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4"/>
  </p:notesMasterIdLst>
  <p:sldIdLst>
    <p:sldId id="256" r:id="rId5"/>
    <p:sldId id="4224" r:id="rId6"/>
    <p:sldId id="4227" r:id="rId7"/>
    <p:sldId id="4230" r:id="rId8"/>
    <p:sldId id="4228" r:id="rId9"/>
    <p:sldId id="4215" r:id="rId10"/>
    <p:sldId id="4218" r:id="rId11"/>
    <p:sldId id="4219" r:id="rId12"/>
    <p:sldId id="4220" r:id="rId13"/>
    <p:sldId id="4222" r:id="rId14"/>
    <p:sldId id="4225" r:id="rId15"/>
    <p:sldId id="4249" r:id="rId16"/>
    <p:sldId id="4248" r:id="rId17"/>
    <p:sldId id="4250" r:id="rId18"/>
    <p:sldId id="4231" r:id="rId19"/>
    <p:sldId id="4232" r:id="rId20"/>
    <p:sldId id="4233" r:id="rId21"/>
    <p:sldId id="4234" r:id="rId22"/>
    <p:sldId id="4235" r:id="rId23"/>
    <p:sldId id="4236" r:id="rId24"/>
    <p:sldId id="4238" r:id="rId25"/>
    <p:sldId id="4239" r:id="rId26"/>
    <p:sldId id="4240" r:id="rId27"/>
    <p:sldId id="4241" r:id="rId28"/>
    <p:sldId id="4242" r:id="rId29"/>
    <p:sldId id="4243" r:id="rId30"/>
    <p:sldId id="4244" r:id="rId31"/>
    <p:sldId id="4245" r:id="rId32"/>
    <p:sldId id="424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60FD75-2697-4680-9E45-05BE96491CC7}" v="142" dt="2023-08-14T20:14:35.1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160"/>
        <p:guide pos="384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233BB-EC9A-413D-A227-56BF30D92135}" type="datetimeFigureOut">
              <a:rPr lang="en-GB" smtClean="0"/>
              <a:t>18/08/2023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77807-0945-4500-B839-BCD1DB770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482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[coral]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C85249AF-CDC2-FC57-30A7-63F7A6AB88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485" y="1204932"/>
            <a:ext cx="4482000" cy="4482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A3BDBFC-35BF-C640-A95A-DBE6DEE579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00000" y="4227680"/>
            <a:ext cx="5919537" cy="397032"/>
          </a:xfrm>
        </p:spPr>
        <p:txBody>
          <a:bodyPr wrap="square">
            <a:sp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Click to edit presentation subtitle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71540E4-5E43-3445-9361-342BABDD7B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0000" y="2326943"/>
            <a:ext cx="5919537" cy="1590307"/>
          </a:xfrm>
        </p:spPr>
        <p:txBody>
          <a:bodyPr>
            <a:spAutoFit/>
          </a:bodyPr>
          <a:lstStyle>
            <a:lvl1pPr>
              <a:lnSpc>
                <a:spcPts val="5800"/>
              </a:lnSpc>
              <a:defRPr sz="58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noProof="0"/>
              <a:t>Click to edit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975521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[petrol]">
    <p:bg>
      <p:bgPr>
        <a:solidFill>
          <a:srgbClr val="0097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A3BDBFC-35BF-C640-A95A-DBE6DEE579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00000" y="4237840"/>
            <a:ext cx="5919537" cy="397032"/>
          </a:xfrm>
        </p:spPr>
        <p:txBody>
          <a:bodyPr wrap="square">
            <a:sp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Click to edit presentation subtitle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71540E4-5E43-3445-9361-342BABDD7B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0000" y="2337103"/>
            <a:ext cx="5919537" cy="1590307"/>
          </a:xfrm>
        </p:spPr>
        <p:txBody>
          <a:bodyPr>
            <a:spAutoFit/>
          </a:bodyPr>
          <a:lstStyle>
            <a:lvl1pPr>
              <a:lnSpc>
                <a:spcPts val="5800"/>
              </a:lnSpc>
              <a:defRPr sz="58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noProof="0"/>
              <a:t>Click to edit presentation title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549CA863-62FF-44E7-C4D8-817B5B83E2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485" y="1204932"/>
            <a:ext cx="4482000" cy="448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781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[light coral]">
    <p:bg>
      <p:bgPr>
        <a:solidFill>
          <a:srgbClr val="E982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A3BDBFC-35BF-C640-A95A-DBE6DEE579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00000" y="4237840"/>
            <a:ext cx="5919537" cy="397032"/>
          </a:xfrm>
        </p:spPr>
        <p:txBody>
          <a:bodyPr wrap="square">
            <a:sp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Click to edit presentation subtitle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71540E4-5E43-3445-9361-342BABDD7B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0000" y="2337103"/>
            <a:ext cx="5919537" cy="1590307"/>
          </a:xfrm>
        </p:spPr>
        <p:txBody>
          <a:bodyPr>
            <a:spAutoFit/>
          </a:bodyPr>
          <a:lstStyle>
            <a:lvl1pPr>
              <a:lnSpc>
                <a:spcPts val="5800"/>
              </a:lnSpc>
              <a:defRPr sz="58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noProof="0"/>
              <a:t>Click to edit presentation title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CE1D1E9-3706-975E-9F73-B7DBCBAA21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485" y="1204932"/>
            <a:ext cx="4482000" cy="448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91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[grey]">
    <p:bg>
      <p:bgPr>
        <a:solidFill>
          <a:srgbClr val="5B65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A3BDBFC-35BF-C640-A95A-DBE6DEE579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00000" y="4237840"/>
            <a:ext cx="5919537" cy="397032"/>
          </a:xfrm>
        </p:spPr>
        <p:txBody>
          <a:bodyPr wrap="square">
            <a:sp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Click to edit presentation subtitle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71540E4-5E43-3445-9361-342BABDD7B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0000" y="2337103"/>
            <a:ext cx="5919537" cy="1590307"/>
          </a:xfrm>
        </p:spPr>
        <p:txBody>
          <a:bodyPr>
            <a:spAutoFit/>
          </a:bodyPr>
          <a:lstStyle>
            <a:lvl1pPr>
              <a:lnSpc>
                <a:spcPts val="5800"/>
              </a:lnSpc>
              <a:defRPr sz="58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noProof="0"/>
              <a:t>Click to edit presentation title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D12865A2-2C14-8568-A4C4-54FDC83102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485" y="1204932"/>
            <a:ext cx="4482000" cy="448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830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[photographic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67329A7-4FF7-A541-B866-1C614FBB63E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Insert photograph here. See toolkit for correct logo size and placement.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3BDBFC-35BF-C640-A95A-DBE6DEE579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00000" y="4227680"/>
            <a:ext cx="5919537" cy="397032"/>
          </a:xfrm>
        </p:spPr>
        <p:txBody>
          <a:bodyPr wrap="square">
            <a:sp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Click to edit presentation subtitle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71540E4-5E43-3445-9361-342BABDD7B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0000" y="2326943"/>
            <a:ext cx="5919537" cy="1590307"/>
          </a:xfrm>
        </p:spPr>
        <p:txBody>
          <a:bodyPr>
            <a:spAutoFit/>
          </a:bodyPr>
          <a:lstStyle>
            <a:lvl1pPr>
              <a:lnSpc>
                <a:spcPts val="5800"/>
              </a:lnSpc>
              <a:defRPr sz="58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noProof="0"/>
              <a:t>Click to edit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790909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vider slide [coral]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8C04-E983-024A-9293-5231BEAE1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32800" y="2736000"/>
            <a:ext cx="9031287" cy="729000"/>
          </a:xfrm>
        </p:spPr>
        <p:txBody>
          <a:bodyPr wrap="square" anchor="t">
            <a:spAutoFit/>
          </a:bodyPr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Divider page heading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5F2E4-AC1B-7643-AB96-1C39DC2994C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332800" y="3600000"/>
            <a:ext cx="9031287" cy="397032"/>
          </a:xfrm>
        </p:spPr>
        <p:txBody>
          <a:bodyPr wrap="square">
            <a:spAutoFit/>
          </a:bodyPr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/>
              <a:t>Use for subheading (or delete)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E5812E1-E432-67B8-9A11-08063650CD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2254786" cy="225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703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vider slide [teal]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8C04-E983-024A-9293-5231BEAE1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32800" y="2736000"/>
            <a:ext cx="9031287" cy="729000"/>
          </a:xfrm>
        </p:spPr>
        <p:txBody>
          <a:bodyPr wrap="square" anchor="t">
            <a:spAutoFit/>
          </a:bodyPr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Divider page heading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5F2E4-AC1B-7643-AB96-1C39DC2994C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332800" y="3600000"/>
            <a:ext cx="9031287" cy="397032"/>
          </a:xfrm>
        </p:spPr>
        <p:txBody>
          <a:bodyPr wrap="square">
            <a:spAutoFit/>
          </a:bodyPr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/>
              <a:t>Use for subheading (or delete)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74D6E4E-236A-1E7E-53CB-35B86F989E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2254786" cy="225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981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vider slide [violet]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8C04-E983-024A-9293-5231BEAE1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32800" y="2736000"/>
            <a:ext cx="9031287" cy="729000"/>
          </a:xfrm>
        </p:spPr>
        <p:txBody>
          <a:bodyPr wrap="square" anchor="t">
            <a:spAutoFit/>
          </a:bodyPr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Divider page heading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5F2E4-AC1B-7643-AB96-1C39DC2994C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332800" y="3600000"/>
            <a:ext cx="9031287" cy="397032"/>
          </a:xfrm>
        </p:spPr>
        <p:txBody>
          <a:bodyPr wrap="square">
            <a:spAutoFit/>
          </a:bodyPr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/>
              <a:t>Use for subheading (or delete)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CE7972E-90CC-476B-8234-CD2E866DC4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2254786" cy="225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421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vider slide [light blue]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8C04-E983-024A-9293-5231BEAE1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32800" y="2736000"/>
            <a:ext cx="9031287" cy="729000"/>
          </a:xfrm>
        </p:spPr>
        <p:txBody>
          <a:bodyPr wrap="square" anchor="t">
            <a:spAutoFit/>
          </a:bodyPr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Divider page heading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5F2E4-AC1B-7643-AB96-1C39DC2994C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332800" y="3600000"/>
            <a:ext cx="9031287" cy="397032"/>
          </a:xfrm>
        </p:spPr>
        <p:txBody>
          <a:bodyPr wrap="square">
            <a:spAutoFit/>
          </a:bodyPr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/>
              <a:t>Use for subheading (or delete)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FCADD82-4BAB-423C-B72A-8C64D39C6F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2254786" cy="225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27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vider slide [light green]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8C04-E983-024A-9293-5231BEAE1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32800" y="2736000"/>
            <a:ext cx="9031287" cy="729000"/>
          </a:xfrm>
        </p:spPr>
        <p:txBody>
          <a:bodyPr wrap="square" anchor="t">
            <a:spAutoFit/>
          </a:bodyPr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Divider page heading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5F2E4-AC1B-7643-AB96-1C39DC2994C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332800" y="3600000"/>
            <a:ext cx="9031287" cy="397032"/>
          </a:xfrm>
        </p:spPr>
        <p:txBody>
          <a:bodyPr wrap="square">
            <a:spAutoFit/>
          </a:bodyPr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/>
              <a:t>Use for subheading (or delete)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B2392BA-5BBD-7952-14DA-E338789DD0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2254786" cy="225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1433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vider slide [pink]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8C04-E983-024A-9293-5231BEAE1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33125" y="2736000"/>
            <a:ext cx="9031287" cy="729000"/>
          </a:xfrm>
        </p:spPr>
        <p:txBody>
          <a:bodyPr wrap="square" anchor="t">
            <a:spAutoFit/>
          </a:bodyPr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Divider page heading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5F2E4-AC1B-7643-AB96-1C39DC2994C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333125" y="3600000"/>
            <a:ext cx="9031287" cy="397032"/>
          </a:xfrm>
        </p:spPr>
        <p:txBody>
          <a:bodyPr wrap="square">
            <a:spAutoFit/>
          </a:bodyPr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/>
              <a:t>Use for subheading (or delete)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2BE433E-3A21-BD2A-7C59-19F94B7F30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2254786" cy="225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191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[teal]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A3BDBFC-35BF-C640-A95A-DBE6DEE579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00000" y="4237840"/>
            <a:ext cx="5919537" cy="397032"/>
          </a:xfrm>
        </p:spPr>
        <p:txBody>
          <a:bodyPr wrap="square">
            <a:sp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Click to edit presentation subtitle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71540E4-5E43-3445-9361-342BABDD7B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0000" y="2337103"/>
            <a:ext cx="5919537" cy="1590307"/>
          </a:xfrm>
        </p:spPr>
        <p:txBody>
          <a:bodyPr>
            <a:spAutoFit/>
          </a:bodyPr>
          <a:lstStyle>
            <a:lvl1pPr>
              <a:lnSpc>
                <a:spcPts val="5800"/>
              </a:lnSpc>
              <a:defRPr sz="58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noProof="0"/>
              <a:t>Click to edit presentation title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7985498-F04E-E65B-9645-E5DE8873F6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485" y="1204932"/>
            <a:ext cx="4482000" cy="448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3559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vider slide [yellow]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8C04-E983-024A-9293-5231BEAE1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33125" y="2736000"/>
            <a:ext cx="9031287" cy="729000"/>
          </a:xfrm>
        </p:spPr>
        <p:txBody>
          <a:bodyPr wrap="square" anchor="t">
            <a:spAutoFit/>
          </a:bodyPr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Divider page heading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5F2E4-AC1B-7643-AB96-1C39DC2994C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333125" y="3600000"/>
            <a:ext cx="9031287" cy="397032"/>
          </a:xfrm>
        </p:spPr>
        <p:txBody>
          <a:bodyPr wrap="square">
            <a:spAutoFit/>
          </a:bodyPr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/>
              <a:t>Use for subheading (or delete)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66306EC-56DE-2314-7CED-92C9B85874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2254786" cy="225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5465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vider slide [jade]">
    <p:bg>
      <p:bgPr>
        <a:solidFill>
          <a:srgbClr val="17B0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8C04-E983-024A-9293-5231BEAE1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33125" y="2736000"/>
            <a:ext cx="9031287" cy="729000"/>
          </a:xfrm>
        </p:spPr>
        <p:txBody>
          <a:bodyPr wrap="square" anchor="t">
            <a:spAutoFit/>
          </a:bodyPr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Divider page heading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5F2E4-AC1B-7643-AB96-1C39DC2994C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333125" y="3600000"/>
            <a:ext cx="9031287" cy="397032"/>
          </a:xfrm>
        </p:spPr>
        <p:txBody>
          <a:bodyPr wrap="square">
            <a:spAutoFit/>
          </a:bodyPr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/>
              <a:t>Use for subheading (or delete)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6BBF690-1D40-9233-E8D7-5BCD00A6E6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2254786" cy="225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5458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vider slide [petrol]">
    <p:bg>
      <p:bgPr>
        <a:solidFill>
          <a:srgbClr val="0097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8C04-E983-024A-9293-5231BEAE1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33125" y="2736000"/>
            <a:ext cx="9031287" cy="729000"/>
          </a:xfrm>
        </p:spPr>
        <p:txBody>
          <a:bodyPr wrap="square" anchor="t">
            <a:spAutoFit/>
          </a:bodyPr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Divider page heading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5F2E4-AC1B-7643-AB96-1C39DC2994C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333125" y="3600000"/>
            <a:ext cx="9031287" cy="397032"/>
          </a:xfrm>
        </p:spPr>
        <p:txBody>
          <a:bodyPr wrap="square">
            <a:spAutoFit/>
          </a:bodyPr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/>
              <a:t>Use for subheading (or delete)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846DF23-CA97-F9E4-62BC-70B8F328CC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2254786" cy="225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9719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vider slide [light coral]">
    <p:bg>
      <p:bgPr>
        <a:solidFill>
          <a:srgbClr val="E982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8C04-E983-024A-9293-5231BEAE1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33125" y="2736000"/>
            <a:ext cx="9031287" cy="729000"/>
          </a:xfrm>
        </p:spPr>
        <p:txBody>
          <a:bodyPr wrap="square" anchor="t">
            <a:spAutoFit/>
          </a:bodyPr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Divider page heading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5F2E4-AC1B-7643-AB96-1C39DC2994C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333125" y="3600000"/>
            <a:ext cx="9031287" cy="397032"/>
          </a:xfrm>
        </p:spPr>
        <p:txBody>
          <a:bodyPr wrap="square">
            <a:spAutoFit/>
          </a:bodyPr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/>
              <a:t>Use for subheading (or delete)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A644EB4-2F34-5B4A-91D5-A5AA318E0C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2254786" cy="225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4465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vider slide [dark grey]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8C04-E983-024A-9293-5231BEAE1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33125" y="2736000"/>
            <a:ext cx="9031287" cy="729000"/>
          </a:xfrm>
        </p:spPr>
        <p:txBody>
          <a:bodyPr wrap="square" anchor="t">
            <a:spAutoFit/>
          </a:bodyPr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Divider page heading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5F2E4-AC1B-7643-AB96-1C39DC2994C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333125" y="3600000"/>
            <a:ext cx="9031287" cy="397032"/>
          </a:xfrm>
        </p:spPr>
        <p:txBody>
          <a:bodyPr wrap="square">
            <a:spAutoFit/>
          </a:bodyPr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/>
              <a:t>Use for subheading (or delete)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4688C9E-193C-FD38-6887-F44983FE41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2254786" cy="225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4302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vider slide [lwhite]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8C04-E983-024A-9293-5231BEAE1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32800" y="2736000"/>
            <a:ext cx="9031287" cy="729000"/>
          </a:xfrm>
        </p:spPr>
        <p:txBody>
          <a:bodyPr wrap="square" anchor="t">
            <a:spAutoFit/>
          </a:bodyPr>
          <a:lstStyle>
            <a:lvl1pPr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Divider page heading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5F2E4-AC1B-7643-AB96-1C39DC2994C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332800" y="3600000"/>
            <a:ext cx="9031287" cy="397032"/>
          </a:xfrm>
        </p:spPr>
        <p:txBody>
          <a:bodyPr wrap="square">
            <a:spAutoFit/>
          </a:bodyPr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/>
              <a:t>Use for subheading (or delete)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F97CA28-ECE5-ED6F-32D6-E0B6A05F3C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2254786" cy="225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0298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29252-766F-3141-B54F-24406F7A9B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Click to edit title of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2310A-30EB-B54A-B6E7-17AD665FB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1" y="1628774"/>
            <a:ext cx="11471638" cy="46005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0DCC4-1401-574B-A0FD-9B3028D63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AF5F0-9FD3-D54B-A46A-6FBD2BBC4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AB01-F165-584F-9D0C-FD8A47F7A7C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644384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D1F9F-C6EC-B848-A93F-DDD845C53D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noProof="0"/>
              <a:t>Click to edit title of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7B397-8663-3A48-AD9C-349EE7D16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1" y="1628774"/>
            <a:ext cx="5648688" cy="460057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BD698-77A6-AD4C-890D-FCF16F15E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5063" y="1628775"/>
            <a:ext cx="5616574" cy="46005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75A4A-94F4-B840-A3FD-9087F4BFD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50AC2-FBAD-D24C-831A-8FF990541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AB01-F165-584F-9D0C-FD8A47F7A7C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962609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D1F9F-C6EC-B848-A93F-DDD845C53D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/>
              <a:t>Click to edit title of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7B397-8663-3A48-AD9C-349EE7D16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1" y="1628774"/>
            <a:ext cx="3683362" cy="460057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BD698-77A6-AD4C-890D-FCF16F15E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59263" y="1628775"/>
            <a:ext cx="3702050" cy="46005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75A4A-94F4-B840-A3FD-9087F4BFD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50AC2-FBAD-D24C-831A-8FF990541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AB01-F165-584F-9D0C-FD8A47F7A7CB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E797AEE-A197-6A4B-98E2-E325EA7EB7B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61338" y="1628774"/>
            <a:ext cx="3670300" cy="460057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220861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1 column [option 2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29252-766F-3141-B54F-24406F7A9B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/>
              <a:t>Click to edit title of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2310A-30EB-B54A-B6E7-17AD665FB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1" y="2124000"/>
            <a:ext cx="11471638" cy="41053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0DCC4-1401-574B-A0FD-9B3028D63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AF5F0-9FD3-D54B-A46A-6FBD2BBC4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AB01-F165-584F-9D0C-FD8A47F7A7CB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485F0C-262B-514B-A388-FC971EB0CB2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001" y="1628775"/>
            <a:ext cx="11471638" cy="432000"/>
          </a:xfrm>
        </p:spPr>
        <p:txBody>
          <a:bodyPr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/>
              <a:t>Click to insert subtitle</a:t>
            </a:r>
          </a:p>
        </p:txBody>
      </p:sp>
    </p:spTree>
    <p:extLst>
      <p:ext uri="{BB962C8B-B14F-4D97-AF65-F5344CB8AC3E}">
        <p14:creationId xmlns:p14="http://schemas.microsoft.com/office/powerpoint/2010/main" val="1698651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[white]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A3BDBFC-35BF-C640-A95A-DBE6DEE579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00000" y="4227680"/>
            <a:ext cx="5919537" cy="397032"/>
          </a:xfrm>
        </p:spPr>
        <p:txBody>
          <a:bodyPr wrap="square">
            <a:sp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Click to edit presentation subtitle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71540E4-5E43-3445-9361-342BABDD7B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0000" y="2326943"/>
            <a:ext cx="5919537" cy="1590307"/>
          </a:xfrm>
        </p:spPr>
        <p:txBody>
          <a:bodyPr>
            <a:spAutoFit/>
          </a:bodyPr>
          <a:lstStyle>
            <a:lvl1pPr>
              <a:lnSpc>
                <a:spcPts val="5800"/>
              </a:lnSpc>
              <a:defRPr sz="58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noProof="0"/>
              <a:t>Click to edit presentation title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36D322B-4B4C-ABBF-0009-5D35C46B04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485" y="1204932"/>
            <a:ext cx="4482000" cy="448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2039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2 column [option 2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D1F9F-C6EC-B848-A93F-DDD845C53D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/>
              <a:t>Click to edit title of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7B397-8663-3A48-AD9C-349EE7D16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1" y="2124000"/>
            <a:ext cx="5648688" cy="41053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BD698-77A6-AD4C-890D-FCF16F15E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5063" y="2124000"/>
            <a:ext cx="5616574" cy="41053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75A4A-94F4-B840-A3FD-9087F4BFD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50AC2-FBAD-D24C-831A-8FF990541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AB01-F165-584F-9D0C-FD8A47F7A7CB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DAC6F2-8A9C-0648-95F9-AB4A7A7496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1628775"/>
            <a:ext cx="5648325" cy="433388"/>
          </a:xfrm>
        </p:spPr>
        <p:txBody>
          <a:bodyPr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/>
              <a:t>Click to insert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3844F85-D0E5-564A-AD0F-46B0A558744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15063" y="1628776"/>
            <a:ext cx="5616575" cy="433388"/>
          </a:xfrm>
        </p:spPr>
        <p:txBody>
          <a:bodyPr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/>
              <a:t>Click to insert subtitle</a:t>
            </a:r>
          </a:p>
        </p:txBody>
      </p:sp>
    </p:spTree>
    <p:extLst>
      <p:ext uri="{BB962C8B-B14F-4D97-AF65-F5344CB8AC3E}">
        <p14:creationId xmlns:p14="http://schemas.microsoft.com/office/powerpoint/2010/main" val="11514980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3 column [option 2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D1F9F-C6EC-B848-A93F-DDD845C53D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/>
              <a:t>Click to edit title of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7B397-8663-3A48-AD9C-349EE7D16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1" y="2124001"/>
            <a:ext cx="3683362" cy="41053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BD698-77A6-AD4C-890D-FCF16F15E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59263" y="2124000"/>
            <a:ext cx="3702050" cy="41053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75A4A-94F4-B840-A3FD-9087F4BFD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50AC2-FBAD-D24C-831A-8FF990541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AB01-F165-584F-9D0C-FD8A47F7A7CB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E797AEE-A197-6A4B-98E2-E325EA7EB7B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61338" y="2124001"/>
            <a:ext cx="3670300" cy="41053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25CADC-9B60-5E42-B1E1-43617EB553B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1628775"/>
            <a:ext cx="3686175" cy="433388"/>
          </a:xfrm>
        </p:spPr>
        <p:txBody>
          <a:bodyPr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/>
              <a:t>Click to insert subtitle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5C51E5-C313-EF40-95E2-D4DC748DB8E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59263" y="1628775"/>
            <a:ext cx="3702050" cy="433388"/>
          </a:xfrm>
        </p:spPr>
        <p:txBody>
          <a:bodyPr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/>
              <a:t>Click to insert subtitle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77A7BB0-2EAD-2941-BC68-73D75770D47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1338" y="1628775"/>
            <a:ext cx="3670300" cy="433388"/>
          </a:xfrm>
        </p:spPr>
        <p:txBody>
          <a:bodyPr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/>
              <a:t>Click to insert subtitle</a:t>
            </a:r>
          </a:p>
        </p:txBody>
      </p:sp>
    </p:spTree>
    <p:extLst>
      <p:ext uri="{BB962C8B-B14F-4D97-AF65-F5344CB8AC3E}">
        <p14:creationId xmlns:p14="http://schemas.microsoft.com/office/powerpoint/2010/main" val="18014330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_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29252-766F-3141-B54F-24406F7A9B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/>
              <a:t>Click to edit title of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2310A-30EB-B54A-B6E7-17AD665FB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1" y="1628774"/>
            <a:ext cx="11471638" cy="4600575"/>
          </a:xfrm>
          <a:solidFill>
            <a:schemeClr val="tx1">
              <a:lumMod val="20000"/>
              <a:lumOff val="80000"/>
            </a:schemeClr>
          </a:solidFill>
        </p:spPr>
        <p:txBody>
          <a:bodyPr lIns="144000" tIns="144000" rIns="144000" bIns="144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0DCC4-1401-574B-A0FD-9B3028D63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AF5F0-9FD3-D54B-A46A-6FBD2BBC4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AB01-F165-584F-9D0C-FD8A47F7A7C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1282173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Conten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D1F9F-C6EC-B848-A93F-DDD845C53D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noProof="0"/>
              <a:t>Click to edit title of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7B397-8663-3A48-AD9C-349EE7D16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1" y="1628774"/>
            <a:ext cx="5648688" cy="4600575"/>
          </a:xfrm>
          <a:solidFill>
            <a:schemeClr val="tx1">
              <a:lumMod val="20000"/>
              <a:lumOff val="80000"/>
            </a:schemeClr>
          </a:solidFill>
        </p:spPr>
        <p:txBody>
          <a:bodyPr lIns="144000" tIns="144000" rIns="144000" bIns="144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BD698-77A6-AD4C-890D-FCF16F15E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5063" y="1628775"/>
            <a:ext cx="5616574" cy="4600574"/>
          </a:xfrm>
          <a:solidFill>
            <a:schemeClr val="tx1">
              <a:lumMod val="20000"/>
              <a:lumOff val="80000"/>
            </a:schemeClr>
          </a:solidFill>
        </p:spPr>
        <p:txBody>
          <a:bodyPr lIns="144000" tIns="144000" rIns="144000" bIns="144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75A4A-94F4-B840-A3FD-9087F4BFD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50AC2-FBAD-D24C-831A-8FF990541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AB01-F165-584F-9D0C-FD8A47F7A7C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429728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D1F9F-C6EC-B848-A93F-DDD845C53D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1" y="360000"/>
            <a:ext cx="11471636" cy="865187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/>
              <a:t>Click to edit title of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7B397-8663-3A48-AD9C-349EE7D16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1" y="1628774"/>
            <a:ext cx="3683362" cy="4600575"/>
          </a:xfrm>
          <a:solidFill>
            <a:schemeClr val="tx1">
              <a:lumMod val="20000"/>
              <a:lumOff val="80000"/>
            </a:schemeClr>
          </a:solidFill>
        </p:spPr>
        <p:txBody>
          <a:bodyPr lIns="144000" tIns="144000" rIns="144000" bIns="144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BD698-77A6-AD4C-890D-FCF16F15E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59263" y="1628775"/>
            <a:ext cx="3702050" cy="4600574"/>
          </a:xfrm>
          <a:solidFill>
            <a:schemeClr val="tx1">
              <a:lumMod val="20000"/>
              <a:lumOff val="80000"/>
            </a:schemeClr>
          </a:solidFill>
        </p:spPr>
        <p:txBody>
          <a:bodyPr lIns="144000" tIns="144000" rIns="144000" bIns="144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75A4A-94F4-B840-A3FD-9087F4BFD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50AC2-FBAD-D24C-831A-8FF990541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AB01-F165-584F-9D0C-FD8A47F7A7CB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E797AEE-A197-6A4B-98E2-E325EA7EB7B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61338" y="1628774"/>
            <a:ext cx="3670300" cy="4600573"/>
          </a:xfrm>
          <a:solidFill>
            <a:schemeClr val="tx1">
              <a:lumMod val="20000"/>
              <a:lumOff val="80000"/>
            </a:schemeClr>
          </a:solidFill>
        </p:spPr>
        <p:txBody>
          <a:bodyPr lIns="144000" tIns="144000" rIns="144000" bIns="144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857594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[4 Panels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/>
              <a:t>Click to edit title of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188" y="1633251"/>
            <a:ext cx="5487575" cy="1944766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269875" indent="0" algn="ctr">
              <a:buFontTx/>
              <a:buNone/>
              <a:defRPr/>
            </a:lvl2pPr>
            <a:lvl3pPr marL="492125" indent="0" algn="ctr">
              <a:buFontTx/>
              <a:buNone/>
              <a:defRPr/>
            </a:lvl3pPr>
            <a:lvl4pPr marL="714375" indent="0" algn="ctr">
              <a:buFontTx/>
              <a:buNone/>
              <a:defRPr/>
            </a:lvl4pPr>
          </a:lstStyle>
          <a:p>
            <a:pPr lvl="0"/>
            <a:r>
              <a:rPr lang="en-GB" noProof="0"/>
              <a:t>Click to add content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6535-0336-8449-81AC-9BE953FC5274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CDD3DED-1783-134F-99C6-27C2286BEEF1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344062" y="1633251"/>
            <a:ext cx="5487575" cy="1944766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269875" indent="0" algn="ctr">
              <a:buFontTx/>
              <a:buNone/>
              <a:defRPr/>
            </a:lvl2pPr>
            <a:lvl3pPr marL="492125" indent="0" algn="ctr">
              <a:buFontTx/>
              <a:buNone/>
              <a:defRPr/>
            </a:lvl3pPr>
            <a:lvl4pPr marL="714375" indent="0" algn="ctr">
              <a:buFontTx/>
              <a:buNone/>
              <a:defRPr/>
            </a:lvl4pPr>
          </a:lstStyle>
          <a:p>
            <a:pPr lvl="0"/>
            <a:r>
              <a:rPr lang="en-GB" noProof="0"/>
              <a:t>Click to add content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B01D762-1368-9A4C-B7A7-3A554D88965D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57188" y="3975096"/>
            <a:ext cx="5487575" cy="1954490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269875" indent="0" algn="ctr">
              <a:buFontTx/>
              <a:buNone/>
              <a:defRPr/>
            </a:lvl2pPr>
            <a:lvl3pPr marL="492125" indent="0" algn="ctr">
              <a:buFontTx/>
              <a:buNone/>
              <a:defRPr/>
            </a:lvl3pPr>
            <a:lvl4pPr marL="714375" indent="0" algn="ctr">
              <a:buFontTx/>
              <a:buNone/>
              <a:defRPr/>
            </a:lvl4pPr>
          </a:lstStyle>
          <a:p>
            <a:pPr lvl="0"/>
            <a:r>
              <a:rPr lang="en-GB" noProof="0"/>
              <a:t>Click to add content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FD5A1F4-2C8C-8A4F-BBD9-4188EF0AFCA4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344062" y="3975096"/>
            <a:ext cx="5487575" cy="1954490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269875" indent="0" algn="ctr">
              <a:buFontTx/>
              <a:buNone/>
              <a:defRPr/>
            </a:lvl2pPr>
            <a:lvl3pPr marL="492125" indent="0" algn="ctr">
              <a:buFontTx/>
              <a:buNone/>
              <a:defRPr/>
            </a:lvl3pPr>
            <a:lvl4pPr marL="714375" indent="0" algn="ctr">
              <a:buFontTx/>
              <a:buNone/>
              <a:defRPr/>
            </a:lvl4pPr>
          </a:lstStyle>
          <a:p>
            <a:pPr lvl="0"/>
            <a:r>
              <a:rPr lang="en-GB" noProof="0"/>
              <a:t>Click to add content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307045-E2DE-DF43-9010-35655452E0FD}"/>
              </a:ext>
            </a:extLst>
          </p:cNvPr>
          <p:cNvCxnSpPr>
            <a:cxnSpLocks/>
          </p:cNvCxnSpPr>
          <p:nvPr/>
        </p:nvCxnSpPr>
        <p:spPr>
          <a:xfrm>
            <a:off x="6110402" y="1619999"/>
            <a:ext cx="0" cy="4309587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9B66ED-8EE8-B142-8F90-BC18C7E087D4}"/>
              </a:ext>
            </a:extLst>
          </p:cNvPr>
          <p:cNvCxnSpPr>
            <a:cxnSpLocks/>
          </p:cNvCxnSpPr>
          <p:nvPr/>
        </p:nvCxnSpPr>
        <p:spPr>
          <a:xfrm flipH="1">
            <a:off x="357188" y="3785506"/>
            <a:ext cx="11474449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5123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[Multi Panels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182" y="360000"/>
            <a:ext cx="11471636" cy="865545"/>
          </a:xfrm>
        </p:spPr>
        <p:txBody>
          <a:bodyPr/>
          <a:lstStyle/>
          <a:p>
            <a:r>
              <a:rPr lang="en-GB" noProof="0"/>
              <a:t>Click to edit title of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001" y="1635288"/>
            <a:ext cx="3193883" cy="1950344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FontTx/>
              <a:buNone/>
              <a:defRPr sz="2200"/>
            </a:lvl1pPr>
            <a:lvl2pPr marL="269875" indent="0" algn="ctr">
              <a:buFontTx/>
              <a:buNone/>
              <a:defRPr/>
            </a:lvl2pPr>
            <a:lvl3pPr marL="492125" indent="0" algn="ctr">
              <a:buFontTx/>
              <a:buNone/>
              <a:defRPr/>
            </a:lvl3pPr>
            <a:lvl4pPr marL="714375" indent="0" algn="ctr">
              <a:buFontTx/>
              <a:buNone/>
              <a:defRPr/>
            </a:lvl4pPr>
          </a:lstStyle>
          <a:p>
            <a:pPr lvl="0"/>
            <a:r>
              <a:rPr lang="en-GB" noProof="0"/>
              <a:t>Click to add content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6535-0336-8449-81AC-9BE953FC5274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D6191D5-28E2-AF43-9C0D-45FE8A6D233F}"/>
              </a:ext>
            </a:extLst>
          </p:cNvPr>
          <p:cNvCxnSpPr>
            <a:cxnSpLocks/>
          </p:cNvCxnSpPr>
          <p:nvPr/>
        </p:nvCxnSpPr>
        <p:spPr>
          <a:xfrm>
            <a:off x="6110402" y="1619999"/>
            <a:ext cx="0" cy="4309587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0DD22D-24C5-AC42-8704-DA90A18ACDD8}"/>
              </a:ext>
            </a:extLst>
          </p:cNvPr>
          <p:cNvCxnSpPr>
            <a:cxnSpLocks/>
          </p:cNvCxnSpPr>
          <p:nvPr/>
        </p:nvCxnSpPr>
        <p:spPr>
          <a:xfrm flipH="1">
            <a:off x="357188" y="3785506"/>
            <a:ext cx="11474449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9AE16CD-647F-024A-BEAD-7D407E9F9B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77805" y="1635287"/>
            <a:ext cx="2301593" cy="1950345"/>
          </a:xfr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lIns="72000" tIns="72000" rIns="72000" bIns="72000"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Click to add text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96E7B8-DB8C-DE43-A427-1E0C44BEFF0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6234324" y="1635288"/>
            <a:ext cx="3193883" cy="1950344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FontTx/>
              <a:buNone/>
              <a:defRPr sz="2200"/>
            </a:lvl1pPr>
            <a:lvl2pPr marL="269875" indent="0" algn="ctr">
              <a:buFontTx/>
              <a:buNone/>
              <a:defRPr/>
            </a:lvl2pPr>
            <a:lvl3pPr marL="492125" indent="0" algn="ctr">
              <a:buFontTx/>
              <a:buNone/>
              <a:defRPr/>
            </a:lvl3pPr>
            <a:lvl4pPr marL="714375" indent="0" algn="ctr">
              <a:buFontTx/>
              <a:buNone/>
              <a:defRPr/>
            </a:lvl4pPr>
          </a:lstStyle>
          <a:p>
            <a:pPr lvl="0"/>
            <a:r>
              <a:rPr lang="en-GB" noProof="0"/>
              <a:t>Click to add content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EAE78B3-5F2E-6A4B-ACD1-5D25A92F285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30045" y="1635287"/>
            <a:ext cx="2301593" cy="1950345"/>
          </a:xfr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lIns="72000" tIns="72000" rIns="72000" bIns="72000"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Click to add text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19F4598-FFB7-3F42-99CE-CD65BA66D8A6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60001" y="3958977"/>
            <a:ext cx="3193883" cy="1950344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FontTx/>
              <a:buNone/>
              <a:defRPr sz="2200"/>
            </a:lvl1pPr>
            <a:lvl2pPr marL="269875" indent="0" algn="ctr">
              <a:buFontTx/>
              <a:buNone/>
              <a:defRPr/>
            </a:lvl2pPr>
            <a:lvl3pPr marL="492125" indent="0" algn="ctr">
              <a:buFontTx/>
              <a:buNone/>
              <a:defRPr/>
            </a:lvl3pPr>
            <a:lvl4pPr marL="714375" indent="0" algn="ctr">
              <a:buFontTx/>
              <a:buNone/>
              <a:defRPr/>
            </a:lvl4pPr>
          </a:lstStyle>
          <a:p>
            <a:pPr lvl="0"/>
            <a:r>
              <a:rPr lang="en-GB" noProof="0"/>
              <a:t>Click to add content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B1F7C388-328B-504F-80F1-1FB86F90A6F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77805" y="3958976"/>
            <a:ext cx="2301593" cy="1950345"/>
          </a:xfr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lIns="72000" tIns="72000" rIns="72000" bIns="72000"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Click to add text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6F03F4A-2C94-A545-B029-770919BD57A3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34324" y="3958977"/>
            <a:ext cx="3193883" cy="1950344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FontTx/>
              <a:buNone/>
              <a:defRPr sz="2200"/>
            </a:lvl1pPr>
            <a:lvl2pPr marL="269875" indent="0" algn="ctr">
              <a:buFontTx/>
              <a:buNone/>
              <a:defRPr/>
            </a:lvl2pPr>
            <a:lvl3pPr marL="492125" indent="0" algn="ctr">
              <a:buFontTx/>
              <a:buNone/>
              <a:defRPr/>
            </a:lvl3pPr>
            <a:lvl4pPr marL="714375" indent="0" algn="ctr">
              <a:buFontTx/>
              <a:buNone/>
              <a:defRPr/>
            </a:lvl4pPr>
          </a:lstStyle>
          <a:p>
            <a:pPr lvl="0"/>
            <a:r>
              <a:rPr lang="en-GB" noProof="0"/>
              <a:t>Click to add content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D158E3D-84B3-4347-AFE2-5B53EAEFE87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30045" y="3979241"/>
            <a:ext cx="2301593" cy="1950345"/>
          </a:xfr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lIns="72000" tIns="72000" rIns="72000" bIns="72000"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64224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03581-EE46-1C46-AC79-09987CF3C1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1" y="360000"/>
            <a:ext cx="11471636" cy="865545"/>
          </a:xfrm>
        </p:spPr>
        <p:txBody>
          <a:bodyPr/>
          <a:lstStyle/>
          <a:p>
            <a:r>
              <a:rPr lang="en-GB" noProof="0"/>
              <a:t>Click to edit title of slide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3DE0C0-F9F3-3B4C-BD99-DC2773D3E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E03CC1-BAA6-3043-98F9-B41F6C0F1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AB01-F165-584F-9D0C-FD8A47F7A7C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261331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E3917C-4B39-7348-B973-99D3A6300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7628C-A5EC-7641-A2EA-D8704F57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AB01-F165-584F-9D0C-FD8A47F7A7C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6429993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7359" y="620486"/>
            <a:ext cx="10837283" cy="56170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2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[violet]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A3BDBFC-35BF-C640-A95A-DBE6DEE579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00000" y="4227680"/>
            <a:ext cx="5919537" cy="397032"/>
          </a:xfrm>
        </p:spPr>
        <p:txBody>
          <a:bodyPr wrap="square">
            <a:sp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Click to edit presentation subtitle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71540E4-5E43-3445-9361-342BABDD7B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0000" y="2326943"/>
            <a:ext cx="5919537" cy="1590307"/>
          </a:xfrm>
        </p:spPr>
        <p:txBody>
          <a:bodyPr>
            <a:spAutoFit/>
          </a:bodyPr>
          <a:lstStyle>
            <a:lvl1pPr>
              <a:lnSpc>
                <a:spcPts val="5800"/>
              </a:lnSpc>
              <a:defRPr sz="58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noProof="0"/>
              <a:t>Click to edit presentation title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12344F7B-7D71-5256-09DF-2696CC964C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485" y="1204932"/>
            <a:ext cx="4482000" cy="448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254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[light blue]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A3BDBFC-35BF-C640-A95A-DBE6DEE579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00000" y="4237840"/>
            <a:ext cx="5919537" cy="397032"/>
          </a:xfrm>
        </p:spPr>
        <p:txBody>
          <a:bodyPr wrap="square">
            <a:sp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Click to edit presentation subtitle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71540E4-5E43-3445-9361-342BABDD7B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0000" y="2337103"/>
            <a:ext cx="5919537" cy="1590307"/>
          </a:xfrm>
        </p:spPr>
        <p:txBody>
          <a:bodyPr>
            <a:spAutoFit/>
          </a:bodyPr>
          <a:lstStyle>
            <a:lvl1pPr>
              <a:lnSpc>
                <a:spcPts val="5800"/>
              </a:lnSpc>
              <a:defRPr sz="58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noProof="0"/>
              <a:t>Click to edit presentation title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1AC908D0-CAA2-4E46-CB39-C949C38019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485" y="1204932"/>
            <a:ext cx="4482000" cy="448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759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[light green]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A3BDBFC-35BF-C640-A95A-DBE6DEE579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00000" y="4237840"/>
            <a:ext cx="5919537" cy="397032"/>
          </a:xfrm>
        </p:spPr>
        <p:txBody>
          <a:bodyPr wrap="square">
            <a:sp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Click to edit presentation subtitle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71540E4-5E43-3445-9361-342BABDD7B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0000" y="2337103"/>
            <a:ext cx="5919537" cy="1590307"/>
          </a:xfrm>
        </p:spPr>
        <p:txBody>
          <a:bodyPr>
            <a:spAutoFit/>
          </a:bodyPr>
          <a:lstStyle>
            <a:lvl1pPr>
              <a:lnSpc>
                <a:spcPts val="5800"/>
              </a:lnSpc>
              <a:defRPr sz="58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noProof="0"/>
              <a:t>Click to edit presentation title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DD1B4A2B-6A4B-54DD-2248-95CEC3CD73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485" y="1204932"/>
            <a:ext cx="4482000" cy="448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078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[pink]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A3BDBFC-35BF-C640-A95A-DBE6DEE579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00000" y="4237840"/>
            <a:ext cx="5919537" cy="397032"/>
          </a:xfrm>
        </p:spPr>
        <p:txBody>
          <a:bodyPr wrap="square">
            <a:sp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Click to edit presentation subtitle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71540E4-5E43-3445-9361-342BABDD7B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0000" y="2337103"/>
            <a:ext cx="5919537" cy="1590307"/>
          </a:xfrm>
        </p:spPr>
        <p:txBody>
          <a:bodyPr>
            <a:spAutoFit/>
          </a:bodyPr>
          <a:lstStyle>
            <a:lvl1pPr>
              <a:lnSpc>
                <a:spcPts val="5800"/>
              </a:lnSpc>
              <a:defRPr sz="58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noProof="0"/>
              <a:t>Click to edit presentation title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3BC842B-B373-F587-987F-D969B84B92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485" y="1204932"/>
            <a:ext cx="4482000" cy="448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038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[yellow]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A3BDBFC-35BF-C640-A95A-DBE6DEE579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00000" y="4237840"/>
            <a:ext cx="5919537" cy="397032"/>
          </a:xfrm>
        </p:spPr>
        <p:txBody>
          <a:bodyPr wrap="square">
            <a:sp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Click to edit presentation subtitle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71540E4-5E43-3445-9361-342BABDD7B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0000" y="2337103"/>
            <a:ext cx="5919537" cy="1590307"/>
          </a:xfrm>
        </p:spPr>
        <p:txBody>
          <a:bodyPr>
            <a:spAutoFit/>
          </a:bodyPr>
          <a:lstStyle>
            <a:lvl1pPr>
              <a:lnSpc>
                <a:spcPts val="5800"/>
              </a:lnSpc>
              <a:defRPr sz="58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noProof="0"/>
              <a:t>Click to edit presentation title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7C05528B-CDD2-0C45-D346-1CB6FF13B6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485" y="1204932"/>
            <a:ext cx="4482000" cy="448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98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[jade]">
    <p:bg>
      <p:bgPr>
        <a:solidFill>
          <a:srgbClr val="17B0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A3BDBFC-35BF-C640-A95A-DBE6DEE579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00000" y="4237840"/>
            <a:ext cx="5919537" cy="397032"/>
          </a:xfrm>
        </p:spPr>
        <p:txBody>
          <a:bodyPr wrap="square">
            <a:sp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Click to edit presentation subtitle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71540E4-5E43-3445-9361-342BABDD7B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0000" y="2337103"/>
            <a:ext cx="5919537" cy="1590307"/>
          </a:xfrm>
        </p:spPr>
        <p:txBody>
          <a:bodyPr>
            <a:spAutoFit/>
          </a:bodyPr>
          <a:lstStyle>
            <a:lvl1pPr>
              <a:lnSpc>
                <a:spcPts val="5800"/>
              </a:lnSpc>
              <a:defRPr sz="58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noProof="0"/>
              <a:t>Click to edit presentation title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6410927-7B23-3F47-5B1C-4B1B145B1B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485" y="1204932"/>
            <a:ext cx="4482000" cy="448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990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529E97-B529-354D-BF51-D128F7F1C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360000"/>
            <a:ext cx="11471636" cy="865545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/>
          <a:p>
            <a:r>
              <a:rPr lang="en-GB" noProof="0"/>
              <a:t>Click to edit title of 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CB707-C38E-4645-AA0F-97BD7E3FC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1" y="1628775"/>
            <a:ext cx="11471638" cy="460702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71169-5C74-8347-A2F3-6D3DF8C9FB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0001" y="6507163"/>
            <a:ext cx="5648688" cy="3564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B17D4-E0AB-5B4C-B4F1-821FA8089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093324" y="6507163"/>
            <a:ext cx="1738313" cy="344488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7B5AB01-F165-584F-9D0C-FD8A47F7A7CB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57636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76" r:id="rId3"/>
    <p:sldLayoutId id="2147483678" r:id="rId4"/>
    <p:sldLayoutId id="2147483679" r:id="rId5"/>
    <p:sldLayoutId id="2147483680" r:id="rId6"/>
    <p:sldLayoutId id="2147483683" r:id="rId7"/>
    <p:sldLayoutId id="2147483682" r:id="rId8"/>
    <p:sldLayoutId id="2147483684" r:id="rId9"/>
    <p:sldLayoutId id="2147483685" r:id="rId10"/>
    <p:sldLayoutId id="2147483686" r:id="rId11"/>
    <p:sldLayoutId id="2147483681" r:id="rId12"/>
    <p:sldLayoutId id="2147483649" r:id="rId13"/>
    <p:sldLayoutId id="2147483651" r:id="rId14"/>
    <p:sldLayoutId id="2147483666" r:id="rId15"/>
    <p:sldLayoutId id="2147483667" r:id="rId16"/>
    <p:sldLayoutId id="2147483668" r:id="rId17"/>
    <p:sldLayoutId id="2147483669" r:id="rId18"/>
    <p:sldLayoutId id="2147483687" r:id="rId19"/>
    <p:sldLayoutId id="2147483688" r:id="rId20"/>
    <p:sldLayoutId id="2147483690" r:id="rId21"/>
    <p:sldLayoutId id="2147483689" r:id="rId22"/>
    <p:sldLayoutId id="2147483691" r:id="rId23"/>
    <p:sldLayoutId id="2147483670" r:id="rId24"/>
    <p:sldLayoutId id="2147483677" r:id="rId25"/>
    <p:sldLayoutId id="2147483650" r:id="rId26"/>
    <p:sldLayoutId id="2147483652" r:id="rId27"/>
    <p:sldLayoutId id="2147483660" r:id="rId28"/>
    <p:sldLayoutId id="2147483661" r:id="rId29"/>
    <p:sldLayoutId id="2147483662" r:id="rId30"/>
    <p:sldLayoutId id="2147483663" r:id="rId31"/>
    <p:sldLayoutId id="2147483671" r:id="rId32"/>
    <p:sldLayoutId id="2147483672" r:id="rId33"/>
    <p:sldLayoutId id="2147483673" r:id="rId34"/>
    <p:sldLayoutId id="2147483674" r:id="rId35"/>
    <p:sldLayoutId id="2147483675" r:id="rId36"/>
    <p:sldLayoutId id="2147483654" r:id="rId37"/>
    <p:sldLayoutId id="2147483655" r:id="rId38"/>
    <p:sldLayoutId id="2147483693" r:id="rId3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55600" indent="-1778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534988" indent="-179388" algn="l" defTabSz="91440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712788" indent="-177800" algn="l" defTabSz="91440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892175" indent="-17938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1323">
          <p15:clr>
            <a:srgbClr val="A4A3A4"/>
          </p15:clr>
        </p15:guide>
        <p15:guide id="3" pos="1459">
          <p15:clr>
            <a:srgbClr val="A4A3A4"/>
          </p15:clr>
        </p15:guide>
        <p15:guide id="4" pos="2547">
          <p15:clr>
            <a:srgbClr val="A4A3A4"/>
          </p15:clr>
        </p15:guide>
        <p15:guide id="5" pos="2683">
          <p15:clr>
            <a:srgbClr val="A4A3A4"/>
          </p15:clr>
        </p15:guide>
        <p15:guide id="7" pos="3915">
          <p15:clr>
            <a:srgbClr val="A4A3A4"/>
          </p15:clr>
        </p15:guide>
        <p15:guide id="8" pos="3785">
          <p15:clr>
            <a:srgbClr val="A4A3A4"/>
          </p15:clr>
        </p15:guide>
        <p15:guide id="9" pos="5019">
          <p15:clr>
            <a:srgbClr val="A4A3A4"/>
          </p15:clr>
        </p15:guide>
        <p15:guide id="10" pos="5138">
          <p15:clr>
            <a:srgbClr val="A4A3A4"/>
          </p15:clr>
        </p15:guide>
        <p15:guide id="11" pos="6241">
          <p15:clr>
            <a:srgbClr val="A4A3A4"/>
          </p15:clr>
        </p15:guide>
        <p15:guide id="12" pos="6357">
          <p15:clr>
            <a:srgbClr val="A4A3A4"/>
          </p15:clr>
        </p15:guide>
        <p15:guide id="13" pos="7453">
          <p15:clr>
            <a:srgbClr val="A4A3A4"/>
          </p15:clr>
        </p15:guide>
        <p15:guide id="16" orient="horz" pos="225">
          <p15:clr>
            <a:srgbClr val="A4A3A4"/>
          </p15:clr>
        </p15:guide>
        <p15:guide id="17" orient="horz" pos="1018">
          <p15:clr>
            <a:srgbClr val="A4A3A4"/>
          </p15:clr>
        </p15:guide>
        <p15:guide id="18" orient="horz" pos="772">
          <p15:clr>
            <a:srgbClr val="A4A3A4"/>
          </p15:clr>
        </p15:guide>
        <p15:guide id="19" orient="horz" pos="4099">
          <p15:clr>
            <a:srgbClr val="A4A3A4"/>
          </p15:clr>
        </p15:guide>
        <p15:guide id="20" pos="225">
          <p15:clr>
            <a:srgbClr val="A4A3A4"/>
          </p15:clr>
        </p15:guide>
        <p15:guide id="21" orient="horz" pos="3936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386222EA-EEB4-721B-BCFD-B04BB1A6F9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EF846F-D853-2A96-4425-53B3D9AAB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 Intro</a:t>
            </a:r>
          </a:p>
        </p:txBody>
      </p:sp>
    </p:spTree>
    <p:extLst>
      <p:ext uri="{BB962C8B-B14F-4D97-AF65-F5344CB8AC3E}">
        <p14:creationId xmlns:p14="http://schemas.microsoft.com/office/powerpoint/2010/main" val="3147711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E7DD0F1-66B3-864B-95A5-459A443F32E5}"/>
              </a:ext>
            </a:extLst>
          </p:cNvPr>
          <p:cNvSpPr/>
          <p:nvPr/>
        </p:nvSpPr>
        <p:spPr>
          <a:xfrm>
            <a:off x="678770" y="620486"/>
            <a:ext cx="10834461" cy="5617029"/>
          </a:xfrm>
          <a:prstGeom prst="rect">
            <a:avLst/>
          </a:prstGeom>
          <a:solidFill>
            <a:srgbClr val="ADD2F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3CCFE56-84ED-035A-01DD-96FD516C1078}"/>
              </a:ext>
            </a:extLst>
          </p:cNvPr>
          <p:cNvGrpSpPr/>
          <p:nvPr/>
        </p:nvGrpSpPr>
        <p:grpSpPr>
          <a:xfrm>
            <a:off x="675949" y="620485"/>
            <a:ext cx="4048452" cy="1535872"/>
            <a:chOff x="10497452" y="5167535"/>
            <a:chExt cx="3381834" cy="3380924"/>
          </a:xfrm>
          <a:solidFill>
            <a:srgbClr val="65B4E5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FC07008-7838-A18E-93F2-7BD2CC342773}"/>
                </a:ext>
              </a:extLst>
            </p:cNvPr>
            <p:cNvSpPr/>
            <p:nvPr/>
          </p:nvSpPr>
          <p:spPr>
            <a:xfrm>
              <a:off x="10498364" y="5167541"/>
              <a:ext cx="3380922" cy="33809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75323BE-A6EE-E1DC-FA6B-965C1CFF888D}"/>
                </a:ext>
              </a:extLst>
            </p:cNvPr>
            <p:cNvSpPr/>
            <p:nvPr/>
          </p:nvSpPr>
          <p:spPr>
            <a:xfrm>
              <a:off x="10497452" y="5167535"/>
              <a:ext cx="3380922" cy="3380917"/>
            </a:xfrm>
            <a:prstGeom prst="rect">
              <a:avLst/>
            </a:prstGeom>
            <a:grpFill/>
          </p:spPr>
          <p:txBody>
            <a:bodyPr wrap="square" anchor="ctr">
              <a:noAutofit/>
            </a:bodyPr>
            <a:lstStyle/>
            <a:p>
              <a:pPr algn="ctr"/>
              <a:r>
                <a:rPr lang="en-US" sz="5000" b="1">
                  <a:solidFill>
                    <a:schemeClr val="bg1"/>
                  </a:solidFill>
                  <a:latin typeface="Montserrat SemiBold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Safety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061ED4C-4EEC-8D8D-6393-0306EA244DD9}"/>
              </a:ext>
            </a:extLst>
          </p:cNvPr>
          <p:cNvSpPr txBox="1"/>
          <p:nvPr/>
        </p:nvSpPr>
        <p:spPr>
          <a:xfrm>
            <a:off x="1596000" y="2643256"/>
            <a:ext cx="9000000" cy="288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b="0" i="0">
                <a:solidFill>
                  <a:schemeClr val="tx2"/>
                </a:solidFill>
                <a:effectLst/>
                <a:latin typeface="Google Sans"/>
              </a:rPr>
              <a:t>Safety requires having </a:t>
            </a:r>
            <a:r>
              <a:rPr lang="en-GB" b="1" i="0">
                <a:solidFill>
                  <a:schemeClr val="tx2"/>
                </a:solidFill>
                <a:effectLst/>
                <a:latin typeface="Google Sans"/>
              </a:rPr>
              <a:t>relevant controls </a:t>
            </a:r>
            <a:r>
              <a:rPr lang="en-GB" b="0" i="0">
                <a:solidFill>
                  <a:schemeClr val="tx2"/>
                </a:solidFill>
                <a:effectLst/>
                <a:latin typeface="Google Sans"/>
              </a:rPr>
              <a:t>in place to ensure AI acts in lin</a:t>
            </a:r>
            <a:r>
              <a:rPr lang="en-GB">
                <a:solidFill>
                  <a:schemeClr val="tx2"/>
                </a:solidFill>
                <a:latin typeface="Google Sans"/>
              </a:rPr>
              <a:t>e with M&amp;G’s risk appetite. It is difficult to build systems which have the </a:t>
            </a:r>
            <a:r>
              <a:rPr lang="en-GB" b="1">
                <a:solidFill>
                  <a:schemeClr val="tx2"/>
                </a:solidFill>
                <a:latin typeface="Google Sans"/>
              </a:rPr>
              <a:t>necessary proactive restrictions </a:t>
            </a:r>
            <a:r>
              <a:rPr lang="en-GB">
                <a:solidFill>
                  <a:schemeClr val="tx2"/>
                </a:solidFill>
                <a:latin typeface="Google Sans"/>
              </a:rPr>
              <a:t>for safety but also the </a:t>
            </a:r>
            <a:r>
              <a:rPr lang="en-GB" b="1">
                <a:solidFill>
                  <a:schemeClr val="tx2"/>
                </a:solidFill>
                <a:latin typeface="Google Sans"/>
              </a:rPr>
              <a:t>flexibility to generate creative solutions</a:t>
            </a:r>
            <a:r>
              <a:rPr lang="en-GB">
                <a:solidFill>
                  <a:schemeClr val="tx2"/>
                </a:solidFill>
                <a:latin typeface="Google Sans"/>
              </a:rPr>
              <a:t>.</a:t>
            </a:r>
            <a:endParaRPr lang="en-GB" b="0" i="0">
              <a:solidFill>
                <a:schemeClr val="tx2"/>
              </a:solidFill>
              <a:effectLst/>
              <a:latin typeface="Google Sans"/>
            </a:endParaRPr>
          </a:p>
          <a:p>
            <a:endParaRPr lang="en-GB">
              <a:solidFill>
                <a:schemeClr val="tx2"/>
              </a:solidFill>
              <a:latin typeface="Google Sans"/>
            </a:endParaRPr>
          </a:p>
          <a:p>
            <a:r>
              <a:rPr lang="en-GB">
                <a:solidFill>
                  <a:schemeClr val="tx2"/>
                </a:solidFill>
                <a:latin typeface="Google Sans"/>
              </a:rPr>
              <a:t>How can we minimise safety risk?: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2"/>
                </a:solidFill>
                <a:latin typeface="Google Sans"/>
              </a:rPr>
              <a:t>Identify potential threats to the system in the design &amp; implementation 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>
                <a:solidFill>
                  <a:schemeClr val="tx2"/>
                </a:solidFill>
                <a:effectLst/>
                <a:latin typeface="Google Sans"/>
              </a:rPr>
              <a:t>Develop a robust approach to combat any unexpected threats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>
                <a:solidFill>
                  <a:schemeClr val="tx2"/>
                </a:solidFill>
                <a:effectLst/>
                <a:latin typeface="Google Sans"/>
              </a:rPr>
              <a:t>Continue developing systems to stay ahead of the curve.</a:t>
            </a:r>
          </a:p>
        </p:txBody>
      </p:sp>
    </p:spTree>
    <p:extLst>
      <p:ext uri="{BB962C8B-B14F-4D97-AF65-F5344CB8AC3E}">
        <p14:creationId xmlns:p14="http://schemas.microsoft.com/office/powerpoint/2010/main" val="2792985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081B2-96AB-19C3-E8A9-42F760447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360000"/>
            <a:ext cx="11471636" cy="865545"/>
          </a:xfrm>
        </p:spPr>
        <p:txBody>
          <a:bodyPr anchor="t">
            <a:normAutofit/>
          </a:bodyPr>
          <a:lstStyle/>
          <a:p>
            <a:r>
              <a:rPr lang="en-GB"/>
              <a:t>How to develop AI at M&amp;G?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3EE1AFA-A281-58B4-11A0-C95655B65381}"/>
              </a:ext>
            </a:extLst>
          </p:cNvPr>
          <p:cNvSpPr/>
          <p:nvPr/>
        </p:nvSpPr>
        <p:spPr>
          <a:xfrm>
            <a:off x="363921" y="3320291"/>
            <a:ext cx="2122925" cy="2516776"/>
          </a:xfrm>
          <a:custGeom>
            <a:avLst/>
            <a:gdLst>
              <a:gd name="connsiteX0" fmla="*/ 0 w 2122925"/>
              <a:gd name="connsiteY0" fmla="*/ 0 h 2972095"/>
              <a:gd name="connsiteX1" fmla="*/ 2122925 w 2122925"/>
              <a:gd name="connsiteY1" fmla="*/ 0 h 2972095"/>
              <a:gd name="connsiteX2" fmla="*/ 2122925 w 2122925"/>
              <a:gd name="connsiteY2" fmla="*/ 2972095 h 2972095"/>
              <a:gd name="connsiteX3" fmla="*/ 0 w 2122925"/>
              <a:gd name="connsiteY3" fmla="*/ 2972095 h 2972095"/>
              <a:gd name="connsiteX4" fmla="*/ 0 w 2122925"/>
              <a:gd name="connsiteY4" fmla="*/ 0 h 2972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2925" h="2972095">
                <a:moveTo>
                  <a:pt x="0" y="0"/>
                </a:moveTo>
                <a:lnTo>
                  <a:pt x="2122925" y="0"/>
                </a:lnTo>
                <a:lnTo>
                  <a:pt x="2122925" y="2972095"/>
                </a:lnTo>
                <a:lnTo>
                  <a:pt x="0" y="2972095"/>
                </a:lnTo>
                <a:lnTo>
                  <a:pt x="0" y="0"/>
                </a:lnTo>
                <a:close/>
              </a:path>
            </a:pathLst>
          </a:custGeom>
          <a:solidFill>
            <a:srgbClr val="B2D79F">
              <a:alpha val="90000"/>
            </a:srgbClr>
          </a:solidFill>
          <a:ln>
            <a:solidFill>
              <a:srgbClr val="B2D79F">
                <a:alpha val="90000"/>
              </a:srgbClr>
            </a:solidFill>
          </a:ln>
        </p:spPr>
        <p:style>
          <a:lnRef idx="2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5512" tIns="1459597" rIns="165512" bIns="389641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b="0" i="0" kern="1200" baseline="0"/>
              <a:t>Execute pilot projects to gain momentum</a:t>
            </a:r>
            <a:endParaRPr lang="en-US" sz="2000" kern="120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13DF462-6B23-A2A5-6B95-E6FA45FBB3F1}"/>
              </a:ext>
            </a:extLst>
          </p:cNvPr>
          <p:cNvSpPr/>
          <p:nvPr/>
        </p:nvSpPr>
        <p:spPr>
          <a:xfrm>
            <a:off x="979569" y="3565777"/>
            <a:ext cx="891628" cy="891628"/>
          </a:xfrm>
          <a:custGeom>
            <a:avLst/>
            <a:gdLst>
              <a:gd name="connsiteX0" fmla="*/ 0 w 891628"/>
              <a:gd name="connsiteY0" fmla="*/ 445814 h 891628"/>
              <a:gd name="connsiteX1" fmla="*/ 445814 w 891628"/>
              <a:gd name="connsiteY1" fmla="*/ 0 h 891628"/>
              <a:gd name="connsiteX2" fmla="*/ 891628 w 891628"/>
              <a:gd name="connsiteY2" fmla="*/ 445814 h 891628"/>
              <a:gd name="connsiteX3" fmla="*/ 445814 w 891628"/>
              <a:gd name="connsiteY3" fmla="*/ 891628 h 891628"/>
              <a:gd name="connsiteX4" fmla="*/ 0 w 891628"/>
              <a:gd name="connsiteY4" fmla="*/ 445814 h 891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1628" h="891628">
                <a:moveTo>
                  <a:pt x="0" y="445814"/>
                </a:moveTo>
                <a:cubicBezTo>
                  <a:pt x="0" y="199598"/>
                  <a:pt x="199598" y="0"/>
                  <a:pt x="445814" y="0"/>
                </a:cubicBezTo>
                <a:cubicBezTo>
                  <a:pt x="692030" y="0"/>
                  <a:pt x="891628" y="199598"/>
                  <a:pt x="891628" y="445814"/>
                </a:cubicBezTo>
                <a:cubicBezTo>
                  <a:pt x="891628" y="692030"/>
                  <a:pt x="692030" y="891628"/>
                  <a:pt x="445814" y="891628"/>
                </a:cubicBezTo>
                <a:cubicBezTo>
                  <a:pt x="199598" y="891628"/>
                  <a:pt x="0" y="692030"/>
                  <a:pt x="0" y="4458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0091" tIns="143276" rIns="200091" bIns="143276" numCol="1" spcCol="1270" anchor="ctr" anchorCtr="0">
            <a:noAutofit/>
          </a:bodyPr>
          <a:lstStyle/>
          <a:p>
            <a:pPr marL="0" lvl="0" indent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300" kern="120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17B64F-4B5C-2FC5-9853-777E914AF416}"/>
              </a:ext>
            </a:extLst>
          </p:cNvPr>
          <p:cNvSpPr/>
          <p:nvPr/>
        </p:nvSpPr>
        <p:spPr>
          <a:xfrm>
            <a:off x="363921" y="5837067"/>
            <a:ext cx="2122925" cy="7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3C7A0B5-6DF7-3630-24CF-A435AC56D054}"/>
              </a:ext>
            </a:extLst>
          </p:cNvPr>
          <p:cNvSpPr/>
          <p:nvPr/>
        </p:nvSpPr>
        <p:spPr>
          <a:xfrm>
            <a:off x="2699138" y="3320291"/>
            <a:ext cx="2122925" cy="2516776"/>
          </a:xfrm>
          <a:custGeom>
            <a:avLst/>
            <a:gdLst>
              <a:gd name="connsiteX0" fmla="*/ 0 w 2122925"/>
              <a:gd name="connsiteY0" fmla="*/ 0 h 2972095"/>
              <a:gd name="connsiteX1" fmla="*/ 2122925 w 2122925"/>
              <a:gd name="connsiteY1" fmla="*/ 0 h 2972095"/>
              <a:gd name="connsiteX2" fmla="*/ 2122925 w 2122925"/>
              <a:gd name="connsiteY2" fmla="*/ 2972095 h 2972095"/>
              <a:gd name="connsiteX3" fmla="*/ 0 w 2122925"/>
              <a:gd name="connsiteY3" fmla="*/ 2972095 h 2972095"/>
              <a:gd name="connsiteX4" fmla="*/ 0 w 2122925"/>
              <a:gd name="connsiteY4" fmla="*/ 0 h 2972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2925" h="2972095">
                <a:moveTo>
                  <a:pt x="0" y="0"/>
                </a:moveTo>
                <a:lnTo>
                  <a:pt x="2122925" y="0"/>
                </a:lnTo>
                <a:lnTo>
                  <a:pt x="2122925" y="2972095"/>
                </a:lnTo>
                <a:lnTo>
                  <a:pt x="0" y="2972095"/>
                </a:lnTo>
                <a:lnTo>
                  <a:pt x="0" y="0"/>
                </a:lnTo>
                <a:close/>
              </a:path>
            </a:pathLst>
          </a:custGeom>
          <a:solidFill>
            <a:srgbClr val="B2D79F">
              <a:alpha val="90000"/>
            </a:srgbClr>
          </a:solidFill>
          <a:ln>
            <a:solidFill>
              <a:srgbClr val="B2D79F">
                <a:alpha val="90000"/>
              </a:srgbClr>
            </a:solidFill>
          </a:ln>
        </p:spPr>
        <p:style>
          <a:lnRef idx="2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5512" tIns="1459597" rIns="165512" bIns="389641" numCol="1" spcCol="1270" anchor="t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b="0" i="0" kern="1200" baseline="0"/>
              <a:t>Build an in-house AI team</a:t>
            </a:r>
            <a:endParaRPr lang="en-US" sz="2000" kern="12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9C3D039-522A-D513-5725-388A0DA32A14}"/>
              </a:ext>
            </a:extLst>
          </p:cNvPr>
          <p:cNvSpPr/>
          <p:nvPr/>
        </p:nvSpPr>
        <p:spPr>
          <a:xfrm>
            <a:off x="3314787" y="3565706"/>
            <a:ext cx="891628" cy="891628"/>
          </a:xfrm>
          <a:custGeom>
            <a:avLst/>
            <a:gdLst>
              <a:gd name="connsiteX0" fmla="*/ 0 w 891628"/>
              <a:gd name="connsiteY0" fmla="*/ 445814 h 891628"/>
              <a:gd name="connsiteX1" fmla="*/ 445814 w 891628"/>
              <a:gd name="connsiteY1" fmla="*/ 0 h 891628"/>
              <a:gd name="connsiteX2" fmla="*/ 891628 w 891628"/>
              <a:gd name="connsiteY2" fmla="*/ 445814 h 891628"/>
              <a:gd name="connsiteX3" fmla="*/ 445814 w 891628"/>
              <a:gd name="connsiteY3" fmla="*/ 891628 h 891628"/>
              <a:gd name="connsiteX4" fmla="*/ 0 w 891628"/>
              <a:gd name="connsiteY4" fmla="*/ 445814 h 891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1628" h="891628">
                <a:moveTo>
                  <a:pt x="0" y="445814"/>
                </a:moveTo>
                <a:cubicBezTo>
                  <a:pt x="0" y="199598"/>
                  <a:pt x="199598" y="0"/>
                  <a:pt x="445814" y="0"/>
                </a:cubicBezTo>
                <a:cubicBezTo>
                  <a:pt x="692030" y="0"/>
                  <a:pt x="891628" y="199598"/>
                  <a:pt x="891628" y="445814"/>
                </a:cubicBezTo>
                <a:cubicBezTo>
                  <a:pt x="891628" y="692030"/>
                  <a:pt x="692030" y="891628"/>
                  <a:pt x="445814" y="891628"/>
                </a:cubicBezTo>
                <a:cubicBezTo>
                  <a:pt x="199598" y="891628"/>
                  <a:pt x="0" y="692030"/>
                  <a:pt x="0" y="4458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0091" tIns="143276" rIns="200091" bIns="143276" numCol="1" spcCol="1270" anchor="ctr" anchorCtr="0">
            <a:noAutofit/>
          </a:bodyPr>
          <a:lstStyle/>
          <a:p>
            <a:pPr marL="0" lvl="0" indent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300" kern="1200"/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872A11-AAB0-4986-B45B-4A81AB033471}"/>
              </a:ext>
            </a:extLst>
          </p:cNvPr>
          <p:cNvSpPr/>
          <p:nvPr/>
        </p:nvSpPr>
        <p:spPr>
          <a:xfrm>
            <a:off x="2699138" y="5836996"/>
            <a:ext cx="2122925" cy="7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ED411F-8976-F847-2805-7A5E60B58108}"/>
              </a:ext>
            </a:extLst>
          </p:cNvPr>
          <p:cNvSpPr/>
          <p:nvPr/>
        </p:nvSpPr>
        <p:spPr>
          <a:xfrm>
            <a:off x="5034356" y="3320291"/>
            <a:ext cx="2122925" cy="2516776"/>
          </a:xfrm>
          <a:custGeom>
            <a:avLst/>
            <a:gdLst>
              <a:gd name="connsiteX0" fmla="*/ 0 w 2122925"/>
              <a:gd name="connsiteY0" fmla="*/ 0 h 2972095"/>
              <a:gd name="connsiteX1" fmla="*/ 2122925 w 2122925"/>
              <a:gd name="connsiteY1" fmla="*/ 0 h 2972095"/>
              <a:gd name="connsiteX2" fmla="*/ 2122925 w 2122925"/>
              <a:gd name="connsiteY2" fmla="*/ 2972095 h 2972095"/>
              <a:gd name="connsiteX3" fmla="*/ 0 w 2122925"/>
              <a:gd name="connsiteY3" fmla="*/ 2972095 h 2972095"/>
              <a:gd name="connsiteX4" fmla="*/ 0 w 2122925"/>
              <a:gd name="connsiteY4" fmla="*/ 0 h 2972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2925" h="2972095">
                <a:moveTo>
                  <a:pt x="0" y="0"/>
                </a:moveTo>
                <a:lnTo>
                  <a:pt x="2122925" y="0"/>
                </a:lnTo>
                <a:lnTo>
                  <a:pt x="2122925" y="2972095"/>
                </a:lnTo>
                <a:lnTo>
                  <a:pt x="0" y="2972095"/>
                </a:lnTo>
                <a:lnTo>
                  <a:pt x="0" y="0"/>
                </a:lnTo>
                <a:close/>
              </a:path>
            </a:pathLst>
          </a:custGeom>
          <a:solidFill>
            <a:srgbClr val="FFF1D2">
              <a:alpha val="90000"/>
            </a:srgbClr>
          </a:solidFill>
          <a:ln>
            <a:solidFill>
              <a:srgbClr val="FFF1D2">
                <a:alpha val="90000"/>
              </a:srgbClr>
            </a:solidFill>
          </a:ln>
        </p:spPr>
        <p:style>
          <a:lnRef idx="2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5512" tIns="1459597" rIns="165512" bIns="389641" numCol="1" spcCol="1270" anchor="t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b="0" i="0" kern="1200" baseline="0"/>
              <a:t>Provide broad AI training</a:t>
            </a:r>
            <a:endParaRPr lang="en-US" sz="2000" kern="12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B47ED89-B2CE-6AF9-372D-7F7152B7F381}"/>
              </a:ext>
            </a:extLst>
          </p:cNvPr>
          <p:cNvSpPr/>
          <p:nvPr/>
        </p:nvSpPr>
        <p:spPr>
          <a:xfrm>
            <a:off x="5671695" y="3565706"/>
            <a:ext cx="891628" cy="891628"/>
          </a:xfrm>
          <a:custGeom>
            <a:avLst/>
            <a:gdLst>
              <a:gd name="connsiteX0" fmla="*/ 0 w 891628"/>
              <a:gd name="connsiteY0" fmla="*/ 445814 h 891628"/>
              <a:gd name="connsiteX1" fmla="*/ 445814 w 891628"/>
              <a:gd name="connsiteY1" fmla="*/ 0 h 891628"/>
              <a:gd name="connsiteX2" fmla="*/ 891628 w 891628"/>
              <a:gd name="connsiteY2" fmla="*/ 445814 h 891628"/>
              <a:gd name="connsiteX3" fmla="*/ 445814 w 891628"/>
              <a:gd name="connsiteY3" fmla="*/ 891628 h 891628"/>
              <a:gd name="connsiteX4" fmla="*/ 0 w 891628"/>
              <a:gd name="connsiteY4" fmla="*/ 445814 h 891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1628" h="891628">
                <a:moveTo>
                  <a:pt x="0" y="445814"/>
                </a:moveTo>
                <a:cubicBezTo>
                  <a:pt x="0" y="199598"/>
                  <a:pt x="199598" y="0"/>
                  <a:pt x="445814" y="0"/>
                </a:cubicBezTo>
                <a:cubicBezTo>
                  <a:pt x="692030" y="0"/>
                  <a:pt x="891628" y="199598"/>
                  <a:pt x="891628" y="445814"/>
                </a:cubicBezTo>
                <a:cubicBezTo>
                  <a:pt x="891628" y="692030"/>
                  <a:pt x="692030" y="891628"/>
                  <a:pt x="445814" y="891628"/>
                </a:cubicBezTo>
                <a:cubicBezTo>
                  <a:pt x="199598" y="891628"/>
                  <a:pt x="0" y="692030"/>
                  <a:pt x="0" y="445814"/>
                </a:cubicBezTo>
                <a:close/>
              </a:path>
            </a:pathLst>
          </a:custGeom>
          <a:solidFill>
            <a:srgbClr val="FFD477"/>
          </a:solidFill>
          <a:ln>
            <a:noFill/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0091" tIns="143276" rIns="200091" bIns="143276" numCol="1" spcCol="1270" anchor="ctr" anchorCtr="0">
            <a:noAutofit/>
          </a:bodyPr>
          <a:lstStyle/>
          <a:p>
            <a:pPr marL="0" lvl="0" indent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300" kern="1200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7AA534-06B8-B724-39B6-B40E22F6B469}"/>
              </a:ext>
            </a:extLst>
          </p:cNvPr>
          <p:cNvSpPr/>
          <p:nvPr/>
        </p:nvSpPr>
        <p:spPr>
          <a:xfrm>
            <a:off x="5034356" y="5836996"/>
            <a:ext cx="2122925" cy="72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9CAF207-9D90-BF81-CA18-326BFE77BD1E}"/>
              </a:ext>
            </a:extLst>
          </p:cNvPr>
          <p:cNvSpPr/>
          <p:nvPr/>
        </p:nvSpPr>
        <p:spPr>
          <a:xfrm>
            <a:off x="7369574" y="3320291"/>
            <a:ext cx="2122925" cy="2516776"/>
          </a:xfrm>
          <a:custGeom>
            <a:avLst/>
            <a:gdLst>
              <a:gd name="connsiteX0" fmla="*/ 0 w 2122925"/>
              <a:gd name="connsiteY0" fmla="*/ 0 h 2972095"/>
              <a:gd name="connsiteX1" fmla="*/ 2122925 w 2122925"/>
              <a:gd name="connsiteY1" fmla="*/ 0 h 2972095"/>
              <a:gd name="connsiteX2" fmla="*/ 2122925 w 2122925"/>
              <a:gd name="connsiteY2" fmla="*/ 2972095 h 2972095"/>
              <a:gd name="connsiteX3" fmla="*/ 0 w 2122925"/>
              <a:gd name="connsiteY3" fmla="*/ 2972095 h 2972095"/>
              <a:gd name="connsiteX4" fmla="*/ 0 w 2122925"/>
              <a:gd name="connsiteY4" fmla="*/ 0 h 2972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2925" h="2972095">
                <a:moveTo>
                  <a:pt x="0" y="0"/>
                </a:moveTo>
                <a:lnTo>
                  <a:pt x="2122925" y="0"/>
                </a:lnTo>
                <a:lnTo>
                  <a:pt x="2122925" y="2972095"/>
                </a:lnTo>
                <a:lnTo>
                  <a:pt x="0" y="297209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5512" tIns="1459597" rIns="165512" bIns="389641" numCol="1" spcCol="1270" anchor="t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b="0" i="0" kern="1200" baseline="0"/>
              <a:t>Develop an AI strategy</a:t>
            </a:r>
            <a:endParaRPr lang="en-US" sz="2000" kern="120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6540837-4D63-D0D8-890F-0BF9D95E4AFC}"/>
              </a:ext>
            </a:extLst>
          </p:cNvPr>
          <p:cNvSpPr/>
          <p:nvPr/>
        </p:nvSpPr>
        <p:spPr>
          <a:xfrm>
            <a:off x="7985222" y="3565706"/>
            <a:ext cx="891628" cy="891628"/>
          </a:xfrm>
          <a:custGeom>
            <a:avLst/>
            <a:gdLst>
              <a:gd name="connsiteX0" fmla="*/ 0 w 891628"/>
              <a:gd name="connsiteY0" fmla="*/ 445814 h 891628"/>
              <a:gd name="connsiteX1" fmla="*/ 445814 w 891628"/>
              <a:gd name="connsiteY1" fmla="*/ 0 h 891628"/>
              <a:gd name="connsiteX2" fmla="*/ 891628 w 891628"/>
              <a:gd name="connsiteY2" fmla="*/ 445814 h 891628"/>
              <a:gd name="connsiteX3" fmla="*/ 445814 w 891628"/>
              <a:gd name="connsiteY3" fmla="*/ 891628 h 891628"/>
              <a:gd name="connsiteX4" fmla="*/ 0 w 891628"/>
              <a:gd name="connsiteY4" fmla="*/ 445814 h 891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1628" h="891628">
                <a:moveTo>
                  <a:pt x="0" y="445814"/>
                </a:moveTo>
                <a:cubicBezTo>
                  <a:pt x="0" y="199598"/>
                  <a:pt x="199598" y="0"/>
                  <a:pt x="445814" y="0"/>
                </a:cubicBezTo>
                <a:cubicBezTo>
                  <a:pt x="692030" y="0"/>
                  <a:pt x="891628" y="199598"/>
                  <a:pt x="891628" y="445814"/>
                </a:cubicBezTo>
                <a:cubicBezTo>
                  <a:pt x="891628" y="692030"/>
                  <a:pt x="692030" y="891628"/>
                  <a:pt x="445814" y="891628"/>
                </a:cubicBezTo>
                <a:cubicBezTo>
                  <a:pt x="199598" y="891628"/>
                  <a:pt x="0" y="692030"/>
                  <a:pt x="0" y="445814"/>
                </a:cubicBezTo>
                <a:close/>
              </a:path>
            </a:pathLst>
          </a:cu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0091" tIns="143276" rIns="200091" bIns="143276" numCol="1" spcCol="1270" anchor="ctr" anchorCtr="0">
            <a:noAutofit/>
          </a:bodyPr>
          <a:lstStyle/>
          <a:p>
            <a:pPr marL="0" lvl="0" indent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4300" kern="1200"/>
              <a:t>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677038-3761-073A-F80A-D24E5E1F3839}"/>
              </a:ext>
            </a:extLst>
          </p:cNvPr>
          <p:cNvSpPr/>
          <p:nvPr/>
        </p:nvSpPr>
        <p:spPr>
          <a:xfrm>
            <a:off x="7369574" y="5836996"/>
            <a:ext cx="2122925" cy="72"/>
          </a:xfrm>
          <a:prstGeom prst="rect">
            <a:avLst/>
          </a:pr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9777A79-3345-38FA-A2F7-599337B5F52E}"/>
              </a:ext>
            </a:extLst>
          </p:cNvPr>
          <p:cNvSpPr/>
          <p:nvPr/>
        </p:nvSpPr>
        <p:spPr>
          <a:xfrm>
            <a:off x="9704791" y="3320291"/>
            <a:ext cx="2122925" cy="2516776"/>
          </a:xfrm>
          <a:custGeom>
            <a:avLst/>
            <a:gdLst>
              <a:gd name="connsiteX0" fmla="*/ 0 w 2122925"/>
              <a:gd name="connsiteY0" fmla="*/ 0 h 2972095"/>
              <a:gd name="connsiteX1" fmla="*/ 2122925 w 2122925"/>
              <a:gd name="connsiteY1" fmla="*/ 0 h 2972095"/>
              <a:gd name="connsiteX2" fmla="*/ 2122925 w 2122925"/>
              <a:gd name="connsiteY2" fmla="*/ 2972095 h 2972095"/>
              <a:gd name="connsiteX3" fmla="*/ 0 w 2122925"/>
              <a:gd name="connsiteY3" fmla="*/ 2972095 h 2972095"/>
              <a:gd name="connsiteX4" fmla="*/ 0 w 2122925"/>
              <a:gd name="connsiteY4" fmla="*/ 0 h 2972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2925" h="2972095">
                <a:moveTo>
                  <a:pt x="0" y="0"/>
                </a:moveTo>
                <a:lnTo>
                  <a:pt x="2122925" y="0"/>
                </a:lnTo>
                <a:lnTo>
                  <a:pt x="2122925" y="2972095"/>
                </a:lnTo>
                <a:lnTo>
                  <a:pt x="0" y="297209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5512" tIns="1459597" rIns="165512" bIns="389641" numCol="1" spcCol="1270" anchor="t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b="0" i="0" kern="1200" baseline="0"/>
              <a:t>Develop internal and external communication</a:t>
            </a:r>
            <a:endParaRPr lang="en-US" sz="2000" kern="12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B681D88-67FC-49E5-DDAF-930898C541F0}"/>
              </a:ext>
            </a:extLst>
          </p:cNvPr>
          <p:cNvSpPr/>
          <p:nvPr/>
        </p:nvSpPr>
        <p:spPr>
          <a:xfrm>
            <a:off x="10320439" y="3565706"/>
            <a:ext cx="891628" cy="891628"/>
          </a:xfrm>
          <a:custGeom>
            <a:avLst/>
            <a:gdLst>
              <a:gd name="connsiteX0" fmla="*/ 0 w 891628"/>
              <a:gd name="connsiteY0" fmla="*/ 445814 h 891628"/>
              <a:gd name="connsiteX1" fmla="*/ 445814 w 891628"/>
              <a:gd name="connsiteY1" fmla="*/ 0 h 891628"/>
              <a:gd name="connsiteX2" fmla="*/ 891628 w 891628"/>
              <a:gd name="connsiteY2" fmla="*/ 445814 h 891628"/>
              <a:gd name="connsiteX3" fmla="*/ 445814 w 891628"/>
              <a:gd name="connsiteY3" fmla="*/ 891628 h 891628"/>
              <a:gd name="connsiteX4" fmla="*/ 0 w 891628"/>
              <a:gd name="connsiteY4" fmla="*/ 445814 h 891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1628" h="891628">
                <a:moveTo>
                  <a:pt x="0" y="445814"/>
                </a:moveTo>
                <a:cubicBezTo>
                  <a:pt x="0" y="199598"/>
                  <a:pt x="199598" y="0"/>
                  <a:pt x="445814" y="0"/>
                </a:cubicBezTo>
                <a:cubicBezTo>
                  <a:pt x="692030" y="0"/>
                  <a:pt x="891628" y="199598"/>
                  <a:pt x="891628" y="445814"/>
                </a:cubicBezTo>
                <a:cubicBezTo>
                  <a:pt x="891628" y="692030"/>
                  <a:pt x="692030" y="891628"/>
                  <a:pt x="445814" y="891628"/>
                </a:cubicBezTo>
                <a:cubicBezTo>
                  <a:pt x="199598" y="891628"/>
                  <a:pt x="0" y="692030"/>
                  <a:pt x="0" y="445814"/>
                </a:cubicBezTo>
                <a:close/>
              </a:path>
            </a:pathLst>
          </a:cu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0091" tIns="143276" rIns="200091" bIns="143276" numCol="1" spcCol="1270" anchor="ctr" anchorCtr="0">
            <a:noAutofit/>
          </a:bodyPr>
          <a:lstStyle/>
          <a:p>
            <a:pPr marL="0" lvl="0" indent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4300" kern="1200"/>
              <a:t>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CE593E1-F721-7233-B183-777C000730AB}"/>
              </a:ext>
            </a:extLst>
          </p:cNvPr>
          <p:cNvSpPr/>
          <p:nvPr/>
        </p:nvSpPr>
        <p:spPr>
          <a:xfrm>
            <a:off x="9704791" y="5836996"/>
            <a:ext cx="2122925" cy="72"/>
          </a:xfrm>
          <a:prstGeom prst="rect">
            <a:avLst/>
          </a:pr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9DCDA98-5C38-653C-3FDA-F83204CCD559}"/>
              </a:ext>
            </a:extLst>
          </p:cNvPr>
          <p:cNvGrpSpPr/>
          <p:nvPr/>
        </p:nvGrpSpPr>
        <p:grpSpPr>
          <a:xfrm>
            <a:off x="3711328" y="6037416"/>
            <a:ext cx="6064243" cy="459512"/>
            <a:chOff x="360001" y="6076267"/>
            <a:chExt cx="6064243" cy="45951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FDB133E-06ED-2954-9BC3-3EED3B5958CC}"/>
                </a:ext>
              </a:extLst>
            </p:cNvPr>
            <p:cNvSpPr/>
            <p:nvPr/>
          </p:nvSpPr>
          <p:spPr>
            <a:xfrm>
              <a:off x="360001" y="6076267"/>
              <a:ext cx="5145156" cy="459512"/>
            </a:xfrm>
            <a:prstGeom prst="rect">
              <a:avLst/>
            </a:prstGeom>
            <a:solidFill>
              <a:srgbClr val="DEE0E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B2CAE28-F71B-E5EB-AD03-06BB22AB8579}"/>
                </a:ext>
              </a:extLst>
            </p:cNvPr>
            <p:cNvSpPr/>
            <p:nvPr/>
          </p:nvSpPr>
          <p:spPr>
            <a:xfrm>
              <a:off x="501748" y="6208542"/>
              <a:ext cx="178190" cy="16881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476C622-01CE-F1F8-94F8-7105F2B43FBA}"/>
                </a:ext>
              </a:extLst>
            </p:cNvPr>
            <p:cNvSpPr/>
            <p:nvPr/>
          </p:nvSpPr>
          <p:spPr>
            <a:xfrm>
              <a:off x="2379784" y="6212323"/>
              <a:ext cx="178190" cy="168812"/>
            </a:xfrm>
            <a:prstGeom prst="rect">
              <a:avLst/>
            </a:prstGeom>
            <a:solidFill>
              <a:srgbClr val="FFD4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7337ADF-DFD7-0B7B-71E5-CBE947C1AD25}"/>
                </a:ext>
              </a:extLst>
            </p:cNvPr>
            <p:cNvSpPr/>
            <p:nvPr/>
          </p:nvSpPr>
          <p:spPr>
            <a:xfrm>
              <a:off x="4037427" y="6218236"/>
              <a:ext cx="178190" cy="168812"/>
            </a:xfrm>
            <a:prstGeom prst="rect">
              <a:avLst/>
            </a:prstGeom>
            <a:solidFill>
              <a:srgbClr val="E9827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A060C6C-C6B5-0BA3-BA77-39DC2F6A329B}"/>
                </a:ext>
              </a:extLst>
            </p:cNvPr>
            <p:cNvSpPr txBox="1"/>
            <p:nvPr/>
          </p:nvSpPr>
          <p:spPr>
            <a:xfrm>
              <a:off x="722141" y="6107216"/>
              <a:ext cx="2208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/>
                <a:t>Implemented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D34F010-B751-22A6-8CCF-366B5863FFF2}"/>
                </a:ext>
              </a:extLst>
            </p:cNvPr>
            <p:cNvSpPr txBox="1"/>
            <p:nvPr/>
          </p:nvSpPr>
          <p:spPr>
            <a:xfrm>
              <a:off x="2557974" y="6112063"/>
              <a:ext cx="2208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/>
                <a:t>In Progress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236E852-BB34-CC41-27E6-453241CEA7E3}"/>
                </a:ext>
              </a:extLst>
            </p:cNvPr>
            <p:cNvSpPr txBox="1"/>
            <p:nvPr/>
          </p:nvSpPr>
          <p:spPr>
            <a:xfrm>
              <a:off x="4215617" y="6116910"/>
              <a:ext cx="2208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/>
                <a:t>Next Steps </a:t>
              </a:r>
            </a:p>
          </p:txBody>
        </p:sp>
      </p:grp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E559D3D-3E62-C7E4-DD8B-0740B156DD15}"/>
              </a:ext>
            </a:extLst>
          </p:cNvPr>
          <p:cNvSpPr/>
          <p:nvPr/>
        </p:nvSpPr>
        <p:spPr>
          <a:xfrm>
            <a:off x="360000" y="1678888"/>
            <a:ext cx="11467715" cy="1482978"/>
          </a:xfrm>
          <a:custGeom>
            <a:avLst/>
            <a:gdLst>
              <a:gd name="connsiteX0" fmla="*/ 0 w 5461351"/>
              <a:gd name="connsiteY0" fmla="*/ 0 h 3276810"/>
              <a:gd name="connsiteX1" fmla="*/ 5461351 w 5461351"/>
              <a:gd name="connsiteY1" fmla="*/ 0 h 3276810"/>
              <a:gd name="connsiteX2" fmla="*/ 5461351 w 5461351"/>
              <a:gd name="connsiteY2" fmla="*/ 3276810 h 3276810"/>
              <a:gd name="connsiteX3" fmla="*/ 0 w 5461351"/>
              <a:gd name="connsiteY3" fmla="*/ 3276810 h 3276810"/>
              <a:gd name="connsiteX4" fmla="*/ 0 w 5461351"/>
              <a:gd name="connsiteY4" fmla="*/ 0 h 3276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1351" h="3276810">
                <a:moveTo>
                  <a:pt x="0" y="0"/>
                </a:moveTo>
                <a:lnTo>
                  <a:pt x="5461351" y="0"/>
                </a:lnTo>
                <a:lnTo>
                  <a:pt x="5461351" y="3276810"/>
                </a:lnTo>
                <a:lnTo>
                  <a:pt x="0" y="3276810"/>
                </a:lnTo>
                <a:lnTo>
                  <a:pt x="0" y="0"/>
                </a:lnTo>
                <a:close/>
              </a:path>
            </a:pathLst>
          </a:custGeom>
          <a:solidFill>
            <a:srgbClr val="BDC1C5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5730" tIns="125730" rIns="125730" bIns="125730" numCol="1" spcCol="1270" anchor="t" anchorCtr="0">
            <a:noAutofit/>
          </a:bodyPr>
          <a:lstStyle/>
          <a:p>
            <a:pPr marL="0" lvl="0" indent="0" algn="l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kern="1200">
                <a:solidFill>
                  <a:schemeClr val="tx1"/>
                </a:solidFill>
              </a:rPr>
              <a:t>Selecting the optimal projects: </a:t>
            </a:r>
            <a:endParaRPr lang="en-US" kern="1200">
              <a:solidFill>
                <a:schemeClr val="tx1"/>
              </a:solidFill>
            </a:endParaRPr>
          </a:p>
          <a:p>
            <a:pPr marL="228600" lvl="1" indent="-228600" algn="l" defTabSz="1155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kern="1200">
                <a:solidFill>
                  <a:schemeClr val="tx1"/>
                </a:solidFill>
              </a:rPr>
              <a:t>Focus on optimising tasks, not automating jobs. </a:t>
            </a:r>
            <a:endParaRPr lang="en-US" kern="1200">
              <a:solidFill>
                <a:schemeClr val="tx1"/>
              </a:solidFill>
            </a:endParaRPr>
          </a:p>
          <a:p>
            <a:pPr marL="228600" lvl="1" indent="-228600" algn="l" defTabSz="1155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kern="1200">
                <a:solidFill>
                  <a:schemeClr val="tx1"/>
                </a:solidFill>
              </a:rPr>
              <a:t>Understand the main pressure points of the business and focus on these.</a:t>
            </a:r>
            <a:endParaRPr lang="en-US" kern="1200">
              <a:solidFill>
                <a:schemeClr val="tx1"/>
              </a:solidFill>
            </a:endParaRPr>
          </a:p>
          <a:p>
            <a:pPr marL="228600" lvl="1" indent="-228600" algn="l" defTabSz="1155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kern="1200">
                <a:solidFill>
                  <a:schemeClr val="tx1"/>
                </a:solidFill>
              </a:rPr>
              <a:t>Focus on areas with big data as this is where AI can excel.</a:t>
            </a:r>
            <a:endParaRPr lang="en-US" kern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54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B7EBA-EF20-4B2A-B477-B7DDEECCE8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5876" y="475913"/>
            <a:ext cx="3683362" cy="2305722"/>
          </a:xfrm>
        </p:spPr>
        <p:txBody>
          <a:bodyPr/>
          <a:lstStyle/>
          <a:p>
            <a:pPr marL="0" indent="0">
              <a:buNone/>
            </a:pPr>
            <a:r>
              <a:rPr lang="en-GB" b="1"/>
              <a:t>Generative AI</a:t>
            </a:r>
          </a:p>
          <a:p>
            <a:r>
              <a:rPr lang="en-GB" sz="1800"/>
              <a:t>Subset of Traditional deep learning </a:t>
            </a:r>
          </a:p>
          <a:p>
            <a:r>
              <a:rPr lang="en-GB" sz="1800"/>
              <a:t>Machine mimic or approximate human abilities by creating content </a:t>
            </a:r>
          </a:p>
          <a:p>
            <a:r>
              <a:rPr lang="en-GB" sz="1800"/>
              <a:t>Models find statistical patterns in huge datasets initially generated by humans</a:t>
            </a:r>
            <a:endParaRPr lang="en-US" sz="18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2F515-E1BD-FFE5-4490-6813089C0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0778" y="475913"/>
            <a:ext cx="3702050" cy="4600574"/>
          </a:xfrm>
        </p:spPr>
        <p:txBody>
          <a:bodyPr/>
          <a:lstStyle/>
          <a:p>
            <a:pPr marL="0" indent="0">
              <a:buNone/>
            </a:pPr>
            <a:r>
              <a:rPr lang="en-GB" b="1"/>
              <a:t>Large Language Models</a:t>
            </a:r>
          </a:p>
          <a:p>
            <a:r>
              <a:rPr lang="en-GB" sz="1800"/>
              <a:t>Trained on trillions of words over extended periods</a:t>
            </a:r>
          </a:p>
          <a:p>
            <a:r>
              <a:rPr lang="en-GB" sz="1800"/>
              <a:t>Compute power</a:t>
            </a:r>
          </a:p>
          <a:p>
            <a:r>
              <a:rPr lang="en-GB" sz="1800" b="1"/>
              <a:t>“Foundation Models” </a:t>
            </a:r>
            <a:r>
              <a:rPr lang="en-GB" sz="1800"/>
              <a:t>or “base modes” have billions of parameters</a:t>
            </a:r>
          </a:p>
          <a:p>
            <a:r>
              <a:rPr lang="en-GB" sz="1800"/>
              <a:t>Think of parameters as model’s </a:t>
            </a:r>
            <a:r>
              <a:rPr lang="en-GB" sz="1800" b="1"/>
              <a:t>“memory”</a:t>
            </a:r>
          </a:p>
          <a:p>
            <a:r>
              <a:rPr lang="en-GB" sz="1800"/>
              <a:t>More parameters means more memory and sophistication in tasks</a:t>
            </a:r>
          </a:p>
          <a:p>
            <a:r>
              <a:rPr lang="en-GB" sz="1800"/>
              <a:t>Exhibit properties beyond language, including reasoning and problem solving</a:t>
            </a:r>
          </a:p>
          <a:p>
            <a:r>
              <a:rPr lang="en-GB" sz="1800"/>
              <a:t>Models can be fine-tuned for specific use cases, eliminating the need to train from scratch</a:t>
            </a:r>
            <a:endParaRPr lang="en-US" sz="180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BE9266-9C82-4ECF-DEED-48B177A95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264368" y="559827"/>
            <a:ext cx="3670300" cy="4600573"/>
          </a:xfrm>
        </p:spPr>
        <p:txBody>
          <a:bodyPr/>
          <a:lstStyle/>
          <a:p>
            <a:pPr marL="0" indent="0">
              <a:buNone/>
            </a:pPr>
            <a:r>
              <a:rPr lang="en-GB" b="1"/>
              <a:t>Interacting with LLMs</a:t>
            </a:r>
          </a:p>
          <a:p>
            <a:r>
              <a:rPr lang="en-US" sz="1800" b="1"/>
              <a:t>Prompt: </a:t>
            </a:r>
            <a:r>
              <a:rPr lang="en-US" sz="1800"/>
              <a:t>The text passed to LLMs is termed</a:t>
            </a:r>
          </a:p>
          <a:p>
            <a:r>
              <a:rPr lang="en-US" sz="1800" b="1"/>
              <a:t>Context Window</a:t>
            </a:r>
            <a:r>
              <a:rPr lang="en-US" sz="1800"/>
              <a:t>: refers to memory available for a prompt</a:t>
            </a:r>
          </a:p>
          <a:p>
            <a:r>
              <a:rPr lang="en-US" sz="1800"/>
              <a:t>The model processes the prompt and predicts next words</a:t>
            </a:r>
          </a:p>
          <a:p>
            <a:r>
              <a:rPr lang="en-US" sz="1800" b="1"/>
              <a:t>Completion:</a:t>
            </a:r>
            <a:r>
              <a:rPr lang="en-US" sz="1800"/>
              <a:t> The answer to the question</a:t>
            </a:r>
          </a:p>
          <a:p>
            <a:r>
              <a:rPr lang="en-US" sz="1800" b="1"/>
              <a:t>Inference: </a:t>
            </a:r>
            <a:r>
              <a:rPr lang="en-US" sz="1800"/>
              <a:t>the act of using the model to generate text</a:t>
            </a:r>
          </a:p>
        </p:txBody>
      </p:sp>
    </p:spTree>
    <p:extLst>
      <p:ext uri="{BB962C8B-B14F-4D97-AF65-F5344CB8AC3E}">
        <p14:creationId xmlns:p14="http://schemas.microsoft.com/office/powerpoint/2010/main" val="2486036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B7EBA-EF20-4B2A-B477-B7DDEECCE8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5876" y="475913"/>
            <a:ext cx="3683362" cy="2305722"/>
          </a:xfrm>
        </p:spPr>
        <p:txBody>
          <a:bodyPr/>
          <a:lstStyle/>
          <a:p>
            <a:pPr marL="0" indent="0">
              <a:buNone/>
            </a:pPr>
            <a:r>
              <a:rPr lang="en-GB" b="1"/>
              <a:t>Generative AI</a:t>
            </a:r>
          </a:p>
          <a:p>
            <a:r>
              <a:rPr lang="en-GB" sz="1800"/>
              <a:t>Subset of Traditional deep learning </a:t>
            </a:r>
          </a:p>
          <a:p>
            <a:r>
              <a:rPr lang="en-GB" sz="1800"/>
              <a:t>Machine mimic or approximate human abilities by creating content </a:t>
            </a:r>
          </a:p>
          <a:p>
            <a:r>
              <a:rPr lang="en-GB" sz="1800"/>
              <a:t>Models find statistical patterns in huge datasets initially generated by humans</a:t>
            </a:r>
            <a:endParaRPr lang="en-US" sz="18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2F515-E1BD-FFE5-4490-6813089C0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0778" y="475913"/>
            <a:ext cx="3702050" cy="4600574"/>
          </a:xfrm>
        </p:spPr>
        <p:txBody>
          <a:bodyPr/>
          <a:lstStyle/>
          <a:p>
            <a:pPr marL="0" indent="0">
              <a:buNone/>
            </a:pPr>
            <a:r>
              <a:rPr lang="en-GB" b="1"/>
              <a:t>Large Language Models</a:t>
            </a:r>
          </a:p>
          <a:p>
            <a:r>
              <a:rPr lang="en-GB" sz="1800"/>
              <a:t>Trained on trillions of words over extended periods</a:t>
            </a:r>
          </a:p>
          <a:p>
            <a:r>
              <a:rPr lang="en-GB" sz="1800"/>
              <a:t>Compute power</a:t>
            </a:r>
          </a:p>
          <a:p>
            <a:r>
              <a:rPr lang="en-GB" sz="1800" b="1"/>
              <a:t>“Foundation Models” </a:t>
            </a:r>
            <a:r>
              <a:rPr lang="en-GB" sz="1800"/>
              <a:t>or “base modes” have billions of parameters</a:t>
            </a:r>
          </a:p>
          <a:p>
            <a:r>
              <a:rPr lang="en-GB" sz="1800"/>
              <a:t>Think of parameters as model’s </a:t>
            </a:r>
            <a:r>
              <a:rPr lang="en-GB" sz="1800" b="1"/>
              <a:t>“memory”</a:t>
            </a:r>
          </a:p>
          <a:p>
            <a:r>
              <a:rPr lang="en-GB" sz="1800"/>
              <a:t>More parameters means more memory and sophistication in tasks</a:t>
            </a:r>
          </a:p>
          <a:p>
            <a:r>
              <a:rPr lang="en-GB" sz="1800"/>
              <a:t>Exhibit properties beyond language, including reasoning and problem solving</a:t>
            </a:r>
          </a:p>
          <a:p>
            <a:r>
              <a:rPr lang="en-GB" sz="1800"/>
              <a:t>Models can be fine-tuned for specific use cases, eliminating the need to train from scratch</a:t>
            </a:r>
            <a:endParaRPr lang="en-US" sz="180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BE9266-9C82-4ECF-DEED-48B177A95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264368" y="559827"/>
            <a:ext cx="3670300" cy="4600573"/>
          </a:xfrm>
        </p:spPr>
        <p:txBody>
          <a:bodyPr/>
          <a:lstStyle/>
          <a:p>
            <a:pPr marL="0" indent="0">
              <a:buNone/>
            </a:pPr>
            <a:r>
              <a:rPr lang="en-GB" b="1"/>
              <a:t>Interacting with LLMs</a:t>
            </a:r>
          </a:p>
          <a:p>
            <a:r>
              <a:rPr lang="en-US" sz="1800" b="1"/>
              <a:t>Prompt: </a:t>
            </a:r>
            <a:r>
              <a:rPr lang="en-US" sz="1800"/>
              <a:t>The text passed to LLMs is termed</a:t>
            </a:r>
          </a:p>
          <a:p>
            <a:r>
              <a:rPr lang="en-US" sz="1800" b="1"/>
              <a:t>Context Window</a:t>
            </a:r>
            <a:r>
              <a:rPr lang="en-US" sz="1800"/>
              <a:t>: refers to memory available for a prompt</a:t>
            </a:r>
          </a:p>
          <a:p>
            <a:r>
              <a:rPr lang="en-US" sz="1800"/>
              <a:t>The model processes the prompt and predicts next words</a:t>
            </a:r>
          </a:p>
          <a:p>
            <a:r>
              <a:rPr lang="en-US" sz="1800" b="1"/>
              <a:t>Completion:</a:t>
            </a:r>
            <a:r>
              <a:rPr lang="en-US" sz="1800"/>
              <a:t> The answer to the question</a:t>
            </a:r>
          </a:p>
          <a:p>
            <a:r>
              <a:rPr lang="en-US" sz="1800" b="1"/>
              <a:t>Inference: </a:t>
            </a:r>
            <a:r>
              <a:rPr lang="en-US" sz="1800"/>
              <a:t>the act of using the model to generate text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C027207-D6A6-21C5-C8D4-7B3B69995D41}"/>
              </a:ext>
            </a:extLst>
          </p:cNvPr>
          <p:cNvSpPr/>
          <p:nvPr/>
        </p:nvSpPr>
        <p:spPr>
          <a:xfrm>
            <a:off x="553791" y="5076487"/>
            <a:ext cx="2685245" cy="1236372"/>
          </a:xfrm>
          <a:prstGeom prst="ellipse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tx1"/>
                </a:solidFill>
              </a:rPr>
              <a:t>GPT-3</a:t>
            </a:r>
          </a:p>
          <a:p>
            <a:pPr algn="ctr"/>
            <a:r>
              <a:rPr lang="en-GB">
                <a:solidFill>
                  <a:schemeClr val="tx1"/>
                </a:solidFill>
              </a:rPr>
              <a:t>Trained on 45 TB </a:t>
            </a:r>
          </a:p>
          <a:p>
            <a:pPr algn="ctr"/>
            <a:r>
              <a:rPr lang="en-GB">
                <a:solidFill>
                  <a:schemeClr val="tx1"/>
                </a:solidFill>
              </a:rPr>
              <a:t>175 B parameter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076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8CDFE05C-1C87-C52D-BDD2-0A5BD5572914}"/>
              </a:ext>
            </a:extLst>
          </p:cNvPr>
          <p:cNvGrpSpPr/>
          <p:nvPr/>
        </p:nvGrpSpPr>
        <p:grpSpPr>
          <a:xfrm>
            <a:off x="8422783" y="333189"/>
            <a:ext cx="3148347" cy="6384803"/>
            <a:chOff x="4842456" y="301547"/>
            <a:chExt cx="3148347" cy="6384803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ABC087BE-6FB4-F7D5-789C-9DDE9C21D049}"/>
                </a:ext>
              </a:extLst>
            </p:cNvPr>
            <p:cNvSpPr/>
            <p:nvPr/>
          </p:nvSpPr>
          <p:spPr>
            <a:xfrm>
              <a:off x="4842456" y="2923505"/>
              <a:ext cx="1253544" cy="1918952"/>
            </a:xfrm>
            <a:prstGeom prst="roundRect">
              <a:avLst/>
            </a:prstGeom>
            <a:solidFill>
              <a:srgbClr val="66C1CB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>
                  <a:solidFill>
                    <a:schemeClr val="tx1"/>
                  </a:solidFill>
                </a:rPr>
                <a:t>Encoder</a:t>
              </a:r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5EB933DE-B4AE-F73E-9677-C0EF7EFBA2CE}"/>
                </a:ext>
              </a:extLst>
            </p:cNvPr>
            <p:cNvSpPr/>
            <p:nvPr/>
          </p:nvSpPr>
          <p:spPr>
            <a:xfrm>
              <a:off x="6370750" y="2015543"/>
              <a:ext cx="1253544" cy="2826913"/>
            </a:xfrm>
            <a:prstGeom prst="roundRect">
              <a:avLst/>
            </a:prstGeom>
            <a:solidFill>
              <a:srgbClr val="E98276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>
                  <a:solidFill>
                    <a:schemeClr val="tx1"/>
                  </a:solidFill>
                </a:rPr>
                <a:t>Decoder</a:t>
              </a:r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0121F89-E8D6-CEA6-06E4-C69D9B6125E9}"/>
                </a:ext>
              </a:extLst>
            </p:cNvPr>
            <p:cNvSpPr/>
            <p:nvPr/>
          </p:nvSpPr>
          <p:spPr>
            <a:xfrm>
              <a:off x="4956220" y="5422002"/>
              <a:ext cx="1026016" cy="39924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>
                  <a:solidFill>
                    <a:schemeClr val="tx1"/>
                  </a:solidFill>
                </a:rPr>
                <a:t>Embedding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10FC265-F3DA-EF86-3D3A-B4FEDD4D7B72}"/>
                </a:ext>
              </a:extLst>
            </p:cNvPr>
            <p:cNvSpPr/>
            <p:nvPr/>
          </p:nvSpPr>
          <p:spPr>
            <a:xfrm>
              <a:off x="6484514" y="5422002"/>
              <a:ext cx="1026016" cy="39924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>
                  <a:solidFill>
                    <a:schemeClr val="tx1"/>
                  </a:solidFill>
                </a:rPr>
                <a:t>Embedding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70BCB66-2E36-11F0-C33F-CF11DB9EEC1A}"/>
                </a:ext>
              </a:extLst>
            </p:cNvPr>
            <p:cNvSpPr/>
            <p:nvPr/>
          </p:nvSpPr>
          <p:spPr>
            <a:xfrm>
              <a:off x="6505979" y="1182713"/>
              <a:ext cx="1026016" cy="540912"/>
            </a:xfrm>
            <a:prstGeom prst="rect">
              <a:avLst/>
            </a:prstGeom>
            <a:solidFill>
              <a:srgbClr val="7EBD5F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 err="1">
                  <a:solidFill>
                    <a:schemeClr val="tx1"/>
                  </a:solidFill>
                </a:rPr>
                <a:t>Softmax</a:t>
              </a:r>
              <a:endParaRPr 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F8BA0DD8-14F6-B7B6-E716-5EF9E4F58282}"/>
                </a:ext>
              </a:extLst>
            </p:cNvPr>
            <p:cNvSpPr/>
            <p:nvPr/>
          </p:nvSpPr>
          <p:spPr>
            <a:xfrm rot="16200000">
              <a:off x="6762483" y="5988606"/>
              <a:ext cx="470079" cy="186744"/>
            </a:xfrm>
            <a:prstGeom prst="rightArrow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5A4AB218-2074-7F6E-0A33-5A2DC86F4752}"/>
                </a:ext>
              </a:extLst>
            </p:cNvPr>
            <p:cNvSpPr/>
            <p:nvPr/>
          </p:nvSpPr>
          <p:spPr>
            <a:xfrm rot="16200000">
              <a:off x="5234191" y="5965996"/>
              <a:ext cx="470079" cy="186747"/>
            </a:xfrm>
            <a:prstGeom prst="rightArrow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C182639B-10C6-F0A3-9DA3-57F021F73F87}"/>
                </a:ext>
              </a:extLst>
            </p:cNvPr>
            <p:cNvSpPr/>
            <p:nvPr/>
          </p:nvSpPr>
          <p:spPr>
            <a:xfrm rot="16200000">
              <a:off x="6775630" y="843296"/>
              <a:ext cx="410515" cy="153476"/>
            </a:xfrm>
            <a:prstGeom prst="rightArrow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3976D57-7585-8C60-BE23-929E00EDDCC7}"/>
                </a:ext>
              </a:extLst>
            </p:cNvPr>
            <p:cNvSpPr txBox="1"/>
            <p:nvPr/>
          </p:nvSpPr>
          <p:spPr>
            <a:xfrm>
              <a:off x="6544618" y="301547"/>
              <a:ext cx="1026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/>
                <a:t>Output</a:t>
              </a:r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7EEBBD1-B60A-E6E9-40A1-95FBBFE0E18D}"/>
                </a:ext>
              </a:extLst>
            </p:cNvPr>
            <p:cNvSpPr txBox="1"/>
            <p:nvPr/>
          </p:nvSpPr>
          <p:spPr>
            <a:xfrm>
              <a:off x="5857742" y="6317018"/>
              <a:ext cx="1026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/>
                <a:t>inputs</a:t>
              </a:r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13D29C0-BB9D-72CB-E146-A13F7A2E1597}"/>
                </a:ext>
              </a:extLst>
            </p:cNvPr>
            <p:cNvCxnSpPr>
              <a:cxnSpLocks/>
              <a:endCxn id="2" idx="0"/>
            </p:cNvCxnSpPr>
            <p:nvPr/>
          </p:nvCxnSpPr>
          <p:spPr>
            <a:xfrm>
              <a:off x="5469228" y="2562896"/>
              <a:ext cx="0" cy="360609"/>
            </a:xfrm>
            <a:prstGeom prst="line">
              <a:avLst/>
            </a:prstGeom>
            <a:ln w="25400"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4B2DB35-C8CC-2DEE-5202-571A052451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69228" y="2562896"/>
              <a:ext cx="900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546DA27-BBD1-C2C7-1231-CAEBD24460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03963" y="5168719"/>
              <a:ext cx="98684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698372-6C59-1103-1C71-9A053095C8C3}"/>
                </a:ext>
              </a:extLst>
            </p:cNvPr>
            <p:cNvCxnSpPr>
              <a:cxnSpLocks/>
            </p:cNvCxnSpPr>
            <p:nvPr/>
          </p:nvCxnSpPr>
          <p:spPr>
            <a:xfrm>
              <a:off x="7990803" y="920034"/>
              <a:ext cx="0" cy="424868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726A973-F6FA-CE7C-4F03-6CD9F1D17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721" y="920034"/>
              <a:ext cx="939082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BA8E4B5-983D-705C-DD35-ECBB9801A7F0}"/>
                </a:ext>
              </a:extLst>
            </p:cNvPr>
            <p:cNvCxnSpPr>
              <a:cxnSpLocks/>
            </p:cNvCxnSpPr>
            <p:nvPr/>
          </p:nvCxnSpPr>
          <p:spPr>
            <a:xfrm>
              <a:off x="7003963" y="1714065"/>
              <a:ext cx="0" cy="301478"/>
            </a:xfrm>
            <a:prstGeom prst="line">
              <a:avLst/>
            </a:prstGeom>
            <a:ln w="25400"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056454E-7251-3DC0-A016-A2E30161CF9C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>
              <a:off x="5469228" y="4842457"/>
              <a:ext cx="0" cy="579545"/>
            </a:xfrm>
            <a:prstGeom prst="line">
              <a:avLst/>
            </a:prstGeom>
            <a:ln w="25400"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F71A0D2-D7CB-0FCE-47FA-3F08E561EE2B}"/>
                </a:ext>
              </a:extLst>
            </p:cNvPr>
            <p:cNvCxnSpPr>
              <a:cxnSpLocks/>
            </p:cNvCxnSpPr>
            <p:nvPr/>
          </p:nvCxnSpPr>
          <p:spPr>
            <a:xfrm>
              <a:off x="7003963" y="4842456"/>
              <a:ext cx="0" cy="579545"/>
            </a:xfrm>
            <a:prstGeom prst="line">
              <a:avLst/>
            </a:prstGeom>
            <a:ln w="25400"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D91BDBC1-74C2-3393-8FA0-1FA91148C2D6}"/>
              </a:ext>
            </a:extLst>
          </p:cNvPr>
          <p:cNvSpPr txBox="1"/>
          <p:nvPr/>
        </p:nvSpPr>
        <p:spPr>
          <a:xfrm>
            <a:off x="620869" y="269364"/>
            <a:ext cx="979169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>
                <a:solidFill>
                  <a:schemeClr val="tx2"/>
                </a:solidFill>
              </a:rPr>
              <a:t>Architecture of Generative AI </a:t>
            </a:r>
          </a:p>
          <a:p>
            <a:r>
              <a:rPr lang="en-GB" sz="2400">
                <a:solidFill>
                  <a:schemeClr val="tx2"/>
                </a:solidFill>
              </a:rPr>
              <a:t>based on Transformers Technology</a:t>
            </a:r>
            <a:endParaRPr lang="en-US" sz="24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669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C0E539F6-D4F4-F048-7D34-08792A8E0B99}"/>
              </a:ext>
            </a:extLst>
          </p:cNvPr>
          <p:cNvGrpSpPr/>
          <p:nvPr/>
        </p:nvGrpSpPr>
        <p:grpSpPr>
          <a:xfrm>
            <a:off x="1114023" y="1529366"/>
            <a:ext cx="9662376" cy="3660819"/>
            <a:chOff x="991673" y="1490730"/>
            <a:chExt cx="9662376" cy="366081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C2380DD-1D7A-4AFE-B264-2049A87DBFA6}"/>
                </a:ext>
              </a:extLst>
            </p:cNvPr>
            <p:cNvSpPr/>
            <p:nvPr/>
          </p:nvSpPr>
          <p:spPr>
            <a:xfrm>
              <a:off x="991673" y="1854558"/>
              <a:ext cx="1320085" cy="3296991"/>
            </a:xfrm>
            <a:prstGeom prst="rect">
              <a:avLst/>
            </a:prstGeom>
            <a:solidFill>
              <a:srgbClr val="CCEAEE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tx1"/>
                  </a:solidFill>
                </a:rPr>
                <a:t>Define the Use Case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EF28E74-6C32-D913-11D4-C18F8F0971E5}"/>
                </a:ext>
              </a:extLst>
            </p:cNvPr>
            <p:cNvSpPr/>
            <p:nvPr/>
          </p:nvSpPr>
          <p:spPr>
            <a:xfrm>
              <a:off x="2747493" y="1841674"/>
              <a:ext cx="1320085" cy="3296991"/>
            </a:xfrm>
            <a:prstGeom prst="rect">
              <a:avLst/>
            </a:prstGeom>
            <a:solidFill>
              <a:srgbClr val="F5D2E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tx1"/>
                  </a:solidFill>
                </a:rPr>
                <a:t>Choose an existing model or pretrain your own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499433A-B1CE-4DF5-7511-6B7461FA76C7}"/>
                </a:ext>
              </a:extLst>
            </p:cNvPr>
            <p:cNvSpPr/>
            <p:nvPr/>
          </p:nvSpPr>
          <p:spPr>
            <a:xfrm>
              <a:off x="4479701" y="1854556"/>
              <a:ext cx="1401652" cy="920837"/>
            </a:xfrm>
            <a:prstGeom prst="rect">
              <a:avLst/>
            </a:prstGeom>
            <a:solidFill>
              <a:srgbClr val="FFF1D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tx1"/>
                  </a:solidFill>
                </a:rPr>
                <a:t>Prompt Engineering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AA2602-8C81-5B87-06D9-0660923DC647}"/>
                </a:ext>
              </a:extLst>
            </p:cNvPr>
            <p:cNvSpPr/>
            <p:nvPr/>
          </p:nvSpPr>
          <p:spPr>
            <a:xfrm>
              <a:off x="4458236" y="2904185"/>
              <a:ext cx="1423117" cy="920839"/>
            </a:xfrm>
            <a:prstGeom prst="rect">
              <a:avLst/>
            </a:prstGeom>
            <a:solidFill>
              <a:srgbClr val="FFF1D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tx1"/>
                  </a:solidFill>
                </a:rPr>
                <a:t>Fine-tuning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F3F610A-9351-D8A3-867E-BD7C9041FFC8}"/>
                </a:ext>
              </a:extLst>
            </p:cNvPr>
            <p:cNvSpPr/>
            <p:nvPr/>
          </p:nvSpPr>
          <p:spPr>
            <a:xfrm>
              <a:off x="4458236" y="3953813"/>
              <a:ext cx="1423117" cy="1197735"/>
            </a:xfrm>
            <a:prstGeom prst="rect">
              <a:avLst/>
            </a:prstGeom>
            <a:solidFill>
              <a:srgbClr val="FFF1D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tx1"/>
                  </a:solidFill>
                </a:rPr>
                <a:t>Align with human feedback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453EC46-C3D2-35BB-EF19-DD78FE8F9644}"/>
                </a:ext>
              </a:extLst>
            </p:cNvPr>
            <p:cNvSpPr/>
            <p:nvPr/>
          </p:nvSpPr>
          <p:spPr>
            <a:xfrm>
              <a:off x="5995115" y="1854558"/>
              <a:ext cx="1423117" cy="3296991"/>
            </a:xfrm>
            <a:prstGeom prst="rect">
              <a:avLst/>
            </a:prstGeom>
            <a:solidFill>
              <a:srgbClr val="FFF1D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tx1"/>
                  </a:solidFill>
                </a:rPr>
                <a:t>Evaluate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7F61CCF-9239-DB2D-FE33-77C714AED051}"/>
                </a:ext>
              </a:extLst>
            </p:cNvPr>
            <p:cNvSpPr/>
            <p:nvPr/>
          </p:nvSpPr>
          <p:spPr>
            <a:xfrm>
              <a:off x="7808890" y="1854557"/>
              <a:ext cx="1320085" cy="3296991"/>
            </a:xfrm>
            <a:prstGeom prst="rect">
              <a:avLst/>
            </a:prstGeom>
            <a:solidFill>
              <a:srgbClr val="CBE5BF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tx1"/>
                  </a:solidFill>
                </a:rPr>
                <a:t>Optimize and deploy model for inference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A7F815E-C105-1001-EE31-CCCE5D0A07D3}"/>
                </a:ext>
              </a:extLst>
            </p:cNvPr>
            <p:cNvSpPr/>
            <p:nvPr/>
          </p:nvSpPr>
          <p:spPr>
            <a:xfrm>
              <a:off x="9231469" y="1841675"/>
              <a:ext cx="1320085" cy="3296991"/>
            </a:xfrm>
            <a:prstGeom prst="rect">
              <a:avLst/>
            </a:prstGeom>
            <a:solidFill>
              <a:srgbClr val="CBE5BF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tx1"/>
                  </a:solidFill>
                </a:rPr>
                <a:t>Augment model and build LLM-powered applications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Arrow: Chevron 10">
              <a:extLst>
                <a:ext uri="{FF2B5EF4-FFF2-40B4-BE49-F238E27FC236}">
                  <a16:creationId xmlns:a16="http://schemas.microsoft.com/office/drawing/2014/main" id="{54D66BA7-CD68-531B-C597-3CE15DB5DA89}"/>
                </a:ext>
              </a:extLst>
            </p:cNvPr>
            <p:cNvSpPr/>
            <p:nvPr/>
          </p:nvSpPr>
          <p:spPr>
            <a:xfrm>
              <a:off x="991673" y="1500389"/>
              <a:ext cx="1403797" cy="276896"/>
            </a:xfrm>
            <a:prstGeom prst="chevron">
              <a:avLst/>
            </a:prstGeom>
            <a:solidFill>
              <a:srgbClr val="CCEAEE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>
                  <a:solidFill>
                    <a:schemeClr val="tx1"/>
                  </a:solidFill>
                </a:rPr>
                <a:t>Scope</a:t>
              </a:r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BDA8544C-3700-CE00-2F51-47C348DADE89}"/>
                </a:ext>
              </a:extLst>
            </p:cNvPr>
            <p:cNvSpPr/>
            <p:nvPr/>
          </p:nvSpPr>
          <p:spPr>
            <a:xfrm>
              <a:off x="2724954" y="1500389"/>
              <a:ext cx="1403797" cy="276896"/>
            </a:xfrm>
            <a:prstGeom prst="chevron">
              <a:avLst/>
            </a:prstGeom>
            <a:solidFill>
              <a:srgbClr val="F5D2E4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>
                  <a:solidFill>
                    <a:schemeClr val="tx1"/>
                  </a:solidFill>
                </a:rPr>
                <a:t>Select</a:t>
              </a:r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13" name="Arrow: Chevron 12">
              <a:extLst>
                <a:ext uri="{FF2B5EF4-FFF2-40B4-BE49-F238E27FC236}">
                  <a16:creationId xmlns:a16="http://schemas.microsoft.com/office/drawing/2014/main" id="{46236EFF-6845-3848-49D4-2A1A2EAC37BA}"/>
                </a:ext>
              </a:extLst>
            </p:cNvPr>
            <p:cNvSpPr/>
            <p:nvPr/>
          </p:nvSpPr>
          <p:spPr>
            <a:xfrm>
              <a:off x="4458236" y="1490730"/>
              <a:ext cx="3050147" cy="276896"/>
            </a:xfrm>
            <a:prstGeom prst="chevron">
              <a:avLst/>
            </a:prstGeom>
            <a:solidFill>
              <a:srgbClr val="FFF1D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>
                  <a:solidFill>
                    <a:schemeClr val="tx1"/>
                  </a:solidFill>
                </a:rPr>
                <a:t>Adapt and align model</a:t>
              </a:r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A038024D-7A20-9B49-802E-D97EF23A4797}"/>
                </a:ext>
              </a:extLst>
            </p:cNvPr>
            <p:cNvSpPr/>
            <p:nvPr/>
          </p:nvSpPr>
          <p:spPr>
            <a:xfrm>
              <a:off x="7808890" y="1493950"/>
              <a:ext cx="2845159" cy="276896"/>
            </a:xfrm>
            <a:prstGeom prst="chevron">
              <a:avLst/>
            </a:prstGeom>
            <a:solidFill>
              <a:srgbClr val="CBE5BF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>
                  <a:solidFill>
                    <a:schemeClr val="tx1"/>
                  </a:solidFill>
                </a:rPr>
                <a:t>Application integration</a:t>
              </a:r>
              <a:endParaRPr lang="en-US" b="1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03AF930-4BFF-7E6C-31ED-4CF3A4B68CD9}"/>
              </a:ext>
            </a:extLst>
          </p:cNvPr>
          <p:cNvSpPr txBox="1"/>
          <p:nvPr/>
        </p:nvSpPr>
        <p:spPr>
          <a:xfrm>
            <a:off x="991673" y="212502"/>
            <a:ext cx="5222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>
                <a:solidFill>
                  <a:schemeClr val="tx2"/>
                </a:solidFill>
              </a:rPr>
              <a:t>Generative AI Project Life Cycle</a:t>
            </a:r>
            <a:endParaRPr lang="en-US" sz="2800" b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650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C2380DD-1D7A-4AFE-B264-2049A87DBFA6}"/>
              </a:ext>
            </a:extLst>
          </p:cNvPr>
          <p:cNvSpPr/>
          <p:nvPr/>
        </p:nvSpPr>
        <p:spPr>
          <a:xfrm>
            <a:off x="991673" y="1854558"/>
            <a:ext cx="1320085" cy="3296991"/>
          </a:xfrm>
          <a:prstGeom prst="rect">
            <a:avLst/>
          </a:prstGeom>
          <a:solidFill>
            <a:srgbClr val="CCEAEE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Define the Use Case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54D66BA7-CD68-531B-C597-3CE15DB5DA89}"/>
              </a:ext>
            </a:extLst>
          </p:cNvPr>
          <p:cNvSpPr/>
          <p:nvPr/>
        </p:nvSpPr>
        <p:spPr>
          <a:xfrm>
            <a:off x="991673" y="1500389"/>
            <a:ext cx="1403797" cy="276896"/>
          </a:xfrm>
          <a:prstGeom prst="chevron">
            <a:avLst/>
          </a:prstGeom>
          <a:solidFill>
            <a:srgbClr val="CCEAEE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tx1"/>
                </a:solidFill>
              </a:rPr>
              <a:t>Scope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3AF930-4BFF-7E6C-31ED-4CF3A4B68CD9}"/>
              </a:ext>
            </a:extLst>
          </p:cNvPr>
          <p:cNvSpPr txBox="1"/>
          <p:nvPr/>
        </p:nvSpPr>
        <p:spPr>
          <a:xfrm>
            <a:off x="991673" y="148107"/>
            <a:ext cx="5222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>
                <a:solidFill>
                  <a:schemeClr val="tx2"/>
                </a:solidFill>
              </a:rPr>
              <a:t>Generative AI Project Life Cycle </a:t>
            </a:r>
            <a:endParaRPr lang="en-US" sz="2800" b="1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0BE5D7-5DF6-DCD1-E27D-1F9A045054DA}"/>
              </a:ext>
            </a:extLst>
          </p:cNvPr>
          <p:cNvSpPr txBox="1"/>
          <p:nvPr/>
        </p:nvSpPr>
        <p:spPr>
          <a:xfrm>
            <a:off x="4079920" y="1929186"/>
            <a:ext cx="677428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/>
              <a:t>Most Crucial step in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/>
              <a:t>Narrow and accurate definition of scope is essential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/>
              <a:t>Determine LLM’s function in your application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200"/>
              <a:t>Broad capabilities (e.g., long-form text generation)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/>
              <a:t>Specific tasks </a:t>
            </a:r>
            <a:endParaRPr lang="en-GB" sz="2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/>
              <a:t>Specifically, can save </a:t>
            </a:r>
            <a:r>
              <a:rPr lang="en-GB" sz="2200" b="1"/>
              <a:t>time</a:t>
            </a:r>
            <a:r>
              <a:rPr lang="en-GB" sz="2200"/>
              <a:t> and </a:t>
            </a:r>
            <a:r>
              <a:rPr lang="en-GB" sz="2200" b="1"/>
              <a:t>compute</a:t>
            </a:r>
            <a:r>
              <a:rPr lang="en-GB" sz="2200"/>
              <a:t> cost</a:t>
            </a:r>
            <a:endParaRPr lang="en-GB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21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362EF8F-1EC9-411A-29BF-01E08704853D}"/>
              </a:ext>
            </a:extLst>
          </p:cNvPr>
          <p:cNvGrpSpPr/>
          <p:nvPr/>
        </p:nvGrpSpPr>
        <p:grpSpPr>
          <a:xfrm>
            <a:off x="1198808" y="1609862"/>
            <a:ext cx="1403797" cy="3638276"/>
            <a:chOff x="2847304" y="1539025"/>
            <a:chExt cx="1403797" cy="363827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EF28E74-6C32-D913-11D4-C18F8F0971E5}"/>
                </a:ext>
              </a:extLst>
            </p:cNvPr>
            <p:cNvSpPr/>
            <p:nvPr/>
          </p:nvSpPr>
          <p:spPr>
            <a:xfrm>
              <a:off x="2869843" y="1880310"/>
              <a:ext cx="1320085" cy="3296991"/>
            </a:xfrm>
            <a:prstGeom prst="rect">
              <a:avLst/>
            </a:prstGeom>
            <a:solidFill>
              <a:srgbClr val="F5D2E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tx1"/>
                  </a:solidFill>
                </a:rPr>
                <a:t>Choose an existing model or pretrain your own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BDA8544C-3700-CE00-2F51-47C348DADE89}"/>
                </a:ext>
              </a:extLst>
            </p:cNvPr>
            <p:cNvSpPr/>
            <p:nvPr/>
          </p:nvSpPr>
          <p:spPr>
            <a:xfrm>
              <a:off x="2847304" y="1539025"/>
              <a:ext cx="1403797" cy="276896"/>
            </a:xfrm>
            <a:prstGeom prst="chevron">
              <a:avLst/>
            </a:prstGeom>
            <a:solidFill>
              <a:srgbClr val="F5D2E4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>
                  <a:solidFill>
                    <a:schemeClr val="tx1"/>
                  </a:solidFill>
                </a:rPr>
                <a:t>Select</a:t>
              </a:r>
              <a:endParaRPr lang="en-US" b="1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03AF930-4BFF-7E6C-31ED-4CF3A4B68CD9}"/>
              </a:ext>
            </a:extLst>
          </p:cNvPr>
          <p:cNvSpPr txBox="1"/>
          <p:nvPr/>
        </p:nvSpPr>
        <p:spPr>
          <a:xfrm>
            <a:off x="991673" y="212502"/>
            <a:ext cx="5222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>
                <a:solidFill>
                  <a:schemeClr val="tx2"/>
                </a:solidFill>
              </a:rPr>
              <a:t>Generative AI Project Life Cycle</a:t>
            </a:r>
            <a:endParaRPr lang="en-US" sz="2800" b="1">
              <a:solidFill>
                <a:schemeClr val="tx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05EFD5-4EDD-FC56-69EE-C04BB1DFD5D3}"/>
              </a:ext>
            </a:extLst>
          </p:cNvPr>
          <p:cNvSpPr txBox="1"/>
          <p:nvPr/>
        </p:nvSpPr>
        <p:spPr>
          <a:xfrm>
            <a:off x="4514045" y="2125589"/>
            <a:ext cx="6774287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/>
              <a:t>Decide whether to train your model from scratch or use an existing base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/>
              <a:t>Generally, start with an existing model. But there are situations from scratch is beneficial</a:t>
            </a:r>
          </a:p>
          <a:p>
            <a:pPr lvl="1"/>
            <a:endParaRPr lang="en-GB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26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6C85385-EFE3-0B3D-7BE2-4ADA187BB31E}"/>
              </a:ext>
            </a:extLst>
          </p:cNvPr>
          <p:cNvGrpSpPr/>
          <p:nvPr/>
        </p:nvGrpSpPr>
        <p:grpSpPr>
          <a:xfrm>
            <a:off x="1103291" y="1677473"/>
            <a:ext cx="3050147" cy="3660819"/>
            <a:chOff x="4580586" y="1529366"/>
            <a:chExt cx="3050147" cy="36608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499433A-B1CE-4DF5-7511-6B7461FA76C7}"/>
                </a:ext>
              </a:extLst>
            </p:cNvPr>
            <p:cNvSpPr/>
            <p:nvPr/>
          </p:nvSpPr>
          <p:spPr>
            <a:xfrm>
              <a:off x="4602051" y="1893192"/>
              <a:ext cx="1401652" cy="920837"/>
            </a:xfrm>
            <a:prstGeom prst="rect">
              <a:avLst/>
            </a:prstGeom>
            <a:solidFill>
              <a:srgbClr val="FFF1D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tx1"/>
                  </a:solidFill>
                </a:rPr>
                <a:t>Prompt Engineering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AA2602-8C81-5B87-06D9-0660923DC647}"/>
                </a:ext>
              </a:extLst>
            </p:cNvPr>
            <p:cNvSpPr/>
            <p:nvPr/>
          </p:nvSpPr>
          <p:spPr>
            <a:xfrm>
              <a:off x="4580586" y="2942821"/>
              <a:ext cx="1423117" cy="920839"/>
            </a:xfrm>
            <a:prstGeom prst="rect">
              <a:avLst/>
            </a:prstGeom>
            <a:solidFill>
              <a:srgbClr val="FFF1D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tx1"/>
                  </a:solidFill>
                </a:rPr>
                <a:t>Fine-tuning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F3F610A-9351-D8A3-867E-BD7C9041FFC8}"/>
                </a:ext>
              </a:extLst>
            </p:cNvPr>
            <p:cNvSpPr/>
            <p:nvPr/>
          </p:nvSpPr>
          <p:spPr>
            <a:xfrm>
              <a:off x="4580586" y="3992449"/>
              <a:ext cx="1423117" cy="1197735"/>
            </a:xfrm>
            <a:prstGeom prst="rect">
              <a:avLst/>
            </a:prstGeom>
            <a:solidFill>
              <a:srgbClr val="FFF1D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tx1"/>
                  </a:solidFill>
                </a:rPr>
                <a:t>Align with human feedback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453EC46-C3D2-35BB-EF19-DD78FE8F9644}"/>
                </a:ext>
              </a:extLst>
            </p:cNvPr>
            <p:cNvSpPr/>
            <p:nvPr/>
          </p:nvSpPr>
          <p:spPr>
            <a:xfrm>
              <a:off x="6117465" y="1893194"/>
              <a:ext cx="1423117" cy="3296991"/>
            </a:xfrm>
            <a:prstGeom prst="rect">
              <a:avLst/>
            </a:prstGeom>
            <a:solidFill>
              <a:srgbClr val="FFF1D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tx1"/>
                  </a:solidFill>
                </a:rPr>
                <a:t>Evaluate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Arrow: Chevron 12">
              <a:extLst>
                <a:ext uri="{FF2B5EF4-FFF2-40B4-BE49-F238E27FC236}">
                  <a16:creationId xmlns:a16="http://schemas.microsoft.com/office/drawing/2014/main" id="{46236EFF-6845-3848-49D4-2A1A2EAC37BA}"/>
                </a:ext>
              </a:extLst>
            </p:cNvPr>
            <p:cNvSpPr/>
            <p:nvPr/>
          </p:nvSpPr>
          <p:spPr>
            <a:xfrm>
              <a:off x="4580586" y="1529366"/>
              <a:ext cx="3050147" cy="276896"/>
            </a:xfrm>
            <a:prstGeom prst="chevron">
              <a:avLst/>
            </a:prstGeom>
            <a:solidFill>
              <a:srgbClr val="FFF1D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>
                  <a:solidFill>
                    <a:schemeClr val="tx1"/>
                  </a:solidFill>
                </a:rPr>
                <a:t>Adapt and align model</a:t>
              </a:r>
              <a:endParaRPr lang="en-US" b="1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03AF930-4BFF-7E6C-31ED-4CF3A4B68CD9}"/>
              </a:ext>
            </a:extLst>
          </p:cNvPr>
          <p:cNvSpPr txBox="1"/>
          <p:nvPr/>
        </p:nvSpPr>
        <p:spPr>
          <a:xfrm>
            <a:off x="991673" y="212502"/>
            <a:ext cx="5222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>
                <a:solidFill>
                  <a:schemeClr val="tx2"/>
                </a:solidFill>
              </a:rPr>
              <a:t>Generative AI Project Life Cycle</a:t>
            </a:r>
            <a:endParaRPr lang="en-US" sz="2800" b="1">
              <a:solidFill>
                <a:schemeClr val="tx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C00B16-6035-DD33-0BEA-22A421D72DD3}"/>
              </a:ext>
            </a:extLst>
          </p:cNvPr>
          <p:cNvSpPr txBox="1"/>
          <p:nvPr/>
        </p:nvSpPr>
        <p:spPr>
          <a:xfrm>
            <a:off x="4964806" y="1677473"/>
            <a:ext cx="7057622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/>
              <a:t>Access model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/>
              <a:t>Utilize </a:t>
            </a:r>
            <a:r>
              <a:rPr lang="en-GB" sz="2200" b="1"/>
              <a:t>prompt engineering </a:t>
            </a:r>
            <a:r>
              <a:rPr lang="en-GB" sz="2200"/>
              <a:t>to potential enhance model performance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/>
              <a:t>If prompt engineering is not sufficient, consider f</a:t>
            </a:r>
            <a:r>
              <a:rPr lang="en-GB" sz="2200" b="1"/>
              <a:t>ine-tuning</a:t>
            </a:r>
            <a:r>
              <a:rPr lang="en-GB" sz="2200"/>
              <a:t>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/>
              <a:t>Human in the loop to ensure model alignment with human preferences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/>
              <a:t>Importance of evaluation: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200"/>
              <a:t>Use of metrics and benchmarks to measure 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200"/>
              <a:t>This stage can be highly iterative, might go through prompt engineering, fine-tuning, and evaluation multiple times. </a:t>
            </a:r>
          </a:p>
          <a:p>
            <a:pPr lvl="1"/>
            <a:endParaRPr lang="en-GB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72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444536A-C48C-21F1-BACD-8E52A7B2A378}"/>
              </a:ext>
            </a:extLst>
          </p:cNvPr>
          <p:cNvGrpSpPr/>
          <p:nvPr/>
        </p:nvGrpSpPr>
        <p:grpSpPr>
          <a:xfrm>
            <a:off x="1133340" y="1777284"/>
            <a:ext cx="2845159" cy="3657598"/>
            <a:chOff x="7931240" y="1532586"/>
            <a:chExt cx="2845159" cy="365759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7F61CCF-9239-DB2D-FE33-77C714AED051}"/>
                </a:ext>
              </a:extLst>
            </p:cNvPr>
            <p:cNvSpPr/>
            <p:nvPr/>
          </p:nvSpPr>
          <p:spPr>
            <a:xfrm>
              <a:off x="7931240" y="1893193"/>
              <a:ext cx="1320085" cy="3296991"/>
            </a:xfrm>
            <a:prstGeom prst="rect">
              <a:avLst/>
            </a:prstGeom>
            <a:solidFill>
              <a:srgbClr val="CBE5BF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tx1"/>
                  </a:solidFill>
                </a:rPr>
                <a:t>Optimize and deploy model for inference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A7F815E-C105-1001-EE31-CCCE5D0A07D3}"/>
                </a:ext>
              </a:extLst>
            </p:cNvPr>
            <p:cNvSpPr/>
            <p:nvPr/>
          </p:nvSpPr>
          <p:spPr>
            <a:xfrm>
              <a:off x="9353819" y="1880311"/>
              <a:ext cx="1320085" cy="3296991"/>
            </a:xfrm>
            <a:prstGeom prst="rect">
              <a:avLst/>
            </a:prstGeom>
            <a:solidFill>
              <a:srgbClr val="CBE5BF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tx1"/>
                  </a:solidFill>
                </a:rPr>
                <a:t>Augment model and build LLM-powered applications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A038024D-7A20-9B49-802E-D97EF23A4797}"/>
                </a:ext>
              </a:extLst>
            </p:cNvPr>
            <p:cNvSpPr/>
            <p:nvPr/>
          </p:nvSpPr>
          <p:spPr>
            <a:xfrm>
              <a:off x="7931240" y="1532586"/>
              <a:ext cx="2845159" cy="276896"/>
            </a:xfrm>
            <a:prstGeom prst="chevron">
              <a:avLst/>
            </a:prstGeom>
            <a:solidFill>
              <a:srgbClr val="CBE5BF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>
                  <a:solidFill>
                    <a:schemeClr val="tx1"/>
                  </a:solidFill>
                </a:rPr>
                <a:t>Application integration</a:t>
              </a:r>
              <a:endParaRPr lang="en-US" b="1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03AF930-4BFF-7E6C-31ED-4CF3A4B68CD9}"/>
              </a:ext>
            </a:extLst>
          </p:cNvPr>
          <p:cNvSpPr txBox="1"/>
          <p:nvPr/>
        </p:nvSpPr>
        <p:spPr>
          <a:xfrm>
            <a:off x="991673" y="212502"/>
            <a:ext cx="5222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>
                <a:solidFill>
                  <a:schemeClr val="tx2"/>
                </a:solidFill>
              </a:rPr>
              <a:t>Generative AI Project Life Cycle</a:t>
            </a:r>
            <a:endParaRPr lang="en-US" sz="2800" b="1">
              <a:solidFill>
                <a:schemeClr val="tx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70CA6E-7529-302B-651D-4140120C2F36}"/>
              </a:ext>
            </a:extLst>
          </p:cNvPr>
          <p:cNvSpPr txBox="1"/>
          <p:nvPr/>
        </p:nvSpPr>
        <p:spPr>
          <a:xfrm>
            <a:off x="4964806" y="1677473"/>
            <a:ext cx="677428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/>
              <a:t>Once performance and alignment are satisfactory, deploy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/>
              <a:t>Optimise the model for deployment 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200"/>
              <a:t>Make efficient use of compute resources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200"/>
              <a:t>Provide an optimal user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/>
              <a:t>Consider LLM’s limitations, such 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200"/>
              <a:t>Tendency to invent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200"/>
              <a:t>Limited complex reasoning and mathematical capability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2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200"/>
          </a:p>
          <a:p>
            <a:pPr lvl="1"/>
            <a:endParaRPr lang="en-GB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92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B38864C-1259-32D1-9C87-2F1670257E3B}"/>
              </a:ext>
            </a:extLst>
          </p:cNvPr>
          <p:cNvSpPr/>
          <p:nvPr/>
        </p:nvSpPr>
        <p:spPr>
          <a:xfrm>
            <a:off x="6948680" y="1576874"/>
            <a:ext cx="4649270" cy="4649270"/>
          </a:xfrm>
          <a:prstGeom prst="ellipse">
            <a:avLst/>
          </a:prstGeom>
          <a:solidFill>
            <a:srgbClr val="65B4E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B964477-5A5F-9BEB-0013-156F606AFE9E}"/>
              </a:ext>
            </a:extLst>
          </p:cNvPr>
          <p:cNvSpPr/>
          <p:nvPr/>
        </p:nvSpPr>
        <p:spPr>
          <a:xfrm>
            <a:off x="7601108" y="2885557"/>
            <a:ext cx="3340587" cy="3340587"/>
          </a:xfrm>
          <a:prstGeom prst="ellipse">
            <a:avLst/>
          </a:prstGeom>
          <a:solidFill>
            <a:srgbClr val="ADD2F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150A209-394C-9AA7-9395-1A0EE77CAE23}"/>
              </a:ext>
            </a:extLst>
          </p:cNvPr>
          <p:cNvSpPr/>
          <p:nvPr/>
        </p:nvSpPr>
        <p:spPr>
          <a:xfrm>
            <a:off x="8112051" y="3968514"/>
            <a:ext cx="2248733" cy="2248733"/>
          </a:xfrm>
          <a:prstGeom prst="ellipse">
            <a:avLst/>
          </a:prstGeom>
          <a:solidFill>
            <a:srgbClr val="E5F0FB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E72D93-24C7-0B1F-FD7F-8E914C5CCC00}"/>
              </a:ext>
            </a:extLst>
          </p:cNvPr>
          <p:cNvSpPr txBox="1"/>
          <p:nvPr/>
        </p:nvSpPr>
        <p:spPr>
          <a:xfrm>
            <a:off x="8147034" y="2509935"/>
            <a:ext cx="2248733" cy="375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Artificial Intelligence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BA0CF1-9126-4634-D7C8-9374918534B4}"/>
              </a:ext>
            </a:extLst>
          </p:cNvPr>
          <p:cNvSpPr txBox="1"/>
          <p:nvPr/>
        </p:nvSpPr>
        <p:spPr>
          <a:xfrm>
            <a:off x="8147034" y="3595396"/>
            <a:ext cx="2248733" cy="375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Machine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5B66D2-1A73-3C9C-67BC-715FE522ECE2}"/>
              </a:ext>
            </a:extLst>
          </p:cNvPr>
          <p:cNvSpPr txBox="1"/>
          <p:nvPr/>
        </p:nvSpPr>
        <p:spPr>
          <a:xfrm>
            <a:off x="8147034" y="5201783"/>
            <a:ext cx="2248733" cy="375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Deep Learning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C816D39-6C3C-7B52-A1EB-B5EB1A8D6E28}"/>
              </a:ext>
            </a:extLst>
          </p:cNvPr>
          <p:cNvGrpSpPr/>
          <p:nvPr/>
        </p:nvGrpSpPr>
        <p:grpSpPr>
          <a:xfrm>
            <a:off x="8890510" y="1776413"/>
            <a:ext cx="761780" cy="648875"/>
            <a:chOff x="3192288" y="3395680"/>
            <a:chExt cx="761780" cy="648875"/>
          </a:xfrm>
        </p:grpSpPr>
        <p:grpSp>
          <p:nvGrpSpPr>
            <p:cNvPr id="15" name="Graphic 11" descr="Brain outline">
              <a:extLst>
                <a:ext uri="{FF2B5EF4-FFF2-40B4-BE49-F238E27FC236}">
                  <a16:creationId xmlns:a16="http://schemas.microsoft.com/office/drawing/2014/main" id="{8767B060-7285-25B9-7756-370ECD219888}"/>
                </a:ext>
              </a:extLst>
            </p:cNvPr>
            <p:cNvGrpSpPr/>
            <p:nvPr/>
          </p:nvGrpSpPr>
          <p:grpSpPr>
            <a:xfrm>
              <a:off x="3192288" y="3395680"/>
              <a:ext cx="761780" cy="648875"/>
              <a:chOff x="3154764" y="3444807"/>
              <a:chExt cx="761780" cy="648875"/>
            </a:xfrm>
            <a:solidFill>
              <a:srgbClr val="000000"/>
            </a:solidFill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CE531CAD-3F3F-12C2-2450-9038FF3AD000}"/>
                  </a:ext>
                </a:extLst>
              </p:cNvPr>
              <p:cNvSpPr/>
              <p:nvPr/>
            </p:nvSpPr>
            <p:spPr>
              <a:xfrm>
                <a:off x="3154764" y="3444807"/>
                <a:ext cx="761780" cy="648875"/>
              </a:xfrm>
              <a:custGeom>
                <a:avLst/>
                <a:gdLst>
                  <a:gd name="connsiteX0" fmla="*/ 737541 w 761780"/>
                  <a:gd name="connsiteY0" fmla="*/ 260255 h 648875"/>
                  <a:gd name="connsiteX1" fmla="*/ 743256 w 761780"/>
                  <a:gd name="connsiteY1" fmla="*/ 225965 h 648875"/>
                  <a:gd name="connsiteX2" fmla="*/ 651816 w 761780"/>
                  <a:gd name="connsiteY2" fmla="*/ 115475 h 648875"/>
                  <a:gd name="connsiteX3" fmla="*/ 543231 w 761780"/>
                  <a:gd name="connsiteY3" fmla="*/ 38323 h 648875"/>
                  <a:gd name="connsiteX4" fmla="*/ 516561 w 761780"/>
                  <a:gd name="connsiteY4" fmla="*/ 41180 h 648875"/>
                  <a:gd name="connsiteX5" fmla="*/ 436551 w 761780"/>
                  <a:gd name="connsiteY5" fmla="*/ 223 h 648875"/>
                  <a:gd name="connsiteX6" fmla="*/ 429276 w 761780"/>
                  <a:gd name="connsiteY6" fmla="*/ 2 h 648875"/>
                  <a:gd name="connsiteX7" fmla="*/ 351778 w 761780"/>
                  <a:gd name="connsiteY7" fmla="*/ 29750 h 648875"/>
                  <a:gd name="connsiteX8" fmla="*/ 285597 w 761780"/>
                  <a:gd name="connsiteY8" fmla="*/ 9358 h 648875"/>
                  <a:gd name="connsiteX9" fmla="*/ 178423 w 761780"/>
                  <a:gd name="connsiteY9" fmla="*/ 84995 h 648875"/>
                  <a:gd name="connsiteX10" fmla="*/ 171756 w 761780"/>
                  <a:gd name="connsiteY10" fmla="*/ 84995 h 648875"/>
                  <a:gd name="connsiteX11" fmla="*/ 57456 w 761780"/>
                  <a:gd name="connsiteY11" fmla="*/ 197390 h 648875"/>
                  <a:gd name="connsiteX12" fmla="*/ 57456 w 761780"/>
                  <a:gd name="connsiteY12" fmla="*/ 203105 h 648875"/>
                  <a:gd name="connsiteX13" fmla="*/ 306 w 761780"/>
                  <a:gd name="connsiteY13" fmla="*/ 308833 h 648875"/>
                  <a:gd name="connsiteX14" fmla="*/ 118416 w 761780"/>
                  <a:gd name="connsiteY14" fmla="*/ 413608 h 648875"/>
                  <a:gd name="connsiteX15" fmla="*/ 266053 w 761780"/>
                  <a:gd name="connsiteY15" fmla="*/ 413608 h 648875"/>
                  <a:gd name="connsiteX16" fmla="*/ 381306 w 761780"/>
                  <a:gd name="connsiteY16" fmla="*/ 526955 h 648875"/>
                  <a:gd name="connsiteX17" fmla="*/ 381306 w 761780"/>
                  <a:gd name="connsiteY17" fmla="*/ 648875 h 648875"/>
                  <a:gd name="connsiteX18" fmla="*/ 400356 w 761780"/>
                  <a:gd name="connsiteY18" fmla="*/ 648722 h 648875"/>
                  <a:gd name="connsiteX19" fmla="*/ 400356 w 761780"/>
                  <a:gd name="connsiteY19" fmla="*/ 526667 h 648875"/>
                  <a:gd name="connsiteX20" fmla="*/ 266053 w 761780"/>
                  <a:gd name="connsiteY20" fmla="*/ 394558 h 648875"/>
                  <a:gd name="connsiteX21" fmla="*/ 118416 w 761780"/>
                  <a:gd name="connsiteY21" fmla="*/ 394558 h 648875"/>
                  <a:gd name="connsiteX22" fmla="*/ 19316 w 761780"/>
                  <a:gd name="connsiteY22" fmla="*/ 307594 h 648875"/>
                  <a:gd name="connsiteX23" fmla="*/ 66636 w 761780"/>
                  <a:gd name="connsiteY23" fmla="*/ 219798 h 648875"/>
                  <a:gd name="connsiteX24" fmla="*/ 76506 w 761780"/>
                  <a:gd name="connsiteY24" fmla="*/ 214368 h 648875"/>
                  <a:gd name="connsiteX25" fmla="*/ 76506 w 761780"/>
                  <a:gd name="connsiteY25" fmla="*/ 203105 h 648875"/>
                  <a:gd name="connsiteX26" fmla="*/ 76506 w 761780"/>
                  <a:gd name="connsiteY26" fmla="*/ 197676 h 648875"/>
                  <a:gd name="connsiteX27" fmla="*/ 171756 w 761780"/>
                  <a:gd name="connsiteY27" fmla="*/ 104045 h 648875"/>
                  <a:gd name="connsiteX28" fmla="*/ 191798 w 761780"/>
                  <a:gd name="connsiteY28" fmla="*/ 104045 h 648875"/>
                  <a:gd name="connsiteX29" fmla="*/ 196341 w 761780"/>
                  <a:gd name="connsiteY29" fmla="*/ 91465 h 648875"/>
                  <a:gd name="connsiteX30" fmla="*/ 285597 w 761780"/>
                  <a:gd name="connsiteY30" fmla="*/ 28409 h 648875"/>
                  <a:gd name="connsiteX31" fmla="*/ 341094 w 761780"/>
                  <a:gd name="connsiteY31" fmla="*/ 45523 h 648875"/>
                  <a:gd name="connsiteX32" fmla="*/ 353555 w 761780"/>
                  <a:gd name="connsiteY32" fmla="*/ 53964 h 648875"/>
                  <a:gd name="connsiteX33" fmla="*/ 364650 w 761780"/>
                  <a:gd name="connsiteY33" fmla="*/ 43795 h 648875"/>
                  <a:gd name="connsiteX34" fmla="*/ 429276 w 761780"/>
                  <a:gd name="connsiteY34" fmla="*/ 19052 h 648875"/>
                  <a:gd name="connsiteX35" fmla="*/ 435087 w 761780"/>
                  <a:gd name="connsiteY35" fmla="*/ 19219 h 648875"/>
                  <a:gd name="connsiteX36" fmla="*/ 501974 w 761780"/>
                  <a:gd name="connsiteY36" fmla="*/ 53433 h 648875"/>
                  <a:gd name="connsiteX37" fmla="*/ 509408 w 761780"/>
                  <a:gd name="connsiteY37" fmla="*/ 62284 h 648875"/>
                  <a:gd name="connsiteX38" fmla="*/ 520693 w 761780"/>
                  <a:gd name="connsiteY38" fmla="*/ 59777 h 648875"/>
                  <a:gd name="connsiteX39" fmla="*/ 543231 w 761780"/>
                  <a:gd name="connsiteY39" fmla="*/ 57373 h 648875"/>
                  <a:gd name="connsiteX40" fmla="*/ 633818 w 761780"/>
                  <a:gd name="connsiteY40" fmla="*/ 121720 h 648875"/>
                  <a:gd name="connsiteX41" fmla="*/ 637391 w 761780"/>
                  <a:gd name="connsiteY41" fmla="*/ 132019 h 648875"/>
                  <a:gd name="connsiteX42" fmla="*/ 648080 w 761780"/>
                  <a:gd name="connsiteY42" fmla="*/ 134157 h 648875"/>
                  <a:gd name="connsiteX43" fmla="*/ 724206 w 761780"/>
                  <a:gd name="connsiteY43" fmla="*/ 225965 h 648875"/>
                  <a:gd name="connsiteX44" fmla="*/ 719469 w 761780"/>
                  <a:gd name="connsiteY44" fmla="*/ 254229 h 648875"/>
                  <a:gd name="connsiteX45" fmla="*/ 716190 w 761780"/>
                  <a:gd name="connsiteY45" fmla="*/ 264065 h 648875"/>
                  <a:gd name="connsiteX46" fmla="*/ 722667 w 761780"/>
                  <a:gd name="connsiteY46" fmla="*/ 272161 h 648875"/>
                  <a:gd name="connsiteX47" fmla="*/ 726629 w 761780"/>
                  <a:gd name="connsiteY47" fmla="*/ 381836 h 648875"/>
                  <a:gd name="connsiteX48" fmla="*/ 723396 w 761780"/>
                  <a:gd name="connsiteY48" fmla="*/ 386520 h 648875"/>
                  <a:gd name="connsiteX49" fmla="*/ 723261 w 761780"/>
                  <a:gd name="connsiteY49" fmla="*/ 392210 h 648875"/>
                  <a:gd name="connsiteX50" fmla="*/ 723236 w 761780"/>
                  <a:gd name="connsiteY50" fmla="*/ 393792 h 648875"/>
                  <a:gd name="connsiteX51" fmla="*/ 722683 w 761780"/>
                  <a:gd name="connsiteY51" fmla="*/ 401259 h 648875"/>
                  <a:gd name="connsiteX52" fmla="*/ 632016 w 761780"/>
                  <a:gd name="connsiteY52" fmla="*/ 497990 h 648875"/>
                  <a:gd name="connsiteX53" fmla="*/ 631260 w 761780"/>
                  <a:gd name="connsiteY53" fmla="*/ 498154 h 648875"/>
                  <a:gd name="connsiteX54" fmla="*/ 551327 w 761780"/>
                  <a:gd name="connsiteY54" fmla="*/ 629825 h 648875"/>
                  <a:gd name="connsiteX55" fmla="*/ 550515 w 761780"/>
                  <a:gd name="connsiteY55" fmla="*/ 648875 h 648875"/>
                  <a:gd name="connsiteX56" fmla="*/ 569901 w 761780"/>
                  <a:gd name="connsiteY56" fmla="*/ 648875 h 648875"/>
                  <a:gd name="connsiteX57" fmla="*/ 636576 w 761780"/>
                  <a:gd name="connsiteY57" fmla="*/ 516478 h 648875"/>
                  <a:gd name="connsiteX58" fmla="*/ 741351 w 761780"/>
                  <a:gd name="connsiteY58" fmla="*/ 405035 h 648875"/>
                  <a:gd name="connsiteX59" fmla="*/ 742303 w 761780"/>
                  <a:gd name="connsiteY59" fmla="*/ 392653 h 648875"/>
                  <a:gd name="connsiteX60" fmla="*/ 737541 w 761780"/>
                  <a:gd name="connsiteY60" fmla="*/ 260255 h 648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761780" h="648875">
                    <a:moveTo>
                      <a:pt x="737541" y="260255"/>
                    </a:moveTo>
                    <a:cubicBezTo>
                      <a:pt x="741287" y="249209"/>
                      <a:pt x="743217" y="237629"/>
                      <a:pt x="743256" y="225965"/>
                    </a:cubicBezTo>
                    <a:cubicBezTo>
                      <a:pt x="742970" y="172061"/>
                      <a:pt x="704715" y="125836"/>
                      <a:pt x="651816" y="115475"/>
                    </a:cubicBezTo>
                    <a:cubicBezTo>
                      <a:pt x="636005" y="69063"/>
                      <a:pt x="592261" y="37981"/>
                      <a:pt x="543231" y="38323"/>
                    </a:cubicBezTo>
                    <a:cubicBezTo>
                      <a:pt x="534265" y="38331"/>
                      <a:pt x="525325" y="39288"/>
                      <a:pt x="516561" y="41180"/>
                    </a:cubicBezTo>
                    <a:cubicBezTo>
                      <a:pt x="496248" y="17623"/>
                      <a:pt x="467539" y="2927"/>
                      <a:pt x="436551" y="223"/>
                    </a:cubicBezTo>
                    <a:cubicBezTo>
                      <a:pt x="434119" y="76"/>
                      <a:pt x="431694" y="3"/>
                      <a:pt x="429276" y="2"/>
                    </a:cubicBezTo>
                    <a:cubicBezTo>
                      <a:pt x="400627" y="-153"/>
                      <a:pt x="372966" y="10466"/>
                      <a:pt x="351778" y="29750"/>
                    </a:cubicBezTo>
                    <a:cubicBezTo>
                      <a:pt x="332245" y="16505"/>
                      <a:pt x="309197" y="9403"/>
                      <a:pt x="285597" y="9358"/>
                    </a:cubicBezTo>
                    <a:cubicBezTo>
                      <a:pt x="237470" y="9365"/>
                      <a:pt x="194554" y="39652"/>
                      <a:pt x="178423" y="84995"/>
                    </a:cubicBezTo>
                    <a:lnTo>
                      <a:pt x="171756" y="84995"/>
                    </a:lnTo>
                    <a:cubicBezTo>
                      <a:pt x="109216" y="84619"/>
                      <a:pt x="58131" y="134854"/>
                      <a:pt x="57456" y="197390"/>
                    </a:cubicBezTo>
                    <a:lnTo>
                      <a:pt x="57456" y="203105"/>
                    </a:lnTo>
                    <a:cubicBezTo>
                      <a:pt x="19408" y="224177"/>
                      <a:pt x="-2906" y="265458"/>
                      <a:pt x="306" y="308833"/>
                    </a:cubicBezTo>
                    <a:cubicBezTo>
                      <a:pt x="4116" y="368840"/>
                      <a:pt x="57456" y="413608"/>
                      <a:pt x="118416" y="413608"/>
                    </a:cubicBezTo>
                    <a:lnTo>
                      <a:pt x="266053" y="413608"/>
                    </a:lnTo>
                    <a:cubicBezTo>
                      <a:pt x="328967" y="413605"/>
                      <a:pt x="380260" y="464050"/>
                      <a:pt x="381306" y="526955"/>
                    </a:cubicBezTo>
                    <a:lnTo>
                      <a:pt x="381306" y="648875"/>
                    </a:lnTo>
                    <a:lnTo>
                      <a:pt x="400356" y="648722"/>
                    </a:lnTo>
                    <a:lnTo>
                      <a:pt x="400356" y="526667"/>
                    </a:lnTo>
                    <a:cubicBezTo>
                      <a:pt x="398891" y="453466"/>
                      <a:pt x="339268" y="394817"/>
                      <a:pt x="266053" y="394558"/>
                    </a:cubicBezTo>
                    <a:lnTo>
                      <a:pt x="118416" y="394558"/>
                    </a:lnTo>
                    <a:cubicBezTo>
                      <a:pt x="65941" y="394558"/>
                      <a:pt x="22413" y="356372"/>
                      <a:pt x="19316" y="307594"/>
                    </a:cubicBezTo>
                    <a:cubicBezTo>
                      <a:pt x="16502" y="271580"/>
                      <a:pt x="35006" y="237248"/>
                      <a:pt x="66636" y="219798"/>
                    </a:cubicBezTo>
                    <a:lnTo>
                      <a:pt x="76506" y="214368"/>
                    </a:lnTo>
                    <a:lnTo>
                      <a:pt x="76506" y="203105"/>
                    </a:lnTo>
                    <a:lnTo>
                      <a:pt x="76506" y="197676"/>
                    </a:lnTo>
                    <a:cubicBezTo>
                      <a:pt x="76953" y="145518"/>
                      <a:pt x="119598" y="103598"/>
                      <a:pt x="171756" y="104045"/>
                    </a:cubicBezTo>
                    <a:lnTo>
                      <a:pt x="191798" y="104045"/>
                    </a:lnTo>
                    <a:lnTo>
                      <a:pt x="196341" y="91465"/>
                    </a:lnTo>
                    <a:cubicBezTo>
                      <a:pt x="209746" y="53671"/>
                      <a:pt x="245496" y="28415"/>
                      <a:pt x="285597" y="28409"/>
                    </a:cubicBezTo>
                    <a:cubicBezTo>
                      <a:pt x="305394" y="28415"/>
                      <a:pt x="324732" y="34377"/>
                      <a:pt x="341094" y="45523"/>
                    </a:cubicBezTo>
                    <a:lnTo>
                      <a:pt x="353555" y="53964"/>
                    </a:lnTo>
                    <a:lnTo>
                      <a:pt x="364650" y="43795"/>
                    </a:lnTo>
                    <a:cubicBezTo>
                      <a:pt x="382328" y="27735"/>
                      <a:pt x="405393" y="18904"/>
                      <a:pt x="429276" y="19052"/>
                    </a:cubicBezTo>
                    <a:cubicBezTo>
                      <a:pt x="431208" y="19052"/>
                      <a:pt x="433144" y="19108"/>
                      <a:pt x="435087" y="19219"/>
                    </a:cubicBezTo>
                    <a:cubicBezTo>
                      <a:pt x="460977" y="21513"/>
                      <a:pt x="484962" y="33782"/>
                      <a:pt x="501974" y="53433"/>
                    </a:cubicBezTo>
                    <a:lnTo>
                      <a:pt x="509408" y="62284"/>
                    </a:lnTo>
                    <a:lnTo>
                      <a:pt x="520693" y="59777"/>
                    </a:lnTo>
                    <a:cubicBezTo>
                      <a:pt x="528101" y="58192"/>
                      <a:pt x="535654" y="57387"/>
                      <a:pt x="543231" y="57373"/>
                    </a:cubicBezTo>
                    <a:cubicBezTo>
                      <a:pt x="584160" y="56991"/>
                      <a:pt x="620701" y="82947"/>
                      <a:pt x="633818" y="121720"/>
                    </a:cubicBezTo>
                    <a:lnTo>
                      <a:pt x="637391" y="132019"/>
                    </a:lnTo>
                    <a:lnTo>
                      <a:pt x="648080" y="134157"/>
                    </a:lnTo>
                    <a:cubicBezTo>
                      <a:pt x="692039" y="142797"/>
                      <a:pt x="723854" y="181166"/>
                      <a:pt x="724206" y="225965"/>
                    </a:cubicBezTo>
                    <a:cubicBezTo>
                      <a:pt x="724158" y="235580"/>
                      <a:pt x="722558" y="245124"/>
                      <a:pt x="719469" y="254229"/>
                    </a:cubicBezTo>
                    <a:lnTo>
                      <a:pt x="716190" y="264065"/>
                    </a:lnTo>
                    <a:lnTo>
                      <a:pt x="722667" y="272161"/>
                    </a:lnTo>
                    <a:cubicBezTo>
                      <a:pt x="747860" y="303908"/>
                      <a:pt x="749465" y="348354"/>
                      <a:pt x="726629" y="381836"/>
                    </a:cubicBezTo>
                    <a:lnTo>
                      <a:pt x="723396" y="386520"/>
                    </a:lnTo>
                    <a:lnTo>
                      <a:pt x="723261" y="392210"/>
                    </a:lnTo>
                    <a:lnTo>
                      <a:pt x="723236" y="393792"/>
                    </a:lnTo>
                    <a:cubicBezTo>
                      <a:pt x="723280" y="396292"/>
                      <a:pt x="723095" y="398792"/>
                      <a:pt x="722683" y="401259"/>
                    </a:cubicBezTo>
                    <a:cubicBezTo>
                      <a:pt x="709810" y="464764"/>
                      <a:pt x="647584" y="493795"/>
                      <a:pt x="632016" y="497990"/>
                    </a:cubicBezTo>
                    <a:lnTo>
                      <a:pt x="631260" y="498154"/>
                    </a:lnTo>
                    <a:cubicBezTo>
                      <a:pt x="602942" y="504177"/>
                      <a:pt x="556534" y="529495"/>
                      <a:pt x="551327" y="629825"/>
                    </a:cubicBezTo>
                    <a:lnTo>
                      <a:pt x="550515" y="648875"/>
                    </a:lnTo>
                    <a:lnTo>
                      <a:pt x="569901" y="648875"/>
                    </a:lnTo>
                    <a:cubicBezTo>
                      <a:pt x="569901" y="525050"/>
                      <a:pt x="628956" y="518383"/>
                      <a:pt x="636576" y="516478"/>
                    </a:cubicBezTo>
                    <a:cubicBezTo>
                      <a:pt x="661341" y="509810"/>
                      <a:pt x="727063" y="475520"/>
                      <a:pt x="741351" y="405035"/>
                    </a:cubicBezTo>
                    <a:cubicBezTo>
                      <a:pt x="742061" y="400947"/>
                      <a:pt x="742380" y="396801"/>
                      <a:pt x="742303" y="392653"/>
                    </a:cubicBezTo>
                    <a:cubicBezTo>
                      <a:pt x="769936" y="352255"/>
                      <a:pt x="768005" y="298563"/>
                      <a:pt x="737541" y="260255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931F4040-6702-D034-FE2D-A5CB2A30F683}"/>
                  </a:ext>
                </a:extLst>
              </p:cNvPr>
              <p:cNvSpPr/>
              <p:nvPr/>
            </p:nvSpPr>
            <p:spPr>
              <a:xfrm>
                <a:off x="3249489" y="3519800"/>
                <a:ext cx="569330" cy="573882"/>
              </a:xfrm>
              <a:custGeom>
                <a:avLst/>
                <a:gdLst>
                  <a:gd name="connsiteX0" fmla="*/ 512530 w 569330"/>
                  <a:gd name="connsiteY0" fmla="*/ 228064 h 573882"/>
                  <a:gd name="connsiteX1" fmla="*/ 547430 w 569330"/>
                  <a:gd name="connsiteY1" fmla="*/ 197870 h 573882"/>
                  <a:gd name="connsiteX2" fmla="*/ 569262 w 569330"/>
                  <a:gd name="connsiteY2" fmla="*/ 134719 h 573882"/>
                  <a:gd name="connsiteX3" fmla="*/ 560938 w 569330"/>
                  <a:gd name="connsiteY3" fmla="*/ 124127 h 573882"/>
                  <a:gd name="connsiteX4" fmla="*/ 550346 w 569330"/>
                  <a:gd name="connsiteY4" fmla="*/ 132451 h 573882"/>
                  <a:gd name="connsiteX5" fmla="*/ 532166 w 569330"/>
                  <a:gd name="connsiteY5" fmla="*/ 186469 h 573882"/>
                  <a:gd name="connsiteX6" fmla="*/ 512436 w 569330"/>
                  <a:gd name="connsiteY6" fmla="*/ 204847 h 573882"/>
                  <a:gd name="connsiteX7" fmla="*/ 473133 w 569330"/>
                  <a:gd name="connsiteY7" fmla="*/ 124703 h 573882"/>
                  <a:gd name="connsiteX8" fmla="*/ 432762 w 569330"/>
                  <a:gd name="connsiteY8" fmla="*/ 99252 h 573882"/>
                  <a:gd name="connsiteX9" fmla="*/ 444437 w 569330"/>
                  <a:gd name="connsiteY9" fmla="*/ 75927 h 573882"/>
                  <a:gd name="connsiteX10" fmla="*/ 473412 w 569330"/>
                  <a:gd name="connsiteY10" fmla="*/ 58029 h 573882"/>
                  <a:gd name="connsiteX11" fmla="*/ 480284 w 569330"/>
                  <a:gd name="connsiteY11" fmla="*/ 46443 h 573882"/>
                  <a:gd name="connsiteX12" fmla="*/ 468699 w 569330"/>
                  <a:gd name="connsiteY12" fmla="*/ 39571 h 573882"/>
                  <a:gd name="connsiteX13" fmla="*/ 468546 w 569330"/>
                  <a:gd name="connsiteY13" fmla="*/ 39611 h 573882"/>
                  <a:gd name="connsiteX14" fmla="*/ 429893 w 569330"/>
                  <a:gd name="connsiteY14" fmla="*/ 63622 h 573882"/>
                  <a:gd name="connsiteX15" fmla="*/ 415041 w 569330"/>
                  <a:gd name="connsiteY15" fmla="*/ 92101 h 573882"/>
                  <a:gd name="connsiteX16" fmla="*/ 395755 w 569330"/>
                  <a:gd name="connsiteY16" fmla="*/ 85815 h 573882"/>
                  <a:gd name="connsiteX17" fmla="*/ 343861 w 569330"/>
                  <a:gd name="connsiteY17" fmla="*/ 63907 h 573882"/>
                  <a:gd name="connsiteX18" fmla="*/ 321909 w 569330"/>
                  <a:gd name="connsiteY18" fmla="*/ 22647 h 573882"/>
                  <a:gd name="connsiteX19" fmla="*/ 322151 w 569330"/>
                  <a:gd name="connsiteY19" fmla="*/ 9610 h 573882"/>
                  <a:gd name="connsiteX20" fmla="*/ 312711 w 569330"/>
                  <a:gd name="connsiteY20" fmla="*/ 0 h 573882"/>
                  <a:gd name="connsiteX21" fmla="*/ 303101 w 569330"/>
                  <a:gd name="connsiteY21" fmla="*/ 9441 h 573882"/>
                  <a:gd name="connsiteX22" fmla="*/ 302868 w 569330"/>
                  <a:gd name="connsiteY22" fmla="*/ 22124 h 573882"/>
                  <a:gd name="connsiteX23" fmla="*/ 332829 w 569330"/>
                  <a:gd name="connsiteY23" fmla="*/ 79440 h 573882"/>
                  <a:gd name="connsiteX24" fmla="*/ 345688 w 569330"/>
                  <a:gd name="connsiteY24" fmla="*/ 87258 h 573882"/>
                  <a:gd name="connsiteX25" fmla="*/ 304676 w 569330"/>
                  <a:gd name="connsiteY25" fmla="*/ 97365 h 573882"/>
                  <a:gd name="connsiteX26" fmla="*/ 192375 w 569330"/>
                  <a:gd name="connsiteY26" fmla="*/ 94498 h 573882"/>
                  <a:gd name="connsiteX27" fmla="*/ 131080 w 569330"/>
                  <a:gd name="connsiteY27" fmla="*/ 43043 h 573882"/>
                  <a:gd name="connsiteX28" fmla="*/ 118211 w 569330"/>
                  <a:gd name="connsiteY28" fmla="*/ 39062 h 573882"/>
                  <a:gd name="connsiteX29" fmla="*/ 114126 w 569330"/>
                  <a:gd name="connsiteY29" fmla="*/ 51726 h 573882"/>
                  <a:gd name="connsiteX30" fmla="*/ 186660 w 569330"/>
                  <a:gd name="connsiteY30" fmla="*/ 112674 h 573882"/>
                  <a:gd name="connsiteX31" fmla="*/ 189569 w 569330"/>
                  <a:gd name="connsiteY31" fmla="*/ 113441 h 573882"/>
                  <a:gd name="connsiteX32" fmla="*/ 153703 w 569330"/>
                  <a:gd name="connsiteY32" fmla="*/ 141924 h 573882"/>
                  <a:gd name="connsiteX33" fmla="*/ 53749 w 569330"/>
                  <a:gd name="connsiteY33" fmla="*/ 156878 h 573882"/>
                  <a:gd name="connsiteX34" fmla="*/ 15797 w 569330"/>
                  <a:gd name="connsiteY34" fmla="*/ 137883 h 573882"/>
                  <a:gd name="connsiteX35" fmla="*/ 2357 w 569330"/>
                  <a:gd name="connsiteY35" fmla="*/ 138780 h 573882"/>
                  <a:gd name="connsiteX36" fmla="*/ 3184 w 569330"/>
                  <a:gd name="connsiteY36" fmla="*/ 152159 h 573882"/>
                  <a:gd name="connsiteX37" fmla="*/ 50009 w 569330"/>
                  <a:gd name="connsiteY37" fmla="*/ 175556 h 573882"/>
                  <a:gd name="connsiteX38" fmla="*/ 79124 w 569330"/>
                  <a:gd name="connsiteY38" fmla="*/ 178293 h 573882"/>
                  <a:gd name="connsiteX39" fmla="*/ 48991 w 569330"/>
                  <a:gd name="connsiteY39" fmla="*/ 202582 h 573882"/>
                  <a:gd name="connsiteX40" fmla="*/ 17591 w 569330"/>
                  <a:gd name="connsiteY40" fmla="*/ 278435 h 573882"/>
                  <a:gd name="connsiteX41" fmla="*/ 27116 w 569330"/>
                  <a:gd name="connsiteY41" fmla="*/ 287876 h 573882"/>
                  <a:gd name="connsiteX42" fmla="*/ 27143 w 569330"/>
                  <a:gd name="connsiteY42" fmla="*/ 287876 h 573882"/>
                  <a:gd name="connsiteX43" fmla="*/ 36641 w 569330"/>
                  <a:gd name="connsiteY43" fmla="*/ 278343 h 573882"/>
                  <a:gd name="connsiteX44" fmla="*/ 63341 w 569330"/>
                  <a:gd name="connsiteY44" fmla="*/ 215097 h 573882"/>
                  <a:gd name="connsiteX45" fmla="*/ 129876 w 569330"/>
                  <a:gd name="connsiteY45" fmla="*/ 171553 h 573882"/>
                  <a:gd name="connsiteX46" fmla="*/ 162942 w 569330"/>
                  <a:gd name="connsiteY46" fmla="*/ 158593 h 573882"/>
                  <a:gd name="connsiteX47" fmla="*/ 211581 w 569330"/>
                  <a:gd name="connsiteY47" fmla="*/ 118569 h 573882"/>
                  <a:gd name="connsiteX48" fmla="*/ 211621 w 569330"/>
                  <a:gd name="connsiteY48" fmla="*/ 118507 h 573882"/>
                  <a:gd name="connsiteX49" fmla="*/ 251565 w 569330"/>
                  <a:gd name="connsiteY49" fmla="*/ 121974 h 573882"/>
                  <a:gd name="connsiteX50" fmla="*/ 302211 w 569330"/>
                  <a:gd name="connsiteY50" fmla="*/ 117274 h 573882"/>
                  <a:gd name="connsiteX51" fmla="*/ 283815 w 569330"/>
                  <a:gd name="connsiteY51" fmla="*/ 174785 h 573882"/>
                  <a:gd name="connsiteX52" fmla="*/ 290952 w 569330"/>
                  <a:gd name="connsiteY52" fmla="*/ 219208 h 573882"/>
                  <a:gd name="connsiteX53" fmla="*/ 253318 w 569330"/>
                  <a:gd name="connsiteY53" fmla="*/ 211411 h 573882"/>
                  <a:gd name="connsiteX54" fmla="*/ 226042 w 569330"/>
                  <a:gd name="connsiteY54" fmla="*/ 198641 h 573882"/>
                  <a:gd name="connsiteX55" fmla="*/ 212897 w 569330"/>
                  <a:gd name="connsiteY55" fmla="*/ 201594 h 573882"/>
                  <a:gd name="connsiteX56" fmla="*/ 215850 w 569330"/>
                  <a:gd name="connsiteY56" fmla="*/ 214739 h 573882"/>
                  <a:gd name="connsiteX57" fmla="*/ 247635 w 569330"/>
                  <a:gd name="connsiteY57" fmla="*/ 229598 h 573882"/>
                  <a:gd name="connsiteX58" fmla="*/ 299334 w 569330"/>
                  <a:gd name="connsiteY58" fmla="*/ 239825 h 573882"/>
                  <a:gd name="connsiteX59" fmla="*/ 306784 w 569330"/>
                  <a:gd name="connsiteY59" fmla="*/ 252475 h 573882"/>
                  <a:gd name="connsiteX60" fmla="*/ 326755 w 569330"/>
                  <a:gd name="connsiteY60" fmla="*/ 275464 h 573882"/>
                  <a:gd name="connsiteX61" fmla="*/ 340209 w 569330"/>
                  <a:gd name="connsiteY61" fmla="*/ 274726 h 573882"/>
                  <a:gd name="connsiteX62" fmla="*/ 339471 w 569330"/>
                  <a:gd name="connsiteY62" fmla="*/ 261272 h 573882"/>
                  <a:gd name="connsiteX63" fmla="*/ 322286 w 569330"/>
                  <a:gd name="connsiteY63" fmla="*/ 241394 h 573882"/>
                  <a:gd name="connsiteX64" fmla="*/ 302865 w 569330"/>
                  <a:gd name="connsiteY64" fmla="*/ 174785 h 573882"/>
                  <a:gd name="connsiteX65" fmla="*/ 329477 w 569330"/>
                  <a:gd name="connsiteY65" fmla="*/ 111101 h 573882"/>
                  <a:gd name="connsiteX66" fmla="*/ 373753 w 569330"/>
                  <a:gd name="connsiteY66" fmla="*/ 99429 h 573882"/>
                  <a:gd name="connsiteX67" fmla="*/ 374479 w 569330"/>
                  <a:gd name="connsiteY67" fmla="*/ 99061 h 573882"/>
                  <a:gd name="connsiteX68" fmla="*/ 390157 w 569330"/>
                  <a:gd name="connsiteY68" fmla="*/ 104022 h 573882"/>
                  <a:gd name="connsiteX69" fmla="*/ 416779 w 569330"/>
                  <a:gd name="connsiteY69" fmla="*/ 112926 h 573882"/>
                  <a:gd name="connsiteX70" fmla="*/ 460455 w 569330"/>
                  <a:gd name="connsiteY70" fmla="*/ 138920 h 573882"/>
                  <a:gd name="connsiteX71" fmla="*/ 493844 w 569330"/>
                  <a:gd name="connsiteY71" fmla="*/ 212053 h 573882"/>
                  <a:gd name="connsiteX72" fmla="*/ 491261 w 569330"/>
                  <a:gd name="connsiteY72" fmla="*/ 244620 h 573882"/>
                  <a:gd name="connsiteX73" fmla="*/ 448897 w 569330"/>
                  <a:gd name="connsiteY73" fmla="*/ 233681 h 573882"/>
                  <a:gd name="connsiteX74" fmla="*/ 410100 w 569330"/>
                  <a:gd name="connsiteY74" fmla="*/ 233621 h 573882"/>
                  <a:gd name="connsiteX75" fmla="*/ 401233 w 569330"/>
                  <a:gd name="connsiteY75" fmla="*/ 243762 h 573882"/>
                  <a:gd name="connsiteX76" fmla="*/ 411374 w 569330"/>
                  <a:gd name="connsiteY76" fmla="*/ 252629 h 573882"/>
                  <a:gd name="connsiteX77" fmla="*/ 446396 w 569330"/>
                  <a:gd name="connsiteY77" fmla="*/ 252569 h 573882"/>
                  <a:gd name="connsiteX78" fmla="*/ 486767 w 569330"/>
                  <a:gd name="connsiteY78" fmla="*/ 263196 h 573882"/>
                  <a:gd name="connsiteX79" fmla="*/ 462980 w 569330"/>
                  <a:gd name="connsiteY79" fmla="*/ 305576 h 573882"/>
                  <a:gd name="connsiteX80" fmla="*/ 431586 w 569330"/>
                  <a:gd name="connsiteY80" fmla="*/ 330886 h 573882"/>
                  <a:gd name="connsiteX81" fmla="*/ 365591 w 569330"/>
                  <a:gd name="connsiteY81" fmla="*/ 404686 h 573882"/>
                  <a:gd name="connsiteX82" fmla="*/ 360638 w 569330"/>
                  <a:gd name="connsiteY82" fmla="*/ 452915 h 573882"/>
                  <a:gd name="connsiteX83" fmla="*/ 360500 w 569330"/>
                  <a:gd name="connsiteY83" fmla="*/ 573883 h 573882"/>
                  <a:gd name="connsiteX84" fmla="*/ 379550 w 569330"/>
                  <a:gd name="connsiteY84" fmla="*/ 573883 h 573882"/>
                  <a:gd name="connsiteX85" fmla="*/ 379688 w 569330"/>
                  <a:gd name="connsiteY85" fmla="*/ 452915 h 573882"/>
                  <a:gd name="connsiteX86" fmla="*/ 383974 w 569330"/>
                  <a:gd name="connsiteY86" fmla="*/ 409699 h 573882"/>
                  <a:gd name="connsiteX87" fmla="*/ 442514 w 569330"/>
                  <a:gd name="connsiteY87" fmla="*/ 346492 h 573882"/>
                  <a:gd name="connsiteX88" fmla="*/ 475852 w 569330"/>
                  <a:gd name="connsiteY88" fmla="*/ 319605 h 573882"/>
                  <a:gd name="connsiteX89" fmla="*/ 499240 w 569330"/>
                  <a:gd name="connsiteY89" fmla="*/ 343608 h 573882"/>
                  <a:gd name="connsiteX90" fmla="*/ 525890 w 569330"/>
                  <a:gd name="connsiteY90" fmla="*/ 363174 h 573882"/>
                  <a:gd name="connsiteX91" fmla="*/ 539109 w 569330"/>
                  <a:gd name="connsiteY91" fmla="*/ 360589 h 573882"/>
                  <a:gd name="connsiteX92" fmla="*/ 536567 w 569330"/>
                  <a:gd name="connsiteY92" fmla="*/ 347398 h 573882"/>
                  <a:gd name="connsiteX93" fmla="*/ 511304 w 569330"/>
                  <a:gd name="connsiteY93" fmla="*/ 328864 h 573882"/>
                  <a:gd name="connsiteX94" fmla="*/ 487735 w 569330"/>
                  <a:gd name="connsiteY94" fmla="*/ 304171 h 573882"/>
                  <a:gd name="connsiteX95" fmla="*/ 512489 w 569330"/>
                  <a:gd name="connsiteY95" fmla="*/ 228085 h 573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</a:cxnLst>
                <a:rect l="l" t="t" r="r" b="b"/>
                <a:pathLst>
                  <a:path w="569330" h="573882">
                    <a:moveTo>
                      <a:pt x="512530" y="228064"/>
                    </a:moveTo>
                    <a:cubicBezTo>
                      <a:pt x="525585" y="219771"/>
                      <a:pt x="537345" y="209596"/>
                      <a:pt x="547430" y="197870"/>
                    </a:cubicBezTo>
                    <a:cubicBezTo>
                      <a:pt x="564238" y="175369"/>
                      <a:pt x="569062" y="136367"/>
                      <a:pt x="569262" y="134719"/>
                    </a:cubicBezTo>
                    <a:cubicBezTo>
                      <a:pt x="569888" y="129496"/>
                      <a:pt x="566161" y="124754"/>
                      <a:pt x="560938" y="124127"/>
                    </a:cubicBezTo>
                    <a:cubicBezTo>
                      <a:pt x="555714" y="123502"/>
                      <a:pt x="550973" y="127228"/>
                      <a:pt x="550346" y="132451"/>
                    </a:cubicBezTo>
                    <a:cubicBezTo>
                      <a:pt x="550299" y="132807"/>
                      <a:pt x="545909" y="168075"/>
                      <a:pt x="532166" y="186469"/>
                    </a:cubicBezTo>
                    <a:cubicBezTo>
                      <a:pt x="526414" y="193426"/>
                      <a:pt x="519781" y="199602"/>
                      <a:pt x="512436" y="204847"/>
                    </a:cubicBezTo>
                    <a:cubicBezTo>
                      <a:pt x="510226" y="174045"/>
                      <a:pt x="496133" y="145308"/>
                      <a:pt x="473133" y="124703"/>
                    </a:cubicBezTo>
                    <a:cubicBezTo>
                      <a:pt x="460692" y="114704"/>
                      <a:pt x="447146" y="106165"/>
                      <a:pt x="432762" y="99252"/>
                    </a:cubicBezTo>
                    <a:cubicBezTo>
                      <a:pt x="435096" y="90791"/>
                      <a:pt x="439062" y="82867"/>
                      <a:pt x="444437" y="75927"/>
                    </a:cubicBezTo>
                    <a:cubicBezTo>
                      <a:pt x="452347" y="67510"/>
                      <a:pt x="462344" y="61335"/>
                      <a:pt x="473412" y="58029"/>
                    </a:cubicBezTo>
                    <a:cubicBezTo>
                      <a:pt x="478508" y="56727"/>
                      <a:pt x="481586" y="51540"/>
                      <a:pt x="480284" y="46443"/>
                    </a:cubicBezTo>
                    <a:cubicBezTo>
                      <a:pt x="478983" y="41346"/>
                      <a:pt x="473795" y="38269"/>
                      <a:pt x="468699" y="39571"/>
                    </a:cubicBezTo>
                    <a:cubicBezTo>
                      <a:pt x="468648" y="39583"/>
                      <a:pt x="468597" y="39597"/>
                      <a:pt x="468546" y="39611"/>
                    </a:cubicBezTo>
                    <a:cubicBezTo>
                      <a:pt x="453703" y="43918"/>
                      <a:pt x="440331" y="52225"/>
                      <a:pt x="429893" y="63622"/>
                    </a:cubicBezTo>
                    <a:cubicBezTo>
                      <a:pt x="423175" y="72083"/>
                      <a:pt x="418134" y="81750"/>
                      <a:pt x="415041" y="92101"/>
                    </a:cubicBezTo>
                    <a:cubicBezTo>
                      <a:pt x="408630" y="89878"/>
                      <a:pt x="402145" y="87784"/>
                      <a:pt x="395755" y="85815"/>
                    </a:cubicBezTo>
                    <a:cubicBezTo>
                      <a:pt x="377425" y="81249"/>
                      <a:pt x="359918" y="73858"/>
                      <a:pt x="343861" y="63907"/>
                    </a:cubicBezTo>
                    <a:cubicBezTo>
                      <a:pt x="330761" y="54112"/>
                      <a:pt x="322714" y="38984"/>
                      <a:pt x="321909" y="22647"/>
                    </a:cubicBezTo>
                    <a:cubicBezTo>
                      <a:pt x="322099" y="15961"/>
                      <a:pt x="322151" y="9610"/>
                      <a:pt x="322151" y="9610"/>
                    </a:cubicBezTo>
                    <a:cubicBezTo>
                      <a:pt x="322197" y="4349"/>
                      <a:pt x="317971" y="47"/>
                      <a:pt x="312711" y="0"/>
                    </a:cubicBezTo>
                    <a:cubicBezTo>
                      <a:pt x="307450" y="-46"/>
                      <a:pt x="303147" y="4180"/>
                      <a:pt x="303101" y="9441"/>
                    </a:cubicBezTo>
                    <a:cubicBezTo>
                      <a:pt x="303101" y="9441"/>
                      <a:pt x="303045" y="15617"/>
                      <a:pt x="302868" y="22124"/>
                    </a:cubicBezTo>
                    <a:cubicBezTo>
                      <a:pt x="303524" y="44816"/>
                      <a:pt x="314570" y="65950"/>
                      <a:pt x="332829" y="79440"/>
                    </a:cubicBezTo>
                    <a:cubicBezTo>
                      <a:pt x="336936" y="82331"/>
                      <a:pt x="341231" y="84942"/>
                      <a:pt x="345688" y="87258"/>
                    </a:cubicBezTo>
                    <a:cubicBezTo>
                      <a:pt x="332413" y="90758"/>
                      <a:pt x="316141" y="94909"/>
                      <a:pt x="304676" y="97365"/>
                    </a:cubicBezTo>
                    <a:cubicBezTo>
                      <a:pt x="267569" y="105583"/>
                      <a:pt x="229014" y="104599"/>
                      <a:pt x="192375" y="94498"/>
                    </a:cubicBezTo>
                    <a:cubicBezTo>
                      <a:pt x="166443" y="85236"/>
                      <a:pt x="144694" y="66978"/>
                      <a:pt x="131080" y="43043"/>
                    </a:cubicBezTo>
                    <a:cubicBezTo>
                      <a:pt x="128626" y="38390"/>
                      <a:pt x="122864" y="36608"/>
                      <a:pt x="118211" y="39062"/>
                    </a:cubicBezTo>
                    <a:cubicBezTo>
                      <a:pt x="113638" y="41475"/>
                      <a:pt x="111825" y="47096"/>
                      <a:pt x="114126" y="51726"/>
                    </a:cubicBezTo>
                    <a:cubicBezTo>
                      <a:pt x="129970" y="80284"/>
                      <a:pt x="155800" y="101986"/>
                      <a:pt x="186660" y="112674"/>
                    </a:cubicBezTo>
                    <a:cubicBezTo>
                      <a:pt x="187629" y="112978"/>
                      <a:pt x="188600" y="113150"/>
                      <a:pt x="189569" y="113441"/>
                    </a:cubicBezTo>
                    <a:cubicBezTo>
                      <a:pt x="178681" y="124205"/>
                      <a:pt x="166654" y="133756"/>
                      <a:pt x="153703" y="141924"/>
                    </a:cubicBezTo>
                    <a:cubicBezTo>
                      <a:pt x="122814" y="157382"/>
                      <a:pt x="87810" y="162619"/>
                      <a:pt x="53749" y="156878"/>
                    </a:cubicBezTo>
                    <a:cubicBezTo>
                      <a:pt x="39812" y="153534"/>
                      <a:pt x="26828" y="147035"/>
                      <a:pt x="15797" y="137883"/>
                    </a:cubicBezTo>
                    <a:cubicBezTo>
                      <a:pt x="11839" y="134419"/>
                      <a:pt x="5821" y="134821"/>
                      <a:pt x="2357" y="138780"/>
                    </a:cubicBezTo>
                    <a:cubicBezTo>
                      <a:pt x="-1084" y="142712"/>
                      <a:pt x="-714" y="148681"/>
                      <a:pt x="3184" y="152159"/>
                    </a:cubicBezTo>
                    <a:cubicBezTo>
                      <a:pt x="16723" y="163550"/>
                      <a:pt x="32771" y="171568"/>
                      <a:pt x="50009" y="175556"/>
                    </a:cubicBezTo>
                    <a:cubicBezTo>
                      <a:pt x="59604" y="177400"/>
                      <a:pt x="69354" y="178316"/>
                      <a:pt x="79124" y="178293"/>
                    </a:cubicBezTo>
                    <a:cubicBezTo>
                      <a:pt x="68075" y="185058"/>
                      <a:pt x="57947" y="193222"/>
                      <a:pt x="48991" y="202582"/>
                    </a:cubicBezTo>
                    <a:cubicBezTo>
                      <a:pt x="30177" y="223544"/>
                      <a:pt x="19097" y="250309"/>
                      <a:pt x="17591" y="278435"/>
                    </a:cubicBezTo>
                    <a:cubicBezTo>
                      <a:pt x="17630" y="283666"/>
                      <a:pt x="21885" y="287884"/>
                      <a:pt x="27116" y="287876"/>
                    </a:cubicBezTo>
                    <a:lnTo>
                      <a:pt x="27143" y="287876"/>
                    </a:lnTo>
                    <a:cubicBezTo>
                      <a:pt x="32394" y="287854"/>
                      <a:pt x="36638" y="283593"/>
                      <a:pt x="36641" y="278343"/>
                    </a:cubicBezTo>
                    <a:cubicBezTo>
                      <a:pt x="38298" y="254887"/>
                      <a:pt x="47689" y="232644"/>
                      <a:pt x="63341" y="215097"/>
                    </a:cubicBezTo>
                    <a:cubicBezTo>
                      <a:pt x="80253" y="195712"/>
                      <a:pt x="127730" y="172592"/>
                      <a:pt x="129876" y="171553"/>
                    </a:cubicBezTo>
                    <a:cubicBezTo>
                      <a:pt x="141374" y="168562"/>
                      <a:pt x="152474" y="164211"/>
                      <a:pt x="162942" y="158593"/>
                    </a:cubicBezTo>
                    <a:cubicBezTo>
                      <a:pt x="180626" y="147147"/>
                      <a:pt x="196945" y="133719"/>
                      <a:pt x="211581" y="118569"/>
                    </a:cubicBezTo>
                    <a:lnTo>
                      <a:pt x="211621" y="118507"/>
                    </a:lnTo>
                    <a:cubicBezTo>
                      <a:pt x="224813" y="120791"/>
                      <a:pt x="238177" y="121951"/>
                      <a:pt x="251565" y="121974"/>
                    </a:cubicBezTo>
                    <a:cubicBezTo>
                      <a:pt x="268555" y="121946"/>
                      <a:pt x="285506" y="120373"/>
                      <a:pt x="302211" y="117274"/>
                    </a:cubicBezTo>
                    <a:cubicBezTo>
                      <a:pt x="291198" y="134527"/>
                      <a:pt x="284860" y="154344"/>
                      <a:pt x="283815" y="174785"/>
                    </a:cubicBezTo>
                    <a:cubicBezTo>
                      <a:pt x="283921" y="189870"/>
                      <a:pt x="286328" y="204849"/>
                      <a:pt x="290952" y="219208"/>
                    </a:cubicBezTo>
                    <a:cubicBezTo>
                      <a:pt x="278274" y="217299"/>
                      <a:pt x="265710" y="214696"/>
                      <a:pt x="253318" y="211411"/>
                    </a:cubicBezTo>
                    <a:cubicBezTo>
                      <a:pt x="243778" y="208185"/>
                      <a:pt x="234628" y="203903"/>
                      <a:pt x="226042" y="198641"/>
                    </a:cubicBezTo>
                    <a:cubicBezTo>
                      <a:pt x="221596" y="195827"/>
                      <a:pt x="215712" y="197149"/>
                      <a:pt x="212897" y="201594"/>
                    </a:cubicBezTo>
                    <a:cubicBezTo>
                      <a:pt x="210083" y="206039"/>
                      <a:pt x="211405" y="211924"/>
                      <a:pt x="215850" y="214739"/>
                    </a:cubicBezTo>
                    <a:cubicBezTo>
                      <a:pt x="225840" y="220896"/>
                      <a:pt x="236505" y="225881"/>
                      <a:pt x="247635" y="229598"/>
                    </a:cubicBezTo>
                    <a:cubicBezTo>
                      <a:pt x="264666" y="233960"/>
                      <a:pt x="281925" y="237375"/>
                      <a:pt x="299334" y="239825"/>
                    </a:cubicBezTo>
                    <a:cubicBezTo>
                      <a:pt x="301497" y="244222"/>
                      <a:pt x="303988" y="248450"/>
                      <a:pt x="306784" y="252475"/>
                    </a:cubicBezTo>
                    <a:cubicBezTo>
                      <a:pt x="312653" y="260788"/>
                      <a:pt x="319345" y="268490"/>
                      <a:pt x="326755" y="275464"/>
                    </a:cubicBezTo>
                    <a:cubicBezTo>
                      <a:pt x="330674" y="278976"/>
                      <a:pt x="336697" y="278646"/>
                      <a:pt x="340209" y="274726"/>
                    </a:cubicBezTo>
                    <a:cubicBezTo>
                      <a:pt x="343720" y="270807"/>
                      <a:pt x="343390" y="264784"/>
                      <a:pt x="339471" y="261272"/>
                    </a:cubicBezTo>
                    <a:cubicBezTo>
                      <a:pt x="333109" y="255222"/>
                      <a:pt x="327353" y="248564"/>
                      <a:pt x="322286" y="241394"/>
                    </a:cubicBezTo>
                    <a:cubicBezTo>
                      <a:pt x="309666" y="221464"/>
                      <a:pt x="302934" y="198375"/>
                      <a:pt x="302865" y="174785"/>
                    </a:cubicBezTo>
                    <a:cubicBezTo>
                      <a:pt x="302865" y="143792"/>
                      <a:pt x="329081" y="111582"/>
                      <a:pt x="329477" y="111101"/>
                    </a:cubicBezTo>
                    <a:cubicBezTo>
                      <a:pt x="350298" y="105915"/>
                      <a:pt x="372496" y="99778"/>
                      <a:pt x="373753" y="99429"/>
                    </a:cubicBezTo>
                    <a:cubicBezTo>
                      <a:pt x="374026" y="99353"/>
                      <a:pt x="374219" y="99158"/>
                      <a:pt x="374479" y="99061"/>
                    </a:cubicBezTo>
                    <a:cubicBezTo>
                      <a:pt x="379707" y="100797"/>
                      <a:pt x="384957" y="102422"/>
                      <a:pt x="390157" y="104022"/>
                    </a:cubicBezTo>
                    <a:cubicBezTo>
                      <a:pt x="399528" y="106903"/>
                      <a:pt x="408379" y="109626"/>
                      <a:pt x="416779" y="112926"/>
                    </a:cubicBezTo>
                    <a:cubicBezTo>
                      <a:pt x="432420" y="119628"/>
                      <a:pt x="447106" y="128368"/>
                      <a:pt x="460455" y="138920"/>
                    </a:cubicBezTo>
                    <a:cubicBezTo>
                      <a:pt x="481326" y="157552"/>
                      <a:pt x="493436" y="184077"/>
                      <a:pt x="493844" y="212053"/>
                    </a:cubicBezTo>
                    <a:cubicBezTo>
                      <a:pt x="494011" y="222965"/>
                      <a:pt x="493147" y="233871"/>
                      <a:pt x="491261" y="244620"/>
                    </a:cubicBezTo>
                    <a:cubicBezTo>
                      <a:pt x="477432" y="239925"/>
                      <a:pt x="463271" y="236268"/>
                      <a:pt x="448897" y="233681"/>
                    </a:cubicBezTo>
                    <a:cubicBezTo>
                      <a:pt x="435983" y="232715"/>
                      <a:pt x="423017" y="232695"/>
                      <a:pt x="410100" y="233621"/>
                    </a:cubicBezTo>
                    <a:cubicBezTo>
                      <a:pt x="404851" y="233972"/>
                      <a:pt x="400881" y="238513"/>
                      <a:pt x="401233" y="243762"/>
                    </a:cubicBezTo>
                    <a:cubicBezTo>
                      <a:pt x="401585" y="249011"/>
                      <a:pt x="406125" y="252982"/>
                      <a:pt x="411374" y="252629"/>
                    </a:cubicBezTo>
                    <a:cubicBezTo>
                      <a:pt x="423031" y="251765"/>
                      <a:pt x="434736" y="251745"/>
                      <a:pt x="446396" y="252569"/>
                    </a:cubicBezTo>
                    <a:cubicBezTo>
                      <a:pt x="460092" y="255130"/>
                      <a:pt x="473584" y="258682"/>
                      <a:pt x="486767" y="263196"/>
                    </a:cubicBezTo>
                    <a:cubicBezTo>
                      <a:pt x="481670" y="278735"/>
                      <a:pt x="473590" y="293130"/>
                      <a:pt x="462980" y="305576"/>
                    </a:cubicBezTo>
                    <a:cubicBezTo>
                      <a:pt x="453523" y="315191"/>
                      <a:pt x="442990" y="323684"/>
                      <a:pt x="431586" y="330886"/>
                    </a:cubicBezTo>
                    <a:cubicBezTo>
                      <a:pt x="405012" y="349487"/>
                      <a:pt x="374892" y="370567"/>
                      <a:pt x="365591" y="404686"/>
                    </a:cubicBezTo>
                    <a:cubicBezTo>
                      <a:pt x="362720" y="420614"/>
                      <a:pt x="361063" y="436737"/>
                      <a:pt x="360638" y="452915"/>
                    </a:cubicBezTo>
                    <a:cubicBezTo>
                      <a:pt x="360638" y="459583"/>
                      <a:pt x="360527" y="551338"/>
                      <a:pt x="360500" y="573883"/>
                    </a:cubicBezTo>
                    <a:lnTo>
                      <a:pt x="379550" y="573883"/>
                    </a:lnTo>
                    <a:cubicBezTo>
                      <a:pt x="379577" y="551291"/>
                      <a:pt x="379688" y="459576"/>
                      <a:pt x="379688" y="452915"/>
                    </a:cubicBezTo>
                    <a:cubicBezTo>
                      <a:pt x="380114" y="438428"/>
                      <a:pt x="381546" y="423988"/>
                      <a:pt x="383974" y="409699"/>
                    </a:cubicBezTo>
                    <a:cubicBezTo>
                      <a:pt x="391467" y="382224"/>
                      <a:pt x="418586" y="363242"/>
                      <a:pt x="442514" y="346492"/>
                    </a:cubicBezTo>
                    <a:cubicBezTo>
                      <a:pt x="454550" y="338739"/>
                      <a:pt x="465726" y="329725"/>
                      <a:pt x="475852" y="319605"/>
                    </a:cubicBezTo>
                    <a:cubicBezTo>
                      <a:pt x="483038" y="328179"/>
                      <a:pt x="490855" y="336202"/>
                      <a:pt x="499240" y="343608"/>
                    </a:cubicBezTo>
                    <a:cubicBezTo>
                      <a:pt x="509932" y="352354"/>
                      <a:pt x="525243" y="362737"/>
                      <a:pt x="525890" y="363174"/>
                    </a:cubicBezTo>
                    <a:cubicBezTo>
                      <a:pt x="530254" y="366111"/>
                      <a:pt x="536173" y="364954"/>
                      <a:pt x="539109" y="360589"/>
                    </a:cubicBezTo>
                    <a:cubicBezTo>
                      <a:pt x="542036" y="356241"/>
                      <a:pt x="540899" y="350347"/>
                      <a:pt x="536567" y="347398"/>
                    </a:cubicBezTo>
                    <a:cubicBezTo>
                      <a:pt x="536419" y="347296"/>
                      <a:pt x="521318" y="337055"/>
                      <a:pt x="511304" y="328864"/>
                    </a:cubicBezTo>
                    <a:cubicBezTo>
                      <a:pt x="502854" y="321221"/>
                      <a:pt x="494977" y="312967"/>
                      <a:pt x="487735" y="304171"/>
                    </a:cubicBezTo>
                    <a:cubicBezTo>
                      <a:pt x="502769" y="281539"/>
                      <a:pt x="511328" y="255229"/>
                      <a:pt x="512489" y="228085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FBB6051-6747-A235-B4D7-66EBF1ECACEB}"/>
                </a:ext>
              </a:extLst>
            </p:cNvPr>
            <p:cNvSpPr/>
            <p:nvPr/>
          </p:nvSpPr>
          <p:spPr>
            <a:xfrm>
              <a:off x="3405007" y="3468404"/>
              <a:ext cx="257126" cy="304913"/>
            </a:xfrm>
            <a:prstGeom prst="rect">
              <a:avLst/>
            </a:prstGeom>
            <a:solidFill>
              <a:srgbClr val="65B4E5"/>
            </a:solidFill>
            <a:ln>
              <a:solidFill>
                <a:srgbClr val="65B4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/>
                <a:t>	</a:t>
              </a:r>
            </a:p>
          </p:txBody>
        </p:sp>
        <p:pic>
          <p:nvPicPr>
            <p:cNvPr id="14" name="Graphic 13" descr="Processor with solid fill">
              <a:extLst>
                <a:ext uri="{FF2B5EF4-FFF2-40B4-BE49-F238E27FC236}">
                  <a16:creationId xmlns:a16="http://schemas.microsoft.com/office/drawing/2014/main" id="{205F6DA2-91AC-95EC-C6C8-C27598BFF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84937" y="3478222"/>
              <a:ext cx="304913" cy="304913"/>
            </a:xfrm>
            <a:prstGeom prst="rect">
              <a:avLst/>
            </a:prstGeom>
          </p:spPr>
        </p:pic>
      </p:grpSp>
      <p:pic>
        <p:nvPicPr>
          <p:cNvPr id="21" name="Graphic 20" descr="Gears with solid fill">
            <a:extLst>
              <a:ext uri="{FF2B5EF4-FFF2-40B4-BE49-F238E27FC236}">
                <a16:creationId xmlns:a16="http://schemas.microsoft.com/office/drawing/2014/main" id="{6EEA3CB3-3691-A589-E44A-F532E55CFC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90510" y="2923160"/>
            <a:ext cx="673077" cy="67307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A08CFB9-7336-45F2-5231-B993EE4D7448}"/>
              </a:ext>
            </a:extLst>
          </p:cNvPr>
          <p:cNvSpPr txBox="1"/>
          <p:nvPr/>
        </p:nvSpPr>
        <p:spPr>
          <a:xfrm>
            <a:off x="359999" y="2286941"/>
            <a:ext cx="5593124" cy="923330"/>
          </a:xfrm>
          <a:prstGeom prst="rect">
            <a:avLst/>
          </a:prstGeom>
          <a:solidFill>
            <a:srgbClr val="65B4E5"/>
          </a:solidFill>
        </p:spPr>
        <p:txBody>
          <a:bodyPr wrap="square" rtlCol="0">
            <a:spAutoFit/>
          </a:bodyPr>
          <a:lstStyle/>
          <a:p>
            <a:r>
              <a:rPr lang="en-GB" b="1"/>
              <a:t>Artificial Intelligence</a:t>
            </a:r>
          </a:p>
          <a:p>
            <a:r>
              <a:rPr lang="en-GB"/>
              <a:t>A technique which enables machines to mimic human behaviour.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850618-7B43-74DD-2EF8-2337346D9439}"/>
              </a:ext>
            </a:extLst>
          </p:cNvPr>
          <p:cNvSpPr txBox="1"/>
          <p:nvPr/>
        </p:nvSpPr>
        <p:spPr>
          <a:xfrm>
            <a:off x="406225" y="4542101"/>
            <a:ext cx="5593123" cy="923330"/>
          </a:xfrm>
          <a:prstGeom prst="rect">
            <a:avLst/>
          </a:prstGeom>
          <a:solidFill>
            <a:srgbClr val="E5F0FB"/>
          </a:solidFill>
        </p:spPr>
        <p:txBody>
          <a:bodyPr wrap="square" rtlCol="0">
            <a:spAutoFit/>
          </a:bodyPr>
          <a:lstStyle/>
          <a:p>
            <a:r>
              <a:rPr lang="en-GB" b="1"/>
              <a:t>Deep Learning </a:t>
            </a:r>
          </a:p>
          <a:p>
            <a:r>
              <a:rPr lang="en-GB"/>
              <a:t>Subset of AI technique which use statistical methods to enable machines to improve with experience.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8ED162-1ECB-CB42-A1CA-76C88098A4DF}"/>
              </a:ext>
            </a:extLst>
          </p:cNvPr>
          <p:cNvSpPr txBox="1"/>
          <p:nvPr/>
        </p:nvSpPr>
        <p:spPr>
          <a:xfrm>
            <a:off x="359999" y="3429000"/>
            <a:ext cx="5593124" cy="923330"/>
          </a:xfrm>
          <a:prstGeom prst="rect">
            <a:avLst/>
          </a:prstGeom>
          <a:solidFill>
            <a:srgbClr val="ADD2F1"/>
          </a:solidFill>
        </p:spPr>
        <p:txBody>
          <a:bodyPr wrap="square" rtlCol="0">
            <a:spAutoFit/>
          </a:bodyPr>
          <a:lstStyle/>
          <a:p>
            <a:r>
              <a:rPr lang="en-GB" b="1"/>
              <a:t>Machine Learning</a:t>
            </a:r>
          </a:p>
          <a:p>
            <a:r>
              <a:rPr lang="en-GB"/>
              <a:t>Subset of ML which make the computation of multi-layer neural network feasible.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AAB9D5D-09E2-99B8-AFE6-694AB913DA8B}"/>
              </a:ext>
            </a:extLst>
          </p:cNvPr>
          <p:cNvCxnSpPr>
            <a:cxnSpLocks/>
          </p:cNvCxnSpPr>
          <p:nvPr/>
        </p:nvCxnSpPr>
        <p:spPr>
          <a:xfrm>
            <a:off x="5953123" y="2748606"/>
            <a:ext cx="1483997" cy="0"/>
          </a:xfrm>
          <a:prstGeom prst="line">
            <a:avLst/>
          </a:prstGeom>
          <a:ln w="3810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123B19E-212D-F71D-F062-FC4928B9B91B}"/>
              </a:ext>
            </a:extLst>
          </p:cNvPr>
          <p:cNvCxnSpPr>
            <a:cxnSpLocks/>
          </p:cNvCxnSpPr>
          <p:nvPr/>
        </p:nvCxnSpPr>
        <p:spPr>
          <a:xfrm>
            <a:off x="6016840" y="3901509"/>
            <a:ext cx="1952920" cy="0"/>
          </a:xfrm>
          <a:prstGeom prst="line">
            <a:avLst/>
          </a:prstGeom>
          <a:ln w="3810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C249876-6521-0E4A-AC07-49B835D1E50A}"/>
              </a:ext>
            </a:extLst>
          </p:cNvPr>
          <p:cNvCxnSpPr>
            <a:cxnSpLocks/>
          </p:cNvCxnSpPr>
          <p:nvPr/>
        </p:nvCxnSpPr>
        <p:spPr>
          <a:xfrm>
            <a:off x="6016840" y="5201783"/>
            <a:ext cx="2590802" cy="0"/>
          </a:xfrm>
          <a:prstGeom prst="line">
            <a:avLst/>
          </a:prstGeom>
          <a:ln w="3810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>
            <a:extLst>
              <a:ext uri="{FF2B5EF4-FFF2-40B4-BE49-F238E27FC236}">
                <a16:creationId xmlns:a16="http://schemas.microsoft.com/office/drawing/2014/main" id="{F4F8D477-4C62-C281-2E8A-F81C620DE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AI?</a:t>
            </a:r>
          </a:p>
        </p:txBody>
      </p:sp>
      <p:grpSp>
        <p:nvGrpSpPr>
          <p:cNvPr id="1108" name="Group 1107">
            <a:extLst>
              <a:ext uri="{FF2B5EF4-FFF2-40B4-BE49-F238E27FC236}">
                <a16:creationId xmlns:a16="http://schemas.microsoft.com/office/drawing/2014/main" id="{FC050A93-6481-2459-0793-8CEA57DD5338}"/>
              </a:ext>
            </a:extLst>
          </p:cNvPr>
          <p:cNvGrpSpPr/>
          <p:nvPr/>
        </p:nvGrpSpPr>
        <p:grpSpPr>
          <a:xfrm>
            <a:off x="8910957" y="4542101"/>
            <a:ext cx="741333" cy="550780"/>
            <a:chOff x="8835196" y="4316642"/>
            <a:chExt cx="1024387" cy="76107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2DE5C48-8255-B9A4-48B3-DF16F72DB68A}"/>
                </a:ext>
              </a:extLst>
            </p:cNvPr>
            <p:cNvSpPr/>
            <p:nvPr/>
          </p:nvSpPr>
          <p:spPr>
            <a:xfrm>
              <a:off x="9287309" y="4316642"/>
              <a:ext cx="139700" cy="1397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F05C63D-42FB-C905-A677-D3ED2F14EC55}"/>
                </a:ext>
              </a:extLst>
            </p:cNvPr>
            <p:cNvSpPr/>
            <p:nvPr/>
          </p:nvSpPr>
          <p:spPr>
            <a:xfrm>
              <a:off x="9285507" y="4517502"/>
              <a:ext cx="139700" cy="1397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30E1CA3-B9E5-9901-8A88-79CE591505DD}"/>
                </a:ext>
              </a:extLst>
            </p:cNvPr>
            <p:cNvSpPr/>
            <p:nvPr/>
          </p:nvSpPr>
          <p:spPr>
            <a:xfrm>
              <a:off x="9719883" y="4610955"/>
              <a:ext cx="139700" cy="1397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9473BA4-83D3-5A5B-1851-FA5192A1B1B3}"/>
                </a:ext>
              </a:extLst>
            </p:cNvPr>
            <p:cNvSpPr/>
            <p:nvPr/>
          </p:nvSpPr>
          <p:spPr>
            <a:xfrm>
              <a:off x="9284924" y="4727052"/>
              <a:ext cx="139700" cy="1397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15B5641-0CE1-78F1-976F-5288983D27F8}"/>
                </a:ext>
              </a:extLst>
            </p:cNvPr>
            <p:cNvSpPr/>
            <p:nvPr/>
          </p:nvSpPr>
          <p:spPr>
            <a:xfrm>
              <a:off x="9284924" y="4938019"/>
              <a:ext cx="139700" cy="1397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A9EB856-B8E1-19BE-64D2-7E3AB570A4A9}"/>
                </a:ext>
              </a:extLst>
            </p:cNvPr>
            <p:cNvSpPr/>
            <p:nvPr/>
          </p:nvSpPr>
          <p:spPr>
            <a:xfrm>
              <a:off x="8837575" y="4430214"/>
              <a:ext cx="139700" cy="1397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9758EB2-E2C5-6E8F-ADC2-791BC3622257}"/>
                </a:ext>
              </a:extLst>
            </p:cNvPr>
            <p:cNvSpPr/>
            <p:nvPr/>
          </p:nvSpPr>
          <p:spPr>
            <a:xfrm>
              <a:off x="8835196" y="4787968"/>
              <a:ext cx="139700" cy="1397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35" name="Straight Connector 1034">
              <a:extLst>
                <a:ext uri="{FF2B5EF4-FFF2-40B4-BE49-F238E27FC236}">
                  <a16:creationId xmlns:a16="http://schemas.microsoft.com/office/drawing/2014/main" id="{7C663D72-F380-18DE-2BC7-D082AD9D39BE}"/>
                </a:ext>
              </a:extLst>
            </p:cNvPr>
            <p:cNvCxnSpPr>
              <a:cxnSpLocks/>
              <a:stCxn id="31" idx="6"/>
              <a:endCxn id="12" idx="2"/>
            </p:cNvCxnSpPr>
            <p:nvPr/>
          </p:nvCxnSpPr>
          <p:spPr>
            <a:xfrm flipV="1">
              <a:off x="8974896" y="4386492"/>
              <a:ext cx="312413" cy="4713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Straight Connector 1036">
              <a:extLst>
                <a:ext uri="{FF2B5EF4-FFF2-40B4-BE49-F238E27FC236}">
                  <a16:creationId xmlns:a16="http://schemas.microsoft.com/office/drawing/2014/main" id="{BA529362-DC06-05BC-81DF-AE2F4C1A24E5}"/>
                </a:ext>
              </a:extLst>
            </p:cNvPr>
            <p:cNvCxnSpPr>
              <a:cxnSpLocks/>
              <a:stCxn id="31" idx="6"/>
              <a:endCxn id="13" idx="2"/>
            </p:cNvCxnSpPr>
            <p:nvPr/>
          </p:nvCxnSpPr>
          <p:spPr>
            <a:xfrm flipV="1">
              <a:off x="8974896" y="4587352"/>
              <a:ext cx="310611" cy="2704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Straight Connector 1038">
              <a:extLst>
                <a:ext uri="{FF2B5EF4-FFF2-40B4-BE49-F238E27FC236}">
                  <a16:creationId xmlns:a16="http://schemas.microsoft.com/office/drawing/2014/main" id="{3861AE27-F1EA-7504-96EF-A0D78C99D5D8}"/>
                </a:ext>
              </a:extLst>
            </p:cNvPr>
            <p:cNvCxnSpPr>
              <a:cxnSpLocks/>
              <a:stCxn id="31" idx="6"/>
              <a:endCxn id="25" idx="2"/>
            </p:cNvCxnSpPr>
            <p:nvPr/>
          </p:nvCxnSpPr>
          <p:spPr>
            <a:xfrm flipV="1">
              <a:off x="8974896" y="4796902"/>
              <a:ext cx="310028" cy="609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Straight Connector 1041">
              <a:extLst>
                <a:ext uri="{FF2B5EF4-FFF2-40B4-BE49-F238E27FC236}">
                  <a16:creationId xmlns:a16="http://schemas.microsoft.com/office/drawing/2014/main" id="{7C5C7CA7-F6A2-D867-91BE-DE42DA8BB4C6}"/>
                </a:ext>
              </a:extLst>
            </p:cNvPr>
            <p:cNvCxnSpPr>
              <a:cxnSpLocks/>
              <a:stCxn id="31" idx="6"/>
              <a:endCxn id="27" idx="2"/>
            </p:cNvCxnSpPr>
            <p:nvPr/>
          </p:nvCxnSpPr>
          <p:spPr>
            <a:xfrm>
              <a:off x="8974896" y="4857818"/>
              <a:ext cx="310028" cy="1500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3" name="Straight Connector 1042">
              <a:extLst>
                <a:ext uri="{FF2B5EF4-FFF2-40B4-BE49-F238E27FC236}">
                  <a16:creationId xmlns:a16="http://schemas.microsoft.com/office/drawing/2014/main" id="{ADA9C228-CD9F-CEC7-EF11-F16A0BF68A6E}"/>
                </a:ext>
              </a:extLst>
            </p:cNvPr>
            <p:cNvCxnSpPr>
              <a:cxnSpLocks/>
              <a:stCxn id="29" idx="6"/>
              <a:endCxn id="12" idx="2"/>
            </p:cNvCxnSpPr>
            <p:nvPr/>
          </p:nvCxnSpPr>
          <p:spPr>
            <a:xfrm flipV="1">
              <a:off x="8977275" y="4386492"/>
              <a:ext cx="310034" cy="1135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7" name="Straight Connector 1046">
              <a:extLst>
                <a:ext uri="{FF2B5EF4-FFF2-40B4-BE49-F238E27FC236}">
                  <a16:creationId xmlns:a16="http://schemas.microsoft.com/office/drawing/2014/main" id="{86086E06-1888-ED11-51EC-324E9C4CAFD6}"/>
                </a:ext>
              </a:extLst>
            </p:cNvPr>
            <p:cNvCxnSpPr>
              <a:cxnSpLocks/>
              <a:stCxn id="29" idx="6"/>
              <a:endCxn id="13" idx="2"/>
            </p:cNvCxnSpPr>
            <p:nvPr/>
          </p:nvCxnSpPr>
          <p:spPr>
            <a:xfrm>
              <a:off x="8977275" y="4500064"/>
              <a:ext cx="308232" cy="872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7" name="Straight Connector 1066">
              <a:extLst>
                <a:ext uri="{FF2B5EF4-FFF2-40B4-BE49-F238E27FC236}">
                  <a16:creationId xmlns:a16="http://schemas.microsoft.com/office/drawing/2014/main" id="{B1CB4666-39D1-C4EA-5B60-05D738248E5F}"/>
                </a:ext>
              </a:extLst>
            </p:cNvPr>
            <p:cNvCxnSpPr>
              <a:cxnSpLocks/>
              <a:stCxn id="29" idx="6"/>
              <a:endCxn id="25" idx="2"/>
            </p:cNvCxnSpPr>
            <p:nvPr/>
          </p:nvCxnSpPr>
          <p:spPr>
            <a:xfrm>
              <a:off x="8977275" y="4500064"/>
              <a:ext cx="307649" cy="2968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8" name="Straight Connector 1067">
              <a:extLst>
                <a:ext uri="{FF2B5EF4-FFF2-40B4-BE49-F238E27FC236}">
                  <a16:creationId xmlns:a16="http://schemas.microsoft.com/office/drawing/2014/main" id="{92B231B2-7EEB-7D06-A525-021818B8F2E7}"/>
                </a:ext>
              </a:extLst>
            </p:cNvPr>
            <p:cNvCxnSpPr>
              <a:cxnSpLocks/>
              <a:stCxn id="29" idx="6"/>
              <a:endCxn id="27" idx="2"/>
            </p:cNvCxnSpPr>
            <p:nvPr/>
          </p:nvCxnSpPr>
          <p:spPr>
            <a:xfrm>
              <a:off x="8977275" y="4500064"/>
              <a:ext cx="307649" cy="5078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3" name="Straight Connector 1072">
              <a:extLst>
                <a:ext uri="{FF2B5EF4-FFF2-40B4-BE49-F238E27FC236}">
                  <a16:creationId xmlns:a16="http://schemas.microsoft.com/office/drawing/2014/main" id="{3E024D8E-7474-8282-2221-D0C1F56B03BF}"/>
                </a:ext>
              </a:extLst>
            </p:cNvPr>
            <p:cNvCxnSpPr>
              <a:cxnSpLocks/>
              <a:stCxn id="12" idx="6"/>
              <a:endCxn id="20" idx="2"/>
            </p:cNvCxnSpPr>
            <p:nvPr/>
          </p:nvCxnSpPr>
          <p:spPr>
            <a:xfrm>
              <a:off x="9427009" y="4386492"/>
              <a:ext cx="292874" cy="2943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" name="Straight Connector 1082">
              <a:extLst>
                <a:ext uri="{FF2B5EF4-FFF2-40B4-BE49-F238E27FC236}">
                  <a16:creationId xmlns:a16="http://schemas.microsoft.com/office/drawing/2014/main" id="{9931DA3C-7C83-6460-18B6-1528A5FBD36D}"/>
                </a:ext>
              </a:extLst>
            </p:cNvPr>
            <p:cNvCxnSpPr>
              <a:cxnSpLocks/>
              <a:stCxn id="13" idx="6"/>
              <a:endCxn id="20" idx="2"/>
            </p:cNvCxnSpPr>
            <p:nvPr/>
          </p:nvCxnSpPr>
          <p:spPr>
            <a:xfrm>
              <a:off x="9425207" y="4587352"/>
              <a:ext cx="294676" cy="934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" name="Straight Connector 1083">
              <a:extLst>
                <a:ext uri="{FF2B5EF4-FFF2-40B4-BE49-F238E27FC236}">
                  <a16:creationId xmlns:a16="http://schemas.microsoft.com/office/drawing/2014/main" id="{BC3B2D8D-F92D-94CB-DA04-7C4D9DE4D28B}"/>
                </a:ext>
              </a:extLst>
            </p:cNvPr>
            <p:cNvCxnSpPr>
              <a:cxnSpLocks/>
              <a:stCxn id="25" idx="6"/>
              <a:endCxn id="20" idx="2"/>
            </p:cNvCxnSpPr>
            <p:nvPr/>
          </p:nvCxnSpPr>
          <p:spPr>
            <a:xfrm flipV="1">
              <a:off x="9424624" y="4680805"/>
              <a:ext cx="295259" cy="1160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Straight Connector 1084">
              <a:extLst>
                <a:ext uri="{FF2B5EF4-FFF2-40B4-BE49-F238E27FC236}">
                  <a16:creationId xmlns:a16="http://schemas.microsoft.com/office/drawing/2014/main" id="{85AD55FC-F331-780D-2834-B9F388505A16}"/>
                </a:ext>
              </a:extLst>
            </p:cNvPr>
            <p:cNvCxnSpPr>
              <a:cxnSpLocks/>
              <a:stCxn id="27" idx="6"/>
              <a:endCxn id="20" idx="2"/>
            </p:cNvCxnSpPr>
            <p:nvPr/>
          </p:nvCxnSpPr>
          <p:spPr>
            <a:xfrm flipV="1">
              <a:off x="9424624" y="4680805"/>
              <a:ext cx="295259" cy="3270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B472C917-F415-101A-2412-294116766CDF}"/>
              </a:ext>
            </a:extLst>
          </p:cNvPr>
          <p:cNvSpPr/>
          <p:nvPr/>
        </p:nvSpPr>
        <p:spPr>
          <a:xfrm>
            <a:off x="8819260" y="5555374"/>
            <a:ext cx="897307" cy="66833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err="1">
                <a:solidFill>
                  <a:schemeClr val="tx1">
                    <a:lumMod val="75000"/>
                  </a:schemeClr>
                </a:solidFill>
              </a:rPr>
              <a:t>GenAI</a:t>
            </a:r>
            <a:endParaRPr lang="en-US" sz="140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3E4712-7FF1-2502-256F-C50A6C0927DB}"/>
              </a:ext>
            </a:extLst>
          </p:cNvPr>
          <p:cNvSpPr txBox="1"/>
          <p:nvPr/>
        </p:nvSpPr>
        <p:spPr>
          <a:xfrm>
            <a:off x="390083" y="5684160"/>
            <a:ext cx="5593123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/>
              <a:t>Generative AI</a:t>
            </a:r>
          </a:p>
          <a:p>
            <a:r>
              <a:rPr lang="en-GB"/>
              <a:t>Subset of AI technique which use statistical methods to enable machines to improve with experience.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DFBC76-5DC7-9C15-AF2C-7E6629D27B8D}"/>
              </a:ext>
            </a:extLst>
          </p:cNvPr>
          <p:cNvCxnSpPr>
            <a:cxnSpLocks/>
          </p:cNvCxnSpPr>
          <p:nvPr/>
        </p:nvCxnSpPr>
        <p:spPr>
          <a:xfrm>
            <a:off x="6026335" y="6022244"/>
            <a:ext cx="2985721" cy="0"/>
          </a:xfrm>
          <a:prstGeom prst="line">
            <a:avLst/>
          </a:prstGeom>
          <a:ln w="3810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068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165B5B-4E85-79FD-03F9-90D7352E98F8}"/>
              </a:ext>
            </a:extLst>
          </p:cNvPr>
          <p:cNvSpPr txBox="1"/>
          <p:nvPr/>
        </p:nvSpPr>
        <p:spPr>
          <a:xfrm>
            <a:off x="804929" y="212502"/>
            <a:ext cx="69803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>
                <a:solidFill>
                  <a:schemeClr val="tx2"/>
                </a:solidFill>
              </a:rPr>
              <a:t>Strategy for Enterprise Deployment</a:t>
            </a:r>
          </a:p>
          <a:p>
            <a:r>
              <a:rPr lang="en-GB" sz="2400">
                <a:solidFill>
                  <a:schemeClr val="tx2"/>
                </a:solidFill>
              </a:rPr>
              <a:t>Improving trustworthiness and efficiency </a:t>
            </a: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A171AA-021B-F0CF-1ED6-CD6C32E99661}"/>
              </a:ext>
            </a:extLst>
          </p:cNvPr>
          <p:cNvSpPr/>
          <p:nvPr/>
        </p:nvSpPr>
        <p:spPr>
          <a:xfrm>
            <a:off x="3531484" y="1574441"/>
            <a:ext cx="1268569" cy="946594"/>
          </a:xfrm>
          <a:prstGeom prst="rect">
            <a:avLst/>
          </a:prstGeom>
          <a:solidFill>
            <a:srgbClr val="F2B4AD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>
                <a:solidFill>
                  <a:schemeClr val="tx2"/>
                </a:solidFill>
              </a:rPr>
              <a:t>Data</a:t>
            </a:r>
            <a:endParaRPr lang="en-US" sz="2400" b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42D65F-2C08-7E95-EBDE-3EAFEBA0B958}"/>
              </a:ext>
            </a:extLst>
          </p:cNvPr>
          <p:cNvSpPr/>
          <p:nvPr/>
        </p:nvSpPr>
        <p:spPr>
          <a:xfrm>
            <a:off x="6128723" y="1555121"/>
            <a:ext cx="1872272" cy="965914"/>
          </a:xfrm>
          <a:prstGeom prst="rect">
            <a:avLst/>
          </a:prstGeom>
          <a:solidFill>
            <a:srgbClr val="CAC8E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>
                <a:solidFill>
                  <a:schemeClr val="tx2"/>
                </a:solidFill>
              </a:rPr>
              <a:t>Architecture</a:t>
            </a:r>
            <a:endParaRPr lang="en-US" sz="2400" b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15EA20-875A-4639-47A2-038BE9C895C7}"/>
              </a:ext>
            </a:extLst>
          </p:cNvPr>
          <p:cNvSpPr/>
          <p:nvPr/>
        </p:nvSpPr>
        <p:spPr>
          <a:xfrm>
            <a:off x="9144002" y="1574441"/>
            <a:ext cx="1803040" cy="946594"/>
          </a:xfrm>
          <a:prstGeom prst="rect">
            <a:avLst/>
          </a:prstGeom>
          <a:solidFill>
            <a:srgbClr val="FFE3A4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>
                <a:solidFill>
                  <a:schemeClr val="tx2"/>
                </a:solidFill>
              </a:rPr>
              <a:t>Training</a:t>
            </a:r>
            <a:endParaRPr lang="en-US" sz="2200" b="1">
              <a:solidFill>
                <a:schemeClr val="tx2"/>
              </a:solidFill>
            </a:endParaRPr>
          </a:p>
        </p:txBody>
      </p:sp>
      <p:sp>
        <p:nvSpPr>
          <p:cNvPr id="7" name="Plus Sign 6">
            <a:extLst>
              <a:ext uri="{FF2B5EF4-FFF2-40B4-BE49-F238E27FC236}">
                <a16:creationId xmlns:a16="http://schemas.microsoft.com/office/drawing/2014/main" id="{F030A764-A4C6-DE64-0058-4AA75AD8FA92}"/>
              </a:ext>
            </a:extLst>
          </p:cNvPr>
          <p:cNvSpPr/>
          <p:nvPr/>
        </p:nvSpPr>
        <p:spPr>
          <a:xfrm>
            <a:off x="5371557" y="1815917"/>
            <a:ext cx="367048" cy="399245"/>
          </a:xfrm>
          <a:prstGeom prst="mathPlus">
            <a:avLst/>
          </a:prstGeom>
          <a:solidFill>
            <a:srgbClr val="5B656E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Sign 7">
            <a:extLst>
              <a:ext uri="{FF2B5EF4-FFF2-40B4-BE49-F238E27FC236}">
                <a16:creationId xmlns:a16="http://schemas.microsoft.com/office/drawing/2014/main" id="{6AC6F97C-51C2-EEC8-D6DF-12896EBCDDDB}"/>
              </a:ext>
            </a:extLst>
          </p:cNvPr>
          <p:cNvSpPr/>
          <p:nvPr/>
        </p:nvSpPr>
        <p:spPr>
          <a:xfrm>
            <a:off x="8259648" y="1825580"/>
            <a:ext cx="367048" cy="399245"/>
          </a:xfrm>
          <a:prstGeom prst="mathPlus">
            <a:avLst/>
          </a:prstGeom>
          <a:solidFill>
            <a:srgbClr val="5B656E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quals 8">
            <a:extLst>
              <a:ext uri="{FF2B5EF4-FFF2-40B4-BE49-F238E27FC236}">
                <a16:creationId xmlns:a16="http://schemas.microsoft.com/office/drawing/2014/main" id="{6597D75A-43B2-8E53-6F3D-E04F3751D409}"/>
              </a:ext>
            </a:extLst>
          </p:cNvPr>
          <p:cNvSpPr/>
          <p:nvPr/>
        </p:nvSpPr>
        <p:spPr>
          <a:xfrm>
            <a:off x="2320334" y="1819139"/>
            <a:ext cx="753414" cy="399245"/>
          </a:xfrm>
          <a:prstGeom prst="mathEqual">
            <a:avLst/>
          </a:prstGeom>
          <a:solidFill>
            <a:srgbClr val="5B656E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621EC0-A74D-C140-3F73-BA4EAB12945B}"/>
              </a:ext>
            </a:extLst>
          </p:cNvPr>
          <p:cNvSpPr txBox="1"/>
          <p:nvPr/>
        </p:nvSpPr>
        <p:spPr>
          <a:xfrm>
            <a:off x="723634" y="1768229"/>
            <a:ext cx="1042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>
                <a:solidFill>
                  <a:srgbClr val="0097A9"/>
                </a:solidFill>
                <a:latin typeface="Congenial Black" panose="020B0604020202020204" pitchFamily="2" charset="0"/>
              </a:rPr>
              <a:t>LLM</a:t>
            </a:r>
            <a:endParaRPr lang="en-US" sz="3200" b="1">
              <a:solidFill>
                <a:srgbClr val="0097A9"/>
              </a:solidFill>
              <a:latin typeface="Congenial Black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011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165B5B-4E85-79FD-03F9-90D7352E98F8}"/>
              </a:ext>
            </a:extLst>
          </p:cNvPr>
          <p:cNvSpPr txBox="1"/>
          <p:nvPr/>
        </p:nvSpPr>
        <p:spPr>
          <a:xfrm>
            <a:off x="675593" y="237523"/>
            <a:ext cx="69803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>
                <a:solidFill>
                  <a:schemeClr val="tx2"/>
                </a:solidFill>
              </a:rPr>
              <a:t>Strategy for Enterprise Deployment</a:t>
            </a:r>
          </a:p>
          <a:p>
            <a:r>
              <a:rPr lang="en-GB" sz="2400">
                <a:solidFill>
                  <a:schemeClr val="tx2"/>
                </a:solidFill>
              </a:rPr>
              <a:t>Improving trustworthiness and efficiency </a:t>
            </a: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A171AA-021B-F0CF-1ED6-CD6C32E99661}"/>
              </a:ext>
            </a:extLst>
          </p:cNvPr>
          <p:cNvSpPr/>
          <p:nvPr/>
        </p:nvSpPr>
        <p:spPr>
          <a:xfrm>
            <a:off x="3531484" y="1574441"/>
            <a:ext cx="1268569" cy="946594"/>
          </a:xfrm>
          <a:prstGeom prst="rect">
            <a:avLst/>
          </a:prstGeom>
          <a:solidFill>
            <a:srgbClr val="F2B4AD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>
                <a:solidFill>
                  <a:schemeClr val="tx2"/>
                </a:solidFill>
              </a:rPr>
              <a:t>Data</a:t>
            </a:r>
            <a:endParaRPr lang="en-US" sz="2400" b="1">
              <a:solidFill>
                <a:schemeClr val="tx2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ED44A32-482A-7D45-14D1-472FAFE52F2F}"/>
              </a:ext>
            </a:extLst>
          </p:cNvPr>
          <p:cNvGrpSpPr/>
          <p:nvPr/>
        </p:nvGrpSpPr>
        <p:grpSpPr>
          <a:xfrm>
            <a:off x="5455270" y="1555121"/>
            <a:ext cx="5575485" cy="965914"/>
            <a:chOff x="5371557" y="1555121"/>
            <a:chExt cx="5575485" cy="96591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542D65F-2C08-7E95-EBDE-3EAFEBA0B958}"/>
                </a:ext>
              </a:extLst>
            </p:cNvPr>
            <p:cNvSpPr/>
            <p:nvPr/>
          </p:nvSpPr>
          <p:spPr>
            <a:xfrm>
              <a:off x="6128723" y="1555121"/>
              <a:ext cx="1872272" cy="965914"/>
            </a:xfrm>
            <a:prstGeom prst="rect">
              <a:avLst/>
            </a:prstGeom>
            <a:solidFill>
              <a:srgbClr val="CAC8E2">
                <a:alpha val="23000"/>
              </a:srgbClr>
            </a:solidFill>
            <a:ln>
              <a:solidFill>
                <a:schemeClr val="tx2">
                  <a:alpha val="1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>
                  <a:solidFill>
                    <a:schemeClr val="tx2">
                      <a:alpha val="15000"/>
                    </a:schemeClr>
                  </a:solidFill>
                </a:rPr>
                <a:t>Architecture</a:t>
              </a:r>
              <a:endParaRPr lang="en-US" sz="2400" b="1">
                <a:solidFill>
                  <a:schemeClr val="tx2">
                    <a:alpha val="1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C15EA20-875A-4639-47A2-038BE9C895C7}"/>
                </a:ext>
              </a:extLst>
            </p:cNvPr>
            <p:cNvSpPr/>
            <p:nvPr/>
          </p:nvSpPr>
          <p:spPr>
            <a:xfrm>
              <a:off x="9144002" y="1574441"/>
              <a:ext cx="1803040" cy="946594"/>
            </a:xfrm>
            <a:prstGeom prst="rect">
              <a:avLst/>
            </a:prstGeom>
            <a:solidFill>
              <a:srgbClr val="FFE3A4">
                <a:alpha val="21000"/>
              </a:srgbClr>
            </a:solidFill>
            <a:ln>
              <a:solidFill>
                <a:schemeClr val="tx2">
                  <a:alpha val="2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200" b="1">
                  <a:solidFill>
                    <a:schemeClr val="tx2">
                      <a:alpha val="15000"/>
                    </a:schemeClr>
                  </a:solidFill>
                </a:rPr>
                <a:t>Training</a:t>
              </a:r>
              <a:endParaRPr lang="en-US" sz="2200" b="1">
                <a:solidFill>
                  <a:schemeClr val="tx2">
                    <a:alpha val="15000"/>
                  </a:schemeClr>
                </a:solidFill>
              </a:endParaRPr>
            </a:p>
          </p:txBody>
        </p:sp>
        <p:sp>
          <p:nvSpPr>
            <p:cNvPr id="7" name="Plus Sign 6">
              <a:extLst>
                <a:ext uri="{FF2B5EF4-FFF2-40B4-BE49-F238E27FC236}">
                  <a16:creationId xmlns:a16="http://schemas.microsoft.com/office/drawing/2014/main" id="{F030A764-A4C6-DE64-0058-4AA75AD8FA92}"/>
                </a:ext>
              </a:extLst>
            </p:cNvPr>
            <p:cNvSpPr/>
            <p:nvPr/>
          </p:nvSpPr>
          <p:spPr>
            <a:xfrm>
              <a:off x="5371557" y="1815917"/>
              <a:ext cx="367048" cy="399245"/>
            </a:xfrm>
            <a:prstGeom prst="mathPlus">
              <a:avLst/>
            </a:prstGeom>
            <a:solidFill>
              <a:srgbClr val="5B656E">
                <a:alpha val="21000"/>
              </a:srgbClr>
            </a:solidFill>
            <a:ln>
              <a:solidFill>
                <a:schemeClr val="tx2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alpha val="15000"/>
                  </a:schemeClr>
                </a:solidFill>
              </a:endParaRPr>
            </a:p>
          </p:txBody>
        </p:sp>
        <p:sp>
          <p:nvSpPr>
            <p:cNvPr id="8" name="Plus Sign 7">
              <a:extLst>
                <a:ext uri="{FF2B5EF4-FFF2-40B4-BE49-F238E27FC236}">
                  <a16:creationId xmlns:a16="http://schemas.microsoft.com/office/drawing/2014/main" id="{6AC6F97C-51C2-EEC8-D6DF-12896EBCDDDB}"/>
                </a:ext>
              </a:extLst>
            </p:cNvPr>
            <p:cNvSpPr/>
            <p:nvPr/>
          </p:nvSpPr>
          <p:spPr>
            <a:xfrm>
              <a:off x="8259648" y="1825580"/>
              <a:ext cx="367048" cy="399245"/>
            </a:xfrm>
            <a:prstGeom prst="mathPlus">
              <a:avLst/>
            </a:prstGeom>
            <a:solidFill>
              <a:srgbClr val="5B656E">
                <a:alpha val="19000"/>
              </a:srgbClr>
            </a:solidFill>
            <a:ln>
              <a:solidFill>
                <a:schemeClr val="tx2">
                  <a:alpha val="2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alpha val="15000"/>
                  </a:schemeClr>
                </a:solidFill>
              </a:endParaRPr>
            </a:p>
          </p:txBody>
        </p:sp>
      </p:grpSp>
      <p:sp>
        <p:nvSpPr>
          <p:cNvPr id="9" name="Equals 8">
            <a:extLst>
              <a:ext uri="{FF2B5EF4-FFF2-40B4-BE49-F238E27FC236}">
                <a16:creationId xmlns:a16="http://schemas.microsoft.com/office/drawing/2014/main" id="{6597D75A-43B2-8E53-6F3D-E04F3751D409}"/>
              </a:ext>
            </a:extLst>
          </p:cNvPr>
          <p:cNvSpPr/>
          <p:nvPr/>
        </p:nvSpPr>
        <p:spPr>
          <a:xfrm>
            <a:off x="2320334" y="1819139"/>
            <a:ext cx="753414" cy="399245"/>
          </a:xfrm>
          <a:prstGeom prst="mathEqual">
            <a:avLst/>
          </a:prstGeom>
          <a:solidFill>
            <a:srgbClr val="5B656E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621EC0-A74D-C140-3F73-BA4EAB12945B}"/>
              </a:ext>
            </a:extLst>
          </p:cNvPr>
          <p:cNvSpPr txBox="1"/>
          <p:nvPr/>
        </p:nvSpPr>
        <p:spPr>
          <a:xfrm>
            <a:off x="723634" y="1768229"/>
            <a:ext cx="1042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>
                <a:solidFill>
                  <a:srgbClr val="0097A9"/>
                </a:solidFill>
                <a:latin typeface="Congenial Black" panose="020B0604020202020204" pitchFamily="2" charset="0"/>
              </a:rPr>
              <a:t>LLM</a:t>
            </a:r>
            <a:endParaRPr lang="en-US" sz="3200" b="1">
              <a:solidFill>
                <a:srgbClr val="0097A9"/>
              </a:solidFill>
              <a:latin typeface="Congenial Black" panose="020B0604020202020204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93A169-8DEF-92D0-ACD6-184D86741233}"/>
              </a:ext>
            </a:extLst>
          </p:cNvPr>
          <p:cNvSpPr txBox="1"/>
          <p:nvPr/>
        </p:nvSpPr>
        <p:spPr>
          <a:xfrm>
            <a:off x="723633" y="2736760"/>
            <a:ext cx="3651967" cy="3786390"/>
          </a:xfrm>
          <a:prstGeom prst="rect">
            <a:avLst/>
          </a:prstGeom>
          <a:solidFill>
            <a:srgbClr val="FBE6E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/>
              <a:t>Quantity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/>
              <a:t>Training on vast volumes of unlabelled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Data volume as a critical driver for model performance across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Trade-offs</a:t>
            </a:r>
            <a:r>
              <a:rPr lang="en-US" sz="1600"/>
              <a:t>: Greater data volume results in higher compute costs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Current research is zooming into the minimum of data required per model parameter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/>
              <a:t>Training Requirement: </a:t>
            </a:r>
            <a:r>
              <a:rPr lang="en-US" sz="1600"/>
              <a:t>around 10 words per parameter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/>
              <a:t>Inference: </a:t>
            </a:r>
            <a:r>
              <a:rPr lang="en-US" sz="1600"/>
              <a:t>Over 100 words per parameter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1 GB contains ~178m words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497C33-427D-09CA-3019-B92B0CFDF39F}"/>
              </a:ext>
            </a:extLst>
          </p:cNvPr>
          <p:cNvSpPr txBox="1"/>
          <p:nvPr/>
        </p:nvSpPr>
        <p:spPr>
          <a:xfrm>
            <a:off x="4552682" y="2736759"/>
            <a:ext cx="3532026" cy="3816429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chemeClr val="tx1">
                    <a:alpha val="21000"/>
                  </a:schemeClr>
                </a:solidFill>
              </a:rPr>
              <a:t>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>
                <a:solidFill>
                  <a:schemeClr val="tx1">
                    <a:alpha val="21000"/>
                  </a:schemeClr>
                </a:solidFill>
              </a:rPr>
              <a:t>Direct influencer of model </a:t>
            </a:r>
            <a:r>
              <a:rPr lang="en-GB" sz="1600" b="1">
                <a:solidFill>
                  <a:schemeClr val="tx1">
                    <a:alpha val="21000"/>
                  </a:schemeClr>
                </a:solidFill>
              </a:rPr>
              <a:t>trustworthiness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>
                <a:solidFill>
                  <a:schemeClr val="tx1">
                    <a:alpha val="21000"/>
                  </a:schemeClr>
                </a:solidFill>
              </a:rPr>
              <a:t>GIGO (Garbage in, Garbage out). Biased data leads to biased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>
                <a:solidFill>
                  <a:schemeClr val="tx1">
                    <a:alpha val="21000"/>
                  </a:schemeClr>
                </a:solidFill>
              </a:rPr>
              <a:t>Challenges: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>
                <a:solidFill>
                  <a:schemeClr val="tx1">
                    <a:alpha val="21000"/>
                  </a:schemeClr>
                </a:solidFill>
              </a:rPr>
              <a:t>Quality verification is tough due to sheer data volume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>
                <a:solidFill>
                  <a:schemeClr val="tx1">
                    <a:alpha val="21000"/>
                  </a:schemeClr>
                </a:solidFill>
              </a:rPr>
              <a:t>Internet-scraped data can sometimes originate from dubious sources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>
                <a:solidFill>
                  <a:schemeClr val="tx1">
                    <a:alpha val="21000"/>
                  </a:schemeClr>
                </a:solidFill>
              </a:rPr>
              <a:t>Proposed solution: Implementing Hate and profanity filtering etc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600">
              <a:solidFill>
                <a:schemeClr val="tx1">
                  <a:alpha val="21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78017B-F328-7F3D-7B3E-60E007A3422D}"/>
              </a:ext>
            </a:extLst>
          </p:cNvPr>
          <p:cNvSpPr txBox="1"/>
          <p:nvPr/>
        </p:nvSpPr>
        <p:spPr>
          <a:xfrm>
            <a:off x="8261789" y="2736759"/>
            <a:ext cx="3532026" cy="3816429"/>
          </a:xfrm>
          <a:prstGeom prst="rect">
            <a:avLst/>
          </a:prstGeom>
          <a:noFill/>
          <a:ln>
            <a:solidFill>
              <a:schemeClr val="tx1">
                <a:alpha val="19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chemeClr val="tx1">
                    <a:alpha val="20000"/>
                  </a:schemeClr>
                </a:solidFill>
              </a:rPr>
              <a:t>Specialization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>
                <a:solidFill>
                  <a:schemeClr val="tx1">
                    <a:alpha val="20000"/>
                  </a:schemeClr>
                </a:solidFill>
              </a:rPr>
              <a:t>Drawing parallels: consulting a medical professionals versus a generally intelligent individual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>
                <a:solidFill>
                  <a:schemeClr val="tx1">
                    <a:alpha val="20000"/>
                  </a:schemeClr>
                </a:solidFill>
              </a:rPr>
              <a:t>Specialised models have showcased performance or par, if not better, than their general counterparts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>
                <a:solidFill>
                  <a:schemeClr val="tx1">
                    <a:alpha val="20000"/>
                  </a:schemeClr>
                </a:solidFill>
              </a:rPr>
              <a:t>Recommendations: A balanced 50/50 data split between specialised and general datasets for optimal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>
              <a:solidFill>
                <a:schemeClr val="tx1">
                  <a:alpha val="2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>
              <a:solidFill>
                <a:schemeClr val="tx1">
                  <a:alpha val="2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>
              <a:solidFill>
                <a:schemeClr val="tx1">
                  <a:alpha val="20000"/>
                </a:schemeClr>
              </a:solidFill>
            </a:endParaRPr>
          </a:p>
          <a:p>
            <a:endParaRPr lang="en-GB" sz="1600">
              <a:solidFill>
                <a:schemeClr val="tx1">
                  <a:alpha val="2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941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165B5B-4E85-79FD-03F9-90D7352E98F8}"/>
              </a:ext>
            </a:extLst>
          </p:cNvPr>
          <p:cNvSpPr txBox="1"/>
          <p:nvPr/>
        </p:nvSpPr>
        <p:spPr>
          <a:xfrm>
            <a:off x="675593" y="237523"/>
            <a:ext cx="69803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>
                <a:solidFill>
                  <a:schemeClr val="tx2"/>
                </a:solidFill>
              </a:rPr>
              <a:t>Strategy for Enterprise Deployment</a:t>
            </a:r>
          </a:p>
          <a:p>
            <a:r>
              <a:rPr lang="en-GB" sz="2400">
                <a:solidFill>
                  <a:schemeClr val="tx2"/>
                </a:solidFill>
              </a:rPr>
              <a:t>Improving trustworthiness and efficiency </a:t>
            </a: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A171AA-021B-F0CF-1ED6-CD6C32E99661}"/>
              </a:ext>
            </a:extLst>
          </p:cNvPr>
          <p:cNvSpPr/>
          <p:nvPr/>
        </p:nvSpPr>
        <p:spPr>
          <a:xfrm>
            <a:off x="3531484" y="1574441"/>
            <a:ext cx="1268569" cy="946594"/>
          </a:xfrm>
          <a:prstGeom prst="rect">
            <a:avLst/>
          </a:prstGeom>
          <a:solidFill>
            <a:srgbClr val="F2B4AD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>
                <a:solidFill>
                  <a:schemeClr val="tx2"/>
                </a:solidFill>
              </a:rPr>
              <a:t>Data</a:t>
            </a:r>
            <a:endParaRPr lang="en-US" sz="2400" b="1">
              <a:solidFill>
                <a:schemeClr val="tx2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ED44A32-482A-7D45-14D1-472FAFE52F2F}"/>
              </a:ext>
            </a:extLst>
          </p:cNvPr>
          <p:cNvGrpSpPr/>
          <p:nvPr/>
        </p:nvGrpSpPr>
        <p:grpSpPr>
          <a:xfrm>
            <a:off x="5455270" y="1555121"/>
            <a:ext cx="5575485" cy="965914"/>
            <a:chOff x="5371557" y="1555121"/>
            <a:chExt cx="5575485" cy="96591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542D65F-2C08-7E95-EBDE-3EAFEBA0B958}"/>
                </a:ext>
              </a:extLst>
            </p:cNvPr>
            <p:cNvSpPr/>
            <p:nvPr/>
          </p:nvSpPr>
          <p:spPr>
            <a:xfrm>
              <a:off x="6128723" y="1555121"/>
              <a:ext cx="1872272" cy="965914"/>
            </a:xfrm>
            <a:prstGeom prst="rect">
              <a:avLst/>
            </a:prstGeom>
            <a:solidFill>
              <a:srgbClr val="CAC8E2">
                <a:alpha val="23000"/>
              </a:srgbClr>
            </a:solidFill>
            <a:ln>
              <a:solidFill>
                <a:schemeClr val="tx2">
                  <a:alpha val="1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>
                  <a:solidFill>
                    <a:schemeClr val="tx2">
                      <a:alpha val="15000"/>
                    </a:schemeClr>
                  </a:solidFill>
                </a:rPr>
                <a:t>Architecture</a:t>
              </a:r>
              <a:endParaRPr lang="en-US" sz="2400" b="1">
                <a:solidFill>
                  <a:schemeClr val="tx2">
                    <a:alpha val="1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C15EA20-875A-4639-47A2-038BE9C895C7}"/>
                </a:ext>
              </a:extLst>
            </p:cNvPr>
            <p:cNvSpPr/>
            <p:nvPr/>
          </p:nvSpPr>
          <p:spPr>
            <a:xfrm>
              <a:off x="9144002" y="1574441"/>
              <a:ext cx="1803040" cy="946594"/>
            </a:xfrm>
            <a:prstGeom prst="rect">
              <a:avLst/>
            </a:prstGeom>
            <a:solidFill>
              <a:srgbClr val="FFE3A4">
                <a:alpha val="21000"/>
              </a:srgbClr>
            </a:solidFill>
            <a:ln>
              <a:solidFill>
                <a:schemeClr val="tx2">
                  <a:alpha val="2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200" b="1">
                  <a:solidFill>
                    <a:schemeClr val="tx2">
                      <a:alpha val="15000"/>
                    </a:schemeClr>
                  </a:solidFill>
                </a:rPr>
                <a:t>Training</a:t>
              </a:r>
              <a:endParaRPr lang="en-US" sz="2200" b="1">
                <a:solidFill>
                  <a:schemeClr val="tx2">
                    <a:alpha val="15000"/>
                  </a:schemeClr>
                </a:solidFill>
              </a:endParaRPr>
            </a:p>
          </p:txBody>
        </p:sp>
        <p:sp>
          <p:nvSpPr>
            <p:cNvPr id="7" name="Plus Sign 6">
              <a:extLst>
                <a:ext uri="{FF2B5EF4-FFF2-40B4-BE49-F238E27FC236}">
                  <a16:creationId xmlns:a16="http://schemas.microsoft.com/office/drawing/2014/main" id="{F030A764-A4C6-DE64-0058-4AA75AD8FA92}"/>
                </a:ext>
              </a:extLst>
            </p:cNvPr>
            <p:cNvSpPr/>
            <p:nvPr/>
          </p:nvSpPr>
          <p:spPr>
            <a:xfrm>
              <a:off x="5371557" y="1815917"/>
              <a:ext cx="367048" cy="399245"/>
            </a:xfrm>
            <a:prstGeom prst="mathPlus">
              <a:avLst/>
            </a:prstGeom>
            <a:solidFill>
              <a:srgbClr val="5B656E">
                <a:alpha val="21000"/>
              </a:srgbClr>
            </a:solidFill>
            <a:ln>
              <a:solidFill>
                <a:schemeClr val="tx2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alpha val="15000"/>
                  </a:schemeClr>
                </a:solidFill>
              </a:endParaRPr>
            </a:p>
          </p:txBody>
        </p:sp>
        <p:sp>
          <p:nvSpPr>
            <p:cNvPr id="8" name="Plus Sign 7">
              <a:extLst>
                <a:ext uri="{FF2B5EF4-FFF2-40B4-BE49-F238E27FC236}">
                  <a16:creationId xmlns:a16="http://schemas.microsoft.com/office/drawing/2014/main" id="{6AC6F97C-51C2-EEC8-D6DF-12896EBCDDDB}"/>
                </a:ext>
              </a:extLst>
            </p:cNvPr>
            <p:cNvSpPr/>
            <p:nvPr/>
          </p:nvSpPr>
          <p:spPr>
            <a:xfrm>
              <a:off x="8259648" y="1825580"/>
              <a:ext cx="367048" cy="399245"/>
            </a:xfrm>
            <a:prstGeom prst="mathPlus">
              <a:avLst/>
            </a:prstGeom>
            <a:solidFill>
              <a:srgbClr val="5B656E">
                <a:alpha val="19000"/>
              </a:srgbClr>
            </a:solidFill>
            <a:ln>
              <a:solidFill>
                <a:schemeClr val="tx2">
                  <a:alpha val="2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alpha val="15000"/>
                  </a:schemeClr>
                </a:solidFill>
              </a:endParaRPr>
            </a:p>
          </p:txBody>
        </p:sp>
      </p:grpSp>
      <p:sp>
        <p:nvSpPr>
          <p:cNvPr id="9" name="Equals 8">
            <a:extLst>
              <a:ext uri="{FF2B5EF4-FFF2-40B4-BE49-F238E27FC236}">
                <a16:creationId xmlns:a16="http://schemas.microsoft.com/office/drawing/2014/main" id="{6597D75A-43B2-8E53-6F3D-E04F3751D409}"/>
              </a:ext>
            </a:extLst>
          </p:cNvPr>
          <p:cNvSpPr/>
          <p:nvPr/>
        </p:nvSpPr>
        <p:spPr>
          <a:xfrm>
            <a:off x="2320334" y="1819139"/>
            <a:ext cx="753414" cy="399245"/>
          </a:xfrm>
          <a:prstGeom prst="mathEqual">
            <a:avLst/>
          </a:prstGeom>
          <a:solidFill>
            <a:srgbClr val="5B656E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621EC0-A74D-C140-3F73-BA4EAB12945B}"/>
              </a:ext>
            </a:extLst>
          </p:cNvPr>
          <p:cNvSpPr txBox="1"/>
          <p:nvPr/>
        </p:nvSpPr>
        <p:spPr>
          <a:xfrm>
            <a:off x="723634" y="1768229"/>
            <a:ext cx="1042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>
                <a:solidFill>
                  <a:srgbClr val="0097A9"/>
                </a:solidFill>
                <a:latin typeface="Congenial Black" panose="020B0604020202020204" pitchFamily="2" charset="0"/>
              </a:rPr>
              <a:t>LLM</a:t>
            </a:r>
            <a:endParaRPr lang="en-US" sz="3200" b="1">
              <a:solidFill>
                <a:srgbClr val="0097A9"/>
              </a:solidFill>
              <a:latin typeface="Congenial Black" panose="020B0604020202020204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93A169-8DEF-92D0-ACD6-184D86741233}"/>
              </a:ext>
            </a:extLst>
          </p:cNvPr>
          <p:cNvSpPr txBox="1"/>
          <p:nvPr/>
        </p:nvSpPr>
        <p:spPr>
          <a:xfrm>
            <a:off x="723634" y="2736759"/>
            <a:ext cx="3642304" cy="381642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alpha val="2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chemeClr val="tx1">
                    <a:alpha val="18000"/>
                  </a:schemeClr>
                </a:solidFill>
              </a:rPr>
              <a:t>Quantity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>
                <a:solidFill>
                  <a:schemeClr val="tx1">
                    <a:alpha val="18000"/>
                  </a:schemeClr>
                </a:solidFill>
              </a:rPr>
              <a:t>Training on vast volumes of unlabelled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alpha val="18000"/>
                  </a:schemeClr>
                </a:solidFill>
              </a:rPr>
              <a:t>Data volume as a critical driver for model performance across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1">
                    <a:alpha val="18000"/>
                  </a:schemeClr>
                </a:solidFill>
              </a:rPr>
              <a:t>Trade-offs</a:t>
            </a:r>
            <a:r>
              <a:rPr lang="en-US" sz="1600">
                <a:solidFill>
                  <a:schemeClr val="tx1">
                    <a:alpha val="18000"/>
                  </a:schemeClr>
                </a:solidFill>
              </a:rPr>
              <a:t>: Greater data volume results in higher compute costs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alpha val="18000"/>
                  </a:schemeClr>
                </a:solidFill>
              </a:rPr>
              <a:t>Current research is zooming into the minimum of data required per model parameter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1">
                    <a:alpha val="18000"/>
                  </a:schemeClr>
                </a:solidFill>
              </a:rPr>
              <a:t>Training Requirement: </a:t>
            </a:r>
            <a:r>
              <a:rPr lang="en-US" sz="1600">
                <a:solidFill>
                  <a:schemeClr val="tx1">
                    <a:alpha val="18000"/>
                  </a:schemeClr>
                </a:solidFill>
              </a:rPr>
              <a:t>around 10 words per parameter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1">
                    <a:alpha val="18000"/>
                  </a:schemeClr>
                </a:solidFill>
              </a:rPr>
              <a:t>Inference: </a:t>
            </a:r>
            <a:r>
              <a:rPr lang="en-US" sz="1600">
                <a:solidFill>
                  <a:schemeClr val="tx1">
                    <a:alpha val="18000"/>
                  </a:schemeClr>
                </a:solidFill>
              </a:rPr>
              <a:t>Over 100 words per parameter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alpha val="17000"/>
                  </a:schemeClr>
                </a:solidFill>
              </a:rPr>
              <a:t>1 GB contains ~178m words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497C33-427D-09CA-3019-B92B0CFDF39F}"/>
              </a:ext>
            </a:extLst>
          </p:cNvPr>
          <p:cNvSpPr txBox="1"/>
          <p:nvPr/>
        </p:nvSpPr>
        <p:spPr>
          <a:xfrm>
            <a:off x="4552682" y="2736759"/>
            <a:ext cx="3532026" cy="3816429"/>
          </a:xfrm>
          <a:prstGeom prst="rect">
            <a:avLst/>
          </a:prstGeom>
          <a:solidFill>
            <a:srgbClr val="FBE6E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/>
              <a:t>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/>
              <a:t>Direct influencer of model </a:t>
            </a:r>
            <a:r>
              <a:rPr lang="en-GB" sz="1600" b="1"/>
              <a:t>trustworthiness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/>
              <a:t>GIGO (Garbage in, Garbage out). Biased data leads to biased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/>
              <a:t>Challenges: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/>
              <a:t>Quality verification is tough due to sheer data volume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/>
              <a:t>Internet-scraped data can sometimes originate from dubious sources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/>
              <a:t>Proposed solution: Implementing Hate and profanity filtering etc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78017B-F328-7F3D-7B3E-60E007A3422D}"/>
              </a:ext>
            </a:extLst>
          </p:cNvPr>
          <p:cNvSpPr txBox="1"/>
          <p:nvPr/>
        </p:nvSpPr>
        <p:spPr>
          <a:xfrm>
            <a:off x="8261789" y="2736759"/>
            <a:ext cx="3532026" cy="3816429"/>
          </a:xfrm>
          <a:prstGeom prst="rect">
            <a:avLst/>
          </a:prstGeom>
          <a:noFill/>
          <a:ln>
            <a:solidFill>
              <a:schemeClr val="tx1">
                <a:alpha val="17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chemeClr val="tx1">
                    <a:alpha val="18000"/>
                  </a:schemeClr>
                </a:solidFill>
              </a:rPr>
              <a:t>Specialization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>
                <a:solidFill>
                  <a:schemeClr val="tx1">
                    <a:alpha val="18000"/>
                  </a:schemeClr>
                </a:solidFill>
              </a:rPr>
              <a:t>Drawing parallels: consulting a medical professionals versus a generally intelligent individual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>
                <a:solidFill>
                  <a:schemeClr val="tx1">
                    <a:alpha val="18000"/>
                  </a:schemeClr>
                </a:solidFill>
              </a:rPr>
              <a:t>Specialised models have showcased performance or par, if not better, than their general counterparts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>
                <a:solidFill>
                  <a:schemeClr val="tx1">
                    <a:alpha val="18000"/>
                  </a:schemeClr>
                </a:solidFill>
              </a:rPr>
              <a:t>Recommendations: A balanced 50/50 data split between specialised and general datasets for optimal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>
              <a:solidFill>
                <a:schemeClr val="tx1">
                  <a:alpha val="18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>
              <a:solidFill>
                <a:schemeClr val="tx1">
                  <a:alpha val="18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>
              <a:solidFill>
                <a:schemeClr val="tx1">
                  <a:alpha val="18000"/>
                </a:schemeClr>
              </a:solidFill>
            </a:endParaRPr>
          </a:p>
          <a:p>
            <a:endParaRPr lang="en-GB" sz="1600">
              <a:solidFill>
                <a:schemeClr val="tx1">
                  <a:alpha val="18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634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165B5B-4E85-79FD-03F9-90D7352E98F8}"/>
              </a:ext>
            </a:extLst>
          </p:cNvPr>
          <p:cNvSpPr txBox="1"/>
          <p:nvPr/>
        </p:nvSpPr>
        <p:spPr>
          <a:xfrm>
            <a:off x="675593" y="237523"/>
            <a:ext cx="69803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>
                <a:solidFill>
                  <a:schemeClr val="tx2"/>
                </a:solidFill>
              </a:rPr>
              <a:t>Strategy for Enterprise Deployment</a:t>
            </a:r>
          </a:p>
          <a:p>
            <a:r>
              <a:rPr lang="en-GB" sz="2400">
                <a:solidFill>
                  <a:schemeClr val="tx2"/>
                </a:solidFill>
              </a:rPr>
              <a:t>Improving trustworthiness and efficiency </a:t>
            </a: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A171AA-021B-F0CF-1ED6-CD6C32E99661}"/>
              </a:ext>
            </a:extLst>
          </p:cNvPr>
          <p:cNvSpPr/>
          <p:nvPr/>
        </p:nvSpPr>
        <p:spPr>
          <a:xfrm>
            <a:off x="3531484" y="1574441"/>
            <a:ext cx="1268569" cy="946594"/>
          </a:xfrm>
          <a:prstGeom prst="rect">
            <a:avLst/>
          </a:prstGeom>
          <a:solidFill>
            <a:srgbClr val="F2B4AD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>
                <a:solidFill>
                  <a:schemeClr val="tx2"/>
                </a:solidFill>
              </a:rPr>
              <a:t>Data</a:t>
            </a:r>
            <a:endParaRPr lang="en-US" sz="2400" b="1">
              <a:solidFill>
                <a:schemeClr val="tx2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ED44A32-482A-7D45-14D1-472FAFE52F2F}"/>
              </a:ext>
            </a:extLst>
          </p:cNvPr>
          <p:cNvGrpSpPr/>
          <p:nvPr/>
        </p:nvGrpSpPr>
        <p:grpSpPr>
          <a:xfrm>
            <a:off x="5455270" y="1555121"/>
            <a:ext cx="5575485" cy="965914"/>
            <a:chOff x="5371557" y="1555121"/>
            <a:chExt cx="5575485" cy="96591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542D65F-2C08-7E95-EBDE-3EAFEBA0B958}"/>
                </a:ext>
              </a:extLst>
            </p:cNvPr>
            <p:cNvSpPr/>
            <p:nvPr/>
          </p:nvSpPr>
          <p:spPr>
            <a:xfrm>
              <a:off x="6128723" y="1555121"/>
              <a:ext cx="1872272" cy="965914"/>
            </a:xfrm>
            <a:prstGeom prst="rect">
              <a:avLst/>
            </a:prstGeom>
            <a:solidFill>
              <a:srgbClr val="CAC8E2">
                <a:alpha val="23000"/>
              </a:srgbClr>
            </a:solidFill>
            <a:ln>
              <a:solidFill>
                <a:schemeClr val="tx2">
                  <a:alpha val="1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>
                  <a:solidFill>
                    <a:schemeClr val="tx2">
                      <a:alpha val="15000"/>
                    </a:schemeClr>
                  </a:solidFill>
                </a:rPr>
                <a:t>Architecture</a:t>
              </a:r>
              <a:endParaRPr lang="en-US" sz="2400" b="1">
                <a:solidFill>
                  <a:schemeClr val="tx2">
                    <a:alpha val="1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C15EA20-875A-4639-47A2-038BE9C895C7}"/>
                </a:ext>
              </a:extLst>
            </p:cNvPr>
            <p:cNvSpPr/>
            <p:nvPr/>
          </p:nvSpPr>
          <p:spPr>
            <a:xfrm>
              <a:off x="9144002" y="1574441"/>
              <a:ext cx="1803040" cy="946594"/>
            </a:xfrm>
            <a:prstGeom prst="rect">
              <a:avLst/>
            </a:prstGeom>
            <a:solidFill>
              <a:srgbClr val="FFE3A4">
                <a:alpha val="21000"/>
              </a:srgbClr>
            </a:solidFill>
            <a:ln>
              <a:solidFill>
                <a:schemeClr val="tx2">
                  <a:alpha val="2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200" b="1">
                  <a:solidFill>
                    <a:schemeClr val="tx2">
                      <a:alpha val="15000"/>
                    </a:schemeClr>
                  </a:solidFill>
                </a:rPr>
                <a:t>Training</a:t>
              </a:r>
              <a:endParaRPr lang="en-US" sz="2200" b="1">
                <a:solidFill>
                  <a:schemeClr val="tx2">
                    <a:alpha val="15000"/>
                  </a:schemeClr>
                </a:solidFill>
              </a:endParaRPr>
            </a:p>
          </p:txBody>
        </p:sp>
        <p:sp>
          <p:nvSpPr>
            <p:cNvPr id="7" name="Plus Sign 6">
              <a:extLst>
                <a:ext uri="{FF2B5EF4-FFF2-40B4-BE49-F238E27FC236}">
                  <a16:creationId xmlns:a16="http://schemas.microsoft.com/office/drawing/2014/main" id="{F030A764-A4C6-DE64-0058-4AA75AD8FA92}"/>
                </a:ext>
              </a:extLst>
            </p:cNvPr>
            <p:cNvSpPr/>
            <p:nvPr/>
          </p:nvSpPr>
          <p:spPr>
            <a:xfrm>
              <a:off x="5371557" y="1815917"/>
              <a:ext cx="367048" cy="399245"/>
            </a:xfrm>
            <a:prstGeom prst="mathPlus">
              <a:avLst/>
            </a:prstGeom>
            <a:solidFill>
              <a:srgbClr val="5B656E">
                <a:alpha val="21000"/>
              </a:srgbClr>
            </a:solidFill>
            <a:ln>
              <a:solidFill>
                <a:schemeClr val="tx2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alpha val="15000"/>
                  </a:schemeClr>
                </a:solidFill>
              </a:endParaRPr>
            </a:p>
          </p:txBody>
        </p:sp>
        <p:sp>
          <p:nvSpPr>
            <p:cNvPr id="8" name="Plus Sign 7">
              <a:extLst>
                <a:ext uri="{FF2B5EF4-FFF2-40B4-BE49-F238E27FC236}">
                  <a16:creationId xmlns:a16="http://schemas.microsoft.com/office/drawing/2014/main" id="{6AC6F97C-51C2-EEC8-D6DF-12896EBCDDDB}"/>
                </a:ext>
              </a:extLst>
            </p:cNvPr>
            <p:cNvSpPr/>
            <p:nvPr/>
          </p:nvSpPr>
          <p:spPr>
            <a:xfrm>
              <a:off x="8259648" y="1825580"/>
              <a:ext cx="367048" cy="399245"/>
            </a:xfrm>
            <a:prstGeom prst="mathPlus">
              <a:avLst/>
            </a:prstGeom>
            <a:solidFill>
              <a:srgbClr val="5B656E">
                <a:alpha val="19000"/>
              </a:srgbClr>
            </a:solidFill>
            <a:ln>
              <a:solidFill>
                <a:schemeClr val="tx2">
                  <a:alpha val="2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alpha val="15000"/>
                  </a:schemeClr>
                </a:solidFill>
              </a:endParaRPr>
            </a:p>
          </p:txBody>
        </p:sp>
      </p:grpSp>
      <p:sp>
        <p:nvSpPr>
          <p:cNvPr id="9" name="Equals 8">
            <a:extLst>
              <a:ext uri="{FF2B5EF4-FFF2-40B4-BE49-F238E27FC236}">
                <a16:creationId xmlns:a16="http://schemas.microsoft.com/office/drawing/2014/main" id="{6597D75A-43B2-8E53-6F3D-E04F3751D409}"/>
              </a:ext>
            </a:extLst>
          </p:cNvPr>
          <p:cNvSpPr/>
          <p:nvPr/>
        </p:nvSpPr>
        <p:spPr>
          <a:xfrm>
            <a:off x="2320334" y="1819139"/>
            <a:ext cx="753414" cy="399245"/>
          </a:xfrm>
          <a:prstGeom prst="mathEqual">
            <a:avLst/>
          </a:prstGeom>
          <a:solidFill>
            <a:srgbClr val="5B656E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621EC0-A74D-C140-3F73-BA4EAB12945B}"/>
              </a:ext>
            </a:extLst>
          </p:cNvPr>
          <p:cNvSpPr txBox="1"/>
          <p:nvPr/>
        </p:nvSpPr>
        <p:spPr>
          <a:xfrm>
            <a:off x="723634" y="1768229"/>
            <a:ext cx="1042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>
                <a:solidFill>
                  <a:srgbClr val="0097A9"/>
                </a:solidFill>
                <a:latin typeface="Congenial Black" panose="020B0604020202020204" pitchFamily="2" charset="0"/>
              </a:rPr>
              <a:t>LLM</a:t>
            </a:r>
            <a:endParaRPr lang="en-US" sz="3200" b="1">
              <a:solidFill>
                <a:srgbClr val="0097A9"/>
              </a:solidFill>
              <a:latin typeface="Congenial Black" panose="020B0604020202020204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93A169-8DEF-92D0-ACD6-184D86741233}"/>
              </a:ext>
            </a:extLst>
          </p:cNvPr>
          <p:cNvSpPr txBox="1"/>
          <p:nvPr/>
        </p:nvSpPr>
        <p:spPr>
          <a:xfrm>
            <a:off x="723634" y="2736759"/>
            <a:ext cx="3642304" cy="381642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alpha val="14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chemeClr val="tx1">
                    <a:alpha val="20000"/>
                  </a:schemeClr>
                </a:solidFill>
              </a:rPr>
              <a:t>Quantity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>
                <a:solidFill>
                  <a:schemeClr val="tx1">
                    <a:alpha val="20000"/>
                  </a:schemeClr>
                </a:solidFill>
              </a:rPr>
              <a:t>Training on vast volumes of unlabelled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alpha val="20000"/>
                  </a:schemeClr>
                </a:solidFill>
              </a:rPr>
              <a:t>Data volume as a critical driver for model performance across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1">
                    <a:alpha val="20000"/>
                  </a:schemeClr>
                </a:solidFill>
              </a:rPr>
              <a:t>Trade-offs</a:t>
            </a:r>
            <a:r>
              <a:rPr lang="en-US" sz="1600">
                <a:solidFill>
                  <a:schemeClr val="tx1">
                    <a:alpha val="20000"/>
                  </a:schemeClr>
                </a:solidFill>
              </a:rPr>
              <a:t>: Greater data volume results in higher compute costs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alpha val="20000"/>
                  </a:schemeClr>
                </a:solidFill>
              </a:rPr>
              <a:t>Current research is zooming into the minimum of data required per model parameter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1">
                    <a:alpha val="20000"/>
                  </a:schemeClr>
                </a:solidFill>
              </a:rPr>
              <a:t>Training Requirement: </a:t>
            </a:r>
            <a:r>
              <a:rPr lang="en-US" sz="1600">
                <a:solidFill>
                  <a:schemeClr val="tx1">
                    <a:alpha val="20000"/>
                  </a:schemeClr>
                </a:solidFill>
              </a:rPr>
              <a:t>around 10 words per parameter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1">
                    <a:alpha val="20000"/>
                  </a:schemeClr>
                </a:solidFill>
              </a:rPr>
              <a:t>Inference: </a:t>
            </a:r>
            <a:r>
              <a:rPr lang="en-US" sz="1600">
                <a:solidFill>
                  <a:schemeClr val="tx1">
                    <a:alpha val="20000"/>
                  </a:schemeClr>
                </a:solidFill>
              </a:rPr>
              <a:t>Over 100 words per parameter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alpha val="19000"/>
                  </a:schemeClr>
                </a:solidFill>
              </a:rPr>
              <a:t>1 GB contains ~178m words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497C33-427D-09CA-3019-B92B0CFDF39F}"/>
              </a:ext>
            </a:extLst>
          </p:cNvPr>
          <p:cNvSpPr txBox="1"/>
          <p:nvPr/>
        </p:nvSpPr>
        <p:spPr>
          <a:xfrm>
            <a:off x="4552682" y="2736759"/>
            <a:ext cx="3532026" cy="381642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alpha val="14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chemeClr val="tx1">
                    <a:alpha val="19000"/>
                  </a:schemeClr>
                </a:solidFill>
              </a:rPr>
              <a:t>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>
                <a:solidFill>
                  <a:schemeClr val="tx1">
                    <a:alpha val="19000"/>
                  </a:schemeClr>
                </a:solidFill>
              </a:rPr>
              <a:t>Direct influencer of model </a:t>
            </a:r>
            <a:r>
              <a:rPr lang="en-GB" sz="1600" b="1">
                <a:solidFill>
                  <a:schemeClr val="tx1">
                    <a:alpha val="19000"/>
                  </a:schemeClr>
                </a:solidFill>
              </a:rPr>
              <a:t>trustworthiness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>
                <a:solidFill>
                  <a:schemeClr val="tx1">
                    <a:alpha val="19000"/>
                  </a:schemeClr>
                </a:solidFill>
              </a:rPr>
              <a:t>GIGO (Garbage in, Garbage out). Biased data leads to biased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>
                <a:solidFill>
                  <a:schemeClr val="tx1">
                    <a:alpha val="19000"/>
                  </a:schemeClr>
                </a:solidFill>
              </a:rPr>
              <a:t>Challenges: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>
                <a:solidFill>
                  <a:schemeClr val="tx1">
                    <a:alpha val="19000"/>
                  </a:schemeClr>
                </a:solidFill>
              </a:rPr>
              <a:t>Quality verification is tough due to sheer data volume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>
                <a:solidFill>
                  <a:schemeClr val="tx1">
                    <a:alpha val="19000"/>
                  </a:schemeClr>
                </a:solidFill>
              </a:rPr>
              <a:t>Internet-scraped data can sometimes originate from dubious sources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>
                <a:solidFill>
                  <a:schemeClr val="tx1">
                    <a:alpha val="19000"/>
                  </a:schemeClr>
                </a:solidFill>
              </a:rPr>
              <a:t>Proposed solution: Implementing Hate and profanity filtering etc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600">
              <a:solidFill>
                <a:schemeClr val="tx1">
                  <a:alpha val="19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78017B-F328-7F3D-7B3E-60E007A3422D}"/>
              </a:ext>
            </a:extLst>
          </p:cNvPr>
          <p:cNvSpPr txBox="1"/>
          <p:nvPr/>
        </p:nvSpPr>
        <p:spPr>
          <a:xfrm>
            <a:off x="8261789" y="2736759"/>
            <a:ext cx="3532026" cy="3816429"/>
          </a:xfrm>
          <a:prstGeom prst="rect">
            <a:avLst/>
          </a:prstGeom>
          <a:solidFill>
            <a:srgbClr val="FBE6E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/>
              <a:t>Specialization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/>
              <a:t>Drawing parallels: </a:t>
            </a:r>
            <a:r>
              <a:rPr lang="en-GB" sz="1600"/>
              <a:t>consulting a medical professionals versus a generally intelligent individual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/>
              <a:t>Specialised models have showcased performance or par, if not better, than their general counterparts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/>
              <a:t>Recommendations</a:t>
            </a:r>
            <a:r>
              <a:rPr lang="en-GB" sz="1600"/>
              <a:t>: A balanced 50/50 data split between specialised and general datasets for optimal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/>
          </a:p>
          <a:p>
            <a:endParaRPr lang="en-GB" sz="1600"/>
          </a:p>
          <a:p>
            <a:endParaRPr lang="en-GB" sz="1600"/>
          </a:p>
        </p:txBody>
      </p:sp>
    </p:spTree>
    <p:extLst>
      <p:ext uri="{BB962C8B-B14F-4D97-AF65-F5344CB8AC3E}">
        <p14:creationId xmlns:p14="http://schemas.microsoft.com/office/powerpoint/2010/main" val="3086981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165B5B-4E85-79FD-03F9-90D7352E98F8}"/>
              </a:ext>
            </a:extLst>
          </p:cNvPr>
          <p:cNvSpPr txBox="1"/>
          <p:nvPr/>
        </p:nvSpPr>
        <p:spPr>
          <a:xfrm>
            <a:off x="804929" y="212502"/>
            <a:ext cx="69803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>
                <a:solidFill>
                  <a:schemeClr val="tx2"/>
                </a:solidFill>
              </a:rPr>
              <a:t>Strategy for Enterprise Deployment</a:t>
            </a:r>
          </a:p>
          <a:p>
            <a:r>
              <a:rPr lang="en-GB" sz="2400">
                <a:solidFill>
                  <a:schemeClr val="tx2"/>
                </a:solidFill>
              </a:rPr>
              <a:t>Improving trustworthiness and efficiency </a:t>
            </a: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A171AA-021B-F0CF-1ED6-CD6C32E99661}"/>
              </a:ext>
            </a:extLst>
          </p:cNvPr>
          <p:cNvSpPr/>
          <p:nvPr/>
        </p:nvSpPr>
        <p:spPr>
          <a:xfrm>
            <a:off x="3531484" y="1574441"/>
            <a:ext cx="1268569" cy="946594"/>
          </a:xfrm>
          <a:prstGeom prst="rect">
            <a:avLst/>
          </a:prstGeom>
          <a:solidFill>
            <a:srgbClr val="F2B4AD">
              <a:alpha val="21000"/>
            </a:srgbClr>
          </a:solidFill>
          <a:ln>
            <a:solidFill>
              <a:schemeClr val="tx2">
                <a:alpha val="1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>
                <a:solidFill>
                  <a:schemeClr val="tx2">
                    <a:alpha val="18000"/>
                  </a:schemeClr>
                </a:solidFill>
              </a:rPr>
              <a:t>Data</a:t>
            </a:r>
            <a:endParaRPr lang="en-US" sz="2400" b="1">
              <a:solidFill>
                <a:schemeClr val="tx2">
                  <a:alpha val="18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42D65F-2C08-7E95-EBDE-3EAFEBA0B958}"/>
              </a:ext>
            </a:extLst>
          </p:cNvPr>
          <p:cNvSpPr/>
          <p:nvPr/>
        </p:nvSpPr>
        <p:spPr>
          <a:xfrm>
            <a:off x="6128723" y="1555121"/>
            <a:ext cx="1872272" cy="965914"/>
          </a:xfrm>
          <a:prstGeom prst="rect">
            <a:avLst/>
          </a:prstGeom>
          <a:solidFill>
            <a:srgbClr val="CAC8E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>
                <a:solidFill>
                  <a:schemeClr val="tx2"/>
                </a:solidFill>
              </a:rPr>
              <a:t>Architecture</a:t>
            </a:r>
            <a:endParaRPr lang="en-US" sz="2400" b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15EA20-875A-4639-47A2-038BE9C895C7}"/>
              </a:ext>
            </a:extLst>
          </p:cNvPr>
          <p:cNvSpPr/>
          <p:nvPr/>
        </p:nvSpPr>
        <p:spPr>
          <a:xfrm>
            <a:off x="9144002" y="1574441"/>
            <a:ext cx="1803040" cy="946594"/>
          </a:xfrm>
          <a:prstGeom prst="rect">
            <a:avLst/>
          </a:prstGeom>
          <a:solidFill>
            <a:srgbClr val="FFE3A4">
              <a:alpha val="18000"/>
            </a:srgbClr>
          </a:solidFill>
          <a:ln>
            <a:solidFill>
              <a:schemeClr val="tx2">
                <a:alpha val="1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>
                <a:solidFill>
                  <a:schemeClr val="tx2">
                    <a:alpha val="19000"/>
                  </a:schemeClr>
                </a:solidFill>
              </a:rPr>
              <a:t>Training</a:t>
            </a:r>
            <a:endParaRPr lang="en-US" sz="2200" b="1">
              <a:solidFill>
                <a:schemeClr val="tx2">
                  <a:alpha val="19000"/>
                </a:schemeClr>
              </a:solidFill>
            </a:endParaRPr>
          </a:p>
        </p:txBody>
      </p:sp>
      <p:sp>
        <p:nvSpPr>
          <p:cNvPr id="7" name="Plus Sign 6">
            <a:extLst>
              <a:ext uri="{FF2B5EF4-FFF2-40B4-BE49-F238E27FC236}">
                <a16:creationId xmlns:a16="http://schemas.microsoft.com/office/drawing/2014/main" id="{F030A764-A4C6-DE64-0058-4AA75AD8FA92}"/>
              </a:ext>
            </a:extLst>
          </p:cNvPr>
          <p:cNvSpPr/>
          <p:nvPr/>
        </p:nvSpPr>
        <p:spPr>
          <a:xfrm>
            <a:off x="5371557" y="1815917"/>
            <a:ext cx="367048" cy="399245"/>
          </a:xfrm>
          <a:prstGeom prst="mathPlus">
            <a:avLst/>
          </a:prstGeom>
          <a:solidFill>
            <a:srgbClr val="5B656E">
              <a:alpha val="15000"/>
            </a:srgbClr>
          </a:solidFill>
          <a:ln>
            <a:solidFill>
              <a:schemeClr val="tx2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Sign 7">
            <a:extLst>
              <a:ext uri="{FF2B5EF4-FFF2-40B4-BE49-F238E27FC236}">
                <a16:creationId xmlns:a16="http://schemas.microsoft.com/office/drawing/2014/main" id="{6AC6F97C-51C2-EEC8-D6DF-12896EBCDDDB}"/>
              </a:ext>
            </a:extLst>
          </p:cNvPr>
          <p:cNvSpPr/>
          <p:nvPr/>
        </p:nvSpPr>
        <p:spPr>
          <a:xfrm>
            <a:off x="8259648" y="1825580"/>
            <a:ext cx="367048" cy="399245"/>
          </a:xfrm>
          <a:prstGeom prst="mathPlus">
            <a:avLst/>
          </a:prstGeom>
          <a:solidFill>
            <a:srgbClr val="5B656E">
              <a:alpha val="17000"/>
            </a:srgbClr>
          </a:solidFill>
          <a:ln>
            <a:solidFill>
              <a:schemeClr val="tx2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quals 8">
            <a:extLst>
              <a:ext uri="{FF2B5EF4-FFF2-40B4-BE49-F238E27FC236}">
                <a16:creationId xmlns:a16="http://schemas.microsoft.com/office/drawing/2014/main" id="{6597D75A-43B2-8E53-6F3D-E04F3751D409}"/>
              </a:ext>
            </a:extLst>
          </p:cNvPr>
          <p:cNvSpPr/>
          <p:nvPr/>
        </p:nvSpPr>
        <p:spPr>
          <a:xfrm>
            <a:off x="2320334" y="1819139"/>
            <a:ext cx="753414" cy="399245"/>
          </a:xfrm>
          <a:prstGeom prst="mathEqual">
            <a:avLst/>
          </a:prstGeom>
          <a:solidFill>
            <a:srgbClr val="5B656E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621EC0-A74D-C140-3F73-BA4EAB12945B}"/>
              </a:ext>
            </a:extLst>
          </p:cNvPr>
          <p:cNvSpPr txBox="1"/>
          <p:nvPr/>
        </p:nvSpPr>
        <p:spPr>
          <a:xfrm>
            <a:off x="723634" y="1768229"/>
            <a:ext cx="1042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>
                <a:solidFill>
                  <a:srgbClr val="0097A9"/>
                </a:solidFill>
                <a:latin typeface="Congenial Black" panose="020B0604020202020204" pitchFamily="2" charset="0"/>
              </a:rPr>
              <a:t>LLM</a:t>
            </a:r>
            <a:endParaRPr lang="en-US" sz="3200" b="1">
              <a:solidFill>
                <a:srgbClr val="0097A9"/>
              </a:solidFill>
              <a:latin typeface="Congenial Black" panose="020B0604020202020204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E39657-3180-58F8-464A-7AB38B67D9D6}"/>
              </a:ext>
            </a:extLst>
          </p:cNvPr>
          <p:cNvSpPr txBox="1"/>
          <p:nvPr/>
        </p:nvSpPr>
        <p:spPr>
          <a:xfrm>
            <a:off x="631065" y="3206839"/>
            <a:ext cx="3226158" cy="2308324"/>
          </a:xfrm>
          <a:prstGeom prst="rect">
            <a:avLst/>
          </a:prstGeom>
          <a:solidFill>
            <a:srgbClr val="E5E4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/>
              <a:t>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Architecture act as a model’s blueprint, dictating how data is encoded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  <a:p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29EC37-B35E-88C2-CFC3-9ADC99718188}"/>
              </a:ext>
            </a:extLst>
          </p:cNvPr>
          <p:cNvSpPr txBox="1"/>
          <p:nvPr/>
        </p:nvSpPr>
        <p:spPr>
          <a:xfrm>
            <a:off x="4220241" y="3206838"/>
            <a:ext cx="3372658" cy="2308324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chemeClr val="tx1">
                    <a:alpha val="17000"/>
                  </a:schemeClr>
                </a:solidFill>
              </a:rPr>
              <a:t>Styles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>
                <a:solidFill>
                  <a:schemeClr val="tx1">
                    <a:alpha val="17000"/>
                  </a:schemeClr>
                </a:solidFill>
              </a:rPr>
              <a:t>Decoder Only Model: </a:t>
            </a:r>
            <a:r>
              <a:rPr lang="en-GB">
                <a:solidFill>
                  <a:schemeClr val="tx1">
                    <a:alpha val="17000"/>
                  </a:schemeClr>
                </a:solidFill>
              </a:rPr>
              <a:t>GPT3. While power, its notably dense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>
                <a:solidFill>
                  <a:schemeClr val="tx1">
                    <a:alpha val="17000"/>
                  </a:schemeClr>
                </a:solidFill>
              </a:rPr>
              <a:t>Encoder Decoder Models: </a:t>
            </a:r>
            <a:r>
              <a:rPr lang="en-GB">
                <a:solidFill>
                  <a:schemeClr val="tx1">
                    <a:alpha val="17000"/>
                  </a:schemeClr>
                </a:solidFill>
              </a:rPr>
              <a:t>These are recognised for their lightweight nature and efficiency </a:t>
            </a:r>
          </a:p>
          <a:p>
            <a:endParaRPr lang="en-US">
              <a:solidFill>
                <a:schemeClr val="tx1">
                  <a:alpha val="17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D385DD-20CB-BB4D-D7EF-55295150D90A}"/>
              </a:ext>
            </a:extLst>
          </p:cNvPr>
          <p:cNvSpPr txBox="1"/>
          <p:nvPr/>
        </p:nvSpPr>
        <p:spPr>
          <a:xfrm>
            <a:off x="7955917" y="3206838"/>
            <a:ext cx="3325976" cy="2308324"/>
          </a:xfrm>
          <a:prstGeom prst="rect">
            <a:avLst/>
          </a:prstGeom>
          <a:noFill/>
          <a:ln>
            <a:solidFill>
              <a:schemeClr val="tx1">
                <a:alpha val="19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chemeClr val="tx1">
                    <a:alpha val="15000"/>
                  </a:schemeClr>
                </a:solidFill>
              </a:rPr>
              <a:t>Size and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1">
                    <a:alpha val="15000"/>
                  </a:schemeClr>
                </a:solidFill>
              </a:rPr>
              <a:t>Its crucial for mode size to be in harmony with the size of the training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1">
                    <a:alpha val="15000"/>
                  </a:schemeClr>
                </a:solidFill>
              </a:rPr>
              <a:t>Models that are disproportionately large can be prone to overfitting and generally less efficiency </a:t>
            </a:r>
            <a:endParaRPr lang="en-US">
              <a:solidFill>
                <a:schemeClr val="tx1">
                  <a:alpha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346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165B5B-4E85-79FD-03F9-90D7352E98F8}"/>
              </a:ext>
            </a:extLst>
          </p:cNvPr>
          <p:cNvSpPr txBox="1"/>
          <p:nvPr/>
        </p:nvSpPr>
        <p:spPr>
          <a:xfrm>
            <a:off x="804929" y="212502"/>
            <a:ext cx="69803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>
                <a:solidFill>
                  <a:schemeClr val="tx2"/>
                </a:solidFill>
              </a:rPr>
              <a:t>Strategy for Enterprise Deployment</a:t>
            </a:r>
          </a:p>
          <a:p>
            <a:r>
              <a:rPr lang="en-GB" sz="2400">
                <a:solidFill>
                  <a:schemeClr val="tx2"/>
                </a:solidFill>
              </a:rPr>
              <a:t>Improving trustworthiness and efficiency </a:t>
            </a: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A171AA-021B-F0CF-1ED6-CD6C32E99661}"/>
              </a:ext>
            </a:extLst>
          </p:cNvPr>
          <p:cNvSpPr/>
          <p:nvPr/>
        </p:nvSpPr>
        <p:spPr>
          <a:xfrm>
            <a:off x="3531484" y="1574441"/>
            <a:ext cx="1268569" cy="946594"/>
          </a:xfrm>
          <a:prstGeom prst="rect">
            <a:avLst/>
          </a:prstGeom>
          <a:solidFill>
            <a:srgbClr val="F2B4AD">
              <a:alpha val="21000"/>
            </a:srgbClr>
          </a:solidFill>
          <a:ln>
            <a:solidFill>
              <a:schemeClr val="tx2">
                <a:alpha val="1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>
                <a:solidFill>
                  <a:schemeClr val="tx2">
                    <a:alpha val="18000"/>
                  </a:schemeClr>
                </a:solidFill>
              </a:rPr>
              <a:t>Data</a:t>
            </a:r>
            <a:endParaRPr lang="en-US" sz="2400" b="1">
              <a:solidFill>
                <a:schemeClr val="tx2">
                  <a:alpha val="18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42D65F-2C08-7E95-EBDE-3EAFEBA0B958}"/>
              </a:ext>
            </a:extLst>
          </p:cNvPr>
          <p:cNvSpPr/>
          <p:nvPr/>
        </p:nvSpPr>
        <p:spPr>
          <a:xfrm>
            <a:off x="6128723" y="1555121"/>
            <a:ext cx="1872272" cy="965914"/>
          </a:xfrm>
          <a:prstGeom prst="rect">
            <a:avLst/>
          </a:prstGeom>
          <a:solidFill>
            <a:srgbClr val="CAC8E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>
                <a:solidFill>
                  <a:schemeClr val="tx2"/>
                </a:solidFill>
              </a:rPr>
              <a:t>Architecture</a:t>
            </a:r>
            <a:endParaRPr lang="en-US" sz="2400" b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15EA20-875A-4639-47A2-038BE9C895C7}"/>
              </a:ext>
            </a:extLst>
          </p:cNvPr>
          <p:cNvSpPr/>
          <p:nvPr/>
        </p:nvSpPr>
        <p:spPr>
          <a:xfrm>
            <a:off x="9144002" y="1574441"/>
            <a:ext cx="1803040" cy="946594"/>
          </a:xfrm>
          <a:prstGeom prst="rect">
            <a:avLst/>
          </a:prstGeom>
          <a:solidFill>
            <a:srgbClr val="FFE3A4">
              <a:alpha val="18000"/>
            </a:srgbClr>
          </a:solidFill>
          <a:ln>
            <a:solidFill>
              <a:schemeClr val="tx2">
                <a:alpha val="1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>
                <a:solidFill>
                  <a:schemeClr val="tx2">
                    <a:alpha val="19000"/>
                  </a:schemeClr>
                </a:solidFill>
              </a:rPr>
              <a:t>Training</a:t>
            </a:r>
            <a:endParaRPr lang="en-US" sz="2200" b="1">
              <a:solidFill>
                <a:schemeClr val="tx2">
                  <a:alpha val="19000"/>
                </a:schemeClr>
              </a:solidFill>
            </a:endParaRPr>
          </a:p>
        </p:txBody>
      </p:sp>
      <p:sp>
        <p:nvSpPr>
          <p:cNvPr id="7" name="Plus Sign 6">
            <a:extLst>
              <a:ext uri="{FF2B5EF4-FFF2-40B4-BE49-F238E27FC236}">
                <a16:creationId xmlns:a16="http://schemas.microsoft.com/office/drawing/2014/main" id="{F030A764-A4C6-DE64-0058-4AA75AD8FA92}"/>
              </a:ext>
            </a:extLst>
          </p:cNvPr>
          <p:cNvSpPr/>
          <p:nvPr/>
        </p:nvSpPr>
        <p:spPr>
          <a:xfrm>
            <a:off x="5371557" y="1815917"/>
            <a:ext cx="367048" cy="399245"/>
          </a:xfrm>
          <a:prstGeom prst="mathPlus">
            <a:avLst/>
          </a:prstGeom>
          <a:solidFill>
            <a:srgbClr val="5B656E">
              <a:alpha val="15000"/>
            </a:srgbClr>
          </a:solidFill>
          <a:ln>
            <a:solidFill>
              <a:schemeClr val="tx2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Sign 7">
            <a:extLst>
              <a:ext uri="{FF2B5EF4-FFF2-40B4-BE49-F238E27FC236}">
                <a16:creationId xmlns:a16="http://schemas.microsoft.com/office/drawing/2014/main" id="{6AC6F97C-51C2-EEC8-D6DF-12896EBCDDDB}"/>
              </a:ext>
            </a:extLst>
          </p:cNvPr>
          <p:cNvSpPr/>
          <p:nvPr/>
        </p:nvSpPr>
        <p:spPr>
          <a:xfrm>
            <a:off x="8259648" y="1825580"/>
            <a:ext cx="367048" cy="399245"/>
          </a:xfrm>
          <a:prstGeom prst="mathPlus">
            <a:avLst/>
          </a:prstGeom>
          <a:solidFill>
            <a:srgbClr val="5B656E">
              <a:alpha val="17000"/>
            </a:srgbClr>
          </a:solidFill>
          <a:ln>
            <a:solidFill>
              <a:schemeClr val="tx2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quals 8">
            <a:extLst>
              <a:ext uri="{FF2B5EF4-FFF2-40B4-BE49-F238E27FC236}">
                <a16:creationId xmlns:a16="http://schemas.microsoft.com/office/drawing/2014/main" id="{6597D75A-43B2-8E53-6F3D-E04F3751D409}"/>
              </a:ext>
            </a:extLst>
          </p:cNvPr>
          <p:cNvSpPr/>
          <p:nvPr/>
        </p:nvSpPr>
        <p:spPr>
          <a:xfrm>
            <a:off x="2320334" y="1819139"/>
            <a:ext cx="753414" cy="399245"/>
          </a:xfrm>
          <a:prstGeom prst="mathEqual">
            <a:avLst/>
          </a:prstGeom>
          <a:solidFill>
            <a:srgbClr val="5B656E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621EC0-A74D-C140-3F73-BA4EAB12945B}"/>
              </a:ext>
            </a:extLst>
          </p:cNvPr>
          <p:cNvSpPr txBox="1"/>
          <p:nvPr/>
        </p:nvSpPr>
        <p:spPr>
          <a:xfrm>
            <a:off x="723634" y="1768229"/>
            <a:ext cx="1042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>
                <a:solidFill>
                  <a:srgbClr val="0097A9"/>
                </a:solidFill>
                <a:latin typeface="Congenial Black" panose="020B0604020202020204" pitchFamily="2" charset="0"/>
              </a:rPr>
              <a:t>LLM</a:t>
            </a:r>
            <a:endParaRPr lang="en-US" sz="3200" b="1">
              <a:solidFill>
                <a:srgbClr val="0097A9"/>
              </a:solidFill>
              <a:latin typeface="Congenial Black" panose="020B0604020202020204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E39657-3180-58F8-464A-7AB38B67D9D6}"/>
              </a:ext>
            </a:extLst>
          </p:cNvPr>
          <p:cNvSpPr txBox="1"/>
          <p:nvPr/>
        </p:nvSpPr>
        <p:spPr>
          <a:xfrm>
            <a:off x="631065" y="3206839"/>
            <a:ext cx="3226158" cy="2308324"/>
          </a:xfrm>
          <a:prstGeom prst="rect">
            <a:avLst/>
          </a:prstGeom>
          <a:solidFill>
            <a:schemeClr val="bg1">
              <a:alpha val="44000"/>
            </a:schemeClr>
          </a:solidFill>
          <a:ln>
            <a:solidFill>
              <a:schemeClr val="tx1">
                <a:alpha val="21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chemeClr val="tx1">
                    <a:alpha val="21000"/>
                  </a:schemeClr>
                </a:solidFill>
              </a:rPr>
              <a:t>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1">
                    <a:alpha val="21000"/>
                  </a:schemeClr>
                </a:solidFill>
              </a:rPr>
              <a:t>Architecture act as a model’s blueprint, dictating how data is encoded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>
              <a:solidFill>
                <a:schemeClr val="tx1">
                  <a:alpha val="21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>
              <a:solidFill>
                <a:schemeClr val="tx1">
                  <a:alpha val="21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>
              <a:solidFill>
                <a:schemeClr val="tx1">
                  <a:alpha val="21000"/>
                </a:schemeClr>
              </a:solidFill>
            </a:endParaRPr>
          </a:p>
          <a:p>
            <a:endParaRPr lang="en-GB">
              <a:solidFill>
                <a:schemeClr val="tx1">
                  <a:alpha val="21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29EC37-B35E-88C2-CFC3-9ADC99718188}"/>
              </a:ext>
            </a:extLst>
          </p:cNvPr>
          <p:cNvSpPr txBox="1"/>
          <p:nvPr/>
        </p:nvSpPr>
        <p:spPr>
          <a:xfrm>
            <a:off x="4220241" y="3206838"/>
            <a:ext cx="3372658" cy="2308324"/>
          </a:xfrm>
          <a:prstGeom prst="rect">
            <a:avLst/>
          </a:prstGeom>
          <a:solidFill>
            <a:srgbClr val="E5E4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/>
              <a:t>Styles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/>
              <a:t>Decoder Only Model: </a:t>
            </a:r>
            <a:r>
              <a:rPr lang="en-GB"/>
              <a:t>GPT3. While power, its notably dense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/>
              <a:t>Encoder Decoder Models: </a:t>
            </a:r>
            <a:r>
              <a:rPr lang="en-GB"/>
              <a:t>These are recognised for their lightweight nature and efficiency </a:t>
            </a:r>
          </a:p>
          <a:p>
            <a:endParaRPr lang="en-US">
              <a:solidFill>
                <a:schemeClr val="tx1">
                  <a:alpha val="17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D385DD-20CB-BB4D-D7EF-55295150D90A}"/>
              </a:ext>
            </a:extLst>
          </p:cNvPr>
          <p:cNvSpPr txBox="1"/>
          <p:nvPr/>
        </p:nvSpPr>
        <p:spPr>
          <a:xfrm>
            <a:off x="7955917" y="3206838"/>
            <a:ext cx="3325976" cy="2308324"/>
          </a:xfrm>
          <a:prstGeom prst="rect">
            <a:avLst/>
          </a:prstGeom>
          <a:noFill/>
          <a:ln>
            <a:solidFill>
              <a:schemeClr val="tx1">
                <a:alpha val="19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chemeClr val="tx1">
                    <a:alpha val="15000"/>
                  </a:schemeClr>
                </a:solidFill>
              </a:rPr>
              <a:t>Size and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1">
                    <a:alpha val="15000"/>
                  </a:schemeClr>
                </a:solidFill>
              </a:rPr>
              <a:t>Its crucial for mode size to be in harmony with the size of the training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1">
                    <a:alpha val="15000"/>
                  </a:schemeClr>
                </a:solidFill>
              </a:rPr>
              <a:t>Models that are disproportionately large can be prone to overfitting and generally less efficiency </a:t>
            </a:r>
            <a:endParaRPr lang="en-US">
              <a:solidFill>
                <a:schemeClr val="tx1">
                  <a:alpha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960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165B5B-4E85-79FD-03F9-90D7352E98F8}"/>
              </a:ext>
            </a:extLst>
          </p:cNvPr>
          <p:cNvSpPr txBox="1"/>
          <p:nvPr/>
        </p:nvSpPr>
        <p:spPr>
          <a:xfrm>
            <a:off x="804929" y="212502"/>
            <a:ext cx="69803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>
                <a:solidFill>
                  <a:schemeClr val="tx2"/>
                </a:solidFill>
              </a:rPr>
              <a:t>Strategy for Enterprise Deployment</a:t>
            </a:r>
          </a:p>
          <a:p>
            <a:r>
              <a:rPr lang="en-GB" sz="2400">
                <a:solidFill>
                  <a:schemeClr val="tx2"/>
                </a:solidFill>
              </a:rPr>
              <a:t>Improving trustworthiness and efficiency </a:t>
            </a: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A171AA-021B-F0CF-1ED6-CD6C32E99661}"/>
              </a:ext>
            </a:extLst>
          </p:cNvPr>
          <p:cNvSpPr/>
          <p:nvPr/>
        </p:nvSpPr>
        <p:spPr>
          <a:xfrm>
            <a:off x="3531484" y="1574441"/>
            <a:ext cx="1268569" cy="946594"/>
          </a:xfrm>
          <a:prstGeom prst="rect">
            <a:avLst/>
          </a:prstGeom>
          <a:solidFill>
            <a:srgbClr val="F2B4AD">
              <a:alpha val="21000"/>
            </a:srgbClr>
          </a:solidFill>
          <a:ln>
            <a:solidFill>
              <a:schemeClr val="tx2">
                <a:alpha val="1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>
                <a:solidFill>
                  <a:schemeClr val="tx2">
                    <a:alpha val="18000"/>
                  </a:schemeClr>
                </a:solidFill>
              </a:rPr>
              <a:t>Data</a:t>
            </a:r>
            <a:endParaRPr lang="en-US" sz="2400" b="1">
              <a:solidFill>
                <a:schemeClr val="tx2">
                  <a:alpha val="18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42D65F-2C08-7E95-EBDE-3EAFEBA0B958}"/>
              </a:ext>
            </a:extLst>
          </p:cNvPr>
          <p:cNvSpPr/>
          <p:nvPr/>
        </p:nvSpPr>
        <p:spPr>
          <a:xfrm>
            <a:off x="6128723" y="1555121"/>
            <a:ext cx="1872272" cy="965914"/>
          </a:xfrm>
          <a:prstGeom prst="rect">
            <a:avLst/>
          </a:prstGeom>
          <a:solidFill>
            <a:srgbClr val="CAC8E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>
                <a:solidFill>
                  <a:schemeClr val="tx2"/>
                </a:solidFill>
              </a:rPr>
              <a:t>Architecture</a:t>
            </a:r>
            <a:endParaRPr lang="en-US" sz="2400" b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15EA20-875A-4639-47A2-038BE9C895C7}"/>
              </a:ext>
            </a:extLst>
          </p:cNvPr>
          <p:cNvSpPr/>
          <p:nvPr/>
        </p:nvSpPr>
        <p:spPr>
          <a:xfrm>
            <a:off x="9144002" y="1574441"/>
            <a:ext cx="1803040" cy="946594"/>
          </a:xfrm>
          <a:prstGeom prst="rect">
            <a:avLst/>
          </a:prstGeom>
          <a:solidFill>
            <a:srgbClr val="FFE3A4">
              <a:alpha val="18000"/>
            </a:srgbClr>
          </a:solidFill>
          <a:ln>
            <a:solidFill>
              <a:schemeClr val="tx2">
                <a:alpha val="1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>
                <a:solidFill>
                  <a:schemeClr val="tx2">
                    <a:alpha val="19000"/>
                  </a:schemeClr>
                </a:solidFill>
              </a:rPr>
              <a:t>Training</a:t>
            </a:r>
            <a:endParaRPr lang="en-US" sz="2200" b="1">
              <a:solidFill>
                <a:schemeClr val="tx2">
                  <a:alpha val="19000"/>
                </a:schemeClr>
              </a:solidFill>
            </a:endParaRPr>
          </a:p>
        </p:txBody>
      </p:sp>
      <p:sp>
        <p:nvSpPr>
          <p:cNvPr id="7" name="Plus Sign 6">
            <a:extLst>
              <a:ext uri="{FF2B5EF4-FFF2-40B4-BE49-F238E27FC236}">
                <a16:creationId xmlns:a16="http://schemas.microsoft.com/office/drawing/2014/main" id="{F030A764-A4C6-DE64-0058-4AA75AD8FA92}"/>
              </a:ext>
            </a:extLst>
          </p:cNvPr>
          <p:cNvSpPr/>
          <p:nvPr/>
        </p:nvSpPr>
        <p:spPr>
          <a:xfrm>
            <a:off x="5371557" y="1815917"/>
            <a:ext cx="367048" cy="399245"/>
          </a:xfrm>
          <a:prstGeom prst="mathPlus">
            <a:avLst/>
          </a:prstGeom>
          <a:solidFill>
            <a:srgbClr val="5B656E">
              <a:alpha val="15000"/>
            </a:srgbClr>
          </a:solidFill>
          <a:ln>
            <a:solidFill>
              <a:schemeClr val="tx2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Sign 7">
            <a:extLst>
              <a:ext uri="{FF2B5EF4-FFF2-40B4-BE49-F238E27FC236}">
                <a16:creationId xmlns:a16="http://schemas.microsoft.com/office/drawing/2014/main" id="{6AC6F97C-51C2-EEC8-D6DF-12896EBCDDDB}"/>
              </a:ext>
            </a:extLst>
          </p:cNvPr>
          <p:cNvSpPr/>
          <p:nvPr/>
        </p:nvSpPr>
        <p:spPr>
          <a:xfrm>
            <a:off x="8259648" y="1825580"/>
            <a:ext cx="367048" cy="399245"/>
          </a:xfrm>
          <a:prstGeom prst="mathPlus">
            <a:avLst/>
          </a:prstGeom>
          <a:solidFill>
            <a:srgbClr val="5B656E">
              <a:alpha val="17000"/>
            </a:srgbClr>
          </a:solidFill>
          <a:ln>
            <a:solidFill>
              <a:schemeClr val="tx2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quals 8">
            <a:extLst>
              <a:ext uri="{FF2B5EF4-FFF2-40B4-BE49-F238E27FC236}">
                <a16:creationId xmlns:a16="http://schemas.microsoft.com/office/drawing/2014/main" id="{6597D75A-43B2-8E53-6F3D-E04F3751D409}"/>
              </a:ext>
            </a:extLst>
          </p:cNvPr>
          <p:cNvSpPr/>
          <p:nvPr/>
        </p:nvSpPr>
        <p:spPr>
          <a:xfrm>
            <a:off x="2320334" y="1819139"/>
            <a:ext cx="753414" cy="399245"/>
          </a:xfrm>
          <a:prstGeom prst="mathEqual">
            <a:avLst/>
          </a:prstGeom>
          <a:solidFill>
            <a:srgbClr val="5B656E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621EC0-A74D-C140-3F73-BA4EAB12945B}"/>
              </a:ext>
            </a:extLst>
          </p:cNvPr>
          <p:cNvSpPr txBox="1"/>
          <p:nvPr/>
        </p:nvSpPr>
        <p:spPr>
          <a:xfrm>
            <a:off x="723634" y="1768229"/>
            <a:ext cx="1042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>
                <a:solidFill>
                  <a:srgbClr val="0097A9"/>
                </a:solidFill>
                <a:latin typeface="Congenial Black" panose="020B0604020202020204" pitchFamily="2" charset="0"/>
              </a:rPr>
              <a:t>LLM</a:t>
            </a:r>
            <a:endParaRPr lang="en-US" sz="3200" b="1">
              <a:solidFill>
                <a:srgbClr val="0097A9"/>
              </a:solidFill>
              <a:latin typeface="Congenial Black" panose="020B0604020202020204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E39657-3180-58F8-464A-7AB38B67D9D6}"/>
              </a:ext>
            </a:extLst>
          </p:cNvPr>
          <p:cNvSpPr txBox="1"/>
          <p:nvPr/>
        </p:nvSpPr>
        <p:spPr>
          <a:xfrm>
            <a:off x="631065" y="3206839"/>
            <a:ext cx="3226158" cy="2308324"/>
          </a:xfrm>
          <a:prstGeom prst="rect">
            <a:avLst/>
          </a:prstGeom>
          <a:solidFill>
            <a:schemeClr val="bg1">
              <a:alpha val="44000"/>
            </a:schemeClr>
          </a:solidFill>
          <a:ln>
            <a:solidFill>
              <a:schemeClr val="tx1">
                <a:alpha val="21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chemeClr val="tx1">
                    <a:alpha val="21000"/>
                  </a:schemeClr>
                </a:solidFill>
              </a:rPr>
              <a:t>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1">
                    <a:alpha val="21000"/>
                  </a:schemeClr>
                </a:solidFill>
              </a:rPr>
              <a:t>Architecture act as a model’s blueprint, dictating how data is encoded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>
              <a:solidFill>
                <a:schemeClr val="tx1">
                  <a:alpha val="21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>
              <a:solidFill>
                <a:schemeClr val="tx1">
                  <a:alpha val="21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>
              <a:solidFill>
                <a:schemeClr val="tx1">
                  <a:alpha val="21000"/>
                </a:schemeClr>
              </a:solidFill>
            </a:endParaRPr>
          </a:p>
          <a:p>
            <a:endParaRPr lang="en-GB">
              <a:solidFill>
                <a:schemeClr val="tx1">
                  <a:alpha val="21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29EC37-B35E-88C2-CFC3-9ADC99718188}"/>
              </a:ext>
            </a:extLst>
          </p:cNvPr>
          <p:cNvSpPr txBox="1"/>
          <p:nvPr/>
        </p:nvSpPr>
        <p:spPr>
          <a:xfrm>
            <a:off x="4220241" y="3206838"/>
            <a:ext cx="3372658" cy="2308324"/>
          </a:xfrm>
          <a:prstGeom prst="rect">
            <a:avLst/>
          </a:prstGeom>
          <a:solidFill>
            <a:schemeClr val="bg1">
              <a:alpha val="14000"/>
            </a:schemeClr>
          </a:solidFill>
          <a:ln>
            <a:solidFill>
              <a:schemeClr val="tx1">
                <a:alpha val="11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chemeClr val="tx1">
                    <a:alpha val="20000"/>
                  </a:schemeClr>
                </a:solidFill>
              </a:rPr>
              <a:t>Styles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>
                <a:solidFill>
                  <a:schemeClr val="tx1">
                    <a:alpha val="20000"/>
                  </a:schemeClr>
                </a:solidFill>
              </a:rPr>
              <a:t>Decoder Only Model: </a:t>
            </a:r>
            <a:r>
              <a:rPr lang="en-GB">
                <a:solidFill>
                  <a:schemeClr val="tx1">
                    <a:alpha val="20000"/>
                  </a:schemeClr>
                </a:solidFill>
              </a:rPr>
              <a:t>GPT3. While power, its notably dense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>
                <a:solidFill>
                  <a:schemeClr val="tx1">
                    <a:alpha val="20000"/>
                  </a:schemeClr>
                </a:solidFill>
              </a:rPr>
              <a:t>Encoder Decoder Models: </a:t>
            </a:r>
            <a:r>
              <a:rPr lang="en-GB">
                <a:solidFill>
                  <a:schemeClr val="tx1">
                    <a:alpha val="20000"/>
                  </a:schemeClr>
                </a:solidFill>
              </a:rPr>
              <a:t>These are recognised for their lightweight nature and efficiency </a:t>
            </a:r>
          </a:p>
          <a:p>
            <a:endParaRPr lang="en-US">
              <a:solidFill>
                <a:schemeClr val="tx1">
                  <a:alpha val="17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D385DD-20CB-BB4D-D7EF-55295150D90A}"/>
              </a:ext>
            </a:extLst>
          </p:cNvPr>
          <p:cNvSpPr txBox="1"/>
          <p:nvPr/>
        </p:nvSpPr>
        <p:spPr>
          <a:xfrm>
            <a:off x="7955917" y="3206838"/>
            <a:ext cx="3325976" cy="2308324"/>
          </a:xfrm>
          <a:prstGeom prst="rect">
            <a:avLst/>
          </a:prstGeom>
          <a:solidFill>
            <a:srgbClr val="E5E4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/>
              <a:t>Size and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Its crucial for mode size to be in harmony with the size of the training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Models that are disproportionately large can be prone to overfitting and generally less efficiency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918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165B5B-4E85-79FD-03F9-90D7352E98F8}"/>
              </a:ext>
            </a:extLst>
          </p:cNvPr>
          <p:cNvSpPr txBox="1"/>
          <p:nvPr/>
        </p:nvSpPr>
        <p:spPr>
          <a:xfrm>
            <a:off x="804929" y="212502"/>
            <a:ext cx="69803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>
                <a:solidFill>
                  <a:schemeClr val="tx2"/>
                </a:solidFill>
              </a:rPr>
              <a:t>Strategy for Enterprise Deployment</a:t>
            </a:r>
          </a:p>
          <a:p>
            <a:r>
              <a:rPr lang="en-GB" sz="2400">
                <a:solidFill>
                  <a:schemeClr val="tx2"/>
                </a:solidFill>
              </a:rPr>
              <a:t>Improving trustworthiness and efficiency </a:t>
            </a: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A171AA-021B-F0CF-1ED6-CD6C32E99661}"/>
              </a:ext>
            </a:extLst>
          </p:cNvPr>
          <p:cNvSpPr/>
          <p:nvPr/>
        </p:nvSpPr>
        <p:spPr>
          <a:xfrm>
            <a:off x="3531484" y="1574441"/>
            <a:ext cx="1268569" cy="946594"/>
          </a:xfrm>
          <a:prstGeom prst="rect">
            <a:avLst/>
          </a:prstGeom>
          <a:solidFill>
            <a:srgbClr val="F2B4AD">
              <a:alpha val="19000"/>
            </a:srgbClr>
          </a:solidFill>
          <a:ln>
            <a:solidFill>
              <a:schemeClr val="tx2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>
                <a:solidFill>
                  <a:schemeClr val="tx2">
                    <a:alpha val="15000"/>
                  </a:schemeClr>
                </a:solidFill>
              </a:rPr>
              <a:t>Data</a:t>
            </a:r>
            <a:endParaRPr lang="en-US" sz="2400" b="1">
              <a:solidFill>
                <a:schemeClr val="tx2">
                  <a:alpha val="1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42D65F-2C08-7E95-EBDE-3EAFEBA0B958}"/>
              </a:ext>
            </a:extLst>
          </p:cNvPr>
          <p:cNvSpPr/>
          <p:nvPr/>
        </p:nvSpPr>
        <p:spPr>
          <a:xfrm>
            <a:off x="6128723" y="1555121"/>
            <a:ext cx="1872272" cy="965914"/>
          </a:xfrm>
          <a:prstGeom prst="rect">
            <a:avLst/>
          </a:prstGeom>
          <a:solidFill>
            <a:srgbClr val="CAC8E2">
              <a:alpha val="21000"/>
            </a:srgbClr>
          </a:solidFill>
          <a:ln>
            <a:solidFill>
              <a:schemeClr val="tx2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>
                <a:solidFill>
                  <a:schemeClr val="tx2">
                    <a:alpha val="19000"/>
                  </a:schemeClr>
                </a:solidFill>
              </a:rPr>
              <a:t>Architecture</a:t>
            </a:r>
            <a:endParaRPr lang="en-US" sz="2400" b="1">
              <a:solidFill>
                <a:schemeClr val="tx2">
                  <a:alpha val="19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15EA20-875A-4639-47A2-038BE9C895C7}"/>
              </a:ext>
            </a:extLst>
          </p:cNvPr>
          <p:cNvSpPr/>
          <p:nvPr/>
        </p:nvSpPr>
        <p:spPr>
          <a:xfrm>
            <a:off x="9144002" y="1574441"/>
            <a:ext cx="1803040" cy="946594"/>
          </a:xfrm>
          <a:prstGeom prst="rect">
            <a:avLst/>
          </a:prstGeom>
          <a:solidFill>
            <a:srgbClr val="FFE3A4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>
                <a:solidFill>
                  <a:schemeClr val="tx2"/>
                </a:solidFill>
              </a:rPr>
              <a:t>Training</a:t>
            </a:r>
            <a:endParaRPr lang="en-US" sz="2200" b="1">
              <a:solidFill>
                <a:schemeClr val="tx2"/>
              </a:solidFill>
            </a:endParaRPr>
          </a:p>
        </p:txBody>
      </p:sp>
      <p:sp>
        <p:nvSpPr>
          <p:cNvPr id="7" name="Plus Sign 6">
            <a:extLst>
              <a:ext uri="{FF2B5EF4-FFF2-40B4-BE49-F238E27FC236}">
                <a16:creationId xmlns:a16="http://schemas.microsoft.com/office/drawing/2014/main" id="{F030A764-A4C6-DE64-0058-4AA75AD8FA92}"/>
              </a:ext>
            </a:extLst>
          </p:cNvPr>
          <p:cNvSpPr/>
          <p:nvPr/>
        </p:nvSpPr>
        <p:spPr>
          <a:xfrm>
            <a:off x="5371557" y="1815917"/>
            <a:ext cx="367048" cy="399245"/>
          </a:xfrm>
          <a:prstGeom prst="mathPlus">
            <a:avLst/>
          </a:prstGeom>
          <a:solidFill>
            <a:srgbClr val="5B656E">
              <a:alpha val="18000"/>
            </a:srgbClr>
          </a:solidFill>
          <a:ln>
            <a:solidFill>
              <a:schemeClr val="tx2">
                <a:alpha val="1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Sign 7">
            <a:extLst>
              <a:ext uri="{FF2B5EF4-FFF2-40B4-BE49-F238E27FC236}">
                <a16:creationId xmlns:a16="http://schemas.microsoft.com/office/drawing/2014/main" id="{6AC6F97C-51C2-EEC8-D6DF-12896EBCDDDB}"/>
              </a:ext>
            </a:extLst>
          </p:cNvPr>
          <p:cNvSpPr/>
          <p:nvPr/>
        </p:nvSpPr>
        <p:spPr>
          <a:xfrm>
            <a:off x="8259648" y="1825580"/>
            <a:ext cx="367048" cy="399245"/>
          </a:xfrm>
          <a:prstGeom prst="mathPlus">
            <a:avLst/>
          </a:prstGeom>
          <a:solidFill>
            <a:srgbClr val="5B656E">
              <a:alpha val="14000"/>
            </a:srgbClr>
          </a:solidFill>
          <a:ln>
            <a:solidFill>
              <a:schemeClr val="tx2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quals 8">
            <a:extLst>
              <a:ext uri="{FF2B5EF4-FFF2-40B4-BE49-F238E27FC236}">
                <a16:creationId xmlns:a16="http://schemas.microsoft.com/office/drawing/2014/main" id="{6597D75A-43B2-8E53-6F3D-E04F3751D409}"/>
              </a:ext>
            </a:extLst>
          </p:cNvPr>
          <p:cNvSpPr/>
          <p:nvPr/>
        </p:nvSpPr>
        <p:spPr>
          <a:xfrm>
            <a:off x="2320334" y="1819139"/>
            <a:ext cx="753414" cy="399245"/>
          </a:xfrm>
          <a:prstGeom prst="mathEqual">
            <a:avLst/>
          </a:prstGeom>
          <a:solidFill>
            <a:srgbClr val="5B656E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621EC0-A74D-C140-3F73-BA4EAB12945B}"/>
              </a:ext>
            </a:extLst>
          </p:cNvPr>
          <p:cNvSpPr txBox="1"/>
          <p:nvPr/>
        </p:nvSpPr>
        <p:spPr>
          <a:xfrm>
            <a:off x="723634" y="1768229"/>
            <a:ext cx="1042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>
                <a:solidFill>
                  <a:srgbClr val="0097A9"/>
                </a:solidFill>
                <a:latin typeface="Congenial Black" panose="020B0604020202020204" pitchFamily="2" charset="0"/>
              </a:rPr>
              <a:t>LLM</a:t>
            </a:r>
            <a:endParaRPr lang="en-US" sz="3200" b="1">
              <a:solidFill>
                <a:srgbClr val="0097A9"/>
              </a:solidFill>
              <a:latin typeface="Congenial Black" panose="020B0604020202020204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99E265-0B4C-353B-9308-3BA3845761EA}"/>
              </a:ext>
            </a:extLst>
          </p:cNvPr>
          <p:cNvSpPr txBox="1"/>
          <p:nvPr/>
        </p:nvSpPr>
        <p:spPr>
          <a:xfrm>
            <a:off x="631065" y="3206839"/>
            <a:ext cx="3226158" cy="2308324"/>
          </a:xfrm>
          <a:prstGeom prst="rect">
            <a:avLst/>
          </a:prstGeom>
          <a:solidFill>
            <a:srgbClr val="FFF1D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/>
              <a:t>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The process involves pre-training, alignment, and other nuanced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  <a:p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446738-EB3E-128F-E681-430BF32F27C2}"/>
              </a:ext>
            </a:extLst>
          </p:cNvPr>
          <p:cNvSpPr txBox="1"/>
          <p:nvPr/>
        </p:nvSpPr>
        <p:spPr>
          <a:xfrm>
            <a:off x="4125526" y="3182804"/>
            <a:ext cx="3226158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alpha val="21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chemeClr val="tx1">
                    <a:alpha val="20000"/>
                  </a:schemeClr>
                </a:solidFill>
              </a:rPr>
              <a:t>Pre-training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1">
                    <a:alpha val="20000"/>
                  </a:schemeClr>
                </a:solidFill>
              </a:rPr>
              <a:t>Pre-training established the foundation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1">
                    <a:alpha val="20000"/>
                  </a:schemeClr>
                </a:solidFill>
              </a:rPr>
              <a:t>Dictates the compute costs and the carbon footprints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  <a:p>
            <a:endParaRPr lang="en-GB"/>
          </a:p>
          <a:p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61DEE4-773B-4163-A1C7-3AA7387F4FE6}"/>
              </a:ext>
            </a:extLst>
          </p:cNvPr>
          <p:cNvSpPr txBox="1"/>
          <p:nvPr/>
        </p:nvSpPr>
        <p:spPr>
          <a:xfrm>
            <a:off x="7720883" y="3182804"/>
            <a:ext cx="4295105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alpha val="21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chemeClr val="tx1">
                    <a:alpha val="18000"/>
                  </a:schemeClr>
                </a:solidFill>
              </a:rPr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1">
                    <a:alpha val="18000"/>
                  </a:schemeClr>
                </a:solidFill>
              </a:rPr>
              <a:t>This is the refining phase that kicks in after pre-training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1">
                    <a:alpha val="18000"/>
                  </a:schemeClr>
                </a:solidFill>
              </a:rPr>
              <a:t>The goal is to calibrate the model to exhibit desired behaviours, with a special emphasis on safety and trustworthiness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1">
                    <a:alpha val="18000"/>
                  </a:schemeClr>
                </a:solidFill>
              </a:rPr>
              <a:t>Adopted techniques include reinforcement backed by human feedback, data-centric methods and post-processing edits</a:t>
            </a:r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1410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165B5B-4E85-79FD-03F9-90D7352E98F8}"/>
              </a:ext>
            </a:extLst>
          </p:cNvPr>
          <p:cNvSpPr txBox="1"/>
          <p:nvPr/>
        </p:nvSpPr>
        <p:spPr>
          <a:xfrm>
            <a:off x="804929" y="212502"/>
            <a:ext cx="69803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>
                <a:solidFill>
                  <a:schemeClr val="tx2"/>
                </a:solidFill>
              </a:rPr>
              <a:t>Strategy for Enterprise Deployment</a:t>
            </a:r>
          </a:p>
          <a:p>
            <a:r>
              <a:rPr lang="en-GB" sz="2400">
                <a:solidFill>
                  <a:schemeClr val="tx2"/>
                </a:solidFill>
              </a:rPr>
              <a:t>Improving trustworthiness and efficiency </a:t>
            </a: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A171AA-021B-F0CF-1ED6-CD6C32E99661}"/>
              </a:ext>
            </a:extLst>
          </p:cNvPr>
          <p:cNvSpPr/>
          <p:nvPr/>
        </p:nvSpPr>
        <p:spPr>
          <a:xfrm>
            <a:off x="3531484" y="1574441"/>
            <a:ext cx="1268569" cy="946594"/>
          </a:xfrm>
          <a:prstGeom prst="rect">
            <a:avLst/>
          </a:prstGeom>
          <a:solidFill>
            <a:srgbClr val="F2B4AD">
              <a:alpha val="19000"/>
            </a:srgbClr>
          </a:solidFill>
          <a:ln>
            <a:solidFill>
              <a:schemeClr val="tx2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>
                <a:solidFill>
                  <a:schemeClr val="tx2">
                    <a:alpha val="15000"/>
                  </a:schemeClr>
                </a:solidFill>
              </a:rPr>
              <a:t>Data</a:t>
            </a:r>
            <a:endParaRPr lang="en-US" sz="2400" b="1">
              <a:solidFill>
                <a:schemeClr val="tx2">
                  <a:alpha val="1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42D65F-2C08-7E95-EBDE-3EAFEBA0B958}"/>
              </a:ext>
            </a:extLst>
          </p:cNvPr>
          <p:cNvSpPr/>
          <p:nvPr/>
        </p:nvSpPr>
        <p:spPr>
          <a:xfrm>
            <a:off x="6128723" y="1555121"/>
            <a:ext cx="1872272" cy="965914"/>
          </a:xfrm>
          <a:prstGeom prst="rect">
            <a:avLst/>
          </a:prstGeom>
          <a:solidFill>
            <a:srgbClr val="CAC8E2">
              <a:alpha val="21000"/>
            </a:srgbClr>
          </a:solidFill>
          <a:ln>
            <a:solidFill>
              <a:schemeClr val="tx2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>
                <a:solidFill>
                  <a:schemeClr val="tx2">
                    <a:alpha val="19000"/>
                  </a:schemeClr>
                </a:solidFill>
              </a:rPr>
              <a:t>Architecture</a:t>
            </a:r>
            <a:endParaRPr lang="en-US" sz="2400" b="1">
              <a:solidFill>
                <a:schemeClr val="tx2">
                  <a:alpha val="19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15EA20-875A-4639-47A2-038BE9C895C7}"/>
              </a:ext>
            </a:extLst>
          </p:cNvPr>
          <p:cNvSpPr/>
          <p:nvPr/>
        </p:nvSpPr>
        <p:spPr>
          <a:xfrm>
            <a:off x="9144002" y="1574441"/>
            <a:ext cx="1803040" cy="946594"/>
          </a:xfrm>
          <a:prstGeom prst="rect">
            <a:avLst/>
          </a:prstGeom>
          <a:solidFill>
            <a:srgbClr val="FFE3A4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>
                <a:solidFill>
                  <a:schemeClr val="tx2"/>
                </a:solidFill>
              </a:rPr>
              <a:t>Training</a:t>
            </a:r>
            <a:endParaRPr lang="en-US" sz="2200" b="1">
              <a:solidFill>
                <a:schemeClr val="tx2"/>
              </a:solidFill>
            </a:endParaRPr>
          </a:p>
        </p:txBody>
      </p:sp>
      <p:sp>
        <p:nvSpPr>
          <p:cNvPr id="7" name="Plus Sign 6">
            <a:extLst>
              <a:ext uri="{FF2B5EF4-FFF2-40B4-BE49-F238E27FC236}">
                <a16:creationId xmlns:a16="http://schemas.microsoft.com/office/drawing/2014/main" id="{F030A764-A4C6-DE64-0058-4AA75AD8FA92}"/>
              </a:ext>
            </a:extLst>
          </p:cNvPr>
          <p:cNvSpPr/>
          <p:nvPr/>
        </p:nvSpPr>
        <p:spPr>
          <a:xfrm>
            <a:off x="5371557" y="1815917"/>
            <a:ext cx="367048" cy="399245"/>
          </a:xfrm>
          <a:prstGeom prst="mathPlus">
            <a:avLst/>
          </a:prstGeom>
          <a:solidFill>
            <a:srgbClr val="5B656E">
              <a:alpha val="18000"/>
            </a:srgbClr>
          </a:solidFill>
          <a:ln>
            <a:solidFill>
              <a:schemeClr val="tx2">
                <a:alpha val="1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Sign 7">
            <a:extLst>
              <a:ext uri="{FF2B5EF4-FFF2-40B4-BE49-F238E27FC236}">
                <a16:creationId xmlns:a16="http://schemas.microsoft.com/office/drawing/2014/main" id="{6AC6F97C-51C2-EEC8-D6DF-12896EBCDDDB}"/>
              </a:ext>
            </a:extLst>
          </p:cNvPr>
          <p:cNvSpPr/>
          <p:nvPr/>
        </p:nvSpPr>
        <p:spPr>
          <a:xfrm>
            <a:off x="8259648" y="1825580"/>
            <a:ext cx="367048" cy="399245"/>
          </a:xfrm>
          <a:prstGeom prst="mathPlus">
            <a:avLst/>
          </a:prstGeom>
          <a:solidFill>
            <a:srgbClr val="5B656E">
              <a:alpha val="14000"/>
            </a:srgbClr>
          </a:solidFill>
          <a:ln>
            <a:solidFill>
              <a:schemeClr val="tx2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quals 8">
            <a:extLst>
              <a:ext uri="{FF2B5EF4-FFF2-40B4-BE49-F238E27FC236}">
                <a16:creationId xmlns:a16="http://schemas.microsoft.com/office/drawing/2014/main" id="{6597D75A-43B2-8E53-6F3D-E04F3751D409}"/>
              </a:ext>
            </a:extLst>
          </p:cNvPr>
          <p:cNvSpPr/>
          <p:nvPr/>
        </p:nvSpPr>
        <p:spPr>
          <a:xfrm>
            <a:off x="2320334" y="1819139"/>
            <a:ext cx="753414" cy="399245"/>
          </a:xfrm>
          <a:prstGeom prst="mathEqual">
            <a:avLst/>
          </a:prstGeom>
          <a:solidFill>
            <a:srgbClr val="5B656E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621EC0-A74D-C140-3F73-BA4EAB12945B}"/>
              </a:ext>
            </a:extLst>
          </p:cNvPr>
          <p:cNvSpPr txBox="1"/>
          <p:nvPr/>
        </p:nvSpPr>
        <p:spPr>
          <a:xfrm>
            <a:off x="723634" y="1768229"/>
            <a:ext cx="1042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>
                <a:solidFill>
                  <a:srgbClr val="0097A9"/>
                </a:solidFill>
                <a:latin typeface="Congenial Black" panose="020B0604020202020204" pitchFamily="2" charset="0"/>
              </a:rPr>
              <a:t>LLM</a:t>
            </a:r>
            <a:endParaRPr lang="en-US" sz="3200" b="1">
              <a:solidFill>
                <a:srgbClr val="0097A9"/>
              </a:solidFill>
              <a:latin typeface="Congenial Black" panose="020B0604020202020204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99E265-0B4C-353B-9308-3BA3845761EA}"/>
              </a:ext>
            </a:extLst>
          </p:cNvPr>
          <p:cNvSpPr txBox="1"/>
          <p:nvPr/>
        </p:nvSpPr>
        <p:spPr>
          <a:xfrm>
            <a:off x="631065" y="3206839"/>
            <a:ext cx="3226158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alpha val="2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chemeClr val="tx1">
                    <a:alpha val="15000"/>
                  </a:schemeClr>
                </a:solidFill>
              </a:rPr>
              <a:t>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1">
                    <a:alpha val="15000"/>
                  </a:schemeClr>
                </a:solidFill>
              </a:rPr>
              <a:t>The process involves pre-training, alignment, and other nuanced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  <a:p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446738-EB3E-128F-E681-430BF32F27C2}"/>
              </a:ext>
            </a:extLst>
          </p:cNvPr>
          <p:cNvSpPr txBox="1"/>
          <p:nvPr/>
        </p:nvSpPr>
        <p:spPr>
          <a:xfrm>
            <a:off x="4125526" y="3182804"/>
            <a:ext cx="3226158" cy="2308324"/>
          </a:xfrm>
          <a:prstGeom prst="rect">
            <a:avLst/>
          </a:prstGeom>
          <a:solidFill>
            <a:srgbClr val="FFF1D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/>
              <a:t>Pre-training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Pre-training established the foundation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Dictates the compute costs and the carbon footprints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  <a:p>
            <a:endParaRPr lang="en-GB"/>
          </a:p>
          <a:p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61DEE4-773B-4163-A1C7-3AA7387F4FE6}"/>
              </a:ext>
            </a:extLst>
          </p:cNvPr>
          <p:cNvSpPr txBox="1"/>
          <p:nvPr/>
        </p:nvSpPr>
        <p:spPr>
          <a:xfrm>
            <a:off x="7720883" y="3182804"/>
            <a:ext cx="4295105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alpha val="21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chemeClr val="tx1">
                    <a:alpha val="18000"/>
                  </a:schemeClr>
                </a:solidFill>
              </a:rPr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1">
                    <a:alpha val="18000"/>
                  </a:schemeClr>
                </a:solidFill>
              </a:rPr>
              <a:t>This is the refining phase that kicks in after pre-training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1">
                    <a:alpha val="18000"/>
                  </a:schemeClr>
                </a:solidFill>
              </a:rPr>
              <a:t>The goal is to calibrate the model to exhibit desired behaviours, with a special emphasis on safety and trustworthiness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1">
                    <a:alpha val="18000"/>
                  </a:schemeClr>
                </a:solidFill>
              </a:rPr>
              <a:t>Adopted techniques include reinforcement backed by human feedback, data-centric methods and post-processing edits</a:t>
            </a:r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302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165B5B-4E85-79FD-03F9-90D7352E98F8}"/>
              </a:ext>
            </a:extLst>
          </p:cNvPr>
          <p:cNvSpPr txBox="1"/>
          <p:nvPr/>
        </p:nvSpPr>
        <p:spPr>
          <a:xfrm>
            <a:off x="804929" y="212502"/>
            <a:ext cx="69803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>
                <a:solidFill>
                  <a:schemeClr val="tx2"/>
                </a:solidFill>
              </a:rPr>
              <a:t>Strategy for Enterprise Deployment</a:t>
            </a:r>
          </a:p>
          <a:p>
            <a:r>
              <a:rPr lang="en-GB" sz="2400">
                <a:solidFill>
                  <a:schemeClr val="tx2"/>
                </a:solidFill>
              </a:rPr>
              <a:t>Improving trustworthiness and efficiency </a:t>
            </a: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A171AA-021B-F0CF-1ED6-CD6C32E99661}"/>
              </a:ext>
            </a:extLst>
          </p:cNvPr>
          <p:cNvSpPr/>
          <p:nvPr/>
        </p:nvSpPr>
        <p:spPr>
          <a:xfrm>
            <a:off x="3531484" y="1574441"/>
            <a:ext cx="1268569" cy="946594"/>
          </a:xfrm>
          <a:prstGeom prst="rect">
            <a:avLst/>
          </a:prstGeom>
          <a:solidFill>
            <a:srgbClr val="F2B4AD">
              <a:alpha val="19000"/>
            </a:srgbClr>
          </a:solidFill>
          <a:ln>
            <a:solidFill>
              <a:schemeClr val="tx2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>
                <a:solidFill>
                  <a:schemeClr val="tx2">
                    <a:alpha val="15000"/>
                  </a:schemeClr>
                </a:solidFill>
              </a:rPr>
              <a:t>Data</a:t>
            </a:r>
            <a:endParaRPr lang="en-US" sz="2400" b="1">
              <a:solidFill>
                <a:schemeClr val="tx2">
                  <a:alpha val="1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42D65F-2C08-7E95-EBDE-3EAFEBA0B958}"/>
              </a:ext>
            </a:extLst>
          </p:cNvPr>
          <p:cNvSpPr/>
          <p:nvPr/>
        </p:nvSpPr>
        <p:spPr>
          <a:xfrm>
            <a:off x="6128723" y="1555121"/>
            <a:ext cx="1872272" cy="965914"/>
          </a:xfrm>
          <a:prstGeom prst="rect">
            <a:avLst/>
          </a:prstGeom>
          <a:solidFill>
            <a:srgbClr val="CAC8E2">
              <a:alpha val="21000"/>
            </a:srgbClr>
          </a:solidFill>
          <a:ln>
            <a:solidFill>
              <a:schemeClr val="tx2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>
                <a:solidFill>
                  <a:schemeClr val="tx2">
                    <a:alpha val="19000"/>
                  </a:schemeClr>
                </a:solidFill>
              </a:rPr>
              <a:t>Architecture</a:t>
            </a:r>
            <a:endParaRPr lang="en-US" sz="2400" b="1">
              <a:solidFill>
                <a:schemeClr val="tx2">
                  <a:alpha val="19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15EA20-875A-4639-47A2-038BE9C895C7}"/>
              </a:ext>
            </a:extLst>
          </p:cNvPr>
          <p:cNvSpPr/>
          <p:nvPr/>
        </p:nvSpPr>
        <p:spPr>
          <a:xfrm>
            <a:off x="9144002" y="1574441"/>
            <a:ext cx="1803040" cy="946594"/>
          </a:xfrm>
          <a:prstGeom prst="rect">
            <a:avLst/>
          </a:prstGeom>
          <a:solidFill>
            <a:srgbClr val="FFE3A4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>
                <a:solidFill>
                  <a:schemeClr val="tx2"/>
                </a:solidFill>
              </a:rPr>
              <a:t>Training</a:t>
            </a:r>
            <a:endParaRPr lang="en-US" sz="2200" b="1">
              <a:solidFill>
                <a:schemeClr val="tx2"/>
              </a:solidFill>
            </a:endParaRPr>
          </a:p>
        </p:txBody>
      </p:sp>
      <p:sp>
        <p:nvSpPr>
          <p:cNvPr id="7" name="Plus Sign 6">
            <a:extLst>
              <a:ext uri="{FF2B5EF4-FFF2-40B4-BE49-F238E27FC236}">
                <a16:creationId xmlns:a16="http://schemas.microsoft.com/office/drawing/2014/main" id="{F030A764-A4C6-DE64-0058-4AA75AD8FA92}"/>
              </a:ext>
            </a:extLst>
          </p:cNvPr>
          <p:cNvSpPr/>
          <p:nvPr/>
        </p:nvSpPr>
        <p:spPr>
          <a:xfrm>
            <a:off x="5371557" y="1815917"/>
            <a:ext cx="367048" cy="399245"/>
          </a:xfrm>
          <a:prstGeom prst="mathPlus">
            <a:avLst/>
          </a:prstGeom>
          <a:solidFill>
            <a:srgbClr val="5B656E">
              <a:alpha val="18000"/>
            </a:srgbClr>
          </a:solidFill>
          <a:ln>
            <a:solidFill>
              <a:schemeClr val="tx2">
                <a:alpha val="1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Sign 7">
            <a:extLst>
              <a:ext uri="{FF2B5EF4-FFF2-40B4-BE49-F238E27FC236}">
                <a16:creationId xmlns:a16="http://schemas.microsoft.com/office/drawing/2014/main" id="{6AC6F97C-51C2-EEC8-D6DF-12896EBCDDDB}"/>
              </a:ext>
            </a:extLst>
          </p:cNvPr>
          <p:cNvSpPr/>
          <p:nvPr/>
        </p:nvSpPr>
        <p:spPr>
          <a:xfrm>
            <a:off x="8259648" y="1825580"/>
            <a:ext cx="367048" cy="399245"/>
          </a:xfrm>
          <a:prstGeom prst="mathPlus">
            <a:avLst/>
          </a:prstGeom>
          <a:solidFill>
            <a:srgbClr val="5B656E">
              <a:alpha val="14000"/>
            </a:srgbClr>
          </a:solidFill>
          <a:ln>
            <a:solidFill>
              <a:schemeClr val="tx2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quals 8">
            <a:extLst>
              <a:ext uri="{FF2B5EF4-FFF2-40B4-BE49-F238E27FC236}">
                <a16:creationId xmlns:a16="http://schemas.microsoft.com/office/drawing/2014/main" id="{6597D75A-43B2-8E53-6F3D-E04F3751D409}"/>
              </a:ext>
            </a:extLst>
          </p:cNvPr>
          <p:cNvSpPr/>
          <p:nvPr/>
        </p:nvSpPr>
        <p:spPr>
          <a:xfrm>
            <a:off x="2320334" y="1819139"/>
            <a:ext cx="753414" cy="399245"/>
          </a:xfrm>
          <a:prstGeom prst="mathEqual">
            <a:avLst/>
          </a:prstGeom>
          <a:solidFill>
            <a:srgbClr val="5B656E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621EC0-A74D-C140-3F73-BA4EAB12945B}"/>
              </a:ext>
            </a:extLst>
          </p:cNvPr>
          <p:cNvSpPr txBox="1"/>
          <p:nvPr/>
        </p:nvSpPr>
        <p:spPr>
          <a:xfrm>
            <a:off x="723634" y="1768229"/>
            <a:ext cx="1042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>
                <a:solidFill>
                  <a:srgbClr val="0097A9"/>
                </a:solidFill>
                <a:latin typeface="Congenial Black" panose="020B0604020202020204" pitchFamily="2" charset="0"/>
              </a:rPr>
              <a:t>LLM</a:t>
            </a:r>
            <a:endParaRPr lang="en-US" sz="3200" b="1">
              <a:solidFill>
                <a:srgbClr val="0097A9"/>
              </a:solidFill>
              <a:latin typeface="Congenial Black" panose="020B0604020202020204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99E265-0B4C-353B-9308-3BA3845761EA}"/>
              </a:ext>
            </a:extLst>
          </p:cNvPr>
          <p:cNvSpPr txBox="1"/>
          <p:nvPr/>
        </p:nvSpPr>
        <p:spPr>
          <a:xfrm>
            <a:off x="631065" y="3206839"/>
            <a:ext cx="3226158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alpha val="2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chemeClr val="tx1">
                    <a:alpha val="15000"/>
                  </a:schemeClr>
                </a:solidFill>
              </a:rPr>
              <a:t>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1">
                    <a:alpha val="15000"/>
                  </a:schemeClr>
                </a:solidFill>
              </a:rPr>
              <a:t>The process involves pre-training, alignment, and other nuanced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  <a:p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446738-EB3E-128F-E681-430BF32F27C2}"/>
              </a:ext>
            </a:extLst>
          </p:cNvPr>
          <p:cNvSpPr txBox="1"/>
          <p:nvPr/>
        </p:nvSpPr>
        <p:spPr>
          <a:xfrm>
            <a:off x="4125526" y="3182804"/>
            <a:ext cx="3226158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alpha val="19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chemeClr val="tx1">
                    <a:alpha val="19000"/>
                  </a:schemeClr>
                </a:solidFill>
              </a:rPr>
              <a:t>Pre-training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1">
                    <a:alpha val="19000"/>
                  </a:schemeClr>
                </a:solidFill>
              </a:rPr>
              <a:t>Pre-training established the foundation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1">
                    <a:alpha val="19000"/>
                  </a:schemeClr>
                </a:solidFill>
              </a:rPr>
              <a:t>Dictates the compute costs and the carbon footprints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  <a:p>
            <a:endParaRPr lang="en-GB"/>
          </a:p>
          <a:p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61DEE4-773B-4163-A1C7-3AA7387F4FE6}"/>
              </a:ext>
            </a:extLst>
          </p:cNvPr>
          <p:cNvSpPr txBox="1"/>
          <p:nvPr/>
        </p:nvSpPr>
        <p:spPr>
          <a:xfrm>
            <a:off x="7720883" y="3182804"/>
            <a:ext cx="4295105" cy="3139321"/>
          </a:xfrm>
          <a:prstGeom prst="rect">
            <a:avLst/>
          </a:prstGeom>
          <a:solidFill>
            <a:srgbClr val="FFF1D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This is the refining phase that kicks in after pre-training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The goal is to calibrate the model to exhibit desired behaviours, with a special emphasis on safety and trustworthiness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Adopted techniques include reinforcement backed by human feedback, data-centric methods and post-processing edits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599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6BEA1-7070-1283-3CE9-3F274B32E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does AI learn?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383A3A-BD37-7403-F9CF-5E912102513C}"/>
              </a:ext>
            </a:extLst>
          </p:cNvPr>
          <p:cNvSpPr/>
          <p:nvPr/>
        </p:nvSpPr>
        <p:spPr>
          <a:xfrm>
            <a:off x="6457946" y="1628773"/>
            <a:ext cx="4752000" cy="226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6D1C0C-7BF8-6C82-7FA7-A342F183FE76}"/>
              </a:ext>
            </a:extLst>
          </p:cNvPr>
          <p:cNvSpPr/>
          <p:nvPr/>
        </p:nvSpPr>
        <p:spPr>
          <a:xfrm>
            <a:off x="1086827" y="1628774"/>
            <a:ext cx="4752000" cy="2268000"/>
          </a:xfrm>
          <a:prstGeom prst="rect">
            <a:avLst/>
          </a:prstGeom>
          <a:solidFill>
            <a:srgbClr val="E5E4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8E8CE8-9EF4-B062-AA9D-43C633940972}"/>
              </a:ext>
            </a:extLst>
          </p:cNvPr>
          <p:cNvSpPr/>
          <p:nvPr/>
        </p:nvSpPr>
        <p:spPr>
          <a:xfrm>
            <a:off x="1086827" y="4225087"/>
            <a:ext cx="4752000" cy="2268000"/>
          </a:xfrm>
          <a:prstGeom prst="rect">
            <a:avLst/>
          </a:prstGeom>
          <a:solidFill>
            <a:srgbClr val="E5F2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D3997F-D9DD-3C2E-5993-132DFECC6842}"/>
              </a:ext>
            </a:extLst>
          </p:cNvPr>
          <p:cNvSpPr/>
          <p:nvPr/>
        </p:nvSpPr>
        <p:spPr>
          <a:xfrm>
            <a:off x="6457946" y="4225087"/>
            <a:ext cx="4752000" cy="2268000"/>
          </a:xfrm>
          <a:prstGeom prst="rect">
            <a:avLst/>
          </a:prstGeom>
          <a:solidFill>
            <a:srgbClr val="FAE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DB03D1-8732-6C76-E81D-280ED78BC96F}"/>
              </a:ext>
            </a:extLst>
          </p:cNvPr>
          <p:cNvSpPr/>
          <p:nvPr/>
        </p:nvSpPr>
        <p:spPr>
          <a:xfrm>
            <a:off x="1157777" y="1695450"/>
            <a:ext cx="2976073" cy="504825"/>
          </a:xfrm>
          <a:prstGeom prst="rect">
            <a:avLst/>
          </a:prstGeom>
          <a:solidFill>
            <a:srgbClr val="7B7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Supervised Learning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EE8D79-1761-7101-73C7-B8B26A873B2E}"/>
              </a:ext>
            </a:extLst>
          </p:cNvPr>
          <p:cNvSpPr/>
          <p:nvPr/>
        </p:nvSpPr>
        <p:spPr>
          <a:xfrm>
            <a:off x="8147762" y="1695449"/>
            <a:ext cx="2976073" cy="504825"/>
          </a:xfrm>
          <a:prstGeom prst="rect">
            <a:avLst/>
          </a:prstGeom>
          <a:solidFill>
            <a:srgbClr val="EB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Unsupervised Learning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DFCE88-8A56-C217-A7FF-075B9ED7F0A9}"/>
              </a:ext>
            </a:extLst>
          </p:cNvPr>
          <p:cNvSpPr/>
          <p:nvPr/>
        </p:nvSpPr>
        <p:spPr>
          <a:xfrm>
            <a:off x="8147762" y="4300001"/>
            <a:ext cx="2976073" cy="504825"/>
          </a:xfrm>
          <a:prstGeom prst="rect">
            <a:avLst/>
          </a:prstGeom>
          <a:solidFill>
            <a:srgbClr val="E58E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Transfer Learning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0F3DCC-D4E6-F918-FD3D-F2716E214DA8}"/>
              </a:ext>
            </a:extLst>
          </p:cNvPr>
          <p:cNvSpPr/>
          <p:nvPr/>
        </p:nvSpPr>
        <p:spPr>
          <a:xfrm>
            <a:off x="1157777" y="4305989"/>
            <a:ext cx="2976073" cy="504825"/>
          </a:xfrm>
          <a:prstGeom prst="rect">
            <a:avLst/>
          </a:prstGeom>
          <a:solidFill>
            <a:srgbClr val="7EB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Reinforcement Learning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26D202-A52E-34A2-510F-C0E6E70857F0}"/>
              </a:ext>
            </a:extLst>
          </p:cNvPr>
          <p:cNvSpPr txBox="1"/>
          <p:nvPr/>
        </p:nvSpPr>
        <p:spPr>
          <a:xfrm>
            <a:off x="1157776" y="2289928"/>
            <a:ext cx="4591859" cy="142308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GB" sz="1600"/>
              <a:t>ML model learns from labelled data where the correct output is known. It is the able to make predictions using data with unknown outputs.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3041EF-1EA1-EFCA-7FB7-E60C363996C0}"/>
              </a:ext>
            </a:extLst>
          </p:cNvPr>
          <p:cNvSpPr txBox="1"/>
          <p:nvPr/>
        </p:nvSpPr>
        <p:spPr>
          <a:xfrm>
            <a:off x="6538016" y="2275188"/>
            <a:ext cx="4591859" cy="142308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GB" sz="1600"/>
              <a:t>ML model learns from unlabelled data. The model then identifies patterns and structures from the input data without guidance from a human.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5B6343-1C73-B0D0-D354-0626DF7EC77F}"/>
              </a:ext>
            </a:extLst>
          </p:cNvPr>
          <p:cNvSpPr txBox="1"/>
          <p:nvPr/>
        </p:nvSpPr>
        <p:spPr>
          <a:xfrm>
            <a:off x="1157775" y="4940406"/>
            <a:ext cx="4591859" cy="142308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GB" sz="1600"/>
              <a:t>ML model learns interactions from its enviornment. The model learns by performing actions and receiving rewards or penalties.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1329D5-9ECD-D1D0-CCDD-9B8602E284A1}"/>
              </a:ext>
            </a:extLst>
          </p:cNvPr>
          <p:cNvSpPr txBox="1"/>
          <p:nvPr/>
        </p:nvSpPr>
        <p:spPr>
          <a:xfrm>
            <a:off x="6538016" y="5004029"/>
            <a:ext cx="4591859" cy="142308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GB" sz="1600"/>
              <a:t>ML model learns to solve one task, then using the knowledge the model is applied to a different but related problem. </a:t>
            </a:r>
          </a:p>
        </p:txBody>
      </p:sp>
    </p:spTree>
    <p:extLst>
      <p:ext uri="{BB962C8B-B14F-4D97-AF65-F5344CB8AC3E}">
        <p14:creationId xmlns:p14="http://schemas.microsoft.com/office/powerpoint/2010/main" val="1787652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2C61F-C3EA-0FCB-FD5B-F4E822563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360000"/>
            <a:ext cx="11471636" cy="865545"/>
          </a:xfrm>
        </p:spPr>
        <p:txBody>
          <a:bodyPr anchor="t">
            <a:normAutofit/>
          </a:bodyPr>
          <a:lstStyle/>
          <a:p>
            <a:r>
              <a:rPr lang="en-GB"/>
              <a:t>What are the limitations of AI?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9378B60-0E94-ECC3-5764-406A68FC5368}"/>
              </a:ext>
            </a:extLst>
          </p:cNvPr>
          <p:cNvGrpSpPr/>
          <p:nvPr/>
        </p:nvGrpSpPr>
        <p:grpSpPr>
          <a:xfrm>
            <a:off x="1206941" y="1644750"/>
            <a:ext cx="9777755" cy="4596756"/>
            <a:chOff x="360000" y="1630683"/>
            <a:chExt cx="11471638" cy="4596756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F8359FAB-9002-FDF5-E4CD-CA5226C8B6FF}"/>
                </a:ext>
              </a:extLst>
            </p:cNvPr>
            <p:cNvSpPr/>
            <p:nvPr/>
          </p:nvSpPr>
          <p:spPr>
            <a:xfrm>
              <a:off x="360001" y="1630683"/>
              <a:ext cx="11471637" cy="96773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620044E-7163-F5A2-918A-75BA3E942F0F}"/>
                </a:ext>
              </a:extLst>
            </p:cNvPr>
            <p:cNvSpPr/>
            <p:nvPr/>
          </p:nvSpPr>
          <p:spPr>
            <a:xfrm>
              <a:off x="360001" y="1630683"/>
              <a:ext cx="11471637" cy="967738"/>
            </a:xfrm>
            <a:custGeom>
              <a:avLst/>
              <a:gdLst>
                <a:gd name="connsiteX0" fmla="*/ 0 w 10353900"/>
                <a:gd name="connsiteY0" fmla="*/ 0 h 967738"/>
                <a:gd name="connsiteX1" fmla="*/ 10353900 w 10353900"/>
                <a:gd name="connsiteY1" fmla="*/ 0 h 967738"/>
                <a:gd name="connsiteX2" fmla="*/ 10353900 w 10353900"/>
                <a:gd name="connsiteY2" fmla="*/ 967738 h 967738"/>
                <a:gd name="connsiteX3" fmla="*/ 0 w 10353900"/>
                <a:gd name="connsiteY3" fmla="*/ 967738 h 967738"/>
                <a:gd name="connsiteX4" fmla="*/ 0 w 10353900"/>
                <a:gd name="connsiteY4" fmla="*/ 0 h 96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53900" h="967738">
                  <a:moveTo>
                    <a:pt x="0" y="0"/>
                  </a:moveTo>
                  <a:lnTo>
                    <a:pt x="10353900" y="0"/>
                  </a:lnTo>
                  <a:lnTo>
                    <a:pt x="10353900" y="967738"/>
                  </a:lnTo>
                  <a:lnTo>
                    <a:pt x="0" y="96773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2419" tIns="102419" rIns="102419" bIns="102419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200" b="1" kern="1200"/>
                <a:t>Explainability</a:t>
              </a:r>
              <a:r>
                <a:rPr lang="en-GB" sz="2200" kern="1200"/>
                <a:t> – The ability to understand the reasoning behind the outcome produced by a ML model. </a:t>
              </a:r>
              <a:endParaRPr lang="en-US" sz="2200" kern="1200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15FA0B1C-63EE-9928-3908-A7DB19209818}"/>
                </a:ext>
              </a:extLst>
            </p:cNvPr>
            <p:cNvSpPr/>
            <p:nvPr/>
          </p:nvSpPr>
          <p:spPr>
            <a:xfrm>
              <a:off x="360001" y="2840356"/>
              <a:ext cx="11471637" cy="96773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2FB1E7A-86A3-A177-4AC8-2D40DCC2BD14}"/>
                </a:ext>
              </a:extLst>
            </p:cNvPr>
            <p:cNvSpPr/>
            <p:nvPr/>
          </p:nvSpPr>
          <p:spPr>
            <a:xfrm>
              <a:off x="360001" y="2840356"/>
              <a:ext cx="11471637" cy="967738"/>
            </a:xfrm>
            <a:custGeom>
              <a:avLst/>
              <a:gdLst>
                <a:gd name="connsiteX0" fmla="*/ 0 w 10353900"/>
                <a:gd name="connsiteY0" fmla="*/ 0 h 967738"/>
                <a:gd name="connsiteX1" fmla="*/ 10353900 w 10353900"/>
                <a:gd name="connsiteY1" fmla="*/ 0 h 967738"/>
                <a:gd name="connsiteX2" fmla="*/ 10353900 w 10353900"/>
                <a:gd name="connsiteY2" fmla="*/ 967738 h 967738"/>
                <a:gd name="connsiteX3" fmla="*/ 0 w 10353900"/>
                <a:gd name="connsiteY3" fmla="*/ 967738 h 967738"/>
                <a:gd name="connsiteX4" fmla="*/ 0 w 10353900"/>
                <a:gd name="connsiteY4" fmla="*/ 0 h 96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53900" h="967738">
                  <a:moveTo>
                    <a:pt x="0" y="0"/>
                  </a:moveTo>
                  <a:lnTo>
                    <a:pt x="10353900" y="0"/>
                  </a:lnTo>
                  <a:lnTo>
                    <a:pt x="10353900" y="967738"/>
                  </a:lnTo>
                  <a:lnTo>
                    <a:pt x="0" y="96773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2419" tIns="102419" rIns="102419" bIns="102419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200" b="1" kern="1200"/>
                <a:t>Performance limitations</a:t>
              </a:r>
              <a:r>
                <a:rPr lang="en-GB" sz="2200" kern="1200"/>
                <a:t> – AI is not only restricted by the processing power but can be limited be the data it relies on.</a:t>
              </a:r>
              <a:endParaRPr lang="en-US" sz="2200" kern="1200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EE00F97B-8939-6D72-7672-C60CC7A0EFB1}"/>
                </a:ext>
              </a:extLst>
            </p:cNvPr>
            <p:cNvSpPr/>
            <p:nvPr/>
          </p:nvSpPr>
          <p:spPr>
            <a:xfrm>
              <a:off x="360001" y="4050028"/>
              <a:ext cx="11471637" cy="96773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DEEF302-FA6F-0D65-4421-AB1BF5772A33}"/>
                </a:ext>
              </a:extLst>
            </p:cNvPr>
            <p:cNvSpPr/>
            <p:nvPr/>
          </p:nvSpPr>
          <p:spPr>
            <a:xfrm>
              <a:off x="360000" y="4050028"/>
              <a:ext cx="11471637" cy="967738"/>
            </a:xfrm>
            <a:custGeom>
              <a:avLst/>
              <a:gdLst>
                <a:gd name="connsiteX0" fmla="*/ 0 w 10353900"/>
                <a:gd name="connsiteY0" fmla="*/ 0 h 967738"/>
                <a:gd name="connsiteX1" fmla="*/ 10353900 w 10353900"/>
                <a:gd name="connsiteY1" fmla="*/ 0 h 967738"/>
                <a:gd name="connsiteX2" fmla="*/ 10353900 w 10353900"/>
                <a:gd name="connsiteY2" fmla="*/ 967738 h 967738"/>
                <a:gd name="connsiteX3" fmla="*/ 0 w 10353900"/>
                <a:gd name="connsiteY3" fmla="*/ 967738 h 967738"/>
                <a:gd name="connsiteX4" fmla="*/ 0 w 10353900"/>
                <a:gd name="connsiteY4" fmla="*/ 0 h 96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53900" h="967738">
                  <a:moveTo>
                    <a:pt x="0" y="0"/>
                  </a:moveTo>
                  <a:lnTo>
                    <a:pt x="10353900" y="0"/>
                  </a:lnTo>
                  <a:lnTo>
                    <a:pt x="10353900" y="967738"/>
                  </a:lnTo>
                  <a:lnTo>
                    <a:pt x="0" y="96773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2419" tIns="102419" rIns="102419" bIns="102419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200" b="1" kern="1200"/>
                <a:t>Biased</a:t>
              </a:r>
              <a:r>
                <a:rPr lang="en-GB" sz="2200" kern="1200"/>
                <a:t> – ML models when trained on biased data sets can produce biased outputs.</a:t>
              </a:r>
              <a:endParaRPr lang="en-US" sz="2200" kern="1200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54962886-A4F8-9D1D-01CB-85EAFCA7E624}"/>
                </a:ext>
              </a:extLst>
            </p:cNvPr>
            <p:cNvSpPr/>
            <p:nvPr/>
          </p:nvSpPr>
          <p:spPr>
            <a:xfrm>
              <a:off x="360001" y="5259701"/>
              <a:ext cx="11471637" cy="96773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38FC2D4-7571-6D02-737C-D72187793181}"/>
                </a:ext>
              </a:extLst>
            </p:cNvPr>
            <p:cNvSpPr/>
            <p:nvPr/>
          </p:nvSpPr>
          <p:spPr>
            <a:xfrm>
              <a:off x="360000" y="5259701"/>
              <a:ext cx="11471638" cy="967738"/>
            </a:xfrm>
            <a:custGeom>
              <a:avLst/>
              <a:gdLst>
                <a:gd name="connsiteX0" fmla="*/ 0 w 10353900"/>
                <a:gd name="connsiteY0" fmla="*/ 0 h 967738"/>
                <a:gd name="connsiteX1" fmla="*/ 10353900 w 10353900"/>
                <a:gd name="connsiteY1" fmla="*/ 0 h 967738"/>
                <a:gd name="connsiteX2" fmla="*/ 10353900 w 10353900"/>
                <a:gd name="connsiteY2" fmla="*/ 967738 h 967738"/>
                <a:gd name="connsiteX3" fmla="*/ 0 w 10353900"/>
                <a:gd name="connsiteY3" fmla="*/ 967738 h 967738"/>
                <a:gd name="connsiteX4" fmla="*/ 0 w 10353900"/>
                <a:gd name="connsiteY4" fmla="*/ 0 h 96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53900" h="967738">
                  <a:moveTo>
                    <a:pt x="0" y="0"/>
                  </a:moveTo>
                  <a:lnTo>
                    <a:pt x="10353900" y="0"/>
                  </a:lnTo>
                  <a:lnTo>
                    <a:pt x="10353900" y="967738"/>
                  </a:lnTo>
                  <a:lnTo>
                    <a:pt x="0" y="96773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2419" tIns="102419" rIns="102419" bIns="102419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200" b="1" kern="1200"/>
                <a:t>Adverse uses of AI </a:t>
              </a:r>
              <a:r>
                <a:rPr lang="en-GB" sz="2200" kern="1200"/>
                <a:t>– AI can be used maliciously to impersonate people, steal data and expose weaknesses.</a:t>
              </a:r>
              <a:endParaRPr lang="en-US" sz="22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4139514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DC90C-A683-53E4-F563-D25A7A514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AI Expectations vs Reality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04C4A96-D0A7-9779-B4FA-0760A19414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7917760"/>
              </p:ext>
            </p:extLst>
          </p:nvPr>
        </p:nvGraphicFramePr>
        <p:xfrm>
          <a:off x="360363" y="1628774"/>
          <a:ext cx="11471274" cy="425813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46209">
                  <a:extLst>
                    <a:ext uri="{9D8B030D-6E8A-4147-A177-3AD203B41FA5}">
                      <a16:colId xmlns:a16="http://schemas.microsoft.com/office/drawing/2014/main" val="876254173"/>
                    </a:ext>
                  </a:extLst>
                </a:gridCol>
                <a:gridCol w="6725065">
                  <a:extLst>
                    <a:ext uri="{9D8B030D-6E8A-4147-A177-3AD203B41FA5}">
                      <a16:colId xmlns:a16="http://schemas.microsoft.com/office/drawing/2014/main" val="1889633302"/>
                    </a:ext>
                  </a:extLst>
                </a:gridCol>
              </a:tblGrid>
              <a:tr h="442168">
                <a:tc>
                  <a:txBody>
                    <a:bodyPr/>
                    <a:lstStyle/>
                    <a:p>
                      <a:r>
                        <a:rPr lang="en-GB" sz="2000"/>
                        <a:t>Expectations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Reality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607609"/>
                  </a:ext>
                </a:extLst>
              </a:tr>
              <a:tr h="763194">
                <a:tc>
                  <a:txBody>
                    <a:bodyPr/>
                    <a:lstStyle/>
                    <a:p>
                      <a:r>
                        <a:rPr lang="en-GB"/>
                        <a:t>AI will solve everything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Be realistic about what AI can and cannot do given current limitations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519202"/>
                  </a:ext>
                </a:extLst>
              </a:tr>
              <a:tr h="763194">
                <a:tc>
                  <a:txBody>
                    <a:bodyPr/>
                    <a:lstStyle/>
                    <a:p>
                      <a:r>
                        <a:rPr lang="en-GB"/>
                        <a:t>Rely on 2-3 ML engineers to solve and implement AI solutions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Pair any engineering talent with business talent and work cross functionally to find feasible and valuable projects.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283700"/>
                  </a:ext>
                </a:extLst>
              </a:tr>
              <a:tr h="763194">
                <a:tc>
                  <a:txBody>
                    <a:bodyPr/>
                    <a:lstStyle/>
                    <a:p>
                      <a:r>
                        <a:rPr lang="en-GB"/>
                        <a:t>AI will work the first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Plan for AI development to be iterative and multiple attempts will often be 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538409"/>
                  </a:ext>
                </a:extLst>
              </a:tr>
              <a:tr h="763194">
                <a:tc>
                  <a:txBody>
                    <a:bodyPr/>
                    <a:lstStyle/>
                    <a:p>
                      <a:r>
                        <a:rPr lang="en-GB"/>
                        <a:t>Traditional planning processes will apply without necessary changes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Work with AI teams to establish timeline estimates, milestones and KPIs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756419"/>
                  </a:ext>
                </a:extLst>
              </a:tr>
              <a:tr h="763194">
                <a:tc>
                  <a:txBody>
                    <a:bodyPr/>
                    <a:lstStyle/>
                    <a:p>
                      <a:r>
                        <a:rPr lang="en-GB"/>
                        <a:t>Only AI engineers can solve AI problems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Whilst building the team use available internal talent to progress.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933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924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40DC0410-7452-2C4E-B37F-27B7CFD814E5}"/>
              </a:ext>
            </a:extLst>
          </p:cNvPr>
          <p:cNvSpPr/>
          <p:nvPr/>
        </p:nvSpPr>
        <p:spPr>
          <a:xfrm>
            <a:off x="6606436" y="4079921"/>
            <a:ext cx="4889039" cy="1943100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9F5DBB5-7433-A240-BDF0-B88B692BEA02}"/>
              </a:ext>
            </a:extLst>
          </p:cNvPr>
          <p:cNvSpPr/>
          <p:nvPr/>
        </p:nvSpPr>
        <p:spPr>
          <a:xfrm>
            <a:off x="6331741" y="4548993"/>
            <a:ext cx="1036671" cy="10366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3FD79D3-C183-4749-ABEB-790BA208CCF9}"/>
              </a:ext>
            </a:extLst>
          </p:cNvPr>
          <p:cNvSpPr/>
          <p:nvPr/>
        </p:nvSpPr>
        <p:spPr>
          <a:xfrm>
            <a:off x="6606436" y="1737198"/>
            <a:ext cx="4889039" cy="1943100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F5DB847-58AC-3344-9DEA-BDAD923665C4}"/>
              </a:ext>
            </a:extLst>
          </p:cNvPr>
          <p:cNvSpPr/>
          <p:nvPr/>
        </p:nvSpPr>
        <p:spPr>
          <a:xfrm>
            <a:off x="6331741" y="2196046"/>
            <a:ext cx="1036671" cy="10366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830F8E5-DE0B-B64B-81D6-E7B3DAFDA137}"/>
              </a:ext>
            </a:extLst>
          </p:cNvPr>
          <p:cNvSpPr/>
          <p:nvPr/>
        </p:nvSpPr>
        <p:spPr>
          <a:xfrm>
            <a:off x="977116" y="4079921"/>
            <a:ext cx="4889039" cy="1943100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A90A2AE-55B3-3E41-9DC8-63EF188F1A4D}"/>
              </a:ext>
            </a:extLst>
          </p:cNvPr>
          <p:cNvSpPr/>
          <p:nvPr/>
        </p:nvSpPr>
        <p:spPr>
          <a:xfrm>
            <a:off x="696523" y="4548993"/>
            <a:ext cx="1036671" cy="10366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1E46970-5FAD-2741-9FF9-8BF1BA7C2951}"/>
              </a:ext>
            </a:extLst>
          </p:cNvPr>
          <p:cNvSpPr/>
          <p:nvPr/>
        </p:nvSpPr>
        <p:spPr>
          <a:xfrm>
            <a:off x="977116" y="1737198"/>
            <a:ext cx="4889039" cy="1943100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7A2FD65-EB45-7947-A09B-4608DD6A207F}"/>
              </a:ext>
            </a:extLst>
          </p:cNvPr>
          <p:cNvSpPr/>
          <p:nvPr/>
        </p:nvSpPr>
        <p:spPr>
          <a:xfrm>
            <a:off x="696523" y="2196046"/>
            <a:ext cx="1036671" cy="10366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446E361-119E-8C4B-8F22-BA64329CC7DE}"/>
              </a:ext>
            </a:extLst>
          </p:cNvPr>
          <p:cNvGrpSpPr/>
          <p:nvPr/>
        </p:nvGrpSpPr>
        <p:grpSpPr>
          <a:xfrm>
            <a:off x="1878038" y="2228854"/>
            <a:ext cx="3859250" cy="971042"/>
            <a:chOff x="4082626" y="5120793"/>
            <a:chExt cx="7718500" cy="1942084"/>
          </a:xfrm>
        </p:grpSpPr>
        <p:sp>
          <p:nvSpPr>
            <p:cNvPr id="104" name="Subtitle 2">
              <a:extLst>
                <a:ext uri="{FF2B5EF4-FFF2-40B4-BE49-F238E27FC236}">
                  <a16:creationId xmlns:a16="http://schemas.microsoft.com/office/drawing/2014/main" id="{308B8A42-8AEF-5A46-982B-D8F5DF468090}"/>
                </a:ext>
              </a:extLst>
            </p:cNvPr>
            <p:cNvSpPr txBox="1">
              <a:spLocks/>
            </p:cNvSpPr>
            <p:nvPr/>
          </p:nvSpPr>
          <p:spPr>
            <a:xfrm>
              <a:off x="4082626" y="5767125"/>
              <a:ext cx="7718500" cy="1295752"/>
            </a:xfrm>
            <a:prstGeom prst="rect">
              <a:avLst/>
            </a:prstGeom>
          </p:spPr>
          <p:txBody>
            <a:bodyPr vert="horz" wrap="square" lIns="144000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2150"/>
                </a:lnSpc>
              </a:pPr>
              <a:r>
                <a:rPr lang="en-US" sz="1400">
                  <a:solidFill>
                    <a:schemeClr val="tx1"/>
                  </a:solidFill>
                  <a:latin typeface="+mn-lt"/>
                  <a:ea typeface="Roboto Light" panose="02000000000000000000" pitchFamily="2" charset="0"/>
                  <a:cs typeface="Lato Light" panose="020F0502020204030203" pitchFamily="34" charset="0"/>
                </a:rPr>
                <a:t>Refers to the ability of AI to be fairer and more inclusive in decision making.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66208E1-03BB-6741-8B72-D7C0C7FE0712}"/>
                </a:ext>
              </a:extLst>
            </p:cNvPr>
            <p:cNvSpPr/>
            <p:nvPr/>
          </p:nvSpPr>
          <p:spPr>
            <a:xfrm>
              <a:off x="4232140" y="5120793"/>
              <a:ext cx="4396270" cy="615554"/>
            </a:xfrm>
            <a:prstGeom prst="rect">
              <a:avLst/>
            </a:prstGeom>
          </p:spPr>
          <p:txBody>
            <a:bodyPr wrap="square" lIns="72000">
              <a:spAutoFit/>
            </a:bodyPr>
            <a:lstStyle/>
            <a:p>
              <a:r>
                <a:rPr lang="en-US" sz="1400">
                  <a:solidFill>
                    <a:schemeClr val="tx2"/>
                  </a:solidFill>
                  <a:ea typeface="Roboto" panose="02000000000000000000" pitchFamily="2" charset="0"/>
                  <a:cs typeface="Lato Light" panose="020F0502020204030203" pitchFamily="34" charset="0"/>
                </a:rPr>
                <a:t>Fairness</a:t>
              </a:r>
              <a:endParaRPr lang="en-US" sz="900">
                <a:solidFill>
                  <a:schemeClr val="tx2"/>
                </a:solidFill>
                <a:ea typeface="Roboto" panose="02000000000000000000" pitchFamily="2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22710E9-35D1-5F4A-B0E3-E9321937D6C9}"/>
              </a:ext>
            </a:extLst>
          </p:cNvPr>
          <p:cNvGrpSpPr/>
          <p:nvPr/>
        </p:nvGrpSpPr>
        <p:grpSpPr>
          <a:xfrm>
            <a:off x="1930608" y="4554296"/>
            <a:ext cx="3859250" cy="978129"/>
            <a:chOff x="4187766" y="5086233"/>
            <a:chExt cx="7718500" cy="1956258"/>
          </a:xfrm>
        </p:grpSpPr>
        <p:sp>
          <p:nvSpPr>
            <p:cNvPr id="107" name="Subtitle 2">
              <a:extLst>
                <a:ext uri="{FF2B5EF4-FFF2-40B4-BE49-F238E27FC236}">
                  <a16:creationId xmlns:a16="http://schemas.microsoft.com/office/drawing/2014/main" id="{22E12A62-C9A8-3941-8A18-9DFC9FEF7B22}"/>
                </a:ext>
              </a:extLst>
            </p:cNvPr>
            <p:cNvSpPr txBox="1">
              <a:spLocks/>
            </p:cNvSpPr>
            <p:nvPr/>
          </p:nvSpPr>
          <p:spPr>
            <a:xfrm>
              <a:off x="4187766" y="5746739"/>
              <a:ext cx="7718500" cy="1295752"/>
            </a:xfrm>
            <a:prstGeom prst="rect">
              <a:avLst/>
            </a:prstGeom>
          </p:spPr>
          <p:txBody>
            <a:bodyPr vert="horz" wrap="square" lIns="108717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2150"/>
                </a:lnSpc>
              </a:pPr>
              <a:r>
                <a:rPr lang="en-US" sz="1400">
                  <a:solidFill>
                    <a:schemeClr val="tx1"/>
                  </a:solidFill>
                  <a:latin typeface="+mn-lt"/>
                  <a:ea typeface="Roboto Light" panose="02000000000000000000" pitchFamily="2" charset="0"/>
                  <a:cs typeface="Lato Light" panose="020F0502020204030203" pitchFamily="34" charset="0"/>
                </a:rPr>
                <a:t>Refers to legal and regulatory requirements surrounding AI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A2CA7985-ECDD-9848-8291-F9767D50E0C9}"/>
                </a:ext>
              </a:extLst>
            </p:cNvPr>
            <p:cNvSpPr/>
            <p:nvPr/>
          </p:nvSpPr>
          <p:spPr>
            <a:xfrm>
              <a:off x="4232140" y="5086233"/>
              <a:ext cx="4396270" cy="615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>
                  <a:solidFill>
                    <a:schemeClr val="tx2"/>
                  </a:solidFill>
                  <a:ea typeface="Roboto" panose="02000000000000000000" pitchFamily="2" charset="0"/>
                  <a:cs typeface="Lato Light" panose="020F0502020204030203" pitchFamily="34" charset="0"/>
                </a:rPr>
                <a:t>Privacy</a:t>
              </a:r>
              <a:endParaRPr lang="en-US" sz="900">
                <a:solidFill>
                  <a:schemeClr val="tx2"/>
                </a:solidFill>
                <a:ea typeface="Roboto" panose="02000000000000000000" pitchFamily="2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A26464EA-D280-B340-B8AB-6E78DE891D14}"/>
              </a:ext>
            </a:extLst>
          </p:cNvPr>
          <p:cNvGrpSpPr/>
          <p:nvPr/>
        </p:nvGrpSpPr>
        <p:grpSpPr>
          <a:xfrm>
            <a:off x="7527314" y="2228854"/>
            <a:ext cx="3859250" cy="971042"/>
            <a:chOff x="4082626" y="5120793"/>
            <a:chExt cx="7718500" cy="1942084"/>
          </a:xfrm>
        </p:grpSpPr>
        <p:sp>
          <p:nvSpPr>
            <p:cNvPr id="110" name="Subtitle 2">
              <a:extLst>
                <a:ext uri="{FF2B5EF4-FFF2-40B4-BE49-F238E27FC236}">
                  <a16:creationId xmlns:a16="http://schemas.microsoft.com/office/drawing/2014/main" id="{39D93250-AB4C-A44F-A895-76E3D0CF1688}"/>
                </a:ext>
              </a:extLst>
            </p:cNvPr>
            <p:cNvSpPr txBox="1">
              <a:spLocks/>
            </p:cNvSpPr>
            <p:nvPr/>
          </p:nvSpPr>
          <p:spPr>
            <a:xfrm>
              <a:off x="4082626" y="5767125"/>
              <a:ext cx="7718500" cy="1295752"/>
            </a:xfrm>
            <a:prstGeom prst="rect">
              <a:avLst/>
            </a:prstGeom>
          </p:spPr>
          <p:txBody>
            <a:bodyPr vert="horz" wrap="square" lIns="144000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2150"/>
                </a:lnSpc>
              </a:pPr>
              <a:r>
                <a:rPr lang="en-US" sz="1400">
                  <a:solidFill>
                    <a:schemeClr val="tx1"/>
                  </a:solidFill>
                  <a:latin typeface="+mn-lt"/>
                  <a:ea typeface="Roboto Light" panose="02000000000000000000" pitchFamily="2" charset="0"/>
                  <a:cs typeface="Lato Light" panose="020F0502020204030203" pitchFamily="34" charset="0"/>
                </a:rPr>
                <a:t>Refers to the ability to understand different AI systems.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1358DF6-40A2-764A-8D63-16574981106F}"/>
                </a:ext>
              </a:extLst>
            </p:cNvPr>
            <p:cNvSpPr/>
            <p:nvPr/>
          </p:nvSpPr>
          <p:spPr>
            <a:xfrm>
              <a:off x="4232140" y="5120793"/>
              <a:ext cx="4396270" cy="615554"/>
            </a:xfrm>
            <a:prstGeom prst="rect">
              <a:avLst/>
            </a:prstGeom>
          </p:spPr>
          <p:txBody>
            <a:bodyPr wrap="square" lIns="72000">
              <a:spAutoFit/>
            </a:bodyPr>
            <a:lstStyle/>
            <a:p>
              <a:r>
                <a:rPr lang="en-US" sz="1400">
                  <a:solidFill>
                    <a:schemeClr val="tx2"/>
                  </a:solidFill>
                  <a:ea typeface="Roboto" panose="02000000000000000000" pitchFamily="2" charset="0"/>
                  <a:cs typeface="Lato Light" panose="020F0502020204030203" pitchFamily="34" charset="0"/>
                </a:rPr>
                <a:t>Interpretability</a:t>
              </a:r>
              <a:endParaRPr lang="en-US" sz="900">
                <a:solidFill>
                  <a:schemeClr val="tx2"/>
                </a:solidFill>
                <a:ea typeface="Roboto" panose="02000000000000000000" pitchFamily="2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54EE24C-D8E4-CB45-88CD-19131787DA72}"/>
              </a:ext>
            </a:extLst>
          </p:cNvPr>
          <p:cNvGrpSpPr/>
          <p:nvPr/>
        </p:nvGrpSpPr>
        <p:grpSpPr>
          <a:xfrm>
            <a:off x="7527314" y="4571576"/>
            <a:ext cx="3859250" cy="971042"/>
            <a:chOff x="4082626" y="5120793"/>
            <a:chExt cx="7718500" cy="1942084"/>
          </a:xfrm>
        </p:grpSpPr>
        <p:sp>
          <p:nvSpPr>
            <p:cNvPr id="113" name="Subtitle 2">
              <a:extLst>
                <a:ext uri="{FF2B5EF4-FFF2-40B4-BE49-F238E27FC236}">
                  <a16:creationId xmlns:a16="http://schemas.microsoft.com/office/drawing/2014/main" id="{24C1C184-09EC-F149-ADD4-D17FFE3C48D9}"/>
                </a:ext>
              </a:extLst>
            </p:cNvPr>
            <p:cNvSpPr txBox="1">
              <a:spLocks/>
            </p:cNvSpPr>
            <p:nvPr/>
          </p:nvSpPr>
          <p:spPr>
            <a:xfrm>
              <a:off x="4082626" y="5767125"/>
              <a:ext cx="7718500" cy="1295752"/>
            </a:xfrm>
            <a:prstGeom prst="rect">
              <a:avLst/>
            </a:prstGeom>
          </p:spPr>
          <p:txBody>
            <a:bodyPr vert="horz" wrap="square" lIns="144000" tIns="54359" rIns="108717" bIns="5435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2150"/>
                </a:lnSpc>
              </a:pPr>
              <a:r>
                <a:rPr lang="en-US" sz="1400">
                  <a:solidFill>
                    <a:schemeClr val="tx1"/>
                  </a:solidFill>
                  <a:latin typeface="+mn-lt"/>
                  <a:ea typeface="Roboto Light" panose="02000000000000000000" pitchFamily="2" charset="0"/>
                  <a:cs typeface="Lato Light" panose="020F0502020204030203" pitchFamily="34" charset="0"/>
                </a:rPr>
                <a:t>Refers to the ability to understand how stable and reliable AI can be.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0A695F1-0242-9448-8038-B34F246183D2}"/>
                </a:ext>
              </a:extLst>
            </p:cNvPr>
            <p:cNvSpPr/>
            <p:nvPr/>
          </p:nvSpPr>
          <p:spPr>
            <a:xfrm>
              <a:off x="4232140" y="5120793"/>
              <a:ext cx="4396270" cy="615554"/>
            </a:xfrm>
            <a:prstGeom prst="rect">
              <a:avLst/>
            </a:prstGeom>
          </p:spPr>
          <p:txBody>
            <a:bodyPr wrap="square" lIns="72000">
              <a:spAutoFit/>
            </a:bodyPr>
            <a:lstStyle/>
            <a:p>
              <a:r>
                <a:rPr lang="en-US" sz="1400">
                  <a:solidFill>
                    <a:schemeClr val="tx2"/>
                  </a:solidFill>
                  <a:ea typeface="Roboto" panose="02000000000000000000" pitchFamily="2" charset="0"/>
                  <a:cs typeface="Lato Light" panose="020F0502020204030203" pitchFamily="34" charset="0"/>
                </a:rPr>
                <a:t>Safety</a:t>
              </a:r>
              <a:endParaRPr lang="en-US" sz="1000">
                <a:solidFill>
                  <a:schemeClr val="tx2"/>
                </a:solidFill>
                <a:ea typeface="Roboto" panose="02000000000000000000" pitchFamily="2" charset="0"/>
                <a:cs typeface="Lato Light" panose="020F0502020204030203" pitchFamily="34" charset="0"/>
              </a:endParaRPr>
            </a:p>
          </p:txBody>
        </p:sp>
      </p:grpSp>
      <p:pic>
        <p:nvPicPr>
          <p:cNvPr id="3" name="Graphic 2" descr="Seat Belt outline">
            <a:extLst>
              <a:ext uri="{FF2B5EF4-FFF2-40B4-BE49-F238E27FC236}">
                <a16:creationId xmlns:a16="http://schemas.microsoft.com/office/drawing/2014/main" id="{B4C1FB73-2B5E-6C00-1947-8F94FE793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99644" y="4610128"/>
            <a:ext cx="914400" cy="914400"/>
          </a:xfrm>
          <a:prstGeom prst="rect">
            <a:avLst/>
          </a:prstGeom>
        </p:spPr>
      </p:pic>
      <p:pic>
        <p:nvPicPr>
          <p:cNvPr id="5" name="Graphic 4" descr="Security camera outline">
            <a:extLst>
              <a:ext uri="{FF2B5EF4-FFF2-40B4-BE49-F238E27FC236}">
                <a16:creationId xmlns:a16="http://schemas.microsoft.com/office/drawing/2014/main" id="{E99F94E0-A35A-D354-CFBE-DF63B7AD7F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0459" y="4596608"/>
            <a:ext cx="914400" cy="914400"/>
          </a:xfrm>
          <a:prstGeom prst="rect">
            <a:avLst/>
          </a:prstGeom>
        </p:spPr>
      </p:pic>
      <p:pic>
        <p:nvPicPr>
          <p:cNvPr id="7" name="Graphic 6" descr="Brain in head outline">
            <a:extLst>
              <a:ext uri="{FF2B5EF4-FFF2-40B4-BE49-F238E27FC236}">
                <a16:creationId xmlns:a16="http://schemas.microsoft.com/office/drawing/2014/main" id="{F11A71AE-38CD-3821-4B77-EE2910CB05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94878" y="2251548"/>
            <a:ext cx="914400" cy="9144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DF81C529-5091-2F71-D9AB-EF995BF8207F}"/>
              </a:ext>
            </a:extLst>
          </p:cNvPr>
          <p:cNvSpPr txBox="1">
            <a:spLocks/>
          </p:cNvSpPr>
          <p:nvPr/>
        </p:nvSpPr>
        <p:spPr>
          <a:xfrm>
            <a:off x="360001" y="360000"/>
            <a:ext cx="11471636" cy="8655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The Four Key Pillars of Responsible AI Implementation</a:t>
            </a:r>
          </a:p>
        </p:txBody>
      </p:sp>
      <p:pic>
        <p:nvPicPr>
          <p:cNvPr id="16" name="Graphic 15" descr="Scales of justice outline">
            <a:extLst>
              <a:ext uri="{FF2B5EF4-FFF2-40B4-BE49-F238E27FC236}">
                <a16:creationId xmlns:a16="http://schemas.microsoft.com/office/drawing/2014/main" id="{4C91CD9B-CB4B-B22D-81F8-A2B1EB045B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0459" y="225154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07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5E7DD0F1-66B3-864B-95A5-459A443F32E5}"/>
              </a:ext>
            </a:extLst>
          </p:cNvPr>
          <p:cNvSpPr/>
          <p:nvPr/>
        </p:nvSpPr>
        <p:spPr>
          <a:xfrm>
            <a:off x="678770" y="620486"/>
            <a:ext cx="10834461" cy="5617029"/>
          </a:xfrm>
          <a:prstGeom prst="rect">
            <a:avLst/>
          </a:prstGeom>
          <a:solidFill>
            <a:srgbClr val="B2D79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2CCCA64-7D26-4049-85B0-F3A6E975AC68}"/>
              </a:ext>
            </a:extLst>
          </p:cNvPr>
          <p:cNvGrpSpPr/>
          <p:nvPr/>
        </p:nvGrpSpPr>
        <p:grpSpPr>
          <a:xfrm>
            <a:off x="6277468" y="620484"/>
            <a:ext cx="5235763" cy="1535872"/>
            <a:chOff x="10497452" y="5167535"/>
            <a:chExt cx="3381834" cy="338092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D4E13FD-6173-8746-AA04-FCAB2781EF43}"/>
                </a:ext>
              </a:extLst>
            </p:cNvPr>
            <p:cNvSpPr/>
            <p:nvPr/>
          </p:nvSpPr>
          <p:spPr>
            <a:xfrm>
              <a:off x="10498364" y="5167541"/>
              <a:ext cx="3380922" cy="33809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CF520D0-D5C8-1B47-88BB-A6F81130BE69}"/>
                </a:ext>
              </a:extLst>
            </p:cNvPr>
            <p:cNvSpPr/>
            <p:nvPr/>
          </p:nvSpPr>
          <p:spPr>
            <a:xfrm>
              <a:off x="10497452" y="5167535"/>
              <a:ext cx="3380922" cy="3380917"/>
            </a:xfrm>
            <a:prstGeom prst="rect">
              <a:avLst/>
            </a:prstGeom>
          </p:spPr>
          <p:txBody>
            <a:bodyPr wrap="square" anchor="ctr">
              <a:noAutofit/>
            </a:bodyPr>
            <a:lstStyle/>
            <a:p>
              <a:pPr algn="ctr"/>
              <a:r>
                <a:rPr lang="en-US" sz="5000" b="1">
                  <a:solidFill>
                    <a:schemeClr val="bg1"/>
                  </a:solidFill>
                  <a:latin typeface="Montserrat SemiBold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Fairness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6E1123B-510E-FD10-9215-63C987450A90}"/>
              </a:ext>
            </a:extLst>
          </p:cNvPr>
          <p:cNvSpPr txBox="1"/>
          <p:nvPr/>
        </p:nvSpPr>
        <p:spPr>
          <a:xfrm>
            <a:off x="1596000" y="2643256"/>
            <a:ext cx="9000000" cy="288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>
                <a:solidFill>
                  <a:schemeClr val="tx2"/>
                </a:solidFill>
              </a:rPr>
              <a:t>AI has the </a:t>
            </a:r>
            <a:r>
              <a:rPr lang="en-GB" b="1">
                <a:solidFill>
                  <a:schemeClr val="tx2"/>
                </a:solidFill>
              </a:rPr>
              <a:t>potential to be fairer and more inclusive </a:t>
            </a:r>
            <a:r>
              <a:rPr lang="en-GB">
                <a:solidFill>
                  <a:schemeClr val="tx2"/>
                </a:solidFill>
              </a:rPr>
              <a:t>in its decision making process then human judgements, however any unfairness gone unnoticed can have a widescale impact. </a:t>
            </a:r>
          </a:p>
          <a:p>
            <a:endParaRPr lang="en-GB">
              <a:solidFill>
                <a:schemeClr val="tx2"/>
              </a:solidFill>
            </a:endParaRPr>
          </a:p>
          <a:p>
            <a:r>
              <a:rPr lang="en-GB">
                <a:solidFill>
                  <a:schemeClr val="tx2"/>
                </a:solidFill>
              </a:rPr>
              <a:t>Why is developing fair AI difficult?: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2"/>
                </a:solidFill>
              </a:rPr>
              <a:t>ML Models may </a:t>
            </a:r>
            <a:r>
              <a:rPr lang="en-GB" b="1">
                <a:solidFill>
                  <a:schemeClr val="tx2"/>
                </a:solidFill>
              </a:rPr>
              <a:t>learn or amplify any pre-existing biases</a:t>
            </a:r>
            <a:r>
              <a:rPr lang="en-GB">
                <a:solidFill>
                  <a:schemeClr val="tx2"/>
                </a:solidFill>
              </a:rPr>
              <a:t> in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2"/>
                </a:solidFill>
              </a:rPr>
              <a:t>It is challenging to build systems that are fair across all situations. Use of systems after launch can reveal </a:t>
            </a:r>
            <a:r>
              <a:rPr lang="en-GB" b="1">
                <a:solidFill>
                  <a:schemeClr val="tx2"/>
                </a:solidFill>
              </a:rPr>
              <a:t>unintentional, unfair outcomes which are difficult to predict</a:t>
            </a:r>
            <a:r>
              <a:rPr lang="en-GB">
                <a:solidFill>
                  <a:schemeClr val="tx2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>
                <a:solidFill>
                  <a:schemeClr val="tx2"/>
                </a:solidFill>
              </a:rPr>
              <a:t>Fairness cannot be easily defined</a:t>
            </a:r>
            <a:r>
              <a:rPr lang="en-GB">
                <a:solidFill>
                  <a:schemeClr val="tx2"/>
                </a:solidFill>
              </a:rPr>
              <a:t>, however aiming for continuous improvements toward “fairer systems” should be the aim.</a:t>
            </a:r>
          </a:p>
          <a:p>
            <a:endParaRPr lang="en-GB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632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5E7DD0F1-66B3-864B-95A5-459A443F32E5}"/>
              </a:ext>
            </a:extLst>
          </p:cNvPr>
          <p:cNvSpPr/>
          <p:nvPr/>
        </p:nvSpPr>
        <p:spPr>
          <a:xfrm>
            <a:off x="678770" y="620486"/>
            <a:ext cx="10834461" cy="5617029"/>
          </a:xfrm>
          <a:prstGeom prst="rect">
            <a:avLst/>
          </a:prstGeom>
          <a:solidFill>
            <a:srgbClr val="F2B4A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F4CE5AA-EC0D-649D-779D-EF0ADECBA255}"/>
              </a:ext>
            </a:extLst>
          </p:cNvPr>
          <p:cNvGrpSpPr/>
          <p:nvPr/>
        </p:nvGrpSpPr>
        <p:grpSpPr>
          <a:xfrm>
            <a:off x="677358" y="620484"/>
            <a:ext cx="6241602" cy="1535872"/>
            <a:chOff x="6880282" y="5167537"/>
            <a:chExt cx="3381834" cy="338092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3C441A1-3132-448D-8AF1-C9F1E0E3381C}"/>
                </a:ext>
              </a:extLst>
            </p:cNvPr>
            <p:cNvSpPr/>
            <p:nvPr/>
          </p:nvSpPr>
          <p:spPr>
            <a:xfrm>
              <a:off x="6881194" y="5167544"/>
              <a:ext cx="3380922" cy="3380918"/>
            </a:xfrm>
            <a:prstGeom prst="rect">
              <a:avLst/>
            </a:prstGeom>
            <a:solidFill>
              <a:srgbClr val="E982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1F2AB36-E981-C537-AE89-D2743B36321D}"/>
                </a:ext>
              </a:extLst>
            </p:cNvPr>
            <p:cNvSpPr/>
            <p:nvPr/>
          </p:nvSpPr>
          <p:spPr>
            <a:xfrm>
              <a:off x="6880282" y="5167537"/>
              <a:ext cx="3380922" cy="3380917"/>
            </a:xfrm>
            <a:prstGeom prst="rect">
              <a:avLst/>
            </a:prstGeom>
          </p:spPr>
          <p:txBody>
            <a:bodyPr wrap="square" anchor="ctr">
              <a:noAutofit/>
            </a:bodyPr>
            <a:lstStyle/>
            <a:p>
              <a:pPr algn="ctr"/>
              <a:r>
                <a:rPr lang="en-US" sz="5000" b="1">
                  <a:solidFill>
                    <a:schemeClr val="bg1"/>
                  </a:solidFill>
                  <a:latin typeface="Montserrat SemiBold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Interpretability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2C63F24-BBD9-E804-130B-6248A793453A}"/>
              </a:ext>
            </a:extLst>
          </p:cNvPr>
          <p:cNvSpPr txBox="1"/>
          <p:nvPr/>
        </p:nvSpPr>
        <p:spPr>
          <a:xfrm>
            <a:off x="1596000" y="2643256"/>
            <a:ext cx="9000000" cy="288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>
                <a:solidFill>
                  <a:schemeClr val="tx2"/>
                </a:solidFill>
              </a:rPr>
              <a:t>Interpretability is crucial to </a:t>
            </a:r>
            <a:r>
              <a:rPr lang="en-GB" b="1">
                <a:solidFill>
                  <a:schemeClr val="tx2"/>
                </a:solidFill>
              </a:rPr>
              <a:t>understanding, questioning and trusting </a:t>
            </a:r>
            <a:r>
              <a:rPr lang="en-GB">
                <a:solidFill>
                  <a:schemeClr val="tx2"/>
                </a:solidFill>
              </a:rPr>
              <a:t>AI systems. It also provides scientists and engineers with better means of designing, developing and debugging models. Interpretability at M&amp;G allows for compliance with regulation and the ability to “unbox the Blackbox” of AI</a:t>
            </a:r>
          </a:p>
          <a:p>
            <a:endParaRPr lang="en-GB">
              <a:solidFill>
                <a:schemeClr val="tx2"/>
              </a:solidFill>
            </a:endParaRPr>
          </a:p>
          <a:p>
            <a:r>
              <a:rPr lang="en-GB">
                <a:solidFill>
                  <a:schemeClr val="tx2"/>
                </a:solidFill>
              </a:rPr>
              <a:t>How can AI be interpretable?: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2"/>
                </a:solidFill>
              </a:rPr>
              <a:t>Designing AI systems to initially use a small subset of inputs to make it clear which factors are affecting the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2"/>
                </a:solidFill>
              </a:rPr>
              <a:t>Making sure that AI models are tested </a:t>
            </a:r>
            <a:r>
              <a:rPr lang="en-GB" b="1">
                <a:solidFill>
                  <a:schemeClr val="tx2"/>
                </a:solidFill>
              </a:rPr>
              <a:t>rigorously and regularly </a:t>
            </a:r>
            <a:r>
              <a:rPr lang="en-GB">
                <a:solidFill>
                  <a:schemeClr val="tx2"/>
                </a:solidFill>
              </a:rPr>
              <a:t>to ensure they are working as expected. </a:t>
            </a:r>
          </a:p>
          <a:p>
            <a:endParaRPr lang="en-GB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69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5E7DD0F1-66B3-864B-95A5-459A443F32E5}"/>
              </a:ext>
            </a:extLst>
          </p:cNvPr>
          <p:cNvSpPr/>
          <p:nvPr/>
        </p:nvSpPr>
        <p:spPr>
          <a:xfrm>
            <a:off x="678769" y="620485"/>
            <a:ext cx="10834461" cy="5617029"/>
          </a:xfrm>
          <a:prstGeom prst="rect">
            <a:avLst/>
          </a:prstGeom>
          <a:solidFill>
            <a:srgbClr val="B0AD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3980CCF-3449-EB74-740C-0C62416A485C}"/>
              </a:ext>
            </a:extLst>
          </p:cNvPr>
          <p:cNvGrpSpPr/>
          <p:nvPr/>
        </p:nvGrpSpPr>
        <p:grpSpPr>
          <a:xfrm>
            <a:off x="6277468" y="620484"/>
            <a:ext cx="5235763" cy="1535872"/>
            <a:chOff x="10497452" y="5167535"/>
            <a:chExt cx="3381834" cy="338092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3C4AE5-74B3-8B20-291C-56E25B8A56CA}"/>
                </a:ext>
              </a:extLst>
            </p:cNvPr>
            <p:cNvSpPr/>
            <p:nvPr/>
          </p:nvSpPr>
          <p:spPr>
            <a:xfrm>
              <a:off x="10498364" y="5167541"/>
              <a:ext cx="3380922" cy="3380918"/>
            </a:xfrm>
            <a:prstGeom prst="rect">
              <a:avLst/>
            </a:prstGeom>
            <a:solidFill>
              <a:srgbClr val="7B76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0AD6334-211A-9AC2-E995-7F3A6738517C}"/>
                </a:ext>
              </a:extLst>
            </p:cNvPr>
            <p:cNvSpPr/>
            <p:nvPr/>
          </p:nvSpPr>
          <p:spPr>
            <a:xfrm>
              <a:off x="10497452" y="5167535"/>
              <a:ext cx="3380922" cy="3380917"/>
            </a:xfrm>
            <a:prstGeom prst="rect">
              <a:avLst/>
            </a:prstGeom>
          </p:spPr>
          <p:txBody>
            <a:bodyPr wrap="square" anchor="ctr">
              <a:noAutofit/>
            </a:bodyPr>
            <a:lstStyle/>
            <a:p>
              <a:pPr algn="ctr"/>
              <a:r>
                <a:rPr lang="en-US" sz="5000" b="1">
                  <a:solidFill>
                    <a:schemeClr val="bg1"/>
                  </a:solidFill>
                  <a:latin typeface="Montserrat SemiBold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Privacy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9BF66D4-2F30-E9C6-4689-3EBBE031094A}"/>
              </a:ext>
            </a:extLst>
          </p:cNvPr>
          <p:cNvSpPr txBox="1"/>
          <p:nvPr/>
        </p:nvSpPr>
        <p:spPr>
          <a:xfrm>
            <a:off x="1596000" y="2643256"/>
            <a:ext cx="9000000" cy="288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>
                <a:solidFill>
                  <a:schemeClr val="tx2"/>
                </a:solidFill>
              </a:rPr>
              <a:t>Privacy involves respecting any </a:t>
            </a:r>
            <a:r>
              <a:rPr lang="en-GB" b="1">
                <a:solidFill>
                  <a:schemeClr val="tx2"/>
                </a:solidFill>
              </a:rPr>
              <a:t>legal and regulatory requirements</a:t>
            </a:r>
            <a:r>
              <a:rPr lang="en-GB">
                <a:solidFill>
                  <a:schemeClr val="tx2"/>
                </a:solidFill>
              </a:rPr>
              <a:t>, but also considering the </a:t>
            </a:r>
            <a:r>
              <a:rPr lang="en-GB" b="1">
                <a:solidFill>
                  <a:schemeClr val="tx2"/>
                </a:solidFill>
              </a:rPr>
              <a:t>social norms and expectations</a:t>
            </a:r>
            <a:r>
              <a:rPr lang="en-GB">
                <a:solidFill>
                  <a:schemeClr val="tx2"/>
                </a:solidFill>
              </a:rPr>
              <a:t>. Building AI integration that prioritises the privacy and confidentiality of information is critical for wide-scale adoption. </a:t>
            </a:r>
          </a:p>
          <a:p>
            <a:endParaRPr lang="en-GB">
              <a:solidFill>
                <a:schemeClr val="tx2"/>
              </a:solidFill>
            </a:endParaRPr>
          </a:p>
          <a:p>
            <a:r>
              <a:rPr lang="en-GB">
                <a:solidFill>
                  <a:schemeClr val="tx2"/>
                </a:solidFill>
              </a:rPr>
              <a:t>How to ensure privacy?: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>
                <a:solidFill>
                  <a:schemeClr val="tx2"/>
                </a:solidFill>
              </a:rPr>
              <a:t>Anonymize and aggregate </a:t>
            </a:r>
            <a:r>
              <a:rPr lang="en-GB">
                <a:solidFill>
                  <a:schemeClr val="tx2"/>
                </a:solidFill>
              </a:rPr>
              <a:t>incoming data using best practice data-scrubbing pipelines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2"/>
                </a:solidFill>
              </a:rPr>
              <a:t>Train ML models using techniques that establish </a:t>
            </a:r>
            <a:r>
              <a:rPr lang="en-GB" b="1">
                <a:solidFill>
                  <a:schemeClr val="tx2"/>
                </a:solidFill>
              </a:rPr>
              <a:t>mathematical guarantees for privacy</a:t>
            </a:r>
            <a:r>
              <a:rPr lang="en-GB">
                <a:solidFill>
                  <a:schemeClr val="tx2"/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2"/>
                </a:solidFill>
              </a:rPr>
              <a:t>Create models which rely on internal data only</a:t>
            </a:r>
          </a:p>
          <a:p>
            <a:endParaRPr lang="en-GB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148019"/>
      </p:ext>
    </p:extLst>
  </p:cSld>
  <p:clrMapOvr>
    <a:masterClrMapping/>
  </p:clrMapOvr>
</p:sld>
</file>

<file path=ppt/theme/theme1.xml><?xml version="1.0" encoding="utf-8"?>
<a:theme xmlns:a="http://schemas.openxmlformats.org/drawingml/2006/main" name="M&amp;G plc template 16x9">
  <a:themeElements>
    <a:clrScheme name="M&amp;G">
      <a:dk1>
        <a:srgbClr val="5B656E"/>
      </a:dk1>
      <a:lt1>
        <a:srgbClr val="FFFFFF"/>
      </a:lt1>
      <a:dk2>
        <a:srgbClr val="055A60"/>
      </a:dk2>
      <a:lt2>
        <a:srgbClr val="EB5C37"/>
      </a:lt2>
      <a:accent1>
        <a:srgbClr val="7EBD5F"/>
      </a:accent1>
      <a:accent2>
        <a:srgbClr val="E98276"/>
      </a:accent2>
      <a:accent3>
        <a:srgbClr val="7B76B6"/>
      </a:accent3>
      <a:accent4>
        <a:srgbClr val="65B4E5"/>
      </a:accent4>
      <a:accent5>
        <a:srgbClr val="FFB81C"/>
      </a:accent5>
      <a:accent6>
        <a:srgbClr val="E58EBB"/>
      </a:accent6>
      <a:hlink>
        <a:srgbClr val="EB5C37"/>
      </a:hlink>
      <a:folHlink>
        <a:srgbClr val="16596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Violet 100%">
      <a:srgbClr val="7B76B6"/>
    </a:custClr>
    <a:custClr name="Violet 80%">
      <a:srgbClr val="9591C5"/>
    </a:custClr>
    <a:custClr name="Violet 60%">
      <a:srgbClr val="B0ADD3"/>
    </a:custClr>
    <a:custClr name="Violet 40%">
      <a:srgbClr val="CAC8E2"/>
    </a:custClr>
    <a:custClr name="Violet 20%">
      <a:srgbClr val="E5E4F0"/>
    </a:custClr>
    <a:custClr name="Light Pink 100%">
      <a:srgbClr val="E58EBB"/>
    </a:custClr>
    <a:custClr name="Light Pink 80%">
      <a:srgbClr val="EAA5C9"/>
    </a:custClr>
    <a:custClr name="Light Pink 60%">
      <a:srgbClr val="EFBBD6"/>
    </a:custClr>
    <a:custClr name="Light Pink 40%">
      <a:srgbClr val="F5D2E4"/>
    </a:custClr>
    <a:custClr name="Light Pink 20%">
      <a:srgbClr val="FAE8F1"/>
    </a:custClr>
    <a:custClr name="Petrol 100%">
      <a:srgbClr val="0097A9"/>
    </a:custClr>
    <a:custClr name="Petrol 80%">
      <a:srgbClr val="33ACBA"/>
    </a:custClr>
    <a:custClr name="Petrol 60%">
      <a:srgbClr val="66C1CB"/>
    </a:custClr>
    <a:custClr name="Petrol 40%">
      <a:srgbClr val="99D5DD"/>
    </a:custClr>
    <a:custClr name="Petrol 20%">
      <a:srgbClr val="CCEAEE"/>
    </a:custClr>
    <a:custClr name="Yellow 100%">
      <a:srgbClr val="FFB81C"/>
    </a:custClr>
    <a:custClr name="Yellow 80%">
      <a:srgbClr val="FFC649"/>
    </a:custClr>
    <a:custClr name="Yellow 60%">
      <a:srgbClr val="FFD477"/>
    </a:custClr>
    <a:custClr name="Yellow 40%">
      <a:srgbClr val="FFE3A4"/>
    </a:custClr>
    <a:custClr name="Yellow 20%">
      <a:srgbClr val="FFF1D2"/>
    </a:custClr>
    <a:custClr name="Light Blue 100%">
      <a:srgbClr val="65B4E5"/>
    </a:custClr>
    <a:custClr name="Light Blue 80%">
      <a:srgbClr val="8DC3EB"/>
    </a:custClr>
    <a:custClr name="Light Blue 60%">
      <a:srgbClr val="ADD2F1"/>
    </a:custClr>
    <a:custClr name="Light Blue 40%">
      <a:srgbClr val="CBE1F6"/>
    </a:custClr>
    <a:custClr name="Light Blue 20%">
      <a:srgbClr val="E5F0FB"/>
    </a:custClr>
    <a:custClr name="Light Green 100%">
      <a:srgbClr val="7EBD5F"/>
    </a:custClr>
    <a:custClr name="Light Green 80%">
      <a:srgbClr val="98CA7F"/>
    </a:custClr>
    <a:custClr name="Light Green 60%">
      <a:srgbClr val="B2D79F"/>
    </a:custClr>
    <a:custClr name="Light Green 40%">
      <a:srgbClr val="CBE5BF"/>
    </a:custClr>
    <a:custClr name="Light Green 20%">
      <a:srgbClr val="E5F2DF"/>
    </a:custClr>
    <a:custClr name="Grey 100%">
      <a:srgbClr val="5B656E"/>
    </a:custClr>
    <a:custClr name="Grey 80%">
      <a:srgbClr val="7C848B"/>
    </a:custClr>
    <a:custClr name="Grey 60%">
      <a:srgbClr val="9DA3A8"/>
    </a:custClr>
    <a:custClr name="Grey 40%">
      <a:srgbClr val="BDC1C5"/>
    </a:custClr>
    <a:custClr name="Grey 20%">
      <a:srgbClr val="DEE0E2"/>
    </a:custClr>
    <a:custClr name="Light Coral 100%">
      <a:srgbClr val="E98276"/>
    </a:custClr>
    <a:custClr name="Light Coral 80%">
      <a:srgbClr val="EB9B91"/>
    </a:custClr>
    <a:custClr name="Light Coral 60%">
      <a:srgbClr val="F2B4AD"/>
    </a:custClr>
    <a:custClr name="Light Coral 40%">
      <a:srgbClr val="F6CDC8"/>
    </a:custClr>
    <a:custClr name="Light Coral 20%">
      <a:srgbClr val="FBE6E4"/>
    </a:custClr>
    <a:custClr name="Jade 100%">
      <a:srgbClr val="17B0AD"/>
    </a:custClr>
    <a:custClr name="Jade 80%">
      <a:srgbClr val="45C0BD"/>
    </a:custClr>
    <a:custClr name="Jade 60%">
      <a:srgbClr val="74D0CE"/>
    </a:custClr>
    <a:custClr name="Jade 40%">
      <a:srgbClr val="A2DFDE"/>
    </a:custClr>
    <a:custClr name="Jade 20%">
      <a:srgbClr val="D1EFEF"/>
    </a:custClr>
  </a:custClrLst>
  <a:extLst>
    <a:ext uri="{05A4C25C-085E-4340-85A3-A5531E510DB2}">
      <thm15:themeFamily xmlns:thm15="http://schemas.microsoft.com/office/thememl/2012/main" name="Presentation3" id="{E2DD24ED-1BBB-DD46-9171-5C312685B804}" vid="{E9D75BB8-DE22-DD43-A41C-CA31D99D41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AFD873B2C3E841B0D509263B74CE5B" ma:contentTypeVersion="10" ma:contentTypeDescription="Create a new document." ma:contentTypeScope="" ma:versionID="cab2158ac67e252d0fb66f3cae9e055a">
  <xsd:schema xmlns:xsd="http://www.w3.org/2001/XMLSchema" xmlns:xs="http://www.w3.org/2001/XMLSchema" xmlns:p="http://schemas.microsoft.com/office/2006/metadata/properties" xmlns:ns2="d16ae4d6-9bf8-4165-8734-67bbcef658ad" xmlns:ns3="950df1f7-ee33-442a-bdad-5b988fc50ead" targetNamespace="http://schemas.microsoft.com/office/2006/metadata/properties" ma:root="true" ma:fieldsID="f6f48ddaeb07e988f6a7c748534c08fa" ns2:_="" ns3:_="">
    <xsd:import namespace="d16ae4d6-9bf8-4165-8734-67bbcef658ad"/>
    <xsd:import namespace="950df1f7-ee33-442a-bdad-5b988fc50ea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Comments" minOccurs="0"/>
                <xsd:element ref="ns2:MediaServiceObjectDetectorVersions" minOccurs="0"/>
                <xsd:element ref="ns2:MediaLengthInSecond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6ae4d6-9bf8-4165-8734-67bbcef658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Comments" ma:index="14" nillable="true" ma:displayName="Comments" ma:format="Dropdown" ma:internalName="Comments">
      <xsd:simpleType>
        <xsd:restriction base="dms:Text">
          <xsd:maxLength value="255"/>
        </xsd:restriction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0df1f7-ee33-442a-bdad-5b988fc50ea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s xmlns="d16ae4d6-9bf8-4165-8734-67bbcef658ad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70BEF3-DDF5-49BF-8CBB-B2A735946B92}">
  <ds:schemaRefs>
    <ds:schemaRef ds:uri="950df1f7-ee33-442a-bdad-5b988fc50ead"/>
    <ds:schemaRef ds:uri="d16ae4d6-9bf8-4165-8734-67bbcef658a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761B18A-EFC3-478B-923F-AC5CC51FDD4A}">
  <ds:schemaRefs>
    <ds:schemaRef ds:uri="4ca9bab2-2aca-4fd9-9657-56a4c58137fc"/>
    <ds:schemaRef ds:uri="78e2c228-88d4-470d-8979-39812c725bf8"/>
    <ds:schemaRef ds:uri="d16ae4d6-9bf8-4165-8734-67bbcef658ad"/>
    <ds:schemaRef ds:uri="edead583-b2f5-45cd-b2c4-e4687111039d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5A92DEE-227D-4808-A3DB-036D04F3BA3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M&amp;GPLC PowerPoint template_16x9 01-23</Template>
  <TotalTime>0</TotalTime>
  <Words>2485</Words>
  <Application>Microsoft Office PowerPoint</Application>
  <PresentationFormat>Widescreen</PresentationFormat>
  <Paragraphs>386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Congenial Black</vt:lpstr>
      <vt:lpstr>Google Sans</vt:lpstr>
      <vt:lpstr>Montserrat SemiBold</vt:lpstr>
      <vt:lpstr>M&amp;G plc template 16x9</vt:lpstr>
      <vt:lpstr>AI Intro</vt:lpstr>
      <vt:lpstr>What is AI?</vt:lpstr>
      <vt:lpstr>How does AI learn?</vt:lpstr>
      <vt:lpstr>What are the limitations of AI?</vt:lpstr>
      <vt:lpstr>AI Expectations vs Reality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develop AI at M&amp;G?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Gough, Hugo</dc:creator>
  <cp:lastModifiedBy>Abidi, Syed Muntazir Mehdi</cp:lastModifiedBy>
  <cp:revision>1</cp:revision>
  <dcterms:created xsi:type="dcterms:W3CDTF">2023-08-11T14:23:40Z</dcterms:created>
  <dcterms:modified xsi:type="dcterms:W3CDTF">2023-08-18T15:46:25Z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M&amp;G plc template 16x9:7</vt:lpwstr>
  </property>
  <property fmtid="{D5CDD505-2E9C-101B-9397-08002B2CF9AE}" pid="3" name="ClassificationContentMarkingFooterText">
    <vt:lpwstr>${If.App.Outlook}M&amp;G plc - Restricted ${If.End}</vt:lpwstr>
  </property>
  <property fmtid="{D5CDD505-2E9C-101B-9397-08002B2CF9AE}" pid="4" name="ContentTypeId">
    <vt:lpwstr>0x0101003DAFD873B2C3E841B0D509263B74CE5B</vt:lpwstr>
  </property>
  <property fmtid="{D5CDD505-2E9C-101B-9397-08002B2CF9AE}" pid="5" name="CandC_Tax_3">
    <vt:lpwstr>1;#|8e35de5b-af54-4733-865d-30222df2bb50</vt:lpwstr>
  </property>
  <property fmtid="{D5CDD505-2E9C-101B-9397-08002B2CF9AE}" pid="6" name="MSIP_Label_145b9cce-5262-4471-b691-53ccdbfa697d_Enabled">
    <vt:lpwstr>true</vt:lpwstr>
  </property>
  <property fmtid="{D5CDD505-2E9C-101B-9397-08002B2CF9AE}" pid="7" name="MSIP_Label_145b9cce-5262-4471-b691-53ccdbfa697d_SetDate">
    <vt:lpwstr>2023-08-11T14:37:09Z</vt:lpwstr>
  </property>
  <property fmtid="{D5CDD505-2E9C-101B-9397-08002B2CF9AE}" pid="8" name="MSIP_Label_145b9cce-5262-4471-b691-53ccdbfa697d_Method">
    <vt:lpwstr>Privileged</vt:lpwstr>
  </property>
  <property fmtid="{D5CDD505-2E9C-101B-9397-08002B2CF9AE}" pid="9" name="MSIP_Label_145b9cce-5262-4471-b691-53ccdbfa697d_Name">
    <vt:lpwstr>Not Sensitive</vt:lpwstr>
  </property>
  <property fmtid="{D5CDD505-2E9C-101B-9397-08002B2CF9AE}" pid="10" name="MSIP_Label_145b9cce-5262-4471-b691-53ccdbfa697d_SiteId">
    <vt:lpwstr>aa42167d-6f8d-45ce-b655-d245ef97da66</vt:lpwstr>
  </property>
  <property fmtid="{D5CDD505-2E9C-101B-9397-08002B2CF9AE}" pid="11" name="MSIP_Label_145b9cce-5262-4471-b691-53ccdbfa697d_ActionId">
    <vt:lpwstr>c061d89e-b9f5-45a4-a9c4-e0ef3185b29b</vt:lpwstr>
  </property>
  <property fmtid="{D5CDD505-2E9C-101B-9397-08002B2CF9AE}" pid="12" name="MSIP_Label_145b9cce-5262-4471-b691-53ccdbfa697d_ContentBits">
    <vt:lpwstr>0</vt:lpwstr>
  </property>
</Properties>
</file>