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Popularity In 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-3.6999084831035749E-2"/>
                  <c:y val="-0.2502725622126246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t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1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t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2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t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3"/>
              <c:layout/>
              <c:spPr>
                <a:noFill/>
                <a:ln>
                  <a:noFill/>
                </a:ln>
                <a:effectLst>
                  <a:glow rad="127000">
                    <a:schemeClr val="tx1"/>
                  </a:glo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4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t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txPr>
              <a:bodyPr rot="0" spcFirstLastPara="1" vertOverflow="overflow" horzOverflow="overflow" vert="horz" wrap="square" lIns="38100" tIns="19050" rIns="38100" bIns="19050" anchor="t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1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LenDenCLub</c:v>
                </c:pt>
                <c:pt idx="1">
                  <c:v>I2iFunding</c:v>
                </c:pt>
                <c:pt idx="2">
                  <c:v>Faircent</c:v>
                </c:pt>
                <c:pt idx="3">
                  <c:v>Lendingkart</c:v>
                </c:pt>
                <c:pt idx="4">
                  <c:v>Rupee Circle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</c:v>
                </c:pt>
                <c:pt idx="1">
                  <c:v>0.25</c:v>
                </c:pt>
                <c:pt idx="2">
                  <c:v>0.15</c:v>
                </c:pt>
                <c:pt idx="3">
                  <c:v>0.1</c:v>
                </c:pt>
                <c:pt idx="4">
                  <c:v>0.05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E3820-8B44-4629-991A-935645C82454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8C8D-D622-4DD0-BDB7-DF7CF6C9D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36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8C8D-D622-4DD0-BDB7-DF7CF6C9D1A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5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F184-BCD5-46ED-8CD5-2A1D253402F1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01F3-3B88-4840-9CE1-01F075763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08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F184-BCD5-46ED-8CD5-2A1D253402F1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01F3-3B88-4840-9CE1-01F075763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80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F184-BCD5-46ED-8CD5-2A1D253402F1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01F3-3B88-4840-9CE1-01F075763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87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F184-BCD5-46ED-8CD5-2A1D253402F1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01F3-3B88-4840-9CE1-01F0757637E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0789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F184-BCD5-46ED-8CD5-2A1D253402F1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01F3-3B88-4840-9CE1-01F075763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476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F184-BCD5-46ED-8CD5-2A1D253402F1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01F3-3B88-4840-9CE1-01F075763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576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F184-BCD5-46ED-8CD5-2A1D253402F1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01F3-3B88-4840-9CE1-01F075763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113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F184-BCD5-46ED-8CD5-2A1D253402F1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01F3-3B88-4840-9CE1-01F075763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643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F184-BCD5-46ED-8CD5-2A1D253402F1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01F3-3B88-4840-9CE1-01F075763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75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F184-BCD5-46ED-8CD5-2A1D253402F1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01F3-3B88-4840-9CE1-01F075763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9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F184-BCD5-46ED-8CD5-2A1D253402F1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01F3-3B88-4840-9CE1-01F075763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6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F184-BCD5-46ED-8CD5-2A1D253402F1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01F3-3B88-4840-9CE1-01F075763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77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F184-BCD5-46ED-8CD5-2A1D253402F1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01F3-3B88-4840-9CE1-01F075763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30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F184-BCD5-46ED-8CD5-2A1D253402F1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01F3-3B88-4840-9CE1-01F075763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57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F184-BCD5-46ED-8CD5-2A1D253402F1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01F3-3B88-4840-9CE1-01F075763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49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F184-BCD5-46ED-8CD5-2A1D253402F1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01F3-3B88-4840-9CE1-01F075763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10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F184-BCD5-46ED-8CD5-2A1D253402F1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01F3-3B88-4840-9CE1-01F075763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82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A94F184-BCD5-46ED-8CD5-2A1D253402F1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A1D01F3-3B88-4840-9CE1-01F075763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625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496" y="796555"/>
            <a:ext cx="9144001" cy="2405891"/>
          </a:xfrm>
        </p:spPr>
        <p:txBody>
          <a:bodyPr>
            <a:normAutofit/>
          </a:bodyPr>
          <a:lstStyle/>
          <a:p>
            <a:pPr algn="l"/>
            <a:r>
              <a:rPr lang="en-US" sz="4000" b="1" u="sng" spc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Peer-To-Peer (P2P) Lending: A New Way </a:t>
            </a:r>
            <a:br>
              <a:rPr lang="en-US" sz="4000" b="1" u="sng" spc="0" dirty="0" smtClean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sz="4000" b="1" u="sng" spc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To Borrow Money</a:t>
            </a:r>
            <a:endParaRPr lang="en-IN" sz="4000" b="1" u="sng" spc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132" y="1617785"/>
            <a:ext cx="5838093" cy="430471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232" y="2050783"/>
            <a:ext cx="4075165" cy="3871716"/>
          </a:xfrm>
        </p:spPr>
        <p:txBody>
          <a:bodyPr anchor="t">
            <a:normAutofit/>
          </a:bodyPr>
          <a:lstStyle/>
          <a:p>
            <a:pPr algn="l"/>
            <a:r>
              <a:rPr lang="en-US" i="1" dirty="0">
                <a:solidFill>
                  <a:schemeClr val="tx1"/>
                </a:solidFill>
              </a:rPr>
              <a:t>Empowering Individuals Through Direct and Accessible Financial </a:t>
            </a:r>
            <a:r>
              <a:rPr lang="en-US" i="1" dirty="0" smtClean="0">
                <a:solidFill>
                  <a:schemeClr val="tx1"/>
                </a:solidFill>
              </a:rPr>
              <a:t>Support.</a:t>
            </a:r>
            <a:endParaRPr lang="en-US" i="1" dirty="0" smtClean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-Created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By 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00000"/>
              </a:lnSpc>
            </a:pP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algn="l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2190" y="4377806"/>
            <a:ext cx="306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Muntzar Sayyed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7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P2P lending industry is still in its early stages, but it has the potential to revolutionize the way people borrow and lend money.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industry is expected to continue growing in the coming years, and it will be interesting to see how it evolves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Overall, the P2P lending industry is a promising new sector of the financial industry.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However</a:t>
            </a:r>
            <a:r>
              <a:rPr lang="en-US" dirty="0">
                <a:solidFill>
                  <a:schemeClr val="tx1"/>
                </a:solidFill>
              </a:rPr>
              <a:t>, it is important to be aware of the risks involved before investing or borrowing money through a P2P platform.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01993" y="5556738"/>
            <a:ext cx="5247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 Black" panose="020B0A04020102020204" pitchFamily="34" charset="0"/>
              </a:rPr>
              <a:t>	THANK YOU</a:t>
            </a:r>
            <a:endParaRPr lang="en-IN" sz="4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30966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Introduction to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Peer-to-Peer.</a:t>
            </a:r>
          </a:p>
          <a:p>
            <a:r>
              <a:rPr lang="en-US" dirty="0">
                <a:solidFill>
                  <a:schemeClr val="tx1"/>
                </a:solidFill>
              </a:rPr>
              <a:t>How Does P2P Lending Work?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Features of </a:t>
            </a:r>
            <a:r>
              <a:rPr lang="en-IN" dirty="0">
                <a:solidFill>
                  <a:schemeClr val="tx1"/>
                </a:solidFill>
              </a:rPr>
              <a:t>Peer-to-Peer </a:t>
            </a:r>
            <a:r>
              <a:rPr lang="en-IN" dirty="0" smtClean="0">
                <a:solidFill>
                  <a:schemeClr val="tx1"/>
                </a:solidFill>
              </a:rPr>
              <a:t>Platforms.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Top </a:t>
            </a:r>
            <a:r>
              <a:rPr lang="en-IN" dirty="0">
                <a:solidFill>
                  <a:schemeClr val="tx1"/>
                </a:solidFill>
              </a:rPr>
              <a:t>Peer-to-Peer </a:t>
            </a:r>
            <a:r>
              <a:rPr lang="en-IN" dirty="0" smtClean="0">
                <a:solidFill>
                  <a:schemeClr val="tx1"/>
                </a:solidFill>
              </a:rPr>
              <a:t>Platforms in India.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Analysis of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Platforms.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Industry </a:t>
            </a:r>
            <a:r>
              <a:rPr lang="en-US" dirty="0" smtClean="0">
                <a:solidFill>
                  <a:schemeClr val="tx1"/>
                </a:solidFill>
              </a:rPr>
              <a:t>Outlook &amp; Growth Factor.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Risk Factors &amp; Challenges.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Conclusion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98474"/>
            <a:ext cx="3857336" cy="666952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5614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</a:t>
            </a:r>
            <a:r>
              <a:rPr lang="en-US" b="1" dirty="0" smtClean="0"/>
              <a:t> </a:t>
            </a:r>
            <a:r>
              <a:rPr lang="en-IN" b="1" dirty="0"/>
              <a:t>Peer-to-Peer.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51451"/>
            <a:ext cx="10233800" cy="17616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financial transaction in which individuals or businesses lend money to each other directly, without the involvement of a financial institution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165" y="2706443"/>
            <a:ext cx="4334635" cy="351816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1120000" y="2813880"/>
            <a:ext cx="57731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 P2P lending works as the much-needed mechanism through which people who want to give loans connect with those who require money.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borrowers pay interest, and the investors/lenders earn interest.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2459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6000" b="1" dirty="0" smtClean="0"/>
              <a:t>How </a:t>
            </a:r>
            <a:r>
              <a:rPr lang="en-US" sz="6000" b="1" dirty="0"/>
              <a:t>Does P2P Lending Work?</a:t>
            </a:r>
            <a:br>
              <a:rPr lang="en-US" sz="6000" b="1" dirty="0"/>
            </a:b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761"/>
            <a:ext cx="10233800" cy="435133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 P2P lending is done through a website that connects borrowers and lenders directly. 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Those who want to lend money, open an account with a P2P platform as a lender. 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chemeClr val="tx1"/>
                </a:solidFill>
              </a:rPr>
              <a:t>those who require a loan register themselves as a borrower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To make sure that the platforms don’t do anything fishy or fraudulent, like holding on to money invested by the lenders or money paid back by borrowers, RBI regulates these platforms.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2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Features of </a:t>
            </a:r>
            <a:r>
              <a:rPr lang="en-IN" b="1" dirty="0">
                <a:solidFill>
                  <a:schemeClr val="tx1"/>
                </a:solidFill>
              </a:rPr>
              <a:t>Peer-to-Peer Platforms.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Loan diversification: This allows lenders to invest in multiple loans, which can help to reduce their risk.</a:t>
            </a:r>
          </a:p>
          <a:p>
            <a:r>
              <a:rPr lang="en-US" dirty="0">
                <a:solidFill>
                  <a:schemeClr val="tx1"/>
                </a:solidFill>
              </a:rPr>
              <a:t>Automated investing: This allows lenders to invest in loans automatically, based on their investment criteria.</a:t>
            </a:r>
          </a:p>
          <a:p>
            <a:r>
              <a:rPr lang="en-US" dirty="0">
                <a:solidFill>
                  <a:schemeClr val="tx1"/>
                </a:solidFill>
              </a:rPr>
              <a:t>Peer-to-peer lending marketplace: This allows borrowers and lenders to interact directly with each other.</a:t>
            </a:r>
          </a:p>
          <a:p>
            <a:r>
              <a:rPr lang="en-US" dirty="0">
                <a:solidFill>
                  <a:schemeClr val="tx1"/>
                </a:solidFill>
              </a:rPr>
              <a:t>Loan analytics: This provides borrowers and lenders with data and insights about the P2P lending market.</a:t>
            </a:r>
          </a:p>
          <a:p>
            <a:r>
              <a:rPr lang="en-US" dirty="0">
                <a:solidFill>
                  <a:schemeClr val="tx1"/>
                </a:solidFill>
              </a:rPr>
              <a:t>Social lending: This allows borrowers and lenders to connect with each other and build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423769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6000" b="1" dirty="0" smtClean="0">
                <a:solidFill>
                  <a:schemeClr val="tx1"/>
                </a:solidFill>
              </a:rPr>
              <a:t>Top </a:t>
            </a:r>
            <a:r>
              <a:rPr lang="en-IN" sz="6000" b="1" dirty="0" smtClean="0">
                <a:solidFill>
                  <a:schemeClr val="tx1"/>
                </a:solidFill>
              </a:rPr>
              <a:t>P2P </a:t>
            </a:r>
            <a:r>
              <a:rPr lang="en-IN" sz="6000" b="1" dirty="0">
                <a:solidFill>
                  <a:schemeClr val="tx1"/>
                </a:solidFill>
              </a:rPr>
              <a:t>Platforms in India.</a:t>
            </a:r>
            <a:br>
              <a:rPr lang="en-IN" sz="6000" b="1" dirty="0">
                <a:solidFill>
                  <a:schemeClr val="tx1"/>
                </a:solidFill>
              </a:rPr>
            </a:br>
            <a:endParaRPr lang="en-IN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933"/>
            <a:ext cx="10233800" cy="435133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Over the last year, peer-to-peer lending has seen a large number of new entrants in the market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Here are some of the most popular P2P lending </a:t>
            </a:r>
            <a:r>
              <a:rPr lang="en-US" dirty="0" smtClean="0">
                <a:solidFill>
                  <a:schemeClr val="tx1"/>
                </a:solidFill>
              </a:rPr>
              <a:t>platforms based </a:t>
            </a:r>
            <a:r>
              <a:rPr lang="en-US" dirty="0">
                <a:solidFill>
                  <a:schemeClr val="tx1"/>
                </a:solidFill>
              </a:rPr>
              <a:t>on their market share and popularity: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LenDenClub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I2iFunding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Faircent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Lendingkart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Rupee Circle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475148277"/>
              </p:ext>
            </p:extLst>
          </p:nvPr>
        </p:nvGraphicFramePr>
        <p:xfrm>
          <a:off x="6625882" y="2857957"/>
          <a:ext cx="5148776" cy="3755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640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997" y="11190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6000" b="1" dirty="0" smtClean="0"/>
              <a:t>Analysis </a:t>
            </a:r>
            <a:r>
              <a:rPr lang="en-US" sz="6000" b="1" dirty="0"/>
              <a:t>of </a:t>
            </a:r>
            <a:r>
              <a:rPr lang="en-US" sz="6000" b="1" dirty="0" smtClean="0"/>
              <a:t>the </a:t>
            </a:r>
            <a:r>
              <a:rPr lang="en-US" sz="6000" b="1" dirty="0"/>
              <a:t>Platforms.</a:t>
            </a:r>
            <a:br>
              <a:rPr lang="en-US" sz="6000" b="1" dirty="0"/>
            </a:br>
            <a:endParaRPr lang="en-IN" sz="60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689073"/>
              </p:ext>
            </p:extLst>
          </p:nvPr>
        </p:nvGraphicFramePr>
        <p:xfrm>
          <a:off x="838200" y="1240522"/>
          <a:ext cx="10190874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479"/>
                <a:gridCol w="1698479"/>
                <a:gridCol w="1698479"/>
                <a:gridCol w="1698479"/>
                <a:gridCol w="1698479"/>
                <a:gridCol w="1698479"/>
              </a:tblGrid>
              <a:tr h="1119584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Platform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Total loan amount disbursed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Number of loans disbursed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Average interest rate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Average loan term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Default rate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861219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LenDenClub</a:t>
                      </a:r>
                      <a:endParaRPr lang="en-US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10,000 cr.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100,000 loans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10%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3 years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2%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861219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I2iFunding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5,000 cr.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50,000 loans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9%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2 years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3%</a:t>
                      </a:r>
                      <a:endParaRPr lang="en-IN" dirty="0"/>
                    </a:p>
                  </a:txBody>
                  <a:tcPr/>
                </a:tc>
              </a:tr>
              <a:tr h="861219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Faircent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3,000 cr.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30,000 loans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8%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 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4%</a:t>
                      </a:r>
                      <a:endParaRPr lang="en-IN" dirty="0"/>
                    </a:p>
                  </a:txBody>
                  <a:tcPr/>
                </a:tc>
              </a:tr>
              <a:tr h="861219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Lendingkart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2,000 cr.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20,000 loans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7%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6 months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5%</a:t>
                      </a:r>
                      <a:endParaRPr lang="en-IN" dirty="0"/>
                    </a:p>
                  </a:txBody>
                  <a:tcPr/>
                </a:tc>
              </a:tr>
              <a:tr h="602853">
                <a:tc>
                  <a:txBody>
                    <a:bodyPr/>
                    <a:lstStyle/>
                    <a:p>
                      <a:r>
                        <a:rPr lang="en-IN" dirty="0" smtClean="0"/>
                        <a:t>Rupee Circle</a:t>
                      </a:r>
                      <a:br>
                        <a:rPr lang="en-IN" dirty="0" smtClean="0"/>
                      </a:b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1,000 cr.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10,000 loans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6%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months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6%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9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Industry </a:t>
            </a:r>
            <a:r>
              <a:rPr lang="en-US" b="1" dirty="0" smtClean="0"/>
              <a:t>Outlook</a:t>
            </a:r>
            <a:r>
              <a:rPr lang="en-US" b="1" dirty="0"/>
              <a:t> </a:t>
            </a:r>
            <a:r>
              <a:rPr lang="en-US" b="1" dirty="0" smtClean="0"/>
              <a:t>&amp; Growth Factors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According to Precedence Research, the global P2P lending market size is projected to reach US$ 705.81 billion by 2030, growing at a CAGR of 25.2% during the forecast period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There are several factors driving the growth of the P2P lending industry. These include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rise of digital lending </a:t>
            </a:r>
            <a:r>
              <a:rPr lang="en-US" dirty="0" smtClean="0">
                <a:solidFill>
                  <a:schemeClr val="tx1"/>
                </a:solidFill>
              </a:rPr>
              <a:t>platforms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increasing demand for alternative lending </a:t>
            </a:r>
            <a:r>
              <a:rPr lang="en-US" dirty="0" smtClean="0">
                <a:solidFill>
                  <a:schemeClr val="tx1"/>
                </a:solidFill>
              </a:rPr>
              <a:t>options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he growing popularity of </a:t>
            </a:r>
            <a:r>
              <a:rPr lang="en-US" dirty="0" smtClean="0">
                <a:solidFill>
                  <a:schemeClr val="tx1"/>
                </a:solidFill>
              </a:rPr>
              <a:t>crowd funding.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6000" b="1" dirty="0" smtClean="0"/>
              <a:t>Risk </a:t>
            </a:r>
            <a:r>
              <a:rPr lang="en-US" sz="6000" b="1" dirty="0"/>
              <a:t>Factors &amp; Challenges.</a:t>
            </a:r>
            <a:br>
              <a:rPr lang="en-US" sz="6000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Despite the growth potential of the P2P lending industry, there are also some challenges that the industry will need to address.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These factors can impact both lenders (investors) and borrowers, as well as the overall stability and growth of the </a:t>
            </a:r>
            <a:r>
              <a:rPr lang="en-US" dirty="0" smtClean="0">
                <a:solidFill>
                  <a:schemeClr val="tx1"/>
                </a:solidFill>
              </a:rPr>
              <a:t>industry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These </a:t>
            </a:r>
            <a:r>
              <a:rPr lang="en-US" dirty="0">
                <a:solidFill>
                  <a:schemeClr val="tx1"/>
                </a:solidFill>
              </a:rPr>
              <a:t>challenges include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The risk of </a:t>
            </a:r>
            <a:r>
              <a:rPr lang="en-IN" dirty="0" smtClean="0">
                <a:solidFill>
                  <a:schemeClr val="tx1"/>
                </a:solidFill>
              </a:rPr>
              <a:t>fraud.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The lack of </a:t>
            </a:r>
            <a:r>
              <a:rPr lang="en-IN" dirty="0" smtClean="0">
                <a:solidFill>
                  <a:schemeClr val="tx1"/>
                </a:solidFill>
              </a:rPr>
              <a:t>regulation.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The lack of </a:t>
            </a:r>
            <a:r>
              <a:rPr lang="en-IN" dirty="0" smtClean="0">
                <a:solidFill>
                  <a:schemeClr val="tx1"/>
                </a:solidFill>
              </a:rPr>
              <a:t>transparency.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8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198</TotalTime>
  <Words>453</Words>
  <Application>Microsoft Office PowerPoint</Application>
  <PresentationFormat>Widescreen</PresentationFormat>
  <Paragraphs>123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Corbel</vt:lpstr>
      <vt:lpstr>Times New Roman</vt:lpstr>
      <vt:lpstr>Depth</vt:lpstr>
      <vt:lpstr>Peer-To-Peer (P2P) Lending: A New Way  To Borrow Money</vt:lpstr>
      <vt:lpstr>Presentation Agenda</vt:lpstr>
      <vt:lpstr>Introduction to Peer-to-Peer.</vt:lpstr>
      <vt:lpstr> How Does P2P Lending Work? </vt:lpstr>
      <vt:lpstr>Features of Peer-to-Peer Platforms.</vt:lpstr>
      <vt:lpstr> Top P2P Platforms in India. </vt:lpstr>
      <vt:lpstr> Analysis of the Platforms. </vt:lpstr>
      <vt:lpstr>Industry Outlook &amp; Growth Factors</vt:lpstr>
      <vt:lpstr> Risk Factors &amp; Challenges.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Peer-To-Peer (P2P) Lending: A New Way  To Borrow Money</dc:title>
  <dc:creator>HP</dc:creator>
  <cp:lastModifiedBy>HP</cp:lastModifiedBy>
  <cp:revision>17</cp:revision>
  <dcterms:created xsi:type="dcterms:W3CDTF">2023-08-17T16:28:47Z</dcterms:created>
  <dcterms:modified xsi:type="dcterms:W3CDTF">2023-08-18T11:11:48Z</dcterms:modified>
</cp:coreProperties>
</file>