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6BBA4E5-FA68-469D-93E7-23F46EFD92B4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6/21/18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D40CDD-B5B6-4EC5-B948-8E5E2FBCA16E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15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57A2BD-01C2-46F6-8713-5F4AC61E7162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6/21/18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7F0349-981D-4E01-A39D-9E84D6D9AF4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8b8b8b"/>
                </a:solid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16430E0-BF01-4FAF-893A-2A168B0AD06B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6/21/18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380967-5180-4975-B835-9EFD4510E15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모바일 시스템 프로그래밍</a:t>
            </a:r>
            <a:br/>
            <a:br/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- Make User Activity Tracker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Noto Sans CJK JP Regular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7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조 </a:t>
            </a:r>
            <a:endParaRPr b="0" lang="en-US" sz="2400" spc="-1" strike="noStrike">
              <a:latin typeface="Noto Sans CJK JP Regular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2014136048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박서영</a:t>
            </a:r>
            <a:endParaRPr b="0" lang="en-US" sz="2400" spc="-1" strike="noStrike">
              <a:latin typeface="Noto Sans CJK JP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MainActivity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420280" y="5651280"/>
            <a:ext cx="2517120" cy="62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퍼미션 관련 메소드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101080" y="5669640"/>
            <a:ext cx="229500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나머지 메소드 </a:t>
            </a:r>
            <a:endParaRPr b="0" lang="en-US" sz="2000" spc="-1" strike="noStrike">
              <a:latin typeface="Noto Sans CJK JP Regular"/>
            </a:endParaRPr>
          </a:p>
        </p:txBody>
      </p:sp>
      <p:pic>
        <p:nvPicPr>
          <p:cNvPr id="161" name="그림 3" descr=""/>
          <p:cNvPicPr/>
          <p:nvPr/>
        </p:nvPicPr>
        <p:blipFill>
          <a:blip r:embed="rId1"/>
          <a:stretch/>
        </p:blipFill>
        <p:spPr>
          <a:xfrm>
            <a:off x="655200" y="1818720"/>
            <a:ext cx="5621760" cy="3575880"/>
          </a:xfrm>
          <a:prstGeom prst="rect">
            <a:avLst/>
          </a:prstGeom>
          <a:ln>
            <a:noFill/>
          </a:ln>
        </p:spPr>
      </p:pic>
      <p:grpSp>
        <p:nvGrpSpPr>
          <p:cNvPr id="162" name="Group 4"/>
          <p:cNvGrpSpPr/>
          <p:nvPr/>
        </p:nvGrpSpPr>
        <p:grpSpPr>
          <a:xfrm>
            <a:off x="6679440" y="2068560"/>
            <a:ext cx="4581000" cy="3076200"/>
            <a:chOff x="6679440" y="2068560"/>
            <a:chExt cx="4581000" cy="3076200"/>
          </a:xfrm>
        </p:grpSpPr>
        <p:pic>
          <p:nvPicPr>
            <p:cNvPr id="163" name="그림 4" descr=""/>
            <p:cNvPicPr/>
            <p:nvPr/>
          </p:nvPicPr>
          <p:blipFill>
            <a:blip r:embed="rId2"/>
            <a:stretch/>
          </p:blipFill>
          <p:spPr>
            <a:xfrm>
              <a:off x="6679440" y="2068560"/>
              <a:ext cx="4581000" cy="307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" name="CustomShape 5"/>
            <p:cNvSpPr/>
            <p:nvPr/>
          </p:nvSpPr>
          <p:spPr>
            <a:xfrm>
              <a:off x="6679440" y="3307680"/>
              <a:ext cx="4270680" cy="160380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6"/>
            <p:cNvSpPr/>
            <p:nvPr/>
          </p:nvSpPr>
          <p:spPr>
            <a:xfrm>
              <a:off x="8101080" y="2926800"/>
              <a:ext cx="2834640" cy="29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저장된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log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기록을 출력하는 부분  </a:t>
              </a:r>
              <a:endParaRPr b="0" lang="en-US" sz="1400" spc="-1" strike="noStrike">
                <a:latin typeface="Noto Sans CJK JP Regular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MainService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92880"/>
            <a:ext cx="10515240" cy="3903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가속도 센서 사용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걸음 수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GPS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센서 사용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실외 지정 장소 파악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AP 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사용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실내 지정 장소 파악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데이터 저장 움직임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체류 발생시 저장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 GPS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센서 사용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지정되지않은 실외 실내  구분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MainService – </a:t>
            </a: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효율성 및 정확성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69" name="Group 2"/>
          <p:cNvGrpSpPr/>
          <p:nvPr/>
        </p:nvGrpSpPr>
        <p:grpSpPr>
          <a:xfrm>
            <a:off x="1377720" y="2467800"/>
            <a:ext cx="9655920" cy="3192120"/>
            <a:chOff x="1377720" y="2467800"/>
            <a:chExt cx="9655920" cy="3192120"/>
          </a:xfrm>
        </p:grpSpPr>
        <p:sp>
          <p:nvSpPr>
            <p:cNvPr id="170" name="CustomShape 3"/>
            <p:cNvSpPr/>
            <p:nvPr/>
          </p:nvSpPr>
          <p:spPr>
            <a:xfrm>
              <a:off x="1377720" y="3425760"/>
              <a:ext cx="9655920" cy="127656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1382040" y="2467800"/>
              <a:ext cx="2800440" cy="127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0960" rIns="120960" tIns="120960" bIns="120960" anchor="b" anchorCtr="1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000000"/>
                  </a:solidFill>
                  <a:latin typeface="맑은 고딕"/>
                </a:rPr>
                <a:t>가속도 센서</a:t>
              </a:r>
              <a:endParaRPr b="0" lang="en-US" sz="1700" spc="-1" strike="noStrike">
                <a:latin typeface="Noto Sans CJK JP Regular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000000"/>
                  </a:solidFill>
                  <a:latin typeface="맑은 고딕"/>
                </a:rPr>
                <a:t>움직임 파악</a:t>
              </a:r>
              <a:endParaRPr b="0" lang="en-US" sz="13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Aft>
                  <a:spcPts val="196"/>
                </a:spcAft>
              </a:pPr>
              <a:endParaRPr b="0" lang="en-US" sz="1300" spc="-1" strike="noStrike">
                <a:latin typeface="Noto Sans CJK JP Regular"/>
              </a:endParaRPr>
            </a:p>
          </p:txBody>
        </p:sp>
        <p:sp>
          <p:nvSpPr>
            <p:cNvPr id="172" name="CustomShape 5"/>
            <p:cNvSpPr/>
            <p:nvPr/>
          </p:nvSpPr>
          <p:spPr>
            <a:xfrm>
              <a:off x="2622600" y="3904560"/>
              <a:ext cx="318960" cy="3189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4322520" y="4383360"/>
              <a:ext cx="2800440" cy="127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0960" rIns="120960" tIns="120960" bIns="120960" anchorCtr="1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000000"/>
                  </a:solidFill>
                  <a:latin typeface="맑은 고딕"/>
                </a:rPr>
                <a:t>Wifi Scan</a:t>
              </a:r>
              <a:endParaRPr b="0" lang="en-US" sz="1700" spc="-1" strike="noStrike">
                <a:latin typeface="Noto Sans CJK JP Regular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000000"/>
                  </a:solidFill>
                  <a:latin typeface="맑은 고딕"/>
                </a:rPr>
                <a:t>실내 지정 위치 파악</a:t>
              </a:r>
              <a:endParaRPr b="0" lang="en-US" sz="1300" spc="-1" strike="noStrike">
                <a:latin typeface="Noto Sans CJK JP Regular"/>
              </a:endParaRPr>
            </a:p>
          </p:txBody>
        </p:sp>
        <p:sp>
          <p:nvSpPr>
            <p:cNvPr id="174" name="CustomShape 7"/>
            <p:cNvSpPr/>
            <p:nvPr/>
          </p:nvSpPr>
          <p:spPr>
            <a:xfrm>
              <a:off x="5563440" y="3904560"/>
              <a:ext cx="318960" cy="3189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>
              <a:off x="7263360" y="2467800"/>
              <a:ext cx="2800440" cy="127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0960" rIns="120960" tIns="120960" bIns="120960" anchor="b" anchorCtr="1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000000"/>
                  </a:solidFill>
                  <a:latin typeface="맑은 고딕"/>
                </a:rPr>
                <a:t>GPS </a:t>
              </a:r>
              <a:r>
                <a:rPr b="0" lang="en-US" sz="1700" spc="-1" strike="noStrike">
                  <a:solidFill>
                    <a:srgbClr val="000000"/>
                  </a:solidFill>
                  <a:latin typeface="맑은 고딕"/>
                </a:rPr>
                <a:t>센서</a:t>
              </a:r>
              <a:endParaRPr b="0" lang="en-US" sz="1700" spc="-1" strike="noStrike">
                <a:latin typeface="Noto Sans CJK JP Regular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000000"/>
                  </a:solidFill>
                  <a:latin typeface="맑은 고딕"/>
                </a:rPr>
                <a:t>실외 지정 위치 파악</a:t>
              </a:r>
              <a:endParaRPr b="0" lang="en-US" sz="1300" spc="-1" strike="noStrike">
                <a:latin typeface="Noto Sans CJK JP Regular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000000"/>
                  </a:solidFill>
                  <a:latin typeface="맑은 고딕"/>
                </a:rPr>
                <a:t>실내외 여부 판단</a:t>
              </a:r>
              <a:endParaRPr b="0" lang="en-US" sz="1300" spc="-1" strike="noStrike">
                <a:latin typeface="Noto Sans CJK JP Regular"/>
              </a:endParaRPr>
            </a:p>
          </p:txBody>
        </p:sp>
        <p:sp>
          <p:nvSpPr>
            <p:cNvPr id="176" name="CustomShape 9"/>
            <p:cNvSpPr/>
            <p:nvPr/>
          </p:nvSpPr>
          <p:spPr>
            <a:xfrm>
              <a:off x="8503920" y="3904560"/>
              <a:ext cx="318960" cy="3189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77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8" name="CustomShape 11"/>
          <p:cNvSpPr/>
          <p:nvPr/>
        </p:nvSpPr>
        <p:spPr>
          <a:xfrm>
            <a:off x="1095480" y="1690560"/>
            <a:ext cx="3549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Hierarchical Sensing</a:t>
            </a:r>
            <a:endParaRPr b="0" lang="en-US" sz="2800" spc="-1" strike="noStrike">
              <a:latin typeface="Noto Sans CJK JP Regular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838080" y="5660280"/>
            <a:ext cx="10356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움직임 정지 약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40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초 후 위치데이터를 분석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</a:t>
            </a: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위치데이터가 파악되지 않는다면 중복 실행을 통해 정확한 위치 값을 갖을 수 있도록 수행하였다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JP Regular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MainService – </a:t>
            </a: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효율성 및 정확성 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761840" y="2679840"/>
            <a:ext cx="8479080" cy="258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초 마다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초씩 알람매니저를 통해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wakeLock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실행 가속도 센서 측정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처음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초 후 알람 생성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움직임이 있다면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05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초 후 알람 생성 요청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움직임이 없다면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초 후 알람 생성 요청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최대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초마다 한번씩은 걸음 수를 파악해서 움직임을 확인한다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19520" y="1816560"/>
            <a:ext cx="3774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Adaptive Duty Cycling</a:t>
            </a:r>
            <a:endParaRPr b="0" lang="en-US" sz="2800" spc="-1" strike="noStrike">
              <a:latin typeface="Noto Sans CJK JP Regular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– 이동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처리 순서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954000" y="2404080"/>
            <a:ext cx="102837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Noto Sans CJK JP Regular"/>
              </a:rPr>
              <a:t>1.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Noto Sans CJK JP Regular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Noto Sans CJK JP Regular"/>
              </a:rPr>
              <a:t>움직임 확인 및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감지 시간 측정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2.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분 이상 움직임 감지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움직임 정지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정지 시간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감지 시간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Log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데이터 입력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이동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458480" y="5214960"/>
            <a:ext cx="3757680" cy="73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가속도 센서를 이용해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움직임과 비 움직임을 구별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7" name="그림 3" descr=""/>
          <p:cNvPicPr/>
          <p:nvPr/>
        </p:nvPicPr>
        <p:blipFill>
          <a:blip r:embed="rId1"/>
          <a:stretch/>
        </p:blipFill>
        <p:spPr>
          <a:xfrm>
            <a:off x="7061760" y="2341800"/>
            <a:ext cx="4550760" cy="2199240"/>
          </a:xfrm>
          <a:prstGeom prst="rect">
            <a:avLst/>
          </a:prstGeom>
          <a:ln>
            <a:noFill/>
          </a:ln>
        </p:spPr>
      </p:pic>
      <p:grpSp>
        <p:nvGrpSpPr>
          <p:cNvPr id="188" name="Group 3"/>
          <p:cNvGrpSpPr/>
          <p:nvPr/>
        </p:nvGrpSpPr>
        <p:grpSpPr>
          <a:xfrm>
            <a:off x="320040" y="1495800"/>
            <a:ext cx="6166440" cy="3185640"/>
            <a:chOff x="320040" y="1495800"/>
            <a:chExt cx="6166440" cy="3185640"/>
          </a:xfrm>
        </p:grpSpPr>
        <p:pic>
          <p:nvPicPr>
            <p:cNvPr id="189" name="그림 11" descr=""/>
            <p:cNvPicPr/>
            <p:nvPr/>
          </p:nvPicPr>
          <p:blipFill>
            <a:blip r:embed="rId2"/>
            <a:srcRect l="5451" t="0" r="0" b="0"/>
            <a:stretch/>
          </p:blipFill>
          <p:spPr>
            <a:xfrm>
              <a:off x="320040" y="1801800"/>
              <a:ext cx="6166440" cy="287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0" name="CustomShape 4"/>
            <p:cNvSpPr/>
            <p:nvPr/>
          </p:nvSpPr>
          <p:spPr>
            <a:xfrm>
              <a:off x="409320" y="2245320"/>
              <a:ext cx="5236200" cy="10994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5"/>
            <p:cNvSpPr/>
            <p:nvPr/>
          </p:nvSpPr>
          <p:spPr>
            <a:xfrm>
              <a:off x="2225880" y="1495800"/>
              <a:ext cx="418356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움직임으로 기록 되었을 때 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일정 시간 동안 움직임 유지하면 움직임 측정 수행   </a:t>
              </a:r>
              <a:endParaRPr b="0" lang="en-US" sz="1400" spc="-1" strike="noStrike">
                <a:latin typeface="Noto Sans CJK JP Regular"/>
              </a:endParaRPr>
            </a:p>
          </p:txBody>
        </p:sp>
      </p:grpSp>
      <p:pic>
        <p:nvPicPr>
          <p:cNvPr id="192" name="그림 7" descr=""/>
          <p:cNvPicPr/>
          <p:nvPr/>
        </p:nvPicPr>
        <p:blipFill>
          <a:blip r:embed="rId3"/>
          <a:stretch/>
        </p:blipFill>
        <p:spPr>
          <a:xfrm>
            <a:off x="7061760" y="1842480"/>
            <a:ext cx="4376880" cy="160920"/>
          </a:xfrm>
          <a:prstGeom prst="rect">
            <a:avLst/>
          </a:prstGeom>
          <a:ln>
            <a:noFill/>
          </a:ln>
        </p:spPr>
      </p:pic>
      <p:sp>
        <p:nvSpPr>
          <p:cNvPr id="193" name="CustomShape 6"/>
          <p:cNvSpPr/>
          <p:nvPr/>
        </p:nvSpPr>
        <p:spPr>
          <a:xfrm>
            <a:off x="1809720" y="5363640"/>
            <a:ext cx="373104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움직임이 확인 되었을 때 처리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8" descr=""/>
          <p:cNvPicPr/>
          <p:nvPr/>
        </p:nvPicPr>
        <p:blipFill>
          <a:blip r:embed="rId1"/>
          <a:srcRect l="0" t="2697" r="0" b="2222"/>
          <a:stretch/>
        </p:blipFill>
        <p:spPr>
          <a:xfrm>
            <a:off x="617400" y="2046240"/>
            <a:ext cx="5673240" cy="2885400"/>
          </a:xfrm>
          <a:prstGeom prst="rect">
            <a:avLst/>
          </a:prstGeom>
          <a:ln>
            <a:noFill/>
          </a:ln>
        </p:spPr>
      </p:pic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이동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55320" y="2260800"/>
            <a:ext cx="5268240" cy="26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움직임이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분 이상 </a:t>
            </a:r>
            <a:endParaRPr b="0" lang="en-US" sz="2000" spc="-1" strike="noStrike">
              <a:latin typeface="Noto Sans CJK JP Regular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start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시간 측정</a:t>
            </a: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움직임이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분 이상 지난 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움직임이 정지  </a:t>
            </a:r>
            <a:endParaRPr b="0" lang="en-US" sz="2000" spc="-1" strike="noStrike">
              <a:latin typeface="Noto Sans CJK JP Regular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End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시간 측정 및 시간 계산</a:t>
            </a:r>
            <a:endParaRPr b="0" lang="en-US" sz="1800" spc="-1" strike="noStrike">
              <a:latin typeface="Noto Sans CJK JP Regular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log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데이터에 기록</a:t>
            </a:r>
            <a:endParaRPr b="0" lang="en-US" sz="1800" spc="-1" strike="noStrike">
              <a:latin typeface="Noto Sans CJK JP Regular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정지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458480" y="5164560"/>
            <a:ext cx="3757680" cy="77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가속도 센서를 이용해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움직임과 비 움직임을 구별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9" name="그림 3" descr=""/>
          <p:cNvPicPr/>
          <p:nvPr/>
        </p:nvPicPr>
        <p:blipFill>
          <a:blip r:embed="rId1"/>
          <a:stretch/>
        </p:blipFill>
        <p:spPr>
          <a:xfrm>
            <a:off x="7061760" y="2103480"/>
            <a:ext cx="4550760" cy="2199240"/>
          </a:xfrm>
          <a:prstGeom prst="rect">
            <a:avLst/>
          </a:prstGeom>
          <a:ln>
            <a:noFill/>
          </a:ln>
        </p:spPr>
      </p:pic>
      <p:grpSp>
        <p:nvGrpSpPr>
          <p:cNvPr id="200" name="Group 3"/>
          <p:cNvGrpSpPr/>
          <p:nvPr/>
        </p:nvGrpSpPr>
        <p:grpSpPr>
          <a:xfrm>
            <a:off x="352440" y="1674720"/>
            <a:ext cx="6063480" cy="3057120"/>
            <a:chOff x="352440" y="1674720"/>
            <a:chExt cx="6063480" cy="3057120"/>
          </a:xfrm>
        </p:grpSpPr>
        <p:pic>
          <p:nvPicPr>
            <p:cNvPr id="201" name="그림 11" descr=""/>
            <p:cNvPicPr/>
            <p:nvPr/>
          </p:nvPicPr>
          <p:blipFill>
            <a:blip r:embed="rId2"/>
            <a:srcRect l="5988" t="0" r="0" b="0"/>
            <a:stretch/>
          </p:blipFill>
          <p:spPr>
            <a:xfrm>
              <a:off x="352440" y="1860840"/>
              <a:ext cx="6063120" cy="2871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4"/>
            <p:cNvSpPr/>
            <p:nvPr/>
          </p:nvSpPr>
          <p:spPr>
            <a:xfrm>
              <a:off x="520560" y="3285000"/>
              <a:ext cx="5895360" cy="100260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2382120" y="1674720"/>
              <a:ext cx="403380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정지로 기록 되었을 때 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일정 시간 동안 체류 유지하면 위치 측정 수행  </a:t>
              </a:r>
              <a:endParaRPr b="0" lang="en-US" sz="1400" spc="-1" strike="noStrike">
                <a:latin typeface="Noto Sans CJK JP Regular"/>
              </a:endParaRPr>
            </a:p>
          </p:txBody>
        </p:sp>
      </p:grpSp>
      <p:pic>
        <p:nvPicPr>
          <p:cNvPr id="204" name="그림 7" descr=""/>
          <p:cNvPicPr/>
          <p:nvPr/>
        </p:nvPicPr>
        <p:blipFill>
          <a:blip r:embed="rId3"/>
          <a:stretch/>
        </p:blipFill>
        <p:spPr>
          <a:xfrm>
            <a:off x="7061760" y="1715400"/>
            <a:ext cx="4376880" cy="160920"/>
          </a:xfrm>
          <a:prstGeom prst="rect">
            <a:avLst/>
          </a:prstGeom>
          <a:ln>
            <a:noFill/>
          </a:ln>
        </p:spPr>
      </p:pic>
      <p:sp>
        <p:nvSpPr>
          <p:cNvPr id="205" name="CustomShape 6"/>
          <p:cNvSpPr/>
          <p:nvPr/>
        </p:nvSpPr>
        <p:spPr>
          <a:xfrm>
            <a:off x="1789920" y="5325840"/>
            <a:ext cx="335628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정지가 확인 되었을 때 처리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– 정지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처리 순서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864800"/>
            <a:ext cx="1028376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정지 확인 및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분 이상 정지 감지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감지 시간 측정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저장 실내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AP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데이터 분석 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지정된 실내 확인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저장 실외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GPS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측정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지정된 시간 안에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GPS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값이 받아지지 않는다면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지정되지 않은 실내 확인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GPS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값 분석 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지정된 실외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지정되지 않은 실외 확인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움직임 시작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정지 끝난 시간과 감지 시간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+ 5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분 계산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Log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데이터 입력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14720" y="1190880"/>
            <a:ext cx="323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모든 구문에서 확인 시 측정 종료</a:t>
            </a:r>
            <a:endParaRPr b="0" lang="en-US" sz="1800" spc="-1" strike="noStrike">
              <a:latin typeface="Noto Sans CJK JP Regular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– 정지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 AP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데이터 확인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7360" y="5719680"/>
            <a:ext cx="1051596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일정시간이 지나고 위치 파악하기 시작할 때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 Wifi Scan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으로 주변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AP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데이터를 받아온다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latin typeface="Noto Sans CJK JP Regular"/>
            </a:endParaRPr>
          </a:p>
        </p:txBody>
      </p:sp>
      <p:grpSp>
        <p:nvGrpSpPr>
          <p:cNvPr id="211" name="Group 3"/>
          <p:cNvGrpSpPr/>
          <p:nvPr/>
        </p:nvGrpSpPr>
        <p:grpSpPr>
          <a:xfrm>
            <a:off x="402840" y="2064240"/>
            <a:ext cx="11385000" cy="3045600"/>
            <a:chOff x="402840" y="2064240"/>
            <a:chExt cx="11385000" cy="3045600"/>
          </a:xfrm>
        </p:grpSpPr>
        <p:pic>
          <p:nvPicPr>
            <p:cNvPr id="212" name="그림 4" descr=""/>
            <p:cNvPicPr/>
            <p:nvPr/>
          </p:nvPicPr>
          <p:blipFill>
            <a:blip r:embed="rId1"/>
            <a:stretch/>
          </p:blipFill>
          <p:spPr>
            <a:xfrm>
              <a:off x="5682960" y="2619360"/>
              <a:ext cx="6104880" cy="1359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3" name="CustomShape 4"/>
            <p:cNvSpPr/>
            <p:nvPr/>
          </p:nvSpPr>
          <p:spPr>
            <a:xfrm>
              <a:off x="8056080" y="3444840"/>
              <a:ext cx="533160" cy="1504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pic>
          <p:nvPicPr>
            <p:cNvPr id="214" name="그림 2" descr=""/>
            <p:cNvPicPr/>
            <p:nvPr/>
          </p:nvPicPr>
          <p:blipFill>
            <a:blip r:embed="rId2"/>
            <a:srcRect l="0" t="0" r="3632" b="0"/>
            <a:stretch/>
          </p:blipFill>
          <p:spPr>
            <a:xfrm>
              <a:off x="402840" y="2064240"/>
              <a:ext cx="4943160" cy="143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5" name="CustomShape 5"/>
            <p:cNvSpPr/>
            <p:nvPr/>
          </p:nvSpPr>
          <p:spPr>
            <a:xfrm>
              <a:off x="473040" y="2910600"/>
              <a:ext cx="2124000" cy="49392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16" name="그림 3" descr=""/>
            <p:cNvPicPr/>
            <p:nvPr/>
          </p:nvPicPr>
          <p:blipFill>
            <a:blip r:embed="rId3"/>
            <a:stretch/>
          </p:blipFill>
          <p:spPr>
            <a:xfrm>
              <a:off x="402840" y="3595680"/>
              <a:ext cx="5076360" cy="151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6"/>
            <p:cNvSpPr/>
            <p:nvPr/>
          </p:nvSpPr>
          <p:spPr>
            <a:xfrm flipV="1">
              <a:off x="6204600" y="3242160"/>
              <a:ext cx="5191920" cy="1760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7"/>
            <p:cNvSpPr/>
            <p:nvPr/>
          </p:nvSpPr>
          <p:spPr>
            <a:xfrm flipV="1">
              <a:off x="6204600" y="2858040"/>
              <a:ext cx="939960" cy="21996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8"/>
            <p:cNvSpPr/>
            <p:nvPr/>
          </p:nvSpPr>
          <p:spPr>
            <a:xfrm>
              <a:off x="4020120" y="3042720"/>
              <a:ext cx="2015640" cy="29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AP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데이터 비교 메소드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20" name="CustomShape 9"/>
            <p:cNvSpPr/>
            <p:nvPr/>
          </p:nvSpPr>
          <p:spPr>
            <a:xfrm>
              <a:off x="3112560" y="3078720"/>
              <a:ext cx="360" cy="51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10"/>
            <p:cNvSpPr/>
            <p:nvPr/>
          </p:nvSpPr>
          <p:spPr>
            <a:xfrm flipV="1">
              <a:off x="5226840" y="3910680"/>
              <a:ext cx="505440" cy="29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11"/>
            <p:cNvSpPr/>
            <p:nvPr/>
          </p:nvSpPr>
          <p:spPr>
            <a:xfrm>
              <a:off x="8322840" y="3787920"/>
              <a:ext cx="3154680" cy="298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실내 지정된 위치가 아니라면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GPS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시작</a:t>
              </a:r>
              <a:endParaRPr b="0" lang="en-US" sz="1400" spc="-1" strike="noStrike">
                <a:latin typeface="Noto Sans CJK JP Regular"/>
              </a:endParaRPr>
            </a:p>
          </p:txBody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Index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Application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구조 설명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구현 방법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코드 설명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테스트 결과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– 정지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 AP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데이터 확인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417320" y="5997960"/>
            <a:ext cx="93571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저장된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AP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데이터와 측정된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AP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데이터를 비교해 저장된 실내 위치인지 확인한다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2000" spc="-1" strike="noStrike">
              <a:latin typeface="Noto Sans CJK JP Regular"/>
            </a:endParaRPr>
          </a:p>
        </p:txBody>
      </p:sp>
      <p:grpSp>
        <p:nvGrpSpPr>
          <p:cNvPr id="225" name="Group 3"/>
          <p:cNvGrpSpPr/>
          <p:nvPr/>
        </p:nvGrpSpPr>
        <p:grpSpPr>
          <a:xfrm>
            <a:off x="658800" y="1572480"/>
            <a:ext cx="10523880" cy="4187880"/>
            <a:chOff x="658800" y="1572480"/>
            <a:chExt cx="10523880" cy="4187880"/>
          </a:xfrm>
        </p:grpSpPr>
        <p:pic>
          <p:nvPicPr>
            <p:cNvPr id="226" name="그림 6" descr=""/>
            <p:cNvPicPr/>
            <p:nvPr/>
          </p:nvPicPr>
          <p:blipFill>
            <a:blip r:embed="rId1"/>
            <a:srcRect l="0" t="1436" r="0" b="0"/>
            <a:stretch/>
          </p:blipFill>
          <p:spPr>
            <a:xfrm>
              <a:off x="658800" y="1582200"/>
              <a:ext cx="5035680" cy="4178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7" name="CustomShape 4"/>
            <p:cNvSpPr/>
            <p:nvPr/>
          </p:nvSpPr>
          <p:spPr>
            <a:xfrm flipV="1">
              <a:off x="730080" y="3092040"/>
              <a:ext cx="4964040" cy="118152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8" name="그림 7" descr=""/>
            <p:cNvPicPr/>
            <p:nvPr/>
          </p:nvPicPr>
          <p:blipFill>
            <a:blip r:embed="rId2"/>
            <a:srcRect l="0" t="984" r="0" b="0"/>
            <a:stretch/>
          </p:blipFill>
          <p:spPr>
            <a:xfrm>
              <a:off x="6684120" y="1744560"/>
              <a:ext cx="4498560" cy="39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5"/>
            <p:cNvSpPr/>
            <p:nvPr/>
          </p:nvSpPr>
          <p:spPr>
            <a:xfrm>
              <a:off x="8933760" y="1572480"/>
              <a:ext cx="205560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AP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데이터 비교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30" name="CustomShape 6"/>
            <p:cNvSpPr/>
            <p:nvPr/>
          </p:nvSpPr>
          <p:spPr>
            <a:xfrm>
              <a:off x="3478320" y="3968640"/>
              <a:ext cx="295488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AP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데이터를 저장해 놓은 클래스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31" name="CustomShape 7"/>
            <p:cNvSpPr/>
            <p:nvPr/>
          </p:nvSpPr>
          <p:spPr>
            <a:xfrm flipV="1">
              <a:off x="7129080" y="2583360"/>
              <a:ext cx="2715120" cy="24732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4141440" y="2379960"/>
              <a:ext cx="2944080" cy="60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place, ap_location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를 통해 위치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측정 완료와 저장된 실내 위치 구분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33" name="CustomShape 9"/>
            <p:cNvSpPr/>
            <p:nvPr/>
          </p:nvSpPr>
          <p:spPr>
            <a:xfrm>
              <a:off x="5575320" y="3098520"/>
              <a:ext cx="1022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– 정지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( GPS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측정 및 확인 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35" name="Group 2"/>
          <p:cNvGrpSpPr/>
          <p:nvPr/>
        </p:nvGrpSpPr>
        <p:grpSpPr>
          <a:xfrm>
            <a:off x="499320" y="1769760"/>
            <a:ext cx="11058480" cy="4255560"/>
            <a:chOff x="499320" y="1769760"/>
            <a:chExt cx="11058480" cy="4255560"/>
          </a:xfrm>
        </p:grpSpPr>
        <p:pic>
          <p:nvPicPr>
            <p:cNvPr id="236" name="그림 3" descr=""/>
            <p:cNvPicPr/>
            <p:nvPr/>
          </p:nvPicPr>
          <p:blipFill>
            <a:blip r:embed="rId1"/>
            <a:srcRect l="1642" t="0" r="5564" b="0"/>
            <a:stretch/>
          </p:blipFill>
          <p:spPr>
            <a:xfrm>
              <a:off x="499320" y="1935000"/>
              <a:ext cx="5660280" cy="193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7" name="그림 16" descr=""/>
            <p:cNvPicPr/>
            <p:nvPr/>
          </p:nvPicPr>
          <p:blipFill>
            <a:blip r:embed="rId2"/>
            <a:srcRect l="1216" t="0" r="3413" b="4190"/>
            <a:stretch/>
          </p:blipFill>
          <p:spPr>
            <a:xfrm>
              <a:off x="6700680" y="2001960"/>
              <a:ext cx="4857120" cy="1686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8" name="그림 17" descr=""/>
            <p:cNvPicPr/>
            <p:nvPr/>
          </p:nvPicPr>
          <p:blipFill>
            <a:blip r:embed="rId3"/>
            <a:srcRect l="0" t="45292" r="0" b="4981"/>
            <a:stretch/>
          </p:blipFill>
          <p:spPr>
            <a:xfrm>
              <a:off x="5664600" y="4357440"/>
              <a:ext cx="2810520" cy="743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3"/>
            <p:cNvSpPr/>
            <p:nvPr/>
          </p:nvSpPr>
          <p:spPr>
            <a:xfrm>
              <a:off x="6933600" y="2416320"/>
              <a:ext cx="1798560" cy="19872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40" name="그림 18" descr=""/>
            <p:cNvPicPr/>
            <p:nvPr/>
          </p:nvPicPr>
          <p:blipFill>
            <a:blip r:embed="rId4"/>
            <a:srcRect l="0" t="0" r="0" b="53638"/>
            <a:stretch/>
          </p:blipFill>
          <p:spPr>
            <a:xfrm>
              <a:off x="670320" y="4358520"/>
              <a:ext cx="2881800" cy="711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1" name="CustomShape 4"/>
            <p:cNvSpPr/>
            <p:nvPr/>
          </p:nvSpPr>
          <p:spPr>
            <a:xfrm>
              <a:off x="9633960" y="4538520"/>
              <a:ext cx="1571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근접 경보 수행</a:t>
              </a:r>
              <a:endParaRPr b="0" lang="en-US" sz="1800" spc="-1" strike="noStrike">
                <a:latin typeface="Noto Sans CJK JP Regular"/>
              </a:endParaRPr>
            </a:p>
          </p:txBody>
        </p:sp>
        <p:sp>
          <p:nvSpPr>
            <p:cNvPr id="242" name="CustomShape 5"/>
            <p:cNvSpPr/>
            <p:nvPr/>
          </p:nvSpPr>
          <p:spPr>
            <a:xfrm>
              <a:off x="2782440" y="3869280"/>
              <a:ext cx="360" cy="48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6"/>
            <p:cNvSpPr/>
            <p:nvPr/>
          </p:nvSpPr>
          <p:spPr>
            <a:xfrm>
              <a:off x="5239440" y="2203560"/>
              <a:ext cx="1093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7"/>
            <p:cNvSpPr/>
            <p:nvPr/>
          </p:nvSpPr>
          <p:spPr>
            <a:xfrm>
              <a:off x="2340720" y="3536640"/>
              <a:ext cx="1709640" cy="19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8"/>
            <p:cNvSpPr/>
            <p:nvPr/>
          </p:nvSpPr>
          <p:spPr>
            <a:xfrm flipV="1">
              <a:off x="670320" y="2038320"/>
              <a:ext cx="3444120" cy="8456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9"/>
            <p:cNvSpPr/>
            <p:nvPr/>
          </p:nvSpPr>
          <p:spPr>
            <a:xfrm>
              <a:off x="7223040" y="2673720"/>
              <a:ext cx="360" cy="147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0"/>
            <p:cNvSpPr/>
            <p:nvPr/>
          </p:nvSpPr>
          <p:spPr>
            <a:xfrm flipH="1">
              <a:off x="8475480" y="4009320"/>
              <a:ext cx="868680" cy="129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11"/>
            <p:cNvSpPr/>
            <p:nvPr/>
          </p:nvSpPr>
          <p:spPr>
            <a:xfrm>
              <a:off x="661320" y="5352120"/>
              <a:ext cx="338904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일정시간동안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GPS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값이 잡히지 않는다면 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=&gt;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지정되지 않은 실내 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49" name="CustomShape 12"/>
            <p:cNvSpPr/>
            <p:nvPr/>
          </p:nvSpPr>
          <p:spPr>
            <a:xfrm>
              <a:off x="5609880" y="5416560"/>
              <a:ext cx="264744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근접 경보가 울리지 않는다면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=&gt;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지정되지 않은 실외 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50" name="CustomShape 13"/>
            <p:cNvSpPr/>
            <p:nvPr/>
          </p:nvSpPr>
          <p:spPr>
            <a:xfrm>
              <a:off x="9553320" y="5416560"/>
              <a:ext cx="173016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근접 경보가 울리면 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=&gt;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지정된 실외 </a:t>
              </a:r>
              <a:endParaRPr b="0" lang="en-US" sz="1400" spc="-1" strike="noStrike">
                <a:latin typeface="Noto Sans CJK JP Regular"/>
              </a:endParaRPr>
            </a:p>
          </p:txBody>
        </p:sp>
        <p:sp>
          <p:nvSpPr>
            <p:cNvPr id="251" name="CustomShape 14"/>
            <p:cNvSpPr/>
            <p:nvPr/>
          </p:nvSpPr>
          <p:spPr>
            <a:xfrm>
              <a:off x="4080960" y="1769760"/>
              <a:ext cx="316692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일정시간동안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GPS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값이 잡힌다면</a:t>
              </a:r>
              <a:endParaRPr b="0" lang="en-US" sz="1400" spc="-1" strike="noStrike">
                <a:latin typeface="Noto Sans CJK JP Regular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=&gt; </a:t>
              </a: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</a:rPr>
                <a:t>실외 </a:t>
              </a:r>
              <a:endParaRPr b="0" lang="en-US" sz="1400" spc="-1" strike="noStrike">
                <a:latin typeface="Noto Sans CJK JP Regular"/>
              </a:endParaRPr>
            </a:p>
          </p:txBody>
        </p:sp>
      </p:grp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움직임 – 정지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 GPS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측정 및 확인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53" name="Group 2"/>
          <p:cNvGrpSpPr/>
          <p:nvPr/>
        </p:nvGrpSpPr>
        <p:grpSpPr>
          <a:xfrm>
            <a:off x="603000" y="1860480"/>
            <a:ext cx="4891320" cy="4367520"/>
            <a:chOff x="603000" y="1860480"/>
            <a:chExt cx="4891320" cy="4367520"/>
          </a:xfrm>
        </p:grpSpPr>
        <p:pic>
          <p:nvPicPr>
            <p:cNvPr id="254" name="그림 7" descr=""/>
            <p:cNvPicPr/>
            <p:nvPr/>
          </p:nvPicPr>
          <p:blipFill>
            <a:blip r:embed="rId1"/>
            <a:stretch/>
          </p:blipFill>
          <p:spPr>
            <a:xfrm>
              <a:off x="603000" y="1860480"/>
              <a:ext cx="4891320" cy="436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5" name="CustomShape 3"/>
            <p:cNvSpPr/>
            <p:nvPr/>
          </p:nvSpPr>
          <p:spPr>
            <a:xfrm>
              <a:off x="2746800" y="2021400"/>
              <a:ext cx="2479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지정된 </a:t>
              </a: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GPS </a:t>
              </a: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저장 클래스</a:t>
              </a:r>
              <a:endParaRPr b="0" lang="en-US" sz="1800" spc="-1" strike="noStrike">
                <a:latin typeface="Noto Sans CJK JP Regular"/>
              </a:endParaRPr>
            </a:p>
          </p:txBody>
        </p:sp>
        <p:sp>
          <p:nvSpPr>
            <p:cNvPr id="256" name="CustomShape 4"/>
            <p:cNvSpPr/>
            <p:nvPr/>
          </p:nvSpPr>
          <p:spPr>
            <a:xfrm>
              <a:off x="1338840" y="3947400"/>
              <a:ext cx="2912760" cy="18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5"/>
            <p:cNvSpPr/>
            <p:nvPr/>
          </p:nvSpPr>
          <p:spPr>
            <a:xfrm flipV="1">
              <a:off x="737640" y="2713680"/>
              <a:ext cx="1996200" cy="15044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8" name="Group 6"/>
          <p:cNvGrpSpPr/>
          <p:nvPr/>
        </p:nvGrpSpPr>
        <p:grpSpPr>
          <a:xfrm>
            <a:off x="5832000" y="1690560"/>
            <a:ext cx="5643360" cy="4412520"/>
            <a:chOff x="5832000" y="1690560"/>
            <a:chExt cx="5643360" cy="4412520"/>
          </a:xfrm>
        </p:grpSpPr>
        <p:pic>
          <p:nvPicPr>
            <p:cNvPr id="259" name="그림 2" descr=""/>
            <p:cNvPicPr/>
            <p:nvPr/>
          </p:nvPicPr>
          <p:blipFill>
            <a:blip r:embed="rId2"/>
            <a:stretch/>
          </p:blipFill>
          <p:spPr>
            <a:xfrm>
              <a:off x="5832000" y="1690560"/>
              <a:ext cx="5643360" cy="4412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0" name="CustomShape 7"/>
            <p:cNvSpPr/>
            <p:nvPr/>
          </p:nvSpPr>
          <p:spPr>
            <a:xfrm>
              <a:off x="6028560" y="4881960"/>
              <a:ext cx="1798560" cy="19872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8"/>
            <p:cNvSpPr/>
            <p:nvPr/>
          </p:nvSpPr>
          <p:spPr>
            <a:xfrm>
              <a:off x="6095880" y="5611680"/>
              <a:ext cx="1813320" cy="24912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"/>
            <p:cNvSpPr/>
            <p:nvPr/>
          </p:nvSpPr>
          <p:spPr>
            <a:xfrm>
              <a:off x="9485640" y="1874160"/>
              <a:ext cx="1571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근접 경보 설정</a:t>
              </a:r>
              <a:endParaRPr b="0" lang="en-US" sz="1800" spc="-1" strike="noStrike">
                <a:latin typeface="Noto Sans CJK JP Regular"/>
              </a:endParaRPr>
            </a:p>
          </p:txBody>
        </p:sp>
      </p:grpSp>
      <p:sp>
        <p:nvSpPr>
          <p:cNvPr id="263" name="CustomShape 10"/>
          <p:cNvSpPr/>
          <p:nvPr/>
        </p:nvSpPr>
        <p:spPr>
          <a:xfrm>
            <a:off x="5777280" y="6224400"/>
            <a:ext cx="57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GPS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값 측정 완료 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근접 경보 안에 위치할 때 수행</a:t>
            </a:r>
            <a:endParaRPr b="0" lang="en-US" sz="1800" spc="-1" strike="noStrike">
              <a:latin typeface="Noto Sans CJK JP Regular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움직임 – 정지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시간 계산 및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log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데이터 저장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en-US" sz="2800" spc="-1" strike="noStrike">
              <a:latin typeface="Noto Sans CJK JP Regular"/>
            </a:endParaRPr>
          </a:p>
        </p:txBody>
      </p:sp>
      <p:grpSp>
        <p:nvGrpSpPr>
          <p:cNvPr id="265" name="Group 2"/>
          <p:cNvGrpSpPr/>
          <p:nvPr/>
        </p:nvGrpSpPr>
        <p:grpSpPr>
          <a:xfrm>
            <a:off x="530280" y="1742400"/>
            <a:ext cx="10975680" cy="4602960"/>
            <a:chOff x="530280" y="1742400"/>
            <a:chExt cx="10975680" cy="4602960"/>
          </a:xfrm>
        </p:grpSpPr>
        <p:pic>
          <p:nvPicPr>
            <p:cNvPr id="266" name="그림 4" descr=""/>
            <p:cNvPicPr/>
            <p:nvPr/>
          </p:nvPicPr>
          <p:blipFill>
            <a:blip r:embed="rId1"/>
            <a:srcRect l="0" t="0" r="8419" b="7332"/>
            <a:stretch/>
          </p:blipFill>
          <p:spPr>
            <a:xfrm>
              <a:off x="6782040" y="1848240"/>
              <a:ext cx="4723920" cy="108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7" name="그림 5" descr=""/>
            <p:cNvPicPr/>
            <p:nvPr/>
          </p:nvPicPr>
          <p:blipFill>
            <a:blip r:embed="rId2"/>
            <a:stretch/>
          </p:blipFill>
          <p:spPr>
            <a:xfrm>
              <a:off x="530280" y="1742400"/>
              <a:ext cx="6021000" cy="4602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8" name="CustomShape 3"/>
            <p:cNvSpPr/>
            <p:nvPr/>
          </p:nvSpPr>
          <p:spPr>
            <a:xfrm flipV="1">
              <a:off x="3340080" y="1890720"/>
              <a:ext cx="3211200" cy="2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"/>
            <p:cNvSpPr/>
            <p:nvPr/>
          </p:nvSpPr>
          <p:spPr>
            <a:xfrm>
              <a:off x="5964480" y="4793400"/>
              <a:ext cx="31356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설정된 </a:t>
              </a: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place</a:t>
              </a: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값을 비교하여 </a:t>
              </a:r>
              <a:endParaRPr b="0" lang="en-US" sz="1800" spc="-1" strike="noStrike">
                <a:latin typeface="Noto Sans CJK JP Regular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위치 데이터 저장</a:t>
              </a:r>
              <a:endParaRPr b="0" lang="en-US" sz="1800" spc="-1" strike="noStrike">
                <a:latin typeface="Noto Sans CJK JP Regular"/>
              </a:endParaRPr>
            </a:p>
          </p:txBody>
        </p:sp>
      </p:grp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TextFileManager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101080" y="5669640"/>
            <a:ext cx="184716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나머지 메소드 </a:t>
            </a:r>
            <a:endParaRPr b="0" lang="en-US" sz="2000" spc="-1" strike="noStrike">
              <a:latin typeface="Noto Sans CJK JP Regular"/>
            </a:endParaRPr>
          </a:p>
        </p:txBody>
      </p:sp>
      <p:pic>
        <p:nvPicPr>
          <p:cNvPr id="272" name="그림 6" descr=""/>
          <p:cNvPicPr/>
          <p:nvPr/>
        </p:nvPicPr>
        <p:blipFill>
          <a:blip r:embed="rId1"/>
          <a:stretch/>
        </p:blipFill>
        <p:spPr>
          <a:xfrm>
            <a:off x="185400" y="1422000"/>
            <a:ext cx="6571800" cy="4228920"/>
          </a:xfrm>
          <a:prstGeom prst="rect">
            <a:avLst/>
          </a:prstGeom>
          <a:ln>
            <a:noFill/>
          </a:ln>
        </p:spPr>
      </p:pic>
      <p:pic>
        <p:nvPicPr>
          <p:cNvPr id="273" name="그림 7" descr=""/>
          <p:cNvPicPr/>
          <p:nvPr/>
        </p:nvPicPr>
        <p:blipFill>
          <a:blip r:embed="rId2"/>
          <a:stretch/>
        </p:blipFill>
        <p:spPr>
          <a:xfrm>
            <a:off x="6095880" y="1655280"/>
            <a:ext cx="5810040" cy="3762000"/>
          </a:xfrm>
          <a:prstGeom prst="rect">
            <a:avLst/>
          </a:prstGeom>
          <a:ln>
            <a:noFill/>
          </a:ln>
        </p:spPr>
      </p:pic>
      <p:sp>
        <p:nvSpPr>
          <p:cNvPr id="274" name="TextShape 3"/>
          <p:cNvSpPr txBox="1"/>
          <p:nvPr/>
        </p:nvSpPr>
        <p:spPr>
          <a:xfrm>
            <a:off x="2940480" y="2378880"/>
            <a:ext cx="3492720" cy="36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Log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데이터는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DownLoads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파일에 저장 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2637000" y="1408680"/>
            <a:ext cx="326952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Log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데이터 저장 파일명 “날짜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+log.txt”</a:t>
            </a:r>
            <a:endParaRPr b="0" lang="en-US" sz="1400" spc="-1" strike="noStrike">
              <a:latin typeface="Noto Sans CJK JP Regular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테스트 결과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화면에 출력되는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log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데이터 모습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79" name="내용 개체 틀 3" descr=""/>
          <p:cNvPicPr/>
          <p:nvPr/>
        </p:nvPicPr>
        <p:blipFill>
          <a:blip r:embed="rId1"/>
          <a:stretch/>
        </p:blipFill>
        <p:spPr>
          <a:xfrm>
            <a:off x="1050120" y="1713960"/>
            <a:ext cx="2631960" cy="4679640"/>
          </a:xfrm>
          <a:prstGeom prst="rect">
            <a:avLst/>
          </a:prstGeom>
          <a:ln>
            <a:noFill/>
          </a:ln>
        </p:spPr>
      </p:pic>
      <p:pic>
        <p:nvPicPr>
          <p:cNvPr id="280" name="그림 4" descr=""/>
          <p:cNvPicPr/>
          <p:nvPr/>
        </p:nvPicPr>
        <p:blipFill>
          <a:blip r:embed="rId2"/>
          <a:stretch/>
        </p:blipFill>
        <p:spPr>
          <a:xfrm>
            <a:off x="4505400" y="1713960"/>
            <a:ext cx="2632320" cy="4679640"/>
          </a:xfrm>
          <a:prstGeom prst="rect">
            <a:avLst/>
          </a:prstGeom>
          <a:ln>
            <a:noFill/>
          </a:ln>
        </p:spPr>
      </p:pic>
      <p:pic>
        <p:nvPicPr>
          <p:cNvPr id="281" name="그림 5" descr=""/>
          <p:cNvPicPr/>
          <p:nvPr/>
        </p:nvPicPr>
        <p:blipFill>
          <a:blip r:embed="rId3"/>
          <a:stretch/>
        </p:blipFill>
        <p:spPr>
          <a:xfrm>
            <a:off x="8118000" y="1713960"/>
            <a:ext cx="2632320" cy="46796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저장된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log.txt file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모습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83" name="그림 6" descr=""/>
          <p:cNvPicPr/>
          <p:nvPr/>
        </p:nvPicPr>
        <p:blipFill>
          <a:blip r:embed="rId1"/>
          <a:srcRect l="2045" t="2433" r="1449" b="849"/>
          <a:stretch/>
        </p:blipFill>
        <p:spPr>
          <a:xfrm>
            <a:off x="838080" y="1690560"/>
            <a:ext cx="4654800" cy="4132800"/>
          </a:xfrm>
          <a:prstGeom prst="rect">
            <a:avLst/>
          </a:prstGeom>
          <a:ln>
            <a:noFill/>
          </a:ln>
        </p:spPr>
      </p:pic>
      <p:pic>
        <p:nvPicPr>
          <p:cNvPr id="284" name="그림 7" descr=""/>
          <p:cNvPicPr/>
          <p:nvPr/>
        </p:nvPicPr>
        <p:blipFill>
          <a:blip r:embed="rId2"/>
          <a:stretch/>
        </p:blipFill>
        <p:spPr>
          <a:xfrm>
            <a:off x="6095880" y="1690560"/>
            <a:ext cx="4913640" cy="413280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2150280" y="6134760"/>
            <a:ext cx="789120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테스트를 빠르게 하기 위해서 기록하는 체류시간을 감소시켜 수행  </a:t>
            </a:r>
            <a:endParaRPr b="0" lang="en-US" sz="2000" spc="-1" strike="noStrike">
              <a:latin typeface="Noto Sans CJK JP Regular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Battery Historian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자원사용정보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Application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구조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앱 구조 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517000" y="1910520"/>
            <a:ext cx="6324120" cy="41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Manifest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Android Manifest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Java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파일을 실행하여 출력하는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MainActivity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일을 실행하여 데이터를 저장하는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MainService</a:t>
            </a:r>
            <a:endParaRPr b="0" lang="en-US" sz="2000" spc="-1" strike="noStrike">
              <a:latin typeface="Noto Sans CJK JP Regular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파일을 저장하는데 사용한 클래스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TextFileManager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Layout</a:t>
            </a:r>
            <a:endParaRPr b="0" lang="en-US" sz="2000" spc="-1" strike="noStrike">
              <a:latin typeface="Noto Sans CJK JP Regular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MainActivity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의 화면을 나타낸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activity_main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Noto Sans CJK JP Regular"/>
            </a:endParaRPr>
          </a:p>
        </p:txBody>
      </p:sp>
      <p:pic>
        <p:nvPicPr>
          <p:cNvPr id="130" name="그림 5" descr=""/>
          <p:cNvPicPr/>
          <p:nvPr/>
        </p:nvPicPr>
        <p:blipFill>
          <a:blip r:embed="rId1"/>
          <a:srcRect l="0" t="0" r="0" b="10923"/>
          <a:stretch/>
        </p:blipFill>
        <p:spPr>
          <a:xfrm>
            <a:off x="566280" y="1910520"/>
            <a:ext cx="4676400" cy="40129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구현 방법과 코드 설명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AndroidManifest 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611040" y="3045240"/>
            <a:ext cx="4742280" cy="122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Permission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받을 내용들과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사용할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activity service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5" name="그림 3" descr=""/>
          <p:cNvPicPr/>
          <p:nvPr/>
        </p:nvPicPr>
        <p:blipFill>
          <a:blip r:embed="rId1"/>
          <a:stretch/>
        </p:blipFill>
        <p:spPr>
          <a:xfrm>
            <a:off x="1283400" y="1874880"/>
            <a:ext cx="4163040" cy="432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MainActivity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2130840"/>
            <a:ext cx="10198080" cy="2687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퍼미션 실행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오늘의 날짜 설정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MainService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실행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로그 기록 출력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MainActivity – </a:t>
            </a: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기본 레이아웃 설명  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910120" y="1866960"/>
            <a:ext cx="58212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1. 0000-00-00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부분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오늘 날짜 표기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2.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두번째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Recode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트래킹 기록 출력 부분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3. UPDATE Button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화면을 벗어나지 않고 트래킹 기록 출력할 때 사용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1607400" y="1740240"/>
            <a:ext cx="2874600" cy="4632840"/>
            <a:chOff x="1607400" y="1740240"/>
            <a:chExt cx="2874600" cy="4632840"/>
          </a:xfrm>
        </p:grpSpPr>
        <p:pic>
          <p:nvPicPr>
            <p:cNvPr id="141" name="그림 3" descr=""/>
            <p:cNvPicPr/>
            <p:nvPr/>
          </p:nvPicPr>
          <p:blipFill>
            <a:blip r:embed="rId1"/>
            <a:stretch/>
          </p:blipFill>
          <p:spPr>
            <a:xfrm>
              <a:off x="1607400" y="1740240"/>
              <a:ext cx="2874600" cy="4632840"/>
            </a:xfrm>
            <a:prstGeom prst="rect">
              <a:avLst/>
            </a:prstGeom>
            <a:ln w="28440">
              <a:solidFill>
                <a:schemeClr val="tx1"/>
              </a:solidFill>
              <a:round/>
            </a:ln>
          </p:spPr>
        </p:pic>
        <p:sp>
          <p:nvSpPr>
            <p:cNvPr id="142" name="CustomShape 4"/>
            <p:cNvSpPr/>
            <p:nvPr/>
          </p:nvSpPr>
          <p:spPr>
            <a:xfrm>
              <a:off x="1698480" y="2406240"/>
              <a:ext cx="776880" cy="26496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5"/>
            <p:cNvSpPr/>
            <p:nvPr/>
          </p:nvSpPr>
          <p:spPr>
            <a:xfrm>
              <a:off x="1698480" y="2816280"/>
              <a:ext cx="2571480" cy="261468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6"/>
            <p:cNvSpPr/>
            <p:nvPr/>
          </p:nvSpPr>
          <p:spPr>
            <a:xfrm flipV="1">
              <a:off x="1815120" y="5048640"/>
              <a:ext cx="790560" cy="41796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</a:rPr>
              <a:t>MainActivity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005560" y="5724360"/>
            <a:ext cx="1410840" cy="42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사용 변수 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991640" y="5776920"/>
            <a:ext cx="22950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onCreate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메소드</a:t>
            </a:r>
            <a:endParaRPr b="0" lang="en-US" sz="2000" spc="-1" strike="noStrike">
              <a:latin typeface="Noto Sans CJK JP Regular"/>
            </a:endParaRPr>
          </a:p>
        </p:txBody>
      </p:sp>
      <p:grpSp>
        <p:nvGrpSpPr>
          <p:cNvPr id="148" name="Group 4"/>
          <p:cNvGrpSpPr/>
          <p:nvPr/>
        </p:nvGrpSpPr>
        <p:grpSpPr>
          <a:xfrm>
            <a:off x="5364360" y="1690560"/>
            <a:ext cx="6445800" cy="3630600"/>
            <a:chOff x="5364360" y="1690560"/>
            <a:chExt cx="6445800" cy="3630600"/>
          </a:xfrm>
        </p:grpSpPr>
        <p:pic>
          <p:nvPicPr>
            <p:cNvPr id="149" name="그림 10" descr=""/>
            <p:cNvPicPr/>
            <p:nvPr/>
          </p:nvPicPr>
          <p:blipFill>
            <a:blip r:embed="rId1"/>
            <a:stretch/>
          </p:blipFill>
          <p:spPr>
            <a:xfrm>
              <a:off x="5364360" y="1690560"/>
              <a:ext cx="6445800" cy="3630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5"/>
            <p:cNvSpPr/>
            <p:nvPr/>
          </p:nvSpPr>
          <p:spPr>
            <a:xfrm>
              <a:off x="5602320" y="2684160"/>
              <a:ext cx="6092640" cy="6530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6"/>
            <p:cNvSpPr/>
            <p:nvPr/>
          </p:nvSpPr>
          <p:spPr>
            <a:xfrm>
              <a:off x="9587520" y="2433600"/>
              <a:ext cx="2006640" cy="25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500" spc="-1" strike="noStrike">
                  <a:solidFill>
                    <a:srgbClr val="000000"/>
                  </a:solidFill>
                  <a:latin typeface="맑은 고딕"/>
                </a:rPr>
                <a:t>다중 퍼미션 </a:t>
              </a:r>
              <a:endParaRPr b="0" lang="en-US" sz="1500" spc="-1" strike="noStrike">
                <a:latin typeface="Noto Sans CJK JP Regular"/>
              </a:endParaRPr>
            </a:p>
          </p:txBody>
        </p:sp>
        <p:sp>
          <p:nvSpPr>
            <p:cNvPr id="152" name="CustomShape 7"/>
            <p:cNvSpPr/>
            <p:nvPr/>
          </p:nvSpPr>
          <p:spPr>
            <a:xfrm>
              <a:off x="5668560" y="4586040"/>
              <a:ext cx="3374640" cy="6530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8"/>
            <p:cNvSpPr/>
            <p:nvPr/>
          </p:nvSpPr>
          <p:spPr>
            <a:xfrm>
              <a:off x="9182880" y="4787280"/>
              <a:ext cx="2006640" cy="25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500" spc="-1" strike="noStrike">
                  <a:solidFill>
                    <a:srgbClr val="000000"/>
                  </a:solidFill>
                  <a:latin typeface="맑은 고딕"/>
                </a:rPr>
                <a:t>서비스 시작 </a:t>
              </a:r>
              <a:endParaRPr b="0" lang="en-US" sz="1500" spc="-1" strike="noStrike">
                <a:latin typeface="Noto Sans CJK JP Regular"/>
              </a:endParaRPr>
            </a:p>
          </p:txBody>
        </p:sp>
      </p:grpSp>
      <p:grpSp>
        <p:nvGrpSpPr>
          <p:cNvPr id="154" name="Group 9"/>
          <p:cNvGrpSpPr/>
          <p:nvPr/>
        </p:nvGrpSpPr>
        <p:grpSpPr>
          <a:xfrm>
            <a:off x="738720" y="1690560"/>
            <a:ext cx="4690440" cy="3429720"/>
            <a:chOff x="738720" y="1690560"/>
            <a:chExt cx="4690440" cy="3429720"/>
          </a:xfrm>
        </p:grpSpPr>
        <p:pic>
          <p:nvPicPr>
            <p:cNvPr id="155" name="그림 9" descr=""/>
            <p:cNvPicPr/>
            <p:nvPr/>
          </p:nvPicPr>
          <p:blipFill>
            <a:blip r:embed="rId2"/>
            <a:srcRect l="1555" t="0" r="2714" b="0"/>
            <a:stretch/>
          </p:blipFill>
          <p:spPr>
            <a:xfrm>
              <a:off x="738720" y="1690560"/>
              <a:ext cx="4690440" cy="3429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6" name="CustomShape 10"/>
            <p:cNvSpPr/>
            <p:nvPr/>
          </p:nvSpPr>
          <p:spPr>
            <a:xfrm>
              <a:off x="811800" y="2404800"/>
              <a:ext cx="3447000" cy="77688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1"/>
            <p:cNvSpPr/>
            <p:nvPr/>
          </p:nvSpPr>
          <p:spPr>
            <a:xfrm>
              <a:off x="2949840" y="2174400"/>
              <a:ext cx="2006640" cy="25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rmAutofit/>
            </a:bodyPr>
            <a:p>
              <a:pPr>
                <a:lnSpc>
                  <a:spcPct val="90000"/>
                </a:lnSpc>
                <a:spcBef>
                  <a:spcPts val="1001"/>
                </a:spcBef>
              </a:pPr>
              <a:r>
                <a:rPr b="0" lang="en-US" sz="1500" spc="-1" strike="noStrike">
                  <a:solidFill>
                    <a:srgbClr val="000000"/>
                  </a:solidFill>
                  <a:latin typeface="맑은 고딕"/>
                </a:rPr>
                <a:t>오늘의 날짜 출력   </a:t>
              </a:r>
              <a:endParaRPr b="0" lang="en-US" sz="1500" spc="-1" strike="noStrike">
                <a:latin typeface="Noto Sans CJK JP Regular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LibreOffice/6.0.3.2$Linux_X86_64 LibreOffice_project/00m0$Build-2</Application>
  <Words>671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2018-06-20T07:34:15Z</dcterms:created>
  <dc:creator>SeoYoung</dc:creator>
  <dc:description/>
  <dc:language>ko-KR</dc:language>
  <cp:lastModifiedBy/>
  <dcterms:modified xsi:type="dcterms:W3CDTF">2018-06-21T13:06:58Z</dcterms:modified>
  <cp:revision>25</cp:revision>
  <dc:subject/>
  <dc:title>모바일 시스템 프로그래밍  - Make User Activity Tracker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