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"/>
  </p:notesMasterIdLst>
  <p:sldIdLst>
    <p:sldId id="273" r:id="rId2"/>
    <p:sldId id="284" r:id="rId3"/>
    <p:sldId id="306" r:id="rId4"/>
  </p:sldIdLst>
  <p:sldSz cx="12192000" cy="6858000"/>
  <p:notesSz cx="6858000" cy="9144000"/>
  <p:embeddedFontLst>
    <p:embeddedFont>
      <p:font typeface="배달의민족 주아" panose="020B0600000101010101" charset="-127"/>
      <p:regular r:id="rId6"/>
    </p:embeddedFon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F5C"/>
    <a:srgbClr val="B78C7F"/>
    <a:srgbClr val="274555"/>
    <a:srgbClr val="FE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57" autoAdjust="0"/>
    <p:restoredTop sz="94660"/>
  </p:normalViewPr>
  <p:slideViewPr>
    <p:cSldViewPr snapToGrid="0">
      <p:cViewPr varScale="1">
        <p:scale>
          <a:sx n="50" d="100"/>
          <a:sy n="50" d="100"/>
        </p:scale>
        <p:origin x="3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78344-8FA9-452E-91A7-7AB4F90F3662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D186A-6A8F-4809-B4A6-D02D8C5F2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63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59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ED82-A268-4874-8B7E-77B5207E0084}" type="datetime1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영상 처리를 통한 시각 장애인 보조 공학기기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2EB0-F2B7-4B4C-A348-A2A3E49E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62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9DBC-7F7A-49BD-BB0B-01C91455435F}" type="datetime1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영상 처리를 통한 시각 장애인 보조 공학기기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2EB0-F2B7-4B4C-A348-A2A3E49E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33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41C6-9AE0-476D-ABC1-EB7ADC121912}" type="datetime1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영상 처리를 통한 시각 장애인 보조 공학기기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2EB0-F2B7-4B4C-A348-A2A3E49E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5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DC92-9F8C-47D2-B3A1-AC5796EB3077}" type="datetime1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영상 처리를 통한 시각 장애인 보조 공학기기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2EB0-F2B7-4B4C-A348-A2A3E49E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6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D484-1BA0-4481-BB48-D5CBD087C50B}" type="datetime1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영상 처리를 통한 시각 장애인 보조 공학기기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2EB0-F2B7-4B4C-A348-A2A3E49E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45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9C61-34CA-4D96-BE63-8BB485DD096A}" type="datetime1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영상 처리를 통한 시각 장애인 보조 공학기기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2EB0-F2B7-4B4C-A348-A2A3E49E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0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F914-0F9A-4256-8E75-DEC6B8412880}" type="datetime1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영상 처리를 통한 시각 장애인 보조 공학기기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2EB0-F2B7-4B4C-A348-A2A3E49E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37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E936-1402-4175-B954-68B50BDB7C1E}" type="datetime1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영상 처리를 통한 시각 장애인 보조 공학기기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2EB0-F2B7-4B4C-A348-A2A3E49E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15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6FF6-A71C-4780-B876-BC9373C252BC}" type="datetime1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영상 처리를 통한 시각 장애인 보조 공학기기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2EB0-F2B7-4B4C-A348-A2A3E49E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37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A07A-AFD2-40BA-B4CC-2C30B10406A2}" type="datetime1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영상 처리를 통한 시각 장애인 보조 공학기기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2EB0-F2B7-4B4C-A348-A2A3E49E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04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1819-039B-4EA4-8D43-C68D73AAA3B7}" type="datetime1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영상 처리를 통한 시각 장애인 보조 공학기기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2EB0-F2B7-4B4C-A348-A2A3E49E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2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02B37-216C-4341-96AF-946D9A6E84C5}" type="datetime1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영상 처리를 통한 시각 장애인 보조 공학기기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62EB0-F2B7-4B4C-A348-A2A3E49E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58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436123" y="1990934"/>
            <a:ext cx="5771301" cy="3533776"/>
          </a:xfrm>
          <a:prstGeom prst="roundRect">
            <a:avLst/>
          </a:prstGeom>
          <a:solidFill>
            <a:srgbClr val="C6A49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3167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4592" y="194834"/>
            <a:ext cx="1067921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867" b="1" spc="-200" dirty="0" smtClean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endParaRPr lang="en-US" altLang="ko-KR" sz="2400" spc="-200" dirty="0">
              <a:solidFill>
                <a:srgbClr val="6D603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99456" y="170055"/>
            <a:ext cx="107042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rgbClr val="274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작품 선정의 배경 및 필요성 </a:t>
            </a:r>
            <a:endParaRPr lang="en-US" altLang="ko-KR" sz="2400" dirty="0" smtClean="0">
              <a:solidFill>
                <a:srgbClr val="2745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 smtClean="0">
                <a:solidFill>
                  <a:srgbClr val="B78C7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연구 목표</a:t>
            </a:r>
            <a:endParaRPr lang="en-US" altLang="ko-KR" sz="3200" dirty="0">
              <a:solidFill>
                <a:srgbClr val="B78C7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영상 처리를 통한 시각 장애인 보조 공학기기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2EB0-F2B7-4B4C-A348-A2A3E49E78A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2296" y="-3376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14686" y="2412579"/>
            <a:ext cx="247948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67" dirty="0" smtClean="0">
                <a:solidFill>
                  <a:srgbClr val="274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음향신호기</a:t>
            </a:r>
            <a:r>
              <a:rPr lang="en-US" altLang="ko-KR" sz="2667" dirty="0" smtClean="0">
                <a:solidFill>
                  <a:srgbClr val="274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-&gt;</a:t>
            </a:r>
            <a:endParaRPr lang="en-US" altLang="ko-KR" sz="2667" dirty="0">
              <a:solidFill>
                <a:srgbClr val="2745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638317" y="2269645"/>
            <a:ext cx="1929948" cy="91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70" dirty="0">
                <a:solidFill>
                  <a:srgbClr val="274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안경형태의 </a:t>
            </a:r>
            <a:endParaRPr lang="en-US" altLang="ko-KR" sz="2670" dirty="0" smtClean="0">
              <a:solidFill>
                <a:srgbClr val="2745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670" dirty="0" smtClean="0">
                <a:solidFill>
                  <a:srgbClr val="274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보조공학기기</a:t>
            </a:r>
            <a:endParaRPr lang="en-US" altLang="ko-KR" sz="2670" dirty="0">
              <a:solidFill>
                <a:srgbClr val="2745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551566" y="1990934"/>
            <a:ext cx="5243275" cy="3533776"/>
          </a:xfrm>
          <a:prstGeom prst="roundRect">
            <a:avLst/>
          </a:prstGeom>
          <a:solidFill>
            <a:srgbClr val="C6A49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66084" y="3651815"/>
            <a:ext cx="4414237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dirty="0" smtClean="0">
                <a:solidFill>
                  <a:srgbClr val="B78C7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Yolo, </a:t>
            </a:r>
            <a:r>
              <a:rPr lang="en-US" altLang="ko-KR" sz="2667" dirty="0" err="1" smtClean="0">
                <a:solidFill>
                  <a:srgbClr val="B78C7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OpenCV</a:t>
            </a:r>
            <a:r>
              <a:rPr lang="ko-KR" altLang="en-US" sz="2667" dirty="0" smtClean="0">
                <a:solidFill>
                  <a:srgbClr val="274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사용하여 </a:t>
            </a:r>
            <a:endParaRPr lang="en-US" altLang="ko-KR" sz="2667" dirty="0" smtClean="0">
              <a:solidFill>
                <a:srgbClr val="2745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667" dirty="0" smtClean="0">
                <a:solidFill>
                  <a:srgbClr val="274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신호등과 횡단보도 </a:t>
            </a:r>
            <a:r>
              <a:rPr lang="ko-KR" altLang="en-US" sz="2667" dirty="0" smtClean="0">
                <a:solidFill>
                  <a:srgbClr val="B78C7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감지</a:t>
            </a:r>
            <a:endParaRPr lang="en-US" altLang="ko-KR" sz="2667" dirty="0" smtClean="0">
              <a:solidFill>
                <a:srgbClr val="B78C7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667" dirty="0" smtClean="0">
                <a:solidFill>
                  <a:srgbClr val="274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신호등의 </a:t>
            </a:r>
            <a:r>
              <a:rPr lang="ko-KR" altLang="en-US" sz="2667" dirty="0" smtClean="0">
                <a:solidFill>
                  <a:srgbClr val="B78C7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변화를 음성으로 출력</a:t>
            </a:r>
            <a:r>
              <a:rPr lang="ko-KR" altLang="en-US" sz="2667" dirty="0" smtClean="0">
                <a:solidFill>
                  <a:srgbClr val="274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667" dirty="0" smtClean="0">
              <a:solidFill>
                <a:srgbClr val="B78C7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67" y="3111523"/>
            <a:ext cx="1968275" cy="2392805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 flipV="1">
            <a:off x="834784" y="3027236"/>
            <a:ext cx="0" cy="788184"/>
          </a:xfrm>
          <a:prstGeom prst="line">
            <a:avLst/>
          </a:prstGeom>
          <a:ln w="28575" cap="rnd">
            <a:solidFill>
              <a:srgbClr val="374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6959" y="2653084"/>
            <a:ext cx="217825" cy="19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8476" y="2078525"/>
            <a:ext cx="17839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안경의 주시 방향에 따른 전방 영상을 카메라로 획득한다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948849" y="2817189"/>
            <a:ext cx="217825" cy="19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93027" y="2411127"/>
            <a:ext cx="2066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골전도이어폰을 통해</a:t>
            </a:r>
            <a:endParaRPr lang="en-US" altLang="ko-KR" sz="1400" dirty="0" smtClean="0"/>
          </a:p>
          <a:p>
            <a:r>
              <a:rPr lang="ko-KR" altLang="en-US" sz="1400" dirty="0" smtClean="0"/>
              <a:t>음성 안내를 출력한다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21" name="꺾인 연결선 20"/>
          <p:cNvCxnSpPr/>
          <p:nvPr/>
        </p:nvCxnSpPr>
        <p:spPr>
          <a:xfrm rot="5400000" flipH="1" flipV="1">
            <a:off x="2402309" y="3511611"/>
            <a:ext cx="1089126" cy="395525"/>
          </a:xfrm>
          <a:prstGeom prst="bentConnector3">
            <a:avLst>
              <a:gd name="adj1" fmla="val -526"/>
            </a:avLst>
          </a:prstGeom>
          <a:ln w="28575" cap="rnd">
            <a:solidFill>
              <a:srgbClr val="374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2085349" y="4288048"/>
            <a:ext cx="1164619" cy="837097"/>
          </a:xfrm>
          <a:prstGeom prst="bentConnector3">
            <a:avLst>
              <a:gd name="adj1" fmla="val 9147"/>
            </a:avLst>
          </a:prstGeom>
          <a:ln w="25400" cap="rnd">
            <a:solidFill>
              <a:srgbClr val="374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7841" y="4926030"/>
            <a:ext cx="32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47088" y="4341255"/>
            <a:ext cx="2302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무선 통신부로</a:t>
            </a:r>
            <a:r>
              <a:rPr lang="en-US" altLang="ko-KR" sz="1400" dirty="0"/>
              <a:t>, </a:t>
            </a:r>
            <a:r>
              <a:rPr lang="ko-KR" altLang="en-US" sz="1400" dirty="0"/>
              <a:t>획득한 영상 데이터를 서버로 전송 및 서버에서 송신한 데이터를 수신한다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050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3167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8869" y="194834"/>
            <a:ext cx="1199367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867" b="1" spc="-200" dirty="0" smtClean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</a:t>
            </a:r>
            <a:endParaRPr lang="en-US" altLang="ko-KR" sz="2400" spc="-200" dirty="0">
              <a:solidFill>
                <a:srgbClr val="6D603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99456" y="170055"/>
            <a:ext cx="107042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rgbClr val="274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연구 내용 설명</a:t>
            </a:r>
            <a:endParaRPr lang="en-US" altLang="ko-KR" sz="2400" dirty="0" smtClean="0">
              <a:solidFill>
                <a:srgbClr val="2745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 smtClean="0">
                <a:solidFill>
                  <a:srgbClr val="B78C7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작품 연구 내용 및 문제점</a:t>
            </a:r>
            <a:r>
              <a:rPr lang="en-US" altLang="ko-KR" sz="3200" dirty="0" smtClean="0">
                <a:solidFill>
                  <a:srgbClr val="B78C7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 smtClean="0">
                <a:solidFill>
                  <a:srgbClr val="B78C7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해결방안 </a:t>
            </a:r>
            <a:r>
              <a:rPr lang="en-US" altLang="ko-KR" sz="3200" dirty="0">
                <a:solidFill>
                  <a:srgbClr val="B78C7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en-US" altLang="ko-KR" sz="3200" dirty="0" smtClean="0">
                <a:solidFill>
                  <a:srgbClr val="B78C7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smtClean="0">
                <a:solidFill>
                  <a:srgbClr val="B78C7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예상 시나리오 </a:t>
            </a:r>
            <a:endParaRPr lang="en-US" altLang="ko-KR" sz="3200" dirty="0">
              <a:solidFill>
                <a:srgbClr val="B78C7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영상 처리를 통한 시각 장애인 보조 공학기기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2EB0-F2B7-4B4C-A348-A2A3E49E78A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40664" y="18496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40913" y="2257573"/>
            <a:ext cx="6254203" cy="3375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indent="-609585">
              <a:buAutoNum type="arabicPeriod"/>
            </a:pPr>
            <a:r>
              <a:rPr lang="ko-KR" altLang="en-US" sz="2667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사용자가 보는 방향을 </a:t>
            </a:r>
            <a:r>
              <a:rPr lang="ko-KR" altLang="en-US" sz="2667" dirty="0" smtClean="0">
                <a:solidFill>
                  <a:srgbClr val="B78C7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카메라로 인식</a:t>
            </a:r>
            <a:endParaRPr lang="en-US" altLang="ko-KR" sz="2667" dirty="0">
              <a:solidFill>
                <a:srgbClr val="B78C7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en-US" altLang="ko-KR" sz="2667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667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영상데이터를 통신모듈을 통해 </a:t>
            </a:r>
            <a:r>
              <a:rPr lang="ko-KR" altLang="en-US" sz="2667" dirty="0" smtClean="0">
                <a:solidFill>
                  <a:srgbClr val="B78C7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서버로 전송</a:t>
            </a:r>
            <a:endParaRPr lang="en-US" altLang="ko-KR" sz="2667" dirty="0" smtClean="0">
              <a:solidFill>
                <a:srgbClr val="B78C7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endParaRPr lang="en-US" altLang="ko-KR" sz="2667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609585" indent="-609585">
              <a:buAutoNum type="arabicPeriod"/>
            </a:pPr>
            <a:r>
              <a:rPr lang="ko-KR" altLang="en-US" sz="2667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서버는 </a:t>
            </a:r>
            <a:r>
              <a:rPr lang="ko-KR" altLang="en-US" sz="2667" dirty="0" smtClean="0">
                <a:solidFill>
                  <a:srgbClr val="B78C7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수신한 데이터를 </a:t>
            </a:r>
            <a:r>
              <a:rPr lang="en-US" altLang="ko-KR" sz="2667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OpenCV</a:t>
            </a:r>
            <a:r>
              <a:rPr lang="ko-KR" altLang="en-US" sz="2667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2667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yolo</a:t>
            </a:r>
            <a:r>
              <a:rPr lang="ko-KR" altLang="en-US" sz="2667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이용하여 </a:t>
            </a:r>
            <a:r>
              <a:rPr lang="ko-KR" altLang="en-US" sz="2667" dirty="0" smtClean="0">
                <a:solidFill>
                  <a:srgbClr val="B78C7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변화를 감지</a:t>
            </a:r>
            <a:r>
              <a:rPr lang="en-US" altLang="ko-KR" sz="2667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667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후 데이터를 사용자에게 </a:t>
            </a:r>
            <a:r>
              <a:rPr lang="ko-KR" altLang="en-US" sz="2667" dirty="0" smtClean="0">
                <a:solidFill>
                  <a:srgbClr val="274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전송</a:t>
            </a:r>
            <a:endParaRPr lang="en-US" altLang="ko-KR" sz="2667" dirty="0" smtClean="0">
              <a:solidFill>
                <a:srgbClr val="2745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609585" indent="-609585">
              <a:buAutoNum type="arabicPeriod"/>
            </a:pPr>
            <a:endParaRPr lang="en-US" altLang="ko-KR" sz="2667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609585" indent="-609585">
              <a:buAutoNum type="arabicPeriod"/>
            </a:pPr>
            <a:r>
              <a:rPr lang="ko-KR" altLang="en-US" sz="2667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검출결과를 </a:t>
            </a:r>
            <a:r>
              <a:rPr lang="ko-KR" altLang="en-US" sz="2667" dirty="0" smtClean="0">
                <a:solidFill>
                  <a:srgbClr val="B78C7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음성으로 제공하여 </a:t>
            </a:r>
            <a:r>
              <a:rPr lang="ko-KR" altLang="en-US" sz="2667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보행 도움</a:t>
            </a:r>
            <a:endParaRPr lang="en-US" altLang="ko-KR" sz="2667" dirty="0">
              <a:solidFill>
                <a:srgbClr val="B78C7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608163" y="2039746"/>
            <a:ext cx="6295513" cy="3739262"/>
          </a:xfrm>
          <a:prstGeom prst="roundRect">
            <a:avLst/>
          </a:prstGeom>
          <a:solidFill>
            <a:srgbClr val="C6A49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8232" y="5941964"/>
            <a:ext cx="7591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+ 우리가 사용할 기능들을 정의를 자세히 설명 </a:t>
            </a:r>
            <a:r>
              <a:rPr lang="ko-KR" altLang="en-US" dirty="0" smtClean="0"/>
              <a:t>하는 것이 필요해 보임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-131570" y="2725819"/>
            <a:ext cx="5888329" cy="2944164"/>
            <a:chOff x="238812" y="1091551"/>
            <a:chExt cx="12192000" cy="6096000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12" y="1091551"/>
              <a:ext cx="12192000" cy="6096000"/>
            </a:xfrm>
            <a:prstGeom prst="rect">
              <a:avLst/>
            </a:prstGeom>
          </p:spPr>
        </p:pic>
        <p:sp>
          <p:nvSpPr>
            <p:cNvPr id="27" name="사다리꼴 26"/>
            <p:cNvSpPr/>
            <p:nvPr/>
          </p:nvSpPr>
          <p:spPr>
            <a:xfrm rot="4984789">
              <a:off x="4480819" y="-11973"/>
              <a:ext cx="4348717" cy="6754531"/>
            </a:xfrm>
            <a:prstGeom prst="trapezoid">
              <a:avLst>
                <a:gd name="adj" fmla="val 46560"/>
              </a:avLst>
            </a:prstGeom>
            <a:solidFill>
              <a:srgbClr val="B78C7F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92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482600" y="1636708"/>
            <a:ext cx="11276255" cy="4918511"/>
          </a:xfrm>
          <a:prstGeom prst="roundRect">
            <a:avLst/>
          </a:prstGeom>
          <a:solidFill>
            <a:srgbClr val="C6A49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2870"/>
            <a:ext cx="12192000" cy="131676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8869" y="194834"/>
            <a:ext cx="1199367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867" b="1" spc="-200" dirty="0" smtClean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</a:t>
            </a:r>
            <a:endParaRPr lang="en-US" altLang="ko-KR" sz="2400" spc="-200" dirty="0">
              <a:solidFill>
                <a:srgbClr val="6D603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99456" y="170055"/>
            <a:ext cx="95050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rgbClr val="2745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연구 내용 설명 </a:t>
            </a:r>
            <a:endParaRPr lang="en-US" altLang="ko-KR" sz="2400" dirty="0" smtClean="0">
              <a:solidFill>
                <a:srgbClr val="2745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>
                <a:solidFill>
                  <a:srgbClr val="B78C7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작품 연구 내용 및 문제점</a:t>
            </a:r>
            <a:r>
              <a:rPr lang="en-US" altLang="ko-KR" sz="3200" dirty="0">
                <a:solidFill>
                  <a:srgbClr val="B78C7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rgbClr val="B78C7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해결방안 </a:t>
            </a:r>
            <a:r>
              <a:rPr lang="en-US" altLang="ko-KR" sz="3200" dirty="0">
                <a:solidFill>
                  <a:srgbClr val="B78C7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200" dirty="0">
                <a:solidFill>
                  <a:srgbClr val="B78C7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예상 </a:t>
            </a:r>
            <a:r>
              <a:rPr lang="ko-KR" altLang="en-US" sz="3200" dirty="0" smtClean="0">
                <a:solidFill>
                  <a:srgbClr val="B78C7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구성도</a:t>
            </a:r>
            <a:endParaRPr lang="en-US" altLang="ko-KR" sz="3200" dirty="0">
              <a:solidFill>
                <a:srgbClr val="B78C7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Picture 14" descr="서버.png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719" y="2829903"/>
            <a:ext cx="2464831" cy="246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ìë°©í¥ íì´í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35" y="3583823"/>
            <a:ext cx="1192190" cy="68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9544370" y="5657242"/>
            <a:ext cx="87565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  <a:endParaRPr lang="en-US" altLang="ko-KR" sz="2133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660580" y="2902360"/>
            <a:ext cx="1054723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33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시각 </a:t>
            </a:r>
            <a:endParaRPr lang="en-US" altLang="ko-KR" sz="2133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1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</a:t>
            </a:r>
            <a:endParaRPr lang="en-US" altLang="ko-KR" sz="2133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1" name="Picture 8" descr="ìë°©í¥ íì´í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095" y="3555650"/>
            <a:ext cx="1290026" cy="74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5362110" y="5493126"/>
            <a:ext cx="1179748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33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라즈베리파이</a:t>
            </a:r>
            <a:r>
              <a:rPr lang="ko-KR" altLang="en-US" sz="21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133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7" name="Picture 8" descr="ìë°©í¥ íì´í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5"/>
          <a:stretch/>
        </p:blipFill>
        <p:spPr bwMode="auto">
          <a:xfrm>
            <a:off x="5777326" y="2930918"/>
            <a:ext cx="413288" cy="36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ìë°©í¥ íì´í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5"/>
          <a:stretch/>
        </p:blipFill>
        <p:spPr bwMode="auto">
          <a:xfrm rot="10800000">
            <a:off x="5777326" y="4593323"/>
            <a:ext cx="413288" cy="36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713025" y="4265914"/>
            <a:ext cx="1054723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음성 </a:t>
            </a:r>
            <a:endParaRPr lang="en-US" altLang="ko-KR" sz="2133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1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</a:t>
            </a:r>
            <a:endParaRPr lang="en-US" altLang="ko-KR" sz="2133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1" name="Picture 16" descr="라즈베리파이.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667" b="81000" l="13586" r="899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69496">
            <a:off x="4885484" y="3242071"/>
            <a:ext cx="2192220" cy="146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722765" y="5657242"/>
            <a:ext cx="117974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</a:t>
            </a:r>
            <a:endParaRPr lang="en-US" altLang="ko-KR" sz="2133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00331" y="4322266"/>
            <a:ext cx="1054723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처리된</a:t>
            </a:r>
            <a:endParaRPr lang="en-US" altLang="ko-KR" sz="2133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1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</a:t>
            </a:r>
            <a:endParaRPr lang="en-US" altLang="ko-KR" sz="2133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52638" y="2902359"/>
            <a:ext cx="1054723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시각 </a:t>
            </a:r>
            <a:endParaRPr lang="en-US" altLang="ko-KR" sz="2133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1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</a:t>
            </a:r>
            <a:endParaRPr lang="en-US" altLang="ko-KR" sz="2133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32" t="22478" r="9435" b="30070"/>
          <a:stretch/>
        </p:blipFill>
        <p:spPr>
          <a:xfrm>
            <a:off x="688616" y="2598316"/>
            <a:ext cx="2795955" cy="289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157</Words>
  <Application>Microsoft Office PowerPoint</Application>
  <PresentationFormat>와이드스크린</PresentationFormat>
  <Paragraphs>46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배달의민족 주아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41</cp:revision>
  <dcterms:created xsi:type="dcterms:W3CDTF">2018-04-11T23:47:46Z</dcterms:created>
  <dcterms:modified xsi:type="dcterms:W3CDTF">2018-05-25T13:01:51Z</dcterms:modified>
</cp:coreProperties>
</file>