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7"/>
  </p:notesMasterIdLst>
  <p:sldIdLst>
    <p:sldId id="256" r:id="rId2"/>
    <p:sldId id="445" r:id="rId3"/>
    <p:sldId id="351" r:id="rId4"/>
    <p:sldId id="684" r:id="rId5"/>
    <p:sldId id="452" r:id="rId6"/>
    <p:sldId id="688" r:id="rId7"/>
    <p:sldId id="670" r:id="rId8"/>
    <p:sldId id="330" r:id="rId9"/>
    <p:sldId id="299" r:id="rId10"/>
    <p:sldId id="262" r:id="rId11"/>
    <p:sldId id="300" r:id="rId12"/>
    <p:sldId id="302" r:id="rId13"/>
    <p:sldId id="301" r:id="rId14"/>
    <p:sldId id="685" r:id="rId15"/>
    <p:sldId id="331" r:id="rId16"/>
    <p:sldId id="680" r:id="rId17"/>
    <p:sldId id="681" r:id="rId18"/>
    <p:sldId id="341" r:id="rId19"/>
    <p:sldId id="348" r:id="rId20"/>
    <p:sldId id="305" r:id="rId21"/>
    <p:sldId id="671" r:id="rId22"/>
    <p:sldId id="342" r:id="rId23"/>
    <p:sldId id="343" r:id="rId24"/>
    <p:sldId id="352" r:id="rId25"/>
    <p:sldId id="365" r:id="rId26"/>
    <p:sldId id="353" r:id="rId27"/>
    <p:sldId id="673" r:id="rId28"/>
    <p:sldId id="354" r:id="rId29"/>
    <p:sldId id="674" r:id="rId30"/>
    <p:sldId id="675" r:id="rId31"/>
    <p:sldId id="355" r:id="rId32"/>
    <p:sldId id="677" r:id="rId33"/>
    <p:sldId id="678" r:id="rId34"/>
    <p:sldId id="679" r:id="rId35"/>
    <p:sldId id="676" r:id="rId36"/>
    <p:sldId id="682" r:id="rId37"/>
    <p:sldId id="357" r:id="rId38"/>
    <p:sldId id="358" r:id="rId39"/>
    <p:sldId id="359" r:id="rId40"/>
    <p:sldId id="360" r:id="rId41"/>
    <p:sldId id="363" r:id="rId42"/>
    <p:sldId id="361" r:id="rId43"/>
    <p:sldId id="362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6" r:id="rId60"/>
    <p:sldId id="683" r:id="rId61"/>
    <p:sldId id="686" r:id="rId62"/>
    <p:sldId id="294" r:id="rId63"/>
    <p:sldId id="689" r:id="rId64"/>
    <p:sldId id="465" r:id="rId65"/>
    <p:sldId id="694" r:id="rId66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A50A8-904A-4DF4-B256-425188D69E0C}" v="98" dt="2024-03-07T15:45:59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7" autoAdjust="0"/>
    <p:restoredTop sz="81530" autoAdjust="0"/>
  </p:normalViewPr>
  <p:slideViewPr>
    <p:cSldViewPr snapToGrid="0">
      <p:cViewPr varScale="1">
        <p:scale>
          <a:sx n="109" d="100"/>
          <a:sy n="109" d="100"/>
        </p:scale>
        <p:origin x="21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捷 王" userId="b965477fa0aef5e6" providerId="LiveId" clId="{9E9A50A8-904A-4DF4-B256-425188D69E0C}"/>
    <pc:docChg chg="addSld modSld">
      <pc:chgData name="欣捷 王" userId="b965477fa0aef5e6" providerId="LiveId" clId="{9E9A50A8-904A-4DF4-B256-425188D69E0C}" dt="2024-03-07T15:45:59.528" v="0"/>
      <pc:docMkLst>
        <pc:docMk/>
      </pc:docMkLst>
      <pc:sldChg chg="add">
        <pc:chgData name="欣捷 王" userId="b965477fa0aef5e6" providerId="LiveId" clId="{9E9A50A8-904A-4DF4-B256-425188D69E0C}" dt="2024-03-07T15:45:59.528" v="0"/>
        <pc:sldMkLst>
          <pc:docMk/>
          <pc:sldMk cId="3363892295" sldId="6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F474-3F77-4C96-AA90-4EF0466282D8}" type="datetimeFigureOut">
              <a:rPr lang="zh-CN" altLang="en-US" smtClean="0"/>
              <a:t>2024/3/7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CB0-7C81-4F13-BB43-6685CB01E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DC27A61-9B31-482C-A6C0-9D875861D6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75F2F8-9A8B-4C48-9FB4-E675D0F90CDA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93EF984-0E53-4441-AE18-581200AC5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6A1E5AB-3E8B-47A4-874D-7F2CCC28D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词法分析功能：找出源程序字符流中有意义的单词（</a:t>
            </a:r>
            <a:r>
              <a:rPr lang="en-US" altLang="zh-CN" dirty="0">
                <a:latin typeface="Arial" panose="020B0604020202020204" pitchFamily="34" charset="0"/>
              </a:rPr>
              <a:t>lexemes</a:t>
            </a:r>
            <a:r>
              <a:rPr lang="zh-CN" altLang="en-US" dirty="0">
                <a:latin typeface="Arial" panose="020B0604020202020204" pitchFamily="34" charset="0"/>
              </a:rPr>
              <a:t>），并为每一个单词生成记号（</a:t>
            </a:r>
            <a:r>
              <a:rPr lang="en-US" altLang="zh-CN" dirty="0">
                <a:latin typeface="Arial" panose="020B0604020202020204" pitchFamily="34" charset="0"/>
              </a:rPr>
              <a:t>token</a:t>
            </a:r>
            <a:r>
              <a:rPr lang="zh-CN" altLang="en-US" dirty="0">
                <a:latin typeface="Arial" panose="020B0604020202020204" pitchFamily="34" charset="0"/>
              </a:rPr>
              <a:t>）输出。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DA27BDB7-90FF-4A8E-8818-AC6A9B97A4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8349CF12-FEBC-4112-9864-EDB183E9B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CCF7BC0B-8C20-4CE0-BC9D-44381A7F1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D64C7D1-C202-4C39-BFA1-C2D41F92016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/>
              <a:t>58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96ECE5EB-8739-4BE3-A176-59821880C4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2E06E75-F8EA-4ACD-B286-7CDCB588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1.[(1|2|…|9)(0|1|…|9)*(0|2|4|6|8)]|0|2|4|6|8</a:t>
            </a:r>
          </a:p>
          <a:p>
            <a:r>
              <a:rPr lang="en-US" altLang="zh-CN">
                <a:latin typeface="Arial" panose="020B0604020202020204" pitchFamily="34" charset="0"/>
              </a:rPr>
              <a:t>2.(</a:t>
            </a:r>
            <a:r>
              <a:rPr lang="en-US" altLang="zh-CN" dirty="0">
                <a:latin typeface="Arial" panose="020B0604020202020204" pitchFamily="34" charset="0"/>
              </a:rPr>
              <a:t>0|1)*0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ADF9C4F5-7E75-42A6-8B55-19FBD9FB1674}"/>
              </a:ext>
            </a:extLst>
          </p:cNvPr>
          <p:cNvSpPr txBox="1">
            <a:spLocks noGrp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A6B171-D9D1-49FF-9FC4-643479C30228}" type="slidenum">
              <a:rPr lang="en-US" altLang="zh-CN"/>
              <a:pPr algn="r" eaLnBrk="1" hangingPunct="1">
                <a:spcBef>
                  <a:spcPct val="0"/>
                </a:spcBef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240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7EE9ED14-B788-4752-960F-12B3A3DFFC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763A3B0-5A81-4967-A938-0C6CCCE9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&lt;if&gt;&lt;(&gt;&lt;id, sum&gt;&lt;relation, “&gt;”&gt;&lt;num, 0&gt;&lt;)&gt;&lt;return&gt;&lt;id, sum&gt;&lt;;&gt;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CE744EC-E6F9-48BB-B1A6-A1425C138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D2B135D-B1D7-471C-BF6F-41DFD6E679E6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17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F9EAE1A-1303-4B94-9E2F-6D8F715E2B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11F4C321-763E-4523-AFD1-740FB69B7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535FE6C-8AA1-45E7-BBDB-AA623B126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23C9CA3-0371-4193-91D6-A15C0EC70C9B}" type="slidenum">
              <a:rPr lang="en-US" altLang="zh-CN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7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BC865A2C-0312-4B08-B83D-01D4043824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2C6FA138-CC77-4E4F-B573-69281001D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2273D8B-4228-4AA5-8361-71F4E7DC8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65C4C95-DF0B-4C4A-A47C-0009765AA05E}" type="slidenum">
              <a:rPr lang="en-US" altLang="zh-CN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47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96ECE5EB-8739-4BE3-A176-59821880C4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2E06E75-F8EA-4ACD-B286-7CDCB5885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1.</a:t>
            </a:r>
            <a:r>
              <a:rPr lang="zh-CN" altLang="en-US" dirty="0">
                <a:latin typeface="Arial" panose="020B0604020202020204" pitchFamily="34" charset="0"/>
              </a:rPr>
              <a:t>以</a:t>
            </a:r>
            <a:r>
              <a:rPr lang="en-US" altLang="zh-CN" dirty="0">
                <a:latin typeface="Arial" panose="020B0604020202020204" pitchFamily="34" charset="0"/>
              </a:rPr>
              <a:t>aa</a:t>
            </a:r>
            <a:r>
              <a:rPr lang="zh-CN" altLang="en-US" dirty="0">
                <a:latin typeface="Arial" panose="020B0604020202020204" pitchFamily="34" charset="0"/>
              </a:rPr>
              <a:t>或</a:t>
            </a:r>
            <a:r>
              <a:rPr lang="en-US" altLang="zh-CN" dirty="0">
                <a:latin typeface="Arial" panose="020B0604020202020204" pitchFamily="34" charset="0"/>
              </a:rPr>
              <a:t>ab</a:t>
            </a:r>
            <a:r>
              <a:rPr lang="zh-CN" altLang="en-US" dirty="0">
                <a:latin typeface="Arial" panose="020B0604020202020204" pitchFamily="34" charset="0"/>
              </a:rPr>
              <a:t>结尾的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组成的串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倒数第二个符号是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组成的串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2.</a:t>
            </a:r>
            <a:r>
              <a:rPr lang="zh-CN" altLang="en-US" dirty="0">
                <a:latin typeface="Arial" panose="020B0604020202020204" pitchFamily="34" charset="0"/>
              </a:rPr>
              <a:t>只含有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个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组成的串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ADF9C4F5-7E75-42A6-8B55-19FBD9FB1674}"/>
              </a:ext>
            </a:extLst>
          </p:cNvPr>
          <p:cNvSpPr txBox="1">
            <a:spLocks noGrp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A6B171-D9D1-49FF-9FC4-643479C30228}" type="slidenum">
              <a:rPr lang="en-US" altLang="zh-CN"/>
              <a:pPr algn="r" eaLnBrk="1" hangingPunct="1">
                <a:spcBef>
                  <a:spcPct val="0"/>
                </a:spcBef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98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E64B7E06-DA80-4C45-9111-7EB69F9E6E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76CBBE73-4A0A-4E05-B4F2-814E745BE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efgijk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5BF7543F-998D-4475-B90E-166260668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DD6BC2-6FC9-4BF8-93D8-AB1C8064C48D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FBFA36A1-ADA0-4394-8493-33955D74CE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338F1925-13FB-4510-9E46-273E35E9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某语言</a:t>
            </a:r>
            <a:r>
              <a:rPr lang="en-US" altLang="zh-CN">
                <a:latin typeface="Arial" panose="020B0604020202020204" pitchFamily="34" charset="0"/>
              </a:rPr>
              <a:t>while</a:t>
            </a:r>
            <a:r>
              <a:rPr lang="zh-CN" altLang="en-US">
                <a:latin typeface="Arial" panose="020B0604020202020204" pitchFamily="34" charset="0"/>
              </a:rPr>
              <a:t>语句中可能出现的部分记号的描述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1EAC9D7D-CC0C-4E1E-8D40-558D31BBE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A04326-2B77-4DD6-AAC8-40E5868EAFF5}" type="slidenum">
              <a:rPr lang="en-US" altLang="zh-CN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776E921-B4C0-4B5D-A367-0775412BCFA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C43A10E-C52F-49D0-9513-9D7A0462ECBF}" type="slidenum">
              <a:rPr lang="en-US" altLang="zh-CN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8C5481A-6295-436C-A19F-5C6FF7AD38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F6572CD-07E6-421A-B7AC-7070658CD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区分标识符和关键字的方法可以用构造并查阅关键字表的方式。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很多编译器在语法分析阶段才将标识符填入标识符表，这时</a:t>
            </a:r>
            <a:r>
              <a:rPr lang="en-US" altLang="zh-CN" dirty="0">
                <a:latin typeface="Arial" panose="020B0604020202020204" pitchFamily="34" charset="0"/>
              </a:rPr>
              <a:t>id</a:t>
            </a:r>
            <a:r>
              <a:rPr lang="zh-CN" altLang="en-US" dirty="0">
                <a:latin typeface="Arial" panose="020B0604020202020204" pitchFamily="34" charset="0"/>
              </a:rPr>
              <a:t>的属性是它的拼写。</a:t>
            </a:r>
          </a:p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为关键字单独构造转换图是可能的，但会使词法分析器的状态转换图明显增加。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6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16F1A-BDCF-49B3-AD9E-B0F5B5927793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2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DDB7-7C88-44A9-B26A-F9125C01B05B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5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345E-D704-471E-A293-146154665CD5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72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9E0C-FC6E-4D16-B99D-801FB2CD3F94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6E0A-8AD4-47EB-8BA8-99175B083CAA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A43C-F3F7-4AFA-A558-A6593BF73ECB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52170-69DA-2D72-F115-2777ADB9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517C-E35D-45A9-98B5-A01C55D67C8B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9A1DA-BFBC-7BCA-8F9F-E931CA46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8024E-9216-216F-6CBA-C34521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46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6FCD-766F-456A-BF0B-519FFBA9057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0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BAC0E-B00C-488A-B63D-EC0ADD94CAC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5A5BA-BC1B-4868-A30E-DCFF8FE744E6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36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F6AA-2940-41C8-B89E-CB7073FEBEE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7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991B-6E2B-4566-9D15-DF862F0948AD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43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 userDrawn="1"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 userDrawn="1"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 userDrawn="1"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6DF517C-E35D-45A9-98B5-A01C55D67C8B}" type="datetime2">
              <a:rPr lang="zh-CN" altLang="en-US" smtClean="0"/>
              <a:t>2024年3月7日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84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词法分析</a:t>
            </a:r>
            <a:r>
              <a:rPr lang="en-US" altLang="zh-CN" dirty="0"/>
              <a:t>(1)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208C9FA-287E-499C-B3C7-2563F860F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23979F9-A3F8-4A0B-AD02-C3F1AB129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词法分析器的任务：</a:t>
            </a:r>
          </a:p>
          <a:p>
            <a:pPr lvl="1" eaLnBrk="1" hangingPunct="1"/>
            <a:r>
              <a:rPr lang="zh-CN" altLang="en-US" dirty="0"/>
              <a:t>将正确的单词（</a:t>
            </a:r>
            <a:r>
              <a:rPr lang="en-US" altLang="zh-CN" dirty="0"/>
              <a:t>lexeme</a:t>
            </a:r>
            <a:r>
              <a:rPr lang="zh-CN" altLang="en-US" dirty="0"/>
              <a:t>）识别为记号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剥去注释和空白（制表符、回车符、空格等分隔符）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将各阶段产生的错误信息和源程序联系起来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如果源语言支持宏，则宏的预处理可以在词法分析时实现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2D0C3B-4FD2-4E27-A2B6-592A560A06B8}"/>
              </a:ext>
            </a:extLst>
          </p:cNvPr>
          <p:cNvSpPr/>
          <p:nvPr/>
        </p:nvSpPr>
        <p:spPr>
          <a:xfrm>
            <a:off x="981513" y="4697834"/>
            <a:ext cx="7180974" cy="20385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</a:rPr>
              <a:t>注：现代编译器往往有单独的预处理模块。详见第一章“编译器在语言处理系统中的位置”。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2400" dirty="0">
                <a:solidFill>
                  <a:schemeClr val="tx1"/>
                </a:solidFill>
              </a:rPr>
              <a:t>全面地讲，</a:t>
            </a:r>
            <a:r>
              <a:rPr lang="zh-CN" altLang="en-US" sz="2400" dirty="0">
                <a:solidFill>
                  <a:schemeClr val="accent1"/>
                </a:solidFill>
              </a:rPr>
              <a:t>注释、空白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zh-CN" altLang="en-US" sz="2400" dirty="0">
                <a:solidFill>
                  <a:schemeClr val="accent1"/>
                </a:solidFill>
              </a:rPr>
              <a:t>宏</a:t>
            </a:r>
            <a:r>
              <a:rPr lang="zh-CN" altLang="en-US" sz="2400" dirty="0">
                <a:solidFill>
                  <a:schemeClr val="tx1"/>
                </a:solidFill>
              </a:rPr>
              <a:t>可以在预处理模块中实现，也可以在词法分析时实现。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DCF04-E4BB-C198-6E16-1708F16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1769-556A-4102-B69C-80A8DE6A8304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656825-37FB-CF16-F130-96ACDE4F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600E7-1DB0-AD17-6413-F201EBA6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BA59C7D-C1A3-458B-BDF4-AAE765054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2.1 </a:t>
            </a:r>
            <a:r>
              <a:rPr lang="zh-CN" altLang="en-US"/>
              <a:t>词法记号及属性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A14E48-5320-4611-B2F0-3623441B9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词法记号（</a:t>
            </a:r>
            <a:r>
              <a:rPr lang="en-US" altLang="zh-CN" dirty="0"/>
              <a:t>tokens</a:t>
            </a:r>
            <a:r>
              <a:rPr lang="zh-CN" altLang="en-US" dirty="0"/>
              <a:t>）、模式（</a:t>
            </a:r>
            <a:r>
              <a:rPr lang="en-US" altLang="zh-CN" dirty="0"/>
              <a:t>patterns</a:t>
            </a:r>
            <a:r>
              <a:rPr lang="zh-CN" altLang="en-US" dirty="0"/>
              <a:t>）、单词（</a:t>
            </a:r>
            <a:r>
              <a:rPr lang="en-US" altLang="zh-CN" dirty="0"/>
              <a:t>lexemes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dirty="0"/>
              <a:t>词法记号的属性</a:t>
            </a:r>
          </a:p>
          <a:p>
            <a:pPr eaLnBrk="1" hangingPunct="1"/>
            <a:r>
              <a:rPr lang="zh-CN" altLang="en-US" dirty="0"/>
              <a:t>词法错误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25F95E-4955-02EA-BFED-2BE2837C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5EFCA-44DB-4A07-8E52-C083327E608C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1A9C8-9152-5CD5-2BC4-462EEC7C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E0390-57BA-E816-10E2-5B5D1120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D8C273-204F-4C5E-B684-F6712962F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B5DFD37-8619-4A8E-AE0F-08EF6F408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>
                <a:solidFill>
                  <a:schemeClr val="accent2"/>
                </a:solidFill>
              </a:rPr>
              <a:t>词法记号</a:t>
            </a:r>
            <a:r>
              <a:rPr lang="zh-CN" altLang="en-US" sz="2800" dirty="0"/>
              <a:t>（</a:t>
            </a:r>
            <a:r>
              <a:rPr lang="en-US" altLang="zh-CN" sz="2800" dirty="0"/>
              <a:t>token</a:t>
            </a:r>
            <a:r>
              <a:rPr lang="zh-CN" altLang="en-US" sz="2800" dirty="0"/>
              <a:t>，简称</a:t>
            </a:r>
            <a:r>
              <a:rPr lang="zh-CN" altLang="en-US" sz="2800" dirty="0">
                <a:solidFill>
                  <a:schemeClr val="accent2"/>
                </a:solidFill>
              </a:rPr>
              <a:t>记号</a:t>
            </a:r>
            <a:r>
              <a:rPr lang="zh-CN" altLang="en-US" sz="2800" dirty="0"/>
              <a:t>）：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计算机内部表示一般为</a:t>
            </a:r>
            <a:r>
              <a:rPr lang="en-US" altLang="zh-CN" sz="2400" dirty="0"/>
              <a:t>&lt;</a:t>
            </a:r>
            <a:r>
              <a:rPr lang="zh-CN" altLang="en-US" sz="2400" dirty="0"/>
              <a:t>记号名，属性值</a:t>
            </a:r>
            <a:r>
              <a:rPr lang="en-US" altLang="zh-CN" sz="2400" dirty="0"/>
              <a:t>&gt; </a:t>
            </a:r>
            <a:r>
              <a:rPr lang="zh-CN" altLang="en-US" sz="2400" dirty="0"/>
              <a:t>二元组，属性值为可选的。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记号名即记号分类（</a:t>
            </a:r>
            <a:r>
              <a:rPr lang="en-US" altLang="zh-CN" sz="2400" dirty="0"/>
              <a:t>token class</a:t>
            </a:r>
            <a:r>
              <a:rPr lang="zh-CN" altLang="en-US" sz="2400" dirty="0"/>
              <a:t>），是语法分析的输入符号，记号名常用来直接引用记号。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239B2C-6147-F459-091A-6D21E64B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7DBC-1A1D-4FAD-9CBB-78AA1443769C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DB96E6-A5DC-E1F4-9274-6A07BC93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C905C-AEE5-9BDB-2392-FF20F705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E7AB3D-38A1-440E-9FD6-443967B4B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A93CD9-FBBD-431C-902D-84310742B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词法记号的例子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37119C2-5A28-47F8-845C-859FF73ED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84311"/>
              </p:ext>
            </p:extLst>
          </p:nvPr>
        </p:nvGraphicFramePr>
        <p:xfrm>
          <a:off x="225465" y="2038525"/>
          <a:ext cx="8693069" cy="3659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11944">
                  <a:extLst>
                    <a:ext uri="{9D8B030D-6E8A-4147-A177-3AD203B41FA5}">
                      <a16:colId xmlns:a16="http://schemas.microsoft.com/office/drawing/2014/main" val="2791657631"/>
                    </a:ext>
                  </a:extLst>
                </a:gridCol>
                <a:gridCol w="2812214">
                  <a:extLst>
                    <a:ext uri="{9D8B030D-6E8A-4147-A177-3AD203B41FA5}">
                      <a16:colId xmlns:a16="http://schemas.microsoft.com/office/drawing/2014/main" val="3498121489"/>
                    </a:ext>
                  </a:extLst>
                </a:gridCol>
                <a:gridCol w="4368911">
                  <a:extLst>
                    <a:ext uri="{9D8B030D-6E8A-4147-A177-3AD203B41FA5}">
                      <a16:colId xmlns:a16="http://schemas.microsoft.com/office/drawing/2014/main" val="2040334759"/>
                    </a:ext>
                  </a:extLst>
                </a:gridCol>
              </a:tblGrid>
              <a:tr h="479732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词法记号</a:t>
                      </a: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单词举例</a:t>
                      </a: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模式的非形式描述</a:t>
                      </a: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48939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if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if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字符</a:t>
                      </a:r>
                      <a:r>
                        <a:rPr lang="en-US" altLang="zh-CN" sz="2400" dirty="0" err="1">
                          <a:latin typeface="+mn-lt"/>
                          <a:ea typeface="+mn-ea"/>
                        </a:rPr>
                        <a:t>i</a:t>
                      </a:r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,</a:t>
                      </a:r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f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73917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for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for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字符</a:t>
                      </a:r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f, o, r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740167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relation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&lt;, &lt;=, =, …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或</a:t>
                      </a:r>
                      <a:r>
                        <a:rPr lang="zh-CN" altLang="en-US" sz="24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&lt;= </a:t>
                      </a:r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或</a:t>
                      </a:r>
                      <a:r>
                        <a:rPr lang="zh-CN" altLang="en-US" sz="24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4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或 </a:t>
                      </a:r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…</a:t>
                      </a: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51528"/>
                  </a:ext>
                </a:extLst>
              </a:tr>
              <a:tr h="47675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id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sum, count, D5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由字母开头的字母数字串</a:t>
                      </a: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89525"/>
                  </a:ext>
                </a:extLst>
              </a:tr>
              <a:tr h="452083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num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3.1, 10, 2.8E12</a:t>
                      </a:r>
                      <a:endParaRPr lang="zh-CN" altLang="en-US" sz="2400" b="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任何数值常数</a:t>
                      </a: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657867"/>
                  </a:ext>
                </a:extLst>
              </a:tr>
              <a:tr h="820241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literal</a:t>
                      </a:r>
                      <a:endParaRPr lang="zh-CN" altLang="en-US" sz="240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400" b="0" dirty="0" err="1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seg.error</a:t>
                      </a:r>
                      <a:r>
                        <a:rPr lang="en-US" altLang="zh-CN" sz="24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endParaRPr lang="zh-CN" altLang="en-US" sz="2400" b="0" dirty="0">
                        <a:latin typeface="+mn-lt"/>
                        <a:ea typeface="+mn-ea"/>
                      </a:endParaRP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两个引号（</a:t>
                      </a:r>
                      <a:r>
                        <a:rPr lang="en-US" altLang="zh-CN" sz="2400" b="1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“”</a:t>
                      </a:r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）之间的任意字符串，但引号本身除外</a:t>
                      </a:r>
                    </a:p>
                  </a:txBody>
                  <a:tcPr marL="79378" marR="79378" marT="39689" marB="396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208362"/>
                  </a:ext>
                </a:extLst>
              </a:tr>
            </a:tbl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CEFE5-7836-11BC-F50E-1FCC8A0F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0395-8AFD-4E8D-A8A1-B176D545E819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3A35E1-225C-85DE-AAD0-DA0E2570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9D27B-DD94-6355-6B1E-FB0340CD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D8C273-204F-4C5E-B684-F6712962F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B5DFD37-8619-4A8E-AE0F-08EF6F408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词法记号</a:t>
            </a:r>
            <a:r>
              <a:rPr lang="zh-CN" altLang="en-US" dirty="0"/>
              <a:t>（</a:t>
            </a:r>
            <a:r>
              <a:rPr lang="en-US" altLang="zh-CN" dirty="0"/>
              <a:t>token</a:t>
            </a:r>
            <a:r>
              <a:rPr lang="zh-CN" altLang="en-US" dirty="0"/>
              <a:t>，简称</a:t>
            </a:r>
            <a:r>
              <a:rPr lang="zh-CN" altLang="en-US" dirty="0">
                <a:solidFill>
                  <a:schemeClr val="accent2"/>
                </a:solidFill>
              </a:rPr>
              <a:t>记号</a:t>
            </a:r>
            <a:r>
              <a:rPr lang="zh-CN" altLang="en-US" dirty="0"/>
              <a:t>）：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计算机内部表示一般为</a:t>
            </a:r>
            <a:r>
              <a:rPr lang="en-US" altLang="zh-CN" dirty="0"/>
              <a:t>&lt;</a:t>
            </a:r>
            <a:r>
              <a:rPr lang="zh-CN" altLang="en-US" dirty="0"/>
              <a:t>记号名，属性值</a:t>
            </a:r>
            <a:r>
              <a:rPr lang="en-US" altLang="zh-CN" dirty="0"/>
              <a:t>&gt; </a:t>
            </a:r>
            <a:r>
              <a:rPr lang="zh-CN" altLang="en-US" dirty="0"/>
              <a:t>二元组，属性值为可选的。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记号名即记号分类（</a:t>
            </a:r>
            <a:r>
              <a:rPr lang="en-US" altLang="zh-CN" dirty="0"/>
              <a:t>token class</a:t>
            </a:r>
            <a:r>
              <a:rPr lang="zh-CN" altLang="en-US" dirty="0"/>
              <a:t>），是语法分析的输入符号，记号名常用来直接引用记号。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模式</a:t>
            </a:r>
            <a:r>
              <a:rPr lang="zh-CN" altLang="en-US" dirty="0"/>
              <a:t>（</a:t>
            </a:r>
            <a:r>
              <a:rPr lang="en-US" altLang="zh-CN" dirty="0"/>
              <a:t>pattern</a:t>
            </a:r>
            <a:r>
              <a:rPr lang="zh-CN" altLang="en-US" dirty="0"/>
              <a:t>）：描述一个词法记号的单词可能具有的</a:t>
            </a:r>
            <a:r>
              <a:rPr lang="zh-CN" altLang="en-US" dirty="0">
                <a:solidFill>
                  <a:schemeClr val="accent2"/>
                </a:solidFill>
              </a:rPr>
              <a:t>形式</a:t>
            </a:r>
            <a:r>
              <a:rPr lang="zh-CN" altLang="en-US" dirty="0"/>
              <a:t>。当词法记号是一个关键字时，它的模式就是组成这个关键字的字符序列；当词法记号是一个标识符或其他，模式是一个更加复杂的结构，它可以和很多字符串</a:t>
            </a:r>
            <a:r>
              <a:rPr lang="zh-CN" altLang="en-US" dirty="0">
                <a:solidFill>
                  <a:schemeClr val="accent2"/>
                </a:solidFill>
              </a:rPr>
              <a:t>匹配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单词</a:t>
            </a:r>
            <a:r>
              <a:rPr lang="zh-CN" altLang="en-US" dirty="0"/>
              <a:t>（</a:t>
            </a:r>
            <a:r>
              <a:rPr lang="en-US" altLang="zh-CN" dirty="0"/>
              <a:t>lexeme</a:t>
            </a:r>
            <a:r>
              <a:rPr lang="zh-CN" altLang="en-US" dirty="0"/>
              <a:t>）：又叫</a:t>
            </a:r>
            <a:r>
              <a:rPr lang="zh-CN" altLang="en-US" dirty="0">
                <a:solidFill>
                  <a:schemeClr val="accent2"/>
                </a:solidFill>
              </a:rPr>
              <a:t>词法单元</a:t>
            </a:r>
            <a:r>
              <a:rPr lang="zh-CN" altLang="en-US" dirty="0"/>
              <a:t>，它和某个词法记号的</a:t>
            </a:r>
            <a:r>
              <a:rPr lang="zh-CN" altLang="en-US" dirty="0">
                <a:solidFill>
                  <a:schemeClr val="accent2"/>
                </a:solidFill>
              </a:rPr>
              <a:t>模式</a:t>
            </a:r>
            <a:r>
              <a:rPr lang="zh-CN" altLang="en-US" dirty="0"/>
              <a:t>匹配，它是该记号的</a:t>
            </a:r>
            <a:r>
              <a:rPr lang="zh-CN" altLang="en-US" dirty="0">
                <a:solidFill>
                  <a:schemeClr val="accent2"/>
                </a:solidFill>
              </a:rPr>
              <a:t>实例</a:t>
            </a:r>
            <a:r>
              <a:rPr lang="zh-CN" altLang="en-US" dirty="0">
                <a:solidFill>
                  <a:schemeClr val="accent3"/>
                </a:solidFill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B1239F-B78F-C3AD-A922-8457E526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D516-6FF4-47BD-90D5-5049AD12CD46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2DC79E-23D7-197D-4BE5-E22FF0D3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994BA3-CCD6-B7CD-2FF9-C490DC1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7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9A2392-EDD4-4045-A061-93E7CFFAC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E73F5C-24AC-44DE-B345-DB7514DDC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26094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如何确定记号名（即</a:t>
            </a:r>
            <a:r>
              <a:rPr lang="en-US" altLang="zh-CN" dirty="0"/>
              <a:t>token class</a:t>
            </a:r>
            <a:r>
              <a:rPr lang="zh-CN" altLang="en-US" dirty="0"/>
              <a:t>）？</a:t>
            </a:r>
          </a:p>
          <a:p>
            <a:pPr lvl="1" eaLnBrk="1" hangingPunct="1"/>
            <a:r>
              <a:rPr lang="zh-CN" altLang="en-US" dirty="0"/>
              <a:t>确定记号名（即记号分类）</a:t>
            </a:r>
            <a:r>
              <a:rPr lang="zh-CN" altLang="en-US" dirty="0">
                <a:solidFill>
                  <a:schemeClr val="hlink"/>
                </a:solidFill>
              </a:rPr>
              <a:t>没有原则性规定</a:t>
            </a:r>
            <a:r>
              <a:rPr lang="zh-CN" altLang="en-US" dirty="0"/>
              <a:t>，取决于处理上的方便。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zh-CN" altLang="en-US" dirty="0"/>
              <a:t>通常</a:t>
            </a:r>
            <a:r>
              <a:rPr lang="zh-CN" altLang="en-US" dirty="0">
                <a:solidFill>
                  <a:schemeClr val="accent2"/>
                </a:solidFill>
              </a:rPr>
              <a:t>关键字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分隔符</a:t>
            </a:r>
            <a:r>
              <a:rPr lang="zh-CN" altLang="en-US" dirty="0"/>
              <a:t>（标点符号）等可以一词一类；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标识符</a:t>
            </a:r>
            <a:r>
              <a:rPr lang="zh-CN" altLang="en-US" dirty="0"/>
              <a:t>（变量）通常算做一类；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常数或常量</a:t>
            </a:r>
            <a:r>
              <a:rPr lang="zh-CN" altLang="en-US" dirty="0"/>
              <a:t>可按数据类型分类，如前例中的</a:t>
            </a:r>
            <a:r>
              <a:rPr lang="en-US" altLang="zh-CN" dirty="0"/>
              <a:t>num</a:t>
            </a:r>
            <a:r>
              <a:rPr lang="zh-CN" altLang="en-US" dirty="0"/>
              <a:t>，</a:t>
            </a:r>
            <a:r>
              <a:rPr lang="en-US" altLang="zh-CN" dirty="0"/>
              <a:t>literal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运算符</a:t>
            </a:r>
            <a:r>
              <a:rPr lang="zh-CN" altLang="en-US" dirty="0"/>
              <a:t>可以一词一类，也可以若干个归为一类，如前例中的</a:t>
            </a:r>
            <a:r>
              <a:rPr lang="en-US" altLang="zh-CN" dirty="0"/>
              <a:t>relation</a:t>
            </a:r>
            <a:r>
              <a:rPr lang="zh-CN" altLang="en-US" dirty="0"/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7DB881-0585-B291-9B14-48AEA5CC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87DE8-363D-4613-B96F-7A8507C62D1D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82D41-59E3-DDB4-2F80-64FF9B44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6B6FA3-B818-06FA-8E3C-24599685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7E6F049-46F2-4629-A108-33309440C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0772F37-F2CC-45C1-9D65-2586AA320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例：将下列源程序片段转换成记号流（可以只用记号名表示记号）：</a:t>
            </a:r>
          </a:p>
          <a:p>
            <a:pPr lvl="1" eaLnBrk="1" hangingPunct="1"/>
            <a:r>
              <a:rPr lang="zh-CN" altLang="en-US" dirty="0"/>
              <a:t>源程序片段</a:t>
            </a:r>
            <a:r>
              <a:rPr lang="zh-CN" altLang="en-US" dirty="0">
                <a:sym typeface="Wingdings" panose="05000000000000000000" pitchFamily="2" charset="2"/>
              </a:rPr>
              <a:t>：（其中</a:t>
            </a:r>
            <a:r>
              <a:rPr lang="en-US" altLang="zh-CN" b="1" dirty="0">
                <a:latin typeface="Courier New" panose="02070309020205020404" pitchFamily="49" charset="0"/>
                <a:sym typeface="Wingdings" panose="05000000000000000000" pitchFamily="2" charset="2"/>
              </a:rPr>
              <a:t>sum</a:t>
            </a:r>
            <a:r>
              <a:rPr lang="zh-CN" altLang="en-US" dirty="0">
                <a:sym typeface="Wingdings" panose="05000000000000000000" pitchFamily="2" charset="2"/>
              </a:rPr>
              <a:t>是变量）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</a:rPr>
              <a:t>if (sum &gt; 0) return sum;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121075B-DD10-4D53-8080-246DE7C0D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42184"/>
              </p:ext>
            </p:extLst>
          </p:nvPr>
        </p:nvGraphicFramePr>
        <p:xfrm>
          <a:off x="2595313" y="4477869"/>
          <a:ext cx="6158553" cy="19167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1127">
                  <a:extLst>
                    <a:ext uri="{9D8B030D-6E8A-4147-A177-3AD203B41FA5}">
                      <a16:colId xmlns:a16="http://schemas.microsoft.com/office/drawing/2014/main" val="2791657631"/>
                    </a:ext>
                  </a:extLst>
                </a:gridCol>
                <a:gridCol w="1992296">
                  <a:extLst>
                    <a:ext uri="{9D8B030D-6E8A-4147-A177-3AD203B41FA5}">
                      <a16:colId xmlns:a16="http://schemas.microsoft.com/office/drawing/2014/main" val="3498121489"/>
                    </a:ext>
                  </a:extLst>
                </a:gridCol>
                <a:gridCol w="3095130">
                  <a:extLst>
                    <a:ext uri="{9D8B030D-6E8A-4147-A177-3AD203B41FA5}">
                      <a16:colId xmlns:a16="http://schemas.microsoft.com/office/drawing/2014/main" val="2040334759"/>
                    </a:ext>
                  </a:extLst>
                </a:gridCol>
              </a:tblGrid>
              <a:tr h="339863">
                <a:tc>
                  <a:txBody>
                    <a:bodyPr/>
                    <a:lstStyle/>
                    <a:p>
                      <a:r>
                        <a:rPr lang="zh-CN" altLang="en-US" sz="17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词法记号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单词举例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b="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</a:rPr>
                        <a:t>模式的非形式描述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48939"/>
                  </a:ext>
                </a:extLst>
              </a:tr>
              <a:tr h="337752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relation</a:t>
                      </a:r>
                      <a:endParaRPr lang="zh-CN" altLang="en-US" sz="170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&lt;, &lt;=, =, …</a:t>
                      </a:r>
                      <a:endParaRPr lang="zh-CN" altLang="en-US" sz="170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7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&lt; </a:t>
                      </a:r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或</a:t>
                      </a:r>
                      <a:r>
                        <a:rPr lang="zh-CN" altLang="en-US" sz="17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7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&lt;= </a:t>
                      </a:r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或</a:t>
                      </a:r>
                      <a:r>
                        <a:rPr lang="zh-CN" altLang="en-US" sz="17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70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或 </a:t>
                      </a:r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…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51528"/>
                  </a:ext>
                </a:extLst>
              </a:tr>
              <a:tr h="337752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id</a:t>
                      </a:r>
                      <a:endParaRPr lang="zh-CN" altLang="en-US" sz="170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sum, count, D5</a:t>
                      </a:r>
                      <a:endParaRPr lang="zh-CN" altLang="en-US" sz="170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由字母开头的字母数字串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89525"/>
                  </a:ext>
                </a:extLst>
              </a:tr>
              <a:tr h="320276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num</a:t>
                      </a:r>
                      <a:endParaRPr lang="zh-CN" altLang="en-US" sz="170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3.1, 10, 2.8E12</a:t>
                      </a:r>
                      <a:endParaRPr lang="zh-CN" altLang="en-US" sz="1700" b="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任何数值常数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657867"/>
                  </a:ext>
                </a:extLst>
              </a:tr>
              <a:tr h="581095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latin typeface="+mn-lt"/>
                          <a:ea typeface="+mn-ea"/>
                        </a:rPr>
                        <a:t>literal</a:t>
                      </a:r>
                      <a:endParaRPr lang="zh-CN" altLang="en-US" sz="170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7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1700" b="0" dirty="0" err="1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seg.error</a:t>
                      </a:r>
                      <a:r>
                        <a:rPr lang="en-US" altLang="zh-CN" sz="1700" b="0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endParaRPr lang="zh-CN" altLang="en-US" sz="1700" b="0" dirty="0">
                        <a:latin typeface="+mn-lt"/>
                        <a:ea typeface="+mn-ea"/>
                      </a:endParaRP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两个引号（</a:t>
                      </a:r>
                      <a:r>
                        <a:rPr lang="en-US" altLang="zh-CN" sz="1700" b="1" dirty="0"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“”</a:t>
                      </a:r>
                      <a:r>
                        <a:rPr lang="zh-CN" altLang="en-US" sz="1700" dirty="0">
                          <a:latin typeface="+mn-lt"/>
                          <a:ea typeface="+mn-ea"/>
                        </a:rPr>
                        <a:t>）之间的任意字符串，但引号本身除外</a:t>
                      </a:r>
                    </a:p>
                  </a:txBody>
                  <a:tcPr marL="56235" marR="56235" marT="28118" marB="281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20836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3D30EE-6B06-458A-9E37-48A9C8CE069D}"/>
              </a:ext>
            </a:extLst>
          </p:cNvPr>
          <p:cNvSpPr txBox="1"/>
          <p:nvPr/>
        </p:nvSpPr>
        <p:spPr>
          <a:xfrm>
            <a:off x="2595313" y="4098722"/>
            <a:ext cx="548424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关键字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分隔符</a:t>
            </a:r>
            <a:r>
              <a:rPr lang="zh-CN" altLang="en-US" dirty="0"/>
              <a:t>（标点符号）等可以一词一类；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1D534F-CC4B-4C83-AAB3-9EBADC9007EA}"/>
              </a:ext>
            </a:extLst>
          </p:cNvPr>
          <p:cNvSpPr txBox="1"/>
          <p:nvPr/>
        </p:nvSpPr>
        <p:spPr>
          <a:xfrm>
            <a:off x="788138" y="3311554"/>
            <a:ext cx="75677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答案：</a:t>
            </a:r>
            <a:r>
              <a:rPr lang="en-US" altLang="zh-CN" dirty="0">
                <a:latin typeface="Arial" panose="020B0604020202020204" pitchFamily="34" charset="0"/>
              </a:rPr>
              <a:t>&lt;if&gt;&lt;(&gt;&lt;id, 1&gt;&lt;relation, &gt;&gt;&lt;num, 0&gt;&lt;)&gt;&lt;return&gt;&lt;id, 1&gt;&lt;;&gt;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	 </a:t>
            </a:r>
            <a:r>
              <a:rPr lang="zh-CN" altLang="en-US" dirty="0">
                <a:latin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是指向符号表中</a:t>
            </a:r>
            <a:r>
              <a:rPr lang="en-US" altLang="zh-CN" dirty="0">
                <a:latin typeface="Arial" panose="020B0604020202020204" pitchFamily="34" charset="0"/>
              </a:rPr>
              <a:t>sum</a:t>
            </a:r>
            <a:r>
              <a:rPr lang="zh-CN" altLang="en-US" dirty="0">
                <a:latin typeface="Arial" panose="020B0604020202020204" pitchFamily="34" charset="0"/>
              </a:rPr>
              <a:t>条目的指针）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AF1DB1-9880-4156-81F6-002F44A2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1D9C-5A2C-4F06-9F8D-3CBCEA479B14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92C3C5-1C2D-F7EB-076D-371B4073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4F2FA-552F-A332-2519-9BD0C729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4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F1062E6-1144-4EB9-8462-B994414FE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CFBFEBB-B6A3-49E2-BBD0-766678827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课堂练习：请将下面的</a:t>
            </a:r>
            <a:r>
              <a:rPr lang="en-US" altLang="zh-CN" dirty="0"/>
              <a:t>C</a:t>
            </a:r>
            <a:r>
              <a:rPr lang="zh-CN" altLang="en-US" dirty="0"/>
              <a:t>语句字符序列转换为记号流（记号名可以自定义，属性值可省略或用</a:t>
            </a:r>
            <a:r>
              <a:rPr lang="en-US" altLang="zh-CN" dirty="0"/>
              <a:t>lexeme</a:t>
            </a:r>
            <a:r>
              <a:rPr lang="zh-CN" altLang="en-US" dirty="0"/>
              <a:t>表示，即记号二元组表示为</a:t>
            </a:r>
            <a:r>
              <a:rPr lang="en-US" altLang="zh-CN" dirty="0"/>
              <a:t>&lt;token class, lexeme&gt;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chemeClr val="accent1"/>
                </a:solidFill>
              </a:rPr>
              <a:t>printf</a:t>
            </a:r>
            <a:r>
              <a:rPr lang="en-US" altLang="zh-CN" b="1" dirty="0">
                <a:solidFill>
                  <a:schemeClr val="accent1"/>
                </a:solidFill>
              </a:rPr>
              <a:t>(“Total=%d\n”, /* add all */ score);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CBDCAE-62A3-4891-BEF5-AB940AB936CC}"/>
              </a:ext>
            </a:extLst>
          </p:cNvPr>
          <p:cNvSpPr txBox="1"/>
          <p:nvPr/>
        </p:nvSpPr>
        <p:spPr>
          <a:xfrm>
            <a:off x="788138" y="4755204"/>
            <a:ext cx="756772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答案：</a:t>
            </a:r>
            <a:r>
              <a:rPr lang="en-US" altLang="zh-CN" dirty="0">
                <a:latin typeface="Arial" panose="020B0604020202020204" pitchFamily="34" charset="0"/>
              </a:rPr>
              <a:t>&lt;id, 1&gt;&lt;(&gt;&lt;literal, Total=%d\n&gt;&lt;,&gt;&lt;id, 2&gt;&lt;)&gt;&lt;;&gt;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2F9A0E-98E4-8114-077B-C0F53A7B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3BB2-54FE-4525-AD2D-EFDC8AF927CF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EA81F-7A86-598A-0091-2D17543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6116F-9A9A-00FA-2994-EC5D4A30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8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69B069B-7337-4BB1-B57F-E2F252A3F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00F2812-C160-4FE6-9056-FD12D7F44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dirty="0"/>
              <a:t>历史上词法定义中的遗留问题：</a:t>
            </a:r>
          </a:p>
          <a:p>
            <a:pPr lvl="1" eaLnBrk="1" hangingPunct="1">
              <a:defRPr/>
            </a:pPr>
            <a:r>
              <a:rPr lang="zh-CN" altLang="en-US" dirty="0"/>
              <a:t>忽略空格带来的问题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FORTRAN90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chemeClr val="accent1"/>
                </a:solidFill>
              </a:rPr>
              <a:t>DO 8 I 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chemeClr val="accent1"/>
                </a:solidFill>
              </a:rPr>
              <a:t> 3. 75</a:t>
            </a:r>
            <a:r>
              <a:rPr lang="en-US" altLang="zh-CN" dirty="0">
                <a:solidFill>
                  <a:srgbClr val="008000"/>
                </a:solidFill>
              </a:rPr>
              <a:t>		</a:t>
            </a:r>
            <a:r>
              <a:rPr lang="en-US" altLang="zh-CN" dirty="0">
                <a:solidFill>
                  <a:schemeClr val="accent2"/>
                </a:solidFill>
              </a:rPr>
              <a:t>DO8I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chemeClr val="accent2"/>
                </a:solidFill>
              </a:rPr>
              <a:t> 3. 75 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chemeClr val="accent1"/>
                </a:solidFill>
              </a:rPr>
              <a:t>DO 8 I </a:t>
            </a:r>
            <a:r>
              <a:rPr lang="en-US" altLang="zh-CN" dirty="0">
                <a:solidFill>
                  <a:schemeClr val="accent1"/>
                </a:solidFill>
                <a:sym typeface="Symbol" panose="05050102010706020507" pitchFamily="18" charset="2"/>
              </a:rPr>
              <a:t></a:t>
            </a:r>
            <a:r>
              <a:rPr lang="en-US" altLang="zh-CN" dirty="0">
                <a:solidFill>
                  <a:schemeClr val="accent1"/>
                </a:solidFill>
              </a:rPr>
              <a:t> 3, 75</a:t>
            </a:r>
            <a:r>
              <a:rPr lang="en-US" altLang="zh-CN" dirty="0">
                <a:solidFill>
                  <a:srgbClr val="008000"/>
                </a:solidFill>
              </a:rPr>
              <a:t>		</a:t>
            </a:r>
            <a:r>
              <a:rPr lang="en-US" altLang="zh-CN" dirty="0">
                <a:solidFill>
                  <a:schemeClr val="accent2"/>
                </a:solidFill>
              </a:rPr>
              <a:t>DO 8 I = 3,75</a:t>
            </a:r>
          </a:p>
          <a:p>
            <a:pPr marL="342900" lvl="1" indent="0" algn="just">
              <a:buNone/>
              <a:defRPr/>
            </a:pPr>
            <a:r>
              <a:rPr lang="zh-CN" altLang="en-US" dirty="0"/>
              <a:t>   解决办法：</a:t>
            </a:r>
            <a:r>
              <a:rPr lang="en-US" altLang="zh-CN" dirty="0"/>
              <a:t>look ahead</a:t>
            </a:r>
          </a:p>
          <a:p>
            <a:pPr marL="342900" lvl="1" indent="0" algn="just">
              <a:buNone/>
              <a:defRPr/>
            </a:pPr>
            <a:r>
              <a:rPr lang="zh-CN" altLang="en-US" sz="2000" dirty="0"/>
              <a:t>（</a:t>
            </a:r>
            <a:r>
              <a:rPr lang="zh-CN" altLang="en-US" sz="2000" dirty="0">
                <a:latin typeface="Arial" panose="020B0604020202020204" pitchFamily="34" charset="0"/>
              </a:rPr>
              <a:t>第二句中</a:t>
            </a:r>
            <a:r>
              <a:rPr lang="en-US" altLang="zh-CN" sz="2000" dirty="0">
                <a:latin typeface="Arial" panose="020B0604020202020204" pitchFamily="34" charset="0"/>
              </a:rPr>
              <a:t>DO</a:t>
            </a:r>
            <a:r>
              <a:rPr lang="zh-CN" altLang="en-US" sz="2000" dirty="0">
                <a:latin typeface="Arial" panose="020B0604020202020204" pitchFamily="34" charset="0"/>
              </a:rPr>
              <a:t>为关键字，</a:t>
            </a:r>
            <a:r>
              <a:rPr lang="en-US" altLang="zh-CN" sz="2000" dirty="0">
                <a:latin typeface="Arial" panose="020B0604020202020204" pitchFamily="34" charset="0"/>
              </a:rPr>
              <a:t>8</a:t>
            </a:r>
            <a:r>
              <a:rPr lang="zh-CN" altLang="en-US" sz="2000" dirty="0">
                <a:latin typeface="Arial" panose="020B0604020202020204" pitchFamily="34" charset="0"/>
              </a:rPr>
              <a:t>是循环终端语句的标号，</a:t>
            </a:r>
            <a:r>
              <a:rPr lang="en-US" altLang="zh-CN" sz="2000" dirty="0">
                <a:latin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</a:rPr>
              <a:t>为循环变量，</a:t>
            </a:r>
            <a:r>
              <a:rPr lang="en-US" altLang="zh-CN" sz="2000" dirty="0">
                <a:latin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</a:rPr>
              <a:t>75</a:t>
            </a:r>
            <a:r>
              <a:rPr lang="zh-CN" altLang="en-US" sz="2000" dirty="0">
                <a:latin typeface="Arial" panose="020B0604020202020204" pitchFamily="34" charset="0"/>
              </a:rPr>
              <a:t>分别为循环变量的初值和终值。）</a:t>
            </a:r>
            <a:endParaRPr lang="en-US" altLang="zh-CN" sz="2000" dirty="0"/>
          </a:p>
          <a:p>
            <a:pPr lvl="1" algn="just" eaLnBrk="1" hangingPunct="1">
              <a:defRPr/>
            </a:pPr>
            <a:r>
              <a:rPr lang="zh-CN" altLang="en-US" dirty="0"/>
              <a:t>关键字是否保留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>
                <a:solidFill>
                  <a:schemeClr val="accent1"/>
                </a:solidFill>
              </a:rPr>
              <a:t>IF THEN THEN THEN=ELSE</a:t>
            </a:r>
            <a:r>
              <a:rPr lang="zh-CN" altLang="en-US" dirty="0">
                <a:solidFill>
                  <a:schemeClr val="accent1"/>
                </a:solidFill>
              </a:rPr>
              <a:t>；</a:t>
            </a:r>
            <a:r>
              <a:rPr lang="en-US" altLang="zh-CN" dirty="0">
                <a:solidFill>
                  <a:schemeClr val="accent1"/>
                </a:solidFill>
              </a:rPr>
              <a:t>ELSE …</a:t>
            </a:r>
          </a:p>
          <a:p>
            <a:pPr lvl="1" algn="just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63BF8-444D-E49B-14CF-49C0163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0E0C-C78C-44DF-B052-CBFC47AA2EB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0DE30E-855D-61B9-A78B-460143C8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246D9-C249-C29D-B68E-875B8327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3682F82-5F3F-4408-B0BB-B0E848769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2.1.1 </a:t>
            </a:r>
            <a:r>
              <a:rPr lang="zh-CN" altLang="en-US" dirty="0"/>
              <a:t>词法记号、模式、单词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FF93321-F8C0-4477-B5B4-831028420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关键字、保留字和标准标识符的区别：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保留字</a:t>
            </a:r>
            <a:r>
              <a:rPr lang="zh-CN" altLang="en-US" dirty="0"/>
              <a:t>：语言预先确定了含义的单词，程序员不可以对这样的单词重新声明含义。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关键字</a:t>
            </a:r>
            <a:r>
              <a:rPr lang="zh-CN" altLang="en-US" dirty="0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语言预先确定了含义的单词，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有的语言不允许程序员重新声明含义，同保留字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有的语言允许重新声明含义，视关键字出现的位置不同而确定是关键字还是重新声明的变量等。如</a:t>
            </a:r>
            <a:r>
              <a:rPr lang="en-US" altLang="zh-CN" dirty="0"/>
              <a:t>Fortran</a:t>
            </a:r>
            <a:r>
              <a:rPr lang="zh-CN" altLang="en-US" dirty="0"/>
              <a:t>，关键字不保留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标准标识符</a:t>
            </a:r>
            <a:r>
              <a:rPr lang="zh-CN" altLang="en-US" dirty="0"/>
              <a:t>：预先确定含义，但程序员可以重新声明，视声明的作用域确定其是声明的标识符还是标准标识符。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9E6D7-AF98-43FF-A51D-62B1528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7CD3-3338-4F1E-8359-27740AB31CC0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1F6F6-73CD-F344-B9AF-E5401D71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C8948-0ECA-EE1C-C696-23171B3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13">
            <a:extLst>
              <a:ext uri="{FF2B5EF4-FFF2-40B4-BE49-F238E27FC236}">
                <a16:creationId xmlns:a16="http://schemas.microsoft.com/office/drawing/2014/main" id="{84066980-0ECE-5E17-9009-4D83F1E15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8237" y="210271"/>
            <a:ext cx="7706714" cy="664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846F6E8-AE4E-4B29-9CC7-8C768038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第一章回顾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3D5BD-223D-3CD7-6115-EAEFC7972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29376-0930-4BDF-ACFF-4FC36EC98EF0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E2661-2FFD-E86C-F28B-E5096092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0E96A-3CAC-4047-D37E-D91EF047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92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03C0FF5-8A70-4CDD-9195-E1FA4DF4A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2.1.2 </a:t>
            </a:r>
            <a:r>
              <a:rPr lang="zh-CN" altLang="en-US"/>
              <a:t>词法记号的属性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B06C436-A8E7-4DC3-9E75-6A0641393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如果有多个</a:t>
            </a:r>
            <a:r>
              <a:rPr lang="zh-CN" altLang="en-US" dirty="0"/>
              <a:t>单词</a:t>
            </a:r>
            <a:r>
              <a:rPr lang="zh-CN" altLang="en-US" dirty="0">
                <a:cs typeface="Times New Roman" panose="02020603050405020304" pitchFamily="18" charset="0"/>
              </a:rPr>
              <a:t>与一个模式匹配，那么词法分析器必须向编译器的后续阶段提供有关被匹配</a:t>
            </a:r>
            <a:r>
              <a:rPr lang="zh-CN" altLang="en-US" dirty="0"/>
              <a:t>单词</a:t>
            </a:r>
            <a:r>
              <a:rPr lang="zh-CN" altLang="en-US" dirty="0">
                <a:cs typeface="Times New Roman" panose="02020603050405020304" pitchFamily="18" charset="0"/>
              </a:rPr>
              <a:t>的附加信息。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最重要的例子就是</a:t>
            </a:r>
            <a:r>
              <a:rPr lang="zh-CN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词法记号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：例如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</a:rPr>
              <a:t>position</a:t>
            </a:r>
            <a:r>
              <a:rPr lang="zh-CN" altLang="en-US" dirty="0"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</a:rPr>
              <a:t>rate</a:t>
            </a:r>
            <a:r>
              <a:rPr lang="zh-CN" altLang="en-US" dirty="0">
                <a:cs typeface="Times New Roman" panose="02020603050405020304" pitchFamily="18" charset="0"/>
              </a:rPr>
              <a:t>都能与</a:t>
            </a:r>
            <a:r>
              <a:rPr lang="en-US" altLang="zh-CN" dirty="0">
                <a:solidFill>
                  <a:schemeClr val="accent2"/>
                </a:solidFill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的模式匹配，但从翻译成目标代码来看，不同</a:t>
            </a:r>
            <a:r>
              <a:rPr lang="en-US" altLang="zh-CN" dirty="0"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的值不一样，所以代码的运算结果也不一样。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后续阶段需要的属性可能是一个结构化数据：包含</a:t>
            </a:r>
            <a:r>
              <a:rPr lang="zh-CN" altLang="en-US" dirty="0">
                <a:solidFill>
                  <a:schemeClr val="accent2"/>
                </a:solidFill>
              </a:rPr>
              <a:t>单词</a:t>
            </a:r>
            <a:r>
              <a:rPr lang="zh-CN" altLang="en-US" dirty="0">
                <a:cs typeface="Times New Roman" panose="02020603050405020304" pitchFamily="18" charset="0"/>
              </a:rPr>
              <a:t>、类型、第一次出现的位置等等，保存在</a:t>
            </a:r>
            <a:r>
              <a:rPr lang="zh-CN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符号表</a:t>
            </a:r>
            <a:r>
              <a:rPr lang="zh-CN" altLang="en-US" dirty="0">
                <a:cs typeface="Times New Roman" panose="02020603050405020304" pitchFamily="18" charset="0"/>
              </a:rPr>
              <a:t>里。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因此，一个</a:t>
            </a:r>
            <a:r>
              <a:rPr lang="en-US" altLang="zh-CN" dirty="0"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的属性是一个指向符号表中该</a:t>
            </a:r>
            <a:r>
              <a:rPr lang="en-US" altLang="zh-CN" dirty="0"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对应条目的</a:t>
            </a:r>
            <a:r>
              <a:rPr lang="zh-CN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指针</a:t>
            </a:r>
            <a:endParaRPr lang="en-US" altLang="zh-CN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记号名影响语法分析的</a:t>
            </a:r>
            <a:r>
              <a:rPr lang="zh-CN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决策</a:t>
            </a:r>
            <a:r>
              <a:rPr lang="zh-CN" altLang="en-US" dirty="0">
                <a:cs typeface="Times New Roman" panose="02020603050405020304" pitchFamily="18" charset="0"/>
              </a:rPr>
              <a:t>，属性影响记号的</a:t>
            </a:r>
            <a:r>
              <a:rPr lang="zh-CN" alt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翻译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C33579-B493-C66D-5514-ED6531C5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27D12-CE7A-41C3-8B55-4924AF1F61A5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458AFA-FBA9-487F-0C80-FFFE01BF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7B472-327B-35EA-3E7D-3E79F888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03C0FF5-8A70-4CDD-9195-E1FA4DF4A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2.1.2 </a:t>
            </a:r>
            <a:r>
              <a:rPr lang="zh-CN" altLang="en-US"/>
              <a:t>词法记号的属性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B06C436-A8E7-4DC3-9E75-6A0641393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position = initial + rate * 60</a:t>
            </a:r>
            <a:r>
              <a:rPr lang="zh-CN" altLang="en-US" sz="2800" dirty="0"/>
              <a:t>的记号名和属性值：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     </a:t>
            </a:r>
            <a:r>
              <a:rPr lang="zh-CN" altLang="en-US" sz="2800" dirty="0">
                <a:sym typeface="Symbol" panose="05050102010706020507" pitchFamily="18" charset="2"/>
              </a:rPr>
              <a:t></a:t>
            </a:r>
            <a:r>
              <a:rPr lang="en-US" altLang="zh-CN" sz="2800" b="1" dirty="0">
                <a:cs typeface="Times New Roman" panose="02020603050405020304" pitchFamily="18" charset="0"/>
              </a:rPr>
              <a:t>id</a:t>
            </a:r>
            <a:r>
              <a:rPr lang="zh-CN" altLang="en-US" sz="2800" dirty="0"/>
              <a:t>，指向符号表中</a:t>
            </a:r>
            <a:r>
              <a:rPr lang="en-US" altLang="zh-CN" sz="2800" b="1" dirty="0">
                <a:cs typeface="Times New Roman" panose="02020603050405020304" pitchFamily="18" charset="0"/>
              </a:rPr>
              <a:t>position</a:t>
            </a:r>
            <a:r>
              <a:rPr lang="zh-CN" altLang="en-US" sz="2800" dirty="0"/>
              <a:t>条目的指针</a:t>
            </a:r>
            <a:r>
              <a:rPr lang="zh-CN" altLang="en-US" sz="2800" dirty="0">
                <a:sym typeface="Symbol" panose="05050102010706020507" pitchFamily="18" charset="2"/>
              </a:rPr>
              <a:t></a:t>
            </a:r>
            <a:endParaRPr lang="zh-CN" altLang="en-US" sz="2800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</a:t>
            </a:r>
            <a:r>
              <a:rPr lang="en-US" altLang="zh-CN" b="1" dirty="0">
                <a:cs typeface="Times New Roman" panose="02020603050405020304" pitchFamily="18" charset="0"/>
              </a:rPr>
              <a:t>assign _ op</a:t>
            </a:r>
            <a:r>
              <a:rPr lang="en-US" altLang="zh-CN" dirty="0">
                <a:sym typeface="Symbol" panose="05050102010706020507" pitchFamily="18" charset="2"/>
              </a:rPr>
              <a:t>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ym typeface="Symbol" panose="05050102010706020507" pitchFamily="18" charset="2"/>
              </a:rPr>
              <a:t></a:t>
            </a:r>
            <a:r>
              <a:rPr lang="en-US" altLang="zh-CN" b="1" dirty="0">
                <a:cs typeface="Times New Roman" panose="02020603050405020304" pitchFamily="18" charset="0"/>
              </a:rPr>
              <a:t>id</a:t>
            </a:r>
            <a:r>
              <a:rPr lang="zh-CN" altLang="en-US" dirty="0"/>
              <a:t>，指向符号表中</a:t>
            </a:r>
            <a:r>
              <a:rPr lang="en-US" altLang="zh-CN" b="1" dirty="0">
                <a:cs typeface="Times New Roman" panose="02020603050405020304" pitchFamily="18" charset="0"/>
              </a:rPr>
              <a:t>initial</a:t>
            </a:r>
            <a:r>
              <a:rPr lang="zh-CN" altLang="en-US" dirty="0"/>
              <a:t>条目的指针</a:t>
            </a:r>
            <a:r>
              <a:rPr lang="zh-CN" altLang="en-US" dirty="0">
                <a:sym typeface="Symbol" panose="05050102010706020507" pitchFamily="18" charset="2"/>
              </a:rPr>
              <a:t>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</a:t>
            </a:r>
            <a:r>
              <a:rPr lang="en-US" altLang="zh-CN" b="1" dirty="0" err="1">
                <a:cs typeface="Times New Roman" panose="02020603050405020304" pitchFamily="18" charset="0"/>
              </a:rPr>
              <a:t>add_op</a:t>
            </a:r>
            <a:r>
              <a:rPr lang="en-US" altLang="zh-CN" dirty="0">
                <a:sym typeface="Symbol" panose="05050102010706020507" pitchFamily="18" charset="2"/>
              </a:rPr>
              <a:t>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</a:t>
            </a:r>
            <a:r>
              <a:rPr lang="en-US" altLang="zh-CN" b="1" dirty="0">
                <a:cs typeface="Times New Roman" panose="02020603050405020304" pitchFamily="18" charset="0"/>
              </a:rPr>
              <a:t>id</a:t>
            </a:r>
            <a:r>
              <a:rPr lang="zh-CN" altLang="en-US" dirty="0"/>
              <a:t>，指向符号表中</a:t>
            </a:r>
            <a:r>
              <a:rPr lang="en-US" altLang="zh-CN" b="1" dirty="0">
                <a:cs typeface="Times New Roman" panose="02020603050405020304" pitchFamily="18" charset="0"/>
              </a:rPr>
              <a:t>rate</a:t>
            </a:r>
            <a:r>
              <a:rPr lang="zh-CN" altLang="en-US" dirty="0"/>
              <a:t>条目的指针</a:t>
            </a:r>
            <a:r>
              <a:rPr lang="zh-CN" altLang="en-US" dirty="0">
                <a:sym typeface="Symbol" panose="05050102010706020507" pitchFamily="18" charset="2"/>
              </a:rPr>
              <a:t></a:t>
            </a:r>
            <a:endParaRPr lang="zh-CN" altLang="en-US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dirty="0">
                <a:sym typeface="Symbol" panose="05050102010706020507" pitchFamily="18" charset="2"/>
              </a:rPr>
              <a:t></a:t>
            </a:r>
            <a:r>
              <a:rPr lang="en-US" altLang="zh-CN" b="1" dirty="0" err="1">
                <a:cs typeface="Times New Roman" panose="02020603050405020304" pitchFamily="18" charset="0"/>
              </a:rPr>
              <a:t>mul</a:t>
            </a:r>
            <a:r>
              <a:rPr lang="en-US" altLang="zh-CN" b="1" dirty="0">
                <a:cs typeface="Times New Roman" panose="02020603050405020304" pitchFamily="18" charset="0"/>
              </a:rPr>
              <a:t>_ op</a:t>
            </a:r>
            <a:r>
              <a:rPr lang="en-US" altLang="zh-CN" dirty="0">
                <a:sym typeface="Symbol" panose="05050102010706020507" pitchFamily="18" charset="2"/>
              </a:rPr>
              <a:t></a:t>
            </a:r>
            <a:endParaRPr lang="en-US" altLang="zh-CN" dirty="0"/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</a:t>
            </a:r>
            <a:r>
              <a:rPr lang="en-US" altLang="zh-CN" b="1" dirty="0">
                <a:cs typeface="Times New Roman" panose="02020603050405020304" pitchFamily="18" charset="0"/>
              </a:rPr>
              <a:t>num</a:t>
            </a:r>
            <a:r>
              <a:rPr lang="zh-CN" altLang="en-US" dirty="0"/>
              <a:t>，整数值</a:t>
            </a:r>
            <a:r>
              <a:rPr lang="en-US" altLang="zh-CN" dirty="0">
                <a:cs typeface="Times New Roman" panose="02020603050405020304" pitchFamily="18" charset="0"/>
              </a:rPr>
              <a:t>60</a:t>
            </a:r>
            <a:r>
              <a:rPr lang="en-US" altLang="zh-CN" dirty="0">
                <a:sym typeface="Symbol" panose="05050102010706020507" pitchFamily="18" charset="2"/>
              </a:rPr>
              <a:t>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EB15C2-360C-560D-27CE-5DAB37D2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54A5-065F-4AC0-AB37-CCFF4CA554F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2C91E-D8C7-2B90-A7FF-1FEF78CC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C2CA2F-DAA4-6A48-B294-5E92F4B4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278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2ED5397-ADBB-4C77-87A4-A15A87569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2.1.3 </a:t>
            </a:r>
            <a:r>
              <a:rPr lang="zh-CN" altLang="en-US"/>
              <a:t>词法错误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263AB7F-9D6A-4192-A2AE-81AACE996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词法分析器对源程序采取非常局部的观点，因而难以发现如下错误：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b="1" dirty="0">
                <a:solidFill>
                  <a:schemeClr val="accent1"/>
                </a:solidFill>
                <a:cs typeface="Arial" panose="020B0604020202020204" pitchFamily="34" charset="0"/>
              </a:rPr>
              <a:t>fi (a == f (x) )</a:t>
            </a:r>
            <a:r>
              <a:rPr lang="en-US" altLang="zh-CN" b="1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遇到</a:t>
            </a:r>
            <a:r>
              <a:rPr lang="en-US" altLang="zh-CN" b="1" dirty="0">
                <a:solidFill>
                  <a:schemeClr val="accent1"/>
                </a:solidFill>
              </a:rPr>
              <a:t>fi</a:t>
            </a:r>
            <a:r>
              <a:rPr lang="zh-CN" altLang="en-US" dirty="0"/>
              <a:t>时，词法分析器无法指出</a:t>
            </a:r>
            <a:r>
              <a:rPr lang="en-US" altLang="zh-CN" b="1" dirty="0">
                <a:solidFill>
                  <a:schemeClr val="accent1"/>
                </a:solidFill>
              </a:rPr>
              <a:t>fi</a:t>
            </a:r>
            <a:r>
              <a:rPr lang="zh-CN" altLang="en-US" dirty="0"/>
              <a:t>究竟是关键字</a:t>
            </a:r>
            <a:r>
              <a:rPr lang="en-US" altLang="zh-CN" b="1" dirty="0">
                <a:solidFill>
                  <a:schemeClr val="accent1"/>
                </a:solidFill>
              </a:rPr>
              <a:t>if</a:t>
            </a:r>
            <a:r>
              <a:rPr lang="zh-CN" altLang="en-US" dirty="0"/>
              <a:t>的误写还是一个未声明的函数标识符。由于</a:t>
            </a:r>
            <a:r>
              <a:rPr lang="en-US" altLang="zh-CN" b="1" dirty="0">
                <a:solidFill>
                  <a:schemeClr val="accent1"/>
                </a:solidFill>
              </a:rPr>
              <a:t>fi</a:t>
            </a:r>
            <a:r>
              <a:rPr lang="zh-CN" altLang="en-US" dirty="0"/>
              <a:t>是标识符</a:t>
            </a:r>
            <a:r>
              <a:rPr lang="en-US" altLang="zh-CN" b="1" dirty="0">
                <a:solidFill>
                  <a:schemeClr val="accent1"/>
                </a:solidFill>
              </a:rPr>
              <a:t>id</a:t>
            </a:r>
            <a:r>
              <a:rPr lang="zh-CN" altLang="en-US" dirty="0"/>
              <a:t>的一个合法的单词，因此词法分析器必须向语法分析器返回这个</a:t>
            </a:r>
            <a:r>
              <a:rPr lang="en-US" altLang="zh-CN" b="1" dirty="0">
                <a:solidFill>
                  <a:schemeClr val="accent1"/>
                </a:solidFill>
              </a:rPr>
              <a:t>id</a:t>
            </a:r>
            <a:r>
              <a:rPr lang="zh-CN" altLang="en-US" dirty="0"/>
              <a:t>的单词</a:t>
            </a:r>
            <a:r>
              <a:rPr lang="en-US" altLang="zh-CN" b="1" dirty="0">
                <a:solidFill>
                  <a:schemeClr val="accent1"/>
                </a:solidFill>
              </a:rPr>
              <a:t>fi</a:t>
            </a:r>
            <a:r>
              <a:rPr lang="zh-CN" altLang="en-US" dirty="0"/>
              <a:t>。而让语法分析器去处理这个错误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endParaRPr lang="en-US" altLang="zh-CN" dirty="0">
              <a:solidFill>
                <a:schemeClr val="tx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F927D0-6B82-0A9B-1421-CFD9F715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35DE1-F206-461C-BF3F-C7393EADBE22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612A37-07B7-C1D9-3F4B-E948668D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8EF526-CE52-4E23-3C33-610DD95B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1020C16-09FB-49F7-80B7-C32DB1384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2.1.3 </a:t>
            </a:r>
            <a:r>
              <a:rPr lang="zh-CN" altLang="en-US" dirty="0"/>
              <a:t>词法错误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4C739D-05B9-49FA-B0A7-763229FBF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词法分析只能发现单词内部“拼写”类错误：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chemeClr val="accent2"/>
                </a:solidFill>
              </a:rPr>
              <a:t>紧急方式</a:t>
            </a:r>
            <a:r>
              <a:rPr lang="zh-CN" altLang="en-US" dirty="0"/>
              <a:t>”（</a:t>
            </a:r>
            <a:r>
              <a:rPr lang="en-US" altLang="zh-CN" dirty="0"/>
              <a:t>panic mode</a:t>
            </a:r>
            <a:r>
              <a:rPr lang="zh-CN" altLang="en-US" dirty="0"/>
              <a:t>）的错误恢复：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删除输入指针当前指向的若干个字符（剩余输入的前缀），直到词法分析器能够发现一个正确的记号为止。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accent2"/>
                </a:solidFill>
              </a:rPr>
              <a:t>错误修补</a:t>
            </a:r>
            <a:r>
              <a:rPr lang="zh-CN" altLang="en-US" dirty="0"/>
              <a:t>，即检查剩余输入的前缀能否用下面的一个变换变成一个合法的单词：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删除一个多余字符。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插入一个遗漏的字符。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用一个正确的字符代替一个不正确的字符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Courier New" panose="02070309020205020404" pitchFamily="49" charset="0"/>
              </a:rPr>
              <a:t>交换两个相邻字符。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B7E4F6-DF5E-52B9-6AF9-3209C2E8F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3363-9B30-4DAD-A9E7-00676BC87CC1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5051FA-2DDE-D183-EFC9-E66DE71A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74C75-3913-FC54-69F9-339092B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96595C7-ECA8-4ADE-AFF9-5DB7F9AED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词法记号的描述与识别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6B1BF48-9A0D-4A94-80D3-AC5C7459C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为了把单词（</a:t>
            </a:r>
            <a:r>
              <a:rPr lang="en-US" altLang="zh-CN" dirty="0"/>
              <a:t>lexeme</a:t>
            </a:r>
            <a:r>
              <a:rPr lang="zh-CN" altLang="en-US" dirty="0"/>
              <a:t>）识别为记号（</a:t>
            </a:r>
            <a:r>
              <a:rPr lang="en-US" altLang="zh-CN" dirty="0"/>
              <a:t>token</a:t>
            </a:r>
            <a:r>
              <a:rPr lang="zh-CN" altLang="en-US" dirty="0"/>
              <a:t>），一个重要的问题是：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你如何知道哪几个字符组成的单词可识别为某类记号？</a:t>
            </a:r>
            <a:endParaRPr lang="en-US" altLang="zh-CN" dirty="0"/>
          </a:p>
          <a:p>
            <a:pPr eaLnBrk="1" hangingPunct="1">
              <a:lnSpc>
                <a:spcPct val="100000"/>
              </a:lnSpc>
            </a:pPr>
            <a:r>
              <a:rPr lang="zh-CN" altLang="en-US" dirty="0"/>
              <a:t>这就用到了“模式”（</a:t>
            </a:r>
            <a:r>
              <a:rPr lang="en-US" altLang="zh-CN" dirty="0"/>
              <a:t>pattern</a:t>
            </a:r>
            <a:r>
              <a:rPr lang="zh-CN" altLang="en-US" dirty="0"/>
              <a:t>），而</a:t>
            </a:r>
            <a:r>
              <a:rPr lang="zh-CN" altLang="en-US" dirty="0">
                <a:solidFill>
                  <a:schemeClr val="accent2"/>
                </a:solidFill>
              </a:rPr>
              <a:t>正规式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chemeClr val="accent2"/>
                </a:solidFill>
              </a:rPr>
              <a:t>regular expression</a:t>
            </a:r>
            <a:r>
              <a:rPr lang="zh-CN" altLang="en-US" dirty="0"/>
              <a:t>，也叫</a:t>
            </a:r>
            <a:r>
              <a:rPr lang="zh-CN" altLang="en-US" dirty="0">
                <a:solidFill>
                  <a:schemeClr val="accent2"/>
                </a:solidFill>
              </a:rPr>
              <a:t>正则表达式</a:t>
            </a:r>
            <a:r>
              <a:rPr lang="zh-CN" altLang="en-US" dirty="0"/>
              <a:t>）就是一种</a:t>
            </a:r>
            <a:r>
              <a:rPr lang="zh-CN" altLang="en-US" dirty="0">
                <a:solidFill>
                  <a:schemeClr val="accent1"/>
                </a:solidFill>
              </a:rPr>
              <a:t>形式化</a:t>
            </a:r>
            <a:r>
              <a:rPr lang="zh-CN" altLang="en-US" dirty="0"/>
              <a:t>的“模式”。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C09AA-B599-E963-09CE-379E751E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292E-54A5-43B1-9EAA-4E13401AB983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71152-A6DE-FB5E-38C2-CE5CC833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301C43-6A38-3C4D-B8F9-8FC5DD0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1CBD367-BB33-44BF-A027-A419AAEF2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 </a:t>
            </a:r>
            <a:r>
              <a:rPr lang="zh-CN" altLang="en-US" dirty="0"/>
              <a:t>词法记号的描述与识别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4B2C0CA-1AF2-4B71-91AA-7DDF0BC9A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串和语言</a:t>
            </a:r>
          </a:p>
          <a:p>
            <a:pPr eaLnBrk="1" hangingPunct="1"/>
            <a:r>
              <a:rPr lang="zh-CN" altLang="en-US" dirty="0"/>
              <a:t>正规式</a:t>
            </a:r>
          </a:p>
          <a:p>
            <a:pPr eaLnBrk="1" hangingPunct="1"/>
            <a:r>
              <a:rPr lang="zh-CN" altLang="en-US" dirty="0"/>
              <a:t>正规定义</a:t>
            </a:r>
            <a:endParaRPr lang="en-US" altLang="zh-CN" dirty="0"/>
          </a:p>
          <a:p>
            <a:pPr eaLnBrk="1" hangingPunct="1"/>
            <a:r>
              <a:rPr lang="zh-CN" altLang="en-US" dirty="0"/>
              <a:t>状态转换图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4847BE-AB7F-D21B-E8E8-19CD0247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29DF-FB8A-40CB-BA1E-0D7EF17640D1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14525-BDCA-0C62-2D4D-D84AC0F8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7BC77-4903-D196-3BA4-4DBF7388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C7CACF2-BD06-4334-87F7-E543B56E6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F25B62-3956-4FBC-8ECB-2F9FB319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字母表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/>
              <a:t>（</a:t>
            </a:r>
            <a:r>
              <a:rPr lang="en-US" altLang="zh-CN" dirty="0"/>
              <a:t>alphabet</a:t>
            </a:r>
            <a:r>
              <a:rPr lang="zh-CN" altLang="en-US" dirty="0"/>
              <a:t>）：</a:t>
            </a:r>
            <a:r>
              <a:rPr lang="zh-CN" altLang="en-US" dirty="0">
                <a:solidFill>
                  <a:schemeClr val="accent1"/>
                </a:solidFill>
              </a:rPr>
              <a:t>符号的有限集合</a:t>
            </a:r>
            <a:r>
              <a:rPr lang="zh-CN" altLang="en-US" dirty="0"/>
              <a:t>，用符号</a:t>
            </a:r>
            <a:r>
              <a:rPr lang="zh-CN" altLang="en-US" dirty="0">
                <a:sym typeface="Symbol" panose="05050102010706020507" pitchFamily="18" charset="2"/>
              </a:rPr>
              <a:t>表示。</a:t>
            </a:r>
            <a:endParaRPr lang="en-US" altLang="zh-CN" dirty="0"/>
          </a:p>
          <a:p>
            <a:pPr eaLnBrk="1" hangingPunct="1"/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二进制字母表（</a:t>
            </a:r>
            <a:r>
              <a:rPr lang="en-US" altLang="zh-CN" dirty="0">
                <a:sym typeface="Symbol" panose="05050102010706020507" pitchFamily="18" charset="2"/>
              </a:rPr>
              <a:t>binary alphabet</a:t>
            </a:r>
            <a:r>
              <a:rPr lang="zh-CN" altLang="en-US" dirty="0">
                <a:sym typeface="Symbol" panose="05050102010706020507" pitchFamily="18" charset="2"/>
              </a:rPr>
              <a:t>）： </a:t>
            </a: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en-US" altLang="zh-CN" dirty="0"/>
              <a:t>{0, 1}</a:t>
            </a:r>
          </a:p>
          <a:p>
            <a:pPr lvl="1"/>
            <a:r>
              <a:rPr lang="zh-CN" altLang="en-US" dirty="0"/>
              <a:t>英文字母表</a:t>
            </a:r>
            <a:endParaRPr lang="en-US" altLang="zh-CN" dirty="0"/>
          </a:p>
          <a:p>
            <a:pPr lvl="1"/>
            <a:r>
              <a:rPr lang="en-US" altLang="zh-CN" dirty="0"/>
              <a:t>ASCII</a:t>
            </a:r>
            <a:r>
              <a:rPr lang="zh-CN" altLang="en-US" dirty="0"/>
              <a:t>字符集</a:t>
            </a:r>
            <a:endParaRPr lang="en-US" altLang="zh-CN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字符集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9CD714-41CD-156E-BB39-27C1648BC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DFFB-56BF-46CF-83C1-498A494DBE2F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F7699-90EE-9BB0-D7D4-CC2E120D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9B7E8-914C-A06A-DC6E-B8E6ACFC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C7CACF2-BD06-4334-87F7-E543B56E6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F25B62-3956-4FBC-8ECB-2F9FB319D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串</a:t>
            </a:r>
            <a:r>
              <a:rPr lang="zh-CN" altLang="en-US" dirty="0"/>
              <a:t>（</a:t>
            </a:r>
            <a:r>
              <a:rPr lang="en-US" altLang="zh-CN" dirty="0"/>
              <a:t>string</a:t>
            </a:r>
            <a:r>
              <a:rPr lang="zh-CN" altLang="en-US" dirty="0"/>
              <a:t>）：串是字母表中符号的一个</a:t>
            </a:r>
            <a:r>
              <a:rPr lang="zh-CN" altLang="en-US" dirty="0">
                <a:solidFill>
                  <a:schemeClr val="accent2"/>
                </a:solidFill>
              </a:rPr>
              <a:t>有穷序列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0110</a:t>
            </a:r>
            <a:r>
              <a:rPr lang="zh-CN" altLang="en-US" dirty="0"/>
              <a:t>是二进制字母表的一个串，</a:t>
            </a:r>
            <a:r>
              <a:rPr lang="en-US" altLang="zh-CN" dirty="0"/>
              <a:t>abb</a:t>
            </a:r>
            <a:r>
              <a:rPr lang="zh-CN" altLang="en-US" dirty="0"/>
              <a:t>是英文字母表的一个串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串的长度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dirty="0">
                <a:sym typeface="Symbol" panose="05050102010706020507" pitchFamily="18" charset="2"/>
              </a:rPr>
              <a:t>|s|=</a:t>
            </a:r>
            <a:r>
              <a:rPr lang="zh-CN" altLang="en-US" dirty="0">
                <a:sym typeface="Symbol" panose="05050102010706020507" pitchFamily="18" charset="2"/>
              </a:rPr>
              <a:t>串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中符号的个数。空串长度为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|0110|=4</a:t>
            </a:r>
            <a:r>
              <a:rPr lang="zh-CN" altLang="en-US" dirty="0"/>
              <a:t>，</a:t>
            </a:r>
            <a:r>
              <a:rPr lang="en-US" altLang="zh-CN" dirty="0"/>
              <a:t>|abb|=3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空串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empty string</a:t>
            </a:r>
            <a:r>
              <a:rPr lang="zh-CN" altLang="en-US" dirty="0">
                <a:sym typeface="Symbol" panose="05050102010706020507" pitchFamily="18" charset="2"/>
              </a:rPr>
              <a:t>）是长度为</a:t>
            </a:r>
            <a:r>
              <a:rPr lang="en-US" altLang="zh-CN" dirty="0">
                <a:sym typeface="Symbol" panose="05050102010706020507" pitchFamily="18" charset="2"/>
              </a:rPr>
              <a:t>0</a:t>
            </a:r>
            <a:r>
              <a:rPr lang="zh-CN" altLang="en-US" dirty="0">
                <a:sym typeface="Symbol" panose="05050102010706020507" pitchFamily="18" charset="2"/>
              </a:rPr>
              <a:t>的串，用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epsilon</a:t>
            </a:r>
            <a:r>
              <a:rPr lang="zh-CN" altLang="en-US" dirty="0">
                <a:sym typeface="Symbol" panose="05050102010706020507" pitchFamily="18" charset="2"/>
              </a:rPr>
              <a:t>）表示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sym typeface="Symbol" panose="05050102010706020507" pitchFamily="18" charset="2"/>
              </a:rPr>
              <a:t>||=0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65F73E-06A3-239B-C95A-1AC03CC4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87DA-C247-408E-9111-09F9D763A7F3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566EFC-D86A-D9D2-3281-71A71B37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B5A8C9-F3EC-DA35-435A-68BA46AC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846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0099B4-BBC4-48E6-894B-8F6D4A774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CD47F46-D9A5-450E-80CA-E7AC0B7DA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关于串的部分的术语：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前缀</a:t>
            </a:r>
            <a:r>
              <a:rPr lang="zh-CN" altLang="en-US" dirty="0"/>
              <a:t>（</a:t>
            </a:r>
            <a:r>
              <a:rPr lang="en-US" altLang="zh-CN" dirty="0"/>
              <a:t>prefix</a:t>
            </a:r>
            <a:r>
              <a:rPr lang="zh-CN" altLang="en-US" dirty="0"/>
              <a:t>）：从串</a:t>
            </a:r>
            <a:r>
              <a:rPr lang="en-US" altLang="zh-CN" dirty="0"/>
              <a:t>s</a:t>
            </a:r>
            <a:r>
              <a:rPr lang="zh-CN" altLang="en-US" dirty="0"/>
              <a:t>的尾部删去若干个（包括</a:t>
            </a:r>
            <a:r>
              <a:rPr lang="en-US" altLang="zh-CN" dirty="0"/>
              <a:t>0</a:t>
            </a:r>
            <a:r>
              <a:rPr lang="zh-CN" altLang="en-US" dirty="0"/>
              <a:t>个）符号后得到的串。例如</a:t>
            </a:r>
            <a:r>
              <a:rPr lang="en-US" altLang="zh-CN" dirty="0"/>
              <a:t>ban</a:t>
            </a:r>
            <a:r>
              <a:rPr lang="zh-CN" altLang="en-US" dirty="0"/>
              <a:t>、</a:t>
            </a:r>
            <a:r>
              <a:rPr lang="en-US" altLang="zh-CN" dirty="0"/>
              <a:t>banana</a:t>
            </a:r>
            <a:r>
              <a:rPr lang="zh-CN" altLang="en-US" dirty="0"/>
              <a:t>和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banana</a:t>
            </a:r>
            <a:r>
              <a:rPr lang="zh-CN" altLang="en-US" dirty="0">
                <a:sym typeface="Symbol" panose="05050102010706020507" pitchFamily="18" charset="2"/>
              </a:rPr>
              <a:t>的前缀。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后缀</a:t>
            </a:r>
            <a:r>
              <a:rPr lang="zh-CN" altLang="en-US" dirty="0"/>
              <a:t>（</a:t>
            </a:r>
            <a:r>
              <a:rPr lang="en-US" altLang="zh-CN" dirty="0"/>
              <a:t>suffix</a:t>
            </a:r>
            <a:r>
              <a:rPr lang="zh-CN" altLang="en-US" dirty="0"/>
              <a:t>）：从串</a:t>
            </a:r>
            <a:r>
              <a:rPr lang="en-US" altLang="zh-CN" dirty="0"/>
              <a:t>s</a:t>
            </a:r>
            <a:r>
              <a:rPr lang="zh-CN" altLang="en-US" dirty="0"/>
              <a:t>的头部删去若干个（包括</a:t>
            </a:r>
            <a:r>
              <a:rPr lang="en-US" altLang="zh-CN" dirty="0"/>
              <a:t>0</a:t>
            </a:r>
            <a:r>
              <a:rPr lang="zh-CN" altLang="en-US" dirty="0"/>
              <a:t>个）符号后得到的串。例如</a:t>
            </a:r>
            <a:r>
              <a:rPr lang="en-US" altLang="zh-CN" dirty="0"/>
              <a:t>nana</a:t>
            </a:r>
            <a:r>
              <a:rPr lang="zh-CN" altLang="en-US" dirty="0"/>
              <a:t>、</a:t>
            </a:r>
            <a:r>
              <a:rPr lang="en-US" altLang="zh-CN" dirty="0"/>
              <a:t>banana</a:t>
            </a:r>
            <a:r>
              <a:rPr lang="zh-CN" altLang="en-US" dirty="0"/>
              <a:t>和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banana</a:t>
            </a:r>
            <a:r>
              <a:rPr lang="zh-CN" altLang="en-US" dirty="0">
                <a:sym typeface="Symbol" panose="05050102010706020507" pitchFamily="18" charset="2"/>
              </a:rPr>
              <a:t>的后缀。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子串</a:t>
            </a:r>
            <a:r>
              <a:rPr lang="zh-CN" altLang="en-US" dirty="0"/>
              <a:t>（</a:t>
            </a:r>
            <a:r>
              <a:rPr lang="en-US" altLang="zh-CN" dirty="0"/>
              <a:t>substring</a:t>
            </a:r>
            <a:r>
              <a:rPr lang="zh-CN" altLang="en-US" dirty="0"/>
              <a:t>）：从串</a:t>
            </a:r>
            <a:r>
              <a:rPr lang="en-US" altLang="zh-CN" dirty="0"/>
              <a:t>s</a:t>
            </a:r>
            <a:r>
              <a:rPr lang="zh-CN" altLang="en-US" dirty="0"/>
              <a:t>删除某个前缀和某个后缀所得到的串。例如</a:t>
            </a:r>
            <a:r>
              <a:rPr lang="en-US" altLang="zh-CN" dirty="0" err="1"/>
              <a:t>anana</a:t>
            </a:r>
            <a:r>
              <a:rPr lang="zh-CN" altLang="en-US" dirty="0"/>
              <a:t>、</a:t>
            </a:r>
            <a:r>
              <a:rPr lang="en-US" altLang="zh-CN" dirty="0"/>
              <a:t>nan</a:t>
            </a:r>
            <a:r>
              <a:rPr lang="zh-CN" altLang="en-US" dirty="0"/>
              <a:t>和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是</a:t>
            </a:r>
            <a:r>
              <a:rPr lang="en-US" altLang="zh-CN" dirty="0">
                <a:sym typeface="Symbol" panose="05050102010706020507" pitchFamily="18" charset="2"/>
              </a:rPr>
              <a:t>banana</a:t>
            </a:r>
            <a:r>
              <a:rPr lang="zh-CN" altLang="en-US" dirty="0">
                <a:sym typeface="Symbol" panose="05050102010706020507" pitchFamily="18" charset="2"/>
              </a:rPr>
              <a:t>的子串。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真</a:t>
            </a:r>
            <a:r>
              <a:rPr lang="zh-CN" altLang="en-US" dirty="0"/>
              <a:t>（</a:t>
            </a:r>
            <a:r>
              <a:rPr lang="en-US" altLang="zh-CN" dirty="0"/>
              <a:t>true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chemeClr val="accent2"/>
                </a:solidFill>
              </a:rPr>
              <a:t>前缀、真后缀、真子串</a:t>
            </a:r>
            <a:r>
              <a:rPr lang="zh-CN" altLang="en-US" dirty="0"/>
              <a:t>：串</a:t>
            </a:r>
            <a:r>
              <a:rPr lang="en-US" altLang="zh-CN" dirty="0"/>
              <a:t>s</a:t>
            </a:r>
            <a:r>
              <a:rPr lang="zh-CN" altLang="en-US" dirty="0"/>
              <a:t>的既不等于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、也不等于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本身的前缀、后缀、子串。</a:t>
            </a:r>
            <a:endParaRPr lang="zh-CN" altLang="en-US" dirty="0"/>
          </a:p>
          <a:p>
            <a:pPr lvl="1">
              <a:lnSpc>
                <a:spcPct val="120000"/>
              </a:lnSpc>
            </a:pPr>
            <a:endParaRPr lang="zh-CN" altLang="en-US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799BE-DFDC-88C6-6B45-F80AA40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A8CB-1203-4EA9-A6E8-0F7E0DD25CE6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C7BCA0-41A2-67D5-939A-2AF25CF4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0DB4C-A9DA-1D06-E84A-43490437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C7CACF2-BD06-4334-87F7-E543B56E6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2.2.1 </a:t>
            </a:r>
            <a:r>
              <a:rPr lang="zh-CN" altLang="en-US"/>
              <a:t>串和语言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F25B62-3956-4FBC-8ECB-2F9FB319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串的运算：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连接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concatenation</a:t>
            </a:r>
            <a:r>
              <a:rPr lang="zh-CN" altLang="en-US" dirty="0">
                <a:sym typeface="Symbol" panose="05050102010706020507" pitchFamily="18" charset="2"/>
              </a:rPr>
              <a:t>）：如果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是串，那么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的连接是把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附加到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后面形成的串，记做</a:t>
            </a:r>
            <a:r>
              <a:rPr lang="en-US" altLang="zh-CN" dirty="0" err="1">
                <a:sym typeface="Symbol" panose="05050102010706020507" pitchFamily="18" charset="2"/>
              </a:rPr>
              <a:t>xy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x=dog, y=house, 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dirty="0" err="1"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=doghouse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sym typeface="Symbol" panose="05050102010706020507" pitchFamily="18" charset="2"/>
              </a:rPr>
              <a:t>空串是连接运算的单位元（</a:t>
            </a:r>
            <a:r>
              <a:rPr lang="en-US" altLang="zh-CN" dirty="0">
                <a:sym typeface="Symbol" panose="05050102010706020507" pitchFamily="18" charset="2"/>
              </a:rPr>
              <a:t>identity</a:t>
            </a:r>
            <a:r>
              <a:rPr lang="zh-CN" altLang="en-US" dirty="0">
                <a:sym typeface="Symbol" panose="05050102010706020507" pitchFamily="18" charset="2"/>
              </a:rPr>
              <a:t>），即对于任何串都有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 = s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积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指数、幂</a:t>
            </a:r>
            <a:r>
              <a:rPr lang="zh-CN" altLang="en-US" dirty="0">
                <a:sym typeface="Symbol" panose="05050102010706020507" pitchFamily="18" charset="2"/>
              </a:rPr>
              <a:t>）：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为，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 baseline="30000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 &gt; 0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s=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那么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r>
              <a:rPr lang="zh-CN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=baba</a:t>
            </a:r>
            <a:r>
              <a:rPr lang="zh-CN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 s</a:t>
            </a:r>
            <a:r>
              <a:rPr lang="en-US" altLang="zh-CN" i="1" baseline="30000" dirty="0"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cs typeface="Times New Roman" panose="02020603050405020304" pitchFamily="18" charset="0"/>
                <a:sym typeface="Symbol" panose="05050102010706020507" pitchFamily="18" charset="2"/>
              </a:rPr>
              <a:t>bababa</a:t>
            </a:r>
            <a:r>
              <a:rPr lang="zh-CN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24D2D-AEB8-3E12-12DB-D098ED02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D152-74A3-4392-A193-D316A4E47EEF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9C6575-7C8B-408E-3830-74024BB4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67E48F-6317-35C3-6AAB-6933ADAC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7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BF4863E5-284D-406C-B7F0-EF7BA655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第一章回顾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6C600A6-7AE4-4760-8FF0-6A1A63B88013}"/>
              </a:ext>
            </a:extLst>
          </p:cNvPr>
          <p:cNvGrpSpPr/>
          <p:nvPr/>
        </p:nvGrpSpPr>
        <p:grpSpPr>
          <a:xfrm>
            <a:off x="4201804" y="302722"/>
            <a:ext cx="2451585" cy="6386652"/>
            <a:chOff x="5883141" y="158354"/>
            <a:chExt cx="2493440" cy="649568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3681551-5252-44EE-A1B2-3649867B835E}"/>
                </a:ext>
              </a:extLst>
            </p:cNvPr>
            <p:cNvSpPr txBox="1"/>
            <p:nvPr/>
          </p:nvSpPr>
          <p:spPr>
            <a:xfrm>
              <a:off x="6722923" y="158354"/>
              <a:ext cx="813881" cy="250425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zh-CN" altLang="en-US" sz="1600" dirty="0"/>
                <a:t>字符流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AA6A973-8718-44D6-9AF6-F301AAB9B744}"/>
                </a:ext>
              </a:extLst>
            </p:cNvPr>
            <p:cNvSpPr/>
            <p:nvPr/>
          </p:nvSpPr>
          <p:spPr>
            <a:xfrm>
              <a:off x="5883144" y="536417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词法分析器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FC41F3C-1003-45B6-9185-C209CCAE104F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7129863" y="408779"/>
              <a:ext cx="1" cy="1276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B78D7CD-47CC-4FF2-B509-5CBEC101368D}"/>
                </a:ext>
              </a:extLst>
            </p:cNvPr>
            <p:cNvSpPr txBox="1"/>
            <p:nvPr/>
          </p:nvSpPr>
          <p:spPr>
            <a:xfrm>
              <a:off x="6722923" y="1026417"/>
              <a:ext cx="813881" cy="250425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zh-CN" altLang="en-US" sz="1600" dirty="0"/>
                <a:t>记号流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D99BC01-1C6A-4B18-BA41-6514218F5CAE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>
              <a:off x="7129863" y="874971"/>
              <a:ext cx="1" cy="1514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DF2AEEF-B270-4D26-BB1F-6608A7DDEE0D}"/>
                </a:ext>
              </a:extLst>
            </p:cNvPr>
            <p:cNvSpPr/>
            <p:nvPr/>
          </p:nvSpPr>
          <p:spPr>
            <a:xfrm>
              <a:off x="5883144" y="1419015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语法分析器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79A7DE1-01FB-414B-B183-ABE8B01C0A08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 flipH="1">
              <a:off x="7129863" y="1276842"/>
              <a:ext cx="1" cy="1421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3A01466-8450-4D87-A3C1-3ACAD6EC7732}"/>
                </a:ext>
              </a:extLst>
            </p:cNvPr>
            <p:cNvSpPr txBox="1"/>
            <p:nvPr/>
          </p:nvSpPr>
          <p:spPr>
            <a:xfrm>
              <a:off x="6722921" y="1920670"/>
              <a:ext cx="813881" cy="250425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pPr algn="ctr"/>
              <a:r>
                <a:rPr lang="zh-CN" altLang="en-US" sz="1600" dirty="0"/>
                <a:t>语法树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5CF254F-0424-4A75-A407-2F75FF2330CE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7129862" y="1757569"/>
              <a:ext cx="1" cy="1631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AF8B0C-5E45-4E2B-9A82-B2E4065D90D4}"/>
                </a:ext>
              </a:extLst>
            </p:cNvPr>
            <p:cNvSpPr/>
            <p:nvPr/>
          </p:nvSpPr>
          <p:spPr>
            <a:xfrm>
              <a:off x="5883143" y="2322740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语义分析器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0CAA0A1-3C58-4184-8565-71FD26A75BE3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7129862" y="2171095"/>
              <a:ext cx="0" cy="1516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A075277-E695-4DE4-9DF9-2E29B0E6D708}"/>
                </a:ext>
              </a:extLst>
            </p:cNvPr>
            <p:cNvSpPr txBox="1"/>
            <p:nvPr/>
          </p:nvSpPr>
          <p:spPr>
            <a:xfrm>
              <a:off x="6481336" y="2809642"/>
              <a:ext cx="1297054" cy="250425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zh-CN" altLang="en-US" sz="1600" dirty="0"/>
                <a:t>语法树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CA7C08C-7597-484B-9E48-D87D5536849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7129862" y="2661294"/>
              <a:ext cx="2" cy="1483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977763-7480-4B33-A4E8-D9EA8D3E2D64}"/>
                </a:ext>
              </a:extLst>
            </p:cNvPr>
            <p:cNvSpPr/>
            <p:nvPr/>
          </p:nvSpPr>
          <p:spPr>
            <a:xfrm>
              <a:off x="5883143" y="3226463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中间代码生成器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79A2FA7-3439-4264-80F7-48BE43439F46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 flipH="1">
              <a:off x="7129862" y="3060066"/>
              <a:ext cx="2" cy="1663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0E6DC56-5F19-4754-91D4-A576B1F5F61F}"/>
                </a:ext>
              </a:extLst>
            </p:cNvPr>
            <p:cNvSpPr txBox="1"/>
            <p:nvPr/>
          </p:nvSpPr>
          <p:spPr>
            <a:xfrm>
              <a:off x="6619856" y="3713364"/>
              <a:ext cx="1020009" cy="250425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zh-CN" altLang="en-US" sz="1600" dirty="0"/>
                <a:t>中间表示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2F4C734-6480-4DF4-BC25-7651D94BEADE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 flipH="1">
              <a:off x="7129860" y="3565017"/>
              <a:ext cx="1" cy="148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8C969FF-448E-49E4-8A34-21C9F8CC13AC}"/>
                </a:ext>
              </a:extLst>
            </p:cNvPr>
            <p:cNvSpPr/>
            <p:nvPr/>
          </p:nvSpPr>
          <p:spPr>
            <a:xfrm>
              <a:off x="5883142" y="4103031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独立于机器的代码优化器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544AD91-C96C-4081-9ED7-CC80D31177B7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7129860" y="3963788"/>
              <a:ext cx="0" cy="13924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5BF6F5-E7B1-4225-86FD-387411F40415}"/>
                </a:ext>
              </a:extLst>
            </p:cNvPr>
            <p:cNvSpPr txBox="1"/>
            <p:nvPr/>
          </p:nvSpPr>
          <p:spPr>
            <a:xfrm>
              <a:off x="6393519" y="4580880"/>
              <a:ext cx="1481736" cy="250425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zh-CN" altLang="en-US" sz="1600" dirty="0"/>
                <a:t>中间表示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C661D48-4762-495E-93AF-E9DB096BDF67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>
              <a:off x="7129860" y="4441585"/>
              <a:ext cx="4527" cy="13929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2B4A866-53C4-4BC1-9F4E-939661F6A751}"/>
                </a:ext>
              </a:extLst>
            </p:cNvPr>
            <p:cNvSpPr/>
            <p:nvPr/>
          </p:nvSpPr>
          <p:spPr>
            <a:xfrm>
              <a:off x="5883142" y="4994497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代码生成器</a:t>
              </a: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FF4B017-4F25-4E71-835D-53C9BDD3F80A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7129860" y="4831305"/>
              <a:ext cx="4527" cy="1631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944C972-FE60-43D4-8E78-18998EC35045}"/>
                </a:ext>
              </a:extLst>
            </p:cNvPr>
            <p:cNvSpPr txBox="1"/>
            <p:nvPr/>
          </p:nvSpPr>
          <p:spPr>
            <a:xfrm>
              <a:off x="6306448" y="5481399"/>
              <a:ext cx="1646827" cy="250425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zh-CN" altLang="en-US" sz="1600" dirty="0"/>
                <a:t>目标机器代码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6ABF8A2-41BB-4DB3-9506-BAF4EFC6FFDD}"/>
                </a:ext>
              </a:extLst>
            </p:cNvPr>
            <p:cNvCxnSpPr>
              <a:cxnSpLocks/>
              <a:stCxn id="51" idx="2"/>
              <a:endCxn id="53" idx="0"/>
            </p:cNvCxnSpPr>
            <p:nvPr/>
          </p:nvCxnSpPr>
          <p:spPr>
            <a:xfrm>
              <a:off x="7129860" y="5333051"/>
              <a:ext cx="1" cy="1483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A1A97BF-5C8C-40E0-BEC9-B4D6CD3396F8}"/>
                </a:ext>
              </a:extLst>
            </p:cNvPr>
            <p:cNvSpPr/>
            <p:nvPr/>
          </p:nvSpPr>
          <p:spPr>
            <a:xfrm>
              <a:off x="5883141" y="5889556"/>
              <a:ext cx="2493437" cy="3385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依赖于机器的代码优化器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D3F224D-3681-4E9F-AB38-382642238213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 flipH="1">
              <a:off x="7129859" y="5731823"/>
              <a:ext cx="2" cy="1577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F0E1D8C-63B1-49EF-81EE-B9BBF35A421C}"/>
                </a:ext>
              </a:extLst>
            </p:cNvPr>
            <p:cNvSpPr txBox="1"/>
            <p:nvPr/>
          </p:nvSpPr>
          <p:spPr>
            <a:xfrm>
              <a:off x="6384464" y="6403616"/>
              <a:ext cx="1490791" cy="250425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zh-CN" altLang="en-US" sz="1600" dirty="0"/>
                <a:t>目标机器代码</a:t>
              </a: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54018765-2B16-4681-A8F8-281CDBED18F2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>
              <a:off x="7129859" y="6228109"/>
              <a:ext cx="1" cy="175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BF409869-6558-4D59-8E37-7749F09C9451}"/>
              </a:ext>
            </a:extLst>
          </p:cNvPr>
          <p:cNvSpPr/>
          <p:nvPr/>
        </p:nvSpPr>
        <p:spPr>
          <a:xfrm>
            <a:off x="3941045" y="611889"/>
            <a:ext cx="2973099" cy="3112698"/>
          </a:xfrm>
          <a:prstGeom prst="flowChartProcess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2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FC42C740-9D72-4AD6-9ABA-29ECE8A70802}"/>
              </a:ext>
            </a:extLst>
          </p:cNvPr>
          <p:cNvSpPr/>
          <p:nvPr/>
        </p:nvSpPr>
        <p:spPr>
          <a:xfrm>
            <a:off x="3941045" y="4968310"/>
            <a:ext cx="2973099" cy="1388562"/>
          </a:xfrm>
          <a:prstGeom prst="flowChartProcess">
            <a:avLst/>
          </a:prstGeom>
          <a:noFill/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08CD967-24E9-4A86-AE89-55F5A8FD9E56}"/>
              </a:ext>
            </a:extLst>
          </p:cNvPr>
          <p:cNvGrpSpPr/>
          <p:nvPr/>
        </p:nvGrpSpPr>
        <p:grpSpPr>
          <a:xfrm>
            <a:off x="709031" y="1374301"/>
            <a:ext cx="2883102" cy="1806485"/>
            <a:chOff x="1294647" y="839456"/>
            <a:chExt cx="3844136" cy="2408647"/>
          </a:xfrm>
        </p:grpSpPr>
        <p:sp>
          <p:nvSpPr>
            <p:cNvPr id="62" name="箭头: 右 61">
              <a:extLst>
                <a:ext uri="{FF2B5EF4-FFF2-40B4-BE49-F238E27FC236}">
                  <a16:creationId xmlns:a16="http://schemas.microsoft.com/office/drawing/2014/main" id="{0EBA80BC-08FB-4F04-B938-99768E70BA0B}"/>
                </a:ext>
              </a:extLst>
            </p:cNvPr>
            <p:cNvSpPr/>
            <p:nvPr/>
          </p:nvSpPr>
          <p:spPr>
            <a:xfrm>
              <a:off x="1294647" y="839456"/>
              <a:ext cx="3844136" cy="2408647"/>
            </a:xfrm>
            <a:prstGeom prst="rightArrow">
              <a:avLst>
                <a:gd name="adj1" fmla="val 70297"/>
                <a:gd name="adj2" fmla="val 29803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BF15D72-0AC1-4605-96FC-31DFCAA447E9}"/>
                </a:ext>
              </a:extLst>
            </p:cNvPr>
            <p:cNvSpPr txBox="1"/>
            <p:nvPr/>
          </p:nvSpPr>
          <p:spPr>
            <a:xfrm>
              <a:off x="1309159" y="1314099"/>
              <a:ext cx="3349635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>
                  <a:latin typeface="+mn-ea"/>
                </a:rPr>
                <a:t>分析部分</a:t>
              </a:r>
            </a:p>
            <a:p>
              <a:r>
                <a:rPr lang="zh-CN" altLang="en-US" sz="2100" dirty="0">
                  <a:latin typeface="+mn-ea"/>
                </a:rPr>
                <a:t>也叫前端</a:t>
              </a:r>
              <a:r>
                <a:rPr lang="en-US" altLang="zh-CN" sz="2100" dirty="0">
                  <a:latin typeface="+mn-ea"/>
                </a:rPr>
                <a:t>(</a:t>
              </a:r>
              <a:r>
                <a:rPr lang="en-US" altLang="zh-CN" sz="2100" dirty="0"/>
                <a:t>front end</a:t>
              </a:r>
              <a:r>
                <a:rPr lang="en-US" altLang="zh-CN" sz="2100" dirty="0">
                  <a:latin typeface="+mn-ea"/>
                </a:rPr>
                <a:t>)</a:t>
              </a:r>
            </a:p>
            <a:p>
              <a:r>
                <a:rPr lang="zh-CN" altLang="en-US" sz="2100" dirty="0">
                  <a:latin typeface="+mn-ea"/>
                </a:rPr>
                <a:t>与</a:t>
              </a:r>
              <a:r>
                <a:rPr lang="zh-CN" altLang="en-US" sz="2100" dirty="0">
                  <a:solidFill>
                    <a:schemeClr val="accent2"/>
                  </a:solidFill>
                  <a:latin typeface="+mn-ea"/>
                </a:rPr>
                <a:t>源语言</a:t>
              </a:r>
              <a:r>
                <a:rPr lang="zh-CN" altLang="en-US" sz="2100" dirty="0">
                  <a:latin typeface="+mn-ea"/>
                </a:rPr>
                <a:t>相关</a:t>
              </a:r>
            </a:p>
            <a:p>
              <a:endParaRPr lang="zh-CN" altLang="en-US" sz="1350" dirty="0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9A8F3DD-BEEB-4EE7-A3DD-EF89F88A29B1}"/>
              </a:ext>
            </a:extLst>
          </p:cNvPr>
          <p:cNvGrpSpPr/>
          <p:nvPr/>
        </p:nvGrpSpPr>
        <p:grpSpPr>
          <a:xfrm>
            <a:off x="698147" y="4717821"/>
            <a:ext cx="2883102" cy="1806485"/>
            <a:chOff x="1294647" y="839456"/>
            <a:chExt cx="3844136" cy="2408647"/>
          </a:xfrm>
        </p:grpSpPr>
        <p:sp>
          <p:nvSpPr>
            <p:cNvPr id="65" name="箭头: 右 64">
              <a:extLst>
                <a:ext uri="{FF2B5EF4-FFF2-40B4-BE49-F238E27FC236}">
                  <a16:creationId xmlns:a16="http://schemas.microsoft.com/office/drawing/2014/main" id="{936CB2BC-B2D4-4AD1-972C-F0A2076B74C3}"/>
                </a:ext>
              </a:extLst>
            </p:cNvPr>
            <p:cNvSpPr/>
            <p:nvPr/>
          </p:nvSpPr>
          <p:spPr>
            <a:xfrm>
              <a:off x="1294647" y="839456"/>
              <a:ext cx="3844136" cy="2408647"/>
            </a:xfrm>
            <a:prstGeom prst="rightArrow">
              <a:avLst>
                <a:gd name="adj1" fmla="val 70297"/>
                <a:gd name="adj2" fmla="val 29803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endParaRPr lang="zh-CN" altLang="en-US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B7DDD1F-A345-4183-BE76-F8F5E7FC170A}"/>
                </a:ext>
              </a:extLst>
            </p:cNvPr>
            <p:cNvSpPr txBox="1"/>
            <p:nvPr/>
          </p:nvSpPr>
          <p:spPr>
            <a:xfrm>
              <a:off x="1309159" y="1314099"/>
              <a:ext cx="3330400" cy="1692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00" dirty="0">
                  <a:latin typeface="+mn-ea"/>
                </a:rPr>
                <a:t>综合部分</a:t>
              </a:r>
            </a:p>
            <a:p>
              <a:r>
                <a:rPr lang="zh-CN" altLang="en-US" sz="2100" dirty="0">
                  <a:latin typeface="+mn-ea"/>
                </a:rPr>
                <a:t>也叫后端</a:t>
              </a:r>
              <a:r>
                <a:rPr lang="en-US" altLang="zh-CN" sz="2100" dirty="0">
                  <a:latin typeface="+mn-ea"/>
                </a:rPr>
                <a:t>(</a:t>
              </a:r>
              <a:r>
                <a:rPr lang="en-US" altLang="zh-CN" sz="2100" dirty="0"/>
                <a:t>back end</a:t>
              </a:r>
              <a:r>
                <a:rPr lang="en-US" altLang="zh-CN" sz="2100" dirty="0">
                  <a:latin typeface="+mn-ea"/>
                </a:rPr>
                <a:t>)</a:t>
              </a:r>
            </a:p>
            <a:p>
              <a:r>
                <a:rPr lang="zh-CN" altLang="en-US" sz="2100" dirty="0">
                  <a:latin typeface="+mn-ea"/>
                </a:rPr>
                <a:t>与</a:t>
              </a:r>
              <a:r>
                <a:rPr lang="zh-CN" altLang="en-US" sz="2100" dirty="0">
                  <a:solidFill>
                    <a:schemeClr val="accent2"/>
                  </a:solidFill>
                  <a:latin typeface="+mn-ea"/>
                </a:rPr>
                <a:t>目标语言</a:t>
              </a:r>
              <a:r>
                <a:rPr lang="zh-CN" altLang="en-US" sz="2100" dirty="0">
                  <a:latin typeface="+mn-ea"/>
                </a:rPr>
                <a:t>相关</a:t>
              </a:r>
            </a:p>
            <a:p>
              <a:endParaRPr lang="zh-CN" altLang="en-US" sz="1350" dirty="0"/>
            </a:p>
          </p:txBody>
        </p:sp>
      </p:grpSp>
      <p:sp>
        <p:nvSpPr>
          <p:cNvPr id="67" name="标注: 弯曲线形 66">
            <a:extLst>
              <a:ext uri="{FF2B5EF4-FFF2-40B4-BE49-F238E27FC236}">
                <a16:creationId xmlns:a16="http://schemas.microsoft.com/office/drawing/2014/main" id="{D254B190-AE05-4C64-80FB-2BEB91CA94C0}"/>
              </a:ext>
            </a:extLst>
          </p:cNvPr>
          <p:cNvSpPr/>
          <p:nvPr/>
        </p:nvSpPr>
        <p:spPr>
          <a:xfrm>
            <a:off x="7532731" y="502515"/>
            <a:ext cx="1477412" cy="628112"/>
          </a:xfrm>
          <a:prstGeom prst="borderCallout2">
            <a:avLst>
              <a:gd name="adj1" fmla="val 18750"/>
              <a:gd name="adj2" fmla="val -271"/>
              <a:gd name="adj3" fmla="val 18750"/>
              <a:gd name="adj4" fmla="val -16667"/>
              <a:gd name="adj5" fmla="val 88073"/>
              <a:gd name="adj6" fmla="val -3127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七个阶段</a:t>
            </a:r>
            <a:r>
              <a:rPr lang="en-US" altLang="zh-CN" dirty="0">
                <a:solidFill>
                  <a:schemeClr val="tx1"/>
                </a:solidFill>
              </a:rPr>
              <a:t>(phase)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D4BC2E4-7E59-42F4-B723-F07B8CD9D139}"/>
              </a:ext>
            </a:extLst>
          </p:cNvPr>
          <p:cNvGrpSpPr/>
          <p:nvPr/>
        </p:nvGrpSpPr>
        <p:grpSpPr>
          <a:xfrm>
            <a:off x="7300087" y="1599798"/>
            <a:ext cx="1261899" cy="3936617"/>
            <a:chOff x="9141557" y="1769731"/>
            <a:chExt cx="1150972" cy="3590572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4FE71B8-5648-44F6-92A8-0E842028126E}"/>
                </a:ext>
              </a:extLst>
            </p:cNvPr>
            <p:cNvSpPr/>
            <p:nvPr/>
          </p:nvSpPr>
          <p:spPr>
            <a:xfrm>
              <a:off x="9794748" y="1769731"/>
              <a:ext cx="497781" cy="35905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符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号</a:t>
              </a:r>
              <a:endParaRPr lang="en-US" altLang="zh-CN" sz="24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表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箭头: 左 69">
              <a:extLst>
                <a:ext uri="{FF2B5EF4-FFF2-40B4-BE49-F238E27FC236}">
                  <a16:creationId xmlns:a16="http://schemas.microsoft.com/office/drawing/2014/main" id="{6CC6B529-DE10-4735-A671-55CE62D430A0}"/>
                </a:ext>
              </a:extLst>
            </p:cNvPr>
            <p:cNvSpPr/>
            <p:nvPr/>
          </p:nvSpPr>
          <p:spPr>
            <a:xfrm>
              <a:off x="9141557" y="2870265"/>
              <a:ext cx="543302" cy="1194264"/>
            </a:xfrm>
            <a:prstGeom prst="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2AA058-2F97-599B-313F-47056405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7A21-9381-43BD-BB2C-42AA210DFD15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29576A-00B7-A587-73EF-34B8355A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868236-2847-5160-841C-64258832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3C042-D848-4C51-A4A8-C1708E99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>
            <a:normAutofit/>
          </a:bodyPr>
          <a:lstStyle/>
          <a:p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39149-E4BE-49F9-8538-CF229A6B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语言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language</a:t>
            </a:r>
            <a:r>
              <a:rPr lang="zh-CN" altLang="en-US" sz="2400" dirty="0">
                <a:sym typeface="Symbol" panose="05050102010706020507" pitchFamily="18" charset="2"/>
              </a:rPr>
              <a:t>）：字母表上的一个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串集</a:t>
            </a:r>
            <a:r>
              <a:rPr lang="zh-CN" altLang="en-US" sz="2400" dirty="0">
                <a:sym typeface="Symbol" panose="05050102010706020507" pitchFamily="18" charset="2"/>
              </a:rPr>
              <a:t>。例： </a:t>
            </a:r>
            <a:r>
              <a:rPr lang="en-US" altLang="zh-CN" sz="2400" dirty="0"/>
              <a:t>{</a:t>
            </a:r>
            <a:r>
              <a:rPr lang="en-US" altLang="zh-CN" sz="2400" dirty="0">
                <a:sym typeface="Symbol" panose="05050102010706020507" pitchFamily="18" charset="2"/>
              </a:rPr>
              <a:t>, 0, 00, 000, …}, {}, </a:t>
            </a:r>
            <a:r>
              <a:rPr lang="zh-CN" altLang="en-US" sz="2400" dirty="0">
                <a:sym typeface="Symbol" panose="05050102010706020507" pitchFamily="18" charset="2"/>
              </a:rPr>
              <a:t>，所有语法正确的</a:t>
            </a:r>
            <a:r>
              <a:rPr lang="en-US" altLang="zh-CN" sz="2400" dirty="0"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ym typeface="Symbol" panose="05050102010706020507" pitchFamily="18" charset="2"/>
              </a:rPr>
              <a:t>程序集合，所有语法正确的英语句子集合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“所有语法正确的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程序集合，所有语法正确的英语句子集合” 这两种集合难以精确地描述。注意，</a:t>
            </a: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语言这个定义并没有要求语言中的串一定具有某种“含义”</a:t>
            </a:r>
            <a:r>
              <a:rPr lang="zh-CN" altLang="en-US" sz="2000" dirty="0">
                <a:sym typeface="Symbol" panose="05050102010706020507" pitchFamily="18" charset="2"/>
              </a:rPr>
              <a:t>，定义串的“含义”的方法将在第四章“语法制导的翻译”中讨论。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lvl="1"/>
            <a:r>
              <a:rPr lang="zh-CN" altLang="en-US" sz="2000" dirty="0">
                <a:sym typeface="Symbol" panose="05050102010706020507" pitchFamily="18" charset="2"/>
              </a:rPr>
              <a:t>“所有</a:t>
            </a:r>
            <a:r>
              <a:rPr lang="en-US" altLang="zh-CN" sz="2000" dirty="0">
                <a:sym typeface="Symbol" panose="05050102010706020507" pitchFamily="18" charset="2"/>
              </a:rPr>
              <a:t>C</a:t>
            </a:r>
            <a:r>
              <a:rPr lang="zh-CN" altLang="en-US" sz="2000" dirty="0">
                <a:sym typeface="Symbol" panose="05050102010706020507" pitchFamily="18" charset="2"/>
              </a:rPr>
              <a:t>语言合法标识符的集合”，这个集合的“含义”比较简单，可以用</a:t>
            </a: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正规式</a:t>
            </a:r>
            <a:r>
              <a:rPr lang="zh-CN" altLang="en-US" sz="2000" dirty="0">
                <a:sym typeface="Symbol" panose="05050102010706020507" pitchFamily="18" charset="2"/>
              </a:rPr>
              <a:t>来表示，本章会讨论。</a:t>
            </a:r>
          </a:p>
          <a:p>
            <a:r>
              <a:rPr lang="zh-CN" altLang="en-US" sz="2400" dirty="0">
                <a:sym typeface="Symbol" panose="05050102010706020507" pitchFamily="18" charset="2"/>
              </a:rPr>
              <a:t>某语言的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句子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sentence</a:t>
            </a:r>
            <a:r>
              <a:rPr lang="zh-CN" altLang="en-US" sz="2400" dirty="0">
                <a:sym typeface="Symbol" panose="05050102010706020507" pitchFamily="18" charset="2"/>
              </a:rPr>
              <a:t>）或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字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ym typeface="Symbol" panose="05050102010706020507" pitchFamily="18" charset="2"/>
              </a:rPr>
              <a:t>word</a:t>
            </a:r>
            <a:r>
              <a:rPr lang="zh-CN" altLang="en-US" sz="2400" dirty="0">
                <a:sym typeface="Symbol" panose="05050102010706020507" pitchFamily="18" charset="2"/>
              </a:rPr>
              <a:t>）：属于该语言的串。</a:t>
            </a:r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C7AFB-AF2F-3763-D65B-B6B33F95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7E59-17A0-46CF-8620-206D05C557DA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E5445-C678-AF21-92A9-8A9D9F1E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111EE-278F-9372-B75F-6B4BEFA3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306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82B894D-295F-4482-93F0-F3AC36BA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>
            <a:normAutofit/>
          </a:bodyPr>
          <a:lstStyle/>
          <a:p>
            <a:r>
              <a:rPr lang="en-US" altLang="zh-CN"/>
              <a:t>2.2.1 </a:t>
            </a:r>
            <a:r>
              <a:rPr lang="zh-CN" altLang="en-US"/>
              <a:t>串和语言</a:t>
            </a:r>
            <a:endParaRPr lang="zh-CN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C6E6673-B103-4B4D-BBB7-DBE5A09EA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语言的运算：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并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/>
              <a:t>）：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 </a:t>
            </a:r>
            <a:r>
              <a:rPr lang="en-US" altLang="zh-CN" b="1" i="1" dirty="0"/>
              <a:t>M</a:t>
            </a:r>
            <a:r>
              <a:rPr lang="en-US" altLang="zh-CN" b="1" dirty="0"/>
              <a:t> = {</a:t>
            </a:r>
            <a:r>
              <a:rPr lang="en-US" altLang="zh-CN" b="1" i="1" dirty="0"/>
              <a:t>s</a:t>
            </a:r>
            <a:r>
              <a:rPr lang="en-US" altLang="zh-CN" b="1" dirty="0"/>
              <a:t> | 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zh-CN" altLang="en-US" b="1" dirty="0"/>
              <a:t>或 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 </a:t>
            </a:r>
            <a:r>
              <a:rPr lang="en-US" altLang="zh-CN" b="1" i="1" dirty="0"/>
              <a:t>M</a:t>
            </a:r>
            <a:r>
              <a:rPr lang="en-US" altLang="zh-CN" b="1" dirty="0"/>
              <a:t> }</a:t>
            </a:r>
            <a:endParaRPr lang="en-US" altLang="zh-CN" b="1" dirty="0">
              <a:sym typeface="Symbol" panose="05050102010706020507" pitchFamily="18" charset="2"/>
            </a:endParaRPr>
          </a:p>
          <a:p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53EF1D-EEC7-4FE8-89F4-CD2E3A105F4E}"/>
              </a:ext>
            </a:extLst>
          </p:cNvPr>
          <p:cNvSpPr txBox="1"/>
          <p:nvPr/>
        </p:nvSpPr>
        <p:spPr>
          <a:xfrm>
            <a:off x="1571819" y="2474893"/>
            <a:ext cx="600036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例：语言</a:t>
            </a:r>
            <a:r>
              <a:rPr lang="en-US" altLang="zh-CN" sz="2800" dirty="0"/>
              <a:t>1{</a:t>
            </a:r>
            <a:r>
              <a:rPr lang="en-US" altLang="zh-CN" sz="2800" dirty="0" err="1"/>
              <a:t>aa,bb</a:t>
            </a:r>
            <a:r>
              <a:rPr lang="en-US" altLang="zh-CN" sz="2800" dirty="0"/>
              <a:t>}</a:t>
            </a:r>
            <a:r>
              <a:rPr lang="zh-CN" altLang="en-US" sz="2800" dirty="0"/>
              <a:t>，语言</a:t>
            </a:r>
            <a:r>
              <a:rPr lang="en-US" altLang="zh-CN" sz="2800" dirty="0"/>
              <a:t>2{</a:t>
            </a:r>
            <a:r>
              <a:rPr lang="en-US" altLang="zh-CN" sz="2800" dirty="0" err="1"/>
              <a:t>cc,dd</a:t>
            </a:r>
            <a:r>
              <a:rPr lang="en-US" altLang="zh-CN" sz="2800" dirty="0"/>
              <a:t>}</a:t>
            </a:r>
            <a:r>
              <a:rPr lang="zh-CN" altLang="en-US" sz="2800" dirty="0"/>
              <a:t>的并</a:t>
            </a:r>
            <a:endParaRPr lang="en-US" altLang="zh-CN" sz="2800" dirty="0"/>
          </a:p>
          <a:p>
            <a:r>
              <a:rPr lang="en-US" altLang="zh-CN" sz="2800" dirty="0"/>
              <a:t>	 {</a:t>
            </a:r>
            <a:r>
              <a:rPr lang="en-US" altLang="zh-CN" sz="2800" dirty="0" err="1"/>
              <a:t>aa,bb</a:t>
            </a:r>
            <a:r>
              <a:rPr lang="en-US" altLang="zh-CN" sz="2800" dirty="0"/>
              <a:t>}</a:t>
            </a:r>
            <a:r>
              <a:rPr lang="en-US" altLang="zh-CN" sz="2800" b="1" dirty="0"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sym typeface="Symbol" panose="05050102010706020507" pitchFamily="18" charset="2"/>
              </a:rPr>
              <a:t>{</a:t>
            </a:r>
            <a:r>
              <a:rPr lang="en-US" altLang="zh-CN" sz="2800" dirty="0" err="1">
                <a:sym typeface="Symbol" panose="05050102010706020507" pitchFamily="18" charset="2"/>
              </a:rPr>
              <a:t>cc,dd</a:t>
            </a:r>
            <a:r>
              <a:rPr lang="en-US" altLang="zh-CN" sz="2800" dirty="0">
                <a:sym typeface="Symbol" panose="05050102010706020507" pitchFamily="18" charset="2"/>
              </a:rPr>
              <a:t>} </a:t>
            </a:r>
            <a:r>
              <a:rPr lang="en-US" altLang="zh-CN" sz="2800" dirty="0"/>
              <a:t>={</a:t>
            </a:r>
            <a:r>
              <a:rPr lang="en-US" altLang="zh-CN" sz="2800" dirty="0" err="1"/>
              <a:t>aa,bb,cc,dd</a:t>
            </a: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AEFFE2-D45A-107F-42D1-6526FC00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10D-F453-4327-A743-EBF4168CEFB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1C053A-0B35-CAD4-3CA3-DFB7DB8F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2B55E-8106-120C-3C6E-16805BB6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82B894D-295F-4482-93F0-F3AC36BA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2.2.1 </a:t>
            </a:r>
            <a:r>
              <a:rPr lang="zh-CN" altLang="en-US"/>
              <a:t>串和语言</a:t>
            </a:r>
            <a:endParaRPr lang="zh-CN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C6E6673-B103-4B4D-BBB7-DBE5A09EA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语言的运算：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union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 </a:t>
            </a:r>
            <a:r>
              <a:rPr lang="en-US" altLang="zh-CN" b="1" i="1" dirty="0"/>
              <a:t>M</a:t>
            </a:r>
            <a:r>
              <a:rPr lang="en-US" altLang="zh-CN" b="1" dirty="0"/>
              <a:t> = {</a:t>
            </a:r>
            <a:r>
              <a:rPr lang="en-US" altLang="zh-CN" b="1" i="1" dirty="0"/>
              <a:t>s</a:t>
            </a:r>
            <a:r>
              <a:rPr lang="en-US" altLang="zh-CN" b="1" dirty="0"/>
              <a:t> | 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zh-CN" altLang="en-US" b="1" dirty="0"/>
              <a:t>或 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 </a:t>
            </a:r>
            <a:r>
              <a:rPr lang="en-US" altLang="zh-CN" b="1" i="1" dirty="0"/>
              <a:t>M</a:t>
            </a:r>
            <a:r>
              <a:rPr lang="en-US" altLang="zh-CN" b="1" dirty="0"/>
              <a:t> }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concatenation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LM 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CADCB8-01A2-4C07-99FE-29DB7D03DCC3}"/>
              </a:ext>
            </a:extLst>
          </p:cNvPr>
          <p:cNvSpPr txBox="1"/>
          <p:nvPr/>
        </p:nvSpPr>
        <p:spPr>
          <a:xfrm>
            <a:off x="1239998" y="3337912"/>
            <a:ext cx="66640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zh-CN" altLang="en-US" sz="2800" dirty="0"/>
              <a:t>例</a:t>
            </a:r>
            <a:r>
              <a:rPr lang="zh-CN" altLang="en-US" sz="2800"/>
              <a:t>：语言</a:t>
            </a:r>
            <a:r>
              <a:rPr lang="en-US" altLang="zh-CN" sz="2800"/>
              <a:t>1{</a:t>
            </a:r>
            <a:r>
              <a:rPr lang="en-US" altLang="zh-CN" sz="2800" dirty="0" err="1"/>
              <a:t>aa</a:t>
            </a:r>
            <a:r>
              <a:rPr lang="en-US" altLang="zh-CN" sz="2800" err="1"/>
              <a:t>,</a:t>
            </a:r>
            <a:r>
              <a:rPr lang="en-US" altLang="zh-CN" sz="2800"/>
              <a:t>bb</a:t>
            </a:r>
            <a:r>
              <a:rPr lang="en-US" altLang="zh-CN" sz="2800" dirty="0"/>
              <a:t>}</a:t>
            </a:r>
            <a:r>
              <a:rPr lang="zh-CN" altLang="en-US" sz="2800"/>
              <a:t>，语言</a:t>
            </a:r>
            <a:r>
              <a:rPr lang="en-US" altLang="zh-CN" sz="2800"/>
              <a:t>2{</a:t>
            </a:r>
            <a:r>
              <a:rPr lang="en-US" altLang="zh-CN" sz="2800" dirty="0" err="1"/>
              <a:t>cc</a:t>
            </a:r>
            <a:r>
              <a:rPr lang="en-US" altLang="zh-CN" sz="2800" err="1"/>
              <a:t>,</a:t>
            </a:r>
            <a:r>
              <a:rPr lang="en-US" altLang="zh-CN" sz="2800"/>
              <a:t>dd</a:t>
            </a:r>
            <a:r>
              <a:rPr lang="en-US" altLang="zh-CN" sz="2800" dirty="0"/>
              <a:t>}</a:t>
            </a:r>
            <a:r>
              <a:rPr lang="zh-CN" altLang="en-US" sz="2800"/>
              <a:t>的连接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/>
              <a:t> {</a:t>
            </a:r>
            <a:r>
              <a:rPr lang="en-US" altLang="zh-CN" sz="2800" dirty="0" err="1"/>
              <a:t>aa</a:t>
            </a:r>
            <a:r>
              <a:rPr lang="en-US" altLang="zh-CN" sz="2800" err="1"/>
              <a:t>,</a:t>
            </a:r>
            <a:r>
              <a:rPr lang="en-US" altLang="zh-CN" sz="2800"/>
              <a:t>bb} </a:t>
            </a:r>
            <a:r>
              <a:rPr lang="en-US" altLang="zh-CN" sz="2800">
                <a:sym typeface="Symbol" panose="05050102010706020507" pitchFamily="18" charset="2"/>
              </a:rPr>
              <a:t>{</a:t>
            </a:r>
            <a:r>
              <a:rPr lang="en-US" altLang="zh-CN" sz="2800" dirty="0" err="1">
                <a:sym typeface="Symbol" panose="05050102010706020507" pitchFamily="18" charset="2"/>
              </a:rPr>
              <a:t>cc</a:t>
            </a:r>
            <a:r>
              <a:rPr lang="en-US" altLang="zh-CN" sz="2800" err="1">
                <a:sym typeface="Symbol" panose="05050102010706020507" pitchFamily="18" charset="2"/>
              </a:rPr>
              <a:t>,</a:t>
            </a:r>
            <a:r>
              <a:rPr lang="en-US" altLang="zh-CN" sz="2800">
                <a:sym typeface="Symbol" panose="05050102010706020507" pitchFamily="18" charset="2"/>
              </a:rPr>
              <a:t>dd} </a:t>
            </a:r>
            <a:r>
              <a:rPr lang="en-US" altLang="zh-CN" sz="2800"/>
              <a:t>={</a:t>
            </a:r>
            <a:r>
              <a:rPr lang="en-US" altLang="zh-CN" sz="2800" dirty="0" err="1"/>
              <a:t>aacc,aadd,bbcc</a:t>
            </a:r>
            <a:r>
              <a:rPr lang="en-US" altLang="zh-CN" sz="2800" err="1"/>
              <a:t>,</a:t>
            </a:r>
            <a:r>
              <a:rPr lang="en-US" altLang="zh-CN" sz="2800"/>
              <a:t>bbdd</a:t>
            </a: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BABF42-F5B3-30B4-EBCA-E904FBC7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B169-6AC2-4870-BDA2-51B539396FFA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405A7-CB55-252B-526C-2EA81E2F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C0435-2EEE-F025-D2BB-242DA416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7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82B894D-295F-4482-93F0-F3AC36BA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C6E6673-B103-4B4D-BBB7-DBE5A09EA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语言的运算：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union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 </a:t>
            </a:r>
            <a:r>
              <a:rPr lang="en-US" altLang="zh-CN" b="1" i="1" dirty="0"/>
              <a:t>M</a:t>
            </a:r>
            <a:r>
              <a:rPr lang="en-US" altLang="zh-CN" b="1" dirty="0"/>
              <a:t> = {</a:t>
            </a:r>
            <a:r>
              <a:rPr lang="en-US" altLang="zh-CN" b="1" i="1" dirty="0"/>
              <a:t>s</a:t>
            </a:r>
            <a:r>
              <a:rPr lang="en-US" altLang="zh-CN" b="1" dirty="0"/>
              <a:t> | 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i="1" dirty="0"/>
              <a:t>L</a:t>
            </a:r>
            <a:r>
              <a:rPr lang="en-US" altLang="zh-CN" b="1" dirty="0"/>
              <a:t> </a:t>
            </a:r>
            <a:r>
              <a:rPr lang="zh-CN" altLang="en-US" b="1" dirty="0"/>
              <a:t>或 </a:t>
            </a:r>
            <a:r>
              <a:rPr lang="en-US" altLang="zh-CN" b="1" i="1" dirty="0"/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 </a:t>
            </a:r>
            <a:r>
              <a:rPr lang="en-US" altLang="zh-CN" b="1" i="1" dirty="0"/>
              <a:t>M</a:t>
            </a:r>
            <a:r>
              <a:rPr lang="en-US" altLang="zh-CN" b="1" dirty="0"/>
              <a:t> }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concatenation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LM 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指数、幂</a:t>
            </a:r>
            <a:r>
              <a:rPr lang="zh-CN" altLang="en-US" dirty="0"/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i 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&gt; 0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08B1C3-567E-4481-8BC6-1ECD486A7733}"/>
              </a:ext>
            </a:extLst>
          </p:cNvPr>
          <p:cNvSpPr txBox="1"/>
          <p:nvPr/>
        </p:nvSpPr>
        <p:spPr>
          <a:xfrm>
            <a:off x="1487886" y="3823437"/>
            <a:ext cx="61682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zh-CN" altLang="en-US" sz="2800" dirty="0"/>
              <a:t>例：语言</a:t>
            </a:r>
            <a:r>
              <a:rPr lang="en-US" altLang="zh-CN" sz="2800" dirty="0"/>
              <a:t>{0,1}3={0,1}{0,1}{0,1}</a:t>
            </a:r>
          </a:p>
          <a:p>
            <a:r>
              <a:rPr lang="en-US" altLang="zh-CN" sz="2800" dirty="0"/>
              <a:t>	 ={000,001,010,011,100,101,110,111}</a:t>
            </a:r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959DCE-F4D8-CDE3-06F6-DBDEF2B8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DE1C-31E1-4531-A96B-CC2EC03A640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04DE79-C903-9A33-1911-D2810E62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3E1BD-BE7F-6542-53F7-2F0BCE2D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12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82B894D-295F-4482-93F0-F3AC36BA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C6E6673-B103-4B4D-BBB7-DBE5A09EA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语言的运算：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union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b="1" i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或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concatenation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LM 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指数、幂</a:t>
            </a:r>
            <a:r>
              <a:rPr lang="zh-CN" altLang="en-US" dirty="0"/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i 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&gt; 0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闭包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Kleene closure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…</a:t>
            </a:r>
          </a:p>
          <a:p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D80C0F-1BA4-444B-B442-7CF1D2EC2FB0}"/>
              </a:ext>
            </a:extLst>
          </p:cNvPr>
          <p:cNvSpPr txBox="1"/>
          <p:nvPr/>
        </p:nvSpPr>
        <p:spPr>
          <a:xfrm>
            <a:off x="821871" y="4766198"/>
            <a:ext cx="750025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zh-CN" altLang="en-US" sz="2800" dirty="0"/>
              <a:t>例：语言</a:t>
            </a:r>
            <a:r>
              <a:rPr lang="en-US" altLang="zh-CN" sz="2800" dirty="0"/>
              <a:t>{0,1}*={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r>
              <a:rPr lang="en-US" altLang="zh-CN" sz="2800" dirty="0"/>
              <a:t>}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{0,1}</a:t>
            </a:r>
            <a:r>
              <a:rPr lang="en-US" altLang="zh-CN" sz="2800" dirty="0">
                <a:sym typeface="Symbol" panose="05050102010706020507" pitchFamily="18" charset="2"/>
              </a:rPr>
              <a:t> </a:t>
            </a:r>
            <a:r>
              <a:rPr lang="en-US" altLang="zh-CN" sz="2800" dirty="0"/>
              <a:t>{00,01,10,11}</a:t>
            </a:r>
            <a:r>
              <a:rPr lang="en-US" altLang="zh-CN" sz="2800" dirty="0">
                <a:sym typeface="Symbol" panose="05050102010706020507" pitchFamily="18" charset="2"/>
              </a:rPr>
              <a:t> </a:t>
            </a:r>
            <a:r>
              <a:rPr lang="en-US" altLang="zh-CN" sz="2800" dirty="0"/>
              <a:t>…</a:t>
            </a:r>
          </a:p>
          <a:p>
            <a:r>
              <a:rPr lang="en-US" altLang="zh-CN" sz="2800" dirty="0"/>
              <a:t>	 ={</a:t>
            </a:r>
            <a:r>
              <a:rPr lang="en-US" altLang="zh-CN" sz="2800" dirty="0">
                <a:sym typeface="Symbol" panose="05050102010706020507" pitchFamily="18" charset="2"/>
              </a:rPr>
              <a:t>,</a:t>
            </a:r>
            <a:r>
              <a:rPr lang="en-US" altLang="zh-CN" sz="2800" dirty="0"/>
              <a:t>0,1,00,01,10,11,…}</a:t>
            </a:r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6207B-30C3-FB36-FF3B-C09E9853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C931-05D2-4702-9050-44D9E655EDF4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21148-F1A9-39E6-4FFB-3209E3BB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E78C60-D3D4-791A-30ED-4AB3754C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40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82B894D-295F-4482-93F0-F3AC36BA5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C6E6673-B103-4B4D-BBB7-DBE5A09EA6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语言的运算：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并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union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b="1" i="1" dirty="0">
                <a:latin typeface="Times New Roman" panose="02020603050405020304" pitchFamily="18" charset="0"/>
              </a:rPr>
              <a:t>M 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或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 }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连接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concatenation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LM </a:t>
            </a:r>
            <a:r>
              <a:rPr lang="en-US" altLang="zh-CN" b="1" dirty="0">
                <a:latin typeface="Times New Roman" panose="02020603050405020304" pitchFamily="18" charset="0"/>
              </a:rPr>
              <a:t>= 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s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且 </a:t>
            </a:r>
            <a:r>
              <a:rPr lang="en-US" altLang="zh-CN" b="1" i="1" dirty="0">
                <a:latin typeface="Times New Roman" panose="02020603050405020304" pitchFamily="18" charset="0"/>
              </a:rPr>
              <a:t>t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指数、幂</a:t>
            </a:r>
            <a:r>
              <a:rPr lang="zh-CN" altLang="en-US" dirty="0"/>
              <a:t>：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i 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&gt; 0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闭包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dirty="0"/>
              <a:t>Kleene closure</a:t>
            </a:r>
            <a:r>
              <a:rPr lang="zh-CN" altLang="en-US" dirty="0">
                <a:latin typeface="宋体" panose="02010600030101010101" pitchFamily="2" charset="-122"/>
              </a:rPr>
              <a:t>）：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…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正闭包</a:t>
            </a:r>
            <a:r>
              <a:rPr lang="zh-CN" altLang="en-US" dirty="0"/>
              <a:t>（</a:t>
            </a:r>
            <a:r>
              <a:rPr lang="en-US" altLang="zh-CN" dirty="0"/>
              <a:t>Positive closure</a:t>
            </a:r>
            <a:r>
              <a:rPr lang="zh-CN" altLang="en-US" dirty="0"/>
              <a:t>）：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1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L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Times New Roman" panose="02020603050405020304" pitchFamily="18" charset="0"/>
              </a:rPr>
              <a:t> …</a:t>
            </a:r>
          </a:p>
          <a:p>
            <a:pPr lvl="1" eaLnBrk="1" hangingPunct="1"/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3EF12D-B2EA-4239-9929-EA08B5861EA8}"/>
              </a:ext>
            </a:extLst>
          </p:cNvPr>
          <p:cNvSpPr txBox="1"/>
          <p:nvPr/>
        </p:nvSpPr>
        <p:spPr>
          <a:xfrm>
            <a:off x="1155295" y="5600700"/>
            <a:ext cx="683340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zh-CN" altLang="en-US" sz="2800" dirty="0"/>
              <a:t>例：语言</a:t>
            </a:r>
            <a:r>
              <a:rPr lang="en-US" altLang="zh-CN" sz="2800" dirty="0"/>
              <a:t>{0,1}+= {0,1}</a:t>
            </a:r>
            <a:r>
              <a:rPr lang="en-US" altLang="zh-CN" sz="2800" dirty="0">
                <a:sym typeface="Symbol" panose="05050102010706020507" pitchFamily="18" charset="2"/>
              </a:rPr>
              <a:t> </a:t>
            </a:r>
            <a:r>
              <a:rPr lang="en-US" altLang="zh-CN" sz="2800" dirty="0"/>
              <a:t>{00,01,10,11}</a:t>
            </a:r>
            <a:r>
              <a:rPr lang="en-US" altLang="zh-CN" sz="2800" dirty="0">
                <a:sym typeface="Symbol" panose="05050102010706020507" pitchFamily="18" charset="2"/>
              </a:rPr>
              <a:t> </a:t>
            </a:r>
            <a:r>
              <a:rPr lang="en-US" altLang="zh-CN" sz="2800" dirty="0"/>
              <a:t>…</a:t>
            </a:r>
          </a:p>
          <a:p>
            <a:r>
              <a:rPr lang="en-US" altLang="zh-CN" sz="2800" dirty="0"/>
              <a:t>	 ={0,1,00,01,10,11,…}</a:t>
            </a:r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282C74-A35F-1A9A-34BB-764FC472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2E46-225E-4BFF-870F-29888E4F4AA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70E2D1-0BF5-D8AB-20B7-72815CB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EFFB9-C166-27B8-C92E-AF597974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5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AC324D5-88F2-4609-B942-4861F6596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2.2.1 </a:t>
            </a:r>
            <a:r>
              <a:rPr lang="zh-CN" altLang="en-US" dirty="0"/>
              <a:t>串和语言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C89729F-EE1A-4A26-B5AB-B659060AE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800" dirty="0"/>
              <a:t>例：</a:t>
            </a:r>
            <a:r>
              <a:rPr lang="zh-CN" altLang="en-US" sz="2800" dirty="0">
                <a:latin typeface="Times New Roman" panose="02020603050405020304" pitchFamily="18" charset="0"/>
              </a:rPr>
              <a:t>若语言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L,D</a:t>
            </a:r>
            <a:r>
              <a:rPr lang="zh-CN" altLang="en-US" sz="2800" dirty="0">
                <a:latin typeface="Times New Roman" panose="02020603050405020304" pitchFamily="18" charset="0"/>
              </a:rPr>
              <a:t>的定义如下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：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:  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</a:rPr>
              <a:t>},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: { 0, 1, …, 9 }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则下列操作可得到哪些新语言？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LD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L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 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37224E-307C-4FA6-BE7A-F4DF29FB567B}"/>
              </a:ext>
            </a:extLst>
          </p:cNvPr>
          <p:cNvSpPr txBox="1"/>
          <p:nvPr/>
        </p:nvSpPr>
        <p:spPr>
          <a:xfrm>
            <a:off x="250028" y="3429000"/>
            <a:ext cx="8643943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altLang="zh-CN" sz="2400" b="1" i="1" dirty="0"/>
              <a:t>L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D</a:t>
            </a:r>
            <a:r>
              <a:rPr lang="zh-CN" altLang="en-US" sz="2400" dirty="0"/>
              <a:t>是字母和数字的集合，严格来讲，这个语言包含</a:t>
            </a:r>
            <a:r>
              <a:rPr lang="en-US" altLang="zh-CN" sz="2400" dirty="0"/>
              <a:t>62</a:t>
            </a:r>
            <a:r>
              <a:rPr lang="zh-CN" altLang="en-US" sz="2400" dirty="0"/>
              <a:t>个长度为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的串，每个串是一个字母或一个数位。</a:t>
            </a:r>
            <a:endParaRPr lang="en-US" altLang="zh-CN" sz="2400" dirty="0"/>
          </a:p>
          <a:p>
            <a:r>
              <a:rPr lang="en-US" altLang="zh-CN" sz="2400" b="1" i="1" dirty="0"/>
              <a:t>LD</a:t>
            </a:r>
            <a:r>
              <a:rPr lang="zh-CN" altLang="en-US" sz="2400" dirty="0"/>
              <a:t>是所有由一个字母后跟随一个数字组成的串的集合。严格来讲，这个语言包含</a:t>
            </a:r>
            <a:r>
              <a:rPr lang="en-US" altLang="zh-CN" sz="2400" dirty="0"/>
              <a:t>520</a:t>
            </a:r>
            <a:r>
              <a:rPr lang="zh-CN" altLang="en-US" sz="2400" dirty="0"/>
              <a:t>个长度为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的串，每个串是一个字母后跟随一个数字。</a:t>
            </a:r>
            <a:endParaRPr lang="en-US" altLang="zh-CN" sz="2400" dirty="0"/>
          </a:p>
          <a:p>
            <a:r>
              <a:rPr lang="en-US" altLang="zh-CN" sz="2400" b="1" i="1" dirty="0"/>
              <a:t>L</a:t>
            </a:r>
            <a:r>
              <a:rPr lang="en-US" altLang="zh-CN" sz="2400" b="1" baseline="30000" dirty="0"/>
              <a:t>6</a:t>
            </a:r>
            <a:r>
              <a:rPr lang="zh-CN" altLang="en-US" sz="2400" dirty="0"/>
              <a:t>是所有由</a:t>
            </a:r>
            <a:r>
              <a:rPr lang="en-US" altLang="zh-CN" sz="2400" dirty="0"/>
              <a:t>6</a:t>
            </a:r>
            <a:r>
              <a:rPr lang="zh-CN" altLang="en-US" sz="2400" dirty="0"/>
              <a:t>个字母组成的串的集合。</a:t>
            </a:r>
            <a:endParaRPr lang="en-US" altLang="zh-CN" sz="2400" dirty="0"/>
          </a:p>
          <a:p>
            <a:r>
              <a:rPr lang="en-US" altLang="zh-CN" sz="2400" b="1" i="1" dirty="0"/>
              <a:t>L</a:t>
            </a:r>
            <a:r>
              <a:rPr lang="en-US" altLang="zh-CN" sz="2400" b="1" baseline="30000" dirty="0"/>
              <a:t>*</a:t>
            </a:r>
            <a:r>
              <a:rPr lang="zh-CN" altLang="en-US" sz="2400" dirty="0"/>
              <a:t>是所有字母串的集合，包含空串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b="1" i="1" dirty="0"/>
              <a:t>L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L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)</a:t>
            </a:r>
            <a:r>
              <a:rPr lang="zh-CN" altLang="en-US" sz="2400" b="1" baseline="30000" dirty="0"/>
              <a:t>*</a:t>
            </a:r>
            <a:r>
              <a:rPr lang="zh-CN" altLang="en-US" sz="2400" dirty="0"/>
              <a:t>是所有以字母开头的、由字母和数位组成的串的集合。</a:t>
            </a:r>
            <a:endParaRPr lang="en-US" altLang="zh-CN" sz="2400" dirty="0"/>
          </a:p>
          <a:p>
            <a:r>
              <a:rPr lang="en-US" altLang="zh-CN" sz="2400" b="1" i="1" dirty="0"/>
              <a:t>D</a:t>
            </a:r>
            <a:r>
              <a:rPr lang="en-US" altLang="zh-CN" sz="2400" b="1" baseline="30000" dirty="0"/>
              <a:t>+</a:t>
            </a:r>
            <a:r>
              <a:rPr lang="zh-CN" altLang="en-US" sz="2400" dirty="0"/>
              <a:t>是一个或多个数字组成的串的集合，不含空串。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7C0893-8C9C-4076-B789-94897D161699}"/>
              </a:ext>
            </a:extLst>
          </p:cNvPr>
          <p:cNvSpPr txBox="1"/>
          <p:nvPr/>
        </p:nvSpPr>
        <p:spPr>
          <a:xfrm>
            <a:off x="5976278" y="582104"/>
            <a:ext cx="276832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zh-CN" altLang="en-US" sz="2400" dirty="0"/>
              <a:t>从基本集合开始，</a:t>
            </a:r>
            <a:endParaRPr lang="en-US" altLang="zh-CN" sz="2400" dirty="0"/>
          </a:p>
          <a:p>
            <a:r>
              <a:rPr lang="zh-CN" altLang="en-US" sz="2400" dirty="0"/>
              <a:t>利用语言上的运算可以定义新的语言。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FB9FA8-BD45-1C43-B84B-24F8F42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BA93-2131-4A49-9E8C-4D0F79FA35B2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2F4BB2-BE0A-B500-F087-5DADAA9B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26606-5D2A-E5A4-FE28-4DC4F01C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D62663F-A010-4204-96C8-85AAB96DF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>
            <a:normAutofit/>
          </a:bodyPr>
          <a:lstStyle/>
          <a:p>
            <a:r>
              <a:rPr lang="en-US" altLang="zh-CN"/>
              <a:t>2.2.2 </a:t>
            </a:r>
            <a:r>
              <a:rPr lang="zh-CN" altLang="en-US"/>
              <a:t>正规式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BC89334-A7EC-4391-92B5-45FE10957F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49196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</a:rPr>
              <a:t>正规式</a:t>
            </a:r>
            <a:r>
              <a:rPr lang="zh-CN" altLang="en-US" sz="2800" dirty="0"/>
              <a:t>（</a:t>
            </a:r>
            <a:r>
              <a:rPr lang="en-US" altLang="zh-CN" sz="2800" dirty="0"/>
              <a:t>regular expression</a:t>
            </a:r>
            <a:r>
              <a:rPr lang="zh-CN" altLang="en-US" sz="2800" dirty="0"/>
              <a:t>，缩写为</a:t>
            </a:r>
            <a:r>
              <a:rPr lang="en-US" altLang="zh-CN" sz="2800" dirty="0"/>
              <a:t>RE</a:t>
            </a:r>
            <a:r>
              <a:rPr lang="zh-CN" altLang="en-US" sz="2800" dirty="0"/>
              <a:t>，又称正则表达式）是一种特殊表达式，用于表示不太复杂的语言的“含义”。通常它按照一组定义规则，由较简单的正规式构成。（模式）</a:t>
            </a:r>
          </a:p>
          <a:p>
            <a:r>
              <a:rPr lang="zh-CN" altLang="en-US" sz="2800" dirty="0"/>
              <a:t>正规式表示的语言称为</a:t>
            </a:r>
            <a:r>
              <a:rPr lang="zh-CN" altLang="en-US" sz="2800" dirty="0">
                <a:solidFill>
                  <a:schemeClr val="accent2"/>
                </a:solidFill>
              </a:rPr>
              <a:t>正规语言</a:t>
            </a:r>
            <a:r>
              <a:rPr lang="zh-CN" altLang="en-US" sz="2800" dirty="0"/>
              <a:t>或</a:t>
            </a:r>
            <a:r>
              <a:rPr lang="zh-CN" altLang="en-US" sz="2800" dirty="0">
                <a:solidFill>
                  <a:schemeClr val="accent2"/>
                </a:solidFill>
              </a:rPr>
              <a:t>正规集</a:t>
            </a:r>
            <a:r>
              <a:rPr lang="zh-CN" altLang="en-US" sz="2800" dirty="0"/>
              <a:t>（</a:t>
            </a:r>
            <a:r>
              <a:rPr lang="en-US" altLang="zh-CN" sz="2800" dirty="0"/>
              <a:t>regular set</a:t>
            </a:r>
            <a:r>
              <a:rPr lang="zh-CN" altLang="en-US" sz="2800" dirty="0"/>
              <a:t>）。</a:t>
            </a:r>
          </a:p>
          <a:p>
            <a:r>
              <a:rPr lang="zh-CN" altLang="en-US" sz="2800" dirty="0"/>
              <a:t>我们约定正规式</a:t>
            </a:r>
            <a:r>
              <a:rPr lang="en-US" altLang="zh-CN" sz="2800" b="1" dirty="0"/>
              <a:t>r</a:t>
            </a:r>
            <a:r>
              <a:rPr lang="zh-CN" altLang="en-US" sz="2800" dirty="0"/>
              <a:t>表示的语言为</a:t>
            </a:r>
            <a:r>
              <a:rPr lang="en-US" altLang="zh-CN" sz="2800" b="1" dirty="0"/>
              <a:t>L(r)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正规式可以由较小的正规式按照特定规则</a:t>
            </a:r>
            <a:r>
              <a:rPr lang="zh-CN" altLang="en-US" sz="2800" dirty="0">
                <a:solidFill>
                  <a:schemeClr val="accent2"/>
                </a:solidFill>
              </a:rPr>
              <a:t>递归地</a:t>
            </a:r>
            <a:r>
              <a:rPr lang="zh-CN" altLang="en-US" sz="2800" dirty="0"/>
              <a:t>构建。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6E118-9E43-43FC-A4A7-10B240F31E20}"/>
              </a:ext>
            </a:extLst>
          </p:cNvPr>
          <p:cNvSpPr txBox="1"/>
          <p:nvPr/>
        </p:nvSpPr>
        <p:spPr>
          <a:xfrm>
            <a:off x="2179463" y="5653743"/>
            <a:ext cx="478507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zh-CN" altLang="en-US" sz="2800"/>
              <a:t>例：</a:t>
            </a:r>
            <a:r>
              <a:rPr lang="en-US" altLang="zh-CN" sz="2800" dirty="0"/>
              <a:t>r=</a:t>
            </a:r>
            <a:r>
              <a:rPr lang="en-US" altLang="zh-CN" sz="2800"/>
              <a:t>a(</a:t>
            </a:r>
            <a:r>
              <a:rPr lang="en-US" altLang="zh-CN" sz="2800" dirty="0" err="1"/>
              <a:t>a</a:t>
            </a:r>
            <a:r>
              <a:rPr lang="en-US" altLang="zh-CN" sz="2800" err="1"/>
              <a:t>|</a:t>
            </a:r>
            <a:r>
              <a:rPr lang="en-US" altLang="zh-CN" sz="2800"/>
              <a:t>b)*(</a:t>
            </a:r>
            <a:r>
              <a:rPr lang="en-US" altLang="zh-CN" sz="2800">
                <a:sym typeface="Symbol" panose="05050102010706020507" pitchFamily="18" charset="2"/>
              </a:rPr>
              <a:t>|(.|_)(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r>
              <a:rPr lang="en-US" altLang="zh-CN" sz="2800" err="1">
                <a:sym typeface="Symbol" panose="05050102010706020507" pitchFamily="18" charset="2"/>
              </a:rPr>
              <a:t>|</a:t>
            </a:r>
            <a:r>
              <a:rPr lang="en-US" altLang="zh-CN" sz="2800">
                <a:sym typeface="Symbol" panose="05050102010706020507" pitchFamily="18" charset="2"/>
              </a:rPr>
              <a:t>b)(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r>
              <a:rPr lang="en-US" altLang="zh-CN" sz="2800" err="1">
                <a:sym typeface="Symbol" panose="05050102010706020507" pitchFamily="18" charset="2"/>
              </a:rPr>
              <a:t>|</a:t>
            </a:r>
            <a:r>
              <a:rPr lang="en-US" altLang="zh-CN" sz="2800">
                <a:sym typeface="Symbol" panose="05050102010706020507" pitchFamily="18" charset="2"/>
              </a:rPr>
              <a:t>b)*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7E4C35-FAE2-7C7E-6EDF-E32F6EBA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4143-04DA-477B-AD1A-55D548FD4B8F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90BA1E-0114-D89B-2CA7-DC48AECE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D61A49-8710-E205-71E9-7C15DAE3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0BB3CD2-FBC1-4DD3-A501-211BBA37D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2.2.2 </a:t>
            </a:r>
            <a:r>
              <a:rPr lang="zh-CN" altLang="en-US" dirty="0"/>
              <a:t>正规式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516D8E2-0FAC-45AD-8A3B-8D39F1E56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dirty="0"/>
              <a:t>正规式的定义：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正规式	正规语言		备注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宋体" panose="02010600030101010101" pitchFamily="2" charset="-122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	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		{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}			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 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			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是正规式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|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)∪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	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	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r)L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		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是正规式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BDCCD5-69BD-8D5F-3631-6DF90D78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861C6-1E52-4722-A1E9-2F9829123FC9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4FF95-FBD5-F408-4613-344B4D2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6E655-4BCF-0B70-B113-99DD9901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54FA84FA-CF32-4C66-BA8E-3AABEA840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2.2.2 </a:t>
            </a:r>
            <a:r>
              <a:rPr lang="zh-CN" altLang="en-US" dirty="0"/>
              <a:t>正规式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18297F5-08B5-40BD-9042-94C20F094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若约定：</a:t>
            </a:r>
          </a:p>
          <a:p>
            <a:pPr lvl="1" eaLnBrk="1" hangingPunct="1"/>
            <a:r>
              <a:rPr lang="zh-CN" altLang="en-US" dirty="0"/>
              <a:t>闭包运算（</a:t>
            </a:r>
            <a:r>
              <a:rPr lang="zh-CN" altLang="en-US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/>
              <a:t>）优先级最高，且左结合；</a:t>
            </a:r>
          </a:p>
          <a:p>
            <a:pPr lvl="1" eaLnBrk="1" hangingPunct="1"/>
            <a:r>
              <a:rPr lang="zh-CN" altLang="en-US" dirty="0"/>
              <a:t>连接运算优先级次之，且左结合；</a:t>
            </a:r>
          </a:p>
          <a:p>
            <a:pPr lvl="1" eaLnBrk="1" hangingPunct="1"/>
            <a:r>
              <a:rPr lang="zh-CN" altLang="en-US" dirty="0"/>
              <a:t>或运算（</a:t>
            </a:r>
            <a:r>
              <a:rPr lang="en-US" altLang="zh-CN" dirty="0"/>
              <a:t>|</a:t>
            </a:r>
            <a:r>
              <a:rPr lang="zh-CN" altLang="en-US" dirty="0"/>
              <a:t>）优先级最低，且左结合，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则可省略不必要的括号，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如：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)|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可以写成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EB117F-A99E-4964-CC03-544EEB56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028D-036D-4F32-91A6-27FEBD31998C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F2AA8B-D304-CC52-AD09-CA3513CB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A3082-4286-003B-28BE-A1A8D0B8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1352C-DAAA-4930-AD06-399D7337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第一章回顾 编译器 </a:t>
            </a:r>
            <a:r>
              <a:rPr lang="en-US" altLang="zh-CN" dirty="0"/>
              <a:t>vs </a:t>
            </a:r>
            <a:r>
              <a:rPr lang="zh-CN" altLang="en-US" dirty="0"/>
              <a:t>解释器</a:t>
            </a:r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88A09E5D-86F1-4D49-9E56-FD07FBAC5AEB}"/>
              </a:ext>
            </a:extLst>
          </p:cNvPr>
          <p:cNvCxnSpPr>
            <a:cxnSpLocks/>
          </p:cNvCxnSpPr>
          <p:nvPr/>
        </p:nvCxnSpPr>
        <p:spPr>
          <a:xfrm>
            <a:off x="76200" y="4701876"/>
            <a:ext cx="8953500" cy="0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40492670-3997-4337-9F87-C3A6BE77A986}"/>
              </a:ext>
            </a:extLst>
          </p:cNvPr>
          <p:cNvSpPr txBox="1"/>
          <p:nvPr/>
        </p:nvSpPr>
        <p:spPr>
          <a:xfrm>
            <a:off x="289923" y="1080669"/>
            <a:ext cx="13260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C</a:t>
            </a:r>
          </a:p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C++</a:t>
            </a:r>
          </a:p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Objective-C</a:t>
            </a:r>
          </a:p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Fortran</a:t>
            </a:r>
            <a:endParaRPr lang="zh-CN" altLang="en-US" sz="1600" b="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DC9E191-8AB9-4D9C-9CD5-BCE3BCF78867}"/>
              </a:ext>
            </a:extLst>
          </p:cNvPr>
          <p:cNvSpPr txBox="1"/>
          <p:nvPr/>
        </p:nvSpPr>
        <p:spPr>
          <a:xfrm>
            <a:off x="3397368" y="1080669"/>
            <a:ext cx="12218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BASIC</a:t>
            </a:r>
          </a:p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Python</a:t>
            </a:r>
          </a:p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JavaScript</a:t>
            </a:r>
          </a:p>
          <a:p>
            <a:pPr defTabSz="914400"/>
            <a:r>
              <a:rPr lang="en-US" altLang="zh-CN" sz="1600" b="1" dirty="0">
                <a:solidFill>
                  <a:srgbClr val="000000"/>
                </a:solidFill>
                <a:latin typeface="Arial" panose="020B0604020202020204"/>
              </a:rPr>
              <a:t>Ruby</a:t>
            </a:r>
            <a:endParaRPr lang="zh-CN" altLang="en-US" sz="1600" b="1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4B3647-DFD3-4972-88E9-2ACC2F2FF6B6}"/>
              </a:ext>
            </a:extLst>
          </p:cNvPr>
          <p:cNvGrpSpPr/>
          <p:nvPr/>
        </p:nvGrpSpPr>
        <p:grpSpPr>
          <a:xfrm>
            <a:off x="3200969" y="1172725"/>
            <a:ext cx="2726423" cy="5587104"/>
            <a:chOff x="3200969" y="1172725"/>
            <a:chExt cx="2726423" cy="5587104"/>
          </a:xfrm>
        </p:grpSpPr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72F33510-F94D-4623-ACC0-52B0DB2D1AE5}"/>
                </a:ext>
              </a:extLst>
            </p:cNvPr>
            <p:cNvSpPr txBox="1"/>
            <p:nvPr/>
          </p:nvSpPr>
          <p:spPr>
            <a:xfrm>
              <a:off x="4180595" y="47204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dirty="0">
                  <a:solidFill>
                    <a:srgbClr val="000000"/>
                  </a:solidFill>
                  <a:latin typeface="Arial" panose="020B0604020202020204"/>
                </a:rPr>
                <a:t>运行时</a:t>
              </a:r>
            </a:p>
          </p:txBody>
        </p:sp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6C311836-26EF-4F19-9524-D134406A7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rgbClr val="418AB3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32"/>
            <a:stretch/>
          </p:blipFill>
          <p:spPr>
            <a:xfrm>
              <a:off x="4789763" y="1172725"/>
              <a:ext cx="1075631" cy="937610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CE80B36A-BCAD-45B1-8BBC-604E8C39DA31}"/>
                </a:ext>
              </a:extLst>
            </p:cNvPr>
            <p:cNvSpPr txBox="1"/>
            <p:nvPr/>
          </p:nvSpPr>
          <p:spPr>
            <a:xfrm>
              <a:off x="4965940" y="1208369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Arial" panose="020B0604020202020204"/>
                </a:rPr>
                <a:t>解释型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Arial" panose="020B0604020202020204"/>
                </a:rPr>
                <a:t>语言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9FCFA1AE-E8D1-42B9-B911-7B1AE94C60BD}"/>
                </a:ext>
              </a:extLst>
            </p:cNvPr>
            <p:cNvSpPr/>
            <p:nvPr/>
          </p:nvSpPr>
          <p:spPr>
            <a:xfrm>
              <a:off x="3200969" y="2210082"/>
              <a:ext cx="2726423" cy="23609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83838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83D0B26-43BB-4396-A3E7-5008E66724EF}"/>
                </a:ext>
              </a:extLst>
            </p:cNvPr>
            <p:cNvSpPr/>
            <p:nvPr/>
          </p:nvSpPr>
          <p:spPr>
            <a:xfrm>
              <a:off x="3368749" y="2362437"/>
              <a:ext cx="780177" cy="149688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操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作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系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统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15F3E03-AF7C-4174-85DB-BD768681ADB3}"/>
                </a:ext>
              </a:extLst>
            </p:cNvPr>
            <p:cNvSpPr/>
            <p:nvPr/>
          </p:nvSpPr>
          <p:spPr>
            <a:xfrm>
              <a:off x="4271647" y="2362437"/>
              <a:ext cx="1491081" cy="413157"/>
            </a:xfrm>
            <a:prstGeom prst="rect">
              <a:avLst/>
            </a:prstGeom>
            <a:solidFill>
              <a:srgbClr val="FEC306"/>
            </a:solidFill>
            <a:ln w="12700" cap="flat" cmpd="sng" algn="ctr">
              <a:solidFill>
                <a:srgbClr val="FEC306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文本编辑器</a:t>
              </a: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137EC2A7-2432-40EF-8151-E5B0EE933FC4}"/>
                </a:ext>
              </a:extLst>
            </p:cNvPr>
            <p:cNvSpPr/>
            <p:nvPr/>
          </p:nvSpPr>
          <p:spPr>
            <a:xfrm>
              <a:off x="4267452" y="2904302"/>
              <a:ext cx="1491081" cy="413157"/>
            </a:xfrm>
            <a:prstGeom prst="rect">
              <a:avLst/>
            </a:prstGeom>
            <a:solidFill>
              <a:srgbClr val="F69200"/>
            </a:solidFill>
            <a:ln w="12700" cap="flat" cmpd="sng" algn="ctr">
              <a:solidFill>
                <a:srgbClr val="F69200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源代码</a:t>
              </a: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792B5BB-61EC-4D23-8269-DADF6004B150}"/>
                </a:ext>
              </a:extLst>
            </p:cNvPr>
            <p:cNvSpPr/>
            <p:nvPr/>
          </p:nvSpPr>
          <p:spPr>
            <a:xfrm>
              <a:off x="3200969" y="5064661"/>
              <a:ext cx="2726423" cy="16951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83838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5EE1DE62-285E-4574-9E8E-BFEC1CEA7F33}"/>
                </a:ext>
              </a:extLst>
            </p:cNvPr>
            <p:cNvSpPr/>
            <p:nvPr/>
          </p:nvSpPr>
          <p:spPr>
            <a:xfrm>
              <a:off x="3368749" y="5217016"/>
              <a:ext cx="780177" cy="1429562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操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作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系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统</a:t>
              </a: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C45624B7-5BF8-489B-B4D1-82FCCA23EC33}"/>
                </a:ext>
              </a:extLst>
            </p:cNvPr>
            <p:cNvSpPr/>
            <p:nvPr/>
          </p:nvSpPr>
          <p:spPr>
            <a:xfrm>
              <a:off x="4267450" y="5788407"/>
              <a:ext cx="1491081" cy="413157"/>
            </a:xfrm>
            <a:prstGeom prst="rect">
              <a:avLst/>
            </a:prstGeom>
            <a:solidFill>
              <a:srgbClr val="DF5327"/>
            </a:solidFill>
            <a:ln w="12700" cap="flat" cmpd="sng" algn="ctr">
              <a:solidFill>
                <a:srgbClr val="DF5327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解释器</a:t>
              </a: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6C2EFB2C-5DAB-47CD-BC82-10EAB7FA0298}"/>
                </a:ext>
              </a:extLst>
            </p:cNvPr>
            <p:cNvSpPr/>
            <p:nvPr/>
          </p:nvSpPr>
          <p:spPr>
            <a:xfrm>
              <a:off x="4267450" y="5230144"/>
              <a:ext cx="1491081" cy="413157"/>
            </a:xfrm>
            <a:prstGeom prst="rect">
              <a:avLst/>
            </a:prstGeom>
            <a:solidFill>
              <a:srgbClr val="F69200"/>
            </a:solidFill>
            <a:ln w="12700" cap="flat" cmpd="sng" algn="ctr">
              <a:solidFill>
                <a:srgbClr val="F69200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源代码</a:t>
              </a:r>
            </a:p>
          </p:txBody>
        </p: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6C8DA18-8EF2-4662-9E36-6B2E69F237CB}"/>
              </a:ext>
            </a:extLst>
          </p:cNvPr>
          <p:cNvSpPr txBox="1"/>
          <p:nvPr/>
        </p:nvSpPr>
        <p:spPr>
          <a:xfrm>
            <a:off x="6285802" y="1080669"/>
            <a:ext cx="9861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dirty="0">
                <a:solidFill>
                  <a:srgbClr val="000000"/>
                </a:solidFill>
                <a:latin typeface="Arial" panose="020B0604020202020204"/>
              </a:rPr>
              <a:t>Java</a:t>
            </a:r>
          </a:p>
          <a:p>
            <a:pPr defTabSz="914400"/>
            <a:r>
              <a:rPr lang="en-US" altLang="zh-CN" sz="2800" b="1" dirty="0">
                <a:solidFill>
                  <a:srgbClr val="000000"/>
                </a:solidFill>
                <a:latin typeface="Arial" panose="020B0604020202020204"/>
              </a:rPr>
              <a:t>C#</a:t>
            </a:r>
            <a:endParaRPr lang="zh-CN" altLang="en-US" sz="2800" b="1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11E25D8-4715-4EB3-A3D5-B13C33CF1DBD}"/>
              </a:ext>
            </a:extLst>
          </p:cNvPr>
          <p:cNvGrpSpPr/>
          <p:nvPr/>
        </p:nvGrpSpPr>
        <p:grpSpPr>
          <a:xfrm>
            <a:off x="6199191" y="1172725"/>
            <a:ext cx="2726423" cy="5587104"/>
            <a:chOff x="6199191" y="1172725"/>
            <a:chExt cx="2726423" cy="5587104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8D3DA0EC-7618-492A-9CFC-2DA0ABCFABE8}"/>
                </a:ext>
              </a:extLst>
            </p:cNvPr>
            <p:cNvGrpSpPr/>
            <p:nvPr/>
          </p:nvGrpSpPr>
          <p:grpSpPr>
            <a:xfrm>
              <a:off x="7787985" y="1172725"/>
              <a:ext cx="1075631" cy="937610"/>
              <a:chOff x="1518406" y="1584700"/>
              <a:chExt cx="1165432" cy="1015888"/>
            </a:xfrm>
          </p:grpSpPr>
          <p:pic>
            <p:nvPicPr>
              <p:cNvPr id="176" name="图片 175">
                <a:extLst>
                  <a:ext uri="{FF2B5EF4-FFF2-40B4-BE49-F238E27FC236}">
                    <a16:creationId xmlns:a16="http://schemas.microsoft.com/office/drawing/2014/main" id="{92702977-4AF8-430C-AB12-13A6D0872D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rgbClr val="418AB3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832"/>
              <a:stretch/>
            </p:blipFill>
            <p:spPr>
              <a:xfrm>
                <a:off x="1518406" y="1584700"/>
                <a:ext cx="1165432" cy="1015888"/>
              </a:xfrm>
              <a:prstGeom prst="rect">
                <a:avLst/>
              </a:prstGeom>
            </p:spPr>
          </p:pic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5AB841BD-D3D8-4E46-A16E-39F1C8CF72E8}"/>
                  </a:ext>
                </a:extLst>
              </p:cNvPr>
              <p:cNvSpPr txBox="1"/>
              <p:nvPr/>
            </p:nvSpPr>
            <p:spPr>
              <a:xfrm>
                <a:off x="1709291" y="1623320"/>
                <a:ext cx="783659" cy="566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18AB3"/>
                    </a:solidFill>
                    <a:effectLst/>
                    <a:uLnTx/>
                    <a:uFillTx/>
                    <a:latin typeface="Arial" panose="020B0604020202020204"/>
                  </a:rPr>
                  <a:t>混合型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18AB3"/>
                    </a:solidFill>
                    <a:effectLst/>
                    <a:uLnTx/>
                    <a:uFillTx/>
                    <a:latin typeface="Arial" panose="020B0604020202020204"/>
                  </a:rPr>
                  <a:t>语言</a:t>
                </a:r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2DC83BB3-8971-4F05-9132-B8621B8AA146}"/>
                </a:ext>
              </a:extLst>
            </p:cNvPr>
            <p:cNvGrpSpPr/>
            <p:nvPr/>
          </p:nvGrpSpPr>
          <p:grpSpPr>
            <a:xfrm>
              <a:off x="6199191" y="2210082"/>
              <a:ext cx="2726423" cy="2360908"/>
              <a:chOff x="8293169" y="2254386"/>
              <a:chExt cx="2726423" cy="2360908"/>
            </a:xfrm>
          </p:grpSpPr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D844945B-5331-4D87-BDE9-7FC01D21B90A}"/>
                  </a:ext>
                </a:extLst>
              </p:cNvPr>
              <p:cNvSpPr/>
              <p:nvPr/>
            </p:nvSpPr>
            <p:spPr>
              <a:xfrm>
                <a:off x="8293169" y="2254386"/>
                <a:ext cx="2726423" cy="236090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3838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A449BAF2-2CEB-4ECB-BD39-A20AC5AC4AFB}"/>
                  </a:ext>
                </a:extLst>
              </p:cNvPr>
              <p:cNvSpPr/>
              <p:nvPr/>
            </p:nvSpPr>
            <p:spPr>
              <a:xfrm>
                <a:off x="8460949" y="2406741"/>
                <a:ext cx="780177" cy="1496887"/>
              </a:xfrm>
              <a:prstGeom prst="rect">
                <a:avLst/>
              </a:prstGeom>
              <a:solidFill>
                <a:srgbClr val="DDDDD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操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作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系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统</a:t>
                </a: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C356679-4C36-4B9F-B41A-9D0D613532C3}"/>
                  </a:ext>
                </a:extLst>
              </p:cNvPr>
              <p:cNvSpPr/>
              <p:nvPr/>
            </p:nvSpPr>
            <p:spPr>
              <a:xfrm>
                <a:off x="9363847" y="3490471"/>
                <a:ext cx="1491081" cy="413157"/>
              </a:xfrm>
              <a:prstGeom prst="rect">
                <a:avLst/>
              </a:prstGeom>
              <a:solidFill>
                <a:srgbClr val="DF5327"/>
              </a:solidFill>
              <a:ln w="12700" cap="flat" cmpd="sng" algn="ctr">
                <a:solidFill>
                  <a:srgbClr val="DF5327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编译器</a:t>
                </a: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075F0BF1-DD0A-4C29-83A3-4FEF699FAC1C}"/>
                  </a:ext>
                </a:extLst>
              </p:cNvPr>
              <p:cNvSpPr/>
              <p:nvPr/>
            </p:nvSpPr>
            <p:spPr>
              <a:xfrm>
                <a:off x="9363847" y="2406741"/>
                <a:ext cx="1491081" cy="413157"/>
              </a:xfrm>
              <a:prstGeom prst="rect">
                <a:avLst/>
              </a:prstGeom>
              <a:solidFill>
                <a:srgbClr val="FEC306"/>
              </a:solidFill>
              <a:ln w="12700" cap="flat" cmpd="sng" algn="ctr">
                <a:solidFill>
                  <a:srgbClr val="FEC306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文本编辑器</a:t>
                </a: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9E54AE57-4F1E-4CFB-AB57-C80010B7E94F}"/>
                  </a:ext>
                </a:extLst>
              </p:cNvPr>
              <p:cNvSpPr/>
              <p:nvPr/>
            </p:nvSpPr>
            <p:spPr>
              <a:xfrm>
                <a:off x="9359652" y="2948606"/>
                <a:ext cx="1491081" cy="413157"/>
              </a:xfrm>
              <a:prstGeom prst="rect">
                <a:avLst/>
              </a:prstGeom>
              <a:solidFill>
                <a:srgbClr val="F69200"/>
              </a:solidFill>
              <a:ln w="12700" cap="flat" cmpd="sng" algn="ctr">
                <a:solidFill>
                  <a:srgbClr val="F69200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源代码</a:t>
                </a: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BEFA997-6F45-4289-9414-FEB242396833}"/>
                  </a:ext>
                </a:extLst>
              </p:cNvPr>
              <p:cNvSpPr/>
              <p:nvPr/>
            </p:nvSpPr>
            <p:spPr>
              <a:xfrm>
                <a:off x="9359651" y="4032335"/>
                <a:ext cx="1491081" cy="413157"/>
              </a:xfrm>
              <a:prstGeom prst="rect">
                <a:avLst/>
              </a:prstGeom>
              <a:solidFill>
                <a:srgbClr val="A6B727"/>
              </a:solidFill>
              <a:ln w="12700" cap="flat" cmpd="sng" algn="ctr">
                <a:solidFill>
                  <a:srgbClr val="A6B727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Bytecode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1AF7077D-553E-42A0-85D3-C8719BBFB360}"/>
                </a:ext>
              </a:extLst>
            </p:cNvPr>
            <p:cNvGrpSpPr/>
            <p:nvPr/>
          </p:nvGrpSpPr>
          <p:grpSpPr>
            <a:xfrm>
              <a:off x="6199191" y="5064661"/>
              <a:ext cx="2726423" cy="1695168"/>
              <a:chOff x="8486116" y="4994665"/>
              <a:chExt cx="2726423" cy="1695168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E3B80FCA-5F40-470C-BAED-7EE5FAD25223}"/>
                  </a:ext>
                </a:extLst>
              </p:cNvPr>
              <p:cNvSpPr/>
              <p:nvPr/>
            </p:nvSpPr>
            <p:spPr>
              <a:xfrm>
                <a:off x="8486116" y="4994665"/>
                <a:ext cx="2726423" cy="1695168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83838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1017CE4E-BFBA-4DD4-90B4-B6F72B2E79C5}"/>
                  </a:ext>
                </a:extLst>
              </p:cNvPr>
              <p:cNvSpPr/>
              <p:nvPr/>
            </p:nvSpPr>
            <p:spPr>
              <a:xfrm>
                <a:off x="8653896" y="5147020"/>
                <a:ext cx="780177" cy="1429562"/>
              </a:xfrm>
              <a:prstGeom prst="rect">
                <a:avLst/>
              </a:prstGeom>
              <a:solidFill>
                <a:srgbClr val="DDDDDD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操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作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系</a:t>
                </a:r>
                <a:endPara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统</a:t>
                </a: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FE710207-A6A9-4748-8F22-4A34FA50CF69}"/>
                  </a:ext>
                </a:extLst>
              </p:cNvPr>
              <p:cNvSpPr/>
              <p:nvPr/>
            </p:nvSpPr>
            <p:spPr>
              <a:xfrm>
                <a:off x="9577765" y="5160149"/>
                <a:ext cx="1491081" cy="413157"/>
              </a:xfrm>
              <a:prstGeom prst="rect">
                <a:avLst/>
              </a:prstGeom>
              <a:solidFill>
                <a:srgbClr val="A6B727"/>
              </a:solidFill>
              <a:ln w="12700" cap="flat" cmpd="sng" algn="ctr">
                <a:solidFill>
                  <a:srgbClr val="A6B727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Bytecode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C86AAF29-A080-4A43-972B-9F890ABAC8FE}"/>
                  </a:ext>
                </a:extLst>
              </p:cNvPr>
              <p:cNvSpPr/>
              <p:nvPr/>
            </p:nvSpPr>
            <p:spPr>
              <a:xfrm>
                <a:off x="9577764" y="5719595"/>
                <a:ext cx="1491081" cy="413157"/>
              </a:xfrm>
              <a:prstGeom prst="rect">
                <a:avLst/>
              </a:prstGeom>
              <a:solidFill>
                <a:srgbClr val="DF5327"/>
              </a:solidFill>
              <a:ln w="12700" cap="flat" cmpd="sng" algn="ctr">
                <a:solidFill>
                  <a:srgbClr val="DF5327">
                    <a:shade val="5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解释器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4B60888D-DCA3-46C6-BA9B-60DFA204DC59}"/>
                </a:ext>
              </a:extLst>
            </p:cNvPr>
            <p:cNvSpPr txBox="1"/>
            <p:nvPr/>
          </p:nvSpPr>
          <p:spPr>
            <a:xfrm>
              <a:off x="7188704" y="47204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dirty="0">
                  <a:solidFill>
                    <a:srgbClr val="000000"/>
                  </a:solidFill>
                  <a:latin typeface="Arial" panose="020B0604020202020204"/>
                </a:rPr>
                <a:t>运行时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6AE73FF-FE46-449F-A8B0-52F260D8960F}"/>
              </a:ext>
            </a:extLst>
          </p:cNvPr>
          <p:cNvGrpSpPr/>
          <p:nvPr/>
        </p:nvGrpSpPr>
        <p:grpSpPr>
          <a:xfrm>
            <a:off x="203312" y="1172725"/>
            <a:ext cx="2726423" cy="5587104"/>
            <a:chOff x="203312" y="1172725"/>
            <a:chExt cx="2726423" cy="5587104"/>
          </a:xfrm>
        </p:grpSpPr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B2D2EDB0-D01C-484D-ABD5-03809CB951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rgbClr val="418AB3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832"/>
            <a:stretch/>
          </p:blipFill>
          <p:spPr>
            <a:xfrm>
              <a:off x="1792106" y="1172725"/>
              <a:ext cx="1075631" cy="937610"/>
            </a:xfrm>
            <a:prstGeom prst="rect">
              <a:avLst/>
            </a:prstGeom>
          </p:spPr>
        </p:pic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8DA5A00-8FB5-4CC5-8845-791ED67DEFEB}"/>
                </a:ext>
              </a:extLst>
            </p:cNvPr>
            <p:cNvSpPr txBox="1"/>
            <p:nvPr/>
          </p:nvSpPr>
          <p:spPr>
            <a:xfrm>
              <a:off x="1968283" y="1208369"/>
              <a:ext cx="7232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Arial" panose="020B0604020202020204"/>
                </a:rPr>
                <a:t>编译型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418AB3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18AB3"/>
                  </a:solidFill>
                  <a:effectLst/>
                  <a:uLnTx/>
                  <a:uFillTx/>
                  <a:latin typeface="Arial" panose="020B0604020202020204"/>
                </a:rPr>
                <a:t>语言</a:t>
              </a: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5AED569-AF5C-47E6-AE4E-24E85ED97EAB}"/>
                </a:ext>
              </a:extLst>
            </p:cNvPr>
            <p:cNvSpPr/>
            <p:nvPr/>
          </p:nvSpPr>
          <p:spPr>
            <a:xfrm>
              <a:off x="203312" y="2210082"/>
              <a:ext cx="2726423" cy="236090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83838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2DD48A8E-8571-4BD5-9F42-FD30B1EEA42B}"/>
                </a:ext>
              </a:extLst>
            </p:cNvPr>
            <p:cNvSpPr/>
            <p:nvPr/>
          </p:nvSpPr>
          <p:spPr>
            <a:xfrm>
              <a:off x="371092" y="2362437"/>
              <a:ext cx="780177" cy="1496887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操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作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系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统</a:t>
              </a: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51788EA-0B6B-422C-A31A-3704F1ED7615}"/>
                </a:ext>
              </a:extLst>
            </p:cNvPr>
            <p:cNvSpPr/>
            <p:nvPr/>
          </p:nvSpPr>
          <p:spPr>
            <a:xfrm>
              <a:off x="1273990" y="3446167"/>
              <a:ext cx="1491081" cy="413157"/>
            </a:xfrm>
            <a:prstGeom prst="rect">
              <a:avLst/>
            </a:prstGeom>
            <a:solidFill>
              <a:srgbClr val="DF5327"/>
            </a:solidFill>
            <a:ln w="12700" cap="flat" cmpd="sng" algn="ctr">
              <a:solidFill>
                <a:srgbClr val="DF5327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编译器</a:t>
              </a: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22BC585-335F-4953-AFD4-30684A131D08}"/>
                </a:ext>
              </a:extLst>
            </p:cNvPr>
            <p:cNvSpPr/>
            <p:nvPr/>
          </p:nvSpPr>
          <p:spPr>
            <a:xfrm>
              <a:off x="1273990" y="2362437"/>
              <a:ext cx="1491081" cy="413157"/>
            </a:xfrm>
            <a:prstGeom prst="rect">
              <a:avLst/>
            </a:prstGeom>
            <a:solidFill>
              <a:srgbClr val="FEC306"/>
            </a:solidFill>
            <a:ln w="12700" cap="flat" cmpd="sng" algn="ctr">
              <a:solidFill>
                <a:srgbClr val="FEC306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文本编辑器</a:t>
              </a: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58CEEDFA-1FE1-4CE3-809B-F25986D48FBC}"/>
                </a:ext>
              </a:extLst>
            </p:cNvPr>
            <p:cNvSpPr/>
            <p:nvPr/>
          </p:nvSpPr>
          <p:spPr>
            <a:xfrm>
              <a:off x="1269795" y="2904302"/>
              <a:ext cx="1491081" cy="413157"/>
            </a:xfrm>
            <a:prstGeom prst="rect">
              <a:avLst/>
            </a:prstGeom>
            <a:solidFill>
              <a:srgbClr val="F69200"/>
            </a:solidFill>
            <a:ln w="12700" cap="flat" cmpd="sng" algn="ctr">
              <a:solidFill>
                <a:srgbClr val="F69200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源代码</a:t>
              </a: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F7265D68-4D85-4573-A412-29194965B7BD}"/>
                </a:ext>
              </a:extLst>
            </p:cNvPr>
            <p:cNvSpPr/>
            <p:nvPr/>
          </p:nvSpPr>
          <p:spPr>
            <a:xfrm>
              <a:off x="1269794" y="3988031"/>
              <a:ext cx="1491081" cy="413157"/>
            </a:xfrm>
            <a:prstGeom prst="rect">
              <a:avLst/>
            </a:prstGeom>
            <a:solidFill>
              <a:srgbClr val="A6B727"/>
            </a:solidFill>
            <a:ln w="12700" cap="flat" cmpd="sng" algn="ctr">
              <a:solidFill>
                <a:srgbClr val="A6B727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机器代码</a:t>
              </a: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CF578B83-79A0-446A-911A-3C8AD0592D32}"/>
                </a:ext>
              </a:extLst>
            </p:cNvPr>
            <p:cNvSpPr/>
            <p:nvPr/>
          </p:nvSpPr>
          <p:spPr>
            <a:xfrm>
              <a:off x="203312" y="5064661"/>
              <a:ext cx="2726423" cy="169516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838383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65D3FF20-CDBA-4A4E-8A04-194C56249DE7}"/>
                </a:ext>
              </a:extLst>
            </p:cNvPr>
            <p:cNvSpPr/>
            <p:nvPr/>
          </p:nvSpPr>
          <p:spPr>
            <a:xfrm>
              <a:off x="371092" y="5217016"/>
              <a:ext cx="780177" cy="1429562"/>
            </a:xfrm>
            <a:prstGeom prst="rect">
              <a:avLst/>
            </a:prstGeom>
            <a:solidFill>
              <a:srgbClr val="DDDDDD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操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作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系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统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3676594D-3925-42E7-9C5F-C42AB9FF76C3}"/>
                </a:ext>
              </a:extLst>
            </p:cNvPr>
            <p:cNvSpPr/>
            <p:nvPr/>
          </p:nvSpPr>
          <p:spPr>
            <a:xfrm>
              <a:off x="1294961" y="5230145"/>
              <a:ext cx="1491081" cy="413157"/>
            </a:xfrm>
            <a:prstGeom prst="rect">
              <a:avLst/>
            </a:prstGeom>
            <a:solidFill>
              <a:srgbClr val="A6B727"/>
            </a:solidFill>
            <a:ln w="12700" cap="flat" cmpd="sng" algn="ctr">
              <a:solidFill>
                <a:srgbClr val="A6B727">
                  <a:shade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机器代码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F234EAE9-430F-4D7E-8CF6-0AAFDDB2E88F}"/>
                </a:ext>
              </a:extLst>
            </p:cNvPr>
            <p:cNvSpPr txBox="1"/>
            <p:nvPr/>
          </p:nvSpPr>
          <p:spPr>
            <a:xfrm>
              <a:off x="1068591" y="472041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lang="zh-CN" altLang="en-US" dirty="0">
                  <a:solidFill>
                    <a:srgbClr val="000000"/>
                  </a:solidFill>
                  <a:latin typeface="Arial" panose="020B0604020202020204"/>
                </a:rPr>
                <a:t>运行时</a:t>
              </a: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695487-1508-0631-D671-77D2C16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FAAF-6F93-4B79-BA2A-8A39914B8FD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865CBE-F75C-3394-42E6-558E7F32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0A81D9-4998-5F32-A13B-60B31F59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6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  <p:bldP spid="146" grpId="0"/>
      <p:bldP spid="16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144928B-10AF-45A6-BA1D-A09C45D81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2.2.2 </a:t>
            </a:r>
            <a:r>
              <a:rPr lang="zh-CN" altLang="en-US" dirty="0"/>
              <a:t>正规式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726CA0E-26FD-48FC-803B-86FB70A81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正规式的例子：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endParaRPr lang="en-US" altLang="zh-CN" sz="1500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 (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ab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aa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ab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ba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bb	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ab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bb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			</a:t>
            </a:r>
            <a:r>
              <a:rPr lang="zh-CN" altLang="en-US" dirty="0">
                <a:latin typeface="Times New Roman" panose="02020603050405020304" pitchFamily="18" charset="0"/>
              </a:rPr>
              <a:t>由字母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构成的所有串集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			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构成的所有</a:t>
            </a:r>
            <a:r>
              <a:rPr lang="zh-CN" altLang="en-US" dirty="0">
                <a:latin typeface="宋体" panose="02010600030101010101" pitchFamily="2" charset="-122"/>
              </a:rPr>
              <a:t>串集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复杂的例子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(  00  |  11 | 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 (01 | 10) (00 | 11)</a:t>
            </a:r>
            <a:r>
              <a:rPr lang="en-US" altLang="zh-CN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baseline="30000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(01 | 10) )</a:t>
            </a:r>
            <a:r>
              <a:rPr lang="en-US" altLang="zh-CN" b="1" dirty="0">
                <a:latin typeface="Times New Roman" panose="02020603050405020304" pitchFamily="18" charset="0"/>
              </a:rPr>
              <a:t>  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句子：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01001101</a:t>
            </a:r>
            <a:r>
              <a:rPr lang="en-US" altLang="zh-CN" b="1" dirty="0">
                <a:latin typeface="Times New Roman" panose="02020603050405020304" pitchFamily="18" charset="0"/>
              </a:rPr>
              <a:t>00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b="1" dirty="0">
                <a:latin typeface="Times New Roman" panose="02020603050405020304" pitchFamily="18" charset="0"/>
              </a:rPr>
              <a:t>10000010</a:t>
            </a:r>
            <a:r>
              <a:rPr lang="en-US" altLang="zh-CN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</a:rPr>
              <a:t>1001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298DBA-4958-DE71-6662-2331EC3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0843-3762-4401-BE24-E01133D60DC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B7EE0-A8D1-63B3-B8A0-7A94ACC9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B1BCBD-8248-477F-6564-A860AA2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297D0C9-AF1A-4839-9C8A-3442BD6EE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B4CD33C-302C-4015-A7F3-CF129B06C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假设</a:t>
            </a:r>
            <a:r>
              <a:rPr lang="zh-CN" altLang="en-US" b="1" dirty="0">
                <a:sym typeface="Symbol" panose="05050102010706020507" pitchFamily="18" charset="2"/>
              </a:rPr>
              <a:t></a:t>
            </a:r>
            <a:r>
              <a:rPr lang="en-US" altLang="zh-CN" b="1" dirty="0">
                <a:sym typeface="Symbol" panose="05050102010706020507" pitchFamily="18" charset="2"/>
              </a:rPr>
              <a:t>={a, b}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请叙述下列正规式所描述的语言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(</a:t>
            </a:r>
            <a:r>
              <a:rPr lang="en-US" altLang="zh-CN" b="1" dirty="0" err="1"/>
              <a:t>a|b</a:t>
            </a:r>
            <a:r>
              <a:rPr lang="en-US" altLang="zh-CN" b="1" dirty="0"/>
              <a:t>)*a(</a:t>
            </a:r>
            <a:r>
              <a:rPr lang="en-US" altLang="zh-CN" b="1" dirty="0" err="1"/>
              <a:t>a|b</a:t>
            </a:r>
            <a:r>
              <a:rPr lang="en-US" altLang="zh-CN" b="1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/>
              <a:t>a*</a:t>
            </a:r>
            <a:r>
              <a:rPr lang="en-US" altLang="zh-CN" b="1" dirty="0" err="1"/>
              <a:t>ba</a:t>
            </a:r>
            <a:r>
              <a:rPr lang="en-US" altLang="zh-CN" b="1" dirty="0"/>
              <a:t>*</a:t>
            </a:r>
            <a:r>
              <a:rPr lang="en-US" altLang="zh-CN" b="1" dirty="0" err="1"/>
              <a:t>ba</a:t>
            </a:r>
            <a:r>
              <a:rPr lang="en-US" altLang="zh-CN" b="1" dirty="0"/>
              <a:t>*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1C681-99CD-4B9A-96BC-ED6B8FD8189E}"/>
              </a:ext>
            </a:extLst>
          </p:cNvPr>
          <p:cNvSpPr txBox="1"/>
          <p:nvPr/>
        </p:nvSpPr>
        <p:spPr>
          <a:xfrm>
            <a:off x="413792" y="3253322"/>
            <a:ext cx="831641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答案：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1. </a:t>
            </a:r>
            <a:r>
              <a:rPr lang="zh-CN" altLang="en-US" sz="2800" dirty="0">
                <a:latin typeface="Arial" panose="020B0604020202020204" pitchFamily="34" charset="0"/>
              </a:rPr>
              <a:t>以</a:t>
            </a:r>
            <a:r>
              <a:rPr lang="en-US" altLang="zh-CN" sz="2800" dirty="0">
                <a:latin typeface="Arial" panose="020B0604020202020204" pitchFamily="34" charset="0"/>
              </a:rPr>
              <a:t>aa</a:t>
            </a:r>
            <a:r>
              <a:rPr lang="zh-CN" altLang="en-US" sz="2800" dirty="0">
                <a:latin typeface="Arial" panose="020B0604020202020204" pitchFamily="34" charset="0"/>
              </a:rPr>
              <a:t>或</a:t>
            </a:r>
            <a:r>
              <a:rPr lang="en-US" altLang="zh-CN" sz="2800" dirty="0">
                <a:latin typeface="Arial" panose="020B0604020202020204" pitchFamily="34" charset="0"/>
              </a:rPr>
              <a:t>ab</a:t>
            </a:r>
            <a:r>
              <a:rPr lang="zh-CN" altLang="en-US" sz="2800" dirty="0">
                <a:latin typeface="Arial" panose="020B0604020202020204" pitchFamily="34" charset="0"/>
              </a:rPr>
              <a:t>结尾的</a:t>
            </a:r>
            <a:r>
              <a:rPr lang="en-US" altLang="zh-CN" sz="2800" dirty="0">
                <a:latin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b</a:t>
            </a:r>
            <a:r>
              <a:rPr lang="zh-CN" altLang="en-US" sz="2800" dirty="0">
                <a:latin typeface="Arial" panose="020B0604020202020204" pitchFamily="34" charset="0"/>
              </a:rPr>
              <a:t>组成的串</a:t>
            </a:r>
            <a:r>
              <a:rPr lang="en-US" altLang="zh-CN" sz="2800" dirty="0">
                <a:latin typeface="Arial" panose="020B0604020202020204" pitchFamily="34" charset="0"/>
              </a:rPr>
              <a:t>(</a:t>
            </a:r>
            <a:r>
              <a:rPr lang="zh-CN" altLang="en-US" sz="2800" dirty="0">
                <a:latin typeface="Arial" panose="020B0604020202020204" pitchFamily="34" charset="0"/>
              </a:rPr>
              <a:t>倒数第二个符号是</a:t>
            </a:r>
            <a:r>
              <a:rPr lang="en-US" altLang="zh-CN" sz="2800" dirty="0">
                <a:latin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</a:rPr>
              <a:t>的</a:t>
            </a:r>
            <a:r>
              <a:rPr lang="en-US" altLang="zh-CN" sz="2800" dirty="0">
                <a:latin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b</a:t>
            </a:r>
            <a:r>
              <a:rPr lang="zh-CN" altLang="en-US" sz="2800" dirty="0">
                <a:latin typeface="Arial" panose="020B0604020202020204" pitchFamily="34" charset="0"/>
              </a:rPr>
              <a:t>组成的串</a:t>
            </a:r>
            <a:r>
              <a:rPr lang="en-US" altLang="zh-CN" sz="28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CN" sz="2800" dirty="0">
                <a:latin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</a:rPr>
              <a:t>只含有</a:t>
            </a:r>
            <a:r>
              <a:rPr lang="en-US" altLang="zh-CN" sz="2800" dirty="0">
                <a:latin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</a:rPr>
              <a:t>个</a:t>
            </a:r>
            <a:r>
              <a:rPr lang="en-US" altLang="zh-CN" sz="2800" dirty="0">
                <a:latin typeface="Arial" panose="020B0604020202020204" pitchFamily="34" charset="0"/>
              </a:rPr>
              <a:t>b</a:t>
            </a:r>
            <a:r>
              <a:rPr lang="zh-CN" altLang="en-US" sz="2800" dirty="0">
                <a:latin typeface="Arial" panose="020B0604020202020204" pitchFamily="34" charset="0"/>
              </a:rPr>
              <a:t>的</a:t>
            </a:r>
            <a:r>
              <a:rPr lang="en-US" altLang="zh-CN" sz="2800" dirty="0">
                <a:latin typeface="Arial" panose="020B0604020202020204" pitchFamily="34" charset="0"/>
              </a:rPr>
              <a:t>a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</a:rPr>
              <a:t>b</a:t>
            </a:r>
            <a:r>
              <a:rPr lang="zh-CN" altLang="en-US" sz="2800" dirty="0">
                <a:latin typeface="Arial" panose="020B0604020202020204" pitchFamily="34" charset="0"/>
              </a:rPr>
              <a:t>组成的串</a:t>
            </a: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E422A-F8B6-C3F2-7A84-F9CFDE2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D3C6-E19E-4E08-B41A-8F57DCC2BFDD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9232E8-0F7C-0482-8257-C6E1356A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3689EF-01B2-BD11-E888-C4B2B1C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64E21BA-487E-415F-B985-E42EDF4D6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2.2.2 </a:t>
            </a:r>
            <a:r>
              <a:rPr lang="zh-CN" altLang="en-US" dirty="0"/>
              <a:t>正规式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CE85CF2-318F-4E85-8D1C-ADC56316A6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正规式的代数定律：可用于正规式的等价变换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b="1" dirty="0" err="1">
                <a:latin typeface="Times New Roman" panose="02020603050405020304" pitchFamily="18" charset="0"/>
              </a:rPr>
              <a:t>|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</a:t>
            </a:r>
            <a:r>
              <a:rPr lang="en-US" altLang="zh-CN" b="1" i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s|r</a:t>
            </a:r>
            <a:r>
              <a:rPr lang="en-US" altLang="zh-CN" b="1" i="1" dirty="0">
                <a:latin typeface="Times New Roman" panose="02020603050405020304" pitchFamily="18" charset="0"/>
              </a:rPr>
              <a:t>                             | </a:t>
            </a:r>
            <a:r>
              <a:rPr lang="zh-CN" altLang="en-US" dirty="0">
                <a:latin typeface="Times New Roman" panose="02020603050405020304" pitchFamily="18" charset="0"/>
              </a:rPr>
              <a:t>可交换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r|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s|t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i="1" dirty="0">
                <a:latin typeface="Times New Roman" panose="02020603050405020304" pitchFamily="18" charset="0"/>
              </a:rPr>
              <a:t>=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r|s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|t                    | </a:t>
            </a:r>
            <a:r>
              <a:rPr lang="zh-CN" altLang="en-US" dirty="0">
                <a:latin typeface="Times New Roman" panose="02020603050405020304" pitchFamily="18" charset="0"/>
              </a:rPr>
              <a:t>可结合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rs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t = 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st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i="1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连接可结合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s|t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i="1" dirty="0">
                <a:latin typeface="Times New Roman" panose="02020603050405020304" pitchFamily="18" charset="0"/>
              </a:rPr>
              <a:t>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rs|rt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s|t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</a:rPr>
              <a:t>r=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sr|tr</a:t>
            </a:r>
            <a:r>
              <a:rPr lang="en-US" altLang="zh-CN" b="1" i="1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连接对 </a:t>
            </a:r>
            <a:r>
              <a:rPr lang="en-US" altLang="zh-CN" b="1" dirty="0">
                <a:latin typeface="Times New Roman" panose="02020603050405020304" pitchFamily="18" charset="0"/>
              </a:rPr>
              <a:t>| </a:t>
            </a:r>
            <a:r>
              <a:rPr lang="zh-CN" altLang="en-US" dirty="0">
                <a:latin typeface="Times New Roman" panose="02020603050405020304" pitchFamily="18" charset="0"/>
              </a:rPr>
              <a:t>可分配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 = 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= r                    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是连接的恒等元素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| )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                  </a:t>
            </a:r>
            <a:r>
              <a:rPr lang="en-US" altLang="zh-CN" b="1" dirty="0">
                <a:sym typeface="Symbol" panose="05050102010706020507" pitchFamily="18" charset="2"/>
              </a:rPr>
              <a:t>             </a:t>
            </a:r>
            <a:r>
              <a:rPr lang="zh-CN" altLang="en-US" dirty="0">
                <a:sym typeface="Symbol" panose="05050102010706020507" pitchFamily="18" charset="2"/>
              </a:rPr>
              <a:t>肯定出现在一个闭包中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**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= r</a:t>
            </a:r>
            <a:r>
              <a:rPr lang="en-US" altLang="zh-CN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b="1" dirty="0">
                <a:sym typeface="Symbol" panose="05050102010706020507" pitchFamily="18" charset="2"/>
              </a:rPr>
              <a:t>                              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>
                <a:sym typeface="Symbol" panose="05050102010706020507" pitchFamily="18" charset="2"/>
              </a:rPr>
              <a:t>是幂等的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26CDE-3817-5D78-E8D5-DBED26DE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51F-9ED6-4A91-8CFB-8520BBBA7657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D6183F-371A-7778-DCE6-30E9C93E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E5080-0FFE-56BF-726E-F11371F0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EBD64B9-4D0B-4533-86C3-F73BB39BE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2.2.2 </a:t>
            </a:r>
            <a:r>
              <a:rPr lang="zh-CN" altLang="en-US" dirty="0"/>
              <a:t>正规式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7EF6474-5FD6-4D62-AE78-C0676048B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正规式不是串，也不是符号，它是一种</a:t>
            </a:r>
            <a:r>
              <a:rPr lang="zh-CN" altLang="en-US" dirty="0">
                <a:solidFill>
                  <a:schemeClr val="accent2"/>
                </a:solidFill>
              </a:rPr>
              <a:t>模式</a:t>
            </a:r>
            <a:r>
              <a:rPr lang="zh-CN" altLang="en-US" dirty="0"/>
              <a:t>，匹配该模式的所有串组成了一个语言（正规集）。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B1C043-BADC-5141-FD64-12701FEF0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CA3D-4387-4A03-9DB9-65B3A3E5EC13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6399B-A775-7E8E-CC02-A3CF829F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9276D-0202-5F6C-F7A1-62FDA61B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4A75FE-4280-406F-AABF-53A182C3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2.2.3 </a:t>
            </a:r>
            <a:r>
              <a:rPr lang="zh-CN" altLang="en-US"/>
              <a:t>正规定义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DD5109E-061B-4D29-A765-DB304C9B4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000" dirty="0"/>
              <a:t>正规定义（</a:t>
            </a:r>
            <a:r>
              <a:rPr lang="en-US" altLang="zh-CN" sz="2000" dirty="0"/>
              <a:t>regular definition</a:t>
            </a:r>
            <a:r>
              <a:rPr lang="zh-CN" altLang="en-US" sz="2000" dirty="0"/>
              <a:t>）就是为正规式命名，以求得表示上的简洁。</a:t>
            </a:r>
          </a:p>
          <a:p>
            <a:pPr eaLnBrk="1" hangingPunct="1"/>
            <a:r>
              <a:rPr lang="zh-CN" altLang="en-US" sz="2000" dirty="0"/>
              <a:t>如果</a:t>
            </a:r>
            <a:r>
              <a:rPr lang="zh-CN" altLang="en-US" sz="2000" b="1" dirty="0">
                <a:sym typeface="Symbol" panose="05050102010706020507" pitchFamily="18" charset="2"/>
              </a:rPr>
              <a:t></a:t>
            </a:r>
            <a:r>
              <a:rPr lang="zh-CN" altLang="en-US" sz="2000" dirty="0">
                <a:sym typeface="Symbol" panose="05050102010706020507" pitchFamily="18" charset="2"/>
              </a:rPr>
              <a:t>是基本符号的字母表，则</a:t>
            </a: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正规定义</a:t>
            </a:r>
            <a:r>
              <a:rPr lang="zh-CN" altLang="en-US" sz="2000" dirty="0">
                <a:sym typeface="Symbol" panose="05050102010706020507" pitchFamily="18" charset="2"/>
              </a:rPr>
              <a:t>是形式为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</a:t>
            </a:r>
            <a:r>
              <a:rPr lang="en-US" altLang="zh-CN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 . .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</a:rPr>
              <a:t>的定义序列。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各个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</a:rPr>
              <a:t>的名字都不同，且不属于</a:t>
            </a:r>
            <a:r>
              <a:rPr lang="zh-CN" altLang="en-US" sz="2000" b="1" dirty="0">
                <a:sym typeface="Symbol" panose="05050102010706020507" pitchFamily="18" charset="2"/>
              </a:rPr>
              <a:t>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每个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</a:rPr>
              <a:t>都是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 </a:t>
            </a:r>
            <a:r>
              <a:rPr lang="en-US" altLang="zh-CN" sz="2000" b="1" dirty="0">
                <a:latin typeface="Times New Roman" panose="02020603050405020304" pitchFamily="18" charset="0"/>
              </a:rPr>
              <a:t>{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-1</a:t>
            </a:r>
            <a:r>
              <a:rPr lang="en-US" altLang="zh-CN" sz="2000" b="1" dirty="0">
                <a:latin typeface="Times New Roman" panose="02020603050405020304" pitchFamily="18" charset="0"/>
              </a:rPr>
              <a:t> }</a:t>
            </a:r>
            <a:r>
              <a:rPr lang="zh-CN" altLang="en-US" sz="2000" dirty="0">
                <a:latin typeface="宋体" panose="02010600030101010101" pitchFamily="2" charset="-122"/>
              </a:rPr>
              <a:t>上的正规式。</a:t>
            </a:r>
            <a:endParaRPr lang="zh-CN" altLang="en-US" sz="2000" dirty="0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/>
              <a:t>为区别名字和符号，下面用</a:t>
            </a:r>
            <a:r>
              <a:rPr lang="zh-CN" altLang="en-US" sz="2000" dirty="0">
                <a:solidFill>
                  <a:srgbClr val="008000"/>
                </a:solidFill>
              </a:rPr>
              <a:t>绿色</a:t>
            </a:r>
            <a:r>
              <a:rPr lang="zh-CN" altLang="en-US" sz="2000" dirty="0"/>
              <a:t>表示名字。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B74A6-6BF5-763A-00D3-3B567647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E22F-BD48-45D7-B899-FCFF50F18D19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7D451B-23E0-96D9-DBF2-A8881A6E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BD2C4-C9A6-C51D-44E2-41460525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965AF1D-22DD-48FB-9D4D-B66C68DF0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2.2.3 </a:t>
            </a:r>
            <a:r>
              <a:rPr lang="zh-CN" altLang="en-US" dirty="0"/>
              <a:t>正规定义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A4F1901C-30DE-4899-A7EF-3F8AAA4CA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正规定义的例子（例</a:t>
            </a:r>
            <a:r>
              <a:rPr lang="en-US" altLang="zh-CN" dirty="0"/>
              <a:t>2.4</a:t>
            </a:r>
            <a:r>
              <a:rPr lang="zh-CN" altLang="en-US" dirty="0"/>
              <a:t>）</a:t>
            </a:r>
            <a:endParaRPr lang="zh-CN" altLang="en-US" b="1" dirty="0"/>
          </a:p>
          <a:p>
            <a:pPr lvl="1"/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语言的标识符（字母、数字、下划线组成的串）集合：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letter_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…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|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| _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  digit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1 | … | 9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  id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letter_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letter_</a:t>
            </a:r>
            <a:r>
              <a:rPr lang="en-US" altLang="zh-CN" b="1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dirty="0"/>
              <a:t> 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4E74E-BBF1-422E-18F2-A96DE47C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1431-D42F-48DE-B9EC-A43DFAB664A0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55D80E-9A6A-2838-00EB-E29945A0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853B0-B07A-7D35-3EED-D10826BD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1C832218-E820-4AFE-89D8-F516D40A4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2.2.3 </a:t>
            </a:r>
            <a:r>
              <a:rPr lang="zh-CN" altLang="en-US" dirty="0"/>
              <a:t>正规定义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69A544B-C824-4735-B6EE-4E83AB6685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正规定义的例子（例</a:t>
            </a:r>
            <a:r>
              <a:rPr lang="en-US" altLang="zh-CN" dirty="0"/>
              <a:t>2.5</a:t>
            </a:r>
            <a:r>
              <a:rPr lang="zh-CN" altLang="en-US" dirty="0"/>
              <a:t>）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无符号数（整数、浮点数）集合，例</a:t>
            </a:r>
            <a:r>
              <a:rPr lang="en-US" altLang="zh-CN" sz="2400" b="1" dirty="0">
                <a:latin typeface="Times New Roman" panose="02020603050405020304" pitchFamily="18" charset="0"/>
              </a:rPr>
              <a:t>1946, 11.28, 63E8, 1.99E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</a:rPr>
              <a:t>6 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  digit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1 | … | 9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457200" lvl="1" indent="0">
              <a:buNone/>
            </a:pPr>
            <a:r>
              <a:rPr lang="en-US" altLang="zh-CN" sz="2400" b="1" baseline="300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optional_fraction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optional_exponent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 ( + |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|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optional_fraction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optional_exponent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4ED73-0D50-470C-9326-4519198F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F4FD-882C-486A-B313-44834BA84C0F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92A6DE-7386-0299-BAA2-6655851F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5C339-9A5A-2FB2-0873-6176F398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1094040-CA85-4561-B8F7-F7156D6A4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2.2.3 </a:t>
            </a:r>
            <a:r>
              <a:rPr lang="zh-CN" altLang="en-US" dirty="0"/>
              <a:t>正规定义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2A263B7-08D5-4867-8930-642D51071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正规式的扩展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syntactic sugar</a:t>
            </a:r>
            <a:r>
              <a:rPr lang="zh-CN" altLang="en-US" dirty="0">
                <a:sym typeface="Wingdings" panose="05000000000000000000" pitchFamily="2" charset="2"/>
              </a:rPr>
              <a:t>，语法糖。为了表示上的简洁）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一个或多个实例：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，即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dirty="0"/>
              <a:t>表示一个或多个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组成的所有串的集合。</a:t>
            </a: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</a:rPr>
              <a:t>相关代数定律：</a:t>
            </a:r>
            <a:r>
              <a:rPr lang="en-US" altLang="zh-CN" b="1" i="1" dirty="0">
                <a:latin typeface="Times New Roman" panose="02020603050405020304" pitchFamily="18" charset="0"/>
              </a:rPr>
              <a:t>r*=r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</a:rPr>
              <a:t>|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/>
              <a:t> </a:t>
            </a:r>
            <a:r>
              <a:rPr lang="zh-CN" altLang="en-US" dirty="0"/>
              <a:t>；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i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rr</a:t>
            </a:r>
            <a:r>
              <a:rPr lang="en-US" altLang="zh-CN" b="1" i="1" dirty="0">
                <a:latin typeface="Times New Roman" panose="02020603050405020304" pitchFamily="18" charset="0"/>
              </a:rPr>
              <a:t>*=r*r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</a:p>
          <a:p>
            <a:pPr lvl="1" eaLnBrk="1" hangingPunct="1"/>
            <a:r>
              <a:rPr lang="zh-CN" altLang="en-US" dirty="0"/>
              <a:t>零个或一个实例：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，即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r>
              <a:rPr lang="zh-CN" altLang="en-US" dirty="0"/>
              <a:t>是</a:t>
            </a:r>
            <a:r>
              <a:rPr lang="en-US" altLang="zh-CN" b="1" i="1" dirty="0">
                <a:latin typeface="Times New Roman" panose="02020603050405020304" pitchFamily="18" charset="0"/>
              </a:rPr>
              <a:t>r|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的缩写。</a:t>
            </a: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的优先级与结合性与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相同。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字符组：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abc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表示正规式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a|b|c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，缩写字符组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a|b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|…|z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等。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gi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表示什么？</a:t>
            </a:r>
            <a:endParaRPr lang="zh-CN" altLang="en-US" b="1" i="1" dirty="0">
              <a:solidFill>
                <a:schemeClr val="accent2"/>
              </a:solidFill>
            </a:endParaRPr>
          </a:p>
          <a:p>
            <a:pPr lvl="1" eaLnBrk="1" hangingPunct="1"/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D2E2DA-675E-7F36-A94C-1714C4A1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5ABE-0FBF-481B-807C-9BF44D1F3C51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5A2FB4-6F30-D2A0-746A-4CB4CBD2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0AAC5-2017-4173-A7BD-B3A8F69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1802F6D-08E1-41EB-B9B4-23764127E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2.2.3 </a:t>
            </a:r>
            <a:r>
              <a:rPr lang="zh-CN" altLang="en-US" dirty="0"/>
              <a:t>正规定义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983321F-43A3-457E-BB89-D556DCDE4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2.5 </a:t>
            </a:r>
            <a:r>
              <a:rPr lang="zh-CN" altLang="en-US" dirty="0">
                <a:latin typeface="Times New Roman" panose="02020603050405020304" pitchFamily="18" charset="0"/>
              </a:rPr>
              <a:t>无符号数的简化表示：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	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[0-9]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digits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num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zh-CN" b="1" dirty="0">
                <a:latin typeface="Times New Roman" panose="02020603050405020304" pitchFamily="18" charset="0"/>
              </a:rPr>
              <a:t>)? (E[+-]?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digits</a:t>
            </a:r>
            <a:r>
              <a:rPr lang="en-US" altLang="zh-CN" b="1" dirty="0">
                <a:latin typeface="Times New Roman" panose="02020603050405020304" pitchFamily="18" charset="0"/>
              </a:rPr>
              <a:t>)?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2.4 </a:t>
            </a:r>
            <a:r>
              <a:rPr lang="zh-CN" altLang="en-US" dirty="0">
                <a:latin typeface="Times New Roman" panose="02020603050405020304" pitchFamily="18" charset="0"/>
              </a:rPr>
              <a:t>标识符的简化表示：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	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letter_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_]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digit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[0-9]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letter_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letter_</a:t>
            </a:r>
            <a:r>
              <a:rPr lang="en-US" altLang="zh-CN" b="1" dirty="0" err="1">
                <a:latin typeface="Times New Roman" panose="02020603050405020304" pitchFamily="18" charset="0"/>
              </a:rPr>
              <a:t>|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endParaRPr lang="en-US" altLang="zh-CN" b="1" i="1" dirty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6B92CB-15D7-4ADE-E24A-B7BBE213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C55F8-7980-496B-A889-B4FCA3667D98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2BDF0-DD1B-5A92-9F58-02F2104B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407DD-7F27-2FDD-CF2E-7DF53FC1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D660286-E7B3-480C-AAF7-413BF5011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/>
              <a:t>2.2.4 </a:t>
            </a:r>
            <a:r>
              <a:rPr lang="zh-CN" altLang="en-US"/>
              <a:t>状态转换图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851B7F2-A5FC-4B5F-89B9-D6DE0F8D3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前面关于正规式和正规定义的章节讨论</a:t>
            </a:r>
            <a:r>
              <a:rPr lang="zh-CN" altLang="en-US" dirty="0">
                <a:solidFill>
                  <a:schemeClr val="hlink"/>
                </a:solidFill>
              </a:rPr>
              <a:t>怎样描述单词</a:t>
            </a:r>
            <a:r>
              <a:rPr lang="zh-CN" altLang="en-US" dirty="0"/>
              <a:t>，而本章节讨论</a:t>
            </a:r>
            <a:r>
              <a:rPr lang="zh-CN" altLang="en-US" dirty="0">
                <a:solidFill>
                  <a:schemeClr val="hlink"/>
                </a:solidFill>
              </a:rPr>
              <a:t>怎样识别记号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识别记号是由</a:t>
            </a:r>
            <a:r>
              <a:rPr lang="zh-CN" altLang="en-US" dirty="0">
                <a:solidFill>
                  <a:schemeClr val="accent2"/>
                </a:solidFill>
              </a:rPr>
              <a:t>词法分析器</a:t>
            </a:r>
            <a:r>
              <a:rPr lang="zh-CN" altLang="en-US" dirty="0"/>
              <a:t>进行的，而制作</a:t>
            </a:r>
            <a:r>
              <a:rPr lang="zh-CN" altLang="en-US" dirty="0">
                <a:solidFill>
                  <a:schemeClr val="accent2"/>
                </a:solidFill>
              </a:rPr>
              <a:t>状态转换图</a:t>
            </a:r>
            <a:r>
              <a:rPr lang="zh-CN" altLang="en-US" dirty="0"/>
              <a:t>是手工构造词法分析器的第一步。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78BD1F-EB70-8859-EC35-7C0C1F00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AA0C-C805-4169-A582-D1EDFE3755FD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97FF3C-9564-5FD0-A18C-DA24338E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9E293-A99B-B5A3-081A-D5B1F48F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B8E16-620B-4062-BDD7-5DC30179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C7A76-E1A6-4B55-864E-44C6B6DB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如何识别出代表浮点类型的关键字“</a:t>
            </a:r>
            <a:r>
              <a:rPr lang="en-US" altLang="zh-CN" sz="2800" dirty="0"/>
              <a:t>float</a:t>
            </a:r>
            <a:r>
              <a:rPr lang="zh-CN" altLang="en-US" sz="2800" dirty="0"/>
              <a:t>”和其他形式的“</a:t>
            </a:r>
            <a:r>
              <a:rPr lang="en-US" altLang="zh-CN" sz="2800" dirty="0"/>
              <a:t>float</a:t>
            </a:r>
            <a:r>
              <a:rPr lang="zh-CN" altLang="en-US" sz="2800" dirty="0"/>
              <a:t>”？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词法分析器可以帮助你解决这个问题！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EDCAA-E5B8-04F7-2EBB-B9937F42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3CE-8F87-41A7-80F7-13ADD849A958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241777-676C-448C-DAA7-773599E0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2D8DB7E-783F-A916-87CA-ECDA1B19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75E66E-DD12-AAD5-16D4-C11627A307E8}"/>
              </a:ext>
            </a:extLst>
          </p:cNvPr>
          <p:cNvSpPr txBox="1"/>
          <p:nvPr/>
        </p:nvSpPr>
        <p:spPr>
          <a:xfrm>
            <a:off x="477748" y="2355217"/>
            <a:ext cx="80376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除了第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行第一个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和第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行第二个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外，所有其他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都不应该被识别成关键字 *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endParaRPr lang="zh-CN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float1</a:t>
            </a:r>
            <a:r>
              <a:rPr lang="en-US" altLang="zh-CN" dirty="0">
                <a:solidFill>
                  <a:srgbClr val="001080"/>
                </a:solidFill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a1floata1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abcfloat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float "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float1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)a1float1;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a1floata1;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rewrite float to double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rewrite float to double </a:t>
            </a:r>
            <a:endParaRPr lang="en-US" altLang="zh-CN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*/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2954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591CA58-B046-4D9B-97DC-35BE322F2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B04B1B4-C070-47E4-BB77-E60463763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</a:rPr>
              <a:t>状态转换图（</a:t>
            </a:r>
            <a:r>
              <a:rPr lang="en-US" altLang="zh-CN" dirty="0">
                <a:solidFill>
                  <a:schemeClr val="accent2"/>
                </a:solidFill>
              </a:rPr>
              <a:t>Transition Diagrams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zh-CN" altLang="en-US" dirty="0"/>
              <a:t>描绘语法分析器为得到下一个记号而调用词法分析器时，词法分析器所做的动作。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3D124-F336-760A-052E-104F73B6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5375-1FFD-41DE-8AB6-FB384996CFEF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F8D397-AC05-45C4-A5E5-A7880F20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57533-6CC9-68A7-00AB-D36E2E5B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37A82FC-F2BA-48CD-870F-3F73CDC7D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F4445B4-E3FE-4D9C-8CBE-258CD7CDD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本小节的讨论基于这样一个正规定义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</a:rPr>
              <a:t>2.6)   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while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while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do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do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relop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 | &lt;= | = | &lt;&gt; | &gt; | &gt;=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letter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Za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	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[0-9]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id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letter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letter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b="1" dirty="0">
                <a:latin typeface="Times New Roman" panose="02020603050405020304" pitchFamily="18" charset="0"/>
              </a:rPr>
              <a:t> 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*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 </a:t>
            </a:r>
            <a:r>
              <a:rPr lang="en-US" altLang="zh-CN" sz="2800" b="1" dirty="0">
                <a:latin typeface="Times New Roman" panose="02020603050405020304" pitchFamily="18" charset="0"/>
              </a:rPr>
              <a:t>(.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)? (E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(+ |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</a:rPr>
              <a:t>)?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)?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delim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blank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tab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newline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ws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delim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41F99-F5AB-B4DB-CBC4-E976353B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925F-6CD8-4A79-9216-A291D099E8D9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C9FFFB-14E3-85E0-6DF2-16953589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A8A33-4BD6-9473-19EC-88F8E646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E2DE5F2-4C47-4D56-9448-90B9E8554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1536F97-761F-4432-9D93-98462C40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正规式、记号名和属性的对应</a:t>
            </a:r>
          </a:p>
        </p:txBody>
      </p:sp>
      <p:graphicFrame>
        <p:nvGraphicFramePr>
          <p:cNvPr id="5" name="Group 51">
            <a:extLst>
              <a:ext uri="{FF2B5EF4-FFF2-40B4-BE49-F238E27FC236}">
                <a16:creationId xmlns:a16="http://schemas.microsoft.com/office/drawing/2014/main" id="{AE8124CA-45E7-44B1-B1C4-2BC6A7602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858184"/>
              </p:ext>
            </p:extLst>
          </p:nvPr>
        </p:nvGraphicFramePr>
        <p:xfrm>
          <a:off x="792683" y="2196109"/>
          <a:ext cx="7558633" cy="3692963"/>
        </p:xfrm>
        <a:graphic>
          <a:graphicData uri="http://schemas.openxmlformats.org/drawingml/2006/table">
            <a:tbl>
              <a:tblPr/>
              <a:tblGrid>
                <a:gridCol w="156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1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6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正规式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记号名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属性值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ws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－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－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while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while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－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do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do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－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id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id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符号表条目的指针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num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number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数字的值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14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relop</a:t>
                      </a:r>
                    </a:p>
                  </a:txBody>
                  <a:tcPr marL="52244" marR="52244" marT="27870" marB="278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relop</a:t>
                      </a:r>
                      <a:endParaRPr kumimoji="0" lang="en-US" altLang="zh-CN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LT</a:t>
                      </a: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LE</a:t>
                      </a: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EQ</a:t>
                      </a: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NE</a:t>
                      </a: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GT</a:t>
                      </a:r>
                      <a:r>
                        <a:rPr kumimoji="0" lang="zh-CN" altLang="en-US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2" charset="-122"/>
                        </a:rPr>
                        <a:t>或</a:t>
                      </a:r>
                      <a:r>
                        <a:rPr kumimoji="0" lang="en-US" altLang="zh-CN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GE</a:t>
                      </a:r>
                    </a:p>
                  </a:txBody>
                  <a:tcPr marL="52244" marR="52244" marT="27870" marB="2787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A1F27D-CD42-E8D9-53CF-AFA7ED2B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0952-D09D-47E0-9BED-61A66E8684BB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1B7A81-4947-0CC0-6E3E-81D7351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E29D2-5971-263F-365C-A3622CF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390FEB0-86BD-42CE-AC36-55009CF47C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9FCD506-5B32-4104-9D38-3B53AB2D0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识别关系算符</a:t>
            </a:r>
            <a:r>
              <a:rPr lang="en-US" altLang="zh-CN" b="1" dirty="0" err="1">
                <a:latin typeface="Times New Roman" panose="02020603050405020304" pitchFamily="18" charset="0"/>
              </a:rPr>
              <a:t>relop</a:t>
            </a:r>
            <a:r>
              <a:rPr lang="zh-CN" altLang="en-US" dirty="0"/>
              <a:t>的转换图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96E4FD4D-3D3E-4BD7-9C25-F505ADE22FB5}"/>
              </a:ext>
            </a:extLst>
          </p:cNvPr>
          <p:cNvGrpSpPr>
            <a:grpSpLocks/>
          </p:cNvGrpSpPr>
          <p:nvPr/>
        </p:nvGrpSpPr>
        <p:grpSpPr bwMode="auto">
          <a:xfrm>
            <a:off x="1428750" y="2243552"/>
            <a:ext cx="6286500" cy="3246834"/>
            <a:chOff x="240" y="1290"/>
            <a:chExt cx="5280" cy="2727"/>
          </a:xfrm>
        </p:grpSpPr>
        <p:sp>
          <p:nvSpPr>
            <p:cNvPr id="62477" name="Rectangle 5" descr="Green marble">
              <a:extLst>
                <a:ext uri="{FF2B5EF4-FFF2-40B4-BE49-F238E27FC236}">
                  <a16:creationId xmlns:a16="http://schemas.microsoft.com/office/drawing/2014/main" id="{ECF299AD-C276-4F2A-ABA9-A6F611764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1490"/>
              <a:ext cx="277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27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8" name="Rectangle 6" descr="Green marble">
              <a:extLst>
                <a:ext uri="{FF2B5EF4-FFF2-40B4-BE49-F238E27FC236}">
                  <a16:creationId xmlns:a16="http://schemas.microsoft.com/office/drawing/2014/main" id="{CC713771-78D7-481D-B9B1-BF5D14065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9" y="1490"/>
              <a:ext cx="2919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27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75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 </a:t>
              </a:r>
              <a:endParaRPr lang="en-US" altLang="zh-CN" sz="195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9" name="Oval 7">
              <a:extLst>
                <a:ext uri="{FF2B5EF4-FFF2-40B4-BE49-F238E27FC236}">
                  <a16:creationId xmlns:a16="http://schemas.microsoft.com/office/drawing/2014/main" id="{591E961C-912B-44F4-8B30-7F1FB01F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700" rIns="67500" bIns="351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grpSp>
          <p:nvGrpSpPr>
            <p:cNvPr id="62480" name="Group 8">
              <a:extLst>
                <a:ext uri="{FF2B5EF4-FFF2-40B4-BE49-F238E27FC236}">
                  <a16:creationId xmlns:a16="http://schemas.microsoft.com/office/drawing/2014/main" id="{EB72D281-D4A3-47CE-B16D-C5AD37EB9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62524" name="Oval 9">
                <a:extLst>
                  <a:ext uri="{FF2B5EF4-FFF2-40B4-BE49-F238E27FC236}">
                    <a16:creationId xmlns:a16="http://schemas.microsoft.com/office/drawing/2014/main" id="{8E2ADBAC-A25F-4451-9A4F-FBBE77EC5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9400" tIns="2700" rIns="67500" bIns="351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5" name="Oval 10">
                <a:extLst>
                  <a:ext uri="{FF2B5EF4-FFF2-40B4-BE49-F238E27FC236}">
                    <a16:creationId xmlns:a16="http://schemas.microsoft.com/office/drawing/2014/main" id="{3BB5B9A4-C3C4-44D7-B65E-A7D225EE6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2400" tIns="2700" rIns="48600" bIns="27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62481" name="Oval 11">
              <a:extLst>
                <a:ext uri="{FF2B5EF4-FFF2-40B4-BE49-F238E27FC236}">
                  <a16:creationId xmlns:a16="http://schemas.microsoft.com/office/drawing/2014/main" id="{A2469392-4F25-4065-83EF-D2486EC50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700" rIns="67500" bIns="351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482" name="Oval 12">
              <a:extLst>
                <a:ext uri="{FF2B5EF4-FFF2-40B4-BE49-F238E27FC236}">
                  <a16:creationId xmlns:a16="http://schemas.microsoft.com/office/drawing/2014/main" id="{C3934E8A-5032-4437-ACF5-116D7D9C8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700" rIns="67500" bIns="351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62483" name="Group 13">
              <a:extLst>
                <a:ext uri="{FF2B5EF4-FFF2-40B4-BE49-F238E27FC236}">
                  <a16:creationId xmlns:a16="http://schemas.microsoft.com/office/drawing/2014/main" id="{ABE1AE13-F004-4F25-9A1B-8BC83B4DF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62522" name="Oval 14">
                <a:extLst>
                  <a:ext uri="{FF2B5EF4-FFF2-40B4-BE49-F238E27FC236}">
                    <a16:creationId xmlns:a16="http://schemas.microsoft.com/office/drawing/2014/main" id="{69BFFF0D-06F2-4422-AC2A-71DFEBC09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9400" tIns="2700" rIns="67500" bIns="351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3" name="Oval 15">
                <a:extLst>
                  <a:ext uri="{FF2B5EF4-FFF2-40B4-BE49-F238E27FC236}">
                    <a16:creationId xmlns:a16="http://schemas.microsoft.com/office/drawing/2014/main" id="{D73D3485-2ECC-4C4A-BB5A-5BBD4497B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2400" tIns="2700" rIns="48600" bIns="27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62484" name="Group 16">
              <a:extLst>
                <a:ext uri="{FF2B5EF4-FFF2-40B4-BE49-F238E27FC236}">
                  <a16:creationId xmlns:a16="http://schemas.microsoft.com/office/drawing/2014/main" id="{F8487E9C-2DA2-491B-A79D-B42209BCF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62520" name="Oval 17">
                <a:extLst>
                  <a:ext uri="{FF2B5EF4-FFF2-40B4-BE49-F238E27FC236}">
                    <a16:creationId xmlns:a16="http://schemas.microsoft.com/office/drawing/2014/main" id="{487ECBA1-60C7-4EEC-B51F-7C49E994C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9400" tIns="2700" rIns="67500" bIns="351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21" name="Oval 18">
                <a:extLst>
                  <a:ext uri="{FF2B5EF4-FFF2-40B4-BE49-F238E27FC236}">
                    <a16:creationId xmlns:a16="http://schemas.microsoft.com/office/drawing/2014/main" id="{17FAA49C-5070-4BD7-BC4F-E638D48EC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2400" tIns="2700" rIns="48600" bIns="27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62485" name="Group 19">
              <a:extLst>
                <a:ext uri="{FF2B5EF4-FFF2-40B4-BE49-F238E27FC236}">
                  <a16:creationId xmlns:a16="http://schemas.microsoft.com/office/drawing/2014/main" id="{6FD16CAC-2FBB-4E9C-9AFF-6F6849404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62518" name="Oval 20">
                <a:extLst>
                  <a:ext uri="{FF2B5EF4-FFF2-40B4-BE49-F238E27FC236}">
                    <a16:creationId xmlns:a16="http://schemas.microsoft.com/office/drawing/2014/main" id="{1E8E18C5-B165-4FED-8DB6-A36274EE2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9400" tIns="2700" rIns="67500" bIns="351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9" name="Oval 21">
                <a:extLst>
                  <a:ext uri="{FF2B5EF4-FFF2-40B4-BE49-F238E27FC236}">
                    <a16:creationId xmlns:a16="http://schemas.microsoft.com/office/drawing/2014/main" id="{A6644CAA-7DEE-4364-8DB9-382B5C761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2400" tIns="2700" rIns="48600" bIns="27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</p:grpSp>
        <p:grpSp>
          <p:nvGrpSpPr>
            <p:cNvPr id="62486" name="Group 22">
              <a:extLst>
                <a:ext uri="{FF2B5EF4-FFF2-40B4-BE49-F238E27FC236}">
                  <a16:creationId xmlns:a16="http://schemas.microsoft.com/office/drawing/2014/main" id="{C356C6F7-CF90-4877-B600-D182DD4EF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62516" name="Oval 23">
                <a:extLst>
                  <a:ext uri="{FF2B5EF4-FFF2-40B4-BE49-F238E27FC236}">
                    <a16:creationId xmlns:a16="http://schemas.microsoft.com/office/drawing/2014/main" id="{9327CD88-7E2B-4A16-AD59-90E5DC4FF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9400" tIns="2700" rIns="67500" bIns="351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7" name="Oval 24">
                <a:extLst>
                  <a:ext uri="{FF2B5EF4-FFF2-40B4-BE49-F238E27FC236}">
                    <a16:creationId xmlns:a16="http://schemas.microsoft.com/office/drawing/2014/main" id="{7B2DB040-ADB6-4C03-8E09-0B8E7D6A3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2400" tIns="2700" rIns="48600" bIns="27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62487" name="Group 25">
              <a:extLst>
                <a:ext uri="{FF2B5EF4-FFF2-40B4-BE49-F238E27FC236}">
                  <a16:creationId xmlns:a16="http://schemas.microsoft.com/office/drawing/2014/main" id="{2B4C99EC-E095-4F91-8C0A-2D1F014B6E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62514" name="Oval 26">
                <a:extLst>
                  <a:ext uri="{FF2B5EF4-FFF2-40B4-BE49-F238E27FC236}">
                    <a16:creationId xmlns:a16="http://schemas.microsoft.com/office/drawing/2014/main" id="{93C72C96-CADB-4149-A7A0-3639854A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9400" tIns="2700" rIns="67500" bIns="351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515" name="Oval 27">
                <a:extLst>
                  <a:ext uri="{FF2B5EF4-FFF2-40B4-BE49-F238E27FC236}">
                    <a16:creationId xmlns:a16="http://schemas.microsoft.com/office/drawing/2014/main" id="{88F0B55B-0E82-4508-915F-4F6F69B16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2400" tIns="2700" rIns="48600" bIns="27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</p:grpSp>
        <p:sp>
          <p:nvSpPr>
            <p:cNvPr id="62488" name="Line 28">
              <a:extLst>
                <a:ext uri="{FF2B5EF4-FFF2-40B4-BE49-F238E27FC236}">
                  <a16:creationId xmlns:a16="http://schemas.microsoft.com/office/drawing/2014/main" id="{3D0C8492-826D-4164-BAD9-2296C3EB3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89" name="Line 29">
              <a:extLst>
                <a:ext uri="{FF2B5EF4-FFF2-40B4-BE49-F238E27FC236}">
                  <a16:creationId xmlns:a16="http://schemas.microsoft.com/office/drawing/2014/main" id="{F56397CC-6B04-40FA-9EC5-DC790DC86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0" name="Line 30">
              <a:extLst>
                <a:ext uri="{FF2B5EF4-FFF2-40B4-BE49-F238E27FC236}">
                  <a16:creationId xmlns:a16="http://schemas.microsoft.com/office/drawing/2014/main" id="{5290F90E-A6F7-44EF-A92D-1D5A2E238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1" name="Line 31">
              <a:extLst>
                <a:ext uri="{FF2B5EF4-FFF2-40B4-BE49-F238E27FC236}">
                  <a16:creationId xmlns:a16="http://schemas.microsoft.com/office/drawing/2014/main" id="{2D45083A-8ECB-4F12-863E-1DB23F9A0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2" name="Line 32">
              <a:extLst>
                <a:ext uri="{FF2B5EF4-FFF2-40B4-BE49-F238E27FC236}">
                  <a16:creationId xmlns:a16="http://schemas.microsoft.com/office/drawing/2014/main" id="{C4B80A75-D62A-451E-A85B-13F8D6E8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3" name="Line 33">
              <a:extLst>
                <a:ext uri="{FF2B5EF4-FFF2-40B4-BE49-F238E27FC236}">
                  <a16:creationId xmlns:a16="http://schemas.microsoft.com/office/drawing/2014/main" id="{F591001B-14BF-40E1-8A83-7A6056F10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4" name="Line 34">
              <a:extLst>
                <a:ext uri="{FF2B5EF4-FFF2-40B4-BE49-F238E27FC236}">
                  <a16:creationId xmlns:a16="http://schemas.microsoft.com/office/drawing/2014/main" id="{F6F3786D-09AF-4F8B-A1F8-B5FE1D204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5" name="Line 35">
              <a:extLst>
                <a:ext uri="{FF2B5EF4-FFF2-40B4-BE49-F238E27FC236}">
                  <a16:creationId xmlns:a16="http://schemas.microsoft.com/office/drawing/2014/main" id="{C4A28FAD-322E-43D9-BD8B-C122157874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6" name="Line 36">
              <a:extLst>
                <a:ext uri="{FF2B5EF4-FFF2-40B4-BE49-F238E27FC236}">
                  <a16:creationId xmlns:a16="http://schemas.microsoft.com/office/drawing/2014/main" id="{FDE00BAE-1A75-408B-8889-FB41C6C1E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7500" tIns="2700" rIns="67500" bIns="35100"/>
            <a:lstStyle/>
            <a:p>
              <a:endParaRPr lang="zh-CN" altLang="en-US" sz="1350"/>
            </a:p>
          </p:txBody>
        </p:sp>
        <p:sp>
          <p:nvSpPr>
            <p:cNvPr id="62497" name="Rectangle 37">
              <a:extLst>
                <a:ext uri="{FF2B5EF4-FFF2-40B4-BE49-F238E27FC236}">
                  <a16:creationId xmlns:a16="http://schemas.microsoft.com/office/drawing/2014/main" id="{DB741574-2677-421A-8280-7CBABC5D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return(relop, LE)</a:t>
              </a:r>
            </a:p>
          </p:txBody>
        </p:sp>
        <p:sp>
          <p:nvSpPr>
            <p:cNvPr id="62498" name="Rectangle 38">
              <a:extLst>
                <a:ext uri="{FF2B5EF4-FFF2-40B4-BE49-F238E27FC236}">
                  <a16:creationId xmlns:a16="http://schemas.microsoft.com/office/drawing/2014/main" id="{9911AF0B-DEBE-4982-98B4-ED2EAB667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return(relop, NE)</a:t>
              </a:r>
              <a:endParaRPr lang="en-US" altLang="zh-CN" sz="75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99" name="Rectangle 39">
              <a:extLst>
                <a:ext uri="{FF2B5EF4-FFF2-40B4-BE49-F238E27FC236}">
                  <a16:creationId xmlns:a16="http://schemas.microsoft.com/office/drawing/2014/main" id="{F7D09EE3-0636-49B0-8FB0-1C0985EE6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return(relop, LT)</a:t>
              </a:r>
            </a:p>
          </p:txBody>
        </p:sp>
        <p:sp>
          <p:nvSpPr>
            <p:cNvPr id="62500" name="Rectangle 40">
              <a:extLst>
                <a:ext uri="{FF2B5EF4-FFF2-40B4-BE49-F238E27FC236}">
                  <a16:creationId xmlns:a16="http://schemas.microsoft.com/office/drawing/2014/main" id="{A01EA342-B1CE-436A-94D9-6EEFD261B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return(relop, GE)</a:t>
              </a:r>
            </a:p>
          </p:txBody>
        </p:sp>
        <p:sp>
          <p:nvSpPr>
            <p:cNvPr id="62501" name="Rectangle 41">
              <a:extLst>
                <a:ext uri="{FF2B5EF4-FFF2-40B4-BE49-F238E27FC236}">
                  <a16:creationId xmlns:a16="http://schemas.microsoft.com/office/drawing/2014/main" id="{DCEFDB25-B746-4BFF-9EEF-059EBF0B3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return(relop, GT)</a:t>
              </a:r>
            </a:p>
          </p:txBody>
        </p:sp>
        <p:sp>
          <p:nvSpPr>
            <p:cNvPr id="62502" name="Rectangle 42">
              <a:extLst>
                <a:ext uri="{FF2B5EF4-FFF2-40B4-BE49-F238E27FC236}">
                  <a16:creationId xmlns:a16="http://schemas.microsoft.com/office/drawing/2014/main" id="{D1098902-7244-4A43-88C8-13C5B5D21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return(relop, EQ)</a:t>
              </a:r>
            </a:p>
          </p:txBody>
        </p:sp>
        <p:sp>
          <p:nvSpPr>
            <p:cNvPr id="62503" name="Rectangle 43">
              <a:extLst>
                <a:ext uri="{FF2B5EF4-FFF2-40B4-BE49-F238E27FC236}">
                  <a16:creationId xmlns:a16="http://schemas.microsoft.com/office/drawing/2014/main" id="{CDF0C39F-A8C8-4CA7-91DB-21A48F485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62504" name="Rectangle 44">
              <a:extLst>
                <a:ext uri="{FF2B5EF4-FFF2-40B4-BE49-F238E27FC236}">
                  <a16:creationId xmlns:a16="http://schemas.microsoft.com/office/drawing/2014/main" id="{0B9EAD55-2785-4962-A845-C31F507A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</a:t>
              </a:r>
            </a:p>
          </p:txBody>
        </p:sp>
        <p:sp>
          <p:nvSpPr>
            <p:cNvPr id="62505" name="Rectangle 45">
              <a:extLst>
                <a:ext uri="{FF2B5EF4-FFF2-40B4-BE49-F238E27FC236}">
                  <a16:creationId xmlns:a16="http://schemas.microsoft.com/office/drawing/2014/main" id="{E3F5FF5B-A807-4430-AA6F-FD7CDE04B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62506" name="Rectangle 46">
              <a:extLst>
                <a:ext uri="{FF2B5EF4-FFF2-40B4-BE49-F238E27FC236}">
                  <a16:creationId xmlns:a16="http://schemas.microsoft.com/office/drawing/2014/main" id="{9EED890D-5750-41EC-A1D9-D51C550A8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62507" name="Rectangle 47">
              <a:extLst>
                <a:ext uri="{FF2B5EF4-FFF2-40B4-BE49-F238E27FC236}">
                  <a16:creationId xmlns:a16="http://schemas.microsoft.com/office/drawing/2014/main" id="{BC6B420D-B614-466B-ABFB-E109C03E1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62508" name="Rectangle 48">
              <a:extLst>
                <a:ext uri="{FF2B5EF4-FFF2-40B4-BE49-F238E27FC236}">
                  <a16:creationId xmlns:a16="http://schemas.microsoft.com/office/drawing/2014/main" id="{8B9CA7ED-8D0B-4130-89E2-F233202EC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</a:p>
          </p:txBody>
        </p:sp>
        <p:sp>
          <p:nvSpPr>
            <p:cNvPr id="62509" name="Rectangle 49">
              <a:extLst>
                <a:ext uri="{FF2B5EF4-FFF2-40B4-BE49-F238E27FC236}">
                  <a16:creationId xmlns:a16="http://schemas.microsoft.com/office/drawing/2014/main" id="{039C8298-9B56-499E-BCF1-838389E2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62510" name="Rectangle 50">
              <a:extLst>
                <a:ext uri="{FF2B5EF4-FFF2-40B4-BE49-F238E27FC236}">
                  <a16:creationId xmlns:a16="http://schemas.microsoft.com/office/drawing/2014/main" id="{3A6EA124-484C-4BCB-B49B-3169346FA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62511" name="Rectangle 51">
              <a:extLst>
                <a:ext uri="{FF2B5EF4-FFF2-40B4-BE49-F238E27FC236}">
                  <a16:creationId xmlns:a16="http://schemas.microsoft.com/office/drawing/2014/main" id="{14DEAE5F-84CE-47B2-A357-29F109B3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62512" name="Rectangle 52">
              <a:extLst>
                <a:ext uri="{FF2B5EF4-FFF2-40B4-BE49-F238E27FC236}">
                  <a16:creationId xmlns:a16="http://schemas.microsoft.com/office/drawing/2014/main" id="{043DB6E4-E55B-418C-AC37-9C796679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  <p:sp>
          <p:nvSpPr>
            <p:cNvPr id="62513" name="Rectangle 53">
              <a:extLst>
                <a:ext uri="{FF2B5EF4-FFF2-40B4-BE49-F238E27FC236}">
                  <a16:creationId xmlns:a16="http://schemas.microsoft.com/office/drawing/2014/main" id="{D157C7DC-572F-4E06-9BAF-AC7CBFA7A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</p:grpSp>
      <p:sp>
        <p:nvSpPr>
          <p:cNvPr id="197686" name="AutoShape 54">
            <a:extLst>
              <a:ext uri="{FF2B5EF4-FFF2-40B4-BE49-F238E27FC236}">
                <a16:creationId xmlns:a16="http://schemas.microsoft.com/office/drawing/2014/main" id="{2009BC8A-C53D-4722-943F-07303DE2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404286"/>
            <a:ext cx="685800" cy="342900"/>
          </a:xfrm>
          <a:prstGeom prst="wedgeRoundRectCallout">
            <a:avLst>
              <a:gd name="adj1" fmla="val 88023"/>
              <a:gd name="adj2" fmla="val 1170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状态</a:t>
            </a:r>
          </a:p>
        </p:txBody>
      </p:sp>
      <p:sp>
        <p:nvSpPr>
          <p:cNvPr id="197687" name="AutoShape 55">
            <a:extLst>
              <a:ext uri="{FF2B5EF4-FFF2-40B4-BE49-F238E27FC236}">
                <a16:creationId xmlns:a16="http://schemas.microsoft.com/office/drawing/2014/main" id="{744CA2A2-8572-47BA-A92B-1FB53AE4F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804336"/>
            <a:ext cx="685800" cy="342900"/>
          </a:xfrm>
          <a:prstGeom prst="wedgeRoundRectCallout">
            <a:avLst>
              <a:gd name="adj1" fmla="val 140454"/>
              <a:gd name="adj2" fmla="val 1024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边</a:t>
            </a:r>
          </a:p>
        </p:txBody>
      </p:sp>
      <p:sp>
        <p:nvSpPr>
          <p:cNvPr id="197688" name="AutoShape 56">
            <a:extLst>
              <a:ext uri="{FF2B5EF4-FFF2-40B4-BE49-F238E27FC236}">
                <a16:creationId xmlns:a16="http://schemas.microsoft.com/office/drawing/2014/main" id="{02C84E0D-E7A8-4FAD-95F0-02F8B74E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18736"/>
            <a:ext cx="1885950" cy="742950"/>
          </a:xfrm>
          <a:prstGeom prst="wedgeRoundRectCallout">
            <a:avLst>
              <a:gd name="adj1" fmla="val -123611"/>
              <a:gd name="adj2" fmla="val -6378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表示离开状态</a:t>
            </a:r>
            <a:r>
              <a:rPr lang="en-US" altLang="zh-CN" sz="1500">
                <a:solidFill>
                  <a:srgbClr val="000000"/>
                </a:solidFill>
              </a:rPr>
              <a:t>1</a:t>
            </a:r>
            <a:r>
              <a:rPr lang="zh-CN" altLang="en-US" sz="1500">
                <a:solidFill>
                  <a:srgbClr val="000000"/>
                </a:solidFill>
              </a:rPr>
              <a:t>的其它边所指示的字符以外的所有字符</a:t>
            </a:r>
          </a:p>
        </p:txBody>
      </p:sp>
      <p:sp>
        <p:nvSpPr>
          <p:cNvPr id="197689" name="AutoShape 57">
            <a:extLst>
              <a:ext uri="{FF2B5EF4-FFF2-40B4-BE49-F238E27FC236}">
                <a16:creationId xmlns:a16="http://schemas.microsoft.com/office/drawing/2014/main" id="{EE009A20-30E2-4523-BE9B-EC49524A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4633136"/>
            <a:ext cx="1085850" cy="342900"/>
          </a:xfrm>
          <a:prstGeom prst="wedgeRoundRectCallout">
            <a:avLst>
              <a:gd name="adj1" fmla="val 28069"/>
              <a:gd name="adj2" fmla="val -16319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开始状态</a:t>
            </a:r>
          </a:p>
        </p:txBody>
      </p:sp>
      <p:sp>
        <p:nvSpPr>
          <p:cNvPr id="197690" name="AutoShape 58">
            <a:extLst>
              <a:ext uri="{FF2B5EF4-FFF2-40B4-BE49-F238E27FC236}">
                <a16:creationId xmlns:a16="http://schemas.microsoft.com/office/drawing/2014/main" id="{8B4DAF80-4716-4025-AEBD-9A1D9948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1375586"/>
            <a:ext cx="1085850" cy="342900"/>
          </a:xfrm>
          <a:prstGeom prst="wedgeRoundRectCallout">
            <a:avLst>
              <a:gd name="adj1" fmla="val -132236"/>
              <a:gd name="adj2" fmla="val 22881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接受状态</a:t>
            </a:r>
          </a:p>
        </p:txBody>
      </p:sp>
      <p:sp>
        <p:nvSpPr>
          <p:cNvPr id="197691" name="AutoShape 59">
            <a:extLst>
              <a:ext uri="{FF2B5EF4-FFF2-40B4-BE49-F238E27FC236}">
                <a16:creationId xmlns:a16="http://schemas.microsoft.com/office/drawing/2014/main" id="{4379EEED-B36D-461A-B4F9-E8B2CC70B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32786"/>
            <a:ext cx="1657350" cy="342900"/>
          </a:xfrm>
          <a:prstGeom prst="wedgeRoundRectCallout">
            <a:avLst>
              <a:gd name="adj1" fmla="val -1079"/>
              <a:gd name="adj2" fmla="val 8541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接受状态的动作</a:t>
            </a:r>
          </a:p>
        </p:txBody>
      </p:sp>
      <p:sp>
        <p:nvSpPr>
          <p:cNvPr id="197692" name="AutoShape 60">
            <a:extLst>
              <a:ext uri="{FF2B5EF4-FFF2-40B4-BE49-F238E27FC236}">
                <a16:creationId xmlns:a16="http://schemas.microsoft.com/office/drawing/2014/main" id="{7BA89204-ABD7-468C-9B03-3D11850A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4747436"/>
            <a:ext cx="1085850" cy="342900"/>
          </a:xfrm>
          <a:prstGeom prst="wedgeRoundRectCallout">
            <a:avLst>
              <a:gd name="adj1" fmla="val -80593"/>
              <a:gd name="adj2" fmla="val 3090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>
                <a:solidFill>
                  <a:srgbClr val="000000"/>
                </a:solidFill>
              </a:rPr>
              <a:t>表示回移</a:t>
            </a:r>
          </a:p>
        </p:txBody>
      </p:sp>
      <p:sp>
        <p:nvSpPr>
          <p:cNvPr id="62476" name="Text Box 61">
            <a:extLst>
              <a:ext uri="{FF2B5EF4-FFF2-40B4-BE49-F238E27FC236}">
                <a16:creationId xmlns:a16="http://schemas.microsoft.com/office/drawing/2014/main" id="{F80EE3D9-AC5E-40CF-9B84-ADCEB7184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600700"/>
            <a:ext cx="1005121" cy="320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500" tIns="21600" rIns="40500" bIns="216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3399"/>
                </a:solidFill>
                <a:latin typeface="Times New Roman" panose="02020603050405020304" pitchFamily="18" charset="0"/>
                <a:hlinkClick r:id="rId2" action="ppaction://hlinksldjump"/>
              </a:rPr>
              <a:t>模拟程序</a:t>
            </a:r>
            <a:endParaRPr lang="zh-CN" altLang="en-US" sz="18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85D609-CBC4-4C4A-3E5C-2A9B4612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DB17-6B49-4237-ACC3-8E6066695D71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7C534A-F57A-88ED-45F4-45FB1DFE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C92CC-8C94-7019-A466-E6E9997D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nimBg="1"/>
      <p:bldP spid="197687" grpId="0" animBg="1"/>
      <p:bldP spid="197688" grpId="0" animBg="1"/>
      <p:bldP spid="197689" grpId="0" animBg="1"/>
      <p:bldP spid="197690" grpId="0" animBg="1"/>
      <p:bldP spid="197691" grpId="0" animBg="1"/>
      <p:bldP spid="19769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7BBEED6-13D4-41FB-99EE-8D7C4DD17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829D2FB-4F1E-4210-B70E-E024191F3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识别标识符和关键字的转换图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while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while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do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do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	id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letter</a:t>
            </a:r>
            <a:r>
              <a:rPr lang="en-US" altLang="zh-CN" sz="2800" b="1" dirty="0">
                <a:latin typeface="Times New Roman" panose="02020603050405020304" pitchFamily="18" charset="0"/>
              </a:rPr>
              <a:t> (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letter</a:t>
            </a:r>
            <a:r>
              <a:rPr lang="en-US" altLang="zh-CN" sz="2800" b="1" dirty="0">
                <a:latin typeface="Times New Roman" panose="02020603050405020304" pitchFamily="18" charset="0"/>
              </a:rPr>
              <a:t> |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sz="2800" b="1" dirty="0">
                <a:latin typeface="Times New Roman" panose="02020603050405020304" pitchFamily="18" charset="0"/>
              </a:rPr>
              <a:t> )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*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63492" name="Group 4">
            <a:extLst>
              <a:ext uri="{FF2B5EF4-FFF2-40B4-BE49-F238E27FC236}">
                <a16:creationId xmlns:a16="http://schemas.microsoft.com/office/drawing/2014/main" id="{DFFD7635-E372-4777-A4BD-D2E844DDF491}"/>
              </a:ext>
            </a:extLst>
          </p:cNvPr>
          <p:cNvGrpSpPr>
            <a:grpSpLocks/>
          </p:cNvGrpSpPr>
          <p:nvPr/>
        </p:nvGrpSpPr>
        <p:grpSpPr bwMode="auto">
          <a:xfrm>
            <a:off x="849909" y="4671699"/>
            <a:ext cx="6286500" cy="1204913"/>
            <a:chOff x="288" y="1680"/>
            <a:chExt cx="5280" cy="1012"/>
          </a:xfrm>
        </p:grpSpPr>
        <p:sp>
          <p:nvSpPr>
            <p:cNvPr id="63493" name="Oval 5">
              <a:extLst>
                <a:ext uri="{FF2B5EF4-FFF2-40B4-BE49-F238E27FC236}">
                  <a16:creationId xmlns:a16="http://schemas.microsoft.com/office/drawing/2014/main" id="{DA9AC9E2-E15D-4708-A622-1FBCF2D7B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3494" name="Oval 6">
              <a:extLst>
                <a:ext uri="{FF2B5EF4-FFF2-40B4-BE49-F238E27FC236}">
                  <a16:creationId xmlns:a16="http://schemas.microsoft.com/office/drawing/2014/main" id="{1691BAC0-5D4F-4EB6-BFB1-15823C13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grpSp>
          <p:nvGrpSpPr>
            <p:cNvPr id="63495" name="Group 7">
              <a:extLst>
                <a:ext uri="{FF2B5EF4-FFF2-40B4-BE49-F238E27FC236}">
                  <a16:creationId xmlns:a16="http://schemas.microsoft.com/office/drawing/2014/main" id="{B575EAE3-7D59-4420-A3B4-3C66282C5D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3" y="2301"/>
              <a:ext cx="374" cy="391"/>
              <a:chOff x="7120" y="12162"/>
              <a:chExt cx="425" cy="425"/>
            </a:xfrm>
          </p:grpSpPr>
          <p:sp>
            <p:nvSpPr>
              <p:cNvPr id="63506" name="Oval 8">
                <a:extLst>
                  <a:ext uri="{FF2B5EF4-FFF2-40B4-BE49-F238E27FC236}">
                    <a16:creationId xmlns:a16="http://schemas.microsoft.com/office/drawing/2014/main" id="{7DB05F95-29AF-40F4-BE06-0AF577180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" tIns="0" rIns="54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507" name="Oval 9">
                <a:extLst>
                  <a:ext uri="{FF2B5EF4-FFF2-40B4-BE49-F238E27FC236}">
                    <a16:creationId xmlns:a16="http://schemas.microsoft.com/office/drawing/2014/main" id="{8B3725C1-F6CB-4B64-BE07-A2D129532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" tIns="0" rIns="54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</a:p>
            </p:txBody>
          </p:sp>
        </p:grpSp>
        <p:sp>
          <p:nvSpPr>
            <p:cNvPr id="63496" name="Line 10">
              <a:extLst>
                <a:ext uri="{FF2B5EF4-FFF2-40B4-BE49-F238E27FC236}">
                  <a16:creationId xmlns:a16="http://schemas.microsoft.com/office/drawing/2014/main" id="{F132D1EA-245E-4D59-B280-C8916E2C46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3497" name="Rectangle 11">
              <a:extLst>
                <a:ext uri="{FF2B5EF4-FFF2-40B4-BE49-F238E27FC236}">
                  <a16:creationId xmlns:a16="http://schemas.microsoft.com/office/drawing/2014/main" id="{95DEFB24-F0E7-4CB2-A4F4-23A526EDE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63498" name="Rectangle 12">
              <a:extLst>
                <a:ext uri="{FF2B5EF4-FFF2-40B4-BE49-F238E27FC236}">
                  <a16:creationId xmlns:a16="http://schemas.microsoft.com/office/drawing/2014/main" id="{6217DBA6-5EBC-46AF-BBD8-BDE6A8BE7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letter</a:t>
              </a:r>
            </a:p>
          </p:txBody>
        </p:sp>
        <p:sp>
          <p:nvSpPr>
            <p:cNvPr id="63499" name="Line 13">
              <a:extLst>
                <a:ext uri="{FF2B5EF4-FFF2-40B4-BE49-F238E27FC236}">
                  <a16:creationId xmlns:a16="http://schemas.microsoft.com/office/drawing/2014/main" id="{673489B1-C3AE-4BA0-91E2-709FEBD09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3500" name="Rectangle 14">
              <a:extLst>
                <a:ext uri="{FF2B5EF4-FFF2-40B4-BE49-F238E27FC236}">
                  <a16:creationId xmlns:a16="http://schemas.microsoft.com/office/drawing/2014/main" id="{FDD178CB-C1B8-4D04-825E-C2DB66CFC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08"/>
              <a:ext cx="624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  <p:sp>
          <p:nvSpPr>
            <p:cNvPr id="63501" name="Rectangle 15">
              <a:extLst>
                <a:ext uri="{FF2B5EF4-FFF2-40B4-BE49-F238E27FC236}">
                  <a16:creationId xmlns:a16="http://schemas.microsoft.com/office/drawing/2014/main" id="{FC77DCFB-C71F-4B60-8A00-ED0923414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63502" name="Rectangle 16">
              <a:extLst>
                <a:ext uri="{FF2B5EF4-FFF2-40B4-BE49-F238E27FC236}">
                  <a16:creationId xmlns:a16="http://schemas.microsoft.com/office/drawing/2014/main" id="{1050F96C-4D11-440B-BF10-37FA3F12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1680"/>
              <a:ext cx="152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letter</a:t>
              </a:r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r>
                <a:rPr lang="en-US" altLang="zh-CN" sz="21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3503" name="Rectangle 17">
              <a:extLst>
                <a:ext uri="{FF2B5EF4-FFF2-40B4-BE49-F238E27FC236}">
                  <a16:creationId xmlns:a16="http://schemas.microsoft.com/office/drawing/2014/main" id="{09E52EC6-570F-441D-A349-FAFCC444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0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</a:t>
              </a:r>
              <a:r>
                <a:rPr lang="en-US" altLang="zh-CN" sz="21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installID</a:t>
              </a:r>
              <a:r>
                <a:rPr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))</a:t>
              </a:r>
            </a:p>
          </p:txBody>
        </p:sp>
        <p:sp>
          <p:nvSpPr>
            <p:cNvPr id="63504" name="Freeform 18">
              <a:extLst>
                <a:ext uri="{FF2B5EF4-FFF2-40B4-BE49-F238E27FC236}">
                  <a16:creationId xmlns:a16="http://schemas.microsoft.com/office/drawing/2014/main" id="{689C2B0C-FF3F-468E-837E-B0B456717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47 w 327"/>
                <a:gd name="T1" fmla="*/ 109 h 333"/>
                <a:gd name="T2" fmla="*/ 61 w 327"/>
                <a:gd name="T3" fmla="*/ 40 h 333"/>
                <a:gd name="T4" fmla="*/ 33 w 327"/>
                <a:gd name="T5" fmla="*/ 3 h 333"/>
                <a:gd name="T6" fmla="*/ 4 w 327"/>
                <a:gd name="T7" fmla="*/ 47 h 333"/>
                <a:gd name="T8" fmla="*/ 14 w 327"/>
                <a:gd name="T9" fmla="*/ 10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3505" name="Line 19">
              <a:extLst>
                <a:ext uri="{FF2B5EF4-FFF2-40B4-BE49-F238E27FC236}">
                  <a16:creationId xmlns:a16="http://schemas.microsoft.com/office/drawing/2014/main" id="{88E64021-873E-4C67-BD5F-0EE50A732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6E5C70B-F17D-4BFE-8B04-9FE358DAD73F}"/>
              </a:ext>
            </a:extLst>
          </p:cNvPr>
          <p:cNvSpPr txBox="1"/>
          <p:nvPr/>
        </p:nvSpPr>
        <p:spPr>
          <a:xfrm>
            <a:off x="5218154" y="1875138"/>
            <a:ext cx="3582946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把关键字从标识符中分离出来的简单办法是建立一张关键字表。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installID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函数来判断返回的字符串是否是关键字，如果是，则返回关键词的词法记号。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如果不是，则查阅符号表，如果在表中发现该单词已存在，则返回相应的条目指针。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0"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如果符号表中没有找到该单词，则把该单词的词法记号和属性值填入符号表，并返回新建条目的指针。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EED882-6597-23AD-B817-4A8BF3A4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7A0E0-8BEF-4A79-B673-BDC12A7495B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EFFEA6-D970-615B-3B44-38C99472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7F9FC3-45AE-EAAF-EEB7-E0B3894A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AF554D7E-2BC8-43A8-8087-E6B323F33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B9E352D-ADE1-4D33-B1FC-E8EDA6B05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识别无符号数的转换图</a:t>
            </a:r>
          </a:p>
          <a:p>
            <a:pPr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 (.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)? (E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(+ |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)?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digit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)?</a:t>
            </a:r>
            <a:r>
              <a:rPr lang="en-US" altLang="zh-CN" i="1" dirty="0"/>
              <a:t> </a:t>
            </a:r>
          </a:p>
          <a:p>
            <a:pPr eaLnBrk="1" hangingPunct="1"/>
            <a:endParaRPr lang="en-US" altLang="zh-CN" dirty="0"/>
          </a:p>
        </p:txBody>
      </p:sp>
      <p:grpSp>
        <p:nvGrpSpPr>
          <p:cNvPr id="65540" name="Group 4">
            <a:extLst>
              <a:ext uri="{FF2B5EF4-FFF2-40B4-BE49-F238E27FC236}">
                <a16:creationId xmlns:a16="http://schemas.microsoft.com/office/drawing/2014/main" id="{4BE85906-0532-4806-8F76-B54285EC49CC}"/>
              </a:ext>
            </a:extLst>
          </p:cNvPr>
          <p:cNvGrpSpPr>
            <a:grpSpLocks/>
          </p:cNvGrpSpPr>
          <p:nvPr/>
        </p:nvGrpSpPr>
        <p:grpSpPr bwMode="auto">
          <a:xfrm>
            <a:off x="1232892" y="2732567"/>
            <a:ext cx="6678216" cy="2686050"/>
            <a:chOff x="96" y="2064"/>
            <a:chExt cx="5609" cy="2256"/>
          </a:xfrm>
        </p:grpSpPr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4A5DD9BA-8F91-4596-99CA-C7BF8F92A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84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65542" name="Line 6">
              <a:extLst>
                <a:ext uri="{FF2B5EF4-FFF2-40B4-BE49-F238E27FC236}">
                  <a16:creationId xmlns:a16="http://schemas.microsoft.com/office/drawing/2014/main" id="{B1624856-190C-47E1-BE67-6F19BF6A0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7" y="3091"/>
              <a:ext cx="4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grpSp>
          <p:nvGrpSpPr>
            <p:cNvPr id="65543" name="Group 7">
              <a:extLst>
                <a:ext uri="{FF2B5EF4-FFF2-40B4-BE49-F238E27FC236}">
                  <a16:creationId xmlns:a16="http://schemas.microsoft.com/office/drawing/2014/main" id="{65E48687-6AAA-44FD-9AF7-6114BC2ED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1" y="3714"/>
              <a:ext cx="365" cy="366"/>
              <a:chOff x="7120" y="12162"/>
              <a:chExt cx="425" cy="425"/>
            </a:xfrm>
          </p:grpSpPr>
          <p:sp>
            <p:nvSpPr>
              <p:cNvPr id="65581" name="Oval 8">
                <a:extLst>
                  <a:ext uri="{FF2B5EF4-FFF2-40B4-BE49-F238E27FC236}">
                    <a16:creationId xmlns:a16="http://schemas.microsoft.com/office/drawing/2014/main" id="{9C22A00B-067E-469B-A592-A1B226AD9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" tIns="0" rIns="54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582" name="Oval 9">
                <a:extLst>
                  <a:ext uri="{FF2B5EF4-FFF2-40B4-BE49-F238E27FC236}">
                    <a16:creationId xmlns:a16="http://schemas.microsoft.com/office/drawing/2014/main" id="{F0A3F2F2-4BCF-40F0-BF3D-125B52B8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" tIns="0" rIns="54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35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19</a:t>
                </a:r>
              </a:p>
            </p:txBody>
          </p:sp>
        </p:grpSp>
        <p:sp>
          <p:nvSpPr>
            <p:cNvPr id="65544" name="Oval 10">
              <a:extLst>
                <a:ext uri="{FF2B5EF4-FFF2-40B4-BE49-F238E27FC236}">
                  <a16:creationId xmlns:a16="http://schemas.microsoft.com/office/drawing/2014/main" id="{73E0A374-B1CE-43B3-BEE3-3BFD5CB8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2904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5545" name="Oval 11">
              <a:extLst>
                <a:ext uri="{FF2B5EF4-FFF2-40B4-BE49-F238E27FC236}">
                  <a16:creationId xmlns:a16="http://schemas.microsoft.com/office/drawing/2014/main" id="{BFF9978A-1D2D-4953-A502-90EE3E966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928"/>
              <a:ext cx="291" cy="32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13</a:t>
              </a:r>
            </a:p>
          </p:txBody>
        </p:sp>
        <p:sp>
          <p:nvSpPr>
            <p:cNvPr id="65546" name="Oval 12">
              <a:extLst>
                <a:ext uri="{FF2B5EF4-FFF2-40B4-BE49-F238E27FC236}">
                  <a16:creationId xmlns:a16="http://schemas.microsoft.com/office/drawing/2014/main" id="{DC3CE041-D626-423D-A5AC-C4F96343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915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65547" name="Oval 13">
              <a:extLst>
                <a:ext uri="{FF2B5EF4-FFF2-40B4-BE49-F238E27FC236}">
                  <a16:creationId xmlns:a16="http://schemas.microsoft.com/office/drawing/2014/main" id="{904EF219-29C9-4CAB-B2A5-3BEE9C3B8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2928"/>
              <a:ext cx="291" cy="32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65548" name="Oval 14">
              <a:extLst>
                <a:ext uri="{FF2B5EF4-FFF2-40B4-BE49-F238E27FC236}">
                  <a16:creationId xmlns:a16="http://schemas.microsoft.com/office/drawing/2014/main" id="{AD9BE24E-EF30-4468-9B01-76046C767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928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</a:t>
              </a:r>
            </a:p>
          </p:txBody>
        </p:sp>
        <p:sp>
          <p:nvSpPr>
            <p:cNvPr id="65549" name="Oval 15">
              <a:extLst>
                <a:ext uri="{FF2B5EF4-FFF2-40B4-BE49-F238E27FC236}">
                  <a16:creationId xmlns:a16="http://schemas.microsoft.com/office/drawing/2014/main" id="{C8AB04C5-74B9-449B-99D1-087F2C842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0" y="2917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65550" name="Oval 16">
              <a:extLst>
                <a:ext uri="{FF2B5EF4-FFF2-40B4-BE49-F238E27FC236}">
                  <a16:creationId xmlns:a16="http://schemas.microsoft.com/office/drawing/2014/main" id="{DEED5C32-4DD8-4098-B53D-DC6A113B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" y="2917"/>
              <a:ext cx="291" cy="32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</a:p>
          </p:txBody>
        </p:sp>
        <p:sp>
          <p:nvSpPr>
            <p:cNvPr id="65551" name="Rectangle 17">
              <a:extLst>
                <a:ext uri="{FF2B5EF4-FFF2-40B4-BE49-F238E27FC236}">
                  <a16:creationId xmlns:a16="http://schemas.microsoft.com/office/drawing/2014/main" id="{76EF092A-2315-484D-8E70-94240AAE3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2832"/>
              <a:ext cx="4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52" name="Rectangle 18">
              <a:extLst>
                <a:ext uri="{FF2B5EF4-FFF2-40B4-BE49-F238E27FC236}">
                  <a16:creationId xmlns:a16="http://schemas.microsoft.com/office/drawing/2014/main" id="{09BE1916-82D2-482B-9D4E-AB542140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2425"/>
              <a:ext cx="501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53" name="Rectangle 19">
              <a:extLst>
                <a:ext uri="{FF2B5EF4-FFF2-40B4-BE49-F238E27FC236}">
                  <a16:creationId xmlns:a16="http://schemas.microsoft.com/office/drawing/2014/main" id="{04786EB1-6F40-4A76-8D73-04AFFDAE1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2813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54" name="Rectangle 20">
              <a:extLst>
                <a:ext uri="{FF2B5EF4-FFF2-40B4-BE49-F238E27FC236}">
                  <a16:creationId xmlns:a16="http://schemas.microsoft.com/office/drawing/2014/main" id="{9B05ACF2-2C49-4014-AA7A-64F0E5B6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448"/>
              <a:ext cx="50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55" name="Rectangle 21">
              <a:extLst>
                <a:ext uri="{FF2B5EF4-FFF2-40B4-BE49-F238E27FC236}">
                  <a16:creationId xmlns:a16="http://schemas.microsoft.com/office/drawing/2014/main" id="{353A9F07-F74A-4451-AF3E-EBD4E7BD6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2800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56" name="Rectangle 22">
              <a:extLst>
                <a:ext uri="{FF2B5EF4-FFF2-40B4-BE49-F238E27FC236}">
                  <a16:creationId xmlns:a16="http://schemas.microsoft.com/office/drawing/2014/main" id="{42B53EAE-A973-41A1-B6D7-ED887B03B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" y="2425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57" name="Freeform 23">
              <a:extLst>
                <a:ext uri="{FF2B5EF4-FFF2-40B4-BE49-F238E27FC236}">
                  <a16:creationId xmlns:a16="http://schemas.microsoft.com/office/drawing/2014/main" id="{EFD484EC-7F7C-4444-B320-3B59F379D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" y="2688"/>
              <a:ext cx="224" cy="253"/>
            </a:xfrm>
            <a:custGeom>
              <a:avLst/>
              <a:gdLst>
                <a:gd name="T0" fmla="*/ 1 w 327"/>
                <a:gd name="T1" fmla="*/ 9 h 333"/>
                <a:gd name="T2" fmla="*/ 2 w 327"/>
                <a:gd name="T3" fmla="*/ 4 h 333"/>
                <a:gd name="T4" fmla="*/ 1 w 327"/>
                <a:gd name="T5" fmla="*/ 2 h 333"/>
                <a:gd name="T6" fmla="*/ 1 w 327"/>
                <a:gd name="T7" fmla="*/ 4 h 333"/>
                <a:gd name="T8" fmla="*/ 1 w 327"/>
                <a:gd name="T9" fmla="*/ 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58" name="Freeform 24">
              <a:extLst>
                <a:ext uri="{FF2B5EF4-FFF2-40B4-BE49-F238E27FC236}">
                  <a16:creationId xmlns:a16="http://schemas.microsoft.com/office/drawing/2014/main" id="{76A6A3B1-15C8-4243-A164-6480DA729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2" y="2672"/>
              <a:ext cx="224" cy="253"/>
            </a:xfrm>
            <a:custGeom>
              <a:avLst/>
              <a:gdLst>
                <a:gd name="T0" fmla="*/ 1 w 327"/>
                <a:gd name="T1" fmla="*/ 9 h 333"/>
                <a:gd name="T2" fmla="*/ 2 w 327"/>
                <a:gd name="T3" fmla="*/ 4 h 333"/>
                <a:gd name="T4" fmla="*/ 1 w 327"/>
                <a:gd name="T5" fmla="*/ 2 h 333"/>
                <a:gd name="T6" fmla="*/ 1 w 327"/>
                <a:gd name="T7" fmla="*/ 4 h 333"/>
                <a:gd name="T8" fmla="*/ 1 w 327"/>
                <a:gd name="T9" fmla="*/ 9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59" name="Freeform 25">
              <a:extLst>
                <a:ext uri="{FF2B5EF4-FFF2-40B4-BE49-F238E27FC236}">
                  <a16:creationId xmlns:a16="http://schemas.microsoft.com/office/drawing/2014/main" id="{5563A693-5CF4-4757-9183-3B9317697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" y="2682"/>
              <a:ext cx="224" cy="254"/>
            </a:xfrm>
            <a:custGeom>
              <a:avLst/>
              <a:gdLst>
                <a:gd name="T0" fmla="*/ 1 w 327"/>
                <a:gd name="T1" fmla="*/ 10 h 333"/>
                <a:gd name="T2" fmla="*/ 2 w 327"/>
                <a:gd name="T3" fmla="*/ 4 h 333"/>
                <a:gd name="T4" fmla="*/ 1 w 327"/>
                <a:gd name="T5" fmla="*/ 2 h 333"/>
                <a:gd name="T6" fmla="*/ 1 w 327"/>
                <a:gd name="T7" fmla="*/ 4 h 333"/>
                <a:gd name="T8" fmla="*/ 1 w 327"/>
                <a:gd name="T9" fmla="*/ 10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60" name="Line 26">
              <a:extLst>
                <a:ext uri="{FF2B5EF4-FFF2-40B4-BE49-F238E27FC236}">
                  <a16:creationId xmlns:a16="http://schemas.microsoft.com/office/drawing/2014/main" id="{976F1DC2-69E7-4C3E-BD43-B2F295E43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060"/>
              <a:ext cx="31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61" name="Rectangle 27">
              <a:extLst>
                <a:ext uri="{FF2B5EF4-FFF2-40B4-BE49-F238E27FC236}">
                  <a16:creationId xmlns:a16="http://schemas.microsoft.com/office/drawing/2014/main" id="{5AB0D625-B81C-40AD-A71B-3AAE5D749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9" y="3264"/>
              <a:ext cx="61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  <p:sp>
          <p:nvSpPr>
            <p:cNvPr id="65562" name="Rectangle 28">
              <a:extLst>
                <a:ext uri="{FF2B5EF4-FFF2-40B4-BE49-F238E27FC236}">
                  <a16:creationId xmlns:a16="http://schemas.microsoft.com/office/drawing/2014/main" id="{DEB0B877-7AE3-41B7-B42F-86599843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2819"/>
              <a:ext cx="26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65563" name="Rectangle 29">
              <a:extLst>
                <a:ext uri="{FF2B5EF4-FFF2-40B4-BE49-F238E27FC236}">
                  <a16:creationId xmlns:a16="http://schemas.microsoft.com/office/drawing/2014/main" id="{7FF45B3F-E33C-4492-B5EE-1F28438CA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803"/>
              <a:ext cx="47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5564" name="Rectangle 30">
              <a:extLst>
                <a:ext uri="{FF2B5EF4-FFF2-40B4-BE49-F238E27FC236}">
                  <a16:creationId xmlns:a16="http://schemas.microsoft.com/office/drawing/2014/main" id="{2919DDCD-9466-41DD-BEAF-FB9FC6BF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803"/>
              <a:ext cx="47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+/</a:t>
              </a: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</a:t>
              </a:r>
              <a:endParaRPr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65" name="Line 31">
              <a:extLst>
                <a:ext uri="{FF2B5EF4-FFF2-40B4-BE49-F238E27FC236}">
                  <a16:creationId xmlns:a16="http://schemas.microsoft.com/office/drawing/2014/main" id="{8F3B4D51-7E4E-436B-A6D4-3BCF8138C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" y="3254"/>
              <a:ext cx="0" cy="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66" name="Line 32">
              <a:extLst>
                <a:ext uri="{FF2B5EF4-FFF2-40B4-BE49-F238E27FC236}">
                  <a16:creationId xmlns:a16="http://schemas.microsoft.com/office/drawing/2014/main" id="{6074A5FE-8CFB-4053-AFAE-256BEE78E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" y="3088"/>
              <a:ext cx="4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67" name="Line 33">
              <a:extLst>
                <a:ext uri="{FF2B5EF4-FFF2-40B4-BE49-F238E27FC236}">
                  <a16:creationId xmlns:a16="http://schemas.microsoft.com/office/drawing/2014/main" id="{889A5E05-ED65-4196-9E5D-5FA858EFF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8" y="3075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68" name="Line 34">
              <a:extLst>
                <a:ext uri="{FF2B5EF4-FFF2-40B4-BE49-F238E27FC236}">
                  <a16:creationId xmlns:a16="http://schemas.microsoft.com/office/drawing/2014/main" id="{E578BE3C-6289-4433-B529-4BDCD66D0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8" y="3077"/>
              <a:ext cx="48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69" name="Line 35">
              <a:extLst>
                <a:ext uri="{FF2B5EF4-FFF2-40B4-BE49-F238E27FC236}">
                  <a16:creationId xmlns:a16="http://schemas.microsoft.com/office/drawing/2014/main" id="{6BEAC43F-F721-46F0-B783-1D459AD6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3075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70" name="Line 36">
              <a:extLst>
                <a:ext uri="{FF2B5EF4-FFF2-40B4-BE49-F238E27FC236}">
                  <a16:creationId xmlns:a16="http://schemas.microsoft.com/office/drawing/2014/main" id="{6CA1D3B3-6EE3-4614-8F41-D088F2D9B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1" y="3075"/>
              <a:ext cx="484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71" name="Freeform 37">
              <a:extLst>
                <a:ext uri="{FF2B5EF4-FFF2-40B4-BE49-F238E27FC236}">
                  <a16:creationId xmlns:a16="http://schemas.microsoft.com/office/drawing/2014/main" id="{68B7EF76-FAA0-4075-99C1-9237DA2B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2324"/>
              <a:ext cx="2198" cy="647"/>
            </a:xfrm>
            <a:custGeom>
              <a:avLst/>
              <a:gdLst>
                <a:gd name="T0" fmla="*/ 0 w 3210"/>
                <a:gd name="T1" fmla="*/ 25 h 849"/>
                <a:gd name="T2" fmla="*/ 5 w 3210"/>
                <a:gd name="T3" fmla="*/ 8 h 849"/>
                <a:gd name="T4" fmla="*/ 11 w 3210"/>
                <a:gd name="T5" fmla="*/ 2 h 849"/>
                <a:gd name="T6" fmla="*/ 17 w 3210"/>
                <a:gd name="T7" fmla="*/ 7 h 849"/>
                <a:gd name="T8" fmla="*/ 23 w 3210"/>
                <a:gd name="T9" fmla="*/ 23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0"/>
                <a:gd name="T16" fmla="*/ 0 h 849"/>
                <a:gd name="T17" fmla="*/ 3210 w 3210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72" name="Rectangle 38">
              <a:extLst>
                <a:ext uri="{FF2B5EF4-FFF2-40B4-BE49-F238E27FC236}">
                  <a16:creationId xmlns:a16="http://schemas.microsoft.com/office/drawing/2014/main" id="{CB023B93-65EB-4D75-A884-657C8EA51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2064"/>
              <a:ext cx="3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5573" name="Freeform 39">
              <a:extLst>
                <a:ext uri="{FF2B5EF4-FFF2-40B4-BE49-F238E27FC236}">
                  <a16:creationId xmlns:a16="http://schemas.microsoft.com/office/drawing/2014/main" id="{DD72B9F1-4283-49C9-9F53-1D6BFEA7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8" y="2558"/>
              <a:ext cx="1407" cy="401"/>
            </a:xfrm>
            <a:custGeom>
              <a:avLst/>
              <a:gdLst>
                <a:gd name="T0" fmla="*/ 0 w 2055"/>
                <a:gd name="T1" fmla="*/ 14 h 528"/>
                <a:gd name="T2" fmla="*/ 3 w 2055"/>
                <a:gd name="T3" fmla="*/ 5 h 528"/>
                <a:gd name="T4" fmla="*/ 8 w 2055"/>
                <a:gd name="T5" fmla="*/ 2 h 528"/>
                <a:gd name="T6" fmla="*/ 12 w 2055"/>
                <a:gd name="T7" fmla="*/ 5 h 528"/>
                <a:gd name="T8" fmla="*/ 15 w 2055"/>
                <a:gd name="T9" fmla="*/ 14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55"/>
                <a:gd name="T16" fmla="*/ 0 h 528"/>
                <a:gd name="T17" fmla="*/ 2055 w 2055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55" h="528">
                  <a:moveTo>
                    <a:pt x="0" y="483"/>
                  </a:moveTo>
                  <a:cubicBezTo>
                    <a:pt x="75" y="430"/>
                    <a:pt x="278" y="248"/>
                    <a:pt x="450" y="168"/>
                  </a:cubicBezTo>
                  <a:cubicBezTo>
                    <a:pt x="622" y="88"/>
                    <a:pt x="845" y="0"/>
                    <a:pt x="1035" y="2"/>
                  </a:cubicBezTo>
                  <a:cubicBezTo>
                    <a:pt x="1225" y="4"/>
                    <a:pt x="1420" y="95"/>
                    <a:pt x="1590" y="183"/>
                  </a:cubicBezTo>
                  <a:cubicBezTo>
                    <a:pt x="1760" y="271"/>
                    <a:pt x="1958" y="456"/>
                    <a:pt x="2055" y="52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74" name="Rectangle 40">
              <a:extLst>
                <a:ext uri="{FF2B5EF4-FFF2-40B4-BE49-F238E27FC236}">
                  <a16:creationId xmlns:a16="http://schemas.microsoft.com/office/drawing/2014/main" id="{CFD1082D-ADD1-4A12-893F-A424514E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286"/>
              <a:ext cx="50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digit</a:t>
              </a:r>
            </a:p>
          </p:txBody>
        </p:sp>
        <p:sp>
          <p:nvSpPr>
            <p:cNvPr id="65575" name="Line 41">
              <a:extLst>
                <a:ext uri="{FF2B5EF4-FFF2-40B4-BE49-F238E27FC236}">
                  <a16:creationId xmlns:a16="http://schemas.microsoft.com/office/drawing/2014/main" id="{8D0F18BB-5657-4088-9187-82C7F4426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7" y="3187"/>
              <a:ext cx="2198" cy="6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76" name="Line 42">
              <a:extLst>
                <a:ext uri="{FF2B5EF4-FFF2-40B4-BE49-F238E27FC236}">
                  <a16:creationId xmlns:a16="http://schemas.microsoft.com/office/drawing/2014/main" id="{9D562D35-C89A-4334-AEF2-B1178B1D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5" y="3220"/>
              <a:ext cx="3810" cy="7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5577" name="Rectangle 43">
              <a:extLst>
                <a:ext uri="{FF2B5EF4-FFF2-40B4-BE49-F238E27FC236}">
                  <a16:creationId xmlns:a16="http://schemas.microsoft.com/office/drawing/2014/main" id="{0E38800D-7163-4ADE-9E10-085D57C9D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280"/>
              <a:ext cx="61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  <p:sp>
          <p:nvSpPr>
            <p:cNvPr id="65578" name="Rectangle 44">
              <a:extLst>
                <a:ext uri="{FF2B5EF4-FFF2-40B4-BE49-F238E27FC236}">
                  <a16:creationId xmlns:a16="http://schemas.microsoft.com/office/drawing/2014/main" id="{C8BA9CB3-6D39-413A-8DBA-185D65F2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3312"/>
              <a:ext cx="61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  <p:sp>
          <p:nvSpPr>
            <p:cNvPr id="65579" name="Rectangle 45">
              <a:extLst>
                <a:ext uri="{FF2B5EF4-FFF2-40B4-BE49-F238E27FC236}">
                  <a16:creationId xmlns:a16="http://schemas.microsoft.com/office/drawing/2014/main" id="{9CEEE025-7DB2-4034-89CC-CFF777728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" y="4014"/>
              <a:ext cx="1996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return( </a:t>
              </a:r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installNum</a:t>
              </a: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 ) )</a:t>
              </a:r>
            </a:p>
          </p:txBody>
        </p:sp>
        <p:sp>
          <p:nvSpPr>
            <p:cNvPr id="65580" name="Rectangle 46">
              <a:extLst>
                <a:ext uri="{FF2B5EF4-FFF2-40B4-BE49-F238E27FC236}">
                  <a16:creationId xmlns:a16="http://schemas.microsoft.com/office/drawing/2014/main" id="{0405431F-42A4-4C9C-AB0D-E7A3F71B5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3548"/>
              <a:ext cx="257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FE0B78-CA8F-E0C7-562B-F35DC640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E27D-0C2E-4F9F-A67B-6BB7FFE1442B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757E14-1B46-8DAF-C8DB-D3656A88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D92DA-D046-DFF8-A6E8-84E51930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65D07EE-F6B3-40FB-92F9-CEAFF0FBD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032F83D-90B0-4A40-82C1-16C8012FF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识别空白的转换图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8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delim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blank</a:t>
            </a:r>
            <a:r>
              <a:rPr lang="en-US" altLang="zh-CN" b="1">
                <a:latin typeface="Times New Roman" panose="02020603050405020304" pitchFamily="18" charset="0"/>
              </a:rPr>
              <a:t> |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tab</a:t>
            </a:r>
            <a:r>
              <a:rPr lang="en-US" altLang="zh-CN" b="1">
                <a:latin typeface="Times New Roman" panose="02020603050405020304" pitchFamily="18" charset="0"/>
              </a:rPr>
              <a:t> |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newline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    ws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 pitchFamily="18" charset="0"/>
              </a:rPr>
              <a:t>delim</a:t>
            </a:r>
            <a:r>
              <a:rPr lang="en-US" altLang="zh-CN" b="1" baseline="30000">
                <a:latin typeface="Times New Roman" panose="02020603050405020304" pitchFamily="18" charset="0"/>
              </a:rPr>
              <a:t>+</a:t>
            </a:r>
            <a:endParaRPr lang="en-US" altLang="zh-CN" b="1" i="1" baseline="300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66564" name="Group 4">
            <a:extLst>
              <a:ext uri="{FF2B5EF4-FFF2-40B4-BE49-F238E27FC236}">
                <a16:creationId xmlns:a16="http://schemas.microsoft.com/office/drawing/2014/main" id="{3F4D071B-6AB7-4A6C-ACCC-2CFBAABACFF5}"/>
              </a:ext>
            </a:extLst>
          </p:cNvPr>
          <p:cNvGrpSpPr>
            <a:grpSpLocks/>
          </p:cNvGrpSpPr>
          <p:nvPr/>
        </p:nvGrpSpPr>
        <p:grpSpPr bwMode="auto">
          <a:xfrm>
            <a:off x="1380904" y="3043570"/>
            <a:ext cx="5715000" cy="1428750"/>
            <a:chOff x="288" y="2304"/>
            <a:chExt cx="4800" cy="1200"/>
          </a:xfrm>
        </p:grpSpPr>
        <p:sp>
          <p:nvSpPr>
            <p:cNvPr id="66565" name="Oval 5">
              <a:extLst>
                <a:ext uri="{FF2B5EF4-FFF2-40B4-BE49-F238E27FC236}">
                  <a16:creationId xmlns:a16="http://schemas.microsoft.com/office/drawing/2014/main" id="{A0A40581-DFF1-4976-AA10-23F1EFCA2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</a:p>
          </p:txBody>
        </p:sp>
        <p:grpSp>
          <p:nvGrpSpPr>
            <p:cNvPr id="66566" name="Group 6">
              <a:extLst>
                <a:ext uri="{FF2B5EF4-FFF2-40B4-BE49-F238E27FC236}">
                  <a16:creationId xmlns:a16="http://schemas.microsoft.com/office/drawing/2014/main" id="{32856B48-7F27-4D0F-BC9A-F7C3B0CC1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7" y="2996"/>
              <a:ext cx="487" cy="508"/>
              <a:chOff x="7120" y="12162"/>
              <a:chExt cx="425" cy="425"/>
            </a:xfrm>
          </p:grpSpPr>
          <p:sp>
            <p:nvSpPr>
              <p:cNvPr id="66577" name="Oval 7">
                <a:extLst>
                  <a:ext uri="{FF2B5EF4-FFF2-40B4-BE49-F238E27FC236}">
                    <a16:creationId xmlns:a16="http://schemas.microsoft.com/office/drawing/2014/main" id="{AE56C5C3-52D1-4037-9D63-45E6E2BF9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" tIns="0" rIns="54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75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578" name="Oval 8">
                <a:extLst>
                  <a:ext uri="{FF2B5EF4-FFF2-40B4-BE49-F238E27FC236}">
                    <a16:creationId xmlns:a16="http://schemas.microsoft.com/office/drawing/2014/main" id="{B8452A41-E2CE-400C-A4D5-BF00A5C8F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" tIns="0" rIns="54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</a:t>
                </a:r>
              </a:p>
            </p:txBody>
          </p:sp>
        </p:grpSp>
        <p:sp>
          <p:nvSpPr>
            <p:cNvPr id="66567" name="Line 9">
              <a:extLst>
                <a:ext uri="{FF2B5EF4-FFF2-40B4-BE49-F238E27FC236}">
                  <a16:creationId xmlns:a16="http://schemas.microsoft.com/office/drawing/2014/main" id="{E76FDAEB-E37D-496C-82D3-15F914316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1600" rIns="10800" bIns="35100"/>
            <a:lstStyle/>
            <a:p>
              <a:endParaRPr lang="zh-CN" altLang="en-US" sz="1350"/>
            </a:p>
          </p:txBody>
        </p:sp>
        <p:sp>
          <p:nvSpPr>
            <p:cNvPr id="66568" name="Line 10">
              <a:extLst>
                <a:ext uri="{FF2B5EF4-FFF2-40B4-BE49-F238E27FC236}">
                  <a16:creationId xmlns:a16="http://schemas.microsoft.com/office/drawing/2014/main" id="{3F496AC4-179A-4CCB-ACFD-744CD2D75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6569" name="Rectangle 11">
              <a:extLst>
                <a:ext uri="{FF2B5EF4-FFF2-40B4-BE49-F238E27FC236}">
                  <a16:creationId xmlns:a16="http://schemas.microsoft.com/office/drawing/2014/main" id="{93457BC8-7CF5-4C03-A5C1-24F25E470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开始</a:t>
              </a:r>
            </a:p>
          </p:txBody>
        </p:sp>
        <p:sp>
          <p:nvSpPr>
            <p:cNvPr id="66570" name="Rectangle 12">
              <a:extLst>
                <a:ext uri="{FF2B5EF4-FFF2-40B4-BE49-F238E27FC236}">
                  <a16:creationId xmlns:a16="http://schemas.microsoft.com/office/drawing/2014/main" id="{B91B2509-F4E2-4E6B-9ADC-12B783108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 dirty="0" err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delim</a:t>
              </a:r>
              <a:endParaRPr lang="en-US" altLang="zh-CN" sz="2100" b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1" name="Line 13">
              <a:extLst>
                <a:ext uri="{FF2B5EF4-FFF2-40B4-BE49-F238E27FC236}">
                  <a16:creationId xmlns:a16="http://schemas.microsoft.com/office/drawing/2014/main" id="{4EC7F7E4-7BA5-4B03-A95F-689B0E305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6572" name="Rectangle 14">
              <a:extLst>
                <a:ext uri="{FF2B5EF4-FFF2-40B4-BE49-F238E27FC236}">
                  <a16:creationId xmlns:a16="http://schemas.microsoft.com/office/drawing/2014/main" id="{B9ED5B82-10F2-443C-8F35-42F8207B8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  <p:sp>
          <p:nvSpPr>
            <p:cNvPr id="66573" name="Rectangle 15">
              <a:extLst>
                <a:ext uri="{FF2B5EF4-FFF2-40B4-BE49-F238E27FC236}">
                  <a16:creationId xmlns:a16="http://schemas.microsoft.com/office/drawing/2014/main" id="{10AE55A6-4C9D-4B8D-9ACF-602F30071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1600" rIns="40500" bIns="216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66574" name="Rectangle 16">
              <a:extLst>
                <a:ext uri="{FF2B5EF4-FFF2-40B4-BE49-F238E27FC236}">
                  <a16:creationId xmlns:a16="http://schemas.microsoft.com/office/drawing/2014/main" id="{17B488FA-0F3E-4FAB-B043-001E89F78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40500" tIns="2700" rIns="40500" bIns="27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8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delim</a:t>
              </a:r>
            </a:p>
          </p:txBody>
        </p:sp>
        <p:sp>
          <p:nvSpPr>
            <p:cNvPr id="66575" name="Freeform 17">
              <a:extLst>
                <a:ext uri="{FF2B5EF4-FFF2-40B4-BE49-F238E27FC236}">
                  <a16:creationId xmlns:a16="http://schemas.microsoft.com/office/drawing/2014/main" id="{54D6D1D8-CA45-48F6-B479-89551BB99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1371 w 327"/>
                <a:gd name="T1" fmla="*/ 3490 h 333"/>
                <a:gd name="T2" fmla="*/ 1805 w 327"/>
                <a:gd name="T3" fmla="*/ 1287 h 333"/>
                <a:gd name="T4" fmla="*/ 949 w 327"/>
                <a:gd name="T5" fmla="*/ 35 h 333"/>
                <a:gd name="T6" fmla="*/ 83 w 327"/>
                <a:gd name="T7" fmla="*/ 1444 h 333"/>
                <a:gd name="T8" fmla="*/ 427 w 327"/>
                <a:gd name="T9" fmla="*/ 349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9400" tIns="21600" rIns="67500" bIns="35100"/>
            <a:lstStyle/>
            <a:p>
              <a:endParaRPr lang="zh-CN" altLang="en-US" sz="1350"/>
            </a:p>
          </p:txBody>
        </p:sp>
        <p:sp>
          <p:nvSpPr>
            <p:cNvPr id="66576" name="Oval 18">
              <a:extLst>
                <a:ext uri="{FF2B5EF4-FFF2-40B4-BE49-F238E27FC236}">
                  <a16:creationId xmlns:a16="http://schemas.microsoft.com/office/drawing/2014/main" id="{2664145D-7BE8-4575-9E92-B0A4823B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6200" tIns="21600" rIns="16200" bIns="351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20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B49973-49BA-FB3D-B0E8-06E5E047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B2DF-90DD-4443-8EF3-EF3B44520608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5EAAA1-91B9-760B-163B-0A339DE5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AB425-BF3F-EF89-7D22-71EEEBBD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C442327-7428-45B6-BF6F-21A35C7BF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D410889-CC2E-4BE5-BD86-41DF1BACC1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状态转换图的合并：</a:t>
            </a:r>
          </a:p>
          <a:p>
            <a:pPr lvl="1" eaLnBrk="1" hangingPunct="1"/>
            <a:r>
              <a:rPr lang="zh-CN" altLang="en-US"/>
              <a:t>前三个合并：将开始状态合并成一个。</a:t>
            </a:r>
          </a:p>
          <a:p>
            <a:pPr lvl="1" eaLnBrk="1" hangingPunct="1"/>
            <a:r>
              <a:rPr lang="zh-CN" altLang="en-US"/>
              <a:t>合并识别空白的转换图：</a:t>
            </a:r>
          </a:p>
          <a:p>
            <a:pPr lvl="2" eaLnBrk="1" hangingPunct="1"/>
            <a:r>
              <a:rPr lang="zh-CN" altLang="en-US"/>
              <a:t>开始状态合并</a:t>
            </a:r>
          </a:p>
          <a:p>
            <a:pPr lvl="2" eaLnBrk="1" hangingPunct="1"/>
            <a:r>
              <a:rPr lang="zh-CN" altLang="en-US"/>
              <a:t>识别空白的转换图的接受状态动作为：回到开始状态，识别下一个记号。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9752BE-8709-229A-03AF-14E8C2FD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1AA5-0545-44C2-BDD8-BD56AE1F80E4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111071-2113-12F8-7105-9C6C175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01841-23B7-63AE-0E81-2D5CDE8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4799E3D1-9EF9-4CBA-B257-AB22F46D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BCCD790-27F7-4284-8C13-4A9B0F105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构造词法分析器的一种简单办法：</a:t>
            </a:r>
          </a:p>
          <a:p>
            <a:pPr lvl="1" eaLnBrk="1" hangingPunct="1"/>
            <a:r>
              <a:rPr lang="zh-CN" altLang="en-US" dirty="0"/>
              <a:t>用状态转换图描述源语言的词法记号结构；</a:t>
            </a:r>
          </a:p>
          <a:p>
            <a:pPr lvl="1" eaLnBrk="1" hangingPunct="1"/>
            <a:r>
              <a:rPr lang="zh-CN" altLang="en-US" dirty="0"/>
              <a:t>手工把这种状态转换图翻译成识别词法记号的程序。</a:t>
            </a:r>
          </a:p>
          <a:p>
            <a:pPr eaLnBrk="1" hangingPunct="1"/>
            <a:r>
              <a:rPr lang="zh-CN" altLang="en-US" dirty="0"/>
              <a:t>例如下面这段伪代码就模拟了上述识别</a:t>
            </a:r>
            <a:r>
              <a:rPr lang="en-US" altLang="zh-CN" dirty="0" err="1"/>
              <a:t>relop</a:t>
            </a:r>
            <a:r>
              <a:rPr lang="zh-CN" altLang="en-US" dirty="0"/>
              <a:t>的状态转换图的识别过程。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9C0340-8C29-429F-E257-3BAB20D8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C09A-60E1-4383-BD50-7DE068665DEA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6DD46-9D37-D913-67BE-848B6266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94E31-9C83-0BFD-C4A5-45365097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432B7-B77D-421E-B9F5-8AF84862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7B68C95B-415D-493D-B34C-E5746503E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374" y="1013909"/>
            <a:ext cx="6569104" cy="6233749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TOKEN </a:t>
            </a:r>
            <a:r>
              <a:rPr lang="en-US" altLang="zh-CN" sz="1500" b="1" dirty="0" err="1">
                <a:latin typeface="Courier New" panose="02070309020205020404" pitchFamily="49" charset="0"/>
              </a:rPr>
              <a:t>getRelop</a:t>
            </a:r>
            <a:r>
              <a:rPr lang="en-US" altLang="zh-CN" sz="1500" b="1" dirty="0">
                <a:latin typeface="Courier New" panose="02070309020205020404" pitchFamily="49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TOKEN </a:t>
            </a:r>
            <a:r>
              <a:rPr lang="en-US" altLang="zh-CN" sz="1500" b="1" dirty="0" err="1">
                <a:latin typeface="Courier New" panose="02070309020205020404" pitchFamily="49" charset="0"/>
              </a:rPr>
              <a:t>retToken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new</a:t>
            </a:r>
            <a:r>
              <a:rPr lang="en-US" altLang="zh-CN" sz="1500" b="1" dirty="0">
                <a:latin typeface="Courier New" panose="02070309020205020404" pitchFamily="49" charset="0"/>
              </a:rPr>
              <a:t>(RELOP);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 sz="1500" b="1" dirty="0">
                <a:latin typeface="Courier New" panose="02070309020205020404" pitchFamily="49" charset="0"/>
              </a:rPr>
              <a:t>(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500" b="1" dirty="0">
                <a:latin typeface="Courier New" panose="02070309020205020404" pitchFamily="49" charset="0"/>
              </a:rPr>
              <a:t>) { </a:t>
            </a:r>
            <a:r>
              <a:rPr lang="en-US" altLang="zh-CN" sz="1500" b="1" dirty="0">
                <a:solidFill>
                  <a:srgbClr val="009999"/>
                </a:solidFill>
                <a:latin typeface="Courier New" panose="02070309020205020404" pitchFamily="49" charset="0"/>
              </a:rPr>
              <a:t>/* repeat character processing until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solidFill>
                  <a:srgbClr val="009999"/>
                </a:solidFill>
                <a:latin typeface="Courier New" panose="02070309020205020404" pitchFamily="49" charset="0"/>
              </a:rPr>
              <a:t>                a return or failure occurs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switch</a:t>
            </a:r>
            <a:r>
              <a:rPr lang="en-US" altLang="zh-CN" sz="1500" b="1" dirty="0">
                <a:latin typeface="Courier New" panose="02070309020205020404" pitchFamily="49" charset="0"/>
              </a:rPr>
              <a:t>(state){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1500" b="1" dirty="0">
                <a:latin typeface="Courier New" panose="02070309020205020404" pitchFamily="49" charset="0"/>
              </a:rPr>
              <a:t>: c </a:t>
            </a:r>
            <a:r>
              <a:rPr lang="en-US" altLang="zh-CN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 err="1">
                <a:latin typeface="Courier New" panose="02070309020205020404" pitchFamily="49" charset="0"/>
              </a:rPr>
              <a:t>nextChar</a:t>
            </a:r>
            <a:r>
              <a:rPr lang="en-US" altLang="zh-CN" sz="15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 </a:t>
            </a:r>
            <a:r>
              <a:rPr lang="en-US" altLang="zh-CN" sz="1500" b="1" dirty="0">
                <a:latin typeface="Courier New" panose="02070309020205020404" pitchFamily="49" charset="0"/>
              </a:rPr>
              <a:t>(c </a:t>
            </a:r>
            <a:r>
              <a:rPr lang="en-US" altLang="zh-CN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5F5F5F"/>
                </a:solidFill>
                <a:latin typeface="Courier New" panose="02070309020205020404" pitchFamily="49" charset="0"/>
              </a:rPr>
              <a:t>'&lt;'</a:t>
            </a:r>
            <a:r>
              <a:rPr lang="en-US" altLang="zh-CN" sz="1500" b="1" dirty="0">
                <a:latin typeface="Courier New" panose="02070309020205020404" pitchFamily="49" charset="0"/>
              </a:rPr>
              <a:t>) state =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5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zh-CN" sz="1500" b="1" dirty="0">
                <a:latin typeface="Courier New" panose="02070309020205020404" pitchFamily="49" charset="0"/>
              </a:rPr>
              <a:t> (c </a:t>
            </a:r>
            <a:r>
              <a:rPr lang="en-US" altLang="zh-CN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5F5F5F"/>
                </a:solidFill>
                <a:latin typeface="Courier New" panose="02070309020205020404" pitchFamily="49" charset="0"/>
              </a:rPr>
              <a:t>'='</a:t>
            </a:r>
            <a:r>
              <a:rPr lang="en-US" altLang="zh-CN" sz="1500" b="1" dirty="0">
                <a:latin typeface="Courier New" panose="02070309020205020404" pitchFamily="49" charset="0"/>
              </a:rPr>
              <a:t>) state =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15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zh-CN" sz="1500" b="1" dirty="0">
                <a:latin typeface="Courier New" panose="02070309020205020404" pitchFamily="49" charset="0"/>
              </a:rPr>
              <a:t> (c </a:t>
            </a:r>
            <a:r>
              <a:rPr lang="en-US" altLang="zh-CN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5F5F5F"/>
                </a:solidFill>
                <a:latin typeface="Courier New" panose="02070309020205020404" pitchFamily="49" charset="0"/>
              </a:rPr>
              <a:t>'&gt;'</a:t>
            </a:r>
            <a:r>
              <a:rPr lang="en-US" altLang="zh-CN" sz="1500" b="1" dirty="0">
                <a:latin typeface="Courier New" panose="02070309020205020404" pitchFamily="49" charset="0"/>
              </a:rPr>
              <a:t>) state =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6</a:t>
            </a:r>
            <a:r>
              <a:rPr lang="en-US" altLang="zh-CN" sz="15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fail</a:t>
            </a:r>
            <a:r>
              <a:rPr lang="en-US" altLang="zh-CN" sz="1500" b="1" dirty="0">
                <a:latin typeface="Courier New" panose="02070309020205020404" pitchFamily="49" charset="0"/>
              </a:rPr>
              <a:t> (); </a:t>
            </a:r>
            <a:r>
              <a:rPr lang="en-US" altLang="zh-CN" sz="1500" b="1" dirty="0">
                <a:solidFill>
                  <a:srgbClr val="009999"/>
                </a:solidFill>
                <a:latin typeface="Courier New" panose="02070309020205020404" pitchFamily="49" charset="0"/>
              </a:rPr>
              <a:t>/* lexeme is not a </a:t>
            </a:r>
            <a:r>
              <a:rPr lang="en-US" altLang="zh-CN" sz="1500" b="1" dirty="0" err="1">
                <a:solidFill>
                  <a:srgbClr val="009999"/>
                </a:solidFill>
                <a:latin typeface="Courier New" panose="02070309020205020404" pitchFamily="49" charset="0"/>
              </a:rPr>
              <a:t>relop</a:t>
            </a:r>
            <a:r>
              <a:rPr lang="en-US" altLang="zh-CN" sz="1500" b="1" dirty="0">
                <a:solidFill>
                  <a:srgbClr val="009999"/>
                </a:solidFill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break;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case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1500" b="1" dirty="0">
                <a:latin typeface="Courier New" panose="02070309020205020404" pitchFamily="49" charset="0"/>
              </a:rPr>
              <a:t>: 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</a:t>
            </a:r>
            <a:r>
              <a:rPr lang="en-US" altLang="zh-CN" sz="15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case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1500" b="1" dirty="0">
                <a:latin typeface="Courier New" panose="02070309020205020404" pitchFamily="49" charset="0"/>
              </a:rPr>
              <a:t>: retract();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</a:t>
            </a:r>
            <a:r>
              <a:rPr lang="en-US" altLang="zh-CN" sz="1500" b="1" dirty="0" err="1">
                <a:latin typeface="Courier New" panose="02070309020205020404" pitchFamily="49" charset="0"/>
              </a:rPr>
              <a:t>retToken.attribute</a:t>
            </a:r>
            <a:r>
              <a:rPr lang="en-US" altLang="zh-CN" sz="1500" b="1" dirty="0">
                <a:latin typeface="Courier New" panose="02070309020205020404" pitchFamily="49" charset="0"/>
              </a:rPr>
              <a:t> </a:t>
            </a:r>
            <a:r>
              <a:rPr lang="en-US" altLang="zh-CN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500" b="1" dirty="0">
                <a:latin typeface="Courier New" panose="02070309020205020404" pitchFamily="49" charset="0"/>
              </a:rPr>
              <a:t> 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          return(</a:t>
            </a:r>
            <a:r>
              <a:rPr lang="en-US" altLang="zh-CN" sz="1500" b="1" dirty="0" err="1">
                <a:latin typeface="Courier New" panose="02070309020205020404" pitchFamily="49" charset="0"/>
              </a:rPr>
              <a:t>retToken</a:t>
            </a:r>
            <a:r>
              <a:rPr lang="en-US" altLang="zh-CN" sz="1500" b="1" dirty="0">
                <a:latin typeface="Courier New" panose="02070309020205020404" pitchFamily="49" charset="0"/>
              </a:rPr>
              <a:t>) 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5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2F48963A-B2FE-41BC-A467-AB83AD28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0" y="5477304"/>
            <a:ext cx="1428313" cy="3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40500" tIns="21600" rIns="40500" bIns="216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dirty="0">
                <a:solidFill>
                  <a:srgbClr val="333399"/>
                </a:solidFill>
                <a:latin typeface="Times New Roman" panose="02020603050405020304" pitchFamily="18" charset="0"/>
                <a:hlinkClick r:id="rId2" action="ppaction://hlinksldjump"/>
              </a:rPr>
              <a:t>状态转换图</a:t>
            </a:r>
            <a:endParaRPr lang="zh-CN" altLang="en-US" sz="2100" dirty="0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7831A0-D08B-15A3-EF08-8A5BC62C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E750-5067-47DF-A09A-4461FCDE662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CE9BF9-6DD4-3FEF-22B0-38D01E82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DC2025-4405-E727-5B41-09FEF5FE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6EB9678-ACA1-47A5-8439-F79A524BB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本次课内容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F177DE1-4F76-4CDF-8BE8-6176F03FA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学习词法分析器的功能、理解各类术语概念、了解词法错误及修复策略、掌握串和语言的运算、重点掌握正规式</a:t>
            </a:r>
            <a:r>
              <a:rPr lang="en-US" altLang="zh-CN" sz="2400" dirty="0"/>
              <a:t>/</a:t>
            </a:r>
            <a:r>
              <a:rPr lang="zh-CN" altLang="en-US" sz="2400" dirty="0"/>
              <a:t>正规定义及状态转换图知识</a:t>
            </a:r>
          </a:p>
          <a:p>
            <a:pPr eaLnBrk="1" hangingPunct="1">
              <a:lnSpc>
                <a:spcPct val="120000"/>
              </a:lnSpc>
            </a:pP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2.1 </a:t>
            </a:r>
            <a:r>
              <a:rPr lang="zh-CN" altLang="en-US" sz="2400" dirty="0"/>
              <a:t>词法记号和属性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2.2 </a:t>
            </a:r>
            <a:r>
              <a:rPr lang="zh-CN" altLang="en-US" sz="2400" dirty="0"/>
              <a:t>串和语言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2.3 </a:t>
            </a:r>
            <a:r>
              <a:rPr lang="zh-CN" altLang="en-US" sz="2400" dirty="0"/>
              <a:t>正规式和正规定义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dirty="0"/>
              <a:t>2.4 </a:t>
            </a:r>
            <a:r>
              <a:rPr lang="zh-CN" altLang="en-US" sz="2400" dirty="0"/>
              <a:t>状态转换图</a:t>
            </a:r>
            <a:endParaRPr lang="en-US" altLang="zh-CN" sz="24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6B65D-0896-7D1F-7AD3-503686D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C954-B916-4005-8744-2B5D81B73D5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2E4BD-59B6-27C3-03CC-F377E31D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018F2-4D30-7108-3D15-C8A94922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985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96273-F07B-4CBA-B42A-3D4EE16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2.2.4 </a:t>
            </a:r>
            <a:r>
              <a:rPr lang="zh-CN" altLang="en-US" dirty="0"/>
              <a:t>状态转换图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AEBDA-230F-4981-922F-FC8760B4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根据正规式构造成转换图后，基于这样直观的转换图，编写程序来进行词法分析就不是一件困难的事情了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状态转换图只是一个概念，便于让大家接受下节有限自动机的概念（有限自动机就是一种转换图）</a:t>
            </a: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有限自动机：</a:t>
            </a:r>
            <a:r>
              <a:rPr lang="en-US" altLang="zh-CN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从正规式构造</a:t>
            </a:r>
            <a:r>
              <a:rPr lang="en-US" altLang="zh-CN" dirty="0"/>
              <a:t>NFA</a:t>
            </a:r>
            <a:r>
              <a:rPr lang="zh-CN" altLang="en-US" dirty="0"/>
              <a:t>，再把</a:t>
            </a:r>
            <a:r>
              <a:rPr lang="en-US" altLang="zh-CN" dirty="0"/>
              <a:t>NFA</a:t>
            </a:r>
            <a:r>
              <a:rPr lang="zh-CN" altLang="en-US" dirty="0"/>
              <a:t>转成</a:t>
            </a:r>
            <a:r>
              <a:rPr lang="en-US" altLang="zh-CN" dirty="0"/>
              <a:t>DFA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CE1C8-D70B-C5A8-BBC7-077D723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23F0-1863-4A9E-919B-E73E2AF2D05B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3A516-C9F0-386C-4CA5-9FAF5A92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99F54-16D5-5A62-B7CC-0B53344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02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297D0C9-AF1A-4839-9C8A-3442BD6EE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B4CD33C-302C-4015-A7F3-CF129B06C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请写出下列语言的正规式。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所有十进制偶数（注意：除</a:t>
            </a:r>
            <a:r>
              <a:rPr lang="en-US" altLang="zh-CN" dirty="0"/>
              <a:t>0</a:t>
            </a:r>
            <a:r>
              <a:rPr lang="zh-CN" altLang="en-US" dirty="0"/>
              <a:t>以外，首位不能为</a:t>
            </a:r>
            <a:r>
              <a:rPr lang="en-US" altLang="zh-CN" dirty="0"/>
              <a:t>0</a:t>
            </a:r>
            <a:r>
              <a:rPr lang="zh-CN" altLang="en-US" dirty="0"/>
              <a:t>，即</a:t>
            </a:r>
            <a:r>
              <a:rPr lang="en-US" altLang="zh-CN" dirty="0"/>
              <a:t>04</a:t>
            </a:r>
            <a:r>
              <a:rPr lang="zh-CN" altLang="en-US" dirty="0"/>
              <a:t>，</a:t>
            </a:r>
            <a:r>
              <a:rPr lang="en-US" altLang="zh-CN" dirty="0"/>
              <a:t>00</a:t>
            </a:r>
            <a:r>
              <a:rPr lang="zh-CN" altLang="en-US" dirty="0"/>
              <a:t>这种都不合法）。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所有二进制偶数。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21C681-99CD-4B9A-96BC-ED6B8FD8189E}"/>
              </a:ext>
            </a:extLst>
          </p:cNvPr>
          <p:cNvSpPr txBox="1"/>
          <p:nvPr/>
        </p:nvSpPr>
        <p:spPr>
          <a:xfrm>
            <a:off x="413792" y="3270100"/>
            <a:ext cx="831641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答案：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1. ((1|2|…|9)(0|1|…|9)*(0|2|4|6|8))|0|2|4|6|8</a:t>
            </a:r>
          </a:p>
          <a:p>
            <a:r>
              <a:rPr lang="en-US" altLang="zh-CN" sz="2800" dirty="0">
                <a:latin typeface="Arial" panose="020B0604020202020204" pitchFamily="34" charset="0"/>
              </a:rPr>
              <a:t>2. (0|1)*0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2E902-8EB4-66A5-0BEB-CE68D1C5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F3F7-BCDC-4404-A65C-E5AA3DECDDD2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489F2B-0B05-FE4F-6D0F-67D78E8C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C8FF09-944B-80DC-FA8F-05B592F7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86EB9678-ACA1-47A5-8439-F79A524BB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本节小结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F177DE1-4F76-4CDF-8BE8-6176F03FA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词法分析器的功能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一些概念：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词法记号、模式、单词的概念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词法错误及常见修复策略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字母表、串、语言、句子的定义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串和语言的运算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正规式（正规式和串有区别，正规式实际上是一种模式）</a:t>
            </a:r>
            <a:r>
              <a:rPr lang="zh-CN" altLang="en-US" dirty="0">
                <a:solidFill>
                  <a:schemeClr val="accent2"/>
                </a:solidFill>
              </a:rPr>
              <a:t>（要理解）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正规定义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状态转换图</a:t>
            </a:r>
          </a:p>
          <a:p>
            <a:pPr eaLnBrk="1" hangingPunct="1"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6B65D-0896-7D1F-7AD3-503686D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C954-B916-4005-8744-2B5D81B73D5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2E4BD-59B6-27C3-03CC-F377E31D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018F2-4D30-7108-3D15-C8A94922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4FBDF84-EB4C-FBF0-CBEA-46AD43766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0" t="50471" r="4681" b="2667"/>
          <a:stretch/>
        </p:blipFill>
        <p:spPr>
          <a:xfrm>
            <a:off x="2352675" y="243425"/>
            <a:ext cx="6315075" cy="6628937"/>
          </a:xfrm>
        </p:spPr>
      </p:pic>
      <p:sp>
        <p:nvSpPr>
          <p:cNvPr id="70658" name="Rectangle 2">
            <a:extLst>
              <a:ext uri="{FF2B5EF4-FFF2-40B4-BE49-F238E27FC236}">
                <a16:creationId xmlns:a16="http://schemas.microsoft.com/office/drawing/2014/main" id="{86EB9678-ACA1-47A5-8439-F79A524BB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本节小结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C6B65D-0896-7D1F-7AD3-503686D9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C954-B916-4005-8744-2B5D81B73D5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72E4BD-59B6-27C3-03CC-F377E31D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018F2-4D30-7108-3D15-C8A94922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454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490B6-BEB3-465F-AFCD-7EF13127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>
            <a:normAutofit/>
          </a:bodyPr>
          <a:lstStyle/>
          <a:p>
            <a:r>
              <a:rPr lang="zh-CN" altLang="en-US" dirty="0"/>
              <a:t>课后任务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C24F9-BB88-4070-BB59-2AAEF6DC9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以小组为单位，预习教材的下节课内容：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§2.5 </a:t>
            </a:r>
            <a:r>
              <a:rPr lang="zh-CN" altLang="en-US" sz="1800" dirty="0"/>
              <a:t>有限自动机的概念；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§2.6 </a:t>
            </a:r>
            <a:r>
              <a:rPr lang="zh-CN" altLang="en-US" sz="1800" dirty="0"/>
              <a:t>正规式到</a:t>
            </a:r>
            <a:r>
              <a:rPr lang="en-US" altLang="zh-CN" sz="1800" dirty="0"/>
              <a:t>NFA</a:t>
            </a:r>
            <a:r>
              <a:rPr lang="zh-CN" altLang="en-US" sz="1800" dirty="0"/>
              <a:t>的变换；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§2.7 NFA</a:t>
            </a:r>
            <a:r>
              <a:rPr lang="zh-CN" altLang="en-US" sz="1800" dirty="0"/>
              <a:t>到</a:t>
            </a:r>
            <a:r>
              <a:rPr lang="en-US" altLang="zh-CN" sz="1800" dirty="0"/>
              <a:t>DFA</a:t>
            </a:r>
            <a:r>
              <a:rPr lang="zh-CN" altLang="en-US" sz="1800" dirty="0"/>
              <a:t>的变换；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§2.8 DFA</a:t>
            </a:r>
            <a:r>
              <a:rPr lang="zh-CN" altLang="en-US" sz="1800" dirty="0"/>
              <a:t>化简；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en-US" altLang="zh-CN" sz="1800" dirty="0"/>
              <a:t>§2.9 </a:t>
            </a:r>
            <a:r>
              <a:rPr lang="zh-CN" altLang="en-US" sz="1800" dirty="0"/>
              <a:t>词法分析器的生成器</a:t>
            </a:r>
            <a:r>
              <a:rPr lang="en-US" altLang="zh-CN" sz="1800" dirty="0"/>
              <a:t>Lex</a:t>
            </a:r>
            <a:r>
              <a:rPr lang="zh-CN" altLang="en-US" sz="1800" dirty="0"/>
              <a:t>介绍</a:t>
            </a:r>
            <a:endParaRPr lang="en-US" altLang="zh-CN" sz="18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（此章节序号与教材有出入，请自行在教材上查找对应章节）</a:t>
            </a:r>
            <a:endParaRPr lang="en-US" altLang="zh-CN" sz="1800" dirty="0"/>
          </a:p>
          <a:p>
            <a:pPr>
              <a:lnSpc>
                <a:spcPct val="120000"/>
              </a:lnSpc>
            </a:pPr>
            <a:r>
              <a:rPr lang="zh-CN" altLang="en-US" sz="2200" dirty="0"/>
              <a:t>并在</a:t>
            </a:r>
            <a:r>
              <a:rPr lang="en-US" altLang="zh-CN" sz="2200" dirty="0"/>
              <a:t>BB</a:t>
            </a:r>
            <a:r>
              <a:rPr lang="zh-CN" altLang="en-US" sz="2200" dirty="0"/>
              <a:t>平台的小组内以</a:t>
            </a:r>
            <a:r>
              <a:rPr lang="en-US" altLang="zh-CN" sz="2200" dirty="0"/>
              <a:t>《</a:t>
            </a:r>
            <a:r>
              <a:rPr lang="zh-CN" altLang="en-US" sz="2200" dirty="0"/>
              <a:t>词法分析</a:t>
            </a:r>
            <a:r>
              <a:rPr lang="en-US" altLang="zh-CN" sz="2200" dirty="0"/>
              <a:t>(2-3)</a:t>
            </a:r>
            <a:r>
              <a:rPr lang="zh-CN" altLang="en-US" sz="2200" dirty="0"/>
              <a:t>预习</a:t>
            </a:r>
            <a:r>
              <a:rPr lang="en-US" altLang="zh-CN" sz="2200" dirty="0"/>
              <a:t>》</a:t>
            </a:r>
            <a:r>
              <a:rPr lang="zh-CN" altLang="en-US" sz="2200" b="1" dirty="0">
                <a:solidFill>
                  <a:srgbClr val="C00000"/>
                </a:solidFill>
              </a:rPr>
              <a:t>创建一篇新博客</a:t>
            </a:r>
            <a:r>
              <a:rPr lang="zh-CN" altLang="en-US" sz="2200" dirty="0"/>
              <a:t>，梳理预习知识。</a:t>
            </a:r>
            <a:r>
              <a:rPr lang="zh-CN" altLang="en-US" sz="2200" b="1" dirty="0">
                <a:solidFill>
                  <a:srgbClr val="C00000"/>
                </a:solidFill>
              </a:rPr>
              <a:t>截止时间为下周五上课前。</a:t>
            </a:r>
            <a:endParaRPr lang="en-US" altLang="zh-CN" sz="2200" b="1" dirty="0">
              <a:solidFill>
                <a:srgbClr val="C00000"/>
              </a:solidFill>
            </a:endParaRP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E54E6E7B-29D2-9A93-7533-DEEEB148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242" y="10053"/>
            <a:ext cx="2057400" cy="180955"/>
          </a:xfrm>
        </p:spPr>
        <p:txBody>
          <a:bodyPr/>
          <a:lstStyle/>
          <a:p>
            <a:fld id="{356B3E6D-8AF1-44C5-8684-7C042687D755}" type="datetime2">
              <a:rPr lang="zh-CN" altLang="en-US" smtClean="0"/>
              <a:t>2024年3月7日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6C12889-0100-4306-11B9-B9BB1F4C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10053"/>
            <a:ext cx="3086100" cy="180955"/>
          </a:xfrm>
        </p:spPr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引论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FD98C82-D6C1-8BEC-49A0-5C7F79BC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5358" y="10053"/>
            <a:ext cx="2057400" cy="180955"/>
          </a:xfrm>
        </p:spPr>
        <p:txBody>
          <a:bodyPr/>
          <a:lstStyle/>
          <a:p>
            <a:fld id="{4C8BFCC2-D91C-469C-B012-AE0ABE0355B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5970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05D66-496B-9FCC-1E3C-4358F411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教学质量反馈问卷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4670A-A02E-6E2F-DD06-24AE35AC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问卷中的代表性问题及解决方案：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第四节课节奏稍有些快。</a:t>
            </a:r>
            <a:r>
              <a:rPr lang="zh-CN" altLang="en-US" dirty="0"/>
              <a:t>解决方案：本质原因是知识点过于密集，时间来不及，后续会考虑抓重点难点，非重点内容以预习和自学为主。复习课会回顾知识点以供查漏补缺。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部分课堂练习题较难。</a:t>
            </a:r>
            <a:r>
              <a:rPr lang="zh-CN" altLang="en-US" dirty="0"/>
              <a:t>解决方案：精简知识点后，后续课堂练习题会给出更多时间和更详细的讲解。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靠窗座位看板书会被电脑挡到。</a:t>
            </a:r>
            <a:r>
              <a:rPr lang="zh-CN" altLang="en-US" dirty="0"/>
              <a:t>解决方案：这是西海岸教室的共性问题，可在课件</a:t>
            </a:r>
            <a:r>
              <a:rPr lang="en-US" altLang="zh-CN" dirty="0"/>
              <a:t>PPT</a:t>
            </a:r>
            <a:r>
              <a:rPr lang="zh-CN" altLang="en-US" dirty="0"/>
              <a:t>中参考最后一页思维导图（</a:t>
            </a:r>
            <a:r>
              <a:rPr lang="en-US" altLang="zh-CN" dirty="0"/>
              <a:t>PPT</a:t>
            </a:r>
            <a:r>
              <a:rPr lang="zh-CN" altLang="en-US" dirty="0"/>
              <a:t>最晚会在前一天晚上上传，可在第二天课程开始前下载）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265B4-2C56-0FA2-8955-C6A32EE5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169A-A2F0-40B9-91EA-7FCECB01AD33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855E-8DCC-D56A-2506-08AC04E9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(2)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50668-85AB-FC20-848D-FC878B6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65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461F97-2EB4-9792-68FD-1F8AA62529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8"/>
          <a:stretch/>
        </p:blipFill>
        <p:spPr bwMode="auto">
          <a:xfrm>
            <a:off x="7564288" y="244722"/>
            <a:ext cx="1549112" cy="20493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389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B28B2E8-4D6F-4BB0-BB8B-A5B37C13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 词法分析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B0F71D8-1836-4516-BA42-BD9479AE4B28}"/>
              </a:ext>
            </a:extLst>
          </p:cNvPr>
          <p:cNvGrpSpPr/>
          <p:nvPr/>
        </p:nvGrpSpPr>
        <p:grpSpPr>
          <a:xfrm>
            <a:off x="4840975" y="203679"/>
            <a:ext cx="4174831" cy="6491484"/>
            <a:chOff x="7077015" y="158354"/>
            <a:chExt cx="4174831" cy="6491484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27CA810-E9ED-4D66-8DF8-4AF78D4713F5}"/>
                </a:ext>
              </a:extLst>
            </p:cNvPr>
            <p:cNvGrpSpPr/>
            <p:nvPr/>
          </p:nvGrpSpPr>
          <p:grpSpPr>
            <a:xfrm>
              <a:off x="7313588" y="158354"/>
              <a:ext cx="2493440" cy="6491484"/>
              <a:chOff x="5883141" y="158354"/>
              <a:chExt cx="2493440" cy="6491484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1A945CB-2156-4849-B6D7-764C442F9A4E}"/>
                  </a:ext>
                </a:extLst>
              </p:cNvPr>
              <p:cNvSpPr txBox="1"/>
              <p:nvPr/>
            </p:nvSpPr>
            <p:spPr>
              <a:xfrm>
                <a:off x="6729754" y="158354"/>
                <a:ext cx="80021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字符流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BF2BE00-02E4-4D82-903E-D15431745C81}"/>
                  </a:ext>
                </a:extLst>
              </p:cNvPr>
              <p:cNvSpPr/>
              <p:nvPr/>
            </p:nvSpPr>
            <p:spPr>
              <a:xfrm>
                <a:off x="5883144" y="536417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词法分析器</a:t>
                </a:r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F76BA5C2-B190-4182-926C-948CDDD22BD1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 flipH="1">
                <a:off x="7129863" y="404575"/>
                <a:ext cx="1" cy="13184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B9D0C05-7B69-4978-9711-F048B99C5F4E}"/>
                  </a:ext>
                </a:extLst>
              </p:cNvPr>
              <p:cNvSpPr txBox="1"/>
              <p:nvPr/>
            </p:nvSpPr>
            <p:spPr>
              <a:xfrm>
                <a:off x="6729754" y="1026417"/>
                <a:ext cx="80021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记号流</a:t>
                </a:r>
              </a:p>
            </p:txBody>
          </p: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17868D3-3A3D-4019-B730-6380289D993E}"/>
                  </a:ext>
                </a:extLst>
              </p:cNvPr>
              <p:cNvCxnSpPr>
                <a:cxnSpLocks/>
                <a:stCxn id="47" idx="2"/>
                <a:endCxn id="49" idx="0"/>
              </p:cNvCxnSpPr>
              <p:nvPr/>
            </p:nvCxnSpPr>
            <p:spPr>
              <a:xfrm>
                <a:off x="7129863" y="874971"/>
                <a:ext cx="1" cy="15144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9924F41-2BF7-4690-B61F-43302E9FA878}"/>
                  </a:ext>
                </a:extLst>
              </p:cNvPr>
              <p:cNvSpPr/>
              <p:nvPr/>
            </p:nvSpPr>
            <p:spPr>
              <a:xfrm>
                <a:off x="5883144" y="1419015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语法分析器</a:t>
                </a: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5E14ACB9-5F02-4574-B4C2-745E000A9BAC}"/>
                  </a:ext>
                </a:extLst>
              </p:cNvPr>
              <p:cNvCxnSpPr>
                <a:cxnSpLocks/>
                <a:stCxn id="49" idx="2"/>
                <a:endCxn id="51" idx="0"/>
              </p:cNvCxnSpPr>
              <p:nvPr/>
            </p:nvCxnSpPr>
            <p:spPr>
              <a:xfrm flipH="1">
                <a:off x="7129863" y="1272638"/>
                <a:ext cx="1" cy="14637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0EF25E1-CD1B-497A-8F77-4784DDF41F3A}"/>
                  </a:ext>
                </a:extLst>
              </p:cNvPr>
              <p:cNvSpPr txBox="1"/>
              <p:nvPr/>
            </p:nvSpPr>
            <p:spPr>
              <a:xfrm>
                <a:off x="6729753" y="1920670"/>
                <a:ext cx="800219" cy="246221"/>
              </a:xfrm>
              <a:prstGeom prst="rect">
                <a:avLst/>
              </a:prstGeom>
              <a:noFill/>
            </p:spPr>
            <p:txBody>
              <a:bodyPr wrap="non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语法树</a:t>
                </a:r>
              </a:p>
            </p:txBody>
          </p: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DA664B18-D66B-4193-9365-3F667273E386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7129863" y="1757569"/>
                <a:ext cx="0" cy="16310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AB8D345B-36C5-4E5A-BE58-78D9B67EDDAB}"/>
                  </a:ext>
                </a:extLst>
              </p:cNvPr>
              <p:cNvSpPr/>
              <p:nvPr/>
            </p:nvSpPr>
            <p:spPr>
              <a:xfrm>
                <a:off x="5883143" y="2322740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语义分析器</a:t>
                </a:r>
              </a:p>
            </p:txBody>
          </p: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80DCEE51-29D9-4571-8F98-A2C8DF3BE469}"/>
                  </a:ext>
                </a:extLst>
              </p:cNvPr>
              <p:cNvCxnSpPr>
                <a:cxnSpLocks/>
                <a:stCxn id="53" idx="2"/>
                <a:endCxn id="55" idx="0"/>
              </p:cNvCxnSpPr>
              <p:nvPr/>
            </p:nvCxnSpPr>
            <p:spPr>
              <a:xfrm flipH="1">
                <a:off x="7129862" y="2166891"/>
                <a:ext cx="1" cy="15584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D724770-8611-41FB-AC89-D6530708A134}"/>
                  </a:ext>
                </a:extLst>
              </p:cNvPr>
              <p:cNvSpPr txBox="1"/>
              <p:nvPr/>
            </p:nvSpPr>
            <p:spPr>
              <a:xfrm>
                <a:off x="6729754" y="2809642"/>
                <a:ext cx="800219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语法树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9BF3D74F-BDB8-46DC-9A12-65B848B6C392}"/>
                  </a:ext>
                </a:extLst>
              </p:cNvPr>
              <p:cNvCxnSpPr>
                <a:cxnSpLocks/>
                <a:stCxn id="55" idx="2"/>
                <a:endCxn id="57" idx="0"/>
              </p:cNvCxnSpPr>
              <p:nvPr/>
            </p:nvCxnSpPr>
            <p:spPr>
              <a:xfrm>
                <a:off x="7129862" y="2661294"/>
                <a:ext cx="2" cy="14834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AC2D988-8EE0-438A-B1D8-16A27635AAAB}"/>
                  </a:ext>
                </a:extLst>
              </p:cNvPr>
              <p:cNvSpPr/>
              <p:nvPr/>
            </p:nvSpPr>
            <p:spPr>
              <a:xfrm>
                <a:off x="5883143" y="3226463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中间代码生成器</a:t>
                </a: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1846DD9F-0B56-428F-884A-F75EBA57E4F6}"/>
                  </a:ext>
                </a:extLst>
              </p:cNvPr>
              <p:cNvCxnSpPr>
                <a:cxnSpLocks/>
                <a:stCxn id="57" idx="2"/>
                <a:endCxn id="59" idx="0"/>
              </p:cNvCxnSpPr>
              <p:nvPr/>
            </p:nvCxnSpPr>
            <p:spPr>
              <a:xfrm flipH="1">
                <a:off x="7129862" y="3055863"/>
                <a:ext cx="2" cy="17060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7C141B7-B12D-4A68-80BD-ACB53F9D5E2D}"/>
                  </a:ext>
                </a:extLst>
              </p:cNvPr>
              <p:cNvSpPr txBox="1"/>
              <p:nvPr/>
            </p:nvSpPr>
            <p:spPr>
              <a:xfrm>
                <a:off x="6619856" y="3713365"/>
                <a:ext cx="1020009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中间表示</a:t>
                </a: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FC4F78FE-CF87-4235-9172-4BD048FEBB20}"/>
                  </a:ext>
                </a:extLst>
              </p:cNvPr>
              <p:cNvCxnSpPr>
                <a:cxnSpLocks/>
                <a:stCxn id="59" idx="2"/>
                <a:endCxn id="61" idx="0"/>
              </p:cNvCxnSpPr>
              <p:nvPr/>
            </p:nvCxnSpPr>
            <p:spPr>
              <a:xfrm flipH="1">
                <a:off x="7129861" y="3565017"/>
                <a:ext cx="1" cy="14834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C37FB97-FA5A-403F-ADEB-3A632737E370}"/>
                  </a:ext>
                </a:extLst>
              </p:cNvPr>
              <p:cNvSpPr/>
              <p:nvPr/>
            </p:nvSpPr>
            <p:spPr>
              <a:xfrm>
                <a:off x="5883142" y="4103031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独立于机器的代码优化器</a:t>
                </a:r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2F0CB2D-BC82-45C7-A236-3D520F7310F4}"/>
                  </a:ext>
                </a:extLst>
              </p:cNvPr>
              <p:cNvCxnSpPr>
                <a:cxnSpLocks/>
                <a:stCxn id="61" idx="2"/>
                <a:endCxn id="63" idx="0"/>
              </p:cNvCxnSpPr>
              <p:nvPr/>
            </p:nvCxnSpPr>
            <p:spPr>
              <a:xfrm>
                <a:off x="7129861" y="3959586"/>
                <a:ext cx="0" cy="14344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5660DCD-9C7A-4B0D-AEF6-0722BACCC1A9}"/>
                  </a:ext>
                </a:extLst>
              </p:cNvPr>
              <p:cNvSpPr txBox="1"/>
              <p:nvPr/>
            </p:nvSpPr>
            <p:spPr>
              <a:xfrm>
                <a:off x="6628909" y="4580880"/>
                <a:ext cx="1010956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中间表示</a:t>
                </a: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1CAA2BC-860D-4F09-AEAD-8AA3F8955081}"/>
                  </a:ext>
                </a:extLst>
              </p:cNvPr>
              <p:cNvCxnSpPr>
                <a:cxnSpLocks/>
                <a:stCxn id="63" idx="2"/>
                <a:endCxn id="65" idx="0"/>
              </p:cNvCxnSpPr>
              <p:nvPr/>
            </p:nvCxnSpPr>
            <p:spPr>
              <a:xfrm>
                <a:off x="7129861" y="4441585"/>
                <a:ext cx="4526" cy="1392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1ADD12E-B4D1-4329-A7E6-6D95D05B720A}"/>
                  </a:ext>
                </a:extLst>
              </p:cNvPr>
              <p:cNvSpPr/>
              <p:nvPr/>
            </p:nvSpPr>
            <p:spPr>
              <a:xfrm>
                <a:off x="5883142" y="4994497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代码生成器</a:t>
                </a:r>
              </a:p>
            </p:txBody>
          </p: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BD0F22B1-19FE-4171-AC3A-02B9CD57CD14}"/>
                  </a:ext>
                </a:extLst>
              </p:cNvPr>
              <p:cNvCxnSpPr>
                <a:cxnSpLocks/>
                <a:stCxn id="65" idx="2"/>
                <a:endCxn id="67" idx="0"/>
              </p:cNvCxnSpPr>
              <p:nvPr/>
            </p:nvCxnSpPr>
            <p:spPr>
              <a:xfrm flipH="1">
                <a:off x="7129861" y="4827101"/>
                <a:ext cx="4526" cy="16739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7B6DBDFB-B9F7-46E3-8754-E6A08895664D}"/>
                  </a:ext>
                </a:extLst>
              </p:cNvPr>
              <p:cNvSpPr txBox="1"/>
              <p:nvPr/>
            </p:nvSpPr>
            <p:spPr>
              <a:xfrm>
                <a:off x="6306447" y="5481399"/>
                <a:ext cx="1646826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目标机器代码</a:t>
                </a:r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8443EC28-B7E9-4CB8-87CA-1CDDCB1A1A16}"/>
                  </a:ext>
                </a:extLst>
              </p:cNvPr>
              <p:cNvCxnSpPr>
                <a:cxnSpLocks/>
                <a:stCxn id="67" idx="2"/>
                <a:endCxn id="69" idx="0"/>
              </p:cNvCxnSpPr>
              <p:nvPr/>
            </p:nvCxnSpPr>
            <p:spPr>
              <a:xfrm flipH="1">
                <a:off x="7129860" y="5333051"/>
                <a:ext cx="1" cy="14834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6CCE8C2-F49E-4FB8-8564-5AC72B3C612D}"/>
                  </a:ext>
                </a:extLst>
              </p:cNvPr>
              <p:cNvSpPr/>
              <p:nvPr/>
            </p:nvSpPr>
            <p:spPr>
              <a:xfrm>
                <a:off x="5883141" y="5889556"/>
                <a:ext cx="2493437" cy="338554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依赖于机器的代码优化器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8763EAB4-6955-49AC-A43F-AB62F4EEBB6D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7129860" y="5727620"/>
                <a:ext cx="0" cy="16193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E379895-9926-4F44-AEC8-B8CCBCE39AE9}"/>
                  </a:ext>
                </a:extLst>
              </p:cNvPr>
              <p:cNvSpPr txBox="1"/>
              <p:nvPr/>
            </p:nvSpPr>
            <p:spPr>
              <a:xfrm>
                <a:off x="6384463" y="6403617"/>
                <a:ext cx="1490791" cy="246221"/>
              </a:xfrm>
              <a:prstGeom prst="rect">
                <a:avLst/>
              </a:prstGeom>
              <a:noFill/>
            </p:spPr>
            <p:txBody>
              <a:bodyPr wrap="square" tIns="0" bIns="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目标机器代码</a:t>
                </a:r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B00E256D-4E58-40DF-AA1C-349723A4E8DF}"/>
                  </a:ext>
                </a:extLst>
              </p:cNvPr>
              <p:cNvCxnSpPr>
                <a:cxnSpLocks/>
                <a:stCxn id="71" idx="2"/>
                <a:endCxn id="73" idx="0"/>
              </p:cNvCxnSpPr>
              <p:nvPr/>
            </p:nvCxnSpPr>
            <p:spPr>
              <a:xfrm flipH="1">
                <a:off x="7129859" y="6228110"/>
                <a:ext cx="1" cy="17550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42" name="流程图: 过程 41">
              <a:extLst>
                <a:ext uri="{FF2B5EF4-FFF2-40B4-BE49-F238E27FC236}">
                  <a16:creationId xmlns:a16="http://schemas.microsoft.com/office/drawing/2014/main" id="{7D1E1D90-298A-4DE3-8BC7-94FD61E92F6C}"/>
                </a:ext>
              </a:extLst>
            </p:cNvPr>
            <p:cNvSpPr/>
            <p:nvPr/>
          </p:nvSpPr>
          <p:spPr>
            <a:xfrm>
              <a:off x="7077015" y="454971"/>
              <a:ext cx="3023857" cy="501447"/>
            </a:xfrm>
            <a:prstGeom prst="flowChartProcess">
              <a:avLst/>
            </a:prstGeom>
            <a:noFill/>
            <a:ln w="38100" cap="flat" cmpd="sng" algn="ctr">
              <a:solidFill>
                <a:srgbClr val="DF5327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DF5327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D1310938-AE5B-4993-B44C-6A846532D535}"/>
                </a:ext>
              </a:extLst>
            </p:cNvPr>
            <p:cNvGrpSpPr/>
            <p:nvPr/>
          </p:nvGrpSpPr>
          <p:grpSpPr>
            <a:xfrm>
              <a:off x="10100872" y="1782848"/>
              <a:ext cx="1150974" cy="3590572"/>
              <a:chOff x="8670425" y="1782848"/>
              <a:chExt cx="1150974" cy="359057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90E0429-9F00-45C3-970C-EE56B80E5A18}"/>
                  </a:ext>
                </a:extLst>
              </p:cNvPr>
              <p:cNvSpPr/>
              <p:nvPr/>
            </p:nvSpPr>
            <p:spPr>
              <a:xfrm>
                <a:off x="9323618" y="1782848"/>
                <a:ext cx="497781" cy="359057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符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号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表</a:t>
                </a:r>
              </a:p>
            </p:txBody>
          </p:sp>
          <p:sp>
            <p:nvSpPr>
              <p:cNvPr id="45" name="箭头: 左 44">
                <a:extLst>
                  <a:ext uri="{FF2B5EF4-FFF2-40B4-BE49-F238E27FC236}">
                    <a16:creationId xmlns:a16="http://schemas.microsoft.com/office/drawing/2014/main" id="{3A95E88F-55FB-4500-9064-5E5828B1173F}"/>
                  </a:ext>
                </a:extLst>
              </p:cNvPr>
              <p:cNvSpPr/>
              <p:nvPr/>
            </p:nvSpPr>
            <p:spPr>
              <a:xfrm>
                <a:off x="8670425" y="2883382"/>
                <a:ext cx="543302" cy="1194264"/>
              </a:xfrm>
              <a:prstGeom prst="leftArrow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75" name="Group 45">
            <a:extLst>
              <a:ext uri="{FF2B5EF4-FFF2-40B4-BE49-F238E27FC236}">
                <a16:creationId xmlns:a16="http://schemas.microsoft.com/office/drawing/2014/main" id="{3EEAC861-7AFA-44B9-BDC0-9F6AD748230E}"/>
              </a:ext>
            </a:extLst>
          </p:cNvPr>
          <p:cNvGrpSpPr>
            <a:grpSpLocks/>
          </p:cNvGrpSpPr>
          <p:nvPr/>
        </p:nvGrpSpPr>
        <p:grpSpPr bwMode="auto">
          <a:xfrm>
            <a:off x="236921" y="2108984"/>
            <a:ext cx="4687491" cy="3028950"/>
            <a:chOff x="144" y="1200"/>
            <a:chExt cx="3524" cy="2544"/>
          </a:xfrm>
        </p:grpSpPr>
        <p:sp>
          <p:nvSpPr>
            <p:cNvPr id="76" name="Rectangle 6" descr="Green marble">
              <a:extLst>
                <a:ext uri="{FF2B5EF4-FFF2-40B4-BE49-F238E27FC236}">
                  <a16:creationId xmlns:a16="http://schemas.microsoft.com/office/drawing/2014/main" id="{CBC17BF6-C450-4BF2-9CA1-9962BC665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304"/>
              <a:ext cx="1728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100" i="0" dirty="0">
                  <a:latin typeface="+mn-lt"/>
                  <a:ea typeface="+mn-ea"/>
                </a:rPr>
                <a:t>词法分析器</a:t>
              </a:r>
              <a:endParaRPr lang="zh-CN" altLang="en-US" sz="2100" dirty="0">
                <a:latin typeface="+mn-lt"/>
                <a:ea typeface="+mn-ea"/>
              </a:endParaRPr>
            </a:p>
          </p:txBody>
        </p:sp>
        <p:sp>
          <p:nvSpPr>
            <p:cNvPr id="77" name="Line 7">
              <a:extLst>
                <a:ext uri="{FF2B5EF4-FFF2-40B4-BE49-F238E27FC236}">
                  <a16:creationId xmlns:a16="http://schemas.microsoft.com/office/drawing/2014/main" id="{ADE463E7-792E-4777-8024-6B085FEB9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728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C50965EA-43D1-4F6B-A713-7C4B09484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832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79" name="Rectangle 9">
              <a:extLst>
                <a:ext uri="{FF2B5EF4-FFF2-40B4-BE49-F238E27FC236}">
                  <a16:creationId xmlns:a16="http://schemas.microsoft.com/office/drawing/2014/main" id="{ACFFD9C9-A849-4ACB-97AF-4BD8287C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312"/>
              <a:ext cx="352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i</a:t>
              </a:r>
              <a:r>
                <a:rPr lang="en-US" altLang="zh-CN" b="1" i="0" dirty="0">
                  <a:latin typeface="+mn-lt"/>
                  <a:ea typeface="+mn-ea"/>
                </a:rPr>
                <a:t>d, 1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r>
                <a:rPr lang="zh-CN" altLang="en-US" b="1" dirty="0">
                  <a:latin typeface="+mn-lt"/>
                  <a:ea typeface="+mn-ea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</a:t>
              </a:r>
              <a:r>
                <a:rPr lang="en-US" altLang="zh-CN" b="1" i="0" dirty="0">
                  <a:latin typeface="+mn-lt"/>
                  <a:ea typeface="+mn-ea"/>
                </a:rPr>
                <a:t>=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r>
                <a:rPr lang="en-US" altLang="zh-CN" b="1" i="0" dirty="0">
                  <a:latin typeface="+mn-lt"/>
                  <a:ea typeface="+mn-ea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</a:t>
              </a:r>
              <a:r>
                <a:rPr lang="en-US" altLang="zh-CN" b="1" i="0" dirty="0">
                  <a:latin typeface="+mn-lt"/>
                  <a:ea typeface="+mn-ea"/>
                </a:rPr>
                <a:t>id, 2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r>
                <a:rPr lang="en-US" altLang="zh-CN" b="1" i="0" dirty="0">
                  <a:latin typeface="+mn-lt"/>
                  <a:ea typeface="+mn-ea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</a:t>
              </a:r>
              <a:r>
                <a:rPr lang="en-US" altLang="zh-CN" b="1" i="0" dirty="0">
                  <a:latin typeface="+mn-lt"/>
                  <a:ea typeface="+mn-ea"/>
                </a:rPr>
                <a:t>+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r>
                <a:rPr lang="en-US" altLang="zh-CN" b="1" i="0" dirty="0">
                  <a:latin typeface="+mn-lt"/>
                  <a:ea typeface="+mn-ea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</a:t>
              </a:r>
              <a:r>
                <a:rPr lang="en-US" altLang="zh-CN" b="1" i="0" dirty="0">
                  <a:latin typeface="+mn-lt"/>
                  <a:ea typeface="+mn-ea"/>
                </a:rPr>
                <a:t>id, 3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r>
                <a:rPr lang="en-US" altLang="zh-CN" b="1" i="0" dirty="0">
                  <a:latin typeface="+mn-lt"/>
                  <a:ea typeface="+mn-ea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</a:t>
              </a:r>
              <a:r>
                <a:rPr lang="en-US" altLang="zh-CN" sz="2000" b="1" i="0" dirty="0">
                  <a:latin typeface="+mn-lt"/>
                  <a:ea typeface="+mn-ea"/>
                  <a:sym typeface="Symbol" panose="05050102010706020507" pitchFamily="18" charset="2"/>
                </a:rPr>
                <a:t>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r>
                <a:rPr lang="en-US" altLang="zh-CN" b="1" i="0" dirty="0">
                  <a:latin typeface="+mn-lt"/>
                  <a:ea typeface="+mn-ea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</a:t>
              </a:r>
              <a:r>
                <a:rPr lang="en-US" altLang="zh-CN" b="1" i="0" dirty="0">
                  <a:latin typeface="+mn-lt"/>
                  <a:ea typeface="+mn-ea"/>
                </a:rPr>
                <a:t>60</a:t>
              </a:r>
              <a:r>
                <a:rPr lang="en-US" altLang="zh-CN" b="1" i="0" dirty="0">
                  <a:latin typeface="+mn-lt"/>
                  <a:ea typeface="+mn-ea"/>
                  <a:sym typeface="Symbol" panose="05050102010706020507" pitchFamily="18" charset="2"/>
                </a:rPr>
                <a:t></a:t>
              </a:r>
              <a:endParaRPr lang="en-US" altLang="zh-CN" b="1" i="0" dirty="0">
                <a:latin typeface="+mn-lt"/>
                <a:ea typeface="+mn-ea"/>
              </a:endParaRPr>
            </a:p>
          </p:txBody>
        </p:sp>
        <p:sp>
          <p:nvSpPr>
            <p:cNvPr id="80" name="Rectangle 38">
              <a:extLst>
                <a:ext uri="{FF2B5EF4-FFF2-40B4-BE49-F238E27FC236}">
                  <a16:creationId xmlns:a16="http://schemas.microsoft.com/office/drawing/2014/main" id="{E38365A1-B374-4E1B-8E7D-2F953134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321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b="1" i="0" dirty="0">
                  <a:latin typeface="+mn-lt"/>
                  <a:ea typeface="+mn-ea"/>
                </a:rPr>
                <a:t>position = initial + rate </a:t>
              </a:r>
              <a:r>
                <a:rPr lang="en-US" altLang="zh-CN" b="1" i="0" dirty="0">
                  <a:latin typeface="+mn-lt"/>
                  <a:ea typeface="+mn-ea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b="1" i="0" dirty="0">
                  <a:latin typeface="+mn-lt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b="1" i="0" dirty="0">
                  <a:latin typeface="+mn-lt"/>
                  <a:ea typeface="+mn-ea"/>
                </a:rPr>
                <a:t>60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A4B4CD-F36B-78E8-AC8B-735F3CC1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314B-1091-42FE-8D8B-A03871C4C91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A3FC06-E67C-E18E-3EE9-DFE9129B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BE8A1-BB98-8EB8-2E7A-92F6B763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8BB4C56-5368-4CE6-A537-274B4F863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7FBD639-3A9D-4608-923C-ED2F1CDBA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词法分析的主要功能：</a:t>
            </a:r>
          </a:p>
          <a:p>
            <a:pPr lvl="1" eaLnBrk="1" hangingPunct="1"/>
            <a:r>
              <a:rPr lang="zh-CN" altLang="en-US" dirty="0"/>
              <a:t>源程序字符流（</a:t>
            </a:r>
            <a:r>
              <a:rPr lang="en-US" altLang="zh-CN" dirty="0"/>
              <a:t>characters</a:t>
            </a:r>
            <a:r>
              <a:rPr lang="zh-CN" altLang="en-US" dirty="0"/>
              <a:t>）</a:t>
            </a:r>
            <a:r>
              <a:rPr lang="zh-CN" altLang="en-US" dirty="0">
                <a:sym typeface="Wingdings" panose="05000000000000000000" pitchFamily="2" charset="2"/>
              </a:rPr>
              <a:t> 词法记号流（</a:t>
            </a:r>
            <a:r>
              <a:rPr lang="en-US" altLang="zh-CN" dirty="0">
                <a:sym typeface="Wingdings" panose="05000000000000000000" pitchFamily="2" charset="2"/>
              </a:rPr>
              <a:t>tokens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手工构造词法分析器的方法：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用状态转换图描述源语言词法记号的结构</a:t>
            </a: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手工将状态转换图翻译成识别词法记号的程序</a:t>
            </a:r>
          </a:p>
          <a:p>
            <a:r>
              <a:rPr lang="zh-CN" altLang="en-US" dirty="0"/>
              <a:t>词法分析器的自动生成：正规式、状态转换图和有限自动机等。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5EFC1-DC0D-6231-A408-EB23C59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21AE-63B1-45E5-99FF-FD3D9D1B445A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99A93-886E-F5BA-7017-AEF63D5A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096FA-1BD0-B719-2FF5-1948186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FF09C51-32B4-4F31-A172-E9A17E557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第二章 词法分析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E090B1-6985-4FC7-AFF0-DE53E7FE9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词法分析器和语法分析器的一种典型关系：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语法分析器为</a:t>
            </a:r>
            <a:r>
              <a:rPr lang="zh-CN" altLang="en-US" dirty="0">
                <a:solidFill>
                  <a:schemeClr val="accent2"/>
                </a:solidFill>
              </a:rPr>
              <a:t>主导</a:t>
            </a:r>
            <a:r>
              <a:rPr lang="zh-CN" altLang="en-US" dirty="0"/>
              <a:t>、词法分析器为其</a:t>
            </a:r>
            <a:r>
              <a:rPr lang="zh-CN" altLang="en-US" dirty="0">
                <a:solidFill>
                  <a:schemeClr val="accent2"/>
                </a:solidFill>
              </a:rPr>
              <a:t>子程序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两个模块的活动交错进行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F4715D65-535B-4046-9864-9D2F3729210E}"/>
              </a:ext>
            </a:extLst>
          </p:cNvPr>
          <p:cNvGrpSpPr>
            <a:grpSpLocks/>
          </p:cNvGrpSpPr>
          <p:nvPr/>
        </p:nvGrpSpPr>
        <p:grpSpPr bwMode="auto">
          <a:xfrm>
            <a:off x="1342429" y="3717131"/>
            <a:ext cx="6459141" cy="2114550"/>
            <a:chOff x="144" y="816"/>
            <a:chExt cx="5425" cy="1776"/>
          </a:xfrm>
        </p:grpSpPr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9EEF024D-0350-4903-A367-85129ADC5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50" b="1">
                  <a:latin typeface="+mn-lt"/>
                  <a:ea typeface="+mn-ea"/>
                </a:rPr>
                <a:t> 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+mn-lt"/>
                <a:ea typeface="+mn-ea"/>
              </a:endParaRPr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8AC32987-B272-4A10-843C-EC26F063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1891"/>
              <a:ext cx="260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50" b="1">
                  <a:latin typeface="+mn-lt"/>
                  <a:ea typeface="+mn-ea"/>
                </a:rPr>
                <a:t> 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latin typeface="+mn-lt"/>
                <a:ea typeface="+mn-ea"/>
              </a:endParaRPr>
            </a:p>
          </p:txBody>
        </p:sp>
        <p:sp>
          <p:nvSpPr>
            <p:cNvPr id="16391" name="Rectangle 7">
              <a:extLst>
                <a:ext uri="{FF2B5EF4-FFF2-40B4-BE49-F238E27FC236}">
                  <a16:creationId xmlns:a16="http://schemas.microsoft.com/office/drawing/2014/main" id="{259CC625-75D2-4B12-BF52-EA942181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816"/>
              <a:ext cx="4896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lvl="1">
                <a:buClrTx/>
                <a:buSzTx/>
                <a:buFontTx/>
                <a:buChar char="–"/>
              </a:pPr>
              <a:endParaRPr lang="en-US" altLang="zh-CN" sz="2100">
                <a:latin typeface="+mn-lt"/>
                <a:ea typeface="+mn-ea"/>
              </a:endParaRPr>
            </a:p>
            <a:p>
              <a:pPr>
                <a:lnSpc>
                  <a:spcPct val="0"/>
                </a:lnSpc>
                <a:buClrTx/>
                <a:buSzTx/>
                <a:buFontTx/>
                <a:buChar char="•"/>
              </a:pPr>
              <a:endParaRPr lang="en-US" altLang="zh-CN" sz="2400">
                <a:latin typeface="+mn-lt"/>
                <a:ea typeface="+mn-ea"/>
              </a:endParaRPr>
            </a:p>
          </p:txBody>
        </p:sp>
        <p:sp>
          <p:nvSpPr>
            <p:cNvPr id="16392" name="Rectangle 8">
              <a:extLst>
                <a:ext uri="{FF2B5EF4-FFF2-40B4-BE49-F238E27FC236}">
                  <a16:creationId xmlns:a16="http://schemas.microsoft.com/office/drawing/2014/main" id="{069B5570-AD5D-4247-8824-95D8DDE4E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152"/>
              <a:ext cx="1192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+mn-lt"/>
                  <a:ea typeface="+mn-ea"/>
                </a:rPr>
                <a:t>词法分析器</a:t>
              </a:r>
            </a:p>
          </p:txBody>
        </p:sp>
        <p:sp>
          <p:nvSpPr>
            <p:cNvPr id="16393" name="Rectangle 9">
              <a:extLst>
                <a:ext uri="{FF2B5EF4-FFF2-40B4-BE49-F238E27FC236}">
                  <a16:creationId xmlns:a16="http://schemas.microsoft.com/office/drawing/2014/main" id="{068F5DF2-7E75-4AC4-976B-2CC40905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2"/>
              <a:ext cx="1156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+mn-lt"/>
                  <a:ea typeface="+mn-ea"/>
                </a:rPr>
                <a:t>语法分析器</a:t>
              </a:r>
            </a:p>
          </p:txBody>
        </p:sp>
        <p:sp>
          <p:nvSpPr>
            <p:cNvPr id="16394" name="Rectangle 10">
              <a:extLst>
                <a:ext uri="{FF2B5EF4-FFF2-40B4-BE49-F238E27FC236}">
                  <a16:creationId xmlns:a16="http://schemas.microsoft.com/office/drawing/2014/main" id="{616140C4-0680-4F96-AB78-6F028E5CD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1956"/>
              <a:ext cx="884" cy="3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+mn-lt"/>
                  <a:ea typeface="+mn-ea"/>
                </a:rPr>
                <a:t>符号表</a:t>
              </a:r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DE72D1E2-B655-4829-A0BF-0104B4236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1593"/>
              <a:ext cx="481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4CBB7DEC-64FB-46B5-B825-76C95D8F2C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4" y="1593"/>
              <a:ext cx="480" cy="3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6F436AE0-B35E-4B4D-874A-9B5DFF42D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3" y="1257"/>
              <a:ext cx="12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A578E1EC-6064-44B9-91E6-D851B1E60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440"/>
              <a:ext cx="126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31633AAD-9A8E-44B8-AE3D-BD41AE25B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44"/>
              <a:ext cx="2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174C8E10-937C-4D0B-93F7-F34974D7E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344"/>
              <a:ext cx="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401" name="Rectangle 17">
              <a:extLst>
                <a:ext uri="{FF2B5EF4-FFF2-40B4-BE49-F238E27FC236}">
                  <a16:creationId xmlns:a16="http://schemas.microsoft.com/office/drawing/2014/main" id="{0DDCEE0F-D3AF-49EC-A10C-FAF93230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11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+mn-lt"/>
                  <a:ea typeface="+mn-ea"/>
                </a:rPr>
                <a:t>记号</a:t>
              </a:r>
              <a:r>
                <a:rPr lang="en-US" altLang="zh-CN" sz="1800" b="1" dirty="0">
                  <a:latin typeface="+mn-lt"/>
                  <a:ea typeface="+mn-ea"/>
                </a:rPr>
                <a:t>(token)</a:t>
              </a:r>
            </a:p>
          </p:txBody>
        </p:sp>
        <p:sp>
          <p:nvSpPr>
            <p:cNvPr id="16402" name="Rectangle 18">
              <a:extLst>
                <a:ext uri="{FF2B5EF4-FFF2-40B4-BE49-F238E27FC236}">
                  <a16:creationId xmlns:a16="http://schemas.microsoft.com/office/drawing/2014/main" id="{6B6E50C8-04CE-41D2-AD96-689D6C3DD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1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+mn-lt"/>
                  <a:ea typeface="+mn-ea"/>
                </a:rPr>
                <a:t>取下一个记号</a:t>
              </a:r>
            </a:p>
          </p:txBody>
        </p:sp>
        <p:sp>
          <p:nvSpPr>
            <p:cNvPr id="16403" name="Rectangle 19">
              <a:extLst>
                <a:ext uri="{FF2B5EF4-FFF2-40B4-BE49-F238E27FC236}">
                  <a16:creationId xmlns:a16="http://schemas.microsoft.com/office/drawing/2014/main" id="{783472A6-B0F6-40B1-8DF3-6DE7D3741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768" cy="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+mn-lt"/>
                  <a:ea typeface="+mn-ea"/>
                </a:rPr>
                <a:t>源程序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6F222C-F233-EC0B-E675-EB3CAFCF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6266-23FE-4440-BAE3-A1E00C50C5FE}" type="datetime2">
              <a:rPr lang="zh-CN" altLang="en-US" smtClean="0"/>
              <a:t>2024年3月7日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51150-DACF-1ACC-BAC3-80761E0E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词法分析</a:t>
            </a:r>
            <a:r>
              <a:rPr lang="en-US" altLang="zh-CN"/>
              <a:t>(1)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1ADE3-CA3E-E308-6F84-806C6CB1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编译原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编译原理" id="{4271FEC0-4BA9-4131-8AF9-5171DE3A8BFB}" vid="{B2C6F381-9842-4644-AB39-09AD860BC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编译原理</Template>
  <TotalTime>380</TotalTime>
  <Words>6846</Words>
  <Application>Microsoft Office PowerPoint</Application>
  <PresentationFormat>全屏显示(4:3)</PresentationFormat>
  <Paragraphs>891</Paragraphs>
  <Slides>65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等线</vt:lpstr>
      <vt:lpstr>宋体</vt:lpstr>
      <vt:lpstr>Arial</vt:lpstr>
      <vt:lpstr>Consolas</vt:lpstr>
      <vt:lpstr>Courier New</vt:lpstr>
      <vt:lpstr>Symbol</vt:lpstr>
      <vt:lpstr>Tahoma</vt:lpstr>
      <vt:lpstr>Times New Roman</vt:lpstr>
      <vt:lpstr>Wingdings</vt:lpstr>
      <vt:lpstr>编译原理</vt:lpstr>
      <vt:lpstr>第二章 词法分析(1)</vt:lpstr>
      <vt:lpstr>第一章回顾</vt:lpstr>
      <vt:lpstr>第一章回顾</vt:lpstr>
      <vt:lpstr>第一章回顾 编译器 vs 解释器</vt:lpstr>
      <vt:lpstr>本次课内容</vt:lpstr>
      <vt:lpstr>本次课内容</vt:lpstr>
      <vt:lpstr>第二章 词法分析</vt:lpstr>
      <vt:lpstr>第二章 词法分析</vt:lpstr>
      <vt:lpstr>第二章 词法分析</vt:lpstr>
      <vt:lpstr>第二章 词法分析</vt:lpstr>
      <vt:lpstr>2.1 词法记号及属性</vt:lpstr>
      <vt:lpstr>2.1.1 词法记号、模式、单词</vt:lpstr>
      <vt:lpstr>2.1.1 词法记号、模式、单词</vt:lpstr>
      <vt:lpstr>2.1.1 词法记号、模式、单词</vt:lpstr>
      <vt:lpstr>2.1.1 词法记号、模式、单词</vt:lpstr>
      <vt:lpstr>2.1.1 词法记号、模式、单词</vt:lpstr>
      <vt:lpstr>2.1.1 词法记号、模式、单词</vt:lpstr>
      <vt:lpstr>2.1.1 词法记号、模式、单词</vt:lpstr>
      <vt:lpstr>2.1.1 词法记号、模式、单词</vt:lpstr>
      <vt:lpstr>2.1.2 词法记号的属性</vt:lpstr>
      <vt:lpstr>2.1.2 词法记号的属性</vt:lpstr>
      <vt:lpstr>2.1.3 词法错误</vt:lpstr>
      <vt:lpstr>2.1.3 词法错误</vt:lpstr>
      <vt:lpstr>2.2 词法记号的描述与识别</vt:lpstr>
      <vt:lpstr>2.2 词法记号的描述与识别</vt:lpstr>
      <vt:lpstr>2.2.1 串和语言</vt:lpstr>
      <vt:lpstr>2.2.1 串和语言</vt:lpstr>
      <vt:lpstr>2.2.1 串和语言</vt:lpstr>
      <vt:lpstr>2.2.1 串和语言</vt:lpstr>
      <vt:lpstr>2.2.1 串和语言</vt:lpstr>
      <vt:lpstr>2.2.1 串和语言</vt:lpstr>
      <vt:lpstr>2.2.1 串和语言</vt:lpstr>
      <vt:lpstr>2.2.1 串和语言</vt:lpstr>
      <vt:lpstr>2.2.1 串和语言</vt:lpstr>
      <vt:lpstr>2.2.1 串和语言</vt:lpstr>
      <vt:lpstr>2.2.1 串和语言</vt:lpstr>
      <vt:lpstr>2.2.2 正规式</vt:lpstr>
      <vt:lpstr>2.2.2 正规式</vt:lpstr>
      <vt:lpstr>2.2.2 正规式</vt:lpstr>
      <vt:lpstr>2.2.2 正规式</vt:lpstr>
      <vt:lpstr>课堂练习</vt:lpstr>
      <vt:lpstr>2.2.2 正规式</vt:lpstr>
      <vt:lpstr>2.2.2 正规式</vt:lpstr>
      <vt:lpstr>2.2.3 正规定义</vt:lpstr>
      <vt:lpstr>2.2.3 正规定义</vt:lpstr>
      <vt:lpstr>2.2.3 正规定义</vt:lpstr>
      <vt:lpstr>2.2.3 正规定义</vt:lpstr>
      <vt:lpstr>2.2.3 正规定义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2.2.4 状态转换图</vt:lpstr>
      <vt:lpstr>课堂练习</vt:lpstr>
      <vt:lpstr>本节小结</vt:lpstr>
      <vt:lpstr>本节小结</vt:lpstr>
      <vt:lpstr>课后任务</vt:lpstr>
      <vt:lpstr>教学质量反馈问卷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语法分析(8)</dc:title>
  <dc:creator>欣捷</dc:creator>
  <cp:lastModifiedBy>欣捷 王</cp:lastModifiedBy>
  <cp:revision>45</cp:revision>
  <cp:lastPrinted>2024-03-01T01:17:06Z</cp:lastPrinted>
  <dcterms:created xsi:type="dcterms:W3CDTF">2021-04-20T06:55:23Z</dcterms:created>
  <dcterms:modified xsi:type="dcterms:W3CDTF">2024-03-07T15:46:01Z</dcterms:modified>
</cp:coreProperties>
</file>