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74"/>
  </p:notesMasterIdLst>
  <p:sldIdLst>
    <p:sldId id="256" r:id="rId2"/>
    <p:sldId id="824" r:id="rId3"/>
    <p:sldId id="801" r:id="rId4"/>
    <p:sldId id="872" r:id="rId5"/>
    <p:sldId id="808" r:id="rId6"/>
    <p:sldId id="890" r:id="rId7"/>
    <p:sldId id="923" r:id="rId8"/>
    <p:sldId id="928" r:id="rId9"/>
    <p:sldId id="929" r:id="rId10"/>
    <p:sldId id="927" r:id="rId11"/>
    <p:sldId id="825" r:id="rId12"/>
    <p:sldId id="826" r:id="rId13"/>
    <p:sldId id="827" r:id="rId14"/>
    <p:sldId id="924" r:id="rId15"/>
    <p:sldId id="932" r:id="rId16"/>
    <p:sldId id="829" r:id="rId17"/>
    <p:sldId id="830" r:id="rId18"/>
    <p:sldId id="831" r:id="rId19"/>
    <p:sldId id="883" r:id="rId20"/>
    <p:sldId id="834" r:id="rId21"/>
    <p:sldId id="835" r:id="rId22"/>
    <p:sldId id="836" r:id="rId23"/>
    <p:sldId id="837" r:id="rId24"/>
    <p:sldId id="838" r:id="rId25"/>
    <p:sldId id="839" r:id="rId26"/>
    <p:sldId id="840" r:id="rId27"/>
    <p:sldId id="841" r:id="rId28"/>
    <p:sldId id="842" r:id="rId29"/>
    <p:sldId id="843" r:id="rId30"/>
    <p:sldId id="882" r:id="rId31"/>
    <p:sldId id="845" r:id="rId32"/>
    <p:sldId id="846" r:id="rId33"/>
    <p:sldId id="874" r:id="rId34"/>
    <p:sldId id="875" r:id="rId35"/>
    <p:sldId id="876" r:id="rId36"/>
    <p:sldId id="877" r:id="rId37"/>
    <p:sldId id="933" r:id="rId38"/>
    <p:sldId id="878" r:id="rId39"/>
    <p:sldId id="879" r:id="rId40"/>
    <p:sldId id="880" r:id="rId41"/>
    <p:sldId id="881" r:id="rId42"/>
    <p:sldId id="855" r:id="rId43"/>
    <p:sldId id="856" r:id="rId44"/>
    <p:sldId id="885" r:id="rId45"/>
    <p:sldId id="886" r:id="rId46"/>
    <p:sldId id="887" r:id="rId47"/>
    <p:sldId id="857" r:id="rId48"/>
    <p:sldId id="858" r:id="rId49"/>
    <p:sldId id="859" r:id="rId50"/>
    <p:sldId id="860" r:id="rId51"/>
    <p:sldId id="861" r:id="rId52"/>
    <p:sldId id="862" r:id="rId53"/>
    <p:sldId id="863" r:id="rId54"/>
    <p:sldId id="864" r:id="rId55"/>
    <p:sldId id="888" r:id="rId56"/>
    <p:sldId id="925" r:id="rId57"/>
    <p:sldId id="865" r:id="rId58"/>
    <p:sldId id="866" r:id="rId59"/>
    <p:sldId id="867" r:id="rId60"/>
    <p:sldId id="926" r:id="rId61"/>
    <p:sldId id="868" r:id="rId62"/>
    <p:sldId id="869" r:id="rId63"/>
    <p:sldId id="891" r:id="rId64"/>
    <p:sldId id="782" r:id="rId65"/>
    <p:sldId id="783" r:id="rId66"/>
    <p:sldId id="914" r:id="rId67"/>
    <p:sldId id="915" r:id="rId68"/>
    <p:sldId id="785" r:id="rId69"/>
    <p:sldId id="896" r:id="rId70"/>
    <p:sldId id="931" r:id="rId71"/>
    <p:sldId id="637" r:id="rId72"/>
    <p:sldId id="934" r:id="rId7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E1E4"/>
    <a:srgbClr val="E0B8D3"/>
    <a:srgbClr val="254E64"/>
    <a:srgbClr val="B5CEED"/>
    <a:srgbClr val="008000"/>
    <a:srgbClr val="3A7A3A"/>
    <a:srgbClr val="2E617D"/>
    <a:srgbClr val="316886"/>
    <a:srgbClr val="3A7B9F"/>
    <a:srgbClr val="204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E27CF-200E-4D47-B996-F02842A52A6C}" v="677" dt="2024-04-05T11:55:26.522"/>
    <p1510:client id="{94380558-CD1E-4680-B802-71C879101547}" v="251" dt="2024-04-05T09:39:06.60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1866" autoAdjust="0"/>
  </p:normalViewPr>
  <p:slideViewPr>
    <p:cSldViewPr snapToGrid="0">
      <p:cViewPr varScale="1">
        <p:scale>
          <a:sx n="69" d="100"/>
          <a:sy n="69" d="100"/>
        </p:scale>
        <p:origin x="13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欣捷 王" userId="b965477fa0aef5e6" providerId="LiveId" clId="{0B6E27CF-200E-4D47-B996-F02842A52A6C}"/>
    <pc:docChg chg="custSel modSld">
      <pc:chgData name="欣捷 王" userId="b965477fa0aef5e6" providerId="LiveId" clId="{0B6E27CF-200E-4D47-B996-F02842A52A6C}" dt="2024-04-05T11:55:26.522" v="91"/>
      <pc:docMkLst>
        <pc:docMk/>
      </pc:docMkLst>
      <pc:sldChg chg="modSp mod">
        <pc:chgData name="欣捷 王" userId="b965477fa0aef5e6" providerId="LiveId" clId="{0B6E27CF-200E-4D47-B996-F02842A52A6C}" dt="2024-04-05T11:55:26.522" v="91"/>
        <pc:sldMkLst>
          <pc:docMk/>
          <pc:sldMk cId="692446692" sldId="932"/>
        </pc:sldMkLst>
        <pc:spChg chg="mod">
          <ac:chgData name="欣捷 王" userId="b965477fa0aef5e6" providerId="LiveId" clId="{0B6E27CF-200E-4D47-B996-F02842A52A6C}" dt="2024-04-05T11:40:28.058" v="33" actId="207"/>
          <ac:spMkLst>
            <pc:docMk/>
            <pc:sldMk cId="692446692" sldId="932"/>
            <ac:spMk id="16" creationId="{1E37BC3E-309B-5A4B-BC1C-688F3AC74B82}"/>
          </ac:spMkLst>
        </pc:spChg>
        <pc:spChg chg="mod">
          <ac:chgData name="欣捷 王" userId="b965477fa0aef5e6" providerId="LiveId" clId="{0B6E27CF-200E-4D47-B996-F02842A52A6C}" dt="2024-04-05T11:40:28.059" v="35" actId="207"/>
          <ac:spMkLst>
            <pc:docMk/>
            <pc:sldMk cId="692446692" sldId="932"/>
            <ac:spMk id="17" creationId="{1CD49431-4742-6B9A-A7E6-87278FE6BC5D}"/>
          </ac:spMkLst>
        </pc:spChg>
        <pc:spChg chg="mod modVis">
          <ac:chgData name="欣捷 王" userId="b965477fa0aef5e6" providerId="LiveId" clId="{0B6E27CF-200E-4D47-B996-F02842A52A6C}" dt="2024-04-05T11:40:28.055" v="29"/>
          <ac:spMkLst>
            <pc:docMk/>
            <pc:sldMk cId="692446692" sldId="932"/>
            <ac:spMk id="18" creationId="{B2EFF697-5ED2-A6BE-E063-7D49AE699775}"/>
          </ac:spMkLst>
        </pc:spChg>
        <pc:spChg chg="mod">
          <ac:chgData name="欣捷 王" userId="b965477fa0aef5e6" providerId="LiveId" clId="{0B6E27CF-200E-4D47-B996-F02842A52A6C}" dt="2024-04-05T11:55:26.521" v="88"/>
          <ac:spMkLst>
            <pc:docMk/>
            <pc:sldMk cId="692446692" sldId="932"/>
            <ac:spMk id="19" creationId="{CF57DB70-1BDB-5601-7E66-F84BC77547B3}"/>
          </ac:spMkLst>
        </pc:spChg>
        <pc:spChg chg="mod">
          <ac:chgData name="欣捷 王" userId="b965477fa0aef5e6" providerId="LiveId" clId="{0B6E27CF-200E-4D47-B996-F02842A52A6C}" dt="2024-04-05T11:55:26.520" v="87"/>
          <ac:spMkLst>
            <pc:docMk/>
            <pc:sldMk cId="692446692" sldId="932"/>
            <ac:spMk id="20" creationId="{4A208831-7766-7868-A4AB-0E97467EBC05}"/>
          </ac:spMkLst>
        </pc:spChg>
        <pc:spChg chg="mod">
          <ac:chgData name="欣捷 王" userId="b965477fa0aef5e6" providerId="LiveId" clId="{0B6E27CF-200E-4D47-B996-F02842A52A6C}" dt="2024-04-05T11:55:26.520" v="87"/>
          <ac:spMkLst>
            <pc:docMk/>
            <pc:sldMk cId="692446692" sldId="932"/>
            <ac:spMk id="21" creationId="{7061305B-F1AE-7F7D-C1CB-42DAD2EDACD9}"/>
          </ac:spMkLst>
        </pc:spChg>
        <pc:spChg chg="mod">
          <ac:chgData name="欣捷 王" userId="b965477fa0aef5e6" providerId="LiveId" clId="{0B6E27CF-200E-4D47-B996-F02842A52A6C}" dt="2024-04-05T11:55:26.520" v="87"/>
          <ac:spMkLst>
            <pc:docMk/>
            <pc:sldMk cId="692446692" sldId="932"/>
            <ac:spMk id="22" creationId="{7D3367A1-34D6-6E6F-92AB-E548EE72D093}"/>
          </ac:spMkLst>
        </pc:spChg>
        <pc:spChg chg="mod">
          <ac:chgData name="欣捷 王" userId="b965477fa0aef5e6" providerId="LiveId" clId="{0B6E27CF-200E-4D47-B996-F02842A52A6C}" dt="2024-04-05T11:40:28.060" v="37" actId="207"/>
          <ac:spMkLst>
            <pc:docMk/>
            <pc:sldMk cId="692446692" sldId="932"/>
            <ac:spMk id="26" creationId="{B366FF4C-72AA-AB05-A096-6A8BA672DE42}"/>
          </ac:spMkLst>
        </pc:spChg>
        <pc:grpChg chg="mod">
          <ac:chgData name="欣捷 王" userId="b965477fa0aef5e6" providerId="LiveId" clId="{0B6E27CF-200E-4D47-B996-F02842A52A6C}" dt="2024-04-05T11:55:26.521" v="89"/>
          <ac:grpSpMkLst>
            <pc:docMk/>
            <pc:sldMk cId="692446692" sldId="932"/>
            <ac:grpSpMk id="23" creationId="{CC23DA77-1371-8945-FA09-91500F27E976}"/>
          </ac:grpSpMkLst>
        </pc:grpChg>
        <pc:picChg chg="mod ord modVis">
          <ac:chgData name="欣捷 王" userId="b965477fa0aef5e6" providerId="LiveId" clId="{0B6E27CF-200E-4D47-B996-F02842A52A6C}" dt="2024-04-05T11:55:26.522" v="91"/>
          <ac:picMkLst>
            <pc:docMk/>
            <pc:sldMk cId="692446692" sldId="932"/>
            <ac:picMk id="8" creationId="{B5835716-AA46-D41F-8B0C-3F0AECD3B860}"/>
          </ac:picMkLst>
        </pc:picChg>
      </pc:sldChg>
      <pc:sldChg chg="modSp mod">
        <pc:chgData name="欣捷 王" userId="b965477fa0aef5e6" providerId="LiveId" clId="{0B6E27CF-200E-4D47-B996-F02842A52A6C}" dt="2024-04-05T11:50:48.601" v="79"/>
        <pc:sldMkLst>
          <pc:docMk/>
          <pc:sldMk cId="1012113008" sldId="933"/>
        </pc:sldMkLst>
        <pc:spChg chg="mod">
          <ac:chgData name="欣捷 王" userId="b965477fa0aef5e6" providerId="LiveId" clId="{0B6E27CF-200E-4D47-B996-F02842A52A6C}" dt="2024-04-05T11:40:28.062" v="43" actId="207"/>
          <ac:spMkLst>
            <pc:docMk/>
            <pc:sldMk cId="1012113008" sldId="933"/>
            <ac:spMk id="14" creationId="{C80C51E5-23DC-F994-863C-50D1C2F5CAD4}"/>
          </ac:spMkLst>
        </pc:spChg>
        <pc:spChg chg="mod modVis">
          <ac:chgData name="欣捷 王" userId="b965477fa0aef5e6" providerId="LiveId" clId="{0B6E27CF-200E-4D47-B996-F02842A52A6C}" dt="2024-04-05T11:40:28.060" v="39"/>
          <ac:spMkLst>
            <pc:docMk/>
            <pc:sldMk cId="1012113008" sldId="933"/>
            <ac:spMk id="17" creationId="{C57756CE-9016-C1D4-C4D9-2ADD374AA5C3}"/>
          </ac:spMkLst>
        </pc:spChg>
        <pc:spChg chg="mod">
          <ac:chgData name="欣捷 王" userId="b965477fa0aef5e6" providerId="LiveId" clId="{0B6E27CF-200E-4D47-B996-F02842A52A6C}" dt="2024-04-05T11:50:48.600" v="76"/>
          <ac:spMkLst>
            <pc:docMk/>
            <pc:sldMk cId="1012113008" sldId="933"/>
            <ac:spMk id="18" creationId="{E8E0E83A-0C67-3D1F-ABBE-09966A7C5CA9}"/>
          </ac:spMkLst>
        </pc:spChg>
        <pc:spChg chg="mod">
          <ac:chgData name="欣捷 王" userId="b965477fa0aef5e6" providerId="LiveId" clId="{0B6E27CF-200E-4D47-B996-F02842A52A6C}" dt="2024-04-05T11:50:48.600" v="75"/>
          <ac:spMkLst>
            <pc:docMk/>
            <pc:sldMk cId="1012113008" sldId="933"/>
            <ac:spMk id="19" creationId="{D3F6E324-78E8-864E-DB4D-9845B23278C3}"/>
          </ac:spMkLst>
        </pc:spChg>
        <pc:spChg chg="mod">
          <ac:chgData name="欣捷 王" userId="b965477fa0aef5e6" providerId="LiveId" clId="{0B6E27CF-200E-4D47-B996-F02842A52A6C}" dt="2024-04-05T11:50:48.600" v="75"/>
          <ac:spMkLst>
            <pc:docMk/>
            <pc:sldMk cId="1012113008" sldId="933"/>
            <ac:spMk id="20" creationId="{B4543E39-B53C-D823-8E3B-BFB6C1BCDAE6}"/>
          </ac:spMkLst>
        </pc:spChg>
        <pc:spChg chg="mod">
          <ac:chgData name="欣捷 王" userId="b965477fa0aef5e6" providerId="LiveId" clId="{0B6E27CF-200E-4D47-B996-F02842A52A6C}" dt="2024-04-05T11:50:48.600" v="75"/>
          <ac:spMkLst>
            <pc:docMk/>
            <pc:sldMk cId="1012113008" sldId="933"/>
            <ac:spMk id="21" creationId="{E3E37845-B4AF-5845-2B09-366B104C604C}"/>
          </ac:spMkLst>
        </pc:spChg>
        <pc:grpChg chg="mod">
          <ac:chgData name="欣捷 王" userId="b965477fa0aef5e6" providerId="LiveId" clId="{0B6E27CF-200E-4D47-B996-F02842A52A6C}" dt="2024-04-05T11:50:48.601" v="77"/>
          <ac:grpSpMkLst>
            <pc:docMk/>
            <pc:sldMk cId="1012113008" sldId="933"/>
            <ac:grpSpMk id="22" creationId="{CDC760E1-FA3C-1C3E-68EB-238546F1E86A}"/>
          </ac:grpSpMkLst>
        </pc:grpChg>
        <pc:picChg chg="mod ord modVis">
          <ac:chgData name="欣捷 王" userId="b965477fa0aef5e6" providerId="LiveId" clId="{0B6E27CF-200E-4D47-B996-F02842A52A6C}" dt="2024-04-05T11:50:48.601" v="79"/>
          <ac:picMkLst>
            <pc:docMk/>
            <pc:sldMk cId="1012113008" sldId="933"/>
            <ac:picMk id="7" creationId="{3F69AE4D-90BA-3957-0A06-0860FBF7E0C1}"/>
          </ac:picMkLst>
        </pc:picChg>
      </pc:sldChg>
      <pc:sldChg chg="modSp mod">
        <pc:chgData name="欣捷 王" userId="b965477fa0aef5e6" providerId="LiveId" clId="{0B6E27CF-200E-4D47-B996-F02842A52A6C}" dt="2024-04-05T11:41:14.116" v="67" actId="20577"/>
        <pc:sldMkLst>
          <pc:docMk/>
          <pc:sldMk cId="341185453" sldId="934"/>
        </pc:sldMkLst>
        <pc:spChg chg="mod">
          <ac:chgData name="欣捷 王" userId="b965477fa0aef5e6" providerId="LiveId" clId="{0B6E27CF-200E-4D47-B996-F02842A52A6C}" dt="2024-04-05T11:41:14.116" v="67" actId="20577"/>
          <ac:spMkLst>
            <pc:docMk/>
            <pc:sldMk cId="341185453" sldId="934"/>
            <ac:spMk id="3" creationId="{04980E54-E514-138E-FE8D-9E523D22E227}"/>
          </ac:spMkLst>
        </pc:spChg>
        <pc:spChg chg="mod">
          <ac:chgData name="欣捷 王" userId="b965477fa0aef5e6" providerId="LiveId" clId="{0B6E27CF-200E-4D47-B996-F02842A52A6C}" dt="2024-04-05T11:40:51.579" v="62" actId="1076"/>
          <ac:spMkLst>
            <pc:docMk/>
            <pc:sldMk cId="341185453" sldId="934"/>
            <ac:spMk id="7" creationId="{66E8E399-B692-54B5-7EA1-436333E1C2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D049-5B44-483E-9C3C-697C85C65D4A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C3482-A6A0-4CF0-A287-4BD4EF082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西方有一句谚语</a:t>
            </a:r>
            <a:r>
              <a:rPr lang="en-US" altLang="zh-CN" dirty="0"/>
              <a:t>——</a:t>
            </a:r>
            <a:r>
              <a:rPr lang="zh-CN" altLang="en-US" dirty="0"/>
              <a:t>“条条大路通罗马”，这句话的意思是说古罗马的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道路系统是以罗马城为中心向四周放射出去的，所以走任何一条大路都能到达古罗马城。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dirty="0"/>
              <a:t>我们汉语中也有一个讲述同样道理的成语</a:t>
            </a:r>
            <a:r>
              <a:rPr lang="en-US" altLang="zh-CN" b="0" dirty="0"/>
              <a:t>——</a:t>
            </a:r>
            <a:r>
              <a:rPr lang="zh-CN" altLang="en-US" b="0" dirty="0"/>
              <a:t>殊途同归。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不管“条条大路通罗马”还是“殊途同归”，体现的都是不断求索的创新思维，表明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只要目的明确，我们一定可以找到不同的方法到达终点。就像三种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LR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分析法都能够根据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LR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文法实现语法分析的目的。</a:t>
            </a:r>
            <a:endParaRPr lang="en-US" altLang="zh-CN" sz="12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更进一步地，我们也要看到，“条条大路通罗马”，“条条大路都不同”。不同的</a:t>
            </a:r>
            <a:r>
              <a:rPr lang="en-US" altLang="zh-CN" b="1" dirty="0"/>
              <a:t>LR</a:t>
            </a:r>
            <a:r>
              <a:rPr lang="zh-CN" altLang="en-US" dirty="0"/>
              <a:t>分析法具有不同的特点，分析能力也有所区别。</a:t>
            </a:r>
            <a:endParaRPr lang="zh-CN" altLang="en-US" sz="1200" b="0" dirty="0">
              <a:solidFill>
                <a:schemeClr val="bg1"/>
              </a:solidFill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32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112C4DC-B722-4830-8377-767A15532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9883C1-F769-4969-97A8-EE907B46FC5E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F7503C1-3659-4DB2-B247-FD1D61F67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68C75B6-B178-4596-A0FE-60AA2AF3D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构造出的项目集是一个状态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这里一定要搞清楚</a:t>
            </a:r>
            <a:r>
              <a:rPr lang="en-US" altLang="zh-CN" dirty="0"/>
              <a:t>,DFA</a:t>
            </a:r>
            <a:r>
              <a:rPr lang="zh-CN" altLang="en-US" dirty="0"/>
              <a:t>是识别活前缀的，而不是识别输入串的。识别完一个活前缀，归约成非终结符后，又会从状态</a:t>
            </a:r>
            <a:r>
              <a:rPr lang="en-US" altLang="zh-CN" dirty="0"/>
              <a:t>0</a:t>
            </a:r>
            <a:r>
              <a:rPr lang="zh-CN" altLang="en-US" dirty="0"/>
              <a:t>开始重新识别新的活前缀。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比如对于</a:t>
            </a:r>
            <a:r>
              <a:rPr lang="en-US" altLang="zh-CN" dirty="0"/>
              <a:t>(id</a:t>
            </a:r>
            <a:r>
              <a:rPr lang="en-US" altLang="zh-CN" sz="1200" b="1" i="1" dirty="0">
                <a:solidFill>
                  <a:srgbClr val="000000"/>
                </a:solidFill>
                <a:ea typeface="宋体" panose="02010600030101010101" pitchFamily="2" charset="-122"/>
              </a:rPr>
              <a:t>·</a:t>
            </a:r>
            <a:r>
              <a:rPr lang="en-US" altLang="zh-CN" dirty="0"/>
              <a:t> )</a:t>
            </a:r>
            <a:r>
              <a:rPr lang="zh-CN" altLang="en-US" dirty="0"/>
              <a:t>，首先状态</a:t>
            </a:r>
            <a:r>
              <a:rPr lang="en-US" altLang="zh-CN" dirty="0"/>
              <a:t>I0</a:t>
            </a:r>
            <a:r>
              <a:rPr lang="zh-CN" altLang="en-US" dirty="0"/>
              <a:t>会通过边 </a:t>
            </a:r>
            <a:r>
              <a:rPr lang="en-US" altLang="zh-CN" dirty="0"/>
              <a:t>“(” </a:t>
            </a:r>
            <a:r>
              <a:rPr lang="zh-CN" altLang="en-US" dirty="0"/>
              <a:t>到达 </a:t>
            </a:r>
            <a:r>
              <a:rPr lang="en-US" altLang="zh-CN" dirty="0"/>
              <a:t>I4</a:t>
            </a:r>
            <a:r>
              <a:rPr lang="zh-CN" altLang="en-US" dirty="0"/>
              <a:t>，再通过“</a:t>
            </a:r>
            <a:r>
              <a:rPr lang="en-US" altLang="zh-CN" dirty="0"/>
              <a:t>id</a:t>
            </a:r>
            <a:r>
              <a:rPr lang="zh-CN" altLang="en-US" dirty="0"/>
              <a:t>”到达</a:t>
            </a:r>
            <a:r>
              <a:rPr lang="en-US" altLang="zh-CN" dirty="0"/>
              <a:t>I5</a:t>
            </a:r>
            <a:r>
              <a:rPr lang="zh-CN" altLang="en-US" dirty="0"/>
              <a:t>。在</a:t>
            </a:r>
            <a:r>
              <a:rPr lang="en-US" altLang="zh-CN" dirty="0"/>
              <a:t>I5</a:t>
            </a:r>
            <a:r>
              <a:rPr lang="zh-CN" altLang="en-US" dirty="0"/>
              <a:t>归约成</a:t>
            </a:r>
            <a:r>
              <a:rPr lang="en-US" altLang="zh-CN" dirty="0"/>
              <a:t>F</a:t>
            </a:r>
            <a:r>
              <a:rPr lang="zh-CN" altLang="en-US" dirty="0"/>
              <a:t>后，又会回到状态</a:t>
            </a:r>
            <a:r>
              <a:rPr lang="en-US" altLang="zh-CN" dirty="0"/>
              <a:t>I0</a:t>
            </a:r>
            <a:r>
              <a:rPr lang="zh-CN" altLang="en-US" dirty="0"/>
              <a:t>，接下来，</a:t>
            </a:r>
            <a:r>
              <a:rPr lang="en-US" altLang="zh-CN" dirty="0"/>
              <a:t>I0</a:t>
            </a:r>
            <a:r>
              <a:rPr lang="zh-CN" altLang="en-US" dirty="0"/>
              <a:t>通过边</a:t>
            </a:r>
            <a:r>
              <a:rPr lang="en-US" altLang="zh-CN" dirty="0"/>
              <a:t>”F”</a:t>
            </a:r>
            <a:r>
              <a:rPr lang="zh-CN" altLang="en-US" dirty="0"/>
              <a:t>（就是刚刚归约出来的</a:t>
            </a:r>
            <a:r>
              <a:rPr lang="en-US" altLang="zh-CN" dirty="0"/>
              <a:t>F</a:t>
            </a:r>
            <a:r>
              <a:rPr lang="zh-CN" altLang="en-US" dirty="0"/>
              <a:t>）到达</a:t>
            </a:r>
            <a:r>
              <a:rPr lang="en-US" altLang="zh-CN" dirty="0"/>
              <a:t>I3</a:t>
            </a:r>
            <a:r>
              <a:rPr lang="zh-CN" altLang="en-US" dirty="0"/>
              <a:t>，</a:t>
            </a:r>
            <a:r>
              <a:rPr lang="en-US" altLang="zh-CN" dirty="0"/>
              <a:t>I3</a:t>
            </a:r>
            <a:r>
              <a:rPr lang="zh-CN" altLang="en-US" dirty="0"/>
              <a:t>归约成</a:t>
            </a:r>
            <a:r>
              <a:rPr lang="en-US" altLang="zh-CN" dirty="0"/>
              <a:t>T</a:t>
            </a:r>
            <a:r>
              <a:rPr lang="zh-CN" altLang="en-US" dirty="0"/>
              <a:t>，又回到了状态</a:t>
            </a:r>
            <a:r>
              <a:rPr lang="en-US" altLang="zh-CN" dirty="0"/>
              <a:t>I0</a:t>
            </a:r>
            <a:r>
              <a:rPr lang="zh-CN" altLang="en-US" dirty="0"/>
              <a:t>。</a:t>
            </a:r>
            <a:r>
              <a:rPr lang="en-US" altLang="zh-CN" dirty="0"/>
              <a:t>I0</a:t>
            </a:r>
            <a:r>
              <a:rPr lang="zh-CN" altLang="en-US" dirty="0"/>
              <a:t>继续通过</a:t>
            </a:r>
            <a:r>
              <a:rPr lang="en-US" altLang="zh-CN" dirty="0"/>
              <a:t>T</a:t>
            </a:r>
            <a:r>
              <a:rPr lang="zh-CN" altLang="en-US" dirty="0"/>
              <a:t>到达</a:t>
            </a:r>
            <a:r>
              <a:rPr lang="en-US" altLang="zh-CN" dirty="0"/>
              <a:t>I2</a:t>
            </a:r>
            <a:r>
              <a:rPr lang="zh-CN" altLang="en-US" dirty="0"/>
              <a:t>，此时就是本页中描述的情况了。在</a:t>
            </a:r>
            <a:r>
              <a:rPr lang="en-US" altLang="zh-CN" dirty="0"/>
              <a:t>I2</a:t>
            </a:r>
            <a:r>
              <a:rPr lang="zh-CN" altLang="en-US" dirty="0"/>
              <a:t>里，我们发现</a:t>
            </a:r>
            <a:r>
              <a:rPr lang="en-US" altLang="zh-CN" dirty="0"/>
              <a:t>T</a:t>
            </a:r>
            <a:r>
              <a:rPr lang="zh-CN" altLang="en-US" dirty="0"/>
              <a:t>后面跟着的是</a:t>
            </a:r>
            <a:r>
              <a:rPr lang="en-US" altLang="zh-CN" dirty="0"/>
              <a:t>”)”</a:t>
            </a:r>
            <a:r>
              <a:rPr lang="zh-CN" altLang="en-US" dirty="0"/>
              <a:t>，即需要使用项目</a:t>
            </a:r>
            <a:r>
              <a:rPr lang="en-US" altLang="zh-CN" sz="1200" b="1" i="1" dirty="0"/>
              <a:t>A</a:t>
            </a:r>
            <a:r>
              <a:rPr lang="en-US" altLang="zh-CN" sz="1200" b="1" dirty="0">
                <a:sym typeface="Symbol" panose="05050102010706020507" pitchFamily="18" charset="2"/>
              </a:rPr>
              <a:t></a:t>
            </a:r>
            <a:r>
              <a:rPr lang="en-US" altLang="zh-CN" sz="1200" b="1" i="1" dirty="0">
                <a:sym typeface="Symbol" panose="05050102010706020507" pitchFamily="18" charset="2"/>
              </a:rPr>
              <a:t></a:t>
            </a:r>
            <a:r>
              <a:rPr lang="en-US" altLang="zh-CN" sz="1200" b="1" baseline="-30000" dirty="0"/>
              <a:t>1</a:t>
            </a:r>
            <a:r>
              <a:rPr lang="en-US" altLang="zh-CN" sz="1200" b="1" dirty="0"/>
              <a:t>·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zh-CN" altLang="en-US" b="1" dirty="0">
                <a:sym typeface="Symbol" panose="05050102010706020507" pitchFamily="18" charset="2"/>
              </a:rPr>
              <a:t>，</a:t>
            </a:r>
            <a:r>
              <a:rPr lang="zh-CN" altLang="en-US" dirty="0"/>
              <a:t>对应的是第一个有效项目，所以是归约操作。</a:t>
            </a:r>
            <a:r>
              <a:rPr lang="en-US" altLang="zh-CN" dirty="0"/>
              <a:t>T</a:t>
            </a:r>
            <a:r>
              <a:rPr lang="zh-CN" altLang="en-US" dirty="0"/>
              <a:t>归约成</a:t>
            </a:r>
            <a:r>
              <a:rPr lang="en-US" altLang="zh-CN" dirty="0"/>
              <a:t>E</a:t>
            </a:r>
            <a:r>
              <a:rPr lang="zh-CN" altLang="en-US" dirty="0"/>
              <a:t>后，回到状态</a:t>
            </a:r>
            <a:r>
              <a:rPr lang="en-US" altLang="zh-CN" dirty="0"/>
              <a:t>I4</a:t>
            </a:r>
            <a:r>
              <a:rPr lang="zh-CN" altLang="en-US" dirty="0"/>
              <a:t>。从</a:t>
            </a:r>
            <a:r>
              <a:rPr lang="en-US" altLang="zh-CN" dirty="0"/>
              <a:t>I4</a:t>
            </a:r>
            <a:r>
              <a:rPr lang="zh-CN" altLang="en-US" dirty="0"/>
              <a:t>出发，到达最终状态</a:t>
            </a:r>
            <a:r>
              <a:rPr lang="en-US" altLang="zh-CN" dirty="0"/>
              <a:t>I11</a:t>
            </a:r>
            <a:r>
              <a:rPr lang="zh-CN" altLang="en-US" dirty="0"/>
              <a:t>，归约成</a:t>
            </a:r>
            <a:r>
              <a:rPr lang="en-US" altLang="zh-CN" dirty="0"/>
              <a:t>E</a:t>
            </a:r>
            <a:r>
              <a:rPr lang="zh-CN" altLang="en-US" dirty="0"/>
              <a:t>，结束操作。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0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03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按照该文法的规则，只要</a:t>
            </a:r>
            <a:r>
              <a:rPr lang="en-US" altLang="zh-CN" sz="1200" dirty="0">
                <a:solidFill>
                  <a:schemeClr val="accent2"/>
                </a:solidFill>
              </a:rPr>
              <a:t>=</a:t>
            </a:r>
            <a:r>
              <a:rPr lang="zh-CN" altLang="en-US" sz="1200" dirty="0">
                <a:solidFill>
                  <a:schemeClr val="accent2"/>
                </a:solidFill>
              </a:rPr>
              <a:t>左边的</a:t>
            </a:r>
            <a:r>
              <a:rPr lang="en-US" altLang="zh-CN" sz="1200" b="1" i="1" dirty="0">
                <a:solidFill>
                  <a:schemeClr val="accent2"/>
                </a:solidFill>
              </a:rPr>
              <a:t>E </a:t>
            </a:r>
            <a:r>
              <a:rPr lang="zh-CN" altLang="en-US" sz="1200" dirty="0">
                <a:solidFill>
                  <a:schemeClr val="accent2"/>
                </a:solidFill>
              </a:rPr>
              <a:t>出现后，前面一定会有</a:t>
            </a:r>
            <a:r>
              <a:rPr lang="en-US" altLang="zh-CN" sz="1200" dirty="0">
                <a:solidFill>
                  <a:schemeClr val="accent2"/>
                </a:solidFill>
              </a:rPr>
              <a:t>*</a:t>
            </a:r>
            <a:r>
              <a:rPr lang="zh-CN" altLang="en-US" sz="1200" dirty="0">
                <a:solidFill>
                  <a:schemeClr val="accent2"/>
                </a:solidFill>
              </a:rPr>
              <a:t>号，一定会被归约成</a:t>
            </a:r>
            <a:r>
              <a:rPr lang="en-US" altLang="zh-CN" sz="1200" b="1" i="1" dirty="0">
                <a:solidFill>
                  <a:schemeClr val="accent2"/>
                </a:solidFill>
              </a:rPr>
              <a:t>V</a:t>
            </a:r>
            <a:r>
              <a:rPr lang="zh-CN" altLang="en-US" sz="1200" dirty="0">
                <a:solidFill>
                  <a:schemeClr val="accent2"/>
                </a:solidFill>
              </a:rPr>
              <a:t>，因此下一个符号是</a:t>
            </a:r>
            <a:r>
              <a:rPr lang="en-US" altLang="zh-CN" sz="1200" dirty="0">
                <a:solidFill>
                  <a:schemeClr val="accent2"/>
                </a:solidFill>
              </a:rPr>
              <a:t>=</a:t>
            </a:r>
            <a:r>
              <a:rPr lang="zh-CN" altLang="en-US" sz="1200" dirty="0">
                <a:solidFill>
                  <a:schemeClr val="accent2"/>
                </a:solidFill>
              </a:rPr>
              <a:t>的情况下，分析表应该已经把*</a:t>
            </a:r>
            <a:r>
              <a:rPr lang="en-US" altLang="zh-CN" sz="1200" dirty="0">
                <a:solidFill>
                  <a:schemeClr val="accent2"/>
                </a:solidFill>
              </a:rPr>
              <a:t>E</a:t>
            </a:r>
            <a:r>
              <a:rPr lang="zh-CN" altLang="en-US" sz="1200" dirty="0">
                <a:solidFill>
                  <a:schemeClr val="accent2"/>
                </a:solidFill>
              </a:rPr>
              <a:t>归约成</a:t>
            </a:r>
            <a:r>
              <a:rPr lang="en-US" altLang="zh-CN" sz="1200" dirty="0">
                <a:solidFill>
                  <a:schemeClr val="accent2"/>
                </a:solidFill>
              </a:rPr>
              <a:t>V</a:t>
            </a:r>
            <a:r>
              <a:rPr lang="zh-CN" altLang="en-US" sz="1200" dirty="0">
                <a:solidFill>
                  <a:schemeClr val="accent2"/>
                </a:solidFill>
              </a:rPr>
              <a:t>了，应该执行移进操作。</a:t>
            </a:r>
            <a:endParaRPr lang="en-US" altLang="zh-CN" sz="1200" dirty="0">
              <a:solidFill>
                <a:schemeClr val="accent2"/>
              </a:solidFill>
            </a:endParaRPr>
          </a:p>
          <a:p>
            <a:r>
              <a:rPr lang="zh-CN" altLang="en-US" sz="1200" dirty="0">
                <a:solidFill>
                  <a:schemeClr val="accent2"/>
                </a:solidFill>
              </a:rPr>
              <a:t>但是</a:t>
            </a:r>
            <a:r>
              <a:rPr lang="en-US" altLang="zh-CN" sz="1200" dirty="0">
                <a:solidFill>
                  <a:schemeClr val="accent2"/>
                </a:solidFill>
              </a:rPr>
              <a:t>SLR</a:t>
            </a:r>
            <a:r>
              <a:rPr lang="zh-CN" altLang="en-US" sz="1200" dirty="0">
                <a:solidFill>
                  <a:schemeClr val="accent2"/>
                </a:solidFill>
              </a:rPr>
              <a:t>分析表有一定的局限性，它只是单纯地认为在状态</a:t>
            </a:r>
            <a:r>
              <a:rPr lang="en-US" altLang="zh-CN" sz="1200" dirty="0">
                <a:solidFill>
                  <a:schemeClr val="accent2"/>
                </a:solidFill>
              </a:rPr>
              <a:t>I2</a:t>
            </a:r>
            <a:r>
              <a:rPr lang="zh-CN" altLang="en-US" sz="1200" dirty="0">
                <a:solidFill>
                  <a:schemeClr val="accent2"/>
                </a:solidFill>
              </a:rPr>
              <a:t>归约的时候，只要看</a:t>
            </a:r>
            <a:r>
              <a:rPr lang="en-US" altLang="zh-CN" sz="1200" dirty="0">
                <a:solidFill>
                  <a:schemeClr val="accent2"/>
                </a:solidFill>
              </a:rPr>
              <a:t>FOLLOW(E)</a:t>
            </a:r>
            <a:r>
              <a:rPr lang="zh-CN" altLang="en-US" sz="1200" dirty="0">
                <a:solidFill>
                  <a:schemeClr val="accent2"/>
                </a:solidFill>
              </a:rPr>
              <a:t>就可以了，这就导致了遇到</a:t>
            </a:r>
            <a:r>
              <a:rPr lang="en-US" altLang="zh-CN" sz="1200" dirty="0">
                <a:solidFill>
                  <a:schemeClr val="accent2"/>
                </a:solidFill>
              </a:rPr>
              <a:t>=</a:t>
            </a:r>
            <a:r>
              <a:rPr lang="zh-CN" altLang="en-US" sz="1200" dirty="0">
                <a:solidFill>
                  <a:schemeClr val="accent2"/>
                </a:solidFill>
              </a:rPr>
              <a:t>时出现了冲突。</a:t>
            </a:r>
            <a:endParaRPr lang="en-US" altLang="zh-CN" sz="1200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97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045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629830-5336-4949-A8B2-948D6B2F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494"/>
            <a:ext cx="7772400" cy="21921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66310"/>
            <a:ext cx="6858000" cy="9369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01A93-E996-4DF8-B9CC-4F6E64C7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38D0CC-6CD8-AA5B-A481-F177904ACC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5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8B23B-E63C-7924-6739-DE03BC3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6851B-D813-442F-86A6-BB8FDE25C1E6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C46F-A2C9-DCCE-53CA-FD68C17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5539E-CDF7-804D-9506-F8F80876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4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09B39-3007-BEB7-B5AD-FF5977A9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DD9D-9150-4F36-B69D-F4C91185AADC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64B84-DDCA-A2A7-6AF5-422C28B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9592-4F64-1117-E412-90F33146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933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FF38CD5-A72C-F759-0789-EEDBD4D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94340A-5B25-4C9E-B7EE-4BBB512F5580}" type="datetime2">
              <a:rPr lang="zh-CN" altLang="en-US" smtClean="0"/>
              <a:t>2024年6月26日</a:t>
            </a:fld>
            <a:endParaRPr lang="en-US" altLang="zh-CN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38FBA95-D414-F06C-DB52-00D94A9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A977F0-2D4E-D075-7789-0395E8EE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0BF94-B045-4AA7-87F8-D09869C15F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58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814B-8A88-C255-1CC9-3C519F1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BCF66D-3B00-4428-9398-70F12ACFAEF4}" type="datetime2">
              <a:rPr lang="zh-CN" altLang="en-US" smtClean="0"/>
              <a:t>2024年6月26日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9516C1-45F7-9ADE-2F07-8A46D245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07FEB-0C75-86B7-2DB2-264DC6B1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B71C-2254-4FC7-804F-C3C0DEF8C1A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818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4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2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26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5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4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DEC0564-0F62-00E1-DA97-B310CFF1B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D793D3-DB3B-A37E-5699-04D37E411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47F27-87A9-8FB0-1171-C356CEB033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D31832B-0B54-4AA1-A3B7-B98C43CE764D}" type="datetime2">
              <a:rPr lang="zh-CN" altLang="en-US" smtClean="0"/>
              <a:t>2024年6月26日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903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0E6C-FB89-68E9-164A-0E504C4D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766-AC15-422B-876E-655820F9D6A2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6C13-CFA3-3AF6-23F4-C8246972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45253-17F5-89F1-7504-AB07B9F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9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14192-683D-1581-6D26-BAED78CA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35E87-2BB8-4C63-BDB6-CBF7494B3A2A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7685F-6B1C-E4EB-B539-2D58EFF0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35F3-E92D-A082-789F-7BFB914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15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CA124-1112-A399-D89D-1567420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085A-2C32-4317-85B6-1E9503A23EDE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27875-9A87-E740-008A-F3C9FC9A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279CD9-18E4-CE66-A29A-C56941F0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51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9DA9E-6D2C-ECFE-516A-4D7CBF5D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A83D-D5F7-44B9-8136-9185344012AD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4D214C7-BE70-775E-3184-699E828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E63B42C-0A8D-3187-C6A2-EC53CC6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92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10E3A-F2ED-EEF4-F254-EC2E31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AC75-5E62-44A6-A385-CAD7F5E58E5A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EB21E9-A4F5-FC64-1354-7982178B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89F21-B949-2FD1-743C-8877F798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1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BF46A-E386-812F-0D08-5F82291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15ED5-95B5-4AEC-AE9A-C6D9A93FDC7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4F61A-207B-527E-FBEF-08F5D67B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BB434-81FB-B74A-0CBE-68F34BF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04851"/>
            <a:ext cx="4629150" cy="515620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2"/>
            <a:ext cx="2949178" cy="44973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298AE-E700-D985-6042-9D007D8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3DE1-94A7-461E-96C3-C9A3BB7A4241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58D42-CF72-34ED-F56F-AE9B813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FD631-A3E9-165A-35DB-0DEA1F6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1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7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1ADDD-B50D-2265-4F73-7D94A8CA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BDFF-7536-4C11-8464-7AE7DCB80231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C0C95-F80D-C1E1-CCD9-FED7EC49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04C7-B65F-289E-E03D-12535DA8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61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0F3958B-01C0-0A96-68C9-F7752383FD9A}"/>
              </a:ext>
            </a:extLst>
          </p:cNvPr>
          <p:cNvSpPr/>
          <p:nvPr/>
        </p:nvSpPr>
        <p:spPr>
          <a:xfrm>
            <a:off x="0" y="0"/>
            <a:ext cx="9144000" cy="229128"/>
          </a:xfrm>
          <a:prstGeom prst="rect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E4ABF-DD54-6BBA-BAC2-E1D45644836D}"/>
              </a:ext>
            </a:extLst>
          </p:cNvPr>
          <p:cNvCxnSpPr/>
          <p:nvPr/>
        </p:nvCxnSpPr>
        <p:spPr>
          <a:xfrm>
            <a:off x="0" y="229136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7300"/>
            <a:ext cx="78867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6CBCA317-D25B-4606-AB40-B04900150411}"/>
              </a:ext>
            </a:extLst>
          </p:cNvPr>
          <p:cNvSpPr/>
          <p:nvPr/>
        </p:nvSpPr>
        <p:spPr>
          <a:xfrm>
            <a:off x="0" y="365136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360822-865F-4201-A117-CC1E539ED999}"/>
              </a:ext>
            </a:extLst>
          </p:cNvPr>
          <p:cNvSpPr/>
          <p:nvPr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45553-EF4A-DBDE-C790-A708CC05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800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23F4F9-B6BF-0026-295C-0157F77F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6000" y="10800"/>
            <a:ext cx="20574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0115C-8837-19E6-64B4-FBB7C7E3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" y="10800"/>
            <a:ext cx="20592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31832B-0B54-4AA1-A3B7-B98C43CE764D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FABDEFF4-1E8D-B38E-45CB-AC6348F93FDA}"/>
              </a:ext>
            </a:extLst>
          </p:cNvPr>
          <p:cNvSpPr/>
          <p:nvPr userDrawn="1"/>
        </p:nvSpPr>
        <p:spPr>
          <a:xfrm>
            <a:off x="0" y="365134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6490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67" r:id="rId14"/>
    <p:sldLayoutId id="2147483669" r:id="rId15"/>
    <p:sldLayoutId id="2147483671" r:id="rId16"/>
    <p:sldLayoutId id="2147483690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7.tm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1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slideLayout" Target="../slideLayouts/slideLayout1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image" Target="../media/image7.tmp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RF411K7F5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22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3515-54D4-4A44-A409-1AD3C10C6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语法分析</a:t>
            </a:r>
            <a:r>
              <a:rPr lang="en-US" altLang="zh-CN" dirty="0"/>
              <a:t>(7)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7C19A-4716-4FDA-9AAE-2A3CD35E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1800" dirty="0"/>
          </a:p>
          <a:p>
            <a:r>
              <a:rPr lang="zh-CN" altLang="en-US" sz="1800" dirty="0"/>
              <a:t>中国海洋大学 计算机系 王欣捷</a:t>
            </a:r>
            <a:endParaRPr lang="en-US" altLang="zh-CN" sz="1800" dirty="0"/>
          </a:p>
          <a:p>
            <a:r>
              <a:rPr lang="en-US" altLang="zh-CN" sz="1800" dirty="0"/>
              <a:t>wangxinjie@ouc.edu.cn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EABF-8F2E-4A8A-9369-F41B0C31DBC7}"/>
              </a:ext>
            </a:extLst>
          </p:cNvPr>
          <p:cNvSpPr txBox="1"/>
          <p:nvPr/>
        </p:nvSpPr>
        <p:spPr>
          <a:xfrm>
            <a:off x="3363977" y="310583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编 译 原 理</a:t>
            </a:r>
          </a:p>
        </p:txBody>
      </p:sp>
    </p:spTree>
    <p:extLst>
      <p:ext uri="{BB962C8B-B14F-4D97-AF65-F5344CB8AC3E}">
        <p14:creationId xmlns:p14="http://schemas.microsoft.com/office/powerpoint/2010/main" val="247089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9A4C839-0C36-4AEC-80B2-FD90C8F06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80C62-6147-4263-78A6-5A71821B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68EF5-96C1-44AE-B692-8745F887B8DD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8BC755-C143-36EE-032A-64CB9D0C2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1D7FA-B30A-841A-FE56-BD838918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65039B4-8B5B-E925-5028-4D9DA018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84" y="1402814"/>
            <a:ext cx="3771837" cy="47447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81F5B92-025B-7ECC-183F-E9059DD1195A}"/>
              </a:ext>
            </a:extLst>
          </p:cNvPr>
          <p:cNvSpPr txBox="1"/>
          <p:nvPr/>
        </p:nvSpPr>
        <p:spPr>
          <a:xfrm>
            <a:off x="749601" y="6216887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条条大路通罗马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CEC8EFE-98CB-F942-C8DF-9F7836B7BB16}"/>
              </a:ext>
            </a:extLst>
          </p:cNvPr>
          <p:cNvSpPr/>
          <p:nvPr/>
        </p:nvSpPr>
        <p:spPr>
          <a:xfrm>
            <a:off x="1801284" y="3494792"/>
            <a:ext cx="147833" cy="14605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E6339D-7E1D-9FE0-7A18-DABC61D10053}"/>
              </a:ext>
            </a:extLst>
          </p:cNvPr>
          <p:cNvSpPr txBox="1"/>
          <p:nvPr/>
        </p:nvSpPr>
        <p:spPr>
          <a:xfrm>
            <a:off x="4584440" y="3844036"/>
            <a:ext cx="4141750" cy="1940957"/>
          </a:xfrm>
          <a:prstGeom prst="roundRect">
            <a:avLst/>
          </a:prstGeom>
          <a:solidFill>
            <a:srgbClr val="254E64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只要目的明确，可以找到不同的方法到达终点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239755-76A5-750D-ABE9-41B4A48A6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143" y="1824974"/>
            <a:ext cx="4578344" cy="143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9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2" grpId="1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1BA051C-9E0A-4180-9869-98F049E2B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3.5.3 </a:t>
            </a:r>
            <a:r>
              <a:rPr lang="zh-CN" altLang="en-US"/>
              <a:t>构造</a:t>
            </a:r>
            <a:r>
              <a:rPr lang="en-US" altLang="zh-CN"/>
              <a:t>SLR</a:t>
            </a:r>
            <a:r>
              <a:rPr lang="zh-CN" altLang="en-US"/>
              <a:t>分析表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A9217EB-3F2D-48E8-B5BA-2B5A03C28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b="1" dirty="0"/>
              <a:t>SLR</a:t>
            </a:r>
            <a:r>
              <a:rPr lang="zh-CN" altLang="en-US" sz="3600" dirty="0"/>
              <a:t>分析法</a:t>
            </a:r>
            <a:r>
              <a:rPr lang="en-US" altLang="zh-CN" sz="3600" dirty="0"/>
              <a:t>——</a:t>
            </a:r>
            <a:r>
              <a:rPr lang="zh-CN" altLang="en-US" sz="3600" dirty="0"/>
              <a:t>简单的</a:t>
            </a:r>
            <a:r>
              <a:rPr lang="en-US" altLang="zh-CN" sz="3600" b="1" dirty="0"/>
              <a:t>LR</a:t>
            </a:r>
            <a:r>
              <a:rPr lang="zh-CN" altLang="en-US" sz="3600" dirty="0"/>
              <a:t>分析法</a:t>
            </a:r>
          </a:p>
          <a:p>
            <a:pPr lvl="1" eaLnBrk="1" hangingPunct="1"/>
            <a:r>
              <a:rPr lang="zh-CN" altLang="en-US" sz="3200" dirty="0"/>
              <a:t>功能最弱但最易实现</a:t>
            </a:r>
          </a:p>
          <a:p>
            <a:pPr lvl="1" eaLnBrk="1" hangingPunct="1"/>
            <a:r>
              <a:rPr lang="en-US" altLang="zh-CN" sz="3200" b="1" dirty="0"/>
              <a:t>SLR</a:t>
            </a:r>
            <a:r>
              <a:rPr lang="zh-CN" altLang="en-US" sz="3200" dirty="0"/>
              <a:t>分析表</a:t>
            </a:r>
            <a:r>
              <a:rPr lang="en-US" altLang="zh-CN" sz="3200" dirty="0"/>
              <a:t>——</a:t>
            </a:r>
            <a:r>
              <a:rPr lang="zh-CN" altLang="en-US" sz="3200" dirty="0"/>
              <a:t>使用</a:t>
            </a:r>
            <a:r>
              <a:rPr lang="en-US" altLang="zh-CN" sz="3200" b="1" dirty="0"/>
              <a:t>SLR</a:t>
            </a:r>
            <a:r>
              <a:rPr lang="zh-CN" altLang="en-US" sz="3200" dirty="0"/>
              <a:t>分析法构造的分析表</a:t>
            </a:r>
          </a:p>
          <a:p>
            <a:pPr lvl="1" eaLnBrk="1" hangingPunct="1"/>
            <a:r>
              <a:rPr lang="en-US" altLang="zh-CN" sz="3200" b="1" dirty="0"/>
              <a:t>SLR</a:t>
            </a:r>
            <a:r>
              <a:rPr lang="zh-CN" altLang="en-US" sz="3200" dirty="0"/>
              <a:t>分析器</a:t>
            </a:r>
            <a:r>
              <a:rPr lang="en-US" altLang="zh-CN" sz="3200" dirty="0"/>
              <a:t>——</a:t>
            </a:r>
            <a:r>
              <a:rPr lang="zh-CN" altLang="en-US" sz="3200" dirty="0"/>
              <a:t>使用</a:t>
            </a:r>
            <a:r>
              <a:rPr lang="en-US" altLang="zh-CN" sz="3200" b="1" dirty="0"/>
              <a:t>SLR</a:t>
            </a:r>
            <a:r>
              <a:rPr lang="zh-CN" altLang="en-US" sz="3200" dirty="0"/>
              <a:t>分析表的</a:t>
            </a:r>
            <a:r>
              <a:rPr lang="en-US" altLang="zh-CN" sz="3200" b="1" dirty="0"/>
              <a:t>LR</a:t>
            </a:r>
            <a:r>
              <a:rPr lang="zh-CN" altLang="en-US" sz="3200" dirty="0"/>
              <a:t>分析器</a:t>
            </a:r>
          </a:p>
          <a:p>
            <a:pPr lvl="1" eaLnBrk="1" hangingPunct="1"/>
            <a:r>
              <a:rPr lang="en-US" altLang="zh-CN" sz="3200" b="1" dirty="0"/>
              <a:t>SLR</a:t>
            </a:r>
            <a:r>
              <a:rPr lang="zh-CN" altLang="en-US" sz="3200" dirty="0"/>
              <a:t>文法</a:t>
            </a:r>
            <a:r>
              <a:rPr lang="en-US" altLang="zh-CN" sz="3200" dirty="0"/>
              <a:t>——</a:t>
            </a:r>
            <a:r>
              <a:rPr lang="zh-CN" altLang="en-US" sz="3200" dirty="0"/>
              <a:t>能构造无冲突的</a:t>
            </a:r>
            <a:r>
              <a:rPr lang="en-US" altLang="zh-CN" sz="3200" b="1" dirty="0"/>
              <a:t>SLR</a:t>
            </a:r>
            <a:r>
              <a:rPr lang="zh-CN" altLang="en-US" sz="3200" dirty="0"/>
              <a:t>分析表的文法。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53141D-1C8C-7120-3B3E-6705A196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9B2A-D4F0-404B-80B8-3D4FAE5C187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B93F85-706C-4852-6981-27703E8E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B6F2A1-B864-1FD0-24FE-BE58918AF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D4F5B72-ED2D-4B40-8EF6-4E4E4343A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3.5.3 </a:t>
            </a:r>
            <a:r>
              <a:rPr lang="zh-CN" altLang="en-US"/>
              <a:t>构造</a:t>
            </a:r>
            <a:r>
              <a:rPr lang="en-US" altLang="zh-CN"/>
              <a:t>SLR</a:t>
            </a:r>
            <a:r>
              <a:rPr lang="zh-CN" altLang="en-US"/>
              <a:t>分析表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4E21966-298F-4314-972C-A140A0A4F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b="1" dirty="0"/>
              <a:t>LR</a:t>
            </a:r>
            <a:r>
              <a:rPr lang="zh-CN" altLang="en-US" sz="3600" dirty="0"/>
              <a:t>分析表的作用：告诉</a:t>
            </a:r>
            <a:r>
              <a:rPr lang="en-US" altLang="zh-CN" sz="3600" b="1" dirty="0"/>
              <a:t>LR</a:t>
            </a:r>
            <a:r>
              <a:rPr lang="zh-CN" altLang="en-US" sz="3600" dirty="0"/>
              <a:t>分析器</a:t>
            </a:r>
          </a:p>
          <a:p>
            <a:pPr lvl="1" eaLnBrk="1" hangingPunct="1"/>
            <a:r>
              <a:rPr lang="zh-CN" altLang="en-US" sz="3200" dirty="0"/>
              <a:t>何时应该</a:t>
            </a:r>
            <a:r>
              <a:rPr lang="zh-CN" altLang="en-US" sz="3200" b="1" dirty="0">
                <a:solidFill>
                  <a:srgbClr val="C00000"/>
                </a:solidFill>
              </a:rPr>
              <a:t>移进</a:t>
            </a:r>
            <a:r>
              <a:rPr lang="zh-CN" altLang="en-US" sz="3200" dirty="0"/>
              <a:t>，何时应该</a:t>
            </a:r>
            <a:r>
              <a:rPr lang="zh-CN" altLang="en-US" sz="3200" b="1" dirty="0">
                <a:solidFill>
                  <a:srgbClr val="C00000"/>
                </a:solidFill>
              </a:rPr>
              <a:t>归约</a:t>
            </a:r>
          </a:p>
          <a:p>
            <a:pPr lvl="1" eaLnBrk="1" hangingPunct="1"/>
            <a:r>
              <a:rPr lang="zh-CN" altLang="en-US" sz="3200" dirty="0"/>
              <a:t>归约时应按照</a:t>
            </a:r>
            <a:r>
              <a:rPr lang="zh-CN" altLang="en-US" sz="3200" b="1" dirty="0">
                <a:solidFill>
                  <a:srgbClr val="C00000"/>
                </a:solidFill>
              </a:rPr>
              <a:t>哪条</a:t>
            </a:r>
            <a:r>
              <a:rPr lang="zh-CN" altLang="en-US" sz="3200" dirty="0"/>
              <a:t>产生式归约</a:t>
            </a:r>
          </a:p>
          <a:p>
            <a:pPr lvl="1" eaLnBrk="1" hangingPunct="1"/>
            <a:r>
              <a:rPr lang="zh-CN" altLang="en-US" sz="3200" dirty="0"/>
              <a:t>何时分析</a:t>
            </a:r>
            <a:r>
              <a:rPr lang="zh-CN" altLang="en-US" sz="3200" b="1" dirty="0">
                <a:solidFill>
                  <a:srgbClr val="C00000"/>
                </a:solidFill>
              </a:rPr>
              <a:t>成功</a:t>
            </a:r>
            <a:r>
              <a:rPr lang="zh-CN" altLang="en-US" sz="3200" dirty="0"/>
              <a:t>，何时分析</a:t>
            </a:r>
            <a:r>
              <a:rPr lang="zh-CN" altLang="en-US" sz="3200" b="1" dirty="0">
                <a:solidFill>
                  <a:srgbClr val="C00000"/>
                </a:solidFill>
              </a:rPr>
              <a:t>出错</a:t>
            </a:r>
          </a:p>
          <a:p>
            <a:pPr eaLnBrk="1" hangingPunct="1"/>
            <a:r>
              <a:rPr lang="en-US" altLang="zh-CN" sz="3600" b="1" dirty="0"/>
              <a:t>LR</a:t>
            </a:r>
            <a:r>
              <a:rPr lang="zh-CN" altLang="en-US" sz="3600" dirty="0"/>
              <a:t>（</a:t>
            </a:r>
            <a:r>
              <a:rPr lang="en-US" altLang="zh-CN" sz="3600" b="1" dirty="0"/>
              <a:t>SLR</a:t>
            </a:r>
            <a:r>
              <a:rPr lang="zh-CN" altLang="en-US" sz="3600" dirty="0"/>
              <a:t>）分析表的构造过程，就是解决这些问题的过程。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0CDDCE-FAED-AC8F-C968-E09C67A9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55E5-15FD-4D30-9C83-91FE075D7390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68A32A-9528-52D3-A844-C820E7EE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C0A04-1C5F-FF91-DBD3-F406FB4C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A64324C-B66D-4C60-8C3E-F0106AF8F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3.5.3 </a:t>
            </a:r>
            <a:r>
              <a:rPr lang="zh-CN" altLang="en-US"/>
              <a:t>构造</a:t>
            </a:r>
            <a:r>
              <a:rPr lang="en-US" altLang="zh-CN"/>
              <a:t>SLR</a:t>
            </a:r>
            <a:r>
              <a:rPr lang="zh-CN" altLang="en-US"/>
              <a:t>分析表</a:t>
            </a: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98213EFA-5036-459F-8427-E908CDAE5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文法的</a:t>
            </a:r>
            <a:r>
              <a:rPr lang="en-US" altLang="zh-CN" sz="2800" b="1" dirty="0">
                <a:solidFill>
                  <a:schemeClr val="accent2"/>
                </a:solidFill>
              </a:rPr>
              <a:t>LR(0)</a:t>
            </a:r>
            <a:r>
              <a:rPr lang="zh-CN" altLang="en-US" sz="2800" dirty="0">
                <a:solidFill>
                  <a:schemeClr val="accent2"/>
                </a:solidFill>
              </a:rPr>
              <a:t>项目</a:t>
            </a:r>
            <a:r>
              <a:rPr lang="zh-CN" altLang="en-US" sz="2800" dirty="0">
                <a:latin typeface="宋体" panose="02010600030101010101" pitchFamily="2" charset="-122"/>
              </a:rPr>
              <a:t>（简称</a:t>
            </a:r>
            <a:r>
              <a:rPr lang="zh-CN" altLang="en-US" sz="2800" dirty="0">
                <a:solidFill>
                  <a:schemeClr val="accent2"/>
                </a:solidFill>
              </a:rPr>
              <a:t>项目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在右部的某个地方加点的产生式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b="1" i="1" dirty="0"/>
              <a:t>expr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expr </a:t>
            </a:r>
            <a:r>
              <a:rPr lang="en-US" altLang="zh-CN" sz="2400" b="1" dirty="0">
                <a:sym typeface="Symbol" panose="05050102010706020507" pitchFamily="18" charset="2"/>
              </a:rPr>
              <a:t>+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term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   term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term </a:t>
            </a:r>
            <a:r>
              <a:rPr lang="en-US" altLang="zh-CN" sz="2400" b="1" dirty="0">
                <a:sym typeface="Symbol" panose="05050102010706020507" pitchFamily="18" charset="2"/>
              </a:rPr>
              <a:t>* </a:t>
            </a:r>
            <a:r>
              <a:rPr lang="en-US" altLang="zh-CN" sz="2400" b="1" i="1" dirty="0">
                <a:sym typeface="Symbol" panose="05050102010706020507" pitchFamily="18" charset="2"/>
              </a:rPr>
              <a:t>factor		term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term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400" b="1" i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* </a:t>
            </a:r>
            <a:r>
              <a:rPr lang="en-US" altLang="zh-CN" sz="2400" b="1" i="1" dirty="0">
                <a:sym typeface="Symbol" panose="05050102010706020507" pitchFamily="18" charset="2"/>
              </a:rPr>
              <a:t>factor  </a:t>
            </a:r>
          </a:p>
          <a:p>
            <a:pPr lvl="1"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	term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term 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400" b="1" i="1" dirty="0"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* </a:t>
            </a:r>
            <a:r>
              <a:rPr lang="en-US" altLang="zh-CN" sz="2400" b="1" i="1" dirty="0">
                <a:sym typeface="Symbol" panose="05050102010706020507" pitchFamily="18" charset="2"/>
              </a:rPr>
              <a:t>factor 		term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term </a:t>
            </a:r>
            <a:r>
              <a:rPr lang="en-US" altLang="zh-CN" sz="2400" b="1" dirty="0">
                <a:sym typeface="Symbol" panose="05050102010706020507" pitchFamily="18" charset="2"/>
              </a:rPr>
              <a:t>*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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factor </a:t>
            </a:r>
          </a:p>
          <a:p>
            <a:pPr lvl="1"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	term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term </a:t>
            </a:r>
            <a:r>
              <a:rPr lang="en-US" altLang="zh-CN" sz="2400" b="1" dirty="0">
                <a:sym typeface="Symbol" panose="05050102010706020507" pitchFamily="18" charset="2"/>
              </a:rPr>
              <a:t>* </a:t>
            </a:r>
            <a:r>
              <a:rPr lang="en-US" altLang="zh-CN" sz="2400" b="1" i="1" dirty="0">
                <a:sym typeface="Symbol" panose="05050102010706020507" pitchFamily="18" charset="2"/>
              </a:rPr>
              <a:t>factor</a:t>
            </a:r>
            <a:r>
              <a:rPr lang="en-US" altLang="zh-CN" sz="2400" b="1" dirty="0">
                <a:solidFill>
                  <a:schemeClr val="hlink"/>
                </a:solidFill>
                <a:sym typeface="Symbol" panose="05050102010706020507" pitchFamily="18" charset="2"/>
              </a:rPr>
              <a:t> </a:t>
            </a:r>
            <a:r>
              <a:rPr lang="en-US" altLang="zh-CN" sz="2400" b="1" i="1" dirty="0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加点的目的是用来表示分析过程中的状态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8D5A09DF-CB02-4B5B-B701-D55C4396EA86}"/>
              </a:ext>
            </a:extLst>
          </p:cNvPr>
          <p:cNvGrpSpPr>
            <a:grpSpLocks/>
          </p:cNvGrpSpPr>
          <p:nvPr/>
        </p:nvGrpSpPr>
        <p:grpSpPr bwMode="auto">
          <a:xfrm>
            <a:off x="2454131" y="4321176"/>
            <a:ext cx="2819400" cy="1158875"/>
            <a:chOff x="2023" y="2575"/>
            <a:chExt cx="1776" cy="730"/>
          </a:xfrm>
        </p:grpSpPr>
        <p:sp>
          <p:nvSpPr>
            <p:cNvPr id="43023" name="Line 8">
              <a:extLst>
                <a:ext uri="{FF2B5EF4-FFF2-40B4-BE49-F238E27FC236}">
                  <a16:creationId xmlns:a16="http://schemas.microsoft.com/office/drawing/2014/main" id="{051043B4-8B00-45F7-88C8-3DFD0D341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3" y="2922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24" name="Group 18">
              <a:extLst>
                <a:ext uri="{FF2B5EF4-FFF2-40B4-BE49-F238E27FC236}">
                  <a16:creationId xmlns:a16="http://schemas.microsoft.com/office/drawing/2014/main" id="{726FA46B-CFDE-4670-8E23-74BE37DB4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3" y="2575"/>
              <a:ext cx="1776" cy="730"/>
              <a:chOff x="2023" y="2575"/>
              <a:chExt cx="1776" cy="730"/>
            </a:xfrm>
          </p:grpSpPr>
          <p:sp>
            <p:nvSpPr>
              <p:cNvPr id="43025" name="Rectangle 5">
                <a:extLst>
                  <a:ext uri="{FF2B5EF4-FFF2-40B4-BE49-F238E27FC236}">
                    <a16:creationId xmlns:a16="http://schemas.microsoft.com/office/drawing/2014/main" id="{C5FD2434-7540-46F1-92EC-6FF8C219F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6" y="2575"/>
                <a:ext cx="45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expr</a:t>
                </a:r>
              </a:p>
            </p:txBody>
          </p:sp>
          <p:sp>
            <p:nvSpPr>
              <p:cNvPr id="43026" name="Line 6">
                <a:extLst>
                  <a:ext uri="{FF2B5EF4-FFF2-40B4-BE49-F238E27FC236}">
                    <a16:creationId xmlns:a16="http://schemas.microsoft.com/office/drawing/2014/main" id="{28F8B19D-5213-4C88-B4B0-3E4ABA1C5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2" y="2861"/>
                <a:ext cx="348" cy="1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7" name="Line 7">
                <a:extLst>
                  <a:ext uri="{FF2B5EF4-FFF2-40B4-BE49-F238E27FC236}">
                    <a16:creationId xmlns:a16="http://schemas.microsoft.com/office/drawing/2014/main" id="{D5304AFA-E43C-4B8F-859A-16AE2D70C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41" y="2876"/>
                <a:ext cx="348" cy="19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28" name="Rectangle 9">
                <a:extLst>
                  <a:ext uri="{FF2B5EF4-FFF2-40B4-BE49-F238E27FC236}">
                    <a16:creationId xmlns:a16="http://schemas.microsoft.com/office/drawing/2014/main" id="{C9F7DF62-B2D0-43FE-9EC3-0D29C53F7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" y="2960"/>
                <a:ext cx="459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expr</a:t>
                </a:r>
              </a:p>
            </p:txBody>
          </p:sp>
          <p:sp>
            <p:nvSpPr>
              <p:cNvPr id="43029" name="Rectangle 10">
                <a:extLst>
                  <a:ext uri="{FF2B5EF4-FFF2-40B4-BE49-F238E27FC236}">
                    <a16:creationId xmlns:a16="http://schemas.microsoft.com/office/drawing/2014/main" id="{122BA8F0-D590-4997-A8BE-99C4A917E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2" y="3017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43030" name="Rectangle 14">
                <a:extLst>
                  <a:ext uri="{FF2B5EF4-FFF2-40B4-BE49-F238E27FC236}">
                    <a16:creationId xmlns:a16="http://schemas.microsoft.com/office/drawing/2014/main" id="{BDDF5751-1C66-458A-A201-BEC0DA6D7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960"/>
                <a:ext cx="465" cy="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10800" rIns="18000" bIns="10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term</a:t>
                </a:r>
              </a:p>
            </p:txBody>
          </p:sp>
        </p:grp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7BC29DFB-54D1-444A-B4A0-17E61C0F82B8}"/>
              </a:ext>
            </a:extLst>
          </p:cNvPr>
          <p:cNvGrpSpPr>
            <a:grpSpLocks/>
          </p:cNvGrpSpPr>
          <p:nvPr/>
        </p:nvGrpSpPr>
        <p:grpSpPr bwMode="auto">
          <a:xfrm>
            <a:off x="3520931" y="5391151"/>
            <a:ext cx="2590800" cy="785812"/>
            <a:chOff x="2695" y="3249"/>
            <a:chExt cx="1632" cy="495"/>
          </a:xfrm>
        </p:grpSpPr>
        <p:sp>
          <p:nvSpPr>
            <p:cNvPr id="43017" name="Line 11">
              <a:extLst>
                <a:ext uri="{FF2B5EF4-FFF2-40B4-BE49-F238E27FC236}">
                  <a16:creationId xmlns:a16="http://schemas.microsoft.com/office/drawing/2014/main" id="{B1925F60-0897-4715-ABE2-0592EE802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3" y="3249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Line 12">
              <a:extLst>
                <a:ext uri="{FF2B5EF4-FFF2-40B4-BE49-F238E27FC236}">
                  <a16:creationId xmlns:a16="http://schemas.microsoft.com/office/drawing/2014/main" id="{05703CE7-33E5-4F05-B32D-4F73BB877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9" y="3249"/>
              <a:ext cx="34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3">
              <a:extLst>
                <a:ext uri="{FF2B5EF4-FFF2-40B4-BE49-F238E27FC236}">
                  <a16:creationId xmlns:a16="http://schemas.microsoft.com/office/drawing/2014/main" id="{9195F7E0-E80B-480C-9F8D-D86546825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0" y="3333"/>
              <a:ext cx="0" cy="1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Rectangle 15">
              <a:extLst>
                <a:ext uri="{FF2B5EF4-FFF2-40B4-BE49-F238E27FC236}">
                  <a16:creationId xmlns:a16="http://schemas.microsoft.com/office/drawing/2014/main" id="{65F95283-FAE4-4AE0-BC15-E28EFDA6E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3456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43021" name="Rectangle 16">
              <a:extLst>
                <a:ext uri="{FF2B5EF4-FFF2-40B4-BE49-F238E27FC236}">
                  <a16:creationId xmlns:a16="http://schemas.microsoft.com/office/drawing/2014/main" id="{EC721EF8-7D7E-4D5B-99C2-1AE23726A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3359"/>
              <a:ext cx="45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term</a:t>
              </a:r>
            </a:p>
          </p:txBody>
        </p:sp>
        <p:sp>
          <p:nvSpPr>
            <p:cNvPr id="43022" name="Rectangle 17">
              <a:extLst>
                <a:ext uri="{FF2B5EF4-FFF2-40B4-BE49-F238E27FC236}">
                  <a16:creationId xmlns:a16="http://schemas.microsoft.com/office/drawing/2014/main" id="{D5ABD1C1-9070-4A69-A443-8861E95F2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3370"/>
              <a:ext cx="62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factor</a:t>
              </a:r>
            </a:p>
          </p:txBody>
        </p:sp>
      </p:grpSp>
      <p:sp>
        <p:nvSpPr>
          <p:cNvPr id="471060" name="Rectangle 20">
            <a:extLst>
              <a:ext uri="{FF2B5EF4-FFF2-40B4-BE49-F238E27FC236}">
                <a16:creationId xmlns:a16="http://schemas.microsoft.com/office/drawing/2014/main" id="{C25DEDD7-B29D-49FB-B51A-1CDC2054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031" y="4957763"/>
            <a:ext cx="7381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471061" name="Rectangle 21">
            <a:extLst>
              <a:ext uri="{FF2B5EF4-FFF2-40B4-BE49-F238E27FC236}">
                <a16:creationId xmlns:a16="http://schemas.microsoft.com/office/drawing/2014/main" id="{1F29D11B-2A31-4120-B28C-A8396D1F9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431" y="5584032"/>
            <a:ext cx="7381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471063" name="Rectangle 23">
            <a:extLst>
              <a:ext uri="{FF2B5EF4-FFF2-40B4-BE49-F238E27FC236}">
                <a16:creationId xmlns:a16="http://schemas.microsoft.com/office/drawing/2014/main" id="{95E5B5C5-F2C9-407C-8BED-F7F4B9C23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431" y="5584032"/>
            <a:ext cx="7381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D9763F-85EB-FCB6-7E95-0784040F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6DF5-FA8B-4312-B899-7037635C05A1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8EA9C-B6B7-6E45-4B59-726FC488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79D58-3DD8-5F2D-41A4-A5A95688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B6A80599-BFF8-DF83-5B8A-C7342C8D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305" y="5584032"/>
            <a:ext cx="7381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BCF160F4-1896-5E09-DDC7-615565A9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100" y="5589590"/>
            <a:ext cx="738187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0" grpId="0"/>
      <p:bldP spid="471060" grpId="1"/>
      <p:bldP spid="471061" grpId="0"/>
      <p:bldP spid="471061" grpId="1"/>
      <p:bldP spid="471063" grpId="0"/>
      <p:bldP spid="471063" grpId="1"/>
      <p:bldP spid="8" grpId="0"/>
      <p:bldP spid="9" grpId="0"/>
      <p:bldP spid="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F284A39-17D9-4F1B-91C6-0C5D659B1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3.5.3 </a:t>
            </a:r>
            <a:r>
              <a:rPr lang="zh-CN" altLang="en-US"/>
              <a:t>构造</a:t>
            </a:r>
            <a:r>
              <a:rPr lang="en-US" altLang="zh-CN"/>
              <a:t>SLR</a:t>
            </a:r>
            <a:r>
              <a:rPr lang="zh-CN" altLang="en-US"/>
              <a:t>分析表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F58C7CE4-0AC6-4138-BA28-89F30715D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</a:t>
            </a:r>
            <a:r>
              <a:rPr lang="zh-CN" altLang="en-US" sz="2800" dirty="0"/>
              <a:t>项目</a:t>
            </a:r>
            <a:r>
              <a:rPr lang="zh-CN" altLang="en-US" sz="2800" dirty="0">
                <a:latin typeface="宋体" panose="02010600030101010101" pitchFamily="2" charset="-122"/>
              </a:rPr>
              <a:t>（简称</a:t>
            </a:r>
            <a:r>
              <a:rPr lang="zh-CN" altLang="en-US" sz="2800" dirty="0"/>
              <a:t>项目</a:t>
            </a:r>
            <a:r>
              <a:rPr lang="zh-CN" altLang="en-US" sz="2800" dirty="0">
                <a:latin typeface="宋体" panose="02010600030101010101" pitchFamily="2" charset="-122"/>
              </a:rPr>
              <a:t>）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在右部的某个地方加点的产生式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加点的目的是用来表示分析过程中的状态</a:t>
            </a:r>
            <a:endParaRPr lang="zh-CN" altLang="en-US" sz="2400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例：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zh-CN" altLang="en-US" sz="2800" dirty="0">
                <a:latin typeface="宋体" panose="02010600030101010101" pitchFamily="2" charset="-122"/>
              </a:rPr>
              <a:t>对应可有四个项目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例：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</a:t>
            </a:r>
            <a:r>
              <a:rPr lang="zh-CN" altLang="en-US" sz="2800" dirty="0">
                <a:latin typeface="宋体" panose="02010600030101010101" pitchFamily="2" charset="-122"/>
              </a:rPr>
              <a:t>只有一个项目和它对应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i="1" dirty="0"/>
              <a:t>	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AD6BA1-1243-954B-8896-9CAA6E78B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C0107-FF28-4546-AEAE-21CF1194FE91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C7A402-ED88-16A9-04B9-FCEDA7AC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74EB72-103A-D307-09E7-CDEDAEAD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D7E1F-3161-BC00-CEA1-80840C4F3F4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11113"/>
            <a:ext cx="3086100" cy="179387"/>
          </a:xfrm>
        </p:spPr>
        <p:txBody>
          <a:bodyPr/>
          <a:lstStyle/>
          <a:p>
            <a:fld id="{7A623766-AC15-422B-876E-655820F9D6A2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65CEA-ECD1-BAB0-9EE6-DE1F4E47A47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86600" y="11113"/>
            <a:ext cx="2057400" cy="179387"/>
          </a:xfrm>
        </p:spPr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5E82A-51FE-6DDA-07FE-BDC0F347FC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11113"/>
            <a:ext cx="2060575" cy="179387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53F6EE-BE40-5657-3AE0-DA1DAA47C18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下列哪些是</a:t>
            </a:r>
            <a:r>
              <a:rPr lang="en-US" altLang="zh-CN" sz="2600" b="1" dirty="0">
                <a:solidFill>
                  <a:schemeClr val="accent2"/>
                </a:solidFill>
                <a:latin typeface="+mn-ea"/>
                <a:sym typeface="Microsoft Yahei" panose="020B0503020204020204" pitchFamily="34" charset="-122"/>
              </a:rPr>
              <a:t>LR(0)</a:t>
            </a:r>
            <a:r>
              <a:rPr lang="zh-CN" altLang="en-US" sz="2600" b="1" dirty="0">
                <a:solidFill>
                  <a:schemeClr val="accent2"/>
                </a:solidFill>
                <a:latin typeface="+mn-ea"/>
                <a:sym typeface="Microsoft Yahei" panose="020B0503020204020204" pitchFamily="34" charset="-122"/>
              </a:rPr>
              <a:t>项目</a:t>
            </a:r>
            <a:r>
              <a:rPr lang="zh-CN" altLang="en-US" sz="2600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的正确写法？（多选）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6D9324-D7E8-1574-3E74-B6E65DAD2CB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/>
              <a:t>expr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ym typeface="Symbol" panose="05050102010706020507" pitchFamily="18" charset="2"/>
              </a:rPr>
              <a:t>expr </a:t>
            </a:r>
            <a:r>
              <a:rPr lang="en-US" altLang="zh-CN" sz="2800" b="1" dirty="0">
                <a:sym typeface="Symbol" panose="05050102010706020507" pitchFamily="18" charset="2"/>
              </a:rPr>
              <a:t>+ </a:t>
            </a:r>
            <a:r>
              <a:rPr lang="en-US" altLang="zh-CN" sz="2800" b="1" i="1" dirty="0">
                <a:sym typeface="Symbol" panose="05050102010706020507" pitchFamily="18" charset="2"/>
              </a:rPr>
              <a:t>term</a:t>
            </a:r>
            <a:endParaRPr lang="zh-CN" alt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3691CD-B054-4DC6-69A3-06B158BD174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4718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b="1" i="1" dirty="0"/>
              <a:t>expr </a:t>
            </a:r>
            <a:r>
              <a:rPr lang="en-US" altLang="zh-CN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ym typeface="Symbol" panose="05050102010706020507" pitchFamily="18" charset="2"/>
              </a:rPr>
              <a:t>expr </a:t>
            </a:r>
            <a:r>
              <a:rPr lang="en-US" altLang="zh-CN" sz="2800" b="1" dirty="0">
                <a:sym typeface="Symbol" panose="05050102010706020507" pitchFamily="18" charset="2"/>
              </a:rPr>
              <a:t>+ </a:t>
            </a:r>
            <a:r>
              <a:rPr lang="en-US" altLang="zh-CN" sz="2800" b="1" i="1" dirty="0">
                <a:sym typeface="Symbol" panose="05050102010706020507" pitchFamily="18" charset="2"/>
              </a:rPr>
              <a:t>term</a:t>
            </a:r>
            <a:endParaRPr lang="zh-CN" alt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7DDA7C-FD8A-DCFD-A780-967BF055154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1576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b="1" i="1" dirty="0"/>
              <a:t>expr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expr </a:t>
            </a:r>
            <a:r>
              <a:rPr lang="en-US" altLang="zh-CN" sz="2800" b="1" dirty="0">
                <a:sym typeface="Symbol" panose="05050102010706020507" pitchFamily="18" charset="2"/>
              </a:rPr>
              <a:t>+ </a:t>
            </a:r>
            <a:r>
              <a:rPr lang="en-US" altLang="zh-CN" sz="2800" b="1" i="1" dirty="0">
                <a:sym typeface="Symbol" panose="05050102010706020507" pitchFamily="18" charset="2"/>
              </a:rPr>
              <a:t>term</a:t>
            </a:r>
            <a:endParaRPr lang="en-US" altLang="zh-CN" sz="2800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31F72A-5D19-CBD2-9582-A2ABBA3316B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48434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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00856C-B400-A795-1A93-DA69E765F3B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0D1FC2-3374-1AFA-3E76-A1AAA9F8088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5361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37BC3E-309B-5A4B-BC1C-688F3AC74B82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2219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D49431-4742-6B9A-A7E6-87278FE6BC5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9077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2EFF697-5ED2-A6BE-E063-7D49AE69977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A9E121E-5C15-7FAC-F150-B3E5E7DDB93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828800" y="55292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solidFill>
                  <a:schemeClr val="hlink"/>
                </a:solidFill>
                <a:sym typeface="Symbol" panose="05050102010706020507" pitchFamily="18" charset="2"/>
              </a:rPr>
              <a:t></a:t>
            </a:r>
            <a:endParaRPr lang="zh-CN" altLang="en-US" sz="1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366FF4C-72AA-AB05-A096-6A8BA672DE42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114425" y="55935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C23DA77-1371-8945-FA09-91500F27E976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9" name="TitleBackground">
              <a:extLst>
                <a:ext uri="{FF2B5EF4-FFF2-40B4-BE49-F238E27FC236}">
                  <a16:creationId xmlns:a16="http://schemas.microsoft.com/office/drawing/2014/main" id="{CF57DB70-1BDB-5601-7E66-F84BC77547B3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ColorBlock">
              <a:extLst>
                <a:ext uri="{FF2B5EF4-FFF2-40B4-BE49-F238E27FC236}">
                  <a16:creationId xmlns:a16="http://schemas.microsoft.com/office/drawing/2014/main" id="{4A208831-7766-7868-A4AB-0E97467EBC0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ypeText">
              <a:extLst>
                <a:ext uri="{FF2B5EF4-FFF2-40B4-BE49-F238E27FC236}">
                  <a16:creationId xmlns:a16="http://schemas.microsoft.com/office/drawing/2014/main" id="{7061305B-F1AE-7F7D-C1CB-42DAD2EDACD9}"/>
                </a:ext>
              </a:extLst>
            </p:cNvPr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22" name="TipText">
              <a:extLst>
                <a:ext uri="{FF2B5EF4-FFF2-40B4-BE49-F238E27FC236}">
                  <a16:creationId xmlns:a16="http://schemas.microsoft.com/office/drawing/2014/main" id="{7D3367A1-34D6-6E6F-92AB-E548EE72D093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5835716-AA46-D41F-8B0C-3F0AECD3B860}"/>
              </a:ext>
            </a:extLst>
          </p:cNvPr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244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DFB3638-E60E-4FFD-97EC-A39E1E9F3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3.5.3 </a:t>
            </a:r>
            <a:r>
              <a:rPr lang="zh-CN" altLang="en-US"/>
              <a:t>构造</a:t>
            </a:r>
            <a:r>
              <a:rPr lang="en-US" altLang="zh-CN"/>
              <a:t>SLR</a:t>
            </a:r>
            <a:r>
              <a:rPr lang="zh-CN" altLang="en-US"/>
              <a:t>分析表</a:t>
            </a:r>
            <a:endParaRPr lang="zh-CN" altLang="en-US" dirty="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3D6D940-43DF-47F7-8B19-44DF3EC8F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/>
              <a:t>构造</a:t>
            </a:r>
            <a:r>
              <a:rPr lang="en-US" altLang="zh-CN" b="1" dirty="0"/>
              <a:t>SLR</a:t>
            </a:r>
            <a:r>
              <a:rPr lang="zh-CN" altLang="en-US" dirty="0"/>
              <a:t>分析表的两大步骤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从文法构造识别活前缀的</a:t>
            </a:r>
            <a:r>
              <a:rPr lang="en-US" altLang="zh-CN" b="1" dirty="0">
                <a:solidFill>
                  <a:schemeClr val="accent2"/>
                </a:solidFill>
              </a:rPr>
              <a:t>DFA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/>
              <a:t>所有</a:t>
            </a:r>
            <a:r>
              <a:rPr lang="zh-CN" altLang="en-US" dirty="0">
                <a:solidFill>
                  <a:schemeClr val="accent2"/>
                </a:solidFill>
              </a:rPr>
              <a:t>项目</a:t>
            </a:r>
            <a:r>
              <a:rPr lang="zh-CN" altLang="en-US" dirty="0"/>
              <a:t>按一定方法组成集合，这些集合对应到</a:t>
            </a:r>
            <a:r>
              <a:rPr lang="en-US" altLang="zh-CN" b="1" dirty="0"/>
              <a:t>DFA</a:t>
            </a:r>
            <a:r>
              <a:rPr lang="zh-CN" altLang="en-US" dirty="0"/>
              <a:t>的状态，即</a:t>
            </a:r>
            <a:r>
              <a:rPr lang="en-US" altLang="zh-CN" b="1" dirty="0"/>
              <a:t>SLR</a:t>
            </a:r>
            <a:r>
              <a:rPr lang="zh-CN" altLang="en-US" dirty="0"/>
              <a:t>分析表的状态。这样的一族项目集，称作</a:t>
            </a:r>
            <a:r>
              <a:rPr lang="en-US" altLang="zh-CN" b="1" dirty="0">
                <a:solidFill>
                  <a:schemeClr val="accent2"/>
                </a:solidFill>
              </a:rPr>
              <a:t>LR(0)</a:t>
            </a:r>
            <a:r>
              <a:rPr lang="zh-CN" altLang="en-US" dirty="0">
                <a:solidFill>
                  <a:schemeClr val="accent2"/>
                </a:solidFill>
              </a:rPr>
              <a:t>项目集规范族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/>
              <a:t>从上述</a:t>
            </a:r>
            <a:r>
              <a:rPr lang="en-US" altLang="zh-CN" b="1" dirty="0"/>
              <a:t>DFA</a:t>
            </a:r>
            <a:r>
              <a:rPr lang="zh-CN" altLang="en-US" dirty="0"/>
              <a:t>构造分析表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7D2780-415D-4D3D-B90D-0CE683A2C0D7}"/>
              </a:ext>
            </a:extLst>
          </p:cNvPr>
          <p:cNvSpPr txBox="1"/>
          <p:nvPr/>
        </p:nvSpPr>
        <p:spPr>
          <a:xfrm>
            <a:off x="1303699" y="4581053"/>
            <a:ext cx="6536602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3200" b="1" dirty="0"/>
              <a:t>构造</a:t>
            </a:r>
            <a:r>
              <a:rPr lang="en-US" altLang="zh-CN" sz="3200" b="1" dirty="0"/>
              <a:t>LR(0)</a:t>
            </a:r>
            <a:r>
              <a:rPr lang="zh-CN" altLang="en-US" sz="3200" dirty="0"/>
              <a:t>项目集规范族前，先介绍</a:t>
            </a:r>
            <a:r>
              <a:rPr lang="zh-CN" altLang="en-US" sz="3200" dirty="0">
                <a:solidFill>
                  <a:schemeClr val="accent2"/>
                </a:solidFill>
              </a:rPr>
              <a:t>拓广文法</a:t>
            </a:r>
            <a:r>
              <a:rPr lang="zh-CN" altLang="en-US" sz="3200" dirty="0"/>
              <a:t>和两个函数</a:t>
            </a:r>
            <a:r>
              <a:rPr lang="en-US" altLang="zh-CN" sz="3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lang="zh-CN" altLang="en-US" sz="3200" dirty="0"/>
              <a:t>和</a:t>
            </a:r>
            <a:r>
              <a:rPr lang="en-US" altLang="zh-CN" sz="36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endParaRPr lang="zh-CN" altLang="en-US" sz="32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6BCD13-3563-51C6-397E-B8AEA572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CEE4-1DB7-496F-980B-8AE3135B564A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8D8F0E-9D20-14C2-F873-E0115BC7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C4F20-EE40-59BB-CD9A-0958CA97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78E6BE3-89BC-47A8-A11A-2B898A1EE7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20D067EE-C025-408F-BDB1-2FEF8BA7E1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/>
              <a:t>从文法构造识别活前缀的</a:t>
            </a:r>
            <a:r>
              <a:rPr lang="en-US" altLang="zh-CN" sz="2800" b="1" dirty="0"/>
              <a:t>DFA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800" b="1" dirty="0"/>
              <a:t>   1</a:t>
            </a:r>
            <a:r>
              <a:rPr lang="en-US" altLang="zh-CN" sz="2800" b="1" dirty="0">
                <a:latin typeface="宋体" panose="02010600030101010101" pitchFamily="2" charset="-122"/>
              </a:rPr>
              <a:t>. </a:t>
            </a:r>
            <a:r>
              <a:rPr lang="zh-CN" altLang="en-US" sz="2800" dirty="0">
                <a:latin typeface="宋体" panose="02010600030101010101" pitchFamily="2" charset="-122"/>
              </a:rPr>
              <a:t>拓广文法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i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 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4116" name="Text Box 4">
            <a:extLst>
              <a:ext uri="{FF2B5EF4-FFF2-40B4-BE49-F238E27FC236}">
                <a16:creationId xmlns:a16="http://schemas.microsoft.com/office/drawing/2014/main" id="{76171E95-81DD-475E-B334-7F791CC3B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2328" y="2397918"/>
            <a:ext cx="4400550" cy="2638425"/>
          </a:xfrm>
          <a:prstGeom prst="rect">
            <a:avLst/>
          </a:prstGeom>
          <a:noFill/>
          <a:ln w="254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</a:rPr>
              <a:t>若开始符号为</a:t>
            </a:r>
            <a:r>
              <a:rPr lang="en-US" altLang="zh-CN" sz="2400" i="1" dirty="0">
                <a:solidFill>
                  <a:srgbClr val="000000"/>
                </a:solidFill>
              </a:rPr>
              <a:t>S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</a:rPr>
              <a:t>，则拓广文法为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</a:rPr>
              <a:t>加入文法符号</a:t>
            </a:r>
            <a:r>
              <a:rPr lang="en-US" altLang="zh-CN" sz="2400" i="1" dirty="0">
                <a:solidFill>
                  <a:srgbClr val="000000"/>
                </a:solidFill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</a:t>
            </a: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及产生式</a:t>
            </a:r>
            <a:r>
              <a:rPr lang="en-US" altLang="zh-CN" sz="2400" i="1" dirty="0">
                <a:solidFill>
                  <a:srgbClr val="000000"/>
                </a:solidFill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 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黑体" panose="02010609060101010101" pitchFamily="49" charset="-122"/>
                <a:sym typeface="Symbol" panose="05050102010706020507" pitchFamily="18" charset="2"/>
              </a:rPr>
              <a:t>的文法。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 dirty="0">
              <a:solidFill>
                <a:srgbClr val="000000"/>
              </a:solidFill>
              <a:latin typeface="黑体" panose="02010609060101010101" pitchFamily="49" charset="-122"/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0000"/>
                </a:solidFill>
                <a:sym typeface="Symbol" panose="05050102010706020507" pitchFamily="18" charset="2"/>
              </a:rPr>
              <a:t>拓广文法的目的是为了确定何时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0000"/>
                </a:solidFill>
                <a:sym typeface="Symbol" panose="05050102010706020507" pitchFamily="18" charset="2"/>
              </a:rPr>
              <a:t>分析成功：当用产生式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 </a:t>
            </a:r>
            <a:r>
              <a:rPr lang="en-US" altLang="zh-CN" sz="2400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2400" b="0" dirty="0">
                <a:solidFill>
                  <a:srgbClr val="000000"/>
                </a:solidFill>
                <a:sym typeface="Symbol" panose="05050102010706020507" pitchFamily="18" charset="2"/>
              </a:rPr>
              <a:t>归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0000"/>
                </a:solidFill>
                <a:sym typeface="Symbol" panose="05050102010706020507" pitchFamily="18" charset="2"/>
              </a:rPr>
              <a:t>约时，表示分析成功。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7E3A3E-444B-F3CE-F886-C3F6387A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F1F-D842-4D32-9BE2-1C90C521346A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46C86C-AE2F-9CB4-E3E4-C47696D6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49233F-B8C7-5FCD-5A2C-F94A7522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373479E-74D4-42AD-9DE7-BBF2F1680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B86DA7F-57D3-4958-9E8D-A0FABFB77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从文法构造识别活前缀的</a:t>
            </a:r>
            <a:r>
              <a:rPr lang="en-US" altLang="zh-CN" sz="2800" b="1" dirty="0"/>
              <a:t>DFA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   2.</a:t>
            </a:r>
            <a:r>
              <a:rPr lang="en-US" altLang="zh-CN" sz="2800" dirty="0"/>
              <a:t> </a:t>
            </a:r>
            <a:r>
              <a:rPr lang="zh-CN" altLang="en-US" sz="2800" dirty="0"/>
              <a:t>构造</a:t>
            </a:r>
            <a:r>
              <a:rPr lang="en-US" altLang="zh-CN" sz="2800" b="1" dirty="0"/>
              <a:t>LR(0)</a:t>
            </a:r>
            <a:r>
              <a:rPr lang="zh-CN" altLang="en-US" sz="2800" dirty="0"/>
              <a:t>项目集规范族</a:t>
            </a:r>
          </a:p>
          <a:p>
            <a:pPr lvl="1" eaLnBrk="1" hangingPunct="1"/>
            <a:r>
              <a:rPr lang="zh-CN" altLang="en-US" sz="2400" dirty="0"/>
              <a:t>项目集：项目的集合</a:t>
            </a:r>
          </a:p>
          <a:p>
            <a:pPr lvl="1" eaLnBrk="1" hangingPunct="1"/>
            <a:r>
              <a:rPr lang="zh-CN" altLang="en-US" sz="2400" dirty="0"/>
              <a:t>项目集族：一族项目集</a:t>
            </a:r>
          </a:p>
          <a:p>
            <a:pPr lvl="1" eaLnBrk="1" hangingPunct="1"/>
            <a:r>
              <a:rPr lang="en-US" altLang="zh-CN" sz="2400" b="1" i="1" dirty="0">
                <a:solidFill>
                  <a:schemeClr val="accent2"/>
                </a:solidFill>
              </a:rPr>
              <a:t>closure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I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zh-CN" altLang="en-US" sz="2400" dirty="0"/>
              <a:t>：如果</a:t>
            </a:r>
            <a:r>
              <a:rPr lang="en-US" altLang="zh-CN" sz="2400" b="1" i="1" dirty="0"/>
              <a:t>I</a:t>
            </a:r>
            <a:r>
              <a:rPr lang="zh-CN" altLang="en-US" sz="2400" dirty="0"/>
              <a:t>是文法</a:t>
            </a:r>
            <a:r>
              <a:rPr lang="en-US" altLang="zh-CN" sz="2400" b="1" i="1" dirty="0"/>
              <a:t>G</a:t>
            </a:r>
            <a:r>
              <a:rPr lang="zh-CN" altLang="en-US" sz="2400" dirty="0"/>
              <a:t>的一个项目集，那么</a:t>
            </a:r>
            <a:r>
              <a:rPr lang="en-US" altLang="zh-CN" sz="2400" b="1" i="1" dirty="0"/>
              <a:t>closure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)</a:t>
            </a:r>
            <a:r>
              <a:rPr lang="zh-CN" altLang="en-US" sz="2400" dirty="0"/>
              <a:t>是用下面两条规则从</a:t>
            </a:r>
            <a:r>
              <a:rPr lang="en-US" altLang="zh-CN" sz="2400" b="1" i="1" dirty="0"/>
              <a:t>I</a:t>
            </a:r>
            <a:r>
              <a:rPr lang="zh-CN" altLang="en-US" sz="2400" dirty="0"/>
              <a:t>构造的项目集：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</a:t>
            </a:r>
            <a:r>
              <a:rPr lang="en-US" altLang="zh-CN" sz="2400" b="1" dirty="0"/>
              <a:t>(1)</a:t>
            </a:r>
            <a:r>
              <a:rPr lang="en-US" altLang="zh-CN" sz="2400" dirty="0"/>
              <a:t> </a:t>
            </a:r>
            <a:r>
              <a:rPr lang="zh-CN" altLang="en-US" sz="2400" dirty="0"/>
              <a:t>初始时，</a:t>
            </a:r>
            <a:r>
              <a:rPr lang="en-US" altLang="zh-CN" sz="2400" b="1" i="1" dirty="0"/>
              <a:t>I</a:t>
            </a:r>
            <a:r>
              <a:rPr lang="zh-CN" altLang="en-US" sz="2400" dirty="0"/>
              <a:t>的每个项目都加入</a:t>
            </a:r>
            <a:r>
              <a:rPr lang="en-US" altLang="zh-CN" sz="2400" b="1" i="1" dirty="0"/>
              <a:t>closure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)</a:t>
            </a:r>
            <a:r>
              <a:rPr lang="zh-CN" altLang="en-US" sz="24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</a:t>
            </a:r>
            <a:r>
              <a:rPr lang="en-US" altLang="zh-CN" sz="2400" b="1" dirty="0"/>
              <a:t>(2)</a:t>
            </a:r>
            <a:r>
              <a:rPr lang="zh-CN" altLang="en-US" sz="2400" dirty="0"/>
              <a:t>如果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dirty="0">
                <a:sym typeface="Symbol" panose="05050102010706020507" pitchFamily="18" charset="2"/>
              </a:rPr>
              <a:t>  </a:t>
            </a:r>
            <a:r>
              <a:rPr lang="en-US" altLang="zh-CN" sz="2400" b="1" i="1" dirty="0">
                <a:sym typeface="Symbol" panose="05050102010706020507" pitchFamily="18" charset="2"/>
              </a:rPr>
              <a:t>B</a:t>
            </a:r>
            <a:r>
              <a:rPr lang="zh-CN" altLang="en-US" sz="2400" dirty="0">
                <a:sym typeface="Symbol" panose="05050102010706020507" pitchFamily="18" charset="2"/>
              </a:rPr>
              <a:t>在</a:t>
            </a:r>
            <a:r>
              <a:rPr lang="en-US" altLang="zh-CN" sz="2400" b="1" i="1" dirty="0">
                <a:sym typeface="Symbol" panose="05050102010706020507" pitchFamily="18" charset="2"/>
              </a:rPr>
              <a:t>closure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中，且 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 </a:t>
            </a:r>
            <a:r>
              <a:rPr lang="zh-CN" altLang="en-US" sz="2400" dirty="0">
                <a:sym typeface="Symbol" panose="05050102010706020507" pitchFamily="18" charset="2"/>
              </a:rPr>
              <a:t>是产生式，那么如果项目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sym typeface="Symbol" panose="05050102010706020507" pitchFamily="18" charset="2"/>
              </a:rPr>
              <a:t></a:t>
            </a:r>
            <a:r>
              <a:rPr lang="zh-CN" altLang="en-US" sz="2400" dirty="0">
                <a:sym typeface="Symbol" panose="05050102010706020507" pitchFamily="18" charset="2"/>
              </a:rPr>
              <a:t>还不在</a:t>
            </a:r>
            <a:r>
              <a:rPr lang="en-US" altLang="zh-CN" sz="2400" b="1" i="1" dirty="0">
                <a:sym typeface="Symbol" panose="05050102010706020507" pitchFamily="18" charset="2"/>
              </a:rPr>
              <a:t>closure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中，则把它加入。重复该规则，直到没有更多项目可加入为止。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276517-6975-C78E-A223-B15BCA7A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9738F-A1EB-4819-8714-79A306379D6C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6265CE-2C4D-FC8C-13C0-73177C98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B627A8-8EF4-60D0-E09A-6ADF47E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5CABE4D-0393-417E-B012-66483C4EF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942437F-6596-4DCD-9219-004E273DD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从文法构造识别活前缀的</a:t>
            </a:r>
            <a:r>
              <a:rPr lang="en-US" altLang="zh-CN" sz="2800" b="1" dirty="0"/>
              <a:t>DFA</a:t>
            </a:r>
            <a:r>
              <a:rPr lang="en-US" altLang="zh-CN" b="1" dirty="0"/>
              <a:t>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</a:t>
            </a:r>
            <a:r>
              <a:rPr lang="en-US" altLang="zh-CN" sz="2800" b="1" dirty="0"/>
              <a:t>2.</a:t>
            </a:r>
            <a:r>
              <a:rPr lang="en-US" altLang="zh-CN" sz="2800" dirty="0"/>
              <a:t> </a:t>
            </a:r>
            <a:r>
              <a:rPr lang="zh-CN" altLang="en-US" sz="2800" dirty="0"/>
              <a:t>构造</a:t>
            </a:r>
            <a:r>
              <a:rPr lang="en-US" altLang="zh-CN" sz="2800" b="1" dirty="0"/>
              <a:t>LR(0)</a:t>
            </a:r>
            <a:r>
              <a:rPr lang="zh-CN" altLang="en-US" sz="2800" dirty="0"/>
              <a:t>项目集规范族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i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BF4920-3E50-4F45-B268-598E1F5B8D47}"/>
              </a:ext>
            </a:extLst>
          </p:cNvPr>
          <p:cNvSpPr txBox="1"/>
          <p:nvPr/>
        </p:nvSpPr>
        <p:spPr>
          <a:xfrm>
            <a:off x="3429000" y="2729097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（核心项目）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525542-2757-46F5-9D31-D5DE5DF8C424}"/>
              </a:ext>
            </a:extLst>
          </p:cNvPr>
          <p:cNvSpPr txBox="1"/>
          <p:nvPr/>
        </p:nvSpPr>
        <p:spPr>
          <a:xfrm>
            <a:off x="3043093" y="3551443"/>
            <a:ext cx="30578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（非核心项目，通过对核心项目求闭包而获得</a:t>
            </a:r>
            <a:endParaRPr lang="zh-CN" altLang="en-US" sz="28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7D6D5B3-8913-4F83-A11F-BE1D31E8B5D2}"/>
              </a:ext>
            </a:extLst>
          </p:cNvPr>
          <p:cNvCxnSpPr>
            <a:cxnSpLocks/>
          </p:cNvCxnSpPr>
          <p:nvPr/>
        </p:nvCxnSpPr>
        <p:spPr>
          <a:xfrm>
            <a:off x="628650" y="3344681"/>
            <a:ext cx="5633605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8EA6C7-58A8-DA3E-1701-CB8524F9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9D0E-D843-4CBC-9C4D-3C2B17632E3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6F3D9E-954C-A671-CB54-946875F7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B628C-E045-F660-AB4C-3ABA9CE4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111009E-5783-4033-98B2-34BB1769C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上次课回顾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FDF1250-9DC5-4192-B4E5-E9FB0A67A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000" dirty="0">
                <a:effectLst/>
              </a:rPr>
              <a:t>3.5 LR</a:t>
            </a:r>
            <a:r>
              <a:rPr lang="zh-CN" altLang="en-US" sz="4000" dirty="0">
                <a:effectLst/>
              </a:rPr>
              <a:t>分析器</a:t>
            </a:r>
            <a:endParaRPr lang="en-US" altLang="zh-CN" sz="4000" dirty="0">
              <a:effectLst/>
            </a:endParaRPr>
          </a:p>
          <a:p>
            <a:pPr lvl="1"/>
            <a:r>
              <a:rPr lang="en-US" altLang="zh-CN" sz="3600" dirty="0"/>
              <a:t>3.5.1 LR</a:t>
            </a:r>
            <a:r>
              <a:rPr lang="zh-CN" altLang="en-US" sz="3600" dirty="0"/>
              <a:t>分析算法</a:t>
            </a:r>
          </a:p>
          <a:p>
            <a:pPr lvl="1"/>
            <a:r>
              <a:rPr lang="en-US" altLang="zh-CN" sz="3600" dirty="0">
                <a:effectLst/>
              </a:rPr>
              <a:t>3.5.2 LR</a:t>
            </a:r>
            <a:r>
              <a:rPr lang="zh-CN" altLang="en-US" sz="3600" dirty="0">
                <a:effectLst/>
              </a:rPr>
              <a:t>文法和分析法特点（与</a:t>
            </a:r>
            <a:r>
              <a:rPr lang="en-US" altLang="zh-CN" sz="3600" dirty="0">
                <a:effectLst/>
              </a:rPr>
              <a:t>LL</a:t>
            </a:r>
            <a:r>
              <a:rPr lang="zh-CN" altLang="en-US" sz="3600" dirty="0">
                <a:effectLst/>
              </a:rPr>
              <a:t>对比）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5FBECE-1822-E2E2-CC18-D9090EC5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BD807-3D20-40E5-BCFB-2BF3221FAD2A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2890E5-CE86-FA52-928C-32ADEE41B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E9573-0316-0BE5-EDCC-AA269BF7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55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08625EF-7A5D-46BF-9D77-13E1E3774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C8B2904-F33F-4F62-8A94-A752222FF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核心项目：</a:t>
            </a:r>
          </a:p>
          <a:p>
            <a:pPr lvl="1" eaLnBrk="1" hangingPunct="1"/>
            <a:r>
              <a:rPr lang="zh-CN" altLang="en-US" dirty="0"/>
              <a:t>包括初始项目</a:t>
            </a:r>
            <a:r>
              <a:rPr lang="en-US" altLang="zh-CN" b="1" i="1" dirty="0"/>
              <a:t>S</a:t>
            </a:r>
            <a:r>
              <a:rPr lang="en-US" altLang="zh-CN" b="1" dirty="0">
                <a:sym typeface="Symbol" panose="05050102010706020507" pitchFamily="18" charset="2"/>
              </a:rPr>
              <a:t> </a:t>
            </a:r>
            <a:r>
              <a:rPr lang="en-US" altLang="zh-CN" b="1" dirty="0"/>
              <a:t>·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和所有点不在左端的项目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非核心项目：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除项目</a:t>
            </a:r>
            <a:r>
              <a:rPr lang="en-US" altLang="zh-CN" b="1" i="1" dirty="0"/>
              <a:t>S</a:t>
            </a:r>
            <a:r>
              <a:rPr lang="en-US" altLang="zh-CN" b="1" dirty="0">
                <a:sym typeface="Symbol" panose="05050102010706020507" pitchFamily="18" charset="2"/>
              </a:rPr>
              <a:t> </a:t>
            </a:r>
            <a:r>
              <a:rPr lang="en-US" altLang="zh-CN" b="1" dirty="0"/>
              <a:t>·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外，所有点在左端的项目。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非核心项目可由闭包过程重新生成。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10B708-6403-F0FA-9EE7-BECB2664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9B6-D140-4D0C-9D24-35093E70764D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B915B8-CD0B-3CBB-4511-2DA056CB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177C4-E7FF-B6C7-CF24-59DAE4A7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7C7D95D-E83E-4DAC-9F54-7CA084163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5A54DFF-BBFE-45AB-8A71-7F9559612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/>
              <a:t>从文法构造识别活前缀的</a:t>
            </a:r>
            <a:r>
              <a:rPr lang="en-US" altLang="zh-CN" sz="2800" b="1" dirty="0"/>
              <a:t>DFA</a:t>
            </a:r>
            <a:r>
              <a:rPr lang="en-US" altLang="zh-CN" b="1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</a:t>
            </a:r>
            <a:r>
              <a:rPr lang="en-US" altLang="zh-CN" sz="2800" b="1" dirty="0"/>
              <a:t>2.</a:t>
            </a:r>
            <a:r>
              <a:rPr lang="en-US" altLang="zh-CN" sz="2800" dirty="0"/>
              <a:t> </a:t>
            </a:r>
            <a:r>
              <a:rPr lang="zh-CN" altLang="en-US" sz="2800" dirty="0"/>
              <a:t>构造</a:t>
            </a:r>
            <a:r>
              <a:rPr lang="en-US" altLang="zh-CN" sz="2800" b="1" dirty="0"/>
              <a:t>LR(0)</a:t>
            </a:r>
            <a:r>
              <a:rPr lang="zh-CN" altLang="en-US" sz="2800" dirty="0"/>
              <a:t>项目集规范族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               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8F3804-3CEE-4954-8320-3D2285680D69}"/>
              </a:ext>
            </a:extLst>
          </p:cNvPr>
          <p:cNvSpPr txBox="1"/>
          <p:nvPr/>
        </p:nvSpPr>
        <p:spPr>
          <a:xfrm>
            <a:off x="6484025" y="1851630"/>
            <a:ext cx="203132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文法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AC7277-784D-EF20-6785-C266D8E9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5F0F1-8391-4A5B-909A-8B3E65375DB9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C7C77E-1F43-A0EB-2D0E-CD8947C2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E48D74-693D-72D4-3DB8-F819F081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82F98965-2C34-692F-38B1-264B90460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6733" y="321851"/>
            <a:ext cx="804397" cy="80439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26F1DBA-10B8-4154-AB06-4109BC2B7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C73F112-C23D-4082-9C83-B92F537B2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/>
              <a:t>从文法构造识别活前缀的</a:t>
            </a:r>
            <a:r>
              <a:rPr lang="en-US" altLang="zh-CN" sz="2800" b="1" dirty="0"/>
              <a:t>DFA</a:t>
            </a:r>
            <a:r>
              <a:rPr lang="en-US" altLang="zh-CN" b="1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</a:t>
            </a:r>
            <a:r>
              <a:rPr lang="en-US" altLang="zh-CN" sz="2800" b="1" dirty="0"/>
              <a:t>2.</a:t>
            </a:r>
            <a:r>
              <a:rPr lang="en-US" altLang="zh-CN" sz="2800" dirty="0"/>
              <a:t> </a:t>
            </a:r>
            <a:r>
              <a:rPr lang="zh-CN" altLang="en-US" sz="2800" dirty="0"/>
              <a:t>构造</a:t>
            </a:r>
            <a:r>
              <a:rPr lang="en-US" altLang="zh-CN" sz="2800" b="1" dirty="0"/>
              <a:t>LR(0)</a:t>
            </a:r>
            <a:r>
              <a:rPr lang="zh-CN" altLang="en-US" sz="2800" dirty="0"/>
              <a:t>项目集规范族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                       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E·</a:t>
            </a:r>
            <a:r>
              <a:rPr lang="en-US" altLang="zh-CN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            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+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FBD404-8BE6-4B14-90F1-DB646D7DBAAE}"/>
              </a:ext>
            </a:extLst>
          </p:cNvPr>
          <p:cNvSpPr txBox="1"/>
          <p:nvPr/>
        </p:nvSpPr>
        <p:spPr>
          <a:xfrm>
            <a:off x="6484025" y="1851630"/>
            <a:ext cx="203132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文法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B0E6DE-D53D-7FC1-D76D-C761A1D2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C8EF2-5562-4300-8000-38EEB84B0030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88F23F-731F-A9BC-933F-E9085771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DF58EC-51F9-ECC1-D69C-3F1624AC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4C49EDC-6AD4-4B01-A266-3E4B9F370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6C9583F-583F-47D2-91F9-9489379081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/>
              <a:t>从文法构造识别活前缀的</a:t>
            </a:r>
            <a:r>
              <a:rPr lang="en-US" altLang="zh-CN" sz="2800" b="1" dirty="0"/>
              <a:t>DFA</a:t>
            </a:r>
            <a:r>
              <a:rPr lang="en-US" altLang="zh-CN" b="1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</a:t>
            </a:r>
            <a:r>
              <a:rPr lang="en-US" altLang="zh-CN" sz="2800" b="1" dirty="0"/>
              <a:t>2.</a:t>
            </a:r>
            <a:r>
              <a:rPr lang="en-US" altLang="zh-CN" sz="2800" dirty="0"/>
              <a:t> </a:t>
            </a:r>
            <a:r>
              <a:rPr lang="zh-CN" altLang="en-US" sz="2800" dirty="0"/>
              <a:t>构造</a:t>
            </a:r>
            <a:r>
              <a:rPr lang="en-US" altLang="zh-CN" sz="2800" b="1" dirty="0"/>
              <a:t>LR(0)</a:t>
            </a:r>
            <a:r>
              <a:rPr lang="zh-CN" altLang="en-US" sz="2800" dirty="0"/>
              <a:t>项目集规范族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                       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E·</a:t>
            </a:r>
            <a:r>
              <a:rPr lang="en-US" altLang="zh-CN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            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+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                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  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         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                      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BA66D9-B540-4AE5-8421-1A9ACA6FBD1D}"/>
              </a:ext>
            </a:extLst>
          </p:cNvPr>
          <p:cNvSpPr txBox="1"/>
          <p:nvPr/>
        </p:nvSpPr>
        <p:spPr>
          <a:xfrm>
            <a:off x="6484025" y="1851630"/>
            <a:ext cx="203132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文法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A6E249-3D40-3DDA-DF02-128D508E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43B4-1734-4624-A072-4D1A2BF73A6D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71A93-CB16-A0E9-EC90-4D3CC9F6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1A4FD-1E09-552A-5210-DED987E6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A16EF45-5B80-4FB8-BC14-EC8893161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DF806FE-D6C1-4A46-A4C3-237DB395FC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/>
              <a:t>从文法构造识别活前缀的</a:t>
            </a:r>
            <a:r>
              <a:rPr lang="en-US" altLang="zh-CN" sz="2800" b="1" dirty="0"/>
              <a:t>DFA</a:t>
            </a:r>
            <a:r>
              <a:rPr lang="en-US" altLang="zh-CN" b="1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</a:t>
            </a:r>
            <a:r>
              <a:rPr lang="en-US" altLang="zh-CN" sz="2800" b="1" dirty="0"/>
              <a:t>2.</a:t>
            </a:r>
            <a:r>
              <a:rPr lang="en-US" altLang="zh-CN" sz="2800" dirty="0"/>
              <a:t> </a:t>
            </a:r>
            <a:r>
              <a:rPr lang="zh-CN" altLang="en-US" sz="2800" dirty="0"/>
              <a:t>构造</a:t>
            </a:r>
            <a:r>
              <a:rPr lang="en-US" altLang="zh-CN" sz="2800" b="1" dirty="0"/>
              <a:t>LR(0)</a:t>
            </a:r>
            <a:r>
              <a:rPr lang="zh-CN" altLang="en-US" sz="2800" dirty="0"/>
              <a:t>项目集规范族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                         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E·</a:t>
            </a:r>
            <a:r>
              <a:rPr lang="en-US" altLang="zh-CN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            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+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                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  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         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                          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I</a:t>
            </a:r>
            <a:r>
              <a:rPr lang="en-US" altLang="zh-CN" sz="2800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1EC5FD-CFFD-4A67-B43E-F0CF48643722}"/>
              </a:ext>
            </a:extLst>
          </p:cNvPr>
          <p:cNvSpPr txBox="1"/>
          <p:nvPr/>
        </p:nvSpPr>
        <p:spPr>
          <a:xfrm>
            <a:off x="6484025" y="1851630"/>
            <a:ext cx="203132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文法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C1128A-6018-8DD7-F59A-91464215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E9D8-2D79-4DC3-8E68-EA1948FFF8BA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52CFAA-D1C5-9D36-DE6F-4AE2C216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06BD47-C43D-CF25-0533-1DF6FBD2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01F127E-2551-4079-85AC-C382A8813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002FFE1-68BF-443C-BD7F-B33006F4D3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	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	      F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			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		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I</a:t>
            </a:r>
            <a:r>
              <a:rPr lang="en-US" altLang="zh-CN" sz="2800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(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3C286C-DC35-4ED9-92D5-49237248BEF0}"/>
              </a:ext>
            </a:extLst>
          </p:cNvPr>
          <p:cNvSpPr txBox="1"/>
          <p:nvPr/>
        </p:nvSpPr>
        <p:spPr>
          <a:xfrm>
            <a:off x="6484025" y="1851630"/>
            <a:ext cx="203132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文法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579D84-DDE6-E09B-CB8F-97616C7D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D660-4265-4846-BB2B-E5C8A4F4054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B7178C-A6CD-202E-EFD0-1A90D44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0AFAB1-E966-7842-CE75-B3DF0554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7F47ABA-2AF3-48AC-BC54-268F9659B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CF7F982-58C1-4235-A8A0-82E51EF48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	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	      F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	       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	       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       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       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		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I</a:t>
            </a:r>
            <a:r>
              <a:rPr lang="en-US" altLang="zh-CN" sz="2800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(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BD1B3F-48A1-4A13-B4C5-03D115BEB3C7}"/>
              </a:ext>
            </a:extLst>
          </p:cNvPr>
          <p:cNvSpPr txBox="1"/>
          <p:nvPr/>
        </p:nvSpPr>
        <p:spPr>
          <a:xfrm>
            <a:off x="6484025" y="1851630"/>
            <a:ext cx="203132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文法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5B2EA1-6864-327D-8FC7-684C7EF8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F058-0100-41A2-975F-011883033955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B9C5A0-8367-CC24-7C32-F076210C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3B6DB-EC37-FDB4-1234-7A175596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BAB760D-D92E-40FB-B19B-B3D4A824C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530A595-9D73-4091-AC20-E24C4F526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	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	      F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	       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	       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       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       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		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I</a:t>
            </a:r>
            <a:r>
              <a:rPr lang="en-US" altLang="zh-CN" sz="2800" b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id</a:t>
            </a:r>
            <a:r>
              <a:rPr lang="en-US" altLang="zh-CN" sz="2800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81BE3D-308C-4F8A-A4AA-37DB3AE412C5}"/>
              </a:ext>
            </a:extLst>
          </p:cNvPr>
          <p:cNvSpPr txBox="1"/>
          <p:nvPr/>
        </p:nvSpPr>
        <p:spPr>
          <a:xfrm>
            <a:off x="6484025" y="1851630"/>
            <a:ext cx="203132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文法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086E5B-C753-86CB-FDA3-5B6322C3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228-67A2-4107-ADAF-771CB971894F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2EDF8-CBC0-B7E7-FA3A-DDB1115A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B35C8-ABA9-850D-A0BF-95B818D1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13347-3FA1-47BD-8DB8-87DC4F30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2C8E3039-4C9F-46CA-8CF5-F30FEB439C2E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36DA93C4-A1BA-405F-852E-C52EBD21A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5B551129-7313-4748-B720-F374416479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1F673BFD-38EA-4108-A50C-0559E8456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D249BA18-C1CE-45EC-A78E-7EDC6332A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74F03872-E562-43BA-AA6D-C65739FA6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6" name="Oval 10">
              <a:extLst>
                <a:ext uri="{FF2B5EF4-FFF2-40B4-BE49-F238E27FC236}">
                  <a16:creationId xmlns:a16="http://schemas.microsoft.com/office/drawing/2014/main" id="{7FC0EC51-726F-4607-8F9D-4F7FAEF02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8994550A-B92B-4013-8631-996AB791E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21EF9427-DA7F-4E55-B591-CD2116CE2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E52BE596-8238-40D1-8F72-B82C2734A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AB693B2F-5E34-41A0-8BD5-1E5F933A3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F2A6500F-4CF4-4D0F-B181-E051389B5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E06A745B-16A9-4178-A1DD-389E8333C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FEB0DB24-B7F7-47DA-96A8-B9DD7FFE4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4" name="Freeform 18" descr="Green marble">
              <a:extLst>
                <a:ext uri="{FF2B5EF4-FFF2-40B4-BE49-F238E27FC236}">
                  <a16:creationId xmlns:a16="http://schemas.microsoft.com/office/drawing/2014/main" id="{3392D763-5B8B-41DD-95F2-A62F69200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19" descr="Green marble">
              <a:extLst>
                <a:ext uri="{FF2B5EF4-FFF2-40B4-BE49-F238E27FC236}">
                  <a16:creationId xmlns:a16="http://schemas.microsoft.com/office/drawing/2014/main" id="{C30E1348-90C9-42F1-B8A3-3DEA7E744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20" descr="Green marble">
              <a:extLst>
                <a:ext uri="{FF2B5EF4-FFF2-40B4-BE49-F238E27FC236}">
                  <a16:creationId xmlns:a16="http://schemas.microsoft.com/office/drawing/2014/main" id="{B67A0643-D21A-42EC-A22E-22B5727D1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E34291-360D-216E-CD1A-633D2C36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BB05-6243-4F51-B992-DFCDC1FBD21D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7544A5-1AAD-7418-1970-21061E08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4AB14F-8030-5194-9169-446B1C48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18BD267-583B-46FE-A0CF-8C6810C025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  <a:endParaRPr lang="zh-CN" altLang="zh-CN" dirty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5C3C1B1-93A2-4251-88BE-F710E5D05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65877" y="1271131"/>
            <a:ext cx="5449888" cy="54467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0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0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0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E·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0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 </a:t>
            </a:r>
            <a:r>
              <a:rPr lang="en-US" altLang="zh-CN" sz="3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30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·+</a:t>
            </a:r>
            <a:r>
              <a:rPr lang="en-US" altLang="zh-CN" sz="30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ACBA4728-8D58-4745-841C-4BA1B6DBC112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60422" name="Oval 5">
              <a:extLst>
                <a:ext uri="{FF2B5EF4-FFF2-40B4-BE49-F238E27FC236}">
                  <a16:creationId xmlns:a16="http://schemas.microsoft.com/office/drawing/2014/main" id="{0B38C364-CAD9-4230-86BC-0254E0F7C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23" name="Line 6">
              <a:extLst>
                <a:ext uri="{FF2B5EF4-FFF2-40B4-BE49-F238E27FC236}">
                  <a16:creationId xmlns:a16="http://schemas.microsoft.com/office/drawing/2014/main" id="{B0463ABD-32F7-4AA6-8367-59E9F1A6F9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60424" name="Oval 7">
              <a:extLst>
                <a:ext uri="{FF2B5EF4-FFF2-40B4-BE49-F238E27FC236}">
                  <a16:creationId xmlns:a16="http://schemas.microsoft.com/office/drawing/2014/main" id="{D1E8F38E-2029-4EDC-9389-25E35419E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425" name="Rectangle 8">
              <a:extLst>
                <a:ext uri="{FF2B5EF4-FFF2-40B4-BE49-F238E27FC236}">
                  <a16:creationId xmlns:a16="http://schemas.microsoft.com/office/drawing/2014/main" id="{486C9DBF-B090-4984-8FEF-53CA3E17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60426" name="Oval 9">
              <a:extLst>
                <a:ext uri="{FF2B5EF4-FFF2-40B4-BE49-F238E27FC236}">
                  <a16:creationId xmlns:a16="http://schemas.microsoft.com/office/drawing/2014/main" id="{FE017736-0E11-4963-8843-E23BB42A2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427" name="Oval 10">
              <a:extLst>
                <a:ext uri="{FF2B5EF4-FFF2-40B4-BE49-F238E27FC236}">
                  <a16:creationId xmlns:a16="http://schemas.microsoft.com/office/drawing/2014/main" id="{FC9E78CA-1020-4753-8054-11FE66805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428" name="Oval 11">
              <a:extLst>
                <a:ext uri="{FF2B5EF4-FFF2-40B4-BE49-F238E27FC236}">
                  <a16:creationId xmlns:a16="http://schemas.microsoft.com/office/drawing/2014/main" id="{49DD2DB7-95DD-45B3-B4E6-6A207E6A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429" name="Oval 12">
              <a:extLst>
                <a:ext uri="{FF2B5EF4-FFF2-40B4-BE49-F238E27FC236}">
                  <a16:creationId xmlns:a16="http://schemas.microsoft.com/office/drawing/2014/main" id="{B3B3E741-C8AC-41C4-94A3-DC17D0F7B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0430" name="Freeform 13">
              <a:extLst>
                <a:ext uri="{FF2B5EF4-FFF2-40B4-BE49-F238E27FC236}">
                  <a16:creationId xmlns:a16="http://schemas.microsoft.com/office/drawing/2014/main" id="{3BBAB0CD-3585-4CF6-B886-4C5B7FF3C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0431" name="Rectangle 14">
              <a:extLst>
                <a:ext uri="{FF2B5EF4-FFF2-40B4-BE49-F238E27FC236}">
                  <a16:creationId xmlns:a16="http://schemas.microsoft.com/office/drawing/2014/main" id="{E9901659-F0BF-4D3F-9DA8-3FAD352EE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60432" name="Rectangle 15">
              <a:extLst>
                <a:ext uri="{FF2B5EF4-FFF2-40B4-BE49-F238E27FC236}">
                  <a16:creationId xmlns:a16="http://schemas.microsoft.com/office/drawing/2014/main" id="{B721BCE1-F83F-4DD3-82E4-50D1819DF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60433" name="Rectangle 16">
              <a:extLst>
                <a:ext uri="{FF2B5EF4-FFF2-40B4-BE49-F238E27FC236}">
                  <a16:creationId xmlns:a16="http://schemas.microsoft.com/office/drawing/2014/main" id="{652A5A41-B361-4DC7-9782-2ED960E72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60434" name="Rectangle 17">
              <a:extLst>
                <a:ext uri="{FF2B5EF4-FFF2-40B4-BE49-F238E27FC236}">
                  <a16:creationId xmlns:a16="http://schemas.microsoft.com/office/drawing/2014/main" id="{51D2E773-6F26-4325-A18E-872BBAFC0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60435" name="Freeform 18" descr="Green marble">
              <a:extLst>
                <a:ext uri="{FF2B5EF4-FFF2-40B4-BE49-F238E27FC236}">
                  <a16:creationId xmlns:a16="http://schemas.microsoft.com/office/drawing/2014/main" id="{5EA39416-1CF6-4663-A03F-6E7FD0E5E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0436" name="Freeform 19" descr="Green marble">
              <a:extLst>
                <a:ext uri="{FF2B5EF4-FFF2-40B4-BE49-F238E27FC236}">
                  <a16:creationId xmlns:a16="http://schemas.microsoft.com/office/drawing/2014/main" id="{F00D5F4D-E5A6-40D3-8372-64329F05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60437" name="Freeform 20" descr="Green marble">
              <a:extLst>
                <a:ext uri="{FF2B5EF4-FFF2-40B4-BE49-F238E27FC236}">
                  <a16:creationId xmlns:a16="http://schemas.microsoft.com/office/drawing/2014/main" id="{727E6463-FD50-4BA5-86C9-F85BFBF11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8DC950C-0467-4E02-9FA5-DEE1B1A8296D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C504D0-0DB0-2CB2-0850-EE9CF17B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BF27-0875-4A19-B371-1109CB0D9FF2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0802E-FAFE-5A4A-B093-201E73BB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EBFBB-C9DD-A134-9F1B-FD156F8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D5C39FA-E20B-4C31-94C1-69BD12C58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上次课回顾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D3A0E70-B8A5-457D-BBED-38460CEEC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0000"/>
                </a:solidFill>
                <a:ea typeface="宋体" panose="02010600030101010101" pitchFamily="2" charset="-122"/>
              </a:rPr>
              <a:t>LR</a:t>
            </a:r>
            <a:r>
              <a:rPr lang="zh-CN" altLang="en-US" sz="3200" b="0" dirty="0">
                <a:solidFill>
                  <a:srgbClr val="000000"/>
                </a:solidFill>
              </a:rPr>
              <a:t>分析器的模型</a:t>
            </a:r>
          </a:p>
        </p:txBody>
      </p:sp>
      <p:grpSp>
        <p:nvGrpSpPr>
          <p:cNvPr id="30" name="Group 34">
            <a:extLst>
              <a:ext uri="{FF2B5EF4-FFF2-40B4-BE49-F238E27FC236}">
                <a16:creationId xmlns:a16="http://schemas.microsoft.com/office/drawing/2014/main" id="{18AC96F3-82C4-4C9B-95B4-8C605210C855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2013319"/>
            <a:ext cx="8153400" cy="4368800"/>
            <a:chOff x="240" y="1362"/>
            <a:chExt cx="5136" cy="2752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5FF434B4-774C-471E-9F91-C8B9D6931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365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solidFill>
                    <a:srgbClr val="000000"/>
                  </a:solidFill>
                </a:rPr>
                <a:t>输入</a:t>
              </a:r>
            </a:p>
          </p:txBody>
        </p:sp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1824ED28-BE25-4288-A8A4-58C3A38DF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2144"/>
              <a:ext cx="1803" cy="5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972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00"/>
                  </a:solidFill>
                  <a:ea typeface="宋体" panose="02010600030101010101" pitchFamily="2" charset="-122"/>
                </a:rPr>
                <a:t>LR</a:t>
              </a:r>
              <a:r>
                <a:rPr lang="zh-CN" altLang="en-US" sz="2800" b="0" dirty="0">
                  <a:solidFill>
                    <a:srgbClr val="000000"/>
                  </a:solidFill>
                </a:rPr>
                <a:t>分析程序</a:t>
              </a: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09AF775F-B50F-443F-B55E-7F1AF9794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4" y="1692"/>
              <a:ext cx="0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79E436B7-C555-444F-8744-21D50C3DB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" y="2425"/>
              <a:ext cx="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49AB5B78-DD12-4DEC-9EEF-5F0F053AA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231"/>
              <a:ext cx="650" cy="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solidFill>
                    <a:srgbClr val="000000"/>
                  </a:solidFill>
                </a:rPr>
                <a:t>输出</a:t>
              </a:r>
              <a:r>
                <a:rPr lang="zh-CN" altLang="en-US" sz="2800">
                  <a:solidFill>
                    <a:srgbClr val="000000"/>
                  </a:solidFill>
                  <a:ea typeface="宋体" panose="02010600030101010101" pitchFamily="2" charset="-122"/>
                </a:rPr>
                <a:t>  </a:t>
              </a:r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C1470397-44C5-4C95-99E7-B4031DD7A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0" y="2425"/>
              <a:ext cx="6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 11">
              <a:extLst>
                <a:ext uri="{FF2B5EF4-FFF2-40B4-BE49-F238E27FC236}">
                  <a16:creationId xmlns:a16="http://schemas.microsoft.com/office/drawing/2014/main" id="{612A0EE9-3FEA-4840-A516-C60CD9180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271"/>
              <a:ext cx="650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0">
                  <a:solidFill>
                    <a:srgbClr val="000000"/>
                  </a:solidFill>
                </a:rPr>
                <a:t>栈</a:t>
              </a:r>
            </a:p>
          </p:txBody>
        </p:sp>
        <p:grpSp>
          <p:nvGrpSpPr>
            <p:cNvPr id="38" name="Group 13">
              <a:extLst>
                <a:ext uri="{FF2B5EF4-FFF2-40B4-BE49-F238E27FC236}">
                  <a16:creationId xmlns:a16="http://schemas.microsoft.com/office/drawing/2014/main" id="{247879AB-0FE7-4E9D-8C6B-592E24591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4" y="3186"/>
              <a:ext cx="1572" cy="587"/>
              <a:chOff x="2334" y="3072"/>
              <a:chExt cx="1572" cy="587"/>
            </a:xfrm>
          </p:grpSpPr>
          <p:sp>
            <p:nvSpPr>
              <p:cNvPr id="55" name="Rectangle 14">
                <a:extLst>
                  <a:ext uri="{FF2B5EF4-FFF2-40B4-BE49-F238E27FC236}">
                    <a16:creationId xmlns:a16="http://schemas.microsoft.com/office/drawing/2014/main" id="{C6054764-5BCE-4EA0-B277-22E15960E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972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action</a:t>
                </a:r>
              </a:p>
            </p:txBody>
          </p:sp>
          <p:sp>
            <p:nvSpPr>
              <p:cNvPr id="56" name="Rectangle 15">
                <a:extLst>
                  <a:ext uri="{FF2B5EF4-FFF2-40B4-BE49-F238E27FC236}">
                    <a16:creationId xmlns:a16="http://schemas.microsoft.com/office/drawing/2014/main" id="{7EE338C0-6FB7-4F18-BD3C-E8D4132D7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3072"/>
                <a:ext cx="786" cy="58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972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lnSpc>
                    <a:spcPct val="13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 dirty="0" err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goto</a:t>
                </a:r>
                <a:endParaRPr lang="en-US" altLang="zh-CN" sz="2800" i="1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9" name="Group 33">
              <a:extLst>
                <a:ext uri="{FF2B5EF4-FFF2-40B4-BE49-F238E27FC236}">
                  <a16:creationId xmlns:a16="http://schemas.microsoft.com/office/drawing/2014/main" id="{F62A21CC-9CD2-4641-A79F-137501651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" y="2274"/>
              <a:ext cx="458" cy="1840"/>
              <a:chOff x="1048" y="2274"/>
              <a:chExt cx="458" cy="1840"/>
            </a:xfrm>
          </p:grpSpPr>
          <p:sp>
            <p:nvSpPr>
              <p:cNvPr id="49" name="Rectangle 17">
                <a:extLst>
                  <a:ext uri="{FF2B5EF4-FFF2-40B4-BE49-F238E27FC236}">
                    <a16:creationId xmlns:a16="http://schemas.microsoft.com/office/drawing/2014/main" id="{60C9C786-D2ED-4E61-82B2-0E2085DDB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2274"/>
                <a:ext cx="446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3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en-US" altLang="zh-CN" sz="2800" b="0" i="1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50" name="Rectangle 18">
                <a:extLst>
                  <a:ext uri="{FF2B5EF4-FFF2-40B4-BE49-F238E27FC236}">
                    <a16:creationId xmlns:a16="http://schemas.microsoft.com/office/drawing/2014/main" id="{CDAF4D1B-6E04-41E3-8433-FC377AA23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2575"/>
                <a:ext cx="445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54000" bIns="360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 dirty="0" err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X</a:t>
                </a:r>
                <a:r>
                  <a:rPr lang="en-US" altLang="zh-CN" sz="2800" i="1" baseline="-25000" dirty="0" err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  <a:endParaRPr lang="en-US" altLang="zh-CN" sz="2800" i="1" baseline="-250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" name="Rectangle 19">
                <a:extLst>
                  <a:ext uri="{FF2B5EF4-FFF2-40B4-BE49-F238E27FC236}">
                    <a16:creationId xmlns:a16="http://schemas.microsoft.com/office/drawing/2014/main" id="{93B468F2-3E9C-4D08-A6FF-2693049DE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" y="2882"/>
                <a:ext cx="444" cy="3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18000" bIns="360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en-US" altLang="zh-CN" sz="2400" i="1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en-US" altLang="zh-CN" sz="24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52" name="Rectangle 20">
                <a:extLst>
                  <a:ext uri="{FF2B5EF4-FFF2-40B4-BE49-F238E27FC236}">
                    <a16:creationId xmlns:a16="http://schemas.microsoft.com/office/drawing/2014/main" id="{D7D59292-0A6F-4AA3-A502-C9738B70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185"/>
                <a:ext cx="446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0" rIns="18000" bIns="360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X</a:t>
                </a:r>
                <a:r>
                  <a:rPr lang="en-US" altLang="zh-CN" sz="2800" i="1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m</a:t>
                </a:r>
                <a:r>
                  <a:rPr lang="en-US" altLang="zh-CN" sz="2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-1</a:t>
                </a:r>
                <a:endPara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3" name="Rectangle 21">
                <a:extLst>
                  <a:ext uri="{FF2B5EF4-FFF2-40B4-BE49-F238E27FC236}">
                    <a16:creationId xmlns:a16="http://schemas.microsoft.com/office/drawing/2014/main" id="{4D877675-C78E-4210-AF9B-FD65BFD60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3" y="3497"/>
                <a:ext cx="444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54" name="Rectangle 22">
                <a:extLst>
                  <a:ext uri="{FF2B5EF4-FFF2-40B4-BE49-F238E27FC236}">
                    <a16:creationId xmlns:a16="http://schemas.microsoft.com/office/drawing/2014/main" id="{15AED933-20C5-4067-B6EC-704A18528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8" y="3807"/>
                <a:ext cx="458" cy="30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0" rIns="72000" bIns="360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grpSp>
          <p:nvGrpSpPr>
            <p:cNvPr id="40" name="Group 32">
              <a:extLst>
                <a:ext uri="{FF2B5EF4-FFF2-40B4-BE49-F238E27FC236}">
                  <a16:creationId xmlns:a16="http://schemas.microsoft.com/office/drawing/2014/main" id="{C23ED748-2108-4978-AD6F-DD632B348D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6" y="1362"/>
              <a:ext cx="1560" cy="349"/>
              <a:chOff x="2376" y="1362"/>
              <a:chExt cx="1560" cy="349"/>
            </a:xfrm>
          </p:grpSpPr>
          <p:sp>
            <p:nvSpPr>
              <p:cNvPr id="43" name="Rectangle 24">
                <a:extLst>
                  <a:ext uri="{FF2B5EF4-FFF2-40B4-BE49-F238E27FC236}">
                    <a16:creationId xmlns:a16="http://schemas.microsoft.com/office/drawing/2014/main" id="{66C83095-F611-4908-80F4-205EB4036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1363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4" name="Rectangle 25">
                <a:extLst>
                  <a:ext uri="{FF2B5EF4-FFF2-40B4-BE49-F238E27FC236}">
                    <a16:creationId xmlns:a16="http://schemas.microsoft.com/office/drawing/2014/main" id="{98D79D0E-3A24-4253-9E53-B18F8B5FE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365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sz="1000" b="0" baseline="-250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id="{7BC8C919-A576-4F06-871B-D6FA5E44A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2" y="1364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en-US" altLang="zh-CN" sz="2800" i="1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endPara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27">
                <a:extLst>
                  <a:ext uri="{FF2B5EF4-FFF2-40B4-BE49-F238E27FC236}">
                    <a16:creationId xmlns:a16="http://schemas.microsoft.com/office/drawing/2014/main" id="{96BF5032-815C-4338-8644-F936E02C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1364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47" name="Rectangle 28">
                <a:extLst>
                  <a:ext uri="{FF2B5EF4-FFF2-40B4-BE49-F238E27FC236}">
                    <a16:creationId xmlns:a16="http://schemas.microsoft.com/office/drawing/2014/main" id="{35D72445-E7D6-4BB5-9551-FCF3AC264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7" y="1364"/>
                <a:ext cx="261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a</a:t>
                </a:r>
                <a:r>
                  <a:rPr lang="en-US" altLang="zh-CN" sz="2800" i="1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n</a:t>
                </a:r>
                <a:endPara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29">
                <a:extLst>
                  <a:ext uri="{FF2B5EF4-FFF2-40B4-BE49-F238E27FC236}">
                    <a16:creationId xmlns:a16="http://schemas.microsoft.com/office/drawing/2014/main" id="{EC5246A1-3808-4A7B-8AF8-6E9D1CDBA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6" y="1362"/>
                <a:ext cx="260" cy="3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6000" tIns="10800" rIns="18000" bIns="10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$</a:t>
                </a:r>
              </a:p>
            </p:txBody>
          </p:sp>
        </p:grp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56D9C070-B110-45EF-AC45-38347CC10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4" y="2724"/>
              <a:ext cx="466" cy="453"/>
            </a:xfrm>
            <a:custGeom>
              <a:avLst/>
              <a:gdLst>
                <a:gd name="T0" fmla="*/ 204 w 516"/>
                <a:gd name="T1" fmla="*/ 0 h 510"/>
                <a:gd name="T2" fmla="*/ 204 w 516"/>
                <a:gd name="T3" fmla="*/ 47 h 510"/>
                <a:gd name="T4" fmla="*/ 192 w 516"/>
                <a:gd name="T5" fmla="*/ 78 h 510"/>
                <a:gd name="T6" fmla="*/ 163 w 516"/>
                <a:gd name="T7" fmla="*/ 93 h 510"/>
                <a:gd name="T8" fmla="*/ 31 w 516"/>
                <a:gd name="T9" fmla="*/ 99 h 510"/>
                <a:gd name="T10" fmla="*/ 0 w 516"/>
                <a:gd name="T11" fmla="*/ 175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6"/>
                <a:gd name="T19" fmla="*/ 0 h 510"/>
                <a:gd name="T20" fmla="*/ 516 w 516"/>
                <a:gd name="T21" fmla="*/ 510 h 5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B95587C0-DFCB-4F2C-8CC7-E334AFD253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7" y="2726"/>
              <a:ext cx="466" cy="453"/>
            </a:xfrm>
            <a:custGeom>
              <a:avLst/>
              <a:gdLst>
                <a:gd name="T0" fmla="*/ 204 w 516"/>
                <a:gd name="T1" fmla="*/ 0 h 510"/>
                <a:gd name="T2" fmla="*/ 204 w 516"/>
                <a:gd name="T3" fmla="*/ 47 h 510"/>
                <a:gd name="T4" fmla="*/ 192 w 516"/>
                <a:gd name="T5" fmla="*/ 78 h 510"/>
                <a:gd name="T6" fmla="*/ 163 w 516"/>
                <a:gd name="T7" fmla="*/ 93 h 510"/>
                <a:gd name="T8" fmla="*/ 31 w 516"/>
                <a:gd name="T9" fmla="*/ 99 h 510"/>
                <a:gd name="T10" fmla="*/ 0 w 516"/>
                <a:gd name="T11" fmla="*/ 175 h 5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6"/>
                <a:gd name="T19" fmla="*/ 0 h 510"/>
                <a:gd name="T20" fmla="*/ 516 w 516"/>
                <a:gd name="T21" fmla="*/ 510 h 5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6" h="510">
                  <a:moveTo>
                    <a:pt x="510" y="0"/>
                  </a:moveTo>
                  <a:cubicBezTo>
                    <a:pt x="510" y="23"/>
                    <a:pt x="516" y="98"/>
                    <a:pt x="511" y="136"/>
                  </a:cubicBezTo>
                  <a:cubicBezTo>
                    <a:pt x="506" y="174"/>
                    <a:pt x="498" y="204"/>
                    <a:pt x="481" y="226"/>
                  </a:cubicBezTo>
                  <a:cubicBezTo>
                    <a:pt x="464" y="248"/>
                    <a:pt x="473" y="261"/>
                    <a:pt x="406" y="271"/>
                  </a:cubicBezTo>
                  <a:cubicBezTo>
                    <a:pt x="339" y="281"/>
                    <a:pt x="144" y="246"/>
                    <a:pt x="76" y="286"/>
                  </a:cubicBezTo>
                  <a:cubicBezTo>
                    <a:pt x="8" y="326"/>
                    <a:pt x="16" y="463"/>
                    <a:pt x="0" y="51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72856C-5818-9F1D-095B-CD5615F8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89A27-ACC4-4889-B85E-C392EF0D229C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D3F4AE-0338-DBEB-C4DD-AE52231D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211917-1D48-18EB-0284-14A5D1C7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33F00C6-83E5-4ACF-B32E-AD1E210F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1667957-152A-42FE-A2F7-F32BC65D1B08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D0D17EE3-2C07-4272-AA47-E86963DB0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F1AA1BC5-B066-44F2-A281-5F9429A7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0ECE1E98-DB3E-4923-8B19-E50D1DF6D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0F5AAA9A-625B-40F3-8CA7-57E1C52E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24AE5F0C-9E95-489B-B8D8-B357A09DD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58CBD0D0-71AB-428C-988A-21DF21610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745AAB12-D37A-4894-B7A5-2D0E39118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16DA05BA-1C62-40BB-A39F-E6B9589F0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6DA89725-589A-4F5D-81A9-02EEE4B3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6F64FD65-FC03-477A-ACCE-6D7BC2C1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892B05AB-0D57-4757-B672-396434EE5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1EBE2F98-B257-4756-A84C-1FA2384E1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64E2F9AB-C4C4-450D-AFA0-8CC0012A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6" name="Freeform 18" descr="Green marble">
              <a:extLst>
                <a:ext uri="{FF2B5EF4-FFF2-40B4-BE49-F238E27FC236}">
                  <a16:creationId xmlns:a16="http://schemas.microsoft.com/office/drawing/2014/main" id="{D1040C13-3F65-4A0A-8D5F-D4B8C1C4D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19" descr="Green marble">
              <a:extLst>
                <a:ext uri="{FF2B5EF4-FFF2-40B4-BE49-F238E27FC236}">
                  <a16:creationId xmlns:a16="http://schemas.microsoft.com/office/drawing/2014/main" id="{AA0E72CE-8BFD-4909-82A2-F905EBC73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20" descr="Green marble">
              <a:extLst>
                <a:ext uri="{FF2B5EF4-FFF2-40B4-BE49-F238E27FC236}">
                  <a16:creationId xmlns:a16="http://schemas.microsoft.com/office/drawing/2014/main" id="{86D13340-FECF-4035-8922-53B179CD4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Rectangle 3">
            <a:extLst>
              <a:ext uri="{FF2B5EF4-FFF2-40B4-BE49-F238E27FC236}">
                <a16:creationId xmlns:a16="http://schemas.microsoft.com/office/drawing/2014/main" id="{C15D9336-61AB-4C79-8A51-1EE03D45A34D}"/>
              </a:ext>
            </a:extLst>
          </p:cNvPr>
          <p:cNvSpPr txBox="1">
            <a:spLocks noChangeArrowheads="1"/>
          </p:cNvSpPr>
          <p:nvPr/>
        </p:nvSpPr>
        <p:spPr>
          <a:xfrm>
            <a:off x="3265877" y="1271131"/>
            <a:ext cx="5449888" cy="54467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 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E·	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·+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b="1" i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·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	</a:t>
            </a:r>
            <a:r>
              <a:rPr lang="en-US" altLang="zh-CN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A4A29F1-6C8F-4DED-A0E5-F95B7BDCDFC7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CA2674-901E-68C6-6EB7-319F3CA9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3B2B-3776-478E-BFA2-FB2623047C63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10A98F-CE2A-E612-4959-AB57D651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F520F-39A6-7400-54F5-262C9E86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241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33F00C6-83E5-4ACF-B32E-AD1E210F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21667957-152A-42FE-A2F7-F32BC65D1B08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D0D17EE3-2C07-4272-AA47-E86963DB0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4" name="Line 6">
              <a:extLst>
                <a:ext uri="{FF2B5EF4-FFF2-40B4-BE49-F238E27FC236}">
                  <a16:creationId xmlns:a16="http://schemas.microsoft.com/office/drawing/2014/main" id="{F1AA1BC5-B066-44F2-A281-5F9429A7E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0ECE1E98-DB3E-4923-8B19-E50D1DF6D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0F5AAA9A-625B-40F3-8CA7-57E1C52E0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24AE5F0C-9E95-489B-B8D8-B357A09DD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58CBD0D0-71AB-428C-988A-21DF21610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745AAB12-D37A-4894-B7A5-2D0E39118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16DA05BA-1C62-40BB-A39F-E6B9589F0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6DA89725-589A-4F5D-81A9-02EEE4B3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Rectangle 14">
              <a:extLst>
                <a:ext uri="{FF2B5EF4-FFF2-40B4-BE49-F238E27FC236}">
                  <a16:creationId xmlns:a16="http://schemas.microsoft.com/office/drawing/2014/main" id="{6F64FD65-FC03-477A-ACCE-6D7BC2C14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3" name="Rectangle 15">
              <a:extLst>
                <a:ext uri="{FF2B5EF4-FFF2-40B4-BE49-F238E27FC236}">
                  <a16:creationId xmlns:a16="http://schemas.microsoft.com/office/drawing/2014/main" id="{892B05AB-0D57-4757-B672-396434EE5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1EBE2F98-B257-4756-A84C-1FA2384E1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64E2F9AB-C4C4-450D-AFA0-8CC0012A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6" name="Freeform 18" descr="Green marble">
              <a:extLst>
                <a:ext uri="{FF2B5EF4-FFF2-40B4-BE49-F238E27FC236}">
                  <a16:creationId xmlns:a16="http://schemas.microsoft.com/office/drawing/2014/main" id="{D1040C13-3F65-4A0A-8D5F-D4B8C1C4D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19" descr="Green marble">
              <a:extLst>
                <a:ext uri="{FF2B5EF4-FFF2-40B4-BE49-F238E27FC236}">
                  <a16:creationId xmlns:a16="http://schemas.microsoft.com/office/drawing/2014/main" id="{AA0E72CE-8BFD-4909-82A2-F905EBC73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20" descr="Green marble">
              <a:extLst>
                <a:ext uri="{FF2B5EF4-FFF2-40B4-BE49-F238E27FC236}">
                  <a16:creationId xmlns:a16="http://schemas.microsoft.com/office/drawing/2014/main" id="{86D13340-FECF-4035-8922-53B179CD4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Rectangle 3">
            <a:extLst>
              <a:ext uri="{FF2B5EF4-FFF2-40B4-BE49-F238E27FC236}">
                <a16:creationId xmlns:a16="http://schemas.microsoft.com/office/drawing/2014/main" id="{C15D9336-61AB-4C79-8A51-1EE03D45A34D}"/>
              </a:ext>
            </a:extLst>
          </p:cNvPr>
          <p:cNvSpPr txBox="1">
            <a:spLocks noChangeArrowheads="1"/>
          </p:cNvSpPr>
          <p:nvPr/>
        </p:nvSpPr>
        <p:spPr>
          <a:xfrm>
            <a:off x="3265877" y="1271131"/>
            <a:ext cx="5449888" cy="54467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/>
              <a:t>I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:</a:t>
            </a:r>
            <a:r>
              <a:rPr lang="en-US" altLang="zh-CN" b="1" i="1" dirty="0"/>
              <a:t>		       I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:</a:t>
            </a:r>
            <a:endParaRPr lang="en-US" altLang="zh-CN" b="1" i="1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/>
              <a:t>	</a:t>
            </a:r>
            <a:r>
              <a:rPr lang="en-US" altLang="zh-CN" b="1" i="1" dirty="0">
                <a:solidFill>
                  <a:srgbClr val="008000"/>
                </a:solidFill>
              </a:rPr>
              <a:t>E</a:t>
            </a:r>
            <a:r>
              <a:rPr lang="en-US" altLang="zh-CN" b="1" dirty="0">
                <a:solidFill>
                  <a:srgbClr val="008000"/>
                </a:solidFill>
                <a:sym typeface="Symbol" panose="05050102010706020507" pitchFamily="18" charset="2"/>
              </a:rPr>
              <a:t>  </a:t>
            </a:r>
            <a:r>
              <a:rPr lang="en-US" altLang="zh-CN" b="1" i="1" dirty="0">
                <a:solidFill>
                  <a:srgbClr val="008000"/>
                </a:solidFill>
              </a:rPr>
              <a:t>E·		E</a:t>
            </a:r>
            <a:r>
              <a:rPr lang="en-US" altLang="zh-CN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008000"/>
                </a:solidFill>
              </a:rPr>
              <a:t>T·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008000"/>
                </a:solidFill>
              </a:rPr>
              <a:t>  E </a:t>
            </a:r>
            <a:r>
              <a:rPr lang="en-US" altLang="zh-CN" b="1" dirty="0">
                <a:solidFill>
                  <a:srgbClr val="008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8000"/>
                </a:solidFill>
              </a:rPr>
              <a:t>E</a:t>
            </a:r>
            <a:r>
              <a:rPr lang="en-US" altLang="zh-CN" b="1" dirty="0">
                <a:solidFill>
                  <a:srgbClr val="008000"/>
                </a:solidFill>
              </a:rPr>
              <a:t>·+</a:t>
            </a:r>
            <a:r>
              <a:rPr lang="en-US" altLang="zh-CN" b="1" i="1" dirty="0">
                <a:solidFill>
                  <a:srgbClr val="008000"/>
                </a:solidFill>
              </a:rPr>
              <a:t> T		T</a:t>
            </a:r>
            <a:r>
              <a:rPr lang="en-US" altLang="zh-CN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008000"/>
                </a:solidFill>
              </a:rPr>
              <a:t>T</a:t>
            </a:r>
            <a:r>
              <a:rPr lang="en-US" altLang="zh-CN" b="1" dirty="0">
                <a:solidFill>
                  <a:srgbClr val="008000"/>
                </a:solidFill>
              </a:rPr>
              <a:t>·</a:t>
            </a:r>
            <a:r>
              <a:rPr lang="en-US" altLang="zh-CN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b="1" i="1" dirty="0">
                <a:solidFill>
                  <a:srgbClr val="008000"/>
                </a:solidFill>
              </a:rPr>
              <a:t>F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b="1" i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/>
              <a:t>I</a:t>
            </a:r>
            <a:r>
              <a:rPr lang="en-US" altLang="zh-CN" b="1" baseline="-25000" dirty="0"/>
              <a:t>6</a:t>
            </a:r>
            <a:r>
              <a:rPr lang="en-US" altLang="zh-CN" b="1" i="1" dirty="0"/>
              <a:t> </a:t>
            </a:r>
            <a:r>
              <a:rPr lang="en-US" altLang="zh-CN" b="1" dirty="0"/>
              <a:t>:		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en-US" altLang="zh-CN" b="1" i="1" dirty="0">
                <a:solidFill>
                  <a:srgbClr val="008000"/>
                </a:solidFill>
              </a:rPr>
              <a:t>E</a:t>
            </a:r>
            <a:r>
              <a:rPr lang="en-US" altLang="zh-CN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olidFill>
                  <a:srgbClr val="008000"/>
                </a:solidFill>
              </a:rPr>
              <a:t>E </a:t>
            </a:r>
            <a:r>
              <a:rPr lang="en-US" altLang="zh-CN" b="1" dirty="0">
                <a:solidFill>
                  <a:srgbClr val="008000"/>
                </a:solidFill>
              </a:rPr>
              <a:t>+ ·</a:t>
            </a:r>
            <a:r>
              <a:rPr lang="en-US" altLang="zh-CN" b="1" i="1" dirty="0">
                <a:solidFill>
                  <a:srgbClr val="008000"/>
                </a:solidFill>
              </a:rPr>
              <a:t>T	</a:t>
            </a:r>
            <a:r>
              <a:rPr lang="en-US" altLang="zh-CN" b="1" i="1" dirty="0">
                <a:solidFill>
                  <a:srgbClr val="00FF00"/>
                </a:solidFill>
              </a:rPr>
              <a:t>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00FF00"/>
                </a:solidFill>
              </a:rPr>
              <a:t>	</a:t>
            </a:r>
            <a:r>
              <a:rPr lang="en-US" altLang="zh-CN" b="1" i="1" dirty="0"/>
              <a:t>T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/>
              <a:t>·T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i="1" dirty="0"/>
              <a:t> F</a:t>
            </a:r>
            <a:r>
              <a:rPr lang="en-US" altLang="zh-CN" b="1" i="1" dirty="0">
                <a:solidFill>
                  <a:srgbClr val="00FF00"/>
                </a:solidFill>
              </a:rPr>
              <a:t> 		</a:t>
            </a:r>
            <a:endParaRPr lang="en-US" altLang="zh-CN" b="1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T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dirty="0"/>
              <a:t>·</a:t>
            </a:r>
            <a:r>
              <a:rPr lang="en-US" altLang="zh-CN" b="1" i="1" dirty="0"/>
              <a:t>F</a:t>
            </a:r>
            <a:r>
              <a:rPr lang="en-US" altLang="zh-CN" b="1" dirty="0"/>
              <a:t> 		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F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dirty="0"/>
              <a:t>·(</a:t>
            </a:r>
            <a:r>
              <a:rPr lang="en-US" altLang="zh-CN" b="1" i="1" dirty="0"/>
              <a:t>E</a:t>
            </a:r>
            <a:r>
              <a:rPr lang="en-US" altLang="zh-CN" b="1" dirty="0"/>
              <a:t>)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	</a:t>
            </a:r>
            <a:r>
              <a:rPr lang="en-US" altLang="zh-CN" b="1" i="1" dirty="0"/>
              <a:t>F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dirty="0"/>
              <a:t>·id</a:t>
            </a:r>
            <a:r>
              <a:rPr lang="en-US" altLang="zh-CN" dirty="0"/>
              <a:t> 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FDAF6B-A8B6-42B8-91A0-19FAF04A6CC4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9F5D3D-7D55-8223-252F-B093D429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13B3-D6CA-4C2C-9C09-2CDEB6D641E7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56CDDB-965E-35FF-0E38-0B9FC734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BF4E90-DF93-F2F4-7EE2-87A99775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1BCFAE34-AB51-44C1-ADB3-68C0D59C80D5}"/>
              </a:ext>
            </a:extLst>
          </p:cNvPr>
          <p:cNvSpPr txBox="1">
            <a:spLocks noChangeArrowheads="1"/>
          </p:cNvSpPr>
          <p:nvPr/>
        </p:nvSpPr>
        <p:spPr>
          <a:xfrm>
            <a:off x="3265877" y="1271131"/>
            <a:ext cx="5449888" cy="54467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:</a:t>
            </a:r>
            <a:r>
              <a:rPr lang="en-US" altLang="zh-CN" sz="2800" b="1" i="1" dirty="0"/>
              <a:t>		       I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	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  </a:t>
            </a:r>
            <a:r>
              <a:rPr lang="en-US" altLang="zh-CN" sz="2800" b="1" i="1" dirty="0">
                <a:solidFill>
                  <a:srgbClr val="008000"/>
                </a:solidFill>
              </a:rPr>
              <a:t>E·		E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T·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8000"/>
                </a:solidFill>
              </a:rPr>
              <a:t>  E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·+</a:t>
            </a:r>
            <a:r>
              <a:rPr lang="en-US" altLang="zh-CN" sz="2800" b="1" i="1" dirty="0">
                <a:solidFill>
                  <a:srgbClr val="008000"/>
                </a:solidFill>
              </a:rPr>
              <a:t> T		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</a:rPr>
              <a:t>·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008000"/>
                </a:solidFill>
              </a:rPr>
              <a:t>F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i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6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:		       </a:t>
            </a: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7</a:t>
            </a:r>
            <a:r>
              <a:rPr lang="en-US" altLang="zh-CN" sz="2800" b="1" dirty="0"/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</a:rPr>
              <a:t>+ ·</a:t>
            </a:r>
            <a:r>
              <a:rPr lang="en-US" altLang="zh-CN" sz="2800" b="1" i="1" dirty="0">
                <a:solidFill>
                  <a:srgbClr val="008000"/>
                </a:solidFill>
              </a:rPr>
              <a:t>T		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8000"/>
                </a:solidFill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i="1" dirty="0">
                <a:solidFill>
                  <a:srgbClr val="00FF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FF00"/>
                </a:solidFill>
              </a:rPr>
              <a:t>	</a:t>
            </a:r>
            <a:r>
              <a:rPr lang="en-US" altLang="zh-CN" sz="2800" b="1" i="1" dirty="0"/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/>
              <a:t>·T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 F</a:t>
            </a:r>
            <a:r>
              <a:rPr lang="en-US" altLang="zh-CN" sz="2800" b="1" i="1" dirty="0">
                <a:solidFill>
                  <a:srgbClr val="00FF00"/>
                </a:solidFill>
              </a:rPr>
              <a:t> 	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</a:t>
            </a:r>
            <a:r>
              <a:rPr lang="en-US" altLang="zh-CN" sz="2800" b="1" i="1" dirty="0"/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 		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 </a:t>
            </a:r>
            <a:endParaRPr lang="en-US" altLang="zh-CN" sz="2800" b="1" i="1" dirty="0">
              <a:solidFill>
                <a:srgbClr val="00FF00"/>
              </a:solidFill>
            </a:endParaRPr>
          </a:p>
          <a:p>
            <a:pPr>
              <a:buClrTx/>
              <a:buSzTx/>
              <a:buFontTx/>
              <a:buNone/>
            </a:pPr>
            <a:endParaRPr lang="en-US" altLang="zh-CN" sz="2800" dirty="0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A166E3DB-F240-4AE6-B326-D296F914DC4C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1819C38D-3CF6-46B7-906F-75AFE72B4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E3200C26-D09C-4071-9638-E73FBC881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3C7933C1-3402-4D5E-BF27-C8C72939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6954DC8-5DC7-439B-A7F9-DC30F56D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2674BE18-4F33-4FCB-AB93-ECA28A21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9632CD5-AA83-41EE-B09A-F0339B7F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269AEC7-A3C6-4FFD-9AF8-E93CE9CA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30623EBA-2559-4BE6-A374-9ACBE2D9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EC3348-F97A-495A-B209-57F3553CE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01F97695-CF56-4E2D-A3BD-18C8D166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7478DD37-32D1-45EA-BD63-FA057CEC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DFCA9E56-BF7B-4E6C-8E90-DE97DA42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A5FEDA4D-71C2-4DA1-A6A2-60802C2E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8" name="Freeform 18" descr="Green marble">
              <a:extLst>
                <a:ext uri="{FF2B5EF4-FFF2-40B4-BE49-F238E27FC236}">
                  <a16:creationId xmlns:a16="http://schemas.microsoft.com/office/drawing/2014/main" id="{A0205481-8EB5-4191-8B76-89B17C799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19" descr="Green marble">
              <a:extLst>
                <a:ext uri="{FF2B5EF4-FFF2-40B4-BE49-F238E27FC236}">
                  <a16:creationId xmlns:a16="http://schemas.microsoft.com/office/drawing/2014/main" id="{6B3B3C60-B1E9-4A20-98F2-EA27A51FF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" descr="Green marble">
              <a:extLst>
                <a:ext uri="{FF2B5EF4-FFF2-40B4-BE49-F238E27FC236}">
                  <a16:creationId xmlns:a16="http://schemas.microsoft.com/office/drawing/2014/main" id="{10CC844D-6CB1-495C-A1F6-9DB52DFB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BDCFEBC-3FA3-43CC-9316-A146354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F9443F-AD9C-4B43-88DD-EC2502D245AB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8E7768-7D40-BE3C-0611-963D10EE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190D-C9B0-4520-9218-969C1660442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806106-63B0-F52C-B846-7FB028C3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9D831-22E6-ED9A-24C2-3BF0A54F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1BCFAE34-AB51-44C1-ADB3-68C0D59C80D5}"/>
              </a:ext>
            </a:extLst>
          </p:cNvPr>
          <p:cNvSpPr txBox="1">
            <a:spLocks noChangeArrowheads="1"/>
          </p:cNvSpPr>
          <p:nvPr/>
        </p:nvSpPr>
        <p:spPr>
          <a:xfrm>
            <a:off x="3265877" y="1271131"/>
            <a:ext cx="5449888" cy="54467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i="1" dirty="0"/>
              <a:t>I</a:t>
            </a:r>
            <a:r>
              <a:rPr lang="en-US" altLang="zh-CN" sz="3200" b="1" baseline="-25000" dirty="0"/>
              <a:t>3</a:t>
            </a:r>
            <a:r>
              <a:rPr lang="en-US" altLang="zh-CN" sz="3200" b="1" dirty="0"/>
              <a:t>:</a:t>
            </a:r>
            <a:r>
              <a:rPr lang="en-US" altLang="zh-CN" sz="3200" b="1" i="1" dirty="0"/>
              <a:t>		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i="1" dirty="0">
                <a:solidFill>
                  <a:srgbClr val="00FF00"/>
                </a:solidFill>
              </a:rPr>
              <a:t>   </a:t>
            </a:r>
            <a:r>
              <a:rPr lang="en-US" altLang="zh-CN" sz="3200" b="1" i="1" dirty="0">
                <a:solidFill>
                  <a:srgbClr val="008000"/>
                </a:solidFill>
              </a:rPr>
              <a:t>T </a:t>
            </a:r>
            <a:r>
              <a:rPr lang="en-US" altLang="zh-CN" sz="32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8000"/>
                </a:solidFill>
              </a:rPr>
              <a:t> </a:t>
            </a:r>
            <a:r>
              <a:rPr lang="en-US" altLang="zh-CN" sz="3200" b="1" i="1" dirty="0">
                <a:solidFill>
                  <a:srgbClr val="008000"/>
                </a:solidFill>
              </a:rPr>
              <a:t>F</a:t>
            </a:r>
            <a:r>
              <a:rPr lang="en-US" altLang="zh-CN" sz="3200" b="1" dirty="0">
                <a:solidFill>
                  <a:srgbClr val="008000"/>
                </a:solidFill>
              </a:rPr>
              <a:t>·</a:t>
            </a:r>
            <a:endParaRPr lang="en-US" altLang="zh-CN" sz="3200" b="1" i="1" dirty="0">
              <a:solidFill>
                <a:srgbClr val="008000"/>
              </a:solidFill>
            </a:endParaRPr>
          </a:p>
          <a:p>
            <a:pPr>
              <a:buClrTx/>
              <a:buSzTx/>
              <a:buFontTx/>
              <a:buNone/>
            </a:pPr>
            <a:endParaRPr lang="en-US" altLang="zh-CN" sz="3200" dirty="0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A166E3DB-F240-4AE6-B326-D296F914DC4C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1819C38D-3CF6-46B7-906F-75AFE72B4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E3200C26-D09C-4071-9638-E73FBC881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3C7933C1-3402-4D5E-BF27-C8C72939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6954DC8-5DC7-439B-A7F9-DC30F56D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2674BE18-4F33-4FCB-AB93-ECA28A21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9632CD5-AA83-41EE-B09A-F0339B7F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269AEC7-A3C6-4FFD-9AF8-E93CE9CA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30623EBA-2559-4BE6-A374-9ACBE2D9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EC3348-F97A-495A-B209-57F3553CE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01F97695-CF56-4E2D-A3BD-18C8D166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7478DD37-32D1-45EA-BD63-FA057CEC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DFCA9E56-BF7B-4E6C-8E90-DE97DA42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A5FEDA4D-71C2-4DA1-A6A2-60802C2E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8" name="Freeform 18" descr="Green marble">
              <a:extLst>
                <a:ext uri="{FF2B5EF4-FFF2-40B4-BE49-F238E27FC236}">
                  <a16:creationId xmlns:a16="http://schemas.microsoft.com/office/drawing/2014/main" id="{A0205481-8EB5-4191-8B76-89B17C799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19" descr="Green marble">
              <a:extLst>
                <a:ext uri="{FF2B5EF4-FFF2-40B4-BE49-F238E27FC236}">
                  <a16:creationId xmlns:a16="http://schemas.microsoft.com/office/drawing/2014/main" id="{6B3B3C60-B1E9-4A20-98F2-EA27A51FF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" descr="Green marble">
              <a:extLst>
                <a:ext uri="{FF2B5EF4-FFF2-40B4-BE49-F238E27FC236}">
                  <a16:creationId xmlns:a16="http://schemas.microsoft.com/office/drawing/2014/main" id="{10CC844D-6CB1-495C-A1F6-9DB52DFB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BDCFEBC-3FA3-43CC-9316-A146354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97DB89F-7378-4331-A855-323BC7377AEB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2AD86-108C-F077-DA10-505FEF78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AF24-77F8-4391-B403-26020B60BABF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D09FF-76C4-1236-38CC-E472F03B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C1A3A-86B7-BBBA-C787-B8164BB3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39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1BCFAE34-AB51-44C1-ADB3-68C0D59C80D5}"/>
              </a:ext>
            </a:extLst>
          </p:cNvPr>
          <p:cNvSpPr txBox="1">
            <a:spLocks noChangeArrowheads="1"/>
          </p:cNvSpPr>
          <p:nvPr/>
        </p:nvSpPr>
        <p:spPr>
          <a:xfrm>
            <a:off x="3265877" y="1271131"/>
            <a:ext cx="5449888" cy="54467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:</a:t>
            </a:r>
            <a:r>
              <a:rPr lang="en-US" altLang="zh-CN" sz="2800" b="1" i="1" dirty="0"/>
              <a:t>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FF00"/>
                </a:solidFill>
              </a:rPr>
              <a:t>    </a:t>
            </a:r>
            <a:r>
              <a:rPr lang="en-US" altLang="zh-CN" sz="2800" b="1" i="1" dirty="0">
                <a:solidFill>
                  <a:srgbClr val="008000"/>
                </a:solidFill>
              </a:rPr>
              <a:t>F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(·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</a:rPr>
              <a:t>)</a:t>
            </a:r>
            <a:r>
              <a:rPr lang="en-US" altLang="zh-CN" sz="2800" b="1" dirty="0">
                <a:solidFill>
                  <a:srgbClr val="00FF00"/>
                </a:solidFill>
              </a:rPr>
              <a:t>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FF00"/>
                </a:solidFill>
              </a:rPr>
              <a:t>    </a:t>
            </a:r>
            <a:r>
              <a:rPr lang="en-US" altLang="zh-CN" sz="2800" b="1" i="1" dirty="0"/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 T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F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·F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 E </a:t>
            </a:r>
            <a:r>
              <a:rPr lang="en-US" altLang="zh-CN" sz="2800" b="1" dirty="0"/>
              <a:t>)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</a:t>
            </a: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A166E3DB-F240-4AE6-B326-D296F914DC4C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1819C38D-3CF6-46B7-906F-75AFE72B4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E3200C26-D09C-4071-9638-E73FBC881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3C7933C1-3402-4D5E-BF27-C8C72939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6954DC8-5DC7-439B-A7F9-DC30F56D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2674BE18-4F33-4FCB-AB93-ECA28A21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9632CD5-AA83-41EE-B09A-F0339B7F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269AEC7-A3C6-4FFD-9AF8-E93CE9CA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30623EBA-2559-4BE6-A374-9ACBE2D9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EC3348-F97A-495A-B209-57F3553CE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01F97695-CF56-4E2D-A3BD-18C8D166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7478DD37-32D1-45EA-BD63-FA057CEC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DFCA9E56-BF7B-4E6C-8E90-DE97DA42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A5FEDA4D-71C2-4DA1-A6A2-60802C2E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8" name="Freeform 18" descr="Green marble">
              <a:extLst>
                <a:ext uri="{FF2B5EF4-FFF2-40B4-BE49-F238E27FC236}">
                  <a16:creationId xmlns:a16="http://schemas.microsoft.com/office/drawing/2014/main" id="{A0205481-8EB5-4191-8B76-89B17C799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19" descr="Green marble">
              <a:extLst>
                <a:ext uri="{FF2B5EF4-FFF2-40B4-BE49-F238E27FC236}">
                  <a16:creationId xmlns:a16="http://schemas.microsoft.com/office/drawing/2014/main" id="{6B3B3C60-B1E9-4A20-98F2-EA27A51FF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" descr="Green marble">
              <a:extLst>
                <a:ext uri="{FF2B5EF4-FFF2-40B4-BE49-F238E27FC236}">
                  <a16:creationId xmlns:a16="http://schemas.microsoft.com/office/drawing/2014/main" id="{10CC844D-6CB1-495C-A1F6-9DB52DFB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BDCFEBC-3FA3-43CC-9316-A146354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F08EB9-1A4B-48CC-95CD-A2886D020B39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E83B1-E056-457E-120F-976A9D55D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F7C-A7FB-4919-951E-C8D233812405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D1939E-31F4-0C28-46AD-F496FD3B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F6781F-5048-0736-F49B-E4ECB1DF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661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1BCFAE34-AB51-44C1-ADB3-68C0D59C80D5}"/>
              </a:ext>
            </a:extLst>
          </p:cNvPr>
          <p:cNvSpPr txBox="1">
            <a:spLocks noChangeArrowheads="1"/>
          </p:cNvSpPr>
          <p:nvPr/>
        </p:nvSpPr>
        <p:spPr>
          <a:xfrm>
            <a:off x="3265877" y="1271131"/>
            <a:ext cx="5449888" cy="54467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:</a:t>
            </a:r>
            <a:r>
              <a:rPr lang="en-US" altLang="zh-CN" sz="2800" b="1" i="1" dirty="0"/>
              <a:t>			 I</a:t>
            </a:r>
            <a:r>
              <a:rPr lang="en-US" altLang="zh-CN" sz="2800" b="1" baseline="-25000" dirty="0"/>
              <a:t>8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FF00"/>
                </a:solidFill>
              </a:rPr>
              <a:t>    </a:t>
            </a:r>
            <a:r>
              <a:rPr lang="en-US" altLang="zh-CN" sz="2800" b="1" i="1" dirty="0">
                <a:solidFill>
                  <a:srgbClr val="008000"/>
                </a:solidFill>
              </a:rPr>
              <a:t>F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(·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</a:rPr>
              <a:t>)	    	    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</a:rPr>
              <a:t> (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 T	    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·+</a:t>
            </a:r>
            <a:r>
              <a:rPr lang="en-US" altLang="zh-CN" sz="2800" b="1" i="1" dirty="0">
                <a:solidFill>
                  <a:srgbClr val="008000"/>
                </a:solidFill>
              </a:rPr>
              <a:t> T</a:t>
            </a:r>
            <a:r>
              <a:rPr lang="en-US" altLang="zh-CN" sz="2800" b="1" i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F 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·F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 E </a:t>
            </a:r>
            <a:r>
              <a:rPr lang="en-US" altLang="zh-CN" sz="2800" b="1" dirty="0"/>
              <a:t>)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</a:t>
            </a:r>
            <a:r>
              <a:rPr lang="en-US" altLang="zh-CN" sz="2800" b="1" i="1" dirty="0"/>
              <a:t> 	</a:t>
            </a: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A166E3DB-F240-4AE6-B326-D296F914DC4C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1819C38D-3CF6-46B7-906F-75AFE72B4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E3200C26-D09C-4071-9638-E73FBC881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3C7933C1-3402-4D5E-BF27-C8C72939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6954DC8-5DC7-439B-A7F9-DC30F56D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2674BE18-4F33-4FCB-AB93-ECA28A21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9632CD5-AA83-41EE-B09A-F0339B7F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269AEC7-A3C6-4FFD-9AF8-E93CE9CA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30623EBA-2559-4BE6-A374-9ACBE2D9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EC3348-F97A-495A-B209-57F3553CE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01F97695-CF56-4E2D-A3BD-18C8D166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7478DD37-32D1-45EA-BD63-FA057CEC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DFCA9E56-BF7B-4E6C-8E90-DE97DA42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A5FEDA4D-71C2-4DA1-A6A2-60802C2E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8" name="Freeform 18" descr="Green marble">
              <a:extLst>
                <a:ext uri="{FF2B5EF4-FFF2-40B4-BE49-F238E27FC236}">
                  <a16:creationId xmlns:a16="http://schemas.microsoft.com/office/drawing/2014/main" id="{A0205481-8EB5-4191-8B76-89B17C799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19" descr="Green marble">
              <a:extLst>
                <a:ext uri="{FF2B5EF4-FFF2-40B4-BE49-F238E27FC236}">
                  <a16:creationId xmlns:a16="http://schemas.microsoft.com/office/drawing/2014/main" id="{6B3B3C60-B1E9-4A20-98F2-EA27A51FF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" descr="Green marble">
              <a:extLst>
                <a:ext uri="{FF2B5EF4-FFF2-40B4-BE49-F238E27FC236}">
                  <a16:creationId xmlns:a16="http://schemas.microsoft.com/office/drawing/2014/main" id="{10CC844D-6CB1-495C-A1F6-9DB52DFB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BDCFEBC-3FA3-43CC-9316-A146354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9F56DC-5044-4BCE-B5ED-74BB968F7C65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748A4D-4C3D-4B3E-451A-C7B86C18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880D3-70B0-4778-A0EB-8991F8B08ABB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950E64-472A-2DA9-28F1-876BD1E5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68224-531D-41E5-D05F-7D53E7C3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74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1BCFAE34-AB51-44C1-ADB3-68C0D59C80D5}"/>
              </a:ext>
            </a:extLst>
          </p:cNvPr>
          <p:cNvSpPr txBox="1">
            <a:spLocks noChangeArrowheads="1"/>
          </p:cNvSpPr>
          <p:nvPr/>
        </p:nvSpPr>
        <p:spPr>
          <a:xfrm>
            <a:off x="3265877" y="1271131"/>
            <a:ext cx="5449888" cy="54467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:</a:t>
            </a:r>
            <a:r>
              <a:rPr lang="en-US" altLang="zh-CN" sz="2800" b="1" i="1" dirty="0"/>
              <a:t>			 I</a:t>
            </a:r>
            <a:r>
              <a:rPr lang="en-US" altLang="zh-CN" sz="2800" b="1" baseline="-25000" dirty="0"/>
              <a:t>8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FF00"/>
                </a:solidFill>
              </a:rPr>
              <a:t>    </a:t>
            </a:r>
            <a:r>
              <a:rPr lang="en-US" altLang="zh-CN" sz="2800" b="1" i="1" dirty="0">
                <a:solidFill>
                  <a:srgbClr val="008000"/>
                </a:solidFill>
              </a:rPr>
              <a:t>F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(·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</a:rPr>
              <a:t>)	    	    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</a:rPr>
              <a:t> (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·)</a:t>
            </a:r>
            <a:r>
              <a:rPr lang="en-US" altLang="zh-CN" sz="2800" b="1" dirty="0">
                <a:solidFill>
                  <a:srgbClr val="00FF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 T	    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·+</a:t>
            </a:r>
            <a:r>
              <a:rPr lang="en-US" altLang="zh-CN" sz="2800" b="1" i="1" dirty="0">
                <a:solidFill>
                  <a:srgbClr val="008000"/>
                </a:solidFill>
              </a:rPr>
              <a:t> T</a:t>
            </a:r>
            <a:r>
              <a:rPr lang="en-US" altLang="zh-CN" sz="2800" b="1" i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F 	I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·F		   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 E </a:t>
            </a:r>
            <a:r>
              <a:rPr lang="en-US" altLang="zh-CN" sz="2800" b="1" dirty="0"/>
              <a:t>)	    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</a:rPr>
              <a:t>·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i="1" dirty="0">
                <a:solidFill>
                  <a:srgbClr val="00FF00"/>
                </a:solidFill>
              </a:rPr>
              <a:t> 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</a:t>
            </a:r>
            <a:r>
              <a:rPr lang="en-US" altLang="zh-CN" sz="2800" b="1" i="1" dirty="0"/>
              <a:t> 	</a:t>
            </a: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A166E3DB-F240-4AE6-B326-D296F914DC4C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1819C38D-3CF6-46B7-906F-75AFE72B4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E3200C26-D09C-4071-9638-E73FBC881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3C7933C1-3402-4D5E-BF27-C8C72939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6954DC8-5DC7-439B-A7F9-DC30F56D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2674BE18-4F33-4FCB-AB93-ECA28A21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9632CD5-AA83-41EE-B09A-F0339B7F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269AEC7-A3C6-4FFD-9AF8-E93CE9CA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30623EBA-2559-4BE6-A374-9ACBE2D9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EC3348-F97A-495A-B209-57F3553CE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01F97695-CF56-4E2D-A3BD-18C8D166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7478DD37-32D1-45EA-BD63-FA057CEC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DFCA9E56-BF7B-4E6C-8E90-DE97DA42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A5FEDA4D-71C2-4DA1-A6A2-60802C2E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8" name="Freeform 18" descr="Green marble">
              <a:extLst>
                <a:ext uri="{FF2B5EF4-FFF2-40B4-BE49-F238E27FC236}">
                  <a16:creationId xmlns:a16="http://schemas.microsoft.com/office/drawing/2014/main" id="{A0205481-8EB5-4191-8B76-89B17C799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19" descr="Green marble">
              <a:extLst>
                <a:ext uri="{FF2B5EF4-FFF2-40B4-BE49-F238E27FC236}">
                  <a16:creationId xmlns:a16="http://schemas.microsoft.com/office/drawing/2014/main" id="{6B3B3C60-B1E9-4A20-98F2-EA27A51FF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" descr="Green marble">
              <a:extLst>
                <a:ext uri="{FF2B5EF4-FFF2-40B4-BE49-F238E27FC236}">
                  <a16:creationId xmlns:a16="http://schemas.microsoft.com/office/drawing/2014/main" id="{10CC844D-6CB1-495C-A1F6-9DB52DFB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BDCFEBC-3FA3-43CC-9316-A146354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6EF6EFD-331F-4504-87F5-95307765E266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9D449D-C06D-0FB8-9B5C-751DB436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5EE0-CC7E-4C0F-A0BD-18D809A1BAC9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03BF8D-7628-377E-EC9E-AD939959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EADAF5-2A99-A256-0DC5-FECF7E75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85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003532-5726-15A9-A81A-FB373F8DD6D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11113"/>
            <a:ext cx="3086100" cy="179387"/>
          </a:xfrm>
        </p:spPr>
        <p:txBody>
          <a:bodyPr/>
          <a:lstStyle/>
          <a:p>
            <a:fld id="{61CEAC75-5E62-44A6-A385-CAD7F5E58E5A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370256-78B5-8C99-B126-81BBB239598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86600" y="11113"/>
            <a:ext cx="2057400" cy="179387"/>
          </a:xfrm>
        </p:spPr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DF97E1-EC11-CA7F-4FDC-C319D28A47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11113"/>
            <a:ext cx="2060575" cy="179387"/>
          </a:xfrm>
        </p:spPr>
        <p:txBody>
          <a:bodyPr/>
          <a:lstStyle/>
          <a:p>
            <a:fld id="{094DEB03-EFC6-4C20-8FC8-295189A5386F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193BDA-3482-CABC-DC2F-AC1AB23B44D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8</a:t>
            </a:r>
            <a:r>
              <a:rPr lang="en-US" altLang="zh-CN" sz="2800" b="1" i="1" dirty="0"/>
              <a:t> </a:t>
            </a:r>
            <a:r>
              <a:rPr lang="zh-CN" altLang="en-US" sz="2800" dirty="0"/>
              <a:t>和</a:t>
            </a: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2</a:t>
            </a:r>
            <a:r>
              <a:rPr lang="zh-CN" altLang="en-US" sz="2800" dirty="0"/>
              <a:t>已经计算好了，</a:t>
            </a:r>
            <a:endParaRPr lang="en-US" altLang="zh-CN" sz="2800" dirty="0"/>
          </a:p>
          <a:p>
            <a:r>
              <a:rPr lang="zh-CN" altLang="en-US" sz="2800" dirty="0"/>
              <a:t>按顺序计算，</a:t>
            </a:r>
            <a:endParaRPr lang="en-US" altLang="zh-CN" sz="2800" dirty="0"/>
          </a:p>
          <a:p>
            <a:r>
              <a:rPr lang="zh-CN" altLang="en-US" sz="2800" dirty="0"/>
              <a:t>下一个是？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FBFA97-16D0-E125-841E-35A6DCD8BC6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</a:rPr>
              <a:t> ( 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</a:rPr>
              <a:t>· )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8402A0-ADD0-4310-1AA9-2A012265C0D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F </a:t>
            </a:r>
            <a:r>
              <a:rPr lang="en-US" altLang="zh-CN" sz="2800" b="1" dirty="0">
                <a:solidFill>
                  <a:srgbClr val="008000"/>
                </a:solidFill>
              </a:rPr>
              <a:t>·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8D2232-90C6-9602-43EF-10B12A589C8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· id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B0E4CB-09DA-8026-40CA-DBBFFD7EC77E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</a:rPr>
              <a:t> ·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173C237-4D9E-A41E-E554-F233E83AB7B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80C51E5-23DC-F994-863C-50D1C2F5CAD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7054EAD-E45F-E6E7-7B8C-3E2CA49CA3F7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4A2B7B4-36F0-829D-66FB-D59076697D2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57756CE-9016-C1D4-C4D9-2ADD374AA5C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4BD8EAE-A255-4F5E-197E-DC7D20583DED}"/>
              </a:ext>
            </a:extLst>
          </p:cNvPr>
          <p:cNvSpPr txBox="1">
            <a:spLocks noChangeArrowheads="1"/>
          </p:cNvSpPr>
          <p:nvPr/>
        </p:nvSpPr>
        <p:spPr>
          <a:xfrm>
            <a:off x="4750409" y="1269999"/>
            <a:ext cx="4393591" cy="44928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I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:</a:t>
            </a:r>
            <a:r>
              <a:rPr lang="en-US" altLang="zh-CN" sz="2400" b="1" i="1" dirty="0"/>
              <a:t>		       I</a:t>
            </a:r>
            <a:r>
              <a:rPr lang="en-US" altLang="zh-CN" sz="2400" b="1" baseline="-25000" dirty="0"/>
              <a:t>8</a:t>
            </a:r>
            <a:r>
              <a:rPr lang="en-US" altLang="zh-CN" sz="2400" b="1" dirty="0"/>
              <a:t>:</a:t>
            </a:r>
            <a:endParaRPr lang="en-US" altLang="zh-CN" sz="24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00FF00"/>
                </a:solidFill>
              </a:rPr>
              <a:t>    </a:t>
            </a:r>
            <a:r>
              <a:rPr lang="en-US" altLang="zh-CN" sz="2400" b="1" i="1" dirty="0">
                <a:solidFill>
                  <a:srgbClr val="008000"/>
                </a:solidFill>
              </a:rPr>
              <a:t>F </a:t>
            </a:r>
            <a:r>
              <a:rPr lang="en-US" altLang="zh-CN" sz="24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8000"/>
                </a:solidFill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</a:rPr>
              <a:t>(·</a:t>
            </a:r>
            <a:r>
              <a:rPr lang="en-US" altLang="zh-CN" sz="2400" b="1" i="1" dirty="0">
                <a:solidFill>
                  <a:srgbClr val="008000"/>
                </a:solidFill>
              </a:rPr>
              <a:t>E </a:t>
            </a:r>
            <a:r>
              <a:rPr lang="en-US" altLang="zh-CN" sz="2400" b="1" dirty="0">
                <a:solidFill>
                  <a:srgbClr val="008000"/>
                </a:solidFill>
              </a:rPr>
              <a:t>)	        </a:t>
            </a:r>
            <a:r>
              <a:rPr lang="en-US" altLang="zh-CN" sz="2400" b="1" i="1" dirty="0">
                <a:solidFill>
                  <a:srgbClr val="008000"/>
                </a:solidFill>
              </a:rPr>
              <a:t>F</a:t>
            </a:r>
            <a:r>
              <a:rPr lang="en-US" altLang="zh-CN" sz="24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8000"/>
                </a:solidFill>
              </a:rPr>
              <a:t> (</a:t>
            </a:r>
            <a:r>
              <a:rPr lang="en-US" altLang="zh-CN" sz="2400" b="1" i="1" dirty="0">
                <a:solidFill>
                  <a:srgbClr val="008000"/>
                </a:solidFill>
              </a:rPr>
              <a:t>E</a:t>
            </a:r>
            <a:r>
              <a:rPr lang="en-US" altLang="zh-CN" sz="2400" b="1" dirty="0">
                <a:solidFill>
                  <a:srgbClr val="008000"/>
                </a:solidFill>
              </a:rPr>
              <a:t>·)</a:t>
            </a:r>
            <a:r>
              <a:rPr lang="en-US" altLang="zh-CN" sz="2400" b="1" dirty="0">
                <a:solidFill>
                  <a:srgbClr val="00FF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    E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dirty="0"/>
              <a:t>·</a:t>
            </a:r>
            <a:r>
              <a:rPr lang="en-US" altLang="zh-CN" sz="2400" b="1" i="1" dirty="0"/>
              <a:t>E 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 T	        </a:t>
            </a:r>
            <a:r>
              <a:rPr lang="en-US" altLang="zh-CN" sz="2400" b="1" i="1" dirty="0">
                <a:solidFill>
                  <a:srgbClr val="008000"/>
                </a:solidFill>
              </a:rPr>
              <a:t>E </a:t>
            </a:r>
            <a:r>
              <a:rPr lang="en-US" altLang="zh-CN" sz="2400" b="1" dirty="0">
                <a:solidFill>
                  <a:srgbClr val="008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8000"/>
                </a:solidFill>
              </a:rPr>
              <a:t>E</a:t>
            </a:r>
            <a:r>
              <a:rPr lang="en-US" altLang="zh-CN" sz="2400" b="1" dirty="0">
                <a:solidFill>
                  <a:srgbClr val="008000"/>
                </a:solidFill>
              </a:rPr>
              <a:t>·+</a:t>
            </a:r>
            <a:r>
              <a:rPr lang="en-US" altLang="zh-CN" sz="2400" b="1" i="1" dirty="0">
                <a:solidFill>
                  <a:srgbClr val="008000"/>
                </a:solidFill>
              </a:rPr>
              <a:t> T</a:t>
            </a:r>
            <a:r>
              <a:rPr lang="en-US" altLang="zh-CN" sz="2400" b="1" i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    E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dirty="0"/>
              <a:t>·</a:t>
            </a:r>
            <a:r>
              <a:rPr lang="en-US" altLang="zh-CN" sz="2400" b="1" i="1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    T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dirty="0"/>
              <a:t>·</a:t>
            </a:r>
            <a:r>
              <a:rPr lang="en-US" altLang="zh-CN" sz="2400" b="1" i="1" dirty="0"/>
              <a:t>T </a:t>
            </a:r>
            <a:r>
              <a:rPr lang="en-US" altLang="zh-CN" sz="2400" b="1" dirty="0">
                <a:sym typeface="Symbol" panose="05050102010706020507" pitchFamily="18" charset="2"/>
              </a:rPr>
              <a:t></a:t>
            </a:r>
            <a:r>
              <a:rPr lang="en-US" altLang="zh-CN" sz="2400" b="1" i="1" dirty="0"/>
              <a:t>F 	      I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:</a:t>
            </a:r>
            <a:endParaRPr lang="en-US" altLang="zh-CN" sz="24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    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·F	        </a:t>
            </a:r>
            <a:r>
              <a:rPr lang="en-US" altLang="zh-CN" sz="2400" b="1" i="1" dirty="0">
                <a:solidFill>
                  <a:srgbClr val="008000"/>
                </a:solidFill>
              </a:rPr>
              <a:t>E</a:t>
            </a:r>
            <a:r>
              <a:rPr lang="en-US" altLang="zh-CN" sz="24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8000"/>
                </a:solidFill>
              </a:rPr>
              <a:t>T·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    F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dirty="0"/>
              <a:t>·(</a:t>
            </a:r>
            <a:r>
              <a:rPr lang="en-US" altLang="zh-CN" sz="2400" b="1" i="1" dirty="0"/>
              <a:t> E </a:t>
            </a:r>
            <a:r>
              <a:rPr lang="en-US" altLang="zh-CN" sz="2400" b="1" dirty="0"/>
              <a:t>)	        </a:t>
            </a:r>
            <a:r>
              <a:rPr lang="en-US" altLang="zh-CN" sz="2400" b="1" i="1" dirty="0">
                <a:solidFill>
                  <a:srgbClr val="008000"/>
                </a:solidFill>
              </a:rPr>
              <a:t>T</a:t>
            </a:r>
            <a:r>
              <a:rPr lang="en-US" altLang="zh-CN" sz="24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8000"/>
                </a:solidFill>
              </a:rPr>
              <a:t>T</a:t>
            </a:r>
            <a:r>
              <a:rPr lang="en-US" altLang="zh-CN" sz="2400" b="1" dirty="0">
                <a:solidFill>
                  <a:srgbClr val="008000"/>
                </a:solidFill>
              </a:rPr>
              <a:t>·</a:t>
            </a:r>
            <a:r>
              <a:rPr lang="en-US" altLang="zh-CN" sz="2400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8000"/>
                </a:solidFill>
              </a:rPr>
              <a:t>F</a:t>
            </a:r>
            <a:r>
              <a:rPr lang="en-US" altLang="zh-CN" sz="2400" b="1" i="1" dirty="0">
                <a:solidFill>
                  <a:srgbClr val="00FF00"/>
                </a:solidFill>
              </a:rPr>
              <a:t> 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    F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dirty="0"/>
              <a:t>·id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           下一个状态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           应该是？</a:t>
            </a:r>
            <a:endParaRPr lang="en-US" altLang="zh-CN" sz="24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B1B74D3-2118-D09B-75DF-ADCD530D1768}"/>
              </a:ext>
            </a:extLst>
          </p:cNvPr>
          <p:cNvSpPr/>
          <p:nvPr/>
        </p:nvSpPr>
        <p:spPr>
          <a:xfrm>
            <a:off x="4750409" y="1215072"/>
            <a:ext cx="2075693" cy="34738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54952D7-9013-9EB1-4610-F96DA34D5C80}"/>
              </a:ext>
            </a:extLst>
          </p:cNvPr>
          <p:cNvSpPr/>
          <p:nvPr/>
        </p:nvSpPr>
        <p:spPr>
          <a:xfrm>
            <a:off x="7086600" y="1196793"/>
            <a:ext cx="1803400" cy="13513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CA7496E-4FD3-5BE2-9579-A70A6673C9C4}"/>
              </a:ext>
            </a:extLst>
          </p:cNvPr>
          <p:cNvSpPr/>
          <p:nvPr/>
        </p:nvSpPr>
        <p:spPr>
          <a:xfrm>
            <a:off x="7083351" y="2933744"/>
            <a:ext cx="1803400" cy="1351365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A6ECFCD-B2A3-0B8D-DA35-C5FE2EFCA2B2}"/>
              </a:ext>
            </a:extLst>
          </p:cNvPr>
          <p:cNvSpPr/>
          <p:nvPr/>
        </p:nvSpPr>
        <p:spPr>
          <a:xfrm>
            <a:off x="7074786" y="4530434"/>
            <a:ext cx="1803400" cy="97723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DA9D7A-FC88-7434-40FB-5312AF415954}"/>
              </a:ext>
            </a:extLst>
          </p:cNvPr>
          <p:cNvSpPr/>
          <p:nvPr/>
        </p:nvSpPr>
        <p:spPr>
          <a:xfrm>
            <a:off x="5022702" y="1635759"/>
            <a:ext cx="3770424" cy="799097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614D1799-144F-88A0-CA97-26691F3FAE66}"/>
              </a:ext>
            </a:extLst>
          </p:cNvPr>
          <p:cNvSpPr/>
          <p:nvPr/>
        </p:nvSpPr>
        <p:spPr>
          <a:xfrm>
            <a:off x="4933507" y="2477336"/>
            <a:ext cx="3742660" cy="1733157"/>
          </a:xfrm>
          <a:custGeom>
            <a:avLst/>
            <a:gdLst>
              <a:gd name="connsiteX0" fmla="*/ 1935126 w 3742660"/>
              <a:gd name="connsiteY0" fmla="*/ 382822 h 1733157"/>
              <a:gd name="connsiteX1" fmla="*/ 1796902 w 3742660"/>
              <a:gd name="connsiteY1" fmla="*/ 361557 h 1733157"/>
              <a:gd name="connsiteX2" fmla="*/ 1743740 w 3742660"/>
              <a:gd name="connsiteY2" fmla="*/ 340292 h 1733157"/>
              <a:gd name="connsiteX3" fmla="*/ 1701209 w 3742660"/>
              <a:gd name="connsiteY3" fmla="*/ 329659 h 1733157"/>
              <a:gd name="connsiteX4" fmla="*/ 1658679 w 3742660"/>
              <a:gd name="connsiteY4" fmla="*/ 297762 h 1733157"/>
              <a:gd name="connsiteX5" fmla="*/ 1605516 w 3742660"/>
              <a:gd name="connsiteY5" fmla="*/ 265864 h 1733157"/>
              <a:gd name="connsiteX6" fmla="*/ 1531088 w 3742660"/>
              <a:gd name="connsiteY6" fmla="*/ 212701 h 1733157"/>
              <a:gd name="connsiteX7" fmla="*/ 1435395 w 3742660"/>
              <a:gd name="connsiteY7" fmla="*/ 138273 h 1733157"/>
              <a:gd name="connsiteX8" fmla="*/ 1392865 w 3742660"/>
              <a:gd name="connsiteY8" fmla="*/ 127641 h 1733157"/>
              <a:gd name="connsiteX9" fmla="*/ 1339702 w 3742660"/>
              <a:gd name="connsiteY9" fmla="*/ 106376 h 1733157"/>
              <a:gd name="connsiteX10" fmla="*/ 1297172 w 3742660"/>
              <a:gd name="connsiteY10" fmla="*/ 95743 h 1733157"/>
              <a:gd name="connsiteX11" fmla="*/ 1212112 w 3742660"/>
              <a:gd name="connsiteY11" fmla="*/ 63845 h 1733157"/>
              <a:gd name="connsiteX12" fmla="*/ 1105786 w 3742660"/>
              <a:gd name="connsiteY12" fmla="*/ 53213 h 1733157"/>
              <a:gd name="connsiteX13" fmla="*/ 1031358 w 3742660"/>
              <a:gd name="connsiteY13" fmla="*/ 42580 h 1733157"/>
              <a:gd name="connsiteX14" fmla="*/ 925033 w 3742660"/>
              <a:gd name="connsiteY14" fmla="*/ 31948 h 1733157"/>
              <a:gd name="connsiteX15" fmla="*/ 839972 w 3742660"/>
              <a:gd name="connsiteY15" fmla="*/ 21315 h 1733157"/>
              <a:gd name="connsiteX16" fmla="*/ 669851 w 3742660"/>
              <a:gd name="connsiteY16" fmla="*/ 10683 h 1733157"/>
              <a:gd name="connsiteX17" fmla="*/ 584791 w 3742660"/>
              <a:gd name="connsiteY17" fmla="*/ 50 h 1733157"/>
              <a:gd name="connsiteX18" fmla="*/ 212651 w 3742660"/>
              <a:gd name="connsiteY18" fmla="*/ 31948 h 1733157"/>
              <a:gd name="connsiteX19" fmla="*/ 180753 w 3742660"/>
              <a:gd name="connsiteY19" fmla="*/ 53213 h 1733157"/>
              <a:gd name="connsiteX20" fmla="*/ 138223 w 3742660"/>
              <a:gd name="connsiteY20" fmla="*/ 85111 h 1733157"/>
              <a:gd name="connsiteX21" fmla="*/ 95693 w 3742660"/>
              <a:gd name="connsiteY21" fmla="*/ 106376 h 1733157"/>
              <a:gd name="connsiteX22" fmla="*/ 74428 w 3742660"/>
              <a:gd name="connsiteY22" fmla="*/ 138273 h 1733157"/>
              <a:gd name="connsiteX23" fmla="*/ 42530 w 3742660"/>
              <a:gd name="connsiteY23" fmla="*/ 180804 h 1733157"/>
              <a:gd name="connsiteX24" fmla="*/ 21265 w 3742660"/>
              <a:gd name="connsiteY24" fmla="*/ 244599 h 1733157"/>
              <a:gd name="connsiteX25" fmla="*/ 0 w 3742660"/>
              <a:gd name="connsiteY25" fmla="*/ 382822 h 1733157"/>
              <a:gd name="connsiteX26" fmla="*/ 10633 w 3742660"/>
              <a:gd name="connsiteY26" fmla="*/ 510413 h 1733157"/>
              <a:gd name="connsiteX27" fmla="*/ 85060 w 3742660"/>
              <a:gd name="connsiteY27" fmla="*/ 659269 h 1733157"/>
              <a:gd name="connsiteX28" fmla="*/ 180753 w 3742660"/>
              <a:gd name="connsiteY28" fmla="*/ 733697 h 1733157"/>
              <a:gd name="connsiteX29" fmla="*/ 244549 w 3742660"/>
              <a:gd name="connsiteY29" fmla="*/ 776227 h 1733157"/>
              <a:gd name="connsiteX30" fmla="*/ 276446 w 3742660"/>
              <a:gd name="connsiteY30" fmla="*/ 797492 h 1733157"/>
              <a:gd name="connsiteX31" fmla="*/ 446567 w 3742660"/>
              <a:gd name="connsiteY31" fmla="*/ 818757 h 1733157"/>
              <a:gd name="connsiteX32" fmla="*/ 988828 w 3742660"/>
              <a:gd name="connsiteY32" fmla="*/ 829390 h 1733157"/>
              <a:gd name="connsiteX33" fmla="*/ 1041991 w 3742660"/>
              <a:gd name="connsiteY33" fmla="*/ 840022 h 1733157"/>
              <a:gd name="connsiteX34" fmla="*/ 1233377 w 3742660"/>
              <a:gd name="connsiteY34" fmla="*/ 861287 h 1733157"/>
              <a:gd name="connsiteX35" fmla="*/ 1329070 w 3742660"/>
              <a:gd name="connsiteY35" fmla="*/ 893185 h 1733157"/>
              <a:gd name="connsiteX36" fmla="*/ 1520456 w 3742660"/>
              <a:gd name="connsiteY36" fmla="*/ 967613 h 1733157"/>
              <a:gd name="connsiteX37" fmla="*/ 1616149 w 3742660"/>
              <a:gd name="connsiteY37" fmla="*/ 1063306 h 1733157"/>
              <a:gd name="connsiteX38" fmla="*/ 1733107 w 3742660"/>
              <a:gd name="connsiteY38" fmla="*/ 1158999 h 1733157"/>
              <a:gd name="connsiteX39" fmla="*/ 1775637 w 3742660"/>
              <a:gd name="connsiteY39" fmla="*/ 1212162 h 1733157"/>
              <a:gd name="connsiteX40" fmla="*/ 1945758 w 3742660"/>
              <a:gd name="connsiteY40" fmla="*/ 1350385 h 1733157"/>
              <a:gd name="connsiteX41" fmla="*/ 2030819 w 3742660"/>
              <a:gd name="connsiteY41" fmla="*/ 1414180 h 1733157"/>
              <a:gd name="connsiteX42" fmla="*/ 2105246 w 3742660"/>
              <a:gd name="connsiteY42" fmla="*/ 1477976 h 1733157"/>
              <a:gd name="connsiteX43" fmla="*/ 2381693 w 3742660"/>
              <a:gd name="connsiteY43" fmla="*/ 1605566 h 1733157"/>
              <a:gd name="connsiteX44" fmla="*/ 2456121 w 3742660"/>
              <a:gd name="connsiteY44" fmla="*/ 1626831 h 1733157"/>
              <a:gd name="connsiteX45" fmla="*/ 2594344 w 3742660"/>
              <a:gd name="connsiteY45" fmla="*/ 1669362 h 1733157"/>
              <a:gd name="connsiteX46" fmla="*/ 2690037 w 3742660"/>
              <a:gd name="connsiteY46" fmla="*/ 1690627 h 1733157"/>
              <a:gd name="connsiteX47" fmla="*/ 2753833 w 3742660"/>
              <a:gd name="connsiteY47" fmla="*/ 1711892 h 1733157"/>
              <a:gd name="connsiteX48" fmla="*/ 2977116 w 3742660"/>
              <a:gd name="connsiteY48" fmla="*/ 1733157 h 1733157"/>
              <a:gd name="connsiteX49" fmla="*/ 3317358 w 3742660"/>
              <a:gd name="connsiteY49" fmla="*/ 1711892 h 1733157"/>
              <a:gd name="connsiteX50" fmla="*/ 3391786 w 3742660"/>
              <a:gd name="connsiteY50" fmla="*/ 1690627 h 1733157"/>
              <a:gd name="connsiteX51" fmla="*/ 3498112 w 3742660"/>
              <a:gd name="connsiteY51" fmla="*/ 1658729 h 1733157"/>
              <a:gd name="connsiteX52" fmla="*/ 3583172 w 3742660"/>
              <a:gd name="connsiteY52" fmla="*/ 1594934 h 1733157"/>
              <a:gd name="connsiteX53" fmla="*/ 3636335 w 3742660"/>
              <a:gd name="connsiteY53" fmla="*/ 1563036 h 1733157"/>
              <a:gd name="connsiteX54" fmla="*/ 3700130 w 3742660"/>
              <a:gd name="connsiteY54" fmla="*/ 1477976 h 1733157"/>
              <a:gd name="connsiteX55" fmla="*/ 3742660 w 3742660"/>
              <a:gd name="connsiteY55" fmla="*/ 1414180 h 1733157"/>
              <a:gd name="connsiteX56" fmla="*/ 3732028 w 3742660"/>
              <a:gd name="connsiteY56" fmla="*/ 1222794 h 1733157"/>
              <a:gd name="connsiteX57" fmla="*/ 3710763 w 3742660"/>
              <a:gd name="connsiteY57" fmla="*/ 1190897 h 1733157"/>
              <a:gd name="connsiteX58" fmla="*/ 3700130 w 3742660"/>
              <a:gd name="connsiteY58" fmla="*/ 1158999 h 1733157"/>
              <a:gd name="connsiteX59" fmla="*/ 3593805 w 3742660"/>
              <a:gd name="connsiteY59" fmla="*/ 1063306 h 1733157"/>
              <a:gd name="connsiteX60" fmla="*/ 3530009 w 3742660"/>
              <a:gd name="connsiteY60" fmla="*/ 1020776 h 1733157"/>
              <a:gd name="connsiteX61" fmla="*/ 3498112 w 3742660"/>
              <a:gd name="connsiteY61" fmla="*/ 988878 h 1733157"/>
              <a:gd name="connsiteX62" fmla="*/ 3306726 w 3742660"/>
              <a:gd name="connsiteY62" fmla="*/ 893185 h 1733157"/>
              <a:gd name="connsiteX63" fmla="*/ 3264195 w 3742660"/>
              <a:gd name="connsiteY63" fmla="*/ 882552 h 1733157"/>
              <a:gd name="connsiteX64" fmla="*/ 3200400 w 3742660"/>
              <a:gd name="connsiteY64" fmla="*/ 861287 h 1733157"/>
              <a:gd name="connsiteX65" fmla="*/ 3147237 w 3742660"/>
              <a:gd name="connsiteY65" fmla="*/ 850655 h 1733157"/>
              <a:gd name="connsiteX66" fmla="*/ 3083442 w 3742660"/>
              <a:gd name="connsiteY66" fmla="*/ 829390 h 1733157"/>
              <a:gd name="connsiteX67" fmla="*/ 2945219 w 3742660"/>
              <a:gd name="connsiteY67" fmla="*/ 818757 h 1733157"/>
              <a:gd name="connsiteX68" fmla="*/ 2881423 w 3742660"/>
              <a:gd name="connsiteY68" fmla="*/ 808124 h 1733157"/>
              <a:gd name="connsiteX69" fmla="*/ 2732567 w 3742660"/>
              <a:gd name="connsiteY69" fmla="*/ 786859 h 1733157"/>
              <a:gd name="connsiteX70" fmla="*/ 2668772 w 3742660"/>
              <a:gd name="connsiteY70" fmla="*/ 776227 h 1733157"/>
              <a:gd name="connsiteX71" fmla="*/ 2445488 w 3742660"/>
              <a:gd name="connsiteY71" fmla="*/ 691166 h 1733157"/>
              <a:gd name="connsiteX72" fmla="*/ 2392326 w 3742660"/>
              <a:gd name="connsiteY72" fmla="*/ 669901 h 1733157"/>
              <a:gd name="connsiteX73" fmla="*/ 2339163 w 3742660"/>
              <a:gd name="connsiteY73" fmla="*/ 638004 h 1733157"/>
              <a:gd name="connsiteX74" fmla="*/ 2307265 w 3742660"/>
              <a:gd name="connsiteY74" fmla="*/ 627371 h 1733157"/>
              <a:gd name="connsiteX75" fmla="*/ 2275367 w 3742660"/>
              <a:gd name="connsiteY75" fmla="*/ 606106 h 1733157"/>
              <a:gd name="connsiteX76" fmla="*/ 2200940 w 3742660"/>
              <a:gd name="connsiteY76" fmla="*/ 563576 h 1733157"/>
              <a:gd name="connsiteX77" fmla="*/ 2179674 w 3742660"/>
              <a:gd name="connsiteY77" fmla="*/ 542311 h 1733157"/>
              <a:gd name="connsiteX78" fmla="*/ 2137144 w 3742660"/>
              <a:gd name="connsiteY78" fmla="*/ 510413 h 1733157"/>
              <a:gd name="connsiteX79" fmla="*/ 2105246 w 3742660"/>
              <a:gd name="connsiteY79" fmla="*/ 478515 h 1733157"/>
              <a:gd name="connsiteX80" fmla="*/ 2062716 w 3742660"/>
              <a:gd name="connsiteY80" fmla="*/ 457250 h 1733157"/>
              <a:gd name="connsiteX81" fmla="*/ 2009553 w 3742660"/>
              <a:gd name="connsiteY81" fmla="*/ 414720 h 1733157"/>
              <a:gd name="connsiteX82" fmla="*/ 1935126 w 3742660"/>
              <a:gd name="connsiteY82" fmla="*/ 382822 h 17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742660" h="1733157">
                <a:moveTo>
                  <a:pt x="1935126" y="382822"/>
                </a:moveTo>
                <a:cubicBezTo>
                  <a:pt x="1899684" y="373962"/>
                  <a:pt x="1842409" y="371670"/>
                  <a:pt x="1796902" y="361557"/>
                </a:cubicBezTo>
                <a:cubicBezTo>
                  <a:pt x="1778271" y="357417"/>
                  <a:pt x="1761846" y="346328"/>
                  <a:pt x="1743740" y="340292"/>
                </a:cubicBezTo>
                <a:cubicBezTo>
                  <a:pt x="1729877" y="335671"/>
                  <a:pt x="1715386" y="333203"/>
                  <a:pt x="1701209" y="329659"/>
                </a:cubicBezTo>
                <a:cubicBezTo>
                  <a:pt x="1687032" y="319027"/>
                  <a:pt x="1673424" y="307592"/>
                  <a:pt x="1658679" y="297762"/>
                </a:cubicBezTo>
                <a:cubicBezTo>
                  <a:pt x="1641484" y="286299"/>
                  <a:pt x="1623041" y="276817"/>
                  <a:pt x="1605516" y="265864"/>
                </a:cubicBezTo>
                <a:cubicBezTo>
                  <a:pt x="1586262" y="253830"/>
                  <a:pt x="1545860" y="225832"/>
                  <a:pt x="1531088" y="212701"/>
                </a:cubicBezTo>
                <a:cubicBezTo>
                  <a:pt x="1477776" y="165312"/>
                  <a:pt x="1493348" y="160005"/>
                  <a:pt x="1435395" y="138273"/>
                </a:cubicBezTo>
                <a:cubicBezTo>
                  <a:pt x="1421712" y="133142"/>
                  <a:pt x="1406728" y="132262"/>
                  <a:pt x="1392865" y="127641"/>
                </a:cubicBezTo>
                <a:cubicBezTo>
                  <a:pt x="1374758" y="121606"/>
                  <a:pt x="1357809" y="112412"/>
                  <a:pt x="1339702" y="106376"/>
                </a:cubicBezTo>
                <a:cubicBezTo>
                  <a:pt x="1325839" y="101755"/>
                  <a:pt x="1310855" y="100874"/>
                  <a:pt x="1297172" y="95743"/>
                </a:cubicBezTo>
                <a:cubicBezTo>
                  <a:pt x="1240627" y="74538"/>
                  <a:pt x="1270890" y="72242"/>
                  <a:pt x="1212112" y="63845"/>
                </a:cubicBezTo>
                <a:cubicBezTo>
                  <a:pt x="1176851" y="58808"/>
                  <a:pt x="1141161" y="57375"/>
                  <a:pt x="1105786" y="53213"/>
                </a:cubicBezTo>
                <a:cubicBezTo>
                  <a:pt x="1080896" y="50285"/>
                  <a:pt x="1056248" y="45508"/>
                  <a:pt x="1031358" y="42580"/>
                </a:cubicBezTo>
                <a:cubicBezTo>
                  <a:pt x="995984" y="38418"/>
                  <a:pt x="960434" y="35881"/>
                  <a:pt x="925033" y="31948"/>
                </a:cubicBezTo>
                <a:cubicBezTo>
                  <a:pt x="896633" y="28793"/>
                  <a:pt x="868448" y="23688"/>
                  <a:pt x="839972" y="21315"/>
                </a:cubicBezTo>
                <a:cubicBezTo>
                  <a:pt x="783351" y="16597"/>
                  <a:pt x="726558" y="14227"/>
                  <a:pt x="669851" y="10683"/>
                </a:cubicBezTo>
                <a:cubicBezTo>
                  <a:pt x="641498" y="7139"/>
                  <a:pt x="613355" y="-702"/>
                  <a:pt x="584791" y="50"/>
                </a:cubicBezTo>
                <a:cubicBezTo>
                  <a:pt x="326075" y="6858"/>
                  <a:pt x="357028" y="3071"/>
                  <a:pt x="212651" y="31948"/>
                </a:cubicBezTo>
                <a:cubicBezTo>
                  <a:pt x="202018" y="39036"/>
                  <a:pt x="191152" y="45785"/>
                  <a:pt x="180753" y="53213"/>
                </a:cubicBezTo>
                <a:cubicBezTo>
                  <a:pt x="166333" y="63513"/>
                  <a:pt x="153250" y="75719"/>
                  <a:pt x="138223" y="85111"/>
                </a:cubicBezTo>
                <a:cubicBezTo>
                  <a:pt x="124782" y="93512"/>
                  <a:pt x="109870" y="99288"/>
                  <a:pt x="95693" y="106376"/>
                </a:cubicBezTo>
                <a:cubicBezTo>
                  <a:pt x="88605" y="117008"/>
                  <a:pt x="81855" y="127875"/>
                  <a:pt x="74428" y="138273"/>
                </a:cubicBezTo>
                <a:cubicBezTo>
                  <a:pt x="64128" y="152693"/>
                  <a:pt x="50455" y="164954"/>
                  <a:pt x="42530" y="180804"/>
                </a:cubicBezTo>
                <a:cubicBezTo>
                  <a:pt x="32506" y="200853"/>
                  <a:pt x="28353" y="223334"/>
                  <a:pt x="21265" y="244599"/>
                </a:cubicBezTo>
                <a:cubicBezTo>
                  <a:pt x="18283" y="262494"/>
                  <a:pt x="0" y="369148"/>
                  <a:pt x="0" y="382822"/>
                </a:cubicBezTo>
                <a:cubicBezTo>
                  <a:pt x="0" y="425500"/>
                  <a:pt x="1175" y="468797"/>
                  <a:pt x="10633" y="510413"/>
                </a:cubicBezTo>
                <a:cubicBezTo>
                  <a:pt x="23395" y="566566"/>
                  <a:pt x="47135" y="617130"/>
                  <a:pt x="85060" y="659269"/>
                </a:cubicBezTo>
                <a:cubicBezTo>
                  <a:pt x="146533" y="727573"/>
                  <a:pt x="124145" y="714827"/>
                  <a:pt x="180753" y="733697"/>
                </a:cubicBezTo>
                <a:cubicBezTo>
                  <a:pt x="218131" y="789761"/>
                  <a:pt x="180467" y="748762"/>
                  <a:pt x="244549" y="776227"/>
                </a:cubicBezTo>
                <a:cubicBezTo>
                  <a:pt x="256294" y="781261"/>
                  <a:pt x="264323" y="793451"/>
                  <a:pt x="276446" y="797492"/>
                </a:cubicBezTo>
                <a:cubicBezTo>
                  <a:pt x="303215" y="806415"/>
                  <a:pt x="438012" y="818477"/>
                  <a:pt x="446567" y="818757"/>
                </a:cubicBezTo>
                <a:cubicBezTo>
                  <a:pt x="627258" y="824682"/>
                  <a:pt x="808074" y="825846"/>
                  <a:pt x="988828" y="829390"/>
                </a:cubicBezTo>
                <a:cubicBezTo>
                  <a:pt x="1006549" y="832934"/>
                  <a:pt x="1024071" y="837685"/>
                  <a:pt x="1041991" y="840022"/>
                </a:cubicBezTo>
                <a:cubicBezTo>
                  <a:pt x="1105640" y="848324"/>
                  <a:pt x="1233377" y="861287"/>
                  <a:pt x="1233377" y="861287"/>
                </a:cubicBezTo>
                <a:cubicBezTo>
                  <a:pt x="1265275" y="871920"/>
                  <a:pt x="1296813" y="883698"/>
                  <a:pt x="1329070" y="893185"/>
                </a:cubicBezTo>
                <a:cubicBezTo>
                  <a:pt x="1405405" y="915636"/>
                  <a:pt x="1451941" y="912801"/>
                  <a:pt x="1520456" y="967613"/>
                </a:cubicBezTo>
                <a:cubicBezTo>
                  <a:pt x="1726011" y="1132055"/>
                  <a:pt x="1424771" y="884686"/>
                  <a:pt x="1616149" y="1063306"/>
                </a:cubicBezTo>
                <a:cubicBezTo>
                  <a:pt x="1652974" y="1097676"/>
                  <a:pt x="1701640" y="1119665"/>
                  <a:pt x="1733107" y="1158999"/>
                </a:cubicBezTo>
                <a:cubicBezTo>
                  <a:pt x="1747284" y="1176720"/>
                  <a:pt x="1758769" y="1196981"/>
                  <a:pt x="1775637" y="1212162"/>
                </a:cubicBezTo>
                <a:cubicBezTo>
                  <a:pt x="1829946" y="1261040"/>
                  <a:pt x="1888471" y="1305033"/>
                  <a:pt x="1945758" y="1350385"/>
                </a:cubicBezTo>
                <a:cubicBezTo>
                  <a:pt x="1973546" y="1372384"/>
                  <a:pt x="2003910" y="1391114"/>
                  <a:pt x="2030819" y="1414180"/>
                </a:cubicBezTo>
                <a:cubicBezTo>
                  <a:pt x="2055628" y="1435445"/>
                  <a:pt x="2077335" y="1460986"/>
                  <a:pt x="2105246" y="1477976"/>
                </a:cubicBezTo>
                <a:cubicBezTo>
                  <a:pt x="2172213" y="1518739"/>
                  <a:pt x="2299165" y="1576439"/>
                  <a:pt x="2381693" y="1605566"/>
                </a:cubicBezTo>
                <a:cubicBezTo>
                  <a:pt x="2406024" y="1614153"/>
                  <a:pt x="2431460" y="1619243"/>
                  <a:pt x="2456121" y="1626831"/>
                </a:cubicBezTo>
                <a:cubicBezTo>
                  <a:pt x="2532025" y="1650187"/>
                  <a:pt x="2512600" y="1648926"/>
                  <a:pt x="2594344" y="1669362"/>
                </a:cubicBezTo>
                <a:cubicBezTo>
                  <a:pt x="2626044" y="1677287"/>
                  <a:pt x="2658465" y="1682208"/>
                  <a:pt x="2690037" y="1690627"/>
                </a:cubicBezTo>
                <a:cubicBezTo>
                  <a:pt x="2711696" y="1696403"/>
                  <a:pt x="2731659" y="1708607"/>
                  <a:pt x="2753833" y="1711892"/>
                </a:cubicBezTo>
                <a:cubicBezTo>
                  <a:pt x="2827790" y="1722849"/>
                  <a:pt x="2902688" y="1726069"/>
                  <a:pt x="2977116" y="1733157"/>
                </a:cubicBezTo>
                <a:cubicBezTo>
                  <a:pt x="3021562" y="1731305"/>
                  <a:pt x="3228133" y="1729737"/>
                  <a:pt x="3317358" y="1711892"/>
                </a:cubicBezTo>
                <a:cubicBezTo>
                  <a:pt x="3342659" y="1706832"/>
                  <a:pt x="3366754" y="1696885"/>
                  <a:pt x="3391786" y="1690627"/>
                </a:cubicBezTo>
                <a:cubicBezTo>
                  <a:pt x="3434460" y="1679958"/>
                  <a:pt x="3459013" y="1682790"/>
                  <a:pt x="3498112" y="1658729"/>
                </a:cubicBezTo>
                <a:cubicBezTo>
                  <a:pt x="3528296" y="1640154"/>
                  <a:pt x="3552781" y="1613169"/>
                  <a:pt x="3583172" y="1594934"/>
                </a:cubicBezTo>
                <a:cubicBezTo>
                  <a:pt x="3600893" y="1584301"/>
                  <a:pt x="3620022" y="1575724"/>
                  <a:pt x="3636335" y="1563036"/>
                </a:cubicBezTo>
                <a:cubicBezTo>
                  <a:pt x="3690977" y="1520536"/>
                  <a:pt x="3669184" y="1529554"/>
                  <a:pt x="3700130" y="1477976"/>
                </a:cubicBezTo>
                <a:cubicBezTo>
                  <a:pt x="3713279" y="1456060"/>
                  <a:pt x="3728483" y="1435445"/>
                  <a:pt x="3742660" y="1414180"/>
                </a:cubicBezTo>
                <a:cubicBezTo>
                  <a:pt x="3739116" y="1350385"/>
                  <a:pt x="3741064" y="1286046"/>
                  <a:pt x="3732028" y="1222794"/>
                </a:cubicBezTo>
                <a:cubicBezTo>
                  <a:pt x="3730221" y="1210144"/>
                  <a:pt x="3716478" y="1202326"/>
                  <a:pt x="3710763" y="1190897"/>
                </a:cubicBezTo>
                <a:cubicBezTo>
                  <a:pt x="3705751" y="1180872"/>
                  <a:pt x="3706644" y="1168119"/>
                  <a:pt x="3700130" y="1158999"/>
                </a:cubicBezTo>
                <a:cubicBezTo>
                  <a:pt x="3680395" y="1131370"/>
                  <a:pt x="3614505" y="1081706"/>
                  <a:pt x="3593805" y="1063306"/>
                </a:cubicBezTo>
                <a:cubicBezTo>
                  <a:pt x="3546018" y="1020828"/>
                  <a:pt x="3582108" y="1038141"/>
                  <a:pt x="3530009" y="1020776"/>
                </a:cubicBezTo>
                <a:cubicBezTo>
                  <a:pt x="3519377" y="1010143"/>
                  <a:pt x="3509981" y="998110"/>
                  <a:pt x="3498112" y="988878"/>
                </a:cubicBezTo>
                <a:cubicBezTo>
                  <a:pt x="3443966" y="946764"/>
                  <a:pt x="3371400" y="909354"/>
                  <a:pt x="3306726" y="893185"/>
                </a:cubicBezTo>
                <a:cubicBezTo>
                  <a:pt x="3292549" y="889641"/>
                  <a:pt x="3278192" y="886751"/>
                  <a:pt x="3264195" y="882552"/>
                </a:cubicBezTo>
                <a:cubicBezTo>
                  <a:pt x="3242725" y="876111"/>
                  <a:pt x="3222025" y="867185"/>
                  <a:pt x="3200400" y="861287"/>
                </a:cubicBezTo>
                <a:cubicBezTo>
                  <a:pt x="3182965" y="856532"/>
                  <a:pt x="3164672" y="855410"/>
                  <a:pt x="3147237" y="850655"/>
                </a:cubicBezTo>
                <a:cubicBezTo>
                  <a:pt x="3125612" y="844757"/>
                  <a:pt x="3105583" y="832886"/>
                  <a:pt x="3083442" y="829390"/>
                </a:cubicBezTo>
                <a:cubicBezTo>
                  <a:pt x="3037797" y="822183"/>
                  <a:pt x="2991293" y="822301"/>
                  <a:pt x="2945219" y="818757"/>
                </a:cubicBezTo>
                <a:lnTo>
                  <a:pt x="2881423" y="808124"/>
                </a:lnTo>
                <a:cubicBezTo>
                  <a:pt x="2831855" y="800689"/>
                  <a:pt x="2782008" y="795099"/>
                  <a:pt x="2732567" y="786859"/>
                </a:cubicBezTo>
                <a:cubicBezTo>
                  <a:pt x="2711302" y="783315"/>
                  <a:pt x="2689778" y="781074"/>
                  <a:pt x="2668772" y="776227"/>
                </a:cubicBezTo>
                <a:cubicBezTo>
                  <a:pt x="2575658" y="754740"/>
                  <a:pt x="2548555" y="734563"/>
                  <a:pt x="2445488" y="691166"/>
                </a:cubicBezTo>
                <a:cubicBezTo>
                  <a:pt x="2427898" y="683760"/>
                  <a:pt x="2408692" y="679720"/>
                  <a:pt x="2392326" y="669901"/>
                </a:cubicBezTo>
                <a:cubicBezTo>
                  <a:pt x="2374605" y="659269"/>
                  <a:pt x="2357647" y="647246"/>
                  <a:pt x="2339163" y="638004"/>
                </a:cubicBezTo>
                <a:cubicBezTo>
                  <a:pt x="2329138" y="632992"/>
                  <a:pt x="2317290" y="632383"/>
                  <a:pt x="2307265" y="627371"/>
                </a:cubicBezTo>
                <a:cubicBezTo>
                  <a:pt x="2295835" y="621656"/>
                  <a:pt x="2286462" y="612446"/>
                  <a:pt x="2275367" y="606106"/>
                </a:cubicBezTo>
                <a:cubicBezTo>
                  <a:pt x="2237163" y="584275"/>
                  <a:pt x="2233323" y="589482"/>
                  <a:pt x="2200940" y="563576"/>
                </a:cubicBezTo>
                <a:cubicBezTo>
                  <a:pt x="2193112" y="557314"/>
                  <a:pt x="2187375" y="548729"/>
                  <a:pt x="2179674" y="542311"/>
                </a:cubicBezTo>
                <a:cubicBezTo>
                  <a:pt x="2166060" y="530966"/>
                  <a:pt x="2150599" y="521946"/>
                  <a:pt x="2137144" y="510413"/>
                </a:cubicBezTo>
                <a:cubicBezTo>
                  <a:pt x="2125727" y="500627"/>
                  <a:pt x="2117482" y="487255"/>
                  <a:pt x="2105246" y="478515"/>
                </a:cubicBezTo>
                <a:cubicBezTo>
                  <a:pt x="2092348" y="469302"/>
                  <a:pt x="2075904" y="466042"/>
                  <a:pt x="2062716" y="457250"/>
                </a:cubicBezTo>
                <a:cubicBezTo>
                  <a:pt x="2043834" y="444662"/>
                  <a:pt x="2031082" y="421896"/>
                  <a:pt x="2009553" y="414720"/>
                </a:cubicBezTo>
                <a:cubicBezTo>
                  <a:pt x="1986017" y="406875"/>
                  <a:pt x="1970568" y="391682"/>
                  <a:pt x="1935126" y="382822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DC760E1-FA3C-1C3E-68EB-238546F1E86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8" name="TitleBackground">
              <a:extLst>
                <a:ext uri="{FF2B5EF4-FFF2-40B4-BE49-F238E27FC236}">
                  <a16:creationId xmlns:a16="http://schemas.microsoft.com/office/drawing/2014/main" id="{E8E0E83A-0C67-3D1F-ABBE-09966A7C5CA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ColorBlock">
              <a:extLst>
                <a:ext uri="{FF2B5EF4-FFF2-40B4-BE49-F238E27FC236}">
                  <a16:creationId xmlns:a16="http://schemas.microsoft.com/office/drawing/2014/main" id="{D3F6E324-78E8-864E-DB4D-9845B23278C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ypeText">
              <a:extLst>
                <a:ext uri="{FF2B5EF4-FFF2-40B4-BE49-F238E27FC236}">
                  <a16:creationId xmlns:a16="http://schemas.microsoft.com/office/drawing/2014/main" id="{B4543E39-B53C-D823-8E3B-BFB6C1BCDAE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1" name="TipText">
              <a:extLst>
                <a:ext uri="{FF2B5EF4-FFF2-40B4-BE49-F238E27FC236}">
                  <a16:creationId xmlns:a16="http://schemas.microsoft.com/office/drawing/2014/main" id="{E3E37845-B4AF-5845-2B09-366B104C604C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3F69AE4D-90BA-3957-0A06-0860FBF7E0C1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2113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1BCFAE34-AB51-44C1-ADB3-68C0D59C80D5}"/>
              </a:ext>
            </a:extLst>
          </p:cNvPr>
          <p:cNvSpPr txBox="1">
            <a:spLocks noChangeArrowheads="1"/>
          </p:cNvSpPr>
          <p:nvPr/>
        </p:nvSpPr>
        <p:spPr>
          <a:xfrm>
            <a:off x="3265877" y="1271131"/>
            <a:ext cx="5449888" cy="54467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:</a:t>
            </a:r>
            <a:r>
              <a:rPr lang="en-US" altLang="zh-CN" sz="2800" b="1" i="1" dirty="0"/>
              <a:t>			 I</a:t>
            </a:r>
            <a:r>
              <a:rPr lang="en-US" altLang="zh-CN" sz="2800" b="1" baseline="-25000" dirty="0"/>
              <a:t>8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FF00"/>
                </a:solidFill>
              </a:rPr>
              <a:t>    </a:t>
            </a:r>
            <a:r>
              <a:rPr lang="en-US" altLang="zh-CN" sz="2800" b="1" i="1" dirty="0">
                <a:solidFill>
                  <a:srgbClr val="008000"/>
                </a:solidFill>
              </a:rPr>
              <a:t>F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(·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</a:rPr>
              <a:t>)	    	    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</a:rPr>
              <a:t> (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·)</a:t>
            </a:r>
            <a:r>
              <a:rPr lang="en-US" altLang="zh-CN" sz="2800" b="1" dirty="0">
                <a:solidFill>
                  <a:srgbClr val="00FF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 T	    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·+</a:t>
            </a:r>
            <a:r>
              <a:rPr lang="en-US" altLang="zh-CN" sz="2800" b="1" i="1" dirty="0">
                <a:solidFill>
                  <a:srgbClr val="008000"/>
                </a:solidFill>
              </a:rPr>
              <a:t> T</a:t>
            </a:r>
            <a:r>
              <a:rPr lang="en-US" altLang="zh-CN" sz="2800" b="1" i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F 	I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·F		   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 E </a:t>
            </a:r>
            <a:r>
              <a:rPr lang="en-US" altLang="zh-CN" sz="2800" b="1" dirty="0"/>
              <a:t>)	    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</a:rPr>
              <a:t>·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i="1" dirty="0">
                <a:solidFill>
                  <a:srgbClr val="00FF00"/>
                </a:solidFill>
              </a:rPr>
              <a:t> 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</a:t>
            </a:r>
            <a:r>
              <a:rPr lang="en-US" altLang="zh-CN" sz="2800" b="1" i="1" dirty="0"/>
              <a:t> 	          I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			    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</a:rPr>
              <a:t>· </a:t>
            </a: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A166E3DB-F240-4AE6-B326-D296F914DC4C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1819C38D-3CF6-46B7-906F-75AFE72B4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E3200C26-D09C-4071-9638-E73FBC881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3C7933C1-3402-4D5E-BF27-C8C72939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6954DC8-5DC7-439B-A7F9-DC30F56D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2674BE18-4F33-4FCB-AB93-ECA28A21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9632CD5-AA83-41EE-B09A-F0339B7F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269AEC7-A3C6-4FFD-9AF8-E93CE9CA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30623EBA-2559-4BE6-A374-9ACBE2D9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EC3348-F97A-495A-B209-57F3553CE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01F97695-CF56-4E2D-A3BD-18C8D166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7478DD37-32D1-45EA-BD63-FA057CEC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DFCA9E56-BF7B-4E6C-8E90-DE97DA42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A5FEDA4D-71C2-4DA1-A6A2-60802C2E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8" name="Freeform 18" descr="Green marble">
              <a:extLst>
                <a:ext uri="{FF2B5EF4-FFF2-40B4-BE49-F238E27FC236}">
                  <a16:creationId xmlns:a16="http://schemas.microsoft.com/office/drawing/2014/main" id="{A0205481-8EB5-4191-8B76-89B17C799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19" descr="Green marble">
              <a:extLst>
                <a:ext uri="{FF2B5EF4-FFF2-40B4-BE49-F238E27FC236}">
                  <a16:creationId xmlns:a16="http://schemas.microsoft.com/office/drawing/2014/main" id="{6B3B3C60-B1E9-4A20-98F2-EA27A51FF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" descr="Green marble">
              <a:extLst>
                <a:ext uri="{FF2B5EF4-FFF2-40B4-BE49-F238E27FC236}">
                  <a16:creationId xmlns:a16="http://schemas.microsoft.com/office/drawing/2014/main" id="{10CC844D-6CB1-495C-A1F6-9DB52DFB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BDCFEBC-3FA3-43CC-9316-A146354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5326160-FFEC-47DE-8265-CF2EADE8F93E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1BCE44-3C0A-FD6A-6605-E9808166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621D-D456-420A-BC9E-8B1CA27B1DA6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5AA7DA-4299-F6A3-C578-4DF6B266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EEF253-FFE6-1C1C-906C-6335F06E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65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1BCFAE34-AB51-44C1-ADB3-68C0D59C80D5}"/>
              </a:ext>
            </a:extLst>
          </p:cNvPr>
          <p:cNvSpPr txBox="1">
            <a:spLocks noChangeArrowheads="1"/>
          </p:cNvSpPr>
          <p:nvPr/>
        </p:nvSpPr>
        <p:spPr>
          <a:xfrm>
            <a:off x="3265877" y="1271131"/>
            <a:ext cx="5449888" cy="54467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:</a:t>
            </a:r>
            <a:r>
              <a:rPr lang="en-US" altLang="zh-CN" sz="2800" b="1" i="1" dirty="0"/>
              <a:t>			 I</a:t>
            </a:r>
            <a:r>
              <a:rPr lang="en-US" altLang="zh-CN" sz="2800" b="1" baseline="-25000" dirty="0"/>
              <a:t>8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FF00"/>
                </a:solidFill>
              </a:rPr>
              <a:t>    </a:t>
            </a:r>
            <a:r>
              <a:rPr lang="en-US" altLang="zh-CN" sz="2800" b="1" i="1" dirty="0">
                <a:solidFill>
                  <a:srgbClr val="008000"/>
                </a:solidFill>
              </a:rPr>
              <a:t>F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(·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</a:rPr>
              <a:t>)	    	    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</a:rPr>
              <a:t> (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·)</a:t>
            </a:r>
            <a:r>
              <a:rPr lang="en-US" altLang="zh-CN" sz="2800" b="1" dirty="0">
                <a:solidFill>
                  <a:srgbClr val="00FF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 T	    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·+</a:t>
            </a:r>
            <a:r>
              <a:rPr lang="en-US" altLang="zh-CN" sz="2800" b="1" i="1" dirty="0">
                <a:solidFill>
                  <a:srgbClr val="008000"/>
                </a:solidFill>
              </a:rPr>
              <a:t> T</a:t>
            </a:r>
            <a:r>
              <a:rPr lang="en-US" altLang="zh-CN" sz="2800" b="1" i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F 	I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·F		   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 E </a:t>
            </a:r>
            <a:r>
              <a:rPr lang="en-US" altLang="zh-CN" sz="2800" b="1" dirty="0"/>
              <a:t>)	    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</a:rPr>
              <a:t>·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i="1" dirty="0">
                <a:solidFill>
                  <a:srgbClr val="00FF00"/>
                </a:solidFill>
              </a:rPr>
              <a:t> 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</a:t>
            </a:r>
            <a:r>
              <a:rPr lang="en-US" altLang="zh-CN" sz="2800" b="1" i="1" dirty="0"/>
              <a:t> 	          I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			    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</a:rPr>
              <a:t>·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: 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FF00"/>
                </a:solidFill>
              </a:rPr>
              <a:t>    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</a:rPr>
              <a:t> (·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 )</a:t>
            </a:r>
            <a:r>
              <a:rPr lang="en-US" altLang="zh-CN" sz="2800" b="1" dirty="0"/>
              <a:t> 		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. . .	</a:t>
            </a:r>
            <a:endParaRPr lang="en-US" altLang="zh-CN" sz="2800" b="1" i="1" dirty="0"/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A166E3DB-F240-4AE6-B326-D296F914DC4C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1819C38D-3CF6-46B7-906F-75AFE72B4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E3200C26-D09C-4071-9638-E73FBC881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3C7933C1-3402-4D5E-BF27-C8C72939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6954DC8-5DC7-439B-A7F9-DC30F56D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2674BE18-4F33-4FCB-AB93-ECA28A21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9632CD5-AA83-41EE-B09A-F0339B7F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269AEC7-A3C6-4FFD-9AF8-E93CE9CA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30623EBA-2559-4BE6-A374-9ACBE2D9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EC3348-F97A-495A-B209-57F3553CE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01F97695-CF56-4E2D-A3BD-18C8D166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7478DD37-32D1-45EA-BD63-FA057CEC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DFCA9E56-BF7B-4E6C-8E90-DE97DA42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A5FEDA4D-71C2-4DA1-A6A2-60802C2E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8" name="Freeform 18" descr="Green marble">
              <a:extLst>
                <a:ext uri="{FF2B5EF4-FFF2-40B4-BE49-F238E27FC236}">
                  <a16:creationId xmlns:a16="http://schemas.microsoft.com/office/drawing/2014/main" id="{A0205481-8EB5-4191-8B76-89B17C799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19" descr="Green marble">
              <a:extLst>
                <a:ext uri="{FF2B5EF4-FFF2-40B4-BE49-F238E27FC236}">
                  <a16:creationId xmlns:a16="http://schemas.microsoft.com/office/drawing/2014/main" id="{6B3B3C60-B1E9-4A20-98F2-EA27A51FF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" descr="Green marble">
              <a:extLst>
                <a:ext uri="{FF2B5EF4-FFF2-40B4-BE49-F238E27FC236}">
                  <a16:creationId xmlns:a16="http://schemas.microsoft.com/office/drawing/2014/main" id="{10CC844D-6CB1-495C-A1F6-9DB52DFB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BDCFEBC-3FA3-43CC-9316-A146354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ACD62D-68BD-4CEE-B28A-F6094FBC865C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7E9ABB-CDE1-CDBB-FD52-0B984E10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4984-15F2-48C5-89AE-9418A68CFC02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52FC-06F6-2FCA-EC1D-431F82CB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3C5368-F272-9D45-46D3-C8C95626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25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C1024-5E1F-403E-B07E-BA55E104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上次课回顾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23CB4-EE81-46C6-986F-3C627946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57300"/>
            <a:ext cx="8270801" cy="49196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算法</a:t>
            </a:r>
            <a:r>
              <a:rPr lang="en-US" altLang="zh-CN" sz="2400" dirty="0"/>
              <a:t>3.3 LR</a:t>
            </a:r>
            <a:r>
              <a:rPr lang="zh-CN" altLang="en-US" sz="2400" dirty="0"/>
              <a:t>分析算法</a:t>
            </a:r>
            <a:endParaRPr lang="en-US" altLang="zh-CN" sz="2400" dirty="0"/>
          </a:p>
          <a:p>
            <a:pPr lvl="1"/>
            <a:r>
              <a:rPr lang="zh-CN" altLang="en-US" sz="2000" dirty="0"/>
              <a:t>输入：串</a:t>
            </a:r>
            <a:r>
              <a:rPr lang="en-US" altLang="zh-CN" sz="2000" b="1" dirty="0"/>
              <a:t>w</a:t>
            </a:r>
            <a:r>
              <a:rPr lang="zh-CN" altLang="en-US" sz="2000" dirty="0"/>
              <a:t>和文法</a:t>
            </a:r>
            <a:r>
              <a:rPr lang="en-US" altLang="zh-CN" sz="2000" b="1" dirty="0"/>
              <a:t>G</a:t>
            </a:r>
            <a:r>
              <a:rPr lang="zh-CN" altLang="en-US" sz="2000" dirty="0"/>
              <a:t>的</a:t>
            </a:r>
            <a:r>
              <a:rPr lang="en-US" altLang="zh-CN" sz="2000" b="1" dirty="0"/>
              <a:t>LR</a:t>
            </a:r>
            <a:r>
              <a:rPr lang="zh-CN" altLang="en-US" sz="2000" dirty="0"/>
              <a:t>分析表</a:t>
            </a:r>
            <a:endParaRPr lang="en-US" altLang="zh-CN" sz="2000" dirty="0"/>
          </a:p>
          <a:p>
            <a:pPr lvl="1"/>
            <a:r>
              <a:rPr lang="zh-CN" altLang="en-US" sz="2000" dirty="0"/>
              <a:t>输出：若</a:t>
            </a:r>
            <a:r>
              <a:rPr lang="en-US" altLang="zh-CN" sz="2000" b="1" dirty="0" err="1"/>
              <a:t>w</a:t>
            </a:r>
            <a:r>
              <a:rPr lang="en-US" altLang="zh-CN" sz="20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∈L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(G)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，则输出</a:t>
            </a:r>
            <a:r>
              <a:rPr lang="en-US" altLang="zh-CN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w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自下而上分析的归约步骤，否则报错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cs typeface="Times New Roman" panose="02020603050405020304" pitchFamily="18" charset="0"/>
              </a:rPr>
              <a:t>方法：初始状态</a:t>
            </a:r>
            <a:r>
              <a:rPr lang="en-US" altLang="zh-CN" sz="2000" b="1" dirty="0">
                <a:cs typeface="Times New Roman" panose="02020603050405020304" pitchFamily="18" charset="0"/>
              </a:rPr>
              <a:t>S0</a:t>
            </a:r>
            <a:r>
              <a:rPr lang="zh-CN" altLang="en-US" sz="2000" dirty="0">
                <a:cs typeface="Times New Roman" panose="02020603050405020304" pitchFamily="18" charset="0"/>
              </a:rPr>
              <a:t>在栈顶，</a:t>
            </a:r>
            <a:r>
              <a:rPr lang="en-US" altLang="zh-CN" sz="2000" b="1" dirty="0">
                <a:cs typeface="Times New Roman" panose="02020603050405020304" pitchFamily="18" charset="0"/>
              </a:rPr>
              <a:t>w$</a:t>
            </a:r>
            <a:r>
              <a:rPr lang="zh-CN" altLang="en-US" sz="2000" dirty="0">
                <a:cs typeface="Times New Roman" panose="02020603050405020304" pitchFamily="18" charset="0"/>
              </a:rPr>
              <a:t>在缓冲区，然后执行下列程序：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005BB8-0782-4B39-BEDA-408C93E13C2E}"/>
              </a:ext>
            </a:extLst>
          </p:cNvPr>
          <p:cNvSpPr txBox="1"/>
          <p:nvPr/>
        </p:nvSpPr>
        <p:spPr>
          <a:xfrm>
            <a:off x="799190" y="2764572"/>
            <a:ext cx="7545620" cy="40934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000" b="0" i="0" u="none" strike="noStrike" baseline="0" dirty="0"/>
              <a:t>令指针</a:t>
            </a:r>
            <a:r>
              <a:rPr lang="en-US" altLang="zh-CN" sz="2000" b="1" i="1" u="none" strike="noStrike" baseline="0" dirty="0"/>
              <a:t>a</a:t>
            </a:r>
            <a:r>
              <a:rPr lang="zh-CN" altLang="en-US" sz="2000" u="none" strike="noStrike" baseline="0" dirty="0"/>
              <a:t>指向</a:t>
            </a:r>
            <a:r>
              <a:rPr lang="en-US" altLang="zh-CN" sz="2000" b="1" i="0" u="none" strike="noStrike" baseline="0" dirty="0"/>
              <a:t>w$</a:t>
            </a:r>
            <a:r>
              <a:rPr lang="zh-CN" altLang="en-US" sz="2000" b="0" i="0" u="none" strike="noStrike" baseline="0" dirty="0"/>
              <a:t>的第一个符号；</a:t>
            </a:r>
          </a:p>
          <a:p>
            <a:pPr algn="l"/>
            <a:r>
              <a:rPr lang="en-US" altLang="zh-CN" sz="2000" b="1" i="0" u="none" strike="noStrike" baseline="0" dirty="0"/>
              <a:t>while(1) { /* </a:t>
            </a:r>
            <a:r>
              <a:rPr lang="zh-CN" altLang="en-US" sz="2000" b="0" i="0" u="none" strike="noStrike" baseline="0" dirty="0"/>
              <a:t>永远重复</a:t>
            </a:r>
            <a:r>
              <a:rPr lang="zh-CN" altLang="en-US" sz="2000" b="1" i="0" u="none" strike="noStrike" baseline="0" dirty="0"/>
              <a:t>*</a:t>
            </a:r>
            <a:r>
              <a:rPr lang="en-US" altLang="zh-CN" sz="2000" b="1" i="0" u="none" strike="noStrike" baseline="0" dirty="0"/>
              <a:t>/</a:t>
            </a:r>
          </a:p>
          <a:p>
            <a:pPr algn="l"/>
            <a:r>
              <a:rPr lang="en-US" altLang="zh-CN" sz="2000" b="0" i="0" u="none" strike="noStrike" baseline="0" dirty="0"/>
              <a:t>	</a:t>
            </a:r>
            <a:r>
              <a:rPr lang="zh-CN" altLang="en-US" sz="2000" b="0" i="0" u="none" strike="noStrike" baseline="0" dirty="0"/>
              <a:t>令</a:t>
            </a:r>
            <a:r>
              <a:rPr lang="en-US" altLang="zh-CN" sz="2000" b="1" i="1" u="none" strike="noStrike" baseline="0" dirty="0"/>
              <a:t>s</a:t>
            </a:r>
            <a:r>
              <a:rPr lang="zh-CN" altLang="en-US" sz="2000" b="0" i="0" u="none" strike="noStrike" baseline="0" dirty="0"/>
              <a:t>是栈顶的状态；</a:t>
            </a:r>
          </a:p>
          <a:p>
            <a:pPr algn="l"/>
            <a:r>
              <a:rPr lang="en-US" altLang="zh-CN" sz="2000" b="1" i="0" u="none" strike="noStrike" baseline="0" dirty="0"/>
              <a:t>	if ( ACTION [</a:t>
            </a:r>
            <a:r>
              <a:rPr lang="en-US" altLang="zh-CN" sz="2000" b="1" i="1" u="none" strike="noStrike" baseline="0" dirty="0"/>
              <a:t>s</a:t>
            </a:r>
            <a:r>
              <a:rPr lang="zh-CN" altLang="en-US" sz="2000" b="0" i="0" u="none" strike="noStrike" baseline="0" dirty="0"/>
              <a:t>，</a:t>
            </a:r>
            <a:r>
              <a:rPr lang="en-US" altLang="zh-CN" sz="2000" b="1" i="1" u="none" strike="noStrike" baseline="0" dirty="0"/>
              <a:t>a</a:t>
            </a:r>
            <a:r>
              <a:rPr lang="en-US" altLang="zh-CN" sz="2000" b="1" i="0" u="none" strike="noStrike" baseline="0" dirty="0"/>
              <a:t>] = </a:t>
            </a:r>
            <a:r>
              <a:rPr lang="zh-CN" altLang="en-US" sz="2000" i="0" u="none" strike="noStrike" baseline="0" dirty="0"/>
              <a:t>移进</a:t>
            </a:r>
            <a:r>
              <a:rPr lang="en-US" altLang="zh-CN" sz="2000" b="1" i="0" u="none" strike="noStrike" baseline="0" dirty="0"/>
              <a:t>t ) {</a:t>
            </a:r>
          </a:p>
          <a:p>
            <a:pPr algn="l"/>
            <a:r>
              <a:rPr lang="en-US" altLang="zh-CN" sz="2000" b="0" i="0" u="none" strike="noStrike" baseline="0" dirty="0"/>
              <a:t>		</a:t>
            </a:r>
            <a:r>
              <a:rPr lang="zh-CN" altLang="en-US" sz="2000" b="0" i="0" u="none" strike="noStrike" baseline="0" dirty="0"/>
              <a:t>将</a:t>
            </a:r>
            <a:r>
              <a:rPr lang="en-US" altLang="zh-CN" sz="2000" b="0" i="0" u="none" strike="noStrike" baseline="0" dirty="0"/>
              <a:t>a</a:t>
            </a:r>
            <a:r>
              <a:rPr lang="zh-CN" altLang="en-US" sz="2000" b="0" i="0" u="none" strike="noStrike" baseline="0" dirty="0"/>
              <a:t>和</a:t>
            </a:r>
            <a:r>
              <a:rPr lang="en-US" altLang="zh-CN" sz="2000" b="1" i="0" u="none" strike="noStrike" baseline="0" dirty="0"/>
              <a:t>t</a:t>
            </a:r>
            <a:r>
              <a:rPr lang="zh-CN" altLang="en-US" sz="2000" i="0" u="none" strike="noStrike" baseline="0" dirty="0"/>
              <a:t>依次</a:t>
            </a:r>
            <a:r>
              <a:rPr lang="zh-CN" altLang="en-US" sz="2000" b="0" i="0" u="none" strike="noStrike" baseline="0" dirty="0"/>
              <a:t>压入栈中；</a:t>
            </a:r>
          </a:p>
          <a:p>
            <a:r>
              <a:rPr lang="en-US" altLang="zh-CN" sz="2000" b="0" i="0" u="none" strike="noStrike" baseline="0" dirty="0"/>
              <a:t>		</a:t>
            </a:r>
            <a:r>
              <a:rPr lang="zh-CN" altLang="en-US" sz="2000" dirty="0"/>
              <a:t>令指针</a:t>
            </a:r>
            <a:r>
              <a:rPr lang="en-US" altLang="zh-CN" sz="2000" b="1" i="1" dirty="0"/>
              <a:t>a</a:t>
            </a:r>
            <a:r>
              <a:rPr lang="zh-CN" altLang="en-US" sz="2000" dirty="0"/>
              <a:t>指向</a:t>
            </a:r>
            <a:r>
              <a:rPr lang="zh-CN" altLang="en-US" sz="2000" b="0" i="0" u="none" strike="noStrike" baseline="0" dirty="0"/>
              <a:t>下一个输入符号；</a:t>
            </a:r>
          </a:p>
          <a:p>
            <a:pPr algn="l"/>
            <a:r>
              <a:rPr lang="en-US" altLang="zh-CN" sz="2000" b="1" i="0" u="none" strike="noStrike" baseline="0" dirty="0"/>
              <a:t>	} else if (ACTION [</a:t>
            </a:r>
            <a:r>
              <a:rPr lang="en-US" altLang="zh-CN" sz="2000" b="1" i="1" u="none" strike="noStrike" baseline="0" dirty="0"/>
              <a:t>s</a:t>
            </a:r>
            <a:r>
              <a:rPr lang="zh-CN" altLang="en-US" sz="2000" b="0" i="0" u="none" strike="noStrike" baseline="0" dirty="0"/>
              <a:t>，</a:t>
            </a:r>
            <a:r>
              <a:rPr lang="en-US" altLang="zh-CN" sz="2000" b="1" i="1" u="none" strike="noStrike" baseline="0" dirty="0"/>
              <a:t>a</a:t>
            </a:r>
            <a:r>
              <a:rPr lang="en-US" altLang="zh-CN" sz="2000" b="1" i="0" u="none" strike="noStrike" baseline="0" dirty="0"/>
              <a:t>] =</a:t>
            </a:r>
            <a:r>
              <a:rPr lang="zh-CN" altLang="en-US" sz="2000" b="0" i="0" u="none" strike="noStrike" baseline="0" dirty="0"/>
              <a:t>归约</a:t>
            </a:r>
            <a:r>
              <a:rPr lang="en-US" altLang="zh-CN" sz="2000" b="1" i="1" u="none" strike="noStrike" baseline="0" dirty="0"/>
              <a:t>A → </a:t>
            </a:r>
            <a:r>
              <a:rPr lang="el-GR" altLang="zh-CN" sz="2000" b="1" i="1" u="none" strike="noStrike" baseline="0" dirty="0"/>
              <a:t>β </a:t>
            </a:r>
            <a:r>
              <a:rPr lang="el-GR" altLang="zh-CN" sz="2000" b="1" i="0" u="none" strike="noStrike" baseline="0" dirty="0"/>
              <a:t>) {</a:t>
            </a:r>
          </a:p>
          <a:p>
            <a:pPr algn="l"/>
            <a:r>
              <a:rPr lang="en-US" altLang="zh-CN" sz="2000" b="0" i="0" u="none" strike="noStrike" baseline="0" dirty="0"/>
              <a:t>		</a:t>
            </a:r>
            <a:r>
              <a:rPr lang="zh-CN" altLang="en-US" sz="2000" b="0" i="0" u="none" strike="noStrike" baseline="0" dirty="0"/>
              <a:t>从栈中弹出 </a:t>
            </a:r>
            <a:r>
              <a:rPr lang="en-US" altLang="zh-CN" sz="2000" b="1" i="0" u="none" strike="noStrike" baseline="0" dirty="0"/>
              <a:t>2</a:t>
            </a:r>
            <a:r>
              <a:rPr lang="zh-CN" altLang="en-US" sz="2000" b="1" i="0" u="none" strike="noStrike" baseline="0" dirty="0"/>
              <a:t>*│</a:t>
            </a:r>
            <a:r>
              <a:rPr lang="en-US" altLang="zh-CN" sz="2000" b="1" i="1" u="none" strike="noStrike" baseline="0" dirty="0"/>
              <a:t>β</a:t>
            </a:r>
            <a:r>
              <a:rPr lang="zh-CN" altLang="en-US" sz="2000" b="1" i="0" u="none" strike="noStrike" baseline="0" dirty="0"/>
              <a:t>│</a:t>
            </a:r>
            <a:r>
              <a:rPr lang="zh-CN" altLang="en-US" sz="2000" b="0" i="0" u="none" strike="noStrike" baseline="0" dirty="0"/>
              <a:t>个符号；</a:t>
            </a:r>
          </a:p>
          <a:p>
            <a:pPr algn="l"/>
            <a:r>
              <a:rPr lang="en-US" altLang="zh-CN" sz="2000" b="0" i="0" u="none" strike="noStrike" baseline="0" dirty="0"/>
              <a:t>		</a:t>
            </a:r>
            <a:r>
              <a:rPr lang="zh-CN" altLang="en-US" sz="2000" b="0" i="0" u="none" strike="noStrike" baseline="0" dirty="0"/>
              <a:t>将</a:t>
            </a:r>
            <a:r>
              <a:rPr lang="en-US" altLang="zh-CN" sz="2000" b="1" i="0" u="none" strike="noStrike" baseline="0" dirty="0"/>
              <a:t>A</a:t>
            </a:r>
            <a:r>
              <a:rPr lang="zh-CN" altLang="en-US" sz="2000" b="0" i="0" u="none" strike="noStrike" baseline="0" dirty="0"/>
              <a:t>和</a:t>
            </a:r>
            <a:r>
              <a:rPr lang="en-US" altLang="zh-CN" sz="2000" b="1" i="0" u="none" strike="noStrike" baseline="0" dirty="0"/>
              <a:t>GOTO [</a:t>
            </a:r>
            <a:r>
              <a:rPr lang="en-US" altLang="zh-CN" sz="2000" b="1" i="1" u="none" strike="noStrike" baseline="0" dirty="0"/>
              <a:t>t</a:t>
            </a:r>
            <a:r>
              <a:rPr lang="zh-CN" altLang="en-US" sz="2000" b="0" i="0" u="none" strike="noStrike" baseline="0" dirty="0"/>
              <a:t>，</a:t>
            </a:r>
            <a:r>
              <a:rPr lang="en-US" altLang="zh-CN" sz="2000" b="1" i="1" u="none" strike="noStrike" baseline="0" dirty="0"/>
              <a:t>A</a:t>
            </a:r>
            <a:r>
              <a:rPr lang="en-US" altLang="zh-CN" sz="2000" b="1" i="0" u="none" strike="noStrike" baseline="0" dirty="0"/>
              <a:t>]</a:t>
            </a:r>
            <a:r>
              <a:rPr lang="zh-CN" altLang="en-US" sz="2000" b="0" i="0" u="none" strike="noStrike" baseline="0" dirty="0"/>
              <a:t>压入栈中；</a:t>
            </a:r>
          </a:p>
          <a:p>
            <a:pPr algn="l"/>
            <a:r>
              <a:rPr lang="en-US" altLang="zh-CN" sz="2000" b="0" i="0" u="none" strike="noStrike" baseline="0" dirty="0"/>
              <a:t>		</a:t>
            </a:r>
            <a:r>
              <a:rPr lang="zh-CN" altLang="en-US" sz="2000" b="0" i="0" u="none" strike="noStrike" baseline="0" dirty="0"/>
              <a:t>输出产生式</a:t>
            </a:r>
            <a:r>
              <a:rPr lang="en-US" altLang="zh-CN" sz="2000" b="1" i="1" u="none" strike="noStrike" baseline="0" dirty="0"/>
              <a:t>A → β </a:t>
            </a:r>
            <a:r>
              <a:rPr lang="zh-CN" altLang="en-US" sz="2000" b="0" i="0" u="none" strike="noStrike" baseline="0" dirty="0"/>
              <a:t>；</a:t>
            </a:r>
          </a:p>
          <a:p>
            <a:pPr algn="l"/>
            <a:r>
              <a:rPr lang="en-US" altLang="zh-CN" sz="2000" b="1" i="0" u="none" strike="noStrike" baseline="0" dirty="0"/>
              <a:t>	} else if (ACTION [</a:t>
            </a:r>
            <a:r>
              <a:rPr lang="en-US" altLang="zh-CN" sz="2000" b="1" i="1" u="none" strike="noStrike" baseline="0" dirty="0"/>
              <a:t>s</a:t>
            </a:r>
            <a:r>
              <a:rPr lang="zh-CN" altLang="en-US" sz="2000" b="0" i="0" u="none" strike="noStrike" baseline="0" dirty="0"/>
              <a:t>，</a:t>
            </a:r>
            <a:r>
              <a:rPr lang="en-US" altLang="zh-CN" sz="2000" b="1" i="1" u="none" strike="noStrike" baseline="0" dirty="0"/>
              <a:t>a</a:t>
            </a:r>
            <a:r>
              <a:rPr lang="en-US" altLang="zh-CN" sz="2000" b="1" i="0" u="none" strike="noStrike" baseline="0" dirty="0"/>
              <a:t>] =</a:t>
            </a:r>
            <a:r>
              <a:rPr lang="zh-CN" altLang="en-US" sz="2000" b="0" i="0" u="none" strike="noStrike" baseline="0" dirty="0"/>
              <a:t>接受</a:t>
            </a:r>
            <a:r>
              <a:rPr lang="en-US" altLang="zh-CN" sz="2000" b="1" i="0" u="none" strike="noStrike" baseline="0" dirty="0"/>
              <a:t>) break</a:t>
            </a:r>
            <a:r>
              <a:rPr lang="zh-CN" altLang="en-US" sz="2000" b="0" i="0" u="none" strike="noStrike" baseline="0" dirty="0"/>
              <a:t>； </a:t>
            </a:r>
            <a:r>
              <a:rPr lang="en-US" altLang="zh-CN" sz="2000" b="1" i="0" u="none" strike="noStrike" baseline="0" dirty="0"/>
              <a:t>/* </a:t>
            </a:r>
            <a:r>
              <a:rPr lang="zh-CN" altLang="en-US" sz="2000" b="0" i="0" u="none" strike="noStrike" baseline="0" dirty="0"/>
              <a:t>语法分析完成</a:t>
            </a:r>
            <a:r>
              <a:rPr lang="zh-CN" altLang="en-US" sz="2000" b="1" i="0" u="none" strike="noStrike" baseline="0" dirty="0"/>
              <a:t>*</a:t>
            </a:r>
            <a:r>
              <a:rPr lang="en-US" altLang="zh-CN" sz="2000" b="1" i="0" u="none" strike="noStrike" baseline="0" dirty="0"/>
              <a:t>/</a:t>
            </a:r>
          </a:p>
          <a:p>
            <a:pPr algn="l"/>
            <a:r>
              <a:rPr lang="en-US" altLang="zh-CN" sz="2000" b="1" i="0" u="none" strike="noStrike" baseline="0" dirty="0"/>
              <a:t>	else</a:t>
            </a:r>
            <a:r>
              <a:rPr lang="zh-CN" altLang="en-US" sz="2000" b="0" i="0" u="none" strike="noStrike" baseline="0" dirty="0"/>
              <a:t>调用错误恢复例程；</a:t>
            </a:r>
            <a:endParaRPr lang="en-US" altLang="zh-CN" sz="2000" b="0" i="0" u="none" strike="noStrike" baseline="0" dirty="0"/>
          </a:p>
          <a:p>
            <a:pPr algn="l"/>
            <a:r>
              <a:rPr lang="en-US" altLang="zh-CN" sz="2000" b="1" i="0" u="none" strike="noStrike" baseline="0" dirty="0"/>
              <a:t>}</a:t>
            </a:r>
            <a:endParaRPr lang="zh-CN" altLang="en-US" sz="20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E8AC0-178D-8487-6C78-6445171A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E897-2C10-4542-8B2A-C4C306A9C29D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FD2D28-EC37-F47C-2217-82B92044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6CCEB-DC41-18AE-A706-DC3E4D60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66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1BCFAE34-AB51-44C1-ADB3-68C0D59C80D5}"/>
              </a:ext>
            </a:extLst>
          </p:cNvPr>
          <p:cNvSpPr txBox="1">
            <a:spLocks noChangeArrowheads="1"/>
          </p:cNvSpPr>
          <p:nvPr/>
        </p:nvSpPr>
        <p:spPr>
          <a:xfrm>
            <a:off x="3265877" y="1271131"/>
            <a:ext cx="5449888" cy="54467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:</a:t>
            </a:r>
            <a:r>
              <a:rPr lang="en-US" altLang="zh-CN" sz="2800" b="1" i="1" dirty="0"/>
              <a:t>			 I</a:t>
            </a:r>
            <a:r>
              <a:rPr lang="en-US" altLang="zh-CN" sz="2800" b="1" baseline="-25000" dirty="0"/>
              <a:t>8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FF00"/>
                </a:solidFill>
              </a:rPr>
              <a:t>    </a:t>
            </a:r>
            <a:r>
              <a:rPr lang="en-US" altLang="zh-CN" sz="2800" b="1" i="1" dirty="0">
                <a:solidFill>
                  <a:srgbClr val="008000"/>
                </a:solidFill>
              </a:rPr>
              <a:t>F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(·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</a:rPr>
              <a:t>)	    	    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</a:rPr>
              <a:t> (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·)</a:t>
            </a:r>
            <a:r>
              <a:rPr lang="en-US" altLang="zh-CN" sz="2800" b="1" dirty="0">
                <a:solidFill>
                  <a:srgbClr val="00FF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 T	    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·+</a:t>
            </a:r>
            <a:r>
              <a:rPr lang="en-US" altLang="zh-CN" sz="2800" b="1" i="1" dirty="0">
                <a:solidFill>
                  <a:srgbClr val="008000"/>
                </a:solidFill>
              </a:rPr>
              <a:t> T</a:t>
            </a:r>
            <a:r>
              <a:rPr lang="en-US" altLang="zh-CN" sz="2800" b="1" i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F 	I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T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·F		   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T·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 E </a:t>
            </a:r>
            <a:r>
              <a:rPr lang="en-US" altLang="zh-CN" sz="2800" b="1" dirty="0"/>
              <a:t>)	    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</a:rPr>
              <a:t>·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i="1" dirty="0">
                <a:solidFill>
                  <a:srgbClr val="00FF00"/>
                </a:solidFill>
              </a:rPr>
              <a:t> 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    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</a:t>
            </a:r>
            <a:r>
              <a:rPr lang="en-US" altLang="zh-CN" sz="2800" b="1" i="1" dirty="0"/>
              <a:t> 	          I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			    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</a:rPr>
              <a:t>·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: 		          </a:t>
            </a: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5</a:t>
            </a:r>
            <a:r>
              <a:rPr lang="en-US" altLang="zh-CN" sz="2800" b="1" dirty="0"/>
              <a:t>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FF00"/>
                </a:solidFill>
              </a:rPr>
              <a:t>    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</a:rPr>
              <a:t> (·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 ) 	    	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id·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	. . .	</a:t>
            </a: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A166E3DB-F240-4AE6-B326-D296F914DC4C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1819C38D-3CF6-46B7-906F-75AFE72B4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E3200C26-D09C-4071-9638-E73FBC881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3C7933C1-3402-4D5E-BF27-C8C72939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6954DC8-5DC7-439B-A7F9-DC30F56D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2674BE18-4F33-4FCB-AB93-ECA28A21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9632CD5-AA83-41EE-B09A-F0339B7F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269AEC7-A3C6-4FFD-9AF8-E93CE9CA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30623EBA-2559-4BE6-A374-9ACBE2D9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EC3348-F97A-495A-B209-57F3553CE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01F97695-CF56-4E2D-A3BD-18C8D166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7478DD37-32D1-45EA-BD63-FA057CEC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DFCA9E56-BF7B-4E6C-8E90-DE97DA42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A5FEDA4D-71C2-4DA1-A6A2-60802C2E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8" name="Freeform 18" descr="Green marble">
              <a:extLst>
                <a:ext uri="{FF2B5EF4-FFF2-40B4-BE49-F238E27FC236}">
                  <a16:creationId xmlns:a16="http://schemas.microsoft.com/office/drawing/2014/main" id="{A0205481-8EB5-4191-8B76-89B17C799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19" descr="Green marble">
              <a:extLst>
                <a:ext uri="{FF2B5EF4-FFF2-40B4-BE49-F238E27FC236}">
                  <a16:creationId xmlns:a16="http://schemas.microsoft.com/office/drawing/2014/main" id="{6B3B3C60-B1E9-4A20-98F2-EA27A51FF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" descr="Green marble">
              <a:extLst>
                <a:ext uri="{FF2B5EF4-FFF2-40B4-BE49-F238E27FC236}">
                  <a16:creationId xmlns:a16="http://schemas.microsoft.com/office/drawing/2014/main" id="{10CC844D-6CB1-495C-A1F6-9DB52DFB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BDCFEBC-3FA3-43CC-9316-A146354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3CBC025-E42F-4077-83F6-0A10CD117DFE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A7086-0C79-286C-99AD-DEB471F9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00ED4-C83D-402A-82CC-1EE29002C8D8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61F220-6FD2-C5B0-E84C-F9B35017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FFD7D-71E0-64AA-6087-F07AB5D4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16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>
            <a:extLst>
              <a:ext uri="{FF2B5EF4-FFF2-40B4-BE49-F238E27FC236}">
                <a16:creationId xmlns:a16="http://schemas.microsoft.com/office/drawing/2014/main" id="{1BCFAE34-AB51-44C1-ADB3-68C0D59C80D5}"/>
              </a:ext>
            </a:extLst>
          </p:cNvPr>
          <p:cNvSpPr txBox="1">
            <a:spLocks noChangeArrowheads="1"/>
          </p:cNvSpPr>
          <p:nvPr/>
        </p:nvSpPr>
        <p:spPr>
          <a:xfrm>
            <a:off x="3265877" y="1271131"/>
            <a:ext cx="5449888" cy="54467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5</a:t>
            </a:r>
            <a:r>
              <a:rPr lang="en-US" altLang="zh-CN" sz="2800" b="1" dirty="0"/>
              <a:t>:</a:t>
            </a:r>
            <a:endParaRPr lang="en-US" altLang="zh-CN" sz="2800" b="1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00FF00"/>
                </a:solidFill>
              </a:rPr>
              <a:t>    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id·</a:t>
            </a:r>
            <a:r>
              <a:rPr lang="en-US" altLang="zh-CN" sz="2800" dirty="0">
                <a:solidFill>
                  <a:srgbClr val="008000"/>
                </a:solidFill>
              </a:rPr>
              <a:t> </a:t>
            </a:r>
          </a:p>
        </p:txBody>
      </p:sp>
      <p:grpSp>
        <p:nvGrpSpPr>
          <p:cNvPr id="24" name="Group 4">
            <a:extLst>
              <a:ext uri="{FF2B5EF4-FFF2-40B4-BE49-F238E27FC236}">
                <a16:creationId xmlns:a16="http://schemas.microsoft.com/office/drawing/2014/main" id="{A166E3DB-F240-4AE6-B326-D296F914DC4C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1182267"/>
            <a:ext cx="1982363" cy="5446714"/>
            <a:chOff x="336" y="288"/>
            <a:chExt cx="1450" cy="3984"/>
          </a:xfrm>
        </p:grpSpPr>
        <p:sp>
          <p:nvSpPr>
            <p:cNvPr id="25" name="Oval 5">
              <a:extLst>
                <a:ext uri="{FF2B5EF4-FFF2-40B4-BE49-F238E27FC236}">
                  <a16:creationId xmlns:a16="http://schemas.microsoft.com/office/drawing/2014/main" id="{1819C38D-3CF6-46B7-906F-75AFE72B4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E3200C26-D09C-4071-9638-E73FBC8814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3C7933C1-3402-4D5E-BF27-C8C72939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6954DC8-5DC7-439B-A7F9-DC30F56DF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2674BE18-4F33-4FCB-AB93-ECA28A214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9632CD5-AA83-41EE-B09A-F0339B7F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269AEC7-A3C6-4FFD-9AF8-E93CE9CA4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30623EBA-2559-4BE6-A374-9ACBE2D99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7EC3348-F97A-495A-B209-57F3553CE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01F97695-CF56-4E2D-A3BD-18C8D166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7478DD37-32D1-45EA-BD63-FA057CEC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DFCA9E56-BF7B-4E6C-8E90-DE97DA42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A5FEDA4D-71C2-4DA1-A6A2-60802C2E8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38" name="Freeform 18" descr="Green marble">
              <a:extLst>
                <a:ext uri="{FF2B5EF4-FFF2-40B4-BE49-F238E27FC236}">
                  <a16:creationId xmlns:a16="http://schemas.microsoft.com/office/drawing/2014/main" id="{A0205481-8EB5-4191-8B76-89B17C799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19" descr="Green marble">
              <a:extLst>
                <a:ext uri="{FF2B5EF4-FFF2-40B4-BE49-F238E27FC236}">
                  <a16:creationId xmlns:a16="http://schemas.microsoft.com/office/drawing/2014/main" id="{6B3B3C60-B1E9-4A20-98F2-EA27A51FF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20" descr="Green marble">
              <a:extLst>
                <a:ext uri="{FF2B5EF4-FFF2-40B4-BE49-F238E27FC236}">
                  <a16:creationId xmlns:a16="http://schemas.microsoft.com/office/drawing/2014/main" id="{10CC844D-6CB1-495C-A1F6-9DB52DFB4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BDCFEBC-3FA3-43CC-9316-A146354B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D44B46A-75BE-4ED8-B7F0-BDF5839976BE}"/>
              </a:ext>
            </a:extLst>
          </p:cNvPr>
          <p:cNvSpPr txBox="1"/>
          <p:nvPr/>
        </p:nvSpPr>
        <p:spPr>
          <a:xfrm>
            <a:off x="7057259" y="56945"/>
            <a:ext cx="203132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66AFD1-F4D4-9184-3D6C-5F7866F8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42BD-1657-429F-9631-27B854A2BE69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7DAE8B-F228-5AE9-B826-75825509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7B61FF-DBF8-BD7C-9A27-A0465991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8428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7" name="Group 22">
            <a:extLst>
              <a:ext uri="{FF2B5EF4-FFF2-40B4-BE49-F238E27FC236}">
                <a16:creationId xmlns:a16="http://schemas.microsoft.com/office/drawing/2014/main" id="{0925BC19-C54F-4A72-8A84-0F173AAB5829}"/>
              </a:ext>
            </a:extLst>
          </p:cNvPr>
          <p:cNvGrpSpPr>
            <a:grpSpLocks/>
          </p:cNvGrpSpPr>
          <p:nvPr/>
        </p:nvGrpSpPr>
        <p:grpSpPr bwMode="auto">
          <a:xfrm>
            <a:off x="1551709" y="1318186"/>
            <a:ext cx="3782291" cy="5463614"/>
            <a:chOff x="336" y="288"/>
            <a:chExt cx="2758" cy="3984"/>
          </a:xfrm>
        </p:grpSpPr>
        <p:sp>
          <p:nvSpPr>
            <p:cNvPr id="72709" name="Oval 23">
              <a:extLst>
                <a:ext uri="{FF2B5EF4-FFF2-40B4-BE49-F238E27FC236}">
                  <a16:creationId xmlns:a16="http://schemas.microsoft.com/office/drawing/2014/main" id="{F37DA65A-D794-42C4-AA03-90727BAE5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2710" name="Line 24">
              <a:extLst>
                <a:ext uri="{FF2B5EF4-FFF2-40B4-BE49-F238E27FC236}">
                  <a16:creationId xmlns:a16="http://schemas.microsoft.com/office/drawing/2014/main" id="{89DD3CC3-767D-47DE-9F6C-E8DB97862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3" y="575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2711" name="Line 25">
              <a:extLst>
                <a:ext uri="{FF2B5EF4-FFF2-40B4-BE49-F238E27FC236}">
                  <a16:creationId xmlns:a16="http://schemas.microsoft.com/office/drawing/2014/main" id="{E0160666-2901-47BE-A36D-91AB358CA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2712" name="Oval 26">
              <a:extLst>
                <a:ext uri="{FF2B5EF4-FFF2-40B4-BE49-F238E27FC236}">
                  <a16:creationId xmlns:a16="http://schemas.microsoft.com/office/drawing/2014/main" id="{DF163AF8-365A-4554-9D47-A1864526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2713" name="Rectangle 27">
              <a:extLst>
                <a:ext uri="{FF2B5EF4-FFF2-40B4-BE49-F238E27FC236}">
                  <a16:creationId xmlns:a16="http://schemas.microsoft.com/office/drawing/2014/main" id="{9D22D58B-7B50-48BC-9889-3B6A85AEC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8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72714" name="Rectangle 28">
              <a:extLst>
                <a:ext uri="{FF2B5EF4-FFF2-40B4-BE49-F238E27FC236}">
                  <a16:creationId xmlns:a16="http://schemas.microsoft.com/office/drawing/2014/main" id="{0B0B3C06-27C2-4B0D-95E3-36195CF7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2715" name="Oval 29">
              <a:extLst>
                <a:ext uri="{FF2B5EF4-FFF2-40B4-BE49-F238E27FC236}">
                  <a16:creationId xmlns:a16="http://schemas.microsoft.com/office/drawing/2014/main" id="{D41C3B52-639D-498D-A5BA-9F5FE61BA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450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2716" name="Oval 30">
              <a:extLst>
                <a:ext uri="{FF2B5EF4-FFF2-40B4-BE49-F238E27FC236}">
                  <a16:creationId xmlns:a16="http://schemas.microsoft.com/office/drawing/2014/main" id="{2FA98346-BBE3-4749-8A1D-6F32C94DC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2717" name="Oval 31">
              <a:extLst>
                <a:ext uri="{FF2B5EF4-FFF2-40B4-BE49-F238E27FC236}">
                  <a16:creationId xmlns:a16="http://schemas.microsoft.com/office/drawing/2014/main" id="{B926E363-1FAA-4978-B913-7B06698B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2718" name="Oval 32">
              <a:extLst>
                <a:ext uri="{FF2B5EF4-FFF2-40B4-BE49-F238E27FC236}">
                  <a16:creationId xmlns:a16="http://schemas.microsoft.com/office/drawing/2014/main" id="{4B9E1DD9-8A4B-4586-8982-2126174B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2719" name="Oval 33">
              <a:extLst>
                <a:ext uri="{FF2B5EF4-FFF2-40B4-BE49-F238E27FC236}">
                  <a16:creationId xmlns:a16="http://schemas.microsoft.com/office/drawing/2014/main" id="{06FB6DCA-197A-4067-A57D-C41E5DAD3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2732"/>
              <a:ext cx="349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72720" name="Oval 34">
              <a:extLst>
                <a:ext uri="{FF2B5EF4-FFF2-40B4-BE49-F238E27FC236}">
                  <a16:creationId xmlns:a16="http://schemas.microsoft.com/office/drawing/2014/main" id="{CAEF01B0-0971-4F5B-9EE9-0A5347539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176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2721" name="Line 35">
              <a:extLst>
                <a:ext uri="{FF2B5EF4-FFF2-40B4-BE49-F238E27FC236}">
                  <a16:creationId xmlns:a16="http://schemas.microsoft.com/office/drawing/2014/main" id="{50CC77E3-69C0-434D-9AA2-0A01E862C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4" y="1898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2722" name="Line 36">
              <a:extLst>
                <a:ext uri="{FF2B5EF4-FFF2-40B4-BE49-F238E27FC236}">
                  <a16:creationId xmlns:a16="http://schemas.microsoft.com/office/drawing/2014/main" id="{891F85FF-E6C4-4DD0-840A-EF16059A2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4" y="2866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2723" name="Oval 37">
              <a:extLst>
                <a:ext uri="{FF2B5EF4-FFF2-40B4-BE49-F238E27FC236}">
                  <a16:creationId xmlns:a16="http://schemas.microsoft.com/office/drawing/2014/main" id="{92EC479B-BEAF-4629-804E-413C1803B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2724" name="Freeform 38">
              <a:extLst>
                <a:ext uri="{FF2B5EF4-FFF2-40B4-BE49-F238E27FC236}">
                  <a16:creationId xmlns:a16="http://schemas.microsoft.com/office/drawing/2014/main" id="{E99F08A0-97F7-4D69-8974-6EC457B59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725" name="Line 39">
              <a:extLst>
                <a:ext uri="{FF2B5EF4-FFF2-40B4-BE49-F238E27FC236}">
                  <a16:creationId xmlns:a16="http://schemas.microsoft.com/office/drawing/2014/main" id="{606606EB-98E7-4F27-9829-5BE463023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3026"/>
              <a:ext cx="0" cy="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14400" rIns="21600" bIns="46800" anchor="ctr"/>
            <a:lstStyle/>
            <a:p>
              <a:endParaRPr lang="zh-CN" altLang="en-US"/>
            </a:p>
          </p:txBody>
        </p:sp>
        <p:sp>
          <p:nvSpPr>
            <p:cNvPr id="72726" name="Freeform 40">
              <a:extLst>
                <a:ext uri="{FF2B5EF4-FFF2-40B4-BE49-F238E27FC236}">
                  <a16:creationId xmlns:a16="http://schemas.microsoft.com/office/drawing/2014/main" id="{32EBFAF5-3484-496D-BD04-9AF83DF77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3219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1 h 367"/>
                <a:gd name="T4" fmla="*/ 2 w 1038"/>
                <a:gd name="T5" fmla="*/ 1 h 367"/>
                <a:gd name="T6" fmla="*/ 7 w 1038"/>
                <a:gd name="T7" fmla="*/ 2 h 367"/>
                <a:gd name="T8" fmla="*/ 20 w 1038"/>
                <a:gd name="T9" fmla="*/ 2 h 367"/>
                <a:gd name="T10" fmla="*/ 30 w 1038"/>
                <a:gd name="T11" fmla="*/ 2 h 367"/>
                <a:gd name="T12" fmla="*/ 81 w 1038"/>
                <a:gd name="T13" fmla="*/ 2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727" name="Freeform 41">
              <a:extLst>
                <a:ext uri="{FF2B5EF4-FFF2-40B4-BE49-F238E27FC236}">
                  <a16:creationId xmlns:a16="http://schemas.microsoft.com/office/drawing/2014/main" id="{95193F12-414A-4E6C-8381-E8EEE77B6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484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1 h 367"/>
                <a:gd name="T4" fmla="*/ 2 w 1038"/>
                <a:gd name="T5" fmla="*/ 1 h 367"/>
                <a:gd name="T6" fmla="*/ 7 w 1038"/>
                <a:gd name="T7" fmla="*/ 2 h 367"/>
                <a:gd name="T8" fmla="*/ 20 w 1038"/>
                <a:gd name="T9" fmla="*/ 2 h 367"/>
                <a:gd name="T10" fmla="*/ 30 w 1038"/>
                <a:gd name="T11" fmla="*/ 2 h 367"/>
                <a:gd name="T12" fmla="*/ 81 w 1038"/>
                <a:gd name="T13" fmla="*/ 2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728" name="Rectangle 42">
              <a:extLst>
                <a:ext uri="{FF2B5EF4-FFF2-40B4-BE49-F238E27FC236}">
                  <a16:creationId xmlns:a16="http://schemas.microsoft.com/office/drawing/2014/main" id="{89D01B58-BE57-4126-8B54-178027B25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313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729" name="Rectangle 43">
              <a:extLst>
                <a:ext uri="{FF2B5EF4-FFF2-40B4-BE49-F238E27FC236}">
                  <a16:creationId xmlns:a16="http://schemas.microsoft.com/office/drawing/2014/main" id="{CFE5D9DE-F641-4A69-8447-51575975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3596"/>
              <a:ext cx="68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2730" name="Rectangle 44">
              <a:extLst>
                <a:ext uri="{FF2B5EF4-FFF2-40B4-BE49-F238E27FC236}">
                  <a16:creationId xmlns:a16="http://schemas.microsoft.com/office/drawing/2014/main" id="{C22A3419-D352-4132-9C35-3B78A974F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72731" name="Rectangle 45">
              <a:extLst>
                <a:ext uri="{FF2B5EF4-FFF2-40B4-BE49-F238E27FC236}">
                  <a16:creationId xmlns:a16="http://schemas.microsoft.com/office/drawing/2014/main" id="{65C529BB-4059-4B24-9649-CFF80EE5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72732" name="Rectangle 46">
              <a:extLst>
                <a:ext uri="{FF2B5EF4-FFF2-40B4-BE49-F238E27FC236}">
                  <a16:creationId xmlns:a16="http://schemas.microsoft.com/office/drawing/2014/main" id="{8C815DC0-9049-44CB-A120-7B53F17BA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2733" name="Rectangle 47">
              <a:extLst>
                <a:ext uri="{FF2B5EF4-FFF2-40B4-BE49-F238E27FC236}">
                  <a16:creationId xmlns:a16="http://schemas.microsoft.com/office/drawing/2014/main" id="{3D3725CD-1CC5-493E-8045-6917D81CA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72734" name="Rectangle 48">
              <a:extLst>
                <a:ext uri="{FF2B5EF4-FFF2-40B4-BE49-F238E27FC236}">
                  <a16:creationId xmlns:a16="http://schemas.microsoft.com/office/drawing/2014/main" id="{516E4465-91B5-4C56-8F2C-EAACF4209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2735" name="Rectangle 49">
              <a:extLst>
                <a:ext uri="{FF2B5EF4-FFF2-40B4-BE49-F238E27FC236}">
                  <a16:creationId xmlns:a16="http://schemas.microsoft.com/office/drawing/2014/main" id="{C91CEF8F-257A-4856-8867-2B164D639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72736" name="Rectangle 50">
              <a:extLst>
                <a:ext uri="{FF2B5EF4-FFF2-40B4-BE49-F238E27FC236}">
                  <a16:creationId xmlns:a16="http://schemas.microsoft.com/office/drawing/2014/main" id="{7BD6D2A1-D2B2-42B4-9D5B-8FBEFEA58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48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72737" name="Rectangle 51">
              <a:extLst>
                <a:ext uri="{FF2B5EF4-FFF2-40B4-BE49-F238E27FC236}">
                  <a16:creationId xmlns:a16="http://schemas.microsoft.com/office/drawing/2014/main" id="{1D3D24B9-B0C5-4036-8263-71018187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3187"/>
              <a:ext cx="2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72738" name="Rectangle 52">
              <a:extLst>
                <a:ext uri="{FF2B5EF4-FFF2-40B4-BE49-F238E27FC236}">
                  <a16:creationId xmlns:a16="http://schemas.microsoft.com/office/drawing/2014/main" id="{1B905B2B-99E2-47D0-AB85-456A23CB1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504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2739" name="Rectangle 53">
              <a:extLst>
                <a:ext uri="{FF2B5EF4-FFF2-40B4-BE49-F238E27FC236}">
                  <a16:creationId xmlns:a16="http://schemas.microsoft.com/office/drawing/2014/main" id="{9E2B10EF-1FE2-418B-BDA8-4A7B1AB1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28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72740" name="Freeform 54">
              <a:extLst>
                <a:ext uri="{FF2B5EF4-FFF2-40B4-BE49-F238E27FC236}">
                  <a16:creationId xmlns:a16="http://schemas.microsoft.com/office/drawing/2014/main" id="{DEB94496-D7D7-42A4-B67C-47E9CB278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" y="2956"/>
              <a:ext cx="399" cy="348"/>
            </a:xfrm>
            <a:custGeom>
              <a:avLst/>
              <a:gdLst>
                <a:gd name="T0" fmla="*/ 40 w 484"/>
                <a:gd name="T1" fmla="*/ 1 h 512"/>
                <a:gd name="T2" fmla="*/ 29 w 484"/>
                <a:gd name="T3" fmla="*/ 3 h 512"/>
                <a:gd name="T4" fmla="*/ 18 w 484"/>
                <a:gd name="T5" fmla="*/ 3 h 512"/>
                <a:gd name="T6" fmla="*/ 5 w 484"/>
                <a:gd name="T7" fmla="*/ 3 h 512"/>
                <a:gd name="T8" fmla="*/ 2 w 484"/>
                <a:gd name="T9" fmla="*/ 2 h 512"/>
                <a:gd name="T10" fmla="*/ 6 w 484"/>
                <a:gd name="T11" fmla="*/ 1 h 512"/>
                <a:gd name="T12" fmla="*/ 31 w 484"/>
                <a:gd name="T13" fmla="*/ 0 h 5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512"/>
                <a:gd name="T23" fmla="*/ 484 w 484"/>
                <a:gd name="T24" fmla="*/ 512 h 5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512">
                  <a:moveTo>
                    <a:pt x="484" y="117"/>
                  </a:moveTo>
                  <a:cubicBezTo>
                    <a:pt x="462" y="169"/>
                    <a:pt x="391" y="367"/>
                    <a:pt x="349" y="432"/>
                  </a:cubicBezTo>
                  <a:cubicBezTo>
                    <a:pt x="307" y="497"/>
                    <a:pt x="277" y="502"/>
                    <a:pt x="229" y="507"/>
                  </a:cubicBezTo>
                  <a:cubicBezTo>
                    <a:pt x="181" y="512"/>
                    <a:pt x="99" y="492"/>
                    <a:pt x="61" y="464"/>
                  </a:cubicBezTo>
                  <a:cubicBezTo>
                    <a:pt x="23" y="436"/>
                    <a:pt x="4" y="387"/>
                    <a:pt x="4" y="342"/>
                  </a:cubicBezTo>
                  <a:cubicBezTo>
                    <a:pt x="4" y="297"/>
                    <a:pt x="0" y="249"/>
                    <a:pt x="64" y="192"/>
                  </a:cubicBezTo>
                  <a:cubicBezTo>
                    <a:pt x="128" y="135"/>
                    <a:pt x="323" y="40"/>
                    <a:pt x="391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/>
            <a:p>
              <a:endParaRPr lang="zh-CN" altLang="en-US"/>
            </a:p>
          </p:txBody>
        </p:sp>
        <p:sp>
          <p:nvSpPr>
            <p:cNvPr id="72741" name="Freeform 55" descr="Green marble">
              <a:extLst>
                <a:ext uri="{FF2B5EF4-FFF2-40B4-BE49-F238E27FC236}">
                  <a16:creationId xmlns:a16="http://schemas.microsoft.com/office/drawing/2014/main" id="{0A9389E7-58DA-4C95-80E0-C1799512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742" name="Freeform 56" descr="Green marble">
              <a:extLst>
                <a:ext uri="{FF2B5EF4-FFF2-40B4-BE49-F238E27FC236}">
                  <a16:creationId xmlns:a16="http://schemas.microsoft.com/office/drawing/2014/main" id="{AD136E5D-FB6D-405F-BC3B-CBC3268B3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2743" name="Freeform 57" descr="Green marble">
              <a:extLst>
                <a:ext uri="{FF2B5EF4-FFF2-40B4-BE49-F238E27FC236}">
                  <a16:creationId xmlns:a16="http://schemas.microsoft.com/office/drawing/2014/main" id="{1A6B23A5-DAE5-4202-AA67-09C3D9C4F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74A731A9-9284-4CEB-81B7-291F8A95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81BDDB-FF1D-A2E7-0CE9-0DDC57DA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54EB-E0AF-4D55-9A3A-F14E8891ADEB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9C1477-63AD-6A6D-FFF0-3CDA4022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900BF4-CC3C-F572-ADA3-4A8A12C1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2" name="Group 4">
            <a:extLst>
              <a:ext uri="{FF2B5EF4-FFF2-40B4-BE49-F238E27FC236}">
                <a16:creationId xmlns:a16="http://schemas.microsoft.com/office/drawing/2014/main" id="{79B13BA8-3812-4C37-A0F2-E19881B1ACFC}"/>
              </a:ext>
            </a:extLst>
          </p:cNvPr>
          <p:cNvGrpSpPr>
            <a:grpSpLocks/>
          </p:cNvGrpSpPr>
          <p:nvPr/>
        </p:nvGrpSpPr>
        <p:grpSpPr bwMode="auto">
          <a:xfrm>
            <a:off x="184727" y="1074354"/>
            <a:ext cx="7114309" cy="5623692"/>
            <a:chOff x="336" y="288"/>
            <a:chExt cx="5040" cy="3984"/>
          </a:xfrm>
        </p:grpSpPr>
        <p:sp>
          <p:nvSpPr>
            <p:cNvPr id="73735" name="Oval 5">
              <a:extLst>
                <a:ext uri="{FF2B5EF4-FFF2-40B4-BE49-F238E27FC236}">
                  <a16:creationId xmlns:a16="http://schemas.microsoft.com/office/drawing/2014/main" id="{6AE983E7-CA18-46BF-B4F1-5BCCB0BB3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3736" name="Line 6">
              <a:extLst>
                <a:ext uri="{FF2B5EF4-FFF2-40B4-BE49-F238E27FC236}">
                  <a16:creationId xmlns:a16="http://schemas.microsoft.com/office/drawing/2014/main" id="{17DBA0AD-7297-494C-B3E3-6A9175D35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3" y="575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3737" name="Line 7">
              <a:extLst>
                <a:ext uri="{FF2B5EF4-FFF2-40B4-BE49-F238E27FC236}">
                  <a16:creationId xmlns:a16="http://schemas.microsoft.com/office/drawing/2014/main" id="{EF1F8E27-35B4-4DA5-B1A5-F1698D4D1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5" y="584"/>
              <a:ext cx="7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3738" name="Line 8">
              <a:extLst>
                <a:ext uri="{FF2B5EF4-FFF2-40B4-BE49-F238E27FC236}">
                  <a16:creationId xmlns:a16="http://schemas.microsoft.com/office/drawing/2014/main" id="{1C1DCD66-A2DE-4CA0-B416-E73CE0F2C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3739" name="Oval 9">
              <a:extLst>
                <a:ext uri="{FF2B5EF4-FFF2-40B4-BE49-F238E27FC236}">
                  <a16:creationId xmlns:a16="http://schemas.microsoft.com/office/drawing/2014/main" id="{1D8CAF56-04C8-4614-A1B3-ACB48EF56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3740" name="Line 10">
              <a:extLst>
                <a:ext uri="{FF2B5EF4-FFF2-40B4-BE49-F238E27FC236}">
                  <a16:creationId xmlns:a16="http://schemas.microsoft.com/office/drawing/2014/main" id="{C6260E50-6F16-436F-8F6B-E776452F8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9" y="584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3741" name="Rectangle 11">
              <a:extLst>
                <a:ext uri="{FF2B5EF4-FFF2-40B4-BE49-F238E27FC236}">
                  <a16:creationId xmlns:a16="http://schemas.microsoft.com/office/drawing/2014/main" id="{9E33BB51-AF6E-4FBC-88C6-18411AA45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8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73742" name="Rectangle 12">
              <a:extLst>
                <a:ext uri="{FF2B5EF4-FFF2-40B4-BE49-F238E27FC236}">
                  <a16:creationId xmlns:a16="http://schemas.microsoft.com/office/drawing/2014/main" id="{AEF283B6-E3CC-404B-A62E-B9C54792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440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43" name="Rectangle 13">
              <a:extLst>
                <a:ext uri="{FF2B5EF4-FFF2-40B4-BE49-F238E27FC236}">
                  <a16:creationId xmlns:a16="http://schemas.microsoft.com/office/drawing/2014/main" id="{825F2DAB-3CC0-46E3-8B2B-EB9780192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3744" name="Oval 14">
              <a:extLst>
                <a:ext uri="{FF2B5EF4-FFF2-40B4-BE49-F238E27FC236}">
                  <a16:creationId xmlns:a16="http://schemas.microsoft.com/office/drawing/2014/main" id="{3CBFBBFE-895C-46D3-ABC7-5F9C59F9E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450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745" name="Oval 15">
              <a:extLst>
                <a:ext uri="{FF2B5EF4-FFF2-40B4-BE49-F238E27FC236}">
                  <a16:creationId xmlns:a16="http://schemas.microsoft.com/office/drawing/2014/main" id="{7D38598F-CF0A-4039-A0E1-E2275E9AF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440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73746" name="Oval 16">
              <a:extLst>
                <a:ext uri="{FF2B5EF4-FFF2-40B4-BE49-F238E27FC236}">
                  <a16:creationId xmlns:a16="http://schemas.microsoft.com/office/drawing/2014/main" id="{46658571-D7DD-4741-985B-50523EAE1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3747" name="Oval 17">
              <a:extLst>
                <a:ext uri="{FF2B5EF4-FFF2-40B4-BE49-F238E27FC236}">
                  <a16:creationId xmlns:a16="http://schemas.microsoft.com/office/drawing/2014/main" id="{B2C6FF64-6F2C-4AFC-B065-B1401F7A4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3748" name="Oval 18">
              <a:extLst>
                <a:ext uri="{FF2B5EF4-FFF2-40B4-BE49-F238E27FC236}">
                  <a16:creationId xmlns:a16="http://schemas.microsoft.com/office/drawing/2014/main" id="{9F15BBCD-7994-4EF0-840D-4C402523C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3749" name="Oval 19">
              <a:extLst>
                <a:ext uri="{FF2B5EF4-FFF2-40B4-BE49-F238E27FC236}">
                  <a16:creationId xmlns:a16="http://schemas.microsoft.com/office/drawing/2014/main" id="{1B8871BA-62BB-426D-8F50-2086EB99F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2712"/>
              <a:ext cx="423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73750" name="Oval 20">
              <a:extLst>
                <a:ext uri="{FF2B5EF4-FFF2-40B4-BE49-F238E27FC236}">
                  <a16:creationId xmlns:a16="http://schemas.microsoft.com/office/drawing/2014/main" id="{AE08F8E7-85FC-48C5-B8E3-ED116F7A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2732"/>
              <a:ext cx="349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73751" name="Oval 21">
              <a:extLst>
                <a:ext uri="{FF2B5EF4-FFF2-40B4-BE49-F238E27FC236}">
                  <a16:creationId xmlns:a16="http://schemas.microsoft.com/office/drawing/2014/main" id="{F58A6B1B-BFCF-4B6A-9030-3B705EA18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176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3752" name="Oval 22">
              <a:extLst>
                <a:ext uri="{FF2B5EF4-FFF2-40B4-BE49-F238E27FC236}">
                  <a16:creationId xmlns:a16="http://schemas.microsoft.com/office/drawing/2014/main" id="{4BFA8230-A870-45FF-BEE3-8A888EB0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175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3753" name="Rectangle 23">
              <a:extLst>
                <a:ext uri="{FF2B5EF4-FFF2-40B4-BE49-F238E27FC236}">
                  <a16:creationId xmlns:a16="http://schemas.microsoft.com/office/drawing/2014/main" id="{6A453992-93B0-4ED2-B806-992EAED74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6"/>
              <a:ext cx="29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73754" name="Rectangle 24">
              <a:extLst>
                <a:ext uri="{FF2B5EF4-FFF2-40B4-BE49-F238E27FC236}">
                  <a16:creationId xmlns:a16="http://schemas.microsoft.com/office/drawing/2014/main" id="{A514BE25-06AA-4F39-98C6-31B87EC31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73755" name="Freeform 25">
              <a:extLst>
                <a:ext uri="{FF2B5EF4-FFF2-40B4-BE49-F238E27FC236}">
                  <a16:creationId xmlns:a16="http://schemas.microsoft.com/office/drawing/2014/main" id="{C748B331-EFCF-4363-B957-CAEECAE27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744"/>
              <a:ext cx="854" cy="821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5 h 1211"/>
                <a:gd name="T4" fmla="*/ 2 w 1036"/>
                <a:gd name="T5" fmla="*/ 6 h 1211"/>
                <a:gd name="T6" fmla="*/ 6 w 1036"/>
                <a:gd name="T7" fmla="*/ 7 h 1211"/>
                <a:gd name="T8" fmla="*/ 17 w 1036"/>
                <a:gd name="T9" fmla="*/ 8 h 1211"/>
                <a:gd name="T10" fmla="*/ 31 w 1036"/>
                <a:gd name="T11" fmla="*/ 8 h 1211"/>
                <a:gd name="T12" fmla="*/ 84 w 1036"/>
                <a:gd name="T13" fmla="*/ 8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756" name="Freeform 26">
              <a:extLst>
                <a:ext uri="{FF2B5EF4-FFF2-40B4-BE49-F238E27FC236}">
                  <a16:creationId xmlns:a16="http://schemas.microsoft.com/office/drawing/2014/main" id="{2DD3B195-8698-4122-8C7F-2CB046230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723"/>
              <a:ext cx="854" cy="537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0 h 1211"/>
                <a:gd name="T4" fmla="*/ 2 w 1036"/>
                <a:gd name="T5" fmla="*/ 0 h 1211"/>
                <a:gd name="T6" fmla="*/ 6 w 1036"/>
                <a:gd name="T7" fmla="*/ 0 h 1211"/>
                <a:gd name="T8" fmla="*/ 17 w 1036"/>
                <a:gd name="T9" fmla="*/ 0 h 1211"/>
                <a:gd name="T10" fmla="*/ 31 w 1036"/>
                <a:gd name="T11" fmla="*/ 0 h 1211"/>
                <a:gd name="T12" fmla="*/ 84 w 1036"/>
                <a:gd name="T13" fmla="*/ 0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757" name="Freeform 27">
              <a:extLst>
                <a:ext uri="{FF2B5EF4-FFF2-40B4-BE49-F238E27FC236}">
                  <a16:creationId xmlns:a16="http://schemas.microsoft.com/office/drawing/2014/main" id="{D4E64891-D576-4EC0-8DD2-E8CC82C15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745"/>
              <a:ext cx="856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1 h 367"/>
                <a:gd name="T4" fmla="*/ 2 w 1038"/>
                <a:gd name="T5" fmla="*/ 1 h 367"/>
                <a:gd name="T6" fmla="*/ 7 w 1038"/>
                <a:gd name="T7" fmla="*/ 2 h 367"/>
                <a:gd name="T8" fmla="*/ 20 w 1038"/>
                <a:gd name="T9" fmla="*/ 2 h 367"/>
                <a:gd name="T10" fmla="*/ 31 w 1038"/>
                <a:gd name="T11" fmla="*/ 2 h 367"/>
                <a:gd name="T12" fmla="*/ 85 w 1038"/>
                <a:gd name="T13" fmla="*/ 2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758" name="Line 28">
              <a:extLst>
                <a:ext uri="{FF2B5EF4-FFF2-40B4-BE49-F238E27FC236}">
                  <a16:creationId xmlns:a16="http://schemas.microsoft.com/office/drawing/2014/main" id="{2036948F-B969-48AF-BBB3-89BE46F139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4" y="1898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3759" name="Line 29">
              <a:extLst>
                <a:ext uri="{FF2B5EF4-FFF2-40B4-BE49-F238E27FC236}">
                  <a16:creationId xmlns:a16="http://schemas.microsoft.com/office/drawing/2014/main" id="{B55432B1-612C-4292-8351-7C2B35975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9" y="1898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3760" name="Freeform 30">
              <a:extLst>
                <a:ext uri="{FF2B5EF4-FFF2-40B4-BE49-F238E27FC236}">
                  <a16:creationId xmlns:a16="http://schemas.microsoft.com/office/drawing/2014/main" id="{FF01B87F-829E-428D-9215-493E0C611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046"/>
              <a:ext cx="853" cy="536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0 h 1211"/>
                <a:gd name="T4" fmla="*/ 2 w 1036"/>
                <a:gd name="T5" fmla="*/ 0 h 1211"/>
                <a:gd name="T6" fmla="*/ 6 w 1036"/>
                <a:gd name="T7" fmla="*/ 0 h 1211"/>
                <a:gd name="T8" fmla="*/ 17 w 1036"/>
                <a:gd name="T9" fmla="*/ 0 h 1211"/>
                <a:gd name="T10" fmla="*/ 30 w 1036"/>
                <a:gd name="T11" fmla="*/ 0 h 1211"/>
                <a:gd name="T12" fmla="*/ 82 w 1036"/>
                <a:gd name="T13" fmla="*/ 0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761" name="Line 31">
              <a:extLst>
                <a:ext uri="{FF2B5EF4-FFF2-40B4-BE49-F238E27FC236}">
                  <a16:creationId xmlns:a16="http://schemas.microsoft.com/office/drawing/2014/main" id="{08F4D643-C877-47B5-9DCA-1F452A57E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4" y="2866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3762" name="Line 32">
              <a:extLst>
                <a:ext uri="{FF2B5EF4-FFF2-40B4-BE49-F238E27FC236}">
                  <a16:creationId xmlns:a16="http://schemas.microsoft.com/office/drawing/2014/main" id="{77C7331C-8862-4ADD-8A1C-10AB558DE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7" y="2858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73763" name="Oval 33">
              <a:extLst>
                <a:ext uri="{FF2B5EF4-FFF2-40B4-BE49-F238E27FC236}">
                  <a16:creationId xmlns:a16="http://schemas.microsoft.com/office/drawing/2014/main" id="{1D75D63C-FB2B-49A7-B931-7644AA209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3764" name="Freeform 34">
              <a:extLst>
                <a:ext uri="{FF2B5EF4-FFF2-40B4-BE49-F238E27FC236}">
                  <a16:creationId xmlns:a16="http://schemas.microsoft.com/office/drawing/2014/main" id="{54DE3DF5-471D-44C9-86C8-9CD77C020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765" name="Line 35">
              <a:extLst>
                <a:ext uri="{FF2B5EF4-FFF2-40B4-BE49-F238E27FC236}">
                  <a16:creationId xmlns:a16="http://schemas.microsoft.com/office/drawing/2014/main" id="{0CA321D8-9AAB-4E2A-ACDA-C1F224637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3026"/>
              <a:ext cx="0" cy="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14400" rIns="21600" bIns="46800" anchor="ctr"/>
            <a:lstStyle/>
            <a:p>
              <a:endParaRPr lang="zh-CN" altLang="en-US"/>
            </a:p>
          </p:txBody>
        </p:sp>
        <p:sp>
          <p:nvSpPr>
            <p:cNvPr id="73766" name="Freeform 36">
              <a:extLst>
                <a:ext uri="{FF2B5EF4-FFF2-40B4-BE49-F238E27FC236}">
                  <a16:creationId xmlns:a16="http://schemas.microsoft.com/office/drawing/2014/main" id="{930503CA-19C3-4A5A-AF72-BFE67472C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" y="3027"/>
              <a:ext cx="853" cy="248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1 h 367"/>
                <a:gd name="T4" fmla="*/ 2 w 1038"/>
                <a:gd name="T5" fmla="*/ 1 h 367"/>
                <a:gd name="T6" fmla="*/ 7 w 1038"/>
                <a:gd name="T7" fmla="*/ 2 h 367"/>
                <a:gd name="T8" fmla="*/ 20 w 1038"/>
                <a:gd name="T9" fmla="*/ 2 h 367"/>
                <a:gd name="T10" fmla="*/ 30 w 1038"/>
                <a:gd name="T11" fmla="*/ 2 h 367"/>
                <a:gd name="T12" fmla="*/ 81 w 1038"/>
                <a:gd name="T13" fmla="*/ 2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767" name="Freeform 37">
              <a:extLst>
                <a:ext uri="{FF2B5EF4-FFF2-40B4-BE49-F238E27FC236}">
                  <a16:creationId xmlns:a16="http://schemas.microsoft.com/office/drawing/2014/main" id="{3CBD635F-78EF-4F8D-BC0C-E15CCAE13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3219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1 h 367"/>
                <a:gd name="T4" fmla="*/ 2 w 1038"/>
                <a:gd name="T5" fmla="*/ 1 h 367"/>
                <a:gd name="T6" fmla="*/ 7 w 1038"/>
                <a:gd name="T7" fmla="*/ 2 h 367"/>
                <a:gd name="T8" fmla="*/ 20 w 1038"/>
                <a:gd name="T9" fmla="*/ 2 h 367"/>
                <a:gd name="T10" fmla="*/ 30 w 1038"/>
                <a:gd name="T11" fmla="*/ 2 h 367"/>
                <a:gd name="T12" fmla="*/ 81 w 1038"/>
                <a:gd name="T13" fmla="*/ 2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768" name="Freeform 38">
              <a:extLst>
                <a:ext uri="{FF2B5EF4-FFF2-40B4-BE49-F238E27FC236}">
                  <a16:creationId xmlns:a16="http://schemas.microsoft.com/office/drawing/2014/main" id="{6B5333ED-BC17-4D43-BBBA-15C408C6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484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1 h 367"/>
                <a:gd name="T4" fmla="*/ 2 w 1038"/>
                <a:gd name="T5" fmla="*/ 1 h 367"/>
                <a:gd name="T6" fmla="*/ 7 w 1038"/>
                <a:gd name="T7" fmla="*/ 2 h 367"/>
                <a:gd name="T8" fmla="*/ 20 w 1038"/>
                <a:gd name="T9" fmla="*/ 2 h 367"/>
                <a:gd name="T10" fmla="*/ 30 w 1038"/>
                <a:gd name="T11" fmla="*/ 2 h 367"/>
                <a:gd name="T12" fmla="*/ 81 w 1038"/>
                <a:gd name="T13" fmla="*/ 2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769" name="Rectangle 39">
              <a:extLst>
                <a:ext uri="{FF2B5EF4-FFF2-40B4-BE49-F238E27FC236}">
                  <a16:creationId xmlns:a16="http://schemas.microsoft.com/office/drawing/2014/main" id="{A84C3251-5EFA-4677-BB72-01E581A04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112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70" name="Rectangle 40">
              <a:extLst>
                <a:ext uri="{FF2B5EF4-FFF2-40B4-BE49-F238E27FC236}">
                  <a16:creationId xmlns:a16="http://schemas.microsoft.com/office/drawing/2014/main" id="{C0A1EA74-EFC9-486D-B22F-64EC86C52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847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71" name="Rectangle 41">
              <a:extLst>
                <a:ext uri="{FF2B5EF4-FFF2-40B4-BE49-F238E27FC236}">
                  <a16:creationId xmlns:a16="http://schemas.microsoft.com/office/drawing/2014/main" id="{5E9A58E1-B3F3-4373-AFBD-09B4A539B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418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72" name="Rectangle 42">
              <a:extLst>
                <a:ext uri="{FF2B5EF4-FFF2-40B4-BE49-F238E27FC236}">
                  <a16:creationId xmlns:a16="http://schemas.microsoft.com/office/drawing/2014/main" id="{5B9E91A3-D9F2-42B9-9099-9E701674C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160"/>
              <a:ext cx="6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73" name="Rectangle 43">
              <a:extLst>
                <a:ext uri="{FF2B5EF4-FFF2-40B4-BE49-F238E27FC236}">
                  <a16:creationId xmlns:a16="http://schemas.microsoft.com/office/drawing/2014/main" id="{536D330A-5008-471C-8DDB-F9D5BFE16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436"/>
              <a:ext cx="68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74" name="Rectangle 44">
              <a:extLst>
                <a:ext uri="{FF2B5EF4-FFF2-40B4-BE49-F238E27FC236}">
                  <a16:creationId xmlns:a16="http://schemas.microsoft.com/office/drawing/2014/main" id="{CD21DA8A-1271-4241-9A3F-AAB9887F2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3138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6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75" name="Rectangle 45">
              <a:extLst>
                <a:ext uri="{FF2B5EF4-FFF2-40B4-BE49-F238E27FC236}">
                  <a16:creationId xmlns:a16="http://schemas.microsoft.com/office/drawing/2014/main" id="{6D70820C-FCCE-4F39-9C42-04DB46688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313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76" name="Rectangle 46">
              <a:extLst>
                <a:ext uri="{FF2B5EF4-FFF2-40B4-BE49-F238E27FC236}">
                  <a16:creationId xmlns:a16="http://schemas.microsoft.com/office/drawing/2014/main" id="{33BFF7BF-FEA5-4DF9-AB77-48ADA6856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3596"/>
              <a:ext cx="68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3777" name="Rectangle 47">
              <a:extLst>
                <a:ext uri="{FF2B5EF4-FFF2-40B4-BE49-F238E27FC236}">
                  <a16:creationId xmlns:a16="http://schemas.microsoft.com/office/drawing/2014/main" id="{B5C3C0D3-5D84-4765-8B44-1E6B6EAA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720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3778" name="Rectangle 48">
              <a:extLst>
                <a:ext uri="{FF2B5EF4-FFF2-40B4-BE49-F238E27FC236}">
                  <a16:creationId xmlns:a16="http://schemas.microsoft.com/office/drawing/2014/main" id="{E696EC25-CEC1-4F0C-9A03-AAFD6B078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08"/>
              <a:ext cx="28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73779" name="Rectangle 49">
              <a:extLst>
                <a:ext uri="{FF2B5EF4-FFF2-40B4-BE49-F238E27FC236}">
                  <a16:creationId xmlns:a16="http://schemas.microsoft.com/office/drawing/2014/main" id="{F17535FB-A86A-4E1C-A1A6-2E763BAF6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63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3780" name="Rectangle 50">
              <a:extLst>
                <a:ext uri="{FF2B5EF4-FFF2-40B4-BE49-F238E27FC236}">
                  <a16:creationId xmlns:a16="http://schemas.microsoft.com/office/drawing/2014/main" id="{9435AEB1-5233-4611-BAD4-D41A3DD27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73781" name="Rectangle 51">
              <a:extLst>
                <a:ext uri="{FF2B5EF4-FFF2-40B4-BE49-F238E27FC236}">
                  <a16:creationId xmlns:a16="http://schemas.microsoft.com/office/drawing/2014/main" id="{4139795F-2504-41CF-8E16-8737C4222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03"/>
              <a:ext cx="3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73782" name="Rectangle 52">
              <a:extLst>
                <a:ext uri="{FF2B5EF4-FFF2-40B4-BE49-F238E27FC236}">
                  <a16:creationId xmlns:a16="http://schemas.microsoft.com/office/drawing/2014/main" id="{A87671F7-A47B-4A83-ACE7-F40C11C1E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73783" name="Rectangle 53">
              <a:extLst>
                <a:ext uri="{FF2B5EF4-FFF2-40B4-BE49-F238E27FC236}">
                  <a16:creationId xmlns:a16="http://schemas.microsoft.com/office/drawing/2014/main" id="{672D0077-FCF0-49CD-A243-73E65F48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41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73784" name="Rectangle 54">
              <a:extLst>
                <a:ext uri="{FF2B5EF4-FFF2-40B4-BE49-F238E27FC236}">
                  <a16:creationId xmlns:a16="http://schemas.microsoft.com/office/drawing/2014/main" id="{1822EBBA-4DA2-4FA5-B728-CC85CE9A6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73785" name="Rectangle 55">
              <a:extLst>
                <a:ext uri="{FF2B5EF4-FFF2-40B4-BE49-F238E27FC236}">
                  <a16:creationId xmlns:a16="http://schemas.microsoft.com/office/drawing/2014/main" id="{5E9A0E48-CD18-44F5-B9C5-0892877FB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3786" name="Rectangle 56">
              <a:extLst>
                <a:ext uri="{FF2B5EF4-FFF2-40B4-BE49-F238E27FC236}">
                  <a16:creationId xmlns:a16="http://schemas.microsoft.com/office/drawing/2014/main" id="{91982209-2981-42F8-A100-CD96B31AB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73787" name="Rectangle 57">
              <a:extLst>
                <a:ext uri="{FF2B5EF4-FFF2-40B4-BE49-F238E27FC236}">
                  <a16:creationId xmlns:a16="http://schemas.microsoft.com/office/drawing/2014/main" id="{5027A284-11CC-4399-80E0-51E374E7B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3788" name="Rectangle 58">
              <a:extLst>
                <a:ext uri="{FF2B5EF4-FFF2-40B4-BE49-F238E27FC236}">
                  <a16:creationId xmlns:a16="http://schemas.microsoft.com/office/drawing/2014/main" id="{9CB7E30C-4D10-48A0-AF51-415AA78AC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73789" name="Rectangle 59">
              <a:extLst>
                <a:ext uri="{FF2B5EF4-FFF2-40B4-BE49-F238E27FC236}">
                  <a16:creationId xmlns:a16="http://schemas.microsoft.com/office/drawing/2014/main" id="{0801C092-1323-43A4-B10A-EA29EDA8A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976"/>
              <a:ext cx="2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73790" name="Rectangle 60">
              <a:extLst>
                <a:ext uri="{FF2B5EF4-FFF2-40B4-BE49-F238E27FC236}">
                  <a16:creationId xmlns:a16="http://schemas.microsoft.com/office/drawing/2014/main" id="{4994657E-C571-4491-A576-69394BD4A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99"/>
              <a:ext cx="2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73791" name="Rectangle 61">
              <a:extLst>
                <a:ext uri="{FF2B5EF4-FFF2-40B4-BE49-F238E27FC236}">
                  <a16:creationId xmlns:a16="http://schemas.microsoft.com/office/drawing/2014/main" id="{183C6B4C-62DC-4C47-B4A1-0564D8D5D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48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73792" name="Rectangle 62">
              <a:extLst>
                <a:ext uri="{FF2B5EF4-FFF2-40B4-BE49-F238E27FC236}">
                  <a16:creationId xmlns:a16="http://schemas.microsoft.com/office/drawing/2014/main" id="{EE7EB885-655C-42C1-B88B-565ED67D9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3187"/>
              <a:ext cx="2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73793" name="Rectangle 63">
              <a:extLst>
                <a:ext uri="{FF2B5EF4-FFF2-40B4-BE49-F238E27FC236}">
                  <a16:creationId xmlns:a16="http://schemas.microsoft.com/office/drawing/2014/main" id="{3F785DF9-01A2-4094-8979-7E90A23E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504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3794" name="Rectangle 64">
              <a:extLst>
                <a:ext uri="{FF2B5EF4-FFF2-40B4-BE49-F238E27FC236}">
                  <a16:creationId xmlns:a16="http://schemas.microsoft.com/office/drawing/2014/main" id="{E7B98969-9FD9-4347-9D7C-86BD25FB5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28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73795" name="Freeform 65">
              <a:extLst>
                <a:ext uri="{FF2B5EF4-FFF2-40B4-BE49-F238E27FC236}">
                  <a16:creationId xmlns:a16="http://schemas.microsoft.com/office/drawing/2014/main" id="{008DCC6E-D02B-49F5-B69D-FFF6A4E01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" y="2956"/>
              <a:ext cx="399" cy="348"/>
            </a:xfrm>
            <a:custGeom>
              <a:avLst/>
              <a:gdLst>
                <a:gd name="T0" fmla="*/ 40 w 484"/>
                <a:gd name="T1" fmla="*/ 1 h 512"/>
                <a:gd name="T2" fmla="*/ 29 w 484"/>
                <a:gd name="T3" fmla="*/ 3 h 512"/>
                <a:gd name="T4" fmla="*/ 18 w 484"/>
                <a:gd name="T5" fmla="*/ 3 h 512"/>
                <a:gd name="T6" fmla="*/ 5 w 484"/>
                <a:gd name="T7" fmla="*/ 3 h 512"/>
                <a:gd name="T8" fmla="*/ 2 w 484"/>
                <a:gd name="T9" fmla="*/ 2 h 512"/>
                <a:gd name="T10" fmla="*/ 6 w 484"/>
                <a:gd name="T11" fmla="*/ 1 h 512"/>
                <a:gd name="T12" fmla="*/ 31 w 484"/>
                <a:gd name="T13" fmla="*/ 0 h 5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512"/>
                <a:gd name="T23" fmla="*/ 484 w 484"/>
                <a:gd name="T24" fmla="*/ 512 h 5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512">
                  <a:moveTo>
                    <a:pt x="484" y="117"/>
                  </a:moveTo>
                  <a:cubicBezTo>
                    <a:pt x="462" y="169"/>
                    <a:pt x="391" y="367"/>
                    <a:pt x="349" y="432"/>
                  </a:cubicBezTo>
                  <a:cubicBezTo>
                    <a:pt x="307" y="497"/>
                    <a:pt x="277" y="502"/>
                    <a:pt x="229" y="507"/>
                  </a:cubicBezTo>
                  <a:cubicBezTo>
                    <a:pt x="181" y="512"/>
                    <a:pt x="99" y="492"/>
                    <a:pt x="61" y="464"/>
                  </a:cubicBezTo>
                  <a:cubicBezTo>
                    <a:pt x="23" y="436"/>
                    <a:pt x="4" y="387"/>
                    <a:pt x="4" y="342"/>
                  </a:cubicBezTo>
                  <a:cubicBezTo>
                    <a:pt x="4" y="297"/>
                    <a:pt x="0" y="249"/>
                    <a:pt x="64" y="192"/>
                  </a:cubicBezTo>
                  <a:cubicBezTo>
                    <a:pt x="128" y="135"/>
                    <a:pt x="323" y="40"/>
                    <a:pt x="391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/>
            <a:p>
              <a:endParaRPr lang="zh-CN" altLang="en-US"/>
            </a:p>
          </p:txBody>
        </p:sp>
        <p:sp>
          <p:nvSpPr>
            <p:cNvPr id="73796" name="Freeform 66" descr="Green marble">
              <a:extLst>
                <a:ext uri="{FF2B5EF4-FFF2-40B4-BE49-F238E27FC236}">
                  <a16:creationId xmlns:a16="http://schemas.microsoft.com/office/drawing/2014/main" id="{30A5EE17-E613-4E1D-AE51-2968B16EB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797" name="Freeform 67" descr="Green marble">
              <a:extLst>
                <a:ext uri="{FF2B5EF4-FFF2-40B4-BE49-F238E27FC236}">
                  <a16:creationId xmlns:a16="http://schemas.microsoft.com/office/drawing/2014/main" id="{C5881371-489D-41F1-9635-8A65C89A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798" name="Freeform 68" descr="Green marble">
              <a:extLst>
                <a:ext uri="{FF2B5EF4-FFF2-40B4-BE49-F238E27FC236}">
                  <a16:creationId xmlns:a16="http://schemas.microsoft.com/office/drawing/2014/main" id="{1170A41D-5C4F-4D4A-805C-01E1C7908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3799" name="Freeform 69" descr="Green marble">
              <a:extLst>
                <a:ext uri="{FF2B5EF4-FFF2-40B4-BE49-F238E27FC236}">
                  <a16:creationId xmlns:a16="http://schemas.microsoft.com/office/drawing/2014/main" id="{52ABEAC9-C384-46AC-9B42-1423B2444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064"/>
              <a:ext cx="864" cy="247"/>
            </a:xfrm>
            <a:custGeom>
              <a:avLst/>
              <a:gdLst>
                <a:gd name="T0" fmla="*/ 0 w 864"/>
                <a:gd name="T1" fmla="*/ 0 h 247"/>
                <a:gd name="T2" fmla="*/ 100 w 864"/>
                <a:gd name="T3" fmla="*/ 164 h 247"/>
                <a:gd name="T4" fmla="*/ 324 w 864"/>
                <a:gd name="T5" fmla="*/ 234 h 247"/>
                <a:gd name="T6" fmla="*/ 864 w 864"/>
                <a:gd name="T7" fmla="*/ 240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47"/>
                <a:gd name="T14" fmla="*/ 864 w 864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47">
                  <a:moveTo>
                    <a:pt x="0" y="0"/>
                  </a:moveTo>
                  <a:cubicBezTo>
                    <a:pt x="17" y="27"/>
                    <a:pt x="46" y="125"/>
                    <a:pt x="100" y="164"/>
                  </a:cubicBezTo>
                  <a:cubicBezTo>
                    <a:pt x="154" y="203"/>
                    <a:pt x="197" y="221"/>
                    <a:pt x="324" y="234"/>
                  </a:cubicBezTo>
                  <a:cubicBezTo>
                    <a:pt x="451" y="247"/>
                    <a:pt x="752" y="239"/>
                    <a:pt x="864" y="24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99782" name="Rectangle 70" descr="Green marble">
            <a:extLst>
              <a:ext uri="{FF2B5EF4-FFF2-40B4-BE49-F238E27FC236}">
                <a16:creationId xmlns:a16="http://schemas.microsoft.com/office/drawing/2014/main" id="{3A6F3178-9E7D-401D-BB45-FE8F629A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41" y="3690506"/>
            <a:ext cx="2514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333399"/>
                </a:solidFill>
              </a:rPr>
              <a:t>识别活前缀</a:t>
            </a:r>
          </a:p>
          <a:p>
            <a:pPr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E</a:t>
            </a:r>
          </a:p>
          <a:p>
            <a:pPr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 E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T</a:t>
            </a:r>
          </a:p>
          <a:p>
            <a:pPr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 E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F</a:t>
            </a:r>
          </a:p>
          <a:p>
            <a:pPr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 E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</a:rPr>
              <a:t>id</a:t>
            </a:r>
          </a:p>
          <a:p>
            <a:pPr>
              <a:buClrTx/>
              <a:buSzTx/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 E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solidFill>
                  <a:srgbClr val="FF0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FF0000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800" b="1" i="1" dirty="0">
                <a:solidFill>
                  <a:srgbClr val="008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800" b="1" dirty="0">
                <a:solidFill>
                  <a:srgbClr val="008000"/>
                </a:solidFill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499783" name="Rectangle 71">
            <a:extLst>
              <a:ext uri="{FF2B5EF4-FFF2-40B4-BE49-F238E27FC236}">
                <a16:creationId xmlns:a16="http://schemas.microsoft.com/office/drawing/2014/main" id="{DC5092D8-06E3-415C-B6A2-651F6350D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028" y="1325266"/>
            <a:ext cx="1441445" cy="2209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/>
              <a:t>注意：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ea typeface="宋体" panose="02010600030101010101" pitchFamily="2" charset="-122"/>
              </a:rPr>
              <a:t>I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zh-CN" altLang="en-US" sz="2400" b="0" dirty="0"/>
              <a:t>是开始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/>
              <a:t>状态；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所有状态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都是接收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状态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A234FB-A0C0-4AC1-99C9-F8AC7D24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8A92AA-BAAD-A1E4-DF0E-A2CC9A60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6CE5-36AE-45F8-9185-18C48C38C0FA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3C2109-CCBB-8474-CEDC-3761959F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1ADE5-4DEC-F6AA-1B75-C96E139E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82" grpId="0"/>
      <p:bldP spid="49978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ACD17-61F6-4294-A791-65AD64F3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3315E-C3FF-4589-8D64-6847A9AC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closure</a:t>
            </a:r>
            <a:r>
              <a:rPr lang="en-US" altLang="zh-CN" dirty="0"/>
              <a:t>( )</a:t>
            </a:r>
            <a:r>
              <a:rPr lang="zh-CN" altLang="en-US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E28A1A-1E47-4D27-8661-18AE9FDC02BA}"/>
              </a:ext>
            </a:extLst>
          </p:cNvPr>
          <p:cNvSpPr txBox="1"/>
          <p:nvPr/>
        </p:nvSpPr>
        <p:spPr>
          <a:xfrm>
            <a:off x="1042554" y="2015224"/>
            <a:ext cx="7058891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 err="1">
                <a:latin typeface="TimesNewRomanPS-BoldMT"/>
              </a:rPr>
              <a:t>SetOfltems</a:t>
            </a:r>
            <a:r>
              <a:rPr lang="en-US" altLang="zh-CN" sz="2400" b="1" i="0" u="none" strike="noStrike" baseline="0" dirty="0">
                <a:latin typeface="TimesNewRomanPS-BoldMT"/>
              </a:rPr>
              <a:t> CLOSURE ( </a:t>
            </a:r>
            <a:r>
              <a:rPr lang="en-US" altLang="zh-CN" sz="2400" b="1" i="1" u="none" strike="noStrike" baseline="0" dirty="0">
                <a:latin typeface="TimesNewRomanPS-BoldItalicMT"/>
              </a:rPr>
              <a:t>I </a:t>
            </a:r>
            <a:r>
              <a:rPr lang="en-US" altLang="zh-CN" sz="2400" b="1" i="0" u="none" strike="noStrike" baseline="0" dirty="0">
                <a:latin typeface="TimesNewRomanPS-BoldMT"/>
              </a:rPr>
              <a:t>) {</a:t>
            </a:r>
          </a:p>
          <a:p>
            <a:pPr algn="l"/>
            <a:r>
              <a:rPr lang="en-US" altLang="zh-CN" sz="2400" b="1" i="1" u="none" strike="noStrike" baseline="0" dirty="0">
                <a:latin typeface="TimesNewRomanPS-BoldItalicMT"/>
              </a:rPr>
              <a:t>	J </a:t>
            </a:r>
            <a:r>
              <a:rPr lang="en-US" altLang="zh-CN" sz="2400" b="1" i="0" u="none" strike="noStrike" baseline="0" dirty="0">
                <a:latin typeface="TimesNewRomanPS-BoldMT"/>
              </a:rPr>
              <a:t>= </a:t>
            </a:r>
            <a:r>
              <a:rPr lang="en-US" altLang="zh-CN" sz="2400" b="1" i="1" u="none" strike="noStrike" baseline="0" dirty="0">
                <a:latin typeface="TimesNewRomanPS-BoldItalicMT"/>
              </a:rPr>
              <a:t>I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repeat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	for ( </a:t>
            </a:r>
            <a:r>
              <a:rPr lang="en-US" altLang="zh-CN" sz="2400" b="1" i="1" u="none" strike="noStrike" baseline="0" dirty="0">
                <a:latin typeface="TimesNewRomanPS-BoldItalicMT"/>
              </a:rPr>
              <a:t>J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中的每个项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A → </a:t>
            </a:r>
            <a:r>
              <a:rPr lang="el-GR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α·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B</a:t>
            </a:r>
            <a:r>
              <a:rPr lang="el-GR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β </a:t>
            </a:r>
            <a:r>
              <a:rPr lang="el-GR" altLang="zh-CN" sz="2400" b="1" i="0" u="none" strike="noStrike" baseline="0" dirty="0">
                <a:latin typeface="TimesNewRomanPS-BoldMT"/>
                <a:ea typeface="KaiTi" panose="02010609060101010101" pitchFamily="49" charset="-122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		for ( </a:t>
            </a:r>
            <a:r>
              <a:rPr lang="en-US" altLang="zh-CN" sz="2400" b="1" i="1" u="none" strike="noStrike" baseline="0" dirty="0">
                <a:latin typeface="TimesNewRomanPS-BoldItalicMT"/>
              </a:rPr>
              <a:t>G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的每个产生式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B → </a:t>
            </a:r>
            <a:r>
              <a:rPr lang="el-GR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γ </a:t>
            </a:r>
            <a:r>
              <a:rPr lang="el-GR" altLang="zh-CN" sz="2400" b="1" i="0" u="none" strike="noStrike" baseline="0" dirty="0">
                <a:latin typeface="TimesNewRomanPS-BoldMT"/>
                <a:ea typeface="KaiTi" panose="02010609060101010101" pitchFamily="49" charset="-122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			if ( 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项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B → · </a:t>
            </a:r>
            <a:r>
              <a:rPr lang="el-GR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γ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不在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J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中</a:t>
            </a:r>
            <a:r>
              <a:rPr lang="en-US" altLang="zh-CN" sz="2400" b="1" i="0" u="none" strike="noStrike" baseline="0" dirty="0">
                <a:latin typeface="TimesNewRomanPS-BoldMT"/>
                <a:ea typeface="KaiTi" panose="02010609060101010101" pitchFamily="49" charset="-122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					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将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B → · γ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加入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J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中；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until 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在某一轮中没有新的项被加入到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J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中；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return </a:t>
            </a:r>
            <a:r>
              <a:rPr lang="en-US" altLang="zh-CN" sz="2400" b="1" i="1" u="none" strike="noStrike" baseline="0" dirty="0">
                <a:latin typeface="TimesNewRomanPS-BoldItalicMT"/>
              </a:rPr>
              <a:t>J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}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4B950-2944-1084-8F5D-70AA8E95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100F-F7C5-42AF-A50F-CDE9F0F7EEA6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770B2B-C4F3-7949-EB8B-BEBE1EEA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8DBD7-EF92-64D8-D811-FC0817B2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69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ACD17-61F6-4294-A791-65AD64F3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3315E-C3FF-4589-8D64-6847A9AC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/>
              <a:t>goto</a:t>
            </a:r>
            <a:r>
              <a:rPr lang="en-US" altLang="zh-CN" dirty="0"/>
              <a:t>( )</a:t>
            </a:r>
            <a:r>
              <a:rPr lang="zh-CN" altLang="en-US" dirty="0"/>
              <a:t>函数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E28A1A-1E47-4D27-8661-18AE9FDC02BA}"/>
              </a:ext>
            </a:extLst>
          </p:cNvPr>
          <p:cNvSpPr txBox="1"/>
          <p:nvPr/>
        </p:nvSpPr>
        <p:spPr>
          <a:xfrm>
            <a:off x="1143000" y="1969042"/>
            <a:ext cx="68580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 err="1">
                <a:latin typeface="TimesNewRomanPS-BoldMT"/>
              </a:rPr>
              <a:t>SetOfltems</a:t>
            </a:r>
            <a:r>
              <a:rPr lang="en-US" altLang="zh-CN" sz="2400" b="1" i="0" u="none" strike="noStrike" baseline="0" dirty="0">
                <a:latin typeface="TimesNewRomanPS-BoldMT"/>
              </a:rPr>
              <a:t> GOTO ( </a:t>
            </a:r>
            <a:r>
              <a:rPr lang="en-US" altLang="zh-CN" sz="2400" b="1" i="1" u="none" strike="noStrike" baseline="0" dirty="0">
                <a:latin typeface="TimesNewRomanPS-BoldItalicMT"/>
              </a:rPr>
              <a:t>I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X </a:t>
            </a:r>
            <a:r>
              <a:rPr lang="en-US" altLang="zh-CN" sz="2400" b="1" i="0" u="none" strike="noStrike" baseline="0" dirty="0">
                <a:latin typeface="TimesNewRomanPS-BoldMT"/>
                <a:ea typeface="KaiTi" panose="02010609060101010101" pitchFamily="49" charset="-122"/>
              </a:rPr>
              <a:t>) {</a:t>
            </a:r>
          </a:p>
          <a:p>
            <a:pPr algn="l"/>
            <a:r>
              <a:rPr lang="en-US" altLang="zh-CN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将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J 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初始化为空集；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for ( </a:t>
            </a:r>
            <a:r>
              <a:rPr lang="en-US" altLang="zh-CN" sz="2400" b="1" i="1" u="none" strike="noStrike" baseline="0" dirty="0">
                <a:latin typeface="TimesNewRomanPS-BoldItalicMT"/>
              </a:rPr>
              <a:t>I 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中的每个项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A → </a:t>
            </a:r>
            <a:r>
              <a:rPr lang="el-GR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α·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X</a:t>
            </a:r>
            <a:r>
              <a:rPr lang="el-GR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β </a:t>
            </a:r>
            <a:r>
              <a:rPr lang="el-GR" altLang="zh-CN" sz="2400" b="1" i="0" u="none" strike="noStrike" baseline="0" dirty="0">
                <a:latin typeface="TimesNewRomanPS-BoldMT"/>
                <a:ea typeface="KaiTi" panose="02010609060101010101" pitchFamily="49" charset="-122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		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将项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A → αX·β 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加入到集合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J 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中；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return CLOSURE ( </a:t>
            </a:r>
            <a:r>
              <a:rPr lang="en-US" altLang="zh-CN" sz="2400" b="1" i="1" u="none" strike="noStrike" baseline="0" dirty="0">
                <a:latin typeface="TimesNewRomanPS-BoldItalicMT"/>
              </a:rPr>
              <a:t>J </a:t>
            </a:r>
            <a:r>
              <a:rPr lang="en-US" altLang="zh-CN" sz="2400" b="1" i="0" u="none" strike="noStrike" baseline="0" dirty="0">
                <a:latin typeface="TimesNewRomanPS-BoldMT"/>
              </a:rPr>
              <a:t>)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}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089DF-F6C6-DA46-AFAD-7FDB08A4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6878-267D-42E4-ACD6-692C3F883807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E8DDE5-EDBF-FA00-3C3A-3D237076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ABC4A-FCC7-C65F-647F-1E08CB3E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68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ACD17-61F6-4294-A791-65AD64F3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3315E-C3FF-4589-8D64-6847A9ACD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en-US" altLang="zh-CN" dirty="0"/>
              <a:t>LR(0)</a:t>
            </a:r>
            <a:r>
              <a:rPr lang="zh-CN" altLang="en-US" dirty="0"/>
              <a:t>项目集规范族的函数（例</a:t>
            </a:r>
            <a:r>
              <a:rPr lang="en-US" altLang="zh-CN" dirty="0"/>
              <a:t>3.25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E28A1A-1E47-4D27-8661-18AE9FDC02BA}"/>
              </a:ext>
            </a:extLst>
          </p:cNvPr>
          <p:cNvSpPr txBox="1"/>
          <p:nvPr/>
        </p:nvSpPr>
        <p:spPr>
          <a:xfrm>
            <a:off x="885824" y="2089115"/>
            <a:ext cx="737235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void </a:t>
            </a:r>
            <a:r>
              <a:rPr lang="en-US" altLang="zh-CN" sz="2400" b="1" i="1" u="none" strike="noStrike" baseline="0" dirty="0">
                <a:latin typeface="TimesNewRomanPS-BoldItalicMT"/>
              </a:rPr>
              <a:t>items</a:t>
            </a:r>
            <a:r>
              <a:rPr lang="en-US" altLang="zh-CN" sz="2400" b="1" i="0" u="none" strike="noStrike" baseline="0" dirty="0">
                <a:latin typeface="TimesNewRomanPS-BoldMT"/>
              </a:rPr>
              <a:t>( </a:t>
            </a:r>
            <a:r>
              <a:rPr lang="en-US" altLang="zh-CN" sz="2400" b="1" i="1" u="none" strike="noStrike" baseline="0" dirty="0">
                <a:latin typeface="TimesNewRomanPS-BoldItalicMT"/>
              </a:rPr>
              <a:t>G' </a:t>
            </a:r>
            <a:r>
              <a:rPr lang="en-US" altLang="zh-CN" sz="2400" b="1" i="0" u="none" strike="noStrike" baseline="0" dirty="0">
                <a:latin typeface="TimesNewRomanPS-BoldMT"/>
              </a:rPr>
              <a:t>) {</a:t>
            </a:r>
          </a:p>
          <a:p>
            <a:pPr algn="l"/>
            <a:r>
              <a:rPr lang="en-US" altLang="zh-CN" sz="2400" b="1" i="1" u="none" strike="noStrike" baseline="0" dirty="0">
                <a:latin typeface="TimesNewRomanPS-BoldItalicMT"/>
              </a:rPr>
              <a:t>	C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＝</a:t>
            </a:r>
            <a:r>
              <a:rPr lang="en-US" altLang="zh-CN" sz="2400" b="1" i="0" u="none" strike="noStrike" baseline="0" dirty="0">
                <a:latin typeface="TimesNewRomanPS-BoldMT"/>
                <a:ea typeface="华文楷体" panose="02010600040101010101" pitchFamily="2" charset="-122"/>
              </a:rPr>
              <a:t>{ CLOSURE ({[ </a:t>
            </a:r>
            <a:r>
              <a:rPr lang="en-US" altLang="zh-CN" sz="2400" b="1" i="1" u="none" strike="noStrike" baseline="0" dirty="0">
                <a:latin typeface="TimesNewRomanPS-BoldItalicMT"/>
                <a:ea typeface="华文楷体" panose="02010600040101010101" pitchFamily="2" charset="-122"/>
              </a:rPr>
              <a:t>S'→ </a:t>
            </a:r>
            <a:r>
              <a:rPr lang="en-US" altLang="zh-CN" sz="2400" b="1" i="0" u="none" strike="noStrike" baseline="0" dirty="0">
                <a:latin typeface="TimesNewRomanPS-BoldMT"/>
                <a:ea typeface="华文楷体" panose="02010600040101010101" pitchFamily="2" charset="-122"/>
              </a:rPr>
              <a:t>·</a:t>
            </a:r>
            <a:r>
              <a:rPr lang="en-US" altLang="zh-CN" sz="2400" b="1" i="1" u="none" strike="noStrike" baseline="0" dirty="0">
                <a:latin typeface="TimesNewRomanPS-BoldItalicMT"/>
                <a:ea typeface="华文楷体" panose="02010600040101010101" pitchFamily="2" charset="-122"/>
              </a:rPr>
              <a:t>S </a:t>
            </a:r>
            <a:r>
              <a:rPr lang="en-US" altLang="zh-CN" sz="2400" b="1" i="0" u="none" strike="noStrike" baseline="0" dirty="0">
                <a:latin typeface="TimesNewRomanPS-BoldMT"/>
                <a:ea typeface="华文楷体" panose="02010600040101010101" pitchFamily="2" charset="-122"/>
              </a:rPr>
              <a:t>] } ) }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repeat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	for (</a:t>
            </a:r>
            <a:r>
              <a:rPr lang="en-US" altLang="zh-CN" sz="2400" b="1" i="1" u="none" strike="noStrike" baseline="0" dirty="0">
                <a:latin typeface="TimesNewRomanPS-BoldItalicMT"/>
              </a:rPr>
              <a:t>C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中的每个项集</a:t>
            </a:r>
            <a:r>
              <a:rPr lang="en-US" altLang="zh-CN" sz="2400" b="1" i="1" u="none" strike="noStrike" baseline="0" dirty="0">
                <a:latin typeface="TimesNewRomanPS-BoldItalicMT"/>
                <a:ea typeface="华文楷体" panose="02010600040101010101" pitchFamily="2" charset="-122"/>
              </a:rPr>
              <a:t>I </a:t>
            </a:r>
            <a:r>
              <a:rPr lang="en-US" altLang="zh-CN" sz="2400" b="1" i="0" u="none" strike="noStrike" baseline="0" dirty="0">
                <a:latin typeface="TimesNewRomanPS-BoldMT"/>
                <a:ea typeface="华文楷体" panose="02010600040101010101" pitchFamily="2" charset="-122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		for(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每个文法符号</a:t>
            </a:r>
            <a:r>
              <a:rPr lang="en-US" altLang="zh-CN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X </a:t>
            </a:r>
            <a:r>
              <a:rPr lang="en-US" altLang="zh-CN" sz="2400" b="1" i="0" u="none" strike="noStrike" baseline="0" dirty="0">
                <a:latin typeface="TimesNewRomanPS-BoldMT"/>
                <a:ea typeface="华文楷体" panose="02010600040101010101" pitchFamily="2" charset="-122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			if ( GOTO ( </a:t>
            </a:r>
            <a:r>
              <a:rPr lang="en-US" altLang="zh-CN" sz="2400" b="1" i="1" u="none" strike="noStrike" baseline="0" dirty="0">
                <a:latin typeface="TimesNewRomanPS-BoldItalicMT"/>
              </a:rPr>
              <a:t>I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X </a:t>
            </a:r>
            <a:r>
              <a:rPr lang="en-US" altLang="zh-CN" sz="2400" b="1" i="0" u="none" strike="noStrike" baseline="0" dirty="0">
                <a:latin typeface="TimesNewRomanPS-BoldMT"/>
                <a:ea typeface="KaiTi" panose="02010609060101010101" pitchFamily="49" charset="-122"/>
              </a:rPr>
              <a:t>)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非空且不在</a:t>
            </a:r>
            <a:r>
              <a:rPr lang="en-US" altLang="zh-CN" sz="2400" b="1" i="1" u="none" strike="noStrike" baseline="0" dirty="0">
                <a:latin typeface="TimesNewRomanPS-BoldItalicMT"/>
                <a:ea typeface="华文楷体" panose="02010600040101010101" pitchFamily="2" charset="-122"/>
              </a:rPr>
              <a:t>C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400" b="1" i="0" u="none" strike="noStrike" baseline="0" dirty="0">
                <a:latin typeface="TimesNewRomanPS-BoldMT"/>
                <a:ea typeface="华文楷体" panose="02010600040101010101" pitchFamily="2" charset="-122"/>
              </a:rPr>
              <a:t>)</a:t>
            </a:r>
          </a:p>
          <a:p>
            <a:pPr algn="l"/>
            <a:r>
              <a:rPr lang="en-US" altLang="zh-CN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					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b="1" i="0" u="none" strike="noStrike" baseline="0" dirty="0">
                <a:latin typeface="TimesNewRomanPS-BoldMT"/>
                <a:ea typeface="华文楷体" panose="02010600040101010101" pitchFamily="2" charset="-122"/>
              </a:rPr>
              <a:t>GOTO ( </a:t>
            </a:r>
            <a:r>
              <a:rPr lang="en-US" altLang="zh-CN" sz="2400" b="1" i="1" u="none" strike="noStrike" baseline="0" dirty="0">
                <a:latin typeface="TimesNewRomanPS-BoldItalicMT"/>
                <a:ea typeface="华文楷体" panose="02010600040101010101" pitchFamily="2" charset="-122"/>
              </a:rPr>
              <a:t>I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2400" b="1" i="1" u="none" strike="noStrike" baseline="0" dirty="0">
                <a:latin typeface="TimesNewRomanPS-BoldItalicMT"/>
                <a:ea typeface="KaiTi" panose="02010609060101010101" pitchFamily="49" charset="-122"/>
              </a:rPr>
              <a:t>X </a:t>
            </a:r>
            <a:r>
              <a:rPr lang="en-US" altLang="zh-CN" sz="2400" b="1" i="0" u="none" strike="noStrike" baseline="0" dirty="0">
                <a:latin typeface="TimesNewRomanPS-BoldMT"/>
                <a:ea typeface="KaiTi" panose="02010609060101010101" pitchFamily="49" charset="-122"/>
              </a:rPr>
              <a:t>)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加入</a:t>
            </a:r>
            <a:r>
              <a:rPr lang="en-US" altLang="zh-CN" sz="2400" b="1" i="1" u="none" strike="noStrike" baseline="0" dirty="0">
                <a:latin typeface="TimesNewRomanPS-BoldItalicMT"/>
                <a:ea typeface="华文楷体" panose="02010600040101010101" pitchFamily="2" charset="-122"/>
              </a:rPr>
              <a:t>C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400" b="0" i="0" u="none" strike="noStrike" baseline="0" dirty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		until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在某一轮中没有新的项集被加入到</a:t>
            </a:r>
            <a:r>
              <a:rPr lang="en-US" altLang="zh-CN" sz="2400" b="1" i="1" u="none" strike="noStrike" baseline="0" dirty="0">
                <a:latin typeface="TimesNewRomanPS-BoldItalicMT"/>
                <a:ea typeface="华文楷体" panose="02010600040101010101" pitchFamily="2" charset="-122"/>
              </a:rPr>
              <a:t>C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中；</a:t>
            </a:r>
          </a:p>
          <a:p>
            <a:pPr algn="l"/>
            <a:r>
              <a:rPr lang="en-US" altLang="zh-CN" sz="2400" b="1" i="0" u="none" strike="noStrike" baseline="0" dirty="0">
                <a:latin typeface="TimesNewRomanPS-BoldMT"/>
              </a:rPr>
              <a:t>}</a:t>
            </a:r>
            <a:endParaRPr lang="zh-CN" altLang="en-US" sz="4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373AA7-C3DE-516F-DB6E-8A08BB1F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0A56-56E5-443D-B2E4-85309E47282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639E92-A0E4-D29E-625B-25FFF621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69512-9EAF-5553-D86F-20B59DDD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62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08F31718-EA84-45A5-8910-C1B62062B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112A0275-8486-4226-BB3E-DA74B4B47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也可以构造一个识别活前缀的</a:t>
            </a:r>
            <a:r>
              <a:rPr lang="en-US" altLang="zh-CN" sz="2800" b="1" dirty="0"/>
              <a:t>NFA</a:t>
            </a:r>
            <a:r>
              <a:rPr lang="en-US" altLang="zh-CN" sz="2800" b="1" i="1" dirty="0"/>
              <a:t> 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altLang="zh-CN" sz="28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			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			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	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		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B173A3-7262-E849-F3A3-CB4C70B7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32367-AFA6-4C4F-8351-77BF2CE9083F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314292-F8EB-C2CA-2B52-95D1CEB0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195D3-748A-E8CD-AF90-FA38F8D0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43ECAE8C-F640-453F-B282-3A6F7D3C2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CE26C86-9871-4DCF-AA1E-A25179812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也可以构造一个识别活前缀的</a:t>
            </a:r>
            <a:r>
              <a:rPr lang="en-US" altLang="zh-CN" sz="2800" b="1" dirty="0"/>
              <a:t>NFA</a:t>
            </a:r>
            <a:r>
              <a:rPr lang="en-US" altLang="zh-CN" sz="2800" b="1" i="1" dirty="0"/>
              <a:t> N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		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	    E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	</a:t>
            </a:r>
            <a:r>
              <a:rPr lang="en-US" altLang="zh-CN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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		    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	 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	    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	 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		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	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·id</a:t>
            </a:r>
          </a:p>
        </p:txBody>
      </p:sp>
      <p:sp>
        <p:nvSpPr>
          <p:cNvPr id="75780" name="Freeform 10">
            <a:extLst>
              <a:ext uri="{FF2B5EF4-FFF2-40B4-BE49-F238E27FC236}">
                <a16:creationId xmlns:a16="http://schemas.microsoft.com/office/drawing/2014/main" id="{2FADDBDE-9C6F-4A96-88FD-C0BA271F562A}"/>
              </a:ext>
            </a:extLst>
          </p:cNvPr>
          <p:cNvSpPr>
            <a:spLocks/>
          </p:cNvSpPr>
          <p:nvPr/>
        </p:nvSpPr>
        <p:spPr bwMode="auto">
          <a:xfrm>
            <a:off x="3244273" y="2853785"/>
            <a:ext cx="698500" cy="749300"/>
          </a:xfrm>
          <a:custGeom>
            <a:avLst/>
            <a:gdLst>
              <a:gd name="T0" fmla="*/ 2147483646 w 440"/>
              <a:gd name="T1" fmla="*/ 2147483646 h 472"/>
              <a:gd name="T2" fmla="*/ 2147483646 w 440"/>
              <a:gd name="T3" fmla="*/ 2147483646 h 472"/>
              <a:gd name="T4" fmla="*/ 2147483646 w 440"/>
              <a:gd name="T5" fmla="*/ 2147483646 h 472"/>
              <a:gd name="T6" fmla="*/ 2147483646 w 440"/>
              <a:gd name="T7" fmla="*/ 2147483646 h 472"/>
              <a:gd name="T8" fmla="*/ 2147483646 w 440"/>
              <a:gd name="T9" fmla="*/ 2147483646 h 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0"/>
              <a:gd name="T16" fmla="*/ 0 h 472"/>
              <a:gd name="T17" fmla="*/ 440 w 440"/>
              <a:gd name="T18" fmla="*/ 472 h 4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0" h="472">
                <a:moveTo>
                  <a:pt x="440" y="360"/>
                </a:moveTo>
                <a:cubicBezTo>
                  <a:pt x="356" y="416"/>
                  <a:pt x="272" y="472"/>
                  <a:pt x="200" y="456"/>
                </a:cubicBezTo>
                <a:cubicBezTo>
                  <a:pt x="128" y="440"/>
                  <a:pt x="0" y="336"/>
                  <a:pt x="8" y="264"/>
                </a:cubicBezTo>
                <a:cubicBezTo>
                  <a:pt x="16" y="192"/>
                  <a:pt x="184" y="48"/>
                  <a:pt x="248" y="24"/>
                </a:cubicBezTo>
                <a:cubicBezTo>
                  <a:pt x="312" y="0"/>
                  <a:pt x="352" y="60"/>
                  <a:pt x="392" y="120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75781" name="Line 11">
            <a:extLst>
              <a:ext uri="{FF2B5EF4-FFF2-40B4-BE49-F238E27FC236}">
                <a16:creationId xmlns:a16="http://schemas.microsoft.com/office/drawing/2014/main" id="{6F0A1AB6-7C3B-45AE-93A4-37D9FFDAE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616" y="3228435"/>
            <a:ext cx="4572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75782" name="Freeform 12">
            <a:extLst>
              <a:ext uri="{FF2B5EF4-FFF2-40B4-BE49-F238E27FC236}">
                <a16:creationId xmlns:a16="http://schemas.microsoft.com/office/drawing/2014/main" id="{F9D6F565-F0C9-4772-B03D-3A5DAB59AFE6}"/>
              </a:ext>
            </a:extLst>
          </p:cNvPr>
          <p:cNvSpPr>
            <a:spLocks/>
          </p:cNvSpPr>
          <p:nvPr/>
        </p:nvSpPr>
        <p:spPr bwMode="auto">
          <a:xfrm>
            <a:off x="3223203" y="3687492"/>
            <a:ext cx="698500" cy="749300"/>
          </a:xfrm>
          <a:custGeom>
            <a:avLst/>
            <a:gdLst>
              <a:gd name="T0" fmla="*/ 2147483646 w 440"/>
              <a:gd name="T1" fmla="*/ 2147483646 h 472"/>
              <a:gd name="T2" fmla="*/ 2147483646 w 440"/>
              <a:gd name="T3" fmla="*/ 2147483646 h 472"/>
              <a:gd name="T4" fmla="*/ 2147483646 w 440"/>
              <a:gd name="T5" fmla="*/ 2147483646 h 472"/>
              <a:gd name="T6" fmla="*/ 2147483646 w 440"/>
              <a:gd name="T7" fmla="*/ 2147483646 h 472"/>
              <a:gd name="T8" fmla="*/ 2147483646 w 440"/>
              <a:gd name="T9" fmla="*/ 2147483646 h 4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40"/>
              <a:gd name="T16" fmla="*/ 0 h 472"/>
              <a:gd name="T17" fmla="*/ 440 w 440"/>
              <a:gd name="T18" fmla="*/ 472 h 4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40" h="472">
                <a:moveTo>
                  <a:pt x="440" y="360"/>
                </a:moveTo>
                <a:cubicBezTo>
                  <a:pt x="356" y="416"/>
                  <a:pt x="272" y="472"/>
                  <a:pt x="200" y="456"/>
                </a:cubicBezTo>
                <a:cubicBezTo>
                  <a:pt x="128" y="440"/>
                  <a:pt x="0" y="336"/>
                  <a:pt x="8" y="264"/>
                </a:cubicBezTo>
                <a:cubicBezTo>
                  <a:pt x="16" y="192"/>
                  <a:pt x="184" y="48"/>
                  <a:pt x="248" y="24"/>
                </a:cubicBezTo>
                <a:cubicBezTo>
                  <a:pt x="312" y="0"/>
                  <a:pt x="352" y="60"/>
                  <a:pt x="392" y="120"/>
                </a:cubicBez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75783" name="Line 13">
            <a:extLst>
              <a:ext uri="{FF2B5EF4-FFF2-40B4-BE49-F238E27FC236}">
                <a16:creationId xmlns:a16="http://schemas.microsoft.com/office/drawing/2014/main" id="{146C9265-591E-4AB5-ACD3-420E175B2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249" y="3458892"/>
            <a:ext cx="0" cy="457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75784" name="Line 14">
            <a:extLst>
              <a:ext uri="{FF2B5EF4-FFF2-40B4-BE49-F238E27FC236}">
                <a16:creationId xmlns:a16="http://schemas.microsoft.com/office/drawing/2014/main" id="{44218600-E5FA-4CB8-AD12-526B416874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1755" y="3386617"/>
            <a:ext cx="11430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75785" name="Line 15">
            <a:extLst>
              <a:ext uri="{FF2B5EF4-FFF2-40B4-BE49-F238E27FC236}">
                <a16:creationId xmlns:a16="http://schemas.microsoft.com/office/drawing/2014/main" id="{DF26B90A-1709-4E71-8C97-01716E941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3255" y="4089509"/>
            <a:ext cx="4572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75786" name="Line 16">
            <a:extLst>
              <a:ext uri="{FF2B5EF4-FFF2-40B4-BE49-F238E27FC236}">
                <a16:creationId xmlns:a16="http://schemas.microsoft.com/office/drawing/2014/main" id="{0960E824-2B05-43C5-9EA7-6E7514900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9546" y="4319029"/>
            <a:ext cx="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75787" name="Line 17">
            <a:extLst>
              <a:ext uri="{FF2B5EF4-FFF2-40B4-BE49-F238E27FC236}">
                <a16:creationId xmlns:a16="http://schemas.microsoft.com/office/drawing/2014/main" id="{C5881001-08B5-42CF-93B3-167EC28DC2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9516" y="4350226"/>
            <a:ext cx="1295400" cy="381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75788" name="Text Box 18">
            <a:extLst>
              <a:ext uri="{FF2B5EF4-FFF2-40B4-BE49-F238E27FC236}">
                <a16:creationId xmlns:a16="http://schemas.microsoft.com/office/drawing/2014/main" id="{6E35D539-58A1-4A9D-9723-40DF1C38F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767" y="3015169"/>
            <a:ext cx="2635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75789" name="Text Box 19">
            <a:extLst>
              <a:ext uri="{FF2B5EF4-FFF2-40B4-BE49-F238E27FC236}">
                <a16:creationId xmlns:a16="http://schemas.microsoft.com/office/drawing/2014/main" id="{C1DEF9C2-DA53-42C9-9939-D1A819FAC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371" y="3808134"/>
            <a:ext cx="2635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75790" name="Text Box 20">
            <a:extLst>
              <a:ext uri="{FF2B5EF4-FFF2-40B4-BE49-F238E27FC236}">
                <a16:creationId xmlns:a16="http://schemas.microsoft.com/office/drawing/2014/main" id="{4CA799BB-7551-4745-8C2E-43B3602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297" y="2780554"/>
            <a:ext cx="2635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75791" name="Text Box 21">
            <a:extLst>
              <a:ext uri="{FF2B5EF4-FFF2-40B4-BE49-F238E27FC236}">
                <a16:creationId xmlns:a16="http://schemas.microsoft.com/office/drawing/2014/main" id="{22A9476D-D419-4892-BCA9-216EC4A1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853" y="3398186"/>
            <a:ext cx="2635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75792" name="Text Box 22">
            <a:extLst>
              <a:ext uri="{FF2B5EF4-FFF2-40B4-BE49-F238E27FC236}">
                <a16:creationId xmlns:a16="http://schemas.microsoft.com/office/drawing/2014/main" id="{DB8B6408-BD15-4F32-A504-BB5E12C0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672" y="3377638"/>
            <a:ext cx="2635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75793" name="Text Box 23">
            <a:extLst>
              <a:ext uri="{FF2B5EF4-FFF2-40B4-BE49-F238E27FC236}">
                <a16:creationId xmlns:a16="http://schemas.microsoft.com/office/drawing/2014/main" id="{25B7867D-3835-45A6-B5A9-975877D29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508" y="3977396"/>
            <a:ext cx="2635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75794" name="Text Box 24">
            <a:extLst>
              <a:ext uri="{FF2B5EF4-FFF2-40B4-BE49-F238E27FC236}">
                <a16:creationId xmlns:a16="http://schemas.microsoft.com/office/drawing/2014/main" id="{0AA06809-B629-4725-90E4-B99B0180A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742" y="4236579"/>
            <a:ext cx="2635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75795" name="Text Box 25">
            <a:extLst>
              <a:ext uri="{FF2B5EF4-FFF2-40B4-BE49-F238E27FC236}">
                <a16:creationId xmlns:a16="http://schemas.microsoft.com/office/drawing/2014/main" id="{9062F356-FB3D-4CCD-B21C-F01E72E97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175" y="4203304"/>
            <a:ext cx="263525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75796" name="Group 35">
            <a:extLst>
              <a:ext uri="{FF2B5EF4-FFF2-40B4-BE49-F238E27FC236}">
                <a16:creationId xmlns:a16="http://schemas.microsoft.com/office/drawing/2014/main" id="{0DB2E396-8A73-4438-B8A9-D91F45A80424}"/>
              </a:ext>
            </a:extLst>
          </p:cNvPr>
          <p:cNvGrpSpPr>
            <a:grpSpLocks/>
          </p:cNvGrpSpPr>
          <p:nvPr/>
        </p:nvGrpSpPr>
        <p:grpSpPr bwMode="auto">
          <a:xfrm>
            <a:off x="3647498" y="1916593"/>
            <a:ext cx="3984625" cy="685800"/>
            <a:chOff x="2674" y="1680"/>
            <a:chExt cx="2510" cy="432"/>
          </a:xfrm>
        </p:grpSpPr>
        <p:sp>
          <p:nvSpPr>
            <p:cNvPr id="75809" name="Line 4">
              <a:extLst>
                <a:ext uri="{FF2B5EF4-FFF2-40B4-BE49-F238E27FC236}">
                  <a16:creationId xmlns:a16="http://schemas.microsoft.com/office/drawing/2014/main" id="{B0CE7868-738F-4E87-B9FB-43CD27576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968"/>
              <a:ext cx="57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75810" name="Text Box 5">
              <a:extLst>
                <a:ext uri="{FF2B5EF4-FFF2-40B4-BE49-F238E27FC236}">
                  <a16:creationId xmlns:a16="http://schemas.microsoft.com/office/drawing/2014/main" id="{BCBA238E-6C17-46B2-9FCD-A22A7D1A9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680"/>
              <a:ext cx="19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5811" name="Oval 26">
              <a:extLst>
                <a:ext uri="{FF2B5EF4-FFF2-40B4-BE49-F238E27FC236}">
                  <a16:creationId xmlns:a16="http://schemas.microsoft.com/office/drawing/2014/main" id="{40E3A324-FF77-4FD5-ABC5-DBF457088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" y="1817"/>
              <a:ext cx="960" cy="288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812" name="Oval 27">
              <a:extLst>
                <a:ext uri="{FF2B5EF4-FFF2-40B4-BE49-F238E27FC236}">
                  <a16:creationId xmlns:a16="http://schemas.microsoft.com/office/drawing/2014/main" id="{D8EB4622-D358-48C4-A5CA-2053577B4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824"/>
              <a:ext cx="960" cy="288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5797" name="Oval 29">
            <a:extLst>
              <a:ext uri="{FF2B5EF4-FFF2-40B4-BE49-F238E27FC236}">
                <a16:creationId xmlns:a16="http://schemas.microsoft.com/office/drawing/2014/main" id="{93F3B0D2-43E1-4E21-AB65-D9BD4E89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95" y="4703016"/>
            <a:ext cx="1759594" cy="496554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798" name="Oval 30">
            <a:extLst>
              <a:ext uri="{FF2B5EF4-FFF2-40B4-BE49-F238E27FC236}">
                <a16:creationId xmlns:a16="http://schemas.microsoft.com/office/drawing/2014/main" id="{20AA3AAF-D66A-47C2-8962-74B5C170A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849" y="4700029"/>
            <a:ext cx="1587571" cy="496554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5799" name="Oval 31">
            <a:extLst>
              <a:ext uri="{FF2B5EF4-FFF2-40B4-BE49-F238E27FC236}">
                <a16:creationId xmlns:a16="http://schemas.microsoft.com/office/drawing/2014/main" id="{12881748-552D-4D94-A1AC-7F1477241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849" y="3853189"/>
            <a:ext cx="1524000" cy="4572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75800" name="Group 36">
            <a:extLst>
              <a:ext uri="{FF2B5EF4-FFF2-40B4-BE49-F238E27FC236}">
                <a16:creationId xmlns:a16="http://schemas.microsoft.com/office/drawing/2014/main" id="{49582343-D414-43B7-9B4C-0E4303521123}"/>
              </a:ext>
            </a:extLst>
          </p:cNvPr>
          <p:cNvGrpSpPr>
            <a:grpSpLocks/>
          </p:cNvGrpSpPr>
          <p:nvPr/>
        </p:nvGrpSpPr>
        <p:grpSpPr bwMode="auto">
          <a:xfrm>
            <a:off x="3730916" y="2376971"/>
            <a:ext cx="3898900" cy="1101726"/>
            <a:chOff x="2728" y="1970"/>
            <a:chExt cx="2456" cy="694"/>
          </a:xfrm>
        </p:grpSpPr>
        <p:sp>
          <p:nvSpPr>
            <p:cNvPr id="75803" name="Line 6">
              <a:extLst>
                <a:ext uri="{FF2B5EF4-FFF2-40B4-BE49-F238E27FC236}">
                  <a16:creationId xmlns:a16="http://schemas.microsoft.com/office/drawing/2014/main" id="{ABD1B06E-E119-4533-BB19-D025874EF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129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75804" name="Line 7">
              <a:extLst>
                <a:ext uri="{FF2B5EF4-FFF2-40B4-BE49-F238E27FC236}">
                  <a16:creationId xmlns:a16="http://schemas.microsoft.com/office/drawing/2014/main" id="{5B941B9A-1414-4351-84C2-7C7DF86E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3" y="2082"/>
              <a:ext cx="1056" cy="24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75805" name="Text Box 8">
              <a:extLst>
                <a:ext uri="{FF2B5EF4-FFF2-40B4-BE49-F238E27FC236}">
                  <a16:creationId xmlns:a16="http://schemas.microsoft.com/office/drawing/2014/main" id="{49EA54DB-A349-463B-A295-B7C8AE398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2047"/>
              <a:ext cx="16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75806" name="Text Box 9">
              <a:extLst>
                <a:ext uri="{FF2B5EF4-FFF2-40B4-BE49-F238E27FC236}">
                  <a16:creationId xmlns:a16="http://schemas.microsoft.com/office/drawing/2014/main" id="{B87EE47B-9650-452E-8E23-C6C562141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1970"/>
              <a:ext cx="16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solidFill>
                    <a:srgbClr val="000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75807" name="Oval 28">
              <a:extLst>
                <a:ext uri="{FF2B5EF4-FFF2-40B4-BE49-F238E27FC236}">
                  <a16:creationId xmlns:a16="http://schemas.microsoft.com/office/drawing/2014/main" id="{C60E3FDB-6E89-4850-9C36-B5EE2514C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52"/>
              <a:ext cx="960" cy="288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5808" name="Oval 32">
              <a:extLst>
                <a:ext uri="{FF2B5EF4-FFF2-40B4-BE49-F238E27FC236}">
                  <a16:creationId xmlns:a16="http://schemas.microsoft.com/office/drawing/2014/main" id="{7D595234-FD1F-460F-A076-AD1052629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2328"/>
              <a:ext cx="1200" cy="336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75801" name="Oval 33">
            <a:extLst>
              <a:ext uri="{FF2B5EF4-FFF2-40B4-BE49-F238E27FC236}">
                <a16:creationId xmlns:a16="http://schemas.microsoft.com/office/drawing/2014/main" id="{07310BD8-6629-4CFE-A2FC-5DCA5575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880" y="3813822"/>
            <a:ext cx="1905000" cy="533400"/>
          </a:xfrm>
          <a:prstGeom prst="ellipse">
            <a:avLst/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02818" name="Rectangle 34">
            <a:extLst>
              <a:ext uri="{FF2B5EF4-FFF2-40B4-BE49-F238E27FC236}">
                <a16:creationId xmlns:a16="http://schemas.microsoft.com/office/drawing/2014/main" id="{6DC545A6-B858-4885-A63B-57EB9868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327" y="5538787"/>
            <a:ext cx="3200400" cy="685800"/>
          </a:xfrm>
          <a:prstGeom prst="rect">
            <a:avLst/>
          </a:prstGeom>
          <a:noFill/>
          <a:ln w="25400" algn="ctr">
            <a:solidFill>
              <a:srgbClr val="FF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solidFill>
                  <a:srgbClr val="000000"/>
                </a:solidFill>
              </a:rPr>
              <a:t>请类比子集构造法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918272-3FE1-4ABD-58D1-68B2EF65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9670-DAF8-4B42-911D-768CE3AD7D6C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A6A008-D8EE-74B0-93E9-BBA5A39A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C66D00-03F6-DA1E-2AAE-AD758863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4C9B459-8DA7-4A6A-9EA9-A3415CDC2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0061F18-83B4-4D1E-9C04-4D3EDC62E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从文法构造的识别活前缀的</a:t>
            </a:r>
            <a:r>
              <a:rPr lang="en-US" altLang="zh-CN" sz="2800" b="1" dirty="0"/>
              <a:t>DFA</a:t>
            </a:r>
            <a:r>
              <a:rPr lang="zh-CN" altLang="en-US" sz="2800" dirty="0">
                <a:latin typeface="宋体" panose="02010600030101010101" pitchFamily="2" charset="-122"/>
              </a:rPr>
              <a:t>的一些特点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概念：</a:t>
            </a:r>
            <a:r>
              <a:rPr lang="zh-CN" altLang="en-US" sz="2400" dirty="0">
                <a:solidFill>
                  <a:schemeClr val="accent2"/>
                </a:solidFill>
              </a:rPr>
              <a:t>有效项目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如果</a:t>
            </a:r>
            <a:r>
              <a:rPr lang="en-US" altLang="zh-CN" sz="2400" b="1" i="1" dirty="0"/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</a:t>
            </a:r>
            <a:r>
              <a:rPr lang="en-US" altLang="zh-CN" sz="2400" b="1" dirty="0"/>
              <a:t>*</a:t>
            </a:r>
            <a:r>
              <a:rPr lang="en-US" altLang="zh-CN" sz="2400" b="1" i="1" baseline="-30000" dirty="0"/>
              <a:t>rm </a:t>
            </a:r>
            <a:r>
              <a:rPr lang="en-US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i="1" dirty="0"/>
              <a:t>Aw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i="1" baseline="-30000" dirty="0"/>
              <a:t>rm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</a:t>
            </a:r>
            <a:r>
              <a:rPr lang="en-US" altLang="zh-CN" sz="2400" b="1" baseline="-30000" dirty="0"/>
              <a:t>1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2</a:t>
            </a:r>
            <a:r>
              <a:rPr lang="en-US" altLang="zh-CN" sz="2400" b="1" i="1" dirty="0"/>
              <a:t>w</a:t>
            </a:r>
            <a:r>
              <a:rPr lang="zh-CN" altLang="en-US" sz="2400" dirty="0">
                <a:latin typeface="宋体" panose="02010600030101010101" pitchFamily="2" charset="-122"/>
              </a:rPr>
              <a:t>，那么我们说项目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·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对活前缀</a:t>
            </a:r>
            <a:r>
              <a:rPr lang="zh-CN" altLang="en-US" sz="2400" b="1" i="1" dirty="0">
                <a:sym typeface="Symbol" panose="05050102010706020507" pitchFamily="18" charset="2"/>
              </a:rPr>
              <a:t></a:t>
            </a:r>
            <a:r>
              <a:rPr lang="en-US" altLang="zh-CN" sz="2400" b="1" baseline="-30000" dirty="0"/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是</a:t>
            </a:r>
            <a:r>
              <a:rPr lang="zh-CN" altLang="en-US" sz="2400" dirty="0">
                <a:solidFill>
                  <a:schemeClr val="accent2"/>
                </a:solidFill>
              </a:rPr>
              <a:t>有效</a:t>
            </a:r>
            <a:r>
              <a:rPr lang="zh-CN" altLang="en-US" sz="2400" dirty="0"/>
              <a:t>的。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zh-CN" altLang="en-US" sz="2400" dirty="0">
                <a:solidFill>
                  <a:schemeClr val="accent2"/>
                </a:solidFill>
              </a:rPr>
              <a:t>有效</a:t>
            </a:r>
            <a:r>
              <a:rPr lang="zh-CN" altLang="en-US" sz="2400" dirty="0"/>
              <a:t>的含义是：在这个活前缀右边再加上</a:t>
            </a:r>
            <a:r>
              <a:rPr lang="zh-CN" altLang="en-US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2</a:t>
            </a:r>
            <a:r>
              <a:rPr lang="zh-CN" altLang="en-US" sz="2400" dirty="0"/>
              <a:t>仍然构成活前缀。</a:t>
            </a:r>
            <a:endParaRPr lang="zh-CN" altLang="en-US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   从项目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·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对活前缀</a:t>
            </a:r>
            <a:r>
              <a:rPr lang="zh-CN" altLang="en-US" sz="2400" b="1" i="1" dirty="0">
                <a:sym typeface="Symbol" panose="05050102010706020507" pitchFamily="18" charset="2"/>
              </a:rPr>
              <a:t></a:t>
            </a:r>
            <a:r>
              <a:rPr lang="en-US" altLang="zh-CN" sz="2400" b="1" baseline="-30000" dirty="0"/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有效这个事实可以知道</a:t>
            </a:r>
            <a:endParaRPr lang="zh-CN" altLang="en-US" sz="2400" dirty="0"/>
          </a:p>
          <a:p>
            <a:pPr lvl="2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如果</a:t>
            </a:r>
            <a:r>
              <a:rPr lang="zh-CN" altLang="en-US" b="1" i="1" dirty="0">
                <a:sym typeface="Symbol" panose="05050102010706020507" pitchFamily="18" charset="2"/>
              </a:rPr>
              <a:t></a:t>
            </a:r>
            <a:r>
              <a:rPr lang="en-US" altLang="zh-CN" b="1" baseline="-30000" dirty="0"/>
              <a:t>2  </a:t>
            </a:r>
            <a:r>
              <a:rPr lang="en-US" altLang="zh-CN" b="1" dirty="0">
                <a:sym typeface="Symbol" panose="05050102010706020507" pitchFamily="18" charset="2"/>
              </a:rPr>
              <a:t> 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应该移进</a:t>
            </a:r>
          </a:p>
          <a:p>
            <a:pPr lvl="2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如果</a:t>
            </a:r>
            <a:r>
              <a:rPr lang="zh-CN" altLang="en-US" b="1" i="1" dirty="0">
                <a:sym typeface="Symbol" panose="05050102010706020507" pitchFamily="18" charset="2"/>
              </a:rPr>
              <a:t></a:t>
            </a:r>
            <a:r>
              <a:rPr lang="en-US" altLang="zh-CN" b="1" baseline="-30000" dirty="0"/>
              <a:t>2 </a:t>
            </a:r>
            <a:r>
              <a:rPr lang="en-US" altLang="zh-CN" b="1" dirty="0"/>
              <a:t>= 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应该用产生式</a:t>
            </a:r>
            <a:r>
              <a:rPr lang="en-US" altLang="zh-CN" b="1" i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</a:t>
            </a:r>
            <a:r>
              <a:rPr lang="en-US" altLang="zh-CN" b="1" baseline="-30000" dirty="0"/>
              <a:t>1</a:t>
            </a:r>
            <a:r>
              <a:rPr lang="zh-CN" altLang="en-US" dirty="0">
                <a:latin typeface="宋体" panose="02010600030101010101" pitchFamily="2" charset="-122"/>
              </a:rPr>
              <a:t>归约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429AB1-72E8-4BD6-BDC2-9A00D898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A2EA-C613-4788-AA35-D579CEC1A9A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21FD91-C79D-9BB4-1D5C-35824019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C5B467-AFDC-2993-688B-DA2C037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AECC67D-927E-4C54-BC34-721F2E34A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上次课回顾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F5A81EF-DA8D-47B0-8F70-ADD162611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/>
              <a:t>LR</a:t>
            </a:r>
            <a:r>
              <a:rPr lang="zh-CN" altLang="en-US" dirty="0">
                <a:latin typeface="宋体" panose="02010600030101010101" pitchFamily="2" charset="-122"/>
              </a:rPr>
              <a:t>分析方法的特点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栈中的文法符号总是形成一个活前缀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栈顶的状态符号包含了确定句柄所需要的一切信息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分析表的转移函数本质上是识别活前缀的</a:t>
            </a:r>
            <a:r>
              <a:rPr lang="en-US" altLang="zh-CN" b="1" dirty="0"/>
              <a:t>DFA</a:t>
            </a:r>
            <a:r>
              <a:rPr lang="zh-CN" altLang="en-US" dirty="0"/>
              <a:t>的转换函数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是已知的最一般的无回溯的移进</a:t>
            </a:r>
            <a:r>
              <a:rPr lang="zh-CN" altLang="en-US" dirty="0">
                <a:sym typeface="Symbol" panose="05050102010706020507" pitchFamily="18" charset="2"/>
              </a:rPr>
              <a:t></a:t>
            </a:r>
            <a:r>
              <a:rPr lang="zh-CN" altLang="en-US" dirty="0">
                <a:latin typeface="宋体" panose="02010600030101010101" pitchFamily="2" charset="-122"/>
              </a:rPr>
              <a:t>归约方法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能分析的文法类是预测分析法能分析的文法类的真超集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能及时发现语法错误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手工构造分析表的工作量太大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DF0AB9-7DA3-4653-2F58-7FFA2A6D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7CA3-71A0-4034-A99E-6FCBAEAB41EE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60FF05-8BA5-5546-0DE1-99737DD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343CAD-030C-A5FA-C79E-85F5E7D8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C2C56CC-4355-4DF1-BDF3-6E7808715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8C9F0FD-0B5C-4332-8814-501A579DC1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从文法构造的识别活前缀的</a:t>
            </a:r>
            <a:r>
              <a:rPr lang="en-US" altLang="zh-CN" sz="2800" b="1" dirty="0"/>
              <a:t>DFA</a:t>
            </a:r>
            <a:r>
              <a:rPr lang="zh-CN" altLang="en-US" sz="2800" dirty="0">
                <a:latin typeface="宋体" panose="02010600030101010101" pitchFamily="2" charset="-122"/>
              </a:rPr>
              <a:t>的一些特点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概念：</a:t>
            </a:r>
            <a:r>
              <a:rPr lang="zh-CN" altLang="en-US" sz="2400" dirty="0">
                <a:solidFill>
                  <a:schemeClr val="accent2"/>
                </a:solidFill>
              </a:rPr>
              <a:t>有效项目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如果</a:t>
            </a:r>
            <a:r>
              <a:rPr lang="en-US" altLang="zh-CN" sz="2400" b="1" i="1" dirty="0"/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</a:t>
            </a:r>
            <a:r>
              <a:rPr lang="en-US" altLang="zh-CN" sz="2400" b="1" dirty="0"/>
              <a:t>*</a:t>
            </a:r>
            <a:r>
              <a:rPr lang="en-US" altLang="zh-CN" sz="2400" b="1" i="1" baseline="-30000" dirty="0"/>
              <a:t>rm </a:t>
            </a:r>
            <a:r>
              <a:rPr lang="en-US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i="1" dirty="0"/>
              <a:t>Aw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i="1" baseline="-30000" dirty="0"/>
              <a:t>rm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</a:t>
            </a:r>
            <a:r>
              <a:rPr lang="en-US" altLang="zh-CN" sz="2400" b="1" baseline="-30000" dirty="0"/>
              <a:t>1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2</a:t>
            </a:r>
            <a:r>
              <a:rPr lang="en-US" altLang="zh-CN" sz="2400" b="1" i="1" dirty="0"/>
              <a:t>w</a:t>
            </a:r>
            <a:r>
              <a:rPr lang="zh-CN" altLang="en-US" sz="2400" dirty="0">
                <a:latin typeface="宋体" panose="02010600030101010101" pitchFamily="2" charset="-122"/>
              </a:rPr>
              <a:t>，那么我们说项目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·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对活前缀</a:t>
            </a:r>
            <a:r>
              <a:rPr lang="zh-CN" altLang="en-US" sz="2400" b="1" i="1" dirty="0">
                <a:sym typeface="Symbol" panose="05050102010706020507" pitchFamily="18" charset="2"/>
              </a:rPr>
              <a:t></a:t>
            </a:r>
            <a:r>
              <a:rPr lang="en-US" altLang="zh-CN" sz="2400" b="1" baseline="-30000" dirty="0"/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是</a:t>
            </a:r>
            <a:r>
              <a:rPr lang="zh-CN" altLang="en-US" sz="2400" dirty="0"/>
              <a:t>有效的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一个活前缀可能有多个有效项目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一个活前缀</a:t>
            </a:r>
            <a:r>
              <a:rPr lang="zh-CN" altLang="en-US" sz="2400" b="1" i="1" dirty="0">
                <a:sym typeface="Symbol" panose="05050102010706020507" pitchFamily="18" charset="2"/>
              </a:rPr>
              <a:t></a:t>
            </a:r>
            <a:r>
              <a:rPr lang="zh-CN" altLang="en-US" sz="2400" dirty="0">
                <a:latin typeface="宋体" panose="02010600030101010101" pitchFamily="2" charset="-122"/>
              </a:rPr>
              <a:t>的有效项目集就是从这个</a:t>
            </a:r>
            <a:r>
              <a:rPr lang="en-US" altLang="zh-CN" sz="2400" b="1" dirty="0"/>
              <a:t>DFA</a:t>
            </a:r>
            <a:r>
              <a:rPr lang="zh-CN" altLang="en-US" sz="2400" dirty="0">
                <a:latin typeface="宋体" panose="02010600030101010101" pitchFamily="2" charset="-122"/>
              </a:rPr>
              <a:t>的初态出发，沿着标记为</a:t>
            </a:r>
            <a:r>
              <a:rPr lang="zh-CN" altLang="en-US" sz="2400" b="1" i="1" dirty="0">
                <a:sym typeface="Symbol" panose="05050102010706020507" pitchFamily="18" charset="2"/>
              </a:rPr>
              <a:t></a:t>
            </a:r>
            <a:r>
              <a:rPr lang="zh-CN" altLang="en-US" sz="2400" dirty="0">
                <a:latin typeface="宋体" panose="02010600030101010101" pitchFamily="2" charset="-122"/>
              </a:rPr>
              <a:t>的路径到达的那个项目集（状态）</a:t>
            </a:r>
            <a:endParaRPr lang="zh-CN" altLang="en-US" sz="2400" i="1" dirty="0">
              <a:latin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endParaRPr lang="zh-CN" altLang="en-US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DF0BCC22-22C8-4335-AD1D-03C5C802E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4569691"/>
            <a:ext cx="5257800" cy="1219200"/>
          </a:xfrm>
          <a:prstGeom prst="rect">
            <a:avLst/>
          </a:prstGeom>
          <a:noFill/>
          <a:ln w="254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008000"/>
                </a:solidFill>
                <a:ea typeface="宋体" panose="02010600030101010101" pitchFamily="2" charset="-122"/>
              </a:rPr>
              <a:t>    E</a:t>
            </a:r>
            <a:r>
              <a:rPr lang="en-US" altLang="zh-CN" sz="24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8000"/>
                </a:solidFill>
                <a:ea typeface="宋体" panose="02010600030101010101" pitchFamily="2" charset="-122"/>
              </a:rPr>
              <a:t>T·             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(id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·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             </a:t>
            </a:r>
            <a:r>
              <a:rPr lang="en-US" altLang="zh-CN" sz="2400" b="1" dirty="0">
                <a:solidFill>
                  <a:srgbClr val="3333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333399"/>
                </a:solidFill>
                <a:ea typeface="宋体" panose="02010600030101010101" pitchFamily="2" charset="-122"/>
              </a:rPr>
              <a:t>T · </a:t>
            </a:r>
            <a:r>
              <a:rPr lang="en-US" altLang="zh-CN" sz="2400" b="1" dirty="0">
                <a:solidFill>
                  <a:srgbClr val="333399"/>
                </a:solidFill>
                <a:ea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008000"/>
                </a:solidFill>
                <a:ea typeface="宋体" panose="02010600030101010101" pitchFamily="2" charset="-122"/>
              </a:rPr>
              <a:t>    T</a:t>
            </a:r>
            <a:r>
              <a:rPr lang="en-US" altLang="zh-CN" sz="24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8000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rgbClr val="008000"/>
                </a:solidFill>
                <a:ea typeface="宋体" panose="02010600030101010101" pitchFamily="2" charset="-122"/>
              </a:rPr>
              <a:t>·</a:t>
            </a:r>
            <a:r>
              <a:rPr lang="en-US" altLang="zh-CN" sz="2400" b="1" dirty="0">
                <a:solidFill>
                  <a:srgbClr val="008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8000"/>
                </a:solidFill>
                <a:ea typeface="宋体" panose="02010600030101010101" pitchFamily="2" charset="-122"/>
              </a:rPr>
              <a:t>F        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(id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·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id)       </a:t>
            </a:r>
            <a:r>
              <a:rPr lang="en-US" altLang="zh-CN" sz="2400" b="1" dirty="0">
                <a:solidFill>
                  <a:srgbClr val="333399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333399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rgbClr val="33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333399"/>
                </a:solidFill>
                <a:ea typeface="宋体" panose="02010600030101010101" pitchFamily="2" charset="-122"/>
              </a:rPr>
              <a:t>· </a:t>
            </a:r>
            <a:r>
              <a:rPr lang="en-US" altLang="zh-CN" sz="2400" b="1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solidFill>
                  <a:srgbClr val="333399"/>
                </a:solidFill>
                <a:ea typeface="宋体" panose="02010600030101010101" pitchFamily="2" charset="-122"/>
              </a:rPr>
              <a:t> id)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2C84FB-39DD-054F-4A9D-31EF8D46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6FAA-BEBD-4559-A59A-3A5528F1DC23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FC1BBB-1077-53A6-92DD-92CB4C25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5041D-1662-5E01-581D-A30A79AB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0048FCB-E6BF-4E22-BCCB-D661DE985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3A43A65B-3D75-43EC-884F-C6AC26E72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49" y="1257300"/>
            <a:ext cx="8395277" cy="49196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一个活前缀有多个有效项目的例子：串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 + </a:t>
            </a:r>
            <a:r>
              <a:rPr lang="en-US" altLang="zh-CN" sz="2800" b="1" i="1" dirty="0"/>
              <a:t>T 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宋体" panose="02010600030101010101" pitchFamily="2" charset="-122"/>
              </a:rPr>
              <a:t>是活前缀，读完它后，</a:t>
            </a:r>
            <a:r>
              <a:rPr lang="en-US" altLang="zh-CN" sz="2800" b="1" dirty="0"/>
              <a:t>DFA</a:t>
            </a:r>
            <a:r>
              <a:rPr lang="zh-CN" altLang="en-US" sz="2800" dirty="0">
                <a:latin typeface="宋体" panose="02010600030101010101" pitchFamily="2" charset="-122"/>
              </a:rPr>
              <a:t>处于状态</a:t>
            </a:r>
            <a:r>
              <a:rPr lang="en-US" altLang="zh-CN" sz="2800" b="1" i="1" dirty="0">
                <a:latin typeface="宋体" panose="02010600030101010101" pitchFamily="2" charset="-122"/>
              </a:rPr>
              <a:t>I</a:t>
            </a:r>
            <a:r>
              <a:rPr lang="en-US" altLang="zh-CN" sz="2800" b="1" baseline="-30000" dirty="0"/>
              <a:t>7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baseline="-30000" dirty="0"/>
              <a:t>	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baseline="-30000" dirty="0"/>
              <a:t>		</a:t>
            </a:r>
            <a:r>
              <a:rPr lang="en-US" altLang="zh-CN" sz="2800" b="1" i="1" dirty="0"/>
              <a:t>I</a:t>
            </a:r>
            <a:r>
              <a:rPr lang="en-US" altLang="zh-CN" sz="2800" b="1" baseline="-30000" dirty="0"/>
              <a:t>7</a:t>
            </a:r>
            <a:r>
              <a:rPr lang="en-US" altLang="zh-CN" sz="2800" b="1" dirty="0"/>
              <a:t>: 	</a:t>
            </a:r>
            <a:r>
              <a:rPr lang="en-US" altLang="zh-CN" sz="2800" b="1" i="1" dirty="0"/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dirty="0"/>
              <a:t>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F</a:t>
            </a:r>
            <a:r>
              <a:rPr lang="en-US" altLang="zh-CN" sz="2800" b="1" dirty="0"/>
              <a:t>,  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),  </a:t>
            </a:r>
            <a:r>
              <a:rPr lang="en-US" altLang="zh-CN" sz="2800" b="1" i="1" dirty="0"/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 E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i="1" dirty="0"/>
              <a:t> 	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E		  E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	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 		  </a:t>
            </a:r>
            <a:r>
              <a:rPr lang="en-US" altLang="zh-CN" sz="2800" b="1" i="1" dirty="0"/>
              <a:t>E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en-US" altLang="zh-CN" sz="2800" b="1" dirty="0"/>
              <a:t> 	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E</a:t>
            </a:r>
            <a:endParaRPr lang="en-US" altLang="zh-CN" sz="2800" b="1" dirty="0"/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	</a:t>
            </a:r>
            <a:r>
              <a:rPr lang="en-US" altLang="zh-CN" sz="2800" b="1" i="1" dirty="0"/>
              <a:t> E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		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i="1" dirty="0"/>
              <a:t> E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		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i="1" dirty="0"/>
              <a:t> E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T</a:t>
            </a:r>
            <a:endParaRPr lang="en-US" altLang="zh-CN" sz="2800" b="1" dirty="0"/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		</a:t>
            </a:r>
            <a:r>
              <a:rPr lang="en-US" altLang="zh-CN" sz="2800" b="1" i="1" dirty="0"/>
              <a:t> E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 F</a:t>
            </a:r>
            <a:r>
              <a:rPr lang="en-US" altLang="zh-CN" sz="2800" b="1" dirty="0"/>
              <a:t> 		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i="1" dirty="0"/>
              <a:t> E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 F		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i="1" dirty="0"/>
              <a:t> E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 F</a:t>
            </a:r>
            <a:endParaRPr lang="en-US" altLang="zh-CN" sz="2800" b="1" dirty="0"/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		</a:t>
            </a:r>
            <a:r>
              <a:rPr lang="en-US" altLang="zh-CN" sz="2800" b="1" i="1" dirty="0"/>
              <a:t> E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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id 		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i="1" dirty="0"/>
              <a:t> </a:t>
            </a:r>
            <a:r>
              <a:rPr lang="en-US" altLang="zh-CN" sz="2800" b="1" i="1" dirty="0">
                <a:solidFill>
                  <a:schemeClr val="accent2"/>
                </a:solidFill>
              </a:rPr>
              <a:t>E</a:t>
            </a:r>
            <a:r>
              <a:rPr lang="en-US" altLang="zh-CN" sz="2800" b="1" dirty="0">
                <a:solidFill>
                  <a:schemeClr val="accent2"/>
                </a:solidFill>
              </a:rPr>
              <a:t>+</a:t>
            </a:r>
            <a:r>
              <a:rPr lang="en-US" altLang="zh-CN" sz="2800" b="1" i="1" dirty="0">
                <a:solidFill>
                  <a:schemeClr val="accent2"/>
                </a:solidFill>
              </a:rPr>
              <a:t>T</a:t>
            </a:r>
            <a:r>
              <a:rPr lang="en-US" altLang="zh-CN" sz="2800" b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(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 )</a:t>
            </a:r>
            <a:r>
              <a:rPr lang="en-US" altLang="zh-CN" sz="2800" b="1" dirty="0"/>
              <a:t>	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i="1" dirty="0"/>
              <a:t> </a:t>
            </a:r>
            <a:r>
              <a:rPr lang="en-US" altLang="zh-CN" sz="2800" b="1" i="1" dirty="0">
                <a:solidFill>
                  <a:schemeClr val="accent2"/>
                </a:solidFill>
              </a:rPr>
              <a:t>E</a:t>
            </a:r>
            <a:r>
              <a:rPr lang="en-US" altLang="zh-CN" sz="2800" b="1" dirty="0">
                <a:solidFill>
                  <a:schemeClr val="accent2"/>
                </a:solidFill>
              </a:rPr>
              <a:t>+</a:t>
            </a:r>
            <a:r>
              <a:rPr lang="en-US" altLang="zh-CN" sz="2800" b="1" i="1" dirty="0">
                <a:solidFill>
                  <a:schemeClr val="accent2"/>
                </a:solidFill>
              </a:rPr>
              <a:t>T </a:t>
            </a:r>
            <a:r>
              <a:rPr lang="en-US" altLang="zh-CN" sz="2800" b="1" dirty="0">
                <a:solidFill>
                  <a:schemeClr val="accent2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chemeClr val="accent2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id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		</a:t>
            </a:r>
            <a:r>
              <a:rPr lang="en-US" altLang="zh-CN" sz="2800" b="1" i="1" dirty="0"/>
              <a:t> </a:t>
            </a:r>
            <a:r>
              <a:rPr lang="en-US" altLang="zh-CN" sz="2800" b="1" i="1" dirty="0">
                <a:solidFill>
                  <a:schemeClr val="accent2"/>
                </a:solidFill>
              </a:rPr>
              <a:t>E</a:t>
            </a:r>
            <a:r>
              <a:rPr lang="en-US" altLang="zh-CN" sz="2800" b="1" dirty="0">
                <a:solidFill>
                  <a:schemeClr val="accent2"/>
                </a:solidFill>
              </a:rPr>
              <a:t>+</a:t>
            </a:r>
            <a:r>
              <a:rPr lang="en-US" altLang="zh-CN" sz="2800" b="1" i="1" dirty="0">
                <a:solidFill>
                  <a:srgbClr val="FF00FF"/>
                </a:solidFill>
              </a:rPr>
              <a:t>T</a:t>
            </a:r>
            <a:r>
              <a:rPr lang="en-US" altLang="zh-CN" sz="2800" b="1" dirty="0">
                <a:solidFill>
                  <a:srgbClr val="FF00FF"/>
                </a:solidFill>
              </a:rPr>
              <a:t> </a:t>
            </a:r>
            <a:r>
              <a:rPr lang="en-US" altLang="zh-CN" sz="2800" b="1" dirty="0">
                <a:solidFill>
                  <a:srgbClr val="FF00F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rgbClr val="008000"/>
                </a:solidFill>
              </a:rPr>
              <a:t> F </a:t>
            </a:r>
            <a:r>
              <a:rPr lang="en-US" altLang="zh-CN" sz="2800" b="1" dirty="0">
                <a:solidFill>
                  <a:schemeClr val="tx2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800" b="1" i="1" dirty="0">
                <a:solidFill>
                  <a:schemeClr val="tx2"/>
                </a:solidFill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</a:rPr>
              <a:t>id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dirty="0">
              <a:solidFill>
                <a:schemeClr val="tx2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chemeClr val="accent2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b="1" i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FF00FF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solidFill>
                  <a:srgbClr val="FF00FF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8000"/>
                </a:solidFill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solidFill>
                  <a:srgbClr val="008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b="1" i="1" dirty="0">
                <a:solidFill>
                  <a:schemeClr val="tx2"/>
                </a:solidFill>
                <a:sym typeface="Symbol" panose="05050102010706020507" pitchFamily="18" charset="2"/>
              </a:rPr>
              <a:t> w</a:t>
            </a:r>
          </a:p>
          <a:p>
            <a:pPr eaLnBrk="1" hangingPunct="1">
              <a:lnSpc>
                <a:spcPct val="110000"/>
              </a:lnSpc>
            </a:pPr>
            <a:endParaRPr lang="en-US" altLang="zh-CN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38BD68-5D3F-BB74-A451-EBECED6E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3327-B26C-418C-8F42-8D73B0CF3519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19F4EF-6DEC-CB16-9126-B05AC96F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708EEA-12BF-2805-C808-314C93A8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F93822A-EDD0-4E1E-B5FA-96BDAA80D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2717E27-7430-4A3A-97DC-ACE944594F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</a:rPr>
              <a:t>从文法构造的识别活前缀的</a:t>
            </a:r>
            <a:r>
              <a:rPr lang="en-US" altLang="zh-CN" sz="2800" b="1" dirty="0"/>
              <a:t>DFA</a:t>
            </a:r>
            <a:r>
              <a:rPr lang="zh-CN" altLang="en-US" sz="2800" dirty="0">
                <a:latin typeface="宋体" panose="02010600030101010101" pitchFamily="2" charset="-122"/>
              </a:rPr>
              <a:t>的一些特点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概念：</a:t>
            </a:r>
            <a:r>
              <a:rPr lang="zh-CN" altLang="en-US" sz="2400" dirty="0">
                <a:solidFill>
                  <a:schemeClr val="accent2"/>
                </a:solidFill>
              </a:rPr>
              <a:t>有效项目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如果</a:t>
            </a:r>
            <a:r>
              <a:rPr lang="en-US" altLang="zh-CN" sz="2400" b="1" i="1" dirty="0"/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</a:t>
            </a:r>
            <a:r>
              <a:rPr lang="en-US" altLang="zh-CN" sz="2400" b="1" dirty="0"/>
              <a:t>*</a:t>
            </a:r>
            <a:r>
              <a:rPr lang="en-US" altLang="zh-CN" sz="2400" b="1" i="1" baseline="-30000" dirty="0"/>
              <a:t>rm </a:t>
            </a:r>
            <a:r>
              <a:rPr lang="en-US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i="1" dirty="0"/>
              <a:t>Aw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i="1" baseline="-30000" dirty="0"/>
              <a:t>rm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</a:t>
            </a:r>
            <a:r>
              <a:rPr lang="en-US" altLang="zh-CN" sz="2400" b="1" baseline="-30000" dirty="0"/>
              <a:t>1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2</a:t>
            </a:r>
            <a:r>
              <a:rPr lang="en-US" altLang="zh-CN" sz="2400" b="1" i="1" dirty="0"/>
              <a:t>w</a:t>
            </a:r>
            <a:r>
              <a:rPr lang="zh-CN" altLang="en-US" sz="2400" dirty="0">
                <a:latin typeface="宋体" panose="02010600030101010101" pitchFamily="2" charset="-122"/>
              </a:rPr>
              <a:t>，那么我们说项目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·</a:t>
            </a:r>
            <a:r>
              <a:rPr lang="en-US" altLang="zh-CN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对活前缀</a:t>
            </a:r>
            <a:r>
              <a:rPr lang="zh-CN" altLang="en-US" sz="2400" b="1" i="1" dirty="0">
                <a:sym typeface="Symbol" panose="05050102010706020507" pitchFamily="18" charset="2"/>
              </a:rPr>
              <a:t></a:t>
            </a:r>
            <a:r>
              <a:rPr lang="en-US" altLang="zh-CN" sz="2400" b="1" baseline="-30000" dirty="0"/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是</a:t>
            </a:r>
            <a:r>
              <a:rPr lang="zh-CN" altLang="en-US" sz="2400" dirty="0"/>
              <a:t>有效的</a:t>
            </a: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</a:rPr>
              <a:t>一个活前缀可能有多个有效项目</a:t>
            </a:r>
          </a:p>
          <a:p>
            <a:pPr lvl="1" eaLnBrk="1" hangingPunct="1">
              <a:spcBef>
                <a:spcPct val="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宋体" panose="02010600030101010101" pitchFamily="2" charset="-122"/>
              </a:rPr>
              <a:t>一个项目可能对好几个活前缀都是有效的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/>
              <a:t>	 	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dirty="0"/>
              <a:t>·</a:t>
            </a:r>
            <a:r>
              <a:rPr lang="en-US" altLang="zh-CN" sz="2400" b="1" i="1" dirty="0"/>
              <a:t> E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T  </a:t>
            </a:r>
            <a:r>
              <a:rPr lang="zh-CN" altLang="en-US" sz="2400" dirty="0"/>
              <a:t>对 </a:t>
            </a:r>
            <a:r>
              <a:rPr lang="zh-CN" altLang="en-US" sz="2400" b="1" dirty="0">
                <a:sym typeface="Symbol" panose="05050102010706020507" pitchFamily="18" charset="2"/>
              </a:rPr>
              <a:t>“”</a:t>
            </a:r>
            <a:r>
              <a:rPr lang="zh-CN" altLang="en-US" sz="2400" b="1" i="1" dirty="0"/>
              <a:t> </a:t>
            </a:r>
            <a:r>
              <a:rPr lang="zh-CN" altLang="en-US" sz="2400" dirty="0"/>
              <a:t>和 </a:t>
            </a:r>
            <a:r>
              <a:rPr lang="zh-CN" altLang="en-US" sz="2400" b="1" dirty="0">
                <a:sym typeface="Symbol" panose="05050102010706020507" pitchFamily="18" charset="2"/>
              </a:rPr>
              <a:t>“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”</a:t>
            </a:r>
            <a:r>
              <a:rPr lang="en-US" altLang="zh-CN" sz="2400" b="1" dirty="0"/>
              <a:t> </a:t>
            </a:r>
            <a:r>
              <a:rPr lang="zh-CN" altLang="en-US" sz="2400" dirty="0"/>
              <a:t>这两个活前缀都有效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i="1" dirty="0"/>
              <a:t>		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i="1" dirty="0"/>
              <a:t> E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T		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</a:t>
            </a:r>
            <a:r>
              <a:rPr lang="zh-CN" altLang="en-US" sz="2400" b="1" dirty="0">
                <a:sym typeface="Symbol" panose="05050102010706020507" pitchFamily="18" charset="2"/>
              </a:rPr>
              <a:t>，</a:t>
            </a:r>
            <a:r>
              <a:rPr lang="zh-CN" altLang="en-US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都为空</a:t>
            </a:r>
            <a:r>
              <a:rPr lang="en-US" altLang="zh-CN" sz="2400" b="1" dirty="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/>
              <a:t>		E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E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*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)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)	(</a:t>
            </a:r>
            <a:r>
              <a:rPr lang="en-US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dirty="0"/>
              <a:t> =“(”</a:t>
            </a:r>
            <a:r>
              <a:rPr lang="zh-CN" altLang="en-US" sz="2400" b="1" dirty="0"/>
              <a:t>，</a:t>
            </a:r>
            <a:r>
              <a:rPr lang="zh-CN" altLang="en-US" sz="2400" b="1" i="1" dirty="0">
                <a:sym typeface="Symbol" panose="05050102010706020507" pitchFamily="18" charset="2"/>
              </a:rPr>
              <a:t></a:t>
            </a:r>
            <a:r>
              <a:rPr lang="en-US" altLang="zh-CN" sz="2400" b="1" baseline="-30000" dirty="0"/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为空</a:t>
            </a:r>
            <a:r>
              <a:rPr lang="en-US" altLang="zh-CN" sz="2400" b="1" dirty="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	</a:t>
            </a:r>
            <a:endParaRPr lang="en-US" altLang="zh-CN" sz="2800" dirty="0"/>
          </a:p>
        </p:txBody>
      </p:sp>
      <p:sp>
        <p:nvSpPr>
          <p:cNvPr id="79876" name="Rectangle 4">
            <a:extLst>
              <a:ext uri="{FF2B5EF4-FFF2-40B4-BE49-F238E27FC236}">
                <a16:creationId xmlns:a16="http://schemas.microsoft.com/office/drawing/2014/main" id="{A3CC6992-350E-462F-A1D9-68B78EC9C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663" y="5110018"/>
            <a:ext cx="3142673" cy="11419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·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id+id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b="1" dirty="0">
                <a:solidFill>
                  <a:srgbClr val="333399"/>
                </a:solidFill>
                <a:ea typeface="宋体" panose="02010600030101010101" pitchFamily="2" charset="-122"/>
              </a:rPr>
              <a:t>· </a:t>
            </a:r>
            <a:r>
              <a:rPr lang="en-US" altLang="zh-CN" sz="2400" b="1" i="1" dirty="0">
                <a:solidFill>
                  <a:srgbClr val="333399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333399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solidFill>
                  <a:srgbClr val="333399"/>
                </a:solidFill>
                <a:ea typeface="宋体" panose="02010600030101010101" pitchFamily="2" charset="-122"/>
              </a:rPr>
              <a:t>T</a:t>
            </a:r>
            <a:endParaRPr lang="en-US" altLang="zh-CN" sz="2400" b="1" dirty="0">
              <a:solidFill>
                <a:srgbClr val="333399"/>
              </a:solidFill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(· 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</a:rPr>
              <a:t>id+id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       </a:t>
            </a:r>
            <a:r>
              <a:rPr lang="en-US" altLang="zh-CN" sz="2400" b="1" dirty="0">
                <a:solidFill>
                  <a:srgbClr val="333399"/>
                </a:solidFill>
                <a:ea typeface="宋体" panose="02010600030101010101" pitchFamily="2" charset="-122"/>
              </a:rPr>
              <a:t>(· </a:t>
            </a:r>
            <a:r>
              <a:rPr lang="en-US" altLang="zh-CN" sz="2400" b="1" i="1" dirty="0">
                <a:solidFill>
                  <a:srgbClr val="333399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333399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solidFill>
                  <a:srgbClr val="333399"/>
                </a:solidFill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rgbClr val="333399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AD418B-06CA-9575-C7F7-54FBA2F0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3CE6C-D998-4A37-9D47-BC374D5B83ED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2BAA01-4814-2A6D-37DE-6C636971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BBE148-D60E-BA6D-D953-45437CC3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FD61937-23FC-496A-B236-3121C75AC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EBB264A-E059-4D6C-9783-27C160A681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/>
              <a:t>构造</a:t>
            </a:r>
            <a:r>
              <a:rPr lang="en-US" altLang="zh-CN" b="1" dirty="0"/>
              <a:t>SLR</a:t>
            </a:r>
            <a:r>
              <a:rPr lang="zh-CN" altLang="en-US" dirty="0"/>
              <a:t>分析表的两大步骤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/>
              <a:t>从文法构造识别活前缀的</a:t>
            </a:r>
            <a:r>
              <a:rPr lang="en-US" altLang="zh-CN" b="1" dirty="0"/>
              <a:t>DFA</a:t>
            </a:r>
          </a:p>
          <a:p>
            <a:pPr lvl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从上述</a:t>
            </a:r>
            <a:r>
              <a:rPr lang="en-US" altLang="zh-CN" b="1" dirty="0">
                <a:solidFill>
                  <a:schemeClr val="accent2"/>
                </a:solidFill>
              </a:rPr>
              <a:t>DFA</a:t>
            </a:r>
            <a:r>
              <a:rPr lang="zh-CN" altLang="en-US" dirty="0">
                <a:solidFill>
                  <a:schemeClr val="accent2"/>
                </a:solidFill>
              </a:rPr>
              <a:t>构造分析表</a:t>
            </a:r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602E2-0D21-3D04-5F7C-BCC302FE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FC84-2800-4F47-8055-565D16B5F7E8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3CD866-60F0-E33F-C075-E77FBA0A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A6274-2E0D-32B0-62F0-06D77C72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2435AAA8-898D-4DA5-93E0-41171B6E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A64EB-8118-408D-87A1-E8182872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8007350" cy="4919663"/>
          </a:xfrm>
        </p:spPr>
        <p:txBody>
          <a:bodyPr>
            <a:normAutofit/>
          </a:bodyPr>
          <a:lstStyle/>
          <a:p>
            <a:r>
              <a:rPr lang="zh-CN" altLang="en-US" dirty="0"/>
              <a:t>如何根据</a:t>
            </a:r>
            <a:r>
              <a:rPr lang="en-US" altLang="zh-CN" dirty="0"/>
              <a:t>LR(0)</a:t>
            </a:r>
            <a:r>
              <a:rPr lang="zh-CN" altLang="en-US" dirty="0"/>
              <a:t>项目集规范族和识别活前缀的</a:t>
            </a:r>
            <a:r>
              <a:rPr lang="en-US" altLang="zh-CN" dirty="0"/>
              <a:t>DFA</a:t>
            </a:r>
            <a:r>
              <a:rPr lang="zh-CN" altLang="en-US" dirty="0"/>
              <a:t>构造</a:t>
            </a:r>
            <a:r>
              <a:rPr lang="en-US" altLang="zh-CN" dirty="0"/>
              <a:t>action-</a:t>
            </a:r>
            <a:r>
              <a:rPr lang="en-US" altLang="zh-CN" dirty="0" err="1"/>
              <a:t>goto</a:t>
            </a:r>
            <a:r>
              <a:rPr lang="zh-CN" altLang="en-US" dirty="0"/>
              <a:t>表？</a:t>
            </a:r>
            <a:endParaRPr lang="en-US" altLang="zh-CN" dirty="0"/>
          </a:p>
          <a:p>
            <a:pPr lvl="1"/>
            <a:r>
              <a:rPr lang="zh-CN" altLang="en-US" dirty="0"/>
              <a:t>每个项目集对应了</a:t>
            </a:r>
            <a:r>
              <a:rPr lang="en-US" altLang="zh-CN" dirty="0"/>
              <a:t>action-</a:t>
            </a:r>
            <a:r>
              <a:rPr lang="en-US" altLang="zh-CN" dirty="0" err="1"/>
              <a:t>goto</a:t>
            </a:r>
            <a:r>
              <a:rPr lang="zh-CN" altLang="en-US" dirty="0"/>
              <a:t>表中一个状态。</a:t>
            </a:r>
          </a:p>
          <a:p>
            <a:pPr lvl="1"/>
            <a:r>
              <a:rPr lang="zh-CN" altLang="en-US" dirty="0"/>
              <a:t>项目集中的项目分四类：</a:t>
            </a:r>
          </a:p>
          <a:p>
            <a:pPr lvl="2"/>
            <a:r>
              <a:rPr lang="zh-CN" altLang="en-US" dirty="0"/>
              <a:t>接受项目</a:t>
            </a:r>
            <a:r>
              <a:rPr lang="en-US" altLang="zh-CN" b="1" dirty="0"/>
              <a:t>[S</a:t>
            </a:r>
            <a:r>
              <a:rPr lang="en-US" altLang="zh-CN" b="1" dirty="0">
                <a:sym typeface="Symbol" pitchFamily="18" charset="2"/>
              </a:rPr>
              <a:t> S </a:t>
            </a:r>
            <a:r>
              <a:rPr lang="en-US" altLang="zh-CN" b="1" dirty="0"/>
              <a:t>·]</a:t>
            </a:r>
            <a:r>
              <a:rPr lang="zh-CN" altLang="en-US" b="1" dirty="0"/>
              <a:t>：</a:t>
            </a:r>
            <a:r>
              <a:rPr lang="en-US" altLang="zh-CN" b="1" dirty="0"/>
              <a:t>action[</a:t>
            </a:r>
            <a:r>
              <a:rPr lang="en-US" altLang="zh-CN" b="1" dirty="0" err="1"/>
              <a:t>i</a:t>
            </a:r>
            <a:r>
              <a:rPr lang="en-US" altLang="zh-CN" b="1" dirty="0"/>
              <a:t>, $] = acc</a:t>
            </a:r>
          </a:p>
          <a:p>
            <a:pPr lvl="2"/>
            <a:r>
              <a:rPr lang="zh-CN" altLang="en-US" dirty="0"/>
              <a:t>移进项目</a:t>
            </a:r>
            <a:r>
              <a:rPr lang="en-US" altLang="zh-CN" b="1" dirty="0"/>
              <a:t>[A </a:t>
            </a:r>
            <a:r>
              <a:rPr lang="en-US" altLang="zh-CN" b="1" dirty="0">
                <a:sym typeface="Symbol" pitchFamily="18" charset="2"/>
              </a:rPr>
              <a:t>  a</a:t>
            </a:r>
            <a:r>
              <a:rPr lang="en-US" altLang="zh-CN" b="1" dirty="0"/>
              <a:t>]</a:t>
            </a:r>
            <a:r>
              <a:rPr lang="zh-CN" altLang="en-US" b="1" dirty="0"/>
              <a:t>：</a:t>
            </a:r>
            <a:r>
              <a:rPr lang="en-US" altLang="zh-CN" b="1" dirty="0"/>
              <a:t>action[</a:t>
            </a:r>
            <a:r>
              <a:rPr lang="en-US" altLang="zh-CN" b="1" dirty="0" err="1"/>
              <a:t>i,a</a:t>
            </a:r>
            <a:r>
              <a:rPr lang="en-US" altLang="zh-CN" b="1" dirty="0"/>
              <a:t>]=</a:t>
            </a:r>
            <a:r>
              <a:rPr lang="en-US" altLang="zh-CN" b="1" dirty="0" err="1"/>
              <a:t>sj</a:t>
            </a:r>
            <a:endParaRPr lang="en-US" altLang="zh-CN" b="1" dirty="0"/>
          </a:p>
          <a:p>
            <a:pPr lvl="2"/>
            <a:r>
              <a:rPr lang="zh-CN" altLang="en-US" dirty="0"/>
              <a:t>归约项目</a:t>
            </a:r>
            <a:r>
              <a:rPr lang="en-US" altLang="zh-CN" b="1" dirty="0"/>
              <a:t>[A </a:t>
            </a:r>
            <a:r>
              <a:rPr lang="en-US" altLang="zh-CN" b="1" dirty="0">
                <a:sym typeface="Symbol" pitchFamily="18" charset="2"/>
              </a:rPr>
              <a:t>   </a:t>
            </a:r>
            <a:r>
              <a:rPr lang="en-US" altLang="zh-CN" b="1" dirty="0"/>
              <a:t>]: action[</a:t>
            </a:r>
            <a:r>
              <a:rPr lang="en-US" altLang="zh-CN" b="1" dirty="0" err="1"/>
              <a:t>i,b</a:t>
            </a:r>
            <a:r>
              <a:rPr lang="en-US" altLang="zh-CN" b="1" dirty="0"/>
              <a:t>]=</a:t>
            </a:r>
            <a:r>
              <a:rPr lang="en-US" altLang="zh-CN" b="1" dirty="0" err="1"/>
              <a:t>rj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chemeClr val="accent2"/>
                </a:solidFill>
              </a:rPr>
              <a:t>b</a:t>
            </a:r>
            <a:r>
              <a:rPr lang="en-US" altLang="zh-CN" b="1" dirty="0" err="1">
                <a:solidFill>
                  <a:schemeClr val="accent2"/>
                </a:solidFill>
                <a:sym typeface="Symbol" pitchFamily="18" charset="2"/>
              </a:rPr>
              <a:t>FOLLOW</a:t>
            </a:r>
            <a:r>
              <a:rPr lang="en-US" altLang="zh-CN" b="1" dirty="0">
                <a:solidFill>
                  <a:schemeClr val="accent2"/>
                </a:solidFill>
                <a:sym typeface="Symbol" pitchFamily="18" charset="2"/>
              </a:rPr>
              <a:t>(A)</a:t>
            </a:r>
            <a:endParaRPr lang="en-US" altLang="en-US" b="1" dirty="0">
              <a:solidFill>
                <a:schemeClr val="accent2"/>
              </a:solidFill>
              <a:sym typeface="Symbol" pitchFamily="18" charset="2"/>
            </a:endParaRPr>
          </a:p>
          <a:p>
            <a:pPr lvl="2"/>
            <a:r>
              <a:rPr lang="zh-CN" altLang="en-US" dirty="0"/>
              <a:t>待归约项目</a:t>
            </a:r>
            <a:r>
              <a:rPr lang="en-US" altLang="zh-CN" b="1" dirty="0"/>
              <a:t>[A </a:t>
            </a:r>
            <a:r>
              <a:rPr lang="en-US" altLang="zh-CN" b="1" dirty="0">
                <a:sym typeface="Symbol" pitchFamily="18" charset="2"/>
              </a:rPr>
              <a:t>  B</a:t>
            </a:r>
            <a:r>
              <a:rPr lang="en-US" altLang="zh-CN" b="1" dirty="0"/>
              <a:t>]: </a:t>
            </a:r>
            <a:r>
              <a:rPr lang="en-US" altLang="zh-CN" b="1" dirty="0" err="1"/>
              <a:t>goto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, B] = j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385326-7D3E-9908-E6F2-42271665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F6B3F-999F-47AD-8714-FD48F2052EC6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2CDB1E-EBD8-D98B-D914-B9A55D27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FFBBA4-1FBB-958E-4EA8-A942C17B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83878-3FE9-4E2D-B416-C4B4F40D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8EADF5-FAB1-4333-9F25-E2C7EC8F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算法</a:t>
            </a:r>
            <a:r>
              <a:rPr lang="en-US" altLang="zh-CN" sz="2800" dirty="0"/>
              <a:t>3.4 </a:t>
            </a:r>
            <a:r>
              <a:rPr lang="zh-CN" altLang="en-US" sz="2800" dirty="0"/>
              <a:t>构造</a:t>
            </a:r>
            <a:r>
              <a:rPr lang="en-US" altLang="zh-CN" sz="2800" dirty="0"/>
              <a:t>SLR</a:t>
            </a:r>
            <a:r>
              <a:rPr lang="zh-CN" altLang="en-US" sz="2800" dirty="0"/>
              <a:t>分析表算法</a:t>
            </a:r>
            <a:endParaRPr lang="en-US" altLang="zh-CN" sz="2800" dirty="0"/>
          </a:p>
          <a:p>
            <a:r>
              <a:rPr lang="zh-CN" altLang="en-US" sz="2800" dirty="0"/>
              <a:t>输入：拓广文法</a:t>
            </a:r>
            <a:r>
              <a:rPr lang="en-US" altLang="zh-CN" sz="2800" b="1" i="1" dirty="0"/>
              <a:t>G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</a:p>
          <a:p>
            <a:r>
              <a:rPr lang="zh-CN" altLang="en-US" sz="2800" dirty="0"/>
              <a:t>输出：</a:t>
            </a:r>
            <a:r>
              <a:rPr lang="en-US" altLang="zh-CN" sz="2800" b="1" i="1" dirty="0"/>
              <a:t>G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  <a:r>
              <a:rPr lang="zh-CN" altLang="en-US" sz="2800" dirty="0"/>
              <a:t>的</a:t>
            </a:r>
            <a:r>
              <a:rPr lang="en-US" altLang="zh-CN" sz="2800" dirty="0"/>
              <a:t>SLR</a:t>
            </a:r>
            <a:r>
              <a:rPr lang="zh-CN" altLang="en-US" sz="2800" dirty="0"/>
              <a:t>分析表的</a:t>
            </a:r>
            <a:r>
              <a:rPr lang="en-US" altLang="zh-CN" sz="2800" i="1" dirty="0"/>
              <a:t>action</a:t>
            </a:r>
            <a:r>
              <a:rPr lang="zh-CN" altLang="en-US" sz="2800" dirty="0"/>
              <a:t>函数（动作表）和</a:t>
            </a:r>
            <a:r>
              <a:rPr lang="en-US" altLang="zh-CN" sz="2800" i="1" dirty="0" err="1"/>
              <a:t>goto</a:t>
            </a:r>
            <a:r>
              <a:rPr lang="zh-CN" altLang="en-US" sz="2800" dirty="0"/>
              <a:t>函数（转移表）</a:t>
            </a:r>
            <a:endParaRPr lang="en-US" altLang="zh-CN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E9BEC-D681-AC1B-BA21-E46CE1EF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04C4-955C-4595-9409-89C681ADEDA7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301C65-C5B7-31A2-1FF4-ED926527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222AA-E33A-BDA0-4151-F4B4375D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5298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D3671-3E62-446B-95C5-D1A959CC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695EE9-DAC2-4150-9B4E-D319E244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2" y="1303482"/>
            <a:ext cx="8764732" cy="56422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算法</a:t>
            </a:r>
            <a:r>
              <a:rPr lang="en-US" altLang="zh-CN" sz="2400" dirty="0"/>
              <a:t>3.4 </a:t>
            </a:r>
            <a:r>
              <a:rPr lang="zh-CN" altLang="en-US" sz="2400" dirty="0"/>
              <a:t>构造</a:t>
            </a:r>
            <a:r>
              <a:rPr lang="en-US" altLang="zh-CN" sz="2400" dirty="0"/>
              <a:t>SLR</a:t>
            </a:r>
            <a:r>
              <a:rPr lang="zh-CN" altLang="en-US" sz="2400" dirty="0"/>
              <a:t>分析表算法</a:t>
            </a:r>
            <a:endParaRPr lang="en-US" altLang="zh-CN" sz="2400" dirty="0"/>
          </a:p>
          <a:p>
            <a:r>
              <a:rPr lang="zh-CN" altLang="en-US" sz="2400" dirty="0"/>
              <a:t>方法：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(1) </a:t>
            </a:r>
            <a:r>
              <a:rPr lang="zh-CN" altLang="en-US" sz="2400" dirty="0">
                <a:sym typeface="Wingdings" panose="05000000000000000000" pitchFamily="2" charset="2"/>
              </a:rPr>
              <a:t>构造</a:t>
            </a:r>
            <a:r>
              <a:rPr lang="en-US" altLang="zh-CN" sz="2400" b="1" i="1" dirty="0">
                <a:sym typeface="Wingdings" panose="05000000000000000000" pitchFamily="2" charset="2"/>
              </a:rPr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dirty="0">
                <a:sym typeface="Wingdings" panose="05000000000000000000" pitchFamily="2" charset="2"/>
              </a:rPr>
              <a:t>的</a:t>
            </a:r>
            <a:r>
              <a:rPr lang="en-US" altLang="zh-CN" sz="2400" b="1" dirty="0">
                <a:solidFill>
                  <a:srgbClr val="2D85F5"/>
                </a:solidFill>
                <a:sym typeface="Wingdings" panose="05000000000000000000" pitchFamily="2" charset="2"/>
              </a:rPr>
              <a:t>LR(0)</a:t>
            </a:r>
            <a:r>
              <a:rPr lang="zh-CN" altLang="en-US" sz="2400" dirty="0">
                <a:sym typeface="Wingdings" panose="05000000000000000000" pitchFamily="2" charset="2"/>
              </a:rPr>
              <a:t>项目集规范族</a:t>
            </a:r>
            <a:r>
              <a:rPr lang="en-US" altLang="zh-CN" sz="2400" b="1" i="1" dirty="0">
                <a:sym typeface="Wingdings" panose="05000000000000000000" pitchFamily="2" charset="2"/>
              </a:rPr>
              <a:t>C </a:t>
            </a:r>
            <a:r>
              <a:rPr lang="en-US" altLang="zh-CN" sz="2400" b="1" dirty="0">
                <a:sym typeface="Wingdings" panose="05000000000000000000" pitchFamily="2" charset="2"/>
              </a:rPr>
              <a:t>= {</a:t>
            </a:r>
            <a:r>
              <a:rPr lang="en-US" altLang="zh-CN" sz="2400" b="1" i="1" dirty="0">
                <a:sym typeface="Wingdings" panose="05000000000000000000" pitchFamily="2" charset="2"/>
              </a:rPr>
              <a:t> I</a:t>
            </a:r>
            <a:r>
              <a:rPr lang="en-US" altLang="zh-CN" sz="2400" b="1" i="1" baseline="-25000" dirty="0">
                <a:sym typeface="Wingdings" panose="05000000000000000000" pitchFamily="2" charset="2"/>
              </a:rPr>
              <a:t>0</a:t>
            </a:r>
            <a:r>
              <a:rPr lang="en-US" altLang="zh-CN" sz="2400" b="1" dirty="0">
                <a:sym typeface="Wingdings" panose="05000000000000000000" pitchFamily="2" charset="2"/>
              </a:rPr>
              <a:t>, </a:t>
            </a:r>
            <a:r>
              <a:rPr lang="en-US" altLang="zh-CN" sz="2400" b="1" i="1" dirty="0">
                <a:sym typeface="Wingdings" panose="05000000000000000000" pitchFamily="2" charset="2"/>
              </a:rPr>
              <a:t>I</a:t>
            </a:r>
            <a:r>
              <a:rPr lang="en-US" altLang="zh-CN" sz="2400" b="1" i="1" baseline="-25000" dirty="0">
                <a:sym typeface="Wingdings" panose="05000000000000000000" pitchFamily="2" charset="2"/>
              </a:rPr>
              <a:t>1</a:t>
            </a:r>
            <a:r>
              <a:rPr lang="en-US" altLang="zh-CN" sz="2400" b="1" dirty="0">
                <a:sym typeface="Wingdings" panose="05000000000000000000" pitchFamily="2" charset="2"/>
              </a:rPr>
              <a:t>, … , </a:t>
            </a:r>
            <a:r>
              <a:rPr lang="en-US" altLang="zh-CN" sz="2400" b="1" i="1" dirty="0">
                <a:sym typeface="Wingdings" panose="05000000000000000000" pitchFamily="2" charset="2"/>
              </a:rPr>
              <a:t>I</a:t>
            </a:r>
            <a:r>
              <a:rPr lang="en-US" altLang="zh-CN" sz="2400" b="1" i="1" baseline="-25000" dirty="0">
                <a:sym typeface="Wingdings" panose="05000000000000000000" pitchFamily="2" charset="2"/>
              </a:rPr>
              <a:t>n</a:t>
            </a:r>
            <a:r>
              <a:rPr lang="en-US" altLang="zh-CN" sz="2400" b="1" dirty="0">
                <a:sym typeface="Wingdings" panose="05000000000000000000" pitchFamily="2" charset="2"/>
              </a:rPr>
              <a:t>}</a:t>
            </a: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(2) </a:t>
            </a:r>
            <a:r>
              <a:rPr lang="zh-CN" altLang="en-US" sz="2400" dirty="0">
                <a:sym typeface="Wingdings" panose="05000000000000000000" pitchFamily="2" charset="2"/>
              </a:rPr>
              <a:t>令</a:t>
            </a:r>
            <a:r>
              <a:rPr lang="en-US" altLang="zh-CN" sz="2400" b="1" i="1" dirty="0" err="1">
                <a:sym typeface="Wingdings" panose="05000000000000000000" pitchFamily="2" charset="2"/>
              </a:rPr>
              <a:t>I</a:t>
            </a:r>
            <a:r>
              <a:rPr lang="en-US" altLang="zh-CN" sz="2400" b="1" baseline="-25000" dirty="0" err="1"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ym typeface="Wingdings" panose="05000000000000000000" pitchFamily="2" charset="2"/>
              </a:rPr>
              <a:t>对应状态</a:t>
            </a:r>
            <a:r>
              <a:rPr lang="en-US" altLang="zh-CN" sz="2400" b="1" i="1" dirty="0" err="1"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ym typeface="Wingdings" panose="05000000000000000000" pitchFamily="2" charset="2"/>
              </a:rPr>
              <a:t>。状态</a:t>
            </a:r>
            <a:r>
              <a:rPr lang="en-US" altLang="zh-CN" sz="2400" b="1" i="1" dirty="0" err="1"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ym typeface="Wingdings" panose="05000000000000000000" pitchFamily="2" charset="2"/>
              </a:rPr>
              <a:t>的</a:t>
            </a:r>
            <a:r>
              <a:rPr lang="en-US" altLang="zh-CN" sz="2400" i="1" dirty="0">
                <a:sym typeface="Wingdings" panose="05000000000000000000" pitchFamily="2" charset="2"/>
              </a:rPr>
              <a:t>action</a:t>
            </a:r>
            <a:r>
              <a:rPr lang="zh-CN" altLang="en-US" sz="2400" dirty="0">
                <a:sym typeface="Wingdings" panose="05000000000000000000" pitchFamily="2" charset="2"/>
              </a:rPr>
              <a:t>按照下面的方法决定：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(a) </a:t>
            </a:r>
            <a:r>
              <a:rPr lang="en-US" altLang="zh-CN" sz="2400" b="1" i="1" u="none" strike="noStrike" baseline="0" dirty="0">
                <a:solidFill>
                  <a:srgbClr val="2D85F5"/>
                </a:solidFill>
              </a:rPr>
              <a:t>if 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A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</a:rPr>
              <a:t>→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α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</a:rPr>
              <a:t>·</a:t>
            </a:r>
            <a:r>
              <a:rPr lang="en-US" altLang="zh-CN" sz="2400" b="1" u="none" strike="noStrike" baseline="0" dirty="0">
                <a:solidFill>
                  <a:srgbClr val="000000"/>
                </a:solidFill>
              </a:rPr>
              <a:t>a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β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∈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 and GOTO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b="1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 )=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i="1" u="none" strike="noStrike" baseline="0" dirty="0">
                <a:solidFill>
                  <a:srgbClr val="2D85F5"/>
                </a:solidFill>
                <a:ea typeface="宋体" panose="02010600030101010101" pitchFamily="2" charset="-122"/>
              </a:rPr>
              <a:t>then 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ACTION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[ 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, a ]=</a:t>
            </a:r>
            <a:r>
              <a:rPr lang="en-US" altLang="zh-CN" sz="2400" b="1" i="0" u="none" strike="noStrike" baseline="0" dirty="0" err="1">
                <a:solidFill>
                  <a:srgbClr val="000000"/>
                </a:solidFill>
                <a:ea typeface="宋体" panose="02010600030101010101" pitchFamily="2" charset="-122"/>
              </a:rPr>
              <a:t>sj</a:t>
            </a:r>
            <a:endParaRPr lang="en-US" altLang="zh-CN" sz="2400" b="1" i="0" u="none" strike="noStrike" baseline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/>
              <a:t>(b) </a:t>
            </a:r>
            <a:r>
              <a:rPr lang="en-US" altLang="zh-CN" sz="2400" b="1" i="1" u="none" strike="noStrike" baseline="0" dirty="0">
                <a:solidFill>
                  <a:srgbClr val="2D85F5"/>
                </a:solidFill>
              </a:rPr>
              <a:t>if 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A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</a:rPr>
              <a:t>→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α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</a:rPr>
              <a:t>·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</a:rPr>
              <a:t>∈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altLang="zh-CN" sz="2400" b="1" i="1" u="none" strike="noStrike" baseline="-25000" dirty="0" err="1">
                <a:solidFill>
                  <a:srgbClr val="000000"/>
                </a:solidFill>
              </a:rPr>
              <a:t>i</a:t>
            </a:r>
            <a:r>
              <a:rPr lang="en-US" altLang="zh-CN" sz="2400" b="1" i="1" u="none" strike="noStrike" baseline="-25000" dirty="0">
                <a:solidFill>
                  <a:srgbClr val="000000"/>
                </a:solidFill>
              </a:rPr>
              <a:t> </a:t>
            </a:r>
            <a:r>
              <a:rPr lang="zh-CN" altLang="en-US" sz="2400" b="0" i="0" u="none" strike="noStrike" baseline="0" dirty="0">
                <a:solidFill>
                  <a:srgbClr val="000000"/>
                </a:solidFill>
              </a:rPr>
              <a:t>且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A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</a:rPr>
              <a:t>≠ 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S' </a:t>
            </a:r>
            <a:r>
              <a:rPr lang="en-US" altLang="zh-CN" sz="2400" b="1" i="1" u="none" strike="noStrike" baseline="0" dirty="0">
                <a:solidFill>
                  <a:srgbClr val="2D85F5"/>
                </a:solidFill>
              </a:rPr>
              <a:t>then 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for </a:t>
            </a:r>
            <a:r>
              <a:rPr lang="zh-CN" altLang="en-US" sz="2400" b="0" i="0" dirty="0">
                <a:solidFill>
                  <a:srgbClr val="333333"/>
                </a:solidFill>
                <a:effectLst/>
              </a:rPr>
              <a:t>∀</a:t>
            </a:r>
            <a:r>
              <a:rPr lang="en-US" altLang="zh-CN" sz="2400" b="1" u="none" strike="noStrike" baseline="0" dirty="0" err="1">
                <a:solidFill>
                  <a:srgbClr val="000000"/>
                </a:solidFill>
              </a:rPr>
              <a:t>a</a:t>
            </a:r>
            <a:r>
              <a:rPr lang="en-US" altLang="zh-CN" sz="2400" b="0" i="0" u="none" strike="noStrike" baseline="0" dirty="0" err="1">
                <a:solidFill>
                  <a:srgbClr val="000000"/>
                </a:solidFill>
              </a:rPr>
              <a:t>∈</a:t>
            </a:r>
            <a:r>
              <a:rPr lang="en-US" altLang="zh-CN" sz="2400" b="1" u="none" strike="noStrike" baseline="0" dirty="0" err="1">
                <a:solidFill>
                  <a:srgbClr val="000000"/>
                </a:solidFill>
              </a:rPr>
              <a:t>FOLLOW</a:t>
            </a:r>
            <a:r>
              <a:rPr lang="en-US" altLang="zh-CN" sz="2400" b="1" u="none" strike="noStrike" baseline="0" dirty="0">
                <a:solidFill>
                  <a:srgbClr val="000000"/>
                </a:solidFill>
              </a:rPr>
              <a:t>(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A</a:t>
            </a:r>
            <a:r>
              <a:rPr lang="en-US" altLang="zh-CN" sz="2400" b="1" u="none" strike="noStrike" baseline="0" dirty="0">
                <a:solidFill>
                  <a:srgbClr val="000000"/>
                </a:solidFill>
              </a:rPr>
              <a:t>)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 do ACTION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</a:rPr>
              <a:t>[ 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</a:rPr>
              <a:t>,   a ]=</a:t>
            </a:r>
            <a:r>
              <a:rPr lang="en-US" altLang="zh-CN" sz="2400" b="1" i="0" u="none" strike="noStrike" baseline="0" dirty="0" err="1">
                <a:solidFill>
                  <a:srgbClr val="000000"/>
                </a:solidFill>
              </a:rPr>
              <a:t>rj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zh-CN" altLang="en-US" sz="2400" b="0" i="0" u="none" strike="noStrike" baseline="0" dirty="0"/>
              <a:t>（</a:t>
            </a:r>
            <a:r>
              <a:rPr lang="en-US" altLang="zh-CN" sz="2400" b="1" u="none" strike="noStrike" baseline="0" dirty="0"/>
              <a:t>j</a:t>
            </a:r>
            <a:r>
              <a:rPr lang="zh-CN" altLang="en-US" sz="2400" b="0" i="0" u="none" strike="noStrike" baseline="0" dirty="0"/>
              <a:t>是产生式</a:t>
            </a:r>
            <a:r>
              <a:rPr lang="en-US" altLang="zh-CN" sz="2400" b="1" i="1" u="none" strike="noStrike" baseline="0" dirty="0"/>
              <a:t>A</a:t>
            </a:r>
            <a:r>
              <a:rPr lang="zh-CN" altLang="en-US" sz="2400" b="1" i="0" u="none" strike="noStrike" baseline="0" dirty="0"/>
              <a:t>→</a:t>
            </a:r>
            <a:r>
              <a:rPr lang="en-US" altLang="zh-CN" sz="2400" b="1" i="1" u="none" strike="noStrike" baseline="0" dirty="0"/>
              <a:t>α</a:t>
            </a:r>
            <a:r>
              <a:rPr lang="zh-CN" altLang="en-US" sz="2400" b="0" i="0" u="none" strike="noStrike" baseline="0" dirty="0"/>
              <a:t>的编号）</a:t>
            </a:r>
            <a:endParaRPr lang="en-US" altLang="zh-CN" sz="2400" b="0" i="0" u="none" strike="noStrike" baseline="0" dirty="0"/>
          </a:p>
          <a:p>
            <a:pPr marL="457200" lvl="1" indent="0">
              <a:buNone/>
            </a:pPr>
            <a:r>
              <a:rPr lang="en-US" altLang="zh-CN" sz="2400" dirty="0"/>
              <a:t>(c) </a:t>
            </a:r>
            <a:r>
              <a:rPr lang="en-US" altLang="zh-CN" sz="2400" b="1" i="1" u="none" strike="noStrike" baseline="0" dirty="0">
                <a:solidFill>
                  <a:srgbClr val="2D85F5"/>
                </a:solidFill>
                <a:latin typeface="TimesNewRomanPS-BoldItalicMT"/>
              </a:rPr>
              <a:t>if 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latin typeface="TimesNewRomanPS-BoldItalicMT"/>
              </a:rPr>
              <a:t>S'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NewRomanPS-BoldMT"/>
              </a:rPr>
              <a:t>→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latin typeface="TimesNewRomanPS-BoldItalicMT"/>
              </a:rPr>
              <a:t>S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NewRomanPS-BoldMT"/>
              </a:rPr>
              <a:t>· 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  <a:latin typeface="TimesNewRomanPS-BoldItalicMT"/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-25000" dirty="0" err="1">
                <a:solidFill>
                  <a:srgbClr val="000000"/>
                </a:solidFill>
                <a:latin typeface="TimesNewRomanPS-BoldItalicMT"/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latin typeface="TimesNewRomanPS-BoldItalicMT"/>
                <a:ea typeface="宋体" panose="02010600030101010101" pitchFamily="2" charset="-122"/>
              </a:rPr>
              <a:t> </a:t>
            </a:r>
            <a:r>
              <a:rPr lang="en-US" altLang="zh-CN" sz="2400" b="1" i="1" u="none" strike="noStrike" baseline="0" dirty="0">
                <a:solidFill>
                  <a:srgbClr val="2D85F5"/>
                </a:solidFill>
                <a:latin typeface="TimesNewRomanPS-BoldItalicMT"/>
                <a:ea typeface="宋体" panose="02010600030101010101" pitchFamily="2" charset="-122"/>
              </a:rPr>
              <a:t>then 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latin typeface="TimesNewRomanPS-BoldItalicMT"/>
                <a:ea typeface="宋体" panose="02010600030101010101" pitchFamily="2" charset="-122"/>
              </a:rPr>
              <a:t>ACTION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NewRomanPS-BoldMT"/>
                <a:ea typeface="宋体" panose="02010600030101010101" pitchFamily="2" charset="-122"/>
              </a:rPr>
              <a:t>[ 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  <a:latin typeface="TimesNewRomanPS-BoldItalicMT"/>
                <a:ea typeface="宋体" panose="02010600030101010101" pitchFamily="2" charset="-122"/>
              </a:rPr>
              <a:t>i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NewRomanPS-BoldMT"/>
                <a:ea typeface="宋体" panose="02010600030101010101" pitchFamily="2" charset="-122"/>
              </a:rPr>
              <a:t>,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</a:rPr>
              <a:t>$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TimesNewRomanPS-BoldMT"/>
                <a:ea typeface="华文楷体" panose="02010600040101010101" pitchFamily="2" charset="-122"/>
              </a:rPr>
              <a:t>]=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latin typeface="TimesNewRomanPS-BoldItalicMT"/>
                <a:ea typeface="华文楷体" panose="02010600040101010101" pitchFamily="2" charset="-122"/>
              </a:rPr>
              <a:t>acc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NewRomanPS-BoldItalicMT"/>
                <a:ea typeface="华文楷体" panose="02010600040101010101" pitchFamily="2" charset="-122"/>
              </a:rPr>
              <a:t>(3)</a:t>
            </a:r>
            <a:r>
              <a:rPr lang="zh-CN" altLang="en-US" sz="2400" dirty="0">
                <a:sym typeface="Wingdings" panose="05000000000000000000" pitchFamily="2" charset="2"/>
              </a:rPr>
              <a:t>状态</a:t>
            </a:r>
            <a:r>
              <a:rPr lang="en-US" altLang="zh-CN" sz="2400" b="1" i="1" dirty="0" err="1"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ym typeface="Wingdings" panose="05000000000000000000" pitchFamily="2" charset="2"/>
              </a:rPr>
              <a:t>的</a:t>
            </a:r>
            <a:r>
              <a:rPr lang="en-US" altLang="zh-CN" sz="2400" i="1" dirty="0" err="1">
                <a:sym typeface="Wingdings" panose="05000000000000000000" pitchFamily="2" charset="2"/>
              </a:rPr>
              <a:t>goto</a:t>
            </a:r>
            <a:r>
              <a:rPr lang="zh-CN" altLang="en-US" sz="2400" dirty="0">
                <a:sym typeface="Wingdings" panose="05000000000000000000" pitchFamily="2" charset="2"/>
              </a:rPr>
              <a:t>按照下面的方法决定：</a:t>
            </a:r>
            <a:endParaRPr lang="en-US" altLang="zh-CN" sz="2400" dirty="0">
              <a:solidFill>
                <a:srgbClr val="000000"/>
              </a:solidFill>
              <a:latin typeface="TimesNewRomanPS-BoldItalicMT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/>
              <a:t>(a) </a:t>
            </a:r>
            <a:r>
              <a:rPr lang="en-US" altLang="zh-CN" sz="2400" b="1" i="1" u="none" strike="noStrike" baseline="0" dirty="0">
                <a:solidFill>
                  <a:srgbClr val="2D85F5"/>
                </a:solidFill>
              </a:rPr>
              <a:t>if 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A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</a:rPr>
              <a:t>→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α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</a:rPr>
              <a:t>·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</a:rPr>
              <a:t>Bβ</a:t>
            </a:r>
            <a:r>
              <a:rPr lang="en-US" altLang="zh-CN" sz="2400" b="0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∈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 and GOTO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B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)=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1" u="none" strike="noStrike" baseline="-25000" dirty="0" err="1">
                <a:solidFill>
                  <a:srgbClr val="000000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i="1" u="none" strike="noStrike" baseline="0" dirty="0">
                <a:solidFill>
                  <a:srgbClr val="2D85F5"/>
                </a:solidFill>
                <a:ea typeface="宋体" panose="02010600030101010101" pitchFamily="2" charset="-122"/>
              </a:rPr>
              <a:t>then 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GOTO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[ </a:t>
            </a:r>
            <a:r>
              <a:rPr lang="en-US" altLang="zh-CN" sz="2400" b="1" i="1" u="none" strike="noStrike" baseline="0" dirty="0" err="1">
                <a:solidFill>
                  <a:srgbClr val="00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400" b="1" i="1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B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ea typeface="宋体" panose="02010600030101010101" pitchFamily="2" charset="-122"/>
              </a:rPr>
              <a:t>]=j</a:t>
            </a:r>
            <a:endParaRPr lang="en-US" altLang="zh-CN" sz="2000" dirty="0">
              <a:solidFill>
                <a:srgbClr val="000000"/>
              </a:solidFill>
              <a:latin typeface="TimesNewRomanPS-BoldItalicMT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NewRomanPS-BoldItalicMT"/>
                <a:ea typeface="华文楷体" panose="02010600040101010101" pitchFamily="2" charset="-122"/>
              </a:rPr>
              <a:t>(4) </a:t>
            </a:r>
            <a:r>
              <a:rPr lang="zh-CN" altLang="en-US" sz="2400" dirty="0"/>
              <a:t>没有定义的所有条目都设置为</a:t>
            </a:r>
            <a:r>
              <a:rPr lang="en-US" altLang="zh-CN" sz="2400" b="1" i="1" dirty="0"/>
              <a:t>error</a:t>
            </a:r>
          </a:p>
          <a:p>
            <a:pPr marL="0" indent="0">
              <a:buNone/>
            </a:pPr>
            <a:r>
              <a:rPr lang="en-US" altLang="zh-CN" sz="2400" dirty="0"/>
              <a:t>(5) </a:t>
            </a:r>
            <a:r>
              <a:rPr lang="zh-CN" altLang="en-US" sz="2400" dirty="0"/>
              <a:t>初始状态是包含</a:t>
            </a:r>
            <a:r>
              <a:rPr lang="en-US" altLang="zh-CN" sz="2400" b="1" dirty="0"/>
              <a:t>[ </a:t>
            </a:r>
            <a:r>
              <a:rPr lang="en-US" altLang="zh-CN" sz="2400" b="1" i="1" u="none" strike="noStrike" baseline="0" dirty="0">
                <a:latin typeface="TimesNewRomanPS-BoldItalicMT"/>
                <a:ea typeface="华文楷体" panose="02010600040101010101" pitchFamily="2" charset="-122"/>
              </a:rPr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 </a:t>
            </a:r>
            <a:r>
              <a:rPr lang="en-US" altLang="zh-CN" sz="2400" b="1" i="1" u="none" strike="noStrike" baseline="0" dirty="0">
                <a:latin typeface="TimesNewRomanPS-BoldItalicMT"/>
                <a:ea typeface="华文楷体" panose="02010600040101010101" pitchFamily="2" charset="-122"/>
              </a:rPr>
              <a:t>→ </a:t>
            </a:r>
            <a:r>
              <a:rPr lang="en-US" altLang="zh-CN" sz="2400" b="1" i="0" u="none" strike="noStrike" baseline="0" dirty="0">
                <a:latin typeface="TimesNewRomanPS-BoldMT"/>
                <a:ea typeface="华文楷体" panose="02010600040101010101" pitchFamily="2" charset="-122"/>
              </a:rPr>
              <a:t>·</a:t>
            </a:r>
            <a:r>
              <a:rPr lang="en-US" altLang="zh-CN" sz="2400" b="1" i="1" u="none" strike="noStrike" baseline="0" dirty="0">
                <a:latin typeface="TimesNewRomanPS-BoldItalicMT"/>
                <a:ea typeface="华文楷体" panose="02010600040101010101" pitchFamily="2" charset="-122"/>
              </a:rPr>
              <a:t>S </a:t>
            </a:r>
            <a:r>
              <a:rPr lang="en-US" altLang="zh-CN" sz="2400" b="1" i="0" u="none" strike="noStrike" baseline="0" dirty="0">
                <a:latin typeface="TimesNewRomanPS-BoldMT"/>
                <a:ea typeface="华文楷体" panose="02010600040101010101" pitchFamily="2" charset="-122"/>
              </a:rPr>
              <a:t>]</a:t>
            </a:r>
            <a:r>
              <a:rPr lang="zh-CN" altLang="en-US" sz="2400" dirty="0"/>
              <a:t>的项目集对应的状态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B68CE-96C2-F20D-7196-A92C9085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1101-DABD-45EB-AB2F-670487D37171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F7D3D-1647-BDFD-1C8B-8B4F4AE6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946F5-61BE-41E6-EEDF-1BDFFAD4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918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A3091C4-52CD-4A8F-9054-E212AB4C4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70A45FF-BE5B-4560-A8F1-63755C19D7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以</a:t>
            </a:r>
            <a:r>
              <a:rPr lang="en-US" altLang="zh-CN" b="1" i="1" dirty="0"/>
              <a:t>I</a:t>
            </a:r>
            <a:r>
              <a:rPr lang="en-US" altLang="zh-CN" b="1" baseline="-25000" dirty="0"/>
              <a:t>0</a:t>
            </a:r>
            <a:r>
              <a:rPr lang="zh-CN" altLang="en-US" dirty="0"/>
              <a:t>为例说明填表方法：</a:t>
            </a:r>
            <a:endParaRPr lang="en-US" altLang="zh-CN" b="1" i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i="1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30000" dirty="0"/>
              <a:t>0</a:t>
            </a:r>
            <a:r>
              <a:rPr lang="en-US" altLang="zh-CN" sz="2800" b="1" dirty="0"/>
              <a:t>:                                   </a:t>
            </a: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	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</a:rPr>
              <a:t>E                           </a:t>
            </a:r>
            <a:r>
              <a:rPr lang="en-US" altLang="zh-CN" sz="2800" b="1" i="1" dirty="0" err="1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  </a:t>
            </a:r>
            <a:r>
              <a:rPr lang="en-US" altLang="zh-CN" sz="2800" b="1" i="1" dirty="0">
                <a:solidFill>
                  <a:srgbClr val="008000"/>
                </a:solidFill>
              </a:rPr>
              <a:t>E·</a:t>
            </a:r>
            <a:r>
              <a:rPr lang="en-US" altLang="zh-CN" sz="2800" b="1" i="1" dirty="0">
                <a:solidFill>
                  <a:srgbClr val="00FF00"/>
                </a:solidFill>
              </a:rPr>
              <a:t> </a:t>
            </a:r>
            <a:endParaRPr lang="en-US" altLang="zh-CN" sz="2800" b="1" dirty="0"/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+ </a:t>
            </a:r>
            <a:r>
              <a:rPr lang="en-US" altLang="zh-CN" sz="2800" b="1" i="1" dirty="0"/>
              <a:t>T                    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· +</a:t>
            </a:r>
            <a:r>
              <a:rPr lang="en-US" altLang="zh-CN" sz="2800" b="1" i="1" dirty="0">
                <a:solidFill>
                  <a:srgbClr val="008000"/>
                </a:solidFill>
              </a:rPr>
              <a:t> T</a:t>
            </a:r>
            <a:r>
              <a:rPr lang="en-US" altLang="zh-CN" sz="2800" b="1" i="1" dirty="0"/>
              <a:t> </a:t>
            </a:r>
            <a:endParaRPr lang="en-US" altLang="zh-CN" sz="2800" b="1" dirty="0"/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                       I</a:t>
            </a:r>
            <a:r>
              <a:rPr lang="en-US" altLang="zh-CN" sz="2800" b="1" baseline="-30000" dirty="0"/>
              <a:t>2</a:t>
            </a:r>
            <a:r>
              <a:rPr lang="en-US" altLang="zh-CN" sz="2800" b="1" dirty="0"/>
              <a:t>: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F                     </a:t>
            </a:r>
            <a:r>
              <a:rPr lang="en-US" altLang="zh-CN" sz="2800" b="1" i="1" dirty="0">
                <a:solidFill>
                  <a:srgbClr val="008000"/>
                </a:solidFill>
              </a:rPr>
              <a:t>E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</a:rPr>
              <a:t> </a:t>
            </a:r>
            <a:endParaRPr lang="en-US" altLang="zh-CN" sz="2800" b="1" dirty="0"/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F                            </a:t>
            </a:r>
            <a:r>
              <a:rPr lang="en-US" altLang="zh-CN" sz="2800" b="1" i="1" dirty="0">
                <a:solidFill>
                  <a:srgbClr val="008000"/>
                </a:solidFill>
              </a:rPr>
              <a:t>T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T</a:t>
            </a:r>
            <a:r>
              <a:rPr lang="en-US" altLang="zh-CN" sz="2800" b="1" dirty="0">
                <a:solidFill>
                  <a:srgbClr val="008000"/>
                </a:solidFill>
              </a:rPr>
              <a:t>· 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solidFill>
                  <a:srgbClr val="008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/>
              <a:t> 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                     </a:t>
            </a:r>
            <a:r>
              <a:rPr lang="en-US" altLang="zh-CN" sz="2800" b="1" i="1" dirty="0"/>
              <a:t>I</a:t>
            </a:r>
            <a:r>
              <a:rPr lang="en-US" altLang="zh-CN" sz="2800" b="1" baseline="-30000" dirty="0"/>
              <a:t>3</a:t>
            </a:r>
            <a:r>
              <a:rPr lang="en-US" altLang="zh-CN" sz="2800" b="1" dirty="0"/>
              <a:t>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                           </a:t>
            </a:r>
            <a:r>
              <a:rPr lang="en-US" altLang="zh-CN" sz="2800" b="1" i="1" dirty="0">
                <a:solidFill>
                  <a:srgbClr val="008000"/>
                </a:solidFill>
              </a:rPr>
              <a:t>T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8000"/>
                </a:solidFill>
              </a:rPr>
              <a:t>F</a:t>
            </a:r>
            <a:r>
              <a:rPr lang="en-US" altLang="zh-CN" sz="2800" b="1" dirty="0">
                <a:solidFill>
                  <a:srgbClr val="008000"/>
                </a:solidFill>
              </a:rPr>
              <a:t>·</a:t>
            </a:r>
            <a:r>
              <a:rPr lang="en-US" altLang="zh-CN" sz="2800" b="1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FF"/>
                </a:solidFill>
              </a:rPr>
              <a:t>                                       </a:t>
            </a:r>
            <a:endParaRPr lang="en-US" altLang="zh-CN" sz="2800" b="1" dirty="0">
              <a:solidFill>
                <a:srgbClr val="FF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320A25-C03B-4565-8BA9-A84D7F5EB31E}"/>
              </a:ext>
            </a:extLst>
          </p:cNvPr>
          <p:cNvSpPr txBox="1"/>
          <p:nvPr/>
        </p:nvSpPr>
        <p:spPr>
          <a:xfrm>
            <a:off x="6587436" y="1778139"/>
            <a:ext cx="203132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文法</a:t>
            </a:r>
            <a:endParaRPr kumimoji="0" lang="en-US" altLang="zh-CN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8FA96-8266-E8CE-8CDE-92C3B346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7107-3B9F-43AF-BA84-B7B9EB609BEE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471B58-07E4-BD13-DB48-09841AAC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37ABE-4D19-C623-AC28-13DDF573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EF0782E-7B6F-4696-80CE-58398474A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498622B4-1B45-4BEB-82AD-C9EB965A77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以</a:t>
            </a:r>
            <a:r>
              <a:rPr lang="en-US" altLang="zh-CN" b="1" i="1" dirty="0"/>
              <a:t>I</a:t>
            </a:r>
            <a:r>
              <a:rPr lang="en-US" altLang="zh-CN" b="1" baseline="-25000" dirty="0"/>
              <a:t>0</a:t>
            </a:r>
            <a:r>
              <a:rPr lang="zh-CN" altLang="en-US" dirty="0"/>
              <a:t>为例说明填表方法：</a:t>
            </a:r>
            <a:endParaRPr lang="en-US" altLang="zh-CN" b="1" i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i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I</a:t>
            </a:r>
            <a:r>
              <a:rPr lang="en-US" altLang="zh-CN" sz="2800" b="1" baseline="-30000" dirty="0"/>
              <a:t>0</a:t>
            </a:r>
            <a:r>
              <a:rPr lang="en-US" altLang="zh-CN" sz="2800" b="1" dirty="0"/>
              <a:t>:			  </a:t>
            </a:r>
            <a:r>
              <a:rPr lang="en-US" altLang="zh-CN" sz="2800" b="1" i="1" dirty="0"/>
              <a:t>I</a:t>
            </a:r>
            <a:r>
              <a:rPr lang="en-US" altLang="zh-CN" sz="2800" b="1" baseline="-30000" dirty="0"/>
              <a:t>4</a:t>
            </a:r>
            <a:r>
              <a:rPr lang="en-US" altLang="zh-CN" sz="2800" b="1" dirty="0"/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	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 </a:t>
            </a:r>
            <a:r>
              <a:rPr lang="en-US" altLang="zh-CN" sz="2800" b="1" dirty="0">
                <a:solidFill>
                  <a:srgbClr val="008000"/>
                </a:solidFill>
              </a:rPr>
              <a:t>·</a:t>
            </a:r>
            <a:r>
              <a:rPr lang="en-US" altLang="zh-CN" sz="2800" b="1" i="1" dirty="0">
                <a:solidFill>
                  <a:srgbClr val="008000"/>
                </a:solidFill>
              </a:rPr>
              <a:t>E		      F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8000"/>
                </a:solidFill>
              </a:rPr>
              <a:t> (·</a:t>
            </a:r>
            <a:r>
              <a:rPr lang="en-US" altLang="zh-CN" sz="2800" b="1" i="1" dirty="0">
                <a:solidFill>
                  <a:srgbClr val="008000"/>
                </a:solidFill>
              </a:rPr>
              <a:t>E</a:t>
            </a:r>
            <a:r>
              <a:rPr lang="en-US" altLang="zh-CN" sz="2800" b="1" dirty="0">
                <a:solidFill>
                  <a:srgbClr val="008000"/>
                </a:solidFill>
              </a:rPr>
              <a:t> ) </a:t>
            </a:r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+ </a:t>
            </a:r>
            <a:r>
              <a:rPr lang="en-US" altLang="zh-CN" sz="2800" b="1" i="1" dirty="0"/>
              <a:t>T 	   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E </a:t>
            </a:r>
            <a:r>
              <a:rPr lang="en-US" altLang="zh-CN" sz="2800" b="1" dirty="0"/>
              <a:t>+</a:t>
            </a:r>
            <a:r>
              <a:rPr lang="en-US" altLang="zh-CN" sz="2800" b="1" i="1" dirty="0"/>
              <a:t> T </a:t>
            </a:r>
            <a:endParaRPr lang="en-US" altLang="zh-CN" sz="2800" b="1" dirty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		       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</a:t>
            </a:r>
            <a:endParaRPr lang="en-US" altLang="zh-CN" sz="2800" b="1" dirty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F	       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T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F</a:t>
            </a:r>
            <a:endParaRPr lang="en-US" altLang="zh-CN" sz="2800" b="1" dirty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F		       T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</a:t>
            </a:r>
            <a:r>
              <a:rPr lang="en-US" altLang="zh-CN" sz="2800" b="1" i="1" dirty="0"/>
              <a:t>F</a:t>
            </a:r>
            <a:endParaRPr lang="en-US" altLang="zh-CN" sz="2800" b="1" dirty="0"/>
          </a:p>
          <a:p>
            <a:pPr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		       </a:t>
            </a:r>
            <a:r>
              <a:rPr lang="en-US" altLang="zh-CN" sz="2800" b="1" i="1" dirty="0"/>
              <a:t>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/>
              <a:t>	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		       </a:t>
            </a:r>
            <a:r>
              <a:rPr lang="en-US" altLang="zh-CN" sz="2800" b="1" i="1" dirty="0"/>
              <a:t>F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dirty="0"/>
              <a:t>·id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FF"/>
                </a:solidFill>
              </a:rPr>
              <a:t>                                 </a:t>
            </a:r>
            <a:r>
              <a:rPr lang="en-US" altLang="zh-CN" sz="2800" b="1" i="1" dirty="0"/>
              <a:t>I</a:t>
            </a:r>
            <a:r>
              <a:rPr lang="en-US" altLang="zh-CN" sz="2800" b="1" baseline="-30000" dirty="0"/>
              <a:t>5</a:t>
            </a:r>
            <a:r>
              <a:rPr lang="en-US" altLang="zh-CN" sz="2800" b="1" dirty="0"/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/>
              <a:t>				       </a:t>
            </a:r>
            <a:r>
              <a:rPr lang="en-US" altLang="zh-CN" sz="2800" b="1" i="1" dirty="0">
                <a:solidFill>
                  <a:srgbClr val="008000"/>
                </a:solidFill>
              </a:rPr>
              <a:t>F 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008000"/>
                </a:solidFill>
              </a:rPr>
              <a:t> </a:t>
            </a:r>
            <a:r>
              <a:rPr lang="en-US" altLang="zh-CN" sz="2800" b="1" dirty="0">
                <a:solidFill>
                  <a:srgbClr val="008000"/>
                </a:solidFill>
              </a:rPr>
              <a:t>id·</a:t>
            </a:r>
            <a:r>
              <a:rPr lang="en-US" altLang="zh-CN" sz="2800" b="1" dirty="0"/>
              <a:t>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srgbClr val="FF00FF"/>
                </a:solidFill>
              </a:rPr>
              <a:t>                                 </a:t>
            </a:r>
            <a:endParaRPr lang="en-US" altLang="zh-CN" sz="2800" b="1" dirty="0">
              <a:solidFill>
                <a:srgbClr val="FF00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A97848-557C-4B7E-AF57-9FE499C96CB5}"/>
              </a:ext>
            </a:extLst>
          </p:cNvPr>
          <p:cNvSpPr txBox="1"/>
          <p:nvPr/>
        </p:nvSpPr>
        <p:spPr>
          <a:xfrm>
            <a:off x="6587436" y="1778139"/>
            <a:ext cx="2031325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文法</a:t>
            </a:r>
            <a:endParaRPr kumimoji="0" lang="en-US" altLang="zh-CN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 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T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 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|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	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) | id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FCCE64-FCFC-13E8-BFF8-D4D8FE39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F133B-F874-4CDF-BFBD-5034D780080A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D371FF-7D70-9496-0721-8D728426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A2D91-435C-ED99-D8E1-9E6FC000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CF4CC-CD90-402C-8F88-C70A2AF2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grpSp>
        <p:nvGrpSpPr>
          <p:cNvPr id="84996" name="Group 4">
            <a:extLst>
              <a:ext uri="{FF2B5EF4-FFF2-40B4-BE49-F238E27FC236}">
                <a16:creationId xmlns:a16="http://schemas.microsoft.com/office/drawing/2014/main" id="{DD6758FB-5B60-4C73-8D7F-0C3D31D2E6F0}"/>
              </a:ext>
            </a:extLst>
          </p:cNvPr>
          <p:cNvGrpSpPr>
            <a:grpSpLocks/>
          </p:cNvGrpSpPr>
          <p:nvPr/>
        </p:nvGrpSpPr>
        <p:grpSpPr bwMode="auto">
          <a:xfrm>
            <a:off x="954169" y="1052946"/>
            <a:ext cx="7235661" cy="5719618"/>
            <a:chOff x="336" y="288"/>
            <a:chExt cx="5040" cy="3984"/>
          </a:xfrm>
        </p:grpSpPr>
        <p:sp>
          <p:nvSpPr>
            <p:cNvPr id="84997" name="Oval 5">
              <a:extLst>
                <a:ext uri="{FF2B5EF4-FFF2-40B4-BE49-F238E27FC236}">
                  <a16:creationId xmlns:a16="http://schemas.microsoft.com/office/drawing/2014/main" id="{61515ED3-DDD0-472A-8E15-2A772364D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421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4998" name="Line 6">
              <a:extLst>
                <a:ext uri="{FF2B5EF4-FFF2-40B4-BE49-F238E27FC236}">
                  <a16:creationId xmlns:a16="http://schemas.microsoft.com/office/drawing/2014/main" id="{28403C48-7720-4946-8E3D-1B047C959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3" y="575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84999" name="Line 7">
              <a:extLst>
                <a:ext uri="{FF2B5EF4-FFF2-40B4-BE49-F238E27FC236}">
                  <a16:creationId xmlns:a16="http://schemas.microsoft.com/office/drawing/2014/main" id="{CADBBF99-698E-44CE-B9F6-3B637F81F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5" y="584"/>
              <a:ext cx="7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85000" name="Line 8">
              <a:extLst>
                <a:ext uri="{FF2B5EF4-FFF2-40B4-BE49-F238E27FC236}">
                  <a16:creationId xmlns:a16="http://schemas.microsoft.com/office/drawing/2014/main" id="{D9B65AF6-B7A3-48CB-9A6B-CEEF682AD1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0" y="574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85001" name="Oval 9">
              <a:extLst>
                <a:ext uri="{FF2B5EF4-FFF2-40B4-BE49-F238E27FC236}">
                  <a16:creationId xmlns:a16="http://schemas.microsoft.com/office/drawing/2014/main" id="{94B8F4CF-A648-4116-8939-6EAD9BA85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29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5002" name="Line 10">
              <a:extLst>
                <a:ext uri="{FF2B5EF4-FFF2-40B4-BE49-F238E27FC236}">
                  <a16:creationId xmlns:a16="http://schemas.microsoft.com/office/drawing/2014/main" id="{42BF71D7-9C6A-424F-9CD1-DEA269D95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9" y="584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85003" name="Rectangle 11">
              <a:extLst>
                <a:ext uri="{FF2B5EF4-FFF2-40B4-BE49-F238E27FC236}">
                  <a16:creationId xmlns:a16="http://schemas.microsoft.com/office/drawing/2014/main" id="{EB56E388-B075-4DEA-9CA0-BB46C3AE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8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85004" name="Rectangle 12">
              <a:extLst>
                <a:ext uri="{FF2B5EF4-FFF2-40B4-BE49-F238E27FC236}">
                  <a16:creationId xmlns:a16="http://schemas.microsoft.com/office/drawing/2014/main" id="{5B222744-BD84-4FFE-87E8-5FBB95196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440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005" name="Rectangle 13">
              <a:extLst>
                <a:ext uri="{FF2B5EF4-FFF2-40B4-BE49-F238E27FC236}">
                  <a16:creationId xmlns:a16="http://schemas.microsoft.com/office/drawing/2014/main" id="{6E919321-7056-4A4B-9B2A-8E72E23C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88"/>
              <a:ext cx="3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5006" name="Oval 14">
              <a:extLst>
                <a:ext uri="{FF2B5EF4-FFF2-40B4-BE49-F238E27FC236}">
                  <a16:creationId xmlns:a16="http://schemas.microsoft.com/office/drawing/2014/main" id="{F2514D2B-DBDF-4343-8D88-B66B99EB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450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5007" name="Oval 15">
              <a:extLst>
                <a:ext uri="{FF2B5EF4-FFF2-40B4-BE49-F238E27FC236}">
                  <a16:creationId xmlns:a16="http://schemas.microsoft.com/office/drawing/2014/main" id="{6266E5B0-EF86-4BFB-920F-E0C81F279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440"/>
              <a:ext cx="35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85008" name="Oval 16">
              <a:extLst>
                <a:ext uri="{FF2B5EF4-FFF2-40B4-BE49-F238E27FC236}">
                  <a16:creationId xmlns:a16="http://schemas.microsoft.com/office/drawing/2014/main" id="{F85FAF4F-34BA-40A2-975F-DBB8CEBFC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224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009" name="Oval 17">
              <a:extLst>
                <a:ext uri="{FF2B5EF4-FFF2-40B4-BE49-F238E27FC236}">
                  <a16:creationId xmlns:a16="http://schemas.microsoft.com/office/drawing/2014/main" id="{B9355EFD-CDA3-494D-99BC-FBB5ABAC5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5" y="177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010" name="Oval 18">
              <a:extLst>
                <a:ext uri="{FF2B5EF4-FFF2-40B4-BE49-F238E27FC236}">
                  <a16:creationId xmlns:a16="http://schemas.microsoft.com/office/drawing/2014/main" id="{8DD010B0-63E5-423F-8435-3AE182CDC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732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5011" name="Oval 19">
              <a:extLst>
                <a:ext uri="{FF2B5EF4-FFF2-40B4-BE49-F238E27FC236}">
                  <a16:creationId xmlns:a16="http://schemas.microsoft.com/office/drawing/2014/main" id="{B228579B-99E9-4695-8E34-BFFD10B8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2712"/>
              <a:ext cx="423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 dirty="0">
                  <a:solidFill>
                    <a:srgbClr val="000000"/>
                  </a:solidFill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85012" name="Oval 20">
              <a:extLst>
                <a:ext uri="{FF2B5EF4-FFF2-40B4-BE49-F238E27FC236}">
                  <a16:creationId xmlns:a16="http://schemas.microsoft.com/office/drawing/2014/main" id="{9B535F03-378F-477D-919B-0A09804D0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" y="2732"/>
              <a:ext cx="349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5013" name="Oval 21">
              <a:extLst>
                <a:ext uri="{FF2B5EF4-FFF2-40B4-BE49-F238E27FC236}">
                  <a16:creationId xmlns:a16="http://schemas.microsoft.com/office/drawing/2014/main" id="{0BD524CD-483B-4198-833B-D1A5396A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7" y="176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014" name="Oval 22">
              <a:extLst>
                <a:ext uri="{FF2B5EF4-FFF2-40B4-BE49-F238E27FC236}">
                  <a16:creationId xmlns:a16="http://schemas.microsoft.com/office/drawing/2014/main" id="{04858F05-D815-4E38-8C41-D8AA9B07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1754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85015" name="Rectangle 23">
              <a:extLst>
                <a:ext uri="{FF2B5EF4-FFF2-40B4-BE49-F238E27FC236}">
                  <a16:creationId xmlns:a16="http://schemas.microsoft.com/office/drawing/2014/main" id="{5E523E1C-B2CC-4E86-AAF6-22E28449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6"/>
              <a:ext cx="297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85016" name="Rectangle 24">
              <a:extLst>
                <a:ext uri="{FF2B5EF4-FFF2-40B4-BE49-F238E27FC236}">
                  <a16:creationId xmlns:a16="http://schemas.microsoft.com/office/drawing/2014/main" id="{81B75AA4-BD1B-4C18-9867-808F9E905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8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85017" name="Freeform 25">
              <a:extLst>
                <a:ext uri="{FF2B5EF4-FFF2-40B4-BE49-F238E27FC236}">
                  <a16:creationId xmlns:a16="http://schemas.microsoft.com/office/drawing/2014/main" id="{F4EB30A5-9CEC-40B2-9B8A-2F87E9B24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744"/>
              <a:ext cx="854" cy="821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5 h 1211"/>
                <a:gd name="T4" fmla="*/ 2 w 1036"/>
                <a:gd name="T5" fmla="*/ 6 h 1211"/>
                <a:gd name="T6" fmla="*/ 6 w 1036"/>
                <a:gd name="T7" fmla="*/ 7 h 1211"/>
                <a:gd name="T8" fmla="*/ 17 w 1036"/>
                <a:gd name="T9" fmla="*/ 8 h 1211"/>
                <a:gd name="T10" fmla="*/ 31 w 1036"/>
                <a:gd name="T11" fmla="*/ 8 h 1211"/>
                <a:gd name="T12" fmla="*/ 84 w 1036"/>
                <a:gd name="T13" fmla="*/ 8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018" name="Freeform 26">
              <a:extLst>
                <a:ext uri="{FF2B5EF4-FFF2-40B4-BE49-F238E27FC236}">
                  <a16:creationId xmlns:a16="http://schemas.microsoft.com/office/drawing/2014/main" id="{F9E73613-BEF4-4684-824F-AE6F92756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723"/>
              <a:ext cx="854" cy="537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0 h 1211"/>
                <a:gd name="T4" fmla="*/ 2 w 1036"/>
                <a:gd name="T5" fmla="*/ 0 h 1211"/>
                <a:gd name="T6" fmla="*/ 6 w 1036"/>
                <a:gd name="T7" fmla="*/ 0 h 1211"/>
                <a:gd name="T8" fmla="*/ 17 w 1036"/>
                <a:gd name="T9" fmla="*/ 0 h 1211"/>
                <a:gd name="T10" fmla="*/ 31 w 1036"/>
                <a:gd name="T11" fmla="*/ 0 h 1211"/>
                <a:gd name="T12" fmla="*/ 84 w 1036"/>
                <a:gd name="T13" fmla="*/ 0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019" name="Freeform 27">
              <a:extLst>
                <a:ext uri="{FF2B5EF4-FFF2-40B4-BE49-F238E27FC236}">
                  <a16:creationId xmlns:a16="http://schemas.microsoft.com/office/drawing/2014/main" id="{28A3E89B-7F0F-48A8-9499-6DF5B10D2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0" y="745"/>
              <a:ext cx="856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1 h 367"/>
                <a:gd name="T4" fmla="*/ 2 w 1038"/>
                <a:gd name="T5" fmla="*/ 1 h 367"/>
                <a:gd name="T6" fmla="*/ 7 w 1038"/>
                <a:gd name="T7" fmla="*/ 2 h 367"/>
                <a:gd name="T8" fmla="*/ 20 w 1038"/>
                <a:gd name="T9" fmla="*/ 2 h 367"/>
                <a:gd name="T10" fmla="*/ 31 w 1038"/>
                <a:gd name="T11" fmla="*/ 2 h 367"/>
                <a:gd name="T12" fmla="*/ 85 w 1038"/>
                <a:gd name="T13" fmla="*/ 2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020" name="Line 28">
              <a:extLst>
                <a:ext uri="{FF2B5EF4-FFF2-40B4-BE49-F238E27FC236}">
                  <a16:creationId xmlns:a16="http://schemas.microsoft.com/office/drawing/2014/main" id="{C4C27EC3-31CC-40EC-AD92-CE953F248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4" y="1898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85021" name="Line 29">
              <a:extLst>
                <a:ext uri="{FF2B5EF4-FFF2-40B4-BE49-F238E27FC236}">
                  <a16:creationId xmlns:a16="http://schemas.microsoft.com/office/drawing/2014/main" id="{18AA3DE6-2BC2-4596-8A03-A02F08A9E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9" y="1898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85022" name="Freeform 30">
              <a:extLst>
                <a:ext uri="{FF2B5EF4-FFF2-40B4-BE49-F238E27FC236}">
                  <a16:creationId xmlns:a16="http://schemas.microsoft.com/office/drawing/2014/main" id="{C8D07319-31AC-442D-ADD6-FE74F8793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6" y="2046"/>
              <a:ext cx="853" cy="536"/>
            </a:xfrm>
            <a:custGeom>
              <a:avLst/>
              <a:gdLst>
                <a:gd name="T0" fmla="*/ 2 w 1036"/>
                <a:gd name="T1" fmla="*/ 0 h 1211"/>
                <a:gd name="T2" fmla="*/ 2 w 1036"/>
                <a:gd name="T3" fmla="*/ 0 h 1211"/>
                <a:gd name="T4" fmla="*/ 2 w 1036"/>
                <a:gd name="T5" fmla="*/ 0 h 1211"/>
                <a:gd name="T6" fmla="*/ 6 w 1036"/>
                <a:gd name="T7" fmla="*/ 0 h 1211"/>
                <a:gd name="T8" fmla="*/ 17 w 1036"/>
                <a:gd name="T9" fmla="*/ 0 h 1211"/>
                <a:gd name="T10" fmla="*/ 30 w 1036"/>
                <a:gd name="T11" fmla="*/ 0 h 1211"/>
                <a:gd name="T12" fmla="*/ 82 w 1036"/>
                <a:gd name="T13" fmla="*/ 0 h 1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6"/>
                <a:gd name="T22" fmla="*/ 0 h 1211"/>
                <a:gd name="T23" fmla="*/ 1036 w 1036"/>
                <a:gd name="T24" fmla="*/ 1211 h 1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6" h="1211">
                  <a:moveTo>
                    <a:pt x="2" y="0"/>
                  </a:moveTo>
                  <a:cubicBezTo>
                    <a:pt x="2" y="148"/>
                    <a:pt x="0" y="716"/>
                    <a:pt x="2" y="886"/>
                  </a:cubicBezTo>
                  <a:cubicBezTo>
                    <a:pt x="4" y="1056"/>
                    <a:pt x="5" y="979"/>
                    <a:pt x="17" y="1021"/>
                  </a:cubicBezTo>
                  <a:cubicBezTo>
                    <a:pt x="29" y="1063"/>
                    <a:pt x="45" y="1111"/>
                    <a:pt x="77" y="1141"/>
                  </a:cubicBezTo>
                  <a:cubicBezTo>
                    <a:pt x="109" y="1171"/>
                    <a:pt x="162" y="1191"/>
                    <a:pt x="212" y="1201"/>
                  </a:cubicBezTo>
                  <a:cubicBezTo>
                    <a:pt x="262" y="1211"/>
                    <a:pt x="240" y="1201"/>
                    <a:pt x="377" y="1201"/>
                  </a:cubicBezTo>
                  <a:cubicBezTo>
                    <a:pt x="514" y="1201"/>
                    <a:pt x="899" y="1200"/>
                    <a:pt x="1036" y="12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023" name="Line 31">
              <a:extLst>
                <a:ext uri="{FF2B5EF4-FFF2-40B4-BE49-F238E27FC236}">
                  <a16:creationId xmlns:a16="http://schemas.microsoft.com/office/drawing/2014/main" id="{B21D093D-68F1-435E-BEE7-0E7366145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4" y="2866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85024" name="Line 32">
              <a:extLst>
                <a:ext uri="{FF2B5EF4-FFF2-40B4-BE49-F238E27FC236}">
                  <a16:creationId xmlns:a16="http://schemas.microsoft.com/office/drawing/2014/main" id="{EDDD5CEB-5334-48E1-94AE-CADEED56F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7" y="2858"/>
              <a:ext cx="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 anchor="ctr"/>
            <a:lstStyle/>
            <a:p>
              <a:endParaRPr lang="zh-CN" altLang="en-US"/>
            </a:p>
          </p:txBody>
        </p:sp>
        <p:sp>
          <p:nvSpPr>
            <p:cNvPr id="85025" name="Oval 33">
              <a:extLst>
                <a:ext uri="{FF2B5EF4-FFF2-40B4-BE49-F238E27FC236}">
                  <a16:creationId xmlns:a16="http://schemas.microsoft.com/office/drawing/2014/main" id="{0747C7CD-738C-4662-B4C4-731DCEA9A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3983"/>
              <a:ext cx="350" cy="28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026" name="Freeform 34">
              <a:extLst>
                <a:ext uri="{FF2B5EF4-FFF2-40B4-BE49-F238E27FC236}">
                  <a16:creationId xmlns:a16="http://schemas.microsoft.com/office/drawing/2014/main" id="{A92E972E-016E-44E4-980D-18CB5A3CB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" y="2565"/>
              <a:ext cx="853" cy="1558"/>
            </a:xfrm>
            <a:custGeom>
              <a:avLst/>
              <a:gdLst>
                <a:gd name="T0" fmla="*/ 2 w 1037"/>
                <a:gd name="T1" fmla="*/ 0 h 2291"/>
                <a:gd name="T2" fmla="*/ 2 w 1037"/>
                <a:gd name="T3" fmla="*/ 12 h 2291"/>
                <a:gd name="T4" fmla="*/ 2 w 1037"/>
                <a:gd name="T5" fmla="*/ 14 h 2291"/>
                <a:gd name="T6" fmla="*/ 6 w 1037"/>
                <a:gd name="T7" fmla="*/ 14 h 2291"/>
                <a:gd name="T8" fmla="*/ 17 w 1037"/>
                <a:gd name="T9" fmla="*/ 15 h 2291"/>
                <a:gd name="T10" fmla="*/ 30 w 1037"/>
                <a:gd name="T11" fmla="*/ 15 h 2291"/>
                <a:gd name="T12" fmla="*/ 82 w 1037"/>
                <a:gd name="T13" fmla="*/ 15 h 229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7"/>
                <a:gd name="T22" fmla="*/ 0 h 2291"/>
                <a:gd name="T23" fmla="*/ 1037 w 1037"/>
                <a:gd name="T24" fmla="*/ 2291 h 229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7" h="2291">
                  <a:moveTo>
                    <a:pt x="3" y="0"/>
                  </a:moveTo>
                  <a:cubicBezTo>
                    <a:pt x="3" y="305"/>
                    <a:pt x="0" y="1492"/>
                    <a:pt x="2" y="1832"/>
                  </a:cubicBezTo>
                  <a:cubicBezTo>
                    <a:pt x="4" y="2172"/>
                    <a:pt x="5" y="1985"/>
                    <a:pt x="17" y="2042"/>
                  </a:cubicBezTo>
                  <a:cubicBezTo>
                    <a:pt x="29" y="2099"/>
                    <a:pt x="42" y="2140"/>
                    <a:pt x="77" y="2177"/>
                  </a:cubicBezTo>
                  <a:cubicBezTo>
                    <a:pt x="112" y="2214"/>
                    <a:pt x="177" y="2249"/>
                    <a:pt x="227" y="2267"/>
                  </a:cubicBezTo>
                  <a:cubicBezTo>
                    <a:pt x="277" y="2285"/>
                    <a:pt x="243" y="2285"/>
                    <a:pt x="378" y="2288"/>
                  </a:cubicBezTo>
                  <a:cubicBezTo>
                    <a:pt x="513" y="2291"/>
                    <a:pt x="900" y="2286"/>
                    <a:pt x="1037" y="228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027" name="Line 35">
              <a:extLst>
                <a:ext uri="{FF2B5EF4-FFF2-40B4-BE49-F238E27FC236}">
                  <a16:creationId xmlns:a16="http://schemas.microsoft.com/office/drawing/2014/main" id="{95E304FE-6B8F-4055-916E-F22EEB894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3026"/>
              <a:ext cx="0" cy="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2000" tIns="14400" rIns="21600" bIns="46800" anchor="ctr"/>
            <a:lstStyle/>
            <a:p>
              <a:endParaRPr lang="zh-CN" altLang="en-US"/>
            </a:p>
          </p:txBody>
        </p:sp>
        <p:sp>
          <p:nvSpPr>
            <p:cNvPr id="85028" name="Freeform 36">
              <a:extLst>
                <a:ext uri="{FF2B5EF4-FFF2-40B4-BE49-F238E27FC236}">
                  <a16:creationId xmlns:a16="http://schemas.microsoft.com/office/drawing/2014/main" id="{DD06B28B-270B-4ADD-B670-6FA73A1FC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" y="3027"/>
              <a:ext cx="853" cy="248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1 h 367"/>
                <a:gd name="T4" fmla="*/ 2 w 1038"/>
                <a:gd name="T5" fmla="*/ 1 h 367"/>
                <a:gd name="T6" fmla="*/ 7 w 1038"/>
                <a:gd name="T7" fmla="*/ 2 h 367"/>
                <a:gd name="T8" fmla="*/ 20 w 1038"/>
                <a:gd name="T9" fmla="*/ 2 h 367"/>
                <a:gd name="T10" fmla="*/ 30 w 1038"/>
                <a:gd name="T11" fmla="*/ 2 h 367"/>
                <a:gd name="T12" fmla="*/ 81 w 1038"/>
                <a:gd name="T13" fmla="*/ 2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029" name="Freeform 37">
              <a:extLst>
                <a:ext uri="{FF2B5EF4-FFF2-40B4-BE49-F238E27FC236}">
                  <a16:creationId xmlns:a16="http://schemas.microsoft.com/office/drawing/2014/main" id="{C55FA25B-8268-4FF6-9A86-BF22A9F3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6" y="3219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1 h 367"/>
                <a:gd name="T4" fmla="*/ 2 w 1038"/>
                <a:gd name="T5" fmla="*/ 1 h 367"/>
                <a:gd name="T6" fmla="*/ 7 w 1038"/>
                <a:gd name="T7" fmla="*/ 2 h 367"/>
                <a:gd name="T8" fmla="*/ 20 w 1038"/>
                <a:gd name="T9" fmla="*/ 2 h 367"/>
                <a:gd name="T10" fmla="*/ 30 w 1038"/>
                <a:gd name="T11" fmla="*/ 2 h 367"/>
                <a:gd name="T12" fmla="*/ 81 w 1038"/>
                <a:gd name="T13" fmla="*/ 2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030" name="Freeform 38">
              <a:extLst>
                <a:ext uri="{FF2B5EF4-FFF2-40B4-BE49-F238E27FC236}">
                  <a16:creationId xmlns:a16="http://schemas.microsoft.com/office/drawing/2014/main" id="{A4B9D374-513E-430A-9FD2-1EE43593B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484"/>
              <a:ext cx="853" cy="250"/>
            </a:xfrm>
            <a:custGeom>
              <a:avLst/>
              <a:gdLst>
                <a:gd name="T0" fmla="*/ 2 w 1038"/>
                <a:gd name="T1" fmla="*/ 0 h 367"/>
                <a:gd name="T2" fmla="*/ 2 w 1038"/>
                <a:gd name="T3" fmla="*/ 1 h 367"/>
                <a:gd name="T4" fmla="*/ 2 w 1038"/>
                <a:gd name="T5" fmla="*/ 1 h 367"/>
                <a:gd name="T6" fmla="*/ 7 w 1038"/>
                <a:gd name="T7" fmla="*/ 2 h 367"/>
                <a:gd name="T8" fmla="*/ 20 w 1038"/>
                <a:gd name="T9" fmla="*/ 2 h 367"/>
                <a:gd name="T10" fmla="*/ 30 w 1038"/>
                <a:gd name="T11" fmla="*/ 2 h 367"/>
                <a:gd name="T12" fmla="*/ 81 w 1038"/>
                <a:gd name="T13" fmla="*/ 2 h 3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8"/>
                <a:gd name="T22" fmla="*/ 0 h 367"/>
                <a:gd name="T23" fmla="*/ 1038 w 1038"/>
                <a:gd name="T24" fmla="*/ 367 h 3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8" h="367">
                  <a:moveTo>
                    <a:pt x="2" y="0"/>
                  </a:moveTo>
                  <a:cubicBezTo>
                    <a:pt x="2" y="17"/>
                    <a:pt x="0" y="65"/>
                    <a:pt x="3" y="105"/>
                  </a:cubicBezTo>
                  <a:cubicBezTo>
                    <a:pt x="6" y="145"/>
                    <a:pt x="3" y="203"/>
                    <a:pt x="18" y="240"/>
                  </a:cubicBezTo>
                  <a:cubicBezTo>
                    <a:pt x="33" y="277"/>
                    <a:pt x="55" y="310"/>
                    <a:pt x="93" y="330"/>
                  </a:cubicBezTo>
                  <a:cubicBezTo>
                    <a:pt x="131" y="350"/>
                    <a:pt x="196" y="355"/>
                    <a:pt x="243" y="360"/>
                  </a:cubicBezTo>
                  <a:cubicBezTo>
                    <a:pt x="290" y="365"/>
                    <a:pt x="246" y="359"/>
                    <a:pt x="378" y="360"/>
                  </a:cubicBezTo>
                  <a:cubicBezTo>
                    <a:pt x="510" y="361"/>
                    <a:pt x="901" y="366"/>
                    <a:pt x="1038" y="36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031" name="Rectangle 39">
              <a:extLst>
                <a:ext uri="{FF2B5EF4-FFF2-40B4-BE49-F238E27FC236}">
                  <a16:creationId xmlns:a16="http://schemas.microsoft.com/office/drawing/2014/main" id="{59D41E61-F852-4416-A910-920360FC7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112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032" name="Rectangle 40">
              <a:extLst>
                <a:ext uri="{FF2B5EF4-FFF2-40B4-BE49-F238E27FC236}">
                  <a16:creationId xmlns:a16="http://schemas.microsoft.com/office/drawing/2014/main" id="{D1620288-079A-4D97-A7DE-889B819D1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847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033" name="Rectangle 41">
              <a:extLst>
                <a:ext uri="{FF2B5EF4-FFF2-40B4-BE49-F238E27FC236}">
                  <a16:creationId xmlns:a16="http://schemas.microsoft.com/office/drawing/2014/main" id="{01709847-CC1C-42EF-81D1-815B2917D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1418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034" name="Rectangle 42">
              <a:extLst>
                <a:ext uri="{FF2B5EF4-FFF2-40B4-BE49-F238E27FC236}">
                  <a16:creationId xmlns:a16="http://schemas.microsoft.com/office/drawing/2014/main" id="{05BB981E-4679-42C9-8945-57020A92C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160"/>
              <a:ext cx="68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4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035" name="Rectangle 43">
              <a:extLst>
                <a:ext uri="{FF2B5EF4-FFF2-40B4-BE49-F238E27FC236}">
                  <a16:creationId xmlns:a16="http://schemas.microsoft.com/office/drawing/2014/main" id="{D2DB7AA1-8D02-4DD1-B186-7A8B49A24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436"/>
              <a:ext cx="68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5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036" name="Rectangle 44">
              <a:extLst>
                <a:ext uri="{FF2B5EF4-FFF2-40B4-BE49-F238E27FC236}">
                  <a16:creationId xmlns:a16="http://schemas.microsoft.com/office/drawing/2014/main" id="{7809EDAC-E5DF-4933-91C0-C997E8AD5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3138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6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037" name="Rectangle 45">
              <a:extLst>
                <a:ext uri="{FF2B5EF4-FFF2-40B4-BE49-F238E27FC236}">
                  <a16:creationId xmlns:a16="http://schemas.microsoft.com/office/drawing/2014/main" id="{580EEE10-714F-4258-BFEF-FCDC79E50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3313"/>
              <a:ext cx="681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2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038" name="Rectangle 46">
              <a:extLst>
                <a:ext uri="{FF2B5EF4-FFF2-40B4-BE49-F238E27FC236}">
                  <a16:creationId xmlns:a16="http://schemas.microsoft.com/office/drawing/2014/main" id="{BA5C10FE-0032-47F1-B2EF-0EA6C3863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3596"/>
              <a:ext cx="68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宋体" panose="02010600030101010101" pitchFamily="2" charset="-122"/>
                </a:rPr>
                <a:t>指向</a:t>
              </a: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I</a:t>
              </a:r>
              <a:r>
                <a:rPr lang="en-US" altLang="zh-CN" sz="2400" baseline="-25000">
                  <a:solidFill>
                    <a:srgbClr val="000000"/>
                  </a:solidFill>
                  <a:ea typeface="宋体" panose="02010600030101010101" pitchFamily="2" charset="-122"/>
                </a:rPr>
                <a:t>3</a:t>
              </a:r>
              <a:endParaRPr lang="en-US" altLang="zh-CN" sz="24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5039" name="Rectangle 47">
              <a:extLst>
                <a:ext uri="{FF2B5EF4-FFF2-40B4-BE49-F238E27FC236}">
                  <a16:creationId xmlns:a16="http://schemas.microsoft.com/office/drawing/2014/main" id="{B5DA39A1-49DE-4F44-9FB3-BCBBFA953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720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5040" name="Rectangle 48">
              <a:extLst>
                <a:ext uri="{FF2B5EF4-FFF2-40B4-BE49-F238E27FC236}">
                  <a16:creationId xmlns:a16="http://schemas.microsoft.com/office/drawing/2014/main" id="{3E7D89D8-DA73-459F-9184-DDC766C2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08"/>
              <a:ext cx="28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85041" name="Rectangle 49">
              <a:extLst>
                <a:ext uri="{FF2B5EF4-FFF2-40B4-BE49-F238E27FC236}">
                  <a16:creationId xmlns:a16="http://schemas.microsoft.com/office/drawing/2014/main" id="{455EC692-DD61-4DD0-BEF5-80478C5F5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63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5042" name="Rectangle 50">
              <a:extLst>
                <a:ext uri="{FF2B5EF4-FFF2-40B4-BE49-F238E27FC236}">
                  <a16:creationId xmlns:a16="http://schemas.microsoft.com/office/drawing/2014/main" id="{2DD44055-ACC9-44B2-97C5-379BBCA07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85043" name="Rectangle 51">
              <a:extLst>
                <a:ext uri="{FF2B5EF4-FFF2-40B4-BE49-F238E27FC236}">
                  <a16:creationId xmlns:a16="http://schemas.microsoft.com/office/drawing/2014/main" id="{EC625C2D-ADCB-48DE-9BD7-2CF5E30A9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03"/>
              <a:ext cx="3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85044" name="Rectangle 52">
              <a:extLst>
                <a:ext uri="{FF2B5EF4-FFF2-40B4-BE49-F238E27FC236}">
                  <a16:creationId xmlns:a16="http://schemas.microsoft.com/office/drawing/2014/main" id="{3AF97641-2D12-4DAC-9E39-9E176366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63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85045" name="Rectangle 53">
              <a:extLst>
                <a:ext uri="{FF2B5EF4-FFF2-40B4-BE49-F238E27FC236}">
                  <a16:creationId xmlns:a16="http://schemas.microsoft.com/office/drawing/2014/main" id="{7D673C27-B5AE-42E0-81B6-E63927543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2341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85046" name="Rectangle 54">
              <a:extLst>
                <a:ext uri="{FF2B5EF4-FFF2-40B4-BE49-F238E27FC236}">
                  <a16:creationId xmlns:a16="http://schemas.microsoft.com/office/drawing/2014/main" id="{5D70B6AE-71D3-4725-AC8D-E5DAA5875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016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85047" name="Rectangle 55">
              <a:extLst>
                <a:ext uri="{FF2B5EF4-FFF2-40B4-BE49-F238E27FC236}">
                  <a16:creationId xmlns:a16="http://schemas.microsoft.com/office/drawing/2014/main" id="{86CCEDA6-D2A4-4B71-9719-BDAFF3975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1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5048" name="Rectangle 56">
              <a:extLst>
                <a:ext uri="{FF2B5EF4-FFF2-40B4-BE49-F238E27FC236}">
                  <a16:creationId xmlns:a16="http://schemas.microsoft.com/office/drawing/2014/main" id="{3943A7B8-DCA1-43D9-B11A-340939D86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92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85049" name="Rectangle 57">
              <a:extLst>
                <a:ext uri="{FF2B5EF4-FFF2-40B4-BE49-F238E27FC236}">
                  <a16:creationId xmlns:a16="http://schemas.microsoft.com/office/drawing/2014/main" id="{B22A3910-D464-45A1-B5CD-794564A98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85050" name="Rectangle 58">
              <a:extLst>
                <a:ext uri="{FF2B5EF4-FFF2-40B4-BE49-F238E27FC236}">
                  <a16:creationId xmlns:a16="http://schemas.microsoft.com/office/drawing/2014/main" id="{4FFFF4C7-0240-4E97-9F5B-ED9E532D8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840"/>
              <a:ext cx="29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85051" name="Rectangle 59">
              <a:extLst>
                <a:ext uri="{FF2B5EF4-FFF2-40B4-BE49-F238E27FC236}">
                  <a16:creationId xmlns:a16="http://schemas.microsoft.com/office/drawing/2014/main" id="{C45C4638-063D-4208-A0CA-D3C5BD5EC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976"/>
              <a:ext cx="2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85052" name="Rectangle 60">
              <a:extLst>
                <a:ext uri="{FF2B5EF4-FFF2-40B4-BE49-F238E27FC236}">
                  <a16:creationId xmlns:a16="http://schemas.microsoft.com/office/drawing/2014/main" id="{002B3EE6-05FC-4D16-80BB-A6478975A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99"/>
              <a:ext cx="2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85053" name="Rectangle 61">
              <a:extLst>
                <a:ext uri="{FF2B5EF4-FFF2-40B4-BE49-F238E27FC236}">
                  <a16:creationId xmlns:a16="http://schemas.microsoft.com/office/drawing/2014/main" id="{E0FFEA6C-3CAF-43C8-9F92-7C9E3AA8F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648"/>
              <a:ext cx="2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85054" name="Rectangle 62">
              <a:extLst>
                <a:ext uri="{FF2B5EF4-FFF2-40B4-BE49-F238E27FC236}">
                  <a16:creationId xmlns:a16="http://schemas.microsoft.com/office/drawing/2014/main" id="{55E9F0B2-A504-4547-9075-D69325375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3187"/>
              <a:ext cx="29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72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85055" name="Rectangle 63">
              <a:extLst>
                <a:ext uri="{FF2B5EF4-FFF2-40B4-BE49-F238E27FC236}">
                  <a16:creationId xmlns:a16="http://schemas.microsoft.com/office/drawing/2014/main" id="{2C0BF182-140E-4246-828F-599664A58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504"/>
              <a:ext cx="2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5056" name="Rectangle 64">
              <a:extLst>
                <a:ext uri="{FF2B5EF4-FFF2-40B4-BE49-F238E27FC236}">
                  <a16:creationId xmlns:a16="http://schemas.microsoft.com/office/drawing/2014/main" id="{7C510651-29C1-4DBB-8DBB-E25BBC751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168"/>
              <a:ext cx="288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solidFill>
                    <a:srgbClr val="000000"/>
                  </a:solidFill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85057" name="Freeform 65">
              <a:extLst>
                <a:ext uri="{FF2B5EF4-FFF2-40B4-BE49-F238E27FC236}">
                  <a16:creationId xmlns:a16="http://schemas.microsoft.com/office/drawing/2014/main" id="{212BE2BA-995F-4D4C-8F21-DE981EC40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" y="2956"/>
              <a:ext cx="399" cy="348"/>
            </a:xfrm>
            <a:custGeom>
              <a:avLst/>
              <a:gdLst>
                <a:gd name="T0" fmla="*/ 40 w 484"/>
                <a:gd name="T1" fmla="*/ 1 h 512"/>
                <a:gd name="T2" fmla="*/ 29 w 484"/>
                <a:gd name="T3" fmla="*/ 3 h 512"/>
                <a:gd name="T4" fmla="*/ 18 w 484"/>
                <a:gd name="T5" fmla="*/ 3 h 512"/>
                <a:gd name="T6" fmla="*/ 5 w 484"/>
                <a:gd name="T7" fmla="*/ 3 h 512"/>
                <a:gd name="T8" fmla="*/ 2 w 484"/>
                <a:gd name="T9" fmla="*/ 2 h 512"/>
                <a:gd name="T10" fmla="*/ 6 w 484"/>
                <a:gd name="T11" fmla="*/ 1 h 512"/>
                <a:gd name="T12" fmla="*/ 31 w 484"/>
                <a:gd name="T13" fmla="*/ 0 h 5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4"/>
                <a:gd name="T22" fmla="*/ 0 h 512"/>
                <a:gd name="T23" fmla="*/ 484 w 484"/>
                <a:gd name="T24" fmla="*/ 512 h 5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4" h="512">
                  <a:moveTo>
                    <a:pt x="484" y="117"/>
                  </a:moveTo>
                  <a:cubicBezTo>
                    <a:pt x="462" y="169"/>
                    <a:pt x="391" y="367"/>
                    <a:pt x="349" y="432"/>
                  </a:cubicBezTo>
                  <a:cubicBezTo>
                    <a:pt x="307" y="497"/>
                    <a:pt x="277" y="502"/>
                    <a:pt x="229" y="507"/>
                  </a:cubicBezTo>
                  <a:cubicBezTo>
                    <a:pt x="181" y="512"/>
                    <a:pt x="99" y="492"/>
                    <a:pt x="61" y="464"/>
                  </a:cubicBezTo>
                  <a:cubicBezTo>
                    <a:pt x="23" y="436"/>
                    <a:pt x="4" y="387"/>
                    <a:pt x="4" y="342"/>
                  </a:cubicBezTo>
                  <a:cubicBezTo>
                    <a:pt x="4" y="297"/>
                    <a:pt x="0" y="249"/>
                    <a:pt x="64" y="192"/>
                  </a:cubicBezTo>
                  <a:cubicBezTo>
                    <a:pt x="128" y="135"/>
                    <a:pt x="323" y="40"/>
                    <a:pt x="391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2000" tIns="14400" rIns="21600" bIns="46800" anchor="ctr"/>
            <a:lstStyle/>
            <a:p>
              <a:endParaRPr lang="zh-CN" altLang="en-US"/>
            </a:p>
          </p:txBody>
        </p:sp>
        <p:sp>
          <p:nvSpPr>
            <p:cNvPr id="85058" name="Freeform 66" descr="Green marble">
              <a:extLst>
                <a:ext uri="{FF2B5EF4-FFF2-40B4-BE49-F238E27FC236}">
                  <a16:creationId xmlns:a16="http://schemas.microsoft.com/office/drawing/2014/main" id="{DE1AF503-AF4B-41D4-8D4F-8862200A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" y="720"/>
              <a:ext cx="887" cy="1204"/>
            </a:xfrm>
            <a:custGeom>
              <a:avLst/>
              <a:gdLst>
                <a:gd name="T0" fmla="*/ 23 w 887"/>
                <a:gd name="T1" fmla="*/ 0 h 1204"/>
                <a:gd name="T2" fmla="*/ 21 w 887"/>
                <a:gd name="T3" fmla="*/ 938 h 1204"/>
                <a:gd name="T4" fmla="*/ 147 w 887"/>
                <a:gd name="T5" fmla="*/ 1120 h 1204"/>
                <a:gd name="T6" fmla="*/ 358 w 887"/>
                <a:gd name="T7" fmla="*/ 1191 h 1204"/>
                <a:gd name="T8" fmla="*/ 887 w 887"/>
                <a:gd name="T9" fmla="*/ 1200 h 1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7"/>
                <a:gd name="T16" fmla="*/ 0 h 1204"/>
                <a:gd name="T17" fmla="*/ 887 w 887"/>
                <a:gd name="T18" fmla="*/ 1204 h 12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7" h="1204">
                  <a:moveTo>
                    <a:pt x="23" y="0"/>
                  </a:moveTo>
                  <a:cubicBezTo>
                    <a:pt x="23" y="156"/>
                    <a:pt x="0" y="751"/>
                    <a:pt x="21" y="938"/>
                  </a:cubicBezTo>
                  <a:cubicBezTo>
                    <a:pt x="42" y="1125"/>
                    <a:pt x="91" y="1078"/>
                    <a:pt x="147" y="1120"/>
                  </a:cubicBezTo>
                  <a:cubicBezTo>
                    <a:pt x="203" y="1162"/>
                    <a:pt x="235" y="1178"/>
                    <a:pt x="358" y="1191"/>
                  </a:cubicBezTo>
                  <a:cubicBezTo>
                    <a:pt x="481" y="1204"/>
                    <a:pt x="777" y="1198"/>
                    <a:pt x="887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059" name="Freeform 67" descr="Green marble">
              <a:extLst>
                <a:ext uri="{FF2B5EF4-FFF2-40B4-BE49-F238E27FC236}">
                  <a16:creationId xmlns:a16="http://schemas.microsoft.com/office/drawing/2014/main" id="{86EF86FA-3FF4-4C30-9017-8282128BF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1584"/>
              <a:ext cx="871" cy="775"/>
            </a:xfrm>
            <a:custGeom>
              <a:avLst/>
              <a:gdLst>
                <a:gd name="T0" fmla="*/ 7 w 871"/>
                <a:gd name="T1" fmla="*/ 0 h 775"/>
                <a:gd name="T2" fmla="*/ 24 w 871"/>
                <a:gd name="T3" fmla="*/ 612 h 775"/>
                <a:gd name="T4" fmla="*/ 151 w 871"/>
                <a:gd name="T5" fmla="*/ 725 h 775"/>
                <a:gd name="T6" fmla="*/ 375 w 871"/>
                <a:gd name="T7" fmla="*/ 767 h 775"/>
                <a:gd name="T8" fmla="*/ 871 w 871"/>
                <a:gd name="T9" fmla="*/ 772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1"/>
                <a:gd name="T16" fmla="*/ 0 h 775"/>
                <a:gd name="T17" fmla="*/ 871 w 871"/>
                <a:gd name="T18" fmla="*/ 775 h 7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1" h="775">
                  <a:moveTo>
                    <a:pt x="7" y="0"/>
                  </a:moveTo>
                  <a:cubicBezTo>
                    <a:pt x="10" y="102"/>
                    <a:pt x="0" y="491"/>
                    <a:pt x="24" y="612"/>
                  </a:cubicBezTo>
                  <a:cubicBezTo>
                    <a:pt x="48" y="733"/>
                    <a:pt x="93" y="699"/>
                    <a:pt x="151" y="725"/>
                  </a:cubicBezTo>
                  <a:cubicBezTo>
                    <a:pt x="209" y="751"/>
                    <a:pt x="255" y="759"/>
                    <a:pt x="375" y="767"/>
                  </a:cubicBezTo>
                  <a:cubicBezTo>
                    <a:pt x="495" y="775"/>
                    <a:pt x="768" y="771"/>
                    <a:pt x="871" y="7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060" name="Freeform 68" descr="Green marble">
              <a:extLst>
                <a:ext uri="{FF2B5EF4-FFF2-40B4-BE49-F238E27FC236}">
                  <a16:creationId xmlns:a16="http://schemas.microsoft.com/office/drawing/2014/main" id="{2B6C06B3-97F3-4F21-9803-967872280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160"/>
              <a:ext cx="882" cy="731"/>
            </a:xfrm>
            <a:custGeom>
              <a:avLst/>
              <a:gdLst>
                <a:gd name="T0" fmla="*/ 18 w 882"/>
                <a:gd name="T1" fmla="*/ 0 h 1211"/>
                <a:gd name="T2" fmla="*/ 30 w 882"/>
                <a:gd name="T3" fmla="*/ 1 h 1211"/>
                <a:gd name="T4" fmla="*/ 198 w 882"/>
                <a:gd name="T5" fmla="*/ 1 h 1211"/>
                <a:gd name="T6" fmla="*/ 479 w 882"/>
                <a:gd name="T7" fmla="*/ 2 h 1211"/>
                <a:gd name="T8" fmla="*/ 882 w 882"/>
                <a:gd name="T9" fmla="*/ 2 h 12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2"/>
                <a:gd name="T16" fmla="*/ 0 h 1211"/>
                <a:gd name="T17" fmla="*/ 882 w 882"/>
                <a:gd name="T18" fmla="*/ 1211 h 12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2" h="1211">
                  <a:moveTo>
                    <a:pt x="18" y="0"/>
                  </a:moveTo>
                  <a:cubicBezTo>
                    <a:pt x="20" y="148"/>
                    <a:pt x="0" y="702"/>
                    <a:pt x="30" y="890"/>
                  </a:cubicBezTo>
                  <a:cubicBezTo>
                    <a:pt x="60" y="1078"/>
                    <a:pt x="123" y="1078"/>
                    <a:pt x="198" y="1129"/>
                  </a:cubicBezTo>
                  <a:cubicBezTo>
                    <a:pt x="273" y="1180"/>
                    <a:pt x="365" y="1187"/>
                    <a:pt x="479" y="1199"/>
                  </a:cubicBezTo>
                  <a:cubicBezTo>
                    <a:pt x="593" y="1211"/>
                    <a:pt x="798" y="1200"/>
                    <a:pt x="882" y="120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5061" name="Freeform 69" descr="Green marble">
              <a:extLst>
                <a:ext uri="{FF2B5EF4-FFF2-40B4-BE49-F238E27FC236}">
                  <a16:creationId xmlns:a16="http://schemas.microsoft.com/office/drawing/2014/main" id="{FC074B08-9C7F-4E5B-A431-54F6CD661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064"/>
              <a:ext cx="864" cy="247"/>
            </a:xfrm>
            <a:custGeom>
              <a:avLst/>
              <a:gdLst>
                <a:gd name="T0" fmla="*/ 0 w 864"/>
                <a:gd name="T1" fmla="*/ 0 h 247"/>
                <a:gd name="T2" fmla="*/ 100 w 864"/>
                <a:gd name="T3" fmla="*/ 164 h 247"/>
                <a:gd name="T4" fmla="*/ 324 w 864"/>
                <a:gd name="T5" fmla="*/ 234 h 247"/>
                <a:gd name="T6" fmla="*/ 864 w 864"/>
                <a:gd name="T7" fmla="*/ 240 h 2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247"/>
                <a:gd name="T14" fmla="*/ 864 w 864"/>
                <a:gd name="T15" fmla="*/ 247 h 2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247">
                  <a:moveTo>
                    <a:pt x="0" y="0"/>
                  </a:moveTo>
                  <a:cubicBezTo>
                    <a:pt x="17" y="27"/>
                    <a:pt x="46" y="125"/>
                    <a:pt x="100" y="164"/>
                  </a:cubicBezTo>
                  <a:cubicBezTo>
                    <a:pt x="154" y="203"/>
                    <a:pt x="197" y="221"/>
                    <a:pt x="324" y="234"/>
                  </a:cubicBezTo>
                  <a:cubicBezTo>
                    <a:pt x="451" y="247"/>
                    <a:pt x="752" y="239"/>
                    <a:pt x="864" y="24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sm" len="sm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1" name="TextBox 4">
            <a:extLst>
              <a:ext uri="{FF2B5EF4-FFF2-40B4-BE49-F238E27FC236}">
                <a16:creationId xmlns:a16="http://schemas.microsoft.com/office/drawing/2014/main" id="{8A4C116B-71AC-4069-A814-C3EB98F8C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943" y="5591266"/>
            <a:ext cx="34435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FOLLOW(E)={+, ), $}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FOLLOW(T)={+, *, ), $}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FOLLOW(F)={+, *, ), $}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6BC460-BC1C-8987-2E3F-A5985711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DFFD-62C6-41B9-AB7A-3A1FF12DF0B8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FC80C0-9EBD-A1A7-27E9-711FEAA4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3A59D6-9B41-5738-AE57-DB72DCE8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BF7EE-4188-4E85-842C-1CF36F1A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本次课内容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57653-0E9B-49D7-BB6D-ADB9B612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3.5 LR</a:t>
            </a:r>
            <a:r>
              <a:rPr lang="zh-CN" altLang="en-US" sz="4400" dirty="0"/>
              <a:t>分析器</a:t>
            </a:r>
            <a:endParaRPr lang="en-US" altLang="zh-CN" sz="4400" dirty="0"/>
          </a:p>
          <a:p>
            <a:pPr lvl="1">
              <a:lnSpc>
                <a:spcPct val="120000"/>
              </a:lnSpc>
            </a:pPr>
            <a:r>
              <a:rPr lang="en-US" altLang="zh-CN" sz="4000" dirty="0"/>
              <a:t>3.5.3 </a:t>
            </a:r>
            <a:r>
              <a:rPr lang="zh-CN" altLang="en-US" sz="4000" dirty="0"/>
              <a:t>构造</a:t>
            </a:r>
            <a:r>
              <a:rPr lang="en-US" altLang="zh-CN" sz="4000" dirty="0"/>
              <a:t>SLR</a:t>
            </a:r>
            <a:r>
              <a:rPr lang="zh-CN" altLang="en-US" sz="4000" dirty="0"/>
              <a:t>分析表</a:t>
            </a:r>
            <a:endParaRPr lang="en-US" altLang="zh-CN" sz="4000" dirty="0"/>
          </a:p>
          <a:p>
            <a:pPr lvl="2">
              <a:lnSpc>
                <a:spcPct val="120000"/>
              </a:lnSpc>
            </a:pPr>
            <a:r>
              <a:rPr lang="en-US" altLang="zh-CN" sz="3200" dirty="0"/>
              <a:t>a. </a:t>
            </a:r>
            <a:r>
              <a:rPr lang="zh-CN" altLang="en-US" sz="3200" dirty="0"/>
              <a:t>知其所以然：</a:t>
            </a:r>
            <a:r>
              <a:rPr lang="en-US" altLang="zh-CN" sz="3200" dirty="0"/>
              <a:t>SLR</a:t>
            </a:r>
            <a:r>
              <a:rPr lang="zh-CN" altLang="en-US" sz="3200" dirty="0"/>
              <a:t>分析表的机制</a:t>
            </a:r>
            <a:r>
              <a:rPr lang="en-US" altLang="zh-CN" sz="3200" dirty="0"/>
              <a:t>——</a:t>
            </a:r>
            <a:r>
              <a:rPr lang="zh-CN" altLang="en-US" sz="3200" dirty="0"/>
              <a:t>识别活前缀的</a:t>
            </a:r>
            <a:r>
              <a:rPr lang="en-US" altLang="zh-CN" sz="3200" dirty="0"/>
              <a:t>DFA</a:t>
            </a:r>
          </a:p>
          <a:p>
            <a:pPr lvl="2">
              <a:lnSpc>
                <a:spcPct val="120000"/>
              </a:lnSpc>
            </a:pPr>
            <a:r>
              <a:rPr lang="en-US" altLang="zh-CN" sz="3200" dirty="0"/>
              <a:t>b. </a:t>
            </a:r>
            <a:r>
              <a:rPr lang="zh-CN" altLang="en-US" sz="3200" dirty="0"/>
              <a:t>一些概念：</a:t>
            </a:r>
            <a:r>
              <a:rPr lang="en-US" altLang="zh-CN" sz="3200" dirty="0"/>
              <a:t>LR(0)</a:t>
            </a:r>
            <a:r>
              <a:rPr lang="zh-CN" altLang="en-US" sz="3200" dirty="0"/>
              <a:t>项目、 拓广文法、项目集闭包</a:t>
            </a:r>
            <a:endParaRPr lang="en-US" altLang="zh-CN" sz="3200" dirty="0"/>
          </a:p>
          <a:p>
            <a:pPr lvl="2">
              <a:lnSpc>
                <a:spcPct val="120000"/>
              </a:lnSpc>
            </a:pPr>
            <a:r>
              <a:rPr lang="en-US" altLang="zh-CN" sz="3200" dirty="0"/>
              <a:t>c. </a:t>
            </a:r>
            <a:r>
              <a:rPr lang="zh-CN" altLang="en-US" sz="3200" dirty="0"/>
              <a:t>会构造</a:t>
            </a:r>
            <a:r>
              <a:rPr lang="en-US" altLang="zh-CN" sz="3200" dirty="0"/>
              <a:t>SLR</a:t>
            </a:r>
            <a:r>
              <a:rPr lang="zh-CN" altLang="en-US" sz="3200" dirty="0"/>
              <a:t>分析表</a:t>
            </a:r>
            <a:endParaRPr lang="en-US" altLang="zh-CN" sz="3200" dirty="0"/>
          </a:p>
          <a:p>
            <a:pPr lvl="2">
              <a:lnSpc>
                <a:spcPct val="120000"/>
              </a:lnSpc>
            </a:pPr>
            <a:r>
              <a:rPr lang="en-US" altLang="zh-CN" sz="3200" dirty="0"/>
              <a:t>d. </a:t>
            </a:r>
            <a:r>
              <a:rPr lang="zh-CN" altLang="en-US" sz="3200" dirty="0"/>
              <a:t>出现冲突</a:t>
            </a:r>
            <a:r>
              <a:rPr lang="zh-CN" altLang="en-US" sz="3200"/>
              <a:t>的情况</a:t>
            </a:r>
            <a:endParaRPr lang="en-US" altLang="zh-CN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B9752-1FAD-261A-7232-09C4CA70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CD17-A25E-48AC-83EE-3895198A1BE8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AD846-E877-64A7-B617-38AD1BAF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9B63C-84FB-1D04-7EBF-6A23E965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42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830E350-5BF0-13CE-82C2-F851EBE5269F}"/>
              </a:ext>
            </a:extLst>
          </p:cNvPr>
          <p:cNvGrpSpPr/>
          <p:nvPr/>
        </p:nvGrpSpPr>
        <p:grpSpPr>
          <a:xfrm>
            <a:off x="467580" y="627111"/>
            <a:ext cx="8576910" cy="6235373"/>
            <a:chOff x="1304381" y="1049877"/>
            <a:chExt cx="6341332" cy="4610119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E38BAF3-01D0-9C9D-D3CC-ABAD2E929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4308" y="1610568"/>
              <a:ext cx="709666" cy="981634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62B4E26-CA16-34E9-96B1-8CB122D5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6649" y="5448957"/>
              <a:ext cx="602233" cy="211039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45E8D1E-B23C-D396-33EF-F7767CB15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1958" y="3454211"/>
              <a:ext cx="632050" cy="18203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7D14599-3A7C-8F1A-4087-D9A9AD85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70589" y="2496212"/>
              <a:ext cx="858771" cy="38167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993D54F-B443-7420-ACDC-2946D72BA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2922" y="1669915"/>
              <a:ext cx="756945" cy="29581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8002A04-040E-8C67-C984-CC1959DED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2275" y="1579815"/>
              <a:ext cx="936956" cy="1229756"/>
            </a:xfrm>
            <a:prstGeom prst="rect">
              <a:avLst/>
            </a:prstGeom>
          </p:spPr>
        </p:pic>
        <p:grpSp>
          <p:nvGrpSpPr>
            <p:cNvPr id="84996" name="Group 4">
              <a:extLst>
                <a:ext uri="{FF2B5EF4-FFF2-40B4-BE49-F238E27FC236}">
                  <a16:creationId xmlns:a16="http://schemas.microsoft.com/office/drawing/2014/main" id="{DD6758FB-5B60-4C73-8D7F-0C3D31D2E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8966" y="1284143"/>
              <a:ext cx="5426746" cy="4289714"/>
              <a:chOff x="336" y="288"/>
              <a:chExt cx="5040" cy="3984"/>
            </a:xfrm>
          </p:grpSpPr>
          <p:sp>
            <p:nvSpPr>
              <p:cNvPr id="84997" name="Oval 5">
                <a:extLst>
                  <a:ext uri="{FF2B5EF4-FFF2-40B4-BE49-F238E27FC236}">
                    <a16:creationId xmlns:a16="http://schemas.microsoft.com/office/drawing/2014/main" id="{61515ED3-DDD0-472A-8E15-2A772364D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6" y="421"/>
                <a:ext cx="350" cy="28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4998" name="Line 6">
                <a:extLst>
                  <a:ext uri="{FF2B5EF4-FFF2-40B4-BE49-F238E27FC236}">
                    <a16:creationId xmlns:a16="http://schemas.microsoft.com/office/drawing/2014/main" id="{28403C48-7720-4946-8E3D-1B047C959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3" y="575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9400" tIns="21600" rIns="67500" bIns="35100" anchor="ctr"/>
              <a:lstStyle/>
              <a:p>
                <a:endParaRPr lang="zh-CN" altLang="en-US" sz="1350"/>
              </a:p>
            </p:txBody>
          </p:sp>
          <p:sp>
            <p:nvSpPr>
              <p:cNvPr id="84999" name="Line 7">
                <a:extLst>
                  <a:ext uri="{FF2B5EF4-FFF2-40B4-BE49-F238E27FC236}">
                    <a16:creationId xmlns:a16="http://schemas.microsoft.com/office/drawing/2014/main" id="{CADBBF99-698E-44CE-B9F6-3B637F81F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5" y="584"/>
                <a:ext cx="70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9400" tIns="21600" rIns="67500" bIns="35100" anchor="ctr"/>
              <a:lstStyle/>
              <a:p>
                <a:endParaRPr lang="zh-CN" altLang="en-US" sz="1350"/>
              </a:p>
            </p:txBody>
          </p:sp>
          <p:sp>
            <p:nvSpPr>
              <p:cNvPr id="85000" name="Line 8">
                <a:extLst>
                  <a:ext uri="{FF2B5EF4-FFF2-40B4-BE49-F238E27FC236}">
                    <a16:creationId xmlns:a16="http://schemas.microsoft.com/office/drawing/2014/main" id="{D9B65AF6-B7A3-48CB-9A6B-CEEF682AD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10" y="574"/>
                <a:ext cx="70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9400" tIns="21600" rIns="67500" bIns="35100" anchor="ctr"/>
              <a:lstStyle/>
              <a:p>
                <a:endParaRPr lang="zh-CN" altLang="en-US" sz="1350"/>
              </a:p>
            </p:txBody>
          </p:sp>
          <p:sp>
            <p:nvSpPr>
              <p:cNvPr id="85001" name="Oval 9">
                <a:extLst>
                  <a:ext uri="{FF2B5EF4-FFF2-40B4-BE49-F238E27FC236}">
                    <a16:creationId xmlns:a16="http://schemas.microsoft.com/office/drawing/2014/main" id="{94B8F4CF-A648-4116-8939-6EAD9BA85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429"/>
                <a:ext cx="350" cy="28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85002" name="Line 10">
                <a:extLst>
                  <a:ext uri="{FF2B5EF4-FFF2-40B4-BE49-F238E27FC236}">
                    <a16:creationId xmlns:a16="http://schemas.microsoft.com/office/drawing/2014/main" id="{42BF71D7-9C6A-424F-9CD1-DEA269D95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9" y="584"/>
                <a:ext cx="7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9400" tIns="21600" rIns="67500" bIns="35100" anchor="ctr"/>
              <a:lstStyle/>
              <a:p>
                <a:endParaRPr lang="zh-CN" altLang="en-US" sz="1350"/>
              </a:p>
            </p:txBody>
          </p:sp>
          <p:sp>
            <p:nvSpPr>
              <p:cNvPr id="85003" name="Rectangle 11">
                <a:extLst>
                  <a:ext uri="{FF2B5EF4-FFF2-40B4-BE49-F238E27FC236}">
                    <a16:creationId xmlns:a16="http://schemas.microsoft.com/office/drawing/2014/main" id="{EB56E388-B075-4DEA-9CA0-BB46C3AE8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88"/>
                <a:ext cx="2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5004" name="Rectangle 12">
                <a:extLst>
                  <a:ext uri="{FF2B5EF4-FFF2-40B4-BE49-F238E27FC236}">
                    <a16:creationId xmlns:a16="http://schemas.microsoft.com/office/drawing/2014/main" id="{5B222744-BD84-4FFE-87E8-5FBB95196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" y="440"/>
                <a:ext cx="68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指向</a:t>
                </a: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7</a:t>
                </a:r>
                <a:endPara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5005" name="Rectangle 13">
                <a:extLst>
                  <a:ext uri="{FF2B5EF4-FFF2-40B4-BE49-F238E27FC236}">
                    <a16:creationId xmlns:a16="http://schemas.microsoft.com/office/drawing/2014/main" id="{6E919321-7056-4A4B-9B2A-8E72E23CD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88"/>
                <a:ext cx="333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85006" name="Oval 14">
                <a:extLst>
                  <a:ext uri="{FF2B5EF4-FFF2-40B4-BE49-F238E27FC236}">
                    <a16:creationId xmlns:a16="http://schemas.microsoft.com/office/drawing/2014/main" id="{F2514D2B-DBDF-4343-8D88-B66B99EBB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7" y="450"/>
                <a:ext cx="350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85007" name="Oval 15">
                <a:extLst>
                  <a:ext uri="{FF2B5EF4-FFF2-40B4-BE49-F238E27FC236}">
                    <a16:creationId xmlns:a16="http://schemas.microsoft.com/office/drawing/2014/main" id="{6266E5B0-EF86-4BFB-920F-E0C81F27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440"/>
                <a:ext cx="350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85008" name="Oval 16">
                <a:extLst>
                  <a:ext uri="{FF2B5EF4-FFF2-40B4-BE49-F238E27FC236}">
                    <a16:creationId xmlns:a16="http://schemas.microsoft.com/office/drawing/2014/main" id="{F85FAF4F-34BA-40A2-975F-DBB8CEBFC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2" y="2243"/>
                <a:ext cx="350" cy="28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85009" name="Oval 17">
                <a:extLst>
                  <a:ext uri="{FF2B5EF4-FFF2-40B4-BE49-F238E27FC236}">
                    <a16:creationId xmlns:a16="http://schemas.microsoft.com/office/drawing/2014/main" id="{B9355EFD-CDA3-494D-99BC-FBB5ABAC5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5" y="1774"/>
                <a:ext cx="350" cy="28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85010" name="Oval 18">
                <a:extLst>
                  <a:ext uri="{FF2B5EF4-FFF2-40B4-BE49-F238E27FC236}">
                    <a16:creationId xmlns:a16="http://schemas.microsoft.com/office/drawing/2014/main" id="{8DD010B0-63E5-423F-8435-3AE182CDC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" y="2732"/>
                <a:ext cx="350" cy="28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85011" name="Oval 19">
                <a:extLst>
                  <a:ext uri="{FF2B5EF4-FFF2-40B4-BE49-F238E27FC236}">
                    <a16:creationId xmlns:a16="http://schemas.microsoft.com/office/drawing/2014/main" id="{B228579B-99E9-4695-8E34-BFFD10B80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4" y="2712"/>
                <a:ext cx="423" cy="28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7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11</a:t>
                </a:r>
              </a:p>
            </p:txBody>
          </p:sp>
          <p:sp>
            <p:nvSpPr>
              <p:cNvPr id="85012" name="Oval 20">
                <a:extLst>
                  <a:ext uri="{FF2B5EF4-FFF2-40B4-BE49-F238E27FC236}">
                    <a16:creationId xmlns:a16="http://schemas.microsoft.com/office/drawing/2014/main" id="{9B535F03-378F-477D-919B-0A09804D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6" y="2732"/>
                <a:ext cx="349" cy="28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85013" name="Oval 21">
                <a:extLst>
                  <a:ext uri="{FF2B5EF4-FFF2-40B4-BE49-F238E27FC236}">
                    <a16:creationId xmlns:a16="http://schemas.microsoft.com/office/drawing/2014/main" id="{0BD524CD-483B-4198-833B-D1A5396AF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7" y="1764"/>
                <a:ext cx="350" cy="28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85014" name="Oval 22">
                <a:extLst>
                  <a:ext uri="{FF2B5EF4-FFF2-40B4-BE49-F238E27FC236}">
                    <a16:creationId xmlns:a16="http://schemas.microsoft.com/office/drawing/2014/main" id="{04858F05-D815-4E38-8C41-D8AA9B075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1754"/>
                <a:ext cx="350" cy="28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7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5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85015" name="Rectangle 23">
                <a:extLst>
                  <a:ext uri="{FF2B5EF4-FFF2-40B4-BE49-F238E27FC236}">
                    <a16:creationId xmlns:a16="http://schemas.microsoft.com/office/drawing/2014/main" id="{5E523E1C-B2CC-4E86-AAF6-22E28449F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336"/>
                <a:ext cx="297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</a:p>
            </p:txBody>
          </p:sp>
          <p:sp>
            <p:nvSpPr>
              <p:cNvPr id="85016" name="Rectangle 24">
                <a:extLst>
                  <a:ext uri="{FF2B5EF4-FFF2-40B4-BE49-F238E27FC236}">
                    <a16:creationId xmlns:a16="http://schemas.microsoft.com/office/drawing/2014/main" id="{81B75AA4-BD1B-4C18-9867-808F9E905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88"/>
                <a:ext cx="2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85017" name="Freeform 25">
                <a:extLst>
                  <a:ext uri="{FF2B5EF4-FFF2-40B4-BE49-F238E27FC236}">
                    <a16:creationId xmlns:a16="http://schemas.microsoft.com/office/drawing/2014/main" id="{F4EB30A5-9CEC-40B2-9B8A-2F87E9B24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744"/>
                <a:ext cx="854" cy="821"/>
              </a:xfrm>
              <a:custGeom>
                <a:avLst/>
                <a:gdLst>
                  <a:gd name="T0" fmla="*/ 2 w 1036"/>
                  <a:gd name="T1" fmla="*/ 0 h 1211"/>
                  <a:gd name="T2" fmla="*/ 2 w 1036"/>
                  <a:gd name="T3" fmla="*/ 5 h 1211"/>
                  <a:gd name="T4" fmla="*/ 2 w 1036"/>
                  <a:gd name="T5" fmla="*/ 6 h 1211"/>
                  <a:gd name="T6" fmla="*/ 6 w 1036"/>
                  <a:gd name="T7" fmla="*/ 7 h 1211"/>
                  <a:gd name="T8" fmla="*/ 17 w 1036"/>
                  <a:gd name="T9" fmla="*/ 8 h 1211"/>
                  <a:gd name="T10" fmla="*/ 31 w 1036"/>
                  <a:gd name="T11" fmla="*/ 8 h 1211"/>
                  <a:gd name="T12" fmla="*/ 84 w 1036"/>
                  <a:gd name="T13" fmla="*/ 8 h 12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36"/>
                  <a:gd name="T22" fmla="*/ 0 h 1211"/>
                  <a:gd name="T23" fmla="*/ 1036 w 1036"/>
                  <a:gd name="T24" fmla="*/ 1211 h 12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36" h="1211">
                    <a:moveTo>
                      <a:pt x="2" y="0"/>
                    </a:moveTo>
                    <a:cubicBezTo>
                      <a:pt x="2" y="148"/>
                      <a:pt x="0" y="716"/>
                      <a:pt x="2" y="886"/>
                    </a:cubicBezTo>
                    <a:cubicBezTo>
                      <a:pt x="4" y="1056"/>
                      <a:pt x="5" y="979"/>
                      <a:pt x="17" y="1021"/>
                    </a:cubicBezTo>
                    <a:cubicBezTo>
                      <a:pt x="29" y="1063"/>
                      <a:pt x="45" y="1111"/>
                      <a:pt x="77" y="1141"/>
                    </a:cubicBezTo>
                    <a:cubicBezTo>
                      <a:pt x="109" y="1171"/>
                      <a:pt x="162" y="1191"/>
                      <a:pt x="212" y="1201"/>
                    </a:cubicBezTo>
                    <a:cubicBezTo>
                      <a:pt x="262" y="1211"/>
                      <a:pt x="240" y="1201"/>
                      <a:pt x="377" y="1201"/>
                    </a:cubicBezTo>
                    <a:cubicBezTo>
                      <a:pt x="514" y="1201"/>
                      <a:pt x="899" y="1200"/>
                      <a:pt x="1036" y="12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  <p:sp>
            <p:nvSpPr>
              <p:cNvPr id="85018" name="Freeform 26">
                <a:extLst>
                  <a:ext uri="{FF2B5EF4-FFF2-40B4-BE49-F238E27FC236}">
                    <a16:creationId xmlns:a16="http://schemas.microsoft.com/office/drawing/2014/main" id="{F9E73613-BEF4-4684-824F-AE6F92756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" y="723"/>
                <a:ext cx="854" cy="537"/>
              </a:xfrm>
              <a:custGeom>
                <a:avLst/>
                <a:gdLst>
                  <a:gd name="T0" fmla="*/ 2 w 1036"/>
                  <a:gd name="T1" fmla="*/ 0 h 1211"/>
                  <a:gd name="T2" fmla="*/ 2 w 1036"/>
                  <a:gd name="T3" fmla="*/ 0 h 1211"/>
                  <a:gd name="T4" fmla="*/ 2 w 1036"/>
                  <a:gd name="T5" fmla="*/ 0 h 1211"/>
                  <a:gd name="T6" fmla="*/ 6 w 1036"/>
                  <a:gd name="T7" fmla="*/ 0 h 1211"/>
                  <a:gd name="T8" fmla="*/ 17 w 1036"/>
                  <a:gd name="T9" fmla="*/ 0 h 1211"/>
                  <a:gd name="T10" fmla="*/ 31 w 1036"/>
                  <a:gd name="T11" fmla="*/ 0 h 1211"/>
                  <a:gd name="T12" fmla="*/ 84 w 1036"/>
                  <a:gd name="T13" fmla="*/ 0 h 12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36"/>
                  <a:gd name="T22" fmla="*/ 0 h 1211"/>
                  <a:gd name="T23" fmla="*/ 1036 w 1036"/>
                  <a:gd name="T24" fmla="*/ 1211 h 12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36" h="1211">
                    <a:moveTo>
                      <a:pt x="2" y="0"/>
                    </a:moveTo>
                    <a:cubicBezTo>
                      <a:pt x="2" y="148"/>
                      <a:pt x="0" y="716"/>
                      <a:pt x="2" y="886"/>
                    </a:cubicBezTo>
                    <a:cubicBezTo>
                      <a:pt x="4" y="1056"/>
                      <a:pt x="5" y="979"/>
                      <a:pt x="17" y="1021"/>
                    </a:cubicBezTo>
                    <a:cubicBezTo>
                      <a:pt x="29" y="1063"/>
                      <a:pt x="45" y="1111"/>
                      <a:pt x="77" y="1141"/>
                    </a:cubicBezTo>
                    <a:cubicBezTo>
                      <a:pt x="109" y="1171"/>
                      <a:pt x="162" y="1191"/>
                      <a:pt x="212" y="1201"/>
                    </a:cubicBezTo>
                    <a:cubicBezTo>
                      <a:pt x="262" y="1211"/>
                      <a:pt x="240" y="1201"/>
                      <a:pt x="377" y="1201"/>
                    </a:cubicBezTo>
                    <a:cubicBezTo>
                      <a:pt x="514" y="1201"/>
                      <a:pt x="899" y="1200"/>
                      <a:pt x="1036" y="12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  <p:sp>
            <p:nvSpPr>
              <p:cNvPr id="85019" name="Freeform 27">
                <a:extLst>
                  <a:ext uri="{FF2B5EF4-FFF2-40B4-BE49-F238E27FC236}">
                    <a16:creationId xmlns:a16="http://schemas.microsoft.com/office/drawing/2014/main" id="{28A3E89B-7F0F-48A8-9499-6DF5B10D2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" y="745"/>
                <a:ext cx="856" cy="250"/>
              </a:xfrm>
              <a:custGeom>
                <a:avLst/>
                <a:gdLst>
                  <a:gd name="T0" fmla="*/ 2 w 1038"/>
                  <a:gd name="T1" fmla="*/ 0 h 367"/>
                  <a:gd name="T2" fmla="*/ 2 w 1038"/>
                  <a:gd name="T3" fmla="*/ 1 h 367"/>
                  <a:gd name="T4" fmla="*/ 2 w 1038"/>
                  <a:gd name="T5" fmla="*/ 1 h 367"/>
                  <a:gd name="T6" fmla="*/ 7 w 1038"/>
                  <a:gd name="T7" fmla="*/ 2 h 367"/>
                  <a:gd name="T8" fmla="*/ 20 w 1038"/>
                  <a:gd name="T9" fmla="*/ 2 h 367"/>
                  <a:gd name="T10" fmla="*/ 31 w 1038"/>
                  <a:gd name="T11" fmla="*/ 2 h 367"/>
                  <a:gd name="T12" fmla="*/ 85 w 1038"/>
                  <a:gd name="T13" fmla="*/ 2 h 3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38"/>
                  <a:gd name="T22" fmla="*/ 0 h 367"/>
                  <a:gd name="T23" fmla="*/ 1038 w 1038"/>
                  <a:gd name="T24" fmla="*/ 367 h 3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38" h="367">
                    <a:moveTo>
                      <a:pt x="2" y="0"/>
                    </a:moveTo>
                    <a:cubicBezTo>
                      <a:pt x="2" y="17"/>
                      <a:pt x="0" y="65"/>
                      <a:pt x="3" y="105"/>
                    </a:cubicBezTo>
                    <a:cubicBezTo>
                      <a:pt x="6" y="145"/>
                      <a:pt x="3" y="203"/>
                      <a:pt x="18" y="240"/>
                    </a:cubicBezTo>
                    <a:cubicBezTo>
                      <a:pt x="33" y="277"/>
                      <a:pt x="55" y="310"/>
                      <a:pt x="93" y="330"/>
                    </a:cubicBezTo>
                    <a:cubicBezTo>
                      <a:pt x="131" y="350"/>
                      <a:pt x="196" y="355"/>
                      <a:pt x="243" y="360"/>
                    </a:cubicBezTo>
                    <a:cubicBezTo>
                      <a:pt x="290" y="365"/>
                      <a:pt x="246" y="359"/>
                      <a:pt x="378" y="360"/>
                    </a:cubicBezTo>
                    <a:cubicBezTo>
                      <a:pt x="510" y="361"/>
                      <a:pt x="901" y="366"/>
                      <a:pt x="1038" y="36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  <p:sp>
            <p:nvSpPr>
              <p:cNvPr id="85020" name="Line 28">
                <a:extLst>
                  <a:ext uri="{FF2B5EF4-FFF2-40B4-BE49-F238E27FC236}">
                    <a16:creationId xmlns:a16="http://schemas.microsoft.com/office/drawing/2014/main" id="{C4C27EC3-31CC-40EC-AD92-CE953F2485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4" y="1898"/>
                <a:ext cx="7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9400" tIns="21600" rIns="67500" bIns="35100" anchor="ctr"/>
              <a:lstStyle/>
              <a:p>
                <a:endParaRPr lang="zh-CN" altLang="en-US" sz="1350"/>
              </a:p>
            </p:txBody>
          </p:sp>
          <p:sp>
            <p:nvSpPr>
              <p:cNvPr id="85021" name="Line 29">
                <a:extLst>
                  <a:ext uri="{FF2B5EF4-FFF2-40B4-BE49-F238E27FC236}">
                    <a16:creationId xmlns:a16="http://schemas.microsoft.com/office/drawing/2014/main" id="{18AA3DE6-2BC2-4596-8A03-A02F08A9E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9" y="1898"/>
                <a:ext cx="7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9400" tIns="21600" rIns="67500" bIns="35100" anchor="ctr"/>
              <a:lstStyle/>
              <a:p>
                <a:endParaRPr lang="zh-CN" altLang="en-US" sz="1350"/>
              </a:p>
            </p:txBody>
          </p:sp>
          <p:sp>
            <p:nvSpPr>
              <p:cNvPr id="85022" name="Freeform 30">
                <a:extLst>
                  <a:ext uri="{FF2B5EF4-FFF2-40B4-BE49-F238E27FC236}">
                    <a16:creationId xmlns:a16="http://schemas.microsoft.com/office/drawing/2014/main" id="{C8D07319-31AC-442D-ADD6-FE74F8793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2046"/>
                <a:ext cx="853" cy="536"/>
              </a:xfrm>
              <a:custGeom>
                <a:avLst/>
                <a:gdLst>
                  <a:gd name="T0" fmla="*/ 2 w 1036"/>
                  <a:gd name="T1" fmla="*/ 0 h 1211"/>
                  <a:gd name="T2" fmla="*/ 2 w 1036"/>
                  <a:gd name="T3" fmla="*/ 0 h 1211"/>
                  <a:gd name="T4" fmla="*/ 2 w 1036"/>
                  <a:gd name="T5" fmla="*/ 0 h 1211"/>
                  <a:gd name="T6" fmla="*/ 6 w 1036"/>
                  <a:gd name="T7" fmla="*/ 0 h 1211"/>
                  <a:gd name="T8" fmla="*/ 17 w 1036"/>
                  <a:gd name="T9" fmla="*/ 0 h 1211"/>
                  <a:gd name="T10" fmla="*/ 30 w 1036"/>
                  <a:gd name="T11" fmla="*/ 0 h 1211"/>
                  <a:gd name="T12" fmla="*/ 82 w 1036"/>
                  <a:gd name="T13" fmla="*/ 0 h 12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36"/>
                  <a:gd name="T22" fmla="*/ 0 h 1211"/>
                  <a:gd name="T23" fmla="*/ 1036 w 1036"/>
                  <a:gd name="T24" fmla="*/ 1211 h 12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36" h="1211">
                    <a:moveTo>
                      <a:pt x="2" y="0"/>
                    </a:moveTo>
                    <a:cubicBezTo>
                      <a:pt x="2" y="148"/>
                      <a:pt x="0" y="716"/>
                      <a:pt x="2" y="886"/>
                    </a:cubicBezTo>
                    <a:cubicBezTo>
                      <a:pt x="4" y="1056"/>
                      <a:pt x="5" y="979"/>
                      <a:pt x="17" y="1021"/>
                    </a:cubicBezTo>
                    <a:cubicBezTo>
                      <a:pt x="29" y="1063"/>
                      <a:pt x="45" y="1111"/>
                      <a:pt x="77" y="1141"/>
                    </a:cubicBezTo>
                    <a:cubicBezTo>
                      <a:pt x="109" y="1171"/>
                      <a:pt x="162" y="1191"/>
                      <a:pt x="212" y="1201"/>
                    </a:cubicBezTo>
                    <a:cubicBezTo>
                      <a:pt x="262" y="1211"/>
                      <a:pt x="240" y="1201"/>
                      <a:pt x="377" y="1201"/>
                    </a:cubicBezTo>
                    <a:cubicBezTo>
                      <a:pt x="514" y="1201"/>
                      <a:pt x="899" y="1200"/>
                      <a:pt x="1036" y="120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  <p:sp>
            <p:nvSpPr>
              <p:cNvPr id="85023" name="Line 31">
                <a:extLst>
                  <a:ext uri="{FF2B5EF4-FFF2-40B4-BE49-F238E27FC236}">
                    <a16:creationId xmlns:a16="http://schemas.microsoft.com/office/drawing/2014/main" id="{B21D093D-68F1-435E-BEE7-0E7366145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4" y="2866"/>
                <a:ext cx="7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9400" tIns="21600" rIns="67500" bIns="35100" anchor="ctr"/>
              <a:lstStyle/>
              <a:p>
                <a:endParaRPr lang="zh-CN" altLang="en-US" sz="1350"/>
              </a:p>
            </p:txBody>
          </p:sp>
          <p:sp>
            <p:nvSpPr>
              <p:cNvPr id="85024" name="Line 32">
                <a:extLst>
                  <a:ext uri="{FF2B5EF4-FFF2-40B4-BE49-F238E27FC236}">
                    <a16:creationId xmlns:a16="http://schemas.microsoft.com/office/drawing/2014/main" id="{EDDD5CEB-5334-48E1-94AE-CADEED56F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7" y="2858"/>
                <a:ext cx="7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9400" tIns="21600" rIns="67500" bIns="35100" anchor="ctr"/>
              <a:lstStyle/>
              <a:p>
                <a:endParaRPr lang="zh-CN" altLang="en-US" sz="1350"/>
              </a:p>
            </p:txBody>
          </p:sp>
          <p:sp>
            <p:nvSpPr>
              <p:cNvPr id="85025" name="Oval 33">
                <a:extLst>
                  <a:ext uri="{FF2B5EF4-FFF2-40B4-BE49-F238E27FC236}">
                    <a16:creationId xmlns:a16="http://schemas.microsoft.com/office/drawing/2014/main" id="{0747C7CD-738C-4662-B4C4-731DCEA9A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3983"/>
                <a:ext cx="350" cy="28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6200" bIns="351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85026" name="Freeform 34">
                <a:extLst>
                  <a:ext uri="{FF2B5EF4-FFF2-40B4-BE49-F238E27FC236}">
                    <a16:creationId xmlns:a16="http://schemas.microsoft.com/office/drawing/2014/main" id="{A92E972E-016E-44E4-980D-18CB5A3CB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" y="2565"/>
                <a:ext cx="853" cy="1558"/>
              </a:xfrm>
              <a:custGeom>
                <a:avLst/>
                <a:gdLst>
                  <a:gd name="T0" fmla="*/ 2 w 1037"/>
                  <a:gd name="T1" fmla="*/ 0 h 2291"/>
                  <a:gd name="T2" fmla="*/ 2 w 1037"/>
                  <a:gd name="T3" fmla="*/ 12 h 2291"/>
                  <a:gd name="T4" fmla="*/ 2 w 1037"/>
                  <a:gd name="T5" fmla="*/ 14 h 2291"/>
                  <a:gd name="T6" fmla="*/ 6 w 1037"/>
                  <a:gd name="T7" fmla="*/ 14 h 2291"/>
                  <a:gd name="T8" fmla="*/ 17 w 1037"/>
                  <a:gd name="T9" fmla="*/ 15 h 2291"/>
                  <a:gd name="T10" fmla="*/ 30 w 1037"/>
                  <a:gd name="T11" fmla="*/ 15 h 2291"/>
                  <a:gd name="T12" fmla="*/ 82 w 1037"/>
                  <a:gd name="T13" fmla="*/ 15 h 229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37"/>
                  <a:gd name="T22" fmla="*/ 0 h 2291"/>
                  <a:gd name="T23" fmla="*/ 1037 w 1037"/>
                  <a:gd name="T24" fmla="*/ 2291 h 229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37" h="2291">
                    <a:moveTo>
                      <a:pt x="3" y="0"/>
                    </a:moveTo>
                    <a:cubicBezTo>
                      <a:pt x="3" y="305"/>
                      <a:pt x="0" y="1492"/>
                      <a:pt x="2" y="1832"/>
                    </a:cubicBezTo>
                    <a:cubicBezTo>
                      <a:pt x="4" y="2172"/>
                      <a:pt x="5" y="1985"/>
                      <a:pt x="17" y="2042"/>
                    </a:cubicBezTo>
                    <a:cubicBezTo>
                      <a:pt x="29" y="2099"/>
                      <a:pt x="42" y="2140"/>
                      <a:pt x="77" y="2177"/>
                    </a:cubicBezTo>
                    <a:cubicBezTo>
                      <a:pt x="112" y="2214"/>
                      <a:pt x="177" y="2249"/>
                      <a:pt x="227" y="2267"/>
                    </a:cubicBezTo>
                    <a:cubicBezTo>
                      <a:pt x="277" y="2285"/>
                      <a:pt x="243" y="2285"/>
                      <a:pt x="378" y="2288"/>
                    </a:cubicBezTo>
                    <a:cubicBezTo>
                      <a:pt x="513" y="2291"/>
                      <a:pt x="900" y="2286"/>
                      <a:pt x="1037" y="2286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  <p:sp>
            <p:nvSpPr>
              <p:cNvPr id="85027" name="Line 35">
                <a:extLst>
                  <a:ext uri="{FF2B5EF4-FFF2-40B4-BE49-F238E27FC236}">
                    <a16:creationId xmlns:a16="http://schemas.microsoft.com/office/drawing/2014/main" id="{95E304FE-6B8F-4055-916E-F22EEB894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0" y="3026"/>
                <a:ext cx="0" cy="9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10800" rIns="16200" bIns="35100" anchor="ctr"/>
              <a:lstStyle/>
              <a:p>
                <a:endParaRPr lang="zh-CN" altLang="en-US" sz="1350"/>
              </a:p>
            </p:txBody>
          </p:sp>
          <p:sp>
            <p:nvSpPr>
              <p:cNvPr id="85028" name="Freeform 36">
                <a:extLst>
                  <a:ext uri="{FF2B5EF4-FFF2-40B4-BE49-F238E27FC236}">
                    <a16:creationId xmlns:a16="http://schemas.microsoft.com/office/drawing/2014/main" id="{DD06B28B-270B-4ADD-B670-6FA73A1FC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3027"/>
                <a:ext cx="853" cy="248"/>
              </a:xfrm>
              <a:custGeom>
                <a:avLst/>
                <a:gdLst>
                  <a:gd name="T0" fmla="*/ 2 w 1038"/>
                  <a:gd name="T1" fmla="*/ 0 h 367"/>
                  <a:gd name="T2" fmla="*/ 2 w 1038"/>
                  <a:gd name="T3" fmla="*/ 1 h 367"/>
                  <a:gd name="T4" fmla="*/ 2 w 1038"/>
                  <a:gd name="T5" fmla="*/ 1 h 367"/>
                  <a:gd name="T6" fmla="*/ 7 w 1038"/>
                  <a:gd name="T7" fmla="*/ 2 h 367"/>
                  <a:gd name="T8" fmla="*/ 20 w 1038"/>
                  <a:gd name="T9" fmla="*/ 2 h 367"/>
                  <a:gd name="T10" fmla="*/ 30 w 1038"/>
                  <a:gd name="T11" fmla="*/ 2 h 367"/>
                  <a:gd name="T12" fmla="*/ 81 w 1038"/>
                  <a:gd name="T13" fmla="*/ 2 h 3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38"/>
                  <a:gd name="T22" fmla="*/ 0 h 367"/>
                  <a:gd name="T23" fmla="*/ 1038 w 1038"/>
                  <a:gd name="T24" fmla="*/ 367 h 3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38" h="367">
                    <a:moveTo>
                      <a:pt x="2" y="0"/>
                    </a:moveTo>
                    <a:cubicBezTo>
                      <a:pt x="2" y="17"/>
                      <a:pt x="0" y="65"/>
                      <a:pt x="3" y="105"/>
                    </a:cubicBezTo>
                    <a:cubicBezTo>
                      <a:pt x="6" y="145"/>
                      <a:pt x="3" y="203"/>
                      <a:pt x="18" y="240"/>
                    </a:cubicBezTo>
                    <a:cubicBezTo>
                      <a:pt x="33" y="277"/>
                      <a:pt x="55" y="310"/>
                      <a:pt x="93" y="330"/>
                    </a:cubicBezTo>
                    <a:cubicBezTo>
                      <a:pt x="131" y="350"/>
                      <a:pt x="196" y="355"/>
                      <a:pt x="243" y="360"/>
                    </a:cubicBezTo>
                    <a:cubicBezTo>
                      <a:pt x="290" y="365"/>
                      <a:pt x="246" y="359"/>
                      <a:pt x="378" y="360"/>
                    </a:cubicBezTo>
                    <a:cubicBezTo>
                      <a:pt x="510" y="361"/>
                      <a:pt x="901" y="366"/>
                      <a:pt x="1038" y="36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  <p:sp>
            <p:nvSpPr>
              <p:cNvPr id="85029" name="Freeform 37">
                <a:extLst>
                  <a:ext uri="{FF2B5EF4-FFF2-40B4-BE49-F238E27FC236}">
                    <a16:creationId xmlns:a16="http://schemas.microsoft.com/office/drawing/2014/main" id="{C55FA25B-8268-4FF6-9A86-BF22A9F30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6" y="3219"/>
                <a:ext cx="853" cy="250"/>
              </a:xfrm>
              <a:custGeom>
                <a:avLst/>
                <a:gdLst>
                  <a:gd name="T0" fmla="*/ 2 w 1038"/>
                  <a:gd name="T1" fmla="*/ 0 h 367"/>
                  <a:gd name="T2" fmla="*/ 2 w 1038"/>
                  <a:gd name="T3" fmla="*/ 1 h 367"/>
                  <a:gd name="T4" fmla="*/ 2 w 1038"/>
                  <a:gd name="T5" fmla="*/ 1 h 367"/>
                  <a:gd name="T6" fmla="*/ 7 w 1038"/>
                  <a:gd name="T7" fmla="*/ 2 h 367"/>
                  <a:gd name="T8" fmla="*/ 20 w 1038"/>
                  <a:gd name="T9" fmla="*/ 2 h 367"/>
                  <a:gd name="T10" fmla="*/ 30 w 1038"/>
                  <a:gd name="T11" fmla="*/ 2 h 367"/>
                  <a:gd name="T12" fmla="*/ 81 w 1038"/>
                  <a:gd name="T13" fmla="*/ 2 h 3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38"/>
                  <a:gd name="T22" fmla="*/ 0 h 367"/>
                  <a:gd name="T23" fmla="*/ 1038 w 1038"/>
                  <a:gd name="T24" fmla="*/ 367 h 3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38" h="367">
                    <a:moveTo>
                      <a:pt x="2" y="0"/>
                    </a:moveTo>
                    <a:cubicBezTo>
                      <a:pt x="2" y="17"/>
                      <a:pt x="0" y="65"/>
                      <a:pt x="3" y="105"/>
                    </a:cubicBezTo>
                    <a:cubicBezTo>
                      <a:pt x="6" y="145"/>
                      <a:pt x="3" y="203"/>
                      <a:pt x="18" y="240"/>
                    </a:cubicBezTo>
                    <a:cubicBezTo>
                      <a:pt x="33" y="277"/>
                      <a:pt x="55" y="310"/>
                      <a:pt x="93" y="330"/>
                    </a:cubicBezTo>
                    <a:cubicBezTo>
                      <a:pt x="131" y="350"/>
                      <a:pt x="196" y="355"/>
                      <a:pt x="243" y="360"/>
                    </a:cubicBezTo>
                    <a:cubicBezTo>
                      <a:pt x="290" y="365"/>
                      <a:pt x="246" y="359"/>
                      <a:pt x="378" y="360"/>
                    </a:cubicBezTo>
                    <a:cubicBezTo>
                      <a:pt x="510" y="361"/>
                      <a:pt x="901" y="366"/>
                      <a:pt x="1038" y="36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  <p:sp>
            <p:nvSpPr>
              <p:cNvPr id="85030" name="Freeform 38">
                <a:extLst>
                  <a:ext uri="{FF2B5EF4-FFF2-40B4-BE49-F238E27FC236}">
                    <a16:creationId xmlns:a16="http://schemas.microsoft.com/office/drawing/2014/main" id="{A4B9D374-513E-430A-9FD2-1EE43593B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8" y="3484"/>
                <a:ext cx="853" cy="250"/>
              </a:xfrm>
              <a:custGeom>
                <a:avLst/>
                <a:gdLst>
                  <a:gd name="T0" fmla="*/ 2 w 1038"/>
                  <a:gd name="T1" fmla="*/ 0 h 367"/>
                  <a:gd name="T2" fmla="*/ 2 w 1038"/>
                  <a:gd name="T3" fmla="*/ 1 h 367"/>
                  <a:gd name="T4" fmla="*/ 2 w 1038"/>
                  <a:gd name="T5" fmla="*/ 1 h 367"/>
                  <a:gd name="T6" fmla="*/ 7 w 1038"/>
                  <a:gd name="T7" fmla="*/ 2 h 367"/>
                  <a:gd name="T8" fmla="*/ 20 w 1038"/>
                  <a:gd name="T9" fmla="*/ 2 h 367"/>
                  <a:gd name="T10" fmla="*/ 30 w 1038"/>
                  <a:gd name="T11" fmla="*/ 2 h 367"/>
                  <a:gd name="T12" fmla="*/ 81 w 1038"/>
                  <a:gd name="T13" fmla="*/ 2 h 3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38"/>
                  <a:gd name="T22" fmla="*/ 0 h 367"/>
                  <a:gd name="T23" fmla="*/ 1038 w 1038"/>
                  <a:gd name="T24" fmla="*/ 367 h 36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38" h="367">
                    <a:moveTo>
                      <a:pt x="2" y="0"/>
                    </a:moveTo>
                    <a:cubicBezTo>
                      <a:pt x="2" y="17"/>
                      <a:pt x="0" y="65"/>
                      <a:pt x="3" y="105"/>
                    </a:cubicBezTo>
                    <a:cubicBezTo>
                      <a:pt x="6" y="145"/>
                      <a:pt x="3" y="203"/>
                      <a:pt x="18" y="240"/>
                    </a:cubicBezTo>
                    <a:cubicBezTo>
                      <a:pt x="33" y="277"/>
                      <a:pt x="55" y="310"/>
                      <a:pt x="93" y="330"/>
                    </a:cubicBezTo>
                    <a:cubicBezTo>
                      <a:pt x="131" y="350"/>
                      <a:pt x="196" y="355"/>
                      <a:pt x="243" y="360"/>
                    </a:cubicBezTo>
                    <a:cubicBezTo>
                      <a:pt x="290" y="365"/>
                      <a:pt x="246" y="359"/>
                      <a:pt x="378" y="360"/>
                    </a:cubicBezTo>
                    <a:cubicBezTo>
                      <a:pt x="510" y="361"/>
                      <a:pt x="901" y="366"/>
                      <a:pt x="1038" y="36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  <p:sp>
            <p:nvSpPr>
              <p:cNvPr id="85031" name="Rectangle 39">
                <a:extLst>
                  <a:ext uri="{FF2B5EF4-FFF2-40B4-BE49-F238E27FC236}">
                    <a16:creationId xmlns:a16="http://schemas.microsoft.com/office/drawing/2014/main" id="{59D41E61-F852-4416-A910-920360FC7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1112"/>
                <a:ext cx="68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指向</a:t>
                </a: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  <a:endPara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5032" name="Rectangle 40">
                <a:extLst>
                  <a:ext uri="{FF2B5EF4-FFF2-40B4-BE49-F238E27FC236}">
                    <a16:creationId xmlns:a16="http://schemas.microsoft.com/office/drawing/2014/main" id="{D1620288-079A-4D97-A7DE-889B819D1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847"/>
                <a:ext cx="68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指向</a:t>
                </a: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5033" name="Rectangle 41">
                <a:extLst>
                  <a:ext uri="{FF2B5EF4-FFF2-40B4-BE49-F238E27FC236}">
                    <a16:creationId xmlns:a16="http://schemas.microsoft.com/office/drawing/2014/main" id="{01709847-CC1C-42EF-81D1-815B2917D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1418"/>
                <a:ext cx="68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指向</a:t>
                </a: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5</a:t>
                </a:r>
                <a:endPara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5034" name="Rectangle 42">
                <a:extLst>
                  <a:ext uri="{FF2B5EF4-FFF2-40B4-BE49-F238E27FC236}">
                    <a16:creationId xmlns:a16="http://schemas.microsoft.com/office/drawing/2014/main" id="{05BB981E-4679-42C9-8945-57020A92C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6" y="2160"/>
                <a:ext cx="68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指向</a:t>
                </a:r>
                <a:r>
                  <a:rPr lang="en-US" altLang="zh-CN" sz="1800" i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  <a:endParaRPr lang="en-US" altLang="zh-CN" sz="18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5035" name="Rectangle 43">
                <a:extLst>
                  <a:ext uri="{FF2B5EF4-FFF2-40B4-BE49-F238E27FC236}">
                    <a16:creationId xmlns:a16="http://schemas.microsoft.com/office/drawing/2014/main" id="{D2DB7AA1-8D02-4DD1-B186-7A8B49A24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2436"/>
                <a:ext cx="681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指向</a:t>
                </a:r>
                <a:r>
                  <a:rPr lang="en-US" altLang="zh-CN" sz="1800" i="1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5</a:t>
                </a:r>
                <a:endParaRPr lang="en-US" altLang="zh-CN" sz="18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5036" name="Rectangle 44">
                <a:extLst>
                  <a:ext uri="{FF2B5EF4-FFF2-40B4-BE49-F238E27FC236}">
                    <a16:creationId xmlns:a16="http://schemas.microsoft.com/office/drawing/2014/main" id="{7809EDAC-E5DF-4933-91C0-C997E8AD5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3138"/>
                <a:ext cx="68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指向</a:t>
                </a: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6</a:t>
                </a:r>
                <a:endPara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5037" name="Rectangle 45">
                <a:extLst>
                  <a:ext uri="{FF2B5EF4-FFF2-40B4-BE49-F238E27FC236}">
                    <a16:creationId xmlns:a16="http://schemas.microsoft.com/office/drawing/2014/main" id="{580EEE10-714F-4258-BFEF-FCDC79E50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3313"/>
                <a:ext cx="681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指向</a:t>
                </a: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2</a:t>
                </a:r>
                <a:endPara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5038" name="Rectangle 46">
                <a:extLst>
                  <a:ext uri="{FF2B5EF4-FFF2-40B4-BE49-F238E27FC236}">
                    <a16:creationId xmlns:a16="http://schemas.microsoft.com/office/drawing/2014/main" id="{BA5C10FE-0032-47F1-B2EF-0EA6C3863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3596"/>
                <a:ext cx="683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指向</a:t>
                </a: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I</a:t>
                </a:r>
                <a:r>
                  <a:rPr lang="en-US" altLang="zh-CN" sz="1800" baseline="-25000">
                    <a:solidFill>
                      <a:srgbClr val="000000"/>
                    </a:solidFill>
                    <a:ea typeface="宋体" panose="02010600030101010101" pitchFamily="2" charset="-122"/>
                  </a:rPr>
                  <a:t>3</a:t>
                </a:r>
                <a:endParaRPr lang="en-US" altLang="zh-CN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5039" name="Rectangle 47">
                <a:extLst>
                  <a:ext uri="{FF2B5EF4-FFF2-40B4-BE49-F238E27FC236}">
                    <a16:creationId xmlns:a16="http://schemas.microsoft.com/office/drawing/2014/main" id="{B5DA39A1-49DE-4F44-9FB3-BCBBFA953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720"/>
                <a:ext cx="2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85040" name="Rectangle 48">
                <a:extLst>
                  <a:ext uri="{FF2B5EF4-FFF2-40B4-BE49-F238E27FC236}">
                    <a16:creationId xmlns:a16="http://schemas.microsoft.com/office/drawing/2014/main" id="{3E7D89D8-DA73-459F-9184-DDC766C2A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008"/>
                <a:ext cx="28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54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(</a:t>
                </a:r>
              </a:p>
            </p:txBody>
          </p:sp>
          <p:sp>
            <p:nvSpPr>
              <p:cNvPr id="85041" name="Rectangle 49">
                <a:extLst>
                  <a:ext uri="{FF2B5EF4-FFF2-40B4-BE49-F238E27FC236}">
                    <a16:creationId xmlns:a16="http://schemas.microsoft.com/office/drawing/2014/main" id="{455EC692-DD61-4DD0-BEF5-80478C5F5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2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85042" name="Rectangle 50">
                <a:extLst>
                  <a:ext uri="{FF2B5EF4-FFF2-40B4-BE49-F238E27FC236}">
                    <a16:creationId xmlns:a16="http://schemas.microsoft.com/office/drawing/2014/main" id="{2DD44055-ACC9-44B2-97C5-379BBCA07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632"/>
                <a:ext cx="29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85043" name="Rectangle 51">
                <a:extLst>
                  <a:ext uri="{FF2B5EF4-FFF2-40B4-BE49-F238E27FC236}">
                    <a16:creationId xmlns:a16="http://schemas.microsoft.com/office/drawing/2014/main" id="{EC625C2D-ADCB-48DE-9BD7-2CF5E30A9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03"/>
                <a:ext cx="34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id</a:t>
                </a:r>
              </a:p>
            </p:txBody>
          </p:sp>
          <p:sp>
            <p:nvSpPr>
              <p:cNvPr id="85044" name="Rectangle 52">
                <a:extLst>
                  <a:ext uri="{FF2B5EF4-FFF2-40B4-BE49-F238E27FC236}">
                    <a16:creationId xmlns:a16="http://schemas.microsoft.com/office/drawing/2014/main" id="{3AF97641-2D12-4DAC-9E39-9E1763663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632"/>
                <a:ext cx="29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*</a:t>
                </a:r>
              </a:p>
            </p:txBody>
          </p:sp>
          <p:sp>
            <p:nvSpPr>
              <p:cNvPr id="85045" name="Rectangle 53">
                <a:extLst>
                  <a:ext uri="{FF2B5EF4-FFF2-40B4-BE49-F238E27FC236}">
                    <a16:creationId xmlns:a16="http://schemas.microsoft.com/office/drawing/2014/main" id="{7D673C27-B5AE-42E0-81B6-E63927543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2341"/>
                <a:ext cx="2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54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id</a:t>
                </a:r>
              </a:p>
            </p:txBody>
          </p:sp>
          <p:sp>
            <p:nvSpPr>
              <p:cNvPr id="85046" name="Rectangle 54">
                <a:extLst>
                  <a:ext uri="{FF2B5EF4-FFF2-40B4-BE49-F238E27FC236}">
                    <a16:creationId xmlns:a16="http://schemas.microsoft.com/office/drawing/2014/main" id="{5D70B6AE-71D3-4725-AC8D-E5DAA5875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016"/>
                <a:ext cx="2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(</a:t>
                </a:r>
              </a:p>
            </p:txBody>
          </p:sp>
          <p:sp>
            <p:nvSpPr>
              <p:cNvPr id="85047" name="Rectangle 55">
                <a:extLst>
                  <a:ext uri="{FF2B5EF4-FFF2-40B4-BE49-F238E27FC236}">
                    <a16:creationId xmlns:a16="http://schemas.microsoft.com/office/drawing/2014/main" id="{86CCEDA6-D2A4-4B71-9719-BDAFF3975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112"/>
                <a:ext cx="2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85048" name="Rectangle 56">
                <a:extLst>
                  <a:ext uri="{FF2B5EF4-FFF2-40B4-BE49-F238E27FC236}">
                    <a16:creationId xmlns:a16="http://schemas.microsoft.com/office/drawing/2014/main" id="{3943A7B8-DCA1-43D9-B11A-340939D86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29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54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(</a:t>
                </a:r>
              </a:p>
            </p:txBody>
          </p:sp>
          <p:sp>
            <p:nvSpPr>
              <p:cNvPr id="85049" name="Rectangle 57">
                <a:extLst>
                  <a:ext uri="{FF2B5EF4-FFF2-40B4-BE49-F238E27FC236}">
                    <a16:creationId xmlns:a16="http://schemas.microsoft.com/office/drawing/2014/main" id="{B22A3910-D464-45A1-B5CD-794564A98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2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85050" name="Rectangle 58">
                <a:extLst>
                  <a:ext uri="{FF2B5EF4-FFF2-40B4-BE49-F238E27FC236}">
                    <a16:creationId xmlns:a16="http://schemas.microsoft.com/office/drawing/2014/main" id="{4FFFF4C7-0240-4E97-9F5B-ED9E532D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840"/>
                <a:ext cx="296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id</a:t>
                </a:r>
              </a:p>
            </p:txBody>
          </p:sp>
          <p:sp>
            <p:nvSpPr>
              <p:cNvPr id="85051" name="Rectangle 59">
                <a:extLst>
                  <a:ext uri="{FF2B5EF4-FFF2-40B4-BE49-F238E27FC236}">
                    <a16:creationId xmlns:a16="http://schemas.microsoft.com/office/drawing/2014/main" id="{C45C4638-063D-4208-A0CA-D3C5BD5E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976"/>
                <a:ext cx="2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5052" name="Rectangle 60">
                <a:extLst>
                  <a:ext uri="{FF2B5EF4-FFF2-40B4-BE49-F238E27FC236}">
                    <a16:creationId xmlns:a16="http://schemas.microsoft.com/office/drawing/2014/main" id="{002B3EE6-05FC-4D16-80BB-A6478975A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599"/>
                <a:ext cx="2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54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85053" name="Rectangle 61">
                <a:extLst>
                  <a:ext uri="{FF2B5EF4-FFF2-40B4-BE49-F238E27FC236}">
                    <a16:creationId xmlns:a16="http://schemas.microsoft.com/office/drawing/2014/main" id="{E0FFEA6C-3CAF-43C8-9F92-7C9E3AA8F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648"/>
                <a:ext cx="2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id</a:t>
                </a:r>
              </a:p>
            </p:txBody>
          </p:sp>
          <p:sp>
            <p:nvSpPr>
              <p:cNvPr id="85054" name="Rectangle 62">
                <a:extLst>
                  <a:ext uri="{FF2B5EF4-FFF2-40B4-BE49-F238E27FC236}">
                    <a16:creationId xmlns:a16="http://schemas.microsoft.com/office/drawing/2014/main" id="{55E9F0B2-A504-4547-9075-D69325375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3187"/>
                <a:ext cx="29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54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ea typeface="宋体" panose="02010600030101010101" pitchFamily="2" charset="-122"/>
                  </a:rPr>
                  <a:t>(</a:t>
                </a:r>
              </a:p>
            </p:txBody>
          </p:sp>
          <p:sp>
            <p:nvSpPr>
              <p:cNvPr id="85055" name="Rectangle 63">
                <a:extLst>
                  <a:ext uri="{FF2B5EF4-FFF2-40B4-BE49-F238E27FC236}">
                    <a16:creationId xmlns:a16="http://schemas.microsoft.com/office/drawing/2014/main" id="{2C0BF182-140E-4246-828F-599664A58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504"/>
                <a:ext cx="29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85056" name="Rectangle 64">
                <a:extLst>
                  <a:ext uri="{FF2B5EF4-FFF2-40B4-BE49-F238E27FC236}">
                    <a16:creationId xmlns:a16="http://schemas.microsoft.com/office/drawing/2014/main" id="{7C510651-29C1-4DBB-8DBB-E25BBC751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168"/>
                <a:ext cx="288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lg" len="med"/>
                  </a14:hiddenLine>
                </a:ext>
              </a:extLst>
            </p:spPr>
            <p:txBody>
              <a:bodyPr lIns="40500" tIns="21600" rIns="40500" bIns="216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85057" name="Freeform 65">
                <a:extLst>
                  <a:ext uri="{FF2B5EF4-FFF2-40B4-BE49-F238E27FC236}">
                    <a16:creationId xmlns:a16="http://schemas.microsoft.com/office/drawing/2014/main" id="{212BE2BA-995F-4D4C-8F21-DE981EC40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7" y="2956"/>
                <a:ext cx="399" cy="348"/>
              </a:xfrm>
              <a:custGeom>
                <a:avLst/>
                <a:gdLst>
                  <a:gd name="T0" fmla="*/ 40 w 484"/>
                  <a:gd name="T1" fmla="*/ 1 h 512"/>
                  <a:gd name="T2" fmla="*/ 29 w 484"/>
                  <a:gd name="T3" fmla="*/ 3 h 512"/>
                  <a:gd name="T4" fmla="*/ 18 w 484"/>
                  <a:gd name="T5" fmla="*/ 3 h 512"/>
                  <a:gd name="T6" fmla="*/ 5 w 484"/>
                  <a:gd name="T7" fmla="*/ 3 h 512"/>
                  <a:gd name="T8" fmla="*/ 2 w 484"/>
                  <a:gd name="T9" fmla="*/ 2 h 512"/>
                  <a:gd name="T10" fmla="*/ 6 w 484"/>
                  <a:gd name="T11" fmla="*/ 1 h 512"/>
                  <a:gd name="T12" fmla="*/ 31 w 484"/>
                  <a:gd name="T13" fmla="*/ 0 h 5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4"/>
                  <a:gd name="T22" fmla="*/ 0 h 512"/>
                  <a:gd name="T23" fmla="*/ 484 w 484"/>
                  <a:gd name="T24" fmla="*/ 512 h 5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4" h="512">
                    <a:moveTo>
                      <a:pt x="484" y="117"/>
                    </a:moveTo>
                    <a:cubicBezTo>
                      <a:pt x="462" y="169"/>
                      <a:pt x="391" y="367"/>
                      <a:pt x="349" y="432"/>
                    </a:cubicBezTo>
                    <a:cubicBezTo>
                      <a:pt x="307" y="497"/>
                      <a:pt x="277" y="502"/>
                      <a:pt x="229" y="507"/>
                    </a:cubicBezTo>
                    <a:cubicBezTo>
                      <a:pt x="181" y="512"/>
                      <a:pt x="99" y="492"/>
                      <a:pt x="61" y="464"/>
                    </a:cubicBezTo>
                    <a:cubicBezTo>
                      <a:pt x="23" y="436"/>
                      <a:pt x="4" y="387"/>
                      <a:pt x="4" y="342"/>
                    </a:cubicBezTo>
                    <a:cubicBezTo>
                      <a:pt x="4" y="297"/>
                      <a:pt x="0" y="249"/>
                      <a:pt x="64" y="192"/>
                    </a:cubicBezTo>
                    <a:cubicBezTo>
                      <a:pt x="128" y="135"/>
                      <a:pt x="323" y="40"/>
                      <a:pt x="391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6200" bIns="35100" anchor="ctr"/>
              <a:lstStyle/>
              <a:p>
                <a:endParaRPr lang="zh-CN" altLang="en-US" sz="1350"/>
              </a:p>
            </p:txBody>
          </p:sp>
          <p:sp>
            <p:nvSpPr>
              <p:cNvPr id="85058" name="Freeform 66" descr="Green marble">
                <a:extLst>
                  <a:ext uri="{FF2B5EF4-FFF2-40B4-BE49-F238E27FC236}">
                    <a16:creationId xmlns:a16="http://schemas.microsoft.com/office/drawing/2014/main" id="{DE1AF503-AF4B-41D4-8D4F-8862200AE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" y="720"/>
                <a:ext cx="887" cy="1204"/>
              </a:xfrm>
              <a:custGeom>
                <a:avLst/>
                <a:gdLst>
                  <a:gd name="T0" fmla="*/ 23 w 887"/>
                  <a:gd name="T1" fmla="*/ 0 h 1204"/>
                  <a:gd name="T2" fmla="*/ 21 w 887"/>
                  <a:gd name="T3" fmla="*/ 938 h 1204"/>
                  <a:gd name="T4" fmla="*/ 147 w 887"/>
                  <a:gd name="T5" fmla="*/ 1120 h 1204"/>
                  <a:gd name="T6" fmla="*/ 358 w 887"/>
                  <a:gd name="T7" fmla="*/ 1191 h 1204"/>
                  <a:gd name="T8" fmla="*/ 887 w 887"/>
                  <a:gd name="T9" fmla="*/ 1200 h 12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7"/>
                  <a:gd name="T16" fmla="*/ 0 h 1204"/>
                  <a:gd name="T17" fmla="*/ 887 w 887"/>
                  <a:gd name="T18" fmla="*/ 1204 h 12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7" h="1204">
                    <a:moveTo>
                      <a:pt x="23" y="0"/>
                    </a:moveTo>
                    <a:cubicBezTo>
                      <a:pt x="23" y="156"/>
                      <a:pt x="0" y="751"/>
                      <a:pt x="21" y="938"/>
                    </a:cubicBezTo>
                    <a:cubicBezTo>
                      <a:pt x="42" y="1125"/>
                      <a:pt x="91" y="1078"/>
                      <a:pt x="147" y="1120"/>
                    </a:cubicBezTo>
                    <a:cubicBezTo>
                      <a:pt x="203" y="1162"/>
                      <a:pt x="235" y="1178"/>
                      <a:pt x="358" y="1191"/>
                    </a:cubicBezTo>
                    <a:cubicBezTo>
                      <a:pt x="481" y="1204"/>
                      <a:pt x="777" y="1198"/>
                      <a:pt x="887" y="120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  <p:sp>
            <p:nvSpPr>
              <p:cNvPr id="85059" name="Freeform 67" descr="Green marble">
                <a:extLst>
                  <a:ext uri="{FF2B5EF4-FFF2-40B4-BE49-F238E27FC236}">
                    <a16:creationId xmlns:a16="http://schemas.microsoft.com/office/drawing/2014/main" id="{86EF86FA-3FF4-4C30-9017-8282128BF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584"/>
                <a:ext cx="871" cy="775"/>
              </a:xfrm>
              <a:custGeom>
                <a:avLst/>
                <a:gdLst>
                  <a:gd name="T0" fmla="*/ 7 w 871"/>
                  <a:gd name="T1" fmla="*/ 0 h 775"/>
                  <a:gd name="T2" fmla="*/ 24 w 871"/>
                  <a:gd name="T3" fmla="*/ 612 h 775"/>
                  <a:gd name="T4" fmla="*/ 151 w 871"/>
                  <a:gd name="T5" fmla="*/ 725 h 775"/>
                  <a:gd name="T6" fmla="*/ 375 w 871"/>
                  <a:gd name="T7" fmla="*/ 767 h 775"/>
                  <a:gd name="T8" fmla="*/ 871 w 871"/>
                  <a:gd name="T9" fmla="*/ 772 h 7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1"/>
                  <a:gd name="T16" fmla="*/ 0 h 775"/>
                  <a:gd name="T17" fmla="*/ 871 w 871"/>
                  <a:gd name="T18" fmla="*/ 775 h 7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1" h="775">
                    <a:moveTo>
                      <a:pt x="7" y="0"/>
                    </a:moveTo>
                    <a:cubicBezTo>
                      <a:pt x="10" y="102"/>
                      <a:pt x="0" y="491"/>
                      <a:pt x="24" y="612"/>
                    </a:cubicBezTo>
                    <a:cubicBezTo>
                      <a:pt x="48" y="733"/>
                      <a:pt x="93" y="699"/>
                      <a:pt x="151" y="725"/>
                    </a:cubicBezTo>
                    <a:cubicBezTo>
                      <a:pt x="209" y="751"/>
                      <a:pt x="255" y="759"/>
                      <a:pt x="375" y="767"/>
                    </a:cubicBezTo>
                    <a:cubicBezTo>
                      <a:pt x="495" y="775"/>
                      <a:pt x="768" y="771"/>
                      <a:pt x="871" y="772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  <p:sp>
            <p:nvSpPr>
              <p:cNvPr id="85060" name="Freeform 68" descr="Green marble">
                <a:extLst>
                  <a:ext uri="{FF2B5EF4-FFF2-40B4-BE49-F238E27FC236}">
                    <a16:creationId xmlns:a16="http://schemas.microsoft.com/office/drawing/2014/main" id="{2B6C06B3-97F3-4F21-9803-967872280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160"/>
                <a:ext cx="882" cy="731"/>
              </a:xfrm>
              <a:custGeom>
                <a:avLst/>
                <a:gdLst>
                  <a:gd name="T0" fmla="*/ 18 w 882"/>
                  <a:gd name="T1" fmla="*/ 0 h 1211"/>
                  <a:gd name="T2" fmla="*/ 30 w 882"/>
                  <a:gd name="T3" fmla="*/ 1 h 1211"/>
                  <a:gd name="T4" fmla="*/ 198 w 882"/>
                  <a:gd name="T5" fmla="*/ 1 h 1211"/>
                  <a:gd name="T6" fmla="*/ 479 w 882"/>
                  <a:gd name="T7" fmla="*/ 2 h 1211"/>
                  <a:gd name="T8" fmla="*/ 882 w 882"/>
                  <a:gd name="T9" fmla="*/ 2 h 12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2"/>
                  <a:gd name="T16" fmla="*/ 0 h 1211"/>
                  <a:gd name="T17" fmla="*/ 882 w 882"/>
                  <a:gd name="T18" fmla="*/ 1211 h 12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2" h="1211">
                    <a:moveTo>
                      <a:pt x="18" y="0"/>
                    </a:moveTo>
                    <a:cubicBezTo>
                      <a:pt x="20" y="148"/>
                      <a:pt x="0" y="702"/>
                      <a:pt x="30" y="890"/>
                    </a:cubicBezTo>
                    <a:cubicBezTo>
                      <a:pt x="60" y="1078"/>
                      <a:pt x="123" y="1078"/>
                      <a:pt x="198" y="1129"/>
                    </a:cubicBezTo>
                    <a:cubicBezTo>
                      <a:pt x="273" y="1180"/>
                      <a:pt x="365" y="1187"/>
                      <a:pt x="479" y="1199"/>
                    </a:cubicBezTo>
                    <a:cubicBezTo>
                      <a:pt x="593" y="1211"/>
                      <a:pt x="798" y="1200"/>
                      <a:pt x="882" y="120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  <p:sp>
            <p:nvSpPr>
              <p:cNvPr id="85061" name="Freeform 69" descr="Green marble">
                <a:extLst>
                  <a:ext uri="{FF2B5EF4-FFF2-40B4-BE49-F238E27FC236}">
                    <a16:creationId xmlns:a16="http://schemas.microsoft.com/office/drawing/2014/main" id="{FC074B08-9C7F-4E5B-A431-54F6CD661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0" y="2064"/>
                <a:ext cx="864" cy="247"/>
              </a:xfrm>
              <a:custGeom>
                <a:avLst/>
                <a:gdLst>
                  <a:gd name="T0" fmla="*/ 0 w 864"/>
                  <a:gd name="T1" fmla="*/ 0 h 247"/>
                  <a:gd name="T2" fmla="*/ 100 w 864"/>
                  <a:gd name="T3" fmla="*/ 164 h 247"/>
                  <a:gd name="T4" fmla="*/ 324 w 864"/>
                  <a:gd name="T5" fmla="*/ 234 h 247"/>
                  <a:gd name="T6" fmla="*/ 864 w 864"/>
                  <a:gd name="T7" fmla="*/ 240 h 24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247"/>
                  <a:gd name="T14" fmla="*/ 864 w 864"/>
                  <a:gd name="T15" fmla="*/ 247 h 24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247">
                    <a:moveTo>
                      <a:pt x="0" y="0"/>
                    </a:moveTo>
                    <a:cubicBezTo>
                      <a:pt x="17" y="27"/>
                      <a:pt x="46" y="125"/>
                      <a:pt x="100" y="164"/>
                    </a:cubicBezTo>
                    <a:cubicBezTo>
                      <a:pt x="154" y="203"/>
                      <a:pt x="197" y="221"/>
                      <a:pt x="324" y="234"/>
                    </a:cubicBezTo>
                    <a:cubicBezTo>
                      <a:pt x="451" y="247"/>
                      <a:pt x="752" y="239"/>
                      <a:pt x="864" y="24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zh-CN" altLang="en-US" sz="1350"/>
              </a:p>
            </p:txBody>
          </p:sp>
        </p:grpSp>
        <p:sp>
          <p:nvSpPr>
            <p:cNvPr id="71" name="TextBox 4">
              <a:extLst>
                <a:ext uri="{FF2B5EF4-FFF2-40B4-BE49-F238E27FC236}">
                  <a16:creationId xmlns:a16="http://schemas.microsoft.com/office/drawing/2014/main" id="{8A4C116B-71AC-4069-A814-C3EB98F8C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6889" y="4795377"/>
              <a:ext cx="1878824" cy="682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ea typeface="宋体" panose="02010600030101010101" pitchFamily="2" charset="-122"/>
                </a:rPr>
                <a:t>FOLLOW(E)={+, ), $}</a:t>
              </a:r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ea typeface="宋体" panose="02010600030101010101" pitchFamily="2" charset="-122"/>
                </a:rPr>
                <a:t>FOLLOW(T)={+, *, ), $}</a:t>
              </a:r>
            </a:p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ea typeface="宋体" panose="02010600030101010101" pitchFamily="2" charset="-122"/>
                </a:rPr>
                <a:t>FOLLOW(F)={+, *, ), $}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E8D7CCF-6EFB-F0AC-8C91-1F17F8138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04381" y="3870112"/>
              <a:ext cx="884576" cy="1124462"/>
            </a:xfrm>
            <a:prstGeom prst="rect">
              <a:avLst/>
            </a:prstGeom>
          </p:spPr>
        </p:pic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43A6C75-0889-22AD-1A48-B0E16DE3AECD}"/>
                </a:ext>
              </a:extLst>
            </p:cNvPr>
            <p:cNvSpPr/>
            <p:nvPr/>
          </p:nvSpPr>
          <p:spPr>
            <a:xfrm rot="10172333">
              <a:off x="2100727" y="4135986"/>
              <a:ext cx="1186157" cy="233113"/>
            </a:xfrm>
            <a:prstGeom prst="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935B8232-1A04-121D-CFC0-680AE02C6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86341" y="3440392"/>
              <a:ext cx="698801" cy="698801"/>
            </a:xfrm>
            <a:prstGeom prst="rect">
              <a:avLst/>
            </a:prstGeom>
          </p:spPr>
        </p:pic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A1472D8C-1DB4-C787-59B6-862F5A20B8F1}"/>
                </a:ext>
              </a:extLst>
            </p:cNvPr>
            <p:cNvSpPr/>
            <p:nvPr/>
          </p:nvSpPr>
          <p:spPr>
            <a:xfrm rot="11790340" flipH="1">
              <a:off x="4878236" y="3273292"/>
              <a:ext cx="2081492" cy="233113"/>
            </a:xfrm>
            <a:prstGeom prst="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B9071E68-A36B-B28B-C20C-F0A91EB4F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43233" y="5206342"/>
              <a:ext cx="867449" cy="421043"/>
            </a:xfrm>
            <a:prstGeom prst="rect">
              <a:avLst/>
            </a:prstGeom>
          </p:spPr>
        </p:pic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11021644-2032-4EEF-D6D5-526686EACBC1}"/>
                </a:ext>
              </a:extLst>
            </p:cNvPr>
            <p:cNvSpPr/>
            <p:nvPr/>
          </p:nvSpPr>
          <p:spPr>
            <a:xfrm rot="4728946">
              <a:off x="4320854" y="4619776"/>
              <a:ext cx="1071606" cy="233113"/>
            </a:xfrm>
            <a:prstGeom prst="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D0F1E0D-AD00-BB86-F10D-EEB613C4A93B}"/>
                </a:ext>
              </a:extLst>
            </p:cNvPr>
            <p:cNvSpPr txBox="1"/>
            <p:nvPr/>
          </p:nvSpPr>
          <p:spPr>
            <a:xfrm>
              <a:off x="5635447" y="1049877"/>
              <a:ext cx="919533" cy="4323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i="1" dirty="0">
                  <a:solidFill>
                    <a:srgbClr val="008000"/>
                  </a:solidFill>
                  <a:latin typeface="Times New Roman"/>
                  <a:ea typeface="黑体"/>
                </a:rPr>
                <a:t>E</a:t>
              </a:r>
              <a:r>
                <a:rPr lang="en-US" altLang="zh-CN" sz="1600" b="1" dirty="0">
                  <a:solidFill>
                    <a:srgbClr val="008000"/>
                  </a:solidFill>
                  <a:latin typeface="Times New Roman"/>
                  <a:ea typeface="黑体"/>
                  <a:sym typeface="Symbol" panose="05050102010706020507" pitchFamily="18" charset="2"/>
                </a:rPr>
                <a:t></a:t>
              </a:r>
              <a:r>
                <a:rPr lang="en-US" altLang="zh-CN" sz="1600" b="1" i="1" dirty="0">
                  <a:solidFill>
                    <a:srgbClr val="008000"/>
                  </a:solidFill>
                  <a:latin typeface="Times New Roman"/>
                  <a:ea typeface="黑体"/>
                </a:rPr>
                <a:t>E</a:t>
              </a:r>
              <a:r>
                <a:rPr lang="en-US" altLang="zh-CN" sz="1600" b="1" dirty="0">
                  <a:solidFill>
                    <a:srgbClr val="008000"/>
                  </a:solidFill>
                  <a:latin typeface="Times New Roman"/>
                  <a:ea typeface="黑体"/>
                  <a:sym typeface="Symbol" panose="05050102010706020507" pitchFamily="18" charset="2"/>
                </a:rPr>
                <a:t>+</a:t>
              </a:r>
              <a:r>
                <a:rPr lang="en-US" altLang="zh-CN" sz="1600" b="1" i="1" dirty="0">
                  <a:solidFill>
                    <a:srgbClr val="008000"/>
                  </a:solidFill>
                  <a:latin typeface="Times New Roman"/>
                  <a:ea typeface="黑体"/>
                  <a:sym typeface="Symbol" panose="05050102010706020507" pitchFamily="18" charset="2"/>
                </a:rPr>
                <a:t>T </a:t>
              </a:r>
              <a:r>
                <a:rPr lang="en-US" altLang="zh-CN" sz="1600" b="1" dirty="0">
                  <a:solidFill>
                    <a:srgbClr val="008000"/>
                  </a:solidFill>
                  <a:latin typeface="Times New Roman"/>
                  <a:ea typeface="黑体"/>
                </a:rPr>
                <a:t>·</a:t>
              </a:r>
            </a:p>
            <a:p>
              <a:r>
                <a:rPr lang="en-US" altLang="zh-CN" sz="1600" b="1" i="1" dirty="0">
                  <a:solidFill>
                    <a:srgbClr val="008000"/>
                  </a:solidFill>
                  <a:latin typeface="Times New Roman"/>
                  <a:ea typeface="黑体"/>
                </a:rPr>
                <a:t>T</a:t>
              </a:r>
              <a:r>
                <a:rPr lang="en-US" altLang="zh-CN" sz="1600" b="1" dirty="0">
                  <a:solidFill>
                    <a:srgbClr val="008000"/>
                  </a:solidFill>
                  <a:latin typeface="Times New Roman"/>
                  <a:ea typeface="黑体"/>
                  <a:sym typeface="Symbol" panose="05050102010706020507" pitchFamily="18" charset="2"/>
                </a:rPr>
                <a:t></a:t>
              </a:r>
              <a:r>
                <a:rPr lang="en-US" altLang="zh-CN" sz="1600" b="1" i="1" dirty="0">
                  <a:solidFill>
                    <a:srgbClr val="008000"/>
                  </a:solidFill>
                  <a:latin typeface="Times New Roman"/>
                  <a:ea typeface="黑体"/>
                  <a:sym typeface="Symbol" panose="05050102010706020507" pitchFamily="18" charset="2"/>
                </a:rPr>
                <a:t>T</a:t>
              </a:r>
              <a:r>
                <a:rPr lang="en-US" altLang="zh-CN" sz="1600" b="1" dirty="0">
                  <a:solidFill>
                    <a:srgbClr val="008000"/>
                  </a:solidFill>
                  <a:latin typeface="Times New Roman"/>
                  <a:ea typeface="黑体"/>
                </a:rPr>
                <a:t>·</a:t>
              </a:r>
              <a:r>
                <a:rPr lang="en-US" altLang="zh-CN" sz="1600" b="1" i="1" dirty="0">
                  <a:solidFill>
                    <a:srgbClr val="008000"/>
                  </a:solidFill>
                  <a:latin typeface="Times New Roman"/>
                  <a:ea typeface="黑体"/>
                  <a:sym typeface="Symbol" panose="05050102010706020507" pitchFamily="18" charset="2"/>
                </a:rPr>
                <a:t>*F</a:t>
              </a:r>
              <a:endParaRPr lang="zh-CN" altLang="en-US" sz="105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58829F7-22F0-80AB-6D9C-1C772D546A77}"/>
                </a:ext>
              </a:extLst>
            </p:cNvPr>
            <p:cNvSpPr txBox="1"/>
            <p:nvPr/>
          </p:nvSpPr>
          <p:spPr>
            <a:xfrm>
              <a:off x="6098139" y="2880621"/>
              <a:ext cx="919533" cy="273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i="1" dirty="0">
                  <a:solidFill>
                    <a:srgbClr val="008000"/>
                  </a:solidFill>
                  <a:latin typeface="Times New Roman"/>
                  <a:ea typeface="黑体"/>
                </a:rPr>
                <a:t>T</a:t>
              </a:r>
              <a:r>
                <a:rPr lang="en-US" altLang="zh-CN" b="1" dirty="0">
                  <a:solidFill>
                    <a:srgbClr val="008000"/>
                  </a:solidFill>
                  <a:latin typeface="Times New Roman"/>
                  <a:ea typeface="黑体"/>
                  <a:sym typeface="Symbol" panose="05050102010706020507" pitchFamily="18" charset="2"/>
                </a:rPr>
                <a:t></a:t>
              </a:r>
              <a:r>
                <a:rPr lang="en-US" altLang="zh-CN" b="1" i="1" dirty="0">
                  <a:solidFill>
                    <a:srgbClr val="008000"/>
                  </a:solidFill>
                  <a:latin typeface="Times New Roman"/>
                  <a:ea typeface="黑体"/>
                  <a:sym typeface="Symbol" panose="05050102010706020507" pitchFamily="18" charset="2"/>
                </a:rPr>
                <a:t>T*F</a:t>
              </a:r>
              <a:r>
                <a:rPr lang="en-US" altLang="zh-CN" b="1" dirty="0">
                  <a:solidFill>
                    <a:srgbClr val="008000"/>
                  </a:solidFill>
                  <a:latin typeface="Times New Roman"/>
                  <a:ea typeface="黑体"/>
                </a:rPr>
                <a:t>·</a:t>
              </a:r>
              <a:endParaRPr lang="zh-CN" altLang="en-US" sz="11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00DC048-8AE0-A645-DE37-A8EBD4FF5703}"/>
                </a:ext>
              </a:extLst>
            </p:cNvPr>
            <p:cNvSpPr txBox="1"/>
            <p:nvPr/>
          </p:nvSpPr>
          <p:spPr>
            <a:xfrm>
              <a:off x="6100481" y="3932773"/>
              <a:ext cx="919533" cy="2730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i="1" dirty="0">
                  <a:solidFill>
                    <a:srgbClr val="008000"/>
                  </a:solidFill>
                  <a:latin typeface="Times New Roman"/>
                  <a:ea typeface="黑体"/>
                </a:rPr>
                <a:t>F</a:t>
              </a:r>
              <a:r>
                <a:rPr lang="en-US" altLang="zh-CN" b="1" dirty="0">
                  <a:solidFill>
                    <a:srgbClr val="008000"/>
                  </a:solidFill>
                  <a:latin typeface="Times New Roman"/>
                  <a:ea typeface="黑体"/>
                  <a:sym typeface="Symbol" panose="05050102010706020507" pitchFamily="18" charset="2"/>
                </a:rPr>
                <a:t></a:t>
              </a:r>
              <a:r>
                <a:rPr lang="en-US" altLang="zh-CN" b="1" i="1" dirty="0">
                  <a:solidFill>
                    <a:srgbClr val="008000"/>
                  </a:solidFill>
                  <a:latin typeface="Times New Roman"/>
                  <a:ea typeface="黑体"/>
                  <a:sym typeface="Symbol" panose="05050102010706020507" pitchFamily="18" charset="2"/>
                </a:rPr>
                <a:t>(E)</a:t>
              </a:r>
              <a:r>
                <a:rPr lang="en-US" altLang="zh-CN" b="1" dirty="0">
                  <a:solidFill>
                    <a:srgbClr val="008000"/>
                  </a:solidFill>
                  <a:latin typeface="Times New Roman"/>
                  <a:ea typeface="黑体"/>
                </a:rPr>
                <a:t>·</a:t>
              </a:r>
              <a:endParaRPr lang="zh-CN" altLang="en-US" sz="1100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104C00F-80D7-E19A-6833-7F4CD9BE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11765-7751-B6A9-F08D-332EAEEA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EB26F-7A86-47B1-9A8E-290EEB97659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B3CD9-6943-9E41-1C41-80C64DEA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60FD2-05A0-07CF-9203-EA3BD67E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B2CDD32-B403-4634-BD14-E3D73C2D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E65C32DF-E70E-4D64-91CB-B16FC04CD7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b="1" dirty="0"/>
              <a:t>3.28</a:t>
            </a: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en-US" altLang="zh-CN" sz="2400" b="1" dirty="0"/>
              <a:t>(1)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i="1" dirty="0"/>
              <a:t>E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E + T  |  </a:t>
            </a:r>
            <a:r>
              <a:rPr lang="en-US" altLang="zh-CN" sz="2400" b="1" dirty="0"/>
              <a:t>(2)</a:t>
            </a:r>
            <a:r>
              <a:rPr lang="en-US" altLang="zh-CN" sz="2400" b="1" i="1" dirty="0"/>
              <a:t> E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T </a:t>
            </a:r>
            <a:endParaRPr lang="en-US" altLang="zh-CN" sz="2400" b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/>
              <a:t>	    	   </a:t>
            </a:r>
            <a:r>
              <a:rPr lang="en-US" altLang="zh-CN" sz="2400" b="1" dirty="0"/>
              <a:t>(3) </a:t>
            </a:r>
            <a:r>
              <a:rPr lang="en-US" altLang="zh-CN" sz="2400" b="1" i="1" dirty="0"/>
              <a:t>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T </a:t>
            </a:r>
            <a:r>
              <a:rPr lang="en-US" altLang="zh-CN" sz="2400" b="1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i="1" dirty="0"/>
              <a:t> F   |</a:t>
            </a:r>
            <a:r>
              <a:rPr lang="en-US" altLang="zh-CN" sz="2400" b="1" dirty="0"/>
              <a:t>  (4) </a:t>
            </a:r>
            <a:r>
              <a:rPr lang="en-US" altLang="zh-CN" sz="2400" b="1" i="1" dirty="0"/>
              <a:t>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F</a:t>
            </a:r>
            <a:endParaRPr lang="en-US" altLang="zh-CN" sz="2400" b="1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/>
              <a:t>	  	   </a:t>
            </a:r>
            <a:r>
              <a:rPr lang="en-US" altLang="zh-CN" sz="2400" b="1" dirty="0"/>
              <a:t>(5) </a:t>
            </a:r>
            <a:r>
              <a:rPr lang="en-US" altLang="zh-CN" sz="2400" b="1" i="1" dirty="0"/>
              <a:t>F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(</a:t>
            </a:r>
            <a:r>
              <a:rPr lang="en-US" altLang="zh-CN" sz="2400" b="1" i="1" dirty="0"/>
              <a:t>E </a:t>
            </a:r>
            <a:r>
              <a:rPr lang="en-US" altLang="zh-CN" sz="2400" b="1" dirty="0"/>
              <a:t>)      |  (6) </a:t>
            </a:r>
            <a:r>
              <a:rPr lang="en-US" altLang="zh-CN" sz="2400" b="1" i="1" dirty="0"/>
              <a:t>F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id</a:t>
            </a:r>
          </a:p>
          <a:p>
            <a:pPr eaLnBrk="1" hangingPunct="1"/>
            <a:endParaRPr lang="en-US" altLang="zh-C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31FC6-62C8-41BD-829C-6B27D8CF3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429" y="1258817"/>
            <a:ext cx="344357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FOLLOW(E)={+, ), $}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FOLLOW(T)={+, *, ), $}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FOLLOW(F)={+, *, ), $}</a:t>
            </a:r>
          </a:p>
        </p:txBody>
      </p:sp>
      <p:graphicFrame>
        <p:nvGraphicFramePr>
          <p:cNvPr id="7" name="Group 38">
            <a:extLst>
              <a:ext uri="{FF2B5EF4-FFF2-40B4-BE49-F238E27FC236}">
                <a16:creationId xmlns:a16="http://schemas.microsoft.com/office/drawing/2014/main" id="{A8B397E8-EF67-4238-A939-BDA0B4A38F09}"/>
              </a:ext>
            </a:extLst>
          </p:cNvPr>
          <p:cNvGraphicFramePr>
            <a:graphicFrameLocks/>
          </p:cNvGraphicFramePr>
          <p:nvPr/>
        </p:nvGraphicFramePr>
        <p:xfrm>
          <a:off x="284956" y="2795588"/>
          <a:ext cx="8574089" cy="3381375"/>
        </p:xfrm>
        <a:graphic>
          <a:graphicData uri="http://schemas.openxmlformats.org/drawingml/2006/table">
            <a:tbl>
              <a:tblPr/>
              <a:tblGrid>
                <a:gridCol w="113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806">
                  <a:extLst>
                    <a:ext uri="{9D8B030D-6E8A-4147-A177-3AD203B41FA5}">
                      <a16:colId xmlns:a16="http://schemas.microsoft.com/office/drawing/2014/main" val="2883147583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3734474024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2005314319"/>
                    </a:ext>
                  </a:extLst>
                </a:gridCol>
                <a:gridCol w="862806">
                  <a:extLst>
                    <a:ext uri="{9D8B030D-6E8A-4147-A177-3AD203B41FA5}">
                      <a16:colId xmlns:a16="http://schemas.microsoft.com/office/drawing/2014/main" val="2159239195"/>
                    </a:ext>
                  </a:extLst>
                </a:gridCol>
                <a:gridCol w="862806">
                  <a:extLst>
                    <a:ext uri="{9D8B030D-6E8A-4147-A177-3AD203B41FA5}">
                      <a16:colId xmlns:a16="http://schemas.microsoft.com/office/drawing/2014/main" val="2895539769"/>
                    </a:ext>
                  </a:extLst>
                </a:gridCol>
                <a:gridCol w="755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121">
                  <a:extLst>
                    <a:ext uri="{9D8B030D-6E8A-4147-A177-3AD203B41FA5}">
                      <a16:colId xmlns:a16="http://schemas.microsoft.com/office/drawing/2014/main" val="2683150198"/>
                    </a:ext>
                  </a:extLst>
                </a:gridCol>
                <a:gridCol w="755121">
                  <a:extLst>
                    <a:ext uri="{9D8B030D-6E8A-4147-A177-3AD203B41FA5}">
                      <a16:colId xmlns:a16="http://schemas.microsoft.com/office/drawing/2014/main" val="2212806795"/>
                    </a:ext>
                  </a:extLst>
                </a:gridCol>
              </a:tblGrid>
              <a:tr h="498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动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作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转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移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id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+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$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6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acc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7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2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626120-004C-AB0B-9EFC-D02BFE5F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5D371-C7C8-47E0-A5C0-B7E9A71AA69D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91A00C-5B65-CF8F-14CE-4717D376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85357-D3C4-2D2E-06E9-BA98FB69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2233BB6-D7D9-46A8-9213-FCDF3E924AD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886700" cy="954088"/>
          </a:xfrm>
        </p:spPr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graphicFrame>
        <p:nvGraphicFramePr>
          <p:cNvPr id="4" name="Group 38">
            <a:extLst>
              <a:ext uri="{FF2B5EF4-FFF2-40B4-BE49-F238E27FC236}">
                <a16:creationId xmlns:a16="http://schemas.microsoft.com/office/drawing/2014/main" id="{C5B1594B-D8AB-446C-813C-46FA1F58C25F}"/>
              </a:ext>
            </a:extLst>
          </p:cNvPr>
          <p:cNvGraphicFramePr>
            <a:graphicFrameLocks/>
          </p:cNvGraphicFramePr>
          <p:nvPr/>
        </p:nvGraphicFramePr>
        <p:xfrm>
          <a:off x="284955" y="1700213"/>
          <a:ext cx="8574089" cy="4295775"/>
        </p:xfrm>
        <a:graphic>
          <a:graphicData uri="http://schemas.openxmlformats.org/drawingml/2006/table">
            <a:tbl>
              <a:tblPr/>
              <a:tblGrid>
                <a:gridCol w="113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806">
                  <a:extLst>
                    <a:ext uri="{9D8B030D-6E8A-4147-A177-3AD203B41FA5}">
                      <a16:colId xmlns:a16="http://schemas.microsoft.com/office/drawing/2014/main" val="2883147583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3734474024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2005314319"/>
                    </a:ext>
                  </a:extLst>
                </a:gridCol>
                <a:gridCol w="862806">
                  <a:extLst>
                    <a:ext uri="{9D8B030D-6E8A-4147-A177-3AD203B41FA5}">
                      <a16:colId xmlns:a16="http://schemas.microsoft.com/office/drawing/2014/main" val="2159239195"/>
                    </a:ext>
                  </a:extLst>
                </a:gridCol>
                <a:gridCol w="862806">
                  <a:extLst>
                    <a:ext uri="{9D8B030D-6E8A-4147-A177-3AD203B41FA5}">
                      <a16:colId xmlns:a16="http://schemas.microsoft.com/office/drawing/2014/main" val="2895539769"/>
                    </a:ext>
                  </a:extLst>
                </a:gridCol>
                <a:gridCol w="755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121">
                  <a:extLst>
                    <a:ext uri="{9D8B030D-6E8A-4147-A177-3AD203B41FA5}">
                      <a16:colId xmlns:a16="http://schemas.microsoft.com/office/drawing/2014/main" val="2683150198"/>
                    </a:ext>
                  </a:extLst>
                </a:gridCol>
                <a:gridCol w="755121">
                  <a:extLst>
                    <a:ext uri="{9D8B030D-6E8A-4147-A177-3AD203B41FA5}">
                      <a16:colId xmlns:a16="http://schemas.microsoft.com/office/drawing/2014/main" val="2212806795"/>
                    </a:ext>
                  </a:extLst>
                </a:gridCol>
              </a:tblGrid>
              <a:tr h="4984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动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作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转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移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id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+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(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$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T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6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6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6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10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7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1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3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2500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5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966879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315883-48B8-338E-15DE-9E37B4CD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5DD5-67C3-4744-BABD-F0D49CCFCC41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827AC93-CCD0-8D45-58D9-766AB59B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E9096E-18B4-F1ED-267A-0949A604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表格&#10;&#10;描述已自动生成">
            <a:extLst>
              <a:ext uri="{FF2B5EF4-FFF2-40B4-BE49-F238E27FC236}">
                <a16:creationId xmlns:a16="http://schemas.microsoft.com/office/drawing/2014/main" id="{B9752ACD-0A7F-42B1-864B-D23E61F2F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986" y="1779250"/>
            <a:ext cx="4045828" cy="3386302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FB7B5AA7-FF60-4DC2-ADC5-1C64DDF8B3AB}"/>
              </a:ext>
            </a:extLst>
          </p:cNvPr>
          <p:cNvSpPr/>
          <p:nvPr/>
        </p:nvSpPr>
        <p:spPr>
          <a:xfrm>
            <a:off x="3778209" y="5480681"/>
            <a:ext cx="1236827" cy="7637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33F5773-C5C3-42FF-B77C-3667D94B85EF}"/>
              </a:ext>
            </a:extLst>
          </p:cNvPr>
          <p:cNvSpPr/>
          <p:nvPr/>
        </p:nvSpPr>
        <p:spPr>
          <a:xfrm>
            <a:off x="3778209" y="2228371"/>
            <a:ext cx="1236827" cy="7637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BDC44C3-5EF9-4D84-8AF7-509BCCDFED0E}"/>
              </a:ext>
            </a:extLst>
          </p:cNvPr>
          <p:cNvSpPr/>
          <p:nvPr/>
        </p:nvSpPr>
        <p:spPr>
          <a:xfrm>
            <a:off x="1930400" y="5240061"/>
            <a:ext cx="1248151" cy="1439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D75F569-A16B-4E68-814F-BF71C5EB18C6}"/>
              </a:ext>
            </a:extLst>
          </p:cNvPr>
          <p:cNvSpPr/>
          <p:nvPr/>
        </p:nvSpPr>
        <p:spPr>
          <a:xfrm>
            <a:off x="1940718" y="3937145"/>
            <a:ext cx="1236827" cy="7637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6D00DBD-230A-484F-A177-55E40EE063EE}"/>
              </a:ext>
            </a:extLst>
          </p:cNvPr>
          <p:cNvSpPr/>
          <p:nvPr/>
        </p:nvSpPr>
        <p:spPr>
          <a:xfrm>
            <a:off x="1930400" y="2287556"/>
            <a:ext cx="1248151" cy="14391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826949B-66F0-431A-90AF-43426C39EA19}"/>
              </a:ext>
            </a:extLst>
          </p:cNvPr>
          <p:cNvSpPr/>
          <p:nvPr/>
        </p:nvSpPr>
        <p:spPr>
          <a:xfrm>
            <a:off x="1950666" y="1230698"/>
            <a:ext cx="1236827" cy="7637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EED0B66-E01B-4432-BAF9-926E23507FFA}"/>
              </a:ext>
            </a:extLst>
          </p:cNvPr>
          <p:cNvSpPr/>
          <p:nvPr/>
        </p:nvSpPr>
        <p:spPr>
          <a:xfrm>
            <a:off x="171490" y="1841043"/>
            <a:ext cx="1200446" cy="19389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92233BB6-D7D9-46A8-9213-FCDF3E924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41748E6-6E2D-4742-82A7-D92CF09026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例子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BAE069-40A6-4576-A7F0-62D37B49246B}"/>
              </a:ext>
            </a:extLst>
          </p:cNvPr>
          <p:cNvSpPr txBox="1"/>
          <p:nvPr/>
        </p:nvSpPr>
        <p:spPr>
          <a:xfrm>
            <a:off x="232817" y="4697855"/>
            <a:ext cx="1071127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文法</a:t>
            </a:r>
            <a:endParaRPr kumimoji="0" lang="en-US" altLang="zh-CN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</a:p>
          <a:p>
            <a:pPr marL="0" indent="0">
              <a:buNone/>
            </a:pP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BB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B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aB</a:t>
            </a:r>
          </a:p>
          <a:p>
            <a:pPr marL="0" indent="0">
              <a:buNone/>
            </a:pP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B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→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b</a:t>
            </a:r>
            <a:endParaRPr lang="zh-CN" altLang="en-US" sz="2400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16E5F-E3AB-40C9-8015-20E3EE003D5F}"/>
              </a:ext>
            </a:extLst>
          </p:cNvPr>
          <p:cNvSpPr txBox="1"/>
          <p:nvPr/>
        </p:nvSpPr>
        <p:spPr>
          <a:xfrm>
            <a:off x="185014" y="1834922"/>
            <a:ext cx="1173719" cy="1938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0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:</a:t>
            </a:r>
            <a:endParaRPr kumimoji="0" lang="en-US" altLang="zh-CN" sz="24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400" b="1" dirty="0"/>
              <a:t>·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</a:p>
          <a:p>
            <a:pPr marL="0" indent="0">
              <a:buNone/>
            </a:pP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400" b="1" dirty="0"/>
              <a:t>·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BB</a:t>
            </a:r>
            <a:endParaRPr kumimoji="0" lang="en-US" altLang="zh-CN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B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400" b="1" dirty="0"/>
              <a:t>·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aB</a:t>
            </a:r>
          </a:p>
          <a:p>
            <a:pPr marL="0" indent="0">
              <a:buNone/>
            </a:pP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B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→</a:t>
            </a:r>
            <a:r>
              <a:rPr lang="en-US" altLang="zh-CN" sz="2400" b="1" dirty="0"/>
              <a:t>·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b</a:t>
            </a:r>
            <a:endParaRPr lang="zh-CN" altLang="en-US" sz="2400" i="1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1192D86-042B-4AB8-AC88-BF72406DA69D}"/>
              </a:ext>
            </a:extLst>
          </p:cNvPr>
          <p:cNvGrpSpPr/>
          <p:nvPr/>
        </p:nvGrpSpPr>
        <p:grpSpPr>
          <a:xfrm>
            <a:off x="1387904" y="1779250"/>
            <a:ext cx="571667" cy="624622"/>
            <a:chOff x="1387904" y="1779250"/>
            <a:chExt cx="571667" cy="624622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BA40A8F-8B21-41BA-9405-A562FF851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904" y="1779250"/>
              <a:ext cx="571667" cy="3757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8D51CA-BA14-4805-AE83-29E14DEBC74E}"/>
                </a:ext>
              </a:extLst>
            </p:cNvPr>
            <p:cNvSpPr txBox="1"/>
            <p:nvPr/>
          </p:nvSpPr>
          <p:spPr>
            <a:xfrm>
              <a:off x="1493028" y="1942207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  <a:endParaRPr lang="zh-CN" altLang="en-US" sz="2400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EFDA449-E312-4ED4-9139-5C0B34F1ADD7}"/>
              </a:ext>
            </a:extLst>
          </p:cNvPr>
          <p:cNvGrpSpPr/>
          <p:nvPr/>
        </p:nvGrpSpPr>
        <p:grpSpPr>
          <a:xfrm>
            <a:off x="1364509" y="2660325"/>
            <a:ext cx="571667" cy="461665"/>
            <a:chOff x="1364509" y="3168325"/>
            <a:chExt cx="571667" cy="461665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A932B18-E542-42CD-8B2B-E191EF9BA511}"/>
                </a:ext>
              </a:extLst>
            </p:cNvPr>
            <p:cNvCxnSpPr>
              <a:cxnSpLocks/>
            </p:cNvCxnSpPr>
            <p:nvPr/>
          </p:nvCxnSpPr>
          <p:spPr>
            <a:xfrm>
              <a:off x="1364509" y="3544063"/>
              <a:ext cx="571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F79388B-A078-410E-A1F4-183CFFD814C7}"/>
                </a:ext>
              </a:extLst>
            </p:cNvPr>
            <p:cNvSpPr txBox="1"/>
            <p:nvPr/>
          </p:nvSpPr>
          <p:spPr>
            <a:xfrm>
              <a:off x="1418979" y="3168325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B</a:t>
              </a:r>
              <a:endParaRPr lang="zh-CN" altLang="en-US" sz="2400" dirty="0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690DA71-E553-4E6E-BE4A-675FCE6B5D61}"/>
              </a:ext>
            </a:extLst>
          </p:cNvPr>
          <p:cNvSpPr txBox="1"/>
          <p:nvPr/>
        </p:nvSpPr>
        <p:spPr>
          <a:xfrm>
            <a:off x="1936830" y="1179727"/>
            <a:ext cx="125066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:</a:t>
            </a:r>
            <a:endParaRPr kumimoji="0" lang="en-US" altLang="zh-CN" sz="2400" b="1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400" b="1" dirty="0"/>
              <a:t>·</a:t>
            </a:r>
            <a:endParaRPr kumimoji="0" lang="en-US" altLang="zh-CN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8B4E5B-9A6F-4BAD-9064-E4EB20AAA7C6}"/>
              </a:ext>
            </a:extLst>
          </p:cNvPr>
          <p:cNvSpPr txBox="1"/>
          <p:nvPr/>
        </p:nvSpPr>
        <p:spPr>
          <a:xfrm>
            <a:off x="1930400" y="2219488"/>
            <a:ext cx="1250663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 sz="2400" b="1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en-US" altLang="zh-CN" dirty="0"/>
              <a:t>I</a:t>
            </a:r>
            <a:r>
              <a:rPr lang="en-US" altLang="zh-CN" i="0" baseline="-25000" dirty="0"/>
              <a:t>2</a:t>
            </a:r>
            <a:r>
              <a:rPr lang="en-US" altLang="zh-CN" i="0" dirty="0"/>
              <a:t>:</a:t>
            </a:r>
          </a:p>
          <a:p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B·B</a:t>
            </a:r>
          </a:p>
          <a:p>
            <a:r>
              <a:rPr lang="en-US" altLang="zh-CN" dirty="0"/>
              <a:t>B</a:t>
            </a:r>
            <a:r>
              <a:rPr lang="en-US" altLang="zh-CN" dirty="0">
                <a:sym typeface="Symbol" pitchFamily="18" charset="2"/>
              </a:rPr>
              <a:t> </a:t>
            </a:r>
            <a:r>
              <a:rPr lang="en-US" altLang="zh-CN" dirty="0"/>
              <a:t>·aB</a:t>
            </a:r>
          </a:p>
          <a:p>
            <a:r>
              <a:rPr lang="en-US" altLang="zh-CN" dirty="0"/>
              <a:t>B→ ·b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F6F41A2-84A5-4724-8CB7-40402198832B}"/>
              </a:ext>
            </a:extLst>
          </p:cNvPr>
          <p:cNvGrpSpPr/>
          <p:nvPr/>
        </p:nvGrpSpPr>
        <p:grpSpPr>
          <a:xfrm>
            <a:off x="3187494" y="2259173"/>
            <a:ext cx="571667" cy="461665"/>
            <a:chOff x="3187494" y="2259173"/>
            <a:chExt cx="571667" cy="461665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C11CC6-0B58-4F6E-800C-88E58A72C005}"/>
                </a:ext>
              </a:extLst>
            </p:cNvPr>
            <p:cNvCxnSpPr>
              <a:cxnSpLocks/>
            </p:cNvCxnSpPr>
            <p:nvPr/>
          </p:nvCxnSpPr>
          <p:spPr>
            <a:xfrm>
              <a:off x="3187494" y="2634911"/>
              <a:ext cx="571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500CE07-5F04-43B0-AF96-A6CDBA184A35}"/>
                </a:ext>
              </a:extLst>
            </p:cNvPr>
            <p:cNvSpPr txBox="1"/>
            <p:nvPr/>
          </p:nvSpPr>
          <p:spPr>
            <a:xfrm>
              <a:off x="3241964" y="2259173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B</a:t>
              </a:r>
              <a:endParaRPr lang="zh-CN" altLang="en-US" sz="2400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BD7328D-25E6-4589-B94E-699F4C3B8E74}"/>
              </a:ext>
            </a:extLst>
          </p:cNvPr>
          <p:cNvSpPr txBox="1"/>
          <p:nvPr/>
        </p:nvSpPr>
        <p:spPr>
          <a:xfrm>
            <a:off x="3759161" y="2180826"/>
            <a:ext cx="1240518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 sz="2400" b="1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en-US" altLang="zh-CN" dirty="0"/>
              <a:t>I</a:t>
            </a:r>
            <a:r>
              <a:rPr lang="en-US" altLang="zh-CN" i="0" baseline="-25000" dirty="0"/>
              <a:t>5</a:t>
            </a:r>
            <a:r>
              <a:rPr lang="en-US" altLang="zh-CN" i="0" dirty="0"/>
              <a:t>:</a:t>
            </a:r>
          </a:p>
          <a:p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BB·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966605-C24B-4A7A-9A79-12E3B359D91A}"/>
              </a:ext>
            </a:extLst>
          </p:cNvPr>
          <p:cNvSpPr txBox="1"/>
          <p:nvPr/>
        </p:nvSpPr>
        <p:spPr>
          <a:xfrm>
            <a:off x="1930400" y="3889968"/>
            <a:ext cx="1248151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 sz="2400" b="1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en-US" altLang="zh-CN" dirty="0"/>
              <a:t>I</a:t>
            </a:r>
            <a:r>
              <a:rPr lang="en-US" altLang="zh-CN" i="0" baseline="-25000" dirty="0"/>
              <a:t>4</a:t>
            </a:r>
            <a:r>
              <a:rPr lang="en-US" altLang="zh-CN" i="0" dirty="0"/>
              <a:t>:</a:t>
            </a:r>
          </a:p>
          <a:p>
            <a:r>
              <a:rPr lang="en-US" altLang="zh-CN" dirty="0" err="1"/>
              <a:t>B→b</a:t>
            </a:r>
            <a:r>
              <a:rPr lang="en-US" altLang="zh-CN" dirty="0"/>
              <a:t>·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347FAD-F111-4420-83BC-724693157989}"/>
              </a:ext>
            </a:extLst>
          </p:cNvPr>
          <p:cNvSpPr txBox="1"/>
          <p:nvPr/>
        </p:nvSpPr>
        <p:spPr>
          <a:xfrm>
            <a:off x="1920219" y="5181245"/>
            <a:ext cx="1248150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 sz="2400" b="1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en-US" altLang="zh-CN" dirty="0"/>
              <a:t>I</a:t>
            </a:r>
            <a:r>
              <a:rPr lang="en-US" altLang="zh-CN" i="0" baseline="-25000" dirty="0"/>
              <a:t>3</a:t>
            </a:r>
            <a:r>
              <a:rPr lang="en-US" altLang="zh-CN" i="0" dirty="0"/>
              <a:t>:</a:t>
            </a:r>
          </a:p>
          <a:p>
            <a:r>
              <a:rPr lang="en-US" altLang="zh-CN" dirty="0" err="1"/>
              <a:t>B</a:t>
            </a:r>
            <a:r>
              <a:rPr lang="en-US" altLang="zh-CN" dirty="0" err="1">
                <a:sym typeface="Symbol" pitchFamily="18" charset="2"/>
              </a:rPr>
              <a:t></a:t>
            </a:r>
            <a:r>
              <a:rPr lang="en-US" altLang="zh-CN" dirty="0" err="1"/>
              <a:t>a·B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dirty="0"/>
              <a:t>·aB</a:t>
            </a:r>
          </a:p>
          <a:p>
            <a:r>
              <a:rPr lang="en-US" altLang="zh-CN" dirty="0"/>
              <a:t>B→·b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ECA11F-C95A-4031-9031-D9E1FABE0646}"/>
              </a:ext>
            </a:extLst>
          </p:cNvPr>
          <p:cNvSpPr txBox="1"/>
          <p:nvPr/>
        </p:nvSpPr>
        <p:spPr>
          <a:xfrm>
            <a:off x="3741005" y="5446822"/>
            <a:ext cx="124815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 sz="2400" b="1" i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</a:lstStyle>
          <a:p>
            <a:r>
              <a:rPr lang="en-US" altLang="zh-CN" dirty="0"/>
              <a:t>I</a:t>
            </a:r>
            <a:r>
              <a:rPr lang="en-US" altLang="zh-CN" i="0" baseline="-25000" dirty="0"/>
              <a:t>6</a:t>
            </a:r>
            <a:r>
              <a:rPr lang="en-US" altLang="zh-CN" i="0" dirty="0"/>
              <a:t>:</a:t>
            </a:r>
          </a:p>
          <a:p>
            <a:r>
              <a:rPr lang="en-US" altLang="zh-CN" dirty="0" err="1">
                <a:sym typeface="Symbol" panose="05050102010706020507" pitchFamily="18" charset="2"/>
              </a:rPr>
              <a:t>B</a:t>
            </a:r>
            <a:r>
              <a:rPr lang="en-US" altLang="zh-CN" dirty="0" err="1"/>
              <a:t>aB</a:t>
            </a:r>
            <a:r>
              <a:rPr lang="en-US" altLang="zh-CN" dirty="0"/>
              <a:t>·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F50C971-2FEE-4EF4-99E7-808264862A41}"/>
              </a:ext>
            </a:extLst>
          </p:cNvPr>
          <p:cNvGrpSpPr/>
          <p:nvPr/>
        </p:nvGrpSpPr>
        <p:grpSpPr>
          <a:xfrm>
            <a:off x="1246111" y="3359714"/>
            <a:ext cx="1320927" cy="1024057"/>
            <a:chOff x="1246111" y="3359714"/>
            <a:chExt cx="1320927" cy="1024057"/>
          </a:xfrm>
        </p:grpSpPr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F96F8405-BFE8-4579-8D69-FA0CC9C39DE0}"/>
                </a:ext>
              </a:extLst>
            </p:cNvPr>
            <p:cNvSpPr/>
            <p:nvPr/>
          </p:nvSpPr>
          <p:spPr>
            <a:xfrm rot="16604651" flipH="1">
              <a:off x="1394546" y="3211279"/>
              <a:ext cx="1024057" cy="1320927"/>
            </a:xfrm>
            <a:prstGeom prst="arc">
              <a:avLst>
                <a:gd name="adj1" fmla="val 16200000"/>
                <a:gd name="adj2" fmla="val 56775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D9A9E8-40CC-4E05-AAF9-FDC6B1FF055E}"/>
                </a:ext>
              </a:extLst>
            </p:cNvPr>
            <p:cNvSpPr txBox="1"/>
            <p:nvPr/>
          </p:nvSpPr>
          <p:spPr>
            <a:xfrm>
              <a:off x="1392202" y="3871742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b</a:t>
              </a:r>
              <a:endParaRPr lang="zh-CN" altLang="en-US" sz="2400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D8F3611-04E0-4464-B4D4-C89859C46428}"/>
              </a:ext>
            </a:extLst>
          </p:cNvPr>
          <p:cNvGrpSpPr/>
          <p:nvPr/>
        </p:nvGrpSpPr>
        <p:grpSpPr>
          <a:xfrm>
            <a:off x="793151" y="2379952"/>
            <a:ext cx="2627504" cy="3359266"/>
            <a:chOff x="793151" y="2379952"/>
            <a:chExt cx="2627504" cy="3359266"/>
          </a:xfrm>
        </p:grpSpPr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26FE66DD-0472-49EB-9487-AB09918F4A33}"/>
                </a:ext>
              </a:extLst>
            </p:cNvPr>
            <p:cNvSpPr/>
            <p:nvPr/>
          </p:nvSpPr>
          <p:spPr>
            <a:xfrm rot="15611927" flipH="1">
              <a:off x="427270" y="2745833"/>
              <a:ext cx="3359266" cy="2627504"/>
            </a:xfrm>
            <a:prstGeom prst="arc">
              <a:avLst>
                <a:gd name="adj1" fmla="val 15001178"/>
                <a:gd name="adj2" fmla="val 20635761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AFF20F6-8583-43AF-82E0-71FCAB883199}"/>
                </a:ext>
              </a:extLst>
            </p:cNvPr>
            <p:cNvSpPr txBox="1"/>
            <p:nvPr/>
          </p:nvSpPr>
          <p:spPr>
            <a:xfrm>
              <a:off x="1315723" y="4985157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a</a:t>
              </a:r>
              <a:endParaRPr lang="zh-CN" altLang="en-US" sz="24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F5F736D-19B4-4024-A649-237666F8C9BF}"/>
              </a:ext>
            </a:extLst>
          </p:cNvPr>
          <p:cNvGrpSpPr/>
          <p:nvPr/>
        </p:nvGrpSpPr>
        <p:grpSpPr>
          <a:xfrm>
            <a:off x="2503645" y="3263396"/>
            <a:ext cx="1768597" cy="2126396"/>
            <a:chOff x="2503645" y="3263396"/>
            <a:chExt cx="1768597" cy="2126396"/>
          </a:xfrm>
        </p:grpSpPr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063891F5-9B6A-499B-9E29-9B28EA1E580C}"/>
                </a:ext>
              </a:extLst>
            </p:cNvPr>
            <p:cNvSpPr/>
            <p:nvPr/>
          </p:nvSpPr>
          <p:spPr>
            <a:xfrm rot="5400000">
              <a:off x="2156472" y="3610569"/>
              <a:ext cx="2126396" cy="1432050"/>
            </a:xfrm>
            <a:prstGeom prst="arc">
              <a:avLst>
                <a:gd name="adj1" fmla="val 10757252"/>
                <a:gd name="adj2" fmla="val 12556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5A60AA8-CA4F-4EBE-9B73-F323C333BDB6}"/>
                </a:ext>
              </a:extLst>
            </p:cNvPr>
            <p:cNvSpPr txBox="1"/>
            <p:nvPr/>
          </p:nvSpPr>
          <p:spPr>
            <a:xfrm>
              <a:off x="3935696" y="4024798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a</a:t>
              </a:r>
              <a:endParaRPr lang="zh-CN" altLang="en-US" sz="24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9E88DAD-ADFF-4BFB-945E-8D399090C97D}"/>
              </a:ext>
            </a:extLst>
          </p:cNvPr>
          <p:cNvGrpSpPr/>
          <p:nvPr/>
        </p:nvGrpSpPr>
        <p:grpSpPr>
          <a:xfrm>
            <a:off x="2893295" y="3567753"/>
            <a:ext cx="918256" cy="617185"/>
            <a:chOff x="2893295" y="3706296"/>
            <a:chExt cx="918256" cy="617185"/>
          </a:xfrm>
        </p:grpSpPr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9DEDA79-487C-4B59-A2B2-484BD3D038DA}"/>
                </a:ext>
              </a:extLst>
            </p:cNvPr>
            <p:cNvSpPr/>
            <p:nvPr/>
          </p:nvSpPr>
          <p:spPr>
            <a:xfrm rot="5400000">
              <a:off x="2900408" y="3699183"/>
              <a:ext cx="617185" cy="631412"/>
            </a:xfrm>
            <a:prstGeom prst="arc">
              <a:avLst>
                <a:gd name="adj1" fmla="val 10757252"/>
                <a:gd name="adj2" fmla="val 125563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2F20E9A-6571-4F8A-B5A4-20027C291601}"/>
                </a:ext>
              </a:extLst>
            </p:cNvPr>
            <p:cNvSpPr txBox="1"/>
            <p:nvPr/>
          </p:nvSpPr>
          <p:spPr>
            <a:xfrm>
              <a:off x="3475005" y="3781690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b</a:t>
              </a:r>
              <a:endParaRPr lang="zh-CN" altLang="en-US" sz="24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C7C074C-665D-4698-90D8-0A1DAB760529}"/>
              </a:ext>
            </a:extLst>
          </p:cNvPr>
          <p:cNvGrpSpPr/>
          <p:nvPr/>
        </p:nvGrpSpPr>
        <p:grpSpPr>
          <a:xfrm>
            <a:off x="3210235" y="5532141"/>
            <a:ext cx="571667" cy="461665"/>
            <a:chOff x="3210235" y="5532141"/>
            <a:chExt cx="571667" cy="461665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BBBD458-5C4C-4BEB-B3D9-E327A0B13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10235" y="5907879"/>
              <a:ext cx="571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82801D5-F32D-4A98-8568-7C2962F6F715}"/>
                </a:ext>
              </a:extLst>
            </p:cNvPr>
            <p:cNvSpPr txBox="1"/>
            <p:nvPr/>
          </p:nvSpPr>
          <p:spPr>
            <a:xfrm>
              <a:off x="3264705" y="5532141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B</a:t>
              </a:r>
              <a:endParaRPr lang="zh-CN" altLang="en-US" sz="2400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2F8773D-1E21-4FAB-B223-1EB7BF58C25D}"/>
              </a:ext>
            </a:extLst>
          </p:cNvPr>
          <p:cNvGrpSpPr/>
          <p:nvPr/>
        </p:nvGrpSpPr>
        <p:grpSpPr>
          <a:xfrm>
            <a:off x="2937422" y="6101570"/>
            <a:ext cx="864158" cy="608547"/>
            <a:chOff x="2937422" y="6101570"/>
            <a:chExt cx="864158" cy="608547"/>
          </a:xfrm>
        </p:grpSpPr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76491CFC-EAB3-4296-AA07-0C1E7C0910CD}"/>
                </a:ext>
              </a:extLst>
            </p:cNvPr>
            <p:cNvSpPr/>
            <p:nvPr/>
          </p:nvSpPr>
          <p:spPr>
            <a:xfrm rot="5400000">
              <a:off x="3052711" y="5986281"/>
              <a:ext cx="400833" cy="631412"/>
            </a:xfrm>
            <a:prstGeom prst="arc">
              <a:avLst>
                <a:gd name="adj1" fmla="val 9841440"/>
                <a:gd name="adj2" fmla="val 1104277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B16EF7A-9CEB-4AF2-90F8-AF2EDAE1691D}"/>
                </a:ext>
              </a:extLst>
            </p:cNvPr>
            <p:cNvSpPr txBox="1"/>
            <p:nvPr/>
          </p:nvSpPr>
          <p:spPr>
            <a:xfrm>
              <a:off x="3465034" y="6248452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a</a:t>
              </a:r>
              <a:endParaRPr lang="zh-CN" altLang="en-US" sz="2400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4AC4452-B248-4139-9012-E7B2176EB29E}"/>
              </a:ext>
            </a:extLst>
          </p:cNvPr>
          <p:cNvGrpSpPr/>
          <p:nvPr/>
        </p:nvGrpSpPr>
        <p:grpSpPr>
          <a:xfrm>
            <a:off x="2539371" y="4730299"/>
            <a:ext cx="336546" cy="461665"/>
            <a:chOff x="2539371" y="4701724"/>
            <a:chExt cx="336546" cy="461665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BF4D4E9-6AAE-411D-B19B-5B7AD11F7082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H="1" flipV="1">
              <a:off x="2554476" y="4720965"/>
              <a:ext cx="7686" cy="4396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F185446-BD38-4968-A0D9-672F09095DC1}"/>
                </a:ext>
              </a:extLst>
            </p:cNvPr>
            <p:cNvSpPr txBox="1"/>
            <p:nvPr/>
          </p:nvSpPr>
          <p:spPr>
            <a:xfrm>
              <a:off x="2539371" y="4701724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b</a:t>
              </a:r>
              <a:endParaRPr lang="zh-CN" altLang="en-US" sz="2400" dirty="0"/>
            </a:p>
          </p:txBody>
        </p:sp>
      </p:grpSp>
      <p:sp>
        <p:nvSpPr>
          <p:cNvPr id="51" name="TextBox 4">
            <a:extLst>
              <a:ext uri="{FF2B5EF4-FFF2-40B4-BE49-F238E27FC236}">
                <a16:creationId xmlns:a16="http://schemas.microsoft.com/office/drawing/2014/main" id="{D21F9E62-8AE8-47D2-9A76-7D4593432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90" y="5443826"/>
            <a:ext cx="31838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FOLLOW(S)={$}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FOLLOW(B)={a, b, $}</a:t>
            </a:r>
            <a:endParaRPr lang="zh-CN" altLang="en-US" sz="2400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F5F0E00-C66E-46EB-881A-0C3AB51DFEA8}"/>
              </a:ext>
            </a:extLst>
          </p:cNvPr>
          <p:cNvGrpSpPr/>
          <p:nvPr/>
        </p:nvGrpSpPr>
        <p:grpSpPr>
          <a:xfrm>
            <a:off x="5030393" y="1777643"/>
            <a:ext cx="4046857" cy="3386301"/>
            <a:chOff x="5030393" y="1767010"/>
            <a:chExt cx="4046857" cy="3386301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A3742765-7F4D-4F2B-ADEF-24854CCEF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0393" y="1767010"/>
              <a:ext cx="4046857" cy="338630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9805C71-7073-4DDD-B589-F5C318DD12AF}"/>
                </a:ext>
              </a:extLst>
            </p:cNvPr>
            <p:cNvSpPr/>
            <p:nvPr/>
          </p:nvSpPr>
          <p:spPr>
            <a:xfrm>
              <a:off x="6049818" y="4409412"/>
              <a:ext cx="443346" cy="311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0D11D1C-3D88-4D0F-83CE-8E9150D32B9F}"/>
                </a:ext>
              </a:extLst>
            </p:cNvPr>
            <p:cNvSpPr/>
            <p:nvPr/>
          </p:nvSpPr>
          <p:spPr>
            <a:xfrm>
              <a:off x="6666551" y="4409411"/>
              <a:ext cx="443346" cy="311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082B775-0E8A-2265-4F51-3F0A093B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0BE1-7567-45A6-9F99-1C01331D429A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822123D0-A2AD-A764-5CDE-13E20652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B1FF5CA1-FB60-3C83-029C-F5EDF437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63</a:t>
            </a:fld>
            <a:endParaRPr lang="zh-CN" altLang="en-US"/>
          </a:p>
        </p:txBody>
      </p:sp>
      <p:pic>
        <p:nvPicPr>
          <p:cNvPr id="35" name="图片 34" descr="卡通人物&#10;&#10;描述已自动生成">
            <a:extLst>
              <a:ext uri="{FF2B5EF4-FFF2-40B4-BE49-F238E27FC236}">
                <a16:creationId xmlns:a16="http://schemas.microsoft.com/office/drawing/2014/main" id="{8BB72BA1-C14E-FD82-EE8A-6D48AEC9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02" y="239854"/>
            <a:ext cx="731598" cy="10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5" grpId="0" animBg="1"/>
      <p:bldP spid="56" grpId="0" animBg="1"/>
      <p:bldP spid="54" grpId="0" animBg="1"/>
      <p:bldP spid="53" grpId="0" animBg="1"/>
      <p:bldP spid="47" grpId="0" animBg="1"/>
      <p:bldP spid="22" grpId="0"/>
      <p:bldP spid="5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0256990-26EF-4571-805E-075E9EF19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028068A-23B2-423E-B86D-3E5C9C57A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使用</a:t>
            </a:r>
            <a:r>
              <a:rPr lang="en-US" altLang="zh-CN" sz="2800" b="1" dirty="0"/>
              <a:t>SLR</a:t>
            </a:r>
            <a:r>
              <a:rPr lang="zh-CN" altLang="en-US" sz="2800" dirty="0"/>
              <a:t>分析表的</a:t>
            </a:r>
            <a:r>
              <a:rPr lang="en-US" altLang="zh-CN" sz="2800" b="1" dirty="0"/>
              <a:t>LR</a:t>
            </a:r>
            <a:r>
              <a:rPr lang="zh-CN" altLang="en-US" sz="2800" dirty="0"/>
              <a:t>分析是</a:t>
            </a:r>
            <a:r>
              <a:rPr lang="en-US" altLang="zh-CN" sz="2800" b="1" dirty="0"/>
              <a:t>SLR</a:t>
            </a:r>
            <a:r>
              <a:rPr lang="zh-CN" altLang="en-US" sz="2800" dirty="0"/>
              <a:t>分析，能够构造出无冲突的</a:t>
            </a:r>
            <a:r>
              <a:rPr lang="en-US" altLang="zh-CN" sz="2800" b="1" dirty="0"/>
              <a:t>SLR</a:t>
            </a:r>
            <a:r>
              <a:rPr lang="zh-CN" altLang="en-US" sz="2800" dirty="0"/>
              <a:t>分析表的文法是</a:t>
            </a:r>
            <a:r>
              <a:rPr lang="en-US" altLang="zh-CN" sz="2800" b="1" dirty="0">
                <a:solidFill>
                  <a:schemeClr val="accent2"/>
                </a:solidFill>
              </a:rPr>
              <a:t>SLR</a:t>
            </a:r>
            <a:r>
              <a:rPr lang="zh-CN" altLang="en-US" sz="2800" dirty="0">
                <a:solidFill>
                  <a:schemeClr val="accent2"/>
                </a:solidFill>
              </a:rPr>
              <a:t>文法</a:t>
            </a:r>
            <a:r>
              <a:rPr lang="zh-CN" altLang="en-US" sz="2800" dirty="0"/>
              <a:t>。</a:t>
            </a:r>
          </a:p>
          <a:p>
            <a:r>
              <a:rPr lang="en-US" altLang="zh-CN" sz="2800" b="1" dirty="0"/>
              <a:t>SLR</a:t>
            </a:r>
            <a:r>
              <a:rPr lang="zh-CN" altLang="en-US" sz="2800" dirty="0"/>
              <a:t>分析表中如果出现动作冲突（</a:t>
            </a:r>
            <a:r>
              <a:rPr lang="zh-CN" altLang="en-US" sz="2800" b="1" dirty="0">
                <a:solidFill>
                  <a:srgbClr val="C00000"/>
                </a:solidFill>
              </a:rPr>
              <a:t>移进</a:t>
            </a:r>
            <a:r>
              <a:rPr lang="en-US" altLang="zh-CN" sz="2800" b="1" dirty="0">
                <a:solidFill>
                  <a:srgbClr val="C00000"/>
                </a:solidFill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</a:rPr>
              <a:t>归约冲突，归约</a:t>
            </a:r>
            <a:r>
              <a:rPr lang="en-US" altLang="zh-CN" sz="2800" b="1" dirty="0">
                <a:solidFill>
                  <a:srgbClr val="C00000"/>
                </a:solidFill>
              </a:rPr>
              <a:t>-</a:t>
            </a:r>
            <a:r>
              <a:rPr lang="zh-CN" altLang="en-US" sz="2800" b="1" dirty="0">
                <a:solidFill>
                  <a:srgbClr val="C00000"/>
                </a:solidFill>
              </a:rPr>
              <a:t>归约冲突</a:t>
            </a:r>
            <a:r>
              <a:rPr lang="zh-CN" altLang="en-US" sz="2800" dirty="0"/>
              <a:t>），则文法就不是</a:t>
            </a:r>
            <a:r>
              <a:rPr lang="en-US" altLang="zh-CN" sz="2800" b="1" dirty="0"/>
              <a:t>SLR</a:t>
            </a:r>
            <a:r>
              <a:rPr lang="zh-CN" altLang="en-US" sz="2800" dirty="0"/>
              <a:t>的。</a:t>
            </a:r>
          </a:p>
          <a:p>
            <a:r>
              <a:rPr lang="en-US" altLang="zh-CN" sz="2800" b="1" dirty="0"/>
              <a:t>SLR</a:t>
            </a:r>
            <a:r>
              <a:rPr lang="zh-CN" altLang="en-US" sz="2800" dirty="0"/>
              <a:t>文法都不是二义的，但是它描述能力有限，有些非二义的文法不能用</a:t>
            </a:r>
            <a:r>
              <a:rPr lang="en-US" altLang="zh-CN" sz="2800" b="1" dirty="0"/>
              <a:t>SLR</a:t>
            </a:r>
            <a:r>
              <a:rPr lang="zh-CN" altLang="en-US" sz="2800" dirty="0"/>
              <a:t>分析。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6966E-67C9-292D-3627-3CBEA66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23E0A-B3C0-421E-8F2F-0055A9F655E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342CEF-7FD5-B6B2-19B0-5490FA77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EBA42-663D-3633-8B7E-E5A17F6F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AF26C98-0365-42DC-AFCD-51AAA91E2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B76BF90-19E7-41B6-8D84-F0677AC931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en-US" altLang="zh-CN" b="1" dirty="0"/>
              <a:t>3.29</a:t>
            </a:r>
            <a:r>
              <a:rPr lang="en-US" altLang="zh-CN" b="1" dirty="0">
                <a:latin typeface="宋体" panose="02010600030101010101" pitchFamily="2" charset="-122"/>
              </a:rPr>
              <a:t>	</a:t>
            </a:r>
            <a:r>
              <a:rPr lang="en-US" altLang="zh-CN" b="1" dirty="0"/>
              <a:t>SLR(1)</a:t>
            </a:r>
            <a:r>
              <a:rPr lang="zh-CN" altLang="en-US" dirty="0">
                <a:latin typeface="宋体" panose="02010600030101010101" pitchFamily="2" charset="-122"/>
              </a:rPr>
              <a:t>文法的描述能力有限</a:t>
            </a:r>
            <a:endParaRPr lang="zh-CN" altLang="en-US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72F331-97F0-F233-9526-0A50118F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1786-01AF-423F-8C72-F2B89EEAC137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ADB2A6-AFC8-B32C-4E9A-ED1D3D47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88D9BA-CB2B-9778-5061-148B4289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2DF5776B-65D4-41D8-A272-6783A8302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428" y="2180963"/>
            <a:ext cx="2831284" cy="273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i="1" dirty="0">
                <a:ea typeface="宋体" panose="02010600030101010101" pitchFamily="2" charset="-122"/>
              </a:rPr>
              <a:t>S </a:t>
            </a:r>
            <a:r>
              <a:rPr lang="en-US" altLang="zh-CN" sz="36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b="1" i="1" dirty="0">
                <a:ea typeface="宋体" panose="02010600030101010101" pitchFamily="2" charset="-122"/>
              </a:rPr>
              <a:t>V </a:t>
            </a:r>
            <a:r>
              <a:rPr lang="en-US" altLang="zh-CN" sz="3600" b="1" dirty="0">
                <a:ea typeface="宋体" panose="02010600030101010101" pitchFamily="2" charset="-122"/>
              </a:rPr>
              <a:t>= </a:t>
            </a:r>
            <a:r>
              <a:rPr lang="en-US" altLang="zh-CN" sz="3600" b="1" i="1" dirty="0">
                <a:ea typeface="宋体" panose="02010600030101010101" pitchFamily="2" charset="-122"/>
              </a:rPr>
              <a:t>E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i="1" dirty="0">
                <a:ea typeface="宋体" panose="02010600030101010101" pitchFamily="2" charset="-122"/>
              </a:rPr>
              <a:t>S </a:t>
            </a:r>
            <a:r>
              <a:rPr lang="en-US" altLang="zh-CN" sz="36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b="1" i="1" dirty="0">
                <a:ea typeface="宋体" panose="02010600030101010101" pitchFamily="2" charset="-122"/>
              </a:rPr>
              <a:t>E</a:t>
            </a:r>
            <a:r>
              <a:rPr lang="en-US" altLang="zh-CN" sz="3600" b="1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i="1" dirty="0">
                <a:ea typeface="宋体" panose="02010600030101010101" pitchFamily="2" charset="-122"/>
              </a:rPr>
              <a:t>V </a:t>
            </a:r>
            <a:r>
              <a:rPr lang="en-US" altLang="zh-CN" sz="36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3600" b="1" i="1" dirty="0"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3600" b="1" dirty="0">
                <a:ea typeface="宋体" panose="02010600030101010101" pitchFamily="2" charset="-122"/>
              </a:rPr>
              <a:t> </a:t>
            </a:r>
            <a:r>
              <a:rPr lang="en-US" altLang="zh-CN" sz="3600" b="1" i="1" dirty="0">
                <a:ea typeface="宋体" panose="02010600030101010101" pitchFamily="2" charset="-122"/>
              </a:rPr>
              <a:t>E</a:t>
            </a:r>
            <a:endParaRPr lang="en-US" altLang="zh-CN" sz="36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i="1" dirty="0">
                <a:ea typeface="宋体" panose="02010600030101010101" pitchFamily="2" charset="-122"/>
              </a:rPr>
              <a:t>V </a:t>
            </a:r>
            <a:r>
              <a:rPr lang="en-US" altLang="zh-CN" sz="36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b="1" dirty="0">
                <a:ea typeface="宋体" panose="02010600030101010101" pitchFamily="2" charset="-122"/>
              </a:rPr>
              <a:t>id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i="1" dirty="0">
                <a:ea typeface="宋体" panose="02010600030101010101" pitchFamily="2" charset="-122"/>
              </a:rPr>
              <a:t>E </a:t>
            </a:r>
            <a:r>
              <a:rPr lang="en-US" altLang="zh-CN" sz="36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3600" b="1" i="1" dirty="0">
                <a:ea typeface="宋体" panose="02010600030101010101" pitchFamily="2" charset="-122"/>
              </a:rPr>
              <a:t>V</a:t>
            </a:r>
            <a:r>
              <a:rPr lang="en-US" altLang="zh-CN" sz="3600" b="1" dirty="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2233BB6-D7D9-46A8-9213-FCDF3E924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BAE069-40A6-4576-A7F0-62D37B49246B}"/>
              </a:ext>
            </a:extLst>
          </p:cNvPr>
          <p:cNvSpPr txBox="1"/>
          <p:nvPr/>
        </p:nvSpPr>
        <p:spPr>
          <a:xfrm>
            <a:off x="7145961" y="3413082"/>
            <a:ext cx="1595691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文法</a:t>
            </a:r>
            <a:endParaRPr kumimoji="0" lang="en-US" altLang="zh-CN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黑体" pitchFamily="2" charset="-122"/>
              </a:rPr>
              <a:t>0)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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</a:p>
          <a:p>
            <a:pPr marL="0" indent="0">
              <a:buNone/>
            </a:pP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1)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V=E</a:t>
            </a:r>
          </a:p>
          <a:p>
            <a:pPr marL="0" indent="0">
              <a:buNone/>
            </a:pP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2)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E</a:t>
            </a:r>
            <a:endParaRPr kumimoji="0" lang="en-US" altLang="zh-CN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3)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*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E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4)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id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黑体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5) E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V</a:t>
            </a:r>
            <a:endParaRPr lang="zh-CN" altLang="en-US" sz="2400" i="1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F2E5756-F561-4A57-912F-8DA1DFB9A4E6}"/>
              </a:ext>
            </a:extLst>
          </p:cNvPr>
          <p:cNvGrpSpPr/>
          <p:nvPr/>
        </p:nvGrpSpPr>
        <p:grpSpPr>
          <a:xfrm>
            <a:off x="397213" y="1187705"/>
            <a:ext cx="1357492" cy="2679924"/>
            <a:chOff x="397213" y="1187705"/>
            <a:chExt cx="1357492" cy="2679924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EED0B66-E01B-4432-BAF9-926E23507FFA}"/>
                </a:ext>
              </a:extLst>
            </p:cNvPr>
            <p:cNvSpPr/>
            <p:nvPr/>
          </p:nvSpPr>
          <p:spPr>
            <a:xfrm>
              <a:off x="397213" y="1187705"/>
              <a:ext cx="1357492" cy="26776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4816E5F-E3AB-40C9-8015-20E3EE003D5F}"/>
                </a:ext>
              </a:extLst>
            </p:cNvPr>
            <p:cNvSpPr txBox="1"/>
            <p:nvPr/>
          </p:nvSpPr>
          <p:spPr>
            <a:xfrm>
              <a:off x="402348" y="1189973"/>
              <a:ext cx="1348446" cy="2677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:</a:t>
              </a:r>
              <a:endParaRPr kumimoji="0" lang="en-US" altLang="zh-CN" sz="2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  <a:p>
              <a:pPr marL="0" indent="0">
                <a:buNone/>
              </a:pP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  <a:r>
                <a:rPr lang="en-US" altLang="zh-CN" sz="24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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·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</a:p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400" b="1" dirty="0"/>
                <a:t>·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V=E</a:t>
              </a:r>
              <a:endPara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400" b="1" dirty="0"/>
                <a:t>·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E</a:t>
              </a:r>
              <a:endPara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endParaRPr>
            </a:p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V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400" b="1" dirty="0"/>
                <a:t>·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*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E</a:t>
              </a:r>
            </a:p>
            <a:p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V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400" b="1" dirty="0"/>
                <a:t>·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id</a:t>
              </a:r>
              <a:endPara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  <a:p>
              <a:pPr marL="0" indent="0">
                <a:buNone/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E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→</a:t>
              </a:r>
              <a:r>
                <a:rPr lang="en-US" altLang="zh-CN" sz="2400" b="1" dirty="0"/>
                <a:t>·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V</a:t>
              </a:r>
              <a:endParaRPr lang="zh-CN" altLang="en-US" sz="2400" i="1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1192D86-042B-4AB8-AC88-BF72406DA69D}"/>
              </a:ext>
            </a:extLst>
          </p:cNvPr>
          <p:cNvGrpSpPr/>
          <p:nvPr/>
        </p:nvGrpSpPr>
        <p:grpSpPr>
          <a:xfrm>
            <a:off x="1768229" y="1291542"/>
            <a:ext cx="566532" cy="461665"/>
            <a:chOff x="1393039" y="1392250"/>
            <a:chExt cx="566532" cy="46166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BA40A8F-8B21-41BA-9405-A562FF851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039" y="1779250"/>
              <a:ext cx="566532" cy="107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8D51CA-BA14-4805-AE83-29E14DEBC74E}"/>
                </a:ext>
              </a:extLst>
            </p:cNvPr>
            <p:cNvSpPr txBox="1"/>
            <p:nvPr/>
          </p:nvSpPr>
          <p:spPr>
            <a:xfrm>
              <a:off x="1493109" y="1392250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  <a:endParaRPr lang="zh-CN" altLang="en-US" sz="2400" dirty="0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EFDA449-E312-4ED4-9139-5C0B34F1ADD7}"/>
              </a:ext>
            </a:extLst>
          </p:cNvPr>
          <p:cNvGrpSpPr/>
          <p:nvPr/>
        </p:nvGrpSpPr>
        <p:grpSpPr>
          <a:xfrm>
            <a:off x="1750738" y="2459058"/>
            <a:ext cx="571667" cy="461665"/>
            <a:chOff x="1364509" y="3168325"/>
            <a:chExt cx="571667" cy="461665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A932B18-E542-42CD-8B2B-E191EF9BA511}"/>
                </a:ext>
              </a:extLst>
            </p:cNvPr>
            <p:cNvCxnSpPr>
              <a:cxnSpLocks/>
            </p:cNvCxnSpPr>
            <p:nvPr/>
          </p:nvCxnSpPr>
          <p:spPr>
            <a:xfrm>
              <a:off x="1364509" y="3544063"/>
              <a:ext cx="571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F79388B-A078-410E-A1F4-183CFFD814C7}"/>
                </a:ext>
              </a:extLst>
            </p:cNvPr>
            <p:cNvSpPr txBox="1"/>
            <p:nvPr/>
          </p:nvSpPr>
          <p:spPr>
            <a:xfrm>
              <a:off x="1418979" y="3168325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V</a:t>
              </a:r>
              <a:endParaRPr lang="zh-CN" altLang="en-US" sz="2400" dirty="0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6E2AC28-2355-4D6A-BEB7-ED2F5B66CB97}"/>
              </a:ext>
            </a:extLst>
          </p:cNvPr>
          <p:cNvGrpSpPr/>
          <p:nvPr/>
        </p:nvGrpSpPr>
        <p:grpSpPr>
          <a:xfrm>
            <a:off x="2323304" y="1193942"/>
            <a:ext cx="1294855" cy="834791"/>
            <a:chOff x="2323304" y="1193942"/>
            <a:chExt cx="1294855" cy="834791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826949B-66F0-431A-90AF-43426C39EA19}"/>
                </a:ext>
              </a:extLst>
            </p:cNvPr>
            <p:cNvSpPr/>
            <p:nvPr/>
          </p:nvSpPr>
          <p:spPr>
            <a:xfrm>
              <a:off x="2330222" y="1193942"/>
              <a:ext cx="1281018" cy="8347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690DA71-E553-4E6E-BE4A-675FCE6B5D61}"/>
                </a:ext>
              </a:extLst>
            </p:cNvPr>
            <p:cNvSpPr txBox="1"/>
            <p:nvPr/>
          </p:nvSpPr>
          <p:spPr>
            <a:xfrm>
              <a:off x="2323304" y="1197238"/>
              <a:ext cx="1294855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:</a:t>
              </a:r>
              <a:endParaRPr kumimoji="0" lang="en-US" altLang="zh-CN" sz="2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  <a:r>
                <a:rPr lang="en-US" altLang="zh-CN" sz="24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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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·</a:t>
              </a:r>
              <a:endPara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36E5A04F-8636-47BB-92CF-F3ACF388CDF3}"/>
              </a:ext>
            </a:extLst>
          </p:cNvPr>
          <p:cNvGrpSpPr/>
          <p:nvPr/>
        </p:nvGrpSpPr>
        <p:grpSpPr>
          <a:xfrm>
            <a:off x="2314700" y="2194745"/>
            <a:ext cx="1312063" cy="1209545"/>
            <a:chOff x="2314700" y="2194745"/>
            <a:chExt cx="1312063" cy="120954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6D00DBD-230A-484F-A177-55E40EE063EE}"/>
                </a:ext>
              </a:extLst>
            </p:cNvPr>
            <p:cNvSpPr/>
            <p:nvPr/>
          </p:nvSpPr>
          <p:spPr>
            <a:xfrm>
              <a:off x="2324560" y="2203961"/>
              <a:ext cx="1292343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38B4E5B-9A6F-4BAD-9064-E4EB20AAA7C6}"/>
                </a:ext>
              </a:extLst>
            </p:cNvPr>
            <p:cNvSpPr txBox="1"/>
            <p:nvPr/>
          </p:nvSpPr>
          <p:spPr>
            <a:xfrm>
              <a:off x="2314700" y="2194745"/>
              <a:ext cx="1312063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None/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</a:lstStyle>
            <a:p>
              <a:r>
                <a:rPr lang="en-US" altLang="zh-CN" dirty="0"/>
                <a:t>I</a:t>
              </a:r>
              <a:r>
                <a:rPr lang="en-US" altLang="zh-CN" i="0" baseline="-25000" dirty="0"/>
                <a:t>2</a:t>
              </a:r>
              <a:r>
                <a:rPr lang="en-US" altLang="zh-CN" i="0" dirty="0"/>
                <a:t>: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i="0" dirty="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lang="en-US" altLang="zh-CN" dirty="0">
                  <a:solidFill>
                    <a:srgbClr val="FF0000"/>
                  </a:solidFill>
                  <a:sym typeface="Symbol" pitchFamily="18" charset="2"/>
                </a:rPr>
                <a:t>V</a:t>
              </a:r>
              <a:r>
                <a:rPr lang="en-US" altLang="zh-CN" dirty="0">
                  <a:solidFill>
                    <a:srgbClr val="FF0000"/>
                  </a:solidFill>
                </a:rPr>
                <a:t>·</a:t>
              </a:r>
              <a:r>
                <a:rPr lang="en-US" altLang="zh-CN" dirty="0">
                  <a:solidFill>
                    <a:srgbClr val="FF0000"/>
                  </a:solidFill>
                  <a:sym typeface="Symbol" pitchFamily="18" charset="2"/>
                </a:rPr>
                <a:t>=E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E</a:t>
              </a:r>
              <a:r>
                <a:rPr lang="en-US" altLang="zh-CN" i="0" dirty="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lang="en-US" altLang="zh-CN" dirty="0">
                  <a:solidFill>
                    <a:srgbClr val="FF0000"/>
                  </a:solidFill>
                  <a:sym typeface="Symbol" pitchFamily="18" charset="2"/>
                </a:rPr>
                <a:t>V</a:t>
              </a:r>
              <a:r>
                <a:rPr lang="en-US" altLang="zh-CN" dirty="0">
                  <a:solidFill>
                    <a:srgbClr val="FF0000"/>
                  </a:solidFill>
                </a:rPr>
                <a:t>·</a:t>
              </a:r>
              <a:endParaRPr lang="en-US" altLang="zh-CN" i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F6F41A2-84A5-4724-8CB7-40402198832B}"/>
              </a:ext>
            </a:extLst>
          </p:cNvPr>
          <p:cNvGrpSpPr/>
          <p:nvPr/>
        </p:nvGrpSpPr>
        <p:grpSpPr>
          <a:xfrm>
            <a:off x="3623813" y="2440579"/>
            <a:ext cx="571667" cy="461665"/>
            <a:chOff x="3187494" y="2257924"/>
            <a:chExt cx="571667" cy="461665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C11CC6-0B58-4F6E-800C-88E58A72C005}"/>
                </a:ext>
              </a:extLst>
            </p:cNvPr>
            <p:cNvCxnSpPr>
              <a:cxnSpLocks/>
            </p:cNvCxnSpPr>
            <p:nvPr/>
          </p:nvCxnSpPr>
          <p:spPr>
            <a:xfrm>
              <a:off x="3187494" y="2634911"/>
              <a:ext cx="571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500CE07-5F04-43B0-AF96-A6CDBA184A35}"/>
                </a:ext>
              </a:extLst>
            </p:cNvPr>
            <p:cNvSpPr txBox="1"/>
            <p:nvPr/>
          </p:nvSpPr>
          <p:spPr>
            <a:xfrm>
              <a:off x="3309113" y="2257924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=</a:t>
              </a:r>
              <a:endParaRPr lang="zh-CN" altLang="en-US" sz="2400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8D4C574-023D-4169-9B63-27EB15E6A752}"/>
              </a:ext>
            </a:extLst>
          </p:cNvPr>
          <p:cNvGrpSpPr/>
          <p:nvPr/>
        </p:nvGrpSpPr>
        <p:grpSpPr>
          <a:xfrm>
            <a:off x="4219598" y="1614976"/>
            <a:ext cx="1442485" cy="1940133"/>
            <a:chOff x="4219598" y="1614976"/>
            <a:chExt cx="1442485" cy="1940133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33F5773-C5C3-42FF-B77C-3667D94B85EF}"/>
                </a:ext>
              </a:extLst>
            </p:cNvPr>
            <p:cNvSpPr/>
            <p:nvPr/>
          </p:nvSpPr>
          <p:spPr>
            <a:xfrm>
              <a:off x="4219598" y="1614976"/>
              <a:ext cx="1442297" cy="19389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BD7328D-25E6-4589-B94E-699F4C3B8E74}"/>
                </a:ext>
              </a:extLst>
            </p:cNvPr>
            <p:cNvSpPr txBox="1"/>
            <p:nvPr/>
          </p:nvSpPr>
          <p:spPr>
            <a:xfrm>
              <a:off x="4219785" y="1616117"/>
              <a:ext cx="1442298" cy="19389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None/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</a:lstStyle>
            <a:p>
              <a:r>
                <a:rPr lang="en-US" altLang="zh-CN" dirty="0"/>
                <a:t>I</a:t>
              </a:r>
              <a:r>
                <a:rPr lang="en-US" altLang="zh-CN" i="0" baseline="-25000" dirty="0"/>
                <a:t>6</a:t>
              </a:r>
              <a:r>
                <a:rPr lang="en-US" altLang="zh-CN" i="0" dirty="0"/>
                <a:t>:</a:t>
              </a: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S</a:t>
              </a:r>
              <a:r>
                <a:rPr lang="en-US" altLang="zh-CN" i="0" dirty="0">
                  <a:solidFill>
                    <a:schemeClr val="accent2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dirty="0">
                  <a:solidFill>
                    <a:schemeClr val="accent2"/>
                  </a:solidFill>
                </a:rPr>
                <a:t>V= ·E</a:t>
              </a:r>
            </a:p>
            <a:p>
              <a:r>
                <a:rPr lang="en-US" altLang="zh-CN" dirty="0"/>
                <a:t>E</a:t>
              </a:r>
              <a:r>
                <a:rPr lang="en-US" altLang="zh-CN" i="0" dirty="0">
                  <a:sym typeface="Symbol" panose="05050102010706020507" pitchFamily="18" charset="2"/>
                </a:rPr>
                <a:t></a:t>
              </a:r>
              <a:r>
                <a:rPr lang="en-US" altLang="zh-CN" dirty="0"/>
                <a:t>·V</a:t>
              </a:r>
            </a:p>
            <a:p>
              <a:r>
                <a:rPr lang="en-US" altLang="zh-CN" dirty="0"/>
                <a:t>V</a:t>
              </a:r>
              <a:r>
                <a:rPr lang="en-US" altLang="zh-CN" i="0" dirty="0">
                  <a:sym typeface="Symbol" pitchFamily="18" charset="2"/>
                </a:rPr>
                <a:t></a:t>
              </a:r>
              <a:r>
                <a:rPr lang="en-US" altLang="zh-CN" dirty="0"/>
                <a:t>· *E</a:t>
              </a:r>
            </a:p>
            <a:p>
              <a:r>
                <a:rPr lang="en-US" altLang="zh-CN" dirty="0"/>
                <a:t>V</a:t>
              </a:r>
              <a:r>
                <a:rPr lang="en-US" altLang="zh-CN" i="0" dirty="0">
                  <a:sym typeface="Symbol" pitchFamily="18" charset="2"/>
                </a:rPr>
                <a:t></a:t>
              </a:r>
              <a:r>
                <a:rPr lang="en-US" altLang="zh-CN" dirty="0"/>
                <a:t>· </a:t>
              </a:r>
              <a:r>
                <a:rPr lang="en-US" altLang="zh-CN" i="0" dirty="0"/>
                <a:t>id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A1A9B8C-0869-4ED2-B946-96306D804A8D}"/>
              </a:ext>
            </a:extLst>
          </p:cNvPr>
          <p:cNvGrpSpPr/>
          <p:nvPr/>
        </p:nvGrpSpPr>
        <p:grpSpPr>
          <a:xfrm>
            <a:off x="2321794" y="3573459"/>
            <a:ext cx="1297874" cy="834292"/>
            <a:chOff x="2321794" y="3573459"/>
            <a:chExt cx="1297874" cy="83429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D75F569-A16B-4E68-814F-BF71C5EB18C6}"/>
                </a:ext>
              </a:extLst>
            </p:cNvPr>
            <p:cNvSpPr/>
            <p:nvPr/>
          </p:nvSpPr>
          <p:spPr>
            <a:xfrm>
              <a:off x="2321794" y="3573459"/>
              <a:ext cx="1297874" cy="8272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4966605-C24B-4A7A-9A79-12E3B359D91A}"/>
                </a:ext>
              </a:extLst>
            </p:cNvPr>
            <p:cNvSpPr txBox="1"/>
            <p:nvPr/>
          </p:nvSpPr>
          <p:spPr>
            <a:xfrm>
              <a:off x="2323750" y="3576754"/>
              <a:ext cx="1293963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None/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</a:lstStyle>
            <a:p>
              <a:r>
                <a:rPr lang="en-US" altLang="zh-CN" dirty="0"/>
                <a:t>I</a:t>
              </a:r>
              <a:r>
                <a:rPr lang="en-US" altLang="zh-CN" i="0" baseline="-25000" dirty="0"/>
                <a:t>3</a:t>
              </a:r>
              <a:r>
                <a:rPr lang="en-US" altLang="zh-CN" i="0" dirty="0"/>
                <a:t>:</a:t>
              </a: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S</a:t>
              </a:r>
              <a:r>
                <a:rPr lang="en-US" altLang="zh-CN" i="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altLang="zh-CN" dirty="0">
                  <a:solidFill>
                    <a:schemeClr val="accent2"/>
                  </a:solidFill>
                  <a:sym typeface="Symbol" pitchFamily="18" charset="2"/>
                </a:rPr>
                <a:t>E</a:t>
              </a:r>
              <a:r>
                <a:rPr lang="en-US" altLang="zh-CN" dirty="0">
                  <a:solidFill>
                    <a:schemeClr val="accent2"/>
                  </a:solidFill>
                </a:rPr>
                <a:t>·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E2DC40F-A5F7-486E-A0AD-86EBCF52B3F0}"/>
              </a:ext>
            </a:extLst>
          </p:cNvPr>
          <p:cNvGrpSpPr/>
          <p:nvPr/>
        </p:nvGrpSpPr>
        <p:grpSpPr>
          <a:xfrm>
            <a:off x="2322854" y="4569299"/>
            <a:ext cx="1295755" cy="1938992"/>
            <a:chOff x="2322854" y="4569299"/>
            <a:chExt cx="1295755" cy="193899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BDC44C3-5EF9-4D84-8AF7-509BCCDFED0E}"/>
                </a:ext>
              </a:extLst>
            </p:cNvPr>
            <p:cNvSpPr/>
            <p:nvPr/>
          </p:nvSpPr>
          <p:spPr>
            <a:xfrm>
              <a:off x="2323750" y="4569834"/>
              <a:ext cx="1293963" cy="19384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3347FAD-F111-4420-83BC-724693157989}"/>
                </a:ext>
              </a:extLst>
            </p:cNvPr>
            <p:cNvSpPr txBox="1"/>
            <p:nvPr/>
          </p:nvSpPr>
          <p:spPr>
            <a:xfrm>
              <a:off x="2322854" y="4569299"/>
              <a:ext cx="1295755" cy="19389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None/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</a:lstStyle>
            <a:p>
              <a:r>
                <a:rPr lang="en-US" altLang="zh-CN" dirty="0"/>
                <a:t>I</a:t>
              </a:r>
              <a:r>
                <a:rPr lang="en-US" altLang="zh-CN" i="0" baseline="-25000" dirty="0"/>
                <a:t>4</a:t>
              </a:r>
              <a:r>
                <a:rPr lang="en-US" altLang="zh-CN" i="0" dirty="0"/>
                <a:t>:</a:t>
              </a: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V</a:t>
              </a:r>
              <a:r>
                <a:rPr lang="en-US" altLang="zh-CN" i="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altLang="zh-CN" dirty="0">
                  <a:solidFill>
                    <a:schemeClr val="accent2"/>
                  </a:solidFill>
                </a:rPr>
                <a:t>* ·E</a:t>
              </a:r>
            </a:p>
            <a:p>
              <a:r>
                <a:rPr lang="en-US" altLang="zh-CN" dirty="0"/>
                <a:t>E</a:t>
              </a:r>
              <a:r>
                <a:rPr lang="en-US" altLang="zh-CN" i="0" dirty="0">
                  <a:sym typeface="Symbol" pitchFamily="18" charset="2"/>
                </a:rPr>
                <a:t></a:t>
              </a:r>
              <a:r>
                <a:rPr lang="en-US" altLang="zh-CN" dirty="0"/>
                <a:t>·V </a:t>
              </a:r>
              <a:r>
                <a:rPr lang="en-US" altLang="zh-CN" dirty="0" err="1"/>
                <a:t>V</a:t>
              </a:r>
              <a:r>
                <a:rPr lang="en-US" altLang="zh-CN" i="0" dirty="0">
                  <a:sym typeface="Symbol" pitchFamily="18" charset="2"/>
                </a:rPr>
                <a:t></a:t>
              </a:r>
              <a:r>
                <a:rPr lang="en-US" altLang="zh-CN" dirty="0"/>
                <a:t>· *E</a:t>
              </a:r>
            </a:p>
            <a:p>
              <a:r>
                <a:rPr lang="en-US" altLang="zh-CN" dirty="0"/>
                <a:t>V</a:t>
              </a:r>
              <a:r>
                <a:rPr lang="en-US" altLang="zh-CN" i="0" dirty="0">
                  <a:sym typeface="Symbol" pitchFamily="18" charset="2"/>
                </a:rPr>
                <a:t></a:t>
              </a:r>
              <a:r>
                <a:rPr lang="en-US" altLang="zh-CN" dirty="0"/>
                <a:t>· </a:t>
              </a:r>
              <a:r>
                <a:rPr lang="en-US" altLang="zh-CN" i="0" dirty="0"/>
                <a:t>id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5F20700E-ECF7-4998-A08D-72C4AB0CE77A}"/>
              </a:ext>
            </a:extLst>
          </p:cNvPr>
          <p:cNvGrpSpPr/>
          <p:nvPr/>
        </p:nvGrpSpPr>
        <p:grpSpPr>
          <a:xfrm>
            <a:off x="4214666" y="5761464"/>
            <a:ext cx="1440128" cy="831299"/>
            <a:chOff x="4214666" y="5761464"/>
            <a:chExt cx="1440128" cy="831299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B7B5AA7-FF60-4DC2-ADC5-1C64DDF8B3AB}"/>
                </a:ext>
              </a:extLst>
            </p:cNvPr>
            <p:cNvSpPr/>
            <p:nvPr/>
          </p:nvSpPr>
          <p:spPr>
            <a:xfrm>
              <a:off x="4218314" y="5761767"/>
              <a:ext cx="1436480" cy="8309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7ECA11F-C95A-4031-9031-D9E1FABE0646}"/>
                </a:ext>
              </a:extLst>
            </p:cNvPr>
            <p:cNvSpPr txBox="1"/>
            <p:nvPr/>
          </p:nvSpPr>
          <p:spPr>
            <a:xfrm>
              <a:off x="4214666" y="5761464"/>
              <a:ext cx="143648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None/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</a:lstStyle>
            <a:p>
              <a:r>
                <a:rPr lang="en-US" altLang="zh-CN" dirty="0"/>
                <a:t>I</a:t>
              </a:r>
              <a:r>
                <a:rPr lang="en-US" altLang="zh-CN" i="0" baseline="-25000" dirty="0"/>
                <a:t>5</a:t>
              </a:r>
              <a:r>
                <a:rPr lang="en-US" altLang="zh-CN" i="0" dirty="0"/>
                <a:t>:</a:t>
              </a: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V</a:t>
              </a:r>
              <a:r>
                <a:rPr lang="en-US" altLang="zh-CN" i="0" dirty="0">
                  <a:solidFill>
                    <a:schemeClr val="accent2"/>
                  </a:solidFill>
                  <a:sym typeface="Symbol" pitchFamily="18" charset="2"/>
                </a:rPr>
                <a:t> </a:t>
              </a:r>
              <a:r>
                <a:rPr lang="en-US" altLang="zh-CN" i="0" dirty="0">
                  <a:solidFill>
                    <a:schemeClr val="accent2"/>
                  </a:solidFill>
                </a:rPr>
                <a:t>id</a:t>
              </a:r>
              <a:r>
                <a:rPr lang="en-US" altLang="zh-CN" dirty="0">
                  <a:solidFill>
                    <a:schemeClr val="accent2"/>
                  </a:solidFill>
                </a:rPr>
                <a:t>·</a:t>
              </a:r>
              <a:endParaRPr lang="en-US" altLang="zh-CN" i="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F50C971-2FEE-4EF4-99E7-808264862A41}"/>
              </a:ext>
            </a:extLst>
          </p:cNvPr>
          <p:cNvGrpSpPr/>
          <p:nvPr/>
        </p:nvGrpSpPr>
        <p:grpSpPr>
          <a:xfrm>
            <a:off x="1233360" y="3253306"/>
            <a:ext cx="1897668" cy="1731113"/>
            <a:chOff x="1241133" y="3331502"/>
            <a:chExt cx="1897668" cy="1731113"/>
          </a:xfrm>
        </p:grpSpPr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F96F8405-BFE8-4579-8D69-FA0CC9C39DE0}"/>
                </a:ext>
              </a:extLst>
            </p:cNvPr>
            <p:cNvSpPr/>
            <p:nvPr/>
          </p:nvSpPr>
          <p:spPr>
            <a:xfrm rot="15557802" flipH="1">
              <a:off x="1324410" y="3248225"/>
              <a:ext cx="1731113" cy="1897668"/>
            </a:xfrm>
            <a:prstGeom prst="arc">
              <a:avLst>
                <a:gd name="adj1" fmla="val 14810223"/>
                <a:gd name="adj2" fmla="val 21461675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D9A9E8-40CC-4E05-AAF9-FDC6B1FF055E}"/>
                </a:ext>
              </a:extLst>
            </p:cNvPr>
            <p:cNvSpPr txBox="1"/>
            <p:nvPr/>
          </p:nvSpPr>
          <p:spPr>
            <a:xfrm>
              <a:off x="1405118" y="4434164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*</a:t>
              </a:r>
              <a:endParaRPr lang="zh-CN" altLang="en-US" sz="24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F5F736D-19B4-4024-A649-237666F8C9BF}"/>
              </a:ext>
            </a:extLst>
          </p:cNvPr>
          <p:cNvGrpSpPr/>
          <p:nvPr/>
        </p:nvGrpSpPr>
        <p:grpSpPr>
          <a:xfrm>
            <a:off x="4805536" y="2854542"/>
            <a:ext cx="2253411" cy="3044377"/>
            <a:chOff x="2503645" y="2345415"/>
            <a:chExt cx="1950609" cy="3044377"/>
          </a:xfrm>
        </p:grpSpPr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063891F5-9B6A-499B-9E29-9B28EA1E580C}"/>
                </a:ext>
              </a:extLst>
            </p:cNvPr>
            <p:cNvSpPr/>
            <p:nvPr/>
          </p:nvSpPr>
          <p:spPr>
            <a:xfrm rot="5400000">
              <a:off x="1702604" y="3146456"/>
              <a:ext cx="3044377" cy="1442296"/>
            </a:xfrm>
            <a:prstGeom prst="arc">
              <a:avLst>
                <a:gd name="adj1" fmla="val 10857351"/>
                <a:gd name="adj2" fmla="val 21539892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5A60AA8-CA4F-4EBE-9B73-F323C333BDB6}"/>
                </a:ext>
              </a:extLst>
            </p:cNvPr>
            <p:cNvSpPr txBox="1"/>
            <p:nvPr/>
          </p:nvSpPr>
          <p:spPr>
            <a:xfrm>
              <a:off x="3948048" y="3516463"/>
              <a:ext cx="5062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ea typeface="黑体" pitchFamily="2" charset="-122"/>
                </a:rPr>
                <a:t>id</a:t>
              </a:r>
              <a:endParaRPr lang="zh-CN" altLang="en-US" sz="2400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9E88DAD-ADFF-4BFB-945E-8D399090C97D}"/>
              </a:ext>
            </a:extLst>
          </p:cNvPr>
          <p:cNvGrpSpPr/>
          <p:nvPr/>
        </p:nvGrpSpPr>
        <p:grpSpPr>
          <a:xfrm>
            <a:off x="5174529" y="3288726"/>
            <a:ext cx="1004579" cy="1935396"/>
            <a:chOff x="2893294" y="3706297"/>
            <a:chExt cx="1004579" cy="1935396"/>
          </a:xfrm>
        </p:grpSpPr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9DEDA79-487C-4B59-A2B2-484BD3D038DA}"/>
                </a:ext>
              </a:extLst>
            </p:cNvPr>
            <p:cNvSpPr/>
            <p:nvPr/>
          </p:nvSpPr>
          <p:spPr>
            <a:xfrm rot="5400000">
              <a:off x="2427886" y="4171705"/>
              <a:ext cx="1935396" cy="1004579"/>
            </a:xfrm>
            <a:prstGeom prst="arc">
              <a:avLst>
                <a:gd name="adj1" fmla="val 10757252"/>
                <a:gd name="adj2" fmla="val 10946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2F20E9A-6571-4F8A-B5A4-20027C291601}"/>
                </a:ext>
              </a:extLst>
            </p:cNvPr>
            <p:cNvSpPr txBox="1"/>
            <p:nvPr/>
          </p:nvSpPr>
          <p:spPr>
            <a:xfrm>
              <a:off x="3492089" y="4502245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V</a:t>
              </a:r>
              <a:endParaRPr lang="zh-CN" altLang="en-US" sz="2400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C7C074C-665D-4698-90D8-0A1DAB760529}"/>
              </a:ext>
            </a:extLst>
          </p:cNvPr>
          <p:cNvGrpSpPr/>
          <p:nvPr/>
        </p:nvGrpSpPr>
        <p:grpSpPr>
          <a:xfrm>
            <a:off x="3630654" y="5828683"/>
            <a:ext cx="586560" cy="461665"/>
            <a:chOff x="3210235" y="5532141"/>
            <a:chExt cx="586560" cy="461665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BBBD458-5C4C-4BEB-B3D9-E327A0B13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10235" y="5907879"/>
              <a:ext cx="571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82801D5-F32D-4A98-8568-7C2962F6F715}"/>
                </a:ext>
              </a:extLst>
            </p:cNvPr>
            <p:cNvSpPr txBox="1"/>
            <p:nvPr/>
          </p:nvSpPr>
          <p:spPr>
            <a:xfrm>
              <a:off x="3264705" y="5532141"/>
              <a:ext cx="5320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400" b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id</a:t>
              </a:r>
              <a:endParaRPr lang="zh-CN" altLang="en-US" sz="2400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2F8773D-1E21-4FAB-B223-1EB7BF58C25D}"/>
              </a:ext>
            </a:extLst>
          </p:cNvPr>
          <p:cNvGrpSpPr/>
          <p:nvPr/>
        </p:nvGrpSpPr>
        <p:grpSpPr>
          <a:xfrm>
            <a:off x="1906384" y="5306442"/>
            <a:ext cx="631412" cy="479250"/>
            <a:chOff x="2937422" y="6101570"/>
            <a:chExt cx="631412" cy="479250"/>
          </a:xfrm>
        </p:grpSpPr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76491CFC-EAB3-4296-AA07-0C1E7C0910CD}"/>
                </a:ext>
              </a:extLst>
            </p:cNvPr>
            <p:cNvSpPr/>
            <p:nvPr/>
          </p:nvSpPr>
          <p:spPr>
            <a:xfrm rot="16200000">
              <a:off x="3052711" y="5986281"/>
              <a:ext cx="400833" cy="631412"/>
            </a:xfrm>
            <a:prstGeom prst="arc">
              <a:avLst>
                <a:gd name="adj1" fmla="val 9841440"/>
                <a:gd name="adj2" fmla="val 1104277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B16EF7A-9CEB-4AF2-90F8-AF2EDAE1691D}"/>
                </a:ext>
              </a:extLst>
            </p:cNvPr>
            <p:cNvSpPr txBox="1"/>
            <p:nvPr/>
          </p:nvSpPr>
          <p:spPr>
            <a:xfrm>
              <a:off x="2963175" y="6119155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*</a:t>
              </a:r>
              <a:endParaRPr lang="zh-CN" altLang="en-US" sz="2400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4AC4452-B248-4139-9012-E7B2176EB29E}"/>
              </a:ext>
            </a:extLst>
          </p:cNvPr>
          <p:cNvGrpSpPr/>
          <p:nvPr/>
        </p:nvGrpSpPr>
        <p:grpSpPr>
          <a:xfrm>
            <a:off x="3623316" y="3271045"/>
            <a:ext cx="560202" cy="1458449"/>
            <a:chOff x="2202646" y="4783083"/>
            <a:chExt cx="560202" cy="1458449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BF4D4E9-6AAE-411D-B19B-5B7AD11F7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2646" y="4783083"/>
              <a:ext cx="560202" cy="14584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F185446-BD38-4968-A0D9-672F09095DC1}"/>
                </a:ext>
              </a:extLst>
            </p:cNvPr>
            <p:cNvSpPr txBox="1"/>
            <p:nvPr/>
          </p:nvSpPr>
          <p:spPr>
            <a:xfrm>
              <a:off x="2337591" y="4893171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*</a:t>
              </a:r>
              <a:endParaRPr lang="zh-CN" altLang="en-US" sz="2400" dirty="0"/>
            </a:p>
          </p:txBody>
        </p:sp>
      </p:grpSp>
      <p:sp>
        <p:nvSpPr>
          <p:cNvPr id="51" name="TextBox 4">
            <a:extLst>
              <a:ext uri="{FF2B5EF4-FFF2-40B4-BE49-F238E27FC236}">
                <a16:creationId xmlns:a16="http://schemas.microsoft.com/office/drawing/2014/main" id="{D21F9E62-8AE8-47D2-9A76-7D4593432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109" y="6199647"/>
            <a:ext cx="2879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FOLLOW(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)={=, $}</a:t>
            </a:r>
            <a:endParaRPr lang="zh-CN" altLang="en-US" sz="2400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C997057-1EEF-4070-B406-9797290B2807}"/>
              </a:ext>
            </a:extLst>
          </p:cNvPr>
          <p:cNvGrpSpPr/>
          <p:nvPr/>
        </p:nvGrpSpPr>
        <p:grpSpPr>
          <a:xfrm>
            <a:off x="1753456" y="3403696"/>
            <a:ext cx="571667" cy="461665"/>
            <a:chOff x="1364509" y="3168325"/>
            <a:chExt cx="571667" cy="461665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395969C4-DC85-4ADF-8A73-F6D5EB60ECA7}"/>
                </a:ext>
              </a:extLst>
            </p:cNvPr>
            <p:cNvCxnSpPr>
              <a:cxnSpLocks/>
            </p:cNvCxnSpPr>
            <p:nvPr/>
          </p:nvCxnSpPr>
          <p:spPr>
            <a:xfrm>
              <a:off x="1364509" y="3544063"/>
              <a:ext cx="571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0A73B44-950D-4066-9AB2-5EDC9327A5E1}"/>
                </a:ext>
              </a:extLst>
            </p:cNvPr>
            <p:cNvSpPr txBox="1"/>
            <p:nvPr/>
          </p:nvSpPr>
          <p:spPr>
            <a:xfrm>
              <a:off x="1418979" y="3168325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E</a:t>
              </a:r>
              <a:endParaRPr lang="zh-CN" altLang="en-US" sz="2400" dirty="0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D8F3611-04E0-4464-B4D4-C89859C46428}"/>
              </a:ext>
            </a:extLst>
          </p:cNvPr>
          <p:cNvGrpSpPr/>
          <p:nvPr/>
        </p:nvGrpSpPr>
        <p:grpSpPr>
          <a:xfrm>
            <a:off x="826466" y="2227858"/>
            <a:ext cx="4468140" cy="4552958"/>
            <a:chOff x="2357893" y="2393905"/>
            <a:chExt cx="4468140" cy="4552958"/>
          </a:xfrm>
        </p:grpSpPr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26FE66DD-0472-49EB-9487-AB09918F4A33}"/>
                </a:ext>
              </a:extLst>
            </p:cNvPr>
            <p:cNvSpPr/>
            <p:nvPr/>
          </p:nvSpPr>
          <p:spPr>
            <a:xfrm rot="15611927" flipH="1">
              <a:off x="2426613" y="2547443"/>
              <a:ext cx="4552958" cy="4245882"/>
            </a:xfrm>
            <a:prstGeom prst="arc">
              <a:avLst>
                <a:gd name="adj1" fmla="val 14614314"/>
                <a:gd name="adj2" fmla="val 108481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AFF20F6-8583-43AF-82E0-71FCAB883199}"/>
                </a:ext>
              </a:extLst>
            </p:cNvPr>
            <p:cNvSpPr txBox="1"/>
            <p:nvPr/>
          </p:nvSpPr>
          <p:spPr>
            <a:xfrm>
              <a:off x="2357893" y="5482390"/>
              <a:ext cx="5085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ea typeface="黑体" pitchFamily="2" charset="-122"/>
                </a:rPr>
                <a:t>id</a:t>
              </a:r>
              <a:endParaRPr lang="zh-CN" altLang="en-US" sz="2400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43D684FF-FED6-402D-8A2C-85BFBA47A905}"/>
              </a:ext>
            </a:extLst>
          </p:cNvPr>
          <p:cNvGrpSpPr/>
          <p:nvPr/>
        </p:nvGrpSpPr>
        <p:grpSpPr>
          <a:xfrm>
            <a:off x="4225603" y="3738302"/>
            <a:ext cx="1440128" cy="831299"/>
            <a:chOff x="4225603" y="3738302"/>
            <a:chExt cx="1440128" cy="831299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F926309-7DE9-4DB6-A930-F9862D50E777}"/>
                </a:ext>
              </a:extLst>
            </p:cNvPr>
            <p:cNvSpPr/>
            <p:nvPr/>
          </p:nvSpPr>
          <p:spPr>
            <a:xfrm>
              <a:off x="4229251" y="3738605"/>
              <a:ext cx="1436480" cy="8309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E6419A5-1F7E-4160-B7CE-11B47F4146B8}"/>
                </a:ext>
              </a:extLst>
            </p:cNvPr>
            <p:cNvSpPr txBox="1"/>
            <p:nvPr/>
          </p:nvSpPr>
          <p:spPr>
            <a:xfrm>
              <a:off x="4225603" y="3738302"/>
              <a:ext cx="143648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None/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</a:lstStyle>
            <a:p>
              <a:r>
                <a:rPr lang="en-US" altLang="zh-CN" dirty="0"/>
                <a:t>I</a:t>
              </a:r>
              <a:r>
                <a:rPr lang="en-US" altLang="zh-CN" i="0" baseline="-25000" dirty="0"/>
                <a:t>7</a:t>
              </a:r>
              <a:r>
                <a:rPr lang="en-US" altLang="zh-CN" i="0" dirty="0"/>
                <a:t>:</a:t>
              </a: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V</a:t>
              </a:r>
              <a:r>
                <a:rPr lang="en-US" altLang="zh-CN" i="0" dirty="0">
                  <a:solidFill>
                    <a:schemeClr val="accent2"/>
                  </a:solidFill>
                  <a:sym typeface="Symbol" pitchFamily="18" charset="2"/>
                </a:rPr>
                <a:t></a:t>
              </a:r>
              <a:r>
                <a:rPr lang="en-US" altLang="zh-CN" dirty="0">
                  <a:solidFill>
                    <a:schemeClr val="accent2"/>
                  </a:solidFill>
                </a:rPr>
                <a:t>*E·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B88C6379-591A-4393-A707-730DD6FED2D3}"/>
              </a:ext>
            </a:extLst>
          </p:cNvPr>
          <p:cNvGrpSpPr/>
          <p:nvPr/>
        </p:nvGrpSpPr>
        <p:grpSpPr>
          <a:xfrm>
            <a:off x="4225603" y="4751910"/>
            <a:ext cx="1440128" cy="831299"/>
            <a:chOff x="4225603" y="4751910"/>
            <a:chExt cx="1440128" cy="831299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50764F6-8DB7-415A-AF25-917BD379D124}"/>
                </a:ext>
              </a:extLst>
            </p:cNvPr>
            <p:cNvSpPr/>
            <p:nvPr/>
          </p:nvSpPr>
          <p:spPr>
            <a:xfrm>
              <a:off x="4229251" y="4752213"/>
              <a:ext cx="1436480" cy="8309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9BED272-981A-44F0-BDC7-BB794A708335}"/>
                </a:ext>
              </a:extLst>
            </p:cNvPr>
            <p:cNvSpPr txBox="1"/>
            <p:nvPr/>
          </p:nvSpPr>
          <p:spPr>
            <a:xfrm>
              <a:off x="4225603" y="4751910"/>
              <a:ext cx="143648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None/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</a:lstStyle>
            <a:p>
              <a:r>
                <a:rPr lang="en-US" altLang="zh-CN" dirty="0"/>
                <a:t>I</a:t>
              </a:r>
              <a:r>
                <a:rPr lang="en-US" altLang="zh-CN" i="0" baseline="-25000" dirty="0"/>
                <a:t>8</a:t>
              </a:r>
              <a:r>
                <a:rPr lang="en-US" altLang="zh-CN" i="0" dirty="0"/>
                <a:t>:</a:t>
              </a: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E</a:t>
              </a:r>
              <a:r>
                <a:rPr lang="en-US" altLang="zh-CN" i="0" dirty="0">
                  <a:solidFill>
                    <a:schemeClr val="accent2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dirty="0">
                  <a:solidFill>
                    <a:schemeClr val="accent2"/>
                  </a:solidFill>
                </a:rPr>
                <a:t>V·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5EC5149-47A5-4E94-92A2-DD2F564964ED}"/>
              </a:ext>
            </a:extLst>
          </p:cNvPr>
          <p:cNvGrpSpPr/>
          <p:nvPr/>
        </p:nvGrpSpPr>
        <p:grpSpPr>
          <a:xfrm>
            <a:off x="3631596" y="5046580"/>
            <a:ext cx="586560" cy="461665"/>
            <a:chOff x="3210235" y="5532141"/>
            <a:chExt cx="586560" cy="461665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6F42A88A-CB96-4F79-9328-7C636D57F3BA}"/>
                </a:ext>
              </a:extLst>
            </p:cNvPr>
            <p:cNvCxnSpPr>
              <a:cxnSpLocks/>
            </p:cNvCxnSpPr>
            <p:nvPr/>
          </p:nvCxnSpPr>
          <p:spPr>
            <a:xfrm>
              <a:off x="3210235" y="5907879"/>
              <a:ext cx="571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D2FAE67-FA6F-494D-B094-F0682EB24DE4}"/>
                </a:ext>
              </a:extLst>
            </p:cNvPr>
            <p:cNvSpPr txBox="1"/>
            <p:nvPr/>
          </p:nvSpPr>
          <p:spPr>
            <a:xfrm>
              <a:off x="3264705" y="5532141"/>
              <a:ext cx="5320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V</a:t>
              </a:r>
              <a:endParaRPr lang="zh-CN" altLang="en-US" sz="2400" i="1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CC2F792-426F-4963-9B32-24CADD8145AC}"/>
              </a:ext>
            </a:extLst>
          </p:cNvPr>
          <p:cNvGrpSpPr/>
          <p:nvPr/>
        </p:nvGrpSpPr>
        <p:grpSpPr>
          <a:xfrm>
            <a:off x="3642407" y="4296605"/>
            <a:ext cx="716861" cy="722700"/>
            <a:chOff x="3210235" y="5185179"/>
            <a:chExt cx="716861" cy="722700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0AC650F-BFE4-4B4F-B626-F94EA780A9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0235" y="5185179"/>
              <a:ext cx="583196" cy="7227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366F018-CD36-493B-800D-1E3DFFADF6FE}"/>
                </a:ext>
              </a:extLst>
            </p:cNvPr>
            <p:cNvSpPr txBox="1"/>
            <p:nvPr/>
          </p:nvSpPr>
          <p:spPr>
            <a:xfrm>
              <a:off x="3395006" y="5401297"/>
              <a:ext cx="53209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E</a:t>
              </a:r>
              <a:endParaRPr lang="zh-CN" altLang="en-US" sz="2400" i="1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DF775E2-D51F-4514-B157-46D0CEDF05A9}"/>
              </a:ext>
            </a:extLst>
          </p:cNvPr>
          <p:cNvGrpSpPr/>
          <p:nvPr/>
        </p:nvGrpSpPr>
        <p:grpSpPr>
          <a:xfrm>
            <a:off x="5666955" y="2064868"/>
            <a:ext cx="571667" cy="461665"/>
            <a:chOff x="1364509" y="3168325"/>
            <a:chExt cx="571667" cy="461665"/>
          </a:xfrm>
        </p:grpSpPr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2FDF4126-FEF4-444B-84C9-5869A26ED7DB}"/>
                </a:ext>
              </a:extLst>
            </p:cNvPr>
            <p:cNvCxnSpPr>
              <a:cxnSpLocks/>
            </p:cNvCxnSpPr>
            <p:nvPr/>
          </p:nvCxnSpPr>
          <p:spPr>
            <a:xfrm>
              <a:off x="1364509" y="3544063"/>
              <a:ext cx="571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EDC3C7B-FACC-4370-9272-480B1306EE78}"/>
                </a:ext>
              </a:extLst>
            </p:cNvPr>
            <p:cNvSpPr txBox="1"/>
            <p:nvPr/>
          </p:nvSpPr>
          <p:spPr>
            <a:xfrm>
              <a:off x="1418979" y="3168325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ea typeface="黑体" pitchFamily="2" charset="-122"/>
                </a:rPr>
                <a:t>E</a:t>
              </a:r>
              <a:endParaRPr lang="zh-CN" altLang="en-US" sz="2400" dirty="0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EAC382A-7656-4933-9A89-8A816D356BCC}"/>
              </a:ext>
            </a:extLst>
          </p:cNvPr>
          <p:cNvGrpSpPr/>
          <p:nvPr/>
        </p:nvGrpSpPr>
        <p:grpSpPr>
          <a:xfrm>
            <a:off x="6255706" y="2011209"/>
            <a:ext cx="1440128" cy="831299"/>
            <a:chOff x="6255706" y="2011209"/>
            <a:chExt cx="1440128" cy="831299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07CB81A-68F3-4A2F-8B9A-A57AF48281A8}"/>
                </a:ext>
              </a:extLst>
            </p:cNvPr>
            <p:cNvSpPr/>
            <p:nvPr/>
          </p:nvSpPr>
          <p:spPr>
            <a:xfrm>
              <a:off x="6259354" y="2011512"/>
              <a:ext cx="1436480" cy="8309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ADCFEF2-FC03-4AAB-A2C4-DBDD28B2AC92}"/>
                </a:ext>
              </a:extLst>
            </p:cNvPr>
            <p:cNvSpPr txBox="1"/>
            <p:nvPr/>
          </p:nvSpPr>
          <p:spPr>
            <a:xfrm>
              <a:off x="6255706" y="2011209"/>
              <a:ext cx="143648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None/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</a:lstStyle>
            <a:p>
              <a:r>
                <a:rPr lang="en-US" altLang="zh-CN" dirty="0"/>
                <a:t>I</a:t>
              </a:r>
              <a:r>
                <a:rPr lang="en-US" altLang="zh-CN" i="0" baseline="-25000" dirty="0"/>
                <a:t>9</a:t>
              </a:r>
              <a:r>
                <a:rPr lang="en-US" altLang="zh-CN" i="0" dirty="0"/>
                <a:t>:</a:t>
              </a:r>
            </a:p>
            <a:p>
              <a:r>
                <a:rPr lang="en-US" altLang="zh-CN" dirty="0">
                  <a:solidFill>
                    <a:schemeClr val="accent2"/>
                  </a:solidFill>
                </a:rPr>
                <a:t>S</a:t>
              </a:r>
              <a:r>
                <a:rPr lang="en-US" altLang="zh-CN" i="0" dirty="0">
                  <a:solidFill>
                    <a:schemeClr val="accent2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dirty="0">
                  <a:solidFill>
                    <a:schemeClr val="accent2"/>
                  </a:solidFill>
                </a:rPr>
                <a:t>V=E·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5A9F9-6C8D-8BAA-2ADC-F5549A6E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5ED3-8235-4A33-8A9C-D9CCC1BC1BAE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326DB3-E471-334D-63A7-5EF8D29F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97732B-9C58-7FAD-3B08-8378509C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4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9E21F-080B-4733-9B8D-830833F6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54897A-C380-491F-A246-56575E137188}"/>
              </a:ext>
            </a:extLst>
          </p:cNvPr>
          <p:cNvGrpSpPr/>
          <p:nvPr/>
        </p:nvGrpSpPr>
        <p:grpSpPr>
          <a:xfrm>
            <a:off x="397213" y="1187705"/>
            <a:ext cx="1357492" cy="2679924"/>
            <a:chOff x="397213" y="1187705"/>
            <a:chExt cx="1357492" cy="26799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A81AEA4-6728-49C6-AB35-33CD24D3C42F}"/>
                </a:ext>
              </a:extLst>
            </p:cNvPr>
            <p:cNvSpPr/>
            <p:nvPr/>
          </p:nvSpPr>
          <p:spPr>
            <a:xfrm>
              <a:off x="397213" y="1187705"/>
              <a:ext cx="1357492" cy="26776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FE26174-E30F-4668-879D-72389CBFEB40}"/>
                </a:ext>
              </a:extLst>
            </p:cNvPr>
            <p:cNvSpPr txBox="1"/>
            <p:nvPr/>
          </p:nvSpPr>
          <p:spPr>
            <a:xfrm>
              <a:off x="402348" y="1189973"/>
              <a:ext cx="1348446" cy="2677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0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:</a:t>
              </a:r>
              <a:endParaRPr kumimoji="0" lang="en-US" altLang="zh-CN" sz="24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  <a:p>
              <a:pPr marL="0" indent="0">
                <a:buNone/>
              </a:pP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  <a:r>
                <a:rPr lang="en-US" altLang="zh-CN" sz="24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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·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</a:p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400" b="1" dirty="0"/>
                <a:t>·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V=E</a:t>
              </a:r>
              <a:endPara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S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400" b="1" dirty="0"/>
                <a:t>·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E</a:t>
              </a:r>
              <a:endPara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endParaRPr>
            </a:p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V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400" b="1" dirty="0"/>
                <a:t>·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*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E</a:t>
              </a:r>
            </a:p>
            <a:p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V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  <a:sym typeface="Symbol" pitchFamily="18" charset="2"/>
                </a:rPr>
                <a:t></a:t>
              </a:r>
              <a:r>
                <a:rPr lang="en-US" altLang="zh-CN" sz="2400" b="1" dirty="0"/>
                <a:t>·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id</a:t>
              </a:r>
              <a:endPara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  <a:p>
              <a:pPr marL="0" indent="0">
                <a:buNone/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rPr>
                <a:t>E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→</a:t>
              </a:r>
              <a:r>
                <a:rPr lang="en-US" altLang="zh-CN" sz="2400" b="1" dirty="0"/>
                <a:t>·</a:t>
              </a:r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V</a:t>
              </a:r>
              <a:endParaRPr lang="zh-CN" altLang="en-US" sz="2400" i="1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6A0261D-814A-4708-B47D-BA5D98428D95}"/>
              </a:ext>
            </a:extLst>
          </p:cNvPr>
          <p:cNvGrpSpPr/>
          <p:nvPr/>
        </p:nvGrpSpPr>
        <p:grpSpPr>
          <a:xfrm>
            <a:off x="1750738" y="2459058"/>
            <a:ext cx="571667" cy="461665"/>
            <a:chOff x="1364509" y="3168325"/>
            <a:chExt cx="571667" cy="461665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82D134F-9650-4A2F-85CD-6A254987E23F}"/>
                </a:ext>
              </a:extLst>
            </p:cNvPr>
            <p:cNvCxnSpPr>
              <a:cxnSpLocks/>
            </p:cNvCxnSpPr>
            <p:nvPr/>
          </p:nvCxnSpPr>
          <p:spPr>
            <a:xfrm>
              <a:off x="1364509" y="3544063"/>
              <a:ext cx="57166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D295D33-D8FE-4D7D-A2D2-7FA06F6FFA9B}"/>
                </a:ext>
              </a:extLst>
            </p:cNvPr>
            <p:cNvSpPr txBox="1"/>
            <p:nvPr/>
          </p:nvSpPr>
          <p:spPr>
            <a:xfrm>
              <a:off x="1418979" y="3168325"/>
              <a:ext cx="33654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24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黑体" pitchFamily="2" charset="-122"/>
                </a:rPr>
                <a:t>V</a:t>
              </a:r>
              <a:endParaRPr lang="zh-CN" altLang="en-US" sz="24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4CA90B-C6E7-4FD5-8DC8-62480BF1D806}"/>
              </a:ext>
            </a:extLst>
          </p:cNvPr>
          <p:cNvGrpSpPr/>
          <p:nvPr/>
        </p:nvGrpSpPr>
        <p:grpSpPr>
          <a:xfrm>
            <a:off x="2314700" y="2194745"/>
            <a:ext cx="1312063" cy="1209545"/>
            <a:chOff x="2314700" y="2194745"/>
            <a:chExt cx="1312063" cy="120954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9363A17-BC5F-4CD3-BA45-79889F9B60DE}"/>
                </a:ext>
              </a:extLst>
            </p:cNvPr>
            <p:cNvSpPr/>
            <p:nvPr/>
          </p:nvSpPr>
          <p:spPr>
            <a:xfrm>
              <a:off x="2324560" y="2203961"/>
              <a:ext cx="1292343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FC21027-B2D6-4514-ADE1-2B7DAEF776BD}"/>
                </a:ext>
              </a:extLst>
            </p:cNvPr>
            <p:cNvSpPr txBox="1"/>
            <p:nvPr/>
          </p:nvSpPr>
          <p:spPr>
            <a:xfrm>
              <a:off x="2314700" y="2194745"/>
              <a:ext cx="1312063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indent="0">
                <a:buNone/>
                <a:defRPr sz="2400" b="1" i="1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</a:lstStyle>
            <a:p>
              <a:r>
                <a:rPr lang="en-US" altLang="zh-CN" dirty="0"/>
                <a:t>I</a:t>
              </a:r>
              <a:r>
                <a:rPr lang="en-US" altLang="zh-CN" i="0" baseline="-25000" dirty="0"/>
                <a:t>2</a:t>
              </a:r>
              <a:r>
                <a:rPr lang="en-US" altLang="zh-CN" i="0" dirty="0"/>
                <a:t>: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S</a:t>
              </a:r>
              <a:r>
                <a:rPr lang="en-US" altLang="zh-CN" i="0" dirty="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lang="en-US" altLang="zh-CN" dirty="0">
                  <a:solidFill>
                    <a:srgbClr val="FF0000"/>
                  </a:solidFill>
                  <a:sym typeface="Symbol" pitchFamily="18" charset="2"/>
                </a:rPr>
                <a:t>V</a:t>
              </a:r>
              <a:r>
                <a:rPr lang="en-US" altLang="zh-CN" dirty="0">
                  <a:solidFill>
                    <a:srgbClr val="FF0000"/>
                  </a:solidFill>
                </a:rPr>
                <a:t>·</a:t>
              </a:r>
              <a:r>
                <a:rPr lang="en-US" altLang="zh-CN" dirty="0">
                  <a:solidFill>
                    <a:srgbClr val="FF0000"/>
                  </a:solidFill>
                  <a:sym typeface="Symbol" pitchFamily="18" charset="2"/>
                </a:rPr>
                <a:t>=E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E</a:t>
              </a:r>
              <a:r>
                <a:rPr lang="en-US" altLang="zh-CN" i="0" dirty="0">
                  <a:solidFill>
                    <a:srgbClr val="FF0000"/>
                  </a:solidFill>
                  <a:sym typeface="Symbol" pitchFamily="18" charset="2"/>
                </a:rPr>
                <a:t></a:t>
              </a:r>
              <a:r>
                <a:rPr lang="en-US" altLang="zh-CN" dirty="0">
                  <a:solidFill>
                    <a:srgbClr val="FF0000"/>
                  </a:solidFill>
                  <a:sym typeface="Symbol" pitchFamily="18" charset="2"/>
                </a:rPr>
                <a:t>V</a:t>
              </a:r>
              <a:r>
                <a:rPr lang="en-US" altLang="zh-CN" dirty="0">
                  <a:solidFill>
                    <a:srgbClr val="FF0000"/>
                  </a:solidFill>
                </a:rPr>
                <a:t>·</a:t>
              </a:r>
              <a:endParaRPr lang="en-US" altLang="zh-CN" i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Rectangle 9">
            <a:extLst>
              <a:ext uri="{FF2B5EF4-FFF2-40B4-BE49-F238E27FC236}">
                <a16:creationId xmlns:a16="http://schemas.microsoft.com/office/drawing/2014/main" id="{65742224-76C9-42AA-BB9B-734F20D2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549" y="1156516"/>
            <a:ext cx="3505200" cy="22860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sym typeface="Symbol" panose="05050102010706020507" pitchFamily="18" charset="2"/>
              </a:rPr>
              <a:t>第一项目使得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 dirty="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action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[2, = ] =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第二项目使得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 dirty="0"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action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[2, = ] </a:t>
            </a:r>
            <a:r>
              <a:rPr lang="zh-CN" altLang="en-US" sz="2400" dirty="0">
                <a:sym typeface="Symbol" panose="05050102010706020507" pitchFamily="18" charset="2"/>
              </a:rPr>
              <a:t>为按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归约，因为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</a:t>
            </a:r>
            <a:r>
              <a:rPr lang="en-US" altLang="zh-CN" sz="2400" i="1" dirty="0">
                <a:ea typeface="宋体" panose="02010600030101010101" pitchFamily="2" charset="-122"/>
              </a:rPr>
              <a:t> </a:t>
            </a:r>
            <a:r>
              <a:rPr lang="zh-CN" altLang="en-US" sz="2400" dirty="0"/>
              <a:t>的一个后继符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139CD54-41BF-4DC0-A31A-B6751D5F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02" y="4384012"/>
            <a:ext cx="6228827" cy="152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zh-CN" altLang="en-US" sz="2400" dirty="0">
                <a:solidFill>
                  <a:schemeClr val="accent2"/>
                </a:solidFill>
              </a:rPr>
              <a:t>的一个后继符：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S 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 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V 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E  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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但是，实际不存在以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=…</a:t>
            </a:r>
            <a:r>
              <a:rPr lang="zh-CN" altLang="en-US" sz="2400" dirty="0">
                <a:solidFill>
                  <a:schemeClr val="accent2"/>
                </a:solidFill>
              </a:rPr>
              <a:t>开始的右句型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i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944E64-D55C-48F7-9083-EA98402ED987}"/>
              </a:ext>
            </a:extLst>
          </p:cNvPr>
          <p:cNvSpPr txBox="1"/>
          <p:nvPr/>
        </p:nvSpPr>
        <p:spPr>
          <a:xfrm>
            <a:off x="7145961" y="3413082"/>
            <a:ext cx="1595691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文法</a:t>
            </a:r>
            <a:endParaRPr kumimoji="0" lang="en-US" altLang="zh-CN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pPr marL="0" indent="0">
              <a:buNone/>
            </a:pP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黑体" pitchFamily="2" charset="-122"/>
              </a:rPr>
              <a:t>0)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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</a:p>
          <a:p>
            <a:pPr marL="0" indent="0">
              <a:buNone/>
            </a:pP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1) 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S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V=E</a:t>
            </a:r>
          </a:p>
          <a:p>
            <a:pPr marL="0" indent="0">
              <a:buNone/>
            </a:pP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2)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  <a:sym typeface="Symbol" pitchFamily="18" charset="2"/>
              </a:rPr>
              <a:t>E</a:t>
            </a:r>
            <a:endParaRPr kumimoji="0" lang="en-US" altLang="zh-CN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  <a:p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3)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kumimoji="0" lang="en-US" altLang="zh-CN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*</a:t>
            </a:r>
            <a:r>
              <a:rPr kumimoji="0" lang="en-US" altLang="zh-CN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rPr>
              <a:t>E</a:t>
            </a: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4)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V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id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黑体" pitchFamily="2" charset="-122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rPr>
              <a:t>5) E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V</a:t>
            </a:r>
            <a:endParaRPr lang="zh-CN" altLang="en-US" sz="2400" i="1" dirty="0"/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EB705008-1828-49ED-BF1E-01051136A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109" y="6199647"/>
            <a:ext cx="2879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FOLLOW(</a:t>
            </a:r>
            <a:r>
              <a:rPr lang="en-US" altLang="zh-CN" sz="2400" b="1" i="1" dirty="0">
                <a:solidFill>
                  <a:schemeClr val="accent2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chemeClr val="accent2"/>
                </a:solidFill>
                <a:ea typeface="宋体" panose="02010600030101010101" pitchFamily="2" charset="-122"/>
              </a:rPr>
              <a:t>)={=, $}</a:t>
            </a:r>
            <a:endParaRPr lang="zh-CN" altLang="en-US" sz="2400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" name="日期占位符 15">
            <a:extLst>
              <a:ext uri="{FF2B5EF4-FFF2-40B4-BE49-F238E27FC236}">
                <a16:creationId xmlns:a16="http://schemas.microsoft.com/office/drawing/2014/main" id="{BDECBC9E-186D-02CA-C0C4-533ACCEC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1266-4318-4709-9FE6-5619E6CA6137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4EDE08EC-F030-C343-9E09-9F1C154C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893C45D8-61BC-2118-8142-B0144474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4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579CD53-0424-4375-8224-1ACBBF8AC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9EB0CD8-D149-4339-9657-85CDE4E29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SLR</a:t>
            </a:r>
            <a:r>
              <a:rPr lang="zh-CN" altLang="en-US" sz="3200" dirty="0"/>
              <a:t>文法描述能力有限的原因：</a:t>
            </a:r>
          </a:p>
          <a:p>
            <a:pPr lvl="1"/>
            <a:r>
              <a:rPr lang="zh-CN" altLang="en-US" sz="2800" dirty="0"/>
              <a:t>归约时缺乏对上下文的考虑：即归约时只考虑了</a:t>
            </a:r>
            <a:r>
              <a:rPr lang="zh-CN" altLang="en-US" sz="2800" dirty="0">
                <a:solidFill>
                  <a:schemeClr val="accent2"/>
                </a:solidFill>
              </a:rPr>
              <a:t>下一个输入符号</a:t>
            </a:r>
            <a:r>
              <a:rPr lang="zh-CN" altLang="en-US" sz="2800" dirty="0"/>
              <a:t>是否属于与</a:t>
            </a:r>
            <a:r>
              <a:rPr lang="zh-CN" altLang="en-US" sz="2800" dirty="0">
                <a:solidFill>
                  <a:schemeClr val="accent2"/>
                </a:solidFill>
              </a:rPr>
              <a:t>归约项目</a:t>
            </a:r>
            <a:r>
              <a:rPr lang="en-US" altLang="zh-CN" sz="2800" b="1" dirty="0"/>
              <a:t>[</a:t>
            </a:r>
            <a:r>
              <a:rPr lang="en-US" altLang="zh-CN" sz="2800" b="1" i="1" dirty="0"/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l-GR" altLang="zh-CN" sz="2800" b="1" i="1" dirty="0">
                <a:sym typeface="Symbol" panose="05050102010706020507" pitchFamily="18" charset="2"/>
              </a:rPr>
              <a:t> α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/>
              <a:t>·]</a:t>
            </a:r>
            <a:r>
              <a:rPr lang="zh-CN" altLang="en-US" sz="2800" dirty="0"/>
              <a:t>相关联的</a:t>
            </a:r>
            <a:r>
              <a:rPr lang="en-US" altLang="zh-CN" sz="2800" b="1" dirty="0">
                <a:solidFill>
                  <a:schemeClr val="accent2"/>
                </a:solidFill>
              </a:rPr>
              <a:t>FOLLOW(</a:t>
            </a:r>
            <a:r>
              <a:rPr lang="en-US" altLang="zh-CN" sz="2800" b="1" i="1" dirty="0">
                <a:solidFill>
                  <a:schemeClr val="accent2"/>
                </a:solidFill>
              </a:rPr>
              <a:t>A</a:t>
            </a:r>
            <a:r>
              <a:rPr lang="en-US" altLang="zh-CN" sz="2800" b="1" dirty="0">
                <a:solidFill>
                  <a:schemeClr val="accent2"/>
                </a:solidFill>
              </a:rPr>
              <a:t>)</a:t>
            </a:r>
            <a:r>
              <a:rPr lang="zh-CN" altLang="en-US" sz="2800" dirty="0"/>
              <a:t>集合，而没考虑串</a:t>
            </a:r>
            <a:r>
              <a:rPr lang="el-GR" altLang="zh-CN" sz="2800" b="1" i="1" dirty="0">
                <a:sym typeface="Symbol" panose="05050102010706020507" pitchFamily="18" charset="2"/>
              </a:rPr>
              <a:t>α</a:t>
            </a:r>
            <a:r>
              <a:rPr lang="zh-CN" altLang="en-US" sz="2800" dirty="0">
                <a:sym typeface="Symbol" panose="05050102010706020507" pitchFamily="18" charset="2"/>
              </a:rPr>
              <a:t>所在的右句型的上下文（即在该右句型中</a:t>
            </a:r>
            <a:r>
              <a:rPr lang="el-GR" altLang="zh-CN" sz="2800" b="1" i="1" dirty="0">
                <a:sym typeface="Symbol" panose="05050102010706020507" pitchFamily="18" charset="2"/>
              </a:rPr>
              <a:t>α</a:t>
            </a:r>
            <a:r>
              <a:rPr lang="zh-CN" altLang="en-US" sz="2800" dirty="0">
                <a:sym typeface="Symbol" panose="05050102010706020507" pitchFamily="18" charset="2"/>
              </a:rPr>
              <a:t>能否被归约为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）。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1"/>
            <a:r>
              <a:rPr lang="en-US" altLang="zh-CN" sz="2800" b="1" dirty="0" err="1">
                <a:sym typeface="Symbol" panose="05050102010706020507" pitchFamily="18" charset="2"/>
              </a:rPr>
              <a:t>b∈FOLLOW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只是归约</a:t>
            </a:r>
            <a:r>
              <a:rPr lang="el-GR" altLang="zh-CN" sz="2800" b="1" i="1" dirty="0">
                <a:sym typeface="Symbol" panose="05050102010706020507" pitchFamily="18" charset="2"/>
              </a:rPr>
              <a:t>α</a:t>
            </a:r>
            <a:r>
              <a:rPr lang="zh-CN" altLang="en-US" sz="2800" dirty="0">
                <a:sym typeface="Symbol" panose="05050102010706020507" pitchFamily="18" charset="2"/>
              </a:rPr>
              <a:t>的一个</a:t>
            </a:r>
            <a:r>
              <a:rPr lang="zh-CN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必要条件</a:t>
            </a:r>
            <a:r>
              <a:rPr lang="zh-CN" altLang="en-US" sz="2800" dirty="0">
                <a:sym typeface="Symbol" panose="05050102010706020507" pitchFamily="18" charset="2"/>
              </a:rPr>
              <a:t>，而非</a:t>
            </a:r>
            <a:r>
              <a:rPr lang="zh-CN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充分条件</a:t>
            </a:r>
          </a:p>
          <a:p>
            <a:r>
              <a:rPr lang="zh-CN" altLang="en-US" sz="3200" dirty="0">
                <a:sym typeface="Symbol" panose="05050102010706020507" pitchFamily="18" charset="2"/>
              </a:rPr>
              <a:t>解决方法：规范</a:t>
            </a:r>
            <a:r>
              <a:rPr lang="en-US" altLang="zh-CN" sz="3200" b="1" dirty="0">
                <a:sym typeface="Symbol" panose="05050102010706020507" pitchFamily="18" charset="2"/>
              </a:rPr>
              <a:t>LR</a:t>
            </a:r>
            <a:r>
              <a:rPr lang="zh-CN" altLang="en-US" sz="3200" dirty="0">
                <a:sym typeface="Symbol" panose="05050102010706020507" pitchFamily="18" charset="2"/>
              </a:rPr>
              <a:t>分析（</a:t>
            </a:r>
            <a:r>
              <a:rPr lang="en-US" altLang="zh-CN" sz="3200" b="1" dirty="0">
                <a:sym typeface="Symbol" panose="05050102010706020507" pitchFamily="18" charset="2"/>
              </a:rPr>
              <a:t>LR(1)</a:t>
            </a:r>
            <a:r>
              <a:rPr lang="zh-CN" altLang="en-US" sz="3200" dirty="0">
                <a:sym typeface="Symbol" panose="05050102010706020507" pitchFamily="18" charset="2"/>
              </a:rPr>
              <a:t>分析）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408908-7CBF-FDC3-1EBA-25B606A6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89F8-E709-4A63-9DFA-B534169A4A6D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DBC896-7B08-3FC7-E9E5-7007668E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CA52A-38D5-C25A-37EB-E1E5846A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BF7EE-4188-4E85-842C-1CF36F1A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57653-0E9B-49D7-BB6D-ADB9B612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3.5 LR</a:t>
            </a:r>
            <a:r>
              <a:rPr lang="zh-CN" altLang="en-US" sz="4400" dirty="0"/>
              <a:t>分析器</a:t>
            </a:r>
            <a:endParaRPr lang="en-US" altLang="zh-CN" sz="4400" dirty="0"/>
          </a:p>
          <a:p>
            <a:pPr lvl="1">
              <a:lnSpc>
                <a:spcPct val="120000"/>
              </a:lnSpc>
            </a:pPr>
            <a:r>
              <a:rPr lang="en-US" altLang="zh-CN" sz="4000" dirty="0"/>
              <a:t>3.5.3 </a:t>
            </a:r>
            <a:r>
              <a:rPr lang="zh-CN" altLang="en-US" sz="4000" dirty="0"/>
              <a:t>构造</a:t>
            </a:r>
            <a:r>
              <a:rPr lang="en-US" altLang="zh-CN" sz="4000" dirty="0"/>
              <a:t>SLR</a:t>
            </a:r>
            <a:r>
              <a:rPr lang="zh-CN" altLang="en-US" sz="4000" dirty="0"/>
              <a:t>分析表</a:t>
            </a:r>
            <a:endParaRPr lang="en-US" altLang="zh-CN" sz="4000" dirty="0"/>
          </a:p>
          <a:p>
            <a:pPr lvl="2">
              <a:lnSpc>
                <a:spcPct val="120000"/>
              </a:lnSpc>
            </a:pPr>
            <a:r>
              <a:rPr lang="en-US" altLang="zh-CN" sz="3200" dirty="0"/>
              <a:t>a. </a:t>
            </a:r>
            <a:r>
              <a:rPr lang="zh-CN" altLang="en-US" sz="3200" dirty="0"/>
              <a:t>知其所以然：</a:t>
            </a:r>
            <a:r>
              <a:rPr lang="en-US" altLang="zh-CN" sz="3200" dirty="0"/>
              <a:t>SLR</a:t>
            </a:r>
            <a:r>
              <a:rPr lang="zh-CN" altLang="en-US" sz="3200" dirty="0"/>
              <a:t>分析表的机制</a:t>
            </a:r>
            <a:r>
              <a:rPr lang="en-US" altLang="zh-CN" sz="3200" dirty="0"/>
              <a:t>——</a:t>
            </a:r>
            <a:r>
              <a:rPr lang="zh-CN" altLang="en-US" sz="3200" dirty="0"/>
              <a:t>识别活前缀的</a:t>
            </a:r>
            <a:r>
              <a:rPr lang="en-US" altLang="zh-CN" sz="3200" dirty="0"/>
              <a:t>DFA</a:t>
            </a:r>
          </a:p>
          <a:p>
            <a:pPr lvl="2">
              <a:lnSpc>
                <a:spcPct val="120000"/>
              </a:lnSpc>
            </a:pPr>
            <a:r>
              <a:rPr lang="en-US" altLang="zh-CN" sz="3200" dirty="0"/>
              <a:t>b. </a:t>
            </a:r>
            <a:r>
              <a:rPr lang="zh-CN" altLang="en-US" sz="3200" dirty="0"/>
              <a:t>一些概念：</a:t>
            </a:r>
            <a:r>
              <a:rPr lang="en-US" altLang="zh-CN" sz="3200" dirty="0"/>
              <a:t>LR(0)</a:t>
            </a:r>
            <a:r>
              <a:rPr lang="zh-CN" altLang="en-US" sz="3200" dirty="0"/>
              <a:t>项目、 拓广文法、项目集闭包</a:t>
            </a:r>
            <a:endParaRPr lang="en-US" altLang="zh-CN" sz="3200" dirty="0"/>
          </a:p>
          <a:p>
            <a:pPr lvl="2">
              <a:lnSpc>
                <a:spcPct val="120000"/>
              </a:lnSpc>
            </a:pPr>
            <a:r>
              <a:rPr lang="en-US" altLang="zh-CN" sz="3200" dirty="0"/>
              <a:t>c. </a:t>
            </a:r>
            <a:r>
              <a:rPr lang="zh-CN" altLang="en-US" sz="3200" dirty="0"/>
              <a:t>会构造</a:t>
            </a:r>
            <a:r>
              <a:rPr lang="en-US" altLang="zh-CN" sz="3200" dirty="0"/>
              <a:t>SLR</a:t>
            </a:r>
            <a:r>
              <a:rPr lang="zh-CN" altLang="en-US" sz="3200" dirty="0"/>
              <a:t>分析表</a:t>
            </a:r>
            <a:endParaRPr lang="en-US" altLang="zh-CN" sz="3200" dirty="0"/>
          </a:p>
          <a:p>
            <a:pPr lvl="2">
              <a:lnSpc>
                <a:spcPct val="120000"/>
              </a:lnSpc>
            </a:pPr>
            <a:r>
              <a:rPr lang="en-US" altLang="zh-CN" sz="3200" dirty="0"/>
              <a:t>d. </a:t>
            </a:r>
            <a:r>
              <a:rPr lang="zh-CN" altLang="en-US" sz="3200" dirty="0"/>
              <a:t>出现冲突的情况</a:t>
            </a:r>
            <a:endParaRPr lang="en-US" altLang="zh-CN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9AE6B-DF47-FB2C-B20F-32A535D2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BEE9-2318-4874-AF6E-010F7299C8F6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C6F2B-6FE3-127C-4796-43A712E2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2CED1-85D7-DB74-DCFD-2AD1B853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7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9A4C839-0C36-4AEC-80B2-FD90C8F06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797C6CB-B201-49BD-BF82-D02F419BF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LR</a:t>
            </a:r>
            <a:r>
              <a:rPr lang="zh-CN" altLang="en-US" dirty="0"/>
              <a:t>分析法按照构造分析表方法的不同，可以分为：</a:t>
            </a:r>
            <a:endParaRPr lang="en-US" altLang="zh-CN" dirty="0"/>
          </a:p>
          <a:p>
            <a:pPr lvl="1" eaLnBrk="1" hangingPunct="1"/>
            <a:r>
              <a:rPr lang="en-US" altLang="zh-CN" b="1" dirty="0"/>
              <a:t>SLR</a:t>
            </a:r>
            <a:r>
              <a:rPr lang="zh-CN" altLang="en-US" dirty="0"/>
              <a:t>分析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规范</a:t>
            </a:r>
            <a:r>
              <a:rPr lang="en-US" altLang="zh-CN" b="1" dirty="0"/>
              <a:t>LR</a:t>
            </a:r>
            <a:r>
              <a:rPr lang="zh-CN" altLang="en-US" dirty="0"/>
              <a:t>分析（或</a:t>
            </a:r>
            <a:r>
              <a:rPr lang="en-US" altLang="zh-CN" b="1" dirty="0"/>
              <a:t>LR(1)</a:t>
            </a:r>
            <a:r>
              <a:rPr lang="zh-CN" altLang="en-US" dirty="0"/>
              <a:t>分析）</a:t>
            </a:r>
            <a:endParaRPr lang="en-US" altLang="zh-CN" dirty="0"/>
          </a:p>
          <a:p>
            <a:pPr lvl="1" eaLnBrk="1" hangingPunct="1"/>
            <a:r>
              <a:rPr lang="en-US" altLang="zh-CN" b="1" dirty="0"/>
              <a:t>LALR</a:t>
            </a:r>
            <a:r>
              <a:rPr lang="zh-CN" altLang="en-US" dirty="0"/>
              <a:t>分析</a:t>
            </a:r>
            <a:endParaRPr lang="en-US" altLang="zh-CN" dirty="0"/>
          </a:p>
          <a:p>
            <a:pPr eaLnBrk="1" hangingPunct="1"/>
            <a:r>
              <a:rPr lang="zh-CN" altLang="en-US" dirty="0"/>
              <a:t>三种</a:t>
            </a:r>
            <a:r>
              <a:rPr lang="en-US" altLang="zh-CN" b="1" dirty="0"/>
              <a:t>LR</a:t>
            </a:r>
            <a:r>
              <a:rPr lang="zh-CN" altLang="en-US" dirty="0"/>
              <a:t>分析法的分析算法都一样，只是构造</a:t>
            </a:r>
            <a:r>
              <a:rPr lang="en-US" altLang="zh-CN" b="1" dirty="0"/>
              <a:t>LR</a:t>
            </a:r>
            <a:r>
              <a:rPr lang="zh-CN" altLang="en-US" dirty="0"/>
              <a:t>分析表的方法不同，分析能力也不同。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667AF-AD89-A60D-592B-A154DA6E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63B6-0FDE-4429-BDF3-C7BFA49685A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C076B7-EF3E-6C69-DB43-A52CC305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8AA41-5C59-4D8A-B133-17C26088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B8BB98-10D7-3880-E8E4-99E7F51698A8}"/>
              </a:ext>
            </a:extLst>
          </p:cNvPr>
          <p:cNvGrpSpPr/>
          <p:nvPr/>
        </p:nvGrpSpPr>
        <p:grpSpPr>
          <a:xfrm>
            <a:off x="1062000" y="5050189"/>
            <a:ext cx="6771793" cy="1307087"/>
            <a:chOff x="2570922" y="4164393"/>
            <a:chExt cx="6771793" cy="1307087"/>
          </a:xfrm>
        </p:grpSpPr>
        <p:sp>
          <p:nvSpPr>
            <p:cNvPr id="9" name="Rectangle 84">
              <a:extLst>
                <a:ext uri="{FF2B5EF4-FFF2-40B4-BE49-F238E27FC236}">
                  <a16:creationId xmlns:a16="http://schemas.microsoft.com/office/drawing/2014/main" id="{063E475A-7365-600F-ABCA-8401F78B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922" y="4205723"/>
              <a:ext cx="6090238" cy="12244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想一想，这三种分析方法，再加上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LL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分析法，其包含关系是什么？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10B9843-5740-71F0-7505-D962BADDD3A7}"/>
                </a:ext>
              </a:extLst>
            </p:cNvPr>
            <p:cNvGrpSpPr/>
            <p:nvPr/>
          </p:nvGrpSpPr>
          <p:grpSpPr>
            <a:xfrm>
              <a:off x="8035628" y="4164393"/>
              <a:ext cx="1307087" cy="1307087"/>
              <a:chOff x="8292329" y="4134901"/>
              <a:chExt cx="1307087" cy="1307087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8DE35BE-E68F-0497-FB6E-4E90BF643090}"/>
                  </a:ext>
                </a:extLst>
              </p:cNvPr>
              <p:cNvSpPr/>
              <p:nvPr/>
            </p:nvSpPr>
            <p:spPr>
              <a:xfrm>
                <a:off x="8292329" y="4134901"/>
                <a:ext cx="1307087" cy="13070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形 11" descr="问号 纯色填充">
                <a:extLst>
                  <a:ext uri="{FF2B5EF4-FFF2-40B4-BE49-F238E27FC236}">
                    <a16:creationId xmlns:a16="http://schemas.microsoft.com/office/drawing/2014/main" id="{D8447619-DEE5-A56F-3B6F-43872CC87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37551" y="4170548"/>
                <a:ext cx="1160619" cy="1160619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5E675FB-0EE2-38E2-9F2D-5A536102D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8" y="2805352"/>
            <a:ext cx="8331200" cy="37317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7BF7EE-4188-4E85-842C-1CF36F1A1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本节小结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A9AE6B-DF47-FB2C-B20F-32A535D2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0BEE9-2318-4874-AF6E-010F7299C8F6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C6F2B-6FE3-127C-4796-43A712E2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2CED1-85D7-DB74-DCFD-2AD1B853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70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66225A9-C577-1C90-46B5-0BB6D07AAA9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3828" y="320902"/>
            <a:ext cx="3518797" cy="2567441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2D5D2C8-B194-EECB-AAD0-6CA0BFCEFD22}"/>
              </a:ext>
            </a:extLst>
          </p:cNvPr>
          <p:cNvCxnSpPr/>
          <p:nvPr/>
        </p:nvCxnSpPr>
        <p:spPr>
          <a:xfrm flipH="1">
            <a:off x="1429657" y="2888343"/>
            <a:ext cx="1335314" cy="109582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473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C6E4F64-58C0-8956-2C54-B581C910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课后任务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37F2487-B335-2E8C-4549-380958D2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以小组为单位，预习接下来两个分析算法：</a:t>
            </a:r>
            <a:endParaRPr lang="en-US" altLang="zh-CN" sz="2800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§ 3.5.4 </a:t>
            </a:r>
            <a:r>
              <a:rPr lang="zh-CN" altLang="en-US" sz="2800" dirty="0"/>
              <a:t>构造规范的</a:t>
            </a:r>
            <a:r>
              <a:rPr lang="en-US" altLang="zh-CN" sz="2800" b="1" dirty="0"/>
              <a:t>LR</a:t>
            </a:r>
            <a:r>
              <a:rPr lang="zh-CN" altLang="en-US" sz="2800" dirty="0"/>
              <a:t>分析表</a:t>
            </a:r>
            <a:endParaRPr lang="en-US" altLang="zh-CN" sz="2800" dirty="0"/>
          </a:p>
          <a:p>
            <a:pPr lvl="1"/>
            <a:r>
              <a:rPr lang="en-US" altLang="zh-CN" dirty="0"/>
              <a:t>§ </a:t>
            </a:r>
            <a:r>
              <a:rPr lang="en-US" altLang="zh-CN" sz="2800" dirty="0"/>
              <a:t>3.5.5 </a:t>
            </a:r>
            <a:r>
              <a:rPr lang="zh-CN" altLang="en-US" sz="2800" dirty="0"/>
              <a:t>构造</a:t>
            </a:r>
            <a:r>
              <a:rPr lang="en-US" altLang="zh-CN" sz="2800" b="1" dirty="0"/>
              <a:t>LALR</a:t>
            </a:r>
            <a:r>
              <a:rPr lang="zh-CN" altLang="en-US" sz="2800" dirty="0"/>
              <a:t>分析表</a:t>
            </a:r>
            <a:endParaRPr lang="en-US" altLang="zh-CN" sz="28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dirty="0"/>
              <a:t>并在</a:t>
            </a:r>
            <a:r>
              <a:rPr lang="en-US" altLang="zh-CN" dirty="0"/>
              <a:t>BB</a:t>
            </a:r>
            <a:r>
              <a:rPr lang="zh-CN" altLang="en-US" dirty="0"/>
              <a:t>平台的小组内以</a:t>
            </a:r>
            <a:r>
              <a:rPr lang="en-US" altLang="zh-CN" dirty="0"/>
              <a:t>《</a:t>
            </a:r>
            <a:r>
              <a:rPr lang="zh-CN" altLang="en-US" dirty="0"/>
              <a:t>语法分析</a:t>
            </a:r>
            <a:r>
              <a:rPr lang="en-US" altLang="zh-CN" dirty="0"/>
              <a:t>(8)(9)</a:t>
            </a:r>
            <a:r>
              <a:rPr lang="zh-CN" altLang="en-US" dirty="0"/>
              <a:t>预习</a:t>
            </a:r>
            <a:r>
              <a:rPr lang="en-US" altLang="zh-CN" dirty="0"/>
              <a:t>》</a:t>
            </a:r>
            <a:r>
              <a:rPr lang="zh-CN" altLang="en-US" b="1" dirty="0">
                <a:solidFill>
                  <a:srgbClr val="C00000"/>
                </a:solidFill>
              </a:rPr>
              <a:t>创建一篇新博客</a:t>
            </a:r>
            <a:r>
              <a:rPr lang="zh-CN" altLang="en-US" dirty="0"/>
              <a:t>，梳理预习知识。</a:t>
            </a:r>
            <a:endParaRPr lang="en-US" altLang="zh-CN" dirty="0"/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预习要领：梳理逻辑，关注难点，不解之处，提出疑问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AEDD5A-BC45-53A7-1F9D-535E9B8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F6ABF-79D4-49C5-AD99-ACE4B74C3D3B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431319-C28B-BD18-704D-BF2FD0AA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(3)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0F5EA4-E3FA-82E5-7DD8-167B3942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117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B1B1B-D63F-26B8-B8F4-8A591A4E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知识拓展</a:t>
            </a:r>
            <a:r>
              <a:rPr lang="en-US" altLang="zh-CN" dirty="0"/>
              <a:t>-LLVM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80E54-E514-138E-FE8D-9E523D22E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82159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hlinkClick r:id="rId3"/>
              </a:rPr>
              <a:t>https://www.bilibili.com/video/BV1RF411K7F5</a:t>
            </a: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8F68D-1B33-41E5-3008-570A53DD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23766-AC15-422B-876E-655820F9D6A2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CB7FB-65EA-309C-3EFE-B960F606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C6714-F771-A4D6-B099-FDE64037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72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E8E399-B692-54B5-7EA1-436333E1C2BF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125020" y="1704607"/>
            <a:ext cx="6893959" cy="492425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5600" rIns="355600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网络视频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en-US" altLang="zh-CN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https://www.bilibili.com/video/BV1RF411K7F5</a:t>
            </a: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34118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9A4C839-0C36-4AEC-80B2-FD90C8F06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667AF-AD89-A60D-592B-A154DA6E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63B6-0FDE-4429-BDF3-C7BFA49685A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C076B7-EF3E-6C69-DB43-A52CC305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8AA41-5C59-4D8A-B133-17C26088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6B8BB98-10D7-3880-E8E4-99E7F51698A8}"/>
              </a:ext>
            </a:extLst>
          </p:cNvPr>
          <p:cNvGrpSpPr/>
          <p:nvPr/>
        </p:nvGrpSpPr>
        <p:grpSpPr>
          <a:xfrm>
            <a:off x="1186103" y="1105930"/>
            <a:ext cx="6771793" cy="1307087"/>
            <a:chOff x="2570922" y="4164393"/>
            <a:chExt cx="6771793" cy="1307087"/>
          </a:xfrm>
        </p:grpSpPr>
        <p:sp>
          <p:nvSpPr>
            <p:cNvPr id="9" name="Rectangle 84">
              <a:extLst>
                <a:ext uri="{FF2B5EF4-FFF2-40B4-BE49-F238E27FC236}">
                  <a16:creationId xmlns:a16="http://schemas.microsoft.com/office/drawing/2014/main" id="{063E475A-7365-600F-ABCA-8401F78B0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922" y="4205723"/>
              <a:ext cx="6090238" cy="12244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Times New Roman" panose="02020603050405020304" pitchFamily="18" charset="0"/>
                </a:rPr>
                <a:t>想一想，这三种分析方法，再加上</a:t>
              </a:r>
              <a:endParaRPr lang="en-US" altLang="zh-CN" sz="2800" dirty="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pitchFamily="18" charset="0"/>
                </a:rPr>
                <a:t>LL</a:t>
              </a:r>
              <a:r>
                <a:rPr lang="zh-CN" altLang="en-US" sz="2800" dirty="0">
                  <a:latin typeface="Times New Roman" panose="02020603050405020304" pitchFamily="18" charset="0"/>
                </a:rPr>
                <a:t>分析法，其包含关系是什么？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10B9843-5740-71F0-7505-D962BADDD3A7}"/>
                </a:ext>
              </a:extLst>
            </p:cNvPr>
            <p:cNvGrpSpPr/>
            <p:nvPr/>
          </p:nvGrpSpPr>
          <p:grpSpPr>
            <a:xfrm>
              <a:off x="8035628" y="4164393"/>
              <a:ext cx="1307087" cy="1307087"/>
              <a:chOff x="8292329" y="4134901"/>
              <a:chExt cx="1307087" cy="1307087"/>
            </a:xfrm>
          </p:grpSpPr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8DE35BE-E68F-0497-FB6E-4E90BF643090}"/>
                  </a:ext>
                </a:extLst>
              </p:cNvPr>
              <p:cNvSpPr/>
              <p:nvPr/>
            </p:nvSpPr>
            <p:spPr>
              <a:xfrm>
                <a:off x="8292329" y="4134901"/>
                <a:ext cx="1307087" cy="13070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图形 11" descr="问号 纯色填充">
                <a:extLst>
                  <a:ext uri="{FF2B5EF4-FFF2-40B4-BE49-F238E27FC236}">
                    <a16:creationId xmlns:a16="http://schemas.microsoft.com/office/drawing/2014/main" id="{D8447619-DEE5-A56F-3B6F-43872CC87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337551" y="4170548"/>
                <a:ext cx="1160619" cy="1160619"/>
              </a:xfrm>
              <a:prstGeom prst="rect">
                <a:avLst/>
              </a:prstGeom>
            </p:spPr>
          </p:pic>
        </p:grpSp>
      </p:grpSp>
      <p:pic>
        <p:nvPicPr>
          <p:cNvPr id="14" name="图片 13" descr="图标&#10;&#10;描述已自动生成">
            <a:extLst>
              <a:ext uri="{FF2B5EF4-FFF2-40B4-BE49-F238E27FC236}">
                <a16:creationId xmlns:a16="http://schemas.microsoft.com/office/drawing/2014/main" id="{8A80A1BA-5454-B502-87E4-59CC0C3DB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46733" y="321851"/>
            <a:ext cx="804397" cy="80439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D890ECCC-B47E-BF36-9737-71C1B14E2656}"/>
              </a:ext>
            </a:extLst>
          </p:cNvPr>
          <p:cNvGrpSpPr/>
          <p:nvPr/>
        </p:nvGrpSpPr>
        <p:grpSpPr>
          <a:xfrm>
            <a:off x="1525321" y="3130235"/>
            <a:ext cx="5490437" cy="2960429"/>
            <a:chOff x="1525321" y="3130235"/>
            <a:chExt cx="5490437" cy="296042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904E88A-5CC2-B701-437A-086310E76502}"/>
                </a:ext>
              </a:extLst>
            </p:cNvPr>
            <p:cNvSpPr/>
            <p:nvPr/>
          </p:nvSpPr>
          <p:spPr>
            <a:xfrm>
              <a:off x="1525321" y="3130235"/>
              <a:ext cx="5490437" cy="2960429"/>
            </a:xfrm>
            <a:prstGeom prst="roundRect">
              <a:avLst>
                <a:gd name="adj" fmla="val 1025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362519B-F6B4-938F-4D34-AF3A18484AC3}"/>
                </a:ext>
              </a:extLst>
            </p:cNvPr>
            <p:cNvSpPr txBox="1"/>
            <p:nvPr/>
          </p:nvSpPr>
          <p:spPr>
            <a:xfrm rot="5400000">
              <a:off x="6104430" y="4526291"/>
              <a:ext cx="1237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LR(1)</a:t>
              </a:r>
              <a:endParaRPr lang="zh-CN" altLang="en-US" sz="32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969D897-5B80-7399-A689-432A90C0AB2E}"/>
              </a:ext>
            </a:extLst>
          </p:cNvPr>
          <p:cNvGrpSpPr/>
          <p:nvPr/>
        </p:nvGrpSpPr>
        <p:grpSpPr>
          <a:xfrm>
            <a:off x="1603448" y="3429000"/>
            <a:ext cx="4819992" cy="2504092"/>
            <a:chOff x="1603448" y="3429000"/>
            <a:chExt cx="4819992" cy="2504092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5CC2487-83C9-37AD-2236-6B657B285E74}"/>
                </a:ext>
              </a:extLst>
            </p:cNvPr>
            <p:cNvSpPr/>
            <p:nvPr/>
          </p:nvSpPr>
          <p:spPr>
            <a:xfrm>
              <a:off x="1603448" y="3429000"/>
              <a:ext cx="4819992" cy="2504092"/>
            </a:xfrm>
            <a:prstGeom prst="roundRect">
              <a:avLst>
                <a:gd name="adj" fmla="val 1025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5A097AD-9556-69B1-965C-3EB9275120B0}"/>
                </a:ext>
              </a:extLst>
            </p:cNvPr>
            <p:cNvSpPr txBox="1"/>
            <p:nvPr/>
          </p:nvSpPr>
          <p:spPr>
            <a:xfrm rot="5400000">
              <a:off x="5210970" y="4526291"/>
              <a:ext cx="1808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LALR(1)</a:t>
              </a:r>
              <a:endParaRPr lang="zh-CN" altLang="en-US" sz="32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7B23130-7698-415A-69F6-A1604D06E440}"/>
              </a:ext>
            </a:extLst>
          </p:cNvPr>
          <p:cNvGrpSpPr/>
          <p:nvPr/>
        </p:nvGrpSpPr>
        <p:grpSpPr>
          <a:xfrm>
            <a:off x="1684667" y="3745871"/>
            <a:ext cx="4177647" cy="2009669"/>
            <a:chOff x="1684667" y="3745871"/>
            <a:chExt cx="4177647" cy="200966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2984230-B44A-433A-FD11-B789F3ACD7DB}"/>
                </a:ext>
              </a:extLst>
            </p:cNvPr>
            <p:cNvSpPr/>
            <p:nvPr/>
          </p:nvSpPr>
          <p:spPr>
            <a:xfrm>
              <a:off x="1684667" y="3745871"/>
              <a:ext cx="4176310" cy="2009669"/>
            </a:xfrm>
            <a:prstGeom prst="roundRect">
              <a:avLst>
                <a:gd name="adj" fmla="val 1025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93C46E5-C87B-0539-915E-E6CC187DC96B}"/>
                </a:ext>
              </a:extLst>
            </p:cNvPr>
            <p:cNvSpPr txBox="1"/>
            <p:nvPr/>
          </p:nvSpPr>
          <p:spPr>
            <a:xfrm rot="5400000">
              <a:off x="4832249" y="4526291"/>
              <a:ext cx="1475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SLR(1)</a:t>
              </a:r>
              <a:endParaRPr lang="zh-CN" altLang="en-US" sz="3200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F83D4B4-0E59-16DE-CB7E-A7970BFB1FB3}"/>
              </a:ext>
            </a:extLst>
          </p:cNvPr>
          <p:cNvGrpSpPr/>
          <p:nvPr/>
        </p:nvGrpSpPr>
        <p:grpSpPr>
          <a:xfrm>
            <a:off x="1921581" y="3224542"/>
            <a:ext cx="1817500" cy="2213077"/>
            <a:chOff x="1921581" y="3224542"/>
            <a:chExt cx="1817500" cy="2213077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CFED86B-C4A5-08E5-7C40-E35D9A88905F}"/>
                </a:ext>
              </a:extLst>
            </p:cNvPr>
            <p:cNvSpPr/>
            <p:nvPr/>
          </p:nvSpPr>
          <p:spPr>
            <a:xfrm>
              <a:off x="1921581" y="3224542"/>
              <a:ext cx="1817500" cy="2213077"/>
            </a:xfrm>
            <a:prstGeom prst="roundRect">
              <a:avLst>
                <a:gd name="adj" fmla="val 10255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6D54277-F8A0-9701-0B25-B571C7988F01}"/>
                </a:ext>
              </a:extLst>
            </p:cNvPr>
            <p:cNvSpPr txBox="1"/>
            <p:nvPr/>
          </p:nvSpPr>
          <p:spPr>
            <a:xfrm>
              <a:off x="2128242" y="3271428"/>
              <a:ext cx="1475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LL(1)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4694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2662FD-A22B-4701-F0A5-9EC41AF8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11189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更复杂的包含关系（仅供有兴趣的同学研究，不做要求）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1309D7E-77AB-4778-F7C6-A9F3235C8700}"/>
              </a:ext>
            </a:extLst>
          </p:cNvPr>
          <p:cNvGrpSpPr/>
          <p:nvPr/>
        </p:nvGrpSpPr>
        <p:grpSpPr>
          <a:xfrm>
            <a:off x="1301749" y="2376203"/>
            <a:ext cx="6472024" cy="3960171"/>
            <a:chOff x="1525320" y="3130235"/>
            <a:chExt cx="6001726" cy="2960429"/>
          </a:xfrm>
          <a:noFill/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D571FCDB-24F7-4680-646F-BEB54F14B17F}"/>
                </a:ext>
              </a:extLst>
            </p:cNvPr>
            <p:cNvSpPr/>
            <p:nvPr/>
          </p:nvSpPr>
          <p:spPr>
            <a:xfrm>
              <a:off x="1525320" y="3130235"/>
              <a:ext cx="6001725" cy="2960429"/>
            </a:xfrm>
            <a:prstGeom prst="roundRect">
              <a:avLst>
                <a:gd name="adj" fmla="val 10255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62655FF-1987-3878-13A4-2B71E8743337}"/>
                </a:ext>
              </a:extLst>
            </p:cNvPr>
            <p:cNvSpPr txBox="1"/>
            <p:nvPr/>
          </p:nvSpPr>
          <p:spPr>
            <a:xfrm rot="5400000">
              <a:off x="6214447" y="4498599"/>
              <a:ext cx="2082916" cy="54228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无二义性</a:t>
              </a:r>
              <a:r>
                <a:rPr lang="en-US" altLang="zh-CN" sz="3200" dirty="0"/>
                <a:t>CFG</a:t>
              </a:r>
              <a:endParaRPr lang="zh-CN" altLang="en-US" sz="3200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701D4A7-E0FA-91D7-9FBD-DC19376F0323}"/>
              </a:ext>
            </a:extLst>
          </p:cNvPr>
          <p:cNvGrpSpPr/>
          <p:nvPr/>
        </p:nvGrpSpPr>
        <p:grpSpPr>
          <a:xfrm>
            <a:off x="1412735" y="2476501"/>
            <a:ext cx="5714160" cy="3751272"/>
            <a:chOff x="1525321" y="3130235"/>
            <a:chExt cx="5490437" cy="2960429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B195BD22-6086-C0CF-CF9A-A7AC0770FFF9}"/>
                </a:ext>
              </a:extLst>
            </p:cNvPr>
            <p:cNvSpPr/>
            <p:nvPr/>
          </p:nvSpPr>
          <p:spPr>
            <a:xfrm>
              <a:off x="1525321" y="3130235"/>
              <a:ext cx="5490437" cy="2960429"/>
            </a:xfrm>
            <a:prstGeom prst="roundRect">
              <a:avLst>
                <a:gd name="adj" fmla="val 10255"/>
              </a:avLst>
            </a:prstGeom>
            <a:solidFill>
              <a:srgbClr val="B4E1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A6440B1-9336-1D29-199D-05B966FC9E41}"/>
                </a:ext>
              </a:extLst>
            </p:cNvPr>
            <p:cNvSpPr txBox="1"/>
            <p:nvPr/>
          </p:nvSpPr>
          <p:spPr>
            <a:xfrm>
              <a:off x="5349667" y="3144558"/>
              <a:ext cx="1387719" cy="461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LR(k)</a:t>
              </a:r>
              <a:endParaRPr lang="zh-CN" altLang="en-US" sz="3200" dirty="0"/>
            </a:p>
          </p:txBody>
        </p:sp>
      </p:grpSp>
      <p:sp>
        <p:nvSpPr>
          <p:cNvPr id="39938" name="Rectangle 2">
            <a:extLst>
              <a:ext uri="{FF2B5EF4-FFF2-40B4-BE49-F238E27FC236}">
                <a16:creationId xmlns:a16="http://schemas.microsoft.com/office/drawing/2014/main" id="{E9A4C839-0C36-4AEC-80B2-FD90C8F06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3.5.3 </a:t>
            </a:r>
            <a:r>
              <a:rPr lang="zh-CN" altLang="en-US" dirty="0"/>
              <a:t>构造</a:t>
            </a:r>
            <a:r>
              <a:rPr lang="en-US" altLang="zh-CN" dirty="0"/>
              <a:t>SLR</a:t>
            </a:r>
            <a:r>
              <a:rPr lang="zh-CN" altLang="en-US" dirty="0"/>
              <a:t>分析表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667AF-AD89-A60D-592B-A154DA6E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63B6-0FDE-4429-BDF3-C7BFA49685A4}" type="datetime2">
              <a:rPr lang="zh-CN" altLang="en-US" smtClean="0"/>
              <a:t>2024年6月26日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C076B7-EF3E-6C69-DB43-A52CC305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(7)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8AA41-5C59-4D8A-B133-17C260889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6A3A111-8E3B-BAE6-F028-D8109BA72579}"/>
              </a:ext>
            </a:extLst>
          </p:cNvPr>
          <p:cNvGrpSpPr/>
          <p:nvPr/>
        </p:nvGrpSpPr>
        <p:grpSpPr>
          <a:xfrm>
            <a:off x="1525321" y="3130235"/>
            <a:ext cx="5490437" cy="2960429"/>
            <a:chOff x="1525321" y="3130235"/>
            <a:chExt cx="5490437" cy="296042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904E88A-5CC2-B701-437A-086310E76502}"/>
                </a:ext>
              </a:extLst>
            </p:cNvPr>
            <p:cNvSpPr/>
            <p:nvPr/>
          </p:nvSpPr>
          <p:spPr>
            <a:xfrm>
              <a:off x="1525321" y="3130235"/>
              <a:ext cx="5490437" cy="2960429"/>
            </a:xfrm>
            <a:prstGeom prst="roundRect">
              <a:avLst>
                <a:gd name="adj" fmla="val 1025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362519B-F6B4-938F-4D34-AF3A18484AC3}"/>
                </a:ext>
              </a:extLst>
            </p:cNvPr>
            <p:cNvSpPr txBox="1"/>
            <p:nvPr/>
          </p:nvSpPr>
          <p:spPr>
            <a:xfrm rot="5400000">
              <a:off x="6104430" y="4526291"/>
              <a:ext cx="1237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LR(1)</a:t>
              </a:r>
              <a:endParaRPr lang="zh-CN" altLang="en-US" sz="3200" dirty="0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5CC2487-83C9-37AD-2236-6B657B285E74}"/>
              </a:ext>
            </a:extLst>
          </p:cNvPr>
          <p:cNvSpPr/>
          <p:nvPr/>
        </p:nvSpPr>
        <p:spPr>
          <a:xfrm>
            <a:off x="1603448" y="3429000"/>
            <a:ext cx="4819992" cy="2504092"/>
          </a:xfrm>
          <a:prstGeom prst="roundRect">
            <a:avLst>
              <a:gd name="adj" fmla="val 1025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2984230-B44A-433A-FD11-B789F3ACD7DB}"/>
              </a:ext>
            </a:extLst>
          </p:cNvPr>
          <p:cNvSpPr/>
          <p:nvPr/>
        </p:nvSpPr>
        <p:spPr>
          <a:xfrm>
            <a:off x="1684667" y="3745871"/>
            <a:ext cx="4176310" cy="2009669"/>
          </a:xfrm>
          <a:prstGeom prst="roundRect">
            <a:avLst>
              <a:gd name="adj" fmla="val 10255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A097AD-9556-69B1-965C-3EB9275120B0}"/>
              </a:ext>
            </a:extLst>
          </p:cNvPr>
          <p:cNvSpPr txBox="1"/>
          <p:nvPr/>
        </p:nvSpPr>
        <p:spPr>
          <a:xfrm rot="5400000">
            <a:off x="5210970" y="4526291"/>
            <a:ext cx="180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LALR(1)</a:t>
            </a:r>
            <a:endParaRPr lang="zh-CN" altLang="en-US" sz="3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3C46E5-C87B-0539-915E-E6CC187DC96B}"/>
              </a:ext>
            </a:extLst>
          </p:cNvPr>
          <p:cNvSpPr txBox="1"/>
          <p:nvPr/>
        </p:nvSpPr>
        <p:spPr>
          <a:xfrm rot="5400000">
            <a:off x="4832249" y="4526291"/>
            <a:ext cx="147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SLR(1)</a:t>
            </a:r>
            <a:endParaRPr lang="zh-CN" altLang="en-US" sz="32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2BF9E8-D92F-C305-2EF0-66A1CD5FDD36}"/>
              </a:ext>
            </a:extLst>
          </p:cNvPr>
          <p:cNvGrpSpPr/>
          <p:nvPr/>
        </p:nvGrpSpPr>
        <p:grpSpPr>
          <a:xfrm>
            <a:off x="1774619" y="4036766"/>
            <a:ext cx="3485580" cy="1563824"/>
            <a:chOff x="1774619" y="4036766"/>
            <a:chExt cx="3485580" cy="1563824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A2F82F19-448F-433C-3FD0-359ACC3DAE26}"/>
                </a:ext>
              </a:extLst>
            </p:cNvPr>
            <p:cNvSpPr/>
            <p:nvPr/>
          </p:nvSpPr>
          <p:spPr>
            <a:xfrm>
              <a:off x="1774619" y="4036766"/>
              <a:ext cx="3485580" cy="1563824"/>
            </a:xfrm>
            <a:prstGeom prst="roundRect">
              <a:avLst>
                <a:gd name="adj" fmla="val 1025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16CB893-7329-14F7-BE73-052B79C7FBC4}"/>
                </a:ext>
              </a:extLst>
            </p:cNvPr>
            <p:cNvSpPr txBox="1"/>
            <p:nvPr/>
          </p:nvSpPr>
          <p:spPr>
            <a:xfrm>
              <a:off x="3739081" y="4967154"/>
              <a:ext cx="14753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LR(0)</a:t>
              </a:r>
              <a:endParaRPr lang="zh-CN" altLang="en-US" sz="32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A41AE6F-4D66-AFE1-F1B9-FC68534DE0F4}"/>
              </a:ext>
            </a:extLst>
          </p:cNvPr>
          <p:cNvGrpSpPr/>
          <p:nvPr/>
        </p:nvGrpSpPr>
        <p:grpSpPr>
          <a:xfrm>
            <a:off x="1847850" y="2556766"/>
            <a:ext cx="2000250" cy="2976114"/>
            <a:chOff x="1525321" y="3130235"/>
            <a:chExt cx="5490437" cy="2960429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D7CC4388-D213-9F63-A853-A6A25E00C2D2}"/>
                </a:ext>
              </a:extLst>
            </p:cNvPr>
            <p:cNvSpPr/>
            <p:nvPr/>
          </p:nvSpPr>
          <p:spPr>
            <a:xfrm>
              <a:off x="1525321" y="3130235"/>
              <a:ext cx="5490437" cy="2960429"/>
            </a:xfrm>
            <a:prstGeom prst="roundRect">
              <a:avLst>
                <a:gd name="adj" fmla="val 10255"/>
              </a:avLst>
            </a:prstGeom>
            <a:solidFill>
              <a:srgbClr val="E0B8D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4645F6F-9FFF-F746-16A1-3FB5F56F2D72}"/>
                </a:ext>
              </a:extLst>
            </p:cNvPr>
            <p:cNvSpPr txBox="1"/>
            <p:nvPr/>
          </p:nvSpPr>
          <p:spPr>
            <a:xfrm>
              <a:off x="2846929" y="3142751"/>
              <a:ext cx="3927450" cy="581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LL(k)</a:t>
              </a:r>
              <a:endParaRPr lang="zh-CN" altLang="en-US" sz="3200" dirty="0"/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CFED86B-C4A5-08E5-7C40-E35D9A88905F}"/>
              </a:ext>
            </a:extLst>
          </p:cNvPr>
          <p:cNvSpPr/>
          <p:nvPr/>
        </p:nvSpPr>
        <p:spPr>
          <a:xfrm>
            <a:off x="1921581" y="3224542"/>
            <a:ext cx="1817500" cy="2213077"/>
          </a:xfrm>
          <a:prstGeom prst="roundRect">
            <a:avLst>
              <a:gd name="adj" fmla="val 10255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D54277-F8A0-9701-0B25-B571C7988F01}"/>
              </a:ext>
            </a:extLst>
          </p:cNvPr>
          <p:cNvSpPr txBox="1"/>
          <p:nvPr/>
        </p:nvSpPr>
        <p:spPr>
          <a:xfrm>
            <a:off x="2318236" y="3271428"/>
            <a:ext cx="147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LL(1)</a:t>
            </a:r>
            <a:endParaRPr lang="zh-CN" altLang="en-US" sz="32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A847471-14CC-DEFF-4845-DD80AABD1AB2}"/>
              </a:ext>
            </a:extLst>
          </p:cNvPr>
          <p:cNvGrpSpPr/>
          <p:nvPr/>
        </p:nvGrpSpPr>
        <p:grpSpPr>
          <a:xfrm>
            <a:off x="2017106" y="4199738"/>
            <a:ext cx="1693374" cy="1119434"/>
            <a:chOff x="1970454" y="4059748"/>
            <a:chExt cx="3681121" cy="2433468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1F335E1-D647-B751-1416-24FAF2A25AC2}"/>
                </a:ext>
              </a:extLst>
            </p:cNvPr>
            <p:cNvSpPr/>
            <p:nvPr/>
          </p:nvSpPr>
          <p:spPr>
            <a:xfrm>
              <a:off x="1970454" y="4059748"/>
              <a:ext cx="3485580" cy="2433468"/>
            </a:xfrm>
            <a:prstGeom prst="roundRect">
              <a:avLst>
                <a:gd name="adj" fmla="val 10255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69B5513-1F46-F8A6-C743-CF53979838D6}"/>
                </a:ext>
              </a:extLst>
            </p:cNvPr>
            <p:cNvSpPr txBox="1"/>
            <p:nvPr/>
          </p:nvSpPr>
          <p:spPr>
            <a:xfrm>
              <a:off x="2649183" y="5106034"/>
              <a:ext cx="3002392" cy="1271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LL(0)</a:t>
              </a:r>
              <a:endParaRPr lang="zh-CN" altLang="en-US" sz="3200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CC67E13-8F61-DF85-9F62-ECC71E26D525}"/>
              </a:ext>
            </a:extLst>
          </p:cNvPr>
          <p:cNvGrpSpPr/>
          <p:nvPr/>
        </p:nvGrpSpPr>
        <p:grpSpPr>
          <a:xfrm>
            <a:off x="1174751" y="2254251"/>
            <a:ext cx="7219950" cy="4234524"/>
            <a:chOff x="1525320" y="3130235"/>
            <a:chExt cx="6001725" cy="2960429"/>
          </a:xfrm>
          <a:noFill/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D4FBB5FF-8EC6-2CBE-917E-26000CFE7084}"/>
                </a:ext>
              </a:extLst>
            </p:cNvPr>
            <p:cNvSpPr/>
            <p:nvPr/>
          </p:nvSpPr>
          <p:spPr>
            <a:xfrm>
              <a:off x="1525320" y="3130235"/>
              <a:ext cx="6001725" cy="2960429"/>
            </a:xfrm>
            <a:prstGeom prst="roundRect">
              <a:avLst>
                <a:gd name="adj" fmla="val 10255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A59BA13-AB3F-14CC-85DD-2C981F46B0B3}"/>
                </a:ext>
              </a:extLst>
            </p:cNvPr>
            <p:cNvSpPr txBox="1"/>
            <p:nvPr/>
          </p:nvSpPr>
          <p:spPr>
            <a:xfrm rot="5400000">
              <a:off x="6214447" y="4530682"/>
              <a:ext cx="2082916" cy="4781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CFG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499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" val="1.0"/>
  <p:tag name="PROBLEMSCORE_HALF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VIDEO" val="blbvvideo/id/BV1RF411K7F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编译原理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1A4A9B1-7E4E-47AA-AA07-2768A6A8C14F}" vid="{86F4E090-C3C9-4325-B7F9-CF07F329FE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3946</TotalTime>
  <Words>8428</Words>
  <Application>Microsoft Office PowerPoint</Application>
  <PresentationFormat>全屏显示(4:3)</PresentationFormat>
  <Paragraphs>1476</Paragraphs>
  <Slides>72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6" baseType="lpstr">
      <vt:lpstr>TimesNewRomanPS-BoldItalicMT</vt:lpstr>
      <vt:lpstr>TimesNewRomanPS-BoldMT</vt:lpstr>
      <vt:lpstr>等线</vt:lpstr>
      <vt:lpstr>黑体</vt:lpstr>
      <vt:lpstr>华文楷体</vt:lpstr>
      <vt:lpstr>KaiTi</vt:lpstr>
      <vt:lpstr>宋体</vt:lpstr>
      <vt:lpstr>Microsoft Yahei</vt:lpstr>
      <vt:lpstr>Arial</vt:lpstr>
      <vt:lpstr>Arial</vt:lpstr>
      <vt:lpstr>Symbol</vt:lpstr>
      <vt:lpstr>Times New Roman</vt:lpstr>
      <vt:lpstr>Wingdings</vt:lpstr>
      <vt:lpstr>主题1</vt:lpstr>
      <vt:lpstr>第三章 语法分析(7)</vt:lpstr>
      <vt:lpstr>上次课回顾</vt:lpstr>
      <vt:lpstr>上次课回顾</vt:lpstr>
      <vt:lpstr>上次课回顾</vt:lpstr>
      <vt:lpstr>上次课回顾</vt:lpstr>
      <vt:lpstr>本次课内容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PowerPoint 演示文稿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PowerPoint 演示文稿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3.5.3 构造SLR分析表</vt:lpstr>
      <vt:lpstr>本节小结</vt:lpstr>
      <vt:lpstr>本节小结</vt:lpstr>
      <vt:lpstr>课后任务</vt:lpstr>
      <vt:lpstr>知识拓展-LLVM介绍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欣捷</dc:creator>
  <cp:lastModifiedBy>XI MEI</cp:lastModifiedBy>
  <cp:revision>311</cp:revision>
  <dcterms:created xsi:type="dcterms:W3CDTF">2021-02-17T04:10:24Z</dcterms:created>
  <dcterms:modified xsi:type="dcterms:W3CDTF">2024-06-26T09:32:36Z</dcterms:modified>
</cp:coreProperties>
</file>