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Override1.xml" ContentType="application/vnd.openxmlformats-officedocument.themeOverride+xml"/>
  <Override PartName="/ppt/comments/comment1.xml" ContentType="application/vnd.openxmlformats-officedocument.presentationml.comments+xml"/>
  <Override PartName="/ppt/comments/comment2.xml" ContentType="application/vnd.openxmlformats-officedocument.presentationml.comment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3" r:id="rId1"/>
  </p:sldMasterIdLst>
  <p:notesMasterIdLst>
    <p:notesMasterId r:id="rId120"/>
  </p:notesMasterIdLst>
  <p:sldIdLst>
    <p:sldId id="256" r:id="rId2"/>
    <p:sldId id="257" r:id="rId3"/>
    <p:sldId id="395" r:id="rId4"/>
    <p:sldId id="418" r:id="rId5"/>
    <p:sldId id="417" r:id="rId6"/>
    <p:sldId id="258" r:id="rId7"/>
    <p:sldId id="259" r:id="rId8"/>
    <p:sldId id="415" r:id="rId9"/>
    <p:sldId id="260" r:id="rId10"/>
    <p:sldId id="414" r:id="rId11"/>
    <p:sldId id="397" r:id="rId12"/>
    <p:sldId id="262" r:id="rId13"/>
    <p:sldId id="263" r:id="rId14"/>
    <p:sldId id="264" r:id="rId15"/>
    <p:sldId id="265" r:id="rId16"/>
    <p:sldId id="266" r:id="rId17"/>
    <p:sldId id="324"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398" r:id="rId32"/>
    <p:sldId id="399" r:id="rId33"/>
    <p:sldId id="400" r:id="rId34"/>
    <p:sldId id="401" r:id="rId35"/>
    <p:sldId id="402" r:id="rId36"/>
    <p:sldId id="403" r:id="rId37"/>
    <p:sldId id="404" r:id="rId38"/>
    <p:sldId id="406" r:id="rId39"/>
    <p:sldId id="407" r:id="rId40"/>
    <p:sldId id="412" r:id="rId41"/>
    <p:sldId id="408" r:id="rId42"/>
    <p:sldId id="409" r:id="rId43"/>
    <p:sldId id="410" r:id="rId44"/>
    <p:sldId id="281" r:id="rId45"/>
    <p:sldId id="282" r:id="rId46"/>
    <p:sldId id="283" r:id="rId47"/>
    <p:sldId id="284" r:id="rId48"/>
    <p:sldId id="285" r:id="rId49"/>
    <p:sldId id="302" r:id="rId50"/>
    <p:sldId id="303" r:id="rId51"/>
    <p:sldId id="304" r:id="rId52"/>
    <p:sldId id="305" r:id="rId53"/>
    <p:sldId id="306" r:id="rId54"/>
    <p:sldId id="307" r:id="rId55"/>
    <p:sldId id="308" r:id="rId56"/>
    <p:sldId id="309" r:id="rId57"/>
    <p:sldId id="310" r:id="rId58"/>
    <p:sldId id="336" r:id="rId59"/>
    <p:sldId id="335" r:id="rId60"/>
    <p:sldId id="313" r:id="rId61"/>
    <p:sldId id="314" r:id="rId62"/>
    <p:sldId id="315" r:id="rId63"/>
    <p:sldId id="316" r:id="rId64"/>
    <p:sldId id="317" r:id="rId65"/>
    <p:sldId id="318" r:id="rId66"/>
    <p:sldId id="319" r:id="rId67"/>
    <p:sldId id="320" r:id="rId68"/>
    <p:sldId id="321" r:id="rId69"/>
    <p:sldId id="322" r:id="rId70"/>
    <p:sldId id="323" r:id="rId71"/>
    <p:sldId id="325" r:id="rId72"/>
    <p:sldId id="326" r:id="rId73"/>
    <p:sldId id="327" r:id="rId74"/>
    <p:sldId id="387" r:id="rId75"/>
    <p:sldId id="329" r:id="rId76"/>
    <p:sldId id="330" r:id="rId77"/>
    <p:sldId id="331" r:id="rId78"/>
    <p:sldId id="332" r:id="rId79"/>
    <p:sldId id="333" r:id="rId80"/>
    <p:sldId id="337" r:id="rId81"/>
    <p:sldId id="340" r:id="rId82"/>
    <p:sldId id="341" r:id="rId83"/>
    <p:sldId id="342" r:id="rId84"/>
    <p:sldId id="343" r:id="rId85"/>
    <p:sldId id="348" r:id="rId86"/>
    <p:sldId id="349" r:id="rId87"/>
    <p:sldId id="345" r:id="rId88"/>
    <p:sldId id="346" r:id="rId89"/>
    <p:sldId id="347" r:id="rId90"/>
    <p:sldId id="350" r:id="rId91"/>
    <p:sldId id="351" r:id="rId92"/>
    <p:sldId id="352" r:id="rId93"/>
    <p:sldId id="353" r:id="rId94"/>
    <p:sldId id="354" r:id="rId95"/>
    <p:sldId id="355" r:id="rId96"/>
    <p:sldId id="356" r:id="rId97"/>
    <p:sldId id="357" r:id="rId98"/>
    <p:sldId id="358" r:id="rId99"/>
    <p:sldId id="359" r:id="rId100"/>
    <p:sldId id="360" r:id="rId101"/>
    <p:sldId id="361" r:id="rId102"/>
    <p:sldId id="362" r:id="rId103"/>
    <p:sldId id="338" r:id="rId104"/>
    <p:sldId id="363" r:id="rId105"/>
    <p:sldId id="364" r:id="rId106"/>
    <p:sldId id="365" r:id="rId107"/>
    <p:sldId id="366" r:id="rId108"/>
    <p:sldId id="367" r:id="rId109"/>
    <p:sldId id="368" r:id="rId110"/>
    <p:sldId id="369" r:id="rId111"/>
    <p:sldId id="370" r:id="rId112"/>
    <p:sldId id="371" r:id="rId113"/>
    <p:sldId id="372" r:id="rId114"/>
    <p:sldId id="339" r:id="rId115"/>
    <p:sldId id="374" r:id="rId116"/>
    <p:sldId id="376" r:id="rId117"/>
    <p:sldId id="413" r:id="rId118"/>
    <p:sldId id="389" r:id="rId119"/>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 MEI" initials="XM" lastIdx="2" clrIdx="0">
    <p:extLst>
      <p:ext uri="{19B8F6BF-5375-455C-9EA6-DF929625EA0E}">
        <p15:presenceInfo xmlns:p15="http://schemas.microsoft.com/office/powerpoint/2012/main" userId="e3f44e64e3aae58b"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333399"/>
    <a:srgbClr val="0000FF"/>
    <a:srgbClr val="000000"/>
    <a:srgbClr val="FFFFCC"/>
    <a:srgbClr val="FFFFFF"/>
    <a:srgbClr val="0033CC"/>
    <a:srgbClr val="3333CC"/>
    <a:srgbClr val="3333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47" autoAdjust="0"/>
    <p:restoredTop sz="93800" autoAdjust="0"/>
  </p:normalViewPr>
  <p:slideViewPr>
    <p:cSldViewPr>
      <p:cViewPr varScale="1">
        <p:scale>
          <a:sx n="80" d="100"/>
          <a:sy n="80" d="100"/>
        </p:scale>
        <p:origin x="845" y="48"/>
      </p:cViewPr>
      <p:guideLst>
        <p:guide orient="horz" pos="2160"/>
        <p:guide pos="2880"/>
      </p:guideLst>
    </p:cSldViewPr>
  </p:slideViewPr>
  <p:outlineViewPr>
    <p:cViewPr>
      <p:scale>
        <a:sx n="33" d="100"/>
        <a:sy n="33" d="100"/>
      </p:scale>
      <p:origin x="0" y="29208"/>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viewProps" Target="viewProp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heme" Target="theme/theme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notesMaster" Target="notesMasters/notesMaster1.xml"/><Relationship Id="rId125"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commentAuthors" Target="commentAuthor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comments/comment1.xml><?xml version="1.0" encoding="utf-8"?>
<p:cmLst xmlns:a="http://schemas.openxmlformats.org/drawingml/2006/main" xmlns:r="http://schemas.openxmlformats.org/officeDocument/2006/relationships" xmlns:p="http://schemas.openxmlformats.org/presentationml/2006/main">
  <p:cm authorId="1" dt="2023-09-18T13:43:59.561" idx="1">
    <p:pos x="906" y="1812"/>
    <p:text>需背</p:text>
    <p:extLst>
      <p:ext uri="{C676402C-5697-4E1C-873F-D02D1690AC5C}">
        <p15:threadingInfo xmlns:p15="http://schemas.microsoft.com/office/powerpoint/2012/main" timeZoneBias="-480"/>
      </p:ext>
    </p:extLst>
  </p:cm>
</p:cmLst>
</file>

<file path=ppt/comments/comment2.xml><?xml version="1.0" encoding="utf-8"?>
<p:cmLst xmlns:a="http://schemas.openxmlformats.org/drawingml/2006/main" xmlns:r="http://schemas.openxmlformats.org/officeDocument/2006/relationships" xmlns:p="http://schemas.openxmlformats.org/presentationml/2006/main">
  <p:cm authorId="1" dt="2023-09-18T13:44:58.450" idx="2">
    <p:pos x="10" y="10"/>
    <p:text>非常重要</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818" name="Rectangle 2">
            <a:extLst>
              <a:ext uri="{FF2B5EF4-FFF2-40B4-BE49-F238E27FC236}">
                <a16:creationId xmlns:a16="http://schemas.microsoft.com/office/drawing/2014/main" id="{C97F2739-8A4E-43D9-85C6-F109A77C0EE3}"/>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4819" name="Rectangle 3">
            <a:extLst>
              <a:ext uri="{FF2B5EF4-FFF2-40B4-BE49-F238E27FC236}">
                <a16:creationId xmlns:a16="http://schemas.microsoft.com/office/drawing/2014/main" id="{D41A425D-8A8E-499B-A142-BFE4D0925B31}"/>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21860" name="Rectangle 4">
            <a:extLst>
              <a:ext uri="{FF2B5EF4-FFF2-40B4-BE49-F238E27FC236}">
                <a16:creationId xmlns:a16="http://schemas.microsoft.com/office/drawing/2014/main" id="{5BB69698-2D8C-424C-BF2D-49292A37109B}"/>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4821" name="Rectangle 5">
            <a:extLst>
              <a:ext uri="{FF2B5EF4-FFF2-40B4-BE49-F238E27FC236}">
                <a16:creationId xmlns:a16="http://schemas.microsoft.com/office/drawing/2014/main" id="{6D809D07-F360-4F82-813B-5589EAF2CA9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4822" name="Rectangle 6">
            <a:extLst>
              <a:ext uri="{FF2B5EF4-FFF2-40B4-BE49-F238E27FC236}">
                <a16:creationId xmlns:a16="http://schemas.microsoft.com/office/drawing/2014/main" id="{CAC3FAB3-5DA5-400E-8804-854660B29F84}"/>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4823" name="Rectangle 7">
            <a:extLst>
              <a:ext uri="{FF2B5EF4-FFF2-40B4-BE49-F238E27FC236}">
                <a16:creationId xmlns:a16="http://schemas.microsoft.com/office/drawing/2014/main" id="{F82D3F15-A11D-4F84-84DB-BA2E10DF4900}"/>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890CD0C1-5EFB-4641-8D59-794AA37308FF}"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幻灯片图像占位符 1">
            <a:extLst>
              <a:ext uri="{FF2B5EF4-FFF2-40B4-BE49-F238E27FC236}">
                <a16:creationId xmlns:a16="http://schemas.microsoft.com/office/drawing/2014/main" id="{D3E3871D-20AB-4204-80B6-C487299193B2}"/>
              </a:ext>
            </a:extLst>
          </p:cNvPr>
          <p:cNvSpPr>
            <a:spLocks noGrp="1" noRot="1" noChangeAspect="1" noTextEdit="1"/>
          </p:cNvSpPr>
          <p:nvPr>
            <p:ph type="sldImg"/>
          </p:nvPr>
        </p:nvSpPr>
        <p:spPr>
          <a:ln/>
        </p:spPr>
      </p:sp>
      <p:sp>
        <p:nvSpPr>
          <p:cNvPr id="122883" name="备注占位符 2">
            <a:extLst>
              <a:ext uri="{FF2B5EF4-FFF2-40B4-BE49-F238E27FC236}">
                <a16:creationId xmlns:a16="http://schemas.microsoft.com/office/drawing/2014/main" id="{7580E60B-B3B1-470D-A814-E8AEAD24D925}"/>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a:latin typeface="Arial" panose="020B0604020202020204" pitchFamily="34" charset="0"/>
            </a:endParaRPr>
          </a:p>
        </p:txBody>
      </p:sp>
      <p:sp>
        <p:nvSpPr>
          <p:cNvPr id="122884" name="灯片编号占位符 3">
            <a:extLst>
              <a:ext uri="{FF2B5EF4-FFF2-40B4-BE49-F238E27FC236}">
                <a16:creationId xmlns:a16="http://schemas.microsoft.com/office/drawing/2014/main" id="{A9D4F4A7-C818-48AC-B11C-9D46CB341EA3}"/>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F9C70F3-CE47-4AB9-89CD-65711320DF98}" type="slidenum">
              <a:rPr lang="en-US" altLang="zh-CN"/>
              <a:pPr eaLnBrk="1" hangingPunct="1"/>
              <a:t>118</a:t>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A57523C4-EB18-4685-B4ED-39E9A9C4796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B5DEEB7-21D7-4AA3-ABCA-BB7EE19CD461}"/>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FFEC8851-18F9-404F-A6EF-52CCEB6FD7C9}"/>
              </a:ext>
            </a:extLst>
          </p:cNvPr>
          <p:cNvSpPr>
            <a:spLocks noGrp="1" noChangeArrowheads="1"/>
          </p:cNvSpPr>
          <p:nvPr>
            <p:ph type="sldNum" sz="quarter" idx="12"/>
          </p:nvPr>
        </p:nvSpPr>
        <p:spPr>
          <a:ln/>
        </p:spPr>
        <p:txBody>
          <a:bodyPr/>
          <a:lstStyle>
            <a:lvl1pPr>
              <a:defRPr/>
            </a:lvl1pPr>
          </a:lstStyle>
          <a:p>
            <a:fld id="{65945772-297A-4BDD-96A4-1D0F9711926B}" type="slidenum">
              <a:rPr lang="en-US" altLang="zh-CN"/>
              <a:pPr/>
              <a:t>‹#›</a:t>
            </a:fld>
            <a:endParaRPr lang="en-US" altLang="zh-CN"/>
          </a:p>
        </p:txBody>
      </p:sp>
    </p:spTree>
    <p:extLst>
      <p:ext uri="{BB962C8B-B14F-4D97-AF65-F5344CB8AC3E}">
        <p14:creationId xmlns:p14="http://schemas.microsoft.com/office/powerpoint/2010/main" val="20588171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829C27BA-57DD-46BE-82F7-E0C4A6B61A1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CA51462-E6D0-4FA1-BAFE-E1C687E8988A}"/>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6A153DEA-21CC-461F-9982-D2795E56E127}"/>
              </a:ext>
            </a:extLst>
          </p:cNvPr>
          <p:cNvSpPr>
            <a:spLocks noGrp="1" noChangeArrowheads="1"/>
          </p:cNvSpPr>
          <p:nvPr>
            <p:ph type="sldNum" sz="quarter" idx="12"/>
          </p:nvPr>
        </p:nvSpPr>
        <p:spPr>
          <a:ln/>
        </p:spPr>
        <p:txBody>
          <a:bodyPr/>
          <a:lstStyle>
            <a:lvl1pPr>
              <a:defRPr/>
            </a:lvl1pPr>
          </a:lstStyle>
          <a:p>
            <a:fld id="{99917858-368D-40C2-8387-BADAA12EA7B8}" type="slidenum">
              <a:rPr lang="en-US" altLang="zh-CN"/>
              <a:pPr/>
              <a:t>‹#›</a:t>
            </a:fld>
            <a:endParaRPr lang="en-US" altLang="zh-CN"/>
          </a:p>
        </p:txBody>
      </p:sp>
    </p:spTree>
    <p:extLst>
      <p:ext uri="{BB962C8B-B14F-4D97-AF65-F5344CB8AC3E}">
        <p14:creationId xmlns:p14="http://schemas.microsoft.com/office/powerpoint/2010/main" val="38927309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0EC4391-62EB-402D-8981-B33D788E66D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D33E2F17-B3C5-498F-9738-5210B3FAE06F}"/>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5F6B0C44-415C-4599-BD29-D7AC21FD465C}"/>
              </a:ext>
            </a:extLst>
          </p:cNvPr>
          <p:cNvSpPr>
            <a:spLocks noGrp="1" noChangeArrowheads="1"/>
          </p:cNvSpPr>
          <p:nvPr>
            <p:ph type="sldNum" sz="quarter" idx="12"/>
          </p:nvPr>
        </p:nvSpPr>
        <p:spPr>
          <a:ln/>
        </p:spPr>
        <p:txBody>
          <a:bodyPr/>
          <a:lstStyle>
            <a:lvl1pPr>
              <a:defRPr/>
            </a:lvl1pPr>
          </a:lstStyle>
          <a:p>
            <a:fld id="{C968E4A2-2874-472E-8739-D2983D231BCB}" type="slidenum">
              <a:rPr lang="en-US" altLang="zh-CN"/>
              <a:pPr/>
              <a:t>‹#›</a:t>
            </a:fld>
            <a:endParaRPr lang="en-US" altLang="zh-CN"/>
          </a:p>
        </p:txBody>
      </p:sp>
    </p:spTree>
    <p:extLst>
      <p:ext uri="{BB962C8B-B14F-4D97-AF65-F5344CB8AC3E}">
        <p14:creationId xmlns:p14="http://schemas.microsoft.com/office/powerpoint/2010/main" val="1759277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CD06DBF-2094-4396-A413-A44390060448}"/>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E455061-B30F-4FAA-853B-D5E99F9B972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141E3A4-A989-45C2-A156-6A20B8F36D0C}"/>
              </a:ext>
            </a:extLst>
          </p:cNvPr>
          <p:cNvSpPr>
            <a:spLocks noGrp="1" noChangeArrowheads="1"/>
          </p:cNvSpPr>
          <p:nvPr>
            <p:ph type="sldNum" sz="quarter" idx="12"/>
          </p:nvPr>
        </p:nvSpPr>
        <p:spPr>
          <a:ln/>
        </p:spPr>
        <p:txBody>
          <a:bodyPr/>
          <a:lstStyle>
            <a:lvl1pPr>
              <a:defRPr/>
            </a:lvl1pPr>
          </a:lstStyle>
          <a:p>
            <a:fld id="{F2DD671F-614D-4DEB-A420-6F056F7D0AAE}" type="slidenum">
              <a:rPr lang="en-US" altLang="zh-CN"/>
              <a:pPr/>
              <a:t>‹#›</a:t>
            </a:fld>
            <a:endParaRPr lang="en-US" altLang="zh-CN"/>
          </a:p>
        </p:txBody>
      </p:sp>
    </p:spTree>
    <p:extLst>
      <p:ext uri="{BB962C8B-B14F-4D97-AF65-F5344CB8AC3E}">
        <p14:creationId xmlns:p14="http://schemas.microsoft.com/office/powerpoint/2010/main" val="4182699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a:t>单击此处编辑母版标题样式</a:t>
            </a:r>
          </a:p>
        </p:txBody>
      </p:sp>
      <p:sp>
        <p:nvSpPr>
          <p:cNvPr id="3" name="表格占位符 2"/>
          <p:cNvSpPr>
            <a:spLocks noGrp="1"/>
          </p:cNvSpPr>
          <p:nvPr>
            <p:ph type="tbl" idx="1"/>
          </p:nvPr>
        </p:nvSpPr>
        <p:spPr>
          <a:xfrm>
            <a:off x="457200" y="1600200"/>
            <a:ext cx="8229600" cy="4525963"/>
          </a:xfrm>
        </p:spPr>
        <p:txBody>
          <a:bodyPr/>
          <a:lstStyle/>
          <a:p>
            <a:pPr lvl="0"/>
            <a:endParaRPr lang="zh-CN" altLang="en-US" noProof="0"/>
          </a:p>
        </p:txBody>
      </p:sp>
      <p:sp>
        <p:nvSpPr>
          <p:cNvPr id="4" name="Rectangle 4">
            <a:extLst>
              <a:ext uri="{FF2B5EF4-FFF2-40B4-BE49-F238E27FC236}">
                <a16:creationId xmlns:a16="http://schemas.microsoft.com/office/drawing/2014/main" id="{6ACB0DF9-7E02-45A8-AB13-21CAEA263E44}"/>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FEC74136-59B3-4318-A1D2-CAC63213F26C}"/>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38C50258-B04F-4E96-8C48-E135E4236CB7}"/>
              </a:ext>
            </a:extLst>
          </p:cNvPr>
          <p:cNvSpPr>
            <a:spLocks noGrp="1" noChangeArrowheads="1"/>
          </p:cNvSpPr>
          <p:nvPr>
            <p:ph type="sldNum" sz="quarter" idx="12"/>
          </p:nvPr>
        </p:nvSpPr>
        <p:spPr>
          <a:ln/>
        </p:spPr>
        <p:txBody>
          <a:bodyPr/>
          <a:lstStyle>
            <a:lvl1pPr>
              <a:defRPr/>
            </a:lvl1pPr>
          </a:lstStyle>
          <a:p>
            <a:fld id="{84780E51-7079-45C8-85B4-4D78FE4D8A8A}" type="slidenum">
              <a:rPr lang="en-US" altLang="zh-CN"/>
              <a:pPr/>
              <a:t>‹#›</a:t>
            </a:fld>
            <a:endParaRPr lang="en-US" altLang="zh-CN"/>
          </a:p>
        </p:txBody>
      </p:sp>
    </p:spTree>
    <p:extLst>
      <p:ext uri="{BB962C8B-B14F-4D97-AF65-F5344CB8AC3E}">
        <p14:creationId xmlns:p14="http://schemas.microsoft.com/office/powerpoint/2010/main" val="17584011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91BDF784-946B-416C-BC73-22DF41EF44C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6A2C441-9ABD-4FE3-B7D2-CD5B9C962747}"/>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7BFF6734-B863-4FD7-B344-E20BF639067F}"/>
              </a:ext>
            </a:extLst>
          </p:cNvPr>
          <p:cNvSpPr>
            <a:spLocks noGrp="1" noChangeArrowheads="1"/>
          </p:cNvSpPr>
          <p:nvPr>
            <p:ph type="sldNum" sz="quarter" idx="12"/>
          </p:nvPr>
        </p:nvSpPr>
        <p:spPr>
          <a:ln/>
        </p:spPr>
        <p:txBody>
          <a:bodyPr/>
          <a:lstStyle>
            <a:lvl1pPr>
              <a:defRPr/>
            </a:lvl1pPr>
          </a:lstStyle>
          <a:p>
            <a:fld id="{D486D027-4C13-4FC1-80D6-22D5E76A4675}" type="slidenum">
              <a:rPr lang="en-US" altLang="zh-CN"/>
              <a:pPr/>
              <a:t>‹#›</a:t>
            </a:fld>
            <a:endParaRPr lang="en-US" altLang="zh-CN"/>
          </a:p>
        </p:txBody>
      </p:sp>
    </p:spTree>
    <p:extLst>
      <p:ext uri="{BB962C8B-B14F-4D97-AF65-F5344CB8AC3E}">
        <p14:creationId xmlns:p14="http://schemas.microsoft.com/office/powerpoint/2010/main" val="3527713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BA792D91-59DB-4659-B18F-E040C98D68C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4295B5C7-8156-48D8-9CF5-95B290CA7949}"/>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6" name="Rectangle 6">
            <a:extLst>
              <a:ext uri="{FF2B5EF4-FFF2-40B4-BE49-F238E27FC236}">
                <a16:creationId xmlns:a16="http://schemas.microsoft.com/office/drawing/2014/main" id="{EE51860A-7D82-40AB-8938-846C38C29958}"/>
              </a:ext>
            </a:extLst>
          </p:cNvPr>
          <p:cNvSpPr>
            <a:spLocks noGrp="1" noChangeArrowheads="1"/>
          </p:cNvSpPr>
          <p:nvPr>
            <p:ph type="sldNum" sz="quarter" idx="12"/>
          </p:nvPr>
        </p:nvSpPr>
        <p:spPr>
          <a:ln/>
        </p:spPr>
        <p:txBody>
          <a:bodyPr/>
          <a:lstStyle>
            <a:lvl1pPr>
              <a:defRPr/>
            </a:lvl1pPr>
          </a:lstStyle>
          <a:p>
            <a:fld id="{B30D3A82-5851-4CBC-A6A7-7CEB5865BA4C}" type="slidenum">
              <a:rPr lang="en-US" altLang="zh-CN"/>
              <a:pPr/>
              <a:t>‹#›</a:t>
            </a:fld>
            <a:endParaRPr lang="en-US" altLang="zh-CN"/>
          </a:p>
        </p:txBody>
      </p:sp>
    </p:spTree>
    <p:extLst>
      <p:ext uri="{BB962C8B-B14F-4D97-AF65-F5344CB8AC3E}">
        <p14:creationId xmlns:p14="http://schemas.microsoft.com/office/powerpoint/2010/main" val="19997709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11AD49C5-189F-48A2-A010-08930B9E41C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CC5DC23-BA44-4F66-98B4-E5AD972CE9F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47E9A725-96FE-40E7-8AFB-B161024F0898}"/>
              </a:ext>
            </a:extLst>
          </p:cNvPr>
          <p:cNvSpPr>
            <a:spLocks noGrp="1" noChangeArrowheads="1"/>
          </p:cNvSpPr>
          <p:nvPr>
            <p:ph type="sldNum" sz="quarter" idx="12"/>
          </p:nvPr>
        </p:nvSpPr>
        <p:spPr>
          <a:ln/>
        </p:spPr>
        <p:txBody>
          <a:bodyPr/>
          <a:lstStyle>
            <a:lvl1pPr>
              <a:defRPr/>
            </a:lvl1pPr>
          </a:lstStyle>
          <a:p>
            <a:fld id="{7702F06E-AE8D-4BDD-AB44-577DE73A7B25}" type="slidenum">
              <a:rPr lang="en-US" altLang="zh-CN"/>
              <a:pPr/>
              <a:t>‹#›</a:t>
            </a:fld>
            <a:endParaRPr lang="en-US" altLang="zh-CN"/>
          </a:p>
        </p:txBody>
      </p:sp>
    </p:spTree>
    <p:extLst>
      <p:ext uri="{BB962C8B-B14F-4D97-AF65-F5344CB8AC3E}">
        <p14:creationId xmlns:p14="http://schemas.microsoft.com/office/powerpoint/2010/main" val="2338636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59A103FF-202D-4909-89D9-840EEAA2757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21C31E5B-DFC3-43B7-86FD-7743CAB3C704}"/>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9" name="Rectangle 6">
            <a:extLst>
              <a:ext uri="{FF2B5EF4-FFF2-40B4-BE49-F238E27FC236}">
                <a16:creationId xmlns:a16="http://schemas.microsoft.com/office/drawing/2014/main" id="{8B1B10CC-4499-4FBD-87B4-00797A43ED24}"/>
              </a:ext>
            </a:extLst>
          </p:cNvPr>
          <p:cNvSpPr>
            <a:spLocks noGrp="1" noChangeArrowheads="1"/>
          </p:cNvSpPr>
          <p:nvPr>
            <p:ph type="sldNum" sz="quarter" idx="12"/>
          </p:nvPr>
        </p:nvSpPr>
        <p:spPr>
          <a:ln/>
        </p:spPr>
        <p:txBody>
          <a:bodyPr/>
          <a:lstStyle>
            <a:lvl1pPr>
              <a:defRPr/>
            </a:lvl1pPr>
          </a:lstStyle>
          <a:p>
            <a:fld id="{AD41AF1C-2149-48DC-97E9-378BCA53F4DE}" type="slidenum">
              <a:rPr lang="en-US" altLang="zh-CN"/>
              <a:pPr/>
              <a:t>‹#›</a:t>
            </a:fld>
            <a:endParaRPr lang="en-US" altLang="zh-CN"/>
          </a:p>
        </p:txBody>
      </p:sp>
    </p:spTree>
    <p:extLst>
      <p:ext uri="{BB962C8B-B14F-4D97-AF65-F5344CB8AC3E}">
        <p14:creationId xmlns:p14="http://schemas.microsoft.com/office/powerpoint/2010/main" val="1315789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9A5F28DE-C0B7-4E03-AE15-82CFFA98643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C932272-C18F-4C10-B626-7CD04EF4B418}"/>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5" name="Rectangle 6">
            <a:extLst>
              <a:ext uri="{FF2B5EF4-FFF2-40B4-BE49-F238E27FC236}">
                <a16:creationId xmlns:a16="http://schemas.microsoft.com/office/drawing/2014/main" id="{9230EE98-2BC2-4F14-A5F2-96DF62028ABC}"/>
              </a:ext>
            </a:extLst>
          </p:cNvPr>
          <p:cNvSpPr>
            <a:spLocks noGrp="1" noChangeArrowheads="1"/>
          </p:cNvSpPr>
          <p:nvPr>
            <p:ph type="sldNum" sz="quarter" idx="12"/>
          </p:nvPr>
        </p:nvSpPr>
        <p:spPr>
          <a:ln/>
        </p:spPr>
        <p:txBody>
          <a:bodyPr/>
          <a:lstStyle>
            <a:lvl1pPr>
              <a:defRPr/>
            </a:lvl1pPr>
          </a:lstStyle>
          <a:p>
            <a:fld id="{0208E0D0-DB50-4512-909E-FEC3E5C61702}" type="slidenum">
              <a:rPr lang="en-US" altLang="zh-CN"/>
              <a:pPr/>
              <a:t>‹#›</a:t>
            </a:fld>
            <a:endParaRPr lang="en-US" altLang="zh-CN"/>
          </a:p>
        </p:txBody>
      </p:sp>
    </p:spTree>
    <p:extLst>
      <p:ext uri="{BB962C8B-B14F-4D97-AF65-F5344CB8AC3E}">
        <p14:creationId xmlns:p14="http://schemas.microsoft.com/office/powerpoint/2010/main" val="35062254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F066AB08-F15E-473F-83B6-736CFB46B14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976154B5-92A4-4E6E-822C-DC9487B18476}"/>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4" name="Rectangle 6">
            <a:extLst>
              <a:ext uri="{FF2B5EF4-FFF2-40B4-BE49-F238E27FC236}">
                <a16:creationId xmlns:a16="http://schemas.microsoft.com/office/drawing/2014/main" id="{FB9CAD33-6446-465F-86E1-23B6818544ED}"/>
              </a:ext>
            </a:extLst>
          </p:cNvPr>
          <p:cNvSpPr>
            <a:spLocks noGrp="1" noChangeArrowheads="1"/>
          </p:cNvSpPr>
          <p:nvPr>
            <p:ph type="sldNum" sz="quarter" idx="12"/>
          </p:nvPr>
        </p:nvSpPr>
        <p:spPr>
          <a:ln/>
        </p:spPr>
        <p:txBody>
          <a:bodyPr/>
          <a:lstStyle>
            <a:lvl1pPr>
              <a:defRPr/>
            </a:lvl1pPr>
          </a:lstStyle>
          <a:p>
            <a:fld id="{B4FF4100-E89A-4490-875C-904AB8881BDF}" type="slidenum">
              <a:rPr lang="en-US" altLang="zh-CN"/>
              <a:pPr/>
              <a:t>‹#›</a:t>
            </a:fld>
            <a:endParaRPr lang="en-US" altLang="zh-CN"/>
          </a:p>
        </p:txBody>
      </p:sp>
    </p:spTree>
    <p:extLst>
      <p:ext uri="{BB962C8B-B14F-4D97-AF65-F5344CB8AC3E}">
        <p14:creationId xmlns:p14="http://schemas.microsoft.com/office/powerpoint/2010/main" val="9280284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4DBFC180-F6B7-44EC-99CE-86464AF5274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809BE9E8-EEC0-4C56-8E7D-F38564B6208D}"/>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AFA3FF00-0875-4303-B07F-2623E646FBF9}"/>
              </a:ext>
            </a:extLst>
          </p:cNvPr>
          <p:cNvSpPr>
            <a:spLocks noGrp="1" noChangeArrowheads="1"/>
          </p:cNvSpPr>
          <p:nvPr>
            <p:ph type="sldNum" sz="quarter" idx="12"/>
          </p:nvPr>
        </p:nvSpPr>
        <p:spPr>
          <a:ln/>
        </p:spPr>
        <p:txBody>
          <a:bodyPr/>
          <a:lstStyle>
            <a:lvl1pPr>
              <a:defRPr/>
            </a:lvl1pPr>
          </a:lstStyle>
          <a:p>
            <a:fld id="{A6430809-64F4-4761-8E1B-DA9E9F6A702C}" type="slidenum">
              <a:rPr lang="en-US" altLang="zh-CN"/>
              <a:pPr/>
              <a:t>‹#›</a:t>
            </a:fld>
            <a:endParaRPr lang="en-US" altLang="zh-CN"/>
          </a:p>
        </p:txBody>
      </p:sp>
    </p:spTree>
    <p:extLst>
      <p:ext uri="{BB962C8B-B14F-4D97-AF65-F5344CB8AC3E}">
        <p14:creationId xmlns:p14="http://schemas.microsoft.com/office/powerpoint/2010/main" val="1095589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F60FFA62-EDC8-4140-BF12-21F345F954A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7CF6613D-C487-49EF-97DB-24A027A8FE5B}"/>
              </a:ext>
            </a:extLst>
          </p:cNvPr>
          <p:cNvSpPr>
            <a:spLocks noGrp="1" noChangeArrowheads="1"/>
          </p:cNvSpPr>
          <p:nvPr>
            <p:ph type="ftr" sz="quarter" idx="11"/>
          </p:nvPr>
        </p:nvSpPr>
        <p:spPr>
          <a:ln/>
        </p:spPr>
        <p:txBody>
          <a:bodyPr/>
          <a:lstStyle>
            <a:lvl1pPr>
              <a:defRPr/>
            </a:lvl1pPr>
          </a:lstStyle>
          <a:p>
            <a:pPr>
              <a:defRPr/>
            </a:pPr>
            <a:r>
              <a:rPr lang="en-US" altLang="zh-CN"/>
              <a:t>OUC</a:t>
            </a:r>
          </a:p>
        </p:txBody>
      </p:sp>
      <p:sp>
        <p:nvSpPr>
          <p:cNvPr id="7" name="Rectangle 6">
            <a:extLst>
              <a:ext uri="{FF2B5EF4-FFF2-40B4-BE49-F238E27FC236}">
                <a16:creationId xmlns:a16="http://schemas.microsoft.com/office/drawing/2014/main" id="{632EA427-0759-4627-9686-EEE8997AFADA}"/>
              </a:ext>
            </a:extLst>
          </p:cNvPr>
          <p:cNvSpPr>
            <a:spLocks noGrp="1" noChangeArrowheads="1"/>
          </p:cNvSpPr>
          <p:nvPr>
            <p:ph type="sldNum" sz="quarter" idx="12"/>
          </p:nvPr>
        </p:nvSpPr>
        <p:spPr>
          <a:ln/>
        </p:spPr>
        <p:txBody>
          <a:bodyPr/>
          <a:lstStyle>
            <a:lvl1pPr>
              <a:defRPr/>
            </a:lvl1pPr>
          </a:lstStyle>
          <a:p>
            <a:fld id="{6B0CA692-BB41-49D6-BAB6-2D8443CC3ABC}" type="slidenum">
              <a:rPr lang="en-US" altLang="zh-CN"/>
              <a:pPr/>
              <a:t>‹#›</a:t>
            </a:fld>
            <a:endParaRPr lang="en-US" altLang="zh-CN"/>
          </a:p>
        </p:txBody>
      </p:sp>
    </p:spTree>
    <p:extLst>
      <p:ext uri="{BB962C8B-B14F-4D97-AF65-F5344CB8AC3E}">
        <p14:creationId xmlns:p14="http://schemas.microsoft.com/office/powerpoint/2010/main" val="19927135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4FA723C4-2CBE-423B-A200-E6A0248F53E1}"/>
              </a:ext>
            </a:extLst>
          </p:cNvPr>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A8C920DF-08A5-4F26-8EB9-97E806BBC655}"/>
              </a:ext>
            </a:extLst>
          </p:cNvPr>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73060" name="Rectangle 4">
            <a:extLst>
              <a:ext uri="{FF2B5EF4-FFF2-40B4-BE49-F238E27FC236}">
                <a16:creationId xmlns:a16="http://schemas.microsoft.com/office/drawing/2014/main" id="{0F8A630A-FFA4-4749-AA20-2BDBCAF2B58A}"/>
              </a:ext>
            </a:extLst>
          </p:cNvPr>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73061" name="Rectangle 5">
            <a:extLst>
              <a:ext uri="{FF2B5EF4-FFF2-40B4-BE49-F238E27FC236}">
                <a16:creationId xmlns:a16="http://schemas.microsoft.com/office/drawing/2014/main" id="{557AD601-01E6-4B3F-B6CA-9C5CE6E86953}"/>
              </a:ext>
            </a:extLst>
          </p:cNvPr>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r>
              <a:rPr lang="en-US" altLang="zh-CN"/>
              <a:t>OUC</a:t>
            </a:r>
          </a:p>
        </p:txBody>
      </p:sp>
      <p:sp>
        <p:nvSpPr>
          <p:cNvPr id="173062" name="Rectangle 6">
            <a:extLst>
              <a:ext uri="{FF2B5EF4-FFF2-40B4-BE49-F238E27FC236}">
                <a16:creationId xmlns:a16="http://schemas.microsoft.com/office/drawing/2014/main" id="{70F09F9E-9C56-4328-9B34-3CA0209946A5}"/>
              </a:ext>
            </a:extLst>
          </p:cNvPr>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E9F73F79-74AB-47E9-B29C-F4DA2E4CDF0A}"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 id="2147483664" r:id="rId11"/>
    <p:sldLayoutId id="2147483665" r:id="rId12"/>
    <p:sldLayoutId id="2147483666"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jpeg"/><Relationship Id="rId4" Type="http://schemas.openxmlformats.org/officeDocument/2006/relationships/image" Target="../media/image3.jpe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comments" Target="../comments/comment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comments" Target="../comments/comment2.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CAB005D9-46E2-4DCD-9FC4-E06EB6917A3A}"/>
              </a:ext>
            </a:extLst>
          </p:cNvPr>
          <p:cNvSpPr>
            <a:spLocks noGrp="1" noChangeArrowheads="1"/>
          </p:cNvSpPr>
          <p:nvPr>
            <p:ph type="ctrTitle"/>
          </p:nvPr>
        </p:nvSpPr>
        <p:spPr>
          <a:xfrm>
            <a:off x="504825" y="476672"/>
            <a:ext cx="8134350" cy="2484438"/>
          </a:xfrm>
        </p:spPr>
        <p:txBody>
          <a:bodyPr/>
          <a:lstStyle/>
          <a:p>
            <a:pPr eaLnBrk="1" hangingPunct="1"/>
            <a:r>
              <a:rPr lang="zh-CN" altLang="en-US" sz="8000" dirty="0">
                <a:solidFill>
                  <a:schemeClr val="accent2"/>
                </a:solidFill>
              </a:rPr>
              <a:t>数据库系统</a:t>
            </a:r>
            <a:br>
              <a:rPr lang="zh-CN" altLang="en-US" sz="6000" dirty="0">
                <a:solidFill>
                  <a:schemeClr val="accent2"/>
                </a:solidFill>
              </a:rPr>
            </a:br>
            <a:r>
              <a:rPr lang="zh-CN" altLang="en-US" sz="3200" dirty="0">
                <a:solidFill>
                  <a:schemeClr val="accent2"/>
                </a:solidFill>
                <a:latin typeface="Comic Sans MS" panose="030F0702030302020204" pitchFamily="66" charset="0"/>
              </a:rPr>
              <a:t> </a:t>
            </a:r>
            <a:r>
              <a:rPr lang="en-US" altLang="zh-CN" sz="3200" dirty="0">
                <a:solidFill>
                  <a:schemeClr val="accent2"/>
                </a:solidFill>
                <a:latin typeface="Comic Sans MS" panose="030F0702030302020204" pitchFamily="66" charset="0"/>
              </a:rPr>
              <a:t>An Introduction to Database Systems</a:t>
            </a:r>
            <a:endParaRPr lang="en-US" altLang="zh-CN" sz="3200" b="1" dirty="0">
              <a:solidFill>
                <a:schemeClr val="accent2"/>
              </a:solidFill>
              <a:latin typeface="Comic Sans MS" panose="030F0702030302020204" pitchFamily="66" charset="0"/>
            </a:endParaRPr>
          </a:p>
        </p:txBody>
      </p:sp>
      <p:sp>
        <p:nvSpPr>
          <p:cNvPr id="2051" name="Rectangle 3">
            <a:extLst>
              <a:ext uri="{FF2B5EF4-FFF2-40B4-BE49-F238E27FC236}">
                <a16:creationId xmlns:a16="http://schemas.microsoft.com/office/drawing/2014/main" id="{62E75B22-38FA-43C5-BFC7-72502CC36019}"/>
              </a:ext>
            </a:extLst>
          </p:cNvPr>
          <p:cNvSpPr>
            <a:spLocks noGrp="1" noChangeArrowheads="1"/>
          </p:cNvSpPr>
          <p:nvPr>
            <p:ph type="subTitle" idx="1"/>
          </p:nvPr>
        </p:nvSpPr>
        <p:spPr>
          <a:xfrm>
            <a:off x="1187624" y="4077072"/>
            <a:ext cx="6768752" cy="2592288"/>
          </a:xfrm>
        </p:spPr>
        <p:txBody>
          <a:bodyPr/>
          <a:lstStyle/>
          <a:p>
            <a:pPr eaLnBrk="1" hangingPunct="1"/>
            <a:r>
              <a:rPr lang="zh-CN" altLang="en-US" sz="4000" dirty="0"/>
              <a:t>刘洁 </a:t>
            </a:r>
            <a:br>
              <a:rPr lang="en-US" altLang="zh-CN" sz="4000" dirty="0"/>
            </a:br>
            <a:r>
              <a:rPr lang="en-US" altLang="zh-CN" sz="4000" dirty="0"/>
              <a:t>liujie@ouc.edu.cn</a:t>
            </a:r>
            <a:r>
              <a:rPr lang="zh-CN" altLang="en-US" sz="4000" dirty="0"/>
              <a:t> </a:t>
            </a:r>
            <a:endParaRPr lang="en-US" altLang="zh-CN" sz="4000" dirty="0">
              <a:latin typeface="Comic Sans MS" panose="030F0702030302020204" pitchFamily="66" charset="0"/>
            </a:endParaRPr>
          </a:p>
          <a:p>
            <a:pPr eaLnBrk="1" hangingPunct="1"/>
            <a:r>
              <a:rPr lang="en-US" altLang="zh-CN" sz="4000" dirty="0"/>
              <a:t>2023</a:t>
            </a:r>
            <a:r>
              <a:rPr lang="zh-CN" altLang="en-US" sz="4000" dirty="0"/>
              <a:t>年</a:t>
            </a:r>
            <a:r>
              <a:rPr lang="en-US" altLang="zh-CN" sz="4000" dirty="0"/>
              <a:t>9</a:t>
            </a:r>
            <a:r>
              <a:rPr lang="zh-CN" altLang="en-US" sz="4000" dirty="0"/>
              <a:t>月</a:t>
            </a:r>
            <a:r>
              <a:rPr lang="en-US" altLang="zh-CN" sz="4000" dirty="0"/>
              <a:t>18</a:t>
            </a:r>
            <a:r>
              <a:rPr lang="zh-CN" altLang="en-US" sz="4000" dirty="0"/>
              <a:t>日</a:t>
            </a:r>
            <a:br>
              <a:rPr lang="en-US" altLang="zh-CN" sz="4000" dirty="0"/>
            </a:br>
            <a:r>
              <a:rPr lang="zh-CN" altLang="en-US" sz="4000" dirty="0"/>
              <a:t>（第</a:t>
            </a:r>
            <a:r>
              <a:rPr lang="en-US" altLang="zh-CN" sz="4000" dirty="0"/>
              <a:t>1</a:t>
            </a:r>
            <a:r>
              <a:rPr lang="zh-CN" altLang="en-US" sz="4000" dirty="0"/>
              <a:t>周）</a:t>
            </a:r>
          </a:p>
        </p:txBody>
      </p:sp>
    </p:spTree>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标题 1">
            <a:extLst>
              <a:ext uri="{FF2B5EF4-FFF2-40B4-BE49-F238E27FC236}">
                <a16:creationId xmlns:a16="http://schemas.microsoft.com/office/drawing/2014/main" id="{7513356C-EB39-4AC7-B8BB-93D07B3C249B}"/>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 </a:t>
            </a:r>
            <a:r>
              <a:rPr lang="zh-CN" altLang="en-US">
                <a:solidFill>
                  <a:schemeClr val="accent2"/>
                </a:solidFill>
                <a:latin typeface="Times New Roman" panose="02020603050405020304" pitchFamily="18" charset="0"/>
              </a:rPr>
              <a:t>数据库系统概述</a:t>
            </a:r>
            <a:endParaRPr lang="zh-CN" altLang="en-US"/>
          </a:p>
        </p:txBody>
      </p:sp>
      <p:sp>
        <p:nvSpPr>
          <p:cNvPr id="10243" name="内容占位符 2">
            <a:extLst>
              <a:ext uri="{FF2B5EF4-FFF2-40B4-BE49-F238E27FC236}">
                <a16:creationId xmlns:a16="http://schemas.microsoft.com/office/drawing/2014/main" id="{9A8A640F-8425-44E7-A259-D4964295049B}"/>
              </a:ext>
            </a:extLst>
          </p:cNvPr>
          <p:cNvSpPr>
            <a:spLocks noGrp="1"/>
          </p:cNvSpPr>
          <p:nvPr>
            <p:ph idx="1"/>
          </p:nvPr>
        </p:nvSpPr>
        <p:spPr/>
        <p:txBody>
          <a:bodyPr/>
          <a:lstStyle/>
          <a:p>
            <a:pPr>
              <a:buFontTx/>
              <a:buNone/>
            </a:pPr>
            <a:r>
              <a:rPr lang="en-US" altLang="zh-CN"/>
              <a:t>1.1.1 </a:t>
            </a:r>
            <a:r>
              <a:rPr lang="zh-CN" altLang="en-US"/>
              <a:t>数据库的</a:t>
            </a:r>
            <a:r>
              <a:rPr lang="en-US" altLang="zh-CN"/>
              <a:t>4</a:t>
            </a:r>
            <a:r>
              <a:rPr lang="zh-CN" altLang="en-US"/>
              <a:t>个基本概念</a:t>
            </a:r>
            <a:endParaRPr lang="en-US" altLang="zh-CN"/>
          </a:p>
          <a:p>
            <a:pPr>
              <a:buFontTx/>
              <a:buNone/>
            </a:pPr>
            <a:r>
              <a:rPr lang="en-US" altLang="zh-CN"/>
              <a:t>1.1.2 </a:t>
            </a:r>
            <a:r>
              <a:rPr lang="zh-CN" altLang="en-US"/>
              <a:t>数据管理技术的产生和发展</a:t>
            </a:r>
            <a:endParaRPr lang="en-US" altLang="zh-CN"/>
          </a:p>
          <a:p>
            <a:pPr>
              <a:buFontTx/>
              <a:buNone/>
            </a:pPr>
            <a:r>
              <a:rPr lang="en-US" altLang="zh-CN"/>
              <a:t>1.1.3 </a:t>
            </a:r>
            <a:r>
              <a:rPr lang="zh-CN" altLang="en-US"/>
              <a:t>数据库系统的特点</a:t>
            </a:r>
          </a:p>
        </p:txBody>
      </p:sp>
      <p:sp>
        <p:nvSpPr>
          <p:cNvPr id="10244" name="灯片编号占位符 3">
            <a:extLst>
              <a:ext uri="{FF2B5EF4-FFF2-40B4-BE49-F238E27FC236}">
                <a16:creationId xmlns:a16="http://schemas.microsoft.com/office/drawing/2014/main" id="{6A7F9DB0-96A0-4B90-8F8A-55CC3EA3FEA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54D8369-885E-4D93-BD7C-8C9A414BB5D2}" type="slidenum">
              <a:rPr lang="en-US" altLang="zh-CN"/>
              <a:pPr eaLnBrk="1" hangingPunct="1"/>
              <a:t>10</a:t>
            </a:fld>
            <a:endParaRPr lang="en-US" altLang="zh-CN"/>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3CFD109-8F0F-46A5-B3BE-CEE88B5219FB}"/>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模式／内模式映像</a:t>
            </a:r>
          </a:p>
        </p:txBody>
      </p:sp>
      <p:sp>
        <p:nvSpPr>
          <p:cNvPr id="102403" name="Rectangle 3">
            <a:extLst>
              <a:ext uri="{FF2B5EF4-FFF2-40B4-BE49-F238E27FC236}">
                <a16:creationId xmlns:a16="http://schemas.microsoft.com/office/drawing/2014/main" id="{49CE5B95-718B-4E3D-9F10-2DF5FD086A3A}"/>
              </a:ext>
            </a:extLst>
          </p:cNvPr>
          <p:cNvSpPr>
            <a:spLocks noGrp="1" noChangeArrowheads="1"/>
          </p:cNvSpPr>
          <p:nvPr>
            <p:ph idx="1"/>
          </p:nvPr>
        </p:nvSpPr>
        <p:spPr>
          <a:xfrm>
            <a:off x="468313" y="1628775"/>
            <a:ext cx="8229600" cy="4525963"/>
          </a:xfrm>
        </p:spPr>
        <p:txBody>
          <a:bodyPr/>
          <a:lstStyle/>
          <a:p>
            <a:pPr eaLnBrk="1" hangingPunct="1"/>
            <a:r>
              <a:rPr lang="zh-CN" altLang="en-US"/>
              <a:t>数据库的外模式</a:t>
            </a:r>
          </a:p>
          <a:p>
            <a:pPr lvl="1" eaLnBrk="1" hangingPunct="1"/>
            <a:r>
              <a:rPr lang="zh-CN" altLang="en-US"/>
              <a:t>面向具体的应用程序</a:t>
            </a:r>
          </a:p>
          <a:p>
            <a:pPr lvl="1" eaLnBrk="1" hangingPunct="1"/>
            <a:r>
              <a:rPr lang="zh-CN" altLang="en-US"/>
              <a:t>定义在逻辑模式之上</a:t>
            </a:r>
          </a:p>
          <a:p>
            <a:pPr lvl="1" eaLnBrk="1" hangingPunct="1"/>
            <a:r>
              <a:rPr lang="zh-CN" altLang="en-US"/>
              <a:t>独立于存储模式和存储设备</a:t>
            </a:r>
          </a:p>
          <a:p>
            <a:pPr lvl="1" eaLnBrk="1" hangingPunct="1"/>
            <a:r>
              <a:rPr lang="zh-CN" altLang="en-US"/>
              <a:t>当应用需求发生较大变化，相应外模式不能满足其视图要求时，该外模式就得做相应改动</a:t>
            </a:r>
          </a:p>
          <a:p>
            <a:pPr lvl="1" eaLnBrk="1" hangingPunct="1"/>
            <a:r>
              <a:rPr lang="zh-CN" altLang="en-US"/>
              <a:t>设计外模式时应充分考虑到应用的扩充性</a:t>
            </a:r>
          </a:p>
          <a:p>
            <a:pPr eaLnBrk="1" hangingPunct="1"/>
            <a:endParaRPr lang="en-US" altLang="zh-CN"/>
          </a:p>
        </p:txBody>
      </p:sp>
      <p:sp>
        <p:nvSpPr>
          <p:cNvPr id="102404" name="灯片编号占位符 5">
            <a:extLst>
              <a:ext uri="{FF2B5EF4-FFF2-40B4-BE49-F238E27FC236}">
                <a16:creationId xmlns:a16="http://schemas.microsoft.com/office/drawing/2014/main" id="{48444A2D-F7ED-4E6B-8C0F-F67A744D76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3A040CA-302D-438A-ADA8-12BC7FEE74C6}" type="slidenum">
              <a:rPr lang="en-US" altLang="zh-CN"/>
              <a:pPr eaLnBrk="1" hangingPunct="1"/>
              <a:t>100</a:t>
            </a:fld>
            <a:endParaRPr lang="en-US" altLang="zh-CN"/>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3">
            <a:extLst>
              <a:ext uri="{FF2B5EF4-FFF2-40B4-BE49-F238E27FC236}">
                <a16:creationId xmlns:a16="http://schemas.microsoft.com/office/drawing/2014/main" id="{437D3A32-2F29-4BF3-A021-693BB63C3D52}"/>
              </a:ext>
            </a:extLst>
          </p:cNvPr>
          <p:cNvSpPr>
            <a:spLocks noGrp="1" noChangeArrowheads="1"/>
          </p:cNvSpPr>
          <p:nvPr>
            <p:ph idx="1"/>
          </p:nvPr>
        </p:nvSpPr>
        <p:spPr/>
        <p:txBody>
          <a:bodyPr/>
          <a:lstStyle/>
          <a:p>
            <a:pPr eaLnBrk="1" hangingPunct="1"/>
            <a:r>
              <a:rPr lang="zh-CN" altLang="en-US"/>
              <a:t>特定的应用程序</a:t>
            </a:r>
          </a:p>
          <a:p>
            <a:pPr lvl="1" eaLnBrk="1" hangingPunct="1"/>
            <a:r>
              <a:rPr lang="zh-CN" altLang="en-US"/>
              <a:t>在外模式描述的数据结构上编制的</a:t>
            </a:r>
          </a:p>
          <a:p>
            <a:pPr lvl="1" eaLnBrk="1" hangingPunct="1"/>
            <a:r>
              <a:rPr lang="zh-CN" altLang="en-US"/>
              <a:t>依赖于特定的外模式</a:t>
            </a:r>
          </a:p>
          <a:p>
            <a:pPr lvl="1" eaLnBrk="1" hangingPunct="1"/>
            <a:r>
              <a:rPr lang="zh-CN" altLang="en-US"/>
              <a:t>与数据库的模式和存储结构独立</a:t>
            </a:r>
          </a:p>
          <a:p>
            <a:pPr lvl="1" eaLnBrk="1" hangingPunct="1"/>
            <a:r>
              <a:rPr lang="zh-CN" altLang="en-US"/>
              <a:t>不同的应用程序有时可以共用同一个外模式</a:t>
            </a:r>
          </a:p>
          <a:p>
            <a:pPr eaLnBrk="1" hangingPunct="1"/>
            <a:endParaRPr lang="en-US" altLang="zh-CN"/>
          </a:p>
        </p:txBody>
      </p:sp>
      <p:sp>
        <p:nvSpPr>
          <p:cNvPr id="103427" name="灯片编号占位符 5">
            <a:extLst>
              <a:ext uri="{FF2B5EF4-FFF2-40B4-BE49-F238E27FC236}">
                <a16:creationId xmlns:a16="http://schemas.microsoft.com/office/drawing/2014/main" id="{3E86CAC1-EE85-42C0-9AEC-021E21C1FA7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CFC648D-30B3-4C13-B1C7-99F04942697B}" type="slidenum">
              <a:rPr lang="en-US" altLang="zh-CN"/>
              <a:pPr eaLnBrk="1" hangingPunct="1"/>
              <a:t>101</a:t>
            </a:fld>
            <a:endParaRPr lang="en-US" altLang="zh-CN"/>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7E34802A-A458-4982-82D7-169FB415F71B}"/>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26979" name="Rectangle 3">
            <a:extLst>
              <a:ext uri="{FF2B5EF4-FFF2-40B4-BE49-F238E27FC236}">
                <a16:creationId xmlns:a16="http://schemas.microsoft.com/office/drawing/2014/main" id="{E1C057A1-C7B5-49BB-A7D4-062518553903}"/>
              </a:ext>
            </a:extLst>
          </p:cNvPr>
          <p:cNvSpPr>
            <a:spLocks noGrp="1" noChangeArrowheads="1"/>
          </p:cNvSpPr>
          <p:nvPr>
            <p:ph idx="1"/>
          </p:nvPr>
        </p:nvSpPr>
        <p:spPr>
          <a:xfrm>
            <a:off x="395288" y="1412875"/>
            <a:ext cx="8424862" cy="5068888"/>
          </a:xfrm>
        </p:spPr>
        <p:txBody>
          <a:bodyPr/>
          <a:lstStyle/>
          <a:p>
            <a:pPr eaLnBrk="1" hangingPunct="1">
              <a:lnSpc>
                <a:spcPct val="90000"/>
              </a:lnSpc>
            </a:pPr>
            <a:r>
              <a:rPr lang="zh-CN" altLang="en-US"/>
              <a:t>数据库的二级映像</a:t>
            </a:r>
          </a:p>
          <a:p>
            <a:pPr lvl="1" eaLnBrk="1" hangingPunct="1">
              <a:lnSpc>
                <a:spcPct val="90000"/>
              </a:lnSpc>
            </a:pPr>
            <a:r>
              <a:rPr lang="zh-CN" altLang="en-US"/>
              <a:t>保证了数据库外模式的稳定性</a:t>
            </a:r>
          </a:p>
          <a:p>
            <a:pPr lvl="1" eaLnBrk="1" hangingPunct="1">
              <a:lnSpc>
                <a:spcPct val="90000"/>
              </a:lnSpc>
            </a:pPr>
            <a:r>
              <a:rPr lang="zh-CN" altLang="en-US"/>
              <a:t>从底层保证了应用程序的稳定性，除非应用需求本身发生变化，否则应用程序一般不需要修改</a:t>
            </a:r>
          </a:p>
          <a:p>
            <a:pPr eaLnBrk="1" hangingPunct="1">
              <a:lnSpc>
                <a:spcPct val="90000"/>
              </a:lnSpc>
            </a:pPr>
            <a:r>
              <a:rPr lang="zh-CN" altLang="en-US"/>
              <a:t>数据与程序之间的独立性，使得数据的定义和描述可以从应用程序中分离出去</a:t>
            </a:r>
          </a:p>
          <a:p>
            <a:pPr eaLnBrk="1" hangingPunct="1">
              <a:lnSpc>
                <a:spcPct val="90000"/>
              </a:lnSpc>
            </a:pPr>
            <a:r>
              <a:rPr lang="zh-CN" altLang="en-US"/>
              <a:t>数据的存取由</a:t>
            </a:r>
            <a:r>
              <a:rPr lang="en-US" altLang="zh-CN"/>
              <a:t>DBMS</a:t>
            </a:r>
            <a:r>
              <a:rPr lang="zh-CN" altLang="en-US"/>
              <a:t>管理</a:t>
            </a:r>
          </a:p>
          <a:p>
            <a:pPr lvl="1" eaLnBrk="1" hangingPunct="1">
              <a:lnSpc>
                <a:spcPct val="90000"/>
              </a:lnSpc>
            </a:pPr>
            <a:r>
              <a:rPr lang="zh-CN" altLang="en-US"/>
              <a:t>用户不必考虑存取路径等细节</a:t>
            </a:r>
          </a:p>
          <a:p>
            <a:pPr lvl="1" eaLnBrk="1" hangingPunct="1">
              <a:lnSpc>
                <a:spcPct val="90000"/>
              </a:lnSpc>
            </a:pPr>
            <a:r>
              <a:rPr lang="zh-CN" altLang="en-US"/>
              <a:t>简化了应用程序的编制</a:t>
            </a:r>
          </a:p>
          <a:p>
            <a:pPr lvl="1" eaLnBrk="1" hangingPunct="1">
              <a:lnSpc>
                <a:spcPct val="90000"/>
              </a:lnSpc>
            </a:pPr>
            <a:r>
              <a:rPr lang="zh-CN" altLang="en-US"/>
              <a:t>大大减少了应用程序的维护和修改</a:t>
            </a:r>
          </a:p>
        </p:txBody>
      </p:sp>
      <p:sp>
        <p:nvSpPr>
          <p:cNvPr id="104452" name="灯片编号占位符 5">
            <a:extLst>
              <a:ext uri="{FF2B5EF4-FFF2-40B4-BE49-F238E27FC236}">
                <a16:creationId xmlns:a16="http://schemas.microsoft.com/office/drawing/2014/main" id="{B4A56E08-72CE-4ADA-A344-C44BF816C7E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4260E3-33E2-4FBC-A356-5058AF89F680}" type="slidenum">
              <a:rPr lang="en-US" altLang="zh-CN"/>
              <a:pPr eaLnBrk="1" hangingPunct="1"/>
              <a:t>102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79">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79">
                                            <p:txEl>
                                              <p:pRg st="4" end="4"/>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6979">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6979">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6979">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9" grpId="0" build="p"/>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3A0017CD-8773-4575-AB33-CABC0F02BDC3}"/>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05475" name="Rectangle 3">
            <a:extLst>
              <a:ext uri="{FF2B5EF4-FFF2-40B4-BE49-F238E27FC236}">
                <a16:creationId xmlns:a16="http://schemas.microsoft.com/office/drawing/2014/main" id="{D508B32A-28A9-4EED-8AD1-B6965DCA9BC9}"/>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solidFill>
                  <a:schemeClr val="accent2"/>
                </a:solidFill>
              </a:rPr>
              <a:t>1.4 </a:t>
            </a:r>
            <a:r>
              <a:rPr lang="zh-CN" altLang="en-US" sz="3600" b="1">
                <a:solidFill>
                  <a:schemeClr val="accent2"/>
                </a:solidFill>
              </a:rPr>
              <a:t>数据库系统的组成</a:t>
            </a:r>
          </a:p>
          <a:p>
            <a:pPr eaLnBrk="1" hangingPunct="1">
              <a:buFontTx/>
              <a:buNone/>
            </a:pPr>
            <a:r>
              <a:rPr lang="en-US" altLang="zh-CN" sz="3600" b="1"/>
              <a:t>1.5 </a:t>
            </a:r>
            <a:r>
              <a:rPr lang="zh-CN" altLang="en-US" sz="3600" b="1"/>
              <a:t>小结</a:t>
            </a:r>
          </a:p>
        </p:txBody>
      </p:sp>
      <p:sp>
        <p:nvSpPr>
          <p:cNvPr id="105476" name="灯片编号占位符 5">
            <a:extLst>
              <a:ext uri="{FF2B5EF4-FFF2-40B4-BE49-F238E27FC236}">
                <a16:creationId xmlns:a16="http://schemas.microsoft.com/office/drawing/2014/main" id="{DDFF4E58-0BEA-404C-83B3-710A36443F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AB42CA6-1CB7-4F02-8573-60FFE4345FEE}" type="slidenum">
              <a:rPr lang="en-US" altLang="zh-CN"/>
              <a:pPr eaLnBrk="1" hangingPunct="1"/>
              <a:t>103</a:t>
            </a:fld>
            <a:endParaRPr lang="en-US" altLang="zh-CN"/>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D2360EA7-6E63-4DC2-BFF7-A8369AEB6C5D}"/>
              </a:ext>
            </a:extLst>
          </p:cNvPr>
          <p:cNvSpPr>
            <a:spLocks noGrp="1" noChangeArrowheads="1"/>
          </p:cNvSpPr>
          <p:nvPr>
            <p:ph type="title"/>
          </p:nvPr>
        </p:nvSpPr>
        <p:spPr/>
        <p:txBody>
          <a:bodyPr/>
          <a:lstStyle/>
          <a:p>
            <a:pPr eaLnBrk="1" hangingPunct="1"/>
            <a:r>
              <a:rPr lang="en-US" altLang="zh-CN">
                <a:solidFill>
                  <a:schemeClr val="accent2"/>
                </a:solidFill>
              </a:rPr>
              <a:t>1.4 </a:t>
            </a:r>
            <a:r>
              <a:rPr lang="zh-CN" altLang="en-US" b="1">
                <a:solidFill>
                  <a:schemeClr val="accent2"/>
                </a:solidFill>
              </a:rPr>
              <a:t>数据库系统的组成</a:t>
            </a:r>
          </a:p>
        </p:txBody>
      </p:sp>
      <p:sp>
        <p:nvSpPr>
          <p:cNvPr id="106499" name="Rectangle 3">
            <a:extLst>
              <a:ext uri="{FF2B5EF4-FFF2-40B4-BE49-F238E27FC236}">
                <a16:creationId xmlns:a16="http://schemas.microsoft.com/office/drawing/2014/main" id="{F6781A9C-498D-4E67-B386-A7E2D5DB6540}"/>
              </a:ext>
            </a:extLst>
          </p:cNvPr>
          <p:cNvSpPr>
            <a:spLocks noGrp="1" noChangeArrowheads="1"/>
          </p:cNvSpPr>
          <p:nvPr>
            <p:ph idx="1"/>
          </p:nvPr>
        </p:nvSpPr>
        <p:spPr/>
        <p:txBody>
          <a:bodyPr/>
          <a:lstStyle/>
          <a:p>
            <a:pPr eaLnBrk="1" hangingPunct="1"/>
            <a:r>
              <a:rPr lang="zh-CN" altLang="en-US"/>
              <a:t>数据库</a:t>
            </a:r>
          </a:p>
          <a:p>
            <a:pPr eaLnBrk="1" hangingPunct="1"/>
            <a:r>
              <a:rPr lang="zh-CN" altLang="en-US"/>
              <a:t>数据库管理系统（及其开发工具）</a:t>
            </a:r>
          </a:p>
          <a:p>
            <a:pPr eaLnBrk="1" hangingPunct="1"/>
            <a:r>
              <a:rPr lang="zh-CN" altLang="en-US"/>
              <a:t>应用系统</a:t>
            </a:r>
          </a:p>
          <a:p>
            <a:pPr eaLnBrk="1" hangingPunct="1"/>
            <a:r>
              <a:rPr lang="zh-CN" altLang="en-US"/>
              <a:t>数据库管理员</a:t>
            </a:r>
          </a:p>
          <a:p>
            <a:pPr eaLnBrk="1" hangingPunct="1"/>
            <a:endParaRPr lang="en-US" altLang="zh-CN"/>
          </a:p>
        </p:txBody>
      </p:sp>
      <p:sp>
        <p:nvSpPr>
          <p:cNvPr id="106500" name="灯片编号占位符 5">
            <a:extLst>
              <a:ext uri="{FF2B5EF4-FFF2-40B4-BE49-F238E27FC236}">
                <a16:creationId xmlns:a16="http://schemas.microsoft.com/office/drawing/2014/main" id="{BD542141-4319-4750-9C64-66F37C9290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6B5A693-4DD1-441E-9748-C2E059B64DF6}" type="slidenum">
              <a:rPr lang="en-US" altLang="zh-CN"/>
              <a:pPr eaLnBrk="1" hangingPunct="1"/>
              <a:t>104</a:t>
            </a:fld>
            <a:endParaRPr lang="en-US" altLang="zh-CN"/>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1AF2CB92-C928-4897-A3CE-F6C9E3C595C6}"/>
              </a:ext>
            </a:extLst>
          </p:cNvPr>
          <p:cNvSpPr>
            <a:spLocks noGrp="1" noChangeArrowheads="1"/>
          </p:cNvSpPr>
          <p:nvPr>
            <p:ph type="title"/>
          </p:nvPr>
        </p:nvSpPr>
        <p:spPr/>
        <p:txBody>
          <a:bodyPr/>
          <a:lstStyle/>
          <a:p>
            <a:pPr eaLnBrk="1" hangingPunct="1"/>
            <a:r>
              <a:rPr lang="zh-CN" altLang="en-US" b="1">
                <a:solidFill>
                  <a:schemeClr val="accent2"/>
                </a:solidFill>
              </a:rPr>
              <a:t>一、硬件平台及数据库</a:t>
            </a:r>
          </a:p>
        </p:txBody>
      </p:sp>
      <p:sp>
        <p:nvSpPr>
          <p:cNvPr id="130051" name="Rectangle 3">
            <a:extLst>
              <a:ext uri="{FF2B5EF4-FFF2-40B4-BE49-F238E27FC236}">
                <a16:creationId xmlns:a16="http://schemas.microsoft.com/office/drawing/2014/main" id="{84345147-AB37-4807-9D0C-A5C1FC6F998D}"/>
              </a:ext>
            </a:extLst>
          </p:cNvPr>
          <p:cNvSpPr>
            <a:spLocks noGrp="1" noChangeArrowheads="1"/>
          </p:cNvSpPr>
          <p:nvPr>
            <p:ph idx="1"/>
          </p:nvPr>
        </p:nvSpPr>
        <p:spPr/>
        <p:txBody>
          <a:bodyPr/>
          <a:lstStyle/>
          <a:p>
            <a:pPr eaLnBrk="1" hangingPunct="1"/>
            <a:r>
              <a:rPr lang="zh-CN" altLang="en-US" sz="3600"/>
              <a:t>数据库系统对硬件资源的要求</a:t>
            </a:r>
          </a:p>
          <a:p>
            <a:pPr lvl="1" eaLnBrk="1" hangingPunct="1"/>
            <a:r>
              <a:rPr lang="zh-CN" altLang="en-US" sz="3200"/>
              <a:t>足够大的内存</a:t>
            </a:r>
          </a:p>
          <a:p>
            <a:pPr lvl="2" eaLnBrk="1" hangingPunct="1"/>
            <a:r>
              <a:rPr lang="zh-CN" altLang="en-US" sz="2800"/>
              <a:t>存放操作系统、</a:t>
            </a:r>
            <a:r>
              <a:rPr lang="en-US" altLang="zh-CN" sz="2800" b="1"/>
              <a:t>DBMS</a:t>
            </a:r>
            <a:r>
              <a:rPr lang="zh-CN" altLang="en-US" sz="2800"/>
              <a:t>的核心模块、数据缓冲区、应用程序</a:t>
            </a:r>
          </a:p>
          <a:p>
            <a:pPr lvl="1" eaLnBrk="1" hangingPunct="1"/>
            <a:r>
              <a:rPr lang="zh-CN" altLang="en-US" sz="3200"/>
              <a:t>足够大的外存</a:t>
            </a:r>
          </a:p>
          <a:p>
            <a:pPr lvl="2" eaLnBrk="1" hangingPunct="1"/>
            <a:r>
              <a:rPr lang="zh-CN" altLang="en-US" sz="2800"/>
              <a:t>磁盘或磁盘阵列等设备存放数据库</a:t>
            </a:r>
          </a:p>
          <a:p>
            <a:pPr lvl="2" eaLnBrk="1" hangingPunct="1"/>
            <a:r>
              <a:rPr lang="zh-CN" altLang="en-US" sz="2800"/>
              <a:t>磁带、光盘作数据备份</a:t>
            </a:r>
          </a:p>
          <a:p>
            <a:pPr lvl="1" eaLnBrk="1" hangingPunct="1"/>
            <a:r>
              <a:rPr lang="zh-CN" altLang="en-US" sz="3200"/>
              <a:t>较高的通道能力，提高数据传送率</a:t>
            </a:r>
          </a:p>
        </p:txBody>
      </p:sp>
      <p:sp>
        <p:nvSpPr>
          <p:cNvPr id="107524" name="灯片编号占位符 5">
            <a:extLst>
              <a:ext uri="{FF2B5EF4-FFF2-40B4-BE49-F238E27FC236}">
                <a16:creationId xmlns:a16="http://schemas.microsoft.com/office/drawing/2014/main" id="{797EDEE8-1F9E-489E-A35F-774A7BB07AA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0786EE6-FAE5-43A0-A55A-46A270C2889F}" type="slidenum">
              <a:rPr lang="en-US" altLang="zh-CN"/>
              <a:pPr eaLnBrk="1" hangingPunct="1"/>
              <a:t>105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005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0051">
                                            <p:txEl>
                                              <p:pRg st="2" end="2"/>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3005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005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30051">
                                            <p:txEl>
                                              <p:pRg st="5" end="5"/>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3005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DCF68ED-6CFA-4DA9-A710-B2747EBA3995}"/>
              </a:ext>
            </a:extLst>
          </p:cNvPr>
          <p:cNvSpPr>
            <a:spLocks noGrp="1" noChangeArrowheads="1"/>
          </p:cNvSpPr>
          <p:nvPr>
            <p:ph type="title"/>
          </p:nvPr>
        </p:nvSpPr>
        <p:spPr/>
        <p:txBody>
          <a:bodyPr/>
          <a:lstStyle/>
          <a:p>
            <a:pPr eaLnBrk="1" hangingPunct="1"/>
            <a:r>
              <a:rPr lang="zh-CN" altLang="en-US" b="1">
                <a:solidFill>
                  <a:schemeClr val="accent2"/>
                </a:solidFill>
              </a:rPr>
              <a:t>二、软件</a:t>
            </a:r>
          </a:p>
        </p:txBody>
      </p:sp>
      <p:sp>
        <p:nvSpPr>
          <p:cNvPr id="108547" name="Rectangle 3">
            <a:extLst>
              <a:ext uri="{FF2B5EF4-FFF2-40B4-BE49-F238E27FC236}">
                <a16:creationId xmlns:a16="http://schemas.microsoft.com/office/drawing/2014/main" id="{7D2C9EEF-09DC-4146-90DE-334AD39876E0}"/>
              </a:ext>
            </a:extLst>
          </p:cNvPr>
          <p:cNvSpPr>
            <a:spLocks noGrp="1" noChangeArrowheads="1"/>
          </p:cNvSpPr>
          <p:nvPr>
            <p:ph idx="1"/>
          </p:nvPr>
        </p:nvSpPr>
        <p:spPr>
          <a:xfrm>
            <a:off x="457200" y="1600200"/>
            <a:ext cx="8229600" cy="3341688"/>
          </a:xfrm>
        </p:spPr>
        <p:txBody>
          <a:bodyPr/>
          <a:lstStyle/>
          <a:p>
            <a:pPr eaLnBrk="1" hangingPunct="1"/>
            <a:r>
              <a:rPr lang="en-US" altLang="zh-CN"/>
              <a:t>DBMS</a:t>
            </a:r>
          </a:p>
          <a:p>
            <a:pPr eaLnBrk="1" hangingPunct="1"/>
            <a:r>
              <a:rPr lang="zh-CN" altLang="en-US"/>
              <a:t>支持</a:t>
            </a:r>
            <a:r>
              <a:rPr lang="en-US" altLang="zh-CN"/>
              <a:t>DBMS</a:t>
            </a:r>
            <a:r>
              <a:rPr lang="zh-CN" altLang="en-US"/>
              <a:t>运行的操作系统</a:t>
            </a:r>
          </a:p>
          <a:p>
            <a:pPr eaLnBrk="1" hangingPunct="1"/>
            <a:r>
              <a:rPr lang="zh-CN" altLang="en-US"/>
              <a:t>与数据库接口的高级语言及其编译系统</a:t>
            </a:r>
          </a:p>
          <a:p>
            <a:pPr eaLnBrk="1" hangingPunct="1"/>
            <a:r>
              <a:rPr lang="zh-CN" altLang="en-US"/>
              <a:t>以</a:t>
            </a:r>
            <a:r>
              <a:rPr lang="en-US" altLang="zh-CN"/>
              <a:t>DBMS</a:t>
            </a:r>
            <a:r>
              <a:rPr lang="zh-CN" altLang="en-US"/>
              <a:t>为核心的应用开发工具</a:t>
            </a:r>
          </a:p>
          <a:p>
            <a:pPr eaLnBrk="1" hangingPunct="1"/>
            <a:r>
              <a:rPr lang="zh-CN" altLang="en-US"/>
              <a:t>为特定应用环境开发的数据库应用系统</a:t>
            </a:r>
          </a:p>
          <a:p>
            <a:pPr eaLnBrk="1" hangingPunct="1"/>
            <a:endParaRPr lang="en-US" altLang="zh-CN"/>
          </a:p>
        </p:txBody>
      </p:sp>
      <p:sp>
        <p:nvSpPr>
          <p:cNvPr id="108548" name="灯片编号占位符 5">
            <a:extLst>
              <a:ext uri="{FF2B5EF4-FFF2-40B4-BE49-F238E27FC236}">
                <a16:creationId xmlns:a16="http://schemas.microsoft.com/office/drawing/2014/main" id="{E677217D-0BBB-472B-A5E6-08EF1DC8826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0DBC019-8AE3-4B51-8F0C-649D52FDC82C}" type="slidenum">
              <a:rPr lang="en-US" altLang="zh-CN"/>
              <a:pPr eaLnBrk="1" hangingPunct="1"/>
              <a:t>106</a:t>
            </a:fld>
            <a:endParaRPr lang="en-US" altLang="zh-CN"/>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F39F44E6-094D-4F03-905B-3CCEB9064B3C}"/>
              </a:ext>
            </a:extLst>
          </p:cNvPr>
          <p:cNvSpPr>
            <a:spLocks noGrp="1" noChangeArrowheads="1"/>
          </p:cNvSpPr>
          <p:nvPr>
            <p:ph type="title"/>
          </p:nvPr>
        </p:nvSpPr>
        <p:spPr/>
        <p:txBody>
          <a:bodyPr/>
          <a:lstStyle/>
          <a:p>
            <a:pPr eaLnBrk="1" hangingPunct="1"/>
            <a:r>
              <a:rPr lang="zh-CN" altLang="en-US" b="1">
                <a:solidFill>
                  <a:schemeClr val="accent2"/>
                </a:solidFill>
              </a:rPr>
              <a:t>三、人员</a:t>
            </a:r>
          </a:p>
        </p:txBody>
      </p:sp>
      <p:sp>
        <p:nvSpPr>
          <p:cNvPr id="109571" name="Rectangle 3">
            <a:extLst>
              <a:ext uri="{FF2B5EF4-FFF2-40B4-BE49-F238E27FC236}">
                <a16:creationId xmlns:a16="http://schemas.microsoft.com/office/drawing/2014/main" id="{7B967104-674D-435E-A3A9-3025CDF5DCB8}"/>
              </a:ext>
            </a:extLst>
          </p:cNvPr>
          <p:cNvSpPr>
            <a:spLocks noGrp="1" noChangeArrowheads="1"/>
          </p:cNvSpPr>
          <p:nvPr>
            <p:ph idx="1"/>
          </p:nvPr>
        </p:nvSpPr>
        <p:spPr/>
        <p:txBody>
          <a:bodyPr/>
          <a:lstStyle/>
          <a:p>
            <a:pPr eaLnBrk="1" hangingPunct="1"/>
            <a:r>
              <a:rPr lang="zh-CN" altLang="en-US" sz="3600"/>
              <a:t>数据库管理员</a:t>
            </a:r>
          </a:p>
          <a:p>
            <a:pPr eaLnBrk="1" hangingPunct="1"/>
            <a:r>
              <a:rPr lang="zh-CN" altLang="en-US" sz="3600"/>
              <a:t>系统分析员和数据库设计人员</a:t>
            </a:r>
          </a:p>
          <a:p>
            <a:pPr eaLnBrk="1" hangingPunct="1"/>
            <a:r>
              <a:rPr lang="zh-CN" altLang="en-US" sz="3600"/>
              <a:t>应用程序员</a:t>
            </a:r>
          </a:p>
          <a:p>
            <a:pPr eaLnBrk="1" hangingPunct="1"/>
            <a:r>
              <a:rPr lang="zh-CN" altLang="en-US" sz="3600"/>
              <a:t>用户</a:t>
            </a:r>
          </a:p>
          <a:p>
            <a:pPr eaLnBrk="1" hangingPunct="1"/>
            <a:endParaRPr lang="en-US" altLang="zh-CN" sz="3600"/>
          </a:p>
        </p:txBody>
      </p:sp>
      <p:sp>
        <p:nvSpPr>
          <p:cNvPr id="109572" name="灯片编号占位符 5">
            <a:extLst>
              <a:ext uri="{FF2B5EF4-FFF2-40B4-BE49-F238E27FC236}">
                <a16:creationId xmlns:a16="http://schemas.microsoft.com/office/drawing/2014/main" id="{8E510C2B-D4AC-475D-83A4-F6B666334A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A85A80D-1E58-4991-9A8E-AF2ACDB43A76}" type="slidenum">
              <a:rPr lang="en-US" altLang="zh-CN"/>
              <a:pPr eaLnBrk="1" hangingPunct="1"/>
              <a:t>107</a:t>
            </a:fld>
            <a:endParaRPr lang="en-US" altLang="zh-CN"/>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3">
            <a:extLst>
              <a:ext uri="{FF2B5EF4-FFF2-40B4-BE49-F238E27FC236}">
                <a16:creationId xmlns:a16="http://schemas.microsoft.com/office/drawing/2014/main" id="{E26D7A62-C68B-49CC-86DA-1D332BA833D7}"/>
              </a:ext>
            </a:extLst>
          </p:cNvPr>
          <p:cNvSpPr>
            <a:spLocks noGrp="1" noChangeArrowheads="1"/>
          </p:cNvSpPr>
          <p:nvPr>
            <p:ph idx="1"/>
          </p:nvPr>
        </p:nvSpPr>
        <p:spPr>
          <a:xfrm>
            <a:off x="457200" y="404813"/>
            <a:ext cx="8435975" cy="1152525"/>
          </a:xfrm>
        </p:spPr>
        <p:txBody>
          <a:bodyPr/>
          <a:lstStyle/>
          <a:p>
            <a:pPr eaLnBrk="1" hangingPunct="1"/>
            <a:r>
              <a:rPr lang="zh-CN" altLang="en-US"/>
              <a:t>不同的人员涉及不同的数据抽象级别，具有不同的数据视图</a:t>
            </a:r>
            <a:endParaRPr lang="en-US" altLang="zh-CN"/>
          </a:p>
        </p:txBody>
      </p:sp>
      <p:sp>
        <p:nvSpPr>
          <p:cNvPr id="110595" name="灯片编号占位符 5">
            <a:extLst>
              <a:ext uri="{FF2B5EF4-FFF2-40B4-BE49-F238E27FC236}">
                <a16:creationId xmlns:a16="http://schemas.microsoft.com/office/drawing/2014/main" id="{E969AEE0-CFF1-485E-8181-99E692D73FE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09E308-727D-4DD0-97F0-CCD4ACA048E4}" type="slidenum">
              <a:rPr lang="en-US" altLang="zh-CN"/>
              <a:pPr eaLnBrk="1" hangingPunct="1"/>
              <a:t>108</a:t>
            </a:fld>
            <a:endParaRPr lang="en-US" altLang="zh-CN"/>
          </a:p>
        </p:txBody>
      </p:sp>
      <p:pic>
        <p:nvPicPr>
          <p:cNvPr id="110596" name="Picture 4">
            <a:extLst>
              <a:ext uri="{FF2B5EF4-FFF2-40B4-BE49-F238E27FC236}">
                <a16:creationId xmlns:a16="http://schemas.microsoft.com/office/drawing/2014/main" id="{6789F9BD-7BC9-4C68-803E-89E27838809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1628775"/>
            <a:ext cx="8135938" cy="477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3DFD9E11-1D90-463D-A541-040B1F5B036C}"/>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数据库管理员</a:t>
            </a:r>
            <a:r>
              <a:rPr lang="en-US" altLang="zh-CN">
                <a:solidFill>
                  <a:schemeClr val="accent2"/>
                </a:solidFill>
              </a:rPr>
              <a:t>(DBA)</a:t>
            </a:r>
            <a:endParaRPr lang="en-US" altLang="zh-CN" b="1">
              <a:solidFill>
                <a:schemeClr val="accent2"/>
              </a:solidFill>
            </a:endParaRPr>
          </a:p>
        </p:txBody>
      </p:sp>
      <p:sp>
        <p:nvSpPr>
          <p:cNvPr id="134147" name="Rectangle 3">
            <a:extLst>
              <a:ext uri="{FF2B5EF4-FFF2-40B4-BE49-F238E27FC236}">
                <a16:creationId xmlns:a16="http://schemas.microsoft.com/office/drawing/2014/main" id="{102E0420-3238-4BCD-9947-62824F99C6A6}"/>
              </a:ext>
            </a:extLst>
          </p:cNvPr>
          <p:cNvSpPr>
            <a:spLocks noGrp="1" noChangeArrowheads="1"/>
          </p:cNvSpPr>
          <p:nvPr>
            <p:ph idx="1"/>
          </p:nvPr>
        </p:nvSpPr>
        <p:spPr>
          <a:xfrm>
            <a:off x="611188" y="1557338"/>
            <a:ext cx="8002587" cy="3311525"/>
          </a:xfrm>
        </p:spPr>
        <p:txBody>
          <a:bodyPr/>
          <a:lstStyle/>
          <a:p>
            <a:pPr eaLnBrk="1" hangingPunct="1"/>
            <a:r>
              <a:rPr lang="zh-CN" altLang="en-US"/>
              <a:t>决定数据库中的信息内容和结构</a:t>
            </a:r>
          </a:p>
          <a:p>
            <a:pPr eaLnBrk="1" hangingPunct="1"/>
            <a:r>
              <a:rPr lang="zh-CN" altLang="en-US"/>
              <a:t>决定数据库的存储结构和存取策略</a:t>
            </a:r>
          </a:p>
          <a:p>
            <a:pPr eaLnBrk="1" hangingPunct="1"/>
            <a:r>
              <a:rPr lang="zh-CN" altLang="en-US"/>
              <a:t>定义数据的安全性要求和完整性约束条件</a:t>
            </a:r>
          </a:p>
          <a:p>
            <a:pPr eaLnBrk="1" hangingPunct="1"/>
            <a:r>
              <a:rPr lang="zh-CN" altLang="en-US"/>
              <a:t>监控数据库的使用和运行</a:t>
            </a:r>
          </a:p>
          <a:p>
            <a:pPr eaLnBrk="1" hangingPunct="1"/>
            <a:r>
              <a:rPr lang="zh-CN" altLang="en-US"/>
              <a:t>数据库的改进和重组重构</a:t>
            </a:r>
          </a:p>
        </p:txBody>
      </p:sp>
      <p:sp>
        <p:nvSpPr>
          <p:cNvPr id="111620" name="灯片编号占位符 5">
            <a:extLst>
              <a:ext uri="{FF2B5EF4-FFF2-40B4-BE49-F238E27FC236}">
                <a16:creationId xmlns:a16="http://schemas.microsoft.com/office/drawing/2014/main" id="{E6C33D5F-87FF-4D4F-A09B-A6C2379CA4F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0838FF-ADD5-4791-9A60-81081E64020E}" type="slidenum">
              <a:rPr lang="en-US" altLang="zh-CN"/>
              <a:pPr eaLnBrk="1" hangingPunct="1"/>
              <a:t>109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3414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3414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3414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3414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标题 1">
            <a:extLst>
              <a:ext uri="{FF2B5EF4-FFF2-40B4-BE49-F238E27FC236}">
                <a16:creationId xmlns:a16="http://schemas.microsoft.com/office/drawing/2014/main" id="{D67A7F83-76F1-4CBF-ADDC-261EFEECD46E}"/>
              </a:ext>
            </a:extLst>
          </p:cNvPr>
          <p:cNvSpPr>
            <a:spLocks noGrp="1"/>
          </p:cNvSpPr>
          <p:nvPr>
            <p:ph type="title"/>
          </p:nvPr>
        </p:nvSpPr>
        <p:spPr/>
        <p:txBody>
          <a:bodyPr/>
          <a:lstStyle/>
          <a:p>
            <a:r>
              <a:rPr lang="en-US" altLang="zh-CN" b="1">
                <a:solidFill>
                  <a:schemeClr val="accent2"/>
                </a:solidFill>
                <a:latin typeface="Times New Roman" panose="02020603050405020304" pitchFamily="18" charset="0"/>
              </a:rPr>
              <a:t>1.1.1 </a:t>
            </a:r>
            <a:r>
              <a:rPr lang="zh-CN" altLang="en-US">
                <a:solidFill>
                  <a:schemeClr val="accent2"/>
                </a:solidFill>
                <a:latin typeface="Times New Roman" panose="02020603050405020304" pitchFamily="18" charset="0"/>
              </a:rPr>
              <a:t>数据库的</a:t>
            </a:r>
            <a:r>
              <a:rPr lang="en-US" altLang="zh-CN">
                <a:solidFill>
                  <a:schemeClr val="accent2"/>
                </a:solidFill>
                <a:latin typeface="Times New Roman" panose="02020603050405020304" pitchFamily="18" charset="0"/>
              </a:rPr>
              <a:t>4</a:t>
            </a:r>
            <a:r>
              <a:rPr lang="zh-CN" altLang="en-US">
                <a:solidFill>
                  <a:schemeClr val="accent2"/>
                </a:solidFill>
                <a:latin typeface="Times New Roman" panose="02020603050405020304" pitchFamily="18" charset="0"/>
              </a:rPr>
              <a:t>个基本概念</a:t>
            </a:r>
            <a:endParaRPr lang="zh-CN" altLang="en-US"/>
          </a:p>
        </p:txBody>
      </p:sp>
      <p:sp>
        <p:nvSpPr>
          <p:cNvPr id="11267" name="内容占位符 2">
            <a:extLst>
              <a:ext uri="{FF2B5EF4-FFF2-40B4-BE49-F238E27FC236}">
                <a16:creationId xmlns:a16="http://schemas.microsoft.com/office/drawing/2014/main" id="{01D74554-6205-4DDA-B28E-2C558A5D47C3}"/>
              </a:ext>
            </a:extLst>
          </p:cNvPr>
          <p:cNvSpPr>
            <a:spLocks noGrp="1"/>
          </p:cNvSpPr>
          <p:nvPr>
            <p:ph idx="1"/>
          </p:nvPr>
        </p:nvSpPr>
        <p:spPr/>
        <p:txBody>
          <a:bodyPr/>
          <a:lstStyle/>
          <a:p>
            <a:pPr marL="514350" indent="-514350">
              <a:buFontTx/>
              <a:buAutoNum type="arabicPeriod"/>
            </a:pPr>
            <a:r>
              <a:rPr lang="zh-CN" altLang="en-US"/>
              <a:t>数据</a:t>
            </a:r>
            <a:endParaRPr lang="en-US" altLang="zh-CN"/>
          </a:p>
          <a:p>
            <a:pPr marL="514350" indent="-514350">
              <a:buFontTx/>
              <a:buAutoNum type="arabicPeriod"/>
            </a:pPr>
            <a:r>
              <a:rPr lang="zh-CN" altLang="en-US"/>
              <a:t>数据库</a:t>
            </a:r>
            <a:endParaRPr lang="en-US" altLang="zh-CN"/>
          </a:p>
          <a:p>
            <a:pPr marL="514350" indent="-514350">
              <a:buFontTx/>
              <a:buAutoNum type="arabicPeriod"/>
            </a:pPr>
            <a:r>
              <a:rPr lang="zh-CN" altLang="en-US"/>
              <a:t>数据库管理系统</a:t>
            </a:r>
            <a:endParaRPr lang="en-US" altLang="zh-CN"/>
          </a:p>
          <a:p>
            <a:pPr marL="514350" indent="-514350">
              <a:buFontTx/>
              <a:buAutoNum type="arabicPeriod"/>
            </a:pPr>
            <a:r>
              <a:rPr lang="zh-CN" altLang="en-US"/>
              <a:t>数据库系统</a:t>
            </a:r>
          </a:p>
        </p:txBody>
      </p:sp>
      <p:sp>
        <p:nvSpPr>
          <p:cNvPr id="11268" name="灯片编号占位符 3">
            <a:extLst>
              <a:ext uri="{FF2B5EF4-FFF2-40B4-BE49-F238E27FC236}">
                <a16:creationId xmlns:a16="http://schemas.microsoft.com/office/drawing/2014/main" id="{88E9542C-AD45-44AB-8E93-F840D5A9F4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F4BF3BD-3AD8-4252-B9E5-FBFA1AB58F70}" type="slidenum">
              <a:rPr lang="en-US" altLang="zh-CN"/>
              <a:pPr eaLnBrk="1" hangingPunct="1"/>
              <a:t>11</a:t>
            </a:fld>
            <a:endParaRPr lang="en-US" altLang="zh-CN"/>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0419FC34-AFDE-4183-A55A-FE2EB7D4550E}"/>
              </a:ext>
            </a:extLst>
          </p:cNvPr>
          <p:cNvSpPr>
            <a:spLocks noGrp="1" noChangeArrowheads="1"/>
          </p:cNvSpPr>
          <p:nvPr>
            <p:ph type="title"/>
          </p:nvPr>
        </p:nvSpPr>
        <p:spPr/>
        <p:txBody>
          <a:bodyPr/>
          <a:lstStyle/>
          <a:p>
            <a:pPr eaLnBrk="1" hangingPunct="1"/>
            <a:r>
              <a:rPr lang="en-US" altLang="zh-CN" b="1">
                <a:solidFill>
                  <a:schemeClr val="accent2"/>
                </a:solidFill>
              </a:rPr>
              <a:t>2. </a:t>
            </a:r>
            <a:r>
              <a:rPr lang="zh-CN" altLang="en-US" b="1">
                <a:solidFill>
                  <a:schemeClr val="accent2"/>
                </a:solidFill>
              </a:rPr>
              <a:t>系统分析员</a:t>
            </a:r>
          </a:p>
        </p:txBody>
      </p:sp>
      <p:sp>
        <p:nvSpPr>
          <p:cNvPr id="112643" name="Rectangle 3">
            <a:extLst>
              <a:ext uri="{FF2B5EF4-FFF2-40B4-BE49-F238E27FC236}">
                <a16:creationId xmlns:a16="http://schemas.microsoft.com/office/drawing/2014/main" id="{2DFBA787-B1D4-4AB3-B1D3-8ABB869ECC95}"/>
              </a:ext>
            </a:extLst>
          </p:cNvPr>
          <p:cNvSpPr>
            <a:spLocks noGrp="1" noChangeArrowheads="1"/>
          </p:cNvSpPr>
          <p:nvPr>
            <p:ph idx="1"/>
          </p:nvPr>
        </p:nvSpPr>
        <p:spPr>
          <a:xfrm>
            <a:off x="107950" y="1557338"/>
            <a:ext cx="8964613" cy="4525962"/>
          </a:xfrm>
        </p:spPr>
        <p:txBody>
          <a:bodyPr/>
          <a:lstStyle/>
          <a:p>
            <a:pPr lvl="1" eaLnBrk="1" hangingPunct="1"/>
            <a:r>
              <a:rPr lang="zh-CN" altLang="en-US" sz="3200"/>
              <a:t>负责应用系统的需求分析和规范说明</a:t>
            </a:r>
          </a:p>
          <a:p>
            <a:pPr lvl="1" eaLnBrk="1" hangingPunct="1"/>
            <a:r>
              <a:rPr lang="zh-CN" altLang="en-US" sz="3200"/>
              <a:t>与用户及</a:t>
            </a:r>
            <a:r>
              <a:rPr lang="en-US" altLang="zh-CN" sz="3200"/>
              <a:t>DBA</a:t>
            </a:r>
            <a:r>
              <a:rPr lang="zh-CN" altLang="en-US" sz="3200"/>
              <a:t>协商，确定系统的硬软件配置</a:t>
            </a:r>
          </a:p>
          <a:p>
            <a:pPr lvl="1" eaLnBrk="1" hangingPunct="1"/>
            <a:r>
              <a:rPr lang="zh-CN" altLang="en-US" sz="3200"/>
              <a:t>参与数据库系统的概要设计</a:t>
            </a:r>
          </a:p>
          <a:p>
            <a:pPr eaLnBrk="1" hangingPunct="1"/>
            <a:endParaRPr lang="en-US" altLang="zh-CN" sz="3600"/>
          </a:p>
        </p:txBody>
      </p:sp>
      <p:sp>
        <p:nvSpPr>
          <p:cNvPr id="112644" name="灯片编号占位符 5">
            <a:extLst>
              <a:ext uri="{FF2B5EF4-FFF2-40B4-BE49-F238E27FC236}">
                <a16:creationId xmlns:a16="http://schemas.microsoft.com/office/drawing/2014/main" id="{B4B45793-F5AB-4149-B229-F3A5E6E829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EB3014-B12B-452B-97A2-AABAE812F44D}" type="slidenum">
              <a:rPr lang="en-US" altLang="zh-CN"/>
              <a:pPr eaLnBrk="1" hangingPunct="1"/>
              <a:t>110</a:t>
            </a:fld>
            <a:endParaRPr lang="en-US" altLang="zh-CN"/>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02CBD780-21AF-400F-88C4-E505E19577FA}"/>
              </a:ext>
            </a:extLst>
          </p:cNvPr>
          <p:cNvSpPr>
            <a:spLocks noGrp="1" noChangeArrowheads="1"/>
          </p:cNvSpPr>
          <p:nvPr>
            <p:ph type="title"/>
          </p:nvPr>
        </p:nvSpPr>
        <p:spPr/>
        <p:txBody>
          <a:bodyPr/>
          <a:lstStyle/>
          <a:p>
            <a:pPr eaLnBrk="1" hangingPunct="1"/>
            <a:r>
              <a:rPr lang="zh-CN" altLang="en-US" b="1">
                <a:solidFill>
                  <a:schemeClr val="accent2"/>
                </a:solidFill>
              </a:rPr>
              <a:t>数据库设计人员</a:t>
            </a:r>
          </a:p>
        </p:txBody>
      </p:sp>
      <p:sp>
        <p:nvSpPr>
          <p:cNvPr id="113667" name="Rectangle 3">
            <a:extLst>
              <a:ext uri="{FF2B5EF4-FFF2-40B4-BE49-F238E27FC236}">
                <a16:creationId xmlns:a16="http://schemas.microsoft.com/office/drawing/2014/main" id="{B102CD75-44B2-43B0-9ECE-2DAE062F1240}"/>
              </a:ext>
            </a:extLst>
          </p:cNvPr>
          <p:cNvSpPr>
            <a:spLocks noGrp="1" noChangeArrowheads="1"/>
          </p:cNvSpPr>
          <p:nvPr>
            <p:ph idx="1"/>
          </p:nvPr>
        </p:nvSpPr>
        <p:spPr/>
        <p:txBody>
          <a:bodyPr/>
          <a:lstStyle/>
          <a:p>
            <a:pPr eaLnBrk="1" hangingPunct="1"/>
            <a:r>
              <a:rPr lang="zh-CN" altLang="en-US"/>
              <a:t>参加用户需求调查和系统分析</a:t>
            </a:r>
          </a:p>
          <a:p>
            <a:pPr eaLnBrk="1" hangingPunct="1"/>
            <a:r>
              <a:rPr lang="zh-CN" altLang="en-US"/>
              <a:t>确定数据库中的数据</a:t>
            </a:r>
          </a:p>
          <a:p>
            <a:pPr eaLnBrk="1" hangingPunct="1"/>
            <a:r>
              <a:rPr lang="zh-CN" altLang="en-US"/>
              <a:t>设计数据库各级模式</a:t>
            </a:r>
          </a:p>
          <a:p>
            <a:pPr eaLnBrk="1" hangingPunct="1"/>
            <a:endParaRPr lang="en-US" altLang="zh-CN"/>
          </a:p>
        </p:txBody>
      </p:sp>
      <p:sp>
        <p:nvSpPr>
          <p:cNvPr id="113668" name="灯片编号占位符 5">
            <a:extLst>
              <a:ext uri="{FF2B5EF4-FFF2-40B4-BE49-F238E27FC236}">
                <a16:creationId xmlns:a16="http://schemas.microsoft.com/office/drawing/2014/main" id="{E015EBBE-BF95-4638-9924-30B35C5E109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3A5649-6436-4795-A1B4-49646205B6D9}" type="slidenum">
              <a:rPr lang="en-US" altLang="zh-CN"/>
              <a:pPr eaLnBrk="1" hangingPunct="1"/>
              <a:t>111</a:t>
            </a:fld>
            <a:endParaRPr lang="en-US" altLang="zh-CN"/>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671ABFD-EE23-44C7-A776-535FC5A609BF}"/>
              </a:ext>
            </a:extLst>
          </p:cNvPr>
          <p:cNvSpPr>
            <a:spLocks noGrp="1" noChangeArrowheads="1"/>
          </p:cNvSpPr>
          <p:nvPr>
            <p:ph type="title"/>
          </p:nvPr>
        </p:nvSpPr>
        <p:spPr/>
        <p:txBody>
          <a:bodyPr/>
          <a:lstStyle/>
          <a:p>
            <a:pPr eaLnBrk="1" hangingPunct="1"/>
            <a:r>
              <a:rPr lang="en-US" altLang="zh-CN">
                <a:solidFill>
                  <a:schemeClr val="accent2"/>
                </a:solidFill>
              </a:rPr>
              <a:t>3. </a:t>
            </a:r>
            <a:r>
              <a:rPr lang="zh-CN" altLang="en-US" b="1">
                <a:solidFill>
                  <a:schemeClr val="accent2"/>
                </a:solidFill>
              </a:rPr>
              <a:t>应用程序员</a:t>
            </a:r>
          </a:p>
        </p:txBody>
      </p:sp>
      <p:sp>
        <p:nvSpPr>
          <p:cNvPr id="114691" name="Rectangle 3">
            <a:extLst>
              <a:ext uri="{FF2B5EF4-FFF2-40B4-BE49-F238E27FC236}">
                <a16:creationId xmlns:a16="http://schemas.microsoft.com/office/drawing/2014/main" id="{3EE83528-1744-4C28-8413-7C3344E5F4DC}"/>
              </a:ext>
            </a:extLst>
          </p:cNvPr>
          <p:cNvSpPr>
            <a:spLocks noGrp="1" noChangeArrowheads="1"/>
          </p:cNvSpPr>
          <p:nvPr>
            <p:ph idx="1"/>
          </p:nvPr>
        </p:nvSpPr>
        <p:spPr/>
        <p:txBody>
          <a:bodyPr/>
          <a:lstStyle/>
          <a:p>
            <a:pPr eaLnBrk="1" hangingPunct="1"/>
            <a:r>
              <a:rPr lang="zh-CN" altLang="en-US"/>
              <a:t>设计和编写应用系统的程序模块</a:t>
            </a:r>
          </a:p>
          <a:p>
            <a:pPr eaLnBrk="1" hangingPunct="1"/>
            <a:r>
              <a:rPr lang="zh-CN" altLang="en-US"/>
              <a:t>进行调试和安装</a:t>
            </a:r>
          </a:p>
          <a:p>
            <a:pPr eaLnBrk="1" hangingPunct="1"/>
            <a:endParaRPr lang="en-US" altLang="zh-CN"/>
          </a:p>
        </p:txBody>
      </p:sp>
      <p:sp>
        <p:nvSpPr>
          <p:cNvPr id="114692" name="灯片编号占位符 5">
            <a:extLst>
              <a:ext uri="{FF2B5EF4-FFF2-40B4-BE49-F238E27FC236}">
                <a16:creationId xmlns:a16="http://schemas.microsoft.com/office/drawing/2014/main" id="{341111F6-7A80-42E0-B27B-F947C87732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8C6DE84-46AB-49AD-B5FD-C9534967D4A0}" type="slidenum">
              <a:rPr lang="en-US" altLang="zh-CN"/>
              <a:pPr eaLnBrk="1" hangingPunct="1"/>
              <a:t>112</a:t>
            </a:fld>
            <a:endParaRPr lang="en-US" altLang="zh-CN"/>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BA419345-9A04-45F0-A13E-6C5B8789E40E}"/>
              </a:ext>
            </a:extLst>
          </p:cNvPr>
          <p:cNvSpPr>
            <a:spLocks noGrp="1" noChangeArrowheads="1"/>
          </p:cNvSpPr>
          <p:nvPr>
            <p:ph type="title"/>
          </p:nvPr>
        </p:nvSpPr>
        <p:spPr/>
        <p:txBody>
          <a:bodyPr/>
          <a:lstStyle/>
          <a:p>
            <a:pPr eaLnBrk="1" hangingPunct="1"/>
            <a:r>
              <a:rPr lang="en-US" altLang="zh-CN">
                <a:solidFill>
                  <a:schemeClr val="accent2"/>
                </a:solidFill>
              </a:rPr>
              <a:t>4. </a:t>
            </a:r>
            <a:r>
              <a:rPr lang="zh-CN" altLang="en-US" b="1">
                <a:solidFill>
                  <a:schemeClr val="accent2"/>
                </a:solidFill>
              </a:rPr>
              <a:t>用户 </a:t>
            </a:r>
            <a:r>
              <a:rPr lang="en-US" altLang="zh-CN" b="1">
                <a:solidFill>
                  <a:schemeClr val="accent2"/>
                </a:solidFill>
              </a:rPr>
              <a:t>(End User)</a:t>
            </a:r>
          </a:p>
        </p:txBody>
      </p:sp>
      <p:sp>
        <p:nvSpPr>
          <p:cNvPr id="115715" name="Rectangle 3">
            <a:extLst>
              <a:ext uri="{FF2B5EF4-FFF2-40B4-BE49-F238E27FC236}">
                <a16:creationId xmlns:a16="http://schemas.microsoft.com/office/drawing/2014/main" id="{46D4C339-34E9-4504-88A7-B8D9B8873C7D}"/>
              </a:ext>
            </a:extLst>
          </p:cNvPr>
          <p:cNvSpPr>
            <a:spLocks noGrp="1" noChangeArrowheads="1"/>
          </p:cNvSpPr>
          <p:nvPr>
            <p:ph idx="1"/>
          </p:nvPr>
        </p:nvSpPr>
        <p:spPr>
          <a:xfrm>
            <a:off x="468313" y="1268413"/>
            <a:ext cx="8229600" cy="5256212"/>
          </a:xfrm>
        </p:spPr>
        <p:txBody>
          <a:bodyPr/>
          <a:lstStyle/>
          <a:p>
            <a:pPr eaLnBrk="1" hangingPunct="1">
              <a:lnSpc>
                <a:spcPct val="90000"/>
              </a:lnSpc>
            </a:pPr>
            <a:r>
              <a:rPr lang="zh-CN" altLang="en-US" sz="2800"/>
              <a:t>最终用户通过应用系统的用户接口使用数据库</a:t>
            </a:r>
          </a:p>
          <a:p>
            <a:pPr eaLnBrk="1" hangingPunct="1">
              <a:lnSpc>
                <a:spcPct val="90000"/>
              </a:lnSpc>
            </a:pPr>
            <a:r>
              <a:rPr lang="zh-CN" altLang="en-US" sz="2800">
                <a:solidFill>
                  <a:srgbClr val="333399"/>
                </a:solidFill>
              </a:rPr>
              <a:t>偶然用户</a:t>
            </a:r>
          </a:p>
          <a:p>
            <a:pPr lvl="1" eaLnBrk="1" hangingPunct="1">
              <a:lnSpc>
                <a:spcPct val="90000"/>
              </a:lnSpc>
            </a:pPr>
            <a:r>
              <a:rPr lang="zh-CN" altLang="en-US" sz="2400"/>
              <a:t>不经常访问数据库，但每次访问数据库时往往需要不同的数据库信息</a:t>
            </a:r>
          </a:p>
          <a:p>
            <a:pPr lvl="1" eaLnBrk="1" hangingPunct="1">
              <a:lnSpc>
                <a:spcPct val="90000"/>
              </a:lnSpc>
            </a:pPr>
            <a:r>
              <a:rPr lang="zh-CN" altLang="en-US" sz="2400"/>
              <a:t>企业或组织机构的高中级管理人员</a:t>
            </a:r>
          </a:p>
          <a:p>
            <a:pPr eaLnBrk="1" hangingPunct="1">
              <a:lnSpc>
                <a:spcPct val="90000"/>
              </a:lnSpc>
            </a:pPr>
            <a:r>
              <a:rPr lang="zh-CN" altLang="en-US" sz="2800">
                <a:solidFill>
                  <a:srgbClr val="333399"/>
                </a:solidFill>
              </a:rPr>
              <a:t>简单用户</a:t>
            </a:r>
          </a:p>
          <a:p>
            <a:pPr lvl="1" eaLnBrk="1" hangingPunct="1">
              <a:lnSpc>
                <a:spcPct val="90000"/>
              </a:lnSpc>
            </a:pPr>
            <a:r>
              <a:rPr lang="zh-CN" altLang="en-US" sz="2400"/>
              <a:t>主要工作是查询和更新数据库</a:t>
            </a:r>
          </a:p>
          <a:p>
            <a:pPr lvl="1" eaLnBrk="1" hangingPunct="1">
              <a:lnSpc>
                <a:spcPct val="90000"/>
              </a:lnSpc>
            </a:pPr>
            <a:r>
              <a:rPr lang="zh-CN" altLang="en-US" sz="2400"/>
              <a:t>银行的职员、机票预定人员、旅馆总台服务员</a:t>
            </a:r>
          </a:p>
          <a:p>
            <a:pPr eaLnBrk="1" hangingPunct="1">
              <a:lnSpc>
                <a:spcPct val="90000"/>
              </a:lnSpc>
            </a:pPr>
            <a:r>
              <a:rPr lang="zh-CN" altLang="en-US" sz="2800">
                <a:solidFill>
                  <a:srgbClr val="333399"/>
                </a:solidFill>
              </a:rPr>
              <a:t>复杂用户</a:t>
            </a:r>
          </a:p>
          <a:p>
            <a:pPr lvl="1" eaLnBrk="1" hangingPunct="1">
              <a:lnSpc>
                <a:spcPct val="90000"/>
              </a:lnSpc>
            </a:pPr>
            <a:r>
              <a:rPr lang="zh-CN" altLang="en-US" sz="2400"/>
              <a:t>工程师、科学家、经济学家、科技工作者等</a:t>
            </a:r>
          </a:p>
          <a:p>
            <a:pPr lvl="1" eaLnBrk="1" hangingPunct="1">
              <a:lnSpc>
                <a:spcPct val="90000"/>
              </a:lnSpc>
            </a:pPr>
            <a:r>
              <a:rPr lang="zh-CN" altLang="en-US" sz="2400"/>
              <a:t>直接使用数据库语言访问数据库，甚至能够基于数据库管理系统的</a:t>
            </a:r>
            <a:r>
              <a:rPr lang="en-US" altLang="zh-CN" sz="2400"/>
              <a:t>API</a:t>
            </a:r>
            <a:r>
              <a:rPr lang="zh-CN" altLang="en-US" sz="2400"/>
              <a:t>编制自己的应用程序</a:t>
            </a:r>
          </a:p>
        </p:txBody>
      </p:sp>
      <p:sp>
        <p:nvSpPr>
          <p:cNvPr id="115716" name="灯片编号占位符 5">
            <a:extLst>
              <a:ext uri="{FF2B5EF4-FFF2-40B4-BE49-F238E27FC236}">
                <a16:creationId xmlns:a16="http://schemas.microsoft.com/office/drawing/2014/main" id="{05DFF87A-5583-4D9C-8617-1A47ACD8B7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52119B6-625B-412C-8540-FFF6CE050110}" type="slidenum">
              <a:rPr lang="en-US" altLang="zh-CN"/>
              <a:pPr eaLnBrk="1" hangingPunct="1"/>
              <a:t>113</a:t>
            </a:fld>
            <a:endParaRPr lang="en-US" altLang="zh-CN"/>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9A62C20F-2D6F-42E0-A454-A83CC4746729}"/>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116739" name="Rectangle 3">
            <a:extLst>
              <a:ext uri="{FF2B5EF4-FFF2-40B4-BE49-F238E27FC236}">
                <a16:creationId xmlns:a16="http://schemas.microsoft.com/office/drawing/2014/main" id="{EA74C9AC-C03D-4287-8732-CF6636C70FD5}"/>
              </a:ext>
            </a:extLst>
          </p:cNvPr>
          <p:cNvSpPr>
            <a:spLocks noGrp="1" noChangeArrowheads="1"/>
          </p:cNvSpPr>
          <p:nvPr>
            <p:ph idx="1"/>
          </p:nvPr>
        </p:nvSpPr>
        <p:spPr/>
        <p:txBody>
          <a:bodyPr/>
          <a:lstStyle/>
          <a:p>
            <a:pPr eaLnBrk="1" hangingPunct="1">
              <a:buFontTx/>
              <a:buNone/>
            </a:pPr>
            <a:r>
              <a:rPr lang="en-US" altLang="zh-CN" sz="3600" b="1"/>
              <a:t>1.1 </a:t>
            </a:r>
            <a:r>
              <a:rPr lang="zh-CN" altLang="en-US" sz="3600" b="1"/>
              <a:t>数据库系统概述</a:t>
            </a:r>
          </a:p>
          <a:p>
            <a:pPr eaLnBrk="1" hangingPunct="1">
              <a:buFontTx/>
              <a:buNone/>
            </a:pPr>
            <a:r>
              <a:rPr lang="en-US" altLang="zh-CN" sz="3600" b="1"/>
              <a:t>1.2 </a:t>
            </a:r>
            <a:r>
              <a:rPr lang="zh-CN" altLang="en-US" sz="3600" b="1"/>
              <a:t>数据模型</a:t>
            </a:r>
          </a:p>
          <a:p>
            <a:pPr eaLnBrk="1" hangingPunct="1">
              <a:buFontTx/>
              <a:buNone/>
            </a:pPr>
            <a:r>
              <a:rPr lang="en-US" altLang="zh-CN" sz="3600" b="1"/>
              <a:t>1.3 </a:t>
            </a:r>
            <a:r>
              <a:rPr lang="zh-CN" altLang="en-US" sz="3600" b="1"/>
              <a:t>数据库系统的结构</a:t>
            </a:r>
          </a:p>
          <a:p>
            <a:pPr eaLnBrk="1" hangingPunct="1">
              <a:buFontTx/>
              <a:buNone/>
            </a:pPr>
            <a:r>
              <a:rPr lang="en-US" altLang="zh-CN" sz="3600" b="1"/>
              <a:t>1.4 </a:t>
            </a:r>
            <a:r>
              <a:rPr lang="zh-CN" altLang="en-US" sz="3600" b="1"/>
              <a:t>数据库系统的组成</a:t>
            </a:r>
          </a:p>
          <a:p>
            <a:pPr eaLnBrk="1" hangingPunct="1">
              <a:buFontTx/>
              <a:buNone/>
            </a:pPr>
            <a:r>
              <a:rPr lang="en-US" altLang="zh-CN" sz="3600" b="1">
                <a:solidFill>
                  <a:schemeClr val="accent2"/>
                </a:solidFill>
              </a:rPr>
              <a:t>1.5 </a:t>
            </a:r>
            <a:r>
              <a:rPr lang="zh-CN" altLang="en-US" sz="3600" b="1">
                <a:solidFill>
                  <a:schemeClr val="accent2"/>
                </a:solidFill>
              </a:rPr>
              <a:t>小结</a:t>
            </a:r>
          </a:p>
        </p:txBody>
      </p:sp>
      <p:sp>
        <p:nvSpPr>
          <p:cNvPr id="116740" name="灯片编号占位符 5">
            <a:extLst>
              <a:ext uri="{FF2B5EF4-FFF2-40B4-BE49-F238E27FC236}">
                <a16:creationId xmlns:a16="http://schemas.microsoft.com/office/drawing/2014/main" id="{B814D3DF-69FA-4BF8-829B-56DAAA3302B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D94F860-6391-4955-B330-F0F831279276}" type="slidenum">
              <a:rPr lang="en-US" altLang="zh-CN"/>
              <a:pPr eaLnBrk="1" hangingPunct="1"/>
              <a:t>114</a:t>
            </a:fld>
            <a:endParaRPr lang="en-US" altLang="zh-CN"/>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362C3C26-985B-4E76-86D1-47CF9521ED52}"/>
              </a:ext>
            </a:extLst>
          </p:cNvPr>
          <p:cNvSpPr>
            <a:spLocks noGrp="1" noChangeArrowheads="1"/>
          </p:cNvSpPr>
          <p:nvPr>
            <p:ph type="title"/>
          </p:nvPr>
        </p:nvSpPr>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7763" name="Rectangle 3">
            <a:extLst>
              <a:ext uri="{FF2B5EF4-FFF2-40B4-BE49-F238E27FC236}">
                <a16:creationId xmlns:a16="http://schemas.microsoft.com/office/drawing/2014/main" id="{2586C848-CF99-4D00-B08B-D8322B18AA63}"/>
              </a:ext>
            </a:extLst>
          </p:cNvPr>
          <p:cNvSpPr>
            <a:spLocks noGrp="1" noChangeArrowheads="1"/>
          </p:cNvSpPr>
          <p:nvPr>
            <p:ph idx="1"/>
          </p:nvPr>
        </p:nvSpPr>
        <p:spPr/>
        <p:txBody>
          <a:bodyPr/>
          <a:lstStyle/>
          <a:p>
            <a:pPr marL="609600" indent="-609600" eaLnBrk="1" hangingPunct="1"/>
            <a:r>
              <a:rPr lang="zh-CN" altLang="en-US" sz="3600"/>
              <a:t>数据库系统概述</a:t>
            </a:r>
          </a:p>
          <a:p>
            <a:pPr marL="990600" lvl="1" indent="-533400" eaLnBrk="1" hangingPunct="1">
              <a:buFontTx/>
              <a:buAutoNum type="circleNumDbPlain"/>
            </a:pPr>
            <a:r>
              <a:rPr lang="zh-CN" altLang="en-US" sz="3200"/>
              <a:t>数据库的基本概念</a:t>
            </a:r>
          </a:p>
          <a:p>
            <a:pPr marL="990600" lvl="1" indent="-533400" eaLnBrk="1" hangingPunct="1">
              <a:buFontTx/>
              <a:buAutoNum type="circleNumDbPlain"/>
            </a:pPr>
            <a:r>
              <a:rPr lang="zh-CN" altLang="en-US" sz="3200"/>
              <a:t>数据管理的发展过程</a:t>
            </a:r>
          </a:p>
          <a:p>
            <a:pPr marL="609600" indent="-609600" eaLnBrk="1" hangingPunct="1"/>
            <a:r>
              <a:rPr lang="zh-CN" altLang="en-US" sz="3600"/>
              <a:t>数据模型</a:t>
            </a:r>
          </a:p>
          <a:p>
            <a:pPr marL="990600" lvl="1" indent="-533400" eaLnBrk="1" hangingPunct="1">
              <a:buFontTx/>
              <a:buAutoNum type="circleNumDbPlain"/>
            </a:pPr>
            <a:r>
              <a:rPr lang="zh-CN" altLang="en-US" sz="3200"/>
              <a:t>数据模型的三要素</a:t>
            </a:r>
          </a:p>
          <a:p>
            <a:pPr marL="990600" lvl="1" indent="-533400" eaLnBrk="1" hangingPunct="1">
              <a:buFontTx/>
              <a:buAutoNum type="circleNumDbPlain"/>
            </a:pPr>
            <a:r>
              <a:rPr lang="zh-CN" altLang="en-US" sz="3200"/>
              <a:t>概念模型， </a:t>
            </a:r>
            <a:r>
              <a:rPr lang="en-US" altLang="zh-CN" sz="3200"/>
              <a:t>E-R </a:t>
            </a:r>
            <a:r>
              <a:rPr lang="zh-CN" altLang="en-US" sz="3200"/>
              <a:t>模型</a:t>
            </a:r>
          </a:p>
          <a:p>
            <a:pPr marL="990600" lvl="1" indent="-533400" eaLnBrk="1" hangingPunct="1">
              <a:buFontTx/>
              <a:buAutoNum type="circleNumDbPlain"/>
            </a:pPr>
            <a:r>
              <a:rPr lang="zh-CN" altLang="en-US" sz="3200"/>
              <a:t>三种主要数据库模型</a:t>
            </a:r>
          </a:p>
          <a:p>
            <a:pPr marL="609600" indent="-609600" eaLnBrk="1" hangingPunct="1"/>
            <a:endParaRPr lang="en-US" altLang="zh-CN" sz="3600"/>
          </a:p>
        </p:txBody>
      </p:sp>
      <p:sp>
        <p:nvSpPr>
          <p:cNvPr id="117764" name="灯片编号占位符 5">
            <a:extLst>
              <a:ext uri="{FF2B5EF4-FFF2-40B4-BE49-F238E27FC236}">
                <a16:creationId xmlns:a16="http://schemas.microsoft.com/office/drawing/2014/main" id="{63DC4AB6-56CF-458C-8B78-9ECAE5A592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94ACAB-66FB-4C54-9A56-291B3D04A0A7}" type="slidenum">
              <a:rPr lang="en-US" altLang="zh-CN"/>
              <a:pPr eaLnBrk="1" hangingPunct="1"/>
              <a:t>115</a:t>
            </a:fld>
            <a:endParaRPr lang="en-US" altLang="zh-CN"/>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4">
            <a:extLst>
              <a:ext uri="{FF2B5EF4-FFF2-40B4-BE49-F238E27FC236}">
                <a16:creationId xmlns:a16="http://schemas.microsoft.com/office/drawing/2014/main" id="{5E89647E-1F80-4817-9F15-AB461C610DE6}"/>
              </a:ext>
            </a:extLst>
          </p:cNvPr>
          <p:cNvSpPr>
            <a:spLocks noGrp="1" noRot="1" noChangeArrowheads="1"/>
          </p:cNvSpPr>
          <p:nvPr>
            <p:ph type="title"/>
          </p:nvPr>
        </p:nvSpPr>
        <p:spPr>
          <a:noFill/>
        </p:spPr>
        <p:txBody>
          <a:bodyPr/>
          <a:lstStyle/>
          <a:p>
            <a:pPr eaLnBrk="1" hangingPunct="1"/>
            <a:r>
              <a:rPr lang="en-US" altLang="zh-CN">
                <a:solidFill>
                  <a:schemeClr val="accent2"/>
                </a:solidFill>
              </a:rPr>
              <a:t>1.5 </a:t>
            </a:r>
            <a:r>
              <a:rPr lang="zh-CN" altLang="en-US">
                <a:solidFill>
                  <a:schemeClr val="accent2"/>
                </a:solidFill>
              </a:rPr>
              <a:t>小结</a:t>
            </a:r>
          </a:p>
        </p:txBody>
      </p:sp>
      <p:sp>
        <p:nvSpPr>
          <p:cNvPr id="118787" name="Rectangle 3">
            <a:extLst>
              <a:ext uri="{FF2B5EF4-FFF2-40B4-BE49-F238E27FC236}">
                <a16:creationId xmlns:a16="http://schemas.microsoft.com/office/drawing/2014/main" id="{E3C90084-39E9-4062-9B2D-50D4EBA2022A}"/>
              </a:ext>
            </a:extLst>
          </p:cNvPr>
          <p:cNvSpPr>
            <a:spLocks noGrp="1" noChangeArrowheads="1"/>
          </p:cNvSpPr>
          <p:nvPr>
            <p:ph idx="1"/>
          </p:nvPr>
        </p:nvSpPr>
        <p:spPr>
          <a:xfrm>
            <a:off x="457200" y="1600200"/>
            <a:ext cx="8229600" cy="3052763"/>
          </a:xfrm>
        </p:spPr>
        <p:txBody>
          <a:bodyPr/>
          <a:lstStyle/>
          <a:p>
            <a:pPr marL="609600" indent="-609600" eaLnBrk="1" hangingPunct="1"/>
            <a:r>
              <a:rPr lang="zh-CN" altLang="en-US" sz="3600"/>
              <a:t>数据库系统的结构</a:t>
            </a:r>
          </a:p>
          <a:p>
            <a:pPr marL="990600" lvl="1" indent="-533400" eaLnBrk="1" hangingPunct="1">
              <a:buFontTx/>
              <a:buAutoNum type="circleNumDbPlain"/>
            </a:pPr>
            <a:r>
              <a:rPr lang="zh-CN" altLang="en-US" sz="3200"/>
              <a:t>数据库系统三级模式结构</a:t>
            </a:r>
          </a:p>
          <a:p>
            <a:pPr marL="990600" lvl="1" indent="-533400" eaLnBrk="1" hangingPunct="1">
              <a:buFontTx/>
              <a:buAutoNum type="circleNumDbPlain"/>
            </a:pPr>
            <a:r>
              <a:rPr lang="zh-CN" altLang="en-US" sz="3200"/>
              <a:t>数据库系统两层映像系统结构</a:t>
            </a:r>
          </a:p>
          <a:p>
            <a:pPr marL="609600" indent="-609600" eaLnBrk="1" hangingPunct="1"/>
            <a:r>
              <a:rPr lang="zh-CN" altLang="en-US" sz="3600"/>
              <a:t>数据库系统的组成</a:t>
            </a:r>
          </a:p>
          <a:p>
            <a:pPr marL="609600" indent="-609600" eaLnBrk="1" hangingPunct="1"/>
            <a:endParaRPr lang="zh-CN" altLang="en-US" sz="3600"/>
          </a:p>
          <a:p>
            <a:pPr marL="609600" indent="-609600" eaLnBrk="1" hangingPunct="1"/>
            <a:endParaRPr lang="en-US" altLang="zh-CN" sz="3600"/>
          </a:p>
        </p:txBody>
      </p:sp>
      <p:sp>
        <p:nvSpPr>
          <p:cNvPr id="118788" name="灯片编号占位符 5">
            <a:extLst>
              <a:ext uri="{FF2B5EF4-FFF2-40B4-BE49-F238E27FC236}">
                <a16:creationId xmlns:a16="http://schemas.microsoft.com/office/drawing/2014/main" id="{9595E0D8-3D22-4DA8-A59A-26838C7795A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0158523-71B4-4721-B478-CFA7C80DAE2A}" type="slidenum">
              <a:rPr lang="en-US" altLang="zh-CN"/>
              <a:pPr eaLnBrk="1" hangingPunct="1"/>
              <a:t>116</a:t>
            </a:fld>
            <a:endParaRPr lang="en-US" altLang="zh-CN"/>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标题 1">
            <a:extLst>
              <a:ext uri="{FF2B5EF4-FFF2-40B4-BE49-F238E27FC236}">
                <a16:creationId xmlns:a16="http://schemas.microsoft.com/office/drawing/2014/main" id="{99EA164C-ED5A-48DB-9CAE-B6938F11F9F7}"/>
              </a:ext>
            </a:extLst>
          </p:cNvPr>
          <p:cNvSpPr>
            <a:spLocks noGrp="1"/>
          </p:cNvSpPr>
          <p:nvPr>
            <p:ph type="title"/>
          </p:nvPr>
        </p:nvSpPr>
        <p:spPr/>
        <p:txBody>
          <a:bodyPr/>
          <a:lstStyle/>
          <a:p>
            <a:r>
              <a:rPr lang="en-US" altLang="zh-CN"/>
              <a:t>Homework </a:t>
            </a:r>
            <a:r>
              <a:rPr lang="zh-CN" altLang="en-US"/>
              <a:t>（</a:t>
            </a:r>
            <a:r>
              <a:rPr lang="en-US" altLang="zh-CN"/>
              <a:t>Page 34</a:t>
            </a:r>
            <a:r>
              <a:rPr lang="zh-CN" altLang="en-US"/>
              <a:t>）</a:t>
            </a:r>
          </a:p>
        </p:txBody>
      </p:sp>
      <p:sp>
        <p:nvSpPr>
          <p:cNvPr id="119812" name="灯片编号占位符 3">
            <a:extLst>
              <a:ext uri="{FF2B5EF4-FFF2-40B4-BE49-F238E27FC236}">
                <a16:creationId xmlns:a16="http://schemas.microsoft.com/office/drawing/2014/main" id="{A7F08C75-3E5C-45F4-947D-F351C540A09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CC86818-7B40-44E3-BEC2-3312D69CA554}" type="slidenum">
              <a:rPr lang="en-US" altLang="zh-CN"/>
              <a:pPr eaLnBrk="1" hangingPunct="1"/>
              <a:t>117</a:t>
            </a:fld>
            <a:endParaRPr lang="en-US" altLang="zh-CN"/>
          </a:p>
        </p:txBody>
      </p:sp>
      <p:pic>
        <p:nvPicPr>
          <p:cNvPr id="8" name="图片 7">
            <a:extLst>
              <a:ext uri="{FF2B5EF4-FFF2-40B4-BE49-F238E27FC236}">
                <a16:creationId xmlns:a16="http://schemas.microsoft.com/office/drawing/2014/main" id="{FA5A2C01-3453-4490-BAE2-DE919DACDD1A}"/>
              </a:ext>
            </a:extLst>
          </p:cNvPr>
          <p:cNvPicPr>
            <a:picLocks noChangeAspect="1"/>
          </p:cNvPicPr>
          <p:nvPr/>
        </p:nvPicPr>
        <p:blipFill>
          <a:blip r:embed="rId2"/>
          <a:stretch>
            <a:fillRect/>
          </a:stretch>
        </p:blipFill>
        <p:spPr>
          <a:xfrm>
            <a:off x="0" y="2266764"/>
            <a:ext cx="9144000" cy="2324471"/>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a:extLst>
              <a:ext uri="{FF2B5EF4-FFF2-40B4-BE49-F238E27FC236}">
                <a16:creationId xmlns:a16="http://schemas.microsoft.com/office/drawing/2014/main" id="{ECC40130-D831-408D-9CD8-CC6221B01226}"/>
              </a:ext>
            </a:extLst>
          </p:cNvPr>
          <p:cNvSpPr>
            <a:spLocks noGrp="1"/>
          </p:cNvSpPr>
          <p:nvPr>
            <p:ph idx="1"/>
          </p:nvPr>
        </p:nvSpPr>
        <p:spPr>
          <a:xfrm>
            <a:off x="457200" y="1600200"/>
            <a:ext cx="8229600" cy="3844925"/>
          </a:xfrm>
        </p:spPr>
        <p:txBody>
          <a:bodyPr/>
          <a:lstStyle/>
          <a:p>
            <a:pPr algn="ctr">
              <a:buFontTx/>
              <a:buNone/>
            </a:pPr>
            <a:r>
              <a:rPr lang="en-US" altLang="zh-CN" sz="4800">
                <a:solidFill>
                  <a:srgbClr val="0000FF"/>
                </a:solidFill>
              </a:rPr>
              <a:t>You are always welcome to ask questions.</a:t>
            </a:r>
          </a:p>
          <a:p>
            <a:pPr algn="ctr">
              <a:buFontTx/>
              <a:buNone/>
            </a:pPr>
            <a:endParaRPr lang="en-US" altLang="zh-CN" sz="4800">
              <a:solidFill>
                <a:srgbClr val="0000FF"/>
              </a:solidFill>
            </a:endParaRPr>
          </a:p>
          <a:p>
            <a:pPr algn="ctr">
              <a:buFontTx/>
              <a:buNone/>
            </a:pPr>
            <a:r>
              <a:rPr lang="en-US" altLang="zh-CN" sz="4800"/>
              <a:t>Email: liujie@ouc.edu.cn</a:t>
            </a:r>
            <a:endParaRPr lang="zh-CN" altLang="en-US" sz="4800"/>
          </a:p>
        </p:txBody>
      </p:sp>
      <p:sp>
        <p:nvSpPr>
          <p:cNvPr id="120835" name="灯片编号占位符 3">
            <a:extLst>
              <a:ext uri="{FF2B5EF4-FFF2-40B4-BE49-F238E27FC236}">
                <a16:creationId xmlns:a16="http://schemas.microsoft.com/office/drawing/2014/main" id="{3A6462B7-A3E5-435B-B8CA-217E6B271B0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2EAF78-15E8-4041-B093-D4F0A484E7BA}" type="slidenum">
              <a:rPr lang="en-US" altLang="zh-CN"/>
              <a:pPr eaLnBrk="1" hangingPunct="1"/>
              <a:t>118</a:t>
            </a:fld>
            <a:endParaRPr lang="en-US" altLang="zh-CN"/>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a:extLst>
              <a:ext uri="{FF2B5EF4-FFF2-40B4-BE49-F238E27FC236}">
                <a16:creationId xmlns:a16="http://schemas.microsoft.com/office/drawing/2014/main" id="{5AA44438-1832-42B1-8B6D-4DB18153138D}"/>
              </a:ext>
            </a:extLst>
          </p:cNvPr>
          <p:cNvSpPr>
            <a:spLocks noGrp="1" noChangeArrowheads="1"/>
          </p:cNvSpPr>
          <p:nvPr>
            <p:ph type="title"/>
          </p:nvPr>
        </p:nvSpPr>
        <p:spPr>
          <a:xfrm>
            <a:off x="395288" y="188913"/>
            <a:ext cx="8229600" cy="1143000"/>
          </a:xfrm>
        </p:spPr>
        <p:txBody>
          <a:bodyPr/>
          <a:lstStyle/>
          <a:p>
            <a:pPr eaLnBrk="1" hangingPunct="1"/>
            <a:r>
              <a:rPr lang="zh-CN" altLang="en-US">
                <a:solidFill>
                  <a:schemeClr val="accent2"/>
                </a:solidFill>
              </a:rPr>
              <a:t>基本概念</a:t>
            </a:r>
            <a:r>
              <a:rPr lang="en-US" altLang="zh-CN">
                <a:solidFill>
                  <a:schemeClr val="accent2"/>
                </a:solidFill>
              </a:rPr>
              <a:t>1</a:t>
            </a:r>
            <a:r>
              <a:rPr lang="zh-CN" altLang="en-US">
                <a:solidFill>
                  <a:schemeClr val="accent2"/>
                </a:solidFill>
              </a:rPr>
              <a:t>：数据 </a:t>
            </a:r>
            <a:r>
              <a:rPr lang="en-US" altLang="zh-CN">
                <a:solidFill>
                  <a:schemeClr val="accent2"/>
                </a:solidFill>
                <a:latin typeface="Comic Sans MS" panose="030F0702030302020204" pitchFamily="66" charset="0"/>
              </a:rPr>
              <a:t>(Data)</a:t>
            </a:r>
          </a:p>
        </p:txBody>
      </p:sp>
      <p:sp>
        <p:nvSpPr>
          <p:cNvPr id="15363" name="Rectangle 3">
            <a:extLst>
              <a:ext uri="{FF2B5EF4-FFF2-40B4-BE49-F238E27FC236}">
                <a16:creationId xmlns:a16="http://schemas.microsoft.com/office/drawing/2014/main" id="{30C22843-C6D7-4271-83F5-FAC2E4C4D8A1}"/>
              </a:ext>
            </a:extLst>
          </p:cNvPr>
          <p:cNvSpPr>
            <a:spLocks noGrp="1" noChangeArrowheads="1"/>
          </p:cNvSpPr>
          <p:nvPr>
            <p:ph idx="1"/>
          </p:nvPr>
        </p:nvSpPr>
        <p:spPr>
          <a:xfrm>
            <a:off x="468313" y="1341438"/>
            <a:ext cx="8229600" cy="5040312"/>
          </a:xfrm>
        </p:spPr>
        <p:txBody>
          <a:bodyPr/>
          <a:lstStyle/>
          <a:p>
            <a:pPr eaLnBrk="1" hangingPunct="1"/>
            <a:r>
              <a:rPr lang="zh-CN" altLang="en-US" b="1">
                <a:solidFill>
                  <a:schemeClr val="accent2"/>
                </a:solidFill>
              </a:rPr>
              <a:t>数据</a:t>
            </a:r>
            <a:r>
              <a:rPr lang="en-US" altLang="zh-CN" b="1">
                <a:solidFill>
                  <a:schemeClr val="accent2"/>
                </a:solidFill>
              </a:rPr>
              <a:t>(Data)</a:t>
            </a:r>
            <a:r>
              <a:rPr lang="zh-CN" altLang="en-US" b="1">
                <a:solidFill>
                  <a:schemeClr val="accent2"/>
                </a:solidFill>
              </a:rPr>
              <a:t>是数据库中存储的基本对象</a:t>
            </a:r>
          </a:p>
          <a:p>
            <a:pPr eaLnBrk="1" hangingPunct="1"/>
            <a:r>
              <a:rPr lang="zh-CN" altLang="en-US" b="1">
                <a:solidFill>
                  <a:schemeClr val="accent2"/>
                </a:solidFill>
              </a:rPr>
              <a:t>数据的定义</a:t>
            </a:r>
          </a:p>
          <a:p>
            <a:pPr lvl="1" eaLnBrk="1" hangingPunct="1"/>
            <a:r>
              <a:rPr lang="zh-CN" altLang="en-US" b="1">
                <a:solidFill>
                  <a:schemeClr val="accent2"/>
                </a:solidFill>
              </a:rPr>
              <a:t>描述事物的符号记录</a:t>
            </a:r>
          </a:p>
          <a:p>
            <a:pPr eaLnBrk="1" hangingPunct="1"/>
            <a:r>
              <a:rPr lang="zh-CN" altLang="en-US"/>
              <a:t>数据的种类</a:t>
            </a:r>
          </a:p>
          <a:p>
            <a:pPr lvl="1" eaLnBrk="1" hangingPunct="1"/>
            <a:r>
              <a:rPr lang="zh-CN" altLang="en-US"/>
              <a:t>数字、文本、图形、图像、音频、视频 </a:t>
            </a:r>
            <a:r>
              <a:rPr lang="en-US" altLang="zh-CN"/>
              <a:t>……</a:t>
            </a:r>
          </a:p>
          <a:p>
            <a:pPr eaLnBrk="1" hangingPunct="1"/>
            <a:r>
              <a:rPr lang="zh-CN" altLang="en-US"/>
              <a:t>数据的语义 </a:t>
            </a:r>
            <a:r>
              <a:rPr lang="en-US" altLang="zh-CN"/>
              <a:t>(</a:t>
            </a:r>
            <a:r>
              <a:rPr lang="en-US" altLang="zh-CN">
                <a:solidFill>
                  <a:schemeClr val="accent2"/>
                </a:solidFill>
                <a:latin typeface="Comic Sans MS" panose="030F0702030302020204" pitchFamily="66" charset="0"/>
              </a:rPr>
              <a:t>semantics</a:t>
            </a:r>
            <a:r>
              <a:rPr lang="en-US" altLang="zh-CN"/>
              <a:t>) </a:t>
            </a:r>
            <a:r>
              <a:rPr lang="zh-CN" altLang="en-US"/>
              <a:t>即：数据的含义</a:t>
            </a:r>
          </a:p>
          <a:p>
            <a:pPr eaLnBrk="1" hangingPunct="1"/>
            <a:r>
              <a:rPr lang="zh-CN" altLang="en-US"/>
              <a:t>数据的特点</a:t>
            </a:r>
          </a:p>
          <a:p>
            <a:pPr lvl="1" eaLnBrk="1" hangingPunct="1"/>
            <a:r>
              <a:rPr lang="zh-CN" altLang="en-US" b="1">
                <a:solidFill>
                  <a:srgbClr val="333399"/>
                </a:solidFill>
              </a:rPr>
              <a:t>数据与其语义是不可分的</a:t>
            </a:r>
          </a:p>
        </p:txBody>
      </p:sp>
      <p:sp>
        <p:nvSpPr>
          <p:cNvPr id="12292" name="灯片编号占位符 5">
            <a:extLst>
              <a:ext uri="{FF2B5EF4-FFF2-40B4-BE49-F238E27FC236}">
                <a16:creationId xmlns:a16="http://schemas.microsoft.com/office/drawing/2014/main" id="{619FD011-CE9F-4BB7-872C-0B132141C55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EB6A7FD-861F-4629-9A45-92B23B6E52D3}" type="slidenum">
              <a:rPr lang="en-US" altLang="zh-CN"/>
              <a:pPr eaLnBrk="1" hangingPunct="1"/>
              <a:t>12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5363">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5363">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5363">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1536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1536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5363">
                                            <p:txEl>
                                              <p:pRg st="6" end="6"/>
                                            </p:txEl>
                                          </p:spTgt>
                                        </p:tgtEl>
                                        <p:attrNameLst>
                                          <p:attrName>style.visibility</p:attrName>
                                        </p:attrNameLst>
                                      </p:cBhvr>
                                      <p:to>
                                        <p:strVal val="visible"/>
                                      </p:to>
                                    </p:set>
                                  </p:childTnLst>
                                </p:cTn>
                              </p:par>
                            </p:childTnLst>
                          </p:cTn>
                        </p:par>
                        <p:par>
                          <p:cTn id="25" fill="hold" nodeType="afterGroup">
                            <p:stCondLst>
                              <p:cond delay="0"/>
                            </p:stCondLst>
                            <p:childTnLst>
                              <p:par>
                                <p:cTn id="26" presetID="1" presetClass="entr" presetSubtype="0" fill="hold" nodeType="afterEffect">
                                  <p:stCondLst>
                                    <p:cond delay="0"/>
                                  </p:stCondLst>
                                  <p:childTnLst>
                                    <p:set>
                                      <p:cBhvr>
                                        <p:cTn id="27" dur="1" fill="hold">
                                          <p:stCondLst>
                                            <p:cond delay="0"/>
                                          </p:stCondLst>
                                        </p:cTn>
                                        <p:tgtEl>
                                          <p:spTgt spid="1536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a:extLst>
              <a:ext uri="{FF2B5EF4-FFF2-40B4-BE49-F238E27FC236}">
                <a16:creationId xmlns:a16="http://schemas.microsoft.com/office/drawing/2014/main" id="{BDD60FC8-FCF9-48EF-BECF-E731E0864DC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2</a:t>
            </a:r>
            <a:r>
              <a:rPr lang="zh-CN" altLang="en-US">
                <a:solidFill>
                  <a:schemeClr val="accent2"/>
                </a:solidFill>
              </a:rPr>
              <a:t>：数据库 </a:t>
            </a:r>
            <a:r>
              <a:rPr lang="en-US" altLang="zh-CN">
                <a:solidFill>
                  <a:schemeClr val="accent2"/>
                </a:solidFill>
                <a:latin typeface="Comic Sans MS" panose="030F0702030302020204" pitchFamily="66" charset="0"/>
              </a:rPr>
              <a:t>(Database)</a:t>
            </a:r>
          </a:p>
        </p:txBody>
      </p:sp>
      <p:sp>
        <p:nvSpPr>
          <p:cNvPr id="13315" name="Rectangle 3">
            <a:extLst>
              <a:ext uri="{FF2B5EF4-FFF2-40B4-BE49-F238E27FC236}">
                <a16:creationId xmlns:a16="http://schemas.microsoft.com/office/drawing/2014/main" id="{EF5AB050-998A-4DB1-A395-5E61ABF866B4}"/>
              </a:ext>
            </a:extLst>
          </p:cNvPr>
          <p:cNvSpPr>
            <a:spLocks noGrp="1" noChangeArrowheads="1"/>
          </p:cNvSpPr>
          <p:nvPr>
            <p:ph idx="1"/>
          </p:nvPr>
        </p:nvSpPr>
        <p:spPr>
          <a:xfrm>
            <a:off x="214313" y="1643063"/>
            <a:ext cx="8501062" cy="1497905"/>
          </a:xfrm>
        </p:spPr>
        <p:txBody>
          <a:bodyPr/>
          <a:lstStyle/>
          <a:p>
            <a:pPr marL="446088" lvl="1" indent="11113" eaLnBrk="1" hangingPunct="1">
              <a:buFontTx/>
              <a:buNone/>
            </a:pPr>
            <a:r>
              <a:rPr lang="zh-CN" altLang="en-US" sz="3600" dirty="0"/>
              <a:t>数据库是</a:t>
            </a:r>
            <a:r>
              <a:rPr lang="zh-CN" altLang="en-US" sz="3600" b="1" dirty="0">
                <a:solidFill>
                  <a:schemeClr val="accent2"/>
                </a:solidFill>
              </a:rPr>
              <a:t>长期储存</a:t>
            </a:r>
            <a:r>
              <a:rPr lang="zh-CN" altLang="en-US" sz="3600" dirty="0"/>
              <a:t>在计算机内、有组织、</a:t>
            </a:r>
            <a:r>
              <a:rPr lang="zh-CN" altLang="en-US" sz="3600" b="1" dirty="0">
                <a:solidFill>
                  <a:schemeClr val="accent2"/>
                </a:solidFill>
              </a:rPr>
              <a:t>可共享</a:t>
            </a:r>
            <a:r>
              <a:rPr lang="zh-CN" altLang="en-US" sz="3600" dirty="0"/>
              <a:t>的</a:t>
            </a:r>
            <a:r>
              <a:rPr lang="zh-CN" altLang="en-US" sz="3600" b="1" dirty="0">
                <a:solidFill>
                  <a:schemeClr val="accent2"/>
                </a:solidFill>
              </a:rPr>
              <a:t>大量数据</a:t>
            </a:r>
            <a:r>
              <a:rPr lang="zh-CN" altLang="en-US" sz="3600" dirty="0"/>
              <a:t>的集合。</a:t>
            </a:r>
          </a:p>
        </p:txBody>
      </p:sp>
      <p:sp>
        <p:nvSpPr>
          <p:cNvPr id="13316" name="灯片编号占位符 5">
            <a:extLst>
              <a:ext uri="{FF2B5EF4-FFF2-40B4-BE49-F238E27FC236}">
                <a16:creationId xmlns:a16="http://schemas.microsoft.com/office/drawing/2014/main" id="{DAD93BCB-9CB5-450E-911A-D8748598AED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F116478-8C79-4DE4-8510-D5C1B1F21196}" type="slidenum">
              <a:rPr lang="en-US" altLang="zh-CN"/>
              <a:pPr eaLnBrk="1" hangingPunct="1"/>
              <a:t>13</a:t>
            </a:fld>
            <a:endParaRPr lang="en-US" altLang="zh-CN"/>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a:extLst>
              <a:ext uri="{FF2B5EF4-FFF2-40B4-BE49-F238E27FC236}">
                <a16:creationId xmlns:a16="http://schemas.microsoft.com/office/drawing/2014/main" id="{0A172CBE-3BF7-44B9-B825-36CD8D6E9313}"/>
              </a:ext>
            </a:extLst>
          </p:cNvPr>
          <p:cNvSpPr>
            <a:spLocks noGrp="1" noChangeArrowheads="1"/>
          </p:cNvSpPr>
          <p:nvPr>
            <p:ph type="title"/>
          </p:nvPr>
        </p:nvSpPr>
        <p:spPr>
          <a:xfrm>
            <a:off x="0" y="274638"/>
            <a:ext cx="9144000" cy="1143000"/>
          </a:xfrm>
        </p:spPr>
        <p:txBody>
          <a:bodyPr/>
          <a:lstStyle/>
          <a:p>
            <a:pPr eaLnBrk="1" hangingPunct="1"/>
            <a:r>
              <a:rPr lang="zh-CN" altLang="en-US" sz="4000">
                <a:solidFill>
                  <a:schemeClr val="accent2"/>
                </a:solidFill>
              </a:rPr>
              <a:t>基本概念</a:t>
            </a:r>
            <a:r>
              <a:rPr lang="en-US" altLang="zh-CN" sz="4000">
                <a:solidFill>
                  <a:schemeClr val="accent2"/>
                </a:solidFill>
              </a:rPr>
              <a:t>3</a:t>
            </a:r>
            <a:r>
              <a:rPr lang="zh-CN" altLang="en-US" sz="4000">
                <a:solidFill>
                  <a:schemeClr val="accent2"/>
                </a:solidFill>
              </a:rPr>
              <a:t>：数据库管理系统 </a:t>
            </a:r>
            <a:r>
              <a:rPr lang="en-US" altLang="zh-CN" sz="4000">
                <a:solidFill>
                  <a:schemeClr val="accent2"/>
                </a:solidFill>
                <a:latin typeface="Comic Sans MS" panose="030F0702030302020204" pitchFamily="66" charset="0"/>
              </a:rPr>
              <a:t>(DBMS)</a:t>
            </a:r>
          </a:p>
        </p:txBody>
      </p:sp>
      <p:sp>
        <p:nvSpPr>
          <p:cNvPr id="14339" name="Rectangle 3">
            <a:extLst>
              <a:ext uri="{FF2B5EF4-FFF2-40B4-BE49-F238E27FC236}">
                <a16:creationId xmlns:a16="http://schemas.microsoft.com/office/drawing/2014/main" id="{D3F0A481-117B-4550-B745-5132F8B773D9}"/>
              </a:ext>
            </a:extLst>
          </p:cNvPr>
          <p:cNvSpPr>
            <a:spLocks noGrp="1" noChangeArrowheads="1"/>
          </p:cNvSpPr>
          <p:nvPr>
            <p:ph idx="1"/>
          </p:nvPr>
        </p:nvSpPr>
        <p:spPr>
          <a:xfrm>
            <a:off x="457200" y="1600200"/>
            <a:ext cx="8435975" cy="4525963"/>
          </a:xfrm>
        </p:spPr>
        <p:txBody>
          <a:bodyPr/>
          <a:lstStyle/>
          <a:p>
            <a:pPr eaLnBrk="1" hangingPunct="1"/>
            <a:r>
              <a:rPr lang="zh-CN" altLang="en-US" sz="3600"/>
              <a:t>定义</a:t>
            </a:r>
          </a:p>
          <a:p>
            <a:pPr lvl="1" eaLnBrk="1" hangingPunct="1"/>
            <a:r>
              <a:rPr lang="zh-CN" altLang="en-US" sz="3200" b="1">
                <a:solidFill>
                  <a:schemeClr val="accent2"/>
                </a:solidFill>
              </a:rPr>
              <a:t>位于用户与操作系统之间</a:t>
            </a:r>
            <a:r>
              <a:rPr lang="zh-CN" altLang="en-US" sz="3200"/>
              <a:t>的一层数据管理软件。</a:t>
            </a:r>
          </a:p>
          <a:p>
            <a:pPr lvl="1" eaLnBrk="1" hangingPunct="1"/>
            <a:r>
              <a:rPr lang="zh-CN" altLang="en-US" sz="3200"/>
              <a:t>数据库管理系统和操作系统一样是计算机的基础软件，是一个大型复杂软件系统。</a:t>
            </a:r>
          </a:p>
          <a:p>
            <a:pPr lvl="1" eaLnBrk="1" hangingPunct="1"/>
            <a:endParaRPr lang="en-US" altLang="zh-CN" sz="3200"/>
          </a:p>
        </p:txBody>
      </p:sp>
      <p:sp>
        <p:nvSpPr>
          <p:cNvPr id="14340" name="灯片编号占位符 5">
            <a:extLst>
              <a:ext uri="{FF2B5EF4-FFF2-40B4-BE49-F238E27FC236}">
                <a16:creationId xmlns:a16="http://schemas.microsoft.com/office/drawing/2014/main" id="{22067729-20AE-4081-9A78-01CBE40550C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B252C4D-4BC0-4CF9-A1C9-E8D98539E6AE}" type="slidenum">
              <a:rPr lang="en-US" altLang="zh-CN"/>
              <a:pPr eaLnBrk="1" hangingPunct="1"/>
              <a:t>14</a:t>
            </a:fld>
            <a:endParaRPr lang="en-US" altLang="zh-CN"/>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86D368C3-6BEC-479F-8226-316DDA328ADF}"/>
              </a:ext>
            </a:extLst>
          </p:cNvPr>
          <p:cNvSpPr>
            <a:spLocks noGrp="1" noChangeArrowheads="1"/>
          </p:cNvSpPr>
          <p:nvPr>
            <p:ph type="title"/>
          </p:nvPr>
        </p:nvSpPr>
        <p:spPr/>
        <p:txBody>
          <a:bodyPr/>
          <a:lstStyle/>
          <a:p>
            <a:pPr eaLnBrk="1" hangingPunct="1"/>
            <a:r>
              <a:rPr lang="en-US" altLang="zh-CN">
                <a:solidFill>
                  <a:schemeClr val="accent2"/>
                </a:solidFill>
                <a:latin typeface="Comic Sans MS" panose="030F0702030302020204" pitchFamily="66" charset="0"/>
              </a:rPr>
              <a:t>DBMS</a:t>
            </a:r>
            <a:r>
              <a:rPr lang="zh-CN" altLang="en-US">
                <a:solidFill>
                  <a:schemeClr val="accent2"/>
                </a:solidFill>
                <a:latin typeface="Comic Sans MS" panose="030F0702030302020204" pitchFamily="66" charset="0"/>
              </a:rPr>
              <a:t>的主要功能</a:t>
            </a:r>
          </a:p>
        </p:txBody>
      </p:sp>
      <p:sp>
        <p:nvSpPr>
          <p:cNvPr id="18435" name="Rectangle 3">
            <a:extLst>
              <a:ext uri="{FF2B5EF4-FFF2-40B4-BE49-F238E27FC236}">
                <a16:creationId xmlns:a16="http://schemas.microsoft.com/office/drawing/2014/main" id="{7B5794AC-C571-458B-A46C-C1E37CD9557E}"/>
              </a:ext>
            </a:extLst>
          </p:cNvPr>
          <p:cNvSpPr>
            <a:spLocks noGrp="1" noChangeArrowheads="1"/>
          </p:cNvSpPr>
          <p:nvPr>
            <p:ph idx="1"/>
          </p:nvPr>
        </p:nvSpPr>
        <p:spPr>
          <a:xfrm>
            <a:off x="241300" y="1341438"/>
            <a:ext cx="8902700" cy="5040312"/>
          </a:xfrm>
        </p:spPr>
        <p:txBody>
          <a:bodyPr/>
          <a:lstStyle/>
          <a:p>
            <a:pPr eaLnBrk="1" hangingPunct="1"/>
            <a:r>
              <a:rPr lang="zh-CN" altLang="en-US"/>
              <a:t>数据定义功能</a:t>
            </a:r>
          </a:p>
          <a:p>
            <a:pPr lvl="1" eaLnBrk="1" hangingPunct="1"/>
            <a:r>
              <a:rPr lang="zh-CN" altLang="en-US"/>
              <a:t>数据定义语言</a:t>
            </a:r>
            <a:r>
              <a:rPr lang="en-US" altLang="zh-CN"/>
              <a:t>(DDL)</a:t>
            </a:r>
            <a:r>
              <a:rPr lang="zh-CN" altLang="en-US"/>
              <a:t>，定义数据库中的数据对象</a:t>
            </a:r>
          </a:p>
          <a:p>
            <a:pPr eaLnBrk="1" hangingPunct="1"/>
            <a:r>
              <a:rPr lang="zh-CN" altLang="en-US"/>
              <a:t>数据组织、存储和管理</a:t>
            </a:r>
          </a:p>
          <a:p>
            <a:pPr eaLnBrk="1" hangingPunct="1"/>
            <a:r>
              <a:rPr lang="zh-CN" altLang="en-US"/>
              <a:t>数据操纵功能</a:t>
            </a:r>
          </a:p>
          <a:p>
            <a:pPr lvl="1" eaLnBrk="1" hangingPunct="1"/>
            <a:r>
              <a:rPr lang="zh-CN" altLang="en-US"/>
              <a:t>数据操纵语言</a:t>
            </a:r>
            <a:r>
              <a:rPr lang="en-US" altLang="zh-CN"/>
              <a:t>(DML)</a:t>
            </a:r>
            <a:r>
              <a:rPr lang="zh-CN" altLang="en-US"/>
              <a:t>，实现对数据库的基本操作</a:t>
            </a:r>
            <a:br>
              <a:rPr lang="zh-CN" altLang="en-US"/>
            </a:br>
            <a:r>
              <a:rPr lang="en-US" altLang="zh-CN"/>
              <a:t>(</a:t>
            </a:r>
            <a:r>
              <a:rPr lang="zh-CN" altLang="en-US"/>
              <a:t>查询、插入、删除和修改</a:t>
            </a:r>
            <a:r>
              <a:rPr lang="en-US" altLang="zh-CN"/>
              <a:t>)</a:t>
            </a:r>
          </a:p>
          <a:p>
            <a:pPr eaLnBrk="1" hangingPunct="1"/>
            <a:r>
              <a:rPr lang="zh-CN" altLang="en-US"/>
              <a:t>数据库的事务管理和运行管理</a:t>
            </a:r>
          </a:p>
          <a:p>
            <a:pPr eaLnBrk="1" hangingPunct="1"/>
            <a:r>
              <a:rPr lang="zh-CN" altLang="en-US"/>
              <a:t>数据库的建立和维护功能</a:t>
            </a:r>
          </a:p>
          <a:p>
            <a:pPr eaLnBrk="1" hangingPunct="1"/>
            <a:r>
              <a:rPr lang="zh-CN" altLang="en-US"/>
              <a:t>其他功能，</a:t>
            </a:r>
            <a:r>
              <a:rPr lang="en-US" altLang="zh-CN"/>
              <a:t>e.g. </a:t>
            </a:r>
            <a:r>
              <a:rPr lang="zh-CN" altLang="en-US"/>
              <a:t>数据转换</a:t>
            </a:r>
          </a:p>
        </p:txBody>
      </p:sp>
      <p:sp>
        <p:nvSpPr>
          <p:cNvPr id="15364" name="灯片编号占位符 5">
            <a:extLst>
              <a:ext uri="{FF2B5EF4-FFF2-40B4-BE49-F238E27FC236}">
                <a16:creationId xmlns:a16="http://schemas.microsoft.com/office/drawing/2014/main" id="{654A38DF-6320-4DDA-9752-1727C0CE48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38BCEDE-7FD2-42F4-8F8F-839F1A7EDA0E}" type="slidenum">
              <a:rPr lang="en-US" altLang="zh-CN"/>
              <a:pPr eaLnBrk="1" hangingPunct="1"/>
              <a:t>15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35">
                                            <p:txEl>
                                              <p:pRg st="0" end="0"/>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18435">
                                            <p:txEl>
                                              <p:pRg st="1" end="1"/>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18435">
                                            <p:txEl>
                                              <p:pRg st="2" end="2"/>
                                            </p:txEl>
                                          </p:spTgt>
                                        </p:tgtEl>
                                        <p:attrNameLst>
                                          <p:attrName>style.visibility</p:attrName>
                                        </p:attrNameLst>
                                      </p:cBhvr>
                                      <p:to>
                                        <p:strVal val="visible"/>
                                      </p:to>
                                    </p:set>
                                  </p:childTnLst>
                                </p:cTn>
                              </p:par>
                            </p:childTnLst>
                          </p:cTn>
                        </p:par>
                      </p:childTnLst>
                    </p:cTn>
                  </p:par>
                  <p:par>
                    <p:cTn id="14" fill="hold" nodeType="clickPar">
                      <p:stCondLst>
                        <p:cond delay="indefinite"/>
                      </p:stCondLst>
                      <p:childTnLst>
                        <p:par>
                          <p:cTn id="15" fill="hold" nodeType="withGroup">
                            <p:stCondLst>
                              <p:cond delay="0"/>
                            </p:stCondLst>
                            <p:childTnLst>
                              <p:par>
                                <p:cTn id="16" presetID="1" presetClass="entr" presetSubtype="0" fill="hold" nodeType="clickEffect">
                                  <p:stCondLst>
                                    <p:cond delay="0"/>
                                  </p:stCondLst>
                                  <p:childTnLst>
                                    <p:set>
                                      <p:cBhvr>
                                        <p:cTn id="17" dur="1" fill="hold">
                                          <p:stCondLst>
                                            <p:cond delay="0"/>
                                          </p:stCondLst>
                                        </p:cTn>
                                        <p:tgtEl>
                                          <p:spTgt spid="18435">
                                            <p:txEl>
                                              <p:pRg st="3" end="3"/>
                                            </p:txEl>
                                          </p:spTgt>
                                        </p:tgtEl>
                                        <p:attrNameLst>
                                          <p:attrName>style.visibility</p:attrName>
                                        </p:attrNameLst>
                                      </p:cBhvr>
                                      <p:to>
                                        <p:strVal val="visible"/>
                                      </p:to>
                                    </p:set>
                                  </p:childTnLst>
                                </p:cTn>
                              </p:par>
                            </p:childTnLst>
                          </p:cTn>
                        </p:par>
                        <p:par>
                          <p:cTn id="18" fill="hold" nodeType="afterGroup">
                            <p:stCondLst>
                              <p:cond delay="0"/>
                            </p:stCondLst>
                            <p:childTnLst>
                              <p:par>
                                <p:cTn id="19" presetID="1" presetClass="entr" presetSubtype="0" fill="hold" nodeType="afterEffect">
                                  <p:stCondLst>
                                    <p:cond delay="0"/>
                                  </p:stCondLst>
                                  <p:childTnLst>
                                    <p:set>
                                      <p:cBhvr>
                                        <p:cTn id="20" dur="1" fill="hold">
                                          <p:stCondLst>
                                            <p:cond delay="0"/>
                                          </p:stCondLst>
                                        </p:cTn>
                                        <p:tgtEl>
                                          <p:spTgt spid="18435">
                                            <p:txEl>
                                              <p:pRg st="4" end="4"/>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18435">
                                            <p:txEl>
                                              <p:pRg st="5" end="5"/>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8435">
                                            <p:txEl>
                                              <p:pRg st="6" end="6"/>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843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98351CCA-9DB3-4055-9EF6-9434E1FF3F0F}"/>
              </a:ext>
            </a:extLst>
          </p:cNvPr>
          <p:cNvSpPr>
            <a:spLocks noGrp="1" noChangeArrowheads="1"/>
          </p:cNvSpPr>
          <p:nvPr>
            <p:ph type="title"/>
          </p:nvPr>
        </p:nvSpPr>
        <p:spPr/>
        <p:txBody>
          <a:bodyPr/>
          <a:lstStyle/>
          <a:p>
            <a:pPr eaLnBrk="1" hangingPunct="1"/>
            <a:r>
              <a:rPr lang="zh-CN" altLang="en-US">
                <a:solidFill>
                  <a:schemeClr val="accent2"/>
                </a:solidFill>
              </a:rPr>
              <a:t>基本概念</a:t>
            </a:r>
            <a:r>
              <a:rPr lang="en-US" altLang="zh-CN">
                <a:solidFill>
                  <a:schemeClr val="accent2"/>
                </a:solidFill>
              </a:rPr>
              <a:t>4</a:t>
            </a:r>
            <a:r>
              <a:rPr lang="zh-CN" altLang="en-US">
                <a:solidFill>
                  <a:schemeClr val="accent2"/>
                </a:solidFill>
              </a:rPr>
              <a:t>：数据库系统</a:t>
            </a:r>
          </a:p>
        </p:txBody>
      </p:sp>
      <p:sp>
        <p:nvSpPr>
          <p:cNvPr id="19459" name="Rectangle 3">
            <a:extLst>
              <a:ext uri="{FF2B5EF4-FFF2-40B4-BE49-F238E27FC236}">
                <a16:creationId xmlns:a16="http://schemas.microsoft.com/office/drawing/2014/main" id="{43CBD785-B8E6-4CAA-BEB4-B79C3594636B}"/>
              </a:ext>
            </a:extLst>
          </p:cNvPr>
          <p:cNvSpPr>
            <a:spLocks noGrp="1" noChangeArrowheads="1"/>
          </p:cNvSpPr>
          <p:nvPr>
            <p:ph idx="1"/>
          </p:nvPr>
        </p:nvSpPr>
        <p:spPr>
          <a:xfrm>
            <a:off x="457200" y="1600200"/>
            <a:ext cx="8229600" cy="4997450"/>
          </a:xfrm>
        </p:spPr>
        <p:txBody>
          <a:bodyPr/>
          <a:lstStyle/>
          <a:p>
            <a:pPr marL="609600" indent="-609600" eaLnBrk="1" hangingPunct="1"/>
            <a:r>
              <a:rPr lang="zh-CN" altLang="en-US" sz="3600"/>
              <a:t>定义</a:t>
            </a:r>
          </a:p>
          <a:p>
            <a:pPr marL="990600" lvl="1" indent="-533400" eaLnBrk="1" hangingPunct="1"/>
            <a:r>
              <a:rPr lang="zh-CN" altLang="en-US" sz="3200"/>
              <a:t>数据库系统是指在计算机系统中引入数据库后的系统。</a:t>
            </a:r>
          </a:p>
          <a:p>
            <a:pPr marL="609600" indent="-609600" eaLnBrk="1" hangingPunct="1"/>
            <a:r>
              <a:rPr lang="zh-CN" altLang="en-US" sz="3600"/>
              <a:t>构成</a:t>
            </a:r>
          </a:p>
          <a:p>
            <a:pPr marL="990600" lvl="1" indent="-533400" eaLnBrk="1" hangingPunct="1">
              <a:buFontTx/>
              <a:buAutoNum type="circleNumDbPlain"/>
            </a:pPr>
            <a:r>
              <a:rPr lang="zh-CN" altLang="en-US" sz="3200"/>
              <a:t>数据库</a:t>
            </a:r>
          </a:p>
          <a:p>
            <a:pPr marL="990600" lvl="1" indent="-533400" eaLnBrk="1" hangingPunct="1">
              <a:buFontTx/>
              <a:buAutoNum type="circleNumDbPlain"/>
            </a:pPr>
            <a:r>
              <a:rPr lang="zh-CN" altLang="en-US" sz="3200"/>
              <a:t>数据库管理系统（及其开发工具）</a:t>
            </a:r>
          </a:p>
          <a:p>
            <a:pPr marL="990600" lvl="1" indent="-533400" eaLnBrk="1" hangingPunct="1">
              <a:buFontTx/>
              <a:buAutoNum type="circleNumDbPlain"/>
            </a:pPr>
            <a:r>
              <a:rPr lang="zh-CN" altLang="en-US" sz="3200"/>
              <a:t>应用系统</a:t>
            </a:r>
          </a:p>
          <a:p>
            <a:pPr marL="990600" lvl="1" indent="-533400" eaLnBrk="1" hangingPunct="1">
              <a:buFontTx/>
              <a:buAutoNum type="circleNumDbPlain"/>
            </a:pPr>
            <a:r>
              <a:rPr lang="zh-CN" altLang="en-US" sz="3200"/>
              <a:t>数据库管理员</a:t>
            </a:r>
          </a:p>
        </p:txBody>
      </p:sp>
      <p:sp>
        <p:nvSpPr>
          <p:cNvPr id="16388" name="灯片编号占位符 5">
            <a:extLst>
              <a:ext uri="{FF2B5EF4-FFF2-40B4-BE49-F238E27FC236}">
                <a16:creationId xmlns:a16="http://schemas.microsoft.com/office/drawing/2014/main" id="{1966E5AD-54C1-4F5C-B904-9670983139D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97F76B8-20FA-4300-A7FF-BC6CD0E3EBE8}" type="slidenum">
              <a:rPr lang="en-US" altLang="zh-CN"/>
              <a:pPr eaLnBrk="1" hangingPunct="1"/>
              <a:t>16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9459">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9459">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945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9459">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1945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9BD6564C-74D5-4FF1-8648-C27E010559C9}"/>
              </a:ext>
            </a:extLst>
          </p:cNvPr>
          <p:cNvSpPr>
            <a:spLocks noGrp="1" noChangeArrowheads="1"/>
          </p:cNvSpPr>
          <p:nvPr>
            <p:ph type="title"/>
          </p:nvPr>
        </p:nvSpPr>
        <p:spPr/>
        <p:txBody>
          <a:bodyPr/>
          <a:lstStyle/>
          <a:p>
            <a:pPr eaLnBrk="1" hangingPunct="1"/>
            <a:r>
              <a:rPr lang="zh-CN" altLang="en-US">
                <a:solidFill>
                  <a:schemeClr val="accent2"/>
                </a:solidFill>
              </a:rPr>
              <a:t>数据库在计算机系统中的地位</a:t>
            </a:r>
          </a:p>
        </p:txBody>
      </p:sp>
      <p:sp>
        <p:nvSpPr>
          <p:cNvPr id="17411" name="灯片编号占位符 5">
            <a:extLst>
              <a:ext uri="{FF2B5EF4-FFF2-40B4-BE49-F238E27FC236}">
                <a16:creationId xmlns:a16="http://schemas.microsoft.com/office/drawing/2014/main" id="{52F942DD-995F-4659-9D27-7865EC49E7A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94A3E3E-8A45-4A4A-9931-BA179656B0BC}" type="slidenum">
              <a:rPr lang="en-US" altLang="zh-CN"/>
              <a:pPr eaLnBrk="1" hangingPunct="1"/>
              <a:t>17</a:t>
            </a:fld>
            <a:endParaRPr lang="en-US" altLang="zh-CN"/>
          </a:p>
        </p:txBody>
      </p:sp>
      <p:grpSp>
        <p:nvGrpSpPr>
          <p:cNvPr id="2" name="Group 17">
            <a:extLst>
              <a:ext uri="{FF2B5EF4-FFF2-40B4-BE49-F238E27FC236}">
                <a16:creationId xmlns:a16="http://schemas.microsoft.com/office/drawing/2014/main" id="{47C6A0A8-C640-4CFC-836D-5A7FB8D1D889}"/>
              </a:ext>
            </a:extLst>
          </p:cNvPr>
          <p:cNvGrpSpPr>
            <a:grpSpLocks/>
          </p:cNvGrpSpPr>
          <p:nvPr/>
        </p:nvGrpSpPr>
        <p:grpSpPr bwMode="auto">
          <a:xfrm>
            <a:off x="1476375" y="1341438"/>
            <a:ext cx="6911975" cy="5040312"/>
            <a:chOff x="930" y="845"/>
            <a:chExt cx="4354" cy="3175"/>
          </a:xfrm>
        </p:grpSpPr>
        <p:sp>
          <p:nvSpPr>
            <p:cNvPr id="17424" name="Oval 12">
              <a:extLst>
                <a:ext uri="{FF2B5EF4-FFF2-40B4-BE49-F238E27FC236}">
                  <a16:creationId xmlns:a16="http://schemas.microsoft.com/office/drawing/2014/main" id="{284F4C14-7E49-4D32-9E59-41F433BD70EF}"/>
                </a:ext>
              </a:extLst>
            </p:cNvPr>
            <p:cNvSpPr>
              <a:spLocks noChangeArrowheads="1"/>
            </p:cNvSpPr>
            <p:nvPr/>
          </p:nvSpPr>
          <p:spPr bwMode="auto">
            <a:xfrm>
              <a:off x="930" y="845"/>
              <a:ext cx="3719" cy="3175"/>
            </a:xfrm>
            <a:prstGeom prst="ellipse">
              <a:avLst/>
            </a:prstGeom>
            <a:solidFill>
              <a:schemeClr val="bg1">
                <a:alpha val="89803"/>
              </a:schemeClr>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5" name="AutoShape 13">
              <a:extLst>
                <a:ext uri="{FF2B5EF4-FFF2-40B4-BE49-F238E27FC236}">
                  <a16:creationId xmlns:a16="http://schemas.microsoft.com/office/drawing/2014/main" id="{38FA9919-E2E4-4B0D-8C81-9D3FBDF04F33}"/>
                </a:ext>
              </a:extLst>
            </p:cNvPr>
            <p:cNvSpPr>
              <a:spLocks noChangeArrowheads="1"/>
            </p:cNvSpPr>
            <p:nvPr/>
          </p:nvSpPr>
          <p:spPr bwMode="auto">
            <a:xfrm>
              <a:off x="4332" y="1207"/>
              <a:ext cx="952" cy="363"/>
            </a:xfrm>
            <a:prstGeom prst="wedgeRectCallout">
              <a:avLst>
                <a:gd name="adj1" fmla="val -43486"/>
                <a:gd name="adj2" fmla="val 77546"/>
              </a:avLst>
            </a:prstGeom>
            <a:solidFill>
              <a:srgbClr val="FFCC00">
                <a:alpha val="89803"/>
              </a:srgbClr>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应用系统</a:t>
              </a:r>
            </a:p>
          </p:txBody>
        </p:sp>
      </p:grpSp>
      <p:grpSp>
        <p:nvGrpSpPr>
          <p:cNvPr id="3" name="Group 16">
            <a:extLst>
              <a:ext uri="{FF2B5EF4-FFF2-40B4-BE49-F238E27FC236}">
                <a16:creationId xmlns:a16="http://schemas.microsoft.com/office/drawing/2014/main" id="{E04D5AC0-00AB-42B5-BE9F-7578D77F7B80}"/>
              </a:ext>
            </a:extLst>
          </p:cNvPr>
          <p:cNvGrpSpPr>
            <a:grpSpLocks/>
          </p:cNvGrpSpPr>
          <p:nvPr/>
        </p:nvGrpSpPr>
        <p:grpSpPr bwMode="auto">
          <a:xfrm>
            <a:off x="2339975" y="1700213"/>
            <a:ext cx="5976938" cy="4392612"/>
            <a:chOff x="1428" y="1071"/>
            <a:chExt cx="3765" cy="2767"/>
          </a:xfrm>
        </p:grpSpPr>
        <p:sp>
          <p:nvSpPr>
            <p:cNvPr id="17422" name="Oval 11">
              <a:extLst>
                <a:ext uri="{FF2B5EF4-FFF2-40B4-BE49-F238E27FC236}">
                  <a16:creationId xmlns:a16="http://schemas.microsoft.com/office/drawing/2014/main" id="{C2E709BF-1C54-4EDC-AE8D-E54FA1500AAC}"/>
                </a:ext>
              </a:extLst>
            </p:cNvPr>
            <p:cNvSpPr>
              <a:spLocks noChangeArrowheads="1"/>
            </p:cNvSpPr>
            <p:nvPr/>
          </p:nvSpPr>
          <p:spPr bwMode="auto">
            <a:xfrm>
              <a:off x="1428" y="1071"/>
              <a:ext cx="2767" cy="2767"/>
            </a:xfrm>
            <a:prstGeom prst="ellipse">
              <a:avLst/>
            </a:prstGeom>
            <a:solidFill>
              <a:srgbClr val="FFCC99"/>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3" name="AutoShape 14">
              <a:extLst>
                <a:ext uri="{FF2B5EF4-FFF2-40B4-BE49-F238E27FC236}">
                  <a16:creationId xmlns:a16="http://schemas.microsoft.com/office/drawing/2014/main" id="{797F592E-1B76-40B7-9B88-B432BFEFED8B}"/>
                </a:ext>
              </a:extLst>
            </p:cNvPr>
            <p:cNvSpPr>
              <a:spLocks noChangeArrowheads="1"/>
            </p:cNvSpPr>
            <p:nvPr/>
          </p:nvSpPr>
          <p:spPr bwMode="auto">
            <a:xfrm>
              <a:off x="4286" y="2750"/>
              <a:ext cx="907" cy="499"/>
            </a:xfrm>
            <a:prstGeom prst="wedgeRectCallout">
              <a:avLst>
                <a:gd name="adj1" fmla="val -90792"/>
                <a:gd name="adj2" fmla="val -168037"/>
              </a:avLst>
            </a:prstGeom>
            <a:solidFill>
              <a:srgbClr val="FFCC99"/>
            </a:solidFill>
            <a:ln w="9525">
              <a:solidFill>
                <a:schemeClr val="tx1"/>
              </a:solidFill>
              <a:miter lim="800000"/>
              <a:headEnd/>
              <a:tailEnd/>
            </a:ln>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a:latin typeface="Garamond" panose="02020404030301010803" pitchFamily="18" charset="0"/>
                </a:rPr>
                <a:t>应用开发工具</a:t>
              </a:r>
            </a:p>
          </p:txBody>
        </p:sp>
      </p:grpSp>
      <p:grpSp>
        <p:nvGrpSpPr>
          <p:cNvPr id="4" name="Group 10">
            <a:extLst>
              <a:ext uri="{FF2B5EF4-FFF2-40B4-BE49-F238E27FC236}">
                <a16:creationId xmlns:a16="http://schemas.microsoft.com/office/drawing/2014/main" id="{ACCC7655-D22F-410C-9852-BBB5A2413BF0}"/>
              </a:ext>
            </a:extLst>
          </p:cNvPr>
          <p:cNvGrpSpPr>
            <a:grpSpLocks/>
          </p:cNvGrpSpPr>
          <p:nvPr/>
        </p:nvGrpSpPr>
        <p:grpSpPr bwMode="auto">
          <a:xfrm>
            <a:off x="2627313" y="2205038"/>
            <a:ext cx="3600450" cy="3527425"/>
            <a:chOff x="1746" y="1525"/>
            <a:chExt cx="2177" cy="2041"/>
          </a:xfrm>
        </p:grpSpPr>
        <p:sp>
          <p:nvSpPr>
            <p:cNvPr id="17420" name="Oval 5">
              <a:extLst>
                <a:ext uri="{FF2B5EF4-FFF2-40B4-BE49-F238E27FC236}">
                  <a16:creationId xmlns:a16="http://schemas.microsoft.com/office/drawing/2014/main" id="{6EAB49C0-AF3A-4484-81A9-2E1C5839F1DC}"/>
                </a:ext>
              </a:extLst>
            </p:cNvPr>
            <p:cNvSpPr>
              <a:spLocks noChangeArrowheads="1"/>
            </p:cNvSpPr>
            <p:nvPr/>
          </p:nvSpPr>
          <p:spPr bwMode="auto">
            <a:xfrm>
              <a:off x="1746" y="1525"/>
              <a:ext cx="2177" cy="2041"/>
            </a:xfrm>
            <a:prstGeom prst="ellipse">
              <a:avLst/>
            </a:prstGeom>
            <a:solidFill>
              <a:srgbClr val="FFFF00"/>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21" name="Text Box 8">
              <a:extLst>
                <a:ext uri="{FF2B5EF4-FFF2-40B4-BE49-F238E27FC236}">
                  <a16:creationId xmlns:a16="http://schemas.microsoft.com/office/drawing/2014/main" id="{D642A6FA-2995-4E19-89B3-44759206E049}"/>
                </a:ext>
              </a:extLst>
            </p:cNvPr>
            <p:cNvSpPr txBox="1">
              <a:spLocks noChangeArrowheads="1"/>
            </p:cNvSpPr>
            <p:nvPr/>
          </p:nvSpPr>
          <p:spPr bwMode="auto">
            <a:xfrm>
              <a:off x="2472" y="1561"/>
              <a:ext cx="1043" cy="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solidFill>
                    <a:srgbClr val="FF0000"/>
                  </a:solidFill>
                </a:rPr>
                <a:t>DBMS</a:t>
              </a:r>
            </a:p>
          </p:txBody>
        </p:sp>
      </p:grpSp>
      <p:grpSp>
        <p:nvGrpSpPr>
          <p:cNvPr id="5" name="Group 15">
            <a:extLst>
              <a:ext uri="{FF2B5EF4-FFF2-40B4-BE49-F238E27FC236}">
                <a16:creationId xmlns:a16="http://schemas.microsoft.com/office/drawing/2014/main" id="{83051BD5-EBE5-47BA-B1D5-C2FC28D035F2}"/>
              </a:ext>
            </a:extLst>
          </p:cNvPr>
          <p:cNvGrpSpPr>
            <a:grpSpLocks/>
          </p:cNvGrpSpPr>
          <p:nvPr/>
        </p:nvGrpSpPr>
        <p:grpSpPr bwMode="auto">
          <a:xfrm>
            <a:off x="3132138" y="2924175"/>
            <a:ext cx="2592387" cy="2233613"/>
            <a:chOff x="1973" y="1842"/>
            <a:chExt cx="1633" cy="1407"/>
          </a:xfrm>
        </p:grpSpPr>
        <p:sp>
          <p:nvSpPr>
            <p:cNvPr id="17418" name="Oval 7">
              <a:extLst>
                <a:ext uri="{FF2B5EF4-FFF2-40B4-BE49-F238E27FC236}">
                  <a16:creationId xmlns:a16="http://schemas.microsoft.com/office/drawing/2014/main" id="{CB62CEBF-84C4-4F89-80D9-B629949EF5AD}"/>
                </a:ext>
              </a:extLst>
            </p:cNvPr>
            <p:cNvSpPr>
              <a:spLocks noChangeArrowheads="1"/>
            </p:cNvSpPr>
            <p:nvPr/>
          </p:nvSpPr>
          <p:spPr bwMode="auto">
            <a:xfrm>
              <a:off x="1973" y="1842"/>
              <a:ext cx="1633" cy="1407"/>
            </a:xfrm>
            <a:prstGeom prst="ellipse">
              <a:avLst/>
            </a:prstGeom>
            <a:solidFill>
              <a:srgbClr val="FFFFCC"/>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7419" name="Text Box 6">
              <a:extLst>
                <a:ext uri="{FF2B5EF4-FFF2-40B4-BE49-F238E27FC236}">
                  <a16:creationId xmlns:a16="http://schemas.microsoft.com/office/drawing/2014/main" id="{8B8CE1FC-34E0-45F9-9AB5-0D627BABB595}"/>
                </a:ext>
              </a:extLst>
            </p:cNvPr>
            <p:cNvSpPr txBox="1">
              <a:spLocks noChangeArrowheads="1"/>
            </p:cNvSpPr>
            <p:nvPr/>
          </p:nvSpPr>
          <p:spPr bwMode="auto">
            <a:xfrm>
              <a:off x="2336" y="1924"/>
              <a:ext cx="1043"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rgbClr val="333399"/>
                  </a:solidFill>
                  <a:latin typeface="Garamond" panose="02020404030301010803" pitchFamily="18" charset="0"/>
                </a:rPr>
                <a:t>操作系统</a:t>
              </a:r>
            </a:p>
          </p:txBody>
        </p:sp>
      </p:grpSp>
      <p:sp>
        <p:nvSpPr>
          <p:cNvPr id="82962" name="Oval 18">
            <a:extLst>
              <a:ext uri="{FF2B5EF4-FFF2-40B4-BE49-F238E27FC236}">
                <a16:creationId xmlns:a16="http://schemas.microsoft.com/office/drawing/2014/main" id="{B3ED640D-2C67-4129-9439-BFCCFFFB5C3B}"/>
              </a:ext>
            </a:extLst>
          </p:cNvPr>
          <p:cNvSpPr>
            <a:spLocks noChangeArrowheads="1"/>
          </p:cNvSpPr>
          <p:nvPr/>
        </p:nvSpPr>
        <p:spPr bwMode="auto">
          <a:xfrm>
            <a:off x="3651250" y="3732213"/>
            <a:ext cx="1582738" cy="863600"/>
          </a:xfrm>
          <a:prstGeom prst="ellipse">
            <a:avLst/>
          </a:prstGeom>
          <a:solidFill>
            <a:srgbClr val="FF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000" b="1">
                <a:solidFill>
                  <a:schemeClr val="accent2"/>
                </a:solidFill>
                <a:latin typeface="Garamond" panose="02020404030301010803" pitchFamily="18" charset="0"/>
              </a:rPr>
              <a:t>硬件</a:t>
            </a:r>
          </a:p>
        </p:txBody>
      </p:sp>
      <p:sp>
        <p:nvSpPr>
          <p:cNvPr id="82963" name="Text Box 19">
            <a:extLst>
              <a:ext uri="{FF2B5EF4-FFF2-40B4-BE49-F238E27FC236}">
                <a16:creationId xmlns:a16="http://schemas.microsoft.com/office/drawing/2014/main" id="{8DDF497C-4131-4B81-B374-8AB79B39AEF2}"/>
              </a:ext>
            </a:extLst>
          </p:cNvPr>
          <p:cNvSpPr txBox="1">
            <a:spLocks noChangeArrowheads="1"/>
          </p:cNvSpPr>
          <p:nvPr/>
        </p:nvSpPr>
        <p:spPr bwMode="auto">
          <a:xfrm>
            <a:off x="3614738" y="5084763"/>
            <a:ext cx="165576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a:latin typeface="Garamond" panose="02020404030301010803" pitchFamily="18" charset="0"/>
              </a:rPr>
              <a:t>编译系统</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29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par>
                          <p:cTn id="15" fill="hold" nodeType="afterGroup">
                            <p:stCondLst>
                              <p:cond delay="0"/>
                            </p:stCondLst>
                            <p:childTnLst>
                              <p:par>
                                <p:cTn id="16" presetID="1" presetClass="entr" presetSubtype="0" fill="hold" grpId="0" nodeType="afterEffect">
                                  <p:stCondLst>
                                    <p:cond delay="0"/>
                                  </p:stCondLst>
                                  <p:childTnLst>
                                    <p:set>
                                      <p:cBhvr>
                                        <p:cTn id="17" dur="1" fill="hold">
                                          <p:stCondLst>
                                            <p:cond delay="0"/>
                                          </p:stCondLst>
                                        </p:cTn>
                                        <p:tgtEl>
                                          <p:spTgt spid="82963"/>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 presetClass="entr" presetSubtype="0"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childTnLst>
                    </p:cTn>
                  </p:par>
                  <p:par>
                    <p:cTn id="22" fill="hold" nodeType="clickPar">
                      <p:stCondLst>
                        <p:cond delay="indefinite"/>
                      </p:stCondLst>
                      <p:childTnLst>
                        <p:par>
                          <p:cTn id="23" fill="hold" nodeType="withGroup">
                            <p:stCondLst>
                              <p:cond delay="0"/>
                            </p:stCondLst>
                            <p:childTnLst>
                              <p:par>
                                <p:cTn id="24" presetID="1" presetClass="entr" presetSubtype="0" fill="hold" nodeType="clickEffect">
                                  <p:stCondLst>
                                    <p:cond delay="0"/>
                                  </p:stCondLst>
                                  <p:childTnLst>
                                    <p:set>
                                      <p:cBhvr>
                                        <p:cTn id="25"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62" grpId="0" animBg="1"/>
      <p:bldP spid="8296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86C4F3B5-90AD-46EE-A04B-8D6B972E5C07}"/>
              </a:ext>
            </a:extLst>
          </p:cNvPr>
          <p:cNvSpPr>
            <a:spLocks noGrp="1" noChangeArrowheads="1"/>
          </p:cNvSpPr>
          <p:nvPr>
            <p:ph type="title"/>
          </p:nvPr>
        </p:nvSpPr>
        <p:spPr/>
        <p:txBody>
          <a:bodyPr/>
          <a:lstStyle/>
          <a:p>
            <a:pPr eaLnBrk="1" hangingPunct="1"/>
            <a:r>
              <a:rPr lang="en-US" altLang="zh-CN" sz="4000">
                <a:solidFill>
                  <a:schemeClr val="accent2"/>
                </a:solidFill>
              </a:rPr>
              <a:t>1.1.2 </a:t>
            </a:r>
            <a:r>
              <a:rPr lang="zh-CN" altLang="en-US" sz="4000" b="1">
                <a:solidFill>
                  <a:schemeClr val="accent2"/>
                </a:solidFill>
              </a:rPr>
              <a:t>数据管理技术的产生和发展</a:t>
            </a:r>
          </a:p>
        </p:txBody>
      </p:sp>
      <p:sp>
        <p:nvSpPr>
          <p:cNvPr id="20483" name="Rectangle 3">
            <a:extLst>
              <a:ext uri="{FF2B5EF4-FFF2-40B4-BE49-F238E27FC236}">
                <a16:creationId xmlns:a16="http://schemas.microsoft.com/office/drawing/2014/main" id="{414AEB56-F56D-41FF-9A5E-862BC7336473}"/>
              </a:ext>
            </a:extLst>
          </p:cNvPr>
          <p:cNvSpPr>
            <a:spLocks noGrp="1" noChangeArrowheads="1"/>
          </p:cNvSpPr>
          <p:nvPr>
            <p:ph idx="1"/>
          </p:nvPr>
        </p:nvSpPr>
        <p:spPr>
          <a:xfrm>
            <a:off x="468313" y="1196975"/>
            <a:ext cx="8229600" cy="5445125"/>
          </a:xfrm>
        </p:spPr>
        <p:txBody>
          <a:bodyPr/>
          <a:lstStyle/>
          <a:p>
            <a:pPr eaLnBrk="1" hangingPunct="1"/>
            <a:r>
              <a:rPr lang="zh-CN" altLang="en-US"/>
              <a:t>什么是数据管理？</a:t>
            </a:r>
          </a:p>
          <a:p>
            <a:pPr lvl="1" eaLnBrk="1" hangingPunct="1"/>
            <a:r>
              <a:rPr lang="zh-CN" altLang="en-US"/>
              <a:t>对数据进行</a:t>
            </a:r>
            <a:r>
              <a:rPr lang="zh-CN" altLang="en-US" b="1">
                <a:solidFill>
                  <a:schemeClr val="accent2"/>
                </a:solidFill>
              </a:rPr>
              <a:t>分类、组织、编码、存储、检索和维护</a:t>
            </a:r>
            <a:r>
              <a:rPr lang="zh-CN" altLang="en-US"/>
              <a:t>，数据管理是数据处理的中心问题。</a:t>
            </a:r>
          </a:p>
          <a:p>
            <a:pPr eaLnBrk="1" hangingPunct="1"/>
            <a:r>
              <a:rPr lang="zh-CN" altLang="en-US"/>
              <a:t>数据管理技术的发展动力</a:t>
            </a:r>
          </a:p>
          <a:p>
            <a:pPr lvl="1" eaLnBrk="1" hangingPunct="1"/>
            <a:r>
              <a:rPr lang="zh-CN" altLang="en-US"/>
              <a:t>应用需求</a:t>
            </a:r>
            <a:r>
              <a:rPr lang="en-US" altLang="zh-CN"/>
              <a:t>, </a:t>
            </a:r>
            <a:r>
              <a:rPr lang="zh-CN" altLang="en-US"/>
              <a:t>计算机硬件</a:t>
            </a:r>
            <a:r>
              <a:rPr lang="en-US" altLang="zh-CN"/>
              <a:t>, </a:t>
            </a:r>
            <a:r>
              <a:rPr lang="zh-CN" altLang="en-US"/>
              <a:t>计算机软件</a:t>
            </a:r>
          </a:p>
          <a:p>
            <a:pPr eaLnBrk="1" hangingPunct="1"/>
            <a:r>
              <a:rPr lang="zh-CN" altLang="en-US"/>
              <a:t>数据管理技术的发展过程</a:t>
            </a:r>
          </a:p>
          <a:p>
            <a:pPr lvl="1" eaLnBrk="1" hangingPunct="1"/>
            <a:r>
              <a:rPr lang="zh-CN" altLang="en-US"/>
              <a:t>人工管理阶段 </a:t>
            </a:r>
            <a:r>
              <a:rPr lang="en-US" altLang="zh-CN" b="1"/>
              <a:t>(20</a:t>
            </a:r>
            <a:r>
              <a:rPr lang="zh-CN" altLang="en-US"/>
              <a:t>世纪</a:t>
            </a:r>
            <a:r>
              <a:rPr lang="en-US" altLang="zh-CN" b="1"/>
              <a:t>40</a:t>
            </a:r>
            <a:r>
              <a:rPr lang="zh-CN" altLang="en-US"/>
              <a:t>年代中</a:t>
            </a:r>
            <a:r>
              <a:rPr lang="en-US" altLang="zh-CN" sz="3200" b="1"/>
              <a:t>—</a:t>
            </a:r>
            <a:r>
              <a:rPr lang="en-US" altLang="zh-CN" b="1"/>
              <a:t>50</a:t>
            </a:r>
            <a:r>
              <a:rPr lang="zh-CN" altLang="en-US"/>
              <a:t>年代中</a:t>
            </a:r>
            <a:r>
              <a:rPr lang="en-US" altLang="zh-CN" b="1"/>
              <a:t>)</a:t>
            </a:r>
          </a:p>
          <a:p>
            <a:pPr lvl="1" eaLnBrk="1" hangingPunct="1"/>
            <a:r>
              <a:rPr lang="zh-CN" altLang="en-US"/>
              <a:t>文件系统阶段 </a:t>
            </a:r>
            <a:r>
              <a:rPr lang="en-US" altLang="zh-CN" b="1"/>
              <a:t>(20</a:t>
            </a:r>
            <a:r>
              <a:rPr lang="zh-CN" altLang="en-US"/>
              <a:t>世纪</a:t>
            </a:r>
            <a:r>
              <a:rPr lang="en-US" altLang="zh-CN" b="1"/>
              <a:t>50</a:t>
            </a:r>
            <a:r>
              <a:rPr lang="zh-CN" altLang="en-US"/>
              <a:t>年代末</a:t>
            </a:r>
            <a:r>
              <a:rPr lang="en-US" altLang="zh-CN" sz="3200" b="1"/>
              <a:t>—</a:t>
            </a:r>
            <a:r>
              <a:rPr lang="en-US" altLang="zh-CN" b="1"/>
              <a:t> 60</a:t>
            </a:r>
            <a:r>
              <a:rPr lang="zh-CN" altLang="en-US"/>
              <a:t>年代中</a:t>
            </a:r>
            <a:r>
              <a:rPr lang="en-US" altLang="zh-CN" b="1"/>
              <a:t>)</a:t>
            </a:r>
          </a:p>
          <a:p>
            <a:pPr lvl="1" eaLnBrk="1" hangingPunct="1"/>
            <a:r>
              <a:rPr lang="zh-CN" altLang="en-US"/>
              <a:t>数据库系统阶段 </a:t>
            </a:r>
            <a:r>
              <a:rPr lang="en-US" altLang="zh-CN" b="1"/>
              <a:t>(20</a:t>
            </a:r>
            <a:r>
              <a:rPr lang="zh-CN" altLang="en-US"/>
              <a:t>世纪</a:t>
            </a:r>
            <a:r>
              <a:rPr lang="en-US" altLang="zh-CN" b="1"/>
              <a:t>60</a:t>
            </a:r>
            <a:r>
              <a:rPr lang="zh-CN" altLang="en-US"/>
              <a:t>年代末</a:t>
            </a:r>
            <a:r>
              <a:rPr lang="en-US" altLang="zh-CN" sz="3200" b="1"/>
              <a:t>—</a:t>
            </a:r>
            <a:r>
              <a:rPr lang="zh-CN" altLang="en-US"/>
              <a:t>现在</a:t>
            </a:r>
            <a:r>
              <a:rPr lang="en-US" altLang="zh-CN" b="1"/>
              <a:t>)</a:t>
            </a:r>
            <a:endParaRPr lang="en-US" altLang="zh-CN"/>
          </a:p>
          <a:p>
            <a:pPr lvl="1" eaLnBrk="1" hangingPunct="1"/>
            <a:endParaRPr lang="en-US" altLang="zh-CN"/>
          </a:p>
        </p:txBody>
      </p:sp>
      <p:sp>
        <p:nvSpPr>
          <p:cNvPr id="18436" name="灯片编号占位符 5">
            <a:extLst>
              <a:ext uri="{FF2B5EF4-FFF2-40B4-BE49-F238E27FC236}">
                <a16:creationId xmlns:a16="http://schemas.microsoft.com/office/drawing/2014/main" id="{798C9224-6542-4AD1-B3F2-BD235A0A9D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6715D4-8517-49A8-85B0-927C625BD06F}" type="slidenum">
              <a:rPr lang="en-US" altLang="zh-CN"/>
              <a:pPr eaLnBrk="1" hangingPunct="1"/>
              <a:t>18</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0483">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0483">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0483">
                                            <p:txEl>
                                              <p:pRg st="4" end="4"/>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20483">
                                            <p:txEl>
                                              <p:pRg st="5" end="5"/>
                                            </p:txEl>
                                          </p:spTgt>
                                        </p:tgtEl>
                                        <p:attrNameLst>
                                          <p:attrName>style.visibility</p:attrName>
                                        </p:attrNameLst>
                                      </p:cBhvr>
                                      <p:to>
                                        <p:strVal val="visible"/>
                                      </p:to>
                                    </p:set>
                                  </p:childTnLst>
                                </p:cTn>
                              </p:par>
                            </p:childTnLst>
                          </p:cTn>
                        </p:par>
                        <p:par>
                          <p:cTn id="17" fill="hold" nodeType="afterGroup">
                            <p:stCondLst>
                              <p:cond delay="0"/>
                            </p:stCondLst>
                            <p:childTnLst>
                              <p:par>
                                <p:cTn id="18" presetID="1" presetClass="entr" presetSubtype="0" fill="hold" nodeType="afterEffect">
                                  <p:stCondLst>
                                    <p:cond delay="0"/>
                                  </p:stCondLst>
                                  <p:childTnLst>
                                    <p:set>
                                      <p:cBhvr>
                                        <p:cTn id="19" dur="1" fill="hold">
                                          <p:stCondLst>
                                            <p:cond delay="0"/>
                                          </p:stCondLst>
                                        </p:cTn>
                                        <p:tgtEl>
                                          <p:spTgt spid="20483">
                                            <p:txEl>
                                              <p:pRg st="6" end="6"/>
                                            </p:txEl>
                                          </p:spTgt>
                                        </p:tgtEl>
                                        <p:attrNameLst>
                                          <p:attrName>style.visibility</p:attrName>
                                        </p:attrNameLst>
                                      </p:cBhvr>
                                      <p:to>
                                        <p:strVal val="visible"/>
                                      </p:to>
                                    </p:set>
                                  </p:childTnLst>
                                </p:cTn>
                              </p:par>
                            </p:childTnLst>
                          </p:cTn>
                        </p:par>
                        <p:par>
                          <p:cTn id="20" fill="hold" nodeType="afterGroup">
                            <p:stCondLst>
                              <p:cond delay="0"/>
                            </p:stCondLst>
                            <p:childTnLst>
                              <p:par>
                                <p:cTn id="21" presetID="1" presetClass="entr" presetSubtype="0" fill="hold" nodeType="afterEffect">
                                  <p:stCondLst>
                                    <p:cond delay="0"/>
                                  </p:stCondLst>
                                  <p:childTnLst>
                                    <p:set>
                                      <p:cBhvr>
                                        <p:cTn id="22" dur="1" fill="hold">
                                          <p:stCondLst>
                                            <p:cond delay="0"/>
                                          </p:stCondLst>
                                        </p:cTn>
                                        <p:tgtEl>
                                          <p:spTgt spid="2048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a:extLst>
              <a:ext uri="{FF2B5EF4-FFF2-40B4-BE49-F238E27FC236}">
                <a16:creationId xmlns:a16="http://schemas.microsoft.com/office/drawing/2014/main" id="{109D9FE5-D898-402A-A347-2FC67803A2CE}"/>
              </a:ext>
            </a:extLst>
          </p:cNvPr>
          <p:cNvSpPr>
            <a:spLocks noGrp="1" noChangeArrowheads="1"/>
          </p:cNvSpPr>
          <p:nvPr>
            <p:ph type="title"/>
          </p:nvPr>
        </p:nvSpPr>
        <p:spPr/>
        <p:txBody>
          <a:bodyPr/>
          <a:lstStyle/>
          <a:p>
            <a:pPr eaLnBrk="1" hangingPunct="1"/>
            <a:r>
              <a:rPr lang="zh-CN" altLang="en-US" b="1">
                <a:solidFill>
                  <a:schemeClr val="accent2"/>
                </a:solidFill>
              </a:rPr>
              <a:t>一、人工管理阶段</a:t>
            </a:r>
          </a:p>
        </p:txBody>
      </p:sp>
      <p:sp>
        <p:nvSpPr>
          <p:cNvPr id="19459" name="Rectangle 3">
            <a:extLst>
              <a:ext uri="{FF2B5EF4-FFF2-40B4-BE49-F238E27FC236}">
                <a16:creationId xmlns:a16="http://schemas.microsoft.com/office/drawing/2014/main" id="{E715ECFC-9040-48CF-810D-A2CC498CC74B}"/>
              </a:ext>
            </a:extLst>
          </p:cNvPr>
          <p:cNvSpPr>
            <a:spLocks noGrp="1" noChangeArrowheads="1"/>
          </p:cNvSpPr>
          <p:nvPr>
            <p:ph idx="1"/>
          </p:nvPr>
        </p:nvSpPr>
        <p:spPr>
          <a:xfrm>
            <a:off x="395288" y="1384300"/>
            <a:ext cx="8291512" cy="4781550"/>
          </a:xfrm>
        </p:spPr>
        <p:txBody>
          <a:bodyPr/>
          <a:lstStyle/>
          <a:p>
            <a:pPr eaLnBrk="1" hangingPunct="1">
              <a:lnSpc>
                <a:spcPct val="80000"/>
              </a:lnSpc>
            </a:pPr>
            <a:r>
              <a:rPr lang="en-US" altLang="zh-CN"/>
              <a:t>20</a:t>
            </a:r>
            <a:r>
              <a:rPr lang="zh-CN" altLang="en-US"/>
              <a:t>世纪</a:t>
            </a:r>
            <a:r>
              <a:rPr lang="en-US" altLang="zh-CN"/>
              <a:t>40</a:t>
            </a:r>
            <a:r>
              <a:rPr lang="zh-CN" altLang="en-US"/>
              <a:t>年代中</a:t>
            </a:r>
            <a:r>
              <a:rPr lang="en-US" altLang="en-US" sz="3600"/>
              <a:t>—</a:t>
            </a:r>
            <a:r>
              <a:rPr lang="en-US" altLang="zh-CN"/>
              <a:t>50</a:t>
            </a:r>
            <a:r>
              <a:rPr lang="zh-CN" altLang="en-US"/>
              <a:t>年代中</a:t>
            </a:r>
          </a:p>
          <a:p>
            <a:pPr eaLnBrk="1" hangingPunct="1">
              <a:lnSpc>
                <a:spcPct val="80000"/>
              </a:lnSpc>
            </a:pPr>
            <a:r>
              <a:rPr lang="zh-CN" altLang="en-US"/>
              <a:t>产生背景</a:t>
            </a:r>
          </a:p>
          <a:p>
            <a:pPr lvl="1" eaLnBrk="1" hangingPunct="1">
              <a:lnSpc>
                <a:spcPct val="80000"/>
              </a:lnSpc>
            </a:pPr>
            <a:r>
              <a:rPr lang="zh-CN" altLang="en-US"/>
              <a:t>应用需求：科学计算</a:t>
            </a:r>
          </a:p>
          <a:p>
            <a:pPr lvl="1" eaLnBrk="1" hangingPunct="1">
              <a:lnSpc>
                <a:spcPct val="80000"/>
              </a:lnSpc>
            </a:pPr>
            <a:r>
              <a:rPr lang="zh-CN" altLang="en-US"/>
              <a:t>硬件水平：无直接存取存储设备</a:t>
            </a:r>
          </a:p>
          <a:p>
            <a:pPr lvl="1" eaLnBrk="1" hangingPunct="1">
              <a:lnSpc>
                <a:spcPct val="80000"/>
              </a:lnSpc>
            </a:pPr>
            <a:r>
              <a:rPr lang="zh-CN" altLang="en-US"/>
              <a:t>软件水平：没有操作系统</a:t>
            </a:r>
          </a:p>
          <a:p>
            <a:pPr lvl="1" eaLnBrk="1" hangingPunct="1">
              <a:lnSpc>
                <a:spcPct val="80000"/>
              </a:lnSpc>
            </a:pPr>
            <a:r>
              <a:rPr lang="zh-CN" altLang="en-US"/>
              <a:t>处理方式：批处理</a:t>
            </a:r>
          </a:p>
          <a:p>
            <a:pPr lvl="1" eaLnBrk="1" hangingPunct="1">
              <a:lnSpc>
                <a:spcPct val="80000"/>
              </a:lnSpc>
            </a:pPr>
            <a:r>
              <a:rPr lang="zh-CN" altLang="en-US"/>
              <a:t>数据的管理者：用户（程序员），数据不保存</a:t>
            </a:r>
          </a:p>
          <a:p>
            <a:pPr lvl="1" eaLnBrk="1" hangingPunct="1">
              <a:lnSpc>
                <a:spcPct val="80000"/>
              </a:lnSpc>
            </a:pPr>
            <a:r>
              <a:rPr lang="zh-CN" altLang="en-US"/>
              <a:t>数据面向的对象：某一应用程序</a:t>
            </a:r>
          </a:p>
          <a:p>
            <a:pPr lvl="1" eaLnBrk="1" hangingPunct="1">
              <a:lnSpc>
                <a:spcPct val="80000"/>
              </a:lnSpc>
            </a:pPr>
            <a:r>
              <a:rPr lang="zh-CN" altLang="en-US"/>
              <a:t>数据的共享程度：</a:t>
            </a:r>
            <a:r>
              <a:rPr lang="zh-CN" altLang="en-US" b="1">
                <a:solidFill>
                  <a:schemeClr val="accent2"/>
                </a:solidFill>
              </a:rPr>
              <a:t>无共享、冗余度极大</a:t>
            </a:r>
          </a:p>
          <a:p>
            <a:pPr lvl="1" eaLnBrk="1" hangingPunct="1">
              <a:lnSpc>
                <a:spcPct val="80000"/>
              </a:lnSpc>
            </a:pPr>
            <a:r>
              <a:rPr lang="zh-CN" altLang="en-US"/>
              <a:t>数据的独立性：</a:t>
            </a:r>
            <a:r>
              <a:rPr lang="zh-CN" altLang="en-US" b="1">
                <a:solidFill>
                  <a:schemeClr val="accent2"/>
                </a:solidFill>
              </a:rPr>
              <a:t>不独立，完全依赖于程序</a:t>
            </a:r>
          </a:p>
          <a:p>
            <a:pPr lvl="1" eaLnBrk="1" hangingPunct="1">
              <a:lnSpc>
                <a:spcPct val="80000"/>
              </a:lnSpc>
            </a:pPr>
            <a:r>
              <a:rPr lang="zh-CN" altLang="en-US"/>
              <a:t>数据的结构化：无结构</a:t>
            </a:r>
          </a:p>
          <a:p>
            <a:pPr lvl="1" eaLnBrk="1" hangingPunct="1">
              <a:lnSpc>
                <a:spcPct val="80000"/>
              </a:lnSpc>
            </a:pPr>
            <a:r>
              <a:rPr lang="zh-CN" altLang="en-US"/>
              <a:t>数据控制能力：应用程序自己控制</a:t>
            </a:r>
          </a:p>
          <a:p>
            <a:pPr lvl="1" eaLnBrk="1" hangingPunct="1">
              <a:lnSpc>
                <a:spcPct val="80000"/>
              </a:lnSpc>
            </a:pPr>
            <a:endParaRPr lang="zh-CN" altLang="en-US"/>
          </a:p>
          <a:p>
            <a:pPr lvl="1" eaLnBrk="1" hangingPunct="1">
              <a:lnSpc>
                <a:spcPct val="80000"/>
              </a:lnSpc>
            </a:pPr>
            <a:endParaRPr lang="en-US" altLang="zh-CN"/>
          </a:p>
        </p:txBody>
      </p:sp>
      <p:sp>
        <p:nvSpPr>
          <p:cNvPr id="19460" name="灯片编号占位符 5">
            <a:extLst>
              <a:ext uri="{FF2B5EF4-FFF2-40B4-BE49-F238E27FC236}">
                <a16:creationId xmlns:a16="http://schemas.microsoft.com/office/drawing/2014/main" id="{FB628A55-7382-4A51-94A3-15A09A42B88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ED78960-0A64-4FC7-8F5A-B32ADFB11F92}" type="slidenum">
              <a:rPr lang="en-US" altLang="zh-CN"/>
              <a:pPr eaLnBrk="1" hangingPunct="1"/>
              <a:t>19</a:t>
            </a:fld>
            <a:endParaRPr lang="en-US"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a:extLst>
              <a:ext uri="{FF2B5EF4-FFF2-40B4-BE49-F238E27FC236}">
                <a16:creationId xmlns:a16="http://schemas.microsoft.com/office/drawing/2014/main" id="{86408A8A-FEFF-1600-683A-4996B2CA9137}"/>
              </a:ext>
            </a:extLst>
          </p:cNvPr>
          <p:cNvPicPr>
            <a:picLocks noChangeAspect="1"/>
          </p:cNvPicPr>
          <p:nvPr/>
        </p:nvPicPr>
        <p:blipFill>
          <a:blip r:embed="rId2"/>
          <a:stretch>
            <a:fillRect/>
          </a:stretch>
        </p:blipFill>
        <p:spPr>
          <a:xfrm>
            <a:off x="4432825" y="3183065"/>
            <a:ext cx="2599642" cy="2859087"/>
          </a:xfrm>
          <a:prstGeom prst="rect">
            <a:avLst/>
          </a:prstGeom>
        </p:spPr>
      </p:pic>
      <p:sp>
        <p:nvSpPr>
          <p:cNvPr id="3074" name="Rectangle 2">
            <a:extLst>
              <a:ext uri="{FF2B5EF4-FFF2-40B4-BE49-F238E27FC236}">
                <a16:creationId xmlns:a16="http://schemas.microsoft.com/office/drawing/2014/main" id="{AA813593-D0F7-4B1D-ACB9-476F0A30D4A3}"/>
              </a:ext>
            </a:extLst>
          </p:cNvPr>
          <p:cNvSpPr>
            <a:spLocks noGrp="1" noChangeArrowheads="1"/>
          </p:cNvSpPr>
          <p:nvPr>
            <p:ph type="title"/>
          </p:nvPr>
        </p:nvSpPr>
        <p:spPr>
          <a:xfrm>
            <a:off x="457200" y="71438"/>
            <a:ext cx="8229600" cy="1143000"/>
          </a:xfrm>
        </p:spPr>
        <p:txBody>
          <a:bodyPr/>
          <a:lstStyle/>
          <a:p>
            <a:pPr eaLnBrk="1" hangingPunct="1"/>
            <a:r>
              <a:rPr lang="zh-CN" altLang="en-US" b="1">
                <a:solidFill>
                  <a:schemeClr val="accent2"/>
                </a:solidFill>
              </a:rPr>
              <a:t>教材及参考书</a:t>
            </a:r>
          </a:p>
        </p:txBody>
      </p:sp>
      <p:sp>
        <p:nvSpPr>
          <p:cNvPr id="3075" name="Rectangle 3">
            <a:extLst>
              <a:ext uri="{FF2B5EF4-FFF2-40B4-BE49-F238E27FC236}">
                <a16:creationId xmlns:a16="http://schemas.microsoft.com/office/drawing/2014/main" id="{F4AA530E-818D-4CB3-8BE9-51C894680AE3}"/>
              </a:ext>
            </a:extLst>
          </p:cNvPr>
          <p:cNvSpPr>
            <a:spLocks noGrp="1" noChangeArrowheads="1"/>
          </p:cNvSpPr>
          <p:nvPr>
            <p:ph idx="1"/>
          </p:nvPr>
        </p:nvSpPr>
        <p:spPr>
          <a:xfrm>
            <a:off x="214313" y="1143000"/>
            <a:ext cx="8643937" cy="2143125"/>
          </a:xfrm>
        </p:spPr>
        <p:txBody>
          <a:bodyPr/>
          <a:lstStyle/>
          <a:p>
            <a:pPr eaLnBrk="1" hangingPunct="1">
              <a:lnSpc>
                <a:spcPct val="110000"/>
              </a:lnSpc>
            </a:pPr>
            <a:r>
              <a:rPr lang="zh-CN" altLang="en-US" sz="2400" b="1">
                <a:solidFill>
                  <a:schemeClr val="accent2"/>
                </a:solidFill>
              </a:rPr>
              <a:t>王珊、萨师煊：</a:t>
            </a:r>
            <a:r>
              <a:rPr lang="en-US" altLang="zh-CN" sz="2400" b="1">
                <a:solidFill>
                  <a:schemeClr val="accent2"/>
                </a:solidFill>
              </a:rPr>
              <a:t>《</a:t>
            </a:r>
            <a:r>
              <a:rPr lang="zh-CN" altLang="en-US" sz="2400" b="1">
                <a:solidFill>
                  <a:schemeClr val="accent2"/>
                </a:solidFill>
              </a:rPr>
              <a:t>数据库系统概论</a:t>
            </a:r>
            <a:r>
              <a:rPr lang="en-US" altLang="zh-CN" sz="2400" b="1">
                <a:solidFill>
                  <a:schemeClr val="accent2"/>
                </a:solidFill>
              </a:rPr>
              <a:t>》(</a:t>
            </a:r>
            <a:r>
              <a:rPr lang="zh-CN" altLang="en-US" sz="2400" b="1">
                <a:solidFill>
                  <a:schemeClr val="accent2"/>
                </a:solidFill>
              </a:rPr>
              <a:t>第</a:t>
            </a:r>
            <a:r>
              <a:rPr lang="en-US" altLang="zh-CN" sz="2400" b="1">
                <a:solidFill>
                  <a:schemeClr val="accent2"/>
                </a:solidFill>
              </a:rPr>
              <a:t>5</a:t>
            </a:r>
            <a:r>
              <a:rPr lang="zh-CN" altLang="en-US" sz="2400" b="1">
                <a:solidFill>
                  <a:schemeClr val="accent2"/>
                </a:solidFill>
              </a:rPr>
              <a:t>版</a:t>
            </a:r>
            <a:r>
              <a:rPr lang="en-US" altLang="zh-CN" sz="2400" b="1">
                <a:solidFill>
                  <a:schemeClr val="accent2"/>
                </a:solidFill>
              </a:rPr>
              <a:t>)</a:t>
            </a:r>
          </a:p>
          <a:p>
            <a:pPr eaLnBrk="1" hangingPunct="1">
              <a:lnSpc>
                <a:spcPct val="110000"/>
              </a:lnSpc>
            </a:pPr>
            <a:r>
              <a:rPr lang="zh-CN" altLang="en-US" sz="2400" b="1"/>
              <a:t>王珊、张俊：</a:t>
            </a:r>
            <a:r>
              <a:rPr lang="en-US" altLang="zh-CN" sz="2400" b="1"/>
              <a:t>《</a:t>
            </a:r>
            <a:r>
              <a:rPr lang="zh-CN" altLang="en-US" sz="2400" b="1"/>
              <a:t>数据库系统概论</a:t>
            </a:r>
            <a:r>
              <a:rPr lang="en-US" altLang="zh-CN" sz="2400" b="1"/>
              <a:t>(</a:t>
            </a:r>
            <a:r>
              <a:rPr lang="zh-CN" altLang="en-US" sz="2400" b="1"/>
              <a:t>第</a:t>
            </a:r>
            <a:r>
              <a:rPr lang="en-US" altLang="zh-CN" sz="2400" b="1"/>
              <a:t>5</a:t>
            </a:r>
            <a:r>
              <a:rPr lang="zh-CN" altLang="en-US" sz="2400" b="1"/>
              <a:t>版</a:t>
            </a:r>
            <a:r>
              <a:rPr lang="en-US" altLang="zh-CN" sz="2400" b="1"/>
              <a:t>)</a:t>
            </a:r>
            <a:r>
              <a:rPr lang="zh-CN" altLang="en-US" sz="2400" b="1"/>
              <a:t>习题解析与实验指导 </a:t>
            </a:r>
            <a:r>
              <a:rPr lang="en-US" altLang="zh-CN" sz="2400" b="1"/>
              <a:t>》</a:t>
            </a:r>
          </a:p>
          <a:p>
            <a:pPr eaLnBrk="1" hangingPunct="1">
              <a:lnSpc>
                <a:spcPct val="110000"/>
              </a:lnSpc>
            </a:pPr>
            <a:r>
              <a:rPr lang="en-US" altLang="zh-CN" sz="2400"/>
              <a:t>Serge Abiteboul, Richard Hull, Victor Vianu. </a:t>
            </a:r>
            <a:r>
              <a:rPr lang="en-US" altLang="zh-CN" sz="2400" b="1" i="1"/>
              <a:t>Foundations of Databases</a:t>
            </a:r>
            <a:r>
              <a:rPr lang="en-US" altLang="zh-CN" sz="2400" b="1"/>
              <a:t>,  </a:t>
            </a:r>
            <a:r>
              <a:rPr lang="en-US" altLang="zh-CN" sz="2400"/>
              <a:t>Addison-Wesley 1995, ISBN 0-201-53771-0</a:t>
            </a:r>
          </a:p>
        </p:txBody>
      </p:sp>
      <p:sp>
        <p:nvSpPr>
          <p:cNvPr id="3076" name="灯片编号占位符 5">
            <a:extLst>
              <a:ext uri="{FF2B5EF4-FFF2-40B4-BE49-F238E27FC236}">
                <a16:creationId xmlns:a16="http://schemas.microsoft.com/office/drawing/2014/main" id="{C67FCAD8-D15C-41D3-A0BA-307095496CD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1CAE5C7-F676-47A6-982E-2930ABA2F52E}" type="slidenum">
              <a:rPr lang="en-US" altLang="zh-CN"/>
              <a:pPr eaLnBrk="1" hangingPunct="1"/>
              <a:t>2</a:t>
            </a:fld>
            <a:endParaRPr lang="en-US" altLang="zh-CN"/>
          </a:p>
        </p:txBody>
      </p:sp>
      <p:sp>
        <p:nvSpPr>
          <p:cNvPr id="3077" name="AutoShape 5" descr="2Q==">
            <a:extLst>
              <a:ext uri="{FF2B5EF4-FFF2-40B4-BE49-F238E27FC236}">
                <a16:creationId xmlns:a16="http://schemas.microsoft.com/office/drawing/2014/main" id="{0AC2CE4D-EADD-4721-A7C4-FAD582D91B69}"/>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78" name="AutoShape 7" descr="2Q==">
            <a:extLst>
              <a:ext uri="{FF2B5EF4-FFF2-40B4-BE49-F238E27FC236}">
                <a16:creationId xmlns:a16="http://schemas.microsoft.com/office/drawing/2014/main" id="{79170214-3FF5-43D0-B7EE-A0FDA8B59C76}"/>
              </a:ext>
            </a:extLst>
          </p:cNvPr>
          <p:cNvSpPr>
            <a:spLocks noChangeAspect="1" noChangeArrowheads="1"/>
          </p:cNvSpPr>
          <p:nvPr/>
        </p:nvSpPr>
        <p:spPr bwMode="auto">
          <a:xfrm>
            <a:off x="4043363" y="2667000"/>
            <a:ext cx="1057275" cy="152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3079" name="Picture 8">
            <a:extLst>
              <a:ext uri="{FF2B5EF4-FFF2-40B4-BE49-F238E27FC236}">
                <a16:creationId xmlns:a16="http://schemas.microsoft.com/office/drawing/2014/main" id="{9F7EB4EB-BAD9-4A0D-A798-064449D3D7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073" y="3336924"/>
            <a:ext cx="2060859"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0" name="Picture 9">
            <a:extLst>
              <a:ext uri="{FF2B5EF4-FFF2-40B4-BE49-F238E27FC236}">
                <a16:creationId xmlns:a16="http://schemas.microsoft.com/office/drawing/2014/main" id="{B63628BB-01F7-461B-B450-FAA51C8BDC0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55906" y="3330841"/>
            <a:ext cx="2130790" cy="26123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81" name="Picture 9" descr="Front Cover">
            <a:extLst>
              <a:ext uri="{FF2B5EF4-FFF2-40B4-BE49-F238E27FC236}">
                <a16:creationId xmlns:a16="http://schemas.microsoft.com/office/drawing/2014/main" id="{8CC2544D-0E0E-4B5E-A81E-7166873F233B}"/>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153743" y="3388503"/>
            <a:ext cx="1775945" cy="2554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a:extLst>
              <a:ext uri="{FF2B5EF4-FFF2-40B4-BE49-F238E27FC236}">
                <a16:creationId xmlns:a16="http://schemas.microsoft.com/office/drawing/2014/main" id="{2BD424BF-2CF2-4149-8A73-244EF75C1E4F}"/>
              </a:ext>
            </a:extLst>
          </p:cNvPr>
          <p:cNvSpPr>
            <a:spLocks noGrp="1" noChangeArrowheads="1"/>
          </p:cNvSpPr>
          <p:nvPr>
            <p:ph type="title"/>
          </p:nvPr>
        </p:nvSpPr>
        <p:spPr/>
        <p:txBody>
          <a:bodyPr/>
          <a:lstStyle/>
          <a:p>
            <a:pPr eaLnBrk="1" hangingPunct="1"/>
            <a:r>
              <a:rPr lang="zh-CN" altLang="en-US" b="1">
                <a:solidFill>
                  <a:schemeClr val="accent2"/>
                </a:solidFill>
              </a:rPr>
              <a:t>二、文件系统阶段</a:t>
            </a:r>
          </a:p>
        </p:txBody>
      </p:sp>
      <p:sp>
        <p:nvSpPr>
          <p:cNvPr id="20483" name="Rectangle 3">
            <a:extLst>
              <a:ext uri="{FF2B5EF4-FFF2-40B4-BE49-F238E27FC236}">
                <a16:creationId xmlns:a16="http://schemas.microsoft.com/office/drawing/2014/main" id="{3DC02394-80C4-4F1C-8BE5-035C1FE1CDA7}"/>
              </a:ext>
            </a:extLst>
          </p:cNvPr>
          <p:cNvSpPr>
            <a:spLocks noGrp="1" noChangeArrowheads="1"/>
          </p:cNvSpPr>
          <p:nvPr>
            <p:ph idx="1"/>
          </p:nvPr>
        </p:nvSpPr>
        <p:spPr>
          <a:xfrm>
            <a:off x="539750" y="1235075"/>
            <a:ext cx="8135938" cy="5218113"/>
          </a:xfrm>
        </p:spPr>
        <p:txBody>
          <a:bodyPr/>
          <a:lstStyle/>
          <a:p>
            <a:pPr eaLnBrk="1" hangingPunct="1">
              <a:lnSpc>
                <a:spcPct val="90000"/>
              </a:lnSpc>
            </a:pPr>
            <a:r>
              <a:rPr lang="en-US" altLang="zh-CN" sz="2800"/>
              <a:t>20</a:t>
            </a:r>
            <a:r>
              <a:rPr lang="zh-CN" altLang="en-US" sz="2800"/>
              <a:t>世纪</a:t>
            </a:r>
            <a:r>
              <a:rPr lang="en-US" altLang="zh-CN" sz="2800"/>
              <a:t>50</a:t>
            </a:r>
            <a:r>
              <a:rPr lang="zh-CN" altLang="en-US" sz="2800"/>
              <a:t>年代末</a:t>
            </a:r>
            <a:r>
              <a:rPr lang="en-US" altLang="en-US"/>
              <a:t>—</a:t>
            </a:r>
            <a:r>
              <a:rPr lang="en-US" altLang="zh-CN" sz="2800"/>
              <a:t>60</a:t>
            </a:r>
            <a:r>
              <a:rPr lang="zh-CN" altLang="en-US" sz="2800"/>
              <a:t>年代中</a:t>
            </a:r>
          </a:p>
          <a:p>
            <a:pPr eaLnBrk="1" hangingPunct="1">
              <a:lnSpc>
                <a:spcPct val="90000"/>
              </a:lnSpc>
            </a:pPr>
            <a:r>
              <a:rPr lang="zh-CN" altLang="en-US" sz="2800"/>
              <a:t>产生背景</a:t>
            </a:r>
          </a:p>
          <a:p>
            <a:pPr lvl="1" eaLnBrk="1" hangingPunct="1">
              <a:lnSpc>
                <a:spcPct val="90000"/>
              </a:lnSpc>
            </a:pPr>
            <a:r>
              <a:rPr lang="zh-CN" altLang="en-US" sz="2400"/>
              <a:t>应用需求：科学计算、数据管理</a:t>
            </a:r>
          </a:p>
          <a:p>
            <a:pPr lvl="1" eaLnBrk="1" hangingPunct="1">
              <a:lnSpc>
                <a:spcPct val="90000"/>
              </a:lnSpc>
            </a:pPr>
            <a:r>
              <a:rPr lang="zh-CN" altLang="en-US" sz="2400"/>
              <a:t>硬件水平：磁盘、磁鼓</a:t>
            </a:r>
          </a:p>
          <a:p>
            <a:pPr lvl="1" eaLnBrk="1" hangingPunct="1">
              <a:lnSpc>
                <a:spcPct val="90000"/>
              </a:lnSpc>
            </a:pPr>
            <a:r>
              <a:rPr lang="zh-CN" altLang="en-US" sz="2400"/>
              <a:t>软件水平：有文件系统</a:t>
            </a:r>
          </a:p>
          <a:p>
            <a:pPr lvl="1" eaLnBrk="1" hangingPunct="1">
              <a:lnSpc>
                <a:spcPct val="90000"/>
              </a:lnSpc>
            </a:pPr>
            <a:r>
              <a:rPr lang="zh-CN" altLang="en-US" sz="2400"/>
              <a:t>处理方式：联机实时处理、批处理</a:t>
            </a:r>
          </a:p>
          <a:p>
            <a:pPr lvl="1" eaLnBrk="1" hangingPunct="1">
              <a:lnSpc>
                <a:spcPct val="90000"/>
              </a:lnSpc>
            </a:pPr>
            <a:r>
              <a:rPr lang="zh-CN" altLang="en-US" sz="2400"/>
              <a:t>数据的管理者：文件系统，数据可长期保存</a:t>
            </a:r>
          </a:p>
          <a:p>
            <a:pPr lvl="1" eaLnBrk="1" hangingPunct="1">
              <a:lnSpc>
                <a:spcPct val="90000"/>
              </a:lnSpc>
            </a:pPr>
            <a:r>
              <a:rPr lang="zh-CN" altLang="en-US" sz="2400"/>
              <a:t>数据面向的对象：某一应用程序</a:t>
            </a:r>
          </a:p>
          <a:p>
            <a:pPr lvl="1" eaLnBrk="1" hangingPunct="1">
              <a:lnSpc>
                <a:spcPct val="90000"/>
              </a:lnSpc>
            </a:pPr>
            <a:r>
              <a:rPr lang="zh-CN" altLang="en-US" sz="2400"/>
              <a:t>数据的共享程度：</a:t>
            </a:r>
            <a:r>
              <a:rPr lang="zh-CN" altLang="en-US" sz="2400" b="1">
                <a:solidFill>
                  <a:schemeClr val="accent2"/>
                </a:solidFill>
              </a:rPr>
              <a:t>共享性差、冗余度大</a:t>
            </a:r>
          </a:p>
          <a:p>
            <a:pPr lvl="1" eaLnBrk="1" hangingPunct="1">
              <a:lnSpc>
                <a:spcPct val="90000"/>
              </a:lnSpc>
            </a:pPr>
            <a:r>
              <a:rPr lang="zh-CN" altLang="en-US" sz="2400"/>
              <a:t>数据的结构化：</a:t>
            </a:r>
            <a:r>
              <a:rPr lang="zh-CN" altLang="en-US" sz="2400" b="1">
                <a:solidFill>
                  <a:schemeClr val="accent2"/>
                </a:solidFill>
              </a:rPr>
              <a:t>记录内有结构</a:t>
            </a:r>
            <a:r>
              <a:rPr lang="en-US" altLang="zh-CN" sz="2400" b="1">
                <a:solidFill>
                  <a:schemeClr val="accent2"/>
                </a:solidFill>
              </a:rPr>
              <a:t>,</a:t>
            </a:r>
            <a:r>
              <a:rPr lang="zh-CN" altLang="en-US" sz="2400" b="1">
                <a:solidFill>
                  <a:schemeClr val="accent2"/>
                </a:solidFill>
              </a:rPr>
              <a:t>整体无结构</a:t>
            </a:r>
          </a:p>
          <a:p>
            <a:pPr lvl="1" eaLnBrk="1" hangingPunct="1">
              <a:lnSpc>
                <a:spcPct val="90000"/>
              </a:lnSpc>
            </a:pPr>
            <a:r>
              <a:rPr lang="zh-CN" altLang="en-US" sz="2400"/>
              <a:t>数据的独立性：独立性差，数据的逻辑结构改变必须修改应用程序</a:t>
            </a:r>
          </a:p>
          <a:p>
            <a:pPr lvl="1" eaLnBrk="1" hangingPunct="1">
              <a:lnSpc>
                <a:spcPct val="90000"/>
              </a:lnSpc>
            </a:pPr>
            <a:r>
              <a:rPr lang="zh-CN" altLang="en-US" sz="2400"/>
              <a:t>数据控制能力：应用程序自己控制</a:t>
            </a:r>
          </a:p>
        </p:txBody>
      </p:sp>
      <p:sp>
        <p:nvSpPr>
          <p:cNvPr id="20484" name="灯片编号占位符 5">
            <a:extLst>
              <a:ext uri="{FF2B5EF4-FFF2-40B4-BE49-F238E27FC236}">
                <a16:creationId xmlns:a16="http://schemas.microsoft.com/office/drawing/2014/main" id="{A07D17C3-4253-4F02-BE5C-279242FCB06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4A317D9-F231-4C86-8CE3-AFC65E1C191D}" type="slidenum">
              <a:rPr lang="en-US" altLang="zh-CN"/>
              <a:pPr eaLnBrk="1" hangingPunct="1"/>
              <a:t>20</a:t>
            </a:fld>
            <a:endParaRPr lang="en-US" altLang="zh-CN"/>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a:extLst>
              <a:ext uri="{FF2B5EF4-FFF2-40B4-BE49-F238E27FC236}">
                <a16:creationId xmlns:a16="http://schemas.microsoft.com/office/drawing/2014/main" id="{49B9FA63-E92F-4359-A616-3E31C41DBB05}"/>
              </a:ext>
            </a:extLst>
          </p:cNvPr>
          <p:cNvSpPr>
            <a:spLocks noGrp="1" noChangeArrowheads="1"/>
          </p:cNvSpPr>
          <p:nvPr>
            <p:ph type="title"/>
          </p:nvPr>
        </p:nvSpPr>
        <p:spPr/>
        <p:txBody>
          <a:bodyPr/>
          <a:lstStyle/>
          <a:p>
            <a:pPr eaLnBrk="1" hangingPunct="1"/>
            <a:r>
              <a:rPr lang="zh-CN" altLang="en-US">
                <a:solidFill>
                  <a:schemeClr val="accent2"/>
                </a:solidFill>
              </a:rPr>
              <a:t>三、数据库系统阶段</a:t>
            </a:r>
          </a:p>
        </p:txBody>
      </p:sp>
      <p:sp>
        <p:nvSpPr>
          <p:cNvPr id="21507" name="Rectangle 3">
            <a:extLst>
              <a:ext uri="{FF2B5EF4-FFF2-40B4-BE49-F238E27FC236}">
                <a16:creationId xmlns:a16="http://schemas.microsoft.com/office/drawing/2014/main" id="{FD3E5FD5-CEB7-49B7-8F93-BF0CF67341E1}"/>
              </a:ext>
            </a:extLst>
          </p:cNvPr>
          <p:cNvSpPr>
            <a:spLocks noGrp="1" noChangeArrowheads="1"/>
          </p:cNvSpPr>
          <p:nvPr>
            <p:ph idx="1"/>
          </p:nvPr>
        </p:nvSpPr>
        <p:spPr>
          <a:xfrm>
            <a:off x="250825" y="1412875"/>
            <a:ext cx="8893175" cy="4525963"/>
          </a:xfrm>
        </p:spPr>
        <p:txBody>
          <a:bodyPr/>
          <a:lstStyle/>
          <a:p>
            <a:pPr eaLnBrk="1" hangingPunct="1">
              <a:lnSpc>
                <a:spcPct val="90000"/>
              </a:lnSpc>
            </a:pPr>
            <a:r>
              <a:rPr lang="en-US" altLang="zh-CN" sz="2800"/>
              <a:t>20</a:t>
            </a:r>
            <a:r>
              <a:rPr lang="zh-CN" altLang="en-US" sz="2800"/>
              <a:t>世纪</a:t>
            </a:r>
            <a:r>
              <a:rPr lang="en-US" altLang="zh-CN" sz="2800"/>
              <a:t>60</a:t>
            </a:r>
            <a:r>
              <a:rPr lang="zh-CN" altLang="en-US" sz="2800"/>
              <a:t>年代末以来</a:t>
            </a:r>
          </a:p>
          <a:p>
            <a:pPr eaLnBrk="1" hangingPunct="1">
              <a:lnSpc>
                <a:spcPct val="90000"/>
              </a:lnSpc>
            </a:pPr>
            <a:r>
              <a:rPr lang="zh-CN" altLang="en-US" sz="2800"/>
              <a:t>产生背景</a:t>
            </a:r>
          </a:p>
          <a:p>
            <a:pPr lvl="1" eaLnBrk="1" hangingPunct="1">
              <a:lnSpc>
                <a:spcPct val="90000"/>
              </a:lnSpc>
            </a:pPr>
            <a:r>
              <a:rPr lang="zh-CN" altLang="en-US" sz="2400"/>
              <a:t>应用背景：大规模数据管理</a:t>
            </a:r>
          </a:p>
          <a:p>
            <a:pPr lvl="1" eaLnBrk="1" hangingPunct="1">
              <a:lnSpc>
                <a:spcPct val="90000"/>
              </a:lnSpc>
            </a:pPr>
            <a:r>
              <a:rPr lang="zh-CN" altLang="en-US" sz="2400"/>
              <a:t>硬件背景：大容量磁盘、磁盘阵列</a:t>
            </a:r>
          </a:p>
          <a:p>
            <a:pPr lvl="1" eaLnBrk="1" hangingPunct="1">
              <a:lnSpc>
                <a:spcPct val="90000"/>
              </a:lnSpc>
            </a:pPr>
            <a:r>
              <a:rPr lang="zh-CN" altLang="en-US" sz="2400"/>
              <a:t>软件背景：有数据库管理系统</a:t>
            </a:r>
          </a:p>
          <a:p>
            <a:pPr lvl="1" eaLnBrk="1" hangingPunct="1">
              <a:lnSpc>
                <a:spcPct val="90000"/>
              </a:lnSpc>
            </a:pPr>
            <a:r>
              <a:rPr lang="zh-CN" altLang="en-US" sz="2400"/>
              <a:t>处理方式：联机实时处理、分布处理、批处理</a:t>
            </a:r>
          </a:p>
          <a:p>
            <a:pPr lvl="1" eaLnBrk="1" hangingPunct="1">
              <a:lnSpc>
                <a:spcPct val="90000"/>
              </a:lnSpc>
            </a:pPr>
            <a:r>
              <a:rPr lang="zh-CN" altLang="en-US" sz="2400"/>
              <a:t>数据的管理者：数据库管理系统</a:t>
            </a:r>
          </a:p>
          <a:p>
            <a:pPr lvl="1" eaLnBrk="1" hangingPunct="1">
              <a:lnSpc>
                <a:spcPct val="90000"/>
              </a:lnSpc>
            </a:pPr>
            <a:r>
              <a:rPr lang="zh-CN" altLang="en-US" sz="2400"/>
              <a:t>数据面向的对象：现实世界</a:t>
            </a:r>
          </a:p>
          <a:p>
            <a:pPr lvl="1" eaLnBrk="1" hangingPunct="1">
              <a:lnSpc>
                <a:spcPct val="90000"/>
              </a:lnSpc>
            </a:pPr>
            <a:r>
              <a:rPr lang="zh-CN" altLang="en-US" sz="2400"/>
              <a:t>数据的共享程度：</a:t>
            </a:r>
            <a:r>
              <a:rPr lang="zh-CN" altLang="en-US" sz="2400" b="1">
                <a:solidFill>
                  <a:schemeClr val="accent2"/>
                </a:solidFill>
              </a:rPr>
              <a:t>共享性高、冗余度小</a:t>
            </a:r>
          </a:p>
          <a:p>
            <a:pPr lvl="1" eaLnBrk="1" hangingPunct="1">
              <a:lnSpc>
                <a:spcPct val="90000"/>
              </a:lnSpc>
            </a:pPr>
            <a:r>
              <a:rPr lang="zh-CN" altLang="en-US" sz="2400"/>
              <a:t>数据的结构化：</a:t>
            </a:r>
            <a:r>
              <a:rPr lang="zh-CN" altLang="en-US" sz="2400" b="1">
                <a:solidFill>
                  <a:schemeClr val="accent2"/>
                </a:solidFill>
              </a:rPr>
              <a:t>整体结构化</a:t>
            </a:r>
            <a:r>
              <a:rPr lang="zh-CN" altLang="en-US" sz="2400"/>
              <a:t>，用数据模型描述</a:t>
            </a:r>
          </a:p>
          <a:p>
            <a:pPr lvl="1" eaLnBrk="1" hangingPunct="1">
              <a:lnSpc>
                <a:spcPct val="90000"/>
              </a:lnSpc>
            </a:pPr>
            <a:r>
              <a:rPr lang="zh-CN" altLang="en-US" sz="2400"/>
              <a:t>数据的独立性：具有高度的物理独立性和一定的逻辑独立性</a:t>
            </a:r>
          </a:p>
          <a:p>
            <a:pPr lvl="1" eaLnBrk="1" hangingPunct="1">
              <a:lnSpc>
                <a:spcPct val="90000"/>
              </a:lnSpc>
            </a:pPr>
            <a:r>
              <a:rPr lang="zh-CN" altLang="en-US" sz="2400"/>
              <a:t>数据控制能力：</a:t>
            </a:r>
            <a:r>
              <a:rPr lang="en-US" altLang="zh-CN" sz="2400"/>
              <a:t>DBMS </a:t>
            </a:r>
            <a:r>
              <a:rPr lang="zh-CN" altLang="en-US" sz="2400"/>
              <a:t>提供数据安全性、完整性、并发控制和恢复能力</a:t>
            </a:r>
          </a:p>
        </p:txBody>
      </p:sp>
      <p:sp>
        <p:nvSpPr>
          <p:cNvPr id="21508" name="灯片编号占位符 5">
            <a:extLst>
              <a:ext uri="{FF2B5EF4-FFF2-40B4-BE49-F238E27FC236}">
                <a16:creationId xmlns:a16="http://schemas.microsoft.com/office/drawing/2014/main" id="{CB17C903-3595-40EB-8593-F2520D698F4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6FEF522-E531-424D-A48E-678EE3908AB8}" type="slidenum">
              <a:rPr lang="en-US" altLang="zh-CN"/>
              <a:pPr eaLnBrk="1" hangingPunct="1"/>
              <a:t>21</a:t>
            </a:fld>
            <a:endParaRPr lang="en-US" altLang="zh-CN"/>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a:extLst>
              <a:ext uri="{FF2B5EF4-FFF2-40B4-BE49-F238E27FC236}">
                <a16:creationId xmlns:a16="http://schemas.microsoft.com/office/drawing/2014/main" id="{92245179-8E20-4CD7-8AD8-DD7963AD759E}"/>
              </a:ext>
            </a:extLst>
          </p:cNvPr>
          <p:cNvSpPr>
            <a:spLocks noGrp="1" noChangeArrowheads="1"/>
          </p:cNvSpPr>
          <p:nvPr>
            <p:ph type="title"/>
          </p:nvPr>
        </p:nvSpPr>
        <p:spPr/>
        <p:txBody>
          <a:bodyPr/>
          <a:lstStyle/>
          <a:p>
            <a:pPr eaLnBrk="1" hangingPunct="1"/>
            <a:r>
              <a:rPr lang="en-US" altLang="zh-CN">
                <a:solidFill>
                  <a:schemeClr val="accent2"/>
                </a:solidFill>
              </a:rPr>
              <a:t>1.1.3 </a:t>
            </a:r>
            <a:r>
              <a:rPr lang="zh-CN" altLang="en-US">
                <a:solidFill>
                  <a:schemeClr val="accent2"/>
                </a:solidFill>
              </a:rPr>
              <a:t>数据库系统的特点</a:t>
            </a:r>
          </a:p>
        </p:txBody>
      </p:sp>
      <p:sp>
        <p:nvSpPr>
          <p:cNvPr id="24579" name="Rectangle 3">
            <a:extLst>
              <a:ext uri="{FF2B5EF4-FFF2-40B4-BE49-F238E27FC236}">
                <a16:creationId xmlns:a16="http://schemas.microsoft.com/office/drawing/2014/main" id="{71F916A9-4B75-49C0-BA23-D684D3BBB45E}"/>
              </a:ext>
            </a:extLst>
          </p:cNvPr>
          <p:cNvSpPr>
            <a:spLocks noGrp="1" noChangeArrowheads="1"/>
          </p:cNvSpPr>
          <p:nvPr>
            <p:ph idx="1"/>
          </p:nvPr>
        </p:nvSpPr>
        <p:spPr>
          <a:xfrm>
            <a:off x="285750" y="1628775"/>
            <a:ext cx="8858250" cy="4525963"/>
          </a:xfrm>
        </p:spPr>
        <p:txBody>
          <a:bodyPr/>
          <a:lstStyle/>
          <a:p>
            <a:pPr marL="609600" indent="-609600" eaLnBrk="1" hangingPunct="1">
              <a:buFontTx/>
              <a:buAutoNum type="circleNumDbPlain"/>
            </a:pPr>
            <a:r>
              <a:rPr lang="zh-CN" altLang="en-US" sz="3600" dirty="0"/>
              <a:t>数据结构化</a:t>
            </a:r>
          </a:p>
          <a:p>
            <a:pPr marL="609600" indent="-609600" eaLnBrk="1" hangingPunct="1">
              <a:buFontTx/>
              <a:buAutoNum type="circleNumDbPlain"/>
            </a:pPr>
            <a:r>
              <a:rPr lang="zh-CN" altLang="en-US" sz="3600" dirty="0"/>
              <a:t>数据的共享性高，冗余度低，易扩充</a:t>
            </a:r>
          </a:p>
          <a:p>
            <a:pPr marL="609600" indent="-609600" eaLnBrk="1" hangingPunct="1">
              <a:buFontTx/>
              <a:buAutoNum type="circleNumDbPlain"/>
            </a:pPr>
            <a:r>
              <a:rPr lang="zh-CN" altLang="en-US" sz="3600" dirty="0"/>
              <a:t>数据独立性高</a:t>
            </a:r>
          </a:p>
          <a:p>
            <a:pPr marL="609600" indent="-609600" eaLnBrk="1" hangingPunct="1">
              <a:buFontTx/>
              <a:buAutoNum type="circleNumDbPlain"/>
            </a:pPr>
            <a:r>
              <a:rPr lang="zh-CN" altLang="en-US" sz="3600" dirty="0"/>
              <a:t>数据由数据库管理系统统一管理和控制</a:t>
            </a:r>
          </a:p>
          <a:p>
            <a:pPr marL="609600" indent="-609600" eaLnBrk="1" hangingPunct="1"/>
            <a:endParaRPr lang="en-US" altLang="zh-CN" sz="3600" dirty="0"/>
          </a:p>
        </p:txBody>
      </p:sp>
      <p:sp>
        <p:nvSpPr>
          <p:cNvPr id="22532" name="灯片编号占位符 5">
            <a:extLst>
              <a:ext uri="{FF2B5EF4-FFF2-40B4-BE49-F238E27FC236}">
                <a16:creationId xmlns:a16="http://schemas.microsoft.com/office/drawing/2014/main" id="{A9C3C86F-A085-4985-92EA-680B652468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5C564D6-9354-4FCB-91F5-2A34C34A8144}" type="slidenum">
              <a:rPr lang="en-US" altLang="zh-CN"/>
              <a:pPr eaLnBrk="1" hangingPunct="1"/>
              <a:t>22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5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4579">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4579">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4579">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579"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a:extLst>
              <a:ext uri="{FF2B5EF4-FFF2-40B4-BE49-F238E27FC236}">
                <a16:creationId xmlns:a16="http://schemas.microsoft.com/office/drawing/2014/main" id="{CC358EC0-6B4A-40D9-B7BC-857F10FE00F5}"/>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1</a:t>
            </a:r>
            <a:r>
              <a:rPr lang="zh-CN" altLang="en-US" b="1">
                <a:solidFill>
                  <a:schemeClr val="accent2"/>
                </a:solidFill>
              </a:rPr>
              <a:t>：数据结构化</a:t>
            </a:r>
          </a:p>
        </p:txBody>
      </p:sp>
      <p:sp>
        <p:nvSpPr>
          <p:cNvPr id="23555" name="Rectangle 3">
            <a:extLst>
              <a:ext uri="{FF2B5EF4-FFF2-40B4-BE49-F238E27FC236}">
                <a16:creationId xmlns:a16="http://schemas.microsoft.com/office/drawing/2014/main" id="{A2F7E03A-4C1D-4EC9-A416-ADDE059B5BB3}"/>
              </a:ext>
            </a:extLst>
          </p:cNvPr>
          <p:cNvSpPr>
            <a:spLocks noGrp="1" noChangeArrowheads="1"/>
          </p:cNvSpPr>
          <p:nvPr>
            <p:ph idx="1"/>
          </p:nvPr>
        </p:nvSpPr>
        <p:spPr>
          <a:xfrm>
            <a:off x="457200" y="1600200"/>
            <a:ext cx="8435975" cy="4525963"/>
          </a:xfrm>
        </p:spPr>
        <p:txBody>
          <a:bodyPr/>
          <a:lstStyle/>
          <a:p>
            <a:pPr eaLnBrk="1" hangingPunct="1"/>
            <a:r>
              <a:rPr lang="zh-CN" altLang="en-US" b="1">
                <a:solidFill>
                  <a:schemeClr val="accent2"/>
                </a:solidFill>
              </a:rPr>
              <a:t>整体数据的结构化是数据库的主要特征之一</a:t>
            </a:r>
          </a:p>
          <a:p>
            <a:pPr eaLnBrk="1" hangingPunct="1"/>
            <a:r>
              <a:rPr lang="zh-CN" altLang="en-US" sz="2800"/>
              <a:t>整体结构化</a:t>
            </a:r>
          </a:p>
          <a:p>
            <a:pPr lvl="1" eaLnBrk="1" hangingPunct="1"/>
            <a:r>
              <a:rPr lang="zh-CN" altLang="en-US" sz="2400"/>
              <a:t>不再仅仅针对某一个应用，而是面向全组织</a:t>
            </a:r>
          </a:p>
          <a:p>
            <a:pPr lvl="1" eaLnBrk="1" hangingPunct="1"/>
            <a:r>
              <a:rPr lang="zh-CN" altLang="en-US" sz="2400"/>
              <a:t>不仅数据内部结构化，而且整体是结构化的，</a:t>
            </a:r>
            <a:r>
              <a:rPr lang="zh-CN" altLang="en-US" sz="2400">
                <a:solidFill>
                  <a:schemeClr val="accent2"/>
                </a:solidFill>
              </a:rPr>
              <a:t>数据之间具有联系</a:t>
            </a:r>
          </a:p>
          <a:p>
            <a:pPr eaLnBrk="1" hangingPunct="1"/>
            <a:r>
              <a:rPr lang="zh-CN" altLang="en-US" sz="2800"/>
              <a:t>数据库中实现的是数据的真正结构化</a:t>
            </a:r>
          </a:p>
          <a:p>
            <a:pPr lvl="1" eaLnBrk="1" hangingPunct="1"/>
            <a:r>
              <a:rPr lang="zh-CN" altLang="en-US" sz="2400"/>
              <a:t>数据的结构用</a:t>
            </a:r>
            <a:r>
              <a:rPr lang="zh-CN" altLang="en-US" sz="2400">
                <a:solidFill>
                  <a:schemeClr val="accent2"/>
                </a:solidFill>
              </a:rPr>
              <a:t>数据模型</a:t>
            </a:r>
            <a:r>
              <a:rPr lang="zh-CN" altLang="en-US" sz="2400"/>
              <a:t>描述，无需程序定义和解释</a:t>
            </a:r>
          </a:p>
          <a:p>
            <a:pPr lvl="1" eaLnBrk="1" hangingPunct="1"/>
            <a:r>
              <a:rPr lang="zh-CN" altLang="en-US" sz="2400"/>
              <a:t>数据可以</a:t>
            </a:r>
            <a:r>
              <a:rPr lang="zh-CN" altLang="en-US" sz="2400">
                <a:solidFill>
                  <a:schemeClr val="accent2"/>
                </a:solidFill>
              </a:rPr>
              <a:t>变长</a:t>
            </a:r>
          </a:p>
          <a:p>
            <a:pPr lvl="1" eaLnBrk="1" hangingPunct="1"/>
            <a:r>
              <a:rPr lang="zh-CN" altLang="en-US" sz="2400"/>
              <a:t>数据的最小存取单位是</a:t>
            </a:r>
            <a:r>
              <a:rPr lang="zh-CN" altLang="en-US" sz="2400">
                <a:solidFill>
                  <a:schemeClr val="accent2"/>
                </a:solidFill>
              </a:rPr>
              <a:t>数据项</a:t>
            </a:r>
          </a:p>
          <a:p>
            <a:pPr eaLnBrk="1" hangingPunct="1"/>
            <a:endParaRPr lang="en-US" altLang="zh-CN" sz="2800">
              <a:solidFill>
                <a:schemeClr val="hlink"/>
              </a:solidFill>
            </a:endParaRPr>
          </a:p>
        </p:txBody>
      </p:sp>
      <p:sp>
        <p:nvSpPr>
          <p:cNvPr id="23556" name="灯片编号占位符 5">
            <a:extLst>
              <a:ext uri="{FF2B5EF4-FFF2-40B4-BE49-F238E27FC236}">
                <a16:creationId xmlns:a16="http://schemas.microsoft.com/office/drawing/2014/main" id="{953F8B31-F9FA-4A56-A463-56E6E0B341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D88502-5A34-4670-A716-1558AC3F548B}" type="slidenum">
              <a:rPr lang="en-US" altLang="zh-CN"/>
              <a:pPr eaLnBrk="1" hangingPunct="1"/>
              <a:t>23</a:t>
            </a:fld>
            <a:endParaRPr lang="en-US" altLang="zh-CN"/>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a:extLst>
              <a:ext uri="{FF2B5EF4-FFF2-40B4-BE49-F238E27FC236}">
                <a16:creationId xmlns:a16="http://schemas.microsoft.com/office/drawing/2014/main" id="{0A5358DC-B391-473C-98B0-81794F5260D9}"/>
              </a:ext>
            </a:extLst>
          </p:cNvPr>
          <p:cNvSpPr>
            <a:spLocks noGrp="1" noChangeArrowheads="1"/>
          </p:cNvSpPr>
          <p:nvPr>
            <p:ph type="title"/>
          </p:nvPr>
        </p:nvSpPr>
        <p:spPr>
          <a:xfrm>
            <a:off x="0" y="260350"/>
            <a:ext cx="9144000" cy="1143000"/>
          </a:xfrm>
        </p:spPr>
        <p:txBody>
          <a:bodyPr/>
          <a:lstStyle/>
          <a:p>
            <a:pPr eaLnBrk="1" hangingPunct="1"/>
            <a:r>
              <a:rPr lang="zh-CN" altLang="en-US" sz="3600" b="1">
                <a:solidFill>
                  <a:schemeClr val="accent2"/>
                </a:solidFill>
              </a:rPr>
              <a:t>特点</a:t>
            </a:r>
            <a:r>
              <a:rPr lang="en-US" altLang="zh-CN" sz="3600" b="1">
                <a:solidFill>
                  <a:schemeClr val="accent2"/>
                </a:solidFill>
              </a:rPr>
              <a:t>2</a:t>
            </a:r>
            <a:r>
              <a:rPr lang="zh-CN" altLang="en-US" sz="3600" b="1">
                <a:solidFill>
                  <a:schemeClr val="accent2"/>
                </a:solidFill>
              </a:rPr>
              <a:t>：数据共享性高，冗余度低，易扩充</a:t>
            </a:r>
          </a:p>
        </p:txBody>
      </p:sp>
      <p:sp>
        <p:nvSpPr>
          <p:cNvPr id="24579" name="Rectangle 3">
            <a:extLst>
              <a:ext uri="{FF2B5EF4-FFF2-40B4-BE49-F238E27FC236}">
                <a16:creationId xmlns:a16="http://schemas.microsoft.com/office/drawing/2014/main" id="{E9E88169-AAF0-4FAB-9C22-9A527B6D346E}"/>
              </a:ext>
            </a:extLst>
          </p:cNvPr>
          <p:cNvSpPr>
            <a:spLocks noGrp="1" noChangeArrowheads="1"/>
          </p:cNvSpPr>
          <p:nvPr>
            <p:ph idx="1"/>
          </p:nvPr>
        </p:nvSpPr>
        <p:spPr/>
        <p:txBody>
          <a:bodyPr/>
          <a:lstStyle/>
          <a:p>
            <a:pPr eaLnBrk="1" hangingPunct="1"/>
            <a:r>
              <a:rPr lang="zh-CN" altLang="en-US"/>
              <a:t>数据库系统从整体角度看待和描述数据，数据面向整个系统，可以被多个用户、多个应用共享使用。</a:t>
            </a:r>
          </a:p>
          <a:p>
            <a:pPr eaLnBrk="1" hangingPunct="1"/>
            <a:r>
              <a:rPr lang="zh-CN" altLang="en-US"/>
              <a:t>数据共享的好处</a:t>
            </a:r>
          </a:p>
          <a:p>
            <a:pPr lvl="1" eaLnBrk="1" hangingPunct="1"/>
            <a:r>
              <a:rPr lang="zh-CN" altLang="en-US"/>
              <a:t>减少数据冗余，节约存储空间</a:t>
            </a:r>
          </a:p>
          <a:p>
            <a:pPr lvl="1" eaLnBrk="1" hangingPunct="1"/>
            <a:r>
              <a:rPr lang="zh-CN" altLang="en-US"/>
              <a:t>避免数据之间的不相容性与不一致性</a:t>
            </a:r>
          </a:p>
          <a:p>
            <a:pPr lvl="1" eaLnBrk="1" hangingPunct="1"/>
            <a:r>
              <a:rPr lang="zh-CN" altLang="en-US"/>
              <a:t>使系统易于扩充</a:t>
            </a:r>
          </a:p>
        </p:txBody>
      </p:sp>
      <p:sp>
        <p:nvSpPr>
          <p:cNvPr id="24580" name="灯片编号占位符 5">
            <a:extLst>
              <a:ext uri="{FF2B5EF4-FFF2-40B4-BE49-F238E27FC236}">
                <a16:creationId xmlns:a16="http://schemas.microsoft.com/office/drawing/2014/main" id="{38E4653C-86B7-4445-B0DB-8293F675FE1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DC16F1-1EAD-4D52-A017-365534066328}" type="slidenum">
              <a:rPr lang="en-US" altLang="zh-CN"/>
              <a:pPr eaLnBrk="1" hangingPunct="1"/>
              <a:t>24</a:t>
            </a:fld>
            <a:endParaRPr lang="en-US" altLang="zh-CN"/>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838C35A2-791D-4713-B383-CB3A135C804E}"/>
              </a:ext>
            </a:extLst>
          </p:cNvPr>
          <p:cNvSpPr>
            <a:spLocks noGrp="1" noChangeArrowheads="1"/>
          </p:cNvSpPr>
          <p:nvPr>
            <p:ph type="title"/>
          </p:nvPr>
        </p:nvSpPr>
        <p:spPr/>
        <p:txBody>
          <a:bodyPr/>
          <a:lstStyle/>
          <a:p>
            <a:pPr eaLnBrk="1" hangingPunct="1"/>
            <a:r>
              <a:rPr lang="zh-CN" altLang="en-US" b="1">
                <a:solidFill>
                  <a:schemeClr val="accent2"/>
                </a:solidFill>
              </a:rPr>
              <a:t>特点</a:t>
            </a:r>
            <a:r>
              <a:rPr lang="en-US" altLang="zh-CN" b="1">
                <a:solidFill>
                  <a:schemeClr val="accent2"/>
                </a:solidFill>
              </a:rPr>
              <a:t>3</a:t>
            </a:r>
            <a:r>
              <a:rPr lang="zh-CN" altLang="en-US" b="1">
                <a:solidFill>
                  <a:schemeClr val="accent2"/>
                </a:solidFill>
              </a:rPr>
              <a:t>：数据独立性高</a:t>
            </a:r>
          </a:p>
        </p:txBody>
      </p:sp>
      <p:sp>
        <p:nvSpPr>
          <p:cNvPr id="27651" name="Rectangle 3">
            <a:extLst>
              <a:ext uri="{FF2B5EF4-FFF2-40B4-BE49-F238E27FC236}">
                <a16:creationId xmlns:a16="http://schemas.microsoft.com/office/drawing/2014/main" id="{0ABCFF18-66AF-4095-8B93-6BDD7CD468E6}"/>
              </a:ext>
            </a:extLst>
          </p:cNvPr>
          <p:cNvSpPr>
            <a:spLocks noGrp="1" noChangeArrowheads="1"/>
          </p:cNvSpPr>
          <p:nvPr>
            <p:ph idx="1"/>
          </p:nvPr>
        </p:nvSpPr>
        <p:spPr/>
        <p:txBody>
          <a:bodyPr/>
          <a:lstStyle/>
          <a:p>
            <a:pPr eaLnBrk="1" hangingPunct="1">
              <a:lnSpc>
                <a:spcPct val="90000"/>
              </a:lnSpc>
            </a:pPr>
            <a:r>
              <a:rPr lang="zh-CN" altLang="en-US">
                <a:solidFill>
                  <a:srgbClr val="333399"/>
                </a:solidFill>
              </a:rPr>
              <a:t>物理独立性</a:t>
            </a:r>
          </a:p>
          <a:p>
            <a:pPr lvl="1" eaLnBrk="1" hangingPunct="1">
              <a:lnSpc>
                <a:spcPct val="90000"/>
              </a:lnSpc>
            </a:pPr>
            <a:r>
              <a:rPr lang="zh-CN" altLang="en-US"/>
              <a:t>指用户的应用程序与存储在磁盘上的数据库中数据是相互独立的。当数据的物理存储改变了，应用程序不用改变。</a:t>
            </a:r>
          </a:p>
          <a:p>
            <a:pPr eaLnBrk="1" hangingPunct="1">
              <a:lnSpc>
                <a:spcPct val="90000"/>
              </a:lnSpc>
            </a:pPr>
            <a:r>
              <a:rPr lang="zh-CN" altLang="en-US">
                <a:solidFill>
                  <a:srgbClr val="333399"/>
                </a:solidFill>
              </a:rPr>
              <a:t>逻辑独立性</a:t>
            </a:r>
          </a:p>
          <a:p>
            <a:pPr lvl="1" eaLnBrk="1" hangingPunct="1">
              <a:lnSpc>
                <a:spcPct val="90000"/>
              </a:lnSpc>
            </a:pPr>
            <a:r>
              <a:rPr lang="zh-CN" altLang="en-US"/>
              <a:t>指用户的应用程序与数据库的逻辑结构是相互独立的。数据的逻辑结构改变了，用户程序也可以不变。</a:t>
            </a:r>
          </a:p>
          <a:p>
            <a:pPr eaLnBrk="1" hangingPunct="1">
              <a:lnSpc>
                <a:spcPct val="90000"/>
              </a:lnSpc>
            </a:pPr>
            <a:r>
              <a:rPr lang="zh-CN" altLang="en-US">
                <a:solidFill>
                  <a:srgbClr val="333399"/>
                </a:solidFill>
              </a:rPr>
              <a:t>数据独立性是由</a:t>
            </a:r>
            <a:r>
              <a:rPr lang="en-US" altLang="zh-CN">
                <a:solidFill>
                  <a:srgbClr val="333399"/>
                </a:solidFill>
              </a:rPr>
              <a:t>DBMS</a:t>
            </a:r>
            <a:r>
              <a:rPr lang="zh-CN" altLang="en-US">
                <a:solidFill>
                  <a:srgbClr val="333399"/>
                </a:solidFill>
              </a:rPr>
              <a:t>的二级映像功能来保证的。</a:t>
            </a:r>
          </a:p>
        </p:txBody>
      </p:sp>
      <p:sp>
        <p:nvSpPr>
          <p:cNvPr id="25604" name="灯片编号占位符 5">
            <a:extLst>
              <a:ext uri="{FF2B5EF4-FFF2-40B4-BE49-F238E27FC236}">
                <a16:creationId xmlns:a16="http://schemas.microsoft.com/office/drawing/2014/main" id="{D356A45A-85E9-4752-BC35-8706DD49989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6AAB20-8E50-4FDF-9685-A633EB5D9159}" type="slidenum">
              <a:rPr lang="en-US" altLang="zh-CN"/>
              <a:pPr eaLnBrk="1" hangingPunct="1"/>
              <a:t>25</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7651">
                                            <p:txEl>
                                              <p:pRg st="2" end="2"/>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27651">
                                            <p:txEl>
                                              <p:pRg st="3" end="3"/>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27651">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a:extLst>
              <a:ext uri="{FF2B5EF4-FFF2-40B4-BE49-F238E27FC236}">
                <a16:creationId xmlns:a16="http://schemas.microsoft.com/office/drawing/2014/main" id="{431E8512-EDF9-483A-BDA2-59D08C6BD85A}"/>
              </a:ext>
            </a:extLst>
          </p:cNvPr>
          <p:cNvSpPr>
            <a:spLocks noGrp="1" noChangeArrowheads="1"/>
          </p:cNvSpPr>
          <p:nvPr>
            <p:ph type="title"/>
          </p:nvPr>
        </p:nvSpPr>
        <p:spPr>
          <a:xfrm>
            <a:off x="142875" y="214313"/>
            <a:ext cx="8675688" cy="1143000"/>
          </a:xfrm>
        </p:spPr>
        <p:txBody>
          <a:bodyPr/>
          <a:lstStyle/>
          <a:p>
            <a:pPr eaLnBrk="1" hangingPunct="1"/>
            <a:r>
              <a:rPr lang="zh-CN" altLang="en-US" sz="4000" b="1">
                <a:solidFill>
                  <a:schemeClr val="accent2"/>
                </a:solidFill>
                <a:latin typeface="Comic Sans MS" panose="030F0702030302020204" pitchFamily="66" charset="0"/>
              </a:rPr>
              <a:t>特点</a:t>
            </a:r>
            <a:r>
              <a:rPr lang="en-US" altLang="zh-CN" sz="4000" b="1">
                <a:solidFill>
                  <a:schemeClr val="accent2"/>
                </a:solidFill>
                <a:latin typeface="Comic Sans MS" panose="030F0702030302020204" pitchFamily="66" charset="0"/>
              </a:rPr>
              <a:t>4</a:t>
            </a:r>
            <a:r>
              <a:rPr lang="zh-CN" altLang="en-US" sz="4000" b="1">
                <a:solidFill>
                  <a:schemeClr val="accent2"/>
                </a:solidFill>
                <a:latin typeface="Comic Sans MS" panose="030F0702030302020204" pitchFamily="66" charset="0"/>
              </a:rPr>
              <a:t>：数据由</a:t>
            </a:r>
            <a:r>
              <a:rPr lang="en-US" altLang="zh-CN" sz="4000">
                <a:solidFill>
                  <a:schemeClr val="accent2"/>
                </a:solidFill>
                <a:latin typeface="Comic Sans MS" panose="030F0702030302020204" pitchFamily="66" charset="0"/>
              </a:rPr>
              <a:t>DBMS</a:t>
            </a:r>
            <a:r>
              <a:rPr lang="zh-CN" altLang="en-US" sz="4000" b="1">
                <a:solidFill>
                  <a:schemeClr val="accent2"/>
                </a:solidFill>
                <a:latin typeface="Comic Sans MS" panose="030F0702030302020204" pitchFamily="66" charset="0"/>
              </a:rPr>
              <a:t>统一管理和控制</a:t>
            </a:r>
          </a:p>
        </p:txBody>
      </p:sp>
      <p:sp>
        <p:nvSpPr>
          <p:cNvPr id="28675" name="Rectangle 3">
            <a:extLst>
              <a:ext uri="{FF2B5EF4-FFF2-40B4-BE49-F238E27FC236}">
                <a16:creationId xmlns:a16="http://schemas.microsoft.com/office/drawing/2014/main" id="{195C95B5-6F9E-4514-88D1-1978569535EB}"/>
              </a:ext>
            </a:extLst>
          </p:cNvPr>
          <p:cNvSpPr>
            <a:spLocks noGrp="1" noChangeArrowheads="1"/>
          </p:cNvSpPr>
          <p:nvPr>
            <p:ph idx="1"/>
          </p:nvPr>
        </p:nvSpPr>
        <p:spPr>
          <a:xfrm>
            <a:off x="323850" y="1557338"/>
            <a:ext cx="8388350" cy="4781550"/>
          </a:xfrm>
        </p:spPr>
        <p:txBody>
          <a:bodyPr/>
          <a:lstStyle/>
          <a:p>
            <a:pPr eaLnBrk="1" hangingPunct="1">
              <a:lnSpc>
                <a:spcPct val="120000"/>
              </a:lnSpc>
            </a:pPr>
            <a:r>
              <a:rPr lang="zh-CN" altLang="en-US" sz="2800"/>
              <a:t>数据的安全性 </a:t>
            </a:r>
            <a:r>
              <a:rPr lang="en-US" altLang="zh-CN" sz="2800"/>
              <a:t>(Security) </a:t>
            </a:r>
            <a:r>
              <a:rPr lang="zh-CN" altLang="en-US" sz="2800"/>
              <a:t>保护，保护数据，以防止不合法的使用造成的数据的泄密和破坏。</a:t>
            </a:r>
          </a:p>
          <a:p>
            <a:pPr eaLnBrk="1" hangingPunct="1">
              <a:lnSpc>
                <a:spcPct val="120000"/>
              </a:lnSpc>
            </a:pPr>
            <a:r>
              <a:rPr lang="zh-CN" altLang="en-US" sz="2800"/>
              <a:t>数据的完整性 </a:t>
            </a:r>
            <a:r>
              <a:rPr lang="en-US" altLang="zh-CN" sz="2800"/>
              <a:t>(Integrity)</a:t>
            </a:r>
            <a:r>
              <a:rPr lang="zh-CN" altLang="en-US" sz="2800"/>
              <a:t>，检查将数据控制在有效的范围内，或保证数据之间满足一定的关系。</a:t>
            </a:r>
          </a:p>
          <a:p>
            <a:pPr eaLnBrk="1" hangingPunct="1">
              <a:lnSpc>
                <a:spcPct val="120000"/>
              </a:lnSpc>
            </a:pPr>
            <a:r>
              <a:rPr lang="zh-CN" altLang="en-US" sz="2800"/>
              <a:t>并发 </a:t>
            </a:r>
            <a:r>
              <a:rPr lang="en-US" altLang="zh-CN" sz="2800"/>
              <a:t>(Concurrency) </a:t>
            </a:r>
            <a:r>
              <a:rPr lang="zh-CN" altLang="en-US" sz="2800"/>
              <a:t>控制，对多用户的并发操作加以控制和协调，防止相互干扰而得到错误的结果。</a:t>
            </a:r>
          </a:p>
          <a:p>
            <a:pPr eaLnBrk="1" hangingPunct="1">
              <a:lnSpc>
                <a:spcPct val="120000"/>
              </a:lnSpc>
            </a:pPr>
            <a:r>
              <a:rPr lang="zh-CN" altLang="en-US" sz="2800"/>
              <a:t>数据库恢复 </a:t>
            </a:r>
            <a:r>
              <a:rPr lang="en-US" altLang="zh-CN" sz="2800"/>
              <a:t>(Recovery)</a:t>
            </a:r>
            <a:r>
              <a:rPr lang="zh-CN" altLang="en-US" sz="2800"/>
              <a:t>，将数据库从错误状态恢复到某一已知的正确状态。</a:t>
            </a:r>
          </a:p>
        </p:txBody>
      </p:sp>
      <p:sp>
        <p:nvSpPr>
          <p:cNvPr id="26628" name="灯片编号占位符 5">
            <a:extLst>
              <a:ext uri="{FF2B5EF4-FFF2-40B4-BE49-F238E27FC236}">
                <a16:creationId xmlns:a16="http://schemas.microsoft.com/office/drawing/2014/main" id="{20A84B1E-A514-4128-831C-711FEA28F14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CB0293-E093-4D97-ADEF-B18F8E1A6BE9}" type="slidenum">
              <a:rPr lang="en-US" altLang="zh-CN"/>
              <a:pPr eaLnBrk="1" hangingPunct="1"/>
              <a:t>26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675">
                                            <p:txEl>
                                              <p:pRg st="2" end="2"/>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BBAF2521-8346-41BC-8E06-82803E792180}"/>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27651" name="Rectangle 3">
            <a:extLst>
              <a:ext uri="{FF2B5EF4-FFF2-40B4-BE49-F238E27FC236}">
                <a16:creationId xmlns:a16="http://schemas.microsoft.com/office/drawing/2014/main" id="{B0B78B27-8974-47F5-9B86-B5F8AE9EDBE2}"/>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solidFill>
                  <a:schemeClr val="accent2"/>
                </a:solidFill>
              </a:rPr>
              <a:t>1.2 </a:t>
            </a:r>
            <a:r>
              <a:rPr lang="zh-CN" altLang="en-US">
                <a:solidFill>
                  <a:schemeClr val="accent2"/>
                </a:solidFill>
              </a:rPr>
              <a:t>数据模型</a:t>
            </a:r>
          </a:p>
          <a:p>
            <a:pPr eaLnBrk="1" hangingPunct="1">
              <a:buFontTx/>
              <a:buNone/>
            </a:pPr>
            <a:r>
              <a:rPr lang="en-US" altLang="zh-CN" b="1"/>
              <a:t>1.3 </a:t>
            </a:r>
            <a:r>
              <a:rPr lang="zh-CN" altLang="en-US"/>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27652" name="灯片编号占位符 5">
            <a:extLst>
              <a:ext uri="{FF2B5EF4-FFF2-40B4-BE49-F238E27FC236}">
                <a16:creationId xmlns:a16="http://schemas.microsoft.com/office/drawing/2014/main" id="{9886A33C-55FC-406D-A2B4-685EEC72FB6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85C6181-B998-42E4-A0CB-03ADC4347EF6}" type="slidenum">
              <a:rPr lang="en-US" altLang="zh-CN"/>
              <a:pPr eaLnBrk="1" hangingPunct="1"/>
              <a:t>27</a:t>
            </a:fld>
            <a:endParaRPr lang="en-US" altLang="zh-CN"/>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a:extLst>
              <a:ext uri="{FF2B5EF4-FFF2-40B4-BE49-F238E27FC236}">
                <a16:creationId xmlns:a16="http://schemas.microsoft.com/office/drawing/2014/main" id="{EFC81FD5-6CE3-409A-8641-6465D80E615A}"/>
              </a:ext>
            </a:extLst>
          </p:cNvPr>
          <p:cNvSpPr>
            <a:spLocks noGrp="1" noChangeArrowheads="1"/>
          </p:cNvSpPr>
          <p:nvPr>
            <p:ph type="title"/>
          </p:nvPr>
        </p:nvSpPr>
        <p:spPr/>
        <p:txBody>
          <a:bodyPr/>
          <a:lstStyle/>
          <a:p>
            <a:pPr eaLnBrk="1" hangingPunct="1"/>
            <a:r>
              <a:rPr lang="en-US" altLang="zh-CN">
                <a:solidFill>
                  <a:schemeClr val="accent2"/>
                </a:solidFill>
              </a:rPr>
              <a:t>1.2 </a:t>
            </a:r>
            <a:r>
              <a:rPr lang="zh-CN" altLang="en-US">
                <a:solidFill>
                  <a:schemeClr val="accent2"/>
                </a:solidFill>
              </a:rPr>
              <a:t>数据模型</a:t>
            </a:r>
          </a:p>
        </p:txBody>
      </p:sp>
      <p:sp>
        <p:nvSpPr>
          <p:cNvPr id="28675" name="Rectangle 3">
            <a:extLst>
              <a:ext uri="{FF2B5EF4-FFF2-40B4-BE49-F238E27FC236}">
                <a16:creationId xmlns:a16="http://schemas.microsoft.com/office/drawing/2014/main" id="{6B2359D9-ADB6-483F-99E1-E93E29934C75}"/>
              </a:ext>
            </a:extLst>
          </p:cNvPr>
          <p:cNvSpPr>
            <a:spLocks noGrp="1" noChangeArrowheads="1"/>
          </p:cNvSpPr>
          <p:nvPr>
            <p:ph idx="1"/>
          </p:nvPr>
        </p:nvSpPr>
        <p:spPr/>
        <p:txBody>
          <a:bodyPr/>
          <a:lstStyle/>
          <a:p>
            <a:pPr eaLnBrk="1" hangingPunct="1">
              <a:buFontTx/>
              <a:buNone/>
            </a:pPr>
            <a:r>
              <a:rPr lang="en-US" altLang="zh-CN" b="1"/>
              <a:t>1.2.1 </a:t>
            </a:r>
            <a:r>
              <a:rPr lang="zh-CN" altLang="en-US"/>
              <a:t>两类数据模型</a:t>
            </a:r>
          </a:p>
          <a:p>
            <a:pPr eaLnBrk="1" hangingPunct="1">
              <a:buFontTx/>
              <a:buNone/>
            </a:pPr>
            <a:r>
              <a:rPr lang="en-US" altLang="zh-CN" b="1"/>
              <a:t>1.2.2 </a:t>
            </a:r>
            <a:r>
              <a:rPr lang="zh-CN" altLang="en-US"/>
              <a:t>概念模型</a:t>
            </a:r>
          </a:p>
          <a:p>
            <a:pPr eaLnBrk="1" hangingPunct="1">
              <a:buFontTx/>
              <a:buNone/>
            </a:pPr>
            <a:r>
              <a:rPr lang="en-US" altLang="zh-CN" b="1"/>
              <a:t>1.2.3 </a:t>
            </a:r>
            <a:r>
              <a:rPr lang="zh-CN" altLang="en-US"/>
              <a:t>数据模型的组成要素</a:t>
            </a:r>
          </a:p>
          <a:p>
            <a:pPr eaLnBrk="1" hangingPunct="1">
              <a:buFontTx/>
              <a:buNone/>
            </a:pPr>
            <a:r>
              <a:rPr lang="en-US" altLang="zh-CN" b="1"/>
              <a:t>1.2.4 </a:t>
            </a:r>
            <a:r>
              <a:rPr lang="zh-CN" altLang="en-US"/>
              <a:t>常用的数据模型</a:t>
            </a:r>
          </a:p>
          <a:p>
            <a:pPr eaLnBrk="1" hangingPunct="1">
              <a:buFontTx/>
              <a:buNone/>
            </a:pPr>
            <a:r>
              <a:rPr lang="en-US" altLang="zh-CN" b="1"/>
              <a:t>1.2.5 </a:t>
            </a:r>
            <a:r>
              <a:rPr lang="zh-CN" altLang="en-US"/>
              <a:t>层次模型</a:t>
            </a:r>
          </a:p>
          <a:p>
            <a:pPr eaLnBrk="1" hangingPunct="1">
              <a:buFontTx/>
              <a:buNone/>
            </a:pPr>
            <a:r>
              <a:rPr lang="en-US" altLang="zh-CN" b="1"/>
              <a:t>1.2.6 </a:t>
            </a:r>
            <a:r>
              <a:rPr lang="zh-CN" altLang="en-US"/>
              <a:t>网状模型</a:t>
            </a:r>
          </a:p>
          <a:p>
            <a:pPr eaLnBrk="1" hangingPunct="1">
              <a:buFontTx/>
              <a:buNone/>
            </a:pPr>
            <a:r>
              <a:rPr lang="en-US" altLang="zh-CN" b="1"/>
              <a:t>1.2.7 </a:t>
            </a:r>
            <a:r>
              <a:rPr lang="zh-CN" altLang="en-US"/>
              <a:t>关系模型</a:t>
            </a:r>
          </a:p>
        </p:txBody>
      </p:sp>
      <p:sp>
        <p:nvSpPr>
          <p:cNvPr id="28676" name="灯片编号占位符 5">
            <a:extLst>
              <a:ext uri="{FF2B5EF4-FFF2-40B4-BE49-F238E27FC236}">
                <a16:creationId xmlns:a16="http://schemas.microsoft.com/office/drawing/2014/main" id="{1126429C-E932-43E0-ACE0-A4A317645BA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F455003-1A26-4EFB-9F46-CE7E907FD103}" type="slidenum">
              <a:rPr lang="en-US" altLang="zh-CN"/>
              <a:pPr eaLnBrk="1" hangingPunct="1"/>
              <a:t>28</a:t>
            </a:fld>
            <a:endParaRPr lang="en-US" altLang="zh-CN"/>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4AE0A847-E15A-47E4-B920-5E9250550C8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数据模型</a:t>
            </a:r>
          </a:p>
        </p:txBody>
      </p:sp>
      <p:sp>
        <p:nvSpPr>
          <p:cNvPr id="29699" name="Rectangle 3">
            <a:extLst>
              <a:ext uri="{FF2B5EF4-FFF2-40B4-BE49-F238E27FC236}">
                <a16:creationId xmlns:a16="http://schemas.microsoft.com/office/drawing/2014/main" id="{426780EF-7713-4D6A-A948-DDCA4325DB17}"/>
              </a:ext>
            </a:extLst>
          </p:cNvPr>
          <p:cNvSpPr>
            <a:spLocks noGrp="1" noChangeArrowheads="1"/>
          </p:cNvSpPr>
          <p:nvPr>
            <p:ph idx="1"/>
          </p:nvPr>
        </p:nvSpPr>
        <p:spPr/>
        <p:txBody>
          <a:bodyPr/>
          <a:lstStyle/>
          <a:p>
            <a:pPr eaLnBrk="1" hangingPunct="1"/>
            <a:r>
              <a:rPr lang="zh-CN" altLang="en-US"/>
              <a:t>在数据库中用</a:t>
            </a:r>
            <a:r>
              <a:rPr lang="zh-CN" altLang="en-US">
                <a:solidFill>
                  <a:schemeClr val="accent2"/>
                </a:solidFill>
              </a:rPr>
              <a:t>数据模型</a:t>
            </a:r>
            <a:r>
              <a:rPr lang="zh-CN" altLang="en-US"/>
              <a:t>这个工具来抽象、表示和处理现实世界中的数据和信息。</a:t>
            </a:r>
          </a:p>
          <a:p>
            <a:pPr eaLnBrk="1" hangingPunct="1"/>
            <a:r>
              <a:rPr lang="zh-CN" altLang="en-US"/>
              <a:t>通俗地讲数据模型就是现实世界的模拟。</a:t>
            </a:r>
          </a:p>
          <a:p>
            <a:pPr eaLnBrk="1" hangingPunct="1"/>
            <a:r>
              <a:rPr lang="zh-CN" altLang="en-US"/>
              <a:t>数据模型应满足三方面要求</a:t>
            </a:r>
          </a:p>
          <a:p>
            <a:pPr marL="971550" lvl="1" indent="-514350" eaLnBrk="1" hangingPunct="1">
              <a:buFont typeface="宋体" panose="02010600030101010101" pitchFamily="2" charset="-122"/>
              <a:buAutoNum type="circleNumDbPlain"/>
            </a:pPr>
            <a:r>
              <a:rPr lang="zh-CN" altLang="en-US"/>
              <a:t>能比较真实地模拟现实世界</a:t>
            </a:r>
          </a:p>
          <a:p>
            <a:pPr marL="971550" lvl="1" indent="-514350" eaLnBrk="1" hangingPunct="1">
              <a:buFont typeface="宋体" panose="02010600030101010101" pitchFamily="2" charset="-122"/>
              <a:buAutoNum type="circleNumDbPlain"/>
            </a:pPr>
            <a:r>
              <a:rPr lang="zh-CN" altLang="en-US"/>
              <a:t>容易为人所理解</a:t>
            </a:r>
          </a:p>
          <a:p>
            <a:pPr marL="971550" lvl="1" indent="-514350" eaLnBrk="1" hangingPunct="1">
              <a:buFont typeface="宋体" panose="02010600030101010101" pitchFamily="2" charset="-122"/>
              <a:buAutoNum type="circleNumDbPlain"/>
            </a:pPr>
            <a:r>
              <a:rPr lang="zh-CN" altLang="en-US"/>
              <a:t>便于在计算机上实现</a:t>
            </a:r>
          </a:p>
        </p:txBody>
      </p:sp>
      <p:sp>
        <p:nvSpPr>
          <p:cNvPr id="29700" name="灯片编号占位符 5">
            <a:extLst>
              <a:ext uri="{FF2B5EF4-FFF2-40B4-BE49-F238E27FC236}">
                <a16:creationId xmlns:a16="http://schemas.microsoft.com/office/drawing/2014/main" id="{7D318AA9-4C41-40C5-8EE5-199F8086FB3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4F1D8E-566F-42A0-8535-43CDA9FF1EAA}" type="slidenum">
              <a:rPr lang="en-US" altLang="zh-CN"/>
              <a:pPr eaLnBrk="1" hangingPunct="1"/>
              <a:t>29</a:t>
            </a:fld>
            <a:endParaRPr lang="en-US" altLang="zh-C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标题 1">
            <a:extLst>
              <a:ext uri="{FF2B5EF4-FFF2-40B4-BE49-F238E27FC236}">
                <a16:creationId xmlns:a16="http://schemas.microsoft.com/office/drawing/2014/main" id="{3BECDAD1-05C4-4660-8B1D-08B51B21FD38}"/>
              </a:ext>
            </a:extLst>
          </p:cNvPr>
          <p:cNvSpPr>
            <a:spLocks noGrp="1"/>
          </p:cNvSpPr>
          <p:nvPr>
            <p:ph type="title"/>
          </p:nvPr>
        </p:nvSpPr>
        <p:spPr/>
        <p:txBody>
          <a:bodyPr/>
          <a:lstStyle/>
          <a:p>
            <a:r>
              <a:rPr lang="zh-CN" altLang="en-US" b="1">
                <a:solidFill>
                  <a:schemeClr val="accent2"/>
                </a:solidFill>
              </a:rPr>
              <a:t>国家精品课程网站</a:t>
            </a:r>
          </a:p>
        </p:txBody>
      </p:sp>
      <p:sp>
        <p:nvSpPr>
          <p:cNvPr id="4099" name="内容占位符 2">
            <a:extLst>
              <a:ext uri="{FF2B5EF4-FFF2-40B4-BE49-F238E27FC236}">
                <a16:creationId xmlns:a16="http://schemas.microsoft.com/office/drawing/2014/main" id="{CE09C36A-68F2-402F-967E-03A064E79CA9}"/>
              </a:ext>
            </a:extLst>
          </p:cNvPr>
          <p:cNvSpPr>
            <a:spLocks noGrp="1"/>
          </p:cNvSpPr>
          <p:nvPr>
            <p:ph idx="1"/>
          </p:nvPr>
        </p:nvSpPr>
        <p:spPr>
          <a:xfrm>
            <a:off x="500063" y="1285875"/>
            <a:ext cx="8229600" cy="4525963"/>
          </a:xfrm>
        </p:spPr>
        <p:txBody>
          <a:bodyPr/>
          <a:lstStyle/>
          <a:p>
            <a:r>
              <a:rPr lang="en-US" altLang="zh-CN" dirty="0"/>
              <a:t>http://www.icourses.cn/coursestatic/course_6327.html</a:t>
            </a:r>
          </a:p>
          <a:p>
            <a:endParaRPr lang="zh-CN" altLang="en-US" dirty="0"/>
          </a:p>
        </p:txBody>
      </p:sp>
      <p:sp>
        <p:nvSpPr>
          <p:cNvPr id="4100" name="灯片编号占位符 3">
            <a:extLst>
              <a:ext uri="{FF2B5EF4-FFF2-40B4-BE49-F238E27FC236}">
                <a16:creationId xmlns:a16="http://schemas.microsoft.com/office/drawing/2014/main" id="{BC272B94-A485-46C5-A51E-A5B15D6B9FB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DA5A4A7-3711-40FF-9DC7-21F5C5CC4B9D}" type="slidenum">
              <a:rPr lang="en-US" altLang="zh-CN"/>
              <a:pPr eaLnBrk="1" hangingPunct="1"/>
              <a:t>3</a:t>
            </a:fld>
            <a:endParaRPr lang="en-US" altLang="zh-CN"/>
          </a:p>
        </p:txBody>
      </p:sp>
      <p:pic>
        <p:nvPicPr>
          <p:cNvPr id="2" name="图片 1">
            <a:extLst>
              <a:ext uri="{FF2B5EF4-FFF2-40B4-BE49-F238E27FC236}">
                <a16:creationId xmlns:a16="http://schemas.microsoft.com/office/drawing/2014/main" id="{A3C69113-EB5E-47A9-A221-9BA53F57FF40}"/>
              </a:ext>
            </a:extLst>
          </p:cNvPr>
          <p:cNvPicPr>
            <a:picLocks noChangeAspect="1"/>
          </p:cNvPicPr>
          <p:nvPr/>
        </p:nvPicPr>
        <p:blipFill>
          <a:blip r:embed="rId2"/>
          <a:stretch>
            <a:fillRect/>
          </a:stretch>
        </p:blipFill>
        <p:spPr>
          <a:xfrm>
            <a:off x="816695" y="2385181"/>
            <a:ext cx="7596336" cy="4437894"/>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47C46F01-0C94-4294-BB09-A5FBB3ED3575}"/>
              </a:ext>
            </a:extLst>
          </p:cNvPr>
          <p:cNvSpPr>
            <a:spLocks noGrp="1" noChangeArrowheads="1"/>
          </p:cNvSpPr>
          <p:nvPr>
            <p:ph type="title"/>
          </p:nvPr>
        </p:nvSpPr>
        <p:spPr/>
        <p:txBody>
          <a:bodyPr/>
          <a:lstStyle/>
          <a:p>
            <a:pPr eaLnBrk="1" hangingPunct="1"/>
            <a:r>
              <a:rPr lang="en-US" altLang="zh-CN">
                <a:solidFill>
                  <a:schemeClr val="accent2"/>
                </a:solidFill>
              </a:rPr>
              <a:t>1.2.1 </a:t>
            </a:r>
            <a:r>
              <a:rPr lang="zh-CN" altLang="en-US" b="1">
                <a:solidFill>
                  <a:schemeClr val="accent2"/>
                </a:solidFill>
              </a:rPr>
              <a:t>两类数据模型</a:t>
            </a:r>
          </a:p>
        </p:txBody>
      </p:sp>
      <p:sp>
        <p:nvSpPr>
          <p:cNvPr id="32771" name="Rectangle 3">
            <a:extLst>
              <a:ext uri="{FF2B5EF4-FFF2-40B4-BE49-F238E27FC236}">
                <a16:creationId xmlns:a16="http://schemas.microsoft.com/office/drawing/2014/main" id="{E2BE0750-B1D3-49B2-8E43-9185505DD33D}"/>
              </a:ext>
            </a:extLst>
          </p:cNvPr>
          <p:cNvSpPr>
            <a:spLocks noGrp="1" noChangeArrowheads="1"/>
          </p:cNvSpPr>
          <p:nvPr>
            <p:ph idx="1"/>
          </p:nvPr>
        </p:nvSpPr>
        <p:spPr>
          <a:xfrm>
            <a:off x="457200" y="1600200"/>
            <a:ext cx="8362950" cy="4525963"/>
          </a:xfrm>
        </p:spPr>
        <p:txBody>
          <a:bodyPr/>
          <a:lstStyle/>
          <a:p>
            <a:pPr eaLnBrk="1" hangingPunct="1"/>
            <a:r>
              <a:rPr lang="zh-CN" altLang="en-US"/>
              <a:t>概念模型，也称信息模型，它是按用户的观点来对数据和信息建模，用于数据库设计。</a:t>
            </a:r>
          </a:p>
          <a:p>
            <a:pPr eaLnBrk="1" hangingPunct="1"/>
            <a:r>
              <a:rPr lang="zh-CN" altLang="en-US"/>
              <a:t>逻辑模型和物理模型</a:t>
            </a:r>
          </a:p>
          <a:p>
            <a:pPr lvl="1" eaLnBrk="1" hangingPunct="1"/>
            <a:r>
              <a:rPr lang="zh-CN" altLang="en-US"/>
              <a:t>逻辑模型主要包括层次模型、网状模型、关系模型、面向对象模型和对象关系模型等，按计算机系统的观点对数据建模，用于</a:t>
            </a:r>
            <a:r>
              <a:rPr lang="en-US" altLang="zh-CN"/>
              <a:t>DBMS</a:t>
            </a:r>
            <a:r>
              <a:rPr lang="zh-CN" altLang="en-US"/>
              <a:t>实现。</a:t>
            </a:r>
          </a:p>
          <a:p>
            <a:pPr lvl="1" eaLnBrk="1" hangingPunct="1"/>
            <a:r>
              <a:rPr lang="zh-CN" altLang="en-US"/>
              <a:t>物理模型是对数据最底层的抽象，描述数据在系统内部的表示方式和存取方法，在磁盘或磁带上的存储方式和存取方法。</a:t>
            </a:r>
          </a:p>
        </p:txBody>
      </p:sp>
      <p:sp>
        <p:nvSpPr>
          <p:cNvPr id="30724" name="灯片编号占位符 5">
            <a:extLst>
              <a:ext uri="{FF2B5EF4-FFF2-40B4-BE49-F238E27FC236}">
                <a16:creationId xmlns:a16="http://schemas.microsoft.com/office/drawing/2014/main" id="{3CD29A4F-D02A-4A36-9A14-A36A7BD0AB6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35B716B-B282-4A94-AFC7-1C333DF566D2}" type="slidenum">
              <a:rPr lang="en-US" altLang="zh-CN"/>
              <a:pPr eaLnBrk="1" hangingPunct="1"/>
              <a:t>30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2771">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7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277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a:extLst>
              <a:ext uri="{FF2B5EF4-FFF2-40B4-BE49-F238E27FC236}">
                <a16:creationId xmlns:a16="http://schemas.microsoft.com/office/drawing/2014/main" id="{07804199-17B0-4AF1-8248-590399AE38A6}"/>
              </a:ext>
            </a:extLst>
          </p:cNvPr>
          <p:cNvSpPr>
            <a:spLocks noGrp="1" noChangeArrowheads="1"/>
          </p:cNvSpPr>
          <p:nvPr>
            <p:ph type="title"/>
          </p:nvPr>
        </p:nvSpPr>
        <p:spPr/>
        <p:txBody>
          <a:bodyPr/>
          <a:lstStyle/>
          <a:p>
            <a:pPr eaLnBrk="1" hangingPunct="1"/>
            <a:r>
              <a:rPr lang="en-US" altLang="zh-CN">
                <a:solidFill>
                  <a:schemeClr val="accent2"/>
                </a:solidFill>
              </a:rPr>
              <a:t>1.2.2 </a:t>
            </a:r>
            <a:r>
              <a:rPr lang="zh-CN" altLang="en-US" b="1">
                <a:solidFill>
                  <a:schemeClr val="accent2"/>
                </a:solidFill>
              </a:rPr>
              <a:t>概念模型</a:t>
            </a:r>
          </a:p>
        </p:txBody>
      </p:sp>
      <p:sp>
        <p:nvSpPr>
          <p:cNvPr id="31747" name="Rectangle 3">
            <a:extLst>
              <a:ext uri="{FF2B5EF4-FFF2-40B4-BE49-F238E27FC236}">
                <a16:creationId xmlns:a16="http://schemas.microsoft.com/office/drawing/2014/main" id="{BDF08DC9-EFE3-41E9-B487-B26333A475B5}"/>
              </a:ext>
            </a:extLst>
          </p:cNvPr>
          <p:cNvSpPr>
            <a:spLocks noGrp="1" noChangeArrowheads="1"/>
          </p:cNvSpPr>
          <p:nvPr>
            <p:ph idx="1"/>
          </p:nvPr>
        </p:nvSpPr>
        <p:spPr>
          <a:xfrm>
            <a:off x="395288" y="1600200"/>
            <a:ext cx="8480425" cy="4133850"/>
          </a:xfrm>
        </p:spPr>
        <p:txBody>
          <a:bodyPr/>
          <a:lstStyle/>
          <a:p>
            <a:pPr marL="514350" indent="-514350" eaLnBrk="1" hangingPunct="1">
              <a:buFontTx/>
              <a:buAutoNum type="arabicPeriod"/>
            </a:pPr>
            <a:r>
              <a:rPr lang="zh-CN" altLang="en-US"/>
              <a:t>信息世界中的基本概念</a:t>
            </a:r>
          </a:p>
          <a:p>
            <a:pPr marL="514350" indent="-514350" eaLnBrk="1" hangingPunct="1">
              <a:buFontTx/>
              <a:buAutoNum type="arabicPeriod"/>
            </a:pPr>
            <a:r>
              <a:rPr lang="zh-CN" altLang="en-US"/>
              <a:t>概念模型的一种表示方法：</a:t>
            </a:r>
            <a:r>
              <a:rPr lang="zh-CN" altLang="en-US">
                <a:solidFill>
                  <a:schemeClr val="accent2"/>
                </a:solidFill>
              </a:rPr>
              <a:t>实体</a:t>
            </a:r>
            <a:r>
              <a:rPr lang="en-US" altLang="en-US">
                <a:solidFill>
                  <a:schemeClr val="accent2"/>
                </a:solidFill>
              </a:rPr>
              <a:t>—</a:t>
            </a:r>
            <a:r>
              <a:rPr lang="zh-CN" altLang="en-US">
                <a:solidFill>
                  <a:schemeClr val="accent2"/>
                </a:solidFill>
              </a:rPr>
              <a:t>联系方法</a:t>
            </a:r>
          </a:p>
          <a:p>
            <a:pPr marL="514350" indent="-514350" eaLnBrk="1" hangingPunct="1">
              <a:buFontTx/>
              <a:buAutoNum type="arabicPeriod"/>
            </a:pPr>
            <a:r>
              <a:rPr lang="zh-CN" altLang="en-US"/>
              <a:t>一个实例</a:t>
            </a:r>
          </a:p>
          <a:p>
            <a:pPr marL="514350" indent="-514350" eaLnBrk="1" hangingPunct="1"/>
            <a:endParaRPr lang="en-US" altLang="zh-CN"/>
          </a:p>
        </p:txBody>
      </p:sp>
      <p:sp>
        <p:nvSpPr>
          <p:cNvPr id="31748" name="灯片编号占位符 5">
            <a:extLst>
              <a:ext uri="{FF2B5EF4-FFF2-40B4-BE49-F238E27FC236}">
                <a16:creationId xmlns:a16="http://schemas.microsoft.com/office/drawing/2014/main" id="{E248687D-FED8-42CD-8179-253CA46C6D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B85F53-FBDB-4DC0-A8A5-D9E75967A9CA}" type="slidenum">
              <a:rPr lang="en-US" altLang="zh-CN"/>
              <a:pPr eaLnBrk="1" hangingPunct="1"/>
              <a:t>31</a:t>
            </a:fld>
            <a:endParaRPr lang="en-US" altLang="zh-CN"/>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a:extLst>
              <a:ext uri="{FF2B5EF4-FFF2-40B4-BE49-F238E27FC236}">
                <a16:creationId xmlns:a16="http://schemas.microsoft.com/office/drawing/2014/main" id="{EDF6173C-8A3E-4726-8039-0B46E2D8367F}"/>
              </a:ext>
            </a:extLst>
          </p:cNvPr>
          <p:cNvSpPr>
            <a:spLocks noGrp="1" noChangeArrowheads="1"/>
          </p:cNvSpPr>
          <p:nvPr>
            <p:ph type="title"/>
          </p:nvPr>
        </p:nvSpPr>
        <p:spPr>
          <a:xfrm>
            <a:off x="468313" y="260350"/>
            <a:ext cx="8229600" cy="1143000"/>
          </a:xfrm>
        </p:spPr>
        <p:txBody>
          <a:bodyPr/>
          <a:lstStyle/>
          <a:p>
            <a:pPr eaLnBrk="1" hangingPunct="1"/>
            <a:r>
              <a:rPr lang="zh-CN" altLang="en-US" b="1">
                <a:solidFill>
                  <a:schemeClr val="accent2"/>
                </a:solidFill>
              </a:rPr>
              <a:t>概念模型</a:t>
            </a:r>
          </a:p>
        </p:txBody>
      </p:sp>
      <p:sp>
        <p:nvSpPr>
          <p:cNvPr id="32771" name="Rectangle 3">
            <a:extLst>
              <a:ext uri="{FF2B5EF4-FFF2-40B4-BE49-F238E27FC236}">
                <a16:creationId xmlns:a16="http://schemas.microsoft.com/office/drawing/2014/main" id="{68BE0660-25EF-4D09-8F60-25A2C846973A}"/>
              </a:ext>
            </a:extLst>
          </p:cNvPr>
          <p:cNvSpPr>
            <a:spLocks noGrp="1" noChangeArrowheads="1"/>
          </p:cNvSpPr>
          <p:nvPr>
            <p:ph idx="1"/>
          </p:nvPr>
        </p:nvSpPr>
        <p:spPr>
          <a:xfrm>
            <a:off x="395288" y="1412875"/>
            <a:ext cx="8229600" cy="5184775"/>
          </a:xfrm>
        </p:spPr>
        <p:txBody>
          <a:bodyPr/>
          <a:lstStyle/>
          <a:p>
            <a:pPr eaLnBrk="1" hangingPunct="1"/>
            <a:r>
              <a:rPr lang="zh-CN" altLang="en-US"/>
              <a:t>用途</a:t>
            </a:r>
          </a:p>
          <a:p>
            <a:pPr lvl="1" eaLnBrk="1" hangingPunct="1"/>
            <a:r>
              <a:rPr lang="zh-CN" altLang="en-US">
                <a:solidFill>
                  <a:srgbClr val="333399"/>
                </a:solidFill>
              </a:rPr>
              <a:t>概念模型用于信息世界的建模</a:t>
            </a:r>
          </a:p>
          <a:p>
            <a:pPr lvl="1" eaLnBrk="1" hangingPunct="1"/>
            <a:r>
              <a:rPr lang="zh-CN" altLang="en-US"/>
              <a:t>现实世界到机器世界的一个中间层次</a:t>
            </a:r>
          </a:p>
          <a:p>
            <a:pPr lvl="1" eaLnBrk="1" hangingPunct="1"/>
            <a:r>
              <a:rPr lang="zh-CN" altLang="en-US"/>
              <a:t>数据库设计的有力工具</a:t>
            </a:r>
          </a:p>
          <a:p>
            <a:pPr lvl="1" eaLnBrk="1" hangingPunct="1"/>
            <a:r>
              <a:rPr lang="zh-CN" altLang="en-US"/>
              <a:t>数据库设计人员和用户之间进行交流的语言</a:t>
            </a:r>
          </a:p>
          <a:p>
            <a:pPr eaLnBrk="1" hangingPunct="1"/>
            <a:r>
              <a:rPr lang="zh-CN" altLang="en-US"/>
              <a:t>概念模型的基本要求</a:t>
            </a:r>
          </a:p>
          <a:p>
            <a:pPr lvl="1" eaLnBrk="1" hangingPunct="1"/>
            <a:r>
              <a:rPr lang="zh-CN" altLang="en-US"/>
              <a:t>较强的语义表达能力</a:t>
            </a:r>
          </a:p>
          <a:p>
            <a:pPr lvl="1" eaLnBrk="1" hangingPunct="1"/>
            <a:r>
              <a:rPr lang="zh-CN" altLang="en-US"/>
              <a:t>能够方便、直接地表达应用中的各种语义知识</a:t>
            </a:r>
          </a:p>
          <a:p>
            <a:pPr lvl="1" eaLnBrk="1" hangingPunct="1"/>
            <a:r>
              <a:rPr lang="zh-CN" altLang="en-US"/>
              <a:t>简单、清晰、易于用户理解</a:t>
            </a:r>
          </a:p>
        </p:txBody>
      </p:sp>
      <p:sp>
        <p:nvSpPr>
          <p:cNvPr id="32772" name="灯片编号占位符 5">
            <a:extLst>
              <a:ext uri="{FF2B5EF4-FFF2-40B4-BE49-F238E27FC236}">
                <a16:creationId xmlns:a16="http://schemas.microsoft.com/office/drawing/2014/main" id="{6D71A1C0-E085-4257-93FA-24327FA819D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A7BD3E-DB3A-4827-BCC4-844BF7244C0D}" type="slidenum">
              <a:rPr lang="en-US" altLang="zh-CN"/>
              <a:pPr eaLnBrk="1" hangingPunct="1"/>
              <a:t>32</a:t>
            </a:fld>
            <a:endParaRPr lang="en-US" altLang="zh-CN"/>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a:extLst>
              <a:ext uri="{FF2B5EF4-FFF2-40B4-BE49-F238E27FC236}">
                <a16:creationId xmlns:a16="http://schemas.microsoft.com/office/drawing/2014/main" id="{47CE07DA-B5E9-4793-93A5-7C52840A7AAB}"/>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、信息世界中的基本概念</a:t>
            </a:r>
          </a:p>
        </p:txBody>
      </p:sp>
      <p:sp>
        <p:nvSpPr>
          <p:cNvPr id="33795" name="Rectangle 3">
            <a:extLst>
              <a:ext uri="{FF2B5EF4-FFF2-40B4-BE49-F238E27FC236}">
                <a16:creationId xmlns:a16="http://schemas.microsoft.com/office/drawing/2014/main" id="{9DA9D091-9839-4D46-9B76-414DED142E61}"/>
              </a:ext>
            </a:extLst>
          </p:cNvPr>
          <p:cNvSpPr>
            <a:spLocks noGrp="1" noChangeArrowheads="1"/>
          </p:cNvSpPr>
          <p:nvPr>
            <p:ph idx="1"/>
          </p:nvPr>
        </p:nvSpPr>
        <p:spPr>
          <a:xfrm>
            <a:off x="468313" y="1600200"/>
            <a:ext cx="8229600" cy="4708525"/>
          </a:xfrm>
        </p:spPr>
        <p:txBody>
          <a:bodyPr/>
          <a:lstStyle/>
          <a:p>
            <a:pPr eaLnBrk="1" hangingPunct="1">
              <a:lnSpc>
                <a:spcPct val="90000"/>
              </a:lnSpc>
            </a:pPr>
            <a:r>
              <a:rPr lang="zh-CN" altLang="en-US"/>
              <a:t>实体（</a:t>
            </a:r>
            <a:r>
              <a:rPr lang="en-US" altLang="zh-CN"/>
              <a:t>Entity</a:t>
            </a:r>
            <a:r>
              <a:rPr lang="zh-CN" altLang="en-US"/>
              <a:t>）</a:t>
            </a:r>
          </a:p>
          <a:p>
            <a:pPr lvl="1" eaLnBrk="1" hangingPunct="1">
              <a:lnSpc>
                <a:spcPct val="90000"/>
              </a:lnSpc>
            </a:pPr>
            <a:r>
              <a:rPr lang="zh-CN" altLang="en-US" b="1">
                <a:solidFill>
                  <a:schemeClr val="accent2"/>
                </a:solidFill>
              </a:rPr>
              <a:t>客观存在并可相互区别的事物称为实体</a:t>
            </a:r>
          </a:p>
          <a:p>
            <a:pPr lvl="1" eaLnBrk="1" hangingPunct="1">
              <a:lnSpc>
                <a:spcPct val="90000"/>
              </a:lnSpc>
            </a:pPr>
            <a:r>
              <a:rPr lang="zh-CN" altLang="en-US"/>
              <a:t>具体的人、事、物</a:t>
            </a:r>
          </a:p>
          <a:p>
            <a:pPr lvl="1" eaLnBrk="1" hangingPunct="1">
              <a:lnSpc>
                <a:spcPct val="90000"/>
              </a:lnSpc>
            </a:pPr>
            <a:r>
              <a:rPr lang="zh-CN" altLang="en-US"/>
              <a:t>抽象的概念或联系</a:t>
            </a:r>
          </a:p>
          <a:p>
            <a:pPr eaLnBrk="1" hangingPunct="1">
              <a:lnSpc>
                <a:spcPct val="90000"/>
              </a:lnSpc>
            </a:pPr>
            <a:r>
              <a:rPr lang="zh-CN" altLang="en-US"/>
              <a:t>属性（</a:t>
            </a:r>
            <a:r>
              <a:rPr lang="en-US" altLang="zh-CN"/>
              <a:t>Attribute</a:t>
            </a:r>
            <a:r>
              <a:rPr lang="zh-CN" altLang="en-US"/>
              <a:t>）</a:t>
            </a:r>
          </a:p>
          <a:p>
            <a:pPr lvl="1" eaLnBrk="1" hangingPunct="1">
              <a:lnSpc>
                <a:spcPct val="90000"/>
              </a:lnSpc>
            </a:pPr>
            <a:r>
              <a:rPr lang="zh-CN" altLang="en-US"/>
              <a:t>实体所具有的某一特性称为属性</a:t>
            </a:r>
          </a:p>
          <a:p>
            <a:pPr lvl="1" eaLnBrk="1" hangingPunct="1">
              <a:lnSpc>
                <a:spcPct val="90000"/>
              </a:lnSpc>
            </a:pPr>
            <a:r>
              <a:rPr lang="zh-CN" altLang="en-US"/>
              <a:t>一个实体可以由若干个属性来刻画</a:t>
            </a:r>
          </a:p>
          <a:p>
            <a:pPr eaLnBrk="1" hangingPunct="1">
              <a:lnSpc>
                <a:spcPct val="90000"/>
              </a:lnSpc>
            </a:pPr>
            <a:r>
              <a:rPr lang="zh-CN" altLang="en-US"/>
              <a:t>码（</a:t>
            </a:r>
            <a:r>
              <a:rPr lang="en-US" altLang="zh-CN"/>
              <a:t>Key</a:t>
            </a:r>
            <a:r>
              <a:rPr lang="zh-CN" altLang="en-US"/>
              <a:t>）</a:t>
            </a:r>
          </a:p>
          <a:p>
            <a:pPr lvl="1" eaLnBrk="1" hangingPunct="1">
              <a:lnSpc>
                <a:spcPct val="90000"/>
              </a:lnSpc>
            </a:pPr>
            <a:r>
              <a:rPr lang="zh-CN" altLang="en-US" b="1">
                <a:solidFill>
                  <a:schemeClr val="accent2"/>
                </a:solidFill>
              </a:rPr>
              <a:t>唯一标识实体的属性集称为码</a:t>
            </a:r>
          </a:p>
        </p:txBody>
      </p:sp>
      <p:sp>
        <p:nvSpPr>
          <p:cNvPr id="33796" name="灯片编号占位符 5">
            <a:extLst>
              <a:ext uri="{FF2B5EF4-FFF2-40B4-BE49-F238E27FC236}">
                <a16:creationId xmlns:a16="http://schemas.microsoft.com/office/drawing/2014/main" id="{314F1717-291E-4DB6-A5B5-0124DE9A9CB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96BE9F9-8BBF-42AD-B908-534C603B3AFA}" type="slidenum">
              <a:rPr lang="en-US" altLang="zh-CN"/>
              <a:pPr eaLnBrk="1" hangingPunct="1"/>
              <a:t>33</a:t>
            </a:fld>
            <a:endParaRPr lang="en-US" altLang="zh-CN"/>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3">
            <a:extLst>
              <a:ext uri="{FF2B5EF4-FFF2-40B4-BE49-F238E27FC236}">
                <a16:creationId xmlns:a16="http://schemas.microsoft.com/office/drawing/2014/main" id="{E00AB88C-7A51-46AC-A752-A4A16B6A66F6}"/>
              </a:ext>
            </a:extLst>
          </p:cNvPr>
          <p:cNvSpPr>
            <a:spLocks noGrp="1" noChangeArrowheads="1"/>
          </p:cNvSpPr>
          <p:nvPr>
            <p:ph idx="1"/>
          </p:nvPr>
        </p:nvSpPr>
        <p:spPr>
          <a:xfrm>
            <a:off x="457200" y="1600200"/>
            <a:ext cx="7859713" cy="4525963"/>
          </a:xfrm>
        </p:spPr>
        <p:txBody>
          <a:bodyPr/>
          <a:lstStyle/>
          <a:p>
            <a:pPr eaLnBrk="1" hangingPunct="1"/>
            <a:r>
              <a:rPr lang="zh-CN" altLang="en-US"/>
              <a:t>域（</a:t>
            </a:r>
            <a:r>
              <a:rPr lang="en-US" altLang="zh-CN"/>
              <a:t>Domain</a:t>
            </a:r>
            <a:r>
              <a:rPr lang="zh-CN" altLang="en-US"/>
              <a:t>）</a:t>
            </a:r>
          </a:p>
          <a:p>
            <a:pPr lvl="1" eaLnBrk="1" hangingPunct="1"/>
            <a:r>
              <a:rPr lang="zh-CN" altLang="en-US"/>
              <a:t>属性的取值范围称为该属性的域</a:t>
            </a:r>
          </a:p>
          <a:p>
            <a:pPr eaLnBrk="1" hangingPunct="1"/>
            <a:r>
              <a:rPr lang="zh-CN" altLang="en-US"/>
              <a:t>实体型（</a:t>
            </a:r>
            <a:r>
              <a:rPr lang="en-US" altLang="zh-CN"/>
              <a:t>Entity Type</a:t>
            </a:r>
            <a:r>
              <a:rPr lang="zh-CN" altLang="en-US"/>
              <a:t>）</a:t>
            </a:r>
          </a:p>
          <a:p>
            <a:pPr lvl="1" eaLnBrk="1" hangingPunct="1"/>
            <a:r>
              <a:rPr lang="zh-CN" altLang="en-US"/>
              <a:t>用实体名及其属性名集合来抽象和刻画同类实体称为实体型</a:t>
            </a:r>
          </a:p>
          <a:p>
            <a:pPr eaLnBrk="1" hangingPunct="1"/>
            <a:r>
              <a:rPr lang="zh-CN" altLang="en-US"/>
              <a:t>实体集（</a:t>
            </a:r>
            <a:r>
              <a:rPr lang="en-US" altLang="zh-CN"/>
              <a:t>Entity Set</a:t>
            </a:r>
            <a:r>
              <a:rPr lang="zh-CN" altLang="en-US"/>
              <a:t>）</a:t>
            </a:r>
          </a:p>
          <a:p>
            <a:pPr lvl="1" eaLnBrk="1" hangingPunct="1"/>
            <a:r>
              <a:rPr lang="zh-CN" altLang="en-US"/>
              <a:t>同一类型实体的集合称为实体集</a:t>
            </a:r>
          </a:p>
          <a:p>
            <a:pPr eaLnBrk="1" hangingPunct="1"/>
            <a:endParaRPr lang="zh-CN" altLang="en-US"/>
          </a:p>
          <a:p>
            <a:pPr lvl="1" eaLnBrk="1" hangingPunct="1"/>
            <a:endParaRPr lang="zh-CN" altLang="en-US"/>
          </a:p>
          <a:p>
            <a:pPr eaLnBrk="1" hangingPunct="1"/>
            <a:endParaRPr lang="en-US" altLang="zh-CN"/>
          </a:p>
        </p:txBody>
      </p:sp>
      <p:sp>
        <p:nvSpPr>
          <p:cNvPr id="34819" name="灯片编号占位符 5">
            <a:extLst>
              <a:ext uri="{FF2B5EF4-FFF2-40B4-BE49-F238E27FC236}">
                <a16:creationId xmlns:a16="http://schemas.microsoft.com/office/drawing/2014/main" id="{D7329581-B175-4BD3-9C25-4CBCAE77BB1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7809879-E60C-484D-A13E-6BB8E6C775B0}" type="slidenum">
              <a:rPr lang="en-US" altLang="zh-CN"/>
              <a:pPr eaLnBrk="1" hangingPunct="1"/>
              <a:t>34</a:t>
            </a:fld>
            <a:endParaRPr lang="en-US" altLang="zh-CN"/>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3">
            <a:extLst>
              <a:ext uri="{FF2B5EF4-FFF2-40B4-BE49-F238E27FC236}">
                <a16:creationId xmlns:a16="http://schemas.microsoft.com/office/drawing/2014/main" id="{C427E61F-17BE-409B-A70C-9A9F3D0B3CF7}"/>
              </a:ext>
            </a:extLst>
          </p:cNvPr>
          <p:cNvSpPr>
            <a:spLocks noGrp="1" noChangeArrowheads="1"/>
          </p:cNvSpPr>
          <p:nvPr>
            <p:ph idx="1"/>
          </p:nvPr>
        </p:nvSpPr>
        <p:spPr>
          <a:xfrm>
            <a:off x="684213" y="1557338"/>
            <a:ext cx="8074025" cy="4525962"/>
          </a:xfrm>
        </p:spPr>
        <p:txBody>
          <a:bodyPr/>
          <a:lstStyle/>
          <a:p>
            <a:pPr eaLnBrk="1" hangingPunct="1"/>
            <a:r>
              <a:rPr lang="zh-CN" altLang="en-US" sz="3600"/>
              <a:t>联系（</a:t>
            </a:r>
            <a:r>
              <a:rPr lang="en-US" altLang="zh-CN" sz="3600"/>
              <a:t>Relationship</a:t>
            </a:r>
            <a:r>
              <a:rPr lang="zh-CN" altLang="en-US" sz="3600"/>
              <a:t>）</a:t>
            </a:r>
          </a:p>
          <a:p>
            <a:pPr lvl="1" eaLnBrk="1" hangingPunct="1"/>
            <a:r>
              <a:rPr lang="zh-CN" altLang="en-US" sz="3200"/>
              <a:t>现实世界中事物内部以及事物之间的联系在信息世界中反映为实体内部的联系和实体之间的联系。</a:t>
            </a:r>
          </a:p>
          <a:p>
            <a:pPr lvl="1" eaLnBrk="1" hangingPunct="1"/>
            <a:r>
              <a:rPr lang="zh-CN" altLang="en-US" sz="3200"/>
              <a:t>实体内部的联系通常是指组成实体的各属性之间的联系。</a:t>
            </a:r>
          </a:p>
          <a:p>
            <a:pPr lvl="1" eaLnBrk="1" hangingPunct="1"/>
            <a:r>
              <a:rPr lang="zh-CN" altLang="en-US" sz="3200"/>
              <a:t>实体之间的联系通常是指不同实体集之间的联系。</a:t>
            </a:r>
          </a:p>
          <a:p>
            <a:pPr eaLnBrk="1" hangingPunct="1"/>
            <a:endParaRPr lang="en-US" altLang="zh-CN" sz="3600"/>
          </a:p>
        </p:txBody>
      </p:sp>
      <p:sp>
        <p:nvSpPr>
          <p:cNvPr id="35843" name="灯片编号占位符 5">
            <a:extLst>
              <a:ext uri="{FF2B5EF4-FFF2-40B4-BE49-F238E27FC236}">
                <a16:creationId xmlns:a16="http://schemas.microsoft.com/office/drawing/2014/main" id="{E5A61D10-FCFD-4F2F-9843-CD5296D92B0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6C7E66C-6D83-459E-AAB9-15A99BA99BC5}" type="slidenum">
              <a:rPr lang="en-US" altLang="zh-CN"/>
              <a:pPr eaLnBrk="1" hangingPunct="1"/>
              <a:t>35</a:t>
            </a:fld>
            <a:endParaRPr lang="en-US" altLang="zh-CN"/>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a:extLst>
              <a:ext uri="{FF2B5EF4-FFF2-40B4-BE49-F238E27FC236}">
                <a16:creationId xmlns:a16="http://schemas.microsoft.com/office/drawing/2014/main" id="{80DC858A-3508-482C-93FE-1F3A30CB04C9}"/>
              </a:ext>
            </a:extLst>
          </p:cNvPr>
          <p:cNvSpPr>
            <a:spLocks noGrp="1" noChangeArrowheads="1"/>
          </p:cNvSpPr>
          <p:nvPr>
            <p:ph type="title"/>
          </p:nvPr>
        </p:nvSpPr>
        <p:spPr/>
        <p:txBody>
          <a:bodyPr/>
          <a:lstStyle/>
          <a:p>
            <a:pPr eaLnBrk="1" hangingPunct="1"/>
            <a:r>
              <a:rPr lang="zh-CN" altLang="en-US" b="1">
                <a:solidFill>
                  <a:schemeClr val="accent2"/>
                </a:solidFill>
              </a:rPr>
              <a:t>两个实体型之间的联系</a:t>
            </a:r>
          </a:p>
        </p:txBody>
      </p:sp>
      <p:sp>
        <p:nvSpPr>
          <p:cNvPr id="48131" name="Rectangle 3">
            <a:extLst>
              <a:ext uri="{FF2B5EF4-FFF2-40B4-BE49-F238E27FC236}">
                <a16:creationId xmlns:a16="http://schemas.microsoft.com/office/drawing/2014/main" id="{373EB00F-6D98-4D2D-B313-C431B2F85B78}"/>
              </a:ext>
            </a:extLst>
          </p:cNvPr>
          <p:cNvSpPr>
            <a:spLocks noGrp="1" noChangeArrowheads="1"/>
          </p:cNvSpPr>
          <p:nvPr>
            <p:ph idx="1"/>
          </p:nvPr>
        </p:nvSpPr>
        <p:spPr>
          <a:xfrm>
            <a:off x="374650" y="1495425"/>
            <a:ext cx="8374063" cy="4957763"/>
          </a:xfrm>
        </p:spPr>
        <p:txBody>
          <a:bodyPr/>
          <a:lstStyle/>
          <a:p>
            <a:pPr eaLnBrk="1" hangingPunct="1"/>
            <a:r>
              <a:rPr lang="zh-CN" altLang="en-US"/>
              <a:t>一对一联系（</a:t>
            </a:r>
            <a:r>
              <a:rPr lang="en-US" altLang="zh-CN"/>
              <a:t>1:1</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中至多有一个（也可以没有）实体与之联系，反之亦然，则称实体集</a:t>
            </a:r>
            <a:r>
              <a:rPr lang="en-US" altLang="zh-CN" b="1"/>
              <a:t>A</a:t>
            </a:r>
            <a:r>
              <a:rPr lang="zh-CN" altLang="en-US"/>
              <a:t>与实体集</a:t>
            </a:r>
            <a:r>
              <a:rPr lang="en-US" altLang="zh-CN" b="1"/>
              <a:t>B</a:t>
            </a:r>
            <a:r>
              <a:rPr lang="zh-CN" altLang="en-US"/>
              <a:t>具有一对一联系，记为</a:t>
            </a:r>
            <a:r>
              <a:rPr lang="en-US" altLang="zh-CN" b="1"/>
              <a:t>1:1</a:t>
            </a:r>
            <a:r>
              <a:rPr lang="zh-CN" altLang="en-US" b="1"/>
              <a:t>。</a:t>
            </a:r>
          </a:p>
          <a:p>
            <a:pPr eaLnBrk="1" hangingPunct="1"/>
            <a:r>
              <a:rPr lang="zh-CN" altLang="en-US"/>
              <a:t>一对多联系（</a:t>
            </a:r>
            <a:r>
              <a:rPr lang="en-US" altLang="zh-CN"/>
              <a:t>1: 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中至多只有一个实体与之联系，则称实体集</a:t>
            </a:r>
            <a:r>
              <a:rPr lang="en-US" altLang="zh-CN" b="1"/>
              <a:t>A</a:t>
            </a:r>
            <a:r>
              <a:rPr lang="zh-CN" altLang="en-US"/>
              <a:t>与实体集</a:t>
            </a:r>
            <a:r>
              <a:rPr lang="en-US" altLang="zh-CN" b="1"/>
              <a:t>B</a:t>
            </a:r>
            <a:r>
              <a:rPr lang="zh-CN" altLang="en-US"/>
              <a:t>有一对多联系，记为</a:t>
            </a:r>
            <a:r>
              <a:rPr lang="en-US" altLang="zh-CN" b="1"/>
              <a:t>1:n</a:t>
            </a:r>
            <a:r>
              <a:rPr lang="zh-CN" altLang="en-US" b="1"/>
              <a:t>。</a:t>
            </a:r>
            <a:endParaRPr lang="zh-CN" altLang="en-US"/>
          </a:p>
        </p:txBody>
      </p:sp>
      <p:sp>
        <p:nvSpPr>
          <p:cNvPr id="36868" name="灯片编号占位符 5">
            <a:extLst>
              <a:ext uri="{FF2B5EF4-FFF2-40B4-BE49-F238E27FC236}">
                <a16:creationId xmlns:a16="http://schemas.microsoft.com/office/drawing/2014/main" id="{2F0C2188-852F-49E8-BB53-9EA39172167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34C943D-9282-416E-A81B-827282A62E39}" type="slidenum">
              <a:rPr lang="en-US" altLang="zh-CN"/>
              <a:pPr eaLnBrk="1" hangingPunct="1"/>
              <a:t>36</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3">
            <a:extLst>
              <a:ext uri="{FF2B5EF4-FFF2-40B4-BE49-F238E27FC236}">
                <a16:creationId xmlns:a16="http://schemas.microsoft.com/office/drawing/2014/main" id="{9ECDCB10-3CE7-4263-A800-F3E9CC80343E}"/>
              </a:ext>
            </a:extLst>
          </p:cNvPr>
          <p:cNvSpPr>
            <a:spLocks noGrp="1" noChangeArrowheads="1"/>
          </p:cNvSpPr>
          <p:nvPr>
            <p:ph idx="1"/>
          </p:nvPr>
        </p:nvSpPr>
        <p:spPr>
          <a:xfrm>
            <a:off x="457200" y="1600200"/>
            <a:ext cx="8218488" cy="3413125"/>
          </a:xfrm>
        </p:spPr>
        <p:txBody>
          <a:bodyPr/>
          <a:lstStyle/>
          <a:p>
            <a:pPr eaLnBrk="1" hangingPunct="1"/>
            <a:r>
              <a:rPr lang="zh-CN" altLang="en-US"/>
              <a:t>多对多联系（</a:t>
            </a:r>
            <a:r>
              <a:rPr lang="en-US" altLang="zh-CN"/>
              <a:t>m:n</a:t>
            </a:r>
            <a:r>
              <a:rPr lang="zh-CN" altLang="en-US"/>
              <a:t>）</a:t>
            </a:r>
          </a:p>
          <a:p>
            <a:pPr lvl="1" eaLnBrk="1" hangingPunct="1"/>
            <a:r>
              <a:rPr lang="zh-CN" altLang="en-US"/>
              <a:t>如果对于实体集</a:t>
            </a:r>
            <a:r>
              <a:rPr lang="en-US" altLang="zh-CN" b="1"/>
              <a:t>A</a:t>
            </a:r>
            <a:r>
              <a:rPr lang="zh-CN" altLang="en-US"/>
              <a:t>中的每一个实体，实体集</a:t>
            </a:r>
            <a:r>
              <a:rPr lang="en-US" altLang="zh-CN" b="1"/>
              <a:t>B</a:t>
            </a:r>
            <a:r>
              <a:rPr lang="zh-CN" altLang="en-US"/>
              <a:t>中有</a:t>
            </a:r>
            <a:r>
              <a:rPr lang="en-US" altLang="zh-CN" b="1"/>
              <a:t>n</a:t>
            </a:r>
            <a:r>
              <a:rPr lang="zh-CN" altLang="en-US"/>
              <a:t>个实体（</a:t>
            </a:r>
            <a:r>
              <a:rPr lang="en-US" altLang="zh-CN" b="1"/>
              <a:t>n</a:t>
            </a:r>
            <a:r>
              <a:rPr lang="en-US" altLang="zh-CN"/>
              <a:t>≥</a:t>
            </a:r>
            <a:r>
              <a:rPr lang="en-US" altLang="zh-CN" b="1"/>
              <a:t>0</a:t>
            </a:r>
            <a:r>
              <a:rPr lang="zh-CN" altLang="en-US"/>
              <a:t>）与之联系，反之，对于实体集</a:t>
            </a:r>
            <a:r>
              <a:rPr lang="en-US" altLang="zh-CN" b="1"/>
              <a:t>B</a:t>
            </a:r>
            <a:r>
              <a:rPr lang="zh-CN" altLang="en-US"/>
              <a:t>中的每一个实体，实体集</a:t>
            </a:r>
            <a:r>
              <a:rPr lang="en-US" altLang="zh-CN" b="1"/>
              <a:t>A</a:t>
            </a:r>
            <a:r>
              <a:rPr lang="zh-CN" altLang="en-US"/>
              <a:t>中也有</a:t>
            </a:r>
            <a:r>
              <a:rPr lang="en-US" altLang="zh-CN" b="1"/>
              <a:t>m</a:t>
            </a:r>
            <a:r>
              <a:rPr lang="zh-CN" altLang="en-US"/>
              <a:t>个实体（</a:t>
            </a:r>
            <a:r>
              <a:rPr lang="en-US" altLang="zh-CN" b="1"/>
              <a:t>m</a:t>
            </a:r>
            <a:r>
              <a:rPr lang="en-US" altLang="zh-CN"/>
              <a:t>≥</a:t>
            </a:r>
            <a:r>
              <a:rPr lang="en-US" altLang="zh-CN" b="1"/>
              <a:t>0</a:t>
            </a:r>
            <a:r>
              <a:rPr lang="zh-CN" altLang="en-US"/>
              <a:t>）与之联系，则称实体集</a:t>
            </a:r>
            <a:r>
              <a:rPr lang="en-US" altLang="zh-CN" b="1"/>
              <a:t>A</a:t>
            </a:r>
            <a:r>
              <a:rPr lang="zh-CN" altLang="en-US"/>
              <a:t>与实体</a:t>
            </a:r>
            <a:r>
              <a:rPr lang="en-US" altLang="zh-CN" b="1"/>
              <a:t>B</a:t>
            </a:r>
            <a:r>
              <a:rPr lang="zh-CN" altLang="en-US"/>
              <a:t>具有多对多联系，记为</a:t>
            </a:r>
            <a:r>
              <a:rPr lang="en-US" altLang="zh-CN" b="1"/>
              <a:t>m:n</a:t>
            </a:r>
            <a:r>
              <a:rPr lang="zh-CN" altLang="en-US" b="1"/>
              <a:t>。</a:t>
            </a:r>
            <a:endParaRPr lang="zh-CN" altLang="en-US"/>
          </a:p>
          <a:p>
            <a:pPr eaLnBrk="1" hangingPunct="1"/>
            <a:endParaRPr lang="en-US" altLang="zh-CN"/>
          </a:p>
        </p:txBody>
      </p:sp>
      <p:sp>
        <p:nvSpPr>
          <p:cNvPr id="37891" name="灯片编号占位符 5">
            <a:extLst>
              <a:ext uri="{FF2B5EF4-FFF2-40B4-BE49-F238E27FC236}">
                <a16:creationId xmlns:a16="http://schemas.microsoft.com/office/drawing/2014/main" id="{93AFED98-5A89-4893-835E-BE9EF0E566F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293011-9CDC-439C-8339-A88E00BE0038}" type="slidenum">
              <a:rPr lang="en-US" altLang="zh-CN"/>
              <a:pPr eaLnBrk="1" hangingPunct="1"/>
              <a:t>37</a:t>
            </a:fld>
            <a:endParaRPr lang="en-US" altLang="zh-CN"/>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EC98A469-C67C-45FE-823B-BA23BD3DD5AA}"/>
              </a:ext>
            </a:extLst>
          </p:cNvPr>
          <p:cNvSpPr>
            <a:spLocks noGrp="1" noChangeArrowheads="1"/>
          </p:cNvSpPr>
          <p:nvPr>
            <p:ph type="title"/>
          </p:nvPr>
        </p:nvSpPr>
        <p:spPr/>
        <p:txBody>
          <a:bodyPr/>
          <a:lstStyle/>
          <a:p>
            <a:pPr eaLnBrk="1" hangingPunct="1"/>
            <a:r>
              <a:rPr lang="en-US" altLang="zh-CN" b="1">
                <a:solidFill>
                  <a:schemeClr val="accent2"/>
                </a:solidFill>
              </a:rPr>
              <a:t>2</a:t>
            </a:r>
            <a:r>
              <a:rPr lang="zh-CN" altLang="en-US" b="1">
                <a:solidFill>
                  <a:schemeClr val="accent2"/>
                </a:solidFill>
              </a:rPr>
              <a:t>、概念模型的一种表示方法</a:t>
            </a:r>
          </a:p>
        </p:txBody>
      </p:sp>
      <p:sp>
        <p:nvSpPr>
          <p:cNvPr id="38915" name="Rectangle 3">
            <a:extLst>
              <a:ext uri="{FF2B5EF4-FFF2-40B4-BE49-F238E27FC236}">
                <a16:creationId xmlns:a16="http://schemas.microsoft.com/office/drawing/2014/main" id="{E54662D2-C31F-47C8-BD6D-5174173A9ABD}"/>
              </a:ext>
            </a:extLst>
          </p:cNvPr>
          <p:cNvSpPr>
            <a:spLocks noGrp="1" noChangeArrowheads="1"/>
          </p:cNvSpPr>
          <p:nvPr>
            <p:ph idx="1"/>
          </p:nvPr>
        </p:nvSpPr>
        <p:spPr>
          <a:xfrm>
            <a:off x="457200" y="1600200"/>
            <a:ext cx="8229600" cy="2189163"/>
          </a:xfrm>
        </p:spPr>
        <p:txBody>
          <a:bodyPr/>
          <a:lstStyle/>
          <a:p>
            <a:pPr eaLnBrk="1" hangingPunct="1"/>
            <a:r>
              <a:rPr lang="zh-CN" altLang="en-US" sz="3600"/>
              <a:t>实体－联系方法</a:t>
            </a:r>
            <a:r>
              <a:rPr lang="en-US" altLang="zh-CN" sz="3600"/>
              <a:t>(E-R</a:t>
            </a:r>
            <a:r>
              <a:rPr lang="zh-CN" altLang="en-US" sz="3600"/>
              <a:t>方法</a:t>
            </a:r>
            <a:r>
              <a:rPr lang="en-US" altLang="zh-CN" sz="3600"/>
              <a:t>)</a:t>
            </a:r>
          </a:p>
          <a:p>
            <a:pPr lvl="1" eaLnBrk="1" hangingPunct="1"/>
            <a:r>
              <a:rPr lang="zh-CN" altLang="en-US" sz="3200"/>
              <a:t>用</a:t>
            </a:r>
            <a:r>
              <a:rPr lang="en-US" altLang="zh-CN" sz="3200"/>
              <a:t>E-R</a:t>
            </a:r>
            <a:r>
              <a:rPr lang="zh-CN" altLang="en-US" sz="3200"/>
              <a:t>图来描述现实世界的概念模型</a:t>
            </a:r>
          </a:p>
          <a:p>
            <a:pPr lvl="1" eaLnBrk="1" hangingPunct="1"/>
            <a:r>
              <a:rPr lang="en-US" altLang="zh-CN" sz="3200"/>
              <a:t>E-R</a:t>
            </a:r>
            <a:r>
              <a:rPr lang="zh-CN" altLang="en-US" sz="3200"/>
              <a:t>方法也称为</a:t>
            </a:r>
            <a:r>
              <a:rPr lang="en-US" altLang="zh-CN" sz="3200"/>
              <a:t>E-R</a:t>
            </a:r>
            <a:r>
              <a:rPr lang="zh-CN" altLang="en-US" sz="3200"/>
              <a:t>模型</a:t>
            </a:r>
          </a:p>
          <a:p>
            <a:pPr eaLnBrk="1" hangingPunct="1"/>
            <a:endParaRPr lang="en-US" altLang="zh-CN" sz="3600"/>
          </a:p>
        </p:txBody>
      </p:sp>
      <p:sp>
        <p:nvSpPr>
          <p:cNvPr id="38916" name="灯片编号占位符 5">
            <a:extLst>
              <a:ext uri="{FF2B5EF4-FFF2-40B4-BE49-F238E27FC236}">
                <a16:creationId xmlns:a16="http://schemas.microsoft.com/office/drawing/2014/main" id="{107D5F3E-0A75-4E5E-B4EB-C56316176DD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3E41EA2-A34B-4351-8509-95486B9ED320}" type="slidenum">
              <a:rPr lang="en-US" altLang="zh-CN"/>
              <a:pPr eaLnBrk="1" hangingPunct="1"/>
              <a:t>38</a:t>
            </a:fld>
            <a:endParaRPr lang="en-US" altLang="zh-CN"/>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a:extLst>
              <a:ext uri="{FF2B5EF4-FFF2-40B4-BE49-F238E27FC236}">
                <a16:creationId xmlns:a16="http://schemas.microsoft.com/office/drawing/2014/main" id="{235ADBCF-0312-4F0C-8743-92D36D8A59BE}"/>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54275" name="Rectangle 3">
            <a:extLst>
              <a:ext uri="{FF2B5EF4-FFF2-40B4-BE49-F238E27FC236}">
                <a16:creationId xmlns:a16="http://schemas.microsoft.com/office/drawing/2014/main" id="{E4537118-7156-4F53-94C4-DAFFBB740BBC}"/>
              </a:ext>
            </a:extLst>
          </p:cNvPr>
          <p:cNvSpPr>
            <a:spLocks noGrp="1" noChangeArrowheads="1"/>
          </p:cNvSpPr>
          <p:nvPr>
            <p:ph idx="1"/>
          </p:nvPr>
        </p:nvSpPr>
        <p:spPr/>
        <p:txBody>
          <a:bodyPr/>
          <a:lstStyle/>
          <a:p>
            <a:pPr eaLnBrk="1" hangingPunct="1"/>
            <a:r>
              <a:rPr lang="zh-CN" altLang="en-US"/>
              <a:t>实体型</a:t>
            </a:r>
          </a:p>
          <a:p>
            <a:pPr lvl="1" eaLnBrk="1" hangingPunct="1"/>
            <a:r>
              <a:rPr lang="zh-CN" altLang="en-US"/>
              <a:t>用矩形表示，矩形框内写明实体名。</a:t>
            </a:r>
          </a:p>
          <a:p>
            <a:pPr eaLnBrk="1" hangingPunct="1"/>
            <a:endParaRPr lang="zh-CN" altLang="en-US"/>
          </a:p>
          <a:p>
            <a:pPr eaLnBrk="1" hangingPunct="1"/>
            <a:r>
              <a:rPr lang="zh-CN" altLang="en-US"/>
              <a:t>属性</a:t>
            </a:r>
          </a:p>
          <a:p>
            <a:pPr lvl="1" eaLnBrk="1" hangingPunct="1"/>
            <a:r>
              <a:rPr lang="zh-CN" altLang="en-US"/>
              <a:t>用椭圆形表示，并用无向边将其与相应的实体连接起来。</a:t>
            </a:r>
          </a:p>
          <a:p>
            <a:pPr lvl="1" eaLnBrk="1" hangingPunct="1"/>
            <a:endParaRPr lang="en-US" altLang="zh-CN"/>
          </a:p>
        </p:txBody>
      </p:sp>
      <p:sp>
        <p:nvSpPr>
          <p:cNvPr id="39940" name="灯片编号占位符 5">
            <a:extLst>
              <a:ext uri="{FF2B5EF4-FFF2-40B4-BE49-F238E27FC236}">
                <a16:creationId xmlns:a16="http://schemas.microsoft.com/office/drawing/2014/main" id="{07BC4EC8-2D15-4292-AD8A-28A3BC9B37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6BBB70-2D3A-4B9D-8252-0DF7E251AA75}" type="slidenum">
              <a:rPr lang="en-US" altLang="zh-CN"/>
              <a:pPr eaLnBrk="1" hangingPunct="1"/>
              <a:t>39</a:t>
            </a:fld>
            <a:endParaRPr lang="en-US" altLang="zh-CN"/>
          </a:p>
        </p:txBody>
      </p:sp>
      <p:grpSp>
        <p:nvGrpSpPr>
          <p:cNvPr id="39941" name="Group 8">
            <a:extLst>
              <a:ext uri="{FF2B5EF4-FFF2-40B4-BE49-F238E27FC236}">
                <a16:creationId xmlns:a16="http://schemas.microsoft.com/office/drawing/2014/main" id="{6E30B916-3A5A-44EC-B3DF-DEED24B51070}"/>
              </a:ext>
            </a:extLst>
          </p:cNvPr>
          <p:cNvGrpSpPr>
            <a:grpSpLocks/>
          </p:cNvGrpSpPr>
          <p:nvPr/>
        </p:nvGrpSpPr>
        <p:grpSpPr bwMode="auto">
          <a:xfrm>
            <a:off x="2124075" y="2781300"/>
            <a:ext cx="3024188" cy="647700"/>
            <a:chOff x="1338" y="1752"/>
            <a:chExt cx="1905" cy="408"/>
          </a:xfrm>
        </p:grpSpPr>
        <p:sp>
          <p:nvSpPr>
            <p:cNvPr id="39952" name="Rectangle 4">
              <a:extLst>
                <a:ext uri="{FF2B5EF4-FFF2-40B4-BE49-F238E27FC236}">
                  <a16:creationId xmlns:a16="http://schemas.microsoft.com/office/drawing/2014/main" id="{27DD7FC7-9FF2-4105-BB0F-09C2BB26037B}"/>
                </a:ext>
              </a:extLst>
            </p:cNvPr>
            <p:cNvSpPr>
              <a:spLocks noChangeArrowheads="1"/>
            </p:cNvSpPr>
            <p:nvPr/>
          </p:nvSpPr>
          <p:spPr bwMode="auto">
            <a:xfrm>
              <a:off x="1338"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53" name="Rectangle 5">
              <a:extLst>
                <a:ext uri="{FF2B5EF4-FFF2-40B4-BE49-F238E27FC236}">
                  <a16:creationId xmlns:a16="http://schemas.microsoft.com/office/drawing/2014/main" id="{6BC82BAC-C3EE-4A3E-BADE-C4AFB084CD49}"/>
                </a:ext>
              </a:extLst>
            </p:cNvPr>
            <p:cNvSpPr>
              <a:spLocks noChangeArrowheads="1"/>
            </p:cNvSpPr>
            <p:nvPr/>
          </p:nvSpPr>
          <p:spPr bwMode="auto">
            <a:xfrm>
              <a:off x="2472" y="1752"/>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教师</a:t>
              </a:r>
            </a:p>
          </p:txBody>
        </p:sp>
      </p:grpSp>
      <p:grpSp>
        <p:nvGrpSpPr>
          <p:cNvPr id="3" name="Group 16">
            <a:extLst>
              <a:ext uri="{FF2B5EF4-FFF2-40B4-BE49-F238E27FC236}">
                <a16:creationId xmlns:a16="http://schemas.microsoft.com/office/drawing/2014/main" id="{6576DD72-DD4F-4AFF-8F51-AC8100DC0C91}"/>
              </a:ext>
            </a:extLst>
          </p:cNvPr>
          <p:cNvGrpSpPr>
            <a:grpSpLocks/>
          </p:cNvGrpSpPr>
          <p:nvPr/>
        </p:nvGrpSpPr>
        <p:grpSpPr bwMode="auto">
          <a:xfrm>
            <a:off x="971550" y="4581525"/>
            <a:ext cx="6407150" cy="2132013"/>
            <a:chOff x="612" y="2886"/>
            <a:chExt cx="4036" cy="1343"/>
          </a:xfrm>
        </p:grpSpPr>
        <p:sp>
          <p:nvSpPr>
            <p:cNvPr id="39943" name="Rectangle 6">
              <a:extLst>
                <a:ext uri="{FF2B5EF4-FFF2-40B4-BE49-F238E27FC236}">
                  <a16:creationId xmlns:a16="http://schemas.microsoft.com/office/drawing/2014/main" id="{5726B805-6D34-4CEE-A75C-25A96474C4BB}"/>
                </a:ext>
              </a:extLst>
            </p:cNvPr>
            <p:cNvSpPr>
              <a:spLocks noChangeArrowheads="1"/>
            </p:cNvSpPr>
            <p:nvPr/>
          </p:nvSpPr>
          <p:spPr bwMode="auto">
            <a:xfrm>
              <a:off x="2336" y="2886"/>
              <a:ext cx="771" cy="40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学生</a:t>
              </a:r>
            </a:p>
          </p:txBody>
        </p:sp>
        <p:sp>
          <p:nvSpPr>
            <p:cNvPr id="39944" name="Oval 7">
              <a:extLst>
                <a:ext uri="{FF2B5EF4-FFF2-40B4-BE49-F238E27FC236}">
                  <a16:creationId xmlns:a16="http://schemas.microsoft.com/office/drawing/2014/main" id="{D4A6CFED-9BB6-4301-B70F-8B3D45EDB69C}"/>
                </a:ext>
              </a:extLst>
            </p:cNvPr>
            <p:cNvSpPr>
              <a:spLocks noChangeArrowheads="1"/>
            </p:cNvSpPr>
            <p:nvPr/>
          </p:nvSpPr>
          <p:spPr bwMode="auto">
            <a:xfrm>
              <a:off x="612" y="3475"/>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学号</a:t>
              </a:r>
            </a:p>
          </p:txBody>
        </p:sp>
        <p:sp>
          <p:nvSpPr>
            <p:cNvPr id="39945" name="Oval 9">
              <a:extLst>
                <a:ext uri="{FF2B5EF4-FFF2-40B4-BE49-F238E27FC236}">
                  <a16:creationId xmlns:a16="http://schemas.microsoft.com/office/drawing/2014/main" id="{D7D9C03C-90DA-4A28-AADA-164C72DCAEA1}"/>
                </a:ext>
              </a:extLst>
            </p:cNvPr>
            <p:cNvSpPr>
              <a:spLocks noChangeArrowheads="1"/>
            </p:cNvSpPr>
            <p:nvPr/>
          </p:nvSpPr>
          <p:spPr bwMode="auto">
            <a:xfrm>
              <a:off x="1565" y="3793"/>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姓名</a:t>
              </a:r>
            </a:p>
          </p:txBody>
        </p:sp>
        <p:sp>
          <p:nvSpPr>
            <p:cNvPr id="39946" name="Oval 10">
              <a:extLst>
                <a:ext uri="{FF2B5EF4-FFF2-40B4-BE49-F238E27FC236}">
                  <a16:creationId xmlns:a16="http://schemas.microsoft.com/office/drawing/2014/main" id="{88CEA0DD-D030-4298-A22D-4FF7D18ED9FD}"/>
                </a:ext>
              </a:extLst>
            </p:cNvPr>
            <p:cNvSpPr>
              <a:spLocks noChangeArrowheads="1"/>
            </p:cNvSpPr>
            <p:nvPr/>
          </p:nvSpPr>
          <p:spPr bwMode="auto">
            <a:xfrm>
              <a:off x="2789" y="3748"/>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年龄</a:t>
              </a:r>
            </a:p>
          </p:txBody>
        </p:sp>
        <p:sp>
          <p:nvSpPr>
            <p:cNvPr id="39947" name="Line 12">
              <a:extLst>
                <a:ext uri="{FF2B5EF4-FFF2-40B4-BE49-F238E27FC236}">
                  <a16:creationId xmlns:a16="http://schemas.microsoft.com/office/drawing/2014/main" id="{0C96D11A-657A-4BF5-AD12-FD257C40B448}"/>
                </a:ext>
              </a:extLst>
            </p:cNvPr>
            <p:cNvSpPr>
              <a:spLocks noChangeShapeType="1"/>
            </p:cNvSpPr>
            <p:nvPr/>
          </p:nvSpPr>
          <p:spPr bwMode="auto">
            <a:xfrm flipV="1">
              <a:off x="1338" y="3294"/>
              <a:ext cx="127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8" name="Line 13">
              <a:extLst>
                <a:ext uri="{FF2B5EF4-FFF2-40B4-BE49-F238E27FC236}">
                  <a16:creationId xmlns:a16="http://schemas.microsoft.com/office/drawing/2014/main" id="{D9E03233-D8C7-41B0-8D47-BE5F16279E10}"/>
                </a:ext>
              </a:extLst>
            </p:cNvPr>
            <p:cNvSpPr>
              <a:spLocks noChangeShapeType="1"/>
            </p:cNvSpPr>
            <p:nvPr/>
          </p:nvSpPr>
          <p:spPr bwMode="auto">
            <a:xfrm flipV="1">
              <a:off x="2200" y="3294"/>
              <a:ext cx="408"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49" name="Line 14">
              <a:extLst>
                <a:ext uri="{FF2B5EF4-FFF2-40B4-BE49-F238E27FC236}">
                  <a16:creationId xmlns:a16="http://schemas.microsoft.com/office/drawing/2014/main" id="{88135128-4490-4A65-AEF6-5B7392618B38}"/>
                </a:ext>
              </a:extLst>
            </p:cNvPr>
            <p:cNvSpPr>
              <a:spLocks noChangeShapeType="1"/>
            </p:cNvSpPr>
            <p:nvPr/>
          </p:nvSpPr>
          <p:spPr bwMode="auto">
            <a:xfrm>
              <a:off x="2608" y="3294"/>
              <a:ext cx="499" cy="45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0" name="Line 15">
              <a:extLst>
                <a:ext uri="{FF2B5EF4-FFF2-40B4-BE49-F238E27FC236}">
                  <a16:creationId xmlns:a16="http://schemas.microsoft.com/office/drawing/2014/main" id="{71418DB6-3058-4E7A-BBAF-D44492DE7E65}"/>
                </a:ext>
              </a:extLst>
            </p:cNvPr>
            <p:cNvSpPr>
              <a:spLocks noChangeShapeType="1"/>
            </p:cNvSpPr>
            <p:nvPr/>
          </p:nvSpPr>
          <p:spPr bwMode="auto">
            <a:xfrm>
              <a:off x="2608" y="3294"/>
              <a:ext cx="1451" cy="22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9951" name="Oval 11">
              <a:extLst>
                <a:ext uri="{FF2B5EF4-FFF2-40B4-BE49-F238E27FC236}">
                  <a16:creationId xmlns:a16="http://schemas.microsoft.com/office/drawing/2014/main" id="{AC320E6A-1DA9-4930-ACD2-81B3D9A1A0F8}"/>
                </a:ext>
              </a:extLst>
            </p:cNvPr>
            <p:cNvSpPr>
              <a:spLocks noChangeArrowheads="1"/>
            </p:cNvSpPr>
            <p:nvPr/>
          </p:nvSpPr>
          <p:spPr bwMode="auto">
            <a:xfrm>
              <a:off x="3923" y="3430"/>
              <a:ext cx="725" cy="436"/>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专业</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4275">
                                            <p:txEl>
                                              <p:pRg st="3" end="3"/>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427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63B2FE14-E392-99A1-B071-D3433045297E}"/>
              </a:ext>
            </a:extLst>
          </p:cNvPr>
          <p:cNvPicPr>
            <a:picLocks noChangeAspect="1"/>
          </p:cNvPicPr>
          <p:nvPr/>
        </p:nvPicPr>
        <p:blipFill>
          <a:blip r:embed="rId2"/>
          <a:stretch>
            <a:fillRect/>
          </a:stretch>
        </p:blipFill>
        <p:spPr>
          <a:xfrm>
            <a:off x="251520" y="548680"/>
            <a:ext cx="2362530" cy="2314898"/>
          </a:xfrm>
          <a:prstGeom prst="rect">
            <a:avLst/>
          </a:prstGeom>
        </p:spPr>
      </p:pic>
      <p:pic>
        <p:nvPicPr>
          <p:cNvPr id="7" name="图片 6">
            <a:extLst>
              <a:ext uri="{FF2B5EF4-FFF2-40B4-BE49-F238E27FC236}">
                <a16:creationId xmlns:a16="http://schemas.microsoft.com/office/drawing/2014/main" id="{3D10EE0D-31BB-458E-EC9E-72D36AE31A78}"/>
              </a:ext>
            </a:extLst>
          </p:cNvPr>
          <p:cNvPicPr>
            <a:picLocks noChangeAspect="1"/>
          </p:cNvPicPr>
          <p:nvPr/>
        </p:nvPicPr>
        <p:blipFill>
          <a:blip r:embed="rId3"/>
          <a:stretch>
            <a:fillRect/>
          </a:stretch>
        </p:blipFill>
        <p:spPr>
          <a:xfrm>
            <a:off x="2610490" y="404665"/>
            <a:ext cx="5849942" cy="2631692"/>
          </a:xfrm>
          <a:prstGeom prst="rect">
            <a:avLst/>
          </a:prstGeom>
        </p:spPr>
      </p:pic>
      <p:pic>
        <p:nvPicPr>
          <p:cNvPr id="9" name="图片 8">
            <a:extLst>
              <a:ext uri="{FF2B5EF4-FFF2-40B4-BE49-F238E27FC236}">
                <a16:creationId xmlns:a16="http://schemas.microsoft.com/office/drawing/2014/main" id="{B4FD2624-51CB-C2F6-6AEA-0DFD96F465D5}"/>
              </a:ext>
            </a:extLst>
          </p:cNvPr>
          <p:cNvPicPr>
            <a:picLocks noChangeAspect="1"/>
          </p:cNvPicPr>
          <p:nvPr/>
        </p:nvPicPr>
        <p:blipFill>
          <a:blip r:embed="rId4"/>
          <a:stretch>
            <a:fillRect/>
          </a:stretch>
        </p:blipFill>
        <p:spPr>
          <a:xfrm>
            <a:off x="683568" y="3645024"/>
            <a:ext cx="7324997" cy="2592288"/>
          </a:xfrm>
          <a:prstGeom prst="rect">
            <a:avLst/>
          </a:prstGeom>
        </p:spPr>
      </p:pic>
    </p:spTree>
    <p:extLst>
      <p:ext uri="{BB962C8B-B14F-4D97-AF65-F5344CB8AC3E}">
        <p14:creationId xmlns:p14="http://schemas.microsoft.com/office/powerpoint/2010/main" val="250381460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E3967892-6783-409D-B133-89EFC3958365}"/>
              </a:ext>
            </a:extLst>
          </p:cNvPr>
          <p:cNvSpPr>
            <a:spLocks noGrp="1" noChangeArrowheads="1"/>
          </p:cNvSpPr>
          <p:nvPr>
            <p:ph type="title"/>
          </p:nvPr>
        </p:nvSpPr>
        <p:spPr/>
        <p:txBody>
          <a:bodyPr/>
          <a:lstStyle/>
          <a:p>
            <a:pPr eaLnBrk="1" hangingPunct="1"/>
            <a:r>
              <a:rPr lang="en-US" altLang="zh-CN">
                <a:solidFill>
                  <a:schemeClr val="accent2"/>
                </a:solidFill>
              </a:rPr>
              <a:t>E-R</a:t>
            </a:r>
            <a:r>
              <a:rPr lang="zh-CN" altLang="en-US" b="1">
                <a:solidFill>
                  <a:schemeClr val="accent2"/>
                </a:solidFill>
              </a:rPr>
              <a:t>图</a:t>
            </a:r>
          </a:p>
        </p:txBody>
      </p:sp>
      <p:sp>
        <p:nvSpPr>
          <p:cNvPr id="40963" name="Rectangle 3">
            <a:extLst>
              <a:ext uri="{FF2B5EF4-FFF2-40B4-BE49-F238E27FC236}">
                <a16:creationId xmlns:a16="http://schemas.microsoft.com/office/drawing/2014/main" id="{4C6E1C15-E6E0-4FB2-AF38-6871A533A3DA}"/>
              </a:ext>
            </a:extLst>
          </p:cNvPr>
          <p:cNvSpPr>
            <a:spLocks noGrp="1" noChangeArrowheads="1"/>
          </p:cNvSpPr>
          <p:nvPr>
            <p:ph idx="1"/>
          </p:nvPr>
        </p:nvSpPr>
        <p:spPr>
          <a:xfrm>
            <a:off x="457200" y="1600200"/>
            <a:ext cx="8229600" cy="3341688"/>
          </a:xfrm>
        </p:spPr>
        <p:txBody>
          <a:bodyPr/>
          <a:lstStyle/>
          <a:p>
            <a:pPr eaLnBrk="1" hangingPunct="1"/>
            <a:r>
              <a:rPr lang="zh-CN" altLang="en-US" sz="3600"/>
              <a:t>联系</a:t>
            </a:r>
          </a:p>
          <a:p>
            <a:pPr lvl="1" eaLnBrk="1" hangingPunct="1"/>
            <a:r>
              <a:rPr lang="zh-CN" altLang="en-US" sz="3200"/>
              <a:t>用菱形表示，菱形框内写明联系名，并用无向边分别与有关实体连接起来，同时在无向边旁标上联系的类型（</a:t>
            </a:r>
            <a:r>
              <a:rPr lang="en-US" altLang="zh-CN" sz="3200" b="1"/>
              <a:t>1:1</a:t>
            </a:r>
            <a:r>
              <a:rPr lang="zh-CN" altLang="en-US" sz="3200"/>
              <a:t>、</a:t>
            </a:r>
            <a:r>
              <a:rPr lang="en-US" altLang="zh-CN" sz="3200" b="1"/>
              <a:t>1:n</a:t>
            </a:r>
            <a:r>
              <a:rPr lang="zh-CN" altLang="en-US" sz="3200"/>
              <a:t>或</a:t>
            </a:r>
            <a:r>
              <a:rPr lang="en-US" altLang="zh-CN" sz="3200" b="1"/>
              <a:t>m:n</a:t>
            </a:r>
            <a:r>
              <a:rPr lang="zh-CN" altLang="en-US" sz="3200"/>
              <a:t>）。</a:t>
            </a:r>
          </a:p>
          <a:p>
            <a:pPr lvl="1" eaLnBrk="1" hangingPunct="1"/>
            <a:endParaRPr lang="zh-CN" altLang="en-US" sz="3200"/>
          </a:p>
          <a:p>
            <a:pPr eaLnBrk="1" hangingPunct="1"/>
            <a:endParaRPr lang="en-US" altLang="zh-CN" sz="3600"/>
          </a:p>
        </p:txBody>
      </p:sp>
      <p:sp>
        <p:nvSpPr>
          <p:cNvPr id="40964" name="灯片编号占位符 5">
            <a:extLst>
              <a:ext uri="{FF2B5EF4-FFF2-40B4-BE49-F238E27FC236}">
                <a16:creationId xmlns:a16="http://schemas.microsoft.com/office/drawing/2014/main" id="{4578391F-70AE-4712-8662-19BA135213E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748739-1456-4DF5-87F5-4FDF1FF0D153}" type="slidenum">
              <a:rPr lang="en-US" altLang="zh-CN"/>
              <a:pPr eaLnBrk="1" hangingPunct="1"/>
              <a:t>40</a:t>
            </a:fld>
            <a:endParaRPr lang="en-US" altLang="zh-CN"/>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a:extLst>
              <a:ext uri="{FF2B5EF4-FFF2-40B4-BE49-F238E27FC236}">
                <a16:creationId xmlns:a16="http://schemas.microsoft.com/office/drawing/2014/main" id="{BBAC6B0D-5619-45EA-A549-08BFB5F1D0E4}"/>
              </a:ext>
            </a:extLst>
          </p:cNvPr>
          <p:cNvSpPr>
            <a:spLocks noGrp="1" noChangeArrowheads="1"/>
          </p:cNvSpPr>
          <p:nvPr>
            <p:ph type="title"/>
          </p:nvPr>
        </p:nvSpPr>
        <p:spPr/>
        <p:txBody>
          <a:bodyPr/>
          <a:lstStyle/>
          <a:p>
            <a:pPr eaLnBrk="1" hangingPunct="1"/>
            <a:r>
              <a:rPr lang="zh-CN" altLang="en-US" b="1">
                <a:solidFill>
                  <a:schemeClr val="accent2"/>
                </a:solidFill>
              </a:rPr>
              <a:t>联系的表示方法</a:t>
            </a:r>
          </a:p>
        </p:txBody>
      </p:sp>
      <p:sp>
        <p:nvSpPr>
          <p:cNvPr id="41987" name="灯片编号占位符 5">
            <a:extLst>
              <a:ext uri="{FF2B5EF4-FFF2-40B4-BE49-F238E27FC236}">
                <a16:creationId xmlns:a16="http://schemas.microsoft.com/office/drawing/2014/main" id="{685BA2F9-366B-4776-947E-515A92E0FED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38592C5-9B9A-4774-90F9-42E71CF0C498}" type="slidenum">
              <a:rPr lang="en-US" altLang="zh-CN"/>
              <a:pPr eaLnBrk="1" hangingPunct="1"/>
              <a:t>41</a:t>
            </a:fld>
            <a:endParaRPr lang="en-US" altLang="zh-CN"/>
          </a:p>
        </p:txBody>
      </p:sp>
      <p:pic>
        <p:nvPicPr>
          <p:cNvPr id="41988" name="Picture 4">
            <a:extLst>
              <a:ext uri="{FF2B5EF4-FFF2-40B4-BE49-F238E27FC236}">
                <a16:creationId xmlns:a16="http://schemas.microsoft.com/office/drawing/2014/main" id="{CA2E9502-450E-48C1-9830-97502F8FF93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8313" y="1412875"/>
            <a:ext cx="8064500" cy="49260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CEDF7C1E-F60C-48AC-AE3A-4EB6E5526CDD}"/>
              </a:ext>
            </a:extLst>
          </p:cNvPr>
          <p:cNvSpPr>
            <a:spLocks noGrp="1" noChangeArrowheads="1"/>
          </p:cNvSpPr>
          <p:nvPr>
            <p:ph type="title"/>
          </p:nvPr>
        </p:nvSpPr>
        <p:spPr/>
        <p:txBody>
          <a:bodyPr/>
          <a:lstStyle/>
          <a:p>
            <a:pPr eaLnBrk="1" hangingPunct="1"/>
            <a:r>
              <a:rPr lang="zh-CN" altLang="en-US" b="1">
                <a:solidFill>
                  <a:schemeClr val="accent2"/>
                </a:solidFill>
              </a:rPr>
              <a:t>联系的属性</a:t>
            </a:r>
          </a:p>
        </p:txBody>
      </p:sp>
      <p:sp>
        <p:nvSpPr>
          <p:cNvPr id="43011" name="Rectangle 3">
            <a:extLst>
              <a:ext uri="{FF2B5EF4-FFF2-40B4-BE49-F238E27FC236}">
                <a16:creationId xmlns:a16="http://schemas.microsoft.com/office/drawing/2014/main" id="{640D8F91-80FE-4AF5-A45E-DFCE3521F810}"/>
              </a:ext>
            </a:extLst>
          </p:cNvPr>
          <p:cNvSpPr>
            <a:spLocks noGrp="1" noChangeArrowheads="1"/>
          </p:cNvSpPr>
          <p:nvPr>
            <p:ph idx="1"/>
          </p:nvPr>
        </p:nvSpPr>
        <p:spPr>
          <a:xfrm>
            <a:off x="468313" y="1412875"/>
            <a:ext cx="8351837" cy="4525963"/>
          </a:xfrm>
        </p:spPr>
        <p:txBody>
          <a:bodyPr/>
          <a:lstStyle/>
          <a:p>
            <a:pPr eaLnBrk="1" hangingPunct="1"/>
            <a:r>
              <a:rPr lang="zh-CN" altLang="en-US"/>
              <a:t>联系本身也是一种实体型，也可以有属性。如果一个联系具有属性，则这些属性也要用无向边与该联系连接起来。</a:t>
            </a:r>
          </a:p>
          <a:p>
            <a:pPr eaLnBrk="1" hangingPunct="1"/>
            <a:endParaRPr lang="en-US" altLang="zh-CN"/>
          </a:p>
        </p:txBody>
      </p:sp>
      <p:sp>
        <p:nvSpPr>
          <p:cNvPr id="43012" name="灯片编号占位符 5">
            <a:extLst>
              <a:ext uri="{FF2B5EF4-FFF2-40B4-BE49-F238E27FC236}">
                <a16:creationId xmlns:a16="http://schemas.microsoft.com/office/drawing/2014/main" id="{636D1A99-8073-4CE5-B2F0-8086FB043F8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95C9A13-D70D-4323-BE5E-2358C3301D58}" type="slidenum">
              <a:rPr lang="en-US" altLang="zh-CN"/>
              <a:pPr eaLnBrk="1" hangingPunct="1"/>
              <a:t>42</a:t>
            </a:fld>
            <a:endParaRPr lang="en-US" altLang="zh-CN"/>
          </a:p>
        </p:txBody>
      </p:sp>
      <p:pic>
        <p:nvPicPr>
          <p:cNvPr id="43013" name="Picture 4">
            <a:extLst>
              <a:ext uri="{FF2B5EF4-FFF2-40B4-BE49-F238E27FC236}">
                <a16:creationId xmlns:a16="http://schemas.microsoft.com/office/drawing/2014/main" id="{CD7677E6-507D-494B-AE5C-739FD282C1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088" y="3068638"/>
            <a:ext cx="3671887" cy="3457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a:extLst>
              <a:ext uri="{FF2B5EF4-FFF2-40B4-BE49-F238E27FC236}">
                <a16:creationId xmlns:a16="http://schemas.microsoft.com/office/drawing/2014/main" id="{A4D96D32-B754-4B65-8767-B7092F7EE713}"/>
              </a:ext>
            </a:extLst>
          </p:cNvPr>
          <p:cNvSpPr>
            <a:spLocks noGrp="1" noChangeArrowheads="1"/>
          </p:cNvSpPr>
          <p:nvPr>
            <p:ph type="title"/>
          </p:nvPr>
        </p:nvSpPr>
        <p:spPr/>
        <p:txBody>
          <a:bodyPr/>
          <a:lstStyle/>
          <a:p>
            <a:pPr eaLnBrk="1" hangingPunct="1"/>
            <a:r>
              <a:rPr lang="en-US" altLang="zh-CN" b="1" dirty="0">
                <a:solidFill>
                  <a:schemeClr val="accent2"/>
                </a:solidFill>
              </a:rPr>
              <a:t>3</a:t>
            </a:r>
            <a:r>
              <a:rPr lang="zh-CN" altLang="en-US" b="1" dirty="0">
                <a:solidFill>
                  <a:schemeClr val="accent2"/>
                </a:solidFill>
              </a:rPr>
              <a:t>、一个实例 </a:t>
            </a:r>
            <a:r>
              <a:rPr lang="en-US" altLang="zh-CN" b="1" dirty="0">
                <a:solidFill>
                  <a:schemeClr val="accent2"/>
                </a:solidFill>
              </a:rPr>
              <a:t>Page 219</a:t>
            </a:r>
            <a:endParaRPr lang="zh-CN" altLang="en-US" b="1" dirty="0">
              <a:solidFill>
                <a:schemeClr val="accent2"/>
              </a:solidFill>
            </a:endParaRPr>
          </a:p>
        </p:txBody>
      </p:sp>
      <p:sp>
        <p:nvSpPr>
          <p:cNvPr id="44035" name="Rectangle 3">
            <a:extLst>
              <a:ext uri="{FF2B5EF4-FFF2-40B4-BE49-F238E27FC236}">
                <a16:creationId xmlns:a16="http://schemas.microsoft.com/office/drawing/2014/main" id="{D2E1AE02-872D-4E22-9689-85146AA859E9}"/>
              </a:ext>
            </a:extLst>
          </p:cNvPr>
          <p:cNvSpPr>
            <a:spLocks noGrp="1" noChangeArrowheads="1"/>
          </p:cNvSpPr>
          <p:nvPr>
            <p:ph idx="1"/>
          </p:nvPr>
        </p:nvSpPr>
        <p:spPr/>
        <p:txBody>
          <a:bodyPr/>
          <a:lstStyle/>
          <a:p>
            <a:pPr eaLnBrk="1" hangingPunct="1"/>
            <a:r>
              <a:rPr lang="zh-CN" altLang="en-US"/>
              <a:t>用</a:t>
            </a:r>
            <a:r>
              <a:rPr lang="en-US" altLang="zh-CN"/>
              <a:t>E-R</a:t>
            </a:r>
            <a:r>
              <a:rPr lang="zh-CN" altLang="en-US"/>
              <a:t>图表示某个工厂物资管理的概念模型</a:t>
            </a:r>
            <a:endParaRPr lang="en-US" altLang="zh-CN"/>
          </a:p>
          <a:p>
            <a:pPr eaLnBrk="1" hangingPunct="1"/>
            <a:endParaRPr lang="en-US" altLang="zh-CN"/>
          </a:p>
        </p:txBody>
      </p:sp>
      <p:sp>
        <p:nvSpPr>
          <p:cNvPr id="44036" name="灯片编号占位符 5">
            <a:extLst>
              <a:ext uri="{FF2B5EF4-FFF2-40B4-BE49-F238E27FC236}">
                <a16:creationId xmlns:a16="http://schemas.microsoft.com/office/drawing/2014/main" id="{7C6DEE94-DFA5-4674-8F8C-C44838584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02E18C-BF70-4B36-8855-E13EFF9D7BE6}" type="slidenum">
              <a:rPr lang="en-US" altLang="zh-CN"/>
              <a:pPr eaLnBrk="1" hangingPunct="1"/>
              <a:t>43</a:t>
            </a:fld>
            <a:endParaRPr lang="en-US" altLang="zh-CN"/>
          </a:p>
        </p:txBody>
      </p:sp>
      <p:grpSp>
        <p:nvGrpSpPr>
          <p:cNvPr id="2" name="Group 38">
            <a:extLst>
              <a:ext uri="{FF2B5EF4-FFF2-40B4-BE49-F238E27FC236}">
                <a16:creationId xmlns:a16="http://schemas.microsoft.com/office/drawing/2014/main" id="{3C25E164-44D9-4D8C-987D-D2E2324B8502}"/>
              </a:ext>
            </a:extLst>
          </p:cNvPr>
          <p:cNvGrpSpPr>
            <a:grpSpLocks/>
          </p:cNvGrpSpPr>
          <p:nvPr/>
        </p:nvGrpSpPr>
        <p:grpSpPr bwMode="auto">
          <a:xfrm>
            <a:off x="4789488" y="2709863"/>
            <a:ext cx="3659187" cy="792162"/>
            <a:chOff x="3017" y="1389"/>
            <a:chExt cx="2305" cy="499"/>
          </a:xfrm>
        </p:grpSpPr>
        <p:sp>
          <p:nvSpPr>
            <p:cNvPr id="44067" name="AutoShape 13">
              <a:extLst>
                <a:ext uri="{FF2B5EF4-FFF2-40B4-BE49-F238E27FC236}">
                  <a16:creationId xmlns:a16="http://schemas.microsoft.com/office/drawing/2014/main" id="{05F70EAE-3314-43A8-BCFF-9C590B7524B9}"/>
                </a:ext>
              </a:extLst>
            </p:cNvPr>
            <p:cNvSpPr>
              <a:spLocks noChangeArrowheads="1"/>
            </p:cNvSpPr>
            <p:nvPr/>
          </p:nvSpPr>
          <p:spPr bwMode="auto">
            <a:xfrm>
              <a:off x="3471" y="1525"/>
              <a:ext cx="725"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工作</a:t>
              </a:r>
            </a:p>
          </p:txBody>
        </p:sp>
        <p:sp>
          <p:nvSpPr>
            <p:cNvPr id="44068" name="Rectangle 24">
              <a:extLst>
                <a:ext uri="{FF2B5EF4-FFF2-40B4-BE49-F238E27FC236}">
                  <a16:creationId xmlns:a16="http://schemas.microsoft.com/office/drawing/2014/main" id="{0EC55B16-CBD2-4974-A1F3-E2A301E125B2}"/>
                </a:ext>
              </a:extLst>
            </p:cNvPr>
            <p:cNvSpPr>
              <a:spLocks noChangeArrowheads="1"/>
            </p:cNvSpPr>
            <p:nvPr/>
          </p:nvSpPr>
          <p:spPr bwMode="auto">
            <a:xfrm>
              <a:off x="4687"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职工</a:t>
              </a:r>
            </a:p>
          </p:txBody>
        </p:sp>
        <p:sp>
          <p:nvSpPr>
            <p:cNvPr id="44069" name="Line 25">
              <a:extLst>
                <a:ext uri="{FF2B5EF4-FFF2-40B4-BE49-F238E27FC236}">
                  <a16:creationId xmlns:a16="http://schemas.microsoft.com/office/drawing/2014/main" id="{CB480FAE-7578-44EE-8668-6187EBB40A8A}"/>
                </a:ext>
              </a:extLst>
            </p:cNvPr>
            <p:cNvSpPr>
              <a:spLocks noChangeShapeType="1"/>
            </p:cNvSpPr>
            <p:nvPr/>
          </p:nvSpPr>
          <p:spPr bwMode="auto">
            <a:xfrm>
              <a:off x="3017" y="1720"/>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0" name="Line 26">
              <a:extLst>
                <a:ext uri="{FF2B5EF4-FFF2-40B4-BE49-F238E27FC236}">
                  <a16:creationId xmlns:a16="http://schemas.microsoft.com/office/drawing/2014/main" id="{CDAD4C8F-D7DA-4234-9691-1666F8490C14}"/>
                </a:ext>
              </a:extLst>
            </p:cNvPr>
            <p:cNvSpPr>
              <a:spLocks noChangeShapeType="1"/>
            </p:cNvSpPr>
            <p:nvPr/>
          </p:nvSpPr>
          <p:spPr bwMode="auto">
            <a:xfrm>
              <a:off x="4196" y="1706"/>
              <a:ext cx="45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71" name="Text Box 27">
              <a:extLst>
                <a:ext uri="{FF2B5EF4-FFF2-40B4-BE49-F238E27FC236}">
                  <a16:creationId xmlns:a16="http://schemas.microsoft.com/office/drawing/2014/main" id="{E4644710-65D6-4D1B-BC35-CD8EFC941619}"/>
                </a:ext>
              </a:extLst>
            </p:cNvPr>
            <p:cNvSpPr txBox="1">
              <a:spLocks noChangeArrowheads="1"/>
            </p:cNvSpPr>
            <p:nvPr/>
          </p:nvSpPr>
          <p:spPr bwMode="auto">
            <a:xfrm>
              <a:off x="4287"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72" name="Text Box 28">
              <a:extLst>
                <a:ext uri="{FF2B5EF4-FFF2-40B4-BE49-F238E27FC236}">
                  <a16:creationId xmlns:a16="http://schemas.microsoft.com/office/drawing/2014/main" id="{284FBA2D-4FF3-4D2A-983D-4A998D950891}"/>
                </a:ext>
              </a:extLst>
            </p:cNvPr>
            <p:cNvSpPr txBox="1">
              <a:spLocks noChangeArrowheads="1"/>
            </p:cNvSpPr>
            <p:nvPr/>
          </p:nvSpPr>
          <p:spPr bwMode="auto">
            <a:xfrm>
              <a:off x="3108" y="138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3" name="Group 39">
            <a:extLst>
              <a:ext uri="{FF2B5EF4-FFF2-40B4-BE49-F238E27FC236}">
                <a16:creationId xmlns:a16="http://schemas.microsoft.com/office/drawing/2014/main" id="{206EB231-B6B8-406A-ABED-0EAE28482E9A}"/>
              </a:ext>
            </a:extLst>
          </p:cNvPr>
          <p:cNvGrpSpPr>
            <a:grpSpLocks/>
          </p:cNvGrpSpPr>
          <p:nvPr/>
        </p:nvGrpSpPr>
        <p:grpSpPr bwMode="auto">
          <a:xfrm>
            <a:off x="7021513" y="3502025"/>
            <a:ext cx="1871662" cy="1257300"/>
            <a:chOff x="4423" y="1888"/>
            <a:chExt cx="1179" cy="792"/>
          </a:xfrm>
        </p:grpSpPr>
        <p:sp>
          <p:nvSpPr>
            <p:cNvPr id="44062" name="AutoShape 29">
              <a:extLst>
                <a:ext uri="{FF2B5EF4-FFF2-40B4-BE49-F238E27FC236}">
                  <a16:creationId xmlns:a16="http://schemas.microsoft.com/office/drawing/2014/main" id="{AF633963-8886-4B89-ABA7-BD8DA4D9C156}"/>
                </a:ext>
              </a:extLst>
            </p:cNvPr>
            <p:cNvSpPr>
              <a:spLocks noChangeArrowheads="1"/>
            </p:cNvSpPr>
            <p:nvPr/>
          </p:nvSpPr>
          <p:spPr bwMode="auto">
            <a:xfrm>
              <a:off x="4559" y="2317"/>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领导</a:t>
              </a:r>
            </a:p>
          </p:txBody>
        </p:sp>
        <p:sp>
          <p:nvSpPr>
            <p:cNvPr id="44063" name="Line 30">
              <a:extLst>
                <a:ext uri="{FF2B5EF4-FFF2-40B4-BE49-F238E27FC236}">
                  <a16:creationId xmlns:a16="http://schemas.microsoft.com/office/drawing/2014/main" id="{297EDAC2-071B-46CF-BF0C-BBC8688D480E}"/>
                </a:ext>
              </a:extLst>
            </p:cNvPr>
            <p:cNvSpPr>
              <a:spLocks noChangeShapeType="1"/>
            </p:cNvSpPr>
            <p:nvPr/>
          </p:nvSpPr>
          <p:spPr bwMode="auto">
            <a:xfrm>
              <a:off x="4831"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4" name="Line 31">
              <a:extLst>
                <a:ext uri="{FF2B5EF4-FFF2-40B4-BE49-F238E27FC236}">
                  <a16:creationId xmlns:a16="http://schemas.microsoft.com/office/drawing/2014/main" id="{1FC72F03-EC76-4DC7-89DB-1611F1C99057}"/>
                </a:ext>
              </a:extLst>
            </p:cNvPr>
            <p:cNvSpPr>
              <a:spLocks noChangeShapeType="1"/>
            </p:cNvSpPr>
            <p:nvPr/>
          </p:nvSpPr>
          <p:spPr bwMode="auto">
            <a:xfrm>
              <a:off x="5240" y="1888"/>
              <a:ext cx="0" cy="49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65" name="Text Box 32">
              <a:extLst>
                <a:ext uri="{FF2B5EF4-FFF2-40B4-BE49-F238E27FC236}">
                  <a16:creationId xmlns:a16="http://schemas.microsoft.com/office/drawing/2014/main" id="{B5AEEF2B-AFF3-410F-886B-53AEF593C340}"/>
                </a:ext>
              </a:extLst>
            </p:cNvPr>
            <p:cNvSpPr txBox="1">
              <a:spLocks noChangeArrowheads="1"/>
            </p:cNvSpPr>
            <p:nvPr/>
          </p:nvSpPr>
          <p:spPr bwMode="auto">
            <a:xfrm>
              <a:off x="5285"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66" name="Text Box 33">
              <a:extLst>
                <a:ext uri="{FF2B5EF4-FFF2-40B4-BE49-F238E27FC236}">
                  <a16:creationId xmlns:a16="http://schemas.microsoft.com/office/drawing/2014/main" id="{ABC16689-1B4A-4919-88D0-BCA262710086}"/>
                </a:ext>
              </a:extLst>
            </p:cNvPr>
            <p:cNvSpPr txBox="1">
              <a:spLocks noChangeArrowheads="1"/>
            </p:cNvSpPr>
            <p:nvPr/>
          </p:nvSpPr>
          <p:spPr bwMode="auto">
            <a:xfrm>
              <a:off x="4423" y="1979"/>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1</a:t>
              </a:r>
            </a:p>
          </p:txBody>
        </p:sp>
      </p:grpSp>
      <p:grpSp>
        <p:nvGrpSpPr>
          <p:cNvPr id="4" name="Group 40">
            <a:extLst>
              <a:ext uri="{FF2B5EF4-FFF2-40B4-BE49-F238E27FC236}">
                <a16:creationId xmlns:a16="http://schemas.microsoft.com/office/drawing/2014/main" id="{BEF9CF8D-EBBA-43D3-927A-22801478D77B}"/>
              </a:ext>
            </a:extLst>
          </p:cNvPr>
          <p:cNvGrpSpPr>
            <a:grpSpLocks/>
          </p:cNvGrpSpPr>
          <p:nvPr/>
        </p:nvGrpSpPr>
        <p:grpSpPr bwMode="auto">
          <a:xfrm>
            <a:off x="250825" y="2997200"/>
            <a:ext cx="3673475" cy="2736850"/>
            <a:chOff x="158" y="1570"/>
            <a:chExt cx="2314" cy="1724"/>
          </a:xfrm>
        </p:grpSpPr>
        <p:sp>
          <p:nvSpPr>
            <p:cNvPr id="44051" name="Rectangle 17">
              <a:extLst>
                <a:ext uri="{FF2B5EF4-FFF2-40B4-BE49-F238E27FC236}">
                  <a16:creationId xmlns:a16="http://schemas.microsoft.com/office/drawing/2014/main" id="{956E1900-4264-4C87-8C87-2A341BD2C556}"/>
                </a:ext>
              </a:extLst>
            </p:cNvPr>
            <p:cNvSpPr>
              <a:spLocks noChangeArrowheads="1"/>
            </p:cNvSpPr>
            <p:nvPr/>
          </p:nvSpPr>
          <p:spPr bwMode="auto">
            <a:xfrm>
              <a:off x="930"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供应商</a:t>
              </a:r>
            </a:p>
          </p:txBody>
        </p:sp>
        <p:sp>
          <p:nvSpPr>
            <p:cNvPr id="44052" name="Rectangle 18">
              <a:extLst>
                <a:ext uri="{FF2B5EF4-FFF2-40B4-BE49-F238E27FC236}">
                  <a16:creationId xmlns:a16="http://schemas.microsoft.com/office/drawing/2014/main" id="{47B4F04D-51AC-499C-A236-8B866DAA22BF}"/>
                </a:ext>
              </a:extLst>
            </p:cNvPr>
            <p:cNvSpPr>
              <a:spLocks noChangeArrowheads="1"/>
            </p:cNvSpPr>
            <p:nvPr/>
          </p:nvSpPr>
          <p:spPr bwMode="auto">
            <a:xfrm>
              <a:off x="295" y="2976"/>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项目</a:t>
              </a:r>
            </a:p>
          </p:txBody>
        </p:sp>
        <p:sp>
          <p:nvSpPr>
            <p:cNvPr id="44053" name="AutoShape 19">
              <a:extLst>
                <a:ext uri="{FF2B5EF4-FFF2-40B4-BE49-F238E27FC236}">
                  <a16:creationId xmlns:a16="http://schemas.microsoft.com/office/drawing/2014/main" id="{82CCD83B-1A56-4510-8B79-EBFEB57EE631}"/>
                </a:ext>
              </a:extLst>
            </p:cNvPr>
            <p:cNvSpPr>
              <a:spLocks noChangeArrowheads="1"/>
            </p:cNvSpPr>
            <p:nvPr/>
          </p:nvSpPr>
          <p:spPr bwMode="auto">
            <a:xfrm>
              <a:off x="793"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供应</a:t>
              </a:r>
            </a:p>
          </p:txBody>
        </p:sp>
        <p:sp>
          <p:nvSpPr>
            <p:cNvPr id="44054" name="Line 20">
              <a:extLst>
                <a:ext uri="{FF2B5EF4-FFF2-40B4-BE49-F238E27FC236}">
                  <a16:creationId xmlns:a16="http://schemas.microsoft.com/office/drawing/2014/main" id="{4A7AD2C2-6EFB-486C-8A72-A1C63B6EE7F1}"/>
                </a:ext>
              </a:extLst>
            </p:cNvPr>
            <p:cNvSpPr>
              <a:spLocks noChangeShapeType="1"/>
            </p:cNvSpPr>
            <p:nvPr/>
          </p:nvSpPr>
          <p:spPr bwMode="auto">
            <a:xfrm flipV="1">
              <a:off x="1270"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5" name="Line 21">
              <a:extLst>
                <a:ext uri="{FF2B5EF4-FFF2-40B4-BE49-F238E27FC236}">
                  <a16:creationId xmlns:a16="http://schemas.microsoft.com/office/drawing/2014/main" id="{52FBE43E-588E-4B73-B166-FDDD5B788B76}"/>
                </a:ext>
              </a:extLst>
            </p:cNvPr>
            <p:cNvSpPr>
              <a:spLocks noChangeShapeType="1"/>
            </p:cNvSpPr>
            <p:nvPr/>
          </p:nvSpPr>
          <p:spPr bwMode="auto">
            <a:xfrm flipH="1">
              <a:off x="567" y="2387"/>
              <a:ext cx="248" cy="589"/>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6" name="Text Box 22">
              <a:extLst>
                <a:ext uri="{FF2B5EF4-FFF2-40B4-BE49-F238E27FC236}">
                  <a16:creationId xmlns:a16="http://schemas.microsoft.com/office/drawing/2014/main" id="{DEB3CEBD-EB37-4C37-A274-B147EAF3BE1C}"/>
                </a:ext>
              </a:extLst>
            </p:cNvPr>
            <p:cNvSpPr txBox="1">
              <a:spLocks noChangeArrowheads="1"/>
            </p:cNvSpPr>
            <p:nvPr/>
          </p:nvSpPr>
          <p:spPr bwMode="auto">
            <a:xfrm>
              <a:off x="1338"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7" name="Text Box 23">
              <a:extLst>
                <a:ext uri="{FF2B5EF4-FFF2-40B4-BE49-F238E27FC236}">
                  <a16:creationId xmlns:a16="http://schemas.microsoft.com/office/drawing/2014/main" id="{BE7E3FB6-9595-48BC-AA7C-632E77FFD78F}"/>
                </a:ext>
              </a:extLst>
            </p:cNvPr>
            <p:cNvSpPr txBox="1">
              <a:spLocks noChangeArrowheads="1"/>
            </p:cNvSpPr>
            <p:nvPr/>
          </p:nvSpPr>
          <p:spPr bwMode="auto">
            <a:xfrm>
              <a:off x="385"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sp>
          <p:nvSpPr>
            <p:cNvPr id="44058" name="Line 34">
              <a:extLst>
                <a:ext uri="{FF2B5EF4-FFF2-40B4-BE49-F238E27FC236}">
                  <a16:creationId xmlns:a16="http://schemas.microsoft.com/office/drawing/2014/main" id="{AC7B4064-2481-4B5A-9F96-C620331E3B77}"/>
                </a:ext>
              </a:extLst>
            </p:cNvPr>
            <p:cNvSpPr>
              <a:spLocks noChangeShapeType="1"/>
            </p:cNvSpPr>
            <p:nvPr/>
          </p:nvSpPr>
          <p:spPr bwMode="auto">
            <a:xfrm>
              <a:off x="1747" y="2387"/>
              <a:ext cx="725" cy="544"/>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59" name="Text Box 35">
              <a:extLst>
                <a:ext uri="{FF2B5EF4-FFF2-40B4-BE49-F238E27FC236}">
                  <a16:creationId xmlns:a16="http://schemas.microsoft.com/office/drawing/2014/main" id="{D3B52A34-7883-476B-8A53-D85F33B796EA}"/>
                </a:ext>
              </a:extLst>
            </p:cNvPr>
            <p:cNvSpPr txBox="1">
              <a:spLocks noChangeArrowheads="1"/>
            </p:cNvSpPr>
            <p:nvPr/>
          </p:nvSpPr>
          <p:spPr bwMode="auto">
            <a:xfrm>
              <a:off x="1883"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p</a:t>
              </a:r>
            </a:p>
          </p:txBody>
        </p:sp>
        <p:sp>
          <p:nvSpPr>
            <p:cNvPr id="44060" name="AutoShape 36">
              <a:extLst>
                <a:ext uri="{FF2B5EF4-FFF2-40B4-BE49-F238E27FC236}">
                  <a16:creationId xmlns:a16="http://schemas.microsoft.com/office/drawing/2014/main" id="{B66F293B-9406-4C35-84DC-FE4F2083CD2D}"/>
                </a:ext>
              </a:extLst>
            </p:cNvPr>
            <p:cNvSpPr>
              <a:spLocks noChangeArrowheads="1"/>
            </p:cNvSpPr>
            <p:nvPr/>
          </p:nvSpPr>
          <p:spPr bwMode="auto">
            <a:xfrm>
              <a:off x="158" y="2251"/>
              <a:ext cx="499" cy="272"/>
            </a:xfrm>
            <a:prstGeom prst="roundRect">
              <a:avLst>
                <a:gd name="adj" fmla="val 16667"/>
              </a:avLst>
            </a:prstGeom>
            <a:solidFill>
              <a:schemeClr val="bg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dirty="0">
                  <a:latin typeface="Garamond" panose="02020404030301010803" pitchFamily="18" charset="0"/>
                </a:rPr>
                <a:t>供应量</a:t>
              </a:r>
            </a:p>
          </p:txBody>
        </p:sp>
        <p:sp>
          <p:nvSpPr>
            <p:cNvPr id="44061" name="Line 37">
              <a:extLst>
                <a:ext uri="{FF2B5EF4-FFF2-40B4-BE49-F238E27FC236}">
                  <a16:creationId xmlns:a16="http://schemas.microsoft.com/office/drawing/2014/main" id="{BC818A54-1F13-48D3-9F87-DD7926D375B0}"/>
                </a:ext>
              </a:extLst>
            </p:cNvPr>
            <p:cNvSpPr>
              <a:spLocks noChangeShapeType="1"/>
            </p:cNvSpPr>
            <p:nvPr/>
          </p:nvSpPr>
          <p:spPr bwMode="auto">
            <a:xfrm>
              <a:off x="657"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5" name="Group 43">
            <a:extLst>
              <a:ext uri="{FF2B5EF4-FFF2-40B4-BE49-F238E27FC236}">
                <a16:creationId xmlns:a16="http://schemas.microsoft.com/office/drawing/2014/main" id="{98CCDACE-F004-4287-9DC4-0E87BA6B51E0}"/>
              </a:ext>
            </a:extLst>
          </p:cNvPr>
          <p:cNvGrpSpPr>
            <a:grpSpLocks/>
          </p:cNvGrpSpPr>
          <p:nvPr/>
        </p:nvGrpSpPr>
        <p:grpSpPr bwMode="auto">
          <a:xfrm>
            <a:off x="3492500" y="2997200"/>
            <a:ext cx="2735263" cy="2665413"/>
            <a:chOff x="2200" y="1570"/>
            <a:chExt cx="1723" cy="1679"/>
          </a:xfrm>
        </p:grpSpPr>
        <p:grpSp>
          <p:nvGrpSpPr>
            <p:cNvPr id="44041" name="Group 12">
              <a:extLst>
                <a:ext uri="{FF2B5EF4-FFF2-40B4-BE49-F238E27FC236}">
                  <a16:creationId xmlns:a16="http://schemas.microsoft.com/office/drawing/2014/main" id="{F89827FD-FBF4-43E0-8821-D6E9532B68B1}"/>
                </a:ext>
              </a:extLst>
            </p:cNvPr>
            <p:cNvGrpSpPr>
              <a:grpSpLocks/>
            </p:cNvGrpSpPr>
            <p:nvPr/>
          </p:nvGrpSpPr>
          <p:grpSpPr bwMode="auto">
            <a:xfrm>
              <a:off x="2200" y="1570"/>
              <a:ext cx="953" cy="1679"/>
              <a:chOff x="1927" y="1570"/>
              <a:chExt cx="953" cy="1679"/>
            </a:xfrm>
          </p:grpSpPr>
          <p:sp>
            <p:nvSpPr>
              <p:cNvPr id="44044" name="Rectangle 4">
                <a:extLst>
                  <a:ext uri="{FF2B5EF4-FFF2-40B4-BE49-F238E27FC236}">
                    <a16:creationId xmlns:a16="http://schemas.microsoft.com/office/drawing/2014/main" id="{9E8FDEA9-A09F-4BFE-8FA1-47A858DCA355}"/>
                  </a:ext>
                </a:extLst>
              </p:cNvPr>
              <p:cNvSpPr>
                <a:spLocks noChangeArrowheads="1"/>
              </p:cNvSpPr>
              <p:nvPr/>
            </p:nvSpPr>
            <p:spPr bwMode="auto">
              <a:xfrm>
                <a:off x="2086" y="1570"/>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仓库</a:t>
                </a:r>
              </a:p>
            </p:txBody>
          </p:sp>
          <p:sp>
            <p:nvSpPr>
              <p:cNvPr id="44045" name="Rectangle 5">
                <a:extLst>
                  <a:ext uri="{FF2B5EF4-FFF2-40B4-BE49-F238E27FC236}">
                    <a16:creationId xmlns:a16="http://schemas.microsoft.com/office/drawing/2014/main" id="{F382FF07-0689-4104-AA4E-908A5CABC0F7}"/>
                  </a:ext>
                </a:extLst>
              </p:cNvPr>
              <p:cNvSpPr>
                <a:spLocks noChangeArrowheads="1"/>
              </p:cNvSpPr>
              <p:nvPr/>
            </p:nvSpPr>
            <p:spPr bwMode="auto">
              <a:xfrm>
                <a:off x="2086" y="2931"/>
                <a:ext cx="635" cy="318"/>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latin typeface="Garamond" panose="02020404030301010803" pitchFamily="18" charset="0"/>
                  </a:rPr>
                  <a:t>零件</a:t>
                </a:r>
              </a:p>
            </p:txBody>
          </p:sp>
          <p:sp>
            <p:nvSpPr>
              <p:cNvPr id="44046" name="AutoShape 7">
                <a:extLst>
                  <a:ext uri="{FF2B5EF4-FFF2-40B4-BE49-F238E27FC236}">
                    <a16:creationId xmlns:a16="http://schemas.microsoft.com/office/drawing/2014/main" id="{1D35CDD7-0AC5-40C8-91FF-FA3BA2B50A8A}"/>
                  </a:ext>
                </a:extLst>
              </p:cNvPr>
              <p:cNvSpPr>
                <a:spLocks noChangeArrowheads="1"/>
              </p:cNvSpPr>
              <p:nvPr/>
            </p:nvSpPr>
            <p:spPr bwMode="auto">
              <a:xfrm>
                <a:off x="1927" y="2205"/>
                <a:ext cx="953" cy="363"/>
              </a:xfrm>
              <a:prstGeom prst="flowChartDecision">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a:t>
                </a:r>
              </a:p>
            </p:txBody>
          </p:sp>
          <p:sp>
            <p:nvSpPr>
              <p:cNvPr id="44047" name="Line 8">
                <a:extLst>
                  <a:ext uri="{FF2B5EF4-FFF2-40B4-BE49-F238E27FC236}">
                    <a16:creationId xmlns:a16="http://schemas.microsoft.com/office/drawing/2014/main" id="{1C164B0D-E321-4AE3-A652-ABCAA474B353}"/>
                  </a:ext>
                </a:extLst>
              </p:cNvPr>
              <p:cNvSpPr>
                <a:spLocks noChangeShapeType="1"/>
              </p:cNvSpPr>
              <p:nvPr/>
            </p:nvSpPr>
            <p:spPr bwMode="auto">
              <a:xfrm flipV="1">
                <a:off x="2404" y="1888"/>
                <a:ext cx="0" cy="31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8" name="Line 9">
                <a:extLst>
                  <a:ext uri="{FF2B5EF4-FFF2-40B4-BE49-F238E27FC236}">
                    <a16:creationId xmlns:a16="http://schemas.microsoft.com/office/drawing/2014/main" id="{88C0901E-F36A-48C5-A79D-2F285C9DCC1C}"/>
                  </a:ext>
                </a:extLst>
              </p:cNvPr>
              <p:cNvSpPr>
                <a:spLocks noChangeShapeType="1"/>
              </p:cNvSpPr>
              <p:nvPr/>
            </p:nvSpPr>
            <p:spPr bwMode="auto">
              <a:xfrm>
                <a:off x="2403" y="2568"/>
                <a:ext cx="0" cy="3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44049" name="Text Box 10">
                <a:extLst>
                  <a:ext uri="{FF2B5EF4-FFF2-40B4-BE49-F238E27FC236}">
                    <a16:creationId xmlns:a16="http://schemas.microsoft.com/office/drawing/2014/main" id="{DE36605D-ECC7-4CBF-B26B-8BCD711E700F}"/>
                  </a:ext>
                </a:extLst>
              </p:cNvPr>
              <p:cNvSpPr txBox="1">
                <a:spLocks noChangeArrowheads="1"/>
              </p:cNvSpPr>
              <p:nvPr/>
            </p:nvSpPr>
            <p:spPr bwMode="auto">
              <a:xfrm>
                <a:off x="2472" y="1888"/>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m</a:t>
                </a:r>
              </a:p>
            </p:txBody>
          </p:sp>
          <p:sp>
            <p:nvSpPr>
              <p:cNvPr id="44050" name="Text Box 11">
                <a:extLst>
                  <a:ext uri="{FF2B5EF4-FFF2-40B4-BE49-F238E27FC236}">
                    <a16:creationId xmlns:a16="http://schemas.microsoft.com/office/drawing/2014/main" id="{C437BAAE-6775-49CD-AD5B-74C957F25426}"/>
                  </a:ext>
                </a:extLst>
              </p:cNvPr>
              <p:cNvSpPr txBox="1">
                <a:spLocks noChangeArrowheads="1"/>
              </p:cNvSpPr>
              <p:nvPr/>
            </p:nvSpPr>
            <p:spPr bwMode="auto">
              <a:xfrm>
                <a:off x="2472" y="2523"/>
                <a:ext cx="317"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en-US" altLang="zh-CN" sz="2800">
                    <a:latin typeface="Garamond" panose="02020404030301010803" pitchFamily="18" charset="0"/>
                  </a:rPr>
                  <a:t>n</a:t>
                </a:r>
              </a:p>
            </p:txBody>
          </p:sp>
        </p:grpSp>
        <p:sp>
          <p:nvSpPr>
            <p:cNvPr id="44042" name="AutoShape 41">
              <a:extLst>
                <a:ext uri="{FF2B5EF4-FFF2-40B4-BE49-F238E27FC236}">
                  <a16:creationId xmlns:a16="http://schemas.microsoft.com/office/drawing/2014/main" id="{76A79338-2487-4244-8873-C4B48862B860}"/>
                </a:ext>
              </a:extLst>
            </p:cNvPr>
            <p:cNvSpPr>
              <a:spLocks noChangeArrowheads="1"/>
            </p:cNvSpPr>
            <p:nvPr/>
          </p:nvSpPr>
          <p:spPr bwMode="auto">
            <a:xfrm>
              <a:off x="3288" y="2251"/>
              <a:ext cx="635" cy="272"/>
            </a:xfrm>
            <a:prstGeom prst="roundRect">
              <a:avLst>
                <a:gd name="adj" fmla="val 16667"/>
              </a:avLst>
            </a:prstGeom>
            <a:gradFill rotWithShape="1">
              <a:gsLst>
                <a:gs pos="0">
                  <a:srgbClr val="5E4776"/>
                </a:gs>
                <a:gs pos="50000">
                  <a:srgbClr val="CC99FF"/>
                </a:gs>
                <a:gs pos="100000">
                  <a:srgbClr val="5E4776"/>
                </a:gs>
              </a:gsLst>
              <a:lin ang="5400000" scaled="1"/>
            </a:gra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a:latin typeface="Garamond" panose="02020404030301010803" pitchFamily="18" charset="0"/>
                </a:rPr>
                <a:t>库存量</a:t>
              </a:r>
            </a:p>
          </p:txBody>
        </p:sp>
        <p:sp>
          <p:nvSpPr>
            <p:cNvPr id="44043" name="Line 42">
              <a:extLst>
                <a:ext uri="{FF2B5EF4-FFF2-40B4-BE49-F238E27FC236}">
                  <a16:creationId xmlns:a16="http://schemas.microsoft.com/office/drawing/2014/main" id="{B171BE7E-A0CF-4508-9A7C-E940D04531BD}"/>
                </a:ext>
              </a:extLst>
            </p:cNvPr>
            <p:cNvSpPr>
              <a:spLocks noChangeShapeType="1"/>
            </p:cNvSpPr>
            <p:nvPr/>
          </p:nvSpPr>
          <p:spPr bwMode="auto">
            <a:xfrm>
              <a:off x="3152" y="2387"/>
              <a:ext cx="13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6CC222D-1C1A-47B0-B9CF-3A874551613F}"/>
              </a:ext>
            </a:extLst>
          </p:cNvPr>
          <p:cNvSpPr>
            <a:spLocks noGrp="1" noChangeArrowheads="1"/>
          </p:cNvSpPr>
          <p:nvPr>
            <p:ph type="title"/>
          </p:nvPr>
        </p:nvSpPr>
        <p:spPr/>
        <p:txBody>
          <a:bodyPr/>
          <a:lstStyle/>
          <a:p>
            <a:pPr eaLnBrk="1" hangingPunct="1"/>
            <a:r>
              <a:rPr lang="en-US" altLang="zh-CN">
                <a:solidFill>
                  <a:schemeClr val="accent2"/>
                </a:solidFill>
              </a:rPr>
              <a:t>1.2.3 </a:t>
            </a:r>
            <a:r>
              <a:rPr lang="zh-CN" altLang="en-US" b="1">
                <a:solidFill>
                  <a:schemeClr val="accent2"/>
                </a:solidFill>
              </a:rPr>
              <a:t>数据模型的组成要素</a:t>
            </a:r>
          </a:p>
        </p:txBody>
      </p:sp>
      <p:sp>
        <p:nvSpPr>
          <p:cNvPr id="45059" name="Rectangle 3">
            <a:extLst>
              <a:ext uri="{FF2B5EF4-FFF2-40B4-BE49-F238E27FC236}">
                <a16:creationId xmlns:a16="http://schemas.microsoft.com/office/drawing/2014/main" id="{0AADCBA5-4BC5-43AE-84BA-D9293EDABE02}"/>
              </a:ext>
            </a:extLst>
          </p:cNvPr>
          <p:cNvSpPr>
            <a:spLocks noGrp="1" noChangeArrowheads="1"/>
          </p:cNvSpPr>
          <p:nvPr>
            <p:ph idx="1"/>
          </p:nvPr>
        </p:nvSpPr>
        <p:spPr/>
        <p:txBody>
          <a:bodyPr/>
          <a:lstStyle/>
          <a:p>
            <a:pPr marL="917575" indent="-742950" eaLnBrk="1" hangingPunct="1">
              <a:buFontTx/>
              <a:buAutoNum type="arabicPeriod"/>
            </a:pPr>
            <a:r>
              <a:rPr lang="zh-CN" altLang="en-US" sz="3600"/>
              <a:t>数据结构</a:t>
            </a:r>
          </a:p>
          <a:p>
            <a:pPr marL="917575" indent="-742950" eaLnBrk="1" hangingPunct="1">
              <a:buFontTx/>
              <a:buAutoNum type="arabicPeriod"/>
            </a:pPr>
            <a:r>
              <a:rPr lang="zh-CN" altLang="en-US" sz="3600"/>
              <a:t>数据操作</a:t>
            </a:r>
          </a:p>
          <a:p>
            <a:pPr marL="917575" indent="-742950" eaLnBrk="1" hangingPunct="1">
              <a:buFontTx/>
              <a:buAutoNum type="arabicPeriod"/>
            </a:pPr>
            <a:r>
              <a:rPr lang="zh-CN" altLang="en-US" sz="3600"/>
              <a:t>数据的完整性约束条件</a:t>
            </a:r>
          </a:p>
          <a:p>
            <a:pPr marL="917575" indent="-742950" eaLnBrk="1" hangingPunct="1"/>
            <a:endParaRPr lang="en-US" altLang="zh-CN" sz="3600"/>
          </a:p>
        </p:txBody>
      </p:sp>
      <p:sp>
        <p:nvSpPr>
          <p:cNvPr id="45060" name="灯片编号占位符 5">
            <a:extLst>
              <a:ext uri="{FF2B5EF4-FFF2-40B4-BE49-F238E27FC236}">
                <a16:creationId xmlns:a16="http://schemas.microsoft.com/office/drawing/2014/main" id="{FE3D6607-FEFF-4E52-94FB-C086A22500C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E98045D-3443-474D-92EE-FA98973EB4F2}" type="slidenum">
              <a:rPr lang="en-US" altLang="zh-CN"/>
              <a:pPr eaLnBrk="1" hangingPunct="1"/>
              <a:t>44</a:t>
            </a:fld>
            <a:endParaRPr lang="en-US" altLang="zh-CN"/>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A4704E9-0E0A-48E7-89C7-BE2D243C95A1}"/>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1</a:t>
            </a:r>
            <a:r>
              <a:rPr lang="zh-CN" altLang="en-US" b="1">
                <a:solidFill>
                  <a:schemeClr val="accent2"/>
                </a:solidFill>
              </a:rPr>
              <a:t>：数据结构</a:t>
            </a:r>
          </a:p>
        </p:txBody>
      </p:sp>
      <p:sp>
        <p:nvSpPr>
          <p:cNvPr id="46083" name="Rectangle 3">
            <a:extLst>
              <a:ext uri="{FF2B5EF4-FFF2-40B4-BE49-F238E27FC236}">
                <a16:creationId xmlns:a16="http://schemas.microsoft.com/office/drawing/2014/main" id="{B55E69FD-77E2-423F-A3C9-0F759D321ECC}"/>
              </a:ext>
            </a:extLst>
          </p:cNvPr>
          <p:cNvSpPr>
            <a:spLocks noGrp="1" noChangeArrowheads="1"/>
          </p:cNvSpPr>
          <p:nvPr>
            <p:ph idx="1"/>
          </p:nvPr>
        </p:nvSpPr>
        <p:spPr/>
        <p:txBody>
          <a:bodyPr/>
          <a:lstStyle/>
          <a:p>
            <a:pPr eaLnBrk="1" hangingPunct="1"/>
            <a:r>
              <a:rPr lang="zh-CN" altLang="en-US"/>
              <a:t>定义：描述数据库的组成对象以及对象之间的联系。</a:t>
            </a:r>
          </a:p>
          <a:p>
            <a:pPr eaLnBrk="1" hangingPunct="1"/>
            <a:r>
              <a:rPr lang="zh-CN" altLang="en-US"/>
              <a:t>描述的内容</a:t>
            </a:r>
          </a:p>
          <a:p>
            <a:pPr lvl="1" eaLnBrk="1" hangingPunct="1"/>
            <a:r>
              <a:rPr lang="zh-CN" altLang="en-US"/>
              <a:t>与对象的类型、内容、性质有关</a:t>
            </a:r>
          </a:p>
          <a:p>
            <a:pPr lvl="1" eaLnBrk="1" hangingPunct="1"/>
            <a:r>
              <a:rPr lang="zh-CN" altLang="en-US"/>
              <a:t>与数据之间联系有关的对象</a:t>
            </a:r>
          </a:p>
          <a:p>
            <a:pPr eaLnBrk="1" hangingPunct="1"/>
            <a:r>
              <a:rPr lang="zh-CN" altLang="en-US"/>
              <a:t>刻画数据模型性质最重要的方面</a:t>
            </a:r>
          </a:p>
          <a:p>
            <a:pPr eaLnBrk="1" hangingPunct="1"/>
            <a:r>
              <a:rPr lang="zh-CN" altLang="en-US">
                <a:solidFill>
                  <a:srgbClr val="0000FF"/>
                </a:solidFill>
              </a:rPr>
              <a:t>数据结构是对系统静态特性的描述</a:t>
            </a:r>
          </a:p>
        </p:txBody>
      </p:sp>
      <p:sp>
        <p:nvSpPr>
          <p:cNvPr id="46084" name="灯片编号占位符 5">
            <a:extLst>
              <a:ext uri="{FF2B5EF4-FFF2-40B4-BE49-F238E27FC236}">
                <a16:creationId xmlns:a16="http://schemas.microsoft.com/office/drawing/2014/main" id="{04BCCE4D-E3BD-4366-B059-8E2081D2720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65E9E2B-C1AC-4511-82B5-EBD413B13C42}" type="slidenum">
              <a:rPr lang="en-US" altLang="zh-CN"/>
              <a:pPr eaLnBrk="1" hangingPunct="1"/>
              <a:t>45</a:t>
            </a:fld>
            <a:endParaRPr lang="en-US" altLang="zh-CN"/>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02513B1A-D951-4635-A53B-227DCC38439E}"/>
              </a:ext>
            </a:extLst>
          </p:cNvPr>
          <p:cNvSpPr>
            <a:spLocks noGrp="1" noChangeArrowheads="1"/>
          </p:cNvSpPr>
          <p:nvPr>
            <p:ph type="title"/>
          </p:nvPr>
        </p:nvSpPr>
        <p:spPr/>
        <p:txBody>
          <a:bodyPr/>
          <a:lstStyle/>
          <a:p>
            <a:pPr eaLnBrk="1" hangingPunct="1"/>
            <a:r>
              <a:rPr lang="zh-CN" altLang="en-US" b="1">
                <a:solidFill>
                  <a:schemeClr val="accent2"/>
                </a:solidFill>
              </a:rPr>
              <a:t>组成要素</a:t>
            </a:r>
            <a:r>
              <a:rPr lang="en-US" altLang="zh-CN" b="1">
                <a:solidFill>
                  <a:schemeClr val="accent2"/>
                </a:solidFill>
              </a:rPr>
              <a:t>2</a:t>
            </a:r>
            <a:r>
              <a:rPr lang="zh-CN" altLang="en-US" b="1">
                <a:solidFill>
                  <a:schemeClr val="accent2"/>
                </a:solidFill>
              </a:rPr>
              <a:t>：数据操作</a:t>
            </a:r>
          </a:p>
        </p:txBody>
      </p:sp>
      <p:sp>
        <p:nvSpPr>
          <p:cNvPr id="47107" name="Rectangle 3">
            <a:extLst>
              <a:ext uri="{FF2B5EF4-FFF2-40B4-BE49-F238E27FC236}">
                <a16:creationId xmlns:a16="http://schemas.microsoft.com/office/drawing/2014/main" id="{5088CD9F-536F-49BE-B398-D26C9E7F3A70}"/>
              </a:ext>
            </a:extLst>
          </p:cNvPr>
          <p:cNvSpPr>
            <a:spLocks noGrp="1" noChangeArrowheads="1"/>
          </p:cNvSpPr>
          <p:nvPr>
            <p:ph idx="1"/>
          </p:nvPr>
        </p:nvSpPr>
        <p:spPr>
          <a:xfrm>
            <a:off x="457200" y="1600200"/>
            <a:ext cx="8507413" cy="4525963"/>
          </a:xfrm>
        </p:spPr>
        <p:txBody>
          <a:bodyPr/>
          <a:lstStyle/>
          <a:p>
            <a:pPr eaLnBrk="1" hangingPunct="1"/>
            <a:r>
              <a:rPr lang="zh-CN" altLang="en-US" sz="3600"/>
              <a:t>定义</a:t>
            </a:r>
          </a:p>
          <a:p>
            <a:pPr lvl="1" eaLnBrk="1" hangingPunct="1"/>
            <a:r>
              <a:rPr lang="zh-CN" altLang="en-US" sz="3200"/>
              <a:t>数据操作是对数据库中各种对象</a:t>
            </a:r>
            <a:r>
              <a:rPr lang="en-US" altLang="zh-CN" sz="3200"/>
              <a:t>(</a:t>
            </a:r>
            <a:r>
              <a:rPr lang="zh-CN" altLang="en-US" sz="3200"/>
              <a:t>型</a:t>
            </a:r>
            <a:r>
              <a:rPr lang="en-US" altLang="zh-CN" sz="3200"/>
              <a:t>)</a:t>
            </a:r>
            <a:r>
              <a:rPr lang="zh-CN" altLang="en-US" sz="3200"/>
              <a:t>的实例</a:t>
            </a:r>
            <a:r>
              <a:rPr lang="en-US" altLang="zh-CN" sz="3200"/>
              <a:t>(</a:t>
            </a:r>
            <a:r>
              <a:rPr lang="zh-CN" altLang="en-US" sz="3200"/>
              <a:t>值</a:t>
            </a:r>
            <a:r>
              <a:rPr lang="en-US" altLang="zh-CN" sz="3200"/>
              <a:t>)</a:t>
            </a:r>
            <a:r>
              <a:rPr lang="zh-CN" altLang="en-US" sz="3200"/>
              <a:t>允许执行的操作及有关操作规则。</a:t>
            </a:r>
          </a:p>
          <a:p>
            <a:pPr eaLnBrk="1" hangingPunct="1"/>
            <a:r>
              <a:rPr lang="zh-CN" altLang="en-US" sz="3600"/>
              <a:t>数据操作的类型</a:t>
            </a:r>
          </a:p>
          <a:p>
            <a:pPr lvl="1" eaLnBrk="1" hangingPunct="1"/>
            <a:r>
              <a:rPr lang="zh-CN" altLang="en-US" sz="3200"/>
              <a:t>查询</a:t>
            </a:r>
          </a:p>
          <a:p>
            <a:pPr lvl="1" eaLnBrk="1" hangingPunct="1"/>
            <a:r>
              <a:rPr lang="zh-CN" altLang="en-US" sz="3200"/>
              <a:t>更新</a:t>
            </a:r>
            <a:r>
              <a:rPr lang="en-US" altLang="zh-CN" sz="3200"/>
              <a:t>(</a:t>
            </a:r>
            <a:r>
              <a:rPr lang="zh-CN" altLang="en-US" sz="3200"/>
              <a:t>包括插入、删除、修改</a:t>
            </a:r>
            <a:r>
              <a:rPr lang="en-US" altLang="zh-CN" sz="3200"/>
              <a:t>)</a:t>
            </a:r>
          </a:p>
          <a:p>
            <a:pPr lvl="1" eaLnBrk="1" hangingPunct="1"/>
            <a:endParaRPr lang="en-US" altLang="zh-CN" sz="3200"/>
          </a:p>
          <a:p>
            <a:pPr lvl="1" eaLnBrk="1" hangingPunct="1"/>
            <a:endParaRPr lang="en-US" altLang="zh-CN" sz="3200"/>
          </a:p>
        </p:txBody>
      </p:sp>
      <p:sp>
        <p:nvSpPr>
          <p:cNvPr id="47108" name="灯片编号占位符 5">
            <a:extLst>
              <a:ext uri="{FF2B5EF4-FFF2-40B4-BE49-F238E27FC236}">
                <a16:creationId xmlns:a16="http://schemas.microsoft.com/office/drawing/2014/main" id="{1EF5102E-18AA-4A7F-9C4F-CE86DF7FA35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F7005ED-6300-46A6-994F-65671C732D55}" type="slidenum">
              <a:rPr lang="en-US" altLang="zh-CN"/>
              <a:pPr eaLnBrk="1" hangingPunct="1"/>
              <a:t>46</a:t>
            </a:fld>
            <a:endParaRPr lang="en-US" altLang="zh-CN"/>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F9BDAC48-37DE-48C5-94C3-B8720B423DC7}"/>
              </a:ext>
            </a:extLst>
          </p:cNvPr>
          <p:cNvSpPr>
            <a:spLocks noGrp="1" noChangeArrowheads="1"/>
          </p:cNvSpPr>
          <p:nvPr>
            <p:ph type="title"/>
          </p:nvPr>
        </p:nvSpPr>
        <p:spPr/>
        <p:txBody>
          <a:bodyPr/>
          <a:lstStyle/>
          <a:p>
            <a:pPr eaLnBrk="1" hangingPunct="1"/>
            <a:r>
              <a:rPr lang="zh-CN" altLang="en-US">
                <a:solidFill>
                  <a:schemeClr val="accent2"/>
                </a:solidFill>
              </a:rPr>
              <a:t>数据操作</a:t>
            </a:r>
          </a:p>
        </p:txBody>
      </p:sp>
      <p:sp>
        <p:nvSpPr>
          <p:cNvPr id="48131" name="Rectangle 3">
            <a:extLst>
              <a:ext uri="{FF2B5EF4-FFF2-40B4-BE49-F238E27FC236}">
                <a16:creationId xmlns:a16="http://schemas.microsoft.com/office/drawing/2014/main" id="{44A72CC9-0955-4BD7-BFB9-4FDADAA34D25}"/>
              </a:ext>
            </a:extLst>
          </p:cNvPr>
          <p:cNvSpPr>
            <a:spLocks noGrp="1" noChangeArrowheads="1"/>
          </p:cNvSpPr>
          <p:nvPr>
            <p:ph idx="1"/>
          </p:nvPr>
        </p:nvSpPr>
        <p:spPr/>
        <p:txBody>
          <a:bodyPr/>
          <a:lstStyle/>
          <a:p>
            <a:pPr eaLnBrk="1" hangingPunct="1"/>
            <a:r>
              <a:rPr lang="zh-CN" altLang="en-US"/>
              <a:t>数据模型对操作的定义</a:t>
            </a:r>
          </a:p>
          <a:p>
            <a:pPr lvl="1" eaLnBrk="1" hangingPunct="1"/>
            <a:r>
              <a:rPr lang="zh-CN" altLang="en-US"/>
              <a:t>操作的确切含义 </a:t>
            </a:r>
            <a:r>
              <a:rPr lang="en-US" altLang="zh-CN"/>
              <a:t>(</a:t>
            </a:r>
            <a:r>
              <a:rPr lang="en-US" altLang="zh-CN">
                <a:solidFill>
                  <a:srgbClr val="0000FF"/>
                </a:solidFill>
              </a:rPr>
              <a:t>Semantics</a:t>
            </a:r>
            <a:r>
              <a:rPr lang="en-US" altLang="zh-CN"/>
              <a:t>)</a:t>
            </a:r>
            <a:endParaRPr lang="zh-CN" altLang="en-US"/>
          </a:p>
          <a:p>
            <a:pPr lvl="1" eaLnBrk="1" hangingPunct="1"/>
            <a:r>
              <a:rPr lang="zh-CN" altLang="en-US"/>
              <a:t>操作符号 </a:t>
            </a:r>
            <a:r>
              <a:rPr lang="en-US" altLang="zh-CN"/>
              <a:t>(</a:t>
            </a:r>
            <a:r>
              <a:rPr lang="en-US" altLang="zh-CN">
                <a:solidFill>
                  <a:srgbClr val="0000FF"/>
                </a:solidFill>
              </a:rPr>
              <a:t>Syntax)</a:t>
            </a:r>
            <a:endParaRPr lang="zh-CN" altLang="en-US">
              <a:solidFill>
                <a:srgbClr val="0000FF"/>
              </a:solidFill>
            </a:endParaRPr>
          </a:p>
          <a:p>
            <a:pPr lvl="1" eaLnBrk="1" hangingPunct="1"/>
            <a:r>
              <a:rPr lang="zh-CN" altLang="en-US"/>
              <a:t>操作规则 </a:t>
            </a:r>
            <a:r>
              <a:rPr lang="en-US" altLang="zh-CN"/>
              <a:t>(</a:t>
            </a:r>
            <a:r>
              <a:rPr lang="en-US" altLang="zh-CN">
                <a:solidFill>
                  <a:srgbClr val="0000FF"/>
                </a:solidFill>
              </a:rPr>
              <a:t>e.g. Priority</a:t>
            </a:r>
            <a:r>
              <a:rPr lang="en-US" altLang="zh-CN"/>
              <a:t>)</a:t>
            </a:r>
          </a:p>
          <a:p>
            <a:pPr lvl="1" eaLnBrk="1" hangingPunct="1"/>
            <a:r>
              <a:rPr lang="zh-CN" altLang="en-US"/>
              <a:t>实现操作的语言</a:t>
            </a:r>
          </a:p>
          <a:p>
            <a:pPr eaLnBrk="1" hangingPunct="1"/>
            <a:r>
              <a:rPr lang="zh-CN" altLang="en-US"/>
              <a:t>数据操作是对系统动态特性的描述</a:t>
            </a:r>
          </a:p>
          <a:p>
            <a:pPr eaLnBrk="1" hangingPunct="1"/>
            <a:endParaRPr lang="zh-CN" altLang="en-US"/>
          </a:p>
          <a:p>
            <a:pPr eaLnBrk="1" hangingPunct="1"/>
            <a:endParaRPr lang="en-US" altLang="zh-CN"/>
          </a:p>
        </p:txBody>
      </p:sp>
      <p:sp>
        <p:nvSpPr>
          <p:cNvPr id="48132" name="灯片编号占位符 5">
            <a:extLst>
              <a:ext uri="{FF2B5EF4-FFF2-40B4-BE49-F238E27FC236}">
                <a16:creationId xmlns:a16="http://schemas.microsoft.com/office/drawing/2014/main" id="{3CD9ACF1-8F1E-45DB-AD39-0E3E740905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44F055E-147E-41A2-A652-249161048407}" type="slidenum">
              <a:rPr lang="en-US" altLang="zh-CN"/>
              <a:pPr eaLnBrk="1" hangingPunct="1"/>
              <a:t>47</a:t>
            </a:fld>
            <a:endParaRPr lang="en-US" altLang="zh-CN"/>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3E4AA086-63EF-4B85-9FC5-07946F3C8B2A}"/>
              </a:ext>
            </a:extLst>
          </p:cNvPr>
          <p:cNvSpPr>
            <a:spLocks noGrp="1" noChangeArrowheads="1"/>
          </p:cNvSpPr>
          <p:nvPr>
            <p:ph type="title"/>
          </p:nvPr>
        </p:nvSpPr>
        <p:spPr>
          <a:xfrm>
            <a:off x="71438" y="274638"/>
            <a:ext cx="8929687" cy="1143000"/>
          </a:xfrm>
        </p:spPr>
        <p:txBody>
          <a:bodyPr/>
          <a:lstStyle/>
          <a:p>
            <a:pPr eaLnBrk="1" hangingPunct="1"/>
            <a:r>
              <a:rPr lang="zh-CN" altLang="en-US" b="1">
                <a:solidFill>
                  <a:schemeClr val="accent2"/>
                </a:solidFill>
              </a:rPr>
              <a:t>组成要素</a:t>
            </a:r>
            <a:r>
              <a:rPr lang="en-US" altLang="zh-CN" b="1">
                <a:solidFill>
                  <a:schemeClr val="accent2"/>
                </a:solidFill>
              </a:rPr>
              <a:t>3</a:t>
            </a:r>
            <a:r>
              <a:rPr lang="zh-CN" altLang="en-US" b="1">
                <a:solidFill>
                  <a:schemeClr val="accent2"/>
                </a:solidFill>
              </a:rPr>
              <a:t>：数据的完整性约束条件</a:t>
            </a:r>
          </a:p>
        </p:txBody>
      </p:sp>
      <p:sp>
        <p:nvSpPr>
          <p:cNvPr id="49155" name="Rectangle 3">
            <a:extLst>
              <a:ext uri="{FF2B5EF4-FFF2-40B4-BE49-F238E27FC236}">
                <a16:creationId xmlns:a16="http://schemas.microsoft.com/office/drawing/2014/main" id="{C29A389F-3197-4149-8A22-8C98043910CF}"/>
              </a:ext>
            </a:extLst>
          </p:cNvPr>
          <p:cNvSpPr>
            <a:spLocks noGrp="1" noChangeArrowheads="1"/>
          </p:cNvSpPr>
          <p:nvPr>
            <p:ph idx="1"/>
          </p:nvPr>
        </p:nvSpPr>
        <p:spPr/>
        <p:txBody>
          <a:bodyPr/>
          <a:lstStyle/>
          <a:p>
            <a:pPr eaLnBrk="1" hangingPunct="1"/>
            <a:r>
              <a:rPr lang="zh-CN" altLang="en-US"/>
              <a:t>一组完整性规则的集合。</a:t>
            </a:r>
          </a:p>
          <a:p>
            <a:pPr eaLnBrk="1" hangingPunct="1"/>
            <a:r>
              <a:rPr lang="zh-CN" altLang="en-US"/>
              <a:t>完整性规则：给定的数据模型中数据及其联系所具有的制约和依存规则</a:t>
            </a:r>
          </a:p>
          <a:p>
            <a:pPr eaLnBrk="1" hangingPunct="1"/>
            <a:r>
              <a:rPr lang="zh-CN" altLang="en-US"/>
              <a:t>用以限定符合数据模型的数据库状态以及状态的变化，以保证数据的</a:t>
            </a:r>
            <a:r>
              <a:rPr lang="zh-CN" altLang="en-US" b="1">
                <a:solidFill>
                  <a:schemeClr val="accent2"/>
                </a:solidFill>
              </a:rPr>
              <a:t>正确、有效、相容</a:t>
            </a:r>
            <a:r>
              <a:rPr lang="zh-CN" altLang="en-US"/>
              <a:t>。</a:t>
            </a:r>
          </a:p>
          <a:p>
            <a:pPr eaLnBrk="1" hangingPunct="1"/>
            <a:endParaRPr lang="en-US" altLang="zh-CN"/>
          </a:p>
        </p:txBody>
      </p:sp>
      <p:sp>
        <p:nvSpPr>
          <p:cNvPr id="49156" name="灯片编号占位符 5">
            <a:extLst>
              <a:ext uri="{FF2B5EF4-FFF2-40B4-BE49-F238E27FC236}">
                <a16:creationId xmlns:a16="http://schemas.microsoft.com/office/drawing/2014/main" id="{3DB6C74A-6978-4CAC-A5A8-EFC8B0DA6C9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4C45F8C-B9E3-4BED-9063-BCE6FF37D675}" type="slidenum">
              <a:rPr lang="en-US" altLang="zh-CN"/>
              <a:pPr eaLnBrk="1" hangingPunct="1"/>
              <a:t>48</a:t>
            </a:fld>
            <a:endParaRPr lang="en-US" altLang="zh-CN"/>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a:extLst>
              <a:ext uri="{FF2B5EF4-FFF2-40B4-BE49-F238E27FC236}">
                <a16:creationId xmlns:a16="http://schemas.microsoft.com/office/drawing/2014/main" id="{5A62F2EA-F23E-45AD-B6A5-CAB551479F34}"/>
              </a:ext>
            </a:extLst>
          </p:cNvPr>
          <p:cNvSpPr>
            <a:spLocks noGrp="1" noChangeArrowheads="1"/>
          </p:cNvSpPr>
          <p:nvPr>
            <p:ph type="title"/>
          </p:nvPr>
        </p:nvSpPr>
        <p:spPr/>
        <p:txBody>
          <a:bodyPr/>
          <a:lstStyle/>
          <a:p>
            <a:pPr eaLnBrk="1" hangingPunct="1"/>
            <a:r>
              <a:rPr lang="en-US" altLang="zh-CN">
                <a:solidFill>
                  <a:schemeClr val="accent2"/>
                </a:solidFill>
              </a:rPr>
              <a:t>1.2.4 </a:t>
            </a:r>
            <a:r>
              <a:rPr lang="zh-CN" altLang="en-US" b="1">
                <a:solidFill>
                  <a:schemeClr val="accent2"/>
                </a:solidFill>
              </a:rPr>
              <a:t>常用的数据模型</a:t>
            </a:r>
          </a:p>
        </p:txBody>
      </p:sp>
      <p:sp>
        <p:nvSpPr>
          <p:cNvPr id="50179" name="Rectangle 3">
            <a:extLst>
              <a:ext uri="{FF2B5EF4-FFF2-40B4-BE49-F238E27FC236}">
                <a16:creationId xmlns:a16="http://schemas.microsoft.com/office/drawing/2014/main" id="{D3268288-25FE-4E89-9973-EB8ADE690427}"/>
              </a:ext>
            </a:extLst>
          </p:cNvPr>
          <p:cNvSpPr>
            <a:spLocks noGrp="1" noChangeArrowheads="1"/>
          </p:cNvSpPr>
          <p:nvPr>
            <p:ph idx="1"/>
          </p:nvPr>
        </p:nvSpPr>
        <p:spPr>
          <a:xfrm>
            <a:off x="457200" y="1600200"/>
            <a:ext cx="8686800" cy="4852988"/>
          </a:xfrm>
        </p:spPr>
        <p:txBody>
          <a:bodyPr/>
          <a:lstStyle/>
          <a:p>
            <a:pPr eaLnBrk="1" hangingPunct="1"/>
            <a:r>
              <a:rPr lang="zh-CN" altLang="en-US" sz="3600"/>
              <a:t>非关系模型</a:t>
            </a:r>
          </a:p>
          <a:p>
            <a:pPr lvl="1" eaLnBrk="1" hangingPunct="1"/>
            <a:r>
              <a:rPr lang="zh-CN" altLang="en-US" sz="3200"/>
              <a:t>层次模型</a:t>
            </a:r>
            <a:r>
              <a:rPr lang="en-US" altLang="zh-CN" sz="3600"/>
              <a:t>(Hierarchical Model)</a:t>
            </a:r>
          </a:p>
          <a:p>
            <a:pPr lvl="1" eaLnBrk="1" hangingPunct="1"/>
            <a:r>
              <a:rPr lang="zh-CN" altLang="en-US" sz="3200"/>
              <a:t>网状模型</a:t>
            </a:r>
            <a:r>
              <a:rPr lang="en-US" altLang="zh-CN" sz="3600"/>
              <a:t>(Network Model)</a:t>
            </a:r>
          </a:p>
          <a:p>
            <a:pPr eaLnBrk="1" hangingPunct="1"/>
            <a:r>
              <a:rPr lang="zh-CN" altLang="en-US" sz="3600"/>
              <a:t>关系模型</a:t>
            </a:r>
            <a:r>
              <a:rPr lang="en-US" altLang="zh-CN" sz="3600"/>
              <a:t>(Relational Model)</a:t>
            </a:r>
          </a:p>
          <a:p>
            <a:pPr eaLnBrk="1" hangingPunct="1"/>
            <a:r>
              <a:rPr lang="zh-CN" altLang="en-US" sz="3600"/>
              <a:t>面向对象模型</a:t>
            </a:r>
            <a:r>
              <a:rPr lang="en-US" altLang="zh-CN" sz="3600"/>
              <a:t>(Object Oriented Model)</a:t>
            </a:r>
          </a:p>
          <a:p>
            <a:pPr eaLnBrk="1" hangingPunct="1"/>
            <a:r>
              <a:rPr lang="zh-CN" altLang="en-US" sz="3600"/>
              <a:t>对象关系模型</a:t>
            </a:r>
            <a:r>
              <a:rPr lang="en-US" altLang="zh-CN" sz="3600"/>
              <a:t>(Object Relational Model)</a:t>
            </a:r>
          </a:p>
          <a:p>
            <a:pPr eaLnBrk="1" hangingPunct="1"/>
            <a:endParaRPr lang="en-US" altLang="zh-CN" sz="3600"/>
          </a:p>
        </p:txBody>
      </p:sp>
      <p:sp>
        <p:nvSpPr>
          <p:cNvPr id="50180" name="灯片编号占位符 5">
            <a:extLst>
              <a:ext uri="{FF2B5EF4-FFF2-40B4-BE49-F238E27FC236}">
                <a16:creationId xmlns:a16="http://schemas.microsoft.com/office/drawing/2014/main" id="{3A4F96FD-A792-4ECD-863C-1083BF2404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690CE16-210A-4387-99AB-B7A9F0AF2C25}" type="slidenum">
              <a:rPr lang="en-US" altLang="zh-CN"/>
              <a:pPr eaLnBrk="1" hangingPunct="1"/>
              <a:t>49</a:t>
            </a:fld>
            <a:endParaRPr lang="en-US" altLang="zh-C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77D6E101-8E2C-3FB8-B5A8-C985E2B91BB4}"/>
              </a:ext>
            </a:extLst>
          </p:cNvPr>
          <p:cNvPicPr>
            <a:picLocks noChangeAspect="1"/>
          </p:cNvPicPr>
          <p:nvPr/>
        </p:nvPicPr>
        <p:blipFill>
          <a:blip r:embed="rId2"/>
          <a:stretch>
            <a:fillRect/>
          </a:stretch>
        </p:blipFill>
        <p:spPr>
          <a:xfrm>
            <a:off x="0" y="1234304"/>
            <a:ext cx="9144000" cy="4389391"/>
          </a:xfrm>
          <a:prstGeom prst="rect">
            <a:avLst/>
          </a:prstGeom>
        </p:spPr>
      </p:pic>
    </p:spTree>
    <p:extLst>
      <p:ext uri="{BB962C8B-B14F-4D97-AF65-F5344CB8AC3E}">
        <p14:creationId xmlns:p14="http://schemas.microsoft.com/office/powerpoint/2010/main" val="276609940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CE856594-6D47-46A1-953A-88B941BDA32B}"/>
              </a:ext>
            </a:extLst>
          </p:cNvPr>
          <p:cNvSpPr>
            <a:spLocks noGrp="1" noChangeArrowheads="1"/>
          </p:cNvSpPr>
          <p:nvPr>
            <p:ph type="title"/>
          </p:nvPr>
        </p:nvSpPr>
        <p:spPr/>
        <p:txBody>
          <a:bodyPr/>
          <a:lstStyle/>
          <a:p>
            <a:pPr eaLnBrk="1" hangingPunct="1"/>
            <a:r>
              <a:rPr lang="en-US" altLang="zh-CN">
                <a:solidFill>
                  <a:schemeClr val="accent2"/>
                </a:solidFill>
              </a:rPr>
              <a:t>1.2.5 </a:t>
            </a:r>
            <a:r>
              <a:rPr lang="zh-CN" altLang="en-US" b="1">
                <a:solidFill>
                  <a:schemeClr val="accent2"/>
                </a:solidFill>
              </a:rPr>
              <a:t>层次模型</a:t>
            </a:r>
          </a:p>
        </p:txBody>
      </p:sp>
      <p:sp>
        <p:nvSpPr>
          <p:cNvPr id="51203" name="Rectangle 3">
            <a:extLst>
              <a:ext uri="{FF2B5EF4-FFF2-40B4-BE49-F238E27FC236}">
                <a16:creationId xmlns:a16="http://schemas.microsoft.com/office/drawing/2014/main" id="{9B280C85-FFB0-40A8-A84D-CF4624CD7DAF}"/>
              </a:ext>
            </a:extLst>
          </p:cNvPr>
          <p:cNvSpPr>
            <a:spLocks noGrp="1" noChangeArrowheads="1"/>
          </p:cNvSpPr>
          <p:nvPr>
            <p:ph idx="1"/>
          </p:nvPr>
        </p:nvSpPr>
        <p:spPr/>
        <p:txBody>
          <a:bodyPr/>
          <a:lstStyle/>
          <a:p>
            <a:pPr eaLnBrk="1" hangingPunct="1"/>
            <a:r>
              <a:rPr lang="zh-CN" altLang="en-US"/>
              <a:t>层次模型是数据库系统中最早出现的数据模型</a:t>
            </a:r>
          </a:p>
          <a:p>
            <a:pPr eaLnBrk="1" hangingPunct="1"/>
            <a:r>
              <a:rPr lang="zh-CN" altLang="en-US"/>
              <a:t>层次数据库系统的典型代表是</a:t>
            </a:r>
            <a:r>
              <a:rPr lang="en-US" altLang="zh-CN"/>
              <a:t>IBM</a:t>
            </a:r>
            <a:r>
              <a:rPr lang="zh-CN" altLang="en-US"/>
              <a:t>公司的</a:t>
            </a:r>
            <a:r>
              <a:rPr lang="en-US" altLang="zh-CN"/>
              <a:t>IMS (Information Management System) </a:t>
            </a:r>
            <a:r>
              <a:rPr lang="zh-CN" altLang="en-US"/>
              <a:t>数据库管理系统</a:t>
            </a:r>
          </a:p>
          <a:p>
            <a:pPr eaLnBrk="1" hangingPunct="1"/>
            <a:r>
              <a:rPr lang="zh-CN" altLang="en-US"/>
              <a:t>层次模型用</a:t>
            </a:r>
            <a:r>
              <a:rPr lang="zh-CN" altLang="en-US">
                <a:solidFill>
                  <a:schemeClr val="accent2"/>
                </a:solidFill>
              </a:rPr>
              <a:t>树形结构</a:t>
            </a:r>
            <a:r>
              <a:rPr lang="zh-CN" altLang="en-US"/>
              <a:t>来表示各类实体以及实体间的联系</a:t>
            </a:r>
          </a:p>
          <a:p>
            <a:pPr eaLnBrk="1" hangingPunct="1"/>
            <a:endParaRPr lang="en-US" altLang="zh-CN"/>
          </a:p>
        </p:txBody>
      </p:sp>
      <p:sp>
        <p:nvSpPr>
          <p:cNvPr id="51204" name="灯片编号占位符 5">
            <a:extLst>
              <a:ext uri="{FF2B5EF4-FFF2-40B4-BE49-F238E27FC236}">
                <a16:creationId xmlns:a16="http://schemas.microsoft.com/office/drawing/2014/main" id="{D1B32181-92D2-4D42-8715-3B0DB15422F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CA077D7-D1DC-439F-9322-E982DFFF68FB}" type="slidenum">
              <a:rPr lang="en-US" altLang="zh-CN"/>
              <a:pPr eaLnBrk="1" hangingPunct="1"/>
              <a:t>50</a:t>
            </a:fld>
            <a:endParaRPr lang="en-US" altLang="zh-CN"/>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97FF6165-1025-48CE-A195-C782C2B90968}"/>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、层次模型的数据结构</a:t>
            </a:r>
          </a:p>
        </p:txBody>
      </p:sp>
      <p:sp>
        <p:nvSpPr>
          <p:cNvPr id="52227" name="Rectangle 3">
            <a:extLst>
              <a:ext uri="{FF2B5EF4-FFF2-40B4-BE49-F238E27FC236}">
                <a16:creationId xmlns:a16="http://schemas.microsoft.com/office/drawing/2014/main" id="{0D350873-D5F5-42E8-88CF-E858D8096AE1}"/>
              </a:ext>
            </a:extLst>
          </p:cNvPr>
          <p:cNvSpPr>
            <a:spLocks noGrp="1" noChangeArrowheads="1"/>
          </p:cNvSpPr>
          <p:nvPr>
            <p:ph idx="1"/>
          </p:nvPr>
        </p:nvSpPr>
        <p:spPr/>
        <p:txBody>
          <a:bodyPr/>
          <a:lstStyle/>
          <a:p>
            <a:pPr marL="609600" indent="-609600" eaLnBrk="1" hangingPunct="1"/>
            <a:r>
              <a:rPr lang="zh-CN" altLang="en-US" sz="3600"/>
              <a:t>在数据库中满足下面两个条件的基本层次联系的集合为层次模型</a:t>
            </a:r>
          </a:p>
          <a:p>
            <a:pPr marL="990600" lvl="1" indent="-533400" eaLnBrk="1" hangingPunct="1">
              <a:buFontTx/>
              <a:buAutoNum type="circleNumDbPlain"/>
            </a:pPr>
            <a:r>
              <a:rPr lang="zh-CN" altLang="en-US" sz="3200"/>
              <a:t>有且只有一个结点没有双亲结点，这个结点称为根结点</a:t>
            </a:r>
          </a:p>
          <a:p>
            <a:pPr marL="990600" lvl="1" indent="-533400" eaLnBrk="1" hangingPunct="1">
              <a:buFontTx/>
              <a:buAutoNum type="circleNumDbPlain"/>
            </a:pPr>
            <a:r>
              <a:rPr lang="zh-CN" altLang="en-US" sz="3200"/>
              <a:t>根以外其它结点有且只有一个双亲结点</a:t>
            </a:r>
          </a:p>
          <a:p>
            <a:pPr marL="609600" indent="-609600" eaLnBrk="1" hangingPunct="1"/>
            <a:r>
              <a:rPr lang="zh-CN" altLang="en-US" sz="3600"/>
              <a:t>层次模型中的几个术语</a:t>
            </a:r>
          </a:p>
          <a:p>
            <a:pPr marL="990600" lvl="1" indent="-533400" eaLnBrk="1" hangingPunct="1"/>
            <a:r>
              <a:rPr lang="zh-CN" altLang="en-US" sz="3200"/>
              <a:t>根结点，双亲结点，兄弟结点，叶结点</a:t>
            </a:r>
          </a:p>
        </p:txBody>
      </p:sp>
      <p:sp>
        <p:nvSpPr>
          <p:cNvPr id="52228" name="灯片编号占位符 5">
            <a:extLst>
              <a:ext uri="{FF2B5EF4-FFF2-40B4-BE49-F238E27FC236}">
                <a16:creationId xmlns:a16="http://schemas.microsoft.com/office/drawing/2014/main" id="{FB52F776-E35F-4979-A260-43AC108C9D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612CD9-CBE5-40EE-A803-037848ED2747}" type="slidenum">
              <a:rPr lang="en-US" altLang="zh-CN"/>
              <a:pPr eaLnBrk="1" hangingPunct="1"/>
              <a:t>51</a:t>
            </a:fld>
            <a:endParaRPr lang="en-US" altLang="zh-CN"/>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灯片编号占位符 5">
            <a:extLst>
              <a:ext uri="{FF2B5EF4-FFF2-40B4-BE49-F238E27FC236}">
                <a16:creationId xmlns:a16="http://schemas.microsoft.com/office/drawing/2014/main" id="{B32B6355-5E81-4226-9666-A08D064C2D2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4E06BC4-A308-4AA2-8DB5-70A3FB091A54}" type="slidenum">
              <a:rPr lang="en-US" altLang="zh-CN"/>
              <a:pPr eaLnBrk="1" hangingPunct="1"/>
              <a:t>52</a:t>
            </a:fld>
            <a:endParaRPr lang="en-US" altLang="zh-CN"/>
          </a:p>
        </p:txBody>
      </p:sp>
      <p:pic>
        <p:nvPicPr>
          <p:cNvPr id="53251" name="Picture 424">
            <a:extLst>
              <a:ext uri="{FF2B5EF4-FFF2-40B4-BE49-F238E27FC236}">
                <a16:creationId xmlns:a16="http://schemas.microsoft.com/office/drawing/2014/main" id="{1E230D1E-6437-42AF-AA8A-4F7232EFCE6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55650" y="908050"/>
            <a:ext cx="7200900" cy="4559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2" name="Text Box 425">
            <a:extLst>
              <a:ext uri="{FF2B5EF4-FFF2-40B4-BE49-F238E27FC236}">
                <a16:creationId xmlns:a16="http://schemas.microsoft.com/office/drawing/2014/main" id="{D5988693-B971-4C92-9273-66A23AD80497}"/>
              </a:ext>
            </a:extLst>
          </p:cNvPr>
          <p:cNvSpPr txBox="1">
            <a:spLocks noChangeArrowheads="1"/>
          </p:cNvSpPr>
          <p:nvPr/>
        </p:nvSpPr>
        <p:spPr bwMode="auto">
          <a:xfrm>
            <a:off x="3059113" y="5805488"/>
            <a:ext cx="2881312"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Bef>
                <a:spcPct val="50000"/>
              </a:spcBef>
            </a:pPr>
            <a:r>
              <a:rPr lang="zh-CN" altLang="en-US" sz="2800">
                <a:latin typeface="Garamond" panose="02020404030301010803" pitchFamily="18" charset="0"/>
              </a:rPr>
              <a:t>层次模型的示例</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a:extLst>
              <a:ext uri="{FF2B5EF4-FFF2-40B4-BE49-F238E27FC236}">
                <a16:creationId xmlns:a16="http://schemas.microsoft.com/office/drawing/2014/main" id="{3877D6D0-849B-4044-B2BA-8671A3927F72}"/>
              </a:ext>
            </a:extLst>
          </p:cNvPr>
          <p:cNvSpPr>
            <a:spLocks noGrp="1" noChangeArrowheads="1"/>
          </p:cNvSpPr>
          <p:nvPr>
            <p:ph type="title"/>
          </p:nvPr>
        </p:nvSpPr>
        <p:spPr/>
        <p:txBody>
          <a:bodyPr/>
          <a:lstStyle/>
          <a:p>
            <a:pPr eaLnBrk="1" hangingPunct="1"/>
            <a:r>
              <a:rPr lang="zh-CN" altLang="en-US">
                <a:solidFill>
                  <a:schemeClr val="accent2"/>
                </a:solidFill>
              </a:rPr>
              <a:t>层次模型的特点</a:t>
            </a:r>
          </a:p>
        </p:txBody>
      </p:sp>
      <p:sp>
        <p:nvSpPr>
          <p:cNvPr id="54275" name="Rectangle 3">
            <a:extLst>
              <a:ext uri="{FF2B5EF4-FFF2-40B4-BE49-F238E27FC236}">
                <a16:creationId xmlns:a16="http://schemas.microsoft.com/office/drawing/2014/main" id="{EB9047C6-90FB-4B5B-A2BD-C82A044138AC}"/>
              </a:ext>
            </a:extLst>
          </p:cNvPr>
          <p:cNvSpPr>
            <a:spLocks noGrp="1" noChangeArrowheads="1"/>
          </p:cNvSpPr>
          <p:nvPr>
            <p:ph idx="1"/>
          </p:nvPr>
        </p:nvSpPr>
        <p:spPr/>
        <p:txBody>
          <a:bodyPr/>
          <a:lstStyle/>
          <a:p>
            <a:pPr eaLnBrk="1" hangingPunct="1"/>
            <a:r>
              <a:rPr lang="zh-CN" altLang="en-US"/>
              <a:t>结点的双亲是唯一的</a:t>
            </a:r>
          </a:p>
          <a:p>
            <a:pPr eaLnBrk="1" hangingPunct="1"/>
            <a:r>
              <a:rPr lang="zh-CN" altLang="en-US"/>
              <a:t>只能直接处理一对多的实体联系</a:t>
            </a:r>
          </a:p>
          <a:p>
            <a:pPr eaLnBrk="1" hangingPunct="1"/>
            <a:r>
              <a:rPr lang="zh-CN" altLang="en-US"/>
              <a:t>每个记录类型可以定义一个排序字段，也称为码字段</a:t>
            </a:r>
          </a:p>
          <a:p>
            <a:pPr eaLnBrk="1" hangingPunct="1"/>
            <a:r>
              <a:rPr lang="zh-CN" altLang="en-US">
                <a:solidFill>
                  <a:srgbClr val="333399"/>
                </a:solidFill>
              </a:rPr>
              <a:t>任何记录值只有按其路径查看时，才能显出它的全部意义</a:t>
            </a:r>
          </a:p>
          <a:p>
            <a:pPr eaLnBrk="1" hangingPunct="1"/>
            <a:r>
              <a:rPr lang="zh-CN" altLang="en-US">
                <a:solidFill>
                  <a:srgbClr val="333399"/>
                </a:solidFill>
              </a:rPr>
              <a:t>没有一个子女记录值能够脱离双亲记录值而独立存在</a:t>
            </a:r>
          </a:p>
          <a:p>
            <a:pPr eaLnBrk="1" hangingPunct="1"/>
            <a:endParaRPr lang="en-US" altLang="zh-CN">
              <a:solidFill>
                <a:srgbClr val="333399"/>
              </a:solidFill>
            </a:endParaRPr>
          </a:p>
        </p:txBody>
      </p:sp>
      <p:sp>
        <p:nvSpPr>
          <p:cNvPr id="54276" name="灯片编号占位符 5">
            <a:extLst>
              <a:ext uri="{FF2B5EF4-FFF2-40B4-BE49-F238E27FC236}">
                <a16:creationId xmlns:a16="http://schemas.microsoft.com/office/drawing/2014/main" id="{EA6F51C5-3597-467E-9461-05C5FFA2F5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6C53341-1AEA-434D-B49B-A50F06FA1D45}" type="slidenum">
              <a:rPr lang="en-US" altLang="zh-CN"/>
              <a:pPr eaLnBrk="1" hangingPunct="1"/>
              <a:t>53</a:t>
            </a:fld>
            <a:endParaRPr lang="en-US" altLang="zh-CN"/>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0BB82D8D-A5CD-4FB7-B57E-51E8ACE19170}"/>
              </a:ext>
            </a:extLst>
          </p:cNvPr>
          <p:cNvSpPr>
            <a:spLocks noGrp="1" noChangeArrowheads="1"/>
          </p:cNvSpPr>
          <p:nvPr>
            <p:ph type="title"/>
          </p:nvPr>
        </p:nvSpPr>
        <p:spPr/>
        <p:txBody>
          <a:bodyPr/>
          <a:lstStyle/>
          <a:p>
            <a:pPr eaLnBrk="1" hangingPunct="1"/>
            <a:r>
              <a:rPr lang="zh-CN" altLang="en-US" sz="3600" b="1">
                <a:solidFill>
                  <a:schemeClr val="accent2"/>
                </a:solidFill>
              </a:rPr>
              <a:t>多对多联系在层次模型中的表示</a:t>
            </a:r>
          </a:p>
        </p:txBody>
      </p:sp>
      <p:sp>
        <p:nvSpPr>
          <p:cNvPr id="55299" name="Rectangle 3">
            <a:extLst>
              <a:ext uri="{FF2B5EF4-FFF2-40B4-BE49-F238E27FC236}">
                <a16:creationId xmlns:a16="http://schemas.microsoft.com/office/drawing/2014/main" id="{4B67BB54-AECC-4500-BE00-A273298886D3}"/>
              </a:ext>
            </a:extLst>
          </p:cNvPr>
          <p:cNvSpPr>
            <a:spLocks noGrp="1" noChangeArrowheads="1"/>
          </p:cNvSpPr>
          <p:nvPr>
            <p:ph idx="1"/>
          </p:nvPr>
        </p:nvSpPr>
        <p:spPr/>
        <p:txBody>
          <a:bodyPr/>
          <a:lstStyle/>
          <a:p>
            <a:pPr eaLnBrk="1" hangingPunct="1"/>
            <a:r>
              <a:rPr lang="zh-CN" altLang="en-US"/>
              <a:t>用层次模型间接表示多对多联系</a:t>
            </a:r>
          </a:p>
          <a:p>
            <a:pPr eaLnBrk="1" hangingPunct="1"/>
            <a:r>
              <a:rPr lang="zh-CN" altLang="en-US"/>
              <a:t>方法</a:t>
            </a:r>
          </a:p>
          <a:p>
            <a:pPr lvl="1" eaLnBrk="1" hangingPunct="1"/>
            <a:r>
              <a:rPr lang="zh-CN" altLang="en-US"/>
              <a:t>将多对多联系分解成一对多联系</a:t>
            </a:r>
          </a:p>
          <a:p>
            <a:pPr eaLnBrk="1" hangingPunct="1"/>
            <a:r>
              <a:rPr lang="zh-CN" altLang="en-US"/>
              <a:t>分解方法</a:t>
            </a:r>
          </a:p>
          <a:p>
            <a:pPr lvl="1" eaLnBrk="1" hangingPunct="1"/>
            <a:r>
              <a:rPr lang="zh-CN" altLang="en-US"/>
              <a:t>冗余结点法</a:t>
            </a:r>
          </a:p>
          <a:p>
            <a:pPr lvl="1" eaLnBrk="1" hangingPunct="1"/>
            <a:r>
              <a:rPr lang="zh-CN" altLang="en-US"/>
              <a:t>虚拟结点法</a:t>
            </a:r>
          </a:p>
          <a:p>
            <a:pPr eaLnBrk="1" hangingPunct="1"/>
            <a:endParaRPr lang="zh-CN" altLang="en-US"/>
          </a:p>
          <a:p>
            <a:pPr eaLnBrk="1" hangingPunct="1"/>
            <a:endParaRPr lang="en-US" altLang="zh-CN"/>
          </a:p>
        </p:txBody>
      </p:sp>
      <p:sp>
        <p:nvSpPr>
          <p:cNvPr id="55300" name="灯片编号占位符 5">
            <a:extLst>
              <a:ext uri="{FF2B5EF4-FFF2-40B4-BE49-F238E27FC236}">
                <a16:creationId xmlns:a16="http://schemas.microsoft.com/office/drawing/2014/main" id="{EA66179F-90E3-4822-A1F2-EEC88202BCE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210EFEE-4BDB-4330-8E5E-5EDB8E5AB76B}" type="slidenum">
              <a:rPr lang="en-US" altLang="zh-CN"/>
              <a:pPr eaLnBrk="1" hangingPunct="1"/>
              <a:t>54</a:t>
            </a:fld>
            <a:endParaRPr lang="en-US" altLang="zh-CN"/>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85B0306A-5168-43FC-AA52-06695FC63162}"/>
              </a:ext>
            </a:extLst>
          </p:cNvPr>
          <p:cNvSpPr>
            <a:spLocks noGrp="1" noChangeArrowheads="1"/>
          </p:cNvSpPr>
          <p:nvPr>
            <p:ph type="title"/>
          </p:nvPr>
        </p:nvSpPr>
        <p:spPr/>
        <p:txBody>
          <a:bodyPr/>
          <a:lstStyle/>
          <a:p>
            <a:pPr eaLnBrk="1" hangingPunct="1"/>
            <a:r>
              <a:rPr lang="en-US" altLang="zh-CN" sz="4000" b="1">
                <a:solidFill>
                  <a:schemeClr val="accent2"/>
                </a:solidFill>
              </a:rPr>
              <a:t>2</a:t>
            </a:r>
            <a:r>
              <a:rPr lang="zh-CN" altLang="en-US" sz="4000" b="1">
                <a:solidFill>
                  <a:schemeClr val="accent2"/>
                </a:solidFill>
              </a:rPr>
              <a:t>、层次模型的数据操纵</a:t>
            </a:r>
          </a:p>
        </p:txBody>
      </p:sp>
      <p:sp>
        <p:nvSpPr>
          <p:cNvPr id="56323" name="Rectangle 3">
            <a:extLst>
              <a:ext uri="{FF2B5EF4-FFF2-40B4-BE49-F238E27FC236}">
                <a16:creationId xmlns:a16="http://schemas.microsoft.com/office/drawing/2014/main" id="{5D245041-9882-4D7E-AEE4-04573DE2436B}"/>
              </a:ext>
            </a:extLst>
          </p:cNvPr>
          <p:cNvSpPr>
            <a:spLocks noGrp="1" noChangeArrowheads="1"/>
          </p:cNvSpPr>
          <p:nvPr>
            <p:ph idx="1"/>
          </p:nvPr>
        </p:nvSpPr>
        <p:spPr/>
        <p:txBody>
          <a:bodyPr/>
          <a:lstStyle/>
          <a:p>
            <a:pPr eaLnBrk="1" hangingPunct="1"/>
            <a:endParaRPr lang="en-US" altLang="zh-CN"/>
          </a:p>
          <a:p>
            <a:pPr eaLnBrk="1" hangingPunct="1"/>
            <a:r>
              <a:rPr lang="zh-CN" altLang="en-US"/>
              <a:t>查询</a:t>
            </a:r>
          </a:p>
          <a:p>
            <a:pPr eaLnBrk="1" hangingPunct="1"/>
            <a:r>
              <a:rPr lang="zh-CN" altLang="en-US"/>
              <a:t>插入</a:t>
            </a:r>
          </a:p>
          <a:p>
            <a:pPr eaLnBrk="1" hangingPunct="1"/>
            <a:r>
              <a:rPr lang="zh-CN" altLang="en-US"/>
              <a:t>删除</a:t>
            </a:r>
          </a:p>
          <a:p>
            <a:pPr eaLnBrk="1" hangingPunct="1"/>
            <a:r>
              <a:rPr lang="zh-CN" altLang="en-US"/>
              <a:t>更新</a:t>
            </a:r>
          </a:p>
          <a:p>
            <a:pPr lvl="1" eaLnBrk="1" hangingPunct="1"/>
            <a:endParaRPr lang="en-US" altLang="zh-CN"/>
          </a:p>
        </p:txBody>
      </p:sp>
      <p:sp>
        <p:nvSpPr>
          <p:cNvPr id="56324" name="灯片编号占位符 5">
            <a:extLst>
              <a:ext uri="{FF2B5EF4-FFF2-40B4-BE49-F238E27FC236}">
                <a16:creationId xmlns:a16="http://schemas.microsoft.com/office/drawing/2014/main" id="{51915F88-E81C-4C97-95D5-B6C9E45F264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A3E983-5FDB-4CEE-AB9F-ABA304FF5A56}" type="slidenum">
              <a:rPr lang="en-US" altLang="zh-CN"/>
              <a:pPr eaLnBrk="1" hangingPunct="1"/>
              <a:t>55</a:t>
            </a:fld>
            <a:endParaRPr lang="en-US" altLang="zh-CN"/>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4EC0FA52-D9EF-4A37-BA21-54CD8B0B5136}"/>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、层次模型的完整性约束</a:t>
            </a:r>
          </a:p>
        </p:txBody>
      </p:sp>
      <p:sp>
        <p:nvSpPr>
          <p:cNvPr id="57347" name="Rectangle 3">
            <a:extLst>
              <a:ext uri="{FF2B5EF4-FFF2-40B4-BE49-F238E27FC236}">
                <a16:creationId xmlns:a16="http://schemas.microsoft.com/office/drawing/2014/main" id="{80FDEDEA-457D-4999-BA0B-C1952826A6EA}"/>
              </a:ext>
            </a:extLst>
          </p:cNvPr>
          <p:cNvSpPr>
            <a:spLocks noGrp="1" noChangeArrowheads="1"/>
          </p:cNvSpPr>
          <p:nvPr>
            <p:ph idx="1"/>
          </p:nvPr>
        </p:nvSpPr>
        <p:spPr>
          <a:xfrm>
            <a:off x="457200" y="1600200"/>
            <a:ext cx="8435975" cy="4525963"/>
          </a:xfrm>
        </p:spPr>
        <p:txBody>
          <a:bodyPr/>
          <a:lstStyle/>
          <a:p>
            <a:pPr eaLnBrk="1" hangingPunct="1"/>
            <a:r>
              <a:rPr lang="zh-CN" altLang="en-US"/>
              <a:t>无相应的双亲结点值就不能插入子女结点值</a:t>
            </a:r>
          </a:p>
          <a:p>
            <a:pPr eaLnBrk="1" hangingPunct="1"/>
            <a:r>
              <a:rPr lang="zh-CN" altLang="en-US"/>
              <a:t>如果删除双亲结点值，则相应的子女结点值也被同时删除</a:t>
            </a:r>
          </a:p>
          <a:p>
            <a:pPr eaLnBrk="1" hangingPunct="1"/>
            <a:r>
              <a:rPr lang="zh-CN" altLang="en-US"/>
              <a:t>更新操作时，应更新所有相应记录，以保证数据的一致性</a:t>
            </a:r>
          </a:p>
          <a:p>
            <a:pPr eaLnBrk="1" hangingPunct="1"/>
            <a:endParaRPr lang="en-US" altLang="zh-CN"/>
          </a:p>
        </p:txBody>
      </p:sp>
      <p:sp>
        <p:nvSpPr>
          <p:cNvPr id="57348" name="灯片编号占位符 5">
            <a:extLst>
              <a:ext uri="{FF2B5EF4-FFF2-40B4-BE49-F238E27FC236}">
                <a16:creationId xmlns:a16="http://schemas.microsoft.com/office/drawing/2014/main" id="{CA64B539-14AE-4549-A76A-D9D0BF6EF50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13E2D10-B839-4A7F-8D03-23F62369ED85}" type="slidenum">
              <a:rPr lang="en-US" altLang="zh-CN"/>
              <a:pPr eaLnBrk="1" hangingPunct="1"/>
              <a:t>56</a:t>
            </a:fld>
            <a:endParaRPr lang="en-US" altLang="zh-CN"/>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50D6412-CAFB-4896-B88A-B4B694022DFF}"/>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、层次模型的存储结构</a:t>
            </a:r>
          </a:p>
        </p:txBody>
      </p:sp>
      <p:sp>
        <p:nvSpPr>
          <p:cNvPr id="58371" name="Rectangle 3">
            <a:extLst>
              <a:ext uri="{FF2B5EF4-FFF2-40B4-BE49-F238E27FC236}">
                <a16:creationId xmlns:a16="http://schemas.microsoft.com/office/drawing/2014/main" id="{A916E594-AC33-4862-BEE6-89AEFEA84B9C}"/>
              </a:ext>
            </a:extLst>
          </p:cNvPr>
          <p:cNvSpPr>
            <a:spLocks noGrp="1" noChangeArrowheads="1"/>
          </p:cNvSpPr>
          <p:nvPr>
            <p:ph idx="1"/>
          </p:nvPr>
        </p:nvSpPr>
        <p:spPr/>
        <p:txBody>
          <a:bodyPr/>
          <a:lstStyle/>
          <a:p>
            <a:pPr eaLnBrk="1" hangingPunct="1"/>
            <a:r>
              <a:rPr lang="zh-CN" altLang="en-US"/>
              <a:t>邻接法</a:t>
            </a:r>
          </a:p>
          <a:p>
            <a:pPr lvl="1" eaLnBrk="1" hangingPunct="1"/>
            <a:r>
              <a:rPr lang="zh-CN" altLang="en-US"/>
              <a:t>按照层次树</a:t>
            </a:r>
            <a:r>
              <a:rPr lang="zh-CN" altLang="en-US">
                <a:solidFill>
                  <a:srgbClr val="0000FF"/>
                </a:solidFill>
              </a:rPr>
              <a:t>前序遍历</a:t>
            </a:r>
            <a:r>
              <a:rPr lang="zh-CN" altLang="en-US"/>
              <a:t>的顺序把所有记录值依次邻接存放，即通过物理空间的位置相邻来实现层次顺序。</a:t>
            </a:r>
          </a:p>
          <a:p>
            <a:pPr eaLnBrk="1" hangingPunct="1"/>
            <a:r>
              <a:rPr lang="zh-CN" altLang="en-US"/>
              <a:t>链接法</a:t>
            </a:r>
          </a:p>
          <a:p>
            <a:pPr lvl="1" eaLnBrk="1" hangingPunct="1"/>
            <a:r>
              <a:rPr lang="zh-CN" altLang="en-US"/>
              <a:t>用指针来反映数据之间的层次联系</a:t>
            </a:r>
          </a:p>
          <a:p>
            <a:pPr lvl="1" eaLnBrk="1" hangingPunct="1"/>
            <a:r>
              <a:rPr lang="zh-CN" altLang="en-US"/>
              <a:t>子女－兄弟链接法</a:t>
            </a:r>
          </a:p>
          <a:p>
            <a:pPr lvl="1" eaLnBrk="1" hangingPunct="1"/>
            <a:r>
              <a:rPr lang="zh-CN" altLang="en-US"/>
              <a:t>层次序列链接法</a:t>
            </a:r>
          </a:p>
        </p:txBody>
      </p:sp>
      <p:sp>
        <p:nvSpPr>
          <p:cNvPr id="58372" name="灯片编号占位符 5">
            <a:extLst>
              <a:ext uri="{FF2B5EF4-FFF2-40B4-BE49-F238E27FC236}">
                <a16:creationId xmlns:a16="http://schemas.microsoft.com/office/drawing/2014/main" id="{576819AF-B201-4C41-9B01-9279ED188FB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FF3570C-53EC-4A44-AEE7-29CD2692053B}" type="slidenum">
              <a:rPr lang="en-US" altLang="zh-CN"/>
              <a:pPr eaLnBrk="1" hangingPunct="1"/>
              <a:t>57</a:t>
            </a:fld>
            <a:endParaRPr lang="en-US" altLang="zh-CN"/>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C34D807B-6972-4ED7-BCA0-E7FAB75721E4}"/>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59395" name="Rectangle 3">
            <a:extLst>
              <a:ext uri="{FF2B5EF4-FFF2-40B4-BE49-F238E27FC236}">
                <a16:creationId xmlns:a16="http://schemas.microsoft.com/office/drawing/2014/main" id="{98306394-1B4F-4C71-90BC-ABFFFED96FF9}"/>
              </a:ext>
            </a:extLst>
          </p:cNvPr>
          <p:cNvSpPr>
            <a:spLocks noGrp="1" noChangeArrowheads="1"/>
          </p:cNvSpPr>
          <p:nvPr>
            <p:ph idx="1"/>
          </p:nvPr>
        </p:nvSpPr>
        <p:spPr/>
        <p:txBody>
          <a:bodyPr/>
          <a:lstStyle/>
          <a:p>
            <a:pPr eaLnBrk="1" hangingPunct="1"/>
            <a:r>
              <a:rPr lang="zh-CN" altLang="en-US"/>
              <a:t>子女</a:t>
            </a:r>
            <a:r>
              <a:rPr lang="en-US" altLang="zh-CN" b="1"/>
              <a:t>-</a:t>
            </a:r>
            <a:r>
              <a:rPr lang="zh-CN" altLang="en-US"/>
              <a:t>兄弟链接法</a:t>
            </a:r>
          </a:p>
          <a:p>
            <a:pPr lvl="1" eaLnBrk="1" hangingPunct="1"/>
            <a:r>
              <a:rPr lang="zh-CN" altLang="en-US"/>
              <a:t>每个记录设两类指针，分别指向最左边的子女（每个记录型对应一个）和最近的兄弟</a:t>
            </a:r>
          </a:p>
          <a:p>
            <a:pPr lvl="1" eaLnBrk="1" hangingPunct="1"/>
            <a:endParaRPr lang="en-US" altLang="zh-CN"/>
          </a:p>
        </p:txBody>
      </p:sp>
      <p:sp>
        <p:nvSpPr>
          <p:cNvPr id="59396" name="灯片编号占位符 5">
            <a:extLst>
              <a:ext uri="{FF2B5EF4-FFF2-40B4-BE49-F238E27FC236}">
                <a16:creationId xmlns:a16="http://schemas.microsoft.com/office/drawing/2014/main" id="{FB0EC2A1-18EC-4D0F-8F91-F331C20B182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0BCCF3B-2590-4F42-8565-9626F2E087D5}" type="slidenum">
              <a:rPr lang="en-US" altLang="zh-CN"/>
              <a:pPr eaLnBrk="1" hangingPunct="1"/>
              <a:t>58</a:t>
            </a:fld>
            <a:endParaRPr lang="en-US" altLang="zh-CN"/>
          </a:p>
        </p:txBody>
      </p:sp>
      <p:pic>
        <p:nvPicPr>
          <p:cNvPr id="59397" name="Picture 4">
            <a:extLst>
              <a:ext uri="{FF2B5EF4-FFF2-40B4-BE49-F238E27FC236}">
                <a16:creationId xmlns:a16="http://schemas.microsoft.com/office/drawing/2014/main" id="{9BB927B8-74D4-4F61-9A2A-00525D6972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50" y="3213100"/>
            <a:ext cx="7993063" cy="3152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CB431A0-710B-4589-9D65-F23F01CC65B1}"/>
              </a:ext>
            </a:extLst>
          </p:cNvPr>
          <p:cNvSpPr>
            <a:spLocks noGrp="1" noChangeArrowheads="1"/>
          </p:cNvSpPr>
          <p:nvPr>
            <p:ph type="title"/>
          </p:nvPr>
        </p:nvSpPr>
        <p:spPr/>
        <p:txBody>
          <a:bodyPr/>
          <a:lstStyle/>
          <a:p>
            <a:pPr eaLnBrk="1" hangingPunct="1"/>
            <a:r>
              <a:rPr lang="zh-CN" altLang="en-US" b="1">
                <a:solidFill>
                  <a:schemeClr val="accent2"/>
                </a:solidFill>
              </a:rPr>
              <a:t>层次模型的存储结构</a:t>
            </a:r>
          </a:p>
        </p:txBody>
      </p:sp>
      <p:sp>
        <p:nvSpPr>
          <p:cNvPr id="60419" name="Rectangle 3">
            <a:extLst>
              <a:ext uri="{FF2B5EF4-FFF2-40B4-BE49-F238E27FC236}">
                <a16:creationId xmlns:a16="http://schemas.microsoft.com/office/drawing/2014/main" id="{EA69AC4B-2BBA-44F0-9ADC-03370C93A266}"/>
              </a:ext>
            </a:extLst>
          </p:cNvPr>
          <p:cNvSpPr>
            <a:spLocks noGrp="1" noChangeArrowheads="1"/>
          </p:cNvSpPr>
          <p:nvPr>
            <p:ph idx="1"/>
          </p:nvPr>
        </p:nvSpPr>
        <p:spPr/>
        <p:txBody>
          <a:bodyPr/>
          <a:lstStyle/>
          <a:p>
            <a:pPr eaLnBrk="1" hangingPunct="1"/>
            <a:r>
              <a:rPr lang="zh-CN" altLang="en-US"/>
              <a:t>层次序列链接法</a:t>
            </a:r>
          </a:p>
          <a:p>
            <a:pPr lvl="1" eaLnBrk="1" hangingPunct="1"/>
            <a:r>
              <a:rPr lang="zh-CN" altLang="en-US"/>
              <a:t>按树的前序穿越顺序链接各记录值</a:t>
            </a:r>
          </a:p>
          <a:p>
            <a:pPr lvl="1" eaLnBrk="1" hangingPunct="1"/>
            <a:endParaRPr lang="en-US" altLang="zh-CN"/>
          </a:p>
        </p:txBody>
      </p:sp>
      <p:sp>
        <p:nvSpPr>
          <p:cNvPr id="60420" name="灯片编号占位符 5">
            <a:extLst>
              <a:ext uri="{FF2B5EF4-FFF2-40B4-BE49-F238E27FC236}">
                <a16:creationId xmlns:a16="http://schemas.microsoft.com/office/drawing/2014/main" id="{ACF1CA14-8405-45DF-B503-6A303C02031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C08C84-0227-4819-ABA1-B05180C42316}" type="slidenum">
              <a:rPr lang="en-US" altLang="zh-CN"/>
              <a:pPr eaLnBrk="1" hangingPunct="1"/>
              <a:t>59</a:t>
            </a:fld>
            <a:endParaRPr lang="en-US" altLang="zh-CN"/>
          </a:p>
        </p:txBody>
      </p:sp>
      <p:pic>
        <p:nvPicPr>
          <p:cNvPr id="60421" name="Picture 4">
            <a:extLst>
              <a:ext uri="{FF2B5EF4-FFF2-40B4-BE49-F238E27FC236}">
                <a16:creationId xmlns:a16="http://schemas.microsoft.com/office/drawing/2014/main" id="{EBE88F58-E5AC-4BFD-932E-4E40FE5DE0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396"/>
          <a:stretch>
            <a:fillRect/>
          </a:stretch>
        </p:blipFill>
        <p:spPr bwMode="auto">
          <a:xfrm>
            <a:off x="4354513" y="2852738"/>
            <a:ext cx="4683125" cy="3335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0422" name="Rectangle 5">
            <a:extLst>
              <a:ext uri="{FF2B5EF4-FFF2-40B4-BE49-F238E27FC236}">
                <a16:creationId xmlns:a16="http://schemas.microsoft.com/office/drawing/2014/main" id="{27BD4FAA-12A9-4822-B42D-EAE3F4E23D9C}"/>
              </a:ext>
            </a:extLst>
          </p:cNvPr>
          <p:cNvSpPr>
            <a:spLocks noChangeArrowheads="1"/>
          </p:cNvSpPr>
          <p:nvPr/>
        </p:nvSpPr>
        <p:spPr bwMode="auto">
          <a:xfrm>
            <a:off x="1620838" y="2997200"/>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A1</a:t>
            </a:r>
          </a:p>
        </p:txBody>
      </p:sp>
      <p:sp>
        <p:nvSpPr>
          <p:cNvPr id="60423" name="Rectangle 6">
            <a:extLst>
              <a:ext uri="{FF2B5EF4-FFF2-40B4-BE49-F238E27FC236}">
                <a16:creationId xmlns:a16="http://schemas.microsoft.com/office/drawing/2014/main" id="{B3A32FEB-7D09-4C3E-AFA0-78F9252740AA}"/>
              </a:ext>
            </a:extLst>
          </p:cNvPr>
          <p:cNvSpPr>
            <a:spLocks noChangeArrowheads="1"/>
          </p:cNvSpPr>
          <p:nvPr/>
        </p:nvSpPr>
        <p:spPr bwMode="auto">
          <a:xfrm>
            <a:off x="684213"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B1</a:t>
            </a:r>
          </a:p>
        </p:txBody>
      </p:sp>
      <p:sp>
        <p:nvSpPr>
          <p:cNvPr id="60424" name="Rectangle 7">
            <a:extLst>
              <a:ext uri="{FF2B5EF4-FFF2-40B4-BE49-F238E27FC236}">
                <a16:creationId xmlns:a16="http://schemas.microsoft.com/office/drawing/2014/main" id="{86C3BBF3-7134-43A2-B914-2C59A5520334}"/>
              </a:ext>
            </a:extLst>
          </p:cNvPr>
          <p:cNvSpPr>
            <a:spLocks noChangeArrowheads="1"/>
          </p:cNvSpPr>
          <p:nvPr/>
        </p:nvSpPr>
        <p:spPr bwMode="auto">
          <a:xfrm>
            <a:off x="1619250"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B4</a:t>
            </a:r>
          </a:p>
        </p:txBody>
      </p:sp>
      <p:sp>
        <p:nvSpPr>
          <p:cNvPr id="60425" name="Rectangle 8">
            <a:extLst>
              <a:ext uri="{FF2B5EF4-FFF2-40B4-BE49-F238E27FC236}">
                <a16:creationId xmlns:a16="http://schemas.microsoft.com/office/drawing/2014/main" id="{2BA3BA5B-AB5A-4A1C-B0CC-F13F21A00D81}"/>
              </a:ext>
            </a:extLst>
          </p:cNvPr>
          <p:cNvSpPr>
            <a:spLocks noChangeArrowheads="1"/>
          </p:cNvSpPr>
          <p:nvPr/>
        </p:nvSpPr>
        <p:spPr bwMode="auto">
          <a:xfrm>
            <a:off x="2555875" y="4005263"/>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B6</a:t>
            </a:r>
          </a:p>
        </p:txBody>
      </p:sp>
      <p:sp>
        <p:nvSpPr>
          <p:cNvPr id="60426" name="Line 9">
            <a:extLst>
              <a:ext uri="{FF2B5EF4-FFF2-40B4-BE49-F238E27FC236}">
                <a16:creationId xmlns:a16="http://schemas.microsoft.com/office/drawing/2014/main" id="{F6A48382-8FC4-4617-BCE0-7F3E335EDFDB}"/>
              </a:ext>
            </a:extLst>
          </p:cNvPr>
          <p:cNvSpPr>
            <a:spLocks noChangeShapeType="1"/>
          </p:cNvSpPr>
          <p:nvPr/>
        </p:nvSpPr>
        <p:spPr bwMode="auto">
          <a:xfrm flipH="1">
            <a:off x="1187450" y="3429000"/>
            <a:ext cx="64770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7" name="Line 10">
            <a:extLst>
              <a:ext uri="{FF2B5EF4-FFF2-40B4-BE49-F238E27FC236}">
                <a16:creationId xmlns:a16="http://schemas.microsoft.com/office/drawing/2014/main" id="{D9CE8476-C413-46A5-BDA5-156F3765B025}"/>
              </a:ext>
            </a:extLst>
          </p:cNvPr>
          <p:cNvSpPr>
            <a:spLocks noChangeShapeType="1"/>
          </p:cNvSpPr>
          <p:nvPr/>
        </p:nvSpPr>
        <p:spPr bwMode="auto">
          <a:xfrm>
            <a:off x="1835150" y="3429000"/>
            <a:ext cx="0"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8" name="Line 11">
            <a:extLst>
              <a:ext uri="{FF2B5EF4-FFF2-40B4-BE49-F238E27FC236}">
                <a16:creationId xmlns:a16="http://schemas.microsoft.com/office/drawing/2014/main" id="{8E7F57ED-665D-4D9A-B014-B70B29C23BE1}"/>
              </a:ext>
            </a:extLst>
          </p:cNvPr>
          <p:cNvSpPr>
            <a:spLocks noChangeShapeType="1"/>
          </p:cNvSpPr>
          <p:nvPr/>
        </p:nvSpPr>
        <p:spPr bwMode="auto">
          <a:xfrm>
            <a:off x="1835150" y="3429000"/>
            <a:ext cx="1081088" cy="576263"/>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29" name="Line 12">
            <a:extLst>
              <a:ext uri="{FF2B5EF4-FFF2-40B4-BE49-F238E27FC236}">
                <a16:creationId xmlns:a16="http://schemas.microsoft.com/office/drawing/2014/main" id="{EE5D7F73-839B-433E-B616-F60B623EBBBC}"/>
              </a:ext>
            </a:extLst>
          </p:cNvPr>
          <p:cNvSpPr>
            <a:spLocks noChangeShapeType="1"/>
          </p:cNvSpPr>
          <p:nvPr/>
        </p:nvSpPr>
        <p:spPr bwMode="auto">
          <a:xfrm flipH="1">
            <a:off x="539750" y="4437063"/>
            <a:ext cx="503238" cy="1512887"/>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0" name="Line 13">
            <a:extLst>
              <a:ext uri="{FF2B5EF4-FFF2-40B4-BE49-F238E27FC236}">
                <a16:creationId xmlns:a16="http://schemas.microsoft.com/office/drawing/2014/main" id="{3C1D1231-39BF-4D5E-B42D-6D8DCA1176D2}"/>
              </a:ext>
            </a:extLst>
          </p:cNvPr>
          <p:cNvSpPr>
            <a:spLocks noChangeShapeType="1"/>
          </p:cNvSpPr>
          <p:nvPr/>
        </p:nvSpPr>
        <p:spPr bwMode="auto">
          <a:xfrm>
            <a:off x="1042988" y="4437063"/>
            <a:ext cx="215900"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1" name="Line 14">
            <a:extLst>
              <a:ext uri="{FF2B5EF4-FFF2-40B4-BE49-F238E27FC236}">
                <a16:creationId xmlns:a16="http://schemas.microsoft.com/office/drawing/2014/main" id="{F43BEC6A-DDFB-4E54-BD3C-BD7957D2273E}"/>
              </a:ext>
            </a:extLst>
          </p:cNvPr>
          <p:cNvSpPr>
            <a:spLocks noChangeShapeType="1"/>
          </p:cNvSpPr>
          <p:nvPr/>
        </p:nvSpPr>
        <p:spPr bwMode="auto">
          <a:xfrm>
            <a:off x="1042988" y="4437063"/>
            <a:ext cx="1008062"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2" name="Line 15">
            <a:extLst>
              <a:ext uri="{FF2B5EF4-FFF2-40B4-BE49-F238E27FC236}">
                <a16:creationId xmlns:a16="http://schemas.microsoft.com/office/drawing/2014/main" id="{F504F643-BE20-4E34-A738-C6E0E539C59C}"/>
              </a:ext>
            </a:extLst>
          </p:cNvPr>
          <p:cNvSpPr>
            <a:spLocks noChangeShapeType="1"/>
          </p:cNvSpPr>
          <p:nvPr/>
        </p:nvSpPr>
        <p:spPr bwMode="auto">
          <a:xfrm>
            <a:off x="1042988" y="4437063"/>
            <a:ext cx="1800225" cy="14398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33" name="Rectangle 16">
            <a:extLst>
              <a:ext uri="{FF2B5EF4-FFF2-40B4-BE49-F238E27FC236}">
                <a16:creationId xmlns:a16="http://schemas.microsoft.com/office/drawing/2014/main" id="{A5F88C71-6926-4F62-A93A-4E8CDDC9C37F}"/>
              </a:ext>
            </a:extLst>
          </p:cNvPr>
          <p:cNvSpPr>
            <a:spLocks noChangeArrowheads="1"/>
          </p:cNvSpPr>
          <p:nvPr/>
        </p:nvSpPr>
        <p:spPr bwMode="auto">
          <a:xfrm>
            <a:off x="179388"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C3</a:t>
            </a:r>
          </a:p>
        </p:txBody>
      </p:sp>
      <p:sp>
        <p:nvSpPr>
          <p:cNvPr id="60434" name="Rectangle 17">
            <a:extLst>
              <a:ext uri="{FF2B5EF4-FFF2-40B4-BE49-F238E27FC236}">
                <a16:creationId xmlns:a16="http://schemas.microsoft.com/office/drawing/2014/main" id="{1E5DA122-CA12-4E33-8A5F-1422328562AF}"/>
              </a:ext>
            </a:extLst>
          </p:cNvPr>
          <p:cNvSpPr>
            <a:spLocks noChangeArrowheads="1"/>
          </p:cNvSpPr>
          <p:nvPr/>
        </p:nvSpPr>
        <p:spPr bwMode="auto">
          <a:xfrm>
            <a:off x="971550"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C5</a:t>
            </a:r>
          </a:p>
        </p:txBody>
      </p:sp>
      <p:sp>
        <p:nvSpPr>
          <p:cNvPr id="60435" name="Rectangle 18">
            <a:extLst>
              <a:ext uri="{FF2B5EF4-FFF2-40B4-BE49-F238E27FC236}">
                <a16:creationId xmlns:a16="http://schemas.microsoft.com/office/drawing/2014/main" id="{D0A3B21E-C415-48AF-A3D4-65752062DD4F}"/>
              </a:ext>
            </a:extLst>
          </p:cNvPr>
          <p:cNvSpPr>
            <a:spLocks noChangeArrowheads="1"/>
          </p:cNvSpPr>
          <p:nvPr/>
        </p:nvSpPr>
        <p:spPr bwMode="auto">
          <a:xfrm>
            <a:off x="1763713"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C7</a:t>
            </a:r>
          </a:p>
        </p:txBody>
      </p:sp>
      <p:sp>
        <p:nvSpPr>
          <p:cNvPr id="60436" name="Rectangle 19">
            <a:extLst>
              <a:ext uri="{FF2B5EF4-FFF2-40B4-BE49-F238E27FC236}">
                <a16:creationId xmlns:a16="http://schemas.microsoft.com/office/drawing/2014/main" id="{1F93C195-E6B6-493B-B1F4-7EB0054838C6}"/>
              </a:ext>
            </a:extLst>
          </p:cNvPr>
          <p:cNvSpPr>
            <a:spLocks noChangeArrowheads="1"/>
          </p:cNvSpPr>
          <p:nvPr/>
        </p:nvSpPr>
        <p:spPr bwMode="auto">
          <a:xfrm>
            <a:off x="2555875" y="58769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C14</a:t>
            </a:r>
          </a:p>
        </p:txBody>
      </p:sp>
      <p:sp>
        <p:nvSpPr>
          <p:cNvPr id="60437" name="Rectangle 20">
            <a:extLst>
              <a:ext uri="{FF2B5EF4-FFF2-40B4-BE49-F238E27FC236}">
                <a16:creationId xmlns:a16="http://schemas.microsoft.com/office/drawing/2014/main" id="{DD5B3F18-13D4-4E0B-951A-9EF872C2BFDB}"/>
              </a:ext>
            </a:extLst>
          </p:cNvPr>
          <p:cNvSpPr>
            <a:spLocks noChangeArrowheads="1"/>
          </p:cNvSpPr>
          <p:nvPr/>
        </p:nvSpPr>
        <p:spPr bwMode="auto">
          <a:xfrm>
            <a:off x="24844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C2</a:t>
            </a:r>
          </a:p>
        </p:txBody>
      </p:sp>
      <p:sp>
        <p:nvSpPr>
          <p:cNvPr id="60438" name="Rectangle 21">
            <a:extLst>
              <a:ext uri="{FF2B5EF4-FFF2-40B4-BE49-F238E27FC236}">
                <a16:creationId xmlns:a16="http://schemas.microsoft.com/office/drawing/2014/main" id="{DDD5A21D-174D-44EC-BDA5-F9776D71C6DE}"/>
              </a:ext>
            </a:extLst>
          </p:cNvPr>
          <p:cNvSpPr>
            <a:spLocks noChangeArrowheads="1"/>
          </p:cNvSpPr>
          <p:nvPr/>
        </p:nvSpPr>
        <p:spPr bwMode="auto">
          <a:xfrm>
            <a:off x="3348038" y="5013325"/>
            <a:ext cx="647700" cy="4318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a:t>C9</a:t>
            </a:r>
          </a:p>
        </p:txBody>
      </p:sp>
      <p:sp>
        <p:nvSpPr>
          <p:cNvPr id="60439" name="Line 22">
            <a:extLst>
              <a:ext uri="{FF2B5EF4-FFF2-40B4-BE49-F238E27FC236}">
                <a16:creationId xmlns:a16="http://schemas.microsoft.com/office/drawing/2014/main" id="{05FF7A33-39E4-4375-8CF9-729AA0EA95CA}"/>
              </a:ext>
            </a:extLst>
          </p:cNvPr>
          <p:cNvSpPr>
            <a:spLocks noChangeShapeType="1"/>
          </p:cNvSpPr>
          <p:nvPr/>
        </p:nvSpPr>
        <p:spPr bwMode="auto">
          <a:xfrm>
            <a:off x="1979613" y="4437063"/>
            <a:ext cx="720725"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0440" name="Line 23">
            <a:extLst>
              <a:ext uri="{FF2B5EF4-FFF2-40B4-BE49-F238E27FC236}">
                <a16:creationId xmlns:a16="http://schemas.microsoft.com/office/drawing/2014/main" id="{3484ACA6-B17C-494B-BE83-8089877F6C0A}"/>
              </a:ext>
            </a:extLst>
          </p:cNvPr>
          <p:cNvSpPr>
            <a:spLocks noChangeShapeType="1"/>
          </p:cNvSpPr>
          <p:nvPr/>
        </p:nvSpPr>
        <p:spPr bwMode="auto">
          <a:xfrm>
            <a:off x="1979613" y="4437063"/>
            <a:ext cx="1655762" cy="57626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a:extLst>
              <a:ext uri="{FF2B5EF4-FFF2-40B4-BE49-F238E27FC236}">
                <a16:creationId xmlns:a16="http://schemas.microsoft.com/office/drawing/2014/main" id="{642C96D1-9A3C-4F08-9846-C8385B2CC18F}"/>
              </a:ext>
            </a:extLst>
          </p:cNvPr>
          <p:cNvSpPr>
            <a:spLocks noGrp="1" noChangeArrowheads="1"/>
          </p:cNvSpPr>
          <p:nvPr>
            <p:ph type="title"/>
          </p:nvPr>
        </p:nvSpPr>
        <p:spPr>
          <a:xfrm>
            <a:off x="468313" y="260350"/>
            <a:ext cx="8229600" cy="1143000"/>
          </a:xfrm>
        </p:spPr>
        <p:txBody>
          <a:bodyPr/>
          <a:lstStyle/>
          <a:p>
            <a:pPr eaLnBrk="1" hangingPunct="1"/>
            <a:r>
              <a:rPr lang="zh-CN" altLang="en-US" b="1" dirty="0">
                <a:solidFill>
                  <a:schemeClr val="accent2"/>
                </a:solidFill>
              </a:rPr>
              <a:t>课堂讲授内容安排 （</a:t>
            </a:r>
            <a:r>
              <a:rPr lang="en-US" altLang="zh-CN" b="1" dirty="0">
                <a:solidFill>
                  <a:schemeClr val="accent2"/>
                </a:solidFill>
              </a:rPr>
              <a:t>48 </a:t>
            </a:r>
            <a:r>
              <a:rPr lang="zh-CN" altLang="en-US" b="1" dirty="0">
                <a:solidFill>
                  <a:schemeClr val="accent2"/>
                </a:solidFill>
              </a:rPr>
              <a:t>小时</a:t>
            </a:r>
            <a:r>
              <a:rPr lang="en-US" altLang="zh-CN" b="1" dirty="0">
                <a:solidFill>
                  <a:schemeClr val="accent2"/>
                </a:solidFill>
              </a:rPr>
              <a:t>)</a:t>
            </a:r>
          </a:p>
        </p:txBody>
      </p:sp>
      <p:sp>
        <p:nvSpPr>
          <p:cNvPr id="6147" name="Rectangle 3">
            <a:extLst>
              <a:ext uri="{FF2B5EF4-FFF2-40B4-BE49-F238E27FC236}">
                <a16:creationId xmlns:a16="http://schemas.microsoft.com/office/drawing/2014/main" id="{285B2B49-736A-42D7-939A-EF987B6D57B6}"/>
              </a:ext>
            </a:extLst>
          </p:cNvPr>
          <p:cNvSpPr>
            <a:spLocks noGrp="1" noChangeArrowheads="1"/>
          </p:cNvSpPr>
          <p:nvPr>
            <p:ph idx="1"/>
          </p:nvPr>
        </p:nvSpPr>
        <p:spPr>
          <a:xfrm>
            <a:off x="179388" y="1600200"/>
            <a:ext cx="8686800" cy="4349750"/>
          </a:xfrm>
        </p:spPr>
        <p:txBody>
          <a:bodyPr/>
          <a:lstStyle/>
          <a:p>
            <a:pPr eaLnBrk="1" hangingPunct="1"/>
            <a:r>
              <a:rPr lang="zh-CN" altLang="en-US" sz="3600" dirty="0">
                <a:solidFill>
                  <a:srgbClr val="333399"/>
                </a:solidFill>
              </a:rPr>
              <a:t>基础篇（</a:t>
            </a:r>
            <a:r>
              <a:rPr lang="en-US" altLang="zh-CN" sz="3600" dirty="0">
                <a:solidFill>
                  <a:srgbClr val="333399"/>
                </a:solidFill>
              </a:rPr>
              <a:t>20</a:t>
            </a:r>
            <a:r>
              <a:rPr lang="zh-CN" altLang="en-US" sz="3600" dirty="0">
                <a:solidFill>
                  <a:srgbClr val="333399"/>
                </a:solidFill>
              </a:rPr>
              <a:t>小时）</a:t>
            </a:r>
          </a:p>
          <a:p>
            <a:pPr lvl="1" eaLnBrk="1" hangingPunct="1"/>
            <a:r>
              <a:rPr lang="zh-CN" altLang="en-US" sz="3200" dirty="0"/>
              <a:t>第一章 绪论 </a:t>
            </a:r>
            <a:r>
              <a:rPr lang="en-US" altLang="zh-CN" sz="3200" dirty="0"/>
              <a:t>(2 hours) </a:t>
            </a:r>
          </a:p>
          <a:p>
            <a:pPr lvl="1" eaLnBrk="1" hangingPunct="1"/>
            <a:r>
              <a:rPr lang="zh-CN" altLang="en-US" sz="3200" dirty="0"/>
              <a:t>第二章 关系数据库 </a:t>
            </a:r>
            <a:r>
              <a:rPr lang="en-US" altLang="zh-CN" sz="3200" dirty="0"/>
              <a:t>(6 hours)</a:t>
            </a:r>
          </a:p>
          <a:p>
            <a:pPr lvl="1" eaLnBrk="1" hangingPunct="1"/>
            <a:r>
              <a:rPr lang="zh-CN" altLang="en-US" sz="3200" dirty="0"/>
              <a:t>第三章 关系数据库标准语言</a:t>
            </a:r>
            <a:r>
              <a:rPr lang="en-US" altLang="zh-CN" sz="3200" dirty="0"/>
              <a:t>SQL (8 hours)</a:t>
            </a:r>
          </a:p>
          <a:p>
            <a:pPr lvl="1" eaLnBrk="1" hangingPunct="1"/>
            <a:r>
              <a:rPr lang="zh-CN" altLang="en-US" sz="3200" dirty="0"/>
              <a:t>第四章 数据库安全性 </a:t>
            </a:r>
            <a:r>
              <a:rPr lang="en-US" altLang="zh-CN" sz="3200" dirty="0"/>
              <a:t>(2 hours)</a:t>
            </a:r>
          </a:p>
          <a:p>
            <a:pPr lvl="1" eaLnBrk="1" hangingPunct="1"/>
            <a:r>
              <a:rPr lang="zh-CN" altLang="en-US" sz="3200" dirty="0"/>
              <a:t>第五章 数据库完整性 </a:t>
            </a:r>
            <a:r>
              <a:rPr lang="en-US" altLang="zh-CN" sz="3200" dirty="0"/>
              <a:t>(2 hours) </a:t>
            </a:r>
          </a:p>
          <a:p>
            <a:pPr eaLnBrk="1" hangingPunct="1"/>
            <a:endParaRPr lang="en-US" altLang="zh-CN" sz="3600" dirty="0"/>
          </a:p>
        </p:txBody>
      </p:sp>
      <p:sp>
        <p:nvSpPr>
          <p:cNvPr id="6148" name="灯片编号占位符 5">
            <a:extLst>
              <a:ext uri="{FF2B5EF4-FFF2-40B4-BE49-F238E27FC236}">
                <a16:creationId xmlns:a16="http://schemas.microsoft.com/office/drawing/2014/main" id="{92DD1567-3D06-4C67-9153-0441809AAE3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2FA75BB-B29B-498E-AC8F-31C03BEE10E6}" type="slidenum">
              <a:rPr lang="en-US" altLang="zh-CN"/>
              <a:pPr eaLnBrk="1" hangingPunct="1"/>
              <a:t>6</a:t>
            </a:fld>
            <a:endParaRPr lang="en-US" altLang="zh-CN"/>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081B65F1-CF96-48B7-863A-2CF0A9DCE03A}"/>
              </a:ext>
            </a:extLst>
          </p:cNvPr>
          <p:cNvSpPr>
            <a:spLocks noGrp="1" noChangeArrowheads="1"/>
          </p:cNvSpPr>
          <p:nvPr>
            <p:ph type="title"/>
          </p:nvPr>
        </p:nvSpPr>
        <p:spPr/>
        <p:txBody>
          <a:bodyPr/>
          <a:lstStyle/>
          <a:p>
            <a:pPr eaLnBrk="1" hangingPunct="1"/>
            <a:r>
              <a:rPr lang="en-US" altLang="zh-CN" b="1">
                <a:solidFill>
                  <a:schemeClr val="accent2"/>
                </a:solidFill>
              </a:rPr>
              <a:t>5</a:t>
            </a:r>
            <a:r>
              <a:rPr lang="zh-CN" altLang="en-US" b="1">
                <a:solidFill>
                  <a:schemeClr val="accent2"/>
                </a:solidFill>
              </a:rPr>
              <a:t>、层次模型的优缺点</a:t>
            </a:r>
          </a:p>
        </p:txBody>
      </p:sp>
      <p:sp>
        <p:nvSpPr>
          <p:cNvPr id="61443" name="Rectangle 3">
            <a:extLst>
              <a:ext uri="{FF2B5EF4-FFF2-40B4-BE49-F238E27FC236}">
                <a16:creationId xmlns:a16="http://schemas.microsoft.com/office/drawing/2014/main" id="{D279278C-90FF-4CD4-9327-3043944C32FE}"/>
              </a:ext>
            </a:extLst>
          </p:cNvPr>
          <p:cNvSpPr>
            <a:spLocks noGrp="1" noChangeArrowheads="1"/>
          </p:cNvSpPr>
          <p:nvPr>
            <p:ph idx="1"/>
          </p:nvPr>
        </p:nvSpPr>
        <p:spPr>
          <a:xfrm>
            <a:off x="323850" y="1341438"/>
            <a:ext cx="8820150" cy="5327650"/>
          </a:xfrm>
        </p:spPr>
        <p:txBody>
          <a:bodyPr/>
          <a:lstStyle/>
          <a:p>
            <a:pPr eaLnBrk="1" hangingPunct="1"/>
            <a:r>
              <a:rPr lang="zh-CN" altLang="en-US"/>
              <a:t>优点</a:t>
            </a:r>
          </a:p>
          <a:p>
            <a:pPr lvl="1" eaLnBrk="1" hangingPunct="1"/>
            <a:r>
              <a:rPr lang="zh-CN" altLang="en-US"/>
              <a:t>层次模型的数据结构比较简单清晰</a:t>
            </a:r>
          </a:p>
          <a:p>
            <a:pPr lvl="1" eaLnBrk="1" hangingPunct="1"/>
            <a:r>
              <a:rPr lang="zh-CN" altLang="en-US">
                <a:solidFill>
                  <a:schemeClr val="accent2"/>
                </a:solidFill>
              </a:rPr>
              <a:t>查询效率高，性能优于关系模型，不低于网状模型</a:t>
            </a:r>
          </a:p>
          <a:p>
            <a:pPr lvl="1" eaLnBrk="1" hangingPunct="1"/>
            <a:r>
              <a:rPr lang="zh-CN" altLang="en-US"/>
              <a:t>层次模型提供了良好的完整性支持</a:t>
            </a:r>
          </a:p>
          <a:p>
            <a:pPr eaLnBrk="1" hangingPunct="1"/>
            <a:r>
              <a:rPr lang="zh-CN" altLang="en-US"/>
              <a:t>缺点</a:t>
            </a:r>
          </a:p>
          <a:p>
            <a:pPr lvl="1" eaLnBrk="1" hangingPunct="1"/>
            <a:r>
              <a:rPr lang="zh-CN" altLang="en-US"/>
              <a:t>现实世界中很多联系是非层次的，</a:t>
            </a:r>
            <a:r>
              <a:rPr lang="en-US" altLang="zh-CN"/>
              <a:t>e.g.</a:t>
            </a:r>
            <a:r>
              <a:rPr lang="zh-CN" altLang="en-US"/>
              <a:t>多对多联系</a:t>
            </a:r>
          </a:p>
          <a:p>
            <a:pPr lvl="1" eaLnBrk="1" hangingPunct="1"/>
            <a:r>
              <a:rPr lang="zh-CN" altLang="en-US"/>
              <a:t>对插入和删除操作的限制多，应用程编写比较复杂</a:t>
            </a:r>
          </a:p>
          <a:p>
            <a:pPr lvl="1" eaLnBrk="1" hangingPunct="1"/>
            <a:r>
              <a:rPr lang="zh-CN" altLang="en-US"/>
              <a:t>查询子女结点必须通过双亲结点</a:t>
            </a:r>
          </a:p>
          <a:p>
            <a:pPr lvl="1" eaLnBrk="1" hangingPunct="1"/>
            <a:r>
              <a:rPr lang="zh-CN" altLang="en-US"/>
              <a:t>由于结构严密，层次命令趋于程序化</a:t>
            </a:r>
          </a:p>
          <a:p>
            <a:pPr eaLnBrk="1" hangingPunct="1"/>
            <a:endParaRPr lang="en-US" altLang="zh-CN"/>
          </a:p>
        </p:txBody>
      </p:sp>
      <p:sp>
        <p:nvSpPr>
          <p:cNvPr id="61444" name="灯片编号占位符 5">
            <a:extLst>
              <a:ext uri="{FF2B5EF4-FFF2-40B4-BE49-F238E27FC236}">
                <a16:creationId xmlns:a16="http://schemas.microsoft.com/office/drawing/2014/main" id="{CD6420FD-BA7E-4475-8F95-926499DFD31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29891FFE-C778-489E-9646-E4373B597D44}" type="slidenum">
              <a:rPr lang="en-US" altLang="zh-CN"/>
              <a:pPr eaLnBrk="1" hangingPunct="1"/>
              <a:t>60</a:t>
            </a:fld>
            <a:endParaRPr lang="en-US" altLang="zh-CN"/>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ED7534BC-7933-4D47-BAE4-5E32181F004C}"/>
              </a:ext>
            </a:extLst>
          </p:cNvPr>
          <p:cNvSpPr>
            <a:spLocks noGrp="1" noChangeArrowheads="1"/>
          </p:cNvSpPr>
          <p:nvPr>
            <p:ph type="title"/>
          </p:nvPr>
        </p:nvSpPr>
        <p:spPr/>
        <p:txBody>
          <a:bodyPr/>
          <a:lstStyle/>
          <a:p>
            <a:pPr eaLnBrk="1" hangingPunct="1"/>
            <a:r>
              <a:rPr lang="en-US" altLang="zh-CN">
                <a:solidFill>
                  <a:schemeClr val="accent2"/>
                </a:solidFill>
              </a:rPr>
              <a:t>1.2.6 </a:t>
            </a:r>
            <a:r>
              <a:rPr lang="zh-CN" altLang="en-US" b="1">
                <a:solidFill>
                  <a:schemeClr val="accent2"/>
                </a:solidFill>
              </a:rPr>
              <a:t>网状模型</a:t>
            </a:r>
          </a:p>
        </p:txBody>
      </p:sp>
      <p:sp>
        <p:nvSpPr>
          <p:cNvPr id="62467" name="Rectangle 3">
            <a:extLst>
              <a:ext uri="{FF2B5EF4-FFF2-40B4-BE49-F238E27FC236}">
                <a16:creationId xmlns:a16="http://schemas.microsoft.com/office/drawing/2014/main" id="{20787FD0-50BF-4660-A84B-992DF105517A}"/>
              </a:ext>
            </a:extLst>
          </p:cNvPr>
          <p:cNvSpPr>
            <a:spLocks noGrp="1" noChangeArrowheads="1"/>
          </p:cNvSpPr>
          <p:nvPr>
            <p:ph idx="1"/>
          </p:nvPr>
        </p:nvSpPr>
        <p:spPr/>
        <p:txBody>
          <a:bodyPr/>
          <a:lstStyle/>
          <a:p>
            <a:pPr eaLnBrk="1" hangingPunct="1"/>
            <a:r>
              <a:rPr lang="zh-CN" altLang="en-US"/>
              <a:t>网状数据库系统采用</a:t>
            </a:r>
            <a:r>
              <a:rPr lang="zh-CN" altLang="en-US">
                <a:solidFill>
                  <a:schemeClr val="accent2"/>
                </a:solidFill>
              </a:rPr>
              <a:t>网状模型</a:t>
            </a:r>
            <a:r>
              <a:rPr lang="zh-CN" altLang="en-US"/>
              <a:t>作为数据的组织方式</a:t>
            </a:r>
          </a:p>
          <a:p>
            <a:pPr eaLnBrk="1" hangingPunct="1"/>
            <a:r>
              <a:rPr lang="zh-CN" altLang="en-US"/>
              <a:t>典型代表是</a:t>
            </a:r>
            <a:r>
              <a:rPr lang="en-US" altLang="zh-CN" b="1"/>
              <a:t>DBTG</a:t>
            </a:r>
            <a:r>
              <a:rPr lang="zh-CN" altLang="en-US"/>
              <a:t>系统</a:t>
            </a:r>
          </a:p>
          <a:p>
            <a:pPr lvl="1" eaLnBrk="1" hangingPunct="1"/>
            <a:r>
              <a:rPr lang="zh-CN" altLang="en-US"/>
              <a:t>亦称</a:t>
            </a:r>
            <a:r>
              <a:rPr lang="en-US" altLang="zh-CN"/>
              <a:t>CODASYL</a:t>
            </a:r>
            <a:r>
              <a:rPr lang="zh-CN" altLang="en-US"/>
              <a:t>系统</a:t>
            </a:r>
          </a:p>
          <a:p>
            <a:pPr lvl="1" eaLnBrk="1" hangingPunct="1"/>
            <a:r>
              <a:rPr lang="en-US" altLang="zh-CN"/>
              <a:t>70</a:t>
            </a:r>
            <a:r>
              <a:rPr lang="zh-CN" altLang="en-US"/>
              <a:t>年代由</a:t>
            </a:r>
            <a:r>
              <a:rPr lang="en-US" altLang="zh-CN"/>
              <a:t>DBTG</a:t>
            </a:r>
            <a:r>
              <a:rPr lang="zh-CN" altLang="en-US"/>
              <a:t>提出的一个系统方案</a:t>
            </a:r>
          </a:p>
          <a:p>
            <a:pPr lvl="1" eaLnBrk="1" hangingPunct="1"/>
            <a:r>
              <a:rPr lang="zh-CN" altLang="en-US"/>
              <a:t>奠定了数据库系统的基本概念、方法和技术</a:t>
            </a:r>
          </a:p>
          <a:p>
            <a:pPr eaLnBrk="1" hangingPunct="1"/>
            <a:endParaRPr lang="en-US" altLang="zh-CN"/>
          </a:p>
        </p:txBody>
      </p:sp>
      <p:sp>
        <p:nvSpPr>
          <p:cNvPr id="62468" name="灯片编号占位符 5">
            <a:extLst>
              <a:ext uri="{FF2B5EF4-FFF2-40B4-BE49-F238E27FC236}">
                <a16:creationId xmlns:a16="http://schemas.microsoft.com/office/drawing/2014/main" id="{19A7401D-CF82-49D2-981F-350ACC6F39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15131A3-4578-4E4C-ACC0-9CCEF44DFCA1}" type="slidenum">
              <a:rPr lang="en-US" altLang="zh-CN"/>
              <a:pPr eaLnBrk="1" hangingPunct="1"/>
              <a:t>61</a:t>
            </a:fld>
            <a:endParaRPr lang="en-US" altLang="zh-CN"/>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B53720DC-89D1-486B-BD76-BE624A7D98D5}"/>
              </a:ext>
            </a:extLst>
          </p:cNvPr>
          <p:cNvSpPr>
            <a:spLocks noGrp="1" noChangeArrowheads="1"/>
          </p:cNvSpPr>
          <p:nvPr>
            <p:ph type="title"/>
          </p:nvPr>
        </p:nvSpPr>
        <p:spPr/>
        <p:txBody>
          <a:bodyPr/>
          <a:lstStyle/>
          <a:p>
            <a:pPr eaLnBrk="1" hangingPunct="1"/>
            <a:r>
              <a:rPr lang="en-US" altLang="zh-CN">
                <a:solidFill>
                  <a:schemeClr val="accent2"/>
                </a:solidFill>
              </a:rPr>
              <a:t>1. </a:t>
            </a:r>
            <a:r>
              <a:rPr lang="zh-CN" altLang="en-US" b="1">
                <a:solidFill>
                  <a:schemeClr val="accent2"/>
                </a:solidFill>
              </a:rPr>
              <a:t>网状模型的数据结构</a:t>
            </a:r>
          </a:p>
        </p:txBody>
      </p:sp>
      <p:sp>
        <p:nvSpPr>
          <p:cNvPr id="63491" name="Rectangle 3">
            <a:extLst>
              <a:ext uri="{FF2B5EF4-FFF2-40B4-BE49-F238E27FC236}">
                <a16:creationId xmlns:a16="http://schemas.microsoft.com/office/drawing/2014/main" id="{D76C38E6-0812-4AAC-8BF9-8ADD56D8A9E6}"/>
              </a:ext>
            </a:extLst>
          </p:cNvPr>
          <p:cNvSpPr>
            <a:spLocks noGrp="1" noChangeArrowheads="1"/>
          </p:cNvSpPr>
          <p:nvPr>
            <p:ph idx="1"/>
          </p:nvPr>
        </p:nvSpPr>
        <p:spPr/>
        <p:txBody>
          <a:bodyPr/>
          <a:lstStyle/>
          <a:p>
            <a:pPr marL="609600" indent="-609600" eaLnBrk="1" hangingPunct="1"/>
            <a:r>
              <a:rPr lang="zh-CN" altLang="en-US"/>
              <a:t>网状模型</a:t>
            </a:r>
          </a:p>
          <a:p>
            <a:pPr marL="609600" indent="-609600" eaLnBrk="1" hangingPunct="1"/>
            <a:r>
              <a:rPr lang="zh-CN" altLang="en-US"/>
              <a:t>满足两个条件的基本层次联系的集合</a:t>
            </a:r>
          </a:p>
          <a:p>
            <a:pPr marL="990600" lvl="1" indent="-533400" eaLnBrk="1" hangingPunct="1">
              <a:buFontTx/>
              <a:buAutoNum type="circleNumDbPlain"/>
            </a:pPr>
            <a:r>
              <a:rPr lang="zh-CN" altLang="en-US"/>
              <a:t>允许一个以上的结点无双亲</a:t>
            </a:r>
          </a:p>
          <a:p>
            <a:pPr marL="990600" lvl="1" indent="-533400" eaLnBrk="1" hangingPunct="1">
              <a:buFontTx/>
              <a:buAutoNum type="circleNumDbPlain"/>
            </a:pPr>
            <a:r>
              <a:rPr lang="zh-CN" altLang="en-US"/>
              <a:t>一个结点可以有多于一个的双亲</a:t>
            </a:r>
          </a:p>
          <a:p>
            <a:pPr marL="990600" lvl="1" indent="-533400" eaLnBrk="1" hangingPunct="1"/>
            <a:endParaRPr lang="en-US" altLang="zh-CN"/>
          </a:p>
        </p:txBody>
      </p:sp>
      <p:sp>
        <p:nvSpPr>
          <p:cNvPr id="63492" name="灯片编号占位符 5">
            <a:extLst>
              <a:ext uri="{FF2B5EF4-FFF2-40B4-BE49-F238E27FC236}">
                <a16:creationId xmlns:a16="http://schemas.microsoft.com/office/drawing/2014/main" id="{A81118B2-7ACC-435E-B9D1-AC9B1D97759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8AF66B2-BF6F-4431-8592-7957335571C9}" type="slidenum">
              <a:rPr lang="en-US" altLang="zh-CN"/>
              <a:pPr eaLnBrk="1" hangingPunct="1"/>
              <a:t>62</a:t>
            </a:fld>
            <a:endParaRPr lang="en-US" altLang="zh-CN"/>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3">
            <a:extLst>
              <a:ext uri="{FF2B5EF4-FFF2-40B4-BE49-F238E27FC236}">
                <a16:creationId xmlns:a16="http://schemas.microsoft.com/office/drawing/2014/main" id="{F0D7652D-508A-4024-9167-19E31B9C546A}"/>
              </a:ext>
            </a:extLst>
          </p:cNvPr>
          <p:cNvSpPr>
            <a:spLocks noGrp="1" noChangeArrowheads="1"/>
          </p:cNvSpPr>
          <p:nvPr>
            <p:ph idx="1"/>
          </p:nvPr>
        </p:nvSpPr>
        <p:spPr>
          <a:xfrm>
            <a:off x="457200" y="1600200"/>
            <a:ext cx="8229600" cy="3629025"/>
          </a:xfrm>
        </p:spPr>
        <p:txBody>
          <a:bodyPr/>
          <a:lstStyle/>
          <a:p>
            <a:pPr eaLnBrk="1" hangingPunct="1"/>
            <a:r>
              <a:rPr lang="zh-CN" altLang="en-US"/>
              <a:t>表示方法</a:t>
            </a:r>
            <a:r>
              <a:rPr lang="en-US" altLang="zh-CN"/>
              <a:t>(</a:t>
            </a:r>
            <a:r>
              <a:rPr lang="zh-CN" altLang="en-US"/>
              <a:t>与层次模型相同</a:t>
            </a:r>
            <a:r>
              <a:rPr lang="en-US" altLang="zh-CN"/>
              <a:t>)</a:t>
            </a:r>
          </a:p>
          <a:p>
            <a:pPr lvl="1" eaLnBrk="1" hangingPunct="1"/>
            <a:r>
              <a:rPr lang="zh-CN" altLang="en-US"/>
              <a:t>实体型：用记录类型描述，每个结点表示一个记录类型（实体）</a:t>
            </a:r>
          </a:p>
          <a:p>
            <a:pPr lvl="1" eaLnBrk="1" hangingPunct="1"/>
            <a:r>
              <a:rPr lang="zh-CN" altLang="en-US"/>
              <a:t>属性：用字段描述，每个记录类型可包含若干个字段</a:t>
            </a:r>
          </a:p>
          <a:p>
            <a:pPr lvl="1" eaLnBrk="1" hangingPunct="1"/>
            <a:r>
              <a:rPr lang="zh-CN" altLang="en-US"/>
              <a:t>联系：用结点之间的连线表示记录类型（实体）之间的一对多的父子联系</a:t>
            </a:r>
          </a:p>
          <a:p>
            <a:pPr eaLnBrk="1" hangingPunct="1"/>
            <a:endParaRPr lang="en-US" altLang="zh-CN"/>
          </a:p>
        </p:txBody>
      </p:sp>
      <p:sp>
        <p:nvSpPr>
          <p:cNvPr id="64515" name="灯片编号占位符 5">
            <a:extLst>
              <a:ext uri="{FF2B5EF4-FFF2-40B4-BE49-F238E27FC236}">
                <a16:creationId xmlns:a16="http://schemas.microsoft.com/office/drawing/2014/main" id="{56CFA002-4FCC-423B-A2DD-ED1D8873EFF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7FD374E-7F98-4896-BF90-1A255DE7CD37}" type="slidenum">
              <a:rPr lang="en-US" altLang="zh-CN"/>
              <a:pPr eaLnBrk="1" hangingPunct="1"/>
              <a:t>63</a:t>
            </a:fld>
            <a:endParaRPr lang="en-US" altLang="zh-CN"/>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5" name="Rectangle 3">
            <a:extLst>
              <a:ext uri="{FF2B5EF4-FFF2-40B4-BE49-F238E27FC236}">
                <a16:creationId xmlns:a16="http://schemas.microsoft.com/office/drawing/2014/main" id="{4604AA6B-E42D-4D9C-A1E4-ECB9A1CAC2FB}"/>
              </a:ext>
            </a:extLst>
          </p:cNvPr>
          <p:cNvSpPr>
            <a:spLocks noGrp="1" noChangeArrowheads="1"/>
          </p:cNvSpPr>
          <p:nvPr>
            <p:ph idx="1"/>
          </p:nvPr>
        </p:nvSpPr>
        <p:spPr/>
        <p:txBody>
          <a:bodyPr/>
          <a:lstStyle/>
          <a:p>
            <a:pPr eaLnBrk="1" hangingPunct="1"/>
            <a:r>
              <a:rPr lang="zh-CN" altLang="en-US"/>
              <a:t>网状模型与层次模型的区别</a:t>
            </a:r>
          </a:p>
          <a:p>
            <a:pPr lvl="1" eaLnBrk="1" hangingPunct="1"/>
            <a:r>
              <a:rPr lang="zh-CN" altLang="en-US"/>
              <a:t>网状模型允许多个结点没有双亲结点</a:t>
            </a:r>
          </a:p>
          <a:p>
            <a:pPr lvl="1" eaLnBrk="1" hangingPunct="1"/>
            <a:r>
              <a:rPr lang="zh-CN" altLang="en-US"/>
              <a:t>网状模型允许结点有多个双亲结点</a:t>
            </a:r>
          </a:p>
          <a:p>
            <a:pPr lvl="1" eaLnBrk="1" hangingPunct="1"/>
            <a:r>
              <a:rPr lang="zh-CN" altLang="en-US"/>
              <a:t>网状模型允许两个结点之间有多种联系</a:t>
            </a:r>
          </a:p>
          <a:p>
            <a:pPr lvl="1" eaLnBrk="1" hangingPunct="1"/>
            <a:r>
              <a:rPr lang="zh-CN" altLang="en-US"/>
              <a:t>网状模型可以更直接地去描述现实世界</a:t>
            </a:r>
          </a:p>
          <a:p>
            <a:pPr lvl="1" eaLnBrk="1" hangingPunct="1"/>
            <a:r>
              <a:rPr lang="zh-CN" altLang="en-US"/>
              <a:t>层次模型实际上是网状模型的一个特例</a:t>
            </a:r>
          </a:p>
          <a:p>
            <a:pPr eaLnBrk="1" hangingPunct="1"/>
            <a:endParaRPr lang="en-US" altLang="zh-CN"/>
          </a:p>
        </p:txBody>
      </p:sp>
      <p:sp>
        <p:nvSpPr>
          <p:cNvPr id="65539" name="灯片编号占位符 5">
            <a:extLst>
              <a:ext uri="{FF2B5EF4-FFF2-40B4-BE49-F238E27FC236}">
                <a16:creationId xmlns:a16="http://schemas.microsoft.com/office/drawing/2014/main" id="{7BA09212-35D7-4F65-99D5-509A361F941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C184C91-9EAC-4085-8D5C-D2B4FF05D99D}" type="slidenum">
              <a:rPr lang="en-US" altLang="zh-CN"/>
              <a:pPr eaLnBrk="1" hangingPunct="1"/>
              <a:t>64</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3">
            <a:extLst>
              <a:ext uri="{FF2B5EF4-FFF2-40B4-BE49-F238E27FC236}">
                <a16:creationId xmlns:a16="http://schemas.microsoft.com/office/drawing/2014/main" id="{7068B49F-CFFA-484E-A533-30F78984C1CB}"/>
              </a:ext>
            </a:extLst>
          </p:cNvPr>
          <p:cNvSpPr>
            <a:spLocks noGrp="1" noChangeArrowheads="1"/>
          </p:cNvSpPr>
          <p:nvPr>
            <p:ph idx="1"/>
          </p:nvPr>
        </p:nvSpPr>
        <p:spPr>
          <a:xfrm>
            <a:off x="500063" y="1071563"/>
            <a:ext cx="8229600" cy="4525962"/>
          </a:xfrm>
        </p:spPr>
        <p:txBody>
          <a:bodyPr/>
          <a:lstStyle/>
          <a:p>
            <a:pPr eaLnBrk="1" hangingPunct="1"/>
            <a:r>
              <a:rPr lang="zh-CN" altLang="en-US"/>
              <a:t>网状模型中子女结点与双亲结点的联系可以不唯一，要为每个联系命名，并指出与该联系有关的双亲记录和子女记录。</a:t>
            </a:r>
          </a:p>
          <a:p>
            <a:pPr eaLnBrk="1" hangingPunct="1"/>
            <a:endParaRPr lang="en-US" altLang="zh-CN"/>
          </a:p>
        </p:txBody>
      </p:sp>
      <p:sp>
        <p:nvSpPr>
          <p:cNvPr id="66563" name="灯片编号占位符 5">
            <a:extLst>
              <a:ext uri="{FF2B5EF4-FFF2-40B4-BE49-F238E27FC236}">
                <a16:creationId xmlns:a16="http://schemas.microsoft.com/office/drawing/2014/main" id="{C035BA0D-DE47-4F08-BB15-7AB0158F056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884B82-70BE-4CA3-81F3-5CD9E6AEF854}" type="slidenum">
              <a:rPr lang="en-US" altLang="zh-CN"/>
              <a:pPr eaLnBrk="1" hangingPunct="1"/>
              <a:t>65</a:t>
            </a:fld>
            <a:endParaRPr lang="en-US" altLang="zh-CN"/>
          </a:p>
        </p:txBody>
      </p:sp>
      <p:pic>
        <p:nvPicPr>
          <p:cNvPr id="66564" name="Picture 4">
            <a:extLst>
              <a:ext uri="{FF2B5EF4-FFF2-40B4-BE49-F238E27FC236}">
                <a16:creationId xmlns:a16="http://schemas.microsoft.com/office/drawing/2014/main" id="{D7BF72DF-F938-4C23-A883-C936A79B26A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2988" y="3213100"/>
            <a:ext cx="6697662" cy="30178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3">
            <a:extLst>
              <a:ext uri="{FF2B5EF4-FFF2-40B4-BE49-F238E27FC236}">
                <a16:creationId xmlns:a16="http://schemas.microsoft.com/office/drawing/2014/main" id="{CB53F0E6-4928-44D2-8BFA-83720465FB2E}"/>
              </a:ext>
            </a:extLst>
          </p:cNvPr>
          <p:cNvSpPr>
            <a:spLocks noGrp="1" noChangeArrowheads="1"/>
          </p:cNvSpPr>
          <p:nvPr>
            <p:ph idx="1"/>
          </p:nvPr>
        </p:nvSpPr>
        <p:spPr>
          <a:xfrm>
            <a:off x="500063" y="1000125"/>
            <a:ext cx="8229600" cy="4525963"/>
          </a:xfrm>
        </p:spPr>
        <p:txBody>
          <a:bodyPr/>
          <a:lstStyle/>
          <a:p>
            <a:pPr eaLnBrk="1" hangingPunct="1"/>
            <a:r>
              <a:rPr lang="zh-CN" altLang="en-US"/>
              <a:t>多对多联系在网状模型中的表示</a:t>
            </a:r>
          </a:p>
          <a:p>
            <a:pPr lvl="1" eaLnBrk="1" hangingPunct="1"/>
            <a:r>
              <a:rPr lang="zh-CN" altLang="en-US"/>
              <a:t>用网状模型间接表示多对多联系</a:t>
            </a:r>
          </a:p>
          <a:p>
            <a:pPr lvl="1" eaLnBrk="1" hangingPunct="1"/>
            <a:r>
              <a:rPr lang="zh-CN" altLang="en-US"/>
              <a:t>方法：将多对多联系直接分解成一对多联系</a:t>
            </a:r>
          </a:p>
          <a:p>
            <a:pPr eaLnBrk="1" hangingPunct="1"/>
            <a:endParaRPr lang="en-US" altLang="zh-CN"/>
          </a:p>
        </p:txBody>
      </p:sp>
      <p:sp>
        <p:nvSpPr>
          <p:cNvPr id="67587" name="灯片编号占位符 5">
            <a:extLst>
              <a:ext uri="{FF2B5EF4-FFF2-40B4-BE49-F238E27FC236}">
                <a16:creationId xmlns:a16="http://schemas.microsoft.com/office/drawing/2014/main" id="{19C07111-BD88-4E4D-8451-EAAB4C10DC0C}"/>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E607D83-393F-4B30-8F64-29F00EA5F1DE}" type="slidenum">
              <a:rPr lang="en-US" altLang="zh-CN"/>
              <a:pPr eaLnBrk="1" hangingPunct="1"/>
              <a:t>66</a:t>
            </a:fld>
            <a:endParaRPr lang="en-US" altLang="zh-CN"/>
          </a:p>
        </p:txBody>
      </p:sp>
      <p:pic>
        <p:nvPicPr>
          <p:cNvPr id="67588" name="Picture 4">
            <a:extLst>
              <a:ext uri="{FF2B5EF4-FFF2-40B4-BE49-F238E27FC236}">
                <a16:creationId xmlns:a16="http://schemas.microsoft.com/office/drawing/2014/main" id="{0BBFEF04-5BD6-46BC-B85E-BD092801A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8688" y="2786063"/>
            <a:ext cx="6911975" cy="3052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a:extLst>
              <a:ext uri="{FF2B5EF4-FFF2-40B4-BE49-F238E27FC236}">
                <a16:creationId xmlns:a16="http://schemas.microsoft.com/office/drawing/2014/main" id="{69294D3E-9CFD-447B-ADCD-AF3032EF6D93}"/>
              </a:ext>
            </a:extLst>
          </p:cNvPr>
          <p:cNvSpPr>
            <a:spLocks noGrp="1" noChangeArrowheads="1"/>
          </p:cNvSpPr>
          <p:nvPr>
            <p:ph type="title"/>
          </p:nvPr>
        </p:nvSpPr>
        <p:spPr>
          <a:xfrm>
            <a:off x="142875" y="274638"/>
            <a:ext cx="8686800" cy="1143000"/>
          </a:xfrm>
        </p:spPr>
        <p:txBody>
          <a:bodyPr/>
          <a:lstStyle/>
          <a:p>
            <a:pPr eaLnBrk="1" hangingPunct="1"/>
            <a:r>
              <a:rPr lang="en-US" altLang="zh-CN" sz="4000" b="1">
                <a:solidFill>
                  <a:schemeClr val="accent2"/>
                </a:solidFill>
              </a:rPr>
              <a:t>2</a:t>
            </a:r>
            <a:r>
              <a:rPr lang="zh-CN" altLang="en-US" sz="4000" b="1">
                <a:solidFill>
                  <a:schemeClr val="accent2"/>
                </a:solidFill>
              </a:rPr>
              <a:t>、网状模型的数据操纵与完整性约束</a:t>
            </a:r>
          </a:p>
        </p:txBody>
      </p:sp>
      <p:sp>
        <p:nvSpPr>
          <p:cNvPr id="68611" name="Rectangle 3">
            <a:extLst>
              <a:ext uri="{FF2B5EF4-FFF2-40B4-BE49-F238E27FC236}">
                <a16:creationId xmlns:a16="http://schemas.microsoft.com/office/drawing/2014/main" id="{E79EDDF8-0E0E-4B2E-BA8A-377869D693B9}"/>
              </a:ext>
            </a:extLst>
          </p:cNvPr>
          <p:cNvSpPr>
            <a:spLocks noGrp="1" noChangeArrowheads="1"/>
          </p:cNvSpPr>
          <p:nvPr>
            <p:ph idx="1"/>
          </p:nvPr>
        </p:nvSpPr>
        <p:spPr>
          <a:xfrm>
            <a:off x="457200" y="1600200"/>
            <a:ext cx="8229600" cy="3900488"/>
          </a:xfrm>
        </p:spPr>
        <p:txBody>
          <a:bodyPr/>
          <a:lstStyle/>
          <a:p>
            <a:pPr eaLnBrk="1" hangingPunct="1"/>
            <a:r>
              <a:rPr lang="zh-CN" altLang="en-US"/>
              <a:t>网状数据库系统（如</a:t>
            </a:r>
            <a:r>
              <a:rPr lang="en-US" altLang="zh-CN"/>
              <a:t>DBTG</a:t>
            </a:r>
            <a:r>
              <a:rPr lang="zh-CN" altLang="en-US"/>
              <a:t>）对数据操纵加了一些限制，提供了一定的完整性约束</a:t>
            </a:r>
          </a:p>
          <a:p>
            <a:pPr lvl="1" eaLnBrk="1" hangingPunct="1"/>
            <a:r>
              <a:rPr lang="zh-CN" altLang="en-US"/>
              <a:t>码：唯一标识记录的数据项的集合</a:t>
            </a:r>
          </a:p>
          <a:p>
            <a:pPr lvl="1" eaLnBrk="1" hangingPunct="1"/>
            <a:r>
              <a:rPr lang="zh-CN" altLang="en-US"/>
              <a:t>一个联系中双亲记录与子女记录之间是一对多联系</a:t>
            </a:r>
          </a:p>
          <a:p>
            <a:pPr lvl="1" eaLnBrk="1" hangingPunct="1"/>
            <a:r>
              <a:rPr lang="zh-CN" altLang="en-US"/>
              <a:t>支持双亲记录和子女记录之间某些约束条件</a:t>
            </a:r>
          </a:p>
          <a:p>
            <a:pPr eaLnBrk="1" hangingPunct="1"/>
            <a:endParaRPr lang="zh-CN" altLang="en-US"/>
          </a:p>
          <a:p>
            <a:pPr eaLnBrk="1" hangingPunct="1"/>
            <a:endParaRPr lang="en-US" altLang="zh-CN"/>
          </a:p>
        </p:txBody>
      </p:sp>
      <p:sp>
        <p:nvSpPr>
          <p:cNvPr id="68612" name="灯片编号占位符 5">
            <a:extLst>
              <a:ext uri="{FF2B5EF4-FFF2-40B4-BE49-F238E27FC236}">
                <a16:creationId xmlns:a16="http://schemas.microsoft.com/office/drawing/2014/main" id="{C4161B48-B285-4915-8C62-5104E92FCE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87FEE92-7749-4977-ADA6-1E0C44D3D7FB}" type="slidenum">
              <a:rPr lang="en-US" altLang="zh-CN"/>
              <a:pPr eaLnBrk="1" hangingPunct="1"/>
              <a:t>67</a:t>
            </a:fld>
            <a:endParaRPr lang="en-US" altLang="zh-CN"/>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1786421C-DA6D-4475-BB9D-3567EC3ABAE1}"/>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、网状模型的存储结构</a:t>
            </a:r>
          </a:p>
        </p:txBody>
      </p:sp>
      <p:sp>
        <p:nvSpPr>
          <p:cNvPr id="69635" name="Rectangle 3">
            <a:extLst>
              <a:ext uri="{FF2B5EF4-FFF2-40B4-BE49-F238E27FC236}">
                <a16:creationId xmlns:a16="http://schemas.microsoft.com/office/drawing/2014/main" id="{9DF3C551-D774-44D0-A0A8-F969C8236C2C}"/>
              </a:ext>
            </a:extLst>
          </p:cNvPr>
          <p:cNvSpPr>
            <a:spLocks noGrp="1" noChangeArrowheads="1"/>
          </p:cNvSpPr>
          <p:nvPr>
            <p:ph idx="1"/>
          </p:nvPr>
        </p:nvSpPr>
        <p:spPr/>
        <p:txBody>
          <a:bodyPr/>
          <a:lstStyle/>
          <a:p>
            <a:pPr marL="609600" indent="-609600" eaLnBrk="1" hangingPunct="1"/>
            <a:r>
              <a:rPr lang="zh-CN" altLang="en-US"/>
              <a:t>关键</a:t>
            </a:r>
          </a:p>
          <a:p>
            <a:pPr marL="990600" lvl="1" indent="-533400" eaLnBrk="1" hangingPunct="1"/>
            <a:r>
              <a:rPr lang="zh-CN" altLang="en-US"/>
              <a:t>如何实现记录之间的联系</a:t>
            </a:r>
          </a:p>
          <a:p>
            <a:pPr marL="609600" indent="-609600" eaLnBrk="1" hangingPunct="1"/>
            <a:r>
              <a:rPr lang="zh-CN" altLang="en-US"/>
              <a:t>常用方法：链接法</a:t>
            </a:r>
          </a:p>
          <a:p>
            <a:pPr marL="990600" lvl="1" indent="-533400" eaLnBrk="1" hangingPunct="1">
              <a:buFontTx/>
              <a:buAutoNum type="circleNumDbPlain"/>
            </a:pPr>
            <a:r>
              <a:rPr lang="zh-CN" altLang="en-US"/>
              <a:t>单向链接</a:t>
            </a:r>
            <a:endParaRPr lang="en-US" altLang="zh-CN"/>
          </a:p>
          <a:p>
            <a:pPr marL="990600" lvl="1" indent="-533400" eaLnBrk="1" hangingPunct="1">
              <a:buFontTx/>
              <a:buAutoNum type="circleNumDbPlain"/>
            </a:pPr>
            <a:r>
              <a:rPr lang="zh-CN" altLang="en-US"/>
              <a:t>双向链接</a:t>
            </a:r>
          </a:p>
          <a:p>
            <a:pPr marL="990600" lvl="1" indent="-533400" eaLnBrk="1" hangingPunct="1">
              <a:buFontTx/>
              <a:buAutoNum type="circleNumDbPlain"/>
            </a:pPr>
            <a:r>
              <a:rPr lang="zh-CN" altLang="en-US"/>
              <a:t>环状链接</a:t>
            </a:r>
          </a:p>
          <a:p>
            <a:pPr marL="990600" lvl="1" indent="-533400" eaLnBrk="1" hangingPunct="1">
              <a:buFontTx/>
              <a:buAutoNum type="circleNumDbPlain"/>
            </a:pPr>
            <a:r>
              <a:rPr lang="zh-CN" altLang="en-US"/>
              <a:t>向首链接</a:t>
            </a:r>
          </a:p>
          <a:p>
            <a:pPr marL="609600" indent="-609600" eaLnBrk="1" hangingPunct="1"/>
            <a:endParaRPr lang="en-US" altLang="zh-CN"/>
          </a:p>
        </p:txBody>
      </p:sp>
      <p:sp>
        <p:nvSpPr>
          <p:cNvPr id="69636" name="灯片编号占位符 5">
            <a:extLst>
              <a:ext uri="{FF2B5EF4-FFF2-40B4-BE49-F238E27FC236}">
                <a16:creationId xmlns:a16="http://schemas.microsoft.com/office/drawing/2014/main" id="{B08A48E1-0ACE-42FC-BE1B-B24E13E3CF7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5034CE9-A147-4CF1-AE92-ED6A9F2C6F80}" type="slidenum">
              <a:rPr lang="en-US" altLang="zh-CN"/>
              <a:pPr eaLnBrk="1" hangingPunct="1"/>
              <a:t>68</a:t>
            </a:fld>
            <a:endParaRPr lang="en-US" altLang="zh-CN"/>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FBD545C2-36DD-4AEA-9B18-9A0C4059D2FC}"/>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、网状模型的优缺点</a:t>
            </a:r>
          </a:p>
        </p:txBody>
      </p:sp>
      <p:sp>
        <p:nvSpPr>
          <p:cNvPr id="70659" name="Rectangle 3">
            <a:extLst>
              <a:ext uri="{FF2B5EF4-FFF2-40B4-BE49-F238E27FC236}">
                <a16:creationId xmlns:a16="http://schemas.microsoft.com/office/drawing/2014/main" id="{23D3CFEE-201C-4245-9264-A0E483D707EF}"/>
              </a:ext>
            </a:extLst>
          </p:cNvPr>
          <p:cNvSpPr>
            <a:spLocks noGrp="1" noChangeArrowheads="1"/>
          </p:cNvSpPr>
          <p:nvPr>
            <p:ph idx="1"/>
          </p:nvPr>
        </p:nvSpPr>
        <p:spPr/>
        <p:txBody>
          <a:bodyPr/>
          <a:lstStyle/>
          <a:p>
            <a:pPr eaLnBrk="1" hangingPunct="1"/>
            <a:r>
              <a:rPr lang="zh-CN" altLang="en-US"/>
              <a:t>优点</a:t>
            </a:r>
          </a:p>
          <a:p>
            <a:pPr lvl="1" eaLnBrk="1" hangingPunct="1"/>
            <a:r>
              <a:rPr lang="zh-CN" altLang="en-US"/>
              <a:t>能够更为直接地描述现实世界，如一个结点可以有多个双亲</a:t>
            </a:r>
          </a:p>
          <a:p>
            <a:pPr lvl="1" eaLnBrk="1" hangingPunct="1"/>
            <a:r>
              <a:rPr lang="zh-CN" altLang="en-US"/>
              <a:t>具有良好的性能，存取效率较高</a:t>
            </a:r>
          </a:p>
          <a:p>
            <a:pPr eaLnBrk="1" hangingPunct="1"/>
            <a:r>
              <a:rPr lang="zh-CN" altLang="en-US"/>
              <a:t>缺点</a:t>
            </a:r>
          </a:p>
          <a:p>
            <a:pPr lvl="1" eaLnBrk="1" hangingPunct="1"/>
            <a:r>
              <a:rPr lang="zh-CN" altLang="en-US"/>
              <a:t>结构比较复杂，而且随着应用环境的扩大，数据库的结构就变得越来越复杂，不利于最终用户掌握</a:t>
            </a:r>
          </a:p>
          <a:p>
            <a:pPr lvl="1" eaLnBrk="1" hangingPunct="1"/>
            <a:r>
              <a:rPr lang="en-US" altLang="zh-CN" b="1"/>
              <a:t>DDL</a:t>
            </a:r>
            <a:r>
              <a:rPr lang="zh-CN" altLang="en-US"/>
              <a:t>、</a:t>
            </a:r>
            <a:r>
              <a:rPr lang="en-US" altLang="zh-CN" b="1"/>
              <a:t>DML</a:t>
            </a:r>
            <a:r>
              <a:rPr lang="zh-CN" altLang="en-US"/>
              <a:t>语言复杂，用户不容易使用</a:t>
            </a:r>
          </a:p>
        </p:txBody>
      </p:sp>
      <p:sp>
        <p:nvSpPr>
          <p:cNvPr id="70660" name="灯片编号占位符 5">
            <a:extLst>
              <a:ext uri="{FF2B5EF4-FFF2-40B4-BE49-F238E27FC236}">
                <a16:creationId xmlns:a16="http://schemas.microsoft.com/office/drawing/2014/main" id="{5D039737-2EB4-48C3-A080-B5F6F508441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CAA7CAB-A7CB-46E9-B6CC-F58A4987D308}" type="slidenum">
              <a:rPr lang="en-US" altLang="zh-CN"/>
              <a:pPr eaLnBrk="1" hangingPunct="1"/>
              <a:t>69</a:t>
            </a:fld>
            <a:endParaRPr lang="en-US" altLang="zh-C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22D1146E-9EE4-4419-A2B5-87687F402725}"/>
              </a:ext>
            </a:extLst>
          </p:cNvPr>
          <p:cNvSpPr>
            <a:spLocks noGrp="1" noChangeArrowheads="1"/>
          </p:cNvSpPr>
          <p:nvPr>
            <p:ph type="title"/>
          </p:nvPr>
        </p:nvSpPr>
        <p:spPr>
          <a:xfrm>
            <a:off x="428625" y="0"/>
            <a:ext cx="8229600" cy="1143000"/>
          </a:xfrm>
        </p:spPr>
        <p:txBody>
          <a:bodyPr/>
          <a:lstStyle/>
          <a:p>
            <a:pPr eaLnBrk="1" hangingPunct="1"/>
            <a:r>
              <a:rPr lang="zh-CN" altLang="en-US" b="1">
                <a:solidFill>
                  <a:schemeClr val="accent2"/>
                </a:solidFill>
              </a:rPr>
              <a:t>内容安排</a:t>
            </a:r>
          </a:p>
        </p:txBody>
      </p:sp>
      <p:sp>
        <p:nvSpPr>
          <p:cNvPr id="7171" name="Rectangle 3">
            <a:extLst>
              <a:ext uri="{FF2B5EF4-FFF2-40B4-BE49-F238E27FC236}">
                <a16:creationId xmlns:a16="http://schemas.microsoft.com/office/drawing/2014/main" id="{1C9E945C-BA12-42DC-8039-9CA8869D4CE8}"/>
              </a:ext>
            </a:extLst>
          </p:cNvPr>
          <p:cNvSpPr>
            <a:spLocks noGrp="1" noChangeArrowheads="1"/>
          </p:cNvSpPr>
          <p:nvPr>
            <p:ph idx="1"/>
          </p:nvPr>
        </p:nvSpPr>
        <p:spPr>
          <a:xfrm>
            <a:off x="374650" y="857250"/>
            <a:ext cx="8769350" cy="5857875"/>
          </a:xfrm>
        </p:spPr>
        <p:txBody>
          <a:bodyPr/>
          <a:lstStyle/>
          <a:p>
            <a:pPr eaLnBrk="1" hangingPunct="1">
              <a:spcAft>
                <a:spcPct val="5000"/>
              </a:spcAft>
            </a:pPr>
            <a:r>
              <a:rPr lang="zh-CN" altLang="en-US" sz="3600" dirty="0">
                <a:solidFill>
                  <a:srgbClr val="333399"/>
                </a:solidFill>
              </a:rPr>
              <a:t>设计与应用开发篇（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第六章 关系数据理论 </a:t>
            </a:r>
            <a:r>
              <a:rPr lang="en-US" altLang="zh-CN" sz="3200" dirty="0"/>
              <a:t>(6 hours)</a:t>
            </a:r>
          </a:p>
          <a:p>
            <a:pPr lvl="1" eaLnBrk="1" hangingPunct="1">
              <a:spcAft>
                <a:spcPct val="5000"/>
              </a:spcAft>
            </a:pPr>
            <a:r>
              <a:rPr lang="zh-CN" altLang="en-US" sz="3200" dirty="0"/>
              <a:t>第七章 数据库设计    </a:t>
            </a:r>
            <a:r>
              <a:rPr lang="en-US" altLang="zh-CN" sz="3200" dirty="0"/>
              <a:t>(6 hours)</a:t>
            </a:r>
          </a:p>
          <a:p>
            <a:pPr lvl="1" eaLnBrk="1" hangingPunct="1">
              <a:spcAft>
                <a:spcPct val="5000"/>
              </a:spcAft>
            </a:pPr>
            <a:r>
              <a:rPr lang="zh-CN" altLang="en-US" sz="3200" dirty="0"/>
              <a:t>第八章 数据库编程    </a:t>
            </a:r>
            <a:r>
              <a:rPr lang="en-US" altLang="zh-CN" sz="3200" dirty="0"/>
              <a:t>(2 hours) </a:t>
            </a:r>
          </a:p>
          <a:p>
            <a:pPr eaLnBrk="1" hangingPunct="1">
              <a:spcAft>
                <a:spcPct val="5000"/>
              </a:spcAft>
            </a:pPr>
            <a:r>
              <a:rPr lang="zh-CN" altLang="en-US" sz="3600" dirty="0">
                <a:solidFill>
                  <a:srgbClr val="333399"/>
                </a:solidFill>
              </a:rPr>
              <a:t>系统篇（</a:t>
            </a:r>
            <a:r>
              <a:rPr lang="en-US" altLang="zh-CN" sz="3600" dirty="0">
                <a:solidFill>
                  <a:srgbClr val="333399"/>
                </a:solidFill>
              </a:rPr>
              <a:t>14</a:t>
            </a:r>
            <a:r>
              <a:rPr lang="zh-CN" altLang="en-US" sz="3600" dirty="0">
                <a:solidFill>
                  <a:srgbClr val="333399"/>
                </a:solidFill>
              </a:rPr>
              <a:t>小时）</a:t>
            </a:r>
          </a:p>
          <a:p>
            <a:pPr lvl="1" eaLnBrk="1" hangingPunct="1">
              <a:spcAft>
                <a:spcPct val="5000"/>
              </a:spcAft>
            </a:pPr>
            <a:r>
              <a:rPr lang="zh-CN" altLang="en-US" sz="3200" dirty="0"/>
              <a:t>第九章 关系查询处理和查询优化 </a:t>
            </a:r>
            <a:r>
              <a:rPr lang="en-US" altLang="zh-CN" sz="3200" dirty="0"/>
              <a:t>(6 hours)</a:t>
            </a:r>
          </a:p>
          <a:p>
            <a:pPr lvl="1" eaLnBrk="1" hangingPunct="1">
              <a:spcAft>
                <a:spcPct val="5000"/>
              </a:spcAft>
            </a:pPr>
            <a:r>
              <a:rPr lang="zh-CN" altLang="en-US" sz="3200" dirty="0"/>
              <a:t>第十章 数据库恢复技术 </a:t>
            </a:r>
            <a:r>
              <a:rPr lang="en-US" altLang="zh-CN" sz="3200" dirty="0"/>
              <a:t>(4 hours)</a:t>
            </a:r>
          </a:p>
          <a:p>
            <a:pPr lvl="1" eaLnBrk="1" hangingPunct="1">
              <a:spcAft>
                <a:spcPct val="5000"/>
              </a:spcAft>
            </a:pPr>
            <a:r>
              <a:rPr lang="zh-CN" altLang="en-US" sz="3200" dirty="0"/>
              <a:t>第十一章 并发控制 </a:t>
            </a:r>
            <a:r>
              <a:rPr lang="en-US" altLang="zh-CN" sz="3200" dirty="0"/>
              <a:t>(4 hours)</a:t>
            </a:r>
          </a:p>
          <a:p>
            <a:pPr lvl="1" eaLnBrk="1" hangingPunct="1">
              <a:spcAft>
                <a:spcPct val="5000"/>
              </a:spcAft>
              <a:buFontTx/>
              <a:buNone/>
            </a:pPr>
            <a:endParaRPr lang="en-US" altLang="zh-CN" sz="3200" b="1" dirty="0">
              <a:solidFill>
                <a:srgbClr val="333399"/>
              </a:solidFill>
            </a:endParaRPr>
          </a:p>
        </p:txBody>
      </p:sp>
      <p:sp>
        <p:nvSpPr>
          <p:cNvPr id="7172" name="灯片编号占位符 5">
            <a:extLst>
              <a:ext uri="{FF2B5EF4-FFF2-40B4-BE49-F238E27FC236}">
                <a16:creationId xmlns:a16="http://schemas.microsoft.com/office/drawing/2014/main" id="{4E71B7B2-D390-4195-9DF6-56A5905461B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D05CD89-BB87-4630-B10F-01715392C82E}" type="slidenum">
              <a:rPr lang="en-US" altLang="zh-CN"/>
              <a:pPr eaLnBrk="1" hangingPunct="1"/>
              <a:t>7</a:t>
            </a:fld>
            <a:endParaRPr lang="en-US" altLang="zh-CN"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7D3E257C-8E58-4E6A-871A-979A8AF28F1D}"/>
              </a:ext>
            </a:extLst>
          </p:cNvPr>
          <p:cNvSpPr>
            <a:spLocks noGrp="1" noChangeArrowheads="1"/>
          </p:cNvSpPr>
          <p:nvPr>
            <p:ph type="title"/>
          </p:nvPr>
        </p:nvSpPr>
        <p:spPr/>
        <p:txBody>
          <a:bodyPr/>
          <a:lstStyle/>
          <a:p>
            <a:pPr eaLnBrk="1" hangingPunct="1"/>
            <a:r>
              <a:rPr lang="en-US" altLang="zh-CN">
                <a:solidFill>
                  <a:schemeClr val="accent2"/>
                </a:solidFill>
              </a:rPr>
              <a:t>1.2.7 </a:t>
            </a:r>
            <a:r>
              <a:rPr lang="zh-CN" altLang="en-US" b="1">
                <a:solidFill>
                  <a:schemeClr val="accent2"/>
                </a:solidFill>
              </a:rPr>
              <a:t>关系模型</a:t>
            </a:r>
          </a:p>
        </p:txBody>
      </p:sp>
      <p:sp>
        <p:nvSpPr>
          <p:cNvPr id="71683" name="Rectangle 3">
            <a:extLst>
              <a:ext uri="{FF2B5EF4-FFF2-40B4-BE49-F238E27FC236}">
                <a16:creationId xmlns:a16="http://schemas.microsoft.com/office/drawing/2014/main" id="{89655F4D-18C6-4C7A-BDFA-74D885D61C7B}"/>
              </a:ext>
            </a:extLst>
          </p:cNvPr>
          <p:cNvSpPr>
            <a:spLocks noGrp="1" noChangeArrowheads="1"/>
          </p:cNvSpPr>
          <p:nvPr>
            <p:ph idx="1"/>
          </p:nvPr>
        </p:nvSpPr>
        <p:spPr/>
        <p:txBody>
          <a:bodyPr/>
          <a:lstStyle/>
          <a:p>
            <a:pPr eaLnBrk="1" hangingPunct="1"/>
            <a:r>
              <a:rPr lang="zh-CN" altLang="en-US"/>
              <a:t>关系数据库系统采用关系模型作为数据的组织方式</a:t>
            </a:r>
          </a:p>
          <a:p>
            <a:pPr eaLnBrk="1" hangingPunct="1"/>
            <a:r>
              <a:rPr lang="en-US" altLang="zh-CN"/>
              <a:t>1970</a:t>
            </a:r>
            <a:r>
              <a:rPr lang="zh-CN" altLang="en-US"/>
              <a:t>年美国</a:t>
            </a:r>
            <a:r>
              <a:rPr lang="en-US" altLang="zh-CN"/>
              <a:t>IBM</a:t>
            </a:r>
            <a:r>
              <a:rPr lang="zh-CN" altLang="en-US"/>
              <a:t>公司</a:t>
            </a:r>
            <a:r>
              <a:rPr lang="en-US" altLang="zh-CN"/>
              <a:t>San Jose</a:t>
            </a:r>
            <a:r>
              <a:rPr lang="zh-CN" altLang="en-US"/>
              <a:t>研究室的研究员</a:t>
            </a:r>
            <a:r>
              <a:rPr lang="en-US" altLang="zh-CN">
                <a:solidFill>
                  <a:schemeClr val="accent2"/>
                </a:solidFill>
              </a:rPr>
              <a:t>E.F.Codd</a:t>
            </a:r>
            <a:r>
              <a:rPr lang="zh-CN" altLang="en-US">
                <a:solidFill>
                  <a:schemeClr val="accent2"/>
                </a:solidFill>
              </a:rPr>
              <a:t>首次提出了数据库系统的关系模型</a:t>
            </a:r>
          </a:p>
          <a:p>
            <a:pPr eaLnBrk="1" hangingPunct="1"/>
            <a:r>
              <a:rPr lang="zh-CN" altLang="en-US"/>
              <a:t>计算机厂商新推出的数据库管理系统几乎都支持关系模型</a:t>
            </a:r>
          </a:p>
          <a:p>
            <a:pPr eaLnBrk="1" hangingPunct="1"/>
            <a:endParaRPr lang="en-US" altLang="zh-CN"/>
          </a:p>
        </p:txBody>
      </p:sp>
      <p:sp>
        <p:nvSpPr>
          <p:cNvPr id="71684" name="灯片编号占位符 5">
            <a:extLst>
              <a:ext uri="{FF2B5EF4-FFF2-40B4-BE49-F238E27FC236}">
                <a16:creationId xmlns:a16="http://schemas.microsoft.com/office/drawing/2014/main" id="{9EDF9AF7-2699-4BE9-8300-A9D65A683B6B}"/>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2361F79-3E41-4F3A-BF86-A3A86E6296C5}" type="slidenum">
              <a:rPr lang="en-US" altLang="zh-CN"/>
              <a:pPr eaLnBrk="1" hangingPunct="1"/>
              <a:t>70</a:t>
            </a:fld>
            <a:endParaRPr lang="en-US" altLang="zh-CN"/>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4C21A8C-D1D1-4466-90EF-D03EB96C824F}"/>
              </a:ext>
            </a:extLst>
          </p:cNvPr>
          <p:cNvSpPr>
            <a:spLocks noGrp="1" noChangeArrowheads="1"/>
          </p:cNvSpPr>
          <p:nvPr>
            <p:ph type="title"/>
          </p:nvPr>
        </p:nvSpPr>
        <p:spPr/>
        <p:txBody>
          <a:bodyPr/>
          <a:lstStyle/>
          <a:p>
            <a:pPr eaLnBrk="1" hangingPunct="1"/>
            <a:r>
              <a:rPr lang="en-US" altLang="zh-CN" b="1">
                <a:solidFill>
                  <a:schemeClr val="accent2"/>
                </a:solidFill>
              </a:rPr>
              <a:t>1</a:t>
            </a:r>
            <a:r>
              <a:rPr lang="zh-CN" altLang="en-US" b="1">
                <a:solidFill>
                  <a:schemeClr val="accent2"/>
                </a:solidFill>
              </a:rPr>
              <a:t>、关系模型的数据结构</a:t>
            </a:r>
          </a:p>
        </p:txBody>
      </p:sp>
      <p:sp>
        <p:nvSpPr>
          <p:cNvPr id="86019" name="Rectangle 3">
            <a:extLst>
              <a:ext uri="{FF2B5EF4-FFF2-40B4-BE49-F238E27FC236}">
                <a16:creationId xmlns:a16="http://schemas.microsoft.com/office/drawing/2014/main" id="{37267BA8-EA99-4135-8094-D7572D088661}"/>
              </a:ext>
            </a:extLst>
          </p:cNvPr>
          <p:cNvSpPr>
            <a:spLocks noGrp="1" noChangeArrowheads="1"/>
          </p:cNvSpPr>
          <p:nvPr>
            <p:ph idx="1"/>
          </p:nvPr>
        </p:nvSpPr>
        <p:spPr/>
        <p:txBody>
          <a:bodyPr/>
          <a:lstStyle/>
          <a:p>
            <a:pPr eaLnBrk="1" hangingPunct="1">
              <a:lnSpc>
                <a:spcPct val="90000"/>
              </a:lnSpc>
            </a:pPr>
            <a:r>
              <a:rPr lang="zh-CN" altLang="en-US"/>
              <a:t>在用户观点下，关系模型中数据的逻辑结构是一张</a:t>
            </a:r>
            <a:r>
              <a:rPr lang="zh-CN" altLang="en-US">
                <a:solidFill>
                  <a:schemeClr val="accent2"/>
                </a:solidFill>
              </a:rPr>
              <a:t>二维表</a:t>
            </a:r>
            <a:r>
              <a:rPr lang="zh-CN" altLang="en-US"/>
              <a:t>，它由行和列组成。</a:t>
            </a:r>
          </a:p>
          <a:p>
            <a:pPr eaLnBrk="1" hangingPunct="1">
              <a:lnSpc>
                <a:spcPct val="90000"/>
              </a:lnSpc>
            </a:pPr>
            <a:r>
              <a:rPr lang="zh-CN" altLang="en-US"/>
              <a:t>关系（</a:t>
            </a:r>
            <a:r>
              <a:rPr lang="en-US" altLang="zh-CN" b="1"/>
              <a:t>Relation</a:t>
            </a:r>
            <a:r>
              <a:rPr lang="zh-CN" altLang="en-US"/>
              <a:t>）</a:t>
            </a:r>
          </a:p>
          <a:p>
            <a:pPr lvl="1" eaLnBrk="1" hangingPunct="1">
              <a:lnSpc>
                <a:spcPct val="90000"/>
              </a:lnSpc>
              <a:buFontTx/>
              <a:buChar char="•"/>
            </a:pPr>
            <a:r>
              <a:rPr lang="zh-CN" altLang="en-US"/>
              <a:t> 一个关系对应通常说的一张表</a:t>
            </a:r>
          </a:p>
          <a:p>
            <a:pPr eaLnBrk="1" hangingPunct="1">
              <a:lnSpc>
                <a:spcPct val="90000"/>
              </a:lnSpc>
            </a:pPr>
            <a:r>
              <a:rPr lang="zh-CN" altLang="en-US"/>
              <a:t>元组（</a:t>
            </a:r>
            <a:r>
              <a:rPr lang="en-US" altLang="zh-CN" b="1"/>
              <a:t>Tuple</a:t>
            </a:r>
            <a:r>
              <a:rPr lang="zh-CN" altLang="en-US"/>
              <a:t>）</a:t>
            </a:r>
          </a:p>
          <a:p>
            <a:pPr lvl="1" eaLnBrk="1" hangingPunct="1">
              <a:lnSpc>
                <a:spcPct val="90000"/>
              </a:lnSpc>
              <a:buFontTx/>
              <a:buChar char="•"/>
            </a:pPr>
            <a:r>
              <a:rPr lang="zh-CN" altLang="en-US"/>
              <a:t>表中的一行即为一个元组</a:t>
            </a:r>
          </a:p>
          <a:p>
            <a:pPr eaLnBrk="1" hangingPunct="1">
              <a:lnSpc>
                <a:spcPct val="90000"/>
              </a:lnSpc>
            </a:pPr>
            <a:r>
              <a:rPr lang="zh-CN" altLang="en-US"/>
              <a:t>属性（</a:t>
            </a:r>
            <a:r>
              <a:rPr lang="en-US" altLang="zh-CN" b="1"/>
              <a:t>Attribute</a:t>
            </a:r>
            <a:r>
              <a:rPr lang="zh-CN" altLang="en-US"/>
              <a:t>）</a:t>
            </a:r>
          </a:p>
          <a:p>
            <a:pPr lvl="1" eaLnBrk="1" hangingPunct="1">
              <a:lnSpc>
                <a:spcPct val="90000"/>
              </a:lnSpc>
              <a:buFontTx/>
              <a:buChar char="•"/>
            </a:pPr>
            <a:r>
              <a:rPr lang="zh-CN" altLang="en-US"/>
              <a:t>表中的一列即为一个属性，给每一个属性起一个名称即属性名</a:t>
            </a:r>
          </a:p>
        </p:txBody>
      </p:sp>
      <p:sp>
        <p:nvSpPr>
          <p:cNvPr id="72708" name="灯片编号占位符 5">
            <a:extLst>
              <a:ext uri="{FF2B5EF4-FFF2-40B4-BE49-F238E27FC236}">
                <a16:creationId xmlns:a16="http://schemas.microsoft.com/office/drawing/2014/main" id="{1AD3DF50-6A14-4E61-941E-6633F4B02C3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3B420F5-025E-4198-BCBC-3E726569081D}" type="slidenum">
              <a:rPr lang="en-US" altLang="zh-CN"/>
              <a:pPr eaLnBrk="1" hangingPunct="1"/>
              <a:t>71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6019">
                                            <p:txEl>
                                              <p:pRg st="1" end="1"/>
                                            </p:txEl>
                                          </p:spTgt>
                                        </p:tgtEl>
                                        <p:attrNameLst>
                                          <p:attrName>style.visibility</p:attrName>
                                        </p:attrNameLst>
                                      </p:cBhvr>
                                      <p:to>
                                        <p:strVal val="visible"/>
                                      </p:to>
                                    </p:set>
                                  </p:childTnLst>
                                </p:cTn>
                              </p:par>
                            </p:childTnLst>
                          </p:cTn>
                        </p:par>
                        <p:par>
                          <p:cTn id="7" fill="hold" nodeType="afterGroup">
                            <p:stCondLst>
                              <p:cond delay="0"/>
                            </p:stCondLst>
                            <p:childTnLst>
                              <p:par>
                                <p:cTn id="8" presetID="1" presetClass="entr" presetSubtype="0" fill="hold" nodeType="afterEffect">
                                  <p:stCondLst>
                                    <p:cond delay="0"/>
                                  </p:stCondLst>
                                  <p:childTnLst>
                                    <p:set>
                                      <p:cBhvr>
                                        <p:cTn id="9" dur="1" fill="hold">
                                          <p:stCondLst>
                                            <p:cond delay="0"/>
                                          </p:stCondLst>
                                        </p:cTn>
                                        <p:tgtEl>
                                          <p:spTgt spid="86019">
                                            <p:txEl>
                                              <p:pRg st="2" end="2"/>
                                            </p:txEl>
                                          </p:spTgt>
                                        </p:tgtEl>
                                        <p:attrNameLst>
                                          <p:attrName>style.visibility</p:attrName>
                                        </p:attrNameLst>
                                      </p:cBhvr>
                                      <p:to>
                                        <p:strVal val="visible"/>
                                      </p:to>
                                    </p:set>
                                  </p:childTnLst>
                                </p:cTn>
                              </p:par>
                            </p:childTnLst>
                          </p:cTn>
                        </p:par>
                      </p:childTnLst>
                    </p:cTn>
                  </p:par>
                  <p:par>
                    <p:cTn id="10" fill="hold" nodeType="clickPar">
                      <p:stCondLst>
                        <p:cond delay="indefinite"/>
                      </p:stCondLst>
                      <p:childTnLst>
                        <p:par>
                          <p:cTn id="11" fill="hold" nodeType="withGroup">
                            <p:stCondLst>
                              <p:cond delay="0"/>
                            </p:stCondLst>
                            <p:childTnLst>
                              <p:par>
                                <p:cTn id="12" presetID="1" presetClass="entr" presetSubtype="0" fill="hold" nodeType="clickEffect">
                                  <p:stCondLst>
                                    <p:cond delay="0"/>
                                  </p:stCondLst>
                                  <p:childTnLst>
                                    <p:set>
                                      <p:cBhvr>
                                        <p:cTn id="13" dur="1" fill="hold">
                                          <p:stCondLst>
                                            <p:cond delay="0"/>
                                          </p:stCondLst>
                                        </p:cTn>
                                        <p:tgtEl>
                                          <p:spTgt spid="86019">
                                            <p:txEl>
                                              <p:pRg st="3" end="3"/>
                                            </p:txEl>
                                          </p:spTgt>
                                        </p:tgtEl>
                                        <p:attrNameLst>
                                          <p:attrName>style.visibility</p:attrName>
                                        </p:attrNameLst>
                                      </p:cBhvr>
                                      <p:to>
                                        <p:strVal val="visible"/>
                                      </p:to>
                                    </p:set>
                                  </p:childTnLst>
                                </p:cTn>
                              </p:par>
                            </p:childTnLst>
                          </p:cTn>
                        </p:par>
                        <p:par>
                          <p:cTn id="14" fill="hold" nodeType="afterGroup">
                            <p:stCondLst>
                              <p:cond delay="0"/>
                            </p:stCondLst>
                            <p:childTnLst>
                              <p:par>
                                <p:cTn id="15" presetID="1" presetClass="entr" presetSubtype="0" fill="hold" nodeType="afterEffect">
                                  <p:stCondLst>
                                    <p:cond delay="0"/>
                                  </p:stCondLst>
                                  <p:childTnLst>
                                    <p:set>
                                      <p:cBhvr>
                                        <p:cTn id="16" dur="1" fill="hold">
                                          <p:stCondLst>
                                            <p:cond delay="0"/>
                                          </p:stCondLst>
                                        </p:cTn>
                                        <p:tgtEl>
                                          <p:spTgt spid="86019">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86019">
                                            <p:txEl>
                                              <p:pRg st="5" end="5"/>
                                            </p:txEl>
                                          </p:spTgt>
                                        </p:tgtEl>
                                        <p:attrNameLst>
                                          <p:attrName>style.visibility</p:attrName>
                                        </p:attrNameLst>
                                      </p:cBhvr>
                                      <p:to>
                                        <p:strVal val="visible"/>
                                      </p:to>
                                    </p:set>
                                  </p:childTnLst>
                                </p:cTn>
                              </p:par>
                            </p:childTnLst>
                          </p:cTn>
                        </p:par>
                        <p:par>
                          <p:cTn id="21" fill="hold" nodeType="afterGroup">
                            <p:stCondLst>
                              <p:cond delay="0"/>
                            </p:stCondLst>
                            <p:childTnLst>
                              <p:par>
                                <p:cTn id="22" presetID="1" presetClass="entr" presetSubtype="0" fill="hold" nodeType="afterEffect">
                                  <p:stCondLst>
                                    <p:cond delay="0"/>
                                  </p:stCondLst>
                                  <p:childTnLst>
                                    <p:set>
                                      <p:cBhvr>
                                        <p:cTn id="23" dur="1" fill="hold">
                                          <p:stCondLst>
                                            <p:cond delay="0"/>
                                          </p:stCondLst>
                                        </p:cTn>
                                        <p:tgtEl>
                                          <p:spTgt spid="8601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3">
            <a:extLst>
              <a:ext uri="{FF2B5EF4-FFF2-40B4-BE49-F238E27FC236}">
                <a16:creationId xmlns:a16="http://schemas.microsoft.com/office/drawing/2014/main" id="{BCB111BD-28FC-4B84-98DE-2E2B3C1026EC}"/>
              </a:ext>
            </a:extLst>
          </p:cNvPr>
          <p:cNvSpPr>
            <a:spLocks noGrp="1" noChangeArrowheads="1"/>
          </p:cNvSpPr>
          <p:nvPr>
            <p:ph idx="1"/>
          </p:nvPr>
        </p:nvSpPr>
        <p:spPr>
          <a:xfrm>
            <a:off x="428625" y="714375"/>
            <a:ext cx="8229600" cy="4997450"/>
          </a:xfrm>
        </p:spPr>
        <p:txBody>
          <a:bodyPr/>
          <a:lstStyle/>
          <a:p>
            <a:pPr eaLnBrk="1" hangingPunct="1">
              <a:lnSpc>
                <a:spcPct val="90000"/>
              </a:lnSpc>
            </a:pPr>
            <a:r>
              <a:rPr lang="zh-CN" altLang="en-US"/>
              <a:t>码（</a:t>
            </a:r>
            <a:r>
              <a:rPr lang="en-US" altLang="zh-CN" b="1"/>
              <a:t>Key</a:t>
            </a:r>
            <a:r>
              <a:rPr lang="zh-CN" altLang="en-US"/>
              <a:t>）</a:t>
            </a:r>
          </a:p>
          <a:p>
            <a:pPr lvl="1" eaLnBrk="1" hangingPunct="1">
              <a:lnSpc>
                <a:spcPct val="90000"/>
              </a:lnSpc>
            </a:pPr>
            <a:r>
              <a:rPr lang="zh-CN" altLang="en-US"/>
              <a:t>表中的某个属性组，它可以唯一确定一个元组</a:t>
            </a:r>
          </a:p>
          <a:p>
            <a:pPr eaLnBrk="1" hangingPunct="1">
              <a:lnSpc>
                <a:spcPct val="90000"/>
              </a:lnSpc>
            </a:pPr>
            <a:r>
              <a:rPr lang="zh-CN" altLang="en-US"/>
              <a:t>域（</a:t>
            </a:r>
            <a:r>
              <a:rPr lang="en-US" altLang="zh-CN" b="1"/>
              <a:t>Domain</a:t>
            </a:r>
            <a:r>
              <a:rPr lang="zh-CN" altLang="en-US"/>
              <a:t>）</a:t>
            </a:r>
          </a:p>
          <a:p>
            <a:pPr lvl="1" eaLnBrk="1" hangingPunct="1">
              <a:lnSpc>
                <a:spcPct val="90000"/>
              </a:lnSpc>
            </a:pPr>
            <a:r>
              <a:rPr lang="zh-CN" altLang="en-US"/>
              <a:t>属性的取值范围</a:t>
            </a:r>
          </a:p>
          <a:p>
            <a:pPr eaLnBrk="1" hangingPunct="1">
              <a:lnSpc>
                <a:spcPct val="90000"/>
              </a:lnSpc>
            </a:pPr>
            <a:r>
              <a:rPr lang="zh-CN" altLang="en-US"/>
              <a:t>分量</a:t>
            </a:r>
          </a:p>
          <a:p>
            <a:pPr lvl="1" eaLnBrk="1" hangingPunct="1">
              <a:lnSpc>
                <a:spcPct val="90000"/>
              </a:lnSpc>
            </a:pPr>
            <a:r>
              <a:rPr lang="zh-CN" altLang="en-US"/>
              <a:t>元组中的一个属性值</a:t>
            </a:r>
          </a:p>
          <a:p>
            <a:pPr eaLnBrk="1" hangingPunct="1">
              <a:lnSpc>
                <a:spcPct val="90000"/>
              </a:lnSpc>
            </a:pPr>
            <a:r>
              <a:rPr lang="zh-CN" altLang="en-US"/>
              <a:t>关系模式</a:t>
            </a:r>
          </a:p>
          <a:p>
            <a:pPr lvl="1" eaLnBrk="1" hangingPunct="1">
              <a:lnSpc>
                <a:spcPct val="90000"/>
              </a:lnSpc>
            </a:pPr>
            <a:r>
              <a:rPr lang="zh-CN" altLang="en-US"/>
              <a:t>对关系的描述</a:t>
            </a:r>
          </a:p>
          <a:p>
            <a:pPr lvl="1" eaLnBrk="1" hangingPunct="1">
              <a:lnSpc>
                <a:spcPct val="90000"/>
              </a:lnSpc>
            </a:pPr>
            <a:r>
              <a:rPr lang="zh-CN" altLang="en-US"/>
              <a:t>关系名（属性</a:t>
            </a:r>
            <a:r>
              <a:rPr lang="en-US" altLang="zh-CN"/>
              <a:t>1</a:t>
            </a:r>
            <a:r>
              <a:rPr lang="zh-CN" altLang="en-US"/>
              <a:t>，属性</a:t>
            </a:r>
            <a:r>
              <a:rPr lang="en-US" altLang="zh-CN"/>
              <a:t>2</a:t>
            </a:r>
            <a:r>
              <a:rPr lang="zh-CN" altLang="en-US"/>
              <a:t>，</a:t>
            </a:r>
            <a:r>
              <a:rPr lang="en-US" altLang="zh-CN"/>
              <a:t>…</a:t>
            </a:r>
            <a:r>
              <a:rPr lang="zh-CN" altLang="en-US"/>
              <a:t>，属性</a:t>
            </a:r>
            <a:r>
              <a:rPr lang="en-US" altLang="zh-CN"/>
              <a:t>n</a:t>
            </a:r>
            <a:r>
              <a:rPr lang="zh-CN" altLang="en-US"/>
              <a:t>）</a:t>
            </a:r>
          </a:p>
          <a:p>
            <a:pPr lvl="1" eaLnBrk="1" hangingPunct="1">
              <a:lnSpc>
                <a:spcPct val="90000"/>
              </a:lnSpc>
            </a:pPr>
            <a:r>
              <a:rPr lang="zh-CN" altLang="en-US"/>
              <a:t>学生（学号，姓名，年龄，性别，系，年级）</a:t>
            </a:r>
          </a:p>
          <a:p>
            <a:pPr eaLnBrk="1" hangingPunct="1">
              <a:lnSpc>
                <a:spcPct val="90000"/>
              </a:lnSpc>
            </a:pPr>
            <a:endParaRPr lang="en-US" altLang="zh-CN"/>
          </a:p>
        </p:txBody>
      </p:sp>
      <p:sp>
        <p:nvSpPr>
          <p:cNvPr id="73731" name="灯片编号占位符 5">
            <a:extLst>
              <a:ext uri="{FF2B5EF4-FFF2-40B4-BE49-F238E27FC236}">
                <a16:creationId xmlns:a16="http://schemas.microsoft.com/office/drawing/2014/main" id="{4506357F-68FF-4616-A0F2-F512742063E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F0E769B-91E7-43EE-9937-8CBC65CE3F19}" type="slidenum">
              <a:rPr lang="en-US" altLang="zh-CN"/>
              <a:pPr eaLnBrk="1" hangingPunct="1"/>
              <a:t>72</a:t>
            </a:fld>
            <a:endParaRPr lang="en-US" altLang="zh-CN"/>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3">
            <a:extLst>
              <a:ext uri="{FF2B5EF4-FFF2-40B4-BE49-F238E27FC236}">
                <a16:creationId xmlns:a16="http://schemas.microsoft.com/office/drawing/2014/main" id="{7A1A0C6F-7620-4285-BD60-B115FAAFF941}"/>
              </a:ext>
            </a:extLst>
          </p:cNvPr>
          <p:cNvSpPr>
            <a:spLocks noGrp="1" noChangeArrowheads="1"/>
          </p:cNvSpPr>
          <p:nvPr>
            <p:ph idx="1"/>
          </p:nvPr>
        </p:nvSpPr>
        <p:spPr>
          <a:xfrm>
            <a:off x="357188" y="928688"/>
            <a:ext cx="8507412" cy="4525962"/>
          </a:xfrm>
        </p:spPr>
        <p:txBody>
          <a:bodyPr/>
          <a:lstStyle/>
          <a:p>
            <a:pPr eaLnBrk="1" hangingPunct="1"/>
            <a:r>
              <a:rPr lang="zh-CN" altLang="en-US"/>
              <a:t>关系必须是规范化的，满足一定的规范条件</a:t>
            </a:r>
          </a:p>
          <a:p>
            <a:pPr lvl="1" eaLnBrk="1" hangingPunct="1"/>
            <a:r>
              <a:rPr lang="zh-CN" altLang="en-US" sz="3200" b="1">
                <a:solidFill>
                  <a:schemeClr val="accent2"/>
                </a:solidFill>
              </a:rPr>
              <a:t>最基本的规范条件：关系的每一个分量必须是一个不可分的数据项</a:t>
            </a:r>
            <a:r>
              <a:rPr lang="en-US" altLang="zh-CN" sz="3200" b="1">
                <a:solidFill>
                  <a:schemeClr val="accent2"/>
                </a:solidFill>
              </a:rPr>
              <a:t>,  </a:t>
            </a:r>
            <a:r>
              <a:rPr lang="zh-CN" altLang="en-US" sz="3200" b="1">
                <a:solidFill>
                  <a:schemeClr val="accent2"/>
                </a:solidFill>
              </a:rPr>
              <a:t>不允许表中还有表 </a:t>
            </a:r>
            <a:r>
              <a:rPr lang="en-US" altLang="zh-CN" sz="3200" b="1">
                <a:solidFill>
                  <a:schemeClr val="accent2"/>
                </a:solidFill>
              </a:rPr>
              <a:t>(1NF)</a:t>
            </a:r>
          </a:p>
          <a:p>
            <a:pPr eaLnBrk="1" hangingPunct="1"/>
            <a:endParaRPr lang="en-US" altLang="zh-CN" sz="3600" b="1">
              <a:solidFill>
                <a:schemeClr val="accent2"/>
              </a:solidFill>
            </a:endParaRPr>
          </a:p>
        </p:txBody>
      </p:sp>
      <p:sp>
        <p:nvSpPr>
          <p:cNvPr id="74755" name="灯片编号占位符 5">
            <a:extLst>
              <a:ext uri="{FF2B5EF4-FFF2-40B4-BE49-F238E27FC236}">
                <a16:creationId xmlns:a16="http://schemas.microsoft.com/office/drawing/2014/main" id="{659EF836-B905-41F5-B9DE-7705FD17EB06}"/>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56F7647-B999-4099-9F9B-4E23CB69BF08}" type="slidenum">
              <a:rPr lang="en-US" altLang="zh-CN"/>
              <a:pPr eaLnBrk="1" hangingPunct="1"/>
              <a:t>73</a:t>
            </a:fld>
            <a:endParaRPr lang="en-US" altLang="zh-CN"/>
          </a:p>
        </p:txBody>
      </p:sp>
      <p:pic>
        <p:nvPicPr>
          <p:cNvPr id="74756" name="Picture 4">
            <a:extLst>
              <a:ext uri="{FF2B5EF4-FFF2-40B4-BE49-F238E27FC236}">
                <a16:creationId xmlns:a16="http://schemas.microsoft.com/office/drawing/2014/main" id="{49375023-A38B-4628-A235-0FAE00259CC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7188" y="3000375"/>
            <a:ext cx="8353425" cy="2430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4">
            <a:extLst>
              <a:ext uri="{FF2B5EF4-FFF2-40B4-BE49-F238E27FC236}">
                <a16:creationId xmlns:a16="http://schemas.microsoft.com/office/drawing/2014/main" id="{A0574414-A1B8-4819-BEE4-A2FB387B7A26}"/>
              </a:ext>
            </a:extLst>
          </p:cNvPr>
          <p:cNvSpPr>
            <a:spLocks noGrp="1" noChangeArrowheads="1"/>
          </p:cNvSpPr>
          <p:nvPr>
            <p:ph type="title"/>
          </p:nvPr>
        </p:nvSpPr>
        <p:spPr>
          <a:xfrm>
            <a:off x="214313" y="285750"/>
            <a:ext cx="8229600" cy="1143000"/>
          </a:xfrm>
          <a:noFill/>
        </p:spPr>
        <p:txBody>
          <a:bodyPr/>
          <a:lstStyle/>
          <a:p>
            <a:pPr eaLnBrk="1" hangingPunct="1"/>
            <a:r>
              <a:rPr lang="zh-CN" altLang="en-US" b="1">
                <a:solidFill>
                  <a:schemeClr val="accent2"/>
                </a:solidFill>
              </a:rPr>
              <a:t>术语对比</a:t>
            </a:r>
          </a:p>
        </p:txBody>
      </p:sp>
      <p:graphicFrame>
        <p:nvGraphicFramePr>
          <p:cNvPr id="176176" name="Group 48">
            <a:extLst>
              <a:ext uri="{FF2B5EF4-FFF2-40B4-BE49-F238E27FC236}">
                <a16:creationId xmlns:a16="http://schemas.microsoft.com/office/drawing/2014/main" id="{B05831F2-A5E0-43E8-9083-5A9CAD75D68B}"/>
              </a:ext>
            </a:extLst>
          </p:cNvPr>
          <p:cNvGraphicFramePr>
            <a:graphicFrameLocks noGrp="1"/>
          </p:cNvGraphicFramePr>
          <p:nvPr>
            <p:ph type="tbl" idx="1"/>
          </p:nvPr>
        </p:nvGraphicFramePr>
        <p:xfrm>
          <a:off x="528638" y="1285875"/>
          <a:ext cx="7829550" cy="5181600"/>
        </p:xfrm>
        <a:graphic>
          <a:graphicData uri="http://schemas.openxmlformats.org/drawingml/2006/table">
            <a:tbl>
              <a:tblPr/>
              <a:tblGrid>
                <a:gridCol w="2487504">
                  <a:extLst>
                    <a:ext uri="{9D8B030D-6E8A-4147-A177-3AD203B41FA5}">
                      <a16:colId xmlns:a16="http://schemas.microsoft.com/office/drawing/2014/main" val="20000"/>
                    </a:ext>
                  </a:extLst>
                </a:gridCol>
                <a:gridCol w="5342046">
                  <a:extLst>
                    <a:ext uri="{9D8B030D-6E8A-4147-A177-3AD203B41FA5}">
                      <a16:colId xmlns:a16="http://schemas.microsoft.com/office/drawing/2014/main" val="20001"/>
                    </a:ext>
                  </a:extLst>
                </a:gridCol>
              </a:tblGrid>
              <a:tr h="5032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关系术语</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一般表格术语</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rgbClr val="FFFFCC"/>
                    </a:solidFill>
                  </a:tcPr>
                </a:tc>
                <a:extLst>
                  <a:ext uri="{0D108BD9-81ED-4DB2-BD59-A6C34878D82A}">
                    <a16:rowId xmlns:a16="http://schemas.microsoft.com/office/drawing/2014/main" val="10000"/>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关系模式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表头（表格的描述）</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二维表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元组</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记录或行</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属性</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列</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属性名</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列名</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属性值</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分量</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0" i="0" u="none" strike="noStrike" cap="none" normalizeH="0" baseline="0">
                          <a:ln>
                            <a:noFill/>
                          </a:ln>
                          <a:solidFill>
                            <a:schemeClr val="tx1"/>
                          </a:solidFill>
                          <a:effectLst/>
                          <a:latin typeface="Arial" charset="0"/>
                          <a:ea typeface="宋体" pitchFamily="2" charset="-122"/>
                        </a:rPr>
                        <a:t>一条记录中的一个列值</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4064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a:ln>
                            <a:noFill/>
                          </a:ln>
                          <a:solidFill>
                            <a:srgbClr val="333399"/>
                          </a:solidFill>
                          <a:effectLst/>
                          <a:latin typeface="Arial" charset="0"/>
                          <a:ea typeface="宋体" pitchFamily="2" charset="-122"/>
                        </a:rPr>
                        <a:t>非规范关系</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zh-CN" altLang="en-US" sz="2800" b="1" i="0" u="none" strike="noStrike" cap="none" normalizeH="0" baseline="0" dirty="0">
                          <a:ln>
                            <a:noFill/>
                          </a:ln>
                          <a:solidFill>
                            <a:srgbClr val="333399"/>
                          </a:solidFill>
                          <a:effectLst/>
                          <a:latin typeface="Arial" charset="0"/>
                          <a:ea typeface="宋体" pitchFamily="2" charset="-122"/>
                        </a:rPr>
                        <a:t>表中有表（大表中嵌有小表）</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bl>
          </a:graphicData>
        </a:graphic>
      </p:graphicFrame>
      <p:sp>
        <p:nvSpPr>
          <p:cNvPr id="75814" name="灯片编号占位符 5">
            <a:extLst>
              <a:ext uri="{FF2B5EF4-FFF2-40B4-BE49-F238E27FC236}">
                <a16:creationId xmlns:a16="http://schemas.microsoft.com/office/drawing/2014/main" id="{6FD823AC-AB9A-4E13-AA8A-C5EA7DEB285D}"/>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4439FA1-6221-4D8E-AD63-D84643A5EAF8}" type="slidenum">
              <a:rPr lang="en-US" altLang="zh-CN"/>
              <a:pPr eaLnBrk="1" hangingPunct="1"/>
              <a:t>74</a:t>
            </a:fld>
            <a:endParaRPr lang="en-US" altLang="zh-CN"/>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975FB3F5-0F15-4155-B2B0-7CA9B9601107}"/>
              </a:ext>
            </a:extLst>
          </p:cNvPr>
          <p:cNvSpPr>
            <a:spLocks noGrp="1" noChangeArrowheads="1"/>
          </p:cNvSpPr>
          <p:nvPr>
            <p:ph type="title"/>
          </p:nvPr>
        </p:nvSpPr>
        <p:spPr>
          <a:xfrm>
            <a:off x="468313" y="260350"/>
            <a:ext cx="8229600" cy="1143000"/>
          </a:xfrm>
        </p:spPr>
        <p:txBody>
          <a:bodyPr/>
          <a:lstStyle/>
          <a:p>
            <a:pPr eaLnBrk="1" hangingPunct="1"/>
            <a:r>
              <a:rPr lang="en-US" altLang="zh-CN" sz="4000" b="1">
                <a:solidFill>
                  <a:schemeClr val="accent2"/>
                </a:solidFill>
              </a:rPr>
              <a:t>2</a:t>
            </a:r>
            <a:r>
              <a:rPr lang="zh-CN" altLang="en-US" sz="4000" b="1">
                <a:solidFill>
                  <a:schemeClr val="accent2"/>
                </a:solidFill>
              </a:rPr>
              <a:t>、关系模型的操作</a:t>
            </a:r>
          </a:p>
        </p:txBody>
      </p:sp>
      <p:sp>
        <p:nvSpPr>
          <p:cNvPr id="76803" name="Rectangle 3">
            <a:extLst>
              <a:ext uri="{FF2B5EF4-FFF2-40B4-BE49-F238E27FC236}">
                <a16:creationId xmlns:a16="http://schemas.microsoft.com/office/drawing/2014/main" id="{C1DC3AD9-73AC-40AF-B650-0252288E9C9C}"/>
              </a:ext>
            </a:extLst>
          </p:cNvPr>
          <p:cNvSpPr>
            <a:spLocks noGrp="1" noChangeArrowheads="1"/>
          </p:cNvSpPr>
          <p:nvPr>
            <p:ph idx="1"/>
          </p:nvPr>
        </p:nvSpPr>
        <p:spPr>
          <a:xfrm>
            <a:off x="457200" y="1600200"/>
            <a:ext cx="8507413" cy="4525963"/>
          </a:xfrm>
        </p:spPr>
        <p:txBody>
          <a:bodyPr/>
          <a:lstStyle/>
          <a:p>
            <a:pPr eaLnBrk="1" hangingPunct="1"/>
            <a:r>
              <a:rPr lang="zh-CN" altLang="en-US" b="1">
                <a:solidFill>
                  <a:schemeClr val="accent2"/>
                </a:solidFill>
              </a:rPr>
              <a:t>数据操作是集合操作，操作对象和操作结果都是关系，即若干元组的集合</a:t>
            </a:r>
          </a:p>
          <a:p>
            <a:pPr lvl="1" eaLnBrk="1" hangingPunct="1"/>
            <a:r>
              <a:rPr lang="zh-CN" altLang="en-US"/>
              <a:t>查询</a:t>
            </a:r>
          </a:p>
          <a:p>
            <a:pPr lvl="1" eaLnBrk="1" hangingPunct="1"/>
            <a:r>
              <a:rPr lang="zh-CN" altLang="en-US"/>
              <a:t>插入</a:t>
            </a:r>
          </a:p>
          <a:p>
            <a:pPr lvl="1" eaLnBrk="1" hangingPunct="1"/>
            <a:r>
              <a:rPr lang="zh-CN" altLang="en-US"/>
              <a:t>删除</a:t>
            </a:r>
          </a:p>
          <a:p>
            <a:pPr lvl="1" eaLnBrk="1" hangingPunct="1"/>
            <a:r>
              <a:rPr lang="zh-CN" altLang="en-US"/>
              <a:t>更新</a:t>
            </a:r>
          </a:p>
          <a:p>
            <a:pPr eaLnBrk="1" hangingPunct="1"/>
            <a:r>
              <a:rPr lang="zh-CN" altLang="en-US">
                <a:solidFill>
                  <a:schemeClr val="accent2"/>
                </a:solidFill>
              </a:rPr>
              <a:t>存取路径对用户隐蔽，用户只要指出</a:t>
            </a:r>
            <a:r>
              <a:rPr lang="zh-CN" altLang="en-US" b="1">
                <a:solidFill>
                  <a:schemeClr val="accent2"/>
                </a:solidFill>
              </a:rPr>
              <a:t>“</a:t>
            </a:r>
            <a:r>
              <a:rPr lang="zh-CN" altLang="en-US">
                <a:solidFill>
                  <a:schemeClr val="accent2"/>
                </a:solidFill>
              </a:rPr>
              <a:t>做什么</a:t>
            </a:r>
            <a:r>
              <a:rPr lang="zh-CN" altLang="en-US" b="1">
                <a:solidFill>
                  <a:schemeClr val="accent2"/>
                </a:solidFill>
              </a:rPr>
              <a:t>”</a:t>
            </a:r>
            <a:r>
              <a:rPr lang="zh-CN" altLang="en-US">
                <a:solidFill>
                  <a:schemeClr val="accent2"/>
                </a:solidFill>
              </a:rPr>
              <a:t>，不必详细说明</a:t>
            </a:r>
            <a:r>
              <a:rPr lang="zh-CN" altLang="en-US" b="1">
                <a:solidFill>
                  <a:schemeClr val="accent2"/>
                </a:solidFill>
              </a:rPr>
              <a:t>“</a:t>
            </a:r>
            <a:r>
              <a:rPr lang="zh-CN" altLang="en-US">
                <a:solidFill>
                  <a:schemeClr val="accent2"/>
                </a:solidFill>
              </a:rPr>
              <a:t>怎么做</a:t>
            </a:r>
            <a:r>
              <a:rPr lang="zh-CN" altLang="en-US" b="1">
                <a:solidFill>
                  <a:schemeClr val="accent2"/>
                </a:solidFill>
              </a:rPr>
              <a:t>”</a:t>
            </a:r>
            <a:endParaRPr lang="zh-CN" altLang="en-US">
              <a:solidFill>
                <a:schemeClr val="accent2"/>
              </a:solidFill>
            </a:endParaRPr>
          </a:p>
          <a:p>
            <a:pPr lvl="1" eaLnBrk="1" hangingPunct="1"/>
            <a:endParaRPr lang="zh-CN" altLang="en-US"/>
          </a:p>
          <a:p>
            <a:pPr eaLnBrk="1" hangingPunct="1"/>
            <a:endParaRPr lang="en-US" altLang="zh-CN"/>
          </a:p>
        </p:txBody>
      </p:sp>
      <p:sp>
        <p:nvSpPr>
          <p:cNvPr id="76804" name="灯片编号占位符 5">
            <a:extLst>
              <a:ext uri="{FF2B5EF4-FFF2-40B4-BE49-F238E27FC236}">
                <a16:creationId xmlns:a16="http://schemas.microsoft.com/office/drawing/2014/main" id="{8FC671D8-248F-4F0C-AEBF-506DDD55493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47816F5-F994-4E78-9280-8D0EEE11E670}" type="slidenum">
              <a:rPr lang="en-US" altLang="zh-CN"/>
              <a:pPr eaLnBrk="1" hangingPunct="1"/>
              <a:t>75</a:t>
            </a:fld>
            <a:endParaRPr lang="en-US" altLang="zh-CN"/>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9726632D-DD82-48E2-9877-D307BF0CA985}"/>
              </a:ext>
            </a:extLst>
          </p:cNvPr>
          <p:cNvSpPr>
            <a:spLocks noGrp="1" noChangeArrowheads="1"/>
          </p:cNvSpPr>
          <p:nvPr>
            <p:ph type="title"/>
          </p:nvPr>
        </p:nvSpPr>
        <p:spPr/>
        <p:txBody>
          <a:bodyPr/>
          <a:lstStyle/>
          <a:p>
            <a:pPr eaLnBrk="1" hangingPunct="1"/>
            <a:r>
              <a:rPr lang="en-US" altLang="zh-CN" b="1">
                <a:solidFill>
                  <a:schemeClr val="accent2"/>
                </a:solidFill>
              </a:rPr>
              <a:t>3</a:t>
            </a:r>
            <a:r>
              <a:rPr lang="zh-CN" altLang="en-US" b="1">
                <a:solidFill>
                  <a:schemeClr val="accent2"/>
                </a:solidFill>
              </a:rPr>
              <a:t>、关系模型的完整性约束</a:t>
            </a:r>
          </a:p>
        </p:txBody>
      </p:sp>
      <p:sp>
        <p:nvSpPr>
          <p:cNvPr id="77827" name="Rectangle 3">
            <a:extLst>
              <a:ext uri="{FF2B5EF4-FFF2-40B4-BE49-F238E27FC236}">
                <a16:creationId xmlns:a16="http://schemas.microsoft.com/office/drawing/2014/main" id="{DA81E003-01B2-4F3A-9ACD-DB8CF47FD91A}"/>
              </a:ext>
            </a:extLst>
          </p:cNvPr>
          <p:cNvSpPr>
            <a:spLocks noGrp="1" noChangeArrowheads="1"/>
          </p:cNvSpPr>
          <p:nvPr>
            <p:ph idx="1"/>
          </p:nvPr>
        </p:nvSpPr>
        <p:spPr>
          <a:xfrm>
            <a:off x="457200" y="1600200"/>
            <a:ext cx="8229600" cy="2549525"/>
          </a:xfrm>
        </p:spPr>
        <p:txBody>
          <a:bodyPr/>
          <a:lstStyle/>
          <a:p>
            <a:pPr eaLnBrk="1" hangingPunct="1"/>
            <a:r>
              <a:rPr lang="zh-CN" altLang="en-US" sz="3600"/>
              <a:t>实体完整性</a:t>
            </a:r>
          </a:p>
          <a:p>
            <a:pPr eaLnBrk="1" hangingPunct="1"/>
            <a:r>
              <a:rPr lang="zh-CN" altLang="en-US" sz="3600"/>
              <a:t>参照完整性</a:t>
            </a:r>
          </a:p>
          <a:p>
            <a:pPr eaLnBrk="1" hangingPunct="1"/>
            <a:r>
              <a:rPr lang="zh-CN" altLang="en-US" sz="3600"/>
              <a:t>用户定义的完整性</a:t>
            </a:r>
          </a:p>
          <a:p>
            <a:pPr eaLnBrk="1" hangingPunct="1"/>
            <a:endParaRPr lang="en-US" altLang="zh-CN" sz="3600"/>
          </a:p>
        </p:txBody>
      </p:sp>
      <p:sp>
        <p:nvSpPr>
          <p:cNvPr id="77828" name="灯片编号占位符 5">
            <a:extLst>
              <a:ext uri="{FF2B5EF4-FFF2-40B4-BE49-F238E27FC236}">
                <a16:creationId xmlns:a16="http://schemas.microsoft.com/office/drawing/2014/main" id="{F037A2DE-EC7D-4DB8-BAD3-CE306026F73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13135F9-DF8E-4505-A9D2-889BB44896C7}" type="slidenum">
              <a:rPr lang="en-US" altLang="zh-CN"/>
              <a:pPr eaLnBrk="1" hangingPunct="1"/>
              <a:t>76</a:t>
            </a:fld>
            <a:endParaRPr lang="en-US" altLang="zh-CN"/>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0A473B70-43B2-4FB7-85F4-311D8358FF02}"/>
              </a:ext>
            </a:extLst>
          </p:cNvPr>
          <p:cNvSpPr>
            <a:spLocks noGrp="1" noChangeArrowheads="1"/>
          </p:cNvSpPr>
          <p:nvPr>
            <p:ph type="title"/>
          </p:nvPr>
        </p:nvSpPr>
        <p:spPr/>
        <p:txBody>
          <a:bodyPr/>
          <a:lstStyle/>
          <a:p>
            <a:pPr eaLnBrk="1" hangingPunct="1"/>
            <a:r>
              <a:rPr lang="en-US" altLang="zh-CN" b="1">
                <a:solidFill>
                  <a:schemeClr val="accent2"/>
                </a:solidFill>
              </a:rPr>
              <a:t>4</a:t>
            </a:r>
            <a:r>
              <a:rPr lang="zh-CN" altLang="en-US" b="1">
                <a:solidFill>
                  <a:schemeClr val="accent2"/>
                </a:solidFill>
              </a:rPr>
              <a:t>、关系模型的存储结构</a:t>
            </a:r>
          </a:p>
        </p:txBody>
      </p:sp>
      <p:sp>
        <p:nvSpPr>
          <p:cNvPr id="78851" name="Rectangle 3">
            <a:extLst>
              <a:ext uri="{FF2B5EF4-FFF2-40B4-BE49-F238E27FC236}">
                <a16:creationId xmlns:a16="http://schemas.microsoft.com/office/drawing/2014/main" id="{D5B8AF00-F8F9-4D62-8376-1E32531A33C0}"/>
              </a:ext>
            </a:extLst>
          </p:cNvPr>
          <p:cNvSpPr>
            <a:spLocks noGrp="1" noChangeArrowheads="1"/>
          </p:cNvSpPr>
          <p:nvPr>
            <p:ph idx="1"/>
          </p:nvPr>
        </p:nvSpPr>
        <p:spPr/>
        <p:txBody>
          <a:bodyPr/>
          <a:lstStyle/>
          <a:p>
            <a:pPr eaLnBrk="1" hangingPunct="1"/>
            <a:r>
              <a:rPr lang="zh-CN" altLang="en-US"/>
              <a:t>实体及实体间的联系都用表来表示</a:t>
            </a:r>
          </a:p>
          <a:p>
            <a:pPr eaLnBrk="1" hangingPunct="1"/>
            <a:r>
              <a:rPr lang="zh-CN" altLang="en-US"/>
              <a:t>表以文件形式存储</a:t>
            </a:r>
          </a:p>
          <a:p>
            <a:pPr lvl="1" eaLnBrk="1" hangingPunct="1"/>
            <a:r>
              <a:rPr lang="zh-CN" altLang="en-US"/>
              <a:t>有的</a:t>
            </a:r>
            <a:r>
              <a:rPr lang="en-US" altLang="zh-CN"/>
              <a:t>DBMS</a:t>
            </a:r>
            <a:r>
              <a:rPr lang="zh-CN" altLang="en-US"/>
              <a:t>一个表对应一个操作系统文件</a:t>
            </a:r>
          </a:p>
          <a:p>
            <a:pPr lvl="1" eaLnBrk="1" hangingPunct="1"/>
            <a:r>
              <a:rPr lang="zh-CN" altLang="en-US"/>
              <a:t>有的</a:t>
            </a:r>
            <a:r>
              <a:rPr lang="en-US" altLang="zh-CN"/>
              <a:t>DBMS</a:t>
            </a:r>
            <a:r>
              <a:rPr lang="zh-CN" altLang="en-US"/>
              <a:t>自己设计文件结构</a:t>
            </a:r>
          </a:p>
          <a:p>
            <a:pPr eaLnBrk="1" hangingPunct="1"/>
            <a:endParaRPr lang="en-US" altLang="zh-CN"/>
          </a:p>
        </p:txBody>
      </p:sp>
      <p:sp>
        <p:nvSpPr>
          <p:cNvPr id="78852" name="灯片编号占位符 5">
            <a:extLst>
              <a:ext uri="{FF2B5EF4-FFF2-40B4-BE49-F238E27FC236}">
                <a16:creationId xmlns:a16="http://schemas.microsoft.com/office/drawing/2014/main" id="{6F3DBA31-AFF3-471F-93B8-6CA5FC977D1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27CF801-BA3A-4E20-B8C6-F179BA7690E5}" type="slidenum">
              <a:rPr lang="en-US" altLang="zh-CN"/>
              <a:pPr eaLnBrk="1" hangingPunct="1"/>
              <a:t>77</a:t>
            </a:fld>
            <a:endParaRPr lang="en-US" altLang="zh-CN"/>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2F36A39D-26B7-4601-BCBE-5882F28FC87E}"/>
              </a:ext>
            </a:extLst>
          </p:cNvPr>
          <p:cNvSpPr>
            <a:spLocks noGrp="1" noChangeArrowheads="1"/>
          </p:cNvSpPr>
          <p:nvPr>
            <p:ph type="title"/>
          </p:nvPr>
        </p:nvSpPr>
        <p:spPr>
          <a:xfrm>
            <a:off x="468313" y="260350"/>
            <a:ext cx="8229600" cy="1143000"/>
          </a:xfrm>
        </p:spPr>
        <p:txBody>
          <a:bodyPr/>
          <a:lstStyle/>
          <a:p>
            <a:pPr eaLnBrk="1" hangingPunct="1"/>
            <a:r>
              <a:rPr lang="en-US" altLang="zh-CN" b="1">
                <a:solidFill>
                  <a:schemeClr val="accent2"/>
                </a:solidFill>
              </a:rPr>
              <a:t>5</a:t>
            </a:r>
            <a:r>
              <a:rPr lang="zh-CN" altLang="en-US" b="1">
                <a:solidFill>
                  <a:schemeClr val="accent2"/>
                </a:solidFill>
              </a:rPr>
              <a:t>、关系模型的优点</a:t>
            </a:r>
          </a:p>
        </p:txBody>
      </p:sp>
      <p:sp>
        <p:nvSpPr>
          <p:cNvPr id="79875" name="Rectangle 3">
            <a:extLst>
              <a:ext uri="{FF2B5EF4-FFF2-40B4-BE49-F238E27FC236}">
                <a16:creationId xmlns:a16="http://schemas.microsoft.com/office/drawing/2014/main" id="{EC43506B-130E-449A-9618-69CD114250C8}"/>
              </a:ext>
            </a:extLst>
          </p:cNvPr>
          <p:cNvSpPr>
            <a:spLocks noGrp="1" noChangeArrowheads="1"/>
          </p:cNvSpPr>
          <p:nvPr>
            <p:ph idx="1"/>
          </p:nvPr>
        </p:nvSpPr>
        <p:spPr>
          <a:xfrm>
            <a:off x="457200" y="1600200"/>
            <a:ext cx="8435975" cy="4525963"/>
          </a:xfrm>
        </p:spPr>
        <p:txBody>
          <a:bodyPr/>
          <a:lstStyle/>
          <a:p>
            <a:pPr marL="609600" indent="-609600" eaLnBrk="1" hangingPunct="1"/>
            <a:r>
              <a:rPr lang="zh-CN" altLang="en-US"/>
              <a:t>建立在严格的数学概念的基础上</a:t>
            </a:r>
          </a:p>
          <a:p>
            <a:pPr marL="609600" indent="-609600" eaLnBrk="1" hangingPunct="1"/>
            <a:r>
              <a:rPr lang="zh-CN" altLang="en-US"/>
              <a:t>概念单一</a:t>
            </a:r>
          </a:p>
          <a:p>
            <a:pPr marL="990600" lvl="1" indent="-533400" eaLnBrk="1" hangingPunct="1">
              <a:buFontTx/>
              <a:buAutoNum type="circleNumDbPlain"/>
            </a:pPr>
            <a:r>
              <a:rPr lang="zh-CN" altLang="en-US" b="1">
                <a:solidFill>
                  <a:schemeClr val="accent2"/>
                </a:solidFill>
              </a:rPr>
              <a:t>实体和实体之间的联系都用关系来表示</a:t>
            </a:r>
          </a:p>
          <a:p>
            <a:pPr marL="990600" lvl="1" indent="-533400" eaLnBrk="1" hangingPunct="1">
              <a:buFontTx/>
              <a:buAutoNum type="circleNumDbPlain"/>
            </a:pPr>
            <a:r>
              <a:rPr lang="zh-CN" altLang="en-US" b="1">
                <a:solidFill>
                  <a:schemeClr val="accent2"/>
                </a:solidFill>
              </a:rPr>
              <a:t>对数据的检索结果也是关系</a:t>
            </a:r>
          </a:p>
          <a:p>
            <a:pPr marL="609600" indent="-609600" eaLnBrk="1" hangingPunct="1"/>
            <a:r>
              <a:rPr lang="zh-CN" altLang="en-US"/>
              <a:t>关系模型的存取路径对用户透明</a:t>
            </a:r>
          </a:p>
          <a:p>
            <a:pPr marL="990600" lvl="1" indent="-533400" eaLnBrk="1" hangingPunct="1"/>
            <a:r>
              <a:rPr lang="zh-CN" altLang="en-US"/>
              <a:t>具有更高的数据独立性，更好的安全保密性</a:t>
            </a:r>
          </a:p>
          <a:p>
            <a:pPr marL="990600" lvl="1" indent="-533400" eaLnBrk="1" hangingPunct="1"/>
            <a:r>
              <a:rPr lang="zh-CN" altLang="en-US"/>
              <a:t>简化了程序员的工作和数据库开发建立的工作</a:t>
            </a:r>
          </a:p>
          <a:p>
            <a:pPr marL="609600" indent="-609600" eaLnBrk="1" hangingPunct="1"/>
            <a:endParaRPr lang="en-US" altLang="zh-CN"/>
          </a:p>
        </p:txBody>
      </p:sp>
      <p:sp>
        <p:nvSpPr>
          <p:cNvPr id="79876" name="灯片编号占位符 5">
            <a:extLst>
              <a:ext uri="{FF2B5EF4-FFF2-40B4-BE49-F238E27FC236}">
                <a16:creationId xmlns:a16="http://schemas.microsoft.com/office/drawing/2014/main" id="{10ADC48F-02C4-4A47-8CA7-7A95C2E4DA8F}"/>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AFC45-83F6-40EA-B505-093876F76293}" type="slidenum">
              <a:rPr lang="en-US" altLang="zh-CN"/>
              <a:pPr eaLnBrk="1" hangingPunct="1"/>
              <a:t>78</a:t>
            </a:fld>
            <a:endParaRPr lang="en-US" altLang="zh-CN"/>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B72D6AE6-A91E-4A12-ACD2-ECF1A6FBAE3A}"/>
              </a:ext>
            </a:extLst>
          </p:cNvPr>
          <p:cNvSpPr>
            <a:spLocks noGrp="1" noChangeArrowheads="1"/>
          </p:cNvSpPr>
          <p:nvPr>
            <p:ph type="title"/>
          </p:nvPr>
        </p:nvSpPr>
        <p:spPr/>
        <p:txBody>
          <a:bodyPr/>
          <a:lstStyle/>
          <a:p>
            <a:pPr eaLnBrk="1" hangingPunct="1"/>
            <a:r>
              <a:rPr lang="en-US" altLang="zh-CN" b="1">
                <a:solidFill>
                  <a:schemeClr val="accent2"/>
                </a:solidFill>
              </a:rPr>
              <a:t>6</a:t>
            </a:r>
            <a:r>
              <a:rPr lang="zh-CN" altLang="en-US" b="1">
                <a:solidFill>
                  <a:schemeClr val="accent2"/>
                </a:solidFill>
              </a:rPr>
              <a:t>、关系模型的缺点</a:t>
            </a:r>
          </a:p>
        </p:txBody>
      </p:sp>
      <p:sp>
        <p:nvSpPr>
          <p:cNvPr id="80899" name="Rectangle 3">
            <a:extLst>
              <a:ext uri="{FF2B5EF4-FFF2-40B4-BE49-F238E27FC236}">
                <a16:creationId xmlns:a16="http://schemas.microsoft.com/office/drawing/2014/main" id="{9C988554-1AB5-4825-BC9E-5CCDF4FC524D}"/>
              </a:ext>
            </a:extLst>
          </p:cNvPr>
          <p:cNvSpPr>
            <a:spLocks noGrp="1" noChangeArrowheads="1"/>
          </p:cNvSpPr>
          <p:nvPr>
            <p:ph idx="1"/>
          </p:nvPr>
        </p:nvSpPr>
        <p:spPr/>
        <p:txBody>
          <a:bodyPr/>
          <a:lstStyle/>
          <a:p>
            <a:pPr eaLnBrk="1" hangingPunct="1"/>
            <a:r>
              <a:rPr lang="zh-CN" altLang="en-US"/>
              <a:t>存取路径对用户透明导致查询效率往往不如非关系数据模型</a:t>
            </a:r>
          </a:p>
          <a:p>
            <a:pPr eaLnBrk="1" hangingPunct="1"/>
            <a:r>
              <a:rPr lang="zh-CN" altLang="en-US"/>
              <a:t>为提高性能，必须对用户的查询请求进行优化，增加了开发</a:t>
            </a:r>
            <a:r>
              <a:rPr lang="en-US" altLang="zh-CN"/>
              <a:t>DBMS</a:t>
            </a:r>
            <a:r>
              <a:rPr lang="zh-CN" altLang="en-US"/>
              <a:t>的难度</a:t>
            </a:r>
          </a:p>
          <a:p>
            <a:pPr eaLnBrk="1" hangingPunct="1"/>
            <a:endParaRPr lang="en-US" altLang="zh-CN"/>
          </a:p>
        </p:txBody>
      </p:sp>
      <p:sp>
        <p:nvSpPr>
          <p:cNvPr id="80900" name="灯片编号占位符 5">
            <a:extLst>
              <a:ext uri="{FF2B5EF4-FFF2-40B4-BE49-F238E27FC236}">
                <a16:creationId xmlns:a16="http://schemas.microsoft.com/office/drawing/2014/main" id="{D18139FA-A2A6-45F8-A671-66029C6FA287}"/>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8097949-4CAF-4BAF-9EE7-B81701BC5855}" type="slidenum">
              <a:rPr lang="en-US" altLang="zh-CN"/>
              <a:pPr eaLnBrk="1" hangingPunct="1"/>
              <a:t>79</a:t>
            </a:fld>
            <a:endParaRPr lang="en-US" altLang="zh-C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49A1AE9C-7BD1-43AF-A122-3932588EEA40}"/>
              </a:ext>
            </a:extLst>
          </p:cNvPr>
          <p:cNvSpPr>
            <a:spLocks noGrp="1"/>
          </p:cNvSpPr>
          <p:nvPr>
            <p:ph idx="1"/>
          </p:nvPr>
        </p:nvSpPr>
        <p:spPr>
          <a:xfrm>
            <a:off x="475352" y="1772816"/>
            <a:ext cx="8345120" cy="1772096"/>
          </a:xfrm>
        </p:spPr>
        <p:txBody>
          <a:bodyPr/>
          <a:lstStyle/>
          <a:p>
            <a:pPr marL="0" indent="0">
              <a:buNone/>
            </a:pPr>
            <a:r>
              <a:rPr lang="zh-CN" altLang="zh-CN" sz="4400" dirty="0"/>
              <a:t>课程考核成绩</a:t>
            </a:r>
            <a:r>
              <a:rPr lang="en-US" altLang="zh-CN" sz="4400" dirty="0"/>
              <a:t>=</a:t>
            </a:r>
            <a:r>
              <a:rPr lang="zh-CN" altLang="zh-CN" sz="4400" dirty="0"/>
              <a:t>平时成绩</a:t>
            </a:r>
            <a:r>
              <a:rPr lang="en-US" altLang="zh-CN" sz="4400" dirty="0">
                <a:sym typeface="Symbol" panose="05050102010706020507" pitchFamily="18" charset="2"/>
              </a:rPr>
              <a:t></a:t>
            </a:r>
            <a:r>
              <a:rPr lang="en-US" altLang="zh-CN" sz="4400" dirty="0"/>
              <a:t>20%+</a:t>
            </a:r>
            <a:br>
              <a:rPr lang="en-US" altLang="zh-CN" sz="4400" dirty="0"/>
            </a:br>
            <a:r>
              <a:rPr lang="zh-CN" altLang="zh-CN" sz="4400" dirty="0"/>
              <a:t>实验成绩</a:t>
            </a:r>
            <a:r>
              <a:rPr lang="en-US" altLang="zh-CN" sz="4400" dirty="0">
                <a:sym typeface="Symbol" panose="05050102010706020507" pitchFamily="18" charset="2"/>
              </a:rPr>
              <a:t></a:t>
            </a:r>
            <a:r>
              <a:rPr lang="en-US" altLang="zh-CN" sz="4400" dirty="0"/>
              <a:t>20%+</a:t>
            </a:r>
            <a:r>
              <a:rPr lang="zh-CN" altLang="zh-CN" sz="4400" dirty="0"/>
              <a:t>期末成绩</a:t>
            </a:r>
            <a:r>
              <a:rPr lang="en-US" altLang="zh-CN" sz="4400" dirty="0">
                <a:sym typeface="Symbol" panose="05050102010706020507" pitchFamily="18" charset="2"/>
              </a:rPr>
              <a:t></a:t>
            </a:r>
            <a:r>
              <a:rPr lang="en-US" altLang="zh-CN" sz="4400" dirty="0"/>
              <a:t>60%</a:t>
            </a:r>
            <a:endParaRPr lang="zh-CN" altLang="zh-CN" sz="4400" dirty="0"/>
          </a:p>
        </p:txBody>
      </p:sp>
      <p:sp>
        <p:nvSpPr>
          <p:cNvPr id="4" name="灯片编号占位符 3">
            <a:extLst>
              <a:ext uri="{FF2B5EF4-FFF2-40B4-BE49-F238E27FC236}">
                <a16:creationId xmlns:a16="http://schemas.microsoft.com/office/drawing/2014/main" id="{761CDC66-AD06-4B73-8F34-D1E3D877A2C1}"/>
              </a:ext>
            </a:extLst>
          </p:cNvPr>
          <p:cNvSpPr>
            <a:spLocks noGrp="1"/>
          </p:cNvSpPr>
          <p:nvPr>
            <p:ph type="sldNum" sz="quarter" idx="12"/>
          </p:nvPr>
        </p:nvSpPr>
        <p:spPr/>
        <p:txBody>
          <a:bodyPr/>
          <a:lstStyle/>
          <a:p>
            <a:fld id="{D486D027-4C13-4FC1-80D6-22D5E76A4675}" type="slidenum">
              <a:rPr lang="en-US" altLang="zh-CN" smtClean="0"/>
              <a:pPr/>
              <a:t>8</a:t>
            </a:fld>
            <a:endParaRPr lang="en-US" altLang="zh-CN"/>
          </a:p>
        </p:txBody>
      </p:sp>
      <p:sp>
        <p:nvSpPr>
          <p:cNvPr id="6" name="标题 5">
            <a:extLst>
              <a:ext uri="{FF2B5EF4-FFF2-40B4-BE49-F238E27FC236}">
                <a16:creationId xmlns:a16="http://schemas.microsoft.com/office/drawing/2014/main" id="{A59D19D6-735E-4988-ABE8-72E5BF464017}"/>
              </a:ext>
            </a:extLst>
          </p:cNvPr>
          <p:cNvSpPr>
            <a:spLocks noGrp="1"/>
          </p:cNvSpPr>
          <p:nvPr>
            <p:ph type="title"/>
          </p:nvPr>
        </p:nvSpPr>
        <p:spPr>
          <a:xfrm>
            <a:off x="457200" y="355216"/>
            <a:ext cx="8229600" cy="1143000"/>
          </a:xfrm>
        </p:spPr>
        <p:txBody>
          <a:bodyPr/>
          <a:lstStyle/>
          <a:p>
            <a:r>
              <a:rPr lang="zh-CN" altLang="zh-CN" b="1" dirty="0"/>
              <a:t>课程考核及评价方式</a:t>
            </a:r>
            <a:endParaRPr lang="zh-CN" altLang="en-US" dirty="0"/>
          </a:p>
        </p:txBody>
      </p:sp>
    </p:spTree>
    <p:extLst>
      <p:ext uri="{BB962C8B-B14F-4D97-AF65-F5344CB8AC3E}">
        <p14:creationId xmlns:p14="http://schemas.microsoft.com/office/powerpoint/2010/main" val="24533945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A846543E-21F9-41AF-B34C-31CFDEC3204E}"/>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81923" name="Rectangle 3">
            <a:extLst>
              <a:ext uri="{FF2B5EF4-FFF2-40B4-BE49-F238E27FC236}">
                <a16:creationId xmlns:a16="http://schemas.microsoft.com/office/drawing/2014/main" id="{EF04CFF2-F895-4985-8A49-6AE778F2E00B}"/>
              </a:ext>
            </a:extLst>
          </p:cNvPr>
          <p:cNvSpPr>
            <a:spLocks noGrp="1" noChangeArrowheads="1"/>
          </p:cNvSpPr>
          <p:nvPr>
            <p:ph idx="1"/>
          </p:nvPr>
        </p:nvSpPr>
        <p:spPr/>
        <p:txBody>
          <a:bodyPr/>
          <a:lstStyle/>
          <a:p>
            <a:pPr eaLnBrk="1" hangingPunct="1">
              <a:buFontTx/>
              <a:buNone/>
            </a:pPr>
            <a:r>
              <a:rPr lang="en-US" altLang="zh-CN" b="1"/>
              <a:t>1.1 </a:t>
            </a:r>
            <a:r>
              <a:rPr lang="zh-CN" altLang="en-US"/>
              <a:t>数据库系统概述</a:t>
            </a:r>
          </a:p>
          <a:p>
            <a:pPr eaLnBrk="1" hangingPunct="1">
              <a:buFontTx/>
              <a:buNone/>
            </a:pPr>
            <a:r>
              <a:rPr lang="en-US" altLang="zh-CN" b="1"/>
              <a:t>1.2 </a:t>
            </a:r>
            <a:r>
              <a:rPr lang="zh-CN" altLang="en-US"/>
              <a:t>数据模型</a:t>
            </a:r>
          </a:p>
          <a:p>
            <a:pPr eaLnBrk="1" hangingPunct="1">
              <a:buFontTx/>
              <a:buNone/>
            </a:pPr>
            <a:r>
              <a:rPr lang="en-US" altLang="zh-CN" b="1">
                <a:solidFill>
                  <a:schemeClr val="accent2"/>
                </a:solidFill>
              </a:rPr>
              <a:t>1.3 </a:t>
            </a:r>
            <a:r>
              <a:rPr lang="zh-CN" altLang="en-US" b="1">
                <a:solidFill>
                  <a:schemeClr val="accent2"/>
                </a:solidFill>
              </a:rPr>
              <a:t>数据库系统的结构</a:t>
            </a:r>
          </a:p>
          <a:p>
            <a:pPr eaLnBrk="1" hangingPunct="1">
              <a:buFontTx/>
              <a:buNone/>
            </a:pPr>
            <a:r>
              <a:rPr lang="en-US" altLang="zh-CN" b="1"/>
              <a:t>1.4 </a:t>
            </a:r>
            <a:r>
              <a:rPr lang="zh-CN" altLang="en-US"/>
              <a:t>数据库系统的组成</a:t>
            </a:r>
          </a:p>
          <a:p>
            <a:pPr eaLnBrk="1" hangingPunct="1">
              <a:buFontTx/>
              <a:buNone/>
            </a:pPr>
            <a:r>
              <a:rPr lang="en-US" altLang="zh-CN" b="1"/>
              <a:t>1.5 </a:t>
            </a:r>
            <a:r>
              <a:rPr lang="zh-CN" altLang="en-US"/>
              <a:t>小结</a:t>
            </a:r>
          </a:p>
        </p:txBody>
      </p:sp>
      <p:sp>
        <p:nvSpPr>
          <p:cNvPr id="81924" name="灯片编号占位符 5">
            <a:extLst>
              <a:ext uri="{FF2B5EF4-FFF2-40B4-BE49-F238E27FC236}">
                <a16:creationId xmlns:a16="http://schemas.microsoft.com/office/drawing/2014/main" id="{5C084A95-2616-4F46-BEAC-EC30ED48AA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94AA7DE-135D-49E9-9954-3E08B4406797}" type="slidenum">
              <a:rPr lang="en-US" altLang="zh-CN"/>
              <a:pPr eaLnBrk="1" hangingPunct="1"/>
              <a:t>80</a:t>
            </a:fld>
            <a:endParaRPr lang="en-US" altLang="zh-CN"/>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D8CBE142-F603-4084-8BF3-232022EB3B24}"/>
              </a:ext>
            </a:extLst>
          </p:cNvPr>
          <p:cNvSpPr>
            <a:spLocks noGrp="1" noChangeArrowheads="1"/>
          </p:cNvSpPr>
          <p:nvPr>
            <p:ph type="title"/>
          </p:nvPr>
        </p:nvSpPr>
        <p:spPr/>
        <p:txBody>
          <a:bodyPr/>
          <a:lstStyle/>
          <a:p>
            <a:pPr eaLnBrk="1" hangingPunct="1"/>
            <a:r>
              <a:rPr lang="en-US" altLang="zh-CN">
                <a:solidFill>
                  <a:schemeClr val="accent2"/>
                </a:solidFill>
              </a:rPr>
              <a:t>1.3 </a:t>
            </a:r>
            <a:r>
              <a:rPr lang="zh-CN" altLang="en-US">
                <a:solidFill>
                  <a:schemeClr val="accent2"/>
                </a:solidFill>
              </a:rPr>
              <a:t>数据库系统的结构</a:t>
            </a:r>
          </a:p>
        </p:txBody>
      </p:sp>
      <p:sp>
        <p:nvSpPr>
          <p:cNvPr id="82947" name="Rectangle 3">
            <a:extLst>
              <a:ext uri="{FF2B5EF4-FFF2-40B4-BE49-F238E27FC236}">
                <a16:creationId xmlns:a16="http://schemas.microsoft.com/office/drawing/2014/main" id="{AF92AB83-912F-4873-87A5-8729927B6A8F}"/>
              </a:ext>
            </a:extLst>
          </p:cNvPr>
          <p:cNvSpPr>
            <a:spLocks noGrp="1" noChangeArrowheads="1"/>
          </p:cNvSpPr>
          <p:nvPr>
            <p:ph idx="1"/>
          </p:nvPr>
        </p:nvSpPr>
        <p:spPr>
          <a:xfrm>
            <a:off x="457200" y="1600200"/>
            <a:ext cx="8218488" cy="3989388"/>
          </a:xfrm>
        </p:spPr>
        <p:txBody>
          <a:bodyPr/>
          <a:lstStyle/>
          <a:p>
            <a:pPr eaLnBrk="1" hangingPunct="1">
              <a:lnSpc>
                <a:spcPct val="110000"/>
              </a:lnSpc>
              <a:buFontTx/>
              <a:buNone/>
            </a:pPr>
            <a:r>
              <a:rPr lang="en-US" altLang="zh-CN" b="1"/>
              <a:t>1.3.1 </a:t>
            </a:r>
            <a:r>
              <a:rPr lang="zh-CN" altLang="en-US"/>
              <a:t>数据库系统模式的概念</a:t>
            </a:r>
          </a:p>
          <a:p>
            <a:pPr eaLnBrk="1" hangingPunct="1">
              <a:lnSpc>
                <a:spcPct val="110000"/>
              </a:lnSpc>
              <a:buFontTx/>
              <a:buNone/>
            </a:pPr>
            <a:r>
              <a:rPr lang="en-US" altLang="zh-CN" b="1"/>
              <a:t>1.3.2 </a:t>
            </a:r>
            <a:r>
              <a:rPr lang="zh-CN" altLang="en-US"/>
              <a:t>数据库系统的三级模式结构</a:t>
            </a:r>
          </a:p>
          <a:p>
            <a:pPr eaLnBrk="1" hangingPunct="1">
              <a:lnSpc>
                <a:spcPct val="110000"/>
              </a:lnSpc>
              <a:buFontTx/>
              <a:buNone/>
            </a:pPr>
            <a:r>
              <a:rPr lang="en-US" altLang="zh-CN" b="1"/>
              <a:t>1.3.3 </a:t>
            </a:r>
            <a:r>
              <a:rPr lang="zh-CN" altLang="en-US"/>
              <a:t>数据库的二级映像功能与数据独立性</a:t>
            </a:r>
          </a:p>
          <a:p>
            <a:pPr eaLnBrk="1" hangingPunct="1">
              <a:lnSpc>
                <a:spcPct val="110000"/>
              </a:lnSpc>
            </a:pPr>
            <a:endParaRPr lang="en-US" altLang="zh-CN"/>
          </a:p>
        </p:txBody>
      </p:sp>
      <p:sp>
        <p:nvSpPr>
          <p:cNvPr id="82948" name="灯片编号占位符 5">
            <a:extLst>
              <a:ext uri="{FF2B5EF4-FFF2-40B4-BE49-F238E27FC236}">
                <a16:creationId xmlns:a16="http://schemas.microsoft.com/office/drawing/2014/main" id="{EA81BC0D-7708-445E-B400-1EFE6A1F074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49BDC208-5DFE-4128-ADE3-55013B1BD155}" type="slidenum">
              <a:rPr lang="en-US" altLang="zh-CN"/>
              <a:pPr eaLnBrk="1" hangingPunct="1"/>
              <a:t>81</a:t>
            </a:fld>
            <a:endParaRPr lang="en-US" altLang="zh-CN"/>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71FE364C-1248-48FD-9F31-90B3A7D67991}"/>
              </a:ext>
            </a:extLst>
          </p:cNvPr>
          <p:cNvSpPr>
            <a:spLocks noGrp="1" noChangeArrowheads="1"/>
          </p:cNvSpPr>
          <p:nvPr>
            <p:ph type="title"/>
          </p:nvPr>
        </p:nvSpPr>
        <p:spPr/>
        <p:txBody>
          <a:bodyPr/>
          <a:lstStyle/>
          <a:p>
            <a:pPr eaLnBrk="1" hangingPunct="1"/>
            <a:r>
              <a:rPr lang="en-US" altLang="zh-CN" b="1">
                <a:solidFill>
                  <a:schemeClr val="accent2"/>
                </a:solidFill>
              </a:rPr>
              <a:t>1.3.1 </a:t>
            </a:r>
            <a:r>
              <a:rPr lang="zh-CN" altLang="en-US">
                <a:solidFill>
                  <a:schemeClr val="accent2"/>
                </a:solidFill>
              </a:rPr>
              <a:t>数据库系统模式的概念</a:t>
            </a:r>
          </a:p>
        </p:txBody>
      </p:sp>
      <p:sp>
        <p:nvSpPr>
          <p:cNvPr id="105475" name="Rectangle 3">
            <a:extLst>
              <a:ext uri="{FF2B5EF4-FFF2-40B4-BE49-F238E27FC236}">
                <a16:creationId xmlns:a16="http://schemas.microsoft.com/office/drawing/2014/main" id="{86F4C387-BA61-4762-9F6A-0B83916ECC50}"/>
              </a:ext>
            </a:extLst>
          </p:cNvPr>
          <p:cNvSpPr>
            <a:spLocks noGrp="1" noChangeArrowheads="1"/>
          </p:cNvSpPr>
          <p:nvPr>
            <p:ph idx="1"/>
          </p:nvPr>
        </p:nvSpPr>
        <p:spPr>
          <a:xfrm>
            <a:off x="457200" y="1600200"/>
            <a:ext cx="8507413" cy="4525963"/>
          </a:xfrm>
        </p:spPr>
        <p:txBody>
          <a:bodyPr/>
          <a:lstStyle/>
          <a:p>
            <a:pPr eaLnBrk="1" hangingPunct="1"/>
            <a:r>
              <a:rPr lang="en-US" altLang="zh-CN" sz="3600"/>
              <a:t>“</a:t>
            </a:r>
            <a:r>
              <a:rPr lang="zh-CN" altLang="en-US" sz="3600"/>
              <a:t>型” 和“值” 的概念</a:t>
            </a:r>
          </a:p>
          <a:p>
            <a:pPr lvl="1" eaLnBrk="1" hangingPunct="1"/>
            <a:r>
              <a:rPr lang="zh-CN" altLang="en-US" sz="3200"/>
              <a:t>型</a:t>
            </a:r>
            <a:r>
              <a:rPr lang="en-US" altLang="zh-CN" sz="3200"/>
              <a:t>(Type)</a:t>
            </a:r>
            <a:r>
              <a:rPr lang="zh-CN" altLang="en-US" sz="3200"/>
              <a:t>：对某一类数据的结构和属性的说明</a:t>
            </a:r>
          </a:p>
          <a:p>
            <a:pPr lvl="1" eaLnBrk="1" hangingPunct="1"/>
            <a:r>
              <a:rPr lang="zh-CN" altLang="en-US" sz="3200"/>
              <a:t>值</a:t>
            </a:r>
            <a:r>
              <a:rPr lang="en-US" altLang="zh-CN" sz="3200"/>
              <a:t>(Value)</a:t>
            </a:r>
            <a:r>
              <a:rPr lang="zh-CN" altLang="en-US" sz="3200"/>
              <a:t>：型的一个具体赋值</a:t>
            </a:r>
          </a:p>
          <a:p>
            <a:pPr lvl="1" eaLnBrk="1" hangingPunct="1"/>
            <a:r>
              <a:rPr lang="zh-CN" altLang="en-US" sz="3200"/>
              <a:t>学生记录型：</a:t>
            </a:r>
          </a:p>
          <a:p>
            <a:pPr lvl="2" eaLnBrk="1" hangingPunct="1"/>
            <a:r>
              <a:rPr lang="zh-CN" altLang="en-US" sz="2800"/>
              <a:t>（学号，姓名，性别，系别，年龄，籍贯）</a:t>
            </a:r>
          </a:p>
          <a:p>
            <a:pPr lvl="1" eaLnBrk="1" hangingPunct="1"/>
            <a:r>
              <a:rPr lang="zh-CN" altLang="en-US" sz="3200"/>
              <a:t>一个记录值：</a:t>
            </a:r>
          </a:p>
          <a:p>
            <a:pPr lvl="2" eaLnBrk="1" hangingPunct="1"/>
            <a:r>
              <a:rPr lang="zh-CN" altLang="en-US" sz="2800"/>
              <a:t>（</a:t>
            </a:r>
            <a:r>
              <a:rPr lang="en-US" altLang="zh-CN" sz="2800"/>
              <a:t>900201</a:t>
            </a:r>
            <a:r>
              <a:rPr lang="zh-CN" altLang="en-US" sz="2800"/>
              <a:t>，李明，男，计算机，</a:t>
            </a:r>
            <a:r>
              <a:rPr lang="en-US" altLang="zh-CN" sz="2800"/>
              <a:t>22</a:t>
            </a:r>
            <a:r>
              <a:rPr lang="zh-CN" altLang="en-US" sz="2800"/>
              <a:t>，江苏）</a:t>
            </a:r>
          </a:p>
        </p:txBody>
      </p:sp>
      <p:sp>
        <p:nvSpPr>
          <p:cNvPr id="83972" name="灯片编号占位符 5">
            <a:extLst>
              <a:ext uri="{FF2B5EF4-FFF2-40B4-BE49-F238E27FC236}">
                <a16:creationId xmlns:a16="http://schemas.microsoft.com/office/drawing/2014/main" id="{C5B26B78-329E-45DA-A0A1-57214B95B8A5}"/>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01914E7-12EB-4292-9511-C5B6273A3A20}" type="slidenum">
              <a:rPr lang="en-US" altLang="zh-CN"/>
              <a:pPr eaLnBrk="1" hangingPunct="1"/>
              <a:t>82</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5475">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5475">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5475">
                                            <p:txEl>
                                              <p:pRg st="5" end="5"/>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547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C5F6EB65-09FB-4916-AC27-1CEE82AE7F14}"/>
              </a:ext>
            </a:extLst>
          </p:cNvPr>
          <p:cNvSpPr>
            <a:spLocks noGrp="1" noChangeArrowheads="1"/>
          </p:cNvSpPr>
          <p:nvPr>
            <p:ph type="title"/>
          </p:nvPr>
        </p:nvSpPr>
        <p:spPr/>
        <p:txBody>
          <a:bodyPr/>
          <a:lstStyle/>
          <a:p>
            <a:pPr eaLnBrk="1" hangingPunct="1"/>
            <a:r>
              <a:rPr lang="zh-CN" altLang="en-US" b="1">
                <a:solidFill>
                  <a:schemeClr val="accent2"/>
                </a:solidFill>
              </a:rPr>
              <a:t>数据库系统模式的概念</a:t>
            </a:r>
          </a:p>
        </p:txBody>
      </p:sp>
      <p:sp>
        <p:nvSpPr>
          <p:cNvPr id="106499" name="Rectangle 3">
            <a:extLst>
              <a:ext uri="{FF2B5EF4-FFF2-40B4-BE49-F238E27FC236}">
                <a16:creationId xmlns:a16="http://schemas.microsoft.com/office/drawing/2014/main" id="{CBD09E3F-AC99-40D0-BEE4-EDE5D7DA9A51}"/>
              </a:ext>
            </a:extLst>
          </p:cNvPr>
          <p:cNvSpPr>
            <a:spLocks noGrp="1" noChangeArrowheads="1"/>
          </p:cNvSpPr>
          <p:nvPr>
            <p:ph idx="1"/>
          </p:nvPr>
        </p:nvSpPr>
        <p:spPr>
          <a:xfrm>
            <a:off x="457200" y="1600200"/>
            <a:ext cx="8229600" cy="4852988"/>
          </a:xfrm>
        </p:spPr>
        <p:txBody>
          <a:bodyPr/>
          <a:lstStyle/>
          <a:p>
            <a:pPr marL="609600" indent="-609600" eaLnBrk="1" hangingPunct="1">
              <a:lnSpc>
                <a:spcPct val="90000"/>
              </a:lnSpc>
            </a:pPr>
            <a:r>
              <a:rPr lang="zh-CN" altLang="en-US"/>
              <a:t>模式（</a:t>
            </a:r>
            <a:r>
              <a:rPr lang="en-US" altLang="zh-CN" b="1"/>
              <a:t>Schema</a:t>
            </a:r>
            <a:r>
              <a:rPr lang="zh-CN" altLang="en-US"/>
              <a:t>）</a:t>
            </a:r>
          </a:p>
          <a:p>
            <a:pPr marL="990600" lvl="1" indent="-533400" eaLnBrk="1" hangingPunct="1">
              <a:lnSpc>
                <a:spcPct val="90000"/>
              </a:lnSpc>
              <a:buFontTx/>
              <a:buAutoNum type="circleNumDbPlain"/>
            </a:pPr>
            <a:r>
              <a:rPr lang="zh-CN" altLang="en-US" b="1">
                <a:solidFill>
                  <a:schemeClr val="accent2"/>
                </a:solidFill>
              </a:rPr>
              <a:t>数据库中全体数据的逻辑结构和特征的描述</a:t>
            </a:r>
          </a:p>
          <a:p>
            <a:pPr marL="990600" lvl="1" indent="-533400" eaLnBrk="1" hangingPunct="1">
              <a:lnSpc>
                <a:spcPct val="90000"/>
              </a:lnSpc>
              <a:buFontTx/>
              <a:buAutoNum type="circleNumDbPlain"/>
            </a:pPr>
            <a:r>
              <a:rPr lang="zh-CN" altLang="en-US"/>
              <a:t>型的描述</a:t>
            </a:r>
          </a:p>
          <a:p>
            <a:pPr marL="990600" lvl="1" indent="-533400" eaLnBrk="1" hangingPunct="1">
              <a:lnSpc>
                <a:spcPct val="90000"/>
              </a:lnSpc>
              <a:buFontTx/>
              <a:buAutoNum type="circleNumDbPlain"/>
            </a:pPr>
            <a:r>
              <a:rPr lang="zh-CN" altLang="en-US"/>
              <a:t>模式是相对稳定的</a:t>
            </a:r>
          </a:p>
          <a:p>
            <a:pPr marL="990600" lvl="1" indent="-533400" eaLnBrk="1" hangingPunct="1">
              <a:lnSpc>
                <a:spcPct val="90000"/>
              </a:lnSpc>
              <a:buFontTx/>
              <a:buAutoNum type="circleNumDbPlain"/>
            </a:pPr>
            <a:r>
              <a:rPr lang="zh-CN" altLang="en-US"/>
              <a:t>反映的是数据的结构及其联系</a:t>
            </a:r>
          </a:p>
          <a:p>
            <a:pPr marL="609600" indent="-609600" eaLnBrk="1" hangingPunct="1">
              <a:lnSpc>
                <a:spcPct val="90000"/>
              </a:lnSpc>
            </a:pPr>
            <a:r>
              <a:rPr lang="zh-CN" altLang="en-US"/>
              <a:t>实例（</a:t>
            </a:r>
            <a:r>
              <a:rPr lang="en-US" altLang="zh-CN" b="1"/>
              <a:t>Instance</a:t>
            </a:r>
            <a:r>
              <a:rPr lang="zh-CN" altLang="en-US"/>
              <a:t>）</a:t>
            </a:r>
          </a:p>
          <a:p>
            <a:pPr marL="990600" lvl="1" indent="-533400" eaLnBrk="1" hangingPunct="1">
              <a:lnSpc>
                <a:spcPct val="90000"/>
              </a:lnSpc>
              <a:buFontTx/>
              <a:buAutoNum type="circleNumDbPlain"/>
            </a:pPr>
            <a:r>
              <a:rPr lang="zh-CN" altLang="en-US" b="1">
                <a:solidFill>
                  <a:schemeClr val="accent2"/>
                </a:solidFill>
              </a:rPr>
              <a:t>模式的一个具体值</a:t>
            </a:r>
          </a:p>
          <a:p>
            <a:pPr marL="990600" lvl="1" indent="-533400" eaLnBrk="1" hangingPunct="1">
              <a:lnSpc>
                <a:spcPct val="90000"/>
              </a:lnSpc>
              <a:buFontTx/>
              <a:buAutoNum type="circleNumDbPlain"/>
            </a:pPr>
            <a:r>
              <a:rPr lang="zh-CN" altLang="en-US"/>
              <a:t>反映数据库某一时刻的状态</a:t>
            </a:r>
          </a:p>
          <a:p>
            <a:pPr marL="990600" lvl="1" indent="-533400" eaLnBrk="1" hangingPunct="1">
              <a:lnSpc>
                <a:spcPct val="90000"/>
              </a:lnSpc>
              <a:buFontTx/>
              <a:buAutoNum type="circleNumDbPlain"/>
            </a:pPr>
            <a:r>
              <a:rPr lang="zh-CN" altLang="en-US"/>
              <a:t>同一个模式可以有很多实例</a:t>
            </a:r>
          </a:p>
          <a:p>
            <a:pPr marL="990600" lvl="1" indent="-533400" eaLnBrk="1" hangingPunct="1">
              <a:lnSpc>
                <a:spcPct val="90000"/>
              </a:lnSpc>
              <a:buFontTx/>
              <a:buAutoNum type="circleNumDbPlain"/>
            </a:pPr>
            <a:r>
              <a:rPr lang="zh-CN" altLang="en-US"/>
              <a:t>实例随数据库中的数据的更新而变动</a:t>
            </a:r>
          </a:p>
        </p:txBody>
      </p:sp>
      <p:sp>
        <p:nvSpPr>
          <p:cNvPr id="84996" name="灯片编号占位符 5">
            <a:extLst>
              <a:ext uri="{FF2B5EF4-FFF2-40B4-BE49-F238E27FC236}">
                <a16:creationId xmlns:a16="http://schemas.microsoft.com/office/drawing/2014/main" id="{F1C0C6B5-7B19-4E64-8A1E-08E6156B674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7B75A16B-4914-49ED-91C8-E8AE277AA8B8}" type="slidenum">
              <a:rPr lang="en-US" altLang="zh-CN"/>
              <a:pPr eaLnBrk="1" hangingPunct="1"/>
              <a:t>83</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6499">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6499">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6499">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6499">
                                            <p:txEl>
                                              <p:pRg st="8" end="8"/>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64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583522E0-2256-41EE-B606-5B802DDFDB1C}"/>
              </a:ext>
            </a:extLst>
          </p:cNvPr>
          <p:cNvSpPr>
            <a:spLocks noGrp="1" noChangeArrowheads="1"/>
          </p:cNvSpPr>
          <p:nvPr>
            <p:ph type="title"/>
          </p:nvPr>
        </p:nvSpPr>
        <p:spPr>
          <a:xfrm>
            <a:off x="457200" y="260350"/>
            <a:ext cx="8686800" cy="1143000"/>
          </a:xfrm>
        </p:spPr>
        <p:txBody>
          <a:bodyPr/>
          <a:lstStyle/>
          <a:p>
            <a:pPr eaLnBrk="1" hangingPunct="1"/>
            <a:r>
              <a:rPr lang="en-US" altLang="zh-CN">
                <a:solidFill>
                  <a:schemeClr val="accent2"/>
                </a:solidFill>
              </a:rPr>
              <a:t>1.3.2 </a:t>
            </a:r>
            <a:r>
              <a:rPr lang="zh-CN" altLang="en-US" b="1">
                <a:solidFill>
                  <a:schemeClr val="accent2"/>
                </a:solidFill>
              </a:rPr>
              <a:t>数据库系统的三级模式结构</a:t>
            </a:r>
          </a:p>
        </p:txBody>
      </p:sp>
      <p:sp>
        <p:nvSpPr>
          <p:cNvPr id="86019" name="Rectangle 3">
            <a:extLst>
              <a:ext uri="{FF2B5EF4-FFF2-40B4-BE49-F238E27FC236}">
                <a16:creationId xmlns:a16="http://schemas.microsoft.com/office/drawing/2014/main" id="{EA239A17-C89E-4248-99E1-88D0DA2AB7E2}"/>
              </a:ext>
            </a:extLst>
          </p:cNvPr>
          <p:cNvSpPr>
            <a:spLocks noGrp="1" noChangeArrowheads="1"/>
          </p:cNvSpPr>
          <p:nvPr>
            <p:ph idx="1"/>
          </p:nvPr>
        </p:nvSpPr>
        <p:spPr>
          <a:xfrm>
            <a:off x="457200" y="1600200"/>
            <a:ext cx="8507413" cy="3413125"/>
          </a:xfrm>
        </p:spPr>
        <p:txBody>
          <a:bodyPr/>
          <a:lstStyle/>
          <a:p>
            <a:pPr eaLnBrk="1" hangingPunct="1">
              <a:buFontTx/>
              <a:buNone/>
            </a:pPr>
            <a:r>
              <a:rPr lang="en-US" altLang="zh-CN"/>
              <a:t>   </a:t>
            </a:r>
            <a:r>
              <a:rPr lang="zh-CN" altLang="en-US"/>
              <a:t>数据库系统的三级模式结构是指数据库系统是由</a:t>
            </a:r>
            <a:r>
              <a:rPr lang="zh-CN" altLang="en-US" b="1">
                <a:solidFill>
                  <a:srgbClr val="333399"/>
                </a:solidFill>
              </a:rPr>
              <a:t>外模式</a:t>
            </a:r>
            <a:r>
              <a:rPr lang="zh-CN" altLang="en-US"/>
              <a:t>（</a:t>
            </a:r>
            <a:r>
              <a:rPr lang="en-US" altLang="zh-CN"/>
              <a:t>External Schema</a:t>
            </a:r>
            <a:r>
              <a:rPr lang="zh-CN" altLang="en-US"/>
              <a:t>）、</a:t>
            </a:r>
            <a:r>
              <a:rPr lang="zh-CN" altLang="en-US" b="1">
                <a:solidFill>
                  <a:srgbClr val="333399"/>
                </a:solidFill>
              </a:rPr>
              <a:t>模式</a:t>
            </a:r>
            <a:r>
              <a:rPr lang="zh-CN" altLang="en-US"/>
              <a:t>（</a:t>
            </a:r>
            <a:r>
              <a:rPr lang="en-US" altLang="zh-CN"/>
              <a:t>Schema</a:t>
            </a:r>
            <a:r>
              <a:rPr lang="zh-CN" altLang="en-US"/>
              <a:t>）、</a:t>
            </a:r>
            <a:r>
              <a:rPr lang="zh-CN" altLang="en-US" b="1">
                <a:solidFill>
                  <a:srgbClr val="333399"/>
                </a:solidFill>
              </a:rPr>
              <a:t>内模式</a:t>
            </a:r>
            <a:r>
              <a:rPr lang="zh-CN" altLang="en-US"/>
              <a:t>（</a:t>
            </a:r>
            <a:r>
              <a:rPr lang="en-US" altLang="zh-CN"/>
              <a:t>Internal Schema</a:t>
            </a:r>
            <a:r>
              <a:rPr lang="zh-CN" altLang="en-US"/>
              <a:t>）三级构成。</a:t>
            </a:r>
          </a:p>
          <a:p>
            <a:pPr eaLnBrk="1" hangingPunct="1"/>
            <a:endParaRPr lang="en-US" altLang="zh-CN"/>
          </a:p>
        </p:txBody>
      </p:sp>
      <p:sp>
        <p:nvSpPr>
          <p:cNvPr id="86020" name="灯片编号占位符 5">
            <a:extLst>
              <a:ext uri="{FF2B5EF4-FFF2-40B4-BE49-F238E27FC236}">
                <a16:creationId xmlns:a16="http://schemas.microsoft.com/office/drawing/2014/main" id="{8ED807E4-F9A2-4BDC-BD8B-3BE6FA09542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A3D860F-6048-4A9B-B611-E5A80F6895FE}" type="slidenum">
              <a:rPr lang="en-US" altLang="zh-CN"/>
              <a:pPr eaLnBrk="1" hangingPunct="1"/>
              <a:t>84</a:t>
            </a:fld>
            <a:endParaRPr lang="en-US" altLang="zh-CN"/>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2AD850E3-35C4-499C-8C17-A2C85C9DF2F2}"/>
              </a:ext>
            </a:extLst>
          </p:cNvPr>
          <p:cNvSpPr>
            <a:spLocks noGrp="1" noChangeArrowheads="1"/>
          </p:cNvSpPr>
          <p:nvPr>
            <p:ph type="title"/>
          </p:nvPr>
        </p:nvSpPr>
        <p:spPr>
          <a:xfrm>
            <a:off x="457200" y="44450"/>
            <a:ext cx="8229600" cy="1143000"/>
          </a:xfrm>
        </p:spPr>
        <p:txBody>
          <a:bodyPr/>
          <a:lstStyle/>
          <a:p>
            <a:pPr eaLnBrk="1" hangingPunct="1"/>
            <a:r>
              <a:rPr lang="zh-CN" altLang="en-US" b="1">
                <a:solidFill>
                  <a:schemeClr val="accent2"/>
                </a:solidFill>
              </a:rPr>
              <a:t>数据库系统的三级模式结构</a:t>
            </a:r>
          </a:p>
        </p:txBody>
      </p:sp>
      <p:sp>
        <p:nvSpPr>
          <p:cNvPr id="87043" name="灯片编号占位符 5">
            <a:extLst>
              <a:ext uri="{FF2B5EF4-FFF2-40B4-BE49-F238E27FC236}">
                <a16:creationId xmlns:a16="http://schemas.microsoft.com/office/drawing/2014/main" id="{B93ECC12-D72F-42FF-A635-CDC2F334C3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A3FC438E-D38F-44F3-ADEB-C7BCDC3A3756}" type="slidenum">
              <a:rPr lang="en-US" altLang="zh-CN"/>
              <a:pPr eaLnBrk="1" hangingPunct="1"/>
              <a:t>85</a:t>
            </a:fld>
            <a:endParaRPr lang="en-US" altLang="zh-CN"/>
          </a:p>
        </p:txBody>
      </p:sp>
      <p:sp>
        <p:nvSpPr>
          <p:cNvPr id="112644" name="AutoShape 4">
            <a:extLst>
              <a:ext uri="{FF2B5EF4-FFF2-40B4-BE49-F238E27FC236}">
                <a16:creationId xmlns:a16="http://schemas.microsoft.com/office/drawing/2014/main" id="{657A2FBD-3189-46E9-A8CF-EFA99A14DB33}"/>
              </a:ext>
            </a:extLst>
          </p:cNvPr>
          <p:cNvSpPr>
            <a:spLocks noChangeArrowheads="1"/>
          </p:cNvSpPr>
          <p:nvPr/>
        </p:nvSpPr>
        <p:spPr bwMode="auto">
          <a:xfrm>
            <a:off x="3778250" y="6021388"/>
            <a:ext cx="1657350" cy="647700"/>
          </a:xfrm>
          <a:prstGeom prst="can">
            <a:avLst>
              <a:gd name="adj" fmla="val 25000"/>
            </a:avLst>
          </a:prstGeom>
          <a:gradFill rotWithShape="1">
            <a:gsLst>
              <a:gs pos="0">
                <a:schemeClr val="accent1">
                  <a:gamma/>
                  <a:shade val="46275"/>
                  <a:invGamma/>
                </a:schemeClr>
              </a:gs>
              <a:gs pos="50000">
                <a:schemeClr val="accent1"/>
              </a:gs>
              <a:gs pos="100000">
                <a:schemeClr val="accent1">
                  <a:gamma/>
                  <a:shade val="46275"/>
                  <a:invGamma/>
                </a:schemeClr>
              </a:gs>
            </a:gsLst>
            <a:lin ang="5400000" scaled="1"/>
          </a:gradFill>
          <a:ln w="9525">
            <a:solidFill>
              <a:schemeClr val="tx1"/>
            </a:solidFill>
            <a:round/>
            <a:headEnd/>
            <a:tailEnd/>
          </a:ln>
          <a:effectLst/>
        </p:spPr>
        <p:txBody>
          <a:bodyPr wrap="none" anchor="ctr"/>
          <a:lstStyle/>
          <a:p>
            <a:pPr algn="ctr">
              <a:defRPr/>
            </a:pPr>
            <a:r>
              <a:rPr lang="zh-CN" altLang="en-US" sz="2800">
                <a:latin typeface="Arial" charset="0"/>
              </a:rPr>
              <a:t>数据库</a:t>
            </a:r>
          </a:p>
        </p:txBody>
      </p:sp>
      <p:sp>
        <p:nvSpPr>
          <p:cNvPr id="112645" name="Rectangle 5">
            <a:extLst>
              <a:ext uri="{FF2B5EF4-FFF2-40B4-BE49-F238E27FC236}">
                <a16:creationId xmlns:a16="http://schemas.microsoft.com/office/drawing/2014/main" id="{E0DF2188-9793-41F9-A12A-0CF68E397025}"/>
              </a:ext>
            </a:extLst>
          </p:cNvPr>
          <p:cNvSpPr>
            <a:spLocks noChangeArrowheads="1"/>
          </p:cNvSpPr>
          <p:nvPr/>
        </p:nvSpPr>
        <p:spPr bwMode="auto">
          <a:xfrm>
            <a:off x="3779838" y="48212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内模式</a:t>
            </a:r>
          </a:p>
        </p:txBody>
      </p:sp>
      <p:sp>
        <p:nvSpPr>
          <p:cNvPr id="112646" name="Rectangle 6">
            <a:extLst>
              <a:ext uri="{FF2B5EF4-FFF2-40B4-BE49-F238E27FC236}">
                <a16:creationId xmlns:a16="http://schemas.microsoft.com/office/drawing/2014/main" id="{70FEE1F2-693C-4EE3-B415-72016CF93534}"/>
              </a:ext>
            </a:extLst>
          </p:cNvPr>
          <p:cNvSpPr>
            <a:spLocks noChangeArrowheads="1"/>
          </p:cNvSpPr>
          <p:nvPr/>
        </p:nvSpPr>
        <p:spPr bwMode="auto">
          <a:xfrm>
            <a:off x="3779838" y="362108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模式</a:t>
            </a:r>
          </a:p>
        </p:txBody>
      </p:sp>
      <p:sp>
        <p:nvSpPr>
          <p:cNvPr id="112647" name="Rectangle 7">
            <a:extLst>
              <a:ext uri="{FF2B5EF4-FFF2-40B4-BE49-F238E27FC236}">
                <a16:creationId xmlns:a16="http://schemas.microsoft.com/office/drawing/2014/main" id="{EEFA710C-D710-4B07-9632-F0F77C1319F9}"/>
              </a:ext>
            </a:extLst>
          </p:cNvPr>
          <p:cNvSpPr>
            <a:spLocks noChangeArrowheads="1"/>
          </p:cNvSpPr>
          <p:nvPr/>
        </p:nvSpPr>
        <p:spPr bwMode="auto">
          <a:xfrm>
            <a:off x="154781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1</a:t>
            </a:r>
          </a:p>
        </p:txBody>
      </p:sp>
      <p:sp>
        <p:nvSpPr>
          <p:cNvPr id="112648" name="Rectangle 8">
            <a:extLst>
              <a:ext uri="{FF2B5EF4-FFF2-40B4-BE49-F238E27FC236}">
                <a16:creationId xmlns:a16="http://schemas.microsoft.com/office/drawing/2014/main" id="{C6BFCC23-3D13-4034-BE68-10778F4045C1}"/>
              </a:ext>
            </a:extLst>
          </p:cNvPr>
          <p:cNvSpPr>
            <a:spLocks noChangeArrowheads="1"/>
          </p:cNvSpPr>
          <p:nvPr/>
        </p:nvSpPr>
        <p:spPr bwMode="auto">
          <a:xfrm>
            <a:off x="3779838"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2</a:t>
            </a:r>
          </a:p>
        </p:txBody>
      </p:sp>
      <p:sp>
        <p:nvSpPr>
          <p:cNvPr id="112649" name="Rectangle 9">
            <a:extLst>
              <a:ext uri="{FF2B5EF4-FFF2-40B4-BE49-F238E27FC236}">
                <a16:creationId xmlns:a16="http://schemas.microsoft.com/office/drawing/2014/main" id="{DD8F6E93-37AC-4617-8C33-D70444E51B68}"/>
              </a:ext>
            </a:extLst>
          </p:cNvPr>
          <p:cNvSpPr>
            <a:spLocks noChangeArrowheads="1"/>
          </p:cNvSpPr>
          <p:nvPr/>
        </p:nvSpPr>
        <p:spPr bwMode="auto">
          <a:xfrm>
            <a:off x="6227763" y="2420938"/>
            <a:ext cx="1655762" cy="647700"/>
          </a:xfrm>
          <a:prstGeom prst="rect">
            <a:avLst/>
          </a:prstGeom>
          <a:solidFill>
            <a:schemeClr val="accent1"/>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外模式</a:t>
            </a:r>
            <a:r>
              <a:rPr lang="en-US" altLang="zh-CN" sz="2800"/>
              <a:t>3</a:t>
            </a:r>
          </a:p>
        </p:txBody>
      </p:sp>
      <p:sp>
        <p:nvSpPr>
          <p:cNvPr id="112650" name="Rectangle 10">
            <a:extLst>
              <a:ext uri="{FF2B5EF4-FFF2-40B4-BE49-F238E27FC236}">
                <a16:creationId xmlns:a16="http://schemas.microsoft.com/office/drawing/2014/main" id="{84A1BD36-7423-431E-BFC1-4902B016C625}"/>
              </a:ext>
            </a:extLst>
          </p:cNvPr>
          <p:cNvSpPr>
            <a:spLocks noChangeArrowheads="1"/>
          </p:cNvSpPr>
          <p:nvPr/>
        </p:nvSpPr>
        <p:spPr bwMode="auto">
          <a:xfrm>
            <a:off x="755650" y="1168400"/>
            <a:ext cx="1223963" cy="647700"/>
          </a:xfrm>
          <a:prstGeom prst="rect">
            <a:avLst/>
          </a:prstGeom>
          <a:solidFill>
            <a:srgbClr val="CC99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A</a:t>
            </a:r>
          </a:p>
        </p:txBody>
      </p:sp>
      <p:sp>
        <p:nvSpPr>
          <p:cNvPr id="112651" name="Rectangle 11">
            <a:extLst>
              <a:ext uri="{FF2B5EF4-FFF2-40B4-BE49-F238E27FC236}">
                <a16:creationId xmlns:a16="http://schemas.microsoft.com/office/drawing/2014/main" id="{5115148F-94F6-4491-9325-4C4DB3F76A82}"/>
              </a:ext>
            </a:extLst>
          </p:cNvPr>
          <p:cNvSpPr>
            <a:spLocks noChangeArrowheads="1"/>
          </p:cNvSpPr>
          <p:nvPr/>
        </p:nvSpPr>
        <p:spPr bwMode="auto">
          <a:xfrm>
            <a:off x="2339975" y="1182688"/>
            <a:ext cx="1223963"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B</a:t>
            </a:r>
          </a:p>
        </p:txBody>
      </p:sp>
      <p:sp>
        <p:nvSpPr>
          <p:cNvPr id="112652" name="Line 12">
            <a:extLst>
              <a:ext uri="{FF2B5EF4-FFF2-40B4-BE49-F238E27FC236}">
                <a16:creationId xmlns:a16="http://schemas.microsoft.com/office/drawing/2014/main" id="{F1DBA1D4-4524-4D94-8A4B-11BD4A297B71}"/>
              </a:ext>
            </a:extLst>
          </p:cNvPr>
          <p:cNvSpPr>
            <a:spLocks noChangeShapeType="1"/>
          </p:cNvSpPr>
          <p:nvPr/>
        </p:nvSpPr>
        <p:spPr bwMode="auto">
          <a:xfrm>
            <a:off x="4572000" y="544512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3" name="Line 13">
            <a:extLst>
              <a:ext uri="{FF2B5EF4-FFF2-40B4-BE49-F238E27FC236}">
                <a16:creationId xmlns:a16="http://schemas.microsoft.com/office/drawing/2014/main" id="{3A4415F4-D90C-40B7-B890-1110CE346E68}"/>
              </a:ext>
            </a:extLst>
          </p:cNvPr>
          <p:cNvSpPr>
            <a:spLocks noChangeShapeType="1"/>
          </p:cNvSpPr>
          <p:nvPr/>
        </p:nvSpPr>
        <p:spPr bwMode="auto">
          <a:xfrm>
            <a:off x="4572000" y="4233863"/>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54" name="Line 14">
            <a:extLst>
              <a:ext uri="{FF2B5EF4-FFF2-40B4-BE49-F238E27FC236}">
                <a16:creationId xmlns:a16="http://schemas.microsoft.com/office/drawing/2014/main" id="{88B9F993-F9B7-4D88-BF11-AE2197C323A9}"/>
              </a:ext>
            </a:extLst>
          </p:cNvPr>
          <p:cNvSpPr>
            <a:spLocks noChangeShapeType="1"/>
          </p:cNvSpPr>
          <p:nvPr/>
        </p:nvSpPr>
        <p:spPr bwMode="auto">
          <a:xfrm>
            <a:off x="4572000" y="3068638"/>
            <a:ext cx="0" cy="576262"/>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cxnSp>
        <p:nvCxnSpPr>
          <p:cNvPr id="112655" name="AutoShape 15">
            <a:extLst>
              <a:ext uri="{FF2B5EF4-FFF2-40B4-BE49-F238E27FC236}">
                <a16:creationId xmlns:a16="http://schemas.microsoft.com/office/drawing/2014/main" id="{DB672470-9D05-4437-8FA0-1BEF2EF703F3}"/>
              </a:ext>
            </a:extLst>
          </p:cNvPr>
          <p:cNvCxnSpPr>
            <a:cxnSpLocks noChangeShapeType="1"/>
            <a:stCxn id="112647" idx="2"/>
            <a:endCxn id="112649" idx="2"/>
          </p:cNvCxnSpPr>
          <p:nvPr/>
        </p:nvCxnSpPr>
        <p:spPr bwMode="auto">
          <a:xfrm rot="16200000" flipH="1">
            <a:off x="4715669" y="729457"/>
            <a:ext cx="1587" cy="4679950"/>
          </a:xfrm>
          <a:prstGeom prst="bentConnector3">
            <a:avLst>
              <a:gd name="adj1" fmla="val 18300009"/>
            </a:avLst>
          </a:prstGeom>
          <a:noFill/>
          <a:ln w="28575">
            <a:solidFill>
              <a:schemeClr val="tx1"/>
            </a:solidFill>
            <a:miter lim="800000"/>
            <a:headEnd type="triangle" w="med" len="med"/>
            <a:tailEnd type="triangle" w="med" len="med"/>
          </a:ln>
          <a:extLst>
            <a:ext uri="{909E8E84-426E-40DD-AFC4-6F175D3DCCD1}">
              <a14:hiddenFill xmlns:a14="http://schemas.microsoft.com/office/drawing/2010/main">
                <a:noFill/>
              </a14:hiddenFill>
            </a:ext>
          </a:extLst>
        </p:spPr>
      </p:cxnSp>
      <p:sp>
        <p:nvSpPr>
          <p:cNvPr id="112656" name="Rectangle 16">
            <a:extLst>
              <a:ext uri="{FF2B5EF4-FFF2-40B4-BE49-F238E27FC236}">
                <a16:creationId xmlns:a16="http://schemas.microsoft.com/office/drawing/2014/main" id="{A09AB8A8-7C18-439F-8B7B-93EA0A1B43E5}"/>
              </a:ext>
            </a:extLst>
          </p:cNvPr>
          <p:cNvSpPr>
            <a:spLocks noChangeArrowheads="1"/>
          </p:cNvSpPr>
          <p:nvPr/>
        </p:nvSpPr>
        <p:spPr bwMode="auto">
          <a:xfrm>
            <a:off x="3995738"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C</a:t>
            </a:r>
          </a:p>
        </p:txBody>
      </p:sp>
      <p:sp>
        <p:nvSpPr>
          <p:cNvPr id="112657" name="Rectangle 17">
            <a:extLst>
              <a:ext uri="{FF2B5EF4-FFF2-40B4-BE49-F238E27FC236}">
                <a16:creationId xmlns:a16="http://schemas.microsoft.com/office/drawing/2014/main" id="{C516C6A9-85EB-4A67-8668-17D981996007}"/>
              </a:ext>
            </a:extLst>
          </p:cNvPr>
          <p:cNvSpPr>
            <a:spLocks noChangeArrowheads="1"/>
          </p:cNvSpPr>
          <p:nvPr/>
        </p:nvSpPr>
        <p:spPr bwMode="auto">
          <a:xfrm>
            <a:off x="5580063" y="1182688"/>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D</a:t>
            </a:r>
          </a:p>
        </p:txBody>
      </p:sp>
      <p:sp>
        <p:nvSpPr>
          <p:cNvPr id="112658" name="Rectangle 18">
            <a:extLst>
              <a:ext uri="{FF2B5EF4-FFF2-40B4-BE49-F238E27FC236}">
                <a16:creationId xmlns:a16="http://schemas.microsoft.com/office/drawing/2014/main" id="{1AD28E7C-D119-4EB6-A9AC-65A88FEED396}"/>
              </a:ext>
            </a:extLst>
          </p:cNvPr>
          <p:cNvSpPr>
            <a:spLocks noChangeArrowheads="1"/>
          </p:cNvSpPr>
          <p:nvPr/>
        </p:nvSpPr>
        <p:spPr bwMode="auto">
          <a:xfrm>
            <a:off x="7380288" y="1196975"/>
            <a:ext cx="1223962" cy="647700"/>
          </a:xfrm>
          <a:prstGeom prst="rect">
            <a:avLst/>
          </a:prstGeom>
          <a:solidFill>
            <a:srgbClr val="CC99FF"/>
          </a:solidFill>
          <a:ln w="9525" algn="ctr">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t>应用</a:t>
            </a:r>
            <a:r>
              <a:rPr lang="en-US" altLang="zh-CN" sz="2800"/>
              <a:t>E</a:t>
            </a:r>
          </a:p>
        </p:txBody>
      </p:sp>
      <p:sp>
        <p:nvSpPr>
          <p:cNvPr id="112659" name="Line 19">
            <a:extLst>
              <a:ext uri="{FF2B5EF4-FFF2-40B4-BE49-F238E27FC236}">
                <a16:creationId xmlns:a16="http://schemas.microsoft.com/office/drawing/2014/main" id="{AFF57BAF-BA86-4EF6-ADF4-B383746BD735}"/>
              </a:ext>
            </a:extLst>
          </p:cNvPr>
          <p:cNvSpPr>
            <a:spLocks noChangeShapeType="1"/>
          </p:cNvSpPr>
          <p:nvPr/>
        </p:nvSpPr>
        <p:spPr bwMode="auto">
          <a:xfrm>
            <a:off x="1331913" y="1844675"/>
            <a:ext cx="7191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0" name="Line 20">
            <a:extLst>
              <a:ext uri="{FF2B5EF4-FFF2-40B4-BE49-F238E27FC236}">
                <a16:creationId xmlns:a16="http://schemas.microsoft.com/office/drawing/2014/main" id="{6DE7E32C-2620-487D-8756-BFD9B9145A19}"/>
              </a:ext>
            </a:extLst>
          </p:cNvPr>
          <p:cNvSpPr>
            <a:spLocks noChangeShapeType="1"/>
          </p:cNvSpPr>
          <p:nvPr/>
        </p:nvSpPr>
        <p:spPr bwMode="auto">
          <a:xfrm flipV="1">
            <a:off x="248443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1" name="Line 21">
            <a:extLst>
              <a:ext uri="{FF2B5EF4-FFF2-40B4-BE49-F238E27FC236}">
                <a16:creationId xmlns:a16="http://schemas.microsoft.com/office/drawing/2014/main" id="{71AAC10B-E201-4ACA-9785-3377D77C2E02}"/>
              </a:ext>
            </a:extLst>
          </p:cNvPr>
          <p:cNvSpPr>
            <a:spLocks noChangeShapeType="1"/>
          </p:cNvSpPr>
          <p:nvPr/>
        </p:nvSpPr>
        <p:spPr bwMode="auto">
          <a:xfrm>
            <a:off x="4572000" y="1844675"/>
            <a:ext cx="0"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2" name="Line 22">
            <a:extLst>
              <a:ext uri="{FF2B5EF4-FFF2-40B4-BE49-F238E27FC236}">
                <a16:creationId xmlns:a16="http://schemas.microsoft.com/office/drawing/2014/main" id="{48AF31B7-A122-4B72-BCA7-D05BF5F48697}"/>
              </a:ext>
            </a:extLst>
          </p:cNvPr>
          <p:cNvSpPr>
            <a:spLocks noChangeShapeType="1"/>
          </p:cNvSpPr>
          <p:nvPr/>
        </p:nvSpPr>
        <p:spPr bwMode="auto">
          <a:xfrm>
            <a:off x="6084888" y="1844675"/>
            <a:ext cx="503237"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3" name="Line 23">
            <a:extLst>
              <a:ext uri="{FF2B5EF4-FFF2-40B4-BE49-F238E27FC236}">
                <a16:creationId xmlns:a16="http://schemas.microsoft.com/office/drawing/2014/main" id="{7994577C-C4B8-4004-B17F-14B89F33B0D2}"/>
              </a:ext>
            </a:extLst>
          </p:cNvPr>
          <p:cNvSpPr>
            <a:spLocks noChangeShapeType="1"/>
          </p:cNvSpPr>
          <p:nvPr/>
        </p:nvSpPr>
        <p:spPr bwMode="auto">
          <a:xfrm flipV="1">
            <a:off x="7308850" y="1844675"/>
            <a:ext cx="503238" cy="576263"/>
          </a:xfrm>
          <a:prstGeom prst="line">
            <a:avLst/>
          </a:prstGeom>
          <a:noFill/>
          <a:ln w="28575">
            <a:solidFill>
              <a:schemeClr val="tx1"/>
            </a:solidFill>
            <a:round/>
            <a:headEnd type="triangle" w="med" len="me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12664" name="Text Box 24">
            <a:extLst>
              <a:ext uri="{FF2B5EF4-FFF2-40B4-BE49-F238E27FC236}">
                <a16:creationId xmlns:a16="http://schemas.microsoft.com/office/drawing/2014/main" id="{EF39027B-EA84-4FA8-85DB-DA39352D56DF}"/>
              </a:ext>
            </a:extLst>
          </p:cNvPr>
          <p:cNvSpPr txBox="1">
            <a:spLocks noChangeArrowheads="1"/>
          </p:cNvSpPr>
          <p:nvPr/>
        </p:nvSpPr>
        <p:spPr bwMode="auto">
          <a:xfrm>
            <a:off x="5651500" y="42926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dirty="0">
                <a:solidFill>
                  <a:schemeClr val="accent2"/>
                </a:solidFill>
                <a:latin typeface="Garamond" panose="02020404030301010803" pitchFamily="18" charset="0"/>
              </a:rPr>
              <a:t>模式</a:t>
            </a:r>
            <a:r>
              <a:rPr lang="en-US" altLang="zh-CN" sz="2800" b="1" dirty="0">
                <a:solidFill>
                  <a:schemeClr val="accent2"/>
                </a:solidFill>
                <a:latin typeface="Garamond" panose="02020404030301010803" pitchFamily="18" charset="0"/>
              </a:rPr>
              <a:t>/</a:t>
            </a:r>
            <a:r>
              <a:rPr lang="zh-CN" altLang="en-US" sz="2800" b="1" dirty="0">
                <a:solidFill>
                  <a:schemeClr val="accent2"/>
                </a:solidFill>
                <a:latin typeface="Garamond" panose="02020404030301010803" pitchFamily="18" charset="0"/>
              </a:rPr>
              <a:t>内模式映像</a:t>
            </a:r>
          </a:p>
        </p:txBody>
      </p:sp>
      <p:sp>
        <p:nvSpPr>
          <p:cNvPr id="112665" name="Text Box 25">
            <a:extLst>
              <a:ext uri="{FF2B5EF4-FFF2-40B4-BE49-F238E27FC236}">
                <a16:creationId xmlns:a16="http://schemas.microsoft.com/office/drawing/2014/main" id="{84A01000-A86B-4634-8193-B4E08F957190}"/>
              </a:ext>
            </a:extLst>
          </p:cNvPr>
          <p:cNvSpPr txBox="1">
            <a:spLocks noChangeArrowheads="1"/>
          </p:cNvSpPr>
          <p:nvPr/>
        </p:nvSpPr>
        <p:spPr bwMode="auto">
          <a:xfrm>
            <a:off x="5651500" y="3429000"/>
            <a:ext cx="295275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lang="zh-CN" altLang="en-US" sz="2800" b="1">
                <a:solidFill>
                  <a:schemeClr val="accent2"/>
                </a:solidFill>
                <a:latin typeface="Garamond" panose="02020404030301010803" pitchFamily="18" charset="0"/>
              </a:rPr>
              <a:t>外模式</a:t>
            </a:r>
            <a:r>
              <a:rPr lang="en-US" altLang="zh-CN" sz="2800" b="1">
                <a:solidFill>
                  <a:schemeClr val="accent2"/>
                </a:solidFill>
                <a:latin typeface="Garamond" panose="02020404030301010803" pitchFamily="18" charset="0"/>
              </a:rPr>
              <a:t>/</a:t>
            </a:r>
            <a:r>
              <a:rPr lang="zh-CN" altLang="en-US" sz="2800" b="1">
                <a:solidFill>
                  <a:schemeClr val="accent2"/>
                </a:solidFill>
                <a:latin typeface="Garamond" panose="02020404030301010803" pitchFamily="18" charset="0"/>
              </a:rPr>
              <a:t>模式映像</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2644"/>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2645"/>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264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2647"/>
                                        </p:tgtEl>
                                        <p:attrNameLst>
                                          <p:attrName>style.visibility</p:attrName>
                                        </p:attrNameLst>
                                      </p:cBhvr>
                                      <p:to>
                                        <p:strVal val="visible"/>
                                      </p:to>
                                    </p:set>
                                  </p:childTnLst>
                                </p:cTn>
                              </p:par>
                            </p:childTnLst>
                          </p:cTn>
                        </p:par>
                        <p:par>
                          <p:cTn id="19" fill="hold" nodeType="afterGroup">
                            <p:stCondLst>
                              <p:cond delay="0"/>
                            </p:stCondLst>
                            <p:childTnLst>
                              <p:par>
                                <p:cTn id="20" presetID="1" presetClass="entr" presetSubtype="0" fill="hold" grpId="0" nodeType="afterEffect">
                                  <p:stCondLst>
                                    <p:cond delay="0"/>
                                  </p:stCondLst>
                                  <p:childTnLst>
                                    <p:set>
                                      <p:cBhvr>
                                        <p:cTn id="21" dur="1" fill="hold">
                                          <p:stCondLst>
                                            <p:cond delay="0"/>
                                          </p:stCondLst>
                                        </p:cTn>
                                        <p:tgtEl>
                                          <p:spTgt spid="112648"/>
                                        </p:tgtEl>
                                        <p:attrNameLst>
                                          <p:attrName>style.visibility</p:attrName>
                                        </p:attrNameLst>
                                      </p:cBhvr>
                                      <p:to>
                                        <p:strVal val="visible"/>
                                      </p:to>
                                    </p:set>
                                  </p:childTnLst>
                                </p:cTn>
                              </p:par>
                            </p:childTnLst>
                          </p:cTn>
                        </p:par>
                        <p:par>
                          <p:cTn id="22" fill="hold" nodeType="afterGroup">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112649"/>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nodeType="clickEffect">
                                  <p:stCondLst>
                                    <p:cond delay="0"/>
                                  </p:stCondLst>
                                  <p:childTnLst>
                                    <p:set>
                                      <p:cBhvr>
                                        <p:cTn id="28" dur="1" fill="hold">
                                          <p:stCondLst>
                                            <p:cond delay="0"/>
                                          </p:stCondLst>
                                        </p:cTn>
                                        <p:tgtEl>
                                          <p:spTgt spid="112652"/>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12653"/>
                                        </p:tgtEl>
                                        <p:attrNameLst>
                                          <p:attrName>style.visibility</p:attrName>
                                        </p:attrNameLst>
                                      </p:cBhvr>
                                      <p:to>
                                        <p:strVal val="visible"/>
                                      </p:to>
                                    </p:set>
                                  </p:childTnLst>
                                </p:cTn>
                              </p:par>
                            </p:childTnLst>
                          </p:cTn>
                        </p:par>
                        <p:par>
                          <p:cTn id="33" fill="hold" nodeType="afterGroup">
                            <p:stCondLst>
                              <p:cond delay="0"/>
                            </p:stCondLst>
                            <p:childTnLst>
                              <p:par>
                                <p:cTn id="34" presetID="1" presetClass="entr" presetSubtype="0" fill="hold" grpId="0" nodeType="afterEffect">
                                  <p:stCondLst>
                                    <p:cond delay="0"/>
                                  </p:stCondLst>
                                  <p:childTnLst>
                                    <p:set>
                                      <p:cBhvr>
                                        <p:cTn id="35" dur="1" fill="hold">
                                          <p:stCondLst>
                                            <p:cond delay="0"/>
                                          </p:stCondLst>
                                        </p:cTn>
                                        <p:tgtEl>
                                          <p:spTgt spid="112664"/>
                                        </p:tgtEl>
                                        <p:attrNameLst>
                                          <p:attrName>style.visibility</p:attrName>
                                        </p:attrNameLst>
                                      </p:cBhvr>
                                      <p:to>
                                        <p:strVal val="visible"/>
                                      </p:to>
                                    </p:set>
                                  </p:childTnLst>
                                </p:cTn>
                              </p:par>
                            </p:childTnLst>
                          </p:cTn>
                        </p:par>
                      </p:childTnLst>
                    </p:cTn>
                  </p:par>
                  <p:par>
                    <p:cTn id="36" fill="hold" nodeType="clickPar">
                      <p:stCondLst>
                        <p:cond delay="indefinite"/>
                      </p:stCondLst>
                      <p:childTnLst>
                        <p:par>
                          <p:cTn id="37" fill="hold" nodeType="withGroup">
                            <p:stCondLst>
                              <p:cond delay="0"/>
                            </p:stCondLst>
                            <p:childTnLst>
                              <p:par>
                                <p:cTn id="38" presetID="1" presetClass="entr" presetSubtype="0" fill="hold" nodeType="clickEffect">
                                  <p:stCondLst>
                                    <p:cond delay="0"/>
                                  </p:stCondLst>
                                  <p:childTnLst>
                                    <p:set>
                                      <p:cBhvr>
                                        <p:cTn id="39" dur="1" fill="hold">
                                          <p:stCondLst>
                                            <p:cond delay="0"/>
                                          </p:stCondLst>
                                        </p:cTn>
                                        <p:tgtEl>
                                          <p:spTgt spid="112655"/>
                                        </p:tgtEl>
                                        <p:attrNameLst>
                                          <p:attrName>style.visibility</p:attrName>
                                        </p:attrNameLst>
                                      </p:cBhvr>
                                      <p:to>
                                        <p:strVal val="visible"/>
                                      </p:to>
                                    </p:set>
                                  </p:childTnLst>
                                </p:cTn>
                              </p:par>
                              <p:par>
                                <p:cTn id="40" presetID="1" presetClass="entr" presetSubtype="0" fill="hold" nodeType="withEffect">
                                  <p:stCondLst>
                                    <p:cond delay="0"/>
                                  </p:stCondLst>
                                  <p:childTnLst>
                                    <p:set>
                                      <p:cBhvr>
                                        <p:cTn id="41" dur="1" fill="hold">
                                          <p:stCondLst>
                                            <p:cond delay="0"/>
                                          </p:stCondLst>
                                        </p:cTn>
                                        <p:tgtEl>
                                          <p:spTgt spid="112654"/>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112665"/>
                                        </p:tgtEl>
                                        <p:attrNameLst>
                                          <p:attrName>style.visibility</p:attrName>
                                        </p:attrNameLst>
                                      </p:cBhvr>
                                      <p:to>
                                        <p:strVal val="visible"/>
                                      </p:to>
                                    </p:se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12650"/>
                                        </p:tgtEl>
                                        <p:attrNameLst>
                                          <p:attrName>style.visibility</p:attrName>
                                        </p:attrNameLst>
                                      </p:cBhvr>
                                      <p:to>
                                        <p:strVal val="visible"/>
                                      </p:to>
                                    </p:set>
                                  </p:childTnLst>
                                </p:cTn>
                              </p:par>
                              <p:par>
                                <p:cTn id="48" presetID="1" presetClass="entr" presetSubtype="0" fill="hold" grpId="0" nodeType="withEffect">
                                  <p:stCondLst>
                                    <p:cond delay="0"/>
                                  </p:stCondLst>
                                  <p:childTnLst>
                                    <p:set>
                                      <p:cBhvr>
                                        <p:cTn id="49" dur="1" fill="hold">
                                          <p:stCondLst>
                                            <p:cond delay="0"/>
                                          </p:stCondLst>
                                        </p:cTn>
                                        <p:tgtEl>
                                          <p:spTgt spid="112651"/>
                                        </p:tgtEl>
                                        <p:attrNameLst>
                                          <p:attrName>style.visibility</p:attrName>
                                        </p:attrNameLst>
                                      </p:cBhvr>
                                      <p:to>
                                        <p:strVal val="visible"/>
                                      </p:to>
                                    </p:set>
                                  </p:childTnLst>
                                </p:cTn>
                              </p:par>
                              <p:par>
                                <p:cTn id="50" presetID="1" presetClass="entr" presetSubtype="0" fill="hold" grpId="0" nodeType="withEffect">
                                  <p:stCondLst>
                                    <p:cond delay="0"/>
                                  </p:stCondLst>
                                  <p:childTnLst>
                                    <p:set>
                                      <p:cBhvr>
                                        <p:cTn id="51" dur="1" fill="hold">
                                          <p:stCondLst>
                                            <p:cond delay="0"/>
                                          </p:stCondLst>
                                        </p:cTn>
                                        <p:tgtEl>
                                          <p:spTgt spid="112656"/>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112657"/>
                                        </p:tgtEl>
                                        <p:attrNameLst>
                                          <p:attrName>style.visibility</p:attrName>
                                        </p:attrNameLst>
                                      </p:cBhvr>
                                      <p:to>
                                        <p:strVal val="visible"/>
                                      </p:to>
                                    </p:set>
                                  </p:childTnLst>
                                </p:cTn>
                              </p:par>
                              <p:par>
                                <p:cTn id="54" presetID="1" presetClass="entr" presetSubtype="0" fill="hold" grpId="0" nodeType="withEffect">
                                  <p:stCondLst>
                                    <p:cond delay="0"/>
                                  </p:stCondLst>
                                  <p:childTnLst>
                                    <p:set>
                                      <p:cBhvr>
                                        <p:cTn id="55" dur="1" fill="hold">
                                          <p:stCondLst>
                                            <p:cond delay="0"/>
                                          </p:stCondLst>
                                        </p:cTn>
                                        <p:tgtEl>
                                          <p:spTgt spid="112658"/>
                                        </p:tgtEl>
                                        <p:attrNameLst>
                                          <p:attrName>style.visibility</p:attrName>
                                        </p:attrNameLst>
                                      </p:cBhvr>
                                      <p:to>
                                        <p:strVal val="visible"/>
                                      </p:to>
                                    </p:set>
                                  </p:childTnLst>
                                </p:cTn>
                              </p:par>
                            </p:childTnLst>
                          </p:cTn>
                        </p:par>
                        <p:par>
                          <p:cTn id="56" fill="hold" nodeType="afterGroup">
                            <p:stCondLst>
                              <p:cond delay="0"/>
                            </p:stCondLst>
                            <p:childTnLst>
                              <p:par>
                                <p:cTn id="57" presetID="1" presetClass="entr" presetSubtype="0" fill="hold" nodeType="afterEffect">
                                  <p:stCondLst>
                                    <p:cond delay="0"/>
                                  </p:stCondLst>
                                  <p:childTnLst>
                                    <p:set>
                                      <p:cBhvr>
                                        <p:cTn id="58" dur="1" fill="hold">
                                          <p:stCondLst>
                                            <p:cond delay="0"/>
                                          </p:stCondLst>
                                        </p:cTn>
                                        <p:tgtEl>
                                          <p:spTgt spid="112659"/>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2660"/>
                                        </p:tgtEl>
                                        <p:attrNameLst>
                                          <p:attrName>style.visibility</p:attrName>
                                        </p:attrNameLst>
                                      </p:cBhvr>
                                      <p:to>
                                        <p:strVal val="visible"/>
                                      </p:to>
                                    </p:set>
                                  </p:childTnLst>
                                </p:cTn>
                              </p:par>
                              <p:par>
                                <p:cTn id="61" presetID="1" presetClass="entr" presetSubtype="0" fill="hold" nodeType="withEffect">
                                  <p:stCondLst>
                                    <p:cond delay="0"/>
                                  </p:stCondLst>
                                  <p:childTnLst>
                                    <p:set>
                                      <p:cBhvr>
                                        <p:cTn id="62" dur="1" fill="hold">
                                          <p:stCondLst>
                                            <p:cond delay="0"/>
                                          </p:stCondLst>
                                        </p:cTn>
                                        <p:tgtEl>
                                          <p:spTgt spid="11266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26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1126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2644" grpId="0" animBg="1"/>
      <p:bldP spid="112645" grpId="0" animBg="1"/>
      <p:bldP spid="112646" grpId="0" animBg="1"/>
      <p:bldP spid="112647" grpId="0" animBg="1"/>
      <p:bldP spid="112648" grpId="0" animBg="1"/>
      <p:bldP spid="112649" grpId="0" animBg="1"/>
      <p:bldP spid="112650" grpId="0" animBg="1"/>
      <p:bldP spid="112651" grpId="0" animBg="1"/>
      <p:bldP spid="112656" grpId="0" animBg="1"/>
      <p:bldP spid="112657" grpId="0" animBg="1"/>
      <p:bldP spid="112658" grpId="0" animBg="1"/>
      <p:bldP spid="112664" grpId="0"/>
      <p:bldP spid="112665" grpId="0"/>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C94277F3-5F92-4BF4-A691-FDB1281747E9}"/>
              </a:ext>
            </a:extLst>
          </p:cNvPr>
          <p:cNvSpPr>
            <a:spLocks noGrp="1" noChangeArrowheads="1"/>
          </p:cNvSpPr>
          <p:nvPr>
            <p:ph type="title"/>
          </p:nvPr>
        </p:nvSpPr>
        <p:spPr/>
        <p:txBody>
          <a:bodyPr/>
          <a:lstStyle/>
          <a:p>
            <a:pPr eaLnBrk="1" hangingPunct="1"/>
            <a:r>
              <a:rPr lang="zh-CN" altLang="en-US" b="1">
                <a:solidFill>
                  <a:schemeClr val="accent2"/>
                </a:solidFill>
              </a:rPr>
              <a:t>一、模式（</a:t>
            </a:r>
            <a:r>
              <a:rPr lang="en-US" altLang="zh-CN" b="1">
                <a:solidFill>
                  <a:schemeClr val="accent2"/>
                </a:solidFill>
              </a:rPr>
              <a:t>Schema</a:t>
            </a:r>
            <a:r>
              <a:rPr lang="zh-CN" altLang="en-US" b="1">
                <a:solidFill>
                  <a:schemeClr val="accent2"/>
                </a:solidFill>
              </a:rPr>
              <a:t>）</a:t>
            </a:r>
          </a:p>
        </p:txBody>
      </p:sp>
      <p:sp>
        <p:nvSpPr>
          <p:cNvPr id="88067" name="Rectangle 3">
            <a:extLst>
              <a:ext uri="{FF2B5EF4-FFF2-40B4-BE49-F238E27FC236}">
                <a16:creationId xmlns:a16="http://schemas.microsoft.com/office/drawing/2014/main" id="{A036DCDE-4F61-4949-A9BC-C3005832159B}"/>
              </a:ext>
            </a:extLst>
          </p:cNvPr>
          <p:cNvSpPr>
            <a:spLocks noGrp="1" noChangeArrowheads="1"/>
          </p:cNvSpPr>
          <p:nvPr>
            <p:ph idx="1"/>
          </p:nvPr>
        </p:nvSpPr>
        <p:spPr>
          <a:xfrm>
            <a:off x="468313" y="1412875"/>
            <a:ext cx="8435975" cy="5068888"/>
          </a:xfrm>
        </p:spPr>
        <p:txBody>
          <a:bodyPr/>
          <a:lstStyle/>
          <a:p>
            <a:pPr eaLnBrk="1" hangingPunct="1"/>
            <a:r>
              <a:rPr lang="zh-CN" altLang="en-US"/>
              <a:t>模式（也称逻辑模式）</a:t>
            </a:r>
          </a:p>
          <a:p>
            <a:pPr lvl="1" eaLnBrk="1" hangingPunct="1"/>
            <a:r>
              <a:rPr lang="zh-CN" altLang="en-US" b="1">
                <a:solidFill>
                  <a:schemeClr val="accent2"/>
                </a:solidFill>
              </a:rPr>
              <a:t>数据库中全体数据的逻辑结构和特征的描述</a:t>
            </a:r>
          </a:p>
          <a:p>
            <a:pPr lvl="1" eaLnBrk="1" hangingPunct="1"/>
            <a:r>
              <a:rPr lang="zh-CN" altLang="en-US"/>
              <a:t>所有用户的公共数据视图，综合所有用户的需求</a:t>
            </a:r>
          </a:p>
          <a:p>
            <a:pPr eaLnBrk="1" hangingPunct="1"/>
            <a:r>
              <a:rPr lang="zh-CN" altLang="en-US"/>
              <a:t>一个数据库只有一个模式</a:t>
            </a:r>
          </a:p>
          <a:p>
            <a:pPr eaLnBrk="1" hangingPunct="1"/>
            <a:r>
              <a:rPr lang="zh-CN" altLang="en-US"/>
              <a:t>模式的地位：数据库系统模式结构的中间层</a:t>
            </a:r>
          </a:p>
          <a:p>
            <a:pPr lvl="1" eaLnBrk="1" hangingPunct="1"/>
            <a:r>
              <a:rPr lang="zh-CN" altLang="en-US"/>
              <a:t>与数据的物理存储细节和硬件环境无关</a:t>
            </a:r>
          </a:p>
          <a:p>
            <a:pPr lvl="1" eaLnBrk="1" hangingPunct="1"/>
            <a:r>
              <a:rPr lang="zh-CN" altLang="en-US"/>
              <a:t>与具体的应用程序、开发工具及高级程序设计语言无关</a:t>
            </a:r>
          </a:p>
        </p:txBody>
      </p:sp>
      <p:sp>
        <p:nvSpPr>
          <p:cNvPr id="88068" name="灯片编号占位符 5">
            <a:extLst>
              <a:ext uri="{FF2B5EF4-FFF2-40B4-BE49-F238E27FC236}">
                <a16:creationId xmlns:a16="http://schemas.microsoft.com/office/drawing/2014/main" id="{768F8150-CA59-4B9E-9B12-E9B5364B8C92}"/>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B7775347-10F1-4BA3-AC1C-BE8C5F4A17CB}" type="slidenum">
              <a:rPr lang="en-US" altLang="zh-CN"/>
              <a:pPr eaLnBrk="1" hangingPunct="1"/>
              <a:t>86</a:t>
            </a:fld>
            <a:endParaRPr lang="en-US" altLang="zh-CN"/>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3">
            <a:extLst>
              <a:ext uri="{FF2B5EF4-FFF2-40B4-BE49-F238E27FC236}">
                <a16:creationId xmlns:a16="http://schemas.microsoft.com/office/drawing/2014/main" id="{50BC6B04-E2DE-4991-B20C-BB7F9B642FF0}"/>
              </a:ext>
            </a:extLst>
          </p:cNvPr>
          <p:cNvSpPr>
            <a:spLocks noGrp="1" noChangeArrowheads="1"/>
          </p:cNvSpPr>
          <p:nvPr>
            <p:ph idx="1"/>
          </p:nvPr>
        </p:nvSpPr>
        <p:spPr/>
        <p:txBody>
          <a:bodyPr/>
          <a:lstStyle/>
          <a:p>
            <a:pPr eaLnBrk="1" hangingPunct="1"/>
            <a:r>
              <a:rPr lang="zh-CN" altLang="en-US" sz="3600"/>
              <a:t>模式的定义</a:t>
            </a:r>
          </a:p>
          <a:p>
            <a:pPr lvl="1" eaLnBrk="1" hangingPunct="1"/>
            <a:r>
              <a:rPr lang="zh-CN" altLang="en-US" sz="3200"/>
              <a:t>数据的逻辑结构</a:t>
            </a:r>
          </a:p>
          <a:p>
            <a:pPr lvl="2" eaLnBrk="1" hangingPunct="1"/>
            <a:r>
              <a:rPr lang="zh-CN" altLang="en-US" sz="2800"/>
              <a:t>数据项：数据项的名字、类型、取值范围等</a:t>
            </a:r>
          </a:p>
          <a:p>
            <a:pPr lvl="1" eaLnBrk="1" hangingPunct="1"/>
            <a:r>
              <a:rPr lang="zh-CN" altLang="en-US" sz="3200"/>
              <a:t>数据之间的联系</a:t>
            </a:r>
          </a:p>
          <a:p>
            <a:pPr lvl="1" eaLnBrk="1" hangingPunct="1"/>
            <a:r>
              <a:rPr lang="zh-CN" altLang="en-US" sz="3200"/>
              <a:t>数据有关的安全性、完整性要求</a:t>
            </a:r>
          </a:p>
          <a:p>
            <a:pPr lvl="1" eaLnBrk="1" hangingPunct="1"/>
            <a:endParaRPr lang="zh-CN" altLang="en-US" sz="3200"/>
          </a:p>
          <a:p>
            <a:pPr eaLnBrk="1" hangingPunct="1"/>
            <a:endParaRPr lang="en-US" altLang="zh-CN" sz="3600"/>
          </a:p>
        </p:txBody>
      </p:sp>
      <p:sp>
        <p:nvSpPr>
          <p:cNvPr id="89091" name="灯片编号占位符 5">
            <a:extLst>
              <a:ext uri="{FF2B5EF4-FFF2-40B4-BE49-F238E27FC236}">
                <a16:creationId xmlns:a16="http://schemas.microsoft.com/office/drawing/2014/main" id="{F856361C-536D-4F68-88F3-72D16A71B3D9}"/>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D6E80E8-80F1-45F1-BB4D-E638D5ABF13F}" type="slidenum">
              <a:rPr lang="en-US" altLang="zh-CN"/>
              <a:pPr eaLnBrk="1" hangingPunct="1"/>
              <a:t>87</a:t>
            </a:fld>
            <a:endParaRPr lang="en-US" altLang="zh-CN"/>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51F6BBDC-28CB-45EE-A627-DB451E8A107B}"/>
              </a:ext>
            </a:extLst>
          </p:cNvPr>
          <p:cNvSpPr>
            <a:spLocks noGrp="1" noChangeArrowheads="1"/>
          </p:cNvSpPr>
          <p:nvPr>
            <p:ph type="title"/>
          </p:nvPr>
        </p:nvSpPr>
        <p:spPr/>
        <p:txBody>
          <a:bodyPr/>
          <a:lstStyle/>
          <a:p>
            <a:pPr eaLnBrk="1" hangingPunct="1"/>
            <a:r>
              <a:rPr lang="zh-CN" altLang="en-US" sz="4000" b="1">
                <a:solidFill>
                  <a:schemeClr val="accent2"/>
                </a:solidFill>
              </a:rPr>
              <a:t>二、外模式（</a:t>
            </a:r>
            <a:r>
              <a:rPr lang="en-US" altLang="zh-CN" sz="4000">
                <a:solidFill>
                  <a:schemeClr val="accent2"/>
                </a:solidFill>
              </a:rPr>
              <a:t>External Schema</a:t>
            </a:r>
            <a:r>
              <a:rPr lang="zh-CN" altLang="en-US" sz="4000" b="1">
                <a:solidFill>
                  <a:schemeClr val="accent2"/>
                </a:solidFill>
              </a:rPr>
              <a:t>）</a:t>
            </a:r>
          </a:p>
        </p:txBody>
      </p:sp>
      <p:sp>
        <p:nvSpPr>
          <p:cNvPr id="90115" name="Rectangle 3">
            <a:extLst>
              <a:ext uri="{FF2B5EF4-FFF2-40B4-BE49-F238E27FC236}">
                <a16:creationId xmlns:a16="http://schemas.microsoft.com/office/drawing/2014/main" id="{92435A6A-9B34-43E9-9898-9794A79F2F6D}"/>
              </a:ext>
            </a:extLst>
          </p:cNvPr>
          <p:cNvSpPr>
            <a:spLocks noGrp="1" noChangeArrowheads="1"/>
          </p:cNvSpPr>
          <p:nvPr>
            <p:ph idx="1"/>
          </p:nvPr>
        </p:nvSpPr>
        <p:spPr/>
        <p:txBody>
          <a:bodyPr/>
          <a:lstStyle/>
          <a:p>
            <a:pPr eaLnBrk="1" hangingPunct="1"/>
            <a:r>
              <a:rPr lang="zh-CN" altLang="en-US"/>
              <a:t>外模式（也称子模式或用户模式）</a:t>
            </a:r>
          </a:p>
          <a:p>
            <a:pPr lvl="1" eaLnBrk="1" hangingPunct="1"/>
            <a:r>
              <a:rPr lang="zh-CN" altLang="en-US"/>
              <a:t>数据库用户（包括应用程序员和最终用户）能够看见和使用的局部数据的逻辑结构和特征的描述</a:t>
            </a:r>
          </a:p>
          <a:p>
            <a:pPr lvl="1" eaLnBrk="1" hangingPunct="1"/>
            <a:r>
              <a:rPr lang="zh-CN" altLang="en-US"/>
              <a:t>数据库用户的数据视图</a:t>
            </a:r>
          </a:p>
          <a:p>
            <a:pPr lvl="1" eaLnBrk="1" hangingPunct="1"/>
            <a:r>
              <a:rPr lang="zh-CN" altLang="en-US"/>
              <a:t>与某一应用有关的数据的逻辑表示</a:t>
            </a:r>
          </a:p>
          <a:p>
            <a:pPr eaLnBrk="1" hangingPunct="1"/>
            <a:endParaRPr lang="zh-CN" altLang="en-US"/>
          </a:p>
          <a:p>
            <a:pPr eaLnBrk="1" hangingPunct="1"/>
            <a:endParaRPr lang="en-US" altLang="zh-CN"/>
          </a:p>
        </p:txBody>
      </p:sp>
      <p:sp>
        <p:nvSpPr>
          <p:cNvPr id="90116" name="灯片编号占位符 5">
            <a:extLst>
              <a:ext uri="{FF2B5EF4-FFF2-40B4-BE49-F238E27FC236}">
                <a16:creationId xmlns:a16="http://schemas.microsoft.com/office/drawing/2014/main" id="{ED566FC7-9AAC-4CAB-BC44-77C0CE3785E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7068527-887B-4481-8227-159B4168C862}" type="slidenum">
              <a:rPr lang="en-US" altLang="zh-CN"/>
              <a:pPr eaLnBrk="1" hangingPunct="1"/>
              <a:t>88</a:t>
            </a:fld>
            <a:endParaRPr lang="en-US" altLang="zh-CN"/>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7F16E0CD-CF71-436A-BB67-372D0874D852}"/>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1619" name="Rectangle 3">
            <a:extLst>
              <a:ext uri="{FF2B5EF4-FFF2-40B4-BE49-F238E27FC236}">
                <a16:creationId xmlns:a16="http://schemas.microsoft.com/office/drawing/2014/main" id="{F5D659F4-D10F-4F25-8E4C-C46BF9419B01}"/>
              </a:ext>
            </a:extLst>
          </p:cNvPr>
          <p:cNvSpPr>
            <a:spLocks noGrp="1" noChangeArrowheads="1"/>
          </p:cNvSpPr>
          <p:nvPr>
            <p:ph idx="1"/>
          </p:nvPr>
        </p:nvSpPr>
        <p:spPr>
          <a:xfrm>
            <a:off x="457200" y="1412875"/>
            <a:ext cx="8435975" cy="4525963"/>
          </a:xfrm>
        </p:spPr>
        <p:txBody>
          <a:bodyPr/>
          <a:lstStyle/>
          <a:p>
            <a:pPr marL="609600" indent="-609600" eaLnBrk="1" hangingPunct="1"/>
            <a:r>
              <a:rPr lang="zh-CN" altLang="en-US"/>
              <a:t>外模式的地位：介于模式与应用之间</a:t>
            </a:r>
          </a:p>
          <a:p>
            <a:pPr marL="609600" indent="-609600" eaLnBrk="1" hangingPunct="1"/>
            <a:r>
              <a:rPr lang="zh-CN" altLang="en-US">
                <a:solidFill>
                  <a:srgbClr val="3333CC"/>
                </a:solidFill>
              </a:rPr>
              <a:t>模式与外模式的关系：一对多</a:t>
            </a:r>
          </a:p>
          <a:p>
            <a:pPr marL="990600" lvl="1" indent="-533400" eaLnBrk="1" hangingPunct="1">
              <a:buFontTx/>
              <a:buAutoNum type="circleNumDbPlain"/>
            </a:pPr>
            <a:r>
              <a:rPr lang="zh-CN" altLang="en-US"/>
              <a:t>外模式通常是模式的子集</a:t>
            </a:r>
          </a:p>
          <a:p>
            <a:pPr marL="990600" lvl="1" indent="-533400" eaLnBrk="1" hangingPunct="1">
              <a:buFontTx/>
              <a:buAutoNum type="circleNumDbPlain"/>
            </a:pPr>
            <a:r>
              <a:rPr lang="zh-CN" altLang="en-US"/>
              <a:t>一个数据库可以有多个外模式。反映不同用户的应用需求、看待数据的方式、对数据保密的要求</a:t>
            </a:r>
          </a:p>
          <a:p>
            <a:pPr marL="990600" lvl="1" indent="-533400" eaLnBrk="1" hangingPunct="1">
              <a:buFontTx/>
              <a:buAutoNum type="circleNumDbPlain"/>
            </a:pPr>
            <a:r>
              <a:rPr lang="zh-CN" altLang="en-US"/>
              <a:t>对模式中同一数据，在外模式中的结构、类型、长度、保密级别等都可以不同</a:t>
            </a:r>
          </a:p>
        </p:txBody>
      </p:sp>
      <p:sp>
        <p:nvSpPr>
          <p:cNvPr id="91140" name="灯片编号占位符 5">
            <a:extLst>
              <a:ext uri="{FF2B5EF4-FFF2-40B4-BE49-F238E27FC236}">
                <a16:creationId xmlns:a16="http://schemas.microsoft.com/office/drawing/2014/main" id="{5E448B43-45E7-48F4-A9F0-9A2E4CC1405A}"/>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862D45AD-0985-4AA6-A260-DD9A714A1F5E}" type="slidenum">
              <a:rPr lang="en-US" altLang="zh-CN"/>
              <a:pPr eaLnBrk="1" hangingPunct="1"/>
              <a:t>89</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1619">
                                            <p:txEl>
                                              <p:pRg st="1" end="1"/>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1619">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1619">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161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1619"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F3838D29-F1EC-4593-9448-15E417C05207}"/>
              </a:ext>
            </a:extLst>
          </p:cNvPr>
          <p:cNvSpPr>
            <a:spLocks noGrp="1" noChangeArrowheads="1"/>
          </p:cNvSpPr>
          <p:nvPr>
            <p:ph type="title"/>
          </p:nvPr>
        </p:nvSpPr>
        <p:spPr/>
        <p:txBody>
          <a:bodyPr/>
          <a:lstStyle/>
          <a:p>
            <a:pPr eaLnBrk="1" hangingPunct="1"/>
            <a:r>
              <a:rPr lang="zh-CN" altLang="en-US" b="1">
                <a:solidFill>
                  <a:schemeClr val="accent2"/>
                </a:solidFill>
              </a:rPr>
              <a:t>第一章 绪论</a:t>
            </a:r>
          </a:p>
        </p:txBody>
      </p:sp>
      <p:sp>
        <p:nvSpPr>
          <p:cNvPr id="9219" name="Rectangle 3">
            <a:extLst>
              <a:ext uri="{FF2B5EF4-FFF2-40B4-BE49-F238E27FC236}">
                <a16:creationId xmlns:a16="http://schemas.microsoft.com/office/drawing/2014/main" id="{AC877143-45FC-42C6-B88C-D4FE55F2E0FC}"/>
              </a:ext>
            </a:extLst>
          </p:cNvPr>
          <p:cNvSpPr>
            <a:spLocks noGrp="1" noChangeArrowheads="1"/>
          </p:cNvSpPr>
          <p:nvPr>
            <p:ph idx="1"/>
          </p:nvPr>
        </p:nvSpPr>
        <p:spPr/>
        <p:txBody>
          <a:bodyPr/>
          <a:lstStyle/>
          <a:p>
            <a:pPr eaLnBrk="1" hangingPunct="1">
              <a:buFontTx/>
              <a:buNone/>
            </a:pPr>
            <a:r>
              <a:rPr lang="en-US" altLang="zh-CN" sz="3600" b="1">
                <a:solidFill>
                  <a:schemeClr val="accent2"/>
                </a:solidFill>
                <a:latin typeface="Times New Roman" panose="02020603050405020304" pitchFamily="18" charset="0"/>
              </a:rPr>
              <a:t>1.1 </a:t>
            </a:r>
            <a:r>
              <a:rPr lang="zh-CN" altLang="en-US" sz="3600">
                <a:solidFill>
                  <a:schemeClr val="accent2"/>
                </a:solidFill>
                <a:latin typeface="Times New Roman" panose="02020603050405020304" pitchFamily="18" charset="0"/>
              </a:rPr>
              <a:t>数据库系统概述</a:t>
            </a:r>
          </a:p>
          <a:p>
            <a:pPr eaLnBrk="1" hangingPunct="1">
              <a:buFontTx/>
              <a:buNone/>
            </a:pPr>
            <a:r>
              <a:rPr lang="en-US" altLang="zh-CN" sz="3600" b="1">
                <a:latin typeface="Times New Roman" panose="02020603050405020304" pitchFamily="18" charset="0"/>
              </a:rPr>
              <a:t>1.2 </a:t>
            </a:r>
            <a:r>
              <a:rPr lang="zh-CN" altLang="en-US" sz="3600">
                <a:latin typeface="Times New Roman" panose="02020603050405020304" pitchFamily="18" charset="0"/>
              </a:rPr>
              <a:t>数据模型</a:t>
            </a:r>
          </a:p>
          <a:p>
            <a:pPr eaLnBrk="1" hangingPunct="1">
              <a:buFontTx/>
              <a:buNone/>
            </a:pPr>
            <a:r>
              <a:rPr lang="en-US" altLang="zh-CN" sz="3600" b="1">
                <a:latin typeface="Times New Roman" panose="02020603050405020304" pitchFamily="18" charset="0"/>
              </a:rPr>
              <a:t>1.3 </a:t>
            </a:r>
            <a:r>
              <a:rPr lang="zh-CN" altLang="en-US" sz="3600">
                <a:latin typeface="Times New Roman" panose="02020603050405020304" pitchFamily="18" charset="0"/>
              </a:rPr>
              <a:t>数据库系统的结构</a:t>
            </a:r>
          </a:p>
          <a:p>
            <a:pPr eaLnBrk="1" hangingPunct="1">
              <a:buFontTx/>
              <a:buNone/>
            </a:pPr>
            <a:r>
              <a:rPr lang="en-US" altLang="zh-CN" sz="3600" b="1">
                <a:latin typeface="Times New Roman" panose="02020603050405020304" pitchFamily="18" charset="0"/>
              </a:rPr>
              <a:t>1.4 </a:t>
            </a:r>
            <a:r>
              <a:rPr lang="zh-CN" altLang="en-US" sz="3600">
                <a:latin typeface="Times New Roman" panose="02020603050405020304" pitchFamily="18" charset="0"/>
              </a:rPr>
              <a:t>数据库系统的组成</a:t>
            </a:r>
          </a:p>
          <a:p>
            <a:pPr eaLnBrk="1" hangingPunct="1">
              <a:buFontTx/>
              <a:buNone/>
            </a:pPr>
            <a:r>
              <a:rPr lang="en-US" altLang="zh-CN" sz="3600" b="1">
                <a:latin typeface="Times New Roman" panose="02020603050405020304" pitchFamily="18" charset="0"/>
              </a:rPr>
              <a:t>1.5 </a:t>
            </a:r>
            <a:r>
              <a:rPr lang="zh-CN" altLang="en-US" sz="3600">
                <a:latin typeface="Times New Roman" panose="02020603050405020304" pitchFamily="18" charset="0"/>
              </a:rPr>
              <a:t>小结</a:t>
            </a:r>
          </a:p>
        </p:txBody>
      </p:sp>
      <p:sp>
        <p:nvSpPr>
          <p:cNvPr id="9220" name="灯片编号占位符 5">
            <a:extLst>
              <a:ext uri="{FF2B5EF4-FFF2-40B4-BE49-F238E27FC236}">
                <a16:creationId xmlns:a16="http://schemas.microsoft.com/office/drawing/2014/main" id="{C35422C8-A0E4-4469-B9EE-8485B7F935A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0FCC211-05D1-4E34-A474-29EA5C8A0698}" type="slidenum">
              <a:rPr lang="en-US" altLang="zh-CN"/>
              <a:pPr eaLnBrk="1" hangingPunct="1"/>
              <a:t>9</a:t>
            </a:fld>
            <a:endParaRPr lang="en-US" altLang="zh-CN"/>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C43D6C4C-6568-45AF-8302-CECAE427E2D6}"/>
              </a:ext>
            </a:extLst>
          </p:cNvPr>
          <p:cNvSpPr>
            <a:spLocks noGrp="1" noChangeArrowheads="1"/>
          </p:cNvSpPr>
          <p:nvPr>
            <p:ph type="title"/>
          </p:nvPr>
        </p:nvSpPr>
        <p:spPr/>
        <p:txBody>
          <a:bodyPr/>
          <a:lstStyle/>
          <a:p>
            <a:pPr eaLnBrk="1" hangingPunct="1"/>
            <a:r>
              <a:rPr lang="zh-CN" altLang="en-US" b="1">
                <a:solidFill>
                  <a:schemeClr val="accent2"/>
                </a:solidFill>
              </a:rPr>
              <a:t>外模式</a:t>
            </a:r>
          </a:p>
        </p:txBody>
      </p:sp>
      <p:sp>
        <p:nvSpPr>
          <p:cNvPr id="114691" name="Rectangle 3">
            <a:extLst>
              <a:ext uri="{FF2B5EF4-FFF2-40B4-BE49-F238E27FC236}">
                <a16:creationId xmlns:a16="http://schemas.microsoft.com/office/drawing/2014/main" id="{50B0EF27-0CA0-46EB-B9FB-B3CDAB2A33A9}"/>
              </a:ext>
            </a:extLst>
          </p:cNvPr>
          <p:cNvSpPr>
            <a:spLocks noGrp="1" noChangeArrowheads="1"/>
          </p:cNvSpPr>
          <p:nvPr>
            <p:ph idx="1"/>
          </p:nvPr>
        </p:nvSpPr>
        <p:spPr/>
        <p:txBody>
          <a:bodyPr/>
          <a:lstStyle/>
          <a:p>
            <a:pPr eaLnBrk="1" hangingPunct="1"/>
            <a:r>
              <a:rPr lang="zh-CN" altLang="en-US"/>
              <a:t>外模式与应用的关系：一对多</a:t>
            </a:r>
          </a:p>
          <a:p>
            <a:pPr lvl="1" eaLnBrk="1" hangingPunct="1"/>
            <a:r>
              <a:rPr lang="zh-CN" altLang="en-US"/>
              <a:t>同一外模式也可以为某一用户的多个应用系统所使用</a:t>
            </a:r>
          </a:p>
          <a:p>
            <a:pPr lvl="1" eaLnBrk="1" hangingPunct="1"/>
            <a:r>
              <a:rPr lang="zh-CN" altLang="en-US"/>
              <a:t>但一个应用程序只能使用一个外模式</a:t>
            </a:r>
          </a:p>
          <a:p>
            <a:pPr eaLnBrk="1" hangingPunct="1"/>
            <a:r>
              <a:rPr lang="zh-CN" altLang="en-US"/>
              <a:t>外模式的用途</a:t>
            </a:r>
          </a:p>
          <a:p>
            <a:pPr lvl="1" eaLnBrk="1" hangingPunct="1"/>
            <a:r>
              <a:rPr lang="zh-CN" altLang="en-US"/>
              <a:t>保证数据库安全性的一个有力措施</a:t>
            </a:r>
          </a:p>
          <a:p>
            <a:pPr lvl="1" eaLnBrk="1" hangingPunct="1"/>
            <a:r>
              <a:rPr lang="zh-CN" altLang="en-US"/>
              <a:t>每个用户只能看见和访问所对应的外模式中的数据，数据库中的其余数据是不可见的。</a:t>
            </a:r>
          </a:p>
          <a:p>
            <a:pPr eaLnBrk="1" hangingPunct="1"/>
            <a:endParaRPr lang="en-US" altLang="zh-CN"/>
          </a:p>
        </p:txBody>
      </p:sp>
      <p:sp>
        <p:nvSpPr>
          <p:cNvPr id="92164" name="灯片编号占位符 5">
            <a:extLst>
              <a:ext uri="{FF2B5EF4-FFF2-40B4-BE49-F238E27FC236}">
                <a16:creationId xmlns:a16="http://schemas.microsoft.com/office/drawing/2014/main" id="{9A84A9C3-7759-4E3E-A027-E9AAA588C8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FB9C2434-3A0E-4940-93CC-38509FAA7B41}" type="slidenum">
              <a:rPr lang="en-US" altLang="zh-CN"/>
              <a:pPr eaLnBrk="1" hangingPunct="1"/>
              <a:t>90</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4691">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4691">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469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AD4CFD14-B32C-4C20-B432-685DF6AE1913}"/>
              </a:ext>
            </a:extLst>
          </p:cNvPr>
          <p:cNvSpPr>
            <a:spLocks noGrp="1" noChangeArrowheads="1"/>
          </p:cNvSpPr>
          <p:nvPr>
            <p:ph type="title"/>
          </p:nvPr>
        </p:nvSpPr>
        <p:spPr/>
        <p:txBody>
          <a:bodyPr/>
          <a:lstStyle/>
          <a:p>
            <a:pPr eaLnBrk="1" hangingPunct="1"/>
            <a:r>
              <a:rPr lang="zh-CN" altLang="en-US" sz="4000" b="1">
                <a:solidFill>
                  <a:schemeClr val="accent2"/>
                </a:solidFill>
              </a:rPr>
              <a:t>三、内模式（</a:t>
            </a:r>
            <a:r>
              <a:rPr lang="en-US" altLang="zh-CN" sz="4000">
                <a:solidFill>
                  <a:schemeClr val="accent2"/>
                </a:solidFill>
              </a:rPr>
              <a:t>Internal Schema</a:t>
            </a:r>
            <a:r>
              <a:rPr lang="zh-CN" altLang="en-US" sz="4000" b="1">
                <a:solidFill>
                  <a:schemeClr val="accent2"/>
                </a:solidFill>
              </a:rPr>
              <a:t>）</a:t>
            </a:r>
          </a:p>
        </p:txBody>
      </p:sp>
      <p:sp>
        <p:nvSpPr>
          <p:cNvPr id="93187" name="Rectangle 3">
            <a:extLst>
              <a:ext uri="{FF2B5EF4-FFF2-40B4-BE49-F238E27FC236}">
                <a16:creationId xmlns:a16="http://schemas.microsoft.com/office/drawing/2014/main" id="{90DA724F-0C0A-48AD-AE49-7CF8686BFBA7}"/>
              </a:ext>
            </a:extLst>
          </p:cNvPr>
          <p:cNvSpPr>
            <a:spLocks noGrp="1" noChangeArrowheads="1"/>
          </p:cNvSpPr>
          <p:nvPr>
            <p:ph idx="1"/>
          </p:nvPr>
        </p:nvSpPr>
        <p:spPr/>
        <p:txBody>
          <a:bodyPr/>
          <a:lstStyle/>
          <a:p>
            <a:pPr eaLnBrk="1" hangingPunct="1"/>
            <a:r>
              <a:rPr lang="zh-CN" altLang="en-US"/>
              <a:t>内模式（也称存储模式 </a:t>
            </a:r>
            <a:r>
              <a:rPr lang="en-US" altLang="zh-CN"/>
              <a:t>Storage Schema</a:t>
            </a:r>
            <a:r>
              <a:rPr lang="zh-CN" altLang="en-US"/>
              <a:t>）</a:t>
            </a:r>
          </a:p>
          <a:p>
            <a:pPr lvl="1" eaLnBrk="1" hangingPunct="1"/>
            <a:r>
              <a:rPr lang="zh-CN" altLang="en-US"/>
              <a:t>数据物理结构和存储方式的描述</a:t>
            </a:r>
          </a:p>
          <a:p>
            <a:pPr lvl="1" eaLnBrk="1" hangingPunct="1"/>
            <a:r>
              <a:rPr lang="zh-CN" altLang="en-US"/>
              <a:t>数据在数据库内部的表示方式</a:t>
            </a:r>
          </a:p>
          <a:p>
            <a:pPr lvl="2" eaLnBrk="1" hangingPunct="1"/>
            <a:r>
              <a:rPr lang="zh-CN" altLang="en-US"/>
              <a:t>记录的存储方式</a:t>
            </a:r>
          </a:p>
          <a:p>
            <a:pPr lvl="2" eaLnBrk="1" hangingPunct="1"/>
            <a:r>
              <a:rPr lang="zh-CN" altLang="en-US"/>
              <a:t>索引的组织方式</a:t>
            </a:r>
          </a:p>
          <a:p>
            <a:pPr lvl="2" eaLnBrk="1" hangingPunct="1"/>
            <a:r>
              <a:rPr lang="zh-CN" altLang="en-US"/>
              <a:t>数据是否压缩存储</a:t>
            </a:r>
          </a:p>
          <a:p>
            <a:pPr lvl="2" eaLnBrk="1" hangingPunct="1"/>
            <a:r>
              <a:rPr lang="zh-CN" altLang="en-US"/>
              <a:t>数据是否加密</a:t>
            </a:r>
          </a:p>
          <a:p>
            <a:pPr lvl="2" eaLnBrk="1" hangingPunct="1"/>
            <a:r>
              <a:rPr lang="zh-CN" altLang="en-US"/>
              <a:t>数据存储记录结构的规定</a:t>
            </a:r>
          </a:p>
          <a:p>
            <a:pPr eaLnBrk="1" hangingPunct="1"/>
            <a:r>
              <a:rPr lang="zh-CN" altLang="en-US">
                <a:solidFill>
                  <a:srgbClr val="3333CC"/>
                </a:solidFill>
              </a:rPr>
              <a:t>一个数据库只有一个内模式</a:t>
            </a:r>
          </a:p>
        </p:txBody>
      </p:sp>
      <p:sp>
        <p:nvSpPr>
          <p:cNvPr id="93188" name="灯片编号占位符 5">
            <a:extLst>
              <a:ext uri="{FF2B5EF4-FFF2-40B4-BE49-F238E27FC236}">
                <a16:creationId xmlns:a16="http://schemas.microsoft.com/office/drawing/2014/main" id="{BCA87FBB-0E7B-4656-B8BB-76061ED43D88}"/>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147029D-8437-4129-AC30-A6F417993BE1}" type="slidenum">
              <a:rPr lang="en-US" altLang="zh-CN"/>
              <a:pPr eaLnBrk="1" hangingPunct="1"/>
              <a:t>91</a:t>
            </a:fld>
            <a:endParaRPr lang="en-US" altLang="zh-CN"/>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9A3C3205-AAD7-42E8-ABD0-A436A608D1C0}"/>
              </a:ext>
            </a:extLst>
          </p:cNvPr>
          <p:cNvSpPr>
            <a:spLocks noGrp="1" noChangeArrowheads="1"/>
          </p:cNvSpPr>
          <p:nvPr>
            <p:ph type="title"/>
          </p:nvPr>
        </p:nvSpPr>
        <p:spPr/>
        <p:txBody>
          <a:bodyPr/>
          <a:lstStyle/>
          <a:p>
            <a:pPr eaLnBrk="1" hangingPunct="1"/>
            <a:r>
              <a:rPr lang="zh-CN" altLang="en-US">
                <a:solidFill>
                  <a:schemeClr val="accent2"/>
                </a:solidFill>
              </a:rPr>
              <a:t>内模式</a:t>
            </a:r>
          </a:p>
        </p:txBody>
      </p:sp>
      <p:sp>
        <p:nvSpPr>
          <p:cNvPr id="94211" name="Rectangle 3">
            <a:extLst>
              <a:ext uri="{FF2B5EF4-FFF2-40B4-BE49-F238E27FC236}">
                <a16:creationId xmlns:a16="http://schemas.microsoft.com/office/drawing/2014/main" id="{ACA5585E-11C2-4995-AC4A-C8454FFBB280}"/>
              </a:ext>
            </a:extLst>
          </p:cNvPr>
          <p:cNvSpPr>
            <a:spLocks noGrp="1" noChangeArrowheads="1"/>
          </p:cNvSpPr>
          <p:nvPr>
            <p:ph idx="1"/>
          </p:nvPr>
        </p:nvSpPr>
        <p:spPr>
          <a:xfrm>
            <a:off x="250825" y="1341438"/>
            <a:ext cx="8675688" cy="1108075"/>
          </a:xfrm>
        </p:spPr>
        <p:txBody>
          <a:bodyPr/>
          <a:lstStyle/>
          <a:p>
            <a:pPr eaLnBrk="1" hangingPunct="1"/>
            <a:r>
              <a:rPr lang="zh-CN" altLang="en-US"/>
              <a:t>例如：学生记录按</a:t>
            </a:r>
            <a:r>
              <a:rPr lang="en-US" altLang="zh-CN"/>
              <a:t>(a)</a:t>
            </a:r>
            <a:r>
              <a:rPr lang="zh-CN" altLang="en-US"/>
              <a:t>堆存储 、</a:t>
            </a:r>
            <a:r>
              <a:rPr lang="en-US" altLang="zh-CN"/>
              <a:t>(b) </a:t>
            </a:r>
            <a:r>
              <a:rPr lang="zh-CN" altLang="en-US"/>
              <a:t>按学号升序存储、</a:t>
            </a:r>
            <a:r>
              <a:rPr lang="en-US" altLang="zh-CN"/>
              <a:t>(c )</a:t>
            </a:r>
            <a:r>
              <a:rPr lang="zh-CN" altLang="en-US"/>
              <a:t>按照学生年龄聚簇存放 。</a:t>
            </a:r>
          </a:p>
        </p:txBody>
      </p:sp>
      <p:sp>
        <p:nvSpPr>
          <p:cNvPr id="94212" name="灯片编号占位符 5">
            <a:extLst>
              <a:ext uri="{FF2B5EF4-FFF2-40B4-BE49-F238E27FC236}">
                <a16:creationId xmlns:a16="http://schemas.microsoft.com/office/drawing/2014/main" id="{5B5CDDE4-D6CA-4DF9-B16A-3DA0E397F301}"/>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4E72C67-36E5-42D8-81FC-9678625F383E}" type="slidenum">
              <a:rPr lang="en-US" altLang="zh-CN"/>
              <a:pPr eaLnBrk="1" hangingPunct="1"/>
              <a:t>92</a:t>
            </a:fld>
            <a:endParaRPr lang="en-US" altLang="zh-CN"/>
          </a:p>
        </p:txBody>
      </p:sp>
      <p:pic>
        <p:nvPicPr>
          <p:cNvPr id="116740" name="Picture 4">
            <a:extLst>
              <a:ext uri="{FF2B5EF4-FFF2-40B4-BE49-F238E27FC236}">
                <a16:creationId xmlns:a16="http://schemas.microsoft.com/office/drawing/2014/main" id="{35D06F92-32AF-4618-9345-31D6112199F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781300"/>
            <a:ext cx="2544762"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2" name="Picture 6">
            <a:extLst>
              <a:ext uri="{FF2B5EF4-FFF2-40B4-BE49-F238E27FC236}">
                <a16:creationId xmlns:a16="http://schemas.microsoft.com/office/drawing/2014/main" id="{0B5047B6-713A-4164-8D8C-734A518E46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t="1672"/>
          <a:stretch>
            <a:fillRect/>
          </a:stretch>
        </p:blipFill>
        <p:spPr bwMode="auto">
          <a:xfrm>
            <a:off x="3276600" y="2781300"/>
            <a:ext cx="2674938"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6743" name="Picture 7">
            <a:extLst>
              <a:ext uri="{FF2B5EF4-FFF2-40B4-BE49-F238E27FC236}">
                <a16:creationId xmlns:a16="http://schemas.microsoft.com/office/drawing/2014/main" id="{392155A1-01CC-49B2-AE3D-73FAE6319B7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227763" y="2781300"/>
            <a:ext cx="2522537" cy="345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6740"/>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11674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67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0C4D13D6-E7E4-4694-B03F-D957BA8A2442}"/>
              </a:ext>
            </a:extLst>
          </p:cNvPr>
          <p:cNvSpPr>
            <a:spLocks noGrp="1" noChangeArrowheads="1"/>
          </p:cNvSpPr>
          <p:nvPr>
            <p:ph type="title"/>
          </p:nvPr>
        </p:nvSpPr>
        <p:spPr>
          <a:xfrm>
            <a:off x="323850" y="274638"/>
            <a:ext cx="8640763" cy="1143000"/>
          </a:xfrm>
        </p:spPr>
        <p:txBody>
          <a:bodyPr/>
          <a:lstStyle/>
          <a:p>
            <a:pPr eaLnBrk="1" hangingPunct="1"/>
            <a:r>
              <a:rPr lang="en-US" altLang="zh-CN" sz="3600">
                <a:solidFill>
                  <a:schemeClr val="accent2"/>
                </a:solidFill>
              </a:rPr>
              <a:t>1.3.3 </a:t>
            </a:r>
            <a:r>
              <a:rPr lang="zh-CN" altLang="en-US" sz="3600" b="1">
                <a:solidFill>
                  <a:schemeClr val="accent2"/>
                </a:solidFill>
              </a:rPr>
              <a:t>数据库二级映像功能与数据独立性</a:t>
            </a:r>
          </a:p>
        </p:txBody>
      </p:sp>
      <p:sp>
        <p:nvSpPr>
          <p:cNvPr id="95235" name="Rectangle 3">
            <a:extLst>
              <a:ext uri="{FF2B5EF4-FFF2-40B4-BE49-F238E27FC236}">
                <a16:creationId xmlns:a16="http://schemas.microsoft.com/office/drawing/2014/main" id="{ECF8DD58-46AE-41B8-9DA4-B6916ADCBB9E}"/>
              </a:ext>
            </a:extLst>
          </p:cNvPr>
          <p:cNvSpPr>
            <a:spLocks noGrp="1" noChangeArrowheads="1"/>
          </p:cNvSpPr>
          <p:nvPr>
            <p:ph idx="1"/>
          </p:nvPr>
        </p:nvSpPr>
        <p:spPr/>
        <p:txBody>
          <a:bodyPr/>
          <a:lstStyle/>
          <a:p>
            <a:pPr eaLnBrk="1" hangingPunct="1"/>
            <a:r>
              <a:rPr lang="zh-CN" altLang="en-US"/>
              <a:t>三级模式是对数据的三个抽象级别</a:t>
            </a:r>
          </a:p>
          <a:p>
            <a:pPr eaLnBrk="1" hangingPunct="1"/>
            <a:r>
              <a:rPr lang="zh-CN" altLang="en-US"/>
              <a:t>二级映像在</a:t>
            </a:r>
            <a:r>
              <a:rPr lang="en-US" altLang="zh-CN"/>
              <a:t>DBMS</a:t>
            </a:r>
            <a:r>
              <a:rPr lang="zh-CN" altLang="en-US"/>
              <a:t>内部实现这三个抽象层次的联系和转换</a:t>
            </a:r>
          </a:p>
          <a:p>
            <a:pPr lvl="1" eaLnBrk="1" hangingPunct="1"/>
            <a:r>
              <a:rPr lang="zh-CN" altLang="en-US"/>
              <a:t>外模式／模式映像</a:t>
            </a:r>
          </a:p>
          <a:p>
            <a:pPr lvl="1" eaLnBrk="1" hangingPunct="1"/>
            <a:r>
              <a:rPr lang="zh-CN" altLang="en-US"/>
              <a:t>模式／内模式映像</a:t>
            </a:r>
          </a:p>
          <a:p>
            <a:pPr lvl="1" eaLnBrk="1" hangingPunct="1"/>
            <a:endParaRPr lang="zh-CN" altLang="en-US"/>
          </a:p>
          <a:p>
            <a:pPr eaLnBrk="1" hangingPunct="1"/>
            <a:endParaRPr lang="en-US" altLang="zh-CN"/>
          </a:p>
        </p:txBody>
      </p:sp>
      <p:sp>
        <p:nvSpPr>
          <p:cNvPr id="95236" name="灯片编号占位符 5">
            <a:extLst>
              <a:ext uri="{FF2B5EF4-FFF2-40B4-BE49-F238E27FC236}">
                <a16:creationId xmlns:a16="http://schemas.microsoft.com/office/drawing/2014/main" id="{2C26A3B2-59C9-4361-9E87-0D76CA97EB5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3957F465-39AD-47ED-9284-FDA35B0D4838}" type="slidenum">
              <a:rPr lang="en-US" altLang="zh-CN"/>
              <a:pPr eaLnBrk="1" hangingPunct="1"/>
              <a:t>93</a:t>
            </a:fld>
            <a:endParaRPr lang="en-US" altLang="zh-CN"/>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2ED53B09-BEBE-4A92-9DCB-D8989A9F17C4}"/>
              </a:ext>
            </a:extLst>
          </p:cNvPr>
          <p:cNvSpPr>
            <a:spLocks noGrp="1" noChangeArrowheads="1"/>
          </p:cNvSpPr>
          <p:nvPr>
            <p:ph type="title"/>
          </p:nvPr>
        </p:nvSpPr>
        <p:spPr/>
        <p:txBody>
          <a:bodyPr/>
          <a:lstStyle/>
          <a:p>
            <a:pPr eaLnBrk="1" hangingPunct="1"/>
            <a:r>
              <a:rPr lang="zh-CN" altLang="en-US" b="1">
                <a:solidFill>
                  <a:schemeClr val="accent2"/>
                </a:solidFill>
              </a:rPr>
              <a:t>一、外模式／模式映像</a:t>
            </a:r>
          </a:p>
        </p:txBody>
      </p:sp>
      <p:sp>
        <p:nvSpPr>
          <p:cNvPr id="96259" name="Rectangle 3">
            <a:extLst>
              <a:ext uri="{FF2B5EF4-FFF2-40B4-BE49-F238E27FC236}">
                <a16:creationId xmlns:a16="http://schemas.microsoft.com/office/drawing/2014/main" id="{E80ADB46-B933-4761-A368-868014A38AF2}"/>
              </a:ext>
            </a:extLst>
          </p:cNvPr>
          <p:cNvSpPr>
            <a:spLocks noGrp="1" noChangeArrowheads="1"/>
          </p:cNvSpPr>
          <p:nvPr>
            <p:ph idx="1"/>
          </p:nvPr>
        </p:nvSpPr>
        <p:spPr/>
        <p:txBody>
          <a:bodyPr/>
          <a:lstStyle/>
          <a:p>
            <a:pPr eaLnBrk="1" hangingPunct="1"/>
            <a:r>
              <a:rPr lang="zh-CN" altLang="en-US">
                <a:solidFill>
                  <a:srgbClr val="333399"/>
                </a:solidFill>
              </a:rPr>
              <a:t>模式：描述的是数据的全局逻辑结构</a:t>
            </a:r>
          </a:p>
          <a:p>
            <a:pPr eaLnBrk="1" hangingPunct="1"/>
            <a:r>
              <a:rPr lang="zh-CN" altLang="en-US">
                <a:solidFill>
                  <a:srgbClr val="333399"/>
                </a:solidFill>
              </a:rPr>
              <a:t>外模式：描述的是数据的局部逻辑结构</a:t>
            </a:r>
          </a:p>
          <a:p>
            <a:pPr eaLnBrk="1" hangingPunct="1"/>
            <a:r>
              <a:rPr lang="zh-CN" altLang="en-US"/>
              <a:t>同一个模式可以有任意多个外模式</a:t>
            </a:r>
          </a:p>
          <a:p>
            <a:pPr eaLnBrk="1" hangingPunct="1"/>
            <a:r>
              <a:rPr lang="zh-CN" altLang="en-US"/>
              <a:t>每一个外模式，数据库系统都有一个外模式／模式映像，定义外模式与模式之间的对应关系</a:t>
            </a:r>
          </a:p>
          <a:p>
            <a:pPr eaLnBrk="1" hangingPunct="1"/>
            <a:r>
              <a:rPr lang="zh-CN" altLang="en-US"/>
              <a:t>映像定义通常包含在各自外模式的描述中</a:t>
            </a:r>
          </a:p>
          <a:p>
            <a:pPr eaLnBrk="1" hangingPunct="1"/>
            <a:endParaRPr lang="en-US" altLang="zh-CN"/>
          </a:p>
        </p:txBody>
      </p:sp>
      <p:sp>
        <p:nvSpPr>
          <p:cNvPr id="96260" name="灯片编号占位符 5">
            <a:extLst>
              <a:ext uri="{FF2B5EF4-FFF2-40B4-BE49-F238E27FC236}">
                <a16:creationId xmlns:a16="http://schemas.microsoft.com/office/drawing/2014/main" id="{8E6B3445-4883-4654-99C4-2A3A638AA123}"/>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678EAC5-442A-45E6-900D-BEF37C1D4BEA}" type="slidenum">
              <a:rPr lang="en-US" altLang="zh-CN"/>
              <a:pPr eaLnBrk="1" hangingPunct="1"/>
              <a:t>94</a:t>
            </a:fld>
            <a:endParaRPr lang="en-US" altLang="zh-CN"/>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981AF9DC-36EC-4905-BF89-E8537AE3229B}"/>
              </a:ext>
            </a:extLst>
          </p:cNvPr>
          <p:cNvSpPr>
            <a:spLocks noGrp="1" noChangeArrowheads="1"/>
          </p:cNvSpPr>
          <p:nvPr>
            <p:ph type="title"/>
          </p:nvPr>
        </p:nvSpPr>
        <p:spPr/>
        <p:txBody>
          <a:bodyPr/>
          <a:lstStyle/>
          <a:p>
            <a:pPr eaLnBrk="1" hangingPunct="1"/>
            <a:r>
              <a:rPr lang="zh-CN" altLang="en-US" b="1">
                <a:solidFill>
                  <a:schemeClr val="accent2"/>
                </a:solidFill>
              </a:rPr>
              <a:t>外模式／模式映像</a:t>
            </a:r>
          </a:p>
        </p:txBody>
      </p:sp>
      <p:sp>
        <p:nvSpPr>
          <p:cNvPr id="97283" name="Rectangle 3">
            <a:extLst>
              <a:ext uri="{FF2B5EF4-FFF2-40B4-BE49-F238E27FC236}">
                <a16:creationId xmlns:a16="http://schemas.microsoft.com/office/drawing/2014/main" id="{0E474052-9AB9-494D-A92A-C9AA8C6FFA7A}"/>
              </a:ext>
            </a:extLst>
          </p:cNvPr>
          <p:cNvSpPr>
            <a:spLocks noGrp="1" noChangeArrowheads="1"/>
          </p:cNvSpPr>
          <p:nvPr>
            <p:ph idx="1"/>
          </p:nvPr>
        </p:nvSpPr>
        <p:spPr>
          <a:xfrm>
            <a:off x="250825" y="1639888"/>
            <a:ext cx="8686800" cy="4525962"/>
          </a:xfrm>
        </p:spPr>
        <p:txBody>
          <a:bodyPr/>
          <a:lstStyle/>
          <a:p>
            <a:pPr eaLnBrk="1" hangingPunct="1"/>
            <a:r>
              <a:rPr lang="zh-CN" altLang="en-US" sz="3600"/>
              <a:t>如何保证数据的逻辑独立性</a:t>
            </a:r>
            <a:r>
              <a:rPr lang="en-US" altLang="zh-CN" sz="3600"/>
              <a:t>?</a:t>
            </a:r>
          </a:p>
          <a:p>
            <a:pPr lvl="1" eaLnBrk="1" hangingPunct="1"/>
            <a:r>
              <a:rPr lang="zh-CN" altLang="en-US" sz="3200"/>
              <a:t>当模式改变时，数据库管理员修改有关的外模式／模式映像，使外模式保持不变</a:t>
            </a:r>
          </a:p>
          <a:p>
            <a:pPr lvl="1" eaLnBrk="1" hangingPunct="1"/>
            <a:r>
              <a:rPr lang="zh-CN" altLang="en-US" sz="3200"/>
              <a:t>应用程序是依据数据的外模式编写的，从而应用程序不必修改，保证了数据与程序的逻辑独立性，简称</a:t>
            </a:r>
            <a:r>
              <a:rPr lang="zh-CN" altLang="en-US" sz="3200" b="1">
                <a:solidFill>
                  <a:schemeClr val="accent2"/>
                </a:solidFill>
              </a:rPr>
              <a:t>数据的逻辑独立性</a:t>
            </a:r>
            <a:r>
              <a:rPr lang="zh-CN" altLang="en-US" sz="3200"/>
              <a:t>。</a:t>
            </a:r>
          </a:p>
          <a:p>
            <a:pPr eaLnBrk="1" hangingPunct="1"/>
            <a:endParaRPr lang="en-US" altLang="zh-CN" sz="3600"/>
          </a:p>
        </p:txBody>
      </p:sp>
      <p:sp>
        <p:nvSpPr>
          <p:cNvPr id="97284" name="灯片编号占位符 5">
            <a:extLst>
              <a:ext uri="{FF2B5EF4-FFF2-40B4-BE49-F238E27FC236}">
                <a16:creationId xmlns:a16="http://schemas.microsoft.com/office/drawing/2014/main" id="{DE2109E8-4473-4348-B83B-CD2887E3681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DADF548-F5D7-4F59-A53D-E6FD0CB15B9A}" type="slidenum">
              <a:rPr lang="en-US" altLang="zh-CN"/>
              <a:pPr eaLnBrk="1" hangingPunct="1"/>
              <a:t>95</a:t>
            </a:fld>
            <a:endParaRPr lang="en-US" altLang="zh-CN"/>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67714978-D0C9-4856-BEE9-067C35813E32}"/>
              </a:ext>
            </a:extLst>
          </p:cNvPr>
          <p:cNvSpPr>
            <a:spLocks noGrp="1" noChangeArrowheads="1"/>
          </p:cNvSpPr>
          <p:nvPr>
            <p:ph type="title"/>
          </p:nvPr>
        </p:nvSpPr>
        <p:spPr/>
        <p:txBody>
          <a:bodyPr/>
          <a:lstStyle/>
          <a:p>
            <a:pPr eaLnBrk="1" hangingPunct="1"/>
            <a:r>
              <a:rPr lang="zh-CN" altLang="en-US" b="1">
                <a:solidFill>
                  <a:schemeClr val="accent2"/>
                </a:solidFill>
              </a:rPr>
              <a:t>二、模式／内模式映像</a:t>
            </a:r>
          </a:p>
        </p:txBody>
      </p:sp>
      <p:sp>
        <p:nvSpPr>
          <p:cNvPr id="98307" name="Rectangle 3">
            <a:extLst>
              <a:ext uri="{FF2B5EF4-FFF2-40B4-BE49-F238E27FC236}">
                <a16:creationId xmlns:a16="http://schemas.microsoft.com/office/drawing/2014/main" id="{56FFE2E7-A74F-4220-A872-6A27AFE9ED76}"/>
              </a:ext>
            </a:extLst>
          </p:cNvPr>
          <p:cNvSpPr>
            <a:spLocks noGrp="1" noChangeArrowheads="1"/>
          </p:cNvSpPr>
          <p:nvPr>
            <p:ph idx="1"/>
          </p:nvPr>
        </p:nvSpPr>
        <p:spPr>
          <a:xfrm>
            <a:off x="457200" y="1600200"/>
            <a:ext cx="8435975" cy="4525963"/>
          </a:xfrm>
        </p:spPr>
        <p:txBody>
          <a:bodyPr/>
          <a:lstStyle/>
          <a:p>
            <a:pPr eaLnBrk="1" hangingPunct="1"/>
            <a:r>
              <a:rPr lang="zh-CN" altLang="en-US"/>
              <a:t>模式／内模式映像定义了数据全局逻辑结构与存储结构之间的对应关系。</a:t>
            </a:r>
          </a:p>
          <a:p>
            <a:pPr eaLnBrk="1" hangingPunct="1"/>
            <a:r>
              <a:rPr lang="zh-CN" altLang="en-US"/>
              <a:t>数据库中模式／内模式映像是唯一的</a:t>
            </a:r>
          </a:p>
          <a:p>
            <a:pPr eaLnBrk="1" hangingPunct="1"/>
            <a:r>
              <a:rPr lang="zh-CN" altLang="en-US"/>
              <a:t>该映像定义通常包含在模式描述中</a:t>
            </a:r>
          </a:p>
          <a:p>
            <a:pPr eaLnBrk="1" hangingPunct="1"/>
            <a:endParaRPr lang="en-US" altLang="zh-CN"/>
          </a:p>
        </p:txBody>
      </p:sp>
      <p:sp>
        <p:nvSpPr>
          <p:cNvPr id="98308" name="灯片编号占位符 5">
            <a:extLst>
              <a:ext uri="{FF2B5EF4-FFF2-40B4-BE49-F238E27FC236}">
                <a16:creationId xmlns:a16="http://schemas.microsoft.com/office/drawing/2014/main" id="{55B32DBC-E31A-4ED6-AC07-2EF326CB1910}"/>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7F42A72-1D49-4E66-A487-E125FDDD72EC}" type="slidenum">
              <a:rPr lang="en-US" altLang="zh-CN"/>
              <a:pPr eaLnBrk="1" hangingPunct="1"/>
              <a:t>96</a:t>
            </a:fld>
            <a:endParaRPr lang="en-US" altLang="zh-CN"/>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42D44E66-82DA-4CF4-A306-4F8C1BA59BFF}"/>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99331" name="Rectangle 3">
            <a:extLst>
              <a:ext uri="{FF2B5EF4-FFF2-40B4-BE49-F238E27FC236}">
                <a16:creationId xmlns:a16="http://schemas.microsoft.com/office/drawing/2014/main" id="{F7E7123D-3EC1-44A4-96A5-DC9E49235240}"/>
              </a:ext>
            </a:extLst>
          </p:cNvPr>
          <p:cNvSpPr>
            <a:spLocks noGrp="1" noChangeArrowheads="1"/>
          </p:cNvSpPr>
          <p:nvPr>
            <p:ph idx="1"/>
          </p:nvPr>
        </p:nvSpPr>
        <p:spPr>
          <a:xfrm>
            <a:off x="539750" y="1484313"/>
            <a:ext cx="8291513" cy="4525962"/>
          </a:xfrm>
        </p:spPr>
        <p:txBody>
          <a:bodyPr/>
          <a:lstStyle/>
          <a:p>
            <a:pPr eaLnBrk="1" hangingPunct="1"/>
            <a:r>
              <a:rPr lang="zh-CN" altLang="en-US" sz="3600"/>
              <a:t>如何保证数据的物理独立性</a:t>
            </a:r>
            <a:r>
              <a:rPr lang="en-US" altLang="zh-CN" sz="3600"/>
              <a:t>?</a:t>
            </a:r>
          </a:p>
          <a:p>
            <a:pPr lvl="1" eaLnBrk="1" hangingPunct="1"/>
            <a:r>
              <a:rPr lang="zh-CN" altLang="en-US" sz="3200"/>
              <a:t>当数据库的存储结构改变了（例如选用了另一种存储结构），数据库管理员修改</a:t>
            </a:r>
            <a:r>
              <a:rPr lang="zh-CN" altLang="en-US" sz="3200" b="1">
                <a:solidFill>
                  <a:schemeClr val="accent2"/>
                </a:solidFill>
              </a:rPr>
              <a:t>模式</a:t>
            </a:r>
            <a:r>
              <a:rPr lang="en-US" altLang="zh-CN" sz="3200" b="1">
                <a:solidFill>
                  <a:schemeClr val="accent2"/>
                </a:solidFill>
              </a:rPr>
              <a:t>/</a:t>
            </a:r>
            <a:r>
              <a:rPr lang="zh-CN" altLang="en-US" sz="3200" b="1">
                <a:solidFill>
                  <a:schemeClr val="accent2"/>
                </a:solidFill>
              </a:rPr>
              <a:t>内模式映像</a:t>
            </a:r>
            <a:r>
              <a:rPr lang="zh-CN" altLang="en-US" sz="3200"/>
              <a:t>，使模式保持不变。</a:t>
            </a:r>
          </a:p>
          <a:p>
            <a:pPr lvl="1" eaLnBrk="1" hangingPunct="1"/>
            <a:r>
              <a:rPr lang="zh-CN" altLang="en-US" sz="3200"/>
              <a:t>应用程序不受影响。保证了数据与程序的物理独立性，简称数据的物理独立性。</a:t>
            </a:r>
          </a:p>
          <a:p>
            <a:pPr eaLnBrk="1" hangingPunct="1"/>
            <a:endParaRPr lang="en-US" altLang="zh-CN" sz="3600"/>
          </a:p>
        </p:txBody>
      </p:sp>
      <p:sp>
        <p:nvSpPr>
          <p:cNvPr id="99332" name="灯片编号占位符 5">
            <a:extLst>
              <a:ext uri="{FF2B5EF4-FFF2-40B4-BE49-F238E27FC236}">
                <a16:creationId xmlns:a16="http://schemas.microsoft.com/office/drawing/2014/main" id="{2FED9A8C-4892-4271-9895-329BB34B885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5002CAB1-57EF-40D8-8699-57B7E8985E16}" type="slidenum">
              <a:rPr lang="en-US" altLang="zh-CN"/>
              <a:pPr eaLnBrk="1" hangingPunct="1"/>
              <a:t>97</a:t>
            </a:fld>
            <a:endParaRPr lang="en-US" altLang="zh-CN"/>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E230EE1-7378-4956-8AF3-3A49D46C3133}"/>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0355" name="Rectangle 3">
            <a:extLst>
              <a:ext uri="{FF2B5EF4-FFF2-40B4-BE49-F238E27FC236}">
                <a16:creationId xmlns:a16="http://schemas.microsoft.com/office/drawing/2014/main" id="{FB933374-CF9B-4F50-BC31-E29BD8676836}"/>
              </a:ext>
            </a:extLst>
          </p:cNvPr>
          <p:cNvSpPr>
            <a:spLocks noGrp="1" noChangeArrowheads="1"/>
          </p:cNvSpPr>
          <p:nvPr>
            <p:ph idx="1"/>
          </p:nvPr>
        </p:nvSpPr>
        <p:spPr/>
        <p:txBody>
          <a:bodyPr/>
          <a:lstStyle/>
          <a:p>
            <a:pPr eaLnBrk="1" hangingPunct="1"/>
            <a:r>
              <a:rPr lang="zh-CN" altLang="en-US" sz="3600"/>
              <a:t>数据库模式</a:t>
            </a:r>
          </a:p>
          <a:p>
            <a:pPr lvl="1" eaLnBrk="1" hangingPunct="1"/>
            <a:r>
              <a:rPr lang="zh-CN" altLang="en-US" sz="3200" b="1">
                <a:solidFill>
                  <a:schemeClr val="accent2"/>
                </a:solidFill>
              </a:rPr>
              <a:t>即全局逻辑结构是数据库的中心与关键</a:t>
            </a:r>
          </a:p>
          <a:p>
            <a:pPr lvl="1" eaLnBrk="1" hangingPunct="1"/>
            <a:r>
              <a:rPr lang="zh-CN" altLang="en-US" sz="3200"/>
              <a:t>独立于数据库的其他层次</a:t>
            </a:r>
          </a:p>
          <a:p>
            <a:pPr lvl="1" eaLnBrk="1" hangingPunct="1"/>
            <a:r>
              <a:rPr lang="zh-CN" altLang="en-US" sz="3200"/>
              <a:t>设计数据库模式结构时应首先确定数据库的逻辑模式</a:t>
            </a:r>
          </a:p>
          <a:p>
            <a:pPr eaLnBrk="1" hangingPunct="1"/>
            <a:endParaRPr lang="en-US" altLang="zh-CN" sz="3600"/>
          </a:p>
        </p:txBody>
      </p:sp>
      <p:sp>
        <p:nvSpPr>
          <p:cNvPr id="100356" name="灯片编号占位符 5">
            <a:extLst>
              <a:ext uri="{FF2B5EF4-FFF2-40B4-BE49-F238E27FC236}">
                <a16:creationId xmlns:a16="http://schemas.microsoft.com/office/drawing/2014/main" id="{294D6B8A-D715-4AD3-80F6-99A341647274}"/>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0EC3B9F4-A1E0-4F78-A32E-07634E540056}" type="slidenum">
              <a:rPr lang="en-US" altLang="zh-CN"/>
              <a:pPr eaLnBrk="1" hangingPunct="1"/>
              <a:t>98</a:t>
            </a:fld>
            <a:endParaRPr lang="en-US" altLang="zh-CN"/>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A1EE00B3-1B7B-4929-B109-A83FC4DB3A76}"/>
              </a:ext>
            </a:extLst>
          </p:cNvPr>
          <p:cNvSpPr>
            <a:spLocks noGrp="1" noChangeArrowheads="1"/>
          </p:cNvSpPr>
          <p:nvPr>
            <p:ph type="title"/>
          </p:nvPr>
        </p:nvSpPr>
        <p:spPr/>
        <p:txBody>
          <a:bodyPr/>
          <a:lstStyle/>
          <a:p>
            <a:pPr eaLnBrk="1" hangingPunct="1"/>
            <a:r>
              <a:rPr lang="zh-CN" altLang="en-US" b="1">
                <a:solidFill>
                  <a:schemeClr val="accent2"/>
                </a:solidFill>
              </a:rPr>
              <a:t>模式／内模式映像</a:t>
            </a:r>
          </a:p>
        </p:txBody>
      </p:sp>
      <p:sp>
        <p:nvSpPr>
          <p:cNvPr id="101379" name="Rectangle 3">
            <a:extLst>
              <a:ext uri="{FF2B5EF4-FFF2-40B4-BE49-F238E27FC236}">
                <a16:creationId xmlns:a16="http://schemas.microsoft.com/office/drawing/2014/main" id="{D13FB3A6-4070-41EE-8C1F-ABD1D8734B18}"/>
              </a:ext>
            </a:extLst>
          </p:cNvPr>
          <p:cNvSpPr>
            <a:spLocks noGrp="1" noChangeArrowheads="1"/>
          </p:cNvSpPr>
          <p:nvPr>
            <p:ph idx="1"/>
          </p:nvPr>
        </p:nvSpPr>
        <p:spPr/>
        <p:txBody>
          <a:bodyPr/>
          <a:lstStyle/>
          <a:p>
            <a:pPr eaLnBrk="1" hangingPunct="1"/>
            <a:r>
              <a:rPr lang="zh-CN" altLang="en-US" sz="3600"/>
              <a:t>数据库的内模式</a:t>
            </a:r>
          </a:p>
          <a:p>
            <a:pPr lvl="1" eaLnBrk="1" hangingPunct="1"/>
            <a:r>
              <a:rPr lang="zh-CN" altLang="en-US" sz="3200"/>
              <a:t>依赖于它的全局逻辑结构</a:t>
            </a:r>
          </a:p>
          <a:p>
            <a:pPr lvl="1" eaLnBrk="1" hangingPunct="1"/>
            <a:r>
              <a:rPr lang="zh-CN" altLang="en-US" sz="3200"/>
              <a:t>独立于数据库的用户视图，即外模式</a:t>
            </a:r>
          </a:p>
          <a:p>
            <a:pPr lvl="1" eaLnBrk="1" hangingPunct="1"/>
            <a:r>
              <a:rPr lang="zh-CN" altLang="en-US" sz="3200"/>
              <a:t>独立于具体的存储设备</a:t>
            </a:r>
          </a:p>
          <a:p>
            <a:pPr lvl="1" eaLnBrk="1" hangingPunct="1"/>
            <a:r>
              <a:rPr lang="zh-CN" altLang="en-US" sz="3200"/>
              <a:t>将全局逻辑结构中所定义的数据结构及其联系按照一定的物理存储策略进行组织，以达到较好的时间与空间效率</a:t>
            </a:r>
          </a:p>
          <a:p>
            <a:pPr eaLnBrk="1" hangingPunct="1"/>
            <a:endParaRPr lang="en-US" altLang="zh-CN" sz="3600"/>
          </a:p>
        </p:txBody>
      </p:sp>
      <p:sp>
        <p:nvSpPr>
          <p:cNvPr id="101380" name="灯片编号占位符 5">
            <a:extLst>
              <a:ext uri="{FF2B5EF4-FFF2-40B4-BE49-F238E27FC236}">
                <a16:creationId xmlns:a16="http://schemas.microsoft.com/office/drawing/2014/main" id="{93367B72-7E0B-4C79-9174-1CE32CB26D6E}"/>
              </a:ext>
            </a:extLst>
          </p:cNvPr>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BC08E32-0960-4F64-84EB-0B2C90478818}" type="slidenum">
              <a:rPr lang="en-US" altLang="zh-CN"/>
              <a:pPr eaLnBrk="1" hangingPunct="1"/>
              <a:t>99</a:t>
            </a:fld>
            <a:endParaRPr lang="en-US" altLang="zh-CN"/>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emplate/>
  <TotalTime>3513</TotalTime>
  <Words>5524</Words>
  <Application>Microsoft Office PowerPoint</Application>
  <PresentationFormat>全屏显示(4:3)</PresentationFormat>
  <Paragraphs>833</Paragraphs>
  <Slides>118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118</vt:i4>
      </vt:variant>
    </vt:vector>
  </HeadingPairs>
  <TitlesOfParts>
    <vt:vector size="124" baseType="lpstr">
      <vt:lpstr>宋体</vt:lpstr>
      <vt:lpstr>Arial</vt:lpstr>
      <vt:lpstr>Comic Sans MS</vt:lpstr>
      <vt:lpstr>Garamond</vt:lpstr>
      <vt:lpstr>Times New Roman</vt:lpstr>
      <vt:lpstr>默认设计模板</vt:lpstr>
      <vt:lpstr>数据库系统  An Introduction to Database Systems</vt:lpstr>
      <vt:lpstr>教材及参考书</vt:lpstr>
      <vt:lpstr>国家精品课程网站</vt:lpstr>
      <vt:lpstr>PowerPoint 演示文稿</vt:lpstr>
      <vt:lpstr>PowerPoint 演示文稿</vt:lpstr>
      <vt:lpstr>课堂讲授内容安排 （48 小时)</vt:lpstr>
      <vt:lpstr>内容安排</vt:lpstr>
      <vt:lpstr>课程考核及评价方式</vt:lpstr>
      <vt:lpstr>第一章 绪论</vt:lpstr>
      <vt:lpstr>1.1 数据库系统概述</vt:lpstr>
      <vt:lpstr>1.1.1 数据库的4个基本概念</vt:lpstr>
      <vt:lpstr>基本概念1：数据 (Data)</vt:lpstr>
      <vt:lpstr>基本概念2：数据库 (Database)</vt:lpstr>
      <vt:lpstr>基本概念3：数据库管理系统 (DBMS)</vt:lpstr>
      <vt:lpstr>DBMS的主要功能</vt:lpstr>
      <vt:lpstr>基本概念4：数据库系统</vt:lpstr>
      <vt:lpstr>数据库在计算机系统中的地位</vt:lpstr>
      <vt:lpstr>1.1.2 数据管理技术的产生和发展</vt:lpstr>
      <vt:lpstr>一、人工管理阶段</vt:lpstr>
      <vt:lpstr>二、文件系统阶段</vt:lpstr>
      <vt:lpstr>三、数据库系统阶段</vt:lpstr>
      <vt:lpstr>1.1.3 数据库系统的特点</vt:lpstr>
      <vt:lpstr>特点1：数据结构化</vt:lpstr>
      <vt:lpstr>特点2：数据共享性高，冗余度低，易扩充</vt:lpstr>
      <vt:lpstr>特点3：数据独立性高</vt:lpstr>
      <vt:lpstr>特点4：数据由DBMS统一管理和控制</vt:lpstr>
      <vt:lpstr>第一章 绪论</vt:lpstr>
      <vt:lpstr>1.2 数据模型</vt:lpstr>
      <vt:lpstr>数据模型</vt:lpstr>
      <vt:lpstr>1.2.1 两类数据模型</vt:lpstr>
      <vt:lpstr>1.2.2 概念模型</vt:lpstr>
      <vt:lpstr>概念模型</vt:lpstr>
      <vt:lpstr>1、信息世界中的基本概念</vt:lpstr>
      <vt:lpstr>PowerPoint 演示文稿</vt:lpstr>
      <vt:lpstr>PowerPoint 演示文稿</vt:lpstr>
      <vt:lpstr>两个实体型之间的联系</vt:lpstr>
      <vt:lpstr>PowerPoint 演示文稿</vt:lpstr>
      <vt:lpstr>2、概念模型的一种表示方法</vt:lpstr>
      <vt:lpstr>E-R图</vt:lpstr>
      <vt:lpstr>E-R图</vt:lpstr>
      <vt:lpstr>联系的表示方法</vt:lpstr>
      <vt:lpstr>联系的属性</vt:lpstr>
      <vt:lpstr>3、一个实例 Page 219</vt:lpstr>
      <vt:lpstr>1.2.3 数据模型的组成要素</vt:lpstr>
      <vt:lpstr>组成要素1：数据结构</vt:lpstr>
      <vt:lpstr>组成要素2：数据操作</vt:lpstr>
      <vt:lpstr>数据操作</vt:lpstr>
      <vt:lpstr>组成要素3：数据的完整性约束条件</vt:lpstr>
      <vt:lpstr>1.2.4 常用的数据模型</vt:lpstr>
      <vt:lpstr>1.2.5 层次模型</vt:lpstr>
      <vt:lpstr>1、层次模型的数据结构</vt:lpstr>
      <vt:lpstr>PowerPoint 演示文稿</vt:lpstr>
      <vt:lpstr>层次模型的特点</vt:lpstr>
      <vt:lpstr>多对多联系在层次模型中的表示</vt:lpstr>
      <vt:lpstr>2、层次模型的数据操纵</vt:lpstr>
      <vt:lpstr>3、层次模型的完整性约束</vt:lpstr>
      <vt:lpstr>4、层次模型的存储结构</vt:lpstr>
      <vt:lpstr>层次模型的存储结构</vt:lpstr>
      <vt:lpstr>层次模型的存储结构</vt:lpstr>
      <vt:lpstr>5、层次模型的优缺点</vt:lpstr>
      <vt:lpstr>1.2.6 网状模型</vt:lpstr>
      <vt:lpstr>1. 网状模型的数据结构</vt:lpstr>
      <vt:lpstr>PowerPoint 演示文稿</vt:lpstr>
      <vt:lpstr>PowerPoint 演示文稿</vt:lpstr>
      <vt:lpstr>PowerPoint 演示文稿</vt:lpstr>
      <vt:lpstr>PowerPoint 演示文稿</vt:lpstr>
      <vt:lpstr>2、网状模型的数据操纵与完整性约束</vt:lpstr>
      <vt:lpstr>3、网状模型的存储结构</vt:lpstr>
      <vt:lpstr>4、网状模型的优缺点</vt:lpstr>
      <vt:lpstr>1.2.7 关系模型</vt:lpstr>
      <vt:lpstr>1、关系模型的数据结构</vt:lpstr>
      <vt:lpstr>PowerPoint 演示文稿</vt:lpstr>
      <vt:lpstr>PowerPoint 演示文稿</vt:lpstr>
      <vt:lpstr>术语对比</vt:lpstr>
      <vt:lpstr>2、关系模型的操作</vt:lpstr>
      <vt:lpstr>3、关系模型的完整性约束</vt:lpstr>
      <vt:lpstr>4、关系模型的存储结构</vt:lpstr>
      <vt:lpstr>5、关系模型的优点</vt:lpstr>
      <vt:lpstr>6、关系模型的缺点</vt:lpstr>
      <vt:lpstr>第一章 绪论</vt:lpstr>
      <vt:lpstr>1.3 数据库系统的结构</vt:lpstr>
      <vt:lpstr>1.3.1 数据库系统模式的概念</vt:lpstr>
      <vt:lpstr>数据库系统模式的概念</vt:lpstr>
      <vt:lpstr>1.3.2 数据库系统的三级模式结构</vt:lpstr>
      <vt:lpstr>数据库系统的三级模式结构</vt:lpstr>
      <vt:lpstr>一、模式（Schema）</vt:lpstr>
      <vt:lpstr>PowerPoint 演示文稿</vt:lpstr>
      <vt:lpstr>二、外模式（External Schema）</vt:lpstr>
      <vt:lpstr>外模式</vt:lpstr>
      <vt:lpstr>外模式</vt:lpstr>
      <vt:lpstr>三、内模式（Internal Schema）</vt:lpstr>
      <vt:lpstr>内模式</vt:lpstr>
      <vt:lpstr>1.3.3 数据库二级映像功能与数据独立性</vt:lpstr>
      <vt:lpstr>一、外模式／模式映像</vt:lpstr>
      <vt:lpstr>外模式／模式映像</vt:lpstr>
      <vt:lpstr>二、模式／内模式映像</vt:lpstr>
      <vt:lpstr>模式／内模式映像</vt:lpstr>
      <vt:lpstr>模式／内模式映像</vt:lpstr>
      <vt:lpstr>模式／内模式映像</vt:lpstr>
      <vt:lpstr>模式／内模式映像</vt:lpstr>
      <vt:lpstr>PowerPoint 演示文稿</vt:lpstr>
      <vt:lpstr>模式／内模式映像</vt:lpstr>
      <vt:lpstr>第一章 绪论</vt:lpstr>
      <vt:lpstr>1.4 数据库系统的组成</vt:lpstr>
      <vt:lpstr>一、硬件平台及数据库</vt:lpstr>
      <vt:lpstr>二、软件</vt:lpstr>
      <vt:lpstr>三、人员</vt:lpstr>
      <vt:lpstr>PowerPoint 演示文稿</vt:lpstr>
      <vt:lpstr>1. 数据库管理员(DBA)</vt:lpstr>
      <vt:lpstr>2. 系统分析员</vt:lpstr>
      <vt:lpstr>数据库设计人员</vt:lpstr>
      <vt:lpstr>3. 应用程序员</vt:lpstr>
      <vt:lpstr>4. 用户 (End User)</vt:lpstr>
      <vt:lpstr>第一章 绪论</vt:lpstr>
      <vt:lpstr>1.5 小结</vt:lpstr>
      <vt:lpstr>1.5 小结</vt:lpstr>
      <vt:lpstr>Homework （Page 34）</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Jie Liu</dc:creator>
  <cp:lastModifiedBy>XI MEI</cp:lastModifiedBy>
  <cp:revision>908</cp:revision>
  <dcterms:created xsi:type="dcterms:W3CDTF">2010-03-02T00:29:50Z</dcterms:created>
  <dcterms:modified xsi:type="dcterms:W3CDTF">2023-09-18T05:45:14Z</dcterms:modified>
</cp:coreProperties>
</file>