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83"/>
  </p:notesMasterIdLst>
  <p:sldIdLst>
    <p:sldId id="339" r:id="rId2"/>
    <p:sldId id="258" r:id="rId3"/>
    <p:sldId id="260" r:id="rId4"/>
    <p:sldId id="259" r:id="rId5"/>
    <p:sldId id="261" r:id="rId6"/>
    <p:sldId id="262" r:id="rId7"/>
    <p:sldId id="314" r:id="rId8"/>
    <p:sldId id="315" r:id="rId9"/>
    <p:sldId id="316" r:id="rId10"/>
    <p:sldId id="317" r:id="rId11"/>
    <p:sldId id="263" r:id="rId12"/>
    <p:sldId id="318"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337" r:id="rId36"/>
    <p:sldId id="286" r:id="rId37"/>
    <p:sldId id="287" r:id="rId38"/>
    <p:sldId id="288" r:id="rId39"/>
    <p:sldId id="289" r:id="rId40"/>
    <p:sldId id="290" r:id="rId41"/>
    <p:sldId id="291" r:id="rId42"/>
    <p:sldId id="292" r:id="rId43"/>
    <p:sldId id="294" r:id="rId44"/>
    <p:sldId id="295" r:id="rId45"/>
    <p:sldId id="296" r:id="rId46"/>
    <p:sldId id="297" r:id="rId47"/>
    <p:sldId id="293" r:id="rId48"/>
    <p:sldId id="336"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9" r:id="rId66"/>
    <p:sldId id="320" r:id="rId67"/>
    <p:sldId id="322" r:id="rId68"/>
    <p:sldId id="321"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03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68" autoAdjust="0"/>
    <p:restoredTop sz="94660"/>
  </p:normalViewPr>
  <p:slideViewPr>
    <p:cSldViewPr>
      <p:cViewPr varScale="1">
        <p:scale>
          <a:sx n="60" d="100"/>
          <a:sy n="60" d="100"/>
        </p:scale>
        <p:origin x="1672"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62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zh-CN" alt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571887EC-E10E-4293-B6D1-232746357BB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2B104DC-80FB-4545-8B49-2978BC5D0493}" type="slidenum">
              <a:rPr lang="zh-CN" altLang="en-US"/>
              <a:pPr>
                <a:defRPr/>
              </a:pPr>
              <a:t>‹#›</a:t>
            </a:fld>
            <a:endParaRPr lang="en-US" altLang="zh-CN"/>
          </a:p>
        </p:txBody>
      </p:sp>
    </p:spTree>
    <p:extLst>
      <p:ext uri="{BB962C8B-B14F-4D97-AF65-F5344CB8AC3E}">
        <p14:creationId xmlns:p14="http://schemas.microsoft.com/office/powerpoint/2010/main" val="1059369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903603E-5D9A-4734-B0AD-A9F889E40EB5}" type="slidenum">
              <a:rPr lang="zh-CN" altLang="en-US"/>
              <a:pPr>
                <a:defRPr/>
              </a:pPr>
              <a:t>‹#›</a:t>
            </a:fld>
            <a:endParaRPr lang="en-US" altLang="zh-CN"/>
          </a:p>
        </p:txBody>
      </p:sp>
    </p:spTree>
    <p:extLst>
      <p:ext uri="{BB962C8B-B14F-4D97-AF65-F5344CB8AC3E}">
        <p14:creationId xmlns:p14="http://schemas.microsoft.com/office/powerpoint/2010/main" val="1781997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E2437A-1337-4C82-9BA1-54893E378DD9}" type="slidenum">
              <a:rPr lang="zh-CN" altLang="en-US"/>
              <a:pPr>
                <a:defRPr/>
              </a:pPr>
              <a:t>‹#›</a:t>
            </a:fld>
            <a:endParaRPr lang="en-US" altLang="zh-CN"/>
          </a:p>
        </p:txBody>
      </p:sp>
    </p:spTree>
    <p:extLst>
      <p:ext uri="{BB962C8B-B14F-4D97-AF65-F5344CB8AC3E}">
        <p14:creationId xmlns:p14="http://schemas.microsoft.com/office/powerpoint/2010/main" val="3874645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D65C2011-6352-4875-8AE9-749263C8AA5F}" type="slidenum">
              <a:rPr lang="zh-CN" altLang="en-US"/>
              <a:pPr>
                <a:defRPr/>
              </a:pPr>
              <a:t>‹#›</a:t>
            </a:fld>
            <a:endParaRPr lang="en-US" altLang="zh-CN"/>
          </a:p>
        </p:txBody>
      </p:sp>
    </p:spTree>
    <p:extLst>
      <p:ext uri="{BB962C8B-B14F-4D97-AF65-F5344CB8AC3E}">
        <p14:creationId xmlns:p14="http://schemas.microsoft.com/office/powerpoint/2010/main" val="3973738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9F26D8-7675-45E6-B2A1-384FB32DE33F}" type="slidenum">
              <a:rPr lang="zh-CN" altLang="en-US"/>
              <a:pPr>
                <a:defRPr/>
              </a:pPr>
              <a:t>‹#›</a:t>
            </a:fld>
            <a:endParaRPr lang="en-US" altLang="zh-CN"/>
          </a:p>
        </p:txBody>
      </p:sp>
    </p:spTree>
    <p:extLst>
      <p:ext uri="{BB962C8B-B14F-4D97-AF65-F5344CB8AC3E}">
        <p14:creationId xmlns:p14="http://schemas.microsoft.com/office/powerpoint/2010/main" val="206093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B0BD7C3-B386-4FD3-A3E0-BEEAB0A80516}" type="slidenum">
              <a:rPr lang="zh-CN" altLang="en-US"/>
              <a:pPr>
                <a:defRPr/>
              </a:pPr>
              <a:t>‹#›</a:t>
            </a:fld>
            <a:endParaRPr lang="en-US" altLang="zh-CN"/>
          </a:p>
        </p:txBody>
      </p:sp>
    </p:spTree>
    <p:extLst>
      <p:ext uri="{BB962C8B-B14F-4D97-AF65-F5344CB8AC3E}">
        <p14:creationId xmlns:p14="http://schemas.microsoft.com/office/powerpoint/2010/main" val="3409468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B7EF68-6EAB-454D-9426-6CD9E95346D0}" type="slidenum">
              <a:rPr lang="zh-CN" altLang="en-US"/>
              <a:pPr>
                <a:defRPr/>
              </a:pPr>
              <a:t>‹#›</a:t>
            </a:fld>
            <a:endParaRPr lang="en-US" altLang="zh-CN"/>
          </a:p>
        </p:txBody>
      </p:sp>
    </p:spTree>
    <p:extLst>
      <p:ext uri="{BB962C8B-B14F-4D97-AF65-F5344CB8AC3E}">
        <p14:creationId xmlns:p14="http://schemas.microsoft.com/office/powerpoint/2010/main" val="139623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112B154-D819-455F-9065-2BCF6012BEB0}" type="slidenum">
              <a:rPr lang="zh-CN" altLang="en-US"/>
              <a:pPr>
                <a:defRPr/>
              </a:pPr>
              <a:t>‹#›</a:t>
            </a:fld>
            <a:endParaRPr lang="en-US" altLang="zh-CN"/>
          </a:p>
        </p:txBody>
      </p:sp>
    </p:spTree>
    <p:extLst>
      <p:ext uri="{BB962C8B-B14F-4D97-AF65-F5344CB8AC3E}">
        <p14:creationId xmlns:p14="http://schemas.microsoft.com/office/powerpoint/2010/main" val="4144887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221432C-9D9B-4DA2-9159-C93D74CB8D0F}" type="slidenum">
              <a:rPr lang="zh-CN" altLang="en-US"/>
              <a:pPr>
                <a:defRPr/>
              </a:pPr>
              <a:t>‹#›</a:t>
            </a:fld>
            <a:endParaRPr lang="en-US" altLang="zh-CN"/>
          </a:p>
        </p:txBody>
      </p:sp>
    </p:spTree>
    <p:extLst>
      <p:ext uri="{BB962C8B-B14F-4D97-AF65-F5344CB8AC3E}">
        <p14:creationId xmlns:p14="http://schemas.microsoft.com/office/powerpoint/2010/main" val="1199076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80CA636-5DCC-411E-BA96-8B674EEB714E}" type="slidenum">
              <a:rPr lang="zh-CN" altLang="en-US"/>
              <a:pPr>
                <a:defRPr/>
              </a:pPr>
              <a:t>‹#›</a:t>
            </a:fld>
            <a:endParaRPr lang="en-US" altLang="zh-CN"/>
          </a:p>
        </p:txBody>
      </p:sp>
    </p:spTree>
    <p:extLst>
      <p:ext uri="{BB962C8B-B14F-4D97-AF65-F5344CB8AC3E}">
        <p14:creationId xmlns:p14="http://schemas.microsoft.com/office/powerpoint/2010/main" val="1679145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010861C-73CB-4B18-B4FC-8DB72A885CF7}" type="slidenum">
              <a:rPr lang="zh-CN" altLang="en-US"/>
              <a:pPr>
                <a:defRPr/>
              </a:pPr>
              <a:t>‹#›</a:t>
            </a:fld>
            <a:endParaRPr lang="en-US" altLang="zh-CN"/>
          </a:p>
        </p:txBody>
      </p:sp>
    </p:spTree>
    <p:extLst>
      <p:ext uri="{BB962C8B-B14F-4D97-AF65-F5344CB8AC3E}">
        <p14:creationId xmlns:p14="http://schemas.microsoft.com/office/powerpoint/2010/main" val="2632125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540D7DD-750B-44EC-BCC3-FC9AD05B6BD2}" type="slidenum">
              <a:rPr lang="zh-CN" altLang="en-US"/>
              <a:pPr>
                <a:defRPr/>
              </a:pPr>
              <a:t>‹#›</a:t>
            </a:fld>
            <a:endParaRPr lang="en-US" altLang="zh-CN"/>
          </a:p>
        </p:txBody>
      </p:sp>
    </p:spTree>
    <p:extLst>
      <p:ext uri="{BB962C8B-B14F-4D97-AF65-F5344CB8AC3E}">
        <p14:creationId xmlns:p14="http://schemas.microsoft.com/office/powerpoint/2010/main" val="651122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F1B775A-F881-41D2-93CC-4EDC823B9661}" type="slidenum">
              <a:rPr lang="zh-CN" altLang="en-US"/>
              <a:pPr>
                <a:defRPr/>
              </a:pPr>
              <a:t>‹#›</a:t>
            </a:fld>
            <a:endParaRPr lang="en-US" altLang="zh-CN"/>
          </a:p>
        </p:txBody>
      </p:sp>
    </p:spTree>
    <p:extLst>
      <p:ext uri="{BB962C8B-B14F-4D97-AF65-F5344CB8AC3E}">
        <p14:creationId xmlns:p14="http://schemas.microsoft.com/office/powerpoint/2010/main" val="2451703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035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10035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10035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FF8A504E-BA07-421F-9569-1930083192DE}"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9750" y="352425"/>
            <a:ext cx="8134350" cy="2484438"/>
          </a:xfrm>
        </p:spPr>
        <p:txBody>
          <a:bodyPr/>
          <a:lstStyle/>
          <a:p>
            <a:pPr eaLnBrk="1" hangingPunct="1"/>
            <a:r>
              <a:rPr lang="zh-CN" altLang="en-US" sz="6000">
                <a:solidFill>
                  <a:schemeClr val="accent2"/>
                </a:solidFill>
              </a:rPr>
              <a:t>数据库系统</a:t>
            </a:r>
            <a:br>
              <a:rPr lang="zh-CN" altLang="en-US" sz="6000">
                <a:solidFill>
                  <a:schemeClr val="hlink"/>
                </a:solidFill>
              </a:rPr>
            </a:br>
            <a:r>
              <a:rPr lang="en-US" altLang="zh-CN" sz="3200">
                <a:latin typeface="Comic Sans MS" panose="030F0702030302020204" pitchFamily="66" charset="0"/>
              </a:rPr>
              <a:t>An Introduction to</a:t>
            </a:r>
            <a:r>
              <a:rPr lang="en-US" altLang="zh-CN" sz="6000">
                <a:solidFill>
                  <a:schemeClr val="hlink"/>
                </a:solidFill>
              </a:rPr>
              <a:t> </a:t>
            </a:r>
            <a:r>
              <a:rPr lang="en-US" altLang="zh-CN" sz="3200">
                <a:latin typeface="Comic Sans MS" panose="030F0702030302020204" pitchFamily="66" charset="0"/>
              </a:rPr>
              <a:t>Database Systems</a:t>
            </a:r>
            <a:endParaRPr lang="en-US" altLang="zh-CN" sz="3200" b="1">
              <a:latin typeface="Comic Sans MS" panose="030F0702030302020204" pitchFamily="66" charset="0"/>
            </a:endParaRPr>
          </a:p>
        </p:txBody>
      </p:sp>
      <p:sp>
        <p:nvSpPr>
          <p:cNvPr id="3075" name="Rectangle 3"/>
          <p:cNvSpPr>
            <a:spLocks noGrp="1" noChangeArrowheads="1"/>
          </p:cNvSpPr>
          <p:nvPr>
            <p:ph type="subTitle" idx="1"/>
          </p:nvPr>
        </p:nvSpPr>
        <p:spPr>
          <a:xfrm>
            <a:off x="722313" y="2836863"/>
            <a:ext cx="8077200" cy="815975"/>
          </a:xfrm>
        </p:spPr>
        <p:txBody>
          <a:bodyPr/>
          <a:lstStyle/>
          <a:p>
            <a:pPr eaLnBrk="1" hangingPunct="1"/>
            <a:r>
              <a:rPr lang="zh-CN" altLang="en-US" sz="4400" dirty="0"/>
              <a:t>第十章  数据库恢复技术</a:t>
            </a:r>
          </a:p>
        </p:txBody>
      </p:sp>
      <p:sp>
        <p:nvSpPr>
          <p:cNvPr id="2" name="Rectangle 3">
            <a:extLst>
              <a:ext uri="{FF2B5EF4-FFF2-40B4-BE49-F238E27FC236}">
                <a16:creationId xmlns:a16="http://schemas.microsoft.com/office/drawing/2014/main" id="{7F2B4B49-2F9A-9942-E1D1-453705493BD7}"/>
              </a:ext>
            </a:extLst>
          </p:cNvPr>
          <p:cNvSpPr txBox="1">
            <a:spLocks noChangeArrowheads="1"/>
          </p:cNvSpPr>
          <p:nvPr/>
        </p:nvSpPr>
        <p:spPr bwMode="auto">
          <a:xfrm>
            <a:off x="971600" y="4365104"/>
            <a:ext cx="80772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eaLnBrk="1" hangingPunct="1"/>
            <a:r>
              <a:rPr lang="en-US" altLang="zh-CN" sz="4400" kern="0" dirty="0"/>
              <a:t>2023</a:t>
            </a:r>
            <a:r>
              <a:rPr lang="zh-CN" altLang="en-US" sz="4400" kern="0" dirty="0"/>
              <a:t>年</a:t>
            </a:r>
            <a:r>
              <a:rPr lang="en-US" altLang="zh-CN" sz="4400" kern="0" dirty="0"/>
              <a:t>12</a:t>
            </a:r>
            <a:r>
              <a:rPr lang="zh-CN" altLang="en-US" sz="4400" kern="0" dirty="0"/>
              <a:t>月</a:t>
            </a:r>
            <a:r>
              <a:rPr lang="en-US" altLang="zh-CN" sz="4400" kern="0" dirty="0"/>
              <a:t>18</a:t>
            </a:r>
            <a:r>
              <a:rPr lang="zh-CN" altLang="en-US" sz="4400" kern="0" dirty="0"/>
              <a:t>日（第</a:t>
            </a:r>
            <a:r>
              <a:rPr lang="en-US" altLang="zh-CN" sz="4400" kern="0" dirty="0"/>
              <a:t>14</a:t>
            </a:r>
            <a:r>
              <a:rPr lang="zh-CN" altLang="en-US" sz="4400" kern="0" dirty="0"/>
              <a:t>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C20206C-7802-4AC1-A444-3B7C0F7A1878}" type="slidenum">
              <a:rPr lang="zh-CN" altLang="en-US" sz="1400"/>
              <a:pPr>
                <a:spcBef>
                  <a:spcPct val="0"/>
                </a:spcBef>
                <a:buFontTx/>
                <a:buNone/>
              </a:pPr>
              <a:t>10</a:t>
            </a:fld>
            <a:endParaRPr lang="en-US" altLang="zh-CN" sz="1400"/>
          </a:p>
        </p:txBody>
      </p:sp>
      <p:sp>
        <p:nvSpPr>
          <p:cNvPr id="12291" name="Rectangle 2"/>
          <p:cNvSpPr>
            <a:spLocks noGrp="1" noChangeArrowheads="1"/>
          </p:cNvSpPr>
          <p:nvPr>
            <p:ph type="title"/>
          </p:nvPr>
        </p:nvSpPr>
        <p:spPr/>
        <p:txBody>
          <a:bodyPr/>
          <a:lstStyle/>
          <a:p>
            <a:pPr eaLnBrk="1" hangingPunct="1"/>
            <a:r>
              <a:rPr lang="zh-CN" altLang="en-US" b="1">
                <a:solidFill>
                  <a:srgbClr val="2F03BD"/>
                </a:solidFill>
              </a:rPr>
              <a:t>持续性 </a:t>
            </a:r>
            <a:r>
              <a:rPr lang="en-US" altLang="zh-CN" b="1">
                <a:solidFill>
                  <a:srgbClr val="2F03BD"/>
                </a:solidFill>
              </a:rPr>
              <a:t>(Durability)</a:t>
            </a:r>
          </a:p>
        </p:txBody>
      </p:sp>
      <p:sp>
        <p:nvSpPr>
          <p:cNvPr id="11268" name="Rectangle 3"/>
          <p:cNvSpPr>
            <a:spLocks noGrp="1" noChangeArrowheads="1"/>
          </p:cNvSpPr>
          <p:nvPr>
            <p:ph type="body" idx="1"/>
          </p:nvPr>
        </p:nvSpPr>
        <p:spPr>
          <a:xfrm>
            <a:off x="468313" y="1628775"/>
            <a:ext cx="8229600" cy="3484563"/>
          </a:xfrm>
        </p:spPr>
        <p:txBody>
          <a:bodyPr/>
          <a:lstStyle/>
          <a:p>
            <a:pPr eaLnBrk="1" hangingPunct="1"/>
            <a:r>
              <a:rPr lang="zh-CN" altLang="en-US" sz="4000"/>
              <a:t>持续性也称永久性 ，指一个事务一旦提交，它对数据库中数据的改变就应该是永久的，接下来的其他操作或故障不应该对其执行结果有任何影响。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C748CE5-5107-4D74-ADD7-594A51F1AD9D}" type="slidenum">
              <a:rPr lang="zh-CN" altLang="en-US" sz="1400"/>
              <a:pPr>
                <a:spcBef>
                  <a:spcPct val="0"/>
                </a:spcBef>
                <a:buFontTx/>
                <a:buNone/>
              </a:pPr>
              <a:t>11</a:t>
            </a:fld>
            <a:endParaRPr lang="en-US" altLang="zh-CN" sz="1400"/>
          </a:p>
        </p:txBody>
      </p:sp>
      <p:sp>
        <p:nvSpPr>
          <p:cNvPr id="13315" name="Rectangle 2"/>
          <p:cNvSpPr>
            <a:spLocks noGrp="1" noChangeArrowheads="1"/>
          </p:cNvSpPr>
          <p:nvPr>
            <p:ph type="title"/>
          </p:nvPr>
        </p:nvSpPr>
        <p:spPr>
          <a:xfrm>
            <a:off x="468313" y="260350"/>
            <a:ext cx="8229600" cy="1143000"/>
          </a:xfrm>
        </p:spPr>
        <p:txBody>
          <a:bodyPr/>
          <a:lstStyle/>
          <a:p>
            <a:pPr eaLnBrk="1" hangingPunct="1"/>
            <a:r>
              <a:rPr lang="en-US" altLang="zh-CN" b="1">
                <a:solidFill>
                  <a:srgbClr val="2F03BD"/>
                </a:solidFill>
              </a:rPr>
              <a:t>10.2 </a:t>
            </a:r>
            <a:r>
              <a:rPr lang="zh-CN" altLang="en-US" b="1">
                <a:solidFill>
                  <a:srgbClr val="2F03BD"/>
                </a:solidFill>
              </a:rPr>
              <a:t>数据库恢复概述</a:t>
            </a:r>
          </a:p>
        </p:txBody>
      </p:sp>
      <p:sp>
        <p:nvSpPr>
          <p:cNvPr id="12292" name="Rectangle 3"/>
          <p:cNvSpPr>
            <a:spLocks noGrp="1" noChangeArrowheads="1"/>
          </p:cNvSpPr>
          <p:nvPr>
            <p:ph type="body" idx="1"/>
          </p:nvPr>
        </p:nvSpPr>
        <p:spPr>
          <a:xfrm>
            <a:off x="323850" y="1557338"/>
            <a:ext cx="8686800" cy="3384550"/>
          </a:xfrm>
        </p:spPr>
        <p:txBody>
          <a:bodyPr/>
          <a:lstStyle/>
          <a:p>
            <a:pPr marL="609600" indent="-609600" eaLnBrk="1" hangingPunct="1"/>
            <a:r>
              <a:rPr lang="zh-CN" altLang="en-US" sz="4400"/>
              <a:t>故障不可避免</a:t>
            </a:r>
          </a:p>
          <a:p>
            <a:pPr marL="990600" lvl="1" indent="-533400" eaLnBrk="1" hangingPunct="1">
              <a:buFontTx/>
              <a:buAutoNum type="circleNumDbPlain"/>
            </a:pPr>
            <a:r>
              <a:rPr lang="zh-CN" altLang="en-US" sz="4000"/>
              <a:t>系统故障：计算机软、硬件故障</a:t>
            </a:r>
          </a:p>
          <a:p>
            <a:pPr marL="990600" lvl="1" indent="-533400" eaLnBrk="1" hangingPunct="1">
              <a:buFontTx/>
              <a:buAutoNum type="circleNumDbPlain"/>
            </a:pPr>
            <a:r>
              <a:rPr lang="zh-CN" altLang="en-US" sz="4000"/>
              <a:t>人为故障：操作员的失误、恶意的破坏等</a:t>
            </a:r>
          </a:p>
          <a:p>
            <a:pPr marL="609600" indent="-60960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EB46084-CFED-4B57-8710-E82EBD442505}" type="slidenum">
              <a:rPr lang="zh-CN" altLang="en-US" sz="1400"/>
              <a:pPr>
                <a:spcBef>
                  <a:spcPct val="0"/>
                </a:spcBef>
                <a:buFontTx/>
                <a:buNone/>
              </a:pPr>
              <a:t>12</a:t>
            </a:fld>
            <a:endParaRPr lang="en-US" altLang="zh-CN" sz="1400"/>
          </a:p>
        </p:txBody>
      </p:sp>
      <p:sp>
        <p:nvSpPr>
          <p:cNvPr id="13315" name="Rectangle 3"/>
          <p:cNvSpPr>
            <a:spLocks noGrp="1" noChangeArrowheads="1"/>
          </p:cNvSpPr>
          <p:nvPr>
            <p:ph type="body" idx="1"/>
          </p:nvPr>
        </p:nvSpPr>
        <p:spPr>
          <a:xfrm>
            <a:off x="468313" y="1268413"/>
            <a:ext cx="8229600" cy="3816350"/>
          </a:xfrm>
        </p:spPr>
        <p:txBody>
          <a:bodyPr/>
          <a:lstStyle/>
          <a:p>
            <a:pPr eaLnBrk="1" hangingPunct="1"/>
            <a:r>
              <a:rPr lang="zh-CN" altLang="en-US" sz="4000"/>
              <a:t>数据库的恢复就是把数据库</a:t>
            </a:r>
            <a:r>
              <a:rPr lang="zh-CN" altLang="en-US" sz="4000">
                <a:solidFill>
                  <a:srgbClr val="2F03BD"/>
                </a:solidFill>
              </a:rPr>
              <a:t>从错误状态恢复到某一已知的正确状态</a:t>
            </a:r>
            <a:r>
              <a:rPr lang="en-US" altLang="zh-CN" sz="4000"/>
              <a:t>(</a:t>
            </a:r>
            <a:r>
              <a:rPr lang="zh-CN" altLang="en-US" sz="4000"/>
              <a:t>亦称为一致状态或完整状态</a:t>
            </a:r>
            <a:r>
              <a:rPr lang="en-US" altLang="zh-CN" sz="4000"/>
              <a:t>)</a:t>
            </a:r>
            <a:r>
              <a:rPr lang="zh-CN" altLang="en-US" sz="4000"/>
              <a:t>。</a:t>
            </a:r>
          </a:p>
          <a:p>
            <a:pPr eaLnBrk="1" hangingPunct="1"/>
            <a:r>
              <a:rPr lang="zh-CN" altLang="en-US" sz="4000"/>
              <a:t>恢复子系统通常占整个系统代码的</a:t>
            </a:r>
            <a:r>
              <a:rPr lang="en-US" altLang="zh-CN" sz="4000"/>
              <a:t>10%</a:t>
            </a:r>
            <a:r>
              <a:rPr lang="zh-CN" altLang="en-US" sz="4000"/>
              <a:t>以上。</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4C00757-32C9-4BBE-AA6D-50D6C557BFAD}" type="slidenum">
              <a:rPr lang="zh-CN" altLang="en-US" sz="1400"/>
              <a:pPr>
                <a:spcBef>
                  <a:spcPct val="0"/>
                </a:spcBef>
                <a:buFontTx/>
                <a:buNone/>
              </a:pPr>
              <a:t>13</a:t>
            </a:fld>
            <a:endParaRPr lang="en-US" altLang="zh-CN" sz="1400"/>
          </a:p>
        </p:txBody>
      </p:sp>
      <p:sp>
        <p:nvSpPr>
          <p:cNvPr id="15363" name="Rectangle 2"/>
          <p:cNvSpPr>
            <a:spLocks noGrp="1" noChangeArrowheads="1"/>
          </p:cNvSpPr>
          <p:nvPr>
            <p:ph type="title"/>
          </p:nvPr>
        </p:nvSpPr>
        <p:spPr/>
        <p:txBody>
          <a:bodyPr/>
          <a:lstStyle/>
          <a:p>
            <a:pPr eaLnBrk="1" hangingPunct="1"/>
            <a:r>
              <a:rPr lang="en-US" altLang="zh-CN" b="1">
                <a:solidFill>
                  <a:srgbClr val="2F03BD"/>
                </a:solidFill>
              </a:rPr>
              <a:t>10.3 </a:t>
            </a:r>
            <a:r>
              <a:rPr lang="zh-CN" altLang="en-US" b="1">
                <a:solidFill>
                  <a:srgbClr val="2F03BD"/>
                </a:solidFill>
              </a:rPr>
              <a:t>故障的种类</a:t>
            </a:r>
          </a:p>
        </p:txBody>
      </p:sp>
      <p:sp>
        <p:nvSpPr>
          <p:cNvPr id="14340" name="Rectangle 3"/>
          <p:cNvSpPr>
            <a:spLocks noGrp="1" noChangeArrowheads="1"/>
          </p:cNvSpPr>
          <p:nvPr>
            <p:ph type="body" idx="1"/>
          </p:nvPr>
        </p:nvSpPr>
        <p:spPr>
          <a:xfrm>
            <a:off x="468313" y="1628775"/>
            <a:ext cx="8229600" cy="3600450"/>
          </a:xfrm>
        </p:spPr>
        <p:txBody>
          <a:bodyPr/>
          <a:lstStyle/>
          <a:p>
            <a:pPr eaLnBrk="1" hangingPunct="1"/>
            <a:r>
              <a:rPr lang="zh-CN" altLang="en-US" sz="4400">
                <a:solidFill>
                  <a:schemeClr val="accent2"/>
                </a:solidFill>
              </a:rPr>
              <a:t>事务内部的故障</a:t>
            </a:r>
          </a:p>
          <a:p>
            <a:pPr eaLnBrk="1" hangingPunct="1"/>
            <a:r>
              <a:rPr lang="zh-CN" altLang="en-US" sz="4400"/>
              <a:t>系统故障</a:t>
            </a:r>
          </a:p>
          <a:p>
            <a:pPr eaLnBrk="1" hangingPunct="1"/>
            <a:r>
              <a:rPr lang="zh-CN" altLang="en-US" sz="4400"/>
              <a:t>介质故障</a:t>
            </a:r>
          </a:p>
          <a:p>
            <a:pPr eaLnBrk="1" hangingPunct="1"/>
            <a:r>
              <a:rPr lang="zh-CN" altLang="en-US" sz="4400"/>
              <a:t>计算机病毒</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4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9AE9688-D63A-4357-901F-F939A3FE1D90}" type="slidenum">
              <a:rPr lang="zh-CN" altLang="en-US" sz="1400"/>
              <a:pPr>
                <a:spcBef>
                  <a:spcPct val="0"/>
                </a:spcBef>
                <a:buFontTx/>
                <a:buNone/>
              </a:pPr>
              <a:t>14</a:t>
            </a:fld>
            <a:endParaRPr lang="en-US" altLang="zh-CN" sz="1400"/>
          </a:p>
        </p:txBody>
      </p:sp>
      <p:sp>
        <p:nvSpPr>
          <p:cNvPr id="16387" name="Rectangle 2"/>
          <p:cNvSpPr>
            <a:spLocks noGrp="1" noChangeArrowheads="1"/>
          </p:cNvSpPr>
          <p:nvPr>
            <p:ph type="title"/>
          </p:nvPr>
        </p:nvSpPr>
        <p:spPr/>
        <p:txBody>
          <a:bodyPr/>
          <a:lstStyle/>
          <a:p>
            <a:pPr eaLnBrk="1" hangingPunct="1"/>
            <a:r>
              <a:rPr lang="zh-CN" altLang="en-US" b="1">
                <a:solidFill>
                  <a:srgbClr val="2F03BD"/>
                </a:solidFill>
              </a:rPr>
              <a:t>一、事务内部的故障</a:t>
            </a:r>
          </a:p>
        </p:txBody>
      </p:sp>
      <p:sp>
        <p:nvSpPr>
          <p:cNvPr id="15364" name="Rectangle 3"/>
          <p:cNvSpPr>
            <a:spLocks noGrp="1" noChangeArrowheads="1"/>
          </p:cNvSpPr>
          <p:nvPr>
            <p:ph type="body" idx="1"/>
          </p:nvPr>
        </p:nvSpPr>
        <p:spPr>
          <a:xfrm>
            <a:off x="457200" y="1600200"/>
            <a:ext cx="8507413" cy="2333625"/>
          </a:xfrm>
        </p:spPr>
        <p:txBody>
          <a:bodyPr/>
          <a:lstStyle/>
          <a:p>
            <a:pPr eaLnBrk="1" hangingPunct="1"/>
            <a:r>
              <a:rPr lang="zh-CN" altLang="en-US" sz="4400"/>
              <a:t>有的可以通过事务程序本身发现</a:t>
            </a:r>
          </a:p>
          <a:p>
            <a:pPr eaLnBrk="1" hangingPunct="1"/>
            <a:r>
              <a:rPr lang="zh-CN" altLang="en-US" sz="4400"/>
              <a:t>有的是非预期的</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A78B64-DA89-47E5-AD4B-6D0069C6ED96}" type="slidenum">
              <a:rPr lang="zh-CN" altLang="en-US" sz="1400"/>
              <a:pPr>
                <a:spcBef>
                  <a:spcPct val="0"/>
                </a:spcBef>
                <a:buFontTx/>
                <a:buNone/>
              </a:pPr>
              <a:t>15</a:t>
            </a:fld>
            <a:endParaRPr lang="en-US" altLang="zh-CN" sz="1400"/>
          </a:p>
        </p:txBody>
      </p:sp>
      <p:sp>
        <p:nvSpPr>
          <p:cNvPr id="17411" name="Rectangle 3"/>
          <p:cNvSpPr>
            <a:spLocks noGrp="1" noChangeArrowheads="1"/>
          </p:cNvSpPr>
          <p:nvPr>
            <p:ph type="body" idx="1"/>
          </p:nvPr>
        </p:nvSpPr>
        <p:spPr>
          <a:xfrm>
            <a:off x="144463" y="333375"/>
            <a:ext cx="8820150" cy="6121400"/>
          </a:xfrm>
        </p:spPr>
        <p:txBody>
          <a:bodyPr/>
          <a:lstStyle/>
          <a:p>
            <a:pPr eaLnBrk="1" hangingPunct="1">
              <a:lnSpc>
                <a:spcPct val="80000"/>
              </a:lnSpc>
              <a:buFontTx/>
              <a:buNone/>
            </a:pPr>
            <a:r>
              <a:rPr lang="zh-CN" altLang="en-US" sz="3600"/>
              <a:t>   例如：银行转账事务把一笔金额从一个账户甲转给另一个账户乙</a:t>
            </a:r>
          </a:p>
          <a:p>
            <a:pPr eaLnBrk="1" hangingPunct="1">
              <a:lnSpc>
                <a:spcPct val="80000"/>
              </a:lnSpc>
              <a:buFontTx/>
              <a:buNone/>
            </a:pPr>
            <a:r>
              <a:rPr lang="en-US" altLang="zh-CN" sz="3600"/>
              <a:t>   BEGIN TRANSACTION</a:t>
            </a:r>
          </a:p>
          <a:p>
            <a:pPr lvl="1" eaLnBrk="1" hangingPunct="1">
              <a:lnSpc>
                <a:spcPct val="80000"/>
              </a:lnSpc>
              <a:buFontTx/>
              <a:buNone/>
            </a:pPr>
            <a:r>
              <a:rPr lang="zh-CN" altLang="en-US" sz="3200"/>
              <a:t>  读账户甲的余额</a:t>
            </a:r>
            <a:r>
              <a:rPr lang="en-US" altLang="zh-CN" sz="3200"/>
              <a:t>BALANCE</a:t>
            </a:r>
            <a:r>
              <a:rPr lang="zh-CN" altLang="en-US" sz="3200"/>
              <a:t>；</a:t>
            </a:r>
          </a:p>
          <a:p>
            <a:pPr lvl="1" eaLnBrk="1" hangingPunct="1">
              <a:lnSpc>
                <a:spcPct val="80000"/>
              </a:lnSpc>
              <a:buFontTx/>
              <a:buNone/>
            </a:pPr>
            <a:r>
              <a:rPr lang="en-US" altLang="zh-CN" sz="3200"/>
              <a:t>  BALANCE = BALANCE-AMOUNT</a:t>
            </a:r>
            <a:r>
              <a:rPr lang="zh-CN" altLang="en-US" sz="3200"/>
              <a:t>；</a:t>
            </a:r>
            <a:br>
              <a:rPr lang="zh-CN" altLang="en-US" sz="3200"/>
            </a:br>
            <a:r>
              <a:rPr lang="en-US" altLang="zh-CN" sz="3200"/>
              <a:t>IF(BALANCE &lt; 0 ) THEN</a:t>
            </a:r>
          </a:p>
          <a:p>
            <a:pPr lvl="2" eaLnBrk="1" hangingPunct="1">
              <a:lnSpc>
                <a:spcPct val="80000"/>
              </a:lnSpc>
              <a:buFontTx/>
              <a:buNone/>
            </a:pPr>
            <a:r>
              <a:rPr lang="en-US" altLang="zh-CN" sz="3200"/>
              <a:t>	{</a:t>
            </a:r>
            <a:r>
              <a:rPr lang="zh-CN" altLang="en-US" sz="3200"/>
              <a:t>打印</a:t>
            </a:r>
            <a:r>
              <a:rPr lang="en-US" altLang="zh-CN" sz="3200"/>
              <a:t>'</a:t>
            </a:r>
            <a:r>
              <a:rPr lang="zh-CN" altLang="en-US" sz="3200"/>
              <a:t>金额不足，不能转账</a:t>
            </a:r>
            <a:r>
              <a:rPr lang="en-US" altLang="zh-CN" sz="3200"/>
              <a:t>'</a:t>
            </a:r>
            <a:r>
              <a:rPr lang="zh-CN" altLang="en-US" sz="3200"/>
              <a:t>；</a:t>
            </a:r>
          </a:p>
          <a:p>
            <a:pPr lvl="2" eaLnBrk="1" hangingPunct="1">
              <a:lnSpc>
                <a:spcPct val="80000"/>
              </a:lnSpc>
              <a:buFontTx/>
              <a:buNone/>
            </a:pPr>
            <a:r>
              <a:rPr lang="en-US" altLang="zh-CN" sz="3200">
                <a:solidFill>
                  <a:schemeClr val="accent2"/>
                </a:solidFill>
              </a:rPr>
              <a:t>	ROLLBACK</a:t>
            </a:r>
            <a:r>
              <a:rPr lang="zh-CN" altLang="en-US" sz="3200"/>
              <a:t>；</a:t>
            </a:r>
            <a:r>
              <a:rPr lang="en-US" altLang="zh-CN" sz="3200"/>
              <a:t>(</a:t>
            </a:r>
            <a:r>
              <a:rPr lang="zh-CN" altLang="en-US" sz="3200"/>
              <a:t>撤销修改，恢复事务</a:t>
            </a:r>
            <a:r>
              <a:rPr lang="en-US" altLang="zh-CN" sz="3200"/>
              <a:t>)}</a:t>
            </a:r>
          </a:p>
          <a:p>
            <a:pPr lvl="1" eaLnBrk="1" hangingPunct="1">
              <a:lnSpc>
                <a:spcPct val="80000"/>
              </a:lnSpc>
              <a:buFontTx/>
              <a:buNone/>
            </a:pPr>
            <a:r>
              <a:rPr lang="en-US" altLang="zh-CN" sz="3200"/>
              <a:t>   ELSE</a:t>
            </a:r>
          </a:p>
          <a:p>
            <a:pPr lvl="2" eaLnBrk="1" hangingPunct="1">
              <a:lnSpc>
                <a:spcPct val="80000"/>
              </a:lnSpc>
              <a:buFontTx/>
              <a:buNone/>
            </a:pPr>
            <a:r>
              <a:rPr lang="en-US" altLang="zh-CN" sz="3000"/>
              <a:t>	{</a:t>
            </a:r>
            <a:r>
              <a:rPr lang="zh-CN" altLang="en-US" sz="3000"/>
              <a:t>读账户乙的余额</a:t>
            </a:r>
            <a:r>
              <a:rPr lang="en-US" altLang="zh-CN" sz="3000"/>
              <a:t>BALANCE1</a:t>
            </a:r>
            <a:r>
              <a:rPr lang="zh-CN" altLang="en-US" sz="3000"/>
              <a:t>；</a:t>
            </a:r>
          </a:p>
          <a:p>
            <a:pPr lvl="2" eaLnBrk="1" hangingPunct="1">
              <a:lnSpc>
                <a:spcPct val="80000"/>
              </a:lnSpc>
              <a:buFontTx/>
              <a:buNone/>
            </a:pPr>
            <a:r>
              <a:rPr lang="en-US" altLang="zh-CN" sz="3000"/>
              <a:t>	BALANCE1=BALANCE1+AMOUNT</a:t>
            </a:r>
            <a:r>
              <a:rPr lang="zh-CN" altLang="en-US" sz="3000"/>
              <a:t>；</a:t>
            </a:r>
          </a:p>
          <a:p>
            <a:pPr lvl="2" eaLnBrk="1" hangingPunct="1">
              <a:lnSpc>
                <a:spcPct val="80000"/>
              </a:lnSpc>
              <a:buFontTx/>
              <a:buNone/>
            </a:pPr>
            <a:r>
              <a:rPr lang="zh-CN" altLang="en-US" sz="3000"/>
              <a:t>	写回</a:t>
            </a:r>
            <a:r>
              <a:rPr lang="en-US" altLang="zh-CN" sz="3000"/>
              <a:t>BALANCE1</a:t>
            </a:r>
            <a:r>
              <a:rPr lang="zh-CN" altLang="en-US" sz="3000"/>
              <a:t>；</a:t>
            </a:r>
          </a:p>
          <a:p>
            <a:pPr lvl="2" eaLnBrk="1" hangingPunct="1">
              <a:lnSpc>
                <a:spcPct val="80000"/>
              </a:lnSpc>
              <a:buFontTx/>
              <a:buNone/>
            </a:pPr>
            <a:r>
              <a:rPr lang="en-US" altLang="zh-CN" sz="3000">
                <a:solidFill>
                  <a:schemeClr val="accent2"/>
                </a:solidFill>
              </a:rPr>
              <a:t>	COMMIT</a:t>
            </a:r>
            <a:r>
              <a:rPr lang="zh-CN" altLang="en-US" sz="3000"/>
              <a:t>；</a:t>
            </a:r>
            <a:r>
              <a:rPr lang="en-US" altLang="zh-CN" sz="3000"/>
              <a:t>}</a:t>
            </a:r>
            <a:endParaRPr lang="zh-CN" altLang="en-US" sz="3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A7E65F1-3551-474F-A042-9C6071200F95}" type="slidenum">
              <a:rPr lang="zh-CN" altLang="en-US" sz="1400"/>
              <a:pPr>
                <a:spcBef>
                  <a:spcPct val="0"/>
                </a:spcBef>
                <a:buFontTx/>
                <a:buNone/>
              </a:pPr>
              <a:t>16</a:t>
            </a:fld>
            <a:endParaRPr lang="en-US" altLang="zh-CN" sz="1400"/>
          </a:p>
        </p:txBody>
      </p:sp>
      <p:sp>
        <p:nvSpPr>
          <p:cNvPr id="17411" name="Rectangle 3"/>
          <p:cNvSpPr>
            <a:spLocks noGrp="1" noChangeArrowheads="1"/>
          </p:cNvSpPr>
          <p:nvPr>
            <p:ph type="body" idx="1"/>
          </p:nvPr>
        </p:nvSpPr>
        <p:spPr>
          <a:xfrm>
            <a:off x="250825" y="620713"/>
            <a:ext cx="8569325" cy="5472112"/>
          </a:xfrm>
        </p:spPr>
        <p:txBody>
          <a:bodyPr/>
          <a:lstStyle/>
          <a:p>
            <a:pPr eaLnBrk="1" hangingPunct="1"/>
            <a:r>
              <a:rPr lang="zh-CN" altLang="en-US" sz="3600"/>
              <a:t>这个例子所包括的两个更新操作要么全部完成要么全部不做。否则就会使数据库处于不一致状态，例如只把账户甲的余额减少而没有把账户乙的余额增加。</a:t>
            </a:r>
          </a:p>
          <a:p>
            <a:pPr eaLnBrk="1" hangingPunct="1"/>
            <a:r>
              <a:rPr lang="zh-CN" altLang="en-US" sz="3600"/>
              <a:t>在这段程序中若产生账户甲余额不足的情况，应用程序可以发现并让事务滚回，撤销已作的修改，把数据库恢复到正确状态。</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2DE89A2-3EA5-4A5D-B7D6-8BF5043099AF}" type="slidenum">
              <a:rPr lang="zh-CN" altLang="en-US" sz="1400"/>
              <a:pPr>
                <a:spcBef>
                  <a:spcPct val="0"/>
                </a:spcBef>
                <a:buFontTx/>
                <a:buNone/>
              </a:pPr>
              <a:t>17</a:t>
            </a:fld>
            <a:endParaRPr lang="en-US" altLang="zh-CN" sz="1400"/>
          </a:p>
        </p:txBody>
      </p:sp>
      <p:sp>
        <p:nvSpPr>
          <p:cNvPr id="18435" name="Rectangle 3"/>
          <p:cNvSpPr>
            <a:spLocks noGrp="1" noChangeArrowheads="1"/>
          </p:cNvSpPr>
          <p:nvPr>
            <p:ph type="body" idx="1"/>
          </p:nvPr>
        </p:nvSpPr>
        <p:spPr>
          <a:xfrm>
            <a:off x="323850" y="558800"/>
            <a:ext cx="8748713" cy="4525963"/>
          </a:xfrm>
        </p:spPr>
        <p:txBody>
          <a:bodyPr/>
          <a:lstStyle/>
          <a:p>
            <a:pPr eaLnBrk="1" hangingPunct="1"/>
            <a:r>
              <a:rPr lang="zh-CN" altLang="en-US" sz="3600"/>
              <a:t>事务内部更多的故障是非预期的，是不能由应用程序处理的</a:t>
            </a:r>
          </a:p>
          <a:p>
            <a:pPr lvl="1" eaLnBrk="1" hangingPunct="1"/>
            <a:r>
              <a:rPr lang="zh-CN" altLang="en-US" sz="3600"/>
              <a:t>运算溢出</a:t>
            </a:r>
          </a:p>
          <a:p>
            <a:pPr lvl="1" eaLnBrk="1" hangingPunct="1"/>
            <a:r>
              <a:rPr lang="zh-CN" altLang="en-US" sz="3600"/>
              <a:t>并发事务发生死锁而被选中撤销该事务</a:t>
            </a:r>
          </a:p>
          <a:p>
            <a:pPr lvl="1" eaLnBrk="1" hangingPunct="1"/>
            <a:r>
              <a:rPr lang="zh-CN" altLang="en-US" sz="3600"/>
              <a:t>违反了某些完整性限制等</a:t>
            </a:r>
          </a:p>
          <a:p>
            <a:pPr eaLnBrk="1" hangingPunct="1"/>
            <a:r>
              <a:rPr lang="zh-CN" altLang="en-US" sz="3600"/>
              <a:t>以后事务故障仅指这类</a:t>
            </a:r>
            <a:r>
              <a:rPr lang="zh-CN" altLang="en-US" sz="3600">
                <a:solidFill>
                  <a:schemeClr val="accent2"/>
                </a:solidFill>
              </a:rPr>
              <a:t>非预期的故障</a:t>
            </a:r>
          </a:p>
          <a:p>
            <a:pPr eaLnBrk="1" hangingPunct="1"/>
            <a:r>
              <a:rPr lang="zh-CN" altLang="en-US" sz="3600">
                <a:solidFill>
                  <a:schemeClr val="accent2"/>
                </a:solidFill>
              </a:rPr>
              <a:t>事务故障的恢复：撤销事务 </a:t>
            </a:r>
            <a:r>
              <a:rPr lang="en-US" altLang="zh-CN" sz="3600">
                <a:solidFill>
                  <a:schemeClr val="accent2"/>
                </a:solidFill>
              </a:rPr>
              <a:t>(UNDO)</a:t>
            </a:r>
            <a:endParaRPr lang="zh-CN" altLang="en-US" sz="3600">
              <a:solidFill>
                <a:schemeClr val="accent2"/>
              </a:solidFill>
            </a:endParaRPr>
          </a:p>
          <a:p>
            <a:pPr eaLnBrk="1" hangingPunct="1"/>
            <a:endParaRPr lang="zh-CN" altLang="en-US" sz="3600">
              <a:solidFill>
                <a:schemeClr val="accent2"/>
              </a:solidFill>
            </a:endParaRP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2C83593-AD37-4AB2-ACBD-13D7382E8217}" type="slidenum">
              <a:rPr lang="zh-CN" altLang="en-US" sz="1400"/>
              <a:pPr>
                <a:spcBef>
                  <a:spcPct val="0"/>
                </a:spcBef>
                <a:buFontTx/>
                <a:buNone/>
              </a:pPr>
              <a:t>18</a:t>
            </a:fld>
            <a:endParaRPr lang="en-US" altLang="zh-CN" sz="1400"/>
          </a:p>
        </p:txBody>
      </p:sp>
      <p:sp>
        <p:nvSpPr>
          <p:cNvPr id="20483" name="Rectangle 2"/>
          <p:cNvSpPr>
            <a:spLocks noGrp="1" noChangeArrowheads="1"/>
          </p:cNvSpPr>
          <p:nvPr>
            <p:ph type="title"/>
          </p:nvPr>
        </p:nvSpPr>
        <p:spPr/>
        <p:txBody>
          <a:bodyPr/>
          <a:lstStyle/>
          <a:p>
            <a:pPr eaLnBrk="1" hangingPunct="1"/>
            <a:r>
              <a:rPr lang="zh-CN" altLang="en-US" b="1">
                <a:solidFill>
                  <a:srgbClr val="2F03BD"/>
                </a:solidFill>
              </a:rPr>
              <a:t>二、系统故障</a:t>
            </a:r>
          </a:p>
        </p:txBody>
      </p:sp>
      <p:sp>
        <p:nvSpPr>
          <p:cNvPr id="19460" name="Rectangle 3"/>
          <p:cNvSpPr>
            <a:spLocks noGrp="1" noChangeArrowheads="1"/>
          </p:cNvSpPr>
          <p:nvPr>
            <p:ph type="body" idx="1"/>
          </p:nvPr>
        </p:nvSpPr>
        <p:spPr>
          <a:xfrm>
            <a:off x="215900" y="1639888"/>
            <a:ext cx="8748713" cy="4525962"/>
          </a:xfrm>
        </p:spPr>
        <p:txBody>
          <a:bodyPr/>
          <a:lstStyle/>
          <a:p>
            <a:pPr eaLnBrk="1" hangingPunct="1"/>
            <a:r>
              <a:rPr lang="zh-CN" altLang="en-US" sz="3600" dirty="0"/>
              <a:t>称为软故障，是指造成系统停止运转的任何事件，使得系统要重新启动</a:t>
            </a:r>
          </a:p>
          <a:p>
            <a:pPr marL="971550" lvl="1" indent="-514350" eaLnBrk="1" hangingPunct="1">
              <a:buFont typeface="+mj-lt"/>
              <a:buAutoNum type="arabicPeriod"/>
            </a:pPr>
            <a:r>
              <a:rPr lang="zh-CN" altLang="en-US" sz="3200" dirty="0"/>
              <a:t>整个系统的正常运行突然被破坏</a:t>
            </a:r>
          </a:p>
          <a:p>
            <a:pPr marL="971550" lvl="1" indent="-514350" eaLnBrk="1" hangingPunct="1">
              <a:buFont typeface="+mj-lt"/>
              <a:buAutoNum type="arabicPeriod"/>
            </a:pPr>
            <a:r>
              <a:rPr lang="zh-CN" altLang="en-US" sz="3200" dirty="0"/>
              <a:t>所有正在运行的事务都非正常终止</a:t>
            </a:r>
          </a:p>
          <a:p>
            <a:pPr marL="971550" lvl="1" indent="-514350" eaLnBrk="1" hangingPunct="1">
              <a:buFont typeface="+mj-lt"/>
              <a:buAutoNum type="arabicPeriod"/>
            </a:pPr>
            <a:r>
              <a:rPr lang="zh-CN" altLang="en-US" sz="3200" dirty="0"/>
              <a:t>不破坏数据库</a:t>
            </a:r>
          </a:p>
          <a:p>
            <a:pPr marL="971550" lvl="1" indent="-514350" eaLnBrk="1" hangingPunct="1">
              <a:buFont typeface="+mj-lt"/>
              <a:buAutoNum type="arabicPeriod"/>
            </a:pPr>
            <a:r>
              <a:rPr lang="zh-CN" altLang="en-US" sz="3200" dirty="0"/>
              <a:t>内存中数据库缓冲区的信息全部丢失</a:t>
            </a:r>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A70D8BD-DBBE-4483-AD8B-0943EDE788DF}" type="slidenum">
              <a:rPr lang="zh-CN" altLang="en-US" sz="1400"/>
              <a:pPr>
                <a:spcBef>
                  <a:spcPct val="0"/>
                </a:spcBef>
                <a:buFontTx/>
                <a:buNone/>
              </a:pPr>
              <a:t>19</a:t>
            </a:fld>
            <a:endParaRPr lang="en-US" altLang="zh-CN" sz="1400"/>
          </a:p>
        </p:txBody>
      </p:sp>
      <p:sp>
        <p:nvSpPr>
          <p:cNvPr id="21507" name="Rectangle 2"/>
          <p:cNvSpPr>
            <a:spLocks noGrp="1" noChangeArrowheads="1"/>
          </p:cNvSpPr>
          <p:nvPr>
            <p:ph type="title"/>
          </p:nvPr>
        </p:nvSpPr>
        <p:spPr/>
        <p:txBody>
          <a:bodyPr/>
          <a:lstStyle/>
          <a:p>
            <a:pPr eaLnBrk="1" hangingPunct="1"/>
            <a:r>
              <a:rPr lang="zh-CN" altLang="en-US" b="1">
                <a:solidFill>
                  <a:srgbClr val="2F03BD"/>
                </a:solidFill>
              </a:rPr>
              <a:t>系统故障的常见原因</a:t>
            </a:r>
          </a:p>
        </p:txBody>
      </p:sp>
      <p:sp>
        <p:nvSpPr>
          <p:cNvPr id="20484" name="Rectangle 3"/>
          <p:cNvSpPr>
            <a:spLocks noGrp="1" noChangeArrowheads="1"/>
          </p:cNvSpPr>
          <p:nvPr>
            <p:ph type="body" idx="1"/>
          </p:nvPr>
        </p:nvSpPr>
        <p:spPr>
          <a:xfrm>
            <a:off x="468313" y="1628775"/>
            <a:ext cx="8229600" cy="3024188"/>
          </a:xfrm>
        </p:spPr>
        <p:txBody>
          <a:bodyPr/>
          <a:lstStyle/>
          <a:p>
            <a:pPr eaLnBrk="1" hangingPunct="1"/>
            <a:r>
              <a:rPr lang="zh-CN" altLang="en-US" sz="3600"/>
              <a:t>特定类型的硬件错误（如</a:t>
            </a:r>
            <a:r>
              <a:rPr lang="en-US" altLang="zh-CN" sz="3600"/>
              <a:t>CPU</a:t>
            </a:r>
            <a:r>
              <a:rPr lang="zh-CN" altLang="en-US" sz="3600"/>
              <a:t>故障）</a:t>
            </a:r>
          </a:p>
          <a:p>
            <a:pPr eaLnBrk="1" hangingPunct="1"/>
            <a:r>
              <a:rPr lang="zh-CN" altLang="en-US" sz="3600"/>
              <a:t>操作系统故障</a:t>
            </a:r>
          </a:p>
          <a:p>
            <a:pPr eaLnBrk="1" hangingPunct="1"/>
            <a:r>
              <a:rPr lang="en-US" altLang="zh-CN" sz="3600"/>
              <a:t>DBMS</a:t>
            </a:r>
            <a:r>
              <a:rPr lang="zh-CN" altLang="en-US" sz="3600"/>
              <a:t>代码错误</a:t>
            </a:r>
          </a:p>
          <a:p>
            <a:pPr eaLnBrk="1" hangingPunct="1"/>
            <a:r>
              <a:rPr lang="zh-CN" altLang="en-US" sz="3600"/>
              <a:t>系统断电</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01B3AE-A0C5-45D1-BB33-ED7EAFF2F4BB}" type="slidenum">
              <a:rPr lang="zh-CN" altLang="en-US" sz="1400"/>
              <a:pPr>
                <a:spcBef>
                  <a:spcPct val="0"/>
                </a:spcBef>
                <a:buFontTx/>
                <a:buNone/>
              </a:pPr>
              <a:t>2</a:t>
            </a:fld>
            <a:endParaRPr lang="en-US" altLang="zh-CN" sz="1400"/>
          </a:p>
        </p:txBody>
      </p:sp>
      <p:sp>
        <p:nvSpPr>
          <p:cNvPr id="4099" name="Rectangle 2"/>
          <p:cNvSpPr>
            <a:spLocks noGrp="1" noChangeArrowheads="1"/>
          </p:cNvSpPr>
          <p:nvPr>
            <p:ph type="title"/>
          </p:nvPr>
        </p:nvSpPr>
        <p:spPr>
          <a:xfrm>
            <a:off x="457200" y="115888"/>
            <a:ext cx="8229600" cy="1143000"/>
          </a:xfrm>
        </p:spPr>
        <p:txBody>
          <a:bodyPr/>
          <a:lstStyle/>
          <a:p>
            <a:pPr eaLnBrk="1" hangingPunct="1"/>
            <a:r>
              <a:rPr lang="zh-CN" altLang="en-US" b="1"/>
              <a:t>第十章 数据库恢复技术</a:t>
            </a:r>
          </a:p>
        </p:txBody>
      </p:sp>
      <p:sp>
        <p:nvSpPr>
          <p:cNvPr id="4100" name="Rectangle 3"/>
          <p:cNvSpPr>
            <a:spLocks noGrp="1" noChangeArrowheads="1"/>
          </p:cNvSpPr>
          <p:nvPr>
            <p:ph type="body" idx="1"/>
          </p:nvPr>
        </p:nvSpPr>
        <p:spPr>
          <a:xfrm>
            <a:off x="395288" y="1196975"/>
            <a:ext cx="8569325" cy="5256213"/>
          </a:xfrm>
        </p:spPr>
        <p:txBody>
          <a:bodyPr/>
          <a:lstStyle/>
          <a:p>
            <a:pPr eaLnBrk="1" hangingPunct="1">
              <a:lnSpc>
                <a:spcPct val="90000"/>
              </a:lnSpc>
              <a:buFontTx/>
              <a:buNone/>
            </a:pPr>
            <a:r>
              <a:rPr lang="en-US" altLang="zh-CN" sz="4000" b="1"/>
              <a:t>10.1 </a:t>
            </a:r>
            <a:r>
              <a:rPr lang="zh-CN" altLang="en-US" sz="4000"/>
              <a:t>事务的基本概念</a:t>
            </a:r>
          </a:p>
          <a:p>
            <a:pPr eaLnBrk="1" hangingPunct="1">
              <a:lnSpc>
                <a:spcPct val="90000"/>
              </a:lnSpc>
              <a:buFontTx/>
              <a:buNone/>
            </a:pPr>
            <a:r>
              <a:rPr lang="en-US" altLang="zh-CN" sz="4000" b="1"/>
              <a:t>10.2 </a:t>
            </a:r>
            <a:r>
              <a:rPr lang="zh-CN" altLang="en-US" sz="4000"/>
              <a:t>数据库恢复概述</a:t>
            </a:r>
          </a:p>
          <a:p>
            <a:pPr eaLnBrk="1" hangingPunct="1">
              <a:lnSpc>
                <a:spcPct val="90000"/>
              </a:lnSpc>
              <a:buFontTx/>
              <a:buNone/>
            </a:pPr>
            <a:r>
              <a:rPr lang="en-US" altLang="zh-CN" sz="4000" b="1"/>
              <a:t>10.3 </a:t>
            </a:r>
            <a:r>
              <a:rPr lang="zh-CN" altLang="en-US" sz="4000"/>
              <a:t>故障的种类</a:t>
            </a:r>
          </a:p>
          <a:p>
            <a:pPr eaLnBrk="1" hangingPunct="1">
              <a:lnSpc>
                <a:spcPct val="90000"/>
              </a:lnSpc>
              <a:buFontTx/>
              <a:buNone/>
            </a:pPr>
            <a:r>
              <a:rPr lang="en-US" altLang="zh-CN" sz="4000" b="1"/>
              <a:t>10.4 </a:t>
            </a:r>
            <a:r>
              <a:rPr lang="zh-CN" altLang="en-US" sz="4000"/>
              <a:t>恢复的实现技术</a:t>
            </a:r>
          </a:p>
          <a:p>
            <a:pPr eaLnBrk="1" hangingPunct="1">
              <a:lnSpc>
                <a:spcPct val="90000"/>
              </a:lnSpc>
              <a:buFontTx/>
              <a:buNone/>
            </a:pPr>
            <a:r>
              <a:rPr lang="en-US" altLang="zh-CN" sz="4000" b="1"/>
              <a:t>10.5 </a:t>
            </a:r>
            <a:r>
              <a:rPr lang="zh-CN" altLang="en-US" sz="4000"/>
              <a:t>恢复策略</a:t>
            </a:r>
          </a:p>
          <a:p>
            <a:pPr eaLnBrk="1" hangingPunct="1">
              <a:lnSpc>
                <a:spcPct val="90000"/>
              </a:lnSpc>
              <a:buFontTx/>
              <a:buNone/>
            </a:pPr>
            <a:r>
              <a:rPr lang="en-US" altLang="zh-CN" sz="4000" b="1"/>
              <a:t>10.6 </a:t>
            </a:r>
            <a:r>
              <a:rPr lang="zh-CN" altLang="en-US" sz="4000"/>
              <a:t>具有检查点的恢复技术</a:t>
            </a:r>
          </a:p>
          <a:p>
            <a:pPr eaLnBrk="1" hangingPunct="1">
              <a:lnSpc>
                <a:spcPct val="90000"/>
              </a:lnSpc>
              <a:buFontTx/>
              <a:buNone/>
            </a:pPr>
            <a:r>
              <a:rPr lang="en-US" altLang="zh-CN" sz="4000" b="1"/>
              <a:t>10.7 </a:t>
            </a:r>
            <a:r>
              <a:rPr lang="zh-CN" altLang="en-US" sz="4000"/>
              <a:t>数据库镜像</a:t>
            </a:r>
          </a:p>
          <a:p>
            <a:pPr eaLnBrk="1" hangingPunct="1">
              <a:lnSpc>
                <a:spcPct val="90000"/>
              </a:lnSpc>
              <a:buFontTx/>
              <a:buNone/>
            </a:pPr>
            <a:r>
              <a:rPr lang="en-US" altLang="zh-CN" sz="4000" b="1"/>
              <a:t>10.8 </a:t>
            </a:r>
            <a:r>
              <a:rPr lang="zh-CN" altLang="en-US" sz="4000"/>
              <a:t>小结</a:t>
            </a:r>
          </a:p>
          <a:p>
            <a:pPr eaLnBrk="1" hangingPunct="1">
              <a:lnSpc>
                <a:spcPct val="90000"/>
              </a:lnSpc>
            </a:pPr>
            <a:endParaRPr lang="zh-CN" altLang="en-US" sz="4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5CA2A7D-410B-4E5B-88F2-434A436227C1}" type="slidenum">
              <a:rPr lang="zh-CN" altLang="en-US" sz="1400"/>
              <a:pPr>
                <a:spcBef>
                  <a:spcPct val="0"/>
                </a:spcBef>
                <a:buFontTx/>
                <a:buNone/>
              </a:pPr>
              <a:t>20</a:t>
            </a:fld>
            <a:endParaRPr lang="en-US" altLang="zh-CN" sz="1400"/>
          </a:p>
        </p:txBody>
      </p:sp>
      <p:sp>
        <p:nvSpPr>
          <p:cNvPr id="22531" name="Rectangle 2"/>
          <p:cNvSpPr>
            <a:spLocks noGrp="1" noChangeArrowheads="1"/>
          </p:cNvSpPr>
          <p:nvPr>
            <p:ph type="title"/>
          </p:nvPr>
        </p:nvSpPr>
        <p:spPr/>
        <p:txBody>
          <a:bodyPr/>
          <a:lstStyle/>
          <a:p>
            <a:pPr eaLnBrk="1" hangingPunct="1"/>
            <a:r>
              <a:rPr lang="zh-CN" altLang="en-US" b="1">
                <a:solidFill>
                  <a:srgbClr val="2F03BD"/>
                </a:solidFill>
              </a:rPr>
              <a:t>系统故障的恢复</a:t>
            </a:r>
          </a:p>
        </p:txBody>
      </p:sp>
      <p:sp>
        <p:nvSpPr>
          <p:cNvPr id="28675" name="Rectangle 3"/>
          <p:cNvSpPr>
            <a:spLocks noGrp="1" noChangeArrowheads="1"/>
          </p:cNvSpPr>
          <p:nvPr>
            <p:ph type="body" idx="1"/>
          </p:nvPr>
        </p:nvSpPr>
        <p:spPr>
          <a:xfrm>
            <a:off x="323850" y="1412875"/>
            <a:ext cx="8496300" cy="4895850"/>
          </a:xfrm>
        </p:spPr>
        <p:txBody>
          <a:bodyPr/>
          <a:lstStyle/>
          <a:p>
            <a:pPr marL="609600" indent="-609600" eaLnBrk="1" hangingPunct="1">
              <a:buFontTx/>
              <a:buAutoNum type="circleNumDbPlain"/>
            </a:pPr>
            <a:r>
              <a:rPr lang="zh-CN" altLang="en-US" sz="3600" dirty="0"/>
              <a:t>发生系统故障时，事务未提交</a:t>
            </a:r>
          </a:p>
          <a:p>
            <a:pPr marL="990600" lvl="1" indent="-533400" eaLnBrk="1" hangingPunct="1"/>
            <a:r>
              <a:rPr lang="zh-CN" altLang="en-US" sz="3600" dirty="0"/>
              <a:t>恢复策略：强行撤销</a:t>
            </a:r>
            <a:r>
              <a:rPr lang="en-US" altLang="zh-CN" sz="3600" dirty="0"/>
              <a:t>(</a:t>
            </a:r>
            <a:r>
              <a:rPr lang="en-US" altLang="zh-CN" sz="3600" b="1" dirty="0"/>
              <a:t>UNDO</a:t>
            </a:r>
            <a:r>
              <a:rPr lang="en-US" altLang="zh-CN" sz="3600" dirty="0"/>
              <a:t>)</a:t>
            </a:r>
            <a:r>
              <a:rPr lang="zh-CN" altLang="en-US" sz="3600" dirty="0"/>
              <a:t>所有未完成事务</a:t>
            </a:r>
          </a:p>
          <a:p>
            <a:pPr marL="609600" indent="-609600" eaLnBrk="1" hangingPunct="1">
              <a:buFontTx/>
              <a:buAutoNum type="circleNumDbPlain"/>
            </a:pPr>
            <a:r>
              <a:rPr lang="zh-CN" altLang="en-US" sz="3600" dirty="0"/>
              <a:t>发生系统故障时，事务已提交，但缓冲区的信息尚未完全写回到磁盘</a:t>
            </a:r>
          </a:p>
          <a:p>
            <a:pPr marL="990600" lvl="1" indent="-533400" eaLnBrk="1" hangingPunct="1"/>
            <a:r>
              <a:rPr lang="zh-CN" altLang="en-US" sz="3600" dirty="0"/>
              <a:t>恢复策略：重做</a:t>
            </a:r>
            <a:r>
              <a:rPr lang="en-US" altLang="zh-CN" sz="3600" dirty="0"/>
              <a:t>(</a:t>
            </a:r>
            <a:r>
              <a:rPr lang="en-US" altLang="zh-CN" sz="3600" b="1" dirty="0"/>
              <a:t>REDO</a:t>
            </a:r>
            <a:r>
              <a:rPr lang="en-US" altLang="zh-CN" sz="3600" dirty="0"/>
              <a:t>)</a:t>
            </a:r>
            <a:r>
              <a:rPr lang="zh-CN" altLang="en-US" sz="3600" dirty="0"/>
              <a:t>所有已提交的事务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69CFED7-4DAA-4BB4-AFAC-D854CF3708E9}" type="slidenum">
              <a:rPr lang="zh-CN" altLang="en-US" sz="1400"/>
              <a:pPr>
                <a:spcBef>
                  <a:spcPct val="0"/>
                </a:spcBef>
                <a:buFontTx/>
                <a:buNone/>
              </a:pPr>
              <a:t>21</a:t>
            </a:fld>
            <a:endParaRPr lang="en-US" altLang="zh-CN" sz="1400"/>
          </a:p>
        </p:txBody>
      </p:sp>
      <p:sp>
        <p:nvSpPr>
          <p:cNvPr id="23555" name="Rectangle 2"/>
          <p:cNvSpPr>
            <a:spLocks noGrp="1" noChangeArrowheads="1"/>
          </p:cNvSpPr>
          <p:nvPr>
            <p:ph type="title"/>
          </p:nvPr>
        </p:nvSpPr>
        <p:spPr/>
        <p:txBody>
          <a:bodyPr/>
          <a:lstStyle/>
          <a:p>
            <a:pPr eaLnBrk="1" hangingPunct="1"/>
            <a:r>
              <a:rPr lang="zh-CN" altLang="en-US" b="1">
                <a:solidFill>
                  <a:srgbClr val="2F03BD"/>
                </a:solidFill>
              </a:rPr>
              <a:t>三、介质故障</a:t>
            </a:r>
          </a:p>
        </p:txBody>
      </p:sp>
      <p:sp>
        <p:nvSpPr>
          <p:cNvPr id="22532" name="Rectangle 3"/>
          <p:cNvSpPr>
            <a:spLocks noGrp="1" noChangeArrowheads="1"/>
          </p:cNvSpPr>
          <p:nvPr>
            <p:ph type="body" idx="1"/>
          </p:nvPr>
        </p:nvSpPr>
        <p:spPr/>
        <p:txBody>
          <a:bodyPr/>
          <a:lstStyle/>
          <a:p>
            <a:pPr eaLnBrk="1" hangingPunct="1"/>
            <a:r>
              <a:rPr lang="zh-CN" altLang="en-US" sz="3600"/>
              <a:t>称为硬故障，指外存故障</a:t>
            </a:r>
          </a:p>
          <a:p>
            <a:pPr lvl="1" eaLnBrk="1" hangingPunct="1"/>
            <a:r>
              <a:rPr lang="zh-CN" altLang="en-US" sz="3600"/>
              <a:t>磁盘损坏</a:t>
            </a:r>
          </a:p>
          <a:p>
            <a:pPr lvl="1" eaLnBrk="1" hangingPunct="1"/>
            <a:r>
              <a:rPr lang="zh-CN" altLang="en-US" sz="3600"/>
              <a:t>磁头碰撞</a:t>
            </a:r>
          </a:p>
          <a:p>
            <a:pPr lvl="1" eaLnBrk="1" hangingPunct="1"/>
            <a:r>
              <a:rPr lang="zh-CN" altLang="en-US" sz="3600"/>
              <a:t>瞬时强磁场干扰</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B76AA47-96E0-4B79-AFD1-DF40EA524376}" type="slidenum">
              <a:rPr lang="zh-CN" altLang="en-US" sz="1400"/>
              <a:pPr>
                <a:spcBef>
                  <a:spcPct val="0"/>
                </a:spcBef>
                <a:buFontTx/>
                <a:buNone/>
              </a:pPr>
              <a:t>22</a:t>
            </a:fld>
            <a:endParaRPr lang="en-US" altLang="zh-CN" sz="1400"/>
          </a:p>
        </p:txBody>
      </p:sp>
      <p:sp>
        <p:nvSpPr>
          <p:cNvPr id="24579" name="Rectangle 2"/>
          <p:cNvSpPr>
            <a:spLocks noGrp="1" noChangeArrowheads="1"/>
          </p:cNvSpPr>
          <p:nvPr>
            <p:ph type="title"/>
          </p:nvPr>
        </p:nvSpPr>
        <p:spPr/>
        <p:txBody>
          <a:bodyPr/>
          <a:lstStyle/>
          <a:p>
            <a:pPr eaLnBrk="1" hangingPunct="1"/>
            <a:r>
              <a:rPr lang="zh-CN" altLang="en-US" b="1">
                <a:solidFill>
                  <a:srgbClr val="2F03BD"/>
                </a:solidFill>
              </a:rPr>
              <a:t>介质故障的恢复</a:t>
            </a:r>
          </a:p>
        </p:txBody>
      </p:sp>
      <p:sp>
        <p:nvSpPr>
          <p:cNvPr id="23556" name="Rectangle 3"/>
          <p:cNvSpPr>
            <a:spLocks noGrp="1" noChangeArrowheads="1"/>
          </p:cNvSpPr>
          <p:nvPr>
            <p:ph type="body" idx="1"/>
          </p:nvPr>
        </p:nvSpPr>
        <p:spPr>
          <a:xfrm>
            <a:off x="250825" y="1600200"/>
            <a:ext cx="8686800" cy="3700463"/>
          </a:xfrm>
        </p:spPr>
        <p:txBody>
          <a:bodyPr/>
          <a:lstStyle/>
          <a:p>
            <a:pPr eaLnBrk="1" hangingPunct="1"/>
            <a:r>
              <a:rPr lang="zh-CN" altLang="en-US" sz="4000"/>
              <a:t>装入数据库发生介质故障前某个时刻的数据副本。</a:t>
            </a:r>
          </a:p>
          <a:p>
            <a:pPr eaLnBrk="1" hangingPunct="1"/>
            <a:r>
              <a:rPr lang="zh-CN" altLang="en-US" sz="4000"/>
              <a:t>重做自此开始的所有成功事务，将这些事务已提交结果重新记入数据库。</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FDEBB05-7B52-437F-8902-C41612F4A705}" type="slidenum">
              <a:rPr lang="zh-CN" altLang="en-US" sz="1400"/>
              <a:pPr>
                <a:spcBef>
                  <a:spcPct val="0"/>
                </a:spcBef>
                <a:buFontTx/>
                <a:buNone/>
              </a:pPr>
              <a:t>23</a:t>
            </a:fld>
            <a:endParaRPr lang="en-US" altLang="zh-CN" sz="1400"/>
          </a:p>
        </p:txBody>
      </p:sp>
      <p:sp>
        <p:nvSpPr>
          <p:cNvPr id="25603" name="Rectangle 2"/>
          <p:cNvSpPr>
            <a:spLocks noGrp="1" noChangeArrowheads="1"/>
          </p:cNvSpPr>
          <p:nvPr>
            <p:ph type="title"/>
          </p:nvPr>
        </p:nvSpPr>
        <p:spPr/>
        <p:txBody>
          <a:bodyPr/>
          <a:lstStyle/>
          <a:p>
            <a:pPr eaLnBrk="1" hangingPunct="1"/>
            <a:r>
              <a:rPr lang="zh-CN" altLang="en-US" b="1">
                <a:solidFill>
                  <a:srgbClr val="2F03BD"/>
                </a:solidFill>
              </a:rPr>
              <a:t>四、计算机病毒</a:t>
            </a:r>
          </a:p>
        </p:txBody>
      </p:sp>
      <p:sp>
        <p:nvSpPr>
          <p:cNvPr id="24580" name="Rectangle 3"/>
          <p:cNvSpPr>
            <a:spLocks noGrp="1" noChangeArrowheads="1"/>
          </p:cNvSpPr>
          <p:nvPr>
            <p:ph type="body" idx="1"/>
          </p:nvPr>
        </p:nvSpPr>
        <p:spPr>
          <a:xfrm>
            <a:off x="179388" y="1484313"/>
            <a:ext cx="8964612" cy="4525962"/>
          </a:xfrm>
        </p:spPr>
        <p:txBody>
          <a:bodyPr/>
          <a:lstStyle/>
          <a:p>
            <a:pPr eaLnBrk="1" hangingPunct="1"/>
            <a:r>
              <a:rPr lang="zh-CN" altLang="en-US" sz="3600"/>
              <a:t>一种人为的故障或破坏，是一些恶作剧者研制的一种计算机程序</a:t>
            </a:r>
          </a:p>
          <a:p>
            <a:pPr eaLnBrk="1" hangingPunct="1"/>
            <a:r>
              <a:rPr lang="zh-CN" altLang="en-US" sz="3600"/>
              <a:t>可以繁殖和传播</a:t>
            </a:r>
          </a:p>
          <a:p>
            <a:pPr eaLnBrk="1" hangingPunct="1"/>
            <a:r>
              <a:rPr lang="zh-CN" altLang="en-US" sz="3600"/>
              <a:t>危害</a:t>
            </a:r>
          </a:p>
          <a:p>
            <a:pPr lvl="1" eaLnBrk="1" hangingPunct="1"/>
            <a:r>
              <a:rPr lang="zh-CN" altLang="en-US" sz="3600"/>
              <a:t>破坏、盗窃系统中的数据</a:t>
            </a:r>
          </a:p>
          <a:p>
            <a:pPr lvl="1" eaLnBrk="1" hangingPunct="1"/>
            <a:r>
              <a:rPr lang="zh-CN" altLang="en-US" sz="3600"/>
              <a:t>破坏系统文件</a:t>
            </a:r>
          </a:p>
          <a:p>
            <a:pPr eaLnBrk="1" hangingPunct="1"/>
            <a:endParaRPr lang="zh-CN" altLang="en-US" sz="4000"/>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24580">
                                            <p:txEl>
                                              <p:pRg st="3" end="3"/>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9E603AC-EEF3-4AC7-BD78-954962FAC11B}" type="slidenum">
              <a:rPr lang="zh-CN" altLang="en-US" sz="1400"/>
              <a:pPr>
                <a:spcBef>
                  <a:spcPct val="0"/>
                </a:spcBef>
                <a:buFontTx/>
                <a:buNone/>
              </a:pPr>
              <a:t>24</a:t>
            </a:fld>
            <a:endParaRPr lang="en-US" altLang="zh-CN" sz="1400"/>
          </a:p>
        </p:txBody>
      </p:sp>
      <p:sp>
        <p:nvSpPr>
          <p:cNvPr id="26627" name="Rectangle 2"/>
          <p:cNvSpPr>
            <a:spLocks noGrp="1" noChangeArrowheads="1"/>
          </p:cNvSpPr>
          <p:nvPr>
            <p:ph type="title"/>
          </p:nvPr>
        </p:nvSpPr>
        <p:spPr/>
        <p:txBody>
          <a:bodyPr/>
          <a:lstStyle/>
          <a:p>
            <a:pPr eaLnBrk="1" hangingPunct="1"/>
            <a:r>
              <a:rPr lang="zh-CN" altLang="en-US" b="1">
                <a:solidFill>
                  <a:srgbClr val="2F03BD"/>
                </a:solidFill>
              </a:rPr>
              <a:t>故障小结</a:t>
            </a:r>
          </a:p>
        </p:txBody>
      </p:sp>
      <p:sp>
        <p:nvSpPr>
          <p:cNvPr id="25604" name="Rectangle 3"/>
          <p:cNvSpPr>
            <a:spLocks noGrp="1" noChangeArrowheads="1"/>
          </p:cNvSpPr>
          <p:nvPr>
            <p:ph type="body" idx="1"/>
          </p:nvPr>
        </p:nvSpPr>
        <p:spPr>
          <a:xfrm>
            <a:off x="457200" y="1600200"/>
            <a:ext cx="8507413" cy="3916363"/>
          </a:xfrm>
        </p:spPr>
        <p:txBody>
          <a:bodyPr/>
          <a:lstStyle/>
          <a:p>
            <a:pPr marL="609600" indent="-609600" eaLnBrk="1" hangingPunct="1"/>
            <a:r>
              <a:rPr lang="zh-CN" altLang="en-US" sz="4000"/>
              <a:t>各类故障，对数据库的影响有两种可能</a:t>
            </a:r>
          </a:p>
          <a:p>
            <a:pPr marL="990600" lvl="1" indent="-533400" eaLnBrk="1" hangingPunct="1">
              <a:buFontTx/>
              <a:buAutoNum type="circleNumDbPlain"/>
            </a:pPr>
            <a:r>
              <a:rPr lang="zh-CN" altLang="en-US" sz="4000"/>
              <a:t>数据库本身被破坏</a:t>
            </a:r>
          </a:p>
          <a:p>
            <a:pPr marL="990600" lvl="1" indent="-533400" eaLnBrk="1" hangingPunct="1">
              <a:buFontTx/>
              <a:buAutoNum type="circleNumDbPlain"/>
            </a:pPr>
            <a:r>
              <a:rPr lang="zh-CN" altLang="en-US" sz="4000"/>
              <a:t>数据库没有被破坏，但数据可能不正确，这是由于事务的运行被非正常终止造成的</a:t>
            </a:r>
          </a:p>
          <a:p>
            <a:pPr marL="609600" indent="-60960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FD9E874-2B5C-4364-9203-A8DE4950B2D8}" type="slidenum">
              <a:rPr lang="zh-CN" altLang="en-US" sz="1400"/>
              <a:pPr>
                <a:spcBef>
                  <a:spcPct val="0"/>
                </a:spcBef>
                <a:buFontTx/>
                <a:buNone/>
              </a:pPr>
              <a:t>25</a:t>
            </a:fld>
            <a:endParaRPr lang="en-US" altLang="zh-CN" sz="1400"/>
          </a:p>
        </p:txBody>
      </p:sp>
      <p:sp>
        <p:nvSpPr>
          <p:cNvPr id="27651" name="Rectangle 2"/>
          <p:cNvSpPr>
            <a:spLocks noGrp="1" noChangeArrowheads="1"/>
          </p:cNvSpPr>
          <p:nvPr>
            <p:ph type="title"/>
          </p:nvPr>
        </p:nvSpPr>
        <p:spPr/>
        <p:txBody>
          <a:bodyPr/>
          <a:lstStyle/>
          <a:p>
            <a:pPr eaLnBrk="1" hangingPunct="1"/>
            <a:r>
              <a:rPr lang="en-US" altLang="zh-CN" b="1">
                <a:solidFill>
                  <a:srgbClr val="2F03BD"/>
                </a:solidFill>
              </a:rPr>
              <a:t>10.4 </a:t>
            </a:r>
            <a:r>
              <a:rPr lang="zh-CN" altLang="en-US" b="1">
                <a:solidFill>
                  <a:srgbClr val="2F03BD"/>
                </a:solidFill>
              </a:rPr>
              <a:t>恢复的实现技术</a:t>
            </a:r>
          </a:p>
        </p:txBody>
      </p:sp>
      <p:sp>
        <p:nvSpPr>
          <p:cNvPr id="26628" name="Rectangle 3"/>
          <p:cNvSpPr>
            <a:spLocks noGrp="1" noChangeArrowheads="1"/>
          </p:cNvSpPr>
          <p:nvPr>
            <p:ph type="body" idx="1"/>
          </p:nvPr>
        </p:nvSpPr>
        <p:spPr>
          <a:xfrm>
            <a:off x="457200" y="1600200"/>
            <a:ext cx="8147050" cy="3052763"/>
          </a:xfrm>
        </p:spPr>
        <p:txBody>
          <a:bodyPr/>
          <a:lstStyle/>
          <a:p>
            <a:pPr eaLnBrk="1" hangingPunct="1"/>
            <a:r>
              <a:rPr lang="zh-CN" altLang="en-US" sz="4000">
                <a:solidFill>
                  <a:schemeClr val="accent2"/>
                </a:solidFill>
              </a:rPr>
              <a:t>恢复操作的基本原理：冗余</a:t>
            </a:r>
          </a:p>
          <a:p>
            <a:pPr eaLnBrk="1" hangingPunct="1"/>
            <a:r>
              <a:rPr lang="zh-CN" altLang="en-US" sz="4000"/>
              <a:t>利用存储在系统其它地方的冗余数据来重建数据库中已被破坏或不正确的那部分数据。</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279CED5-9338-427A-ACE2-2236894FDB8D}" type="slidenum">
              <a:rPr lang="zh-CN" altLang="en-US" sz="1400"/>
              <a:pPr>
                <a:spcBef>
                  <a:spcPct val="0"/>
                </a:spcBef>
                <a:buFontTx/>
                <a:buNone/>
              </a:pPr>
              <a:t>26</a:t>
            </a:fld>
            <a:endParaRPr lang="en-US" altLang="zh-CN" sz="1400"/>
          </a:p>
        </p:txBody>
      </p:sp>
      <p:sp>
        <p:nvSpPr>
          <p:cNvPr id="27651" name="Rectangle 3"/>
          <p:cNvSpPr>
            <a:spLocks noGrp="1" noChangeArrowheads="1"/>
          </p:cNvSpPr>
          <p:nvPr>
            <p:ph type="body" idx="1"/>
          </p:nvPr>
        </p:nvSpPr>
        <p:spPr>
          <a:xfrm>
            <a:off x="428625" y="857250"/>
            <a:ext cx="8229600" cy="4525963"/>
          </a:xfrm>
        </p:spPr>
        <p:txBody>
          <a:bodyPr/>
          <a:lstStyle/>
          <a:p>
            <a:pPr eaLnBrk="1" hangingPunct="1">
              <a:buFontTx/>
              <a:buNone/>
            </a:pPr>
            <a:r>
              <a:rPr lang="zh-CN" altLang="en-US" sz="4400"/>
              <a:t>恢复机制涉及两个关键问题</a:t>
            </a:r>
          </a:p>
          <a:p>
            <a:pPr eaLnBrk="1" hangingPunct="1">
              <a:buFontTx/>
              <a:buAutoNum type="arabicPeriod"/>
            </a:pPr>
            <a:r>
              <a:rPr lang="zh-CN" altLang="en-US" sz="4400">
                <a:solidFill>
                  <a:schemeClr val="accent2"/>
                </a:solidFill>
              </a:rPr>
              <a:t>如何建立冗余数据</a:t>
            </a:r>
            <a:r>
              <a:rPr lang="en-US" altLang="zh-CN" sz="4400">
                <a:solidFill>
                  <a:schemeClr val="accent2"/>
                </a:solidFill>
              </a:rPr>
              <a:t>?</a:t>
            </a:r>
          </a:p>
          <a:p>
            <a:pPr marL="1200150" lvl="1" indent="-742950" eaLnBrk="1" hangingPunct="1"/>
            <a:r>
              <a:rPr lang="zh-CN" altLang="en-US" sz="4000">
                <a:solidFill>
                  <a:schemeClr val="accent2"/>
                </a:solidFill>
              </a:rPr>
              <a:t>数据转储（</a:t>
            </a:r>
            <a:r>
              <a:rPr lang="en-US" altLang="zh-CN" sz="4000">
                <a:solidFill>
                  <a:schemeClr val="accent2"/>
                </a:solidFill>
              </a:rPr>
              <a:t>backup</a:t>
            </a:r>
            <a:r>
              <a:rPr lang="zh-CN" altLang="en-US" sz="4000">
                <a:solidFill>
                  <a:schemeClr val="accent2"/>
                </a:solidFill>
              </a:rPr>
              <a:t>）</a:t>
            </a:r>
          </a:p>
          <a:p>
            <a:pPr marL="1200150" lvl="1" indent="-742950" eaLnBrk="1" hangingPunct="1"/>
            <a:r>
              <a:rPr lang="zh-CN" altLang="en-US" sz="4000">
                <a:solidFill>
                  <a:schemeClr val="accent2"/>
                </a:solidFill>
              </a:rPr>
              <a:t>登录日志文件（</a:t>
            </a:r>
            <a:r>
              <a:rPr lang="en-US" altLang="zh-CN" sz="4000">
                <a:solidFill>
                  <a:schemeClr val="accent2"/>
                </a:solidFill>
              </a:rPr>
              <a:t>logging</a:t>
            </a:r>
            <a:r>
              <a:rPr lang="zh-CN" altLang="en-US" sz="4000">
                <a:solidFill>
                  <a:schemeClr val="accent2"/>
                </a:solidFill>
              </a:rPr>
              <a:t>）</a:t>
            </a:r>
          </a:p>
          <a:p>
            <a:pPr eaLnBrk="1" hangingPunct="1">
              <a:buFontTx/>
              <a:buAutoNum type="arabicPeriod"/>
            </a:pPr>
            <a:r>
              <a:rPr lang="zh-CN" altLang="en-US" sz="4400"/>
              <a:t>如何利用这些冗余数据实施数据库恢复</a:t>
            </a:r>
            <a:r>
              <a:rPr lang="en-US" altLang="zh-CN" sz="4400"/>
              <a:t>?</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9A57EFA-9AA4-4B53-B9B4-C2A4013714C7}" type="slidenum">
              <a:rPr lang="zh-CN" altLang="en-US" sz="1400"/>
              <a:pPr>
                <a:spcBef>
                  <a:spcPct val="0"/>
                </a:spcBef>
                <a:buFontTx/>
                <a:buNone/>
              </a:pPr>
              <a:t>27</a:t>
            </a:fld>
            <a:endParaRPr lang="en-US" altLang="zh-CN" sz="1400"/>
          </a:p>
        </p:txBody>
      </p:sp>
      <p:sp>
        <p:nvSpPr>
          <p:cNvPr id="29699" name="Rectangle 2"/>
          <p:cNvSpPr>
            <a:spLocks noGrp="1" noChangeArrowheads="1"/>
          </p:cNvSpPr>
          <p:nvPr>
            <p:ph type="title"/>
          </p:nvPr>
        </p:nvSpPr>
        <p:spPr/>
        <p:txBody>
          <a:bodyPr/>
          <a:lstStyle/>
          <a:p>
            <a:pPr eaLnBrk="1" hangingPunct="1"/>
            <a:r>
              <a:rPr lang="en-US" altLang="zh-CN" b="1">
                <a:solidFill>
                  <a:srgbClr val="2F03BD"/>
                </a:solidFill>
              </a:rPr>
              <a:t>10.4.1 </a:t>
            </a:r>
            <a:r>
              <a:rPr lang="zh-CN" altLang="en-US" b="1">
                <a:solidFill>
                  <a:srgbClr val="2F03BD"/>
                </a:solidFill>
              </a:rPr>
              <a:t>数据转储</a:t>
            </a:r>
          </a:p>
        </p:txBody>
      </p:sp>
      <p:sp>
        <p:nvSpPr>
          <p:cNvPr id="29700" name="Rectangle 3"/>
          <p:cNvSpPr>
            <a:spLocks noGrp="1" noChangeArrowheads="1"/>
          </p:cNvSpPr>
          <p:nvPr>
            <p:ph type="body" idx="1"/>
          </p:nvPr>
        </p:nvSpPr>
        <p:spPr>
          <a:xfrm>
            <a:off x="468313" y="1628775"/>
            <a:ext cx="8229600" cy="2447925"/>
          </a:xfrm>
        </p:spPr>
        <p:txBody>
          <a:bodyPr/>
          <a:lstStyle/>
          <a:p>
            <a:pPr eaLnBrk="1" hangingPunct="1">
              <a:buFontTx/>
              <a:buNone/>
            </a:pPr>
            <a:r>
              <a:rPr lang="zh-CN" altLang="en-US" sz="4400" dirty="0"/>
              <a:t>一、什么是数据转储</a:t>
            </a:r>
          </a:p>
          <a:p>
            <a:pPr eaLnBrk="1" hangingPunct="1">
              <a:buFontTx/>
              <a:buNone/>
            </a:pPr>
            <a:r>
              <a:rPr lang="zh-CN" altLang="en-US" sz="4400" dirty="0"/>
              <a:t>二、转储方法</a:t>
            </a:r>
          </a:p>
          <a:p>
            <a:pPr eaLnBrk="1" hangingPunct="1"/>
            <a:endParaRPr lang="zh-CN" altLang="en-US" sz="4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1C8B3D1-F08C-41F1-821A-AC5A77125D33}" type="slidenum">
              <a:rPr lang="zh-CN" altLang="en-US" sz="1400"/>
              <a:pPr>
                <a:spcBef>
                  <a:spcPct val="0"/>
                </a:spcBef>
                <a:buFontTx/>
                <a:buNone/>
              </a:pPr>
              <a:t>28</a:t>
            </a:fld>
            <a:endParaRPr lang="en-US" altLang="zh-CN" sz="1400"/>
          </a:p>
        </p:txBody>
      </p:sp>
      <p:sp>
        <p:nvSpPr>
          <p:cNvPr id="30723" name="Rectangle 2"/>
          <p:cNvSpPr>
            <a:spLocks noGrp="1" noChangeArrowheads="1"/>
          </p:cNvSpPr>
          <p:nvPr>
            <p:ph type="title"/>
          </p:nvPr>
        </p:nvSpPr>
        <p:spPr>
          <a:xfrm>
            <a:off x="468313" y="260350"/>
            <a:ext cx="8229600" cy="1143000"/>
          </a:xfrm>
        </p:spPr>
        <p:txBody>
          <a:bodyPr/>
          <a:lstStyle/>
          <a:p>
            <a:pPr eaLnBrk="1" hangingPunct="1"/>
            <a:r>
              <a:rPr lang="zh-CN" altLang="en-US" b="1">
                <a:solidFill>
                  <a:srgbClr val="2F03BD"/>
                </a:solidFill>
              </a:rPr>
              <a:t>一、什么是数据转储</a:t>
            </a:r>
          </a:p>
        </p:txBody>
      </p:sp>
      <p:sp>
        <p:nvSpPr>
          <p:cNvPr id="29700" name="Rectangle 3"/>
          <p:cNvSpPr>
            <a:spLocks noGrp="1" noChangeArrowheads="1"/>
          </p:cNvSpPr>
          <p:nvPr>
            <p:ph type="body" idx="1"/>
          </p:nvPr>
        </p:nvSpPr>
        <p:spPr>
          <a:xfrm>
            <a:off x="539750" y="1528763"/>
            <a:ext cx="7956550" cy="4924425"/>
          </a:xfrm>
        </p:spPr>
        <p:txBody>
          <a:bodyPr/>
          <a:lstStyle/>
          <a:p>
            <a:pPr eaLnBrk="1" hangingPunct="1"/>
            <a:r>
              <a:rPr lang="zh-CN" altLang="en-US" sz="3600"/>
              <a:t>转储是指</a:t>
            </a:r>
            <a:r>
              <a:rPr lang="en-US" altLang="zh-CN" sz="3600"/>
              <a:t>DBA</a:t>
            </a:r>
            <a:r>
              <a:rPr lang="zh-CN" altLang="en-US" sz="3600"/>
              <a:t>将整个数据库复制到磁带或另一个磁盘上保存起来的过程，备用数据称为后备副本或后援副本。</a:t>
            </a:r>
            <a:endParaRPr lang="en-US" altLang="zh-CN" sz="3600"/>
          </a:p>
          <a:p>
            <a:pPr eaLnBrk="1" hangingPunct="1"/>
            <a:r>
              <a:rPr lang="zh-CN" altLang="en-US" sz="3600"/>
              <a:t>如何使用</a:t>
            </a:r>
          </a:p>
          <a:p>
            <a:pPr lvl="1" eaLnBrk="1" hangingPunct="1"/>
            <a:r>
              <a:rPr lang="zh-CN" altLang="en-US" sz="3600"/>
              <a:t>数据库遭到破坏后可以将后备副本重新装入。</a:t>
            </a:r>
          </a:p>
          <a:p>
            <a:pPr lvl="1" eaLnBrk="1" hangingPunct="1"/>
            <a:r>
              <a:rPr lang="zh-CN" altLang="en-US" sz="3600">
                <a:solidFill>
                  <a:schemeClr val="accent2"/>
                </a:solidFill>
              </a:rPr>
              <a:t>重装后备副本只能将数据库恢复到转储时的状态</a:t>
            </a:r>
            <a:r>
              <a:rPr lang="zh-CN" altLang="en-US" sz="3600"/>
              <a:t>。</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CEFA85D-A2A7-49AD-B2A2-B04777EE1A14}" type="slidenum">
              <a:rPr lang="zh-CN" altLang="en-US" sz="1400"/>
              <a:pPr>
                <a:spcBef>
                  <a:spcPct val="0"/>
                </a:spcBef>
                <a:buFontTx/>
                <a:buNone/>
              </a:pPr>
              <a:t>29</a:t>
            </a:fld>
            <a:endParaRPr lang="en-US" altLang="zh-CN" sz="1400"/>
          </a:p>
        </p:txBody>
      </p:sp>
      <p:sp>
        <p:nvSpPr>
          <p:cNvPr id="31747" name="Rectangle 2"/>
          <p:cNvSpPr>
            <a:spLocks noGrp="1" noChangeArrowheads="1"/>
          </p:cNvSpPr>
          <p:nvPr>
            <p:ph type="title"/>
          </p:nvPr>
        </p:nvSpPr>
        <p:spPr/>
        <p:txBody>
          <a:bodyPr/>
          <a:lstStyle/>
          <a:p>
            <a:pPr eaLnBrk="1" hangingPunct="1"/>
            <a:r>
              <a:rPr lang="zh-CN" altLang="en-US" b="1">
                <a:solidFill>
                  <a:srgbClr val="2F03BD"/>
                </a:solidFill>
              </a:rPr>
              <a:t>二、转储方法</a:t>
            </a:r>
          </a:p>
        </p:txBody>
      </p:sp>
      <p:sp>
        <p:nvSpPr>
          <p:cNvPr id="30724" name="Rectangle 3"/>
          <p:cNvSpPr>
            <a:spLocks noGrp="1" noChangeArrowheads="1"/>
          </p:cNvSpPr>
          <p:nvPr>
            <p:ph type="body" idx="1"/>
          </p:nvPr>
        </p:nvSpPr>
        <p:spPr>
          <a:xfrm>
            <a:off x="457200" y="1600200"/>
            <a:ext cx="8229600" cy="2189163"/>
          </a:xfrm>
        </p:spPr>
        <p:txBody>
          <a:bodyPr/>
          <a:lstStyle/>
          <a:p>
            <a:pPr eaLnBrk="1" hangingPunct="1"/>
            <a:r>
              <a:rPr lang="zh-CN" altLang="en-US" sz="4000"/>
              <a:t>静态转储与动态转储</a:t>
            </a:r>
          </a:p>
          <a:p>
            <a:pPr eaLnBrk="1" hangingPunct="1"/>
            <a:r>
              <a:rPr lang="zh-CN" altLang="en-US" sz="4000"/>
              <a:t>海量转储与增量转储</a:t>
            </a:r>
          </a:p>
          <a:p>
            <a:pPr eaLnBrk="1" hangingPunct="1"/>
            <a:endParaRPr lang="zh-CN" altLang="en-US" sz="4000"/>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85A9AD8-5561-4570-89CD-4D6E23C35B1F}" type="slidenum">
              <a:rPr lang="zh-CN" altLang="en-US" sz="1400"/>
              <a:pPr>
                <a:spcBef>
                  <a:spcPct val="0"/>
                </a:spcBef>
                <a:buFontTx/>
                <a:buNone/>
              </a:pPr>
              <a:t>3</a:t>
            </a:fld>
            <a:endParaRPr lang="en-US" altLang="zh-CN" sz="1400"/>
          </a:p>
        </p:txBody>
      </p:sp>
      <p:sp>
        <p:nvSpPr>
          <p:cNvPr id="5123" name="Rectangle 2"/>
          <p:cNvSpPr>
            <a:spLocks noGrp="1" noChangeArrowheads="1"/>
          </p:cNvSpPr>
          <p:nvPr>
            <p:ph type="title"/>
          </p:nvPr>
        </p:nvSpPr>
        <p:spPr>
          <a:xfrm>
            <a:off x="323850" y="260350"/>
            <a:ext cx="8686800" cy="1143000"/>
          </a:xfrm>
        </p:spPr>
        <p:txBody>
          <a:bodyPr/>
          <a:lstStyle/>
          <a:p>
            <a:pPr eaLnBrk="1" hangingPunct="1"/>
            <a:r>
              <a:rPr lang="zh-CN" altLang="en-US">
                <a:solidFill>
                  <a:srgbClr val="2F03BD"/>
                </a:solidFill>
              </a:rPr>
              <a:t>事务</a:t>
            </a:r>
            <a:r>
              <a:rPr lang="en-US" altLang="zh-CN">
                <a:solidFill>
                  <a:srgbClr val="2F03BD"/>
                </a:solidFill>
              </a:rPr>
              <a:t>(Transaction)</a:t>
            </a:r>
            <a:r>
              <a:rPr lang="zh-CN" altLang="en-US">
                <a:solidFill>
                  <a:srgbClr val="2F03BD"/>
                </a:solidFill>
              </a:rPr>
              <a:t>的基本概念</a:t>
            </a:r>
          </a:p>
        </p:txBody>
      </p:sp>
      <p:sp>
        <p:nvSpPr>
          <p:cNvPr id="5124" name="Rectangle 3"/>
          <p:cNvSpPr>
            <a:spLocks noGrp="1" noChangeArrowheads="1"/>
          </p:cNvSpPr>
          <p:nvPr>
            <p:ph type="body" idx="1"/>
          </p:nvPr>
        </p:nvSpPr>
        <p:spPr>
          <a:xfrm>
            <a:off x="468313" y="1628774"/>
            <a:ext cx="8218487" cy="3024361"/>
          </a:xfrm>
        </p:spPr>
        <p:txBody>
          <a:bodyPr/>
          <a:lstStyle/>
          <a:p>
            <a:pPr marL="0" indent="0" eaLnBrk="1" hangingPunct="1">
              <a:buFontTx/>
              <a:buNone/>
            </a:pPr>
            <a:r>
              <a:rPr lang="zh-CN" altLang="en-US" sz="4000" dirty="0"/>
              <a:t>所谓事务是用户定义的一个数据库操作序列，这些操作</a:t>
            </a:r>
            <a:r>
              <a:rPr lang="zh-CN" altLang="en-US" sz="4000" dirty="0">
                <a:solidFill>
                  <a:schemeClr val="accent2"/>
                </a:solidFill>
              </a:rPr>
              <a:t>要么全做要么全不做</a:t>
            </a:r>
            <a:r>
              <a:rPr lang="zh-CN" altLang="en-US" sz="4000" dirty="0"/>
              <a:t>，是一个不可分割的工作单位。</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DE388F4-944C-4620-8E89-FD64C14581C1}" type="slidenum">
              <a:rPr lang="zh-CN" altLang="en-US" sz="1400"/>
              <a:pPr>
                <a:spcBef>
                  <a:spcPct val="0"/>
                </a:spcBef>
                <a:buFontTx/>
                <a:buNone/>
              </a:pPr>
              <a:t>30</a:t>
            </a:fld>
            <a:endParaRPr lang="en-US" altLang="zh-CN" sz="1400"/>
          </a:p>
        </p:txBody>
      </p:sp>
      <p:sp>
        <p:nvSpPr>
          <p:cNvPr id="32771" name="Rectangle 2"/>
          <p:cNvSpPr>
            <a:spLocks noGrp="1" noChangeArrowheads="1"/>
          </p:cNvSpPr>
          <p:nvPr>
            <p:ph type="title"/>
          </p:nvPr>
        </p:nvSpPr>
        <p:spPr/>
        <p:txBody>
          <a:bodyPr/>
          <a:lstStyle/>
          <a:p>
            <a:pPr eaLnBrk="1" hangingPunct="1"/>
            <a:r>
              <a:rPr lang="zh-CN" altLang="en-US" b="1">
                <a:solidFill>
                  <a:srgbClr val="2F03BD"/>
                </a:solidFill>
              </a:rPr>
              <a:t>静态转储</a:t>
            </a:r>
          </a:p>
        </p:txBody>
      </p:sp>
      <p:sp>
        <p:nvSpPr>
          <p:cNvPr id="38915" name="Rectangle 3"/>
          <p:cNvSpPr>
            <a:spLocks noGrp="1" noChangeArrowheads="1"/>
          </p:cNvSpPr>
          <p:nvPr>
            <p:ph type="body" idx="1"/>
          </p:nvPr>
        </p:nvSpPr>
        <p:spPr>
          <a:xfrm>
            <a:off x="322263" y="1341438"/>
            <a:ext cx="8713787" cy="5111750"/>
          </a:xfrm>
        </p:spPr>
        <p:txBody>
          <a:bodyPr/>
          <a:lstStyle/>
          <a:p>
            <a:pPr eaLnBrk="1" hangingPunct="1">
              <a:lnSpc>
                <a:spcPct val="90000"/>
              </a:lnSpc>
            </a:pPr>
            <a:r>
              <a:rPr lang="zh-CN" altLang="en-US" sz="3600"/>
              <a:t>在系统中无运行事务时进行的转储操作，转储开始时数据库处于一致状态，</a:t>
            </a:r>
            <a:r>
              <a:rPr lang="zh-CN" altLang="en-US" sz="3600">
                <a:solidFill>
                  <a:schemeClr val="accent2"/>
                </a:solidFill>
              </a:rPr>
              <a:t>转储期间不允许对数据库进行任何存取、修改活动</a:t>
            </a:r>
            <a:r>
              <a:rPr lang="zh-CN" altLang="en-US" sz="3600"/>
              <a:t>，得到的是一个数据一致性副本</a:t>
            </a:r>
          </a:p>
          <a:p>
            <a:pPr eaLnBrk="1" hangingPunct="1">
              <a:lnSpc>
                <a:spcPct val="90000"/>
              </a:lnSpc>
            </a:pPr>
            <a:r>
              <a:rPr lang="zh-CN" altLang="en-US" sz="3600"/>
              <a:t>优点：实现简单</a:t>
            </a:r>
          </a:p>
          <a:p>
            <a:pPr eaLnBrk="1" hangingPunct="1">
              <a:lnSpc>
                <a:spcPct val="90000"/>
              </a:lnSpc>
            </a:pPr>
            <a:r>
              <a:rPr lang="zh-CN" altLang="en-US" sz="3600"/>
              <a:t>缺点：降低了数据库的可用性</a:t>
            </a:r>
          </a:p>
          <a:p>
            <a:pPr lvl="1" eaLnBrk="1" hangingPunct="1">
              <a:lnSpc>
                <a:spcPct val="90000"/>
              </a:lnSpc>
            </a:pPr>
            <a:r>
              <a:rPr lang="zh-CN" altLang="en-US" sz="3600"/>
              <a:t>转储必须等待正运行的用户事务结束</a:t>
            </a:r>
          </a:p>
          <a:p>
            <a:pPr lvl="1" eaLnBrk="1" hangingPunct="1">
              <a:lnSpc>
                <a:spcPct val="90000"/>
              </a:lnSpc>
            </a:pPr>
            <a:r>
              <a:rPr lang="zh-CN" altLang="en-US" sz="3600"/>
              <a:t>新的事务必须等转储结束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38915">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DACF8D9-BF07-4EF9-9FF2-1020B1B15896}" type="slidenum">
              <a:rPr lang="zh-CN" altLang="en-US" sz="1400"/>
              <a:pPr>
                <a:spcBef>
                  <a:spcPct val="0"/>
                </a:spcBef>
                <a:buFontTx/>
                <a:buNone/>
              </a:pPr>
              <a:t>31</a:t>
            </a:fld>
            <a:endParaRPr lang="en-US" altLang="zh-CN" sz="1400"/>
          </a:p>
        </p:txBody>
      </p:sp>
      <p:sp>
        <p:nvSpPr>
          <p:cNvPr id="33795" name="Rectangle 2"/>
          <p:cNvSpPr>
            <a:spLocks noGrp="1" noChangeArrowheads="1"/>
          </p:cNvSpPr>
          <p:nvPr>
            <p:ph type="title"/>
          </p:nvPr>
        </p:nvSpPr>
        <p:spPr/>
        <p:txBody>
          <a:bodyPr/>
          <a:lstStyle/>
          <a:p>
            <a:pPr eaLnBrk="1" hangingPunct="1"/>
            <a:r>
              <a:rPr lang="zh-CN" altLang="en-US" b="1">
                <a:solidFill>
                  <a:srgbClr val="2F03BD"/>
                </a:solidFill>
              </a:rPr>
              <a:t>动态转储</a:t>
            </a:r>
          </a:p>
        </p:txBody>
      </p:sp>
      <p:sp>
        <p:nvSpPr>
          <p:cNvPr id="32772" name="Rectangle 3"/>
          <p:cNvSpPr>
            <a:spLocks noGrp="1" noChangeArrowheads="1"/>
          </p:cNvSpPr>
          <p:nvPr>
            <p:ph type="body" idx="1"/>
          </p:nvPr>
        </p:nvSpPr>
        <p:spPr>
          <a:xfrm>
            <a:off x="250825" y="1412875"/>
            <a:ext cx="8675688" cy="4525963"/>
          </a:xfrm>
        </p:spPr>
        <p:txBody>
          <a:bodyPr/>
          <a:lstStyle/>
          <a:p>
            <a:pPr marL="609600" indent="-609600" eaLnBrk="1" hangingPunct="1"/>
            <a:r>
              <a:rPr lang="zh-CN" altLang="en-US" sz="3600"/>
              <a:t>转储操作与用户事务并发执行</a:t>
            </a:r>
          </a:p>
          <a:p>
            <a:pPr marL="609600" indent="-609600" eaLnBrk="1" hangingPunct="1"/>
            <a:r>
              <a:rPr lang="zh-CN" altLang="en-US" sz="3600">
                <a:solidFill>
                  <a:schemeClr val="accent2"/>
                </a:solidFill>
              </a:rPr>
              <a:t>转储期间允许对数据库进行存取或修改</a:t>
            </a:r>
          </a:p>
          <a:p>
            <a:pPr marL="609600" indent="-609600" eaLnBrk="1" hangingPunct="1"/>
            <a:r>
              <a:rPr lang="zh-CN" altLang="en-US" sz="3600"/>
              <a:t>优点</a:t>
            </a:r>
          </a:p>
          <a:p>
            <a:pPr marL="990600" lvl="1" indent="-533400" eaLnBrk="1" hangingPunct="1">
              <a:buFontTx/>
              <a:buAutoNum type="circleNumDbPlain"/>
            </a:pPr>
            <a:r>
              <a:rPr lang="zh-CN" altLang="en-US" sz="3600"/>
              <a:t>不用等待正在运行的用户事务结束</a:t>
            </a:r>
          </a:p>
          <a:p>
            <a:pPr marL="990600" lvl="1" indent="-533400" eaLnBrk="1" hangingPunct="1">
              <a:buFontTx/>
              <a:buAutoNum type="circleNumDbPlain"/>
            </a:pPr>
            <a:r>
              <a:rPr lang="zh-CN" altLang="en-US" sz="3600"/>
              <a:t>不会影响新事务的运行</a:t>
            </a:r>
          </a:p>
          <a:p>
            <a:pPr marL="609600" indent="-609600" eaLnBrk="1" hangingPunct="1"/>
            <a:r>
              <a:rPr lang="zh-CN" altLang="en-US" sz="3600"/>
              <a:t>缺点：不保证副本中的数据正确、有效</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08C1403-5ED6-47E9-9178-C2D6E4EC497E}" type="slidenum">
              <a:rPr lang="zh-CN" altLang="en-US" sz="1400"/>
              <a:pPr>
                <a:spcBef>
                  <a:spcPct val="0"/>
                </a:spcBef>
                <a:buFontTx/>
                <a:buNone/>
              </a:pPr>
              <a:t>32</a:t>
            </a:fld>
            <a:endParaRPr lang="en-US" altLang="zh-CN" sz="1400"/>
          </a:p>
        </p:txBody>
      </p:sp>
      <p:sp>
        <p:nvSpPr>
          <p:cNvPr id="34819" name="Rectangle 3"/>
          <p:cNvSpPr>
            <a:spLocks noGrp="1" noChangeArrowheads="1"/>
          </p:cNvSpPr>
          <p:nvPr>
            <p:ph type="body" idx="1"/>
          </p:nvPr>
        </p:nvSpPr>
        <p:spPr>
          <a:xfrm>
            <a:off x="457200" y="1600200"/>
            <a:ext cx="8507413" cy="3413125"/>
          </a:xfrm>
        </p:spPr>
        <p:txBody>
          <a:bodyPr/>
          <a:lstStyle/>
          <a:p>
            <a:pPr eaLnBrk="1" hangingPunct="1"/>
            <a:r>
              <a:rPr lang="zh-CN" altLang="en-US" sz="3600"/>
              <a:t>例如：在转储期间的某个时刻</a:t>
            </a:r>
            <a:r>
              <a:rPr lang="en-US" altLang="zh-CN" sz="3600" i="1"/>
              <a:t>T</a:t>
            </a:r>
            <a:r>
              <a:rPr lang="en-US" altLang="zh-CN" sz="3600"/>
              <a:t>c</a:t>
            </a:r>
            <a:r>
              <a:rPr lang="zh-CN" altLang="en-US" sz="3600"/>
              <a:t>，系统把数据</a:t>
            </a:r>
            <a:r>
              <a:rPr lang="en-US" altLang="zh-CN" sz="3600"/>
              <a:t>A=100</a:t>
            </a:r>
            <a:r>
              <a:rPr lang="zh-CN" altLang="en-US" sz="3600"/>
              <a:t>转储到磁带上，而在下一时刻</a:t>
            </a:r>
            <a:r>
              <a:rPr lang="en-US" altLang="zh-CN" sz="3600" i="1"/>
              <a:t>T</a:t>
            </a:r>
            <a:r>
              <a:rPr lang="en-US" altLang="zh-CN" sz="3600"/>
              <a:t>d</a:t>
            </a:r>
            <a:r>
              <a:rPr lang="zh-CN" altLang="en-US" sz="3600"/>
              <a:t>，某一事务将</a:t>
            </a:r>
            <a:r>
              <a:rPr lang="en-US" altLang="zh-CN" sz="3600"/>
              <a:t>A</a:t>
            </a:r>
            <a:r>
              <a:rPr lang="zh-CN" altLang="en-US" sz="3600"/>
              <a:t>改为</a:t>
            </a:r>
            <a:r>
              <a:rPr lang="en-US" altLang="zh-CN" sz="3600"/>
              <a:t>200</a:t>
            </a:r>
            <a:r>
              <a:rPr lang="zh-CN" altLang="en-US" sz="3600"/>
              <a:t>。转储结束后，后备副本上的</a:t>
            </a:r>
            <a:r>
              <a:rPr lang="en-US" altLang="zh-CN" sz="3600"/>
              <a:t>A</a:t>
            </a:r>
            <a:r>
              <a:rPr lang="zh-CN" altLang="en-US" sz="3600"/>
              <a:t>已是过时数据</a:t>
            </a:r>
          </a:p>
          <a:p>
            <a:pPr eaLnBrk="1" hangingPunct="1"/>
            <a:endParaRPr lang="zh-CN" altLang="en-US" sz="3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84004F9-9985-42B4-A575-26683255EB57}" type="slidenum">
              <a:rPr lang="zh-CN" altLang="en-US" sz="1400"/>
              <a:pPr>
                <a:spcBef>
                  <a:spcPct val="0"/>
                </a:spcBef>
                <a:buFontTx/>
                <a:buNone/>
              </a:pPr>
              <a:t>33</a:t>
            </a:fld>
            <a:endParaRPr lang="en-US" altLang="zh-CN" sz="1400"/>
          </a:p>
        </p:txBody>
      </p:sp>
      <p:sp>
        <p:nvSpPr>
          <p:cNvPr id="35843" name="Rectangle 2"/>
          <p:cNvSpPr>
            <a:spLocks noGrp="1" noChangeArrowheads="1"/>
          </p:cNvSpPr>
          <p:nvPr>
            <p:ph type="title"/>
          </p:nvPr>
        </p:nvSpPr>
        <p:spPr/>
        <p:txBody>
          <a:bodyPr/>
          <a:lstStyle/>
          <a:p>
            <a:pPr eaLnBrk="1" hangingPunct="1"/>
            <a:r>
              <a:rPr lang="zh-CN" altLang="en-US" b="1">
                <a:solidFill>
                  <a:srgbClr val="2F03BD"/>
                </a:solidFill>
              </a:rPr>
              <a:t>动态转储</a:t>
            </a:r>
          </a:p>
        </p:txBody>
      </p:sp>
      <p:sp>
        <p:nvSpPr>
          <p:cNvPr id="34820" name="Rectangle 3"/>
          <p:cNvSpPr>
            <a:spLocks noGrp="1" noChangeArrowheads="1"/>
          </p:cNvSpPr>
          <p:nvPr>
            <p:ph type="body" idx="1"/>
          </p:nvPr>
        </p:nvSpPr>
        <p:spPr>
          <a:xfrm>
            <a:off x="457200" y="1600200"/>
            <a:ext cx="8507413" cy="4525963"/>
          </a:xfrm>
        </p:spPr>
        <p:txBody>
          <a:bodyPr/>
          <a:lstStyle/>
          <a:p>
            <a:pPr eaLnBrk="1" hangingPunct="1"/>
            <a:r>
              <a:rPr lang="zh-CN" altLang="en-US" sz="4000"/>
              <a:t>利用动态转储得到的副本进行故障恢复</a:t>
            </a:r>
          </a:p>
          <a:p>
            <a:pPr lvl="1" eaLnBrk="1" hangingPunct="1"/>
            <a:r>
              <a:rPr lang="zh-CN" altLang="en-US" sz="3600"/>
              <a:t>需要把动态转储期间各事务对数据库的修改活动登记下来，建立日志文件</a:t>
            </a:r>
          </a:p>
          <a:p>
            <a:pPr lvl="1" eaLnBrk="1" hangingPunct="1"/>
            <a:r>
              <a:rPr lang="zh-CN" altLang="en-US" sz="3600">
                <a:solidFill>
                  <a:schemeClr val="accent2"/>
                </a:solidFill>
              </a:rPr>
              <a:t>后备副本</a:t>
            </a:r>
            <a:r>
              <a:rPr lang="zh-CN" altLang="en-US" sz="3600"/>
              <a:t>加上</a:t>
            </a:r>
            <a:r>
              <a:rPr lang="zh-CN" altLang="en-US" sz="3600">
                <a:solidFill>
                  <a:schemeClr val="accent2"/>
                </a:solidFill>
              </a:rPr>
              <a:t>日志文件</a:t>
            </a:r>
            <a:r>
              <a:rPr lang="zh-CN" altLang="en-US" sz="3600"/>
              <a:t>才能把数据库恢复到某一时刻的正确状态</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2E2FDC0-971B-4706-B760-0ED108DB8B52}" type="slidenum">
              <a:rPr lang="zh-CN" altLang="en-US" sz="1400"/>
              <a:pPr>
                <a:spcBef>
                  <a:spcPct val="0"/>
                </a:spcBef>
                <a:buFontTx/>
                <a:buNone/>
              </a:pPr>
              <a:t>34</a:t>
            </a:fld>
            <a:endParaRPr lang="en-US" altLang="zh-CN" sz="1400"/>
          </a:p>
        </p:txBody>
      </p:sp>
      <p:sp>
        <p:nvSpPr>
          <p:cNvPr id="36867" name="Rectangle 2"/>
          <p:cNvSpPr>
            <a:spLocks noGrp="1" noChangeArrowheads="1"/>
          </p:cNvSpPr>
          <p:nvPr>
            <p:ph type="title"/>
          </p:nvPr>
        </p:nvSpPr>
        <p:spPr/>
        <p:txBody>
          <a:bodyPr/>
          <a:lstStyle/>
          <a:p>
            <a:pPr eaLnBrk="1" hangingPunct="1"/>
            <a:r>
              <a:rPr lang="en-US" altLang="zh-CN" b="1">
                <a:solidFill>
                  <a:srgbClr val="2F03BD"/>
                </a:solidFill>
              </a:rPr>
              <a:t>2</a:t>
            </a:r>
            <a:r>
              <a:rPr lang="zh-CN" altLang="en-US" b="1">
                <a:solidFill>
                  <a:srgbClr val="2F03BD"/>
                </a:solidFill>
              </a:rPr>
              <a:t>．海量转储与增量转储</a:t>
            </a:r>
          </a:p>
        </p:txBody>
      </p:sp>
      <p:sp>
        <p:nvSpPr>
          <p:cNvPr id="36868" name="Rectangle 3"/>
          <p:cNvSpPr>
            <a:spLocks noGrp="1" noChangeArrowheads="1"/>
          </p:cNvSpPr>
          <p:nvPr>
            <p:ph type="body" idx="1"/>
          </p:nvPr>
        </p:nvSpPr>
        <p:spPr>
          <a:xfrm>
            <a:off x="323850" y="1916113"/>
            <a:ext cx="8424863" cy="3024187"/>
          </a:xfrm>
        </p:spPr>
        <p:txBody>
          <a:bodyPr/>
          <a:lstStyle/>
          <a:p>
            <a:pPr eaLnBrk="1" hangingPunct="1"/>
            <a:r>
              <a:rPr lang="zh-CN" altLang="en-US" sz="4000">
                <a:solidFill>
                  <a:srgbClr val="002060"/>
                </a:solidFill>
              </a:rPr>
              <a:t>海量转储</a:t>
            </a:r>
            <a:r>
              <a:rPr lang="zh-CN" altLang="en-US" sz="4000"/>
              <a:t>：每次转储全部数据库</a:t>
            </a:r>
          </a:p>
          <a:p>
            <a:pPr eaLnBrk="1" hangingPunct="1"/>
            <a:r>
              <a:rPr lang="zh-CN" altLang="en-US" sz="4000">
                <a:solidFill>
                  <a:srgbClr val="002060"/>
                </a:solidFill>
              </a:rPr>
              <a:t>增量转储</a:t>
            </a:r>
            <a:r>
              <a:rPr lang="zh-CN" altLang="en-US" sz="4000"/>
              <a:t>：只转储上次转储后更新过的数据</a:t>
            </a:r>
          </a:p>
          <a:p>
            <a:pPr eaLnBrk="1" hangingPunct="1"/>
            <a:endParaRPr lang="zh-CN" altLang="en-US" sz="4000"/>
          </a:p>
          <a:p>
            <a:pPr lvl="1" eaLnBrk="1" hangingPunct="1"/>
            <a:endParaRPr lang="zh-CN" altLang="en-US" sz="4000"/>
          </a:p>
          <a:p>
            <a:pPr eaLnBrk="1" hangingPunct="1"/>
            <a:endParaRPr lang="zh-CN" altLang="en-US" sz="4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425D3AA-23FC-4673-A534-C7FD31541037}" type="slidenum">
              <a:rPr lang="zh-CN" altLang="en-US" sz="1400"/>
              <a:pPr>
                <a:spcBef>
                  <a:spcPct val="0"/>
                </a:spcBef>
                <a:buFontTx/>
                <a:buNone/>
              </a:pPr>
              <a:t>35</a:t>
            </a:fld>
            <a:endParaRPr lang="en-US" altLang="zh-CN" sz="1400"/>
          </a:p>
        </p:txBody>
      </p:sp>
      <p:sp>
        <p:nvSpPr>
          <p:cNvPr id="37891" name="Rectangle 2"/>
          <p:cNvSpPr>
            <a:spLocks noGrp="1" noChangeArrowheads="1"/>
          </p:cNvSpPr>
          <p:nvPr>
            <p:ph type="title"/>
          </p:nvPr>
        </p:nvSpPr>
        <p:spPr/>
        <p:txBody>
          <a:bodyPr/>
          <a:lstStyle/>
          <a:p>
            <a:pPr eaLnBrk="1" hangingPunct="1"/>
            <a:r>
              <a:rPr lang="zh-CN" altLang="en-US" b="1">
                <a:solidFill>
                  <a:srgbClr val="2F03BD"/>
                </a:solidFill>
              </a:rPr>
              <a:t>海量转储与增量转储比较</a:t>
            </a:r>
          </a:p>
        </p:txBody>
      </p:sp>
      <p:sp>
        <p:nvSpPr>
          <p:cNvPr id="37892" name="Rectangle 3"/>
          <p:cNvSpPr>
            <a:spLocks noGrp="1" noChangeArrowheads="1"/>
          </p:cNvSpPr>
          <p:nvPr>
            <p:ph type="body" idx="1"/>
          </p:nvPr>
        </p:nvSpPr>
        <p:spPr/>
        <p:txBody>
          <a:bodyPr/>
          <a:lstStyle/>
          <a:p>
            <a:pPr eaLnBrk="1" hangingPunct="1"/>
            <a:r>
              <a:rPr lang="zh-CN" altLang="en-US" sz="4000"/>
              <a:t>从恢复角度看，使用海量转储得到的后备副本进行恢复往往更方便</a:t>
            </a:r>
          </a:p>
          <a:p>
            <a:pPr eaLnBrk="1" hangingPunct="1"/>
            <a:r>
              <a:rPr lang="zh-CN" altLang="en-US" sz="4000"/>
              <a:t>但如果数据库很大，事务处理又十分频繁，则增量转储方式更实用更有效</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2BEC5A3-5324-4C3C-96C9-ED9CC4B80D8B}" type="slidenum">
              <a:rPr lang="zh-CN" altLang="en-US" sz="1400"/>
              <a:pPr>
                <a:spcBef>
                  <a:spcPct val="0"/>
                </a:spcBef>
                <a:buFontTx/>
                <a:buNone/>
              </a:pPr>
              <a:t>36</a:t>
            </a:fld>
            <a:endParaRPr lang="en-US" altLang="zh-CN" sz="1400"/>
          </a:p>
        </p:txBody>
      </p:sp>
      <p:sp>
        <p:nvSpPr>
          <p:cNvPr id="38915" name="Rectangle 5"/>
          <p:cNvSpPr>
            <a:spLocks noGrp="1" noChangeArrowheads="1"/>
          </p:cNvSpPr>
          <p:nvPr>
            <p:ph type="title"/>
          </p:nvPr>
        </p:nvSpPr>
        <p:spPr/>
        <p:txBody>
          <a:bodyPr/>
          <a:lstStyle/>
          <a:p>
            <a:pPr eaLnBrk="1" hangingPunct="1"/>
            <a:r>
              <a:rPr lang="en-US" altLang="zh-CN" b="1">
                <a:solidFill>
                  <a:srgbClr val="2F03BD"/>
                </a:solidFill>
              </a:rPr>
              <a:t>3</a:t>
            </a:r>
            <a:r>
              <a:rPr lang="zh-CN" altLang="en-US" b="1">
                <a:solidFill>
                  <a:srgbClr val="2F03BD"/>
                </a:solidFill>
              </a:rPr>
              <a:t>．转储方法分类</a:t>
            </a:r>
          </a:p>
        </p:txBody>
      </p:sp>
      <p:pic>
        <p:nvPicPr>
          <p:cNvPr id="3891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1628775"/>
            <a:ext cx="8964612" cy="3848100"/>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A62BFC2-6519-4DF6-96D2-11FBB78939B4}" type="slidenum">
              <a:rPr lang="zh-CN" altLang="en-US" sz="1400"/>
              <a:pPr>
                <a:spcBef>
                  <a:spcPct val="0"/>
                </a:spcBef>
                <a:buFontTx/>
                <a:buNone/>
              </a:pPr>
              <a:t>37</a:t>
            </a:fld>
            <a:endParaRPr lang="en-US" altLang="zh-CN" sz="1400"/>
          </a:p>
        </p:txBody>
      </p:sp>
      <p:sp>
        <p:nvSpPr>
          <p:cNvPr id="39939" name="Rectangle 2"/>
          <p:cNvSpPr>
            <a:spLocks noGrp="1" noChangeArrowheads="1"/>
          </p:cNvSpPr>
          <p:nvPr>
            <p:ph type="title"/>
          </p:nvPr>
        </p:nvSpPr>
        <p:spPr/>
        <p:txBody>
          <a:bodyPr/>
          <a:lstStyle/>
          <a:p>
            <a:pPr eaLnBrk="1" hangingPunct="1"/>
            <a:r>
              <a:rPr lang="en-US" altLang="zh-CN" b="1">
                <a:solidFill>
                  <a:srgbClr val="2F03BD"/>
                </a:solidFill>
              </a:rPr>
              <a:t>10.4.2 </a:t>
            </a:r>
            <a:r>
              <a:rPr lang="zh-CN" altLang="en-US" b="1">
                <a:solidFill>
                  <a:srgbClr val="2F03BD"/>
                </a:solidFill>
              </a:rPr>
              <a:t>登记日志文件</a:t>
            </a:r>
          </a:p>
        </p:txBody>
      </p:sp>
      <p:sp>
        <p:nvSpPr>
          <p:cNvPr id="38916" name="Rectangle 3"/>
          <p:cNvSpPr>
            <a:spLocks noGrp="1" noChangeArrowheads="1"/>
          </p:cNvSpPr>
          <p:nvPr>
            <p:ph type="body" idx="1"/>
          </p:nvPr>
        </p:nvSpPr>
        <p:spPr>
          <a:xfrm>
            <a:off x="457200" y="1600200"/>
            <a:ext cx="8229600" cy="2908300"/>
          </a:xfrm>
        </p:spPr>
        <p:txBody>
          <a:bodyPr/>
          <a:lstStyle/>
          <a:p>
            <a:pPr marL="742950" indent="-742950" eaLnBrk="1" hangingPunct="1">
              <a:buFontTx/>
              <a:buAutoNum type="arabicPeriod"/>
            </a:pPr>
            <a:r>
              <a:rPr lang="zh-CN" altLang="en-US" sz="4000"/>
              <a:t>日志文件的格式和内容</a:t>
            </a:r>
          </a:p>
          <a:p>
            <a:pPr marL="742950" indent="-742950" eaLnBrk="1" hangingPunct="1">
              <a:buFontTx/>
              <a:buAutoNum type="arabicPeriod"/>
            </a:pPr>
            <a:r>
              <a:rPr lang="zh-CN" altLang="en-US" sz="4000"/>
              <a:t>日志文件的作用</a:t>
            </a:r>
          </a:p>
          <a:p>
            <a:pPr marL="742950" indent="-742950" eaLnBrk="1" hangingPunct="1">
              <a:buFontTx/>
              <a:buAutoNum type="arabicPeriod"/>
            </a:pPr>
            <a:r>
              <a:rPr lang="zh-CN" altLang="en-US" sz="4000"/>
              <a:t>登记日志文件</a:t>
            </a:r>
          </a:p>
          <a:p>
            <a:pPr marL="742950" indent="-74295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9BA9D67-80A4-4D19-9C32-D1E87F483B69}" type="slidenum">
              <a:rPr lang="zh-CN" altLang="en-US" sz="1400"/>
              <a:pPr>
                <a:spcBef>
                  <a:spcPct val="0"/>
                </a:spcBef>
                <a:buFontTx/>
                <a:buNone/>
              </a:pPr>
              <a:t>38</a:t>
            </a:fld>
            <a:endParaRPr lang="en-US" altLang="zh-CN" sz="1400"/>
          </a:p>
        </p:txBody>
      </p:sp>
      <p:sp>
        <p:nvSpPr>
          <p:cNvPr id="40963" name="Rectangle 2"/>
          <p:cNvSpPr>
            <a:spLocks noGrp="1" noChangeArrowheads="1"/>
          </p:cNvSpPr>
          <p:nvPr>
            <p:ph type="title"/>
          </p:nvPr>
        </p:nvSpPr>
        <p:spPr/>
        <p:txBody>
          <a:bodyPr/>
          <a:lstStyle/>
          <a:p>
            <a:pPr eaLnBrk="1" hangingPunct="1"/>
            <a:r>
              <a:rPr lang="zh-CN" altLang="en-US" b="1">
                <a:solidFill>
                  <a:srgbClr val="2F03BD"/>
                </a:solidFill>
              </a:rPr>
              <a:t>一、日志文件的格式和内容</a:t>
            </a:r>
          </a:p>
        </p:txBody>
      </p:sp>
      <p:sp>
        <p:nvSpPr>
          <p:cNvPr id="39940" name="Rectangle 3"/>
          <p:cNvSpPr>
            <a:spLocks noGrp="1" noChangeArrowheads="1"/>
          </p:cNvSpPr>
          <p:nvPr>
            <p:ph type="body" idx="1"/>
          </p:nvPr>
        </p:nvSpPr>
        <p:spPr/>
        <p:txBody>
          <a:bodyPr/>
          <a:lstStyle/>
          <a:p>
            <a:pPr eaLnBrk="1" hangingPunct="1"/>
            <a:r>
              <a:rPr lang="zh-CN" altLang="en-US" sz="4000"/>
              <a:t>什么是日志文件</a:t>
            </a:r>
            <a:r>
              <a:rPr lang="en-US" altLang="zh-CN" sz="4000"/>
              <a:t>?</a:t>
            </a:r>
          </a:p>
          <a:p>
            <a:pPr lvl="1" eaLnBrk="1" hangingPunct="1"/>
            <a:r>
              <a:rPr lang="zh-CN" altLang="en-US" sz="3600"/>
              <a:t>日志文件</a:t>
            </a:r>
            <a:r>
              <a:rPr lang="en-US" altLang="zh-CN" sz="3600"/>
              <a:t>(log)</a:t>
            </a:r>
            <a:r>
              <a:rPr lang="zh-CN" altLang="en-US" sz="3600"/>
              <a:t>是用来记录事务对数据库的</a:t>
            </a:r>
            <a:r>
              <a:rPr lang="zh-CN" altLang="en-US" sz="3600">
                <a:solidFill>
                  <a:srgbClr val="2F03BD"/>
                </a:solidFill>
              </a:rPr>
              <a:t>更新操作</a:t>
            </a:r>
            <a:r>
              <a:rPr lang="zh-CN" altLang="en-US" sz="3600"/>
              <a:t>的文件</a:t>
            </a:r>
            <a:r>
              <a:rPr lang="zh-CN" altLang="en-US" sz="3200"/>
              <a:t>。</a:t>
            </a:r>
            <a:endParaRPr lang="zh-CN" altLang="en-US" sz="3600"/>
          </a:p>
          <a:p>
            <a:pPr eaLnBrk="1" hangingPunct="1"/>
            <a:r>
              <a:rPr lang="zh-CN" altLang="en-US" sz="4000"/>
              <a:t>日志文件的格式</a:t>
            </a:r>
          </a:p>
          <a:p>
            <a:pPr lvl="1" eaLnBrk="1" hangingPunct="1"/>
            <a:r>
              <a:rPr lang="zh-CN" altLang="en-US" sz="3600"/>
              <a:t>以</a:t>
            </a:r>
            <a:r>
              <a:rPr lang="zh-CN" altLang="en-US" sz="3600">
                <a:solidFill>
                  <a:schemeClr val="accent2"/>
                </a:solidFill>
              </a:rPr>
              <a:t>记录</a:t>
            </a:r>
            <a:r>
              <a:rPr lang="zh-CN" altLang="en-US" sz="3600"/>
              <a:t>为单位的日志文件</a:t>
            </a:r>
          </a:p>
          <a:p>
            <a:pPr lvl="1" eaLnBrk="1" hangingPunct="1"/>
            <a:r>
              <a:rPr lang="zh-CN" altLang="en-US" sz="3600"/>
              <a:t>以</a:t>
            </a:r>
            <a:r>
              <a:rPr lang="zh-CN" altLang="en-US" sz="3600">
                <a:solidFill>
                  <a:schemeClr val="accent2"/>
                </a:solidFill>
              </a:rPr>
              <a:t>数据块</a:t>
            </a:r>
            <a:r>
              <a:rPr lang="zh-CN" altLang="en-US" sz="3600"/>
              <a:t>为单位的日志文件</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F8816A-B39C-4BE5-9AB5-C366A9046BE1}" type="slidenum">
              <a:rPr lang="zh-CN" altLang="en-US" sz="1400"/>
              <a:pPr>
                <a:spcBef>
                  <a:spcPct val="0"/>
                </a:spcBef>
                <a:buFontTx/>
                <a:buNone/>
              </a:pPr>
              <a:t>39</a:t>
            </a:fld>
            <a:endParaRPr lang="en-US" altLang="zh-CN" sz="1400"/>
          </a:p>
        </p:txBody>
      </p:sp>
      <p:sp>
        <p:nvSpPr>
          <p:cNvPr id="41987" name="Rectangle 2"/>
          <p:cNvSpPr>
            <a:spLocks noGrp="1" noChangeArrowheads="1"/>
          </p:cNvSpPr>
          <p:nvPr>
            <p:ph type="title"/>
          </p:nvPr>
        </p:nvSpPr>
        <p:spPr>
          <a:xfrm>
            <a:off x="-214313" y="274638"/>
            <a:ext cx="9572626" cy="1143000"/>
          </a:xfrm>
        </p:spPr>
        <p:txBody>
          <a:bodyPr/>
          <a:lstStyle/>
          <a:p>
            <a:pPr eaLnBrk="1" hangingPunct="1"/>
            <a:r>
              <a:rPr lang="zh-CN" altLang="en-US" b="1">
                <a:solidFill>
                  <a:srgbClr val="2F03BD"/>
                </a:solidFill>
              </a:rPr>
              <a:t>以记录为单位的日志文件格式和内容</a:t>
            </a:r>
            <a:br>
              <a:rPr lang="zh-CN" altLang="en-US"/>
            </a:br>
            <a:endParaRPr lang="zh-CN" altLang="en-US" b="1">
              <a:solidFill>
                <a:srgbClr val="2F03BD"/>
              </a:solidFill>
            </a:endParaRPr>
          </a:p>
        </p:txBody>
      </p:sp>
      <p:sp>
        <p:nvSpPr>
          <p:cNvPr id="41988" name="Rectangle 3"/>
          <p:cNvSpPr>
            <a:spLocks noGrp="1" noChangeArrowheads="1"/>
          </p:cNvSpPr>
          <p:nvPr>
            <p:ph type="body" idx="1"/>
          </p:nvPr>
        </p:nvSpPr>
        <p:spPr>
          <a:xfrm>
            <a:off x="457200" y="1412875"/>
            <a:ext cx="8507413" cy="4997450"/>
          </a:xfrm>
        </p:spPr>
        <p:txBody>
          <a:bodyPr/>
          <a:lstStyle/>
          <a:p>
            <a:pPr marL="1200150" lvl="1" indent="-742950" eaLnBrk="1" hangingPunct="1">
              <a:buFontTx/>
              <a:buAutoNum type="arabicPeriod"/>
            </a:pPr>
            <a:r>
              <a:rPr lang="zh-CN" altLang="en-US" sz="3600"/>
              <a:t>各个事务的开始标记</a:t>
            </a:r>
            <a:r>
              <a:rPr lang="en-US" altLang="zh-CN" sz="3600"/>
              <a:t>(BEGIN TRANSACTION)</a:t>
            </a:r>
          </a:p>
          <a:p>
            <a:pPr marL="1200150" lvl="1" indent="-742950" eaLnBrk="1" hangingPunct="1">
              <a:buFontTx/>
              <a:buAutoNum type="arabicPeriod"/>
            </a:pPr>
            <a:r>
              <a:rPr lang="zh-CN" altLang="en-US" sz="3600"/>
              <a:t>各个事务的结束标记</a:t>
            </a:r>
            <a:r>
              <a:rPr lang="en-US" altLang="zh-CN" sz="3600"/>
              <a:t>(COMMIT</a:t>
            </a:r>
            <a:r>
              <a:rPr lang="zh-CN" altLang="en-US" sz="3600"/>
              <a:t>或</a:t>
            </a:r>
            <a:r>
              <a:rPr lang="en-US" altLang="zh-CN" sz="3600"/>
              <a:t>ROLLBACK)</a:t>
            </a:r>
          </a:p>
          <a:p>
            <a:pPr marL="1200150" lvl="1" indent="-742950" eaLnBrk="1" hangingPunct="1">
              <a:buFontTx/>
              <a:buAutoNum type="arabicPeriod"/>
            </a:pPr>
            <a:r>
              <a:rPr lang="zh-CN" altLang="en-US" sz="3600"/>
              <a:t>各个事务的所有更新操作</a:t>
            </a:r>
          </a:p>
          <a:p>
            <a:pPr eaLnBrk="1" hangingPunct="1"/>
            <a:r>
              <a:rPr lang="zh-CN" altLang="en-US" sz="3600"/>
              <a:t>以上均作为日志文件中的一个日志记录</a:t>
            </a:r>
            <a:r>
              <a:rPr lang="en-US" altLang="zh-CN" sz="3600"/>
              <a:t>(log record)</a:t>
            </a:r>
          </a:p>
          <a:p>
            <a:pPr eaLnBrk="1" hangingPunct="1"/>
            <a:endParaRPr lang="zh-CN" altLang="en-US"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9966A2B-E643-4F7E-A104-B78573A8D71E}" type="slidenum">
              <a:rPr lang="zh-CN" altLang="en-US" sz="1400"/>
              <a:pPr>
                <a:spcBef>
                  <a:spcPct val="0"/>
                </a:spcBef>
                <a:buFontTx/>
                <a:buNone/>
              </a:pPr>
              <a:t>4</a:t>
            </a:fld>
            <a:endParaRPr lang="en-US" altLang="zh-CN" sz="1400"/>
          </a:p>
        </p:txBody>
      </p:sp>
      <p:sp>
        <p:nvSpPr>
          <p:cNvPr id="5123" name="Rectangle 3"/>
          <p:cNvSpPr>
            <a:spLocks noGrp="1" noChangeArrowheads="1"/>
          </p:cNvSpPr>
          <p:nvPr>
            <p:ph type="body" idx="1"/>
          </p:nvPr>
        </p:nvSpPr>
        <p:spPr>
          <a:xfrm>
            <a:off x="428625" y="1500188"/>
            <a:ext cx="8229600" cy="3714750"/>
          </a:xfrm>
        </p:spPr>
        <p:txBody>
          <a:bodyPr/>
          <a:lstStyle/>
          <a:p>
            <a:pPr lvl="1" eaLnBrk="1" hangingPunct="1">
              <a:buFont typeface="Wingdings" panose="05000000000000000000" pitchFamily="2" charset="2"/>
              <a:buChar char="l"/>
            </a:pPr>
            <a:r>
              <a:rPr lang="zh-CN" altLang="en-US" sz="4000"/>
              <a:t>在关系数据库中，一个事务可以是一条或一组</a:t>
            </a:r>
            <a:r>
              <a:rPr lang="en-US" altLang="zh-CN" sz="4000"/>
              <a:t>SQL</a:t>
            </a:r>
            <a:r>
              <a:rPr lang="zh-CN" altLang="en-US" sz="4000"/>
              <a:t>语句</a:t>
            </a:r>
            <a:r>
              <a:rPr lang="en-US" altLang="zh-CN" sz="4000"/>
              <a:t>,</a:t>
            </a:r>
            <a:r>
              <a:rPr lang="zh-CN" altLang="en-US" sz="4000"/>
              <a:t>也可以是整个程序。</a:t>
            </a:r>
          </a:p>
          <a:p>
            <a:pPr lvl="1" eaLnBrk="1" hangingPunct="1">
              <a:buFont typeface="Wingdings" panose="05000000000000000000" pitchFamily="2" charset="2"/>
              <a:buChar char="l"/>
            </a:pPr>
            <a:r>
              <a:rPr lang="zh-CN" altLang="en-US" sz="4000"/>
              <a:t>一个程序通常包含多个事务</a:t>
            </a:r>
          </a:p>
          <a:p>
            <a:pPr eaLnBrk="1" hangingPunct="1"/>
            <a:endParaRPr lang="zh-CN" altLang="en-US" sz="4000"/>
          </a:p>
        </p:txBody>
      </p:sp>
      <p:sp>
        <p:nvSpPr>
          <p:cNvPr id="6148" name="Rectangle 2"/>
          <p:cNvSpPr>
            <a:spLocks noGrp="1" noChangeArrowheads="1"/>
          </p:cNvSpPr>
          <p:nvPr>
            <p:ph type="title"/>
          </p:nvPr>
        </p:nvSpPr>
        <p:spPr>
          <a:xfrm>
            <a:off x="323850" y="260350"/>
            <a:ext cx="8686800" cy="1143000"/>
          </a:xfrm>
        </p:spPr>
        <p:txBody>
          <a:bodyPr/>
          <a:lstStyle/>
          <a:p>
            <a:pPr eaLnBrk="1" hangingPunct="1"/>
            <a:r>
              <a:rPr lang="zh-CN" altLang="en-US" b="1">
                <a:solidFill>
                  <a:srgbClr val="2F03BD"/>
                </a:solidFill>
              </a:rPr>
              <a:t>事务和程序的比较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83F2814-CC4F-444F-B035-EA8AFF44313D}" type="slidenum">
              <a:rPr lang="zh-CN" altLang="en-US" sz="1400"/>
              <a:pPr>
                <a:spcBef>
                  <a:spcPct val="0"/>
                </a:spcBef>
                <a:buFontTx/>
                <a:buNone/>
              </a:pPr>
              <a:t>40</a:t>
            </a:fld>
            <a:endParaRPr lang="en-US" altLang="zh-CN" sz="1400"/>
          </a:p>
        </p:txBody>
      </p:sp>
      <p:sp>
        <p:nvSpPr>
          <p:cNvPr id="43011" name="Rectangle 2"/>
          <p:cNvSpPr>
            <a:spLocks noGrp="1" noChangeArrowheads="1"/>
          </p:cNvSpPr>
          <p:nvPr>
            <p:ph type="title"/>
          </p:nvPr>
        </p:nvSpPr>
        <p:spPr>
          <a:xfrm>
            <a:off x="214313" y="274638"/>
            <a:ext cx="8715375" cy="1143000"/>
          </a:xfrm>
        </p:spPr>
        <p:txBody>
          <a:bodyPr/>
          <a:lstStyle/>
          <a:p>
            <a:pPr eaLnBrk="1" hangingPunct="1"/>
            <a:r>
              <a:rPr lang="zh-CN" altLang="en-US" b="1">
                <a:solidFill>
                  <a:srgbClr val="2F03BD"/>
                </a:solidFill>
              </a:rPr>
              <a:t>以数据块为单位的日志文件的格式和内容</a:t>
            </a:r>
          </a:p>
        </p:txBody>
      </p:sp>
      <p:sp>
        <p:nvSpPr>
          <p:cNvPr id="43012" name="Rectangle 3"/>
          <p:cNvSpPr>
            <a:spLocks noGrp="1" noChangeArrowheads="1"/>
          </p:cNvSpPr>
          <p:nvPr>
            <p:ph type="body" idx="1"/>
          </p:nvPr>
        </p:nvSpPr>
        <p:spPr>
          <a:xfrm>
            <a:off x="457200" y="1600200"/>
            <a:ext cx="8229600" cy="3413125"/>
          </a:xfrm>
        </p:spPr>
        <p:txBody>
          <a:bodyPr/>
          <a:lstStyle/>
          <a:p>
            <a:pPr eaLnBrk="1" hangingPunct="1"/>
            <a:r>
              <a:rPr lang="zh-CN" altLang="en-US" sz="4000"/>
              <a:t>以数据块为单位的日志文件，每条日志记录的内容</a:t>
            </a:r>
          </a:p>
          <a:p>
            <a:pPr lvl="1" eaLnBrk="1" hangingPunct="1"/>
            <a:r>
              <a:rPr lang="zh-CN" altLang="en-US" sz="3600"/>
              <a:t>事务标识（标明是那个事务）</a:t>
            </a:r>
          </a:p>
          <a:p>
            <a:pPr lvl="1" eaLnBrk="1" hangingPunct="1"/>
            <a:r>
              <a:rPr lang="zh-CN" altLang="en-US" sz="3600"/>
              <a:t>被更新的数据块</a:t>
            </a:r>
          </a:p>
          <a:p>
            <a:pPr eaLnBrk="1" hangingPunct="1"/>
            <a:endParaRPr lang="zh-CN" altLang="en-US" sz="4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BB62F59-55B3-4F11-B5F1-9224E2FA51BC}" type="slidenum">
              <a:rPr lang="zh-CN" altLang="en-US" sz="1400"/>
              <a:pPr>
                <a:spcBef>
                  <a:spcPct val="0"/>
                </a:spcBef>
                <a:buFontTx/>
                <a:buNone/>
              </a:pPr>
              <a:t>41</a:t>
            </a:fld>
            <a:endParaRPr lang="en-US" altLang="zh-CN" sz="1400"/>
          </a:p>
        </p:txBody>
      </p:sp>
      <p:sp>
        <p:nvSpPr>
          <p:cNvPr id="44035" name="Rectangle 2"/>
          <p:cNvSpPr>
            <a:spLocks noGrp="1" noChangeArrowheads="1"/>
          </p:cNvSpPr>
          <p:nvPr>
            <p:ph type="title"/>
          </p:nvPr>
        </p:nvSpPr>
        <p:spPr/>
        <p:txBody>
          <a:bodyPr/>
          <a:lstStyle/>
          <a:p>
            <a:pPr eaLnBrk="1" hangingPunct="1"/>
            <a:r>
              <a:rPr lang="zh-CN" altLang="en-US" b="1">
                <a:solidFill>
                  <a:srgbClr val="2F03BD"/>
                </a:solidFill>
              </a:rPr>
              <a:t>二、日志文件的作用</a:t>
            </a:r>
          </a:p>
        </p:txBody>
      </p:sp>
      <p:sp>
        <p:nvSpPr>
          <p:cNvPr id="43012" name="Rectangle 3"/>
          <p:cNvSpPr>
            <a:spLocks noGrp="1" noChangeArrowheads="1"/>
          </p:cNvSpPr>
          <p:nvPr>
            <p:ph type="body" idx="1"/>
          </p:nvPr>
        </p:nvSpPr>
        <p:spPr>
          <a:xfrm>
            <a:off x="457200" y="1600200"/>
            <a:ext cx="8229600" cy="2908300"/>
          </a:xfrm>
        </p:spPr>
        <p:txBody>
          <a:bodyPr/>
          <a:lstStyle/>
          <a:p>
            <a:pPr marL="742950" indent="-742950" eaLnBrk="1" hangingPunct="1">
              <a:buFontTx/>
              <a:buAutoNum type="arabicPeriod"/>
            </a:pPr>
            <a:r>
              <a:rPr lang="zh-CN" altLang="en-US" sz="4000"/>
              <a:t>进行事务故障恢复</a:t>
            </a:r>
          </a:p>
          <a:p>
            <a:pPr marL="742950" indent="-742950" eaLnBrk="1" hangingPunct="1">
              <a:buFontTx/>
              <a:buAutoNum type="arabicPeriod"/>
            </a:pPr>
            <a:r>
              <a:rPr lang="zh-CN" altLang="en-US" sz="4000"/>
              <a:t>进行系统故障恢复</a:t>
            </a:r>
          </a:p>
          <a:p>
            <a:pPr marL="742950" indent="-742950" eaLnBrk="1" hangingPunct="1">
              <a:buFontTx/>
              <a:buAutoNum type="arabicPeriod"/>
            </a:pPr>
            <a:r>
              <a:rPr lang="zh-CN" altLang="en-US" sz="4000"/>
              <a:t>协助后备副本进行介质故障恢复</a:t>
            </a:r>
          </a:p>
          <a:p>
            <a:pPr marL="742950" indent="-74295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DFF8792-C5B3-4CF3-AD5C-21754C8B7E9B}" type="slidenum">
              <a:rPr lang="zh-CN" altLang="en-US" sz="1400"/>
              <a:pPr>
                <a:spcBef>
                  <a:spcPct val="0"/>
                </a:spcBef>
                <a:buFontTx/>
                <a:buNone/>
              </a:pPr>
              <a:t>42</a:t>
            </a:fld>
            <a:endParaRPr lang="en-US" altLang="zh-CN" sz="1400"/>
          </a:p>
        </p:txBody>
      </p:sp>
      <p:pic>
        <p:nvPicPr>
          <p:cNvPr id="4505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68313" y="1484313"/>
            <a:ext cx="8229600" cy="5068887"/>
          </a:xfrm>
        </p:spPr>
      </p:pic>
      <p:sp>
        <p:nvSpPr>
          <p:cNvPr id="45060" name="Rectangle 2"/>
          <p:cNvSpPr>
            <a:spLocks noGrp="1" noChangeArrowheads="1"/>
          </p:cNvSpPr>
          <p:nvPr>
            <p:ph type="title"/>
          </p:nvPr>
        </p:nvSpPr>
        <p:spPr>
          <a:xfrm>
            <a:off x="242888" y="214313"/>
            <a:ext cx="8686800" cy="1143000"/>
          </a:xfrm>
        </p:spPr>
        <p:txBody>
          <a:bodyPr/>
          <a:lstStyle/>
          <a:p>
            <a:pPr eaLnBrk="1" hangingPunct="1"/>
            <a:r>
              <a:rPr lang="zh-CN" altLang="en-US" b="1">
                <a:solidFill>
                  <a:srgbClr val="2F03BD"/>
                </a:solidFill>
              </a:rPr>
              <a:t>利用静态转储副本和日志文件进行</a:t>
            </a:r>
            <a:br>
              <a:rPr lang="zh-CN" altLang="en-US" b="1">
                <a:solidFill>
                  <a:srgbClr val="2F03BD"/>
                </a:solidFill>
              </a:rPr>
            </a:br>
            <a:r>
              <a:rPr lang="zh-CN" altLang="en-US" b="1">
                <a:solidFill>
                  <a:srgbClr val="2F03BD"/>
                </a:solidFill>
              </a:rPr>
              <a:t>恢复</a:t>
            </a:r>
          </a:p>
        </p:txBody>
      </p:sp>
      <p:sp>
        <p:nvSpPr>
          <p:cNvPr id="51224" name="Rectangle 24"/>
          <p:cNvSpPr>
            <a:spLocks noChangeArrowheads="1"/>
          </p:cNvSpPr>
          <p:nvPr/>
        </p:nvSpPr>
        <p:spPr bwMode="auto">
          <a:xfrm>
            <a:off x="539750" y="3573463"/>
            <a:ext cx="2879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chemeClr val="accent2"/>
                </a:solidFill>
              </a:rPr>
              <a:t>Ta </a:t>
            </a:r>
            <a:r>
              <a:rPr lang="zh-CN" altLang="en-US" sz="2400" b="1">
                <a:solidFill>
                  <a:schemeClr val="accent2"/>
                </a:solidFill>
              </a:rPr>
              <a:t>停止运行事务，进行数据库转储</a:t>
            </a:r>
          </a:p>
        </p:txBody>
      </p:sp>
      <p:sp>
        <p:nvSpPr>
          <p:cNvPr id="51225" name="Rectangle 25"/>
          <p:cNvSpPr>
            <a:spLocks noChangeArrowheads="1"/>
          </p:cNvSpPr>
          <p:nvPr/>
        </p:nvSpPr>
        <p:spPr bwMode="auto">
          <a:xfrm>
            <a:off x="3276600" y="4076700"/>
            <a:ext cx="32400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chemeClr val="accent2"/>
                </a:solidFill>
              </a:rPr>
              <a:t>Tb</a:t>
            </a:r>
            <a:r>
              <a:rPr lang="zh-CN" altLang="en-US" sz="2000" b="1">
                <a:solidFill>
                  <a:schemeClr val="accent2"/>
                </a:solidFill>
              </a:rPr>
              <a:t>时刻转储完毕，得到</a:t>
            </a:r>
            <a:r>
              <a:rPr lang="en-US" altLang="zh-CN" sz="2000" b="1">
                <a:solidFill>
                  <a:schemeClr val="accent2"/>
                </a:solidFill>
              </a:rPr>
              <a:t>Tb</a:t>
            </a:r>
            <a:r>
              <a:rPr lang="zh-CN" altLang="en-US" sz="2000" b="1">
                <a:solidFill>
                  <a:schemeClr val="accent2"/>
                </a:solidFill>
              </a:rPr>
              <a:t>时刻的数据库一致性副本</a:t>
            </a:r>
          </a:p>
        </p:txBody>
      </p:sp>
      <p:sp>
        <p:nvSpPr>
          <p:cNvPr id="51226" name="Rectangle 26"/>
          <p:cNvSpPr>
            <a:spLocks noChangeArrowheads="1"/>
          </p:cNvSpPr>
          <p:nvPr/>
        </p:nvSpPr>
        <p:spPr bwMode="auto">
          <a:xfrm>
            <a:off x="6592888" y="3500438"/>
            <a:ext cx="2300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solidFill>
                  <a:schemeClr val="accent2"/>
                </a:solidFill>
              </a:rPr>
              <a:t>Tf</a:t>
            </a:r>
            <a:r>
              <a:rPr lang="zh-CN" altLang="en-US" sz="2400" b="1">
                <a:solidFill>
                  <a:schemeClr val="accent2"/>
                </a:solidFill>
              </a:rPr>
              <a:t>时刻发生故障</a:t>
            </a:r>
          </a:p>
        </p:txBody>
      </p:sp>
      <p:sp>
        <p:nvSpPr>
          <p:cNvPr id="51227" name="Rectangle 27"/>
          <p:cNvSpPr>
            <a:spLocks noChangeArrowheads="1"/>
          </p:cNvSpPr>
          <p:nvPr/>
        </p:nvSpPr>
        <p:spPr bwMode="auto">
          <a:xfrm>
            <a:off x="611188" y="5949950"/>
            <a:ext cx="43195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a:solidFill>
                  <a:schemeClr val="accent2"/>
                </a:solidFill>
              </a:rPr>
              <a:t>DBA</a:t>
            </a:r>
            <a:r>
              <a:rPr lang="zh-CN" altLang="en-US" sz="2000" b="1">
                <a:solidFill>
                  <a:schemeClr val="accent2"/>
                </a:solidFill>
              </a:rPr>
              <a:t>重装数据库后备副本，将数据库恢复至</a:t>
            </a:r>
            <a:r>
              <a:rPr lang="en-US" altLang="zh-CN" sz="2000" b="1" i="1">
                <a:solidFill>
                  <a:schemeClr val="accent2"/>
                </a:solidFill>
              </a:rPr>
              <a:t>T</a:t>
            </a:r>
            <a:r>
              <a:rPr lang="en-US" altLang="zh-CN" sz="2000" b="1">
                <a:solidFill>
                  <a:schemeClr val="accent2"/>
                </a:solidFill>
              </a:rPr>
              <a:t>b</a:t>
            </a:r>
            <a:r>
              <a:rPr lang="zh-CN" altLang="en-US" sz="2000" b="1">
                <a:solidFill>
                  <a:schemeClr val="accent2"/>
                </a:solidFill>
              </a:rPr>
              <a:t>时刻的状态</a:t>
            </a:r>
          </a:p>
        </p:txBody>
      </p:sp>
      <p:sp>
        <p:nvSpPr>
          <p:cNvPr id="51228" name="Rectangle 28"/>
          <p:cNvSpPr>
            <a:spLocks noChangeArrowheads="1"/>
          </p:cNvSpPr>
          <p:nvPr/>
        </p:nvSpPr>
        <p:spPr bwMode="auto">
          <a:xfrm>
            <a:off x="5148263" y="5805488"/>
            <a:ext cx="36004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chemeClr val="accent2"/>
                </a:solidFill>
              </a:rPr>
              <a:t>重新运行自</a:t>
            </a:r>
            <a:r>
              <a:rPr lang="en-US" altLang="zh-CN" sz="1800" b="1">
                <a:solidFill>
                  <a:schemeClr val="accent2"/>
                </a:solidFill>
              </a:rPr>
              <a:t>Tb</a:t>
            </a:r>
            <a:r>
              <a:rPr lang="zh-CN" altLang="en-US" sz="1800" b="1">
                <a:solidFill>
                  <a:schemeClr val="accent2"/>
                </a:solidFill>
              </a:rPr>
              <a:t>～</a:t>
            </a:r>
            <a:r>
              <a:rPr lang="en-US" altLang="zh-CN" sz="1800" b="1">
                <a:solidFill>
                  <a:schemeClr val="accent2"/>
                </a:solidFill>
              </a:rPr>
              <a:t>Tf</a:t>
            </a:r>
            <a:r>
              <a:rPr lang="zh-CN" altLang="en-US" sz="1800" b="1">
                <a:solidFill>
                  <a:schemeClr val="accent2"/>
                </a:solidFill>
              </a:rPr>
              <a:t>时刻的所有更新事务，把数据库恢复到故障发生前的一致状态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4" grpId="0"/>
      <p:bldP spid="51225" grpId="0"/>
      <p:bldP spid="51226" grpId="0"/>
      <p:bldP spid="51227" grpId="0"/>
      <p:bldP spid="5122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6DC5AA-CFE0-41DB-B0B5-CB71458447FC}" type="slidenum">
              <a:rPr lang="zh-CN" altLang="en-US" sz="1400"/>
              <a:pPr>
                <a:spcBef>
                  <a:spcPct val="0"/>
                </a:spcBef>
                <a:buFontTx/>
                <a:buNone/>
              </a:pPr>
              <a:t>43</a:t>
            </a:fld>
            <a:endParaRPr lang="en-US" altLang="zh-CN" sz="1400"/>
          </a:p>
        </p:txBody>
      </p:sp>
      <p:sp>
        <p:nvSpPr>
          <p:cNvPr id="46083" name="Rectangle 2"/>
          <p:cNvSpPr>
            <a:spLocks noGrp="1" noChangeArrowheads="1"/>
          </p:cNvSpPr>
          <p:nvPr>
            <p:ph type="title"/>
          </p:nvPr>
        </p:nvSpPr>
        <p:spPr>
          <a:xfrm>
            <a:off x="468313" y="260350"/>
            <a:ext cx="8229600" cy="1143000"/>
          </a:xfrm>
        </p:spPr>
        <p:txBody>
          <a:bodyPr/>
          <a:lstStyle/>
          <a:p>
            <a:pPr eaLnBrk="1" hangingPunct="1"/>
            <a:r>
              <a:rPr lang="zh-CN" altLang="en-US" b="1">
                <a:solidFill>
                  <a:srgbClr val="2F03BD"/>
                </a:solidFill>
              </a:rPr>
              <a:t>三、登记日志文件</a:t>
            </a:r>
          </a:p>
        </p:txBody>
      </p:sp>
      <p:sp>
        <p:nvSpPr>
          <p:cNvPr id="45060" name="Rectangle 3"/>
          <p:cNvSpPr>
            <a:spLocks noGrp="1" noChangeArrowheads="1"/>
          </p:cNvSpPr>
          <p:nvPr>
            <p:ph type="body" idx="1"/>
          </p:nvPr>
        </p:nvSpPr>
        <p:spPr>
          <a:xfrm>
            <a:off x="250825" y="1566863"/>
            <a:ext cx="8758238" cy="4525962"/>
          </a:xfrm>
        </p:spPr>
        <p:txBody>
          <a:bodyPr/>
          <a:lstStyle/>
          <a:p>
            <a:pPr marL="609600" indent="-609600" eaLnBrk="1" hangingPunct="1"/>
            <a:r>
              <a:rPr lang="zh-CN" altLang="en-US" sz="3600"/>
              <a:t>基本原则</a:t>
            </a:r>
          </a:p>
          <a:p>
            <a:pPr marL="609600" indent="-609600" eaLnBrk="1" hangingPunct="1"/>
            <a:r>
              <a:rPr lang="zh-CN" altLang="en-US" sz="3600"/>
              <a:t>登记次序严格按并行事务执行时间次序</a:t>
            </a:r>
          </a:p>
          <a:p>
            <a:pPr marL="609600" indent="-609600" eaLnBrk="1" hangingPunct="1"/>
            <a:r>
              <a:rPr lang="zh-CN" altLang="en-US" sz="3600">
                <a:solidFill>
                  <a:schemeClr val="accent2"/>
                </a:solidFill>
              </a:rPr>
              <a:t>必须先写日志文件，后写数据库</a:t>
            </a:r>
          </a:p>
          <a:p>
            <a:pPr marL="990600" lvl="1" indent="-533400" eaLnBrk="1" hangingPunct="1">
              <a:buFontTx/>
              <a:buAutoNum type="circleNumDbPlain"/>
            </a:pPr>
            <a:r>
              <a:rPr lang="zh-CN" altLang="en-US" sz="3600"/>
              <a:t>写日志文件操作：把表示这个修改的日志记录写到日志文件</a:t>
            </a:r>
          </a:p>
          <a:p>
            <a:pPr marL="990600" lvl="1" indent="-533400" eaLnBrk="1" hangingPunct="1">
              <a:buFontTx/>
              <a:buAutoNum type="circleNumDbPlain"/>
            </a:pPr>
            <a:r>
              <a:rPr lang="zh-CN" altLang="en-US" sz="3600"/>
              <a:t>写数据库操作：把对数据的修改写到数据库中</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5F50715-3001-4C6E-B12C-EF783B88002A}" type="slidenum">
              <a:rPr lang="zh-CN" altLang="en-US" sz="1400"/>
              <a:pPr>
                <a:spcBef>
                  <a:spcPct val="0"/>
                </a:spcBef>
                <a:buFontTx/>
                <a:buNone/>
              </a:pPr>
              <a:t>44</a:t>
            </a:fld>
            <a:endParaRPr lang="en-US" altLang="zh-CN" sz="1400"/>
          </a:p>
        </p:txBody>
      </p:sp>
      <p:sp>
        <p:nvSpPr>
          <p:cNvPr id="54275" name="Rectangle 3"/>
          <p:cNvSpPr>
            <a:spLocks noGrp="1" noChangeArrowheads="1"/>
          </p:cNvSpPr>
          <p:nvPr>
            <p:ph type="body" idx="1"/>
          </p:nvPr>
        </p:nvSpPr>
        <p:spPr>
          <a:xfrm>
            <a:off x="-107950" y="260350"/>
            <a:ext cx="9144000" cy="6192838"/>
          </a:xfrm>
        </p:spPr>
        <p:txBody>
          <a:bodyPr/>
          <a:lstStyle/>
          <a:p>
            <a:pPr marL="609600" indent="-609600" algn="ctr" eaLnBrk="1" hangingPunct="1">
              <a:buFontTx/>
              <a:buNone/>
              <a:defRPr/>
            </a:pPr>
            <a:r>
              <a:rPr lang="zh-CN" altLang="en-US" sz="4400" b="1" dirty="0">
                <a:solidFill>
                  <a:srgbClr val="2F03BD"/>
                </a:solidFill>
                <a:latin typeface="+mj-lt"/>
                <a:ea typeface="+mj-ea"/>
                <a:cs typeface="+mj-cs"/>
              </a:rPr>
              <a:t>  为什么要先写日志文件？</a:t>
            </a:r>
          </a:p>
          <a:p>
            <a:pPr marL="990600" lvl="1" indent="-533400" eaLnBrk="1" hangingPunct="1">
              <a:buFontTx/>
              <a:buAutoNum type="circleNumDbPlain"/>
              <a:defRPr/>
            </a:pPr>
            <a:r>
              <a:rPr lang="zh-CN" altLang="en-US" sz="3600" dirty="0"/>
              <a:t>写数据库和写日志文件是两个不同操作</a:t>
            </a:r>
          </a:p>
          <a:p>
            <a:pPr marL="990600" lvl="1" indent="-533400" eaLnBrk="1" hangingPunct="1">
              <a:buFontTx/>
              <a:buAutoNum type="circleNumDbPlain"/>
              <a:defRPr/>
            </a:pPr>
            <a:r>
              <a:rPr lang="zh-CN" altLang="en-US" sz="3600" dirty="0"/>
              <a:t>在这两个操作之间可能发生故障</a:t>
            </a:r>
          </a:p>
          <a:p>
            <a:pPr marL="990600" lvl="1" indent="-533400" eaLnBrk="1" hangingPunct="1">
              <a:buFontTx/>
              <a:buAutoNum type="circleNumDbPlain"/>
              <a:defRPr/>
            </a:pPr>
            <a:r>
              <a:rPr lang="zh-CN" altLang="en-US" sz="3600" dirty="0"/>
              <a:t>如果先写了数据库修改，而在日志文件中没有登记下这个修改，则以后就无法恢复这个修改了。</a:t>
            </a:r>
          </a:p>
          <a:p>
            <a:pPr marL="990600" lvl="1" indent="-533400" eaLnBrk="1" hangingPunct="1">
              <a:buFontTx/>
              <a:buAutoNum type="circleNumDbPlain"/>
              <a:defRPr/>
            </a:pPr>
            <a:r>
              <a:rPr lang="zh-CN" altLang="en-US" sz="3600" dirty="0"/>
              <a:t>如果先写日志，但没有修改数据库，按日志文件恢复时只不过是多执行一次不必要的</a:t>
            </a:r>
            <a:r>
              <a:rPr lang="en-US" altLang="zh-CN" sz="3600" dirty="0"/>
              <a:t>UNDO</a:t>
            </a:r>
            <a:r>
              <a:rPr lang="zh-CN" altLang="en-US" sz="3600" dirty="0"/>
              <a:t>操作，并不影响数据库正确性。</a:t>
            </a:r>
            <a:endParaRPr lang="en-US" altLang="zh-CN"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1082F50-F522-43C1-AAFD-4C1A2A8C6664}" type="slidenum">
              <a:rPr lang="zh-CN" altLang="en-US" sz="1400"/>
              <a:pPr>
                <a:spcBef>
                  <a:spcPct val="0"/>
                </a:spcBef>
                <a:buFontTx/>
                <a:buNone/>
              </a:pPr>
              <a:t>45</a:t>
            </a:fld>
            <a:endParaRPr lang="en-US" altLang="zh-CN" sz="1400"/>
          </a:p>
        </p:txBody>
      </p:sp>
      <p:sp>
        <p:nvSpPr>
          <p:cNvPr id="48131" name="Rectangle 2"/>
          <p:cNvSpPr>
            <a:spLocks noGrp="1" noChangeArrowheads="1"/>
          </p:cNvSpPr>
          <p:nvPr>
            <p:ph type="title"/>
          </p:nvPr>
        </p:nvSpPr>
        <p:spPr/>
        <p:txBody>
          <a:bodyPr/>
          <a:lstStyle/>
          <a:p>
            <a:pPr eaLnBrk="1" hangingPunct="1"/>
            <a:r>
              <a:rPr lang="en-US" altLang="zh-CN"/>
              <a:t>10.5 </a:t>
            </a:r>
            <a:r>
              <a:rPr lang="zh-CN" altLang="en-US" b="1"/>
              <a:t>恢复策略</a:t>
            </a:r>
          </a:p>
        </p:txBody>
      </p:sp>
      <p:sp>
        <p:nvSpPr>
          <p:cNvPr id="48132" name="Rectangle 3"/>
          <p:cNvSpPr>
            <a:spLocks noGrp="1" noChangeArrowheads="1"/>
          </p:cNvSpPr>
          <p:nvPr>
            <p:ph type="body" idx="1"/>
          </p:nvPr>
        </p:nvSpPr>
        <p:spPr>
          <a:xfrm>
            <a:off x="457200" y="1600200"/>
            <a:ext cx="8229600" cy="3268663"/>
          </a:xfrm>
        </p:spPr>
        <p:txBody>
          <a:bodyPr/>
          <a:lstStyle/>
          <a:p>
            <a:pPr eaLnBrk="1" hangingPunct="1">
              <a:buFontTx/>
              <a:buNone/>
            </a:pPr>
            <a:r>
              <a:rPr lang="en-US" altLang="zh-CN" sz="4000" b="1"/>
              <a:t>10.5.1 </a:t>
            </a:r>
            <a:r>
              <a:rPr lang="zh-CN" altLang="en-US" sz="4000"/>
              <a:t>事务故障的恢复</a:t>
            </a:r>
          </a:p>
          <a:p>
            <a:pPr eaLnBrk="1" hangingPunct="1">
              <a:buFontTx/>
              <a:buNone/>
            </a:pPr>
            <a:r>
              <a:rPr lang="en-US" altLang="zh-CN" sz="4000" b="1"/>
              <a:t>10.5.2 </a:t>
            </a:r>
            <a:r>
              <a:rPr lang="zh-CN" altLang="en-US" sz="4000"/>
              <a:t>系统故障的恢复</a:t>
            </a:r>
          </a:p>
          <a:p>
            <a:pPr eaLnBrk="1" hangingPunct="1">
              <a:buFontTx/>
              <a:buNone/>
            </a:pPr>
            <a:r>
              <a:rPr lang="en-US" altLang="zh-CN" sz="4000" b="1"/>
              <a:t>10.5.3 </a:t>
            </a:r>
            <a:r>
              <a:rPr lang="zh-CN" altLang="en-US" sz="4000"/>
              <a:t>介质故障的恢复</a:t>
            </a:r>
          </a:p>
          <a:p>
            <a:pPr eaLnBrk="1" hangingPunct="1"/>
            <a:endParaRPr lang="zh-CN" altLang="en-US" sz="4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579B19-74E4-4C39-8FE7-963D0C15D417}" type="slidenum">
              <a:rPr lang="zh-CN" altLang="en-US" sz="1400"/>
              <a:pPr>
                <a:spcBef>
                  <a:spcPct val="0"/>
                </a:spcBef>
                <a:buFontTx/>
                <a:buNone/>
              </a:pPr>
              <a:t>46</a:t>
            </a:fld>
            <a:endParaRPr lang="en-US" altLang="zh-CN" sz="1400"/>
          </a:p>
        </p:txBody>
      </p:sp>
      <p:sp>
        <p:nvSpPr>
          <p:cNvPr id="49155" name="Rectangle 2"/>
          <p:cNvSpPr>
            <a:spLocks noGrp="1" noChangeArrowheads="1"/>
          </p:cNvSpPr>
          <p:nvPr>
            <p:ph type="title"/>
          </p:nvPr>
        </p:nvSpPr>
        <p:spPr/>
        <p:txBody>
          <a:bodyPr/>
          <a:lstStyle/>
          <a:p>
            <a:pPr eaLnBrk="1" hangingPunct="1"/>
            <a:r>
              <a:rPr lang="en-US" altLang="zh-CN"/>
              <a:t>10.5.1 </a:t>
            </a:r>
            <a:r>
              <a:rPr lang="zh-CN" altLang="en-US" b="1"/>
              <a:t>事务故障的恢复</a:t>
            </a:r>
          </a:p>
        </p:txBody>
      </p:sp>
      <p:sp>
        <p:nvSpPr>
          <p:cNvPr id="48132" name="Rectangle 3"/>
          <p:cNvSpPr>
            <a:spLocks noGrp="1" noChangeArrowheads="1"/>
          </p:cNvSpPr>
          <p:nvPr>
            <p:ph type="body" idx="1"/>
          </p:nvPr>
        </p:nvSpPr>
        <p:spPr>
          <a:xfrm>
            <a:off x="395288" y="1484313"/>
            <a:ext cx="8435975" cy="4525962"/>
          </a:xfrm>
        </p:spPr>
        <p:txBody>
          <a:bodyPr/>
          <a:lstStyle/>
          <a:p>
            <a:pPr eaLnBrk="1" hangingPunct="1"/>
            <a:r>
              <a:rPr lang="zh-CN" altLang="en-US" sz="4000" dirty="0"/>
              <a:t>事务故障：事务在运行至正常终止点前被终止</a:t>
            </a:r>
          </a:p>
          <a:p>
            <a:pPr eaLnBrk="1" hangingPunct="1"/>
            <a:r>
              <a:rPr lang="zh-CN" altLang="en-US" sz="4000" dirty="0"/>
              <a:t>恢复方法：由恢复子系统应</a:t>
            </a:r>
            <a:r>
              <a:rPr lang="zh-CN" altLang="en-US" sz="4000"/>
              <a:t>利用日志文件撤销</a:t>
            </a:r>
            <a:r>
              <a:rPr lang="en-US" altLang="zh-CN" sz="4000"/>
              <a:t>(</a:t>
            </a:r>
            <a:r>
              <a:rPr lang="en-US" altLang="zh-CN" sz="4000" dirty="0"/>
              <a:t>UNDO)</a:t>
            </a:r>
            <a:r>
              <a:rPr lang="zh-CN" altLang="en-US" sz="4000" dirty="0"/>
              <a:t>此事务已对数据库进行的修改</a:t>
            </a:r>
          </a:p>
          <a:p>
            <a:pPr eaLnBrk="1" hangingPunct="1"/>
            <a:r>
              <a:rPr lang="zh-CN" altLang="en-US" sz="4000" dirty="0"/>
              <a:t>事务故障的恢复由系统自动完成，对用户是透明的，不需要用户干预</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5FEED02-9CF4-4019-8862-4324BC2207D1}" type="slidenum">
              <a:rPr lang="zh-CN" altLang="en-US" sz="1400"/>
              <a:pPr>
                <a:spcBef>
                  <a:spcPct val="0"/>
                </a:spcBef>
                <a:buFontTx/>
                <a:buNone/>
              </a:pPr>
              <a:t>47</a:t>
            </a:fld>
            <a:endParaRPr lang="en-US" altLang="zh-CN" sz="1400"/>
          </a:p>
        </p:txBody>
      </p:sp>
      <p:sp>
        <p:nvSpPr>
          <p:cNvPr id="50179" name="Rectangle 2"/>
          <p:cNvSpPr>
            <a:spLocks noGrp="1" noChangeArrowheads="1"/>
          </p:cNvSpPr>
          <p:nvPr>
            <p:ph type="title"/>
          </p:nvPr>
        </p:nvSpPr>
        <p:spPr/>
        <p:txBody>
          <a:bodyPr/>
          <a:lstStyle/>
          <a:p>
            <a:pPr eaLnBrk="1" hangingPunct="1"/>
            <a:r>
              <a:rPr lang="zh-CN" altLang="en-US" b="1"/>
              <a:t>事务故障的恢复步骤</a:t>
            </a:r>
          </a:p>
        </p:txBody>
      </p:sp>
      <p:sp>
        <p:nvSpPr>
          <p:cNvPr id="50180" name="Rectangle 3"/>
          <p:cNvSpPr>
            <a:spLocks noGrp="1" noChangeArrowheads="1"/>
          </p:cNvSpPr>
          <p:nvPr>
            <p:ph type="body" idx="1"/>
          </p:nvPr>
        </p:nvSpPr>
        <p:spPr>
          <a:xfrm>
            <a:off x="395288" y="1628775"/>
            <a:ext cx="8229600" cy="2447925"/>
          </a:xfrm>
        </p:spPr>
        <p:txBody>
          <a:bodyPr/>
          <a:lstStyle/>
          <a:p>
            <a:pPr eaLnBrk="1" hangingPunct="1">
              <a:buFontTx/>
              <a:buNone/>
            </a:pPr>
            <a:r>
              <a:rPr lang="en-US" altLang="zh-CN" sz="4000"/>
              <a:t>1. </a:t>
            </a:r>
            <a:r>
              <a:rPr lang="zh-CN" altLang="en-US" sz="4000"/>
              <a:t>反向扫描文件日志（即从最后向前扫描日志文件），查找该事务的更新操作</a:t>
            </a:r>
          </a:p>
          <a:p>
            <a:pPr eaLnBrk="1" hangingPunct="1"/>
            <a:endParaRPr lang="zh-CN" altLang="en-US" sz="4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9A0B5C5-364B-4CD8-9579-C35C3CB341B0}" type="slidenum">
              <a:rPr lang="zh-CN" altLang="en-US" sz="1400"/>
              <a:pPr>
                <a:spcBef>
                  <a:spcPct val="0"/>
                </a:spcBef>
                <a:buFontTx/>
                <a:buNone/>
              </a:pPr>
              <a:t>48</a:t>
            </a:fld>
            <a:endParaRPr lang="en-US" altLang="zh-CN" sz="1400"/>
          </a:p>
        </p:txBody>
      </p:sp>
      <p:sp>
        <p:nvSpPr>
          <p:cNvPr id="51203" name="Rectangle 2"/>
          <p:cNvSpPr>
            <a:spLocks noGrp="1" noChangeArrowheads="1"/>
          </p:cNvSpPr>
          <p:nvPr>
            <p:ph type="title"/>
          </p:nvPr>
        </p:nvSpPr>
        <p:spPr/>
        <p:txBody>
          <a:bodyPr/>
          <a:lstStyle/>
          <a:p>
            <a:pPr eaLnBrk="1" hangingPunct="1"/>
            <a:r>
              <a:rPr lang="zh-CN" altLang="en-US" b="1"/>
              <a:t>事务故障的恢复步骤</a:t>
            </a:r>
          </a:p>
        </p:txBody>
      </p:sp>
      <p:sp>
        <p:nvSpPr>
          <p:cNvPr id="50180" name="Rectangle 3"/>
          <p:cNvSpPr>
            <a:spLocks noGrp="1" noChangeArrowheads="1"/>
          </p:cNvSpPr>
          <p:nvPr>
            <p:ph type="body" idx="1"/>
          </p:nvPr>
        </p:nvSpPr>
        <p:spPr>
          <a:xfrm>
            <a:off x="323850" y="1484313"/>
            <a:ext cx="8496300" cy="5184775"/>
          </a:xfrm>
        </p:spPr>
        <p:txBody>
          <a:bodyPr/>
          <a:lstStyle/>
          <a:p>
            <a:pPr eaLnBrk="1" hangingPunct="1">
              <a:buFontTx/>
              <a:buNone/>
            </a:pPr>
            <a:r>
              <a:rPr lang="en-US" altLang="zh-CN" sz="3600"/>
              <a:t>2. </a:t>
            </a:r>
            <a:r>
              <a:rPr lang="zh-CN" altLang="en-US" sz="3600"/>
              <a:t>对该事务的更新操作执行逆操作。即将日志记录中“更新前的值” 写入数据库</a:t>
            </a:r>
          </a:p>
          <a:p>
            <a:pPr lvl="1" eaLnBrk="1" hangingPunct="1"/>
            <a:r>
              <a:rPr lang="zh-CN" altLang="en-US" sz="3600"/>
              <a:t>插入操作， “更新前的值”为空，则相当于做删除操作</a:t>
            </a:r>
          </a:p>
          <a:p>
            <a:pPr lvl="1" eaLnBrk="1" hangingPunct="1"/>
            <a:r>
              <a:rPr lang="zh-CN" altLang="en-US" sz="3600"/>
              <a:t>删除操作，“更新后的值”为空，则相当于做插入操作</a:t>
            </a:r>
          </a:p>
          <a:p>
            <a:pPr lvl="1" eaLnBrk="1" hangingPunct="1"/>
            <a:r>
              <a:rPr lang="zh-CN" altLang="en-US" sz="3600"/>
              <a:t>若是修改操作，则相当于用修改前值代替修改后值</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8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0CF43D2-AA6D-4393-819B-53515BCE8E03}" type="slidenum">
              <a:rPr lang="zh-CN" altLang="en-US" sz="1400"/>
              <a:pPr>
                <a:spcBef>
                  <a:spcPct val="0"/>
                </a:spcBef>
                <a:buFontTx/>
                <a:buNone/>
              </a:pPr>
              <a:t>49</a:t>
            </a:fld>
            <a:endParaRPr lang="en-US" altLang="zh-CN" sz="1400"/>
          </a:p>
        </p:txBody>
      </p:sp>
      <p:sp>
        <p:nvSpPr>
          <p:cNvPr id="57347" name="Rectangle 3"/>
          <p:cNvSpPr>
            <a:spLocks noGrp="1" noChangeArrowheads="1"/>
          </p:cNvSpPr>
          <p:nvPr>
            <p:ph type="body" idx="1"/>
          </p:nvPr>
        </p:nvSpPr>
        <p:spPr>
          <a:xfrm>
            <a:off x="250825" y="1700213"/>
            <a:ext cx="8675688" cy="2881312"/>
          </a:xfrm>
        </p:spPr>
        <p:txBody>
          <a:bodyPr/>
          <a:lstStyle/>
          <a:p>
            <a:pPr eaLnBrk="1" hangingPunct="1">
              <a:buFontTx/>
              <a:buNone/>
            </a:pPr>
            <a:r>
              <a:rPr lang="en-US" altLang="zh-CN" sz="4000"/>
              <a:t>3. </a:t>
            </a:r>
            <a:r>
              <a:rPr lang="zh-CN" altLang="en-US" sz="4000"/>
              <a:t>继续反向扫描日志文件，查找该事务的其他更新操作，并做同样处理</a:t>
            </a:r>
          </a:p>
          <a:p>
            <a:pPr eaLnBrk="1" hangingPunct="1">
              <a:buFontTx/>
              <a:buNone/>
            </a:pPr>
            <a:r>
              <a:rPr lang="en-US" altLang="zh-CN" sz="4000"/>
              <a:t>4. </a:t>
            </a:r>
            <a:r>
              <a:rPr lang="zh-CN" altLang="en-US" sz="4000"/>
              <a:t>如此处理下去，直至读到此事务的开始标记，事务故障恢复就完成了</a:t>
            </a:r>
          </a:p>
          <a:p>
            <a:pPr eaLnBrk="1" hangingPunct="1"/>
            <a:endParaRPr lang="zh-CN" altLang="en-US" sz="4000"/>
          </a:p>
        </p:txBody>
      </p:sp>
      <p:sp>
        <p:nvSpPr>
          <p:cNvPr id="52228" name="Rectangle 4"/>
          <p:cNvSpPr>
            <a:spLocks noGrp="1" noChangeArrowheads="1"/>
          </p:cNvSpPr>
          <p:nvPr>
            <p:ph type="title"/>
          </p:nvPr>
        </p:nvSpPr>
        <p:spPr/>
        <p:txBody>
          <a:bodyPr/>
          <a:lstStyle/>
          <a:p>
            <a:pPr eaLnBrk="1" hangingPunct="1"/>
            <a:r>
              <a:rPr lang="zh-CN" altLang="en-US" b="1"/>
              <a:t>事务故障的恢复步骤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91C3AD-86EA-410E-98FD-1C5025D16376}" type="slidenum">
              <a:rPr lang="zh-CN" altLang="en-US" sz="1400"/>
              <a:pPr>
                <a:spcBef>
                  <a:spcPct val="0"/>
                </a:spcBef>
                <a:buFontTx/>
                <a:buNone/>
              </a:pPr>
              <a:t>5</a:t>
            </a:fld>
            <a:endParaRPr lang="en-US" altLang="zh-CN" sz="1400"/>
          </a:p>
        </p:txBody>
      </p:sp>
      <p:sp>
        <p:nvSpPr>
          <p:cNvPr id="7171" name="Rectangle 2"/>
          <p:cNvSpPr>
            <a:spLocks noGrp="1" noChangeArrowheads="1"/>
          </p:cNvSpPr>
          <p:nvPr>
            <p:ph type="title"/>
          </p:nvPr>
        </p:nvSpPr>
        <p:spPr>
          <a:xfrm>
            <a:off x="457200" y="115888"/>
            <a:ext cx="8229600" cy="1143000"/>
          </a:xfrm>
        </p:spPr>
        <p:txBody>
          <a:bodyPr/>
          <a:lstStyle/>
          <a:p>
            <a:pPr eaLnBrk="1" hangingPunct="1"/>
            <a:r>
              <a:rPr lang="zh-CN" altLang="en-US" b="1">
                <a:solidFill>
                  <a:srgbClr val="2F03BD"/>
                </a:solidFill>
              </a:rPr>
              <a:t>定义事务</a:t>
            </a:r>
          </a:p>
        </p:txBody>
      </p:sp>
      <p:sp>
        <p:nvSpPr>
          <p:cNvPr id="7172" name="Rectangle 3"/>
          <p:cNvSpPr>
            <a:spLocks noGrp="1" noChangeArrowheads="1"/>
          </p:cNvSpPr>
          <p:nvPr>
            <p:ph type="body" sz="half" idx="1"/>
          </p:nvPr>
        </p:nvSpPr>
        <p:spPr>
          <a:xfrm>
            <a:off x="468313" y="1268413"/>
            <a:ext cx="4038600" cy="604837"/>
          </a:xfrm>
        </p:spPr>
        <p:txBody>
          <a:bodyPr/>
          <a:lstStyle/>
          <a:p>
            <a:pPr eaLnBrk="1" hangingPunct="1"/>
            <a:r>
              <a:rPr lang="zh-CN" altLang="en-US" sz="3600"/>
              <a:t>显式定义方式</a:t>
            </a:r>
          </a:p>
          <a:p>
            <a:pPr eaLnBrk="1" hangingPunct="1"/>
            <a:endParaRPr lang="zh-CN" altLang="en-US" sz="3600"/>
          </a:p>
        </p:txBody>
      </p:sp>
      <p:pic>
        <p:nvPicPr>
          <p:cNvPr id="7173" name="Picture 6"/>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468313" y="1989138"/>
            <a:ext cx="4103687" cy="2643187"/>
          </a:xfrm>
          <a:noFill/>
        </p:spPr>
      </p:pic>
      <p:pic>
        <p:nvPicPr>
          <p:cNvPr id="6150" name="Picture 8"/>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4716463" y="1989138"/>
            <a:ext cx="4284662" cy="2722562"/>
          </a:xfrm>
          <a:noFill/>
        </p:spPr>
      </p:pic>
      <p:sp>
        <p:nvSpPr>
          <p:cNvPr id="13322" name="Rectangle 10"/>
          <p:cNvSpPr>
            <a:spLocks noChangeArrowheads="1"/>
          </p:cNvSpPr>
          <p:nvPr/>
        </p:nvSpPr>
        <p:spPr bwMode="auto">
          <a:xfrm>
            <a:off x="395288" y="4724400"/>
            <a:ext cx="8497887"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3600"/>
              <a:t>隐式定义方式：当用户没有显式地定义事务，</a:t>
            </a:r>
            <a:r>
              <a:rPr lang="en-US" altLang="zh-CN" sz="3600"/>
              <a:t>DBMS</a:t>
            </a:r>
            <a:r>
              <a:rPr lang="zh-CN" altLang="en-US" sz="3600"/>
              <a:t>按缺省规定自动划分事务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973ACDF-2E03-43E9-B80B-12200465C776}" type="slidenum">
              <a:rPr lang="zh-CN" altLang="en-US" sz="1400"/>
              <a:pPr>
                <a:spcBef>
                  <a:spcPct val="0"/>
                </a:spcBef>
                <a:buFontTx/>
                <a:buNone/>
              </a:pPr>
              <a:t>50</a:t>
            </a:fld>
            <a:endParaRPr lang="en-US" altLang="zh-CN" sz="1400"/>
          </a:p>
        </p:txBody>
      </p:sp>
      <p:sp>
        <p:nvSpPr>
          <p:cNvPr id="53251" name="Rectangle 2"/>
          <p:cNvSpPr>
            <a:spLocks noGrp="1" noChangeArrowheads="1"/>
          </p:cNvSpPr>
          <p:nvPr>
            <p:ph type="title"/>
          </p:nvPr>
        </p:nvSpPr>
        <p:spPr>
          <a:xfrm>
            <a:off x="457200" y="44450"/>
            <a:ext cx="8229600" cy="1143000"/>
          </a:xfrm>
        </p:spPr>
        <p:txBody>
          <a:bodyPr/>
          <a:lstStyle/>
          <a:p>
            <a:pPr eaLnBrk="1" hangingPunct="1"/>
            <a:r>
              <a:rPr lang="en-US" altLang="zh-CN"/>
              <a:t>10.5.2 </a:t>
            </a:r>
            <a:r>
              <a:rPr lang="zh-CN" altLang="en-US" b="1"/>
              <a:t>系统故障的恢复</a:t>
            </a:r>
          </a:p>
        </p:txBody>
      </p:sp>
      <p:sp>
        <p:nvSpPr>
          <p:cNvPr id="58371" name="Rectangle 3"/>
          <p:cNvSpPr>
            <a:spLocks noGrp="1" noChangeArrowheads="1"/>
          </p:cNvSpPr>
          <p:nvPr>
            <p:ph type="body" idx="1"/>
          </p:nvPr>
        </p:nvSpPr>
        <p:spPr>
          <a:xfrm>
            <a:off x="322263" y="1208088"/>
            <a:ext cx="8821737" cy="5245100"/>
          </a:xfrm>
        </p:spPr>
        <p:txBody>
          <a:bodyPr/>
          <a:lstStyle/>
          <a:p>
            <a:pPr eaLnBrk="1" hangingPunct="1"/>
            <a:r>
              <a:rPr lang="zh-CN" altLang="en-US">
                <a:solidFill>
                  <a:schemeClr val="accent2"/>
                </a:solidFill>
              </a:rPr>
              <a:t>系统故障造成数据库不一致状态的原因</a:t>
            </a:r>
          </a:p>
          <a:p>
            <a:pPr lvl="1" eaLnBrk="1" hangingPunct="1"/>
            <a:r>
              <a:rPr lang="zh-CN" altLang="en-US" sz="3200"/>
              <a:t>未完成事务对数据库的更新已写入数据库</a:t>
            </a:r>
          </a:p>
          <a:p>
            <a:pPr lvl="1" eaLnBrk="1" hangingPunct="1"/>
            <a:r>
              <a:rPr lang="zh-CN" altLang="en-US" sz="3200"/>
              <a:t>已提交事务对数据库的更新还留在缓冲区没来得及写入数据库</a:t>
            </a:r>
          </a:p>
          <a:p>
            <a:pPr eaLnBrk="1" hangingPunct="1"/>
            <a:r>
              <a:rPr lang="zh-CN" altLang="en-US">
                <a:solidFill>
                  <a:schemeClr val="accent2"/>
                </a:solidFill>
              </a:rPr>
              <a:t>恢复方法</a:t>
            </a:r>
          </a:p>
          <a:p>
            <a:pPr lvl="1" eaLnBrk="1" hangingPunct="1"/>
            <a:r>
              <a:rPr lang="en-US" altLang="zh-CN" sz="3200"/>
              <a:t>Undo </a:t>
            </a:r>
            <a:r>
              <a:rPr lang="zh-CN" altLang="en-US" sz="3200"/>
              <a:t>故障发生时未完成的事务</a:t>
            </a:r>
          </a:p>
          <a:p>
            <a:pPr lvl="1" eaLnBrk="1" hangingPunct="1"/>
            <a:r>
              <a:rPr lang="en-US" altLang="zh-CN" sz="3200"/>
              <a:t>Redo </a:t>
            </a:r>
            <a:r>
              <a:rPr lang="zh-CN" altLang="en-US" sz="3200"/>
              <a:t>故障发生时已完成的事务</a:t>
            </a:r>
          </a:p>
          <a:p>
            <a:pPr eaLnBrk="1" hangingPunct="1"/>
            <a:r>
              <a:rPr lang="zh-CN" altLang="en-US">
                <a:solidFill>
                  <a:schemeClr val="accent2"/>
                </a:solidFill>
              </a:rPr>
              <a:t>系统故障恢复由系统在重新启动时自动完成，不需要用户干预</a:t>
            </a:r>
          </a:p>
          <a:p>
            <a:pPr eaLnBrk="1" hangingPunct="1"/>
            <a:endParaRPr lang="zh-CN" altLang="en-US">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0E7C208-E5FB-45B2-AB66-D2B266EFDEEE}" type="slidenum">
              <a:rPr lang="zh-CN" altLang="en-US" sz="1400"/>
              <a:pPr>
                <a:spcBef>
                  <a:spcPct val="0"/>
                </a:spcBef>
                <a:buFontTx/>
                <a:buNone/>
              </a:pPr>
              <a:t>51</a:t>
            </a:fld>
            <a:endParaRPr lang="en-US" altLang="zh-CN" sz="1400"/>
          </a:p>
        </p:txBody>
      </p:sp>
      <p:sp>
        <p:nvSpPr>
          <p:cNvPr id="54275" name="Rectangle 2"/>
          <p:cNvSpPr>
            <a:spLocks noGrp="1" noChangeArrowheads="1"/>
          </p:cNvSpPr>
          <p:nvPr>
            <p:ph type="title"/>
          </p:nvPr>
        </p:nvSpPr>
        <p:spPr>
          <a:xfrm>
            <a:off x="468313" y="260350"/>
            <a:ext cx="8229600" cy="1143000"/>
          </a:xfrm>
        </p:spPr>
        <p:txBody>
          <a:bodyPr/>
          <a:lstStyle/>
          <a:p>
            <a:pPr eaLnBrk="1" hangingPunct="1"/>
            <a:r>
              <a:rPr lang="zh-CN" altLang="en-US" b="1"/>
              <a:t>系统故障的恢复步骤</a:t>
            </a:r>
          </a:p>
        </p:txBody>
      </p:sp>
      <p:sp>
        <p:nvSpPr>
          <p:cNvPr id="53252" name="Rectangle 3"/>
          <p:cNvSpPr>
            <a:spLocks noGrp="1" noChangeArrowheads="1"/>
          </p:cNvSpPr>
          <p:nvPr>
            <p:ph type="body" idx="1"/>
          </p:nvPr>
        </p:nvSpPr>
        <p:spPr>
          <a:xfrm>
            <a:off x="250824" y="1700213"/>
            <a:ext cx="8785671" cy="4032250"/>
          </a:xfrm>
        </p:spPr>
        <p:txBody>
          <a:bodyPr/>
          <a:lstStyle/>
          <a:p>
            <a:pPr marL="0" indent="0" eaLnBrk="1" hangingPunct="1">
              <a:buNone/>
            </a:pPr>
            <a:r>
              <a:rPr lang="en-US" altLang="zh-CN" sz="3600" dirty="0"/>
              <a:t>1. </a:t>
            </a:r>
            <a:r>
              <a:rPr lang="zh-CN" altLang="en-US" sz="3600" dirty="0"/>
              <a:t>正向扫描日志文件</a:t>
            </a:r>
            <a:r>
              <a:rPr lang="en-US" altLang="zh-CN" sz="3600" dirty="0"/>
              <a:t>, </a:t>
            </a:r>
            <a:r>
              <a:rPr lang="zh-CN" altLang="en-US" sz="3600" dirty="0"/>
              <a:t>即从头扫描日志文件</a:t>
            </a:r>
          </a:p>
          <a:p>
            <a:pPr lvl="1" eaLnBrk="1" hangingPunct="1"/>
            <a:r>
              <a:rPr lang="zh-CN" altLang="en-US" sz="3200" dirty="0">
                <a:solidFill>
                  <a:schemeClr val="accent2"/>
                </a:solidFill>
              </a:rPr>
              <a:t>重做</a:t>
            </a:r>
            <a:r>
              <a:rPr lang="en-US" altLang="zh-CN" sz="3200" dirty="0">
                <a:solidFill>
                  <a:schemeClr val="accent2"/>
                </a:solidFill>
              </a:rPr>
              <a:t>(REDO) </a:t>
            </a:r>
            <a:r>
              <a:rPr lang="zh-CN" altLang="en-US" sz="3200" dirty="0">
                <a:solidFill>
                  <a:schemeClr val="accent2"/>
                </a:solidFill>
              </a:rPr>
              <a:t>队列</a:t>
            </a:r>
            <a:r>
              <a:rPr lang="zh-CN" altLang="en-US" sz="3200" dirty="0"/>
              <a:t>：在故障发生前已经提交的事务，这些事务既有</a:t>
            </a:r>
            <a:r>
              <a:rPr lang="en-US" altLang="zh-CN" sz="3200" dirty="0"/>
              <a:t>BEGIN TRANSACTION</a:t>
            </a:r>
            <a:r>
              <a:rPr lang="zh-CN" altLang="en-US" sz="3200" dirty="0"/>
              <a:t>记录，也有</a:t>
            </a:r>
            <a:r>
              <a:rPr lang="en-US" altLang="zh-CN" sz="3200" dirty="0"/>
              <a:t>COMMIT</a:t>
            </a:r>
            <a:r>
              <a:rPr lang="zh-CN" altLang="en-US" sz="3200" dirty="0"/>
              <a:t>记录</a:t>
            </a:r>
          </a:p>
          <a:p>
            <a:pPr lvl="1" eaLnBrk="1" hangingPunct="1"/>
            <a:r>
              <a:rPr lang="zh-CN" altLang="en-US" sz="3200" dirty="0">
                <a:solidFill>
                  <a:schemeClr val="accent2"/>
                </a:solidFill>
              </a:rPr>
              <a:t>撤销</a:t>
            </a:r>
            <a:r>
              <a:rPr lang="en-US" altLang="zh-CN" sz="3200" dirty="0">
                <a:solidFill>
                  <a:schemeClr val="accent2"/>
                </a:solidFill>
              </a:rPr>
              <a:t>(UNDO)</a:t>
            </a:r>
            <a:r>
              <a:rPr lang="zh-CN" altLang="en-US" sz="3200" dirty="0">
                <a:solidFill>
                  <a:schemeClr val="accent2"/>
                </a:solidFill>
              </a:rPr>
              <a:t>队列</a:t>
            </a:r>
            <a:r>
              <a:rPr lang="zh-CN" altLang="en-US" sz="3200" dirty="0"/>
              <a:t>：故障发生时尚未完成的事务，这些事务只有</a:t>
            </a:r>
            <a:r>
              <a:rPr lang="en-US" altLang="zh-CN" sz="3200" dirty="0"/>
              <a:t>BEGIN TRANSACTION</a:t>
            </a:r>
            <a:r>
              <a:rPr lang="zh-CN" altLang="en-US" sz="3200" dirty="0"/>
              <a:t>记录，无相应的</a:t>
            </a:r>
            <a:r>
              <a:rPr lang="en-US" altLang="zh-CN" sz="3200" dirty="0"/>
              <a:t>COMMIT</a:t>
            </a:r>
            <a:r>
              <a:rPr lang="zh-CN" altLang="en-US" sz="3200" dirty="0"/>
              <a:t>记录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5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2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2DFABB9-F757-409B-A1A9-69CF6308916E}" type="slidenum">
              <a:rPr lang="zh-CN" altLang="en-US" sz="1400"/>
              <a:pPr>
                <a:spcBef>
                  <a:spcPct val="0"/>
                </a:spcBef>
                <a:buFontTx/>
                <a:buNone/>
              </a:pPr>
              <a:t>52</a:t>
            </a:fld>
            <a:endParaRPr lang="en-US" altLang="zh-CN" sz="1400"/>
          </a:p>
        </p:txBody>
      </p:sp>
      <p:sp>
        <p:nvSpPr>
          <p:cNvPr id="54275" name="Rectangle 3"/>
          <p:cNvSpPr>
            <a:spLocks noGrp="1" noChangeArrowheads="1"/>
          </p:cNvSpPr>
          <p:nvPr>
            <p:ph type="body" idx="1"/>
          </p:nvPr>
        </p:nvSpPr>
        <p:spPr>
          <a:xfrm>
            <a:off x="323850" y="1341438"/>
            <a:ext cx="8229600" cy="4525962"/>
          </a:xfrm>
        </p:spPr>
        <p:txBody>
          <a:bodyPr/>
          <a:lstStyle/>
          <a:p>
            <a:pPr marL="0" indent="0" eaLnBrk="1" hangingPunct="1">
              <a:buNone/>
            </a:pPr>
            <a:r>
              <a:rPr lang="en-US" altLang="zh-CN" sz="4000" dirty="0"/>
              <a:t>2. </a:t>
            </a:r>
            <a:r>
              <a:rPr lang="zh-CN" altLang="en-US" sz="4000" dirty="0"/>
              <a:t>对撤销队列事务进行撤销</a:t>
            </a:r>
            <a:r>
              <a:rPr lang="en-US" altLang="zh-CN" sz="4000" dirty="0"/>
              <a:t>(UNDO)</a:t>
            </a:r>
            <a:r>
              <a:rPr lang="zh-CN" altLang="en-US" sz="4000" dirty="0"/>
              <a:t>处理</a:t>
            </a:r>
          </a:p>
          <a:p>
            <a:pPr lvl="1" eaLnBrk="1" hangingPunct="1"/>
            <a:r>
              <a:rPr lang="zh-CN" altLang="en-US" sz="3600" dirty="0">
                <a:solidFill>
                  <a:schemeClr val="accent2"/>
                </a:solidFill>
              </a:rPr>
              <a:t>反向扫描日志文件</a:t>
            </a:r>
            <a:r>
              <a:rPr lang="zh-CN" altLang="en-US" sz="3600" dirty="0"/>
              <a:t>，对每个</a:t>
            </a:r>
            <a:r>
              <a:rPr lang="en-US" altLang="zh-CN" sz="3600" dirty="0"/>
              <a:t>UNDO</a:t>
            </a:r>
            <a:r>
              <a:rPr lang="zh-CN" altLang="en-US" sz="3600" dirty="0"/>
              <a:t>事务的更新操作执行逆操作</a:t>
            </a:r>
          </a:p>
          <a:p>
            <a:pPr lvl="1" eaLnBrk="1" hangingPunct="1"/>
            <a:r>
              <a:rPr lang="zh-CN" altLang="en-US" sz="3600" dirty="0"/>
              <a:t>即将日志记录中“更新前的值”写入数据库</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FDE832F-0676-4B41-8AB8-899FD01D6D7B}" type="slidenum">
              <a:rPr lang="zh-CN" altLang="en-US" sz="1400"/>
              <a:pPr>
                <a:spcBef>
                  <a:spcPct val="0"/>
                </a:spcBef>
                <a:buFontTx/>
                <a:buNone/>
              </a:pPr>
              <a:t>53</a:t>
            </a:fld>
            <a:endParaRPr lang="en-US" altLang="zh-CN" sz="1400"/>
          </a:p>
        </p:txBody>
      </p:sp>
      <p:sp>
        <p:nvSpPr>
          <p:cNvPr id="55299" name="Rectangle 3"/>
          <p:cNvSpPr>
            <a:spLocks noGrp="1" noChangeArrowheads="1"/>
          </p:cNvSpPr>
          <p:nvPr>
            <p:ph type="body" idx="1"/>
          </p:nvPr>
        </p:nvSpPr>
        <p:spPr>
          <a:xfrm>
            <a:off x="395288" y="1196975"/>
            <a:ext cx="8229600" cy="3960813"/>
          </a:xfrm>
        </p:spPr>
        <p:txBody>
          <a:bodyPr/>
          <a:lstStyle/>
          <a:p>
            <a:pPr marL="0" indent="0" eaLnBrk="1" hangingPunct="1">
              <a:buNone/>
            </a:pPr>
            <a:r>
              <a:rPr lang="en-US" altLang="zh-CN" sz="4000" dirty="0"/>
              <a:t>3. </a:t>
            </a:r>
            <a:r>
              <a:rPr lang="zh-CN" altLang="en-US" sz="4000" dirty="0"/>
              <a:t>对重做队列事务进行重做</a:t>
            </a:r>
            <a:r>
              <a:rPr lang="en-US" altLang="zh-CN" sz="4000" dirty="0"/>
              <a:t>(REDO)</a:t>
            </a:r>
            <a:r>
              <a:rPr lang="zh-CN" altLang="en-US" sz="4000" dirty="0"/>
              <a:t>处理</a:t>
            </a:r>
          </a:p>
          <a:p>
            <a:pPr lvl="1" eaLnBrk="1" hangingPunct="1"/>
            <a:r>
              <a:rPr lang="zh-CN" altLang="en-US" sz="3600" dirty="0">
                <a:solidFill>
                  <a:schemeClr val="accent2"/>
                </a:solidFill>
              </a:rPr>
              <a:t>正向扫描日志文件</a:t>
            </a:r>
            <a:r>
              <a:rPr lang="zh-CN" altLang="en-US" sz="3600" dirty="0"/>
              <a:t>，对每个</a:t>
            </a:r>
            <a:r>
              <a:rPr lang="en-US" altLang="zh-CN" sz="3600" dirty="0"/>
              <a:t>REDO</a:t>
            </a:r>
            <a:r>
              <a:rPr lang="zh-CN" altLang="en-US" sz="3600" dirty="0"/>
              <a:t>事务重新执行登记的操作</a:t>
            </a:r>
          </a:p>
          <a:p>
            <a:pPr lvl="1" eaLnBrk="1" hangingPunct="1"/>
            <a:r>
              <a:rPr lang="zh-CN" altLang="en-US" sz="3600" dirty="0"/>
              <a:t>将日志记录中“更新后的值”写入数据库</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09F5FEB-B6F3-4BEE-AFEC-EE37A7B66F2D}" type="slidenum">
              <a:rPr lang="zh-CN" altLang="en-US" sz="1400"/>
              <a:pPr>
                <a:spcBef>
                  <a:spcPct val="0"/>
                </a:spcBef>
                <a:buFontTx/>
                <a:buNone/>
              </a:pPr>
              <a:t>54</a:t>
            </a:fld>
            <a:endParaRPr lang="en-US" altLang="zh-CN" sz="1400"/>
          </a:p>
        </p:txBody>
      </p:sp>
      <p:sp>
        <p:nvSpPr>
          <p:cNvPr id="57347" name="Rectangle 2"/>
          <p:cNvSpPr>
            <a:spLocks noGrp="1" noChangeArrowheads="1"/>
          </p:cNvSpPr>
          <p:nvPr>
            <p:ph type="title"/>
          </p:nvPr>
        </p:nvSpPr>
        <p:spPr/>
        <p:txBody>
          <a:bodyPr/>
          <a:lstStyle/>
          <a:p>
            <a:pPr eaLnBrk="1" hangingPunct="1"/>
            <a:r>
              <a:rPr lang="en-US" altLang="zh-CN"/>
              <a:t>10.5.3 </a:t>
            </a:r>
            <a:r>
              <a:rPr lang="zh-CN" altLang="en-US" b="1"/>
              <a:t>介质故障的恢复</a:t>
            </a:r>
          </a:p>
        </p:txBody>
      </p:sp>
      <p:sp>
        <p:nvSpPr>
          <p:cNvPr id="56324" name="Rectangle 3"/>
          <p:cNvSpPr>
            <a:spLocks noGrp="1" noChangeArrowheads="1"/>
          </p:cNvSpPr>
          <p:nvPr>
            <p:ph type="body" idx="1"/>
          </p:nvPr>
        </p:nvSpPr>
        <p:spPr>
          <a:xfrm>
            <a:off x="457200" y="1600200"/>
            <a:ext cx="8229600" cy="2260600"/>
          </a:xfrm>
        </p:spPr>
        <p:txBody>
          <a:bodyPr/>
          <a:lstStyle/>
          <a:p>
            <a:pPr eaLnBrk="1" hangingPunct="1"/>
            <a:r>
              <a:rPr lang="zh-CN" altLang="en-US" sz="4000" dirty="0"/>
              <a:t>重装数据库</a:t>
            </a:r>
          </a:p>
          <a:p>
            <a:pPr eaLnBrk="1" hangingPunct="1"/>
            <a:r>
              <a:rPr lang="zh-CN" altLang="en-US" sz="4000" dirty="0"/>
              <a:t>重做已完成事务</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EDC1B8E-D207-4ED3-B935-F447C78FE3E0}" type="slidenum">
              <a:rPr lang="zh-CN" altLang="en-US" sz="1400"/>
              <a:pPr>
                <a:spcBef>
                  <a:spcPct val="0"/>
                </a:spcBef>
                <a:buFontTx/>
                <a:buNone/>
              </a:pPr>
              <a:t>55</a:t>
            </a:fld>
            <a:endParaRPr lang="en-US" altLang="zh-CN" sz="1400"/>
          </a:p>
        </p:txBody>
      </p:sp>
      <p:sp>
        <p:nvSpPr>
          <p:cNvPr id="58371" name="Rectangle 2"/>
          <p:cNvSpPr>
            <a:spLocks noGrp="1" noChangeArrowheads="1"/>
          </p:cNvSpPr>
          <p:nvPr>
            <p:ph type="title"/>
          </p:nvPr>
        </p:nvSpPr>
        <p:spPr/>
        <p:txBody>
          <a:bodyPr/>
          <a:lstStyle/>
          <a:p>
            <a:pPr eaLnBrk="1" hangingPunct="1"/>
            <a:r>
              <a:rPr lang="zh-CN" altLang="en-US" b="1"/>
              <a:t>介质故障的恢复</a:t>
            </a:r>
          </a:p>
        </p:txBody>
      </p:sp>
      <p:sp>
        <p:nvSpPr>
          <p:cNvPr id="57348" name="Rectangle 3"/>
          <p:cNvSpPr>
            <a:spLocks noGrp="1" noChangeArrowheads="1"/>
          </p:cNvSpPr>
          <p:nvPr>
            <p:ph type="body" idx="1"/>
          </p:nvPr>
        </p:nvSpPr>
        <p:spPr>
          <a:xfrm>
            <a:off x="468313" y="1341438"/>
            <a:ext cx="8229600" cy="5256212"/>
          </a:xfrm>
        </p:spPr>
        <p:txBody>
          <a:bodyPr/>
          <a:lstStyle/>
          <a:p>
            <a:pPr eaLnBrk="1" hangingPunct="1">
              <a:lnSpc>
                <a:spcPct val="90000"/>
              </a:lnSpc>
            </a:pPr>
            <a:r>
              <a:rPr lang="zh-CN" altLang="en-US" sz="3600"/>
              <a:t>装入最新的后备数据库副本</a:t>
            </a:r>
            <a:r>
              <a:rPr lang="en-US" altLang="zh-CN" sz="3600"/>
              <a:t>(</a:t>
            </a:r>
            <a:r>
              <a:rPr lang="zh-CN" altLang="en-US" sz="3600"/>
              <a:t>离故障发生时刻最近的转储副本</a:t>
            </a:r>
            <a:r>
              <a:rPr lang="en-US" altLang="zh-CN" sz="3600"/>
              <a:t>) </a:t>
            </a:r>
            <a:r>
              <a:rPr lang="zh-CN" altLang="en-US" sz="3600"/>
              <a:t>，使数据库恢复到最近一次转储时的一致性状态</a:t>
            </a:r>
          </a:p>
          <a:p>
            <a:pPr eaLnBrk="1" hangingPunct="1">
              <a:lnSpc>
                <a:spcPct val="90000"/>
              </a:lnSpc>
            </a:pPr>
            <a:r>
              <a:rPr lang="zh-CN" altLang="en-US" sz="3600"/>
              <a:t>对于静态转储的数据库副本，装入后数据库即处于一致性状态</a:t>
            </a:r>
          </a:p>
          <a:p>
            <a:pPr eaLnBrk="1" hangingPunct="1">
              <a:lnSpc>
                <a:spcPct val="90000"/>
              </a:lnSpc>
            </a:pPr>
            <a:r>
              <a:rPr lang="zh-CN" altLang="en-US" sz="3600"/>
              <a:t>对于动态转储的数据库副本，还须同时装入转储时刻的日志文件副本，利用系统故障恢复的方法（即</a:t>
            </a:r>
            <a:r>
              <a:rPr lang="en-US" altLang="zh-CN" sz="3600"/>
              <a:t>REDO+UNDO</a:t>
            </a:r>
            <a:r>
              <a:rPr lang="zh-CN" altLang="en-US" sz="3600"/>
              <a:t>），才能将数据库恢复到一致性状态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3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9C1B802-18E6-419E-9EAB-ADC3509A2776}" type="slidenum">
              <a:rPr lang="zh-CN" altLang="en-US" sz="1400"/>
              <a:pPr>
                <a:spcBef>
                  <a:spcPct val="0"/>
                </a:spcBef>
                <a:buFontTx/>
                <a:buNone/>
              </a:pPr>
              <a:t>56</a:t>
            </a:fld>
            <a:endParaRPr lang="en-US" altLang="zh-CN" sz="1400"/>
          </a:p>
        </p:txBody>
      </p:sp>
      <p:sp>
        <p:nvSpPr>
          <p:cNvPr id="58371" name="Rectangle 3"/>
          <p:cNvSpPr>
            <a:spLocks noGrp="1" noChangeArrowheads="1"/>
          </p:cNvSpPr>
          <p:nvPr>
            <p:ph type="body" idx="1"/>
          </p:nvPr>
        </p:nvSpPr>
        <p:spPr>
          <a:xfrm>
            <a:off x="323850" y="548680"/>
            <a:ext cx="8712646" cy="4885333"/>
          </a:xfrm>
        </p:spPr>
        <p:txBody>
          <a:bodyPr/>
          <a:lstStyle/>
          <a:p>
            <a:pPr eaLnBrk="1" hangingPunct="1"/>
            <a:r>
              <a:rPr lang="zh-CN" altLang="en-US" sz="3600" dirty="0"/>
              <a:t>装入有关的日志文件副本</a:t>
            </a:r>
            <a:r>
              <a:rPr lang="en-US" altLang="zh-CN" sz="3600" dirty="0"/>
              <a:t>(</a:t>
            </a:r>
            <a:r>
              <a:rPr lang="zh-CN" altLang="en-US" sz="3600" dirty="0"/>
              <a:t>转储结束时刻的日志文件副本</a:t>
            </a:r>
            <a:r>
              <a:rPr lang="en-US" altLang="zh-CN" sz="3600" dirty="0"/>
              <a:t>) </a:t>
            </a:r>
            <a:r>
              <a:rPr lang="zh-CN" altLang="en-US" sz="3600" dirty="0"/>
              <a:t>，重做已完成的事务</a:t>
            </a:r>
          </a:p>
          <a:p>
            <a:pPr eaLnBrk="1" hangingPunct="1"/>
            <a:r>
              <a:rPr lang="zh-CN" altLang="en-US" sz="3600" dirty="0"/>
              <a:t>首先扫描日志文件，找出故障发生时已提交的事务的标识，将其记入重做队列</a:t>
            </a:r>
          </a:p>
          <a:p>
            <a:pPr eaLnBrk="1" hangingPunct="1"/>
            <a:r>
              <a:rPr lang="zh-CN" altLang="en-US" sz="3600" dirty="0"/>
              <a:t>然后正向扫描日志文件，对重做队列中的所有事务进行重做处理。即将日志记录中“更新后的值”写入数据库</a:t>
            </a:r>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218A4F3-4BEE-4071-BC4B-FE941D0D6491}" type="slidenum">
              <a:rPr lang="zh-CN" altLang="en-US" sz="1400"/>
              <a:pPr>
                <a:spcBef>
                  <a:spcPct val="0"/>
                </a:spcBef>
                <a:buFontTx/>
                <a:buNone/>
              </a:pPr>
              <a:t>57</a:t>
            </a:fld>
            <a:endParaRPr lang="en-US" altLang="zh-CN" sz="1400"/>
          </a:p>
        </p:txBody>
      </p:sp>
      <p:sp>
        <p:nvSpPr>
          <p:cNvPr id="59395" name="Rectangle 3"/>
          <p:cNvSpPr>
            <a:spLocks noGrp="1" noChangeArrowheads="1"/>
          </p:cNvSpPr>
          <p:nvPr>
            <p:ph type="body" idx="1"/>
          </p:nvPr>
        </p:nvSpPr>
        <p:spPr>
          <a:xfrm>
            <a:off x="395288" y="620688"/>
            <a:ext cx="8291512" cy="4679975"/>
          </a:xfrm>
        </p:spPr>
        <p:txBody>
          <a:bodyPr/>
          <a:lstStyle/>
          <a:p>
            <a:pPr eaLnBrk="1" hangingPunct="1"/>
            <a:r>
              <a:rPr lang="zh-CN" altLang="en-US" sz="3600" dirty="0"/>
              <a:t>介质故障的恢复需要</a:t>
            </a:r>
            <a:r>
              <a:rPr lang="en-US" altLang="zh-CN" sz="3600" dirty="0"/>
              <a:t>DBA</a:t>
            </a:r>
            <a:r>
              <a:rPr lang="zh-CN" altLang="en-US" sz="3600" dirty="0"/>
              <a:t>介入</a:t>
            </a:r>
          </a:p>
          <a:p>
            <a:pPr eaLnBrk="1" hangingPunct="1"/>
            <a:r>
              <a:rPr lang="en-US" altLang="zh-CN" sz="3600" dirty="0"/>
              <a:t>DBA</a:t>
            </a:r>
            <a:r>
              <a:rPr lang="zh-CN" altLang="en-US" sz="3600" dirty="0"/>
              <a:t>的工作</a:t>
            </a:r>
          </a:p>
          <a:p>
            <a:pPr lvl="1" eaLnBrk="1" hangingPunct="1"/>
            <a:r>
              <a:rPr lang="zh-CN" altLang="en-US" sz="3200" dirty="0"/>
              <a:t>重装最近转储的数据库副本和有关的各日志文件副本</a:t>
            </a:r>
          </a:p>
          <a:p>
            <a:pPr lvl="1" eaLnBrk="1" hangingPunct="1"/>
            <a:r>
              <a:rPr lang="zh-CN" altLang="en-US" sz="3200" dirty="0"/>
              <a:t>执行系统提供的恢复命令</a:t>
            </a:r>
          </a:p>
          <a:p>
            <a:pPr eaLnBrk="1" hangingPunct="1"/>
            <a:r>
              <a:rPr lang="zh-CN" altLang="en-US" sz="3600" dirty="0"/>
              <a:t>具体的恢复操作仍由</a:t>
            </a:r>
            <a:r>
              <a:rPr lang="en-US" altLang="zh-CN" sz="3600" dirty="0"/>
              <a:t>DBMS</a:t>
            </a:r>
            <a:r>
              <a:rPr lang="zh-CN" altLang="en-US" sz="3600" dirty="0"/>
              <a:t>完成</a:t>
            </a:r>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821150A-B9AF-4413-A0F9-44BD8B8D0BE4}" type="slidenum">
              <a:rPr lang="zh-CN" altLang="en-US" sz="1400"/>
              <a:pPr>
                <a:spcBef>
                  <a:spcPct val="0"/>
                </a:spcBef>
                <a:buFontTx/>
                <a:buNone/>
              </a:pPr>
              <a:t>58</a:t>
            </a:fld>
            <a:endParaRPr lang="en-US" altLang="zh-CN" sz="1400"/>
          </a:p>
        </p:txBody>
      </p:sp>
      <p:sp>
        <p:nvSpPr>
          <p:cNvPr id="61443" name="Rectangle 2"/>
          <p:cNvSpPr>
            <a:spLocks noGrp="1" noChangeArrowheads="1"/>
          </p:cNvSpPr>
          <p:nvPr>
            <p:ph type="title"/>
          </p:nvPr>
        </p:nvSpPr>
        <p:spPr/>
        <p:txBody>
          <a:bodyPr/>
          <a:lstStyle/>
          <a:p>
            <a:pPr eaLnBrk="1" hangingPunct="1"/>
            <a:r>
              <a:rPr lang="en-US" altLang="zh-CN"/>
              <a:t>10.6 </a:t>
            </a:r>
            <a:r>
              <a:rPr lang="zh-CN" altLang="en-US" b="1"/>
              <a:t>具有检查点的恢复技术</a:t>
            </a:r>
          </a:p>
        </p:txBody>
      </p:sp>
      <p:sp>
        <p:nvSpPr>
          <p:cNvPr id="61444" name="Rectangle 3"/>
          <p:cNvSpPr>
            <a:spLocks noGrp="1" noChangeArrowheads="1"/>
          </p:cNvSpPr>
          <p:nvPr>
            <p:ph type="body" idx="1"/>
          </p:nvPr>
        </p:nvSpPr>
        <p:spPr/>
        <p:txBody>
          <a:bodyPr/>
          <a:lstStyle/>
          <a:p>
            <a:pPr eaLnBrk="1" hangingPunct="1">
              <a:buFontTx/>
              <a:buNone/>
            </a:pPr>
            <a:r>
              <a:rPr lang="zh-CN" altLang="en-US" sz="4000"/>
              <a:t>一、问题的提出</a:t>
            </a:r>
          </a:p>
          <a:p>
            <a:pPr eaLnBrk="1" hangingPunct="1">
              <a:buFontTx/>
              <a:buNone/>
            </a:pPr>
            <a:r>
              <a:rPr lang="zh-CN" altLang="en-US" sz="4000"/>
              <a:t>二、检查点技术</a:t>
            </a:r>
          </a:p>
          <a:p>
            <a:pPr eaLnBrk="1" hangingPunct="1">
              <a:buFontTx/>
              <a:buNone/>
            </a:pPr>
            <a:r>
              <a:rPr lang="zh-CN" altLang="en-US" sz="4000"/>
              <a:t>三、利用检查点的恢复策略</a:t>
            </a:r>
          </a:p>
          <a:p>
            <a:pPr eaLnBrk="1" hangingPunct="1"/>
            <a:endParaRPr lang="zh-CN" altLang="en-US" sz="4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6559E11-0AAF-4D0E-A0F4-8F2AD6F859D0}" type="slidenum">
              <a:rPr lang="zh-CN" altLang="en-US" sz="1400"/>
              <a:pPr>
                <a:spcBef>
                  <a:spcPct val="0"/>
                </a:spcBef>
                <a:buFontTx/>
                <a:buNone/>
              </a:pPr>
              <a:t>59</a:t>
            </a:fld>
            <a:endParaRPr lang="en-US" altLang="zh-CN" sz="1400"/>
          </a:p>
        </p:txBody>
      </p:sp>
      <p:sp>
        <p:nvSpPr>
          <p:cNvPr id="62467" name="Rectangle 2"/>
          <p:cNvSpPr>
            <a:spLocks noGrp="1" noChangeArrowheads="1"/>
          </p:cNvSpPr>
          <p:nvPr>
            <p:ph type="title"/>
          </p:nvPr>
        </p:nvSpPr>
        <p:spPr/>
        <p:txBody>
          <a:bodyPr/>
          <a:lstStyle/>
          <a:p>
            <a:pPr eaLnBrk="1" hangingPunct="1"/>
            <a:r>
              <a:rPr lang="zh-CN" altLang="en-US" b="1"/>
              <a:t>一、问题的提出</a:t>
            </a:r>
          </a:p>
        </p:txBody>
      </p:sp>
      <p:sp>
        <p:nvSpPr>
          <p:cNvPr id="61444" name="Rectangle 3"/>
          <p:cNvSpPr>
            <a:spLocks noGrp="1" noChangeArrowheads="1"/>
          </p:cNvSpPr>
          <p:nvPr>
            <p:ph type="body" idx="1"/>
          </p:nvPr>
        </p:nvSpPr>
        <p:spPr>
          <a:xfrm>
            <a:off x="457200" y="1600200"/>
            <a:ext cx="8229600" cy="3341688"/>
          </a:xfrm>
        </p:spPr>
        <p:txBody>
          <a:bodyPr/>
          <a:lstStyle/>
          <a:p>
            <a:pPr marL="609600" indent="-609600" eaLnBrk="1" hangingPunct="1">
              <a:buFontTx/>
              <a:buNone/>
            </a:pPr>
            <a:r>
              <a:rPr lang="zh-CN" altLang="en-US" sz="4400"/>
              <a:t>  两个问题</a:t>
            </a:r>
          </a:p>
          <a:p>
            <a:pPr marL="990600" lvl="1" indent="-533400" eaLnBrk="1" hangingPunct="1">
              <a:buFontTx/>
              <a:buAutoNum type="circleNumDbPlain"/>
            </a:pPr>
            <a:r>
              <a:rPr lang="zh-CN" altLang="en-US" sz="4000"/>
              <a:t>搜索整个日志将耗费大量时间</a:t>
            </a:r>
          </a:p>
          <a:p>
            <a:pPr marL="990600" lvl="1" indent="-533400" eaLnBrk="1" hangingPunct="1">
              <a:buFontTx/>
              <a:buAutoNum type="circleNumDbPlain"/>
            </a:pPr>
            <a:r>
              <a:rPr lang="en-US" altLang="zh-CN" sz="4000"/>
              <a:t>REDO</a:t>
            </a:r>
            <a:r>
              <a:rPr lang="zh-CN" altLang="en-US" sz="4000"/>
              <a:t>处理：重新执行，浪费了大量时间</a:t>
            </a:r>
          </a:p>
          <a:p>
            <a:pPr marL="609600" indent="-60960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47B9904-6CDE-461B-A174-4DA95A07733E}" type="slidenum">
              <a:rPr lang="zh-CN" altLang="en-US" sz="1400"/>
              <a:pPr>
                <a:spcBef>
                  <a:spcPct val="0"/>
                </a:spcBef>
                <a:buFontTx/>
                <a:buNone/>
              </a:pPr>
              <a:t>6</a:t>
            </a:fld>
            <a:endParaRPr lang="en-US" altLang="zh-CN" sz="1400"/>
          </a:p>
        </p:txBody>
      </p:sp>
      <p:sp>
        <p:nvSpPr>
          <p:cNvPr id="8195" name="Rectangle 2"/>
          <p:cNvSpPr>
            <a:spLocks noGrp="1" noChangeArrowheads="1"/>
          </p:cNvSpPr>
          <p:nvPr>
            <p:ph type="title"/>
          </p:nvPr>
        </p:nvSpPr>
        <p:spPr/>
        <p:txBody>
          <a:bodyPr/>
          <a:lstStyle/>
          <a:p>
            <a:pPr eaLnBrk="1" hangingPunct="1"/>
            <a:r>
              <a:rPr lang="zh-CN" altLang="en-US" b="1">
                <a:solidFill>
                  <a:srgbClr val="2F03BD"/>
                </a:solidFill>
              </a:rPr>
              <a:t>二、事务的特性</a:t>
            </a:r>
            <a:r>
              <a:rPr lang="en-US" altLang="zh-CN" b="1">
                <a:solidFill>
                  <a:srgbClr val="2F03BD"/>
                </a:solidFill>
              </a:rPr>
              <a:t>(ACID</a:t>
            </a:r>
            <a:r>
              <a:rPr lang="zh-CN" altLang="en-US" b="1">
                <a:solidFill>
                  <a:srgbClr val="2F03BD"/>
                </a:solidFill>
              </a:rPr>
              <a:t>特性</a:t>
            </a:r>
            <a:r>
              <a:rPr lang="en-US" altLang="zh-CN" b="1">
                <a:solidFill>
                  <a:srgbClr val="2F03BD"/>
                </a:solidFill>
              </a:rPr>
              <a:t>)</a:t>
            </a:r>
            <a:endParaRPr lang="zh-CN" altLang="en-US" b="1">
              <a:solidFill>
                <a:srgbClr val="2F03BD"/>
              </a:solidFill>
            </a:endParaRPr>
          </a:p>
        </p:txBody>
      </p:sp>
      <p:sp>
        <p:nvSpPr>
          <p:cNvPr id="7172" name="Rectangle 3"/>
          <p:cNvSpPr>
            <a:spLocks noGrp="1" noChangeArrowheads="1"/>
          </p:cNvSpPr>
          <p:nvPr>
            <p:ph type="body" idx="1"/>
          </p:nvPr>
        </p:nvSpPr>
        <p:spPr>
          <a:xfrm>
            <a:off x="539750" y="1700213"/>
            <a:ext cx="8064500" cy="3457575"/>
          </a:xfrm>
        </p:spPr>
        <p:txBody>
          <a:bodyPr/>
          <a:lstStyle/>
          <a:p>
            <a:pPr marL="609600" indent="-609600" eaLnBrk="1" hangingPunct="1">
              <a:buFontTx/>
              <a:buAutoNum type="circleNumDbPlain"/>
            </a:pPr>
            <a:r>
              <a:rPr lang="zh-CN" altLang="en-US" sz="4400"/>
              <a:t>原子性 </a:t>
            </a:r>
            <a:r>
              <a:rPr lang="en-US" altLang="zh-CN" sz="4400"/>
              <a:t>(Atomicity)</a:t>
            </a:r>
            <a:endParaRPr lang="zh-CN" altLang="en-US" sz="4400"/>
          </a:p>
          <a:p>
            <a:pPr marL="609600" indent="-609600" eaLnBrk="1" hangingPunct="1">
              <a:buFontTx/>
              <a:buAutoNum type="circleNumDbPlain"/>
            </a:pPr>
            <a:r>
              <a:rPr lang="zh-CN" altLang="en-US" sz="4400"/>
              <a:t>一致性 </a:t>
            </a:r>
            <a:r>
              <a:rPr lang="en-US" altLang="zh-CN" sz="4400"/>
              <a:t>(Consistency)</a:t>
            </a:r>
            <a:endParaRPr lang="zh-CN" altLang="en-US" sz="4400"/>
          </a:p>
          <a:p>
            <a:pPr marL="609600" indent="-609600" eaLnBrk="1" hangingPunct="1">
              <a:buFontTx/>
              <a:buAutoNum type="circleNumDbPlain"/>
            </a:pPr>
            <a:r>
              <a:rPr lang="zh-CN" altLang="en-US" sz="4400"/>
              <a:t>隔离性 </a:t>
            </a:r>
            <a:r>
              <a:rPr lang="en-US" altLang="zh-CN" sz="4400"/>
              <a:t>(Isolation)</a:t>
            </a:r>
            <a:endParaRPr lang="zh-CN" altLang="en-US" sz="4400"/>
          </a:p>
          <a:p>
            <a:pPr marL="609600" indent="-609600" eaLnBrk="1" hangingPunct="1">
              <a:buFontTx/>
              <a:buAutoNum type="circleNumDbPlain"/>
            </a:pPr>
            <a:r>
              <a:rPr lang="zh-CN" altLang="en-US" sz="4400"/>
              <a:t>持续性 </a:t>
            </a:r>
            <a:r>
              <a:rPr lang="en-US" altLang="zh-CN" sz="4400"/>
              <a:t>(Durability)</a:t>
            </a:r>
            <a:endParaRPr lang="zh-CN" altLang="en-US" sz="4400"/>
          </a:p>
          <a:p>
            <a:pPr marL="609600" indent="-60960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BAE7C18-A00B-40C5-975F-D86C4FD71A7C}" type="slidenum">
              <a:rPr lang="zh-CN" altLang="en-US" sz="1400"/>
              <a:pPr>
                <a:spcBef>
                  <a:spcPct val="0"/>
                </a:spcBef>
                <a:buFontTx/>
                <a:buNone/>
              </a:pPr>
              <a:t>60</a:t>
            </a:fld>
            <a:endParaRPr lang="en-US" altLang="zh-CN" sz="1400"/>
          </a:p>
        </p:txBody>
      </p:sp>
      <p:sp>
        <p:nvSpPr>
          <p:cNvPr id="63491" name="Rectangle 2"/>
          <p:cNvSpPr>
            <a:spLocks noGrp="1" noChangeArrowheads="1"/>
          </p:cNvSpPr>
          <p:nvPr>
            <p:ph type="title"/>
          </p:nvPr>
        </p:nvSpPr>
        <p:spPr/>
        <p:txBody>
          <a:bodyPr/>
          <a:lstStyle/>
          <a:p>
            <a:pPr eaLnBrk="1" hangingPunct="1"/>
            <a:r>
              <a:rPr lang="zh-CN" altLang="en-US" b="1"/>
              <a:t>解决方案</a:t>
            </a:r>
          </a:p>
        </p:txBody>
      </p:sp>
      <p:sp>
        <p:nvSpPr>
          <p:cNvPr id="62468" name="Rectangle 3"/>
          <p:cNvSpPr>
            <a:spLocks noGrp="1" noChangeArrowheads="1"/>
          </p:cNvSpPr>
          <p:nvPr>
            <p:ph type="body" idx="1"/>
          </p:nvPr>
        </p:nvSpPr>
        <p:spPr>
          <a:xfrm>
            <a:off x="250825" y="1557338"/>
            <a:ext cx="8686800" cy="4525962"/>
          </a:xfrm>
        </p:spPr>
        <p:txBody>
          <a:bodyPr/>
          <a:lstStyle/>
          <a:p>
            <a:pPr marL="609600" indent="-609600" eaLnBrk="1" hangingPunct="1">
              <a:buFontTx/>
              <a:buNone/>
            </a:pPr>
            <a:r>
              <a:rPr lang="zh-CN" altLang="en-US" sz="4000"/>
              <a:t>具有检查点 </a:t>
            </a:r>
            <a:r>
              <a:rPr lang="en-US" altLang="zh-CN" sz="4000"/>
              <a:t>(checkpoint) </a:t>
            </a:r>
            <a:r>
              <a:rPr lang="zh-CN" altLang="en-US" sz="4000"/>
              <a:t>的恢复技术</a:t>
            </a:r>
          </a:p>
          <a:p>
            <a:pPr marL="990600" lvl="1" indent="-533400" eaLnBrk="1" hangingPunct="1">
              <a:buFontTx/>
              <a:buAutoNum type="circleNumDbPlain"/>
            </a:pPr>
            <a:r>
              <a:rPr lang="zh-CN" altLang="en-US" sz="3600"/>
              <a:t>在日志文件中增加检查点记录</a:t>
            </a:r>
            <a:r>
              <a:rPr lang="en-US" altLang="zh-CN" sz="3600"/>
              <a:t>(checkpoint)</a:t>
            </a:r>
            <a:endParaRPr lang="zh-CN" altLang="en-US" sz="3600"/>
          </a:p>
          <a:p>
            <a:pPr marL="990600" lvl="1" indent="-533400" eaLnBrk="1" hangingPunct="1">
              <a:buFontTx/>
              <a:buAutoNum type="circleNumDbPlain"/>
            </a:pPr>
            <a:r>
              <a:rPr lang="zh-CN" altLang="en-US" sz="3600"/>
              <a:t>增加重新开始文件</a:t>
            </a:r>
          </a:p>
          <a:p>
            <a:pPr marL="990600" lvl="1" indent="-533400" eaLnBrk="1" hangingPunct="1">
              <a:buFontTx/>
              <a:buAutoNum type="circleNumDbPlain"/>
            </a:pPr>
            <a:r>
              <a:rPr lang="zh-CN" altLang="en-US" sz="3600"/>
              <a:t>恢复子系统在登录日志文件期间动态地维护日志</a:t>
            </a:r>
          </a:p>
          <a:p>
            <a:pPr marL="609600" indent="-609600" eaLnBrk="1" hangingPunct="1">
              <a:buFontTx/>
              <a:buAutoNum type="circleNumDbPlain"/>
            </a:pP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EB57AF5-8A04-4B0A-9B40-6B2C81B970C4}" type="slidenum">
              <a:rPr lang="zh-CN" altLang="en-US" sz="1400"/>
              <a:pPr>
                <a:spcBef>
                  <a:spcPct val="0"/>
                </a:spcBef>
                <a:buFontTx/>
                <a:buNone/>
              </a:pPr>
              <a:t>61</a:t>
            </a:fld>
            <a:endParaRPr lang="en-US" altLang="zh-CN" sz="1400"/>
          </a:p>
        </p:txBody>
      </p:sp>
      <p:sp>
        <p:nvSpPr>
          <p:cNvPr id="64515" name="Rectangle 2"/>
          <p:cNvSpPr>
            <a:spLocks noGrp="1" noChangeArrowheads="1"/>
          </p:cNvSpPr>
          <p:nvPr>
            <p:ph type="title"/>
          </p:nvPr>
        </p:nvSpPr>
        <p:spPr/>
        <p:txBody>
          <a:bodyPr/>
          <a:lstStyle/>
          <a:p>
            <a:pPr eaLnBrk="1" hangingPunct="1"/>
            <a:r>
              <a:rPr lang="zh-CN" altLang="en-US" b="1"/>
              <a:t>二、检查点技术</a:t>
            </a:r>
          </a:p>
        </p:txBody>
      </p:sp>
      <p:sp>
        <p:nvSpPr>
          <p:cNvPr id="63492" name="Rectangle 3"/>
          <p:cNvSpPr>
            <a:spLocks noGrp="1" noChangeArrowheads="1"/>
          </p:cNvSpPr>
          <p:nvPr>
            <p:ph type="body" idx="1"/>
          </p:nvPr>
        </p:nvSpPr>
        <p:spPr>
          <a:xfrm>
            <a:off x="468313" y="1495425"/>
            <a:ext cx="8435975" cy="4525963"/>
          </a:xfrm>
        </p:spPr>
        <p:txBody>
          <a:bodyPr/>
          <a:lstStyle/>
          <a:p>
            <a:pPr marL="609600" indent="-609600" eaLnBrk="1" hangingPunct="1"/>
            <a:r>
              <a:rPr lang="zh-CN" altLang="en-US" sz="4000"/>
              <a:t>检查点记录的内容</a:t>
            </a:r>
          </a:p>
          <a:p>
            <a:pPr marL="990600" lvl="1" indent="-533400" eaLnBrk="1" hangingPunct="1">
              <a:buFontTx/>
              <a:buAutoNum type="circleNumDbPlain"/>
            </a:pPr>
            <a:r>
              <a:rPr lang="zh-CN" altLang="en-US" sz="3600"/>
              <a:t>建立检查点时刻所有正在执行的事务清单</a:t>
            </a:r>
          </a:p>
          <a:p>
            <a:pPr marL="990600" lvl="1" indent="-533400" eaLnBrk="1" hangingPunct="1">
              <a:buFontTx/>
              <a:buAutoNum type="circleNumDbPlain"/>
            </a:pPr>
            <a:r>
              <a:rPr lang="zh-CN" altLang="en-US" sz="3600"/>
              <a:t>这些事务最近一个日志记录的地址</a:t>
            </a:r>
          </a:p>
          <a:p>
            <a:pPr marL="609600" indent="-609600" eaLnBrk="1" hangingPunct="1"/>
            <a:r>
              <a:rPr lang="zh-CN" altLang="en-US" sz="4000"/>
              <a:t>重新开始文件的内容：记录各个检查点记录在日志文件中的地址</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4E815A6-3A5C-4FE2-83BC-ABE5552DFC19}" type="slidenum">
              <a:rPr lang="zh-CN" altLang="en-US" sz="1400"/>
              <a:pPr>
                <a:spcBef>
                  <a:spcPct val="0"/>
                </a:spcBef>
                <a:buFontTx/>
                <a:buNone/>
              </a:pPr>
              <a:t>62</a:t>
            </a:fld>
            <a:endParaRPr lang="en-US" altLang="zh-CN" sz="1400"/>
          </a:p>
        </p:txBody>
      </p:sp>
      <p:sp>
        <p:nvSpPr>
          <p:cNvPr id="65539" name="Rectangle 2"/>
          <p:cNvSpPr>
            <a:spLocks noGrp="1" noChangeArrowheads="1"/>
          </p:cNvSpPr>
          <p:nvPr>
            <p:ph type="title"/>
          </p:nvPr>
        </p:nvSpPr>
        <p:spPr/>
        <p:txBody>
          <a:bodyPr/>
          <a:lstStyle/>
          <a:p>
            <a:pPr eaLnBrk="1" hangingPunct="1"/>
            <a:r>
              <a:rPr lang="zh-CN" altLang="en-US" sz="4000" b="1"/>
              <a:t>具有检查点的日志文件和重新开始文件</a:t>
            </a:r>
          </a:p>
        </p:txBody>
      </p:sp>
      <p:pic>
        <p:nvPicPr>
          <p:cNvPr id="65540"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43AAAC-DD0A-4657-A017-9DEB28A6656D}" type="slidenum">
              <a:rPr lang="zh-CN" altLang="en-US" sz="1400"/>
              <a:pPr>
                <a:spcBef>
                  <a:spcPct val="0"/>
                </a:spcBef>
                <a:buFontTx/>
                <a:buNone/>
              </a:pPr>
              <a:t>63</a:t>
            </a:fld>
            <a:endParaRPr lang="en-US" altLang="zh-CN" sz="1400"/>
          </a:p>
        </p:txBody>
      </p:sp>
      <p:sp>
        <p:nvSpPr>
          <p:cNvPr id="66563" name="Rectangle 2"/>
          <p:cNvSpPr>
            <a:spLocks noGrp="1" noChangeArrowheads="1"/>
          </p:cNvSpPr>
          <p:nvPr>
            <p:ph type="title"/>
          </p:nvPr>
        </p:nvSpPr>
        <p:spPr>
          <a:xfrm>
            <a:off x="457200" y="-26988"/>
            <a:ext cx="8229600" cy="1143001"/>
          </a:xfrm>
        </p:spPr>
        <p:txBody>
          <a:bodyPr/>
          <a:lstStyle/>
          <a:p>
            <a:pPr eaLnBrk="1" hangingPunct="1"/>
            <a:r>
              <a:rPr lang="zh-CN" altLang="en-US" b="1"/>
              <a:t>动态维护日志文件的方法</a:t>
            </a:r>
          </a:p>
        </p:txBody>
      </p:sp>
      <p:sp>
        <p:nvSpPr>
          <p:cNvPr id="65540" name="Rectangle 3"/>
          <p:cNvSpPr>
            <a:spLocks noGrp="1" noChangeArrowheads="1"/>
          </p:cNvSpPr>
          <p:nvPr>
            <p:ph type="body" idx="1"/>
          </p:nvPr>
        </p:nvSpPr>
        <p:spPr>
          <a:xfrm>
            <a:off x="107950" y="1125538"/>
            <a:ext cx="8856663" cy="5445125"/>
          </a:xfrm>
        </p:spPr>
        <p:txBody>
          <a:bodyPr/>
          <a:lstStyle/>
          <a:p>
            <a:pPr marL="609600" indent="-609600" eaLnBrk="1" hangingPunct="1">
              <a:buFontTx/>
              <a:buNone/>
            </a:pPr>
            <a:r>
              <a:rPr lang="zh-CN" altLang="en-US"/>
              <a:t>     周期性地执行如下操作：建立检查点，保存数据库状态。具体步骤如下：</a:t>
            </a:r>
          </a:p>
          <a:p>
            <a:pPr marL="990600" lvl="1" indent="-533400" eaLnBrk="1" hangingPunct="1">
              <a:buFontTx/>
              <a:buAutoNum type="circleNumDbPlain"/>
            </a:pPr>
            <a:r>
              <a:rPr lang="zh-CN" altLang="en-US" sz="3200"/>
              <a:t>将当前日志缓冲区中的所有日志记录写入磁盘的日志文件上</a:t>
            </a:r>
          </a:p>
          <a:p>
            <a:pPr marL="990600" lvl="1" indent="-533400" eaLnBrk="1" hangingPunct="1">
              <a:buFontTx/>
              <a:buAutoNum type="circleNumDbPlain"/>
            </a:pPr>
            <a:r>
              <a:rPr lang="zh-CN" altLang="en-US" sz="3200"/>
              <a:t>在日志文件中写入一个检查点记录</a:t>
            </a:r>
          </a:p>
          <a:p>
            <a:pPr marL="990600" lvl="1" indent="-533400" eaLnBrk="1" hangingPunct="1">
              <a:buFontTx/>
              <a:buAutoNum type="circleNumDbPlain"/>
            </a:pPr>
            <a:r>
              <a:rPr lang="zh-CN" altLang="en-US" sz="3200"/>
              <a:t>将当前数据缓冲区的所有数据记录写入磁盘的数据库中</a:t>
            </a:r>
          </a:p>
          <a:p>
            <a:pPr marL="990600" lvl="1" indent="-533400" eaLnBrk="1" hangingPunct="1">
              <a:buFontTx/>
              <a:buAutoNum type="circleNumDbPlain"/>
            </a:pPr>
            <a:r>
              <a:rPr lang="zh-CN" altLang="en-US" sz="3200"/>
              <a:t>把检查点记录在日志文件中的地址写入一个重新开始文件</a:t>
            </a:r>
          </a:p>
          <a:p>
            <a:pPr marL="609600" indent="-609600"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4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4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554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55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66DB6B9-D282-4193-8BE4-14E630BF9530}" type="slidenum">
              <a:rPr lang="zh-CN" altLang="en-US" sz="1400"/>
              <a:pPr>
                <a:spcBef>
                  <a:spcPct val="0"/>
                </a:spcBef>
                <a:buFontTx/>
                <a:buNone/>
              </a:pPr>
              <a:t>64</a:t>
            </a:fld>
            <a:endParaRPr lang="en-US" altLang="zh-CN" sz="1400"/>
          </a:p>
        </p:txBody>
      </p:sp>
      <p:sp>
        <p:nvSpPr>
          <p:cNvPr id="67587" name="Rectangle 2"/>
          <p:cNvSpPr>
            <a:spLocks noGrp="1" noChangeArrowheads="1"/>
          </p:cNvSpPr>
          <p:nvPr>
            <p:ph type="title"/>
          </p:nvPr>
        </p:nvSpPr>
        <p:spPr/>
        <p:txBody>
          <a:bodyPr/>
          <a:lstStyle/>
          <a:p>
            <a:pPr eaLnBrk="1" hangingPunct="1"/>
            <a:r>
              <a:rPr lang="zh-CN" altLang="en-US" b="1"/>
              <a:t>建立检查点</a:t>
            </a:r>
          </a:p>
        </p:txBody>
      </p:sp>
      <p:sp>
        <p:nvSpPr>
          <p:cNvPr id="66564" name="Rectangle 3"/>
          <p:cNvSpPr>
            <a:spLocks noGrp="1" noChangeArrowheads="1"/>
          </p:cNvSpPr>
          <p:nvPr>
            <p:ph type="body" idx="1"/>
          </p:nvPr>
        </p:nvSpPr>
        <p:spPr>
          <a:xfrm>
            <a:off x="457200" y="1600200"/>
            <a:ext cx="8229600" cy="4060825"/>
          </a:xfrm>
        </p:spPr>
        <p:txBody>
          <a:bodyPr/>
          <a:lstStyle/>
          <a:p>
            <a:pPr marL="609600" indent="-609600" eaLnBrk="1" hangingPunct="1">
              <a:buFontTx/>
              <a:buNone/>
            </a:pPr>
            <a:r>
              <a:rPr lang="zh-CN" altLang="en-US" sz="3600"/>
              <a:t>    恢复子系统可以定期或不定期地建立检查点，保存数据库状态</a:t>
            </a:r>
          </a:p>
          <a:p>
            <a:pPr marL="609600" indent="-609600" eaLnBrk="1" hangingPunct="1">
              <a:buFontTx/>
              <a:buAutoNum type="circleNumDbPlain"/>
            </a:pPr>
            <a:r>
              <a:rPr lang="zh-CN" altLang="en-US" sz="3600"/>
              <a:t>定期：按照预定的一个时间间隔，如每隔一小时建立一个检查点</a:t>
            </a:r>
          </a:p>
          <a:p>
            <a:pPr marL="609600" indent="-609600" eaLnBrk="1" hangingPunct="1">
              <a:buFontTx/>
              <a:buAutoNum type="circleNumDbPlain"/>
            </a:pPr>
            <a:r>
              <a:rPr lang="zh-CN" altLang="en-US" sz="3600"/>
              <a:t>不定期：按照某种规则，如日志文件已写满一半建立一个检查点</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B3A38DB-49A0-4B70-9781-101DEAD173AA}" type="slidenum">
              <a:rPr lang="zh-CN" altLang="en-US" sz="1400"/>
              <a:pPr>
                <a:spcBef>
                  <a:spcPct val="0"/>
                </a:spcBef>
                <a:buFontTx/>
                <a:buNone/>
              </a:pPr>
              <a:t>65</a:t>
            </a:fld>
            <a:endParaRPr lang="en-US" altLang="zh-CN" sz="1400"/>
          </a:p>
        </p:txBody>
      </p:sp>
      <p:sp>
        <p:nvSpPr>
          <p:cNvPr id="68611" name="Rectangle 2"/>
          <p:cNvSpPr>
            <a:spLocks noGrp="1" noChangeArrowheads="1"/>
          </p:cNvSpPr>
          <p:nvPr>
            <p:ph type="title"/>
          </p:nvPr>
        </p:nvSpPr>
        <p:spPr/>
        <p:txBody>
          <a:bodyPr/>
          <a:lstStyle/>
          <a:p>
            <a:pPr eaLnBrk="1" hangingPunct="1"/>
            <a:r>
              <a:rPr lang="zh-CN" altLang="en-US" b="1"/>
              <a:t>三、利用检查点的恢复策略</a:t>
            </a:r>
          </a:p>
        </p:txBody>
      </p:sp>
      <p:sp>
        <p:nvSpPr>
          <p:cNvPr id="67588" name="Rectangle 3"/>
          <p:cNvSpPr>
            <a:spLocks noGrp="1" noChangeArrowheads="1"/>
          </p:cNvSpPr>
          <p:nvPr>
            <p:ph type="body" idx="1"/>
          </p:nvPr>
        </p:nvSpPr>
        <p:spPr>
          <a:xfrm>
            <a:off x="457200" y="1557338"/>
            <a:ext cx="8507413" cy="4525962"/>
          </a:xfrm>
        </p:spPr>
        <p:txBody>
          <a:bodyPr/>
          <a:lstStyle/>
          <a:p>
            <a:pPr eaLnBrk="1" hangingPunct="1"/>
            <a:r>
              <a:rPr lang="zh-CN" altLang="en-US" sz="4000"/>
              <a:t>使用检查点方法可以改善恢复效率</a:t>
            </a:r>
          </a:p>
          <a:p>
            <a:pPr eaLnBrk="1" hangingPunct="1"/>
            <a:r>
              <a:rPr lang="zh-CN" altLang="en-US" sz="4000"/>
              <a:t>当事务</a:t>
            </a:r>
            <a:r>
              <a:rPr lang="en-US" altLang="zh-CN" sz="4000"/>
              <a:t>T</a:t>
            </a:r>
            <a:r>
              <a:rPr lang="zh-CN" altLang="en-US" sz="4000"/>
              <a:t>在一个检查点之前提交，</a:t>
            </a:r>
            <a:r>
              <a:rPr lang="en-US" altLang="zh-CN" sz="4000"/>
              <a:t>T</a:t>
            </a:r>
            <a:r>
              <a:rPr lang="zh-CN" altLang="en-US" sz="4000"/>
              <a:t>对数据库所做的修改已写入数据库</a:t>
            </a:r>
          </a:p>
          <a:p>
            <a:pPr eaLnBrk="1" hangingPunct="1"/>
            <a:r>
              <a:rPr lang="zh-CN" altLang="en-US" sz="4000"/>
              <a:t>写入时间是在这个检查点建立之前或在这个检查点建立之时</a:t>
            </a:r>
          </a:p>
          <a:p>
            <a:pPr eaLnBrk="1" hangingPunct="1"/>
            <a:r>
              <a:rPr lang="zh-CN" altLang="en-US" sz="4000"/>
              <a:t>在进行恢复处理时，没有必要对事务</a:t>
            </a:r>
            <a:r>
              <a:rPr lang="en-US" altLang="zh-CN" sz="4000"/>
              <a:t>T</a:t>
            </a:r>
            <a:r>
              <a:rPr lang="zh-CN" altLang="en-US" sz="4000"/>
              <a:t>执行</a:t>
            </a:r>
            <a:r>
              <a:rPr lang="en-US" altLang="zh-CN" sz="4000"/>
              <a:t>REDO</a:t>
            </a:r>
            <a:r>
              <a:rPr lang="zh-CN" altLang="en-US" sz="4000"/>
              <a:t>操作</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58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58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75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5BC17A0-3271-473E-A46D-8B4B74F9F92F}" type="slidenum">
              <a:rPr lang="zh-CN" altLang="en-US" sz="1400"/>
              <a:pPr>
                <a:spcBef>
                  <a:spcPct val="0"/>
                </a:spcBef>
                <a:buFontTx/>
                <a:buNone/>
              </a:pPr>
              <a:t>66</a:t>
            </a:fld>
            <a:endParaRPr lang="en-US" altLang="zh-CN" sz="1400"/>
          </a:p>
        </p:txBody>
      </p:sp>
      <p:sp>
        <p:nvSpPr>
          <p:cNvPr id="69635" name="Rectangle 2"/>
          <p:cNvSpPr>
            <a:spLocks noGrp="1" noChangeArrowheads="1"/>
          </p:cNvSpPr>
          <p:nvPr>
            <p:ph type="title"/>
          </p:nvPr>
        </p:nvSpPr>
        <p:spPr/>
        <p:txBody>
          <a:bodyPr/>
          <a:lstStyle/>
          <a:p>
            <a:pPr algn="l" eaLnBrk="1" hangingPunct="1"/>
            <a:r>
              <a:rPr lang="zh-CN" altLang="en-US" sz="3200" b="1"/>
              <a:t>系统出现故障时，恢复子系统将根据事务的不同状态采取不同的恢复策略</a:t>
            </a:r>
          </a:p>
        </p:txBody>
      </p:sp>
      <p:pic>
        <p:nvPicPr>
          <p:cNvPr id="69636"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95288" y="1639888"/>
            <a:ext cx="8229600" cy="4525962"/>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43D5C8-4118-432D-957E-168BA9611965}" type="slidenum">
              <a:rPr lang="zh-CN" altLang="en-US" sz="1400"/>
              <a:pPr>
                <a:spcBef>
                  <a:spcPct val="0"/>
                </a:spcBef>
                <a:buFontTx/>
                <a:buNone/>
              </a:pPr>
              <a:t>67</a:t>
            </a:fld>
            <a:endParaRPr lang="en-US" altLang="zh-CN" sz="1400"/>
          </a:p>
        </p:txBody>
      </p:sp>
      <p:sp>
        <p:nvSpPr>
          <p:cNvPr id="70659" name="Rectangle 4"/>
          <p:cNvSpPr>
            <a:spLocks noGrp="1" noChangeArrowheads="1"/>
          </p:cNvSpPr>
          <p:nvPr>
            <p:ph type="body" idx="1"/>
          </p:nvPr>
        </p:nvSpPr>
        <p:spPr>
          <a:xfrm>
            <a:off x="468313" y="836613"/>
            <a:ext cx="8229600" cy="5399087"/>
          </a:xfrm>
          <a:noFill/>
        </p:spPr>
        <p:txBody>
          <a:bodyPr/>
          <a:lstStyle/>
          <a:p>
            <a:pPr eaLnBrk="1" hangingPunct="1">
              <a:lnSpc>
                <a:spcPct val="90000"/>
              </a:lnSpc>
            </a:pPr>
            <a:r>
              <a:rPr lang="en-US" altLang="zh-CN" sz="3600"/>
              <a:t>T1</a:t>
            </a:r>
            <a:r>
              <a:rPr lang="zh-CN" altLang="en-US" sz="3600"/>
              <a:t>：在检查点之前提交</a:t>
            </a:r>
          </a:p>
          <a:p>
            <a:pPr eaLnBrk="1" hangingPunct="1">
              <a:lnSpc>
                <a:spcPct val="90000"/>
              </a:lnSpc>
            </a:pPr>
            <a:r>
              <a:rPr lang="en-US" altLang="zh-CN" sz="3600"/>
              <a:t>T2</a:t>
            </a:r>
            <a:r>
              <a:rPr lang="zh-CN" altLang="en-US" sz="3600"/>
              <a:t>：在检查点之前开始执行，在检查点之后故障点之前提交</a:t>
            </a:r>
          </a:p>
          <a:p>
            <a:pPr eaLnBrk="1" hangingPunct="1">
              <a:lnSpc>
                <a:spcPct val="90000"/>
              </a:lnSpc>
            </a:pPr>
            <a:r>
              <a:rPr lang="en-US" altLang="zh-CN" sz="3600"/>
              <a:t>T3</a:t>
            </a:r>
            <a:r>
              <a:rPr lang="zh-CN" altLang="en-US" sz="3600"/>
              <a:t>：在检查点之前开始执行，在故障点时还未完成</a:t>
            </a:r>
          </a:p>
          <a:p>
            <a:pPr eaLnBrk="1" hangingPunct="1">
              <a:lnSpc>
                <a:spcPct val="90000"/>
              </a:lnSpc>
            </a:pPr>
            <a:r>
              <a:rPr lang="en-US" altLang="zh-CN" sz="3600"/>
              <a:t>T4</a:t>
            </a:r>
            <a:r>
              <a:rPr lang="zh-CN" altLang="en-US" sz="3600"/>
              <a:t>：在检查点之后开始执行，在故障点之前提交</a:t>
            </a:r>
          </a:p>
          <a:p>
            <a:pPr eaLnBrk="1" hangingPunct="1">
              <a:lnSpc>
                <a:spcPct val="90000"/>
              </a:lnSpc>
            </a:pPr>
            <a:r>
              <a:rPr lang="en-US" altLang="zh-CN" sz="3600"/>
              <a:t>T5</a:t>
            </a:r>
            <a:r>
              <a:rPr lang="zh-CN" altLang="en-US" sz="3600"/>
              <a:t>：在检查点之后开始执行，在故障点时还未完成</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164EAD2-1719-4CCD-B529-6D058936429A}" type="slidenum">
              <a:rPr lang="zh-CN" altLang="en-US" sz="1400"/>
              <a:pPr>
                <a:spcBef>
                  <a:spcPct val="0"/>
                </a:spcBef>
                <a:buFontTx/>
                <a:buNone/>
              </a:pPr>
              <a:t>68</a:t>
            </a:fld>
            <a:endParaRPr lang="en-US" altLang="zh-CN" sz="1400"/>
          </a:p>
        </p:txBody>
      </p:sp>
      <p:sp>
        <p:nvSpPr>
          <p:cNvPr id="70659" name="Rectangle 3"/>
          <p:cNvSpPr>
            <a:spLocks noGrp="1" noChangeArrowheads="1"/>
          </p:cNvSpPr>
          <p:nvPr>
            <p:ph type="body" idx="1"/>
          </p:nvPr>
        </p:nvSpPr>
        <p:spPr>
          <a:xfrm>
            <a:off x="323850" y="549275"/>
            <a:ext cx="8424863" cy="5616575"/>
          </a:xfrm>
        </p:spPr>
        <p:txBody>
          <a:bodyPr/>
          <a:lstStyle/>
          <a:p>
            <a:pPr marL="609600" indent="-609600" eaLnBrk="1" hangingPunct="1"/>
            <a:r>
              <a:rPr lang="zh-CN" altLang="en-US" sz="3600"/>
              <a:t>恢复策略</a:t>
            </a:r>
          </a:p>
          <a:p>
            <a:pPr marL="990600" lvl="1" indent="-533400" eaLnBrk="1" hangingPunct="1">
              <a:buFontTx/>
              <a:buAutoNum type="circleNumDbPlain"/>
            </a:pPr>
            <a:r>
              <a:rPr lang="en-US" altLang="zh-CN" sz="3600"/>
              <a:t>T3</a:t>
            </a:r>
            <a:r>
              <a:rPr lang="zh-CN" altLang="en-US" sz="3600"/>
              <a:t>和</a:t>
            </a:r>
            <a:r>
              <a:rPr lang="en-US" altLang="zh-CN" sz="3600"/>
              <a:t>T5</a:t>
            </a:r>
            <a:r>
              <a:rPr lang="zh-CN" altLang="en-US" sz="3600"/>
              <a:t>在故障发生时还未完成，所以予以撤销</a:t>
            </a:r>
          </a:p>
          <a:p>
            <a:pPr marL="990600" lvl="1" indent="-533400" eaLnBrk="1" hangingPunct="1">
              <a:buFontTx/>
              <a:buAutoNum type="circleNumDbPlain"/>
            </a:pPr>
            <a:r>
              <a:rPr lang="en-US" altLang="zh-CN" sz="3600"/>
              <a:t>T2</a:t>
            </a:r>
            <a:r>
              <a:rPr lang="zh-CN" altLang="en-US" sz="3600"/>
              <a:t>和</a:t>
            </a:r>
            <a:r>
              <a:rPr lang="en-US" altLang="zh-CN" sz="3600"/>
              <a:t>T4</a:t>
            </a:r>
            <a:r>
              <a:rPr lang="zh-CN" altLang="en-US" sz="3600"/>
              <a:t>在检查点之后才提交，它们对数据库所做的修改在故障发生时可能还在缓冲区中，尚未写入数据库，所以要</a:t>
            </a:r>
            <a:r>
              <a:rPr lang="en-US" altLang="zh-CN" sz="3600"/>
              <a:t>REDO</a:t>
            </a:r>
          </a:p>
          <a:p>
            <a:pPr marL="990600" lvl="1" indent="-533400" eaLnBrk="1" hangingPunct="1">
              <a:buFontTx/>
              <a:buAutoNum type="circleNumDbPlain"/>
            </a:pPr>
            <a:r>
              <a:rPr lang="en-US" altLang="zh-CN" sz="3600"/>
              <a:t>T1</a:t>
            </a:r>
            <a:r>
              <a:rPr lang="zh-CN" altLang="en-US" sz="3600"/>
              <a:t>在检查点之前已提交，所以不必执行</a:t>
            </a:r>
            <a:r>
              <a:rPr lang="en-US" altLang="zh-CN" sz="3600"/>
              <a:t>REDO</a:t>
            </a:r>
            <a:r>
              <a:rPr lang="zh-CN" altLang="en-US" sz="3600"/>
              <a:t>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3B4D3F7-DC2D-4C49-A2D3-55A5F079A0F5}" type="slidenum">
              <a:rPr lang="zh-CN" altLang="en-US" sz="1400"/>
              <a:pPr>
                <a:spcBef>
                  <a:spcPct val="0"/>
                </a:spcBef>
                <a:buFontTx/>
                <a:buNone/>
              </a:pPr>
              <a:t>69</a:t>
            </a:fld>
            <a:endParaRPr lang="en-US" altLang="zh-CN" sz="1400"/>
          </a:p>
        </p:txBody>
      </p:sp>
      <p:sp>
        <p:nvSpPr>
          <p:cNvPr id="72707" name="Rectangle 2"/>
          <p:cNvSpPr>
            <a:spLocks noGrp="1" noChangeArrowheads="1"/>
          </p:cNvSpPr>
          <p:nvPr>
            <p:ph type="title"/>
          </p:nvPr>
        </p:nvSpPr>
        <p:spPr/>
        <p:txBody>
          <a:bodyPr/>
          <a:lstStyle/>
          <a:p>
            <a:pPr eaLnBrk="1" hangingPunct="1"/>
            <a:r>
              <a:rPr lang="zh-CN" altLang="en-US" b="1"/>
              <a:t>利用检查点的恢复步骤</a:t>
            </a:r>
          </a:p>
        </p:txBody>
      </p:sp>
      <p:sp>
        <p:nvSpPr>
          <p:cNvPr id="72708" name="Rectangle 3"/>
          <p:cNvSpPr>
            <a:spLocks noGrp="1" noChangeArrowheads="1"/>
          </p:cNvSpPr>
          <p:nvPr>
            <p:ph type="body" idx="1"/>
          </p:nvPr>
        </p:nvSpPr>
        <p:spPr>
          <a:xfrm>
            <a:off x="457200" y="1600200"/>
            <a:ext cx="8229600" cy="3124200"/>
          </a:xfrm>
        </p:spPr>
        <p:txBody>
          <a:bodyPr/>
          <a:lstStyle/>
          <a:p>
            <a:pPr eaLnBrk="1" hangingPunct="1">
              <a:buFontTx/>
              <a:buNone/>
            </a:pPr>
            <a:r>
              <a:rPr lang="en-US" altLang="zh-CN" sz="4000"/>
              <a:t>  1.</a:t>
            </a:r>
            <a:r>
              <a:rPr lang="zh-CN" altLang="en-US" sz="4000"/>
              <a:t>从重新开始文件中找到最后一个检查点记录在日志文件中的地址，由该地址在日志文件中找到最后一个检查点记录。</a:t>
            </a:r>
          </a:p>
          <a:p>
            <a:pPr eaLnBrk="1" hangingPunct="1"/>
            <a:endParaRPr lang="zh-CN" altLang="en-US" sz="4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5D1D78E-0FBC-4F96-9187-BED2FDED3B8A}" type="slidenum">
              <a:rPr lang="zh-CN" altLang="en-US" sz="1400"/>
              <a:pPr>
                <a:spcBef>
                  <a:spcPct val="0"/>
                </a:spcBef>
                <a:buFontTx/>
                <a:buNone/>
              </a:pPr>
              <a:t>7</a:t>
            </a:fld>
            <a:endParaRPr lang="en-US" altLang="zh-CN" sz="1400"/>
          </a:p>
        </p:txBody>
      </p:sp>
      <p:sp>
        <p:nvSpPr>
          <p:cNvPr id="9219" name="Rectangle 2"/>
          <p:cNvSpPr>
            <a:spLocks noGrp="1" noChangeArrowheads="1"/>
          </p:cNvSpPr>
          <p:nvPr>
            <p:ph type="title"/>
          </p:nvPr>
        </p:nvSpPr>
        <p:spPr/>
        <p:txBody>
          <a:bodyPr/>
          <a:lstStyle/>
          <a:p>
            <a:pPr eaLnBrk="1" hangingPunct="1"/>
            <a:r>
              <a:rPr lang="zh-CN" altLang="en-US" b="1">
                <a:solidFill>
                  <a:srgbClr val="2F03BD"/>
                </a:solidFill>
              </a:rPr>
              <a:t>原子性 </a:t>
            </a:r>
            <a:r>
              <a:rPr lang="en-US" altLang="zh-CN" b="1">
                <a:solidFill>
                  <a:srgbClr val="2F03BD"/>
                </a:solidFill>
              </a:rPr>
              <a:t>(Atomicity)</a:t>
            </a:r>
            <a:endParaRPr lang="zh-CN" altLang="en-US" b="1">
              <a:solidFill>
                <a:srgbClr val="2F03BD"/>
              </a:solidFill>
            </a:endParaRPr>
          </a:p>
        </p:txBody>
      </p:sp>
      <p:sp>
        <p:nvSpPr>
          <p:cNvPr id="9220" name="Rectangle 3"/>
          <p:cNvSpPr>
            <a:spLocks noGrp="1" noChangeArrowheads="1"/>
          </p:cNvSpPr>
          <p:nvPr>
            <p:ph type="body" idx="1"/>
          </p:nvPr>
        </p:nvSpPr>
        <p:spPr>
          <a:xfrm>
            <a:off x="457200" y="1600200"/>
            <a:ext cx="8003232" cy="3701008"/>
          </a:xfrm>
        </p:spPr>
        <p:txBody>
          <a:bodyPr/>
          <a:lstStyle/>
          <a:p>
            <a:pPr eaLnBrk="1" hangingPunct="1"/>
            <a:r>
              <a:rPr lang="zh-CN" altLang="en-US" sz="4000" dirty="0"/>
              <a:t>事务是数据库的逻辑工作单位，事务中包括的各个操作要么都做，要么都不做。</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053F549-F860-4B9D-ADA6-15C704537146}" type="slidenum">
              <a:rPr lang="zh-CN" altLang="en-US" sz="1400"/>
              <a:pPr>
                <a:spcBef>
                  <a:spcPct val="0"/>
                </a:spcBef>
                <a:buFontTx/>
                <a:buNone/>
              </a:pPr>
              <a:t>70</a:t>
            </a:fld>
            <a:endParaRPr lang="en-US" altLang="zh-CN" sz="1400"/>
          </a:p>
        </p:txBody>
      </p:sp>
      <p:sp>
        <p:nvSpPr>
          <p:cNvPr id="72707" name="Rectangle 3"/>
          <p:cNvSpPr>
            <a:spLocks noGrp="1" noChangeArrowheads="1"/>
          </p:cNvSpPr>
          <p:nvPr>
            <p:ph type="body" idx="1"/>
          </p:nvPr>
        </p:nvSpPr>
        <p:spPr>
          <a:xfrm>
            <a:off x="250825" y="919163"/>
            <a:ext cx="8748713" cy="4525962"/>
          </a:xfrm>
        </p:spPr>
        <p:txBody>
          <a:bodyPr/>
          <a:lstStyle/>
          <a:p>
            <a:pPr marL="609600" indent="-609600" eaLnBrk="1" hangingPunct="1">
              <a:buFontTx/>
              <a:buNone/>
            </a:pPr>
            <a:r>
              <a:rPr lang="en-US" altLang="zh-CN" sz="4000"/>
              <a:t>2.</a:t>
            </a:r>
            <a:r>
              <a:rPr lang="zh-CN" altLang="en-US" sz="4000"/>
              <a:t>由该检查点记录得到检查点建立时刻所有正在执行的事务清单</a:t>
            </a:r>
            <a:r>
              <a:rPr lang="en-US" altLang="zh-CN" sz="4000"/>
              <a:t>ACTIVE-LIST</a:t>
            </a:r>
            <a:r>
              <a:rPr lang="zh-CN" altLang="en-US" sz="4000"/>
              <a:t>，建立两个事务队列</a:t>
            </a:r>
          </a:p>
          <a:p>
            <a:pPr marL="990600" lvl="1" indent="-533400" eaLnBrk="1" hangingPunct="1">
              <a:buFontTx/>
              <a:buAutoNum type="circleNumDbPlain"/>
            </a:pPr>
            <a:r>
              <a:rPr lang="en-US" altLang="zh-CN" sz="3600"/>
              <a:t>UNDO-LIST</a:t>
            </a:r>
          </a:p>
          <a:p>
            <a:pPr marL="990600" lvl="1" indent="-533400" eaLnBrk="1" hangingPunct="1">
              <a:buFontTx/>
              <a:buAutoNum type="circleNumDbPlain"/>
            </a:pPr>
            <a:r>
              <a:rPr lang="en-US" altLang="zh-CN" sz="3600"/>
              <a:t>REDO-LIST</a:t>
            </a:r>
          </a:p>
          <a:p>
            <a:pPr marL="609600" indent="-609600" eaLnBrk="1" hangingPunct="1"/>
            <a:r>
              <a:rPr lang="zh-CN" altLang="en-US" sz="4000"/>
              <a:t>把</a:t>
            </a:r>
            <a:r>
              <a:rPr lang="en-US" altLang="zh-CN" sz="4000"/>
              <a:t>ACTIVE-LIST</a:t>
            </a:r>
            <a:r>
              <a:rPr lang="zh-CN" altLang="en-US" sz="4000"/>
              <a:t>暂时放入</a:t>
            </a:r>
            <a:r>
              <a:rPr lang="en-US" altLang="zh-CN" sz="4000"/>
              <a:t>UNDO-LIST</a:t>
            </a:r>
            <a:r>
              <a:rPr lang="zh-CN" altLang="en-US" sz="4000"/>
              <a:t>队列，</a:t>
            </a:r>
            <a:r>
              <a:rPr lang="en-US" altLang="zh-CN" sz="4000"/>
              <a:t>REDO</a:t>
            </a:r>
            <a:r>
              <a:rPr lang="zh-CN" altLang="en-US" sz="4000"/>
              <a:t>队列暂为空</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269CE56-A63F-43EC-A2BD-01A0FB04F986}" type="slidenum">
              <a:rPr lang="zh-CN" altLang="en-US" sz="1400"/>
              <a:pPr>
                <a:spcBef>
                  <a:spcPct val="0"/>
                </a:spcBef>
                <a:buFontTx/>
                <a:buNone/>
              </a:pPr>
              <a:t>71</a:t>
            </a:fld>
            <a:endParaRPr lang="en-US" altLang="zh-CN" sz="1400"/>
          </a:p>
        </p:txBody>
      </p:sp>
      <p:sp>
        <p:nvSpPr>
          <p:cNvPr id="73731" name="Rectangle 3"/>
          <p:cNvSpPr>
            <a:spLocks noGrp="1" noChangeArrowheads="1"/>
          </p:cNvSpPr>
          <p:nvPr>
            <p:ph type="body" idx="1"/>
          </p:nvPr>
        </p:nvSpPr>
        <p:spPr>
          <a:xfrm>
            <a:off x="468313" y="692150"/>
            <a:ext cx="8229600" cy="5257800"/>
          </a:xfrm>
        </p:spPr>
        <p:txBody>
          <a:bodyPr/>
          <a:lstStyle/>
          <a:p>
            <a:pPr marL="609600" indent="-609600" eaLnBrk="1" hangingPunct="1">
              <a:buFontTx/>
              <a:buNone/>
            </a:pPr>
            <a:r>
              <a:rPr lang="en-US" altLang="zh-CN" sz="3600"/>
              <a:t>3.</a:t>
            </a:r>
            <a:r>
              <a:rPr lang="zh-CN" altLang="en-US" sz="3600"/>
              <a:t>从检查点开始正向扫描日志文件，直到日志文件结束</a:t>
            </a:r>
          </a:p>
          <a:p>
            <a:pPr marL="990600" lvl="1" indent="-533400" eaLnBrk="1" hangingPunct="1">
              <a:buFontTx/>
              <a:buAutoNum type="circleNumDbPlain"/>
            </a:pPr>
            <a:r>
              <a:rPr lang="zh-CN" altLang="en-US" sz="3200"/>
              <a:t>如有新开始的事务</a:t>
            </a:r>
            <a:r>
              <a:rPr lang="en-US" altLang="zh-CN" sz="3200" i="1"/>
              <a:t>T</a:t>
            </a:r>
            <a:r>
              <a:rPr lang="en-US" altLang="zh-CN" sz="3200" i="1" baseline="-25000"/>
              <a:t>i</a:t>
            </a:r>
            <a:r>
              <a:rPr lang="zh-CN" altLang="en-US" sz="3200"/>
              <a:t>，把</a:t>
            </a:r>
            <a:r>
              <a:rPr lang="en-US" altLang="zh-CN" sz="3200" i="1"/>
              <a:t>T</a:t>
            </a:r>
            <a:r>
              <a:rPr lang="en-US" altLang="zh-CN" sz="3200" i="1" baseline="-25000"/>
              <a:t>i</a:t>
            </a:r>
            <a:r>
              <a:rPr lang="zh-CN" altLang="en-US" sz="3200"/>
              <a:t>暂时放入</a:t>
            </a:r>
            <a:r>
              <a:rPr lang="en-US" altLang="zh-CN" sz="3200"/>
              <a:t>UNDO-LIST</a:t>
            </a:r>
            <a:r>
              <a:rPr lang="zh-CN" altLang="en-US" sz="3200"/>
              <a:t>队列</a:t>
            </a:r>
          </a:p>
          <a:p>
            <a:pPr marL="990600" lvl="1" indent="-533400" eaLnBrk="1" hangingPunct="1">
              <a:buFontTx/>
              <a:buAutoNum type="circleNumDbPlain"/>
            </a:pPr>
            <a:r>
              <a:rPr lang="zh-CN" altLang="en-US" sz="3200"/>
              <a:t>如有提交的事务</a:t>
            </a:r>
            <a:r>
              <a:rPr lang="en-US" altLang="zh-CN" sz="3200" i="1"/>
              <a:t>T</a:t>
            </a:r>
            <a:r>
              <a:rPr lang="en-US" altLang="zh-CN" sz="3200" i="1" baseline="-25000"/>
              <a:t>j</a:t>
            </a:r>
            <a:r>
              <a:rPr lang="en-US" altLang="zh-CN" sz="3200"/>
              <a:t> </a:t>
            </a:r>
            <a:r>
              <a:rPr lang="zh-CN" altLang="en-US" sz="3200"/>
              <a:t>，把</a:t>
            </a:r>
            <a:r>
              <a:rPr lang="en-US" altLang="zh-CN" sz="3200" i="1"/>
              <a:t>T</a:t>
            </a:r>
            <a:r>
              <a:rPr lang="en-US" altLang="zh-CN" sz="3200" i="1" baseline="-25000"/>
              <a:t>j</a:t>
            </a:r>
            <a:r>
              <a:rPr lang="zh-CN" altLang="en-US" sz="3200"/>
              <a:t>从</a:t>
            </a:r>
            <a:r>
              <a:rPr lang="en-US" altLang="zh-CN" sz="3200"/>
              <a:t>UNDO-LIST</a:t>
            </a:r>
            <a:r>
              <a:rPr lang="zh-CN" altLang="en-US" sz="3200"/>
              <a:t>队列移到</a:t>
            </a:r>
            <a:r>
              <a:rPr lang="en-US" altLang="zh-CN" sz="3200"/>
              <a:t>REDO-LIST</a:t>
            </a:r>
            <a:r>
              <a:rPr lang="zh-CN" altLang="en-US" sz="3200"/>
              <a:t>队列</a:t>
            </a:r>
          </a:p>
          <a:p>
            <a:pPr marL="609600" indent="-609600" eaLnBrk="1" hangingPunct="1">
              <a:buFontTx/>
              <a:buNone/>
            </a:pPr>
            <a:r>
              <a:rPr lang="en-US" altLang="zh-CN" sz="3600"/>
              <a:t>4.</a:t>
            </a:r>
            <a:r>
              <a:rPr lang="zh-CN" altLang="en-US" sz="3600"/>
              <a:t>对</a:t>
            </a:r>
            <a:r>
              <a:rPr lang="en-US" altLang="zh-CN" sz="3600"/>
              <a:t>UNDO-LIST</a:t>
            </a:r>
            <a:r>
              <a:rPr lang="zh-CN" altLang="en-US" sz="3600"/>
              <a:t>中的每个事务执行</a:t>
            </a:r>
            <a:r>
              <a:rPr lang="en-US" altLang="zh-CN" sz="3600"/>
              <a:t>UNDO</a:t>
            </a:r>
            <a:r>
              <a:rPr lang="zh-CN" altLang="en-US" sz="3600"/>
              <a:t>操作，对</a:t>
            </a:r>
            <a:r>
              <a:rPr lang="en-US" altLang="zh-CN" sz="3600"/>
              <a:t>REDO-LIST</a:t>
            </a:r>
            <a:r>
              <a:rPr lang="zh-CN" altLang="en-US" sz="3600"/>
              <a:t>中的每个事务执行</a:t>
            </a:r>
            <a:r>
              <a:rPr lang="en-US" altLang="zh-CN" sz="3600"/>
              <a:t>REDO</a:t>
            </a:r>
            <a:r>
              <a:rPr lang="zh-CN" altLang="en-US" sz="3600"/>
              <a:t>操作</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608EC0B-C93F-4F8A-BD3E-508B77D41D35}" type="slidenum">
              <a:rPr lang="zh-CN" altLang="en-US" sz="1400"/>
              <a:pPr>
                <a:spcBef>
                  <a:spcPct val="0"/>
                </a:spcBef>
                <a:buFontTx/>
                <a:buNone/>
              </a:pPr>
              <a:t>72</a:t>
            </a:fld>
            <a:endParaRPr lang="en-US" altLang="zh-CN" sz="1400"/>
          </a:p>
        </p:txBody>
      </p:sp>
      <p:sp>
        <p:nvSpPr>
          <p:cNvPr id="75779" name="Rectangle 2"/>
          <p:cNvSpPr>
            <a:spLocks noGrp="1" noChangeArrowheads="1"/>
          </p:cNvSpPr>
          <p:nvPr>
            <p:ph type="title"/>
          </p:nvPr>
        </p:nvSpPr>
        <p:spPr/>
        <p:txBody>
          <a:bodyPr/>
          <a:lstStyle/>
          <a:p>
            <a:pPr eaLnBrk="1" hangingPunct="1"/>
            <a:r>
              <a:rPr lang="en-US" altLang="zh-CN"/>
              <a:t>10.7 </a:t>
            </a:r>
            <a:r>
              <a:rPr lang="zh-CN" altLang="en-US" b="1"/>
              <a:t>数据库镜像</a:t>
            </a:r>
          </a:p>
        </p:txBody>
      </p:sp>
      <p:sp>
        <p:nvSpPr>
          <p:cNvPr id="74756" name="Rectangle 3"/>
          <p:cNvSpPr>
            <a:spLocks noGrp="1" noChangeArrowheads="1"/>
          </p:cNvSpPr>
          <p:nvPr>
            <p:ph type="body" idx="1"/>
          </p:nvPr>
        </p:nvSpPr>
        <p:spPr>
          <a:xfrm>
            <a:off x="468313" y="1484313"/>
            <a:ext cx="8229600" cy="4525962"/>
          </a:xfrm>
        </p:spPr>
        <p:txBody>
          <a:bodyPr/>
          <a:lstStyle/>
          <a:p>
            <a:pPr eaLnBrk="1" hangingPunct="1"/>
            <a:r>
              <a:rPr lang="zh-CN" altLang="en-US" sz="4000"/>
              <a:t>介质故障是对系统影响最为严重的一种故障，严重影响数据库可用性</a:t>
            </a:r>
          </a:p>
          <a:p>
            <a:pPr lvl="1" eaLnBrk="1" hangingPunct="1"/>
            <a:r>
              <a:rPr lang="zh-CN" altLang="en-US" sz="3600"/>
              <a:t>介质故障恢复比较费时</a:t>
            </a:r>
          </a:p>
          <a:p>
            <a:pPr lvl="1" eaLnBrk="1" hangingPunct="1"/>
            <a:r>
              <a:rPr lang="zh-CN" altLang="en-US" sz="3600"/>
              <a:t>为预防介质故障，</a:t>
            </a:r>
            <a:r>
              <a:rPr lang="en-US" altLang="zh-CN" sz="3600"/>
              <a:t>DBA</a:t>
            </a:r>
            <a:r>
              <a:rPr lang="zh-CN" altLang="en-US" sz="3600"/>
              <a:t>必须周期性地转储数据库</a:t>
            </a:r>
          </a:p>
          <a:p>
            <a:pPr eaLnBrk="1" hangingPunct="1"/>
            <a:r>
              <a:rPr lang="zh-CN" altLang="en-US" sz="4000"/>
              <a:t>提高数据库可用性的解决方案</a:t>
            </a:r>
          </a:p>
          <a:p>
            <a:pPr lvl="1" eaLnBrk="1" hangingPunct="1"/>
            <a:r>
              <a:rPr lang="zh-CN" altLang="en-US" sz="3600"/>
              <a:t>数据库镜像 </a:t>
            </a:r>
            <a:r>
              <a:rPr lang="en-US" altLang="zh-CN" sz="3600"/>
              <a:t>(Mirror)</a:t>
            </a:r>
            <a:endParaRPr lang="zh-CN" altLang="en-US" sz="3600"/>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5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7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B83FDE0-2929-45AC-A64D-AC627920FBF5}" type="slidenum">
              <a:rPr lang="zh-CN" altLang="en-US" sz="1400"/>
              <a:pPr>
                <a:spcBef>
                  <a:spcPct val="0"/>
                </a:spcBef>
                <a:buFontTx/>
                <a:buNone/>
              </a:pPr>
              <a:t>73</a:t>
            </a:fld>
            <a:endParaRPr lang="en-US" altLang="zh-CN" sz="1400"/>
          </a:p>
        </p:txBody>
      </p:sp>
      <p:sp>
        <p:nvSpPr>
          <p:cNvPr id="76803" name="Rectangle 2"/>
          <p:cNvSpPr>
            <a:spLocks noGrp="1" noChangeArrowheads="1"/>
          </p:cNvSpPr>
          <p:nvPr>
            <p:ph type="title"/>
          </p:nvPr>
        </p:nvSpPr>
        <p:spPr/>
        <p:txBody>
          <a:bodyPr/>
          <a:lstStyle/>
          <a:p>
            <a:pPr eaLnBrk="1" hangingPunct="1"/>
            <a:r>
              <a:rPr lang="zh-CN" altLang="en-US" b="1"/>
              <a:t>数据库镜像</a:t>
            </a:r>
          </a:p>
        </p:txBody>
      </p:sp>
      <p:sp>
        <p:nvSpPr>
          <p:cNvPr id="75780" name="Rectangle 3"/>
          <p:cNvSpPr>
            <a:spLocks noGrp="1" noChangeArrowheads="1"/>
          </p:cNvSpPr>
          <p:nvPr>
            <p:ph type="body" idx="1"/>
          </p:nvPr>
        </p:nvSpPr>
        <p:spPr/>
        <p:txBody>
          <a:bodyPr/>
          <a:lstStyle/>
          <a:p>
            <a:pPr eaLnBrk="1" hangingPunct="1"/>
            <a:r>
              <a:rPr lang="en-US" altLang="zh-CN" sz="3600"/>
              <a:t>DBMS</a:t>
            </a:r>
            <a:r>
              <a:rPr lang="zh-CN" altLang="en-US" sz="3600"/>
              <a:t>自动把整个数据库或其中的关键数据复制到另一个磁盘上</a:t>
            </a:r>
          </a:p>
          <a:p>
            <a:pPr eaLnBrk="1" hangingPunct="1"/>
            <a:r>
              <a:rPr lang="en-US" altLang="zh-CN" sz="3600"/>
              <a:t>DBMS</a:t>
            </a:r>
            <a:r>
              <a:rPr lang="zh-CN" altLang="en-US" sz="3600"/>
              <a:t>自动保证镜像数据与主数据库的一致性，每当主数据库更新时，</a:t>
            </a:r>
            <a:r>
              <a:rPr lang="en-US" altLang="zh-CN" sz="3600"/>
              <a:t>DBMS</a:t>
            </a:r>
            <a:r>
              <a:rPr lang="zh-CN" altLang="en-US" sz="3600"/>
              <a:t>自动把更新后的数据复制过去</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C6A1C9B-D5E2-4720-A740-EA641BA84857}" type="slidenum">
              <a:rPr lang="zh-CN" altLang="en-US" sz="1400"/>
              <a:pPr>
                <a:spcBef>
                  <a:spcPct val="0"/>
                </a:spcBef>
                <a:buFontTx/>
                <a:buNone/>
              </a:pPr>
              <a:t>74</a:t>
            </a:fld>
            <a:endParaRPr lang="en-US" altLang="zh-CN" sz="1400"/>
          </a:p>
        </p:txBody>
      </p:sp>
      <p:sp>
        <p:nvSpPr>
          <p:cNvPr id="77827" name="Rectangle 2"/>
          <p:cNvSpPr>
            <a:spLocks noGrp="1" noChangeArrowheads="1"/>
          </p:cNvSpPr>
          <p:nvPr>
            <p:ph type="title"/>
          </p:nvPr>
        </p:nvSpPr>
        <p:spPr/>
        <p:txBody>
          <a:bodyPr/>
          <a:lstStyle/>
          <a:p>
            <a:pPr eaLnBrk="1" hangingPunct="1"/>
            <a:r>
              <a:rPr lang="zh-CN" altLang="en-US" b="1"/>
              <a:t>数据库镜像</a:t>
            </a:r>
          </a:p>
        </p:txBody>
      </p:sp>
      <p:pic>
        <p:nvPicPr>
          <p:cNvPr id="77828"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1D0E5B4-7227-453F-B87D-47E317DABFFE}" type="slidenum">
              <a:rPr lang="zh-CN" altLang="en-US" sz="1400"/>
              <a:pPr>
                <a:spcBef>
                  <a:spcPct val="0"/>
                </a:spcBef>
                <a:buFontTx/>
                <a:buNone/>
              </a:pPr>
              <a:t>75</a:t>
            </a:fld>
            <a:endParaRPr lang="en-US" altLang="zh-CN" sz="1400"/>
          </a:p>
        </p:txBody>
      </p:sp>
      <p:sp>
        <p:nvSpPr>
          <p:cNvPr id="78851" name="Rectangle 2"/>
          <p:cNvSpPr>
            <a:spLocks noGrp="1" noChangeArrowheads="1"/>
          </p:cNvSpPr>
          <p:nvPr>
            <p:ph type="title"/>
          </p:nvPr>
        </p:nvSpPr>
        <p:spPr/>
        <p:txBody>
          <a:bodyPr/>
          <a:lstStyle/>
          <a:p>
            <a:pPr eaLnBrk="1" hangingPunct="1"/>
            <a:r>
              <a:rPr lang="zh-CN" altLang="en-US" b="1"/>
              <a:t>数据库镜像的用途</a:t>
            </a:r>
          </a:p>
        </p:txBody>
      </p:sp>
      <p:sp>
        <p:nvSpPr>
          <p:cNvPr id="78852" name="Rectangle 3"/>
          <p:cNvSpPr>
            <a:spLocks noGrp="1" noChangeArrowheads="1"/>
          </p:cNvSpPr>
          <p:nvPr>
            <p:ph type="body" sz="half" idx="1"/>
          </p:nvPr>
        </p:nvSpPr>
        <p:spPr>
          <a:xfrm>
            <a:off x="468313" y="1628775"/>
            <a:ext cx="8075612" cy="2333625"/>
          </a:xfrm>
        </p:spPr>
        <p:txBody>
          <a:bodyPr/>
          <a:lstStyle/>
          <a:p>
            <a:pPr eaLnBrk="1" hangingPunct="1"/>
            <a:r>
              <a:rPr lang="zh-CN" altLang="en-US"/>
              <a:t>出现介质故障时，可由镜像磁盘继续提供使用，同时</a:t>
            </a:r>
            <a:r>
              <a:rPr lang="en-US" altLang="zh-CN"/>
              <a:t>DBMS</a:t>
            </a:r>
            <a:r>
              <a:rPr lang="zh-CN" altLang="en-US"/>
              <a:t>自动利用镜像磁盘数据进行数据库的恢复，不需要关闭系统和重装数据库副本</a:t>
            </a:r>
          </a:p>
        </p:txBody>
      </p:sp>
      <p:pic>
        <p:nvPicPr>
          <p:cNvPr id="78853"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27088" y="3860800"/>
            <a:ext cx="7345362" cy="2479675"/>
          </a:xfr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B25E19C-2B82-4C34-92CC-70042A416B60}" type="slidenum">
              <a:rPr lang="zh-CN" altLang="en-US" sz="1400"/>
              <a:pPr>
                <a:spcBef>
                  <a:spcPct val="0"/>
                </a:spcBef>
                <a:buFontTx/>
                <a:buNone/>
              </a:pPr>
              <a:t>76</a:t>
            </a:fld>
            <a:endParaRPr lang="en-US" altLang="zh-CN" sz="1400"/>
          </a:p>
        </p:txBody>
      </p:sp>
      <p:sp>
        <p:nvSpPr>
          <p:cNvPr id="79875" name="Rectangle 3"/>
          <p:cNvSpPr>
            <a:spLocks noGrp="1" noChangeArrowheads="1"/>
          </p:cNvSpPr>
          <p:nvPr>
            <p:ph type="body" idx="1"/>
          </p:nvPr>
        </p:nvSpPr>
        <p:spPr>
          <a:xfrm>
            <a:off x="457200" y="1600200"/>
            <a:ext cx="8229600" cy="3197225"/>
          </a:xfrm>
        </p:spPr>
        <p:txBody>
          <a:bodyPr/>
          <a:lstStyle/>
          <a:p>
            <a:pPr eaLnBrk="1" hangingPunct="1"/>
            <a:r>
              <a:rPr lang="zh-CN" altLang="en-US" sz="3600"/>
              <a:t>没有出现故障时，可用于并发操作</a:t>
            </a:r>
          </a:p>
          <a:p>
            <a:pPr eaLnBrk="1" hangingPunct="1"/>
            <a:r>
              <a:rPr lang="zh-CN" altLang="en-US" sz="3600"/>
              <a:t>一个用户对数据加排他锁修改数据，其他用户可以读镜像数据库上的数据，而不必等待该用户释放锁</a:t>
            </a:r>
          </a:p>
          <a:p>
            <a:pPr eaLnBrk="1" hangingPunct="1"/>
            <a:endParaRPr lang="zh-CN" altLang="en-US" sz="36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E370218-8F9F-43AB-B6C2-399386FC703A}" type="slidenum">
              <a:rPr lang="zh-CN" altLang="en-US" sz="1400"/>
              <a:pPr>
                <a:spcBef>
                  <a:spcPct val="0"/>
                </a:spcBef>
                <a:buFontTx/>
                <a:buNone/>
              </a:pPr>
              <a:t>77</a:t>
            </a:fld>
            <a:endParaRPr lang="en-US" altLang="zh-CN" sz="1400"/>
          </a:p>
        </p:txBody>
      </p:sp>
      <p:sp>
        <p:nvSpPr>
          <p:cNvPr id="80899" name="Rectangle 3"/>
          <p:cNvSpPr>
            <a:spLocks noGrp="1" noChangeArrowheads="1"/>
          </p:cNvSpPr>
          <p:nvPr>
            <p:ph type="body" idx="1"/>
          </p:nvPr>
        </p:nvSpPr>
        <p:spPr>
          <a:xfrm>
            <a:off x="179388" y="1052513"/>
            <a:ext cx="8748712" cy="4525962"/>
          </a:xfrm>
        </p:spPr>
        <p:txBody>
          <a:bodyPr/>
          <a:lstStyle/>
          <a:p>
            <a:pPr eaLnBrk="1" hangingPunct="1"/>
            <a:r>
              <a:rPr lang="zh-CN" altLang="en-US" sz="4000"/>
              <a:t>频繁地复制数据自然会降低系统运行效率</a:t>
            </a:r>
          </a:p>
          <a:p>
            <a:pPr eaLnBrk="1" hangingPunct="1"/>
            <a:r>
              <a:rPr lang="zh-CN" altLang="en-US" sz="4000"/>
              <a:t>在实际应用中用户往往只选择对关键数据和日志文件镜像，而不是对整个数据库进行镜像</a:t>
            </a:r>
          </a:p>
          <a:p>
            <a:pPr eaLnBrk="1" hangingPunct="1"/>
            <a:endParaRPr lang="zh-CN" altLang="en-US" sz="40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65B7D88-D2E2-484C-A5BB-6DB0B2AF3CBD}" type="slidenum">
              <a:rPr lang="zh-CN" altLang="en-US" sz="1400"/>
              <a:pPr>
                <a:spcBef>
                  <a:spcPct val="0"/>
                </a:spcBef>
                <a:buFontTx/>
                <a:buNone/>
              </a:pPr>
              <a:t>78</a:t>
            </a:fld>
            <a:endParaRPr lang="en-US" altLang="zh-CN" sz="1400"/>
          </a:p>
        </p:txBody>
      </p:sp>
      <p:sp>
        <p:nvSpPr>
          <p:cNvPr id="81923" name="Rectangle 2"/>
          <p:cNvSpPr>
            <a:spLocks noGrp="1" noChangeArrowheads="1"/>
          </p:cNvSpPr>
          <p:nvPr>
            <p:ph type="title"/>
          </p:nvPr>
        </p:nvSpPr>
        <p:spPr/>
        <p:txBody>
          <a:bodyPr/>
          <a:lstStyle/>
          <a:p>
            <a:pPr eaLnBrk="1" hangingPunct="1"/>
            <a:r>
              <a:rPr lang="en-US" altLang="zh-CN"/>
              <a:t>10.8 </a:t>
            </a:r>
            <a:r>
              <a:rPr lang="zh-CN" altLang="en-US" b="1"/>
              <a:t>小结</a:t>
            </a:r>
          </a:p>
        </p:txBody>
      </p:sp>
      <p:sp>
        <p:nvSpPr>
          <p:cNvPr id="80900" name="Rectangle 3"/>
          <p:cNvSpPr>
            <a:spLocks noGrp="1" noChangeArrowheads="1"/>
          </p:cNvSpPr>
          <p:nvPr>
            <p:ph type="body" idx="1"/>
          </p:nvPr>
        </p:nvSpPr>
        <p:spPr>
          <a:xfrm>
            <a:off x="323851" y="1412875"/>
            <a:ext cx="8496622" cy="4525963"/>
          </a:xfrm>
        </p:spPr>
        <p:txBody>
          <a:bodyPr/>
          <a:lstStyle/>
          <a:p>
            <a:pPr eaLnBrk="1" hangingPunct="1"/>
            <a:r>
              <a:rPr lang="zh-CN" altLang="en-US" sz="4000" dirty="0"/>
              <a:t>如果数据库只包含成功事务提交的结果，就说数据库处于一致性状态。保证数据一致性是对数据库最基本要求</a:t>
            </a:r>
          </a:p>
          <a:p>
            <a:pPr eaLnBrk="1" hangingPunct="1"/>
            <a:r>
              <a:rPr lang="zh-CN" altLang="en-US" sz="4000" dirty="0"/>
              <a:t>事务是数据库的逻辑工作单位</a:t>
            </a:r>
          </a:p>
          <a:p>
            <a:pPr eaLnBrk="1" hangingPunct="1"/>
            <a:r>
              <a:rPr lang="en-US" altLang="zh-CN" sz="4000" dirty="0"/>
              <a:t>DBMS</a:t>
            </a:r>
            <a:r>
              <a:rPr lang="zh-CN" altLang="en-US" sz="4000" dirty="0"/>
              <a:t>保证系统中一切事务的原子性、一致性、隔离性和持续性</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90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9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8BCDB7A-5482-458B-8BD3-285C49C8F7C7}" type="slidenum">
              <a:rPr lang="zh-CN" altLang="en-US" sz="1400"/>
              <a:pPr>
                <a:spcBef>
                  <a:spcPct val="0"/>
                </a:spcBef>
                <a:buFontTx/>
                <a:buNone/>
              </a:pPr>
              <a:t>79</a:t>
            </a:fld>
            <a:endParaRPr lang="en-US" altLang="zh-CN" sz="1400"/>
          </a:p>
        </p:txBody>
      </p:sp>
      <p:sp>
        <p:nvSpPr>
          <p:cNvPr id="81923" name="Rectangle 3"/>
          <p:cNvSpPr>
            <a:spLocks noGrp="1" noChangeArrowheads="1"/>
          </p:cNvSpPr>
          <p:nvPr>
            <p:ph type="body" idx="1"/>
          </p:nvPr>
        </p:nvSpPr>
        <p:spPr>
          <a:xfrm>
            <a:off x="395288" y="1052513"/>
            <a:ext cx="8229600" cy="4525962"/>
          </a:xfrm>
        </p:spPr>
        <p:txBody>
          <a:bodyPr/>
          <a:lstStyle/>
          <a:p>
            <a:pPr eaLnBrk="1" hangingPunct="1"/>
            <a:r>
              <a:rPr lang="en-US" altLang="zh-CN" sz="4000"/>
              <a:t>DBMS</a:t>
            </a:r>
            <a:r>
              <a:rPr lang="zh-CN" altLang="en-US" sz="4000"/>
              <a:t>必须对事务故障、系统故障和介质故障进行恢复</a:t>
            </a:r>
          </a:p>
          <a:p>
            <a:pPr eaLnBrk="1" hangingPunct="1"/>
            <a:r>
              <a:rPr lang="zh-CN" altLang="en-US" sz="4000"/>
              <a:t>恢复中最经常使用的技术：</a:t>
            </a:r>
            <a:r>
              <a:rPr lang="zh-CN" altLang="en-US" sz="4000">
                <a:solidFill>
                  <a:srgbClr val="2F03BD"/>
                </a:solidFill>
              </a:rPr>
              <a:t>数据库转储和登记日志文件</a:t>
            </a:r>
          </a:p>
          <a:p>
            <a:pPr eaLnBrk="1" hangingPunct="1"/>
            <a:r>
              <a:rPr lang="zh-CN" altLang="en-US" sz="4000"/>
              <a:t>恢复的基本原理：利用存储在后备副本、日志文件和数据库镜像中的冗余数据来重建数据库</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D94D57C-8014-4B50-BCAC-AABF684880BF}" type="slidenum">
              <a:rPr lang="zh-CN" altLang="en-US" sz="1400"/>
              <a:pPr>
                <a:spcBef>
                  <a:spcPct val="0"/>
                </a:spcBef>
                <a:buFontTx/>
                <a:buNone/>
              </a:pPr>
              <a:t>8</a:t>
            </a:fld>
            <a:endParaRPr lang="en-US" altLang="zh-CN" sz="1400"/>
          </a:p>
        </p:txBody>
      </p:sp>
      <p:sp>
        <p:nvSpPr>
          <p:cNvPr id="10243" name="Rectangle 2"/>
          <p:cNvSpPr>
            <a:spLocks noGrp="1" noChangeArrowheads="1"/>
          </p:cNvSpPr>
          <p:nvPr>
            <p:ph type="title"/>
          </p:nvPr>
        </p:nvSpPr>
        <p:spPr>
          <a:xfrm>
            <a:off x="468313" y="260350"/>
            <a:ext cx="8229600" cy="1143000"/>
          </a:xfrm>
        </p:spPr>
        <p:txBody>
          <a:bodyPr/>
          <a:lstStyle/>
          <a:p>
            <a:pPr eaLnBrk="1" hangingPunct="1"/>
            <a:r>
              <a:rPr lang="zh-CN" altLang="en-US" b="1">
                <a:solidFill>
                  <a:srgbClr val="2F03BD"/>
                </a:solidFill>
              </a:rPr>
              <a:t>一致性 </a:t>
            </a:r>
            <a:r>
              <a:rPr lang="en-US" altLang="zh-CN" b="1">
                <a:solidFill>
                  <a:srgbClr val="2F03BD"/>
                </a:solidFill>
              </a:rPr>
              <a:t>(Consistency)</a:t>
            </a:r>
          </a:p>
        </p:txBody>
      </p:sp>
      <p:sp>
        <p:nvSpPr>
          <p:cNvPr id="9220" name="Rectangle 3"/>
          <p:cNvSpPr>
            <a:spLocks noGrp="1" noChangeArrowheads="1"/>
          </p:cNvSpPr>
          <p:nvPr>
            <p:ph type="body" idx="1"/>
          </p:nvPr>
        </p:nvSpPr>
        <p:spPr>
          <a:xfrm>
            <a:off x="468313" y="1582775"/>
            <a:ext cx="8229600" cy="4078473"/>
          </a:xfrm>
        </p:spPr>
        <p:txBody>
          <a:bodyPr/>
          <a:lstStyle/>
          <a:p>
            <a:pPr eaLnBrk="1" hangingPunct="1"/>
            <a:r>
              <a:rPr lang="zh-CN" altLang="en-US" sz="4000" dirty="0"/>
              <a:t>事务执行结果必须是使数据库从一个一致状态变到另一个一致状态。</a:t>
            </a:r>
          </a:p>
          <a:p>
            <a:pPr eaLnBrk="1" hangingPunct="1"/>
            <a:r>
              <a:rPr lang="zh-CN" altLang="en-US" sz="4000" dirty="0"/>
              <a:t>当数据库只包含成功事务提交结果时，就说数据库处于一致状态。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A8FDAFA-183B-4066-B8D9-742EB7624C73}" type="slidenum">
              <a:rPr lang="zh-CN" altLang="en-US" sz="1400"/>
              <a:pPr>
                <a:spcBef>
                  <a:spcPct val="0"/>
                </a:spcBef>
                <a:buFontTx/>
                <a:buNone/>
              </a:pPr>
              <a:t>80</a:t>
            </a:fld>
            <a:endParaRPr lang="en-US" altLang="zh-CN" sz="1400"/>
          </a:p>
        </p:txBody>
      </p:sp>
      <p:sp>
        <p:nvSpPr>
          <p:cNvPr id="83971" name="Rectangle 2"/>
          <p:cNvSpPr>
            <a:spLocks noGrp="1" noChangeArrowheads="1"/>
          </p:cNvSpPr>
          <p:nvPr>
            <p:ph type="title"/>
          </p:nvPr>
        </p:nvSpPr>
        <p:spPr/>
        <p:txBody>
          <a:bodyPr/>
          <a:lstStyle/>
          <a:p>
            <a:pPr eaLnBrk="1" hangingPunct="1"/>
            <a:r>
              <a:rPr lang="zh-CN" altLang="en-US"/>
              <a:t>常用恢复技术</a:t>
            </a:r>
          </a:p>
        </p:txBody>
      </p:sp>
      <p:sp>
        <p:nvSpPr>
          <p:cNvPr id="82948" name="Rectangle 3"/>
          <p:cNvSpPr>
            <a:spLocks noGrp="1" noChangeArrowheads="1"/>
          </p:cNvSpPr>
          <p:nvPr>
            <p:ph type="body" idx="1"/>
          </p:nvPr>
        </p:nvSpPr>
        <p:spPr>
          <a:xfrm>
            <a:off x="457200" y="1412875"/>
            <a:ext cx="8229600" cy="4525963"/>
          </a:xfrm>
        </p:spPr>
        <p:txBody>
          <a:bodyPr/>
          <a:lstStyle/>
          <a:p>
            <a:pPr eaLnBrk="1" hangingPunct="1"/>
            <a:r>
              <a:rPr lang="zh-CN" altLang="en-US" sz="4000"/>
              <a:t>事务故障的恢复</a:t>
            </a:r>
          </a:p>
          <a:p>
            <a:pPr lvl="1" eaLnBrk="1" hangingPunct="1"/>
            <a:r>
              <a:rPr lang="en-US" altLang="zh-CN" sz="3600"/>
              <a:t>UNDO</a:t>
            </a:r>
          </a:p>
          <a:p>
            <a:pPr eaLnBrk="1" hangingPunct="1"/>
            <a:r>
              <a:rPr lang="zh-CN" altLang="en-US" sz="4000"/>
              <a:t>系统故障的恢复</a:t>
            </a:r>
          </a:p>
          <a:p>
            <a:pPr lvl="1" eaLnBrk="1" hangingPunct="1"/>
            <a:r>
              <a:rPr lang="en-US" altLang="zh-CN" sz="3600"/>
              <a:t>UNDO + REDO</a:t>
            </a:r>
          </a:p>
          <a:p>
            <a:pPr eaLnBrk="1" hangingPunct="1"/>
            <a:r>
              <a:rPr lang="zh-CN" altLang="en-US" sz="4000"/>
              <a:t>介质故障的恢复</a:t>
            </a:r>
          </a:p>
          <a:p>
            <a:pPr lvl="1" eaLnBrk="1" hangingPunct="1"/>
            <a:r>
              <a:rPr lang="zh-CN" altLang="en-US" sz="3600"/>
              <a:t>重装备份并恢复到一致性状态</a:t>
            </a:r>
            <a:r>
              <a:rPr lang="en-US" altLang="zh-CN" sz="3600"/>
              <a:t>+ REDO</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4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294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294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294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294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560BACA-AFB6-4C22-BB5B-A7D6C5C615BD}" type="slidenum">
              <a:rPr lang="zh-CN" altLang="en-US" sz="1400"/>
              <a:pPr>
                <a:spcBef>
                  <a:spcPct val="0"/>
                </a:spcBef>
                <a:buFontTx/>
                <a:buNone/>
              </a:pPr>
              <a:t>81</a:t>
            </a:fld>
            <a:endParaRPr lang="en-US" altLang="zh-CN" sz="1400"/>
          </a:p>
        </p:txBody>
      </p:sp>
      <p:sp>
        <p:nvSpPr>
          <p:cNvPr id="83971" name="Rectangle 3"/>
          <p:cNvSpPr>
            <a:spLocks noGrp="1" noChangeArrowheads="1"/>
          </p:cNvSpPr>
          <p:nvPr>
            <p:ph type="body" idx="1"/>
          </p:nvPr>
        </p:nvSpPr>
        <p:spPr>
          <a:xfrm>
            <a:off x="250825" y="765175"/>
            <a:ext cx="8569325" cy="5184775"/>
          </a:xfrm>
        </p:spPr>
        <p:txBody>
          <a:bodyPr/>
          <a:lstStyle/>
          <a:p>
            <a:pPr marL="609600" indent="-609600" eaLnBrk="1" hangingPunct="1"/>
            <a:r>
              <a:rPr lang="zh-CN" altLang="en-US" sz="4000"/>
              <a:t>提高恢复效率的技术</a:t>
            </a:r>
          </a:p>
          <a:p>
            <a:pPr marL="990600" lvl="1" indent="-533400" eaLnBrk="1" hangingPunct="1">
              <a:buFontTx/>
              <a:buAutoNum type="circleNumDbPlain"/>
            </a:pPr>
            <a:r>
              <a:rPr lang="zh-CN" altLang="en-US" sz="3600"/>
              <a:t>检查点技术</a:t>
            </a:r>
          </a:p>
          <a:p>
            <a:pPr marL="990600" lvl="1" indent="-533400" eaLnBrk="1" hangingPunct="1">
              <a:buFontTx/>
              <a:buAutoNum type="circleNumDbPlain"/>
            </a:pPr>
            <a:r>
              <a:rPr lang="zh-CN" altLang="en-US" sz="3600"/>
              <a:t>可以提高系统故障的恢复效率</a:t>
            </a:r>
          </a:p>
          <a:p>
            <a:pPr marL="990600" lvl="1" indent="-533400" eaLnBrk="1" hangingPunct="1">
              <a:buFontTx/>
              <a:buAutoNum type="circleNumDbPlain"/>
            </a:pPr>
            <a:r>
              <a:rPr lang="zh-CN" altLang="en-US" sz="3600"/>
              <a:t>可以在一定程度上提高利用动态转储备份进行介质故障恢复效率</a:t>
            </a:r>
          </a:p>
          <a:p>
            <a:pPr marL="609600" indent="-609600" eaLnBrk="1" hangingPunct="1"/>
            <a:r>
              <a:rPr lang="zh-CN" altLang="en-US" sz="4000"/>
              <a:t>镜像技术可以改善介质故障的恢复效率</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222DBA4-F9FC-4949-B3B5-34A9F7D37AE2}" type="slidenum">
              <a:rPr lang="zh-CN" altLang="en-US" sz="1400"/>
              <a:pPr>
                <a:spcBef>
                  <a:spcPct val="0"/>
                </a:spcBef>
                <a:buFontTx/>
                <a:buNone/>
              </a:pPr>
              <a:t>9</a:t>
            </a:fld>
            <a:endParaRPr lang="en-US" altLang="zh-CN" sz="1400"/>
          </a:p>
        </p:txBody>
      </p:sp>
      <p:sp>
        <p:nvSpPr>
          <p:cNvPr id="11267" name="Rectangle 2"/>
          <p:cNvSpPr>
            <a:spLocks noGrp="1" noChangeArrowheads="1"/>
          </p:cNvSpPr>
          <p:nvPr>
            <p:ph type="title"/>
          </p:nvPr>
        </p:nvSpPr>
        <p:spPr/>
        <p:txBody>
          <a:bodyPr/>
          <a:lstStyle/>
          <a:p>
            <a:pPr eaLnBrk="1" hangingPunct="1"/>
            <a:r>
              <a:rPr lang="zh-CN" altLang="en-US" b="1">
                <a:solidFill>
                  <a:srgbClr val="2F03BD"/>
                </a:solidFill>
              </a:rPr>
              <a:t>隔离性 </a:t>
            </a:r>
            <a:r>
              <a:rPr lang="en-US" altLang="zh-CN" b="1">
                <a:solidFill>
                  <a:srgbClr val="2F03BD"/>
                </a:solidFill>
              </a:rPr>
              <a:t>(Isolation)</a:t>
            </a:r>
          </a:p>
        </p:txBody>
      </p:sp>
      <p:sp>
        <p:nvSpPr>
          <p:cNvPr id="10244" name="Rectangle 3"/>
          <p:cNvSpPr>
            <a:spLocks noGrp="1" noChangeArrowheads="1"/>
          </p:cNvSpPr>
          <p:nvPr>
            <p:ph type="body" idx="1"/>
          </p:nvPr>
        </p:nvSpPr>
        <p:spPr>
          <a:xfrm>
            <a:off x="288925" y="1700213"/>
            <a:ext cx="8675688" cy="3960812"/>
          </a:xfrm>
        </p:spPr>
        <p:txBody>
          <a:bodyPr/>
          <a:lstStyle/>
          <a:p>
            <a:pPr eaLnBrk="1" hangingPunct="1">
              <a:lnSpc>
                <a:spcPct val="90000"/>
              </a:lnSpc>
            </a:pPr>
            <a:r>
              <a:rPr lang="zh-CN" altLang="en-US" sz="4400"/>
              <a:t>一个事务的执行不能被其他事务干扰。</a:t>
            </a:r>
          </a:p>
          <a:p>
            <a:pPr eaLnBrk="1" hangingPunct="1">
              <a:lnSpc>
                <a:spcPct val="90000"/>
              </a:lnSpc>
            </a:pPr>
            <a:r>
              <a:rPr lang="zh-CN" altLang="en-US" sz="4400"/>
              <a:t>一个事务内部的操作及使用的数据对其他并发事务是隔离的，并发执行的各个事务之间不能互相干扰。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1308</TotalTime>
  <Words>3367</Words>
  <Application>Microsoft Office PowerPoint</Application>
  <PresentationFormat>全屏显示(4:3)</PresentationFormat>
  <Paragraphs>407</Paragraphs>
  <Slides>81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81</vt:i4>
      </vt:variant>
    </vt:vector>
  </HeadingPairs>
  <TitlesOfParts>
    <vt:vector size="86" baseType="lpstr">
      <vt:lpstr>Arial</vt:lpstr>
      <vt:lpstr>Comic Sans MS</vt:lpstr>
      <vt:lpstr>Times New Roman</vt:lpstr>
      <vt:lpstr>Wingdings</vt:lpstr>
      <vt:lpstr>默认设计模板</vt:lpstr>
      <vt:lpstr>数据库系统 An Introduction to Database Systems</vt:lpstr>
      <vt:lpstr>第十章 数据库恢复技术</vt:lpstr>
      <vt:lpstr>事务(Transaction)的基本概念</vt:lpstr>
      <vt:lpstr>事务和程序的比较</vt:lpstr>
      <vt:lpstr>定义事务</vt:lpstr>
      <vt:lpstr>二、事务的特性(ACID特性)</vt:lpstr>
      <vt:lpstr>原子性 (Atomicity)</vt:lpstr>
      <vt:lpstr>一致性 (Consistency)</vt:lpstr>
      <vt:lpstr>隔离性 (Isolation)</vt:lpstr>
      <vt:lpstr>持续性 (Durability)</vt:lpstr>
      <vt:lpstr>10.2 数据库恢复概述</vt:lpstr>
      <vt:lpstr>PowerPoint 演示文稿</vt:lpstr>
      <vt:lpstr>10.3 故障的种类</vt:lpstr>
      <vt:lpstr>一、事务内部的故障</vt:lpstr>
      <vt:lpstr>PowerPoint 演示文稿</vt:lpstr>
      <vt:lpstr>PowerPoint 演示文稿</vt:lpstr>
      <vt:lpstr>PowerPoint 演示文稿</vt:lpstr>
      <vt:lpstr>二、系统故障</vt:lpstr>
      <vt:lpstr>系统故障的常见原因</vt:lpstr>
      <vt:lpstr>系统故障的恢复</vt:lpstr>
      <vt:lpstr>三、介质故障</vt:lpstr>
      <vt:lpstr>介质故障的恢复</vt:lpstr>
      <vt:lpstr>四、计算机病毒</vt:lpstr>
      <vt:lpstr>故障小结</vt:lpstr>
      <vt:lpstr>10.4 恢复的实现技术</vt:lpstr>
      <vt:lpstr>PowerPoint 演示文稿</vt:lpstr>
      <vt:lpstr>10.4.1 数据转储</vt:lpstr>
      <vt:lpstr>一、什么是数据转储</vt:lpstr>
      <vt:lpstr>二、转储方法</vt:lpstr>
      <vt:lpstr>静态转储</vt:lpstr>
      <vt:lpstr>动态转储</vt:lpstr>
      <vt:lpstr>PowerPoint 演示文稿</vt:lpstr>
      <vt:lpstr>动态转储</vt:lpstr>
      <vt:lpstr>2．海量转储与增量转储</vt:lpstr>
      <vt:lpstr>海量转储与增量转储比较</vt:lpstr>
      <vt:lpstr>3．转储方法分类</vt:lpstr>
      <vt:lpstr>10.4.2 登记日志文件</vt:lpstr>
      <vt:lpstr>一、日志文件的格式和内容</vt:lpstr>
      <vt:lpstr>以记录为单位的日志文件格式和内容 </vt:lpstr>
      <vt:lpstr>以数据块为单位的日志文件的格式和内容</vt:lpstr>
      <vt:lpstr>二、日志文件的作用</vt:lpstr>
      <vt:lpstr>利用静态转储副本和日志文件进行 恢复</vt:lpstr>
      <vt:lpstr>三、登记日志文件</vt:lpstr>
      <vt:lpstr>PowerPoint 演示文稿</vt:lpstr>
      <vt:lpstr>10.5 恢复策略</vt:lpstr>
      <vt:lpstr>10.5.1 事务故障的恢复</vt:lpstr>
      <vt:lpstr>事务故障的恢复步骤</vt:lpstr>
      <vt:lpstr>事务故障的恢复步骤</vt:lpstr>
      <vt:lpstr>事务故障的恢复步骤</vt:lpstr>
      <vt:lpstr>10.5.2 系统故障的恢复</vt:lpstr>
      <vt:lpstr>系统故障的恢复步骤</vt:lpstr>
      <vt:lpstr>PowerPoint 演示文稿</vt:lpstr>
      <vt:lpstr>PowerPoint 演示文稿</vt:lpstr>
      <vt:lpstr>10.5.3 介质故障的恢复</vt:lpstr>
      <vt:lpstr>介质故障的恢复</vt:lpstr>
      <vt:lpstr>PowerPoint 演示文稿</vt:lpstr>
      <vt:lpstr>PowerPoint 演示文稿</vt:lpstr>
      <vt:lpstr>10.6 具有检查点的恢复技术</vt:lpstr>
      <vt:lpstr>一、问题的提出</vt:lpstr>
      <vt:lpstr>解决方案</vt:lpstr>
      <vt:lpstr>二、检查点技术</vt:lpstr>
      <vt:lpstr>具有检查点的日志文件和重新开始文件</vt:lpstr>
      <vt:lpstr>动态维护日志文件的方法</vt:lpstr>
      <vt:lpstr>建立检查点</vt:lpstr>
      <vt:lpstr>三、利用检查点的恢复策略</vt:lpstr>
      <vt:lpstr>系统出现故障时，恢复子系统将根据事务的不同状态采取不同的恢复策略</vt:lpstr>
      <vt:lpstr>PowerPoint 演示文稿</vt:lpstr>
      <vt:lpstr>PowerPoint 演示文稿</vt:lpstr>
      <vt:lpstr>利用检查点的恢复步骤</vt:lpstr>
      <vt:lpstr>PowerPoint 演示文稿</vt:lpstr>
      <vt:lpstr>PowerPoint 演示文稿</vt:lpstr>
      <vt:lpstr>10.7 数据库镜像</vt:lpstr>
      <vt:lpstr>数据库镜像</vt:lpstr>
      <vt:lpstr>数据库镜像</vt:lpstr>
      <vt:lpstr>数据库镜像的用途</vt:lpstr>
      <vt:lpstr>PowerPoint 演示文稿</vt:lpstr>
      <vt:lpstr>PowerPoint 演示文稿</vt:lpstr>
      <vt:lpstr>10.8 小结</vt:lpstr>
      <vt:lpstr>PowerPoint 演示文稿</vt:lpstr>
      <vt:lpstr>常用恢复技术</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xuzw</dc:creator>
  <cp:lastModifiedBy>Think</cp:lastModifiedBy>
  <cp:revision>301</cp:revision>
  <dcterms:created xsi:type="dcterms:W3CDTF">1601-01-01T00:00:00Z</dcterms:created>
  <dcterms:modified xsi:type="dcterms:W3CDTF">2023-12-16T07:32:29Z</dcterms:modified>
</cp:coreProperties>
</file>