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13"/>
  </p:notesMasterIdLst>
  <p:sldIdLst>
    <p:sldId id="355"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356" r:id="rId30"/>
    <p:sldId id="357" r:id="rId31"/>
    <p:sldId id="358" r:id="rId32"/>
    <p:sldId id="287" r:id="rId33"/>
    <p:sldId id="359" r:id="rId34"/>
    <p:sldId id="289" r:id="rId35"/>
    <p:sldId id="360" r:id="rId36"/>
    <p:sldId id="288" r:id="rId37"/>
    <p:sldId id="361" r:id="rId38"/>
    <p:sldId id="362"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5" r:id="rId64"/>
    <p:sldId id="364" r:id="rId65"/>
    <p:sldId id="365" r:id="rId66"/>
    <p:sldId id="363" r:id="rId67"/>
    <p:sldId id="314" r:id="rId68"/>
    <p:sldId id="316" r:id="rId69"/>
    <p:sldId id="317" r:id="rId70"/>
    <p:sldId id="318" r:id="rId71"/>
    <p:sldId id="319" r:id="rId72"/>
    <p:sldId id="320" r:id="rId73"/>
    <p:sldId id="321" r:id="rId74"/>
    <p:sldId id="322" r:id="rId75"/>
    <p:sldId id="324" r:id="rId76"/>
    <p:sldId id="366" r:id="rId77"/>
    <p:sldId id="367" r:id="rId78"/>
    <p:sldId id="327" r:id="rId79"/>
    <p:sldId id="354"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53" r:id="rId101"/>
    <p:sldId id="348" r:id="rId102"/>
    <p:sldId id="349" r:id="rId103"/>
    <p:sldId id="350" r:id="rId104"/>
    <p:sldId id="351" r:id="rId105"/>
    <p:sldId id="352" r:id="rId106"/>
    <p:sldId id="368" r:id="rId107"/>
    <p:sldId id="370" r:id="rId108"/>
    <p:sldId id="371" r:id="rId109"/>
    <p:sldId id="372" r:id="rId110"/>
    <p:sldId id="373" r:id="rId111"/>
    <p:sldId id="374" r:id="rId1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A50021"/>
    <a:srgbClr val="CC6600"/>
    <a:srgbClr val="FF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83" d="100"/>
          <a:sy n="83" d="100"/>
        </p:scale>
        <p:origin x="152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C50B5100-FABB-4B12-A632-485C01ABD2A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ADE619-6ADC-428E-8C49-965A7B5BE262}" type="slidenum">
              <a:rPr lang="zh-CN" altLang="en-US"/>
              <a:pPr>
                <a:defRPr/>
              </a:pPr>
              <a:t>‹#›</a:t>
            </a:fld>
            <a:endParaRPr lang="en-US" altLang="zh-CN"/>
          </a:p>
        </p:txBody>
      </p:sp>
    </p:spTree>
    <p:extLst>
      <p:ext uri="{BB962C8B-B14F-4D97-AF65-F5344CB8AC3E}">
        <p14:creationId xmlns:p14="http://schemas.microsoft.com/office/powerpoint/2010/main" val="412780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8F391F-5D26-47D2-A8BE-A88D746BE9CF}" type="slidenum">
              <a:rPr lang="zh-CN" altLang="en-US"/>
              <a:pPr>
                <a:defRPr/>
              </a:pPr>
              <a:t>‹#›</a:t>
            </a:fld>
            <a:endParaRPr lang="en-US" altLang="zh-CN"/>
          </a:p>
        </p:txBody>
      </p:sp>
    </p:spTree>
    <p:extLst>
      <p:ext uri="{BB962C8B-B14F-4D97-AF65-F5344CB8AC3E}">
        <p14:creationId xmlns:p14="http://schemas.microsoft.com/office/powerpoint/2010/main" val="33760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BCB5B6-C763-445A-B494-876C84AC7750}" type="slidenum">
              <a:rPr lang="zh-CN" altLang="en-US"/>
              <a:pPr>
                <a:defRPr/>
              </a:pPr>
              <a:t>‹#›</a:t>
            </a:fld>
            <a:endParaRPr lang="en-US" altLang="zh-CN"/>
          </a:p>
        </p:txBody>
      </p:sp>
    </p:spTree>
    <p:extLst>
      <p:ext uri="{BB962C8B-B14F-4D97-AF65-F5344CB8AC3E}">
        <p14:creationId xmlns:p14="http://schemas.microsoft.com/office/powerpoint/2010/main" val="412996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891CE2-6826-4E61-BBB0-DAE01951F019}" type="slidenum">
              <a:rPr lang="zh-CN" altLang="en-US"/>
              <a:pPr>
                <a:defRPr/>
              </a:pPr>
              <a:t>‹#›</a:t>
            </a:fld>
            <a:endParaRPr lang="en-US" altLang="zh-CN"/>
          </a:p>
        </p:txBody>
      </p:sp>
    </p:spTree>
    <p:extLst>
      <p:ext uri="{BB962C8B-B14F-4D97-AF65-F5344CB8AC3E}">
        <p14:creationId xmlns:p14="http://schemas.microsoft.com/office/powerpoint/2010/main" val="1827068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B74C6C-4648-4CD1-9A29-C1BB9FA9EDEA}" type="slidenum">
              <a:rPr lang="zh-CN" altLang="en-US"/>
              <a:pPr>
                <a:defRPr/>
              </a:pPr>
              <a:t>‹#›</a:t>
            </a:fld>
            <a:endParaRPr lang="en-US" altLang="zh-CN"/>
          </a:p>
        </p:txBody>
      </p:sp>
    </p:spTree>
    <p:extLst>
      <p:ext uri="{BB962C8B-B14F-4D97-AF65-F5344CB8AC3E}">
        <p14:creationId xmlns:p14="http://schemas.microsoft.com/office/powerpoint/2010/main" val="223719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71EE73-3739-4618-82D1-068D4042E87E}" type="slidenum">
              <a:rPr lang="zh-CN" altLang="en-US"/>
              <a:pPr>
                <a:defRPr/>
              </a:pPr>
              <a:t>‹#›</a:t>
            </a:fld>
            <a:endParaRPr lang="en-US" altLang="zh-CN"/>
          </a:p>
        </p:txBody>
      </p:sp>
    </p:spTree>
    <p:extLst>
      <p:ext uri="{BB962C8B-B14F-4D97-AF65-F5344CB8AC3E}">
        <p14:creationId xmlns:p14="http://schemas.microsoft.com/office/powerpoint/2010/main" val="315161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0EF75D-B6B9-4D65-B6B8-B601E7C66593}" type="slidenum">
              <a:rPr lang="zh-CN" altLang="en-US"/>
              <a:pPr>
                <a:defRPr/>
              </a:pPr>
              <a:t>‹#›</a:t>
            </a:fld>
            <a:endParaRPr lang="en-US" altLang="zh-CN"/>
          </a:p>
        </p:txBody>
      </p:sp>
    </p:spTree>
    <p:extLst>
      <p:ext uri="{BB962C8B-B14F-4D97-AF65-F5344CB8AC3E}">
        <p14:creationId xmlns:p14="http://schemas.microsoft.com/office/powerpoint/2010/main" val="339778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0ECF59-24E8-46D7-ACC9-5A0DF90635F5}" type="slidenum">
              <a:rPr lang="zh-CN" altLang="en-US"/>
              <a:pPr>
                <a:defRPr/>
              </a:pPr>
              <a:t>‹#›</a:t>
            </a:fld>
            <a:endParaRPr lang="en-US" altLang="zh-CN"/>
          </a:p>
        </p:txBody>
      </p:sp>
    </p:spTree>
    <p:extLst>
      <p:ext uri="{BB962C8B-B14F-4D97-AF65-F5344CB8AC3E}">
        <p14:creationId xmlns:p14="http://schemas.microsoft.com/office/powerpoint/2010/main" val="2064105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F590654-9322-4333-8FBA-C1289A465F40}" type="slidenum">
              <a:rPr lang="zh-CN" altLang="en-US"/>
              <a:pPr>
                <a:defRPr/>
              </a:pPr>
              <a:t>‹#›</a:t>
            </a:fld>
            <a:endParaRPr lang="en-US" altLang="zh-CN"/>
          </a:p>
        </p:txBody>
      </p:sp>
    </p:spTree>
    <p:extLst>
      <p:ext uri="{BB962C8B-B14F-4D97-AF65-F5344CB8AC3E}">
        <p14:creationId xmlns:p14="http://schemas.microsoft.com/office/powerpoint/2010/main" val="328594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72179B-C86C-41E9-94C1-54AD9F4C6140}" type="slidenum">
              <a:rPr lang="zh-CN" altLang="en-US"/>
              <a:pPr>
                <a:defRPr/>
              </a:pPr>
              <a:t>‹#›</a:t>
            </a:fld>
            <a:endParaRPr lang="en-US" altLang="zh-CN"/>
          </a:p>
        </p:txBody>
      </p:sp>
    </p:spTree>
    <p:extLst>
      <p:ext uri="{BB962C8B-B14F-4D97-AF65-F5344CB8AC3E}">
        <p14:creationId xmlns:p14="http://schemas.microsoft.com/office/powerpoint/2010/main" val="13393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2CD52F3-568D-4634-B1E5-2FC5B8472828}" type="slidenum">
              <a:rPr lang="zh-CN" altLang="en-US"/>
              <a:pPr>
                <a:defRPr/>
              </a:pPr>
              <a:t>‹#›</a:t>
            </a:fld>
            <a:endParaRPr lang="en-US" altLang="zh-CN"/>
          </a:p>
        </p:txBody>
      </p:sp>
    </p:spTree>
    <p:extLst>
      <p:ext uri="{BB962C8B-B14F-4D97-AF65-F5344CB8AC3E}">
        <p14:creationId xmlns:p14="http://schemas.microsoft.com/office/powerpoint/2010/main" val="11798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AD2CB7E-B66C-47BF-BE56-5BBF44081F8A}" type="slidenum">
              <a:rPr lang="zh-CN" altLang="en-US"/>
              <a:pPr>
                <a:defRPr/>
              </a:pPr>
              <a:t>‹#›</a:t>
            </a:fld>
            <a:endParaRPr lang="en-US" altLang="zh-CN"/>
          </a:p>
        </p:txBody>
      </p:sp>
    </p:spTree>
    <p:extLst>
      <p:ext uri="{BB962C8B-B14F-4D97-AF65-F5344CB8AC3E}">
        <p14:creationId xmlns:p14="http://schemas.microsoft.com/office/powerpoint/2010/main" val="2807298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4956E28-0FBA-4602-B00B-5DE5A655645F}" type="slidenum">
              <a:rPr lang="zh-CN" altLang="en-US"/>
              <a:pPr>
                <a:defRPr/>
              </a:pPr>
              <a:t>‹#›</a:t>
            </a:fld>
            <a:endParaRPr lang="en-US" altLang="zh-CN"/>
          </a:p>
        </p:txBody>
      </p:sp>
    </p:spTree>
    <p:extLst>
      <p:ext uri="{BB962C8B-B14F-4D97-AF65-F5344CB8AC3E}">
        <p14:creationId xmlns:p14="http://schemas.microsoft.com/office/powerpoint/2010/main" val="95369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13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413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413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2137A64-E359-4075-A0EE-5EB299F95D5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22300" y="692150"/>
            <a:ext cx="8134350" cy="2484438"/>
          </a:xfrm>
        </p:spPr>
        <p:txBody>
          <a:bodyPr/>
          <a:lstStyle/>
          <a:p>
            <a:pPr eaLnBrk="1" hangingPunct="1"/>
            <a:r>
              <a:rPr lang="zh-CN" altLang="en-US" sz="6000">
                <a:solidFill>
                  <a:schemeClr val="tx1"/>
                </a:solidFill>
              </a:rPr>
              <a:t>数据库系统</a:t>
            </a:r>
            <a:br>
              <a:rPr lang="zh-CN" altLang="en-US" sz="6000">
                <a:solidFill>
                  <a:schemeClr val="tx1"/>
                </a:solidFill>
              </a:rPr>
            </a:br>
            <a:r>
              <a:rPr lang="en-US" altLang="zh-CN" sz="3200">
                <a:solidFill>
                  <a:schemeClr val="tx1"/>
                </a:solidFill>
                <a:latin typeface="Comic Sans MS" panose="030F0702030302020204" pitchFamily="66" charset="0"/>
              </a:rPr>
              <a:t>An Introduction to</a:t>
            </a:r>
            <a:r>
              <a:rPr lang="en-US" altLang="zh-CN" sz="6000">
                <a:solidFill>
                  <a:schemeClr val="tx1"/>
                </a:solidFill>
              </a:rPr>
              <a:t> </a:t>
            </a:r>
            <a:r>
              <a:rPr lang="en-US" altLang="zh-CN" sz="3200">
                <a:solidFill>
                  <a:schemeClr val="tx1"/>
                </a:solidFill>
                <a:latin typeface="Comic Sans MS" panose="030F0702030302020204" pitchFamily="66" charset="0"/>
              </a:rPr>
              <a:t>Database Systems</a:t>
            </a:r>
            <a:endParaRPr lang="en-US" altLang="zh-CN" sz="3200" b="1">
              <a:solidFill>
                <a:schemeClr val="tx1"/>
              </a:solidFill>
              <a:latin typeface="Comic Sans MS" panose="030F0702030302020204" pitchFamily="66" charset="0"/>
            </a:endParaRPr>
          </a:p>
        </p:txBody>
      </p:sp>
      <p:sp>
        <p:nvSpPr>
          <p:cNvPr id="3075" name="Rectangle 3"/>
          <p:cNvSpPr>
            <a:spLocks noGrp="1" noChangeArrowheads="1"/>
          </p:cNvSpPr>
          <p:nvPr>
            <p:ph type="subTitle" idx="1"/>
          </p:nvPr>
        </p:nvSpPr>
        <p:spPr>
          <a:xfrm>
            <a:off x="650875" y="3055938"/>
            <a:ext cx="8077200" cy="815975"/>
          </a:xfrm>
        </p:spPr>
        <p:txBody>
          <a:bodyPr/>
          <a:lstStyle/>
          <a:p>
            <a:pPr eaLnBrk="1" hangingPunct="1"/>
            <a:r>
              <a:rPr lang="zh-CN" altLang="en-US" sz="4400" dirty="0">
                <a:solidFill>
                  <a:schemeClr val="accent2"/>
                </a:solidFill>
              </a:rPr>
              <a:t>第十一章  并发控制</a:t>
            </a:r>
          </a:p>
        </p:txBody>
      </p:sp>
      <p:sp>
        <p:nvSpPr>
          <p:cNvPr id="2" name="Rectangle 3">
            <a:extLst>
              <a:ext uri="{FF2B5EF4-FFF2-40B4-BE49-F238E27FC236}">
                <a16:creationId xmlns:a16="http://schemas.microsoft.com/office/drawing/2014/main" id="{B0E1C4F8-F02F-A572-7364-94D4F1B2C11E}"/>
              </a:ext>
            </a:extLst>
          </p:cNvPr>
          <p:cNvSpPr txBox="1">
            <a:spLocks noChangeArrowheads="1"/>
          </p:cNvSpPr>
          <p:nvPr/>
        </p:nvSpPr>
        <p:spPr bwMode="auto">
          <a:xfrm>
            <a:off x="971600" y="4365104"/>
            <a:ext cx="80772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eaLnBrk="1" hangingPunct="1"/>
            <a:r>
              <a:rPr lang="en-US" altLang="zh-CN" sz="4400" kern="0" dirty="0"/>
              <a:t>2023</a:t>
            </a:r>
            <a:r>
              <a:rPr lang="zh-CN" altLang="en-US" sz="4400" kern="0" dirty="0"/>
              <a:t>年</a:t>
            </a:r>
            <a:r>
              <a:rPr lang="en-US" altLang="zh-CN" sz="4400" kern="0" dirty="0"/>
              <a:t>12</a:t>
            </a:r>
            <a:r>
              <a:rPr lang="zh-CN" altLang="en-US" sz="4400" kern="0" dirty="0"/>
              <a:t>月</a:t>
            </a:r>
            <a:r>
              <a:rPr lang="en-US" altLang="zh-CN" sz="4400" kern="0" dirty="0"/>
              <a:t>25</a:t>
            </a:r>
            <a:r>
              <a:rPr lang="zh-CN" altLang="en-US" sz="4400" kern="0" dirty="0"/>
              <a:t>日（第</a:t>
            </a:r>
            <a:r>
              <a:rPr lang="en-US" altLang="zh-CN" sz="4400" kern="0" dirty="0"/>
              <a:t>15</a:t>
            </a:r>
            <a:r>
              <a:rPr lang="zh-CN" altLang="en-US" sz="4400" kern="0" dirty="0"/>
              <a:t>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3CFE2D-81E1-496D-9B04-7C63B95F1A64}" type="slidenum">
              <a:rPr lang="zh-CN" altLang="en-US" sz="140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en-US" altLang="zh-CN" sz="4800">
                <a:solidFill>
                  <a:schemeClr val="accent2"/>
                </a:solidFill>
              </a:rPr>
              <a:t>11.1 </a:t>
            </a:r>
            <a:r>
              <a:rPr lang="zh-CN" altLang="en-US" sz="4800">
                <a:solidFill>
                  <a:schemeClr val="accent2"/>
                </a:solidFill>
              </a:rPr>
              <a:t>并发控制概述</a:t>
            </a:r>
          </a:p>
        </p:txBody>
      </p:sp>
      <p:sp>
        <p:nvSpPr>
          <p:cNvPr id="11268" name="Rectangle 3"/>
          <p:cNvSpPr>
            <a:spLocks noGrp="1" noChangeArrowheads="1"/>
          </p:cNvSpPr>
          <p:nvPr>
            <p:ph type="body" idx="1"/>
          </p:nvPr>
        </p:nvSpPr>
        <p:spPr>
          <a:xfrm>
            <a:off x="457200" y="1600200"/>
            <a:ext cx="8229600" cy="3557588"/>
          </a:xfrm>
        </p:spPr>
        <p:txBody>
          <a:bodyPr/>
          <a:lstStyle/>
          <a:p>
            <a:pPr marL="609600" indent="-609600" eaLnBrk="1" hangingPunct="1">
              <a:buFontTx/>
              <a:buNone/>
            </a:pPr>
            <a:r>
              <a:rPr lang="zh-CN" altLang="en-US" sz="4400"/>
              <a:t>并发控制机制的任务</a:t>
            </a:r>
          </a:p>
          <a:p>
            <a:pPr marL="990600" lvl="1" indent="-533400" eaLnBrk="1" hangingPunct="1">
              <a:buFontTx/>
              <a:buAutoNum type="circleNumDbPlain"/>
            </a:pPr>
            <a:r>
              <a:rPr lang="zh-CN" altLang="en-US" sz="4000"/>
              <a:t>对并发操作进行正确调度</a:t>
            </a:r>
          </a:p>
          <a:p>
            <a:pPr marL="990600" lvl="1" indent="-533400" eaLnBrk="1" hangingPunct="1">
              <a:buFontTx/>
              <a:buAutoNum type="circleNumDbPlain"/>
            </a:pPr>
            <a:r>
              <a:rPr lang="zh-CN" altLang="en-US" sz="4000"/>
              <a:t>保证事务的隔离性</a:t>
            </a:r>
          </a:p>
          <a:p>
            <a:pPr marL="990600" lvl="1" indent="-533400" eaLnBrk="1" hangingPunct="1">
              <a:buFontTx/>
              <a:buAutoNum type="circleNumDbPlain"/>
            </a:pPr>
            <a:r>
              <a:rPr lang="zh-CN" altLang="en-US" sz="4000"/>
              <a:t>保证数据库的一致性</a:t>
            </a:r>
          </a:p>
          <a:p>
            <a:pPr marL="609600" indent="-609600"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F5420B4-43B9-49B6-ABC8-8DF819975852}" type="slidenum">
              <a:rPr lang="zh-CN" altLang="en-US" sz="1400"/>
              <a:pPr>
                <a:spcBef>
                  <a:spcPct val="0"/>
                </a:spcBef>
                <a:buFontTx/>
                <a:buNone/>
              </a:pPr>
              <a:t>100</a:t>
            </a:fld>
            <a:endParaRPr lang="en-US" altLang="zh-CN" sz="1400"/>
          </a:p>
        </p:txBody>
      </p:sp>
      <p:sp>
        <p:nvSpPr>
          <p:cNvPr id="98307" name="Rectangle 3"/>
          <p:cNvSpPr>
            <a:spLocks noGrp="1" noChangeArrowheads="1"/>
          </p:cNvSpPr>
          <p:nvPr>
            <p:ph type="body" idx="1"/>
          </p:nvPr>
        </p:nvSpPr>
        <p:spPr>
          <a:xfrm>
            <a:off x="468313" y="1125538"/>
            <a:ext cx="8229600" cy="4525962"/>
          </a:xfrm>
        </p:spPr>
        <p:txBody>
          <a:bodyPr/>
          <a:lstStyle/>
          <a:p>
            <a:pPr eaLnBrk="1" hangingPunct="1"/>
            <a:r>
              <a:rPr lang="zh-CN" altLang="en-US" sz="4000"/>
              <a:t>例如：事务</a:t>
            </a:r>
            <a:r>
              <a:rPr lang="en-US" altLang="zh-CN" sz="4000"/>
              <a:t>T1</a:t>
            </a:r>
            <a:r>
              <a:rPr lang="zh-CN" altLang="en-US" sz="4000"/>
              <a:t>要对关系</a:t>
            </a:r>
            <a:r>
              <a:rPr lang="en-US" altLang="zh-CN" sz="4000" i="1"/>
              <a:t>R</a:t>
            </a:r>
            <a:r>
              <a:rPr lang="en-US" altLang="zh-CN" sz="4000"/>
              <a:t>1</a:t>
            </a:r>
            <a:r>
              <a:rPr lang="zh-CN" altLang="en-US" sz="4000"/>
              <a:t>加</a:t>
            </a:r>
            <a:r>
              <a:rPr lang="en-US" altLang="zh-CN" sz="4000"/>
              <a:t>S</a:t>
            </a:r>
            <a:r>
              <a:rPr lang="zh-CN" altLang="en-US" sz="4000"/>
              <a:t>锁</a:t>
            </a:r>
          </a:p>
          <a:p>
            <a:pPr lvl="1" eaLnBrk="1" hangingPunct="1"/>
            <a:r>
              <a:rPr lang="zh-CN" altLang="en-US" sz="3600"/>
              <a:t>要首先对数据库加</a:t>
            </a:r>
            <a:r>
              <a:rPr lang="en-US" altLang="zh-CN" sz="3600"/>
              <a:t>IS</a:t>
            </a:r>
            <a:r>
              <a:rPr lang="zh-CN" altLang="en-US" sz="3600"/>
              <a:t>锁</a:t>
            </a:r>
          </a:p>
          <a:p>
            <a:pPr lvl="1" eaLnBrk="1" hangingPunct="1"/>
            <a:r>
              <a:rPr lang="zh-CN" altLang="en-US" sz="3600"/>
              <a:t>检查数据库和</a:t>
            </a:r>
            <a:r>
              <a:rPr lang="en-US" altLang="zh-CN" sz="3600" i="1"/>
              <a:t>R</a:t>
            </a:r>
            <a:r>
              <a:rPr lang="en-US" altLang="zh-CN" sz="3600"/>
              <a:t>1</a:t>
            </a:r>
            <a:r>
              <a:rPr lang="zh-CN" altLang="en-US" sz="3600"/>
              <a:t>是否已加了不相容的锁</a:t>
            </a:r>
            <a:r>
              <a:rPr lang="en-US" altLang="zh-CN" sz="3600"/>
              <a:t>(X</a:t>
            </a:r>
            <a:r>
              <a:rPr lang="zh-CN" altLang="en-US" sz="3600"/>
              <a:t>或</a:t>
            </a:r>
            <a:r>
              <a:rPr lang="en-US" altLang="zh-CN" sz="3600"/>
              <a:t>IX)</a:t>
            </a:r>
          </a:p>
          <a:p>
            <a:pPr lvl="1" eaLnBrk="1" hangingPunct="1"/>
            <a:r>
              <a:rPr lang="zh-CN" altLang="en-US" sz="3600"/>
              <a:t>不再需要搜索和检查</a:t>
            </a:r>
            <a:r>
              <a:rPr lang="en-US" altLang="zh-CN" sz="3600" i="1"/>
              <a:t>R</a:t>
            </a:r>
            <a:r>
              <a:rPr lang="en-US" altLang="zh-CN" sz="3600"/>
              <a:t>1</a:t>
            </a:r>
            <a:r>
              <a:rPr lang="zh-CN" altLang="en-US" sz="3600"/>
              <a:t>中的元组是否加了不相容的锁</a:t>
            </a:r>
            <a:r>
              <a:rPr lang="en-US" altLang="zh-CN" sz="3600"/>
              <a:t>(X</a:t>
            </a:r>
            <a:r>
              <a:rPr lang="zh-CN" altLang="en-US" sz="3600"/>
              <a:t>锁</a:t>
            </a:r>
            <a:r>
              <a:rPr lang="en-US" altLang="zh-CN" sz="36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4D605F7-C7AE-414C-B15E-6E40664C184D}" type="slidenum">
              <a:rPr lang="zh-CN" altLang="en-US" sz="1400"/>
              <a:pPr>
                <a:spcBef>
                  <a:spcPct val="0"/>
                </a:spcBef>
                <a:buFontTx/>
                <a:buNone/>
              </a:pPr>
              <a:t>101</a:t>
            </a:fld>
            <a:endParaRPr lang="en-US" altLang="zh-CN" sz="1400"/>
          </a:p>
        </p:txBody>
      </p:sp>
      <p:sp>
        <p:nvSpPr>
          <p:cNvPr id="99331" name="Rectangle 3"/>
          <p:cNvSpPr>
            <a:spLocks noGrp="1" noChangeArrowheads="1"/>
          </p:cNvSpPr>
          <p:nvPr>
            <p:ph type="body" idx="1"/>
          </p:nvPr>
        </p:nvSpPr>
        <p:spPr>
          <a:xfrm>
            <a:off x="323850" y="1052513"/>
            <a:ext cx="8229600" cy="4525962"/>
          </a:xfrm>
        </p:spPr>
        <p:txBody>
          <a:bodyPr/>
          <a:lstStyle/>
          <a:p>
            <a:pPr marL="609600" indent="-609600" eaLnBrk="1" hangingPunct="1"/>
            <a:r>
              <a:rPr lang="zh-CN" altLang="en-US" sz="4000"/>
              <a:t>具有意向锁的多粒度封锁方法</a:t>
            </a:r>
          </a:p>
          <a:p>
            <a:pPr marL="990600" lvl="1" indent="-533400" eaLnBrk="1" hangingPunct="1">
              <a:buFontTx/>
              <a:buAutoNum type="circleNumDbPlain"/>
            </a:pPr>
            <a:r>
              <a:rPr lang="zh-CN" altLang="en-US" sz="3600"/>
              <a:t>提高了系统的并发度</a:t>
            </a:r>
          </a:p>
          <a:p>
            <a:pPr marL="990600" lvl="1" indent="-533400" eaLnBrk="1" hangingPunct="1">
              <a:buFontTx/>
              <a:buAutoNum type="circleNumDbPlain"/>
            </a:pPr>
            <a:r>
              <a:rPr lang="zh-CN" altLang="en-US" sz="3600"/>
              <a:t>减少了加锁和解锁的开销</a:t>
            </a:r>
          </a:p>
          <a:p>
            <a:pPr marL="990600" lvl="1" indent="-533400" eaLnBrk="1" hangingPunct="1">
              <a:buFontTx/>
              <a:buAutoNum type="circleNumDbPlain"/>
            </a:pPr>
            <a:r>
              <a:rPr lang="zh-CN" altLang="en-US" sz="3600"/>
              <a:t>在实际的数据库管理系统产品中得到广泛应用</a:t>
            </a:r>
          </a:p>
          <a:p>
            <a:pPr marL="609600" indent="-609600" eaLnBrk="1" hangingPunct="1">
              <a:buFontTx/>
              <a:buAutoNum type="circleNumDbPlain"/>
            </a:pPr>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4B5CCD-0A6E-41C3-8D5A-6CF2329A1FBC}" type="slidenum">
              <a:rPr lang="zh-CN" altLang="en-US" sz="1400"/>
              <a:pPr>
                <a:spcBef>
                  <a:spcPct val="0"/>
                </a:spcBef>
                <a:buFontTx/>
                <a:buNone/>
              </a:pPr>
              <a:t>102</a:t>
            </a:fld>
            <a:endParaRPr lang="en-US" altLang="zh-CN" sz="1400"/>
          </a:p>
        </p:txBody>
      </p:sp>
      <p:sp>
        <p:nvSpPr>
          <p:cNvPr id="106499" name="Rectangle 2"/>
          <p:cNvSpPr>
            <a:spLocks noGrp="1" noChangeArrowheads="1"/>
          </p:cNvSpPr>
          <p:nvPr>
            <p:ph type="title"/>
          </p:nvPr>
        </p:nvSpPr>
        <p:spPr>
          <a:xfrm>
            <a:off x="468313" y="125413"/>
            <a:ext cx="8229600" cy="1143000"/>
          </a:xfrm>
        </p:spPr>
        <p:txBody>
          <a:bodyPr/>
          <a:lstStyle/>
          <a:p>
            <a:pPr eaLnBrk="1" hangingPunct="1"/>
            <a:r>
              <a:rPr lang="en-US" altLang="zh-CN">
                <a:solidFill>
                  <a:schemeClr val="accent2"/>
                </a:solidFill>
              </a:rPr>
              <a:t>11.9 </a:t>
            </a:r>
            <a:r>
              <a:rPr lang="zh-CN" altLang="en-US" b="1">
                <a:solidFill>
                  <a:schemeClr val="accent2"/>
                </a:solidFill>
              </a:rPr>
              <a:t>小结</a:t>
            </a:r>
          </a:p>
        </p:txBody>
      </p:sp>
      <p:sp>
        <p:nvSpPr>
          <p:cNvPr id="100356" name="Rectangle 3"/>
          <p:cNvSpPr>
            <a:spLocks noGrp="1" noChangeArrowheads="1"/>
          </p:cNvSpPr>
          <p:nvPr>
            <p:ph type="body" idx="1"/>
          </p:nvPr>
        </p:nvSpPr>
        <p:spPr>
          <a:xfrm>
            <a:off x="142875" y="1125538"/>
            <a:ext cx="9001125" cy="5472112"/>
          </a:xfrm>
        </p:spPr>
        <p:txBody>
          <a:bodyPr/>
          <a:lstStyle/>
          <a:p>
            <a:pPr eaLnBrk="1" hangingPunct="1"/>
            <a:r>
              <a:rPr lang="zh-CN" altLang="en-US" sz="3600" dirty="0"/>
              <a:t>数据共享与数据一致性是一对矛盾</a:t>
            </a:r>
          </a:p>
          <a:p>
            <a:pPr eaLnBrk="1" hangingPunct="1"/>
            <a:r>
              <a:rPr lang="zh-CN" altLang="en-US" sz="3600" dirty="0"/>
              <a:t>数据库的价值在很大程度上取决于它所能提供的数据共享度</a:t>
            </a:r>
          </a:p>
          <a:p>
            <a:pPr eaLnBrk="1" hangingPunct="1"/>
            <a:r>
              <a:rPr lang="zh-CN" altLang="en-US" sz="3600" dirty="0"/>
              <a:t>数据共享在很大程度上取决于系统允许对数据并发操作的程度</a:t>
            </a:r>
          </a:p>
          <a:p>
            <a:pPr eaLnBrk="1" hangingPunct="1"/>
            <a:r>
              <a:rPr lang="zh-CN" altLang="en-US" sz="3600" dirty="0"/>
              <a:t>数据并发程度又取决于数据库的并发控制机制</a:t>
            </a:r>
          </a:p>
          <a:p>
            <a:pPr eaLnBrk="1" hangingPunct="1"/>
            <a:r>
              <a:rPr lang="zh-CN" altLang="en-US" sz="3600" dirty="0"/>
              <a:t>数据的一致性也取决于并发控制的程度。并发控制越多，数据一致性往往越好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7264061-504F-4638-AC26-72C793A876FD}" type="slidenum">
              <a:rPr lang="zh-CN" altLang="en-US" sz="1400"/>
              <a:pPr>
                <a:spcBef>
                  <a:spcPct val="0"/>
                </a:spcBef>
                <a:buFontTx/>
                <a:buNone/>
              </a:pPr>
              <a:t>103</a:t>
            </a:fld>
            <a:endParaRPr lang="en-US" altLang="zh-CN" sz="1400"/>
          </a:p>
        </p:txBody>
      </p:sp>
      <p:sp>
        <p:nvSpPr>
          <p:cNvPr id="101379" name="Rectangle 3"/>
          <p:cNvSpPr>
            <a:spLocks noGrp="1" noChangeArrowheads="1"/>
          </p:cNvSpPr>
          <p:nvPr>
            <p:ph type="body" idx="1"/>
          </p:nvPr>
        </p:nvSpPr>
        <p:spPr>
          <a:xfrm>
            <a:off x="395288" y="1196975"/>
            <a:ext cx="8064500" cy="4525963"/>
          </a:xfrm>
        </p:spPr>
        <p:txBody>
          <a:bodyPr/>
          <a:lstStyle/>
          <a:p>
            <a:pPr eaLnBrk="1" hangingPunct="1"/>
            <a:r>
              <a:rPr lang="zh-CN" altLang="en-US" sz="3600"/>
              <a:t>数据库的并发控制以</a:t>
            </a:r>
            <a:r>
              <a:rPr lang="zh-CN" altLang="en-US" sz="3600">
                <a:solidFill>
                  <a:schemeClr val="accent2"/>
                </a:solidFill>
              </a:rPr>
              <a:t>事务</a:t>
            </a:r>
            <a:r>
              <a:rPr lang="zh-CN" altLang="en-US" sz="3600"/>
              <a:t>为单位</a:t>
            </a:r>
          </a:p>
          <a:p>
            <a:pPr eaLnBrk="1" hangingPunct="1"/>
            <a:r>
              <a:rPr lang="zh-CN" altLang="en-US" sz="3600"/>
              <a:t>数据库的并发控制通常使用封锁机制</a:t>
            </a:r>
          </a:p>
          <a:p>
            <a:pPr eaLnBrk="1" hangingPunct="1"/>
            <a:r>
              <a:rPr lang="zh-CN" altLang="en-US" sz="3600"/>
              <a:t>两类最常用的封锁：共享锁、排他锁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13F79B6-E12B-4BC7-918C-5711F084C7F0}" type="slidenum">
              <a:rPr lang="zh-CN" altLang="en-US" sz="1400"/>
              <a:pPr>
                <a:spcBef>
                  <a:spcPct val="0"/>
                </a:spcBef>
                <a:buFontTx/>
                <a:buNone/>
              </a:pPr>
              <a:t>104</a:t>
            </a:fld>
            <a:endParaRPr lang="en-US" altLang="zh-CN" sz="1400"/>
          </a:p>
        </p:txBody>
      </p:sp>
      <p:sp>
        <p:nvSpPr>
          <p:cNvPr id="102403" name="Rectangle 3"/>
          <p:cNvSpPr>
            <a:spLocks noGrp="1" noChangeArrowheads="1"/>
          </p:cNvSpPr>
          <p:nvPr>
            <p:ph type="body" idx="1"/>
          </p:nvPr>
        </p:nvSpPr>
        <p:spPr>
          <a:xfrm>
            <a:off x="395288" y="1268413"/>
            <a:ext cx="8229600" cy="4525962"/>
          </a:xfrm>
        </p:spPr>
        <p:txBody>
          <a:bodyPr/>
          <a:lstStyle/>
          <a:p>
            <a:pPr marL="609600" indent="-609600" eaLnBrk="1" hangingPunct="1"/>
            <a:r>
              <a:rPr lang="zh-CN" altLang="en-US" sz="3600"/>
              <a:t>并发控制机制调度并发事务操作是否正确的判别准则是可串行性</a:t>
            </a:r>
          </a:p>
          <a:p>
            <a:pPr marL="990600" lvl="1" indent="-533400" eaLnBrk="1" hangingPunct="1">
              <a:buFontTx/>
              <a:buAutoNum type="circleNumDbPlain"/>
            </a:pPr>
            <a:r>
              <a:rPr lang="zh-CN" altLang="en-US" sz="3600"/>
              <a:t>并发操作的正确性则通常由两段锁协议来保证</a:t>
            </a:r>
          </a:p>
          <a:p>
            <a:pPr marL="990600" lvl="1" indent="-533400" eaLnBrk="1" hangingPunct="1">
              <a:buFontTx/>
              <a:buAutoNum type="circleNumDbPlain"/>
            </a:pPr>
            <a:r>
              <a:rPr lang="zh-CN" altLang="en-US" sz="3600"/>
              <a:t>两段锁协议是可串行化调度的充分条件，但不是必要条件</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3F04EF-E907-47BB-A1BF-4F42B5C8F59D}" type="slidenum">
              <a:rPr lang="zh-CN" altLang="en-US" sz="1400"/>
              <a:pPr>
                <a:spcBef>
                  <a:spcPct val="0"/>
                </a:spcBef>
                <a:buFontTx/>
                <a:buNone/>
              </a:pPr>
              <a:t>105</a:t>
            </a:fld>
            <a:endParaRPr lang="en-US" altLang="zh-CN" sz="1400"/>
          </a:p>
        </p:txBody>
      </p:sp>
      <p:sp>
        <p:nvSpPr>
          <p:cNvPr id="109571" name="Rectangle 2"/>
          <p:cNvSpPr>
            <a:spLocks noGrp="1" noChangeArrowheads="1"/>
          </p:cNvSpPr>
          <p:nvPr>
            <p:ph type="title"/>
          </p:nvPr>
        </p:nvSpPr>
        <p:spPr/>
        <p:txBody>
          <a:bodyPr/>
          <a:lstStyle/>
          <a:p>
            <a:pPr eaLnBrk="1" hangingPunct="1"/>
            <a:r>
              <a:rPr lang="zh-CN" altLang="en-US">
                <a:solidFill>
                  <a:schemeClr val="accent2"/>
                </a:solidFill>
              </a:rPr>
              <a:t>对数据对象施加封锁，带来问题</a:t>
            </a:r>
          </a:p>
        </p:txBody>
      </p:sp>
      <p:sp>
        <p:nvSpPr>
          <p:cNvPr id="103428" name="Rectangle 3"/>
          <p:cNvSpPr>
            <a:spLocks noGrp="1" noChangeArrowheads="1"/>
          </p:cNvSpPr>
          <p:nvPr>
            <p:ph type="body" idx="1"/>
          </p:nvPr>
        </p:nvSpPr>
        <p:spPr/>
        <p:txBody>
          <a:bodyPr/>
          <a:lstStyle/>
          <a:p>
            <a:pPr marL="609600" indent="-609600" eaLnBrk="1" hangingPunct="1">
              <a:lnSpc>
                <a:spcPct val="90000"/>
              </a:lnSpc>
            </a:pPr>
            <a:r>
              <a:rPr lang="zh-CN" altLang="en-US" sz="3600"/>
              <a:t>活锁：先来先服务</a:t>
            </a:r>
          </a:p>
          <a:p>
            <a:pPr marL="609600" indent="-609600" eaLnBrk="1" hangingPunct="1">
              <a:lnSpc>
                <a:spcPct val="90000"/>
              </a:lnSpc>
            </a:pPr>
            <a:r>
              <a:rPr lang="zh-CN" altLang="en-US" sz="3600"/>
              <a:t>死锁预防方法</a:t>
            </a:r>
          </a:p>
          <a:p>
            <a:pPr marL="990600" lvl="1" indent="-533400" eaLnBrk="1" hangingPunct="1">
              <a:lnSpc>
                <a:spcPct val="90000"/>
              </a:lnSpc>
              <a:buFontTx/>
              <a:buAutoNum type="circleNumDbPlain"/>
            </a:pPr>
            <a:r>
              <a:rPr lang="zh-CN" altLang="en-US" sz="3600"/>
              <a:t>一次封锁法</a:t>
            </a:r>
          </a:p>
          <a:p>
            <a:pPr marL="990600" lvl="1" indent="-533400" eaLnBrk="1" hangingPunct="1">
              <a:lnSpc>
                <a:spcPct val="90000"/>
              </a:lnSpc>
              <a:buFontTx/>
              <a:buAutoNum type="circleNumDbPlain"/>
            </a:pPr>
            <a:r>
              <a:rPr lang="zh-CN" altLang="en-US" sz="3600"/>
              <a:t>顺序封锁法</a:t>
            </a:r>
          </a:p>
          <a:p>
            <a:pPr marL="609600" indent="-609600" eaLnBrk="1" hangingPunct="1">
              <a:lnSpc>
                <a:spcPct val="90000"/>
              </a:lnSpc>
            </a:pPr>
            <a:r>
              <a:rPr lang="zh-CN" altLang="en-US" sz="3600"/>
              <a:t>死锁的诊断与解除</a:t>
            </a:r>
          </a:p>
          <a:p>
            <a:pPr marL="990600" lvl="1" indent="-533400" eaLnBrk="1" hangingPunct="1">
              <a:lnSpc>
                <a:spcPct val="90000"/>
              </a:lnSpc>
              <a:buFontTx/>
              <a:buAutoNum type="circleNumDbPlain"/>
            </a:pPr>
            <a:r>
              <a:rPr lang="zh-CN" altLang="en-US" sz="3600"/>
              <a:t>超时法</a:t>
            </a:r>
          </a:p>
          <a:p>
            <a:pPr marL="990600" lvl="1" indent="-533400" eaLnBrk="1" hangingPunct="1">
              <a:lnSpc>
                <a:spcPct val="90000"/>
              </a:lnSpc>
              <a:buFontTx/>
              <a:buAutoNum type="circleNumDbPlain"/>
            </a:pPr>
            <a:r>
              <a:rPr lang="zh-CN" altLang="en-US" sz="3600"/>
              <a:t>等待图法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42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342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4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zh-CN" altLang="en-US"/>
              <a:t>习题 </a:t>
            </a:r>
            <a:r>
              <a:rPr lang="en-US" altLang="zh-CN"/>
              <a:t>Page 326</a:t>
            </a:r>
            <a:endParaRPr lang="zh-CN" altLang="en-US"/>
          </a:p>
        </p:txBody>
      </p:sp>
      <p:sp>
        <p:nvSpPr>
          <p:cNvPr id="1105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99B4B0-0A33-40BC-98D8-9161510BB01F}" type="slidenum">
              <a:rPr lang="zh-CN" altLang="en-US" sz="1400"/>
              <a:pPr>
                <a:spcBef>
                  <a:spcPct val="0"/>
                </a:spcBef>
                <a:buFontTx/>
                <a:buNone/>
              </a:pPr>
              <a:t>106</a:t>
            </a:fld>
            <a:endParaRPr lang="en-US" altLang="zh-CN" sz="1400"/>
          </a:p>
        </p:txBody>
      </p:sp>
      <p:pic>
        <p:nvPicPr>
          <p:cNvPr id="110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514475"/>
            <a:ext cx="8929687"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3BCCA1-6E15-4195-9C7C-EBA4ABDF0DB0}" type="slidenum">
              <a:rPr lang="zh-CN" altLang="en-US" sz="1400"/>
              <a:pPr>
                <a:spcBef>
                  <a:spcPct val="0"/>
                </a:spcBef>
                <a:buFontTx/>
                <a:buNone/>
              </a:pPr>
              <a:t>107</a:t>
            </a:fld>
            <a:endParaRPr lang="en-US" altLang="zh-CN" sz="1400"/>
          </a:p>
        </p:txBody>
      </p:sp>
      <p:pic>
        <p:nvPicPr>
          <p:cNvPr id="1116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285750"/>
            <a:ext cx="9002712"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1FD96C3-4C3A-44FD-8CC3-867279E5888C}" type="slidenum">
              <a:rPr lang="zh-CN" altLang="en-US" sz="1400"/>
              <a:pPr>
                <a:spcBef>
                  <a:spcPct val="0"/>
                </a:spcBef>
                <a:buFontTx/>
                <a:buNone/>
              </a:pPr>
              <a:t>108</a:t>
            </a:fld>
            <a:endParaRPr lang="en-US" altLang="zh-CN" sz="1400"/>
          </a:p>
        </p:txBody>
      </p:sp>
      <p:pic>
        <p:nvPicPr>
          <p:cNvPr id="1126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EA3FBA-B38A-4C7F-9CD2-79AAE98F06BF}" type="slidenum">
              <a:rPr lang="zh-CN" altLang="en-US" sz="1400"/>
              <a:pPr>
                <a:spcBef>
                  <a:spcPct val="0"/>
                </a:spcBef>
                <a:buFontTx/>
                <a:buNone/>
              </a:pPr>
              <a:t>109</a:t>
            </a:fld>
            <a:endParaRPr lang="en-US" altLang="zh-CN" sz="1400"/>
          </a:p>
        </p:txBody>
      </p:sp>
      <p:pic>
        <p:nvPicPr>
          <p:cNvPr id="1136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313"/>
            <a:ext cx="606107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3D5BFA-E444-4BFE-9ECA-F0FECB4D67E9}" type="slidenum">
              <a:rPr lang="zh-CN" altLang="en-US" sz="1400"/>
              <a:pPr>
                <a:spcBef>
                  <a:spcPct val="0"/>
                </a:spcBef>
                <a:buFontTx/>
                <a:buNone/>
              </a:pPr>
              <a:t>11</a:t>
            </a:fld>
            <a:endParaRPr lang="en-US" altLang="zh-CN" sz="1400"/>
          </a:p>
        </p:txBody>
      </p:sp>
      <p:sp>
        <p:nvSpPr>
          <p:cNvPr id="13315" name="Rectangle 2"/>
          <p:cNvSpPr>
            <a:spLocks noGrp="1" noChangeArrowheads="1"/>
          </p:cNvSpPr>
          <p:nvPr>
            <p:ph type="title"/>
          </p:nvPr>
        </p:nvSpPr>
        <p:spPr>
          <a:xfrm>
            <a:off x="250825" y="0"/>
            <a:ext cx="8675688" cy="1143000"/>
          </a:xfrm>
        </p:spPr>
        <p:txBody>
          <a:bodyPr/>
          <a:lstStyle/>
          <a:p>
            <a:pPr eaLnBrk="1" hangingPunct="1"/>
            <a:r>
              <a:rPr lang="zh-CN" altLang="en-US">
                <a:solidFill>
                  <a:schemeClr val="accent2"/>
                </a:solidFill>
              </a:rPr>
              <a:t>并发操作带来数据的不一致性实例</a:t>
            </a:r>
          </a:p>
        </p:txBody>
      </p:sp>
      <p:sp>
        <p:nvSpPr>
          <p:cNvPr id="22531" name="Rectangle 3"/>
          <p:cNvSpPr>
            <a:spLocks noGrp="1" noChangeArrowheads="1"/>
          </p:cNvSpPr>
          <p:nvPr>
            <p:ph type="body" idx="1"/>
          </p:nvPr>
        </p:nvSpPr>
        <p:spPr>
          <a:xfrm>
            <a:off x="323850" y="1125538"/>
            <a:ext cx="8569325" cy="5284787"/>
          </a:xfrm>
        </p:spPr>
        <p:txBody>
          <a:bodyPr/>
          <a:lstStyle/>
          <a:p>
            <a:pPr marL="609600" indent="-609600" eaLnBrk="1" hangingPunct="1">
              <a:buFontTx/>
              <a:buNone/>
            </a:pPr>
            <a:r>
              <a:rPr lang="zh-CN" altLang="en-US"/>
              <a:t>例</a:t>
            </a:r>
            <a:r>
              <a:rPr lang="en-US" altLang="zh-CN"/>
              <a:t>1.</a:t>
            </a:r>
            <a:r>
              <a:rPr lang="zh-CN" altLang="en-US"/>
              <a:t>飞机订票系统中的一个活动序列</a:t>
            </a:r>
          </a:p>
          <a:p>
            <a:pPr marL="609600" indent="-609600" eaLnBrk="1" hangingPunct="1">
              <a:buFontTx/>
              <a:buAutoNum type="circleNumDbPlain"/>
            </a:pPr>
            <a:r>
              <a:rPr lang="zh-CN" altLang="en-US"/>
              <a:t>甲售票点</a:t>
            </a:r>
            <a:r>
              <a:rPr lang="en-US" altLang="zh-CN"/>
              <a:t>(</a:t>
            </a:r>
            <a:r>
              <a:rPr lang="zh-CN" altLang="en-US"/>
              <a:t>甲事务</a:t>
            </a:r>
            <a:r>
              <a:rPr lang="en-US" altLang="zh-CN"/>
              <a:t>)</a:t>
            </a:r>
            <a:r>
              <a:rPr lang="zh-CN" altLang="en-US"/>
              <a:t>读出某航班机票余额</a:t>
            </a:r>
            <a:r>
              <a:rPr lang="en-US" altLang="zh-CN"/>
              <a:t>A=16</a:t>
            </a:r>
            <a:endParaRPr lang="zh-CN" altLang="en-US"/>
          </a:p>
          <a:p>
            <a:pPr marL="609600" indent="-609600" eaLnBrk="1" hangingPunct="1">
              <a:buFontTx/>
              <a:buAutoNum type="circleNumDbPlain"/>
            </a:pPr>
            <a:r>
              <a:rPr lang="zh-CN" altLang="en-US"/>
              <a:t>乙售票点</a:t>
            </a:r>
            <a:r>
              <a:rPr lang="en-US" altLang="zh-CN"/>
              <a:t>(</a:t>
            </a:r>
            <a:r>
              <a:rPr lang="zh-CN" altLang="en-US"/>
              <a:t>乙事务</a:t>
            </a:r>
            <a:r>
              <a:rPr lang="en-US" altLang="zh-CN"/>
              <a:t>)</a:t>
            </a:r>
            <a:r>
              <a:rPr lang="zh-CN" altLang="en-US"/>
              <a:t>读出同一航班机票余额</a:t>
            </a:r>
            <a:r>
              <a:rPr lang="en-US" altLang="zh-CN"/>
              <a:t>A=16</a:t>
            </a:r>
            <a:endParaRPr lang="zh-CN" altLang="en-US"/>
          </a:p>
          <a:p>
            <a:pPr marL="609600" indent="-609600" eaLnBrk="1" hangingPunct="1">
              <a:buFontTx/>
              <a:buAutoNum type="circleNumDbPlain"/>
            </a:pPr>
            <a:r>
              <a:rPr lang="zh-CN" altLang="en-US"/>
              <a:t>甲售票点卖出一张机票，修改余额</a:t>
            </a:r>
            <a:br>
              <a:rPr lang="zh-CN" altLang="en-US"/>
            </a:br>
            <a:r>
              <a:rPr lang="en-US" altLang="zh-CN"/>
              <a:t>A←A-1</a:t>
            </a:r>
            <a:r>
              <a:rPr lang="zh-CN" altLang="en-US"/>
              <a:t>，所以</a:t>
            </a:r>
            <a:r>
              <a:rPr lang="en-US" altLang="zh-CN"/>
              <a:t>A</a:t>
            </a:r>
            <a:r>
              <a:rPr lang="zh-CN" altLang="en-US"/>
              <a:t>为</a:t>
            </a:r>
            <a:r>
              <a:rPr lang="en-US" altLang="zh-CN"/>
              <a:t>15</a:t>
            </a:r>
            <a:r>
              <a:rPr lang="zh-CN" altLang="en-US"/>
              <a:t>，把</a:t>
            </a:r>
            <a:r>
              <a:rPr lang="en-US" altLang="zh-CN"/>
              <a:t>A</a:t>
            </a:r>
            <a:r>
              <a:rPr lang="zh-CN" altLang="en-US"/>
              <a:t>写回数据库</a:t>
            </a:r>
          </a:p>
          <a:p>
            <a:pPr marL="609600" indent="-609600" eaLnBrk="1" hangingPunct="1">
              <a:buFontTx/>
              <a:buAutoNum type="circleNumDbPlain"/>
            </a:pPr>
            <a:r>
              <a:rPr lang="zh-CN" altLang="en-US"/>
              <a:t>乙售票点也卖出一张机票，修改余额</a:t>
            </a:r>
            <a:br>
              <a:rPr lang="zh-CN" altLang="en-US"/>
            </a:br>
            <a:r>
              <a:rPr lang="en-US" altLang="zh-CN"/>
              <a:t>A←A-1</a:t>
            </a:r>
            <a:r>
              <a:rPr lang="zh-CN" altLang="en-US"/>
              <a:t>，所以</a:t>
            </a:r>
            <a:r>
              <a:rPr lang="en-US" altLang="zh-CN"/>
              <a:t>A</a:t>
            </a:r>
            <a:r>
              <a:rPr lang="zh-CN" altLang="en-US"/>
              <a:t>为</a:t>
            </a:r>
            <a:r>
              <a:rPr lang="en-US" altLang="zh-CN"/>
              <a:t>15</a:t>
            </a:r>
            <a:r>
              <a:rPr lang="zh-CN" altLang="en-US"/>
              <a:t>，把</a:t>
            </a:r>
            <a:r>
              <a:rPr lang="en-US" altLang="zh-CN"/>
              <a:t>A</a:t>
            </a:r>
            <a:r>
              <a:rPr lang="zh-CN" altLang="en-US"/>
              <a:t>写回数据库</a:t>
            </a:r>
          </a:p>
          <a:p>
            <a:pPr marL="609600" indent="-609600" eaLnBrk="1" hangingPunct="1">
              <a:buFontTx/>
              <a:buNone/>
            </a:pPr>
            <a:r>
              <a:rPr lang="zh-CN" altLang="en-US">
                <a:solidFill>
                  <a:schemeClr val="accent2"/>
                </a:solidFill>
              </a:rPr>
              <a:t>结果卖出两张机票，数据库中机票余额只减少</a:t>
            </a:r>
            <a:r>
              <a:rPr lang="en-US" altLang="zh-CN">
                <a:solidFill>
                  <a:schemeClr val="accent2"/>
                </a:solidFill>
              </a:rPr>
              <a:t>1</a:t>
            </a:r>
            <a:endParaRPr lang="zh-CN" altLang="en-US">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393EDF7-D091-4F49-834C-B6C63B0A333D}" type="slidenum">
              <a:rPr lang="zh-CN" altLang="en-US" sz="1400"/>
              <a:pPr>
                <a:spcBef>
                  <a:spcPct val="0"/>
                </a:spcBef>
                <a:buFontTx/>
                <a:buNone/>
              </a:pPr>
              <a:t>110</a:t>
            </a:fld>
            <a:endParaRPr lang="en-US" altLang="zh-CN" sz="1400"/>
          </a:p>
        </p:txBody>
      </p:sp>
      <p:pic>
        <p:nvPicPr>
          <p:cNvPr id="114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63500"/>
            <a:ext cx="5357813" cy="650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0364BE-69B8-4AB5-A604-70539DB70518}" type="slidenum">
              <a:rPr lang="zh-CN" altLang="en-US" sz="1400"/>
              <a:pPr>
                <a:spcBef>
                  <a:spcPct val="0"/>
                </a:spcBef>
                <a:buFontTx/>
                <a:buNone/>
              </a:pPr>
              <a:t>111</a:t>
            </a:fld>
            <a:endParaRPr lang="en-US" altLang="zh-CN" sz="1400"/>
          </a:p>
        </p:txBody>
      </p:sp>
      <p:pic>
        <p:nvPicPr>
          <p:cNvPr id="1157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166688"/>
            <a:ext cx="539750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6ABF65-B323-4660-B785-74652FACC209}" type="slidenum">
              <a:rPr lang="zh-CN" altLang="en-US" sz="1400"/>
              <a:pPr>
                <a:spcBef>
                  <a:spcPct val="0"/>
                </a:spcBef>
                <a:buFontTx/>
                <a:buNone/>
              </a:pPr>
              <a:t>12</a:t>
            </a:fld>
            <a:endParaRPr lang="en-US" altLang="zh-CN" sz="1400"/>
          </a:p>
        </p:txBody>
      </p:sp>
      <p:sp>
        <p:nvSpPr>
          <p:cNvPr id="14339" name="Rectangle 3"/>
          <p:cNvSpPr>
            <a:spLocks noGrp="1" noChangeArrowheads="1"/>
          </p:cNvSpPr>
          <p:nvPr>
            <p:ph type="body" idx="1"/>
          </p:nvPr>
        </p:nvSpPr>
        <p:spPr>
          <a:xfrm>
            <a:off x="468313" y="1052513"/>
            <a:ext cx="8229600" cy="4525962"/>
          </a:xfrm>
        </p:spPr>
        <p:txBody>
          <a:bodyPr/>
          <a:lstStyle/>
          <a:p>
            <a:pPr eaLnBrk="1" hangingPunct="1">
              <a:lnSpc>
                <a:spcPct val="90000"/>
              </a:lnSpc>
            </a:pPr>
            <a:r>
              <a:rPr lang="zh-CN" altLang="en-US" sz="3600"/>
              <a:t>这种情况称为</a:t>
            </a:r>
            <a:r>
              <a:rPr lang="zh-CN" altLang="en-US" sz="3600">
                <a:solidFill>
                  <a:schemeClr val="accent2"/>
                </a:solidFill>
              </a:rPr>
              <a:t>数据库的不一致性</a:t>
            </a:r>
            <a:r>
              <a:rPr lang="zh-CN" altLang="en-US" sz="3600"/>
              <a:t>，是由并发操作引起的</a:t>
            </a:r>
          </a:p>
          <a:p>
            <a:pPr eaLnBrk="1" hangingPunct="1">
              <a:lnSpc>
                <a:spcPct val="90000"/>
              </a:lnSpc>
            </a:pPr>
            <a:r>
              <a:rPr lang="zh-CN" altLang="en-US" sz="3600"/>
              <a:t>在并发操作情况下，对甲、乙两个事务的操作序列的调度是随机的</a:t>
            </a:r>
          </a:p>
          <a:p>
            <a:pPr eaLnBrk="1" hangingPunct="1">
              <a:lnSpc>
                <a:spcPct val="90000"/>
              </a:lnSpc>
            </a:pPr>
            <a:r>
              <a:rPr lang="zh-CN" altLang="en-US" sz="3600"/>
              <a:t>若按上述调度序列执行，甲事务的修改就被丢失</a:t>
            </a:r>
          </a:p>
          <a:p>
            <a:pPr eaLnBrk="1" hangingPunct="1">
              <a:lnSpc>
                <a:spcPct val="90000"/>
              </a:lnSpc>
            </a:pPr>
            <a:r>
              <a:rPr lang="zh-CN" altLang="en-US" sz="3600"/>
              <a:t>原因：第</a:t>
            </a:r>
            <a:r>
              <a:rPr lang="en-US" altLang="zh-CN" sz="3600"/>
              <a:t>4</a:t>
            </a:r>
            <a:r>
              <a:rPr lang="zh-CN" altLang="en-US" sz="3600"/>
              <a:t>步中乙事务修改</a:t>
            </a:r>
            <a:r>
              <a:rPr lang="en-US" altLang="zh-CN" sz="3600"/>
              <a:t>A</a:t>
            </a:r>
            <a:r>
              <a:rPr lang="zh-CN" altLang="en-US" sz="3600"/>
              <a:t>并写回后覆盖了甲事务的修改</a:t>
            </a:r>
          </a:p>
          <a:p>
            <a:pPr eaLnBrk="1" hangingPunct="1">
              <a:lnSpc>
                <a:spcPct val="90000"/>
              </a:lnSpc>
            </a:pPr>
            <a:endParaRPr lang="zh-CN" altLang="en-US" sz="3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A9E3C6-64C9-4AF2-A7A4-85D998B037CF}" type="slidenum">
              <a:rPr lang="zh-CN" altLang="en-US" sz="1400"/>
              <a:pPr>
                <a:spcBef>
                  <a:spcPct val="0"/>
                </a:spcBef>
                <a:buFontTx/>
                <a:buNone/>
              </a:pPr>
              <a:t>13</a:t>
            </a:fld>
            <a:endParaRPr lang="en-US" altLang="zh-CN" sz="1400"/>
          </a:p>
        </p:txBody>
      </p:sp>
      <p:sp>
        <p:nvSpPr>
          <p:cNvPr id="15363" name="Rectangle 2"/>
          <p:cNvSpPr>
            <a:spLocks noGrp="1" noChangeArrowheads="1"/>
          </p:cNvSpPr>
          <p:nvPr>
            <p:ph type="title"/>
          </p:nvPr>
        </p:nvSpPr>
        <p:spPr/>
        <p:txBody>
          <a:bodyPr/>
          <a:lstStyle/>
          <a:p>
            <a:pPr eaLnBrk="1" hangingPunct="1"/>
            <a:r>
              <a:rPr lang="zh-CN" altLang="en-US" sz="4800">
                <a:solidFill>
                  <a:schemeClr val="accent2"/>
                </a:solidFill>
              </a:rPr>
              <a:t>并发控制概述</a:t>
            </a:r>
          </a:p>
        </p:txBody>
      </p:sp>
      <p:sp>
        <p:nvSpPr>
          <p:cNvPr id="24579" name="Rectangle 3"/>
          <p:cNvSpPr>
            <a:spLocks noGrp="1" noChangeArrowheads="1"/>
          </p:cNvSpPr>
          <p:nvPr>
            <p:ph type="body" idx="1"/>
          </p:nvPr>
        </p:nvSpPr>
        <p:spPr>
          <a:xfrm>
            <a:off x="395288" y="1412875"/>
            <a:ext cx="8229600" cy="4525963"/>
          </a:xfrm>
        </p:spPr>
        <p:txBody>
          <a:bodyPr/>
          <a:lstStyle/>
          <a:p>
            <a:pPr marL="609600" indent="-609600" eaLnBrk="1" hangingPunct="1">
              <a:buFontTx/>
              <a:buNone/>
            </a:pPr>
            <a:r>
              <a:rPr lang="zh-CN" altLang="en-US" sz="4000"/>
              <a:t>并发操作带来的数据不一致性</a:t>
            </a:r>
          </a:p>
          <a:p>
            <a:pPr marL="990600" lvl="1" indent="-533400" eaLnBrk="1" hangingPunct="1">
              <a:buFontTx/>
              <a:buAutoNum type="circleNumDbPlain"/>
            </a:pPr>
            <a:r>
              <a:rPr lang="zh-CN" altLang="en-US" sz="3600"/>
              <a:t>丢失修改 </a:t>
            </a:r>
            <a:r>
              <a:rPr lang="en-US" altLang="zh-CN" sz="3600"/>
              <a:t>(Lost Update)</a:t>
            </a:r>
            <a:endParaRPr lang="zh-CN" altLang="en-US" sz="3600"/>
          </a:p>
          <a:p>
            <a:pPr marL="990600" lvl="1" indent="-533400" eaLnBrk="1" hangingPunct="1">
              <a:buFontTx/>
              <a:buAutoNum type="circleNumDbPlain"/>
            </a:pPr>
            <a:r>
              <a:rPr lang="zh-CN" altLang="en-US" sz="3600"/>
              <a:t>不可重复读 </a:t>
            </a:r>
            <a:r>
              <a:rPr lang="en-US" altLang="zh-CN" sz="3600"/>
              <a:t>(Non-repeatable Read)</a:t>
            </a:r>
            <a:endParaRPr lang="zh-CN" altLang="en-US" sz="3600"/>
          </a:p>
          <a:p>
            <a:pPr marL="990600" lvl="1" indent="-533400" eaLnBrk="1" hangingPunct="1">
              <a:buFontTx/>
              <a:buAutoNum type="circleNumDbPlain"/>
            </a:pPr>
            <a:r>
              <a:rPr lang="zh-CN" altLang="en-US" sz="3600"/>
              <a:t>读“脏”数据 </a:t>
            </a:r>
            <a:r>
              <a:rPr lang="en-US" altLang="zh-CN" sz="3600"/>
              <a:t>(Dirty Read)</a:t>
            </a:r>
            <a:endParaRPr lang="zh-CN" altLang="en-US" sz="3600"/>
          </a:p>
          <a:p>
            <a:pPr marL="609600" indent="-609600" eaLnBrk="1" hangingPunct="1"/>
            <a:r>
              <a:rPr lang="zh-CN" altLang="en-US" sz="4000"/>
              <a:t>记号</a:t>
            </a:r>
          </a:p>
          <a:p>
            <a:pPr marL="990600" lvl="1" indent="-533400" eaLnBrk="1" hangingPunct="1">
              <a:buFontTx/>
              <a:buAutoNum type="circleNumDbPlain"/>
            </a:pPr>
            <a:r>
              <a:rPr lang="zh-CN" altLang="en-US" sz="3600"/>
              <a:t> </a:t>
            </a:r>
            <a:r>
              <a:rPr lang="en-US" altLang="zh-CN" sz="3600"/>
              <a:t>R(x):</a:t>
            </a:r>
            <a:r>
              <a:rPr lang="zh-CN" altLang="en-US" sz="3600"/>
              <a:t>读数据</a:t>
            </a:r>
            <a:r>
              <a:rPr lang="en-US" altLang="zh-CN" sz="3600"/>
              <a:t>x</a:t>
            </a:r>
          </a:p>
          <a:p>
            <a:pPr marL="990600" lvl="1" indent="-533400" eaLnBrk="1" hangingPunct="1">
              <a:buFontTx/>
              <a:buAutoNum type="circleNumDbPlain"/>
            </a:pPr>
            <a:r>
              <a:rPr lang="en-US" altLang="zh-CN" sz="3600"/>
              <a:t> W(x):</a:t>
            </a:r>
            <a:r>
              <a:rPr lang="zh-CN" altLang="en-US" sz="3600"/>
              <a:t>写数据</a:t>
            </a:r>
            <a:r>
              <a:rPr lang="en-US" altLang="zh-CN" sz="3600"/>
              <a:t>x</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37240D2-6CCF-4D4F-8690-FFAB0377CFB7}" type="slidenum">
              <a:rPr lang="zh-CN" altLang="en-US" sz="1400"/>
              <a:pPr>
                <a:spcBef>
                  <a:spcPct val="0"/>
                </a:spcBef>
                <a:buFontTx/>
                <a:buNone/>
              </a:pPr>
              <a:t>14</a:t>
            </a:fld>
            <a:endParaRPr lang="en-US" altLang="zh-CN" sz="1400"/>
          </a:p>
        </p:txBody>
      </p:sp>
      <p:sp>
        <p:nvSpPr>
          <p:cNvPr id="16387" name="Rectangle 2"/>
          <p:cNvSpPr>
            <a:spLocks noGrp="1" noChangeArrowheads="1"/>
          </p:cNvSpPr>
          <p:nvPr>
            <p:ph type="title"/>
          </p:nvPr>
        </p:nvSpPr>
        <p:spPr/>
        <p:txBody>
          <a:bodyPr/>
          <a:lstStyle/>
          <a:p>
            <a:pPr eaLnBrk="1" hangingPunct="1"/>
            <a:r>
              <a:rPr lang="en-US" altLang="zh-CN" sz="4800">
                <a:solidFill>
                  <a:schemeClr val="accent2"/>
                </a:solidFill>
              </a:rPr>
              <a:t>1. </a:t>
            </a:r>
            <a:r>
              <a:rPr lang="zh-CN" altLang="en-US" sz="4800">
                <a:solidFill>
                  <a:schemeClr val="accent2"/>
                </a:solidFill>
              </a:rPr>
              <a:t>丢失修改</a:t>
            </a:r>
            <a:r>
              <a:rPr lang="en-US" altLang="zh-CN" sz="4800">
                <a:solidFill>
                  <a:schemeClr val="accent2"/>
                </a:solidFill>
              </a:rPr>
              <a:t>(Write-Write)</a:t>
            </a:r>
            <a:endParaRPr lang="zh-CN" altLang="en-US" sz="4800">
              <a:solidFill>
                <a:schemeClr val="accent2"/>
              </a:solidFill>
            </a:endParaRPr>
          </a:p>
        </p:txBody>
      </p:sp>
      <p:sp>
        <p:nvSpPr>
          <p:cNvPr id="15364" name="Rectangle 3"/>
          <p:cNvSpPr>
            <a:spLocks noGrp="1" noChangeArrowheads="1"/>
          </p:cNvSpPr>
          <p:nvPr>
            <p:ph type="body" idx="1"/>
          </p:nvPr>
        </p:nvSpPr>
        <p:spPr>
          <a:xfrm>
            <a:off x="323850" y="1484313"/>
            <a:ext cx="8675688" cy="3557587"/>
          </a:xfrm>
        </p:spPr>
        <p:txBody>
          <a:bodyPr/>
          <a:lstStyle/>
          <a:p>
            <a:pPr eaLnBrk="1" hangingPunct="1"/>
            <a:r>
              <a:rPr lang="zh-CN" altLang="en-US" sz="3600"/>
              <a:t>两个事务</a:t>
            </a:r>
            <a:r>
              <a:rPr lang="en-US" altLang="zh-CN" sz="3600"/>
              <a:t>T1</a:t>
            </a:r>
            <a:r>
              <a:rPr lang="zh-CN" altLang="en-US" sz="3600"/>
              <a:t>和</a:t>
            </a:r>
            <a:r>
              <a:rPr lang="en-US" altLang="zh-CN" sz="3600"/>
              <a:t>T2</a:t>
            </a:r>
            <a:r>
              <a:rPr lang="zh-CN" altLang="en-US" sz="3600"/>
              <a:t>读入同一数据并修改，</a:t>
            </a:r>
            <a:r>
              <a:rPr lang="en-US" altLang="zh-CN" sz="3600"/>
              <a:t>T2</a:t>
            </a:r>
            <a:r>
              <a:rPr lang="zh-CN" altLang="en-US" sz="3600"/>
              <a:t>的提交结果破坏了</a:t>
            </a:r>
            <a:r>
              <a:rPr lang="en-US" altLang="zh-CN" sz="3600"/>
              <a:t>T1</a:t>
            </a:r>
            <a:r>
              <a:rPr lang="zh-CN" altLang="en-US" sz="3600"/>
              <a:t>提交的结果，导致</a:t>
            </a:r>
            <a:r>
              <a:rPr lang="en-US" altLang="zh-CN" sz="3600"/>
              <a:t>T1</a:t>
            </a:r>
            <a:r>
              <a:rPr lang="zh-CN" altLang="en-US" sz="3600"/>
              <a:t>的修改被丢失</a:t>
            </a:r>
          </a:p>
          <a:p>
            <a:pPr eaLnBrk="1" hangingPunct="1"/>
            <a:r>
              <a:rPr lang="zh-CN" altLang="en-US" sz="3600"/>
              <a:t>上面飞机订票例子就属此类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30687F-F800-4E3C-A053-F126C254CABF}" type="slidenum">
              <a:rPr lang="zh-CN" altLang="en-US" sz="1400"/>
              <a:pPr>
                <a:spcBef>
                  <a:spcPct val="0"/>
                </a:spcBef>
                <a:buFontTx/>
                <a:buNone/>
              </a:pPr>
              <a:t>15</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sz="4800">
                <a:solidFill>
                  <a:schemeClr val="accent2"/>
                </a:solidFill>
              </a:rPr>
              <a:t>2. </a:t>
            </a:r>
            <a:r>
              <a:rPr lang="zh-CN" altLang="en-US" sz="4800">
                <a:solidFill>
                  <a:schemeClr val="accent2"/>
                </a:solidFill>
              </a:rPr>
              <a:t>不可重复读</a:t>
            </a:r>
            <a:r>
              <a:rPr lang="en-US" altLang="zh-CN" sz="4800">
                <a:solidFill>
                  <a:schemeClr val="accent2"/>
                </a:solidFill>
              </a:rPr>
              <a:t>(Read-Write)</a:t>
            </a:r>
            <a:endParaRPr lang="zh-CN" altLang="en-US" sz="4800">
              <a:solidFill>
                <a:schemeClr val="accent2"/>
              </a:solidFill>
            </a:endParaRPr>
          </a:p>
        </p:txBody>
      </p:sp>
      <p:sp>
        <p:nvSpPr>
          <p:cNvPr id="16388" name="Rectangle 3"/>
          <p:cNvSpPr>
            <a:spLocks noGrp="1" noChangeArrowheads="1"/>
          </p:cNvSpPr>
          <p:nvPr>
            <p:ph type="body" idx="1"/>
          </p:nvPr>
        </p:nvSpPr>
        <p:spPr>
          <a:xfrm>
            <a:off x="457200" y="1600200"/>
            <a:ext cx="8229600" cy="2549525"/>
          </a:xfrm>
        </p:spPr>
        <p:txBody>
          <a:bodyPr/>
          <a:lstStyle/>
          <a:p>
            <a:pPr eaLnBrk="1" hangingPunct="1"/>
            <a:r>
              <a:rPr lang="zh-CN" altLang="en-US" sz="4000"/>
              <a:t>不可重复读是指事务</a:t>
            </a:r>
            <a:r>
              <a:rPr lang="en-US" altLang="zh-CN" sz="4000"/>
              <a:t>T1</a:t>
            </a:r>
            <a:r>
              <a:rPr lang="zh-CN" altLang="en-US" sz="4000"/>
              <a:t>读取数据后，事务</a:t>
            </a:r>
            <a:r>
              <a:rPr lang="en-US" altLang="zh-CN" sz="4000"/>
              <a:t>T2</a:t>
            </a:r>
            <a:r>
              <a:rPr lang="zh-CN" altLang="en-US" sz="4000"/>
              <a:t>执行更新操作，使</a:t>
            </a:r>
            <a:r>
              <a:rPr lang="en-US" altLang="zh-CN" sz="4000"/>
              <a:t>T1</a:t>
            </a:r>
            <a:r>
              <a:rPr lang="zh-CN" altLang="en-US" sz="4000"/>
              <a:t>无法再现前一次读取结果</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14959B-C64F-4193-8F70-DDB84551741C}" type="slidenum">
              <a:rPr lang="zh-CN" altLang="en-US" sz="1400"/>
              <a:pPr>
                <a:spcBef>
                  <a:spcPct val="0"/>
                </a:spcBef>
                <a:buFontTx/>
                <a:buNone/>
              </a:pPr>
              <a:t>16</a:t>
            </a:fld>
            <a:endParaRPr lang="en-US" altLang="zh-CN" sz="1400"/>
          </a:p>
        </p:txBody>
      </p:sp>
      <p:sp>
        <p:nvSpPr>
          <p:cNvPr id="18435" name="Rectangle 2"/>
          <p:cNvSpPr>
            <a:spLocks noGrp="1" noChangeArrowheads="1"/>
          </p:cNvSpPr>
          <p:nvPr>
            <p:ph type="title"/>
          </p:nvPr>
        </p:nvSpPr>
        <p:spPr>
          <a:xfrm>
            <a:off x="457200" y="-26988"/>
            <a:ext cx="8229600" cy="1143001"/>
          </a:xfrm>
        </p:spPr>
        <p:txBody>
          <a:bodyPr/>
          <a:lstStyle/>
          <a:p>
            <a:pPr eaLnBrk="1" hangingPunct="1"/>
            <a:r>
              <a:rPr lang="zh-CN" altLang="en-US">
                <a:solidFill>
                  <a:schemeClr val="accent2"/>
                </a:solidFill>
              </a:rPr>
              <a:t>不可重复读包括三种情况</a:t>
            </a:r>
          </a:p>
        </p:txBody>
      </p:sp>
      <p:sp>
        <p:nvSpPr>
          <p:cNvPr id="29699" name="Rectangle 3"/>
          <p:cNvSpPr>
            <a:spLocks noGrp="1" noChangeArrowheads="1"/>
          </p:cNvSpPr>
          <p:nvPr>
            <p:ph type="body" idx="1"/>
          </p:nvPr>
        </p:nvSpPr>
        <p:spPr>
          <a:xfrm>
            <a:off x="446088" y="1052513"/>
            <a:ext cx="8229600" cy="5445125"/>
          </a:xfrm>
        </p:spPr>
        <p:txBody>
          <a:bodyPr/>
          <a:lstStyle/>
          <a:p>
            <a:pPr eaLnBrk="1" hangingPunct="1"/>
            <a:r>
              <a:rPr lang="zh-CN" altLang="en-US"/>
              <a:t>事务</a:t>
            </a:r>
            <a:r>
              <a:rPr lang="en-US" altLang="zh-CN"/>
              <a:t>T1</a:t>
            </a:r>
            <a:r>
              <a:rPr lang="zh-CN" altLang="en-US"/>
              <a:t>读取某一数据后，事务</a:t>
            </a:r>
            <a:r>
              <a:rPr lang="en-US" altLang="zh-CN"/>
              <a:t>T2</a:t>
            </a:r>
            <a:r>
              <a:rPr lang="zh-CN" altLang="en-US"/>
              <a:t>对其做了</a:t>
            </a:r>
            <a:r>
              <a:rPr lang="zh-CN" altLang="en-US">
                <a:solidFill>
                  <a:srgbClr val="0033CC"/>
                </a:solidFill>
              </a:rPr>
              <a:t>修改</a:t>
            </a:r>
            <a:r>
              <a:rPr lang="zh-CN" altLang="en-US"/>
              <a:t>，当事务</a:t>
            </a:r>
            <a:r>
              <a:rPr lang="en-US" altLang="zh-CN"/>
              <a:t>T1</a:t>
            </a:r>
            <a:r>
              <a:rPr lang="zh-CN" altLang="en-US"/>
              <a:t>再次读该数据时，</a:t>
            </a:r>
            <a:r>
              <a:rPr lang="zh-CN" altLang="en-US">
                <a:solidFill>
                  <a:schemeClr val="accent2"/>
                </a:solidFill>
              </a:rPr>
              <a:t>得到与前一次不同的值</a:t>
            </a:r>
          </a:p>
          <a:p>
            <a:pPr eaLnBrk="1" hangingPunct="1"/>
            <a:r>
              <a:rPr lang="zh-CN" altLang="en-US"/>
              <a:t>事务</a:t>
            </a:r>
            <a:r>
              <a:rPr lang="en-US" altLang="zh-CN"/>
              <a:t>T1</a:t>
            </a:r>
            <a:r>
              <a:rPr lang="zh-CN" altLang="en-US"/>
              <a:t>按一定条件从数据库中读取了某些数据记录后，事务</a:t>
            </a:r>
            <a:r>
              <a:rPr lang="en-US" altLang="zh-CN"/>
              <a:t>T2</a:t>
            </a:r>
            <a:r>
              <a:rPr lang="zh-CN" altLang="en-US">
                <a:solidFill>
                  <a:srgbClr val="0033CC"/>
                </a:solidFill>
              </a:rPr>
              <a:t>删除</a:t>
            </a:r>
            <a:r>
              <a:rPr lang="zh-CN" altLang="en-US"/>
              <a:t>了其中部分记录，当</a:t>
            </a:r>
            <a:r>
              <a:rPr lang="en-US" altLang="zh-CN"/>
              <a:t>T1</a:t>
            </a:r>
            <a:r>
              <a:rPr lang="zh-CN" altLang="en-US"/>
              <a:t>再次按相同条件读取数据时，</a:t>
            </a:r>
            <a:r>
              <a:rPr lang="zh-CN" altLang="en-US">
                <a:solidFill>
                  <a:schemeClr val="accent2"/>
                </a:solidFill>
              </a:rPr>
              <a:t>发现某些记录消失了</a:t>
            </a:r>
          </a:p>
          <a:p>
            <a:pPr eaLnBrk="1" hangingPunct="1"/>
            <a:r>
              <a:rPr lang="zh-CN" altLang="en-US"/>
              <a:t>事务</a:t>
            </a:r>
            <a:r>
              <a:rPr lang="en-US" altLang="zh-CN"/>
              <a:t>T1</a:t>
            </a:r>
            <a:r>
              <a:rPr lang="zh-CN" altLang="en-US"/>
              <a:t>按一定条件从数据库中读取某些数据记录后，事务</a:t>
            </a:r>
            <a:r>
              <a:rPr lang="en-US" altLang="zh-CN"/>
              <a:t>T2</a:t>
            </a:r>
            <a:r>
              <a:rPr lang="zh-CN" altLang="en-US">
                <a:solidFill>
                  <a:srgbClr val="0033CC"/>
                </a:solidFill>
              </a:rPr>
              <a:t>插入</a:t>
            </a:r>
            <a:r>
              <a:rPr lang="zh-CN" altLang="en-US"/>
              <a:t>了一些记录，当</a:t>
            </a:r>
            <a:r>
              <a:rPr lang="en-US" altLang="zh-CN"/>
              <a:t>T1</a:t>
            </a:r>
            <a:r>
              <a:rPr lang="zh-CN" altLang="en-US"/>
              <a:t>再次按相同条件读取数据时，</a:t>
            </a:r>
            <a:r>
              <a:rPr lang="zh-CN" altLang="en-US">
                <a:solidFill>
                  <a:schemeClr val="accent2"/>
                </a:solidFill>
              </a:rPr>
              <a:t>发现多了一些记录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6443BB-7B62-4121-BA03-E7E0561A4FCC}" type="slidenum">
              <a:rPr lang="zh-CN" altLang="en-US" sz="1400"/>
              <a:pPr>
                <a:spcBef>
                  <a:spcPct val="0"/>
                </a:spcBef>
                <a:buFontTx/>
                <a:buNone/>
              </a:pPr>
              <a:t>17</a:t>
            </a:fld>
            <a:endParaRPr lang="en-US" altLang="zh-CN" sz="1400"/>
          </a:p>
        </p:txBody>
      </p:sp>
      <p:sp>
        <p:nvSpPr>
          <p:cNvPr id="19459" name="Rectangle 2"/>
          <p:cNvSpPr>
            <a:spLocks noGrp="1" noChangeArrowheads="1"/>
          </p:cNvSpPr>
          <p:nvPr>
            <p:ph type="title"/>
          </p:nvPr>
        </p:nvSpPr>
        <p:spPr/>
        <p:txBody>
          <a:bodyPr/>
          <a:lstStyle/>
          <a:p>
            <a:pPr eaLnBrk="1" hangingPunct="1"/>
            <a:r>
              <a:rPr lang="zh-CN" altLang="en-US">
                <a:solidFill>
                  <a:schemeClr val="accent2"/>
                </a:solidFill>
              </a:rPr>
              <a:t>不可重复读</a:t>
            </a:r>
          </a:p>
        </p:txBody>
      </p:sp>
      <p:pic>
        <p:nvPicPr>
          <p:cNvPr id="1946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268413"/>
            <a:ext cx="8964612" cy="5186362"/>
          </a:xfrm>
          <a:noFill/>
        </p:spPr>
      </p:pic>
      <p:sp>
        <p:nvSpPr>
          <p:cNvPr id="30726" name="Rectangle 6"/>
          <p:cNvSpPr>
            <a:spLocks noChangeArrowheads="1"/>
          </p:cNvSpPr>
          <p:nvPr/>
        </p:nvSpPr>
        <p:spPr bwMode="auto">
          <a:xfrm>
            <a:off x="4716463" y="1341438"/>
            <a:ext cx="4248150" cy="49672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30726"/>
                                        </p:tgtEl>
                                        <p:attrNameLst>
                                          <p:attrName>ppt_x</p:attrName>
                                        </p:attrNameLst>
                                      </p:cBhvr>
                                      <p:tavLst>
                                        <p:tav tm="0">
                                          <p:val>
                                            <p:strVal val="ppt_x"/>
                                          </p:val>
                                        </p:tav>
                                        <p:tav tm="100000">
                                          <p:val>
                                            <p:strVal val="1+ppt_w/2"/>
                                          </p:val>
                                        </p:tav>
                                      </p:tavLst>
                                    </p:anim>
                                    <p:anim calcmode="lin" valueType="num">
                                      <p:cBhvr additive="base">
                                        <p:cTn id="7" dur="500"/>
                                        <p:tgtEl>
                                          <p:spTgt spid="30726"/>
                                        </p:tgtEl>
                                        <p:attrNameLst>
                                          <p:attrName>ppt_y</p:attrName>
                                        </p:attrNameLst>
                                      </p:cBhvr>
                                      <p:tavLst>
                                        <p:tav tm="0">
                                          <p:val>
                                            <p:strVal val="ppt_y"/>
                                          </p:val>
                                        </p:tav>
                                        <p:tav tm="100000">
                                          <p:val>
                                            <p:strVal val="ppt_y"/>
                                          </p:val>
                                        </p:tav>
                                      </p:tavLst>
                                    </p:anim>
                                    <p:set>
                                      <p:cBhvr>
                                        <p:cTn id="8" dur="1" fill="hold">
                                          <p:stCondLst>
                                            <p:cond delay="499"/>
                                          </p:stCondLst>
                                        </p:cTn>
                                        <p:tgtEl>
                                          <p:spTgt spid="307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C4D668F-C1BC-4CBC-9C66-69F343D93B70}" type="slidenum">
              <a:rPr lang="zh-CN" altLang="en-US" sz="140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en-US" altLang="zh-CN" sz="4800">
                <a:solidFill>
                  <a:schemeClr val="accent2"/>
                </a:solidFill>
              </a:rPr>
              <a:t>3. </a:t>
            </a:r>
            <a:r>
              <a:rPr lang="zh-CN" altLang="en-US" sz="4800">
                <a:solidFill>
                  <a:schemeClr val="accent2"/>
                </a:solidFill>
              </a:rPr>
              <a:t>读“脏”数据</a:t>
            </a:r>
            <a:r>
              <a:rPr lang="en-US" altLang="zh-CN" sz="4800">
                <a:solidFill>
                  <a:schemeClr val="accent2"/>
                </a:solidFill>
              </a:rPr>
              <a:t>(Write-Read)</a:t>
            </a:r>
            <a:endParaRPr lang="zh-CN" altLang="en-US" sz="4800">
              <a:solidFill>
                <a:schemeClr val="accent2"/>
              </a:solidFill>
            </a:endParaRPr>
          </a:p>
        </p:txBody>
      </p:sp>
      <p:sp>
        <p:nvSpPr>
          <p:cNvPr id="19460" name="Rectangle 3"/>
          <p:cNvSpPr>
            <a:spLocks noGrp="1" noChangeArrowheads="1"/>
          </p:cNvSpPr>
          <p:nvPr>
            <p:ph type="body" idx="1"/>
          </p:nvPr>
        </p:nvSpPr>
        <p:spPr>
          <a:xfrm>
            <a:off x="206375" y="1557338"/>
            <a:ext cx="8686800" cy="4464050"/>
          </a:xfrm>
        </p:spPr>
        <p:txBody>
          <a:bodyPr/>
          <a:lstStyle/>
          <a:p>
            <a:pPr eaLnBrk="1" hangingPunct="1"/>
            <a:r>
              <a:rPr lang="zh-CN" altLang="en-US" sz="3600"/>
              <a:t>事务</a:t>
            </a:r>
            <a:r>
              <a:rPr lang="en-US" altLang="zh-CN" sz="3600"/>
              <a:t>T1</a:t>
            </a:r>
            <a:r>
              <a:rPr lang="zh-CN" altLang="en-US" sz="3600"/>
              <a:t>修改某一数据，并将其写回磁盘</a:t>
            </a:r>
          </a:p>
          <a:p>
            <a:pPr eaLnBrk="1" hangingPunct="1"/>
            <a:r>
              <a:rPr lang="zh-CN" altLang="en-US" sz="3600"/>
              <a:t>事务</a:t>
            </a:r>
            <a:r>
              <a:rPr lang="en-US" altLang="zh-CN" sz="3600"/>
              <a:t>T2</a:t>
            </a:r>
            <a:r>
              <a:rPr lang="zh-CN" altLang="en-US" sz="3600"/>
              <a:t>读取同一数据后，</a:t>
            </a:r>
            <a:r>
              <a:rPr lang="en-US" altLang="zh-CN" sz="3600"/>
              <a:t>T1</a:t>
            </a:r>
            <a:r>
              <a:rPr lang="zh-CN" altLang="en-US" sz="3600"/>
              <a:t>由于某种原因被撤销</a:t>
            </a:r>
          </a:p>
          <a:p>
            <a:pPr eaLnBrk="1" hangingPunct="1"/>
            <a:r>
              <a:rPr lang="zh-CN" altLang="en-US" sz="3600"/>
              <a:t>这时</a:t>
            </a:r>
            <a:r>
              <a:rPr lang="en-US" altLang="zh-CN" sz="3600"/>
              <a:t>T1</a:t>
            </a:r>
            <a:r>
              <a:rPr lang="zh-CN" altLang="en-US" sz="3600"/>
              <a:t>已修改过的数据恢复原值，</a:t>
            </a:r>
            <a:r>
              <a:rPr lang="en-US" altLang="zh-CN" sz="3600"/>
              <a:t>T2</a:t>
            </a:r>
            <a:r>
              <a:rPr lang="zh-CN" altLang="en-US" sz="3600"/>
              <a:t>读到的数据就与数据库中的数据不一致</a:t>
            </a:r>
          </a:p>
          <a:p>
            <a:pPr eaLnBrk="1" hangingPunct="1"/>
            <a:r>
              <a:rPr lang="en-US" altLang="zh-CN" sz="3600"/>
              <a:t>T2</a:t>
            </a:r>
            <a:r>
              <a:rPr lang="zh-CN" altLang="en-US" sz="3600"/>
              <a:t>读到的数据就为“脏”数据，即</a:t>
            </a:r>
            <a:r>
              <a:rPr lang="zh-CN" altLang="en-US" sz="3600">
                <a:solidFill>
                  <a:schemeClr val="accent2"/>
                </a:solidFill>
              </a:rPr>
              <a:t>不正确的数据</a:t>
            </a:r>
          </a:p>
          <a:p>
            <a:pPr eaLnBrk="1" hangingPunct="1"/>
            <a:endParaRPr lang="zh-CN" altLang="en-US" sz="36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916713-E693-4FD1-B8AD-D791921196A3}" type="slidenum">
              <a:rPr lang="zh-CN" altLang="en-US" sz="1400"/>
              <a:pPr>
                <a:spcBef>
                  <a:spcPct val="0"/>
                </a:spcBef>
                <a:buFontTx/>
                <a:buNone/>
              </a:pPr>
              <a:t>19</a:t>
            </a:fld>
            <a:endParaRPr lang="en-US" altLang="zh-CN" sz="1400"/>
          </a:p>
        </p:txBody>
      </p:sp>
      <p:sp>
        <p:nvSpPr>
          <p:cNvPr id="21507" name="Rectangle 2"/>
          <p:cNvSpPr>
            <a:spLocks noGrp="1" noChangeArrowheads="1"/>
          </p:cNvSpPr>
          <p:nvPr>
            <p:ph type="title"/>
          </p:nvPr>
        </p:nvSpPr>
        <p:spPr/>
        <p:txBody>
          <a:bodyPr/>
          <a:lstStyle/>
          <a:p>
            <a:pPr eaLnBrk="1" hangingPunct="1"/>
            <a:r>
              <a:rPr lang="zh-CN" altLang="en-US" sz="4800">
                <a:solidFill>
                  <a:schemeClr val="accent2"/>
                </a:solidFill>
              </a:rPr>
              <a:t>读“脏”数据</a:t>
            </a:r>
          </a:p>
        </p:txBody>
      </p:sp>
      <p:pic>
        <p:nvPicPr>
          <p:cNvPr id="2150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b="2153"/>
          <a:stretch>
            <a:fillRect/>
          </a:stretch>
        </p:blipFill>
        <p:spPr>
          <a:xfrm>
            <a:off x="457200" y="1600200"/>
            <a:ext cx="8229600" cy="4427538"/>
          </a:xfrm>
          <a:noFill/>
        </p:spPr>
      </p:pic>
      <p:sp>
        <p:nvSpPr>
          <p:cNvPr id="34820" name="Rectangle 4"/>
          <p:cNvSpPr>
            <a:spLocks noChangeArrowheads="1"/>
          </p:cNvSpPr>
          <p:nvPr/>
        </p:nvSpPr>
        <p:spPr bwMode="auto">
          <a:xfrm>
            <a:off x="4716463" y="1341438"/>
            <a:ext cx="4248150" cy="4967287"/>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34820"/>
                                        </p:tgtEl>
                                        <p:attrNameLst>
                                          <p:attrName>ppt_x</p:attrName>
                                        </p:attrNameLst>
                                      </p:cBhvr>
                                      <p:tavLst>
                                        <p:tav tm="0">
                                          <p:val>
                                            <p:strVal val="ppt_x"/>
                                          </p:val>
                                        </p:tav>
                                        <p:tav tm="100000">
                                          <p:val>
                                            <p:strVal val="1+ppt_w/2"/>
                                          </p:val>
                                        </p:tav>
                                      </p:tavLst>
                                    </p:anim>
                                    <p:anim calcmode="lin" valueType="num">
                                      <p:cBhvr additive="base">
                                        <p:cTn id="7" dur="500"/>
                                        <p:tgtEl>
                                          <p:spTgt spid="34820"/>
                                        </p:tgtEl>
                                        <p:attrNameLst>
                                          <p:attrName>ppt_y</p:attrName>
                                        </p:attrNameLst>
                                      </p:cBhvr>
                                      <p:tavLst>
                                        <p:tav tm="0">
                                          <p:val>
                                            <p:strVal val="ppt_y"/>
                                          </p:val>
                                        </p:tav>
                                        <p:tav tm="100000">
                                          <p:val>
                                            <p:strVal val="ppt_y"/>
                                          </p:val>
                                        </p:tav>
                                      </p:tavLst>
                                    </p:anim>
                                    <p:set>
                                      <p:cBhvr>
                                        <p:cTn id="8" dur="1" fill="hold">
                                          <p:stCondLst>
                                            <p:cond delay="499"/>
                                          </p:stCondLst>
                                        </p:cTn>
                                        <p:tgtEl>
                                          <p:spTgt spid="348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A82F5F-BF1A-4202-B004-93A03DCBB177}" type="slidenum">
              <a:rPr lang="zh-CN" altLang="en-US" sz="1400"/>
              <a:pPr>
                <a:spcBef>
                  <a:spcPct val="0"/>
                </a:spcBef>
                <a:buFontTx/>
                <a:buNone/>
              </a:pPr>
              <a:t>2</a:t>
            </a:fld>
            <a:endParaRPr lang="en-US" altLang="zh-CN" sz="1400"/>
          </a:p>
        </p:txBody>
      </p:sp>
      <p:sp>
        <p:nvSpPr>
          <p:cNvPr id="4099" name="Rectangle 2"/>
          <p:cNvSpPr>
            <a:spLocks noGrp="1" noChangeArrowheads="1"/>
          </p:cNvSpPr>
          <p:nvPr>
            <p:ph type="title"/>
          </p:nvPr>
        </p:nvSpPr>
        <p:spPr/>
        <p:txBody>
          <a:bodyPr/>
          <a:lstStyle/>
          <a:p>
            <a:pPr eaLnBrk="1" hangingPunct="1"/>
            <a:r>
              <a:rPr lang="zh-CN" altLang="en-US" sz="4800">
                <a:solidFill>
                  <a:schemeClr val="accent2"/>
                </a:solidFill>
              </a:rPr>
              <a:t>问题的产生</a:t>
            </a:r>
          </a:p>
        </p:txBody>
      </p:sp>
      <p:sp>
        <p:nvSpPr>
          <p:cNvPr id="3076" name="Rectangle 3"/>
          <p:cNvSpPr>
            <a:spLocks noGrp="1" noChangeArrowheads="1"/>
          </p:cNvSpPr>
          <p:nvPr>
            <p:ph type="body" idx="1"/>
          </p:nvPr>
        </p:nvSpPr>
        <p:spPr>
          <a:xfrm>
            <a:off x="519113" y="1628775"/>
            <a:ext cx="8229600" cy="4392613"/>
          </a:xfrm>
        </p:spPr>
        <p:txBody>
          <a:bodyPr/>
          <a:lstStyle/>
          <a:p>
            <a:pPr eaLnBrk="1" hangingPunct="1"/>
            <a:r>
              <a:rPr lang="zh-CN" altLang="en-US" sz="4000"/>
              <a:t>多用户数据库系统的存在</a:t>
            </a:r>
          </a:p>
          <a:p>
            <a:pPr eaLnBrk="1" hangingPunct="1"/>
            <a:r>
              <a:rPr lang="zh-CN" altLang="en-US" sz="4000"/>
              <a:t>允许多个用户同时使用数据库系统</a:t>
            </a:r>
          </a:p>
          <a:p>
            <a:pPr lvl="1" eaLnBrk="1" hangingPunct="1"/>
            <a:r>
              <a:rPr lang="zh-CN" altLang="en-US" sz="3600"/>
              <a:t>飞机定票数据库系统</a:t>
            </a:r>
          </a:p>
          <a:p>
            <a:pPr lvl="1" eaLnBrk="1" hangingPunct="1"/>
            <a:r>
              <a:rPr lang="zh-CN" altLang="en-US" sz="3600"/>
              <a:t> 银行数据库系统</a:t>
            </a:r>
            <a:endParaRPr lang="en-US" altLang="zh-CN" sz="3600"/>
          </a:p>
          <a:p>
            <a:pPr lvl="1" eaLnBrk="1" hangingPunct="1"/>
            <a:r>
              <a:rPr lang="zh-CN" altLang="en-US" sz="3600"/>
              <a:t> </a:t>
            </a:r>
            <a:r>
              <a:rPr lang="zh-CN" altLang="en-US" sz="3600">
                <a:solidFill>
                  <a:srgbClr val="0033CC"/>
                </a:solidFill>
              </a:rPr>
              <a:t>学生选课系统</a:t>
            </a:r>
          </a:p>
          <a:p>
            <a:pPr eaLnBrk="1" hangingPunct="1"/>
            <a:r>
              <a:rPr lang="zh-CN" altLang="en-US" sz="4000"/>
              <a:t>特点：在同一时刻并发运行的事务可达数百个</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C39E89-DD67-4613-B5B2-CC13BBF20D83}" type="slidenum">
              <a:rPr lang="zh-CN" altLang="en-US" sz="140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zh-CN" altLang="en-US" sz="4800">
                <a:solidFill>
                  <a:schemeClr val="accent2"/>
                </a:solidFill>
              </a:rPr>
              <a:t>并发控制概述</a:t>
            </a:r>
          </a:p>
        </p:txBody>
      </p:sp>
      <p:sp>
        <p:nvSpPr>
          <p:cNvPr id="21508" name="Rectangle 3"/>
          <p:cNvSpPr>
            <a:spLocks noGrp="1" noChangeArrowheads="1"/>
          </p:cNvSpPr>
          <p:nvPr>
            <p:ph type="body" idx="1"/>
          </p:nvPr>
        </p:nvSpPr>
        <p:spPr/>
        <p:txBody>
          <a:bodyPr/>
          <a:lstStyle/>
          <a:p>
            <a:pPr eaLnBrk="1" hangingPunct="1"/>
            <a:r>
              <a:rPr lang="zh-CN" altLang="en-US" sz="4000"/>
              <a:t>数据不一致性：由于并发操作破坏了事务的</a:t>
            </a:r>
            <a:r>
              <a:rPr lang="zh-CN" altLang="en-US" sz="4000">
                <a:solidFill>
                  <a:schemeClr val="accent2"/>
                </a:solidFill>
              </a:rPr>
              <a:t>隔离性</a:t>
            </a:r>
          </a:p>
          <a:p>
            <a:pPr eaLnBrk="1" hangingPunct="1"/>
            <a:r>
              <a:rPr lang="zh-CN" altLang="en-US" sz="4000"/>
              <a:t>并发控制就是要用正确的方式调度并发操作，使一个用户事务的执行不受其他事务的干扰，从而避免造成数据的不一致性。</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5F2F69C-3754-4A03-B328-F7F8EF9BCDCC}" type="slidenum">
              <a:rPr lang="zh-CN" altLang="en-US" sz="1400"/>
              <a:pPr>
                <a:spcBef>
                  <a:spcPct val="0"/>
                </a:spcBef>
                <a:buFontTx/>
                <a:buNone/>
              </a:pPr>
              <a:t>21</a:t>
            </a:fld>
            <a:endParaRPr lang="en-US" altLang="zh-CN" sz="1400"/>
          </a:p>
        </p:txBody>
      </p:sp>
      <p:sp>
        <p:nvSpPr>
          <p:cNvPr id="23555" name="Rectangle 2"/>
          <p:cNvSpPr>
            <a:spLocks noGrp="1" noChangeArrowheads="1"/>
          </p:cNvSpPr>
          <p:nvPr>
            <p:ph type="title"/>
          </p:nvPr>
        </p:nvSpPr>
        <p:spPr/>
        <p:txBody>
          <a:bodyPr/>
          <a:lstStyle/>
          <a:p>
            <a:pPr eaLnBrk="1" hangingPunct="1"/>
            <a:r>
              <a:rPr lang="zh-CN" altLang="en-US" sz="4800">
                <a:solidFill>
                  <a:schemeClr val="accent2"/>
                </a:solidFill>
              </a:rPr>
              <a:t>并发控制的主要技术</a:t>
            </a:r>
          </a:p>
        </p:txBody>
      </p:sp>
      <p:sp>
        <p:nvSpPr>
          <p:cNvPr id="22532" name="Rectangle 3"/>
          <p:cNvSpPr>
            <a:spLocks noGrp="1" noChangeArrowheads="1"/>
          </p:cNvSpPr>
          <p:nvPr>
            <p:ph type="body" idx="1"/>
          </p:nvPr>
        </p:nvSpPr>
        <p:spPr>
          <a:xfrm>
            <a:off x="457200" y="1600200"/>
            <a:ext cx="8229600" cy="2836863"/>
          </a:xfrm>
        </p:spPr>
        <p:txBody>
          <a:bodyPr/>
          <a:lstStyle/>
          <a:p>
            <a:pPr eaLnBrk="1" hangingPunct="1"/>
            <a:r>
              <a:rPr lang="zh-CN" altLang="en-US" sz="4000"/>
              <a:t>封锁</a:t>
            </a:r>
            <a:r>
              <a:rPr lang="en-US" altLang="zh-CN" sz="4000"/>
              <a:t>(Locking) (</a:t>
            </a:r>
            <a:r>
              <a:rPr lang="zh-CN" altLang="en-US" sz="4000"/>
              <a:t>商用</a:t>
            </a:r>
            <a:r>
              <a:rPr lang="en-US" altLang="zh-CN" sz="4000"/>
              <a:t>DBMS</a:t>
            </a:r>
            <a:r>
              <a:rPr lang="zh-CN" altLang="en-US" sz="4000"/>
              <a:t>采用</a:t>
            </a:r>
            <a:r>
              <a:rPr lang="en-US" altLang="zh-CN" sz="4000"/>
              <a:t>)</a:t>
            </a:r>
          </a:p>
          <a:p>
            <a:pPr eaLnBrk="1" hangingPunct="1"/>
            <a:r>
              <a:rPr lang="zh-CN" altLang="en-US" sz="4000"/>
              <a:t>时间戳</a:t>
            </a:r>
            <a:r>
              <a:rPr lang="en-US" altLang="zh-CN" sz="4000"/>
              <a:t>(Timestamp)</a:t>
            </a:r>
          </a:p>
          <a:p>
            <a:pPr eaLnBrk="1" hangingPunct="1"/>
            <a:r>
              <a:rPr lang="zh-CN" altLang="en-US" sz="4000"/>
              <a:t>乐观控制法</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C8E563C-0DE0-46AE-9376-695AAE4F4A11}" type="slidenum">
              <a:rPr lang="zh-CN" altLang="en-US" sz="1400"/>
              <a:pPr>
                <a:spcBef>
                  <a:spcPct val="0"/>
                </a:spcBef>
                <a:buFontTx/>
                <a:buNone/>
              </a:pPr>
              <a:t>22</a:t>
            </a:fld>
            <a:endParaRPr lang="en-US" altLang="zh-CN" sz="1400"/>
          </a:p>
        </p:txBody>
      </p:sp>
      <p:sp>
        <p:nvSpPr>
          <p:cNvPr id="24579" name="Rectangle 2"/>
          <p:cNvSpPr>
            <a:spLocks noGrp="1" noChangeArrowheads="1"/>
          </p:cNvSpPr>
          <p:nvPr>
            <p:ph type="title"/>
          </p:nvPr>
        </p:nvSpPr>
        <p:spPr/>
        <p:txBody>
          <a:bodyPr/>
          <a:lstStyle/>
          <a:p>
            <a:pPr eaLnBrk="1" hangingPunct="1"/>
            <a:r>
              <a:rPr lang="en-US" altLang="zh-CN" sz="4800">
                <a:solidFill>
                  <a:schemeClr val="accent2"/>
                </a:solidFill>
              </a:rPr>
              <a:t>11.2 </a:t>
            </a:r>
            <a:r>
              <a:rPr lang="zh-CN" altLang="en-US" sz="4800">
                <a:solidFill>
                  <a:schemeClr val="accent2"/>
                </a:solidFill>
              </a:rPr>
              <a:t>封锁</a:t>
            </a:r>
          </a:p>
        </p:txBody>
      </p:sp>
      <p:sp>
        <p:nvSpPr>
          <p:cNvPr id="23556" name="Rectangle 3"/>
          <p:cNvSpPr>
            <a:spLocks noGrp="1" noChangeArrowheads="1"/>
          </p:cNvSpPr>
          <p:nvPr>
            <p:ph type="body" idx="1"/>
          </p:nvPr>
        </p:nvSpPr>
        <p:spPr>
          <a:xfrm>
            <a:off x="457200" y="1600200"/>
            <a:ext cx="8229600" cy="2981325"/>
          </a:xfrm>
        </p:spPr>
        <p:txBody>
          <a:bodyPr/>
          <a:lstStyle/>
          <a:p>
            <a:pPr eaLnBrk="1" hangingPunct="1"/>
            <a:r>
              <a:rPr lang="zh-CN" altLang="en-US" sz="4400"/>
              <a:t>什么是封锁</a:t>
            </a:r>
            <a:r>
              <a:rPr lang="en-US" altLang="zh-CN" sz="4400"/>
              <a:t>?</a:t>
            </a:r>
          </a:p>
          <a:p>
            <a:pPr eaLnBrk="1" hangingPunct="1"/>
            <a:r>
              <a:rPr lang="zh-CN" altLang="en-US" sz="4400"/>
              <a:t>基本封锁类型</a:t>
            </a:r>
          </a:p>
          <a:p>
            <a:pPr eaLnBrk="1" hangingPunct="1"/>
            <a:r>
              <a:rPr lang="zh-CN" altLang="en-US" sz="4400"/>
              <a:t>锁的相容矩阵</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A3FA7C0-E38C-4C4D-B01D-A9424B2CE8F0}" type="slidenum">
              <a:rPr lang="zh-CN" altLang="en-US" sz="1400"/>
              <a:pPr>
                <a:spcBef>
                  <a:spcPct val="0"/>
                </a:spcBef>
                <a:buFontTx/>
                <a:buNone/>
              </a:pPr>
              <a:t>23</a:t>
            </a:fld>
            <a:endParaRPr lang="en-US" altLang="zh-CN" sz="1400"/>
          </a:p>
        </p:txBody>
      </p:sp>
      <p:sp>
        <p:nvSpPr>
          <p:cNvPr id="25603" name="Rectangle 2"/>
          <p:cNvSpPr>
            <a:spLocks noGrp="1" noChangeArrowheads="1"/>
          </p:cNvSpPr>
          <p:nvPr>
            <p:ph type="title"/>
          </p:nvPr>
        </p:nvSpPr>
        <p:spPr>
          <a:xfrm>
            <a:off x="468313" y="260350"/>
            <a:ext cx="8229600" cy="1143000"/>
          </a:xfrm>
        </p:spPr>
        <p:txBody>
          <a:bodyPr/>
          <a:lstStyle/>
          <a:p>
            <a:pPr eaLnBrk="1" hangingPunct="1"/>
            <a:r>
              <a:rPr lang="zh-CN" altLang="en-US" sz="4800">
                <a:solidFill>
                  <a:schemeClr val="accent2"/>
                </a:solidFill>
              </a:rPr>
              <a:t>什么是封锁</a:t>
            </a:r>
            <a:r>
              <a:rPr lang="en-US" altLang="zh-CN" sz="4800">
                <a:solidFill>
                  <a:schemeClr val="accent2"/>
                </a:solidFill>
              </a:rPr>
              <a:t>?</a:t>
            </a:r>
          </a:p>
        </p:txBody>
      </p:sp>
      <p:sp>
        <p:nvSpPr>
          <p:cNvPr id="24580" name="Rectangle 3"/>
          <p:cNvSpPr>
            <a:spLocks noGrp="1" noChangeArrowheads="1"/>
          </p:cNvSpPr>
          <p:nvPr>
            <p:ph type="body" idx="1"/>
          </p:nvPr>
        </p:nvSpPr>
        <p:spPr>
          <a:xfrm>
            <a:off x="457200" y="1600200"/>
            <a:ext cx="8229600" cy="4757738"/>
          </a:xfrm>
        </p:spPr>
        <p:txBody>
          <a:bodyPr/>
          <a:lstStyle/>
          <a:p>
            <a:pPr eaLnBrk="1" hangingPunct="1"/>
            <a:r>
              <a:rPr lang="zh-CN" altLang="en-US" sz="3600"/>
              <a:t>封锁就是事务</a:t>
            </a:r>
            <a:r>
              <a:rPr lang="en-US" altLang="zh-CN" sz="3600"/>
              <a:t>T</a:t>
            </a:r>
            <a:r>
              <a:rPr lang="zh-CN" altLang="en-US" sz="3600"/>
              <a:t>在对某个数据对象（例如表、记录等）操作之前，先向系统发出请求，对其加锁。</a:t>
            </a:r>
          </a:p>
          <a:p>
            <a:pPr eaLnBrk="1" hangingPunct="1"/>
            <a:r>
              <a:rPr lang="zh-CN" altLang="en-US" sz="3600"/>
              <a:t>加锁后事务</a:t>
            </a:r>
            <a:r>
              <a:rPr lang="en-US" altLang="zh-CN" sz="3600"/>
              <a:t>T</a:t>
            </a:r>
            <a:r>
              <a:rPr lang="zh-CN" altLang="en-US" sz="3600"/>
              <a:t>就对该数据对象有了一定的控制，在事务</a:t>
            </a:r>
            <a:r>
              <a:rPr lang="en-US" altLang="zh-CN" sz="3600"/>
              <a:t>T</a:t>
            </a:r>
            <a:r>
              <a:rPr lang="zh-CN" altLang="en-US" sz="3600"/>
              <a:t>释放它的锁之前，其它的事务不能更新此数据对象。</a:t>
            </a:r>
            <a:endParaRPr lang="en-US" altLang="zh-CN" sz="3600"/>
          </a:p>
          <a:p>
            <a:pPr eaLnBrk="1" hangingPunct="1"/>
            <a:r>
              <a:rPr lang="zh-CN" altLang="en-US" sz="3600">
                <a:solidFill>
                  <a:srgbClr val="0033CC"/>
                </a:solidFill>
              </a:rPr>
              <a:t>封锁是实现并发控制的一个非常重要的技术。</a:t>
            </a:r>
            <a:endParaRPr lang="en-US" altLang="zh-CN" sz="3600">
              <a:solidFill>
                <a:srgbClr val="0033CC"/>
              </a:solidFill>
            </a:endParaRPr>
          </a:p>
          <a:p>
            <a:pPr eaLnBrk="1" hangingPunct="1"/>
            <a:endParaRPr lang="zh-CN" altLang="en-US" sz="36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D94BDB-F8C1-42AF-9F0A-6EF74CB7638D}" type="slidenum">
              <a:rPr lang="zh-CN" altLang="en-US" sz="1400"/>
              <a:pPr>
                <a:spcBef>
                  <a:spcPct val="0"/>
                </a:spcBef>
                <a:buFontTx/>
                <a:buNone/>
              </a:pPr>
              <a:t>24</a:t>
            </a:fld>
            <a:endParaRPr lang="en-US" altLang="zh-CN" sz="1400"/>
          </a:p>
        </p:txBody>
      </p:sp>
      <p:sp>
        <p:nvSpPr>
          <p:cNvPr id="26627" name="Rectangle 3"/>
          <p:cNvSpPr>
            <a:spLocks noGrp="1" noChangeArrowheads="1"/>
          </p:cNvSpPr>
          <p:nvPr>
            <p:ph type="body" idx="1"/>
          </p:nvPr>
        </p:nvSpPr>
        <p:spPr>
          <a:xfrm>
            <a:off x="107950" y="1052513"/>
            <a:ext cx="8842375" cy="4525962"/>
          </a:xfrm>
        </p:spPr>
        <p:txBody>
          <a:bodyPr/>
          <a:lstStyle/>
          <a:p>
            <a:pPr eaLnBrk="1" hangingPunct="1"/>
            <a:r>
              <a:rPr lang="zh-CN" altLang="en-US" sz="4000"/>
              <a:t>一个事务对某个数据对象加锁后究竟拥有什么样的控制由封锁类型决定。</a:t>
            </a:r>
          </a:p>
          <a:p>
            <a:pPr eaLnBrk="1" hangingPunct="1"/>
            <a:r>
              <a:rPr lang="zh-CN" altLang="en-US" sz="4000"/>
              <a:t>基本封锁类型</a:t>
            </a:r>
          </a:p>
          <a:p>
            <a:pPr lvl="1" eaLnBrk="1" hangingPunct="1">
              <a:buFont typeface="Wingdings" panose="05000000000000000000" pitchFamily="2" charset="2"/>
              <a:buChar char="ü"/>
            </a:pPr>
            <a:r>
              <a:rPr lang="zh-CN" altLang="en-US" sz="3600">
                <a:solidFill>
                  <a:schemeClr val="accent2"/>
                </a:solidFill>
              </a:rPr>
              <a:t>排它锁</a:t>
            </a:r>
            <a:r>
              <a:rPr lang="zh-CN" altLang="en-US" sz="3600">
                <a:solidFill>
                  <a:schemeClr val="hlink"/>
                </a:solidFill>
              </a:rPr>
              <a:t> </a:t>
            </a:r>
            <a:r>
              <a:rPr lang="en-US" altLang="zh-CN" sz="3600"/>
              <a:t>(Exclusive Locks</a:t>
            </a:r>
            <a:r>
              <a:rPr lang="zh-CN" altLang="en-US" sz="3600"/>
              <a:t>，简记为</a:t>
            </a:r>
            <a:r>
              <a:rPr lang="en-US" altLang="zh-CN" sz="3600"/>
              <a:t>X</a:t>
            </a:r>
            <a:r>
              <a:rPr lang="zh-CN" altLang="en-US" sz="3600"/>
              <a:t>锁</a:t>
            </a:r>
            <a:r>
              <a:rPr lang="en-US" altLang="zh-CN" sz="3600"/>
              <a:t>)</a:t>
            </a:r>
          </a:p>
          <a:p>
            <a:pPr lvl="1" eaLnBrk="1" hangingPunct="1">
              <a:buFont typeface="Wingdings" panose="05000000000000000000" pitchFamily="2" charset="2"/>
              <a:buChar char="ü"/>
            </a:pPr>
            <a:r>
              <a:rPr lang="zh-CN" altLang="en-US" sz="3600">
                <a:solidFill>
                  <a:schemeClr val="accent2"/>
                </a:solidFill>
              </a:rPr>
              <a:t>共享锁</a:t>
            </a:r>
            <a:r>
              <a:rPr lang="zh-CN" altLang="en-US" sz="3600"/>
              <a:t> </a:t>
            </a:r>
            <a:r>
              <a:rPr lang="en-US" altLang="zh-CN" sz="3600"/>
              <a:t>(Share Locks</a:t>
            </a:r>
            <a:r>
              <a:rPr lang="zh-CN" altLang="en-US" sz="3600"/>
              <a:t>，简记为</a:t>
            </a:r>
            <a:r>
              <a:rPr lang="en-US" altLang="zh-CN" sz="3600"/>
              <a:t>S</a:t>
            </a:r>
            <a:r>
              <a:rPr lang="zh-CN" altLang="en-US" sz="3600"/>
              <a:t>锁</a:t>
            </a:r>
            <a:r>
              <a:rPr lang="en-US" altLang="zh-CN" sz="3600"/>
              <a:t>)</a:t>
            </a:r>
          </a:p>
          <a:p>
            <a:pPr eaLnBrk="1" hangingPunct="1"/>
            <a:endParaRPr lang="zh-CN" altLang="en-US" sz="4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AF4450-4E3B-4C04-8E22-74EFB5C1DDC0}" type="slidenum">
              <a:rPr lang="zh-CN" altLang="en-US" sz="1400"/>
              <a:pPr>
                <a:spcBef>
                  <a:spcPct val="0"/>
                </a:spcBef>
                <a:buFontTx/>
                <a:buNone/>
              </a:pPr>
              <a:t>25</a:t>
            </a:fld>
            <a:endParaRPr lang="en-US" altLang="zh-CN" sz="1400"/>
          </a:p>
        </p:txBody>
      </p:sp>
      <p:sp>
        <p:nvSpPr>
          <p:cNvPr id="27651" name="Rectangle 2"/>
          <p:cNvSpPr>
            <a:spLocks noGrp="1" noChangeArrowheads="1"/>
          </p:cNvSpPr>
          <p:nvPr>
            <p:ph type="title"/>
          </p:nvPr>
        </p:nvSpPr>
        <p:spPr/>
        <p:txBody>
          <a:bodyPr/>
          <a:lstStyle/>
          <a:p>
            <a:pPr eaLnBrk="1" hangingPunct="1"/>
            <a:r>
              <a:rPr lang="zh-CN" altLang="en-US" sz="4800">
                <a:solidFill>
                  <a:schemeClr val="accent2"/>
                </a:solidFill>
              </a:rPr>
              <a:t>排它锁</a:t>
            </a:r>
          </a:p>
        </p:txBody>
      </p:sp>
      <p:sp>
        <p:nvSpPr>
          <p:cNvPr id="40963" name="Rectangle 3"/>
          <p:cNvSpPr>
            <a:spLocks noGrp="1" noChangeArrowheads="1"/>
          </p:cNvSpPr>
          <p:nvPr>
            <p:ph type="body" idx="1"/>
          </p:nvPr>
        </p:nvSpPr>
        <p:spPr/>
        <p:txBody>
          <a:bodyPr/>
          <a:lstStyle/>
          <a:p>
            <a:pPr eaLnBrk="1" hangingPunct="1"/>
            <a:r>
              <a:rPr lang="zh-CN" altLang="en-US" sz="4000"/>
              <a:t>排它锁又称为写锁</a:t>
            </a:r>
          </a:p>
          <a:p>
            <a:pPr eaLnBrk="1" hangingPunct="1"/>
            <a:r>
              <a:rPr lang="zh-CN" altLang="en-US" sz="4000"/>
              <a:t>若事务</a:t>
            </a:r>
            <a:r>
              <a:rPr lang="en-US" altLang="zh-CN" sz="4000"/>
              <a:t>T</a:t>
            </a:r>
            <a:r>
              <a:rPr lang="zh-CN" altLang="en-US" sz="4000"/>
              <a:t>对数据对象</a:t>
            </a:r>
            <a:r>
              <a:rPr lang="en-US" altLang="zh-CN" sz="4000"/>
              <a:t>A</a:t>
            </a:r>
            <a:r>
              <a:rPr lang="zh-CN" altLang="en-US" sz="4000"/>
              <a:t>加上</a:t>
            </a:r>
            <a:r>
              <a:rPr lang="en-US" altLang="zh-CN" sz="4000"/>
              <a:t>X</a:t>
            </a:r>
            <a:r>
              <a:rPr lang="zh-CN" altLang="en-US" sz="4000"/>
              <a:t>锁，则只允许</a:t>
            </a:r>
            <a:r>
              <a:rPr lang="en-US" altLang="zh-CN" sz="4000"/>
              <a:t>T</a:t>
            </a:r>
            <a:r>
              <a:rPr lang="zh-CN" altLang="en-US" sz="4000"/>
              <a:t>读取和修改</a:t>
            </a:r>
            <a:r>
              <a:rPr lang="en-US" altLang="zh-CN" sz="4000"/>
              <a:t>A</a:t>
            </a:r>
            <a:r>
              <a:rPr lang="zh-CN" altLang="en-US" sz="4000"/>
              <a:t>，其它任何事务都不能再对</a:t>
            </a:r>
            <a:r>
              <a:rPr lang="en-US" altLang="zh-CN" sz="4000"/>
              <a:t>A</a:t>
            </a:r>
            <a:r>
              <a:rPr lang="zh-CN" altLang="en-US" sz="4000"/>
              <a:t>加任何类型的锁，直到</a:t>
            </a:r>
            <a:r>
              <a:rPr lang="en-US" altLang="zh-CN" sz="4000"/>
              <a:t>T</a:t>
            </a:r>
            <a:r>
              <a:rPr lang="zh-CN" altLang="en-US" sz="4000"/>
              <a:t>释放</a:t>
            </a:r>
            <a:r>
              <a:rPr lang="en-US" altLang="zh-CN" sz="4000"/>
              <a:t>A</a:t>
            </a:r>
            <a:r>
              <a:rPr lang="zh-CN" altLang="en-US" sz="4000"/>
              <a:t>上的锁。</a:t>
            </a:r>
          </a:p>
          <a:p>
            <a:pPr eaLnBrk="1" hangingPunct="1"/>
            <a:r>
              <a:rPr lang="zh-CN" altLang="en-US" sz="4000"/>
              <a:t>保证其他事务在</a:t>
            </a:r>
            <a:r>
              <a:rPr lang="en-US" altLang="zh-CN" sz="4000"/>
              <a:t>T</a:t>
            </a:r>
            <a:r>
              <a:rPr lang="zh-CN" altLang="en-US" sz="4000"/>
              <a:t>释放</a:t>
            </a:r>
            <a:r>
              <a:rPr lang="en-US" altLang="zh-CN" sz="4000"/>
              <a:t>A</a:t>
            </a:r>
            <a:r>
              <a:rPr lang="zh-CN" altLang="en-US" sz="4000"/>
              <a:t>上的锁之前不能再读取和修改</a:t>
            </a:r>
            <a:r>
              <a:rPr lang="en-US" altLang="zh-CN" sz="4000"/>
              <a:t>A</a:t>
            </a:r>
            <a:r>
              <a:rPr lang="zh-CN" altLang="en-US" sz="4000"/>
              <a:t>。</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760109-B022-4D23-8703-283C910B60CF}" type="slidenum">
              <a:rPr lang="zh-CN" altLang="en-US" sz="1400"/>
              <a:pPr>
                <a:spcBef>
                  <a:spcPct val="0"/>
                </a:spcBef>
                <a:buFontTx/>
                <a:buNone/>
              </a:pPr>
              <a:t>26</a:t>
            </a:fld>
            <a:endParaRPr lang="en-US" altLang="zh-CN" sz="1400"/>
          </a:p>
        </p:txBody>
      </p:sp>
      <p:sp>
        <p:nvSpPr>
          <p:cNvPr id="28675" name="Rectangle 2"/>
          <p:cNvSpPr>
            <a:spLocks noGrp="1" noChangeArrowheads="1"/>
          </p:cNvSpPr>
          <p:nvPr>
            <p:ph type="title"/>
          </p:nvPr>
        </p:nvSpPr>
        <p:spPr/>
        <p:txBody>
          <a:bodyPr/>
          <a:lstStyle/>
          <a:p>
            <a:pPr eaLnBrk="1" hangingPunct="1"/>
            <a:r>
              <a:rPr lang="zh-CN" altLang="en-US" sz="4800">
                <a:solidFill>
                  <a:schemeClr val="accent2"/>
                </a:solidFill>
              </a:rPr>
              <a:t>共享锁</a:t>
            </a:r>
          </a:p>
        </p:txBody>
      </p:sp>
      <p:sp>
        <p:nvSpPr>
          <p:cNvPr id="27652" name="Rectangle 3"/>
          <p:cNvSpPr>
            <a:spLocks noGrp="1" noChangeArrowheads="1"/>
          </p:cNvSpPr>
          <p:nvPr>
            <p:ph type="body" idx="1"/>
          </p:nvPr>
        </p:nvSpPr>
        <p:spPr>
          <a:xfrm>
            <a:off x="179388" y="1600200"/>
            <a:ext cx="8686800" cy="4525963"/>
          </a:xfrm>
        </p:spPr>
        <p:txBody>
          <a:bodyPr/>
          <a:lstStyle/>
          <a:p>
            <a:pPr eaLnBrk="1" hangingPunct="1"/>
            <a:r>
              <a:rPr lang="zh-CN" altLang="en-US" sz="4000"/>
              <a:t>共享锁又称为读锁</a:t>
            </a:r>
          </a:p>
          <a:p>
            <a:pPr eaLnBrk="1" hangingPunct="1"/>
            <a:r>
              <a:rPr lang="zh-CN" altLang="en-US" sz="4000"/>
              <a:t>若事务</a:t>
            </a:r>
            <a:r>
              <a:rPr lang="en-US" altLang="zh-CN" sz="4000"/>
              <a:t>T</a:t>
            </a:r>
            <a:r>
              <a:rPr lang="zh-CN" altLang="en-US" sz="4000"/>
              <a:t>对数据对象</a:t>
            </a:r>
            <a:r>
              <a:rPr lang="en-US" altLang="zh-CN" sz="4000"/>
              <a:t>A</a:t>
            </a:r>
            <a:r>
              <a:rPr lang="zh-CN" altLang="en-US" sz="4000"/>
              <a:t>加上</a:t>
            </a:r>
            <a:r>
              <a:rPr lang="en-US" altLang="zh-CN" sz="4000"/>
              <a:t>S</a:t>
            </a:r>
            <a:r>
              <a:rPr lang="zh-CN" altLang="en-US" sz="4000"/>
              <a:t>锁，则其它事务只能再对</a:t>
            </a:r>
            <a:r>
              <a:rPr lang="en-US" altLang="zh-CN" sz="4000"/>
              <a:t>A</a:t>
            </a:r>
            <a:r>
              <a:rPr lang="zh-CN" altLang="en-US" sz="4000"/>
              <a:t>加</a:t>
            </a:r>
            <a:r>
              <a:rPr lang="en-US" altLang="zh-CN" sz="4000"/>
              <a:t>S</a:t>
            </a:r>
            <a:r>
              <a:rPr lang="zh-CN" altLang="en-US" sz="4000"/>
              <a:t>锁，而不能加</a:t>
            </a:r>
            <a:r>
              <a:rPr lang="en-US" altLang="zh-CN" sz="4000"/>
              <a:t>X</a:t>
            </a:r>
            <a:r>
              <a:rPr lang="zh-CN" altLang="en-US" sz="4000"/>
              <a:t>锁，直到</a:t>
            </a:r>
            <a:r>
              <a:rPr lang="en-US" altLang="zh-CN" sz="4000"/>
              <a:t>T</a:t>
            </a:r>
            <a:r>
              <a:rPr lang="zh-CN" altLang="en-US" sz="4000"/>
              <a:t>释放</a:t>
            </a:r>
            <a:r>
              <a:rPr lang="en-US" altLang="zh-CN" sz="4000"/>
              <a:t>A</a:t>
            </a:r>
            <a:r>
              <a:rPr lang="zh-CN" altLang="en-US" sz="4000"/>
              <a:t>上的</a:t>
            </a:r>
            <a:r>
              <a:rPr lang="en-US" altLang="zh-CN" sz="4000"/>
              <a:t>S</a:t>
            </a:r>
            <a:r>
              <a:rPr lang="zh-CN" altLang="en-US" sz="4000"/>
              <a:t>锁。</a:t>
            </a:r>
          </a:p>
          <a:p>
            <a:pPr eaLnBrk="1" hangingPunct="1"/>
            <a:r>
              <a:rPr lang="zh-CN" altLang="en-US" sz="4000"/>
              <a:t>保证其他事务可以读</a:t>
            </a:r>
            <a:r>
              <a:rPr lang="en-US" altLang="zh-CN" sz="4000"/>
              <a:t>A</a:t>
            </a:r>
            <a:r>
              <a:rPr lang="zh-CN" altLang="en-US" sz="4000"/>
              <a:t>，但在</a:t>
            </a:r>
            <a:r>
              <a:rPr lang="en-US" altLang="zh-CN" sz="4000"/>
              <a:t>T</a:t>
            </a:r>
            <a:r>
              <a:rPr lang="zh-CN" altLang="en-US" sz="4000"/>
              <a:t>释放</a:t>
            </a:r>
            <a:r>
              <a:rPr lang="en-US" altLang="zh-CN" sz="4000"/>
              <a:t>A</a:t>
            </a:r>
            <a:r>
              <a:rPr lang="zh-CN" altLang="en-US" sz="4000"/>
              <a:t>上的</a:t>
            </a:r>
            <a:r>
              <a:rPr lang="en-US" altLang="zh-CN" sz="4000"/>
              <a:t>S</a:t>
            </a:r>
            <a:r>
              <a:rPr lang="zh-CN" altLang="en-US" sz="4000"/>
              <a:t>锁之前不能对</a:t>
            </a:r>
            <a:r>
              <a:rPr lang="en-US" altLang="zh-CN" sz="4000"/>
              <a:t>A</a:t>
            </a:r>
            <a:r>
              <a:rPr lang="zh-CN" altLang="en-US" sz="4000"/>
              <a:t>做任何修改。</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128DEA-B4C9-4344-A04F-A9F7A742D15B}" type="slidenum">
              <a:rPr lang="zh-CN" altLang="en-US" sz="140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zh-CN" altLang="en-US" sz="4800">
                <a:solidFill>
                  <a:schemeClr val="accent2"/>
                </a:solidFill>
              </a:rPr>
              <a:t>锁的相容矩阵</a:t>
            </a:r>
          </a:p>
        </p:txBody>
      </p:sp>
      <p:graphicFrame>
        <p:nvGraphicFramePr>
          <p:cNvPr id="43158" name="Group 150"/>
          <p:cNvGraphicFramePr>
            <a:graphicFrameLocks noGrp="1"/>
          </p:cNvGraphicFramePr>
          <p:nvPr>
            <p:ph idx="1"/>
          </p:nvPr>
        </p:nvGraphicFramePr>
        <p:xfrm>
          <a:off x="457200" y="1557338"/>
          <a:ext cx="8229600" cy="3322637"/>
        </p:xfrm>
        <a:graphic>
          <a:graphicData uri="http://schemas.openxmlformats.org/drawingml/2006/table">
            <a:tbl>
              <a:tblPr/>
              <a:tblGrid>
                <a:gridCol w="2057400">
                  <a:extLst>
                    <a:ext uri="{9D8B030D-6E8A-4147-A177-3AD203B41FA5}">
                      <a16:colId xmlns:a16="http://schemas.microsoft.com/office/drawing/2014/main" val="4068773421"/>
                    </a:ext>
                  </a:extLst>
                </a:gridCol>
                <a:gridCol w="2057400">
                  <a:extLst>
                    <a:ext uri="{9D8B030D-6E8A-4147-A177-3AD203B41FA5}">
                      <a16:colId xmlns:a16="http://schemas.microsoft.com/office/drawing/2014/main" val="3552568339"/>
                    </a:ext>
                  </a:extLst>
                </a:gridCol>
                <a:gridCol w="2057400">
                  <a:extLst>
                    <a:ext uri="{9D8B030D-6E8A-4147-A177-3AD203B41FA5}">
                      <a16:colId xmlns:a16="http://schemas.microsoft.com/office/drawing/2014/main" val="969471424"/>
                    </a:ext>
                  </a:extLst>
                </a:gridCol>
                <a:gridCol w="2057400">
                  <a:extLst>
                    <a:ext uri="{9D8B030D-6E8A-4147-A177-3AD203B41FA5}">
                      <a16:colId xmlns:a16="http://schemas.microsoft.com/office/drawing/2014/main" val="1642042529"/>
                    </a:ext>
                  </a:extLst>
                </a:gridCol>
              </a:tblGrid>
              <a:tr h="863599">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0" marB="4680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S</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p>
                  </a:txBody>
                  <a:tcPr marL="90000" marR="90000" marT="46800" marB="4680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9850486"/>
                  </a:ext>
                </a:extLst>
              </a:tr>
              <a:tr h="7921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85468"/>
                  </a:ext>
                </a:extLst>
              </a:tr>
              <a:tr h="79216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S</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91080611"/>
                  </a:ext>
                </a:extLst>
              </a:tr>
              <a:tr h="874712">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accent2"/>
                          </a:solidFill>
                          <a:effectLst/>
                          <a:latin typeface="Arial" panose="020B0604020202020204" pitchFamily="34" charset="0"/>
                          <a:ea typeface="宋体" panose="02010600030101010101" pitchFamily="2" charset="-122"/>
                        </a:rPr>
                        <a:t>Y</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6294259"/>
                  </a:ext>
                </a:extLst>
              </a:tr>
            </a:tbl>
          </a:graphicData>
        </a:graphic>
      </p:graphicFrame>
      <p:sp>
        <p:nvSpPr>
          <p:cNvPr id="29725" name="Line 50"/>
          <p:cNvSpPr>
            <a:spLocks noChangeShapeType="1"/>
          </p:cNvSpPr>
          <p:nvPr/>
        </p:nvSpPr>
        <p:spPr bwMode="auto">
          <a:xfrm>
            <a:off x="468313" y="1557338"/>
            <a:ext cx="2087562"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Text Box 51"/>
          <p:cNvSpPr txBox="1">
            <a:spLocks noChangeArrowheads="1"/>
          </p:cNvSpPr>
          <p:nvPr/>
        </p:nvSpPr>
        <p:spPr bwMode="auto">
          <a:xfrm>
            <a:off x="1547813" y="1628775"/>
            <a:ext cx="7921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T2</a:t>
            </a:r>
          </a:p>
        </p:txBody>
      </p:sp>
      <p:sp>
        <p:nvSpPr>
          <p:cNvPr id="29727" name="Text Box 52"/>
          <p:cNvSpPr txBox="1">
            <a:spLocks noChangeArrowheads="1"/>
          </p:cNvSpPr>
          <p:nvPr/>
        </p:nvSpPr>
        <p:spPr bwMode="auto">
          <a:xfrm>
            <a:off x="611188" y="1916113"/>
            <a:ext cx="7921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a:t>T1</a:t>
            </a:r>
          </a:p>
        </p:txBody>
      </p:sp>
      <p:sp>
        <p:nvSpPr>
          <p:cNvPr id="10" name="矩形 9"/>
          <p:cNvSpPr/>
          <p:nvPr/>
        </p:nvSpPr>
        <p:spPr>
          <a:xfrm>
            <a:off x="2786063" y="2500313"/>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4857750" y="2500313"/>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7072313" y="2500313"/>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2786063" y="3303588"/>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4857750" y="3303588"/>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p:cNvSpPr/>
          <p:nvPr/>
        </p:nvSpPr>
        <p:spPr>
          <a:xfrm>
            <a:off x="7072313" y="3303588"/>
            <a:ext cx="157162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矩形 15"/>
          <p:cNvSpPr/>
          <p:nvPr/>
        </p:nvSpPr>
        <p:spPr>
          <a:xfrm>
            <a:off x="2786063" y="4143375"/>
            <a:ext cx="157162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矩形 16"/>
          <p:cNvSpPr/>
          <p:nvPr/>
        </p:nvSpPr>
        <p:spPr>
          <a:xfrm>
            <a:off x="4857750" y="4143375"/>
            <a:ext cx="157162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p:cNvSpPr/>
          <p:nvPr/>
        </p:nvSpPr>
        <p:spPr>
          <a:xfrm>
            <a:off x="7072313" y="4143375"/>
            <a:ext cx="157162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p:cNvSpPr/>
          <p:nvPr/>
        </p:nvSpPr>
        <p:spPr>
          <a:xfrm>
            <a:off x="2071688" y="5357813"/>
            <a:ext cx="2357437" cy="10001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rgbClr val="0033CC"/>
                </a:solidFill>
              </a:rPr>
              <a:t>Y=Yes</a:t>
            </a:r>
            <a:r>
              <a:rPr lang="zh-CN" altLang="en-US" sz="2400" dirty="0">
                <a:solidFill>
                  <a:srgbClr val="0033CC"/>
                </a:solidFill>
              </a:rPr>
              <a:t>，</a:t>
            </a:r>
            <a:br>
              <a:rPr lang="zh-CN" altLang="en-US" sz="2400" dirty="0">
                <a:solidFill>
                  <a:srgbClr val="0033CC"/>
                </a:solidFill>
              </a:rPr>
            </a:br>
            <a:r>
              <a:rPr lang="zh-CN" altLang="en-US" sz="2400" dirty="0">
                <a:solidFill>
                  <a:srgbClr val="0033CC"/>
                </a:solidFill>
              </a:rPr>
              <a:t>相容的请求</a:t>
            </a:r>
          </a:p>
        </p:txBody>
      </p:sp>
      <p:sp>
        <p:nvSpPr>
          <p:cNvPr id="20" name="矩形 19"/>
          <p:cNvSpPr/>
          <p:nvPr/>
        </p:nvSpPr>
        <p:spPr>
          <a:xfrm>
            <a:off x="4929188" y="5357813"/>
            <a:ext cx="2357437" cy="10001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400" b="1" dirty="0">
                <a:solidFill>
                  <a:srgbClr val="0033CC"/>
                </a:solidFill>
              </a:rPr>
              <a:t>N=No</a:t>
            </a:r>
            <a:r>
              <a:rPr lang="zh-CN" altLang="en-US" sz="2400" dirty="0">
                <a:solidFill>
                  <a:srgbClr val="0033CC"/>
                </a:solidFill>
              </a:rPr>
              <a:t>，</a:t>
            </a:r>
            <a:br>
              <a:rPr lang="zh-CN" altLang="en-US" sz="2400" dirty="0">
                <a:solidFill>
                  <a:srgbClr val="0033CC"/>
                </a:solidFill>
              </a:rPr>
            </a:br>
            <a:r>
              <a:rPr lang="zh-CN" altLang="en-US" sz="2400" dirty="0">
                <a:solidFill>
                  <a:srgbClr val="0033CC"/>
                </a:solidFill>
              </a:rPr>
              <a:t>不相容的请求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par>
                          <p:cTn id="7" fill="hold" nodeType="afterGroup">
                            <p:stCondLst>
                              <p:cond delay="0"/>
                            </p:stCondLst>
                            <p:childTnLst>
                              <p:par>
                                <p:cTn id="8" presetID="1" presetClass="exit"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hidden"/>
                                      </p:to>
                                    </p:set>
                                  </p:childTnLst>
                                </p:cTn>
                              </p:par>
                            </p:childTnLst>
                          </p:cTn>
                        </p:par>
                        <p:par>
                          <p:cTn id="10" fill="hold" nodeType="afterGroup">
                            <p:stCondLst>
                              <p:cond delay="0"/>
                            </p:stCondLst>
                            <p:childTnLst>
                              <p:par>
                                <p:cTn id="11" presetID="1" presetClass="exit"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par>
                          <p:cTn id="13" fill="hold" nodeType="afterGroup">
                            <p:stCondLst>
                              <p:cond delay="0"/>
                            </p:stCondLst>
                            <p:childTnLst>
                              <p:par>
                                <p:cTn id="14" presetID="1" presetClass="exit"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hidden"/>
                                      </p:to>
                                    </p:set>
                                  </p:childTnLst>
                                </p:cTn>
                              </p:par>
                            </p:childTnLst>
                          </p:cTn>
                        </p:par>
                        <p:par>
                          <p:cTn id="16" fill="hold" nodeType="afterGroup">
                            <p:stCondLst>
                              <p:cond delay="0"/>
                            </p:stCondLst>
                            <p:childTnLst>
                              <p:par>
                                <p:cTn id="17" presetID="1" presetClass="exit"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par>
                          <p:cTn id="39" fill="hold" nodeType="afterGroup">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6270DB-5C1B-4B10-BF52-ACA214943399}" type="slidenum">
              <a:rPr lang="zh-CN" altLang="en-US" sz="1400"/>
              <a:pPr>
                <a:spcBef>
                  <a:spcPct val="0"/>
                </a:spcBef>
                <a:buFontTx/>
                <a:buNone/>
              </a:pPr>
              <a:t>28</a:t>
            </a:fld>
            <a:endParaRPr lang="en-US" altLang="zh-CN" sz="1400"/>
          </a:p>
        </p:txBody>
      </p:sp>
      <p:sp>
        <p:nvSpPr>
          <p:cNvPr id="30723" name="Rectangle 2"/>
          <p:cNvSpPr>
            <a:spLocks noGrp="1" noChangeArrowheads="1"/>
          </p:cNvSpPr>
          <p:nvPr>
            <p:ph type="title"/>
          </p:nvPr>
        </p:nvSpPr>
        <p:spPr/>
        <p:txBody>
          <a:bodyPr/>
          <a:lstStyle/>
          <a:p>
            <a:pPr eaLnBrk="1" hangingPunct="1"/>
            <a:r>
              <a:rPr lang="zh-CN" altLang="en-US" sz="4800">
                <a:solidFill>
                  <a:schemeClr val="accent2"/>
                </a:solidFill>
              </a:rPr>
              <a:t>锁的相容矩阵</a:t>
            </a:r>
          </a:p>
        </p:txBody>
      </p:sp>
      <p:sp>
        <p:nvSpPr>
          <p:cNvPr id="30724" name="Rectangle 3"/>
          <p:cNvSpPr>
            <a:spLocks noGrp="1" noChangeArrowheads="1"/>
          </p:cNvSpPr>
          <p:nvPr>
            <p:ph type="body" idx="1"/>
          </p:nvPr>
        </p:nvSpPr>
        <p:spPr>
          <a:xfrm>
            <a:off x="250825" y="1341438"/>
            <a:ext cx="8642350" cy="5327650"/>
          </a:xfrm>
        </p:spPr>
        <p:txBody>
          <a:bodyPr/>
          <a:lstStyle/>
          <a:p>
            <a:pPr marL="609600" indent="-609600" eaLnBrk="1" hangingPunct="1"/>
            <a:r>
              <a:rPr lang="zh-CN" altLang="en-US" dirty="0"/>
              <a:t>最左边一列表示事务</a:t>
            </a:r>
            <a:r>
              <a:rPr lang="en-US" altLang="zh-CN" dirty="0"/>
              <a:t>T1</a:t>
            </a:r>
            <a:r>
              <a:rPr lang="zh-CN" altLang="en-US" dirty="0"/>
              <a:t>已经获得的数据对象上的锁的类型，其中横线表示没有加锁。</a:t>
            </a:r>
          </a:p>
          <a:p>
            <a:pPr marL="609600" indent="-609600" eaLnBrk="1" hangingPunct="1"/>
            <a:r>
              <a:rPr lang="zh-CN" altLang="en-US" dirty="0"/>
              <a:t>最上面一行表示另一事务</a:t>
            </a:r>
            <a:r>
              <a:rPr lang="en-US" altLang="zh-CN" dirty="0"/>
              <a:t>T2</a:t>
            </a:r>
            <a:r>
              <a:rPr lang="zh-CN" altLang="en-US" dirty="0"/>
              <a:t>对同一数据对象发出的封锁请求。</a:t>
            </a:r>
          </a:p>
          <a:p>
            <a:pPr marL="609600" indent="-609600" eaLnBrk="1" hangingPunct="1"/>
            <a:r>
              <a:rPr lang="en-US" altLang="zh-CN" dirty="0"/>
              <a:t>T2</a:t>
            </a:r>
            <a:r>
              <a:rPr lang="zh-CN" altLang="en-US" dirty="0"/>
              <a:t>的封锁请求能否被满足用矩阵中的</a:t>
            </a:r>
            <a:r>
              <a:rPr lang="en-US" altLang="zh-CN" dirty="0"/>
              <a:t>Y</a:t>
            </a:r>
            <a:r>
              <a:rPr lang="zh-CN" altLang="en-US" dirty="0"/>
              <a:t>和</a:t>
            </a:r>
            <a:r>
              <a:rPr lang="en-US" altLang="zh-CN" dirty="0"/>
              <a:t>N</a:t>
            </a:r>
            <a:r>
              <a:rPr lang="zh-CN" altLang="en-US" dirty="0"/>
              <a:t>表示</a:t>
            </a:r>
          </a:p>
          <a:p>
            <a:pPr marL="990600" lvl="1" indent="-533400" eaLnBrk="1" hangingPunct="1">
              <a:buFont typeface="Wingdings" panose="05000000000000000000" pitchFamily="2" charset="2"/>
              <a:buAutoNum type="circleNumDbPlain"/>
            </a:pPr>
            <a:r>
              <a:rPr lang="en-US" altLang="zh-CN" sz="3200" dirty="0"/>
              <a:t>Y</a:t>
            </a:r>
            <a:r>
              <a:rPr lang="zh-CN" altLang="en-US" sz="3200" dirty="0"/>
              <a:t>表示事务</a:t>
            </a:r>
            <a:r>
              <a:rPr lang="en-US" altLang="zh-CN" sz="3200" dirty="0"/>
              <a:t>T2</a:t>
            </a:r>
            <a:r>
              <a:rPr lang="zh-CN" altLang="en-US" sz="3200" dirty="0"/>
              <a:t>的封锁要求与</a:t>
            </a:r>
            <a:r>
              <a:rPr lang="en-US" altLang="zh-CN" sz="3200" dirty="0"/>
              <a:t>T1</a:t>
            </a:r>
            <a:r>
              <a:rPr lang="zh-CN" altLang="en-US" sz="3200" dirty="0"/>
              <a:t>已持有的锁相容，封锁请求可以满足</a:t>
            </a:r>
          </a:p>
          <a:p>
            <a:pPr marL="990600" lvl="1" indent="-533400" eaLnBrk="1" hangingPunct="1">
              <a:buFont typeface="Wingdings" panose="05000000000000000000" pitchFamily="2" charset="2"/>
              <a:buAutoNum type="circleNumDbPlain"/>
            </a:pPr>
            <a:r>
              <a:rPr lang="en-US" altLang="zh-CN" sz="3200" dirty="0"/>
              <a:t>N</a:t>
            </a:r>
            <a:r>
              <a:rPr lang="zh-CN" altLang="en-US" sz="3200" dirty="0"/>
              <a:t>表示</a:t>
            </a:r>
            <a:r>
              <a:rPr lang="en-US" altLang="zh-CN" sz="3200" dirty="0"/>
              <a:t>T2</a:t>
            </a:r>
            <a:r>
              <a:rPr lang="zh-CN" altLang="en-US" sz="3200" dirty="0"/>
              <a:t>的封锁请求与</a:t>
            </a:r>
            <a:r>
              <a:rPr lang="en-US" altLang="zh-CN" sz="3200" dirty="0"/>
              <a:t>T1</a:t>
            </a:r>
            <a:r>
              <a:rPr lang="zh-CN" altLang="en-US" sz="3200" dirty="0"/>
              <a:t>已持有锁冲突，</a:t>
            </a:r>
            <a:r>
              <a:rPr lang="en-US" altLang="zh-CN" sz="3200" dirty="0"/>
              <a:t>T2</a:t>
            </a:r>
            <a:r>
              <a:rPr lang="zh-CN" altLang="en-US" sz="3200" dirty="0"/>
              <a:t>的请求被拒绝</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71438"/>
            <a:ext cx="8229600" cy="1143000"/>
          </a:xfrm>
        </p:spPr>
        <p:txBody>
          <a:bodyPr/>
          <a:lstStyle/>
          <a:p>
            <a:r>
              <a:rPr lang="en-US" altLang="zh-CN">
                <a:solidFill>
                  <a:schemeClr val="accent2"/>
                </a:solidFill>
              </a:rPr>
              <a:t>11.3 </a:t>
            </a:r>
            <a:r>
              <a:rPr lang="zh-CN" altLang="en-US">
                <a:solidFill>
                  <a:schemeClr val="accent2"/>
                </a:solidFill>
              </a:rPr>
              <a:t>封锁协议</a:t>
            </a:r>
            <a:endParaRPr lang="zh-CN" altLang="en-US"/>
          </a:p>
        </p:txBody>
      </p:sp>
      <p:sp>
        <p:nvSpPr>
          <p:cNvPr id="30723" name="内容占位符 2"/>
          <p:cNvSpPr>
            <a:spLocks noGrp="1"/>
          </p:cNvSpPr>
          <p:nvPr>
            <p:ph idx="1"/>
          </p:nvPr>
        </p:nvSpPr>
        <p:spPr>
          <a:xfrm>
            <a:off x="71438" y="1357313"/>
            <a:ext cx="8786812" cy="5072062"/>
          </a:xfrm>
        </p:spPr>
        <p:txBody>
          <a:bodyPr/>
          <a:lstStyle/>
          <a:p>
            <a:pPr>
              <a:defRPr/>
            </a:pPr>
            <a:r>
              <a:rPr lang="zh-CN" altLang="en-US" sz="3600" dirty="0">
                <a:latin typeface="+mj-lt"/>
              </a:rPr>
              <a:t>什么是封锁协议？</a:t>
            </a:r>
            <a:endParaRPr lang="en-US" altLang="zh-CN" sz="3600" dirty="0">
              <a:latin typeface="+mj-lt"/>
            </a:endParaRPr>
          </a:p>
          <a:p>
            <a:pPr lvl="1">
              <a:defRPr/>
            </a:pPr>
            <a:r>
              <a:rPr lang="zh-CN" altLang="en-US" sz="3200" dirty="0">
                <a:latin typeface="+mj-lt"/>
              </a:rPr>
              <a:t>在运用</a:t>
            </a:r>
            <a:r>
              <a:rPr lang="en-US" altLang="zh-CN" sz="3200" dirty="0">
                <a:latin typeface="+mj-lt"/>
              </a:rPr>
              <a:t>X</a:t>
            </a:r>
            <a:r>
              <a:rPr lang="zh-CN" altLang="en-US" sz="3200" dirty="0">
                <a:latin typeface="+mj-lt"/>
              </a:rPr>
              <a:t>锁和</a:t>
            </a:r>
            <a:r>
              <a:rPr lang="en-US" altLang="zh-CN" sz="3200" dirty="0">
                <a:latin typeface="+mj-lt"/>
              </a:rPr>
              <a:t>S</a:t>
            </a:r>
            <a:r>
              <a:rPr lang="zh-CN" altLang="en-US" sz="3200" dirty="0">
                <a:latin typeface="+mj-lt"/>
              </a:rPr>
              <a:t>锁对数据对象加锁时，需要约定一些规则，这些规则称为封锁协议</a:t>
            </a:r>
            <a:r>
              <a:rPr lang="en-US" altLang="zh-CN" sz="3200" dirty="0">
                <a:latin typeface="+mj-lt"/>
              </a:rPr>
              <a:t>(Locking Protocol)</a:t>
            </a:r>
            <a:r>
              <a:rPr lang="zh-CN" altLang="en-US" sz="3200" dirty="0">
                <a:latin typeface="+mj-lt"/>
              </a:rPr>
              <a:t>。</a:t>
            </a:r>
            <a:endParaRPr lang="en-US" altLang="zh-CN" sz="3200" dirty="0">
              <a:latin typeface="+mj-lt"/>
            </a:endParaRPr>
          </a:p>
          <a:p>
            <a:pPr lvl="1">
              <a:defRPr/>
            </a:pPr>
            <a:r>
              <a:rPr lang="en-US" altLang="zh-CN" sz="3200" dirty="0">
                <a:latin typeface="+mj-lt"/>
              </a:rPr>
              <a:t> </a:t>
            </a:r>
            <a:r>
              <a:rPr lang="zh-CN" altLang="en-US" sz="3200" dirty="0">
                <a:latin typeface="+mj-lt"/>
              </a:rPr>
              <a:t>何时申请加锁？持锁时间？何时释放？</a:t>
            </a:r>
            <a:endParaRPr lang="en-US" altLang="zh-CN" sz="3200" dirty="0">
              <a:latin typeface="+mj-lt"/>
            </a:endParaRPr>
          </a:p>
          <a:p>
            <a:pPr lvl="1">
              <a:defRPr/>
            </a:pPr>
            <a:r>
              <a:rPr lang="zh-CN" altLang="en-US" sz="3200" dirty="0">
                <a:latin typeface="+mj-lt"/>
              </a:rPr>
              <a:t>对封锁方式规定不同的规则，就形成了各种不同的封锁协议，它们分别在不同的程度上为并发操作的正确调度提供一定的保证。</a:t>
            </a:r>
          </a:p>
        </p:txBody>
      </p:sp>
      <p:sp>
        <p:nvSpPr>
          <p:cNvPr id="317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106C1B-A0B0-4DF7-949F-209A4DCA0851}" type="slidenum">
              <a:rPr lang="zh-CN" altLang="en-US" sz="1400"/>
              <a:pPr>
                <a:spcBef>
                  <a:spcPct val="0"/>
                </a:spcBef>
                <a:buFontTx/>
                <a:buNone/>
              </a:pPr>
              <a:t>29</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C5372D1-FD70-47A2-A984-D41B28441725}" type="slidenum">
              <a:rPr lang="zh-CN" altLang="en-US" sz="1400"/>
              <a:pPr>
                <a:spcBef>
                  <a:spcPct val="0"/>
                </a:spcBef>
                <a:buFontTx/>
                <a:buNone/>
              </a:pPr>
              <a:t>3</a:t>
            </a:fld>
            <a:endParaRPr lang="en-US" altLang="zh-CN" sz="1400"/>
          </a:p>
        </p:txBody>
      </p:sp>
      <p:sp>
        <p:nvSpPr>
          <p:cNvPr id="5123" name="Rectangle 2"/>
          <p:cNvSpPr>
            <a:spLocks noGrp="1" noChangeArrowheads="1"/>
          </p:cNvSpPr>
          <p:nvPr>
            <p:ph type="title"/>
          </p:nvPr>
        </p:nvSpPr>
        <p:spPr/>
        <p:txBody>
          <a:bodyPr/>
          <a:lstStyle/>
          <a:p>
            <a:pPr eaLnBrk="1" hangingPunct="1"/>
            <a:r>
              <a:rPr lang="zh-CN" altLang="en-US" sz="4800">
                <a:solidFill>
                  <a:schemeClr val="accent2"/>
                </a:solidFill>
              </a:rPr>
              <a:t>不同的多事务执行方式</a:t>
            </a:r>
          </a:p>
        </p:txBody>
      </p:sp>
      <p:sp>
        <p:nvSpPr>
          <p:cNvPr id="4100" name="Rectangle 3"/>
          <p:cNvSpPr>
            <a:spLocks noGrp="1" noChangeArrowheads="1"/>
          </p:cNvSpPr>
          <p:nvPr>
            <p:ph type="body" idx="1"/>
          </p:nvPr>
        </p:nvSpPr>
        <p:spPr>
          <a:xfrm>
            <a:off x="468313" y="1773238"/>
            <a:ext cx="8229600" cy="3024187"/>
          </a:xfrm>
        </p:spPr>
        <p:txBody>
          <a:bodyPr/>
          <a:lstStyle/>
          <a:p>
            <a:pPr eaLnBrk="1" hangingPunct="1"/>
            <a:r>
              <a:rPr lang="zh-CN" altLang="en-US" sz="4400"/>
              <a:t>事务串行执行</a:t>
            </a:r>
          </a:p>
          <a:p>
            <a:pPr eaLnBrk="1" hangingPunct="1"/>
            <a:r>
              <a:rPr lang="zh-CN" altLang="en-US" sz="4400"/>
              <a:t>交叉并发方式</a:t>
            </a:r>
          </a:p>
          <a:p>
            <a:pPr eaLnBrk="1" hangingPunct="1"/>
            <a:r>
              <a:rPr lang="zh-CN" altLang="en-US" sz="4400"/>
              <a:t>同时并发方式</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z="4800">
                <a:solidFill>
                  <a:schemeClr val="accent2"/>
                </a:solidFill>
              </a:rPr>
              <a:t>常用的封锁协议</a:t>
            </a:r>
          </a:p>
        </p:txBody>
      </p:sp>
      <p:sp>
        <p:nvSpPr>
          <p:cNvPr id="3" name="内容占位符 2"/>
          <p:cNvSpPr>
            <a:spLocks noGrp="1"/>
          </p:cNvSpPr>
          <p:nvPr>
            <p:ph idx="1"/>
          </p:nvPr>
        </p:nvSpPr>
        <p:spPr/>
        <p:txBody>
          <a:bodyPr/>
          <a:lstStyle/>
          <a:p>
            <a:r>
              <a:rPr lang="zh-CN" altLang="en-US"/>
              <a:t>一级封锁协议</a:t>
            </a:r>
          </a:p>
          <a:p>
            <a:r>
              <a:rPr lang="zh-CN" altLang="en-US"/>
              <a:t>二级封锁协议</a:t>
            </a:r>
          </a:p>
          <a:p>
            <a:r>
              <a:rPr lang="zh-CN" altLang="en-US"/>
              <a:t>三级封锁协议</a:t>
            </a:r>
          </a:p>
        </p:txBody>
      </p:sp>
      <p:sp>
        <p:nvSpPr>
          <p:cNvPr id="327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F45EDE-3204-49E7-A0F3-1ADED3C20870}" type="slidenum">
              <a:rPr lang="zh-CN" altLang="en-US" sz="1400"/>
              <a:pPr>
                <a:spcBef>
                  <a:spcPct val="0"/>
                </a:spcBef>
                <a:buFontTx/>
                <a:buNone/>
              </a:pPr>
              <a:t>30</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z="4800" dirty="0">
                <a:solidFill>
                  <a:schemeClr val="accent2"/>
                </a:solidFill>
              </a:rPr>
              <a:t>一级封锁协议</a:t>
            </a:r>
          </a:p>
        </p:txBody>
      </p:sp>
      <p:sp>
        <p:nvSpPr>
          <p:cNvPr id="3" name="内容占位符 2"/>
          <p:cNvSpPr>
            <a:spLocks noGrp="1"/>
          </p:cNvSpPr>
          <p:nvPr>
            <p:ph idx="1"/>
          </p:nvPr>
        </p:nvSpPr>
        <p:spPr>
          <a:xfrm>
            <a:off x="457200" y="1428750"/>
            <a:ext cx="8229600" cy="4525963"/>
          </a:xfrm>
        </p:spPr>
        <p:txBody>
          <a:bodyPr/>
          <a:lstStyle/>
          <a:p>
            <a:pPr>
              <a:defRPr/>
            </a:pPr>
            <a:r>
              <a:rPr lang="zh-CN" altLang="en-US" dirty="0">
                <a:solidFill>
                  <a:srgbClr val="002060"/>
                </a:solidFill>
                <a:latin typeface="+mj-lt"/>
              </a:rPr>
              <a:t>一级封锁协议要求事务</a:t>
            </a:r>
            <a:r>
              <a:rPr lang="en-US" altLang="zh-CN" dirty="0">
                <a:solidFill>
                  <a:srgbClr val="002060"/>
                </a:solidFill>
                <a:latin typeface="+mj-lt"/>
              </a:rPr>
              <a:t>T</a:t>
            </a:r>
            <a:r>
              <a:rPr lang="zh-CN" altLang="en-US" dirty="0">
                <a:solidFill>
                  <a:srgbClr val="002060"/>
                </a:solidFill>
                <a:latin typeface="+mj-lt"/>
              </a:rPr>
              <a:t>在修改数据</a:t>
            </a:r>
            <a:r>
              <a:rPr lang="en-US" altLang="zh-CN" dirty="0">
                <a:solidFill>
                  <a:srgbClr val="002060"/>
                </a:solidFill>
                <a:latin typeface="+mj-lt"/>
              </a:rPr>
              <a:t>R</a:t>
            </a:r>
            <a:r>
              <a:rPr lang="zh-CN" altLang="en-US" dirty="0">
                <a:solidFill>
                  <a:srgbClr val="002060"/>
                </a:solidFill>
                <a:latin typeface="+mj-lt"/>
              </a:rPr>
              <a:t>之前必须先对其加</a:t>
            </a:r>
            <a:r>
              <a:rPr lang="en-US" altLang="zh-CN" dirty="0">
                <a:solidFill>
                  <a:srgbClr val="002060"/>
                </a:solidFill>
                <a:latin typeface="+mj-lt"/>
              </a:rPr>
              <a:t>X</a:t>
            </a:r>
            <a:r>
              <a:rPr lang="zh-CN" altLang="en-US" dirty="0">
                <a:solidFill>
                  <a:srgbClr val="002060"/>
                </a:solidFill>
                <a:latin typeface="+mj-lt"/>
              </a:rPr>
              <a:t>锁，直到事务结束才释放，事务结束包括正常结束</a:t>
            </a:r>
            <a:r>
              <a:rPr lang="en-US" altLang="zh-CN" dirty="0">
                <a:solidFill>
                  <a:srgbClr val="002060"/>
                </a:solidFill>
                <a:latin typeface="+mj-lt"/>
              </a:rPr>
              <a:t>(COMMIT)</a:t>
            </a:r>
            <a:r>
              <a:rPr lang="zh-CN" altLang="en-US" dirty="0">
                <a:solidFill>
                  <a:srgbClr val="002060"/>
                </a:solidFill>
                <a:latin typeface="+mj-lt"/>
              </a:rPr>
              <a:t>和非正常结束</a:t>
            </a:r>
            <a:r>
              <a:rPr lang="en-US" altLang="zh-CN" dirty="0">
                <a:solidFill>
                  <a:srgbClr val="002060"/>
                </a:solidFill>
                <a:latin typeface="+mj-lt"/>
              </a:rPr>
              <a:t>(ROLLBACK)</a:t>
            </a:r>
            <a:r>
              <a:rPr lang="zh-CN" altLang="en-US" dirty="0">
                <a:solidFill>
                  <a:srgbClr val="002060"/>
                </a:solidFill>
                <a:latin typeface="+mj-lt"/>
              </a:rPr>
              <a:t>。</a:t>
            </a:r>
            <a:endParaRPr lang="en-US" altLang="zh-CN" dirty="0">
              <a:solidFill>
                <a:srgbClr val="002060"/>
              </a:solidFill>
              <a:latin typeface="+mj-lt"/>
            </a:endParaRPr>
          </a:p>
          <a:p>
            <a:pPr>
              <a:defRPr/>
            </a:pPr>
            <a:r>
              <a:rPr lang="zh-CN" altLang="en-US" dirty="0">
                <a:latin typeface="+mj-lt"/>
              </a:rPr>
              <a:t>一级封锁协议可以防止丢失修改，并保证事务</a:t>
            </a:r>
            <a:r>
              <a:rPr lang="en-US" altLang="zh-CN" dirty="0">
                <a:latin typeface="+mj-lt"/>
              </a:rPr>
              <a:t>T</a:t>
            </a:r>
            <a:r>
              <a:rPr lang="zh-CN" altLang="en-US" dirty="0">
                <a:latin typeface="+mj-lt"/>
              </a:rPr>
              <a:t>是可恢复的。</a:t>
            </a:r>
            <a:endParaRPr lang="en-US" altLang="zh-CN" dirty="0">
              <a:latin typeface="+mj-lt"/>
            </a:endParaRPr>
          </a:p>
          <a:p>
            <a:pPr>
              <a:defRPr/>
            </a:pPr>
            <a:r>
              <a:rPr lang="zh-CN" altLang="en-US" dirty="0">
                <a:latin typeface="+mj-lt"/>
              </a:rPr>
              <a:t>在一级封锁协议中，如果仅仅是读数据不对其进行修改，是不需要加锁的，所以它不能保证可重复读和不读“脏”数据。</a:t>
            </a:r>
          </a:p>
          <a:p>
            <a:pPr>
              <a:defRPr/>
            </a:pPr>
            <a:endParaRPr lang="zh-CN" altLang="en-US" dirty="0">
              <a:latin typeface="+mj-lt"/>
            </a:endParaRPr>
          </a:p>
        </p:txBody>
      </p:sp>
      <p:sp>
        <p:nvSpPr>
          <p:cNvPr id="337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792E6D-2534-4105-940F-6F8E4C726270}" type="slidenum">
              <a:rPr lang="zh-CN" altLang="en-US" sz="1400"/>
              <a:pPr>
                <a:spcBef>
                  <a:spcPct val="0"/>
                </a:spcBef>
                <a:buFontTx/>
                <a:buNone/>
              </a:pPr>
              <a:t>31</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D90516-4736-430B-A0DA-31BD41454C46}" type="slidenum">
              <a:rPr lang="zh-CN" altLang="en-US" sz="1400"/>
              <a:pPr>
                <a:spcBef>
                  <a:spcPct val="0"/>
                </a:spcBef>
                <a:buFontTx/>
                <a:buNone/>
              </a:pPr>
              <a:t>32</a:t>
            </a:fld>
            <a:endParaRPr lang="en-US" altLang="zh-CN" sz="1400"/>
          </a:p>
        </p:txBody>
      </p:sp>
      <p:sp>
        <p:nvSpPr>
          <p:cNvPr id="34819" name="Rectangle 2"/>
          <p:cNvSpPr>
            <a:spLocks noGrp="1" noChangeArrowheads="1"/>
          </p:cNvSpPr>
          <p:nvPr>
            <p:ph type="title"/>
          </p:nvPr>
        </p:nvSpPr>
        <p:spPr>
          <a:xfrm>
            <a:off x="-36513" y="188913"/>
            <a:ext cx="9144001" cy="1143000"/>
          </a:xfrm>
        </p:spPr>
        <p:txBody>
          <a:bodyPr/>
          <a:lstStyle/>
          <a:p>
            <a:pPr eaLnBrk="1" hangingPunct="1"/>
            <a:r>
              <a:rPr lang="zh-CN" altLang="en-US" sz="4800">
                <a:solidFill>
                  <a:schemeClr val="accent2"/>
                </a:solidFill>
              </a:rPr>
              <a:t>使用封锁机制解决丢失修改问题</a:t>
            </a:r>
          </a:p>
        </p:txBody>
      </p:sp>
      <p:sp>
        <p:nvSpPr>
          <p:cNvPr id="46087" name="Rectangle 7"/>
          <p:cNvSpPr>
            <a:spLocks noGrp="1" noChangeArrowheads="1"/>
          </p:cNvSpPr>
          <p:nvPr>
            <p:ph type="body" sz="half" idx="2"/>
          </p:nvPr>
        </p:nvSpPr>
        <p:spPr>
          <a:xfrm>
            <a:off x="5435600" y="1412875"/>
            <a:ext cx="3384550" cy="5184775"/>
          </a:xfrm>
        </p:spPr>
        <p:txBody>
          <a:bodyPr/>
          <a:lstStyle/>
          <a:p>
            <a:pPr eaLnBrk="1" hangingPunct="1"/>
            <a:r>
              <a:rPr lang="zh-CN" altLang="en-US" sz="2400"/>
              <a:t>事务</a:t>
            </a:r>
            <a:r>
              <a:rPr lang="en-US" altLang="zh-CN" sz="2400"/>
              <a:t>T1</a:t>
            </a:r>
            <a:r>
              <a:rPr lang="zh-CN" altLang="en-US" sz="2400"/>
              <a:t>在读</a:t>
            </a:r>
            <a:r>
              <a:rPr lang="en-US" altLang="zh-CN" sz="2400"/>
              <a:t>A</a:t>
            </a:r>
            <a:r>
              <a:rPr lang="zh-CN" altLang="en-US" sz="2400"/>
              <a:t>进行修改之前先对</a:t>
            </a:r>
            <a:r>
              <a:rPr lang="en-US" altLang="zh-CN" sz="2400"/>
              <a:t>A</a:t>
            </a:r>
            <a:r>
              <a:rPr lang="zh-CN" altLang="en-US" sz="2400"/>
              <a:t>加</a:t>
            </a:r>
            <a:r>
              <a:rPr lang="en-US" altLang="zh-CN" sz="2400"/>
              <a:t>X</a:t>
            </a:r>
            <a:r>
              <a:rPr lang="zh-CN" altLang="en-US" sz="2400"/>
              <a:t>锁</a:t>
            </a:r>
          </a:p>
          <a:p>
            <a:pPr eaLnBrk="1" hangingPunct="1"/>
            <a:r>
              <a:rPr lang="zh-CN" altLang="en-US" sz="2400"/>
              <a:t>当</a:t>
            </a:r>
            <a:r>
              <a:rPr lang="en-US" altLang="zh-CN" sz="2400"/>
              <a:t>T2</a:t>
            </a:r>
            <a:r>
              <a:rPr lang="zh-CN" altLang="en-US" sz="2400"/>
              <a:t>再请求对</a:t>
            </a:r>
            <a:r>
              <a:rPr lang="en-US" altLang="zh-CN" sz="2400"/>
              <a:t>A</a:t>
            </a:r>
            <a:r>
              <a:rPr lang="zh-CN" altLang="en-US" sz="2400"/>
              <a:t>加</a:t>
            </a:r>
            <a:r>
              <a:rPr lang="en-US" altLang="zh-CN" sz="2400"/>
              <a:t>X</a:t>
            </a:r>
            <a:r>
              <a:rPr lang="zh-CN" altLang="en-US" sz="2400"/>
              <a:t>锁时被拒绝</a:t>
            </a:r>
          </a:p>
          <a:p>
            <a:pPr eaLnBrk="1" hangingPunct="1"/>
            <a:r>
              <a:rPr lang="en-US" altLang="zh-CN" sz="2400"/>
              <a:t>T2</a:t>
            </a:r>
            <a:r>
              <a:rPr lang="zh-CN" altLang="en-US" sz="2400"/>
              <a:t>只能等待</a:t>
            </a:r>
            <a:r>
              <a:rPr lang="en-US" altLang="zh-CN" sz="2400"/>
              <a:t>T1</a:t>
            </a:r>
            <a:r>
              <a:rPr lang="zh-CN" altLang="en-US" sz="2400"/>
              <a:t>释放</a:t>
            </a:r>
            <a:r>
              <a:rPr lang="en-US" altLang="zh-CN" sz="2400"/>
              <a:t>A</a:t>
            </a:r>
            <a:r>
              <a:rPr lang="zh-CN" altLang="en-US" sz="2400"/>
              <a:t>上的锁后，获得对</a:t>
            </a:r>
            <a:r>
              <a:rPr lang="en-US" altLang="zh-CN" sz="2400"/>
              <a:t>A</a:t>
            </a:r>
            <a:r>
              <a:rPr lang="zh-CN" altLang="en-US" sz="2400"/>
              <a:t>的</a:t>
            </a:r>
            <a:r>
              <a:rPr lang="en-US" altLang="zh-CN" sz="2400"/>
              <a:t>X</a:t>
            </a:r>
            <a:r>
              <a:rPr lang="zh-CN" altLang="en-US" sz="2400"/>
              <a:t>锁</a:t>
            </a:r>
          </a:p>
          <a:p>
            <a:pPr eaLnBrk="1" hangingPunct="1"/>
            <a:r>
              <a:rPr lang="zh-CN" altLang="en-US" sz="2400"/>
              <a:t>这时</a:t>
            </a:r>
            <a:r>
              <a:rPr lang="en-US" altLang="zh-CN" sz="2400"/>
              <a:t>T2</a:t>
            </a:r>
            <a:r>
              <a:rPr lang="zh-CN" altLang="en-US" sz="2400"/>
              <a:t>读到的</a:t>
            </a:r>
            <a:r>
              <a:rPr lang="en-US" altLang="zh-CN" sz="2400"/>
              <a:t>A</a:t>
            </a:r>
            <a:r>
              <a:rPr lang="zh-CN" altLang="en-US" sz="2400"/>
              <a:t>已经是</a:t>
            </a:r>
            <a:r>
              <a:rPr lang="en-US" altLang="zh-CN" sz="2400"/>
              <a:t>T1</a:t>
            </a:r>
            <a:r>
              <a:rPr lang="zh-CN" altLang="en-US" sz="2400"/>
              <a:t>更新过的值</a:t>
            </a:r>
            <a:r>
              <a:rPr lang="en-US" altLang="zh-CN" sz="2400"/>
              <a:t>15</a:t>
            </a:r>
          </a:p>
          <a:p>
            <a:pPr eaLnBrk="1" hangingPunct="1"/>
            <a:r>
              <a:rPr lang="en-US" altLang="zh-CN" sz="2400"/>
              <a:t>T2</a:t>
            </a:r>
            <a:r>
              <a:rPr lang="zh-CN" altLang="en-US" sz="2400"/>
              <a:t>按此新的</a:t>
            </a:r>
            <a:r>
              <a:rPr lang="en-US" altLang="zh-CN" sz="2400"/>
              <a:t>A</a:t>
            </a:r>
            <a:r>
              <a:rPr lang="zh-CN" altLang="en-US" sz="2400"/>
              <a:t>值进行运算，并将结果值</a:t>
            </a:r>
            <a:r>
              <a:rPr lang="en-US" altLang="zh-CN" sz="2400"/>
              <a:t>A=14</a:t>
            </a:r>
            <a:r>
              <a:rPr lang="zh-CN" altLang="en-US" sz="2400"/>
              <a:t>送回到磁盘。避免了丢失</a:t>
            </a:r>
            <a:r>
              <a:rPr lang="en-US" altLang="zh-CN" sz="2400"/>
              <a:t>T1</a:t>
            </a:r>
            <a:r>
              <a:rPr lang="zh-CN" altLang="en-US" sz="2400"/>
              <a:t>的更新</a:t>
            </a:r>
          </a:p>
        </p:txBody>
      </p:sp>
      <p:pic>
        <p:nvPicPr>
          <p:cNvPr id="3482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22263" y="1341438"/>
            <a:ext cx="5113337" cy="50609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sz="4800">
                <a:solidFill>
                  <a:schemeClr val="accent2"/>
                </a:solidFill>
              </a:rPr>
              <a:t>二级封锁协议</a:t>
            </a:r>
          </a:p>
        </p:txBody>
      </p:sp>
      <p:sp>
        <p:nvSpPr>
          <p:cNvPr id="3" name="内容占位符 2"/>
          <p:cNvSpPr>
            <a:spLocks noGrp="1"/>
          </p:cNvSpPr>
          <p:nvPr>
            <p:ph idx="1"/>
          </p:nvPr>
        </p:nvSpPr>
        <p:spPr>
          <a:xfrm>
            <a:off x="457200" y="1500188"/>
            <a:ext cx="8329613" cy="4286250"/>
          </a:xfrm>
        </p:spPr>
        <p:txBody>
          <a:bodyPr/>
          <a:lstStyle/>
          <a:p>
            <a:pPr>
              <a:defRPr/>
            </a:pPr>
            <a:r>
              <a:rPr lang="zh-CN" altLang="en-US" sz="3600" dirty="0">
                <a:latin typeface="+mj-lt"/>
              </a:rPr>
              <a:t>二级封锁协议在一级封锁协议的基础上加上事务</a:t>
            </a:r>
            <a:r>
              <a:rPr lang="en-US" altLang="zh-CN" sz="3600" dirty="0">
                <a:latin typeface="+mj-lt"/>
              </a:rPr>
              <a:t>T</a:t>
            </a:r>
            <a:r>
              <a:rPr lang="zh-CN" altLang="en-US" sz="3600" dirty="0">
                <a:latin typeface="+mj-lt"/>
              </a:rPr>
              <a:t>在</a:t>
            </a:r>
            <a:r>
              <a:rPr lang="zh-CN" altLang="en-US" sz="3600" dirty="0">
                <a:solidFill>
                  <a:srgbClr val="0033CC"/>
                </a:solidFill>
                <a:latin typeface="+mj-lt"/>
              </a:rPr>
              <a:t>读取数据</a:t>
            </a:r>
            <a:r>
              <a:rPr lang="en-US" altLang="zh-CN" sz="3600" dirty="0">
                <a:solidFill>
                  <a:srgbClr val="0033CC"/>
                </a:solidFill>
                <a:latin typeface="+mj-lt"/>
              </a:rPr>
              <a:t>R</a:t>
            </a:r>
            <a:r>
              <a:rPr lang="zh-CN" altLang="en-US" sz="3600" dirty="0">
                <a:solidFill>
                  <a:srgbClr val="0033CC"/>
                </a:solidFill>
                <a:latin typeface="+mj-lt"/>
              </a:rPr>
              <a:t>之前必须先对其加</a:t>
            </a:r>
            <a:r>
              <a:rPr lang="en-US" altLang="zh-CN" sz="3600" dirty="0">
                <a:solidFill>
                  <a:srgbClr val="0033CC"/>
                </a:solidFill>
                <a:latin typeface="+mj-lt"/>
              </a:rPr>
              <a:t>S</a:t>
            </a:r>
            <a:r>
              <a:rPr lang="zh-CN" altLang="en-US" sz="3600" dirty="0">
                <a:solidFill>
                  <a:srgbClr val="0033CC"/>
                </a:solidFill>
                <a:latin typeface="+mj-lt"/>
              </a:rPr>
              <a:t>锁，读完后即可释放</a:t>
            </a:r>
            <a:r>
              <a:rPr lang="en-US" altLang="zh-CN" sz="3600" dirty="0">
                <a:solidFill>
                  <a:srgbClr val="0033CC"/>
                </a:solidFill>
                <a:latin typeface="+mj-lt"/>
              </a:rPr>
              <a:t>S</a:t>
            </a:r>
            <a:r>
              <a:rPr lang="zh-CN" altLang="en-US" sz="3600" dirty="0">
                <a:solidFill>
                  <a:srgbClr val="0033CC"/>
                </a:solidFill>
                <a:latin typeface="+mj-lt"/>
              </a:rPr>
              <a:t>锁</a:t>
            </a:r>
            <a:r>
              <a:rPr lang="zh-CN" altLang="en-US" sz="3600" dirty="0">
                <a:latin typeface="+mj-lt"/>
              </a:rPr>
              <a:t>。</a:t>
            </a:r>
            <a:endParaRPr lang="en-US" altLang="zh-CN" sz="3600" dirty="0">
              <a:latin typeface="+mj-lt"/>
            </a:endParaRPr>
          </a:p>
          <a:p>
            <a:pPr>
              <a:defRPr/>
            </a:pPr>
            <a:r>
              <a:rPr lang="zh-CN" altLang="en-US" sz="3600" dirty="0">
                <a:latin typeface="+mj-lt"/>
              </a:rPr>
              <a:t>二级封锁协议可以防止丢失修改和</a:t>
            </a:r>
            <a:br>
              <a:rPr lang="en-US" altLang="zh-CN" sz="3600" dirty="0">
                <a:latin typeface="+mj-lt"/>
              </a:rPr>
            </a:br>
            <a:r>
              <a:rPr lang="zh-CN" altLang="en-US" sz="3600" dirty="0">
                <a:latin typeface="+mj-lt"/>
              </a:rPr>
              <a:t>读“脏”数据。</a:t>
            </a:r>
            <a:endParaRPr lang="en-US" altLang="zh-CN" sz="3600" dirty="0">
              <a:latin typeface="+mj-lt"/>
            </a:endParaRPr>
          </a:p>
          <a:p>
            <a:pPr>
              <a:defRPr/>
            </a:pPr>
            <a:r>
              <a:rPr lang="zh-CN" altLang="en-US" sz="3600" dirty="0">
                <a:latin typeface="+mj-lt"/>
              </a:rPr>
              <a:t>在二级封锁协议中，由于读完数据即可释放</a:t>
            </a:r>
            <a:r>
              <a:rPr lang="en-US" altLang="zh-CN" sz="3600" dirty="0">
                <a:latin typeface="+mj-lt"/>
              </a:rPr>
              <a:t>S</a:t>
            </a:r>
            <a:r>
              <a:rPr lang="zh-CN" altLang="en-US" sz="3600" dirty="0">
                <a:latin typeface="+mj-lt"/>
              </a:rPr>
              <a:t>锁，所以它不能保证可重复读。</a:t>
            </a:r>
          </a:p>
          <a:p>
            <a:pPr>
              <a:defRPr/>
            </a:pPr>
            <a:endParaRPr lang="zh-CN" altLang="en-US" sz="3600" dirty="0">
              <a:latin typeface="+mj-lt"/>
            </a:endParaRPr>
          </a:p>
          <a:p>
            <a:pPr>
              <a:defRPr/>
            </a:pPr>
            <a:endParaRPr lang="zh-CN" altLang="en-US" sz="3600" dirty="0">
              <a:latin typeface="+mj-lt"/>
            </a:endParaRPr>
          </a:p>
        </p:txBody>
      </p:sp>
      <p:sp>
        <p:nvSpPr>
          <p:cNvPr id="358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ECC2ED3-3A3C-47D8-9791-6C860003E88F}" type="slidenum">
              <a:rPr lang="zh-CN" altLang="en-US" sz="1400"/>
              <a:pPr>
                <a:spcBef>
                  <a:spcPct val="0"/>
                </a:spcBef>
                <a:buFontTx/>
                <a:buNone/>
              </a:pPr>
              <a:t>33</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A2A95B-761B-41B9-8016-C639BCE6C04D}" type="slidenum">
              <a:rPr lang="zh-CN" altLang="en-US" sz="1400"/>
              <a:pPr>
                <a:spcBef>
                  <a:spcPct val="0"/>
                </a:spcBef>
                <a:buFontTx/>
                <a:buNone/>
              </a:pPr>
              <a:t>34</a:t>
            </a:fld>
            <a:endParaRPr lang="en-US" altLang="zh-CN" sz="1400"/>
          </a:p>
        </p:txBody>
      </p:sp>
      <p:sp>
        <p:nvSpPr>
          <p:cNvPr id="36867" name="Rectangle 2"/>
          <p:cNvSpPr>
            <a:spLocks noGrp="1" noChangeArrowheads="1"/>
          </p:cNvSpPr>
          <p:nvPr>
            <p:ph type="title"/>
          </p:nvPr>
        </p:nvSpPr>
        <p:spPr>
          <a:xfrm>
            <a:off x="195263" y="125413"/>
            <a:ext cx="8624887" cy="1143000"/>
          </a:xfrm>
        </p:spPr>
        <p:txBody>
          <a:bodyPr/>
          <a:lstStyle/>
          <a:p>
            <a:pPr eaLnBrk="1" hangingPunct="1"/>
            <a:r>
              <a:rPr lang="zh-CN" altLang="en-US" sz="4000">
                <a:solidFill>
                  <a:schemeClr val="accent2"/>
                </a:solidFill>
              </a:rPr>
              <a:t>使用封锁机制解决读“脏”数据问题</a:t>
            </a:r>
          </a:p>
        </p:txBody>
      </p:sp>
      <p:sp>
        <p:nvSpPr>
          <p:cNvPr id="52230" name="Rectangle 6"/>
          <p:cNvSpPr>
            <a:spLocks noGrp="1" noChangeArrowheads="1"/>
          </p:cNvSpPr>
          <p:nvPr>
            <p:ph type="body" idx="1"/>
          </p:nvPr>
        </p:nvSpPr>
        <p:spPr>
          <a:xfrm>
            <a:off x="4787900" y="1484313"/>
            <a:ext cx="4176713" cy="4537075"/>
          </a:xfrm>
        </p:spPr>
        <p:txBody>
          <a:bodyPr/>
          <a:lstStyle/>
          <a:p>
            <a:pPr marL="609600" indent="-609600" eaLnBrk="1" hangingPunct="1">
              <a:lnSpc>
                <a:spcPct val="90000"/>
              </a:lnSpc>
              <a:buFontTx/>
              <a:buAutoNum type="circleNumDbPlain"/>
            </a:pPr>
            <a:r>
              <a:rPr lang="zh-CN" altLang="en-US" sz="2400"/>
              <a:t>事务</a:t>
            </a:r>
            <a:r>
              <a:rPr lang="en-US" altLang="zh-CN" sz="2400"/>
              <a:t>T1</a:t>
            </a:r>
            <a:r>
              <a:rPr lang="zh-CN" altLang="en-US" sz="2400"/>
              <a:t>在对</a:t>
            </a:r>
            <a:r>
              <a:rPr lang="en-US" altLang="zh-CN" sz="2400"/>
              <a:t>C</a:t>
            </a:r>
            <a:r>
              <a:rPr lang="zh-CN" altLang="en-US" sz="2400"/>
              <a:t>进行修改之前，先对</a:t>
            </a:r>
            <a:r>
              <a:rPr lang="en-US" altLang="zh-CN" sz="2400"/>
              <a:t>C</a:t>
            </a:r>
            <a:r>
              <a:rPr lang="zh-CN" altLang="en-US" sz="2400"/>
              <a:t>加</a:t>
            </a:r>
            <a:r>
              <a:rPr lang="en-US" altLang="zh-CN" sz="2400"/>
              <a:t>X</a:t>
            </a:r>
            <a:r>
              <a:rPr lang="zh-CN" altLang="en-US" sz="2400"/>
              <a:t>锁，修改其值后写回磁盘</a:t>
            </a:r>
          </a:p>
          <a:p>
            <a:pPr marL="609600" indent="-609600" eaLnBrk="1" hangingPunct="1">
              <a:lnSpc>
                <a:spcPct val="90000"/>
              </a:lnSpc>
              <a:buFontTx/>
              <a:buAutoNum type="circleNumDbPlain"/>
            </a:pPr>
            <a:r>
              <a:rPr lang="en-US" altLang="zh-CN" sz="2400"/>
              <a:t>T2</a:t>
            </a:r>
            <a:r>
              <a:rPr lang="zh-CN" altLang="en-US" sz="2400"/>
              <a:t>请求在</a:t>
            </a:r>
            <a:r>
              <a:rPr lang="en-US" altLang="zh-CN" sz="2400"/>
              <a:t>C</a:t>
            </a:r>
            <a:r>
              <a:rPr lang="zh-CN" altLang="en-US" sz="2400"/>
              <a:t>上加</a:t>
            </a:r>
            <a:r>
              <a:rPr lang="en-US" altLang="zh-CN" sz="2400"/>
              <a:t>S</a:t>
            </a:r>
            <a:r>
              <a:rPr lang="zh-CN" altLang="en-US" sz="2400"/>
              <a:t>锁，因</a:t>
            </a:r>
            <a:r>
              <a:rPr lang="en-US" altLang="zh-CN" sz="2400"/>
              <a:t>T1</a:t>
            </a:r>
            <a:r>
              <a:rPr lang="zh-CN" altLang="en-US" sz="2400"/>
              <a:t>已在</a:t>
            </a:r>
            <a:r>
              <a:rPr lang="en-US" altLang="zh-CN" sz="2400"/>
              <a:t>C</a:t>
            </a:r>
            <a:r>
              <a:rPr lang="zh-CN" altLang="en-US" sz="2400"/>
              <a:t>上加了</a:t>
            </a:r>
            <a:r>
              <a:rPr lang="en-US" altLang="zh-CN" sz="2400"/>
              <a:t>X</a:t>
            </a:r>
            <a:r>
              <a:rPr lang="zh-CN" altLang="en-US" sz="2400"/>
              <a:t>锁，</a:t>
            </a:r>
            <a:r>
              <a:rPr lang="en-US" altLang="zh-CN" sz="2400"/>
              <a:t>T2</a:t>
            </a:r>
            <a:r>
              <a:rPr lang="zh-CN" altLang="en-US" sz="2400"/>
              <a:t>只能等待</a:t>
            </a:r>
          </a:p>
          <a:p>
            <a:pPr marL="609600" indent="-609600" eaLnBrk="1" hangingPunct="1">
              <a:lnSpc>
                <a:spcPct val="90000"/>
              </a:lnSpc>
              <a:buFontTx/>
              <a:buAutoNum type="circleNumDbPlain"/>
            </a:pPr>
            <a:r>
              <a:rPr lang="en-US" altLang="zh-CN" sz="2400"/>
              <a:t>T1</a:t>
            </a:r>
            <a:r>
              <a:rPr lang="zh-CN" altLang="en-US" sz="2400"/>
              <a:t>因某种原因被撤销，</a:t>
            </a:r>
            <a:r>
              <a:rPr lang="en-US" altLang="zh-CN" sz="2400"/>
              <a:t>C</a:t>
            </a:r>
            <a:r>
              <a:rPr lang="zh-CN" altLang="en-US" sz="2400"/>
              <a:t>恢复为原值</a:t>
            </a:r>
            <a:r>
              <a:rPr lang="en-US" altLang="zh-CN" sz="2400"/>
              <a:t>100</a:t>
            </a:r>
          </a:p>
          <a:p>
            <a:pPr marL="609600" indent="-609600" eaLnBrk="1" hangingPunct="1">
              <a:lnSpc>
                <a:spcPct val="90000"/>
              </a:lnSpc>
              <a:buFontTx/>
              <a:buAutoNum type="circleNumDbPlain"/>
            </a:pPr>
            <a:r>
              <a:rPr lang="en-US" altLang="zh-CN" sz="2400"/>
              <a:t>T1</a:t>
            </a:r>
            <a:r>
              <a:rPr lang="zh-CN" altLang="en-US" sz="2400"/>
              <a:t>释放</a:t>
            </a:r>
            <a:r>
              <a:rPr lang="en-US" altLang="zh-CN" sz="2400"/>
              <a:t>C</a:t>
            </a:r>
            <a:r>
              <a:rPr lang="zh-CN" altLang="en-US" sz="2400"/>
              <a:t>上的</a:t>
            </a:r>
            <a:r>
              <a:rPr lang="en-US" altLang="zh-CN" sz="2400"/>
              <a:t>X</a:t>
            </a:r>
            <a:r>
              <a:rPr lang="zh-CN" altLang="en-US" sz="2400"/>
              <a:t>锁后</a:t>
            </a:r>
            <a:r>
              <a:rPr lang="en-US" altLang="zh-CN" sz="2400"/>
              <a:t>T2</a:t>
            </a:r>
            <a:r>
              <a:rPr lang="zh-CN" altLang="en-US" sz="2400"/>
              <a:t>获得</a:t>
            </a:r>
            <a:r>
              <a:rPr lang="en-US" altLang="zh-CN" sz="2400"/>
              <a:t>C</a:t>
            </a:r>
            <a:r>
              <a:rPr lang="zh-CN" altLang="en-US" sz="2400"/>
              <a:t>上的</a:t>
            </a:r>
            <a:r>
              <a:rPr lang="en-US" altLang="zh-CN" sz="2400"/>
              <a:t>S</a:t>
            </a:r>
            <a:r>
              <a:rPr lang="zh-CN" altLang="en-US" sz="2400"/>
              <a:t>锁，读</a:t>
            </a:r>
            <a:r>
              <a:rPr lang="en-US" altLang="zh-CN" sz="2400"/>
              <a:t>C=100</a:t>
            </a:r>
            <a:r>
              <a:rPr lang="zh-CN" altLang="en-US" sz="2400"/>
              <a:t>。避免了</a:t>
            </a:r>
            <a:r>
              <a:rPr lang="en-US" altLang="zh-CN" sz="2400"/>
              <a:t>T2</a:t>
            </a:r>
            <a:r>
              <a:rPr lang="zh-CN" altLang="en-US" sz="2400"/>
              <a:t>读“脏”数据</a:t>
            </a:r>
          </a:p>
          <a:p>
            <a:pPr marL="609600" indent="-609600" eaLnBrk="1" hangingPunct="1">
              <a:lnSpc>
                <a:spcPct val="90000"/>
              </a:lnSpc>
              <a:buFontTx/>
              <a:buAutoNum type="circleNumDbPlain"/>
            </a:pPr>
            <a:endParaRPr lang="zh-CN" altLang="en-US" sz="2400"/>
          </a:p>
        </p:txBody>
      </p:sp>
      <p:pic>
        <p:nvPicPr>
          <p:cNvPr id="3686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23850" y="1341438"/>
            <a:ext cx="4248150" cy="5256212"/>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2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z="4800">
                <a:solidFill>
                  <a:schemeClr val="accent2"/>
                </a:solidFill>
              </a:rPr>
              <a:t>三级封锁协议</a:t>
            </a:r>
          </a:p>
        </p:txBody>
      </p:sp>
      <p:sp>
        <p:nvSpPr>
          <p:cNvPr id="3" name="内容占位符 2"/>
          <p:cNvSpPr>
            <a:spLocks noGrp="1"/>
          </p:cNvSpPr>
          <p:nvPr>
            <p:ph idx="1"/>
          </p:nvPr>
        </p:nvSpPr>
        <p:spPr/>
        <p:txBody>
          <a:bodyPr/>
          <a:lstStyle/>
          <a:p>
            <a:r>
              <a:rPr lang="zh-CN" altLang="en-US"/>
              <a:t>三级封锁协议在一级封锁协议的基础上加上事务</a:t>
            </a:r>
            <a:r>
              <a:rPr lang="en-US" altLang="zh-CN"/>
              <a:t>T</a:t>
            </a:r>
            <a:r>
              <a:rPr lang="zh-CN" altLang="en-US"/>
              <a:t>在读取数据</a:t>
            </a:r>
            <a:r>
              <a:rPr lang="en-US" altLang="zh-CN"/>
              <a:t>R</a:t>
            </a:r>
            <a:r>
              <a:rPr lang="zh-CN" altLang="en-US"/>
              <a:t>之前必须先对其加</a:t>
            </a:r>
            <a:r>
              <a:rPr lang="en-US" altLang="zh-CN"/>
              <a:t>S</a:t>
            </a:r>
            <a:r>
              <a:rPr lang="zh-CN" altLang="en-US"/>
              <a:t>锁，</a:t>
            </a:r>
            <a:r>
              <a:rPr lang="zh-CN" altLang="en-US">
                <a:solidFill>
                  <a:srgbClr val="0033CC"/>
                </a:solidFill>
              </a:rPr>
              <a:t>直到事务结束才释放</a:t>
            </a:r>
            <a:r>
              <a:rPr lang="zh-CN" altLang="en-US"/>
              <a:t>。</a:t>
            </a:r>
            <a:endParaRPr lang="en-US" altLang="zh-CN"/>
          </a:p>
          <a:p>
            <a:r>
              <a:rPr lang="zh-CN" altLang="en-US"/>
              <a:t>三级封锁协议可以防止丢失修改、读脏数据和不可重复读。</a:t>
            </a:r>
          </a:p>
          <a:p>
            <a:endParaRPr lang="zh-CN" altLang="en-US"/>
          </a:p>
        </p:txBody>
      </p:sp>
      <p:sp>
        <p:nvSpPr>
          <p:cNvPr id="378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D7E81F2-1431-488A-8A37-8F7313807F57}" type="slidenum">
              <a:rPr lang="zh-CN" altLang="en-US" sz="1400"/>
              <a:pPr>
                <a:spcBef>
                  <a:spcPct val="0"/>
                </a:spcBef>
                <a:buFontTx/>
                <a:buNone/>
              </a:pPr>
              <a:t>35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9F20AD-3408-4A91-AB62-88E00A1ABF7B}" type="slidenum">
              <a:rPr lang="zh-CN" altLang="en-US" sz="1400"/>
              <a:pPr>
                <a:spcBef>
                  <a:spcPct val="0"/>
                </a:spcBef>
                <a:buFontTx/>
                <a:buNone/>
              </a:pPr>
              <a:t>36</a:t>
            </a:fld>
            <a:endParaRPr lang="en-US" altLang="zh-CN" sz="1400"/>
          </a:p>
        </p:txBody>
      </p:sp>
      <p:sp>
        <p:nvSpPr>
          <p:cNvPr id="49240" name="Rectangle 88"/>
          <p:cNvSpPr>
            <a:spLocks noGrp="1" noChangeArrowheads="1"/>
          </p:cNvSpPr>
          <p:nvPr>
            <p:ph type="body" idx="1"/>
          </p:nvPr>
        </p:nvSpPr>
        <p:spPr>
          <a:xfrm>
            <a:off x="4249738" y="908050"/>
            <a:ext cx="4643437" cy="5949950"/>
          </a:xfrm>
        </p:spPr>
        <p:txBody>
          <a:bodyPr/>
          <a:lstStyle/>
          <a:p>
            <a:pPr eaLnBrk="1" hangingPunct="1">
              <a:lnSpc>
                <a:spcPct val="90000"/>
              </a:lnSpc>
            </a:pPr>
            <a:r>
              <a:rPr lang="zh-CN" altLang="en-US" sz="2800"/>
              <a:t>事务</a:t>
            </a:r>
            <a:r>
              <a:rPr lang="en-US" altLang="zh-CN" sz="2800"/>
              <a:t>T1</a:t>
            </a:r>
            <a:r>
              <a:rPr lang="zh-CN" altLang="en-US" sz="2800"/>
              <a:t>在读</a:t>
            </a:r>
            <a:r>
              <a:rPr lang="en-US" altLang="zh-CN" sz="2800"/>
              <a:t>A</a:t>
            </a:r>
            <a:r>
              <a:rPr lang="zh-CN" altLang="en-US" sz="2800"/>
              <a:t>，</a:t>
            </a:r>
            <a:r>
              <a:rPr lang="en-US" altLang="zh-CN" sz="2800"/>
              <a:t>B</a:t>
            </a:r>
            <a:r>
              <a:rPr lang="zh-CN" altLang="en-US" sz="2800"/>
              <a:t>之前，先对</a:t>
            </a:r>
            <a:r>
              <a:rPr lang="en-US" altLang="zh-CN" sz="2800"/>
              <a:t>A</a:t>
            </a:r>
            <a:r>
              <a:rPr lang="zh-CN" altLang="en-US" sz="2800"/>
              <a:t>，</a:t>
            </a:r>
            <a:r>
              <a:rPr lang="en-US" altLang="zh-CN" sz="2800"/>
              <a:t>B</a:t>
            </a:r>
            <a:r>
              <a:rPr lang="zh-CN" altLang="en-US" sz="2800"/>
              <a:t>加</a:t>
            </a:r>
            <a:r>
              <a:rPr lang="en-US" altLang="zh-CN" sz="2800"/>
              <a:t>S</a:t>
            </a:r>
            <a:r>
              <a:rPr lang="zh-CN" altLang="en-US" sz="2800"/>
              <a:t>锁</a:t>
            </a:r>
          </a:p>
          <a:p>
            <a:pPr eaLnBrk="1" hangingPunct="1">
              <a:lnSpc>
                <a:spcPct val="90000"/>
              </a:lnSpc>
            </a:pPr>
            <a:r>
              <a:rPr lang="zh-CN" altLang="en-US" sz="2800"/>
              <a:t>其他事务只能再对</a:t>
            </a:r>
            <a:r>
              <a:rPr lang="en-US" altLang="zh-CN" sz="2800"/>
              <a:t>A</a:t>
            </a:r>
            <a:r>
              <a:rPr lang="zh-CN" altLang="en-US" sz="2800"/>
              <a:t>，</a:t>
            </a:r>
            <a:r>
              <a:rPr lang="en-US" altLang="zh-CN" sz="2800"/>
              <a:t>B</a:t>
            </a:r>
            <a:r>
              <a:rPr lang="zh-CN" altLang="en-US" sz="2800"/>
              <a:t>加</a:t>
            </a:r>
            <a:r>
              <a:rPr lang="en-US" altLang="zh-CN" sz="2800"/>
              <a:t>S</a:t>
            </a:r>
            <a:r>
              <a:rPr lang="zh-CN" altLang="en-US" sz="2800"/>
              <a:t>锁，而不能加</a:t>
            </a:r>
            <a:r>
              <a:rPr lang="en-US" altLang="zh-CN" sz="2800"/>
              <a:t>X</a:t>
            </a:r>
            <a:r>
              <a:rPr lang="zh-CN" altLang="en-US" sz="2800"/>
              <a:t>锁，即其他事务只能读</a:t>
            </a:r>
            <a:r>
              <a:rPr lang="en-US" altLang="zh-CN" sz="2800"/>
              <a:t>A</a:t>
            </a:r>
            <a:r>
              <a:rPr lang="zh-CN" altLang="en-US" sz="2800"/>
              <a:t>，</a:t>
            </a:r>
            <a:r>
              <a:rPr lang="en-US" altLang="zh-CN" sz="2800"/>
              <a:t>B</a:t>
            </a:r>
            <a:r>
              <a:rPr lang="zh-CN" altLang="en-US" sz="2800"/>
              <a:t>，而不能修改</a:t>
            </a:r>
          </a:p>
          <a:p>
            <a:pPr eaLnBrk="1" hangingPunct="1">
              <a:lnSpc>
                <a:spcPct val="90000"/>
              </a:lnSpc>
            </a:pPr>
            <a:r>
              <a:rPr lang="zh-CN" altLang="en-US" sz="2800"/>
              <a:t>当</a:t>
            </a:r>
            <a:r>
              <a:rPr lang="en-US" altLang="zh-CN" sz="2800"/>
              <a:t>T2</a:t>
            </a:r>
            <a:r>
              <a:rPr lang="zh-CN" altLang="en-US" sz="2800"/>
              <a:t>为修改</a:t>
            </a:r>
            <a:r>
              <a:rPr lang="en-US" altLang="zh-CN" sz="2800"/>
              <a:t>B</a:t>
            </a:r>
            <a:r>
              <a:rPr lang="zh-CN" altLang="en-US" sz="2800"/>
              <a:t>而申请对</a:t>
            </a:r>
            <a:r>
              <a:rPr lang="en-US" altLang="zh-CN" sz="2800"/>
              <a:t>B</a:t>
            </a:r>
            <a:r>
              <a:rPr lang="zh-CN" altLang="en-US" sz="2800"/>
              <a:t>的</a:t>
            </a:r>
            <a:r>
              <a:rPr lang="en-US" altLang="zh-CN" sz="2800"/>
              <a:t>X</a:t>
            </a:r>
            <a:r>
              <a:rPr lang="zh-CN" altLang="en-US" sz="2800"/>
              <a:t>锁时被拒绝只能等待</a:t>
            </a:r>
            <a:r>
              <a:rPr lang="en-US" altLang="zh-CN" sz="2800"/>
              <a:t>T1</a:t>
            </a:r>
            <a:r>
              <a:rPr lang="zh-CN" altLang="en-US" sz="2800"/>
              <a:t>释放</a:t>
            </a:r>
            <a:r>
              <a:rPr lang="en-US" altLang="zh-CN" sz="2800"/>
              <a:t>B</a:t>
            </a:r>
            <a:r>
              <a:rPr lang="zh-CN" altLang="en-US" sz="2800"/>
              <a:t>上的锁</a:t>
            </a:r>
          </a:p>
          <a:p>
            <a:pPr eaLnBrk="1" hangingPunct="1">
              <a:lnSpc>
                <a:spcPct val="90000"/>
              </a:lnSpc>
            </a:pPr>
            <a:r>
              <a:rPr lang="en-US" altLang="zh-CN" sz="2800"/>
              <a:t>T1</a:t>
            </a:r>
            <a:r>
              <a:rPr lang="zh-CN" altLang="en-US" sz="2800"/>
              <a:t>为验算再读</a:t>
            </a:r>
            <a:r>
              <a:rPr lang="en-US" altLang="zh-CN" sz="2800"/>
              <a:t>A</a:t>
            </a:r>
            <a:r>
              <a:rPr lang="zh-CN" altLang="en-US" sz="2800"/>
              <a:t>，</a:t>
            </a:r>
            <a:r>
              <a:rPr lang="en-US" altLang="zh-CN" sz="2800"/>
              <a:t>B</a:t>
            </a:r>
            <a:r>
              <a:rPr lang="zh-CN" altLang="en-US" sz="2800"/>
              <a:t>，这时读出的</a:t>
            </a:r>
            <a:r>
              <a:rPr lang="en-US" altLang="zh-CN" sz="2800"/>
              <a:t>B</a:t>
            </a:r>
            <a:r>
              <a:rPr lang="zh-CN" altLang="en-US" sz="2800"/>
              <a:t>仍是</a:t>
            </a:r>
            <a:r>
              <a:rPr lang="en-US" altLang="zh-CN" sz="2800"/>
              <a:t>100</a:t>
            </a:r>
            <a:r>
              <a:rPr lang="zh-CN" altLang="en-US" sz="2800"/>
              <a:t>，求和结果仍为</a:t>
            </a:r>
            <a:r>
              <a:rPr lang="en-US" altLang="zh-CN" sz="2800"/>
              <a:t>150</a:t>
            </a:r>
            <a:r>
              <a:rPr lang="zh-CN" altLang="en-US" sz="2800"/>
              <a:t>，即可重复读</a:t>
            </a:r>
          </a:p>
          <a:p>
            <a:pPr eaLnBrk="1" hangingPunct="1">
              <a:lnSpc>
                <a:spcPct val="90000"/>
              </a:lnSpc>
            </a:pPr>
            <a:r>
              <a:rPr lang="en-US" altLang="zh-CN" sz="2800"/>
              <a:t>T1</a:t>
            </a:r>
            <a:r>
              <a:rPr lang="zh-CN" altLang="en-US" sz="2800"/>
              <a:t>结束才释放</a:t>
            </a:r>
            <a:r>
              <a:rPr lang="en-US" altLang="zh-CN" sz="2800"/>
              <a:t>A</a:t>
            </a:r>
            <a:r>
              <a:rPr lang="zh-CN" altLang="en-US" sz="2800"/>
              <a:t>，</a:t>
            </a:r>
            <a:r>
              <a:rPr lang="en-US" altLang="zh-CN" sz="2800"/>
              <a:t>B</a:t>
            </a:r>
            <a:r>
              <a:rPr lang="zh-CN" altLang="en-US" sz="2800"/>
              <a:t>上的</a:t>
            </a:r>
            <a:r>
              <a:rPr lang="en-US" altLang="zh-CN" sz="2800"/>
              <a:t>S</a:t>
            </a:r>
            <a:r>
              <a:rPr lang="zh-CN" altLang="en-US" sz="2800"/>
              <a:t>锁。</a:t>
            </a:r>
            <a:r>
              <a:rPr lang="en-US" altLang="zh-CN" sz="2800"/>
              <a:t>T2</a:t>
            </a:r>
            <a:r>
              <a:rPr lang="zh-CN" altLang="en-US" sz="2800"/>
              <a:t>才获得对</a:t>
            </a:r>
            <a:r>
              <a:rPr lang="en-US" altLang="zh-CN" sz="2800"/>
              <a:t>B</a:t>
            </a:r>
            <a:r>
              <a:rPr lang="zh-CN" altLang="en-US" sz="2800"/>
              <a:t>的</a:t>
            </a:r>
            <a:r>
              <a:rPr lang="en-US" altLang="zh-CN" sz="2800"/>
              <a:t>X</a:t>
            </a:r>
            <a:r>
              <a:rPr lang="zh-CN" altLang="en-US" sz="2800"/>
              <a:t>锁</a:t>
            </a:r>
          </a:p>
        </p:txBody>
      </p:sp>
      <p:pic>
        <p:nvPicPr>
          <p:cNvPr id="38916" name="Picture 8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1384" t="5740"/>
          <a:stretch>
            <a:fillRect/>
          </a:stretch>
        </p:blipFill>
        <p:spPr>
          <a:xfrm>
            <a:off x="323850" y="1125538"/>
            <a:ext cx="3852863" cy="5543550"/>
          </a:xfrm>
          <a:noFill/>
        </p:spPr>
      </p:pic>
      <p:sp>
        <p:nvSpPr>
          <p:cNvPr id="38917" name="Text Box 84"/>
          <p:cNvSpPr txBox="1">
            <a:spLocks noChangeArrowheads="1"/>
          </p:cNvSpPr>
          <p:nvPr/>
        </p:nvSpPr>
        <p:spPr bwMode="auto">
          <a:xfrm>
            <a:off x="1187450" y="145891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chemeClr val="bg1"/>
                </a:solidFill>
              </a:rPr>
              <a:t>T1</a:t>
            </a:r>
          </a:p>
        </p:txBody>
      </p:sp>
      <p:sp>
        <p:nvSpPr>
          <p:cNvPr id="38918" name="Text Box 85"/>
          <p:cNvSpPr txBox="1">
            <a:spLocks noChangeArrowheads="1"/>
          </p:cNvSpPr>
          <p:nvPr/>
        </p:nvSpPr>
        <p:spPr bwMode="auto">
          <a:xfrm>
            <a:off x="3635375" y="145891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1">
                <a:solidFill>
                  <a:schemeClr val="bg1"/>
                </a:solidFill>
              </a:rPr>
              <a:t>T2</a:t>
            </a:r>
          </a:p>
        </p:txBody>
      </p:sp>
      <p:sp>
        <p:nvSpPr>
          <p:cNvPr id="38919" name="Rectangle 89"/>
          <p:cNvSpPr>
            <a:spLocks noGrp="1" noChangeArrowheads="1"/>
          </p:cNvSpPr>
          <p:nvPr>
            <p:ph type="title"/>
          </p:nvPr>
        </p:nvSpPr>
        <p:spPr>
          <a:xfrm>
            <a:off x="142875" y="115888"/>
            <a:ext cx="8893175" cy="868362"/>
          </a:xfrm>
        </p:spPr>
        <p:txBody>
          <a:bodyPr/>
          <a:lstStyle/>
          <a:p>
            <a:pPr eaLnBrk="1" hangingPunct="1"/>
            <a:r>
              <a:rPr lang="zh-CN" altLang="en-US">
                <a:solidFill>
                  <a:schemeClr val="accent2"/>
                </a:solidFill>
              </a:rPr>
              <a:t>使用封锁机制解决不可重复读问题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2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24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4800">
                <a:solidFill>
                  <a:schemeClr val="accent2"/>
                </a:solidFill>
              </a:rPr>
              <a:t>封锁协议小结</a:t>
            </a:r>
          </a:p>
        </p:txBody>
      </p:sp>
      <p:sp>
        <p:nvSpPr>
          <p:cNvPr id="3" name="内容占位符 2"/>
          <p:cNvSpPr>
            <a:spLocks noGrp="1"/>
          </p:cNvSpPr>
          <p:nvPr>
            <p:ph idx="1"/>
          </p:nvPr>
        </p:nvSpPr>
        <p:spPr/>
        <p:txBody>
          <a:bodyPr/>
          <a:lstStyle/>
          <a:p>
            <a:pPr>
              <a:defRPr/>
            </a:pPr>
            <a:r>
              <a:rPr lang="zh-CN" altLang="en-US" sz="3600" dirty="0"/>
              <a:t>三级封锁协议的主要区别？</a:t>
            </a:r>
            <a:endParaRPr lang="en-US" altLang="zh-CN" sz="3600" dirty="0"/>
          </a:p>
          <a:p>
            <a:pPr lvl="1">
              <a:defRPr/>
            </a:pPr>
            <a:r>
              <a:rPr lang="zh-CN" altLang="en-US" sz="3600" dirty="0">
                <a:cs typeface="+mn-cs"/>
              </a:rPr>
              <a:t>什么操作需要申请封锁？以及何时释放锁？（即：持锁时间）</a:t>
            </a:r>
            <a:endParaRPr lang="en-US" altLang="zh-CN" sz="3600" dirty="0">
              <a:cs typeface="+mn-cs"/>
            </a:endParaRPr>
          </a:p>
          <a:p>
            <a:pPr>
              <a:defRPr/>
            </a:pPr>
            <a:r>
              <a:rPr lang="zh-CN" altLang="en-US" sz="3600" dirty="0"/>
              <a:t>不同的封锁协议使事务达到的一致性级别不同。封锁协议级别越高，一致性程度越高。</a:t>
            </a:r>
          </a:p>
        </p:txBody>
      </p:sp>
      <p:sp>
        <p:nvSpPr>
          <p:cNvPr id="39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0CD098-F42B-48AA-9A1F-511E240AC8B0}" type="slidenum">
              <a:rPr lang="zh-CN" altLang="en-US" sz="1400"/>
              <a:pPr>
                <a:spcBef>
                  <a:spcPct val="0"/>
                </a:spcBef>
                <a:buFontTx/>
                <a:buNone/>
              </a:pPr>
              <a:t>37</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14313" y="274638"/>
            <a:ext cx="8929687" cy="1143000"/>
          </a:xfrm>
        </p:spPr>
        <p:txBody>
          <a:bodyPr/>
          <a:lstStyle/>
          <a:p>
            <a:r>
              <a:rPr lang="zh-CN" altLang="en-US" sz="4800">
                <a:solidFill>
                  <a:schemeClr val="accent2"/>
                </a:solidFill>
              </a:rPr>
              <a:t>不同级别封锁协议和一致性保证</a:t>
            </a:r>
          </a:p>
        </p:txBody>
      </p:sp>
      <p:sp>
        <p:nvSpPr>
          <p:cNvPr id="409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EC375A-B6FA-4101-A391-933ABB09A781}" type="slidenum">
              <a:rPr lang="zh-CN" altLang="en-US" sz="1400"/>
              <a:pPr>
                <a:spcBef>
                  <a:spcPct val="0"/>
                </a:spcBef>
                <a:buFontTx/>
                <a:buNone/>
              </a:pPr>
              <a:t>38</a:t>
            </a:fld>
            <a:endParaRPr lang="en-US" altLang="zh-CN" sz="1400"/>
          </a:p>
        </p:txBody>
      </p:sp>
      <p:graphicFrame>
        <p:nvGraphicFramePr>
          <p:cNvPr id="6" name="表格 5"/>
          <p:cNvGraphicFramePr>
            <a:graphicFrameLocks noGrp="1"/>
          </p:cNvGraphicFramePr>
          <p:nvPr/>
        </p:nvGraphicFramePr>
        <p:xfrm>
          <a:off x="0" y="1714500"/>
          <a:ext cx="8858248" cy="4364039"/>
        </p:xfrm>
        <a:graphic>
          <a:graphicData uri="http://schemas.openxmlformats.org/drawingml/2006/table">
            <a:tbl>
              <a:tblPr firstRow="1" bandRow="1">
                <a:tableStyleId>{5C22544A-7EE6-4342-B048-85BDC9FD1C3A}</a:tableStyleId>
              </a:tblPr>
              <a:tblGrid>
                <a:gridCol w="1117256">
                  <a:extLst>
                    <a:ext uri="{9D8B030D-6E8A-4147-A177-3AD203B41FA5}">
                      <a16:colId xmlns:a16="http://schemas.microsoft.com/office/drawing/2014/main" val="20000"/>
                    </a:ext>
                  </a:extLst>
                </a:gridCol>
                <a:gridCol w="1240158">
                  <a:extLst>
                    <a:ext uri="{9D8B030D-6E8A-4147-A177-3AD203B41FA5}">
                      <a16:colId xmlns:a16="http://schemas.microsoft.com/office/drawing/2014/main" val="20001"/>
                    </a:ext>
                  </a:extLst>
                </a:gridCol>
                <a:gridCol w="964429">
                  <a:extLst>
                    <a:ext uri="{9D8B030D-6E8A-4147-A177-3AD203B41FA5}">
                      <a16:colId xmlns:a16="http://schemas.microsoft.com/office/drawing/2014/main" val="20002"/>
                    </a:ext>
                  </a:extLst>
                </a:gridCol>
                <a:gridCol w="1107281">
                  <a:extLst>
                    <a:ext uri="{9D8B030D-6E8A-4147-A177-3AD203B41FA5}">
                      <a16:colId xmlns:a16="http://schemas.microsoft.com/office/drawing/2014/main" val="20003"/>
                    </a:ext>
                  </a:extLst>
                </a:gridCol>
                <a:gridCol w="1107281">
                  <a:extLst>
                    <a:ext uri="{9D8B030D-6E8A-4147-A177-3AD203B41FA5}">
                      <a16:colId xmlns:a16="http://schemas.microsoft.com/office/drawing/2014/main" val="20004"/>
                    </a:ext>
                  </a:extLst>
                </a:gridCol>
                <a:gridCol w="1107281">
                  <a:extLst>
                    <a:ext uri="{9D8B030D-6E8A-4147-A177-3AD203B41FA5}">
                      <a16:colId xmlns:a16="http://schemas.microsoft.com/office/drawing/2014/main" val="20005"/>
                    </a:ext>
                  </a:extLst>
                </a:gridCol>
                <a:gridCol w="1107281">
                  <a:extLst>
                    <a:ext uri="{9D8B030D-6E8A-4147-A177-3AD203B41FA5}">
                      <a16:colId xmlns:a16="http://schemas.microsoft.com/office/drawing/2014/main" val="20006"/>
                    </a:ext>
                  </a:extLst>
                </a:gridCol>
                <a:gridCol w="1107281">
                  <a:extLst>
                    <a:ext uri="{9D8B030D-6E8A-4147-A177-3AD203B41FA5}">
                      <a16:colId xmlns:a16="http://schemas.microsoft.com/office/drawing/2014/main" val="20007"/>
                    </a:ext>
                  </a:extLst>
                </a:gridCol>
              </a:tblGrid>
              <a:tr h="706009">
                <a:tc>
                  <a:txBody>
                    <a:bodyPr/>
                    <a:lstStyle/>
                    <a:p>
                      <a:endParaRPr lang="zh-CN" altLang="en-US" sz="1800" dirty="0"/>
                    </a:p>
                  </a:txBody>
                  <a:tcPr marT="45725" marB="45725"/>
                </a:tc>
                <a:tc gridSpan="2">
                  <a:txBody>
                    <a:bodyPr/>
                    <a:lstStyle/>
                    <a:p>
                      <a:pPr algn="ctr"/>
                      <a:r>
                        <a:rPr lang="en-US" altLang="zh-CN" sz="3200" b="0" dirty="0">
                          <a:solidFill>
                            <a:srgbClr val="0033CC"/>
                          </a:solidFill>
                        </a:rPr>
                        <a:t>X</a:t>
                      </a:r>
                      <a:r>
                        <a:rPr lang="zh-CN" altLang="en-US" sz="3200" b="0" dirty="0">
                          <a:solidFill>
                            <a:srgbClr val="0033CC"/>
                          </a:solidFill>
                        </a:rPr>
                        <a:t>锁</a:t>
                      </a:r>
                    </a:p>
                  </a:txBody>
                  <a:tcPr marT="45725" marB="45725"/>
                </a:tc>
                <a:tc hMerge="1">
                  <a:txBody>
                    <a:bodyPr/>
                    <a:lstStyle/>
                    <a:p>
                      <a:endParaRPr lang="zh-CN" altLang="en-US" dirty="0"/>
                    </a:p>
                  </a:txBody>
                  <a:tcPr/>
                </a:tc>
                <a:tc gridSpan="2">
                  <a:txBody>
                    <a:bodyPr/>
                    <a:lstStyle/>
                    <a:p>
                      <a:pPr algn="ctr"/>
                      <a:r>
                        <a:rPr lang="en-US" altLang="zh-CN" sz="3200" b="0" dirty="0">
                          <a:solidFill>
                            <a:srgbClr val="0033CC"/>
                          </a:solidFill>
                        </a:rPr>
                        <a:t>S</a:t>
                      </a:r>
                      <a:r>
                        <a:rPr lang="zh-CN" altLang="en-US" sz="3200" b="0" dirty="0">
                          <a:solidFill>
                            <a:srgbClr val="0033CC"/>
                          </a:solidFill>
                        </a:rPr>
                        <a:t>锁</a:t>
                      </a:r>
                    </a:p>
                  </a:txBody>
                  <a:tcPr marT="45725" marB="45725"/>
                </a:tc>
                <a:tc hMerge="1">
                  <a:txBody>
                    <a:bodyPr/>
                    <a:lstStyle/>
                    <a:p>
                      <a:endParaRPr lang="zh-CN" altLang="en-US" dirty="0"/>
                    </a:p>
                  </a:txBody>
                  <a:tcPr/>
                </a:tc>
                <a:tc gridSpan="3">
                  <a:txBody>
                    <a:bodyPr/>
                    <a:lstStyle/>
                    <a:p>
                      <a:pPr algn="ctr"/>
                      <a:r>
                        <a:rPr lang="zh-CN" altLang="en-US" sz="3200" b="0" dirty="0">
                          <a:solidFill>
                            <a:srgbClr val="0033CC"/>
                          </a:solidFill>
                        </a:rPr>
                        <a:t>一致性保证</a:t>
                      </a:r>
                    </a:p>
                  </a:txBody>
                  <a:tcPr marT="45725" marB="45725"/>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1188859">
                <a:tc>
                  <a:txBody>
                    <a:bodyPr/>
                    <a:lstStyle/>
                    <a:p>
                      <a:endParaRPr lang="zh-CN" altLang="en-US" sz="2400"/>
                    </a:p>
                  </a:txBody>
                  <a:tcPr marT="45725" marB="45725"/>
                </a:tc>
                <a:tc>
                  <a:txBody>
                    <a:bodyPr/>
                    <a:lstStyle/>
                    <a:p>
                      <a:r>
                        <a:rPr lang="zh-CN" altLang="en-US" sz="2400" b="1" dirty="0"/>
                        <a:t>操作结束释放</a:t>
                      </a:r>
                    </a:p>
                  </a:txBody>
                  <a:tcPr marT="45725" marB="45725"/>
                </a:tc>
                <a:tc>
                  <a:txBody>
                    <a:bodyPr/>
                    <a:lstStyle/>
                    <a:p>
                      <a:r>
                        <a:rPr lang="zh-CN" altLang="en-US" sz="2400" b="1" dirty="0"/>
                        <a:t>事务结束释放</a:t>
                      </a:r>
                    </a:p>
                  </a:txBody>
                  <a:tcPr marT="45725" marB="45725"/>
                </a:tc>
                <a:tc>
                  <a:txBody>
                    <a:bodyPr/>
                    <a:lstStyle/>
                    <a:p>
                      <a:r>
                        <a:rPr lang="zh-CN" altLang="en-US" sz="2400" b="1" dirty="0"/>
                        <a:t>操作结束释放</a:t>
                      </a:r>
                    </a:p>
                  </a:txBody>
                  <a:tcPr marT="45725" marB="45725"/>
                </a:tc>
                <a:tc>
                  <a:txBody>
                    <a:bodyPr/>
                    <a:lstStyle/>
                    <a:p>
                      <a:r>
                        <a:rPr lang="zh-CN" altLang="en-US" sz="2400" b="1" dirty="0"/>
                        <a:t>事务结束释放</a:t>
                      </a:r>
                    </a:p>
                  </a:txBody>
                  <a:tcPr marT="45725" marB="45725"/>
                </a:tc>
                <a:tc>
                  <a:txBody>
                    <a:bodyPr/>
                    <a:lstStyle/>
                    <a:p>
                      <a:r>
                        <a:rPr lang="zh-CN" altLang="en-US" sz="2400" b="1" dirty="0"/>
                        <a:t>不丢失修改</a:t>
                      </a:r>
                    </a:p>
                  </a:txBody>
                  <a:tcPr marT="45725" marB="45725"/>
                </a:tc>
                <a:tc>
                  <a:txBody>
                    <a:bodyPr/>
                    <a:lstStyle/>
                    <a:p>
                      <a:r>
                        <a:rPr lang="zh-CN" altLang="en-US" sz="2400" b="1" dirty="0"/>
                        <a:t>不读“脏”数据</a:t>
                      </a:r>
                    </a:p>
                  </a:txBody>
                  <a:tcPr marT="45725" marB="45725"/>
                </a:tc>
                <a:tc>
                  <a:txBody>
                    <a:bodyPr/>
                    <a:lstStyle/>
                    <a:p>
                      <a:r>
                        <a:rPr lang="zh-CN" altLang="en-US" sz="2400" b="1" dirty="0"/>
                        <a:t>可重复读</a:t>
                      </a:r>
                    </a:p>
                  </a:txBody>
                  <a:tcPr marT="45725" marB="45725"/>
                </a:tc>
                <a:extLst>
                  <a:ext uri="{0D108BD9-81ED-4DB2-BD59-A6C34878D82A}">
                    <a16:rowId xmlns:a16="http://schemas.microsoft.com/office/drawing/2014/main" val="10001"/>
                  </a:ext>
                </a:extLst>
              </a:tr>
              <a:tr h="823057">
                <a:tc>
                  <a:txBody>
                    <a:bodyPr/>
                    <a:lstStyle/>
                    <a:p>
                      <a:r>
                        <a:rPr lang="zh-CN" altLang="en-US" sz="2400" b="1" dirty="0"/>
                        <a:t>一级封锁协议</a:t>
                      </a:r>
                    </a:p>
                  </a:txBody>
                  <a:tcPr marT="45725" marB="45725"/>
                </a:tc>
                <a:tc>
                  <a:txBody>
                    <a:bodyPr/>
                    <a:lstStyle/>
                    <a:p>
                      <a:endParaRPr lang="zh-CN" altLang="en-US" sz="2000" b="1" dirty="0"/>
                    </a:p>
                  </a:txBody>
                  <a:tcPr marT="45725" marB="45725"/>
                </a:tc>
                <a:tc>
                  <a:txBody>
                    <a:bodyPr/>
                    <a:lstStyle/>
                    <a:p>
                      <a:r>
                        <a:rPr lang="zh-CN" altLang="en-US" sz="2000" b="1" dirty="0">
                          <a:sym typeface="Symbol"/>
                        </a:rPr>
                        <a:t></a:t>
                      </a:r>
                      <a:endParaRPr lang="zh-CN" altLang="en-US" sz="2000" b="1" dirty="0"/>
                    </a:p>
                  </a:txBody>
                  <a:tcPr marT="45725" marB="45725"/>
                </a:tc>
                <a:tc>
                  <a:txBody>
                    <a:bodyPr/>
                    <a:lstStyle/>
                    <a:p>
                      <a:endParaRPr lang="zh-CN" altLang="en-US" sz="2000" b="1" dirty="0"/>
                    </a:p>
                  </a:txBody>
                  <a:tcPr marT="45725" marB="45725"/>
                </a:tc>
                <a:tc>
                  <a:txBody>
                    <a:bodyPr/>
                    <a:lstStyle/>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dirty="0"/>
                    </a:p>
                  </a:txBody>
                  <a:tcPr marT="45725" marB="45725"/>
                </a:tc>
                <a:tc>
                  <a:txBody>
                    <a:bodyPr/>
                    <a:lstStyle/>
                    <a:p>
                      <a:endParaRPr lang="zh-CN" altLang="en-US" sz="2000" b="1" dirty="0"/>
                    </a:p>
                  </a:txBody>
                  <a:tcPr marT="45725" marB="45725"/>
                </a:tc>
                <a:extLst>
                  <a:ext uri="{0D108BD9-81ED-4DB2-BD59-A6C34878D82A}">
                    <a16:rowId xmlns:a16="http://schemas.microsoft.com/office/drawing/2014/main" val="10002"/>
                  </a:ext>
                </a:extLst>
              </a:tr>
              <a:tr h="823057">
                <a:tc>
                  <a:txBody>
                    <a:bodyPr/>
                    <a:lstStyle/>
                    <a:p>
                      <a:r>
                        <a:rPr lang="zh-CN" altLang="en-US" sz="2400" b="1" dirty="0"/>
                        <a:t>二级封锁协议</a:t>
                      </a:r>
                    </a:p>
                  </a:txBody>
                  <a:tcPr marT="45725" marB="45725"/>
                </a:tc>
                <a:tc>
                  <a:txBody>
                    <a:bodyPr/>
                    <a:lstStyle/>
                    <a:p>
                      <a:endParaRPr lang="zh-CN" altLang="en-US" sz="2000" b="1"/>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dirty="0"/>
                    </a:p>
                  </a:txBody>
                  <a:tcPr marT="45725" marB="45725"/>
                </a:tc>
                <a:extLst>
                  <a:ext uri="{0D108BD9-81ED-4DB2-BD59-A6C34878D82A}">
                    <a16:rowId xmlns:a16="http://schemas.microsoft.com/office/drawing/2014/main" val="10003"/>
                  </a:ext>
                </a:extLst>
              </a:tr>
              <a:tr h="823057">
                <a:tc>
                  <a:txBody>
                    <a:bodyPr/>
                    <a:lstStyle/>
                    <a:p>
                      <a:r>
                        <a:rPr lang="zh-CN" altLang="en-US" sz="2400" b="1" dirty="0"/>
                        <a:t>三级封锁协议</a:t>
                      </a:r>
                    </a:p>
                  </a:txBody>
                  <a:tcPr marT="45725" marB="45725"/>
                </a:tc>
                <a:tc>
                  <a:txBody>
                    <a:bodyPr/>
                    <a:lstStyle/>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endParaRPr lang="zh-CN" altLang="en-US" sz="2000" b="1"/>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1" dirty="0">
                          <a:sym typeface="Symbol"/>
                        </a:rPr>
                        <a:t></a:t>
                      </a:r>
                      <a:endParaRPr lang="zh-CN" altLang="en-US" sz="2000" b="1" dirty="0"/>
                    </a:p>
                    <a:p>
                      <a:endParaRPr lang="zh-CN" altLang="en-US" sz="2000" b="1" dirty="0"/>
                    </a:p>
                  </a:txBody>
                  <a:tcPr marT="45725" marB="45725"/>
                </a:tc>
                <a:extLst>
                  <a:ext uri="{0D108BD9-81ED-4DB2-BD59-A6C34878D82A}">
                    <a16:rowId xmlns:a16="http://schemas.microsoft.com/office/drawing/2014/main" val="10004"/>
                  </a:ext>
                </a:extLst>
              </a:tr>
            </a:tbl>
          </a:graphicData>
        </a:graphic>
      </p:graphicFrame>
      <p:sp>
        <p:nvSpPr>
          <p:cNvPr id="9" name="矩形 8"/>
          <p:cNvSpPr/>
          <p:nvPr/>
        </p:nvSpPr>
        <p:spPr>
          <a:xfrm>
            <a:off x="1214438" y="3643313"/>
            <a:ext cx="4143375" cy="642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5629275" y="3643313"/>
            <a:ext cx="3143250" cy="6429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1214438" y="4429125"/>
            <a:ext cx="414337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5629275" y="4429125"/>
            <a:ext cx="3143250" cy="6429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1214438" y="5286375"/>
            <a:ext cx="4143375"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5629275" y="5286375"/>
            <a:ext cx="3143250" cy="6429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498E9C-BA04-444D-B170-B99FDE4DA46F}" type="slidenum">
              <a:rPr lang="zh-CN" altLang="en-US" sz="1400"/>
              <a:pPr>
                <a:spcBef>
                  <a:spcPct val="0"/>
                </a:spcBef>
                <a:buFontTx/>
                <a:buNone/>
              </a:pPr>
              <a:t>39</a:t>
            </a:fld>
            <a:endParaRPr lang="en-US" altLang="zh-CN" sz="1400"/>
          </a:p>
        </p:txBody>
      </p:sp>
      <p:sp>
        <p:nvSpPr>
          <p:cNvPr id="41987" name="Rectangle 2"/>
          <p:cNvSpPr>
            <a:spLocks noGrp="1" noChangeArrowheads="1"/>
          </p:cNvSpPr>
          <p:nvPr>
            <p:ph type="title"/>
          </p:nvPr>
        </p:nvSpPr>
        <p:spPr/>
        <p:txBody>
          <a:bodyPr/>
          <a:lstStyle/>
          <a:p>
            <a:pPr eaLnBrk="1" hangingPunct="1"/>
            <a:r>
              <a:rPr lang="en-US" altLang="zh-CN" sz="4800">
                <a:solidFill>
                  <a:schemeClr val="accent2"/>
                </a:solidFill>
              </a:rPr>
              <a:t>11.4 </a:t>
            </a:r>
            <a:r>
              <a:rPr lang="zh-CN" altLang="en-US" sz="4800">
                <a:solidFill>
                  <a:schemeClr val="accent2"/>
                </a:solidFill>
              </a:rPr>
              <a:t>活锁和死锁</a:t>
            </a:r>
          </a:p>
        </p:txBody>
      </p:sp>
      <p:sp>
        <p:nvSpPr>
          <p:cNvPr id="41988" name="Rectangle 3"/>
          <p:cNvSpPr>
            <a:spLocks noGrp="1" noChangeArrowheads="1"/>
          </p:cNvSpPr>
          <p:nvPr>
            <p:ph type="body" idx="1"/>
          </p:nvPr>
        </p:nvSpPr>
        <p:spPr/>
        <p:txBody>
          <a:bodyPr/>
          <a:lstStyle/>
          <a:p>
            <a:pPr eaLnBrk="1" hangingPunct="1"/>
            <a:r>
              <a:rPr lang="zh-CN" altLang="en-US" sz="4000"/>
              <a:t>封锁技术可以有效地解决并行操作的一致性问题，但也带来一些新的问题</a:t>
            </a:r>
          </a:p>
          <a:p>
            <a:pPr lvl="1" eaLnBrk="1" hangingPunct="1">
              <a:buFont typeface="Wingdings" panose="05000000000000000000" pitchFamily="2" charset="2"/>
              <a:buChar char="ü"/>
            </a:pPr>
            <a:r>
              <a:rPr lang="zh-CN" altLang="en-US" sz="4000"/>
              <a:t>死锁</a:t>
            </a:r>
          </a:p>
          <a:p>
            <a:pPr lvl="1" eaLnBrk="1" hangingPunct="1">
              <a:buFont typeface="Wingdings" panose="05000000000000000000" pitchFamily="2" charset="2"/>
              <a:buChar char="ü"/>
            </a:pPr>
            <a:r>
              <a:rPr lang="zh-CN" altLang="en-US" sz="4000"/>
              <a:t>活锁</a:t>
            </a:r>
          </a:p>
          <a:p>
            <a:pPr eaLnBrk="1" hangingPunct="1"/>
            <a:endParaRPr lang="zh-CN" altLang="en-US" sz="4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30C8CDA-40A2-4FD8-93A0-F82EB97E9732}" type="slidenum">
              <a:rPr lang="zh-CN" altLang="en-US" sz="1400"/>
              <a:pPr>
                <a:spcBef>
                  <a:spcPct val="0"/>
                </a:spcBef>
                <a:buFontTx/>
                <a:buNone/>
              </a:pPr>
              <a:t>4</a:t>
            </a:fld>
            <a:endParaRPr lang="en-US" altLang="zh-CN" sz="1400"/>
          </a:p>
        </p:txBody>
      </p:sp>
      <p:sp>
        <p:nvSpPr>
          <p:cNvPr id="6147" name="Rectangle 2"/>
          <p:cNvSpPr>
            <a:spLocks noGrp="1" noChangeArrowheads="1"/>
          </p:cNvSpPr>
          <p:nvPr>
            <p:ph type="title"/>
          </p:nvPr>
        </p:nvSpPr>
        <p:spPr/>
        <p:txBody>
          <a:bodyPr/>
          <a:lstStyle/>
          <a:p>
            <a:pPr eaLnBrk="1" hangingPunct="1"/>
            <a:r>
              <a:rPr lang="zh-CN" altLang="en-US" sz="4800">
                <a:solidFill>
                  <a:schemeClr val="accent2"/>
                </a:solidFill>
              </a:rPr>
              <a:t>事务串行执行</a:t>
            </a:r>
          </a:p>
        </p:txBody>
      </p:sp>
      <p:sp>
        <p:nvSpPr>
          <p:cNvPr id="12291" name="Rectangle 3"/>
          <p:cNvSpPr>
            <a:spLocks noGrp="1" noChangeArrowheads="1"/>
          </p:cNvSpPr>
          <p:nvPr>
            <p:ph type="body" sz="half" idx="1"/>
          </p:nvPr>
        </p:nvSpPr>
        <p:spPr>
          <a:xfrm>
            <a:off x="323850" y="1557338"/>
            <a:ext cx="6696075" cy="3671887"/>
          </a:xfrm>
        </p:spPr>
        <p:txBody>
          <a:bodyPr/>
          <a:lstStyle/>
          <a:p>
            <a:pPr eaLnBrk="1" hangingPunct="1"/>
            <a:r>
              <a:rPr lang="zh-CN" altLang="en-US" sz="4000"/>
              <a:t>每个时刻只有一个事务运行，其他事务必须等到这个事务结束以后方能运行</a:t>
            </a:r>
          </a:p>
          <a:p>
            <a:pPr eaLnBrk="1" hangingPunct="1"/>
            <a:r>
              <a:rPr lang="zh-CN" altLang="en-US" sz="4000"/>
              <a:t>不能充分利用系统资源，不能发挥数据库共享资源特点</a:t>
            </a:r>
          </a:p>
          <a:p>
            <a:pPr eaLnBrk="1" hangingPunct="1"/>
            <a:endParaRPr lang="zh-CN" altLang="en-US" sz="4000"/>
          </a:p>
        </p:txBody>
      </p:sp>
      <p:pic>
        <p:nvPicPr>
          <p:cNvPr id="614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04025" y="1557338"/>
            <a:ext cx="1801813" cy="33972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15CD59-15BF-43C7-B4DD-1B7F6BA19232}" type="slidenum">
              <a:rPr lang="zh-CN" altLang="en-US" sz="1400"/>
              <a:pPr>
                <a:spcBef>
                  <a:spcPct val="0"/>
                </a:spcBef>
                <a:buFontTx/>
                <a:buNone/>
              </a:pPr>
              <a:t>40</a:t>
            </a:fld>
            <a:endParaRPr lang="en-US" altLang="zh-CN" sz="1400"/>
          </a:p>
        </p:txBody>
      </p:sp>
      <p:sp>
        <p:nvSpPr>
          <p:cNvPr id="43011" name="Rectangle 2"/>
          <p:cNvSpPr>
            <a:spLocks noGrp="1" noChangeArrowheads="1"/>
          </p:cNvSpPr>
          <p:nvPr>
            <p:ph type="title"/>
          </p:nvPr>
        </p:nvSpPr>
        <p:spPr/>
        <p:txBody>
          <a:bodyPr/>
          <a:lstStyle/>
          <a:p>
            <a:pPr eaLnBrk="1" hangingPunct="1"/>
            <a:r>
              <a:rPr lang="en-US" altLang="zh-CN">
                <a:solidFill>
                  <a:schemeClr val="accent2"/>
                </a:solidFill>
              </a:rPr>
              <a:t>11.4.1 </a:t>
            </a:r>
            <a:r>
              <a:rPr lang="zh-CN" altLang="en-US" b="1">
                <a:solidFill>
                  <a:schemeClr val="accent2"/>
                </a:solidFill>
              </a:rPr>
              <a:t>活锁</a:t>
            </a:r>
          </a:p>
        </p:txBody>
      </p:sp>
      <p:sp>
        <p:nvSpPr>
          <p:cNvPr id="59395" name="Rectangle 3"/>
          <p:cNvSpPr>
            <a:spLocks noGrp="1" noChangeArrowheads="1"/>
          </p:cNvSpPr>
          <p:nvPr>
            <p:ph type="body" idx="1"/>
          </p:nvPr>
        </p:nvSpPr>
        <p:spPr>
          <a:xfrm>
            <a:off x="250825" y="1628775"/>
            <a:ext cx="8675688" cy="4348163"/>
          </a:xfrm>
        </p:spPr>
        <p:txBody>
          <a:bodyPr/>
          <a:lstStyle/>
          <a:p>
            <a:pPr marL="609600" indent="-609600" eaLnBrk="1" hangingPunct="1">
              <a:buFontTx/>
              <a:buAutoNum type="circleNumDbPlain"/>
            </a:pPr>
            <a:r>
              <a:rPr lang="zh-CN" altLang="en-US"/>
              <a:t>事务</a:t>
            </a:r>
            <a:r>
              <a:rPr lang="en-US" altLang="zh-CN"/>
              <a:t>T1</a:t>
            </a:r>
            <a:r>
              <a:rPr lang="zh-CN" altLang="en-US"/>
              <a:t>封锁了数据</a:t>
            </a:r>
            <a:r>
              <a:rPr lang="en-US" altLang="zh-CN"/>
              <a:t>R</a:t>
            </a:r>
          </a:p>
          <a:p>
            <a:pPr marL="609600" indent="-609600" eaLnBrk="1" hangingPunct="1">
              <a:buFontTx/>
              <a:buAutoNum type="circleNumDbPlain"/>
            </a:pPr>
            <a:r>
              <a:rPr lang="zh-CN" altLang="en-US"/>
              <a:t>事务</a:t>
            </a:r>
            <a:r>
              <a:rPr lang="en-US" altLang="zh-CN"/>
              <a:t>T2</a:t>
            </a:r>
            <a:r>
              <a:rPr lang="zh-CN" altLang="en-US"/>
              <a:t>又请求封锁</a:t>
            </a:r>
            <a:r>
              <a:rPr lang="en-US" altLang="zh-CN"/>
              <a:t>R</a:t>
            </a:r>
            <a:r>
              <a:rPr lang="zh-CN" altLang="en-US"/>
              <a:t>，于是</a:t>
            </a:r>
            <a:r>
              <a:rPr lang="en-US" altLang="zh-CN"/>
              <a:t>T2</a:t>
            </a:r>
            <a:r>
              <a:rPr lang="zh-CN" altLang="en-US"/>
              <a:t>等待</a:t>
            </a:r>
          </a:p>
          <a:p>
            <a:pPr marL="609600" indent="-609600" eaLnBrk="1" hangingPunct="1">
              <a:buFontTx/>
              <a:buAutoNum type="circleNumDbPlain"/>
            </a:pPr>
            <a:r>
              <a:rPr lang="en-US" altLang="zh-CN"/>
              <a:t>T3</a:t>
            </a:r>
            <a:r>
              <a:rPr lang="zh-CN" altLang="en-US"/>
              <a:t>也请求封锁</a:t>
            </a:r>
            <a:r>
              <a:rPr lang="en-US" altLang="zh-CN"/>
              <a:t>R</a:t>
            </a:r>
            <a:r>
              <a:rPr lang="zh-CN" altLang="en-US"/>
              <a:t>，当</a:t>
            </a:r>
            <a:r>
              <a:rPr lang="en-US" altLang="zh-CN"/>
              <a:t>T1</a:t>
            </a:r>
            <a:r>
              <a:rPr lang="zh-CN" altLang="en-US"/>
              <a:t>释放了</a:t>
            </a:r>
            <a:r>
              <a:rPr lang="en-US" altLang="zh-CN"/>
              <a:t>R</a:t>
            </a:r>
            <a:r>
              <a:rPr lang="zh-CN" altLang="en-US"/>
              <a:t>上的封锁之后系统首先批准了</a:t>
            </a:r>
            <a:r>
              <a:rPr lang="en-US" altLang="zh-CN"/>
              <a:t>T3</a:t>
            </a:r>
            <a:r>
              <a:rPr lang="zh-CN" altLang="en-US"/>
              <a:t>的请求，</a:t>
            </a:r>
            <a:r>
              <a:rPr lang="en-US" altLang="zh-CN"/>
              <a:t>T2</a:t>
            </a:r>
            <a:r>
              <a:rPr lang="zh-CN" altLang="en-US"/>
              <a:t>仍然等待</a:t>
            </a:r>
          </a:p>
          <a:p>
            <a:pPr marL="609600" indent="-609600" eaLnBrk="1" hangingPunct="1">
              <a:buFontTx/>
              <a:buAutoNum type="circleNumDbPlain"/>
            </a:pPr>
            <a:r>
              <a:rPr lang="en-US" altLang="zh-CN"/>
              <a:t>T4</a:t>
            </a:r>
            <a:r>
              <a:rPr lang="zh-CN" altLang="en-US"/>
              <a:t>又请求封锁</a:t>
            </a:r>
            <a:r>
              <a:rPr lang="en-US" altLang="zh-CN"/>
              <a:t>R</a:t>
            </a:r>
            <a:r>
              <a:rPr lang="zh-CN" altLang="en-US"/>
              <a:t>，当</a:t>
            </a:r>
            <a:r>
              <a:rPr lang="en-US" altLang="zh-CN"/>
              <a:t>T3</a:t>
            </a:r>
            <a:r>
              <a:rPr lang="zh-CN" altLang="en-US"/>
              <a:t>释放了</a:t>
            </a:r>
            <a:r>
              <a:rPr lang="en-US" altLang="zh-CN"/>
              <a:t>R</a:t>
            </a:r>
            <a:r>
              <a:rPr lang="zh-CN" altLang="en-US"/>
              <a:t>上的封锁之后系统又批准了</a:t>
            </a:r>
            <a:r>
              <a:rPr lang="en-US" altLang="zh-CN"/>
              <a:t>T4</a:t>
            </a:r>
            <a:r>
              <a:rPr lang="zh-CN" altLang="en-US"/>
              <a:t>的请求</a:t>
            </a:r>
            <a:r>
              <a:rPr lang="en-US" altLang="zh-CN"/>
              <a:t>……</a:t>
            </a:r>
          </a:p>
          <a:p>
            <a:pPr marL="609600" indent="-609600" eaLnBrk="1" hangingPunct="1">
              <a:buFontTx/>
              <a:buAutoNum type="circleNumDbPlain"/>
            </a:pPr>
            <a:r>
              <a:rPr lang="en-US" altLang="zh-CN"/>
              <a:t>T2</a:t>
            </a:r>
            <a:r>
              <a:rPr lang="zh-CN" altLang="en-US"/>
              <a:t>有可能永远等待，这就是活锁的情形</a:t>
            </a:r>
          </a:p>
          <a:p>
            <a:pPr marL="609600" indent="-609600" eaLnBrk="1" hangingPunct="1">
              <a:buFontTx/>
              <a:buAutoNum type="circleNumDbPlain"/>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22E76E-3CC1-488E-9AB2-C1F52A3E4BA8}" type="slidenum">
              <a:rPr lang="zh-CN" altLang="en-US" sz="1400"/>
              <a:pPr>
                <a:spcBef>
                  <a:spcPct val="0"/>
                </a:spcBef>
                <a:buFontTx/>
                <a:buNone/>
              </a:pPr>
              <a:t>41</a:t>
            </a:fld>
            <a:endParaRPr lang="en-US" altLang="zh-CN" sz="1400"/>
          </a:p>
        </p:txBody>
      </p:sp>
      <p:sp>
        <p:nvSpPr>
          <p:cNvPr id="44035" name="Rectangle 5"/>
          <p:cNvSpPr>
            <a:spLocks noGrp="1" noChangeArrowheads="1"/>
          </p:cNvSpPr>
          <p:nvPr>
            <p:ph type="title"/>
          </p:nvPr>
        </p:nvSpPr>
        <p:spPr/>
        <p:txBody>
          <a:bodyPr/>
          <a:lstStyle/>
          <a:p>
            <a:pPr eaLnBrk="1" hangingPunct="1"/>
            <a:r>
              <a:rPr lang="zh-CN" altLang="en-US" sz="4800">
                <a:solidFill>
                  <a:schemeClr val="accent2"/>
                </a:solidFill>
              </a:rPr>
              <a:t>活锁</a:t>
            </a:r>
          </a:p>
        </p:txBody>
      </p:sp>
      <p:pic>
        <p:nvPicPr>
          <p:cNvPr id="44036" name="Picture 9" descr="81"/>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0" y="1177925"/>
            <a:ext cx="9144000" cy="4725988"/>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ED0544-097B-4DFC-806D-E144A23DFD64}" type="slidenum">
              <a:rPr lang="zh-CN" altLang="en-US" sz="1400"/>
              <a:pPr>
                <a:spcBef>
                  <a:spcPct val="0"/>
                </a:spcBef>
                <a:buFontTx/>
                <a:buNone/>
              </a:pPr>
              <a:t>42</a:t>
            </a:fld>
            <a:endParaRPr lang="en-US" altLang="zh-CN" sz="1400"/>
          </a:p>
        </p:txBody>
      </p:sp>
      <p:sp>
        <p:nvSpPr>
          <p:cNvPr id="45059" name="Rectangle 3"/>
          <p:cNvSpPr>
            <a:spLocks noGrp="1" noChangeArrowheads="1"/>
          </p:cNvSpPr>
          <p:nvPr>
            <p:ph type="body" idx="1"/>
          </p:nvPr>
        </p:nvSpPr>
        <p:spPr>
          <a:xfrm>
            <a:off x="457200" y="1196975"/>
            <a:ext cx="8229600" cy="4525963"/>
          </a:xfrm>
        </p:spPr>
        <p:txBody>
          <a:bodyPr/>
          <a:lstStyle/>
          <a:p>
            <a:pPr eaLnBrk="1" hangingPunct="1"/>
            <a:r>
              <a:rPr lang="zh-CN" altLang="en-US" sz="4000"/>
              <a:t>避免活锁：采用</a:t>
            </a:r>
            <a:r>
              <a:rPr lang="zh-CN" altLang="en-US" sz="4000">
                <a:solidFill>
                  <a:schemeClr val="accent2"/>
                </a:solidFill>
              </a:rPr>
              <a:t>先来先服务</a:t>
            </a:r>
            <a:r>
              <a:rPr lang="zh-CN" altLang="en-US" sz="4000"/>
              <a:t>的策略</a:t>
            </a:r>
          </a:p>
          <a:p>
            <a:pPr eaLnBrk="1" hangingPunct="1"/>
            <a:r>
              <a:rPr lang="zh-CN" altLang="en-US" sz="4000"/>
              <a:t>当多个事务请求封锁同一数据对象时， 按请求封锁的先后次序对这些事务排队</a:t>
            </a:r>
          </a:p>
          <a:p>
            <a:pPr eaLnBrk="1" hangingPunct="1"/>
            <a:r>
              <a:rPr lang="zh-CN" altLang="en-US" sz="4000"/>
              <a:t>该数据对象上的锁一旦释放，首先批准申请队列中第一个事务获得锁</a:t>
            </a:r>
          </a:p>
          <a:p>
            <a:pPr eaLnBrk="1" hangingPunct="1"/>
            <a:endParaRPr lang="zh-CN" altLang="en-US" sz="4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CDE7BB-DBD7-45CD-AE19-5FEA2BC45772}" type="slidenum">
              <a:rPr lang="zh-CN" altLang="en-US" sz="1400"/>
              <a:pPr>
                <a:spcBef>
                  <a:spcPct val="0"/>
                </a:spcBef>
                <a:buFontTx/>
                <a:buNone/>
              </a:pPr>
              <a:t>43</a:t>
            </a:fld>
            <a:endParaRPr lang="en-US" altLang="zh-CN" sz="1400"/>
          </a:p>
        </p:txBody>
      </p:sp>
      <p:sp>
        <p:nvSpPr>
          <p:cNvPr id="46083" name="Rectangle 2"/>
          <p:cNvSpPr>
            <a:spLocks noGrp="1" noChangeArrowheads="1"/>
          </p:cNvSpPr>
          <p:nvPr>
            <p:ph type="title"/>
          </p:nvPr>
        </p:nvSpPr>
        <p:spPr>
          <a:xfrm>
            <a:off x="457200" y="115888"/>
            <a:ext cx="8229600" cy="1143000"/>
          </a:xfrm>
        </p:spPr>
        <p:txBody>
          <a:bodyPr/>
          <a:lstStyle/>
          <a:p>
            <a:pPr eaLnBrk="1" hangingPunct="1"/>
            <a:r>
              <a:rPr lang="en-US" altLang="zh-CN" sz="4800">
                <a:solidFill>
                  <a:schemeClr val="accent2"/>
                </a:solidFill>
              </a:rPr>
              <a:t>11.4.2 </a:t>
            </a:r>
            <a:r>
              <a:rPr lang="zh-CN" altLang="en-US" sz="4800" b="1">
                <a:solidFill>
                  <a:schemeClr val="accent2"/>
                </a:solidFill>
              </a:rPr>
              <a:t>死锁</a:t>
            </a:r>
          </a:p>
        </p:txBody>
      </p:sp>
      <p:sp>
        <p:nvSpPr>
          <p:cNvPr id="63491" name="Rectangle 3"/>
          <p:cNvSpPr>
            <a:spLocks noGrp="1" noChangeArrowheads="1"/>
          </p:cNvSpPr>
          <p:nvPr>
            <p:ph type="body" idx="1"/>
          </p:nvPr>
        </p:nvSpPr>
        <p:spPr>
          <a:xfrm>
            <a:off x="468313" y="1125538"/>
            <a:ext cx="8424862" cy="5588000"/>
          </a:xfrm>
        </p:spPr>
        <p:txBody>
          <a:bodyPr/>
          <a:lstStyle/>
          <a:p>
            <a:pPr marL="609600" indent="-609600" eaLnBrk="1" hangingPunct="1">
              <a:buFontTx/>
              <a:buAutoNum type="circleNumDbPlain"/>
            </a:pPr>
            <a:r>
              <a:rPr lang="zh-CN" altLang="en-US" sz="3600"/>
              <a:t>事务</a:t>
            </a:r>
            <a:r>
              <a:rPr lang="en-US" altLang="zh-CN" sz="3600"/>
              <a:t>T1</a:t>
            </a:r>
            <a:r>
              <a:rPr lang="zh-CN" altLang="en-US" sz="3600"/>
              <a:t>封锁了数据</a:t>
            </a:r>
            <a:r>
              <a:rPr lang="en-US" altLang="zh-CN" sz="3600"/>
              <a:t>R1</a:t>
            </a:r>
          </a:p>
          <a:p>
            <a:pPr marL="609600" indent="-609600" eaLnBrk="1" hangingPunct="1">
              <a:buFontTx/>
              <a:buAutoNum type="circleNumDbPlain"/>
            </a:pPr>
            <a:r>
              <a:rPr lang="en-US" altLang="zh-CN" sz="3600"/>
              <a:t>T2</a:t>
            </a:r>
            <a:r>
              <a:rPr lang="zh-CN" altLang="en-US" sz="3600"/>
              <a:t>封锁了数据</a:t>
            </a:r>
            <a:r>
              <a:rPr lang="en-US" altLang="zh-CN" sz="3600"/>
              <a:t>R2</a:t>
            </a:r>
          </a:p>
          <a:p>
            <a:pPr marL="609600" indent="-609600" eaLnBrk="1" hangingPunct="1">
              <a:buFontTx/>
              <a:buAutoNum type="circleNumDbPlain"/>
            </a:pPr>
            <a:r>
              <a:rPr lang="en-US" altLang="zh-CN" sz="3600"/>
              <a:t>T1</a:t>
            </a:r>
            <a:r>
              <a:rPr lang="zh-CN" altLang="en-US" sz="3600"/>
              <a:t>又请求封锁</a:t>
            </a:r>
            <a:r>
              <a:rPr lang="en-US" altLang="zh-CN" sz="3600"/>
              <a:t>R2</a:t>
            </a:r>
            <a:r>
              <a:rPr lang="zh-CN" altLang="en-US" sz="3600"/>
              <a:t>，因</a:t>
            </a:r>
            <a:r>
              <a:rPr lang="en-US" altLang="zh-CN" sz="3600"/>
              <a:t>T2</a:t>
            </a:r>
            <a:r>
              <a:rPr lang="zh-CN" altLang="en-US" sz="3600"/>
              <a:t>已封锁了</a:t>
            </a:r>
            <a:r>
              <a:rPr lang="en-US" altLang="zh-CN" sz="3600"/>
              <a:t>R2</a:t>
            </a:r>
            <a:r>
              <a:rPr lang="zh-CN" altLang="en-US" sz="3600"/>
              <a:t>，于是</a:t>
            </a:r>
            <a:r>
              <a:rPr lang="en-US" altLang="zh-CN" sz="3600"/>
              <a:t>T1</a:t>
            </a:r>
            <a:r>
              <a:rPr lang="zh-CN" altLang="en-US" sz="3600"/>
              <a:t>等待</a:t>
            </a:r>
            <a:r>
              <a:rPr lang="en-US" altLang="zh-CN" sz="3600"/>
              <a:t>T2</a:t>
            </a:r>
            <a:r>
              <a:rPr lang="zh-CN" altLang="en-US" sz="3600"/>
              <a:t>释放</a:t>
            </a:r>
            <a:r>
              <a:rPr lang="en-US" altLang="zh-CN" sz="3600"/>
              <a:t>R2</a:t>
            </a:r>
            <a:r>
              <a:rPr lang="zh-CN" altLang="en-US" sz="3600"/>
              <a:t>上的锁</a:t>
            </a:r>
          </a:p>
          <a:p>
            <a:pPr marL="609600" indent="-609600" eaLnBrk="1" hangingPunct="1">
              <a:buFontTx/>
              <a:buAutoNum type="circleNumDbPlain"/>
            </a:pPr>
            <a:r>
              <a:rPr lang="zh-CN" altLang="en-US" sz="3600"/>
              <a:t>接着</a:t>
            </a:r>
            <a:r>
              <a:rPr lang="en-US" altLang="zh-CN" sz="3600"/>
              <a:t>T2</a:t>
            </a:r>
            <a:r>
              <a:rPr lang="zh-CN" altLang="en-US" sz="3600"/>
              <a:t>又申请封锁</a:t>
            </a:r>
            <a:r>
              <a:rPr lang="en-US" altLang="zh-CN" sz="3600"/>
              <a:t>R1</a:t>
            </a:r>
            <a:r>
              <a:rPr lang="zh-CN" altLang="en-US" sz="3600"/>
              <a:t>，因</a:t>
            </a:r>
            <a:r>
              <a:rPr lang="en-US" altLang="zh-CN" sz="3600"/>
              <a:t>T1</a:t>
            </a:r>
            <a:r>
              <a:rPr lang="zh-CN" altLang="en-US" sz="3600"/>
              <a:t>已封锁了</a:t>
            </a:r>
            <a:r>
              <a:rPr lang="en-US" altLang="zh-CN" sz="3600"/>
              <a:t>R1</a:t>
            </a:r>
            <a:r>
              <a:rPr lang="zh-CN" altLang="en-US" sz="3600"/>
              <a:t>，</a:t>
            </a:r>
            <a:r>
              <a:rPr lang="en-US" altLang="zh-CN" sz="3600"/>
              <a:t>T2</a:t>
            </a:r>
            <a:r>
              <a:rPr lang="zh-CN" altLang="en-US" sz="3600"/>
              <a:t>也只能等待</a:t>
            </a:r>
            <a:r>
              <a:rPr lang="en-US" altLang="zh-CN" sz="3600"/>
              <a:t>T1</a:t>
            </a:r>
            <a:r>
              <a:rPr lang="zh-CN" altLang="en-US" sz="3600"/>
              <a:t>释放</a:t>
            </a:r>
            <a:r>
              <a:rPr lang="en-US" altLang="zh-CN" sz="3600"/>
              <a:t>R1</a:t>
            </a:r>
            <a:r>
              <a:rPr lang="zh-CN" altLang="en-US" sz="3600"/>
              <a:t>上的锁</a:t>
            </a:r>
          </a:p>
          <a:p>
            <a:pPr marL="609600" indent="-609600" eaLnBrk="1" hangingPunct="1">
              <a:buFontTx/>
              <a:buAutoNum type="circleNumDbPlain"/>
            </a:pPr>
            <a:r>
              <a:rPr lang="zh-CN" altLang="en-US" sz="3600"/>
              <a:t>这样</a:t>
            </a:r>
            <a:r>
              <a:rPr lang="en-US" altLang="zh-CN" sz="3600"/>
              <a:t>T1</a:t>
            </a:r>
            <a:r>
              <a:rPr lang="zh-CN" altLang="en-US" sz="3600"/>
              <a:t>在等待</a:t>
            </a:r>
            <a:r>
              <a:rPr lang="en-US" altLang="zh-CN" sz="3600"/>
              <a:t>T2</a:t>
            </a:r>
            <a:r>
              <a:rPr lang="zh-CN" altLang="en-US" sz="3600"/>
              <a:t>，而</a:t>
            </a:r>
            <a:r>
              <a:rPr lang="en-US" altLang="zh-CN" sz="3600"/>
              <a:t>T2</a:t>
            </a:r>
            <a:r>
              <a:rPr lang="zh-CN" altLang="en-US" sz="3600"/>
              <a:t>又在等待</a:t>
            </a:r>
            <a:r>
              <a:rPr lang="en-US" altLang="zh-CN" sz="3600"/>
              <a:t>T1</a:t>
            </a:r>
            <a:r>
              <a:rPr lang="zh-CN" altLang="en-US" sz="3600"/>
              <a:t>，</a:t>
            </a:r>
            <a:r>
              <a:rPr lang="en-US" altLang="zh-CN" sz="3600"/>
              <a:t>T1</a:t>
            </a:r>
            <a:r>
              <a:rPr lang="zh-CN" altLang="en-US" sz="3600"/>
              <a:t>和</a:t>
            </a:r>
            <a:r>
              <a:rPr lang="en-US" altLang="zh-CN" sz="3600"/>
              <a:t>T2</a:t>
            </a:r>
            <a:r>
              <a:rPr lang="zh-CN" altLang="en-US" sz="3600"/>
              <a:t>两个事务永远不能结束，形成死锁。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438A6D-76F3-4166-81D9-C8A153EEBE11}" type="slidenum">
              <a:rPr lang="zh-CN" altLang="en-US" sz="1400"/>
              <a:pPr>
                <a:spcBef>
                  <a:spcPct val="0"/>
                </a:spcBef>
                <a:buFontTx/>
                <a:buNone/>
              </a:pPr>
              <a:t>44</a:t>
            </a:fld>
            <a:endParaRPr lang="en-US" altLang="zh-CN" sz="1400"/>
          </a:p>
        </p:txBody>
      </p:sp>
      <p:sp>
        <p:nvSpPr>
          <p:cNvPr id="47107" name="Rectangle 2"/>
          <p:cNvSpPr>
            <a:spLocks noGrp="1" noChangeArrowheads="1"/>
          </p:cNvSpPr>
          <p:nvPr>
            <p:ph type="title"/>
          </p:nvPr>
        </p:nvSpPr>
        <p:spPr/>
        <p:txBody>
          <a:bodyPr/>
          <a:lstStyle/>
          <a:p>
            <a:pPr eaLnBrk="1" hangingPunct="1"/>
            <a:r>
              <a:rPr lang="zh-CN" altLang="en-US" sz="4800">
                <a:solidFill>
                  <a:schemeClr val="accent2"/>
                </a:solidFill>
              </a:rPr>
              <a:t>死锁</a:t>
            </a:r>
          </a:p>
        </p:txBody>
      </p:sp>
      <p:pic>
        <p:nvPicPr>
          <p:cNvPr id="4710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t="2106"/>
          <a:stretch>
            <a:fillRect/>
          </a:stretch>
        </p:blipFill>
        <p:spPr>
          <a:xfrm>
            <a:off x="214313" y="1484313"/>
            <a:ext cx="8821737" cy="4748212"/>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4D4ADB5-2045-43D1-A535-283C473BB7D1}" type="slidenum">
              <a:rPr lang="zh-CN" altLang="en-US" sz="140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zh-CN" altLang="en-US" sz="4800">
                <a:solidFill>
                  <a:schemeClr val="accent2"/>
                </a:solidFill>
              </a:rPr>
              <a:t>解决死锁的方法</a:t>
            </a:r>
          </a:p>
        </p:txBody>
      </p:sp>
      <p:sp>
        <p:nvSpPr>
          <p:cNvPr id="48132" name="Rectangle 3"/>
          <p:cNvSpPr>
            <a:spLocks noGrp="1" noChangeArrowheads="1"/>
          </p:cNvSpPr>
          <p:nvPr>
            <p:ph type="body" idx="1"/>
          </p:nvPr>
        </p:nvSpPr>
        <p:spPr>
          <a:xfrm>
            <a:off x="457200" y="1600200"/>
            <a:ext cx="8229600" cy="2405063"/>
          </a:xfrm>
        </p:spPr>
        <p:txBody>
          <a:bodyPr/>
          <a:lstStyle/>
          <a:p>
            <a:pPr eaLnBrk="1" hangingPunct="1"/>
            <a:r>
              <a:rPr lang="zh-CN" altLang="en-US" sz="4400"/>
              <a:t>预防死锁</a:t>
            </a:r>
          </a:p>
          <a:p>
            <a:pPr eaLnBrk="1" hangingPunct="1"/>
            <a:r>
              <a:rPr lang="zh-CN" altLang="en-US" sz="4400"/>
              <a:t>死锁的诊断与解除</a:t>
            </a:r>
          </a:p>
          <a:p>
            <a:pPr eaLnBrk="1" hangingPunct="1"/>
            <a:endParaRPr lang="zh-CN" altLang="en-US" sz="4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5DAD97-6202-4ABF-A914-D177A475AA10}" type="slidenum">
              <a:rPr lang="zh-CN" altLang="en-US" sz="140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sz="4800">
                <a:solidFill>
                  <a:schemeClr val="accent2"/>
                </a:solidFill>
              </a:rPr>
              <a:t>1. </a:t>
            </a:r>
            <a:r>
              <a:rPr lang="zh-CN" altLang="en-US" sz="4800" b="1">
                <a:solidFill>
                  <a:schemeClr val="accent2"/>
                </a:solidFill>
              </a:rPr>
              <a:t>死锁的预防</a:t>
            </a:r>
          </a:p>
        </p:txBody>
      </p:sp>
      <p:sp>
        <p:nvSpPr>
          <p:cNvPr id="49156" name="Rectangle 3"/>
          <p:cNvSpPr>
            <a:spLocks noGrp="1" noChangeArrowheads="1"/>
          </p:cNvSpPr>
          <p:nvPr>
            <p:ph type="body" idx="1"/>
          </p:nvPr>
        </p:nvSpPr>
        <p:spPr/>
        <p:txBody>
          <a:bodyPr/>
          <a:lstStyle/>
          <a:p>
            <a:pPr eaLnBrk="1" hangingPunct="1"/>
            <a:r>
              <a:rPr lang="zh-CN" altLang="en-US" sz="3600"/>
              <a:t>产生死锁的原因是两个或多个事务都已封锁了一些数据对象，然后又都请求对已为其他事务封锁的数据对象加锁，从而出现互相等待。</a:t>
            </a:r>
          </a:p>
          <a:p>
            <a:pPr eaLnBrk="1" hangingPunct="1"/>
            <a:r>
              <a:rPr lang="zh-CN" altLang="en-US" sz="3600"/>
              <a:t>预防死锁发生就是要破坏产生死锁的条件。</a:t>
            </a:r>
          </a:p>
          <a:p>
            <a:pPr eaLnBrk="1" hangingPunct="1"/>
            <a:endParaRPr lang="zh-CN" altLang="en-US" sz="3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8E10BE-F426-42A1-B21E-5E3BB9B4CB16}" type="slidenum">
              <a:rPr lang="zh-CN" altLang="en-US" sz="140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zh-CN" altLang="en-US" sz="4800" b="1">
                <a:solidFill>
                  <a:schemeClr val="accent2"/>
                </a:solidFill>
              </a:rPr>
              <a:t>预防死锁的方法</a:t>
            </a:r>
          </a:p>
        </p:txBody>
      </p:sp>
      <p:sp>
        <p:nvSpPr>
          <p:cNvPr id="50180" name="Rectangle 3"/>
          <p:cNvSpPr>
            <a:spLocks noGrp="1" noChangeArrowheads="1"/>
          </p:cNvSpPr>
          <p:nvPr>
            <p:ph type="body" idx="1"/>
          </p:nvPr>
        </p:nvSpPr>
        <p:spPr>
          <a:xfrm>
            <a:off x="457200" y="1600200"/>
            <a:ext cx="8229600" cy="2116138"/>
          </a:xfrm>
        </p:spPr>
        <p:txBody>
          <a:bodyPr/>
          <a:lstStyle/>
          <a:p>
            <a:pPr eaLnBrk="1" hangingPunct="1"/>
            <a:r>
              <a:rPr lang="zh-CN" altLang="en-US" sz="4400"/>
              <a:t>一次封锁法</a:t>
            </a:r>
          </a:p>
          <a:p>
            <a:pPr eaLnBrk="1" hangingPunct="1"/>
            <a:r>
              <a:rPr lang="zh-CN" altLang="en-US" sz="4400"/>
              <a:t>顺序封锁法</a:t>
            </a:r>
          </a:p>
          <a:p>
            <a:pPr eaLnBrk="1" hangingPunct="1"/>
            <a:endParaRPr lang="zh-CN" altLang="en-US" sz="4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985B826-7F94-41CF-A409-DA9A6F3A6008}" type="slidenum">
              <a:rPr lang="zh-CN" altLang="en-US" sz="140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zh-CN" altLang="en-US" sz="4800" b="1">
                <a:solidFill>
                  <a:schemeClr val="accent2"/>
                </a:solidFill>
              </a:rPr>
              <a:t>一次封锁法</a:t>
            </a:r>
          </a:p>
        </p:txBody>
      </p:sp>
      <p:sp>
        <p:nvSpPr>
          <p:cNvPr id="51204" name="Rectangle 3"/>
          <p:cNvSpPr>
            <a:spLocks noGrp="1" noChangeArrowheads="1"/>
          </p:cNvSpPr>
          <p:nvPr>
            <p:ph type="body" idx="1"/>
          </p:nvPr>
        </p:nvSpPr>
        <p:spPr>
          <a:xfrm>
            <a:off x="457200" y="1600200"/>
            <a:ext cx="8435975" cy="4525963"/>
          </a:xfrm>
        </p:spPr>
        <p:txBody>
          <a:bodyPr/>
          <a:lstStyle/>
          <a:p>
            <a:pPr marL="609600" indent="-609600" eaLnBrk="1" hangingPunct="1"/>
            <a:r>
              <a:rPr lang="zh-CN" altLang="en-US" sz="4000"/>
              <a:t>要求每个事务</a:t>
            </a:r>
            <a:r>
              <a:rPr lang="zh-CN" altLang="en-US" sz="4000">
                <a:solidFill>
                  <a:schemeClr val="accent2"/>
                </a:solidFill>
              </a:rPr>
              <a:t>必须一次将所有要使用的数据全部加锁</a:t>
            </a:r>
            <a:r>
              <a:rPr lang="zh-CN" altLang="en-US" sz="4000"/>
              <a:t>，否则就不能继续执行</a:t>
            </a:r>
          </a:p>
          <a:p>
            <a:pPr marL="609600" indent="-609600" eaLnBrk="1" hangingPunct="1"/>
            <a:r>
              <a:rPr lang="zh-CN" altLang="en-US" sz="4000"/>
              <a:t>存在的问题</a:t>
            </a:r>
          </a:p>
          <a:p>
            <a:pPr marL="990600" lvl="1" indent="-533400" eaLnBrk="1" hangingPunct="1">
              <a:buFontTx/>
              <a:buAutoNum type="circleNumDbPlain"/>
            </a:pPr>
            <a:r>
              <a:rPr lang="zh-CN" altLang="en-US" sz="4000"/>
              <a:t>降低系统并发度</a:t>
            </a:r>
          </a:p>
          <a:p>
            <a:pPr marL="990600" lvl="1" indent="-533400" eaLnBrk="1" hangingPunct="1">
              <a:buFontTx/>
              <a:buAutoNum type="circleNumDbPlain"/>
            </a:pPr>
            <a:r>
              <a:rPr lang="zh-CN" altLang="en-US" sz="4000"/>
              <a:t>难于事先精确确定封锁对象</a:t>
            </a:r>
          </a:p>
          <a:p>
            <a:pPr marL="609600" indent="-609600" eaLnBrk="1" hangingPunct="1"/>
            <a:endParaRPr lang="zh-CN" altLang="en-US" sz="4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A7C5AF-76F1-40D1-BE93-EF5A91376CF4}" type="slidenum">
              <a:rPr lang="zh-CN" altLang="en-US" sz="1400"/>
              <a:pPr>
                <a:spcBef>
                  <a:spcPct val="0"/>
                </a:spcBef>
                <a:buFontTx/>
                <a:buNone/>
              </a:pPr>
              <a:t>49</a:t>
            </a:fld>
            <a:endParaRPr lang="en-US" altLang="zh-CN" sz="1400"/>
          </a:p>
        </p:txBody>
      </p:sp>
      <p:sp>
        <p:nvSpPr>
          <p:cNvPr id="52227" name="Rectangle 2"/>
          <p:cNvSpPr>
            <a:spLocks noGrp="1" noChangeArrowheads="1"/>
          </p:cNvSpPr>
          <p:nvPr>
            <p:ph type="title"/>
          </p:nvPr>
        </p:nvSpPr>
        <p:spPr>
          <a:xfrm>
            <a:off x="468313" y="260350"/>
            <a:ext cx="8229600" cy="1143000"/>
          </a:xfrm>
        </p:spPr>
        <p:txBody>
          <a:bodyPr/>
          <a:lstStyle/>
          <a:p>
            <a:pPr eaLnBrk="1" hangingPunct="1"/>
            <a:r>
              <a:rPr lang="zh-CN" altLang="en-US" sz="4800">
                <a:solidFill>
                  <a:schemeClr val="accent2"/>
                </a:solidFill>
              </a:rPr>
              <a:t>顺序封锁法</a:t>
            </a:r>
          </a:p>
        </p:txBody>
      </p:sp>
      <p:sp>
        <p:nvSpPr>
          <p:cNvPr id="69635" name="Rectangle 3"/>
          <p:cNvSpPr>
            <a:spLocks noGrp="1" noChangeArrowheads="1"/>
          </p:cNvSpPr>
          <p:nvPr>
            <p:ph type="body" idx="1"/>
          </p:nvPr>
        </p:nvSpPr>
        <p:spPr>
          <a:xfrm>
            <a:off x="250825" y="1495425"/>
            <a:ext cx="8569325" cy="4525963"/>
          </a:xfrm>
        </p:spPr>
        <p:txBody>
          <a:bodyPr/>
          <a:lstStyle/>
          <a:p>
            <a:pPr marL="609600" indent="-609600" eaLnBrk="1" hangingPunct="1"/>
            <a:r>
              <a:rPr lang="zh-CN" altLang="en-US" sz="3600"/>
              <a:t>顺序封锁法是预先对数据对象规定一个封锁顺序，所有事务都按这个顺序实行封锁。</a:t>
            </a:r>
            <a:endParaRPr lang="en-US" altLang="zh-CN" sz="3600"/>
          </a:p>
          <a:p>
            <a:pPr marL="609600" indent="-609600" eaLnBrk="1" hangingPunct="1"/>
            <a:r>
              <a:rPr lang="zh-CN" altLang="en-US" sz="3600"/>
              <a:t>顺序封锁法存在的问题</a:t>
            </a:r>
          </a:p>
          <a:p>
            <a:pPr marL="990600" lvl="1" indent="-533400" eaLnBrk="1" hangingPunct="1">
              <a:buFontTx/>
              <a:buAutoNum type="circleNumDbPlain"/>
            </a:pPr>
            <a:r>
              <a:rPr lang="zh-CN" altLang="en-US" sz="3600"/>
              <a:t>维护成本：数据库系统中封锁的数据对象极多，并且在不断地变化。</a:t>
            </a:r>
          </a:p>
          <a:p>
            <a:pPr marL="990600" lvl="1" indent="-533400" eaLnBrk="1" hangingPunct="1">
              <a:buFontTx/>
              <a:buAutoNum type="circleNumDbPlain"/>
            </a:pPr>
            <a:r>
              <a:rPr lang="zh-CN" altLang="en-US" sz="3600"/>
              <a:t>难以实现：很难事先确定每一个事务要封锁哪些对象。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4B6994-BEDC-4FF7-91D1-AB939260E1C4}" type="slidenum">
              <a:rPr lang="zh-CN" altLang="en-US" sz="1400"/>
              <a:pPr>
                <a:spcBef>
                  <a:spcPct val="0"/>
                </a:spcBef>
                <a:buFontTx/>
                <a:buNone/>
              </a:pPr>
              <a:t>5</a:t>
            </a:fld>
            <a:endParaRPr lang="en-US" altLang="zh-CN" sz="1400"/>
          </a:p>
        </p:txBody>
      </p:sp>
      <p:sp>
        <p:nvSpPr>
          <p:cNvPr id="6147" name="Rectangle 3"/>
          <p:cNvSpPr>
            <a:spLocks noGrp="1" noChangeArrowheads="1"/>
          </p:cNvSpPr>
          <p:nvPr>
            <p:ph type="body" idx="1"/>
          </p:nvPr>
        </p:nvSpPr>
        <p:spPr>
          <a:xfrm>
            <a:off x="395288" y="1782763"/>
            <a:ext cx="8280400" cy="3375025"/>
          </a:xfrm>
        </p:spPr>
        <p:txBody>
          <a:bodyPr/>
          <a:lstStyle/>
          <a:p>
            <a:pPr eaLnBrk="1" hangingPunct="1"/>
            <a:r>
              <a:rPr lang="zh-CN" altLang="en-US" sz="3600"/>
              <a:t>在单处理机系统中，事务的并行执行是这些并行事务的</a:t>
            </a:r>
            <a:r>
              <a:rPr lang="zh-CN" altLang="en-US" sz="3600">
                <a:solidFill>
                  <a:schemeClr val="accent2"/>
                </a:solidFill>
              </a:rPr>
              <a:t>并行操作轮流交叉运行。</a:t>
            </a:r>
          </a:p>
          <a:p>
            <a:pPr eaLnBrk="1" hangingPunct="1"/>
            <a:r>
              <a:rPr lang="zh-CN" altLang="en-US" sz="3600"/>
              <a:t>单处理机系统中的并行事务并没有真正地并行运行，但能够减少处理机的空闲时间，提高系统的效率。</a:t>
            </a:r>
          </a:p>
          <a:p>
            <a:pPr eaLnBrk="1" hangingPunct="1"/>
            <a:endParaRPr lang="zh-CN" altLang="en-US" sz="3600"/>
          </a:p>
        </p:txBody>
      </p:sp>
      <p:sp>
        <p:nvSpPr>
          <p:cNvPr id="7172" name="Rectangle 4"/>
          <p:cNvSpPr>
            <a:spLocks noGrp="1" noRot="1" noChangeArrowheads="1"/>
          </p:cNvSpPr>
          <p:nvPr>
            <p:ph type="title"/>
          </p:nvPr>
        </p:nvSpPr>
        <p:spPr>
          <a:xfrm>
            <a:off x="177800" y="274638"/>
            <a:ext cx="8497888" cy="1143000"/>
          </a:xfrm>
          <a:noFill/>
        </p:spPr>
        <p:txBody>
          <a:bodyPr/>
          <a:lstStyle/>
          <a:p>
            <a:pPr eaLnBrk="1" hangingPunct="1"/>
            <a:r>
              <a:rPr lang="zh-CN" altLang="en-US" sz="4000">
                <a:solidFill>
                  <a:schemeClr val="accent2"/>
                </a:solidFill>
              </a:rPr>
              <a:t>交叉并发方式</a:t>
            </a:r>
            <a:br>
              <a:rPr lang="zh-CN" altLang="en-US" sz="4000">
                <a:solidFill>
                  <a:schemeClr val="accent2"/>
                </a:solidFill>
              </a:rPr>
            </a:br>
            <a:r>
              <a:rPr lang="zh-CN" altLang="en-US" sz="4000">
                <a:solidFill>
                  <a:schemeClr val="accent2"/>
                </a:solidFill>
              </a:rPr>
              <a:t> </a:t>
            </a:r>
            <a:r>
              <a:rPr lang="en-US" altLang="zh-CN" sz="4000">
                <a:solidFill>
                  <a:schemeClr val="accent2"/>
                </a:solidFill>
              </a:rPr>
              <a:t>(Interleaved Concurrency)</a:t>
            </a:r>
            <a:endParaRPr lang="zh-CN" altLang="en-US" sz="40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6CD884-21E5-472E-BB19-EDC3726FD911}" type="slidenum">
              <a:rPr lang="zh-CN" altLang="en-US" sz="1400"/>
              <a:pPr>
                <a:spcBef>
                  <a:spcPct val="0"/>
                </a:spcBef>
                <a:buFontTx/>
                <a:buNone/>
              </a:pPr>
              <a:t>50</a:t>
            </a:fld>
            <a:endParaRPr lang="en-US" altLang="zh-CN" sz="1400"/>
          </a:p>
        </p:txBody>
      </p:sp>
      <p:sp>
        <p:nvSpPr>
          <p:cNvPr id="53251" name="Rectangle 2"/>
          <p:cNvSpPr>
            <a:spLocks noGrp="1" noChangeArrowheads="1"/>
          </p:cNvSpPr>
          <p:nvPr>
            <p:ph type="title"/>
          </p:nvPr>
        </p:nvSpPr>
        <p:spPr/>
        <p:txBody>
          <a:bodyPr/>
          <a:lstStyle/>
          <a:p>
            <a:pPr eaLnBrk="1" hangingPunct="1"/>
            <a:r>
              <a:rPr lang="zh-CN" altLang="en-US" sz="4800">
                <a:solidFill>
                  <a:schemeClr val="accent2"/>
                </a:solidFill>
              </a:rPr>
              <a:t>死锁的预防</a:t>
            </a:r>
          </a:p>
        </p:txBody>
      </p:sp>
      <p:sp>
        <p:nvSpPr>
          <p:cNvPr id="53252" name="Rectangle 3"/>
          <p:cNvSpPr>
            <a:spLocks noGrp="1" noChangeArrowheads="1"/>
          </p:cNvSpPr>
          <p:nvPr>
            <p:ph type="body" idx="1"/>
          </p:nvPr>
        </p:nvSpPr>
        <p:spPr/>
        <p:txBody>
          <a:bodyPr/>
          <a:lstStyle/>
          <a:p>
            <a:pPr eaLnBrk="1" hangingPunct="1"/>
            <a:r>
              <a:rPr lang="zh-CN" altLang="en-US" sz="3600"/>
              <a:t>在操作系统中广为采用的预防死锁的策略并不很适合数据库的特点</a:t>
            </a:r>
          </a:p>
          <a:p>
            <a:pPr eaLnBrk="1" hangingPunct="1"/>
            <a:r>
              <a:rPr lang="en-US" altLang="zh-CN" sz="3600"/>
              <a:t>DBMS</a:t>
            </a:r>
            <a:r>
              <a:rPr lang="zh-CN" altLang="en-US" sz="3600"/>
              <a:t>在解决死锁的问题上更普遍采用的是诊断并解除死锁的方法</a:t>
            </a:r>
          </a:p>
          <a:p>
            <a:pPr eaLnBrk="1" hangingPunct="1"/>
            <a:endParaRPr lang="zh-CN"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5C9A11-DE74-4E99-BB18-CA97B4B2F940}" type="slidenum">
              <a:rPr lang="zh-CN" altLang="en-US" sz="1400"/>
              <a:pPr>
                <a:spcBef>
                  <a:spcPct val="0"/>
                </a:spcBef>
                <a:buFontTx/>
                <a:buNone/>
              </a:pPr>
              <a:t>51</a:t>
            </a:fld>
            <a:endParaRPr lang="en-US" altLang="zh-CN" sz="1400"/>
          </a:p>
        </p:txBody>
      </p:sp>
      <p:sp>
        <p:nvSpPr>
          <p:cNvPr id="54275" name="Rectangle 2"/>
          <p:cNvSpPr>
            <a:spLocks noGrp="1" noChangeArrowheads="1"/>
          </p:cNvSpPr>
          <p:nvPr>
            <p:ph type="title"/>
          </p:nvPr>
        </p:nvSpPr>
        <p:spPr/>
        <p:txBody>
          <a:bodyPr/>
          <a:lstStyle/>
          <a:p>
            <a:pPr eaLnBrk="1" hangingPunct="1"/>
            <a:r>
              <a:rPr lang="en-US" altLang="zh-CN" sz="4800">
                <a:solidFill>
                  <a:schemeClr val="accent2"/>
                </a:solidFill>
              </a:rPr>
              <a:t>2. </a:t>
            </a:r>
            <a:r>
              <a:rPr lang="zh-CN" altLang="en-US" sz="4800">
                <a:solidFill>
                  <a:schemeClr val="accent2"/>
                </a:solidFill>
              </a:rPr>
              <a:t>死锁的诊断与解除</a:t>
            </a:r>
          </a:p>
        </p:txBody>
      </p:sp>
      <p:sp>
        <p:nvSpPr>
          <p:cNvPr id="54276" name="Rectangle 3"/>
          <p:cNvSpPr>
            <a:spLocks noGrp="1" noChangeArrowheads="1"/>
          </p:cNvSpPr>
          <p:nvPr>
            <p:ph type="body" idx="1"/>
          </p:nvPr>
        </p:nvSpPr>
        <p:spPr/>
        <p:txBody>
          <a:bodyPr/>
          <a:lstStyle/>
          <a:p>
            <a:pPr marL="609600" indent="-609600" eaLnBrk="1" hangingPunct="1"/>
            <a:r>
              <a:rPr lang="zh-CN" altLang="en-US" sz="3600"/>
              <a:t>死锁的诊断</a:t>
            </a:r>
          </a:p>
          <a:p>
            <a:pPr marL="990600" lvl="1" indent="-533400" eaLnBrk="1" hangingPunct="1">
              <a:buFont typeface="Wingdings" panose="05000000000000000000" pitchFamily="2" charset="2"/>
              <a:buAutoNum type="circleNumDbPlain"/>
            </a:pPr>
            <a:r>
              <a:rPr lang="zh-CN" altLang="en-US" sz="3600"/>
              <a:t>超时法</a:t>
            </a:r>
          </a:p>
          <a:p>
            <a:pPr marL="990600" lvl="1" indent="-533400" eaLnBrk="1" hangingPunct="1">
              <a:buFont typeface="Wingdings" panose="05000000000000000000" pitchFamily="2" charset="2"/>
              <a:buAutoNum type="circleNumDbPlain"/>
            </a:pPr>
            <a:r>
              <a:rPr lang="zh-CN" altLang="en-US" sz="3600"/>
              <a:t>事务等待图法</a:t>
            </a:r>
          </a:p>
          <a:p>
            <a:pPr marL="609600" indent="-609600" eaLnBrk="1" hangingPunct="1"/>
            <a:endParaRPr lang="zh-CN" altLang="en-US" sz="4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2082C2B-80D4-4AC0-8D0F-7F9E5D328B3D}" type="slidenum">
              <a:rPr lang="zh-CN" altLang="en-US" sz="1400"/>
              <a:pPr>
                <a:spcBef>
                  <a:spcPct val="0"/>
                </a:spcBef>
                <a:buFontTx/>
                <a:buNone/>
              </a:pPr>
              <a:t>52</a:t>
            </a:fld>
            <a:endParaRPr lang="en-US" altLang="zh-CN" sz="1400"/>
          </a:p>
        </p:txBody>
      </p:sp>
      <p:sp>
        <p:nvSpPr>
          <p:cNvPr id="55299" name="Rectangle 2"/>
          <p:cNvSpPr>
            <a:spLocks noGrp="1" noChangeArrowheads="1"/>
          </p:cNvSpPr>
          <p:nvPr>
            <p:ph type="title"/>
          </p:nvPr>
        </p:nvSpPr>
        <p:spPr/>
        <p:txBody>
          <a:bodyPr/>
          <a:lstStyle/>
          <a:p>
            <a:pPr eaLnBrk="1" hangingPunct="1"/>
            <a:r>
              <a:rPr lang="zh-CN" altLang="en-US" sz="4800">
                <a:solidFill>
                  <a:schemeClr val="accent2"/>
                </a:solidFill>
              </a:rPr>
              <a:t>超时法</a:t>
            </a:r>
          </a:p>
        </p:txBody>
      </p:sp>
      <p:sp>
        <p:nvSpPr>
          <p:cNvPr id="72707" name="Rectangle 3"/>
          <p:cNvSpPr>
            <a:spLocks noGrp="1" noChangeArrowheads="1"/>
          </p:cNvSpPr>
          <p:nvPr>
            <p:ph type="body" idx="1"/>
          </p:nvPr>
        </p:nvSpPr>
        <p:spPr>
          <a:xfrm>
            <a:off x="395288" y="1423988"/>
            <a:ext cx="8435975" cy="4525962"/>
          </a:xfrm>
        </p:spPr>
        <p:txBody>
          <a:bodyPr/>
          <a:lstStyle/>
          <a:p>
            <a:pPr marL="609600" indent="-609600" eaLnBrk="1" hangingPunct="1"/>
            <a:r>
              <a:rPr lang="zh-CN" altLang="en-US" sz="3600"/>
              <a:t>如果一个事务的等待时间超过了规定时限，就认为发生了死锁。</a:t>
            </a:r>
          </a:p>
          <a:p>
            <a:pPr marL="609600" indent="-609600" eaLnBrk="1" hangingPunct="1"/>
            <a:r>
              <a:rPr lang="zh-CN" altLang="en-US" sz="3600"/>
              <a:t>优点：实现简单</a:t>
            </a:r>
          </a:p>
          <a:p>
            <a:pPr marL="609600" indent="-609600" eaLnBrk="1" hangingPunct="1"/>
            <a:r>
              <a:rPr lang="zh-CN" altLang="en-US" sz="3600"/>
              <a:t>缺点</a:t>
            </a:r>
          </a:p>
          <a:p>
            <a:pPr marL="990600" lvl="1" indent="-533400" eaLnBrk="1" hangingPunct="1">
              <a:buFontTx/>
              <a:buAutoNum type="circleNumDbPlain"/>
            </a:pPr>
            <a:r>
              <a:rPr lang="zh-CN" altLang="en-US" sz="3600"/>
              <a:t>有可能误判死锁</a:t>
            </a:r>
          </a:p>
          <a:p>
            <a:pPr marL="990600" lvl="1" indent="-533400" eaLnBrk="1" hangingPunct="1">
              <a:buFontTx/>
              <a:buAutoNum type="circleNumDbPlain"/>
            </a:pPr>
            <a:r>
              <a:rPr lang="zh-CN" altLang="en-US" sz="3600"/>
              <a:t>时限若设置得太长，死锁发生后不能及时发现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72707">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C4614F-AD6F-4B17-8C49-912A0273333E}" type="slidenum">
              <a:rPr lang="zh-CN" altLang="en-US" sz="1400"/>
              <a:pPr>
                <a:spcBef>
                  <a:spcPct val="0"/>
                </a:spcBef>
                <a:buFontTx/>
                <a:buNone/>
              </a:pPr>
              <a:t>53</a:t>
            </a:fld>
            <a:endParaRPr lang="en-US" altLang="zh-CN" sz="1400"/>
          </a:p>
        </p:txBody>
      </p:sp>
      <p:sp>
        <p:nvSpPr>
          <p:cNvPr id="56323" name="Rectangle 2"/>
          <p:cNvSpPr>
            <a:spLocks noGrp="1" noChangeArrowheads="1"/>
          </p:cNvSpPr>
          <p:nvPr>
            <p:ph type="title"/>
          </p:nvPr>
        </p:nvSpPr>
        <p:spPr>
          <a:xfrm>
            <a:off x="457200" y="44450"/>
            <a:ext cx="8229600" cy="1143000"/>
          </a:xfrm>
        </p:spPr>
        <p:txBody>
          <a:bodyPr/>
          <a:lstStyle/>
          <a:p>
            <a:pPr eaLnBrk="1" hangingPunct="1"/>
            <a:r>
              <a:rPr lang="zh-CN" altLang="en-US" sz="4800">
                <a:solidFill>
                  <a:schemeClr val="accent2"/>
                </a:solidFill>
              </a:rPr>
              <a:t>等待图法</a:t>
            </a:r>
          </a:p>
        </p:txBody>
      </p:sp>
      <p:sp>
        <p:nvSpPr>
          <p:cNvPr id="56324" name="Rectangle 3"/>
          <p:cNvSpPr>
            <a:spLocks noGrp="1" noChangeArrowheads="1"/>
          </p:cNvSpPr>
          <p:nvPr>
            <p:ph type="body" idx="1"/>
          </p:nvPr>
        </p:nvSpPr>
        <p:spPr>
          <a:xfrm>
            <a:off x="395288" y="1052513"/>
            <a:ext cx="8507412" cy="5400675"/>
          </a:xfrm>
        </p:spPr>
        <p:txBody>
          <a:bodyPr/>
          <a:lstStyle/>
          <a:p>
            <a:pPr eaLnBrk="1" hangingPunct="1"/>
            <a:r>
              <a:rPr lang="zh-CN" altLang="en-US" sz="3600"/>
              <a:t>用事务等待图动态反映所有事务的等待情况</a:t>
            </a:r>
          </a:p>
          <a:p>
            <a:pPr eaLnBrk="1" hangingPunct="1"/>
            <a:r>
              <a:rPr lang="zh-CN" altLang="en-US" sz="3600"/>
              <a:t>事务等待图是一个有向图</a:t>
            </a:r>
            <a:r>
              <a:rPr lang="en-US" altLang="zh-CN" sz="3600" i="1"/>
              <a:t>G</a:t>
            </a:r>
            <a:r>
              <a:rPr lang="en-US" altLang="zh-CN" sz="3600"/>
              <a:t>=(</a:t>
            </a:r>
            <a:r>
              <a:rPr lang="en-US" altLang="zh-CN" sz="3600" i="1"/>
              <a:t>T</a:t>
            </a:r>
            <a:r>
              <a:rPr lang="zh-CN" altLang="en-US" sz="3600"/>
              <a:t>，</a:t>
            </a:r>
            <a:r>
              <a:rPr lang="en-US" altLang="zh-CN" sz="3600" i="1"/>
              <a:t>U</a:t>
            </a:r>
            <a:r>
              <a:rPr lang="en-US" altLang="zh-CN" sz="3600"/>
              <a:t>)</a:t>
            </a:r>
          </a:p>
          <a:p>
            <a:pPr eaLnBrk="1" hangingPunct="1"/>
            <a:r>
              <a:rPr lang="en-US" altLang="zh-CN" sz="3600" i="1"/>
              <a:t>T</a:t>
            </a:r>
            <a:r>
              <a:rPr lang="zh-CN" altLang="en-US" sz="3600"/>
              <a:t>为结点的集合，每个结点表示正运行的事务</a:t>
            </a:r>
          </a:p>
          <a:p>
            <a:pPr eaLnBrk="1" hangingPunct="1"/>
            <a:r>
              <a:rPr lang="en-US" altLang="zh-CN" sz="3600" i="1"/>
              <a:t>U</a:t>
            </a:r>
            <a:r>
              <a:rPr lang="zh-CN" altLang="en-US" sz="3600"/>
              <a:t>为边的集合，每条边表示事务等待的情况</a:t>
            </a:r>
          </a:p>
          <a:p>
            <a:pPr eaLnBrk="1" hangingPunct="1"/>
            <a:r>
              <a:rPr lang="zh-CN" altLang="en-US" sz="3600"/>
              <a:t>若</a:t>
            </a:r>
            <a:r>
              <a:rPr lang="en-US" altLang="zh-CN" sz="3600"/>
              <a:t>T1</a:t>
            </a:r>
            <a:r>
              <a:rPr lang="zh-CN" altLang="en-US" sz="3600"/>
              <a:t>等待</a:t>
            </a:r>
            <a:r>
              <a:rPr lang="en-US" altLang="zh-CN" sz="3600"/>
              <a:t>T2</a:t>
            </a:r>
            <a:r>
              <a:rPr lang="zh-CN" altLang="en-US" sz="3600"/>
              <a:t>，则</a:t>
            </a:r>
            <a:r>
              <a:rPr lang="en-US" altLang="zh-CN" sz="3600"/>
              <a:t>T1</a:t>
            </a:r>
            <a:r>
              <a:rPr lang="zh-CN" altLang="en-US" sz="3600"/>
              <a:t>，</a:t>
            </a:r>
            <a:r>
              <a:rPr lang="en-US" altLang="zh-CN" sz="3600"/>
              <a:t>T2</a:t>
            </a:r>
            <a:r>
              <a:rPr lang="zh-CN" altLang="en-US" sz="3600"/>
              <a:t>之间划一条有向边，从</a:t>
            </a:r>
            <a:r>
              <a:rPr lang="en-US" altLang="zh-CN" sz="3600"/>
              <a:t>T1</a:t>
            </a:r>
            <a:r>
              <a:rPr lang="zh-CN" altLang="en-US" sz="3600"/>
              <a:t>指向</a:t>
            </a:r>
            <a:r>
              <a:rPr lang="en-US" altLang="zh-CN" sz="3600"/>
              <a:t>T2</a:t>
            </a:r>
            <a:endParaRPr lang="zh-CN" altLang="en-US" sz="3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22DA2A-6C79-4BAE-968F-555A1E3E520A}" type="slidenum">
              <a:rPr lang="zh-CN" altLang="en-US" sz="1400"/>
              <a:pPr>
                <a:spcBef>
                  <a:spcPct val="0"/>
                </a:spcBef>
                <a:buFontTx/>
                <a:buNone/>
              </a:pPr>
              <a:t>54</a:t>
            </a:fld>
            <a:endParaRPr lang="en-US" altLang="zh-CN" sz="1400"/>
          </a:p>
        </p:txBody>
      </p:sp>
      <p:sp>
        <p:nvSpPr>
          <p:cNvPr id="57347" name="Rectangle 7"/>
          <p:cNvSpPr>
            <a:spLocks noGrp="1" noChangeArrowheads="1"/>
          </p:cNvSpPr>
          <p:nvPr>
            <p:ph type="title"/>
          </p:nvPr>
        </p:nvSpPr>
        <p:spPr/>
        <p:txBody>
          <a:bodyPr/>
          <a:lstStyle/>
          <a:p>
            <a:pPr eaLnBrk="1" hangingPunct="1"/>
            <a:r>
              <a:rPr lang="zh-CN" altLang="en-US" sz="4800">
                <a:solidFill>
                  <a:schemeClr val="accent2"/>
                </a:solidFill>
              </a:rPr>
              <a:t>事务等待图</a:t>
            </a:r>
          </a:p>
        </p:txBody>
      </p:sp>
      <p:sp>
        <p:nvSpPr>
          <p:cNvPr id="57348" name="Rectangle 8"/>
          <p:cNvSpPr>
            <a:spLocks noGrp="1" noChangeArrowheads="1"/>
          </p:cNvSpPr>
          <p:nvPr>
            <p:ph type="body" idx="1"/>
          </p:nvPr>
        </p:nvSpPr>
        <p:spPr>
          <a:xfrm>
            <a:off x="395288" y="4078288"/>
            <a:ext cx="8229600" cy="2519362"/>
          </a:xfrm>
        </p:spPr>
        <p:txBody>
          <a:bodyPr/>
          <a:lstStyle/>
          <a:p>
            <a:pPr eaLnBrk="1" hangingPunct="1">
              <a:lnSpc>
                <a:spcPct val="90000"/>
              </a:lnSpc>
            </a:pPr>
            <a:r>
              <a:rPr lang="zh-CN" altLang="en-US"/>
              <a:t>图</a:t>
            </a:r>
            <a:r>
              <a:rPr lang="en-US" altLang="zh-CN"/>
              <a:t>(a)</a:t>
            </a:r>
            <a:r>
              <a:rPr lang="zh-CN" altLang="en-US"/>
              <a:t>，事务</a:t>
            </a:r>
            <a:r>
              <a:rPr lang="en-US" altLang="zh-CN"/>
              <a:t>T1</a:t>
            </a:r>
            <a:r>
              <a:rPr lang="zh-CN" altLang="en-US"/>
              <a:t>等待</a:t>
            </a:r>
            <a:r>
              <a:rPr lang="en-US" altLang="zh-CN"/>
              <a:t>T2</a:t>
            </a:r>
            <a:r>
              <a:rPr lang="zh-CN" altLang="en-US"/>
              <a:t>，</a:t>
            </a:r>
            <a:r>
              <a:rPr lang="en-US" altLang="zh-CN"/>
              <a:t>T2</a:t>
            </a:r>
            <a:r>
              <a:rPr lang="zh-CN" altLang="en-US"/>
              <a:t>等待</a:t>
            </a:r>
            <a:r>
              <a:rPr lang="en-US" altLang="zh-CN"/>
              <a:t>T1</a:t>
            </a:r>
            <a:r>
              <a:rPr lang="zh-CN" altLang="en-US"/>
              <a:t>，产生了死锁</a:t>
            </a:r>
          </a:p>
          <a:p>
            <a:pPr eaLnBrk="1" hangingPunct="1">
              <a:lnSpc>
                <a:spcPct val="90000"/>
              </a:lnSpc>
            </a:pPr>
            <a:r>
              <a:rPr lang="zh-CN" altLang="en-US"/>
              <a:t>图</a:t>
            </a:r>
            <a:r>
              <a:rPr lang="en-US" altLang="zh-CN"/>
              <a:t>(b)</a:t>
            </a:r>
            <a:r>
              <a:rPr lang="zh-CN" altLang="en-US"/>
              <a:t>，事务</a:t>
            </a:r>
            <a:r>
              <a:rPr lang="en-US" altLang="zh-CN"/>
              <a:t>T1</a:t>
            </a:r>
            <a:r>
              <a:rPr lang="zh-CN" altLang="en-US"/>
              <a:t>等待</a:t>
            </a:r>
            <a:r>
              <a:rPr lang="en-US" altLang="zh-CN"/>
              <a:t>T2</a:t>
            </a:r>
            <a:r>
              <a:rPr lang="zh-CN" altLang="en-US"/>
              <a:t>，</a:t>
            </a:r>
            <a:r>
              <a:rPr lang="en-US" altLang="zh-CN"/>
              <a:t>T2</a:t>
            </a:r>
            <a:r>
              <a:rPr lang="zh-CN" altLang="en-US"/>
              <a:t>等待</a:t>
            </a:r>
            <a:r>
              <a:rPr lang="en-US" altLang="zh-CN"/>
              <a:t>T3</a:t>
            </a:r>
            <a:r>
              <a:rPr lang="zh-CN" altLang="en-US"/>
              <a:t>，</a:t>
            </a:r>
            <a:r>
              <a:rPr lang="en-US" altLang="zh-CN"/>
              <a:t>T3</a:t>
            </a:r>
            <a:r>
              <a:rPr lang="zh-CN" altLang="en-US"/>
              <a:t>等待</a:t>
            </a:r>
            <a:r>
              <a:rPr lang="en-US" altLang="zh-CN"/>
              <a:t>T4</a:t>
            </a:r>
            <a:r>
              <a:rPr lang="zh-CN" altLang="en-US"/>
              <a:t>，</a:t>
            </a:r>
            <a:r>
              <a:rPr lang="en-US" altLang="zh-CN"/>
              <a:t>T4</a:t>
            </a:r>
            <a:r>
              <a:rPr lang="zh-CN" altLang="en-US"/>
              <a:t>又等待</a:t>
            </a:r>
            <a:r>
              <a:rPr lang="en-US" altLang="zh-CN"/>
              <a:t>T1</a:t>
            </a:r>
            <a:r>
              <a:rPr lang="zh-CN" altLang="en-US"/>
              <a:t>，产生了死锁。事务</a:t>
            </a:r>
            <a:r>
              <a:rPr lang="en-US" altLang="zh-CN"/>
              <a:t>T3</a:t>
            </a:r>
            <a:r>
              <a:rPr lang="zh-CN" altLang="en-US"/>
              <a:t>可能还等待</a:t>
            </a:r>
            <a:r>
              <a:rPr lang="en-US" altLang="zh-CN"/>
              <a:t>T2</a:t>
            </a:r>
            <a:r>
              <a:rPr lang="zh-CN" altLang="en-US"/>
              <a:t>，在大回路中又有小的回路</a:t>
            </a:r>
          </a:p>
        </p:txBody>
      </p:sp>
      <p:pic>
        <p:nvPicPr>
          <p:cNvPr id="5734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3896" b="5844"/>
          <a:stretch>
            <a:fillRect/>
          </a:stretch>
        </p:blipFill>
        <p:spPr>
          <a:xfrm>
            <a:off x="827088" y="1412875"/>
            <a:ext cx="7488237" cy="2389188"/>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8BF6C9-8E75-484D-AFEF-37C7D3CEFBD8}" type="slidenum">
              <a:rPr lang="zh-CN" altLang="en-US" sz="1400"/>
              <a:pPr>
                <a:spcBef>
                  <a:spcPct val="0"/>
                </a:spcBef>
                <a:buFontTx/>
                <a:buNone/>
              </a:pPr>
              <a:t>55</a:t>
            </a:fld>
            <a:endParaRPr lang="en-US" altLang="zh-CN" sz="1400"/>
          </a:p>
        </p:txBody>
      </p:sp>
      <p:sp>
        <p:nvSpPr>
          <p:cNvPr id="58371" name="Rectangle 2"/>
          <p:cNvSpPr>
            <a:spLocks noGrp="1" noChangeArrowheads="1"/>
          </p:cNvSpPr>
          <p:nvPr>
            <p:ph type="title"/>
          </p:nvPr>
        </p:nvSpPr>
        <p:spPr/>
        <p:txBody>
          <a:bodyPr/>
          <a:lstStyle/>
          <a:p>
            <a:pPr eaLnBrk="1" hangingPunct="1"/>
            <a:r>
              <a:rPr lang="zh-CN" altLang="en-US" sz="4800">
                <a:solidFill>
                  <a:schemeClr val="accent2"/>
                </a:solidFill>
              </a:rPr>
              <a:t>等待图法</a:t>
            </a:r>
          </a:p>
        </p:txBody>
      </p:sp>
      <p:sp>
        <p:nvSpPr>
          <p:cNvPr id="58372" name="Rectangle 3"/>
          <p:cNvSpPr>
            <a:spLocks noGrp="1" noChangeArrowheads="1"/>
          </p:cNvSpPr>
          <p:nvPr>
            <p:ph type="body" idx="1"/>
          </p:nvPr>
        </p:nvSpPr>
        <p:spPr/>
        <p:txBody>
          <a:bodyPr/>
          <a:lstStyle/>
          <a:p>
            <a:pPr eaLnBrk="1" hangingPunct="1"/>
            <a:r>
              <a:rPr lang="zh-CN" altLang="en-US" sz="3600"/>
              <a:t>并发控制子系统周期性地（</a:t>
            </a:r>
            <a:r>
              <a:rPr lang="en-US" altLang="zh-CN" sz="3600"/>
              <a:t>e.g.</a:t>
            </a:r>
            <a:r>
              <a:rPr lang="zh-CN" altLang="en-US" sz="3600"/>
              <a:t>每隔数秒）生成事务等待图，检测事务。如果发现图中存在回路，则表示系统中出现了死锁。</a:t>
            </a:r>
          </a:p>
          <a:p>
            <a:pPr eaLnBrk="1" hangingPunct="1"/>
            <a:endParaRPr lang="zh-CN" altLang="en-US" sz="3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43DEBFE-DFBB-4D91-93CB-21A26B77228E}" type="slidenum">
              <a:rPr lang="zh-CN" altLang="en-US" sz="1400"/>
              <a:pPr>
                <a:spcBef>
                  <a:spcPct val="0"/>
                </a:spcBef>
                <a:buFontTx/>
                <a:buNone/>
              </a:pPr>
              <a:t>56</a:t>
            </a:fld>
            <a:endParaRPr lang="en-US" altLang="zh-CN" sz="1400"/>
          </a:p>
        </p:txBody>
      </p:sp>
      <p:sp>
        <p:nvSpPr>
          <p:cNvPr id="59395" name="Rectangle 2"/>
          <p:cNvSpPr>
            <a:spLocks noGrp="1" noChangeArrowheads="1"/>
          </p:cNvSpPr>
          <p:nvPr>
            <p:ph type="title"/>
          </p:nvPr>
        </p:nvSpPr>
        <p:spPr/>
        <p:txBody>
          <a:bodyPr/>
          <a:lstStyle/>
          <a:p>
            <a:pPr eaLnBrk="1" hangingPunct="1"/>
            <a:r>
              <a:rPr lang="zh-CN" altLang="en-US" sz="4800">
                <a:solidFill>
                  <a:schemeClr val="accent2"/>
                </a:solidFill>
              </a:rPr>
              <a:t>死锁的诊断与解除</a:t>
            </a:r>
          </a:p>
        </p:txBody>
      </p:sp>
      <p:sp>
        <p:nvSpPr>
          <p:cNvPr id="59396" name="Rectangle 3"/>
          <p:cNvSpPr>
            <a:spLocks noGrp="1" noChangeArrowheads="1"/>
          </p:cNvSpPr>
          <p:nvPr>
            <p:ph type="body" idx="1"/>
          </p:nvPr>
        </p:nvSpPr>
        <p:spPr>
          <a:xfrm>
            <a:off x="323850" y="1600200"/>
            <a:ext cx="8507413" cy="4525963"/>
          </a:xfrm>
        </p:spPr>
        <p:txBody>
          <a:bodyPr/>
          <a:lstStyle/>
          <a:p>
            <a:pPr marL="609600" indent="-609600" eaLnBrk="1" hangingPunct="1">
              <a:buFontTx/>
              <a:buNone/>
            </a:pPr>
            <a:r>
              <a:rPr lang="zh-CN" altLang="en-US" sz="3600" dirty="0"/>
              <a:t> 解除死锁</a:t>
            </a:r>
          </a:p>
          <a:p>
            <a:pPr marL="990600" lvl="1" indent="-533400" eaLnBrk="1" hangingPunct="1">
              <a:buFontTx/>
              <a:buAutoNum type="circleNumDbPlain"/>
            </a:pPr>
            <a:r>
              <a:rPr lang="zh-CN" altLang="en-US" sz="3600" dirty="0"/>
              <a:t>选择一个处理死锁代价最小的事务，</a:t>
            </a:r>
            <a:r>
              <a:rPr lang="zh-CN" altLang="en-US" sz="3600"/>
              <a:t>将其撤销。</a:t>
            </a:r>
            <a:endParaRPr lang="zh-CN" altLang="en-US" sz="3600" dirty="0"/>
          </a:p>
          <a:p>
            <a:pPr marL="990600" lvl="1" indent="-533400" eaLnBrk="1" hangingPunct="1">
              <a:buFontTx/>
              <a:buAutoNum type="circleNumDbPlain"/>
            </a:pPr>
            <a:r>
              <a:rPr lang="zh-CN" altLang="en-US" sz="3600" dirty="0"/>
              <a:t>释放此事务持有的所有的锁，使其它事务能继续运行下去。</a:t>
            </a:r>
          </a:p>
          <a:p>
            <a:pPr marL="609600" indent="-609600" eaLnBrk="1" hangingPunct="1"/>
            <a:endParaRPr lang="zh-CN" altLang="en-US" sz="4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6EF0E5-910E-4F88-BCA7-C79422E1D691}" type="slidenum">
              <a:rPr lang="zh-CN" altLang="en-US" sz="1400"/>
              <a:pPr>
                <a:spcBef>
                  <a:spcPct val="0"/>
                </a:spcBef>
                <a:buFontTx/>
                <a:buNone/>
              </a:pPr>
              <a:t>57</a:t>
            </a:fld>
            <a:endParaRPr lang="en-US" altLang="zh-CN" sz="1400"/>
          </a:p>
        </p:txBody>
      </p:sp>
      <p:sp>
        <p:nvSpPr>
          <p:cNvPr id="60419" name="Rectangle 2"/>
          <p:cNvSpPr>
            <a:spLocks noGrp="1" noChangeArrowheads="1"/>
          </p:cNvSpPr>
          <p:nvPr>
            <p:ph type="title"/>
          </p:nvPr>
        </p:nvSpPr>
        <p:spPr/>
        <p:txBody>
          <a:bodyPr/>
          <a:lstStyle/>
          <a:p>
            <a:pPr eaLnBrk="1" hangingPunct="1"/>
            <a:r>
              <a:rPr lang="en-US" altLang="zh-CN" sz="4800">
                <a:solidFill>
                  <a:schemeClr val="accent2"/>
                </a:solidFill>
              </a:rPr>
              <a:t>11.5 </a:t>
            </a:r>
            <a:r>
              <a:rPr lang="zh-CN" altLang="en-US" sz="4800" b="1">
                <a:solidFill>
                  <a:schemeClr val="accent2"/>
                </a:solidFill>
              </a:rPr>
              <a:t>并发调度的可串行性</a:t>
            </a:r>
          </a:p>
        </p:txBody>
      </p:sp>
      <p:sp>
        <p:nvSpPr>
          <p:cNvPr id="60420" name="Rectangle 3"/>
          <p:cNvSpPr>
            <a:spLocks noGrp="1" noChangeArrowheads="1"/>
          </p:cNvSpPr>
          <p:nvPr>
            <p:ph type="body" idx="1"/>
          </p:nvPr>
        </p:nvSpPr>
        <p:spPr>
          <a:xfrm>
            <a:off x="468313" y="1628775"/>
            <a:ext cx="8229600" cy="4525963"/>
          </a:xfrm>
        </p:spPr>
        <p:txBody>
          <a:bodyPr/>
          <a:lstStyle/>
          <a:p>
            <a:pPr eaLnBrk="1" hangingPunct="1"/>
            <a:r>
              <a:rPr lang="en-US" altLang="zh-CN" sz="3600"/>
              <a:t>DBMS</a:t>
            </a:r>
            <a:r>
              <a:rPr lang="zh-CN" altLang="en-US" sz="3600"/>
              <a:t>对并发事务不同的调度可能会产生不同的结果。</a:t>
            </a:r>
          </a:p>
          <a:p>
            <a:pPr eaLnBrk="1" hangingPunct="1"/>
            <a:r>
              <a:rPr lang="zh-CN" altLang="en-US" sz="3600"/>
              <a:t>什么样的调度是正确的？</a:t>
            </a:r>
          </a:p>
          <a:p>
            <a:pPr eaLnBrk="1" hangingPunct="1"/>
            <a:endParaRPr lang="zh-CN" altLang="en-US" sz="3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1108B8-AAC7-42C4-8CF4-F194718B9755}" type="slidenum">
              <a:rPr lang="zh-CN" altLang="en-US" sz="1400"/>
              <a:pPr>
                <a:spcBef>
                  <a:spcPct val="0"/>
                </a:spcBef>
                <a:buFontTx/>
                <a:buNone/>
              </a:pPr>
              <a:t>58</a:t>
            </a:fld>
            <a:endParaRPr lang="en-US" altLang="zh-CN" sz="1400"/>
          </a:p>
        </p:txBody>
      </p:sp>
      <p:sp>
        <p:nvSpPr>
          <p:cNvPr id="61443" name="Rectangle 2"/>
          <p:cNvSpPr>
            <a:spLocks noGrp="1" noChangeArrowheads="1"/>
          </p:cNvSpPr>
          <p:nvPr>
            <p:ph type="title"/>
          </p:nvPr>
        </p:nvSpPr>
        <p:spPr/>
        <p:txBody>
          <a:bodyPr/>
          <a:lstStyle/>
          <a:p>
            <a:pPr eaLnBrk="1" hangingPunct="1"/>
            <a:r>
              <a:rPr lang="en-US" altLang="zh-CN" sz="4800">
                <a:solidFill>
                  <a:schemeClr val="accent2"/>
                </a:solidFill>
              </a:rPr>
              <a:t>11.5.1 </a:t>
            </a:r>
            <a:r>
              <a:rPr lang="zh-CN" altLang="en-US" sz="4800" b="1">
                <a:solidFill>
                  <a:schemeClr val="accent2"/>
                </a:solidFill>
              </a:rPr>
              <a:t>可串行化调度</a:t>
            </a:r>
          </a:p>
        </p:txBody>
      </p:sp>
      <p:sp>
        <p:nvSpPr>
          <p:cNvPr id="80899" name="Rectangle 3"/>
          <p:cNvSpPr>
            <a:spLocks noGrp="1" noChangeArrowheads="1"/>
          </p:cNvSpPr>
          <p:nvPr>
            <p:ph type="body" idx="1"/>
          </p:nvPr>
        </p:nvSpPr>
        <p:spPr>
          <a:xfrm>
            <a:off x="250825" y="1484313"/>
            <a:ext cx="8496300" cy="4525962"/>
          </a:xfrm>
        </p:spPr>
        <p:txBody>
          <a:bodyPr/>
          <a:lstStyle/>
          <a:p>
            <a:pPr eaLnBrk="1" hangingPunct="1">
              <a:lnSpc>
                <a:spcPct val="90000"/>
              </a:lnSpc>
            </a:pPr>
            <a:r>
              <a:rPr lang="zh-CN" altLang="en-US" sz="3600"/>
              <a:t>可串行化</a:t>
            </a:r>
            <a:r>
              <a:rPr lang="en-US" altLang="zh-CN" sz="3600"/>
              <a:t>(Serializable)</a:t>
            </a:r>
            <a:r>
              <a:rPr lang="zh-CN" altLang="en-US" sz="3600"/>
              <a:t>调度</a:t>
            </a:r>
          </a:p>
          <a:p>
            <a:pPr lvl="1" eaLnBrk="1" hangingPunct="1">
              <a:lnSpc>
                <a:spcPct val="90000"/>
              </a:lnSpc>
              <a:buFont typeface="Wingdings" panose="05000000000000000000" pitchFamily="2" charset="2"/>
              <a:buChar char="ü"/>
            </a:pPr>
            <a:r>
              <a:rPr lang="zh-CN" altLang="en-US" sz="3600">
                <a:solidFill>
                  <a:schemeClr val="accent2"/>
                </a:solidFill>
              </a:rPr>
              <a:t>多个事务的并发执行是正确的，当且仅当其结果与按某一次序串行地执行这些事务时的结果相同。</a:t>
            </a:r>
          </a:p>
          <a:p>
            <a:pPr eaLnBrk="1" hangingPunct="1">
              <a:lnSpc>
                <a:spcPct val="90000"/>
              </a:lnSpc>
            </a:pPr>
            <a:r>
              <a:rPr lang="zh-CN" altLang="en-US" sz="3600"/>
              <a:t>可串行性</a:t>
            </a:r>
            <a:r>
              <a:rPr lang="en-US" altLang="zh-CN" sz="3600"/>
              <a:t>(Serializability)</a:t>
            </a:r>
          </a:p>
          <a:p>
            <a:pPr lvl="1" eaLnBrk="1" hangingPunct="1">
              <a:lnSpc>
                <a:spcPct val="90000"/>
              </a:lnSpc>
              <a:buFont typeface="Wingdings" panose="05000000000000000000" pitchFamily="2" charset="2"/>
              <a:buChar char="ü"/>
            </a:pPr>
            <a:r>
              <a:rPr lang="zh-CN" altLang="en-US" sz="3600"/>
              <a:t>并发事务正确调度的准则</a:t>
            </a:r>
          </a:p>
          <a:p>
            <a:pPr lvl="1" eaLnBrk="1" hangingPunct="1">
              <a:lnSpc>
                <a:spcPct val="90000"/>
              </a:lnSpc>
              <a:buFont typeface="Wingdings" panose="05000000000000000000" pitchFamily="2" charset="2"/>
              <a:buChar char="ü"/>
            </a:pPr>
            <a:r>
              <a:rPr lang="zh-CN" altLang="en-US" sz="3600">
                <a:solidFill>
                  <a:schemeClr val="accent2"/>
                </a:solidFill>
              </a:rPr>
              <a:t>一个给定的并发调度，当且仅当它是可串行化的，才认为是正确调度。</a:t>
            </a:r>
          </a:p>
          <a:p>
            <a:pPr eaLnBrk="1" hangingPunct="1">
              <a:lnSpc>
                <a:spcPct val="90000"/>
              </a:lnSpc>
            </a:pPr>
            <a:endParaRPr lang="zh-CN" altLang="en-US" sz="40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A2A706E-8BBF-4B20-B1CC-BD063947B5A3}" type="slidenum">
              <a:rPr lang="zh-CN" altLang="en-US" sz="1400"/>
              <a:pPr>
                <a:spcBef>
                  <a:spcPct val="0"/>
                </a:spcBef>
                <a:buFontTx/>
                <a:buNone/>
              </a:pPr>
              <a:t>59</a:t>
            </a:fld>
            <a:endParaRPr lang="en-US" altLang="zh-CN" sz="1400"/>
          </a:p>
        </p:txBody>
      </p:sp>
      <p:sp>
        <p:nvSpPr>
          <p:cNvPr id="62467" name="Rectangle 2"/>
          <p:cNvSpPr>
            <a:spLocks noGrp="1" noChangeArrowheads="1"/>
          </p:cNvSpPr>
          <p:nvPr>
            <p:ph type="title"/>
          </p:nvPr>
        </p:nvSpPr>
        <p:spPr/>
        <p:txBody>
          <a:bodyPr/>
          <a:lstStyle/>
          <a:p>
            <a:pPr eaLnBrk="1" hangingPunct="1"/>
            <a:r>
              <a:rPr lang="zh-CN" altLang="en-US" sz="4800">
                <a:solidFill>
                  <a:schemeClr val="accent2"/>
                </a:solidFill>
              </a:rPr>
              <a:t>可串行化调度</a:t>
            </a:r>
          </a:p>
        </p:txBody>
      </p:sp>
      <p:sp>
        <p:nvSpPr>
          <p:cNvPr id="62468" name="Rectangle 3"/>
          <p:cNvSpPr>
            <a:spLocks noGrp="1" noChangeArrowheads="1"/>
          </p:cNvSpPr>
          <p:nvPr>
            <p:ph type="body" idx="1"/>
          </p:nvPr>
        </p:nvSpPr>
        <p:spPr>
          <a:xfrm>
            <a:off x="395288" y="1600200"/>
            <a:ext cx="8686800" cy="4525963"/>
          </a:xfrm>
        </p:spPr>
        <p:txBody>
          <a:bodyPr/>
          <a:lstStyle/>
          <a:p>
            <a:pPr eaLnBrk="1" hangingPunct="1">
              <a:buFontTx/>
              <a:buNone/>
            </a:pPr>
            <a:r>
              <a:rPr lang="zh-CN" altLang="en-US" sz="3600"/>
              <a:t>例如：有两个事务，分别包含下列操作：</a:t>
            </a:r>
          </a:p>
          <a:p>
            <a:pPr eaLnBrk="1" hangingPunct="1"/>
            <a:r>
              <a:rPr lang="zh-CN" altLang="en-US" sz="3600"/>
              <a:t>事务</a:t>
            </a:r>
            <a:r>
              <a:rPr lang="en-US" altLang="zh-CN" sz="3600"/>
              <a:t>T1</a:t>
            </a:r>
            <a:r>
              <a:rPr lang="zh-CN" altLang="en-US" sz="3600"/>
              <a:t>：读</a:t>
            </a:r>
            <a:r>
              <a:rPr lang="en-US" altLang="zh-CN" sz="3600"/>
              <a:t>B</a:t>
            </a:r>
            <a:r>
              <a:rPr lang="zh-CN" altLang="en-US" sz="3600"/>
              <a:t>；</a:t>
            </a:r>
            <a:r>
              <a:rPr lang="en-US" altLang="zh-CN" sz="3600"/>
              <a:t>A=B+1</a:t>
            </a:r>
            <a:r>
              <a:rPr lang="zh-CN" altLang="en-US" sz="3600"/>
              <a:t>；写回</a:t>
            </a:r>
            <a:r>
              <a:rPr lang="en-US" altLang="zh-CN" sz="3600"/>
              <a:t>A</a:t>
            </a:r>
          </a:p>
          <a:p>
            <a:pPr eaLnBrk="1" hangingPunct="1"/>
            <a:r>
              <a:rPr lang="zh-CN" altLang="en-US" sz="3600"/>
              <a:t>事务</a:t>
            </a:r>
            <a:r>
              <a:rPr lang="en-US" altLang="zh-CN" sz="3600"/>
              <a:t>T2</a:t>
            </a:r>
            <a:r>
              <a:rPr lang="zh-CN" altLang="en-US" sz="3600"/>
              <a:t>：读</a:t>
            </a:r>
            <a:r>
              <a:rPr lang="en-US" altLang="zh-CN" sz="3600"/>
              <a:t>A</a:t>
            </a:r>
            <a:r>
              <a:rPr lang="zh-CN" altLang="en-US" sz="3600"/>
              <a:t>；</a:t>
            </a:r>
            <a:r>
              <a:rPr lang="en-US" altLang="zh-CN" sz="3600"/>
              <a:t>B=A+1</a:t>
            </a:r>
            <a:r>
              <a:rPr lang="zh-CN" altLang="en-US" sz="3600"/>
              <a:t>；写回</a:t>
            </a:r>
            <a:r>
              <a:rPr lang="en-US" altLang="zh-CN" sz="3600"/>
              <a:t>B</a:t>
            </a:r>
          </a:p>
          <a:p>
            <a:pPr eaLnBrk="1" hangingPunct="1"/>
            <a:r>
              <a:rPr lang="zh-CN" altLang="en-US" sz="3600"/>
              <a:t>现给出对这两个事务不同的调度策略</a:t>
            </a:r>
          </a:p>
          <a:p>
            <a:pPr eaLnBrk="1" hangingPunct="1"/>
            <a:endParaRPr lang="zh-CN" altLang="en-US"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F7603F1-875A-4D90-934B-474405A06CB2}" type="slidenum">
              <a:rPr lang="zh-CN" altLang="en-US" sz="1400"/>
              <a:pPr>
                <a:spcBef>
                  <a:spcPct val="0"/>
                </a:spcBef>
                <a:buFontTx/>
                <a:buNone/>
              </a:pPr>
              <a:t>6</a:t>
            </a:fld>
            <a:endParaRPr lang="en-US" altLang="zh-CN" sz="1400"/>
          </a:p>
        </p:txBody>
      </p:sp>
      <p:sp>
        <p:nvSpPr>
          <p:cNvPr id="8195" name="Rectangle 5"/>
          <p:cNvSpPr>
            <a:spLocks noGrp="1" noChangeArrowheads="1"/>
          </p:cNvSpPr>
          <p:nvPr>
            <p:ph type="title"/>
          </p:nvPr>
        </p:nvSpPr>
        <p:spPr/>
        <p:txBody>
          <a:bodyPr/>
          <a:lstStyle/>
          <a:p>
            <a:pPr eaLnBrk="1" hangingPunct="1"/>
            <a:r>
              <a:rPr lang="zh-CN" altLang="en-US" sz="4800">
                <a:solidFill>
                  <a:schemeClr val="accent2"/>
                </a:solidFill>
              </a:rPr>
              <a:t>事务的交叉并发执行方式</a:t>
            </a:r>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049"/>
          <a:stretch>
            <a:fillRect/>
          </a:stretch>
        </p:blipFill>
        <p:spPr>
          <a:xfrm>
            <a:off x="2771775" y="1557338"/>
            <a:ext cx="3275013" cy="4351337"/>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77CA78-6948-4355-B9C5-FDDA132F0F80}" type="slidenum">
              <a:rPr lang="zh-CN" altLang="en-US" sz="1400"/>
              <a:pPr>
                <a:spcBef>
                  <a:spcPct val="0"/>
                </a:spcBef>
                <a:buFontTx/>
                <a:buNone/>
              </a:pPr>
              <a:t>60</a:t>
            </a:fld>
            <a:endParaRPr lang="en-US" altLang="zh-CN" sz="1400"/>
          </a:p>
        </p:txBody>
      </p:sp>
      <p:sp>
        <p:nvSpPr>
          <p:cNvPr id="63491" name="Rectangle 2"/>
          <p:cNvSpPr>
            <a:spLocks noGrp="1" noChangeArrowheads="1"/>
          </p:cNvSpPr>
          <p:nvPr>
            <p:ph type="title"/>
          </p:nvPr>
        </p:nvSpPr>
        <p:spPr/>
        <p:txBody>
          <a:bodyPr/>
          <a:lstStyle/>
          <a:p>
            <a:pPr eaLnBrk="1" hangingPunct="1"/>
            <a:r>
              <a:rPr lang="zh-CN" altLang="en-US" sz="4800">
                <a:solidFill>
                  <a:schemeClr val="accent2"/>
                </a:solidFill>
              </a:rPr>
              <a:t>串行化调度</a:t>
            </a:r>
            <a:r>
              <a:rPr lang="en-US" altLang="zh-CN" sz="4800">
                <a:solidFill>
                  <a:schemeClr val="accent2"/>
                </a:solidFill>
              </a:rPr>
              <a:t>(a) (</a:t>
            </a:r>
            <a:r>
              <a:rPr lang="zh-CN" altLang="en-US" sz="4800">
                <a:solidFill>
                  <a:schemeClr val="accent2"/>
                </a:solidFill>
              </a:rPr>
              <a:t>正确的调度</a:t>
            </a:r>
            <a:r>
              <a:rPr lang="en-US" altLang="zh-CN" sz="4800">
                <a:solidFill>
                  <a:schemeClr val="accent2"/>
                </a:solidFill>
              </a:rPr>
              <a:t>)</a:t>
            </a:r>
          </a:p>
        </p:txBody>
      </p:sp>
      <p:sp>
        <p:nvSpPr>
          <p:cNvPr id="82950" name="Rectangle 6"/>
          <p:cNvSpPr>
            <a:spLocks noGrp="1" noChangeArrowheads="1"/>
          </p:cNvSpPr>
          <p:nvPr>
            <p:ph type="body" idx="1"/>
          </p:nvPr>
        </p:nvSpPr>
        <p:spPr>
          <a:xfrm>
            <a:off x="4427538" y="1557338"/>
            <a:ext cx="4500562" cy="3455987"/>
          </a:xfrm>
        </p:spPr>
        <p:txBody>
          <a:bodyPr/>
          <a:lstStyle/>
          <a:p>
            <a:pPr eaLnBrk="1" hangingPunct="1">
              <a:lnSpc>
                <a:spcPct val="90000"/>
              </a:lnSpc>
              <a:buFontTx/>
              <a:buNone/>
            </a:pPr>
            <a:r>
              <a:rPr lang="zh-CN" altLang="en-US"/>
              <a:t>假设</a:t>
            </a:r>
            <a:r>
              <a:rPr lang="en-US" altLang="zh-CN"/>
              <a:t>A</a:t>
            </a:r>
            <a:r>
              <a:rPr lang="zh-CN" altLang="en-US"/>
              <a:t>、</a:t>
            </a:r>
            <a:r>
              <a:rPr lang="en-US" altLang="zh-CN"/>
              <a:t>B</a:t>
            </a:r>
            <a:r>
              <a:rPr lang="zh-CN" altLang="en-US"/>
              <a:t>的初值均为</a:t>
            </a:r>
            <a:r>
              <a:rPr lang="en-US" altLang="zh-CN"/>
              <a:t>2</a:t>
            </a:r>
            <a:endParaRPr lang="zh-CN" altLang="en-US"/>
          </a:p>
          <a:p>
            <a:pPr eaLnBrk="1" hangingPunct="1">
              <a:lnSpc>
                <a:spcPct val="90000"/>
              </a:lnSpc>
            </a:pPr>
            <a:r>
              <a:rPr lang="zh-CN" altLang="en-US"/>
              <a:t>按</a:t>
            </a:r>
            <a:r>
              <a:rPr lang="en-US" altLang="zh-CN"/>
              <a:t>T1→T2</a:t>
            </a:r>
            <a:r>
              <a:rPr lang="zh-CN" altLang="en-US"/>
              <a:t>次序执行结果为</a:t>
            </a:r>
            <a:r>
              <a:rPr lang="en-US" altLang="zh-CN"/>
              <a:t>A=3</a:t>
            </a:r>
            <a:r>
              <a:rPr lang="zh-CN" altLang="en-US"/>
              <a:t>，</a:t>
            </a:r>
            <a:r>
              <a:rPr lang="en-US" altLang="zh-CN"/>
              <a:t>B=4</a:t>
            </a:r>
          </a:p>
          <a:p>
            <a:pPr eaLnBrk="1" hangingPunct="1">
              <a:lnSpc>
                <a:spcPct val="90000"/>
              </a:lnSpc>
            </a:pPr>
            <a:r>
              <a:rPr lang="zh-CN" altLang="en-US"/>
              <a:t>串行调度策略</a:t>
            </a:r>
            <a:r>
              <a:rPr lang="en-US" altLang="zh-CN" b="1"/>
              <a:t>,</a:t>
            </a:r>
            <a:r>
              <a:rPr lang="zh-CN" altLang="en-US"/>
              <a:t>正确的调度</a:t>
            </a:r>
          </a:p>
          <a:p>
            <a:pPr eaLnBrk="1" hangingPunct="1">
              <a:lnSpc>
                <a:spcPct val="90000"/>
              </a:lnSpc>
            </a:pPr>
            <a:endParaRPr lang="zh-CN" altLang="en-US"/>
          </a:p>
        </p:txBody>
      </p:sp>
      <p:pic>
        <p:nvPicPr>
          <p:cNvPr id="63493"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4564"/>
          <a:stretch>
            <a:fillRect/>
          </a:stretch>
        </p:blipFill>
        <p:spPr>
          <a:xfrm>
            <a:off x="395288" y="1844675"/>
            <a:ext cx="3738562" cy="4797425"/>
          </a:xfrm>
          <a:noFill/>
        </p:spPr>
      </p:pic>
      <p:sp>
        <p:nvSpPr>
          <p:cNvPr id="63494" name="Text Box 7"/>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T1</a:t>
            </a:r>
          </a:p>
        </p:txBody>
      </p:sp>
      <p:sp>
        <p:nvSpPr>
          <p:cNvPr id="63495" name="Text Box 8"/>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T2</a:t>
            </a:r>
          </a:p>
        </p:txBody>
      </p:sp>
      <p:sp>
        <p:nvSpPr>
          <p:cNvPr id="63496" name="Text Box 9"/>
          <p:cNvSpPr txBox="1">
            <a:spLocks noChangeArrowheads="1"/>
          </p:cNvSpPr>
          <p:nvPr/>
        </p:nvSpPr>
        <p:spPr bwMode="auto">
          <a:xfrm>
            <a:off x="971550" y="134143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T1</a:t>
            </a:r>
          </a:p>
        </p:txBody>
      </p:sp>
      <p:sp>
        <p:nvSpPr>
          <p:cNvPr id="63497" name="Text Box 10"/>
          <p:cNvSpPr txBox="1">
            <a:spLocks noChangeArrowheads="1"/>
          </p:cNvSpPr>
          <p:nvPr/>
        </p:nvSpPr>
        <p:spPr bwMode="auto">
          <a:xfrm>
            <a:off x="2914650" y="1341438"/>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5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E97189-DF19-4E38-A3CA-6B2A840BC6F6}" type="slidenum">
              <a:rPr lang="zh-CN" altLang="en-US" sz="1400"/>
              <a:pPr>
                <a:spcBef>
                  <a:spcPct val="0"/>
                </a:spcBef>
                <a:buFontTx/>
                <a:buNone/>
              </a:pPr>
              <a:t>61</a:t>
            </a:fld>
            <a:endParaRPr lang="en-US" altLang="zh-CN" sz="1400"/>
          </a:p>
        </p:txBody>
      </p:sp>
      <p:sp>
        <p:nvSpPr>
          <p:cNvPr id="64515" name="Rectangle 7"/>
          <p:cNvSpPr>
            <a:spLocks noGrp="1" noRot="1" noChangeArrowheads="1"/>
          </p:cNvSpPr>
          <p:nvPr>
            <p:ph type="title"/>
          </p:nvPr>
        </p:nvSpPr>
        <p:spPr>
          <a:noFill/>
        </p:spPr>
        <p:txBody>
          <a:bodyPr/>
          <a:lstStyle/>
          <a:p>
            <a:pPr eaLnBrk="1" hangingPunct="1"/>
            <a:r>
              <a:rPr lang="zh-CN" altLang="en-US" sz="4800" b="1">
                <a:solidFill>
                  <a:schemeClr val="accent2"/>
                </a:solidFill>
              </a:rPr>
              <a:t>串行化调度</a:t>
            </a:r>
            <a:r>
              <a:rPr lang="en-US" altLang="zh-CN" sz="4800" b="1">
                <a:solidFill>
                  <a:schemeClr val="accent2"/>
                </a:solidFill>
              </a:rPr>
              <a:t>(b)</a:t>
            </a:r>
            <a:r>
              <a:rPr lang="en-US" altLang="zh-CN" sz="4800">
                <a:solidFill>
                  <a:schemeClr val="accent2"/>
                </a:solidFill>
              </a:rPr>
              <a:t> (</a:t>
            </a:r>
            <a:r>
              <a:rPr lang="zh-CN" altLang="en-US" sz="4800" b="1">
                <a:solidFill>
                  <a:schemeClr val="accent2"/>
                </a:solidFill>
              </a:rPr>
              <a:t>正确的调度</a:t>
            </a:r>
            <a:r>
              <a:rPr lang="en-US" altLang="zh-CN" sz="4800" b="1">
                <a:solidFill>
                  <a:schemeClr val="accent2"/>
                </a:solidFill>
              </a:rPr>
              <a:t>)</a:t>
            </a:r>
          </a:p>
        </p:txBody>
      </p:sp>
      <p:sp>
        <p:nvSpPr>
          <p:cNvPr id="86027" name="Rectangle 11"/>
          <p:cNvSpPr>
            <a:spLocks noGrp="1" noChangeArrowheads="1"/>
          </p:cNvSpPr>
          <p:nvPr>
            <p:ph type="body" idx="1"/>
          </p:nvPr>
        </p:nvSpPr>
        <p:spPr>
          <a:xfrm>
            <a:off x="4284663" y="1557338"/>
            <a:ext cx="4572000" cy="3960812"/>
          </a:xfrm>
        </p:spPr>
        <p:txBody>
          <a:bodyPr/>
          <a:lstStyle/>
          <a:p>
            <a:pPr eaLnBrk="1" hangingPunct="1">
              <a:buFontTx/>
              <a:buNone/>
            </a:pPr>
            <a:r>
              <a:rPr lang="zh-CN" altLang="en-US"/>
              <a:t>假设</a:t>
            </a:r>
            <a:r>
              <a:rPr lang="en-US" altLang="zh-CN"/>
              <a:t>A</a:t>
            </a:r>
            <a:r>
              <a:rPr lang="zh-CN" altLang="en-US"/>
              <a:t>、</a:t>
            </a:r>
            <a:r>
              <a:rPr lang="en-US" altLang="zh-CN"/>
              <a:t>B</a:t>
            </a:r>
            <a:r>
              <a:rPr lang="zh-CN" altLang="en-US"/>
              <a:t>的初值均为</a:t>
            </a:r>
            <a:r>
              <a:rPr lang="en-US" altLang="zh-CN"/>
              <a:t>2</a:t>
            </a:r>
            <a:endParaRPr lang="zh-CN" altLang="en-US"/>
          </a:p>
          <a:p>
            <a:pPr eaLnBrk="1" hangingPunct="1"/>
            <a:r>
              <a:rPr lang="en-US" altLang="zh-CN"/>
              <a:t>T2→T1</a:t>
            </a:r>
            <a:r>
              <a:rPr lang="zh-CN" altLang="en-US"/>
              <a:t>次序执行结果为</a:t>
            </a:r>
            <a:r>
              <a:rPr lang="en-US" altLang="zh-CN"/>
              <a:t>B=3</a:t>
            </a:r>
            <a:r>
              <a:rPr lang="zh-CN" altLang="en-US"/>
              <a:t>，</a:t>
            </a:r>
            <a:r>
              <a:rPr lang="en-US" altLang="zh-CN"/>
              <a:t>A=4</a:t>
            </a:r>
          </a:p>
          <a:p>
            <a:pPr eaLnBrk="1" hangingPunct="1"/>
            <a:r>
              <a:rPr lang="zh-CN" altLang="en-US"/>
              <a:t>串行调度策略</a:t>
            </a:r>
            <a:r>
              <a:rPr lang="en-US" altLang="zh-CN" b="1"/>
              <a:t>,</a:t>
            </a:r>
            <a:r>
              <a:rPr lang="zh-CN" altLang="en-US"/>
              <a:t>正确的调度</a:t>
            </a:r>
          </a:p>
          <a:p>
            <a:pPr eaLnBrk="1" hangingPunct="1"/>
            <a:endParaRPr lang="zh-CN" altLang="en-US"/>
          </a:p>
        </p:txBody>
      </p:sp>
      <p:pic>
        <p:nvPicPr>
          <p:cNvPr id="64517"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1984"/>
          <a:stretch>
            <a:fillRect/>
          </a:stretch>
        </p:blipFill>
        <p:spPr>
          <a:xfrm>
            <a:off x="163513" y="1773238"/>
            <a:ext cx="4192587" cy="4816475"/>
          </a:xfrm>
          <a:noFill/>
        </p:spPr>
      </p:pic>
      <p:sp>
        <p:nvSpPr>
          <p:cNvPr id="64518" name="Text Box 8"/>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T1</a:t>
            </a:r>
          </a:p>
        </p:txBody>
      </p:sp>
      <p:sp>
        <p:nvSpPr>
          <p:cNvPr id="64519" name="Text Box 9"/>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T2</a:t>
            </a:r>
          </a:p>
        </p:txBody>
      </p:sp>
      <p:sp>
        <p:nvSpPr>
          <p:cNvPr id="64520" name="Text Box 12"/>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T1</a:t>
            </a:r>
          </a:p>
        </p:txBody>
      </p:sp>
      <p:sp>
        <p:nvSpPr>
          <p:cNvPr id="64521" name="Text Box 13"/>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9682C0-03AB-4B4F-B19D-669057B402F4}" type="slidenum">
              <a:rPr lang="zh-CN" altLang="en-US" sz="1400"/>
              <a:pPr>
                <a:spcBef>
                  <a:spcPct val="0"/>
                </a:spcBef>
                <a:buFontTx/>
                <a:buNone/>
              </a:pPr>
              <a:t>62</a:t>
            </a:fld>
            <a:endParaRPr lang="en-US" altLang="zh-CN" sz="1400"/>
          </a:p>
        </p:txBody>
      </p:sp>
      <p:sp>
        <p:nvSpPr>
          <p:cNvPr id="65539" name="Rectangle 2"/>
          <p:cNvSpPr>
            <a:spLocks noGrp="1" noChangeArrowheads="1"/>
          </p:cNvSpPr>
          <p:nvPr>
            <p:ph type="title"/>
          </p:nvPr>
        </p:nvSpPr>
        <p:spPr/>
        <p:txBody>
          <a:bodyPr/>
          <a:lstStyle/>
          <a:p>
            <a:pPr eaLnBrk="1" hangingPunct="1"/>
            <a:r>
              <a:rPr lang="zh-CN" altLang="en-US" sz="4800">
                <a:solidFill>
                  <a:schemeClr val="accent2"/>
                </a:solidFill>
              </a:rPr>
              <a:t>不可串行化调度 </a:t>
            </a:r>
            <a:r>
              <a:rPr lang="en-US" altLang="zh-CN" sz="4800">
                <a:solidFill>
                  <a:schemeClr val="accent2"/>
                </a:solidFill>
              </a:rPr>
              <a:t>(</a:t>
            </a:r>
            <a:r>
              <a:rPr lang="zh-CN" altLang="en-US" sz="4800">
                <a:solidFill>
                  <a:schemeClr val="accent2"/>
                </a:solidFill>
              </a:rPr>
              <a:t>错误的调度</a:t>
            </a:r>
            <a:r>
              <a:rPr lang="en-US" altLang="zh-CN" sz="4800">
                <a:solidFill>
                  <a:schemeClr val="accent2"/>
                </a:solidFill>
              </a:rPr>
              <a:t>)</a:t>
            </a:r>
          </a:p>
        </p:txBody>
      </p:sp>
      <p:sp>
        <p:nvSpPr>
          <p:cNvPr id="89094" name="Rectangle 6"/>
          <p:cNvSpPr>
            <a:spLocks noGrp="1" noChangeArrowheads="1"/>
          </p:cNvSpPr>
          <p:nvPr>
            <p:ph type="body" idx="1"/>
          </p:nvPr>
        </p:nvSpPr>
        <p:spPr>
          <a:xfrm>
            <a:off x="5148263" y="1844675"/>
            <a:ext cx="3743325" cy="2519363"/>
          </a:xfrm>
        </p:spPr>
        <p:txBody>
          <a:bodyPr/>
          <a:lstStyle/>
          <a:p>
            <a:pPr eaLnBrk="1" hangingPunct="1"/>
            <a:r>
              <a:rPr lang="zh-CN" altLang="en-US" sz="3600"/>
              <a:t>执行结果与</a:t>
            </a:r>
            <a:r>
              <a:rPr lang="en-US" altLang="zh-CN" sz="3600"/>
              <a:t>(a)</a:t>
            </a:r>
            <a:r>
              <a:rPr lang="zh-CN" altLang="en-US" sz="3600"/>
              <a:t>、</a:t>
            </a:r>
            <a:r>
              <a:rPr lang="en-US" altLang="zh-CN" sz="3600"/>
              <a:t>(b)</a:t>
            </a:r>
            <a:r>
              <a:rPr lang="zh-CN" altLang="en-US" sz="3600"/>
              <a:t>的结果都不同</a:t>
            </a:r>
          </a:p>
          <a:p>
            <a:pPr eaLnBrk="1" hangingPunct="1"/>
            <a:r>
              <a:rPr lang="zh-CN" altLang="en-US" sz="3600"/>
              <a:t>是错误的调度</a:t>
            </a:r>
          </a:p>
          <a:p>
            <a:pPr eaLnBrk="1" hangingPunct="1"/>
            <a:endParaRPr lang="zh-CN" altLang="en-US" sz="3600"/>
          </a:p>
        </p:txBody>
      </p:sp>
      <p:pic>
        <p:nvPicPr>
          <p:cNvPr id="6554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t="987"/>
          <a:stretch>
            <a:fillRect/>
          </a:stretch>
        </p:blipFill>
        <p:spPr>
          <a:xfrm>
            <a:off x="323850" y="1844675"/>
            <a:ext cx="4752975" cy="4540250"/>
          </a:xfrm>
          <a:noFill/>
        </p:spPr>
      </p:pic>
      <p:sp>
        <p:nvSpPr>
          <p:cNvPr id="65542" name="Text Box 7"/>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T1</a:t>
            </a:r>
          </a:p>
        </p:txBody>
      </p:sp>
      <p:sp>
        <p:nvSpPr>
          <p:cNvPr id="65543" name="Text Box 8"/>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hlink"/>
                </a:solidFill>
              </a:rPr>
              <a:t>T2</a:t>
            </a:r>
          </a:p>
        </p:txBody>
      </p:sp>
      <p:sp>
        <p:nvSpPr>
          <p:cNvPr id="65544" name="Text Box 9"/>
          <p:cNvSpPr txBox="1">
            <a:spLocks noChangeArrowheads="1"/>
          </p:cNvSpPr>
          <p:nvPr/>
        </p:nvSpPr>
        <p:spPr bwMode="auto">
          <a:xfrm>
            <a:off x="9731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T1</a:t>
            </a:r>
          </a:p>
        </p:txBody>
      </p:sp>
      <p:sp>
        <p:nvSpPr>
          <p:cNvPr id="65545" name="Text Box 10"/>
          <p:cNvSpPr txBox="1">
            <a:spLocks noChangeArrowheads="1"/>
          </p:cNvSpPr>
          <p:nvPr/>
        </p:nvSpPr>
        <p:spPr bwMode="auto">
          <a:xfrm>
            <a:off x="2916238" y="1341438"/>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1FAE5CC-9479-486E-B32C-630DD1CDBBF5}" type="slidenum">
              <a:rPr lang="zh-CN" altLang="en-US" sz="1400"/>
              <a:pPr>
                <a:spcBef>
                  <a:spcPct val="0"/>
                </a:spcBef>
                <a:buFontTx/>
                <a:buNone/>
              </a:pPr>
              <a:t>63</a:t>
            </a:fld>
            <a:endParaRPr lang="en-US" altLang="zh-CN" sz="1400"/>
          </a:p>
        </p:txBody>
      </p:sp>
      <p:sp>
        <p:nvSpPr>
          <p:cNvPr id="66563" name="Rectangle 2"/>
          <p:cNvSpPr>
            <a:spLocks noGrp="1" noChangeArrowheads="1"/>
          </p:cNvSpPr>
          <p:nvPr>
            <p:ph type="title"/>
          </p:nvPr>
        </p:nvSpPr>
        <p:spPr/>
        <p:txBody>
          <a:bodyPr/>
          <a:lstStyle/>
          <a:p>
            <a:pPr eaLnBrk="1" hangingPunct="1"/>
            <a:r>
              <a:rPr lang="zh-CN" altLang="en-US" sz="4800" dirty="0">
                <a:solidFill>
                  <a:schemeClr val="accent2"/>
                </a:solidFill>
              </a:rPr>
              <a:t>冲突操作</a:t>
            </a:r>
          </a:p>
        </p:txBody>
      </p:sp>
      <p:sp>
        <p:nvSpPr>
          <p:cNvPr id="93187" name="Rectangle 3"/>
          <p:cNvSpPr>
            <a:spLocks noGrp="1" noChangeArrowheads="1"/>
          </p:cNvSpPr>
          <p:nvPr>
            <p:ph type="body" idx="1"/>
          </p:nvPr>
        </p:nvSpPr>
        <p:spPr>
          <a:xfrm>
            <a:off x="500063" y="1357313"/>
            <a:ext cx="8229600" cy="4525962"/>
          </a:xfrm>
        </p:spPr>
        <p:txBody>
          <a:bodyPr/>
          <a:lstStyle/>
          <a:p>
            <a:pPr eaLnBrk="1" hangingPunct="1">
              <a:defRPr/>
            </a:pPr>
            <a:r>
              <a:rPr lang="zh-CN" altLang="en-US" dirty="0"/>
              <a:t>冲突操作是指不同的事务对</a:t>
            </a:r>
            <a:r>
              <a:rPr lang="zh-CN" altLang="en-US" dirty="0">
                <a:solidFill>
                  <a:schemeClr val="accent2"/>
                </a:solidFill>
              </a:rPr>
              <a:t>同一个数据</a:t>
            </a:r>
            <a:r>
              <a:rPr lang="zh-CN" altLang="en-US" dirty="0"/>
              <a:t>的读写操作和写写操作</a:t>
            </a:r>
          </a:p>
          <a:p>
            <a:pPr lvl="1" eaLnBrk="1" hangingPunct="1">
              <a:defRPr/>
            </a:pPr>
            <a:r>
              <a:rPr lang="en-US" altLang="zh-CN" sz="3200" dirty="0" err="1"/>
              <a:t>Ri</a:t>
            </a:r>
            <a:r>
              <a:rPr lang="en-US" altLang="zh-CN" sz="3200" dirty="0"/>
              <a:t> (x)</a:t>
            </a:r>
            <a:r>
              <a:rPr lang="zh-CN" altLang="en-US" sz="3200" dirty="0"/>
              <a:t>与</a:t>
            </a:r>
            <a:r>
              <a:rPr lang="en-US" altLang="zh-CN" sz="3200" dirty="0" err="1"/>
              <a:t>Wj</a:t>
            </a:r>
            <a:r>
              <a:rPr lang="en-US" altLang="zh-CN" sz="3200" dirty="0"/>
              <a:t>(x) /* </a:t>
            </a:r>
            <a:r>
              <a:rPr lang="zh-CN" altLang="en-US" sz="3200" dirty="0"/>
              <a:t>事务</a:t>
            </a:r>
            <a:r>
              <a:rPr lang="en-US" altLang="zh-CN" sz="3200" dirty="0"/>
              <a:t>Ti</a:t>
            </a:r>
            <a:r>
              <a:rPr lang="zh-CN" altLang="en-US" sz="3200" dirty="0"/>
              <a:t>读</a:t>
            </a:r>
            <a:r>
              <a:rPr lang="en-US" altLang="zh-CN" sz="3200" dirty="0"/>
              <a:t>x</a:t>
            </a:r>
            <a:r>
              <a:rPr lang="zh-CN" altLang="en-US" sz="3200" dirty="0"/>
              <a:t>，</a:t>
            </a:r>
            <a:r>
              <a:rPr lang="en-US" altLang="zh-CN" sz="3200" dirty="0" err="1"/>
              <a:t>Tj</a:t>
            </a:r>
            <a:r>
              <a:rPr lang="zh-CN" altLang="en-US" sz="3200" dirty="0"/>
              <a:t>写</a:t>
            </a:r>
            <a:r>
              <a:rPr lang="en-US" altLang="zh-CN" sz="3200" dirty="0"/>
              <a:t>x*/</a:t>
            </a:r>
          </a:p>
          <a:p>
            <a:pPr lvl="1" eaLnBrk="1" hangingPunct="1">
              <a:defRPr/>
            </a:pPr>
            <a:r>
              <a:rPr lang="en-US" altLang="zh-CN" sz="3200" dirty="0" err="1"/>
              <a:t>Wi</a:t>
            </a:r>
            <a:r>
              <a:rPr lang="en-US" altLang="zh-CN" sz="3200" dirty="0"/>
              <a:t>(x)</a:t>
            </a:r>
            <a:r>
              <a:rPr lang="zh-CN" altLang="en-US" sz="3200" dirty="0"/>
              <a:t>与</a:t>
            </a:r>
            <a:r>
              <a:rPr lang="en-US" altLang="zh-CN" sz="3200" dirty="0" err="1"/>
              <a:t>Wj</a:t>
            </a:r>
            <a:r>
              <a:rPr lang="en-US" altLang="zh-CN" sz="3200" dirty="0"/>
              <a:t>(x) /* </a:t>
            </a:r>
            <a:r>
              <a:rPr lang="zh-CN" altLang="en-US" sz="3200" dirty="0"/>
              <a:t>事务</a:t>
            </a:r>
            <a:r>
              <a:rPr lang="en-US" altLang="zh-CN" sz="3200" dirty="0"/>
              <a:t>Ti</a:t>
            </a:r>
            <a:r>
              <a:rPr lang="zh-CN" altLang="en-US" sz="3200" dirty="0"/>
              <a:t>写</a:t>
            </a:r>
            <a:r>
              <a:rPr lang="en-US" altLang="zh-CN" sz="3200" dirty="0"/>
              <a:t>x</a:t>
            </a:r>
            <a:r>
              <a:rPr lang="zh-CN" altLang="en-US" sz="3200" dirty="0"/>
              <a:t>，</a:t>
            </a:r>
            <a:r>
              <a:rPr lang="en-US" altLang="zh-CN" sz="3200" dirty="0" err="1"/>
              <a:t>Tj</a:t>
            </a:r>
            <a:r>
              <a:rPr lang="zh-CN" altLang="en-US" sz="3200" dirty="0"/>
              <a:t>写</a:t>
            </a:r>
            <a:r>
              <a:rPr lang="en-US" altLang="zh-CN" sz="3200" dirty="0"/>
              <a:t>x*/</a:t>
            </a:r>
          </a:p>
          <a:p>
            <a:pPr marL="342900" lvl="1" indent="-342900" eaLnBrk="1" hangingPunct="1">
              <a:buFontTx/>
              <a:buChar char="•"/>
              <a:defRPr/>
            </a:pPr>
            <a:r>
              <a:rPr lang="zh-CN" altLang="en-US" sz="3200" dirty="0"/>
              <a:t>调度中一对连续的动作，它们满足：如果交换顺序，涉及的事务中至少有一个的行为会改变。</a:t>
            </a:r>
            <a:endParaRPr lang="en-US" altLang="zh-CN" sz="3200" dirty="0"/>
          </a:p>
          <a:p>
            <a:pPr eaLnBrk="1" hangingPunct="1">
              <a:defRPr/>
            </a:pPr>
            <a:r>
              <a:rPr lang="zh-CN" altLang="en-US" dirty="0"/>
              <a:t>其他操作是不冲突操作</a:t>
            </a:r>
          </a:p>
          <a:p>
            <a:pPr eaLnBrk="1" hangingPunct="1">
              <a:defRPr/>
            </a:pPr>
            <a:r>
              <a:rPr lang="zh-CN" altLang="en-US" dirty="0"/>
              <a:t>不同事务的冲突操作不能交换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dirty="0">
                <a:solidFill>
                  <a:srgbClr val="0033CC"/>
                </a:solidFill>
              </a:rPr>
              <a:t>不会冲突的操作</a:t>
            </a:r>
          </a:p>
        </p:txBody>
      </p:sp>
      <p:sp>
        <p:nvSpPr>
          <p:cNvPr id="3" name="内容占位符 2"/>
          <p:cNvSpPr>
            <a:spLocks noGrp="1"/>
          </p:cNvSpPr>
          <p:nvPr>
            <p:ph idx="1"/>
          </p:nvPr>
        </p:nvSpPr>
        <p:spPr/>
        <p:txBody>
          <a:bodyPr/>
          <a:lstStyle/>
          <a:p>
            <a:r>
              <a:rPr lang="en-US" altLang="zh-CN"/>
              <a:t>Ri(X),Rj(Y)</a:t>
            </a:r>
          </a:p>
          <a:p>
            <a:r>
              <a:rPr lang="en-US" altLang="zh-CN"/>
              <a:t>Ri(X),Wj(Y):X</a:t>
            </a:r>
            <a:r>
              <a:rPr lang="zh-CN" altLang="en-US"/>
              <a:t>不等于</a:t>
            </a:r>
            <a:r>
              <a:rPr lang="en-US" altLang="zh-CN"/>
              <a:t>Y</a:t>
            </a:r>
          </a:p>
          <a:p>
            <a:r>
              <a:rPr lang="en-US" altLang="zh-CN"/>
              <a:t>Wi(X),Rj(Y):X</a:t>
            </a:r>
            <a:r>
              <a:rPr lang="zh-CN" altLang="en-US"/>
              <a:t>不等于</a:t>
            </a:r>
            <a:r>
              <a:rPr lang="en-US" altLang="zh-CN"/>
              <a:t>Y</a:t>
            </a:r>
          </a:p>
          <a:p>
            <a:r>
              <a:rPr lang="en-US" altLang="zh-CN"/>
              <a:t>Wi(X),Wj(Y):X</a:t>
            </a:r>
            <a:r>
              <a:rPr lang="zh-CN" altLang="en-US"/>
              <a:t>不等于</a:t>
            </a:r>
            <a:r>
              <a:rPr lang="en-US" altLang="zh-CN"/>
              <a:t>Y</a:t>
            </a:r>
            <a:endParaRPr lang="zh-CN" altLang="en-US"/>
          </a:p>
        </p:txBody>
      </p:sp>
      <p:sp>
        <p:nvSpPr>
          <p:cNvPr id="675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E25F18C-7C02-43DB-A194-AD1F6905C273}" type="slidenum">
              <a:rPr lang="zh-CN" altLang="en-US" sz="1400"/>
              <a:pPr>
                <a:spcBef>
                  <a:spcPct val="0"/>
                </a:spcBef>
                <a:buFontTx/>
                <a:buNone/>
              </a:pPr>
              <a:t>64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dirty="0">
                <a:solidFill>
                  <a:srgbClr val="0033CC"/>
                </a:solidFill>
              </a:rPr>
              <a:t>冲突</a:t>
            </a:r>
          </a:p>
        </p:txBody>
      </p:sp>
      <p:sp>
        <p:nvSpPr>
          <p:cNvPr id="3" name="内容占位符 2"/>
          <p:cNvSpPr>
            <a:spLocks noGrp="1"/>
          </p:cNvSpPr>
          <p:nvPr>
            <p:ph idx="1"/>
          </p:nvPr>
        </p:nvSpPr>
        <p:spPr>
          <a:xfrm>
            <a:off x="457200" y="1428750"/>
            <a:ext cx="8229600" cy="4929188"/>
          </a:xfrm>
        </p:spPr>
        <p:txBody>
          <a:bodyPr/>
          <a:lstStyle/>
          <a:p>
            <a:r>
              <a:rPr lang="zh-CN" altLang="en-US" sz="3600" dirty="0"/>
              <a:t>不能交换</a:t>
            </a:r>
            <a:r>
              <a:rPr lang="en-US" altLang="zh-CN" sz="3600" dirty="0"/>
              <a:t>(Swap)</a:t>
            </a:r>
            <a:r>
              <a:rPr lang="zh-CN" altLang="en-US" sz="3600" dirty="0"/>
              <a:t>的动作</a:t>
            </a:r>
            <a:endParaRPr lang="en-US" altLang="zh-CN" sz="3600" dirty="0"/>
          </a:p>
          <a:p>
            <a:pPr lvl="1"/>
            <a:r>
              <a:rPr lang="zh-CN" altLang="en-US" sz="3200" dirty="0"/>
              <a:t>同一事务的两个</a:t>
            </a:r>
            <a:r>
              <a:rPr lang="en-US" altLang="zh-CN" sz="3200" dirty="0"/>
              <a:t>actions</a:t>
            </a:r>
          </a:p>
          <a:p>
            <a:pPr lvl="1"/>
            <a:r>
              <a:rPr lang="zh-CN" altLang="en-US" sz="3200" dirty="0"/>
              <a:t>不同事务对同一数据库元素的写冲突</a:t>
            </a:r>
          </a:p>
          <a:p>
            <a:pPr lvl="1"/>
            <a:r>
              <a:rPr lang="zh-CN" altLang="en-US" sz="3200" dirty="0"/>
              <a:t>不同事务对同一数据库元素的读写冲突</a:t>
            </a:r>
            <a:endParaRPr lang="en-US" altLang="zh-CN" sz="3200" dirty="0"/>
          </a:p>
          <a:p>
            <a:r>
              <a:rPr lang="zh-CN" altLang="en-US" sz="3600" dirty="0"/>
              <a:t>结论</a:t>
            </a:r>
            <a:endParaRPr lang="en-US" altLang="zh-CN" sz="3600" dirty="0"/>
          </a:p>
          <a:p>
            <a:pPr lvl="1"/>
            <a:r>
              <a:rPr lang="zh-CN" altLang="en-US" sz="3200" dirty="0"/>
              <a:t>涉及同一个数据库元素</a:t>
            </a:r>
          </a:p>
          <a:p>
            <a:pPr lvl="1"/>
            <a:r>
              <a:rPr lang="zh-CN" altLang="en-US" sz="3200" dirty="0"/>
              <a:t>并且至少有一个是写操作的动作</a:t>
            </a:r>
            <a:endParaRPr lang="en-US" altLang="zh-CN" sz="3200" dirty="0"/>
          </a:p>
          <a:p>
            <a:pPr lvl="1"/>
            <a:r>
              <a:rPr lang="zh-CN" altLang="en-US" sz="3200" dirty="0"/>
              <a:t>冲突的操作不能交换</a:t>
            </a:r>
          </a:p>
        </p:txBody>
      </p:sp>
      <p:sp>
        <p:nvSpPr>
          <p:cNvPr id="6861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4D6F0DF-2DB9-439C-8A2D-30C031A1BD2E}" type="slidenum">
              <a:rPr lang="zh-CN" altLang="en-US" sz="1400"/>
              <a:pPr>
                <a:spcBef>
                  <a:spcPct val="0"/>
                </a:spcBef>
                <a:buFontTx/>
                <a:buNone/>
              </a:pPr>
              <a:t>65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C44CF1-A944-4933-83CE-C18D56B3F3E2}" type="slidenum">
              <a:rPr lang="zh-CN" altLang="en-US" sz="1400"/>
              <a:pPr>
                <a:spcBef>
                  <a:spcPct val="0"/>
                </a:spcBef>
                <a:buFontTx/>
                <a:buNone/>
              </a:pPr>
              <a:t>66</a:t>
            </a:fld>
            <a:endParaRPr lang="en-US" altLang="zh-CN" sz="1400"/>
          </a:p>
        </p:txBody>
      </p:sp>
      <p:sp>
        <p:nvSpPr>
          <p:cNvPr id="69635" name="Rectangle 2"/>
          <p:cNvSpPr>
            <a:spLocks noGrp="1" noChangeArrowheads="1"/>
          </p:cNvSpPr>
          <p:nvPr>
            <p:ph type="title"/>
          </p:nvPr>
        </p:nvSpPr>
        <p:spPr/>
        <p:txBody>
          <a:bodyPr/>
          <a:lstStyle/>
          <a:p>
            <a:pPr eaLnBrk="1" hangingPunct="1"/>
            <a:r>
              <a:rPr lang="en-US" altLang="zh-CN" sz="4800" dirty="0">
                <a:solidFill>
                  <a:schemeClr val="accent2"/>
                </a:solidFill>
              </a:rPr>
              <a:t>11.5.2 </a:t>
            </a:r>
            <a:r>
              <a:rPr lang="zh-CN" altLang="en-US" sz="4800" b="1" dirty="0">
                <a:solidFill>
                  <a:schemeClr val="accent2"/>
                </a:solidFill>
              </a:rPr>
              <a:t>冲突可串行化调度</a:t>
            </a:r>
          </a:p>
        </p:txBody>
      </p:sp>
      <p:sp>
        <p:nvSpPr>
          <p:cNvPr id="66564" name="Rectangle 3"/>
          <p:cNvSpPr>
            <a:spLocks noGrp="1" noChangeArrowheads="1"/>
          </p:cNvSpPr>
          <p:nvPr>
            <p:ph type="body" idx="1"/>
          </p:nvPr>
        </p:nvSpPr>
        <p:spPr>
          <a:xfrm>
            <a:off x="395288" y="1484313"/>
            <a:ext cx="8362950" cy="4525962"/>
          </a:xfrm>
        </p:spPr>
        <p:txBody>
          <a:bodyPr/>
          <a:lstStyle/>
          <a:p>
            <a:pPr eaLnBrk="1" hangingPunct="1"/>
            <a:r>
              <a:rPr lang="zh-CN" altLang="en-US" sz="4000" dirty="0">
                <a:solidFill>
                  <a:srgbClr val="0033CC"/>
                </a:solidFill>
              </a:rPr>
              <a:t>冲突可串行化</a:t>
            </a:r>
            <a:endParaRPr lang="en-US" altLang="zh-CN" sz="4000" dirty="0">
              <a:solidFill>
                <a:srgbClr val="0033CC"/>
              </a:solidFill>
            </a:endParaRPr>
          </a:p>
          <a:p>
            <a:pPr lvl="1" eaLnBrk="1" hangingPunct="1">
              <a:buFont typeface="Wingdings" panose="05000000000000000000" pitchFamily="2" charset="2"/>
              <a:buChar char="ü"/>
            </a:pPr>
            <a:r>
              <a:rPr lang="zh-CN" altLang="en-US" sz="3600" dirty="0"/>
              <a:t>一个比可串行化更严格的条件</a:t>
            </a:r>
          </a:p>
          <a:p>
            <a:pPr lvl="1" eaLnBrk="1" hangingPunct="1">
              <a:buFont typeface="Wingdings" panose="05000000000000000000" pitchFamily="2" charset="2"/>
              <a:buChar char="ü"/>
            </a:pPr>
            <a:r>
              <a:rPr lang="zh-CN" altLang="en-US" sz="3600" dirty="0"/>
              <a:t>商用系统中的调度器采用</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A95FF5-EF79-4B4F-AC52-64424DACA6F8}" type="slidenum">
              <a:rPr lang="zh-CN" altLang="en-US" sz="1400"/>
              <a:pPr>
                <a:spcBef>
                  <a:spcPct val="0"/>
                </a:spcBef>
                <a:buFontTx/>
                <a:buNone/>
              </a:pPr>
              <a:t>67</a:t>
            </a:fld>
            <a:endParaRPr lang="en-US" altLang="zh-CN" sz="1400"/>
          </a:p>
        </p:txBody>
      </p:sp>
      <p:sp>
        <p:nvSpPr>
          <p:cNvPr id="70659" name="Rectangle 3"/>
          <p:cNvSpPr>
            <a:spLocks noGrp="1" noChangeArrowheads="1"/>
          </p:cNvSpPr>
          <p:nvPr>
            <p:ph type="body" idx="1"/>
          </p:nvPr>
        </p:nvSpPr>
        <p:spPr>
          <a:xfrm>
            <a:off x="500063" y="857250"/>
            <a:ext cx="8362950" cy="4525963"/>
          </a:xfrm>
        </p:spPr>
        <p:txBody>
          <a:bodyPr/>
          <a:lstStyle/>
          <a:p>
            <a:pPr eaLnBrk="1" hangingPunct="1"/>
            <a:r>
              <a:rPr lang="zh-CN" altLang="en-US" sz="4000" dirty="0"/>
              <a:t>可串行化调度的充分条件</a:t>
            </a:r>
          </a:p>
          <a:p>
            <a:pPr lvl="1" eaLnBrk="1" hangingPunct="1">
              <a:buFont typeface="Wingdings" panose="05000000000000000000" pitchFamily="2" charset="2"/>
              <a:buChar char="ü"/>
            </a:pPr>
            <a:r>
              <a:rPr lang="zh-CN" altLang="en-US" sz="3600" dirty="0"/>
              <a:t>一个调度</a:t>
            </a:r>
            <a:r>
              <a:rPr lang="en-US" altLang="zh-CN" sz="3600" dirty="0"/>
              <a:t>Sc</a:t>
            </a:r>
            <a:r>
              <a:rPr lang="zh-CN" altLang="en-US" sz="3600" dirty="0"/>
              <a:t>在保证冲突操作的次序不变的情况下，通过交换两个事务不冲突操作的次序得到另一个调度</a:t>
            </a:r>
            <a:r>
              <a:rPr lang="en-US" altLang="zh-CN" sz="3600" dirty="0"/>
              <a:t>Sc’</a:t>
            </a:r>
            <a:r>
              <a:rPr lang="zh-CN" altLang="en-US" sz="3600" dirty="0"/>
              <a:t>，如果</a:t>
            </a:r>
            <a:r>
              <a:rPr lang="en-US" altLang="zh-CN" sz="3600" dirty="0"/>
              <a:t>Sc’</a:t>
            </a:r>
            <a:r>
              <a:rPr lang="zh-CN" altLang="en-US" sz="3600" dirty="0"/>
              <a:t>是串行的，称调度</a:t>
            </a:r>
            <a:r>
              <a:rPr lang="en-US" altLang="zh-CN" sz="3600" dirty="0"/>
              <a:t>Sc</a:t>
            </a:r>
            <a:r>
              <a:rPr lang="zh-CN" altLang="en-US" sz="3600" dirty="0"/>
              <a:t>为</a:t>
            </a:r>
            <a:r>
              <a:rPr lang="zh-CN" altLang="en-US" sz="3600" dirty="0">
                <a:solidFill>
                  <a:schemeClr val="accent2"/>
                </a:solidFill>
              </a:rPr>
              <a:t>冲突可串行化的调度</a:t>
            </a:r>
          </a:p>
          <a:p>
            <a:pPr lvl="1" eaLnBrk="1" hangingPunct="1">
              <a:buFont typeface="Wingdings" panose="05000000000000000000" pitchFamily="2" charset="2"/>
              <a:buChar char="ü"/>
            </a:pPr>
            <a:r>
              <a:rPr lang="zh-CN" altLang="en-US" sz="3600" dirty="0"/>
              <a:t>一个调度是冲突可串行化，一定是可串行化的调度</a:t>
            </a:r>
          </a:p>
          <a:p>
            <a:pPr eaLnBrk="1" hangingPunct="1">
              <a:buFont typeface="Wingdings" panose="05000000000000000000" pitchFamily="2" charset="2"/>
              <a:buChar char="ü"/>
            </a:pPr>
            <a:endParaRPr lang="zh-CN" altLang="en-US" sz="4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A1C987F-7B30-475C-ACFB-BBEA12FDD774}" type="slidenum">
              <a:rPr lang="zh-CN" altLang="en-US" sz="1400"/>
              <a:pPr>
                <a:spcBef>
                  <a:spcPct val="0"/>
                </a:spcBef>
                <a:buFontTx/>
                <a:buNone/>
              </a:pPr>
              <a:t>68</a:t>
            </a:fld>
            <a:endParaRPr lang="en-US" altLang="zh-CN" sz="1400"/>
          </a:p>
        </p:txBody>
      </p:sp>
      <p:sp>
        <p:nvSpPr>
          <p:cNvPr id="94211" name="Rectangle 3"/>
          <p:cNvSpPr>
            <a:spLocks noGrp="1" noChangeArrowheads="1"/>
          </p:cNvSpPr>
          <p:nvPr>
            <p:ph type="body" idx="1"/>
          </p:nvPr>
        </p:nvSpPr>
        <p:spPr>
          <a:xfrm>
            <a:off x="468313" y="692150"/>
            <a:ext cx="8496300" cy="5257800"/>
          </a:xfrm>
        </p:spPr>
        <p:txBody>
          <a:bodyPr/>
          <a:lstStyle/>
          <a:p>
            <a:pPr eaLnBrk="1" hangingPunct="1"/>
            <a:r>
              <a:rPr lang="zh-CN" altLang="en-US"/>
              <a:t>例：调度</a:t>
            </a:r>
            <a:r>
              <a:rPr lang="en-US" altLang="zh-CN"/>
              <a:t>Sc1=r1(A)w1(A)r2(A)</a:t>
            </a:r>
            <a:r>
              <a:rPr lang="en-US" altLang="zh-CN" u="sng">
                <a:solidFill>
                  <a:schemeClr val="accent2"/>
                </a:solidFill>
              </a:rPr>
              <a:t>w2(A)</a:t>
            </a:r>
            <a:r>
              <a:rPr lang="en-US" altLang="zh-CN" u="sng">
                <a:solidFill>
                  <a:srgbClr val="FF0000"/>
                </a:solidFill>
              </a:rPr>
              <a:t>r1(B)w1(B)</a:t>
            </a:r>
            <a:r>
              <a:rPr lang="en-US" altLang="zh-CN"/>
              <a:t>r2(B)w2(B)</a:t>
            </a:r>
          </a:p>
          <a:p>
            <a:pPr eaLnBrk="1" hangingPunct="1"/>
            <a:r>
              <a:rPr lang="zh-CN" altLang="en-US"/>
              <a:t>把</a:t>
            </a:r>
            <a:r>
              <a:rPr lang="en-US" altLang="zh-CN"/>
              <a:t>w2(A)</a:t>
            </a:r>
            <a:r>
              <a:rPr lang="zh-CN" altLang="en-US"/>
              <a:t>与</a:t>
            </a:r>
            <a:r>
              <a:rPr lang="en-US" altLang="zh-CN"/>
              <a:t>r1(B)w1(B)</a:t>
            </a:r>
            <a:r>
              <a:rPr lang="zh-CN" altLang="en-US"/>
              <a:t>交换，得到：</a:t>
            </a:r>
            <a:r>
              <a:rPr lang="en-US" altLang="zh-CN"/>
              <a:t>r1(A)w1(A)</a:t>
            </a:r>
            <a:r>
              <a:rPr lang="en-US" altLang="zh-CN">
                <a:solidFill>
                  <a:srgbClr val="A50021"/>
                </a:solidFill>
              </a:rPr>
              <a:t>r2(A)</a:t>
            </a:r>
            <a:r>
              <a:rPr lang="en-US" altLang="zh-CN" u="sng">
                <a:solidFill>
                  <a:srgbClr val="FF0000"/>
                </a:solidFill>
              </a:rPr>
              <a:t>r1(B)w1(B)</a:t>
            </a:r>
            <a:r>
              <a:rPr lang="en-US" altLang="zh-CN" u="sng">
                <a:solidFill>
                  <a:schemeClr val="accent2"/>
                </a:solidFill>
              </a:rPr>
              <a:t>w2(A)</a:t>
            </a:r>
            <a:r>
              <a:rPr lang="en-US" altLang="zh-CN"/>
              <a:t>r2(B)w2(B)</a:t>
            </a:r>
          </a:p>
          <a:p>
            <a:pPr eaLnBrk="1" hangingPunct="1"/>
            <a:r>
              <a:rPr lang="zh-CN" altLang="en-US"/>
              <a:t>再把</a:t>
            </a:r>
            <a:r>
              <a:rPr lang="en-US" altLang="zh-CN"/>
              <a:t>r2(A)</a:t>
            </a:r>
            <a:r>
              <a:rPr lang="zh-CN" altLang="en-US"/>
              <a:t>与</a:t>
            </a:r>
            <a:r>
              <a:rPr lang="en-US" altLang="zh-CN"/>
              <a:t>r1(B)w1(B)</a:t>
            </a:r>
            <a:r>
              <a:rPr lang="zh-CN" altLang="en-US"/>
              <a:t>交换：</a:t>
            </a:r>
            <a:r>
              <a:rPr lang="en-US" altLang="zh-CN"/>
              <a:t>Sc2</a:t>
            </a:r>
            <a:r>
              <a:rPr lang="zh-CN" altLang="en-US"/>
              <a:t>＝</a:t>
            </a:r>
            <a:r>
              <a:rPr lang="en-US" altLang="zh-CN"/>
              <a:t>r1(A)w1(A)</a:t>
            </a:r>
            <a:r>
              <a:rPr lang="en-US" altLang="zh-CN" u="sng">
                <a:solidFill>
                  <a:srgbClr val="FF0000"/>
                </a:solidFill>
              </a:rPr>
              <a:t>r1(B)w1(B)</a:t>
            </a:r>
            <a:r>
              <a:rPr lang="en-US" altLang="zh-CN" u="sng">
                <a:solidFill>
                  <a:srgbClr val="A50021"/>
                </a:solidFill>
              </a:rPr>
              <a:t>r2(A)</a:t>
            </a:r>
            <a:r>
              <a:rPr lang="en-US" altLang="zh-CN">
                <a:solidFill>
                  <a:schemeClr val="accent2"/>
                </a:solidFill>
              </a:rPr>
              <a:t>w2(A)</a:t>
            </a:r>
            <a:r>
              <a:rPr lang="en-US" altLang="zh-CN"/>
              <a:t>r2(B)w2(B)</a:t>
            </a:r>
          </a:p>
          <a:p>
            <a:pPr eaLnBrk="1" hangingPunct="1"/>
            <a:r>
              <a:rPr lang="en-US" altLang="zh-CN"/>
              <a:t>Sc2</a:t>
            </a:r>
            <a:r>
              <a:rPr lang="zh-CN" altLang="en-US"/>
              <a:t>等价于一个串行调度</a:t>
            </a:r>
            <a:r>
              <a:rPr lang="en-US" altLang="zh-CN"/>
              <a:t>T1</a:t>
            </a:r>
            <a:r>
              <a:rPr lang="zh-CN" altLang="en-US"/>
              <a:t>，</a:t>
            </a:r>
            <a:r>
              <a:rPr lang="en-US" altLang="zh-CN"/>
              <a:t>T2</a:t>
            </a:r>
            <a:endParaRPr lang="zh-CN" altLang="en-US"/>
          </a:p>
          <a:p>
            <a:pPr eaLnBrk="1" hangingPunct="1"/>
            <a:r>
              <a:rPr lang="en-US" altLang="zh-CN"/>
              <a:t>Sc1</a:t>
            </a:r>
            <a:r>
              <a:rPr lang="zh-CN" altLang="en-US"/>
              <a:t>是冲突可串行化的调度</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5827CE4-A898-4768-B8A9-2534135BD133}" type="slidenum">
              <a:rPr lang="zh-CN" altLang="en-US" sz="1400"/>
              <a:pPr>
                <a:spcBef>
                  <a:spcPct val="0"/>
                </a:spcBef>
                <a:buFontTx/>
                <a:buNone/>
              </a:pPr>
              <a:t>69</a:t>
            </a:fld>
            <a:endParaRPr lang="en-US" altLang="zh-CN" sz="1400"/>
          </a:p>
        </p:txBody>
      </p:sp>
      <p:sp>
        <p:nvSpPr>
          <p:cNvPr id="72707" name="Rectangle 2"/>
          <p:cNvSpPr>
            <a:spLocks noGrp="1" noChangeArrowheads="1"/>
          </p:cNvSpPr>
          <p:nvPr>
            <p:ph type="title"/>
          </p:nvPr>
        </p:nvSpPr>
        <p:spPr/>
        <p:txBody>
          <a:bodyPr/>
          <a:lstStyle/>
          <a:p>
            <a:pPr eaLnBrk="1" hangingPunct="1"/>
            <a:r>
              <a:rPr lang="zh-CN" altLang="en-US">
                <a:solidFill>
                  <a:schemeClr val="accent2"/>
                </a:solidFill>
              </a:rPr>
              <a:t>冲突可串行化调度</a:t>
            </a:r>
          </a:p>
        </p:txBody>
      </p:sp>
      <p:sp>
        <p:nvSpPr>
          <p:cNvPr id="72708" name="Rectangle 3"/>
          <p:cNvSpPr>
            <a:spLocks noGrp="1" noChangeArrowheads="1"/>
          </p:cNvSpPr>
          <p:nvPr>
            <p:ph type="body" idx="1"/>
          </p:nvPr>
        </p:nvSpPr>
        <p:spPr/>
        <p:txBody>
          <a:bodyPr/>
          <a:lstStyle/>
          <a:p>
            <a:pPr eaLnBrk="1" hangingPunct="1"/>
            <a:r>
              <a:rPr lang="zh-CN" altLang="en-US" sz="4000"/>
              <a:t>冲突可串行化调度是可串行化调度的</a:t>
            </a:r>
            <a:r>
              <a:rPr lang="zh-CN" altLang="en-US" sz="4000">
                <a:solidFill>
                  <a:schemeClr val="accent2"/>
                </a:solidFill>
              </a:rPr>
              <a:t>充分条件，不是必要条件</a:t>
            </a:r>
            <a:r>
              <a:rPr lang="zh-CN" altLang="en-US" sz="4000"/>
              <a:t>。还有不满足冲突可串行化条件的可串行化调度。</a:t>
            </a:r>
          </a:p>
          <a:p>
            <a:pPr eaLnBrk="1" hangingPunct="1"/>
            <a:endParaRPr lang="zh-CN"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53517D1-6944-412D-A9E6-AC83DE0BC9EF}" type="slidenum">
              <a:rPr lang="zh-CN" altLang="en-US" sz="1400"/>
              <a:pPr>
                <a:spcBef>
                  <a:spcPct val="0"/>
                </a:spcBef>
                <a:buFontTx/>
                <a:buNone/>
              </a:pPr>
              <a:t>7</a:t>
            </a:fld>
            <a:endParaRPr lang="en-US" altLang="zh-CN" sz="1400"/>
          </a:p>
        </p:txBody>
      </p:sp>
      <p:sp>
        <p:nvSpPr>
          <p:cNvPr id="9219" name="Rectangle 2"/>
          <p:cNvSpPr>
            <a:spLocks noGrp="1" noChangeArrowheads="1"/>
          </p:cNvSpPr>
          <p:nvPr>
            <p:ph type="title"/>
          </p:nvPr>
        </p:nvSpPr>
        <p:spPr/>
        <p:txBody>
          <a:bodyPr/>
          <a:lstStyle/>
          <a:p>
            <a:pPr eaLnBrk="1" hangingPunct="1"/>
            <a:r>
              <a:rPr lang="zh-CN" altLang="en-US">
                <a:solidFill>
                  <a:schemeClr val="accent2"/>
                </a:solidFill>
              </a:rPr>
              <a:t>同时并发方式 </a:t>
            </a:r>
            <a:br>
              <a:rPr lang="zh-CN" altLang="en-US">
                <a:solidFill>
                  <a:schemeClr val="accent2"/>
                </a:solidFill>
              </a:rPr>
            </a:br>
            <a:r>
              <a:rPr lang="en-US" altLang="zh-CN">
                <a:solidFill>
                  <a:schemeClr val="accent2"/>
                </a:solidFill>
              </a:rPr>
              <a:t>(Simultaneous Concurrency)</a:t>
            </a:r>
            <a:endParaRPr lang="zh-CN" altLang="en-US">
              <a:solidFill>
                <a:schemeClr val="accent2"/>
              </a:solidFill>
            </a:endParaRPr>
          </a:p>
        </p:txBody>
      </p:sp>
      <p:sp>
        <p:nvSpPr>
          <p:cNvPr id="9220" name="Rectangle 3"/>
          <p:cNvSpPr>
            <a:spLocks noGrp="1" noChangeArrowheads="1"/>
          </p:cNvSpPr>
          <p:nvPr>
            <p:ph type="body" idx="1"/>
          </p:nvPr>
        </p:nvSpPr>
        <p:spPr>
          <a:xfrm>
            <a:off x="457200" y="1671638"/>
            <a:ext cx="8229600" cy="3052762"/>
          </a:xfrm>
        </p:spPr>
        <p:txBody>
          <a:bodyPr/>
          <a:lstStyle/>
          <a:p>
            <a:pPr eaLnBrk="1" hangingPunct="1"/>
            <a:r>
              <a:rPr lang="zh-CN" altLang="en-US" sz="4000"/>
              <a:t>多处理机系统中，每个处理机可以运行一个事务，多个处理机可以同时运行多个事务，实现多个事务真正的并行运行。</a:t>
            </a:r>
          </a:p>
          <a:p>
            <a:pPr eaLnBrk="1" hangingPunct="1"/>
            <a:endParaRPr lang="zh-CN" altLang="en-US" sz="4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012BF80-4129-4D6A-B43D-F83138128E1C}" type="slidenum">
              <a:rPr lang="zh-CN" altLang="en-US" sz="1400"/>
              <a:pPr>
                <a:spcBef>
                  <a:spcPct val="0"/>
                </a:spcBef>
                <a:buFontTx/>
                <a:buNone/>
              </a:pPr>
              <a:t>70</a:t>
            </a:fld>
            <a:endParaRPr lang="en-US" altLang="zh-CN" sz="1400"/>
          </a:p>
        </p:txBody>
      </p:sp>
      <p:sp>
        <p:nvSpPr>
          <p:cNvPr id="69635" name="Rectangle 3"/>
          <p:cNvSpPr>
            <a:spLocks noGrp="1" noChangeArrowheads="1"/>
          </p:cNvSpPr>
          <p:nvPr>
            <p:ph type="body" idx="1"/>
          </p:nvPr>
        </p:nvSpPr>
        <p:spPr>
          <a:xfrm>
            <a:off x="179388" y="620713"/>
            <a:ext cx="8675687" cy="5761037"/>
          </a:xfrm>
        </p:spPr>
        <p:txBody>
          <a:bodyPr/>
          <a:lstStyle/>
          <a:p>
            <a:pPr eaLnBrk="1" hangingPunct="1"/>
            <a:r>
              <a:rPr lang="zh-CN" altLang="en-US" sz="3600"/>
              <a:t>例</a:t>
            </a:r>
            <a:r>
              <a:rPr lang="en-US" altLang="zh-CN" sz="3600"/>
              <a:t>. </a:t>
            </a:r>
            <a:r>
              <a:rPr lang="zh-CN" altLang="en-US" sz="3600"/>
              <a:t>有</a:t>
            </a:r>
            <a:r>
              <a:rPr lang="en-US" altLang="zh-CN" sz="3600"/>
              <a:t>3</a:t>
            </a:r>
            <a:r>
              <a:rPr lang="zh-CN" altLang="en-US" sz="3600"/>
              <a:t>个事务 </a:t>
            </a:r>
            <a:r>
              <a:rPr lang="en-US" altLang="zh-CN" sz="3600"/>
              <a:t>T1=W1(Y)W1(X)</a:t>
            </a:r>
            <a:r>
              <a:rPr lang="zh-CN" altLang="en-US" sz="3600"/>
              <a:t>，</a:t>
            </a:r>
            <a:r>
              <a:rPr lang="en-US" altLang="zh-CN" sz="3600"/>
              <a:t>T2=W2(Y)W2(X)</a:t>
            </a:r>
            <a:r>
              <a:rPr lang="zh-CN" altLang="en-US" sz="3600"/>
              <a:t>，</a:t>
            </a:r>
            <a:r>
              <a:rPr lang="en-US" altLang="zh-CN" sz="3600"/>
              <a:t>T3=W3(X)</a:t>
            </a:r>
          </a:p>
          <a:p>
            <a:pPr eaLnBrk="1" hangingPunct="1"/>
            <a:r>
              <a:rPr lang="zh-CN" altLang="en-US" sz="3600"/>
              <a:t>调度</a:t>
            </a:r>
            <a:r>
              <a:rPr lang="en-US" altLang="zh-CN" sz="3600"/>
              <a:t>L1=W1(Y)W1(X)W2(Y)W2(X)W3(X)</a:t>
            </a:r>
            <a:r>
              <a:rPr lang="zh-CN" altLang="en-US" sz="3600"/>
              <a:t>是一个串行调度 </a:t>
            </a:r>
            <a:r>
              <a:rPr lang="en-US" altLang="zh-CN" sz="3600" u="sng"/>
              <a:t>T1, T2, T3</a:t>
            </a:r>
          </a:p>
          <a:p>
            <a:pPr eaLnBrk="1" hangingPunct="1"/>
            <a:r>
              <a:rPr lang="zh-CN" altLang="en-US" sz="3600"/>
              <a:t>调度</a:t>
            </a:r>
            <a:r>
              <a:rPr lang="en-US" altLang="zh-CN" sz="3600"/>
              <a:t>L2=W1(Y)</a:t>
            </a:r>
            <a:r>
              <a:rPr lang="en-US" altLang="zh-CN" sz="3600">
                <a:solidFill>
                  <a:schemeClr val="accent2"/>
                </a:solidFill>
              </a:rPr>
              <a:t>W2(Y)</a:t>
            </a:r>
            <a:r>
              <a:rPr lang="en-US" altLang="zh-CN" sz="3600"/>
              <a:t>W2(X)W1(X)</a:t>
            </a:r>
            <a:r>
              <a:rPr lang="en-US" altLang="zh-CN" sz="3600">
                <a:solidFill>
                  <a:schemeClr val="accent2"/>
                </a:solidFill>
              </a:rPr>
              <a:t>W3(X)</a:t>
            </a:r>
            <a:r>
              <a:rPr lang="zh-CN" altLang="en-US" sz="3600"/>
              <a:t>不满足冲突可串行化。但是调度</a:t>
            </a:r>
            <a:r>
              <a:rPr lang="en-US" altLang="zh-CN" sz="3600"/>
              <a:t>L2</a:t>
            </a:r>
            <a:r>
              <a:rPr lang="zh-CN" altLang="en-US" sz="3600"/>
              <a:t>是可串行化的，因为</a:t>
            </a:r>
            <a:r>
              <a:rPr lang="en-US" altLang="zh-CN" sz="3600"/>
              <a:t>L2</a:t>
            </a:r>
            <a:r>
              <a:rPr lang="zh-CN" altLang="en-US" sz="3600"/>
              <a:t>执行的结果与调度</a:t>
            </a:r>
            <a:r>
              <a:rPr lang="en-US" altLang="zh-CN" sz="3600"/>
              <a:t>L1</a:t>
            </a:r>
            <a:r>
              <a:rPr lang="zh-CN" altLang="en-US" sz="3600"/>
              <a:t>相同，</a:t>
            </a:r>
            <a:r>
              <a:rPr lang="en-US" altLang="zh-CN" sz="3600"/>
              <a:t>Y</a:t>
            </a:r>
            <a:r>
              <a:rPr lang="zh-CN" altLang="en-US" sz="3600"/>
              <a:t>的值都等于</a:t>
            </a:r>
            <a:r>
              <a:rPr lang="en-US" altLang="zh-CN" sz="3600"/>
              <a:t>T2</a:t>
            </a:r>
            <a:r>
              <a:rPr lang="zh-CN" altLang="en-US" sz="3600"/>
              <a:t>的值，</a:t>
            </a:r>
            <a:r>
              <a:rPr lang="en-US" altLang="zh-CN" sz="3600"/>
              <a:t>X</a:t>
            </a:r>
            <a:r>
              <a:rPr lang="zh-CN" altLang="en-US" sz="3600"/>
              <a:t>的值都等于</a:t>
            </a:r>
            <a:r>
              <a:rPr lang="en-US" altLang="zh-CN" sz="3600"/>
              <a:t>T3</a:t>
            </a:r>
            <a:r>
              <a:rPr lang="zh-CN" altLang="en-US" sz="3600"/>
              <a:t>的值</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9B75498-1431-4024-AF9E-B1E60141792D}" type="slidenum">
              <a:rPr lang="zh-CN" altLang="en-US" sz="1400"/>
              <a:pPr>
                <a:spcBef>
                  <a:spcPct val="0"/>
                </a:spcBef>
                <a:buFontTx/>
                <a:buNone/>
              </a:pPr>
              <a:t>71</a:t>
            </a:fld>
            <a:endParaRPr lang="en-US" altLang="zh-CN" sz="1400"/>
          </a:p>
        </p:txBody>
      </p:sp>
      <p:sp>
        <p:nvSpPr>
          <p:cNvPr id="74755" name="Rectangle 2"/>
          <p:cNvSpPr>
            <a:spLocks noGrp="1" noChangeArrowheads="1"/>
          </p:cNvSpPr>
          <p:nvPr>
            <p:ph type="title"/>
          </p:nvPr>
        </p:nvSpPr>
        <p:spPr>
          <a:xfrm>
            <a:off x="468313" y="115888"/>
            <a:ext cx="8229600" cy="1143000"/>
          </a:xfrm>
        </p:spPr>
        <p:txBody>
          <a:bodyPr/>
          <a:lstStyle/>
          <a:p>
            <a:pPr eaLnBrk="1" hangingPunct="1"/>
            <a:r>
              <a:rPr lang="en-US" altLang="zh-CN" sz="4800">
                <a:solidFill>
                  <a:schemeClr val="accent2"/>
                </a:solidFill>
              </a:rPr>
              <a:t>11.6 </a:t>
            </a:r>
            <a:r>
              <a:rPr lang="zh-CN" altLang="en-US" sz="4800" b="1">
                <a:solidFill>
                  <a:schemeClr val="accent2"/>
                </a:solidFill>
              </a:rPr>
              <a:t>两段锁协议</a:t>
            </a:r>
          </a:p>
        </p:txBody>
      </p:sp>
      <p:sp>
        <p:nvSpPr>
          <p:cNvPr id="70660" name="Rectangle 3"/>
          <p:cNvSpPr>
            <a:spLocks noGrp="1" noChangeArrowheads="1"/>
          </p:cNvSpPr>
          <p:nvPr>
            <p:ph type="body" idx="1"/>
          </p:nvPr>
        </p:nvSpPr>
        <p:spPr>
          <a:xfrm>
            <a:off x="323850" y="1125538"/>
            <a:ext cx="8507413" cy="5589587"/>
          </a:xfrm>
        </p:spPr>
        <p:txBody>
          <a:bodyPr/>
          <a:lstStyle/>
          <a:p>
            <a:pPr marL="609600" indent="-609600" eaLnBrk="1" hangingPunct="1"/>
            <a:r>
              <a:rPr lang="zh-CN" altLang="en-US" sz="3600"/>
              <a:t>封锁协议：运用封锁方法时，对数据对象加锁时需要约定一些规则</a:t>
            </a:r>
          </a:p>
          <a:p>
            <a:pPr marL="990600" lvl="1" indent="-533400" eaLnBrk="1" hangingPunct="1">
              <a:buFontTx/>
              <a:buAutoNum type="circleNumDbPlain"/>
            </a:pPr>
            <a:r>
              <a:rPr lang="zh-CN" altLang="en-US" sz="3600"/>
              <a:t>何时申请封锁</a:t>
            </a:r>
            <a:r>
              <a:rPr lang="en-US" altLang="zh-CN" sz="3600"/>
              <a:t>?</a:t>
            </a:r>
          </a:p>
          <a:p>
            <a:pPr marL="990600" lvl="1" indent="-533400" eaLnBrk="1" hangingPunct="1">
              <a:buFontTx/>
              <a:buAutoNum type="circleNumDbPlain"/>
            </a:pPr>
            <a:r>
              <a:rPr lang="zh-CN" altLang="en-US" sz="3600"/>
              <a:t>持锁时间</a:t>
            </a:r>
            <a:r>
              <a:rPr lang="en-US" altLang="zh-CN" sz="3600"/>
              <a:t>?</a:t>
            </a:r>
          </a:p>
          <a:p>
            <a:pPr marL="990600" lvl="1" indent="-533400" eaLnBrk="1" hangingPunct="1">
              <a:buFontTx/>
              <a:buAutoNum type="circleNumDbPlain"/>
            </a:pPr>
            <a:r>
              <a:rPr lang="zh-CN" altLang="en-US" sz="3600"/>
              <a:t>何时释放封锁</a:t>
            </a:r>
            <a:r>
              <a:rPr lang="en-US" altLang="zh-CN" sz="3600"/>
              <a:t>?</a:t>
            </a:r>
          </a:p>
          <a:p>
            <a:pPr marL="609600" indent="-609600" eaLnBrk="1" hangingPunct="1"/>
            <a:r>
              <a:rPr lang="zh-CN" altLang="en-US" sz="3600"/>
              <a:t>两段封锁协议</a:t>
            </a:r>
            <a:r>
              <a:rPr lang="en-US" altLang="zh-CN" sz="3600"/>
              <a:t>(Two-Phase Locking)</a:t>
            </a:r>
            <a:r>
              <a:rPr lang="zh-CN" altLang="en-US" sz="3600"/>
              <a:t>是最常用的一种封锁协议，理论上证明使用两段封锁协议产生的是可串行化调度。</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06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7A11825-FBA8-47CD-A146-E74C3FAB9595}" type="slidenum">
              <a:rPr lang="zh-CN" altLang="en-US" sz="1400"/>
              <a:pPr>
                <a:spcBef>
                  <a:spcPct val="0"/>
                </a:spcBef>
                <a:buFontTx/>
                <a:buNone/>
              </a:pPr>
              <a:t>72</a:t>
            </a:fld>
            <a:endParaRPr lang="en-US" altLang="zh-CN" sz="1400"/>
          </a:p>
        </p:txBody>
      </p:sp>
      <p:sp>
        <p:nvSpPr>
          <p:cNvPr id="75779" name="Rectangle 2"/>
          <p:cNvSpPr>
            <a:spLocks noGrp="1" noChangeArrowheads="1"/>
          </p:cNvSpPr>
          <p:nvPr>
            <p:ph type="title"/>
          </p:nvPr>
        </p:nvSpPr>
        <p:spPr/>
        <p:txBody>
          <a:bodyPr/>
          <a:lstStyle/>
          <a:p>
            <a:pPr eaLnBrk="1" hangingPunct="1"/>
            <a:r>
              <a:rPr lang="zh-CN" altLang="en-US" sz="4800">
                <a:solidFill>
                  <a:schemeClr val="accent2"/>
                </a:solidFill>
              </a:rPr>
              <a:t>两段锁协议</a:t>
            </a:r>
          </a:p>
        </p:txBody>
      </p:sp>
      <p:sp>
        <p:nvSpPr>
          <p:cNvPr id="71684" name="Rectangle 3"/>
          <p:cNvSpPr>
            <a:spLocks noGrp="1" noChangeArrowheads="1"/>
          </p:cNvSpPr>
          <p:nvPr>
            <p:ph type="body" idx="1"/>
          </p:nvPr>
        </p:nvSpPr>
        <p:spPr>
          <a:xfrm>
            <a:off x="250825" y="1600200"/>
            <a:ext cx="8686800" cy="4525963"/>
          </a:xfrm>
        </p:spPr>
        <p:txBody>
          <a:bodyPr/>
          <a:lstStyle/>
          <a:p>
            <a:pPr eaLnBrk="1" hangingPunct="1"/>
            <a:r>
              <a:rPr lang="zh-CN" altLang="en-US" sz="4000"/>
              <a:t>指所有事务必须分两个阶段对数据项加锁和解锁。</a:t>
            </a:r>
          </a:p>
          <a:p>
            <a:pPr eaLnBrk="1" hangingPunct="1"/>
            <a:r>
              <a:rPr lang="zh-CN" altLang="en-US" sz="4000"/>
              <a:t>在对任何数据进行读、写操作之前，事务首先要获得对该数据的封锁。</a:t>
            </a:r>
          </a:p>
          <a:p>
            <a:pPr eaLnBrk="1" hangingPunct="1"/>
            <a:r>
              <a:rPr lang="zh-CN" altLang="en-US" sz="4000"/>
              <a:t>在释放一个封锁之后，事务不再申请和获得任何其他封锁。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E903F8-C854-4AF0-A1E3-9E0C8D2E3A71}" type="slidenum">
              <a:rPr lang="zh-CN" altLang="en-US" sz="1400"/>
              <a:pPr>
                <a:spcBef>
                  <a:spcPct val="0"/>
                </a:spcBef>
                <a:buFontTx/>
                <a:buNone/>
              </a:pPr>
              <a:t>73</a:t>
            </a:fld>
            <a:endParaRPr lang="en-US" altLang="zh-CN" sz="1400"/>
          </a:p>
        </p:txBody>
      </p:sp>
      <p:sp>
        <p:nvSpPr>
          <p:cNvPr id="76803" name="Rectangle 2"/>
          <p:cNvSpPr>
            <a:spLocks noGrp="1" noChangeArrowheads="1"/>
          </p:cNvSpPr>
          <p:nvPr>
            <p:ph type="title"/>
          </p:nvPr>
        </p:nvSpPr>
        <p:spPr/>
        <p:txBody>
          <a:bodyPr/>
          <a:lstStyle/>
          <a:p>
            <a:pPr eaLnBrk="1" hangingPunct="1"/>
            <a:r>
              <a:rPr lang="zh-CN" altLang="en-US" sz="4800" dirty="0">
                <a:solidFill>
                  <a:schemeClr val="accent2"/>
                </a:solidFill>
              </a:rPr>
              <a:t> “两段”锁的含义</a:t>
            </a:r>
          </a:p>
        </p:txBody>
      </p:sp>
      <p:sp>
        <p:nvSpPr>
          <p:cNvPr id="99331" name="Rectangle 3"/>
          <p:cNvSpPr>
            <a:spLocks noGrp="1" noChangeArrowheads="1"/>
          </p:cNvSpPr>
          <p:nvPr>
            <p:ph type="body" idx="1"/>
          </p:nvPr>
        </p:nvSpPr>
        <p:spPr>
          <a:xfrm>
            <a:off x="179388" y="1557338"/>
            <a:ext cx="8569325" cy="4525962"/>
          </a:xfrm>
        </p:spPr>
        <p:txBody>
          <a:bodyPr/>
          <a:lstStyle/>
          <a:p>
            <a:pPr eaLnBrk="1" hangingPunct="1"/>
            <a:r>
              <a:rPr lang="zh-CN" altLang="en-US" sz="3600"/>
              <a:t>事务分为两个阶段</a:t>
            </a:r>
          </a:p>
          <a:p>
            <a:pPr eaLnBrk="1" hangingPunct="1"/>
            <a:r>
              <a:rPr lang="zh-CN" altLang="en-US" sz="3600">
                <a:solidFill>
                  <a:schemeClr val="accent2"/>
                </a:solidFill>
              </a:rPr>
              <a:t>第一阶段是获得封锁，也称为扩展阶段</a:t>
            </a:r>
          </a:p>
          <a:p>
            <a:pPr lvl="1" eaLnBrk="1" hangingPunct="1"/>
            <a:r>
              <a:rPr lang="zh-CN" altLang="en-US" sz="3600"/>
              <a:t>事务可以申请获得任何数据项上的任何类型的锁，但是不能释放任何锁</a:t>
            </a:r>
          </a:p>
          <a:p>
            <a:pPr eaLnBrk="1" hangingPunct="1"/>
            <a:r>
              <a:rPr lang="zh-CN" altLang="en-US" sz="3600">
                <a:solidFill>
                  <a:schemeClr val="accent2"/>
                </a:solidFill>
              </a:rPr>
              <a:t>第二阶段是释放封锁，也称为收缩阶段</a:t>
            </a:r>
          </a:p>
          <a:p>
            <a:pPr lvl="1" eaLnBrk="1" hangingPunct="1"/>
            <a:r>
              <a:rPr lang="zh-CN" altLang="en-US" sz="3600"/>
              <a:t>事务可以释放任何数据项上的任何类型的锁，但是不能再申请任何锁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993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015A3A7-6CF2-4E0C-99D5-DBEE655D5EC0}" type="slidenum">
              <a:rPr lang="zh-CN" altLang="en-US" sz="1400"/>
              <a:pPr>
                <a:spcBef>
                  <a:spcPct val="0"/>
                </a:spcBef>
                <a:buFontTx/>
                <a:buNone/>
              </a:pPr>
              <a:t>74</a:t>
            </a:fld>
            <a:endParaRPr lang="en-US" altLang="zh-CN" sz="1400"/>
          </a:p>
        </p:txBody>
      </p:sp>
      <p:sp>
        <p:nvSpPr>
          <p:cNvPr id="77827" name="Rectangle 2"/>
          <p:cNvSpPr>
            <a:spLocks noGrp="1" noChangeArrowheads="1"/>
          </p:cNvSpPr>
          <p:nvPr>
            <p:ph type="title"/>
          </p:nvPr>
        </p:nvSpPr>
        <p:spPr/>
        <p:txBody>
          <a:bodyPr/>
          <a:lstStyle/>
          <a:p>
            <a:pPr eaLnBrk="1" hangingPunct="1"/>
            <a:r>
              <a:rPr lang="zh-CN" altLang="en-US" sz="4800">
                <a:solidFill>
                  <a:schemeClr val="accent2"/>
                </a:solidFill>
              </a:rPr>
              <a:t>两段锁协议</a:t>
            </a:r>
          </a:p>
        </p:txBody>
      </p:sp>
      <p:sp>
        <p:nvSpPr>
          <p:cNvPr id="77828" name="Rectangle 3"/>
          <p:cNvSpPr>
            <a:spLocks noGrp="1" noChangeArrowheads="1"/>
          </p:cNvSpPr>
          <p:nvPr>
            <p:ph type="body" sz="half" idx="1"/>
          </p:nvPr>
        </p:nvSpPr>
        <p:spPr>
          <a:xfrm>
            <a:off x="457200" y="1600200"/>
            <a:ext cx="8362950" cy="3197225"/>
          </a:xfrm>
        </p:spPr>
        <p:txBody>
          <a:bodyPr/>
          <a:lstStyle/>
          <a:p>
            <a:pPr eaLnBrk="1" hangingPunct="1"/>
            <a:r>
              <a:rPr lang="zh-CN" altLang="en-US" sz="3600"/>
              <a:t>举例：事务</a:t>
            </a:r>
            <a:r>
              <a:rPr lang="en-US" altLang="zh-CN" sz="3600"/>
              <a:t>T</a:t>
            </a:r>
            <a:r>
              <a:rPr lang="en-US" altLang="zh-CN" sz="3600" i="1" baseline="-25000"/>
              <a:t>i</a:t>
            </a:r>
            <a:r>
              <a:rPr lang="zh-CN" altLang="en-US" sz="3600"/>
              <a:t>遵守两段锁协议，其封锁序列是：</a:t>
            </a:r>
          </a:p>
          <a:p>
            <a:pPr eaLnBrk="1" hangingPunct="1"/>
            <a:endParaRPr lang="en-US" altLang="zh-CN" sz="3600"/>
          </a:p>
        </p:txBody>
      </p:sp>
      <p:pic>
        <p:nvPicPr>
          <p:cNvPr id="7782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4213" y="2852738"/>
            <a:ext cx="8101012" cy="1354137"/>
          </a:xfrm>
          <a:noFill/>
        </p:spPr>
      </p:pic>
      <p:sp>
        <p:nvSpPr>
          <p:cNvPr id="100358" name="Rectangle 6"/>
          <p:cNvSpPr>
            <a:spLocks noChangeArrowheads="1"/>
          </p:cNvSpPr>
          <p:nvPr/>
        </p:nvSpPr>
        <p:spPr bwMode="auto">
          <a:xfrm>
            <a:off x="287338" y="4652963"/>
            <a:ext cx="8748712" cy="15541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chemeClr val="accent2"/>
                </a:solidFill>
              </a:rPr>
              <a:t>事务</a:t>
            </a:r>
            <a:r>
              <a:rPr lang="en-US" altLang="zh-CN">
                <a:solidFill>
                  <a:schemeClr val="accent2"/>
                </a:solidFill>
              </a:rPr>
              <a:t>T</a:t>
            </a:r>
            <a:r>
              <a:rPr lang="en-US" altLang="zh-CN" i="1" baseline="-25000">
                <a:solidFill>
                  <a:schemeClr val="accent2"/>
                </a:solidFill>
              </a:rPr>
              <a:t>j</a:t>
            </a:r>
            <a:r>
              <a:rPr lang="zh-CN" altLang="en-US">
                <a:solidFill>
                  <a:schemeClr val="accent2"/>
                </a:solidFill>
              </a:rPr>
              <a:t>不遵守两段锁协议，其封锁序列是：</a:t>
            </a:r>
          </a:p>
          <a:p>
            <a:pPr eaLnBrk="1" hangingPunct="1">
              <a:spcBef>
                <a:spcPct val="0"/>
              </a:spcBef>
              <a:buFontTx/>
              <a:buNone/>
            </a:pPr>
            <a:r>
              <a:rPr lang="en-US" altLang="zh-CN">
                <a:solidFill>
                  <a:schemeClr val="accent2"/>
                </a:solidFill>
              </a:rPr>
              <a:t>Slock A  Unlock A  Slock B  Xlock C  Unlock C  Unlock B</a:t>
            </a:r>
            <a:r>
              <a:rPr lang="zh-CN" altLang="en-US">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4E15AE-5945-4BCA-B2AE-18AA9F257994}" type="slidenum">
              <a:rPr lang="zh-CN" altLang="en-US" sz="1400"/>
              <a:pPr>
                <a:spcBef>
                  <a:spcPct val="0"/>
                </a:spcBef>
                <a:buFontTx/>
                <a:buNone/>
              </a:pPr>
              <a:t>75</a:t>
            </a:fld>
            <a:endParaRPr lang="en-US" altLang="zh-CN" sz="1400"/>
          </a:p>
        </p:txBody>
      </p:sp>
      <p:sp>
        <p:nvSpPr>
          <p:cNvPr id="78851" name="Rectangle 2"/>
          <p:cNvSpPr>
            <a:spLocks noGrp="1" noChangeArrowheads="1"/>
          </p:cNvSpPr>
          <p:nvPr>
            <p:ph type="title"/>
          </p:nvPr>
        </p:nvSpPr>
        <p:spPr>
          <a:xfrm>
            <a:off x="36513" y="274638"/>
            <a:ext cx="9144000" cy="1143000"/>
          </a:xfrm>
        </p:spPr>
        <p:txBody>
          <a:bodyPr/>
          <a:lstStyle/>
          <a:p>
            <a:pPr eaLnBrk="1" hangingPunct="1"/>
            <a:r>
              <a:rPr lang="zh-CN" altLang="en-US" sz="4800">
                <a:solidFill>
                  <a:schemeClr val="accent2"/>
                </a:solidFill>
              </a:rPr>
              <a:t>遵守两段锁协议的可串行化调度</a:t>
            </a:r>
          </a:p>
        </p:txBody>
      </p:sp>
      <p:sp>
        <p:nvSpPr>
          <p:cNvPr id="74756" name="Rectangle 3"/>
          <p:cNvSpPr>
            <a:spLocks noGrp="1" noChangeArrowheads="1"/>
          </p:cNvSpPr>
          <p:nvPr>
            <p:ph type="body" idx="1"/>
          </p:nvPr>
        </p:nvSpPr>
        <p:spPr>
          <a:xfrm>
            <a:off x="468313" y="1628775"/>
            <a:ext cx="8362950" cy="4525963"/>
          </a:xfrm>
        </p:spPr>
        <p:txBody>
          <a:bodyPr/>
          <a:lstStyle/>
          <a:p>
            <a:pPr eaLnBrk="1" hangingPunct="1"/>
            <a:r>
              <a:rPr lang="zh-CN" altLang="en-US" sz="3600">
                <a:solidFill>
                  <a:schemeClr val="accent2"/>
                </a:solidFill>
              </a:rPr>
              <a:t>事务遵守两段锁协议是可串行化调度的充分条件，而不是必要条件。</a:t>
            </a:r>
          </a:p>
          <a:p>
            <a:pPr eaLnBrk="1" hangingPunct="1"/>
            <a:r>
              <a:rPr lang="zh-CN" altLang="en-US" sz="3600"/>
              <a:t>若并发事务都遵守两段锁协议，则对这些事务的任何并发调度策略都是可串行化的。</a:t>
            </a:r>
          </a:p>
          <a:p>
            <a:pPr eaLnBrk="1" hangingPunct="1"/>
            <a:r>
              <a:rPr lang="zh-CN" altLang="en-US" sz="3600"/>
              <a:t>若并发事务的一个调度是可串行化的，不一定所有事务都符合两段锁协议。</a:t>
            </a:r>
          </a:p>
          <a:p>
            <a:pPr eaLnBrk="1" hangingPunct="1"/>
            <a:r>
              <a:rPr lang="zh-CN" altLang="en-US" sz="3600"/>
              <a:t>遵守两段锁协议的事务可能发生死锁。</a:t>
            </a:r>
            <a:endParaRPr lang="en-US" altLang="zh-CN" sz="3600"/>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z="4800">
                <a:solidFill>
                  <a:schemeClr val="accent2"/>
                </a:solidFill>
              </a:rPr>
              <a:t>两段锁协议与防止死锁的一次封锁法</a:t>
            </a:r>
          </a:p>
        </p:txBody>
      </p:sp>
      <p:sp>
        <p:nvSpPr>
          <p:cNvPr id="3" name="内容占位符 2"/>
          <p:cNvSpPr>
            <a:spLocks noGrp="1"/>
          </p:cNvSpPr>
          <p:nvPr>
            <p:ph idx="1"/>
          </p:nvPr>
        </p:nvSpPr>
        <p:spPr>
          <a:xfrm>
            <a:off x="428625" y="1857375"/>
            <a:ext cx="8229600" cy="4525963"/>
          </a:xfrm>
        </p:spPr>
        <p:txBody>
          <a:bodyPr/>
          <a:lstStyle/>
          <a:p>
            <a:r>
              <a:rPr lang="zh-CN" altLang="en-US"/>
              <a:t>一次封锁法要求每个事务必须一次将所有要使用的数据全部加锁，否则就不能继续执行，因此一次封锁法遵守两段锁协议。</a:t>
            </a:r>
          </a:p>
          <a:p>
            <a:r>
              <a:rPr lang="zh-CN" altLang="en-US"/>
              <a:t>当时两段锁协议并不要求事务必须一次将所有要使用的数据全部加锁，因此遵守两段锁协议的事务可能发生死锁。</a:t>
            </a:r>
          </a:p>
          <a:p>
            <a:endParaRPr lang="zh-CN" altLang="en-US"/>
          </a:p>
        </p:txBody>
      </p:sp>
      <p:sp>
        <p:nvSpPr>
          <p:cNvPr id="79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FF1895-3C22-4B00-BC87-5BA832444F4B}" type="slidenum">
              <a:rPr lang="zh-CN" altLang="en-US" sz="1400"/>
              <a:pPr>
                <a:spcBef>
                  <a:spcPct val="0"/>
                </a:spcBef>
                <a:buFontTx/>
                <a:buNone/>
              </a:pPr>
              <a:t>76</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a:solidFill>
                  <a:srgbClr val="0033CC"/>
                </a:solidFill>
              </a:rPr>
              <a:t>遵守两段锁协议的事务发生死锁</a:t>
            </a:r>
          </a:p>
        </p:txBody>
      </p:sp>
      <p:sp>
        <p:nvSpPr>
          <p:cNvPr id="8089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8E1BEAB-7C27-41A6-B04F-A9BDE12F45D0}" type="slidenum">
              <a:rPr lang="zh-CN" altLang="en-US" sz="1400"/>
              <a:pPr>
                <a:spcBef>
                  <a:spcPct val="0"/>
                </a:spcBef>
                <a:buFontTx/>
                <a:buNone/>
              </a:pPr>
              <a:t>77</a:t>
            </a:fld>
            <a:endParaRPr lang="en-US" altLang="zh-CN" sz="1400"/>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357313"/>
            <a:ext cx="5443538"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C1C3BD-DC50-4CB0-93A6-4CFFC6F3B8EC}" type="slidenum">
              <a:rPr lang="zh-CN" altLang="en-US" sz="1400"/>
              <a:pPr>
                <a:spcBef>
                  <a:spcPct val="0"/>
                </a:spcBef>
                <a:buFontTx/>
                <a:buNone/>
              </a:pPr>
              <a:t>78</a:t>
            </a:fld>
            <a:endParaRPr lang="en-US" altLang="zh-CN" sz="1400"/>
          </a:p>
        </p:txBody>
      </p:sp>
      <p:sp>
        <p:nvSpPr>
          <p:cNvPr id="81923" name="Rectangle 2"/>
          <p:cNvSpPr>
            <a:spLocks noGrp="1" noChangeArrowheads="1"/>
          </p:cNvSpPr>
          <p:nvPr>
            <p:ph type="title"/>
          </p:nvPr>
        </p:nvSpPr>
        <p:spPr/>
        <p:txBody>
          <a:bodyPr/>
          <a:lstStyle/>
          <a:p>
            <a:pPr eaLnBrk="1" hangingPunct="1"/>
            <a:r>
              <a:rPr lang="en-US" altLang="zh-CN" sz="4800">
                <a:solidFill>
                  <a:schemeClr val="accent2"/>
                </a:solidFill>
              </a:rPr>
              <a:t>11.7 </a:t>
            </a:r>
            <a:r>
              <a:rPr lang="zh-CN" altLang="en-US" sz="4800">
                <a:solidFill>
                  <a:schemeClr val="accent2"/>
                </a:solidFill>
              </a:rPr>
              <a:t>封锁的粒度</a:t>
            </a:r>
          </a:p>
        </p:txBody>
      </p:sp>
      <p:sp>
        <p:nvSpPr>
          <p:cNvPr id="75780" name="Rectangle 3"/>
          <p:cNvSpPr>
            <a:spLocks noGrp="1" noChangeArrowheads="1"/>
          </p:cNvSpPr>
          <p:nvPr>
            <p:ph type="body" idx="1"/>
          </p:nvPr>
        </p:nvSpPr>
        <p:spPr>
          <a:xfrm>
            <a:off x="323850" y="1485900"/>
            <a:ext cx="8661400" cy="4464050"/>
          </a:xfrm>
        </p:spPr>
        <p:txBody>
          <a:bodyPr/>
          <a:lstStyle/>
          <a:p>
            <a:pPr eaLnBrk="1" hangingPunct="1"/>
            <a:r>
              <a:rPr lang="zh-CN" altLang="en-US" sz="4000"/>
              <a:t>封锁对象的大小称为封锁粒度</a:t>
            </a:r>
            <a:r>
              <a:rPr lang="en-US" altLang="zh-CN" sz="4000"/>
              <a:t>(Granularity)</a:t>
            </a:r>
          </a:p>
          <a:p>
            <a:pPr eaLnBrk="1" hangingPunct="1"/>
            <a:r>
              <a:rPr lang="zh-CN" altLang="en-US" sz="4000"/>
              <a:t>多粒度封锁</a:t>
            </a:r>
            <a:r>
              <a:rPr lang="en-US" altLang="zh-CN" sz="4000"/>
              <a:t>(Multiple Granularity Locking)</a:t>
            </a:r>
            <a:r>
              <a:rPr lang="zh-CN" altLang="en-US" sz="4000"/>
              <a:t>：</a:t>
            </a:r>
            <a:r>
              <a:rPr lang="zh-CN" altLang="en-US" sz="4400"/>
              <a:t>在一个系统中同时支持多种封锁粒度供不同事务选择。</a:t>
            </a:r>
          </a:p>
          <a:p>
            <a:pPr eaLnBrk="1" hangingPunct="1"/>
            <a:endParaRPr lang="zh-CN" altLang="en-US" sz="4000">
              <a:solidFill>
                <a:schemeClr val="hlink"/>
              </a:solidFill>
            </a:endParaRP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3F20664-5818-42B6-9AEB-D7DDA05AD7B6}" type="slidenum">
              <a:rPr lang="zh-CN" altLang="en-US" sz="1400"/>
              <a:pPr>
                <a:spcBef>
                  <a:spcPct val="0"/>
                </a:spcBef>
                <a:buFontTx/>
                <a:buNone/>
              </a:pPr>
              <a:t>79</a:t>
            </a:fld>
            <a:endParaRPr lang="en-US" altLang="zh-CN" sz="1400"/>
          </a:p>
        </p:txBody>
      </p:sp>
      <p:sp>
        <p:nvSpPr>
          <p:cNvPr id="76803" name="Rectangle 3"/>
          <p:cNvSpPr>
            <a:spLocks noGrp="1" noChangeArrowheads="1"/>
          </p:cNvSpPr>
          <p:nvPr>
            <p:ph type="body" idx="1"/>
          </p:nvPr>
        </p:nvSpPr>
        <p:spPr>
          <a:xfrm>
            <a:off x="323850" y="836613"/>
            <a:ext cx="8675688" cy="4895850"/>
          </a:xfrm>
        </p:spPr>
        <p:txBody>
          <a:bodyPr/>
          <a:lstStyle/>
          <a:p>
            <a:pPr eaLnBrk="1" hangingPunct="1"/>
            <a:r>
              <a:rPr lang="zh-CN" altLang="en-US" sz="4400"/>
              <a:t>封锁对象：逻辑单元，物理单元</a:t>
            </a:r>
          </a:p>
          <a:p>
            <a:pPr eaLnBrk="1" hangingPunct="1"/>
            <a:r>
              <a:rPr lang="zh-CN" altLang="en-US" sz="4000"/>
              <a:t>例：在关系数据库中，封锁对象</a:t>
            </a:r>
          </a:p>
          <a:p>
            <a:pPr lvl="1" eaLnBrk="1" hangingPunct="1"/>
            <a:r>
              <a:rPr lang="zh-CN" altLang="en-US" sz="4000"/>
              <a:t>逻辑单元</a:t>
            </a:r>
            <a:r>
              <a:rPr lang="en-US" altLang="zh-CN" sz="4000"/>
              <a:t>: </a:t>
            </a:r>
            <a:r>
              <a:rPr lang="zh-CN" altLang="en-US" sz="4000"/>
              <a:t>属性值、属性值集合、元组、关系、索引项、整个索引、整个数据库</a:t>
            </a:r>
          </a:p>
          <a:p>
            <a:pPr lvl="1" eaLnBrk="1" hangingPunct="1"/>
            <a:r>
              <a:rPr lang="zh-CN" altLang="en-US" sz="4000"/>
              <a:t>物理单元：页（数据页或索引页）、物理记录等</a:t>
            </a:r>
          </a:p>
          <a:p>
            <a:pPr eaLnBrk="1" hangingPunct="1"/>
            <a:endParaRPr lang="zh-CN" altLang="en-US" sz="4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331C15-5632-436A-AAE5-C208F2820F3E}" type="slidenum">
              <a:rPr lang="zh-CN" altLang="en-US" sz="1400"/>
              <a:pPr>
                <a:spcBef>
                  <a:spcPct val="0"/>
                </a:spcBef>
                <a:buFontTx/>
                <a:buNone/>
              </a:pPr>
              <a:t>8</a:t>
            </a:fld>
            <a:endParaRPr lang="en-US" altLang="zh-CN" sz="1400"/>
          </a:p>
        </p:txBody>
      </p:sp>
      <p:sp>
        <p:nvSpPr>
          <p:cNvPr id="10243" name="Rectangle 2"/>
          <p:cNvSpPr>
            <a:spLocks noGrp="1" noChangeArrowheads="1"/>
          </p:cNvSpPr>
          <p:nvPr>
            <p:ph type="title"/>
          </p:nvPr>
        </p:nvSpPr>
        <p:spPr/>
        <p:txBody>
          <a:bodyPr/>
          <a:lstStyle/>
          <a:p>
            <a:pPr eaLnBrk="1" hangingPunct="1"/>
            <a:r>
              <a:rPr lang="zh-CN" altLang="en-US" sz="4800">
                <a:solidFill>
                  <a:schemeClr val="accent2"/>
                </a:solidFill>
              </a:rPr>
              <a:t>事务并发执行带来的问题</a:t>
            </a:r>
          </a:p>
        </p:txBody>
      </p:sp>
      <p:sp>
        <p:nvSpPr>
          <p:cNvPr id="19459" name="Rectangle 3"/>
          <p:cNvSpPr>
            <a:spLocks noGrp="1" noChangeArrowheads="1"/>
          </p:cNvSpPr>
          <p:nvPr>
            <p:ph type="body" idx="1"/>
          </p:nvPr>
        </p:nvSpPr>
        <p:spPr>
          <a:xfrm>
            <a:off x="457200" y="1600200"/>
            <a:ext cx="8229600" cy="3197225"/>
          </a:xfrm>
        </p:spPr>
        <p:txBody>
          <a:bodyPr/>
          <a:lstStyle/>
          <a:p>
            <a:pPr eaLnBrk="1" hangingPunct="1"/>
            <a:r>
              <a:rPr lang="zh-CN" altLang="en-US" sz="4000"/>
              <a:t>会产生多个事务同时存取同一数据的情况</a:t>
            </a:r>
          </a:p>
          <a:p>
            <a:pPr eaLnBrk="1" hangingPunct="1"/>
            <a:r>
              <a:rPr lang="zh-CN" altLang="en-US" sz="4000"/>
              <a:t>可能会存取和存储不正确的数据，破坏事务一致性和数据库的一致性</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E17482-33CD-437D-B95C-7DD60F500917}" type="slidenum">
              <a:rPr lang="zh-CN" altLang="en-US" sz="1400"/>
              <a:pPr>
                <a:spcBef>
                  <a:spcPct val="0"/>
                </a:spcBef>
                <a:buFontTx/>
                <a:buNone/>
              </a:pPr>
              <a:t>80</a:t>
            </a:fld>
            <a:endParaRPr lang="en-US" altLang="zh-CN" sz="1400"/>
          </a:p>
        </p:txBody>
      </p:sp>
      <p:sp>
        <p:nvSpPr>
          <p:cNvPr id="83971" name="Rectangle 2"/>
          <p:cNvSpPr>
            <a:spLocks noGrp="1" noChangeArrowheads="1"/>
          </p:cNvSpPr>
          <p:nvPr>
            <p:ph type="title"/>
          </p:nvPr>
        </p:nvSpPr>
        <p:spPr/>
        <p:txBody>
          <a:bodyPr/>
          <a:lstStyle/>
          <a:p>
            <a:pPr eaLnBrk="1" hangingPunct="1"/>
            <a:r>
              <a:rPr lang="zh-CN" altLang="en-US" sz="4800">
                <a:solidFill>
                  <a:schemeClr val="accent2"/>
                </a:solidFill>
              </a:rPr>
              <a:t>选择封锁粒度原则</a:t>
            </a:r>
          </a:p>
        </p:txBody>
      </p:sp>
      <p:sp>
        <p:nvSpPr>
          <p:cNvPr id="110595" name="Rectangle 3"/>
          <p:cNvSpPr>
            <a:spLocks noGrp="1" noChangeArrowheads="1"/>
          </p:cNvSpPr>
          <p:nvPr>
            <p:ph type="body" idx="1"/>
          </p:nvPr>
        </p:nvSpPr>
        <p:spPr/>
        <p:txBody>
          <a:bodyPr/>
          <a:lstStyle/>
          <a:p>
            <a:pPr eaLnBrk="1" hangingPunct="1"/>
            <a:r>
              <a:rPr lang="zh-CN" altLang="en-US" sz="3600"/>
              <a:t>封锁粒度与系统的并发度和并发控制的开销密切相关。</a:t>
            </a:r>
          </a:p>
          <a:p>
            <a:pPr eaLnBrk="1" hangingPunct="1"/>
            <a:r>
              <a:rPr lang="zh-CN" altLang="en-US" sz="3600"/>
              <a:t>封锁的粒度越大，数据库所能够封锁的数据单元就越少，并发度就越小，系统开销也越小。</a:t>
            </a:r>
          </a:p>
          <a:p>
            <a:pPr eaLnBrk="1" hangingPunct="1"/>
            <a:r>
              <a:rPr lang="zh-CN" altLang="en-US" sz="3600"/>
              <a:t>封锁的粒度越小，并发度较高，但系统开销也就越大。</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FC8B38-AF8A-4384-B85A-3B1F0038167A}" type="slidenum">
              <a:rPr lang="zh-CN" altLang="en-US" sz="1400"/>
              <a:pPr>
                <a:spcBef>
                  <a:spcPct val="0"/>
                </a:spcBef>
                <a:buFontTx/>
                <a:buNone/>
              </a:pPr>
              <a:t>81</a:t>
            </a:fld>
            <a:endParaRPr lang="en-US" altLang="zh-CN" sz="1400"/>
          </a:p>
        </p:txBody>
      </p:sp>
      <p:sp>
        <p:nvSpPr>
          <p:cNvPr id="84995" name="Rectangle 2"/>
          <p:cNvSpPr>
            <a:spLocks noGrp="1" noChangeArrowheads="1"/>
          </p:cNvSpPr>
          <p:nvPr>
            <p:ph type="title"/>
          </p:nvPr>
        </p:nvSpPr>
        <p:spPr/>
        <p:txBody>
          <a:bodyPr/>
          <a:lstStyle/>
          <a:p>
            <a:pPr eaLnBrk="1" hangingPunct="1"/>
            <a:r>
              <a:rPr lang="zh-CN" altLang="en-US" sz="4800">
                <a:solidFill>
                  <a:schemeClr val="accent2"/>
                </a:solidFill>
              </a:rPr>
              <a:t>选择封锁粒度的原则</a:t>
            </a:r>
          </a:p>
        </p:txBody>
      </p:sp>
      <p:sp>
        <p:nvSpPr>
          <p:cNvPr id="111619" name="Rectangle 3"/>
          <p:cNvSpPr>
            <a:spLocks noGrp="1" noChangeArrowheads="1"/>
          </p:cNvSpPr>
          <p:nvPr>
            <p:ph type="body" idx="1"/>
          </p:nvPr>
        </p:nvSpPr>
        <p:spPr>
          <a:xfrm>
            <a:off x="457200" y="1412875"/>
            <a:ext cx="8362950" cy="5256213"/>
          </a:xfrm>
        </p:spPr>
        <p:txBody>
          <a:bodyPr/>
          <a:lstStyle/>
          <a:p>
            <a:pPr eaLnBrk="1" hangingPunct="1">
              <a:lnSpc>
                <a:spcPct val="90000"/>
              </a:lnSpc>
            </a:pPr>
            <a:r>
              <a:rPr lang="zh-CN" altLang="en-US"/>
              <a:t>若封锁粒度是数据页，事务</a:t>
            </a:r>
            <a:r>
              <a:rPr lang="en-US" altLang="zh-CN"/>
              <a:t>T1</a:t>
            </a:r>
            <a:r>
              <a:rPr lang="zh-CN" altLang="en-US"/>
              <a:t>需要修改元组</a:t>
            </a:r>
            <a:r>
              <a:rPr lang="en-US" altLang="zh-CN"/>
              <a:t>L1</a:t>
            </a:r>
            <a:r>
              <a:rPr lang="zh-CN" altLang="en-US"/>
              <a:t>，则</a:t>
            </a:r>
            <a:r>
              <a:rPr lang="en-US" altLang="zh-CN"/>
              <a:t>T1</a:t>
            </a:r>
            <a:r>
              <a:rPr lang="zh-CN" altLang="en-US"/>
              <a:t>必须对包含</a:t>
            </a:r>
            <a:r>
              <a:rPr lang="en-US" altLang="zh-CN"/>
              <a:t>L1</a:t>
            </a:r>
            <a:r>
              <a:rPr lang="zh-CN" altLang="en-US"/>
              <a:t>的整个数据页</a:t>
            </a:r>
            <a:r>
              <a:rPr lang="en-US" altLang="zh-CN"/>
              <a:t>A</a:t>
            </a:r>
            <a:r>
              <a:rPr lang="zh-CN" altLang="en-US"/>
              <a:t>加锁</a:t>
            </a:r>
          </a:p>
          <a:p>
            <a:pPr eaLnBrk="1" hangingPunct="1">
              <a:lnSpc>
                <a:spcPct val="90000"/>
              </a:lnSpc>
            </a:pPr>
            <a:r>
              <a:rPr lang="zh-CN" altLang="en-US"/>
              <a:t>如果</a:t>
            </a:r>
            <a:r>
              <a:rPr lang="en-US" altLang="zh-CN"/>
              <a:t>T1</a:t>
            </a:r>
            <a:r>
              <a:rPr lang="zh-CN" altLang="en-US"/>
              <a:t>对</a:t>
            </a:r>
            <a:r>
              <a:rPr lang="en-US" altLang="zh-CN"/>
              <a:t>A</a:t>
            </a:r>
            <a:r>
              <a:rPr lang="zh-CN" altLang="en-US"/>
              <a:t>加锁后事务</a:t>
            </a:r>
            <a:r>
              <a:rPr lang="en-US" altLang="zh-CN"/>
              <a:t>T2</a:t>
            </a:r>
            <a:r>
              <a:rPr lang="zh-CN" altLang="en-US"/>
              <a:t>要修改</a:t>
            </a:r>
            <a:r>
              <a:rPr lang="en-US" altLang="zh-CN"/>
              <a:t>A</a:t>
            </a:r>
            <a:r>
              <a:rPr lang="zh-CN" altLang="en-US"/>
              <a:t>中元组</a:t>
            </a:r>
            <a:r>
              <a:rPr lang="en-US" altLang="zh-CN"/>
              <a:t>L2</a:t>
            </a:r>
            <a:r>
              <a:rPr lang="zh-CN" altLang="en-US"/>
              <a:t>，则</a:t>
            </a:r>
            <a:r>
              <a:rPr lang="en-US" altLang="zh-CN"/>
              <a:t>T2</a:t>
            </a:r>
            <a:r>
              <a:rPr lang="zh-CN" altLang="en-US"/>
              <a:t>被迫等待，直到</a:t>
            </a:r>
            <a:r>
              <a:rPr lang="en-US" altLang="zh-CN"/>
              <a:t>T1</a:t>
            </a:r>
            <a:r>
              <a:rPr lang="zh-CN" altLang="en-US"/>
              <a:t>释放</a:t>
            </a:r>
            <a:r>
              <a:rPr lang="en-US" altLang="zh-CN"/>
              <a:t>A</a:t>
            </a:r>
            <a:endParaRPr lang="zh-CN" altLang="en-US"/>
          </a:p>
          <a:p>
            <a:pPr eaLnBrk="1" hangingPunct="1"/>
            <a:r>
              <a:rPr lang="zh-CN" altLang="en-US"/>
              <a:t>如果封锁粒度是元组，则</a:t>
            </a:r>
            <a:r>
              <a:rPr lang="en-US" altLang="zh-CN"/>
              <a:t>T1</a:t>
            </a:r>
            <a:r>
              <a:rPr lang="zh-CN" altLang="en-US"/>
              <a:t>和</a:t>
            </a:r>
            <a:r>
              <a:rPr lang="en-US" altLang="zh-CN"/>
              <a:t>T2</a:t>
            </a:r>
            <a:r>
              <a:rPr lang="zh-CN" altLang="en-US"/>
              <a:t>可以同时对</a:t>
            </a:r>
            <a:r>
              <a:rPr lang="en-US" altLang="zh-CN"/>
              <a:t>L1</a:t>
            </a:r>
            <a:r>
              <a:rPr lang="zh-CN" altLang="en-US"/>
              <a:t>和</a:t>
            </a:r>
            <a:r>
              <a:rPr lang="en-US" altLang="zh-CN"/>
              <a:t>L2</a:t>
            </a:r>
            <a:r>
              <a:rPr lang="zh-CN" altLang="en-US"/>
              <a:t>加锁，不需要互相等待，提高了系统的并行度</a:t>
            </a:r>
          </a:p>
          <a:p>
            <a:pPr eaLnBrk="1" hangingPunct="1">
              <a:lnSpc>
                <a:spcPct val="90000"/>
              </a:lnSpc>
            </a:pPr>
            <a:r>
              <a:rPr lang="zh-CN" altLang="en-US"/>
              <a:t>若事务</a:t>
            </a:r>
            <a:r>
              <a:rPr lang="en-US" altLang="zh-CN"/>
              <a:t>T</a:t>
            </a:r>
            <a:r>
              <a:rPr lang="zh-CN" altLang="en-US"/>
              <a:t>需要读取整个表，若封锁粒度是元组，</a:t>
            </a:r>
            <a:r>
              <a:rPr lang="en-US" altLang="zh-CN"/>
              <a:t>T</a:t>
            </a:r>
            <a:r>
              <a:rPr lang="zh-CN" altLang="en-US"/>
              <a:t>必须对表中的每一个元组加锁，开销极大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096694-75AA-4F35-8C51-17824D1C06D6}" type="slidenum">
              <a:rPr lang="zh-CN" altLang="en-US" sz="1400"/>
              <a:pPr>
                <a:spcBef>
                  <a:spcPct val="0"/>
                </a:spcBef>
                <a:buFontTx/>
                <a:buNone/>
              </a:pPr>
              <a:t>82</a:t>
            </a:fld>
            <a:endParaRPr lang="en-US" altLang="zh-CN" sz="1400"/>
          </a:p>
        </p:txBody>
      </p:sp>
      <p:sp>
        <p:nvSpPr>
          <p:cNvPr id="86019" name="Rectangle 2"/>
          <p:cNvSpPr>
            <a:spLocks noGrp="1" noChangeArrowheads="1"/>
          </p:cNvSpPr>
          <p:nvPr>
            <p:ph type="title"/>
          </p:nvPr>
        </p:nvSpPr>
        <p:spPr>
          <a:xfrm>
            <a:off x="468313" y="260350"/>
            <a:ext cx="8229600" cy="1143000"/>
          </a:xfrm>
        </p:spPr>
        <p:txBody>
          <a:bodyPr/>
          <a:lstStyle/>
          <a:p>
            <a:pPr eaLnBrk="1" hangingPunct="1"/>
            <a:r>
              <a:rPr lang="zh-CN" altLang="en-US" sz="4800">
                <a:solidFill>
                  <a:schemeClr val="accent2"/>
                </a:solidFill>
              </a:rPr>
              <a:t>选择封锁粒度的原则</a:t>
            </a:r>
          </a:p>
        </p:txBody>
      </p:sp>
      <p:sp>
        <p:nvSpPr>
          <p:cNvPr id="112643" name="Rectangle 3"/>
          <p:cNvSpPr>
            <a:spLocks noGrp="1" noChangeArrowheads="1"/>
          </p:cNvSpPr>
          <p:nvPr>
            <p:ph type="body" idx="1"/>
          </p:nvPr>
        </p:nvSpPr>
        <p:spPr>
          <a:xfrm>
            <a:off x="468313" y="1341438"/>
            <a:ext cx="8496300" cy="5111750"/>
          </a:xfrm>
        </p:spPr>
        <p:txBody>
          <a:bodyPr/>
          <a:lstStyle/>
          <a:p>
            <a:pPr marL="609600" indent="-609600" eaLnBrk="1" hangingPunct="1">
              <a:buFontTx/>
              <a:buNone/>
            </a:pPr>
            <a:r>
              <a:rPr lang="zh-CN" altLang="en-US" sz="3600"/>
              <a:t>    同时考虑</a:t>
            </a:r>
            <a:r>
              <a:rPr lang="zh-CN" altLang="en-US" sz="3600">
                <a:solidFill>
                  <a:schemeClr val="accent2"/>
                </a:solidFill>
              </a:rPr>
              <a:t>封锁开销</a:t>
            </a:r>
            <a:r>
              <a:rPr lang="zh-CN" altLang="en-US" sz="3600"/>
              <a:t>和</a:t>
            </a:r>
            <a:r>
              <a:rPr lang="zh-CN" altLang="en-US" sz="3600">
                <a:solidFill>
                  <a:schemeClr val="accent2"/>
                </a:solidFill>
              </a:rPr>
              <a:t>并发度</a:t>
            </a:r>
            <a:r>
              <a:rPr lang="zh-CN" altLang="en-US" sz="3600"/>
              <a:t>两个因素，适当选择封锁粒度</a:t>
            </a:r>
          </a:p>
          <a:p>
            <a:pPr marL="990600" lvl="1" indent="-533400" eaLnBrk="1" hangingPunct="1">
              <a:buFontTx/>
              <a:buAutoNum type="circleNumDbPlain"/>
            </a:pPr>
            <a:r>
              <a:rPr lang="zh-CN" altLang="en-US" sz="3200"/>
              <a:t>需要处理多个关系的大量元组的用户事务：以数据库为封锁单位</a:t>
            </a:r>
          </a:p>
          <a:p>
            <a:pPr marL="990600" lvl="1" indent="-533400" eaLnBrk="1" hangingPunct="1">
              <a:buFontTx/>
              <a:buAutoNum type="circleNumDbPlain"/>
            </a:pPr>
            <a:r>
              <a:rPr lang="zh-CN" altLang="en-US" sz="3200"/>
              <a:t>需要处理大量元组的用户事务：以关系为封锁单元</a:t>
            </a:r>
          </a:p>
          <a:p>
            <a:pPr marL="990600" lvl="1" indent="-533400" eaLnBrk="1" hangingPunct="1">
              <a:buFontTx/>
              <a:buAutoNum type="circleNumDbPlain"/>
            </a:pPr>
            <a:r>
              <a:rPr lang="zh-CN" altLang="en-US" sz="3200"/>
              <a:t>只处理少量元组的用户事务：以元组为封锁单位</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F49D69-9BB6-431F-AC04-CEBD5BD3D855}" type="slidenum">
              <a:rPr lang="zh-CN" altLang="en-US" sz="1400"/>
              <a:pPr>
                <a:spcBef>
                  <a:spcPct val="0"/>
                </a:spcBef>
                <a:buFontTx/>
                <a:buNone/>
              </a:pPr>
              <a:t>83</a:t>
            </a:fld>
            <a:endParaRPr lang="en-US" altLang="zh-CN" sz="1400"/>
          </a:p>
        </p:txBody>
      </p:sp>
      <p:sp>
        <p:nvSpPr>
          <p:cNvPr id="87043" name="Rectangle 2"/>
          <p:cNvSpPr>
            <a:spLocks noGrp="1" noChangeArrowheads="1"/>
          </p:cNvSpPr>
          <p:nvPr>
            <p:ph type="title"/>
          </p:nvPr>
        </p:nvSpPr>
        <p:spPr/>
        <p:txBody>
          <a:bodyPr/>
          <a:lstStyle/>
          <a:p>
            <a:pPr eaLnBrk="1" hangingPunct="1"/>
            <a:r>
              <a:rPr lang="zh-CN" altLang="en-US" sz="4800">
                <a:solidFill>
                  <a:schemeClr val="accent2"/>
                </a:solidFill>
              </a:rPr>
              <a:t>多粒度树</a:t>
            </a:r>
          </a:p>
        </p:txBody>
      </p:sp>
      <p:sp>
        <p:nvSpPr>
          <p:cNvPr id="80900" name="Rectangle 3"/>
          <p:cNvSpPr>
            <a:spLocks noGrp="1" noChangeArrowheads="1"/>
          </p:cNvSpPr>
          <p:nvPr>
            <p:ph type="body" idx="1"/>
          </p:nvPr>
        </p:nvSpPr>
        <p:spPr>
          <a:xfrm>
            <a:off x="457200" y="1600200"/>
            <a:ext cx="8229600" cy="3484563"/>
          </a:xfrm>
        </p:spPr>
        <p:txBody>
          <a:bodyPr/>
          <a:lstStyle/>
          <a:p>
            <a:pPr eaLnBrk="1" hangingPunct="1"/>
            <a:r>
              <a:rPr lang="zh-CN" altLang="en-US" sz="4000"/>
              <a:t>以树形结构来表示多级封锁粒度</a:t>
            </a:r>
          </a:p>
          <a:p>
            <a:pPr eaLnBrk="1" hangingPunct="1"/>
            <a:r>
              <a:rPr lang="zh-CN" altLang="en-US" sz="4000"/>
              <a:t>根结点是整个数据库，表示最大的数据粒度</a:t>
            </a:r>
          </a:p>
          <a:p>
            <a:pPr eaLnBrk="1" hangingPunct="1"/>
            <a:r>
              <a:rPr lang="zh-CN" altLang="en-US" sz="4000"/>
              <a:t>叶结点表示最小的数据粒度</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371401-8F37-4CBC-8AD9-10A2E9007CD5}" type="slidenum">
              <a:rPr lang="zh-CN" altLang="en-US" sz="1400"/>
              <a:pPr>
                <a:spcBef>
                  <a:spcPct val="0"/>
                </a:spcBef>
                <a:buFontTx/>
                <a:buNone/>
              </a:pPr>
              <a:t>84</a:t>
            </a:fld>
            <a:endParaRPr lang="en-US" altLang="zh-CN" sz="1400"/>
          </a:p>
        </p:txBody>
      </p:sp>
      <p:sp>
        <p:nvSpPr>
          <p:cNvPr id="88067" name="Rectangle 2"/>
          <p:cNvSpPr>
            <a:spLocks noGrp="1" noChangeArrowheads="1"/>
          </p:cNvSpPr>
          <p:nvPr>
            <p:ph type="title"/>
          </p:nvPr>
        </p:nvSpPr>
        <p:spPr>
          <a:xfrm>
            <a:off x="395288" y="125413"/>
            <a:ext cx="8229600" cy="1143000"/>
          </a:xfrm>
        </p:spPr>
        <p:txBody>
          <a:bodyPr/>
          <a:lstStyle/>
          <a:p>
            <a:pPr eaLnBrk="1" hangingPunct="1"/>
            <a:r>
              <a:rPr lang="zh-CN" altLang="en-US" sz="4800">
                <a:solidFill>
                  <a:schemeClr val="accent2"/>
                </a:solidFill>
              </a:rPr>
              <a:t>三级粒度树</a:t>
            </a:r>
          </a:p>
        </p:txBody>
      </p:sp>
      <p:sp>
        <p:nvSpPr>
          <p:cNvPr id="88068" name="Rectangle 3"/>
          <p:cNvSpPr>
            <a:spLocks noGrp="1" noChangeArrowheads="1"/>
          </p:cNvSpPr>
          <p:nvPr>
            <p:ph type="body" sz="half" idx="1"/>
          </p:nvPr>
        </p:nvSpPr>
        <p:spPr>
          <a:xfrm>
            <a:off x="1765300" y="4724400"/>
            <a:ext cx="5759450" cy="1800225"/>
          </a:xfrm>
        </p:spPr>
        <p:txBody>
          <a:bodyPr/>
          <a:lstStyle/>
          <a:p>
            <a:pPr eaLnBrk="1" hangingPunct="1">
              <a:lnSpc>
                <a:spcPct val="80000"/>
              </a:lnSpc>
              <a:buFontTx/>
              <a:buNone/>
            </a:pPr>
            <a:r>
              <a:rPr lang="zh-CN" altLang="en-US" sz="3600"/>
              <a:t>根结点为数据库</a:t>
            </a:r>
          </a:p>
          <a:p>
            <a:pPr eaLnBrk="1" hangingPunct="1">
              <a:lnSpc>
                <a:spcPct val="80000"/>
              </a:lnSpc>
              <a:buFontTx/>
              <a:buNone/>
            </a:pPr>
            <a:r>
              <a:rPr lang="zh-CN" altLang="en-US" sz="3600"/>
              <a:t>数据库的子结点为关系</a:t>
            </a:r>
          </a:p>
          <a:p>
            <a:pPr eaLnBrk="1" hangingPunct="1">
              <a:lnSpc>
                <a:spcPct val="80000"/>
              </a:lnSpc>
              <a:buFontTx/>
              <a:buNone/>
            </a:pPr>
            <a:r>
              <a:rPr lang="zh-CN" altLang="en-US" sz="3600"/>
              <a:t>关系的子结点为元组</a:t>
            </a:r>
          </a:p>
          <a:p>
            <a:pPr eaLnBrk="1" hangingPunct="1">
              <a:lnSpc>
                <a:spcPct val="80000"/>
              </a:lnSpc>
            </a:pPr>
            <a:endParaRPr lang="zh-CN" altLang="en-US" sz="3600"/>
          </a:p>
        </p:txBody>
      </p:sp>
      <p:pic>
        <p:nvPicPr>
          <p:cNvPr id="8806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763713" y="1279525"/>
            <a:ext cx="6624637" cy="3248025"/>
          </a:xfr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AAAF0CF-CC40-4FB8-A4AC-717AEDBDA13C}" type="slidenum">
              <a:rPr lang="zh-CN" altLang="en-US" sz="1400"/>
              <a:pPr>
                <a:spcBef>
                  <a:spcPct val="0"/>
                </a:spcBef>
                <a:buFontTx/>
                <a:buNone/>
              </a:pPr>
              <a:t>85</a:t>
            </a:fld>
            <a:endParaRPr lang="en-US" altLang="zh-CN" sz="1400"/>
          </a:p>
        </p:txBody>
      </p:sp>
      <p:sp>
        <p:nvSpPr>
          <p:cNvPr id="89091" name="Rectangle 2"/>
          <p:cNvSpPr>
            <a:spLocks noGrp="1" noChangeArrowheads="1"/>
          </p:cNvSpPr>
          <p:nvPr>
            <p:ph type="title"/>
          </p:nvPr>
        </p:nvSpPr>
        <p:spPr/>
        <p:txBody>
          <a:bodyPr/>
          <a:lstStyle/>
          <a:p>
            <a:pPr eaLnBrk="1" hangingPunct="1"/>
            <a:r>
              <a:rPr lang="zh-CN" altLang="en-US" sz="4800">
                <a:solidFill>
                  <a:schemeClr val="accent2"/>
                </a:solidFill>
              </a:rPr>
              <a:t>多粒度封锁协议</a:t>
            </a:r>
          </a:p>
        </p:txBody>
      </p:sp>
      <p:sp>
        <p:nvSpPr>
          <p:cNvPr id="82948" name="Rectangle 3"/>
          <p:cNvSpPr>
            <a:spLocks noGrp="1" noChangeArrowheads="1"/>
          </p:cNvSpPr>
          <p:nvPr>
            <p:ph type="body" idx="1"/>
          </p:nvPr>
        </p:nvSpPr>
        <p:spPr/>
        <p:txBody>
          <a:bodyPr/>
          <a:lstStyle/>
          <a:p>
            <a:pPr eaLnBrk="1" hangingPunct="1"/>
            <a:r>
              <a:rPr lang="zh-CN" altLang="en-US" sz="3600"/>
              <a:t>允许多粒度树中的每个结点被独立地加锁</a:t>
            </a:r>
          </a:p>
          <a:p>
            <a:pPr eaLnBrk="1" hangingPunct="1"/>
            <a:r>
              <a:rPr lang="zh-CN" altLang="en-US" sz="3600"/>
              <a:t>对一个结点加锁意味着这个结点的所有后裔结点也被加以同样类型的锁</a:t>
            </a:r>
          </a:p>
          <a:p>
            <a:pPr eaLnBrk="1" hangingPunct="1"/>
            <a:r>
              <a:rPr lang="zh-CN" altLang="en-US" sz="3600"/>
              <a:t>在多粒度封锁中一个数据对象可能以两种方式封锁：</a:t>
            </a:r>
            <a:r>
              <a:rPr lang="zh-CN" altLang="en-US" sz="3600">
                <a:solidFill>
                  <a:schemeClr val="accent2"/>
                </a:solidFill>
              </a:rPr>
              <a:t>显式封锁</a:t>
            </a:r>
            <a:r>
              <a:rPr lang="zh-CN" altLang="en-US" sz="3600"/>
              <a:t>和</a:t>
            </a:r>
            <a:r>
              <a:rPr lang="zh-CN" altLang="en-US" sz="3600">
                <a:solidFill>
                  <a:schemeClr val="accent2"/>
                </a:solidFill>
              </a:rPr>
              <a:t>隐式封锁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A1CF6B-6DE4-4B2D-918F-680B824F989B}" type="slidenum">
              <a:rPr lang="zh-CN" altLang="en-US" sz="1400"/>
              <a:pPr>
                <a:spcBef>
                  <a:spcPct val="0"/>
                </a:spcBef>
                <a:buFontTx/>
                <a:buNone/>
              </a:pPr>
              <a:t>86</a:t>
            </a:fld>
            <a:endParaRPr lang="en-US" altLang="zh-CN" sz="1400"/>
          </a:p>
        </p:txBody>
      </p:sp>
      <p:sp>
        <p:nvSpPr>
          <p:cNvPr id="90115" name="Rectangle 2"/>
          <p:cNvSpPr>
            <a:spLocks noGrp="1" noChangeArrowheads="1"/>
          </p:cNvSpPr>
          <p:nvPr>
            <p:ph type="title"/>
          </p:nvPr>
        </p:nvSpPr>
        <p:spPr/>
        <p:txBody>
          <a:bodyPr/>
          <a:lstStyle/>
          <a:p>
            <a:pPr eaLnBrk="1" hangingPunct="1"/>
            <a:r>
              <a:rPr lang="zh-CN" altLang="en-US" sz="4800">
                <a:solidFill>
                  <a:schemeClr val="accent2"/>
                </a:solidFill>
              </a:rPr>
              <a:t>显式封锁和隐式封锁</a:t>
            </a:r>
          </a:p>
        </p:txBody>
      </p:sp>
      <p:sp>
        <p:nvSpPr>
          <p:cNvPr id="117763" name="Rectangle 3"/>
          <p:cNvSpPr>
            <a:spLocks noGrp="1" noChangeArrowheads="1"/>
          </p:cNvSpPr>
          <p:nvPr>
            <p:ph type="body" idx="1"/>
          </p:nvPr>
        </p:nvSpPr>
        <p:spPr>
          <a:xfrm>
            <a:off x="457200" y="1600200"/>
            <a:ext cx="8229600" cy="4565650"/>
          </a:xfrm>
        </p:spPr>
        <p:txBody>
          <a:bodyPr/>
          <a:lstStyle/>
          <a:p>
            <a:pPr eaLnBrk="1" hangingPunct="1"/>
            <a:r>
              <a:rPr lang="zh-CN" altLang="en-US" sz="4000"/>
              <a:t>显式封锁</a:t>
            </a:r>
            <a:r>
              <a:rPr lang="en-US" altLang="zh-CN" sz="4000"/>
              <a:t>: </a:t>
            </a:r>
            <a:r>
              <a:rPr lang="zh-CN" altLang="en-US" sz="4000"/>
              <a:t>直接加到数据对象上的封锁</a:t>
            </a:r>
          </a:p>
          <a:p>
            <a:pPr eaLnBrk="1" hangingPunct="1"/>
            <a:r>
              <a:rPr lang="zh-CN" altLang="en-US" sz="4000"/>
              <a:t>隐式封锁</a:t>
            </a:r>
            <a:r>
              <a:rPr lang="en-US" altLang="zh-CN" sz="4000"/>
              <a:t>: </a:t>
            </a:r>
            <a:r>
              <a:rPr lang="zh-CN" altLang="en-US" sz="4000"/>
              <a:t>该数据对象没有独立加锁，是由于其上级结点加锁而使该数据对象加锁</a:t>
            </a:r>
          </a:p>
          <a:p>
            <a:pPr eaLnBrk="1" hangingPunct="1"/>
            <a:r>
              <a:rPr lang="zh-CN" altLang="en-US" sz="4000"/>
              <a:t>显式封锁和隐式封锁效果一样</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2E28E8-B9C1-41CB-A435-CDEF13702EAF}" type="slidenum">
              <a:rPr lang="zh-CN" altLang="en-US" sz="1400"/>
              <a:pPr>
                <a:spcBef>
                  <a:spcPct val="0"/>
                </a:spcBef>
                <a:buFontTx/>
                <a:buNone/>
              </a:pPr>
              <a:t>87</a:t>
            </a:fld>
            <a:endParaRPr lang="en-US" altLang="zh-CN" sz="1400"/>
          </a:p>
        </p:txBody>
      </p:sp>
      <p:sp>
        <p:nvSpPr>
          <p:cNvPr id="91139" name="Rectangle 3"/>
          <p:cNvSpPr>
            <a:spLocks noGrp="1" noChangeArrowheads="1"/>
          </p:cNvSpPr>
          <p:nvPr>
            <p:ph type="body" idx="1"/>
          </p:nvPr>
        </p:nvSpPr>
        <p:spPr>
          <a:xfrm>
            <a:off x="457200" y="1600200"/>
            <a:ext cx="8229600" cy="2908300"/>
          </a:xfrm>
        </p:spPr>
        <p:txBody>
          <a:bodyPr/>
          <a:lstStyle/>
          <a:p>
            <a:pPr eaLnBrk="1" hangingPunct="1"/>
            <a:r>
              <a:rPr lang="zh-CN" altLang="en-US" sz="4000"/>
              <a:t>系统检查封锁冲突时</a:t>
            </a:r>
          </a:p>
          <a:p>
            <a:pPr lvl="1" eaLnBrk="1" hangingPunct="1"/>
            <a:r>
              <a:rPr lang="zh-CN" altLang="en-US" sz="4000"/>
              <a:t>要检查显式封锁</a:t>
            </a:r>
          </a:p>
          <a:p>
            <a:pPr lvl="1" eaLnBrk="1" hangingPunct="1"/>
            <a:r>
              <a:rPr lang="zh-CN" altLang="en-US" sz="4000"/>
              <a:t>还要检查隐式封锁</a:t>
            </a:r>
          </a:p>
          <a:p>
            <a:pPr eaLnBrk="1" hangingPunct="1"/>
            <a:endParaRPr lang="zh-CN" altLang="en-US" sz="44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8352DA-1ECB-44E9-BFDD-C049CB97B896}" type="slidenum">
              <a:rPr lang="zh-CN" altLang="en-US" sz="1400"/>
              <a:pPr>
                <a:spcBef>
                  <a:spcPct val="0"/>
                </a:spcBef>
                <a:buFontTx/>
                <a:buNone/>
              </a:pPr>
              <a:t>88</a:t>
            </a:fld>
            <a:endParaRPr lang="en-US" altLang="zh-CN" sz="1400"/>
          </a:p>
        </p:txBody>
      </p:sp>
      <p:sp>
        <p:nvSpPr>
          <p:cNvPr id="119811" name="Rectangle 3"/>
          <p:cNvSpPr>
            <a:spLocks noGrp="1" noChangeArrowheads="1"/>
          </p:cNvSpPr>
          <p:nvPr>
            <p:ph type="body" idx="1"/>
          </p:nvPr>
        </p:nvSpPr>
        <p:spPr>
          <a:xfrm>
            <a:off x="395288" y="1196975"/>
            <a:ext cx="8497887" cy="4824413"/>
          </a:xfrm>
        </p:spPr>
        <p:txBody>
          <a:bodyPr/>
          <a:lstStyle/>
          <a:p>
            <a:pPr marL="609600" indent="-609600" eaLnBrk="1" hangingPunct="1">
              <a:buFontTx/>
              <a:buNone/>
            </a:pPr>
            <a:r>
              <a:rPr lang="zh-CN" altLang="en-US" sz="4000"/>
              <a:t>例如事务</a:t>
            </a:r>
            <a:r>
              <a:rPr lang="en-US" altLang="zh-CN" sz="4000"/>
              <a:t>T</a:t>
            </a:r>
            <a:r>
              <a:rPr lang="zh-CN" altLang="en-US" sz="4000"/>
              <a:t>要对关系</a:t>
            </a:r>
            <a:r>
              <a:rPr lang="en-US" altLang="zh-CN" sz="4000" i="1"/>
              <a:t>R</a:t>
            </a:r>
            <a:r>
              <a:rPr lang="en-US" altLang="zh-CN" sz="4000"/>
              <a:t>1</a:t>
            </a:r>
            <a:r>
              <a:rPr lang="zh-CN" altLang="en-US" sz="4000"/>
              <a:t>加</a:t>
            </a:r>
            <a:r>
              <a:rPr lang="en-US" altLang="zh-CN" sz="4000"/>
              <a:t>X</a:t>
            </a:r>
            <a:r>
              <a:rPr lang="zh-CN" altLang="en-US" sz="4000"/>
              <a:t>锁</a:t>
            </a:r>
          </a:p>
          <a:p>
            <a:pPr marL="609600" indent="-609600" eaLnBrk="1" hangingPunct="1">
              <a:buFontTx/>
              <a:buAutoNum type="circleNumDbPlain"/>
            </a:pPr>
            <a:r>
              <a:rPr lang="zh-CN" altLang="en-US" sz="4000"/>
              <a:t>系统必须搜索其上级结点数据库、关系</a:t>
            </a:r>
            <a:r>
              <a:rPr lang="en-US" altLang="zh-CN" sz="4000" i="1"/>
              <a:t>R</a:t>
            </a:r>
            <a:r>
              <a:rPr lang="en-US" altLang="zh-CN" sz="4000"/>
              <a:t>1</a:t>
            </a:r>
          </a:p>
          <a:p>
            <a:pPr marL="609600" indent="-609600" eaLnBrk="1" hangingPunct="1">
              <a:buFontTx/>
              <a:buAutoNum type="circleNumDbPlain"/>
            </a:pPr>
            <a:r>
              <a:rPr lang="zh-CN" altLang="en-US" sz="4000"/>
              <a:t>还要搜索</a:t>
            </a:r>
            <a:r>
              <a:rPr lang="en-US" altLang="zh-CN" sz="4000" i="1"/>
              <a:t>R</a:t>
            </a:r>
            <a:r>
              <a:rPr lang="en-US" altLang="zh-CN" sz="4000"/>
              <a:t>1</a:t>
            </a:r>
            <a:r>
              <a:rPr lang="zh-CN" altLang="en-US" sz="4000"/>
              <a:t>的下级结点，即</a:t>
            </a:r>
            <a:r>
              <a:rPr lang="en-US" altLang="zh-CN" sz="4000" i="1"/>
              <a:t>R</a:t>
            </a:r>
            <a:r>
              <a:rPr lang="en-US" altLang="zh-CN" sz="4000"/>
              <a:t>1</a:t>
            </a:r>
            <a:r>
              <a:rPr lang="zh-CN" altLang="en-US" sz="4000"/>
              <a:t>中的每一个元组</a:t>
            </a:r>
          </a:p>
          <a:p>
            <a:pPr marL="609600" indent="-609600" eaLnBrk="1" hangingPunct="1">
              <a:buFontTx/>
              <a:buAutoNum type="circleNumDbPlain"/>
            </a:pPr>
            <a:r>
              <a:rPr lang="zh-CN" altLang="en-US" sz="4000"/>
              <a:t>如果其中某一个数据对象已经加了不相容锁，则</a:t>
            </a:r>
            <a:r>
              <a:rPr lang="en-US" altLang="zh-CN" sz="4000"/>
              <a:t>T</a:t>
            </a:r>
            <a:r>
              <a:rPr lang="zh-CN" altLang="en-US" sz="4000"/>
              <a:t>必须等待</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DE5813-20DD-418F-BF6D-D72E4E3D7CE8}" type="slidenum">
              <a:rPr lang="zh-CN" altLang="en-US" sz="1400"/>
              <a:pPr>
                <a:spcBef>
                  <a:spcPct val="0"/>
                </a:spcBef>
                <a:buFontTx/>
                <a:buNone/>
              </a:pPr>
              <a:t>89</a:t>
            </a:fld>
            <a:endParaRPr lang="en-US" altLang="zh-CN" sz="1400"/>
          </a:p>
        </p:txBody>
      </p:sp>
      <p:sp>
        <p:nvSpPr>
          <p:cNvPr id="93187" name="Rectangle 2"/>
          <p:cNvSpPr>
            <a:spLocks noGrp="1" noChangeArrowheads="1"/>
          </p:cNvSpPr>
          <p:nvPr>
            <p:ph type="title"/>
          </p:nvPr>
        </p:nvSpPr>
        <p:spPr>
          <a:xfrm>
            <a:off x="250825" y="274638"/>
            <a:ext cx="8686800" cy="1143000"/>
          </a:xfrm>
        </p:spPr>
        <p:txBody>
          <a:bodyPr/>
          <a:lstStyle/>
          <a:p>
            <a:pPr eaLnBrk="1" hangingPunct="1"/>
            <a:r>
              <a:rPr lang="zh-CN" altLang="en-US">
                <a:solidFill>
                  <a:schemeClr val="accent2"/>
                </a:solidFill>
              </a:rPr>
              <a:t>对某个数据对象加锁，系统要检查</a:t>
            </a:r>
          </a:p>
        </p:txBody>
      </p:sp>
      <p:sp>
        <p:nvSpPr>
          <p:cNvPr id="120835" name="Rectangle 3"/>
          <p:cNvSpPr>
            <a:spLocks noGrp="1" noChangeArrowheads="1"/>
          </p:cNvSpPr>
          <p:nvPr>
            <p:ph type="body" idx="1"/>
          </p:nvPr>
        </p:nvSpPr>
        <p:spPr>
          <a:xfrm>
            <a:off x="179388" y="1557338"/>
            <a:ext cx="8785225" cy="4679950"/>
          </a:xfrm>
        </p:spPr>
        <p:txBody>
          <a:bodyPr/>
          <a:lstStyle/>
          <a:p>
            <a:pPr marL="609600" indent="-609600" eaLnBrk="1" hangingPunct="1">
              <a:buFontTx/>
              <a:buAutoNum type="circleNumDbPlain"/>
            </a:pPr>
            <a:r>
              <a:rPr lang="zh-CN" altLang="en-US" sz="3600"/>
              <a:t>该数据对象有无显式封锁与之冲突</a:t>
            </a:r>
          </a:p>
          <a:p>
            <a:pPr marL="609600" indent="-609600" eaLnBrk="1" hangingPunct="1">
              <a:buFontTx/>
              <a:buAutoNum type="circleNumDbPlain"/>
            </a:pPr>
            <a:r>
              <a:rPr lang="zh-CN" altLang="en-US" sz="3600"/>
              <a:t>所有上级结点：检查本事务的显式封锁是否与该数据对象上的隐式封锁冲突</a:t>
            </a:r>
            <a:r>
              <a:rPr lang="en-US" altLang="zh-CN" sz="3600"/>
              <a:t>(</a:t>
            </a:r>
            <a:r>
              <a:rPr lang="zh-CN" altLang="en-US" sz="3600"/>
              <a:t>由上级结点已加的封锁造成的）</a:t>
            </a:r>
          </a:p>
          <a:p>
            <a:pPr marL="609600" indent="-609600" eaLnBrk="1" hangingPunct="1">
              <a:buFontTx/>
              <a:buAutoNum type="circleNumDbPlain"/>
            </a:pPr>
            <a:r>
              <a:rPr lang="zh-CN" altLang="en-US" sz="3600"/>
              <a:t>所有下级结点：看上面的显式封锁是否与本事务的隐式封锁冲突（将加到下级结点的封锁）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43B056F-CE29-4510-A110-EF4A854F1D5A}" type="slidenum">
              <a:rPr lang="zh-CN" altLang="en-US" sz="1400"/>
              <a:pPr>
                <a:spcBef>
                  <a:spcPct val="0"/>
                </a:spcBef>
                <a:buFontTx/>
                <a:buNone/>
              </a:pPr>
              <a:t>9</a:t>
            </a:fld>
            <a:endParaRPr lang="en-US" altLang="zh-CN" sz="1400"/>
          </a:p>
        </p:txBody>
      </p:sp>
      <p:sp>
        <p:nvSpPr>
          <p:cNvPr id="11267" name="Rectangle 2"/>
          <p:cNvSpPr>
            <a:spLocks noGrp="1" noChangeArrowheads="1"/>
          </p:cNvSpPr>
          <p:nvPr>
            <p:ph type="title"/>
          </p:nvPr>
        </p:nvSpPr>
        <p:spPr>
          <a:xfrm>
            <a:off x="457200" y="214313"/>
            <a:ext cx="8229600" cy="1143000"/>
          </a:xfrm>
        </p:spPr>
        <p:txBody>
          <a:bodyPr/>
          <a:lstStyle/>
          <a:p>
            <a:pPr eaLnBrk="1" hangingPunct="1"/>
            <a:r>
              <a:rPr lang="zh-CN" altLang="en-US" sz="4800">
                <a:solidFill>
                  <a:schemeClr val="accent2"/>
                </a:solidFill>
              </a:rPr>
              <a:t>第十一章 并发控制</a:t>
            </a:r>
          </a:p>
        </p:txBody>
      </p:sp>
      <p:sp>
        <p:nvSpPr>
          <p:cNvPr id="11268" name="Rectangle 3"/>
          <p:cNvSpPr>
            <a:spLocks noGrp="1" noChangeArrowheads="1"/>
          </p:cNvSpPr>
          <p:nvPr>
            <p:ph type="body" idx="1"/>
          </p:nvPr>
        </p:nvSpPr>
        <p:spPr>
          <a:xfrm>
            <a:off x="485775" y="1428750"/>
            <a:ext cx="8229600" cy="5000625"/>
          </a:xfrm>
        </p:spPr>
        <p:txBody>
          <a:bodyPr/>
          <a:lstStyle/>
          <a:p>
            <a:pPr eaLnBrk="1" hangingPunct="1">
              <a:lnSpc>
                <a:spcPct val="90000"/>
              </a:lnSpc>
              <a:buFontTx/>
              <a:buNone/>
            </a:pPr>
            <a:r>
              <a:rPr lang="en-US" altLang="zh-CN"/>
              <a:t> 11.1 </a:t>
            </a:r>
            <a:r>
              <a:rPr lang="zh-CN" altLang="en-US"/>
              <a:t>并发控制概述</a:t>
            </a:r>
          </a:p>
          <a:p>
            <a:pPr eaLnBrk="1" hangingPunct="1">
              <a:lnSpc>
                <a:spcPct val="90000"/>
              </a:lnSpc>
              <a:buFontTx/>
              <a:buNone/>
            </a:pPr>
            <a:r>
              <a:rPr lang="en-US" altLang="zh-CN"/>
              <a:t> 11.2 </a:t>
            </a:r>
            <a:r>
              <a:rPr lang="zh-CN" altLang="en-US"/>
              <a:t>封锁</a:t>
            </a:r>
            <a:endParaRPr lang="en-US" altLang="zh-CN"/>
          </a:p>
          <a:p>
            <a:pPr eaLnBrk="1" hangingPunct="1">
              <a:lnSpc>
                <a:spcPct val="90000"/>
              </a:lnSpc>
              <a:buFontTx/>
              <a:buNone/>
            </a:pPr>
            <a:r>
              <a:rPr lang="en-US" altLang="zh-CN"/>
              <a:t> 11.3 </a:t>
            </a:r>
            <a:r>
              <a:rPr lang="zh-CN" altLang="en-US"/>
              <a:t>封锁协议</a:t>
            </a:r>
          </a:p>
          <a:p>
            <a:pPr eaLnBrk="1" hangingPunct="1">
              <a:lnSpc>
                <a:spcPct val="90000"/>
              </a:lnSpc>
              <a:buFontTx/>
              <a:buNone/>
            </a:pPr>
            <a:r>
              <a:rPr lang="en-US" altLang="zh-CN"/>
              <a:t> 11.4 </a:t>
            </a:r>
            <a:r>
              <a:rPr lang="zh-CN" altLang="en-US"/>
              <a:t>活锁和死锁</a:t>
            </a:r>
          </a:p>
          <a:p>
            <a:pPr eaLnBrk="1" hangingPunct="1">
              <a:lnSpc>
                <a:spcPct val="90000"/>
              </a:lnSpc>
              <a:buFontTx/>
              <a:buNone/>
            </a:pPr>
            <a:r>
              <a:rPr lang="en-US" altLang="zh-CN"/>
              <a:t> 11.5 </a:t>
            </a:r>
            <a:r>
              <a:rPr lang="zh-CN" altLang="en-US"/>
              <a:t>并发调度的可串行性</a:t>
            </a:r>
          </a:p>
          <a:p>
            <a:pPr eaLnBrk="1" hangingPunct="1">
              <a:lnSpc>
                <a:spcPct val="90000"/>
              </a:lnSpc>
              <a:buFontTx/>
              <a:buNone/>
            </a:pPr>
            <a:r>
              <a:rPr lang="en-US" altLang="zh-CN"/>
              <a:t> 11.6 </a:t>
            </a:r>
            <a:r>
              <a:rPr lang="zh-CN" altLang="en-US"/>
              <a:t>两段锁协议</a:t>
            </a:r>
          </a:p>
          <a:p>
            <a:pPr eaLnBrk="1" hangingPunct="1">
              <a:lnSpc>
                <a:spcPct val="90000"/>
              </a:lnSpc>
              <a:buFontTx/>
              <a:buNone/>
            </a:pPr>
            <a:r>
              <a:rPr lang="en-US" altLang="zh-CN"/>
              <a:t> 11.7 </a:t>
            </a:r>
            <a:r>
              <a:rPr lang="zh-CN" altLang="en-US"/>
              <a:t>封锁的粒度</a:t>
            </a:r>
            <a:endParaRPr lang="en-US" altLang="zh-CN"/>
          </a:p>
          <a:p>
            <a:pPr eaLnBrk="1" hangingPunct="1">
              <a:lnSpc>
                <a:spcPct val="90000"/>
              </a:lnSpc>
              <a:buFontTx/>
              <a:buNone/>
            </a:pPr>
            <a:r>
              <a:rPr lang="zh-CN" altLang="en-US"/>
              <a:t>*</a:t>
            </a:r>
            <a:r>
              <a:rPr lang="en-US" altLang="zh-CN"/>
              <a:t>11.8 </a:t>
            </a:r>
            <a:r>
              <a:rPr lang="zh-CN" altLang="en-US"/>
              <a:t>其他并发控制机制</a:t>
            </a:r>
            <a:endParaRPr lang="en-US" altLang="zh-CN"/>
          </a:p>
          <a:p>
            <a:pPr eaLnBrk="1" hangingPunct="1">
              <a:lnSpc>
                <a:spcPct val="90000"/>
              </a:lnSpc>
              <a:buFontTx/>
              <a:buNone/>
            </a:pPr>
            <a:r>
              <a:rPr lang="en-US" altLang="zh-CN"/>
              <a:t> </a:t>
            </a:r>
            <a:r>
              <a:rPr lang="en-US" altLang="zh-CN" sz="800"/>
              <a:t> </a:t>
            </a:r>
            <a:r>
              <a:rPr lang="en-US" altLang="zh-CN"/>
              <a:t>11.9 </a:t>
            </a:r>
            <a:r>
              <a:rPr lang="zh-CN" altLang="en-US"/>
              <a:t>小结</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2E096D-B11B-4BCD-83FE-D9EF560EAD7F}" type="slidenum">
              <a:rPr lang="zh-CN" altLang="en-US" sz="1400"/>
              <a:pPr>
                <a:spcBef>
                  <a:spcPct val="0"/>
                </a:spcBef>
                <a:buFontTx/>
                <a:buNone/>
              </a:pPr>
              <a:t>90</a:t>
            </a:fld>
            <a:endParaRPr lang="en-US" altLang="zh-CN" sz="1400"/>
          </a:p>
        </p:txBody>
      </p:sp>
      <p:sp>
        <p:nvSpPr>
          <p:cNvPr id="94211" name="Rectangle 2"/>
          <p:cNvSpPr>
            <a:spLocks noGrp="1" noChangeArrowheads="1"/>
          </p:cNvSpPr>
          <p:nvPr>
            <p:ph type="title"/>
          </p:nvPr>
        </p:nvSpPr>
        <p:spPr>
          <a:xfrm>
            <a:off x="468313" y="260350"/>
            <a:ext cx="8229600" cy="1143000"/>
          </a:xfrm>
        </p:spPr>
        <p:txBody>
          <a:bodyPr/>
          <a:lstStyle/>
          <a:p>
            <a:pPr eaLnBrk="1" hangingPunct="1"/>
            <a:r>
              <a:rPr lang="en-US" altLang="zh-CN" sz="4800">
                <a:solidFill>
                  <a:schemeClr val="accent2"/>
                </a:solidFill>
              </a:rPr>
              <a:t>11.7.2 </a:t>
            </a:r>
            <a:r>
              <a:rPr lang="zh-CN" altLang="en-US" sz="4800" b="1">
                <a:solidFill>
                  <a:schemeClr val="accent2"/>
                </a:solidFill>
              </a:rPr>
              <a:t>意向锁</a:t>
            </a:r>
          </a:p>
        </p:txBody>
      </p:sp>
      <p:sp>
        <p:nvSpPr>
          <p:cNvPr id="94212" name="Rectangle 3"/>
          <p:cNvSpPr>
            <a:spLocks noGrp="1" noChangeArrowheads="1"/>
          </p:cNvSpPr>
          <p:nvPr>
            <p:ph type="body" idx="1"/>
          </p:nvPr>
        </p:nvSpPr>
        <p:spPr/>
        <p:txBody>
          <a:bodyPr/>
          <a:lstStyle/>
          <a:p>
            <a:pPr eaLnBrk="1" hangingPunct="1"/>
            <a:r>
              <a:rPr lang="zh-CN" altLang="en-US" sz="4000"/>
              <a:t>引进意向锁（</a:t>
            </a:r>
            <a:r>
              <a:rPr lang="en-US" altLang="zh-CN" sz="4000"/>
              <a:t>intention lock</a:t>
            </a:r>
            <a:r>
              <a:rPr lang="zh-CN" altLang="en-US" sz="4000"/>
              <a:t>）目的</a:t>
            </a:r>
          </a:p>
          <a:p>
            <a:pPr eaLnBrk="1" hangingPunct="1"/>
            <a:r>
              <a:rPr lang="zh-CN" altLang="en-US" sz="4000"/>
              <a:t>提高对某数据对象加锁时系统的检查效率</a:t>
            </a:r>
          </a:p>
          <a:p>
            <a:pPr eaLnBrk="1" hangingPunct="1"/>
            <a:endParaRPr lang="zh-CN" altLang="en-US" sz="40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2FDC681-FD5B-4F57-91F7-59E0E8243316}" type="slidenum">
              <a:rPr lang="zh-CN" altLang="en-US" sz="1400"/>
              <a:pPr>
                <a:spcBef>
                  <a:spcPct val="0"/>
                </a:spcBef>
                <a:buFontTx/>
                <a:buNone/>
              </a:pPr>
              <a:t>91</a:t>
            </a:fld>
            <a:endParaRPr lang="en-US" altLang="zh-CN" sz="1400"/>
          </a:p>
        </p:txBody>
      </p:sp>
      <p:sp>
        <p:nvSpPr>
          <p:cNvPr id="89091" name="Rectangle 3"/>
          <p:cNvSpPr>
            <a:spLocks noGrp="1" noChangeArrowheads="1"/>
          </p:cNvSpPr>
          <p:nvPr>
            <p:ph type="body" idx="1"/>
          </p:nvPr>
        </p:nvSpPr>
        <p:spPr>
          <a:xfrm>
            <a:off x="357188" y="1000125"/>
            <a:ext cx="8229600" cy="4525963"/>
          </a:xfrm>
        </p:spPr>
        <p:txBody>
          <a:bodyPr/>
          <a:lstStyle/>
          <a:p>
            <a:pPr eaLnBrk="1" hangingPunct="1"/>
            <a:r>
              <a:rPr lang="zh-CN" altLang="en-US" sz="4000"/>
              <a:t>如果对一个结点加意向锁，则说明该结点的下层结点正在被加锁</a:t>
            </a:r>
          </a:p>
          <a:p>
            <a:pPr eaLnBrk="1" hangingPunct="1"/>
            <a:r>
              <a:rPr lang="zh-CN" altLang="en-US" sz="4000"/>
              <a:t>对任一结点加基本锁，必须先对它的上层结点加意向锁</a:t>
            </a:r>
          </a:p>
          <a:p>
            <a:pPr eaLnBrk="1" hangingPunct="1"/>
            <a:r>
              <a:rPr lang="zh-CN" altLang="en-US" sz="4000"/>
              <a:t>例如，对任一元组加锁时，必须先对它所在的数据库和关系加意向锁</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38D40D3-C210-4F16-8565-3EB931221029}" type="slidenum">
              <a:rPr lang="zh-CN" altLang="en-US" sz="1400"/>
              <a:pPr>
                <a:spcBef>
                  <a:spcPct val="0"/>
                </a:spcBef>
                <a:buFontTx/>
                <a:buNone/>
              </a:pPr>
              <a:t>92</a:t>
            </a:fld>
            <a:endParaRPr lang="en-US" altLang="zh-CN" sz="1400"/>
          </a:p>
        </p:txBody>
      </p:sp>
      <p:sp>
        <p:nvSpPr>
          <p:cNvPr id="96259" name="Rectangle 2"/>
          <p:cNvSpPr>
            <a:spLocks noGrp="1" noChangeArrowheads="1"/>
          </p:cNvSpPr>
          <p:nvPr>
            <p:ph type="title"/>
          </p:nvPr>
        </p:nvSpPr>
        <p:spPr/>
        <p:txBody>
          <a:bodyPr/>
          <a:lstStyle/>
          <a:p>
            <a:pPr eaLnBrk="1" hangingPunct="1"/>
            <a:r>
              <a:rPr lang="zh-CN" altLang="en-US" sz="4800">
                <a:solidFill>
                  <a:schemeClr val="accent2"/>
                </a:solidFill>
              </a:rPr>
              <a:t>常用意向锁</a:t>
            </a:r>
          </a:p>
        </p:txBody>
      </p:sp>
      <p:sp>
        <p:nvSpPr>
          <p:cNvPr id="90116" name="Rectangle 3"/>
          <p:cNvSpPr>
            <a:spLocks noGrp="1" noChangeArrowheads="1"/>
          </p:cNvSpPr>
          <p:nvPr>
            <p:ph type="body" idx="1"/>
          </p:nvPr>
        </p:nvSpPr>
        <p:spPr/>
        <p:txBody>
          <a:bodyPr/>
          <a:lstStyle/>
          <a:p>
            <a:pPr eaLnBrk="1" hangingPunct="1"/>
            <a:r>
              <a:rPr lang="zh-CN" altLang="en-US" sz="3600"/>
              <a:t>意向共享锁</a:t>
            </a:r>
            <a:r>
              <a:rPr lang="en-US" altLang="zh-CN" sz="3600"/>
              <a:t>(Intent Share Lock</a:t>
            </a:r>
            <a:r>
              <a:rPr lang="zh-CN" altLang="en-US" sz="3600"/>
              <a:t>，简称</a:t>
            </a:r>
            <a:r>
              <a:rPr lang="en-US" altLang="zh-CN" sz="3600"/>
              <a:t>IS</a:t>
            </a:r>
            <a:r>
              <a:rPr lang="zh-CN" altLang="en-US" sz="3600"/>
              <a:t>锁</a:t>
            </a:r>
            <a:r>
              <a:rPr lang="en-US" altLang="zh-CN" sz="3600"/>
              <a:t>)</a:t>
            </a:r>
          </a:p>
          <a:p>
            <a:pPr eaLnBrk="1" hangingPunct="1"/>
            <a:r>
              <a:rPr lang="zh-CN" altLang="en-US" sz="3600"/>
              <a:t>意向排它锁</a:t>
            </a:r>
            <a:r>
              <a:rPr lang="en-US" altLang="zh-CN" sz="3600"/>
              <a:t>(Intent Exclusive Lock</a:t>
            </a:r>
            <a:r>
              <a:rPr lang="zh-CN" altLang="en-US" sz="3600"/>
              <a:t>，简称</a:t>
            </a:r>
            <a:r>
              <a:rPr lang="en-US" altLang="zh-CN" sz="3600"/>
              <a:t>IX</a:t>
            </a:r>
            <a:r>
              <a:rPr lang="zh-CN" altLang="en-US" sz="3600"/>
              <a:t>锁</a:t>
            </a:r>
            <a:r>
              <a:rPr lang="en-US" altLang="zh-CN" sz="3600"/>
              <a:t>)</a:t>
            </a:r>
          </a:p>
          <a:p>
            <a:pPr eaLnBrk="1" hangingPunct="1"/>
            <a:r>
              <a:rPr lang="zh-CN" altLang="en-US" sz="3600"/>
              <a:t>共享意向排它锁</a:t>
            </a:r>
            <a:r>
              <a:rPr lang="en-US" altLang="zh-CN" sz="3600"/>
              <a:t>(Share Intent Exclusive Lock</a:t>
            </a:r>
            <a:r>
              <a:rPr lang="zh-CN" altLang="en-US" sz="3600"/>
              <a:t>，简称</a:t>
            </a:r>
            <a:r>
              <a:rPr lang="en-US" altLang="zh-CN" sz="3600"/>
              <a:t>SIX</a:t>
            </a:r>
            <a:r>
              <a:rPr lang="zh-CN" altLang="en-US" sz="3600"/>
              <a:t>锁</a:t>
            </a:r>
            <a:r>
              <a:rPr lang="en-US" altLang="zh-CN" sz="3600"/>
              <a:t>)</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8A5234-BD90-4F23-9B49-677D596DECF6}" type="slidenum">
              <a:rPr lang="zh-CN" altLang="en-US" sz="1400"/>
              <a:pPr>
                <a:spcBef>
                  <a:spcPct val="0"/>
                </a:spcBef>
                <a:buFontTx/>
                <a:buNone/>
              </a:pPr>
              <a:t>93</a:t>
            </a:fld>
            <a:endParaRPr lang="en-US" altLang="zh-CN" sz="1400"/>
          </a:p>
        </p:txBody>
      </p:sp>
      <p:sp>
        <p:nvSpPr>
          <p:cNvPr id="97283" name="Rectangle 2"/>
          <p:cNvSpPr>
            <a:spLocks noGrp="1" noChangeArrowheads="1"/>
          </p:cNvSpPr>
          <p:nvPr>
            <p:ph type="title"/>
          </p:nvPr>
        </p:nvSpPr>
        <p:spPr/>
        <p:txBody>
          <a:bodyPr/>
          <a:lstStyle/>
          <a:p>
            <a:pPr eaLnBrk="1" hangingPunct="1"/>
            <a:r>
              <a:rPr lang="en-US" altLang="zh-CN" sz="4800">
                <a:solidFill>
                  <a:schemeClr val="accent2"/>
                </a:solidFill>
              </a:rPr>
              <a:t>IS</a:t>
            </a:r>
            <a:r>
              <a:rPr lang="zh-CN" altLang="en-US" sz="4800">
                <a:solidFill>
                  <a:schemeClr val="accent2"/>
                </a:solidFill>
              </a:rPr>
              <a:t>锁</a:t>
            </a:r>
          </a:p>
        </p:txBody>
      </p:sp>
      <p:sp>
        <p:nvSpPr>
          <p:cNvPr id="124931" name="Rectangle 3"/>
          <p:cNvSpPr>
            <a:spLocks noGrp="1" noChangeArrowheads="1"/>
          </p:cNvSpPr>
          <p:nvPr>
            <p:ph type="body" idx="1"/>
          </p:nvPr>
        </p:nvSpPr>
        <p:spPr>
          <a:xfrm>
            <a:off x="457200" y="1600200"/>
            <a:ext cx="8435975" cy="4525963"/>
          </a:xfrm>
        </p:spPr>
        <p:txBody>
          <a:bodyPr/>
          <a:lstStyle/>
          <a:p>
            <a:pPr eaLnBrk="1" hangingPunct="1"/>
            <a:r>
              <a:rPr lang="zh-CN" altLang="en-US" sz="3600"/>
              <a:t>如果对一个数据对象加</a:t>
            </a:r>
            <a:r>
              <a:rPr lang="en-US" altLang="zh-CN" sz="3600"/>
              <a:t>IS</a:t>
            </a:r>
            <a:r>
              <a:rPr lang="zh-CN" altLang="en-US" sz="3600"/>
              <a:t>锁，表示它的后裔结点拟（意向）加</a:t>
            </a:r>
            <a:r>
              <a:rPr lang="en-US" altLang="zh-CN" sz="3600"/>
              <a:t>S</a:t>
            </a:r>
            <a:r>
              <a:rPr lang="zh-CN" altLang="en-US" sz="3600"/>
              <a:t>锁</a:t>
            </a:r>
          </a:p>
          <a:p>
            <a:pPr eaLnBrk="1" hangingPunct="1"/>
            <a:r>
              <a:rPr lang="zh-CN" altLang="en-US" sz="3600"/>
              <a:t>例如：事务</a:t>
            </a:r>
            <a:r>
              <a:rPr lang="en-US" altLang="zh-CN" sz="3600"/>
              <a:t>T1</a:t>
            </a:r>
            <a:r>
              <a:rPr lang="zh-CN" altLang="en-US" sz="3600"/>
              <a:t>要对</a:t>
            </a:r>
            <a:r>
              <a:rPr lang="en-US" altLang="zh-CN" sz="3600" i="1"/>
              <a:t>R</a:t>
            </a:r>
            <a:r>
              <a:rPr lang="en-US" altLang="zh-CN" sz="3600"/>
              <a:t>1</a:t>
            </a:r>
            <a:r>
              <a:rPr lang="zh-CN" altLang="en-US" sz="3600"/>
              <a:t>中某个元组加</a:t>
            </a:r>
            <a:r>
              <a:rPr lang="en-US" altLang="zh-CN" sz="3600"/>
              <a:t>S</a:t>
            </a:r>
            <a:r>
              <a:rPr lang="zh-CN" altLang="en-US" sz="3600"/>
              <a:t>锁，则要首先对关系</a:t>
            </a:r>
            <a:r>
              <a:rPr lang="en-US" altLang="zh-CN" sz="3600" i="1"/>
              <a:t>R</a:t>
            </a:r>
            <a:r>
              <a:rPr lang="en-US" altLang="zh-CN" sz="3600"/>
              <a:t>1</a:t>
            </a:r>
            <a:r>
              <a:rPr lang="zh-CN" altLang="en-US" sz="3600"/>
              <a:t>和数据库加</a:t>
            </a:r>
            <a:r>
              <a:rPr lang="en-US" altLang="zh-CN" sz="3600"/>
              <a:t>IS</a:t>
            </a:r>
            <a:r>
              <a:rPr lang="zh-CN" altLang="en-US" sz="3600"/>
              <a:t>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9415D0E-41DA-4682-A04E-1705D0B23CE3}" type="slidenum">
              <a:rPr lang="zh-CN" altLang="en-US" sz="1400"/>
              <a:pPr>
                <a:spcBef>
                  <a:spcPct val="0"/>
                </a:spcBef>
                <a:buFontTx/>
                <a:buNone/>
              </a:pPr>
              <a:t>94</a:t>
            </a:fld>
            <a:endParaRPr lang="en-US" altLang="zh-CN" sz="1400"/>
          </a:p>
        </p:txBody>
      </p:sp>
      <p:sp>
        <p:nvSpPr>
          <p:cNvPr id="98307" name="Rectangle 2"/>
          <p:cNvSpPr>
            <a:spLocks noGrp="1" noChangeArrowheads="1"/>
          </p:cNvSpPr>
          <p:nvPr>
            <p:ph type="title"/>
          </p:nvPr>
        </p:nvSpPr>
        <p:spPr/>
        <p:txBody>
          <a:bodyPr/>
          <a:lstStyle/>
          <a:p>
            <a:pPr eaLnBrk="1" hangingPunct="1"/>
            <a:r>
              <a:rPr lang="en-US" altLang="zh-CN" sz="4800" dirty="0">
                <a:solidFill>
                  <a:schemeClr val="accent2"/>
                </a:solidFill>
              </a:rPr>
              <a:t>IX</a:t>
            </a:r>
            <a:r>
              <a:rPr lang="zh-CN" altLang="en-US" sz="4800" dirty="0">
                <a:solidFill>
                  <a:schemeClr val="accent2"/>
                </a:solidFill>
              </a:rPr>
              <a:t>锁</a:t>
            </a:r>
          </a:p>
        </p:txBody>
      </p:sp>
      <p:sp>
        <p:nvSpPr>
          <p:cNvPr id="125955" name="Rectangle 3"/>
          <p:cNvSpPr>
            <a:spLocks noGrp="1" noChangeArrowheads="1"/>
          </p:cNvSpPr>
          <p:nvPr>
            <p:ph type="body" idx="1"/>
          </p:nvPr>
        </p:nvSpPr>
        <p:spPr>
          <a:xfrm>
            <a:off x="395288" y="1600200"/>
            <a:ext cx="8435975" cy="4525963"/>
          </a:xfrm>
        </p:spPr>
        <p:txBody>
          <a:bodyPr/>
          <a:lstStyle/>
          <a:p>
            <a:pPr eaLnBrk="1" hangingPunct="1"/>
            <a:r>
              <a:rPr lang="zh-CN" altLang="en-US" sz="3600" dirty="0"/>
              <a:t>如果对一个数据对象加</a:t>
            </a:r>
            <a:r>
              <a:rPr lang="en-US" altLang="zh-CN" sz="3600" dirty="0"/>
              <a:t>IX</a:t>
            </a:r>
            <a:r>
              <a:rPr lang="zh-CN" altLang="en-US" sz="3600" dirty="0"/>
              <a:t>锁，表示它的后裔结点拟（意向）加</a:t>
            </a:r>
            <a:r>
              <a:rPr lang="en-US" altLang="zh-CN" sz="3600" dirty="0"/>
              <a:t>X</a:t>
            </a:r>
            <a:r>
              <a:rPr lang="zh-CN" altLang="en-US" sz="3600" dirty="0"/>
              <a:t>锁</a:t>
            </a:r>
          </a:p>
          <a:p>
            <a:pPr eaLnBrk="1" hangingPunct="1"/>
            <a:r>
              <a:rPr lang="zh-CN" altLang="en-US" sz="3600" dirty="0"/>
              <a:t>例如：事务</a:t>
            </a:r>
            <a:r>
              <a:rPr lang="en-US" altLang="zh-CN" sz="3600" dirty="0"/>
              <a:t>T1</a:t>
            </a:r>
            <a:r>
              <a:rPr lang="zh-CN" altLang="en-US" sz="3600" dirty="0"/>
              <a:t>要对</a:t>
            </a:r>
            <a:r>
              <a:rPr lang="en-US" altLang="zh-CN" sz="3600" i="1" dirty="0"/>
              <a:t>R</a:t>
            </a:r>
            <a:r>
              <a:rPr lang="en-US" altLang="zh-CN" sz="3600" dirty="0"/>
              <a:t>1</a:t>
            </a:r>
            <a:r>
              <a:rPr lang="zh-CN" altLang="en-US" sz="3600" dirty="0"/>
              <a:t>某个元组加</a:t>
            </a:r>
            <a:r>
              <a:rPr lang="en-US" altLang="zh-CN" sz="3600" dirty="0"/>
              <a:t>X</a:t>
            </a:r>
            <a:r>
              <a:rPr lang="zh-CN" altLang="en-US" sz="3600" dirty="0"/>
              <a:t>锁，则要首先对关系</a:t>
            </a:r>
            <a:r>
              <a:rPr lang="en-US" altLang="zh-CN" sz="3600" i="1" dirty="0"/>
              <a:t>R</a:t>
            </a:r>
            <a:r>
              <a:rPr lang="en-US" altLang="zh-CN" sz="3600" dirty="0"/>
              <a:t>1</a:t>
            </a:r>
            <a:r>
              <a:rPr lang="zh-CN" altLang="en-US" sz="3600" dirty="0"/>
              <a:t>和数据库加</a:t>
            </a:r>
            <a:r>
              <a:rPr lang="en-US" altLang="zh-CN" sz="3600" dirty="0"/>
              <a:t>IX</a:t>
            </a:r>
            <a:r>
              <a:rPr lang="zh-CN" altLang="en-US" sz="3600" dirty="0"/>
              <a:t>锁</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B01E07F-8E8A-4E80-A617-140A68B472E2}" type="slidenum">
              <a:rPr lang="zh-CN" altLang="en-US" sz="1400"/>
              <a:pPr>
                <a:spcBef>
                  <a:spcPct val="0"/>
                </a:spcBef>
                <a:buFontTx/>
                <a:buNone/>
              </a:pPr>
              <a:t>95</a:t>
            </a:fld>
            <a:endParaRPr lang="en-US" altLang="zh-CN" sz="1400"/>
          </a:p>
        </p:txBody>
      </p:sp>
      <p:sp>
        <p:nvSpPr>
          <p:cNvPr id="99331" name="Rectangle 2"/>
          <p:cNvSpPr>
            <a:spLocks noGrp="1" noChangeArrowheads="1"/>
          </p:cNvSpPr>
          <p:nvPr>
            <p:ph type="title"/>
          </p:nvPr>
        </p:nvSpPr>
        <p:spPr>
          <a:xfrm>
            <a:off x="468313" y="260350"/>
            <a:ext cx="8229600" cy="1143000"/>
          </a:xfrm>
        </p:spPr>
        <p:txBody>
          <a:bodyPr/>
          <a:lstStyle/>
          <a:p>
            <a:pPr eaLnBrk="1" hangingPunct="1"/>
            <a:r>
              <a:rPr lang="en-US" altLang="zh-CN" sz="4800">
                <a:solidFill>
                  <a:schemeClr val="accent2"/>
                </a:solidFill>
              </a:rPr>
              <a:t>SIX</a:t>
            </a:r>
            <a:r>
              <a:rPr lang="zh-CN" altLang="en-US" sz="4800">
                <a:solidFill>
                  <a:schemeClr val="accent2"/>
                </a:solidFill>
              </a:rPr>
              <a:t>锁</a:t>
            </a:r>
          </a:p>
        </p:txBody>
      </p:sp>
      <p:sp>
        <p:nvSpPr>
          <p:cNvPr id="126979" name="Rectangle 3"/>
          <p:cNvSpPr>
            <a:spLocks noGrp="1" noChangeArrowheads="1"/>
          </p:cNvSpPr>
          <p:nvPr>
            <p:ph type="body" idx="1"/>
          </p:nvPr>
        </p:nvSpPr>
        <p:spPr/>
        <p:txBody>
          <a:bodyPr/>
          <a:lstStyle/>
          <a:p>
            <a:pPr eaLnBrk="1" hangingPunct="1"/>
            <a:r>
              <a:rPr lang="zh-CN" altLang="en-US" sz="3600"/>
              <a:t>如果对一个数据对象加</a:t>
            </a:r>
            <a:r>
              <a:rPr lang="en-US" altLang="zh-CN" sz="3600"/>
              <a:t>SIX</a:t>
            </a:r>
            <a:r>
              <a:rPr lang="zh-CN" altLang="en-US" sz="3600"/>
              <a:t>锁，表示对它加</a:t>
            </a:r>
            <a:r>
              <a:rPr lang="en-US" altLang="zh-CN" sz="3600"/>
              <a:t>S</a:t>
            </a:r>
            <a:r>
              <a:rPr lang="zh-CN" altLang="en-US" sz="3600"/>
              <a:t>锁，再加</a:t>
            </a:r>
            <a:r>
              <a:rPr lang="en-US" altLang="zh-CN" sz="3600"/>
              <a:t>IX</a:t>
            </a:r>
            <a:r>
              <a:rPr lang="zh-CN" altLang="en-US" sz="3600"/>
              <a:t>锁，即</a:t>
            </a:r>
            <a:r>
              <a:rPr lang="en-US" altLang="zh-CN" sz="3600"/>
              <a:t>SIX = S + IX</a:t>
            </a:r>
            <a:endParaRPr lang="zh-CN" altLang="en-US" sz="3600"/>
          </a:p>
          <a:p>
            <a:pPr eaLnBrk="1" hangingPunct="1"/>
            <a:r>
              <a:rPr lang="zh-CN" altLang="en-US" sz="3600"/>
              <a:t>例：对某个表加</a:t>
            </a:r>
            <a:r>
              <a:rPr lang="en-US" altLang="zh-CN" sz="3600"/>
              <a:t>SIX</a:t>
            </a:r>
            <a:r>
              <a:rPr lang="zh-CN" altLang="en-US" sz="3600"/>
              <a:t>锁，则表示该事务要读整个表（所以要对该表加</a:t>
            </a:r>
            <a:r>
              <a:rPr lang="en-US" altLang="zh-CN" sz="3600"/>
              <a:t>S</a:t>
            </a:r>
            <a:r>
              <a:rPr lang="zh-CN" altLang="en-US" sz="3600"/>
              <a:t>锁），同时会更新个别元组（所以要对该表加</a:t>
            </a:r>
            <a:r>
              <a:rPr lang="en-US" altLang="zh-CN" sz="3600"/>
              <a:t>IX</a:t>
            </a:r>
            <a:r>
              <a:rPr lang="zh-CN" altLang="en-US" sz="3600"/>
              <a:t>锁）</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252277-4133-4FB4-8876-42AC64F6B9A0}" type="slidenum">
              <a:rPr lang="zh-CN" altLang="en-US" sz="1400"/>
              <a:pPr>
                <a:spcBef>
                  <a:spcPct val="0"/>
                </a:spcBef>
                <a:buFontTx/>
                <a:buNone/>
              </a:pPr>
              <a:t>96</a:t>
            </a:fld>
            <a:endParaRPr lang="en-US" altLang="zh-CN" sz="1400"/>
          </a:p>
        </p:txBody>
      </p:sp>
      <p:sp>
        <p:nvSpPr>
          <p:cNvPr id="100355" name="Rectangle 2"/>
          <p:cNvSpPr>
            <a:spLocks noGrp="1" noChangeArrowheads="1"/>
          </p:cNvSpPr>
          <p:nvPr>
            <p:ph type="title"/>
          </p:nvPr>
        </p:nvSpPr>
        <p:spPr/>
        <p:txBody>
          <a:bodyPr/>
          <a:lstStyle/>
          <a:p>
            <a:pPr eaLnBrk="1" hangingPunct="1"/>
            <a:r>
              <a:rPr lang="zh-CN" altLang="en-US" sz="4800">
                <a:solidFill>
                  <a:schemeClr val="accent2"/>
                </a:solidFill>
              </a:rPr>
              <a:t>意向锁的相容矩阵</a:t>
            </a:r>
          </a:p>
        </p:txBody>
      </p:sp>
      <p:pic>
        <p:nvPicPr>
          <p:cNvPr id="100356"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100357" name="Rectangle 5"/>
          <p:cNvSpPr>
            <a:spLocks noChangeArrowheads="1"/>
          </p:cNvSpPr>
          <p:nvPr/>
        </p:nvSpPr>
        <p:spPr bwMode="auto">
          <a:xfrm>
            <a:off x="4427538" y="3573463"/>
            <a:ext cx="2952750" cy="1871662"/>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 name="矩形 5"/>
          <p:cNvSpPr/>
          <p:nvPr/>
        </p:nvSpPr>
        <p:spPr>
          <a:xfrm>
            <a:off x="4500563" y="3714750"/>
            <a:ext cx="714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矩形 6"/>
          <p:cNvSpPr/>
          <p:nvPr/>
        </p:nvSpPr>
        <p:spPr>
          <a:xfrm>
            <a:off x="5500688" y="3714750"/>
            <a:ext cx="714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矩形 7"/>
          <p:cNvSpPr/>
          <p:nvPr/>
        </p:nvSpPr>
        <p:spPr>
          <a:xfrm>
            <a:off x="6626225" y="3714750"/>
            <a:ext cx="714375" cy="500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p:cNvSpPr/>
          <p:nvPr/>
        </p:nvSpPr>
        <p:spPr>
          <a:xfrm>
            <a:off x="4500563" y="4322763"/>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矩形 9"/>
          <p:cNvSpPr/>
          <p:nvPr/>
        </p:nvSpPr>
        <p:spPr>
          <a:xfrm>
            <a:off x="5500688" y="4322763"/>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矩形 10"/>
          <p:cNvSpPr/>
          <p:nvPr/>
        </p:nvSpPr>
        <p:spPr>
          <a:xfrm>
            <a:off x="6626225" y="4322763"/>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p:cNvSpPr/>
          <p:nvPr/>
        </p:nvSpPr>
        <p:spPr>
          <a:xfrm>
            <a:off x="4500563" y="4929188"/>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矩形 12"/>
          <p:cNvSpPr/>
          <p:nvPr/>
        </p:nvSpPr>
        <p:spPr>
          <a:xfrm>
            <a:off x="5500688" y="4929188"/>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矩形 13"/>
          <p:cNvSpPr/>
          <p:nvPr/>
        </p:nvSpPr>
        <p:spPr>
          <a:xfrm>
            <a:off x="6626225" y="4929188"/>
            <a:ext cx="714375"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3068A5-D1AF-4E6E-9DE6-75E26A607E28}" type="slidenum">
              <a:rPr lang="zh-CN" altLang="en-US" sz="1400"/>
              <a:pPr>
                <a:spcBef>
                  <a:spcPct val="0"/>
                </a:spcBef>
                <a:buFontTx/>
                <a:buNone/>
              </a:pPr>
              <a:t>97</a:t>
            </a:fld>
            <a:endParaRPr lang="en-US" altLang="zh-CN" sz="1400"/>
          </a:p>
        </p:txBody>
      </p:sp>
      <p:sp>
        <p:nvSpPr>
          <p:cNvPr id="101379" name="Rectangle 2"/>
          <p:cNvSpPr>
            <a:spLocks noGrp="1" noChangeArrowheads="1"/>
          </p:cNvSpPr>
          <p:nvPr>
            <p:ph type="title"/>
          </p:nvPr>
        </p:nvSpPr>
        <p:spPr/>
        <p:txBody>
          <a:bodyPr/>
          <a:lstStyle/>
          <a:p>
            <a:pPr eaLnBrk="1" hangingPunct="1"/>
            <a:r>
              <a:rPr lang="zh-CN" altLang="en-US" sz="4800">
                <a:solidFill>
                  <a:schemeClr val="accent2"/>
                </a:solidFill>
              </a:rPr>
              <a:t>锁的强度</a:t>
            </a:r>
          </a:p>
        </p:txBody>
      </p:sp>
      <p:sp>
        <p:nvSpPr>
          <p:cNvPr id="95236" name="Rectangle 3"/>
          <p:cNvSpPr>
            <a:spLocks noGrp="1" noChangeArrowheads="1"/>
          </p:cNvSpPr>
          <p:nvPr>
            <p:ph type="body" idx="1"/>
          </p:nvPr>
        </p:nvSpPr>
        <p:spPr>
          <a:xfrm>
            <a:off x="285750" y="1600200"/>
            <a:ext cx="8686800" cy="3268663"/>
          </a:xfrm>
        </p:spPr>
        <p:txBody>
          <a:bodyPr/>
          <a:lstStyle/>
          <a:p>
            <a:pPr eaLnBrk="1" hangingPunct="1"/>
            <a:r>
              <a:rPr lang="zh-CN" altLang="en-US" sz="4000"/>
              <a:t>锁的强度是指它对其他锁的排斥程度</a:t>
            </a:r>
          </a:p>
          <a:p>
            <a:pPr eaLnBrk="1" hangingPunct="1"/>
            <a:r>
              <a:rPr lang="zh-CN" altLang="en-US" sz="4000"/>
              <a:t>一个事务在申请封锁时以强锁代替弱锁是安全的，反之则不然</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52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2F157FD-431A-4393-A869-E3175B69144A}" type="slidenum">
              <a:rPr lang="zh-CN" altLang="en-US" sz="1400"/>
              <a:pPr>
                <a:spcBef>
                  <a:spcPct val="0"/>
                </a:spcBef>
                <a:buFontTx/>
                <a:buNone/>
              </a:pPr>
              <a:t>98</a:t>
            </a:fld>
            <a:endParaRPr lang="en-US" altLang="zh-CN" sz="1400"/>
          </a:p>
        </p:txBody>
      </p:sp>
      <p:sp>
        <p:nvSpPr>
          <p:cNvPr id="102403" name="Rectangle 5"/>
          <p:cNvSpPr>
            <a:spLocks noGrp="1" noChangeArrowheads="1"/>
          </p:cNvSpPr>
          <p:nvPr>
            <p:ph type="title"/>
          </p:nvPr>
        </p:nvSpPr>
        <p:spPr/>
        <p:txBody>
          <a:bodyPr/>
          <a:lstStyle/>
          <a:p>
            <a:pPr eaLnBrk="1" hangingPunct="1"/>
            <a:r>
              <a:rPr lang="zh-CN" altLang="en-US" sz="4800">
                <a:solidFill>
                  <a:schemeClr val="accent2"/>
                </a:solidFill>
              </a:rPr>
              <a:t>锁的强度的偏序关系</a:t>
            </a:r>
          </a:p>
        </p:txBody>
      </p:sp>
      <p:pic>
        <p:nvPicPr>
          <p:cNvPr id="10240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73388" y="1700213"/>
            <a:ext cx="3614737" cy="4706937"/>
          </a:xfrm>
          <a:noFill/>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2C540B2-FAC0-42E3-992C-91CBCE2B9DDC}" type="slidenum">
              <a:rPr lang="zh-CN" altLang="en-US" sz="1400"/>
              <a:pPr>
                <a:spcBef>
                  <a:spcPct val="0"/>
                </a:spcBef>
                <a:buFontTx/>
                <a:buNone/>
              </a:pPr>
              <a:t>99</a:t>
            </a:fld>
            <a:endParaRPr lang="en-US" altLang="zh-CN" sz="1400"/>
          </a:p>
        </p:txBody>
      </p:sp>
      <p:sp>
        <p:nvSpPr>
          <p:cNvPr id="103427" name="Rectangle 2"/>
          <p:cNvSpPr>
            <a:spLocks noGrp="1" noChangeArrowheads="1"/>
          </p:cNvSpPr>
          <p:nvPr>
            <p:ph type="title"/>
          </p:nvPr>
        </p:nvSpPr>
        <p:spPr/>
        <p:txBody>
          <a:bodyPr/>
          <a:lstStyle/>
          <a:p>
            <a:pPr eaLnBrk="1" hangingPunct="1"/>
            <a:r>
              <a:rPr lang="zh-CN" altLang="en-US" sz="4800">
                <a:solidFill>
                  <a:schemeClr val="accent2"/>
                </a:solidFill>
              </a:rPr>
              <a:t>意向锁</a:t>
            </a:r>
          </a:p>
        </p:txBody>
      </p:sp>
      <p:sp>
        <p:nvSpPr>
          <p:cNvPr id="97284" name="Rectangle 3"/>
          <p:cNvSpPr>
            <a:spLocks noGrp="1" noChangeArrowheads="1"/>
          </p:cNvSpPr>
          <p:nvPr>
            <p:ph type="body" idx="1"/>
          </p:nvPr>
        </p:nvSpPr>
        <p:spPr>
          <a:xfrm>
            <a:off x="250825" y="1484313"/>
            <a:ext cx="8281988" cy="3673475"/>
          </a:xfrm>
        </p:spPr>
        <p:txBody>
          <a:bodyPr/>
          <a:lstStyle/>
          <a:p>
            <a:pPr eaLnBrk="1" hangingPunct="1"/>
            <a:r>
              <a:rPr lang="zh-CN" altLang="en-US" sz="4000"/>
              <a:t>具有意向锁的多粒度封锁方法</a:t>
            </a:r>
          </a:p>
          <a:p>
            <a:pPr lvl="1" eaLnBrk="1" hangingPunct="1"/>
            <a:r>
              <a:rPr lang="zh-CN" altLang="en-US" sz="3600"/>
              <a:t>申请封锁时应该按</a:t>
            </a:r>
            <a:r>
              <a:rPr lang="zh-CN" altLang="en-US" sz="3600">
                <a:solidFill>
                  <a:schemeClr val="accent2"/>
                </a:solidFill>
              </a:rPr>
              <a:t>自上而下</a:t>
            </a:r>
            <a:r>
              <a:rPr lang="zh-CN" altLang="en-US" sz="3600"/>
              <a:t>次序进行</a:t>
            </a:r>
          </a:p>
          <a:p>
            <a:pPr lvl="1" eaLnBrk="1" hangingPunct="1"/>
            <a:r>
              <a:rPr lang="zh-CN" altLang="en-US" sz="3600"/>
              <a:t>释放封锁时则应按</a:t>
            </a:r>
            <a:r>
              <a:rPr lang="zh-CN" altLang="en-US" sz="3600">
                <a:solidFill>
                  <a:schemeClr val="accent2"/>
                </a:solidFill>
              </a:rPr>
              <a:t>自下而上</a:t>
            </a:r>
            <a:r>
              <a:rPr lang="zh-CN" altLang="en-US" sz="3600"/>
              <a:t>次序进行</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1212</TotalTime>
  <Words>5387</Words>
  <Application>Microsoft Office PowerPoint</Application>
  <PresentationFormat>全屏显示(4:3)</PresentationFormat>
  <Paragraphs>584</Paragraphs>
  <Slides>111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111</vt:i4>
      </vt:variant>
    </vt:vector>
  </HeadingPairs>
  <TitlesOfParts>
    <vt:vector size="118" baseType="lpstr">
      <vt:lpstr>宋体</vt:lpstr>
      <vt:lpstr>Arial</vt:lpstr>
      <vt:lpstr>Comic Sans MS</vt:lpstr>
      <vt:lpstr>Symbol</vt:lpstr>
      <vt:lpstr>Times New Roman</vt:lpstr>
      <vt:lpstr>Wingdings</vt:lpstr>
      <vt:lpstr>默认设计模板</vt:lpstr>
      <vt:lpstr>数据库系统 An Introduction to Database Systems</vt:lpstr>
      <vt:lpstr>问题的产生</vt:lpstr>
      <vt:lpstr>不同的多事务执行方式</vt:lpstr>
      <vt:lpstr>事务串行执行</vt:lpstr>
      <vt:lpstr>交叉并发方式  (Interleaved Concurrency)</vt:lpstr>
      <vt:lpstr>事务的交叉并发执行方式</vt:lpstr>
      <vt:lpstr>同时并发方式  (Simultaneous Concurrency)</vt:lpstr>
      <vt:lpstr>事务并发执行带来的问题</vt:lpstr>
      <vt:lpstr>第十一章 并发控制</vt:lpstr>
      <vt:lpstr>11.1 并发控制概述</vt:lpstr>
      <vt:lpstr>并发操作带来数据的不一致性实例</vt:lpstr>
      <vt:lpstr>PowerPoint 演示文稿</vt:lpstr>
      <vt:lpstr>并发控制概述</vt:lpstr>
      <vt:lpstr>1. 丢失修改(Write-Write)</vt:lpstr>
      <vt:lpstr>2. 不可重复读(Read-Write)</vt:lpstr>
      <vt:lpstr>不可重复读包括三种情况</vt:lpstr>
      <vt:lpstr>不可重复读</vt:lpstr>
      <vt:lpstr>3. 读“脏”数据(Write-Read)</vt:lpstr>
      <vt:lpstr>读“脏”数据</vt:lpstr>
      <vt:lpstr>并发控制概述</vt:lpstr>
      <vt:lpstr>并发控制的主要技术</vt:lpstr>
      <vt:lpstr>11.2 封锁</vt:lpstr>
      <vt:lpstr>什么是封锁?</vt:lpstr>
      <vt:lpstr>PowerPoint 演示文稿</vt:lpstr>
      <vt:lpstr>排它锁</vt:lpstr>
      <vt:lpstr>共享锁</vt:lpstr>
      <vt:lpstr>锁的相容矩阵</vt:lpstr>
      <vt:lpstr>锁的相容矩阵</vt:lpstr>
      <vt:lpstr>11.3 封锁协议</vt:lpstr>
      <vt:lpstr>常用的封锁协议</vt:lpstr>
      <vt:lpstr>一级封锁协议</vt:lpstr>
      <vt:lpstr>使用封锁机制解决丢失修改问题</vt:lpstr>
      <vt:lpstr>二级封锁协议</vt:lpstr>
      <vt:lpstr>使用封锁机制解决读“脏”数据问题</vt:lpstr>
      <vt:lpstr>三级封锁协议</vt:lpstr>
      <vt:lpstr>使用封锁机制解决不可重复读问题</vt:lpstr>
      <vt:lpstr>封锁协议小结</vt:lpstr>
      <vt:lpstr>不同级别封锁协议和一致性保证</vt:lpstr>
      <vt:lpstr>11.4 活锁和死锁</vt:lpstr>
      <vt:lpstr>11.4.1 活锁</vt:lpstr>
      <vt:lpstr>活锁</vt:lpstr>
      <vt:lpstr>PowerPoint 演示文稿</vt:lpstr>
      <vt:lpstr>11.4.2 死锁</vt:lpstr>
      <vt:lpstr>死锁</vt:lpstr>
      <vt:lpstr>解决死锁的方法</vt:lpstr>
      <vt:lpstr>1. 死锁的预防</vt:lpstr>
      <vt:lpstr>预防死锁的方法</vt:lpstr>
      <vt:lpstr>一次封锁法</vt:lpstr>
      <vt:lpstr>顺序封锁法</vt:lpstr>
      <vt:lpstr>死锁的预防</vt:lpstr>
      <vt:lpstr>2. 死锁的诊断与解除</vt:lpstr>
      <vt:lpstr>超时法</vt:lpstr>
      <vt:lpstr>等待图法</vt:lpstr>
      <vt:lpstr>事务等待图</vt:lpstr>
      <vt:lpstr>等待图法</vt:lpstr>
      <vt:lpstr>死锁的诊断与解除</vt:lpstr>
      <vt:lpstr>11.5 并发调度的可串行性</vt:lpstr>
      <vt:lpstr>11.5.1 可串行化调度</vt:lpstr>
      <vt:lpstr>可串行化调度</vt:lpstr>
      <vt:lpstr>串行化调度(a) (正确的调度)</vt:lpstr>
      <vt:lpstr>串行化调度(b) (正确的调度)</vt:lpstr>
      <vt:lpstr>不可串行化调度 (错误的调度)</vt:lpstr>
      <vt:lpstr>冲突操作</vt:lpstr>
      <vt:lpstr>不会冲突的操作</vt:lpstr>
      <vt:lpstr>冲突</vt:lpstr>
      <vt:lpstr>11.5.2 冲突可串行化调度</vt:lpstr>
      <vt:lpstr>PowerPoint 演示文稿</vt:lpstr>
      <vt:lpstr>PowerPoint 演示文稿</vt:lpstr>
      <vt:lpstr>冲突可串行化调度</vt:lpstr>
      <vt:lpstr>PowerPoint 演示文稿</vt:lpstr>
      <vt:lpstr>11.6 两段锁协议</vt:lpstr>
      <vt:lpstr>两段锁协议</vt:lpstr>
      <vt:lpstr> “两段”锁的含义</vt:lpstr>
      <vt:lpstr>两段锁协议</vt:lpstr>
      <vt:lpstr>遵守两段锁协议的可串行化调度</vt:lpstr>
      <vt:lpstr>两段锁协议与防止死锁的一次封锁法</vt:lpstr>
      <vt:lpstr>遵守两段锁协议的事务发生死锁</vt:lpstr>
      <vt:lpstr>11.7 封锁的粒度</vt:lpstr>
      <vt:lpstr>PowerPoint 演示文稿</vt:lpstr>
      <vt:lpstr>选择封锁粒度原则</vt:lpstr>
      <vt:lpstr>选择封锁粒度的原则</vt:lpstr>
      <vt:lpstr>选择封锁粒度的原则</vt:lpstr>
      <vt:lpstr>多粒度树</vt:lpstr>
      <vt:lpstr>三级粒度树</vt:lpstr>
      <vt:lpstr>多粒度封锁协议</vt:lpstr>
      <vt:lpstr>显式封锁和隐式封锁</vt:lpstr>
      <vt:lpstr>PowerPoint 演示文稿</vt:lpstr>
      <vt:lpstr>PowerPoint 演示文稿</vt:lpstr>
      <vt:lpstr>对某个数据对象加锁，系统要检查</vt:lpstr>
      <vt:lpstr>11.7.2 意向锁</vt:lpstr>
      <vt:lpstr>PowerPoint 演示文稿</vt:lpstr>
      <vt:lpstr>常用意向锁</vt:lpstr>
      <vt:lpstr>IS锁</vt:lpstr>
      <vt:lpstr>IX锁</vt:lpstr>
      <vt:lpstr>SIX锁</vt:lpstr>
      <vt:lpstr>意向锁的相容矩阵</vt:lpstr>
      <vt:lpstr>锁的强度</vt:lpstr>
      <vt:lpstr>锁的强度的偏序关系</vt:lpstr>
      <vt:lpstr>意向锁</vt:lpstr>
      <vt:lpstr>PowerPoint 演示文稿</vt:lpstr>
      <vt:lpstr>PowerPoint 演示文稿</vt:lpstr>
      <vt:lpstr>11.9 小结</vt:lpstr>
      <vt:lpstr>PowerPoint 演示文稿</vt:lpstr>
      <vt:lpstr>PowerPoint 演示文稿</vt:lpstr>
      <vt:lpstr>对数据对象施加封锁，带来问题</vt:lpstr>
      <vt:lpstr>习题 Page 326</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小老虎</cp:lastModifiedBy>
  <cp:revision>396</cp:revision>
  <dcterms:created xsi:type="dcterms:W3CDTF">1601-01-01T00:00:00Z</dcterms:created>
  <dcterms:modified xsi:type="dcterms:W3CDTF">2023-12-23T08:50:15Z</dcterms:modified>
</cp:coreProperties>
</file>