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5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3" r:id="rId12"/>
    <p:sldId id="267" r:id="rId13"/>
    <p:sldId id="41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9" r:id="rId54"/>
    <p:sldId id="308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4" r:id="rId78"/>
    <p:sldId id="335" r:id="rId79"/>
    <p:sldId id="336" r:id="rId80"/>
    <p:sldId id="337" r:id="rId81"/>
    <p:sldId id="338" r:id="rId82"/>
    <p:sldId id="340" r:id="rId83"/>
    <p:sldId id="339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3" r:id="rId96"/>
    <p:sldId id="352" r:id="rId97"/>
    <p:sldId id="354" r:id="rId98"/>
    <p:sldId id="356" r:id="rId99"/>
    <p:sldId id="413" r:id="rId100"/>
    <p:sldId id="355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1" r:id="rId135"/>
    <p:sldId id="392" r:id="rId136"/>
    <p:sldId id="393" r:id="rId137"/>
    <p:sldId id="394" r:id="rId138"/>
    <p:sldId id="395" r:id="rId139"/>
    <p:sldId id="396" r:id="rId140"/>
    <p:sldId id="397" r:id="rId141"/>
    <p:sldId id="398" r:id="rId142"/>
    <p:sldId id="399" r:id="rId143"/>
    <p:sldId id="400" r:id="rId144"/>
    <p:sldId id="401" r:id="rId145"/>
    <p:sldId id="402" r:id="rId146"/>
    <p:sldId id="403" r:id="rId147"/>
    <p:sldId id="404" r:id="rId148"/>
    <p:sldId id="405" r:id="rId149"/>
    <p:sldId id="406" r:id="rId150"/>
    <p:sldId id="407" r:id="rId151"/>
    <p:sldId id="408" r:id="rId152"/>
    <p:sldId id="409" r:id="rId153"/>
    <p:sldId id="410" r:id="rId154"/>
    <p:sldId id="411" r:id="rId1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99"/>
    <a:srgbClr val="FFFFCC"/>
    <a:srgbClr val="3333CC"/>
    <a:srgbClr val="FF0000"/>
    <a:srgbClr val="FF6600"/>
    <a:srgbClr val="FFFF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3" autoAdjust="0"/>
    <p:restoredTop sz="94660"/>
  </p:normalViewPr>
  <p:slideViewPr>
    <p:cSldViewPr>
      <p:cViewPr varScale="1">
        <p:scale>
          <a:sx n="80" d="100"/>
          <a:sy n="80" d="100"/>
        </p:scale>
        <p:origin x="167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 MEI" userId="e3f44e64e3aae58b" providerId="LiveId" clId="{AFD65458-0859-4A27-8A3C-72A523477424}"/>
    <pc:docChg chg="modSld">
      <pc:chgData name="XI MEI" userId="e3f44e64e3aae58b" providerId="LiveId" clId="{AFD65458-0859-4A27-8A3C-72A523477424}" dt="2023-10-04T06:38:47.122" v="0" actId="1036"/>
      <pc:docMkLst>
        <pc:docMk/>
      </pc:docMkLst>
      <pc:sldChg chg="modSp">
        <pc:chgData name="XI MEI" userId="e3f44e64e3aae58b" providerId="LiveId" clId="{AFD65458-0859-4A27-8A3C-72A523477424}" dt="2023-10-04T06:38:47.122" v="0" actId="1036"/>
        <pc:sldMkLst>
          <pc:docMk/>
          <pc:sldMk cId="0" sldId="348"/>
        </pc:sldMkLst>
        <pc:picChg chg="mod">
          <ac:chgData name="XI MEI" userId="e3f44e64e3aae58b" providerId="LiveId" clId="{AFD65458-0859-4A27-8A3C-72A523477424}" dt="2023-10-04T06:38:47.122" v="0" actId="1036"/>
          <ac:picMkLst>
            <pc:docMk/>
            <pc:sldMk cId="0" sldId="348"/>
            <ac:picMk id="109572" creationId="{8CF68840-DAF0-4F5E-A417-0E6FF674ED7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83CA362-59D7-4BDF-B4B2-97AD758CC6C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9C07DCF-2941-4860-8280-849BE15438D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8" name="Rectangle 4">
            <a:extLst>
              <a:ext uri="{FF2B5EF4-FFF2-40B4-BE49-F238E27FC236}">
                <a16:creationId xmlns:a16="http://schemas.microsoft.com/office/drawing/2014/main" id="{320E45C7-9BAE-4654-8F28-284D7D4C181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52AECE97-2934-418B-AED2-31EF2CEE64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212AC73C-1873-41AF-8F84-967BB83CE4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99CE2E1D-ADBA-418B-87A4-ACC54411F2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F3C780-8619-457C-AE1A-9374CA7756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6F7BF9-73AF-49B1-871E-3D77662EC5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D6430C-62E1-4AFE-B591-4FCA20802C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7766739-D106-4764-958F-BCEF4628C9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6E415B-1905-4CFF-9B1D-07A37863BD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7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A7651F-EDF8-476A-AE77-4E79CD5E3B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B720E4-B774-4BF8-9A9F-624BD18D9D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4E3626-1924-4DFF-B0CC-88CAA0D147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55CC9-505F-4637-9E55-818198AA05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13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C82DBF-5F86-4A35-B012-D97F3556AF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F8EA68-A80F-4A8F-A094-8204BEC64D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A2BE3D-CC0B-4DB0-AB86-4D67999A81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A6F43F-009A-457D-8919-646D4112D8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373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3063B-4CBB-45B3-8F24-E6DB0F28E1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BA2E7-45BB-40BD-9040-70BD0257F8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6C242E-7E8D-4D95-82E5-366216B1E2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C9A659-E643-433E-9FED-58306E12B2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591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3949AED-C142-402F-A85A-44C9F74E9D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88EB6FB-D315-488B-BB93-FD29652061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0BFA72F-B6B7-4F2C-836F-F04ED260C0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2B0C7-E6CD-4E75-A5E4-4E5704B261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662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E884EB-39A8-4ABB-A81B-AF23411D54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AD5434-71C1-474D-814A-0E055BB747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589B37-DE87-4D3B-8D80-567B539C5C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74B245-EEF5-4ABE-BEE4-9E591EB253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3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C64F26-4FFD-413C-8BC2-27A29F6796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39BFB9-2018-40C6-B49D-79DB8496E4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407B21-2D1D-4772-BA1A-869DB78186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4101EF-74C4-4D3D-A3C6-528F5756F8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163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A2FE8D-C8F1-40E0-B29F-57E4D0051F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D99293-2745-4913-98CE-799640A94F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2BF6E7-8F76-4615-889E-DF3E9AA725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82EA13-B593-4B6F-8279-4753FEF8A0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15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B0E1BD1-28D7-45E2-A256-CB7AB032CB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BC86D12-8F56-4042-802F-0F2E5BDB72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EA6FBBD-521D-4216-9FEC-3D74D25687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07D5A4-3A99-4293-85FC-06A2AEB0BC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24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EDDA6D9-D69F-4028-9407-537BA04D4D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DE937FC-4F82-4575-A3C3-63969CE0F5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BC2691-5D15-41FE-A7A8-EBC72337E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3B48C-0E13-465D-8EC2-3622C0BBE8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948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C455EC2-E762-425E-A587-1137815C74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30BF21A-F5A6-42CF-AC90-37FBBD9018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4E14A4B-2C9D-40F5-A6D7-78C669B9D2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09B9C0-3151-4D89-AEFF-903F1AC360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72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38EA2-4BFD-4A75-85FA-FBE8516AAA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15AABB-E15E-413C-B056-436BB1E30B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107EFC-016C-4518-A3F6-7915E32D93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8AAE03-DC8B-4F6E-AFE1-ED7CC9C2FE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302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96359E-264B-41AC-ADEB-5117CB4BE8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67F895-3CA7-4A6A-9F9F-F0EB0657EC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7763C5-E5AC-4297-BFBF-D08E22CD7B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2B646-49FC-4F96-A0C5-E4C1AEFCFA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98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000F869-B954-4722-B189-B5FFE76D4A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AB25F40-12FE-4FE5-830E-721E3BD21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8180" name="Rectangle 4">
            <a:extLst>
              <a:ext uri="{FF2B5EF4-FFF2-40B4-BE49-F238E27FC236}">
                <a16:creationId xmlns:a16="http://schemas.microsoft.com/office/drawing/2014/main" id="{325BEB99-9C03-4203-808E-9E0B95BCAE7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1" name="Rectangle 5">
            <a:extLst>
              <a:ext uri="{FF2B5EF4-FFF2-40B4-BE49-F238E27FC236}">
                <a16:creationId xmlns:a16="http://schemas.microsoft.com/office/drawing/2014/main" id="{F4202147-B6FC-46EE-A6B4-49F865C5AA1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2" name="Rectangle 6">
            <a:extLst>
              <a:ext uri="{FF2B5EF4-FFF2-40B4-BE49-F238E27FC236}">
                <a16:creationId xmlns:a16="http://schemas.microsoft.com/office/drawing/2014/main" id="{9308A7E3-86DF-4206-AEFD-314B82ED9E5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A8D7EB-9DA6-40D1-BDD1-982FEA27B0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AADF18AF-4400-4AE7-94D6-2495383924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00200" y="3505200"/>
            <a:ext cx="6400800" cy="815975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第二章  关系数据库</a:t>
            </a:r>
            <a:endParaRPr lang="en-US" altLang="zh-CN" sz="4000" dirty="0"/>
          </a:p>
          <a:p>
            <a:pPr eaLnBrk="1" hangingPunct="1"/>
            <a:endParaRPr lang="en-US" altLang="zh-CN" sz="4000" dirty="0"/>
          </a:p>
          <a:p>
            <a:pPr eaLnBrk="1" hangingPunct="1"/>
            <a:r>
              <a:rPr lang="en-US" altLang="zh-CN" sz="4000" dirty="0"/>
              <a:t>2023</a:t>
            </a:r>
            <a:r>
              <a:rPr lang="zh-CN" altLang="en-US" sz="4000" dirty="0"/>
              <a:t>年</a:t>
            </a:r>
            <a:r>
              <a:rPr lang="en-US" altLang="zh-CN" sz="4000" dirty="0"/>
              <a:t>9</a:t>
            </a:r>
            <a:r>
              <a:rPr lang="zh-CN" altLang="en-US" sz="4000" dirty="0"/>
              <a:t>月</a:t>
            </a:r>
            <a:r>
              <a:rPr lang="en-US" altLang="zh-CN" sz="4000" dirty="0"/>
              <a:t>18</a:t>
            </a:r>
            <a:r>
              <a:rPr lang="zh-CN" altLang="en-US" sz="4000" dirty="0"/>
              <a:t>日</a:t>
            </a:r>
            <a:endParaRPr lang="en-US" altLang="zh-CN" sz="4000" dirty="0"/>
          </a:p>
          <a:p>
            <a:pPr eaLnBrk="1" hangingPunct="1"/>
            <a:r>
              <a:rPr lang="zh-CN" altLang="en-US" sz="4000" dirty="0"/>
              <a:t>（第</a:t>
            </a:r>
            <a:r>
              <a:rPr lang="en-US" altLang="zh-CN" sz="4000" dirty="0"/>
              <a:t>1</a:t>
            </a:r>
            <a:r>
              <a:rPr lang="zh-CN" altLang="en-US" sz="4000" dirty="0"/>
              <a:t>周）</a:t>
            </a:r>
            <a:endParaRPr lang="en-US" altLang="zh-CN" sz="4000" dirty="0"/>
          </a:p>
          <a:p>
            <a:pPr eaLnBrk="1" hangingPunct="1"/>
            <a:endParaRPr lang="zh-CN" altLang="en-US" sz="4000" dirty="0"/>
          </a:p>
        </p:txBody>
      </p:sp>
      <p:sp>
        <p:nvSpPr>
          <p:cNvPr id="3075" name="Rectangle 6">
            <a:extLst>
              <a:ext uri="{FF2B5EF4-FFF2-40B4-BE49-F238E27FC236}">
                <a16:creationId xmlns:a16="http://schemas.microsoft.com/office/drawing/2014/main" id="{2679F2B0-D075-4C23-BE7C-0A095B9939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990600"/>
            <a:ext cx="8134350" cy="2484438"/>
          </a:xfrm>
          <a:noFill/>
        </p:spPr>
        <p:txBody>
          <a:bodyPr/>
          <a:lstStyle/>
          <a:p>
            <a:pPr eaLnBrk="1" hangingPunct="1"/>
            <a:r>
              <a:rPr lang="zh-CN" altLang="en-US" sz="5400">
                <a:solidFill>
                  <a:schemeClr val="accent2"/>
                </a:solidFill>
              </a:rPr>
              <a:t>数据库系统</a:t>
            </a:r>
            <a:br>
              <a:rPr lang="zh-CN" altLang="en-US">
                <a:solidFill>
                  <a:schemeClr val="accent2"/>
                </a:solidFill>
              </a:rPr>
            </a:br>
            <a:r>
              <a:rPr lang="zh-CN" altLang="en-US">
                <a:solidFill>
                  <a:schemeClr val="accent2"/>
                </a:solidFill>
              </a:rPr>
              <a:t> </a:t>
            </a:r>
            <a:r>
              <a:rPr lang="en-US" altLang="zh-CN" sz="3600">
                <a:solidFill>
                  <a:schemeClr val="accent2"/>
                </a:solidFill>
              </a:rPr>
              <a:t>An Introduction to Database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77F06224-8EB8-48FA-8E4E-D62F7079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692C0E-C1D4-4B95-B857-00D78E76E282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B9F11F2-E77B-47A6-B773-5F9AA5A6A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笛卡尔积的表示方法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FB6EDFC-514D-48CF-85A6-06692043A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 eaLnBrk="1" hangingPunct="1"/>
            <a:r>
              <a:rPr lang="zh-CN" altLang="en-US" sz="4000"/>
              <a:t>笛卡尔积可表示为一个二维表</a:t>
            </a:r>
          </a:p>
          <a:p>
            <a:pPr eaLnBrk="1" hangingPunct="1"/>
            <a:r>
              <a:rPr lang="zh-CN" altLang="en-US" sz="4000"/>
              <a:t>表中的每一行对应一个元组</a:t>
            </a:r>
          </a:p>
          <a:p>
            <a:pPr eaLnBrk="1" hangingPunct="1"/>
            <a:r>
              <a:rPr lang="zh-CN" altLang="en-US" sz="4000"/>
              <a:t>表中的每一列的值来自一个域</a:t>
            </a:r>
          </a:p>
          <a:p>
            <a:pPr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>
            <a:extLst>
              <a:ext uri="{FF2B5EF4-FFF2-40B4-BE49-F238E27FC236}">
                <a16:creationId xmlns:a16="http://schemas.microsoft.com/office/drawing/2014/main" id="{77967C5A-D25A-4DC2-9473-D2FE9896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62014E-8290-4C94-BD1C-5472C68F9977}" type="slidenum">
              <a:rPr lang="en-US" altLang="zh-CN"/>
              <a:pPr eaLnBrk="1" hangingPunct="1"/>
              <a:t>100</a:t>
            </a:fld>
            <a:endParaRPr lang="en-US" altLang="zh-CN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09DDD408-00C7-4A32-9ED2-FC7D5CFAA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(1) </a:t>
            </a:r>
            <a:r>
              <a:rPr lang="zh-CN" altLang="en-US" b="1"/>
              <a:t>简单检索</a:t>
            </a:r>
            <a:r>
              <a:rPr lang="en-US" altLang="zh-CN" b="1"/>
              <a:t>(</a:t>
            </a:r>
            <a:r>
              <a:rPr lang="zh-CN" altLang="en-US" b="1"/>
              <a:t>不带条件的检索</a:t>
            </a:r>
            <a:r>
              <a:rPr lang="en-US" altLang="zh-CN" b="1"/>
              <a:t>)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44F451A9-6586-45AA-9F15-156CE9D6F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zh-CN" sz="3600"/>
              <a:t>GET </a:t>
            </a:r>
            <a:r>
              <a:rPr lang="zh-CN" altLang="en-US" sz="3600"/>
              <a:t>工作空间名（表达式</a:t>
            </a:r>
            <a:r>
              <a:rPr lang="en-US" altLang="zh-CN" sz="3600"/>
              <a:t>1</a:t>
            </a:r>
            <a:r>
              <a:rPr lang="zh-CN" altLang="en-US" sz="3600"/>
              <a:t>）</a:t>
            </a:r>
          </a:p>
          <a:p>
            <a:pPr eaLnBrk="1" hangingPunct="1"/>
            <a:r>
              <a:rPr lang="zh-CN" altLang="en-US" sz="3600"/>
              <a:t>例</a:t>
            </a:r>
            <a:r>
              <a:rPr lang="en-US" altLang="zh-CN" sz="3600"/>
              <a:t>1. </a:t>
            </a:r>
            <a:r>
              <a:rPr lang="zh-CN" altLang="en-US" sz="3600"/>
              <a:t>查询所有被选修的课程号码。</a:t>
            </a:r>
          </a:p>
          <a:p>
            <a:pPr lvl="1" eaLnBrk="1" hangingPunct="1"/>
            <a:r>
              <a:rPr lang="en-US" altLang="zh-CN" sz="3200"/>
              <a:t>GET W (SC.Cno)</a:t>
            </a:r>
          </a:p>
          <a:p>
            <a:pPr lvl="1" eaLnBrk="1" hangingPunct="1">
              <a:buFontTx/>
              <a:buNone/>
            </a:pPr>
            <a:endParaRPr lang="en-US" altLang="zh-CN" sz="3200"/>
          </a:p>
          <a:p>
            <a:pPr eaLnBrk="1" hangingPunct="1"/>
            <a:r>
              <a:rPr lang="zh-CN" altLang="en-US" sz="3600"/>
              <a:t>例</a:t>
            </a:r>
            <a:r>
              <a:rPr lang="en-US" altLang="zh-CN" sz="3600"/>
              <a:t>2. </a:t>
            </a:r>
            <a:r>
              <a:rPr lang="zh-CN" altLang="en-US" sz="3600"/>
              <a:t>查询所有学生的数据。</a:t>
            </a:r>
          </a:p>
          <a:p>
            <a:pPr lvl="1" eaLnBrk="1" hangingPunct="1"/>
            <a:r>
              <a:rPr lang="en-US" altLang="zh-CN" sz="3200"/>
              <a:t>GET W (Student)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5">
            <a:extLst>
              <a:ext uri="{FF2B5EF4-FFF2-40B4-BE49-F238E27FC236}">
                <a16:creationId xmlns:a16="http://schemas.microsoft.com/office/drawing/2014/main" id="{0033069F-7FD5-4BE7-ABA0-1099C503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5828EA-F817-4CC6-9D5E-AA15EA5559A2}" type="slidenum">
              <a:rPr lang="en-US" altLang="zh-CN"/>
              <a:pPr eaLnBrk="1" hangingPunct="1"/>
              <a:t>101</a:t>
            </a:fld>
            <a:endParaRPr lang="en-US" altLang="zh-CN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F148F861-22A3-4C27-88F1-29F57DA40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(2) </a:t>
            </a:r>
            <a:r>
              <a:rPr lang="zh-CN" altLang="en-US" b="1"/>
              <a:t>限定的检索 </a:t>
            </a:r>
            <a:r>
              <a:rPr lang="en-US" altLang="zh-CN" b="1"/>
              <a:t>(</a:t>
            </a:r>
            <a:r>
              <a:rPr lang="zh-CN" altLang="en-US" b="1"/>
              <a:t>带条件的检索</a:t>
            </a:r>
            <a:r>
              <a:rPr lang="en-US" altLang="zh-CN" b="1"/>
              <a:t>)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5F87FF30-BBA5-4225-ADE6-9A871F522B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格式</a:t>
            </a:r>
          </a:p>
          <a:p>
            <a:pPr lvl="1" eaLnBrk="1" hangingPunct="1"/>
            <a:r>
              <a:rPr lang="en-US" altLang="zh-CN" sz="3200"/>
              <a:t>GET </a:t>
            </a:r>
            <a:r>
              <a:rPr lang="zh-CN" altLang="en-US" sz="3200"/>
              <a:t>工作空间名（表达式</a:t>
            </a:r>
            <a:r>
              <a:rPr lang="en-US" altLang="zh-CN" sz="3200"/>
              <a:t>1</a:t>
            </a:r>
            <a:r>
              <a:rPr lang="zh-CN" altLang="en-US" sz="3200"/>
              <a:t>）：操作条件</a:t>
            </a:r>
          </a:p>
          <a:p>
            <a:pPr eaLnBrk="1" hangingPunct="1"/>
            <a:r>
              <a:rPr lang="zh-CN" altLang="en-US" sz="3600"/>
              <a:t>例</a:t>
            </a:r>
            <a:r>
              <a:rPr lang="en-US" altLang="zh-CN" sz="3600"/>
              <a:t>3. </a:t>
            </a:r>
            <a:r>
              <a:rPr lang="zh-CN" altLang="en-US" sz="3600"/>
              <a:t>查询计算机系</a:t>
            </a:r>
            <a:r>
              <a:rPr lang="en-US" altLang="zh-CN" sz="3600"/>
              <a:t>(CS)</a:t>
            </a:r>
            <a:r>
              <a:rPr lang="zh-CN" altLang="en-US" sz="3600"/>
              <a:t>中年龄小于</a:t>
            </a:r>
            <a:r>
              <a:rPr lang="en-US" altLang="zh-CN" sz="3600"/>
              <a:t>20</a:t>
            </a:r>
            <a:r>
              <a:rPr lang="zh-CN" altLang="en-US" sz="3600"/>
              <a:t>岁的学生的学号和年龄</a:t>
            </a:r>
          </a:p>
          <a:p>
            <a:pPr lvl="1" eaLnBrk="1" hangingPunct="1"/>
            <a:r>
              <a:rPr lang="en-US" altLang="zh-CN" sz="3200"/>
              <a:t>GET W (Student.Sno</a:t>
            </a:r>
            <a:r>
              <a:rPr lang="zh-CN" altLang="en-US" sz="3200"/>
              <a:t>，</a:t>
            </a:r>
            <a:r>
              <a:rPr lang="en-US" altLang="zh-CN" sz="3200"/>
              <a:t>Student.Sage)</a:t>
            </a:r>
            <a:r>
              <a:rPr lang="en-US" altLang="zh-CN" sz="3200" b="1"/>
              <a:t>:</a:t>
            </a:r>
            <a:r>
              <a:rPr lang="en-US" altLang="zh-CN" sz="3200"/>
              <a:t>      Student.Sdept=‘CS'∧Student.Sage&lt;20</a:t>
            </a:r>
          </a:p>
          <a:p>
            <a:pPr lvl="1" eaLnBrk="1" hangingPunct="1"/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>
            <a:extLst>
              <a:ext uri="{FF2B5EF4-FFF2-40B4-BE49-F238E27FC236}">
                <a16:creationId xmlns:a16="http://schemas.microsoft.com/office/drawing/2014/main" id="{D7851EC1-ACA3-4F88-A78F-54A30FAD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650D0D-6E61-40AA-9CCC-D9496457CBD2}" type="slidenum">
              <a:rPr lang="en-US" altLang="zh-CN"/>
              <a:pPr eaLnBrk="1" hangingPunct="1"/>
              <a:t>102</a:t>
            </a:fld>
            <a:endParaRPr lang="en-US" altLang="zh-CN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90284064-C8A2-4CD1-8111-27E3BD3965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(3) </a:t>
            </a:r>
            <a:r>
              <a:rPr lang="zh-CN" altLang="en-US" b="1"/>
              <a:t>带排序的检索</a:t>
            </a:r>
          </a:p>
        </p:txBody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864F5421-BFCE-4112-95AD-9D7FD5A3BF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zh-CN" altLang="en-US"/>
              <a:t>格式</a:t>
            </a:r>
          </a:p>
          <a:p>
            <a:pPr lvl="1" eaLnBrk="1" hangingPunct="1"/>
            <a:r>
              <a:rPr lang="en-US" altLang="zh-CN"/>
              <a:t>GET </a:t>
            </a:r>
            <a:r>
              <a:rPr lang="zh-CN" altLang="en-US"/>
              <a:t>工作空间名（表达式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[</a:t>
            </a:r>
            <a:r>
              <a:rPr lang="zh-CN" altLang="en-US"/>
              <a:t>：操作条件</a:t>
            </a:r>
            <a:r>
              <a:rPr lang="en-US" altLang="zh-CN"/>
              <a:t>]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   DOWN/UP </a:t>
            </a:r>
            <a:r>
              <a:rPr lang="zh-CN" altLang="en-US"/>
              <a:t>表达式</a:t>
            </a:r>
            <a:r>
              <a:rPr lang="en-US" altLang="zh-CN"/>
              <a:t>2</a:t>
            </a:r>
          </a:p>
          <a:p>
            <a:pPr eaLnBrk="1" hangingPunct="1"/>
            <a:r>
              <a:rPr lang="zh-CN" altLang="en-US"/>
              <a:t>例</a:t>
            </a:r>
            <a:r>
              <a:rPr lang="en-US" altLang="zh-CN"/>
              <a:t>4. </a:t>
            </a:r>
            <a:r>
              <a:rPr lang="zh-CN" altLang="en-US"/>
              <a:t>查询计算机系</a:t>
            </a:r>
            <a:r>
              <a:rPr lang="en-US" altLang="zh-CN"/>
              <a:t>(CS)</a:t>
            </a:r>
            <a:r>
              <a:rPr lang="zh-CN" altLang="en-US"/>
              <a:t>学生的学号、年龄，结果按年龄降序排序</a:t>
            </a:r>
          </a:p>
          <a:p>
            <a:pPr lvl="1" eaLnBrk="1" hangingPunct="1"/>
            <a:r>
              <a:rPr lang="en-US" altLang="zh-CN"/>
              <a:t>GET W (Student.Sno</a:t>
            </a:r>
            <a:r>
              <a:rPr lang="zh-CN" altLang="en-US"/>
              <a:t>，</a:t>
            </a:r>
            <a:r>
              <a:rPr lang="en-US" altLang="zh-CN"/>
              <a:t>Student.Sage)</a:t>
            </a:r>
            <a:r>
              <a:rPr lang="en-US" altLang="zh-CN" b="1"/>
              <a:t>:</a:t>
            </a:r>
          </a:p>
          <a:p>
            <a:pPr eaLnBrk="1" hangingPunct="1">
              <a:buFontTx/>
              <a:buNone/>
            </a:pPr>
            <a:r>
              <a:rPr lang="en-US" altLang="zh-CN"/>
              <a:t>       Student.Sdept=‘CS’ DOWN Student.Sage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5">
            <a:extLst>
              <a:ext uri="{FF2B5EF4-FFF2-40B4-BE49-F238E27FC236}">
                <a16:creationId xmlns:a16="http://schemas.microsoft.com/office/drawing/2014/main" id="{03124409-F36A-424D-A551-62D242CB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2EBD48-6B0A-4A0F-A508-5F472B9518D0}" type="slidenum">
              <a:rPr lang="en-US" altLang="zh-CN"/>
              <a:pPr eaLnBrk="1" hangingPunct="1"/>
              <a:t>103</a:t>
            </a:fld>
            <a:endParaRPr lang="en-US" altLang="zh-CN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D178BE3A-6B74-4E60-A672-7369FFC86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(4)</a:t>
            </a:r>
            <a:r>
              <a:rPr lang="zh-CN" altLang="en-US" b="1"/>
              <a:t>指定返回元组的条数的检索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ADEAA6FD-AD25-4880-A401-F1227CB8C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41438"/>
            <a:ext cx="8686800" cy="4830762"/>
          </a:xfrm>
        </p:spPr>
        <p:txBody>
          <a:bodyPr/>
          <a:lstStyle/>
          <a:p>
            <a:pPr eaLnBrk="1" hangingPunct="1"/>
            <a:r>
              <a:rPr lang="zh-CN" altLang="en-US"/>
              <a:t>格式</a:t>
            </a:r>
          </a:p>
          <a:p>
            <a:pPr lvl="1" eaLnBrk="1" hangingPunct="1"/>
            <a:r>
              <a:rPr lang="en-US" altLang="zh-CN"/>
              <a:t>GET </a:t>
            </a:r>
            <a:r>
              <a:rPr lang="zh-CN" altLang="en-US"/>
              <a:t>工作空间名（定额）（表达式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[</a:t>
            </a:r>
            <a:r>
              <a:rPr lang="zh-CN" altLang="en-US"/>
              <a:t>：操作条件</a:t>
            </a:r>
            <a:r>
              <a:rPr lang="en-US" altLang="zh-CN"/>
              <a:t>] [DOWN/UP </a:t>
            </a:r>
            <a:r>
              <a:rPr lang="zh-CN" altLang="en-US"/>
              <a:t>表达式</a:t>
            </a:r>
            <a:r>
              <a:rPr lang="en-US" altLang="zh-CN"/>
              <a:t>2]</a:t>
            </a:r>
          </a:p>
          <a:p>
            <a:pPr eaLnBrk="1" hangingPunct="1"/>
            <a:r>
              <a:rPr lang="zh-CN" altLang="en-US"/>
              <a:t>例</a:t>
            </a:r>
            <a:r>
              <a:rPr lang="en-US" altLang="zh-CN"/>
              <a:t>5. </a:t>
            </a:r>
            <a:r>
              <a:rPr lang="zh-CN" altLang="en-US"/>
              <a:t>取出一个计算机系学生的学号</a:t>
            </a:r>
          </a:p>
          <a:p>
            <a:pPr lvl="1" eaLnBrk="1" hangingPunct="1"/>
            <a:r>
              <a:rPr lang="en-US" altLang="zh-CN"/>
              <a:t>GET W (1) (Student.Sno) </a:t>
            </a:r>
            <a:r>
              <a:rPr lang="en-US" altLang="zh-CN" b="1"/>
              <a:t>:</a:t>
            </a:r>
            <a:r>
              <a:rPr lang="en-US" altLang="zh-CN"/>
              <a:t> Student.Sdept=‘CS'</a:t>
            </a:r>
          </a:p>
          <a:p>
            <a:pPr eaLnBrk="1" hangingPunct="1"/>
            <a:r>
              <a:rPr lang="zh-CN" altLang="en-US"/>
              <a:t>例</a:t>
            </a:r>
            <a:r>
              <a:rPr lang="en-US" altLang="zh-CN"/>
              <a:t>6. </a:t>
            </a:r>
            <a:r>
              <a:rPr lang="zh-CN" altLang="en-US"/>
              <a:t>查询计算机系年龄最大的三个学生的学号及其年龄，结果按年龄降序排序</a:t>
            </a:r>
          </a:p>
          <a:p>
            <a:pPr lvl="1" eaLnBrk="1" hangingPunct="1"/>
            <a:r>
              <a:rPr lang="en-US" altLang="zh-CN"/>
              <a:t>GET W (3) (Student.Sno</a:t>
            </a:r>
            <a:r>
              <a:rPr lang="zh-CN" altLang="en-US"/>
              <a:t>，</a:t>
            </a:r>
            <a:r>
              <a:rPr lang="en-US" altLang="zh-CN"/>
              <a:t>Student.Sage) </a:t>
            </a:r>
            <a:r>
              <a:rPr lang="en-US" altLang="zh-CN" b="1"/>
              <a:t>: </a:t>
            </a:r>
            <a:r>
              <a:rPr lang="en-US" altLang="zh-CN"/>
              <a:t>Student.Sdept= ‘CS’  DOWN Student.Sage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5">
            <a:extLst>
              <a:ext uri="{FF2B5EF4-FFF2-40B4-BE49-F238E27FC236}">
                <a16:creationId xmlns:a16="http://schemas.microsoft.com/office/drawing/2014/main" id="{A371CBFB-E937-493F-8CF9-C7ABA439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D3F6F0-3EBD-4C0B-B4A3-59869ED9849A}" type="slidenum">
              <a:rPr lang="en-US" altLang="zh-CN"/>
              <a:pPr eaLnBrk="1" hangingPunct="1"/>
              <a:t>104</a:t>
            </a:fld>
            <a:endParaRPr lang="en-US" altLang="zh-CN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31FB5F36-F9E2-436F-B683-265949D399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en-US" altLang="zh-CN">
                <a:solidFill>
                  <a:schemeClr val="tx1"/>
                </a:solidFill>
              </a:rPr>
              <a:t>5) </a:t>
            </a:r>
            <a:r>
              <a:rPr lang="zh-CN" altLang="en-US" b="1">
                <a:solidFill>
                  <a:schemeClr val="tx1"/>
                </a:solidFill>
              </a:rPr>
              <a:t>用元组变量的检索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017C56EC-2879-4409-B10F-B033847CE7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/>
              <a:t>元组变量的含义：表示可以在某一关系范围内变化（也称为范围变量 </a:t>
            </a:r>
            <a:r>
              <a:rPr lang="en-US" altLang="zh-CN">
                <a:latin typeface="Comic Sans MS" panose="030F0702030302020204" pitchFamily="66" charset="0"/>
              </a:rPr>
              <a:t>Range Variable</a:t>
            </a:r>
            <a:r>
              <a:rPr lang="zh-CN" altLang="en-US"/>
              <a:t>）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/>
              <a:t>元组变量的用途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/>
              <a:t>简化关系名：设一个较短名字的元组变量来代替较长的关系名。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>
                <a:solidFill>
                  <a:schemeClr val="accent2"/>
                </a:solidFill>
              </a:rPr>
              <a:t>操作条件中使用量词时必须用元组变量。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/>
              <a:t>定义元组变量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/>
              <a:t>格式：</a:t>
            </a:r>
            <a:r>
              <a:rPr lang="en-US" altLang="zh-CN"/>
              <a:t>RANGE </a:t>
            </a:r>
            <a:r>
              <a:rPr lang="zh-CN" altLang="en-US"/>
              <a:t>关系名  变量名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/>
              <a:t>一个关系可以设多个元组变量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5">
            <a:extLst>
              <a:ext uri="{FF2B5EF4-FFF2-40B4-BE49-F238E27FC236}">
                <a16:creationId xmlns:a16="http://schemas.microsoft.com/office/drawing/2014/main" id="{03803939-CE28-4A17-BDD4-430C1021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652F2E-4BFD-42DB-B3E0-B6357772739A}" type="slidenum">
              <a:rPr lang="en-US" altLang="zh-CN"/>
              <a:pPr eaLnBrk="1" hangingPunct="1"/>
              <a:t>105</a:t>
            </a:fld>
            <a:endParaRPr lang="en-US" altLang="zh-CN"/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035C8A0F-F6FE-4551-A3C9-7D69F4CE6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7. </a:t>
            </a:r>
            <a:r>
              <a:rPr lang="zh-CN" altLang="en-US"/>
              <a:t>查询计算机系学生的名字</a:t>
            </a:r>
          </a:p>
          <a:p>
            <a:pPr lvl="1" eaLnBrk="1" hangingPunct="1"/>
            <a:r>
              <a:rPr lang="en-US" altLang="zh-CN"/>
              <a:t>RANGE  Student  X</a:t>
            </a:r>
          </a:p>
          <a:p>
            <a:pPr lvl="1" eaLnBrk="1" hangingPunct="1"/>
            <a:r>
              <a:rPr lang="en-US" altLang="zh-CN"/>
              <a:t>GET W (X.Sname) </a:t>
            </a:r>
            <a:r>
              <a:rPr lang="en-US" altLang="zh-CN" b="1"/>
              <a:t>:  </a:t>
            </a:r>
            <a:r>
              <a:rPr lang="en-US" altLang="zh-CN"/>
              <a:t>X.Sdept = ‘CS’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5">
            <a:extLst>
              <a:ext uri="{FF2B5EF4-FFF2-40B4-BE49-F238E27FC236}">
                <a16:creationId xmlns:a16="http://schemas.microsoft.com/office/drawing/2014/main" id="{D3BE0948-8C6B-46C0-A56A-D24ADEAE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5A453E4-79ED-4A9F-AA0F-8A08F8224697}" type="slidenum">
              <a:rPr lang="en-US" altLang="zh-CN"/>
              <a:pPr eaLnBrk="1" hangingPunct="1"/>
              <a:t>106</a:t>
            </a:fld>
            <a:endParaRPr lang="en-US" altLang="zh-CN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074FE514-81C9-4406-9F84-14402C3A0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(6) </a:t>
            </a:r>
            <a:r>
              <a:rPr lang="zh-CN" altLang="en-US" b="1"/>
              <a:t>用存在量词的检索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F81E310E-CB9C-4C41-ACD8-6B5EFB33BD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操作条件中使用量词时必须用元组变量</a:t>
            </a:r>
          </a:p>
          <a:p>
            <a:pPr eaLnBrk="1" hangingPunct="1"/>
            <a:r>
              <a:rPr lang="zh-CN" altLang="en-US" sz="2800"/>
              <a:t>例</a:t>
            </a:r>
            <a:r>
              <a:rPr lang="en-US" altLang="zh-CN" sz="2800"/>
              <a:t>8. </a:t>
            </a:r>
            <a:r>
              <a:rPr lang="zh-CN" altLang="en-US" sz="2800"/>
              <a:t>查询选修</a:t>
            </a:r>
            <a:r>
              <a:rPr lang="en-US" altLang="zh-CN" sz="2800"/>
              <a:t>2</a:t>
            </a:r>
            <a:r>
              <a:rPr lang="zh-CN" altLang="en-US" sz="2800"/>
              <a:t>号课程的学生名字</a:t>
            </a:r>
          </a:p>
          <a:p>
            <a:pPr lvl="1" eaLnBrk="1" hangingPunct="1"/>
            <a:r>
              <a:rPr lang="en-US" altLang="zh-CN" sz="2400"/>
              <a:t>RANGE SC  X</a:t>
            </a:r>
          </a:p>
          <a:p>
            <a:pPr lvl="1" eaLnBrk="1" hangingPunct="1">
              <a:buFontTx/>
              <a:buNone/>
            </a:pPr>
            <a:r>
              <a:rPr lang="en-US" altLang="zh-CN" sz="2400"/>
              <a:t>   GET W (Student.Sname) </a:t>
            </a:r>
            <a:r>
              <a:rPr lang="en-US" altLang="zh-CN" b="1"/>
              <a:t>:</a:t>
            </a:r>
            <a:r>
              <a:rPr lang="en-US" altLang="zh-CN" sz="2400"/>
              <a:t> </a:t>
            </a:r>
            <a:br>
              <a:rPr lang="en-US" altLang="zh-CN" sz="2400"/>
            </a:br>
            <a:r>
              <a:rPr lang="en-US" altLang="zh-CN" sz="2400" b="1">
                <a:sym typeface="Symbol" panose="05050102010706020507" pitchFamily="18" charset="2"/>
              </a:rPr>
              <a:t></a:t>
            </a:r>
            <a:r>
              <a:rPr lang="en-US" altLang="zh-CN" sz="2400"/>
              <a:t>X (X.Sno=Student.Sno∧X.Cno='2')</a:t>
            </a:r>
          </a:p>
          <a:p>
            <a:pPr eaLnBrk="1" hangingPunct="1"/>
            <a:r>
              <a:rPr lang="zh-CN" altLang="en-US" sz="2800"/>
              <a:t>例</a:t>
            </a:r>
            <a:r>
              <a:rPr lang="en-US" altLang="zh-CN" sz="2800"/>
              <a:t>9. </a:t>
            </a:r>
            <a:r>
              <a:rPr lang="zh-CN" altLang="en-US" sz="2800"/>
              <a:t>查询选修了这样课程的学生学号，其直接先行课是</a:t>
            </a:r>
            <a:r>
              <a:rPr lang="en-US" altLang="zh-CN" sz="2800"/>
              <a:t>6</a:t>
            </a:r>
            <a:r>
              <a:rPr lang="zh-CN" altLang="en-US" sz="2800"/>
              <a:t>号课程</a:t>
            </a:r>
          </a:p>
          <a:p>
            <a:pPr lvl="1" eaLnBrk="1" hangingPunct="1"/>
            <a:r>
              <a:rPr lang="en-US" altLang="zh-CN" sz="2400"/>
              <a:t>RANGE Course CX</a:t>
            </a:r>
          </a:p>
          <a:p>
            <a:pPr lvl="1" eaLnBrk="1" hangingPunct="1">
              <a:buFontTx/>
              <a:buNone/>
            </a:pPr>
            <a:r>
              <a:rPr lang="en-US" altLang="zh-CN" sz="2400"/>
              <a:t>    GET W (SC.Sno) </a:t>
            </a:r>
            <a:r>
              <a:rPr lang="en-US" altLang="zh-CN" sz="2400" b="1"/>
              <a:t>:</a:t>
            </a:r>
          </a:p>
          <a:p>
            <a:pPr lvl="1" eaLnBrk="1" hangingPunct="1"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</a:t>
            </a:r>
            <a:r>
              <a:rPr lang="en-US" altLang="zh-CN" sz="2400"/>
              <a:t>CX (CX.Cno=SC.Cno∧CX.Cpno='6')</a:t>
            </a:r>
          </a:p>
          <a:p>
            <a:pPr lvl="1" eaLnBrk="1" hangingPunct="1"/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5">
            <a:extLst>
              <a:ext uri="{FF2B5EF4-FFF2-40B4-BE49-F238E27FC236}">
                <a16:creationId xmlns:a16="http://schemas.microsoft.com/office/drawing/2014/main" id="{69CC2BAE-2E12-49CD-B42A-AA9A1D75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972F60-02D4-46BF-B52B-19F182A533E0}" type="slidenum">
              <a:rPr lang="en-US" altLang="zh-CN"/>
              <a:pPr eaLnBrk="1" hangingPunct="1"/>
              <a:t>107</a:t>
            </a:fld>
            <a:endParaRPr lang="en-US" altLang="zh-CN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E0AB98F4-AFDE-4CE1-B6A3-93E58F85CD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458200" cy="6324600"/>
          </a:xfrm>
        </p:spPr>
        <p:txBody>
          <a:bodyPr/>
          <a:lstStyle/>
          <a:p>
            <a:pPr eaLnBrk="1" hangingPunct="1"/>
            <a:r>
              <a:rPr lang="zh-CN" altLang="en-US" sz="3600"/>
              <a:t>例</a:t>
            </a:r>
            <a:r>
              <a:rPr lang="en-US" altLang="zh-CN" sz="3600"/>
              <a:t>10. </a:t>
            </a:r>
            <a:r>
              <a:rPr lang="zh-CN" altLang="en-US" sz="3600"/>
              <a:t>查询至少选修一门其先行课为</a:t>
            </a:r>
            <a:r>
              <a:rPr lang="en-US" altLang="zh-CN" sz="3600"/>
              <a:t>6</a:t>
            </a:r>
            <a:r>
              <a:rPr lang="zh-CN" altLang="en-US" sz="3600"/>
              <a:t>号课程的学生名字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RANGE Course   CX</a:t>
            </a:r>
            <a:br>
              <a:rPr lang="en-US" altLang="zh-CN"/>
            </a:br>
            <a:r>
              <a:rPr lang="en-US" altLang="zh-CN"/>
              <a:t>              SC         SCX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GET W (Student.Sname)</a:t>
            </a:r>
            <a:r>
              <a:rPr lang="en-US" altLang="zh-CN" b="1"/>
              <a:t>:</a:t>
            </a:r>
            <a:r>
              <a:rPr lang="en-US" altLang="zh-CN" b="1">
                <a:solidFill>
                  <a:schemeClr val="hlink"/>
                </a:solidFill>
              </a:rPr>
              <a:t> </a:t>
            </a:r>
            <a:br>
              <a:rPr lang="en-US" altLang="zh-CN" b="1">
                <a:solidFill>
                  <a:schemeClr val="hlink"/>
                </a:solidFill>
              </a:rPr>
            </a:b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/>
              <a:t>SCX (SCX.Sno=Student.Sno∧</a:t>
            </a:r>
            <a:br>
              <a:rPr lang="en-US" altLang="zh-CN"/>
            </a:b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/>
              <a:t>CX (CX.Cno=SCX.Cno∧CX.Cpno='6'))</a:t>
            </a:r>
          </a:p>
          <a:p>
            <a:pPr lvl="1" eaLnBrk="1" hangingPunct="1"/>
            <a:r>
              <a:rPr lang="zh-CN" altLang="en-US" sz="3200"/>
              <a:t>前束范式形式</a:t>
            </a:r>
          </a:p>
          <a:p>
            <a:pPr lvl="2" eaLnBrk="1" hangingPunct="1">
              <a:buFontTx/>
              <a:buNone/>
            </a:pPr>
            <a:r>
              <a:rPr lang="en-US" altLang="zh-CN" sz="2800"/>
              <a:t>GET W (Student.Sname) </a:t>
            </a:r>
            <a:r>
              <a:rPr lang="en-US" altLang="zh-CN" sz="2800" b="1"/>
              <a:t>: </a:t>
            </a:r>
            <a:r>
              <a:rPr lang="en-US" altLang="zh-CN" sz="2800" b="1">
                <a:sym typeface="Symbol" panose="05050102010706020507" pitchFamily="18" charset="2"/>
              </a:rPr>
              <a:t></a:t>
            </a:r>
            <a:r>
              <a:rPr lang="en-US" altLang="zh-CN" sz="2800"/>
              <a:t> SCX </a:t>
            </a:r>
            <a:r>
              <a:rPr lang="en-US" altLang="zh-CN" sz="2800" b="1">
                <a:sym typeface="Symbol" panose="05050102010706020507" pitchFamily="18" charset="2"/>
              </a:rPr>
              <a:t></a:t>
            </a:r>
            <a:r>
              <a:rPr lang="en-US" altLang="zh-CN" sz="2800"/>
              <a:t> CX (SCX.Sno=Student.Sno∧</a:t>
            </a:r>
          </a:p>
          <a:p>
            <a:pPr lvl="2" eaLnBrk="1" hangingPunct="1">
              <a:buFontTx/>
              <a:buNone/>
            </a:pPr>
            <a:r>
              <a:rPr lang="en-US" altLang="zh-CN" sz="2800"/>
              <a:t>          CX.Cno=SCX.Cno∧CX.Cpno='6')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5">
            <a:extLst>
              <a:ext uri="{FF2B5EF4-FFF2-40B4-BE49-F238E27FC236}">
                <a16:creationId xmlns:a16="http://schemas.microsoft.com/office/drawing/2014/main" id="{70233200-4750-4AB6-97EB-9769BA14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222484-946B-4EAD-B916-61C2BC0AA144}" type="slidenum">
              <a:rPr lang="en-US" altLang="zh-CN"/>
              <a:pPr eaLnBrk="1" hangingPunct="1"/>
              <a:t>108</a:t>
            </a:fld>
            <a:endParaRPr lang="en-US" altLang="zh-CN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7B883AE2-CCF6-4C6F-BC5D-02C4A4B66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(7) </a:t>
            </a:r>
            <a:r>
              <a:rPr lang="zh-CN" altLang="en-US" sz="4000" b="1"/>
              <a:t>带有多个关系的表达式的检索</a:t>
            </a:r>
          </a:p>
        </p:txBody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1DAEAE01-1CD2-4647-8935-667D79F256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11. </a:t>
            </a:r>
            <a:r>
              <a:rPr lang="zh-CN" altLang="en-US"/>
              <a:t>查询成绩为</a:t>
            </a:r>
            <a:r>
              <a:rPr lang="en-US" altLang="zh-CN"/>
              <a:t>90</a:t>
            </a:r>
            <a:r>
              <a:rPr lang="zh-CN" altLang="en-US"/>
              <a:t>分以上的学生名字与课程名字。</a:t>
            </a:r>
          </a:p>
          <a:p>
            <a:pPr eaLnBrk="1" hangingPunct="1"/>
            <a:endParaRPr lang="en-US" altLang="zh-CN"/>
          </a:p>
        </p:txBody>
      </p:sp>
      <p:pic>
        <p:nvPicPr>
          <p:cNvPr id="110597" name="Picture 4">
            <a:extLst>
              <a:ext uri="{FF2B5EF4-FFF2-40B4-BE49-F238E27FC236}">
                <a16:creationId xmlns:a16="http://schemas.microsoft.com/office/drawing/2014/main" id="{2D6455E3-5D7F-421F-88BC-6E23DFA5E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6781800" cy="349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5">
            <a:extLst>
              <a:ext uri="{FF2B5EF4-FFF2-40B4-BE49-F238E27FC236}">
                <a16:creationId xmlns:a16="http://schemas.microsoft.com/office/drawing/2014/main" id="{5663295C-623F-46A6-AF80-5E68DA37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86DEFF-0A1A-4D7E-BBCB-5444A987FB37}" type="slidenum">
              <a:rPr lang="en-US" altLang="zh-CN"/>
              <a:pPr eaLnBrk="1" hangingPunct="1"/>
              <a:t>109</a:t>
            </a:fld>
            <a:endParaRPr lang="en-US" altLang="zh-CN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D3E32EFE-D2D1-4A98-908D-CDC2032A9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(</a:t>
            </a:r>
            <a:r>
              <a:rPr lang="en-US" altLang="zh-CN"/>
              <a:t>8) </a:t>
            </a:r>
            <a:r>
              <a:rPr lang="zh-CN" altLang="en-US" b="1"/>
              <a:t>用全称量词的检索</a:t>
            </a:r>
          </a:p>
        </p:txBody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08715992-0E59-4864-BBDB-C0EBE43AC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12. </a:t>
            </a:r>
            <a:r>
              <a:rPr lang="zh-CN" altLang="en-US"/>
              <a:t>查询不选</a:t>
            </a:r>
            <a:r>
              <a:rPr lang="en-US" altLang="zh-CN"/>
              <a:t>1</a:t>
            </a:r>
            <a:r>
              <a:rPr lang="zh-CN" altLang="en-US"/>
              <a:t>号课程的学生名字</a:t>
            </a:r>
          </a:p>
          <a:p>
            <a:pPr eaLnBrk="1" hangingPunct="1"/>
            <a:endParaRPr lang="en-US" altLang="zh-CN"/>
          </a:p>
        </p:txBody>
      </p:sp>
      <p:pic>
        <p:nvPicPr>
          <p:cNvPr id="111621" name="Picture 4">
            <a:extLst>
              <a:ext uri="{FF2B5EF4-FFF2-40B4-BE49-F238E27FC236}">
                <a16:creationId xmlns:a16="http://schemas.microsoft.com/office/drawing/2014/main" id="{42922656-7204-4440-8FB3-4E1F05D89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57438"/>
            <a:ext cx="6705600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1" name="Picture 5">
            <a:extLst>
              <a:ext uri="{FF2B5EF4-FFF2-40B4-BE49-F238E27FC236}">
                <a16:creationId xmlns:a16="http://schemas.microsoft.com/office/drawing/2014/main" id="{0979BC6E-437C-4528-AAFF-51510C5DD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3"/>
          <a:stretch>
            <a:fillRect/>
          </a:stretch>
        </p:blipFill>
        <p:spPr bwMode="auto">
          <a:xfrm>
            <a:off x="1371600" y="4114800"/>
            <a:ext cx="668655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6C1A3CA3-404E-4ECB-A737-4C16A0BB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BE541A-88FF-49F9-8781-2BB02A3A3AF5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53404C1-F828-42A5-A652-F24277DBA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举 例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7D3FE320-9472-4461-B1F7-F86996F89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/>
            <a:r>
              <a:rPr lang="zh-CN" altLang="en-US" sz="4000"/>
              <a:t>例如：给出三个域</a:t>
            </a:r>
          </a:p>
          <a:p>
            <a:pPr lvl="1" eaLnBrk="1" hangingPunct="1"/>
            <a:r>
              <a:rPr lang="en-US" altLang="zh-CN" sz="3600" i="1"/>
              <a:t>D</a:t>
            </a:r>
            <a:r>
              <a:rPr lang="en-US" altLang="zh-CN" sz="3600" baseline="-25000"/>
              <a:t>1</a:t>
            </a:r>
            <a:r>
              <a:rPr lang="en-US" altLang="zh-CN" sz="3600"/>
              <a:t>=SUPERVISOR ={ </a:t>
            </a:r>
            <a:r>
              <a:rPr lang="zh-CN" altLang="en-US" sz="3600"/>
              <a:t>张清玫，刘逸 </a:t>
            </a:r>
            <a:r>
              <a:rPr lang="en-US" altLang="zh-CN" sz="3600"/>
              <a:t>}   </a:t>
            </a:r>
          </a:p>
          <a:p>
            <a:pPr lvl="1" eaLnBrk="1" hangingPunct="1"/>
            <a:r>
              <a:rPr lang="en-US" altLang="zh-CN" sz="3600" i="1"/>
              <a:t>D</a:t>
            </a:r>
            <a:r>
              <a:rPr lang="en-US" altLang="zh-CN" sz="3600" baseline="-25000"/>
              <a:t>2</a:t>
            </a:r>
            <a:r>
              <a:rPr lang="en-US" altLang="zh-CN" sz="3600"/>
              <a:t>=SPECIALITY={</a:t>
            </a:r>
            <a:r>
              <a:rPr lang="zh-CN" altLang="en-US" sz="3600"/>
              <a:t>计算机专业，信息专业</a:t>
            </a:r>
            <a:r>
              <a:rPr lang="en-US" altLang="zh-CN" sz="3600"/>
              <a:t>}</a:t>
            </a:r>
          </a:p>
          <a:p>
            <a:pPr lvl="1" eaLnBrk="1" hangingPunct="1"/>
            <a:r>
              <a:rPr lang="en-US" altLang="zh-CN" sz="3600" i="1"/>
              <a:t>D</a:t>
            </a:r>
            <a:r>
              <a:rPr lang="en-US" altLang="zh-CN" sz="3600" baseline="-25000"/>
              <a:t>3</a:t>
            </a:r>
            <a:r>
              <a:rPr lang="en-US" altLang="zh-CN" sz="3600"/>
              <a:t>=POSTGRADUATE={</a:t>
            </a:r>
            <a:r>
              <a:rPr lang="zh-CN" altLang="en-US" sz="3600"/>
              <a:t>李勇，刘晨，王敏</a:t>
            </a:r>
            <a:r>
              <a:rPr lang="en-US" altLang="zh-CN" sz="3600"/>
              <a:t>}</a:t>
            </a:r>
          </a:p>
          <a:p>
            <a:pPr lvl="1" algn="just" eaLnBrk="1" hangingPunct="1">
              <a:buFontTx/>
              <a:buNone/>
            </a:pPr>
            <a:endParaRPr lang="en-US" altLang="zh-CN" sz="360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5">
            <a:extLst>
              <a:ext uri="{FF2B5EF4-FFF2-40B4-BE49-F238E27FC236}">
                <a16:creationId xmlns:a16="http://schemas.microsoft.com/office/drawing/2014/main" id="{EFF26D17-4F1F-4A4D-B846-2B3839E5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182100-0DDC-46F3-B544-34BB659A4A9E}" type="slidenum">
              <a:rPr lang="en-US" altLang="zh-CN"/>
              <a:pPr eaLnBrk="1" hangingPunct="1"/>
              <a:t>110</a:t>
            </a:fld>
            <a:endParaRPr lang="en-US" altLang="zh-CN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AC51F530-EE09-4E60-82D6-A322FB885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(9) </a:t>
            </a:r>
            <a:r>
              <a:rPr lang="zh-CN" altLang="en-US" b="1"/>
              <a:t>用两种量词的检索</a:t>
            </a:r>
          </a:p>
        </p:txBody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6E8ABCF8-9B9C-4ED5-B717-ED841D3F5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895600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13. </a:t>
            </a:r>
            <a:r>
              <a:rPr lang="zh-CN" altLang="en-US"/>
              <a:t>查询选修了全部课程的学生姓名。</a:t>
            </a:r>
          </a:p>
          <a:p>
            <a:pPr lvl="1" eaLnBrk="1" hangingPunct="1"/>
            <a:r>
              <a:rPr lang="en-US" altLang="zh-CN"/>
              <a:t>RANGE Course CX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			   SC       SCX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   GET W (Student.Sname)</a:t>
            </a:r>
            <a:r>
              <a:rPr lang="en-US" altLang="zh-CN" b="1"/>
              <a:t>: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CX SCX (SCX.Sno=Student.Sno  SCX.Cno = CX.Cno)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5">
            <a:extLst>
              <a:ext uri="{FF2B5EF4-FFF2-40B4-BE49-F238E27FC236}">
                <a16:creationId xmlns:a16="http://schemas.microsoft.com/office/drawing/2014/main" id="{640B0E34-B75E-4F17-9A92-F8E4B282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36A9E5-964A-41B2-AA82-6B98AB896366}" type="slidenum">
              <a:rPr lang="en-US" altLang="zh-CN"/>
              <a:pPr eaLnBrk="1" hangingPunct="1"/>
              <a:t>111</a:t>
            </a:fld>
            <a:endParaRPr lang="en-US" altLang="zh-CN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E8B9DF3E-0D4A-490B-A99D-252F59379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(10) </a:t>
            </a:r>
            <a:r>
              <a:rPr lang="zh-CN" altLang="en-US" b="1">
                <a:solidFill>
                  <a:schemeClr val="tx1"/>
                </a:solidFill>
              </a:rPr>
              <a:t>用蕴涵 </a:t>
            </a:r>
            <a:r>
              <a:rPr lang="en-US" altLang="zh-CN" b="1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Comic Sans MS" panose="030F0702030302020204" pitchFamily="66" charset="0"/>
              </a:rPr>
              <a:t>Implication)</a:t>
            </a:r>
            <a:r>
              <a:rPr lang="zh-CN" altLang="en-US" b="1" dirty="0">
                <a:solidFill>
                  <a:schemeClr val="tx1"/>
                </a:solidFill>
              </a:rPr>
              <a:t>的检索</a:t>
            </a:r>
          </a:p>
        </p:txBody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CC658FFE-F132-4F19-8499-F70FF6074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14. </a:t>
            </a:r>
            <a:r>
              <a:rPr lang="zh-CN" altLang="en-US"/>
              <a:t>查询最少选修了</a:t>
            </a:r>
            <a:r>
              <a:rPr lang="en-US" altLang="zh-CN"/>
              <a:t>200215122</a:t>
            </a:r>
            <a:r>
              <a:rPr lang="zh-CN" altLang="en-US"/>
              <a:t>学生所选课程的学生学号</a:t>
            </a:r>
          </a:p>
          <a:p>
            <a:pPr lvl="1"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  <p:pic>
        <p:nvPicPr>
          <p:cNvPr id="113669" name="Picture 4">
            <a:extLst>
              <a:ext uri="{FF2B5EF4-FFF2-40B4-BE49-F238E27FC236}">
                <a16:creationId xmlns:a16="http://schemas.microsoft.com/office/drawing/2014/main" id="{B699E3BA-DD7E-4414-92CA-3514285CB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76200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5">
            <a:extLst>
              <a:ext uri="{FF2B5EF4-FFF2-40B4-BE49-F238E27FC236}">
                <a16:creationId xmlns:a16="http://schemas.microsoft.com/office/drawing/2014/main" id="{27DF375F-0C40-440F-8DCA-932CF478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084DC2-DE8B-4E80-B9BB-430F8C4E3AD5}" type="slidenum">
              <a:rPr lang="en-US" altLang="zh-CN"/>
              <a:pPr eaLnBrk="1" hangingPunct="1"/>
              <a:t>112</a:t>
            </a:fld>
            <a:endParaRPr lang="en-US" altLang="zh-CN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AA455F35-0434-4BFA-B4F6-9F238D43B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(11) </a:t>
            </a:r>
            <a:r>
              <a:rPr lang="zh-CN" altLang="en-US" b="1"/>
              <a:t>聚集函数</a:t>
            </a:r>
          </a:p>
        </p:txBody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4A5F441E-0288-4C46-8CA0-EAEA9BE6F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 eaLnBrk="1" hangingPunct="1"/>
            <a:r>
              <a:rPr lang="zh-CN" altLang="en-US"/>
              <a:t>关系演算中常用的聚集函数 </a:t>
            </a:r>
            <a:r>
              <a:rPr lang="en-US" altLang="zh-CN"/>
              <a:t>(</a:t>
            </a:r>
            <a:r>
              <a:rPr lang="en-US" altLang="zh-CN">
                <a:latin typeface="Comic Sans MS" panose="030F0702030302020204" pitchFamily="66" charset="0"/>
              </a:rPr>
              <a:t>Aggregation function</a:t>
            </a:r>
            <a:r>
              <a:rPr lang="en-US" altLang="zh-CN"/>
              <a:t>) </a:t>
            </a:r>
            <a:r>
              <a:rPr lang="zh-CN" altLang="en-US"/>
              <a:t>或内部函数 </a:t>
            </a:r>
            <a:r>
              <a:rPr lang="en-US" altLang="zh-CN"/>
              <a:t>(</a:t>
            </a:r>
            <a:r>
              <a:rPr lang="en-US" altLang="zh-CN">
                <a:latin typeface="Comic Sans MS" panose="030F0702030302020204" pitchFamily="66" charset="0"/>
              </a:rPr>
              <a:t>Building function</a:t>
            </a:r>
            <a:r>
              <a:rPr lang="en-US" altLang="zh-CN"/>
              <a:t>)</a:t>
            </a:r>
          </a:p>
          <a:p>
            <a:pPr eaLnBrk="1" hangingPunct="1"/>
            <a:endParaRPr lang="en-US" altLang="zh-CN"/>
          </a:p>
        </p:txBody>
      </p:sp>
      <p:pic>
        <p:nvPicPr>
          <p:cNvPr id="115717" name="Picture 5">
            <a:extLst>
              <a:ext uri="{FF2B5EF4-FFF2-40B4-BE49-F238E27FC236}">
                <a16:creationId xmlns:a16="http://schemas.microsoft.com/office/drawing/2014/main" id="{DBC80F36-F047-49A2-A2EF-861114B54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4495800" cy="37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5">
            <a:extLst>
              <a:ext uri="{FF2B5EF4-FFF2-40B4-BE49-F238E27FC236}">
                <a16:creationId xmlns:a16="http://schemas.microsoft.com/office/drawing/2014/main" id="{61F2EFBC-20AA-4312-A0B1-7938005B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7B2D9F-90D1-4355-8A42-ACC065D3B8C5}" type="slidenum">
              <a:rPr lang="en-US" altLang="zh-CN"/>
              <a:pPr eaLnBrk="1" hangingPunct="1"/>
              <a:t>113</a:t>
            </a:fld>
            <a:endParaRPr lang="en-US" altLang="zh-CN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8AFCF369-E638-4D93-B748-CC78BBD52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聚集函数举例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2B7AC4DC-284E-4759-9D01-8C0752A51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4525963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15. </a:t>
            </a:r>
            <a:r>
              <a:rPr lang="zh-CN" altLang="en-US"/>
              <a:t>查询学生所在系的数目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GET W (COUNT(Student.Sdept))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COUNT</a:t>
            </a:r>
            <a:r>
              <a:rPr lang="zh-CN" altLang="en-US"/>
              <a:t>函数在计数时会自动排除重复值。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例</a:t>
            </a:r>
            <a:r>
              <a:rPr lang="en-US" altLang="zh-CN"/>
              <a:t>16. </a:t>
            </a:r>
            <a:r>
              <a:rPr lang="zh-CN" altLang="en-US"/>
              <a:t>查询计算机系学生的平均年龄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GET W (AVG(Student.Sage): Student.Sdept=‘CS’ )</a:t>
            </a:r>
          </a:p>
          <a:p>
            <a:pPr lvl="1" eaLnBrk="1" hangingPunct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5">
            <a:extLst>
              <a:ext uri="{FF2B5EF4-FFF2-40B4-BE49-F238E27FC236}">
                <a16:creationId xmlns:a16="http://schemas.microsoft.com/office/drawing/2014/main" id="{EE1912D4-757A-43C0-9547-2788509D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6EBEDF-D6A6-4282-BFE7-80FBAD9A6EA6}" type="slidenum">
              <a:rPr lang="en-US" altLang="zh-CN"/>
              <a:pPr eaLnBrk="1" hangingPunct="1"/>
              <a:t>114</a:t>
            </a:fld>
            <a:endParaRPr lang="en-US" altLang="zh-CN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2D49E09E-EBA0-43BB-B271-DBB1A8AAA9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二、更新操作</a:t>
            </a:r>
          </a:p>
        </p:txBody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1E775F7B-9CC5-4F6F-A4E2-8332CBAFC8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修改操作</a:t>
            </a:r>
          </a:p>
          <a:p>
            <a:pPr eaLnBrk="1" hangingPunct="1"/>
            <a:r>
              <a:rPr lang="zh-CN" altLang="en-US"/>
              <a:t>插入操作</a:t>
            </a:r>
          </a:p>
          <a:p>
            <a:pPr eaLnBrk="1" hangingPunct="1"/>
            <a:r>
              <a:rPr lang="zh-CN" altLang="en-US"/>
              <a:t>删除操作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5">
            <a:extLst>
              <a:ext uri="{FF2B5EF4-FFF2-40B4-BE49-F238E27FC236}">
                <a16:creationId xmlns:a16="http://schemas.microsoft.com/office/drawing/2014/main" id="{2C43FEFE-668D-4545-B96B-1BCA4B5B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939A90-5422-4C8B-8840-043D1A8362DF}" type="slidenum">
              <a:rPr lang="en-US" altLang="zh-CN"/>
              <a:pPr eaLnBrk="1" hangingPunct="1"/>
              <a:t>115</a:t>
            </a:fld>
            <a:endParaRPr lang="en-US" altLang="zh-CN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E26BA2DD-9C9F-426C-BE48-95177DA44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（</a:t>
            </a:r>
            <a:r>
              <a:rPr lang="en-US" altLang="zh-CN"/>
              <a:t>1</a:t>
            </a:r>
            <a:r>
              <a:rPr lang="zh-CN" altLang="en-US" b="1"/>
              <a:t>）修改操作步骤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D5B3768B-02E1-44EE-BCDA-00ADD22E2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46238"/>
            <a:ext cx="8686800" cy="4525962"/>
          </a:xfrm>
        </p:spPr>
        <p:txBody>
          <a:bodyPr/>
          <a:lstStyle/>
          <a:p>
            <a:pPr eaLnBrk="1" hangingPunct="1"/>
            <a:r>
              <a:rPr lang="zh-CN" altLang="en-US"/>
              <a:t>用</a:t>
            </a:r>
            <a:r>
              <a:rPr lang="en-US" altLang="zh-CN"/>
              <a:t>HOLD</a:t>
            </a:r>
            <a:r>
              <a:rPr lang="zh-CN" altLang="en-US"/>
              <a:t>语句将要修改的元组从数据库中读到工作空间中</a:t>
            </a:r>
          </a:p>
          <a:p>
            <a:pPr lvl="1" eaLnBrk="1" hangingPunct="1"/>
            <a:r>
              <a:rPr lang="en-US" altLang="zh-CN"/>
              <a:t>HOLD </a:t>
            </a:r>
            <a:r>
              <a:rPr lang="zh-CN" altLang="en-US"/>
              <a:t>工作空间名（表达式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[</a:t>
            </a:r>
            <a:r>
              <a:rPr lang="zh-CN" altLang="en-US"/>
              <a:t>：操作条件</a:t>
            </a:r>
            <a:r>
              <a:rPr lang="en-US" altLang="zh-CN"/>
              <a:t>]</a:t>
            </a:r>
          </a:p>
          <a:p>
            <a:pPr lvl="1" eaLnBrk="1" hangingPunct="1"/>
            <a:r>
              <a:rPr lang="en-US" altLang="zh-CN"/>
              <a:t>HOLD</a:t>
            </a:r>
            <a:r>
              <a:rPr lang="zh-CN" altLang="en-US"/>
              <a:t>语句是带上并发控制的</a:t>
            </a:r>
            <a:r>
              <a:rPr lang="en-US" altLang="zh-CN"/>
              <a:t>GET</a:t>
            </a:r>
            <a:r>
              <a:rPr lang="zh-CN" altLang="en-US"/>
              <a:t>语句</a:t>
            </a:r>
          </a:p>
          <a:p>
            <a:pPr eaLnBrk="1" hangingPunct="1"/>
            <a:r>
              <a:rPr lang="zh-CN" altLang="en-US"/>
              <a:t>用宿主语言（高级程序设计语言 ）修改工作空间中元组的属性值</a:t>
            </a:r>
          </a:p>
          <a:p>
            <a:pPr eaLnBrk="1" hangingPunct="1"/>
            <a:r>
              <a:rPr lang="zh-CN" altLang="en-US"/>
              <a:t>用</a:t>
            </a:r>
            <a:r>
              <a:rPr lang="en-US" altLang="zh-CN"/>
              <a:t>UPDATE</a:t>
            </a:r>
            <a:r>
              <a:rPr lang="zh-CN" altLang="en-US"/>
              <a:t>语句将修改后的元组送回数据库中</a:t>
            </a:r>
          </a:p>
          <a:p>
            <a:pPr lvl="1" eaLnBrk="1" hangingPunct="1"/>
            <a:r>
              <a:rPr lang="en-US" altLang="zh-CN"/>
              <a:t>UPDATE  </a:t>
            </a:r>
            <a:r>
              <a:rPr lang="zh-CN" altLang="en-US"/>
              <a:t>工作空间名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5">
            <a:extLst>
              <a:ext uri="{FF2B5EF4-FFF2-40B4-BE49-F238E27FC236}">
                <a16:creationId xmlns:a16="http://schemas.microsoft.com/office/drawing/2014/main" id="{74178F1B-DAA9-419B-ACE9-8DD02DA8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60D732-0FD6-46EA-A62F-9F56241D0444}" type="slidenum">
              <a:rPr lang="en-US" altLang="zh-CN"/>
              <a:pPr eaLnBrk="1" hangingPunct="1"/>
              <a:t>116</a:t>
            </a:fld>
            <a:endParaRPr lang="en-US" altLang="zh-CN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5A5B60D1-E8A7-45B3-BC00-72D844363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/>
              <a:t>修改操作举例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94A60498-8094-4C32-BF6F-F3EE921C1C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35052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Tx/>
              <a:buNone/>
            </a:pPr>
            <a:r>
              <a:rPr lang="zh-CN" altLang="en-US"/>
              <a:t>例</a:t>
            </a:r>
            <a:r>
              <a:rPr lang="en-US" altLang="zh-CN"/>
              <a:t>17. </a:t>
            </a:r>
            <a:r>
              <a:rPr lang="zh-CN" altLang="en-US"/>
              <a:t>把</a:t>
            </a:r>
            <a:r>
              <a:rPr lang="en-US" altLang="zh-CN"/>
              <a:t>95007</a:t>
            </a:r>
            <a:r>
              <a:rPr lang="zh-CN" altLang="en-US"/>
              <a:t>学生从计算机系转到数学系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zh-CN"/>
              <a:t>HOLD W (Student.Sno</a:t>
            </a:r>
            <a:r>
              <a:rPr lang="zh-CN" altLang="en-US"/>
              <a:t>， </a:t>
            </a:r>
            <a:r>
              <a:rPr lang="en-US" altLang="zh-CN"/>
              <a:t>Student.Sdept): Student.Sno=‘95007’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zh-CN"/>
              <a:t>MOVE ‘MA' TO W.Sdept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zh-CN"/>
              <a:t>UPDATE W</a:t>
            </a:r>
          </a:p>
        </p:txBody>
      </p:sp>
      <p:sp>
        <p:nvSpPr>
          <p:cNvPr id="134148" name="AutoShape 4">
            <a:extLst>
              <a:ext uri="{FF2B5EF4-FFF2-40B4-BE49-F238E27FC236}">
                <a16:creationId xmlns:a16="http://schemas.microsoft.com/office/drawing/2014/main" id="{F3CB646B-D8EB-44D4-B090-291FA46BD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71800"/>
            <a:ext cx="3886200" cy="1143000"/>
          </a:xfrm>
          <a:prstGeom prst="wedgeRoundRectCallout">
            <a:avLst>
              <a:gd name="adj1" fmla="val -35333"/>
              <a:gd name="adj2" fmla="val -91250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从</a:t>
            </a:r>
            <a:r>
              <a:rPr lang="en-US" altLang="zh-CN" sz="2800"/>
              <a:t>Student</a:t>
            </a:r>
            <a:r>
              <a:rPr lang="zh-CN" altLang="en-US" sz="2800"/>
              <a:t>关系中读出</a:t>
            </a:r>
            <a:r>
              <a:rPr lang="en-US" altLang="zh-CN" sz="2800"/>
              <a:t>95007</a:t>
            </a:r>
            <a:r>
              <a:rPr lang="zh-CN" altLang="en-US" sz="2800"/>
              <a:t>学生数据</a:t>
            </a:r>
            <a:endParaRPr lang="zh-CN" altLang="en-US" sz="2800" b="1"/>
          </a:p>
        </p:txBody>
      </p:sp>
      <p:sp>
        <p:nvSpPr>
          <p:cNvPr id="134149" name="AutoShape 5">
            <a:extLst>
              <a:ext uri="{FF2B5EF4-FFF2-40B4-BE49-F238E27FC236}">
                <a16:creationId xmlns:a16="http://schemas.microsoft.com/office/drawing/2014/main" id="{F8F6FEBB-0D1B-432A-BFA9-F995C65CE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191000"/>
            <a:ext cx="2133600" cy="1066800"/>
          </a:xfrm>
          <a:prstGeom prst="wedgeRoundRectCallout">
            <a:avLst>
              <a:gd name="adj1" fmla="val -47097"/>
              <a:gd name="adj2" fmla="val -101787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Garamond" panose="02020404030301010803" pitchFamily="18" charset="0"/>
              </a:rPr>
              <a:t>用宿主语言进行修改</a:t>
            </a:r>
            <a:endParaRPr lang="zh-CN" altLang="en-US" sz="4400" b="1">
              <a:latin typeface="Garamond" panose="02020404030301010803" pitchFamily="18" charset="0"/>
            </a:endParaRPr>
          </a:p>
        </p:txBody>
      </p:sp>
      <p:sp>
        <p:nvSpPr>
          <p:cNvPr id="134150" name="AutoShape 6">
            <a:extLst>
              <a:ext uri="{FF2B5EF4-FFF2-40B4-BE49-F238E27FC236}">
                <a16:creationId xmlns:a16="http://schemas.microsoft.com/office/drawing/2014/main" id="{983739D0-4145-42BB-A84C-1CF4957FC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334000"/>
            <a:ext cx="3429000" cy="1219200"/>
          </a:xfrm>
          <a:prstGeom prst="wedgeRoundRectCallout">
            <a:avLst>
              <a:gd name="adj1" fmla="val -12639"/>
              <a:gd name="adj2" fmla="val -143491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把修改后的元组送回</a:t>
            </a:r>
            <a:r>
              <a:rPr lang="en-US" altLang="zh-CN" sz="2800"/>
              <a:t>Student</a:t>
            </a:r>
            <a:r>
              <a:rPr lang="zh-CN" altLang="en-US" sz="2800"/>
              <a:t>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nimBg="1"/>
      <p:bldP spid="134149" grpId="0" animBg="1"/>
      <p:bldP spid="134150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灯片编号占位符 5">
            <a:extLst>
              <a:ext uri="{FF2B5EF4-FFF2-40B4-BE49-F238E27FC236}">
                <a16:creationId xmlns:a16="http://schemas.microsoft.com/office/drawing/2014/main" id="{FC0B8C01-F57A-4C7B-A23F-A9EE8CAF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D10AD43-3386-4742-B509-F48B81639E6C}" type="slidenum">
              <a:rPr lang="en-US" altLang="zh-CN"/>
              <a:pPr eaLnBrk="1" hangingPunct="1"/>
              <a:t>117</a:t>
            </a:fld>
            <a:endParaRPr lang="en-US" altLang="zh-CN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15C817FB-6E7F-494E-838D-09E77D2620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(2) </a:t>
            </a:r>
            <a:r>
              <a:rPr lang="zh-CN" altLang="en-US" b="1"/>
              <a:t>插入操作步骤</a:t>
            </a:r>
          </a:p>
        </p:txBody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4CCD6FDC-8719-40B9-8139-50FACB780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05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用宿主语言在工作空间中建立新元组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用</a:t>
            </a:r>
            <a:r>
              <a:rPr lang="en-US" altLang="zh-CN"/>
              <a:t>PUT</a:t>
            </a:r>
            <a:r>
              <a:rPr lang="zh-CN" altLang="en-US"/>
              <a:t>语句把该元组存入指定的关系中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3600">
                <a:solidFill>
                  <a:srgbClr val="3333CC"/>
                </a:solidFill>
              </a:rPr>
              <a:t>PUT </a:t>
            </a:r>
            <a:r>
              <a:rPr lang="zh-CN" altLang="en-US" sz="3600">
                <a:solidFill>
                  <a:srgbClr val="3333CC"/>
                </a:solidFill>
              </a:rPr>
              <a:t>工作空间名（关系名）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PUT</a:t>
            </a:r>
            <a:r>
              <a:rPr lang="zh-CN" altLang="en-US"/>
              <a:t>语句只对一个关系操作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灯片编号占位符 5">
            <a:extLst>
              <a:ext uri="{FF2B5EF4-FFF2-40B4-BE49-F238E27FC236}">
                <a16:creationId xmlns:a16="http://schemas.microsoft.com/office/drawing/2014/main" id="{C81FF455-FF8E-403F-8936-6BC32E7F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A23550-5918-4CB6-94DA-4B8A5E5A74F1}" type="slidenum">
              <a:rPr lang="en-US" altLang="zh-CN"/>
              <a:pPr eaLnBrk="1" hangingPunct="1"/>
              <a:t>118</a:t>
            </a:fld>
            <a:endParaRPr lang="en-US" altLang="zh-CN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4FB8EF3C-BAE9-495C-9683-114E879653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插入操作</a:t>
            </a:r>
            <a:r>
              <a:rPr lang="zh-CN" altLang="en-US"/>
              <a:t>举例</a:t>
            </a:r>
            <a:endParaRPr lang="zh-CN" altLang="en-US" b="1"/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C81C53C9-898C-43D8-BA3A-579B558DF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/>
              <a:t>例</a:t>
            </a:r>
            <a:r>
              <a:rPr lang="en-US" altLang="zh-CN"/>
              <a:t>18. </a:t>
            </a:r>
            <a:r>
              <a:rPr lang="zh-CN" altLang="en-US"/>
              <a:t>学校新开设了一门</a:t>
            </a:r>
            <a:r>
              <a:rPr lang="en-US" altLang="zh-CN"/>
              <a:t>2</a:t>
            </a:r>
            <a:r>
              <a:rPr lang="zh-CN" altLang="en-US"/>
              <a:t>学分的课程“计算机组织与结构”，其课程号为</a:t>
            </a:r>
            <a:r>
              <a:rPr lang="en-US" altLang="zh-CN"/>
              <a:t>8</a:t>
            </a:r>
            <a:r>
              <a:rPr lang="zh-CN" altLang="en-US"/>
              <a:t>，直接先行课为</a:t>
            </a:r>
            <a:r>
              <a:rPr lang="en-US" altLang="zh-CN"/>
              <a:t>6</a:t>
            </a:r>
            <a:r>
              <a:rPr lang="zh-CN" altLang="en-US"/>
              <a:t>号课程。插入该课程元组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/>
              <a:t>MOVE '8' TO W.Cno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/>
              <a:t>MOVE '</a:t>
            </a:r>
            <a:r>
              <a:rPr lang="zh-CN" altLang="en-US"/>
              <a:t>计算机组织与结构</a:t>
            </a:r>
            <a:r>
              <a:rPr lang="en-US" altLang="zh-CN"/>
              <a:t>' TO W.Cname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/>
              <a:t>MOVE '6' TO W.Cpno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/>
              <a:t>MOVE '2' TO W.Ccredit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/>
              <a:t>PUT W (Course)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灯片编号占位符 5">
            <a:extLst>
              <a:ext uri="{FF2B5EF4-FFF2-40B4-BE49-F238E27FC236}">
                <a16:creationId xmlns:a16="http://schemas.microsoft.com/office/drawing/2014/main" id="{A7652A5A-2C6B-476C-A4F0-5499E6D1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601120-289A-4A77-936F-C400A564EE98}" type="slidenum">
              <a:rPr lang="en-US" altLang="zh-CN"/>
              <a:pPr eaLnBrk="1" hangingPunct="1"/>
              <a:t>119</a:t>
            </a:fld>
            <a:endParaRPr lang="en-US" altLang="zh-CN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8A434FB5-7180-4C0D-BCAB-7CA4F456E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(3) </a:t>
            </a:r>
            <a:r>
              <a:rPr lang="zh-CN" altLang="en-US" b="1"/>
              <a:t>删除操作步骤</a:t>
            </a:r>
          </a:p>
        </p:txBody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9722A8FB-902C-429F-8DA7-0AA1D6A0A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</a:t>
            </a:r>
            <a:r>
              <a:rPr lang="en-US" altLang="zh-CN"/>
              <a:t>HOLD</a:t>
            </a:r>
            <a:r>
              <a:rPr lang="zh-CN" altLang="en-US"/>
              <a:t>语句把要删除的元组从数据库中读到工作空间中</a:t>
            </a:r>
          </a:p>
          <a:p>
            <a:pPr eaLnBrk="1" hangingPunct="1"/>
            <a:r>
              <a:rPr lang="zh-CN" altLang="en-US"/>
              <a:t>用</a:t>
            </a:r>
            <a:r>
              <a:rPr lang="en-US" altLang="zh-CN"/>
              <a:t>DELETE</a:t>
            </a:r>
            <a:r>
              <a:rPr lang="zh-CN" altLang="en-US"/>
              <a:t>语句删除该元组</a:t>
            </a:r>
          </a:p>
          <a:p>
            <a:pPr lvl="1" eaLnBrk="1" hangingPunct="1"/>
            <a:r>
              <a:rPr lang="en-US" altLang="zh-CN"/>
              <a:t>DELETE </a:t>
            </a:r>
            <a:r>
              <a:rPr lang="zh-CN" altLang="en-US"/>
              <a:t>工作空间名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5">
            <a:extLst>
              <a:ext uri="{FF2B5EF4-FFF2-40B4-BE49-F238E27FC236}">
                <a16:creationId xmlns:a16="http://schemas.microsoft.com/office/drawing/2014/main" id="{175BFBE3-6FB8-4BB8-B1BA-F11C8EDD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29D84D-27BD-4FC1-AE0F-800B41FC0B52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84903D88-BC34-42BA-B6E9-414CE864F1AB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33400" y="85725"/>
          <a:ext cx="8305800" cy="674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953520" imgH="3209400" progId="Word.Document.8">
                  <p:embed/>
                </p:oleObj>
              </mc:Choice>
              <mc:Fallback>
                <p:oleObj name="文档" r:id="rId2" imgW="3953520" imgH="3209400" progId="Word.Document.8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84903D88-BC34-42BA-B6E9-414CE864F1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85725"/>
                        <a:ext cx="8305800" cy="674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5">
            <a:extLst>
              <a:ext uri="{FF2B5EF4-FFF2-40B4-BE49-F238E27FC236}">
                <a16:creationId xmlns:a16="http://schemas.microsoft.com/office/drawing/2014/main" id="{2BC3142E-ADF4-43F6-A88B-0BC98C63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7231C3-60D6-477A-91DB-4CB1F5B87FCD}" type="slidenum">
              <a:rPr lang="en-US" altLang="zh-CN"/>
              <a:pPr eaLnBrk="1" hangingPunct="1"/>
              <a:t>120</a:t>
            </a:fld>
            <a:endParaRPr lang="en-US" altLang="zh-CN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C7D4E5F0-CC7C-4FB8-96CC-94B84F3DA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删除操作举例</a:t>
            </a:r>
          </a:p>
        </p:txBody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28305724-46CD-45AC-90A7-F3DFE3F42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   </a:t>
            </a:r>
            <a:r>
              <a:rPr lang="zh-CN" altLang="en-US"/>
              <a:t>例</a:t>
            </a:r>
            <a:r>
              <a:rPr lang="en-US" altLang="zh-CN"/>
              <a:t>19. 200215125</a:t>
            </a:r>
            <a:r>
              <a:rPr lang="zh-CN" altLang="en-US"/>
              <a:t>学生因故退学，删除该学生元组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HOLD W (Student): Student.Sno=‘200215125'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DELETE W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灯片编号占位符 5">
            <a:extLst>
              <a:ext uri="{FF2B5EF4-FFF2-40B4-BE49-F238E27FC236}">
                <a16:creationId xmlns:a16="http://schemas.microsoft.com/office/drawing/2014/main" id="{09839D07-2605-48C1-9220-B69679FC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27D92A-1E3A-4409-9D5F-216BBE8CF4F8}" type="slidenum">
              <a:rPr lang="en-US" altLang="zh-CN"/>
              <a:pPr eaLnBrk="1" hangingPunct="1"/>
              <a:t>121</a:t>
            </a:fld>
            <a:endParaRPr lang="en-US" altLang="zh-CN"/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280207F2-D3F0-4451-A623-B3558A36D0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/>
              <a:t>例</a:t>
            </a:r>
            <a:r>
              <a:rPr lang="en-US" altLang="zh-CN" sz="3600"/>
              <a:t>20. </a:t>
            </a:r>
            <a:r>
              <a:rPr lang="zh-CN" altLang="en-US" sz="3600"/>
              <a:t>将学号</a:t>
            </a:r>
            <a:r>
              <a:rPr lang="en-US" altLang="zh-CN" sz="3600"/>
              <a:t>95001</a:t>
            </a:r>
            <a:r>
              <a:rPr lang="zh-CN" altLang="en-US" sz="3600"/>
              <a:t>改为</a:t>
            </a:r>
            <a:r>
              <a:rPr lang="en-US" altLang="zh-CN" sz="3600"/>
              <a:t>95102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3200"/>
              <a:t>HOLD W (Student): Student.Sno=‘95001'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3200"/>
              <a:t>DELETE W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3200"/>
              <a:t>MOVE ‘95102' TO W.Sno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3200"/>
              <a:t>MOVE '</a:t>
            </a:r>
            <a:r>
              <a:rPr lang="zh-CN" altLang="en-US" sz="3200"/>
              <a:t>李勇</a:t>
            </a:r>
            <a:r>
              <a:rPr lang="en-US" altLang="zh-CN" sz="3200"/>
              <a:t>' TO W.Sname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3200"/>
              <a:t>MOVE '</a:t>
            </a:r>
            <a:r>
              <a:rPr lang="zh-CN" altLang="en-US" sz="3200"/>
              <a:t>男</a:t>
            </a:r>
            <a:r>
              <a:rPr lang="en-US" altLang="zh-CN" sz="3200"/>
              <a:t>' TO W.Ssex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3200"/>
              <a:t>MOVE '20‘ TO W.Sage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3200"/>
              <a:t>MOVE 'CS' TO W.Sdept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3200"/>
              <a:t>PUT W (Student)</a:t>
            </a:r>
          </a:p>
          <a:p>
            <a:pPr eaLnBrk="1" hangingPunct="1">
              <a:lnSpc>
                <a:spcPct val="90000"/>
              </a:lnSpc>
            </a:pPr>
            <a:endParaRPr lang="en-US" altLang="zh-CN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5">
            <a:extLst>
              <a:ext uri="{FF2B5EF4-FFF2-40B4-BE49-F238E27FC236}">
                <a16:creationId xmlns:a16="http://schemas.microsoft.com/office/drawing/2014/main" id="{3CA8AE9B-C548-4E0C-ADD1-A6518BB0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474442-AAE3-4D0C-B84C-3589CFA4F84F}" type="slidenum">
              <a:rPr lang="en-US" altLang="zh-CN"/>
              <a:pPr eaLnBrk="1" hangingPunct="1"/>
              <a:t>122</a:t>
            </a:fld>
            <a:endParaRPr lang="en-US" altLang="zh-CN"/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7EFD301F-DABE-49DE-A98D-C4BBE82FC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21. </a:t>
            </a:r>
            <a:r>
              <a:rPr lang="zh-CN" altLang="en-US"/>
              <a:t>删除全部学生</a:t>
            </a:r>
          </a:p>
          <a:p>
            <a:pPr lvl="1" eaLnBrk="1" hangingPunct="1"/>
            <a:r>
              <a:rPr lang="en-US" altLang="zh-CN"/>
              <a:t>HOLD W (Student)</a:t>
            </a:r>
          </a:p>
          <a:p>
            <a:pPr lvl="1" eaLnBrk="1" hangingPunct="1"/>
            <a:r>
              <a:rPr lang="en-US" altLang="zh-CN"/>
              <a:t>DELETE W</a:t>
            </a:r>
          </a:p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为保证参照完整性，删除</a:t>
            </a:r>
            <a:r>
              <a:rPr lang="en-US" altLang="zh-CN">
                <a:solidFill>
                  <a:schemeClr val="accent2"/>
                </a:solidFill>
              </a:rPr>
              <a:t>Student</a:t>
            </a:r>
            <a:r>
              <a:rPr lang="zh-CN" altLang="en-US">
                <a:solidFill>
                  <a:schemeClr val="accent2"/>
                </a:solidFill>
              </a:rPr>
              <a:t>中元组时相应地要删除</a:t>
            </a:r>
            <a:r>
              <a:rPr lang="en-US" altLang="zh-CN">
                <a:solidFill>
                  <a:schemeClr val="accent2"/>
                </a:solidFill>
              </a:rPr>
              <a:t>SC</a:t>
            </a:r>
            <a:r>
              <a:rPr lang="zh-CN" altLang="en-US">
                <a:solidFill>
                  <a:schemeClr val="accent2"/>
                </a:solidFill>
              </a:rPr>
              <a:t>中的元组</a:t>
            </a:r>
          </a:p>
          <a:p>
            <a:pPr lvl="1" eaLnBrk="1" hangingPunct="1"/>
            <a:r>
              <a:rPr lang="en-US" altLang="zh-CN"/>
              <a:t>HOLD W (SC)</a:t>
            </a:r>
          </a:p>
          <a:p>
            <a:pPr lvl="1" eaLnBrk="1" hangingPunct="1"/>
            <a:r>
              <a:rPr lang="en-US" altLang="zh-CN"/>
              <a:t>DELETE W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灯片编号占位符 5">
            <a:extLst>
              <a:ext uri="{FF2B5EF4-FFF2-40B4-BE49-F238E27FC236}">
                <a16:creationId xmlns:a16="http://schemas.microsoft.com/office/drawing/2014/main" id="{9BC0AC08-5876-4918-9F5B-028660A8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2101595-3D73-447E-B1DD-B70826EC3AF6}" type="slidenum">
              <a:rPr lang="en-US" altLang="zh-CN"/>
              <a:pPr eaLnBrk="1" hangingPunct="1"/>
              <a:t>123</a:t>
            </a:fld>
            <a:endParaRPr lang="en-US" altLang="zh-CN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330DEB17-DB4D-4246-913F-D5611A182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latin typeface="Comic Sans MS" panose="030F0702030302020204" pitchFamily="66" charset="0"/>
              </a:rPr>
              <a:t>元组关系演算语言</a:t>
            </a:r>
            <a:r>
              <a:rPr lang="en-US" altLang="zh-CN">
                <a:latin typeface="Comic Sans MS" panose="030F0702030302020204" pitchFamily="66" charset="0"/>
              </a:rPr>
              <a:t>ALPHA</a:t>
            </a:r>
            <a:r>
              <a:rPr lang="zh-CN" altLang="en-US">
                <a:latin typeface="Comic Sans MS" panose="030F0702030302020204" pitchFamily="66" charset="0"/>
              </a:rPr>
              <a:t>小结</a:t>
            </a:r>
            <a:endParaRPr lang="zh-CN" altLang="en-US" b="1">
              <a:latin typeface="Comic Sans MS" panose="030F0702030302020204" pitchFamily="66" charset="0"/>
            </a:endParaRPr>
          </a:p>
        </p:txBody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E24B1D91-17C1-47EA-A478-4CC449F91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检索操作</a:t>
            </a:r>
            <a:r>
              <a:rPr lang="en-US" altLang="zh-CN"/>
              <a:t>GET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GET </a:t>
            </a:r>
            <a:r>
              <a:rPr lang="zh-CN" altLang="en-US"/>
              <a:t>工作空间名</a:t>
            </a:r>
            <a:r>
              <a:rPr lang="en-US" altLang="zh-CN"/>
              <a:t>[</a:t>
            </a:r>
            <a:r>
              <a:rPr lang="zh-CN" altLang="en-US"/>
              <a:t>（定额）</a:t>
            </a:r>
            <a:r>
              <a:rPr lang="en-US" altLang="zh-CN"/>
              <a:t>]</a:t>
            </a:r>
            <a:r>
              <a:rPr lang="zh-CN" altLang="en-US"/>
              <a:t>（表达式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[</a:t>
            </a:r>
            <a:r>
              <a:rPr lang="zh-CN" altLang="en-US"/>
              <a:t>：操作条件</a:t>
            </a:r>
            <a:r>
              <a:rPr lang="en-US" altLang="zh-CN"/>
              <a:t>] [DOWN/UP </a:t>
            </a:r>
            <a:r>
              <a:rPr lang="zh-CN" altLang="en-US"/>
              <a:t>表达式</a:t>
            </a:r>
            <a:r>
              <a:rPr lang="en-US" altLang="zh-CN"/>
              <a:t>2]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插入操作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建立新元组 </a:t>
            </a:r>
            <a:r>
              <a:rPr lang="en-US" altLang="zh-CN"/>
              <a:t>— PUT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修改操作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HOLD —</a:t>
            </a:r>
            <a:r>
              <a:rPr lang="zh-CN" altLang="en-US"/>
              <a:t>修改</a:t>
            </a:r>
            <a:r>
              <a:rPr lang="en-US" altLang="zh-CN"/>
              <a:t>— UPDATE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删除操作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HOLD — DELETE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灯片编号占位符 5">
            <a:extLst>
              <a:ext uri="{FF2B5EF4-FFF2-40B4-BE49-F238E27FC236}">
                <a16:creationId xmlns:a16="http://schemas.microsoft.com/office/drawing/2014/main" id="{49FAE141-4191-4207-849E-68A0CC0C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612AA1-866A-4A63-8499-1E5545E667DF}" type="slidenum">
              <a:rPr lang="en-US" altLang="zh-CN"/>
              <a:pPr eaLnBrk="1" hangingPunct="1"/>
              <a:t>124</a:t>
            </a:fld>
            <a:endParaRPr lang="en-US" altLang="zh-CN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905845CA-8C0E-46D4-B252-DBBD4E7C4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Comic Sans MS" panose="030F0702030302020204" pitchFamily="66" charset="0"/>
              </a:rPr>
              <a:t>2.5.2 </a:t>
            </a:r>
            <a:r>
              <a:rPr lang="zh-CN" altLang="en-US" b="1">
                <a:latin typeface="Comic Sans MS" panose="030F0702030302020204" pitchFamily="66" charset="0"/>
              </a:rPr>
              <a:t>域关系演算语言</a:t>
            </a:r>
            <a:r>
              <a:rPr lang="en-US" altLang="zh-CN">
                <a:latin typeface="Comic Sans MS" panose="030F0702030302020204" pitchFamily="66" charset="0"/>
              </a:rPr>
              <a:t>QBE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8A70C1D8-E574-4AC1-9D2A-BF0FD06F7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zh-CN" altLang="en-US">
                <a:latin typeface="Comic Sans MS" panose="030F0702030302020204" pitchFamily="66" charset="0"/>
              </a:rPr>
              <a:t>以</a:t>
            </a:r>
            <a:r>
              <a:rPr lang="zh-CN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元组变量的分量</a:t>
            </a:r>
            <a:r>
              <a:rPr lang="zh-CN" altLang="en-US">
                <a:latin typeface="Comic Sans MS" panose="030F0702030302020204" pitchFamily="66" charset="0"/>
              </a:rPr>
              <a:t>即</a:t>
            </a:r>
            <a:r>
              <a:rPr lang="zh-CN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域变量</a:t>
            </a:r>
            <a:r>
              <a:rPr lang="zh-CN" altLang="en-US">
                <a:latin typeface="Comic Sans MS" panose="030F0702030302020204" pitchFamily="66" charset="0"/>
              </a:rPr>
              <a:t>作为谓词变元的基本对象</a:t>
            </a:r>
          </a:p>
          <a:p>
            <a:pPr eaLnBrk="1" hangingPunct="1"/>
            <a:r>
              <a:rPr lang="zh-CN" altLang="en-US">
                <a:latin typeface="Comic Sans MS" panose="030F0702030302020204" pitchFamily="66" charset="0"/>
              </a:rPr>
              <a:t>由</a:t>
            </a:r>
            <a:r>
              <a:rPr lang="en-US" altLang="zh-CN">
                <a:latin typeface="Comic Sans MS" panose="030F0702030302020204" pitchFamily="66" charset="0"/>
              </a:rPr>
              <a:t>M.M.Zloof</a:t>
            </a:r>
            <a:r>
              <a:rPr lang="zh-CN" altLang="en-US">
                <a:latin typeface="Comic Sans MS" panose="030F0702030302020204" pitchFamily="66" charset="0"/>
              </a:rPr>
              <a:t>提出</a:t>
            </a:r>
          </a:p>
          <a:p>
            <a:pPr eaLnBrk="1" hangingPunct="1"/>
            <a:r>
              <a:rPr lang="en-US" altLang="zh-CN">
                <a:latin typeface="Comic Sans MS" panose="030F0702030302020204" pitchFamily="66" charset="0"/>
              </a:rPr>
              <a:t>QBE (Query By Example)</a:t>
            </a:r>
          </a:p>
          <a:p>
            <a:pPr lvl="1" eaLnBrk="1" hangingPunct="1"/>
            <a:r>
              <a:rPr lang="zh-CN" altLang="en-US">
                <a:latin typeface="Comic Sans MS" panose="030F0702030302020204" pitchFamily="66" charset="0"/>
              </a:rPr>
              <a:t>基于屏幕表格的查询语言</a:t>
            </a:r>
          </a:p>
          <a:p>
            <a:pPr lvl="1" eaLnBrk="1" hangingPunct="1"/>
            <a:r>
              <a:rPr lang="zh-CN" altLang="en-US">
                <a:latin typeface="Comic Sans MS" panose="030F0702030302020204" pitchFamily="66" charset="0"/>
              </a:rPr>
              <a:t>查询要求：以填写表格的方式构造查询</a:t>
            </a:r>
          </a:p>
          <a:p>
            <a:pPr lvl="1" eaLnBrk="1" hangingPunct="1"/>
            <a:r>
              <a:rPr lang="zh-CN" altLang="en-US">
                <a:latin typeface="Comic Sans MS" panose="030F0702030302020204" pitchFamily="66" charset="0"/>
              </a:rPr>
              <a:t>用示例元素</a:t>
            </a:r>
            <a:r>
              <a:rPr lang="en-US" altLang="zh-CN">
                <a:latin typeface="Comic Sans MS" panose="030F0702030302020204" pitchFamily="66" charset="0"/>
              </a:rPr>
              <a:t>(</a:t>
            </a:r>
            <a:r>
              <a:rPr lang="zh-CN" altLang="en-US">
                <a:latin typeface="Comic Sans MS" panose="030F0702030302020204" pitchFamily="66" charset="0"/>
              </a:rPr>
              <a:t>域变量</a:t>
            </a:r>
            <a:r>
              <a:rPr lang="en-US" altLang="zh-CN">
                <a:latin typeface="Comic Sans MS" panose="030F0702030302020204" pitchFamily="66" charset="0"/>
              </a:rPr>
              <a:t>)</a:t>
            </a:r>
            <a:r>
              <a:rPr lang="zh-CN" altLang="en-US">
                <a:latin typeface="Comic Sans MS" panose="030F0702030302020204" pitchFamily="66" charset="0"/>
              </a:rPr>
              <a:t>来表示查询结果可能的情况</a:t>
            </a:r>
          </a:p>
          <a:p>
            <a:pPr lvl="1" eaLnBrk="1" hangingPunct="1"/>
            <a:r>
              <a:rPr lang="zh-CN" altLang="en-US">
                <a:latin typeface="Comic Sans MS" panose="030F0702030302020204" pitchFamily="66" charset="0"/>
              </a:rPr>
              <a:t>查询结果：以表格形式显示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灯片编号占位符 5">
            <a:extLst>
              <a:ext uri="{FF2B5EF4-FFF2-40B4-BE49-F238E27FC236}">
                <a16:creationId xmlns:a16="http://schemas.microsoft.com/office/drawing/2014/main" id="{2C883539-D7AE-4943-9550-92709E6B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0235D8-41E4-452C-A3F5-5970C99052B2}" type="slidenum">
              <a:rPr lang="en-US" altLang="zh-CN"/>
              <a:pPr eaLnBrk="1" hangingPunct="1"/>
              <a:t>125</a:t>
            </a:fld>
            <a:endParaRPr lang="en-US" altLang="zh-CN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66DA0175-C548-40F8-8FAA-4FD39C7F1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Comic Sans MS" panose="030F0702030302020204" pitchFamily="66" charset="0"/>
              </a:rPr>
              <a:t>QBE</a:t>
            </a:r>
            <a:r>
              <a:rPr lang="zh-CN" altLang="en-US" b="1">
                <a:latin typeface="Comic Sans MS" panose="030F0702030302020204" pitchFamily="66" charset="0"/>
              </a:rPr>
              <a:t>操作框架</a:t>
            </a:r>
          </a:p>
        </p:txBody>
      </p:sp>
      <p:pic>
        <p:nvPicPr>
          <p:cNvPr id="129028" name="Picture 4">
            <a:extLst>
              <a:ext uri="{FF2B5EF4-FFF2-40B4-BE49-F238E27FC236}">
                <a16:creationId xmlns:a16="http://schemas.microsoft.com/office/drawing/2014/main" id="{C494F708-51BC-4F10-9B14-E6693A998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10600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灯片编号占位符 5">
            <a:extLst>
              <a:ext uri="{FF2B5EF4-FFF2-40B4-BE49-F238E27FC236}">
                <a16:creationId xmlns:a16="http://schemas.microsoft.com/office/drawing/2014/main" id="{A8A645A0-5B7B-4E4F-8BB9-40A1C367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054E90-753E-430F-B5A8-6210DF4D2E28}" type="slidenum">
              <a:rPr lang="en-US" altLang="zh-CN"/>
              <a:pPr eaLnBrk="1" hangingPunct="1"/>
              <a:t>126</a:t>
            </a:fld>
            <a:endParaRPr lang="en-US" altLang="zh-CN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1E70BB5E-D161-4E0E-B099-A649DB738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一、检索操作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AA553980-EA42-4794-8AAB-02ABF21D2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71800"/>
          </a:xfrm>
        </p:spPr>
        <p:txBody>
          <a:bodyPr/>
          <a:lstStyle/>
          <a:p>
            <a:pPr eaLnBrk="1" hangingPunct="1"/>
            <a:r>
              <a:rPr lang="zh-CN" altLang="en-US"/>
              <a:t>简单查询</a:t>
            </a:r>
          </a:p>
          <a:p>
            <a:pPr eaLnBrk="1" hangingPunct="1"/>
            <a:r>
              <a:rPr lang="zh-CN" altLang="en-US"/>
              <a:t>例</a:t>
            </a:r>
            <a:r>
              <a:rPr lang="en-US" altLang="zh-CN"/>
              <a:t>1. </a:t>
            </a:r>
            <a:r>
              <a:rPr lang="zh-CN" altLang="en-US"/>
              <a:t>求信息系全体学生的姓名</a:t>
            </a:r>
          </a:p>
          <a:p>
            <a:pPr eaLnBrk="1" hangingPunct="1"/>
            <a:r>
              <a:rPr lang="zh-CN" altLang="en-US"/>
              <a:t>操作步骤为：</a:t>
            </a:r>
          </a:p>
          <a:p>
            <a:pPr lvl="1" eaLnBrk="1" hangingPunct="1"/>
            <a:r>
              <a:rPr lang="zh-CN" altLang="en-US"/>
              <a:t>用户提出要求</a:t>
            </a:r>
          </a:p>
          <a:p>
            <a:pPr lvl="1" eaLnBrk="1" hangingPunct="1"/>
            <a:r>
              <a:rPr lang="zh-CN" altLang="en-US"/>
              <a:t>屏幕显示空白表格</a:t>
            </a:r>
          </a:p>
          <a:p>
            <a:pPr eaLnBrk="1" hangingPunct="1"/>
            <a:endParaRPr lang="en-US" altLang="zh-CN"/>
          </a:p>
        </p:txBody>
      </p:sp>
      <p:pic>
        <p:nvPicPr>
          <p:cNvPr id="144388" name="Picture 4">
            <a:extLst>
              <a:ext uri="{FF2B5EF4-FFF2-40B4-BE49-F238E27FC236}">
                <a16:creationId xmlns:a16="http://schemas.microsoft.com/office/drawing/2014/main" id="{EF352F51-D816-4890-A150-5411C68A5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60888"/>
            <a:ext cx="8001000" cy="161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灯片编号占位符 5">
            <a:extLst>
              <a:ext uri="{FF2B5EF4-FFF2-40B4-BE49-F238E27FC236}">
                <a16:creationId xmlns:a16="http://schemas.microsoft.com/office/drawing/2014/main" id="{903B60FE-BC1E-4F39-8C18-681999DA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AC23D7-E63B-4CA7-A35F-E464AF762171}" type="slidenum">
              <a:rPr lang="en-US" altLang="zh-CN"/>
              <a:pPr eaLnBrk="1" hangingPunct="1"/>
              <a:t>127</a:t>
            </a:fld>
            <a:endParaRPr lang="en-US" altLang="zh-CN"/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C81B4C5D-8984-432F-B541-E34641F0A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>
                <a:latin typeface="Comic Sans MS" panose="030F0702030302020204" pitchFamily="66" charset="0"/>
              </a:rPr>
              <a:t>用户在最左边一栏输入要查询的关系名</a:t>
            </a:r>
            <a:r>
              <a:rPr lang="en-US" altLang="zh-CN">
                <a:latin typeface="Comic Sans MS" panose="030F0702030302020204" pitchFamily="66" charset="0"/>
              </a:rPr>
              <a:t>Student</a:t>
            </a:r>
          </a:p>
          <a:p>
            <a:pPr eaLnBrk="1" hangingPunct="1"/>
            <a:endParaRPr lang="en-US" altLang="zh-CN">
              <a:latin typeface="Comic Sans MS" panose="030F0702030302020204" pitchFamily="66" charset="0"/>
            </a:endParaRPr>
          </a:p>
          <a:p>
            <a:pPr eaLnBrk="1" hangingPunct="1"/>
            <a:endParaRPr lang="en-US" altLang="zh-CN">
              <a:latin typeface="Comic Sans MS" panose="030F0702030302020204" pitchFamily="66" charset="0"/>
            </a:endParaRPr>
          </a:p>
          <a:p>
            <a:pPr eaLnBrk="1" hangingPunct="1"/>
            <a:endParaRPr lang="en-US" altLang="zh-CN">
              <a:latin typeface="Comic Sans MS" panose="030F0702030302020204" pitchFamily="66" charset="0"/>
            </a:endParaRPr>
          </a:p>
          <a:p>
            <a:pPr eaLnBrk="1" hangingPunct="1"/>
            <a:r>
              <a:rPr lang="zh-CN" altLang="en-US">
                <a:latin typeface="Comic Sans MS" panose="030F0702030302020204" pitchFamily="66" charset="0"/>
              </a:rPr>
              <a:t>系统显示该关系的属性名</a:t>
            </a:r>
          </a:p>
        </p:txBody>
      </p:sp>
      <p:pic>
        <p:nvPicPr>
          <p:cNvPr id="145412" name="Picture 4">
            <a:extLst>
              <a:ext uri="{FF2B5EF4-FFF2-40B4-BE49-F238E27FC236}">
                <a16:creationId xmlns:a16="http://schemas.microsoft.com/office/drawing/2014/main" id="{BB0FACFC-0D64-4DEB-B60C-57DDA67BF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543800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413" name="Picture 5">
            <a:extLst>
              <a:ext uri="{FF2B5EF4-FFF2-40B4-BE49-F238E27FC236}">
                <a16:creationId xmlns:a16="http://schemas.microsoft.com/office/drawing/2014/main" id="{CAFD8FE8-78C3-4506-8295-D0A2B4BB2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75438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灯片编号占位符 5">
            <a:extLst>
              <a:ext uri="{FF2B5EF4-FFF2-40B4-BE49-F238E27FC236}">
                <a16:creationId xmlns:a16="http://schemas.microsoft.com/office/drawing/2014/main" id="{0FEEEC60-B4C5-4B28-A913-9ABA81D6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AD1A7E-856D-46DD-A772-20ABF1D3CC88}" type="slidenum">
              <a:rPr lang="en-US" altLang="zh-CN"/>
              <a:pPr eaLnBrk="1" hangingPunct="1"/>
              <a:t>128</a:t>
            </a:fld>
            <a:endParaRPr lang="en-US" altLang="zh-CN"/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FBE4650E-A2DC-461C-8420-7C93D78D2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842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/>
              <a:t>用户在上面构造查询要求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屏幕显示查询结果</a:t>
            </a:r>
          </a:p>
          <a:p>
            <a:pPr eaLnBrk="1" hangingPunct="1"/>
            <a:endParaRPr lang="en-US" altLang="zh-CN"/>
          </a:p>
        </p:txBody>
      </p:sp>
      <p:pic>
        <p:nvPicPr>
          <p:cNvPr id="146436" name="Picture 4">
            <a:extLst>
              <a:ext uri="{FF2B5EF4-FFF2-40B4-BE49-F238E27FC236}">
                <a16:creationId xmlns:a16="http://schemas.microsoft.com/office/drawing/2014/main" id="{3EEFF44B-7B25-4B0A-9F10-F55EDFEE4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313"/>
            <a:ext cx="7772400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37" name="AutoShape 5">
            <a:extLst>
              <a:ext uri="{FF2B5EF4-FFF2-40B4-BE49-F238E27FC236}">
                <a16:creationId xmlns:a16="http://schemas.microsoft.com/office/drawing/2014/main" id="{9B09AEFD-5347-487B-BCEB-98CCCB5D4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19400"/>
            <a:ext cx="3200400" cy="1066800"/>
          </a:xfrm>
          <a:prstGeom prst="wedgeRoundRectCallout">
            <a:avLst>
              <a:gd name="adj1" fmla="val -46727"/>
              <a:gd name="adj2" fmla="val -9256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u="sng">
                <a:latin typeface="Garamond" panose="02020404030301010803" pitchFamily="18" charset="0"/>
              </a:rPr>
              <a:t>李勇</a:t>
            </a:r>
            <a:r>
              <a:rPr lang="zh-CN" altLang="en-US" sz="2800">
                <a:latin typeface="Garamond" panose="02020404030301010803" pitchFamily="18" charset="0"/>
              </a:rPr>
              <a:t>是示例元素，即域变量</a:t>
            </a:r>
            <a:endParaRPr lang="zh-CN" altLang="en-US" sz="2800" b="1">
              <a:latin typeface="Garamond" panose="02020404030301010803" pitchFamily="18" charset="0"/>
            </a:endParaRPr>
          </a:p>
        </p:txBody>
      </p:sp>
      <p:pic>
        <p:nvPicPr>
          <p:cNvPr id="146438" name="Picture 6">
            <a:extLst>
              <a:ext uri="{FF2B5EF4-FFF2-40B4-BE49-F238E27FC236}">
                <a16:creationId xmlns:a16="http://schemas.microsoft.com/office/drawing/2014/main" id="{1D25DB16-6067-4875-927B-ABB9AD95D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08438"/>
            <a:ext cx="76962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7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灯片编号占位符 5">
            <a:extLst>
              <a:ext uri="{FF2B5EF4-FFF2-40B4-BE49-F238E27FC236}">
                <a16:creationId xmlns:a16="http://schemas.microsoft.com/office/drawing/2014/main" id="{7C2F6637-996B-4DE4-8EE2-F15164C2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3567064-5E89-4F9E-9C16-80EA17F9CADA}" type="slidenum">
              <a:rPr lang="en-US" altLang="zh-CN"/>
              <a:pPr eaLnBrk="1" hangingPunct="1"/>
              <a:t>129</a:t>
            </a:fld>
            <a:endParaRPr lang="en-US" altLang="zh-CN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4E1F5AC1-8053-4C1F-975C-268F47592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构造查询的几个要素</a:t>
            </a:r>
          </a:p>
        </p:txBody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A71F9A7B-4C93-430A-98A4-B155D42D5C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696200" cy="4525963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示例元素即域变量一定要加下划线</a:t>
            </a:r>
          </a:p>
          <a:p>
            <a:pPr lvl="1" eaLnBrk="1" hangingPunct="1"/>
            <a:r>
              <a:rPr lang="zh-CN" altLang="en-US">
                <a:solidFill>
                  <a:schemeClr val="accent2"/>
                </a:solidFill>
                <a:latin typeface="Comic Sans MS" panose="030F0702030302020204" pitchFamily="66" charset="0"/>
              </a:rPr>
              <a:t>示例元素是这个域中可能的一个值，它不必是查询结果中的元素</a:t>
            </a:r>
          </a:p>
          <a:p>
            <a:pPr eaLnBrk="1" hangingPunct="1"/>
            <a:r>
              <a:rPr lang="zh-CN" altLang="en-US">
                <a:latin typeface="Comic Sans MS" panose="030F0702030302020204" pitchFamily="66" charset="0"/>
              </a:rPr>
              <a:t>打印操作符</a:t>
            </a:r>
            <a:r>
              <a:rPr lang="en-US" altLang="zh-CN">
                <a:latin typeface="Comic Sans MS" panose="030F0702030302020204" pitchFamily="66" charset="0"/>
              </a:rPr>
              <a:t>P. </a:t>
            </a:r>
            <a:r>
              <a:rPr lang="zh-CN" altLang="en-US">
                <a:latin typeface="Comic Sans MS" panose="030F0702030302020204" pitchFamily="66" charset="0"/>
              </a:rPr>
              <a:t>表示打印</a:t>
            </a:r>
            <a:r>
              <a:rPr lang="en-US" altLang="zh-CN">
                <a:latin typeface="Comic Sans MS" panose="030F0702030302020204" pitchFamily="66" charset="0"/>
              </a:rPr>
              <a:t>(Print)</a:t>
            </a:r>
            <a:r>
              <a:rPr lang="zh-CN" altLang="en-US">
                <a:latin typeface="Comic Sans MS" panose="030F0702030302020204" pitchFamily="66" charset="0"/>
              </a:rPr>
              <a:t>，实际是显示</a:t>
            </a:r>
          </a:p>
          <a:p>
            <a:pPr eaLnBrk="1" hangingPunct="1"/>
            <a:r>
              <a:rPr lang="zh-CN" altLang="en-US">
                <a:latin typeface="Comic Sans MS" panose="030F0702030302020204" pitchFamily="66" charset="0"/>
              </a:rPr>
              <a:t>查询条件</a:t>
            </a:r>
          </a:p>
          <a:p>
            <a:pPr lvl="1" eaLnBrk="1" hangingPunct="1"/>
            <a:r>
              <a:rPr lang="zh-CN" altLang="en-US">
                <a:latin typeface="Comic Sans MS" panose="030F0702030302020204" pitchFamily="66" charset="0"/>
              </a:rPr>
              <a:t>可使用比较运算符</a:t>
            </a:r>
            <a:r>
              <a:rPr lang="zh-CN" altLang="en-US">
                <a:latin typeface="Comic Sans MS" panose="030F0702030302020204" pitchFamily="66" charset="0"/>
                <a:sym typeface="Symbol" panose="05050102010706020507" pitchFamily="18" charset="2"/>
              </a:rPr>
              <a:t></a:t>
            </a:r>
            <a:r>
              <a:rPr lang="zh-CN" altLang="en-US">
                <a:latin typeface="Comic Sans MS" panose="030F0702030302020204" pitchFamily="66" charset="0"/>
              </a:rPr>
              <a:t>，</a:t>
            </a:r>
            <a:r>
              <a:rPr lang="zh-CN" altLang="en-US">
                <a:latin typeface="Comic Sans MS" panose="030F0702030302020204" pitchFamily="66" charset="0"/>
                <a:sym typeface="Symbol" panose="05050102010706020507" pitchFamily="18" charset="2"/>
              </a:rPr>
              <a:t></a:t>
            </a:r>
            <a:r>
              <a:rPr lang="zh-CN" altLang="en-US">
                <a:latin typeface="Comic Sans MS" panose="030F0702030302020204" pitchFamily="66" charset="0"/>
              </a:rPr>
              <a:t>，</a:t>
            </a:r>
            <a:r>
              <a:rPr lang="zh-CN" altLang="en-US">
                <a:latin typeface="Comic Sans MS" panose="030F0702030302020204" pitchFamily="66" charset="0"/>
                <a:sym typeface="Symbol" panose="05050102010706020507" pitchFamily="18" charset="2"/>
              </a:rPr>
              <a:t></a:t>
            </a:r>
            <a:r>
              <a:rPr lang="zh-CN" altLang="en-US">
                <a:latin typeface="Comic Sans MS" panose="030F0702030302020204" pitchFamily="66" charset="0"/>
              </a:rPr>
              <a:t>，</a:t>
            </a:r>
            <a:r>
              <a:rPr lang="zh-CN" altLang="en-US">
                <a:latin typeface="Comic Sans MS" panose="030F0702030302020204" pitchFamily="66" charset="0"/>
                <a:sym typeface="Symbol" panose="05050102010706020507" pitchFamily="18" charset="2"/>
              </a:rPr>
              <a:t></a:t>
            </a:r>
            <a:r>
              <a:rPr lang="zh-CN" altLang="en-US">
                <a:latin typeface="Comic Sans MS" panose="030F0702030302020204" pitchFamily="66" charset="0"/>
              </a:rPr>
              <a:t>，</a:t>
            </a:r>
            <a:r>
              <a:rPr lang="en-US" altLang="zh-CN">
                <a:latin typeface="Comic Sans MS" panose="030F0702030302020204" pitchFamily="66" charset="0"/>
                <a:sym typeface="Symbol" panose="05050102010706020507" pitchFamily="18" charset="2"/>
              </a:rPr>
              <a:t></a:t>
            </a:r>
            <a:r>
              <a:rPr lang="zh-CN" altLang="en-US">
                <a:latin typeface="Comic Sans MS" panose="030F0702030302020204" pitchFamily="66" charset="0"/>
              </a:rPr>
              <a:t>和</a:t>
            </a:r>
            <a:r>
              <a:rPr lang="zh-CN" altLang="en-US">
                <a:latin typeface="Comic Sans MS" panose="030F0702030302020204" pitchFamily="66" charset="0"/>
                <a:sym typeface="Symbol" panose="05050102010706020507" pitchFamily="18" charset="2"/>
              </a:rPr>
              <a:t></a:t>
            </a:r>
            <a:endParaRPr lang="zh-CN" altLang="en-US">
              <a:latin typeface="Comic Sans MS" panose="030F0702030302020204" pitchFamily="66" charset="0"/>
            </a:endParaRPr>
          </a:p>
          <a:p>
            <a:pPr lvl="1" eaLnBrk="1" hangingPunct="1"/>
            <a:r>
              <a:rPr lang="zh-CN" altLang="en-US">
                <a:latin typeface="Comic Sans MS" panose="030F0702030302020204" pitchFamily="66" charset="0"/>
              </a:rPr>
              <a:t>其中＝可以省略</a:t>
            </a:r>
          </a:p>
          <a:p>
            <a:pPr eaLnBrk="1" hangingPunct="1"/>
            <a:endParaRPr lang="en-US" altLang="zh-CN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B526D0F6-3ACC-463D-BBA4-E5E4FF9C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CF52A5-BE01-45A2-8D3A-0908DEABDD5B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3BC6BCC-C35D-4E94-ACE4-41EDF6B0A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 i="1"/>
              <a:t>D</a:t>
            </a:r>
            <a:r>
              <a:rPr lang="en-US" altLang="zh-CN" baseline="-25000"/>
              <a:t>3</a:t>
            </a:r>
            <a:r>
              <a:rPr lang="zh-CN" altLang="en-US"/>
              <a:t>的笛卡尔积为：</a:t>
            </a: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en-US" altLang="zh-CN"/>
              <a:t>×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en-US" altLang="zh-CN"/>
              <a:t>×</a:t>
            </a:r>
            <a:r>
              <a:rPr lang="en-US" altLang="zh-CN" i="1"/>
              <a:t>D</a:t>
            </a:r>
            <a:r>
              <a:rPr lang="en-US" altLang="zh-CN" baseline="-25000"/>
              <a:t>3 </a:t>
            </a:r>
            <a:r>
              <a:rPr lang="zh-CN" altLang="en-US"/>
              <a:t>＝</a:t>
            </a:r>
          </a:p>
          <a:p>
            <a:pPr lvl="1" algn="just" eaLnBrk="1" hangingPunct="1">
              <a:buFontTx/>
              <a:buNone/>
            </a:pPr>
            <a:r>
              <a:rPr lang="zh-CN" altLang="en-US"/>
              <a:t>｛</a:t>
            </a:r>
            <a:r>
              <a:rPr lang="en-US" altLang="zh-CN"/>
              <a:t>(</a:t>
            </a:r>
            <a:r>
              <a:rPr lang="zh-CN" altLang="en-US"/>
              <a:t>张清玫，计算机专业，李勇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张清玫，计算机专业，刘晨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张清玫，计算机专业，王敏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张清玫，信息专业，李勇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张清玫，信息专业，刘晨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张清玫，信息专业，王敏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刘逸，计算机专业，李勇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刘逸，计算机专业，刘晨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刘逸，计算机专业，王敏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刘逸，信息专业，李勇</a:t>
            </a:r>
            <a:r>
              <a:rPr lang="en-US" altLang="zh-CN"/>
              <a:t>)</a:t>
            </a:r>
            <a:r>
              <a:rPr lang="zh-CN" altLang="en-US"/>
              <a:t>， </a:t>
            </a:r>
            <a:r>
              <a:rPr lang="en-US" altLang="zh-CN"/>
              <a:t>(</a:t>
            </a:r>
            <a:r>
              <a:rPr lang="zh-CN" altLang="en-US"/>
              <a:t>刘逸，信息专业，刘晨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zh-CN" altLang="en-US"/>
              <a:t>刘逸，信息专业，王敏</a:t>
            </a:r>
            <a:r>
              <a:rPr lang="en-US" altLang="zh-CN"/>
              <a:t>) </a:t>
            </a:r>
            <a:r>
              <a:rPr lang="zh-CN" altLang="en-US"/>
              <a:t>｝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灯片编号占位符 5">
            <a:extLst>
              <a:ext uri="{FF2B5EF4-FFF2-40B4-BE49-F238E27FC236}">
                <a16:creationId xmlns:a16="http://schemas.microsoft.com/office/drawing/2014/main" id="{16F1757F-1C7B-4D77-99F5-5B9291DE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D017B19-1EFA-4251-B199-9187051784E4}" type="slidenum">
              <a:rPr lang="en-US" altLang="zh-CN"/>
              <a:pPr eaLnBrk="1" hangingPunct="1"/>
              <a:t>130</a:t>
            </a:fld>
            <a:endParaRPr lang="en-US" altLang="zh-CN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F7C370DD-6CF8-49C9-9376-34EDA49FFA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/>
              <a:t>简单查询</a:t>
            </a:r>
          </a:p>
        </p:txBody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B6A33E14-7558-465D-A846-02ED79920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838200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2. </a:t>
            </a:r>
            <a:r>
              <a:rPr lang="zh-CN" altLang="en-US"/>
              <a:t>查询全体学生的全部数据</a:t>
            </a:r>
          </a:p>
        </p:txBody>
      </p:sp>
      <p:pic>
        <p:nvPicPr>
          <p:cNvPr id="134149" name="Picture 4">
            <a:extLst>
              <a:ext uri="{FF2B5EF4-FFF2-40B4-BE49-F238E27FC236}">
                <a16:creationId xmlns:a16="http://schemas.microsoft.com/office/drawing/2014/main" id="{790A65CF-9291-48E2-94AC-9CA668B2A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458200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5" name="Rectangle 5">
            <a:extLst>
              <a:ext uri="{FF2B5EF4-FFF2-40B4-BE49-F238E27FC236}">
                <a16:creationId xmlns:a16="http://schemas.microsoft.com/office/drawing/2014/main" id="{09844FAB-3F77-4214-8E39-419BAB483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9624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3200"/>
              <a:t>显示全部数据也可以简单地把</a:t>
            </a:r>
            <a:r>
              <a:rPr lang="en-US" altLang="zh-CN" sz="3200"/>
              <a:t>P.</a:t>
            </a:r>
            <a:r>
              <a:rPr lang="zh-CN" altLang="en-US" sz="3200"/>
              <a:t>操作符作用在关系名上。</a:t>
            </a:r>
          </a:p>
        </p:txBody>
      </p:sp>
      <p:pic>
        <p:nvPicPr>
          <p:cNvPr id="148486" name="Picture 6">
            <a:extLst>
              <a:ext uri="{FF2B5EF4-FFF2-40B4-BE49-F238E27FC236}">
                <a16:creationId xmlns:a16="http://schemas.microsoft.com/office/drawing/2014/main" id="{AC2A8137-4782-4CF4-9AC5-CCDF233DC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29200"/>
            <a:ext cx="84582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灯片编号占位符 5">
            <a:extLst>
              <a:ext uri="{FF2B5EF4-FFF2-40B4-BE49-F238E27FC236}">
                <a16:creationId xmlns:a16="http://schemas.microsoft.com/office/drawing/2014/main" id="{FCDFC2DC-9470-4E1D-AE49-842EED2C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820539-3655-4FA6-89B3-8B809DB2D7C7}" type="slidenum">
              <a:rPr lang="en-US" altLang="zh-CN"/>
              <a:pPr eaLnBrk="1" hangingPunct="1"/>
              <a:t>131</a:t>
            </a:fld>
            <a:endParaRPr lang="en-US" altLang="zh-CN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75D805D2-22B2-4B87-9AEB-0CC300062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 b="1"/>
              <a:t>条件查询</a:t>
            </a:r>
          </a:p>
        </p:txBody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2417B755-248D-4A4B-BCF1-D2AE803278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3. </a:t>
            </a:r>
            <a:r>
              <a:rPr lang="zh-CN" altLang="en-US"/>
              <a:t>求年龄大于</a:t>
            </a:r>
            <a:r>
              <a:rPr lang="en-US" altLang="zh-CN"/>
              <a:t>19</a:t>
            </a:r>
            <a:r>
              <a:rPr lang="zh-CN" altLang="en-US"/>
              <a:t>岁的学生的学号</a:t>
            </a:r>
          </a:p>
          <a:p>
            <a:pPr eaLnBrk="1" hangingPunct="1"/>
            <a:endParaRPr lang="en-US" altLang="zh-CN"/>
          </a:p>
        </p:txBody>
      </p:sp>
      <p:pic>
        <p:nvPicPr>
          <p:cNvPr id="135173" name="Picture 4">
            <a:extLst>
              <a:ext uri="{FF2B5EF4-FFF2-40B4-BE49-F238E27FC236}">
                <a16:creationId xmlns:a16="http://schemas.microsoft.com/office/drawing/2014/main" id="{8F34FC81-088D-42C2-B137-A3C8ECA11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62200"/>
            <a:ext cx="8077200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灯片编号占位符 5">
            <a:extLst>
              <a:ext uri="{FF2B5EF4-FFF2-40B4-BE49-F238E27FC236}">
                <a16:creationId xmlns:a16="http://schemas.microsoft.com/office/drawing/2014/main" id="{F970011F-41F7-4DB1-97B9-64A92268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0B9355-A0D0-4493-BED8-76A4C9615278}" type="slidenum">
              <a:rPr lang="en-US" altLang="zh-CN"/>
              <a:pPr eaLnBrk="1" hangingPunct="1"/>
              <a:t>132</a:t>
            </a:fld>
            <a:endParaRPr lang="en-US" altLang="zh-CN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66BED048-DE47-4756-BB02-2458FA5B8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条件查询（与条件）</a:t>
            </a:r>
          </a:p>
        </p:txBody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CE894ECC-4019-4D16-B75D-E00A6B61CD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4. </a:t>
            </a:r>
            <a:r>
              <a:rPr lang="zh-CN" altLang="en-US"/>
              <a:t>求计算机科学系年龄大于</a:t>
            </a:r>
            <a:r>
              <a:rPr lang="en-US" altLang="zh-CN"/>
              <a:t>19</a:t>
            </a:r>
            <a:r>
              <a:rPr lang="zh-CN" altLang="en-US"/>
              <a:t>岁的学生的学号。</a:t>
            </a:r>
          </a:p>
          <a:p>
            <a:pPr lvl="1" eaLnBrk="1" hangingPunct="1"/>
            <a:r>
              <a:rPr lang="zh-CN" altLang="en-US"/>
              <a:t>方法</a:t>
            </a:r>
            <a:r>
              <a:rPr lang="en-US" altLang="zh-CN"/>
              <a:t>(1)</a:t>
            </a:r>
            <a:r>
              <a:rPr lang="zh-CN" altLang="en-US"/>
              <a:t>：把两个条件写在同一行上</a:t>
            </a:r>
          </a:p>
          <a:p>
            <a:pPr lvl="1"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  <p:pic>
        <p:nvPicPr>
          <p:cNvPr id="136197" name="Picture 4">
            <a:extLst>
              <a:ext uri="{FF2B5EF4-FFF2-40B4-BE49-F238E27FC236}">
                <a16:creationId xmlns:a16="http://schemas.microsoft.com/office/drawing/2014/main" id="{12391AEB-4E1C-4E62-B306-531627BA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81400"/>
            <a:ext cx="86868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灯片编号占位符 5">
            <a:extLst>
              <a:ext uri="{FF2B5EF4-FFF2-40B4-BE49-F238E27FC236}">
                <a16:creationId xmlns:a16="http://schemas.microsoft.com/office/drawing/2014/main" id="{79DFEA18-F0A9-48C4-8593-07E397C5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BEE1FD-5BB8-4DDB-B00E-8306ACDE095A}" type="slidenum">
              <a:rPr lang="en-US" altLang="zh-CN"/>
              <a:pPr eaLnBrk="1" hangingPunct="1"/>
              <a:t>133</a:t>
            </a:fld>
            <a:endParaRPr lang="en-US" altLang="zh-CN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0BDD73DA-F8D1-40C7-AD6D-A0EB4FABB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条件查询（与条件）</a:t>
            </a:r>
          </a:p>
        </p:txBody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523578C6-7793-400D-BB8B-E074F2E08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方法</a:t>
            </a:r>
            <a:r>
              <a:rPr lang="en-US" altLang="zh-CN"/>
              <a:t>(2)</a:t>
            </a:r>
            <a:r>
              <a:rPr lang="zh-CN" altLang="en-US"/>
              <a:t>：把两个条件写在不同行上，但使用相同的示例元素值</a:t>
            </a:r>
          </a:p>
          <a:p>
            <a:pPr eaLnBrk="1" hangingPunct="1"/>
            <a:endParaRPr lang="en-US" altLang="zh-CN"/>
          </a:p>
        </p:txBody>
      </p:sp>
      <p:pic>
        <p:nvPicPr>
          <p:cNvPr id="137221" name="Picture 4">
            <a:extLst>
              <a:ext uri="{FF2B5EF4-FFF2-40B4-BE49-F238E27FC236}">
                <a16:creationId xmlns:a16="http://schemas.microsoft.com/office/drawing/2014/main" id="{D83AAF92-F6AF-4729-A7BC-0D39862C6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81534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灯片编号占位符 5">
            <a:extLst>
              <a:ext uri="{FF2B5EF4-FFF2-40B4-BE49-F238E27FC236}">
                <a16:creationId xmlns:a16="http://schemas.microsoft.com/office/drawing/2014/main" id="{656F9668-2F10-454F-9592-CCF3B4F2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1A89CC-C8E3-432E-AF4B-26C5E533846C}" type="slidenum">
              <a:rPr lang="en-US" altLang="zh-CN"/>
              <a:pPr eaLnBrk="1" hangingPunct="1"/>
              <a:t>134</a:t>
            </a:fld>
            <a:endParaRPr lang="en-US" altLang="zh-CN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CA1EDC66-7910-4400-902A-6F1862D03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条件查询（与条件）</a:t>
            </a:r>
          </a:p>
        </p:txBody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58674A2D-9F3C-490D-A9ED-09C9163AE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5. </a:t>
            </a:r>
            <a:r>
              <a:rPr lang="zh-CN" altLang="en-US"/>
              <a:t>查询既选修了</a:t>
            </a:r>
            <a:r>
              <a:rPr lang="en-US" altLang="zh-CN"/>
              <a:t>1</a:t>
            </a:r>
            <a:r>
              <a:rPr lang="zh-CN" altLang="en-US"/>
              <a:t>号课程又选修了</a:t>
            </a:r>
            <a:r>
              <a:rPr lang="en-US" altLang="zh-CN"/>
              <a:t>2</a:t>
            </a:r>
            <a:r>
              <a:rPr lang="zh-CN" altLang="en-US"/>
              <a:t>号课程的学生的学号。</a:t>
            </a:r>
          </a:p>
          <a:p>
            <a:pPr eaLnBrk="1" hangingPunct="1"/>
            <a:endParaRPr lang="en-US" altLang="zh-CN"/>
          </a:p>
        </p:txBody>
      </p:sp>
      <p:pic>
        <p:nvPicPr>
          <p:cNvPr id="138245" name="Picture 4">
            <a:extLst>
              <a:ext uri="{FF2B5EF4-FFF2-40B4-BE49-F238E27FC236}">
                <a16:creationId xmlns:a16="http://schemas.microsoft.com/office/drawing/2014/main" id="{2DFCA788-2955-471B-BA14-E8ECB212A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71800"/>
            <a:ext cx="6172200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灯片编号占位符 5">
            <a:extLst>
              <a:ext uri="{FF2B5EF4-FFF2-40B4-BE49-F238E27FC236}">
                <a16:creationId xmlns:a16="http://schemas.microsoft.com/office/drawing/2014/main" id="{9F39A3E8-27F7-4C24-9F41-0974F5D2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BDCFA5-4320-4496-9912-040AB1E7412B}" type="slidenum">
              <a:rPr lang="en-US" altLang="zh-CN"/>
              <a:pPr eaLnBrk="1" hangingPunct="1"/>
              <a:t>135</a:t>
            </a:fld>
            <a:endParaRPr lang="en-US" altLang="zh-CN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BB70D4B4-37EC-4270-AA6B-8485E879C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条件查询（或条件）</a:t>
            </a:r>
          </a:p>
        </p:txBody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25F9D448-1F9A-4C11-BB39-3B14B8AE30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6. </a:t>
            </a:r>
            <a:r>
              <a:rPr lang="zh-CN" altLang="en-US"/>
              <a:t>查询计算机科学系或者年龄大于</a:t>
            </a:r>
            <a:r>
              <a:rPr lang="en-US" altLang="zh-CN"/>
              <a:t>19</a:t>
            </a:r>
            <a:r>
              <a:rPr lang="zh-CN" altLang="en-US"/>
              <a:t>岁的学生的学号。</a:t>
            </a:r>
          </a:p>
          <a:p>
            <a:pPr eaLnBrk="1" hangingPunct="1"/>
            <a:endParaRPr lang="en-US" altLang="zh-CN"/>
          </a:p>
        </p:txBody>
      </p:sp>
      <p:pic>
        <p:nvPicPr>
          <p:cNvPr id="139269" name="Picture 4">
            <a:extLst>
              <a:ext uri="{FF2B5EF4-FFF2-40B4-BE49-F238E27FC236}">
                <a16:creationId xmlns:a16="http://schemas.microsoft.com/office/drawing/2014/main" id="{13F33B74-160F-4861-9798-37DDBF3A9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1534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灯片编号占位符 5">
            <a:extLst>
              <a:ext uri="{FF2B5EF4-FFF2-40B4-BE49-F238E27FC236}">
                <a16:creationId xmlns:a16="http://schemas.microsoft.com/office/drawing/2014/main" id="{7BB92E4D-36CC-4383-814C-FF3E4E65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E34C61-47E3-416B-9001-B816BCB2FEEB}" type="slidenum">
              <a:rPr lang="en-US" altLang="zh-CN"/>
              <a:pPr eaLnBrk="1" hangingPunct="1"/>
              <a:t>136</a:t>
            </a:fld>
            <a:endParaRPr lang="en-US" altLang="zh-CN"/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3D09B60B-41FD-451F-8B83-E80E38715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条件查询（多表连接）</a:t>
            </a:r>
          </a:p>
        </p:txBody>
      </p:sp>
      <p:pic>
        <p:nvPicPr>
          <p:cNvPr id="140292" name="Picture 4">
            <a:extLst>
              <a:ext uri="{FF2B5EF4-FFF2-40B4-BE49-F238E27FC236}">
                <a16:creationId xmlns:a16="http://schemas.microsoft.com/office/drawing/2014/main" id="{EB50A34E-ECAF-4975-8807-DCC7E9F8F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55863"/>
            <a:ext cx="8229600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93" name="Picture 5">
            <a:extLst>
              <a:ext uri="{FF2B5EF4-FFF2-40B4-BE49-F238E27FC236}">
                <a16:creationId xmlns:a16="http://schemas.microsoft.com/office/drawing/2014/main" id="{9B4E266D-91ED-4AFB-AE8D-0F9BD1173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4176713"/>
            <a:ext cx="5029200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4" name="Rectangle 7">
            <a:extLst>
              <a:ext uri="{FF2B5EF4-FFF2-40B4-BE49-F238E27FC236}">
                <a16:creationId xmlns:a16="http://schemas.microsoft.com/office/drawing/2014/main" id="{F53A17D2-4070-477C-BBF6-9F2BDE531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7.</a:t>
            </a:r>
            <a:r>
              <a:rPr lang="zh-CN" altLang="en-US"/>
              <a:t>查询选修</a:t>
            </a:r>
            <a:r>
              <a:rPr lang="en-US" altLang="zh-CN"/>
              <a:t>1</a:t>
            </a:r>
            <a:r>
              <a:rPr lang="zh-CN" altLang="en-US"/>
              <a:t>号课程的学生姓名。</a:t>
            </a:r>
          </a:p>
        </p:txBody>
      </p:sp>
      <p:sp>
        <p:nvSpPr>
          <p:cNvPr id="155656" name="AutoShape 8">
            <a:extLst>
              <a:ext uri="{FF2B5EF4-FFF2-40B4-BE49-F238E27FC236}">
                <a16:creationId xmlns:a16="http://schemas.microsoft.com/office/drawing/2014/main" id="{A4D6283F-A68B-4FCF-8433-DBFDD1C4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24400"/>
            <a:ext cx="3276600" cy="1600200"/>
          </a:xfrm>
          <a:prstGeom prst="wedgeRoundRectCallout">
            <a:avLst>
              <a:gd name="adj1" fmla="val -47190"/>
              <a:gd name="adj2" fmla="val -8353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Comic Sans MS" panose="030F0702030302020204" pitchFamily="66" charset="0"/>
              </a:rPr>
              <a:t>示例元素</a:t>
            </a:r>
            <a:r>
              <a:rPr lang="en-US" altLang="zh-CN" sz="2800">
                <a:latin typeface="Comic Sans MS" panose="030F0702030302020204" pitchFamily="66" charset="0"/>
              </a:rPr>
              <a:t>Sno</a:t>
            </a:r>
            <a:r>
              <a:rPr lang="zh-CN" altLang="en-US" sz="2800">
                <a:latin typeface="Comic Sans MS" panose="030F0702030302020204" pitchFamily="66" charset="0"/>
              </a:rPr>
              <a:t>是连接属性，其值在两个表中要相同。</a:t>
            </a:r>
            <a:endParaRPr lang="zh-CN" altLang="en-US" sz="2800" b="1">
              <a:latin typeface="Comic Sans MS" panose="030F0702030302020204" pitchFamily="66" charset="0"/>
            </a:endParaRPr>
          </a:p>
        </p:txBody>
      </p:sp>
      <p:sp>
        <p:nvSpPr>
          <p:cNvPr id="155657" name="Rectangle 9">
            <a:extLst>
              <a:ext uri="{FF2B5EF4-FFF2-40B4-BE49-F238E27FC236}">
                <a16:creationId xmlns:a16="http://schemas.microsoft.com/office/drawing/2014/main" id="{C6DB6C6B-06D2-48B7-9692-8E34EBE89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2654300"/>
            <a:ext cx="1600200" cy="990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5658" name="Rectangle 10">
            <a:extLst>
              <a:ext uri="{FF2B5EF4-FFF2-40B4-BE49-F238E27FC236}">
                <a16:creationId xmlns:a16="http://schemas.microsoft.com/office/drawing/2014/main" id="{F84FECBE-A621-4166-AB9D-4EA18DAB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800" y="4267200"/>
            <a:ext cx="1371600" cy="838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6" grpId="0" animBg="1"/>
      <p:bldP spid="155657" grpId="0" animBg="1"/>
      <p:bldP spid="155658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灯片编号占位符 5">
            <a:extLst>
              <a:ext uri="{FF2B5EF4-FFF2-40B4-BE49-F238E27FC236}">
                <a16:creationId xmlns:a16="http://schemas.microsoft.com/office/drawing/2014/main" id="{521879E2-5B1D-4FF3-9D42-E23EFA9C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93FF6D-A06B-4386-9184-260348B92D48}" type="slidenum">
              <a:rPr lang="en-US" altLang="zh-CN"/>
              <a:pPr eaLnBrk="1" hangingPunct="1"/>
              <a:t>137</a:t>
            </a:fld>
            <a:endParaRPr lang="en-US" altLang="zh-CN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424CD689-9948-405A-AC7F-606860936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条件查询（非条件）</a:t>
            </a:r>
          </a:p>
        </p:txBody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376611BB-173E-426A-8772-68C76D1DB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8. </a:t>
            </a:r>
            <a:r>
              <a:rPr lang="zh-CN" altLang="en-US"/>
              <a:t>查询未选修</a:t>
            </a:r>
            <a:r>
              <a:rPr lang="en-US" altLang="zh-CN"/>
              <a:t>1</a:t>
            </a:r>
            <a:r>
              <a:rPr lang="zh-CN" altLang="en-US"/>
              <a:t>号课程的学生姓名</a:t>
            </a:r>
          </a:p>
          <a:p>
            <a:pPr eaLnBrk="1" hangingPunct="1"/>
            <a:endParaRPr lang="en-US" altLang="zh-CN"/>
          </a:p>
        </p:txBody>
      </p:sp>
      <p:pic>
        <p:nvPicPr>
          <p:cNvPr id="141317" name="Picture 4">
            <a:extLst>
              <a:ext uri="{FF2B5EF4-FFF2-40B4-BE49-F238E27FC236}">
                <a16:creationId xmlns:a16="http://schemas.microsoft.com/office/drawing/2014/main" id="{1921A194-D1B2-48FD-BC46-DEA781532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315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18" name="Picture 5">
            <a:extLst>
              <a:ext uri="{FF2B5EF4-FFF2-40B4-BE49-F238E27FC236}">
                <a16:creationId xmlns:a16="http://schemas.microsoft.com/office/drawing/2014/main" id="{AA05CCFC-FCC3-437C-ADF5-B45B68141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0"/>
            <a:ext cx="50292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灯片编号占位符 5">
            <a:extLst>
              <a:ext uri="{FF2B5EF4-FFF2-40B4-BE49-F238E27FC236}">
                <a16:creationId xmlns:a16="http://schemas.microsoft.com/office/drawing/2014/main" id="{673F6768-D287-4CC1-915F-9F9F7D31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F15C09-7F5A-419C-8FA7-E22747049C4E}" type="slidenum">
              <a:rPr lang="en-US" altLang="zh-CN"/>
              <a:pPr eaLnBrk="1" hangingPunct="1"/>
              <a:t>138</a:t>
            </a:fld>
            <a:endParaRPr lang="en-US" altLang="zh-CN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6D7B6B2A-86C3-4755-AF42-29AE9AFA0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条件查询</a:t>
            </a:r>
          </a:p>
        </p:txBody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BABF61E8-4D51-445A-9732-341BE8D23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9. </a:t>
            </a:r>
            <a:r>
              <a:rPr lang="zh-CN" altLang="en-US"/>
              <a:t>查询有两个人以上选修的课程号</a:t>
            </a:r>
          </a:p>
          <a:p>
            <a:pPr eaLnBrk="1" hangingPunct="1"/>
            <a:endParaRPr lang="en-US" altLang="zh-CN"/>
          </a:p>
        </p:txBody>
      </p:sp>
      <p:pic>
        <p:nvPicPr>
          <p:cNvPr id="142341" name="Picture 4">
            <a:extLst>
              <a:ext uri="{FF2B5EF4-FFF2-40B4-BE49-F238E27FC236}">
                <a16:creationId xmlns:a16="http://schemas.microsoft.com/office/drawing/2014/main" id="{5899CFE3-D8A9-4A28-B0BC-E0210BAE3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777240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灯片编号占位符 5">
            <a:extLst>
              <a:ext uri="{FF2B5EF4-FFF2-40B4-BE49-F238E27FC236}">
                <a16:creationId xmlns:a16="http://schemas.microsoft.com/office/drawing/2014/main" id="{5D64596C-DC99-4CED-849A-580E120E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70CBB12-8023-4028-B911-D40579959362}" type="slidenum">
              <a:rPr lang="en-US" altLang="zh-CN"/>
              <a:pPr eaLnBrk="1" hangingPunct="1"/>
              <a:t>139</a:t>
            </a:fld>
            <a:endParaRPr lang="en-US" altLang="zh-CN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071F584B-00A2-4B5E-9F3E-9FFCF07AD8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Comic Sans MS" panose="030F0702030302020204" pitchFamily="66" charset="0"/>
              </a:rPr>
              <a:t>3. QBE</a:t>
            </a:r>
            <a:r>
              <a:rPr lang="zh-CN" altLang="en-US">
                <a:latin typeface="Comic Sans MS" panose="030F0702030302020204" pitchFamily="66" charset="0"/>
              </a:rPr>
              <a:t>中的</a:t>
            </a:r>
            <a:r>
              <a:rPr lang="zh-CN" altLang="en-US" b="1">
                <a:latin typeface="Comic Sans MS" panose="030F0702030302020204" pitchFamily="66" charset="0"/>
              </a:rPr>
              <a:t>聚集函数</a:t>
            </a:r>
          </a:p>
        </p:txBody>
      </p:sp>
      <p:pic>
        <p:nvPicPr>
          <p:cNvPr id="143364" name="Picture 4">
            <a:extLst>
              <a:ext uri="{FF2B5EF4-FFF2-40B4-BE49-F238E27FC236}">
                <a16:creationId xmlns:a16="http://schemas.microsoft.com/office/drawing/2014/main" id="{5D6F901E-C956-40DF-A65E-78C67ABF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19225"/>
            <a:ext cx="6019800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5" name="Rectangle 5">
            <a:extLst>
              <a:ext uri="{FF2B5EF4-FFF2-40B4-BE49-F238E27FC236}">
                <a16:creationId xmlns:a16="http://schemas.microsoft.com/office/drawing/2014/main" id="{01BBD808-255E-4CD2-ACC5-D68D23579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048000"/>
            <a:ext cx="4114800" cy="533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8726" name="Rectangle 6">
            <a:extLst>
              <a:ext uri="{FF2B5EF4-FFF2-40B4-BE49-F238E27FC236}">
                <a16:creationId xmlns:a16="http://schemas.microsoft.com/office/drawing/2014/main" id="{87591281-FB06-4253-8BAD-AE2BDB8CE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86000"/>
            <a:ext cx="4114800" cy="533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animBg="1"/>
      <p:bldP spid="1587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06C4B5E5-8648-4BB6-B282-C0C5C1A5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82CEEC-732A-4CD4-92A7-1709754A8958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B527829-E60B-4DE6-BE03-9489CEDB3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 </a:t>
            </a:r>
            <a:r>
              <a:rPr lang="zh-CN" altLang="en-US" b="1"/>
              <a:t>关系 </a:t>
            </a:r>
            <a:r>
              <a:rPr lang="en-US" altLang="zh-CN" b="1">
                <a:latin typeface="Comic Sans MS" panose="030F0702030302020204" pitchFamily="66" charset="0"/>
              </a:rPr>
              <a:t>(</a:t>
            </a:r>
            <a:r>
              <a:rPr lang="en-US" altLang="zh-CN">
                <a:latin typeface="Comic Sans MS" panose="030F0702030302020204" pitchFamily="66" charset="0"/>
              </a:rPr>
              <a:t>Relation</a:t>
            </a:r>
            <a:r>
              <a:rPr lang="en-US" altLang="zh-CN" b="1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035FC61-DA7F-4E4A-8F5E-404CEE996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3505200"/>
          </a:xfrm>
        </p:spPr>
        <p:txBody>
          <a:bodyPr/>
          <a:lstStyle/>
          <a:p>
            <a:pPr eaLnBrk="1" hangingPunct="1"/>
            <a:r>
              <a:rPr lang="en-US" altLang="zh-CN" sz="4400" i="1"/>
              <a:t>D</a:t>
            </a:r>
            <a:r>
              <a:rPr lang="en-US" altLang="zh-CN" sz="4400" baseline="-25000"/>
              <a:t>1</a:t>
            </a:r>
            <a:r>
              <a:rPr lang="en-US" altLang="zh-CN" sz="4400"/>
              <a:t>×</a:t>
            </a:r>
            <a:r>
              <a:rPr lang="en-US" altLang="zh-CN" sz="4400" i="1"/>
              <a:t>D</a:t>
            </a:r>
            <a:r>
              <a:rPr lang="en-US" altLang="zh-CN" sz="4400" baseline="-25000"/>
              <a:t>2</a:t>
            </a:r>
            <a:r>
              <a:rPr lang="en-US" altLang="zh-CN" sz="4400"/>
              <a:t>×…×</a:t>
            </a:r>
            <a:r>
              <a:rPr lang="en-US" altLang="zh-CN" sz="4400" i="1"/>
              <a:t>D</a:t>
            </a:r>
            <a:r>
              <a:rPr lang="en-US" altLang="zh-CN" sz="4400" i="1" baseline="-25000"/>
              <a:t>n</a:t>
            </a:r>
            <a:r>
              <a:rPr lang="zh-CN" altLang="en-US" sz="4400"/>
              <a:t>的子集叫做在域</a:t>
            </a:r>
            <a:r>
              <a:rPr lang="en-US" altLang="zh-CN" sz="4400" i="1"/>
              <a:t>D</a:t>
            </a:r>
            <a:r>
              <a:rPr lang="en-US" altLang="zh-CN" sz="4400" baseline="-25000"/>
              <a:t>1</a:t>
            </a:r>
            <a:r>
              <a:rPr lang="en-US" altLang="zh-CN" sz="4400"/>
              <a:t>,</a:t>
            </a:r>
            <a:r>
              <a:rPr lang="en-US" altLang="zh-CN" sz="4400" i="1"/>
              <a:t>D</a:t>
            </a:r>
            <a:r>
              <a:rPr lang="en-US" altLang="zh-CN" sz="4400" baseline="-25000"/>
              <a:t>2</a:t>
            </a:r>
            <a:r>
              <a:rPr lang="en-US" altLang="zh-CN" sz="4400"/>
              <a:t>,…,</a:t>
            </a:r>
            <a:r>
              <a:rPr lang="en-US" altLang="zh-CN" sz="4400" i="1"/>
              <a:t>D</a:t>
            </a:r>
            <a:r>
              <a:rPr lang="en-US" altLang="zh-CN" sz="4400" i="1" baseline="-25000"/>
              <a:t>n</a:t>
            </a:r>
            <a:r>
              <a:rPr lang="zh-CN" altLang="en-US" sz="4400"/>
              <a:t>上的关系，表示为 </a:t>
            </a:r>
          </a:p>
          <a:p>
            <a:pPr eaLnBrk="1" hangingPunct="1">
              <a:buFontTx/>
              <a:buNone/>
            </a:pPr>
            <a:r>
              <a:rPr lang="zh-CN" altLang="en-US" sz="4400" i="1"/>
              <a:t>  </a:t>
            </a:r>
            <a:r>
              <a:rPr lang="en-US" altLang="zh-CN" sz="4400" i="1"/>
              <a:t>R</a:t>
            </a:r>
            <a:r>
              <a:rPr lang="en-US" altLang="zh-CN" sz="4400"/>
              <a:t>(</a:t>
            </a:r>
            <a:r>
              <a:rPr lang="en-US" altLang="zh-CN" sz="4400" i="1"/>
              <a:t>D</a:t>
            </a:r>
            <a:r>
              <a:rPr lang="en-US" altLang="zh-CN" sz="4400" baseline="-25000"/>
              <a:t>1</a:t>
            </a:r>
            <a:r>
              <a:rPr lang="en-US" altLang="zh-CN" sz="4400"/>
              <a:t>, </a:t>
            </a:r>
            <a:r>
              <a:rPr lang="en-US" altLang="zh-CN" sz="4400" i="1"/>
              <a:t>D</a:t>
            </a:r>
            <a:r>
              <a:rPr lang="en-US" altLang="zh-CN" sz="4400" baseline="-25000"/>
              <a:t>2</a:t>
            </a:r>
            <a:r>
              <a:rPr lang="en-US" altLang="zh-CN" sz="4400"/>
              <a:t>, …, </a:t>
            </a:r>
            <a:r>
              <a:rPr lang="en-US" altLang="zh-CN" sz="4400" i="1"/>
              <a:t>D</a:t>
            </a:r>
            <a:r>
              <a:rPr lang="en-US" altLang="zh-CN" sz="4400" i="1" baseline="-25000"/>
              <a:t>n</a:t>
            </a:r>
            <a:r>
              <a:rPr lang="en-US" altLang="zh-CN" sz="4400"/>
              <a:t>)</a:t>
            </a:r>
          </a:p>
          <a:p>
            <a:pPr lvl="1" eaLnBrk="1" hangingPunct="1"/>
            <a:r>
              <a:rPr lang="en-US" altLang="zh-CN" sz="3600" i="1"/>
              <a:t>R </a:t>
            </a:r>
            <a:r>
              <a:rPr lang="zh-CN" altLang="en-US" sz="3600"/>
              <a:t>：关系名</a:t>
            </a:r>
          </a:p>
          <a:p>
            <a:pPr lvl="1" eaLnBrk="1" hangingPunct="1"/>
            <a:r>
              <a:rPr lang="en-US" altLang="zh-CN" sz="3600" i="1"/>
              <a:t>n </a:t>
            </a:r>
            <a:r>
              <a:rPr lang="zh-CN" altLang="en-US" sz="3600"/>
              <a:t>：关系的目或度（</a:t>
            </a:r>
            <a:r>
              <a:rPr lang="en-US" altLang="zh-CN" sz="3600"/>
              <a:t>Degree</a:t>
            </a:r>
            <a:r>
              <a:rPr lang="zh-CN" altLang="en-US" sz="3600"/>
              <a:t>）</a:t>
            </a:r>
          </a:p>
          <a:p>
            <a:pPr lvl="1" eaLnBrk="1" hangingPunct="1"/>
            <a:endParaRPr lang="zh-CN" altLang="en-US" sz="4000"/>
          </a:p>
          <a:p>
            <a:pPr eaLnBrk="1" hangingPunct="1"/>
            <a:endParaRPr lang="en-US" altLang="zh-CN" sz="440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灯片编号占位符 5">
            <a:extLst>
              <a:ext uri="{FF2B5EF4-FFF2-40B4-BE49-F238E27FC236}">
                <a16:creationId xmlns:a16="http://schemas.microsoft.com/office/drawing/2014/main" id="{0EF4E9D3-C899-480B-9547-E7A942AC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F15B7E-7DC0-4BC6-B246-6F6827DC69A4}" type="slidenum">
              <a:rPr lang="en-US" altLang="zh-CN"/>
              <a:pPr eaLnBrk="1" hangingPunct="1"/>
              <a:t>140</a:t>
            </a:fld>
            <a:endParaRPr lang="en-US" altLang="zh-CN"/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4BF6A2EB-7810-42ED-BD0D-410F59D10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聚集函数</a:t>
            </a:r>
          </a:p>
        </p:txBody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CA7F434A-506C-4E36-BBED-CA78E2BB0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10. </a:t>
            </a:r>
            <a:r>
              <a:rPr lang="zh-CN" altLang="en-US"/>
              <a:t>查询信息系学生的平均年龄</a:t>
            </a:r>
          </a:p>
          <a:p>
            <a:pPr eaLnBrk="1" hangingPunct="1"/>
            <a:endParaRPr lang="en-US" altLang="zh-CN"/>
          </a:p>
        </p:txBody>
      </p:sp>
      <p:pic>
        <p:nvPicPr>
          <p:cNvPr id="144389" name="Picture 4">
            <a:extLst>
              <a:ext uri="{FF2B5EF4-FFF2-40B4-BE49-F238E27FC236}">
                <a16:creationId xmlns:a16="http://schemas.microsoft.com/office/drawing/2014/main" id="{BAFF91CB-C554-412D-89B2-3E7BE330E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9800"/>
            <a:ext cx="79248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灯片编号占位符 5">
            <a:extLst>
              <a:ext uri="{FF2B5EF4-FFF2-40B4-BE49-F238E27FC236}">
                <a16:creationId xmlns:a16="http://schemas.microsoft.com/office/drawing/2014/main" id="{531F6922-8EDF-4AA8-BD4B-D9AA11B5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466CE4-A24E-49AD-B52F-D8690A68E6EF}" type="slidenum">
              <a:rPr lang="en-US" altLang="zh-CN"/>
              <a:pPr eaLnBrk="1" hangingPunct="1"/>
              <a:t>141</a:t>
            </a:fld>
            <a:endParaRPr lang="en-US" altLang="zh-CN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51E7FF7B-4EF6-44E7-9E79-58B4442CC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 </a:t>
            </a:r>
            <a:r>
              <a:rPr lang="zh-CN" altLang="en-US" b="1"/>
              <a:t>对查询结果排序</a:t>
            </a:r>
          </a:p>
        </p:txBody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CC83C6E7-6FA9-4B18-96A4-CA345BCF3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升序排序</a:t>
            </a:r>
          </a:p>
          <a:p>
            <a:pPr lvl="1" eaLnBrk="1" hangingPunct="1"/>
            <a:r>
              <a:rPr lang="zh-CN" altLang="en-US"/>
              <a:t>对查询结果按某个属性值的升序排序，只需在相应列中填入“</a:t>
            </a:r>
            <a:r>
              <a:rPr lang="en-US" altLang="zh-CN"/>
              <a:t>AO.”</a:t>
            </a:r>
          </a:p>
          <a:p>
            <a:pPr eaLnBrk="1" hangingPunct="1"/>
            <a:r>
              <a:rPr lang="zh-CN" altLang="en-US"/>
              <a:t>降序排序</a:t>
            </a:r>
          </a:p>
          <a:p>
            <a:pPr lvl="1" eaLnBrk="1" hangingPunct="1"/>
            <a:r>
              <a:rPr lang="zh-CN" altLang="en-US"/>
              <a:t>按降序排序则填“</a:t>
            </a:r>
            <a:r>
              <a:rPr lang="en-US" altLang="zh-CN"/>
              <a:t>DO.”</a:t>
            </a:r>
          </a:p>
          <a:p>
            <a:pPr eaLnBrk="1" hangingPunct="1"/>
            <a:r>
              <a:rPr lang="zh-CN" altLang="en-US"/>
              <a:t>多列排序</a:t>
            </a:r>
          </a:p>
          <a:p>
            <a:pPr lvl="1" eaLnBrk="1" hangingPunct="1"/>
            <a:r>
              <a:rPr lang="zh-CN" altLang="en-US"/>
              <a:t>如果按多列排序，用“</a:t>
            </a:r>
            <a:r>
              <a:rPr lang="en-US" altLang="zh-CN"/>
              <a:t>AO(i).”</a:t>
            </a:r>
            <a:r>
              <a:rPr lang="zh-CN" altLang="en-US"/>
              <a:t>或“</a:t>
            </a:r>
            <a:r>
              <a:rPr lang="en-US" altLang="zh-CN"/>
              <a:t>DO(i).”</a:t>
            </a:r>
            <a:r>
              <a:rPr lang="zh-CN" altLang="en-US"/>
              <a:t>表示，其中</a:t>
            </a:r>
            <a:r>
              <a:rPr lang="en-US" altLang="zh-CN"/>
              <a:t>i</a:t>
            </a:r>
            <a:r>
              <a:rPr lang="zh-CN" altLang="en-US"/>
              <a:t>为排序的优先级，</a:t>
            </a:r>
            <a:r>
              <a:rPr lang="en-US" altLang="zh-CN"/>
              <a:t>i</a:t>
            </a:r>
            <a:r>
              <a:rPr lang="zh-CN" altLang="en-US"/>
              <a:t>值越小，优先级越高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灯片编号占位符 5">
            <a:extLst>
              <a:ext uri="{FF2B5EF4-FFF2-40B4-BE49-F238E27FC236}">
                <a16:creationId xmlns:a16="http://schemas.microsoft.com/office/drawing/2014/main" id="{EF8E6A7C-5037-4100-B62D-F753C8C3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EBE571-CA79-40D1-859C-A4C36EA0A200}" type="slidenum">
              <a:rPr lang="en-US" altLang="zh-CN"/>
              <a:pPr eaLnBrk="1" hangingPunct="1"/>
              <a:t>142</a:t>
            </a:fld>
            <a:endParaRPr lang="en-US" altLang="zh-CN"/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D2D90A6C-DA30-4FFF-B02F-3B4564D4B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11. </a:t>
            </a:r>
            <a:r>
              <a:rPr lang="zh-CN" altLang="en-US"/>
              <a:t>查全体男生的姓名，要求查询结果按所在系升序排序，对相同系的学生按年龄降序排序。</a:t>
            </a:r>
          </a:p>
          <a:p>
            <a:pPr eaLnBrk="1" hangingPunct="1"/>
            <a:endParaRPr lang="en-US" altLang="zh-CN"/>
          </a:p>
        </p:txBody>
      </p:sp>
      <p:pic>
        <p:nvPicPr>
          <p:cNvPr id="146436" name="Picture 4">
            <a:extLst>
              <a:ext uri="{FF2B5EF4-FFF2-40B4-BE49-F238E27FC236}">
                <a16:creationId xmlns:a16="http://schemas.microsoft.com/office/drawing/2014/main" id="{6582FFB3-145D-4B7F-8C22-EAAD61E45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76600"/>
            <a:ext cx="75438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灯片编号占位符 5">
            <a:extLst>
              <a:ext uri="{FF2B5EF4-FFF2-40B4-BE49-F238E27FC236}">
                <a16:creationId xmlns:a16="http://schemas.microsoft.com/office/drawing/2014/main" id="{24B9702C-FDB1-423C-9D83-F18D57C6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96934C-6677-4B4F-8745-E55024682C33}" type="slidenum">
              <a:rPr lang="en-US" altLang="zh-CN"/>
              <a:pPr eaLnBrk="1" hangingPunct="1"/>
              <a:t>143</a:t>
            </a:fld>
            <a:endParaRPr lang="en-US" altLang="zh-CN"/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A603B21F-3828-49DE-A96D-84FA5750F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二、更新操作</a:t>
            </a:r>
          </a:p>
        </p:txBody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A0592302-019F-4C6F-9ABA-906945AF1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eaLnBrk="1" hangingPunct="1"/>
            <a:r>
              <a:rPr lang="zh-CN" altLang="en-US"/>
              <a:t>修改操作</a:t>
            </a:r>
          </a:p>
          <a:p>
            <a:pPr eaLnBrk="1" hangingPunct="1"/>
            <a:r>
              <a:rPr lang="zh-CN" altLang="en-US"/>
              <a:t>例</a:t>
            </a:r>
            <a:r>
              <a:rPr lang="en-US" altLang="zh-CN"/>
              <a:t>12. </a:t>
            </a:r>
            <a:r>
              <a:rPr lang="zh-CN" altLang="en-US"/>
              <a:t>把</a:t>
            </a:r>
            <a:r>
              <a:rPr lang="en-US" altLang="zh-CN"/>
              <a:t>200215121</a:t>
            </a:r>
            <a:r>
              <a:rPr lang="zh-CN" altLang="en-US"/>
              <a:t>学生的年龄改为</a:t>
            </a:r>
            <a:r>
              <a:rPr lang="en-US" altLang="zh-CN"/>
              <a:t>18</a:t>
            </a:r>
            <a:r>
              <a:rPr lang="zh-CN" altLang="en-US"/>
              <a:t>岁</a:t>
            </a:r>
          </a:p>
          <a:p>
            <a:pPr lvl="1" eaLnBrk="1" hangingPunct="1"/>
            <a:r>
              <a:rPr lang="zh-CN" altLang="en-US"/>
              <a:t>方法</a:t>
            </a:r>
            <a:r>
              <a:rPr lang="en-US" altLang="zh-CN"/>
              <a:t>(1) </a:t>
            </a:r>
            <a:r>
              <a:rPr lang="zh-CN" altLang="en-US"/>
              <a:t>：将操作符“</a:t>
            </a:r>
            <a:r>
              <a:rPr lang="en-US" altLang="zh-CN"/>
              <a:t>U.”</a:t>
            </a:r>
            <a:r>
              <a:rPr lang="zh-CN" altLang="en-US"/>
              <a:t>放在值上</a:t>
            </a:r>
          </a:p>
          <a:p>
            <a:pPr lvl="1"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  <p:pic>
        <p:nvPicPr>
          <p:cNvPr id="147461" name="Picture 4">
            <a:extLst>
              <a:ext uri="{FF2B5EF4-FFF2-40B4-BE49-F238E27FC236}">
                <a16:creationId xmlns:a16="http://schemas.microsoft.com/office/drawing/2014/main" id="{37C568F9-53ED-4AE5-B6B1-9FF34A8F9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5200"/>
            <a:ext cx="8001000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5">
            <a:extLst>
              <a:ext uri="{FF2B5EF4-FFF2-40B4-BE49-F238E27FC236}">
                <a16:creationId xmlns:a16="http://schemas.microsoft.com/office/drawing/2014/main" id="{B5E6CB9A-E1AA-41FB-9C7F-818D8C8B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F1E9DA-41C6-43D6-BCC2-619A023D0B32}" type="slidenum">
              <a:rPr lang="en-US" altLang="zh-CN"/>
              <a:pPr eaLnBrk="1" hangingPunct="1"/>
              <a:t>144</a:t>
            </a:fld>
            <a:endParaRPr lang="en-US" altLang="zh-CN"/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4BB547E9-BB4A-4A70-A2C0-FF731F42DE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方法</a:t>
            </a:r>
            <a:r>
              <a:rPr lang="en-US" altLang="zh-CN"/>
              <a:t>(2)</a:t>
            </a:r>
            <a:r>
              <a:rPr lang="zh-CN" altLang="en-US"/>
              <a:t>： 将操作符“</a:t>
            </a:r>
            <a:r>
              <a:rPr lang="en-US" altLang="zh-CN"/>
              <a:t>U.”</a:t>
            </a:r>
            <a:r>
              <a:rPr lang="zh-CN" altLang="en-US"/>
              <a:t>放在关系上</a:t>
            </a:r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lvl="1" eaLnBrk="1" hangingPunct="1">
              <a:lnSpc>
                <a:spcPct val="90000"/>
              </a:lnSpc>
            </a:pPr>
            <a:endParaRPr lang="zh-CN" altLang="en-US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码</a:t>
            </a:r>
            <a:r>
              <a:rPr lang="en-US" altLang="zh-CN"/>
              <a:t>200215121</a:t>
            </a:r>
            <a:r>
              <a:rPr lang="zh-CN" altLang="en-US"/>
              <a:t>标明要修改的元组。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“</a:t>
            </a:r>
            <a:r>
              <a:rPr lang="en-US" altLang="zh-CN"/>
              <a:t>U.”</a:t>
            </a:r>
            <a:r>
              <a:rPr lang="zh-CN" altLang="en-US"/>
              <a:t>标明所在的行是修改后的新值。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由于主码是不能修改的，所以系统不会混淆要修改的属性。</a:t>
            </a:r>
          </a:p>
        </p:txBody>
      </p:sp>
      <p:pic>
        <p:nvPicPr>
          <p:cNvPr id="148484" name="Picture 4">
            <a:extLst>
              <a:ext uri="{FF2B5EF4-FFF2-40B4-BE49-F238E27FC236}">
                <a16:creationId xmlns:a16="http://schemas.microsoft.com/office/drawing/2014/main" id="{3F141283-345F-4C65-8B55-7761AED9A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458200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灯片编号占位符 5">
            <a:extLst>
              <a:ext uri="{FF2B5EF4-FFF2-40B4-BE49-F238E27FC236}">
                <a16:creationId xmlns:a16="http://schemas.microsoft.com/office/drawing/2014/main" id="{7E9373E4-54EC-43CC-AA33-3FDA93F8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A7EF6F-9E36-4CAE-8D9E-A6758E885CB2}" type="slidenum">
              <a:rPr lang="en-US" altLang="zh-CN"/>
              <a:pPr eaLnBrk="1" hangingPunct="1"/>
              <a:t>145</a:t>
            </a:fld>
            <a:endParaRPr lang="en-US" altLang="zh-CN"/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6C2ED651-C177-4FD5-A7DE-AAA1F57D6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13. </a:t>
            </a:r>
            <a:r>
              <a:rPr lang="zh-CN" altLang="en-US"/>
              <a:t>把</a:t>
            </a:r>
            <a:r>
              <a:rPr lang="en-US" altLang="zh-CN"/>
              <a:t>200215121</a:t>
            </a:r>
            <a:r>
              <a:rPr lang="zh-CN" altLang="en-US"/>
              <a:t>学生的年龄增加</a:t>
            </a:r>
            <a:r>
              <a:rPr lang="en-US" altLang="zh-CN"/>
              <a:t>1</a:t>
            </a:r>
            <a:r>
              <a:rPr lang="zh-CN" altLang="en-US"/>
              <a:t>岁</a:t>
            </a:r>
          </a:p>
          <a:p>
            <a:pPr eaLnBrk="1" hangingPunct="1"/>
            <a:endParaRPr lang="en-US" altLang="zh-CN"/>
          </a:p>
        </p:txBody>
      </p:sp>
      <p:pic>
        <p:nvPicPr>
          <p:cNvPr id="149508" name="Picture 4">
            <a:extLst>
              <a:ext uri="{FF2B5EF4-FFF2-40B4-BE49-F238E27FC236}">
                <a16:creationId xmlns:a16="http://schemas.microsoft.com/office/drawing/2014/main" id="{9A214F97-2542-4E0D-A4F7-A9D497455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7467600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灯片编号占位符 5">
            <a:extLst>
              <a:ext uri="{FF2B5EF4-FFF2-40B4-BE49-F238E27FC236}">
                <a16:creationId xmlns:a16="http://schemas.microsoft.com/office/drawing/2014/main" id="{92368FBC-08A7-4153-9B41-77617508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30D698-257D-45D9-A9DD-070D1AFEE049}" type="slidenum">
              <a:rPr lang="en-US" altLang="zh-CN"/>
              <a:pPr eaLnBrk="1" hangingPunct="1"/>
              <a:t>146</a:t>
            </a:fld>
            <a:endParaRPr lang="en-US" altLang="zh-CN"/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8AEDC088-55CB-47FF-815B-6ABFC8A7E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2296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/>
              <a:t>例</a:t>
            </a:r>
            <a:r>
              <a:rPr lang="en-US" altLang="zh-CN"/>
              <a:t>14. </a:t>
            </a:r>
            <a:r>
              <a:rPr lang="zh-CN" altLang="en-US"/>
              <a:t>将计算机系所有学生的年龄都增加</a:t>
            </a:r>
            <a:r>
              <a:rPr lang="en-US" altLang="zh-CN"/>
              <a:t>1</a:t>
            </a:r>
            <a:r>
              <a:rPr lang="zh-CN" altLang="en-US"/>
              <a:t>岁</a:t>
            </a:r>
          </a:p>
          <a:p>
            <a:pPr eaLnBrk="1" hangingPunct="1"/>
            <a:endParaRPr lang="en-US" altLang="zh-CN"/>
          </a:p>
        </p:txBody>
      </p:sp>
      <p:pic>
        <p:nvPicPr>
          <p:cNvPr id="150532" name="Picture 4">
            <a:extLst>
              <a:ext uri="{FF2B5EF4-FFF2-40B4-BE49-F238E27FC236}">
                <a16:creationId xmlns:a16="http://schemas.microsoft.com/office/drawing/2014/main" id="{8F10FFA8-4EB4-44C6-B5BE-0B65E0760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44875"/>
            <a:ext cx="7620000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3" name="AutoShape 5">
            <a:extLst>
              <a:ext uri="{FF2B5EF4-FFF2-40B4-BE49-F238E27FC236}">
                <a16:creationId xmlns:a16="http://schemas.microsoft.com/office/drawing/2014/main" id="{1AF0FBCB-3417-414E-BB87-C3CE623D2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286000"/>
            <a:ext cx="1752600" cy="990600"/>
          </a:xfrm>
          <a:prstGeom prst="wedgeRoundRectCallout">
            <a:avLst>
              <a:gd name="adj1" fmla="val -63676"/>
              <a:gd name="adj2" fmla="val 16506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Garamond" panose="02020404030301010803" pitchFamily="18" charset="0"/>
              </a:rPr>
              <a:t>修改前的示例元素</a:t>
            </a:r>
          </a:p>
        </p:txBody>
      </p:sp>
      <p:sp>
        <p:nvSpPr>
          <p:cNvPr id="165894" name="AutoShape 6">
            <a:extLst>
              <a:ext uri="{FF2B5EF4-FFF2-40B4-BE49-F238E27FC236}">
                <a16:creationId xmlns:a16="http://schemas.microsoft.com/office/drawing/2014/main" id="{90B470D7-31E2-4FC8-8DA1-EA94F30B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410200"/>
            <a:ext cx="1752600" cy="990600"/>
          </a:xfrm>
          <a:prstGeom prst="wedgeRoundRectCallout">
            <a:avLst>
              <a:gd name="adj1" fmla="val -51991"/>
              <a:gd name="adj2" fmla="val -9070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latin typeface="Garamond" panose="02020404030301010803" pitchFamily="18" charset="0"/>
              </a:rPr>
              <a:t>修改后的示例元素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3" grpId="0" animBg="1"/>
      <p:bldP spid="16589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灯片编号占位符 5">
            <a:extLst>
              <a:ext uri="{FF2B5EF4-FFF2-40B4-BE49-F238E27FC236}">
                <a16:creationId xmlns:a16="http://schemas.microsoft.com/office/drawing/2014/main" id="{82F5D23F-49E4-4472-B051-C54DD5DC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E084FA-D7D8-4BD7-AF16-64E6B15DD052}" type="slidenum">
              <a:rPr lang="en-US" altLang="zh-CN"/>
              <a:pPr eaLnBrk="1" hangingPunct="1"/>
              <a:t>147</a:t>
            </a:fld>
            <a:endParaRPr lang="en-US" altLang="zh-CN"/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A6DB8098-B073-4B19-801C-BBE67017B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 b="1"/>
              <a:t>插入操作</a:t>
            </a:r>
          </a:p>
        </p:txBody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7E62EBC3-9839-4C67-8F3D-88AC9E146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15. </a:t>
            </a:r>
            <a:r>
              <a:rPr lang="zh-CN" altLang="en-US"/>
              <a:t>把信息系女生</a:t>
            </a:r>
            <a:r>
              <a:rPr lang="en-US" altLang="zh-CN"/>
              <a:t>200215701</a:t>
            </a:r>
            <a:r>
              <a:rPr lang="zh-CN" altLang="en-US"/>
              <a:t>，姓名张三，年龄</a:t>
            </a:r>
            <a:r>
              <a:rPr lang="en-US" altLang="zh-CN"/>
              <a:t>17</a:t>
            </a:r>
            <a:r>
              <a:rPr lang="zh-CN" altLang="en-US"/>
              <a:t>岁存入数据库中。</a:t>
            </a:r>
          </a:p>
          <a:p>
            <a:pPr eaLnBrk="1" hangingPunct="1"/>
            <a:endParaRPr lang="en-US" altLang="zh-CN"/>
          </a:p>
        </p:txBody>
      </p:sp>
      <p:pic>
        <p:nvPicPr>
          <p:cNvPr id="151557" name="Picture 4">
            <a:extLst>
              <a:ext uri="{FF2B5EF4-FFF2-40B4-BE49-F238E27FC236}">
                <a16:creationId xmlns:a16="http://schemas.microsoft.com/office/drawing/2014/main" id="{2D91B62B-95F4-482D-BBD8-793FC7E55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8001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灯片编号占位符 5">
            <a:extLst>
              <a:ext uri="{FF2B5EF4-FFF2-40B4-BE49-F238E27FC236}">
                <a16:creationId xmlns:a16="http://schemas.microsoft.com/office/drawing/2014/main" id="{ADA0F3E1-242C-44B7-9298-0995BA2D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1EB177-BEF5-4AC8-B91C-7A39A88BA3D9}" type="slidenum">
              <a:rPr lang="en-US" altLang="zh-CN"/>
              <a:pPr eaLnBrk="1" hangingPunct="1"/>
              <a:t>148</a:t>
            </a:fld>
            <a:endParaRPr lang="en-US" altLang="zh-CN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D8798A2E-64DA-4673-97C2-90235CFF8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 </a:t>
            </a:r>
            <a:r>
              <a:rPr lang="zh-CN" altLang="en-US" b="1"/>
              <a:t>删除操作</a:t>
            </a:r>
          </a:p>
        </p:txBody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157D0776-D9A9-43D5-87D0-A89F6DB60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342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/>
              <a:t>例</a:t>
            </a:r>
            <a:r>
              <a:rPr lang="en-US" altLang="zh-CN"/>
              <a:t>17. </a:t>
            </a:r>
            <a:r>
              <a:rPr lang="zh-CN" altLang="en-US"/>
              <a:t>删除学生</a:t>
            </a:r>
            <a:r>
              <a:rPr lang="en-US" altLang="zh-CN"/>
              <a:t>200215089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>
              <a:buFontTx/>
              <a:buNone/>
            </a:pPr>
            <a:r>
              <a:rPr lang="zh-CN" altLang="en-US"/>
              <a:t>为保证参照完整性，删除</a:t>
            </a:r>
            <a:r>
              <a:rPr lang="en-US" altLang="zh-CN"/>
              <a:t>200215089</a:t>
            </a:r>
            <a:r>
              <a:rPr lang="zh-CN" altLang="en-US"/>
              <a:t>学生前，先删除</a:t>
            </a:r>
            <a:r>
              <a:rPr lang="en-US" altLang="zh-CN"/>
              <a:t>200215089</a:t>
            </a:r>
            <a:r>
              <a:rPr lang="zh-CN" altLang="en-US"/>
              <a:t>学生选修的全部课程</a:t>
            </a:r>
          </a:p>
          <a:p>
            <a:pPr eaLnBrk="1" hangingPunct="1"/>
            <a:endParaRPr lang="en-US" altLang="zh-CN"/>
          </a:p>
        </p:txBody>
      </p:sp>
      <p:pic>
        <p:nvPicPr>
          <p:cNvPr id="152581" name="Picture 4">
            <a:extLst>
              <a:ext uri="{FF2B5EF4-FFF2-40B4-BE49-F238E27FC236}">
                <a16:creationId xmlns:a16="http://schemas.microsoft.com/office/drawing/2014/main" id="{6C8DD844-282C-47ED-AA4D-A2CDF2D5A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2390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2582" name="Picture 5">
            <a:extLst>
              <a:ext uri="{FF2B5EF4-FFF2-40B4-BE49-F238E27FC236}">
                <a16:creationId xmlns:a16="http://schemas.microsoft.com/office/drawing/2014/main" id="{E51BEC10-FBAA-47C7-9D61-A9DDB2424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53000"/>
            <a:ext cx="5334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灯片编号占位符 5">
            <a:extLst>
              <a:ext uri="{FF2B5EF4-FFF2-40B4-BE49-F238E27FC236}">
                <a16:creationId xmlns:a16="http://schemas.microsoft.com/office/drawing/2014/main" id="{77CE8B60-686C-4954-97A4-D6DB8E1A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14F97A-627B-4A92-9BC5-97732DE2AA06}" type="slidenum">
              <a:rPr lang="en-US" altLang="zh-CN"/>
              <a:pPr eaLnBrk="1" hangingPunct="1"/>
              <a:t>149</a:t>
            </a:fld>
            <a:endParaRPr lang="en-US" altLang="zh-CN"/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18D6F3EB-C3F6-4AE5-8BFA-8559BBF22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第二章 关系数据库</a:t>
            </a:r>
          </a:p>
        </p:txBody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912C50E3-157E-45A4-82A1-EB8E810ECA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/>
              <a:t>2.1 </a:t>
            </a:r>
            <a:r>
              <a:rPr lang="zh-CN" altLang="en-US"/>
              <a:t>关系模型概述</a:t>
            </a:r>
          </a:p>
          <a:p>
            <a:pPr eaLnBrk="1" hangingPunct="1">
              <a:buFontTx/>
              <a:buNone/>
            </a:pPr>
            <a:r>
              <a:rPr lang="en-US" altLang="zh-CN" b="1"/>
              <a:t>2.2 </a:t>
            </a:r>
            <a:r>
              <a:rPr lang="zh-CN" altLang="en-US"/>
              <a:t>关系操作</a:t>
            </a:r>
          </a:p>
          <a:p>
            <a:pPr eaLnBrk="1" hangingPunct="1">
              <a:buFontTx/>
              <a:buNone/>
            </a:pPr>
            <a:r>
              <a:rPr lang="en-US" altLang="zh-CN"/>
              <a:t>2.3 </a:t>
            </a:r>
            <a:r>
              <a:rPr lang="zh-CN" altLang="en-US"/>
              <a:t>关系的完整性</a:t>
            </a:r>
          </a:p>
          <a:p>
            <a:pPr eaLnBrk="1" hangingPunct="1">
              <a:buFontTx/>
              <a:buNone/>
            </a:pPr>
            <a:r>
              <a:rPr lang="en-US" altLang="zh-CN" b="1"/>
              <a:t>2.4 </a:t>
            </a:r>
            <a:r>
              <a:rPr lang="zh-CN" altLang="en-US"/>
              <a:t>关系代数</a:t>
            </a:r>
          </a:p>
          <a:p>
            <a:pPr eaLnBrk="1" hangingPunct="1">
              <a:buFontTx/>
              <a:buNone/>
            </a:pPr>
            <a:r>
              <a:rPr lang="en-US" altLang="zh-CN" b="1"/>
              <a:t>2.5 </a:t>
            </a:r>
            <a:r>
              <a:rPr lang="zh-CN" altLang="en-US"/>
              <a:t>关系演算</a:t>
            </a:r>
          </a:p>
          <a:p>
            <a:pPr eaLnBrk="1" hangingPunct="1">
              <a:buFontTx/>
              <a:buNone/>
            </a:pPr>
            <a:r>
              <a:rPr lang="en-US" altLang="zh-CN" b="1">
                <a:solidFill>
                  <a:schemeClr val="accent2"/>
                </a:solidFill>
              </a:rPr>
              <a:t>2.6 </a:t>
            </a:r>
            <a:r>
              <a:rPr lang="zh-CN" altLang="en-US">
                <a:solidFill>
                  <a:schemeClr val="accent2"/>
                </a:solidFill>
              </a:rPr>
              <a:t>小结</a:t>
            </a:r>
          </a:p>
          <a:p>
            <a:pPr eaLnBrk="1" hangingPunct="1"/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374B81F5-F6C8-460A-AA28-007CC3A2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17CEC9-E36B-49B8-9569-3C8270C3919A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23EE885-2827-4FDD-9D2F-7C2CB8FD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5334000"/>
          </a:xfrm>
        </p:spPr>
        <p:txBody>
          <a:bodyPr/>
          <a:lstStyle/>
          <a:p>
            <a:pPr marL="609600" indent="-609600" eaLnBrk="1" hangingPunct="1"/>
            <a:r>
              <a:rPr lang="zh-CN" altLang="en-US" sz="4000"/>
              <a:t>元组</a:t>
            </a:r>
          </a:p>
          <a:p>
            <a:pPr marL="990600" lvl="1" indent="-533400" eaLnBrk="1" hangingPunct="1"/>
            <a:r>
              <a:rPr lang="zh-CN" altLang="en-US" sz="3600"/>
              <a:t>关系中的每个元素是关系中的元组，通常用</a:t>
            </a:r>
            <a:r>
              <a:rPr lang="en-US" altLang="zh-CN" sz="3600" i="1">
                <a:solidFill>
                  <a:srgbClr val="333399"/>
                </a:solidFill>
              </a:rPr>
              <a:t>t</a:t>
            </a:r>
            <a:r>
              <a:rPr lang="zh-CN" altLang="en-US" sz="3600"/>
              <a:t>表示。</a:t>
            </a:r>
          </a:p>
          <a:p>
            <a:pPr marL="609600" indent="-609600" eaLnBrk="1" hangingPunct="1"/>
            <a:r>
              <a:rPr lang="zh-CN" altLang="en-US" sz="4000"/>
              <a:t>单元关系与二元关系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600"/>
              <a:t>当</a:t>
            </a:r>
            <a:r>
              <a:rPr lang="en-US" altLang="zh-CN" sz="3600" i="1"/>
              <a:t>n</a:t>
            </a:r>
            <a:r>
              <a:rPr lang="en-US" altLang="zh-CN" sz="3600"/>
              <a:t>=1</a:t>
            </a:r>
            <a:r>
              <a:rPr lang="zh-CN" altLang="en-US" sz="3600"/>
              <a:t>时，称该关系为单元关系 </a:t>
            </a:r>
            <a:r>
              <a:rPr lang="en-US" altLang="zh-CN" sz="3600"/>
              <a:t>(Unary relation) </a:t>
            </a:r>
            <a:r>
              <a:rPr lang="zh-CN" altLang="en-US" sz="3600"/>
              <a:t>或一元关系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600"/>
              <a:t>当</a:t>
            </a:r>
            <a:r>
              <a:rPr lang="en-US" altLang="zh-CN" sz="3600" i="1"/>
              <a:t>n</a:t>
            </a:r>
            <a:r>
              <a:rPr lang="en-US" altLang="zh-CN" sz="3600"/>
              <a:t>=2</a:t>
            </a:r>
            <a:r>
              <a:rPr lang="zh-CN" altLang="en-US" sz="3600"/>
              <a:t>时，称该关系为二元关系 </a:t>
            </a:r>
            <a:r>
              <a:rPr lang="en-US" altLang="zh-CN" sz="3600"/>
              <a:t>(Binary relation)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灯片编号占位符 5">
            <a:extLst>
              <a:ext uri="{FF2B5EF4-FFF2-40B4-BE49-F238E27FC236}">
                <a16:creationId xmlns:a16="http://schemas.microsoft.com/office/drawing/2014/main" id="{F38A12B9-F553-4E08-B1CB-FDA89612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B7453B-0864-4339-81F1-ABA142AD51A6}" type="slidenum">
              <a:rPr lang="en-US" altLang="zh-CN"/>
              <a:pPr eaLnBrk="1" hangingPunct="1"/>
              <a:t>150</a:t>
            </a:fld>
            <a:endParaRPr lang="en-US" altLang="zh-CN"/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C4F12D3A-50CD-4ED8-8736-C512D560B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2.6 </a:t>
            </a:r>
            <a:r>
              <a:rPr lang="zh-CN" altLang="en-US" b="1"/>
              <a:t>小结</a:t>
            </a:r>
          </a:p>
        </p:txBody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4D026816-A713-4800-A7D1-CEB4520B8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525963"/>
          </a:xfrm>
        </p:spPr>
        <p:txBody>
          <a:bodyPr/>
          <a:lstStyle/>
          <a:p>
            <a:pPr eaLnBrk="1" hangingPunct="1"/>
            <a:r>
              <a:rPr lang="zh-CN" altLang="en-US" sz="3600"/>
              <a:t>关系数据库系统是目前使用最广泛的数据库系统</a:t>
            </a:r>
          </a:p>
          <a:p>
            <a:pPr eaLnBrk="1" hangingPunct="1"/>
            <a:r>
              <a:rPr lang="zh-CN" altLang="en-US" sz="3600"/>
              <a:t>关系数据库系统与非关系数据库系统的区别</a:t>
            </a:r>
          </a:p>
          <a:p>
            <a:pPr lvl="1" eaLnBrk="1" hangingPunct="1"/>
            <a:r>
              <a:rPr lang="zh-CN" altLang="en-US" sz="3200"/>
              <a:t>关系系统只有“表”这一种数据结构</a:t>
            </a:r>
          </a:p>
          <a:p>
            <a:pPr lvl="1" eaLnBrk="1" hangingPunct="1"/>
            <a:r>
              <a:rPr lang="zh-CN" altLang="en-US" sz="3200"/>
              <a:t>非关系数据库系统还有其他数据结构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灯片编号占位符 5">
            <a:extLst>
              <a:ext uri="{FF2B5EF4-FFF2-40B4-BE49-F238E27FC236}">
                <a16:creationId xmlns:a16="http://schemas.microsoft.com/office/drawing/2014/main" id="{4766066B-689A-460B-8B2E-42FB32BD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7EE3A7-DEA7-4859-9D93-08F49AAFADEB}" type="slidenum">
              <a:rPr lang="en-US" altLang="zh-CN"/>
              <a:pPr eaLnBrk="1" hangingPunct="1"/>
              <a:t>151</a:t>
            </a:fld>
            <a:endParaRPr lang="en-US" altLang="zh-CN"/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5476143E-3390-4FE8-B9B7-732F95534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/>
              <a:t>关系数据结构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/>
              <a:t>关系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3200"/>
              <a:t>域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3200"/>
              <a:t>笛卡尔积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3200"/>
              <a:t>关系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3200"/>
              <a:t>关系，属性，元组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3200"/>
              <a:t>候选码，主码，主属性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3200"/>
              <a:t>基本关系的性质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/>
              <a:t>关系模式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/>
              <a:t>关系数据库</a:t>
            </a:r>
          </a:p>
          <a:p>
            <a:pPr eaLnBrk="1" hangingPunct="1">
              <a:lnSpc>
                <a:spcPct val="8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灯片编号占位符 5">
            <a:extLst>
              <a:ext uri="{FF2B5EF4-FFF2-40B4-BE49-F238E27FC236}">
                <a16:creationId xmlns:a16="http://schemas.microsoft.com/office/drawing/2014/main" id="{9B8E1C7C-2831-436F-BB80-ABF9B863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71700A-B820-4C05-B2ED-11EBDBF46BAE}" type="slidenum">
              <a:rPr lang="en-US" altLang="zh-CN"/>
              <a:pPr eaLnBrk="1" hangingPunct="1"/>
              <a:t>152</a:t>
            </a:fld>
            <a:endParaRPr lang="en-US" altLang="zh-CN"/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43F601C8-56D5-4A4A-BDA7-8891FF55F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3600"/>
              <a:t>关系操作</a:t>
            </a:r>
          </a:p>
          <a:p>
            <a:pPr lvl="1" eaLnBrk="1" hangingPunct="1"/>
            <a:r>
              <a:rPr lang="zh-CN" altLang="en-US" sz="3200"/>
              <a:t>查询</a:t>
            </a:r>
          </a:p>
          <a:p>
            <a:pPr lvl="2" eaLnBrk="1" hangingPunct="1"/>
            <a:r>
              <a:rPr lang="zh-CN" altLang="en-US" sz="2800"/>
              <a:t>选择、投影、连接、除、并、交、差</a:t>
            </a:r>
          </a:p>
          <a:p>
            <a:pPr lvl="1" eaLnBrk="1" hangingPunct="1"/>
            <a:r>
              <a:rPr lang="zh-CN" altLang="en-US" sz="3200"/>
              <a:t>数据更新</a:t>
            </a:r>
          </a:p>
          <a:p>
            <a:pPr lvl="2" eaLnBrk="1" hangingPunct="1"/>
            <a:r>
              <a:rPr lang="zh-CN" altLang="en-US" sz="2800"/>
              <a:t>插入、删除、修改</a:t>
            </a:r>
          </a:p>
          <a:p>
            <a:pPr lvl="2" eaLnBrk="1" hangingPunct="1">
              <a:buFontTx/>
              <a:buNone/>
            </a:pPr>
            <a:endParaRPr lang="zh-CN" altLang="en-US" sz="2800"/>
          </a:p>
          <a:p>
            <a:pPr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灯片编号占位符 5">
            <a:extLst>
              <a:ext uri="{FF2B5EF4-FFF2-40B4-BE49-F238E27FC236}">
                <a16:creationId xmlns:a16="http://schemas.microsoft.com/office/drawing/2014/main" id="{3E43253A-ACE5-4117-B47C-027F49C3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D1748D-19F1-4047-A20B-2D46DF0A23BC}" type="slidenum">
              <a:rPr lang="en-US" altLang="zh-CN"/>
              <a:pPr eaLnBrk="1" hangingPunct="1"/>
              <a:t>153</a:t>
            </a:fld>
            <a:endParaRPr lang="en-US" altLang="zh-CN"/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173D2D84-79C5-4D56-8082-102178506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4000"/>
              <a:t>关系的完整性约束</a:t>
            </a:r>
          </a:p>
          <a:p>
            <a:pPr lvl="1" eaLnBrk="1" hangingPunct="1"/>
            <a:r>
              <a:rPr lang="zh-CN" altLang="en-US" sz="3600"/>
              <a:t>实体完整性</a:t>
            </a:r>
          </a:p>
          <a:p>
            <a:pPr lvl="1" eaLnBrk="1" hangingPunct="1"/>
            <a:r>
              <a:rPr lang="zh-CN" altLang="en-US" sz="3600"/>
              <a:t>参照完整性</a:t>
            </a:r>
          </a:p>
          <a:p>
            <a:pPr lvl="1" eaLnBrk="1" hangingPunct="1"/>
            <a:r>
              <a:rPr lang="zh-CN" altLang="en-US" sz="3600"/>
              <a:t>用户定义的完整性</a:t>
            </a:r>
          </a:p>
          <a:p>
            <a:pPr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灯片编号占位符 5">
            <a:extLst>
              <a:ext uri="{FF2B5EF4-FFF2-40B4-BE49-F238E27FC236}">
                <a16:creationId xmlns:a16="http://schemas.microsoft.com/office/drawing/2014/main" id="{4992813A-939D-405D-A6A5-15B8125B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7F349D-955A-4899-AF36-7B4F17D3B059}" type="slidenum">
              <a:rPr lang="en-US" altLang="zh-CN"/>
              <a:pPr eaLnBrk="1" hangingPunct="1"/>
              <a:t>154</a:t>
            </a:fld>
            <a:endParaRPr lang="en-US" altLang="zh-CN"/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E263C7CD-E146-4DED-A93C-EA504D7604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229600" cy="32004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Comic Sans MS" panose="030F0702030302020204" pitchFamily="66" charset="0"/>
              </a:rPr>
              <a:t>关系数据语言</a:t>
            </a:r>
          </a:p>
          <a:p>
            <a:pPr lvl="1" eaLnBrk="1" hangingPunct="1"/>
            <a:r>
              <a:rPr lang="zh-CN" altLang="en-US" sz="3600">
                <a:latin typeface="Comic Sans MS" panose="030F0702030302020204" pitchFamily="66" charset="0"/>
              </a:rPr>
              <a:t>关系代数语言</a:t>
            </a:r>
          </a:p>
          <a:p>
            <a:pPr lvl="1" eaLnBrk="1" hangingPunct="1"/>
            <a:r>
              <a:rPr lang="zh-CN" altLang="en-US" sz="3600">
                <a:latin typeface="Comic Sans MS" panose="030F0702030302020204" pitchFamily="66" charset="0"/>
              </a:rPr>
              <a:t>关系演算语言</a:t>
            </a:r>
          </a:p>
          <a:p>
            <a:pPr lvl="2" eaLnBrk="1" hangingPunct="1"/>
            <a:r>
              <a:rPr lang="zh-CN" altLang="en-US" sz="3200">
                <a:latin typeface="Comic Sans MS" panose="030F0702030302020204" pitchFamily="66" charset="0"/>
              </a:rPr>
              <a:t>元组关系演算语言</a:t>
            </a:r>
            <a:r>
              <a:rPr lang="en-US" altLang="zh-CN" sz="3200">
                <a:latin typeface="Comic Sans MS" panose="030F0702030302020204" pitchFamily="66" charset="0"/>
              </a:rPr>
              <a:t>ALPHA</a:t>
            </a:r>
          </a:p>
          <a:p>
            <a:pPr lvl="2" eaLnBrk="1" hangingPunct="1"/>
            <a:r>
              <a:rPr lang="zh-CN" altLang="en-US" sz="3200">
                <a:latin typeface="Comic Sans MS" panose="030F0702030302020204" pitchFamily="66" charset="0"/>
              </a:rPr>
              <a:t>域关系演算语言</a:t>
            </a:r>
            <a:r>
              <a:rPr lang="en-US" altLang="zh-CN" sz="3200">
                <a:latin typeface="Comic Sans MS" panose="030F0702030302020204" pitchFamily="66" charset="0"/>
              </a:rPr>
              <a:t>QBE</a:t>
            </a:r>
          </a:p>
          <a:p>
            <a:pPr lvl="1" eaLnBrk="1" hangingPunct="1"/>
            <a:endParaRPr lang="en-US" altLang="zh-CN" sz="36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56448075-5BFF-438E-93C6-F9F3C999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AFDD96-9FEC-4CB3-B2E3-06B14EB07CA0}" type="slidenum">
              <a:rPr lang="en-US" altLang="zh-CN"/>
              <a:pPr eaLnBrk="1" hangingPunct="1"/>
              <a:t>16</a:t>
            </a:fld>
            <a:endParaRPr lang="en-US" altLang="zh-CN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FDB6C86-2727-483C-AF31-4D52ED0CF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关系的表示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6C67E12-818E-4507-A576-6F518D4A7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1600200"/>
          </a:xfrm>
        </p:spPr>
        <p:txBody>
          <a:bodyPr/>
          <a:lstStyle/>
          <a:p>
            <a:pPr eaLnBrk="1" hangingPunct="1"/>
            <a:r>
              <a:rPr lang="zh-CN" altLang="en-US" sz="3600"/>
              <a:t>关系也是一个二维表，表的每行对应一个元组，表的每列对应一个域</a:t>
            </a:r>
          </a:p>
          <a:p>
            <a:pPr eaLnBrk="1" hangingPunct="1"/>
            <a:endParaRPr lang="en-US" altLang="zh-CN" sz="3600"/>
          </a:p>
        </p:txBody>
      </p:sp>
      <p:pic>
        <p:nvPicPr>
          <p:cNvPr id="17413" name="Picture 4">
            <a:extLst>
              <a:ext uri="{FF2B5EF4-FFF2-40B4-BE49-F238E27FC236}">
                <a16:creationId xmlns:a16="http://schemas.microsoft.com/office/drawing/2014/main" id="{C6341D7B-F250-4290-9A1E-3E5141DCE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8229600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9B54D364-75BF-4B66-B1B4-41A381FB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CE57CA-E101-4D48-BA06-065A8E6B5EA4}" type="slidenum">
              <a:rPr lang="en-US" altLang="zh-CN"/>
              <a:pPr eaLnBrk="1" hangingPunct="1"/>
              <a:t>17</a:t>
            </a:fld>
            <a:endParaRPr lang="en-US" altLang="zh-CN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9F13101-0A4D-489F-8902-3E570B660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4400"/>
              <a:t>属性</a:t>
            </a:r>
          </a:p>
          <a:p>
            <a:pPr lvl="1" eaLnBrk="1" hangingPunct="1"/>
            <a:r>
              <a:rPr lang="zh-CN" altLang="en-US" sz="4000"/>
              <a:t>关系中不同列可以对应相同的域</a:t>
            </a:r>
          </a:p>
          <a:p>
            <a:pPr lvl="1" eaLnBrk="1" hangingPunct="1"/>
            <a:r>
              <a:rPr lang="zh-CN" altLang="en-US" sz="4000"/>
              <a:t>为了加以区分，必须对每列起一个名字，称为属性 </a:t>
            </a:r>
            <a:r>
              <a:rPr lang="en-US" altLang="zh-CN" sz="4000"/>
              <a:t>(Attribute)</a:t>
            </a:r>
          </a:p>
          <a:p>
            <a:pPr lvl="1" eaLnBrk="1" hangingPunct="1"/>
            <a:r>
              <a:rPr lang="en-US" altLang="zh-CN" sz="4000" i="1"/>
              <a:t>n</a:t>
            </a:r>
            <a:r>
              <a:rPr lang="zh-CN" altLang="en-US" sz="4000"/>
              <a:t>目关系必有</a:t>
            </a:r>
            <a:r>
              <a:rPr lang="en-US" altLang="zh-CN" sz="4000" i="1"/>
              <a:t>n</a:t>
            </a:r>
            <a:r>
              <a:rPr lang="zh-CN" altLang="en-US" sz="4000"/>
              <a:t>个属性</a:t>
            </a:r>
          </a:p>
          <a:p>
            <a:pPr eaLnBrk="1" hangingPunct="1"/>
            <a:endParaRPr lang="en-US" altLang="zh-CN" sz="4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E18EBBAC-33BB-4B2A-A6A7-69A9A5A3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454E86-DE37-47DA-88A4-B487A8D846C5}" type="slidenum">
              <a:rPr lang="en-US" altLang="zh-CN"/>
              <a:pPr eaLnBrk="1" hangingPunct="1"/>
              <a:t>18</a:t>
            </a:fld>
            <a:endParaRPr lang="en-US" altLang="zh-CN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4E28286-A4CC-4266-B81E-B930EEF3F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991600" cy="5181600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码</a:t>
            </a:r>
          </a:p>
          <a:p>
            <a:pPr lvl="1" eaLnBrk="1" hangingPunct="1"/>
            <a:r>
              <a:rPr lang="zh-CN" altLang="en-US" sz="3600" dirty="0">
                <a:solidFill>
                  <a:srgbClr val="FF0000"/>
                </a:solidFill>
              </a:rPr>
              <a:t>候选码 </a:t>
            </a:r>
            <a:r>
              <a:rPr lang="en-US" altLang="zh-CN" sz="3600" dirty="0">
                <a:solidFill>
                  <a:srgbClr val="FF0000"/>
                </a:solidFill>
                <a:latin typeface="Comic Sans MS" panose="030F0702030302020204" pitchFamily="66" charset="0"/>
              </a:rPr>
              <a:t>(Candidate key)</a:t>
            </a:r>
          </a:p>
          <a:p>
            <a:pPr lvl="2" eaLnBrk="1" hangingPunct="1"/>
            <a:r>
              <a:rPr lang="zh-CN" altLang="en-US" sz="3200" dirty="0"/>
              <a:t>若关系中的</a:t>
            </a:r>
            <a:r>
              <a:rPr lang="zh-CN" altLang="en-US" sz="3200" dirty="0">
                <a:solidFill>
                  <a:srgbClr val="FF0000"/>
                </a:solidFill>
              </a:rPr>
              <a:t>某一属性组</a:t>
            </a:r>
            <a:r>
              <a:rPr lang="zh-CN" altLang="en-US" sz="3200" dirty="0"/>
              <a:t>的值能</a:t>
            </a:r>
            <a:r>
              <a:rPr lang="zh-CN" altLang="en-US" sz="3200" dirty="0">
                <a:solidFill>
                  <a:schemeClr val="accent2"/>
                </a:solidFill>
              </a:rPr>
              <a:t>唯一地标识一个元组</a:t>
            </a:r>
            <a:r>
              <a:rPr lang="zh-CN" altLang="en-US" sz="3200" dirty="0"/>
              <a:t>，</a:t>
            </a:r>
            <a:r>
              <a:rPr lang="zh-CN" altLang="en-US" sz="3200" dirty="0">
                <a:solidFill>
                  <a:schemeClr val="accent2"/>
                </a:solidFill>
              </a:rPr>
              <a:t>而其子集不能</a:t>
            </a:r>
            <a:r>
              <a:rPr lang="zh-CN" altLang="en-US" sz="3200" dirty="0"/>
              <a:t>，则称该属性组为候选码</a:t>
            </a:r>
          </a:p>
          <a:p>
            <a:pPr lvl="2" eaLnBrk="1" hangingPunct="1"/>
            <a:r>
              <a:rPr lang="zh-CN" altLang="en-US" sz="3200" dirty="0"/>
              <a:t>简单的情况：候选码只包含一个属性</a:t>
            </a:r>
          </a:p>
          <a:p>
            <a:pPr lvl="1" eaLnBrk="1" hangingPunct="1"/>
            <a:r>
              <a:rPr lang="zh-CN" altLang="en-US" sz="3600" dirty="0">
                <a:solidFill>
                  <a:srgbClr val="FF0000"/>
                </a:solidFill>
              </a:rPr>
              <a:t>全码 </a:t>
            </a:r>
            <a:r>
              <a:rPr lang="en-US" altLang="zh-CN" sz="3600" dirty="0">
                <a:solidFill>
                  <a:srgbClr val="FF0000"/>
                </a:solidFill>
                <a:latin typeface="Comic Sans MS" panose="030F0702030302020204" pitchFamily="66" charset="0"/>
              </a:rPr>
              <a:t>(All-key)	</a:t>
            </a:r>
          </a:p>
          <a:p>
            <a:pPr lvl="2" eaLnBrk="1" hangingPunct="1"/>
            <a:r>
              <a:rPr lang="zh-CN" altLang="en-US" sz="3200" dirty="0"/>
              <a:t>最极端的情况：关系模式的所有属性是这个关系模式的候选码，称为全码 </a:t>
            </a:r>
            <a:r>
              <a:rPr lang="en-US" altLang="zh-CN" sz="3200" dirty="0"/>
              <a:t>(All-key)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C4BAF7B5-0816-4ECE-83B8-ADD65DD3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F26105-0FAD-4BFC-A8F8-E6158D404E38}" type="slidenum">
              <a:rPr lang="en-US" altLang="zh-CN"/>
              <a:pPr eaLnBrk="1" hangingPunct="1"/>
              <a:t>19</a:t>
            </a:fld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6C11FDD-A639-467C-A27C-A667EDB3C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71500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FF0000"/>
                </a:solidFill>
              </a:rPr>
              <a:t>主码</a:t>
            </a:r>
          </a:p>
          <a:p>
            <a:pPr lvl="1" eaLnBrk="1" hangingPunct="1"/>
            <a:r>
              <a:rPr lang="zh-CN" altLang="en-US" sz="3600" dirty="0"/>
              <a:t>若一个关系有多个候选码，则选定其中一个为主码 </a:t>
            </a:r>
            <a:r>
              <a:rPr lang="en-US" altLang="zh-CN" sz="3600" dirty="0"/>
              <a:t>(Primary key)</a:t>
            </a:r>
          </a:p>
          <a:p>
            <a:pPr eaLnBrk="1" hangingPunct="1"/>
            <a:r>
              <a:rPr lang="zh-CN" altLang="en-US" sz="4000" dirty="0"/>
              <a:t>主属性</a:t>
            </a:r>
          </a:p>
          <a:p>
            <a:pPr lvl="1" eaLnBrk="1" hangingPunct="1"/>
            <a:r>
              <a:rPr lang="zh-CN" altLang="en-US" sz="3600" dirty="0">
                <a:solidFill>
                  <a:srgbClr val="FF0000"/>
                </a:solidFill>
              </a:rPr>
              <a:t>候选码</a:t>
            </a:r>
            <a:r>
              <a:rPr lang="zh-CN" altLang="en-US" sz="3600" dirty="0">
                <a:solidFill>
                  <a:schemeClr val="accent2"/>
                </a:solidFill>
              </a:rPr>
              <a:t>的诸属性称为主属性</a:t>
            </a:r>
            <a:r>
              <a:rPr lang="zh-CN" altLang="en-US" sz="3600" dirty="0"/>
              <a:t> </a:t>
            </a:r>
            <a:r>
              <a:rPr lang="en-US" altLang="zh-CN" sz="3600" dirty="0"/>
              <a:t>(Prime attribute)</a:t>
            </a:r>
          </a:p>
          <a:p>
            <a:pPr lvl="1" eaLnBrk="1" hangingPunct="1"/>
            <a:r>
              <a:rPr lang="zh-CN" altLang="en-US" sz="3600" dirty="0"/>
              <a:t>不包含在任何侯选码中的属性称为</a:t>
            </a:r>
            <a:r>
              <a:rPr lang="zh-CN" altLang="en-US" sz="3600" dirty="0">
                <a:solidFill>
                  <a:schemeClr val="accent2"/>
                </a:solidFill>
              </a:rPr>
              <a:t>非主属性</a:t>
            </a:r>
            <a:r>
              <a:rPr lang="zh-CN" altLang="en-US" sz="3600" dirty="0"/>
              <a:t> </a:t>
            </a:r>
            <a:r>
              <a:rPr lang="en-US" altLang="zh-CN" sz="3600" dirty="0"/>
              <a:t>(Non-prime attribute) </a:t>
            </a:r>
            <a:r>
              <a:rPr lang="zh-CN" altLang="en-US" sz="3600" dirty="0"/>
              <a:t>或非码属性 </a:t>
            </a:r>
            <a:r>
              <a:rPr lang="en-US" altLang="zh-CN" sz="3600" dirty="0"/>
              <a:t>(Non-key attribute)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>
            <a:extLst>
              <a:ext uri="{FF2B5EF4-FFF2-40B4-BE49-F238E27FC236}">
                <a16:creationId xmlns:a16="http://schemas.microsoft.com/office/drawing/2014/main" id="{D3890570-1F97-4BEA-AA2A-1BCE826C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DEB5980-662B-4FB0-8776-93ABFDDFCE87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AA842F9B-2497-49EC-AC63-66E2A2F32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关系数据库简介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67F91E61-AEB1-4920-9829-30EA0623D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1816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3600"/>
              <a:t>     </a:t>
            </a:r>
            <a:r>
              <a:rPr lang="zh-CN" altLang="en-US" sz="3600"/>
              <a:t>美国</a:t>
            </a:r>
            <a:r>
              <a:rPr lang="en-US" altLang="zh-CN" sz="3600" b="1"/>
              <a:t>IBM</a:t>
            </a:r>
            <a:r>
              <a:rPr lang="zh-CN" altLang="en-US" sz="3600"/>
              <a:t>公司的</a:t>
            </a:r>
            <a:r>
              <a:rPr lang="en-US" altLang="zh-CN" sz="3600" b="1"/>
              <a:t>E.F.Codd</a:t>
            </a:r>
            <a:r>
              <a:rPr lang="zh-CN" altLang="en-US" sz="3600" b="1"/>
              <a:t>于</a:t>
            </a:r>
            <a:r>
              <a:rPr lang="en-US" altLang="zh-CN" sz="3600" b="1"/>
              <a:t>1970</a:t>
            </a:r>
            <a:r>
              <a:rPr lang="zh-CN" altLang="en-US" sz="3600" b="1"/>
              <a:t>年提出</a:t>
            </a:r>
            <a:r>
              <a:rPr lang="zh-CN" altLang="en-US" sz="3600"/>
              <a:t>关系数据模型</a:t>
            </a:r>
            <a:endParaRPr lang="zh-CN" altLang="en-US" sz="3600" b="1"/>
          </a:p>
          <a:p>
            <a:pPr marL="990600" lvl="1" indent="-533400" eaLnBrk="1" hangingPunct="1"/>
            <a:r>
              <a:rPr lang="en-US" altLang="zh-CN" sz="3200"/>
              <a:t>E.F.Codd, “</a:t>
            </a:r>
            <a:r>
              <a:rPr lang="en-US" altLang="zh-CN" sz="3200">
                <a:solidFill>
                  <a:srgbClr val="0000FF"/>
                </a:solidFill>
              </a:rPr>
              <a:t>A Relational Model of Data for Large Shared Data Banks</a:t>
            </a:r>
            <a:r>
              <a:rPr lang="en-US" altLang="zh-CN" sz="3200"/>
              <a:t>”, </a:t>
            </a:r>
            <a:r>
              <a:rPr lang="en-US" altLang="zh-CN" sz="3200" i="1"/>
              <a:t>Communications of the ACM</a:t>
            </a:r>
            <a:r>
              <a:rPr lang="en-US" altLang="zh-CN" sz="3200"/>
              <a:t>, Vol. 13, No. 6, 1970, pp. 377-387.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/>
              <a:t>提出了关系代数和关系演算的概念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/>
              <a:t>提出了关系的第一、第二、第三范式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/>
              <a:t>奠定了关系数据库的理论基础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063204A3-F9AC-4944-B1F5-14C6E262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71AFD6-72DE-4D7A-9D5E-B6EF1EF7744D}" type="slidenum">
              <a:rPr lang="en-US" altLang="zh-CN"/>
              <a:pPr eaLnBrk="1" hangingPunct="1"/>
              <a:t>20</a:t>
            </a:fld>
            <a:endParaRPr lang="en-US" altLang="zh-CN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EF8FA3E-624F-4751-8852-B38D2634A9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686800" cy="594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3600" i="1"/>
              <a:t>D</a:t>
            </a:r>
            <a:r>
              <a:rPr lang="en-US" altLang="zh-CN" sz="3600" baseline="-25000"/>
              <a:t>1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baseline="-25000"/>
              <a:t>2</a:t>
            </a:r>
            <a:r>
              <a:rPr lang="zh-CN" altLang="en-US" sz="3600"/>
              <a:t>，</a:t>
            </a:r>
            <a:r>
              <a:rPr lang="en-US" altLang="zh-CN" sz="3600"/>
              <a:t>…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baseline="-25000"/>
              <a:t>n</a:t>
            </a:r>
            <a:r>
              <a:rPr lang="zh-CN" altLang="en-US" sz="3600"/>
              <a:t>的笛卡尔积的某个子集才有实际含义。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600"/>
              <a:t>关系：</a:t>
            </a:r>
            <a:r>
              <a:rPr lang="en-US" altLang="zh-CN" sz="3600"/>
              <a:t>SAP(SUPERVISOR</a:t>
            </a:r>
            <a:r>
              <a:rPr lang="zh-CN" altLang="en-US" sz="3600"/>
              <a:t>，</a:t>
            </a:r>
            <a:r>
              <a:rPr lang="en-US" altLang="zh-CN" sz="3600"/>
              <a:t>SPECIALITY</a:t>
            </a:r>
            <a:r>
              <a:rPr lang="zh-CN" altLang="en-US" sz="3600"/>
              <a:t>，</a:t>
            </a:r>
            <a:r>
              <a:rPr lang="en-US" altLang="zh-CN" sz="3600" b="1" u="sng">
                <a:solidFill>
                  <a:schemeClr val="accent2"/>
                </a:solidFill>
              </a:rPr>
              <a:t>POSTGRADUATE</a:t>
            </a:r>
            <a:r>
              <a:rPr lang="en-US" altLang="zh-CN" sz="360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600"/>
              <a:t>假设：导师与专业：</a:t>
            </a:r>
            <a:r>
              <a:rPr lang="en-US" altLang="zh-CN" sz="3600"/>
              <a:t>1:1</a:t>
            </a:r>
            <a:r>
              <a:rPr lang="zh-CN" altLang="en-US" sz="3600"/>
              <a:t>， 导师与研究生：</a:t>
            </a:r>
            <a:r>
              <a:rPr lang="en-US" altLang="zh-CN" sz="3600"/>
              <a:t>1:n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3600"/>
              <a:t>主码：</a:t>
            </a:r>
            <a:r>
              <a:rPr lang="en-US" altLang="zh-CN" sz="3600"/>
              <a:t>POSTGRADUATE</a:t>
            </a:r>
            <a:r>
              <a:rPr lang="zh-CN" altLang="en-US" sz="3600"/>
              <a:t>（假设研究生不会重名）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600"/>
              <a:t>SAP</a:t>
            </a:r>
            <a:r>
              <a:rPr lang="zh-CN" altLang="en-US" sz="3600"/>
              <a:t>关系可以包含三个元组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3200"/>
              <a:t>(</a:t>
            </a:r>
            <a:r>
              <a:rPr lang="zh-CN" altLang="en-US" sz="3200"/>
              <a:t>张清玫，计算机专业，李勇</a:t>
            </a:r>
            <a:r>
              <a:rPr lang="en-US" altLang="zh-CN" sz="3200"/>
              <a:t>)</a:t>
            </a:r>
            <a:r>
              <a:rPr lang="zh-CN" altLang="en-US" sz="3200"/>
              <a:t>，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3200"/>
              <a:t>(</a:t>
            </a:r>
            <a:r>
              <a:rPr lang="zh-CN" altLang="en-US" sz="3200"/>
              <a:t>张清玫，计算机专业，刘晨</a:t>
            </a:r>
            <a:r>
              <a:rPr lang="en-US" altLang="zh-CN" sz="3200"/>
              <a:t>)</a:t>
            </a:r>
            <a:r>
              <a:rPr lang="zh-CN" altLang="en-US" sz="3200"/>
              <a:t>，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3200"/>
              <a:t>(</a:t>
            </a:r>
            <a:r>
              <a:rPr lang="zh-CN" altLang="en-US" sz="3200"/>
              <a:t>刘逸，信息专业，王敏</a:t>
            </a:r>
            <a:r>
              <a:rPr lang="en-US" altLang="zh-CN" sz="3200"/>
              <a:t>)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2217DF0B-43D2-4823-A929-48A103DA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926035-703A-4F61-8AE4-8BD29064CDEA}" type="slidenum">
              <a:rPr lang="en-US" altLang="zh-CN"/>
              <a:pPr eaLnBrk="1" hangingPunct="1"/>
              <a:t>21</a:t>
            </a:fld>
            <a:endParaRPr lang="en-US" altLang="zh-CN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4F11293-C570-4F90-AA51-BC6D031E0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三类关系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FA7E4C1-D83F-464E-8557-7EAE0478A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417638"/>
            <a:ext cx="8763000" cy="49831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4000" dirty="0">
                <a:solidFill>
                  <a:srgbClr val="333399"/>
                </a:solidFill>
              </a:rPr>
              <a:t>基本关系</a:t>
            </a:r>
            <a:r>
              <a:rPr lang="zh-CN" altLang="en-US" sz="4000" dirty="0"/>
              <a:t>（基本表或基表）</a:t>
            </a:r>
            <a:r>
              <a:rPr lang="en-US" altLang="zh-CN" sz="4000" dirty="0"/>
              <a:t>//</a:t>
            </a:r>
            <a:r>
              <a:rPr lang="zh-CN" altLang="en-US" sz="2400" dirty="0"/>
              <a:t>对应于模式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600" dirty="0"/>
              <a:t>实际存在的表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600" dirty="0"/>
              <a:t>实际存储数据的逻辑表示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4000" dirty="0">
                <a:solidFill>
                  <a:srgbClr val="333399"/>
                </a:solidFill>
              </a:rPr>
              <a:t>查询表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600" dirty="0"/>
              <a:t>查询结果对应的表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4000" dirty="0">
                <a:solidFill>
                  <a:srgbClr val="333399"/>
                </a:solidFill>
              </a:rPr>
              <a:t>视图表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600" dirty="0"/>
              <a:t>由基本表或其他视图表导出的表，是虚表，不对应实际存储的数据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7E10D379-E8D1-42D5-BB85-9BDE988F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240135-680A-447A-950D-E0688D096018}" type="slidenum">
              <a:rPr lang="en-US" altLang="zh-CN"/>
              <a:pPr eaLnBrk="1" hangingPunct="1"/>
              <a:t>22</a:t>
            </a:fld>
            <a:endParaRPr lang="en-US" altLang="zh-CN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938F0AF-B427-4E33-B14F-D23608206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基本关系的性质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BEF5FC5-AE5B-43DE-81F7-FACDD3396C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609600" indent="-609600" eaLnBrk="1" hangingPunct="1">
              <a:buFontTx/>
              <a:buAutoNum type="circleNumDbPlain"/>
            </a:pPr>
            <a:r>
              <a:rPr lang="zh-CN" altLang="en-US"/>
              <a:t>列是同质的（</a:t>
            </a:r>
            <a:r>
              <a:rPr lang="en-US" altLang="zh-CN"/>
              <a:t>Homogeneous</a:t>
            </a:r>
            <a:r>
              <a:rPr lang="zh-CN" altLang="en-US"/>
              <a:t>）</a:t>
            </a:r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/>
              <a:t>不同的列可出自同一个域</a:t>
            </a:r>
          </a:p>
          <a:p>
            <a:pPr marL="990600" lvl="1" indent="-533400" eaLnBrk="1" hangingPunct="1">
              <a:buFontTx/>
              <a:buChar char="•"/>
            </a:pPr>
            <a:r>
              <a:rPr lang="zh-CN" altLang="en-US"/>
              <a:t>其中的每一列称为一个属性</a:t>
            </a:r>
          </a:p>
          <a:p>
            <a:pPr marL="990600" lvl="1" indent="-533400" eaLnBrk="1" hangingPunct="1">
              <a:buFontTx/>
              <a:buChar char="•"/>
            </a:pPr>
            <a:r>
              <a:rPr lang="zh-CN" altLang="en-US"/>
              <a:t>不同的属性要给予不同的属性名</a:t>
            </a:r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/>
              <a:t>列的顺序无所谓，列的次序可以任意交换</a:t>
            </a:r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/>
              <a:t>任意两个元组的候选码不能相同</a:t>
            </a:r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/>
              <a:t>行的顺序无所谓，行的次序可以任意交换</a:t>
            </a:r>
          </a:p>
          <a:p>
            <a:pPr marL="609600" indent="-609600" eaLnBrk="1" hangingPunct="1">
              <a:buFontTx/>
              <a:buAutoNum type="circleNumDbPlain"/>
            </a:pPr>
            <a:r>
              <a:rPr lang="zh-CN" altLang="en-US"/>
              <a:t>分量必须取原子值，即每一个分量都必须是不可分的数据项。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7800E7C0-56F0-46F3-8160-B5578791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6892AF-120E-4308-B288-FFF933120422}" type="slidenum">
              <a:rPr lang="en-US" altLang="zh-CN"/>
              <a:pPr eaLnBrk="1" hangingPunct="1"/>
              <a:t>23</a:t>
            </a:fld>
            <a:endParaRPr lang="en-US" altLang="zh-CN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EDCD1B5-45A3-43CF-8832-95FCB3252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2.1.2 </a:t>
            </a:r>
            <a:r>
              <a:rPr lang="zh-CN" altLang="en-US" b="1"/>
              <a:t>关系模式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0413784-5350-4C95-84D3-68B484EE81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819400"/>
          </a:xfrm>
        </p:spPr>
        <p:txBody>
          <a:bodyPr/>
          <a:lstStyle/>
          <a:p>
            <a:pPr eaLnBrk="1" hangingPunct="1"/>
            <a:r>
              <a:rPr lang="zh-CN" altLang="en-US" sz="4000"/>
              <a:t>什么是关系模式</a:t>
            </a:r>
            <a:r>
              <a:rPr lang="en-US" altLang="zh-CN" sz="4000"/>
              <a:t>?</a:t>
            </a:r>
          </a:p>
          <a:p>
            <a:pPr eaLnBrk="1" hangingPunct="1"/>
            <a:r>
              <a:rPr lang="zh-CN" altLang="en-US" sz="4000"/>
              <a:t>定义关系模式</a:t>
            </a:r>
          </a:p>
          <a:p>
            <a:pPr eaLnBrk="1" hangingPunct="1"/>
            <a:r>
              <a:rPr lang="zh-CN" altLang="en-US" sz="4000"/>
              <a:t>关系模式与关系</a:t>
            </a:r>
          </a:p>
          <a:p>
            <a:pPr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AB8C56DA-6225-4DBD-A3CF-ACE00641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0F258A-386A-4A3E-93A7-36A270029060}" type="slidenum">
              <a:rPr lang="en-US" altLang="zh-CN"/>
              <a:pPr eaLnBrk="1" hangingPunct="1"/>
              <a:t>24</a:t>
            </a:fld>
            <a:endParaRPr lang="en-US" altLang="zh-CN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8D9F873D-BDB9-4561-9D7B-01C478B34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 b="1"/>
              <a:t>．什么是关系模式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146C765-C5F7-477F-9D7E-5D11AEA064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/>
              <a:t>关系模式（</a:t>
            </a:r>
            <a:r>
              <a:rPr lang="en-US" altLang="zh-CN" sz="3600"/>
              <a:t>Relation Schema</a:t>
            </a:r>
            <a:r>
              <a:rPr lang="zh-CN" altLang="en-US" sz="3600"/>
              <a:t>）是型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/>
              <a:t>关系是值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/>
              <a:t>关系模式是对关系的描述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/>
              <a:t>元组集合的结构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/>
              <a:t>属性构成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/>
              <a:t>属性来自的域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/>
              <a:t>属性与域之间的映像关系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/>
              <a:t>元组语义以及完整性约束条件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/>
              <a:t>属性间的数据依赖关系集合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459A5C73-A6A3-4258-A3F6-0C0EF887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1ED257-2FB8-48C8-B7FC-2BD54ECF184F}" type="slidenum">
              <a:rPr lang="en-US" altLang="zh-CN"/>
              <a:pPr eaLnBrk="1" hangingPunct="1"/>
              <a:t>25</a:t>
            </a:fld>
            <a:endParaRPr lang="en-US" altLang="zh-CN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0739917-9570-4DA4-8A68-98AC5C099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</a:t>
            </a:r>
            <a:r>
              <a:rPr lang="zh-CN" altLang="en-US" b="1"/>
              <a:t>．定义关系模式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318A46D0-07E8-49B2-B80F-C9E4B23D5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 sz="3600"/>
              <a:t>关系模式可以形式化地表示为：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3600" b="1" i="1"/>
              <a:t>  </a:t>
            </a:r>
            <a:r>
              <a:rPr lang="en-US" altLang="zh-CN" sz="3600" b="1" i="1"/>
              <a:t>R </a:t>
            </a:r>
            <a:r>
              <a:rPr lang="en-US" altLang="zh-CN" sz="3600"/>
              <a:t>(</a:t>
            </a:r>
            <a:r>
              <a:rPr lang="en-US" altLang="zh-CN" sz="3600" b="1" i="1"/>
              <a:t>U, D, DOM, F</a:t>
            </a:r>
            <a:r>
              <a:rPr lang="en-US" altLang="zh-CN" sz="3600" b="1"/>
              <a:t>)</a:t>
            </a:r>
            <a:endParaRPr lang="en-US" altLang="zh-CN" sz="3600"/>
          </a:p>
          <a:p>
            <a:pPr marL="990600" lvl="1" indent="-533400" eaLnBrk="1" hangingPunct="1">
              <a:buFontTx/>
              <a:buAutoNum type="circleNumDbPlain"/>
            </a:pPr>
            <a:r>
              <a:rPr lang="en-US" altLang="zh-CN" sz="3200" i="1"/>
              <a:t>R</a:t>
            </a:r>
            <a:r>
              <a:rPr lang="en-US" altLang="zh-CN" sz="3200"/>
              <a:t> </a:t>
            </a:r>
            <a:r>
              <a:rPr lang="zh-CN" altLang="en-US" sz="3200"/>
              <a:t>关系名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en-US" altLang="zh-CN" sz="3200" i="1"/>
              <a:t>U</a:t>
            </a:r>
            <a:r>
              <a:rPr lang="en-US" altLang="zh-CN" sz="3200"/>
              <a:t> </a:t>
            </a:r>
            <a:r>
              <a:rPr lang="zh-CN" altLang="en-US" sz="3200"/>
              <a:t>组成该关系的属性名集合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en-US" altLang="zh-CN" sz="3200" i="1"/>
              <a:t>D</a:t>
            </a:r>
            <a:r>
              <a:rPr lang="en-US" altLang="zh-CN" sz="3200"/>
              <a:t> </a:t>
            </a:r>
            <a:r>
              <a:rPr lang="zh-CN" altLang="en-US" sz="3200"/>
              <a:t>属性组</a:t>
            </a:r>
            <a:r>
              <a:rPr lang="en-US" altLang="zh-CN" sz="3200"/>
              <a:t>U</a:t>
            </a:r>
            <a:r>
              <a:rPr lang="zh-CN" altLang="en-US" sz="3200"/>
              <a:t>中属性所来自的域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en-US" altLang="zh-CN" sz="3200" i="1"/>
              <a:t>DOM</a:t>
            </a:r>
            <a:r>
              <a:rPr lang="en-US" altLang="zh-CN" sz="3200"/>
              <a:t> </a:t>
            </a:r>
            <a:r>
              <a:rPr lang="zh-CN" altLang="en-US" sz="3200"/>
              <a:t>属性向域的映像集合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en-US" altLang="zh-CN" sz="3200" i="1"/>
              <a:t>F</a:t>
            </a:r>
            <a:r>
              <a:rPr lang="en-US" altLang="zh-CN" sz="3200"/>
              <a:t> </a:t>
            </a:r>
            <a:r>
              <a:rPr lang="zh-CN" altLang="en-US" sz="3200"/>
              <a:t>属性间数据的依赖关系集合</a:t>
            </a:r>
          </a:p>
          <a:p>
            <a:pPr marL="990600" lvl="1" indent="-533400" eaLnBrk="1" hangingPunct="1"/>
            <a:endParaRPr lang="en-US" altLang="zh-CN"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0D1EE44B-496A-4C36-8700-2FA18991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0A0654-BFDC-4A97-AC02-0F2A3AD405BD}" type="slidenum">
              <a:rPr lang="en-US" altLang="zh-CN"/>
              <a:pPr eaLnBrk="1" hangingPunct="1"/>
              <a:t>26</a:t>
            </a:fld>
            <a:endParaRPr lang="en-US" altLang="zh-CN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2330590-B959-4A15-A60D-5F5923C60F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定义关系模式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AF45700-EC41-4A51-A9D4-A8CCE1505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570038"/>
            <a:ext cx="79248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000"/>
              <a:t>关系模式通常可以简记为</a:t>
            </a:r>
            <a:r>
              <a:rPr lang="en-US" altLang="zh-CN" sz="4000" b="1" i="1"/>
              <a:t>R (U) </a:t>
            </a:r>
            <a:r>
              <a:rPr lang="zh-CN" altLang="en-US" sz="4000"/>
              <a:t>或</a:t>
            </a:r>
          </a:p>
          <a:p>
            <a:pPr eaLnBrk="1" hangingPunct="1">
              <a:buFontTx/>
              <a:buNone/>
            </a:pPr>
            <a:r>
              <a:rPr lang="en-US" altLang="zh-CN" sz="4000" b="1" i="1"/>
              <a:t>R </a:t>
            </a:r>
            <a:r>
              <a:rPr lang="en-US" altLang="zh-CN" sz="4000" b="1"/>
              <a:t>(</a:t>
            </a:r>
            <a:r>
              <a:rPr lang="en-US" altLang="zh-CN" sz="4000" b="1" i="1"/>
              <a:t>A</a:t>
            </a:r>
            <a:r>
              <a:rPr lang="en-US" altLang="zh-CN" sz="4000" b="1" baseline="-25000"/>
              <a:t>1</a:t>
            </a:r>
            <a:r>
              <a:rPr lang="en-US" altLang="zh-CN" sz="4000" b="1" i="1"/>
              <a:t> </a:t>
            </a:r>
            <a:r>
              <a:rPr lang="zh-CN" altLang="en-US" sz="4000"/>
              <a:t>，</a:t>
            </a:r>
            <a:r>
              <a:rPr lang="en-US" altLang="zh-CN" sz="4000" b="1" i="1"/>
              <a:t>A</a:t>
            </a:r>
            <a:r>
              <a:rPr lang="en-US" altLang="zh-CN" sz="4000" b="1" baseline="-25000"/>
              <a:t>2</a:t>
            </a:r>
            <a:r>
              <a:rPr lang="en-US" altLang="zh-CN" sz="4000" b="1" i="1"/>
              <a:t> </a:t>
            </a:r>
            <a:r>
              <a:rPr lang="zh-CN" altLang="en-US" sz="4000"/>
              <a:t>，</a:t>
            </a:r>
            <a:r>
              <a:rPr lang="en-US" altLang="zh-CN" sz="4000" b="1" i="1"/>
              <a:t>… </a:t>
            </a:r>
            <a:r>
              <a:rPr lang="zh-CN" altLang="en-US" sz="4000"/>
              <a:t>，</a:t>
            </a:r>
            <a:r>
              <a:rPr lang="en-US" altLang="zh-CN" sz="4000" b="1" i="1"/>
              <a:t>A</a:t>
            </a:r>
            <a:r>
              <a:rPr lang="en-US" altLang="zh-CN" sz="4000" b="1" i="1" baseline="-25000"/>
              <a:t>n</a:t>
            </a:r>
            <a:r>
              <a:rPr lang="en-US" altLang="zh-CN" sz="4000" b="1"/>
              <a:t>)</a:t>
            </a:r>
          </a:p>
          <a:p>
            <a:pPr lvl="1" eaLnBrk="1" hangingPunct="1"/>
            <a:r>
              <a:rPr lang="en-US" altLang="zh-CN" sz="3600" i="1"/>
              <a:t>R: </a:t>
            </a:r>
            <a:r>
              <a:rPr lang="zh-CN" altLang="en-US" sz="3600"/>
              <a:t>关系名</a:t>
            </a:r>
          </a:p>
          <a:p>
            <a:pPr lvl="1" eaLnBrk="1" hangingPunct="1"/>
            <a:r>
              <a:rPr lang="en-US" altLang="zh-CN" sz="3600" i="1"/>
              <a:t>A</a:t>
            </a:r>
            <a:r>
              <a:rPr lang="en-US" altLang="zh-CN" sz="3600" baseline="-25000"/>
              <a:t>1</a:t>
            </a:r>
            <a:r>
              <a:rPr lang="zh-CN" altLang="en-US" sz="3600"/>
              <a:t>，</a:t>
            </a:r>
            <a:r>
              <a:rPr lang="en-US" altLang="zh-CN" sz="3600" i="1"/>
              <a:t>A</a:t>
            </a:r>
            <a:r>
              <a:rPr lang="en-US" altLang="zh-CN" sz="3600" baseline="-25000"/>
              <a:t>2</a:t>
            </a:r>
            <a:r>
              <a:rPr lang="zh-CN" altLang="en-US" sz="3600"/>
              <a:t>，</a:t>
            </a:r>
            <a:r>
              <a:rPr lang="en-US" altLang="zh-CN" sz="3600"/>
              <a:t>…</a:t>
            </a:r>
            <a:r>
              <a:rPr lang="zh-CN" altLang="en-US" sz="3600"/>
              <a:t>，</a:t>
            </a:r>
            <a:r>
              <a:rPr lang="en-US" altLang="zh-CN" sz="3600" i="1"/>
              <a:t>A</a:t>
            </a:r>
            <a:r>
              <a:rPr lang="en-US" altLang="zh-CN" sz="3600" i="1" baseline="-25000"/>
              <a:t>n</a:t>
            </a:r>
            <a:r>
              <a:rPr lang="en-US" altLang="zh-CN" sz="3600" i="1"/>
              <a:t> </a:t>
            </a:r>
            <a:r>
              <a:rPr lang="en-US" altLang="zh-CN" sz="3600"/>
              <a:t>: </a:t>
            </a:r>
            <a:r>
              <a:rPr lang="zh-CN" altLang="en-US" sz="3600"/>
              <a:t>属性名</a:t>
            </a:r>
          </a:p>
          <a:p>
            <a:pPr eaLnBrk="1" hangingPunct="1"/>
            <a:r>
              <a:rPr lang="zh-CN" altLang="en-US" sz="4000"/>
              <a:t>注：域名及属性向域的映像常常直接说明为属性的类型、长度</a:t>
            </a:r>
          </a:p>
          <a:p>
            <a:pPr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4CC089F2-A93A-416B-BC75-8F4673CC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E36241-BDAF-4E74-93AC-E327E78B1ADF}" type="slidenum">
              <a:rPr lang="en-US" altLang="zh-CN"/>
              <a:pPr eaLnBrk="1" hangingPunct="1"/>
              <a:t>27</a:t>
            </a:fld>
            <a:endParaRPr lang="en-US" altLang="zh-CN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764327E-285E-4A35-AA9B-3C7992DBA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 </a:t>
            </a:r>
            <a:r>
              <a:rPr lang="zh-CN" altLang="en-US" b="1"/>
              <a:t>关系模式与关系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189CE5C-A01C-499D-891D-29F0434AD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eaLnBrk="1" hangingPunct="1"/>
            <a:r>
              <a:rPr lang="zh-CN" altLang="en-US" sz="3600"/>
              <a:t>关系模式</a:t>
            </a:r>
          </a:p>
          <a:p>
            <a:pPr lvl="1" eaLnBrk="1" hangingPunct="1"/>
            <a:r>
              <a:rPr lang="zh-CN" altLang="en-US" sz="3200"/>
              <a:t>对关系的描述</a:t>
            </a:r>
          </a:p>
          <a:p>
            <a:pPr lvl="1" eaLnBrk="1" hangingPunct="1"/>
            <a:r>
              <a:rPr lang="zh-CN" altLang="en-US" sz="3200">
                <a:solidFill>
                  <a:srgbClr val="0000FF"/>
                </a:solidFill>
              </a:rPr>
              <a:t>静态的、稳定的</a:t>
            </a:r>
          </a:p>
          <a:p>
            <a:pPr eaLnBrk="1" hangingPunct="1"/>
            <a:r>
              <a:rPr lang="zh-CN" altLang="en-US" sz="3600"/>
              <a:t>关系</a:t>
            </a:r>
          </a:p>
          <a:p>
            <a:pPr lvl="1" eaLnBrk="1" hangingPunct="1"/>
            <a:r>
              <a:rPr lang="zh-CN" altLang="en-US" sz="3200"/>
              <a:t>关系模式在某一时刻的状态或内容</a:t>
            </a:r>
          </a:p>
          <a:p>
            <a:pPr lvl="1" eaLnBrk="1" hangingPunct="1"/>
            <a:r>
              <a:rPr lang="zh-CN" altLang="en-US" sz="3200">
                <a:solidFill>
                  <a:srgbClr val="0000FF"/>
                </a:solidFill>
              </a:rPr>
              <a:t>动态的、随时间不断变化的</a:t>
            </a:r>
          </a:p>
          <a:p>
            <a:pPr eaLnBrk="1" hangingPunct="1"/>
            <a:r>
              <a:rPr lang="zh-CN" altLang="en-US" sz="3600"/>
              <a:t>关系模式和关系往往统称为关系，通过上下文加以区别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8A0E3CD9-5986-4CE6-A2BC-EFF07646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6AA648-485F-4CC7-AE3C-276AE2FDCB78}" type="slidenum">
              <a:rPr lang="en-US" altLang="zh-CN"/>
              <a:pPr eaLnBrk="1" hangingPunct="1"/>
              <a:t>28</a:t>
            </a:fld>
            <a:endParaRPr lang="en-US" altLang="zh-CN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14867C2-FBD2-4446-A7E2-5B70E8359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2.1.3 </a:t>
            </a:r>
            <a:r>
              <a:rPr lang="zh-CN" altLang="en-US" b="1"/>
              <a:t>关系数据库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01A62DE-3F41-4244-887E-FFF73DA15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在一个给定的应用领域中，所有实体及实体之间联系的关系的集合构成一个关系数据库。</a:t>
            </a:r>
          </a:p>
          <a:p>
            <a:pPr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DDA32CEE-F396-432B-9904-041D0A47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7BE508E-46D6-4242-A992-AF68F03B9F8D}" type="slidenum">
              <a:rPr lang="en-US" altLang="zh-CN"/>
              <a:pPr eaLnBrk="1" hangingPunct="1"/>
              <a:t>29</a:t>
            </a:fld>
            <a:endParaRPr lang="en-US" altLang="zh-CN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09CFBD5-5BB1-46B7-B276-055EDA8F8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 b="1"/>
              <a:t>关系数据库的型与值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4F6656B-5828-4EFB-BE42-758C5F0BE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4800600"/>
          </a:xfrm>
        </p:spPr>
        <p:txBody>
          <a:bodyPr/>
          <a:lstStyle/>
          <a:p>
            <a:pPr eaLnBrk="1" hangingPunct="1"/>
            <a:r>
              <a:rPr lang="zh-CN" altLang="en-US" sz="3600"/>
              <a:t>关系数据库的型</a:t>
            </a:r>
          </a:p>
          <a:p>
            <a:pPr lvl="1" eaLnBrk="1" hangingPunct="1"/>
            <a:r>
              <a:rPr lang="zh-CN" altLang="en-US" sz="3200"/>
              <a:t>关系数据库模式，是对关系数据库的描述。</a:t>
            </a:r>
          </a:p>
          <a:p>
            <a:pPr eaLnBrk="1" hangingPunct="1"/>
            <a:r>
              <a:rPr lang="zh-CN" altLang="en-US" sz="3600"/>
              <a:t>关系数据库模式包括：</a:t>
            </a:r>
          </a:p>
          <a:p>
            <a:pPr lvl="1" eaLnBrk="1" hangingPunct="1"/>
            <a:r>
              <a:rPr lang="zh-CN" altLang="en-US" sz="3200"/>
              <a:t>若干域的定义</a:t>
            </a:r>
          </a:p>
          <a:p>
            <a:pPr lvl="1" eaLnBrk="1" hangingPunct="1"/>
            <a:r>
              <a:rPr lang="zh-CN" altLang="en-US" sz="3200"/>
              <a:t>在这些域上定义的若干关系模式</a:t>
            </a:r>
          </a:p>
          <a:p>
            <a:pPr eaLnBrk="1" hangingPunct="1"/>
            <a:r>
              <a:rPr lang="zh-CN" altLang="en-US" sz="3600"/>
              <a:t>关系数据库的值</a:t>
            </a:r>
          </a:p>
          <a:p>
            <a:pPr lvl="1" eaLnBrk="1" hangingPunct="1"/>
            <a:r>
              <a:rPr lang="zh-CN" altLang="en-US" sz="3200"/>
              <a:t>关系模式在某一时刻对应的关系的集合，简称为关系数据库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>
            <a:extLst>
              <a:ext uri="{FF2B5EF4-FFF2-40B4-BE49-F238E27FC236}">
                <a16:creationId xmlns:a16="http://schemas.microsoft.com/office/drawing/2014/main" id="{7F43B851-CB3B-489E-8C76-B75050B6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71E58A-E658-4A96-BA32-1A3BA22AE6E9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61FC63D-5051-4199-BD91-E17F600F5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第二章  关系数据库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0C3C914-BF50-4741-BAA7-8F7FC4D8C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 dirty="0"/>
              <a:t>2.1 </a:t>
            </a:r>
            <a:r>
              <a:rPr lang="zh-CN" altLang="en-US" sz="4000" dirty="0"/>
              <a:t>关系数据结构及形式化定义</a:t>
            </a:r>
          </a:p>
          <a:p>
            <a:pPr eaLnBrk="1" hangingPunct="1">
              <a:buFontTx/>
              <a:buNone/>
            </a:pPr>
            <a:r>
              <a:rPr lang="en-US" altLang="zh-CN" sz="4000" b="1" dirty="0"/>
              <a:t>2.2 </a:t>
            </a:r>
            <a:r>
              <a:rPr lang="zh-CN" altLang="en-US" sz="4000" dirty="0"/>
              <a:t>关系操作</a:t>
            </a:r>
          </a:p>
          <a:p>
            <a:pPr eaLnBrk="1" hangingPunct="1">
              <a:buFontTx/>
              <a:buNone/>
            </a:pPr>
            <a:r>
              <a:rPr lang="en-US" altLang="zh-CN" sz="4000" b="1" dirty="0"/>
              <a:t>2.3 </a:t>
            </a:r>
            <a:r>
              <a:rPr lang="zh-CN" altLang="en-US" sz="4000" dirty="0"/>
              <a:t>关系的完整性</a:t>
            </a:r>
          </a:p>
          <a:p>
            <a:pPr eaLnBrk="1" hangingPunct="1">
              <a:buFontTx/>
              <a:buNone/>
            </a:pPr>
            <a:r>
              <a:rPr lang="en-US" altLang="zh-CN" sz="4000" b="1" dirty="0"/>
              <a:t>2.4 </a:t>
            </a:r>
            <a:r>
              <a:rPr lang="zh-CN" altLang="en-US" sz="4000" dirty="0"/>
              <a:t>关系代数</a:t>
            </a:r>
            <a:r>
              <a:rPr lang="en-US" altLang="zh-CN" sz="4000" dirty="0"/>
              <a:t>//</a:t>
            </a:r>
            <a:r>
              <a:rPr lang="zh-CN" altLang="en-US" sz="4000" dirty="0"/>
              <a:t>期末考写五个语句</a:t>
            </a:r>
          </a:p>
          <a:p>
            <a:pPr eaLnBrk="1" hangingPunct="1">
              <a:buFontTx/>
              <a:buNone/>
            </a:pPr>
            <a:r>
              <a:rPr lang="en-US" altLang="zh-CN" sz="4000" b="1" dirty="0"/>
              <a:t>2.5 </a:t>
            </a:r>
            <a:r>
              <a:rPr lang="zh-CN" altLang="en-US" sz="4000" dirty="0"/>
              <a:t>关系演算</a:t>
            </a:r>
            <a:r>
              <a:rPr lang="en-US" altLang="zh-CN" sz="4000" dirty="0"/>
              <a:t>//</a:t>
            </a:r>
            <a:r>
              <a:rPr lang="zh-CN" altLang="en-US" sz="4000" dirty="0"/>
              <a:t>理解思想</a:t>
            </a:r>
          </a:p>
          <a:p>
            <a:pPr eaLnBrk="1" hangingPunct="1">
              <a:buFontTx/>
              <a:buNone/>
            </a:pPr>
            <a:r>
              <a:rPr lang="en-US" altLang="zh-CN" sz="4000" b="1" dirty="0"/>
              <a:t>2.6 </a:t>
            </a:r>
            <a:r>
              <a:rPr lang="zh-CN" altLang="en-US" sz="4000" dirty="0"/>
              <a:t>小结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ABFFBEB9-5FAE-489F-BCF1-74F38F21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4FA297-2538-498E-A77D-F00452B097BB}" type="slidenum">
              <a:rPr lang="en-US" altLang="zh-CN"/>
              <a:pPr eaLnBrk="1" hangingPunct="1"/>
              <a:t>30</a:t>
            </a:fld>
            <a:endParaRPr lang="en-US" altLang="zh-CN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AD530E6-20AE-46F3-8C85-F2595D9EE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第二章 关系数据库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B2A7309-3276-480A-B2A3-7E73B9A76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/>
              <a:t>2.1 </a:t>
            </a:r>
            <a:r>
              <a:rPr lang="zh-CN" altLang="en-US" sz="4000"/>
              <a:t>关系模型概述</a:t>
            </a:r>
          </a:p>
          <a:p>
            <a:pPr eaLnBrk="1" hangingPunct="1">
              <a:buFontTx/>
              <a:buNone/>
            </a:pPr>
            <a:r>
              <a:rPr lang="en-US" altLang="zh-CN" sz="4000" b="1">
                <a:solidFill>
                  <a:schemeClr val="accent2"/>
                </a:solidFill>
              </a:rPr>
              <a:t>2.2 </a:t>
            </a:r>
            <a:r>
              <a:rPr lang="zh-CN" altLang="en-US" sz="4000">
                <a:solidFill>
                  <a:schemeClr val="accent2"/>
                </a:solidFill>
              </a:rPr>
              <a:t>关系操作</a:t>
            </a:r>
          </a:p>
          <a:p>
            <a:pPr eaLnBrk="1" hangingPunct="1">
              <a:buFontTx/>
              <a:buNone/>
            </a:pPr>
            <a:r>
              <a:rPr lang="en-US" altLang="zh-CN" sz="4000" b="1"/>
              <a:t>2.3 </a:t>
            </a:r>
            <a:r>
              <a:rPr lang="zh-CN" altLang="en-US" sz="4000"/>
              <a:t>关系的完整性</a:t>
            </a:r>
          </a:p>
          <a:p>
            <a:pPr eaLnBrk="1" hangingPunct="1">
              <a:buFontTx/>
              <a:buNone/>
            </a:pPr>
            <a:r>
              <a:rPr lang="en-US" altLang="zh-CN" sz="4000" b="1"/>
              <a:t>2.4 </a:t>
            </a:r>
            <a:r>
              <a:rPr lang="zh-CN" altLang="en-US" sz="4000"/>
              <a:t>关系代数</a:t>
            </a:r>
          </a:p>
          <a:p>
            <a:pPr eaLnBrk="1" hangingPunct="1">
              <a:buFontTx/>
              <a:buNone/>
            </a:pPr>
            <a:r>
              <a:rPr lang="en-US" altLang="zh-CN" sz="4000" b="1"/>
              <a:t>2.5 </a:t>
            </a:r>
            <a:r>
              <a:rPr lang="zh-CN" altLang="en-US" sz="4000"/>
              <a:t>关系演算</a:t>
            </a:r>
          </a:p>
          <a:p>
            <a:pPr eaLnBrk="1" hangingPunct="1">
              <a:buFontTx/>
              <a:buNone/>
            </a:pPr>
            <a:r>
              <a:rPr lang="en-US" altLang="zh-CN" sz="4000" b="1"/>
              <a:t>2.6 </a:t>
            </a:r>
            <a:r>
              <a:rPr lang="zh-CN" altLang="en-US" sz="4000"/>
              <a:t>小结</a:t>
            </a:r>
          </a:p>
          <a:p>
            <a:pPr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4BC41536-3F8A-4200-A0CF-A8534DFB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77B950-3581-4886-A334-C465C20802B3}" type="slidenum">
              <a:rPr lang="en-US" altLang="zh-CN"/>
              <a:pPr eaLnBrk="1" hangingPunct="1"/>
              <a:t>31</a:t>
            </a:fld>
            <a:endParaRPr lang="en-US" altLang="zh-CN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4C3F390-BB88-4B69-99B4-7298DB2C9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2.2.1  </a:t>
            </a:r>
            <a:r>
              <a:rPr lang="zh-CN" altLang="en-US" b="1"/>
              <a:t>基本的关系操作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C347251-B3EC-4D2E-AA8B-1BD0F07E4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4830763"/>
          </a:xfrm>
        </p:spPr>
        <p:txBody>
          <a:bodyPr/>
          <a:lstStyle/>
          <a:p>
            <a:pPr eaLnBrk="1" hangingPunct="1"/>
            <a:r>
              <a:rPr lang="zh-CN" altLang="en-US"/>
              <a:t>常用的关系操作</a:t>
            </a:r>
          </a:p>
          <a:p>
            <a:pPr lvl="1" eaLnBrk="1" hangingPunct="1"/>
            <a:r>
              <a:rPr lang="zh-CN" altLang="en-US">
                <a:solidFill>
                  <a:schemeClr val="accent2"/>
                </a:solidFill>
              </a:rPr>
              <a:t>查询</a:t>
            </a:r>
            <a:r>
              <a:rPr lang="zh-CN" altLang="en-US"/>
              <a:t>：选择</a:t>
            </a:r>
            <a:r>
              <a:rPr lang="en-US" altLang="zh-CN"/>
              <a:t>(Select)</a:t>
            </a:r>
            <a:r>
              <a:rPr lang="zh-CN" altLang="en-US"/>
              <a:t>、投影</a:t>
            </a:r>
            <a:r>
              <a:rPr lang="en-US" altLang="zh-CN"/>
              <a:t>(Project)</a:t>
            </a:r>
            <a:r>
              <a:rPr lang="zh-CN" altLang="en-US"/>
              <a:t>、连接</a:t>
            </a:r>
            <a:r>
              <a:rPr lang="en-US" altLang="zh-CN"/>
              <a:t>(Join)</a:t>
            </a:r>
            <a:r>
              <a:rPr lang="zh-CN" altLang="en-US"/>
              <a:t>、除</a:t>
            </a:r>
            <a:r>
              <a:rPr lang="en-US" altLang="zh-CN"/>
              <a:t>(Divide)</a:t>
            </a:r>
            <a:r>
              <a:rPr lang="zh-CN" altLang="en-US"/>
              <a:t>、并</a:t>
            </a:r>
            <a:r>
              <a:rPr lang="en-US" altLang="zh-CN"/>
              <a:t>(Union)</a:t>
            </a:r>
            <a:r>
              <a:rPr lang="zh-CN" altLang="en-US"/>
              <a:t>、差</a:t>
            </a:r>
            <a:r>
              <a:rPr lang="en-US" altLang="zh-CN"/>
              <a:t>(Except)</a:t>
            </a:r>
            <a:r>
              <a:rPr lang="zh-CN" altLang="en-US"/>
              <a:t>、交</a:t>
            </a:r>
            <a:r>
              <a:rPr lang="en-US" altLang="zh-CN"/>
              <a:t>(Intersection)</a:t>
            </a:r>
            <a:r>
              <a:rPr lang="zh-CN" altLang="en-US"/>
              <a:t>、笛卡尔积</a:t>
            </a:r>
            <a:r>
              <a:rPr lang="en-US" altLang="zh-CN"/>
              <a:t>(Cartesian Product)</a:t>
            </a:r>
          </a:p>
          <a:p>
            <a:pPr lvl="1" eaLnBrk="1" hangingPunct="1"/>
            <a:r>
              <a:rPr lang="zh-CN" altLang="en-US"/>
              <a:t>数据更新：插入、删除、修改</a:t>
            </a:r>
          </a:p>
          <a:p>
            <a:pPr lvl="1" eaLnBrk="1" hangingPunct="1"/>
            <a:r>
              <a:rPr lang="zh-CN" altLang="en-US">
                <a:solidFill>
                  <a:schemeClr val="accent2"/>
                </a:solidFill>
              </a:rPr>
              <a:t>查询的表达能力是其中最主要的部分</a:t>
            </a:r>
          </a:p>
          <a:p>
            <a:pPr lvl="1" eaLnBrk="1" hangingPunct="1"/>
            <a:r>
              <a:rPr lang="zh-CN" altLang="en-US">
                <a:solidFill>
                  <a:schemeClr val="accent2"/>
                </a:solidFill>
              </a:rPr>
              <a:t>选择、投影、并、差、笛卡尔积是</a:t>
            </a:r>
            <a:r>
              <a:rPr lang="en-US" altLang="zh-CN">
                <a:solidFill>
                  <a:schemeClr val="accent2"/>
                </a:solidFill>
              </a:rPr>
              <a:t>5</a:t>
            </a:r>
            <a:r>
              <a:rPr lang="zh-CN" altLang="en-US">
                <a:solidFill>
                  <a:schemeClr val="accent2"/>
                </a:solidFill>
              </a:rPr>
              <a:t>种基本操作</a:t>
            </a:r>
          </a:p>
          <a:p>
            <a:pPr eaLnBrk="1" hangingPunct="1"/>
            <a:r>
              <a:rPr lang="zh-CN" altLang="en-US"/>
              <a:t>关系操作的特点</a:t>
            </a:r>
          </a:p>
          <a:p>
            <a:pPr lvl="1" eaLnBrk="1" hangingPunct="1"/>
            <a:r>
              <a:rPr lang="zh-CN" altLang="en-US"/>
              <a:t>集合操作方式：</a:t>
            </a:r>
            <a:r>
              <a:rPr lang="zh-CN" altLang="en-US">
                <a:solidFill>
                  <a:schemeClr val="accent2"/>
                </a:solidFill>
              </a:rPr>
              <a:t>操作的对象和结果都是集合</a:t>
            </a:r>
            <a:r>
              <a:rPr lang="zh-CN" altLang="en-US"/>
              <a:t>，一次一集合 </a:t>
            </a:r>
            <a:r>
              <a:rPr lang="en-US" altLang="zh-CN"/>
              <a:t>(set-at-a-time)</a:t>
            </a:r>
            <a:r>
              <a:rPr lang="zh-CN" altLang="en-US"/>
              <a:t>的方式。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3C78416B-DEEA-4E18-84E1-CCF752DE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3A4BAE-C5A6-4381-ADB9-B0916CECF565}" type="slidenum">
              <a:rPr lang="en-US" altLang="zh-CN"/>
              <a:pPr eaLnBrk="1" hangingPunct="1"/>
              <a:t>32</a:t>
            </a:fld>
            <a:endParaRPr lang="en-US" altLang="zh-CN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868C478-88BF-4778-AE16-F7D9526DB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2.2.2 </a:t>
            </a:r>
            <a:r>
              <a:rPr lang="zh-CN" altLang="en-US" b="1"/>
              <a:t>关系数据库语言的分类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8D82684F-D1B0-46AA-9079-B26943215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zh-CN" altLang="en-US"/>
              <a:t>关系代数语言 </a:t>
            </a:r>
            <a:r>
              <a:rPr lang="en-US" altLang="zh-CN"/>
              <a:t>(e.g. ISBL)</a:t>
            </a:r>
          </a:p>
          <a:p>
            <a:pPr lvl="1" eaLnBrk="1" hangingPunct="1"/>
            <a:r>
              <a:rPr lang="zh-CN" altLang="en-US"/>
              <a:t>用对关系的运算来表达查询要求</a:t>
            </a:r>
          </a:p>
          <a:p>
            <a:pPr eaLnBrk="1" hangingPunct="1"/>
            <a:r>
              <a:rPr lang="zh-CN" altLang="en-US"/>
              <a:t>关系演算语言：用谓词来表达查询要求</a:t>
            </a:r>
          </a:p>
          <a:p>
            <a:pPr lvl="1" eaLnBrk="1" hangingPunct="1"/>
            <a:r>
              <a:rPr lang="zh-CN" altLang="en-US"/>
              <a:t>元组关系演算语言 </a:t>
            </a:r>
            <a:r>
              <a:rPr lang="en-US" altLang="zh-CN"/>
              <a:t>(e.g. ALPHA, QUEL)</a:t>
            </a:r>
          </a:p>
          <a:p>
            <a:pPr lvl="1" eaLnBrk="1" hangingPunct="1"/>
            <a:r>
              <a:rPr lang="zh-CN" altLang="en-US"/>
              <a:t>域关系演算语言 </a:t>
            </a:r>
            <a:r>
              <a:rPr lang="en-US" altLang="zh-CN"/>
              <a:t>(e.g. QBE)</a:t>
            </a:r>
          </a:p>
          <a:p>
            <a:pPr eaLnBrk="1" hangingPunct="1"/>
            <a:r>
              <a:rPr lang="zh-CN" altLang="en-US"/>
              <a:t>具有关系代数和关系演算双重特点的语言</a:t>
            </a:r>
          </a:p>
          <a:p>
            <a:pPr lvl="1" eaLnBrk="1" hangingPunct="1"/>
            <a:r>
              <a:rPr lang="zh-CN" altLang="en-US"/>
              <a:t>代表：</a:t>
            </a:r>
            <a:r>
              <a:rPr lang="en-US" altLang="zh-CN"/>
              <a:t>SQL</a:t>
            </a:r>
            <a:r>
              <a:rPr lang="zh-CN" altLang="en-US"/>
              <a:t>（</a:t>
            </a:r>
            <a:r>
              <a:rPr lang="en-US" altLang="zh-CN"/>
              <a:t>Structured Query Language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AC3AAD3B-DD10-4E0B-AE85-67C04D72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15006F-AA5B-41C9-90C5-6753D37A9978}" type="slidenum">
              <a:rPr lang="en-US" altLang="zh-CN"/>
              <a:pPr eaLnBrk="1" hangingPunct="1"/>
              <a:t>33</a:t>
            </a:fld>
            <a:endParaRPr lang="en-US" altLang="zh-CN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7E3DCF5-37E3-4124-A0DB-FB8335A0F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第二章 关系数据库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7CBA56A4-95F2-4DA2-B335-8C06287CA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64770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/>
              <a:t>2.1 </a:t>
            </a:r>
            <a:r>
              <a:rPr lang="zh-CN" altLang="en-US" sz="4000"/>
              <a:t>关系模型概述</a:t>
            </a:r>
          </a:p>
          <a:p>
            <a:pPr eaLnBrk="1" hangingPunct="1">
              <a:buFontTx/>
              <a:buNone/>
            </a:pPr>
            <a:r>
              <a:rPr lang="en-US" altLang="zh-CN" sz="4000" b="1"/>
              <a:t>2.2 </a:t>
            </a:r>
            <a:r>
              <a:rPr lang="zh-CN" altLang="en-US" sz="4000"/>
              <a:t>关系操作</a:t>
            </a:r>
          </a:p>
          <a:p>
            <a:pPr eaLnBrk="1" hangingPunct="1">
              <a:buFontTx/>
              <a:buNone/>
            </a:pPr>
            <a:r>
              <a:rPr lang="en-US" altLang="zh-CN" sz="4000">
                <a:solidFill>
                  <a:schemeClr val="accent2"/>
                </a:solidFill>
              </a:rPr>
              <a:t>2.3 </a:t>
            </a:r>
            <a:r>
              <a:rPr lang="zh-CN" altLang="en-US" sz="4000">
                <a:solidFill>
                  <a:schemeClr val="accent2"/>
                </a:solidFill>
              </a:rPr>
              <a:t>关系的完整性</a:t>
            </a:r>
          </a:p>
          <a:p>
            <a:pPr eaLnBrk="1" hangingPunct="1">
              <a:buFontTx/>
              <a:buNone/>
            </a:pPr>
            <a:r>
              <a:rPr lang="en-US" altLang="zh-CN" sz="4000" b="1"/>
              <a:t>2.4 </a:t>
            </a:r>
            <a:r>
              <a:rPr lang="zh-CN" altLang="en-US" sz="4000"/>
              <a:t>关系代数</a:t>
            </a:r>
          </a:p>
          <a:p>
            <a:pPr eaLnBrk="1" hangingPunct="1">
              <a:buFontTx/>
              <a:buNone/>
            </a:pPr>
            <a:r>
              <a:rPr lang="en-US" altLang="zh-CN" sz="4000" b="1"/>
              <a:t>2.5 </a:t>
            </a:r>
            <a:r>
              <a:rPr lang="zh-CN" altLang="en-US" sz="4000"/>
              <a:t>关系演算</a:t>
            </a:r>
          </a:p>
          <a:p>
            <a:pPr eaLnBrk="1" hangingPunct="1">
              <a:buFontTx/>
              <a:buNone/>
            </a:pPr>
            <a:r>
              <a:rPr lang="en-US" altLang="zh-CN" sz="4000" b="1"/>
              <a:t>2.6 </a:t>
            </a:r>
            <a:r>
              <a:rPr lang="zh-CN" altLang="en-US" sz="4000"/>
              <a:t>小结</a:t>
            </a:r>
          </a:p>
          <a:p>
            <a:pPr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52339890-164B-4775-844B-AF2E8094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3E00FD-ABAB-407F-9ECA-B86C06EEDB64}" type="slidenum">
              <a:rPr lang="en-US" altLang="zh-CN"/>
              <a:pPr eaLnBrk="1" hangingPunct="1"/>
              <a:t>34</a:t>
            </a:fld>
            <a:endParaRPr lang="en-US" altLang="zh-CN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087D775-D35C-41EF-B31E-53DC072EB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 </a:t>
            </a:r>
            <a:r>
              <a:rPr lang="zh-CN" altLang="en-US" b="1"/>
              <a:t>关系的完整性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C52F49C-B2FE-4C88-8233-6918EE796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3429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/>
              <a:t>2.3.1  </a:t>
            </a:r>
            <a:r>
              <a:rPr lang="zh-CN" altLang="en-US" sz="3600"/>
              <a:t>关系的三类完整性约束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/>
              <a:t>2.3.2  </a:t>
            </a:r>
            <a:r>
              <a:rPr lang="zh-CN" altLang="en-US" sz="3600"/>
              <a:t>实体完整性 </a:t>
            </a:r>
            <a:r>
              <a:rPr lang="en-US" altLang="zh-CN" sz="3600">
                <a:latin typeface="Comic Sans MS" panose="030F0702030302020204" pitchFamily="66" charset="0"/>
              </a:rPr>
              <a:t>(Entity Integrity)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/>
              <a:t>2.3.3  </a:t>
            </a:r>
            <a:r>
              <a:rPr lang="zh-CN" altLang="en-US" sz="3600"/>
              <a:t>参照完整性 </a:t>
            </a:r>
            <a:r>
              <a:rPr lang="en-US" altLang="zh-CN" sz="3600">
                <a:latin typeface="Comic Sans MS" panose="030F0702030302020204" pitchFamily="66" charset="0"/>
              </a:rPr>
              <a:t>(Referential Integrity)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3600" b="1"/>
              <a:t>2.3.4  </a:t>
            </a:r>
            <a:r>
              <a:rPr lang="zh-CN" altLang="en-US" sz="3600"/>
              <a:t>用户定义的完整性 </a:t>
            </a:r>
            <a:r>
              <a:rPr lang="en-US" altLang="zh-CN" sz="3600">
                <a:latin typeface="Comic Sans MS" panose="030F0702030302020204" pitchFamily="66" charset="0"/>
              </a:rPr>
              <a:t>(User-defined Integrity)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2A07048F-7648-4B43-BA15-6BC6F4B0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D66C5D8-7264-4723-90D6-18E689CD2922}" type="slidenum">
              <a:rPr lang="en-US" altLang="zh-CN"/>
              <a:pPr eaLnBrk="1" hangingPunct="1"/>
              <a:t>35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72C0FFF-2DCF-4391-B87A-4438370DB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2.3.1 </a:t>
            </a:r>
            <a:r>
              <a:rPr lang="zh-CN" altLang="en-US" b="1"/>
              <a:t>关系的三类完整性约束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2422DB4-FA9E-41C5-A262-3AFA52D94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sz="3600"/>
              <a:t>实体完整性和参照完整性</a:t>
            </a:r>
          </a:p>
          <a:p>
            <a:pPr lvl="1" eaLnBrk="1" hangingPunct="1"/>
            <a:r>
              <a:rPr lang="zh-CN" altLang="en-US" sz="3200"/>
              <a:t>关系模型必须满足的完整性约束条件</a:t>
            </a:r>
          </a:p>
          <a:p>
            <a:pPr lvl="1" eaLnBrk="1" hangingPunct="1"/>
            <a:r>
              <a:rPr lang="zh-CN" altLang="en-US" sz="3200"/>
              <a:t>称作关系的两个不变性</a:t>
            </a:r>
          </a:p>
          <a:p>
            <a:pPr lvl="1" eaLnBrk="1" hangingPunct="1"/>
            <a:r>
              <a:rPr lang="zh-CN" altLang="en-US" sz="3200"/>
              <a:t>应该由关系系统自动支持</a:t>
            </a:r>
          </a:p>
          <a:p>
            <a:pPr eaLnBrk="1" hangingPunct="1"/>
            <a:r>
              <a:rPr lang="zh-CN" altLang="en-US" sz="3600"/>
              <a:t>用户定义的完整性</a:t>
            </a:r>
          </a:p>
          <a:p>
            <a:pPr lvl="1" eaLnBrk="1" hangingPunct="1"/>
            <a:r>
              <a:rPr lang="zh-CN" altLang="en-US" sz="3200"/>
              <a:t>应用领域需要遵循的约束条件</a:t>
            </a:r>
          </a:p>
          <a:p>
            <a:pPr lvl="1" eaLnBrk="1" hangingPunct="1"/>
            <a:r>
              <a:rPr lang="zh-CN" altLang="en-US" sz="3200"/>
              <a:t>体现了具体领域中的语义约束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43DF2655-938F-49C7-80C8-DF074F89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11961B-F041-463D-8833-CD96459D4E99}" type="slidenum">
              <a:rPr lang="en-US" altLang="zh-CN"/>
              <a:pPr eaLnBrk="1" hangingPunct="1"/>
              <a:t>36</a:t>
            </a:fld>
            <a:endParaRPr lang="en-US" altLang="zh-CN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7E471B21-5A26-4D0F-BCEB-8122389D4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2.3.2 </a:t>
            </a:r>
            <a:r>
              <a:rPr lang="zh-CN" altLang="en-US" b="1" dirty="0"/>
              <a:t>实体完整性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1312D81-A725-48FE-AAA5-04A39F1BE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343400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实体完整性规则 </a:t>
            </a:r>
            <a:r>
              <a:rPr lang="en-US" altLang="zh-CN" sz="3600" dirty="0"/>
              <a:t>(</a:t>
            </a:r>
            <a:r>
              <a:rPr lang="en-US" altLang="zh-CN" sz="3600" b="1" dirty="0"/>
              <a:t>Entity Integrity</a:t>
            </a:r>
            <a:r>
              <a:rPr lang="en-US" altLang="zh-CN" sz="3600" dirty="0"/>
              <a:t>)</a:t>
            </a:r>
          </a:p>
          <a:p>
            <a:pPr lvl="1" eaLnBrk="1" hangingPunct="1"/>
            <a:r>
              <a:rPr lang="zh-CN" altLang="en-US" sz="3200" b="1" u="sng" dirty="0">
                <a:solidFill>
                  <a:schemeClr val="accent2"/>
                </a:solidFill>
              </a:rPr>
              <a:t>若属性</a:t>
            </a:r>
            <a:r>
              <a:rPr lang="en-US" altLang="zh-CN" sz="3200" b="1" u="sng" dirty="0">
                <a:solidFill>
                  <a:schemeClr val="accent2"/>
                </a:solidFill>
              </a:rPr>
              <a:t>(</a:t>
            </a:r>
            <a:r>
              <a:rPr lang="zh-CN" altLang="en-US" sz="3200" b="1" u="sng" dirty="0">
                <a:solidFill>
                  <a:schemeClr val="accent2"/>
                </a:solidFill>
              </a:rPr>
              <a:t>指一个或一组属性</a:t>
            </a:r>
            <a:r>
              <a:rPr lang="en-US" altLang="zh-CN" sz="3200" b="1" u="sng" dirty="0">
                <a:solidFill>
                  <a:schemeClr val="accent2"/>
                </a:solidFill>
              </a:rPr>
              <a:t>) </a:t>
            </a:r>
            <a:r>
              <a:rPr lang="en-US" altLang="zh-CN" sz="3200" b="1" i="1" u="sng" dirty="0">
                <a:solidFill>
                  <a:schemeClr val="accent2"/>
                </a:solidFill>
              </a:rPr>
              <a:t>A</a:t>
            </a:r>
            <a:r>
              <a:rPr lang="zh-CN" altLang="en-US" sz="3200" b="1" u="sng" dirty="0">
                <a:solidFill>
                  <a:schemeClr val="accent2"/>
                </a:solidFill>
              </a:rPr>
              <a:t>是基本关系</a:t>
            </a:r>
            <a:r>
              <a:rPr lang="en-US" altLang="zh-CN" sz="3200" b="1" i="1" u="sng" dirty="0">
                <a:solidFill>
                  <a:schemeClr val="accent2"/>
                </a:solidFill>
              </a:rPr>
              <a:t>R</a:t>
            </a:r>
            <a:r>
              <a:rPr lang="zh-CN" altLang="en-US" sz="3200" b="1" u="sng" dirty="0">
                <a:solidFill>
                  <a:schemeClr val="accent2"/>
                </a:solidFill>
              </a:rPr>
              <a:t>的主属性，则</a:t>
            </a:r>
            <a:r>
              <a:rPr lang="en-US" altLang="zh-CN" sz="3200" b="1" i="1" u="sng" dirty="0">
                <a:solidFill>
                  <a:schemeClr val="accent2"/>
                </a:solidFill>
              </a:rPr>
              <a:t>A</a:t>
            </a:r>
            <a:r>
              <a:rPr lang="zh-CN" altLang="en-US" sz="3200" b="1" u="sng" dirty="0">
                <a:solidFill>
                  <a:schemeClr val="accent2"/>
                </a:solidFill>
              </a:rPr>
              <a:t>不能取空值</a:t>
            </a:r>
          </a:p>
          <a:p>
            <a:pPr eaLnBrk="1" hangingPunct="1"/>
            <a:r>
              <a:rPr lang="zh-CN" altLang="en-US" sz="3600" dirty="0"/>
              <a:t>举例</a:t>
            </a:r>
          </a:p>
          <a:p>
            <a:pPr lvl="2" eaLnBrk="1" hangingPunct="1"/>
            <a:r>
              <a:rPr lang="en-US" altLang="zh-CN" sz="2800" dirty="0"/>
              <a:t>SAP(SUPERVISOR</a:t>
            </a:r>
            <a:r>
              <a:rPr lang="zh-CN" altLang="en-US" sz="2800" dirty="0"/>
              <a:t>，</a:t>
            </a:r>
            <a:r>
              <a:rPr lang="en-US" altLang="zh-CN" sz="2800" dirty="0"/>
              <a:t>SPECIALITY</a:t>
            </a:r>
            <a:r>
              <a:rPr lang="zh-CN" altLang="en-US" sz="2800" dirty="0"/>
              <a:t>，</a:t>
            </a:r>
            <a:r>
              <a:rPr lang="en-US" altLang="zh-CN" sz="2800" u="sng" dirty="0"/>
              <a:t>POSTGRADUATE</a:t>
            </a:r>
            <a:r>
              <a:rPr lang="en-US" altLang="zh-CN" sz="2800" dirty="0"/>
              <a:t>)</a:t>
            </a:r>
          </a:p>
          <a:p>
            <a:pPr lvl="2" eaLnBrk="1" hangingPunct="1"/>
            <a:r>
              <a:rPr lang="en-US" altLang="zh-CN" sz="2800" dirty="0"/>
              <a:t>POSTGRADUATE</a:t>
            </a:r>
            <a:r>
              <a:rPr lang="zh-CN" altLang="en-US" sz="2800" dirty="0"/>
              <a:t>是主码（假设研究生不重名），不能取空值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7CC22B2E-E934-445B-9D26-EB5E33A2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F4B0BE-AEB2-4563-90F5-7CF8CCBF99BF}" type="slidenum">
              <a:rPr lang="en-US" altLang="zh-CN"/>
              <a:pPr eaLnBrk="1" hangingPunct="1"/>
              <a:t>37</a:t>
            </a:fld>
            <a:endParaRPr lang="en-US" altLang="zh-CN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26281EB-87D7-4F56-A491-A8FDE0AA9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实体完整性规则的说明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935311AE-A3C5-4E35-A200-4E7E5480C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876800"/>
          </a:xfrm>
        </p:spPr>
        <p:txBody>
          <a:bodyPr/>
          <a:lstStyle/>
          <a:p>
            <a:pPr marL="450850" indent="-450850" eaLnBrk="1" hangingPunct="1">
              <a:buFontTx/>
              <a:buNone/>
            </a:pPr>
            <a:r>
              <a:rPr lang="en-US" altLang="zh-CN" dirty="0"/>
              <a:t>(1) </a:t>
            </a:r>
            <a:r>
              <a:rPr lang="zh-CN" altLang="en-US" dirty="0"/>
              <a:t>实体完整性规则是针对基本关系而言。</a:t>
            </a:r>
            <a:br>
              <a:rPr lang="zh-CN" altLang="en-US" dirty="0"/>
            </a:br>
            <a:r>
              <a:rPr lang="zh-CN" altLang="en-US" dirty="0"/>
              <a:t>一个基本表通常对应现实世界一个实体集。</a:t>
            </a:r>
          </a:p>
          <a:p>
            <a:pPr marL="450850" indent="-450850" eaLnBrk="1" hangingPunct="1">
              <a:buFontTx/>
              <a:buNone/>
            </a:pPr>
            <a:r>
              <a:rPr lang="en-US" altLang="zh-CN" dirty="0"/>
              <a:t>(2) </a:t>
            </a:r>
            <a:r>
              <a:rPr lang="zh-CN" altLang="en-US" dirty="0"/>
              <a:t>现实世界中的实体是可区分的，即它们具有某种唯一标识。</a:t>
            </a:r>
          </a:p>
          <a:p>
            <a:pPr marL="450850" indent="-450850" eaLnBrk="1" hangingPunct="1">
              <a:buFontTx/>
              <a:buNone/>
            </a:pPr>
            <a:r>
              <a:rPr lang="en-US" altLang="zh-CN" dirty="0"/>
              <a:t>(3) </a:t>
            </a:r>
            <a:r>
              <a:rPr lang="zh-CN" altLang="en-US" dirty="0"/>
              <a:t>关系模型中以主码作为唯一标识</a:t>
            </a:r>
          </a:p>
          <a:p>
            <a:pPr marL="450850" indent="-450850" eaLnBrk="1" hangingPunct="1">
              <a:buFontTx/>
              <a:buNone/>
            </a:pPr>
            <a:r>
              <a:rPr lang="en-US" altLang="zh-CN" dirty="0"/>
              <a:t>(4) </a:t>
            </a:r>
            <a:r>
              <a:rPr lang="zh-CN" altLang="en-US" dirty="0">
                <a:solidFill>
                  <a:srgbClr val="FF0000"/>
                </a:solidFill>
              </a:rPr>
              <a:t>候选码</a:t>
            </a:r>
            <a:r>
              <a:rPr lang="zh-CN" altLang="en-US" dirty="0">
                <a:solidFill>
                  <a:schemeClr val="accent2"/>
                </a:solidFill>
              </a:rPr>
              <a:t>中的属性即主属性不能取空值。</a:t>
            </a:r>
            <a:r>
              <a:rPr lang="zh-CN" altLang="en-US" dirty="0"/>
              <a:t>如果主属性取空值，就说明存在某个不可标识的实体，即存在不可区分的实体，这与第</a:t>
            </a:r>
            <a:r>
              <a:rPr lang="en-US" altLang="zh-CN" dirty="0"/>
              <a:t>(2)</a:t>
            </a:r>
            <a:r>
              <a:rPr lang="zh-CN" altLang="en-US" dirty="0"/>
              <a:t>点相矛盾，因此这个规则称为实体完整性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5188F854-BE47-4FF2-A645-C1E9EC45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E03ED9-D52F-4B99-8D9F-D715C52356CE}" type="slidenum">
              <a:rPr lang="en-US" altLang="zh-CN"/>
              <a:pPr eaLnBrk="1" hangingPunct="1"/>
              <a:t>38</a:t>
            </a:fld>
            <a:endParaRPr lang="en-US" altLang="zh-CN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9E296C8-8073-4634-B686-9B92DFCBA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2.3.3 </a:t>
            </a:r>
            <a:r>
              <a:rPr lang="zh-CN" altLang="en-US" b="1"/>
              <a:t>参照完整性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51713EE-404D-450C-9127-534DBC8B6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关系间的引用</a:t>
            </a:r>
          </a:p>
          <a:p>
            <a:pPr eaLnBrk="1" hangingPunct="1"/>
            <a:r>
              <a:rPr lang="zh-CN" altLang="en-US" sz="4000"/>
              <a:t>外码</a:t>
            </a:r>
          </a:p>
          <a:p>
            <a:pPr eaLnBrk="1" hangingPunct="1"/>
            <a:r>
              <a:rPr lang="zh-CN" altLang="en-US" sz="4000"/>
              <a:t>参照完整性规则</a:t>
            </a:r>
          </a:p>
          <a:p>
            <a:pPr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7BD16BD5-EE99-4854-8FF7-31AD6B30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18F0431-BFD0-4ABD-8DF7-1AEACDF028B5}" type="slidenum">
              <a:rPr lang="en-US" altLang="zh-CN"/>
              <a:pPr eaLnBrk="1" hangingPunct="1"/>
              <a:t>39</a:t>
            </a:fld>
            <a:endParaRPr lang="en-US" altLang="zh-CN"/>
          </a:p>
        </p:txBody>
      </p:sp>
      <p:sp>
        <p:nvSpPr>
          <p:cNvPr id="50180" name="Oval 4">
            <a:extLst>
              <a:ext uri="{FF2B5EF4-FFF2-40B4-BE49-F238E27FC236}">
                <a16:creationId xmlns:a16="http://schemas.microsoft.com/office/drawing/2014/main" id="{A99FB674-08F3-40DB-A2F7-9AE086C1D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962400"/>
            <a:ext cx="1295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1" name="Oval 5">
            <a:extLst>
              <a:ext uri="{FF2B5EF4-FFF2-40B4-BE49-F238E27FC236}">
                <a16:creationId xmlns:a16="http://schemas.microsoft.com/office/drawing/2014/main" id="{B3C22141-55B0-43BE-A9C9-044C017B4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72000"/>
            <a:ext cx="12192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58F3E67-F400-4E00-A5F8-CC2FB551F5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在关系模型中实体及实体间的联系都是用关系来描述的，因此可能存在着关系与关系间的引用。</a:t>
            </a:r>
          </a:p>
          <a:p>
            <a:pPr eaLnBrk="1" hangingPunct="1"/>
            <a:r>
              <a:rPr lang="zh-CN" altLang="en-US" sz="3600"/>
              <a:t>例</a:t>
            </a:r>
            <a:r>
              <a:rPr lang="en-US" altLang="zh-CN" sz="3600"/>
              <a:t>1. </a:t>
            </a:r>
            <a:r>
              <a:rPr lang="zh-CN" altLang="en-US" sz="3600"/>
              <a:t>学生实体，专业实体</a:t>
            </a:r>
          </a:p>
          <a:p>
            <a:pPr lvl="1" eaLnBrk="1" hangingPunct="1"/>
            <a:r>
              <a:rPr lang="zh-CN" altLang="en-US" sz="3200"/>
              <a:t>学生</a:t>
            </a:r>
            <a:r>
              <a:rPr lang="en-US" altLang="zh-CN" sz="3200"/>
              <a:t>(</a:t>
            </a:r>
            <a:r>
              <a:rPr lang="zh-CN" altLang="en-US" sz="3200" u="sng"/>
              <a:t>学号</a:t>
            </a:r>
            <a:r>
              <a:rPr lang="zh-CN" altLang="en-US" sz="3200"/>
              <a:t>，姓名，性别，专业号，年龄</a:t>
            </a:r>
            <a:r>
              <a:rPr lang="en-US" altLang="zh-CN" sz="3200"/>
              <a:t>)</a:t>
            </a:r>
          </a:p>
          <a:p>
            <a:pPr lvl="1" eaLnBrk="1" hangingPunct="1"/>
            <a:r>
              <a:rPr lang="zh-CN" altLang="en-US" sz="3200"/>
              <a:t>专业</a:t>
            </a:r>
            <a:r>
              <a:rPr lang="en-US" altLang="zh-CN" sz="3200"/>
              <a:t>(</a:t>
            </a:r>
            <a:r>
              <a:rPr lang="zh-CN" altLang="en-US" sz="3200" u="sng"/>
              <a:t>专业号</a:t>
            </a:r>
            <a:r>
              <a:rPr lang="zh-CN" altLang="en-US" sz="3200"/>
              <a:t>，专业名</a:t>
            </a:r>
            <a:r>
              <a:rPr lang="en-US" altLang="zh-CN" sz="3200"/>
              <a:t>)</a:t>
            </a:r>
          </a:p>
          <a:p>
            <a:pPr lvl="1" eaLnBrk="1" hangingPunct="1"/>
            <a:r>
              <a:rPr lang="zh-CN" altLang="en-US" sz="3200">
                <a:solidFill>
                  <a:schemeClr val="accent2"/>
                </a:solidFill>
              </a:rPr>
              <a:t>学生关系中的“专业号”的取值需要参照专业关系的专业号取值。</a:t>
            </a:r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7AE27959-E6FF-4414-A2DE-CC4AF909E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 </a:t>
            </a:r>
            <a:r>
              <a:rPr lang="zh-CN" altLang="en-US" b="1"/>
              <a:t>关系间的引用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nimBg="1"/>
      <p:bldP spid="501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921BDEDB-1399-4BB0-8028-FA54AC2C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8BF32D-2CB0-42DA-A596-E19E68563AA7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F56637B-10C9-4E3D-93D1-24AA4EC320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 </a:t>
            </a:r>
            <a:r>
              <a:rPr lang="zh-CN" altLang="en-US" b="1"/>
              <a:t>关系数据结构及形式化定义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0FB5AC-824E-499A-9885-373D50732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/>
              <a:t>2.1.1 </a:t>
            </a:r>
            <a:r>
              <a:rPr lang="zh-CN" altLang="en-US" sz="4000"/>
              <a:t>关系</a:t>
            </a:r>
          </a:p>
          <a:p>
            <a:pPr eaLnBrk="1" hangingPunct="1">
              <a:buFontTx/>
              <a:buNone/>
            </a:pPr>
            <a:r>
              <a:rPr lang="en-US" altLang="zh-CN" sz="4000" b="1"/>
              <a:t>2.1.2 </a:t>
            </a:r>
            <a:r>
              <a:rPr lang="zh-CN" altLang="en-US" sz="4000"/>
              <a:t>关系模式</a:t>
            </a:r>
          </a:p>
          <a:p>
            <a:pPr eaLnBrk="1" hangingPunct="1">
              <a:buFontTx/>
              <a:buNone/>
            </a:pPr>
            <a:r>
              <a:rPr lang="en-US" altLang="zh-CN" sz="4000" b="1"/>
              <a:t>2.1.3 </a:t>
            </a:r>
            <a:r>
              <a:rPr lang="zh-CN" altLang="en-US" sz="4000"/>
              <a:t>关系数据库</a:t>
            </a:r>
            <a:endParaRPr lang="en-US" altLang="zh-CN" sz="4000"/>
          </a:p>
          <a:p>
            <a:pPr eaLnBrk="1" hangingPunct="1">
              <a:buFontTx/>
              <a:buNone/>
            </a:pPr>
            <a:r>
              <a:rPr lang="en-US" altLang="zh-CN" sz="4000" b="1"/>
              <a:t>2.1.4 </a:t>
            </a:r>
            <a:r>
              <a:rPr lang="zh-CN" altLang="en-US" sz="4000"/>
              <a:t>关系模型的存储结构</a:t>
            </a:r>
          </a:p>
          <a:p>
            <a:pPr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06F4B588-7C45-401D-87FE-1D2A7BD9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D5FAC6-429B-46CF-ADF6-00C8BF4B12CA}" type="slidenum">
              <a:rPr lang="en-US" altLang="zh-CN"/>
              <a:pPr eaLnBrk="1" hangingPunct="1"/>
              <a:t>40</a:t>
            </a:fld>
            <a:endParaRPr lang="en-US" altLang="zh-CN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FBFD9FD-2D36-4BE2-AF63-74702F43E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关系间的引用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AF13808-3AC1-4567-BEE6-B37457444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4525963"/>
          </a:xfrm>
        </p:spPr>
        <p:txBody>
          <a:bodyPr/>
          <a:lstStyle/>
          <a:p>
            <a:pPr eaLnBrk="1" hangingPunct="1"/>
            <a:r>
              <a:rPr lang="zh-CN" altLang="en-US" sz="3600"/>
              <a:t>例</a:t>
            </a:r>
            <a:r>
              <a:rPr lang="en-US" altLang="zh-CN" sz="3600"/>
              <a:t>2. </a:t>
            </a:r>
            <a:r>
              <a:rPr lang="zh-CN" altLang="en-US" sz="3600"/>
              <a:t>学生、课程、学生与课程之间的多对多联系</a:t>
            </a:r>
          </a:p>
          <a:p>
            <a:pPr lvl="1" eaLnBrk="1" hangingPunct="1"/>
            <a:r>
              <a:rPr lang="zh-CN" altLang="en-US" sz="3200"/>
              <a:t>学生（</a:t>
            </a:r>
            <a:r>
              <a:rPr lang="zh-CN" altLang="en-US" sz="3200" u="sng"/>
              <a:t>学号</a:t>
            </a:r>
            <a:r>
              <a:rPr lang="zh-CN" altLang="en-US" sz="3200"/>
              <a:t>，姓名，性别，专业号，年龄）</a:t>
            </a:r>
          </a:p>
          <a:p>
            <a:pPr lvl="1" eaLnBrk="1" hangingPunct="1"/>
            <a:r>
              <a:rPr lang="zh-CN" altLang="en-US" sz="3200"/>
              <a:t>课程（</a:t>
            </a:r>
            <a:r>
              <a:rPr lang="zh-CN" altLang="en-US" sz="3200" u="sng"/>
              <a:t>课程号</a:t>
            </a:r>
            <a:r>
              <a:rPr lang="zh-CN" altLang="en-US" sz="3200"/>
              <a:t>，课程名，学分）</a:t>
            </a:r>
          </a:p>
          <a:p>
            <a:pPr lvl="1" eaLnBrk="1" hangingPunct="1"/>
            <a:r>
              <a:rPr lang="zh-CN" altLang="en-US" sz="3200"/>
              <a:t>选修（</a:t>
            </a:r>
            <a:r>
              <a:rPr lang="zh-CN" altLang="en-US" sz="3200" u="sng"/>
              <a:t>学号，课程号</a:t>
            </a:r>
            <a:r>
              <a:rPr lang="zh-CN" altLang="en-US" sz="3200"/>
              <a:t>，成绩）</a:t>
            </a:r>
          </a:p>
          <a:p>
            <a:pPr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A68D7DA0-0C31-4666-A854-673B6E5D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E30ECE-D8C6-449C-B5C6-BB7A41D06B9F}" type="slidenum">
              <a:rPr lang="en-US" altLang="zh-CN"/>
              <a:pPr eaLnBrk="1" hangingPunct="1"/>
              <a:t>41</a:t>
            </a:fld>
            <a:endParaRPr lang="en-US" altLang="zh-CN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7A64FEA-34A4-4241-BE66-88AC28287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/>
              <a:t>关系间的引用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0670BA0-7128-494B-8475-8915A1EEF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zh-CN" altLang="en-US"/>
              <a:t>例</a:t>
            </a:r>
            <a:r>
              <a:rPr lang="en-US" altLang="zh-CN"/>
              <a:t>3. </a:t>
            </a:r>
            <a:r>
              <a:rPr lang="zh-CN" altLang="en-US"/>
              <a:t>学生实体及其内部的一对多联系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zh-CN" altLang="en-US"/>
              <a:t>学生（</a:t>
            </a:r>
            <a:r>
              <a:rPr lang="zh-CN" altLang="en-US" b="1" u="sng"/>
              <a:t>学号</a:t>
            </a:r>
            <a:r>
              <a:rPr lang="zh-CN" altLang="en-US"/>
              <a:t>，姓名，性别，专业号，年龄，</a:t>
            </a:r>
            <a:r>
              <a:rPr lang="zh-CN" altLang="en-US" b="1"/>
              <a:t>班长</a:t>
            </a:r>
            <a:r>
              <a:rPr lang="zh-CN" altLang="en-US"/>
              <a:t>）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zh-CN" altLang="en-US"/>
          </a:p>
          <a:p>
            <a:pPr marL="990600" lvl="1" indent="-533400" eaLnBrk="1" hangingPunct="1">
              <a:lnSpc>
                <a:spcPct val="90000"/>
              </a:lnSpc>
            </a:pPr>
            <a:endParaRPr lang="zh-CN" altLang="en-US"/>
          </a:p>
          <a:p>
            <a:pPr marL="990600" lvl="1" indent="-533400" eaLnBrk="1" hangingPunct="1">
              <a:lnSpc>
                <a:spcPct val="90000"/>
              </a:lnSpc>
            </a:pPr>
            <a:endParaRPr lang="zh-CN" altLang="en-US"/>
          </a:p>
          <a:p>
            <a:pPr marL="990600" lvl="1" indent="-533400" eaLnBrk="1" hangingPunct="1">
              <a:lnSpc>
                <a:spcPct val="90000"/>
              </a:lnSpc>
            </a:pPr>
            <a:endParaRPr lang="zh-CN" altLang="en-US"/>
          </a:p>
          <a:p>
            <a:pPr marL="990600" lvl="1" indent="-533400" eaLnBrk="1" hangingPunct="1">
              <a:lnSpc>
                <a:spcPct val="90000"/>
              </a:lnSpc>
            </a:pPr>
            <a:endParaRPr lang="zh-CN" altLang="en-US"/>
          </a:p>
          <a:p>
            <a:pPr marL="990600" lvl="1" indent="-533400" eaLnBrk="1" hangingPunct="1">
              <a:lnSpc>
                <a:spcPct val="90000"/>
              </a:lnSpc>
            </a:pPr>
            <a:endParaRPr lang="zh-CN" altLang="en-US"/>
          </a:p>
          <a:p>
            <a:pPr marL="990600" lvl="1" indent="-533400" eaLnBrk="1" hangingPunct="1">
              <a:lnSpc>
                <a:spcPct val="90000"/>
              </a:lnSpc>
              <a:buFontTx/>
              <a:buAutoNum type="circleNumDbPlain"/>
            </a:pPr>
            <a:r>
              <a:rPr lang="zh-CN" altLang="en-US"/>
              <a:t>“学号”是主码，“班长”是外码，它引用了本关系的“学号”属性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circleNumDbPlain"/>
            </a:pPr>
            <a:r>
              <a:rPr lang="zh-CN" altLang="en-US"/>
              <a:t>“班长” 必须是确实存在的学生的学号</a:t>
            </a:r>
          </a:p>
        </p:txBody>
      </p:sp>
      <p:pic>
        <p:nvPicPr>
          <p:cNvPr id="52228" name="Picture 4">
            <a:extLst>
              <a:ext uri="{FF2B5EF4-FFF2-40B4-BE49-F238E27FC236}">
                <a16:creationId xmlns:a16="http://schemas.microsoft.com/office/drawing/2014/main" id="{C5B85FFC-99BA-40EB-82B9-5FE926E2E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36825"/>
            <a:ext cx="6934200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C007A8CF-EE88-46E0-B440-2E475711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5878CE-D95E-4172-A7CB-75C3264A9223}" type="slidenum">
              <a:rPr lang="en-US" altLang="zh-CN"/>
              <a:pPr eaLnBrk="1" hangingPunct="1"/>
              <a:t>42</a:t>
            </a:fld>
            <a:endParaRPr lang="en-US" altLang="zh-CN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B0F0F9A-6519-43AD-8060-AD479FE4E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</a:t>
            </a:r>
            <a:r>
              <a:rPr lang="zh-CN" altLang="en-US" b="1"/>
              <a:t>．外码 </a:t>
            </a:r>
            <a:r>
              <a:rPr lang="en-US" altLang="zh-CN" b="1">
                <a:latin typeface="Comic Sans MS" panose="030F0702030302020204" pitchFamily="66" charset="0"/>
              </a:rPr>
              <a:t>(</a:t>
            </a:r>
            <a:r>
              <a:rPr lang="en-US" altLang="zh-CN">
                <a:latin typeface="Comic Sans MS" panose="030F0702030302020204" pitchFamily="66" charset="0"/>
              </a:rPr>
              <a:t>Foreign Key</a:t>
            </a:r>
            <a:r>
              <a:rPr lang="en-US" altLang="zh-CN" b="1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4EF523F1-6065-47B7-A3AD-4F8EC6374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525963"/>
          </a:xfrm>
        </p:spPr>
        <p:txBody>
          <a:bodyPr/>
          <a:lstStyle/>
          <a:p>
            <a:pPr eaLnBrk="1" hangingPunct="1"/>
            <a:r>
              <a:rPr lang="zh-CN" altLang="en-US"/>
              <a:t>设</a:t>
            </a:r>
            <a:r>
              <a:rPr lang="en-US" altLang="zh-CN" i="1"/>
              <a:t>F</a:t>
            </a:r>
            <a:r>
              <a:rPr lang="zh-CN" altLang="en-US"/>
              <a:t>是基本关系</a:t>
            </a:r>
            <a:r>
              <a:rPr lang="en-US" altLang="zh-CN" i="1"/>
              <a:t>R</a:t>
            </a:r>
            <a:r>
              <a:rPr lang="zh-CN" altLang="en-US"/>
              <a:t>的一个或一组属性，但不是关系</a:t>
            </a:r>
            <a:r>
              <a:rPr lang="en-US" altLang="zh-CN" i="1"/>
              <a:t>R</a:t>
            </a:r>
            <a:r>
              <a:rPr lang="zh-CN" altLang="en-US"/>
              <a:t>的码。如果</a:t>
            </a:r>
            <a:r>
              <a:rPr lang="en-US" altLang="zh-CN" i="1"/>
              <a:t>F</a:t>
            </a:r>
            <a:r>
              <a:rPr lang="zh-CN" altLang="en-US"/>
              <a:t>与基本关系</a:t>
            </a:r>
            <a:r>
              <a:rPr lang="en-US" altLang="zh-CN" i="1"/>
              <a:t>S</a:t>
            </a:r>
            <a:r>
              <a:rPr lang="zh-CN" altLang="en-US"/>
              <a:t>的主码</a:t>
            </a:r>
            <a:r>
              <a:rPr lang="en-US" altLang="zh-CN" i="1"/>
              <a:t>K</a:t>
            </a:r>
            <a:r>
              <a:rPr lang="en-US" altLang="zh-CN" i="1" baseline="-25000"/>
              <a:t>s</a:t>
            </a:r>
            <a:r>
              <a:rPr lang="zh-CN" altLang="en-US"/>
              <a:t>相对应，则称</a:t>
            </a:r>
            <a:r>
              <a:rPr lang="en-US" altLang="zh-CN" i="1"/>
              <a:t>F</a:t>
            </a:r>
            <a:r>
              <a:rPr lang="zh-CN" altLang="en-US"/>
              <a:t>是基本关系</a:t>
            </a:r>
            <a:r>
              <a:rPr lang="en-US" altLang="zh-CN" i="1"/>
              <a:t>R</a:t>
            </a:r>
            <a:r>
              <a:rPr lang="zh-CN" altLang="en-US"/>
              <a:t>的</a:t>
            </a:r>
            <a:r>
              <a:rPr lang="zh-CN" altLang="en-US">
                <a:solidFill>
                  <a:schemeClr val="accent2"/>
                </a:solidFill>
              </a:rPr>
              <a:t>外码</a:t>
            </a:r>
          </a:p>
          <a:p>
            <a:pPr eaLnBrk="1" hangingPunct="1"/>
            <a:r>
              <a:rPr lang="zh-CN" altLang="en-US"/>
              <a:t>基本关系</a:t>
            </a:r>
            <a:r>
              <a:rPr lang="en-US" altLang="zh-CN" i="1"/>
              <a:t>R </a:t>
            </a:r>
            <a:r>
              <a:rPr lang="zh-CN" altLang="en-US"/>
              <a:t>称为</a:t>
            </a:r>
            <a:r>
              <a:rPr lang="zh-CN" altLang="en-US">
                <a:solidFill>
                  <a:schemeClr val="accent2"/>
                </a:solidFill>
              </a:rPr>
              <a:t>参照关系</a:t>
            </a:r>
            <a:r>
              <a:rPr lang="zh-CN" altLang="en-US">
                <a:solidFill>
                  <a:schemeClr val="hlink"/>
                </a:solidFill>
              </a:rPr>
              <a:t> </a:t>
            </a:r>
            <a:r>
              <a:rPr lang="en-US" altLang="zh-CN"/>
              <a:t>(Referencing Relation)</a:t>
            </a:r>
          </a:p>
          <a:p>
            <a:pPr eaLnBrk="1" hangingPunct="1"/>
            <a:r>
              <a:rPr lang="zh-CN" altLang="en-US"/>
              <a:t>基本关系</a:t>
            </a:r>
            <a:r>
              <a:rPr lang="en-US" altLang="zh-CN" i="1"/>
              <a:t>S </a:t>
            </a:r>
            <a:r>
              <a:rPr lang="zh-CN" altLang="en-US"/>
              <a:t>称为</a:t>
            </a:r>
            <a:r>
              <a:rPr lang="zh-CN" altLang="en-US">
                <a:solidFill>
                  <a:schemeClr val="accent2"/>
                </a:solidFill>
              </a:rPr>
              <a:t>被参照关系</a:t>
            </a:r>
            <a:r>
              <a:rPr lang="zh-CN" altLang="en-US"/>
              <a:t> </a:t>
            </a:r>
            <a:r>
              <a:rPr lang="en-US" altLang="zh-CN"/>
              <a:t>(Referenced Relation) </a:t>
            </a:r>
            <a:r>
              <a:rPr lang="zh-CN" altLang="en-US"/>
              <a:t>或目标关系 </a:t>
            </a:r>
            <a:r>
              <a:rPr lang="en-US" altLang="zh-CN"/>
              <a:t>(Target Relation)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5D2C24A9-EEA9-4E65-B268-21BA7548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E09E99-7CA3-4115-85F3-361234C545C6}" type="slidenum">
              <a:rPr lang="en-US" altLang="zh-CN"/>
              <a:pPr eaLnBrk="1" hangingPunct="1"/>
              <a:t>43</a:t>
            </a:fld>
            <a:endParaRPr lang="en-US" altLang="zh-CN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411103E-F701-4FEC-9CBF-F9D8D3DE4C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3200400"/>
          </a:xfrm>
        </p:spPr>
        <p:txBody>
          <a:bodyPr/>
          <a:lstStyle/>
          <a:p>
            <a:pPr eaLnBrk="1" hangingPunct="1"/>
            <a:r>
              <a:rPr lang="zh-CN" altLang="en-US" sz="4000"/>
              <a:t>例</a:t>
            </a:r>
            <a:r>
              <a:rPr lang="en-US" altLang="zh-CN" sz="4000"/>
              <a:t>1</a:t>
            </a:r>
            <a:r>
              <a:rPr lang="zh-CN" altLang="en-US" sz="4000"/>
              <a:t>：学生关系的“专业号”与专业关系的主码“专业号”相对应</a:t>
            </a:r>
          </a:p>
          <a:p>
            <a:pPr eaLnBrk="1" hangingPunct="1"/>
            <a:r>
              <a:rPr lang="zh-CN" altLang="en-US" sz="4000"/>
              <a:t>“专业号”属性是学生关系的外码</a:t>
            </a:r>
          </a:p>
          <a:p>
            <a:pPr eaLnBrk="1" hangingPunct="1"/>
            <a:r>
              <a:rPr lang="zh-CN" altLang="en-US" sz="4000"/>
              <a:t>专业关系是被参照关系</a:t>
            </a:r>
          </a:p>
          <a:p>
            <a:pPr eaLnBrk="1" hangingPunct="1"/>
            <a:r>
              <a:rPr lang="zh-CN" altLang="en-US" sz="4000"/>
              <a:t>学生关系是参照关系</a:t>
            </a:r>
          </a:p>
          <a:p>
            <a:pPr eaLnBrk="1" hangingPunct="1"/>
            <a:endParaRPr lang="zh-CN" altLang="en-US" sz="4000"/>
          </a:p>
          <a:p>
            <a:pPr eaLnBrk="1" hangingPunct="1"/>
            <a:endParaRPr lang="en-US" altLang="zh-CN" sz="4000"/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68217A57-3F9D-4B1B-A080-3CAA27EE6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3340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Garamond" panose="02020404030301010803" pitchFamily="18" charset="0"/>
              </a:rPr>
              <a:t>学生关系</a:t>
            </a:r>
          </a:p>
        </p:txBody>
      </p:sp>
      <p:sp>
        <p:nvSpPr>
          <p:cNvPr id="54277" name="AutoShape 5">
            <a:extLst>
              <a:ext uri="{FF2B5EF4-FFF2-40B4-BE49-F238E27FC236}">
                <a16:creationId xmlns:a16="http://schemas.microsoft.com/office/drawing/2014/main" id="{CF333C25-FCC8-40E7-A5ED-B9B69DA39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486400"/>
            <a:ext cx="1295400" cy="304800"/>
          </a:xfrm>
          <a:prstGeom prst="rightArrow">
            <a:avLst>
              <a:gd name="adj1" fmla="val 50000"/>
              <a:gd name="adj2" fmla="val 10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id="{AD15164B-9118-428A-B93A-5337E754A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3340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Garamond" panose="02020404030301010803" pitchFamily="18" charset="0"/>
              </a:rPr>
              <a:t>专业关系</a:t>
            </a:r>
          </a:p>
        </p:txBody>
      </p:sp>
      <p:sp>
        <p:nvSpPr>
          <p:cNvPr id="54279" name="Text Box 7">
            <a:extLst>
              <a:ext uri="{FF2B5EF4-FFF2-40B4-BE49-F238E27FC236}">
                <a16:creationId xmlns:a16="http://schemas.microsoft.com/office/drawing/2014/main" id="{A0317E88-E0E4-469B-84BC-C5AA6EA29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953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Garamond" panose="02020404030301010803" pitchFamily="18" charset="0"/>
              </a:rPr>
              <a:t>专业号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 animBg="1"/>
      <p:bldP spid="54278" grpId="0"/>
      <p:bldP spid="5427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8179E8E1-54CA-406C-AB21-986B1C9C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5CF635-DD2E-484A-82E0-35F4F6208DBC}" type="slidenum">
              <a:rPr lang="en-US" altLang="zh-CN"/>
              <a:pPr eaLnBrk="1" hangingPunct="1"/>
              <a:t>44</a:t>
            </a:fld>
            <a:endParaRPr lang="en-US" altLang="zh-CN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36D04A4-5A0B-4A83-B7F5-E32479C37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3600"/>
              <a:t>例</a:t>
            </a:r>
            <a:r>
              <a:rPr lang="en-US" altLang="zh-CN" sz="3600"/>
              <a:t>2</a:t>
            </a:r>
            <a:r>
              <a:rPr lang="zh-CN" altLang="en-US" sz="3600"/>
              <a:t>：选修关系的“学号” 与学生关系的主码“学号”相对应</a:t>
            </a:r>
          </a:p>
          <a:p>
            <a:pPr eaLnBrk="1" hangingPunct="1"/>
            <a:r>
              <a:rPr lang="zh-CN" altLang="en-US" sz="3600"/>
              <a:t>选修关系的“课程号”与课程关系的主码“课程号”相对应</a:t>
            </a:r>
          </a:p>
          <a:p>
            <a:pPr eaLnBrk="1" hangingPunct="1"/>
            <a:r>
              <a:rPr lang="zh-CN" altLang="en-US" sz="3600"/>
              <a:t>“学号”和“课程号”是选修关系的外码</a:t>
            </a:r>
          </a:p>
          <a:p>
            <a:pPr eaLnBrk="1" hangingPunct="1"/>
            <a:r>
              <a:rPr lang="zh-CN" altLang="en-US" sz="3600"/>
              <a:t>学生关系和课程关系均为</a:t>
            </a:r>
            <a:r>
              <a:rPr lang="zh-CN" altLang="en-US" sz="3600">
                <a:solidFill>
                  <a:srgbClr val="333399"/>
                </a:solidFill>
              </a:rPr>
              <a:t>被参照关系</a:t>
            </a:r>
          </a:p>
          <a:p>
            <a:pPr eaLnBrk="1" hangingPunct="1"/>
            <a:r>
              <a:rPr lang="zh-CN" altLang="en-US" sz="3600"/>
              <a:t>选修关系为</a:t>
            </a:r>
            <a:r>
              <a:rPr lang="zh-CN" altLang="en-US" sz="3600">
                <a:solidFill>
                  <a:srgbClr val="333399"/>
                </a:solidFill>
              </a:rPr>
              <a:t>参照关系</a:t>
            </a:r>
          </a:p>
          <a:p>
            <a:pPr eaLnBrk="1" hangingPunct="1"/>
            <a:endParaRPr lang="en-US" altLang="zh-CN" sz="3600"/>
          </a:p>
        </p:txBody>
      </p:sp>
      <p:grpSp>
        <p:nvGrpSpPr>
          <p:cNvPr id="46084" name="组合 11">
            <a:extLst>
              <a:ext uri="{FF2B5EF4-FFF2-40B4-BE49-F238E27FC236}">
                <a16:creationId xmlns:a16="http://schemas.microsoft.com/office/drawing/2014/main" id="{F95DF74E-5611-472D-BFB4-A9CFBF067696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486400"/>
            <a:ext cx="7086600" cy="914400"/>
            <a:chOff x="1066800" y="4876800"/>
            <a:chExt cx="7086600" cy="914400"/>
          </a:xfrm>
        </p:grpSpPr>
        <p:sp>
          <p:nvSpPr>
            <p:cNvPr id="46085" name="Text Box 4">
              <a:extLst>
                <a:ext uri="{FF2B5EF4-FFF2-40B4-BE49-F238E27FC236}">
                  <a16:creationId xmlns:a16="http://schemas.microsoft.com/office/drawing/2014/main" id="{018377AE-2ED7-430C-A10C-51FCE72BB0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900" y="5257800"/>
              <a:ext cx="1752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latin typeface="Garamond" panose="02020404030301010803" pitchFamily="18" charset="0"/>
                </a:rPr>
                <a:t>选修关系</a:t>
              </a:r>
            </a:p>
          </p:txBody>
        </p:sp>
        <p:grpSp>
          <p:nvGrpSpPr>
            <p:cNvPr id="46086" name="组合 10">
              <a:extLst>
                <a:ext uri="{FF2B5EF4-FFF2-40B4-BE49-F238E27FC236}">
                  <a16:creationId xmlns:a16="http://schemas.microsoft.com/office/drawing/2014/main" id="{EE0B3C95-7D74-4C46-B34E-62CCAD2C4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800" y="4876800"/>
              <a:ext cx="7086600" cy="914400"/>
              <a:chOff x="1066800" y="4876800"/>
              <a:chExt cx="7086600" cy="914400"/>
            </a:xfrm>
          </p:grpSpPr>
          <p:sp>
            <p:nvSpPr>
              <p:cNvPr id="46087" name="Text Box 5">
                <a:extLst>
                  <a:ext uri="{FF2B5EF4-FFF2-40B4-BE49-F238E27FC236}">
                    <a16:creationId xmlns:a16="http://schemas.microsoft.com/office/drawing/2014/main" id="{F6CA0ACE-2EE1-40C8-B595-0140C9EFFF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7000" y="5257800"/>
                <a:ext cx="16764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latin typeface="Garamond" panose="02020404030301010803" pitchFamily="18" charset="0"/>
                  </a:rPr>
                  <a:t>课程关系</a:t>
                </a:r>
              </a:p>
            </p:txBody>
          </p:sp>
          <p:sp>
            <p:nvSpPr>
              <p:cNvPr id="46088" name="Text Box 6">
                <a:extLst>
                  <a:ext uri="{FF2B5EF4-FFF2-40B4-BE49-F238E27FC236}">
                    <a16:creationId xmlns:a16="http://schemas.microsoft.com/office/drawing/2014/main" id="{97B5A4A5-4FDF-4587-81CE-C8E346EDD5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5257800"/>
                <a:ext cx="17526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latin typeface="Garamond" panose="02020404030301010803" pitchFamily="18" charset="0"/>
                  </a:rPr>
                  <a:t>学生关系</a:t>
                </a:r>
              </a:p>
            </p:txBody>
          </p:sp>
          <p:sp>
            <p:nvSpPr>
              <p:cNvPr id="46089" name="AutoShape 7">
                <a:extLst>
                  <a:ext uri="{FF2B5EF4-FFF2-40B4-BE49-F238E27FC236}">
                    <a16:creationId xmlns:a16="http://schemas.microsoft.com/office/drawing/2014/main" id="{87345A6A-FC17-412B-A54D-E222289D0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5410200"/>
                <a:ext cx="1066800" cy="381000"/>
              </a:xfrm>
              <a:prstGeom prst="rightArrow">
                <a:avLst>
                  <a:gd name="adj1" fmla="val 50000"/>
                  <a:gd name="adj2" fmla="val 7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090" name="AutoShape 8">
                <a:extLst>
                  <a:ext uri="{FF2B5EF4-FFF2-40B4-BE49-F238E27FC236}">
                    <a16:creationId xmlns:a16="http://schemas.microsoft.com/office/drawing/2014/main" id="{B8F7FA05-C581-44BB-A9CD-52EF1495A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000" y="5410200"/>
                <a:ext cx="1066800" cy="304800"/>
              </a:xfrm>
              <a:prstGeom prst="leftArrow">
                <a:avLst>
                  <a:gd name="adj1" fmla="val 50000"/>
                  <a:gd name="adj2" fmla="val 87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091" name="Text Box 9">
                <a:extLst>
                  <a:ext uri="{FF2B5EF4-FFF2-40B4-BE49-F238E27FC236}">
                    <a16:creationId xmlns:a16="http://schemas.microsoft.com/office/drawing/2014/main" id="{1B12AC9A-B28A-49C1-84EA-9BBE338720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1600" y="4876800"/>
                <a:ext cx="16002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solidFill>
                      <a:srgbClr val="0000FF"/>
                    </a:solidFill>
                    <a:latin typeface="Garamond" panose="02020404030301010803" pitchFamily="18" charset="0"/>
                  </a:rPr>
                  <a:t>课程号</a:t>
                </a:r>
              </a:p>
            </p:txBody>
          </p:sp>
          <p:sp>
            <p:nvSpPr>
              <p:cNvPr id="46092" name="Text Box 10">
                <a:extLst>
                  <a:ext uri="{FF2B5EF4-FFF2-40B4-BE49-F238E27FC236}">
                    <a16:creationId xmlns:a16="http://schemas.microsoft.com/office/drawing/2014/main" id="{B4E7F44B-D372-4CA0-AA21-9C5C9DD7B3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9400" y="4876800"/>
                <a:ext cx="9144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>
                    <a:solidFill>
                      <a:srgbClr val="0000FF"/>
                    </a:solidFill>
                    <a:latin typeface="Garamond" panose="02020404030301010803" pitchFamily="18" charset="0"/>
                  </a:rPr>
                  <a:t>学号</a:t>
                </a:r>
              </a:p>
            </p:txBody>
          </p:sp>
        </p:grp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BB5E6CAB-80FE-4406-B45D-F10DE98A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A5237B-2D2C-42E4-96BD-B4763721C343}" type="slidenum">
              <a:rPr lang="en-US" altLang="zh-CN"/>
              <a:pPr eaLnBrk="1" hangingPunct="1"/>
              <a:t>45</a:t>
            </a:fld>
            <a:endParaRPr lang="en-US" altLang="zh-CN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95A9081-0B39-48ED-BC4A-B929DF056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3600"/>
              <a:t>例</a:t>
            </a:r>
            <a:r>
              <a:rPr lang="en-US" altLang="zh-CN" sz="3600"/>
              <a:t>3</a:t>
            </a:r>
            <a:r>
              <a:rPr lang="zh-CN" altLang="en-US" sz="3600"/>
              <a:t>：“班长”与本身的主码“学号”相对应</a:t>
            </a:r>
          </a:p>
          <a:p>
            <a:pPr lvl="1" eaLnBrk="1" hangingPunct="1"/>
            <a:r>
              <a:rPr lang="zh-CN" altLang="en-US" sz="3200"/>
              <a:t>“班长”是外码</a:t>
            </a:r>
          </a:p>
          <a:p>
            <a:pPr lvl="1" eaLnBrk="1" hangingPunct="1"/>
            <a:r>
              <a:rPr lang="zh-CN" altLang="en-US" sz="3200"/>
              <a:t>学生关系既是参照关系也是被参照关系</a:t>
            </a:r>
          </a:p>
          <a:p>
            <a:pPr eaLnBrk="1" hangingPunct="1"/>
            <a:endParaRPr lang="en-US" altLang="zh-CN" sz="3600"/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13D8D1CE-B8AC-48F1-B449-C85609DE4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2672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Garamond" panose="02020404030301010803" pitchFamily="18" charset="0"/>
              </a:rPr>
              <a:t>学生关系</a:t>
            </a:r>
          </a:p>
        </p:txBody>
      </p:sp>
      <p:cxnSp>
        <p:nvCxnSpPr>
          <p:cNvPr id="56335" name="AutoShape 15">
            <a:extLst>
              <a:ext uri="{FF2B5EF4-FFF2-40B4-BE49-F238E27FC236}">
                <a16:creationId xmlns:a16="http://schemas.microsoft.com/office/drawing/2014/main" id="{5B44AF24-E6F7-4BD2-A318-FD1049CA8C51}"/>
              </a:ext>
            </a:extLst>
          </p:cNvPr>
          <p:cNvCxnSpPr>
            <a:cxnSpLocks noChangeShapeType="1"/>
            <a:stCxn id="56324" idx="0"/>
            <a:endCxn id="56324" idx="2"/>
          </p:cNvCxnSpPr>
          <p:nvPr/>
        </p:nvCxnSpPr>
        <p:spPr bwMode="auto">
          <a:xfrm rot="5400000" flipV="1">
            <a:off x="2903537" y="4525963"/>
            <a:ext cx="519113" cy="1588"/>
          </a:xfrm>
          <a:prstGeom prst="curvedConnector5">
            <a:avLst>
              <a:gd name="adj1" fmla="val -116514"/>
              <a:gd name="adj2" fmla="val 111700000"/>
              <a:gd name="adj3" fmla="val 2431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6" name="Text Box 16">
            <a:extLst>
              <a:ext uri="{FF2B5EF4-FFF2-40B4-BE49-F238E27FC236}">
                <a16:creationId xmlns:a16="http://schemas.microsoft.com/office/drawing/2014/main" id="{8D850378-98F4-42C8-82D6-FA47DFA42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2672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accent2"/>
                </a:solidFill>
                <a:latin typeface="Garamond" panose="02020404030301010803" pitchFamily="18" charset="0"/>
              </a:rPr>
              <a:t>学号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  <p:bldP spid="5633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577C98D7-1540-4529-B25D-4F08AEDB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BAD7E6-625A-43D8-89FD-B137774FE119}" type="slidenum">
              <a:rPr lang="en-US" altLang="zh-CN"/>
              <a:pPr eaLnBrk="1" hangingPunct="1"/>
              <a:t>46</a:t>
            </a:fld>
            <a:endParaRPr lang="en-US" altLang="zh-CN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05AF4F9-6A35-4C82-873B-40B552F25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外码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C71D542-F312-475B-BB9B-3718A4640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962400"/>
          </a:xfrm>
        </p:spPr>
        <p:txBody>
          <a:bodyPr/>
          <a:lstStyle/>
          <a:p>
            <a:pPr eaLnBrk="1" hangingPunct="1"/>
            <a:r>
              <a:rPr lang="zh-CN" altLang="en-US" sz="3600"/>
              <a:t>关系</a:t>
            </a:r>
            <a:r>
              <a:rPr lang="en-US" altLang="zh-CN" sz="3600" i="1"/>
              <a:t>R</a:t>
            </a:r>
            <a:r>
              <a:rPr lang="zh-CN" altLang="en-US" sz="3600"/>
              <a:t>和</a:t>
            </a:r>
            <a:r>
              <a:rPr lang="en-US" altLang="zh-CN" sz="3600" i="1"/>
              <a:t>S</a:t>
            </a:r>
            <a:r>
              <a:rPr lang="zh-CN" altLang="en-US" sz="3600"/>
              <a:t>不一定是不同的关系</a:t>
            </a:r>
          </a:p>
          <a:p>
            <a:pPr eaLnBrk="1" hangingPunct="1"/>
            <a:r>
              <a:rPr lang="zh-CN" altLang="en-US" sz="3600"/>
              <a:t>目标关系</a:t>
            </a:r>
            <a:r>
              <a:rPr lang="en-US" altLang="zh-CN" sz="3600" i="1"/>
              <a:t>S</a:t>
            </a:r>
            <a:r>
              <a:rPr lang="zh-CN" altLang="en-US" sz="3600"/>
              <a:t>的主码</a:t>
            </a:r>
            <a:r>
              <a:rPr lang="en-US" altLang="zh-CN" sz="3600" i="1"/>
              <a:t>K</a:t>
            </a:r>
            <a:r>
              <a:rPr lang="en-US" altLang="zh-CN" sz="3600" i="1" baseline="-25000"/>
              <a:t>s</a:t>
            </a:r>
            <a:r>
              <a:rPr lang="zh-CN" altLang="en-US" sz="3600"/>
              <a:t>和参照关系</a:t>
            </a:r>
            <a:r>
              <a:rPr lang="en-US" altLang="zh-CN" sz="3600" i="1"/>
              <a:t>R</a:t>
            </a:r>
            <a:r>
              <a:rPr lang="zh-CN" altLang="en-US" sz="3600"/>
              <a:t>的外码</a:t>
            </a:r>
            <a:r>
              <a:rPr lang="en-US" altLang="zh-CN" sz="3600" i="1"/>
              <a:t>F</a:t>
            </a:r>
            <a:r>
              <a:rPr lang="zh-CN" altLang="en-US" sz="3600"/>
              <a:t>必须定义在同一个（或一组）域上</a:t>
            </a:r>
          </a:p>
          <a:p>
            <a:pPr eaLnBrk="1" hangingPunct="1"/>
            <a:r>
              <a:rPr lang="zh-CN" altLang="en-US" sz="3600"/>
              <a:t>外码并不一定要与相应的主码同名</a:t>
            </a:r>
          </a:p>
          <a:p>
            <a:pPr eaLnBrk="1" hangingPunct="1"/>
            <a:r>
              <a:rPr lang="zh-CN" altLang="en-US" sz="3600">
                <a:solidFill>
                  <a:srgbClr val="3333CC"/>
                </a:solidFill>
              </a:rPr>
              <a:t>当外码与相应的主码属于不同关系时，往往取相同的名字，以便于识别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F2E87CF5-952F-456C-98E1-54AF7090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062387-2A6B-4716-9591-46ADDEF38BD7}" type="slidenum">
              <a:rPr lang="en-US" altLang="zh-CN"/>
              <a:pPr eaLnBrk="1" hangingPunct="1"/>
              <a:t>47</a:t>
            </a:fld>
            <a:endParaRPr lang="en-US" altLang="zh-CN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34AD09A-1861-441E-8076-A704F8CF8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 </a:t>
            </a:r>
            <a:r>
              <a:rPr lang="zh-CN" altLang="en-US" b="1"/>
              <a:t>参照完整性规则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3BBB840-2E0B-45DE-AA89-73B4A92BF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3600"/>
              <a:t>     </a:t>
            </a:r>
            <a:r>
              <a:rPr lang="zh-CN" altLang="en-US" sz="3600"/>
              <a:t>若属性（或属性组）</a:t>
            </a:r>
            <a:r>
              <a:rPr lang="en-US" altLang="zh-CN" sz="3600" i="1"/>
              <a:t>F</a:t>
            </a:r>
            <a:r>
              <a:rPr lang="zh-CN" altLang="en-US" sz="3600"/>
              <a:t>是基本关系</a:t>
            </a:r>
            <a:r>
              <a:rPr lang="en-US" altLang="zh-CN" sz="3600" i="1"/>
              <a:t>R</a:t>
            </a:r>
            <a:r>
              <a:rPr lang="zh-CN" altLang="en-US" sz="3600"/>
              <a:t>的外码，它与基本关系</a:t>
            </a:r>
            <a:r>
              <a:rPr lang="en-US" altLang="zh-CN" sz="3600" i="1"/>
              <a:t>S</a:t>
            </a:r>
            <a:r>
              <a:rPr lang="zh-CN" altLang="en-US" sz="3600"/>
              <a:t>的主码</a:t>
            </a:r>
            <a:r>
              <a:rPr lang="en-US" altLang="zh-CN" sz="3600" i="1"/>
              <a:t>K</a:t>
            </a:r>
            <a:r>
              <a:rPr lang="en-US" altLang="zh-CN" sz="3600" i="1" baseline="-25000"/>
              <a:t>s</a:t>
            </a:r>
            <a:r>
              <a:rPr lang="zh-CN" altLang="en-US" sz="3600"/>
              <a:t>相对应（基本关系</a:t>
            </a:r>
            <a:r>
              <a:rPr lang="en-US" altLang="zh-CN" sz="3600" i="1"/>
              <a:t>R</a:t>
            </a:r>
            <a:r>
              <a:rPr lang="zh-CN" altLang="en-US" sz="3600"/>
              <a:t>和</a:t>
            </a:r>
            <a:r>
              <a:rPr lang="en-US" altLang="zh-CN" sz="3600" i="1"/>
              <a:t>S</a:t>
            </a:r>
            <a:r>
              <a:rPr lang="zh-CN" altLang="en-US" sz="3600"/>
              <a:t>不一定是不同的关系），则对于</a:t>
            </a:r>
            <a:r>
              <a:rPr lang="en-US" altLang="zh-CN" sz="3600" i="1"/>
              <a:t>R</a:t>
            </a:r>
            <a:r>
              <a:rPr lang="zh-CN" altLang="en-US" sz="3600"/>
              <a:t>中每个元组在</a:t>
            </a:r>
            <a:r>
              <a:rPr lang="en-US" altLang="zh-CN" sz="3600" i="1"/>
              <a:t>F</a:t>
            </a:r>
            <a:r>
              <a:rPr lang="zh-CN" altLang="en-US" sz="3600"/>
              <a:t>上的值必须为：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/>
              <a:t>或者取空值（</a:t>
            </a:r>
            <a:r>
              <a:rPr lang="en-US" altLang="zh-CN" sz="3200" i="1"/>
              <a:t>F</a:t>
            </a:r>
            <a:r>
              <a:rPr lang="zh-CN" altLang="en-US" sz="3200"/>
              <a:t>的每个属性值均为空值）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/>
              <a:t>或者等于</a:t>
            </a:r>
            <a:r>
              <a:rPr lang="en-US" altLang="zh-CN" sz="3200" i="1"/>
              <a:t>S</a:t>
            </a:r>
            <a:r>
              <a:rPr lang="zh-CN" altLang="en-US" sz="3200"/>
              <a:t>中某个元组的主码值</a:t>
            </a:r>
          </a:p>
          <a:p>
            <a:pPr marL="609600" indent="-609600"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E609A519-8C6E-478D-9699-75A01AF3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F0F53D-4BD4-4F80-9A19-9A7FC59343AE}" type="slidenum">
              <a:rPr lang="en-US" altLang="zh-CN"/>
              <a:pPr eaLnBrk="1" hangingPunct="1"/>
              <a:t>48</a:t>
            </a:fld>
            <a:endParaRPr lang="en-US" altLang="zh-CN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A64C67B3-D093-4924-94B9-AA0815221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参照完整性规则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4A88869E-0AB3-440D-9F38-4765D8EF07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100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z="4000"/>
              <a:t>例</a:t>
            </a:r>
            <a:r>
              <a:rPr lang="en-US" altLang="zh-CN" sz="4000"/>
              <a:t>1: </a:t>
            </a:r>
            <a:r>
              <a:rPr lang="zh-CN" altLang="en-US" sz="4000"/>
              <a:t>学生关系中每个元组的“专业号”属性只能取两类值：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600"/>
              <a:t>空值，表示尚未给该学生分配专业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600"/>
              <a:t>非空值，这时该值必须是专业关系某个元组的“专业号”值，表示该学生不可能分配一个不存在的专业</a:t>
            </a:r>
          </a:p>
          <a:p>
            <a:pPr marL="609600" indent="-609600"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3BF9CD0D-0BF8-432E-8673-A73A00B1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98153A-9F97-4329-A7A0-446699F51859}" type="slidenum">
              <a:rPr lang="en-US" altLang="zh-CN"/>
              <a:pPr eaLnBrk="1" hangingPunct="1"/>
              <a:t>49</a:t>
            </a:fld>
            <a:endParaRPr lang="en-US" altLang="zh-CN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7C6A809-D6C1-4C56-8981-BB8B2021B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参照完整性规则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AC9F274D-CAA3-4B15-BB17-500D4ED88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z="4000"/>
              <a:t>例</a:t>
            </a:r>
            <a:r>
              <a:rPr lang="en-US" altLang="zh-CN" sz="4000"/>
              <a:t>2</a:t>
            </a:r>
            <a:r>
              <a:rPr lang="zh-CN" altLang="en-US" sz="4000"/>
              <a:t>： 选修（</a:t>
            </a:r>
            <a:r>
              <a:rPr lang="zh-CN" altLang="en-US" sz="4000" u="sng"/>
              <a:t>学号，课程号</a:t>
            </a:r>
            <a:r>
              <a:rPr lang="zh-CN" altLang="en-US" sz="4000"/>
              <a:t>，成绩）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4000"/>
              <a:t>“学号”和“课程号”可能的取值：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600"/>
              <a:t>选修关系中的主属性，不能取空值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600"/>
              <a:t>只能取相应被参照关系中已经存在的主码值</a:t>
            </a:r>
          </a:p>
          <a:p>
            <a:pPr marL="609600" indent="-609600"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5C15D2AF-882E-4C42-BD4A-A8AF56B7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EFD423-21F5-4500-99C1-54EFF9F8A197}" type="slidenum">
              <a:rPr lang="en-US" altLang="zh-CN"/>
              <a:pPr eaLnBrk="1" hangingPunct="1"/>
              <a:t>5</a:t>
            </a:fld>
            <a:endParaRPr lang="en-US" altLang="zh-CN" dirty="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996E281-08EA-4788-B864-D3B6BE1DF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2.1.1  </a:t>
            </a:r>
            <a:r>
              <a:rPr lang="zh-CN" altLang="en-US" b="1"/>
              <a:t>关系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525051B5-0548-4761-92A1-AEEFBD4C8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352800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关系模型的数据结构非常简单，只包含</a:t>
            </a:r>
            <a:r>
              <a:rPr lang="zh-CN" altLang="en-US" sz="4000" dirty="0">
                <a:solidFill>
                  <a:srgbClr val="3333CC"/>
                </a:solidFill>
              </a:rPr>
              <a:t>单一的数据结构：关系</a:t>
            </a:r>
            <a:r>
              <a:rPr lang="zh-CN" altLang="en-US" sz="4000" dirty="0"/>
              <a:t>。</a:t>
            </a:r>
          </a:p>
          <a:p>
            <a:pPr eaLnBrk="1" hangingPunct="1"/>
            <a:r>
              <a:rPr lang="zh-CN" altLang="en-US" sz="4000" dirty="0">
                <a:solidFill>
                  <a:srgbClr val="3333CC"/>
                </a:solidFill>
              </a:rPr>
              <a:t>从用户角度，关系模型中数据的逻辑结构是一张二维表</a:t>
            </a:r>
          </a:p>
          <a:p>
            <a:pPr eaLnBrk="1" hangingPunct="1"/>
            <a:r>
              <a:rPr lang="zh-CN" altLang="en-US" sz="4000" dirty="0"/>
              <a:t>建立在集合代数的基础上</a:t>
            </a:r>
          </a:p>
          <a:p>
            <a:pPr eaLnBrk="1" hangingPunct="1"/>
            <a:endParaRPr lang="en-US" altLang="zh-CN" sz="4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B57232A0-2F49-4872-9FE4-E80F7A1C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4D89DD-67D6-45F9-9839-ECD712C1A87A}" type="slidenum">
              <a:rPr lang="en-US" altLang="zh-CN"/>
              <a:pPr eaLnBrk="1" hangingPunct="1"/>
              <a:t>50</a:t>
            </a:fld>
            <a:endParaRPr lang="en-US" altLang="zh-CN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30A9010-44C7-4002-9D58-884CDAC8E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参照完整性规则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459697F-5C37-4C06-B89D-3C3FE4CEA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z="3600"/>
              <a:t>例</a:t>
            </a:r>
            <a:r>
              <a:rPr lang="en-US" altLang="zh-CN" sz="3600"/>
              <a:t>3</a:t>
            </a:r>
            <a:r>
              <a:rPr lang="zh-CN" altLang="en-US" sz="3600"/>
              <a:t>：学生（</a:t>
            </a:r>
            <a:r>
              <a:rPr lang="zh-CN" altLang="en-US" sz="3600" u="sng"/>
              <a:t>学号</a:t>
            </a:r>
            <a:r>
              <a:rPr lang="zh-CN" altLang="en-US" sz="3600"/>
              <a:t>，姓名，性别，专业号，年龄，班长）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sz="3600"/>
              <a:t>“班长”属性值可以取两类值：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/>
              <a:t>空值，表示该学生所在班级尚未选出班长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/>
              <a:t>非空值，该值必须是本关系中某个元组的学号值</a:t>
            </a:r>
          </a:p>
          <a:p>
            <a:pPr marL="609600" indent="-609600"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308EE0B5-0691-460E-9B82-4673FE86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0E10D3-8EEE-4A97-9214-130B8482F4C7}" type="slidenum">
              <a:rPr lang="en-US" altLang="zh-CN"/>
              <a:pPr eaLnBrk="1" hangingPunct="1"/>
              <a:t>51</a:t>
            </a:fld>
            <a:endParaRPr lang="en-US" altLang="zh-CN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0908E75-B85A-4AC7-A4D2-031DF27B8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2.3.4 </a:t>
            </a:r>
            <a:r>
              <a:rPr lang="zh-CN" altLang="en-US" b="1"/>
              <a:t>用户定义的完整性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FAA7F3FD-85F7-4C60-B4E9-2A1C27C14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针对某一具体关系数据库的约束条件，反映某一具体应用所涉及的数据必须满足的语义要求</a:t>
            </a:r>
          </a:p>
          <a:p>
            <a:pPr eaLnBrk="1" hangingPunct="1"/>
            <a:r>
              <a:rPr lang="zh-CN" altLang="en-US" sz="3600"/>
              <a:t>关系模型应提供定义和检验这类完整性的机制，以便用统一的系统的方法处理它们，而不要由应用程序承担这一功能</a:t>
            </a:r>
          </a:p>
          <a:p>
            <a:pPr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D178F253-0739-4B7B-ADC1-CAD45AA9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22CA1B-0E8A-493E-986E-49ED8300B357}" type="slidenum">
              <a:rPr lang="en-US" altLang="zh-CN"/>
              <a:pPr eaLnBrk="1" hangingPunct="1"/>
              <a:t>52</a:t>
            </a:fld>
            <a:endParaRPr lang="en-US" altLang="zh-CN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4466C561-3D12-40CF-B446-5C348C859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用户定义的完整性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6EA430C-6616-4751-A7FD-16CA09146E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000"/>
              <a:t>例：课程</a:t>
            </a:r>
            <a:r>
              <a:rPr lang="en-US" altLang="zh-CN" sz="4000"/>
              <a:t>(</a:t>
            </a:r>
            <a:r>
              <a:rPr lang="zh-CN" altLang="en-US" sz="4000"/>
              <a:t>课程号，课程名，学分</a:t>
            </a:r>
            <a:r>
              <a:rPr lang="en-US" altLang="zh-CN" sz="4000"/>
              <a:t>)</a:t>
            </a:r>
          </a:p>
          <a:p>
            <a:pPr lvl="1" eaLnBrk="1" hangingPunct="1"/>
            <a:r>
              <a:rPr lang="zh-CN" altLang="en-US" sz="3600"/>
              <a:t>非主属性“课程名”也不能取空值</a:t>
            </a:r>
          </a:p>
          <a:p>
            <a:pPr lvl="1" eaLnBrk="1" hangingPunct="1"/>
            <a:r>
              <a:rPr lang="zh-CN" altLang="en-US" sz="3600"/>
              <a:t> “学分”属性只能取值</a:t>
            </a:r>
            <a:r>
              <a:rPr lang="en-US" altLang="zh-CN" sz="3600"/>
              <a:t>{1</a:t>
            </a:r>
            <a:r>
              <a:rPr lang="zh-CN" altLang="en-US" sz="3600"/>
              <a:t>，</a:t>
            </a:r>
            <a:r>
              <a:rPr lang="en-US" altLang="zh-CN" sz="3600"/>
              <a:t>2</a:t>
            </a:r>
            <a:r>
              <a:rPr lang="zh-CN" altLang="en-US" sz="3600"/>
              <a:t>，</a:t>
            </a:r>
            <a:r>
              <a:rPr lang="en-US" altLang="zh-CN" sz="3600"/>
              <a:t>3</a:t>
            </a:r>
            <a:r>
              <a:rPr lang="zh-CN" altLang="en-US" sz="3600"/>
              <a:t>，</a:t>
            </a:r>
            <a:r>
              <a:rPr lang="en-US" altLang="zh-CN" sz="3600"/>
              <a:t>4}</a:t>
            </a:r>
          </a:p>
          <a:p>
            <a:pPr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6AA669EF-E130-4842-968D-5CAA5F12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CE9481-C874-492E-950F-DAE49EBF8617}" type="slidenum">
              <a:rPr lang="en-US" altLang="zh-CN"/>
              <a:pPr eaLnBrk="1" hangingPunct="1"/>
              <a:t>53</a:t>
            </a:fld>
            <a:endParaRPr lang="en-US" altLang="zh-CN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9D1CD82B-3C0F-415C-84B1-1C906DE0B7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第二章 关系数据库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5FED70F4-B194-4154-B5B5-47DF71F38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 b="1"/>
              <a:t>2.1 </a:t>
            </a:r>
            <a:r>
              <a:rPr lang="zh-CN" altLang="en-US" sz="3600"/>
              <a:t>关系模型概述</a:t>
            </a:r>
          </a:p>
          <a:p>
            <a:pPr eaLnBrk="1" hangingPunct="1">
              <a:buFontTx/>
              <a:buNone/>
            </a:pPr>
            <a:r>
              <a:rPr lang="en-US" altLang="zh-CN" sz="3600" b="1"/>
              <a:t>2.2 </a:t>
            </a:r>
            <a:r>
              <a:rPr lang="zh-CN" altLang="en-US" sz="3600"/>
              <a:t>关系操作</a:t>
            </a:r>
          </a:p>
          <a:p>
            <a:pPr eaLnBrk="1" hangingPunct="1">
              <a:buFontTx/>
              <a:buNone/>
            </a:pPr>
            <a:r>
              <a:rPr lang="en-US" altLang="zh-CN" sz="3600"/>
              <a:t>2.3 </a:t>
            </a:r>
            <a:r>
              <a:rPr lang="zh-CN" altLang="en-US" sz="3600"/>
              <a:t>关系的完整性</a:t>
            </a:r>
          </a:p>
          <a:p>
            <a:pPr eaLnBrk="1" hangingPunct="1">
              <a:buFontTx/>
              <a:buNone/>
            </a:pPr>
            <a:r>
              <a:rPr lang="en-US" altLang="zh-CN" sz="3600" b="1">
                <a:solidFill>
                  <a:schemeClr val="accent2"/>
                </a:solidFill>
              </a:rPr>
              <a:t>2.4 </a:t>
            </a:r>
            <a:r>
              <a:rPr lang="zh-CN" altLang="en-US" sz="3600">
                <a:solidFill>
                  <a:schemeClr val="accent2"/>
                </a:solidFill>
              </a:rPr>
              <a:t>关系代数</a:t>
            </a:r>
          </a:p>
          <a:p>
            <a:pPr eaLnBrk="1" hangingPunct="1">
              <a:buFontTx/>
              <a:buNone/>
            </a:pPr>
            <a:r>
              <a:rPr lang="en-US" altLang="zh-CN" sz="3600" b="1"/>
              <a:t>2.5 </a:t>
            </a:r>
            <a:r>
              <a:rPr lang="zh-CN" altLang="en-US" sz="3600"/>
              <a:t>关系演算</a:t>
            </a:r>
          </a:p>
          <a:p>
            <a:pPr eaLnBrk="1" hangingPunct="1">
              <a:buFontTx/>
              <a:buNone/>
            </a:pPr>
            <a:r>
              <a:rPr lang="en-US" altLang="zh-CN" sz="3600" b="1"/>
              <a:t>2.6 </a:t>
            </a:r>
            <a:r>
              <a:rPr lang="zh-CN" altLang="en-US" sz="3600"/>
              <a:t>小结</a:t>
            </a:r>
          </a:p>
          <a:p>
            <a:pPr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E0A359C9-E96C-4D1D-85E3-943A0F1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83E161-F5C3-4641-9565-62CF5FABDA31}" type="slidenum">
              <a:rPr lang="en-US" altLang="zh-CN"/>
              <a:pPr eaLnBrk="1" hangingPunct="1"/>
              <a:t>54</a:t>
            </a:fld>
            <a:endParaRPr lang="en-US" altLang="zh-CN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625A2D3-8CB8-49E8-85CE-9FBB48AB8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 </a:t>
            </a:r>
            <a:r>
              <a:rPr lang="zh-CN" altLang="en-US" b="1"/>
              <a:t>关系代数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BFE9AD44-FCA6-440D-8EBA-67444F8F6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pPr eaLnBrk="1" hangingPunct="1"/>
            <a:r>
              <a:rPr lang="zh-CN" altLang="en-US" sz="4000"/>
              <a:t>概述</a:t>
            </a:r>
          </a:p>
          <a:p>
            <a:pPr eaLnBrk="1" hangingPunct="1"/>
            <a:r>
              <a:rPr lang="zh-CN" altLang="en-US" sz="4000"/>
              <a:t>传统的集合运算</a:t>
            </a:r>
          </a:p>
          <a:p>
            <a:pPr eaLnBrk="1" hangingPunct="1"/>
            <a:r>
              <a:rPr lang="zh-CN" altLang="en-US" sz="4000"/>
              <a:t>专门的关系运算</a:t>
            </a:r>
          </a:p>
          <a:p>
            <a:pPr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B3A668C0-C613-41C4-BD26-0239AA7A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2B7F9B-A591-4986-B2BF-97207A7334A1}" type="slidenum">
              <a:rPr lang="en-US" altLang="zh-CN"/>
              <a:pPr eaLnBrk="1" hangingPunct="1"/>
              <a:t>55</a:t>
            </a:fld>
            <a:endParaRPr lang="en-US" altLang="zh-CN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0EBC0B4-C9B5-4F7A-B2F2-239022CD9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Comic Sans MS" panose="030F0702030302020204" pitchFamily="66" charset="0"/>
              </a:rPr>
              <a:t>关系代数运算符</a:t>
            </a:r>
            <a:endParaRPr lang="en-US" altLang="zh-CN">
              <a:latin typeface="Comic Sans MS" panose="030F0702030302020204" pitchFamily="66" charset="0"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95C8030-D517-41AC-A984-FC322152C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>
                <a:solidFill>
                  <a:srgbClr val="0000FF"/>
                </a:solidFill>
              </a:rPr>
              <a:t>集合运算符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3200"/>
              <a:t>∪</a:t>
            </a:r>
            <a:r>
              <a:rPr lang="en-US" altLang="zh-CN" sz="3200"/>
              <a:t>(</a:t>
            </a:r>
            <a:r>
              <a:rPr lang="zh-CN" altLang="en-US" sz="3200"/>
              <a:t>并</a:t>
            </a:r>
            <a:r>
              <a:rPr lang="en-US" altLang="zh-CN" sz="3200"/>
              <a:t>)</a:t>
            </a:r>
            <a:r>
              <a:rPr lang="zh-CN" altLang="en-US" sz="3200"/>
              <a:t>，</a:t>
            </a:r>
            <a:r>
              <a:rPr lang="en-US" altLang="en-US" sz="3200"/>
              <a:t>－</a:t>
            </a:r>
            <a:r>
              <a:rPr lang="zh-CN" altLang="en-US" sz="3200"/>
              <a:t> </a:t>
            </a:r>
            <a:r>
              <a:rPr lang="en-US" altLang="zh-CN" sz="3200"/>
              <a:t>(</a:t>
            </a:r>
            <a:r>
              <a:rPr lang="zh-CN" altLang="en-US" sz="3200"/>
              <a:t>差</a:t>
            </a:r>
            <a:r>
              <a:rPr lang="en-US" altLang="zh-CN" sz="3200"/>
              <a:t>)</a:t>
            </a:r>
            <a:r>
              <a:rPr lang="zh-CN" altLang="en-US" sz="3200"/>
              <a:t>，∩</a:t>
            </a:r>
            <a:r>
              <a:rPr lang="en-US" altLang="zh-CN" sz="3200"/>
              <a:t>(</a:t>
            </a:r>
            <a:r>
              <a:rPr lang="zh-CN" altLang="en-US" sz="3200"/>
              <a:t>交</a:t>
            </a:r>
            <a:r>
              <a:rPr lang="en-US" altLang="zh-CN" sz="3200"/>
              <a:t>)</a:t>
            </a:r>
            <a:r>
              <a:rPr lang="zh-CN" altLang="en-US" sz="3200"/>
              <a:t>，</a:t>
            </a:r>
            <a:r>
              <a:rPr lang="en-US" altLang="zh-CN" sz="3200"/>
              <a:t>×(</a:t>
            </a:r>
            <a:r>
              <a:rPr lang="zh-CN" altLang="en-US" sz="3200"/>
              <a:t>笛卡尔积</a:t>
            </a:r>
            <a:r>
              <a:rPr lang="en-US" altLang="zh-CN" sz="320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>
                <a:solidFill>
                  <a:srgbClr val="0000FF"/>
                </a:solidFill>
              </a:rPr>
              <a:t>专门的关系运算符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3200">
                <a:sym typeface="Symbol" panose="05050102010706020507" pitchFamily="18" charset="2"/>
              </a:rPr>
              <a:t></a:t>
            </a:r>
            <a:r>
              <a:rPr lang="en-US" altLang="zh-CN" sz="3200"/>
              <a:t>(</a:t>
            </a:r>
            <a:r>
              <a:rPr lang="zh-CN" altLang="en-US" sz="3200"/>
              <a:t>选择</a:t>
            </a:r>
            <a:r>
              <a:rPr lang="en-US" altLang="zh-CN" sz="3200"/>
              <a:t>)</a:t>
            </a:r>
            <a:r>
              <a:rPr lang="zh-CN" altLang="en-US" sz="3200"/>
              <a:t>，</a:t>
            </a:r>
            <a:r>
              <a:rPr lang="el-GR" altLang="zh-CN" sz="3200"/>
              <a:t>π</a:t>
            </a:r>
            <a:r>
              <a:rPr lang="en-US" altLang="zh-CN" sz="3200"/>
              <a:t>(</a:t>
            </a:r>
            <a:r>
              <a:rPr lang="zh-CN" altLang="en-US" sz="3200"/>
              <a:t>投影</a:t>
            </a:r>
            <a:r>
              <a:rPr lang="en-US" altLang="zh-CN" sz="3200"/>
              <a:t>)</a:t>
            </a:r>
            <a:r>
              <a:rPr lang="zh-CN" altLang="en-US" sz="3200"/>
              <a:t>，        </a:t>
            </a:r>
            <a:r>
              <a:rPr lang="en-US" altLang="zh-CN" sz="3200"/>
              <a:t>(</a:t>
            </a:r>
            <a:r>
              <a:rPr lang="zh-CN" altLang="en-US" sz="3200"/>
              <a:t>连接</a:t>
            </a:r>
            <a:r>
              <a:rPr lang="en-US" altLang="zh-CN" sz="3200"/>
              <a:t>)</a:t>
            </a:r>
            <a:r>
              <a:rPr lang="zh-CN" altLang="en-US" sz="3200"/>
              <a:t>，</a:t>
            </a:r>
            <a:r>
              <a:rPr lang="el-GR" altLang="zh-CN" sz="3200"/>
              <a:t>÷</a:t>
            </a:r>
            <a:r>
              <a:rPr lang="en-US" altLang="zh-CN" sz="3200"/>
              <a:t> (</a:t>
            </a:r>
            <a:r>
              <a:rPr lang="zh-CN" altLang="en-US" sz="3200"/>
              <a:t>除</a:t>
            </a:r>
            <a:r>
              <a:rPr lang="en-US" altLang="zh-CN" sz="3200"/>
              <a:t>)  </a:t>
            </a:r>
            <a:endParaRPr lang="zh-CN" altLang="el-GR" sz="3200"/>
          </a:p>
          <a:p>
            <a:pPr eaLnBrk="1" hangingPunct="1">
              <a:lnSpc>
                <a:spcPct val="90000"/>
              </a:lnSpc>
            </a:pPr>
            <a:r>
              <a:rPr lang="zh-CN" altLang="en-US" sz="3600">
                <a:solidFill>
                  <a:srgbClr val="0000FF"/>
                </a:solidFill>
              </a:rPr>
              <a:t>比较运算符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3200"/>
              <a:t>&gt;(</a:t>
            </a:r>
            <a:r>
              <a:rPr lang="zh-CN" altLang="en-US" sz="3200"/>
              <a:t>大于</a:t>
            </a:r>
            <a:r>
              <a:rPr lang="en-US" altLang="zh-CN" sz="3200"/>
              <a:t>)</a:t>
            </a:r>
            <a:r>
              <a:rPr lang="zh-CN" altLang="en-US" sz="3200"/>
              <a:t>，≥</a:t>
            </a:r>
            <a:r>
              <a:rPr lang="en-US" altLang="zh-CN" sz="3200"/>
              <a:t>(</a:t>
            </a:r>
            <a:r>
              <a:rPr lang="zh-CN" altLang="en-US" sz="3200"/>
              <a:t>大于等于</a:t>
            </a:r>
            <a:r>
              <a:rPr lang="en-US" altLang="zh-CN" sz="3200"/>
              <a:t>)</a:t>
            </a:r>
            <a:r>
              <a:rPr lang="zh-CN" altLang="en-US" sz="3200"/>
              <a:t>，</a:t>
            </a:r>
            <a:r>
              <a:rPr lang="en-US" altLang="zh-CN" sz="3200"/>
              <a:t>&lt;(</a:t>
            </a:r>
            <a:r>
              <a:rPr lang="zh-CN" altLang="en-US" sz="3200"/>
              <a:t>小于</a:t>
            </a:r>
            <a:r>
              <a:rPr lang="en-US" altLang="zh-CN" sz="3200"/>
              <a:t>)</a:t>
            </a:r>
            <a:r>
              <a:rPr lang="zh-CN" altLang="en-US" sz="3200"/>
              <a:t>，≤</a:t>
            </a:r>
            <a:r>
              <a:rPr lang="en-US" altLang="zh-CN" sz="3200"/>
              <a:t>(</a:t>
            </a:r>
            <a:r>
              <a:rPr lang="zh-CN" altLang="en-US" sz="3200"/>
              <a:t>小于等于</a:t>
            </a:r>
            <a:r>
              <a:rPr lang="en-US" altLang="zh-CN" sz="3200"/>
              <a:t>)</a:t>
            </a:r>
            <a:r>
              <a:rPr lang="zh-CN" altLang="en-US" sz="3200"/>
              <a:t>，</a:t>
            </a:r>
            <a:r>
              <a:rPr lang="en-US" altLang="zh-CN" sz="3200"/>
              <a:t>=(</a:t>
            </a:r>
            <a:r>
              <a:rPr lang="zh-CN" altLang="en-US" sz="3200"/>
              <a:t>等于</a:t>
            </a:r>
            <a:r>
              <a:rPr lang="en-US" altLang="zh-CN" sz="3200"/>
              <a:t>)</a:t>
            </a:r>
            <a:r>
              <a:rPr lang="zh-CN" altLang="en-US" sz="3200"/>
              <a:t>，</a:t>
            </a:r>
            <a:r>
              <a:rPr lang="en-US" altLang="zh-CN" sz="3200"/>
              <a:t>&lt;&gt;(</a:t>
            </a:r>
            <a:r>
              <a:rPr lang="zh-CN" altLang="en-US" sz="3200"/>
              <a:t>不等于</a:t>
            </a:r>
            <a:r>
              <a:rPr lang="en-US" altLang="zh-CN" sz="320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>
                <a:solidFill>
                  <a:srgbClr val="0000FF"/>
                </a:solidFill>
              </a:rPr>
              <a:t>逻辑运算符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3200">
                <a:sym typeface="Symbol" panose="05050102010706020507" pitchFamily="18" charset="2"/>
              </a:rPr>
              <a:t></a:t>
            </a:r>
            <a:r>
              <a:rPr lang="en-US" altLang="zh-CN" sz="3200">
                <a:sym typeface="Symbol" panose="05050102010706020507" pitchFamily="18" charset="2"/>
              </a:rPr>
              <a:t>(</a:t>
            </a:r>
            <a:r>
              <a:rPr lang="zh-CN" altLang="en-US" sz="3200">
                <a:sym typeface="Symbol" panose="05050102010706020507" pitchFamily="18" charset="2"/>
              </a:rPr>
              <a:t>非</a:t>
            </a:r>
            <a:r>
              <a:rPr lang="en-US" altLang="zh-CN" sz="3200">
                <a:sym typeface="Symbol" panose="05050102010706020507" pitchFamily="18" charset="2"/>
              </a:rPr>
              <a:t>)</a:t>
            </a:r>
            <a:r>
              <a:rPr lang="zh-CN" altLang="en-US" sz="3200">
                <a:sym typeface="Symbol" panose="05050102010706020507" pitchFamily="18" charset="2"/>
              </a:rPr>
              <a:t>，</a:t>
            </a:r>
            <a:r>
              <a:rPr lang="en-US" altLang="zh-CN" sz="3200">
                <a:sym typeface="Symbol" panose="05050102010706020507" pitchFamily="18" charset="2"/>
              </a:rPr>
              <a:t>(</a:t>
            </a:r>
            <a:r>
              <a:rPr lang="zh-CN" altLang="en-US" sz="3200">
                <a:sym typeface="Symbol" panose="05050102010706020507" pitchFamily="18" charset="2"/>
              </a:rPr>
              <a:t>与</a:t>
            </a:r>
            <a:r>
              <a:rPr lang="en-US" altLang="zh-CN" sz="3200">
                <a:sym typeface="Symbol" panose="05050102010706020507" pitchFamily="18" charset="2"/>
              </a:rPr>
              <a:t>)</a:t>
            </a:r>
            <a:r>
              <a:rPr lang="zh-CN" altLang="en-US" sz="3200">
                <a:sym typeface="Symbol" panose="05050102010706020507" pitchFamily="18" charset="2"/>
              </a:rPr>
              <a:t>，</a:t>
            </a:r>
            <a:r>
              <a:rPr lang="en-US" altLang="zh-CN" sz="3200">
                <a:sym typeface="Symbol" panose="05050102010706020507" pitchFamily="18" charset="2"/>
              </a:rPr>
              <a:t>(</a:t>
            </a:r>
            <a:r>
              <a:rPr lang="zh-CN" altLang="en-US" sz="3200">
                <a:sym typeface="Symbol" panose="05050102010706020507" pitchFamily="18" charset="2"/>
              </a:rPr>
              <a:t>或</a:t>
            </a:r>
            <a:r>
              <a:rPr lang="en-US" altLang="zh-CN" sz="320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67590" name="AutoShape 6">
            <a:extLst>
              <a:ext uri="{FF2B5EF4-FFF2-40B4-BE49-F238E27FC236}">
                <a16:creationId xmlns:a16="http://schemas.microsoft.com/office/drawing/2014/main" id="{64225F9C-B95D-4E9C-B515-D38ACA6522D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838700" y="3162300"/>
            <a:ext cx="228600" cy="457200"/>
          </a:xfrm>
          <a:prstGeom prst="flowChartCollat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id="{54B07116-A88E-4707-8639-5A30B4F1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D75403-7FD8-4461-B872-AB8501B08FC2}" type="slidenum">
              <a:rPr lang="en-US" altLang="zh-CN"/>
              <a:pPr eaLnBrk="1" hangingPunct="1"/>
              <a:t>56</a:t>
            </a:fld>
            <a:endParaRPr lang="en-US" altLang="zh-CN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B3E95373-5A8E-45FF-AE87-67879BE43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2.4.1 </a:t>
            </a:r>
            <a:r>
              <a:rPr lang="zh-CN" altLang="en-US" b="1"/>
              <a:t>传统的集合运算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38E5A520-BCEF-4D19-9C9E-9A20F2482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6576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3600"/>
              <a:t>1. </a:t>
            </a:r>
            <a:r>
              <a:rPr lang="zh-CN" altLang="en-US" sz="3600"/>
              <a:t>并 </a:t>
            </a:r>
            <a:r>
              <a:rPr lang="en-US" altLang="zh-CN" sz="3600">
                <a:latin typeface="Comic Sans MS" panose="030F0702030302020204" pitchFamily="66" charset="0"/>
              </a:rPr>
              <a:t>(Union)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/>
              <a:t>关系</a:t>
            </a:r>
            <a:r>
              <a:rPr lang="en-US" altLang="zh-CN" sz="3200" i="1"/>
              <a:t>R</a:t>
            </a:r>
            <a:r>
              <a:rPr lang="zh-CN" altLang="en-US" sz="3200"/>
              <a:t>和</a:t>
            </a:r>
            <a:r>
              <a:rPr lang="en-US" altLang="zh-CN" sz="3200" i="1"/>
              <a:t>S</a:t>
            </a:r>
            <a:r>
              <a:rPr lang="zh-CN" altLang="en-US" sz="3200"/>
              <a:t>具有相同的目</a:t>
            </a:r>
            <a:r>
              <a:rPr lang="en-US" altLang="zh-CN" sz="3200" i="1"/>
              <a:t>n</a:t>
            </a:r>
            <a:r>
              <a:rPr lang="zh-CN" altLang="en-US" sz="3200"/>
              <a:t>（即两个关系都有</a:t>
            </a:r>
            <a:r>
              <a:rPr lang="en-US" altLang="zh-CN" sz="3200" i="1"/>
              <a:t>n</a:t>
            </a:r>
            <a:r>
              <a:rPr lang="zh-CN" altLang="en-US" sz="3200"/>
              <a:t>个属性），相应的属性取自同一个域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3200">
                <a:sym typeface="Symbol" panose="05050102010706020507" pitchFamily="18" charset="2"/>
              </a:rPr>
              <a:t>结果仍为</a:t>
            </a:r>
            <a:r>
              <a:rPr lang="en-US" altLang="zh-CN" sz="3200" i="1">
                <a:sym typeface="Symbol" panose="05050102010706020507" pitchFamily="18" charset="2"/>
              </a:rPr>
              <a:t>n</a:t>
            </a:r>
            <a:r>
              <a:rPr lang="zh-CN" altLang="en-US" sz="3200">
                <a:sym typeface="Symbol" panose="05050102010706020507" pitchFamily="18" charset="2"/>
              </a:rPr>
              <a:t>目关系，由属于</a:t>
            </a:r>
            <a:r>
              <a:rPr lang="en-US" altLang="zh-CN" sz="3200" i="1">
                <a:sym typeface="Symbol" panose="05050102010706020507" pitchFamily="18" charset="2"/>
              </a:rPr>
              <a:t>R</a:t>
            </a:r>
            <a:r>
              <a:rPr lang="zh-CN" altLang="en-US" sz="3200">
                <a:sym typeface="Symbol" panose="05050102010706020507" pitchFamily="18" charset="2"/>
              </a:rPr>
              <a:t>或属于</a:t>
            </a:r>
            <a:r>
              <a:rPr lang="en-US" altLang="zh-CN" sz="3200" i="1">
                <a:sym typeface="Symbol" panose="05050102010706020507" pitchFamily="18" charset="2"/>
              </a:rPr>
              <a:t>S</a:t>
            </a:r>
            <a:r>
              <a:rPr lang="zh-CN" altLang="en-US" sz="3200">
                <a:sym typeface="Symbol" panose="05050102010706020507" pitchFamily="18" charset="2"/>
              </a:rPr>
              <a:t>的元组组成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en-US" altLang="zh-CN" sz="3200" b="1" i="1"/>
              <a:t>R</a:t>
            </a:r>
            <a:r>
              <a:rPr lang="en-US" altLang="zh-CN" sz="3200" b="1">
                <a:sym typeface="Symbol" panose="05050102010706020507" pitchFamily="18" charset="2"/>
              </a:rPr>
              <a:t>∪</a:t>
            </a:r>
            <a:r>
              <a:rPr lang="en-US" altLang="zh-CN" sz="3200" b="1" i="1">
                <a:sym typeface="Symbol" panose="05050102010706020507" pitchFamily="18" charset="2"/>
              </a:rPr>
              <a:t>S = </a:t>
            </a:r>
            <a:r>
              <a:rPr lang="en-US" altLang="zh-CN" sz="3200" b="1">
                <a:sym typeface="Symbol" panose="05050102010706020507" pitchFamily="18" charset="2"/>
              </a:rPr>
              <a:t>{ </a:t>
            </a:r>
            <a:r>
              <a:rPr lang="en-US" altLang="zh-CN" sz="3200" b="1" i="1">
                <a:sym typeface="Symbol" panose="05050102010706020507" pitchFamily="18" charset="2"/>
              </a:rPr>
              <a:t>t | t</a:t>
            </a:r>
            <a:r>
              <a:rPr lang="en-US" altLang="zh-CN" sz="3200" b="1">
                <a:sym typeface="Symbol" panose="05050102010706020507" pitchFamily="18" charset="2"/>
              </a:rPr>
              <a:t>∈</a:t>
            </a:r>
            <a:r>
              <a:rPr lang="en-US" altLang="zh-CN" sz="3200" b="1" i="1">
                <a:sym typeface="Symbol" panose="05050102010706020507" pitchFamily="18" charset="2"/>
              </a:rPr>
              <a:t>R </a:t>
            </a:r>
            <a:r>
              <a:rPr lang="en-US" altLang="zh-CN" sz="3200" b="1">
                <a:sym typeface="Symbol" panose="05050102010706020507" pitchFamily="18" charset="2"/>
              </a:rPr>
              <a:t>∨ </a:t>
            </a:r>
            <a:r>
              <a:rPr lang="en-US" altLang="zh-CN" sz="3200" b="1" i="1">
                <a:sym typeface="Symbol" panose="05050102010706020507" pitchFamily="18" charset="2"/>
              </a:rPr>
              <a:t>t</a:t>
            </a:r>
            <a:r>
              <a:rPr lang="en-US" altLang="zh-CN" sz="3200" b="1">
                <a:sym typeface="Symbol" panose="05050102010706020507" pitchFamily="18" charset="2"/>
              </a:rPr>
              <a:t>∈</a:t>
            </a:r>
            <a:r>
              <a:rPr lang="en-US" altLang="zh-CN" sz="3200" b="1" i="1">
                <a:sym typeface="Symbol" panose="05050102010706020507" pitchFamily="18" charset="2"/>
              </a:rPr>
              <a:t>S </a:t>
            </a:r>
            <a:r>
              <a:rPr lang="en-US" altLang="zh-CN" sz="3200" b="1">
                <a:sym typeface="Symbol" panose="05050102010706020507" pitchFamily="18" charset="2"/>
              </a:rPr>
              <a:t>}</a:t>
            </a:r>
            <a:endParaRPr lang="en-US" altLang="zh-CN" sz="3200" b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7E91180F-2BD1-4750-BC83-1C4BF801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975889-2D67-4A97-BAF8-8BB9998C8B56}" type="slidenum">
              <a:rPr lang="en-US" altLang="zh-CN"/>
              <a:pPr eaLnBrk="1" hangingPunct="1"/>
              <a:t>57</a:t>
            </a:fld>
            <a:endParaRPr lang="en-US" altLang="zh-CN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890F7F06-6AF6-40A8-856D-DE11DEB5F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 </a:t>
            </a:r>
            <a:r>
              <a:rPr lang="zh-CN" altLang="en-US"/>
              <a:t>并 </a:t>
            </a:r>
            <a:r>
              <a:rPr lang="en-US" altLang="zh-CN">
                <a:latin typeface="Comic Sans MS" panose="030F0702030302020204" pitchFamily="66" charset="0"/>
              </a:rPr>
              <a:t>(Union)</a:t>
            </a:r>
          </a:p>
        </p:txBody>
      </p:sp>
      <p:pic>
        <p:nvPicPr>
          <p:cNvPr id="59396" name="Picture 4">
            <a:extLst>
              <a:ext uri="{FF2B5EF4-FFF2-40B4-BE49-F238E27FC236}">
                <a16:creationId xmlns:a16="http://schemas.microsoft.com/office/drawing/2014/main" id="{4CEF1B0D-E7C8-4B9B-8479-8D30BB956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"/>
          <a:stretch>
            <a:fillRect/>
          </a:stretch>
        </p:blipFill>
        <p:spPr bwMode="auto">
          <a:xfrm>
            <a:off x="609600" y="1152525"/>
            <a:ext cx="80772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DE6A060C-9C3F-4492-808B-D5518DBC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5D19D9-4463-481D-8EFB-50E5B690BD0B}" type="slidenum">
              <a:rPr lang="en-US" altLang="zh-CN"/>
              <a:pPr eaLnBrk="1" hangingPunct="1"/>
              <a:t>58</a:t>
            </a:fld>
            <a:endParaRPr lang="en-US" altLang="zh-CN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C21FE1B7-C93C-4D52-A138-76491CDF0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 b="1"/>
              <a:t>差 </a:t>
            </a:r>
            <a:r>
              <a:rPr lang="en-US" altLang="zh-CN" b="1">
                <a:latin typeface="Comic Sans MS" panose="030F0702030302020204" pitchFamily="66" charset="0"/>
              </a:rPr>
              <a:t>(Except)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79899C37-11BB-4AEE-A314-41E98BFB63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/>
            <a:r>
              <a:rPr lang="en-US" altLang="zh-CN" sz="4000" i="1"/>
              <a:t>R</a:t>
            </a:r>
            <a:r>
              <a:rPr lang="zh-CN" altLang="en-US" sz="4000"/>
              <a:t>和</a:t>
            </a:r>
            <a:r>
              <a:rPr lang="en-US" altLang="zh-CN" sz="4000" i="1"/>
              <a:t>S</a:t>
            </a:r>
          </a:p>
          <a:p>
            <a:pPr lvl="1" eaLnBrk="1" hangingPunct="1"/>
            <a:r>
              <a:rPr lang="zh-CN" altLang="en-US" sz="3600"/>
              <a:t>具有相同的目</a:t>
            </a:r>
            <a:r>
              <a:rPr lang="en-US" altLang="zh-CN" sz="3600" i="1"/>
              <a:t>n</a:t>
            </a:r>
          </a:p>
          <a:p>
            <a:pPr lvl="1" eaLnBrk="1" hangingPunct="1"/>
            <a:r>
              <a:rPr lang="zh-CN" altLang="en-US" sz="3600"/>
              <a:t>相应的属性取自同一个域</a:t>
            </a:r>
          </a:p>
          <a:p>
            <a:pPr eaLnBrk="1" hangingPunct="1"/>
            <a:r>
              <a:rPr lang="en-US" altLang="zh-CN" sz="4000" i="1"/>
              <a:t>R - S</a:t>
            </a:r>
          </a:p>
          <a:p>
            <a:pPr lvl="1" eaLnBrk="1" hangingPunct="1"/>
            <a:r>
              <a:rPr lang="zh-CN" altLang="en-US" sz="3600"/>
              <a:t>结果仍为</a:t>
            </a:r>
            <a:r>
              <a:rPr lang="en-US" altLang="zh-CN" sz="3600" i="1"/>
              <a:t>n</a:t>
            </a:r>
            <a:r>
              <a:rPr lang="zh-CN" altLang="en-US" sz="3600"/>
              <a:t>目关系，由属于</a:t>
            </a:r>
            <a:r>
              <a:rPr lang="en-US" altLang="zh-CN" sz="3600" i="1"/>
              <a:t>R</a:t>
            </a:r>
            <a:r>
              <a:rPr lang="zh-CN" altLang="en-US" sz="3600"/>
              <a:t>而不属于</a:t>
            </a:r>
            <a:r>
              <a:rPr lang="en-US" altLang="zh-CN" sz="3600" i="1"/>
              <a:t>S</a:t>
            </a:r>
            <a:r>
              <a:rPr lang="zh-CN" altLang="en-US" sz="3600"/>
              <a:t>的所有元组组成</a:t>
            </a:r>
          </a:p>
          <a:p>
            <a:pPr lvl="1" eaLnBrk="1" hangingPunct="1"/>
            <a:r>
              <a:rPr lang="en-US" altLang="zh-CN" sz="3600" b="1" i="1"/>
              <a:t>R </a:t>
            </a:r>
            <a:r>
              <a:rPr lang="en-US" altLang="zh-CN" sz="3600" b="1"/>
              <a:t>-</a:t>
            </a:r>
            <a:r>
              <a:rPr lang="en-US" altLang="zh-CN" sz="3600" b="1" i="1"/>
              <a:t>S </a:t>
            </a:r>
            <a:r>
              <a:rPr lang="en-US" altLang="zh-CN" sz="3600" b="1"/>
              <a:t>= { </a:t>
            </a:r>
            <a:r>
              <a:rPr lang="en-US" altLang="zh-CN" sz="3600" b="1" i="1"/>
              <a:t>t </a:t>
            </a:r>
            <a:r>
              <a:rPr lang="en-US" altLang="zh-CN" sz="3600" b="1"/>
              <a:t>| </a:t>
            </a:r>
            <a:r>
              <a:rPr lang="en-US" altLang="zh-CN" sz="3600" b="1" i="1"/>
              <a:t>t</a:t>
            </a:r>
            <a:r>
              <a:rPr lang="en-US" altLang="zh-CN" sz="3600" b="1">
                <a:latin typeface="宋体" panose="02010600030101010101" pitchFamily="2" charset="-122"/>
              </a:rPr>
              <a:t>∈</a:t>
            </a:r>
            <a:r>
              <a:rPr lang="en-US" altLang="zh-CN" sz="3600" b="1" i="1"/>
              <a:t>R </a:t>
            </a:r>
            <a:r>
              <a:rPr lang="en-US" altLang="zh-CN" sz="3600" b="1"/>
              <a:t>∧ </a:t>
            </a:r>
            <a:r>
              <a:rPr lang="en-US" altLang="zh-CN" sz="3600" b="1" i="1"/>
              <a:t>t</a:t>
            </a:r>
            <a:r>
              <a:rPr lang="en-US" altLang="zh-CN" sz="3600" b="1">
                <a:sym typeface="Symbol" panose="05050102010706020507" pitchFamily="18" charset="2"/>
              </a:rPr>
              <a:t></a:t>
            </a:r>
            <a:r>
              <a:rPr lang="en-US" altLang="zh-CN" sz="3600" b="1" i="1"/>
              <a:t>S </a:t>
            </a:r>
            <a:r>
              <a:rPr lang="en-US" altLang="zh-CN" sz="3600" b="1"/>
              <a:t>}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D7371A18-B2B8-425A-9465-DE73BCAB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11E405-5435-4D1F-9EBC-835422AC999A}" type="slidenum">
              <a:rPr lang="en-US" altLang="zh-CN"/>
              <a:pPr eaLnBrk="1" hangingPunct="1"/>
              <a:t>59</a:t>
            </a:fld>
            <a:endParaRPr lang="en-US" altLang="zh-CN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B879066D-D636-4A94-AA18-597EB458C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差</a:t>
            </a:r>
          </a:p>
        </p:txBody>
      </p:sp>
      <p:pic>
        <p:nvPicPr>
          <p:cNvPr id="61444" name="Picture 4">
            <a:extLst>
              <a:ext uri="{FF2B5EF4-FFF2-40B4-BE49-F238E27FC236}">
                <a16:creationId xmlns:a16="http://schemas.microsoft.com/office/drawing/2014/main" id="{F3B77CE2-01AC-4C39-B5E0-CB7F247CE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"/>
          <a:stretch>
            <a:fillRect/>
          </a:stretch>
        </p:blipFill>
        <p:spPr bwMode="auto">
          <a:xfrm>
            <a:off x="685800" y="1143000"/>
            <a:ext cx="815340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508728F4-6986-47E7-A14B-DFFAF048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AA2A8B-3443-412D-A819-98AE2788C8B6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42CB264C-4085-4DD9-B4C8-35B6FEEE99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⒈ </a:t>
            </a:r>
            <a:r>
              <a:rPr lang="zh-CN" altLang="en-US" b="1" u="sng" dirty="0"/>
              <a:t>域 </a:t>
            </a:r>
            <a:r>
              <a:rPr lang="en-US" altLang="zh-CN" b="1" u="sng" dirty="0">
                <a:latin typeface="Comic Sans MS" panose="030F0702030302020204" pitchFamily="66" charset="0"/>
              </a:rPr>
              <a:t>(</a:t>
            </a:r>
            <a:r>
              <a:rPr lang="en-US" altLang="zh-CN" u="sng" dirty="0">
                <a:latin typeface="Comic Sans MS" panose="030F0702030302020204" pitchFamily="66" charset="0"/>
              </a:rPr>
              <a:t>Domain</a:t>
            </a:r>
            <a:r>
              <a:rPr lang="en-US" altLang="zh-CN" b="1" u="sng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EA97AF3-AEC4-4415-8D37-C61D0EDE5E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257800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域是一组具有相同数据类型的值的集合。例</a:t>
            </a:r>
            <a:r>
              <a:rPr lang="en-US" altLang="zh-CN" sz="4000" dirty="0"/>
              <a:t>:</a:t>
            </a:r>
          </a:p>
          <a:p>
            <a:pPr lvl="1" eaLnBrk="1" hangingPunct="1"/>
            <a:r>
              <a:rPr lang="zh-CN" altLang="en-US" sz="3600" dirty="0"/>
              <a:t>自然数</a:t>
            </a:r>
          </a:p>
          <a:p>
            <a:pPr lvl="1" eaLnBrk="1" hangingPunct="1"/>
            <a:r>
              <a:rPr lang="zh-CN" altLang="en-US" sz="3600" dirty="0"/>
              <a:t>整数</a:t>
            </a:r>
          </a:p>
          <a:p>
            <a:pPr lvl="1" eaLnBrk="1" hangingPunct="1"/>
            <a:r>
              <a:rPr lang="zh-CN" altLang="en-US" sz="3600" dirty="0"/>
              <a:t>实数</a:t>
            </a:r>
          </a:p>
          <a:p>
            <a:pPr lvl="1" eaLnBrk="1" hangingPunct="1"/>
            <a:r>
              <a:rPr lang="zh-CN" altLang="en-US" sz="3600" dirty="0"/>
              <a:t>介于某个取值范围的整数</a:t>
            </a:r>
          </a:p>
          <a:p>
            <a:pPr lvl="1" eaLnBrk="1" hangingPunct="1"/>
            <a:r>
              <a:rPr lang="zh-CN" altLang="en-US" sz="3600" dirty="0"/>
              <a:t>指定长度的字符串集合</a:t>
            </a:r>
          </a:p>
          <a:p>
            <a:pPr lvl="1" eaLnBrk="1" hangingPunct="1"/>
            <a:r>
              <a:rPr lang="en-US" altLang="zh-CN" sz="3600" dirty="0"/>
              <a:t>{‘</a:t>
            </a:r>
            <a:r>
              <a:rPr lang="zh-CN" altLang="en-US" sz="3600" dirty="0"/>
              <a:t>男’，‘女’</a:t>
            </a:r>
            <a:r>
              <a:rPr lang="en-US" altLang="zh-CN" sz="3600" dirty="0"/>
              <a:t>}</a:t>
            </a:r>
          </a:p>
          <a:p>
            <a:pPr lvl="1" eaLnBrk="1" hangingPunct="1">
              <a:buFontTx/>
              <a:buNone/>
            </a:pPr>
            <a:endParaRPr lang="en-US" altLang="zh-CN" sz="36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>
            <a:extLst>
              <a:ext uri="{FF2B5EF4-FFF2-40B4-BE49-F238E27FC236}">
                <a16:creationId xmlns:a16="http://schemas.microsoft.com/office/drawing/2014/main" id="{0D95E90D-BA0B-4713-B342-4E056343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CDBEC9-12F8-4E97-BB2A-5E7D4BDF95AD}" type="slidenum">
              <a:rPr lang="en-US" altLang="zh-CN"/>
              <a:pPr eaLnBrk="1" hangingPunct="1"/>
              <a:t>60</a:t>
            </a:fld>
            <a:endParaRPr lang="en-US" altLang="zh-CN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1957C9E-9DDF-4217-A57B-B78DFAF966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 </a:t>
            </a:r>
            <a:r>
              <a:rPr lang="zh-CN" altLang="en-US" b="1"/>
              <a:t>交 </a:t>
            </a:r>
            <a:r>
              <a:rPr lang="en-US" altLang="zh-CN" b="1"/>
              <a:t>(</a:t>
            </a:r>
            <a:r>
              <a:rPr lang="en-US" altLang="zh-CN" b="1">
                <a:latin typeface="Comic Sans MS" panose="030F0702030302020204" pitchFamily="66" charset="0"/>
              </a:rPr>
              <a:t>Intersection</a:t>
            </a:r>
            <a:r>
              <a:rPr lang="en-US" altLang="zh-CN" b="1"/>
              <a:t>)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5A0198FE-BAB3-4809-9553-9A0888C75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 i="1"/>
              <a:t>R</a:t>
            </a:r>
            <a:r>
              <a:rPr lang="zh-CN" altLang="en-US" sz="3600"/>
              <a:t>和</a:t>
            </a:r>
            <a:r>
              <a:rPr lang="en-US" altLang="zh-CN" sz="3600" i="1"/>
              <a:t>S</a:t>
            </a:r>
          </a:p>
          <a:p>
            <a:pPr lvl="1" eaLnBrk="1" hangingPunct="1"/>
            <a:r>
              <a:rPr lang="zh-CN" altLang="en-US" sz="3200"/>
              <a:t>具有相同的目</a:t>
            </a:r>
            <a:r>
              <a:rPr lang="en-US" altLang="zh-CN" sz="3200" i="1"/>
              <a:t>n</a:t>
            </a:r>
          </a:p>
          <a:p>
            <a:pPr lvl="1" eaLnBrk="1" hangingPunct="1"/>
            <a:r>
              <a:rPr lang="zh-CN" altLang="en-US" sz="3200"/>
              <a:t>相应的属性取自同一个域</a:t>
            </a:r>
          </a:p>
          <a:p>
            <a:pPr eaLnBrk="1" hangingPunct="1"/>
            <a:r>
              <a:rPr lang="en-US" altLang="zh-CN" sz="3600" i="1"/>
              <a:t>R</a:t>
            </a:r>
            <a:r>
              <a:rPr lang="en-US" altLang="zh-CN" sz="3600"/>
              <a:t>∩</a:t>
            </a:r>
            <a:r>
              <a:rPr lang="en-US" altLang="zh-CN" sz="3600" i="1"/>
              <a:t>S</a:t>
            </a:r>
          </a:p>
          <a:p>
            <a:pPr lvl="1" eaLnBrk="1" hangingPunct="1"/>
            <a:r>
              <a:rPr lang="zh-CN" altLang="en-US" sz="3200"/>
              <a:t>仍为</a:t>
            </a:r>
            <a:r>
              <a:rPr lang="en-US" altLang="zh-CN" sz="3200" i="1"/>
              <a:t>n</a:t>
            </a:r>
            <a:r>
              <a:rPr lang="zh-CN" altLang="en-US" sz="3200"/>
              <a:t>目关系，由既属于</a:t>
            </a:r>
            <a:r>
              <a:rPr lang="en-US" altLang="zh-CN" sz="3200" i="1"/>
              <a:t>R</a:t>
            </a:r>
            <a:r>
              <a:rPr lang="zh-CN" altLang="en-US" sz="3200"/>
              <a:t>又属于</a:t>
            </a:r>
            <a:r>
              <a:rPr lang="en-US" altLang="zh-CN" sz="3200" i="1"/>
              <a:t>S</a:t>
            </a:r>
            <a:r>
              <a:rPr lang="zh-CN" altLang="en-US" sz="3200"/>
              <a:t>的元组组成</a:t>
            </a:r>
          </a:p>
          <a:p>
            <a:pPr lvl="1" eaLnBrk="1" hangingPunct="1"/>
            <a:r>
              <a:rPr lang="en-US" altLang="zh-CN" sz="3200" b="1" i="1"/>
              <a:t>R</a:t>
            </a:r>
            <a:r>
              <a:rPr lang="en-US" altLang="zh-CN" sz="3200" b="1"/>
              <a:t>∩</a:t>
            </a:r>
            <a:r>
              <a:rPr lang="en-US" altLang="zh-CN" sz="3200" b="1" i="1"/>
              <a:t>S </a:t>
            </a:r>
            <a:r>
              <a:rPr lang="en-US" altLang="zh-CN" sz="3200" b="1"/>
              <a:t>= { </a:t>
            </a:r>
            <a:r>
              <a:rPr lang="en-US" altLang="zh-CN" sz="3200" b="1" i="1"/>
              <a:t>t </a:t>
            </a:r>
            <a:r>
              <a:rPr lang="en-US" altLang="zh-CN" sz="3200" b="1"/>
              <a:t>| </a:t>
            </a:r>
            <a:r>
              <a:rPr lang="en-US" altLang="zh-CN" sz="3200" b="1" i="1"/>
              <a:t>t </a:t>
            </a:r>
            <a:r>
              <a:rPr lang="en-US" altLang="zh-CN" sz="3200" b="1"/>
              <a:t>∈ </a:t>
            </a:r>
            <a:r>
              <a:rPr lang="en-US" altLang="zh-CN" sz="3200" b="1" i="1"/>
              <a:t>R </a:t>
            </a:r>
            <a:r>
              <a:rPr lang="en-US" altLang="zh-CN" sz="3200" b="1"/>
              <a:t>∧ </a:t>
            </a:r>
            <a:r>
              <a:rPr lang="en-US" altLang="zh-CN" sz="3200" b="1" i="1"/>
              <a:t>t </a:t>
            </a:r>
            <a:r>
              <a:rPr lang="en-US" altLang="zh-CN" sz="3200" b="1"/>
              <a:t>∈</a:t>
            </a:r>
            <a:r>
              <a:rPr lang="en-US" altLang="zh-CN" sz="3200" b="1" i="1"/>
              <a:t>S </a:t>
            </a:r>
            <a:r>
              <a:rPr lang="en-US" altLang="zh-CN" sz="3200" b="1"/>
              <a:t>}</a:t>
            </a:r>
          </a:p>
          <a:p>
            <a:pPr lvl="1" eaLnBrk="1" hangingPunct="1"/>
            <a:r>
              <a:rPr lang="en-US" altLang="zh-CN" sz="3200" b="1" i="1">
                <a:solidFill>
                  <a:schemeClr val="accent2"/>
                </a:solidFill>
              </a:rPr>
              <a:t>R</a:t>
            </a:r>
            <a:r>
              <a:rPr lang="en-US" altLang="zh-CN" sz="3200" b="1">
                <a:solidFill>
                  <a:schemeClr val="accent2"/>
                </a:solidFill>
              </a:rPr>
              <a:t>∩</a:t>
            </a:r>
            <a:r>
              <a:rPr lang="en-US" altLang="zh-CN" sz="3200" b="1" i="1">
                <a:solidFill>
                  <a:schemeClr val="accent2"/>
                </a:solidFill>
              </a:rPr>
              <a:t>S </a:t>
            </a:r>
            <a:r>
              <a:rPr lang="en-US" altLang="zh-CN" sz="3200" b="1">
                <a:solidFill>
                  <a:schemeClr val="accent2"/>
                </a:solidFill>
              </a:rPr>
              <a:t>= </a:t>
            </a:r>
            <a:r>
              <a:rPr lang="en-US" altLang="zh-CN" sz="3200" b="1" i="1">
                <a:solidFill>
                  <a:schemeClr val="accent2"/>
                </a:solidFill>
              </a:rPr>
              <a:t>R </a:t>
            </a:r>
            <a:r>
              <a:rPr lang="en-US" altLang="zh-CN" sz="3200" b="1">
                <a:solidFill>
                  <a:schemeClr val="accent2"/>
                </a:solidFill>
              </a:rPr>
              <a:t>– (</a:t>
            </a:r>
            <a:r>
              <a:rPr lang="en-US" altLang="zh-CN" sz="3200" b="1" i="1">
                <a:solidFill>
                  <a:schemeClr val="accent2"/>
                </a:solidFill>
              </a:rPr>
              <a:t>R</a:t>
            </a:r>
            <a:r>
              <a:rPr lang="en-US" altLang="zh-CN" sz="3200" b="1">
                <a:solidFill>
                  <a:schemeClr val="accent2"/>
                </a:solidFill>
              </a:rPr>
              <a:t>-</a:t>
            </a:r>
            <a:r>
              <a:rPr lang="en-US" altLang="zh-CN" sz="3200" b="1" i="1">
                <a:solidFill>
                  <a:schemeClr val="accent2"/>
                </a:solidFill>
              </a:rPr>
              <a:t>S</a:t>
            </a:r>
            <a:r>
              <a:rPr lang="en-US" altLang="zh-CN" sz="3200" b="1">
                <a:solidFill>
                  <a:schemeClr val="accent2"/>
                </a:solidFill>
              </a:rPr>
              <a:t>)</a:t>
            </a:r>
          </a:p>
          <a:p>
            <a:pPr eaLnBrk="1" hangingPunct="1"/>
            <a:endParaRPr lang="en-US" altLang="zh-CN" sz="3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id="{234CCFF8-1B90-4EB0-A4C3-C9E9B584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BE1C8D-4AE7-45EA-A63B-8779C906E17D}" type="slidenum">
              <a:rPr lang="en-US" altLang="zh-CN"/>
              <a:pPr eaLnBrk="1" hangingPunct="1"/>
              <a:t>61</a:t>
            </a:fld>
            <a:endParaRPr lang="en-US" altLang="zh-CN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00383B10-F021-4AC9-B964-9AD02EB66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交</a:t>
            </a:r>
          </a:p>
        </p:txBody>
      </p:sp>
      <p:pic>
        <p:nvPicPr>
          <p:cNvPr id="63492" name="Picture 4">
            <a:extLst>
              <a:ext uri="{FF2B5EF4-FFF2-40B4-BE49-F238E27FC236}">
                <a16:creationId xmlns:a16="http://schemas.microsoft.com/office/drawing/2014/main" id="{721CD315-D6FA-45E9-B1C6-71062F245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>
            <a:fillRect/>
          </a:stretch>
        </p:blipFill>
        <p:spPr bwMode="auto">
          <a:xfrm>
            <a:off x="838200" y="1366838"/>
            <a:ext cx="7343775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>
            <a:extLst>
              <a:ext uri="{FF2B5EF4-FFF2-40B4-BE49-F238E27FC236}">
                <a16:creationId xmlns:a16="http://schemas.microsoft.com/office/drawing/2014/main" id="{F7236597-135D-494B-AB84-E69CB7A7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E591B6-2D0D-4484-A581-4CEC54FAF487}" type="slidenum">
              <a:rPr lang="en-US" altLang="zh-CN"/>
              <a:pPr eaLnBrk="1" hangingPunct="1"/>
              <a:t>62</a:t>
            </a:fld>
            <a:endParaRPr lang="en-US" altLang="zh-CN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ED457B3-DF59-49E2-BB4D-66C5DF291E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 </a:t>
            </a:r>
            <a:r>
              <a:rPr lang="zh-CN" altLang="en-US" b="1"/>
              <a:t>笛卡尔积 </a:t>
            </a:r>
            <a:r>
              <a:rPr lang="en-US" altLang="zh-CN" b="1"/>
              <a:t>(</a:t>
            </a:r>
            <a:r>
              <a:rPr lang="en-US" altLang="zh-CN" b="1">
                <a:latin typeface="Comic Sans MS" panose="030F0702030302020204" pitchFamily="66" charset="0"/>
              </a:rPr>
              <a:t>Cartesian Product</a:t>
            </a:r>
            <a:r>
              <a:rPr lang="en-US" altLang="zh-CN"/>
              <a:t>)</a:t>
            </a:r>
            <a:endParaRPr lang="en-US" altLang="zh-CN" b="1"/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1995AC7C-58E2-4B69-90BE-646ABEFE6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严格地讲应该是广义的笛卡尔积，在这里笛卡尔积的元素是元组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 dirty="0"/>
              <a:t>R</a:t>
            </a:r>
            <a:r>
              <a:rPr lang="en-US" altLang="zh-CN" dirty="0"/>
              <a:t>: </a:t>
            </a:r>
            <a:r>
              <a:rPr lang="en-US" altLang="zh-CN" i="1" dirty="0"/>
              <a:t>n</a:t>
            </a:r>
            <a:r>
              <a:rPr lang="zh-CN" altLang="en-US" dirty="0"/>
              <a:t>目关系，</a:t>
            </a:r>
            <a:r>
              <a:rPr lang="en-US" altLang="zh-CN" i="1" dirty="0"/>
              <a:t>k</a:t>
            </a:r>
            <a:r>
              <a:rPr lang="en-US" altLang="zh-CN" baseline="-25000" dirty="0"/>
              <a:t>1</a:t>
            </a:r>
            <a:r>
              <a:rPr lang="zh-CN" altLang="en-US" dirty="0"/>
              <a:t>个元组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 dirty="0"/>
              <a:t>S</a:t>
            </a:r>
            <a:r>
              <a:rPr lang="en-US" altLang="zh-CN" dirty="0"/>
              <a:t>: </a:t>
            </a:r>
            <a:r>
              <a:rPr lang="en-US" altLang="zh-CN" i="1" dirty="0"/>
              <a:t>m</a:t>
            </a:r>
            <a:r>
              <a:rPr lang="zh-CN" altLang="en-US" dirty="0"/>
              <a:t>目关系，</a:t>
            </a:r>
            <a:r>
              <a:rPr lang="en-US" altLang="zh-CN" i="1" dirty="0"/>
              <a:t>k</a:t>
            </a:r>
            <a:r>
              <a:rPr lang="en-US" altLang="zh-CN" baseline="-25000" dirty="0"/>
              <a:t>2</a:t>
            </a:r>
            <a:r>
              <a:rPr lang="zh-CN" altLang="en-US" dirty="0"/>
              <a:t>个元组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 dirty="0"/>
              <a:t>R</a:t>
            </a:r>
            <a:r>
              <a:rPr lang="en-US" altLang="zh-CN" dirty="0"/>
              <a:t>×</a:t>
            </a:r>
            <a:r>
              <a:rPr lang="en-US" altLang="zh-CN" i="1" dirty="0"/>
              <a:t>S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列：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</a:rPr>
              <a:t>n</a:t>
            </a:r>
            <a:r>
              <a:rPr lang="en-US" altLang="zh-CN" dirty="0" err="1">
                <a:solidFill>
                  <a:srgbClr val="FF0000"/>
                </a:solidFill>
              </a:rPr>
              <a:t>+</a:t>
            </a:r>
            <a:r>
              <a:rPr lang="en-US" altLang="zh-CN" i="1" dirty="0" err="1">
                <a:solidFill>
                  <a:srgbClr val="FF0000"/>
                </a:solidFill>
              </a:rPr>
              <a:t>m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zh-CN" altLang="en-US" dirty="0">
                <a:solidFill>
                  <a:schemeClr val="accent2"/>
                </a:solidFill>
              </a:rPr>
              <a:t>列元组的集合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元组的前</a:t>
            </a:r>
            <a:r>
              <a:rPr lang="en-US" altLang="zh-CN" i="1" dirty="0"/>
              <a:t>n</a:t>
            </a:r>
            <a:r>
              <a:rPr lang="zh-CN" altLang="en-US" dirty="0"/>
              <a:t>列是关系</a:t>
            </a:r>
            <a:r>
              <a:rPr lang="en-US" altLang="zh-CN" i="1" dirty="0"/>
              <a:t>R</a:t>
            </a:r>
            <a:r>
              <a:rPr lang="zh-CN" altLang="en-US" dirty="0"/>
              <a:t>的一个元组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后</a:t>
            </a:r>
            <a:r>
              <a:rPr lang="en-US" altLang="zh-CN" i="1" dirty="0"/>
              <a:t>m</a:t>
            </a:r>
            <a:r>
              <a:rPr lang="zh-CN" altLang="en-US" dirty="0"/>
              <a:t>列是关系</a:t>
            </a:r>
            <a:r>
              <a:rPr lang="en-US" altLang="zh-CN" i="1" dirty="0"/>
              <a:t>S</a:t>
            </a:r>
            <a:r>
              <a:rPr lang="zh-CN" altLang="en-US" dirty="0"/>
              <a:t>的一个元组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行：</a:t>
            </a:r>
            <a:r>
              <a:rPr lang="en-US" altLang="zh-CN" i="1" dirty="0">
                <a:solidFill>
                  <a:srgbClr val="FF0000"/>
                </a:solidFill>
              </a:rPr>
              <a:t>k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×</a:t>
            </a:r>
            <a:r>
              <a:rPr lang="en-US" altLang="zh-CN" i="1" dirty="0">
                <a:solidFill>
                  <a:srgbClr val="FF0000"/>
                </a:solidFill>
              </a:rPr>
              <a:t>k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个元组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i="1" dirty="0"/>
              <a:t>R</a:t>
            </a:r>
            <a:r>
              <a:rPr lang="en-US" altLang="zh-CN" b="1" dirty="0"/>
              <a:t>×</a:t>
            </a:r>
            <a:r>
              <a:rPr lang="en-US" altLang="zh-CN" b="1" i="1" dirty="0"/>
              <a:t>S </a:t>
            </a:r>
            <a:r>
              <a:rPr lang="en-US" altLang="zh-CN" b="1" dirty="0"/>
              <a:t>= {      |</a:t>
            </a:r>
            <a:r>
              <a:rPr lang="en-US" altLang="zh-CN" b="1" i="1" dirty="0"/>
              <a:t>t</a:t>
            </a:r>
            <a:r>
              <a:rPr lang="en-US" altLang="zh-CN" b="1" baseline="-25000" dirty="0"/>
              <a:t>r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∈</a:t>
            </a:r>
            <a:r>
              <a:rPr lang="en-US" altLang="zh-CN" b="1" i="1" dirty="0"/>
              <a:t>R </a:t>
            </a:r>
            <a:r>
              <a:rPr lang="en-US" altLang="zh-CN" b="1" dirty="0"/>
              <a:t>∧ </a:t>
            </a:r>
            <a:r>
              <a:rPr lang="en-US" altLang="zh-CN" b="1" i="1" dirty="0" err="1"/>
              <a:t>t</a:t>
            </a:r>
            <a:r>
              <a:rPr lang="en-US" altLang="zh-CN" b="1" baseline="-25000" dirty="0" err="1"/>
              <a:t>s</a:t>
            </a:r>
            <a:r>
              <a:rPr lang="en-US" altLang="zh-CN" b="1" baseline="-25000" dirty="0"/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∈</a:t>
            </a:r>
            <a:r>
              <a:rPr lang="en-US" altLang="zh-CN" b="1" i="1" dirty="0"/>
              <a:t>S </a:t>
            </a:r>
            <a:r>
              <a:rPr lang="en-US" altLang="zh-CN" b="1" dirty="0"/>
              <a:t>} </a:t>
            </a:r>
          </a:p>
        </p:txBody>
      </p:sp>
      <p:grpSp>
        <p:nvGrpSpPr>
          <p:cNvPr id="64517" name="Group 5">
            <a:extLst>
              <a:ext uri="{FF2B5EF4-FFF2-40B4-BE49-F238E27FC236}">
                <a16:creationId xmlns:a16="http://schemas.microsoft.com/office/drawing/2014/main" id="{CF9A5DB5-08AD-44D7-AFBD-B256F3B54DFB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5791200"/>
            <a:ext cx="609600" cy="392113"/>
            <a:chOff x="2400" y="3199"/>
            <a:chExt cx="384" cy="247"/>
          </a:xfrm>
        </p:grpSpPr>
        <p:sp>
          <p:nvSpPr>
            <p:cNvPr id="64518" name="Text Box 6">
              <a:extLst>
                <a:ext uri="{FF2B5EF4-FFF2-40B4-BE49-F238E27FC236}">
                  <a16:creationId xmlns:a16="http://schemas.microsoft.com/office/drawing/2014/main" id="{3D32DCF6-DC5B-475B-B06B-D0A9B8DF6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1" baseline="-30000">
                  <a:latin typeface="Times New Roman" panose="02020603050405020304" pitchFamily="18" charset="0"/>
                </a:rPr>
                <a:t>r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1" baseline="-30000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4519" name="Freeform 7">
              <a:extLst>
                <a:ext uri="{FF2B5EF4-FFF2-40B4-BE49-F238E27FC236}">
                  <a16:creationId xmlns:a16="http://schemas.microsoft.com/office/drawing/2014/main" id="{CB5AF5A9-EEA7-4D21-B859-2973AECA2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  <a:gd name="T9" fmla="*/ 0 w 156"/>
                <a:gd name="T10" fmla="*/ 0 h 62"/>
                <a:gd name="T11" fmla="*/ 156 w 156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F3D98D18-572A-43EC-A5E8-DAA25311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AE4691-E822-4468-8375-4A1DEF274A28}" type="slidenum">
              <a:rPr lang="en-US" altLang="zh-CN"/>
              <a:pPr eaLnBrk="1" hangingPunct="1"/>
              <a:t>63</a:t>
            </a:fld>
            <a:endParaRPr lang="en-US" altLang="zh-CN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C4D9819C-68A8-40E2-8D6F-5469B8FC6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笛卡尔积</a:t>
            </a:r>
          </a:p>
        </p:txBody>
      </p:sp>
      <p:pic>
        <p:nvPicPr>
          <p:cNvPr id="65540" name="Picture 5">
            <a:extLst>
              <a:ext uri="{FF2B5EF4-FFF2-40B4-BE49-F238E27FC236}">
                <a16:creationId xmlns:a16="http://schemas.microsoft.com/office/drawing/2014/main" id="{F026740C-5A88-4ADC-BA9E-547BE66B8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" r="60854"/>
          <a:stretch>
            <a:fillRect/>
          </a:stretch>
        </p:blipFill>
        <p:spPr bwMode="auto">
          <a:xfrm>
            <a:off x="457200" y="1219200"/>
            <a:ext cx="3192463" cy="496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6">
            <a:extLst>
              <a:ext uri="{FF2B5EF4-FFF2-40B4-BE49-F238E27FC236}">
                <a16:creationId xmlns:a16="http://schemas.microsoft.com/office/drawing/2014/main" id="{DEBB50B6-626C-4D4B-83EB-3654BF02B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3" t="497"/>
          <a:stretch>
            <a:fillRect/>
          </a:stretch>
        </p:blipFill>
        <p:spPr bwMode="auto">
          <a:xfrm>
            <a:off x="3505200" y="1296988"/>
            <a:ext cx="548005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>
            <a:extLst>
              <a:ext uri="{FF2B5EF4-FFF2-40B4-BE49-F238E27FC236}">
                <a16:creationId xmlns:a16="http://schemas.microsoft.com/office/drawing/2014/main" id="{43AC13D9-22B5-4A3B-B5D6-045E8D13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878864-6D93-45A2-8084-708691E7B468}" type="slidenum">
              <a:rPr lang="en-US" altLang="zh-CN"/>
              <a:pPr eaLnBrk="1" hangingPunct="1"/>
              <a:t>64</a:t>
            </a:fld>
            <a:endParaRPr lang="en-US" altLang="zh-CN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C3A44241-A227-4659-8ADD-3E923D070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2.4.2 </a:t>
            </a:r>
            <a:r>
              <a:rPr lang="zh-CN" altLang="en-US" sz="4000" b="1"/>
              <a:t>专门的关系运算</a:t>
            </a:r>
            <a:br>
              <a:rPr lang="zh-CN" altLang="en-US" sz="4000" b="1"/>
            </a:br>
            <a:r>
              <a:rPr lang="en-US" altLang="zh-CN" sz="4000" b="1"/>
              <a:t>(</a:t>
            </a:r>
            <a:r>
              <a:rPr lang="zh-CN" altLang="en-US" sz="4000" b="1"/>
              <a:t>选择、投影、连接、除运算</a:t>
            </a:r>
            <a:r>
              <a:rPr lang="en-US" altLang="zh-CN" sz="4000" b="1"/>
              <a:t>)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40B38FB-0F88-42F0-8D01-4E097B552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74838"/>
            <a:ext cx="8229600" cy="35353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i="1" dirty="0"/>
              <a:t> R</a:t>
            </a:r>
            <a:r>
              <a:rPr lang="zh-CN" altLang="en-US" dirty="0"/>
              <a:t>，</a:t>
            </a:r>
            <a:r>
              <a:rPr lang="en-US" altLang="zh-CN" i="1" dirty="0" err="1"/>
              <a:t>t</a:t>
            </a:r>
            <a:r>
              <a:rPr lang="en-US" altLang="zh-CN" dirty="0" err="1"/>
              <a:t>∈</a:t>
            </a:r>
            <a:r>
              <a:rPr lang="en-US" altLang="zh-CN" i="1" dirty="0" err="1"/>
              <a:t>R</a:t>
            </a:r>
            <a:r>
              <a:rPr lang="zh-CN" altLang="en-US" dirty="0"/>
              <a:t>，</a:t>
            </a:r>
            <a:r>
              <a:rPr lang="en-US" altLang="zh-CN" i="1" dirty="0"/>
              <a:t>t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dirty="0"/>
              <a:t>]</a:t>
            </a:r>
          </a:p>
          <a:p>
            <a:pPr lvl="1" eaLnBrk="1" hangingPunct="1"/>
            <a:r>
              <a:rPr lang="zh-CN" altLang="en-US" sz="3200" dirty="0"/>
              <a:t>设关系模式为</a:t>
            </a:r>
            <a:r>
              <a:rPr lang="en-US" altLang="zh-CN" sz="3200" i="1" dirty="0"/>
              <a:t>R</a:t>
            </a:r>
            <a:r>
              <a:rPr lang="en-US" altLang="zh-CN" sz="3200" dirty="0"/>
              <a:t>(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</a:t>
            </a:r>
            <a:r>
              <a:rPr lang="zh-CN" altLang="en-US" sz="3200" dirty="0"/>
              <a:t>，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</a:t>
            </a:r>
            <a:r>
              <a:rPr lang="zh-CN" altLang="en-US" sz="3200" dirty="0"/>
              <a:t>，</a:t>
            </a:r>
            <a:r>
              <a:rPr lang="en-US" altLang="zh-CN" sz="3200" i="1" dirty="0"/>
              <a:t>… </a:t>
            </a:r>
            <a:r>
              <a:rPr lang="zh-CN" altLang="en-US" sz="3200" dirty="0"/>
              <a:t>，</a:t>
            </a:r>
            <a:r>
              <a:rPr lang="en-US" altLang="zh-CN" sz="3200" i="1" dirty="0"/>
              <a:t>A</a:t>
            </a:r>
            <a:r>
              <a:rPr lang="en-US" altLang="zh-CN" sz="3200" i="1" baseline="-25000" dirty="0"/>
              <a:t>n</a:t>
            </a:r>
            <a:r>
              <a:rPr lang="en-US" altLang="zh-CN" sz="3200" dirty="0"/>
              <a:t>)</a:t>
            </a:r>
          </a:p>
          <a:p>
            <a:pPr lvl="1" eaLnBrk="1" hangingPunct="1"/>
            <a:r>
              <a:rPr lang="zh-CN" altLang="en-US" sz="3200" dirty="0"/>
              <a:t>它的一个关系设为</a:t>
            </a:r>
            <a:r>
              <a:rPr lang="en-US" altLang="zh-CN" sz="3200" i="1" dirty="0"/>
              <a:t>R</a:t>
            </a:r>
          </a:p>
          <a:p>
            <a:pPr lvl="1" eaLnBrk="1" hangingPunct="1"/>
            <a:r>
              <a:rPr lang="en-US" altLang="zh-CN" sz="3200" i="1" dirty="0" err="1"/>
              <a:t>t</a:t>
            </a:r>
            <a:r>
              <a:rPr lang="en-US" altLang="zh-CN" sz="3200" dirty="0" err="1"/>
              <a:t>∈</a:t>
            </a:r>
            <a:r>
              <a:rPr lang="en-US" altLang="zh-CN" sz="3200" i="1" dirty="0" err="1"/>
              <a:t>R</a:t>
            </a:r>
            <a:r>
              <a:rPr lang="zh-CN" altLang="en-US" sz="3200" dirty="0"/>
              <a:t>表示</a:t>
            </a:r>
            <a:r>
              <a:rPr lang="en-US" altLang="zh-CN" sz="3200" i="1" dirty="0"/>
              <a:t>t</a:t>
            </a:r>
            <a:r>
              <a:rPr lang="zh-CN" altLang="en-US" sz="3200" dirty="0"/>
              <a:t>是</a:t>
            </a:r>
            <a:r>
              <a:rPr lang="en-US" altLang="zh-CN" sz="3200" i="1" dirty="0"/>
              <a:t>R</a:t>
            </a:r>
            <a:r>
              <a:rPr lang="zh-CN" altLang="en-US" sz="3200" dirty="0"/>
              <a:t>的一个元组，</a:t>
            </a:r>
            <a:r>
              <a:rPr lang="en-US" altLang="zh-CN" sz="3200" dirty="0"/>
              <a:t>tuple</a:t>
            </a:r>
            <a:endParaRPr lang="zh-CN" altLang="en-US" sz="3200" dirty="0"/>
          </a:p>
          <a:p>
            <a:pPr lvl="1" eaLnBrk="1" hangingPunct="1"/>
            <a:r>
              <a:rPr lang="en-US" altLang="zh-CN" sz="3200" i="1" dirty="0"/>
              <a:t>t</a:t>
            </a:r>
            <a:r>
              <a:rPr lang="en-US" altLang="zh-CN" sz="3200" dirty="0"/>
              <a:t>[</a:t>
            </a:r>
            <a:r>
              <a:rPr lang="en-US" altLang="zh-CN" sz="3200" i="1" dirty="0"/>
              <a:t>A</a:t>
            </a:r>
            <a:r>
              <a:rPr lang="en-US" altLang="zh-CN" sz="3200" i="1" baseline="-25000" dirty="0"/>
              <a:t>i</a:t>
            </a:r>
            <a:r>
              <a:rPr lang="en-US" altLang="zh-CN" sz="3200" dirty="0"/>
              <a:t>]</a:t>
            </a:r>
            <a:r>
              <a:rPr lang="zh-CN" altLang="en-US" sz="3200" dirty="0"/>
              <a:t>则表示元组</a:t>
            </a:r>
            <a:r>
              <a:rPr lang="en-US" altLang="zh-CN" sz="3200" i="1" dirty="0"/>
              <a:t>t</a:t>
            </a:r>
            <a:r>
              <a:rPr lang="zh-CN" altLang="en-US" sz="3200" dirty="0"/>
              <a:t>中属性</a:t>
            </a:r>
            <a:r>
              <a:rPr lang="en-US" altLang="zh-CN" sz="3200" i="1" dirty="0"/>
              <a:t>A</a:t>
            </a:r>
            <a:r>
              <a:rPr lang="en-US" altLang="zh-CN" sz="3200" i="1" baseline="-25000" dirty="0"/>
              <a:t>i</a:t>
            </a:r>
            <a:r>
              <a:rPr lang="zh-CN" altLang="en-US" sz="3200" dirty="0"/>
              <a:t>上的一个分量</a:t>
            </a:r>
          </a:p>
          <a:p>
            <a:pPr eaLnBrk="1" hangingPunct="1"/>
            <a:endParaRPr lang="en-US" altLang="zh-CN" sz="36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CDE09E2D-E959-4AA2-92EF-7791F885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A0C1D5-B7C0-4C51-ABB0-9488468A9588}" type="slidenum">
              <a:rPr lang="en-US" altLang="zh-CN"/>
              <a:pPr eaLnBrk="1" hangingPunct="1"/>
              <a:t>65</a:t>
            </a:fld>
            <a:endParaRPr lang="en-US" altLang="zh-CN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19F2CD39-ED64-4A66-8121-E07E9E0A5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4114800"/>
          </a:xfrm>
        </p:spPr>
        <p:txBody>
          <a:bodyPr/>
          <a:lstStyle/>
          <a:p>
            <a:pPr eaLnBrk="1" hangingPunct="1"/>
            <a:r>
              <a:rPr lang="en-US" altLang="zh-CN" i="1" dirty="0"/>
              <a:t>A</a:t>
            </a:r>
            <a:r>
              <a:rPr lang="zh-CN" altLang="en-US" dirty="0"/>
              <a:t>，</a:t>
            </a:r>
            <a:r>
              <a:rPr lang="en-US" altLang="zh-CN" i="1" dirty="0"/>
              <a:t>t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</a:t>
            </a:r>
            <a:r>
              <a:rPr lang="zh-CN" altLang="en-US" dirty="0"/>
              <a:t>， </a:t>
            </a:r>
            <a:endParaRPr lang="zh-CN" altLang="en-US" i="1" dirty="0"/>
          </a:p>
          <a:p>
            <a:pPr lvl="1" eaLnBrk="1" hangingPunct="1"/>
            <a:r>
              <a:rPr lang="zh-CN" altLang="en-US" dirty="0"/>
              <a:t>若</a:t>
            </a:r>
            <a:r>
              <a:rPr lang="en-US" altLang="zh-CN" i="1" dirty="0"/>
              <a:t>A</a:t>
            </a:r>
            <a:r>
              <a:rPr lang="en-US" altLang="zh-CN" dirty="0"/>
              <a:t>={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ik</a:t>
            </a:r>
            <a:r>
              <a:rPr lang="en-US" altLang="zh-CN" dirty="0"/>
              <a:t>}</a:t>
            </a:r>
            <a:r>
              <a:rPr lang="zh-CN" altLang="en-US" dirty="0"/>
              <a:t>，其中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ik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zh-CN" altLang="en-US" dirty="0"/>
              <a:t>中的一部分，则</a:t>
            </a:r>
            <a:r>
              <a:rPr lang="en-US" altLang="zh-CN" i="1" dirty="0"/>
              <a:t>A</a:t>
            </a:r>
            <a:r>
              <a:rPr lang="zh-CN" altLang="en-US" dirty="0"/>
              <a:t>称为属性列或属性组。</a:t>
            </a:r>
          </a:p>
          <a:p>
            <a:pPr lvl="1" eaLnBrk="1" hangingPunct="1"/>
            <a:r>
              <a:rPr lang="en-US" altLang="zh-CN" i="1" dirty="0"/>
              <a:t>t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]=(</a:t>
            </a:r>
            <a:r>
              <a:rPr lang="en-US" altLang="zh-CN" i="1" dirty="0"/>
              <a:t>t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1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en-US" altLang="zh-CN" i="1" dirty="0"/>
              <a:t>t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2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t</a:t>
            </a:r>
            <a:r>
              <a:rPr lang="en-US" altLang="zh-CN" dirty="0"/>
              <a:t>[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ik</a:t>
            </a:r>
            <a:r>
              <a:rPr lang="en-US" altLang="zh-CN" dirty="0"/>
              <a:t>])</a:t>
            </a:r>
            <a:r>
              <a:rPr lang="zh-CN" altLang="en-US" dirty="0"/>
              <a:t>表示元组</a:t>
            </a:r>
            <a:r>
              <a:rPr lang="en-US" altLang="zh-CN" i="1" dirty="0"/>
              <a:t>t</a:t>
            </a:r>
            <a:r>
              <a:rPr lang="zh-CN" altLang="en-US" dirty="0"/>
              <a:t>在属性列</a:t>
            </a:r>
            <a:r>
              <a:rPr lang="en-US" altLang="zh-CN" i="1" dirty="0"/>
              <a:t>A</a:t>
            </a:r>
            <a:r>
              <a:rPr lang="zh-CN" altLang="en-US" dirty="0"/>
              <a:t>上诸分量的集合。</a:t>
            </a:r>
          </a:p>
          <a:p>
            <a:pPr lvl="1" eaLnBrk="1" hangingPunct="1"/>
            <a:r>
              <a:rPr lang="zh-CN" altLang="en-US" i="1" dirty="0"/>
              <a:t>    </a:t>
            </a:r>
            <a:r>
              <a:rPr lang="zh-CN" altLang="en-US" dirty="0"/>
              <a:t>表示</a:t>
            </a:r>
            <a:r>
              <a:rPr lang="en-US" altLang="zh-CN" dirty="0"/>
              <a:t>{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FF0000"/>
                </a:solidFill>
              </a:rPr>
              <a:t>去掉</a:t>
            </a:r>
            <a:r>
              <a:rPr lang="en-US" altLang="zh-CN" dirty="0"/>
              <a:t>{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ik</a:t>
            </a:r>
            <a:r>
              <a:rPr lang="en-US" altLang="zh-CN" dirty="0"/>
              <a:t>}</a:t>
            </a:r>
            <a:r>
              <a:rPr lang="zh-CN" altLang="en-US" dirty="0"/>
              <a:t>后剩余的属性组。</a:t>
            </a:r>
          </a:p>
        </p:txBody>
      </p:sp>
      <p:grpSp>
        <p:nvGrpSpPr>
          <p:cNvPr id="67588" name="Group 7">
            <a:extLst>
              <a:ext uri="{FF2B5EF4-FFF2-40B4-BE49-F238E27FC236}">
                <a16:creationId xmlns:a16="http://schemas.microsoft.com/office/drawing/2014/main" id="{30729D9F-4B34-47DD-A290-797FCDEBD7F6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114800"/>
            <a:ext cx="381000" cy="457200"/>
            <a:chOff x="816" y="3888"/>
            <a:chExt cx="240" cy="288"/>
          </a:xfrm>
        </p:grpSpPr>
        <p:sp>
          <p:nvSpPr>
            <p:cNvPr id="67592" name="Line 4">
              <a:extLst>
                <a:ext uri="{FF2B5EF4-FFF2-40B4-BE49-F238E27FC236}">
                  <a16:creationId xmlns:a16="http://schemas.microsoft.com/office/drawing/2014/main" id="{8D2CD624-3E8F-4BD4-BD41-25052E370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8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3" name="Rectangle 5">
              <a:extLst>
                <a:ext uri="{FF2B5EF4-FFF2-40B4-BE49-F238E27FC236}">
                  <a16:creationId xmlns:a16="http://schemas.microsoft.com/office/drawing/2014/main" id="{4D0B4694-D594-465D-A63C-CD18A980F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936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/>
                <a:t>A</a:t>
              </a:r>
            </a:p>
          </p:txBody>
        </p:sp>
      </p:grpSp>
      <p:grpSp>
        <p:nvGrpSpPr>
          <p:cNvPr id="67589" name="Group 8">
            <a:extLst>
              <a:ext uri="{FF2B5EF4-FFF2-40B4-BE49-F238E27FC236}">
                <a16:creationId xmlns:a16="http://schemas.microsoft.com/office/drawing/2014/main" id="{B17DD196-3BF0-4234-838F-8B602393D976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295400"/>
            <a:ext cx="381000" cy="457200"/>
            <a:chOff x="816" y="3888"/>
            <a:chExt cx="240" cy="288"/>
          </a:xfrm>
        </p:grpSpPr>
        <p:sp>
          <p:nvSpPr>
            <p:cNvPr id="67590" name="Line 9">
              <a:extLst>
                <a:ext uri="{FF2B5EF4-FFF2-40B4-BE49-F238E27FC236}">
                  <a16:creationId xmlns:a16="http://schemas.microsoft.com/office/drawing/2014/main" id="{F918E39A-6556-436C-BF14-53B3E9C89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8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1" name="Rectangle 10">
              <a:extLst>
                <a:ext uri="{FF2B5EF4-FFF2-40B4-BE49-F238E27FC236}">
                  <a16:creationId xmlns:a16="http://schemas.microsoft.com/office/drawing/2014/main" id="{692BF937-6E33-49F7-ACF2-7DC9FD68E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936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/>
                <a:t>A</a:t>
              </a: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C7E3232B-DDD3-49A5-8A2C-FF80E4AB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7BBDB2-4CF3-4922-888E-A92E749B072A}" type="slidenum">
              <a:rPr lang="en-US" altLang="zh-CN"/>
              <a:pPr eaLnBrk="1" hangingPunct="1"/>
              <a:t>66</a:t>
            </a:fld>
            <a:endParaRPr lang="en-US" altLang="zh-CN"/>
          </a:p>
        </p:txBody>
      </p:sp>
      <p:sp>
        <p:nvSpPr>
          <p:cNvPr id="68611" name="Rectangle 5">
            <a:extLst>
              <a:ext uri="{FF2B5EF4-FFF2-40B4-BE49-F238E27FC236}">
                <a16:creationId xmlns:a16="http://schemas.microsoft.com/office/drawing/2014/main" id="{8CD76CD8-7E3C-490F-8B20-1117F4B40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915400" cy="3962400"/>
          </a:xfrm>
        </p:spPr>
        <p:txBody>
          <a:bodyPr/>
          <a:lstStyle/>
          <a:p>
            <a:pPr eaLnBrk="1" hangingPunct="1"/>
            <a:endParaRPr lang="en-US" altLang="zh-CN" sz="2800"/>
          </a:p>
          <a:p>
            <a:pPr lvl="1" eaLnBrk="1" hangingPunct="1"/>
            <a:r>
              <a:rPr lang="en-US" altLang="zh-CN" i="1"/>
              <a:t>R</a:t>
            </a:r>
            <a:r>
              <a:rPr lang="zh-CN" altLang="en-US"/>
              <a:t>为</a:t>
            </a:r>
            <a:r>
              <a:rPr lang="en-US" altLang="zh-CN" i="1"/>
              <a:t>n</a:t>
            </a:r>
            <a:r>
              <a:rPr lang="zh-CN" altLang="en-US"/>
              <a:t>目关系，</a:t>
            </a:r>
            <a:r>
              <a:rPr lang="en-US" altLang="zh-CN" i="1"/>
              <a:t>S</a:t>
            </a:r>
            <a:r>
              <a:rPr lang="zh-CN" altLang="en-US"/>
              <a:t>为</a:t>
            </a:r>
            <a:r>
              <a:rPr lang="en-US" altLang="zh-CN" i="1"/>
              <a:t>m</a:t>
            </a:r>
            <a:r>
              <a:rPr lang="zh-CN" altLang="en-US"/>
              <a:t>目关系</a:t>
            </a:r>
          </a:p>
          <a:p>
            <a:pPr lvl="1" eaLnBrk="1" hangingPunct="1"/>
            <a:r>
              <a:rPr lang="en-US" altLang="zh-CN" i="1"/>
              <a:t>t</a:t>
            </a:r>
            <a:r>
              <a:rPr lang="en-US" altLang="zh-CN" i="1" baseline="-25000"/>
              <a:t>r</a:t>
            </a:r>
            <a:r>
              <a:rPr lang="en-US" altLang="zh-CN" i="1"/>
              <a:t> </a:t>
            </a:r>
            <a:r>
              <a:rPr lang="en-US" altLang="zh-CN"/>
              <a:t>∈</a:t>
            </a:r>
            <a:r>
              <a:rPr lang="en-US" altLang="zh-CN" i="1"/>
              <a:t>R</a:t>
            </a:r>
            <a:r>
              <a:rPr lang="zh-CN" altLang="en-US"/>
              <a:t>，</a:t>
            </a:r>
            <a:r>
              <a:rPr lang="en-US" altLang="zh-CN" i="1"/>
              <a:t>t</a:t>
            </a:r>
            <a:r>
              <a:rPr lang="en-US" altLang="zh-CN" i="1" baseline="-25000"/>
              <a:t>s</a:t>
            </a:r>
            <a:r>
              <a:rPr lang="en-US" altLang="zh-CN"/>
              <a:t>∈</a:t>
            </a:r>
            <a:r>
              <a:rPr lang="en-US" altLang="zh-CN" i="1"/>
              <a:t>S</a:t>
            </a:r>
            <a:r>
              <a:rPr lang="zh-CN" altLang="en-US"/>
              <a:t>，      称为元组的连接</a:t>
            </a:r>
            <a:r>
              <a:rPr lang="en-US" altLang="zh-CN">
                <a:latin typeface="Comic Sans MS" panose="030F0702030302020204" pitchFamily="66" charset="0"/>
              </a:rPr>
              <a:t>(Concatenation)</a:t>
            </a:r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en-US" altLang="zh-CN"/>
              <a:t>      </a:t>
            </a:r>
            <a:r>
              <a:rPr lang="zh-CN" altLang="en-US"/>
              <a:t>是一个</a:t>
            </a:r>
            <a:r>
              <a:rPr lang="en-US" altLang="zh-CN" i="1"/>
              <a:t>n </a:t>
            </a:r>
            <a:r>
              <a:rPr lang="en-US" altLang="zh-CN"/>
              <a:t>+ </a:t>
            </a:r>
            <a:r>
              <a:rPr lang="en-US" altLang="zh-CN" i="1"/>
              <a:t>m</a:t>
            </a:r>
            <a:r>
              <a:rPr lang="zh-CN" altLang="en-US"/>
              <a:t>列的元组，前</a:t>
            </a:r>
            <a:r>
              <a:rPr lang="en-US" altLang="zh-CN" i="1"/>
              <a:t>n</a:t>
            </a:r>
            <a:r>
              <a:rPr lang="zh-CN" altLang="en-US"/>
              <a:t>个分量为</a:t>
            </a:r>
            <a:r>
              <a:rPr lang="en-US" altLang="zh-CN" i="1"/>
              <a:t>R</a:t>
            </a:r>
            <a:r>
              <a:rPr lang="zh-CN" altLang="en-US"/>
              <a:t>中的一个</a:t>
            </a:r>
            <a:r>
              <a:rPr lang="en-US" altLang="zh-CN" i="1"/>
              <a:t>n</a:t>
            </a:r>
            <a:r>
              <a:rPr lang="zh-CN" altLang="en-US"/>
              <a:t>元组，后</a:t>
            </a:r>
            <a:r>
              <a:rPr lang="en-US" altLang="zh-CN" i="1"/>
              <a:t>m</a:t>
            </a:r>
            <a:r>
              <a:rPr lang="zh-CN" altLang="en-US"/>
              <a:t>个分量为</a:t>
            </a:r>
            <a:r>
              <a:rPr lang="en-US" altLang="zh-CN" i="1"/>
              <a:t>S</a:t>
            </a:r>
            <a:r>
              <a:rPr lang="zh-CN" altLang="en-US"/>
              <a:t>中的一个</a:t>
            </a:r>
            <a:r>
              <a:rPr lang="en-US" altLang="zh-CN" i="1"/>
              <a:t>m</a:t>
            </a:r>
            <a:r>
              <a:rPr lang="zh-CN" altLang="en-US"/>
              <a:t>元组。</a:t>
            </a:r>
          </a:p>
        </p:txBody>
      </p:sp>
      <p:grpSp>
        <p:nvGrpSpPr>
          <p:cNvPr id="68612" name="Group 17">
            <a:extLst>
              <a:ext uri="{FF2B5EF4-FFF2-40B4-BE49-F238E27FC236}">
                <a16:creationId xmlns:a16="http://schemas.microsoft.com/office/drawing/2014/main" id="{E86A36AC-B235-455B-AA18-471B99519F3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436688"/>
            <a:ext cx="609600" cy="392112"/>
            <a:chOff x="2400" y="3199"/>
            <a:chExt cx="384" cy="247"/>
          </a:xfrm>
        </p:grpSpPr>
        <p:sp>
          <p:nvSpPr>
            <p:cNvPr id="68619" name="Text Box 18">
              <a:extLst>
                <a:ext uri="{FF2B5EF4-FFF2-40B4-BE49-F238E27FC236}">
                  <a16:creationId xmlns:a16="http://schemas.microsoft.com/office/drawing/2014/main" id="{C2FC5FF3-B763-4613-BFA4-6FA225168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1" baseline="-30000">
                  <a:latin typeface="Times New Roman" panose="02020603050405020304" pitchFamily="18" charset="0"/>
                </a:rPr>
                <a:t>r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1" baseline="-30000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8620" name="Freeform 19">
              <a:extLst>
                <a:ext uri="{FF2B5EF4-FFF2-40B4-BE49-F238E27FC236}">
                  <a16:creationId xmlns:a16="http://schemas.microsoft.com/office/drawing/2014/main" id="{16E190A2-7D66-43EC-BF69-EF156E20C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  <a:gd name="T9" fmla="*/ 0 w 156"/>
                <a:gd name="T10" fmla="*/ 0 h 62"/>
                <a:gd name="T11" fmla="*/ 156 w 156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8613" name="Group 20">
            <a:extLst>
              <a:ext uri="{FF2B5EF4-FFF2-40B4-BE49-F238E27FC236}">
                <a16:creationId xmlns:a16="http://schemas.microsoft.com/office/drawing/2014/main" id="{04902B95-D379-4791-9643-0D1FD2473355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655888"/>
            <a:ext cx="609600" cy="392112"/>
            <a:chOff x="2400" y="3199"/>
            <a:chExt cx="384" cy="247"/>
          </a:xfrm>
        </p:grpSpPr>
        <p:sp>
          <p:nvSpPr>
            <p:cNvPr id="68617" name="Text Box 21">
              <a:extLst>
                <a:ext uri="{FF2B5EF4-FFF2-40B4-BE49-F238E27FC236}">
                  <a16:creationId xmlns:a16="http://schemas.microsoft.com/office/drawing/2014/main" id="{B9139269-E126-43C1-851D-E1225AA06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1" baseline="-30000">
                  <a:latin typeface="Times New Roman" panose="02020603050405020304" pitchFamily="18" charset="0"/>
                </a:rPr>
                <a:t>r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1" baseline="-30000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8618" name="Freeform 22">
              <a:extLst>
                <a:ext uri="{FF2B5EF4-FFF2-40B4-BE49-F238E27FC236}">
                  <a16:creationId xmlns:a16="http://schemas.microsoft.com/office/drawing/2014/main" id="{696397E6-4ED1-42CB-9FDE-91454E9CE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  <a:gd name="T9" fmla="*/ 0 w 156"/>
                <a:gd name="T10" fmla="*/ 0 h 62"/>
                <a:gd name="T11" fmla="*/ 156 w 156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8614" name="Group 23">
            <a:extLst>
              <a:ext uri="{FF2B5EF4-FFF2-40B4-BE49-F238E27FC236}">
                <a16:creationId xmlns:a16="http://schemas.microsoft.com/office/drawing/2014/main" id="{369CDC9B-2420-4F13-A462-69CFAA46C96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722688"/>
            <a:ext cx="609600" cy="392112"/>
            <a:chOff x="2400" y="3199"/>
            <a:chExt cx="384" cy="247"/>
          </a:xfrm>
        </p:grpSpPr>
        <p:sp>
          <p:nvSpPr>
            <p:cNvPr id="68615" name="Text Box 24">
              <a:extLst>
                <a:ext uri="{FF2B5EF4-FFF2-40B4-BE49-F238E27FC236}">
                  <a16:creationId xmlns:a16="http://schemas.microsoft.com/office/drawing/2014/main" id="{EEC27317-2084-4101-8519-2DE025C69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216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1" baseline="-30000">
                  <a:latin typeface="Times New Roman" panose="02020603050405020304" pitchFamily="18" charset="0"/>
                </a:rPr>
                <a:t>r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t</a:t>
              </a:r>
              <a:r>
                <a:rPr kumimoji="1" lang="en-US" altLang="zh-CN" sz="2400" b="1" baseline="-30000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8616" name="Freeform 25">
              <a:extLst>
                <a:ext uri="{FF2B5EF4-FFF2-40B4-BE49-F238E27FC236}">
                  <a16:creationId xmlns:a16="http://schemas.microsoft.com/office/drawing/2014/main" id="{C048B329-7384-4EC9-9542-E32AA1F73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" y="3199"/>
              <a:ext cx="156" cy="62"/>
            </a:xfrm>
            <a:custGeom>
              <a:avLst/>
              <a:gdLst>
                <a:gd name="T0" fmla="*/ 0 w 156"/>
                <a:gd name="T1" fmla="*/ 62 h 62"/>
                <a:gd name="T2" fmla="*/ 117 w 156"/>
                <a:gd name="T3" fmla="*/ 23 h 62"/>
                <a:gd name="T4" fmla="*/ 156 w 156"/>
                <a:gd name="T5" fmla="*/ 62 h 62"/>
                <a:gd name="T6" fmla="*/ 0 60000 65536"/>
                <a:gd name="T7" fmla="*/ 0 60000 65536"/>
                <a:gd name="T8" fmla="*/ 0 60000 65536"/>
                <a:gd name="T9" fmla="*/ 0 w 156"/>
                <a:gd name="T10" fmla="*/ 0 h 62"/>
                <a:gd name="T11" fmla="*/ 156 w 156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>
            <a:extLst>
              <a:ext uri="{FF2B5EF4-FFF2-40B4-BE49-F238E27FC236}">
                <a16:creationId xmlns:a16="http://schemas.microsoft.com/office/drawing/2014/main" id="{80809DD5-B975-4B9B-B66F-60A3CB66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DA80AD-8234-46C9-8FDB-6C49C572BBF8}" type="slidenum">
              <a:rPr lang="en-US" altLang="zh-CN"/>
              <a:pPr eaLnBrk="1" hangingPunct="1"/>
              <a:t>67</a:t>
            </a:fld>
            <a:endParaRPr lang="en-US" altLang="zh-CN"/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1D1C888A-E0A3-4A20-8718-FBC7FA153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458200" cy="55626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z="4400">
                <a:solidFill>
                  <a:srgbClr val="333399"/>
                </a:solidFill>
                <a:latin typeface="Comic Sans MS" panose="030F0702030302020204" pitchFamily="66" charset="0"/>
              </a:rPr>
              <a:t>象集 </a:t>
            </a:r>
            <a:r>
              <a:rPr lang="en-US" altLang="zh-CN" sz="4400">
                <a:solidFill>
                  <a:srgbClr val="333399"/>
                </a:solidFill>
                <a:latin typeface="Comic Sans MS" panose="030F0702030302020204" pitchFamily="66" charset="0"/>
              </a:rPr>
              <a:t>(Image Set) </a:t>
            </a:r>
            <a:r>
              <a:rPr lang="en-US" altLang="zh-CN" sz="4400" i="1">
                <a:solidFill>
                  <a:srgbClr val="333399"/>
                </a:solidFill>
                <a:latin typeface="Comic Sans MS" panose="030F0702030302020204" pitchFamily="66" charset="0"/>
              </a:rPr>
              <a:t>Z</a:t>
            </a:r>
            <a:r>
              <a:rPr lang="en-US" altLang="zh-CN" sz="4400" baseline="-25000">
                <a:solidFill>
                  <a:srgbClr val="333399"/>
                </a:solidFill>
                <a:latin typeface="Comic Sans MS" panose="030F0702030302020204" pitchFamily="66" charset="0"/>
              </a:rPr>
              <a:t>X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4000"/>
              <a:t>给定一个关系</a:t>
            </a:r>
            <a:r>
              <a:rPr lang="en-US" altLang="zh-CN" sz="4000" i="1"/>
              <a:t>R </a:t>
            </a:r>
            <a:r>
              <a:rPr lang="en-US" altLang="zh-CN" sz="4000"/>
              <a:t>(</a:t>
            </a:r>
            <a:r>
              <a:rPr lang="en-US" altLang="zh-CN" sz="4000" i="1"/>
              <a:t>X</a:t>
            </a:r>
            <a:r>
              <a:rPr lang="zh-CN" altLang="en-US" sz="4000"/>
              <a:t>，</a:t>
            </a:r>
            <a:r>
              <a:rPr lang="en-US" altLang="zh-CN" sz="4000" i="1"/>
              <a:t>Z</a:t>
            </a:r>
            <a:r>
              <a:rPr lang="en-US" altLang="zh-CN" sz="4000"/>
              <a:t>)</a:t>
            </a:r>
            <a:r>
              <a:rPr lang="zh-CN" altLang="en-US" sz="4000"/>
              <a:t>，</a:t>
            </a:r>
            <a:r>
              <a:rPr lang="en-US" altLang="zh-CN" sz="4000" i="1"/>
              <a:t>X</a:t>
            </a:r>
            <a:r>
              <a:rPr lang="zh-CN" altLang="en-US" sz="4000"/>
              <a:t>和</a:t>
            </a:r>
            <a:r>
              <a:rPr lang="en-US" altLang="zh-CN" sz="4000" i="1"/>
              <a:t>Z</a:t>
            </a:r>
            <a:r>
              <a:rPr lang="zh-CN" altLang="en-US" sz="4000"/>
              <a:t>为属性组。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4000"/>
              <a:t>当</a:t>
            </a:r>
            <a:r>
              <a:rPr lang="en-US" altLang="zh-CN" sz="4000" i="1"/>
              <a:t>t</a:t>
            </a:r>
            <a:r>
              <a:rPr lang="en-US" altLang="zh-CN" sz="4000"/>
              <a:t>[</a:t>
            </a:r>
            <a:r>
              <a:rPr lang="en-US" altLang="zh-CN" sz="4000" i="1"/>
              <a:t>X</a:t>
            </a:r>
            <a:r>
              <a:rPr lang="en-US" altLang="zh-CN" sz="4000"/>
              <a:t>]=</a:t>
            </a:r>
            <a:r>
              <a:rPr lang="en-US" altLang="zh-CN" sz="4000" i="1"/>
              <a:t>x</a:t>
            </a:r>
            <a:r>
              <a:rPr lang="zh-CN" altLang="en-US" sz="4000"/>
              <a:t>时，</a:t>
            </a:r>
            <a:r>
              <a:rPr lang="en-US" altLang="zh-CN" sz="4000" i="1"/>
              <a:t>x</a:t>
            </a:r>
            <a:r>
              <a:rPr lang="zh-CN" altLang="en-US" sz="4000"/>
              <a:t>在</a:t>
            </a:r>
            <a:r>
              <a:rPr lang="en-US" altLang="zh-CN" sz="4000" i="1"/>
              <a:t>R</a:t>
            </a:r>
            <a:r>
              <a:rPr lang="zh-CN" altLang="en-US" sz="4000"/>
              <a:t>中的象集为：</a:t>
            </a:r>
          </a:p>
          <a:p>
            <a:pPr marL="1371600" lvl="2" indent="-457200" eaLnBrk="1" hangingPunct="1">
              <a:buFontTx/>
              <a:buNone/>
            </a:pPr>
            <a:r>
              <a:rPr lang="zh-CN" altLang="en-US" sz="3600" i="1"/>
              <a:t> </a:t>
            </a:r>
            <a:r>
              <a:rPr lang="en-US" altLang="zh-CN" sz="3600" i="1"/>
              <a:t>Z</a:t>
            </a:r>
            <a:r>
              <a:rPr lang="en-US" altLang="zh-CN" sz="3600" baseline="-25000"/>
              <a:t>x</a:t>
            </a:r>
            <a:r>
              <a:rPr lang="en-US" altLang="zh-CN" sz="3600"/>
              <a:t>={</a:t>
            </a:r>
            <a:r>
              <a:rPr lang="en-US" altLang="zh-CN" sz="3600" i="1"/>
              <a:t>t </a:t>
            </a:r>
            <a:r>
              <a:rPr lang="en-US" altLang="zh-CN" sz="3600"/>
              <a:t>[</a:t>
            </a:r>
            <a:r>
              <a:rPr lang="en-US" altLang="zh-CN" sz="3600" i="1"/>
              <a:t>Z</a:t>
            </a:r>
            <a:r>
              <a:rPr lang="en-US" altLang="zh-CN" sz="3600"/>
              <a:t>] |</a:t>
            </a:r>
            <a:r>
              <a:rPr lang="en-US" altLang="zh-CN" sz="3600" i="1"/>
              <a:t>t </a:t>
            </a:r>
            <a:r>
              <a:rPr lang="en-US" altLang="zh-CN" sz="3600"/>
              <a:t>∈</a:t>
            </a:r>
            <a:r>
              <a:rPr lang="en-US" altLang="zh-CN" sz="3600" i="1"/>
              <a:t>R</a:t>
            </a:r>
            <a:r>
              <a:rPr lang="zh-CN" altLang="en-US" sz="3600"/>
              <a:t>，</a:t>
            </a:r>
            <a:r>
              <a:rPr lang="en-US" altLang="zh-CN" sz="3600" i="1"/>
              <a:t>t</a:t>
            </a:r>
            <a:r>
              <a:rPr lang="en-US" altLang="zh-CN" sz="3600"/>
              <a:t>[</a:t>
            </a:r>
            <a:r>
              <a:rPr lang="en-US" altLang="zh-CN" sz="3600" i="1"/>
              <a:t>X</a:t>
            </a:r>
            <a:r>
              <a:rPr lang="en-US" altLang="zh-CN" sz="3600"/>
              <a:t>]=</a:t>
            </a:r>
            <a:r>
              <a:rPr lang="en-US" altLang="zh-CN" sz="3600" i="1"/>
              <a:t>x</a:t>
            </a:r>
            <a:r>
              <a:rPr lang="en-US" altLang="zh-CN" sz="3600"/>
              <a:t>}</a:t>
            </a:r>
          </a:p>
          <a:p>
            <a:pPr marL="990600" lvl="1" indent="-533400" eaLnBrk="1" hangingPunct="1">
              <a:buFontTx/>
              <a:buAutoNum type="circleNumDbPlain"/>
            </a:pPr>
            <a:r>
              <a:rPr lang="zh-CN" altLang="en-US" sz="4000"/>
              <a:t>它表示</a:t>
            </a:r>
            <a:r>
              <a:rPr lang="en-US" altLang="zh-CN" sz="4000" i="1"/>
              <a:t>R</a:t>
            </a:r>
            <a:r>
              <a:rPr lang="zh-CN" altLang="en-US" sz="4000"/>
              <a:t>中属性组</a:t>
            </a:r>
            <a:r>
              <a:rPr lang="en-US" altLang="zh-CN" sz="4000" i="1"/>
              <a:t>X</a:t>
            </a:r>
            <a:r>
              <a:rPr lang="zh-CN" altLang="en-US" sz="4000"/>
              <a:t>上值为</a:t>
            </a:r>
            <a:r>
              <a:rPr lang="en-US" altLang="zh-CN" sz="4000" i="1"/>
              <a:t>x</a:t>
            </a:r>
            <a:r>
              <a:rPr lang="zh-CN" altLang="en-US" sz="4000"/>
              <a:t>的诸元组在</a:t>
            </a:r>
            <a:r>
              <a:rPr lang="en-US" altLang="zh-CN" sz="4000" i="1"/>
              <a:t>Z</a:t>
            </a:r>
            <a:r>
              <a:rPr lang="zh-CN" altLang="en-US" sz="4000"/>
              <a:t>上分量的集合。</a:t>
            </a:r>
            <a:endParaRPr lang="zh-CN" altLang="en-US" sz="40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>
            <a:extLst>
              <a:ext uri="{FF2B5EF4-FFF2-40B4-BE49-F238E27FC236}">
                <a16:creationId xmlns:a16="http://schemas.microsoft.com/office/drawing/2014/main" id="{E353BE12-94C6-41B7-B5B0-A42F8B80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E75121-1A76-4D19-B027-55CD4F465B30}" type="slidenum">
              <a:rPr lang="en-US" altLang="zh-CN"/>
              <a:pPr eaLnBrk="1" hangingPunct="1"/>
              <a:t>68</a:t>
            </a:fld>
            <a:endParaRPr lang="en-US" altLang="zh-CN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C913A001-D44F-4790-9CB2-0C8C8F172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象集举例</a:t>
            </a:r>
            <a:endParaRPr lang="en-US" altLang="zh-CN"/>
          </a:p>
        </p:txBody>
      </p:sp>
      <p:sp>
        <p:nvSpPr>
          <p:cNvPr id="81923" name="AutoShape 3">
            <a:extLst>
              <a:ext uri="{FF2B5EF4-FFF2-40B4-BE49-F238E27FC236}">
                <a16:creationId xmlns:a16="http://schemas.microsoft.com/office/drawing/2014/main" id="{A05611E0-E35D-4235-9AF0-8DE4D74A59FC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733800" y="1676400"/>
            <a:ext cx="5029200" cy="4525963"/>
          </a:xfrm>
        </p:spPr>
        <p:txBody>
          <a:bodyPr/>
          <a:lstStyle/>
          <a:p>
            <a:pPr eaLnBrk="1" hangingPunct="1"/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zh-CN" altLang="en-US"/>
              <a:t>在</a:t>
            </a:r>
            <a:r>
              <a:rPr lang="en-US" altLang="zh-CN" i="1"/>
              <a:t>R</a:t>
            </a:r>
            <a:r>
              <a:rPr lang="zh-CN" altLang="en-US"/>
              <a:t>中的象集</a:t>
            </a:r>
          </a:p>
          <a:p>
            <a:pPr lvl="1" eaLnBrk="1" hangingPunct="1"/>
            <a:r>
              <a:rPr lang="en-US" altLang="zh-CN"/>
              <a:t>Z</a:t>
            </a:r>
            <a:r>
              <a:rPr lang="en-US" altLang="zh-CN" sz="2000"/>
              <a:t>x</a:t>
            </a:r>
            <a:r>
              <a:rPr lang="en-US" altLang="zh-CN" baseline="-25000"/>
              <a:t>1</a:t>
            </a:r>
            <a:r>
              <a:rPr lang="en-US" altLang="zh-CN"/>
              <a:t> ={</a:t>
            </a:r>
            <a:r>
              <a:rPr lang="en-US" altLang="zh-CN" i="1"/>
              <a:t>Z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Z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 i="1"/>
              <a:t>Z</a:t>
            </a:r>
            <a:r>
              <a:rPr lang="en-US" altLang="zh-CN" baseline="-25000"/>
              <a:t>3</a:t>
            </a:r>
            <a:r>
              <a:rPr lang="en-US" altLang="zh-CN"/>
              <a:t>}</a:t>
            </a:r>
          </a:p>
          <a:p>
            <a:pPr eaLnBrk="1" hangingPunct="1"/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zh-CN" altLang="en-US"/>
              <a:t>在</a:t>
            </a:r>
            <a:r>
              <a:rPr lang="en-US" altLang="zh-CN" i="1"/>
              <a:t>R</a:t>
            </a:r>
            <a:r>
              <a:rPr lang="zh-CN" altLang="en-US"/>
              <a:t>中的象集</a:t>
            </a:r>
          </a:p>
          <a:p>
            <a:pPr lvl="1" eaLnBrk="1" hangingPunct="1"/>
            <a:r>
              <a:rPr lang="en-US" altLang="zh-CN" i="1"/>
              <a:t>Z</a:t>
            </a:r>
            <a:r>
              <a:rPr lang="en-US" altLang="zh-CN" sz="2000"/>
              <a:t>x</a:t>
            </a:r>
            <a:r>
              <a:rPr lang="en-US" altLang="zh-CN" baseline="-25000"/>
              <a:t>2</a:t>
            </a:r>
            <a:r>
              <a:rPr lang="en-US" altLang="zh-CN"/>
              <a:t> ={</a:t>
            </a:r>
            <a:r>
              <a:rPr lang="en-US" altLang="zh-CN" i="1"/>
              <a:t>Z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 i="1"/>
              <a:t>Z</a:t>
            </a:r>
            <a:r>
              <a:rPr lang="en-US" altLang="zh-CN" baseline="-25000"/>
              <a:t>3</a:t>
            </a:r>
            <a:r>
              <a:rPr lang="en-US" altLang="zh-CN"/>
              <a:t>}</a:t>
            </a:r>
          </a:p>
          <a:p>
            <a:pPr eaLnBrk="1" hangingPunct="1"/>
            <a:r>
              <a:rPr lang="en-US" altLang="zh-CN" i="1"/>
              <a:t>x</a:t>
            </a:r>
            <a:r>
              <a:rPr lang="en-US" altLang="zh-CN" baseline="-25000"/>
              <a:t>3</a:t>
            </a:r>
            <a:r>
              <a:rPr lang="zh-CN" altLang="en-US"/>
              <a:t>在</a:t>
            </a:r>
            <a:r>
              <a:rPr lang="en-US" altLang="zh-CN" i="1"/>
              <a:t>R</a:t>
            </a:r>
            <a:r>
              <a:rPr lang="zh-CN" altLang="en-US"/>
              <a:t>中的象集</a:t>
            </a:r>
          </a:p>
          <a:p>
            <a:pPr lvl="1" eaLnBrk="1" hangingPunct="1"/>
            <a:r>
              <a:rPr lang="en-US" altLang="zh-CN" i="1"/>
              <a:t>Z</a:t>
            </a:r>
            <a:r>
              <a:rPr lang="en-US" altLang="zh-CN" sz="2000"/>
              <a:t>x</a:t>
            </a:r>
            <a:r>
              <a:rPr lang="en-US" altLang="zh-CN" baseline="-25000"/>
              <a:t>3</a:t>
            </a:r>
            <a:r>
              <a:rPr lang="en-US" altLang="zh-CN"/>
              <a:t>={</a:t>
            </a:r>
            <a:r>
              <a:rPr lang="en-US" altLang="zh-CN" i="1"/>
              <a:t>Z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Z</a:t>
            </a:r>
            <a:r>
              <a:rPr lang="en-US" altLang="zh-CN" baseline="-25000"/>
              <a:t>3</a:t>
            </a:r>
            <a:r>
              <a:rPr lang="en-US" altLang="zh-CN"/>
              <a:t>}</a:t>
            </a:r>
          </a:p>
          <a:p>
            <a:pPr eaLnBrk="1" hangingPunct="1"/>
            <a:endParaRPr lang="en-US" altLang="zh-CN"/>
          </a:p>
        </p:txBody>
      </p:sp>
      <p:pic>
        <p:nvPicPr>
          <p:cNvPr id="70661" name="Picture 4">
            <a:extLst>
              <a:ext uri="{FF2B5EF4-FFF2-40B4-BE49-F238E27FC236}">
                <a16:creationId xmlns:a16="http://schemas.microsoft.com/office/drawing/2014/main" id="{607136CD-C7D2-4D3D-ABE8-2F5A31623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289083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Rectangle 5">
            <a:extLst>
              <a:ext uri="{FF2B5EF4-FFF2-40B4-BE49-F238E27FC236}">
                <a16:creationId xmlns:a16="http://schemas.microsoft.com/office/drawing/2014/main" id="{6A80372A-17AB-48FB-8BE7-01C6352A5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86000"/>
            <a:ext cx="2286000" cy="1447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AE8F1C69-34D0-4CD0-9E6F-FAA41F762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86200"/>
            <a:ext cx="2286000" cy="914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2A4B97BF-7BB0-41C5-967C-FF9A33E7F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53000"/>
            <a:ext cx="2286000" cy="914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animBg="1"/>
      <p:bldP spid="81926" grpId="0" animBg="1"/>
      <p:bldP spid="8192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>
            <a:extLst>
              <a:ext uri="{FF2B5EF4-FFF2-40B4-BE49-F238E27FC236}">
                <a16:creationId xmlns:a16="http://schemas.microsoft.com/office/drawing/2014/main" id="{9E187909-0B69-4CA3-9BCE-3B8CE05A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18B1F6-94C1-41BC-8184-D40B44FF970A}" type="slidenum">
              <a:rPr lang="en-US" altLang="zh-CN"/>
              <a:pPr eaLnBrk="1" hangingPunct="1"/>
              <a:t>69</a:t>
            </a:fld>
            <a:endParaRPr lang="en-US" altLang="zh-CN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720442A3-C47B-41B1-9189-6BC30F8A0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专门的关系运算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ED9B6272-9F1E-4B1B-BD91-CDB16D8B5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6781800" cy="3124200"/>
          </a:xfrm>
        </p:spPr>
        <p:txBody>
          <a:bodyPr/>
          <a:lstStyle/>
          <a:p>
            <a:pPr eaLnBrk="1" hangingPunct="1"/>
            <a:r>
              <a:rPr lang="zh-CN" altLang="en-US" sz="3600"/>
              <a:t>选择</a:t>
            </a:r>
          </a:p>
          <a:p>
            <a:pPr eaLnBrk="1" hangingPunct="1"/>
            <a:r>
              <a:rPr lang="zh-CN" altLang="en-US" sz="3600"/>
              <a:t>投影</a:t>
            </a:r>
          </a:p>
          <a:p>
            <a:pPr eaLnBrk="1" hangingPunct="1"/>
            <a:r>
              <a:rPr lang="zh-CN" altLang="en-US" sz="3600"/>
              <a:t>连接</a:t>
            </a:r>
          </a:p>
          <a:p>
            <a:pPr eaLnBrk="1" hangingPunct="1"/>
            <a:r>
              <a:rPr lang="zh-CN" altLang="en-US" sz="3600"/>
              <a:t>除</a:t>
            </a:r>
          </a:p>
          <a:p>
            <a:pPr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AE1BAD52-20D9-4558-A5B1-BF3EEEB8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3EB25C-F890-4F6C-B3D1-349EDD79AC71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193C1A9-44C7-4351-BB51-3882844D3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 b="1"/>
              <a:t>笛卡尔积 </a:t>
            </a:r>
            <a:r>
              <a:rPr lang="en-US" altLang="zh-CN" b="1">
                <a:latin typeface="Comic Sans MS" panose="030F0702030302020204" pitchFamily="66" charset="0"/>
              </a:rPr>
              <a:t>(</a:t>
            </a:r>
            <a:r>
              <a:rPr lang="en-US" altLang="zh-CN">
                <a:latin typeface="Comic Sans MS" panose="030F0702030302020204" pitchFamily="66" charset="0"/>
              </a:rPr>
              <a:t>Cartesian Product)</a:t>
            </a:r>
            <a:endParaRPr lang="en-US" altLang="zh-CN" b="1">
              <a:latin typeface="Comic Sans MS" panose="030F0702030302020204" pitchFamily="66" charset="0"/>
            </a:endParaRP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1F0FFEE-8C7B-4CB2-A2B2-2C33E164D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eaLnBrk="1" hangingPunct="1"/>
            <a:r>
              <a:rPr lang="zh-CN" altLang="en-US" sz="3600"/>
              <a:t>给定一组域</a:t>
            </a:r>
            <a:r>
              <a:rPr lang="en-US" altLang="zh-CN" sz="3600" i="1"/>
              <a:t>D</a:t>
            </a:r>
            <a:r>
              <a:rPr lang="en-US" altLang="zh-CN" sz="3600" baseline="-25000"/>
              <a:t>1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baseline="-25000"/>
              <a:t>2</a:t>
            </a:r>
            <a:r>
              <a:rPr lang="zh-CN" altLang="en-US" sz="3600"/>
              <a:t>，</a:t>
            </a:r>
            <a:r>
              <a:rPr lang="en-US" altLang="zh-CN" sz="3600"/>
              <a:t>…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i="1" baseline="-25000"/>
              <a:t>n</a:t>
            </a:r>
            <a:r>
              <a:rPr lang="zh-CN" altLang="en-US" sz="3600"/>
              <a:t>，这些域中可以有相同的。</a:t>
            </a:r>
          </a:p>
          <a:p>
            <a:pPr eaLnBrk="1" hangingPunct="1"/>
            <a:r>
              <a:rPr lang="en-US" altLang="zh-CN" sz="3600" i="1"/>
              <a:t>D</a:t>
            </a:r>
            <a:r>
              <a:rPr lang="en-US" altLang="zh-CN" sz="3600" baseline="-25000"/>
              <a:t>1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baseline="-25000"/>
              <a:t>2</a:t>
            </a:r>
            <a:r>
              <a:rPr lang="zh-CN" altLang="en-US" sz="3600"/>
              <a:t>，</a:t>
            </a:r>
            <a:r>
              <a:rPr lang="en-US" altLang="zh-CN" sz="3600" i="1"/>
              <a:t>…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i="1" baseline="-25000"/>
              <a:t>n</a:t>
            </a:r>
            <a:r>
              <a:rPr lang="zh-CN" altLang="en-US" sz="3600"/>
              <a:t>的笛卡尔积为：</a:t>
            </a:r>
            <a:r>
              <a:rPr lang="en-US" altLang="zh-CN" sz="3600" i="1"/>
              <a:t>D</a:t>
            </a:r>
            <a:r>
              <a:rPr lang="en-US" altLang="zh-CN" sz="3600" baseline="-25000"/>
              <a:t>1</a:t>
            </a:r>
            <a:r>
              <a:rPr lang="en-US" altLang="zh-CN" sz="3600"/>
              <a:t>×</a:t>
            </a:r>
            <a:r>
              <a:rPr lang="en-US" altLang="zh-CN" sz="3600" i="1"/>
              <a:t>D</a:t>
            </a:r>
            <a:r>
              <a:rPr lang="en-US" altLang="zh-CN" sz="3600" baseline="-25000"/>
              <a:t>2</a:t>
            </a:r>
            <a:r>
              <a:rPr lang="en-US" altLang="zh-CN" sz="3600"/>
              <a:t>×…×</a:t>
            </a:r>
            <a:r>
              <a:rPr lang="en-US" altLang="zh-CN" sz="3600" i="1"/>
              <a:t>D</a:t>
            </a:r>
            <a:r>
              <a:rPr lang="en-US" altLang="zh-CN" sz="3600" i="1" baseline="-25000"/>
              <a:t>n</a:t>
            </a:r>
            <a:r>
              <a:rPr lang="en-US" altLang="zh-CN" sz="3600" i="1"/>
              <a:t> </a:t>
            </a:r>
            <a:r>
              <a:rPr lang="zh-CN" altLang="en-US" sz="3600"/>
              <a:t>＝｛</a:t>
            </a:r>
            <a:r>
              <a:rPr lang="en-US" altLang="zh-CN" sz="3600"/>
              <a:t>(</a:t>
            </a:r>
            <a:r>
              <a:rPr lang="en-US" altLang="zh-CN" sz="3600" i="1"/>
              <a:t>d</a:t>
            </a:r>
            <a:r>
              <a:rPr lang="en-US" altLang="zh-CN" sz="3600" baseline="-25000"/>
              <a:t>1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baseline="-25000"/>
              <a:t>2</a:t>
            </a:r>
            <a:r>
              <a:rPr lang="zh-CN" altLang="en-US" sz="3600"/>
              <a:t>，</a:t>
            </a:r>
            <a:r>
              <a:rPr lang="en-US" altLang="zh-CN" sz="3600"/>
              <a:t>…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i="1" baseline="-25000"/>
              <a:t>n</a:t>
            </a:r>
            <a:r>
              <a:rPr lang="en-US" altLang="zh-CN" sz="3600"/>
              <a:t>)</a:t>
            </a:r>
            <a:r>
              <a:rPr lang="zh-CN" altLang="en-US" sz="3600"/>
              <a:t>｜</a:t>
            </a:r>
            <a:r>
              <a:rPr lang="en-US" altLang="zh-CN" sz="3600" i="1"/>
              <a:t>d</a:t>
            </a:r>
            <a:r>
              <a:rPr lang="en-US" altLang="zh-CN" sz="3600" i="1" baseline="-25000"/>
              <a:t>i</a:t>
            </a:r>
            <a:r>
              <a:rPr lang="en-US" altLang="en-US" sz="3600" i="1"/>
              <a:t>∈</a:t>
            </a:r>
            <a:r>
              <a:rPr lang="en-US" altLang="zh-CN" sz="3600" i="1"/>
              <a:t>D</a:t>
            </a:r>
            <a:r>
              <a:rPr lang="en-US" altLang="zh-CN" sz="3600" i="1" baseline="-25000"/>
              <a:t>i</a:t>
            </a:r>
            <a:r>
              <a:rPr lang="zh-CN" altLang="en-US" sz="3600"/>
              <a:t>，</a:t>
            </a:r>
            <a:r>
              <a:rPr lang="en-US" altLang="zh-CN" sz="3600" i="1"/>
              <a:t>i</a:t>
            </a:r>
            <a:r>
              <a:rPr lang="zh-CN" altLang="en-US" sz="3600"/>
              <a:t>＝</a:t>
            </a:r>
            <a:r>
              <a:rPr lang="en-US" altLang="zh-CN" sz="3600"/>
              <a:t>1</a:t>
            </a:r>
            <a:r>
              <a:rPr lang="zh-CN" altLang="en-US" sz="3600"/>
              <a:t>，</a:t>
            </a:r>
            <a:r>
              <a:rPr lang="en-US" altLang="zh-CN" sz="3600"/>
              <a:t>2</a:t>
            </a:r>
            <a:r>
              <a:rPr lang="zh-CN" altLang="en-US" sz="3600"/>
              <a:t>，</a:t>
            </a:r>
            <a:r>
              <a:rPr lang="en-US" altLang="zh-CN" sz="3600"/>
              <a:t>…</a:t>
            </a:r>
            <a:r>
              <a:rPr lang="zh-CN" altLang="en-US" sz="3600"/>
              <a:t>，</a:t>
            </a:r>
            <a:r>
              <a:rPr lang="en-US" altLang="zh-CN" sz="3600" i="1"/>
              <a:t>n</a:t>
            </a:r>
            <a:r>
              <a:rPr lang="zh-CN" altLang="en-US" sz="3600"/>
              <a:t>｝</a:t>
            </a:r>
          </a:p>
          <a:p>
            <a:pPr eaLnBrk="1" hangingPunct="1"/>
            <a:r>
              <a:rPr lang="zh-CN" altLang="en-US" sz="3600"/>
              <a:t>所有域的所有取值的一个组合</a:t>
            </a:r>
          </a:p>
          <a:p>
            <a:pPr eaLnBrk="1" hangingPunct="1"/>
            <a:r>
              <a:rPr lang="zh-CN" altLang="en-US" sz="3600"/>
              <a:t>不能重复</a:t>
            </a:r>
          </a:p>
          <a:p>
            <a:pPr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96156767-3F8D-4A29-9E79-6AA572AD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AA2BCB-45AD-4F73-A8FA-7435022BA3ED}" type="slidenum">
              <a:rPr lang="en-US" altLang="zh-CN"/>
              <a:pPr eaLnBrk="1" hangingPunct="1"/>
              <a:t>70</a:t>
            </a:fld>
            <a:endParaRPr lang="en-US" altLang="zh-CN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C47E8371-AC73-4FB7-BCB2-13730CED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 </a:t>
            </a:r>
            <a:r>
              <a:rPr lang="zh-CN" altLang="en-US" b="1"/>
              <a:t>选择 </a:t>
            </a:r>
            <a:r>
              <a:rPr lang="en-US" altLang="zh-CN" b="1"/>
              <a:t>(</a:t>
            </a:r>
            <a:r>
              <a:rPr lang="en-US" altLang="zh-CN" b="1">
                <a:latin typeface="Comic Sans MS" panose="030F0702030302020204" pitchFamily="66" charset="0"/>
              </a:rPr>
              <a:t>Selection</a:t>
            </a:r>
            <a:r>
              <a:rPr lang="en-US" altLang="zh-CN" b="1"/>
              <a:t>)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719E3AF-89C4-40E7-9AC1-AB9994FB6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17638"/>
            <a:ext cx="8382000" cy="4906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/>
              <a:t>选择又称为限制 </a:t>
            </a:r>
            <a:r>
              <a:rPr lang="en-US" altLang="zh-CN" sz="3600">
                <a:latin typeface="Comic Sans MS" panose="030F0702030302020204" pitchFamily="66" charset="0"/>
              </a:rPr>
              <a:t>(Restriction)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/>
              <a:t>选择运算符的含义 </a:t>
            </a:r>
            <a:r>
              <a:rPr lang="en-US" altLang="zh-CN" sz="3600">
                <a:latin typeface="Comic Sans MS" panose="030F0702030302020204" pitchFamily="66" charset="0"/>
              </a:rPr>
              <a:t>(Semantics)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/>
              <a:t>在关系</a:t>
            </a:r>
            <a:r>
              <a:rPr lang="en-US" altLang="zh-CN" sz="3200" i="1"/>
              <a:t>R</a:t>
            </a:r>
            <a:r>
              <a:rPr lang="zh-CN" altLang="en-US" sz="3200"/>
              <a:t>中选择满足给定条件的诸元组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600">
                <a:latin typeface="Comic Sans MS" panose="030F0702030302020204" pitchFamily="66" charset="0"/>
              </a:rPr>
              <a:t>Syntax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3200">
                <a:sym typeface="Symbol" panose="05050102010706020507" pitchFamily="18" charset="2"/>
              </a:rPr>
              <a:t></a:t>
            </a:r>
            <a:r>
              <a:rPr lang="en-US" altLang="zh-CN" sz="3200" baseline="-25000"/>
              <a:t>F</a:t>
            </a:r>
            <a:r>
              <a:rPr lang="en-US" altLang="zh-CN" sz="3200"/>
              <a:t>(</a:t>
            </a:r>
            <a:r>
              <a:rPr lang="en-US" altLang="zh-CN" sz="3200" i="1"/>
              <a:t>R</a:t>
            </a:r>
            <a:r>
              <a:rPr lang="en-US" altLang="zh-CN" sz="3200"/>
              <a:t>) = { </a:t>
            </a:r>
            <a:r>
              <a:rPr lang="en-US" altLang="zh-CN" sz="3200" i="1"/>
              <a:t>t</a:t>
            </a:r>
            <a:r>
              <a:rPr lang="en-US" altLang="zh-CN" sz="3200"/>
              <a:t>|</a:t>
            </a:r>
            <a:r>
              <a:rPr lang="en-US" altLang="zh-CN" sz="3200" i="1"/>
              <a:t> t</a:t>
            </a:r>
            <a:r>
              <a:rPr lang="en-US" altLang="zh-CN" sz="3200">
                <a:latin typeface="宋体" panose="02010600030101010101" pitchFamily="2" charset="-122"/>
              </a:rPr>
              <a:t>∈</a:t>
            </a:r>
            <a:r>
              <a:rPr lang="en-US" altLang="zh-CN" sz="3200" i="1"/>
              <a:t>R</a:t>
            </a:r>
            <a:r>
              <a:rPr lang="en-US" altLang="zh-CN" sz="3200"/>
              <a:t>∧</a:t>
            </a:r>
            <a:r>
              <a:rPr lang="en-US" altLang="zh-CN" sz="3200" i="1"/>
              <a:t>F</a:t>
            </a:r>
            <a:r>
              <a:rPr lang="en-US" altLang="zh-CN" sz="3200"/>
              <a:t>(</a:t>
            </a:r>
            <a:r>
              <a:rPr lang="en-US" altLang="zh-CN" sz="3200" i="1"/>
              <a:t>t</a:t>
            </a:r>
            <a:r>
              <a:rPr lang="en-US" altLang="zh-CN" sz="3200"/>
              <a:t>)= '</a:t>
            </a:r>
            <a:r>
              <a:rPr lang="zh-CN" altLang="en-US" sz="3200"/>
              <a:t>真</a:t>
            </a:r>
            <a:r>
              <a:rPr lang="en-US" altLang="zh-CN" sz="3200"/>
              <a:t>'}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3200" i="1"/>
              <a:t>F</a:t>
            </a:r>
            <a:r>
              <a:rPr lang="zh-CN" altLang="en-US" sz="3200"/>
              <a:t>表示选择条件，它是一个逻辑表达式，取逻辑值“真”或“假”。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3200"/>
              <a:t>逻辑表达式</a:t>
            </a:r>
            <a:r>
              <a:rPr lang="en-US" altLang="zh-CN" sz="3200" i="1"/>
              <a:t>F</a:t>
            </a:r>
            <a:r>
              <a:rPr lang="zh-CN" altLang="en-US" sz="3200"/>
              <a:t>的基本形式为：</a:t>
            </a:r>
            <a:r>
              <a:rPr lang="en-US" altLang="zh-CN" sz="3200" i="1"/>
              <a:t>X</a:t>
            </a:r>
            <a:r>
              <a:rPr lang="en-US" altLang="zh-CN" sz="3200" baseline="-25000"/>
              <a:t>1</a:t>
            </a:r>
            <a:r>
              <a:rPr lang="en-US" altLang="zh-CN" sz="3200">
                <a:sym typeface="Symbol" panose="05050102010706020507" pitchFamily="18" charset="2"/>
              </a:rPr>
              <a:t></a:t>
            </a:r>
            <a:r>
              <a:rPr lang="en-US" altLang="zh-CN" sz="3200" i="1"/>
              <a:t>Y</a:t>
            </a:r>
            <a:r>
              <a:rPr lang="en-US" altLang="zh-CN" sz="3200" baseline="-25000"/>
              <a:t>1</a:t>
            </a:r>
            <a:r>
              <a:rPr lang="zh-CN" altLang="en-US" sz="3200"/>
              <a:t>，其中</a:t>
            </a:r>
            <a:r>
              <a:rPr lang="zh-CN" altLang="en-US" sz="3200">
                <a:sym typeface="Symbol" panose="05050102010706020507" pitchFamily="18" charset="2"/>
              </a:rPr>
              <a:t>表示比较运算符，</a:t>
            </a:r>
            <a:r>
              <a:rPr lang="en-US" altLang="zh-CN" sz="3200" i="1">
                <a:sym typeface="Symbol" panose="05050102010706020507" pitchFamily="18" charset="2"/>
              </a:rPr>
              <a:t>X</a:t>
            </a:r>
            <a:r>
              <a:rPr lang="en-US" altLang="zh-CN" sz="3200" baseline="-25000">
                <a:sym typeface="Symbol" panose="05050102010706020507" pitchFamily="18" charset="2"/>
              </a:rPr>
              <a:t>1</a:t>
            </a:r>
            <a:r>
              <a:rPr lang="en-US" altLang="zh-CN" sz="3200">
                <a:sym typeface="Symbol" panose="05050102010706020507" pitchFamily="18" charset="2"/>
              </a:rPr>
              <a:t>, </a:t>
            </a:r>
            <a:r>
              <a:rPr lang="en-US" altLang="zh-CN" sz="3200" i="1">
                <a:sym typeface="Symbol" panose="05050102010706020507" pitchFamily="18" charset="2"/>
              </a:rPr>
              <a:t>Y</a:t>
            </a:r>
            <a:r>
              <a:rPr lang="en-US" altLang="zh-CN" sz="3200" baseline="-25000">
                <a:sym typeface="Symbol" panose="05050102010706020507" pitchFamily="18" charset="2"/>
              </a:rPr>
              <a:t>1</a:t>
            </a:r>
            <a:r>
              <a:rPr lang="zh-CN" altLang="en-US" sz="3200">
                <a:sym typeface="Symbol" panose="05050102010706020507" pitchFamily="18" charset="2"/>
              </a:rPr>
              <a:t>是属性名。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6">
            <a:extLst>
              <a:ext uri="{FF2B5EF4-FFF2-40B4-BE49-F238E27FC236}">
                <a16:creationId xmlns:a16="http://schemas.microsoft.com/office/drawing/2014/main" id="{79984A25-F56F-4704-90AA-7BD4AC78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1B2EE9-BB00-48E6-8C39-A94F092120EB}" type="slidenum">
              <a:rPr lang="en-US" altLang="zh-CN"/>
              <a:pPr eaLnBrk="1" hangingPunct="1"/>
              <a:t>71</a:t>
            </a:fld>
            <a:endParaRPr lang="en-US" altLang="zh-CN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527C195-F2BD-4421-9C77-47394969250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609600"/>
            <a:ext cx="7924800" cy="1066800"/>
          </a:xfrm>
        </p:spPr>
        <p:txBody>
          <a:bodyPr/>
          <a:lstStyle/>
          <a:p>
            <a:pPr eaLnBrk="1" hangingPunct="1"/>
            <a:r>
              <a:rPr lang="zh-CN" altLang="en-US"/>
              <a:t>选择运算是从关系</a:t>
            </a:r>
            <a:r>
              <a:rPr lang="en-US" altLang="zh-CN" i="1"/>
              <a:t>R</a:t>
            </a:r>
            <a:r>
              <a:rPr lang="zh-CN" altLang="en-US"/>
              <a:t>中选取使逻辑表达式</a:t>
            </a:r>
            <a:r>
              <a:rPr lang="en-US" altLang="zh-CN" i="1"/>
              <a:t>F</a:t>
            </a:r>
            <a:r>
              <a:rPr lang="zh-CN" altLang="en-US"/>
              <a:t>为真的元组，是</a:t>
            </a:r>
            <a:r>
              <a:rPr lang="zh-CN" altLang="en-US">
                <a:solidFill>
                  <a:schemeClr val="accent2"/>
                </a:solidFill>
              </a:rPr>
              <a:t>从行的角度进行的运算</a:t>
            </a:r>
          </a:p>
          <a:p>
            <a:pPr eaLnBrk="1" hangingPunct="1"/>
            <a:endParaRPr lang="en-US" altLang="zh-CN">
              <a:solidFill>
                <a:schemeClr val="hlink"/>
              </a:solidFill>
            </a:endParaRPr>
          </a:p>
        </p:txBody>
      </p:sp>
      <p:graphicFrame>
        <p:nvGraphicFramePr>
          <p:cNvPr id="85048" name="Group 56">
            <a:extLst>
              <a:ext uri="{FF2B5EF4-FFF2-40B4-BE49-F238E27FC236}">
                <a16:creationId xmlns:a16="http://schemas.microsoft.com/office/drawing/2014/main" id="{BA9808D2-0951-4BCE-9485-C254D1F884C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212850" y="2209800"/>
          <a:ext cx="2286000" cy="3661218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0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3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5027" name="Rectangle 35">
            <a:extLst>
              <a:ext uri="{FF2B5EF4-FFF2-40B4-BE49-F238E27FC236}">
                <a16:creationId xmlns:a16="http://schemas.microsoft.com/office/drawing/2014/main" id="{1C46A0C8-2C85-4019-8B74-0DAF43FFC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2438400"/>
            <a:ext cx="2438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28" name="Rectangle 36">
            <a:extLst>
              <a:ext uri="{FF2B5EF4-FFF2-40B4-BE49-F238E27FC236}">
                <a16:creationId xmlns:a16="http://schemas.microsoft.com/office/drawing/2014/main" id="{2815FC5C-4154-4CEA-935E-158CF694E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2971800"/>
            <a:ext cx="2438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29" name="Rectangle 37">
            <a:extLst>
              <a:ext uri="{FF2B5EF4-FFF2-40B4-BE49-F238E27FC236}">
                <a16:creationId xmlns:a16="http://schemas.microsoft.com/office/drawing/2014/main" id="{5AD2272B-DEAB-4A69-B94A-4A11F0AB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3505200"/>
            <a:ext cx="2438400" cy="533400"/>
          </a:xfrm>
          <a:prstGeom prst="rect">
            <a:avLst/>
          </a:prstGeom>
          <a:solidFill>
            <a:srgbClr val="33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30" name="Rectangle 38">
            <a:extLst>
              <a:ext uri="{FF2B5EF4-FFF2-40B4-BE49-F238E27FC236}">
                <a16:creationId xmlns:a16="http://schemas.microsoft.com/office/drawing/2014/main" id="{8D6C23AA-F03E-4123-830D-A6285E1A6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4038600"/>
            <a:ext cx="2438400" cy="533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54" name="Text Box 39">
            <a:extLst>
              <a:ext uri="{FF2B5EF4-FFF2-40B4-BE49-F238E27FC236}">
                <a16:creationId xmlns:a16="http://schemas.microsoft.com/office/drawing/2014/main" id="{58EFE5AE-583F-4014-96CF-0F51E70B9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1</a:t>
            </a:r>
          </a:p>
        </p:txBody>
      </p:sp>
      <p:sp>
        <p:nvSpPr>
          <p:cNvPr id="73755" name="Text Box 40">
            <a:extLst>
              <a:ext uri="{FF2B5EF4-FFF2-40B4-BE49-F238E27FC236}">
                <a16:creationId xmlns:a16="http://schemas.microsoft.com/office/drawing/2014/main" id="{4E817FCA-C991-4EB7-9ED2-578DF7669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082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2</a:t>
            </a:r>
          </a:p>
        </p:txBody>
      </p:sp>
      <p:sp>
        <p:nvSpPr>
          <p:cNvPr id="73756" name="Text Box 41">
            <a:extLst>
              <a:ext uri="{FF2B5EF4-FFF2-40B4-BE49-F238E27FC236}">
                <a16:creationId xmlns:a16="http://schemas.microsoft.com/office/drawing/2014/main" id="{9031204B-D1DF-4EED-B3C6-4A712A2FF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3321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3</a:t>
            </a:r>
          </a:p>
        </p:txBody>
      </p:sp>
      <p:sp>
        <p:nvSpPr>
          <p:cNvPr id="73757" name="Text Box 42">
            <a:extLst>
              <a:ext uri="{FF2B5EF4-FFF2-40B4-BE49-F238E27FC236}">
                <a16:creationId xmlns:a16="http://schemas.microsoft.com/office/drawing/2014/main" id="{248AA4D4-ADB2-4C56-9BD7-E0394ECC2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85445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4</a:t>
            </a:r>
          </a:p>
        </p:txBody>
      </p:sp>
      <p:sp>
        <p:nvSpPr>
          <p:cNvPr id="73758" name="Text Box 43">
            <a:extLst>
              <a:ext uri="{FF2B5EF4-FFF2-40B4-BE49-F238E27FC236}">
                <a16:creationId xmlns:a16="http://schemas.microsoft.com/office/drawing/2014/main" id="{7EC952D0-4253-44A6-9130-703232727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37832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5</a:t>
            </a:r>
          </a:p>
        </p:txBody>
      </p:sp>
      <p:sp>
        <p:nvSpPr>
          <p:cNvPr id="73759" name="Text Box 44">
            <a:extLst>
              <a:ext uri="{FF2B5EF4-FFF2-40B4-BE49-F238E27FC236}">
                <a16:creationId xmlns:a16="http://schemas.microsoft.com/office/drawing/2014/main" id="{2325855C-D6DA-4BBD-90D1-36F5D1D71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0061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6</a:t>
            </a:r>
          </a:p>
        </p:txBody>
      </p:sp>
      <p:sp>
        <p:nvSpPr>
          <p:cNvPr id="73760" name="Text Box 45">
            <a:extLst>
              <a:ext uri="{FF2B5EF4-FFF2-40B4-BE49-F238E27FC236}">
                <a16:creationId xmlns:a16="http://schemas.microsoft.com/office/drawing/2014/main" id="{63B6D854-EE38-4173-919E-6A059622F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24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7</a:t>
            </a:r>
          </a:p>
        </p:txBody>
      </p:sp>
      <p:sp>
        <p:nvSpPr>
          <p:cNvPr id="85038" name="Text Box 46">
            <a:extLst>
              <a:ext uri="{FF2B5EF4-FFF2-40B4-BE49-F238E27FC236}">
                <a16:creationId xmlns:a16="http://schemas.microsoft.com/office/drawing/2014/main" id="{A0232776-58A4-44D0-9704-87F91436C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1</a:t>
            </a:r>
          </a:p>
        </p:txBody>
      </p:sp>
      <p:sp>
        <p:nvSpPr>
          <p:cNvPr id="85039" name="Text Box 47">
            <a:extLst>
              <a:ext uri="{FF2B5EF4-FFF2-40B4-BE49-F238E27FC236}">
                <a16:creationId xmlns:a16="http://schemas.microsoft.com/office/drawing/2014/main" id="{3239848C-FC24-4626-8032-DCB5B3EAD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3048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3</a:t>
            </a:r>
          </a:p>
        </p:txBody>
      </p:sp>
      <p:sp>
        <p:nvSpPr>
          <p:cNvPr id="85040" name="Text Box 48">
            <a:extLst>
              <a:ext uri="{FF2B5EF4-FFF2-40B4-BE49-F238E27FC236}">
                <a16:creationId xmlns:a16="http://schemas.microsoft.com/office/drawing/2014/main" id="{53F805CD-4F7B-4FAF-8987-7BCA62077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3581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5</a:t>
            </a:r>
          </a:p>
        </p:txBody>
      </p:sp>
      <p:sp>
        <p:nvSpPr>
          <p:cNvPr id="85041" name="Text Box 49">
            <a:extLst>
              <a:ext uri="{FF2B5EF4-FFF2-40B4-BE49-F238E27FC236}">
                <a16:creationId xmlns:a16="http://schemas.microsoft.com/office/drawing/2014/main" id="{B8FED598-DFC1-4B42-9AEE-4308D4443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41290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</a:t>
            </a:r>
            <a:r>
              <a:rPr lang="en-US" altLang="zh-CN" baseline="-25000"/>
              <a:t>7</a:t>
            </a:r>
          </a:p>
        </p:txBody>
      </p:sp>
      <p:sp>
        <p:nvSpPr>
          <p:cNvPr id="73765" name="Text Box 57">
            <a:extLst>
              <a:ext uri="{FF2B5EF4-FFF2-40B4-BE49-F238E27FC236}">
                <a16:creationId xmlns:a16="http://schemas.microsoft.com/office/drawing/2014/main" id="{4C25AA9C-FB1E-4A42-B144-C0C10D09B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3124200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>
                <a:latin typeface="Garamond" panose="02020404030301010803" pitchFamily="18" charset="0"/>
                <a:sym typeface="Symbol" panose="05050102010706020507" pitchFamily="18" charset="2"/>
              </a:rPr>
              <a:t></a:t>
            </a:r>
          </a:p>
        </p:txBody>
      </p:sp>
      <p:sp>
        <p:nvSpPr>
          <p:cNvPr id="73766" name="AutoShape 58">
            <a:extLst>
              <a:ext uri="{FF2B5EF4-FFF2-40B4-BE49-F238E27FC236}">
                <a16:creationId xmlns:a16="http://schemas.microsoft.com/office/drawing/2014/main" id="{3B9894BE-D287-47AF-801B-25B09B473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50" y="3733800"/>
            <a:ext cx="1143000" cy="4572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27" grpId="0" animBg="1"/>
      <p:bldP spid="85028" grpId="0" animBg="1"/>
      <p:bldP spid="85029" grpId="0" animBg="1"/>
      <p:bldP spid="85030" grpId="0" animBg="1"/>
      <p:bldP spid="85038" grpId="0"/>
      <p:bldP spid="85039" grpId="0"/>
      <p:bldP spid="85040" grpId="0"/>
      <p:bldP spid="8504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>
            <a:extLst>
              <a:ext uri="{FF2B5EF4-FFF2-40B4-BE49-F238E27FC236}">
                <a16:creationId xmlns:a16="http://schemas.microsoft.com/office/drawing/2014/main" id="{055ED837-D7D0-460D-85F7-600D463D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9E3B69-1772-4A8E-A1EF-654AE53F1A78}" type="slidenum">
              <a:rPr lang="en-US" altLang="zh-CN"/>
              <a:pPr eaLnBrk="1" hangingPunct="1"/>
              <a:t>72</a:t>
            </a:fld>
            <a:endParaRPr lang="en-US" altLang="zh-CN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8DD8F787-3F12-4BF0-8A7E-8F087FFDB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选择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33C69B48-8303-415A-A8D4-6D7C00859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1.  </a:t>
            </a:r>
            <a:r>
              <a:rPr lang="zh-CN" altLang="en-US" dirty="0"/>
              <a:t>查询信息系（</a:t>
            </a:r>
            <a:r>
              <a:rPr lang="en-US" altLang="zh-CN" dirty="0"/>
              <a:t>IS</a:t>
            </a:r>
            <a:r>
              <a:rPr lang="zh-CN" altLang="en-US" dirty="0"/>
              <a:t>系）全体学生</a:t>
            </a:r>
          </a:p>
          <a:p>
            <a:pPr lvl="1" eaLnBrk="1" hangingPunct="1"/>
            <a:r>
              <a:rPr lang="zh-CN" altLang="en-US" dirty="0">
                <a:sym typeface="Symbol" panose="05050102010706020507" pitchFamily="18" charset="2"/>
              </a:rPr>
              <a:t></a:t>
            </a:r>
            <a:r>
              <a:rPr lang="en-US" altLang="zh-CN" baseline="-25000" dirty="0" err="1">
                <a:sym typeface="Symbol" panose="05050102010706020507" pitchFamily="18" charset="2"/>
              </a:rPr>
              <a:t>Sdept</a:t>
            </a:r>
            <a:r>
              <a:rPr lang="en-US" altLang="zh-CN" baseline="-25000" dirty="0">
                <a:sym typeface="Symbol" panose="05050102010706020507" pitchFamily="18" charset="2"/>
              </a:rPr>
              <a:t>=‘IS’</a:t>
            </a:r>
            <a:r>
              <a:rPr lang="en-US" altLang="zh-CN" dirty="0">
                <a:sym typeface="Symbol" panose="05050102010706020507" pitchFamily="18" charset="2"/>
              </a:rPr>
              <a:t>(Student)</a:t>
            </a:r>
          </a:p>
          <a:p>
            <a:pPr lvl="1" eaLnBrk="1" hangingPunct="1"/>
            <a:r>
              <a:rPr lang="en-US" altLang="zh-CN" dirty="0">
                <a:sym typeface="Symbol" panose="05050102010706020507" pitchFamily="18" charset="2"/>
              </a:rPr>
              <a:t></a:t>
            </a:r>
            <a:r>
              <a:rPr lang="en-US" altLang="zh-CN" baseline="-25000" dirty="0">
                <a:sym typeface="Symbol" panose="05050102010706020507" pitchFamily="18" charset="2"/>
              </a:rPr>
              <a:t>5=‘IS’</a:t>
            </a:r>
            <a:r>
              <a:rPr lang="en-US" altLang="zh-CN" dirty="0">
                <a:sym typeface="Symbol" panose="05050102010706020507" pitchFamily="18" charset="2"/>
              </a:rPr>
              <a:t>(Student)</a:t>
            </a:r>
          </a:p>
          <a:p>
            <a:pPr lvl="1" eaLnBrk="1" hangingPunct="1"/>
            <a:endParaRPr lang="en-US" altLang="zh-CN" dirty="0">
              <a:sym typeface="Symbol" panose="05050102010706020507" pitchFamily="18" charset="2"/>
            </a:endParaRPr>
          </a:p>
          <a:p>
            <a:pPr lvl="1"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pic>
        <p:nvPicPr>
          <p:cNvPr id="74757" name="Picture 4">
            <a:extLst>
              <a:ext uri="{FF2B5EF4-FFF2-40B4-BE49-F238E27FC236}">
                <a16:creationId xmlns:a16="http://schemas.microsoft.com/office/drawing/2014/main" id="{B9B5843C-557C-418A-B79F-5143ED651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52800"/>
            <a:ext cx="64674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5">
            <a:extLst>
              <a:ext uri="{FF2B5EF4-FFF2-40B4-BE49-F238E27FC236}">
                <a16:creationId xmlns:a16="http://schemas.microsoft.com/office/drawing/2014/main" id="{683B55A7-730A-429C-8790-D16F94636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648200"/>
            <a:ext cx="5791200" cy="609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B7C662B3-36FC-479F-8211-F8427C117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638800"/>
            <a:ext cx="5791200" cy="609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046B4EC-C7CF-7CCF-AA23-831AD6338FC9}"/>
              </a:ext>
            </a:extLst>
          </p:cNvPr>
          <p:cNvCxnSpPr>
            <a:cxnSpLocks/>
          </p:cNvCxnSpPr>
          <p:nvPr/>
        </p:nvCxnSpPr>
        <p:spPr>
          <a:xfrm>
            <a:off x="2014537" y="2438400"/>
            <a:ext cx="4724400" cy="1600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  <p:bldP spid="8704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>
            <a:extLst>
              <a:ext uri="{FF2B5EF4-FFF2-40B4-BE49-F238E27FC236}">
                <a16:creationId xmlns:a16="http://schemas.microsoft.com/office/drawing/2014/main" id="{6420E49C-6F3A-428F-9A68-9058ED93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A4347D-DB50-4E0C-AA0D-428D27D034F0}" type="slidenum">
              <a:rPr lang="en-US" altLang="zh-CN"/>
              <a:pPr eaLnBrk="1" hangingPunct="1"/>
              <a:t>73</a:t>
            </a:fld>
            <a:endParaRPr lang="en-US" altLang="zh-CN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142FE696-66CE-4579-9669-9D68EC595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选择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31DC45D8-5D87-4BE3-B798-5EB28A232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4830763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2. </a:t>
            </a:r>
            <a:r>
              <a:rPr lang="zh-CN" altLang="en-US"/>
              <a:t>查询年龄小于</a:t>
            </a:r>
            <a:r>
              <a:rPr lang="en-US" altLang="zh-CN"/>
              <a:t>20</a:t>
            </a:r>
            <a:r>
              <a:rPr lang="zh-CN" altLang="en-US"/>
              <a:t>岁的学生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>
                <a:sym typeface="Symbol" panose="05050102010706020507" pitchFamily="18" charset="2"/>
              </a:rPr>
              <a:t></a:t>
            </a:r>
            <a:r>
              <a:rPr lang="en-US" altLang="zh-CN" baseline="-25000">
                <a:sym typeface="Symbol" panose="05050102010706020507" pitchFamily="18" charset="2"/>
              </a:rPr>
              <a:t>Sage&lt;20</a:t>
            </a:r>
            <a:r>
              <a:rPr lang="en-US" altLang="zh-CN">
                <a:sym typeface="Symbol" panose="05050102010706020507" pitchFamily="18" charset="2"/>
              </a:rPr>
              <a:t>(Student)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>
                <a:sym typeface="Symbol" panose="05050102010706020507" pitchFamily="18" charset="2"/>
              </a:rPr>
              <a:t>或</a:t>
            </a:r>
            <a:r>
              <a:rPr lang="en-US" altLang="zh-CN" baseline="-25000">
                <a:sym typeface="Symbol" panose="05050102010706020507" pitchFamily="18" charset="2"/>
              </a:rPr>
              <a:t>4&lt;20</a:t>
            </a:r>
            <a:r>
              <a:rPr lang="en-US" altLang="zh-CN">
                <a:sym typeface="Symbol" panose="05050102010706020507" pitchFamily="18" charset="2"/>
              </a:rPr>
              <a:t>(Student)</a:t>
            </a:r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pic>
        <p:nvPicPr>
          <p:cNvPr id="75781" name="Picture 4">
            <a:extLst>
              <a:ext uri="{FF2B5EF4-FFF2-40B4-BE49-F238E27FC236}">
                <a16:creationId xmlns:a16="http://schemas.microsoft.com/office/drawing/2014/main" id="{7D603D63-3ED3-4116-AADD-63121B15D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"/>
          <a:stretch>
            <a:fillRect/>
          </a:stretch>
        </p:blipFill>
        <p:spPr bwMode="auto">
          <a:xfrm>
            <a:off x="1143000" y="3352800"/>
            <a:ext cx="6467475" cy="296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Rectangle 5">
            <a:extLst>
              <a:ext uri="{FF2B5EF4-FFF2-40B4-BE49-F238E27FC236}">
                <a16:creationId xmlns:a16="http://schemas.microsoft.com/office/drawing/2014/main" id="{AD38585A-0BCF-4910-80D5-0A1EEB90D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800600"/>
            <a:ext cx="5791200" cy="457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0" name="Rectangle 6">
            <a:extLst>
              <a:ext uri="{FF2B5EF4-FFF2-40B4-BE49-F238E27FC236}">
                <a16:creationId xmlns:a16="http://schemas.microsoft.com/office/drawing/2014/main" id="{DE4A4F74-749C-42A7-9513-A0BD49E93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791200"/>
            <a:ext cx="5791200" cy="457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1" name="Rectangle 7">
            <a:extLst>
              <a:ext uri="{FF2B5EF4-FFF2-40B4-BE49-F238E27FC236}">
                <a16:creationId xmlns:a16="http://schemas.microsoft.com/office/drawing/2014/main" id="{2853FBE6-9881-4AEB-B8EB-18A6C6092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295900"/>
            <a:ext cx="5791200" cy="457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  <p:bldP spid="88070" grpId="0" animBg="1"/>
      <p:bldP spid="8807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>
            <a:extLst>
              <a:ext uri="{FF2B5EF4-FFF2-40B4-BE49-F238E27FC236}">
                <a16:creationId xmlns:a16="http://schemas.microsoft.com/office/drawing/2014/main" id="{56920C95-53E1-42DD-BC3D-BAF13D57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3DE330-AC71-483D-B71C-289D95DA01B0}" type="slidenum">
              <a:rPr lang="en-US" altLang="zh-CN"/>
              <a:pPr eaLnBrk="1" hangingPunct="1"/>
              <a:t>74</a:t>
            </a:fld>
            <a:endParaRPr lang="en-US" altLang="zh-CN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2BD3EFB6-36B4-4AA9-A9C8-563E779B7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 b="1"/>
              <a:t>投影 </a:t>
            </a:r>
            <a:r>
              <a:rPr lang="en-US" altLang="zh-CN" b="1">
                <a:latin typeface="Comic Sans MS" panose="030F0702030302020204" pitchFamily="66" charset="0"/>
              </a:rPr>
              <a:t>(Projection)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D7752244-D9F2-47AC-B8D0-145E13042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81400"/>
          </a:xfrm>
        </p:spPr>
        <p:txBody>
          <a:bodyPr/>
          <a:lstStyle/>
          <a:p>
            <a:pPr eaLnBrk="1" hangingPunct="1"/>
            <a:r>
              <a:rPr lang="zh-CN" altLang="en-US" sz="3600"/>
              <a:t>投影运算符的含义 </a:t>
            </a:r>
            <a:r>
              <a:rPr lang="en-US" altLang="zh-CN" sz="3600">
                <a:latin typeface="Comic Sans MS" panose="030F0702030302020204" pitchFamily="66" charset="0"/>
              </a:rPr>
              <a:t>(Semantics)</a:t>
            </a:r>
          </a:p>
          <a:p>
            <a:pPr lvl="1" eaLnBrk="1" hangingPunct="1"/>
            <a:r>
              <a:rPr lang="zh-CN" altLang="en-US" sz="3200"/>
              <a:t>从</a:t>
            </a:r>
            <a:r>
              <a:rPr lang="en-US" altLang="zh-CN" sz="3200" i="1"/>
              <a:t>R</a:t>
            </a:r>
            <a:r>
              <a:rPr lang="zh-CN" altLang="en-US" sz="3200"/>
              <a:t>中选择出若干属性列组成新的关系</a:t>
            </a:r>
          </a:p>
          <a:p>
            <a:pPr eaLnBrk="1" hangingPunct="1"/>
            <a:r>
              <a:rPr lang="en-US" altLang="zh-CN" sz="3600">
                <a:latin typeface="Comic Sans MS" panose="030F0702030302020204" pitchFamily="66" charset="0"/>
              </a:rPr>
              <a:t>Syntax</a:t>
            </a:r>
          </a:p>
          <a:p>
            <a:pPr lvl="1" eaLnBrk="1" hangingPunct="1"/>
            <a:r>
              <a:rPr lang="en-US" altLang="zh-CN" sz="3200"/>
              <a:t>π</a:t>
            </a:r>
            <a:r>
              <a:rPr lang="en-US" altLang="zh-CN" sz="3200" i="1" baseline="-25000"/>
              <a:t>A</a:t>
            </a:r>
            <a:r>
              <a:rPr lang="en-US" altLang="zh-CN" sz="3200"/>
              <a:t>(</a:t>
            </a:r>
            <a:r>
              <a:rPr lang="en-US" altLang="zh-CN" sz="3200" i="1"/>
              <a:t>R</a:t>
            </a:r>
            <a:r>
              <a:rPr lang="en-US" altLang="zh-CN" sz="3200"/>
              <a:t>) = { </a:t>
            </a:r>
            <a:r>
              <a:rPr lang="en-US" altLang="zh-CN" sz="3200" i="1"/>
              <a:t>t</a:t>
            </a:r>
            <a:r>
              <a:rPr lang="en-US" altLang="zh-CN" sz="3200"/>
              <a:t>[</a:t>
            </a:r>
            <a:r>
              <a:rPr lang="en-US" altLang="zh-CN" sz="3200" i="1"/>
              <a:t>A</a:t>
            </a:r>
            <a:r>
              <a:rPr lang="en-US" altLang="zh-CN" sz="3200"/>
              <a:t>] | </a:t>
            </a:r>
            <a:r>
              <a:rPr lang="en-US" altLang="zh-CN" sz="3200" i="1"/>
              <a:t>t </a:t>
            </a:r>
            <a:r>
              <a:rPr lang="en-US" altLang="zh-CN" sz="3200">
                <a:latin typeface="宋体" panose="02010600030101010101" pitchFamily="2" charset="-122"/>
              </a:rPr>
              <a:t>∈</a:t>
            </a:r>
            <a:r>
              <a:rPr lang="en-US" altLang="zh-CN" sz="3200" i="1"/>
              <a:t>R </a:t>
            </a:r>
            <a:r>
              <a:rPr lang="en-US" altLang="zh-CN" sz="3200"/>
              <a:t>}</a:t>
            </a:r>
            <a:r>
              <a:rPr lang="zh-CN" altLang="en-US" sz="3200"/>
              <a:t>，其中</a:t>
            </a:r>
            <a:r>
              <a:rPr lang="en-US" altLang="zh-CN" sz="3200" i="1"/>
              <a:t>A</a:t>
            </a:r>
            <a:r>
              <a:rPr lang="zh-CN" altLang="en-US" sz="3200"/>
              <a:t>为</a:t>
            </a:r>
            <a:r>
              <a:rPr lang="en-US" altLang="zh-CN" sz="3200" i="1"/>
              <a:t>R</a:t>
            </a:r>
            <a:r>
              <a:rPr lang="zh-CN" altLang="en-US" sz="3200"/>
              <a:t>中的属性列</a:t>
            </a:r>
          </a:p>
          <a:p>
            <a:pPr eaLnBrk="1" hangingPunct="1"/>
            <a:endParaRPr lang="en-US" altLang="zh-CN" sz="36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7">
            <a:extLst>
              <a:ext uri="{FF2B5EF4-FFF2-40B4-BE49-F238E27FC236}">
                <a16:creationId xmlns:a16="http://schemas.microsoft.com/office/drawing/2014/main" id="{E3D4A4C4-58D5-4BD8-A22C-287AC1C8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6B8DA8-EFB5-4812-A66C-71B7E5EC098F}" type="slidenum">
              <a:rPr lang="en-US" altLang="zh-CN"/>
              <a:pPr eaLnBrk="1" hangingPunct="1"/>
              <a:t>75</a:t>
            </a:fld>
            <a:endParaRPr lang="en-US" altLang="zh-CN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202DCFD5-A120-47DD-8380-4CA5676CD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投影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A1101F64-5136-4BBB-9005-A86A406DB4D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066800"/>
            <a:ext cx="8305800" cy="1905000"/>
          </a:xfrm>
        </p:spPr>
        <p:txBody>
          <a:bodyPr/>
          <a:lstStyle/>
          <a:p>
            <a:pPr eaLnBrk="1" hangingPunct="1"/>
            <a:r>
              <a:rPr lang="zh-CN" altLang="en-US" sz="3600"/>
              <a:t>投影操作主要是</a:t>
            </a:r>
            <a:r>
              <a:rPr lang="zh-CN" altLang="en-US" sz="3600">
                <a:solidFill>
                  <a:schemeClr val="accent2"/>
                </a:solidFill>
              </a:rPr>
              <a:t>从列的角度进行运算</a:t>
            </a:r>
          </a:p>
          <a:p>
            <a:pPr eaLnBrk="1" hangingPunct="1"/>
            <a:r>
              <a:rPr lang="zh-CN" altLang="en-US" sz="3600"/>
              <a:t>投影之后不仅取消了原关系中的某些列，而且还可能取消某些元组（避免重复行）</a:t>
            </a:r>
          </a:p>
          <a:p>
            <a:pPr eaLnBrk="1" hangingPunct="1"/>
            <a:endParaRPr lang="en-US" altLang="zh-CN" sz="3600"/>
          </a:p>
        </p:txBody>
      </p:sp>
      <p:graphicFrame>
        <p:nvGraphicFramePr>
          <p:cNvPr id="90136" name="Group 24">
            <a:extLst>
              <a:ext uri="{FF2B5EF4-FFF2-40B4-BE49-F238E27FC236}">
                <a16:creationId xmlns:a16="http://schemas.microsoft.com/office/drawing/2014/main" id="{057B7DB4-0FCD-4972-8E2B-37E9A5AD08A0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1295400" y="3733800"/>
          <a:ext cx="2819400" cy="2895600"/>
        </p:xfrm>
        <a:graphic>
          <a:graphicData uri="http://schemas.openxmlformats.org/drawingml/2006/table">
            <a:tbl>
              <a:tblPr/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162" name="Group 50">
            <a:extLst>
              <a:ext uri="{FF2B5EF4-FFF2-40B4-BE49-F238E27FC236}">
                <a16:creationId xmlns:a16="http://schemas.microsoft.com/office/drawing/2014/main" id="{08B5997F-4B99-435C-A19F-2C753F300443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6096000" y="3733800"/>
          <a:ext cx="990600" cy="2057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160" name="AutoShape 48">
            <a:extLst>
              <a:ext uri="{FF2B5EF4-FFF2-40B4-BE49-F238E27FC236}">
                <a16:creationId xmlns:a16="http://schemas.microsoft.com/office/drawing/2014/main" id="{9ECE371B-2B5C-42E3-A955-71B3EFA60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800600"/>
            <a:ext cx="1447800" cy="381000"/>
          </a:xfrm>
          <a:prstGeom prst="rightArrow">
            <a:avLst>
              <a:gd name="adj1" fmla="val 50000"/>
              <a:gd name="adj2" fmla="val 9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61" name="Text Box 49">
            <a:extLst>
              <a:ext uri="{FF2B5EF4-FFF2-40B4-BE49-F238E27FC236}">
                <a16:creationId xmlns:a16="http://schemas.microsoft.com/office/drawing/2014/main" id="{F9900219-780C-498B-9B26-945922D8C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267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ym typeface="Symbol" panose="05050102010706020507" pitchFamily="18" charset="2"/>
              </a:rPr>
              <a:t>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60" grpId="0" animBg="1"/>
      <p:bldP spid="9016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DE7603FD-D858-45D0-B25A-DB197B1F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5C613C-E8B1-4301-9FB2-E79610424A44}" type="slidenum">
              <a:rPr lang="en-US" altLang="zh-CN"/>
              <a:pPr eaLnBrk="1" hangingPunct="1"/>
              <a:t>76</a:t>
            </a:fld>
            <a:endParaRPr lang="en-US" altLang="zh-CN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336D3C4-4F0D-4AAF-9420-FE84B2145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457200"/>
            <a:ext cx="82296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000"/>
              <a:t>例</a:t>
            </a:r>
            <a:r>
              <a:rPr lang="en-US" altLang="zh-CN" sz="4000"/>
              <a:t>3. </a:t>
            </a:r>
            <a:r>
              <a:rPr lang="zh-CN" altLang="en-US" sz="4000"/>
              <a:t>查询学生的姓名和所在系</a:t>
            </a:r>
          </a:p>
        </p:txBody>
      </p:sp>
      <p:pic>
        <p:nvPicPr>
          <p:cNvPr id="78852" name="Picture 10">
            <a:extLst>
              <a:ext uri="{FF2B5EF4-FFF2-40B4-BE49-F238E27FC236}">
                <a16:creationId xmlns:a16="http://schemas.microsoft.com/office/drawing/2014/main" id="{26361845-54CF-45E8-8790-FCAAC6071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"/>
          <a:stretch>
            <a:fillRect/>
          </a:stretch>
        </p:blipFill>
        <p:spPr bwMode="auto">
          <a:xfrm>
            <a:off x="685800" y="2574925"/>
            <a:ext cx="78486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5" name="Rectangle 11">
            <a:extLst>
              <a:ext uri="{FF2B5EF4-FFF2-40B4-BE49-F238E27FC236}">
                <a16:creationId xmlns:a16="http://schemas.microsoft.com/office/drawing/2014/main" id="{0AF6A90C-994F-4346-A818-B1389547D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32125"/>
            <a:ext cx="1219200" cy="3048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6" name="Rectangle 12">
            <a:extLst>
              <a:ext uri="{FF2B5EF4-FFF2-40B4-BE49-F238E27FC236}">
                <a16:creationId xmlns:a16="http://schemas.microsoft.com/office/drawing/2014/main" id="{991FB3A8-0EE2-43C0-A540-70102C53E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032125"/>
            <a:ext cx="1219200" cy="3048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9" name="Rectangle 15">
            <a:extLst>
              <a:ext uri="{FF2B5EF4-FFF2-40B4-BE49-F238E27FC236}">
                <a16:creationId xmlns:a16="http://schemas.microsoft.com/office/drawing/2014/main" id="{BD341FB7-BA2E-49D2-8395-8CA6FAA9B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16050"/>
            <a:ext cx="441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Comic Sans MS" panose="030F0702030302020204" pitchFamily="66" charset="0"/>
              </a:rPr>
              <a:t>π</a:t>
            </a:r>
            <a:r>
              <a:rPr lang="en-US" altLang="zh-CN" sz="2800" baseline="-25000">
                <a:latin typeface="Comic Sans MS" panose="030F0702030302020204" pitchFamily="66" charset="0"/>
              </a:rPr>
              <a:t>Sname,</a:t>
            </a:r>
            <a:r>
              <a:rPr lang="en-US" altLang="zh-CN" sz="2800">
                <a:latin typeface="Comic Sans MS" panose="030F0702030302020204" pitchFamily="66" charset="0"/>
              </a:rPr>
              <a:t> </a:t>
            </a:r>
            <a:r>
              <a:rPr lang="en-US" altLang="zh-CN" sz="2800" baseline="-25000">
                <a:latin typeface="Comic Sans MS" panose="030F0702030302020204" pitchFamily="66" charset="0"/>
              </a:rPr>
              <a:t>Sdept</a:t>
            </a:r>
            <a:r>
              <a:rPr lang="en-US" altLang="zh-CN" sz="2800">
                <a:latin typeface="Comic Sans MS" panose="030F0702030302020204" pitchFamily="66" charset="0"/>
              </a:rPr>
              <a:t>(Student)</a:t>
            </a:r>
          </a:p>
          <a:p>
            <a:pPr eaLnBrk="1" hangingPunct="1"/>
            <a:r>
              <a:rPr lang="zh-CN" altLang="en-US" sz="2800">
                <a:latin typeface="Comic Sans MS" panose="030F0702030302020204" pitchFamily="66" charset="0"/>
              </a:rPr>
              <a:t>或</a:t>
            </a:r>
            <a:r>
              <a:rPr lang="en-US" altLang="zh-CN" sz="2800">
                <a:latin typeface="Comic Sans MS" panose="030F0702030302020204" pitchFamily="66" charset="0"/>
              </a:rPr>
              <a:t>π</a:t>
            </a:r>
            <a:r>
              <a:rPr lang="en-US" altLang="zh-CN" sz="2800" baseline="-25000">
                <a:latin typeface="Comic Sans MS" panose="030F0702030302020204" pitchFamily="66" charset="0"/>
              </a:rPr>
              <a:t>2, 5</a:t>
            </a:r>
            <a:r>
              <a:rPr lang="en-US" altLang="zh-CN" sz="2800">
                <a:latin typeface="Comic Sans MS" panose="030F0702030302020204" pitchFamily="66" charset="0"/>
              </a:rPr>
              <a:t>(Student)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5" grpId="0" animBg="1"/>
      <p:bldP spid="93196" grpId="0" animBg="1"/>
      <p:bldP spid="9319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>
            <a:extLst>
              <a:ext uri="{FF2B5EF4-FFF2-40B4-BE49-F238E27FC236}">
                <a16:creationId xmlns:a16="http://schemas.microsoft.com/office/drawing/2014/main" id="{AD078C22-B685-4C24-A4E2-D2315A8F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316062-F496-4E61-B189-569E5125ABE2}" type="slidenum">
              <a:rPr lang="en-US" altLang="zh-CN"/>
              <a:pPr eaLnBrk="1" hangingPunct="1"/>
              <a:t>77</a:t>
            </a:fld>
            <a:endParaRPr lang="en-US" altLang="zh-CN"/>
          </a:p>
        </p:txBody>
      </p:sp>
      <p:grpSp>
        <p:nvGrpSpPr>
          <p:cNvPr id="79875" name="Group 7">
            <a:extLst>
              <a:ext uri="{FF2B5EF4-FFF2-40B4-BE49-F238E27FC236}">
                <a16:creationId xmlns:a16="http://schemas.microsoft.com/office/drawing/2014/main" id="{24B9DB01-D62A-4182-A014-7D6DCDCE796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667000"/>
            <a:ext cx="7848600" cy="3641725"/>
            <a:chOff x="384" y="1882"/>
            <a:chExt cx="4944" cy="2294"/>
          </a:xfrm>
        </p:grpSpPr>
        <p:pic>
          <p:nvPicPr>
            <p:cNvPr id="79879" name="Picture 5">
              <a:extLst>
                <a:ext uri="{FF2B5EF4-FFF2-40B4-BE49-F238E27FC236}">
                  <a16:creationId xmlns:a16="http://schemas.microsoft.com/office/drawing/2014/main" id="{344BA624-D3DA-4DCD-B6D0-DC3CACAA13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882"/>
              <a:ext cx="4944" cy="2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880" name="Rectangle 6">
              <a:extLst>
                <a:ext uri="{FF2B5EF4-FFF2-40B4-BE49-F238E27FC236}">
                  <a16:creationId xmlns:a16="http://schemas.microsoft.com/office/drawing/2014/main" id="{2EA41262-F8DC-4A4C-A119-0D30D1BCB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160"/>
              <a:ext cx="864" cy="196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9876" name="Rectangle 2">
            <a:extLst>
              <a:ext uri="{FF2B5EF4-FFF2-40B4-BE49-F238E27FC236}">
                <a16:creationId xmlns:a16="http://schemas.microsoft.com/office/drawing/2014/main" id="{1B92AEA9-2FB5-4362-9843-37A077661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投影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C299848F-D6B9-4011-B582-0C78A4C07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6324600" cy="1219200"/>
          </a:xfrm>
        </p:spPr>
        <p:txBody>
          <a:bodyPr/>
          <a:lstStyle/>
          <a:p>
            <a:pPr eaLnBrk="1" hangingPunct="1"/>
            <a:r>
              <a:rPr lang="zh-CN" altLang="en-US" sz="2800"/>
              <a:t>查询学生关系</a:t>
            </a:r>
            <a:r>
              <a:rPr lang="en-US" altLang="zh-CN" sz="2800"/>
              <a:t>Student</a:t>
            </a:r>
            <a:r>
              <a:rPr lang="zh-CN" altLang="en-US" sz="2800"/>
              <a:t>中都有哪些系</a:t>
            </a:r>
          </a:p>
          <a:p>
            <a:pPr lvl="1" eaLnBrk="1" hangingPunct="1"/>
            <a:r>
              <a:rPr lang="en-US" altLang="zh-CN" sz="2400"/>
              <a:t>π</a:t>
            </a:r>
            <a:r>
              <a:rPr lang="en-US" altLang="zh-CN" sz="2400" baseline="-25000"/>
              <a:t>Sdept</a:t>
            </a:r>
            <a:r>
              <a:rPr lang="en-US" altLang="zh-CN" sz="2400"/>
              <a:t>(Student)</a:t>
            </a:r>
          </a:p>
          <a:p>
            <a:pPr eaLnBrk="1" hangingPunct="1"/>
            <a:endParaRPr lang="en-US" altLang="zh-CN" sz="2800"/>
          </a:p>
        </p:txBody>
      </p:sp>
      <p:pic>
        <p:nvPicPr>
          <p:cNvPr id="95236" name="Picture 4">
            <a:extLst>
              <a:ext uri="{FF2B5EF4-FFF2-40B4-BE49-F238E27FC236}">
                <a16:creationId xmlns:a16="http://schemas.microsoft.com/office/drawing/2014/main" id="{0BED8B69-5F18-4136-81D8-E3C42A74D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0" r="8916"/>
          <a:stretch>
            <a:fillRect/>
          </a:stretch>
        </p:blipFill>
        <p:spPr bwMode="auto">
          <a:xfrm>
            <a:off x="7010400" y="457200"/>
            <a:ext cx="176688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73E7FA97-C6B2-4CA0-8C55-990429CA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8150C2-CCD5-4544-AAE9-E0ACF6E5B233}" type="slidenum">
              <a:rPr lang="en-US" altLang="zh-CN"/>
              <a:pPr eaLnBrk="1" hangingPunct="1"/>
              <a:t>78</a:t>
            </a:fld>
            <a:endParaRPr lang="en-US" altLang="zh-CN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06C6BB05-EFB7-4977-A17D-B36A320B6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 </a:t>
            </a:r>
            <a:r>
              <a:rPr lang="zh-CN" altLang="en-US" b="1"/>
              <a:t>连接  </a:t>
            </a:r>
            <a:r>
              <a:rPr lang="en-US" altLang="zh-CN" b="1">
                <a:latin typeface="Comic Sans MS" panose="030F0702030302020204" pitchFamily="66" charset="0"/>
              </a:rPr>
              <a:t>(</a:t>
            </a:r>
            <a:r>
              <a:rPr lang="en-US" altLang="zh-CN">
                <a:latin typeface="Comic Sans MS" panose="030F0702030302020204" pitchFamily="66" charset="0"/>
              </a:rPr>
              <a:t>Join</a:t>
            </a:r>
            <a:r>
              <a:rPr lang="en-US" altLang="zh-CN" b="1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5BE5869D-2393-49AB-BC56-3C6CA417C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连接也称为</a:t>
            </a:r>
            <a:r>
              <a:rPr lang="en-US" altLang="zh-CN" sz="2800" i="1"/>
              <a:t>θ</a:t>
            </a:r>
            <a:r>
              <a:rPr lang="zh-CN" altLang="en-US" sz="2800"/>
              <a:t>连接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solidFill>
                  <a:srgbClr val="3333CC"/>
                </a:solidFill>
              </a:rPr>
              <a:t>连接运算的含义 </a:t>
            </a:r>
            <a:r>
              <a:rPr lang="en-US" altLang="zh-CN" sz="2800">
                <a:solidFill>
                  <a:srgbClr val="3333CC"/>
                </a:solidFill>
                <a:latin typeface="Comic Sans MS" panose="030F0702030302020204" pitchFamily="66" charset="0"/>
              </a:rPr>
              <a:t>(Semantics): </a:t>
            </a:r>
            <a:r>
              <a:rPr lang="zh-CN" altLang="en-US" sz="2800">
                <a:solidFill>
                  <a:srgbClr val="3333CC"/>
                </a:solidFill>
              </a:rPr>
              <a:t>从两个关系的笛卡尔积中选取属性间满足一定条件的元组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Syntax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400"/>
          </a:p>
          <a:p>
            <a:pPr lvl="2" eaLnBrk="1" hangingPunct="1">
              <a:lnSpc>
                <a:spcPct val="80000"/>
              </a:lnSpc>
            </a:pPr>
            <a:endParaRPr lang="en-US" altLang="zh-CN" sz="2000" i="1"/>
          </a:p>
          <a:p>
            <a:pPr lvl="2" eaLnBrk="1" hangingPunct="1">
              <a:lnSpc>
                <a:spcPct val="80000"/>
              </a:lnSpc>
            </a:pPr>
            <a:endParaRPr lang="en-US" altLang="zh-CN" sz="2000" i="1"/>
          </a:p>
          <a:p>
            <a:pPr lvl="2" eaLnBrk="1" hangingPunct="1">
              <a:lnSpc>
                <a:spcPct val="80000"/>
              </a:lnSpc>
            </a:pPr>
            <a:endParaRPr lang="en-US" altLang="zh-CN" i="1"/>
          </a:p>
          <a:p>
            <a:pPr lvl="2" eaLnBrk="1" hangingPunct="1">
              <a:lnSpc>
                <a:spcPct val="80000"/>
              </a:lnSpc>
            </a:pPr>
            <a:r>
              <a:rPr lang="en-US" altLang="zh-CN" i="1"/>
              <a:t>A</a:t>
            </a:r>
            <a:r>
              <a:rPr lang="zh-CN" altLang="en-US"/>
              <a:t>和</a:t>
            </a:r>
            <a:r>
              <a:rPr lang="en-US" altLang="zh-CN" i="1"/>
              <a:t>B </a:t>
            </a:r>
            <a:r>
              <a:rPr lang="zh-CN" altLang="en-US"/>
              <a:t>：分别为</a:t>
            </a:r>
            <a:r>
              <a:rPr lang="en-US" altLang="zh-CN" i="1"/>
              <a:t>R</a:t>
            </a:r>
            <a:r>
              <a:rPr lang="zh-CN" altLang="en-US"/>
              <a:t>和</a:t>
            </a:r>
            <a:r>
              <a:rPr lang="en-US" altLang="zh-CN" i="1"/>
              <a:t>S</a:t>
            </a:r>
            <a:r>
              <a:rPr lang="zh-CN" altLang="en-US"/>
              <a:t>上度数相等且可比的属性组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/>
              <a:t>θ</a:t>
            </a:r>
            <a:r>
              <a:rPr lang="zh-CN" altLang="en-US"/>
              <a:t>：比较运算符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/>
              <a:t>连接运算从</a:t>
            </a:r>
            <a:r>
              <a:rPr lang="en-US" altLang="zh-CN" sz="2800" i="1"/>
              <a:t>R</a:t>
            </a:r>
            <a:r>
              <a:rPr lang="zh-CN" altLang="en-US" sz="2800"/>
              <a:t>和</a:t>
            </a:r>
            <a:r>
              <a:rPr lang="en-US" altLang="zh-CN" sz="2800" i="1"/>
              <a:t>S</a:t>
            </a:r>
            <a:r>
              <a:rPr lang="zh-CN" altLang="en-US" sz="2800"/>
              <a:t>的笛卡尔积</a:t>
            </a:r>
            <a:r>
              <a:rPr lang="en-US" altLang="zh-CN" sz="2800" i="1"/>
              <a:t>R</a:t>
            </a:r>
            <a:r>
              <a:rPr lang="en-US" altLang="zh-CN" sz="2800"/>
              <a:t>×</a:t>
            </a:r>
            <a:r>
              <a:rPr lang="en-US" altLang="zh-CN" sz="2800" i="1"/>
              <a:t>S</a:t>
            </a:r>
            <a:r>
              <a:rPr lang="zh-CN" altLang="en-US" sz="2800"/>
              <a:t>中选取</a:t>
            </a:r>
            <a:r>
              <a:rPr lang="en-US" altLang="zh-CN" sz="2800" i="1"/>
              <a:t>R</a:t>
            </a:r>
            <a:r>
              <a:rPr lang="zh-CN" altLang="en-US" sz="2800"/>
              <a:t>关系在</a:t>
            </a:r>
            <a:r>
              <a:rPr lang="en-US" altLang="zh-CN" sz="2800" i="1"/>
              <a:t>A</a:t>
            </a:r>
            <a:r>
              <a:rPr lang="zh-CN" altLang="en-US" sz="2800"/>
              <a:t>属性组上的值与</a:t>
            </a:r>
            <a:r>
              <a:rPr lang="en-US" altLang="zh-CN" sz="2800" i="1"/>
              <a:t>S</a:t>
            </a:r>
            <a:r>
              <a:rPr lang="zh-CN" altLang="en-US" sz="2800"/>
              <a:t>关系在</a:t>
            </a:r>
            <a:r>
              <a:rPr lang="en-US" altLang="zh-CN" sz="2800" i="1"/>
              <a:t>B</a:t>
            </a:r>
            <a:r>
              <a:rPr lang="zh-CN" altLang="en-US" sz="2800"/>
              <a:t>属性组上值满足比较关系</a:t>
            </a:r>
            <a:r>
              <a:rPr lang="en-US" altLang="zh-CN" sz="2800"/>
              <a:t>θ</a:t>
            </a:r>
            <a:r>
              <a:rPr lang="zh-CN" altLang="en-US" sz="2800"/>
              <a:t>的元组。</a:t>
            </a:r>
          </a:p>
        </p:txBody>
      </p:sp>
      <p:pic>
        <p:nvPicPr>
          <p:cNvPr id="80901" name="Picture 4">
            <a:extLst>
              <a:ext uri="{FF2B5EF4-FFF2-40B4-BE49-F238E27FC236}">
                <a16:creationId xmlns:a16="http://schemas.microsoft.com/office/drawing/2014/main" id="{B237F488-5419-4F63-A96D-5702112A2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46438"/>
            <a:ext cx="7543800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>
            <a:extLst>
              <a:ext uri="{FF2B5EF4-FFF2-40B4-BE49-F238E27FC236}">
                <a16:creationId xmlns:a16="http://schemas.microsoft.com/office/drawing/2014/main" id="{7A022797-1053-4A4D-A655-A73D1496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7FA0AA-A237-437B-9FFB-0A954A36557C}" type="slidenum">
              <a:rPr lang="en-US" altLang="zh-CN"/>
              <a:pPr eaLnBrk="1" hangingPunct="1"/>
              <a:t>79</a:t>
            </a:fld>
            <a:endParaRPr lang="en-US" altLang="zh-CN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A9ED9F32-B1EE-412A-A9A3-473555B72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两类常用连接运算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0FEA1E55-D2AB-4CCA-B69A-FD7CA36C9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等值连接 </a:t>
            </a:r>
            <a:r>
              <a:rPr lang="en-US" altLang="zh-CN" sz="3600">
                <a:latin typeface="Comic Sans MS" panose="030F0702030302020204" pitchFamily="66" charset="0"/>
              </a:rPr>
              <a:t>(Equijoin)</a:t>
            </a:r>
          </a:p>
          <a:p>
            <a:pPr lvl="1" eaLnBrk="1" hangingPunct="1"/>
            <a:r>
              <a:rPr lang="en-US" altLang="zh-CN" sz="3200"/>
              <a:t>θ</a:t>
            </a:r>
            <a:r>
              <a:rPr lang="zh-CN" altLang="en-US" sz="3200"/>
              <a:t>为“＝”的连接运算称为等值连接</a:t>
            </a:r>
          </a:p>
          <a:p>
            <a:pPr lvl="1" eaLnBrk="1" hangingPunct="1"/>
            <a:r>
              <a:rPr lang="en-US" altLang="zh-CN" sz="3200">
                <a:latin typeface="Comic Sans MS" panose="030F0702030302020204" pitchFamily="66" charset="0"/>
              </a:rPr>
              <a:t>Semantics</a:t>
            </a:r>
          </a:p>
          <a:p>
            <a:pPr lvl="2" eaLnBrk="1" hangingPunct="1"/>
            <a:r>
              <a:rPr lang="zh-CN" altLang="en-US" sz="2800"/>
              <a:t>从关系</a:t>
            </a:r>
            <a:r>
              <a:rPr lang="en-US" altLang="zh-CN" sz="2800" i="1"/>
              <a:t>R</a:t>
            </a:r>
            <a:r>
              <a:rPr lang="zh-CN" altLang="en-US" sz="2800"/>
              <a:t>与</a:t>
            </a:r>
            <a:r>
              <a:rPr lang="en-US" altLang="zh-CN" sz="2800" i="1"/>
              <a:t>S</a:t>
            </a:r>
            <a:r>
              <a:rPr lang="zh-CN" altLang="en-US" sz="2800"/>
              <a:t>的广义笛卡尔积中选取</a:t>
            </a:r>
            <a:r>
              <a:rPr lang="en-US" altLang="zh-CN" sz="2800" i="1"/>
              <a:t>A, B</a:t>
            </a:r>
            <a:r>
              <a:rPr lang="zh-CN" altLang="en-US" sz="2800"/>
              <a:t>属性值相等的那些元组。</a:t>
            </a:r>
          </a:p>
          <a:p>
            <a:pPr lvl="1" eaLnBrk="1" hangingPunct="1"/>
            <a:r>
              <a:rPr lang="en-US" altLang="zh-CN" sz="3200">
                <a:latin typeface="Comic Sans MS" panose="030F0702030302020204" pitchFamily="66" charset="0"/>
              </a:rPr>
              <a:t>Syntax</a:t>
            </a:r>
          </a:p>
          <a:p>
            <a:pPr lvl="1" eaLnBrk="1" hangingPunct="1"/>
            <a:endParaRPr lang="en-US" altLang="zh-CN" sz="3200">
              <a:latin typeface="Comic Sans MS" panose="030F0702030302020204" pitchFamily="66" charset="0"/>
            </a:endParaRPr>
          </a:p>
          <a:p>
            <a:pPr eaLnBrk="1" hangingPunct="1"/>
            <a:endParaRPr lang="en-US" altLang="zh-CN" sz="3600">
              <a:latin typeface="Comic Sans MS" panose="030F0702030302020204" pitchFamily="66" charset="0"/>
            </a:endParaRPr>
          </a:p>
        </p:txBody>
      </p:sp>
      <p:pic>
        <p:nvPicPr>
          <p:cNvPr id="81925" name="Picture 4">
            <a:extLst>
              <a:ext uri="{FF2B5EF4-FFF2-40B4-BE49-F238E27FC236}">
                <a16:creationId xmlns:a16="http://schemas.microsoft.com/office/drawing/2014/main" id="{356C2DD8-E5BD-4BFE-B1CF-4FB8D439A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019675"/>
            <a:ext cx="7239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8B36EE96-77BC-4AD7-91A0-FF406895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B19785-0996-4A95-9DDA-C1CDEF5908C1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38D045E-2913-4686-ADF9-9FCD8122C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267200"/>
          </a:xfrm>
        </p:spPr>
        <p:txBody>
          <a:bodyPr/>
          <a:lstStyle/>
          <a:p>
            <a:pPr eaLnBrk="1" hangingPunct="1"/>
            <a:r>
              <a:rPr lang="zh-CN" altLang="en-US" sz="4000"/>
              <a:t>元组 </a:t>
            </a:r>
            <a:r>
              <a:rPr lang="en-US" altLang="zh-CN" sz="4000">
                <a:latin typeface="Comic Sans MS" panose="030F0702030302020204" pitchFamily="66" charset="0"/>
              </a:rPr>
              <a:t>(Tuple)</a:t>
            </a:r>
          </a:p>
          <a:p>
            <a:pPr lvl="1" eaLnBrk="1" hangingPunct="1"/>
            <a:r>
              <a:rPr lang="zh-CN" altLang="en-US" sz="3600"/>
              <a:t>笛卡尔积中每一个元素（</a:t>
            </a:r>
            <a:r>
              <a:rPr lang="en-US" altLang="zh-CN" sz="3600" i="1"/>
              <a:t>d</a:t>
            </a:r>
            <a:r>
              <a:rPr lang="en-US" altLang="zh-CN" sz="3600" baseline="-25000"/>
              <a:t>1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baseline="-25000"/>
              <a:t>2</a:t>
            </a:r>
            <a:r>
              <a:rPr lang="zh-CN" altLang="en-US" sz="3600"/>
              <a:t>，</a:t>
            </a:r>
            <a:r>
              <a:rPr lang="en-US" altLang="zh-CN" sz="3600"/>
              <a:t>…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i="1" baseline="-25000"/>
              <a:t>n</a:t>
            </a:r>
            <a:r>
              <a:rPr lang="zh-CN" altLang="en-US" sz="3600"/>
              <a:t>）叫作一个</a:t>
            </a:r>
            <a:r>
              <a:rPr lang="en-US" altLang="zh-CN" sz="3600" i="1"/>
              <a:t>n</a:t>
            </a:r>
            <a:r>
              <a:rPr lang="zh-CN" altLang="en-US" sz="3600"/>
              <a:t>元组（</a:t>
            </a:r>
            <a:r>
              <a:rPr lang="en-US" altLang="zh-CN" sz="3600"/>
              <a:t>n-tuple</a:t>
            </a:r>
            <a:r>
              <a:rPr lang="zh-CN" altLang="en-US" sz="3600"/>
              <a:t>）或简称元组</a:t>
            </a:r>
            <a:r>
              <a:rPr lang="en-US" altLang="zh-CN" sz="3600"/>
              <a:t>(Tuple)</a:t>
            </a:r>
          </a:p>
          <a:p>
            <a:pPr eaLnBrk="1" hangingPunct="1"/>
            <a:r>
              <a:rPr lang="zh-CN" altLang="en-US" sz="4000"/>
              <a:t>分量 </a:t>
            </a:r>
            <a:r>
              <a:rPr lang="en-US" altLang="zh-CN" sz="4000">
                <a:latin typeface="Comic Sans MS" panose="030F0702030302020204" pitchFamily="66" charset="0"/>
              </a:rPr>
              <a:t>(Component)</a:t>
            </a:r>
          </a:p>
          <a:p>
            <a:pPr lvl="1" eaLnBrk="1" hangingPunct="1"/>
            <a:r>
              <a:rPr lang="zh-CN" altLang="en-US" sz="3600"/>
              <a:t>笛卡尔积元素（</a:t>
            </a:r>
            <a:r>
              <a:rPr lang="en-US" altLang="zh-CN" sz="3600" i="1"/>
              <a:t>d</a:t>
            </a:r>
            <a:r>
              <a:rPr lang="en-US" altLang="zh-CN" sz="3600" baseline="-25000"/>
              <a:t>1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baseline="-25000"/>
              <a:t>2</a:t>
            </a:r>
            <a:r>
              <a:rPr lang="zh-CN" altLang="en-US" sz="3600"/>
              <a:t>，</a:t>
            </a:r>
            <a:r>
              <a:rPr lang="en-US" altLang="zh-CN" sz="3600"/>
              <a:t>…</a:t>
            </a:r>
            <a:r>
              <a:rPr lang="zh-CN" altLang="en-US" sz="3600"/>
              <a:t>，</a:t>
            </a:r>
            <a:r>
              <a:rPr lang="en-US" altLang="zh-CN" sz="3600" i="1"/>
              <a:t>d</a:t>
            </a:r>
            <a:r>
              <a:rPr lang="en-US" altLang="zh-CN" sz="3600" i="1" baseline="-25000"/>
              <a:t>n</a:t>
            </a:r>
            <a:r>
              <a:rPr lang="zh-CN" altLang="en-US" sz="3600"/>
              <a:t>）中的每一个值</a:t>
            </a:r>
            <a:r>
              <a:rPr lang="en-US" altLang="zh-CN" sz="3600" i="1"/>
              <a:t>d</a:t>
            </a:r>
            <a:r>
              <a:rPr lang="en-US" altLang="zh-CN" sz="3600" i="1" baseline="-25000"/>
              <a:t>i</a:t>
            </a:r>
            <a:r>
              <a:rPr lang="zh-CN" altLang="en-US" sz="3600"/>
              <a:t>叫作一个分量</a:t>
            </a:r>
          </a:p>
          <a:p>
            <a:pPr eaLnBrk="1" hangingPunct="1"/>
            <a:endParaRPr lang="en-US" altLang="zh-CN" sz="40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>
            <a:extLst>
              <a:ext uri="{FF2B5EF4-FFF2-40B4-BE49-F238E27FC236}">
                <a16:creationId xmlns:a16="http://schemas.microsoft.com/office/drawing/2014/main" id="{45A900DB-EF1C-4B16-BF8C-8BCEC2A6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9794CF-6B86-4EA3-B569-79497CB0EAED}" type="slidenum">
              <a:rPr lang="en-US" altLang="zh-CN"/>
              <a:pPr eaLnBrk="1" hangingPunct="1"/>
              <a:t>80</a:t>
            </a:fld>
            <a:endParaRPr lang="en-US" altLang="zh-CN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48AF4E30-947B-41D7-B684-C7622220C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/>
              <a:t>自然连接 </a:t>
            </a:r>
            <a:r>
              <a:rPr lang="en-US" altLang="zh-CN" b="1">
                <a:latin typeface="Comic Sans MS" panose="030F0702030302020204" pitchFamily="66" charset="0"/>
              </a:rPr>
              <a:t>(Natural join)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70D85362-4167-4D52-98A0-3209E059D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924800" cy="5334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dirty="0">
                <a:solidFill>
                  <a:srgbClr val="3333CC"/>
                </a:solidFill>
              </a:rPr>
              <a:t>自然连接是一种特殊的等值连接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circleNumDbPlain"/>
            </a:pPr>
            <a:r>
              <a:rPr lang="zh-CN" altLang="en-US" sz="3200" dirty="0">
                <a:solidFill>
                  <a:srgbClr val="3333CC"/>
                </a:solidFill>
              </a:rPr>
              <a:t>两个关系中进行比较的分量必须是相同的属性组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circleNumDbPlain"/>
            </a:pPr>
            <a:r>
              <a:rPr lang="zh-CN" altLang="en-US" sz="3200" dirty="0">
                <a:solidFill>
                  <a:srgbClr val="3333CC"/>
                </a:solidFill>
              </a:rPr>
              <a:t>在结果中把重复的属性列去掉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zh-CN" altLang="en-US" dirty="0"/>
              <a:t>自然连接的含义 </a:t>
            </a:r>
            <a:r>
              <a:rPr lang="en-US" altLang="zh-CN" dirty="0">
                <a:latin typeface="Comic Sans MS" panose="030F0702030302020204" pitchFamily="66" charset="0"/>
              </a:rPr>
              <a:t>(Semantics)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CN" i="1" dirty="0"/>
              <a:t>R</a:t>
            </a:r>
            <a:r>
              <a:rPr lang="zh-CN" altLang="en-US" dirty="0"/>
              <a:t>和</a:t>
            </a:r>
            <a:r>
              <a:rPr lang="en-US" altLang="zh-CN" i="1" dirty="0"/>
              <a:t>S</a:t>
            </a:r>
            <a:r>
              <a:rPr lang="zh-CN" altLang="en-US" dirty="0"/>
              <a:t>具有相同的属性组</a:t>
            </a:r>
            <a:r>
              <a:rPr lang="en-US" altLang="zh-CN" i="1" dirty="0"/>
              <a:t>B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Comic Sans MS" panose="030F0702030302020204" pitchFamily="66" charset="0"/>
              </a:rPr>
              <a:t>Syntax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zh-CN" i="1" dirty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dirty="0"/>
              <a:t>一般的连接操作是从行的角度进行运算。自然连接还需要取消重复列，所以是同时从行和列的角度进行运算。</a:t>
            </a:r>
          </a:p>
        </p:txBody>
      </p:sp>
      <p:pic>
        <p:nvPicPr>
          <p:cNvPr id="98308" name="Picture 4">
            <a:extLst>
              <a:ext uri="{FF2B5EF4-FFF2-40B4-BE49-F238E27FC236}">
                <a16:creationId xmlns:a16="http://schemas.microsoft.com/office/drawing/2014/main" id="{AF878641-9F51-4611-94F3-C788A933A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95800"/>
            <a:ext cx="61722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3CCF987-F452-5262-B192-32F805008CAE}"/>
              </a:ext>
            </a:extLst>
          </p:cNvPr>
          <p:cNvGrpSpPr>
            <a:grpSpLocks noChangeAspect="1"/>
          </p:cNvGrpSpPr>
          <p:nvPr/>
        </p:nvGrpSpPr>
        <p:grpSpPr>
          <a:xfrm>
            <a:off x="9526" y="5410200"/>
            <a:ext cx="1613514" cy="1427163"/>
            <a:chOff x="3017838" y="706438"/>
            <a:chExt cx="6157913" cy="5446713"/>
          </a:xfrm>
        </p:grpSpPr>
        <p:sp>
          <p:nvSpPr>
            <p:cNvPr id="3" name="iṥḻíḓe">
              <a:extLst>
                <a:ext uri="{FF2B5EF4-FFF2-40B4-BE49-F238E27FC236}">
                  <a16:creationId xmlns:a16="http://schemas.microsoft.com/office/drawing/2014/main" id="{37C19F95-CF20-C6E4-ED99-91FA8F80AAAC}"/>
                </a:ext>
              </a:extLst>
            </p:cNvPr>
            <p:cNvSpPr/>
            <p:nvPr/>
          </p:nvSpPr>
          <p:spPr bwMode="auto">
            <a:xfrm>
              <a:off x="3868738" y="5507038"/>
              <a:ext cx="3889375" cy="646113"/>
            </a:xfrm>
            <a:prstGeom prst="ellipse">
              <a:avLst/>
            </a:prstGeom>
            <a:solidFill>
              <a:srgbClr val="4285F4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" name="iṥḷîḑe">
              <a:extLst>
                <a:ext uri="{FF2B5EF4-FFF2-40B4-BE49-F238E27FC236}">
                  <a16:creationId xmlns:a16="http://schemas.microsoft.com/office/drawing/2014/main" id="{606CD83C-D9AE-FF85-C35C-C13A044D594C}"/>
                </a:ext>
              </a:extLst>
            </p:cNvPr>
            <p:cNvSpPr/>
            <p:nvPr/>
          </p:nvSpPr>
          <p:spPr bwMode="auto">
            <a:xfrm>
              <a:off x="4540251" y="4424363"/>
              <a:ext cx="141288" cy="1244600"/>
            </a:xfrm>
            <a:custGeom>
              <a:avLst/>
              <a:gdLst>
                <a:gd name="T0" fmla="*/ 36 w 86"/>
                <a:gd name="T1" fmla="*/ 757 h 759"/>
                <a:gd name="T2" fmla="*/ 36 w 86"/>
                <a:gd name="T3" fmla="*/ 756 h 759"/>
                <a:gd name="T4" fmla="*/ 8 w 86"/>
                <a:gd name="T5" fmla="*/ 552 h 759"/>
                <a:gd name="T6" fmla="*/ 49 w 86"/>
                <a:gd name="T7" fmla="*/ 348 h 759"/>
                <a:gd name="T8" fmla="*/ 49 w 86"/>
                <a:gd name="T9" fmla="*/ 348 h 759"/>
                <a:gd name="T10" fmla="*/ 86 w 86"/>
                <a:gd name="T11" fmla="*/ 184 h 759"/>
                <a:gd name="T12" fmla="*/ 79 w 86"/>
                <a:gd name="T13" fmla="*/ 111 h 759"/>
                <a:gd name="T14" fmla="*/ 79 w 86"/>
                <a:gd name="T15" fmla="*/ 111 h 759"/>
                <a:gd name="T16" fmla="*/ 79 w 86"/>
                <a:gd name="T17" fmla="*/ 111 h 759"/>
                <a:gd name="T18" fmla="*/ 46 w 86"/>
                <a:gd name="T19" fmla="*/ 0 h 759"/>
                <a:gd name="T20" fmla="*/ 38 w 86"/>
                <a:gd name="T21" fmla="*/ 3 h 759"/>
                <a:gd name="T22" fmla="*/ 71 w 86"/>
                <a:gd name="T23" fmla="*/ 113 h 759"/>
                <a:gd name="T24" fmla="*/ 71 w 86"/>
                <a:gd name="T25" fmla="*/ 113 h 759"/>
                <a:gd name="T26" fmla="*/ 78 w 86"/>
                <a:gd name="T27" fmla="*/ 184 h 759"/>
                <a:gd name="T28" fmla="*/ 41 w 86"/>
                <a:gd name="T29" fmla="*/ 345 h 759"/>
                <a:gd name="T30" fmla="*/ 41 w 86"/>
                <a:gd name="T31" fmla="*/ 345 h 759"/>
                <a:gd name="T32" fmla="*/ 41 w 86"/>
                <a:gd name="T33" fmla="*/ 345 h 759"/>
                <a:gd name="T34" fmla="*/ 0 w 86"/>
                <a:gd name="T35" fmla="*/ 552 h 759"/>
                <a:gd name="T36" fmla="*/ 28 w 86"/>
                <a:gd name="T37" fmla="*/ 759 h 759"/>
                <a:gd name="T38" fmla="*/ 36 w 86"/>
                <a:gd name="T39" fmla="*/ 757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759">
                  <a:moveTo>
                    <a:pt x="36" y="757"/>
                  </a:moveTo>
                  <a:cubicBezTo>
                    <a:pt x="36" y="757"/>
                    <a:pt x="36" y="757"/>
                    <a:pt x="36" y="756"/>
                  </a:cubicBezTo>
                  <a:cubicBezTo>
                    <a:pt x="33" y="745"/>
                    <a:pt x="8" y="657"/>
                    <a:pt x="8" y="552"/>
                  </a:cubicBezTo>
                  <a:cubicBezTo>
                    <a:pt x="8" y="486"/>
                    <a:pt x="18" y="413"/>
                    <a:pt x="49" y="348"/>
                  </a:cubicBezTo>
                  <a:cubicBezTo>
                    <a:pt x="49" y="348"/>
                    <a:pt x="49" y="348"/>
                    <a:pt x="49" y="348"/>
                  </a:cubicBezTo>
                  <a:cubicBezTo>
                    <a:pt x="74" y="297"/>
                    <a:pt x="86" y="241"/>
                    <a:pt x="86" y="184"/>
                  </a:cubicBezTo>
                  <a:cubicBezTo>
                    <a:pt x="86" y="160"/>
                    <a:pt x="84" y="135"/>
                    <a:pt x="79" y="111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79" y="111"/>
                    <a:pt x="79" y="111"/>
                    <a:pt x="79" y="111"/>
                  </a:cubicBezTo>
                  <a:cubicBezTo>
                    <a:pt x="71" y="73"/>
                    <a:pt x="60" y="36"/>
                    <a:pt x="46" y="0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53" y="39"/>
                    <a:pt x="64" y="75"/>
                    <a:pt x="71" y="113"/>
                  </a:cubicBezTo>
                  <a:cubicBezTo>
                    <a:pt x="71" y="113"/>
                    <a:pt x="71" y="113"/>
                    <a:pt x="71" y="113"/>
                  </a:cubicBezTo>
                  <a:cubicBezTo>
                    <a:pt x="76" y="136"/>
                    <a:pt x="78" y="160"/>
                    <a:pt x="78" y="184"/>
                  </a:cubicBezTo>
                  <a:cubicBezTo>
                    <a:pt x="78" y="239"/>
                    <a:pt x="66" y="294"/>
                    <a:pt x="41" y="345"/>
                  </a:cubicBezTo>
                  <a:cubicBezTo>
                    <a:pt x="41" y="345"/>
                    <a:pt x="41" y="345"/>
                    <a:pt x="41" y="345"/>
                  </a:cubicBezTo>
                  <a:cubicBezTo>
                    <a:pt x="41" y="345"/>
                    <a:pt x="41" y="345"/>
                    <a:pt x="41" y="345"/>
                  </a:cubicBezTo>
                  <a:cubicBezTo>
                    <a:pt x="10" y="411"/>
                    <a:pt x="0" y="485"/>
                    <a:pt x="0" y="552"/>
                  </a:cubicBezTo>
                  <a:cubicBezTo>
                    <a:pt x="0" y="665"/>
                    <a:pt x="28" y="759"/>
                    <a:pt x="28" y="759"/>
                  </a:cubicBezTo>
                  <a:cubicBezTo>
                    <a:pt x="36" y="757"/>
                    <a:pt x="36" y="757"/>
                    <a:pt x="36" y="757"/>
                  </a:cubicBezTo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ís1ïḍé">
              <a:extLst>
                <a:ext uri="{FF2B5EF4-FFF2-40B4-BE49-F238E27FC236}">
                  <a16:creationId xmlns:a16="http://schemas.microsoft.com/office/drawing/2014/main" id="{224EEBE9-5C5F-41FE-86DD-4FFBE7E72288}"/>
                </a:ext>
              </a:extLst>
            </p:cNvPr>
            <p:cNvSpPr/>
            <p:nvPr/>
          </p:nvSpPr>
          <p:spPr bwMode="auto">
            <a:xfrm>
              <a:off x="4521201" y="4156076"/>
              <a:ext cx="174625" cy="276225"/>
            </a:xfrm>
            <a:custGeom>
              <a:avLst/>
              <a:gdLst>
                <a:gd name="T0" fmla="*/ 106 w 106"/>
                <a:gd name="T1" fmla="*/ 54 h 168"/>
                <a:gd name="T2" fmla="*/ 53 w 106"/>
                <a:gd name="T3" fmla="*/ 168 h 168"/>
                <a:gd name="T4" fmla="*/ 0 w 106"/>
                <a:gd name="T5" fmla="*/ 54 h 168"/>
                <a:gd name="T6" fmla="*/ 52 w 106"/>
                <a:gd name="T7" fmla="*/ 0 h 168"/>
                <a:gd name="T8" fmla="*/ 106 w 106"/>
                <a:gd name="T9" fmla="*/ 52 h 168"/>
                <a:gd name="T10" fmla="*/ 106 w 106"/>
                <a:gd name="T11" fmla="*/ 54 h 168"/>
                <a:gd name="T12" fmla="*/ 106 w 106"/>
                <a:gd name="T13" fmla="*/ 5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168">
                  <a:moveTo>
                    <a:pt x="106" y="54"/>
                  </a:moveTo>
                  <a:cubicBezTo>
                    <a:pt x="106" y="84"/>
                    <a:pt x="53" y="168"/>
                    <a:pt x="53" y="168"/>
                  </a:cubicBezTo>
                  <a:cubicBezTo>
                    <a:pt x="53" y="168"/>
                    <a:pt x="0" y="84"/>
                    <a:pt x="0" y="54"/>
                  </a:cubicBezTo>
                  <a:cubicBezTo>
                    <a:pt x="0" y="25"/>
                    <a:pt x="23" y="1"/>
                    <a:pt x="52" y="0"/>
                  </a:cubicBezTo>
                  <a:cubicBezTo>
                    <a:pt x="81" y="0"/>
                    <a:pt x="105" y="23"/>
                    <a:pt x="106" y="52"/>
                  </a:cubicBezTo>
                  <a:cubicBezTo>
                    <a:pt x="106" y="53"/>
                    <a:pt x="106" y="54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Sļîḑê">
              <a:extLst>
                <a:ext uri="{FF2B5EF4-FFF2-40B4-BE49-F238E27FC236}">
                  <a16:creationId xmlns:a16="http://schemas.microsoft.com/office/drawing/2014/main" id="{C8D3DBBE-2D1B-1871-D3AD-D0B4F9697C59}"/>
                </a:ext>
              </a:extLst>
            </p:cNvPr>
            <p:cNvSpPr/>
            <p:nvPr/>
          </p:nvSpPr>
          <p:spPr bwMode="auto">
            <a:xfrm>
              <a:off x="4664076" y="4367213"/>
              <a:ext cx="196850" cy="252413"/>
            </a:xfrm>
            <a:custGeom>
              <a:avLst/>
              <a:gdLst>
                <a:gd name="T0" fmla="*/ 106 w 120"/>
                <a:gd name="T1" fmla="*/ 87 h 154"/>
                <a:gd name="T2" fmla="*/ 0 w 120"/>
                <a:gd name="T3" fmla="*/ 154 h 154"/>
                <a:gd name="T4" fmla="*/ 17 w 120"/>
                <a:gd name="T5" fmla="*/ 30 h 154"/>
                <a:gd name="T6" fmla="*/ 90 w 120"/>
                <a:gd name="T7" fmla="*/ 16 h 154"/>
                <a:gd name="T8" fmla="*/ 105 w 120"/>
                <a:gd name="T9" fmla="*/ 87 h 154"/>
                <a:gd name="T10" fmla="*/ 106 w 120"/>
                <a:gd name="T11" fmla="*/ 8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" h="154">
                  <a:moveTo>
                    <a:pt x="106" y="87"/>
                  </a:moveTo>
                  <a:cubicBezTo>
                    <a:pt x="90" y="112"/>
                    <a:pt x="0" y="154"/>
                    <a:pt x="0" y="154"/>
                  </a:cubicBezTo>
                  <a:cubicBezTo>
                    <a:pt x="0" y="154"/>
                    <a:pt x="1" y="55"/>
                    <a:pt x="17" y="30"/>
                  </a:cubicBezTo>
                  <a:cubicBezTo>
                    <a:pt x="34" y="6"/>
                    <a:pt x="66" y="0"/>
                    <a:pt x="90" y="16"/>
                  </a:cubicBezTo>
                  <a:cubicBezTo>
                    <a:pt x="113" y="32"/>
                    <a:pt x="120" y="63"/>
                    <a:pt x="105" y="87"/>
                  </a:cubicBezTo>
                  <a:cubicBezTo>
                    <a:pt x="106" y="87"/>
                    <a:pt x="106" y="87"/>
                    <a:pt x="106" y="87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ṧľïḓê">
              <a:extLst>
                <a:ext uri="{FF2B5EF4-FFF2-40B4-BE49-F238E27FC236}">
                  <a16:creationId xmlns:a16="http://schemas.microsoft.com/office/drawing/2014/main" id="{8B3520FF-5EA6-7CD1-9EB0-875808D1FDBD}"/>
                </a:ext>
              </a:extLst>
            </p:cNvPr>
            <p:cNvSpPr/>
            <p:nvPr/>
          </p:nvSpPr>
          <p:spPr bwMode="auto">
            <a:xfrm>
              <a:off x="4625976" y="4784726"/>
              <a:ext cx="266700" cy="196850"/>
            </a:xfrm>
            <a:custGeom>
              <a:avLst/>
              <a:gdLst>
                <a:gd name="T0" fmla="*/ 125 w 162"/>
                <a:gd name="T1" fmla="*/ 107 h 120"/>
                <a:gd name="T2" fmla="*/ 0 w 162"/>
                <a:gd name="T3" fmla="*/ 111 h 120"/>
                <a:gd name="T4" fmla="*/ 77 w 162"/>
                <a:gd name="T5" fmla="*/ 13 h 120"/>
                <a:gd name="T6" fmla="*/ 148 w 162"/>
                <a:gd name="T7" fmla="*/ 35 h 120"/>
                <a:gd name="T8" fmla="*/ 126 w 162"/>
                <a:gd name="T9" fmla="*/ 106 h 120"/>
                <a:gd name="T10" fmla="*/ 125 w 162"/>
                <a:gd name="T11" fmla="*/ 107 h 120"/>
                <a:gd name="T12" fmla="*/ 125 w 162"/>
                <a:gd name="T13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20">
                  <a:moveTo>
                    <a:pt x="125" y="107"/>
                  </a:moveTo>
                  <a:cubicBezTo>
                    <a:pt x="99" y="120"/>
                    <a:pt x="0" y="111"/>
                    <a:pt x="0" y="111"/>
                  </a:cubicBezTo>
                  <a:cubicBezTo>
                    <a:pt x="0" y="111"/>
                    <a:pt x="51" y="26"/>
                    <a:pt x="77" y="13"/>
                  </a:cubicBezTo>
                  <a:cubicBezTo>
                    <a:pt x="103" y="0"/>
                    <a:pt x="135" y="10"/>
                    <a:pt x="148" y="35"/>
                  </a:cubicBezTo>
                  <a:cubicBezTo>
                    <a:pt x="162" y="61"/>
                    <a:pt x="152" y="93"/>
                    <a:pt x="126" y="106"/>
                  </a:cubicBezTo>
                  <a:cubicBezTo>
                    <a:pt x="126" y="107"/>
                    <a:pt x="125" y="107"/>
                    <a:pt x="125" y="107"/>
                  </a:cubicBezTo>
                  <a:cubicBezTo>
                    <a:pt x="125" y="107"/>
                    <a:pt x="125" y="107"/>
                    <a:pt x="125" y="107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šľïde">
              <a:extLst>
                <a:ext uri="{FF2B5EF4-FFF2-40B4-BE49-F238E27FC236}">
                  <a16:creationId xmlns:a16="http://schemas.microsoft.com/office/drawing/2014/main" id="{CB043F0E-A983-2F06-4568-1D02B89334A1}"/>
                </a:ext>
              </a:extLst>
            </p:cNvPr>
            <p:cNvSpPr/>
            <p:nvPr/>
          </p:nvSpPr>
          <p:spPr bwMode="auto">
            <a:xfrm>
              <a:off x="4549776" y="5132388"/>
              <a:ext cx="247650" cy="211138"/>
            </a:xfrm>
            <a:custGeom>
              <a:avLst/>
              <a:gdLst>
                <a:gd name="T0" fmla="*/ 122 w 151"/>
                <a:gd name="T1" fmla="*/ 103 h 128"/>
                <a:gd name="T2" fmla="*/ 0 w 151"/>
                <a:gd name="T3" fmla="*/ 128 h 128"/>
                <a:gd name="T4" fmla="*/ 60 w 151"/>
                <a:gd name="T5" fmla="*/ 18 h 128"/>
                <a:gd name="T6" fmla="*/ 133 w 151"/>
                <a:gd name="T7" fmla="*/ 27 h 128"/>
                <a:gd name="T8" fmla="*/ 124 w 151"/>
                <a:gd name="T9" fmla="*/ 101 h 128"/>
                <a:gd name="T10" fmla="*/ 122 w 151"/>
                <a:gd name="T11" fmla="*/ 103 h 128"/>
                <a:gd name="T12" fmla="*/ 122 w 151"/>
                <a:gd name="T13" fmla="*/ 10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28">
                  <a:moveTo>
                    <a:pt x="122" y="103"/>
                  </a:moveTo>
                  <a:cubicBezTo>
                    <a:pt x="99" y="120"/>
                    <a:pt x="0" y="128"/>
                    <a:pt x="0" y="128"/>
                  </a:cubicBezTo>
                  <a:cubicBezTo>
                    <a:pt x="0" y="128"/>
                    <a:pt x="36" y="35"/>
                    <a:pt x="60" y="18"/>
                  </a:cubicBezTo>
                  <a:cubicBezTo>
                    <a:pt x="82" y="0"/>
                    <a:pt x="115" y="4"/>
                    <a:pt x="133" y="27"/>
                  </a:cubicBezTo>
                  <a:cubicBezTo>
                    <a:pt x="151" y="50"/>
                    <a:pt x="147" y="83"/>
                    <a:pt x="124" y="101"/>
                  </a:cubicBezTo>
                  <a:cubicBezTo>
                    <a:pt x="124" y="102"/>
                    <a:pt x="123" y="102"/>
                    <a:pt x="122" y="103"/>
                  </a:cubicBezTo>
                  <a:cubicBezTo>
                    <a:pt x="122" y="103"/>
                    <a:pt x="122" y="103"/>
                    <a:pt x="122" y="103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ṡľiḑe">
              <a:extLst>
                <a:ext uri="{FF2B5EF4-FFF2-40B4-BE49-F238E27FC236}">
                  <a16:creationId xmlns:a16="http://schemas.microsoft.com/office/drawing/2014/main" id="{6327E8EB-AC44-1020-243A-10A6C8185872}"/>
                </a:ext>
              </a:extLst>
            </p:cNvPr>
            <p:cNvSpPr/>
            <p:nvPr/>
          </p:nvSpPr>
          <p:spPr bwMode="auto">
            <a:xfrm>
              <a:off x="4445001" y="4470401"/>
              <a:ext cx="230188" cy="225425"/>
            </a:xfrm>
            <a:custGeom>
              <a:avLst/>
              <a:gdLst>
                <a:gd name="T0" fmla="*/ 22 w 140"/>
                <a:gd name="T1" fmla="*/ 96 h 138"/>
                <a:gd name="T2" fmla="*/ 140 w 140"/>
                <a:gd name="T3" fmla="*/ 138 h 138"/>
                <a:gd name="T4" fmla="*/ 96 w 140"/>
                <a:gd name="T5" fmla="*/ 21 h 138"/>
                <a:gd name="T6" fmla="*/ 21 w 140"/>
                <a:gd name="T7" fmla="*/ 20 h 138"/>
                <a:gd name="T8" fmla="*/ 21 w 140"/>
                <a:gd name="T9" fmla="*/ 95 h 138"/>
                <a:gd name="T10" fmla="*/ 22 w 140"/>
                <a:gd name="T11" fmla="*/ 9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138">
                  <a:moveTo>
                    <a:pt x="22" y="96"/>
                  </a:moveTo>
                  <a:cubicBezTo>
                    <a:pt x="43" y="117"/>
                    <a:pt x="140" y="138"/>
                    <a:pt x="140" y="138"/>
                  </a:cubicBezTo>
                  <a:cubicBezTo>
                    <a:pt x="140" y="138"/>
                    <a:pt x="117" y="41"/>
                    <a:pt x="96" y="21"/>
                  </a:cubicBezTo>
                  <a:cubicBezTo>
                    <a:pt x="75" y="0"/>
                    <a:pt x="42" y="0"/>
                    <a:pt x="21" y="20"/>
                  </a:cubicBezTo>
                  <a:cubicBezTo>
                    <a:pt x="1" y="41"/>
                    <a:pt x="0" y="74"/>
                    <a:pt x="21" y="95"/>
                  </a:cubicBezTo>
                  <a:cubicBezTo>
                    <a:pt x="21" y="95"/>
                    <a:pt x="22" y="96"/>
                    <a:pt x="22" y="96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ṡľíḓè">
              <a:extLst>
                <a:ext uri="{FF2B5EF4-FFF2-40B4-BE49-F238E27FC236}">
                  <a16:creationId xmlns:a16="http://schemas.microsoft.com/office/drawing/2014/main" id="{F4F89FA2-892B-BBD4-50B9-9E3AA6525E49}"/>
                </a:ext>
              </a:extLst>
            </p:cNvPr>
            <p:cNvSpPr/>
            <p:nvPr/>
          </p:nvSpPr>
          <p:spPr bwMode="auto">
            <a:xfrm>
              <a:off x="4330701" y="4851401"/>
              <a:ext cx="266700" cy="198438"/>
            </a:xfrm>
            <a:custGeom>
              <a:avLst/>
              <a:gdLst>
                <a:gd name="T0" fmla="*/ 37 w 162"/>
                <a:gd name="T1" fmla="*/ 108 h 121"/>
                <a:gd name="T2" fmla="*/ 162 w 162"/>
                <a:gd name="T3" fmla="*/ 112 h 121"/>
                <a:gd name="T4" fmla="*/ 85 w 162"/>
                <a:gd name="T5" fmla="*/ 14 h 121"/>
                <a:gd name="T6" fmla="*/ 14 w 162"/>
                <a:gd name="T7" fmla="*/ 36 h 121"/>
                <a:gd name="T8" fmla="*/ 36 w 162"/>
                <a:gd name="T9" fmla="*/ 107 h 121"/>
                <a:gd name="T10" fmla="*/ 37 w 162"/>
                <a:gd name="T11" fmla="*/ 108 h 121"/>
                <a:gd name="T12" fmla="*/ 37 w 162"/>
                <a:gd name="T13" fmla="*/ 10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21">
                  <a:moveTo>
                    <a:pt x="37" y="108"/>
                  </a:moveTo>
                  <a:cubicBezTo>
                    <a:pt x="63" y="121"/>
                    <a:pt x="162" y="112"/>
                    <a:pt x="162" y="112"/>
                  </a:cubicBezTo>
                  <a:cubicBezTo>
                    <a:pt x="162" y="112"/>
                    <a:pt x="111" y="27"/>
                    <a:pt x="85" y="14"/>
                  </a:cubicBezTo>
                  <a:cubicBezTo>
                    <a:pt x="59" y="0"/>
                    <a:pt x="27" y="10"/>
                    <a:pt x="14" y="36"/>
                  </a:cubicBezTo>
                  <a:cubicBezTo>
                    <a:pt x="0" y="62"/>
                    <a:pt x="10" y="93"/>
                    <a:pt x="36" y="107"/>
                  </a:cubicBezTo>
                  <a:cubicBezTo>
                    <a:pt x="36" y="107"/>
                    <a:pt x="37" y="107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ïṡľïḓê">
              <a:extLst>
                <a:ext uri="{FF2B5EF4-FFF2-40B4-BE49-F238E27FC236}">
                  <a16:creationId xmlns:a16="http://schemas.microsoft.com/office/drawing/2014/main" id="{A154F96D-5F0E-B1DA-3061-D09222B45737}"/>
                </a:ext>
              </a:extLst>
            </p:cNvPr>
            <p:cNvSpPr/>
            <p:nvPr/>
          </p:nvSpPr>
          <p:spPr bwMode="auto">
            <a:xfrm>
              <a:off x="4308476" y="5259388"/>
              <a:ext cx="250825" cy="209550"/>
            </a:xfrm>
            <a:custGeom>
              <a:avLst/>
              <a:gdLst>
                <a:gd name="T0" fmla="*/ 29 w 152"/>
                <a:gd name="T1" fmla="*/ 102 h 128"/>
                <a:gd name="T2" fmla="*/ 152 w 152"/>
                <a:gd name="T3" fmla="*/ 128 h 128"/>
                <a:gd name="T4" fmla="*/ 92 w 152"/>
                <a:gd name="T5" fmla="*/ 18 h 128"/>
                <a:gd name="T6" fmla="*/ 18 w 152"/>
                <a:gd name="T7" fmla="*/ 27 h 128"/>
                <a:gd name="T8" fmla="*/ 27 w 152"/>
                <a:gd name="T9" fmla="*/ 101 h 128"/>
                <a:gd name="T10" fmla="*/ 29 w 152"/>
                <a:gd name="T11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128">
                  <a:moveTo>
                    <a:pt x="29" y="102"/>
                  </a:moveTo>
                  <a:cubicBezTo>
                    <a:pt x="53" y="120"/>
                    <a:pt x="152" y="128"/>
                    <a:pt x="152" y="128"/>
                  </a:cubicBezTo>
                  <a:cubicBezTo>
                    <a:pt x="152" y="128"/>
                    <a:pt x="115" y="35"/>
                    <a:pt x="92" y="18"/>
                  </a:cubicBezTo>
                  <a:cubicBezTo>
                    <a:pt x="69" y="0"/>
                    <a:pt x="36" y="4"/>
                    <a:pt x="18" y="27"/>
                  </a:cubicBezTo>
                  <a:cubicBezTo>
                    <a:pt x="0" y="50"/>
                    <a:pt x="4" y="83"/>
                    <a:pt x="27" y="101"/>
                  </a:cubicBezTo>
                  <a:cubicBezTo>
                    <a:pt x="28" y="101"/>
                    <a:pt x="29" y="102"/>
                    <a:pt x="29" y="102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ṥḻïḋe">
              <a:extLst>
                <a:ext uri="{FF2B5EF4-FFF2-40B4-BE49-F238E27FC236}">
                  <a16:creationId xmlns:a16="http://schemas.microsoft.com/office/drawing/2014/main" id="{06B8C4CB-186E-7FA8-BF7C-0FBE4AD1D7D0}"/>
                </a:ext>
              </a:extLst>
            </p:cNvPr>
            <p:cNvSpPr/>
            <p:nvPr/>
          </p:nvSpPr>
          <p:spPr bwMode="auto">
            <a:xfrm>
              <a:off x="4521201" y="4156076"/>
              <a:ext cx="174625" cy="276225"/>
            </a:xfrm>
            <a:custGeom>
              <a:avLst/>
              <a:gdLst>
                <a:gd name="T0" fmla="*/ 53 w 106"/>
                <a:gd name="T1" fmla="*/ 0 h 168"/>
                <a:gd name="T2" fmla="*/ 52 w 106"/>
                <a:gd name="T3" fmla="*/ 0 h 168"/>
                <a:gd name="T4" fmla="*/ 0 w 106"/>
                <a:gd name="T5" fmla="*/ 53 h 168"/>
                <a:gd name="T6" fmla="*/ 0 w 106"/>
                <a:gd name="T7" fmla="*/ 54 h 168"/>
                <a:gd name="T8" fmla="*/ 53 w 106"/>
                <a:gd name="T9" fmla="*/ 168 h 168"/>
                <a:gd name="T10" fmla="*/ 106 w 106"/>
                <a:gd name="T11" fmla="*/ 54 h 168"/>
                <a:gd name="T12" fmla="*/ 106 w 106"/>
                <a:gd name="T13" fmla="*/ 54 h 168"/>
                <a:gd name="T14" fmla="*/ 106 w 106"/>
                <a:gd name="T15" fmla="*/ 54 h 168"/>
                <a:gd name="T16" fmla="*/ 106 w 106"/>
                <a:gd name="T17" fmla="*/ 53 h 168"/>
                <a:gd name="T18" fmla="*/ 106 w 106"/>
                <a:gd name="T19" fmla="*/ 52 h 168"/>
                <a:gd name="T20" fmla="*/ 53 w 106"/>
                <a:gd name="T21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" h="168">
                  <a:moveTo>
                    <a:pt x="53" y="0"/>
                  </a:moveTo>
                  <a:cubicBezTo>
                    <a:pt x="53" y="0"/>
                    <a:pt x="52" y="0"/>
                    <a:pt x="52" y="0"/>
                  </a:cubicBezTo>
                  <a:cubicBezTo>
                    <a:pt x="23" y="1"/>
                    <a:pt x="0" y="25"/>
                    <a:pt x="0" y="53"/>
                  </a:cubicBezTo>
                  <a:cubicBezTo>
                    <a:pt x="0" y="53"/>
                    <a:pt x="0" y="54"/>
                    <a:pt x="0" y="54"/>
                  </a:cubicBezTo>
                  <a:cubicBezTo>
                    <a:pt x="0" y="84"/>
                    <a:pt x="53" y="168"/>
                    <a:pt x="53" y="168"/>
                  </a:cubicBezTo>
                  <a:cubicBezTo>
                    <a:pt x="53" y="168"/>
                    <a:pt x="106" y="84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54"/>
                    <a:pt x="106" y="54"/>
                    <a:pt x="106" y="53"/>
                  </a:cubicBezTo>
                  <a:cubicBezTo>
                    <a:pt x="106" y="53"/>
                    <a:pt x="106" y="52"/>
                    <a:pt x="106" y="52"/>
                  </a:cubicBezTo>
                  <a:cubicBezTo>
                    <a:pt x="105" y="23"/>
                    <a:pt x="81" y="0"/>
                    <a:pt x="53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sḷiďé">
              <a:extLst>
                <a:ext uri="{FF2B5EF4-FFF2-40B4-BE49-F238E27FC236}">
                  <a16:creationId xmlns:a16="http://schemas.microsoft.com/office/drawing/2014/main" id="{59804B0F-C58F-CB9B-15EC-68AF225CDC3A}"/>
                </a:ext>
              </a:extLst>
            </p:cNvPr>
            <p:cNvSpPr/>
            <p:nvPr/>
          </p:nvSpPr>
          <p:spPr bwMode="auto">
            <a:xfrm>
              <a:off x="4664076" y="4378326"/>
              <a:ext cx="185738" cy="241300"/>
            </a:xfrm>
            <a:custGeom>
              <a:avLst/>
              <a:gdLst>
                <a:gd name="T0" fmla="*/ 61 w 113"/>
                <a:gd name="T1" fmla="*/ 0 h 147"/>
                <a:gd name="T2" fmla="*/ 17 w 113"/>
                <a:gd name="T3" fmla="*/ 23 h 147"/>
                <a:gd name="T4" fmla="*/ 1 w 113"/>
                <a:gd name="T5" fmla="*/ 123 h 147"/>
                <a:gd name="T6" fmla="*/ 0 w 113"/>
                <a:gd name="T7" fmla="*/ 147 h 147"/>
                <a:gd name="T8" fmla="*/ 0 w 113"/>
                <a:gd name="T9" fmla="*/ 147 h 147"/>
                <a:gd name="T10" fmla="*/ 106 w 113"/>
                <a:gd name="T11" fmla="*/ 80 h 147"/>
                <a:gd name="T12" fmla="*/ 105 w 113"/>
                <a:gd name="T13" fmla="*/ 80 h 147"/>
                <a:gd name="T14" fmla="*/ 105 w 113"/>
                <a:gd name="T15" fmla="*/ 80 h 147"/>
                <a:gd name="T16" fmla="*/ 113 w 113"/>
                <a:gd name="T17" fmla="*/ 53 h 147"/>
                <a:gd name="T18" fmla="*/ 90 w 113"/>
                <a:gd name="T19" fmla="*/ 9 h 147"/>
                <a:gd name="T20" fmla="*/ 61 w 113"/>
                <a:gd name="T21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7">
                  <a:moveTo>
                    <a:pt x="61" y="0"/>
                  </a:moveTo>
                  <a:cubicBezTo>
                    <a:pt x="44" y="0"/>
                    <a:pt x="27" y="8"/>
                    <a:pt x="17" y="23"/>
                  </a:cubicBezTo>
                  <a:cubicBezTo>
                    <a:pt x="6" y="40"/>
                    <a:pt x="2" y="92"/>
                    <a:pt x="1" y="123"/>
                  </a:cubicBezTo>
                  <a:cubicBezTo>
                    <a:pt x="0" y="13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0" y="105"/>
                    <a:pt x="106" y="80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11" y="72"/>
                    <a:pt x="113" y="62"/>
                    <a:pt x="113" y="53"/>
                  </a:cubicBezTo>
                  <a:cubicBezTo>
                    <a:pt x="113" y="36"/>
                    <a:pt x="105" y="20"/>
                    <a:pt x="90" y="9"/>
                  </a:cubicBezTo>
                  <a:cubicBezTo>
                    <a:pt x="81" y="3"/>
                    <a:pt x="71" y="0"/>
                    <a:pt x="61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ṩ1ïḑê">
              <a:extLst>
                <a:ext uri="{FF2B5EF4-FFF2-40B4-BE49-F238E27FC236}">
                  <a16:creationId xmlns:a16="http://schemas.microsoft.com/office/drawing/2014/main" id="{120C0765-34D2-C46C-8C85-384A0B7309B1}"/>
                </a:ext>
              </a:extLst>
            </p:cNvPr>
            <p:cNvSpPr/>
            <p:nvPr/>
          </p:nvSpPr>
          <p:spPr bwMode="auto">
            <a:xfrm>
              <a:off x="4625976" y="4795838"/>
              <a:ext cx="255588" cy="176213"/>
            </a:xfrm>
            <a:custGeom>
              <a:avLst/>
              <a:gdLst>
                <a:gd name="T0" fmla="*/ 102 w 155"/>
                <a:gd name="T1" fmla="*/ 0 h 107"/>
                <a:gd name="T2" fmla="*/ 77 w 155"/>
                <a:gd name="T3" fmla="*/ 6 h 107"/>
                <a:gd name="T4" fmla="*/ 12 w 155"/>
                <a:gd name="T5" fmla="*/ 86 h 107"/>
                <a:gd name="T6" fmla="*/ 0 w 155"/>
                <a:gd name="T7" fmla="*/ 104 h 107"/>
                <a:gd name="T8" fmla="*/ 66 w 155"/>
                <a:gd name="T9" fmla="*/ 107 h 107"/>
                <a:gd name="T10" fmla="*/ 125 w 155"/>
                <a:gd name="T11" fmla="*/ 100 h 107"/>
                <a:gd name="T12" fmla="*/ 125 w 155"/>
                <a:gd name="T13" fmla="*/ 100 h 107"/>
                <a:gd name="T14" fmla="*/ 125 w 155"/>
                <a:gd name="T15" fmla="*/ 100 h 107"/>
                <a:gd name="T16" fmla="*/ 126 w 155"/>
                <a:gd name="T17" fmla="*/ 99 h 107"/>
                <a:gd name="T18" fmla="*/ 154 w 155"/>
                <a:gd name="T19" fmla="*/ 53 h 107"/>
                <a:gd name="T20" fmla="*/ 148 w 155"/>
                <a:gd name="T21" fmla="*/ 28 h 107"/>
                <a:gd name="T22" fmla="*/ 102 w 155"/>
                <a:gd name="T2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5" h="107">
                  <a:moveTo>
                    <a:pt x="102" y="0"/>
                  </a:moveTo>
                  <a:cubicBezTo>
                    <a:pt x="94" y="0"/>
                    <a:pt x="85" y="2"/>
                    <a:pt x="77" y="6"/>
                  </a:cubicBezTo>
                  <a:cubicBezTo>
                    <a:pt x="59" y="15"/>
                    <a:pt x="28" y="60"/>
                    <a:pt x="12" y="86"/>
                  </a:cubicBezTo>
                  <a:cubicBezTo>
                    <a:pt x="5" y="97"/>
                    <a:pt x="0" y="104"/>
                    <a:pt x="0" y="104"/>
                  </a:cubicBezTo>
                  <a:cubicBezTo>
                    <a:pt x="0" y="104"/>
                    <a:pt x="33" y="107"/>
                    <a:pt x="66" y="107"/>
                  </a:cubicBezTo>
                  <a:cubicBezTo>
                    <a:pt x="90" y="107"/>
                    <a:pt x="114" y="106"/>
                    <a:pt x="12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5" y="100"/>
                    <a:pt x="126" y="100"/>
                    <a:pt x="126" y="99"/>
                  </a:cubicBezTo>
                  <a:cubicBezTo>
                    <a:pt x="144" y="90"/>
                    <a:pt x="155" y="72"/>
                    <a:pt x="154" y="53"/>
                  </a:cubicBezTo>
                  <a:cubicBezTo>
                    <a:pt x="154" y="45"/>
                    <a:pt x="153" y="36"/>
                    <a:pt x="148" y="28"/>
                  </a:cubicBezTo>
                  <a:cubicBezTo>
                    <a:pt x="139" y="10"/>
                    <a:pt x="121" y="0"/>
                    <a:pt x="102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$ľîḑe">
              <a:extLst>
                <a:ext uri="{FF2B5EF4-FFF2-40B4-BE49-F238E27FC236}">
                  <a16:creationId xmlns:a16="http://schemas.microsoft.com/office/drawing/2014/main" id="{0694FE7A-758D-5D11-4689-C5009A0CF1FD}"/>
                </a:ext>
              </a:extLst>
            </p:cNvPr>
            <p:cNvSpPr/>
            <p:nvPr/>
          </p:nvSpPr>
          <p:spPr bwMode="auto">
            <a:xfrm>
              <a:off x="4549776" y="5145088"/>
              <a:ext cx="238125" cy="198438"/>
            </a:xfrm>
            <a:custGeom>
              <a:avLst/>
              <a:gdLst>
                <a:gd name="T0" fmla="*/ 92 w 145"/>
                <a:gd name="T1" fmla="*/ 0 h 121"/>
                <a:gd name="T2" fmla="*/ 60 w 145"/>
                <a:gd name="T3" fmla="*/ 11 h 121"/>
                <a:gd name="T4" fmla="*/ 3 w 145"/>
                <a:gd name="T5" fmla="*/ 111 h 121"/>
                <a:gd name="T6" fmla="*/ 0 w 145"/>
                <a:gd name="T7" fmla="*/ 121 h 121"/>
                <a:gd name="T8" fmla="*/ 122 w 145"/>
                <a:gd name="T9" fmla="*/ 96 h 121"/>
                <a:gd name="T10" fmla="*/ 122 w 145"/>
                <a:gd name="T11" fmla="*/ 96 h 121"/>
                <a:gd name="T12" fmla="*/ 124 w 145"/>
                <a:gd name="T13" fmla="*/ 94 h 121"/>
                <a:gd name="T14" fmla="*/ 145 w 145"/>
                <a:gd name="T15" fmla="*/ 52 h 121"/>
                <a:gd name="T16" fmla="*/ 133 w 145"/>
                <a:gd name="T17" fmla="*/ 20 h 121"/>
                <a:gd name="T18" fmla="*/ 92 w 145"/>
                <a:gd name="T1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21">
                  <a:moveTo>
                    <a:pt x="92" y="0"/>
                  </a:moveTo>
                  <a:cubicBezTo>
                    <a:pt x="81" y="0"/>
                    <a:pt x="69" y="4"/>
                    <a:pt x="60" y="11"/>
                  </a:cubicBezTo>
                  <a:cubicBezTo>
                    <a:pt x="41" y="25"/>
                    <a:pt x="13" y="88"/>
                    <a:pt x="3" y="111"/>
                  </a:cubicBezTo>
                  <a:cubicBezTo>
                    <a:pt x="1" y="117"/>
                    <a:pt x="0" y="121"/>
                    <a:pt x="0" y="121"/>
                  </a:cubicBezTo>
                  <a:cubicBezTo>
                    <a:pt x="0" y="121"/>
                    <a:pt x="99" y="113"/>
                    <a:pt x="122" y="96"/>
                  </a:cubicBezTo>
                  <a:cubicBezTo>
                    <a:pt x="122" y="96"/>
                    <a:pt x="122" y="96"/>
                    <a:pt x="122" y="96"/>
                  </a:cubicBezTo>
                  <a:cubicBezTo>
                    <a:pt x="123" y="95"/>
                    <a:pt x="124" y="95"/>
                    <a:pt x="124" y="94"/>
                  </a:cubicBezTo>
                  <a:cubicBezTo>
                    <a:pt x="138" y="84"/>
                    <a:pt x="145" y="68"/>
                    <a:pt x="145" y="52"/>
                  </a:cubicBezTo>
                  <a:cubicBezTo>
                    <a:pt x="145" y="41"/>
                    <a:pt x="141" y="30"/>
                    <a:pt x="133" y="20"/>
                  </a:cubicBezTo>
                  <a:cubicBezTo>
                    <a:pt x="123" y="7"/>
                    <a:pt x="108" y="0"/>
                    <a:pt x="92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ṧ1iďè">
              <a:extLst>
                <a:ext uri="{FF2B5EF4-FFF2-40B4-BE49-F238E27FC236}">
                  <a16:creationId xmlns:a16="http://schemas.microsoft.com/office/drawing/2014/main" id="{9ED0FB12-69FC-BF55-AEE5-AE7A2303B96F}"/>
                </a:ext>
              </a:extLst>
            </p:cNvPr>
            <p:cNvSpPr/>
            <p:nvPr/>
          </p:nvSpPr>
          <p:spPr bwMode="auto">
            <a:xfrm>
              <a:off x="4456113" y="4478338"/>
              <a:ext cx="219075" cy="217488"/>
            </a:xfrm>
            <a:custGeom>
              <a:avLst/>
              <a:gdLst>
                <a:gd name="T0" fmla="*/ 52 w 134"/>
                <a:gd name="T1" fmla="*/ 0 h 133"/>
                <a:gd name="T2" fmla="*/ 15 w 134"/>
                <a:gd name="T3" fmla="*/ 15 h 133"/>
                <a:gd name="T4" fmla="*/ 0 w 134"/>
                <a:gd name="T5" fmla="*/ 53 h 133"/>
                <a:gd name="T6" fmla="*/ 15 w 134"/>
                <a:gd name="T7" fmla="*/ 90 h 133"/>
                <a:gd name="T8" fmla="*/ 16 w 134"/>
                <a:gd name="T9" fmla="*/ 91 h 133"/>
                <a:gd name="T10" fmla="*/ 134 w 134"/>
                <a:gd name="T11" fmla="*/ 133 h 133"/>
                <a:gd name="T12" fmla="*/ 128 w 134"/>
                <a:gd name="T13" fmla="*/ 109 h 133"/>
                <a:gd name="T14" fmla="*/ 90 w 134"/>
                <a:gd name="T15" fmla="*/ 16 h 133"/>
                <a:gd name="T16" fmla="*/ 52 w 134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3">
                  <a:moveTo>
                    <a:pt x="52" y="0"/>
                  </a:moveTo>
                  <a:cubicBezTo>
                    <a:pt x="39" y="0"/>
                    <a:pt x="26" y="5"/>
                    <a:pt x="15" y="15"/>
                  </a:cubicBezTo>
                  <a:cubicBezTo>
                    <a:pt x="5" y="26"/>
                    <a:pt x="0" y="39"/>
                    <a:pt x="0" y="53"/>
                  </a:cubicBezTo>
                  <a:cubicBezTo>
                    <a:pt x="0" y="66"/>
                    <a:pt x="5" y="80"/>
                    <a:pt x="15" y="90"/>
                  </a:cubicBezTo>
                  <a:cubicBezTo>
                    <a:pt x="15" y="90"/>
                    <a:pt x="16" y="91"/>
                    <a:pt x="16" y="91"/>
                  </a:cubicBezTo>
                  <a:cubicBezTo>
                    <a:pt x="37" y="112"/>
                    <a:pt x="134" y="133"/>
                    <a:pt x="134" y="133"/>
                  </a:cubicBezTo>
                  <a:cubicBezTo>
                    <a:pt x="134" y="133"/>
                    <a:pt x="132" y="123"/>
                    <a:pt x="128" y="109"/>
                  </a:cubicBezTo>
                  <a:cubicBezTo>
                    <a:pt x="119" y="79"/>
                    <a:pt x="104" y="30"/>
                    <a:pt x="90" y="16"/>
                  </a:cubicBezTo>
                  <a:cubicBezTo>
                    <a:pt x="79" y="6"/>
                    <a:pt x="66" y="0"/>
                    <a:pt x="52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ŝ1ídè">
              <a:extLst>
                <a:ext uri="{FF2B5EF4-FFF2-40B4-BE49-F238E27FC236}">
                  <a16:creationId xmlns:a16="http://schemas.microsoft.com/office/drawing/2014/main" id="{DB852B1E-6A96-83FA-A006-67ECC1CD87BD}"/>
                </a:ext>
              </a:extLst>
            </p:cNvPr>
            <p:cNvSpPr/>
            <p:nvPr/>
          </p:nvSpPr>
          <p:spPr bwMode="auto">
            <a:xfrm>
              <a:off x="4343401" y="4864101"/>
              <a:ext cx="254000" cy="174625"/>
            </a:xfrm>
            <a:custGeom>
              <a:avLst/>
              <a:gdLst>
                <a:gd name="T0" fmla="*/ 52 w 154"/>
                <a:gd name="T1" fmla="*/ 0 h 107"/>
                <a:gd name="T2" fmla="*/ 6 w 154"/>
                <a:gd name="T3" fmla="*/ 28 h 107"/>
                <a:gd name="T4" fmla="*/ 0 w 154"/>
                <a:gd name="T5" fmla="*/ 52 h 107"/>
                <a:gd name="T6" fmla="*/ 28 w 154"/>
                <a:gd name="T7" fmla="*/ 99 h 107"/>
                <a:gd name="T8" fmla="*/ 29 w 154"/>
                <a:gd name="T9" fmla="*/ 100 h 107"/>
                <a:gd name="T10" fmla="*/ 29 w 154"/>
                <a:gd name="T11" fmla="*/ 100 h 107"/>
                <a:gd name="T12" fmla="*/ 29 w 154"/>
                <a:gd name="T13" fmla="*/ 100 h 107"/>
                <a:gd name="T14" fmla="*/ 88 w 154"/>
                <a:gd name="T15" fmla="*/ 107 h 107"/>
                <a:gd name="T16" fmla="*/ 154 w 154"/>
                <a:gd name="T17" fmla="*/ 104 h 107"/>
                <a:gd name="T18" fmla="*/ 152 w 154"/>
                <a:gd name="T19" fmla="*/ 100 h 107"/>
                <a:gd name="T20" fmla="*/ 77 w 154"/>
                <a:gd name="T21" fmla="*/ 6 h 107"/>
                <a:gd name="T22" fmla="*/ 52 w 154"/>
                <a:gd name="T2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107">
                  <a:moveTo>
                    <a:pt x="52" y="0"/>
                  </a:moveTo>
                  <a:cubicBezTo>
                    <a:pt x="33" y="0"/>
                    <a:pt x="15" y="10"/>
                    <a:pt x="6" y="28"/>
                  </a:cubicBezTo>
                  <a:cubicBezTo>
                    <a:pt x="2" y="36"/>
                    <a:pt x="0" y="44"/>
                    <a:pt x="0" y="52"/>
                  </a:cubicBezTo>
                  <a:cubicBezTo>
                    <a:pt x="0" y="71"/>
                    <a:pt x="10" y="90"/>
                    <a:pt x="28" y="99"/>
                  </a:cubicBezTo>
                  <a:cubicBezTo>
                    <a:pt x="28" y="99"/>
                    <a:pt x="29" y="99"/>
                    <a:pt x="29" y="100"/>
                  </a:cubicBezTo>
                  <a:cubicBezTo>
                    <a:pt x="29" y="100"/>
                    <a:pt x="29" y="100"/>
                    <a:pt x="29" y="100"/>
                  </a:cubicBezTo>
                  <a:cubicBezTo>
                    <a:pt x="29" y="100"/>
                    <a:pt x="29" y="100"/>
                    <a:pt x="29" y="100"/>
                  </a:cubicBezTo>
                  <a:cubicBezTo>
                    <a:pt x="40" y="105"/>
                    <a:pt x="64" y="107"/>
                    <a:pt x="88" y="107"/>
                  </a:cubicBezTo>
                  <a:cubicBezTo>
                    <a:pt x="121" y="107"/>
                    <a:pt x="154" y="104"/>
                    <a:pt x="154" y="104"/>
                  </a:cubicBezTo>
                  <a:cubicBezTo>
                    <a:pt x="154" y="104"/>
                    <a:pt x="153" y="102"/>
                    <a:pt x="152" y="100"/>
                  </a:cubicBezTo>
                  <a:cubicBezTo>
                    <a:pt x="141" y="82"/>
                    <a:pt x="99" y="17"/>
                    <a:pt x="77" y="6"/>
                  </a:cubicBezTo>
                  <a:cubicBezTo>
                    <a:pt x="69" y="2"/>
                    <a:pt x="61" y="0"/>
                    <a:pt x="52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$1íḓè">
              <a:extLst>
                <a:ext uri="{FF2B5EF4-FFF2-40B4-BE49-F238E27FC236}">
                  <a16:creationId xmlns:a16="http://schemas.microsoft.com/office/drawing/2014/main" id="{17CDFFED-2E93-5CBA-781E-48C16382F27A}"/>
                </a:ext>
              </a:extLst>
            </p:cNvPr>
            <p:cNvSpPr/>
            <p:nvPr/>
          </p:nvSpPr>
          <p:spPr bwMode="auto">
            <a:xfrm>
              <a:off x="4321176" y="5270501"/>
              <a:ext cx="238125" cy="198438"/>
            </a:xfrm>
            <a:custGeom>
              <a:avLst/>
              <a:gdLst>
                <a:gd name="T0" fmla="*/ 52 w 145"/>
                <a:gd name="T1" fmla="*/ 0 h 121"/>
                <a:gd name="T2" fmla="*/ 11 w 145"/>
                <a:gd name="T3" fmla="*/ 20 h 121"/>
                <a:gd name="T4" fmla="*/ 0 w 145"/>
                <a:gd name="T5" fmla="*/ 52 h 121"/>
                <a:gd name="T6" fmla="*/ 20 w 145"/>
                <a:gd name="T7" fmla="*/ 94 h 121"/>
                <a:gd name="T8" fmla="*/ 22 w 145"/>
                <a:gd name="T9" fmla="*/ 95 h 121"/>
                <a:gd name="T10" fmla="*/ 145 w 145"/>
                <a:gd name="T11" fmla="*/ 121 h 121"/>
                <a:gd name="T12" fmla="*/ 138 w 145"/>
                <a:gd name="T13" fmla="*/ 103 h 121"/>
                <a:gd name="T14" fmla="*/ 85 w 145"/>
                <a:gd name="T15" fmla="*/ 11 h 121"/>
                <a:gd name="T16" fmla="*/ 52 w 145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21">
                  <a:moveTo>
                    <a:pt x="52" y="0"/>
                  </a:moveTo>
                  <a:cubicBezTo>
                    <a:pt x="37" y="0"/>
                    <a:pt x="21" y="7"/>
                    <a:pt x="11" y="20"/>
                  </a:cubicBezTo>
                  <a:cubicBezTo>
                    <a:pt x="3" y="30"/>
                    <a:pt x="0" y="41"/>
                    <a:pt x="0" y="52"/>
                  </a:cubicBezTo>
                  <a:cubicBezTo>
                    <a:pt x="0" y="68"/>
                    <a:pt x="7" y="83"/>
                    <a:pt x="20" y="94"/>
                  </a:cubicBezTo>
                  <a:cubicBezTo>
                    <a:pt x="21" y="94"/>
                    <a:pt x="22" y="95"/>
                    <a:pt x="22" y="95"/>
                  </a:cubicBezTo>
                  <a:cubicBezTo>
                    <a:pt x="46" y="113"/>
                    <a:pt x="145" y="121"/>
                    <a:pt x="145" y="121"/>
                  </a:cubicBezTo>
                  <a:cubicBezTo>
                    <a:pt x="145" y="121"/>
                    <a:pt x="142" y="114"/>
                    <a:pt x="138" y="103"/>
                  </a:cubicBezTo>
                  <a:cubicBezTo>
                    <a:pt x="126" y="76"/>
                    <a:pt x="102" y="23"/>
                    <a:pt x="85" y="11"/>
                  </a:cubicBezTo>
                  <a:cubicBezTo>
                    <a:pt x="75" y="3"/>
                    <a:pt x="64" y="0"/>
                    <a:pt x="52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šľïḑe">
              <a:extLst>
                <a:ext uri="{FF2B5EF4-FFF2-40B4-BE49-F238E27FC236}">
                  <a16:creationId xmlns:a16="http://schemas.microsoft.com/office/drawing/2014/main" id="{4FB737F9-7BAD-7021-A613-BB518BFA3801}"/>
                </a:ext>
              </a:extLst>
            </p:cNvPr>
            <p:cNvSpPr/>
            <p:nvPr/>
          </p:nvSpPr>
          <p:spPr bwMode="auto">
            <a:xfrm>
              <a:off x="6815138" y="4397376"/>
              <a:ext cx="141288" cy="1246188"/>
            </a:xfrm>
            <a:custGeom>
              <a:avLst/>
              <a:gdLst>
                <a:gd name="T0" fmla="*/ 35 w 86"/>
                <a:gd name="T1" fmla="*/ 757 h 759"/>
                <a:gd name="T2" fmla="*/ 35 w 86"/>
                <a:gd name="T3" fmla="*/ 756 h 759"/>
                <a:gd name="T4" fmla="*/ 8 w 86"/>
                <a:gd name="T5" fmla="*/ 552 h 759"/>
                <a:gd name="T6" fmla="*/ 48 w 86"/>
                <a:gd name="T7" fmla="*/ 349 h 759"/>
                <a:gd name="T8" fmla="*/ 48 w 86"/>
                <a:gd name="T9" fmla="*/ 349 h 759"/>
                <a:gd name="T10" fmla="*/ 86 w 86"/>
                <a:gd name="T11" fmla="*/ 184 h 759"/>
                <a:gd name="T12" fmla="*/ 78 w 86"/>
                <a:gd name="T13" fmla="*/ 111 h 759"/>
                <a:gd name="T14" fmla="*/ 78 w 86"/>
                <a:gd name="T15" fmla="*/ 111 h 759"/>
                <a:gd name="T16" fmla="*/ 78 w 86"/>
                <a:gd name="T17" fmla="*/ 111 h 759"/>
                <a:gd name="T18" fmla="*/ 45 w 86"/>
                <a:gd name="T19" fmla="*/ 0 h 759"/>
                <a:gd name="T20" fmla="*/ 38 w 86"/>
                <a:gd name="T21" fmla="*/ 4 h 759"/>
                <a:gd name="T22" fmla="*/ 71 w 86"/>
                <a:gd name="T23" fmla="*/ 113 h 759"/>
                <a:gd name="T24" fmla="*/ 71 w 86"/>
                <a:gd name="T25" fmla="*/ 113 h 759"/>
                <a:gd name="T26" fmla="*/ 78 w 86"/>
                <a:gd name="T27" fmla="*/ 184 h 759"/>
                <a:gd name="T28" fmla="*/ 41 w 86"/>
                <a:gd name="T29" fmla="*/ 345 h 759"/>
                <a:gd name="T30" fmla="*/ 41 w 86"/>
                <a:gd name="T31" fmla="*/ 345 h 759"/>
                <a:gd name="T32" fmla="*/ 41 w 86"/>
                <a:gd name="T33" fmla="*/ 345 h 759"/>
                <a:gd name="T34" fmla="*/ 0 w 86"/>
                <a:gd name="T35" fmla="*/ 552 h 759"/>
                <a:gd name="T36" fmla="*/ 27 w 86"/>
                <a:gd name="T37" fmla="*/ 759 h 759"/>
                <a:gd name="T38" fmla="*/ 35 w 86"/>
                <a:gd name="T39" fmla="*/ 757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759">
                  <a:moveTo>
                    <a:pt x="35" y="757"/>
                  </a:moveTo>
                  <a:cubicBezTo>
                    <a:pt x="35" y="757"/>
                    <a:pt x="35" y="757"/>
                    <a:pt x="35" y="756"/>
                  </a:cubicBezTo>
                  <a:cubicBezTo>
                    <a:pt x="32" y="746"/>
                    <a:pt x="8" y="657"/>
                    <a:pt x="8" y="552"/>
                  </a:cubicBezTo>
                  <a:cubicBezTo>
                    <a:pt x="8" y="486"/>
                    <a:pt x="17" y="413"/>
                    <a:pt x="48" y="349"/>
                  </a:cubicBezTo>
                  <a:cubicBezTo>
                    <a:pt x="48" y="349"/>
                    <a:pt x="48" y="349"/>
                    <a:pt x="48" y="349"/>
                  </a:cubicBezTo>
                  <a:cubicBezTo>
                    <a:pt x="73" y="297"/>
                    <a:pt x="86" y="241"/>
                    <a:pt x="86" y="184"/>
                  </a:cubicBezTo>
                  <a:cubicBezTo>
                    <a:pt x="86" y="160"/>
                    <a:pt x="83" y="135"/>
                    <a:pt x="78" y="111"/>
                  </a:cubicBezTo>
                  <a:cubicBezTo>
                    <a:pt x="78" y="111"/>
                    <a:pt x="78" y="111"/>
                    <a:pt x="78" y="111"/>
                  </a:cubicBezTo>
                  <a:cubicBezTo>
                    <a:pt x="78" y="111"/>
                    <a:pt x="78" y="111"/>
                    <a:pt x="78" y="111"/>
                  </a:cubicBezTo>
                  <a:cubicBezTo>
                    <a:pt x="71" y="73"/>
                    <a:pt x="60" y="36"/>
                    <a:pt x="45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52" y="39"/>
                    <a:pt x="63" y="76"/>
                    <a:pt x="71" y="113"/>
                  </a:cubicBezTo>
                  <a:cubicBezTo>
                    <a:pt x="71" y="113"/>
                    <a:pt x="71" y="113"/>
                    <a:pt x="71" y="113"/>
                  </a:cubicBezTo>
                  <a:cubicBezTo>
                    <a:pt x="75" y="136"/>
                    <a:pt x="78" y="160"/>
                    <a:pt x="78" y="184"/>
                  </a:cubicBezTo>
                  <a:cubicBezTo>
                    <a:pt x="78" y="240"/>
                    <a:pt x="65" y="295"/>
                    <a:pt x="41" y="345"/>
                  </a:cubicBezTo>
                  <a:cubicBezTo>
                    <a:pt x="41" y="345"/>
                    <a:pt x="41" y="345"/>
                    <a:pt x="41" y="345"/>
                  </a:cubicBezTo>
                  <a:cubicBezTo>
                    <a:pt x="41" y="345"/>
                    <a:pt x="41" y="345"/>
                    <a:pt x="41" y="345"/>
                  </a:cubicBezTo>
                  <a:cubicBezTo>
                    <a:pt x="9" y="411"/>
                    <a:pt x="0" y="485"/>
                    <a:pt x="0" y="552"/>
                  </a:cubicBezTo>
                  <a:cubicBezTo>
                    <a:pt x="0" y="666"/>
                    <a:pt x="27" y="759"/>
                    <a:pt x="27" y="759"/>
                  </a:cubicBezTo>
                  <a:cubicBezTo>
                    <a:pt x="35" y="757"/>
                    <a:pt x="35" y="757"/>
                    <a:pt x="35" y="757"/>
                  </a:cubicBezTo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şḷíḓé">
              <a:extLst>
                <a:ext uri="{FF2B5EF4-FFF2-40B4-BE49-F238E27FC236}">
                  <a16:creationId xmlns:a16="http://schemas.microsoft.com/office/drawing/2014/main" id="{FEB0913A-F7E6-7185-F515-03E78E6FF888}"/>
                </a:ext>
              </a:extLst>
            </p:cNvPr>
            <p:cNvSpPr/>
            <p:nvPr/>
          </p:nvSpPr>
          <p:spPr bwMode="auto">
            <a:xfrm>
              <a:off x="6794501" y="4135438"/>
              <a:ext cx="173038" cy="269875"/>
            </a:xfrm>
            <a:custGeom>
              <a:avLst/>
              <a:gdLst>
                <a:gd name="T0" fmla="*/ 105 w 105"/>
                <a:gd name="T1" fmla="*/ 52 h 165"/>
                <a:gd name="T2" fmla="*/ 52 w 105"/>
                <a:gd name="T3" fmla="*/ 165 h 165"/>
                <a:gd name="T4" fmla="*/ 0 w 105"/>
                <a:gd name="T5" fmla="*/ 52 h 165"/>
                <a:gd name="T6" fmla="*/ 54 w 105"/>
                <a:gd name="T7" fmla="*/ 1 h 165"/>
                <a:gd name="T8" fmla="*/ 105 w 105"/>
                <a:gd name="T9" fmla="*/ 52 h 165"/>
                <a:gd name="T10" fmla="*/ 105 w 105"/>
                <a:gd name="T11" fmla="*/ 5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165">
                  <a:moveTo>
                    <a:pt x="105" y="52"/>
                  </a:moveTo>
                  <a:cubicBezTo>
                    <a:pt x="105" y="81"/>
                    <a:pt x="52" y="165"/>
                    <a:pt x="52" y="165"/>
                  </a:cubicBezTo>
                  <a:cubicBezTo>
                    <a:pt x="52" y="165"/>
                    <a:pt x="0" y="81"/>
                    <a:pt x="0" y="52"/>
                  </a:cubicBezTo>
                  <a:cubicBezTo>
                    <a:pt x="0" y="23"/>
                    <a:pt x="25" y="0"/>
                    <a:pt x="54" y="1"/>
                  </a:cubicBezTo>
                  <a:cubicBezTo>
                    <a:pt x="82" y="1"/>
                    <a:pt x="104" y="24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sḻïḍé">
              <a:extLst>
                <a:ext uri="{FF2B5EF4-FFF2-40B4-BE49-F238E27FC236}">
                  <a16:creationId xmlns:a16="http://schemas.microsoft.com/office/drawing/2014/main" id="{774133AA-E2CA-C632-7A36-2C4ADF6C2F9A}"/>
                </a:ext>
              </a:extLst>
            </p:cNvPr>
            <p:cNvSpPr/>
            <p:nvPr/>
          </p:nvSpPr>
          <p:spPr bwMode="auto">
            <a:xfrm>
              <a:off x="6935788" y="4337051"/>
              <a:ext cx="201613" cy="255588"/>
            </a:xfrm>
            <a:custGeom>
              <a:avLst/>
              <a:gdLst>
                <a:gd name="T0" fmla="*/ 106 w 122"/>
                <a:gd name="T1" fmla="*/ 90 h 156"/>
                <a:gd name="T2" fmla="*/ 0 w 122"/>
                <a:gd name="T3" fmla="*/ 156 h 156"/>
                <a:gd name="T4" fmla="*/ 18 w 122"/>
                <a:gd name="T5" fmla="*/ 32 h 156"/>
                <a:gd name="T6" fmla="*/ 90 w 122"/>
                <a:gd name="T7" fmla="*/ 15 h 156"/>
                <a:gd name="T8" fmla="*/ 107 w 122"/>
                <a:gd name="T9" fmla="*/ 87 h 156"/>
                <a:gd name="T10" fmla="*/ 106 w 122"/>
                <a:gd name="T11" fmla="*/ 9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56">
                  <a:moveTo>
                    <a:pt x="106" y="90"/>
                  </a:moveTo>
                  <a:cubicBezTo>
                    <a:pt x="90" y="114"/>
                    <a:pt x="0" y="156"/>
                    <a:pt x="0" y="156"/>
                  </a:cubicBezTo>
                  <a:cubicBezTo>
                    <a:pt x="0" y="156"/>
                    <a:pt x="2" y="57"/>
                    <a:pt x="18" y="32"/>
                  </a:cubicBezTo>
                  <a:cubicBezTo>
                    <a:pt x="33" y="8"/>
                    <a:pt x="65" y="0"/>
                    <a:pt x="90" y="15"/>
                  </a:cubicBezTo>
                  <a:cubicBezTo>
                    <a:pt x="115" y="30"/>
                    <a:pt x="122" y="63"/>
                    <a:pt x="107" y="87"/>
                  </a:cubicBezTo>
                  <a:cubicBezTo>
                    <a:pt x="107" y="88"/>
                    <a:pt x="106" y="89"/>
                    <a:pt x="106" y="9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ṡlíḓe">
              <a:extLst>
                <a:ext uri="{FF2B5EF4-FFF2-40B4-BE49-F238E27FC236}">
                  <a16:creationId xmlns:a16="http://schemas.microsoft.com/office/drawing/2014/main" id="{E2067C1D-F4F0-0986-6410-0B9517758AE6}"/>
                </a:ext>
              </a:extLst>
            </p:cNvPr>
            <p:cNvSpPr/>
            <p:nvPr/>
          </p:nvSpPr>
          <p:spPr bwMode="auto">
            <a:xfrm>
              <a:off x="6899276" y="4760913"/>
              <a:ext cx="261938" cy="196850"/>
            </a:xfrm>
            <a:custGeom>
              <a:avLst/>
              <a:gdLst>
                <a:gd name="T0" fmla="*/ 125 w 160"/>
                <a:gd name="T1" fmla="*/ 106 h 120"/>
                <a:gd name="T2" fmla="*/ 0 w 160"/>
                <a:gd name="T3" fmla="*/ 110 h 120"/>
                <a:gd name="T4" fmla="*/ 78 w 160"/>
                <a:gd name="T5" fmla="*/ 12 h 120"/>
                <a:gd name="T6" fmla="*/ 148 w 160"/>
                <a:gd name="T7" fmla="*/ 37 h 120"/>
                <a:gd name="T8" fmla="*/ 125 w 160"/>
                <a:gd name="T9" fmla="*/ 106 h 120"/>
                <a:gd name="T10" fmla="*/ 125 w 160"/>
                <a:gd name="T11" fmla="*/ 10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120">
                  <a:moveTo>
                    <a:pt x="125" y="106"/>
                  </a:moveTo>
                  <a:cubicBezTo>
                    <a:pt x="99" y="120"/>
                    <a:pt x="0" y="110"/>
                    <a:pt x="0" y="110"/>
                  </a:cubicBezTo>
                  <a:cubicBezTo>
                    <a:pt x="0" y="110"/>
                    <a:pt x="52" y="26"/>
                    <a:pt x="78" y="12"/>
                  </a:cubicBezTo>
                  <a:cubicBezTo>
                    <a:pt x="104" y="0"/>
                    <a:pt x="135" y="11"/>
                    <a:pt x="148" y="37"/>
                  </a:cubicBezTo>
                  <a:cubicBezTo>
                    <a:pt x="160" y="62"/>
                    <a:pt x="150" y="93"/>
                    <a:pt x="125" y="106"/>
                  </a:cubicBezTo>
                  <a:cubicBezTo>
                    <a:pt x="125" y="106"/>
                    <a:pt x="125" y="106"/>
                    <a:pt x="125" y="106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śľîďè">
              <a:extLst>
                <a:ext uri="{FF2B5EF4-FFF2-40B4-BE49-F238E27FC236}">
                  <a16:creationId xmlns:a16="http://schemas.microsoft.com/office/drawing/2014/main" id="{98388C73-4E95-D8C7-9E85-380D65FCD4C8}"/>
                </a:ext>
              </a:extLst>
            </p:cNvPr>
            <p:cNvSpPr/>
            <p:nvPr/>
          </p:nvSpPr>
          <p:spPr bwMode="auto">
            <a:xfrm>
              <a:off x="6821488" y="5110163"/>
              <a:ext cx="244475" cy="206375"/>
            </a:xfrm>
            <a:custGeom>
              <a:avLst/>
              <a:gdLst>
                <a:gd name="T0" fmla="*/ 122 w 149"/>
                <a:gd name="T1" fmla="*/ 101 h 126"/>
                <a:gd name="T2" fmla="*/ 0 w 149"/>
                <a:gd name="T3" fmla="*/ 126 h 126"/>
                <a:gd name="T4" fmla="*/ 60 w 149"/>
                <a:gd name="T5" fmla="*/ 16 h 126"/>
                <a:gd name="T6" fmla="*/ 133 w 149"/>
                <a:gd name="T7" fmla="*/ 29 h 126"/>
                <a:gd name="T8" fmla="*/ 122 w 149"/>
                <a:gd name="T9" fmla="*/ 10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6">
                  <a:moveTo>
                    <a:pt x="122" y="101"/>
                  </a:moveTo>
                  <a:cubicBezTo>
                    <a:pt x="99" y="118"/>
                    <a:pt x="0" y="126"/>
                    <a:pt x="0" y="126"/>
                  </a:cubicBezTo>
                  <a:cubicBezTo>
                    <a:pt x="0" y="126"/>
                    <a:pt x="36" y="33"/>
                    <a:pt x="60" y="16"/>
                  </a:cubicBezTo>
                  <a:cubicBezTo>
                    <a:pt x="84" y="0"/>
                    <a:pt x="116" y="5"/>
                    <a:pt x="133" y="29"/>
                  </a:cubicBezTo>
                  <a:cubicBezTo>
                    <a:pt x="149" y="52"/>
                    <a:pt x="144" y="84"/>
                    <a:pt x="122" y="101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šļiḍé">
              <a:extLst>
                <a:ext uri="{FF2B5EF4-FFF2-40B4-BE49-F238E27FC236}">
                  <a16:creationId xmlns:a16="http://schemas.microsoft.com/office/drawing/2014/main" id="{4DE9C39E-16F2-258D-E48C-4228BEC063B2}"/>
                </a:ext>
              </a:extLst>
            </p:cNvPr>
            <p:cNvSpPr/>
            <p:nvPr/>
          </p:nvSpPr>
          <p:spPr bwMode="auto">
            <a:xfrm>
              <a:off x="6723063" y="4445001"/>
              <a:ext cx="227013" cy="225425"/>
            </a:xfrm>
            <a:custGeom>
              <a:avLst/>
              <a:gdLst>
                <a:gd name="T0" fmla="*/ 20 w 138"/>
                <a:gd name="T1" fmla="*/ 96 h 137"/>
                <a:gd name="T2" fmla="*/ 138 w 138"/>
                <a:gd name="T3" fmla="*/ 137 h 137"/>
                <a:gd name="T4" fmla="*/ 93 w 138"/>
                <a:gd name="T5" fmla="*/ 20 h 137"/>
                <a:gd name="T6" fmla="*/ 19 w 138"/>
                <a:gd name="T7" fmla="*/ 23 h 137"/>
                <a:gd name="T8" fmla="*/ 20 w 138"/>
                <a:gd name="T9" fmla="*/ 9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37">
                  <a:moveTo>
                    <a:pt x="20" y="96"/>
                  </a:moveTo>
                  <a:cubicBezTo>
                    <a:pt x="41" y="116"/>
                    <a:pt x="138" y="137"/>
                    <a:pt x="138" y="137"/>
                  </a:cubicBezTo>
                  <a:cubicBezTo>
                    <a:pt x="138" y="137"/>
                    <a:pt x="114" y="40"/>
                    <a:pt x="93" y="20"/>
                  </a:cubicBezTo>
                  <a:cubicBezTo>
                    <a:pt x="72" y="0"/>
                    <a:pt x="38" y="2"/>
                    <a:pt x="19" y="23"/>
                  </a:cubicBezTo>
                  <a:cubicBezTo>
                    <a:pt x="0" y="44"/>
                    <a:pt x="0" y="76"/>
                    <a:pt x="20" y="96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ṧ1ïďe">
              <a:extLst>
                <a:ext uri="{FF2B5EF4-FFF2-40B4-BE49-F238E27FC236}">
                  <a16:creationId xmlns:a16="http://schemas.microsoft.com/office/drawing/2014/main" id="{0BB838CD-ACC3-55F2-9953-DCD76155F155}"/>
                </a:ext>
              </a:extLst>
            </p:cNvPr>
            <p:cNvSpPr/>
            <p:nvPr/>
          </p:nvSpPr>
          <p:spPr bwMode="auto">
            <a:xfrm>
              <a:off x="6605588" y="4826001"/>
              <a:ext cx="263525" cy="196850"/>
            </a:xfrm>
            <a:custGeom>
              <a:avLst/>
              <a:gdLst>
                <a:gd name="T0" fmla="*/ 36 w 160"/>
                <a:gd name="T1" fmla="*/ 107 h 120"/>
                <a:gd name="T2" fmla="*/ 160 w 160"/>
                <a:gd name="T3" fmla="*/ 111 h 120"/>
                <a:gd name="T4" fmla="*/ 83 w 160"/>
                <a:gd name="T5" fmla="*/ 13 h 120"/>
                <a:gd name="T6" fmla="*/ 13 w 160"/>
                <a:gd name="T7" fmla="*/ 37 h 120"/>
                <a:gd name="T8" fmla="*/ 36 w 160"/>
                <a:gd name="T9" fmla="*/ 107 h 120"/>
                <a:gd name="T10" fmla="*/ 36 w 160"/>
                <a:gd name="T11" fmla="*/ 10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120">
                  <a:moveTo>
                    <a:pt x="36" y="107"/>
                  </a:moveTo>
                  <a:cubicBezTo>
                    <a:pt x="62" y="120"/>
                    <a:pt x="160" y="111"/>
                    <a:pt x="160" y="111"/>
                  </a:cubicBezTo>
                  <a:cubicBezTo>
                    <a:pt x="160" y="111"/>
                    <a:pt x="109" y="26"/>
                    <a:pt x="83" y="13"/>
                  </a:cubicBezTo>
                  <a:cubicBezTo>
                    <a:pt x="57" y="0"/>
                    <a:pt x="25" y="11"/>
                    <a:pt x="13" y="37"/>
                  </a:cubicBezTo>
                  <a:cubicBezTo>
                    <a:pt x="0" y="63"/>
                    <a:pt x="11" y="94"/>
                    <a:pt x="36" y="107"/>
                  </a:cubicBezTo>
                  <a:cubicBezTo>
                    <a:pt x="36" y="107"/>
                    <a:pt x="36" y="107"/>
                    <a:pt x="36" y="107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ş1îďê">
              <a:extLst>
                <a:ext uri="{FF2B5EF4-FFF2-40B4-BE49-F238E27FC236}">
                  <a16:creationId xmlns:a16="http://schemas.microsoft.com/office/drawing/2014/main" id="{CFA0F6D5-4246-35FC-6E02-19CE4670A7FE}"/>
                </a:ext>
              </a:extLst>
            </p:cNvPr>
            <p:cNvSpPr/>
            <p:nvPr/>
          </p:nvSpPr>
          <p:spPr bwMode="auto">
            <a:xfrm>
              <a:off x="6586538" y="5233988"/>
              <a:ext cx="244475" cy="209550"/>
            </a:xfrm>
            <a:custGeom>
              <a:avLst/>
              <a:gdLst>
                <a:gd name="T0" fmla="*/ 27 w 149"/>
                <a:gd name="T1" fmla="*/ 102 h 127"/>
                <a:gd name="T2" fmla="*/ 149 w 149"/>
                <a:gd name="T3" fmla="*/ 127 h 127"/>
                <a:gd name="T4" fmla="*/ 89 w 149"/>
                <a:gd name="T5" fmla="*/ 17 h 127"/>
                <a:gd name="T6" fmla="*/ 16 w 149"/>
                <a:gd name="T7" fmla="*/ 30 h 127"/>
                <a:gd name="T8" fmla="*/ 27 w 149"/>
                <a:gd name="T9" fmla="*/ 10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27">
                  <a:moveTo>
                    <a:pt x="27" y="102"/>
                  </a:moveTo>
                  <a:cubicBezTo>
                    <a:pt x="50" y="119"/>
                    <a:pt x="149" y="127"/>
                    <a:pt x="149" y="127"/>
                  </a:cubicBezTo>
                  <a:cubicBezTo>
                    <a:pt x="149" y="127"/>
                    <a:pt x="112" y="34"/>
                    <a:pt x="89" y="17"/>
                  </a:cubicBezTo>
                  <a:cubicBezTo>
                    <a:pt x="65" y="0"/>
                    <a:pt x="32" y="6"/>
                    <a:pt x="16" y="30"/>
                  </a:cubicBezTo>
                  <a:cubicBezTo>
                    <a:pt x="0" y="53"/>
                    <a:pt x="5" y="84"/>
                    <a:pt x="27" y="102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śḻîḍè">
              <a:extLst>
                <a:ext uri="{FF2B5EF4-FFF2-40B4-BE49-F238E27FC236}">
                  <a16:creationId xmlns:a16="http://schemas.microsoft.com/office/drawing/2014/main" id="{215124B8-DB52-64A8-693A-3FF42CFA512E}"/>
                </a:ext>
              </a:extLst>
            </p:cNvPr>
            <p:cNvSpPr/>
            <p:nvPr/>
          </p:nvSpPr>
          <p:spPr bwMode="auto">
            <a:xfrm>
              <a:off x="6794501" y="4137026"/>
              <a:ext cx="173038" cy="268288"/>
            </a:xfrm>
            <a:custGeom>
              <a:avLst/>
              <a:gdLst>
                <a:gd name="T0" fmla="*/ 52 w 105"/>
                <a:gd name="T1" fmla="*/ 0 h 164"/>
                <a:gd name="T2" fmla="*/ 0 w 105"/>
                <a:gd name="T3" fmla="*/ 51 h 164"/>
                <a:gd name="T4" fmla="*/ 52 w 105"/>
                <a:gd name="T5" fmla="*/ 164 h 164"/>
                <a:gd name="T6" fmla="*/ 105 w 105"/>
                <a:gd name="T7" fmla="*/ 51 h 164"/>
                <a:gd name="T8" fmla="*/ 105 w 105"/>
                <a:gd name="T9" fmla="*/ 51 h 164"/>
                <a:gd name="T10" fmla="*/ 54 w 105"/>
                <a:gd name="T11" fmla="*/ 0 h 164"/>
                <a:gd name="T12" fmla="*/ 52 w 105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64">
                  <a:moveTo>
                    <a:pt x="52" y="0"/>
                  </a:moveTo>
                  <a:cubicBezTo>
                    <a:pt x="24" y="0"/>
                    <a:pt x="0" y="22"/>
                    <a:pt x="0" y="51"/>
                  </a:cubicBezTo>
                  <a:cubicBezTo>
                    <a:pt x="0" y="80"/>
                    <a:pt x="52" y="164"/>
                    <a:pt x="52" y="164"/>
                  </a:cubicBezTo>
                  <a:cubicBezTo>
                    <a:pt x="52" y="164"/>
                    <a:pt x="105" y="80"/>
                    <a:pt x="105" y="51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104" y="23"/>
                    <a:pt x="82" y="0"/>
                    <a:pt x="54" y="0"/>
                  </a:cubicBezTo>
                  <a:cubicBezTo>
                    <a:pt x="53" y="0"/>
                    <a:pt x="53" y="0"/>
                    <a:pt x="52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šliḋè">
              <a:extLst>
                <a:ext uri="{FF2B5EF4-FFF2-40B4-BE49-F238E27FC236}">
                  <a16:creationId xmlns:a16="http://schemas.microsoft.com/office/drawing/2014/main" id="{806C7D3F-3727-34BD-34FB-7435ED22C08E}"/>
                </a:ext>
              </a:extLst>
            </p:cNvPr>
            <p:cNvSpPr/>
            <p:nvPr/>
          </p:nvSpPr>
          <p:spPr bwMode="auto">
            <a:xfrm>
              <a:off x="6935788" y="4348163"/>
              <a:ext cx="188913" cy="244475"/>
            </a:xfrm>
            <a:custGeom>
              <a:avLst/>
              <a:gdLst>
                <a:gd name="T0" fmla="*/ 62 w 115"/>
                <a:gd name="T1" fmla="*/ 0 h 149"/>
                <a:gd name="T2" fmla="*/ 18 w 115"/>
                <a:gd name="T3" fmla="*/ 25 h 149"/>
                <a:gd name="T4" fmla="*/ 1 w 115"/>
                <a:gd name="T5" fmla="*/ 125 h 149"/>
                <a:gd name="T6" fmla="*/ 0 w 115"/>
                <a:gd name="T7" fmla="*/ 149 h 149"/>
                <a:gd name="T8" fmla="*/ 0 w 115"/>
                <a:gd name="T9" fmla="*/ 149 h 149"/>
                <a:gd name="T10" fmla="*/ 106 w 115"/>
                <a:gd name="T11" fmla="*/ 83 h 149"/>
                <a:gd name="T12" fmla="*/ 107 w 115"/>
                <a:gd name="T13" fmla="*/ 80 h 149"/>
                <a:gd name="T14" fmla="*/ 115 w 115"/>
                <a:gd name="T15" fmla="*/ 53 h 149"/>
                <a:gd name="T16" fmla="*/ 90 w 115"/>
                <a:gd name="T17" fmla="*/ 8 h 149"/>
                <a:gd name="T18" fmla="*/ 62 w 115"/>
                <a:gd name="T1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49">
                  <a:moveTo>
                    <a:pt x="62" y="0"/>
                  </a:moveTo>
                  <a:cubicBezTo>
                    <a:pt x="45" y="0"/>
                    <a:pt x="27" y="9"/>
                    <a:pt x="18" y="25"/>
                  </a:cubicBezTo>
                  <a:cubicBezTo>
                    <a:pt x="7" y="42"/>
                    <a:pt x="3" y="94"/>
                    <a:pt x="1" y="125"/>
                  </a:cubicBezTo>
                  <a:cubicBezTo>
                    <a:pt x="0" y="13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90" y="107"/>
                    <a:pt x="106" y="83"/>
                  </a:cubicBezTo>
                  <a:cubicBezTo>
                    <a:pt x="106" y="82"/>
                    <a:pt x="107" y="81"/>
                    <a:pt x="107" y="80"/>
                  </a:cubicBezTo>
                  <a:cubicBezTo>
                    <a:pt x="112" y="72"/>
                    <a:pt x="115" y="62"/>
                    <a:pt x="115" y="53"/>
                  </a:cubicBezTo>
                  <a:cubicBezTo>
                    <a:pt x="115" y="35"/>
                    <a:pt x="106" y="18"/>
                    <a:pt x="90" y="8"/>
                  </a:cubicBezTo>
                  <a:cubicBezTo>
                    <a:pt x="81" y="3"/>
                    <a:pt x="72" y="0"/>
                    <a:pt x="62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ṥ1íḑê">
              <a:extLst>
                <a:ext uri="{FF2B5EF4-FFF2-40B4-BE49-F238E27FC236}">
                  <a16:creationId xmlns:a16="http://schemas.microsoft.com/office/drawing/2014/main" id="{29F0DD9F-0105-0C05-0DC0-E70FB47F699E}"/>
                </a:ext>
              </a:extLst>
            </p:cNvPr>
            <p:cNvSpPr/>
            <p:nvPr/>
          </p:nvSpPr>
          <p:spPr bwMode="auto">
            <a:xfrm>
              <a:off x="6899276" y="4772026"/>
              <a:ext cx="250825" cy="176213"/>
            </a:xfrm>
            <a:custGeom>
              <a:avLst/>
              <a:gdLst>
                <a:gd name="T0" fmla="*/ 100 w 153"/>
                <a:gd name="T1" fmla="*/ 0 h 107"/>
                <a:gd name="T2" fmla="*/ 78 w 153"/>
                <a:gd name="T3" fmla="*/ 5 h 107"/>
                <a:gd name="T4" fmla="*/ 12 w 153"/>
                <a:gd name="T5" fmla="*/ 85 h 107"/>
                <a:gd name="T6" fmla="*/ 0 w 153"/>
                <a:gd name="T7" fmla="*/ 103 h 107"/>
                <a:gd name="T8" fmla="*/ 67 w 153"/>
                <a:gd name="T9" fmla="*/ 107 h 107"/>
                <a:gd name="T10" fmla="*/ 125 w 153"/>
                <a:gd name="T11" fmla="*/ 99 h 107"/>
                <a:gd name="T12" fmla="*/ 125 w 153"/>
                <a:gd name="T13" fmla="*/ 99 h 107"/>
                <a:gd name="T14" fmla="*/ 125 w 153"/>
                <a:gd name="T15" fmla="*/ 99 h 107"/>
                <a:gd name="T16" fmla="*/ 153 w 153"/>
                <a:gd name="T17" fmla="*/ 53 h 107"/>
                <a:gd name="T18" fmla="*/ 148 w 153"/>
                <a:gd name="T19" fmla="*/ 30 h 107"/>
                <a:gd name="T20" fmla="*/ 100 w 153"/>
                <a:gd name="T2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107">
                  <a:moveTo>
                    <a:pt x="100" y="0"/>
                  </a:moveTo>
                  <a:cubicBezTo>
                    <a:pt x="93" y="0"/>
                    <a:pt x="85" y="2"/>
                    <a:pt x="78" y="5"/>
                  </a:cubicBezTo>
                  <a:cubicBezTo>
                    <a:pt x="59" y="15"/>
                    <a:pt x="29" y="59"/>
                    <a:pt x="12" y="85"/>
                  </a:cubicBezTo>
                  <a:cubicBezTo>
                    <a:pt x="5" y="96"/>
                    <a:pt x="0" y="103"/>
                    <a:pt x="0" y="103"/>
                  </a:cubicBezTo>
                  <a:cubicBezTo>
                    <a:pt x="0" y="103"/>
                    <a:pt x="34" y="107"/>
                    <a:pt x="67" y="107"/>
                  </a:cubicBezTo>
                  <a:cubicBezTo>
                    <a:pt x="91" y="107"/>
                    <a:pt x="114" y="105"/>
                    <a:pt x="125" y="99"/>
                  </a:cubicBezTo>
                  <a:cubicBezTo>
                    <a:pt x="125" y="99"/>
                    <a:pt x="125" y="99"/>
                    <a:pt x="125" y="99"/>
                  </a:cubicBezTo>
                  <a:cubicBezTo>
                    <a:pt x="125" y="99"/>
                    <a:pt x="125" y="99"/>
                    <a:pt x="125" y="99"/>
                  </a:cubicBezTo>
                  <a:cubicBezTo>
                    <a:pt x="143" y="90"/>
                    <a:pt x="153" y="72"/>
                    <a:pt x="153" y="53"/>
                  </a:cubicBezTo>
                  <a:cubicBezTo>
                    <a:pt x="153" y="45"/>
                    <a:pt x="151" y="37"/>
                    <a:pt x="148" y="30"/>
                  </a:cubicBezTo>
                  <a:cubicBezTo>
                    <a:pt x="139" y="11"/>
                    <a:pt x="120" y="0"/>
                    <a:pt x="100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ṩḷídé">
              <a:extLst>
                <a:ext uri="{FF2B5EF4-FFF2-40B4-BE49-F238E27FC236}">
                  <a16:creationId xmlns:a16="http://schemas.microsoft.com/office/drawing/2014/main" id="{C971D264-C71C-A13F-0B6E-DD23885EF5A5}"/>
                </a:ext>
              </a:extLst>
            </p:cNvPr>
            <p:cNvSpPr/>
            <p:nvPr/>
          </p:nvSpPr>
          <p:spPr bwMode="auto">
            <a:xfrm>
              <a:off x="6821488" y="5121276"/>
              <a:ext cx="234950" cy="195263"/>
            </a:xfrm>
            <a:custGeom>
              <a:avLst/>
              <a:gdLst>
                <a:gd name="T0" fmla="*/ 90 w 143"/>
                <a:gd name="T1" fmla="*/ 0 h 119"/>
                <a:gd name="T2" fmla="*/ 60 w 143"/>
                <a:gd name="T3" fmla="*/ 9 h 119"/>
                <a:gd name="T4" fmla="*/ 4 w 143"/>
                <a:gd name="T5" fmla="*/ 110 h 119"/>
                <a:gd name="T6" fmla="*/ 0 w 143"/>
                <a:gd name="T7" fmla="*/ 119 h 119"/>
                <a:gd name="T8" fmla="*/ 122 w 143"/>
                <a:gd name="T9" fmla="*/ 94 h 119"/>
                <a:gd name="T10" fmla="*/ 142 w 143"/>
                <a:gd name="T11" fmla="*/ 52 h 119"/>
                <a:gd name="T12" fmla="*/ 133 w 143"/>
                <a:gd name="T13" fmla="*/ 22 h 119"/>
                <a:gd name="T14" fmla="*/ 90 w 143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19">
                  <a:moveTo>
                    <a:pt x="90" y="0"/>
                  </a:moveTo>
                  <a:cubicBezTo>
                    <a:pt x="79" y="0"/>
                    <a:pt x="69" y="3"/>
                    <a:pt x="60" y="9"/>
                  </a:cubicBezTo>
                  <a:cubicBezTo>
                    <a:pt x="41" y="23"/>
                    <a:pt x="14" y="86"/>
                    <a:pt x="4" y="110"/>
                  </a:cubicBezTo>
                  <a:cubicBezTo>
                    <a:pt x="1" y="115"/>
                    <a:pt x="0" y="119"/>
                    <a:pt x="0" y="119"/>
                  </a:cubicBezTo>
                  <a:cubicBezTo>
                    <a:pt x="0" y="119"/>
                    <a:pt x="99" y="111"/>
                    <a:pt x="122" y="94"/>
                  </a:cubicBezTo>
                  <a:cubicBezTo>
                    <a:pt x="135" y="83"/>
                    <a:pt x="142" y="68"/>
                    <a:pt x="142" y="52"/>
                  </a:cubicBezTo>
                  <a:cubicBezTo>
                    <a:pt x="143" y="42"/>
                    <a:pt x="139" y="31"/>
                    <a:pt x="133" y="22"/>
                  </a:cubicBezTo>
                  <a:cubicBezTo>
                    <a:pt x="123" y="8"/>
                    <a:pt x="106" y="0"/>
                    <a:pt x="90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Sľiḓê">
              <a:extLst>
                <a:ext uri="{FF2B5EF4-FFF2-40B4-BE49-F238E27FC236}">
                  <a16:creationId xmlns:a16="http://schemas.microsoft.com/office/drawing/2014/main" id="{11E3FACA-5280-48C7-C41A-6B41FA62E49D}"/>
                </a:ext>
              </a:extLst>
            </p:cNvPr>
            <p:cNvSpPr/>
            <p:nvPr/>
          </p:nvSpPr>
          <p:spPr bwMode="auto">
            <a:xfrm>
              <a:off x="6731001" y="4454526"/>
              <a:ext cx="219075" cy="215900"/>
            </a:xfrm>
            <a:custGeom>
              <a:avLst/>
              <a:gdLst>
                <a:gd name="T0" fmla="*/ 52 w 133"/>
                <a:gd name="T1" fmla="*/ 0 h 131"/>
                <a:gd name="T2" fmla="*/ 14 w 133"/>
                <a:gd name="T3" fmla="*/ 17 h 131"/>
                <a:gd name="T4" fmla="*/ 0 w 133"/>
                <a:gd name="T5" fmla="*/ 53 h 131"/>
                <a:gd name="T6" fmla="*/ 15 w 133"/>
                <a:gd name="T7" fmla="*/ 90 h 131"/>
                <a:gd name="T8" fmla="*/ 133 w 133"/>
                <a:gd name="T9" fmla="*/ 131 h 131"/>
                <a:gd name="T10" fmla="*/ 126 w 133"/>
                <a:gd name="T11" fmla="*/ 107 h 131"/>
                <a:gd name="T12" fmla="*/ 88 w 133"/>
                <a:gd name="T13" fmla="*/ 14 h 131"/>
                <a:gd name="T14" fmla="*/ 52 w 133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31">
                  <a:moveTo>
                    <a:pt x="52" y="0"/>
                  </a:moveTo>
                  <a:cubicBezTo>
                    <a:pt x="38" y="0"/>
                    <a:pt x="24" y="6"/>
                    <a:pt x="14" y="17"/>
                  </a:cubicBezTo>
                  <a:cubicBezTo>
                    <a:pt x="4" y="27"/>
                    <a:pt x="0" y="40"/>
                    <a:pt x="0" y="53"/>
                  </a:cubicBezTo>
                  <a:cubicBezTo>
                    <a:pt x="0" y="66"/>
                    <a:pt x="5" y="79"/>
                    <a:pt x="15" y="90"/>
                  </a:cubicBezTo>
                  <a:cubicBezTo>
                    <a:pt x="36" y="110"/>
                    <a:pt x="133" y="131"/>
                    <a:pt x="133" y="131"/>
                  </a:cubicBezTo>
                  <a:cubicBezTo>
                    <a:pt x="133" y="131"/>
                    <a:pt x="130" y="121"/>
                    <a:pt x="126" y="107"/>
                  </a:cubicBezTo>
                  <a:cubicBezTo>
                    <a:pt x="118" y="77"/>
                    <a:pt x="102" y="28"/>
                    <a:pt x="88" y="14"/>
                  </a:cubicBezTo>
                  <a:cubicBezTo>
                    <a:pt x="78" y="5"/>
                    <a:pt x="65" y="0"/>
                    <a:pt x="52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şlíḋé">
              <a:extLst>
                <a:ext uri="{FF2B5EF4-FFF2-40B4-BE49-F238E27FC236}">
                  <a16:creationId xmlns:a16="http://schemas.microsoft.com/office/drawing/2014/main" id="{A1724FA1-E0CB-6EB1-B91A-8414DEDCCE02}"/>
                </a:ext>
              </a:extLst>
            </p:cNvPr>
            <p:cNvSpPr/>
            <p:nvPr/>
          </p:nvSpPr>
          <p:spPr bwMode="auto">
            <a:xfrm>
              <a:off x="6618288" y="4838701"/>
              <a:ext cx="250825" cy="174625"/>
            </a:xfrm>
            <a:custGeom>
              <a:avLst/>
              <a:gdLst>
                <a:gd name="T0" fmla="*/ 53 w 153"/>
                <a:gd name="T1" fmla="*/ 0 h 106"/>
                <a:gd name="T2" fmla="*/ 6 w 153"/>
                <a:gd name="T3" fmla="*/ 29 h 106"/>
                <a:gd name="T4" fmla="*/ 0 w 153"/>
                <a:gd name="T5" fmla="*/ 52 h 106"/>
                <a:gd name="T6" fmla="*/ 29 w 153"/>
                <a:gd name="T7" fmla="*/ 99 h 106"/>
                <a:gd name="T8" fmla="*/ 29 w 153"/>
                <a:gd name="T9" fmla="*/ 99 h 106"/>
                <a:gd name="T10" fmla="*/ 29 w 153"/>
                <a:gd name="T11" fmla="*/ 99 h 106"/>
                <a:gd name="T12" fmla="*/ 87 w 153"/>
                <a:gd name="T13" fmla="*/ 106 h 106"/>
                <a:gd name="T14" fmla="*/ 153 w 153"/>
                <a:gd name="T15" fmla="*/ 103 h 106"/>
                <a:gd name="T16" fmla="*/ 151 w 153"/>
                <a:gd name="T17" fmla="*/ 99 h 106"/>
                <a:gd name="T18" fmla="*/ 76 w 153"/>
                <a:gd name="T19" fmla="*/ 5 h 106"/>
                <a:gd name="T20" fmla="*/ 53 w 153"/>
                <a:gd name="T2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106">
                  <a:moveTo>
                    <a:pt x="53" y="0"/>
                  </a:moveTo>
                  <a:cubicBezTo>
                    <a:pt x="34" y="0"/>
                    <a:pt x="15" y="11"/>
                    <a:pt x="6" y="29"/>
                  </a:cubicBezTo>
                  <a:cubicBezTo>
                    <a:pt x="2" y="37"/>
                    <a:pt x="0" y="45"/>
                    <a:pt x="0" y="52"/>
                  </a:cubicBezTo>
                  <a:cubicBezTo>
                    <a:pt x="1" y="71"/>
                    <a:pt x="11" y="90"/>
                    <a:pt x="29" y="99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29" y="99"/>
                    <a:pt x="29" y="99"/>
                    <a:pt x="29" y="99"/>
                  </a:cubicBezTo>
                  <a:cubicBezTo>
                    <a:pt x="39" y="104"/>
                    <a:pt x="63" y="106"/>
                    <a:pt x="87" y="106"/>
                  </a:cubicBezTo>
                  <a:cubicBezTo>
                    <a:pt x="120" y="106"/>
                    <a:pt x="153" y="103"/>
                    <a:pt x="153" y="103"/>
                  </a:cubicBezTo>
                  <a:cubicBezTo>
                    <a:pt x="153" y="103"/>
                    <a:pt x="153" y="101"/>
                    <a:pt x="151" y="99"/>
                  </a:cubicBezTo>
                  <a:cubicBezTo>
                    <a:pt x="140" y="82"/>
                    <a:pt x="98" y="16"/>
                    <a:pt x="76" y="5"/>
                  </a:cubicBezTo>
                  <a:cubicBezTo>
                    <a:pt x="69" y="1"/>
                    <a:pt x="61" y="0"/>
                    <a:pt x="53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śľíḓè">
              <a:extLst>
                <a:ext uri="{FF2B5EF4-FFF2-40B4-BE49-F238E27FC236}">
                  <a16:creationId xmlns:a16="http://schemas.microsoft.com/office/drawing/2014/main" id="{2FB93D16-80D6-53B0-453E-FBA679F0CF40}"/>
                </a:ext>
              </a:extLst>
            </p:cNvPr>
            <p:cNvSpPr/>
            <p:nvPr/>
          </p:nvSpPr>
          <p:spPr bwMode="auto">
            <a:xfrm>
              <a:off x="6596063" y="5248276"/>
              <a:ext cx="234950" cy="195263"/>
            </a:xfrm>
            <a:custGeom>
              <a:avLst/>
              <a:gdLst>
                <a:gd name="T0" fmla="*/ 53 w 143"/>
                <a:gd name="T1" fmla="*/ 0 h 119"/>
                <a:gd name="T2" fmla="*/ 10 w 143"/>
                <a:gd name="T3" fmla="*/ 22 h 119"/>
                <a:gd name="T4" fmla="*/ 0 w 143"/>
                <a:gd name="T5" fmla="*/ 52 h 119"/>
                <a:gd name="T6" fmla="*/ 21 w 143"/>
                <a:gd name="T7" fmla="*/ 94 h 119"/>
                <a:gd name="T8" fmla="*/ 143 w 143"/>
                <a:gd name="T9" fmla="*/ 119 h 119"/>
                <a:gd name="T10" fmla="*/ 136 w 143"/>
                <a:gd name="T11" fmla="*/ 102 h 119"/>
                <a:gd name="T12" fmla="*/ 83 w 143"/>
                <a:gd name="T13" fmla="*/ 9 h 119"/>
                <a:gd name="T14" fmla="*/ 53 w 143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19">
                  <a:moveTo>
                    <a:pt x="53" y="0"/>
                  </a:moveTo>
                  <a:cubicBezTo>
                    <a:pt x="36" y="0"/>
                    <a:pt x="20" y="7"/>
                    <a:pt x="10" y="22"/>
                  </a:cubicBezTo>
                  <a:cubicBezTo>
                    <a:pt x="3" y="31"/>
                    <a:pt x="0" y="42"/>
                    <a:pt x="0" y="52"/>
                  </a:cubicBezTo>
                  <a:cubicBezTo>
                    <a:pt x="0" y="68"/>
                    <a:pt x="7" y="83"/>
                    <a:pt x="21" y="94"/>
                  </a:cubicBezTo>
                  <a:cubicBezTo>
                    <a:pt x="44" y="111"/>
                    <a:pt x="143" y="119"/>
                    <a:pt x="143" y="119"/>
                  </a:cubicBezTo>
                  <a:cubicBezTo>
                    <a:pt x="143" y="119"/>
                    <a:pt x="140" y="112"/>
                    <a:pt x="136" y="102"/>
                  </a:cubicBezTo>
                  <a:cubicBezTo>
                    <a:pt x="124" y="74"/>
                    <a:pt x="100" y="22"/>
                    <a:pt x="83" y="9"/>
                  </a:cubicBezTo>
                  <a:cubicBezTo>
                    <a:pt x="74" y="3"/>
                    <a:pt x="63" y="0"/>
                    <a:pt x="53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ṩļîďè">
              <a:extLst>
                <a:ext uri="{FF2B5EF4-FFF2-40B4-BE49-F238E27FC236}">
                  <a16:creationId xmlns:a16="http://schemas.microsoft.com/office/drawing/2014/main" id="{76688CA2-3D4E-2C75-1E41-B89F7F297EE1}"/>
                </a:ext>
              </a:extLst>
            </p:cNvPr>
            <p:cNvSpPr/>
            <p:nvPr/>
          </p:nvSpPr>
          <p:spPr bwMode="auto">
            <a:xfrm>
              <a:off x="3738563" y="4872038"/>
              <a:ext cx="98425" cy="971550"/>
            </a:xfrm>
            <a:custGeom>
              <a:avLst/>
              <a:gdLst>
                <a:gd name="T0" fmla="*/ 13 w 60"/>
                <a:gd name="T1" fmla="*/ 2 h 592"/>
                <a:gd name="T2" fmla="*/ 14 w 60"/>
                <a:gd name="T3" fmla="*/ 3 h 592"/>
                <a:gd name="T4" fmla="*/ 56 w 60"/>
                <a:gd name="T5" fmla="*/ 164 h 592"/>
                <a:gd name="T6" fmla="*/ 29 w 60"/>
                <a:gd name="T7" fmla="*/ 254 h 592"/>
                <a:gd name="T8" fmla="*/ 0 w 60"/>
                <a:gd name="T9" fmla="*/ 374 h 592"/>
                <a:gd name="T10" fmla="*/ 35 w 60"/>
                <a:gd name="T11" fmla="*/ 592 h 592"/>
                <a:gd name="T12" fmla="*/ 39 w 60"/>
                <a:gd name="T13" fmla="*/ 590 h 592"/>
                <a:gd name="T14" fmla="*/ 37 w 60"/>
                <a:gd name="T15" fmla="*/ 585 h 592"/>
                <a:gd name="T16" fmla="*/ 4 w 60"/>
                <a:gd name="T17" fmla="*/ 374 h 592"/>
                <a:gd name="T18" fmla="*/ 32 w 60"/>
                <a:gd name="T19" fmla="*/ 257 h 592"/>
                <a:gd name="T20" fmla="*/ 60 w 60"/>
                <a:gd name="T21" fmla="*/ 164 h 592"/>
                <a:gd name="T22" fmla="*/ 17 w 60"/>
                <a:gd name="T23" fmla="*/ 0 h 592"/>
                <a:gd name="T24" fmla="*/ 13 w 60"/>
                <a:gd name="T25" fmla="*/ 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92">
                  <a:moveTo>
                    <a:pt x="13" y="2"/>
                  </a:moveTo>
                  <a:cubicBezTo>
                    <a:pt x="13" y="2"/>
                    <a:pt x="14" y="2"/>
                    <a:pt x="14" y="3"/>
                  </a:cubicBezTo>
                  <a:cubicBezTo>
                    <a:pt x="18" y="12"/>
                    <a:pt x="56" y="90"/>
                    <a:pt x="56" y="164"/>
                  </a:cubicBezTo>
                  <a:cubicBezTo>
                    <a:pt x="56" y="197"/>
                    <a:pt x="49" y="229"/>
                    <a:pt x="29" y="254"/>
                  </a:cubicBezTo>
                  <a:cubicBezTo>
                    <a:pt x="7" y="283"/>
                    <a:pt x="0" y="327"/>
                    <a:pt x="0" y="374"/>
                  </a:cubicBezTo>
                  <a:cubicBezTo>
                    <a:pt x="0" y="476"/>
                    <a:pt x="35" y="591"/>
                    <a:pt x="35" y="592"/>
                  </a:cubicBezTo>
                  <a:cubicBezTo>
                    <a:pt x="39" y="590"/>
                    <a:pt x="39" y="590"/>
                    <a:pt x="39" y="590"/>
                  </a:cubicBezTo>
                  <a:cubicBezTo>
                    <a:pt x="39" y="590"/>
                    <a:pt x="38" y="589"/>
                    <a:pt x="37" y="585"/>
                  </a:cubicBezTo>
                  <a:cubicBezTo>
                    <a:pt x="31" y="562"/>
                    <a:pt x="4" y="463"/>
                    <a:pt x="4" y="374"/>
                  </a:cubicBezTo>
                  <a:cubicBezTo>
                    <a:pt x="4" y="328"/>
                    <a:pt x="11" y="284"/>
                    <a:pt x="32" y="257"/>
                  </a:cubicBezTo>
                  <a:cubicBezTo>
                    <a:pt x="52" y="230"/>
                    <a:pt x="60" y="197"/>
                    <a:pt x="60" y="164"/>
                  </a:cubicBezTo>
                  <a:cubicBezTo>
                    <a:pt x="60" y="83"/>
                    <a:pt x="17" y="0"/>
                    <a:pt x="17" y="0"/>
                  </a:cubicBezTo>
                  <a:cubicBezTo>
                    <a:pt x="13" y="2"/>
                    <a:pt x="13" y="2"/>
                    <a:pt x="13" y="2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śľiḓè">
              <a:extLst>
                <a:ext uri="{FF2B5EF4-FFF2-40B4-BE49-F238E27FC236}">
                  <a16:creationId xmlns:a16="http://schemas.microsoft.com/office/drawing/2014/main" id="{4DE753D8-09B9-8376-DB2B-3532D822FE6B}"/>
                </a:ext>
              </a:extLst>
            </p:cNvPr>
            <p:cNvSpPr/>
            <p:nvPr/>
          </p:nvSpPr>
          <p:spPr bwMode="auto">
            <a:xfrm>
              <a:off x="3727451" y="4694238"/>
              <a:ext cx="77788" cy="188913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i$líḋè">
              <a:extLst>
                <a:ext uri="{FF2B5EF4-FFF2-40B4-BE49-F238E27FC236}">
                  <a16:creationId xmlns:a16="http://schemas.microsoft.com/office/drawing/2014/main" id="{4663E11E-1E50-225B-CE27-4C72AE309F37}"/>
                </a:ext>
              </a:extLst>
            </p:cNvPr>
            <p:cNvSpPr/>
            <p:nvPr/>
          </p:nvSpPr>
          <p:spPr bwMode="auto">
            <a:xfrm>
              <a:off x="3762376" y="4872038"/>
              <a:ext cx="98425" cy="971550"/>
            </a:xfrm>
            <a:custGeom>
              <a:avLst/>
              <a:gdLst>
                <a:gd name="T0" fmla="*/ 43 w 60"/>
                <a:gd name="T1" fmla="*/ 0 h 592"/>
                <a:gd name="T2" fmla="*/ 0 w 60"/>
                <a:gd name="T3" fmla="*/ 164 h 592"/>
                <a:gd name="T4" fmla="*/ 28 w 60"/>
                <a:gd name="T5" fmla="*/ 257 h 592"/>
                <a:gd name="T6" fmla="*/ 56 w 60"/>
                <a:gd name="T7" fmla="*/ 374 h 592"/>
                <a:gd name="T8" fmla="*/ 39 w 60"/>
                <a:gd name="T9" fmla="*/ 520 h 592"/>
                <a:gd name="T10" fmla="*/ 27 w 60"/>
                <a:gd name="T11" fmla="*/ 571 h 592"/>
                <a:gd name="T12" fmla="*/ 23 w 60"/>
                <a:gd name="T13" fmla="*/ 585 h 592"/>
                <a:gd name="T14" fmla="*/ 21 w 60"/>
                <a:gd name="T15" fmla="*/ 590 h 592"/>
                <a:gd name="T16" fmla="*/ 25 w 60"/>
                <a:gd name="T17" fmla="*/ 592 h 592"/>
                <a:gd name="T18" fmla="*/ 60 w 60"/>
                <a:gd name="T19" fmla="*/ 374 h 592"/>
                <a:gd name="T20" fmla="*/ 31 w 60"/>
                <a:gd name="T21" fmla="*/ 254 h 592"/>
                <a:gd name="T22" fmla="*/ 4 w 60"/>
                <a:gd name="T23" fmla="*/ 164 h 592"/>
                <a:gd name="T24" fmla="*/ 25 w 60"/>
                <a:gd name="T25" fmla="*/ 53 h 592"/>
                <a:gd name="T26" fmla="*/ 40 w 60"/>
                <a:gd name="T27" fmla="*/ 16 h 592"/>
                <a:gd name="T28" fmla="*/ 45 w 60"/>
                <a:gd name="T29" fmla="*/ 5 h 592"/>
                <a:gd name="T30" fmla="*/ 46 w 60"/>
                <a:gd name="T31" fmla="*/ 3 h 592"/>
                <a:gd name="T32" fmla="*/ 47 w 60"/>
                <a:gd name="T33" fmla="*/ 2 h 592"/>
                <a:gd name="T34" fmla="*/ 43 w 60"/>
                <a:gd name="T35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592">
                  <a:moveTo>
                    <a:pt x="43" y="0"/>
                  </a:moveTo>
                  <a:cubicBezTo>
                    <a:pt x="43" y="0"/>
                    <a:pt x="0" y="83"/>
                    <a:pt x="0" y="164"/>
                  </a:cubicBezTo>
                  <a:cubicBezTo>
                    <a:pt x="0" y="197"/>
                    <a:pt x="7" y="230"/>
                    <a:pt x="28" y="257"/>
                  </a:cubicBezTo>
                  <a:cubicBezTo>
                    <a:pt x="49" y="284"/>
                    <a:pt x="56" y="328"/>
                    <a:pt x="56" y="374"/>
                  </a:cubicBezTo>
                  <a:cubicBezTo>
                    <a:pt x="56" y="425"/>
                    <a:pt x="47" y="479"/>
                    <a:pt x="39" y="520"/>
                  </a:cubicBezTo>
                  <a:cubicBezTo>
                    <a:pt x="34" y="541"/>
                    <a:pt x="30" y="558"/>
                    <a:pt x="27" y="571"/>
                  </a:cubicBezTo>
                  <a:cubicBezTo>
                    <a:pt x="25" y="577"/>
                    <a:pt x="24" y="582"/>
                    <a:pt x="23" y="585"/>
                  </a:cubicBezTo>
                  <a:cubicBezTo>
                    <a:pt x="22" y="589"/>
                    <a:pt x="21" y="590"/>
                    <a:pt x="21" y="590"/>
                  </a:cubicBezTo>
                  <a:cubicBezTo>
                    <a:pt x="25" y="592"/>
                    <a:pt x="25" y="592"/>
                    <a:pt x="25" y="592"/>
                  </a:cubicBezTo>
                  <a:cubicBezTo>
                    <a:pt x="25" y="591"/>
                    <a:pt x="60" y="476"/>
                    <a:pt x="60" y="374"/>
                  </a:cubicBezTo>
                  <a:cubicBezTo>
                    <a:pt x="60" y="327"/>
                    <a:pt x="53" y="283"/>
                    <a:pt x="31" y="254"/>
                  </a:cubicBezTo>
                  <a:cubicBezTo>
                    <a:pt x="11" y="229"/>
                    <a:pt x="4" y="197"/>
                    <a:pt x="4" y="164"/>
                  </a:cubicBezTo>
                  <a:cubicBezTo>
                    <a:pt x="4" y="124"/>
                    <a:pt x="15" y="84"/>
                    <a:pt x="25" y="53"/>
                  </a:cubicBezTo>
                  <a:cubicBezTo>
                    <a:pt x="31" y="38"/>
                    <a:pt x="36" y="25"/>
                    <a:pt x="40" y="16"/>
                  </a:cubicBezTo>
                  <a:cubicBezTo>
                    <a:pt x="42" y="11"/>
                    <a:pt x="44" y="8"/>
                    <a:pt x="45" y="5"/>
                  </a:cubicBezTo>
                  <a:cubicBezTo>
                    <a:pt x="45" y="4"/>
                    <a:pt x="46" y="3"/>
                    <a:pt x="46" y="3"/>
                  </a:cubicBezTo>
                  <a:cubicBezTo>
                    <a:pt x="46" y="2"/>
                    <a:pt x="47" y="2"/>
                    <a:pt x="47" y="2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ïs1íďè">
              <a:extLst>
                <a:ext uri="{FF2B5EF4-FFF2-40B4-BE49-F238E27FC236}">
                  <a16:creationId xmlns:a16="http://schemas.microsoft.com/office/drawing/2014/main" id="{53255F78-E2EB-89BA-3E7A-0B599AA449A9}"/>
                </a:ext>
              </a:extLst>
            </p:cNvPr>
            <p:cNvSpPr/>
            <p:nvPr/>
          </p:nvSpPr>
          <p:spPr bwMode="auto">
            <a:xfrm>
              <a:off x="3795713" y="4694238"/>
              <a:ext cx="74613" cy="188913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ṩľîďè">
              <a:extLst>
                <a:ext uri="{FF2B5EF4-FFF2-40B4-BE49-F238E27FC236}">
                  <a16:creationId xmlns:a16="http://schemas.microsoft.com/office/drawing/2014/main" id="{94C7F093-8146-D26F-C0FE-BC38A1C3BAC8}"/>
                </a:ext>
              </a:extLst>
            </p:cNvPr>
            <p:cNvSpPr/>
            <p:nvPr/>
          </p:nvSpPr>
          <p:spPr bwMode="auto">
            <a:xfrm>
              <a:off x="3795713" y="4694238"/>
              <a:ext cx="68263" cy="188913"/>
            </a:xfrm>
            <a:custGeom>
              <a:avLst/>
              <a:gdLst>
                <a:gd name="T0" fmla="*/ 23 w 42"/>
                <a:gd name="T1" fmla="*/ 0 h 115"/>
                <a:gd name="T2" fmla="*/ 3 w 42"/>
                <a:gd name="T3" fmla="*/ 37 h 115"/>
                <a:gd name="T4" fmla="*/ 0 w 42"/>
                <a:gd name="T5" fmla="*/ 58 h 115"/>
                <a:gd name="T6" fmla="*/ 23 w 42"/>
                <a:gd name="T7" fmla="*/ 115 h 115"/>
                <a:gd name="T8" fmla="*/ 42 w 42"/>
                <a:gd name="T9" fmla="*/ 83 h 115"/>
                <a:gd name="T10" fmla="*/ 37 w 42"/>
                <a:gd name="T11" fmla="*/ 58 h 115"/>
                <a:gd name="T12" fmla="*/ 42 w 42"/>
                <a:gd name="T13" fmla="*/ 32 h 115"/>
                <a:gd name="T14" fmla="*/ 23 w 42"/>
                <a:gd name="T1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115">
                  <a:moveTo>
                    <a:pt x="23" y="0"/>
                  </a:moveTo>
                  <a:cubicBezTo>
                    <a:pt x="23" y="0"/>
                    <a:pt x="9" y="15"/>
                    <a:pt x="3" y="37"/>
                  </a:cubicBezTo>
                  <a:cubicBezTo>
                    <a:pt x="1" y="43"/>
                    <a:pt x="0" y="50"/>
                    <a:pt x="0" y="58"/>
                  </a:cubicBezTo>
                  <a:cubicBezTo>
                    <a:pt x="0" y="89"/>
                    <a:pt x="23" y="115"/>
                    <a:pt x="23" y="115"/>
                  </a:cubicBezTo>
                  <a:cubicBezTo>
                    <a:pt x="23" y="115"/>
                    <a:pt x="35" y="102"/>
                    <a:pt x="42" y="83"/>
                  </a:cubicBezTo>
                  <a:cubicBezTo>
                    <a:pt x="39" y="75"/>
                    <a:pt x="37" y="67"/>
                    <a:pt x="37" y="58"/>
                  </a:cubicBezTo>
                  <a:cubicBezTo>
                    <a:pt x="37" y="48"/>
                    <a:pt x="39" y="40"/>
                    <a:pt x="42" y="32"/>
                  </a:cubicBezTo>
                  <a:cubicBezTo>
                    <a:pt x="35" y="13"/>
                    <a:pt x="23" y="0"/>
                    <a:pt x="23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ṣḷíḓé">
              <a:extLst>
                <a:ext uri="{FF2B5EF4-FFF2-40B4-BE49-F238E27FC236}">
                  <a16:creationId xmlns:a16="http://schemas.microsoft.com/office/drawing/2014/main" id="{6D0D566C-5172-F7C1-9135-811CFE0B8FC8}"/>
                </a:ext>
              </a:extLst>
            </p:cNvPr>
            <p:cNvSpPr/>
            <p:nvPr/>
          </p:nvSpPr>
          <p:spPr bwMode="auto">
            <a:xfrm>
              <a:off x="3865563" y="4872038"/>
              <a:ext cx="98425" cy="971550"/>
            </a:xfrm>
            <a:custGeom>
              <a:avLst/>
              <a:gdLst>
                <a:gd name="T0" fmla="*/ 14 w 60"/>
                <a:gd name="T1" fmla="*/ 2 h 592"/>
                <a:gd name="T2" fmla="*/ 15 w 60"/>
                <a:gd name="T3" fmla="*/ 3 h 592"/>
                <a:gd name="T4" fmla="*/ 56 w 60"/>
                <a:gd name="T5" fmla="*/ 164 h 592"/>
                <a:gd name="T6" fmla="*/ 30 w 60"/>
                <a:gd name="T7" fmla="*/ 254 h 592"/>
                <a:gd name="T8" fmla="*/ 0 w 60"/>
                <a:gd name="T9" fmla="*/ 374 h 592"/>
                <a:gd name="T10" fmla="*/ 36 w 60"/>
                <a:gd name="T11" fmla="*/ 592 h 592"/>
                <a:gd name="T12" fmla="*/ 40 w 60"/>
                <a:gd name="T13" fmla="*/ 590 h 592"/>
                <a:gd name="T14" fmla="*/ 38 w 60"/>
                <a:gd name="T15" fmla="*/ 585 h 592"/>
                <a:gd name="T16" fmla="*/ 4 w 60"/>
                <a:gd name="T17" fmla="*/ 374 h 592"/>
                <a:gd name="T18" fmla="*/ 33 w 60"/>
                <a:gd name="T19" fmla="*/ 257 h 592"/>
                <a:gd name="T20" fmla="*/ 60 w 60"/>
                <a:gd name="T21" fmla="*/ 164 h 592"/>
                <a:gd name="T22" fmla="*/ 18 w 60"/>
                <a:gd name="T23" fmla="*/ 0 h 592"/>
                <a:gd name="T24" fmla="*/ 14 w 60"/>
                <a:gd name="T25" fmla="*/ 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592">
                  <a:moveTo>
                    <a:pt x="14" y="2"/>
                  </a:moveTo>
                  <a:cubicBezTo>
                    <a:pt x="14" y="2"/>
                    <a:pt x="14" y="2"/>
                    <a:pt x="15" y="3"/>
                  </a:cubicBezTo>
                  <a:cubicBezTo>
                    <a:pt x="19" y="12"/>
                    <a:pt x="56" y="90"/>
                    <a:pt x="56" y="164"/>
                  </a:cubicBezTo>
                  <a:cubicBezTo>
                    <a:pt x="56" y="197"/>
                    <a:pt x="49" y="229"/>
                    <a:pt x="30" y="254"/>
                  </a:cubicBezTo>
                  <a:cubicBezTo>
                    <a:pt x="8" y="283"/>
                    <a:pt x="1" y="327"/>
                    <a:pt x="0" y="374"/>
                  </a:cubicBezTo>
                  <a:cubicBezTo>
                    <a:pt x="1" y="476"/>
                    <a:pt x="36" y="591"/>
                    <a:pt x="36" y="592"/>
                  </a:cubicBezTo>
                  <a:cubicBezTo>
                    <a:pt x="40" y="590"/>
                    <a:pt x="40" y="590"/>
                    <a:pt x="40" y="590"/>
                  </a:cubicBezTo>
                  <a:cubicBezTo>
                    <a:pt x="40" y="590"/>
                    <a:pt x="39" y="589"/>
                    <a:pt x="38" y="585"/>
                  </a:cubicBezTo>
                  <a:cubicBezTo>
                    <a:pt x="31" y="562"/>
                    <a:pt x="4" y="462"/>
                    <a:pt x="4" y="374"/>
                  </a:cubicBezTo>
                  <a:cubicBezTo>
                    <a:pt x="4" y="328"/>
                    <a:pt x="12" y="284"/>
                    <a:pt x="33" y="257"/>
                  </a:cubicBezTo>
                  <a:cubicBezTo>
                    <a:pt x="53" y="230"/>
                    <a:pt x="60" y="197"/>
                    <a:pt x="60" y="164"/>
                  </a:cubicBezTo>
                  <a:cubicBezTo>
                    <a:pt x="60" y="83"/>
                    <a:pt x="18" y="0"/>
                    <a:pt x="18" y="0"/>
                  </a:cubicBezTo>
                  <a:cubicBezTo>
                    <a:pt x="14" y="2"/>
                    <a:pt x="14" y="2"/>
                    <a:pt x="14" y="2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ŝ1iḋè">
              <a:extLst>
                <a:ext uri="{FF2B5EF4-FFF2-40B4-BE49-F238E27FC236}">
                  <a16:creationId xmlns:a16="http://schemas.microsoft.com/office/drawing/2014/main" id="{A6B545F3-2C23-F052-1B59-AE200E98B3D5}"/>
                </a:ext>
              </a:extLst>
            </p:cNvPr>
            <p:cNvSpPr/>
            <p:nvPr/>
          </p:nvSpPr>
          <p:spPr bwMode="auto">
            <a:xfrm>
              <a:off x="3856038" y="4694238"/>
              <a:ext cx="76200" cy="188913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şlïḋe">
              <a:extLst>
                <a:ext uri="{FF2B5EF4-FFF2-40B4-BE49-F238E27FC236}">
                  <a16:creationId xmlns:a16="http://schemas.microsoft.com/office/drawing/2014/main" id="{8ADB2C85-F060-92A6-279A-62A90886971D}"/>
                </a:ext>
              </a:extLst>
            </p:cNvPr>
            <p:cNvSpPr/>
            <p:nvPr/>
          </p:nvSpPr>
          <p:spPr bwMode="auto">
            <a:xfrm>
              <a:off x="3817938" y="4911726"/>
              <a:ext cx="131763" cy="136525"/>
            </a:xfrm>
            <a:custGeom>
              <a:avLst/>
              <a:gdLst>
                <a:gd name="T0" fmla="*/ 57 w 80"/>
                <a:gd name="T1" fmla="*/ 57 h 83"/>
                <a:gd name="T2" fmla="*/ 0 w 80"/>
                <a:gd name="T3" fmla="*/ 83 h 83"/>
                <a:gd name="T4" fmla="*/ 23 w 80"/>
                <a:gd name="T5" fmla="*/ 25 h 83"/>
                <a:gd name="T6" fmla="*/ 80 w 80"/>
                <a:gd name="T7" fmla="*/ 0 h 83"/>
                <a:gd name="T8" fmla="*/ 57 w 80"/>
                <a:gd name="T9" fmla="*/ 5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3">
                  <a:moveTo>
                    <a:pt x="57" y="57"/>
                  </a:moveTo>
                  <a:cubicBezTo>
                    <a:pt x="35" y="80"/>
                    <a:pt x="0" y="83"/>
                    <a:pt x="0" y="83"/>
                  </a:cubicBezTo>
                  <a:cubicBezTo>
                    <a:pt x="0" y="83"/>
                    <a:pt x="1" y="48"/>
                    <a:pt x="23" y="25"/>
                  </a:cubicBezTo>
                  <a:cubicBezTo>
                    <a:pt x="45" y="2"/>
                    <a:pt x="80" y="0"/>
                    <a:pt x="80" y="0"/>
                  </a:cubicBezTo>
                  <a:cubicBezTo>
                    <a:pt x="80" y="0"/>
                    <a:pt x="79" y="35"/>
                    <a:pt x="57" y="57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$1ïḍé">
              <a:extLst>
                <a:ext uri="{FF2B5EF4-FFF2-40B4-BE49-F238E27FC236}">
                  <a16:creationId xmlns:a16="http://schemas.microsoft.com/office/drawing/2014/main" id="{C1CD536E-0978-45B2-F7F3-284C19CD93E8}"/>
                </a:ext>
              </a:extLst>
            </p:cNvPr>
            <p:cNvSpPr/>
            <p:nvPr/>
          </p:nvSpPr>
          <p:spPr bwMode="auto">
            <a:xfrm>
              <a:off x="3821113" y="5097463"/>
              <a:ext cx="131763" cy="134938"/>
            </a:xfrm>
            <a:custGeom>
              <a:avLst/>
              <a:gdLst>
                <a:gd name="T0" fmla="*/ 57 w 80"/>
                <a:gd name="T1" fmla="*/ 58 h 83"/>
                <a:gd name="T2" fmla="*/ 0 w 80"/>
                <a:gd name="T3" fmla="*/ 83 h 83"/>
                <a:gd name="T4" fmla="*/ 23 w 80"/>
                <a:gd name="T5" fmla="*/ 26 h 83"/>
                <a:gd name="T6" fmla="*/ 80 w 80"/>
                <a:gd name="T7" fmla="*/ 0 h 83"/>
                <a:gd name="T8" fmla="*/ 57 w 80"/>
                <a:gd name="T9" fmla="*/ 5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3">
                  <a:moveTo>
                    <a:pt x="57" y="58"/>
                  </a:moveTo>
                  <a:cubicBezTo>
                    <a:pt x="35" y="81"/>
                    <a:pt x="0" y="83"/>
                    <a:pt x="0" y="83"/>
                  </a:cubicBezTo>
                  <a:cubicBezTo>
                    <a:pt x="0" y="83"/>
                    <a:pt x="1" y="49"/>
                    <a:pt x="23" y="26"/>
                  </a:cubicBezTo>
                  <a:cubicBezTo>
                    <a:pt x="45" y="3"/>
                    <a:pt x="80" y="0"/>
                    <a:pt x="80" y="0"/>
                  </a:cubicBezTo>
                  <a:cubicBezTo>
                    <a:pt x="80" y="0"/>
                    <a:pt x="79" y="35"/>
                    <a:pt x="57" y="58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Sľíḑé">
              <a:extLst>
                <a:ext uri="{FF2B5EF4-FFF2-40B4-BE49-F238E27FC236}">
                  <a16:creationId xmlns:a16="http://schemas.microsoft.com/office/drawing/2014/main" id="{2A21569E-2F80-5545-10F9-F4981A5DCBD1}"/>
                </a:ext>
              </a:extLst>
            </p:cNvPr>
            <p:cNvSpPr/>
            <p:nvPr/>
          </p:nvSpPr>
          <p:spPr bwMode="auto">
            <a:xfrm>
              <a:off x="3625851" y="5248276"/>
              <a:ext cx="127000" cy="142875"/>
            </a:xfrm>
            <a:custGeom>
              <a:avLst/>
              <a:gdLst>
                <a:gd name="T0" fmla="*/ 57 w 77"/>
                <a:gd name="T1" fmla="*/ 28 h 87"/>
                <a:gd name="T2" fmla="*/ 77 w 77"/>
                <a:gd name="T3" fmla="*/ 87 h 87"/>
                <a:gd name="T4" fmla="*/ 21 w 77"/>
                <a:gd name="T5" fmla="*/ 59 h 87"/>
                <a:gd name="T6" fmla="*/ 1 w 77"/>
                <a:gd name="T7" fmla="*/ 0 h 87"/>
                <a:gd name="T8" fmla="*/ 57 w 77"/>
                <a:gd name="T9" fmla="*/ 2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87">
                  <a:moveTo>
                    <a:pt x="57" y="28"/>
                  </a:moveTo>
                  <a:cubicBezTo>
                    <a:pt x="77" y="52"/>
                    <a:pt x="77" y="87"/>
                    <a:pt x="77" y="87"/>
                  </a:cubicBezTo>
                  <a:cubicBezTo>
                    <a:pt x="77" y="87"/>
                    <a:pt x="42" y="83"/>
                    <a:pt x="21" y="59"/>
                  </a:cubicBezTo>
                  <a:cubicBezTo>
                    <a:pt x="0" y="35"/>
                    <a:pt x="1" y="0"/>
                    <a:pt x="1" y="0"/>
                  </a:cubicBezTo>
                  <a:cubicBezTo>
                    <a:pt x="1" y="0"/>
                    <a:pt x="36" y="5"/>
                    <a:pt x="57" y="28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śľiḓe">
              <a:extLst>
                <a:ext uri="{FF2B5EF4-FFF2-40B4-BE49-F238E27FC236}">
                  <a16:creationId xmlns:a16="http://schemas.microsoft.com/office/drawing/2014/main" id="{2CB6CEE2-2578-4E00-B671-23EF1D4BDE8E}"/>
                </a:ext>
              </a:extLst>
            </p:cNvPr>
            <p:cNvSpPr/>
            <p:nvPr/>
          </p:nvSpPr>
          <p:spPr bwMode="auto">
            <a:xfrm>
              <a:off x="3649663" y="4868863"/>
              <a:ext cx="158750" cy="120650"/>
            </a:xfrm>
            <a:custGeom>
              <a:avLst/>
              <a:gdLst>
                <a:gd name="T0" fmla="*/ 61 w 96"/>
                <a:gd name="T1" fmla="*/ 17 h 74"/>
                <a:gd name="T2" fmla="*/ 96 w 96"/>
                <a:gd name="T3" fmla="*/ 68 h 74"/>
                <a:gd name="T4" fmla="*/ 35 w 96"/>
                <a:gd name="T5" fmla="*/ 56 h 74"/>
                <a:gd name="T6" fmla="*/ 0 w 96"/>
                <a:gd name="T7" fmla="*/ 5 h 74"/>
                <a:gd name="T8" fmla="*/ 61 w 96"/>
                <a:gd name="T9" fmla="*/ 1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74">
                  <a:moveTo>
                    <a:pt x="61" y="17"/>
                  </a:moveTo>
                  <a:cubicBezTo>
                    <a:pt x="87" y="35"/>
                    <a:pt x="96" y="68"/>
                    <a:pt x="96" y="68"/>
                  </a:cubicBezTo>
                  <a:cubicBezTo>
                    <a:pt x="96" y="68"/>
                    <a:pt x="61" y="74"/>
                    <a:pt x="35" y="56"/>
                  </a:cubicBezTo>
                  <a:cubicBezTo>
                    <a:pt x="9" y="39"/>
                    <a:pt x="0" y="5"/>
                    <a:pt x="0" y="5"/>
                  </a:cubicBezTo>
                  <a:cubicBezTo>
                    <a:pt x="0" y="5"/>
                    <a:pt x="34" y="0"/>
                    <a:pt x="61" y="17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ṧľîḋè">
              <a:extLst>
                <a:ext uri="{FF2B5EF4-FFF2-40B4-BE49-F238E27FC236}">
                  <a16:creationId xmlns:a16="http://schemas.microsoft.com/office/drawing/2014/main" id="{5E4E303C-8606-7FAA-C98A-4D9B919E9643}"/>
                </a:ext>
              </a:extLst>
            </p:cNvPr>
            <p:cNvSpPr/>
            <p:nvPr/>
          </p:nvSpPr>
          <p:spPr bwMode="auto">
            <a:xfrm>
              <a:off x="3649663" y="4875213"/>
              <a:ext cx="158750" cy="106363"/>
            </a:xfrm>
            <a:custGeom>
              <a:avLst/>
              <a:gdLst>
                <a:gd name="T0" fmla="*/ 12 w 96"/>
                <a:gd name="T1" fmla="*/ 0 h 65"/>
                <a:gd name="T2" fmla="*/ 0 w 96"/>
                <a:gd name="T3" fmla="*/ 1 h 65"/>
                <a:gd name="T4" fmla="*/ 35 w 96"/>
                <a:gd name="T5" fmla="*/ 52 h 65"/>
                <a:gd name="T6" fmla="*/ 84 w 96"/>
                <a:gd name="T7" fmla="*/ 65 h 65"/>
                <a:gd name="T8" fmla="*/ 96 w 96"/>
                <a:gd name="T9" fmla="*/ 64 h 65"/>
                <a:gd name="T10" fmla="*/ 92 w 96"/>
                <a:gd name="T11" fmla="*/ 54 h 65"/>
                <a:gd name="T12" fmla="*/ 90 w 96"/>
                <a:gd name="T13" fmla="*/ 49 h 65"/>
                <a:gd name="T14" fmla="*/ 84 w 96"/>
                <a:gd name="T15" fmla="*/ 37 h 65"/>
                <a:gd name="T16" fmla="*/ 61 w 96"/>
                <a:gd name="T17" fmla="*/ 13 h 65"/>
                <a:gd name="T18" fmla="*/ 12 w 96"/>
                <a:gd name="T1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65">
                  <a:moveTo>
                    <a:pt x="12" y="0"/>
                  </a:moveTo>
                  <a:cubicBezTo>
                    <a:pt x="5" y="0"/>
                    <a:pt x="0" y="1"/>
                    <a:pt x="0" y="1"/>
                  </a:cubicBezTo>
                  <a:cubicBezTo>
                    <a:pt x="0" y="1"/>
                    <a:pt x="9" y="35"/>
                    <a:pt x="35" y="52"/>
                  </a:cubicBezTo>
                  <a:cubicBezTo>
                    <a:pt x="52" y="63"/>
                    <a:pt x="71" y="65"/>
                    <a:pt x="84" y="65"/>
                  </a:cubicBezTo>
                  <a:cubicBezTo>
                    <a:pt x="91" y="65"/>
                    <a:pt x="96" y="64"/>
                    <a:pt x="96" y="64"/>
                  </a:cubicBezTo>
                  <a:cubicBezTo>
                    <a:pt x="96" y="64"/>
                    <a:pt x="95" y="60"/>
                    <a:pt x="92" y="54"/>
                  </a:cubicBezTo>
                  <a:cubicBezTo>
                    <a:pt x="92" y="53"/>
                    <a:pt x="91" y="51"/>
                    <a:pt x="90" y="49"/>
                  </a:cubicBezTo>
                  <a:cubicBezTo>
                    <a:pt x="88" y="45"/>
                    <a:pt x="86" y="41"/>
                    <a:pt x="84" y="37"/>
                  </a:cubicBezTo>
                  <a:cubicBezTo>
                    <a:pt x="78" y="29"/>
                    <a:pt x="71" y="20"/>
                    <a:pt x="61" y="13"/>
                  </a:cubicBezTo>
                  <a:cubicBezTo>
                    <a:pt x="44" y="2"/>
                    <a:pt x="24" y="0"/>
                    <a:pt x="12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ŝḻïde">
              <a:extLst>
                <a:ext uri="{FF2B5EF4-FFF2-40B4-BE49-F238E27FC236}">
                  <a16:creationId xmlns:a16="http://schemas.microsoft.com/office/drawing/2014/main" id="{C87C9599-A9EC-7129-FFCA-1FF336B0962C}"/>
                </a:ext>
              </a:extLst>
            </p:cNvPr>
            <p:cNvSpPr/>
            <p:nvPr/>
          </p:nvSpPr>
          <p:spPr bwMode="auto">
            <a:xfrm>
              <a:off x="3890963" y="4872038"/>
              <a:ext cx="98425" cy="971550"/>
            </a:xfrm>
            <a:custGeom>
              <a:avLst/>
              <a:gdLst>
                <a:gd name="T0" fmla="*/ 43 w 60"/>
                <a:gd name="T1" fmla="*/ 0 h 592"/>
                <a:gd name="T2" fmla="*/ 0 w 60"/>
                <a:gd name="T3" fmla="*/ 164 h 592"/>
                <a:gd name="T4" fmla="*/ 27 w 60"/>
                <a:gd name="T5" fmla="*/ 257 h 592"/>
                <a:gd name="T6" fmla="*/ 56 w 60"/>
                <a:gd name="T7" fmla="*/ 374 h 592"/>
                <a:gd name="T8" fmla="*/ 38 w 60"/>
                <a:gd name="T9" fmla="*/ 520 h 592"/>
                <a:gd name="T10" fmla="*/ 26 w 60"/>
                <a:gd name="T11" fmla="*/ 571 h 592"/>
                <a:gd name="T12" fmla="*/ 22 w 60"/>
                <a:gd name="T13" fmla="*/ 585 h 592"/>
                <a:gd name="T14" fmla="*/ 21 w 60"/>
                <a:gd name="T15" fmla="*/ 590 h 592"/>
                <a:gd name="T16" fmla="*/ 25 w 60"/>
                <a:gd name="T17" fmla="*/ 592 h 592"/>
                <a:gd name="T18" fmla="*/ 60 w 60"/>
                <a:gd name="T19" fmla="*/ 374 h 592"/>
                <a:gd name="T20" fmla="*/ 30 w 60"/>
                <a:gd name="T21" fmla="*/ 254 h 592"/>
                <a:gd name="T22" fmla="*/ 4 w 60"/>
                <a:gd name="T23" fmla="*/ 164 h 592"/>
                <a:gd name="T24" fmla="*/ 25 w 60"/>
                <a:gd name="T25" fmla="*/ 53 h 592"/>
                <a:gd name="T26" fmla="*/ 40 w 60"/>
                <a:gd name="T27" fmla="*/ 16 h 592"/>
                <a:gd name="T28" fmla="*/ 44 w 60"/>
                <a:gd name="T29" fmla="*/ 5 h 592"/>
                <a:gd name="T30" fmla="*/ 46 w 60"/>
                <a:gd name="T31" fmla="*/ 3 h 592"/>
                <a:gd name="T32" fmla="*/ 46 w 60"/>
                <a:gd name="T33" fmla="*/ 2 h 592"/>
                <a:gd name="T34" fmla="*/ 43 w 60"/>
                <a:gd name="T35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592">
                  <a:moveTo>
                    <a:pt x="43" y="0"/>
                  </a:moveTo>
                  <a:cubicBezTo>
                    <a:pt x="42" y="0"/>
                    <a:pt x="0" y="83"/>
                    <a:pt x="0" y="164"/>
                  </a:cubicBezTo>
                  <a:cubicBezTo>
                    <a:pt x="0" y="197"/>
                    <a:pt x="7" y="230"/>
                    <a:pt x="27" y="257"/>
                  </a:cubicBezTo>
                  <a:cubicBezTo>
                    <a:pt x="48" y="284"/>
                    <a:pt x="56" y="328"/>
                    <a:pt x="56" y="374"/>
                  </a:cubicBezTo>
                  <a:cubicBezTo>
                    <a:pt x="56" y="425"/>
                    <a:pt x="47" y="479"/>
                    <a:pt x="38" y="520"/>
                  </a:cubicBezTo>
                  <a:cubicBezTo>
                    <a:pt x="34" y="541"/>
                    <a:pt x="30" y="558"/>
                    <a:pt x="26" y="571"/>
                  </a:cubicBezTo>
                  <a:cubicBezTo>
                    <a:pt x="25" y="577"/>
                    <a:pt x="23" y="582"/>
                    <a:pt x="22" y="585"/>
                  </a:cubicBezTo>
                  <a:cubicBezTo>
                    <a:pt x="21" y="589"/>
                    <a:pt x="21" y="590"/>
                    <a:pt x="21" y="590"/>
                  </a:cubicBezTo>
                  <a:cubicBezTo>
                    <a:pt x="25" y="592"/>
                    <a:pt x="25" y="592"/>
                    <a:pt x="25" y="592"/>
                  </a:cubicBezTo>
                  <a:cubicBezTo>
                    <a:pt x="25" y="591"/>
                    <a:pt x="60" y="476"/>
                    <a:pt x="60" y="374"/>
                  </a:cubicBezTo>
                  <a:cubicBezTo>
                    <a:pt x="60" y="327"/>
                    <a:pt x="52" y="283"/>
                    <a:pt x="30" y="254"/>
                  </a:cubicBezTo>
                  <a:cubicBezTo>
                    <a:pt x="11" y="229"/>
                    <a:pt x="4" y="197"/>
                    <a:pt x="4" y="164"/>
                  </a:cubicBezTo>
                  <a:cubicBezTo>
                    <a:pt x="4" y="124"/>
                    <a:pt x="14" y="84"/>
                    <a:pt x="25" y="53"/>
                  </a:cubicBezTo>
                  <a:cubicBezTo>
                    <a:pt x="30" y="38"/>
                    <a:pt x="36" y="25"/>
                    <a:pt x="40" y="16"/>
                  </a:cubicBezTo>
                  <a:cubicBezTo>
                    <a:pt x="42" y="11"/>
                    <a:pt x="43" y="8"/>
                    <a:pt x="44" y="5"/>
                  </a:cubicBezTo>
                  <a:cubicBezTo>
                    <a:pt x="45" y="4"/>
                    <a:pt x="45" y="3"/>
                    <a:pt x="46" y="3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ś1íḋé">
              <a:extLst>
                <a:ext uri="{FF2B5EF4-FFF2-40B4-BE49-F238E27FC236}">
                  <a16:creationId xmlns:a16="http://schemas.microsoft.com/office/drawing/2014/main" id="{8878FDF1-8792-AA36-5BB6-33916D7C7CA7}"/>
                </a:ext>
              </a:extLst>
            </p:cNvPr>
            <p:cNvSpPr/>
            <p:nvPr/>
          </p:nvSpPr>
          <p:spPr bwMode="auto">
            <a:xfrm>
              <a:off x="3921126" y="4694238"/>
              <a:ext cx="77788" cy="188913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ṥliďé">
              <a:extLst>
                <a:ext uri="{FF2B5EF4-FFF2-40B4-BE49-F238E27FC236}">
                  <a16:creationId xmlns:a16="http://schemas.microsoft.com/office/drawing/2014/main" id="{BD0A4AF4-8097-61B7-2A08-5C5AD705D997}"/>
                </a:ext>
              </a:extLst>
            </p:cNvPr>
            <p:cNvSpPr/>
            <p:nvPr/>
          </p:nvSpPr>
          <p:spPr bwMode="auto">
            <a:xfrm>
              <a:off x="3921126" y="4694238"/>
              <a:ext cx="77788" cy="188913"/>
            </a:xfrm>
            <a:custGeom>
              <a:avLst/>
              <a:gdLst>
                <a:gd name="T0" fmla="*/ 24 w 47"/>
                <a:gd name="T1" fmla="*/ 0 h 115"/>
                <a:gd name="T2" fmla="*/ 4 w 47"/>
                <a:gd name="T3" fmla="*/ 37 h 115"/>
                <a:gd name="T4" fmla="*/ 0 w 47"/>
                <a:gd name="T5" fmla="*/ 58 h 115"/>
                <a:gd name="T6" fmla="*/ 24 w 47"/>
                <a:gd name="T7" fmla="*/ 115 h 115"/>
                <a:gd name="T8" fmla="*/ 47 w 47"/>
                <a:gd name="T9" fmla="*/ 58 h 115"/>
                <a:gd name="T10" fmla="*/ 24 w 47"/>
                <a:gd name="T1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15">
                  <a:moveTo>
                    <a:pt x="24" y="0"/>
                  </a:moveTo>
                  <a:cubicBezTo>
                    <a:pt x="24" y="0"/>
                    <a:pt x="10" y="15"/>
                    <a:pt x="4" y="37"/>
                  </a:cubicBezTo>
                  <a:cubicBezTo>
                    <a:pt x="2" y="43"/>
                    <a:pt x="0" y="50"/>
                    <a:pt x="0" y="58"/>
                  </a:cubicBezTo>
                  <a:cubicBezTo>
                    <a:pt x="0" y="89"/>
                    <a:pt x="24" y="115"/>
                    <a:pt x="24" y="115"/>
                  </a:cubicBezTo>
                  <a:cubicBezTo>
                    <a:pt x="24" y="115"/>
                    <a:pt x="47" y="89"/>
                    <a:pt x="47" y="58"/>
                  </a:cubicBezTo>
                  <a:cubicBezTo>
                    <a:pt x="47" y="26"/>
                    <a:pt x="24" y="0"/>
                    <a:pt x="24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ŝ1îdê">
              <a:extLst>
                <a:ext uri="{FF2B5EF4-FFF2-40B4-BE49-F238E27FC236}">
                  <a16:creationId xmlns:a16="http://schemas.microsoft.com/office/drawing/2014/main" id="{279AD741-08F6-C024-99DF-E94718FD3D7F}"/>
                </a:ext>
              </a:extLst>
            </p:cNvPr>
            <p:cNvSpPr/>
            <p:nvPr/>
          </p:nvSpPr>
          <p:spPr bwMode="auto">
            <a:xfrm>
              <a:off x="3894138" y="4968876"/>
              <a:ext cx="131763" cy="134938"/>
            </a:xfrm>
            <a:custGeom>
              <a:avLst/>
              <a:gdLst>
                <a:gd name="T0" fmla="*/ 24 w 81"/>
                <a:gd name="T1" fmla="*/ 25 h 82"/>
                <a:gd name="T2" fmla="*/ 0 w 81"/>
                <a:gd name="T3" fmla="*/ 82 h 82"/>
                <a:gd name="T4" fmla="*/ 57 w 81"/>
                <a:gd name="T5" fmla="*/ 58 h 82"/>
                <a:gd name="T6" fmla="*/ 81 w 81"/>
                <a:gd name="T7" fmla="*/ 0 h 82"/>
                <a:gd name="T8" fmla="*/ 24 w 81"/>
                <a:gd name="T9" fmla="*/ 25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2">
                  <a:moveTo>
                    <a:pt x="24" y="25"/>
                  </a:moveTo>
                  <a:cubicBezTo>
                    <a:pt x="2" y="47"/>
                    <a:pt x="0" y="82"/>
                    <a:pt x="0" y="82"/>
                  </a:cubicBezTo>
                  <a:cubicBezTo>
                    <a:pt x="0" y="82"/>
                    <a:pt x="35" y="80"/>
                    <a:pt x="57" y="58"/>
                  </a:cubicBezTo>
                  <a:cubicBezTo>
                    <a:pt x="80" y="35"/>
                    <a:pt x="81" y="0"/>
                    <a:pt x="81" y="0"/>
                  </a:cubicBezTo>
                  <a:cubicBezTo>
                    <a:pt x="81" y="0"/>
                    <a:pt x="46" y="2"/>
                    <a:pt x="24" y="25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ślidé">
              <a:extLst>
                <a:ext uri="{FF2B5EF4-FFF2-40B4-BE49-F238E27FC236}">
                  <a16:creationId xmlns:a16="http://schemas.microsoft.com/office/drawing/2014/main" id="{30BBB2DE-527F-9497-364D-157DEBA07D94}"/>
                </a:ext>
              </a:extLst>
            </p:cNvPr>
            <p:cNvSpPr/>
            <p:nvPr/>
          </p:nvSpPr>
          <p:spPr bwMode="auto">
            <a:xfrm>
              <a:off x="3894138" y="4968876"/>
              <a:ext cx="131763" cy="134938"/>
            </a:xfrm>
            <a:custGeom>
              <a:avLst/>
              <a:gdLst>
                <a:gd name="T0" fmla="*/ 81 w 81"/>
                <a:gd name="T1" fmla="*/ 0 h 82"/>
                <a:gd name="T2" fmla="*/ 30 w 81"/>
                <a:gd name="T3" fmla="*/ 19 h 82"/>
                <a:gd name="T4" fmla="*/ 27 w 81"/>
                <a:gd name="T5" fmla="*/ 22 h 82"/>
                <a:gd name="T6" fmla="*/ 24 w 81"/>
                <a:gd name="T7" fmla="*/ 25 h 82"/>
                <a:gd name="T8" fmla="*/ 7 w 81"/>
                <a:gd name="T9" fmla="*/ 51 h 82"/>
                <a:gd name="T10" fmla="*/ 0 w 81"/>
                <a:gd name="T11" fmla="*/ 82 h 82"/>
                <a:gd name="T12" fmla="*/ 57 w 81"/>
                <a:gd name="T13" fmla="*/ 58 h 82"/>
                <a:gd name="T14" fmla="*/ 81 w 81"/>
                <a:gd name="T1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82">
                  <a:moveTo>
                    <a:pt x="81" y="0"/>
                  </a:moveTo>
                  <a:cubicBezTo>
                    <a:pt x="81" y="0"/>
                    <a:pt x="52" y="2"/>
                    <a:pt x="30" y="19"/>
                  </a:cubicBezTo>
                  <a:cubicBezTo>
                    <a:pt x="29" y="20"/>
                    <a:pt x="28" y="21"/>
                    <a:pt x="27" y="22"/>
                  </a:cubicBezTo>
                  <a:cubicBezTo>
                    <a:pt x="26" y="23"/>
                    <a:pt x="25" y="24"/>
                    <a:pt x="24" y="25"/>
                  </a:cubicBezTo>
                  <a:cubicBezTo>
                    <a:pt x="16" y="33"/>
                    <a:pt x="11" y="42"/>
                    <a:pt x="7" y="51"/>
                  </a:cubicBezTo>
                  <a:cubicBezTo>
                    <a:pt x="1" y="68"/>
                    <a:pt x="0" y="82"/>
                    <a:pt x="0" y="82"/>
                  </a:cubicBezTo>
                  <a:cubicBezTo>
                    <a:pt x="0" y="82"/>
                    <a:pt x="35" y="80"/>
                    <a:pt x="57" y="58"/>
                  </a:cubicBezTo>
                  <a:cubicBezTo>
                    <a:pt x="80" y="35"/>
                    <a:pt x="81" y="0"/>
                    <a:pt x="81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ṧḻîḑê">
              <a:extLst>
                <a:ext uri="{FF2B5EF4-FFF2-40B4-BE49-F238E27FC236}">
                  <a16:creationId xmlns:a16="http://schemas.microsoft.com/office/drawing/2014/main" id="{3D3C8789-71EF-E898-9405-5C39C0C33507}"/>
                </a:ext>
              </a:extLst>
            </p:cNvPr>
            <p:cNvSpPr/>
            <p:nvPr/>
          </p:nvSpPr>
          <p:spPr bwMode="auto">
            <a:xfrm>
              <a:off x="3965576" y="5227638"/>
              <a:ext cx="133350" cy="133350"/>
            </a:xfrm>
            <a:custGeom>
              <a:avLst/>
              <a:gdLst>
                <a:gd name="T0" fmla="*/ 24 w 81"/>
                <a:gd name="T1" fmla="*/ 24 h 81"/>
                <a:gd name="T2" fmla="*/ 0 w 81"/>
                <a:gd name="T3" fmla="*/ 81 h 81"/>
                <a:gd name="T4" fmla="*/ 57 w 81"/>
                <a:gd name="T5" fmla="*/ 57 h 81"/>
                <a:gd name="T6" fmla="*/ 81 w 81"/>
                <a:gd name="T7" fmla="*/ 0 h 81"/>
                <a:gd name="T8" fmla="*/ 24 w 81"/>
                <a:gd name="T9" fmla="*/ 2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24" y="24"/>
                  </a:moveTo>
                  <a:cubicBezTo>
                    <a:pt x="2" y="47"/>
                    <a:pt x="0" y="81"/>
                    <a:pt x="0" y="81"/>
                  </a:cubicBezTo>
                  <a:cubicBezTo>
                    <a:pt x="0" y="81"/>
                    <a:pt x="35" y="79"/>
                    <a:pt x="57" y="57"/>
                  </a:cubicBezTo>
                  <a:cubicBezTo>
                    <a:pt x="79" y="34"/>
                    <a:pt x="81" y="0"/>
                    <a:pt x="81" y="0"/>
                  </a:cubicBezTo>
                  <a:cubicBezTo>
                    <a:pt x="81" y="0"/>
                    <a:pt x="46" y="2"/>
                    <a:pt x="24" y="24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ṥ1íḋè">
              <a:extLst>
                <a:ext uri="{FF2B5EF4-FFF2-40B4-BE49-F238E27FC236}">
                  <a16:creationId xmlns:a16="http://schemas.microsoft.com/office/drawing/2014/main" id="{CC9AD3D5-D593-BB67-6887-0404B491A38C}"/>
                </a:ext>
              </a:extLst>
            </p:cNvPr>
            <p:cNvSpPr/>
            <p:nvPr/>
          </p:nvSpPr>
          <p:spPr bwMode="auto">
            <a:xfrm>
              <a:off x="3900488" y="5076826"/>
              <a:ext cx="198438" cy="134938"/>
            </a:xfrm>
            <a:custGeom>
              <a:avLst/>
              <a:gdLst>
                <a:gd name="T0" fmla="*/ 0 w 121"/>
                <a:gd name="T1" fmla="*/ 82 h 82"/>
                <a:gd name="T2" fmla="*/ 121 w 121"/>
                <a:gd name="T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1" h="82">
                  <a:moveTo>
                    <a:pt x="0" y="82"/>
                  </a:moveTo>
                  <a:cubicBezTo>
                    <a:pt x="0" y="82"/>
                    <a:pt x="50" y="2"/>
                    <a:pt x="121" y="0"/>
                  </a:cubicBezTo>
                </a:path>
              </a:pathLst>
            </a:custGeom>
            <a:noFill/>
            <a:ln w="6350" cap="flat">
              <a:solidFill>
                <a:srgbClr val="4285F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ṣ1ïďe">
              <a:extLst>
                <a:ext uri="{FF2B5EF4-FFF2-40B4-BE49-F238E27FC236}">
                  <a16:creationId xmlns:a16="http://schemas.microsoft.com/office/drawing/2014/main" id="{B36FEBD6-DFB7-7736-D22D-4945E83EA1E9}"/>
                </a:ext>
              </a:extLst>
            </p:cNvPr>
            <p:cNvSpPr/>
            <p:nvPr/>
          </p:nvSpPr>
          <p:spPr bwMode="auto">
            <a:xfrm>
              <a:off x="3635376" y="4999038"/>
              <a:ext cx="198438" cy="133350"/>
            </a:xfrm>
            <a:custGeom>
              <a:avLst/>
              <a:gdLst>
                <a:gd name="T0" fmla="*/ 121 w 121"/>
                <a:gd name="T1" fmla="*/ 82 h 82"/>
                <a:gd name="T2" fmla="*/ 0 w 121"/>
                <a:gd name="T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1" h="82">
                  <a:moveTo>
                    <a:pt x="121" y="82"/>
                  </a:moveTo>
                  <a:cubicBezTo>
                    <a:pt x="121" y="82"/>
                    <a:pt x="71" y="2"/>
                    <a:pt x="0" y="0"/>
                  </a:cubicBezTo>
                </a:path>
              </a:pathLst>
            </a:custGeom>
            <a:noFill/>
            <a:ln w="6350" cap="flat">
              <a:solidFill>
                <a:srgbClr val="4285F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ṧḷîḍé">
              <a:extLst>
                <a:ext uri="{FF2B5EF4-FFF2-40B4-BE49-F238E27FC236}">
                  <a16:creationId xmlns:a16="http://schemas.microsoft.com/office/drawing/2014/main" id="{CA864FBC-3A41-DCDA-22E4-05E11827F444}"/>
                </a:ext>
              </a:extLst>
            </p:cNvPr>
            <p:cNvSpPr/>
            <p:nvPr/>
          </p:nvSpPr>
          <p:spPr bwMode="auto">
            <a:xfrm>
              <a:off x="3824288" y="5184776"/>
              <a:ext cx="198438" cy="133350"/>
            </a:xfrm>
            <a:custGeom>
              <a:avLst/>
              <a:gdLst>
                <a:gd name="T0" fmla="*/ 0 w 121"/>
                <a:gd name="T1" fmla="*/ 81 h 81"/>
                <a:gd name="T2" fmla="*/ 121 w 121"/>
                <a:gd name="T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1" h="81">
                  <a:moveTo>
                    <a:pt x="0" y="81"/>
                  </a:moveTo>
                  <a:cubicBezTo>
                    <a:pt x="0" y="81"/>
                    <a:pt x="50" y="2"/>
                    <a:pt x="121" y="0"/>
                  </a:cubicBezTo>
                </a:path>
              </a:pathLst>
            </a:custGeom>
            <a:noFill/>
            <a:ln w="6350" cap="flat">
              <a:solidFill>
                <a:srgbClr val="4285F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ṧļïḓê">
              <a:extLst>
                <a:ext uri="{FF2B5EF4-FFF2-40B4-BE49-F238E27FC236}">
                  <a16:creationId xmlns:a16="http://schemas.microsoft.com/office/drawing/2014/main" id="{AE461CB4-36D0-0A9D-5814-5F3A0EFC0DBA}"/>
                </a:ext>
              </a:extLst>
            </p:cNvPr>
            <p:cNvSpPr/>
            <p:nvPr/>
          </p:nvSpPr>
          <p:spPr bwMode="auto">
            <a:xfrm>
              <a:off x="4073526" y="5056188"/>
              <a:ext cx="42863" cy="42863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šlîḓè">
              <a:extLst>
                <a:ext uri="{FF2B5EF4-FFF2-40B4-BE49-F238E27FC236}">
                  <a16:creationId xmlns:a16="http://schemas.microsoft.com/office/drawing/2014/main" id="{5FD3CC60-9A9F-C628-B1C8-158B47BEC557}"/>
                </a:ext>
              </a:extLst>
            </p:cNvPr>
            <p:cNvSpPr/>
            <p:nvPr/>
          </p:nvSpPr>
          <p:spPr bwMode="auto">
            <a:xfrm>
              <a:off x="3616326" y="4978401"/>
              <a:ext cx="42863" cy="42863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ṥḻídè">
              <a:extLst>
                <a:ext uri="{FF2B5EF4-FFF2-40B4-BE49-F238E27FC236}">
                  <a16:creationId xmlns:a16="http://schemas.microsoft.com/office/drawing/2014/main" id="{D98FEAAF-62E9-096D-F35B-0429D79D998D}"/>
                </a:ext>
              </a:extLst>
            </p:cNvPr>
            <p:cNvSpPr/>
            <p:nvPr/>
          </p:nvSpPr>
          <p:spPr bwMode="auto">
            <a:xfrm>
              <a:off x="3686176" y="5227638"/>
              <a:ext cx="198438" cy="133350"/>
            </a:xfrm>
            <a:custGeom>
              <a:avLst/>
              <a:gdLst>
                <a:gd name="T0" fmla="*/ 121 w 121"/>
                <a:gd name="T1" fmla="*/ 81 h 81"/>
                <a:gd name="T2" fmla="*/ 0 w 121"/>
                <a:gd name="T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1" h="81">
                  <a:moveTo>
                    <a:pt x="121" y="81"/>
                  </a:moveTo>
                  <a:cubicBezTo>
                    <a:pt x="121" y="81"/>
                    <a:pt x="70" y="2"/>
                    <a:pt x="0" y="0"/>
                  </a:cubicBezTo>
                </a:path>
              </a:pathLst>
            </a:custGeom>
            <a:noFill/>
            <a:ln w="6350" cap="flat">
              <a:solidFill>
                <a:srgbClr val="4285F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ṣľîdè">
              <a:extLst>
                <a:ext uri="{FF2B5EF4-FFF2-40B4-BE49-F238E27FC236}">
                  <a16:creationId xmlns:a16="http://schemas.microsoft.com/office/drawing/2014/main" id="{87BE40A8-D8B6-15D5-8F4E-009A7BED20B7}"/>
                </a:ext>
              </a:extLst>
            </p:cNvPr>
            <p:cNvSpPr/>
            <p:nvPr/>
          </p:nvSpPr>
          <p:spPr bwMode="auto">
            <a:xfrm>
              <a:off x="3667126" y="5207001"/>
              <a:ext cx="42863" cy="4445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sliḋè">
              <a:extLst>
                <a:ext uri="{FF2B5EF4-FFF2-40B4-BE49-F238E27FC236}">
                  <a16:creationId xmlns:a16="http://schemas.microsoft.com/office/drawing/2014/main" id="{403D48FC-EA06-515E-B0B7-4CAEE40A26D3}"/>
                </a:ext>
              </a:extLst>
            </p:cNvPr>
            <p:cNvSpPr/>
            <p:nvPr/>
          </p:nvSpPr>
          <p:spPr bwMode="auto">
            <a:xfrm>
              <a:off x="4003676" y="5164138"/>
              <a:ext cx="42863" cy="42863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şľiḋê">
              <a:extLst>
                <a:ext uri="{FF2B5EF4-FFF2-40B4-BE49-F238E27FC236}">
                  <a16:creationId xmlns:a16="http://schemas.microsoft.com/office/drawing/2014/main" id="{792C1340-C160-D03F-A24D-F272DF703AA1}"/>
                </a:ext>
              </a:extLst>
            </p:cNvPr>
            <p:cNvSpPr/>
            <p:nvPr/>
          </p:nvSpPr>
          <p:spPr bwMode="auto">
            <a:xfrm>
              <a:off x="3409951" y="5445126"/>
              <a:ext cx="933450" cy="452438"/>
            </a:xfrm>
            <a:custGeom>
              <a:avLst/>
              <a:gdLst>
                <a:gd name="T0" fmla="*/ 568 w 568"/>
                <a:gd name="T1" fmla="*/ 146 h 276"/>
                <a:gd name="T2" fmla="*/ 414 w 568"/>
                <a:gd name="T3" fmla="*/ 90 h 276"/>
                <a:gd name="T4" fmla="*/ 219 w 568"/>
                <a:gd name="T5" fmla="*/ 41 h 276"/>
                <a:gd name="T6" fmla="*/ 138 w 568"/>
                <a:gd name="T7" fmla="*/ 244 h 276"/>
                <a:gd name="T8" fmla="*/ 503 w 568"/>
                <a:gd name="T9" fmla="*/ 260 h 276"/>
                <a:gd name="T10" fmla="*/ 568 w 568"/>
                <a:gd name="T11" fmla="*/ 14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8" h="276">
                  <a:moveTo>
                    <a:pt x="568" y="146"/>
                  </a:moveTo>
                  <a:cubicBezTo>
                    <a:pt x="568" y="146"/>
                    <a:pt x="446" y="122"/>
                    <a:pt x="414" y="90"/>
                  </a:cubicBezTo>
                  <a:cubicBezTo>
                    <a:pt x="381" y="57"/>
                    <a:pt x="235" y="0"/>
                    <a:pt x="219" y="41"/>
                  </a:cubicBezTo>
                  <a:cubicBezTo>
                    <a:pt x="203" y="81"/>
                    <a:pt x="0" y="219"/>
                    <a:pt x="138" y="244"/>
                  </a:cubicBezTo>
                  <a:cubicBezTo>
                    <a:pt x="276" y="268"/>
                    <a:pt x="462" y="276"/>
                    <a:pt x="503" y="260"/>
                  </a:cubicBezTo>
                  <a:cubicBezTo>
                    <a:pt x="544" y="244"/>
                    <a:pt x="568" y="146"/>
                    <a:pt x="568" y="146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şḷiḓè">
              <a:extLst>
                <a:ext uri="{FF2B5EF4-FFF2-40B4-BE49-F238E27FC236}">
                  <a16:creationId xmlns:a16="http://schemas.microsoft.com/office/drawing/2014/main" id="{5F7FAEEF-9444-604D-530B-6B286E23C0E5}"/>
                </a:ext>
              </a:extLst>
            </p:cNvPr>
            <p:cNvSpPr/>
            <p:nvPr/>
          </p:nvSpPr>
          <p:spPr bwMode="auto">
            <a:xfrm>
              <a:off x="4337051" y="5681663"/>
              <a:ext cx="6350" cy="3175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0 h 1"/>
                <a:gd name="T4" fmla="*/ 4 w 4"/>
                <a:gd name="T5" fmla="*/ 1 h 1"/>
                <a:gd name="T6" fmla="*/ 4 w 4"/>
                <a:gd name="T7" fmla="*/ 1 h 1"/>
                <a:gd name="T8" fmla="*/ 0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šḻîdè">
              <a:extLst>
                <a:ext uri="{FF2B5EF4-FFF2-40B4-BE49-F238E27FC236}">
                  <a16:creationId xmlns:a16="http://schemas.microsoft.com/office/drawing/2014/main" id="{010499A3-C8B8-ECDC-0117-D75499A5EED1}"/>
                </a:ext>
              </a:extLst>
            </p:cNvPr>
            <p:cNvSpPr/>
            <p:nvPr/>
          </p:nvSpPr>
          <p:spPr bwMode="auto">
            <a:xfrm>
              <a:off x="3562351" y="5802313"/>
              <a:ext cx="323850" cy="73025"/>
            </a:xfrm>
            <a:custGeom>
              <a:avLst/>
              <a:gdLst>
                <a:gd name="T0" fmla="*/ 0 w 198"/>
                <a:gd name="T1" fmla="*/ 0 h 45"/>
                <a:gd name="T2" fmla="*/ 46 w 198"/>
                <a:gd name="T3" fmla="*/ 26 h 45"/>
                <a:gd name="T4" fmla="*/ 198 w 198"/>
                <a:gd name="T5" fmla="*/ 45 h 45"/>
                <a:gd name="T6" fmla="*/ 198 w 198"/>
                <a:gd name="T7" fmla="*/ 45 h 45"/>
                <a:gd name="T8" fmla="*/ 46 w 198"/>
                <a:gd name="T9" fmla="*/ 26 h 45"/>
                <a:gd name="T10" fmla="*/ 0 w 198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45">
                  <a:moveTo>
                    <a:pt x="0" y="0"/>
                  </a:moveTo>
                  <a:cubicBezTo>
                    <a:pt x="5" y="12"/>
                    <a:pt x="19" y="21"/>
                    <a:pt x="46" y="26"/>
                  </a:cubicBezTo>
                  <a:cubicBezTo>
                    <a:pt x="94" y="34"/>
                    <a:pt x="147" y="41"/>
                    <a:pt x="198" y="45"/>
                  </a:cubicBezTo>
                  <a:cubicBezTo>
                    <a:pt x="198" y="45"/>
                    <a:pt x="198" y="45"/>
                    <a:pt x="198" y="45"/>
                  </a:cubicBezTo>
                  <a:cubicBezTo>
                    <a:pt x="147" y="41"/>
                    <a:pt x="94" y="34"/>
                    <a:pt x="46" y="26"/>
                  </a:cubicBezTo>
                  <a:cubicBezTo>
                    <a:pt x="19" y="21"/>
                    <a:pt x="5" y="12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iṩļíďé">
              <a:extLst>
                <a:ext uri="{FF2B5EF4-FFF2-40B4-BE49-F238E27FC236}">
                  <a16:creationId xmlns:a16="http://schemas.microsoft.com/office/drawing/2014/main" id="{9FDA7551-A46C-3961-BC67-2A29E876B2D6}"/>
                </a:ext>
              </a:extLst>
            </p:cNvPr>
            <p:cNvSpPr/>
            <p:nvPr/>
          </p:nvSpPr>
          <p:spPr bwMode="auto">
            <a:xfrm>
              <a:off x="3886201" y="5778501"/>
              <a:ext cx="425450" cy="106363"/>
            </a:xfrm>
            <a:custGeom>
              <a:avLst/>
              <a:gdLst>
                <a:gd name="T0" fmla="*/ 258 w 258"/>
                <a:gd name="T1" fmla="*/ 0 h 64"/>
                <a:gd name="T2" fmla="*/ 213 w 258"/>
                <a:gd name="T3" fmla="*/ 56 h 64"/>
                <a:gd name="T4" fmla="*/ 123 w 258"/>
                <a:gd name="T5" fmla="*/ 64 h 64"/>
                <a:gd name="T6" fmla="*/ 0 w 258"/>
                <a:gd name="T7" fmla="*/ 59 h 64"/>
                <a:gd name="T8" fmla="*/ 0 w 258"/>
                <a:gd name="T9" fmla="*/ 59 h 64"/>
                <a:gd name="T10" fmla="*/ 124 w 258"/>
                <a:gd name="T11" fmla="*/ 64 h 64"/>
                <a:gd name="T12" fmla="*/ 213 w 258"/>
                <a:gd name="T13" fmla="*/ 56 h 64"/>
                <a:gd name="T14" fmla="*/ 258 w 25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64">
                  <a:moveTo>
                    <a:pt x="258" y="0"/>
                  </a:moveTo>
                  <a:cubicBezTo>
                    <a:pt x="247" y="24"/>
                    <a:pt x="231" y="48"/>
                    <a:pt x="213" y="56"/>
                  </a:cubicBezTo>
                  <a:cubicBezTo>
                    <a:pt x="199" y="62"/>
                    <a:pt x="166" y="64"/>
                    <a:pt x="123" y="64"/>
                  </a:cubicBezTo>
                  <a:cubicBezTo>
                    <a:pt x="88" y="64"/>
                    <a:pt x="45" y="62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5" y="63"/>
                    <a:pt x="88" y="64"/>
                    <a:pt x="124" y="64"/>
                  </a:cubicBezTo>
                  <a:cubicBezTo>
                    <a:pt x="166" y="64"/>
                    <a:pt x="199" y="62"/>
                    <a:pt x="213" y="56"/>
                  </a:cubicBezTo>
                  <a:cubicBezTo>
                    <a:pt x="231" y="49"/>
                    <a:pt x="247" y="24"/>
                    <a:pt x="258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44" name="íŝḷidé">
              <a:extLst>
                <a:ext uri="{FF2B5EF4-FFF2-40B4-BE49-F238E27FC236}">
                  <a16:creationId xmlns:a16="http://schemas.microsoft.com/office/drawing/2014/main" id="{EE7725B5-F186-FAC3-BCCE-6E53CCAD3265}"/>
                </a:ext>
              </a:extLst>
            </p:cNvPr>
            <p:cNvSpPr/>
            <p:nvPr/>
          </p:nvSpPr>
          <p:spPr bwMode="auto">
            <a:xfrm>
              <a:off x="3559176" y="5681663"/>
              <a:ext cx="784225" cy="203200"/>
            </a:xfrm>
            <a:custGeom>
              <a:avLst/>
              <a:gdLst>
                <a:gd name="T0" fmla="*/ 474 w 478"/>
                <a:gd name="T1" fmla="*/ 0 h 123"/>
                <a:gd name="T2" fmla="*/ 413 w 478"/>
                <a:gd name="T3" fmla="*/ 100 h 123"/>
                <a:gd name="T4" fmla="*/ 324 w 478"/>
                <a:gd name="T5" fmla="*/ 108 h 123"/>
                <a:gd name="T6" fmla="*/ 48 w 478"/>
                <a:gd name="T7" fmla="*/ 84 h 123"/>
                <a:gd name="T8" fmla="*/ 1 w 478"/>
                <a:gd name="T9" fmla="*/ 54 h 123"/>
                <a:gd name="T10" fmla="*/ 2 w 478"/>
                <a:gd name="T11" fmla="*/ 73 h 123"/>
                <a:gd name="T12" fmla="*/ 48 w 478"/>
                <a:gd name="T13" fmla="*/ 99 h 123"/>
                <a:gd name="T14" fmla="*/ 200 w 478"/>
                <a:gd name="T15" fmla="*/ 118 h 123"/>
                <a:gd name="T16" fmla="*/ 323 w 478"/>
                <a:gd name="T17" fmla="*/ 123 h 123"/>
                <a:gd name="T18" fmla="*/ 413 w 478"/>
                <a:gd name="T19" fmla="*/ 115 h 123"/>
                <a:gd name="T20" fmla="*/ 458 w 478"/>
                <a:gd name="T21" fmla="*/ 59 h 123"/>
                <a:gd name="T22" fmla="*/ 478 w 478"/>
                <a:gd name="T23" fmla="*/ 1 h 123"/>
                <a:gd name="T24" fmla="*/ 474 w 478"/>
                <a:gd name="T2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8" h="123">
                  <a:moveTo>
                    <a:pt x="474" y="0"/>
                  </a:moveTo>
                  <a:cubicBezTo>
                    <a:pt x="465" y="28"/>
                    <a:pt x="444" y="87"/>
                    <a:pt x="413" y="100"/>
                  </a:cubicBezTo>
                  <a:cubicBezTo>
                    <a:pt x="399" y="106"/>
                    <a:pt x="366" y="108"/>
                    <a:pt x="324" y="108"/>
                  </a:cubicBezTo>
                  <a:cubicBezTo>
                    <a:pt x="246" y="108"/>
                    <a:pt x="137" y="99"/>
                    <a:pt x="48" y="84"/>
                  </a:cubicBezTo>
                  <a:cubicBezTo>
                    <a:pt x="18" y="78"/>
                    <a:pt x="5" y="68"/>
                    <a:pt x="1" y="54"/>
                  </a:cubicBezTo>
                  <a:cubicBezTo>
                    <a:pt x="0" y="61"/>
                    <a:pt x="0" y="67"/>
                    <a:pt x="2" y="73"/>
                  </a:cubicBezTo>
                  <a:cubicBezTo>
                    <a:pt x="7" y="85"/>
                    <a:pt x="21" y="94"/>
                    <a:pt x="48" y="99"/>
                  </a:cubicBezTo>
                  <a:cubicBezTo>
                    <a:pt x="96" y="107"/>
                    <a:pt x="149" y="114"/>
                    <a:pt x="200" y="118"/>
                  </a:cubicBezTo>
                  <a:cubicBezTo>
                    <a:pt x="245" y="121"/>
                    <a:pt x="288" y="123"/>
                    <a:pt x="323" y="123"/>
                  </a:cubicBezTo>
                  <a:cubicBezTo>
                    <a:pt x="366" y="123"/>
                    <a:pt x="399" y="121"/>
                    <a:pt x="413" y="115"/>
                  </a:cubicBezTo>
                  <a:cubicBezTo>
                    <a:pt x="431" y="107"/>
                    <a:pt x="447" y="83"/>
                    <a:pt x="458" y="59"/>
                  </a:cubicBezTo>
                  <a:cubicBezTo>
                    <a:pt x="470" y="31"/>
                    <a:pt x="478" y="2"/>
                    <a:pt x="478" y="1"/>
                  </a:cubicBezTo>
                  <a:cubicBezTo>
                    <a:pt x="478" y="1"/>
                    <a:pt x="476" y="1"/>
                    <a:pt x="474" y="0"/>
                  </a:cubicBezTo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45" name="íṣļïďê">
              <a:extLst>
                <a:ext uri="{FF2B5EF4-FFF2-40B4-BE49-F238E27FC236}">
                  <a16:creationId xmlns:a16="http://schemas.microsoft.com/office/drawing/2014/main" id="{9B55EF7B-01D1-2110-502C-5D6ED54B2E46}"/>
                </a:ext>
              </a:extLst>
            </p:cNvPr>
            <p:cNvSpPr/>
            <p:nvPr/>
          </p:nvSpPr>
          <p:spPr bwMode="auto">
            <a:xfrm>
              <a:off x="7472363" y="5202238"/>
              <a:ext cx="414338" cy="538163"/>
            </a:xfrm>
            <a:custGeom>
              <a:avLst/>
              <a:gdLst>
                <a:gd name="T0" fmla="*/ 126 w 252"/>
                <a:gd name="T1" fmla="*/ 0 h 328"/>
                <a:gd name="T2" fmla="*/ 107 w 252"/>
                <a:gd name="T3" fmla="*/ 132 h 328"/>
                <a:gd name="T4" fmla="*/ 20 w 252"/>
                <a:gd name="T5" fmla="*/ 328 h 328"/>
                <a:gd name="T6" fmla="*/ 180 w 252"/>
                <a:gd name="T7" fmla="*/ 179 h 328"/>
                <a:gd name="T8" fmla="*/ 126 w 252"/>
                <a:gd name="T9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328">
                  <a:moveTo>
                    <a:pt x="126" y="0"/>
                  </a:moveTo>
                  <a:cubicBezTo>
                    <a:pt x="126" y="0"/>
                    <a:pt x="166" y="53"/>
                    <a:pt x="107" y="132"/>
                  </a:cubicBezTo>
                  <a:cubicBezTo>
                    <a:pt x="49" y="212"/>
                    <a:pt x="0" y="278"/>
                    <a:pt x="20" y="328"/>
                  </a:cubicBezTo>
                  <a:cubicBezTo>
                    <a:pt x="20" y="328"/>
                    <a:pt x="108" y="181"/>
                    <a:pt x="180" y="179"/>
                  </a:cubicBezTo>
                  <a:cubicBezTo>
                    <a:pt x="252" y="176"/>
                    <a:pt x="205" y="89"/>
                    <a:pt x="126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48" name="iṣliḋe">
              <a:extLst>
                <a:ext uri="{FF2B5EF4-FFF2-40B4-BE49-F238E27FC236}">
                  <a16:creationId xmlns:a16="http://schemas.microsoft.com/office/drawing/2014/main" id="{555FB87A-ABB4-5EBB-51A8-E7F869E2BE17}"/>
                </a:ext>
              </a:extLst>
            </p:cNvPr>
            <p:cNvSpPr/>
            <p:nvPr/>
          </p:nvSpPr>
          <p:spPr bwMode="auto">
            <a:xfrm>
              <a:off x="7678738" y="5202238"/>
              <a:ext cx="3175" cy="6350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4 h 4"/>
                <a:gd name="T4" fmla="*/ 0 w 2"/>
                <a:gd name="T5" fmla="*/ 0 h 4"/>
                <a:gd name="T6" fmla="*/ 0 w 2"/>
                <a:gd name="T7" fmla="*/ 0 h 4"/>
                <a:gd name="T8" fmla="*/ 0 w 2"/>
                <a:gd name="T9" fmla="*/ 0 h 4"/>
                <a:gd name="T10" fmla="*/ 0 w 2"/>
                <a:gd name="T11" fmla="*/ 1 h 4"/>
                <a:gd name="T12" fmla="*/ 0 w 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1" y="1"/>
                    <a:pt x="1" y="3"/>
                    <a:pt x="2" y="4"/>
                  </a:cubicBezTo>
                  <a:cubicBezTo>
                    <a:pt x="1" y="2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49" name="îṩḻïḑe">
              <a:extLst>
                <a:ext uri="{FF2B5EF4-FFF2-40B4-BE49-F238E27FC236}">
                  <a16:creationId xmlns:a16="http://schemas.microsoft.com/office/drawing/2014/main" id="{C427BF3A-83FC-B5FF-2A20-F9DABF456D62}"/>
                </a:ext>
              </a:extLst>
            </p:cNvPr>
            <p:cNvSpPr/>
            <p:nvPr/>
          </p:nvSpPr>
          <p:spPr bwMode="auto">
            <a:xfrm>
              <a:off x="7558088" y="5202238"/>
              <a:ext cx="328613" cy="446088"/>
            </a:xfrm>
            <a:custGeom>
              <a:avLst/>
              <a:gdLst>
                <a:gd name="T0" fmla="*/ 74 w 200"/>
                <a:gd name="T1" fmla="*/ 0 h 272"/>
                <a:gd name="T2" fmla="*/ 74 w 200"/>
                <a:gd name="T3" fmla="*/ 0 h 272"/>
                <a:gd name="T4" fmla="*/ 76 w 200"/>
                <a:gd name="T5" fmla="*/ 4 h 272"/>
                <a:gd name="T6" fmla="*/ 82 w 200"/>
                <a:gd name="T7" fmla="*/ 17 h 272"/>
                <a:gd name="T8" fmla="*/ 122 w 200"/>
                <a:gd name="T9" fmla="*/ 178 h 272"/>
                <a:gd name="T10" fmla="*/ 0 w 200"/>
                <a:gd name="T11" fmla="*/ 272 h 272"/>
                <a:gd name="T12" fmla="*/ 8 w 200"/>
                <a:gd name="T13" fmla="*/ 270 h 272"/>
                <a:gd name="T14" fmla="*/ 128 w 200"/>
                <a:gd name="T15" fmla="*/ 178 h 272"/>
                <a:gd name="T16" fmla="*/ 74 w 200"/>
                <a:gd name="T17" fmla="*/ 1 h 272"/>
                <a:gd name="T18" fmla="*/ 74 w 200"/>
                <a:gd name="T19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" h="272">
                  <a:moveTo>
                    <a:pt x="74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5" y="2"/>
                    <a:pt x="76" y="4"/>
                  </a:cubicBezTo>
                  <a:cubicBezTo>
                    <a:pt x="78" y="8"/>
                    <a:pt x="80" y="12"/>
                    <a:pt x="82" y="17"/>
                  </a:cubicBezTo>
                  <a:cubicBezTo>
                    <a:pt x="152" y="99"/>
                    <a:pt x="190" y="176"/>
                    <a:pt x="122" y="178"/>
                  </a:cubicBezTo>
                  <a:cubicBezTo>
                    <a:pt x="80" y="180"/>
                    <a:pt x="32" y="230"/>
                    <a:pt x="0" y="272"/>
                  </a:cubicBezTo>
                  <a:cubicBezTo>
                    <a:pt x="3" y="271"/>
                    <a:pt x="5" y="270"/>
                    <a:pt x="8" y="270"/>
                  </a:cubicBezTo>
                  <a:cubicBezTo>
                    <a:pt x="40" y="228"/>
                    <a:pt x="87" y="180"/>
                    <a:pt x="128" y="178"/>
                  </a:cubicBezTo>
                  <a:cubicBezTo>
                    <a:pt x="200" y="176"/>
                    <a:pt x="153" y="89"/>
                    <a:pt x="74" y="1"/>
                  </a:cubicBezTo>
                  <a:cubicBezTo>
                    <a:pt x="74" y="1"/>
                    <a:pt x="74" y="0"/>
                    <a:pt x="74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50" name="îś1ïďê">
              <a:extLst>
                <a:ext uri="{FF2B5EF4-FFF2-40B4-BE49-F238E27FC236}">
                  <a16:creationId xmlns:a16="http://schemas.microsoft.com/office/drawing/2014/main" id="{D9537915-22DD-789A-AEC0-D466C2C1B369}"/>
                </a:ext>
              </a:extLst>
            </p:cNvPr>
            <p:cNvSpPr/>
            <p:nvPr/>
          </p:nvSpPr>
          <p:spPr bwMode="auto">
            <a:xfrm>
              <a:off x="7785101" y="5281613"/>
              <a:ext cx="15875" cy="85725"/>
            </a:xfrm>
            <a:custGeom>
              <a:avLst/>
              <a:gdLst>
                <a:gd name="T0" fmla="*/ 9 w 9"/>
                <a:gd name="T1" fmla="*/ 18 h 52"/>
                <a:gd name="T2" fmla="*/ 5 w 9"/>
                <a:gd name="T3" fmla="*/ 52 h 52"/>
                <a:gd name="T4" fmla="*/ 0 w 9"/>
                <a:gd name="T5" fmla="*/ 18 h 52"/>
                <a:gd name="T6" fmla="*/ 5 w 9"/>
                <a:gd name="T7" fmla="*/ 8 h 52"/>
                <a:gd name="T8" fmla="*/ 9 w 9"/>
                <a:gd name="T9" fmla="*/ 1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2">
                  <a:moveTo>
                    <a:pt x="9" y="18"/>
                  </a:moveTo>
                  <a:cubicBezTo>
                    <a:pt x="9" y="37"/>
                    <a:pt x="7" y="52"/>
                    <a:pt x="5" y="52"/>
                  </a:cubicBezTo>
                  <a:cubicBezTo>
                    <a:pt x="2" y="52"/>
                    <a:pt x="0" y="37"/>
                    <a:pt x="0" y="18"/>
                  </a:cubicBezTo>
                  <a:cubicBezTo>
                    <a:pt x="0" y="0"/>
                    <a:pt x="3" y="8"/>
                    <a:pt x="5" y="8"/>
                  </a:cubicBezTo>
                  <a:cubicBezTo>
                    <a:pt x="8" y="8"/>
                    <a:pt x="9" y="0"/>
                    <a:pt x="9" y="18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51" name="îś1îďé">
              <a:extLst>
                <a:ext uri="{FF2B5EF4-FFF2-40B4-BE49-F238E27FC236}">
                  <a16:creationId xmlns:a16="http://schemas.microsoft.com/office/drawing/2014/main" id="{F1183D61-2300-B62B-ACAC-01A3FA7F38A7}"/>
                </a:ext>
              </a:extLst>
            </p:cNvPr>
            <p:cNvSpPr/>
            <p:nvPr/>
          </p:nvSpPr>
          <p:spPr bwMode="auto">
            <a:xfrm>
              <a:off x="7789863" y="5319713"/>
              <a:ext cx="79375" cy="50800"/>
            </a:xfrm>
            <a:custGeom>
              <a:avLst/>
              <a:gdLst>
                <a:gd name="T0" fmla="*/ 33 w 49"/>
                <a:gd name="T1" fmla="*/ 17 h 31"/>
                <a:gd name="T2" fmla="*/ 1 w 49"/>
                <a:gd name="T3" fmla="*/ 29 h 31"/>
                <a:gd name="T4" fmla="*/ 29 w 49"/>
                <a:gd name="T5" fmla="*/ 9 h 31"/>
                <a:gd name="T6" fmla="*/ 40 w 49"/>
                <a:gd name="T7" fmla="*/ 9 h 31"/>
                <a:gd name="T8" fmla="*/ 33 w 49"/>
                <a:gd name="T9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1">
                  <a:moveTo>
                    <a:pt x="33" y="17"/>
                  </a:moveTo>
                  <a:cubicBezTo>
                    <a:pt x="17" y="26"/>
                    <a:pt x="3" y="31"/>
                    <a:pt x="1" y="29"/>
                  </a:cubicBezTo>
                  <a:cubicBezTo>
                    <a:pt x="0" y="27"/>
                    <a:pt x="12" y="18"/>
                    <a:pt x="29" y="9"/>
                  </a:cubicBezTo>
                  <a:cubicBezTo>
                    <a:pt x="45" y="0"/>
                    <a:pt x="38" y="7"/>
                    <a:pt x="40" y="9"/>
                  </a:cubicBezTo>
                  <a:cubicBezTo>
                    <a:pt x="41" y="12"/>
                    <a:pt x="49" y="8"/>
                    <a:pt x="33" y="17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52" name="işḻiḓe">
              <a:extLst>
                <a:ext uri="{FF2B5EF4-FFF2-40B4-BE49-F238E27FC236}">
                  <a16:creationId xmlns:a16="http://schemas.microsoft.com/office/drawing/2014/main" id="{CCBB5C5D-7527-6689-8E69-B938C5AB3438}"/>
                </a:ext>
              </a:extLst>
            </p:cNvPr>
            <p:cNvSpPr/>
            <p:nvPr/>
          </p:nvSpPr>
          <p:spPr bwMode="auto">
            <a:xfrm>
              <a:off x="7121526" y="5202238"/>
              <a:ext cx="414338" cy="538163"/>
            </a:xfrm>
            <a:custGeom>
              <a:avLst/>
              <a:gdLst>
                <a:gd name="T0" fmla="*/ 127 w 252"/>
                <a:gd name="T1" fmla="*/ 0 h 328"/>
                <a:gd name="T2" fmla="*/ 145 w 252"/>
                <a:gd name="T3" fmla="*/ 132 h 328"/>
                <a:gd name="T4" fmla="*/ 233 w 252"/>
                <a:gd name="T5" fmla="*/ 328 h 328"/>
                <a:gd name="T6" fmla="*/ 72 w 252"/>
                <a:gd name="T7" fmla="*/ 179 h 328"/>
                <a:gd name="T8" fmla="*/ 127 w 252"/>
                <a:gd name="T9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328">
                  <a:moveTo>
                    <a:pt x="127" y="0"/>
                  </a:moveTo>
                  <a:cubicBezTo>
                    <a:pt x="127" y="0"/>
                    <a:pt x="87" y="53"/>
                    <a:pt x="145" y="132"/>
                  </a:cubicBezTo>
                  <a:cubicBezTo>
                    <a:pt x="204" y="212"/>
                    <a:pt x="252" y="278"/>
                    <a:pt x="233" y="328"/>
                  </a:cubicBezTo>
                  <a:cubicBezTo>
                    <a:pt x="233" y="328"/>
                    <a:pt x="144" y="181"/>
                    <a:pt x="72" y="179"/>
                  </a:cubicBezTo>
                  <a:cubicBezTo>
                    <a:pt x="0" y="176"/>
                    <a:pt x="47" y="89"/>
                    <a:pt x="127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53" name="ï$1iḍè">
              <a:extLst>
                <a:ext uri="{FF2B5EF4-FFF2-40B4-BE49-F238E27FC236}">
                  <a16:creationId xmlns:a16="http://schemas.microsoft.com/office/drawing/2014/main" id="{71C1B4C9-5714-369A-DEB3-1B47E10FC2C1}"/>
                </a:ext>
              </a:extLst>
            </p:cNvPr>
            <p:cNvSpPr/>
            <p:nvPr/>
          </p:nvSpPr>
          <p:spPr bwMode="auto">
            <a:xfrm>
              <a:off x="7326313" y="5202238"/>
              <a:ext cx="4763" cy="6350"/>
            </a:xfrm>
            <a:custGeom>
              <a:avLst/>
              <a:gdLst>
                <a:gd name="T0" fmla="*/ 3 w 3"/>
                <a:gd name="T1" fmla="*/ 0 h 4"/>
                <a:gd name="T2" fmla="*/ 0 w 3"/>
                <a:gd name="T3" fmla="*/ 4 h 4"/>
                <a:gd name="T4" fmla="*/ 3 w 3"/>
                <a:gd name="T5" fmla="*/ 0 h 4"/>
                <a:gd name="T6" fmla="*/ 3 w 3"/>
                <a:gd name="T7" fmla="*/ 0 h 4"/>
                <a:gd name="T8" fmla="*/ 2 w 3"/>
                <a:gd name="T9" fmla="*/ 1 h 4"/>
                <a:gd name="T10" fmla="*/ 3 w 3"/>
                <a:gd name="T11" fmla="*/ 0 h 4"/>
                <a:gd name="T12" fmla="*/ 3 w 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3" y="0"/>
                    <a:pt x="2" y="2"/>
                    <a:pt x="0" y="4"/>
                  </a:cubicBezTo>
                  <a:cubicBezTo>
                    <a:pt x="1" y="3"/>
                    <a:pt x="2" y="1"/>
                    <a:pt x="3" y="0"/>
                  </a:cubicBezTo>
                  <a:moveTo>
                    <a:pt x="3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54" name="islíḓè">
              <a:extLst>
                <a:ext uri="{FF2B5EF4-FFF2-40B4-BE49-F238E27FC236}">
                  <a16:creationId xmlns:a16="http://schemas.microsoft.com/office/drawing/2014/main" id="{527E6B40-095E-C506-25AD-F5DA076007D3}"/>
                </a:ext>
              </a:extLst>
            </p:cNvPr>
            <p:cNvSpPr/>
            <p:nvPr/>
          </p:nvSpPr>
          <p:spPr bwMode="auto">
            <a:xfrm>
              <a:off x="7121526" y="5202238"/>
              <a:ext cx="352425" cy="482600"/>
            </a:xfrm>
            <a:custGeom>
              <a:avLst/>
              <a:gdLst>
                <a:gd name="T0" fmla="*/ 127 w 214"/>
                <a:gd name="T1" fmla="*/ 0 h 294"/>
                <a:gd name="T2" fmla="*/ 126 w 214"/>
                <a:gd name="T3" fmla="*/ 1 h 294"/>
                <a:gd name="T4" fmla="*/ 72 w 214"/>
                <a:gd name="T5" fmla="*/ 178 h 294"/>
                <a:gd name="T6" fmla="*/ 210 w 214"/>
                <a:gd name="T7" fmla="*/ 294 h 294"/>
                <a:gd name="T8" fmla="*/ 211 w 214"/>
                <a:gd name="T9" fmla="*/ 293 h 294"/>
                <a:gd name="T10" fmla="*/ 214 w 214"/>
                <a:gd name="T11" fmla="*/ 291 h 294"/>
                <a:gd name="T12" fmla="*/ 78 w 214"/>
                <a:gd name="T13" fmla="*/ 178 h 294"/>
                <a:gd name="T14" fmla="*/ 118 w 214"/>
                <a:gd name="T15" fmla="*/ 17 h 294"/>
                <a:gd name="T16" fmla="*/ 124 w 214"/>
                <a:gd name="T17" fmla="*/ 4 h 294"/>
                <a:gd name="T18" fmla="*/ 127 w 214"/>
                <a:gd name="T19" fmla="*/ 0 h 294"/>
                <a:gd name="T20" fmla="*/ 127 w 214"/>
                <a:gd name="T2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294">
                  <a:moveTo>
                    <a:pt x="127" y="0"/>
                  </a:moveTo>
                  <a:cubicBezTo>
                    <a:pt x="126" y="1"/>
                    <a:pt x="126" y="1"/>
                    <a:pt x="126" y="1"/>
                  </a:cubicBezTo>
                  <a:cubicBezTo>
                    <a:pt x="47" y="89"/>
                    <a:pt x="0" y="176"/>
                    <a:pt x="72" y="178"/>
                  </a:cubicBezTo>
                  <a:cubicBezTo>
                    <a:pt x="122" y="180"/>
                    <a:pt x="179" y="250"/>
                    <a:pt x="210" y="294"/>
                  </a:cubicBezTo>
                  <a:cubicBezTo>
                    <a:pt x="210" y="294"/>
                    <a:pt x="211" y="293"/>
                    <a:pt x="211" y="293"/>
                  </a:cubicBezTo>
                  <a:cubicBezTo>
                    <a:pt x="212" y="292"/>
                    <a:pt x="213" y="292"/>
                    <a:pt x="214" y="291"/>
                  </a:cubicBezTo>
                  <a:cubicBezTo>
                    <a:pt x="183" y="247"/>
                    <a:pt x="127" y="180"/>
                    <a:pt x="78" y="178"/>
                  </a:cubicBezTo>
                  <a:cubicBezTo>
                    <a:pt x="11" y="176"/>
                    <a:pt x="48" y="99"/>
                    <a:pt x="118" y="17"/>
                  </a:cubicBezTo>
                  <a:cubicBezTo>
                    <a:pt x="120" y="12"/>
                    <a:pt x="122" y="8"/>
                    <a:pt x="124" y="4"/>
                  </a:cubicBezTo>
                  <a:cubicBezTo>
                    <a:pt x="126" y="2"/>
                    <a:pt x="127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55" name="ïṡ1íḓê">
              <a:extLst>
                <a:ext uri="{FF2B5EF4-FFF2-40B4-BE49-F238E27FC236}">
                  <a16:creationId xmlns:a16="http://schemas.microsoft.com/office/drawing/2014/main" id="{256A4D48-F7FC-3543-D23A-F1581637BBF6}"/>
                </a:ext>
              </a:extLst>
            </p:cNvPr>
            <p:cNvSpPr/>
            <p:nvPr/>
          </p:nvSpPr>
          <p:spPr bwMode="auto">
            <a:xfrm>
              <a:off x="7207251" y="5281613"/>
              <a:ext cx="14288" cy="85725"/>
            </a:xfrm>
            <a:custGeom>
              <a:avLst/>
              <a:gdLst>
                <a:gd name="T0" fmla="*/ 0 w 9"/>
                <a:gd name="T1" fmla="*/ 18 h 52"/>
                <a:gd name="T2" fmla="*/ 4 w 9"/>
                <a:gd name="T3" fmla="*/ 52 h 52"/>
                <a:gd name="T4" fmla="*/ 9 w 9"/>
                <a:gd name="T5" fmla="*/ 18 h 52"/>
                <a:gd name="T6" fmla="*/ 4 w 9"/>
                <a:gd name="T7" fmla="*/ 8 h 52"/>
                <a:gd name="T8" fmla="*/ 0 w 9"/>
                <a:gd name="T9" fmla="*/ 1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2">
                  <a:moveTo>
                    <a:pt x="0" y="18"/>
                  </a:moveTo>
                  <a:cubicBezTo>
                    <a:pt x="0" y="37"/>
                    <a:pt x="2" y="52"/>
                    <a:pt x="4" y="52"/>
                  </a:cubicBezTo>
                  <a:cubicBezTo>
                    <a:pt x="7" y="52"/>
                    <a:pt x="9" y="37"/>
                    <a:pt x="9" y="18"/>
                  </a:cubicBezTo>
                  <a:cubicBezTo>
                    <a:pt x="9" y="0"/>
                    <a:pt x="6" y="8"/>
                    <a:pt x="4" y="8"/>
                  </a:cubicBezTo>
                  <a:cubicBezTo>
                    <a:pt x="1" y="8"/>
                    <a:pt x="0" y="0"/>
                    <a:pt x="0" y="18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56" name="îṣḷîḋé">
              <a:extLst>
                <a:ext uri="{FF2B5EF4-FFF2-40B4-BE49-F238E27FC236}">
                  <a16:creationId xmlns:a16="http://schemas.microsoft.com/office/drawing/2014/main" id="{0C182E92-D4CB-95CB-8E81-A4EF626AB315}"/>
                </a:ext>
              </a:extLst>
            </p:cNvPr>
            <p:cNvSpPr/>
            <p:nvPr/>
          </p:nvSpPr>
          <p:spPr bwMode="auto">
            <a:xfrm>
              <a:off x="7138988" y="5319713"/>
              <a:ext cx="79375" cy="50800"/>
            </a:xfrm>
            <a:custGeom>
              <a:avLst/>
              <a:gdLst>
                <a:gd name="T0" fmla="*/ 16 w 49"/>
                <a:gd name="T1" fmla="*/ 17 h 31"/>
                <a:gd name="T2" fmla="*/ 48 w 49"/>
                <a:gd name="T3" fmla="*/ 29 h 31"/>
                <a:gd name="T4" fmla="*/ 21 w 49"/>
                <a:gd name="T5" fmla="*/ 9 h 31"/>
                <a:gd name="T6" fmla="*/ 10 w 49"/>
                <a:gd name="T7" fmla="*/ 9 h 31"/>
                <a:gd name="T8" fmla="*/ 16 w 49"/>
                <a:gd name="T9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1">
                  <a:moveTo>
                    <a:pt x="16" y="17"/>
                  </a:moveTo>
                  <a:cubicBezTo>
                    <a:pt x="33" y="26"/>
                    <a:pt x="47" y="31"/>
                    <a:pt x="48" y="29"/>
                  </a:cubicBezTo>
                  <a:cubicBezTo>
                    <a:pt x="49" y="27"/>
                    <a:pt x="37" y="18"/>
                    <a:pt x="21" y="9"/>
                  </a:cubicBezTo>
                  <a:cubicBezTo>
                    <a:pt x="4" y="0"/>
                    <a:pt x="11" y="7"/>
                    <a:pt x="10" y="9"/>
                  </a:cubicBezTo>
                  <a:cubicBezTo>
                    <a:pt x="8" y="12"/>
                    <a:pt x="0" y="8"/>
                    <a:pt x="16" y="17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57" name="ïṩḷïdè">
              <a:extLst>
                <a:ext uri="{FF2B5EF4-FFF2-40B4-BE49-F238E27FC236}">
                  <a16:creationId xmlns:a16="http://schemas.microsoft.com/office/drawing/2014/main" id="{C40D3CA2-E045-7696-A77D-2827A742743F}"/>
                </a:ext>
              </a:extLst>
            </p:cNvPr>
            <p:cNvSpPr/>
            <p:nvPr/>
          </p:nvSpPr>
          <p:spPr bwMode="auto">
            <a:xfrm>
              <a:off x="7229476" y="5595938"/>
              <a:ext cx="814388" cy="381000"/>
            </a:xfrm>
            <a:custGeom>
              <a:avLst/>
              <a:gdLst>
                <a:gd name="T0" fmla="*/ 0 w 496"/>
                <a:gd name="T1" fmla="*/ 81 h 233"/>
                <a:gd name="T2" fmla="*/ 146 w 496"/>
                <a:gd name="T3" fmla="*/ 53 h 233"/>
                <a:gd name="T4" fmla="*/ 327 w 496"/>
                <a:gd name="T5" fmla="*/ 39 h 233"/>
                <a:gd name="T6" fmla="*/ 369 w 496"/>
                <a:gd name="T7" fmla="*/ 232 h 233"/>
                <a:gd name="T8" fmla="*/ 41 w 496"/>
                <a:gd name="T9" fmla="*/ 192 h 233"/>
                <a:gd name="T10" fmla="*/ 0 w 496"/>
                <a:gd name="T11" fmla="*/ 81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6" h="233">
                  <a:moveTo>
                    <a:pt x="0" y="81"/>
                  </a:moveTo>
                  <a:cubicBezTo>
                    <a:pt x="0" y="81"/>
                    <a:pt x="112" y="77"/>
                    <a:pt x="146" y="53"/>
                  </a:cubicBezTo>
                  <a:cubicBezTo>
                    <a:pt x="180" y="29"/>
                    <a:pt x="319" y="0"/>
                    <a:pt x="327" y="39"/>
                  </a:cubicBezTo>
                  <a:cubicBezTo>
                    <a:pt x="335" y="78"/>
                    <a:pt x="496" y="231"/>
                    <a:pt x="369" y="232"/>
                  </a:cubicBezTo>
                  <a:cubicBezTo>
                    <a:pt x="242" y="233"/>
                    <a:pt x="74" y="212"/>
                    <a:pt x="41" y="192"/>
                  </a:cubicBezTo>
                  <a:cubicBezTo>
                    <a:pt x="7" y="171"/>
                    <a:pt x="0" y="81"/>
                    <a:pt x="0" y="81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58" name="íṣḷïdè">
              <a:extLst>
                <a:ext uri="{FF2B5EF4-FFF2-40B4-BE49-F238E27FC236}">
                  <a16:creationId xmlns:a16="http://schemas.microsoft.com/office/drawing/2014/main" id="{AC5585A3-8438-AD5A-E17C-25E2C5D0C8F8}"/>
                </a:ext>
              </a:extLst>
            </p:cNvPr>
            <p:cNvSpPr/>
            <p:nvPr/>
          </p:nvSpPr>
          <p:spPr bwMode="auto">
            <a:xfrm>
              <a:off x="7229476" y="5727701"/>
              <a:ext cx="4763" cy="0"/>
            </a:xfrm>
            <a:custGeom>
              <a:avLst/>
              <a:gdLst>
                <a:gd name="T0" fmla="*/ 3 w 3"/>
                <a:gd name="T1" fmla="*/ 0 w 3"/>
                <a:gd name="T2" fmla="*/ 0 w 3"/>
                <a:gd name="T3" fmla="*/ 3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59" name="iṡḷîḓê">
              <a:extLst>
                <a:ext uri="{FF2B5EF4-FFF2-40B4-BE49-F238E27FC236}">
                  <a16:creationId xmlns:a16="http://schemas.microsoft.com/office/drawing/2014/main" id="{60217F5D-C294-F01D-EB40-901CB7D2B585}"/>
                </a:ext>
              </a:extLst>
            </p:cNvPr>
            <p:cNvSpPr/>
            <p:nvPr/>
          </p:nvSpPr>
          <p:spPr bwMode="auto">
            <a:xfrm>
              <a:off x="7581901" y="5948363"/>
              <a:ext cx="327025" cy="26988"/>
            </a:xfrm>
            <a:custGeom>
              <a:avLst/>
              <a:gdLst>
                <a:gd name="T0" fmla="*/ 199 w 199"/>
                <a:gd name="T1" fmla="*/ 0 h 17"/>
                <a:gd name="T2" fmla="*/ 154 w 199"/>
                <a:gd name="T3" fmla="*/ 17 h 17"/>
                <a:gd name="T4" fmla="*/ 145 w 199"/>
                <a:gd name="T5" fmla="*/ 17 h 17"/>
                <a:gd name="T6" fmla="*/ 0 w 199"/>
                <a:gd name="T7" fmla="*/ 10 h 17"/>
                <a:gd name="T8" fmla="*/ 0 w 199"/>
                <a:gd name="T9" fmla="*/ 10 h 17"/>
                <a:gd name="T10" fmla="*/ 145 w 199"/>
                <a:gd name="T11" fmla="*/ 17 h 17"/>
                <a:gd name="T12" fmla="*/ 154 w 199"/>
                <a:gd name="T13" fmla="*/ 17 h 17"/>
                <a:gd name="T14" fmla="*/ 199 w 199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" h="17">
                  <a:moveTo>
                    <a:pt x="199" y="0"/>
                  </a:moveTo>
                  <a:cubicBezTo>
                    <a:pt x="194" y="10"/>
                    <a:pt x="180" y="17"/>
                    <a:pt x="154" y="17"/>
                  </a:cubicBezTo>
                  <a:cubicBezTo>
                    <a:pt x="151" y="17"/>
                    <a:pt x="148" y="17"/>
                    <a:pt x="145" y="17"/>
                  </a:cubicBezTo>
                  <a:cubicBezTo>
                    <a:pt x="98" y="17"/>
                    <a:pt x="47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7" y="15"/>
                    <a:pt x="98" y="17"/>
                    <a:pt x="145" y="17"/>
                  </a:cubicBezTo>
                  <a:cubicBezTo>
                    <a:pt x="148" y="17"/>
                    <a:pt x="151" y="17"/>
                    <a:pt x="154" y="17"/>
                  </a:cubicBezTo>
                  <a:cubicBezTo>
                    <a:pt x="180" y="17"/>
                    <a:pt x="194" y="10"/>
                    <a:pt x="199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60" name="î$ļîḓé">
              <a:extLst>
                <a:ext uri="{FF2B5EF4-FFF2-40B4-BE49-F238E27FC236}">
                  <a16:creationId xmlns:a16="http://schemas.microsoft.com/office/drawing/2014/main" id="{77C936D5-53E3-6778-9DA9-B21898AB69AB}"/>
                </a:ext>
              </a:extLst>
            </p:cNvPr>
            <p:cNvSpPr/>
            <p:nvPr/>
          </p:nvSpPr>
          <p:spPr bwMode="auto">
            <a:xfrm>
              <a:off x="7243763" y="5813426"/>
              <a:ext cx="338138" cy="150813"/>
            </a:xfrm>
            <a:custGeom>
              <a:avLst/>
              <a:gdLst>
                <a:gd name="T0" fmla="*/ 0 w 206"/>
                <a:gd name="T1" fmla="*/ 0 h 92"/>
                <a:gd name="T2" fmla="*/ 32 w 206"/>
                <a:gd name="T3" fmla="*/ 59 h 92"/>
                <a:gd name="T4" fmla="*/ 206 w 206"/>
                <a:gd name="T5" fmla="*/ 92 h 92"/>
                <a:gd name="T6" fmla="*/ 206 w 206"/>
                <a:gd name="T7" fmla="*/ 92 h 92"/>
                <a:gd name="T8" fmla="*/ 32 w 206"/>
                <a:gd name="T9" fmla="*/ 59 h 92"/>
                <a:gd name="T10" fmla="*/ 0 w 206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2">
                  <a:moveTo>
                    <a:pt x="0" y="0"/>
                  </a:moveTo>
                  <a:cubicBezTo>
                    <a:pt x="6" y="24"/>
                    <a:pt x="16" y="49"/>
                    <a:pt x="32" y="59"/>
                  </a:cubicBezTo>
                  <a:cubicBezTo>
                    <a:pt x="52" y="72"/>
                    <a:pt x="124" y="84"/>
                    <a:pt x="206" y="92"/>
                  </a:cubicBezTo>
                  <a:cubicBezTo>
                    <a:pt x="206" y="92"/>
                    <a:pt x="206" y="92"/>
                    <a:pt x="206" y="92"/>
                  </a:cubicBezTo>
                  <a:cubicBezTo>
                    <a:pt x="124" y="84"/>
                    <a:pt x="52" y="72"/>
                    <a:pt x="32" y="59"/>
                  </a:cubicBezTo>
                  <a:cubicBezTo>
                    <a:pt x="16" y="49"/>
                    <a:pt x="6" y="24"/>
                    <a:pt x="0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61" name="íŝliḋe">
              <a:extLst>
                <a:ext uri="{FF2B5EF4-FFF2-40B4-BE49-F238E27FC236}">
                  <a16:creationId xmlns:a16="http://schemas.microsoft.com/office/drawing/2014/main" id="{7B585955-8BA9-E740-FA1E-FC8A27E69C93}"/>
                </a:ext>
              </a:extLst>
            </p:cNvPr>
            <p:cNvSpPr/>
            <p:nvPr/>
          </p:nvSpPr>
          <p:spPr bwMode="auto">
            <a:xfrm>
              <a:off x="7229476" y="5727701"/>
              <a:ext cx="685800" cy="247650"/>
            </a:xfrm>
            <a:custGeom>
              <a:avLst/>
              <a:gdLst>
                <a:gd name="T0" fmla="*/ 3 w 418"/>
                <a:gd name="T1" fmla="*/ 0 h 151"/>
                <a:gd name="T2" fmla="*/ 0 w 418"/>
                <a:gd name="T3" fmla="*/ 0 h 151"/>
                <a:gd name="T4" fmla="*/ 9 w 418"/>
                <a:gd name="T5" fmla="*/ 52 h 151"/>
                <a:gd name="T6" fmla="*/ 41 w 418"/>
                <a:gd name="T7" fmla="*/ 111 h 151"/>
                <a:gd name="T8" fmla="*/ 215 w 418"/>
                <a:gd name="T9" fmla="*/ 144 h 151"/>
                <a:gd name="T10" fmla="*/ 360 w 418"/>
                <a:gd name="T11" fmla="*/ 151 h 151"/>
                <a:gd name="T12" fmla="*/ 369 w 418"/>
                <a:gd name="T13" fmla="*/ 151 h 151"/>
                <a:gd name="T14" fmla="*/ 414 w 418"/>
                <a:gd name="T15" fmla="*/ 134 h 151"/>
                <a:gd name="T16" fmla="*/ 417 w 418"/>
                <a:gd name="T17" fmla="*/ 119 h 151"/>
                <a:gd name="T18" fmla="*/ 371 w 418"/>
                <a:gd name="T19" fmla="*/ 138 h 151"/>
                <a:gd name="T20" fmla="*/ 362 w 418"/>
                <a:gd name="T21" fmla="*/ 138 h 151"/>
                <a:gd name="T22" fmla="*/ 43 w 418"/>
                <a:gd name="T23" fmla="*/ 97 h 151"/>
                <a:gd name="T24" fmla="*/ 3 w 418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151">
                  <a:moveTo>
                    <a:pt x="3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2"/>
                    <a:pt x="2" y="26"/>
                    <a:pt x="9" y="52"/>
                  </a:cubicBezTo>
                  <a:cubicBezTo>
                    <a:pt x="15" y="76"/>
                    <a:pt x="25" y="101"/>
                    <a:pt x="41" y="111"/>
                  </a:cubicBezTo>
                  <a:cubicBezTo>
                    <a:pt x="61" y="124"/>
                    <a:pt x="133" y="136"/>
                    <a:pt x="215" y="144"/>
                  </a:cubicBezTo>
                  <a:cubicBezTo>
                    <a:pt x="262" y="149"/>
                    <a:pt x="313" y="151"/>
                    <a:pt x="360" y="151"/>
                  </a:cubicBezTo>
                  <a:cubicBezTo>
                    <a:pt x="363" y="151"/>
                    <a:pt x="366" y="151"/>
                    <a:pt x="369" y="151"/>
                  </a:cubicBezTo>
                  <a:cubicBezTo>
                    <a:pt x="395" y="151"/>
                    <a:pt x="409" y="144"/>
                    <a:pt x="414" y="134"/>
                  </a:cubicBezTo>
                  <a:cubicBezTo>
                    <a:pt x="417" y="129"/>
                    <a:pt x="418" y="124"/>
                    <a:pt x="417" y="119"/>
                  </a:cubicBezTo>
                  <a:cubicBezTo>
                    <a:pt x="412" y="130"/>
                    <a:pt x="398" y="138"/>
                    <a:pt x="371" y="138"/>
                  </a:cubicBezTo>
                  <a:cubicBezTo>
                    <a:pt x="368" y="138"/>
                    <a:pt x="365" y="138"/>
                    <a:pt x="362" y="138"/>
                  </a:cubicBezTo>
                  <a:cubicBezTo>
                    <a:pt x="236" y="138"/>
                    <a:pt x="76" y="118"/>
                    <a:pt x="43" y="97"/>
                  </a:cubicBezTo>
                  <a:cubicBezTo>
                    <a:pt x="17" y="82"/>
                    <a:pt x="7" y="26"/>
                    <a:pt x="3" y="0"/>
                  </a:cubicBezTo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62" name="í$ḻíḍe">
              <a:extLst>
                <a:ext uri="{FF2B5EF4-FFF2-40B4-BE49-F238E27FC236}">
                  <a16:creationId xmlns:a16="http://schemas.microsoft.com/office/drawing/2014/main" id="{EA79FA7C-AC6F-B4B5-09E1-0F8AB399F340}"/>
                </a:ext>
              </a:extLst>
            </p:cNvPr>
            <p:cNvSpPr/>
            <p:nvPr/>
          </p:nvSpPr>
          <p:spPr bwMode="auto">
            <a:xfrm>
              <a:off x="6007101" y="2312988"/>
              <a:ext cx="1130300" cy="898525"/>
            </a:xfrm>
            <a:custGeom>
              <a:avLst/>
              <a:gdLst>
                <a:gd name="T0" fmla="*/ 0 w 712"/>
                <a:gd name="T1" fmla="*/ 358 h 566"/>
                <a:gd name="T2" fmla="*/ 127 w 712"/>
                <a:gd name="T3" fmla="*/ 0 h 566"/>
                <a:gd name="T4" fmla="*/ 712 w 712"/>
                <a:gd name="T5" fmla="*/ 207 h 566"/>
                <a:gd name="T6" fmla="*/ 584 w 712"/>
                <a:gd name="T7" fmla="*/ 566 h 566"/>
                <a:gd name="T8" fmla="*/ 0 w 712"/>
                <a:gd name="T9" fmla="*/ 358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2" h="566">
                  <a:moveTo>
                    <a:pt x="0" y="358"/>
                  </a:moveTo>
                  <a:lnTo>
                    <a:pt x="127" y="0"/>
                  </a:lnTo>
                  <a:lnTo>
                    <a:pt x="712" y="207"/>
                  </a:lnTo>
                  <a:lnTo>
                    <a:pt x="584" y="566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63" name="ïś1ïde">
              <a:extLst>
                <a:ext uri="{FF2B5EF4-FFF2-40B4-BE49-F238E27FC236}">
                  <a16:creationId xmlns:a16="http://schemas.microsoft.com/office/drawing/2014/main" id="{0E5DDAE9-12DA-6190-BC03-8EFB352AABEB}"/>
                </a:ext>
              </a:extLst>
            </p:cNvPr>
            <p:cNvSpPr/>
            <p:nvPr/>
          </p:nvSpPr>
          <p:spPr bwMode="auto">
            <a:xfrm>
              <a:off x="6007101" y="2312988"/>
              <a:ext cx="1130300" cy="898525"/>
            </a:xfrm>
            <a:custGeom>
              <a:avLst/>
              <a:gdLst>
                <a:gd name="T0" fmla="*/ 0 w 712"/>
                <a:gd name="T1" fmla="*/ 358 h 566"/>
                <a:gd name="T2" fmla="*/ 127 w 712"/>
                <a:gd name="T3" fmla="*/ 0 h 566"/>
                <a:gd name="T4" fmla="*/ 712 w 712"/>
                <a:gd name="T5" fmla="*/ 207 h 566"/>
                <a:gd name="T6" fmla="*/ 584 w 712"/>
                <a:gd name="T7" fmla="*/ 566 h 566"/>
                <a:gd name="T8" fmla="*/ 0 w 712"/>
                <a:gd name="T9" fmla="*/ 358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2" h="566">
                  <a:moveTo>
                    <a:pt x="0" y="358"/>
                  </a:moveTo>
                  <a:lnTo>
                    <a:pt x="127" y="0"/>
                  </a:lnTo>
                  <a:lnTo>
                    <a:pt x="712" y="207"/>
                  </a:lnTo>
                  <a:lnTo>
                    <a:pt x="584" y="566"/>
                  </a:lnTo>
                  <a:lnTo>
                    <a:pt x="0" y="3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64" name="ïSľîḋè">
              <a:extLst>
                <a:ext uri="{FF2B5EF4-FFF2-40B4-BE49-F238E27FC236}">
                  <a16:creationId xmlns:a16="http://schemas.microsoft.com/office/drawing/2014/main" id="{CFFC9BCA-10A0-BEF5-355A-D933C38FB9C7}"/>
                </a:ext>
              </a:extLst>
            </p:cNvPr>
            <p:cNvSpPr/>
            <p:nvPr/>
          </p:nvSpPr>
          <p:spPr bwMode="auto">
            <a:xfrm>
              <a:off x="6026151" y="2330451"/>
              <a:ext cx="1085850" cy="850900"/>
            </a:xfrm>
            <a:custGeom>
              <a:avLst/>
              <a:gdLst>
                <a:gd name="T0" fmla="*/ 0 w 684"/>
                <a:gd name="T1" fmla="*/ 335 h 536"/>
                <a:gd name="T2" fmla="*/ 119 w 684"/>
                <a:gd name="T3" fmla="*/ 0 h 536"/>
                <a:gd name="T4" fmla="*/ 684 w 684"/>
                <a:gd name="T5" fmla="*/ 200 h 536"/>
                <a:gd name="T6" fmla="*/ 565 w 684"/>
                <a:gd name="T7" fmla="*/ 536 h 536"/>
                <a:gd name="T8" fmla="*/ 0 w 684"/>
                <a:gd name="T9" fmla="*/ 335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536">
                  <a:moveTo>
                    <a:pt x="0" y="335"/>
                  </a:moveTo>
                  <a:lnTo>
                    <a:pt x="119" y="0"/>
                  </a:lnTo>
                  <a:lnTo>
                    <a:pt x="684" y="200"/>
                  </a:lnTo>
                  <a:lnTo>
                    <a:pt x="565" y="536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F4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65" name="isḻide">
              <a:extLst>
                <a:ext uri="{FF2B5EF4-FFF2-40B4-BE49-F238E27FC236}">
                  <a16:creationId xmlns:a16="http://schemas.microsoft.com/office/drawing/2014/main" id="{ED4A39A2-D060-FD2D-7033-DD5A214AEBBF}"/>
                </a:ext>
              </a:extLst>
            </p:cNvPr>
            <p:cNvSpPr/>
            <p:nvPr/>
          </p:nvSpPr>
          <p:spPr bwMode="auto">
            <a:xfrm>
              <a:off x="6026151" y="2330451"/>
              <a:ext cx="1085850" cy="850900"/>
            </a:xfrm>
            <a:custGeom>
              <a:avLst/>
              <a:gdLst>
                <a:gd name="T0" fmla="*/ 0 w 684"/>
                <a:gd name="T1" fmla="*/ 335 h 536"/>
                <a:gd name="T2" fmla="*/ 119 w 684"/>
                <a:gd name="T3" fmla="*/ 0 h 536"/>
                <a:gd name="T4" fmla="*/ 684 w 684"/>
                <a:gd name="T5" fmla="*/ 200 h 536"/>
                <a:gd name="T6" fmla="*/ 565 w 684"/>
                <a:gd name="T7" fmla="*/ 536 h 536"/>
                <a:gd name="T8" fmla="*/ 0 w 684"/>
                <a:gd name="T9" fmla="*/ 335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4" h="536">
                  <a:moveTo>
                    <a:pt x="0" y="335"/>
                  </a:moveTo>
                  <a:lnTo>
                    <a:pt x="119" y="0"/>
                  </a:lnTo>
                  <a:lnTo>
                    <a:pt x="684" y="200"/>
                  </a:lnTo>
                  <a:lnTo>
                    <a:pt x="565" y="536"/>
                  </a:lnTo>
                  <a:lnTo>
                    <a:pt x="0" y="33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66" name="ïśḷiḍè">
              <a:extLst>
                <a:ext uri="{FF2B5EF4-FFF2-40B4-BE49-F238E27FC236}">
                  <a16:creationId xmlns:a16="http://schemas.microsoft.com/office/drawing/2014/main" id="{C1B8A8FC-79FA-3722-C977-F3F8E6BE64C1}"/>
                </a:ext>
              </a:extLst>
            </p:cNvPr>
            <p:cNvSpPr/>
            <p:nvPr/>
          </p:nvSpPr>
          <p:spPr bwMode="auto">
            <a:xfrm>
              <a:off x="6224588" y="2384426"/>
              <a:ext cx="128588" cy="125413"/>
            </a:xfrm>
            <a:custGeom>
              <a:avLst/>
              <a:gdLst>
                <a:gd name="T0" fmla="*/ 8 w 78"/>
                <a:gd name="T1" fmla="*/ 0 h 76"/>
                <a:gd name="T2" fmla="*/ 0 w 78"/>
                <a:gd name="T3" fmla="*/ 23 h 76"/>
                <a:gd name="T4" fmla="*/ 11 w 78"/>
                <a:gd name="T5" fmla="*/ 57 h 76"/>
                <a:gd name="T6" fmla="*/ 14 w 78"/>
                <a:gd name="T7" fmla="*/ 60 h 76"/>
                <a:gd name="T8" fmla="*/ 60 w 78"/>
                <a:gd name="T9" fmla="*/ 76 h 76"/>
                <a:gd name="T10" fmla="*/ 78 w 78"/>
                <a:gd name="T11" fmla="*/ 25 h 76"/>
                <a:gd name="T12" fmla="*/ 8 w 78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6">
                  <a:moveTo>
                    <a:pt x="8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2" y="58"/>
                    <a:pt x="13" y="59"/>
                    <a:pt x="14" y="60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89B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67" name="i$lîḑê">
              <a:extLst>
                <a:ext uri="{FF2B5EF4-FFF2-40B4-BE49-F238E27FC236}">
                  <a16:creationId xmlns:a16="http://schemas.microsoft.com/office/drawing/2014/main" id="{107C7DC9-CC7C-74C2-BFC8-C27CFCB94FE1}"/>
                </a:ext>
              </a:extLst>
            </p:cNvPr>
            <p:cNvSpPr/>
            <p:nvPr/>
          </p:nvSpPr>
          <p:spPr bwMode="auto">
            <a:xfrm>
              <a:off x="6446838" y="2711451"/>
              <a:ext cx="246063" cy="109538"/>
            </a:xfrm>
            <a:custGeom>
              <a:avLst/>
              <a:gdLst>
                <a:gd name="T0" fmla="*/ 7 w 150"/>
                <a:gd name="T1" fmla="*/ 0 h 67"/>
                <a:gd name="T2" fmla="*/ 0 w 150"/>
                <a:gd name="T3" fmla="*/ 17 h 67"/>
                <a:gd name="T4" fmla="*/ 144 w 150"/>
                <a:gd name="T5" fmla="*/ 67 h 67"/>
                <a:gd name="T6" fmla="*/ 150 w 150"/>
                <a:gd name="T7" fmla="*/ 51 h 67"/>
                <a:gd name="T8" fmla="*/ 7 w 150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67">
                  <a:moveTo>
                    <a:pt x="7" y="0"/>
                  </a:moveTo>
                  <a:cubicBezTo>
                    <a:pt x="5" y="6"/>
                    <a:pt x="3" y="11"/>
                    <a:pt x="0" y="17"/>
                  </a:cubicBezTo>
                  <a:cubicBezTo>
                    <a:pt x="144" y="67"/>
                    <a:pt x="144" y="67"/>
                    <a:pt x="144" y="67"/>
                  </a:cubicBezTo>
                  <a:cubicBezTo>
                    <a:pt x="150" y="51"/>
                    <a:pt x="150" y="51"/>
                    <a:pt x="150" y="51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89B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68" name="îŝḻîḓè">
              <a:extLst>
                <a:ext uri="{FF2B5EF4-FFF2-40B4-BE49-F238E27FC236}">
                  <a16:creationId xmlns:a16="http://schemas.microsoft.com/office/drawing/2014/main" id="{9C42E651-0021-6E1D-C6D5-7E34E1AE17C7}"/>
                </a:ext>
              </a:extLst>
            </p:cNvPr>
            <p:cNvSpPr/>
            <p:nvPr/>
          </p:nvSpPr>
          <p:spPr bwMode="auto">
            <a:xfrm>
              <a:off x="6542088" y="2840038"/>
              <a:ext cx="84138" cy="38100"/>
            </a:xfrm>
            <a:custGeom>
              <a:avLst/>
              <a:gdLst>
                <a:gd name="T0" fmla="*/ 0 w 51"/>
                <a:gd name="T1" fmla="*/ 0 h 24"/>
                <a:gd name="T2" fmla="*/ 12 w 51"/>
                <a:gd name="T3" fmla="*/ 16 h 24"/>
                <a:gd name="T4" fmla="*/ 33 w 51"/>
                <a:gd name="T5" fmla="*/ 24 h 24"/>
                <a:gd name="T6" fmla="*/ 51 w 51"/>
                <a:gd name="T7" fmla="*/ 18 h 24"/>
                <a:gd name="T8" fmla="*/ 0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0" y="0"/>
                  </a:moveTo>
                  <a:cubicBezTo>
                    <a:pt x="6" y="5"/>
                    <a:pt x="9" y="11"/>
                    <a:pt x="12" y="16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9" y="22"/>
                    <a:pt x="45" y="20"/>
                    <a:pt x="51" y="1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9B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69" name="îŝ1íḓê">
              <a:extLst>
                <a:ext uri="{FF2B5EF4-FFF2-40B4-BE49-F238E27FC236}">
                  <a16:creationId xmlns:a16="http://schemas.microsoft.com/office/drawing/2014/main" id="{6D17CAE6-DC5D-7AC6-3545-E6992558AAC9}"/>
                </a:ext>
              </a:extLst>
            </p:cNvPr>
            <p:cNvSpPr/>
            <p:nvPr/>
          </p:nvSpPr>
          <p:spPr bwMode="auto">
            <a:xfrm>
              <a:off x="6670676" y="2085976"/>
              <a:ext cx="1138238" cy="919163"/>
            </a:xfrm>
            <a:custGeom>
              <a:avLst/>
              <a:gdLst>
                <a:gd name="T0" fmla="*/ 0 w 717"/>
                <a:gd name="T1" fmla="*/ 223 h 579"/>
                <a:gd name="T2" fmla="*/ 579 w 717"/>
                <a:gd name="T3" fmla="*/ 0 h 579"/>
                <a:gd name="T4" fmla="*/ 717 w 717"/>
                <a:gd name="T5" fmla="*/ 356 h 579"/>
                <a:gd name="T6" fmla="*/ 137 w 717"/>
                <a:gd name="T7" fmla="*/ 579 h 579"/>
                <a:gd name="T8" fmla="*/ 0 w 717"/>
                <a:gd name="T9" fmla="*/ 22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7" h="579">
                  <a:moveTo>
                    <a:pt x="0" y="223"/>
                  </a:moveTo>
                  <a:lnTo>
                    <a:pt x="579" y="0"/>
                  </a:lnTo>
                  <a:lnTo>
                    <a:pt x="717" y="356"/>
                  </a:lnTo>
                  <a:lnTo>
                    <a:pt x="137" y="579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70" name="iŝľïde">
              <a:extLst>
                <a:ext uri="{FF2B5EF4-FFF2-40B4-BE49-F238E27FC236}">
                  <a16:creationId xmlns:a16="http://schemas.microsoft.com/office/drawing/2014/main" id="{B3D6C0D2-E012-55C1-D409-D499C0724198}"/>
                </a:ext>
              </a:extLst>
            </p:cNvPr>
            <p:cNvSpPr/>
            <p:nvPr/>
          </p:nvSpPr>
          <p:spPr bwMode="auto">
            <a:xfrm>
              <a:off x="6670676" y="2085976"/>
              <a:ext cx="1138238" cy="919163"/>
            </a:xfrm>
            <a:custGeom>
              <a:avLst/>
              <a:gdLst>
                <a:gd name="T0" fmla="*/ 0 w 717"/>
                <a:gd name="T1" fmla="*/ 223 h 579"/>
                <a:gd name="T2" fmla="*/ 579 w 717"/>
                <a:gd name="T3" fmla="*/ 0 h 579"/>
                <a:gd name="T4" fmla="*/ 717 w 717"/>
                <a:gd name="T5" fmla="*/ 356 h 579"/>
                <a:gd name="T6" fmla="*/ 137 w 717"/>
                <a:gd name="T7" fmla="*/ 579 h 579"/>
                <a:gd name="T8" fmla="*/ 0 w 717"/>
                <a:gd name="T9" fmla="*/ 22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7" h="579">
                  <a:moveTo>
                    <a:pt x="0" y="223"/>
                  </a:moveTo>
                  <a:lnTo>
                    <a:pt x="579" y="0"/>
                  </a:lnTo>
                  <a:lnTo>
                    <a:pt x="717" y="356"/>
                  </a:lnTo>
                  <a:lnTo>
                    <a:pt x="137" y="579"/>
                  </a:lnTo>
                  <a:lnTo>
                    <a:pt x="0" y="2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71" name="i$1ïḑe">
              <a:extLst>
                <a:ext uri="{FF2B5EF4-FFF2-40B4-BE49-F238E27FC236}">
                  <a16:creationId xmlns:a16="http://schemas.microsoft.com/office/drawing/2014/main" id="{A6C01C97-CEE3-FB33-5E21-C771273813F9}"/>
                </a:ext>
              </a:extLst>
            </p:cNvPr>
            <p:cNvSpPr/>
            <p:nvPr/>
          </p:nvSpPr>
          <p:spPr bwMode="auto">
            <a:xfrm>
              <a:off x="6688138" y="2108201"/>
              <a:ext cx="1090613" cy="868363"/>
            </a:xfrm>
            <a:custGeom>
              <a:avLst/>
              <a:gdLst>
                <a:gd name="T0" fmla="*/ 0 w 687"/>
                <a:gd name="T1" fmla="*/ 216 h 547"/>
                <a:gd name="T2" fmla="*/ 559 w 687"/>
                <a:gd name="T3" fmla="*/ 0 h 547"/>
                <a:gd name="T4" fmla="*/ 687 w 687"/>
                <a:gd name="T5" fmla="*/ 331 h 547"/>
                <a:gd name="T6" fmla="*/ 128 w 687"/>
                <a:gd name="T7" fmla="*/ 547 h 547"/>
                <a:gd name="T8" fmla="*/ 0 w 687"/>
                <a:gd name="T9" fmla="*/ 216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547">
                  <a:moveTo>
                    <a:pt x="0" y="216"/>
                  </a:moveTo>
                  <a:lnTo>
                    <a:pt x="559" y="0"/>
                  </a:lnTo>
                  <a:lnTo>
                    <a:pt x="687" y="331"/>
                  </a:lnTo>
                  <a:lnTo>
                    <a:pt x="128" y="547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72" name="íṣḻïďê">
              <a:extLst>
                <a:ext uri="{FF2B5EF4-FFF2-40B4-BE49-F238E27FC236}">
                  <a16:creationId xmlns:a16="http://schemas.microsoft.com/office/drawing/2014/main" id="{748CF457-58C1-1BA0-129E-936FDA4AA2B7}"/>
                </a:ext>
              </a:extLst>
            </p:cNvPr>
            <p:cNvSpPr/>
            <p:nvPr/>
          </p:nvSpPr>
          <p:spPr bwMode="auto">
            <a:xfrm>
              <a:off x="6688138" y="2108201"/>
              <a:ext cx="1090613" cy="868363"/>
            </a:xfrm>
            <a:custGeom>
              <a:avLst/>
              <a:gdLst>
                <a:gd name="T0" fmla="*/ 0 w 687"/>
                <a:gd name="T1" fmla="*/ 216 h 547"/>
                <a:gd name="T2" fmla="*/ 559 w 687"/>
                <a:gd name="T3" fmla="*/ 0 h 547"/>
                <a:gd name="T4" fmla="*/ 687 w 687"/>
                <a:gd name="T5" fmla="*/ 331 h 547"/>
                <a:gd name="T6" fmla="*/ 128 w 687"/>
                <a:gd name="T7" fmla="*/ 547 h 547"/>
                <a:gd name="T8" fmla="*/ 0 w 687"/>
                <a:gd name="T9" fmla="*/ 216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547">
                  <a:moveTo>
                    <a:pt x="0" y="216"/>
                  </a:moveTo>
                  <a:lnTo>
                    <a:pt x="559" y="0"/>
                  </a:lnTo>
                  <a:lnTo>
                    <a:pt x="687" y="331"/>
                  </a:lnTo>
                  <a:lnTo>
                    <a:pt x="128" y="547"/>
                  </a:lnTo>
                  <a:lnTo>
                    <a:pt x="0" y="2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73" name="ï$ļîdè">
              <a:extLst>
                <a:ext uri="{FF2B5EF4-FFF2-40B4-BE49-F238E27FC236}">
                  <a16:creationId xmlns:a16="http://schemas.microsoft.com/office/drawing/2014/main" id="{01F42953-FC4D-9C00-C6DE-F7D8049DE03D}"/>
                </a:ext>
              </a:extLst>
            </p:cNvPr>
            <p:cNvSpPr/>
            <p:nvPr/>
          </p:nvSpPr>
          <p:spPr bwMode="auto">
            <a:xfrm>
              <a:off x="6740526" y="2430463"/>
              <a:ext cx="146050" cy="128588"/>
            </a:xfrm>
            <a:custGeom>
              <a:avLst/>
              <a:gdLst>
                <a:gd name="T0" fmla="*/ 72 w 92"/>
                <a:gd name="T1" fmla="*/ 0 h 81"/>
                <a:gd name="T2" fmla="*/ 0 w 92"/>
                <a:gd name="T3" fmla="*/ 28 h 81"/>
                <a:gd name="T4" fmla="*/ 21 w 92"/>
                <a:gd name="T5" fmla="*/ 81 h 81"/>
                <a:gd name="T6" fmla="*/ 92 w 92"/>
                <a:gd name="T7" fmla="*/ 53 h 81"/>
                <a:gd name="T8" fmla="*/ 72 w 92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81">
                  <a:moveTo>
                    <a:pt x="72" y="0"/>
                  </a:moveTo>
                  <a:lnTo>
                    <a:pt x="0" y="28"/>
                  </a:lnTo>
                  <a:lnTo>
                    <a:pt x="21" y="81"/>
                  </a:lnTo>
                  <a:lnTo>
                    <a:pt x="92" y="5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8EB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74" name="íślîḍè">
              <a:extLst>
                <a:ext uri="{FF2B5EF4-FFF2-40B4-BE49-F238E27FC236}">
                  <a16:creationId xmlns:a16="http://schemas.microsoft.com/office/drawing/2014/main" id="{777AD60D-AD69-ACB6-8C62-001459CAE31D}"/>
                </a:ext>
              </a:extLst>
            </p:cNvPr>
            <p:cNvSpPr/>
            <p:nvPr/>
          </p:nvSpPr>
          <p:spPr bwMode="auto">
            <a:xfrm>
              <a:off x="6740526" y="2430463"/>
              <a:ext cx="146050" cy="128588"/>
            </a:xfrm>
            <a:custGeom>
              <a:avLst/>
              <a:gdLst>
                <a:gd name="T0" fmla="*/ 72 w 92"/>
                <a:gd name="T1" fmla="*/ 0 h 81"/>
                <a:gd name="T2" fmla="*/ 0 w 92"/>
                <a:gd name="T3" fmla="*/ 28 h 81"/>
                <a:gd name="T4" fmla="*/ 21 w 92"/>
                <a:gd name="T5" fmla="*/ 81 h 81"/>
                <a:gd name="T6" fmla="*/ 92 w 92"/>
                <a:gd name="T7" fmla="*/ 53 h 81"/>
                <a:gd name="T8" fmla="*/ 72 w 92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81">
                  <a:moveTo>
                    <a:pt x="72" y="0"/>
                  </a:moveTo>
                  <a:lnTo>
                    <a:pt x="0" y="28"/>
                  </a:lnTo>
                  <a:lnTo>
                    <a:pt x="21" y="81"/>
                  </a:lnTo>
                  <a:lnTo>
                    <a:pt x="92" y="53"/>
                  </a:lnTo>
                  <a:lnTo>
                    <a:pt x="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75" name="ïṩļïďé">
              <a:extLst>
                <a:ext uri="{FF2B5EF4-FFF2-40B4-BE49-F238E27FC236}">
                  <a16:creationId xmlns:a16="http://schemas.microsoft.com/office/drawing/2014/main" id="{EFF5C577-74F0-2B81-8B94-7152EAC58FE3}"/>
                </a:ext>
              </a:extLst>
            </p:cNvPr>
            <p:cNvSpPr/>
            <p:nvPr/>
          </p:nvSpPr>
          <p:spPr bwMode="auto">
            <a:xfrm>
              <a:off x="6918326" y="2557463"/>
              <a:ext cx="263525" cy="127000"/>
            </a:xfrm>
            <a:custGeom>
              <a:avLst/>
              <a:gdLst>
                <a:gd name="T0" fmla="*/ 160 w 160"/>
                <a:gd name="T1" fmla="*/ 0 h 78"/>
                <a:gd name="T2" fmla="*/ 0 w 160"/>
                <a:gd name="T3" fmla="*/ 62 h 78"/>
                <a:gd name="T4" fmla="*/ 7 w 160"/>
                <a:gd name="T5" fmla="*/ 78 h 78"/>
                <a:gd name="T6" fmla="*/ 127 w 160"/>
                <a:gd name="T7" fmla="*/ 32 h 78"/>
                <a:gd name="T8" fmla="*/ 160 w 160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78">
                  <a:moveTo>
                    <a:pt x="160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7" y="78"/>
                    <a:pt x="7" y="78"/>
                    <a:pt x="7" y="78"/>
                  </a:cubicBezTo>
                  <a:cubicBezTo>
                    <a:pt x="127" y="32"/>
                    <a:pt x="127" y="32"/>
                    <a:pt x="127" y="32"/>
                  </a:cubicBezTo>
                  <a:cubicBezTo>
                    <a:pt x="138" y="22"/>
                    <a:pt x="149" y="11"/>
                    <a:pt x="160" y="0"/>
                  </a:cubicBezTo>
                </a:path>
              </a:pathLst>
            </a:custGeom>
            <a:solidFill>
              <a:srgbClr val="8EB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76" name="ïS1iḍè">
              <a:extLst>
                <a:ext uri="{FF2B5EF4-FFF2-40B4-BE49-F238E27FC236}">
                  <a16:creationId xmlns:a16="http://schemas.microsoft.com/office/drawing/2014/main" id="{18E19B14-A172-B6DF-1B35-F1123061E56C}"/>
                </a:ext>
              </a:extLst>
            </p:cNvPr>
            <p:cNvSpPr/>
            <p:nvPr/>
          </p:nvSpPr>
          <p:spPr bwMode="auto">
            <a:xfrm>
              <a:off x="6108701" y="1720851"/>
              <a:ext cx="1058863" cy="733425"/>
            </a:xfrm>
            <a:custGeom>
              <a:avLst/>
              <a:gdLst>
                <a:gd name="T0" fmla="*/ 0 w 667"/>
                <a:gd name="T1" fmla="*/ 378 h 462"/>
                <a:gd name="T2" fmla="*/ 52 w 667"/>
                <a:gd name="T3" fmla="*/ 0 h 462"/>
                <a:gd name="T4" fmla="*/ 667 w 667"/>
                <a:gd name="T5" fmla="*/ 83 h 462"/>
                <a:gd name="T6" fmla="*/ 616 w 667"/>
                <a:gd name="T7" fmla="*/ 462 h 462"/>
                <a:gd name="T8" fmla="*/ 0 w 667"/>
                <a:gd name="T9" fmla="*/ 378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7" h="462">
                  <a:moveTo>
                    <a:pt x="0" y="378"/>
                  </a:moveTo>
                  <a:lnTo>
                    <a:pt x="52" y="0"/>
                  </a:lnTo>
                  <a:lnTo>
                    <a:pt x="667" y="83"/>
                  </a:lnTo>
                  <a:lnTo>
                    <a:pt x="616" y="462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77" name="îṣ1ïḍe">
              <a:extLst>
                <a:ext uri="{FF2B5EF4-FFF2-40B4-BE49-F238E27FC236}">
                  <a16:creationId xmlns:a16="http://schemas.microsoft.com/office/drawing/2014/main" id="{3442894C-76B9-CE95-1721-F714F3B59B31}"/>
                </a:ext>
              </a:extLst>
            </p:cNvPr>
            <p:cNvSpPr/>
            <p:nvPr/>
          </p:nvSpPr>
          <p:spPr bwMode="auto">
            <a:xfrm>
              <a:off x="6108701" y="1720851"/>
              <a:ext cx="1058863" cy="733425"/>
            </a:xfrm>
            <a:custGeom>
              <a:avLst/>
              <a:gdLst>
                <a:gd name="T0" fmla="*/ 0 w 667"/>
                <a:gd name="T1" fmla="*/ 378 h 462"/>
                <a:gd name="T2" fmla="*/ 52 w 667"/>
                <a:gd name="T3" fmla="*/ 0 h 462"/>
                <a:gd name="T4" fmla="*/ 667 w 667"/>
                <a:gd name="T5" fmla="*/ 83 h 462"/>
                <a:gd name="T6" fmla="*/ 616 w 667"/>
                <a:gd name="T7" fmla="*/ 462 h 462"/>
                <a:gd name="T8" fmla="*/ 0 w 667"/>
                <a:gd name="T9" fmla="*/ 378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7" h="462">
                  <a:moveTo>
                    <a:pt x="0" y="378"/>
                  </a:moveTo>
                  <a:lnTo>
                    <a:pt x="52" y="0"/>
                  </a:lnTo>
                  <a:lnTo>
                    <a:pt x="667" y="83"/>
                  </a:lnTo>
                  <a:lnTo>
                    <a:pt x="616" y="462"/>
                  </a:lnTo>
                  <a:lnTo>
                    <a:pt x="0" y="3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78" name="îšḷiḓé">
              <a:extLst>
                <a:ext uri="{FF2B5EF4-FFF2-40B4-BE49-F238E27FC236}">
                  <a16:creationId xmlns:a16="http://schemas.microsoft.com/office/drawing/2014/main" id="{5A1A3AA7-4B9A-9090-5DAA-E34B0B824F53}"/>
                </a:ext>
              </a:extLst>
            </p:cNvPr>
            <p:cNvSpPr/>
            <p:nvPr/>
          </p:nvSpPr>
          <p:spPr bwMode="auto">
            <a:xfrm>
              <a:off x="6145213" y="1746251"/>
              <a:ext cx="1020763" cy="692150"/>
            </a:xfrm>
            <a:custGeom>
              <a:avLst/>
              <a:gdLst>
                <a:gd name="T0" fmla="*/ 0 w 643"/>
                <a:gd name="T1" fmla="*/ 353 h 436"/>
                <a:gd name="T2" fmla="*/ 49 w 643"/>
                <a:gd name="T3" fmla="*/ 0 h 436"/>
                <a:gd name="T4" fmla="*/ 643 w 643"/>
                <a:gd name="T5" fmla="*/ 84 h 436"/>
                <a:gd name="T6" fmla="*/ 594 w 643"/>
                <a:gd name="T7" fmla="*/ 436 h 436"/>
                <a:gd name="T8" fmla="*/ 0 w 643"/>
                <a:gd name="T9" fmla="*/ 353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3" h="436">
                  <a:moveTo>
                    <a:pt x="0" y="353"/>
                  </a:moveTo>
                  <a:lnTo>
                    <a:pt x="49" y="0"/>
                  </a:lnTo>
                  <a:lnTo>
                    <a:pt x="643" y="84"/>
                  </a:lnTo>
                  <a:lnTo>
                    <a:pt x="594" y="436"/>
                  </a:lnTo>
                  <a:lnTo>
                    <a:pt x="0" y="3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79" name="iṣļiḑê">
              <a:extLst>
                <a:ext uri="{FF2B5EF4-FFF2-40B4-BE49-F238E27FC236}">
                  <a16:creationId xmlns:a16="http://schemas.microsoft.com/office/drawing/2014/main" id="{779FB8C7-DA3D-491E-BF01-D53D8C148C08}"/>
                </a:ext>
              </a:extLst>
            </p:cNvPr>
            <p:cNvSpPr/>
            <p:nvPr/>
          </p:nvSpPr>
          <p:spPr bwMode="auto">
            <a:xfrm>
              <a:off x="6145213" y="1746251"/>
              <a:ext cx="1020763" cy="692150"/>
            </a:xfrm>
            <a:custGeom>
              <a:avLst/>
              <a:gdLst>
                <a:gd name="T0" fmla="*/ 0 w 643"/>
                <a:gd name="T1" fmla="*/ 353 h 436"/>
                <a:gd name="T2" fmla="*/ 49 w 643"/>
                <a:gd name="T3" fmla="*/ 0 h 436"/>
                <a:gd name="T4" fmla="*/ 643 w 643"/>
                <a:gd name="T5" fmla="*/ 84 h 436"/>
                <a:gd name="T6" fmla="*/ 594 w 643"/>
                <a:gd name="T7" fmla="*/ 436 h 436"/>
                <a:gd name="T8" fmla="*/ 0 w 643"/>
                <a:gd name="T9" fmla="*/ 353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3" h="436">
                  <a:moveTo>
                    <a:pt x="0" y="353"/>
                  </a:moveTo>
                  <a:lnTo>
                    <a:pt x="49" y="0"/>
                  </a:lnTo>
                  <a:lnTo>
                    <a:pt x="643" y="84"/>
                  </a:lnTo>
                  <a:lnTo>
                    <a:pt x="594" y="436"/>
                  </a:lnTo>
                  <a:lnTo>
                    <a:pt x="0" y="3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80" name="ïṣḻïďe">
              <a:extLst>
                <a:ext uri="{FF2B5EF4-FFF2-40B4-BE49-F238E27FC236}">
                  <a16:creationId xmlns:a16="http://schemas.microsoft.com/office/drawing/2014/main" id="{3C8A8BA1-ED1B-377B-2B9F-F892D86EEEE7}"/>
                </a:ext>
              </a:extLst>
            </p:cNvPr>
            <p:cNvSpPr/>
            <p:nvPr/>
          </p:nvSpPr>
          <p:spPr bwMode="auto">
            <a:xfrm>
              <a:off x="6223001" y="1817688"/>
              <a:ext cx="130175" cy="73025"/>
            </a:xfrm>
            <a:custGeom>
              <a:avLst/>
              <a:gdLst>
                <a:gd name="T0" fmla="*/ 82 w 82"/>
                <a:gd name="T1" fmla="*/ 0 h 46"/>
                <a:gd name="T2" fmla="*/ 1 w 82"/>
                <a:gd name="T3" fmla="*/ 32 h 46"/>
                <a:gd name="T4" fmla="*/ 0 w 82"/>
                <a:gd name="T5" fmla="*/ 36 h 46"/>
                <a:gd name="T6" fmla="*/ 76 w 82"/>
                <a:gd name="T7" fmla="*/ 46 h 46"/>
                <a:gd name="T8" fmla="*/ 82 w 82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46">
                  <a:moveTo>
                    <a:pt x="82" y="0"/>
                  </a:moveTo>
                  <a:lnTo>
                    <a:pt x="1" y="32"/>
                  </a:lnTo>
                  <a:lnTo>
                    <a:pt x="0" y="36"/>
                  </a:lnTo>
                  <a:lnTo>
                    <a:pt x="76" y="46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8EB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81" name="îṩḷiďê">
              <a:extLst>
                <a:ext uri="{FF2B5EF4-FFF2-40B4-BE49-F238E27FC236}">
                  <a16:creationId xmlns:a16="http://schemas.microsoft.com/office/drawing/2014/main" id="{117FD67D-B00D-AE74-342D-C041F15FE1D8}"/>
                </a:ext>
              </a:extLst>
            </p:cNvPr>
            <p:cNvSpPr/>
            <p:nvPr/>
          </p:nvSpPr>
          <p:spPr bwMode="auto">
            <a:xfrm>
              <a:off x="6223001" y="1817688"/>
              <a:ext cx="130175" cy="73025"/>
            </a:xfrm>
            <a:custGeom>
              <a:avLst/>
              <a:gdLst>
                <a:gd name="T0" fmla="*/ 82 w 82"/>
                <a:gd name="T1" fmla="*/ 0 h 46"/>
                <a:gd name="T2" fmla="*/ 1 w 82"/>
                <a:gd name="T3" fmla="*/ 32 h 46"/>
                <a:gd name="T4" fmla="*/ 0 w 82"/>
                <a:gd name="T5" fmla="*/ 36 h 46"/>
                <a:gd name="T6" fmla="*/ 76 w 82"/>
                <a:gd name="T7" fmla="*/ 46 h 46"/>
                <a:gd name="T8" fmla="*/ 82 w 82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46">
                  <a:moveTo>
                    <a:pt x="82" y="0"/>
                  </a:moveTo>
                  <a:lnTo>
                    <a:pt x="1" y="32"/>
                  </a:lnTo>
                  <a:lnTo>
                    <a:pt x="0" y="36"/>
                  </a:lnTo>
                  <a:lnTo>
                    <a:pt x="76" y="46"/>
                  </a:lnTo>
                  <a:lnTo>
                    <a:pt x="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82" name="ïŝḷiďè">
              <a:extLst>
                <a:ext uri="{FF2B5EF4-FFF2-40B4-BE49-F238E27FC236}">
                  <a16:creationId xmlns:a16="http://schemas.microsoft.com/office/drawing/2014/main" id="{5AFDAB63-2DAE-63BB-20EC-32DF45A0920C}"/>
                </a:ext>
              </a:extLst>
            </p:cNvPr>
            <p:cNvSpPr/>
            <p:nvPr/>
          </p:nvSpPr>
          <p:spPr bwMode="auto">
            <a:xfrm>
              <a:off x="6299201" y="2032001"/>
              <a:ext cx="465138" cy="92075"/>
            </a:xfrm>
            <a:custGeom>
              <a:avLst/>
              <a:gdLst>
                <a:gd name="T0" fmla="*/ 2 w 293"/>
                <a:gd name="T1" fmla="*/ 0 h 58"/>
                <a:gd name="T2" fmla="*/ 0 w 293"/>
                <a:gd name="T3" fmla="*/ 19 h 58"/>
                <a:gd name="T4" fmla="*/ 290 w 293"/>
                <a:gd name="T5" fmla="*/ 58 h 58"/>
                <a:gd name="T6" fmla="*/ 293 w 293"/>
                <a:gd name="T7" fmla="*/ 39 h 58"/>
                <a:gd name="T8" fmla="*/ 2 w 293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58">
                  <a:moveTo>
                    <a:pt x="2" y="0"/>
                  </a:moveTo>
                  <a:lnTo>
                    <a:pt x="0" y="19"/>
                  </a:lnTo>
                  <a:lnTo>
                    <a:pt x="290" y="58"/>
                  </a:lnTo>
                  <a:lnTo>
                    <a:pt x="293" y="3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EB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83" name="íṩḻidè">
              <a:extLst>
                <a:ext uri="{FF2B5EF4-FFF2-40B4-BE49-F238E27FC236}">
                  <a16:creationId xmlns:a16="http://schemas.microsoft.com/office/drawing/2014/main" id="{7D632356-A564-259F-0463-4815827DC9B0}"/>
                </a:ext>
              </a:extLst>
            </p:cNvPr>
            <p:cNvSpPr/>
            <p:nvPr/>
          </p:nvSpPr>
          <p:spPr bwMode="auto">
            <a:xfrm>
              <a:off x="6299201" y="2032001"/>
              <a:ext cx="465138" cy="92075"/>
            </a:xfrm>
            <a:custGeom>
              <a:avLst/>
              <a:gdLst>
                <a:gd name="T0" fmla="*/ 2 w 293"/>
                <a:gd name="T1" fmla="*/ 0 h 58"/>
                <a:gd name="T2" fmla="*/ 0 w 293"/>
                <a:gd name="T3" fmla="*/ 19 h 58"/>
                <a:gd name="T4" fmla="*/ 290 w 293"/>
                <a:gd name="T5" fmla="*/ 58 h 58"/>
                <a:gd name="T6" fmla="*/ 293 w 293"/>
                <a:gd name="T7" fmla="*/ 39 h 58"/>
                <a:gd name="T8" fmla="*/ 2 w 293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58">
                  <a:moveTo>
                    <a:pt x="2" y="0"/>
                  </a:moveTo>
                  <a:lnTo>
                    <a:pt x="0" y="19"/>
                  </a:lnTo>
                  <a:lnTo>
                    <a:pt x="290" y="58"/>
                  </a:lnTo>
                  <a:lnTo>
                    <a:pt x="293" y="39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84" name="îṧḷiḓè">
              <a:extLst>
                <a:ext uri="{FF2B5EF4-FFF2-40B4-BE49-F238E27FC236}">
                  <a16:creationId xmlns:a16="http://schemas.microsoft.com/office/drawing/2014/main" id="{6450A4CF-C49B-02A0-25B1-3519AF6AABE4}"/>
                </a:ext>
              </a:extLst>
            </p:cNvPr>
            <p:cNvSpPr/>
            <p:nvPr/>
          </p:nvSpPr>
          <p:spPr bwMode="auto">
            <a:xfrm>
              <a:off x="6415088" y="2120901"/>
              <a:ext cx="339725" cy="65088"/>
            </a:xfrm>
            <a:custGeom>
              <a:avLst/>
              <a:gdLst>
                <a:gd name="T0" fmla="*/ 1 w 214"/>
                <a:gd name="T1" fmla="*/ 0 h 41"/>
                <a:gd name="T2" fmla="*/ 0 w 214"/>
                <a:gd name="T3" fmla="*/ 12 h 41"/>
                <a:gd name="T4" fmla="*/ 211 w 214"/>
                <a:gd name="T5" fmla="*/ 41 h 41"/>
                <a:gd name="T6" fmla="*/ 214 w 214"/>
                <a:gd name="T7" fmla="*/ 29 h 41"/>
                <a:gd name="T8" fmla="*/ 1 w 2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41">
                  <a:moveTo>
                    <a:pt x="1" y="0"/>
                  </a:moveTo>
                  <a:lnTo>
                    <a:pt x="0" y="12"/>
                  </a:lnTo>
                  <a:lnTo>
                    <a:pt x="211" y="41"/>
                  </a:lnTo>
                  <a:lnTo>
                    <a:pt x="214" y="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B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85" name="iṧľídê">
              <a:extLst>
                <a:ext uri="{FF2B5EF4-FFF2-40B4-BE49-F238E27FC236}">
                  <a16:creationId xmlns:a16="http://schemas.microsoft.com/office/drawing/2014/main" id="{8E799E3F-57C4-34AF-A9F5-6BEE560EE00A}"/>
                </a:ext>
              </a:extLst>
            </p:cNvPr>
            <p:cNvSpPr/>
            <p:nvPr/>
          </p:nvSpPr>
          <p:spPr bwMode="auto">
            <a:xfrm>
              <a:off x="6415088" y="2120901"/>
              <a:ext cx="339725" cy="65088"/>
            </a:xfrm>
            <a:custGeom>
              <a:avLst/>
              <a:gdLst>
                <a:gd name="T0" fmla="*/ 1 w 214"/>
                <a:gd name="T1" fmla="*/ 0 h 41"/>
                <a:gd name="T2" fmla="*/ 0 w 214"/>
                <a:gd name="T3" fmla="*/ 12 h 41"/>
                <a:gd name="T4" fmla="*/ 211 w 214"/>
                <a:gd name="T5" fmla="*/ 41 h 41"/>
                <a:gd name="T6" fmla="*/ 214 w 214"/>
                <a:gd name="T7" fmla="*/ 29 h 41"/>
                <a:gd name="T8" fmla="*/ 1 w 2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41">
                  <a:moveTo>
                    <a:pt x="1" y="0"/>
                  </a:moveTo>
                  <a:lnTo>
                    <a:pt x="0" y="12"/>
                  </a:lnTo>
                  <a:lnTo>
                    <a:pt x="211" y="41"/>
                  </a:lnTo>
                  <a:lnTo>
                    <a:pt x="214" y="2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86" name="íšḷiḋê">
              <a:extLst>
                <a:ext uri="{FF2B5EF4-FFF2-40B4-BE49-F238E27FC236}">
                  <a16:creationId xmlns:a16="http://schemas.microsoft.com/office/drawing/2014/main" id="{63A0D7C8-AD28-732F-4617-85247064724B}"/>
                </a:ext>
              </a:extLst>
            </p:cNvPr>
            <p:cNvSpPr/>
            <p:nvPr/>
          </p:nvSpPr>
          <p:spPr bwMode="auto">
            <a:xfrm>
              <a:off x="4560888" y="2713038"/>
              <a:ext cx="1058863" cy="733425"/>
            </a:xfrm>
            <a:custGeom>
              <a:avLst/>
              <a:gdLst>
                <a:gd name="T0" fmla="*/ 0 w 667"/>
                <a:gd name="T1" fmla="*/ 378 h 462"/>
                <a:gd name="T2" fmla="*/ 52 w 667"/>
                <a:gd name="T3" fmla="*/ 0 h 462"/>
                <a:gd name="T4" fmla="*/ 667 w 667"/>
                <a:gd name="T5" fmla="*/ 84 h 462"/>
                <a:gd name="T6" fmla="*/ 616 w 667"/>
                <a:gd name="T7" fmla="*/ 462 h 462"/>
                <a:gd name="T8" fmla="*/ 0 w 667"/>
                <a:gd name="T9" fmla="*/ 378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7" h="462">
                  <a:moveTo>
                    <a:pt x="0" y="378"/>
                  </a:moveTo>
                  <a:lnTo>
                    <a:pt x="52" y="0"/>
                  </a:lnTo>
                  <a:lnTo>
                    <a:pt x="667" y="84"/>
                  </a:lnTo>
                  <a:lnTo>
                    <a:pt x="616" y="462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87" name="íśḻïḋê">
              <a:extLst>
                <a:ext uri="{FF2B5EF4-FFF2-40B4-BE49-F238E27FC236}">
                  <a16:creationId xmlns:a16="http://schemas.microsoft.com/office/drawing/2014/main" id="{8F793150-3C1D-59E2-5E78-F8DCC11A80DD}"/>
                </a:ext>
              </a:extLst>
            </p:cNvPr>
            <p:cNvSpPr/>
            <p:nvPr/>
          </p:nvSpPr>
          <p:spPr bwMode="auto">
            <a:xfrm>
              <a:off x="4560888" y="2713038"/>
              <a:ext cx="1058863" cy="733425"/>
            </a:xfrm>
            <a:custGeom>
              <a:avLst/>
              <a:gdLst>
                <a:gd name="T0" fmla="*/ 0 w 667"/>
                <a:gd name="T1" fmla="*/ 378 h 462"/>
                <a:gd name="T2" fmla="*/ 52 w 667"/>
                <a:gd name="T3" fmla="*/ 0 h 462"/>
                <a:gd name="T4" fmla="*/ 667 w 667"/>
                <a:gd name="T5" fmla="*/ 84 h 462"/>
                <a:gd name="T6" fmla="*/ 616 w 667"/>
                <a:gd name="T7" fmla="*/ 462 h 462"/>
                <a:gd name="T8" fmla="*/ 0 w 667"/>
                <a:gd name="T9" fmla="*/ 378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7" h="462">
                  <a:moveTo>
                    <a:pt x="0" y="378"/>
                  </a:moveTo>
                  <a:lnTo>
                    <a:pt x="52" y="0"/>
                  </a:lnTo>
                  <a:lnTo>
                    <a:pt x="667" y="84"/>
                  </a:lnTo>
                  <a:lnTo>
                    <a:pt x="616" y="462"/>
                  </a:lnTo>
                  <a:lnTo>
                    <a:pt x="0" y="3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88" name="ïSļiḓe">
              <a:extLst>
                <a:ext uri="{FF2B5EF4-FFF2-40B4-BE49-F238E27FC236}">
                  <a16:creationId xmlns:a16="http://schemas.microsoft.com/office/drawing/2014/main" id="{3CA3046F-0C02-499C-B744-0D690DAB2287}"/>
                </a:ext>
              </a:extLst>
            </p:cNvPr>
            <p:cNvSpPr/>
            <p:nvPr/>
          </p:nvSpPr>
          <p:spPr bwMode="auto">
            <a:xfrm>
              <a:off x="4576763" y="2728913"/>
              <a:ext cx="1020763" cy="688975"/>
            </a:xfrm>
            <a:custGeom>
              <a:avLst/>
              <a:gdLst>
                <a:gd name="T0" fmla="*/ 0 w 643"/>
                <a:gd name="T1" fmla="*/ 353 h 434"/>
                <a:gd name="T2" fmla="*/ 48 w 643"/>
                <a:gd name="T3" fmla="*/ 0 h 434"/>
                <a:gd name="T4" fmla="*/ 643 w 643"/>
                <a:gd name="T5" fmla="*/ 82 h 434"/>
                <a:gd name="T6" fmla="*/ 594 w 643"/>
                <a:gd name="T7" fmla="*/ 434 h 434"/>
                <a:gd name="T8" fmla="*/ 0 w 643"/>
                <a:gd name="T9" fmla="*/ 353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3" h="434">
                  <a:moveTo>
                    <a:pt x="0" y="353"/>
                  </a:moveTo>
                  <a:lnTo>
                    <a:pt x="48" y="0"/>
                  </a:lnTo>
                  <a:lnTo>
                    <a:pt x="643" y="82"/>
                  </a:lnTo>
                  <a:lnTo>
                    <a:pt x="594" y="434"/>
                  </a:lnTo>
                  <a:lnTo>
                    <a:pt x="0" y="3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89" name="ïṧļíde">
              <a:extLst>
                <a:ext uri="{FF2B5EF4-FFF2-40B4-BE49-F238E27FC236}">
                  <a16:creationId xmlns:a16="http://schemas.microsoft.com/office/drawing/2014/main" id="{2ACDE4A0-1C00-99FF-7776-0CC83028BA0B}"/>
                </a:ext>
              </a:extLst>
            </p:cNvPr>
            <p:cNvSpPr/>
            <p:nvPr/>
          </p:nvSpPr>
          <p:spPr bwMode="auto">
            <a:xfrm>
              <a:off x="4576763" y="2728913"/>
              <a:ext cx="1020763" cy="688975"/>
            </a:xfrm>
            <a:custGeom>
              <a:avLst/>
              <a:gdLst>
                <a:gd name="T0" fmla="*/ 0 w 643"/>
                <a:gd name="T1" fmla="*/ 353 h 434"/>
                <a:gd name="T2" fmla="*/ 48 w 643"/>
                <a:gd name="T3" fmla="*/ 0 h 434"/>
                <a:gd name="T4" fmla="*/ 643 w 643"/>
                <a:gd name="T5" fmla="*/ 82 h 434"/>
                <a:gd name="T6" fmla="*/ 594 w 643"/>
                <a:gd name="T7" fmla="*/ 434 h 434"/>
                <a:gd name="T8" fmla="*/ 0 w 643"/>
                <a:gd name="T9" fmla="*/ 353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3" h="434">
                  <a:moveTo>
                    <a:pt x="0" y="353"/>
                  </a:moveTo>
                  <a:lnTo>
                    <a:pt x="48" y="0"/>
                  </a:lnTo>
                  <a:lnTo>
                    <a:pt x="643" y="82"/>
                  </a:lnTo>
                  <a:lnTo>
                    <a:pt x="594" y="434"/>
                  </a:lnTo>
                  <a:lnTo>
                    <a:pt x="0" y="3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90" name="íṥḷíde">
              <a:extLst>
                <a:ext uri="{FF2B5EF4-FFF2-40B4-BE49-F238E27FC236}">
                  <a16:creationId xmlns:a16="http://schemas.microsoft.com/office/drawing/2014/main" id="{22D4B8C0-F460-D234-294C-41D5E1155472}"/>
                </a:ext>
              </a:extLst>
            </p:cNvPr>
            <p:cNvSpPr/>
            <p:nvPr/>
          </p:nvSpPr>
          <p:spPr bwMode="auto">
            <a:xfrm>
              <a:off x="4359276" y="2073276"/>
              <a:ext cx="1057275" cy="731838"/>
            </a:xfrm>
            <a:custGeom>
              <a:avLst/>
              <a:gdLst>
                <a:gd name="T0" fmla="*/ 0 w 666"/>
                <a:gd name="T1" fmla="*/ 377 h 461"/>
                <a:gd name="T2" fmla="*/ 51 w 666"/>
                <a:gd name="T3" fmla="*/ 0 h 461"/>
                <a:gd name="T4" fmla="*/ 666 w 666"/>
                <a:gd name="T5" fmla="*/ 84 h 461"/>
                <a:gd name="T6" fmla="*/ 615 w 666"/>
                <a:gd name="T7" fmla="*/ 461 h 461"/>
                <a:gd name="T8" fmla="*/ 0 w 666"/>
                <a:gd name="T9" fmla="*/ 37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461">
                  <a:moveTo>
                    <a:pt x="0" y="377"/>
                  </a:moveTo>
                  <a:lnTo>
                    <a:pt x="51" y="0"/>
                  </a:lnTo>
                  <a:lnTo>
                    <a:pt x="666" y="84"/>
                  </a:lnTo>
                  <a:lnTo>
                    <a:pt x="615" y="461"/>
                  </a:lnTo>
                  <a:lnTo>
                    <a:pt x="0" y="377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91" name="îṣļïḓe">
              <a:extLst>
                <a:ext uri="{FF2B5EF4-FFF2-40B4-BE49-F238E27FC236}">
                  <a16:creationId xmlns:a16="http://schemas.microsoft.com/office/drawing/2014/main" id="{C34CD441-716C-F7C7-B33B-4A8F420CC29A}"/>
                </a:ext>
              </a:extLst>
            </p:cNvPr>
            <p:cNvSpPr/>
            <p:nvPr/>
          </p:nvSpPr>
          <p:spPr bwMode="auto">
            <a:xfrm>
              <a:off x="4359276" y="2073276"/>
              <a:ext cx="1057275" cy="731838"/>
            </a:xfrm>
            <a:custGeom>
              <a:avLst/>
              <a:gdLst>
                <a:gd name="T0" fmla="*/ 0 w 666"/>
                <a:gd name="T1" fmla="*/ 377 h 461"/>
                <a:gd name="T2" fmla="*/ 51 w 666"/>
                <a:gd name="T3" fmla="*/ 0 h 461"/>
                <a:gd name="T4" fmla="*/ 666 w 666"/>
                <a:gd name="T5" fmla="*/ 84 h 461"/>
                <a:gd name="T6" fmla="*/ 615 w 666"/>
                <a:gd name="T7" fmla="*/ 461 h 461"/>
                <a:gd name="T8" fmla="*/ 0 w 666"/>
                <a:gd name="T9" fmla="*/ 37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461">
                  <a:moveTo>
                    <a:pt x="0" y="377"/>
                  </a:moveTo>
                  <a:lnTo>
                    <a:pt x="51" y="0"/>
                  </a:lnTo>
                  <a:lnTo>
                    <a:pt x="666" y="84"/>
                  </a:lnTo>
                  <a:lnTo>
                    <a:pt x="615" y="461"/>
                  </a:lnTo>
                  <a:lnTo>
                    <a:pt x="0" y="377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92" name="ïślïḓê">
              <a:extLst>
                <a:ext uri="{FF2B5EF4-FFF2-40B4-BE49-F238E27FC236}">
                  <a16:creationId xmlns:a16="http://schemas.microsoft.com/office/drawing/2014/main" id="{D2BEBD22-5EE4-994E-C4EA-1915858CE6D5}"/>
                </a:ext>
              </a:extLst>
            </p:cNvPr>
            <p:cNvSpPr/>
            <p:nvPr/>
          </p:nvSpPr>
          <p:spPr bwMode="auto">
            <a:xfrm>
              <a:off x="4375151" y="2089151"/>
              <a:ext cx="1019175" cy="687388"/>
            </a:xfrm>
            <a:custGeom>
              <a:avLst/>
              <a:gdLst>
                <a:gd name="T0" fmla="*/ 0 w 642"/>
                <a:gd name="T1" fmla="*/ 353 h 433"/>
                <a:gd name="T2" fmla="*/ 47 w 642"/>
                <a:gd name="T3" fmla="*/ 0 h 433"/>
                <a:gd name="T4" fmla="*/ 642 w 642"/>
                <a:gd name="T5" fmla="*/ 81 h 433"/>
                <a:gd name="T6" fmla="*/ 594 w 642"/>
                <a:gd name="T7" fmla="*/ 433 h 433"/>
                <a:gd name="T8" fmla="*/ 0 w 642"/>
                <a:gd name="T9" fmla="*/ 35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433">
                  <a:moveTo>
                    <a:pt x="0" y="353"/>
                  </a:moveTo>
                  <a:lnTo>
                    <a:pt x="47" y="0"/>
                  </a:lnTo>
                  <a:lnTo>
                    <a:pt x="642" y="81"/>
                  </a:lnTo>
                  <a:lnTo>
                    <a:pt x="594" y="433"/>
                  </a:lnTo>
                  <a:lnTo>
                    <a:pt x="0" y="3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93" name="îṧļïḋé">
              <a:extLst>
                <a:ext uri="{FF2B5EF4-FFF2-40B4-BE49-F238E27FC236}">
                  <a16:creationId xmlns:a16="http://schemas.microsoft.com/office/drawing/2014/main" id="{ACAE37FE-0C90-C44F-0A3F-FCA3C518BB2E}"/>
                </a:ext>
              </a:extLst>
            </p:cNvPr>
            <p:cNvSpPr/>
            <p:nvPr/>
          </p:nvSpPr>
          <p:spPr bwMode="auto">
            <a:xfrm>
              <a:off x="4375151" y="2089151"/>
              <a:ext cx="1019175" cy="687388"/>
            </a:xfrm>
            <a:custGeom>
              <a:avLst/>
              <a:gdLst>
                <a:gd name="T0" fmla="*/ 0 w 642"/>
                <a:gd name="T1" fmla="*/ 353 h 433"/>
                <a:gd name="T2" fmla="*/ 47 w 642"/>
                <a:gd name="T3" fmla="*/ 0 h 433"/>
                <a:gd name="T4" fmla="*/ 642 w 642"/>
                <a:gd name="T5" fmla="*/ 81 h 433"/>
                <a:gd name="T6" fmla="*/ 594 w 642"/>
                <a:gd name="T7" fmla="*/ 433 h 433"/>
                <a:gd name="T8" fmla="*/ 0 w 642"/>
                <a:gd name="T9" fmla="*/ 35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433">
                  <a:moveTo>
                    <a:pt x="0" y="353"/>
                  </a:moveTo>
                  <a:lnTo>
                    <a:pt x="47" y="0"/>
                  </a:lnTo>
                  <a:lnTo>
                    <a:pt x="642" y="81"/>
                  </a:lnTo>
                  <a:lnTo>
                    <a:pt x="594" y="433"/>
                  </a:lnTo>
                  <a:lnTo>
                    <a:pt x="0" y="35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94" name="îş1iḍè">
              <a:extLst>
                <a:ext uri="{FF2B5EF4-FFF2-40B4-BE49-F238E27FC236}">
                  <a16:creationId xmlns:a16="http://schemas.microsoft.com/office/drawing/2014/main" id="{A506FC11-795E-4169-D328-D5BA4F1F2705}"/>
                </a:ext>
              </a:extLst>
            </p:cNvPr>
            <p:cNvSpPr/>
            <p:nvPr/>
          </p:nvSpPr>
          <p:spPr bwMode="auto">
            <a:xfrm>
              <a:off x="4473576" y="2136776"/>
              <a:ext cx="131763" cy="104775"/>
            </a:xfrm>
            <a:custGeom>
              <a:avLst/>
              <a:gdLst>
                <a:gd name="T0" fmla="*/ 7 w 83"/>
                <a:gd name="T1" fmla="*/ 0 h 66"/>
                <a:gd name="T2" fmla="*/ 0 w 83"/>
                <a:gd name="T3" fmla="*/ 56 h 66"/>
                <a:gd name="T4" fmla="*/ 76 w 83"/>
                <a:gd name="T5" fmla="*/ 66 h 66"/>
                <a:gd name="T6" fmla="*/ 83 w 83"/>
                <a:gd name="T7" fmla="*/ 11 h 66"/>
                <a:gd name="T8" fmla="*/ 7 w 8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6">
                  <a:moveTo>
                    <a:pt x="7" y="0"/>
                  </a:moveTo>
                  <a:lnTo>
                    <a:pt x="0" y="56"/>
                  </a:lnTo>
                  <a:lnTo>
                    <a:pt x="76" y="66"/>
                  </a:lnTo>
                  <a:lnTo>
                    <a:pt x="83" y="1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8EB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95" name="íSḷîḑê">
              <a:extLst>
                <a:ext uri="{FF2B5EF4-FFF2-40B4-BE49-F238E27FC236}">
                  <a16:creationId xmlns:a16="http://schemas.microsoft.com/office/drawing/2014/main" id="{E842BE9D-D156-FC65-7357-0BEECD9AE41E}"/>
                </a:ext>
              </a:extLst>
            </p:cNvPr>
            <p:cNvSpPr/>
            <p:nvPr/>
          </p:nvSpPr>
          <p:spPr bwMode="auto">
            <a:xfrm>
              <a:off x="4473576" y="2136776"/>
              <a:ext cx="131763" cy="104775"/>
            </a:xfrm>
            <a:custGeom>
              <a:avLst/>
              <a:gdLst>
                <a:gd name="T0" fmla="*/ 7 w 83"/>
                <a:gd name="T1" fmla="*/ 0 h 66"/>
                <a:gd name="T2" fmla="*/ 0 w 83"/>
                <a:gd name="T3" fmla="*/ 56 h 66"/>
                <a:gd name="T4" fmla="*/ 76 w 83"/>
                <a:gd name="T5" fmla="*/ 66 h 66"/>
                <a:gd name="T6" fmla="*/ 83 w 83"/>
                <a:gd name="T7" fmla="*/ 11 h 66"/>
                <a:gd name="T8" fmla="*/ 7 w 8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6">
                  <a:moveTo>
                    <a:pt x="7" y="0"/>
                  </a:moveTo>
                  <a:lnTo>
                    <a:pt x="0" y="56"/>
                  </a:lnTo>
                  <a:lnTo>
                    <a:pt x="76" y="66"/>
                  </a:lnTo>
                  <a:lnTo>
                    <a:pt x="83" y="11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96" name="iSlïḋé">
              <a:extLst>
                <a:ext uri="{FF2B5EF4-FFF2-40B4-BE49-F238E27FC236}">
                  <a16:creationId xmlns:a16="http://schemas.microsoft.com/office/drawing/2014/main" id="{2F48AF12-C4DA-DAF8-C3E2-C8E33AE08367}"/>
                </a:ext>
              </a:extLst>
            </p:cNvPr>
            <p:cNvSpPr/>
            <p:nvPr/>
          </p:nvSpPr>
          <p:spPr bwMode="auto">
            <a:xfrm>
              <a:off x="4549776" y="2382838"/>
              <a:ext cx="463550" cy="92075"/>
            </a:xfrm>
            <a:custGeom>
              <a:avLst/>
              <a:gdLst>
                <a:gd name="T0" fmla="*/ 2 w 292"/>
                <a:gd name="T1" fmla="*/ 0 h 58"/>
                <a:gd name="T2" fmla="*/ 0 w 292"/>
                <a:gd name="T3" fmla="*/ 19 h 58"/>
                <a:gd name="T4" fmla="*/ 124 w 292"/>
                <a:gd name="T5" fmla="*/ 35 h 58"/>
                <a:gd name="T6" fmla="*/ 131 w 292"/>
                <a:gd name="T7" fmla="*/ 33 h 58"/>
                <a:gd name="T8" fmla="*/ 132 w 292"/>
                <a:gd name="T9" fmla="*/ 36 h 58"/>
                <a:gd name="T10" fmla="*/ 289 w 292"/>
                <a:gd name="T11" fmla="*/ 58 h 58"/>
                <a:gd name="T12" fmla="*/ 292 w 292"/>
                <a:gd name="T13" fmla="*/ 40 h 58"/>
                <a:gd name="T14" fmla="*/ 2 w 292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2" h="58">
                  <a:moveTo>
                    <a:pt x="2" y="0"/>
                  </a:moveTo>
                  <a:lnTo>
                    <a:pt x="0" y="19"/>
                  </a:lnTo>
                  <a:lnTo>
                    <a:pt x="124" y="35"/>
                  </a:lnTo>
                  <a:lnTo>
                    <a:pt x="131" y="33"/>
                  </a:lnTo>
                  <a:lnTo>
                    <a:pt x="132" y="36"/>
                  </a:lnTo>
                  <a:lnTo>
                    <a:pt x="289" y="58"/>
                  </a:lnTo>
                  <a:lnTo>
                    <a:pt x="292" y="4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EB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97" name="íšlîḍè">
              <a:extLst>
                <a:ext uri="{FF2B5EF4-FFF2-40B4-BE49-F238E27FC236}">
                  <a16:creationId xmlns:a16="http://schemas.microsoft.com/office/drawing/2014/main" id="{9929426F-6EB9-A34A-5289-F9472B466A99}"/>
                </a:ext>
              </a:extLst>
            </p:cNvPr>
            <p:cNvSpPr/>
            <p:nvPr/>
          </p:nvSpPr>
          <p:spPr bwMode="auto">
            <a:xfrm>
              <a:off x="4549776" y="2382838"/>
              <a:ext cx="463550" cy="92075"/>
            </a:xfrm>
            <a:custGeom>
              <a:avLst/>
              <a:gdLst>
                <a:gd name="T0" fmla="*/ 2 w 292"/>
                <a:gd name="T1" fmla="*/ 0 h 58"/>
                <a:gd name="T2" fmla="*/ 0 w 292"/>
                <a:gd name="T3" fmla="*/ 19 h 58"/>
                <a:gd name="T4" fmla="*/ 124 w 292"/>
                <a:gd name="T5" fmla="*/ 35 h 58"/>
                <a:gd name="T6" fmla="*/ 131 w 292"/>
                <a:gd name="T7" fmla="*/ 33 h 58"/>
                <a:gd name="T8" fmla="*/ 132 w 292"/>
                <a:gd name="T9" fmla="*/ 36 h 58"/>
                <a:gd name="T10" fmla="*/ 289 w 292"/>
                <a:gd name="T11" fmla="*/ 58 h 58"/>
                <a:gd name="T12" fmla="*/ 292 w 292"/>
                <a:gd name="T13" fmla="*/ 40 h 58"/>
                <a:gd name="T14" fmla="*/ 2 w 292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2" h="58">
                  <a:moveTo>
                    <a:pt x="2" y="0"/>
                  </a:moveTo>
                  <a:lnTo>
                    <a:pt x="0" y="19"/>
                  </a:lnTo>
                  <a:lnTo>
                    <a:pt x="124" y="35"/>
                  </a:lnTo>
                  <a:lnTo>
                    <a:pt x="131" y="33"/>
                  </a:lnTo>
                  <a:lnTo>
                    <a:pt x="132" y="36"/>
                  </a:lnTo>
                  <a:lnTo>
                    <a:pt x="289" y="58"/>
                  </a:lnTo>
                  <a:lnTo>
                    <a:pt x="292" y="4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98" name="iş1ïḓè">
              <a:extLst>
                <a:ext uri="{FF2B5EF4-FFF2-40B4-BE49-F238E27FC236}">
                  <a16:creationId xmlns:a16="http://schemas.microsoft.com/office/drawing/2014/main" id="{3210C30A-ED36-35BD-B450-3CF4E5DF7856}"/>
                </a:ext>
              </a:extLst>
            </p:cNvPr>
            <p:cNvSpPr/>
            <p:nvPr/>
          </p:nvSpPr>
          <p:spPr bwMode="auto">
            <a:xfrm>
              <a:off x="4773613" y="2486026"/>
              <a:ext cx="230188" cy="50800"/>
            </a:xfrm>
            <a:custGeom>
              <a:avLst/>
              <a:gdLst>
                <a:gd name="T0" fmla="*/ 0 w 145"/>
                <a:gd name="T1" fmla="*/ 0 h 32"/>
                <a:gd name="T2" fmla="*/ 3 w 145"/>
                <a:gd name="T3" fmla="*/ 13 h 32"/>
                <a:gd name="T4" fmla="*/ 143 w 145"/>
                <a:gd name="T5" fmla="*/ 32 h 32"/>
                <a:gd name="T6" fmla="*/ 145 w 145"/>
                <a:gd name="T7" fmla="*/ 20 h 32"/>
                <a:gd name="T8" fmla="*/ 0 w 14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32">
                  <a:moveTo>
                    <a:pt x="0" y="0"/>
                  </a:moveTo>
                  <a:lnTo>
                    <a:pt x="3" y="13"/>
                  </a:lnTo>
                  <a:lnTo>
                    <a:pt x="143" y="32"/>
                  </a:lnTo>
                  <a:lnTo>
                    <a:pt x="145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999" name="îṣliḓe">
              <a:extLst>
                <a:ext uri="{FF2B5EF4-FFF2-40B4-BE49-F238E27FC236}">
                  <a16:creationId xmlns:a16="http://schemas.microsoft.com/office/drawing/2014/main" id="{C4CDC074-B7C7-5790-85A9-69F4B4BA31FC}"/>
                </a:ext>
              </a:extLst>
            </p:cNvPr>
            <p:cNvSpPr/>
            <p:nvPr/>
          </p:nvSpPr>
          <p:spPr bwMode="auto">
            <a:xfrm>
              <a:off x="4773613" y="2486026"/>
              <a:ext cx="230188" cy="50800"/>
            </a:xfrm>
            <a:custGeom>
              <a:avLst/>
              <a:gdLst>
                <a:gd name="T0" fmla="*/ 0 w 145"/>
                <a:gd name="T1" fmla="*/ 0 h 32"/>
                <a:gd name="T2" fmla="*/ 3 w 145"/>
                <a:gd name="T3" fmla="*/ 13 h 32"/>
                <a:gd name="T4" fmla="*/ 143 w 145"/>
                <a:gd name="T5" fmla="*/ 32 h 32"/>
                <a:gd name="T6" fmla="*/ 145 w 145"/>
                <a:gd name="T7" fmla="*/ 20 h 32"/>
                <a:gd name="T8" fmla="*/ 0 w 14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32">
                  <a:moveTo>
                    <a:pt x="0" y="0"/>
                  </a:moveTo>
                  <a:lnTo>
                    <a:pt x="3" y="13"/>
                  </a:lnTo>
                  <a:lnTo>
                    <a:pt x="143" y="32"/>
                  </a:lnTo>
                  <a:lnTo>
                    <a:pt x="145" y="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000" name="ïṡlíḑé">
              <a:extLst>
                <a:ext uri="{FF2B5EF4-FFF2-40B4-BE49-F238E27FC236}">
                  <a16:creationId xmlns:a16="http://schemas.microsoft.com/office/drawing/2014/main" id="{E7B96BD4-B3C9-91C7-4B08-8729ACC04AD6}"/>
                </a:ext>
              </a:extLst>
            </p:cNvPr>
            <p:cNvSpPr/>
            <p:nvPr/>
          </p:nvSpPr>
          <p:spPr bwMode="auto">
            <a:xfrm>
              <a:off x="5229226" y="2251076"/>
              <a:ext cx="1117600" cy="860425"/>
            </a:xfrm>
            <a:custGeom>
              <a:avLst/>
              <a:gdLst>
                <a:gd name="T0" fmla="*/ 0 w 704"/>
                <a:gd name="T1" fmla="*/ 177 h 542"/>
                <a:gd name="T2" fmla="*/ 595 w 704"/>
                <a:gd name="T3" fmla="*/ 0 h 542"/>
                <a:gd name="T4" fmla="*/ 704 w 704"/>
                <a:gd name="T5" fmla="*/ 365 h 542"/>
                <a:gd name="T6" fmla="*/ 110 w 704"/>
                <a:gd name="T7" fmla="*/ 542 h 542"/>
                <a:gd name="T8" fmla="*/ 0 w 704"/>
                <a:gd name="T9" fmla="*/ 1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542">
                  <a:moveTo>
                    <a:pt x="0" y="177"/>
                  </a:moveTo>
                  <a:lnTo>
                    <a:pt x="595" y="0"/>
                  </a:lnTo>
                  <a:lnTo>
                    <a:pt x="704" y="365"/>
                  </a:lnTo>
                  <a:lnTo>
                    <a:pt x="110" y="542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001" name="ísļíḓé">
              <a:extLst>
                <a:ext uri="{FF2B5EF4-FFF2-40B4-BE49-F238E27FC236}">
                  <a16:creationId xmlns:a16="http://schemas.microsoft.com/office/drawing/2014/main" id="{346261A2-C0FE-DFB6-8A51-348BC4DCC044}"/>
                </a:ext>
              </a:extLst>
            </p:cNvPr>
            <p:cNvSpPr/>
            <p:nvPr/>
          </p:nvSpPr>
          <p:spPr bwMode="auto">
            <a:xfrm>
              <a:off x="5229226" y="2251076"/>
              <a:ext cx="1117600" cy="860425"/>
            </a:xfrm>
            <a:custGeom>
              <a:avLst/>
              <a:gdLst>
                <a:gd name="T0" fmla="*/ 0 w 704"/>
                <a:gd name="T1" fmla="*/ 177 h 542"/>
                <a:gd name="T2" fmla="*/ 595 w 704"/>
                <a:gd name="T3" fmla="*/ 0 h 542"/>
                <a:gd name="T4" fmla="*/ 704 w 704"/>
                <a:gd name="T5" fmla="*/ 365 h 542"/>
                <a:gd name="T6" fmla="*/ 110 w 704"/>
                <a:gd name="T7" fmla="*/ 542 h 542"/>
                <a:gd name="T8" fmla="*/ 0 w 704"/>
                <a:gd name="T9" fmla="*/ 1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542">
                  <a:moveTo>
                    <a:pt x="0" y="177"/>
                  </a:moveTo>
                  <a:lnTo>
                    <a:pt x="595" y="0"/>
                  </a:lnTo>
                  <a:lnTo>
                    <a:pt x="704" y="365"/>
                  </a:lnTo>
                  <a:lnTo>
                    <a:pt x="110" y="542"/>
                  </a:lnTo>
                  <a:lnTo>
                    <a:pt x="0" y="1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002" name="îŝľïḍè">
              <a:extLst>
                <a:ext uri="{FF2B5EF4-FFF2-40B4-BE49-F238E27FC236}">
                  <a16:creationId xmlns:a16="http://schemas.microsoft.com/office/drawing/2014/main" id="{82E37E9F-2ED2-DA2F-8347-E0CE248F1A68}"/>
                </a:ext>
              </a:extLst>
            </p:cNvPr>
            <p:cNvSpPr/>
            <p:nvPr/>
          </p:nvSpPr>
          <p:spPr bwMode="auto">
            <a:xfrm>
              <a:off x="5245101" y="2271713"/>
              <a:ext cx="1074738" cy="812800"/>
            </a:xfrm>
            <a:custGeom>
              <a:avLst/>
              <a:gdLst>
                <a:gd name="T0" fmla="*/ 0 w 677"/>
                <a:gd name="T1" fmla="*/ 171 h 512"/>
                <a:gd name="T2" fmla="*/ 575 w 677"/>
                <a:gd name="T3" fmla="*/ 0 h 512"/>
                <a:gd name="T4" fmla="*/ 677 w 677"/>
                <a:gd name="T5" fmla="*/ 341 h 512"/>
                <a:gd name="T6" fmla="*/ 102 w 677"/>
                <a:gd name="T7" fmla="*/ 512 h 512"/>
                <a:gd name="T8" fmla="*/ 0 w 677"/>
                <a:gd name="T9" fmla="*/ 17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7" h="512">
                  <a:moveTo>
                    <a:pt x="0" y="171"/>
                  </a:moveTo>
                  <a:lnTo>
                    <a:pt x="575" y="0"/>
                  </a:lnTo>
                  <a:lnTo>
                    <a:pt x="677" y="341"/>
                  </a:lnTo>
                  <a:lnTo>
                    <a:pt x="102" y="512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F4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003" name="ísļïdè">
              <a:extLst>
                <a:ext uri="{FF2B5EF4-FFF2-40B4-BE49-F238E27FC236}">
                  <a16:creationId xmlns:a16="http://schemas.microsoft.com/office/drawing/2014/main" id="{0CB10DCF-B145-0671-2466-54425F27C421}"/>
                </a:ext>
              </a:extLst>
            </p:cNvPr>
            <p:cNvSpPr/>
            <p:nvPr/>
          </p:nvSpPr>
          <p:spPr bwMode="auto">
            <a:xfrm>
              <a:off x="5245101" y="2271713"/>
              <a:ext cx="1074738" cy="812800"/>
            </a:xfrm>
            <a:custGeom>
              <a:avLst/>
              <a:gdLst>
                <a:gd name="T0" fmla="*/ 0 w 677"/>
                <a:gd name="T1" fmla="*/ 171 h 512"/>
                <a:gd name="T2" fmla="*/ 575 w 677"/>
                <a:gd name="T3" fmla="*/ 0 h 512"/>
                <a:gd name="T4" fmla="*/ 677 w 677"/>
                <a:gd name="T5" fmla="*/ 341 h 512"/>
                <a:gd name="T6" fmla="*/ 102 w 677"/>
                <a:gd name="T7" fmla="*/ 512 h 512"/>
                <a:gd name="T8" fmla="*/ 0 w 677"/>
                <a:gd name="T9" fmla="*/ 17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7" h="512">
                  <a:moveTo>
                    <a:pt x="0" y="171"/>
                  </a:moveTo>
                  <a:lnTo>
                    <a:pt x="575" y="0"/>
                  </a:lnTo>
                  <a:lnTo>
                    <a:pt x="677" y="341"/>
                  </a:lnTo>
                  <a:lnTo>
                    <a:pt x="102" y="512"/>
                  </a:lnTo>
                  <a:lnTo>
                    <a:pt x="0" y="1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004" name="iṥlíde">
              <a:extLst>
                <a:ext uri="{FF2B5EF4-FFF2-40B4-BE49-F238E27FC236}">
                  <a16:creationId xmlns:a16="http://schemas.microsoft.com/office/drawing/2014/main" id="{03C069AE-F89E-9BD7-95D5-DDD604854801}"/>
                </a:ext>
              </a:extLst>
            </p:cNvPr>
            <p:cNvSpPr/>
            <p:nvPr/>
          </p:nvSpPr>
          <p:spPr bwMode="auto">
            <a:xfrm>
              <a:off x="5297488" y="2536826"/>
              <a:ext cx="142875" cy="120650"/>
            </a:xfrm>
            <a:custGeom>
              <a:avLst/>
              <a:gdLst>
                <a:gd name="T0" fmla="*/ 73 w 90"/>
                <a:gd name="T1" fmla="*/ 0 h 76"/>
                <a:gd name="T2" fmla="*/ 0 w 90"/>
                <a:gd name="T3" fmla="*/ 22 h 76"/>
                <a:gd name="T4" fmla="*/ 16 w 90"/>
                <a:gd name="T5" fmla="*/ 76 h 76"/>
                <a:gd name="T6" fmla="*/ 90 w 90"/>
                <a:gd name="T7" fmla="*/ 54 h 76"/>
                <a:gd name="T8" fmla="*/ 73 w 90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6">
                  <a:moveTo>
                    <a:pt x="73" y="0"/>
                  </a:moveTo>
                  <a:lnTo>
                    <a:pt x="0" y="22"/>
                  </a:lnTo>
                  <a:lnTo>
                    <a:pt x="16" y="76"/>
                  </a:lnTo>
                  <a:lnTo>
                    <a:pt x="90" y="5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89B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005" name="ísliďê">
              <a:extLst>
                <a:ext uri="{FF2B5EF4-FFF2-40B4-BE49-F238E27FC236}">
                  <a16:creationId xmlns:a16="http://schemas.microsoft.com/office/drawing/2014/main" id="{F57C9CF2-2160-A353-DC3C-1FF120EA9FB2}"/>
                </a:ext>
              </a:extLst>
            </p:cNvPr>
            <p:cNvSpPr/>
            <p:nvPr/>
          </p:nvSpPr>
          <p:spPr bwMode="auto">
            <a:xfrm>
              <a:off x="5297488" y="2536826"/>
              <a:ext cx="142875" cy="120650"/>
            </a:xfrm>
            <a:custGeom>
              <a:avLst/>
              <a:gdLst>
                <a:gd name="T0" fmla="*/ 73 w 90"/>
                <a:gd name="T1" fmla="*/ 0 h 76"/>
                <a:gd name="T2" fmla="*/ 0 w 90"/>
                <a:gd name="T3" fmla="*/ 22 h 76"/>
                <a:gd name="T4" fmla="*/ 16 w 90"/>
                <a:gd name="T5" fmla="*/ 76 h 76"/>
                <a:gd name="T6" fmla="*/ 90 w 90"/>
                <a:gd name="T7" fmla="*/ 54 h 76"/>
                <a:gd name="T8" fmla="*/ 73 w 90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6">
                  <a:moveTo>
                    <a:pt x="73" y="0"/>
                  </a:moveTo>
                  <a:lnTo>
                    <a:pt x="0" y="22"/>
                  </a:lnTo>
                  <a:lnTo>
                    <a:pt x="16" y="76"/>
                  </a:lnTo>
                  <a:lnTo>
                    <a:pt x="90" y="54"/>
                  </a:lnTo>
                  <a:lnTo>
                    <a:pt x="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006" name="ísľîḋe">
              <a:extLst>
                <a:ext uri="{FF2B5EF4-FFF2-40B4-BE49-F238E27FC236}">
                  <a16:creationId xmlns:a16="http://schemas.microsoft.com/office/drawing/2014/main" id="{BE3E4392-FD08-4C9B-AB75-BD6F9822F52B}"/>
                </a:ext>
              </a:extLst>
            </p:cNvPr>
            <p:cNvSpPr/>
            <p:nvPr/>
          </p:nvSpPr>
          <p:spPr bwMode="auto">
            <a:xfrm>
              <a:off x="5459413" y="2752726"/>
              <a:ext cx="55563" cy="44450"/>
            </a:xfrm>
            <a:custGeom>
              <a:avLst/>
              <a:gdLst>
                <a:gd name="T0" fmla="*/ 32 w 34"/>
                <a:gd name="T1" fmla="*/ 0 h 27"/>
                <a:gd name="T2" fmla="*/ 0 w 34"/>
                <a:gd name="T3" fmla="*/ 10 h 27"/>
                <a:gd name="T4" fmla="*/ 5 w 34"/>
                <a:gd name="T5" fmla="*/ 27 h 27"/>
                <a:gd name="T6" fmla="*/ 34 w 34"/>
                <a:gd name="T7" fmla="*/ 18 h 27"/>
                <a:gd name="T8" fmla="*/ 32 w 34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7">
                  <a:moveTo>
                    <a:pt x="32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2"/>
                    <a:pt x="33" y="6"/>
                    <a:pt x="32" y="0"/>
                  </a:cubicBezTo>
                </a:path>
              </a:pathLst>
            </a:custGeom>
            <a:solidFill>
              <a:srgbClr val="89B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007" name="îṥlíḋe">
              <a:extLst>
                <a:ext uri="{FF2B5EF4-FFF2-40B4-BE49-F238E27FC236}">
                  <a16:creationId xmlns:a16="http://schemas.microsoft.com/office/drawing/2014/main" id="{11FFECEA-866B-6461-EA6B-BFEAB2E6AC0A}"/>
                </a:ext>
              </a:extLst>
            </p:cNvPr>
            <p:cNvSpPr/>
            <p:nvPr/>
          </p:nvSpPr>
          <p:spPr bwMode="auto">
            <a:xfrm>
              <a:off x="3813176" y="2435226"/>
              <a:ext cx="1119188" cy="860425"/>
            </a:xfrm>
            <a:custGeom>
              <a:avLst/>
              <a:gdLst>
                <a:gd name="T0" fmla="*/ 0 w 705"/>
                <a:gd name="T1" fmla="*/ 177 h 542"/>
                <a:gd name="T2" fmla="*/ 595 w 705"/>
                <a:gd name="T3" fmla="*/ 0 h 542"/>
                <a:gd name="T4" fmla="*/ 705 w 705"/>
                <a:gd name="T5" fmla="*/ 365 h 542"/>
                <a:gd name="T6" fmla="*/ 110 w 705"/>
                <a:gd name="T7" fmla="*/ 542 h 542"/>
                <a:gd name="T8" fmla="*/ 0 w 705"/>
                <a:gd name="T9" fmla="*/ 1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542">
                  <a:moveTo>
                    <a:pt x="0" y="177"/>
                  </a:moveTo>
                  <a:lnTo>
                    <a:pt x="595" y="0"/>
                  </a:lnTo>
                  <a:lnTo>
                    <a:pt x="705" y="365"/>
                  </a:lnTo>
                  <a:lnTo>
                    <a:pt x="110" y="542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04" name="ïṣlïḓé">
              <a:extLst>
                <a:ext uri="{FF2B5EF4-FFF2-40B4-BE49-F238E27FC236}">
                  <a16:creationId xmlns:a16="http://schemas.microsoft.com/office/drawing/2014/main" id="{AD1BE2FE-AFB2-A242-816E-BD5A89BA2E55}"/>
                </a:ext>
              </a:extLst>
            </p:cNvPr>
            <p:cNvSpPr/>
            <p:nvPr/>
          </p:nvSpPr>
          <p:spPr bwMode="auto">
            <a:xfrm>
              <a:off x="3813176" y="2435226"/>
              <a:ext cx="1119188" cy="860425"/>
            </a:xfrm>
            <a:custGeom>
              <a:avLst/>
              <a:gdLst>
                <a:gd name="T0" fmla="*/ 0 w 705"/>
                <a:gd name="T1" fmla="*/ 177 h 542"/>
                <a:gd name="T2" fmla="*/ 595 w 705"/>
                <a:gd name="T3" fmla="*/ 0 h 542"/>
                <a:gd name="T4" fmla="*/ 705 w 705"/>
                <a:gd name="T5" fmla="*/ 365 h 542"/>
                <a:gd name="T6" fmla="*/ 110 w 705"/>
                <a:gd name="T7" fmla="*/ 542 h 542"/>
                <a:gd name="T8" fmla="*/ 0 w 705"/>
                <a:gd name="T9" fmla="*/ 17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542">
                  <a:moveTo>
                    <a:pt x="0" y="177"/>
                  </a:moveTo>
                  <a:lnTo>
                    <a:pt x="595" y="0"/>
                  </a:lnTo>
                  <a:lnTo>
                    <a:pt x="705" y="365"/>
                  </a:lnTo>
                  <a:lnTo>
                    <a:pt x="110" y="542"/>
                  </a:lnTo>
                  <a:lnTo>
                    <a:pt x="0" y="1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05" name="î$lïdê">
              <a:extLst>
                <a:ext uri="{FF2B5EF4-FFF2-40B4-BE49-F238E27FC236}">
                  <a16:creationId xmlns:a16="http://schemas.microsoft.com/office/drawing/2014/main" id="{CA7F7DF6-AF73-507D-405C-04C9C6A4A2CA}"/>
                </a:ext>
              </a:extLst>
            </p:cNvPr>
            <p:cNvSpPr/>
            <p:nvPr/>
          </p:nvSpPr>
          <p:spPr bwMode="auto">
            <a:xfrm>
              <a:off x="3829051" y="2455863"/>
              <a:ext cx="1074738" cy="812800"/>
            </a:xfrm>
            <a:custGeom>
              <a:avLst/>
              <a:gdLst>
                <a:gd name="T0" fmla="*/ 0 w 677"/>
                <a:gd name="T1" fmla="*/ 171 h 512"/>
                <a:gd name="T2" fmla="*/ 575 w 677"/>
                <a:gd name="T3" fmla="*/ 0 h 512"/>
                <a:gd name="T4" fmla="*/ 677 w 677"/>
                <a:gd name="T5" fmla="*/ 341 h 512"/>
                <a:gd name="T6" fmla="*/ 102 w 677"/>
                <a:gd name="T7" fmla="*/ 512 h 512"/>
                <a:gd name="T8" fmla="*/ 0 w 677"/>
                <a:gd name="T9" fmla="*/ 17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7" h="512">
                  <a:moveTo>
                    <a:pt x="0" y="171"/>
                  </a:moveTo>
                  <a:lnTo>
                    <a:pt x="575" y="0"/>
                  </a:lnTo>
                  <a:lnTo>
                    <a:pt x="677" y="341"/>
                  </a:lnTo>
                  <a:lnTo>
                    <a:pt x="102" y="512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F4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06" name="íS1îďé">
              <a:extLst>
                <a:ext uri="{FF2B5EF4-FFF2-40B4-BE49-F238E27FC236}">
                  <a16:creationId xmlns:a16="http://schemas.microsoft.com/office/drawing/2014/main" id="{15A3CB3B-945C-764E-1E81-9435557F9BC5}"/>
                </a:ext>
              </a:extLst>
            </p:cNvPr>
            <p:cNvSpPr/>
            <p:nvPr/>
          </p:nvSpPr>
          <p:spPr bwMode="auto">
            <a:xfrm>
              <a:off x="3829051" y="2455863"/>
              <a:ext cx="1074738" cy="812800"/>
            </a:xfrm>
            <a:custGeom>
              <a:avLst/>
              <a:gdLst>
                <a:gd name="T0" fmla="*/ 0 w 677"/>
                <a:gd name="T1" fmla="*/ 171 h 512"/>
                <a:gd name="T2" fmla="*/ 575 w 677"/>
                <a:gd name="T3" fmla="*/ 0 h 512"/>
                <a:gd name="T4" fmla="*/ 677 w 677"/>
                <a:gd name="T5" fmla="*/ 341 h 512"/>
                <a:gd name="T6" fmla="*/ 102 w 677"/>
                <a:gd name="T7" fmla="*/ 512 h 512"/>
                <a:gd name="T8" fmla="*/ 0 w 677"/>
                <a:gd name="T9" fmla="*/ 17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7" h="512">
                  <a:moveTo>
                    <a:pt x="0" y="171"/>
                  </a:moveTo>
                  <a:lnTo>
                    <a:pt x="575" y="0"/>
                  </a:lnTo>
                  <a:lnTo>
                    <a:pt x="677" y="341"/>
                  </a:lnTo>
                  <a:lnTo>
                    <a:pt x="102" y="512"/>
                  </a:lnTo>
                  <a:lnTo>
                    <a:pt x="0" y="1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09" name="íṥḻîḑè">
              <a:extLst>
                <a:ext uri="{FF2B5EF4-FFF2-40B4-BE49-F238E27FC236}">
                  <a16:creationId xmlns:a16="http://schemas.microsoft.com/office/drawing/2014/main" id="{50EAEB1F-7FC5-E169-C531-E7966021B61F}"/>
                </a:ext>
              </a:extLst>
            </p:cNvPr>
            <p:cNvSpPr/>
            <p:nvPr/>
          </p:nvSpPr>
          <p:spPr bwMode="auto">
            <a:xfrm>
              <a:off x="3881438" y="2720976"/>
              <a:ext cx="141288" cy="122238"/>
            </a:xfrm>
            <a:custGeom>
              <a:avLst/>
              <a:gdLst>
                <a:gd name="T0" fmla="*/ 73 w 89"/>
                <a:gd name="T1" fmla="*/ 0 h 77"/>
                <a:gd name="T2" fmla="*/ 0 w 89"/>
                <a:gd name="T3" fmla="*/ 23 h 77"/>
                <a:gd name="T4" fmla="*/ 16 w 89"/>
                <a:gd name="T5" fmla="*/ 77 h 77"/>
                <a:gd name="T6" fmla="*/ 89 w 89"/>
                <a:gd name="T7" fmla="*/ 55 h 77"/>
                <a:gd name="T8" fmla="*/ 73 w 89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77">
                  <a:moveTo>
                    <a:pt x="73" y="0"/>
                  </a:moveTo>
                  <a:lnTo>
                    <a:pt x="0" y="23"/>
                  </a:lnTo>
                  <a:lnTo>
                    <a:pt x="16" y="77"/>
                  </a:lnTo>
                  <a:lnTo>
                    <a:pt x="89" y="55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89B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10" name="iṧḻídé">
              <a:extLst>
                <a:ext uri="{FF2B5EF4-FFF2-40B4-BE49-F238E27FC236}">
                  <a16:creationId xmlns:a16="http://schemas.microsoft.com/office/drawing/2014/main" id="{81E1A544-7B5B-05EB-7FAC-5E6574F8CA58}"/>
                </a:ext>
              </a:extLst>
            </p:cNvPr>
            <p:cNvSpPr/>
            <p:nvPr/>
          </p:nvSpPr>
          <p:spPr bwMode="auto">
            <a:xfrm>
              <a:off x="3881438" y="2720976"/>
              <a:ext cx="141288" cy="122238"/>
            </a:xfrm>
            <a:custGeom>
              <a:avLst/>
              <a:gdLst>
                <a:gd name="T0" fmla="*/ 73 w 89"/>
                <a:gd name="T1" fmla="*/ 0 h 77"/>
                <a:gd name="T2" fmla="*/ 0 w 89"/>
                <a:gd name="T3" fmla="*/ 23 h 77"/>
                <a:gd name="T4" fmla="*/ 16 w 89"/>
                <a:gd name="T5" fmla="*/ 77 h 77"/>
                <a:gd name="T6" fmla="*/ 89 w 89"/>
                <a:gd name="T7" fmla="*/ 55 h 77"/>
                <a:gd name="T8" fmla="*/ 73 w 89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77">
                  <a:moveTo>
                    <a:pt x="73" y="0"/>
                  </a:moveTo>
                  <a:lnTo>
                    <a:pt x="0" y="23"/>
                  </a:lnTo>
                  <a:lnTo>
                    <a:pt x="16" y="77"/>
                  </a:lnTo>
                  <a:lnTo>
                    <a:pt x="89" y="55"/>
                  </a:lnTo>
                  <a:lnTo>
                    <a:pt x="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11" name="iṧľiḍè">
              <a:extLst>
                <a:ext uri="{FF2B5EF4-FFF2-40B4-BE49-F238E27FC236}">
                  <a16:creationId xmlns:a16="http://schemas.microsoft.com/office/drawing/2014/main" id="{68655168-7145-001C-DAAF-5EB608E21D46}"/>
                </a:ext>
              </a:extLst>
            </p:cNvPr>
            <p:cNvSpPr/>
            <p:nvPr/>
          </p:nvSpPr>
          <p:spPr bwMode="auto">
            <a:xfrm>
              <a:off x="4043363" y="2919413"/>
              <a:ext cx="131763" cy="60325"/>
            </a:xfrm>
            <a:custGeom>
              <a:avLst/>
              <a:gdLst>
                <a:gd name="T0" fmla="*/ 71 w 83"/>
                <a:gd name="T1" fmla="*/ 0 h 38"/>
                <a:gd name="T2" fmla="*/ 0 w 83"/>
                <a:gd name="T3" fmla="*/ 21 h 38"/>
                <a:gd name="T4" fmla="*/ 6 w 83"/>
                <a:gd name="T5" fmla="*/ 38 h 38"/>
                <a:gd name="T6" fmla="*/ 83 w 83"/>
                <a:gd name="T7" fmla="*/ 16 h 38"/>
                <a:gd name="T8" fmla="*/ 71 w 8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38">
                  <a:moveTo>
                    <a:pt x="71" y="0"/>
                  </a:moveTo>
                  <a:lnTo>
                    <a:pt x="0" y="21"/>
                  </a:lnTo>
                  <a:lnTo>
                    <a:pt x="6" y="38"/>
                  </a:lnTo>
                  <a:lnTo>
                    <a:pt x="83" y="1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89B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12" name="ïṥľîḑé">
              <a:extLst>
                <a:ext uri="{FF2B5EF4-FFF2-40B4-BE49-F238E27FC236}">
                  <a16:creationId xmlns:a16="http://schemas.microsoft.com/office/drawing/2014/main" id="{AB26B24E-2B6E-BBE8-ED63-8E00FB7E9D3E}"/>
                </a:ext>
              </a:extLst>
            </p:cNvPr>
            <p:cNvSpPr/>
            <p:nvPr/>
          </p:nvSpPr>
          <p:spPr bwMode="auto">
            <a:xfrm>
              <a:off x="4043363" y="2919413"/>
              <a:ext cx="131763" cy="60325"/>
            </a:xfrm>
            <a:custGeom>
              <a:avLst/>
              <a:gdLst>
                <a:gd name="T0" fmla="*/ 71 w 83"/>
                <a:gd name="T1" fmla="*/ 0 h 38"/>
                <a:gd name="T2" fmla="*/ 0 w 83"/>
                <a:gd name="T3" fmla="*/ 21 h 38"/>
                <a:gd name="T4" fmla="*/ 6 w 83"/>
                <a:gd name="T5" fmla="*/ 38 h 38"/>
                <a:gd name="T6" fmla="*/ 83 w 83"/>
                <a:gd name="T7" fmla="*/ 16 h 38"/>
                <a:gd name="T8" fmla="*/ 71 w 8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38">
                  <a:moveTo>
                    <a:pt x="71" y="0"/>
                  </a:moveTo>
                  <a:lnTo>
                    <a:pt x="0" y="21"/>
                  </a:lnTo>
                  <a:lnTo>
                    <a:pt x="6" y="38"/>
                  </a:lnTo>
                  <a:lnTo>
                    <a:pt x="83" y="16"/>
                  </a:lnTo>
                  <a:lnTo>
                    <a:pt x="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13" name="îṩ1íde">
              <a:extLst>
                <a:ext uri="{FF2B5EF4-FFF2-40B4-BE49-F238E27FC236}">
                  <a16:creationId xmlns:a16="http://schemas.microsoft.com/office/drawing/2014/main" id="{AC8ED123-548A-335A-69A1-7A590E6D6DD1}"/>
                </a:ext>
              </a:extLst>
            </p:cNvPr>
            <p:cNvSpPr/>
            <p:nvPr/>
          </p:nvSpPr>
          <p:spPr bwMode="auto">
            <a:xfrm>
              <a:off x="4171951" y="2984501"/>
              <a:ext cx="39688" cy="26988"/>
            </a:xfrm>
            <a:custGeom>
              <a:avLst/>
              <a:gdLst>
                <a:gd name="T0" fmla="*/ 18 w 25"/>
                <a:gd name="T1" fmla="*/ 0 h 17"/>
                <a:gd name="T2" fmla="*/ 0 w 25"/>
                <a:gd name="T3" fmla="*/ 5 h 17"/>
                <a:gd name="T4" fmla="*/ 3 w 25"/>
                <a:gd name="T5" fmla="*/ 17 h 17"/>
                <a:gd name="T6" fmla="*/ 25 w 25"/>
                <a:gd name="T7" fmla="*/ 10 h 17"/>
                <a:gd name="T8" fmla="*/ 18 w 25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7">
                  <a:moveTo>
                    <a:pt x="18" y="0"/>
                  </a:moveTo>
                  <a:lnTo>
                    <a:pt x="0" y="5"/>
                  </a:lnTo>
                  <a:lnTo>
                    <a:pt x="3" y="17"/>
                  </a:lnTo>
                  <a:lnTo>
                    <a:pt x="25" y="1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9B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14" name="isļîďé">
              <a:extLst>
                <a:ext uri="{FF2B5EF4-FFF2-40B4-BE49-F238E27FC236}">
                  <a16:creationId xmlns:a16="http://schemas.microsoft.com/office/drawing/2014/main" id="{18628D30-9D55-98FC-B1EE-C2B19C0E348F}"/>
                </a:ext>
              </a:extLst>
            </p:cNvPr>
            <p:cNvSpPr/>
            <p:nvPr/>
          </p:nvSpPr>
          <p:spPr bwMode="auto">
            <a:xfrm>
              <a:off x="4171951" y="2984501"/>
              <a:ext cx="39688" cy="26988"/>
            </a:xfrm>
            <a:custGeom>
              <a:avLst/>
              <a:gdLst>
                <a:gd name="T0" fmla="*/ 18 w 25"/>
                <a:gd name="T1" fmla="*/ 0 h 17"/>
                <a:gd name="T2" fmla="*/ 0 w 25"/>
                <a:gd name="T3" fmla="*/ 5 h 17"/>
                <a:gd name="T4" fmla="*/ 3 w 25"/>
                <a:gd name="T5" fmla="*/ 17 h 17"/>
                <a:gd name="T6" fmla="*/ 25 w 25"/>
                <a:gd name="T7" fmla="*/ 10 h 17"/>
                <a:gd name="T8" fmla="*/ 18 w 25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7">
                  <a:moveTo>
                    <a:pt x="18" y="0"/>
                  </a:moveTo>
                  <a:lnTo>
                    <a:pt x="0" y="5"/>
                  </a:lnTo>
                  <a:lnTo>
                    <a:pt x="3" y="17"/>
                  </a:lnTo>
                  <a:lnTo>
                    <a:pt x="25" y="10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15" name="íṡḻïďê">
              <a:extLst>
                <a:ext uri="{FF2B5EF4-FFF2-40B4-BE49-F238E27FC236}">
                  <a16:creationId xmlns:a16="http://schemas.microsoft.com/office/drawing/2014/main" id="{24A00CE0-5F0A-DD90-4276-0053913E558A}"/>
                </a:ext>
              </a:extLst>
            </p:cNvPr>
            <p:cNvSpPr/>
            <p:nvPr/>
          </p:nvSpPr>
          <p:spPr bwMode="auto">
            <a:xfrm>
              <a:off x="7681913" y="706438"/>
              <a:ext cx="1139825" cy="919163"/>
            </a:xfrm>
            <a:custGeom>
              <a:avLst/>
              <a:gdLst>
                <a:gd name="T0" fmla="*/ 0 w 718"/>
                <a:gd name="T1" fmla="*/ 224 h 579"/>
                <a:gd name="T2" fmla="*/ 580 w 718"/>
                <a:gd name="T3" fmla="*/ 0 h 579"/>
                <a:gd name="T4" fmla="*/ 718 w 718"/>
                <a:gd name="T5" fmla="*/ 356 h 579"/>
                <a:gd name="T6" fmla="*/ 138 w 718"/>
                <a:gd name="T7" fmla="*/ 579 h 579"/>
                <a:gd name="T8" fmla="*/ 0 w 718"/>
                <a:gd name="T9" fmla="*/ 224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8" h="579">
                  <a:moveTo>
                    <a:pt x="0" y="224"/>
                  </a:moveTo>
                  <a:lnTo>
                    <a:pt x="580" y="0"/>
                  </a:lnTo>
                  <a:lnTo>
                    <a:pt x="718" y="356"/>
                  </a:lnTo>
                  <a:lnTo>
                    <a:pt x="138" y="579"/>
                  </a:lnTo>
                  <a:lnTo>
                    <a:pt x="0" y="2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16" name="îS1îḓè">
              <a:extLst>
                <a:ext uri="{FF2B5EF4-FFF2-40B4-BE49-F238E27FC236}">
                  <a16:creationId xmlns:a16="http://schemas.microsoft.com/office/drawing/2014/main" id="{0137263F-8DDF-71BD-6992-3D88C2A98943}"/>
                </a:ext>
              </a:extLst>
            </p:cNvPr>
            <p:cNvSpPr/>
            <p:nvPr/>
          </p:nvSpPr>
          <p:spPr bwMode="auto">
            <a:xfrm>
              <a:off x="7681913" y="706438"/>
              <a:ext cx="1139825" cy="919163"/>
            </a:xfrm>
            <a:custGeom>
              <a:avLst/>
              <a:gdLst>
                <a:gd name="T0" fmla="*/ 0 w 718"/>
                <a:gd name="T1" fmla="*/ 224 h 579"/>
                <a:gd name="T2" fmla="*/ 580 w 718"/>
                <a:gd name="T3" fmla="*/ 0 h 579"/>
                <a:gd name="T4" fmla="*/ 718 w 718"/>
                <a:gd name="T5" fmla="*/ 356 h 579"/>
                <a:gd name="T6" fmla="*/ 138 w 718"/>
                <a:gd name="T7" fmla="*/ 579 h 579"/>
                <a:gd name="T8" fmla="*/ 0 w 718"/>
                <a:gd name="T9" fmla="*/ 224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8" h="579">
                  <a:moveTo>
                    <a:pt x="0" y="224"/>
                  </a:moveTo>
                  <a:lnTo>
                    <a:pt x="580" y="0"/>
                  </a:lnTo>
                  <a:lnTo>
                    <a:pt x="718" y="356"/>
                  </a:lnTo>
                  <a:lnTo>
                    <a:pt x="138" y="579"/>
                  </a:lnTo>
                  <a:lnTo>
                    <a:pt x="0" y="2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17" name="îśļîḓè">
              <a:extLst>
                <a:ext uri="{FF2B5EF4-FFF2-40B4-BE49-F238E27FC236}">
                  <a16:creationId xmlns:a16="http://schemas.microsoft.com/office/drawing/2014/main" id="{1C376D94-25A2-555A-F521-FA91A0352B2E}"/>
                </a:ext>
              </a:extLst>
            </p:cNvPr>
            <p:cNvSpPr/>
            <p:nvPr/>
          </p:nvSpPr>
          <p:spPr bwMode="auto">
            <a:xfrm>
              <a:off x="7699376" y="728663"/>
              <a:ext cx="1092200" cy="868363"/>
            </a:xfrm>
            <a:custGeom>
              <a:avLst/>
              <a:gdLst>
                <a:gd name="T0" fmla="*/ 0 w 688"/>
                <a:gd name="T1" fmla="*/ 216 h 547"/>
                <a:gd name="T2" fmla="*/ 560 w 688"/>
                <a:gd name="T3" fmla="*/ 0 h 547"/>
                <a:gd name="T4" fmla="*/ 688 w 688"/>
                <a:gd name="T5" fmla="*/ 331 h 547"/>
                <a:gd name="T6" fmla="*/ 128 w 688"/>
                <a:gd name="T7" fmla="*/ 547 h 547"/>
                <a:gd name="T8" fmla="*/ 0 w 688"/>
                <a:gd name="T9" fmla="*/ 216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547">
                  <a:moveTo>
                    <a:pt x="0" y="216"/>
                  </a:moveTo>
                  <a:lnTo>
                    <a:pt x="560" y="0"/>
                  </a:lnTo>
                  <a:lnTo>
                    <a:pt x="688" y="331"/>
                  </a:lnTo>
                  <a:lnTo>
                    <a:pt x="128" y="547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18" name="iŝ1iďe">
              <a:extLst>
                <a:ext uri="{FF2B5EF4-FFF2-40B4-BE49-F238E27FC236}">
                  <a16:creationId xmlns:a16="http://schemas.microsoft.com/office/drawing/2014/main" id="{577880D3-D049-3347-782A-B1B8DC1BD950}"/>
                </a:ext>
              </a:extLst>
            </p:cNvPr>
            <p:cNvSpPr/>
            <p:nvPr/>
          </p:nvSpPr>
          <p:spPr bwMode="auto">
            <a:xfrm>
              <a:off x="7699376" y="728663"/>
              <a:ext cx="1092200" cy="868363"/>
            </a:xfrm>
            <a:custGeom>
              <a:avLst/>
              <a:gdLst>
                <a:gd name="T0" fmla="*/ 0 w 688"/>
                <a:gd name="T1" fmla="*/ 216 h 547"/>
                <a:gd name="T2" fmla="*/ 560 w 688"/>
                <a:gd name="T3" fmla="*/ 0 h 547"/>
                <a:gd name="T4" fmla="*/ 688 w 688"/>
                <a:gd name="T5" fmla="*/ 331 h 547"/>
                <a:gd name="T6" fmla="*/ 128 w 688"/>
                <a:gd name="T7" fmla="*/ 547 h 547"/>
                <a:gd name="T8" fmla="*/ 0 w 688"/>
                <a:gd name="T9" fmla="*/ 216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8" h="547">
                  <a:moveTo>
                    <a:pt x="0" y="216"/>
                  </a:moveTo>
                  <a:lnTo>
                    <a:pt x="560" y="0"/>
                  </a:lnTo>
                  <a:lnTo>
                    <a:pt x="688" y="331"/>
                  </a:lnTo>
                  <a:lnTo>
                    <a:pt x="128" y="547"/>
                  </a:lnTo>
                  <a:lnTo>
                    <a:pt x="0" y="2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19" name="íṣļïḋê">
              <a:extLst>
                <a:ext uri="{FF2B5EF4-FFF2-40B4-BE49-F238E27FC236}">
                  <a16:creationId xmlns:a16="http://schemas.microsoft.com/office/drawing/2014/main" id="{9882C72F-3850-D44F-A975-9EE051B024A0}"/>
                </a:ext>
              </a:extLst>
            </p:cNvPr>
            <p:cNvSpPr/>
            <p:nvPr/>
          </p:nvSpPr>
          <p:spPr bwMode="auto">
            <a:xfrm>
              <a:off x="7753351" y="1052513"/>
              <a:ext cx="144463" cy="127000"/>
            </a:xfrm>
            <a:custGeom>
              <a:avLst/>
              <a:gdLst>
                <a:gd name="T0" fmla="*/ 71 w 91"/>
                <a:gd name="T1" fmla="*/ 0 h 80"/>
                <a:gd name="T2" fmla="*/ 0 w 91"/>
                <a:gd name="T3" fmla="*/ 27 h 80"/>
                <a:gd name="T4" fmla="*/ 20 w 91"/>
                <a:gd name="T5" fmla="*/ 80 h 80"/>
                <a:gd name="T6" fmla="*/ 91 w 91"/>
                <a:gd name="T7" fmla="*/ 53 h 80"/>
                <a:gd name="T8" fmla="*/ 71 w 91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80">
                  <a:moveTo>
                    <a:pt x="71" y="0"/>
                  </a:moveTo>
                  <a:lnTo>
                    <a:pt x="0" y="27"/>
                  </a:lnTo>
                  <a:lnTo>
                    <a:pt x="20" y="80"/>
                  </a:lnTo>
                  <a:lnTo>
                    <a:pt x="91" y="53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8EB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20" name="ïṥḷîďê">
              <a:extLst>
                <a:ext uri="{FF2B5EF4-FFF2-40B4-BE49-F238E27FC236}">
                  <a16:creationId xmlns:a16="http://schemas.microsoft.com/office/drawing/2014/main" id="{841675E9-94B0-4922-8941-55A20B7D3D2D}"/>
                </a:ext>
              </a:extLst>
            </p:cNvPr>
            <p:cNvSpPr/>
            <p:nvPr/>
          </p:nvSpPr>
          <p:spPr bwMode="auto">
            <a:xfrm>
              <a:off x="7753351" y="1052513"/>
              <a:ext cx="144463" cy="127000"/>
            </a:xfrm>
            <a:custGeom>
              <a:avLst/>
              <a:gdLst>
                <a:gd name="T0" fmla="*/ 71 w 91"/>
                <a:gd name="T1" fmla="*/ 0 h 80"/>
                <a:gd name="T2" fmla="*/ 0 w 91"/>
                <a:gd name="T3" fmla="*/ 27 h 80"/>
                <a:gd name="T4" fmla="*/ 20 w 91"/>
                <a:gd name="T5" fmla="*/ 80 h 80"/>
                <a:gd name="T6" fmla="*/ 91 w 91"/>
                <a:gd name="T7" fmla="*/ 53 h 80"/>
                <a:gd name="T8" fmla="*/ 71 w 91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80">
                  <a:moveTo>
                    <a:pt x="71" y="0"/>
                  </a:moveTo>
                  <a:lnTo>
                    <a:pt x="0" y="27"/>
                  </a:lnTo>
                  <a:lnTo>
                    <a:pt x="20" y="80"/>
                  </a:lnTo>
                  <a:lnTo>
                    <a:pt x="91" y="53"/>
                  </a:lnTo>
                  <a:lnTo>
                    <a:pt x="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21" name="îšḷídè">
              <a:extLst>
                <a:ext uri="{FF2B5EF4-FFF2-40B4-BE49-F238E27FC236}">
                  <a16:creationId xmlns:a16="http://schemas.microsoft.com/office/drawing/2014/main" id="{C025C58C-DE7D-1BEB-A4DE-E41066F1DE6F}"/>
                </a:ext>
              </a:extLst>
            </p:cNvPr>
            <p:cNvSpPr/>
            <p:nvPr/>
          </p:nvSpPr>
          <p:spPr bwMode="auto">
            <a:xfrm>
              <a:off x="7931151" y="1111251"/>
              <a:ext cx="444500" cy="195263"/>
            </a:xfrm>
            <a:custGeom>
              <a:avLst/>
              <a:gdLst>
                <a:gd name="T0" fmla="*/ 273 w 280"/>
                <a:gd name="T1" fmla="*/ 0 h 123"/>
                <a:gd name="T2" fmla="*/ 0 w 280"/>
                <a:gd name="T3" fmla="*/ 106 h 123"/>
                <a:gd name="T4" fmla="*/ 6 w 280"/>
                <a:gd name="T5" fmla="*/ 123 h 123"/>
                <a:gd name="T6" fmla="*/ 280 w 280"/>
                <a:gd name="T7" fmla="*/ 17 h 123"/>
                <a:gd name="T8" fmla="*/ 273 w 280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23">
                  <a:moveTo>
                    <a:pt x="273" y="0"/>
                  </a:moveTo>
                  <a:lnTo>
                    <a:pt x="0" y="106"/>
                  </a:lnTo>
                  <a:lnTo>
                    <a:pt x="6" y="123"/>
                  </a:lnTo>
                  <a:lnTo>
                    <a:pt x="280" y="17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8EB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22" name="íSḷîḓê">
              <a:extLst>
                <a:ext uri="{FF2B5EF4-FFF2-40B4-BE49-F238E27FC236}">
                  <a16:creationId xmlns:a16="http://schemas.microsoft.com/office/drawing/2014/main" id="{1E6DC234-703A-DD5C-4887-6EA9F4910124}"/>
                </a:ext>
              </a:extLst>
            </p:cNvPr>
            <p:cNvSpPr/>
            <p:nvPr/>
          </p:nvSpPr>
          <p:spPr bwMode="auto">
            <a:xfrm>
              <a:off x="7931151" y="1111251"/>
              <a:ext cx="444500" cy="195263"/>
            </a:xfrm>
            <a:custGeom>
              <a:avLst/>
              <a:gdLst>
                <a:gd name="T0" fmla="*/ 273 w 280"/>
                <a:gd name="T1" fmla="*/ 0 h 123"/>
                <a:gd name="T2" fmla="*/ 0 w 280"/>
                <a:gd name="T3" fmla="*/ 106 h 123"/>
                <a:gd name="T4" fmla="*/ 6 w 280"/>
                <a:gd name="T5" fmla="*/ 123 h 123"/>
                <a:gd name="T6" fmla="*/ 280 w 280"/>
                <a:gd name="T7" fmla="*/ 17 h 123"/>
                <a:gd name="T8" fmla="*/ 273 w 280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23">
                  <a:moveTo>
                    <a:pt x="273" y="0"/>
                  </a:moveTo>
                  <a:lnTo>
                    <a:pt x="0" y="106"/>
                  </a:lnTo>
                  <a:lnTo>
                    <a:pt x="6" y="123"/>
                  </a:lnTo>
                  <a:lnTo>
                    <a:pt x="280" y="17"/>
                  </a:lnTo>
                  <a:lnTo>
                    <a:pt x="27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23" name="íṥliḍè">
              <a:extLst>
                <a:ext uri="{FF2B5EF4-FFF2-40B4-BE49-F238E27FC236}">
                  <a16:creationId xmlns:a16="http://schemas.microsoft.com/office/drawing/2014/main" id="{1C28FA67-5573-56F3-8A79-5A55AAB00696}"/>
                </a:ext>
              </a:extLst>
            </p:cNvPr>
            <p:cNvSpPr/>
            <p:nvPr/>
          </p:nvSpPr>
          <p:spPr bwMode="auto">
            <a:xfrm>
              <a:off x="8075613" y="1179513"/>
              <a:ext cx="320675" cy="141288"/>
            </a:xfrm>
            <a:custGeom>
              <a:avLst/>
              <a:gdLst>
                <a:gd name="T0" fmla="*/ 198 w 202"/>
                <a:gd name="T1" fmla="*/ 0 h 89"/>
                <a:gd name="T2" fmla="*/ 0 w 202"/>
                <a:gd name="T3" fmla="*/ 77 h 89"/>
                <a:gd name="T4" fmla="*/ 4 w 202"/>
                <a:gd name="T5" fmla="*/ 89 h 89"/>
                <a:gd name="T6" fmla="*/ 194 w 202"/>
                <a:gd name="T7" fmla="*/ 14 h 89"/>
                <a:gd name="T8" fmla="*/ 194 w 202"/>
                <a:gd name="T9" fmla="*/ 12 h 89"/>
                <a:gd name="T10" fmla="*/ 202 w 202"/>
                <a:gd name="T11" fmla="*/ 9 h 89"/>
                <a:gd name="T12" fmla="*/ 198 w 202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89">
                  <a:moveTo>
                    <a:pt x="198" y="0"/>
                  </a:moveTo>
                  <a:lnTo>
                    <a:pt x="0" y="77"/>
                  </a:lnTo>
                  <a:lnTo>
                    <a:pt x="4" y="89"/>
                  </a:lnTo>
                  <a:lnTo>
                    <a:pt x="194" y="14"/>
                  </a:lnTo>
                  <a:lnTo>
                    <a:pt x="194" y="12"/>
                  </a:lnTo>
                  <a:lnTo>
                    <a:pt x="202" y="9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8EB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24" name="îSļïḑè">
              <a:extLst>
                <a:ext uri="{FF2B5EF4-FFF2-40B4-BE49-F238E27FC236}">
                  <a16:creationId xmlns:a16="http://schemas.microsoft.com/office/drawing/2014/main" id="{6588AD56-A1AB-70D0-F090-1342865FEADB}"/>
                </a:ext>
              </a:extLst>
            </p:cNvPr>
            <p:cNvSpPr/>
            <p:nvPr/>
          </p:nvSpPr>
          <p:spPr bwMode="auto">
            <a:xfrm>
              <a:off x="8075613" y="1179513"/>
              <a:ext cx="320675" cy="141288"/>
            </a:xfrm>
            <a:custGeom>
              <a:avLst/>
              <a:gdLst>
                <a:gd name="T0" fmla="*/ 198 w 202"/>
                <a:gd name="T1" fmla="*/ 0 h 89"/>
                <a:gd name="T2" fmla="*/ 0 w 202"/>
                <a:gd name="T3" fmla="*/ 77 h 89"/>
                <a:gd name="T4" fmla="*/ 4 w 202"/>
                <a:gd name="T5" fmla="*/ 89 h 89"/>
                <a:gd name="T6" fmla="*/ 194 w 202"/>
                <a:gd name="T7" fmla="*/ 14 h 89"/>
                <a:gd name="T8" fmla="*/ 194 w 202"/>
                <a:gd name="T9" fmla="*/ 12 h 89"/>
                <a:gd name="T10" fmla="*/ 202 w 202"/>
                <a:gd name="T11" fmla="*/ 9 h 89"/>
                <a:gd name="T12" fmla="*/ 198 w 202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89">
                  <a:moveTo>
                    <a:pt x="198" y="0"/>
                  </a:moveTo>
                  <a:lnTo>
                    <a:pt x="0" y="77"/>
                  </a:lnTo>
                  <a:lnTo>
                    <a:pt x="4" y="89"/>
                  </a:lnTo>
                  <a:lnTo>
                    <a:pt x="194" y="14"/>
                  </a:lnTo>
                  <a:lnTo>
                    <a:pt x="194" y="12"/>
                  </a:lnTo>
                  <a:lnTo>
                    <a:pt x="202" y="9"/>
                  </a:lnTo>
                  <a:lnTo>
                    <a:pt x="1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25" name="íšḷiḓe">
              <a:extLst>
                <a:ext uri="{FF2B5EF4-FFF2-40B4-BE49-F238E27FC236}">
                  <a16:creationId xmlns:a16="http://schemas.microsoft.com/office/drawing/2014/main" id="{5B9BDAEE-FBCE-5BC6-9EF1-3945C2578B0D}"/>
                </a:ext>
              </a:extLst>
            </p:cNvPr>
            <p:cNvSpPr/>
            <p:nvPr/>
          </p:nvSpPr>
          <p:spPr bwMode="auto">
            <a:xfrm>
              <a:off x="5832476" y="1320801"/>
              <a:ext cx="792163" cy="639763"/>
            </a:xfrm>
            <a:custGeom>
              <a:avLst/>
              <a:gdLst>
                <a:gd name="T0" fmla="*/ 0 w 499"/>
                <a:gd name="T1" fmla="*/ 156 h 403"/>
                <a:gd name="T2" fmla="*/ 404 w 499"/>
                <a:gd name="T3" fmla="*/ 0 h 403"/>
                <a:gd name="T4" fmla="*/ 499 w 499"/>
                <a:gd name="T5" fmla="*/ 248 h 403"/>
                <a:gd name="T6" fmla="*/ 96 w 499"/>
                <a:gd name="T7" fmla="*/ 403 h 403"/>
                <a:gd name="T8" fmla="*/ 0 w 499"/>
                <a:gd name="T9" fmla="*/ 156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9" h="403">
                  <a:moveTo>
                    <a:pt x="0" y="156"/>
                  </a:moveTo>
                  <a:lnTo>
                    <a:pt x="404" y="0"/>
                  </a:lnTo>
                  <a:lnTo>
                    <a:pt x="499" y="248"/>
                  </a:lnTo>
                  <a:lnTo>
                    <a:pt x="96" y="403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26" name="íšľîdê">
              <a:extLst>
                <a:ext uri="{FF2B5EF4-FFF2-40B4-BE49-F238E27FC236}">
                  <a16:creationId xmlns:a16="http://schemas.microsoft.com/office/drawing/2014/main" id="{A7800F77-482F-486D-B62B-A777E0D08319}"/>
                </a:ext>
              </a:extLst>
            </p:cNvPr>
            <p:cNvSpPr/>
            <p:nvPr/>
          </p:nvSpPr>
          <p:spPr bwMode="auto">
            <a:xfrm>
              <a:off x="5832476" y="1320801"/>
              <a:ext cx="792163" cy="639763"/>
            </a:xfrm>
            <a:custGeom>
              <a:avLst/>
              <a:gdLst>
                <a:gd name="T0" fmla="*/ 0 w 499"/>
                <a:gd name="T1" fmla="*/ 156 h 403"/>
                <a:gd name="T2" fmla="*/ 404 w 499"/>
                <a:gd name="T3" fmla="*/ 0 h 403"/>
                <a:gd name="T4" fmla="*/ 499 w 499"/>
                <a:gd name="T5" fmla="*/ 248 h 403"/>
                <a:gd name="T6" fmla="*/ 96 w 499"/>
                <a:gd name="T7" fmla="*/ 403 h 403"/>
                <a:gd name="T8" fmla="*/ 0 w 499"/>
                <a:gd name="T9" fmla="*/ 156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9" h="403">
                  <a:moveTo>
                    <a:pt x="0" y="156"/>
                  </a:moveTo>
                  <a:lnTo>
                    <a:pt x="404" y="0"/>
                  </a:lnTo>
                  <a:lnTo>
                    <a:pt x="499" y="248"/>
                  </a:lnTo>
                  <a:lnTo>
                    <a:pt x="96" y="403"/>
                  </a:lnTo>
                  <a:lnTo>
                    <a:pt x="0" y="15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27" name="îšļîḓê">
              <a:extLst>
                <a:ext uri="{FF2B5EF4-FFF2-40B4-BE49-F238E27FC236}">
                  <a16:creationId xmlns:a16="http://schemas.microsoft.com/office/drawing/2014/main" id="{065CF267-F2D1-36E2-A8BC-0FC01C28E7A0}"/>
                </a:ext>
              </a:extLst>
            </p:cNvPr>
            <p:cNvSpPr/>
            <p:nvPr/>
          </p:nvSpPr>
          <p:spPr bwMode="auto">
            <a:xfrm>
              <a:off x="5843588" y="1336676"/>
              <a:ext cx="760413" cy="603250"/>
            </a:xfrm>
            <a:custGeom>
              <a:avLst/>
              <a:gdLst>
                <a:gd name="T0" fmla="*/ 0 w 479"/>
                <a:gd name="T1" fmla="*/ 150 h 380"/>
                <a:gd name="T2" fmla="*/ 389 w 479"/>
                <a:gd name="T3" fmla="*/ 0 h 380"/>
                <a:gd name="T4" fmla="*/ 479 w 479"/>
                <a:gd name="T5" fmla="*/ 230 h 380"/>
                <a:gd name="T6" fmla="*/ 90 w 479"/>
                <a:gd name="T7" fmla="*/ 380 h 380"/>
                <a:gd name="T8" fmla="*/ 0 w 479"/>
                <a:gd name="T9" fmla="*/ 15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9" h="380">
                  <a:moveTo>
                    <a:pt x="0" y="150"/>
                  </a:moveTo>
                  <a:lnTo>
                    <a:pt x="389" y="0"/>
                  </a:lnTo>
                  <a:lnTo>
                    <a:pt x="479" y="230"/>
                  </a:lnTo>
                  <a:lnTo>
                    <a:pt x="90" y="380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28" name="íṥḻïḋé">
              <a:extLst>
                <a:ext uri="{FF2B5EF4-FFF2-40B4-BE49-F238E27FC236}">
                  <a16:creationId xmlns:a16="http://schemas.microsoft.com/office/drawing/2014/main" id="{E0ACE91B-9F6D-FF94-5875-3BB761C30608}"/>
                </a:ext>
              </a:extLst>
            </p:cNvPr>
            <p:cNvSpPr/>
            <p:nvPr/>
          </p:nvSpPr>
          <p:spPr bwMode="auto">
            <a:xfrm>
              <a:off x="5843588" y="1336676"/>
              <a:ext cx="760413" cy="603250"/>
            </a:xfrm>
            <a:custGeom>
              <a:avLst/>
              <a:gdLst>
                <a:gd name="T0" fmla="*/ 0 w 479"/>
                <a:gd name="T1" fmla="*/ 150 h 380"/>
                <a:gd name="T2" fmla="*/ 389 w 479"/>
                <a:gd name="T3" fmla="*/ 0 h 380"/>
                <a:gd name="T4" fmla="*/ 479 w 479"/>
                <a:gd name="T5" fmla="*/ 230 h 380"/>
                <a:gd name="T6" fmla="*/ 90 w 479"/>
                <a:gd name="T7" fmla="*/ 380 h 380"/>
                <a:gd name="T8" fmla="*/ 0 w 479"/>
                <a:gd name="T9" fmla="*/ 15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9" h="380">
                  <a:moveTo>
                    <a:pt x="0" y="150"/>
                  </a:moveTo>
                  <a:lnTo>
                    <a:pt x="389" y="0"/>
                  </a:lnTo>
                  <a:lnTo>
                    <a:pt x="479" y="230"/>
                  </a:lnTo>
                  <a:lnTo>
                    <a:pt x="90" y="380"/>
                  </a:lnTo>
                  <a:lnTo>
                    <a:pt x="0" y="1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29" name="îŝlîdê">
              <a:extLst>
                <a:ext uri="{FF2B5EF4-FFF2-40B4-BE49-F238E27FC236}">
                  <a16:creationId xmlns:a16="http://schemas.microsoft.com/office/drawing/2014/main" id="{32BFF31C-357D-2206-D365-67460CC8C69C}"/>
                </a:ext>
              </a:extLst>
            </p:cNvPr>
            <p:cNvSpPr/>
            <p:nvPr/>
          </p:nvSpPr>
          <p:spPr bwMode="auto">
            <a:xfrm>
              <a:off x="5881688" y="1562101"/>
              <a:ext cx="101600" cy="87313"/>
            </a:xfrm>
            <a:custGeom>
              <a:avLst/>
              <a:gdLst>
                <a:gd name="T0" fmla="*/ 50 w 64"/>
                <a:gd name="T1" fmla="*/ 0 h 55"/>
                <a:gd name="T2" fmla="*/ 0 w 64"/>
                <a:gd name="T3" fmla="*/ 18 h 55"/>
                <a:gd name="T4" fmla="*/ 14 w 64"/>
                <a:gd name="T5" fmla="*/ 55 h 55"/>
                <a:gd name="T6" fmla="*/ 64 w 64"/>
                <a:gd name="T7" fmla="*/ 36 h 55"/>
                <a:gd name="T8" fmla="*/ 50 w 64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5">
                  <a:moveTo>
                    <a:pt x="50" y="0"/>
                  </a:moveTo>
                  <a:lnTo>
                    <a:pt x="0" y="18"/>
                  </a:lnTo>
                  <a:lnTo>
                    <a:pt x="14" y="55"/>
                  </a:lnTo>
                  <a:lnTo>
                    <a:pt x="64" y="3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8EB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30" name="íŝlíďe">
              <a:extLst>
                <a:ext uri="{FF2B5EF4-FFF2-40B4-BE49-F238E27FC236}">
                  <a16:creationId xmlns:a16="http://schemas.microsoft.com/office/drawing/2014/main" id="{FCF34792-026D-5E4D-4BDB-77F0A66E1ACF}"/>
                </a:ext>
              </a:extLst>
            </p:cNvPr>
            <p:cNvSpPr/>
            <p:nvPr/>
          </p:nvSpPr>
          <p:spPr bwMode="auto">
            <a:xfrm>
              <a:off x="5881688" y="1562101"/>
              <a:ext cx="101600" cy="87313"/>
            </a:xfrm>
            <a:custGeom>
              <a:avLst/>
              <a:gdLst>
                <a:gd name="T0" fmla="*/ 50 w 64"/>
                <a:gd name="T1" fmla="*/ 0 h 55"/>
                <a:gd name="T2" fmla="*/ 0 w 64"/>
                <a:gd name="T3" fmla="*/ 18 h 55"/>
                <a:gd name="T4" fmla="*/ 14 w 64"/>
                <a:gd name="T5" fmla="*/ 55 h 55"/>
                <a:gd name="T6" fmla="*/ 64 w 64"/>
                <a:gd name="T7" fmla="*/ 36 h 55"/>
                <a:gd name="T8" fmla="*/ 50 w 64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5">
                  <a:moveTo>
                    <a:pt x="50" y="0"/>
                  </a:moveTo>
                  <a:lnTo>
                    <a:pt x="0" y="18"/>
                  </a:lnTo>
                  <a:lnTo>
                    <a:pt x="14" y="55"/>
                  </a:lnTo>
                  <a:lnTo>
                    <a:pt x="64" y="36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31" name="îślîḋê">
              <a:extLst>
                <a:ext uri="{FF2B5EF4-FFF2-40B4-BE49-F238E27FC236}">
                  <a16:creationId xmlns:a16="http://schemas.microsoft.com/office/drawing/2014/main" id="{FCEFB085-7001-9ADE-0E04-D01D63148F3D}"/>
                </a:ext>
              </a:extLst>
            </p:cNvPr>
            <p:cNvSpPr/>
            <p:nvPr/>
          </p:nvSpPr>
          <p:spPr bwMode="auto">
            <a:xfrm>
              <a:off x="6005513" y="1601788"/>
              <a:ext cx="307975" cy="136525"/>
            </a:xfrm>
            <a:custGeom>
              <a:avLst/>
              <a:gdLst>
                <a:gd name="T0" fmla="*/ 190 w 194"/>
                <a:gd name="T1" fmla="*/ 0 h 86"/>
                <a:gd name="T2" fmla="*/ 0 w 194"/>
                <a:gd name="T3" fmla="*/ 74 h 86"/>
                <a:gd name="T4" fmla="*/ 5 w 194"/>
                <a:gd name="T5" fmla="*/ 86 h 86"/>
                <a:gd name="T6" fmla="*/ 194 w 194"/>
                <a:gd name="T7" fmla="*/ 13 h 86"/>
                <a:gd name="T8" fmla="*/ 190 w 194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86">
                  <a:moveTo>
                    <a:pt x="190" y="0"/>
                  </a:moveTo>
                  <a:lnTo>
                    <a:pt x="0" y="74"/>
                  </a:lnTo>
                  <a:lnTo>
                    <a:pt x="5" y="86"/>
                  </a:lnTo>
                  <a:lnTo>
                    <a:pt x="194" y="13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8EB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32" name="íṧľíḑè">
              <a:extLst>
                <a:ext uri="{FF2B5EF4-FFF2-40B4-BE49-F238E27FC236}">
                  <a16:creationId xmlns:a16="http://schemas.microsoft.com/office/drawing/2014/main" id="{9C83BEF7-455D-01E3-AA53-9082B4DCCBFA}"/>
                </a:ext>
              </a:extLst>
            </p:cNvPr>
            <p:cNvSpPr/>
            <p:nvPr/>
          </p:nvSpPr>
          <p:spPr bwMode="auto">
            <a:xfrm>
              <a:off x="6005513" y="1601788"/>
              <a:ext cx="307975" cy="136525"/>
            </a:xfrm>
            <a:custGeom>
              <a:avLst/>
              <a:gdLst>
                <a:gd name="T0" fmla="*/ 190 w 194"/>
                <a:gd name="T1" fmla="*/ 0 h 86"/>
                <a:gd name="T2" fmla="*/ 0 w 194"/>
                <a:gd name="T3" fmla="*/ 74 h 86"/>
                <a:gd name="T4" fmla="*/ 5 w 194"/>
                <a:gd name="T5" fmla="*/ 86 h 86"/>
                <a:gd name="T6" fmla="*/ 194 w 194"/>
                <a:gd name="T7" fmla="*/ 13 h 86"/>
                <a:gd name="T8" fmla="*/ 190 w 194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86">
                  <a:moveTo>
                    <a:pt x="190" y="0"/>
                  </a:moveTo>
                  <a:lnTo>
                    <a:pt x="0" y="74"/>
                  </a:lnTo>
                  <a:lnTo>
                    <a:pt x="5" y="86"/>
                  </a:lnTo>
                  <a:lnTo>
                    <a:pt x="194" y="13"/>
                  </a:lnTo>
                  <a:lnTo>
                    <a:pt x="1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33" name="îsľîḋe">
              <a:extLst>
                <a:ext uri="{FF2B5EF4-FFF2-40B4-BE49-F238E27FC236}">
                  <a16:creationId xmlns:a16="http://schemas.microsoft.com/office/drawing/2014/main" id="{F1957F04-9CB2-1B8A-BF0F-D384D6174AB4}"/>
                </a:ext>
              </a:extLst>
            </p:cNvPr>
            <p:cNvSpPr/>
            <p:nvPr/>
          </p:nvSpPr>
          <p:spPr bwMode="auto">
            <a:xfrm>
              <a:off x="6105526" y="1649413"/>
              <a:ext cx="223838" cy="96838"/>
            </a:xfrm>
            <a:custGeom>
              <a:avLst/>
              <a:gdLst>
                <a:gd name="T0" fmla="*/ 138 w 141"/>
                <a:gd name="T1" fmla="*/ 0 h 61"/>
                <a:gd name="T2" fmla="*/ 0 w 141"/>
                <a:gd name="T3" fmla="*/ 54 h 61"/>
                <a:gd name="T4" fmla="*/ 3 w 141"/>
                <a:gd name="T5" fmla="*/ 61 h 61"/>
                <a:gd name="T6" fmla="*/ 141 w 141"/>
                <a:gd name="T7" fmla="*/ 8 h 61"/>
                <a:gd name="T8" fmla="*/ 138 w 14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61">
                  <a:moveTo>
                    <a:pt x="138" y="0"/>
                  </a:moveTo>
                  <a:lnTo>
                    <a:pt x="0" y="54"/>
                  </a:lnTo>
                  <a:lnTo>
                    <a:pt x="3" y="61"/>
                  </a:lnTo>
                  <a:lnTo>
                    <a:pt x="141" y="8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8EB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34" name="íṣļiḑê">
              <a:extLst>
                <a:ext uri="{FF2B5EF4-FFF2-40B4-BE49-F238E27FC236}">
                  <a16:creationId xmlns:a16="http://schemas.microsoft.com/office/drawing/2014/main" id="{702607AD-05FB-4766-BC5E-36EA45EA1C8D}"/>
                </a:ext>
              </a:extLst>
            </p:cNvPr>
            <p:cNvSpPr/>
            <p:nvPr/>
          </p:nvSpPr>
          <p:spPr bwMode="auto">
            <a:xfrm>
              <a:off x="6105526" y="1649413"/>
              <a:ext cx="223838" cy="96838"/>
            </a:xfrm>
            <a:custGeom>
              <a:avLst/>
              <a:gdLst>
                <a:gd name="T0" fmla="*/ 138 w 141"/>
                <a:gd name="T1" fmla="*/ 0 h 61"/>
                <a:gd name="T2" fmla="*/ 0 w 141"/>
                <a:gd name="T3" fmla="*/ 54 h 61"/>
                <a:gd name="T4" fmla="*/ 3 w 141"/>
                <a:gd name="T5" fmla="*/ 61 h 61"/>
                <a:gd name="T6" fmla="*/ 141 w 141"/>
                <a:gd name="T7" fmla="*/ 8 h 61"/>
                <a:gd name="T8" fmla="*/ 138 w 14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61">
                  <a:moveTo>
                    <a:pt x="138" y="0"/>
                  </a:moveTo>
                  <a:lnTo>
                    <a:pt x="0" y="54"/>
                  </a:lnTo>
                  <a:lnTo>
                    <a:pt x="3" y="61"/>
                  </a:lnTo>
                  <a:lnTo>
                    <a:pt x="141" y="8"/>
                  </a:lnTo>
                  <a:lnTo>
                    <a:pt x="1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35" name="ïšḷîḋè">
              <a:extLst>
                <a:ext uri="{FF2B5EF4-FFF2-40B4-BE49-F238E27FC236}">
                  <a16:creationId xmlns:a16="http://schemas.microsoft.com/office/drawing/2014/main" id="{BC8EB3E7-63C5-CEF7-9A68-226EF2B7CD77}"/>
                </a:ext>
              </a:extLst>
            </p:cNvPr>
            <p:cNvSpPr/>
            <p:nvPr/>
          </p:nvSpPr>
          <p:spPr bwMode="auto">
            <a:xfrm>
              <a:off x="3017838" y="1979613"/>
              <a:ext cx="792163" cy="639763"/>
            </a:xfrm>
            <a:custGeom>
              <a:avLst/>
              <a:gdLst>
                <a:gd name="T0" fmla="*/ 0 w 499"/>
                <a:gd name="T1" fmla="*/ 155 h 403"/>
                <a:gd name="T2" fmla="*/ 403 w 499"/>
                <a:gd name="T3" fmla="*/ 0 h 403"/>
                <a:gd name="T4" fmla="*/ 499 w 499"/>
                <a:gd name="T5" fmla="*/ 247 h 403"/>
                <a:gd name="T6" fmla="*/ 95 w 499"/>
                <a:gd name="T7" fmla="*/ 403 h 403"/>
                <a:gd name="T8" fmla="*/ 0 w 499"/>
                <a:gd name="T9" fmla="*/ 155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9" h="403">
                  <a:moveTo>
                    <a:pt x="0" y="155"/>
                  </a:moveTo>
                  <a:lnTo>
                    <a:pt x="403" y="0"/>
                  </a:lnTo>
                  <a:lnTo>
                    <a:pt x="499" y="247"/>
                  </a:lnTo>
                  <a:lnTo>
                    <a:pt x="95" y="403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36" name="îśḻíďè">
              <a:extLst>
                <a:ext uri="{FF2B5EF4-FFF2-40B4-BE49-F238E27FC236}">
                  <a16:creationId xmlns:a16="http://schemas.microsoft.com/office/drawing/2014/main" id="{C5F7584C-FC81-DCDA-CFF9-872C38EDD58D}"/>
                </a:ext>
              </a:extLst>
            </p:cNvPr>
            <p:cNvSpPr/>
            <p:nvPr/>
          </p:nvSpPr>
          <p:spPr bwMode="auto">
            <a:xfrm>
              <a:off x="3028951" y="1993901"/>
              <a:ext cx="760413" cy="606425"/>
            </a:xfrm>
            <a:custGeom>
              <a:avLst/>
              <a:gdLst>
                <a:gd name="T0" fmla="*/ 0 w 479"/>
                <a:gd name="T1" fmla="*/ 150 h 382"/>
                <a:gd name="T2" fmla="*/ 389 w 479"/>
                <a:gd name="T3" fmla="*/ 0 h 382"/>
                <a:gd name="T4" fmla="*/ 479 w 479"/>
                <a:gd name="T5" fmla="*/ 231 h 382"/>
                <a:gd name="T6" fmla="*/ 89 w 479"/>
                <a:gd name="T7" fmla="*/ 382 h 382"/>
                <a:gd name="T8" fmla="*/ 0 w 479"/>
                <a:gd name="T9" fmla="*/ 15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9" h="382">
                  <a:moveTo>
                    <a:pt x="0" y="150"/>
                  </a:moveTo>
                  <a:lnTo>
                    <a:pt x="389" y="0"/>
                  </a:lnTo>
                  <a:lnTo>
                    <a:pt x="479" y="231"/>
                  </a:lnTo>
                  <a:lnTo>
                    <a:pt x="89" y="382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37" name="îšliḋè">
              <a:extLst>
                <a:ext uri="{FF2B5EF4-FFF2-40B4-BE49-F238E27FC236}">
                  <a16:creationId xmlns:a16="http://schemas.microsoft.com/office/drawing/2014/main" id="{B1A96C2B-FFDC-A7FD-0635-56D47D690C6E}"/>
                </a:ext>
              </a:extLst>
            </p:cNvPr>
            <p:cNvSpPr/>
            <p:nvPr/>
          </p:nvSpPr>
          <p:spPr bwMode="auto">
            <a:xfrm>
              <a:off x="3028951" y="1993901"/>
              <a:ext cx="760413" cy="606425"/>
            </a:xfrm>
            <a:custGeom>
              <a:avLst/>
              <a:gdLst>
                <a:gd name="T0" fmla="*/ 0 w 479"/>
                <a:gd name="T1" fmla="*/ 150 h 382"/>
                <a:gd name="T2" fmla="*/ 389 w 479"/>
                <a:gd name="T3" fmla="*/ 0 h 382"/>
                <a:gd name="T4" fmla="*/ 479 w 479"/>
                <a:gd name="T5" fmla="*/ 231 h 382"/>
                <a:gd name="T6" fmla="*/ 89 w 479"/>
                <a:gd name="T7" fmla="*/ 382 h 382"/>
                <a:gd name="T8" fmla="*/ 0 w 479"/>
                <a:gd name="T9" fmla="*/ 15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9" h="382">
                  <a:moveTo>
                    <a:pt x="0" y="150"/>
                  </a:moveTo>
                  <a:lnTo>
                    <a:pt x="389" y="0"/>
                  </a:lnTo>
                  <a:lnTo>
                    <a:pt x="479" y="231"/>
                  </a:lnTo>
                  <a:lnTo>
                    <a:pt x="89" y="382"/>
                  </a:lnTo>
                  <a:lnTo>
                    <a:pt x="0" y="1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38" name="iṡlîďê">
              <a:extLst>
                <a:ext uri="{FF2B5EF4-FFF2-40B4-BE49-F238E27FC236}">
                  <a16:creationId xmlns:a16="http://schemas.microsoft.com/office/drawing/2014/main" id="{5AFC164D-9DFF-BA95-8630-B9C710AA6634}"/>
                </a:ext>
              </a:extLst>
            </p:cNvPr>
            <p:cNvSpPr/>
            <p:nvPr/>
          </p:nvSpPr>
          <p:spPr bwMode="auto">
            <a:xfrm>
              <a:off x="3067051" y="2220913"/>
              <a:ext cx="101600" cy="88900"/>
            </a:xfrm>
            <a:custGeom>
              <a:avLst/>
              <a:gdLst>
                <a:gd name="T0" fmla="*/ 50 w 64"/>
                <a:gd name="T1" fmla="*/ 0 h 56"/>
                <a:gd name="T2" fmla="*/ 0 w 64"/>
                <a:gd name="T3" fmla="*/ 19 h 56"/>
                <a:gd name="T4" fmla="*/ 15 w 64"/>
                <a:gd name="T5" fmla="*/ 56 h 56"/>
                <a:gd name="T6" fmla="*/ 64 w 64"/>
                <a:gd name="T7" fmla="*/ 36 h 56"/>
                <a:gd name="T8" fmla="*/ 50 w 64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6">
                  <a:moveTo>
                    <a:pt x="50" y="0"/>
                  </a:moveTo>
                  <a:lnTo>
                    <a:pt x="0" y="19"/>
                  </a:lnTo>
                  <a:lnTo>
                    <a:pt x="15" y="56"/>
                  </a:lnTo>
                  <a:lnTo>
                    <a:pt x="64" y="3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8EB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39" name="íṧľidè">
              <a:extLst>
                <a:ext uri="{FF2B5EF4-FFF2-40B4-BE49-F238E27FC236}">
                  <a16:creationId xmlns:a16="http://schemas.microsoft.com/office/drawing/2014/main" id="{887A538D-E17D-2456-2E61-A243C2D3BD8C}"/>
                </a:ext>
              </a:extLst>
            </p:cNvPr>
            <p:cNvSpPr/>
            <p:nvPr/>
          </p:nvSpPr>
          <p:spPr bwMode="auto">
            <a:xfrm>
              <a:off x="3067051" y="2220913"/>
              <a:ext cx="101600" cy="88900"/>
            </a:xfrm>
            <a:custGeom>
              <a:avLst/>
              <a:gdLst>
                <a:gd name="T0" fmla="*/ 50 w 64"/>
                <a:gd name="T1" fmla="*/ 0 h 56"/>
                <a:gd name="T2" fmla="*/ 0 w 64"/>
                <a:gd name="T3" fmla="*/ 19 h 56"/>
                <a:gd name="T4" fmla="*/ 15 w 64"/>
                <a:gd name="T5" fmla="*/ 56 h 56"/>
                <a:gd name="T6" fmla="*/ 64 w 64"/>
                <a:gd name="T7" fmla="*/ 36 h 56"/>
                <a:gd name="T8" fmla="*/ 50 w 64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6">
                  <a:moveTo>
                    <a:pt x="50" y="0"/>
                  </a:moveTo>
                  <a:lnTo>
                    <a:pt x="0" y="19"/>
                  </a:lnTo>
                  <a:lnTo>
                    <a:pt x="15" y="56"/>
                  </a:lnTo>
                  <a:lnTo>
                    <a:pt x="64" y="36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40" name="îṥḷíḑè">
              <a:extLst>
                <a:ext uri="{FF2B5EF4-FFF2-40B4-BE49-F238E27FC236}">
                  <a16:creationId xmlns:a16="http://schemas.microsoft.com/office/drawing/2014/main" id="{481D021A-6E33-A486-48AB-CDAAD14795FD}"/>
                </a:ext>
              </a:extLst>
            </p:cNvPr>
            <p:cNvSpPr/>
            <p:nvPr/>
          </p:nvSpPr>
          <p:spPr bwMode="auto">
            <a:xfrm>
              <a:off x="3190876" y="2262188"/>
              <a:ext cx="307975" cy="134938"/>
            </a:xfrm>
            <a:custGeom>
              <a:avLst/>
              <a:gdLst>
                <a:gd name="T0" fmla="*/ 190 w 194"/>
                <a:gd name="T1" fmla="*/ 0 h 85"/>
                <a:gd name="T2" fmla="*/ 0 w 194"/>
                <a:gd name="T3" fmla="*/ 73 h 85"/>
                <a:gd name="T4" fmla="*/ 5 w 194"/>
                <a:gd name="T5" fmla="*/ 85 h 85"/>
                <a:gd name="T6" fmla="*/ 194 w 194"/>
                <a:gd name="T7" fmla="*/ 11 h 85"/>
                <a:gd name="T8" fmla="*/ 190 w 194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85">
                  <a:moveTo>
                    <a:pt x="190" y="0"/>
                  </a:moveTo>
                  <a:lnTo>
                    <a:pt x="0" y="73"/>
                  </a:lnTo>
                  <a:lnTo>
                    <a:pt x="5" y="85"/>
                  </a:lnTo>
                  <a:lnTo>
                    <a:pt x="194" y="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8EB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41" name="iṧļiḑe">
              <a:extLst>
                <a:ext uri="{FF2B5EF4-FFF2-40B4-BE49-F238E27FC236}">
                  <a16:creationId xmlns:a16="http://schemas.microsoft.com/office/drawing/2014/main" id="{19C89539-EAA0-3B0C-F593-A0558C7AB073}"/>
                </a:ext>
              </a:extLst>
            </p:cNvPr>
            <p:cNvSpPr/>
            <p:nvPr/>
          </p:nvSpPr>
          <p:spPr bwMode="auto">
            <a:xfrm>
              <a:off x="3190876" y="2262188"/>
              <a:ext cx="307975" cy="134938"/>
            </a:xfrm>
            <a:custGeom>
              <a:avLst/>
              <a:gdLst>
                <a:gd name="T0" fmla="*/ 190 w 194"/>
                <a:gd name="T1" fmla="*/ 0 h 85"/>
                <a:gd name="T2" fmla="*/ 0 w 194"/>
                <a:gd name="T3" fmla="*/ 73 h 85"/>
                <a:gd name="T4" fmla="*/ 5 w 194"/>
                <a:gd name="T5" fmla="*/ 85 h 85"/>
                <a:gd name="T6" fmla="*/ 194 w 194"/>
                <a:gd name="T7" fmla="*/ 11 h 85"/>
                <a:gd name="T8" fmla="*/ 190 w 194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85">
                  <a:moveTo>
                    <a:pt x="190" y="0"/>
                  </a:moveTo>
                  <a:lnTo>
                    <a:pt x="0" y="73"/>
                  </a:lnTo>
                  <a:lnTo>
                    <a:pt x="5" y="85"/>
                  </a:lnTo>
                  <a:lnTo>
                    <a:pt x="194" y="11"/>
                  </a:lnTo>
                  <a:lnTo>
                    <a:pt x="1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42" name="îslïdè">
              <a:extLst>
                <a:ext uri="{FF2B5EF4-FFF2-40B4-BE49-F238E27FC236}">
                  <a16:creationId xmlns:a16="http://schemas.microsoft.com/office/drawing/2014/main" id="{DFD66132-7DEF-3C4E-E4BF-BFA7A6390EA2}"/>
                </a:ext>
              </a:extLst>
            </p:cNvPr>
            <p:cNvSpPr/>
            <p:nvPr/>
          </p:nvSpPr>
          <p:spPr bwMode="auto">
            <a:xfrm>
              <a:off x="3290888" y="2308226"/>
              <a:ext cx="225425" cy="98425"/>
            </a:xfrm>
            <a:custGeom>
              <a:avLst/>
              <a:gdLst>
                <a:gd name="T0" fmla="*/ 138 w 142"/>
                <a:gd name="T1" fmla="*/ 0 h 62"/>
                <a:gd name="T2" fmla="*/ 0 w 142"/>
                <a:gd name="T3" fmla="*/ 53 h 62"/>
                <a:gd name="T4" fmla="*/ 3 w 142"/>
                <a:gd name="T5" fmla="*/ 62 h 62"/>
                <a:gd name="T6" fmla="*/ 142 w 142"/>
                <a:gd name="T7" fmla="*/ 8 h 62"/>
                <a:gd name="T8" fmla="*/ 138 w 142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62">
                  <a:moveTo>
                    <a:pt x="138" y="0"/>
                  </a:moveTo>
                  <a:lnTo>
                    <a:pt x="0" y="53"/>
                  </a:lnTo>
                  <a:lnTo>
                    <a:pt x="3" y="62"/>
                  </a:lnTo>
                  <a:lnTo>
                    <a:pt x="142" y="8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8EB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43" name="ïṡliďe">
              <a:extLst>
                <a:ext uri="{FF2B5EF4-FFF2-40B4-BE49-F238E27FC236}">
                  <a16:creationId xmlns:a16="http://schemas.microsoft.com/office/drawing/2014/main" id="{CCD473D0-6DA8-F5D3-C4D6-447559185A48}"/>
                </a:ext>
              </a:extLst>
            </p:cNvPr>
            <p:cNvSpPr/>
            <p:nvPr/>
          </p:nvSpPr>
          <p:spPr bwMode="auto">
            <a:xfrm>
              <a:off x="3290888" y="2308226"/>
              <a:ext cx="225425" cy="98425"/>
            </a:xfrm>
            <a:custGeom>
              <a:avLst/>
              <a:gdLst>
                <a:gd name="T0" fmla="*/ 138 w 142"/>
                <a:gd name="T1" fmla="*/ 0 h 62"/>
                <a:gd name="T2" fmla="*/ 0 w 142"/>
                <a:gd name="T3" fmla="*/ 53 h 62"/>
                <a:gd name="T4" fmla="*/ 3 w 142"/>
                <a:gd name="T5" fmla="*/ 62 h 62"/>
                <a:gd name="T6" fmla="*/ 142 w 142"/>
                <a:gd name="T7" fmla="*/ 8 h 62"/>
                <a:gd name="T8" fmla="*/ 138 w 142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62">
                  <a:moveTo>
                    <a:pt x="138" y="0"/>
                  </a:moveTo>
                  <a:lnTo>
                    <a:pt x="0" y="53"/>
                  </a:lnTo>
                  <a:lnTo>
                    <a:pt x="3" y="62"/>
                  </a:lnTo>
                  <a:lnTo>
                    <a:pt x="142" y="8"/>
                  </a:lnTo>
                  <a:lnTo>
                    <a:pt x="1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44" name="îśḻïdè">
              <a:extLst>
                <a:ext uri="{FF2B5EF4-FFF2-40B4-BE49-F238E27FC236}">
                  <a16:creationId xmlns:a16="http://schemas.microsoft.com/office/drawing/2014/main" id="{CE764218-0778-8474-1511-4B4EF4268EF7}"/>
                </a:ext>
              </a:extLst>
            </p:cNvPr>
            <p:cNvSpPr/>
            <p:nvPr/>
          </p:nvSpPr>
          <p:spPr bwMode="auto">
            <a:xfrm>
              <a:off x="7319963" y="1795463"/>
              <a:ext cx="790575" cy="638175"/>
            </a:xfrm>
            <a:custGeom>
              <a:avLst/>
              <a:gdLst>
                <a:gd name="T0" fmla="*/ 0 w 498"/>
                <a:gd name="T1" fmla="*/ 155 h 402"/>
                <a:gd name="T2" fmla="*/ 402 w 498"/>
                <a:gd name="T3" fmla="*/ 0 h 402"/>
                <a:gd name="T4" fmla="*/ 498 w 498"/>
                <a:gd name="T5" fmla="*/ 247 h 402"/>
                <a:gd name="T6" fmla="*/ 95 w 498"/>
                <a:gd name="T7" fmla="*/ 402 h 402"/>
                <a:gd name="T8" fmla="*/ 0 w 498"/>
                <a:gd name="T9" fmla="*/ 155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8" h="402">
                  <a:moveTo>
                    <a:pt x="0" y="155"/>
                  </a:moveTo>
                  <a:lnTo>
                    <a:pt x="402" y="0"/>
                  </a:lnTo>
                  <a:lnTo>
                    <a:pt x="498" y="247"/>
                  </a:lnTo>
                  <a:lnTo>
                    <a:pt x="95" y="402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45" name="ïṩlíḓè">
              <a:extLst>
                <a:ext uri="{FF2B5EF4-FFF2-40B4-BE49-F238E27FC236}">
                  <a16:creationId xmlns:a16="http://schemas.microsoft.com/office/drawing/2014/main" id="{465659D3-27C9-BD35-0EA6-5211A4776B1E}"/>
                </a:ext>
              </a:extLst>
            </p:cNvPr>
            <p:cNvSpPr/>
            <p:nvPr/>
          </p:nvSpPr>
          <p:spPr bwMode="auto">
            <a:xfrm>
              <a:off x="7319963" y="1795463"/>
              <a:ext cx="790575" cy="638175"/>
            </a:xfrm>
            <a:custGeom>
              <a:avLst/>
              <a:gdLst>
                <a:gd name="T0" fmla="*/ 0 w 498"/>
                <a:gd name="T1" fmla="*/ 155 h 402"/>
                <a:gd name="T2" fmla="*/ 402 w 498"/>
                <a:gd name="T3" fmla="*/ 0 h 402"/>
                <a:gd name="T4" fmla="*/ 498 w 498"/>
                <a:gd name="T5" fmla="*/ 247 h 402"/>
                <a:gd name="T6" fmla="*/ 95 w 498"/>
                <a:gd name="T7" fmla="*/ 402 h 402"/>
                <a:gd name="T8" fmla="*/ 0 w 498"/>
                <a:gd name="T9" fmla="*/ 155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8" h="402">
                  <a:moveTo>
                    <a:pt x="0" y="155"/>
                  </a:moveTo>
                  <a:lnTo>
                    <a:pt x="402" y="0"/>
                  </a:lnTo>
                  <a:lnTo>
                    <a:pt x="498" y="247"/>
                  </a:lnTo>
                  <a:lnTo>
                    <a:pt x="95" y="402"/>
                  </a:lnTo>
                  <a:lnTo>
                    <a:pt x="0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46" name="îslïďé">
              <a:extLst>
                <a:ext uri="{FF2B5EF4-FFF2-40B4-BE49-F238E27FC236}">
                  <a16:creationId xmlns:a16="http://schemas.microsoft.com/office/drawing/2014/main" id="{3CFEFF1E-E6AC-1064-3732-3017D6AF408D}"/>
                </a:ext>
              </a:extLst>
            </p:cNvPr>
            <p:cNvSpPr/>
            <p:nvPr/>
          </p:nvSpPr>
          <p:spPr bwMode="auto">
            <a:xfrm>
              <a:off x="7331076" y="1811338"/>
              <a:ext cx="760413" cy="604838"/>
            </a:xfrm>
            <a:custGeom>
              <a:avLst/>
              <a:gdLst>
                <a:gd name="T0" fmla="*/ 0 w 479"/>
                <a:gd name="T1" fmla="*/ 149 h 381"/>
                <a:gd name="T2" fmla="*/ 389 w 479"/>
                <a:gd name="T3" fmla="*/ 0 h 381"/>
                <a:gd name="T4" fmla="*/ 479 w 479"/>
                <a:gd name="T5" fmla="*/ 230 h 381"/>
                <a:gd name="T6" fmla="*/ 89 w 479"/>
                <a:gd name="T7" fmla="*/ 381 h 381"/>
                <a:gd name="T8" fmla="*/ 0 w 479"/>
                <a:gd name="T9" fmla="*/ 149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9" h="381">
                  <a:moveTo>
                    <a:pt x="0" y="149"/>
                  </a:moveTo>
                  <a:lnTo>
                    <a:pt x="389" y="0"/>
                  </a:lnTo>
                  <a:lnTo>
                    <a:pt x="479" y="230"/>
                  </a:lnTo>
                  <a:lnTo>
                    <a:pt x="89" y="381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4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47" name="ïSḷidê">
              <a:extLst>
                <a:ext uri="{FF2B5EF4-FFF2-40B4-BE49-F238E27FC236}">
                  <a16:creationId xmlns:a16="http://schemas.microsoft.com/office/drawing/2014/main" id="{EE42CA07-6CD1-B075-8695-39513D2A602B}"/>
                </a:ext>
              </a:extLst>
            </p:cNvPr>
            <p:cNvSpPr/>
            <p:nvPr/>
          </p:nvSpPr>
          <p:spPr bwMode="auto">
            <a:xfrm>
              <a:off x="7331076" y="1811338"/>
              <a:ext cx="760413" cy="604838"/>
            </a:xfrm>
            <a:custGeom>
              <a:avLst/>
              <a:gdLst>
                <a:gd name="T0" fmla="*/ 0 w 479"/>
                <a:gd name="T1" fmla="*/ 149 h 381"/>
                <a:gd name="T2" fmla="*/ 389 w 479"/>
                <a:gd name="T3" fmla="*/ 0 h 381"/>
                <a:gd name="T4" fmla="*/ 479 w 479"/>
                <a:gd name="T5" fmla="*/ 230 h 381"/>
                <a:gd name="T6" fmla="*/ 89 w 479"/>
                <a:gd name="T7" fmla="*/ 381 h 381"/>
                <a:gd name="T8" fmla="*/ 0 w 479"/>
                <a:gd name="T9" fmla="*/ 149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9" h="381">
                  <a:moveTo>
                    <a:pt x="0" y="149"/>
                  </a:moveTo>
                  <a:lnTo>
                    <a:pt x="389" y="0"/>
                  </a:lnTo>
                  <a:lnTo>
                    <a:pt x="479" y="230"/>
                  </a:lnTo>
                  <a:lnTo>
                    <a:pt x="89" y="381"/>
                  </a:lnTo>
                  <a:lnTo>
                    <a:pt x="0" y="1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48" name="ïṥļïḍé">
              <a:extLst>
                <a:ext uri="{FF2B5EF4-FFF2-40B4-BE49-F238E27FC236}">
                  <a16:creationId xmlns:a16="http://schemas.microsoft.com/office/drawing/2014/main" id="{977018C8-36C4-1CF5-C6AA-D4ED235C563A}"/>
                </a:ext>
              </a:extLst>
            </p:cNvPr>
            <p:cNvSpPr/>
            <p:nvPr/>
          </p:nvSpPr>
          <p:spPr bwMode="auto">
            <a:xfrm>
              <a:off x="7369176" y="2035176"/>
              <a:ext cx="96838" cy="88900"/>
            </a:xfrm>
            <a:custGeom>
              <a:avLst/>
              <a:gdLst>
                <a:gd name="T0" fmla="*/ 49 w 61"/>
                <a:gd name="T1" fmla="*/ 0 h 56"/>
                <a:gd name="T2" fmla="*/ 0 w 61"/>
                <a:gd name="T3" fmla="*/ 20 h 56"/>
                <a:gd name="T4" fmla="*/ 13 w 61"/>
                <a:gd name="T5" fmla="*/ 56 h 56"/>
                <a:gd name="T6" fmla="*/ 57 w 61"/>
                <a:gd name="T7" fmla="*/ 39 h 56"/>
                <a:gd name="T8" fmla="*/ 61 w 61"/>
                <a:gd name="T9" fmla="*/ 30 h 56"/>
                <a:gd name="T10" fmla="*/ 49 w 61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6">
                  <a:moveTo>
                    <a:pt x="49" y="0"/>
                  </a:moveTo>
                  <a:lnTo>
                    <a:pt x="0" y="20"/>
                  </a:lnTo>
                  <a:lnTo>
                    <a:pt x="13" y="56"/>
                  </a:lnTo>
                  <a:lnTo>
                    <a:pt x="57" y="39"/>
                  </a:lnTo>
                  <a:lnTo>
                    <a:pt x="61" y="3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89B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49" name="iṣḷîḑè">
              <a:extLst>
                <a:ext uri="{FF2B5EF4-FFF2-40B4-BE49-F238E27FC236}">
                  <a16:creationId xmlns:a16="http://schemas.microsoft.com/office/drawing/2014/main" id="{1D8460C2-A8A8-80BE-B0B9-DFDCBC1E90D9}"/>
                </a:ext>
              </a:extLst>
            </p:cNvPr>
            <p:cNvSpPr/>
            <p:nvPr/>
          </p:nvSpPr>
          <p:spPr bwMode="auto">
            <a:xfrm>
              <a:off x="7369176" y="2035176"/>
              <a:ext cx="96838" cy="88900"/>
            </a:xfrm>
            <a:custGeom>
              <a:avLst/>
              <a:gdLst>
                <a:gd name="T0" fmla="*/ 49 w 61"/>
                <a:gd name="T1" fmla="*/ 0 h 56"/>
                <a:gd name="T2" fmla="*/ 0 w 61"/>
                <a:gd name="T3" fmla="*/ 20 h 56"/>
                <a:gd name="T4" fmla="*/ 13 w 61"/>
                <a:gd name="T5" fmla="*/ 56 h 56"/>
                <a:gd name="T6" fmla="*/ 57 w 61"/>
                <a:gd name="T7" fmla="*/ 39 h 56"/>
                <a:gd name="T8" fmla="*/ 61 w 61"/>
                <a:gd name="T9" fmla="*/ 30 h 56"/>
                <a:gd name="T10" fmla="*/ 49 w 61"/>
                <a:gd name="T1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6">
                  <a:moveTo>
                    <a:pt x="49" y="0"/>
                  </a:moveTo>
                  <a:lnTo>
                    <a:pt x="0" y="20"/>
                  </a:lnTo>
                  <a:lnTo>
                    <a:pt x="13" y="56"/>
                  </a:lnTo>
                  <a:lnTo>
                    <a:pt x="57" y="39"/>
                  </a:lnTo>
                  <a:lnTo>
                    <a:pt x="61" y="30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50" name="î$ḷiḋe">
              <a:extLst>
                <a:ext uri="{FF2B5EF4-FFF2-40B4-BE49-F238E27FC236}">
                  <a16:creationId xmlns:a16="http://schemas.microsoft.com/office/drawing/2014/main" id="{076D49A8-BC8E-D63E-EF36-51901059286B}"/>
                </a:ext>
              </a:extLst>
            </p:cNvPr>
            <p:cNvSpPr/>
            <p:nvPr/>
          </p:nvSpPr>
          <p:spPr bwMode="auto">
            <a:xfrm>
              <a:off x="7656513" y="2076451"/>
              <a:ext cx="144463" cy="76200"/>
            </a:xfrm>
            <a:custGeom>
              <a:avLst/>
              <a:gdLst>
                <a:gd name="T0" fmla="*/ 84 w 88"/>
                <a:gd name="T1" fmla="*/ 0 h 46"/>
                <a:gd name="T2" fmla="*/ 2 w 88"/>
                <a:gd name="T3" fmla="*/ 32 h 46"/>
                <a:gd name="T4" fmla="*/ 0 w 88"/>
                <a:gd name="T5" fmla="*/ 46 h 46"/>
                <a:gd name="T6" fmla="*/ 88 w 88"/>
                <a:gd name="T7" fmla="*/ 12 h 46"/>
                <a:gd name="T8" fmla="*/ 84 w 88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46">
                  <a:moveTo>
                    <a:pt x="84" y="0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2" y="36"/>
                    <a:pt x="1" y="41"/>
                    <a:pt x="0" y="46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4" y="0"/>
                    <a:pt x="84" y="0"/>
                    <a:pt x="84" y="0"/>
                  </a:cubicBezTo>
                </a:path>
              </a:pathLst>
            </a:custGeom>
            <a:solidFill>
              <a:srgbClr val="89B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51" name="ïsľïḋê">
              <a:extLst>
                <a:ext uri="{FF2B5EF4-FFF2-40B4-BE49-F238E27FC236}">
                  <a16:creationId xmlns:a16="http://schemas.microsoft.com/office/drawing/2014/main" id="{B42EC234-0BC0-9D09-F4E6-36AF9AE89823}"/>
                </a:ext>
              </a:extLst>
            </p:cNvPr>
            <p:cNvSpPr/>
            <p:nvPr/>
          </p:nvSpPr>
          <p:spPr bwMode="auto">
            <a:xfrm>
              <a:off x="7643813" y="2124076"/>
              <a:ext cx="173038" cy="79375"/>
            </a:xfrm>
            <a:custGeom>
              <a:avLst/>
              <a:gdLst>
                <a:gd name="T0" fmla="*/ 102 w 105"/>
                <a:gd name="T1" fmla="*/ 0 h 48"/>
                <a:gd name="T2" fmla="*/ 2 w 105"/>
                <a:gd name="T3" fmla="*/ 38 h 48"/>
                <a:gd name="T4" fmla="*/ 0 w 105"/>
                <a:gd name="T5" fmla="*/ 48 h 48"/>
                <a:gd name="T6" fmla="*/ 105 w 105"/>
                <a:gd name="T7" fmla="*/ 8 h 48"/>
                <a:gd name="T8" fmla="*/ 102 w 105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8">
                  <a:moveTo>
                    <a:pt x="102" y="0"/>
                  </a:moveTo>
                  <a:cubicBezTo>
                    <a:pt x="2" y="38"/>
                    <a:pt x="2" y="38"/>
                    <a:pt x="2" y="38"/>
                  </a:cubicBezTo>
                  <a:cubicBezTo>
                    <a:pt x="2" y="42"/>
                    <a:pt x="1" y="45"/>
                    <a:pt x="0" y="48"/>
                  </a:cubicBezTo>
                  <a:cubicBezTo>
                    <a:pt x="105" y="8"/>
                    <a:pt x="105" y="8"/>
                    <a:pt x="105" y="8"/>
                  </a:cubicBezTo>
                  <a:cubicBezTo>
                    <a:pt x="102" y="0"/>
                    <a:pt x="102" y="0"/>
                    <a:pt x="102" y="0"/>
                  </a:cubicBezTo>
                </a:path>
              </a:pathLst>
            </a:custGeom>
            <a:solidFill>
              <a:srgbClr val="89B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52" name="işľïdê">
              <a:extLst>
                <a:ext uri="{FF2B5EF4-FFF2-40B4-BE49-F238E27FC236}">
                  <a16:creationId xmlns:a16="http://schemas.microsoft.com/office/drawing/2014/main" id="{A34B9D8E-2F2F-2DDD-8A71-E5C1F3514372}"/>
                </a:ext>
              </a:extLst>
            </p:cNvPr>
            <p:cNvSpPr/>
            <p:nvPr/>
          </p:nvSpPr>
          <p:spPr bwMode="auto">
            <a:xfrm>
              <a:off x="6175376" y="838201"/>
              <a:ext cx="792163" cy="639763"/>
            </a:xfrm>
            <a:custGeom>
              <a:avLst/>
              <a:gdLst>
                <a:gd name="T0" fmla="*/ 0 w 499"/>
                <a:gd name="T1" fmla="*/ 156 h 403"/>
                <a:gd name="T2" fmla="*/ 403 w 499"/>
                <a:gd name="T3" fmla="*/ 0 h 403"/>
                <a:gd name="T4" fmla="*/ 499 w 499"/>
                <a:gd name="T5" fmla="*/ 247 h 403"/>
                <a:gd name="T6" fmla="*/ 95 w 499"/>
                <a:gd name="T7" fmla="*/ 403 h 403"/>
                <a:gd name="T8" fmla="*/ 0 w 499"/>
                <a:gd name="T9" fmla="*/ 156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9" h="403">
                  <a:moveTo>
                    <a:pt x="0" y="156"/>
                  </a:moveTo>
                  <a:lnTo>
                    <a:pt x="403" y="0"/>
                  </a:lnTo>
                  <a:lnTo>
                    <a:pt x="499" y="247"/>
                  </a:lnTo>
                  <a:lnTo>
                    <a:pt x="95" y="403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53" name="íŝlidé">
              <a:extLst>
                <a:ext uri="{FF2B5EF4-FFF2-40B4-BE49-F238E27FC236}">
                  <a16:creationId xmlns:a16="http://schemas.microsoft.com/office/drawing/2014/main" id="{585FB886-CAB8-99F6-DD84-8E614E95C934}"/>
                </a:ext>
              </a:extLst>
            </p:cNvPr>
            <p:cNvSpPr/>
            <p:nvPr/>
          </p:nvSpPr>
          <p:spPr bwMode="auto">
            <a:xfrm>
              <a:off x="6175376" y="838201"/>
              <a:ext cx="792163" cy="639763"/>
            </a:xfrm>
            <a:custGeom>
              <a:avLst/>
              <a:gdLst>
                <a:gd name="T0" fmla="*/ 0 w 499"/>
                <a:gd name="T1" fmla="*/ 156 h 403"/>
                <a:gd name="T2" fmla="*/ 403 w 499"/>
                <a:gd name="T3" fmla="*/ 0 h 403"/>
                <a:gd name="T4" fmla="*/ 499 w 499"/>
                <a:gd name="T5" fmla="*/ 247 h 403"/>
                <a:gd name="T6" fmla="*/ 95 w 499"/>
                <a:gd name="T7" fmla="*/ 403 h 403"/>
                <a:gd name="T8" fmla="*/ 0 w 499"/>
                <a:gd name="T9" fmla="*/ 156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9" h="403">
                  <a:moveTo>
                    <a:pt x="0" y="156"/>
                  </a:moveTo>
                  <a:lnTo>
                    <a:pt x="403" y="0"/>
                  </a:lnTo>
                  <a:lnTo>
                    <a:pt x="499" y="247"/>
                  </a:lnTo>
                  <a:lnTo>
                    <a:pt x="95" y="403"/>
                  </a:lnTo>
                  <a:lnTo>
                    <a:pt x="0" y="1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54" name="ïş1îḍe">
              <a:extLst>
                <a:ext uri="{FF2B5EF4-FFF2-40B4-BE49-F238E27FC236}">
                  <a16:creationId xmlns:a16="http://schemas.microsoft.com/office/drawing/2014/main" id="{F69087DA-7EF4-BC3A-4385-524E97B92E98}"/>
                </a:ext>
              </a:extLst>
            </p:cNvPr>
            <p:cNvSpPr/>
            <p:nvPr/>
          </p:nvSpPr>
          <p:spPr bwMode="auto">
            <a:xfrm>
              <a:off x="6186488" y="852488"/>
              <a:ext cx="762000" cy="604838"/>
            </a:xfrm>
            <a:custGeom>
              <a:avLst/>
              <a:gdLst>
                <a:gd name="T0" fmla="*/ 0 w 480"/>
                <a:gd name="T1" fmla="*/ 151 h 381"/>
                <a:gd name="T2" fmla="*/ 390 w 480"/>
                <a:gd name="T3" fmla="*/ 0 h 381"/>
                <a:gd name="T4" fmla="*/ 480 w 480"/>
                <a:gd name="T5" fmla="*/ 232 h 381"/>
                <a:gd name="T6" fmla="*/ 89 w 480"/>
                <a:gd name="T7" fmla="*/ 381 h 381"/>
                <a:gd name="T8" fmla="*/ 0 w 480"/>
                <a:gd name="T9" fmla="*/ 15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381">
                  <a:moveTo>
                    <a:pt x="0" y="151"/>
                  </a:moveTo>
                  <a:lnTo>
                    <a:pt x="390" y="0"/>
                  </a:lnTo>
                  <a:lnTo>
                    <a:pt x="480" y="232"/>
                  </a:lnTo>
                  <a:lnTo>
                    <a:pt x="89" y="381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F4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55" name="îSļïḋé">
              <a:extLst>
                <a:ext uri="{FF2B5EF4-FFF2-40B4-BE49-F238E27FC236}">
                  <a16:creationId xmlns:a16="http://schemas.microsoft.com/office/drawing/2014/main" id="{2145A29F-B58A-242E-B1EC-DE760B6CBB4B}"/>
                </a:ext>
              </a:extLst>
            </p:cNvPr>
            <p:cNvSpPr/>
            <p:nvPr/>
          </p:nvSpPr>
          <p:spPr bwMode="auto">
            <a:xfrm>
              <a:off x="6186488" y="852488"/>
              <a:ext cx="762000" cy="604838"/>
            </a:xfrm>
            <a:custGeom>
              <a:avLst/>
              <a:gdLst>
                <a:gd name="T0" fmla="*/ 0 w 480"/>
                <a:gd name="T1" fmla="*/ 151 h 381"/>
                <a:gd name="T2" fmla="*/ 390 w 480"/>
                <a:gd name="T3" fmla="*/ 0 h 381"/>
                <a:gd name="T4" fmla="*/ 480 w 480"/>
                <a:gd name="T5" fmla="*/ 232 h 381"/>
                <a:gd name="T6" fmla="*/ 89 w 480"/>
                <a:gd name="T7" fmla="*/ 381 h 381"/>
                <a:gd name="T8" fmla="*/ 0 w 480"/>
                <a:gd name="T9" fmla="*/ 15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381">
                  <a:moveTo>
                    <a:pt x="0" y="151"/>
                  </a:moveTo>
                  <a:lnTo>
                    <a:pt x="390" y="0"/>
                  </a:lnTo>
                  <a:lnTo>
                    <a:pt x="480" y="232"/>
                  </a:lnTo>
                  <a:lnTo>
                    <a:pt x="89" y="381"/>
                  </a:lnTo>
                  <a:lnTo>
                    <a:pt x="0" y="1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56" name="ïŝḷîdê">
              <a:extLst>
                <a:ext uri="{FF2B5EF4-FFF2-40B4-BE49-F238E27FC236}">
                  <a16:creationId xmlns:a16="http://schemas.microsoft.com/office/drawing/2014/main" id="{D1816C40-7E5B-3493-E541-B011FCF41CAC}"/>
                </a:ext>
              </a:extLst>
            </p:cNvPr>
            <p:cNvSpPr/>
            <p:nvPr/>
          </p:nvSpPr>
          <p:spPr bwMode="auto">
            <a:xfrm>
              <a:off x="6224588" y="1079501"/>
              <a:ext cx="100013" cy="85725"/>
            </a:xfrm>
            <a:custGeom>
              <a:avLst/>
              <a:gdLst>
                <a:gd name="T0" fmla="*/ 50 w 63"/>
                <a:gd name="T1" fmla="*/ 0 h 54"/>
                <a:gd name="T2" fmla="*/ 0 w 63"/>
                <a:gd name="T3" fmla="*/ 18 h 54"/>
                <a:gd name="T4" fmla="*/ 14 w 63"/>
                <a:gd name="T5" fmla="*/ 54 h 54"/>
                <a:gd name="T6" fmla="*/ 63 w 63"/>
                <a:gd name="T7" fmla="*/ 36 h 54"/>
                <a:gd name="T8" fmla="*/ 50 w 63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54">
                  <a:moveTo>
                    <a:pt x="50" y="0"/>
                  </a:moveTo>
                  <a:lnTo>
                    <a:pt x="0" y="18"/>
                  </a:lnTo>
                  <a:lnTo>
                    <a:pt x="14" y="54"/>
                  </a:lnTo>
                  <a:lnTo>
                    <a:pt x="63" y="3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89B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57" name="íšlîḓè">
              <a:extLst>
                <a:ext uri="{FF2B5EF4-FFF2-40B4-BE49-F238E27FC236}">
                  <a16:creationId xmlns:a16="http://schemas.microsoft.com/office/drawing/2014/main" id="{328EDCE1-CF0D-EC86-952B-3270A142529C}"/>
                </a:ext>
              </a:extLst>
            </p:cNvPr>
            <p:cNvSpPr/>
            <p:nvPr/>
          </p:nvSpPr>
          <p:spPr bwMode="auto">
            <a:xfrm>
              <a:off x="6224588" y="1079501"/>
              <a:ext cx="100013" cy="85725"/>
            </a:xfrm>
            <a:custGeom>
              <a:avLst/>
              <a:gdLst>
                <a:gd name="T0" fmla="*/ 50 w 63"/>
                <a:gd name="T1" fmla="*/ 0 h 54"/>
                <a:gd name="T2" fmla="*/ 0 w 63"/>
                <a:gd name="T3" fmla="*/ 18 h 54"/>
                <a:gd name="T4" fmla="*/ 14 w 63"/>
                <a:gd name="T5" fmla="*/ 54 h 54"/>
                <a:gd name="T6" fmla="*/ 63 w 63"/>
                <a:gd name="T7" fmla="*/ 36 h 54"/>
                <a:gd name="T8" fmla="*/ 50 w 63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54">
                  <a:moveTo>
                    <a:pt x="50" y="0"/>
                  </a:moveTo>
                  <a:lnTo>
                    <a:pt x="0" y="18"/>
                  </a:lnTo>
                  <a:lnTo>
                    <a:pt x="14" y="54"/>
                  </a:lnTo>
                  <a:lnTo>
                    <a:pt x="63" y="36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58" name="iśľïḋê">
              <a:extLst>
                <a:ext uri="{FF2B5EF4-FFF2-40B4-BE49-F238E27FC236}">
                  <a16:creationId xmlns:a16="http://schemas.microsoft.com/office/drawing/2014/main" id="{5316BB25-6955-F08B-08CE-70E12253CDBC}"/>
                </a:ext>
              </a:extLst>
            </p:cNvPr>
            <p:cNvSpPr/>
            <p:nvPr/>
          </p:nvSpPr>
          <p:spPr bwMode="auto">
            <a:xfrm>
              <a:off x="6348413" y="1120776"/>
              <a:ext cx="307975" cy="133350"/>
            </a:xfrm>
            <a:custGeom>
              <a:avLst/>
              <a:gdLst>
                <a:gd name="T0" fmla="*/ 190 w 194"/>
                <a:gd name="T1" fmla="*/ 0 h 84"/>
                <a:gd name="T2" fmla="*/ 0 w 194"/>
                <a:gd name="T3" fmla="*/ 73 h 84"/>
                <a:gd name="T4" fmla="*/ 4 w 194"/>
                <a:gd name="T5" fmla="*/ 84 h 84"/>
                <a:gd name="T6" fmla="*/ 194 w 194"/>
                <a:gd name="T7" fmla="*/ 11 h 84"/>
                <a:gd name="T8" fmla="*/ 190 w 194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84">
                  <a:moveTo>
                    <a:pt x="190" y="0"/>
                  </a:moveTo>
                  <a:lnTo>
                    <a:pt x="0" y="73"/>
                  </a:lnTo>
                  <a:lnTo>
                    <a:pt x="4" y="84"/>
                  </a:lnTo>
                  <a:lnTo>
                    <a:pt x="194" y="1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89B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59" name="iṡliḍè">
              <a:extLst>
                <a:ext uri="{FF2B5EF4-FFF2-40B4-BE49-F238E27FC236}">
                  <a16:creationId xmlns:a16="http://schemas.microsoft.com/office/drawing/2014/main" id="{1F5F0B00-33DA-1CF8-ABCA-6DB5A9031140}"/>
                </a:ext>
              </a:extLst>
            </p:cNvPr>
            <p:cNvSpPr/>
            <p:nvPr/>
          </p:nvSpPr>
          <p:spPr bwMode="auto">
            <a:xfrm>
              <a:off x="6348413" y="1120776"/>
              <a:ext cx="307975" cy="133350"/>
            </a:xfrm>
            <a:custGeom>
              <a:avLst/>
              <a:gdLst>
                <a:gd name="T0" fmla="*/ 190 w 194"/>
                <a:gd name="T1" fmla="*/ 0 h 84"/>
                <a:gd name="T2" fmla="*/ 0 w 194"/>
                <a:gd name="T3" fmla="*/ 73 h 84"/>
                <a:gd name="T4" fmla="*/ 4 w 194"/>
                <a:gd name="T5" fmla="*/ 84 h 84"/>
                <a:gd name="T6" fmla="*/ 194 w 194"/>
                <a:gd name="T7" fmla="*/ 11 h 84"/>
                <a:gd name="T8" fmla="*/ 190 w 194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84">
                  <a:moveTo>
                    <a:pt x="190" y="0"/>
                  </a:moveTo>
                  <a:lnTo>
                    <a:pt x="0" y="73"/>
                  </a:lnTo>
                  <a:lnTo>
                    <a:pt x="4" y="84"/>
                  </a:lnTo>
                  <a:lnTo>
                    <a:pt x="194" y="11"/>
                  </a:lnTo>
                  <a:lnTo>
                    <a:pt x="1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60" name="iśḷiḋe">
              <a:extLst>
                <a:ext uri="{FF2B5EF4-FFF2-40B4-BE49-F238E27FC236}">
                  <a16:creationId xmlns:a16="http://schemas.microsoft.com/office/drawing/2014/main" id="{C7039385-0714-3C75-94FB-FF0C57A15FC1}"/>
                </a:ext>
              </a:extLst>
            </p:cNvPr>
            <p:cNvSpPr/>
            <p:nvPr/>
          </p:nvSpPr>
          <p:spPr bwMode="auto">
            <a:xfrm>
              <a:off x="6448426" y="1165226"/>
              <a:ext cx="225425" cy="98425"/>
            </a:xfrm>
            <a:custGeom>
              <a:avLst/>
              <a:gdLst>
                <a:gd name="T0" fmla="*/ 139 w 142"/>
                <a:gd name="T1" fmla="*/ 0 h 62"/>
                <a:gd name="T2" fmla="*/ 0 w 142"/>
                <a:gd name="T3" fmla="*/ 54 h 62"/>
                <a:gd name="T4" fmla="*/ 3 w 142"/>
                <a:gd name="T5" fmla="*/ 62 h 62"/>
                <a:gd name="T6" fmla="*/ 142 w 142"/>
                <a:gd name="T7" fmla="*/ 9 h 62"/>
                <a:gd name="T8" fmla="*/ 139 w 142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62">
                  <a:moveTo>
                    <a:pt x="139" y="0"/>
                  </a:moveTo>
                  <a:lnTo>
                    <a:pt x="0" y="54"/>
                  </a:lnTo>
                  <a:lnTo>
                    <a:pt x="3" y="62"/>
                  </a:lnTo>
                  <a:lnTo>
                    <a:pt x="142" y="9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89B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61" name="í$ḷïďè">
              <a:extLst>
                <a:ext uri="{FF2B5EF4-FFF2-40B4-BE49-F238E27FC236}">
                  <a16:creationId xmlns:a16="http://schemas.microsoft.com/office/drawing/2014/main" id="{D9A8B21D-9F77-AC32-3EE7-A74D0891BFF6}"/>
                </a:ext>
              </a:extLst>
            </p:cNvPr>
            <p:cNvSpPr/>
            <p:nvPr/>
          </p:nvSpPr>
          <p:spPr bwMode="auto">
            <a:xfrm>
              <a:off x="6448426" y="1165226"/>
              <a:ext cx="225425" cy="98425"/>
            </a:xfrm>
            <a:custGeom>
              <a:avLst/>
              <a:gdLst>
                <a:gd name="T0" fmla="*/ 139 w 142"/>
                <a:gd name="T1" fmla="*/ 0 h 62"/>
                <a:gd name="T2" fmla="*/ 0 w 142"/>
                <a:gd name="T3" fmla="*/ 54 h 62"/>
                <a:gd name="T4" fmla="*/ 3 w 142"/>
                <a:gd name="T5" fmla="*/ 62 h 62"/>
                <a:gd name="T6" fmla="*/ 142 w 142"/>
                <a:gd name="T7" fmla="*/ 9 h 62"/>
                <a:gd name="T8" fmla="*/ 139 w 142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62">
                  <a:moveTo>
                    <a:pt x="139" y="0"/>
                  </a:moveTo>
                  <a:lnTo>
                    <a:pt x="0" y="54"/>
                  </a:lnTo>
                  <a:lnTo>
                    <a:pt x="3" y="62"/>
                  </a:lnTo>
                  <a:lnTo>
                    <a:pt x="142" y="9"/>
                  </a:lnTo>
                  <a:lnTo>
                    <a:pt x="1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62" name="išļíḑe">
              <a:extLst>
                <a:ext uri="{FF2B5EF4-FFF2-40B4-BE49-F238E27FC236}">
                  <a16:creationId xmlns:a16="http://schemas.microsoft.com/office/drawing/2014/main" id="{98EA0FC9-2316-79C5-A02F-2410FD7734E3}"/>
                </a:ext>
              </a:extLst>
            </p:cNvPr>
            <p:cNvSpPr/>
            <p:nvPr/>
          </p:nvSpPr>
          <p:spPr bwMode="auto">
            <a:xfrm>
              <a:off x="8383588" y="952501"/>
              <a:ext cx="792163" cy="639763"/>
            </a:xfrm>
            <a:custGeom>
              <a:avLst/>
              <a:gdLst>
                <a:gd name="T0" fmla="*/ 0 w 499"/>
                <a:gd name="T1" fmla="*/ 155 h 403"/>
                <a:gd name="T2" fmla="*/ 403 w 499"/>
                <a:gd name="T3" fmla="*/ 0 h 403"/>
                <a:gd name="T4" fmla="*/ 499 w 499"/>
                <a:gd name="T5" fmla="*/ 247 h 403"/>
                <a:gd name="T6" fmla="*/ 95 w 499"/>
                <a:gd name="T7" fmla="*/ 403 h 403"/>
                <a:gd name="T8" fmla="*/ 0 w 499"/>
                <a:gd name="T9" fmla="*/ 155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9" h="403">
                  <a:moveTo>
                    <a:pt x="0" y="155"/>
                  </a:moveTo>
                  <a:lnTo>
                    <a:pt x="403" y="0"/>
                  </a:lnTo>
                  <a:lnTo>
                    <a:pt x="499" y="247"/>
                  </a:lnTo>
                  <a:lnTo>
                    <a:pt x="95" y="403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63" name="ís1îḍe">
              <a:extLst>
                <a:ext uri="{FF2B5EF4-FFF2-40B4-BE49-F238E27FC236}">
                  <a16:creationId xmlns:a16="http://schemas.microsoft.com/office/drawing/2014/main" id="{2B93FC86-8F78-FB77-DAEF-10F963511D56}"/>
                </a:ext>
              </a:extLst>
            </p:cNvPr>
            <p:cNvSpPr/>
            <p:nvPr/>
          </p:nvSpPr>
          <p:spPr bwMode="auto">
            <a:xfrm>
              <a:off x="8383588" y="952501"/>
              <a:ext cx="792163" cy="639763"/>
            </a:xfrm>
            <a:custGeom>
              <a:avLst/>
              <a:gdLst>
                <a:gd name="T0" fmla="*/ 0 w 499"/>
                <a:gd name="T1" fmla="*/ 155 h 403"/>
                <a:gd name="T2" fmla="*/ 403 w 499"/>
                <a:gd name="T3" fmla="*/ 0 h 403"/>
                <a:gd name="T4" fmla="*/ 499 w 499"/>
                <a:gd name="T5" fmla="*/ 247 h 403"/>
                <a:gd name="T6" fmla="*/ 95 w 499"/>
                <a:gd name="T7" fmla="*/ 403 h 403"/>
                <a:gd name="T8" fmla="*/ 0 w 499"/>
                <a:gd name="T9" fmla="*/ 155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9" h="403">
                  <a:moveTo>
                    <a:pt x="0" y="155"/>
                  </a:moveTo>
                  <a:lnTo>
                    <a:pt x="403" y="0"/>
                  </a:lnTo>
                  <a:lnTo>
                    <a:pt x="499" y="247"/>
                  </a:lnTo>
                  <a:lnTo>
                    <a:pt x="95" y="403"/>
                  </a:lnTo>
                  <a:lnTo>
                    <a:pt x="0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64" name="îṧḻîḓê">
              <a:extLst>
                <a:ext uri="{FF2B5EF4-FFF2-40B4-BE49-F238E27FC236}">
                  <a16:creationId xmlns:a16="http://schemas.microsoft.com/office/drawing/2014/main" id="{E81ACA80-302B-D0FE-2282-67C08EC1AD48}"/>
                </a:ext>
              </a:extLst>
            </p:cNvPr>
            <p:cNvSpPr/>
            <p:nvPr/>
          </p:nvSpPr>
          <p:spPr bwMode="auto">
            <a:xfrm>
              <a:off x="8394701" y="966788"/>
              <a:ext cx="760413" cy="606425"/>
            </a:xfrm>
            <a:custGeom>
              <a:avLst/>
              <a:gdLst>
                <a:gd name="T0" fmla="*/ 0 w 479"/>
                <a:gd name="T1" fmla="*/ 150 h 382"/>
                <a:gd name="T2" fmla="*/ 390 w 479"/>
                <a:gd name="T3" fmla="*/ 0 h 382"/>
                <a:gd name="T4" fmla="*/ 479 w 479"/>
                <a:gd name="T5" fmla="*/ 231 h 382"/>
                <a:gd name="T6" fmla="*/ 89 w 479"/>
                <a:gd name="T7" fmla="*/ 382 h 382"/>
                <a:gd name="T8" fmla="*/ 0 w 479"/>
                <a:gd name="T9" fmla="*/ 15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9" h="382">
                  <a:moveTo>
                    <a:pt x="0" y="150"/>
                  </a:moveTo>
                  <a:lnTo>
                    <a:pt x="390" y="0"/>
                  </a:lnTo>
                  <a:lnTo>
                    <a:pt x="479" y="231"/>
                  </a:lnTo>
                  <a:lnTo>
                    <a:pt x="89" y="382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F4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65" name="îṧľíḍê">
              <a:extLst>
                <a:ext uri="{FF2B5EF4-FFF2-40B4-BE49-F238E27FC236}">
                  <a16:creationId xmlns:a16="http://schemas.microsoft.com/office/drawing/2014/main" id="{936F0791-272D-485D-7CD7-8E209CD5A1FC}"/>
                </a:ext>
              </a:extLst>
            </p:cNvPr>
            <p:cNvSpPr/>
            <p:nvPr/>
          </p:nvSpPr>
          <p:spPr bwMode="auto">
            <a:xfrm>
              <a:off x="8432801" y="1192213"/>
              <a:ext cx="100013" cy="88900"/>
            </a:xfrm>
            <a:custGeom>
              <a:avLst/>
              <a:gdLst>
                <a:gd name="T0" fmla="*/ 49 w 63"/>
                <a:gd name="T1" fmla="*/ 0 h 56"/>
                <a:gd name="T2" fmla="*/ 0 w 63"/>
                <a:gd name="T3" fmla="*/ 20 h 56"/>
                <a:gd name="T4" fmla="*/ 14 w 63"/>
                <a:gd name="T5" fmla="*/ 56 h 56"/>
                <a:gd name="T6" fmla="*/ 63 w 63"/>
                <a:gd name="T7" fmla="*/ 36 h 56"/>
                <a:gd name="T8" fmla="*/ 49 w 63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56">
                  <a:moveTo>
                    <a:pt x="49" y="0"/>
                  </a:moveTo>
                  <a:lnTo>
                    <a:pt x="0" y="20"/>
                  </a:lnTo>
                  <a:lnTo>
                    <a:pt x="14" y="56"/>
                  </a:lnTo>
                  <a:lnTo>
                    <a:pt x="63" y="36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89B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66" name="i$ļiḋé">
              <a:extLst>
                <a:ext uri="{FF2B5EF4-FFF2-40B4-BE49-F238E27FC236}">
                  <a16:creationId xmlns:a16="http://schemas.microsoft.com/office/drawing/2014/main" id="{D04A587D-82D3-E5D0-F80A-1624A6CD5F5F}"/>
                </a:ext>
              </a:extLst>
            </p:cNvPr>
            <p:cNvSpPr/>
            <p:nvPr/>
          </p:nvSpPr>
          <p:spPr bwMode="auto">
            <a:xfrm>
              <a:off x="8432801" y="1192213"/>
              <a:ext cx="100013" cy="88900"/>
            </a:xfrm>
            <a:custGeom>
              <a:avLst/>
              <a:gdLst>
                <a:gd name="T0" fmla="*/ 49 w 63"/>
                <a:gd name="T1" fmla="*/ 0 h 56"/>
                <a:gd name="T2" fmla="*/ 0 w 63"/>
                <a:gd name="T3" fmla="*/ 20 h 56"/>
                <a:gd name="T4" fmla="*/ 14 w 63"/>
                <a:gd name="T5" fmla="*/ 56 h 56"/>
                <a:gd name="T6" fmla="*/ 63 w 63"/>
                <a:gd name="T7" fmla="*/ 36 h 56"/>
                <a:gd name="T8" fmla="*/ 49 w 63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56">
                  <a:moveTo>
                    <a:pt x="49" y="0"/>
                  </a:moveTo>
                  <a:lnTo>
                    <a:pt x="0" y="20"/>
                  </a:lnTo>
                  <a:lnTo>
                    <a:pt x="14" y="56"/>
                  </a:lnTo>
                  <a:lnTo>
                    <a:pt x="63" y="36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67" name="îṩliḓè">
              <a:extLst>
                <a:ext uri="{FF2B5EF4-FFF2-40B4-BE49-F238E27FC236}">
                  <a16:creationId xmlns:a16="http://schemas.microsoft.com/office/drawing/2014/main" id="{67FD321E-6B21-28B7-223B-5311CDF064C4}"/>
                </a:ext>
              </a:extLst>
            </p:cNvPr>
            <p:cNvSpPr/>
            <p:nvPr/>
          </p:nvSpPr>
          <p:spPr bwMode="auto">
            <a:xfrm>
              <a:off x="8556626" y="1233488"/>
              <a:ext cx="307975" cy="136525"/>
            </a:xfrm>
            <a:custGeom>
              <a:avLst/>
              <a:gdLst>
                <a:gd name="T0" fmla="*/ 189 w 194"/>
                <a:gd name="T1" fmla="*/ 0 h 86"/>
                <a:gd name="T2" fmla="*/ 0 w 194"/>
                <a:gd name="T3" fmla="*/ 73 h 86"/>
                <a:gd name="T4" fmla="*/ 4 w 194"/>
                <a:gd name="T5" fmla="*/ 86 h 86"/>
                <a:gd name="T6" fmla="*/ 194 w 194"/>
                <a:gd name="T7" fmla="*/ 12 h 86"/>
                <a:gd name="T8" fmla="*/ 189 w 194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86">
                  <a:moveTo>
                    <a:pt x="189" y="0"/>
                  </a:moveTo>
                  <a:lnTo>
                    <a:pt x="0" y="73"/>
                  </a:lnTo>
                  <a:lnTo>
                    <a:pt x="4" y="86"/>
                  </a:lnTo>
                  <a:lnTo>
                    <a:pt x="194" y="1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89B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68" name="íṧḷiḓe">
              <a:extLst>
                <a:ext uri="{FF2B5EF4-FFF2-40B4-BE49-F238E27FC236}">
                  <a16:creationId xmlns:a16="http://schemas.microsoft.com/office/drawing/2014/main" id="{6B6B4159-2029-156D-0959-903EF15498FC}"/>
                </a:ext>
              </a:extLst>
            </p:cNvPr>
            <p:cNvSpPr/>
            <p:nvPr/>
          </p:nvSpPr>
          <p:spPr bwMode="auto">
            <a:xfrm>
              <a:off x="8556626" y="1233488"/>
              <a:ext cx="307975" cy="136525"/>
            </a:xfrm>
            <a:custGeom>
              <a:avLst/>
              <a:gdLst>
                <a:gd name="T0" fmla="*/ 189 w 194"/>
                <a:gd name="T1" fmla="*/ 0 h 86"/>
                <a:gd name="T2" fmla="*/ 0 w 194"/>
                <a:gd name="T3" fmla="*/ 73 h 86"/>
                <a:gd name="T4" fmla="*/ 4 w 194"/>
                <a:gd name="T5" fmla="*/ 86 h 86"/>
                <a:gd name="T6" fmla="*/ 194 w 194"/>
                <a:gd name="T7" fmla="*/ 12 h 86"/>
                <a:gd name="T8" fmla="*/ 189 w 194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86">
                  <a:moveTo>
                    <a:pt x="189" y="0"/>
                  </a:moveTo>
                  <a:lnTo>
                    <a:pt x="0" y="73"/>
                  </a:lnTo>
                  <a:lnTo>
                    <a:pt x="4" y="86"/>
                  </a:lnTo>
                  <a:lnTo>
                    <a:pt x="194" y="12"/>
                  </a:lnTo>
                  <a:lnTo>
                    <a:pt x="18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69" name="iṡḻîḑé">
              <a:extLst>
                <a:ext uri="{FF2B5EF4-FFF2-40B4-BE49-F238E27FC236}">
                  <a16:creationId xmlns:a16="http://schemas.microsoft.com/office/drawing/2014/main" id="{6B48F6EF-12BD-627A-D4FF-1CCBF55E6060}"/>
                </a:ext>
              </a:extLst>
            </p:cNvPr>
            <p:cNvSpPr/>
            <p:nvPr/>
          </p:nvSpPr>
          <p:spPr bwMode="auto">
            <a:xfrm>
              <a:off x="8656638" y="1281113"/>
              <a:ext cx="225425" cy="96838"/>
            </a:xfrm>
            <a:custGeom>
              <a:avLst/>
              <a:gdLst>
                <a:gd name="T0" fmla="*/ 139 w 142"/>
                <a:gd name="T1" fmla="*/ 0 h 61"/>
                <a:gd name="T2" fmla="*/ 0 w 142"/>
                <a:gd name="T3" fmla="*/ 54 h 61"/>
                <a:gd name="T4" fmla="*/ 2 w 142"/>
                <a:gd name="T5" fmla="*/ 61 h 61"/>
                <a:gd name="T6" fmla="*/ 142 w 142"/>
                <a:gd name="T7" fmla="*/ 8 h 61"/>
                <a:gd name="T8" fmla="*/ 139 w 142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61">
                  <a:moveTo>
                    <a:pt x="139" y="0"/>
                  </a:moveTo>
                  <a:lnTo>
                    <a:pt x="0" y="54"/>
                  </a:lnTo>
                  <a:lnTo>
                    <a:pt x="2" y="61"/>
                  </a:lnTo>
                  <a:lnTo>
                    <a:pt x="142" y="8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89B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70" name="íşľïḋe">
              <a:extLst>
                <a:ext uri="{FF2B5EF4-FFF2-40B4-BE49-F238E27FC236}">
                  <a16:creationId xmlns:a16="http://schemas.microsoft.com/office/drawing/2014/main" id="{1F6D9C19-E0CE-6C61-CE0F-0AA1ECE12542}"/>
                </a:ext>
              </a:extLst>
            </p:cNvPr>
            <p:cNvSpPr/>
            <p:nvPr/>
          </p:nvSpPr>
          <p:spPr bwMode="auto">
            <a:xfrm>
              <a:off x="8656638" y="1281113"/>
              <a:ext cx="225425" cy="96838"/>
            </a:xfrm>
            <a:custGeom>
              <a:avLst/>
              <a:gdLst>
                <a:gd name="T0" fmla="*/ 139 w 142"/>
                <a:gd name="T1" fmla="*/ 0 h 61"/>
                <a:gd name="T2" fmla="*/ 0 w 142"/>
                <a:gd name="T3" fmla="*/ 54 h 61"/>
                <a:gd name="T4" fmla="*/ 2 w 142"/>
                <a:gd name="T5" fmla="*/ 61 h 61"/>
                <a:gd name="T6" fmla="*/ 142 w 142"/>
                <a:gd name="T7" fmla="*/ 8 h 61"/>
                <a:gd name="T8" fmla="*/ 139 w 142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61">
                  <a:moveTo>
                    <a:pt x="139" y="0"/>
                  </a:moveTo>
                  <a:lnTo>
                    <a:pt x="0" y="54"/>
                  </a:lnTo>
                  <a:lnTo>
                    <a:pt x="2" y="61"/>
                  </a:lnTo>
                  <a:lnTo>
                    <a:pt x="142" y="8"/>
                  </a:lnTo>
                  <a:lnTo>
                    <a:pt x="1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71" name="iṣľïdè">
              <a:extLst>
                <a:ext uri="{FF2B5EF4-FFF2-40B4-BE49-F238E27FC236}">
                  <a16:creationId xmlns:a16="http://schemas.microsoft.com/office/drawing/2014/main" id="{2761993A-92EF-B028-0400-B9812BA409A4}"/>
                </a:ext>
              </a:extLst>
            </p:cNvPr>
            <p:cNvSpPr/>
            <p:nvPr/>
          </p:nvSpPr>
          <p:spPr bwMode="auto">
            <a:xfrm>
              <a:off x="3089276" y="1136651"/>
              <a:ext cx="790575" cy="639763"/>
            </a:xfrm>
            <a:custGeom>
              <a:avLst/>
              <a:gdLst>
                <a:gd name="T0" fmla="*/ 0 w 498"/>
                <a:gd name="T1" fmla="*/ 155 h 403"/>
                <a:gd name="T2" fmla="*/ 402 w 498"/>
                <a:gd name="T3" fmla="*/ 0 h 403"/>
                <a:gd name="T4" fmla="*/ 498 w 498"/>
                <a:gd name="T5" fmla="*/ 247 h 403"/>
                <a:gd name="T6" fmla="*/ 95 w 498"/>
                <a:gd name="T7" fmla="*/ 403 h 403"/>
                <a:gd name="T8" fmla="*/ 0 w 498"/>
                <a:gd name="T9" fmla="*/ 155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8" h="403">
                  <a:moveTo>
                    <a:pt x="0" y="155"/>
                  </a:moveTo>
                  <a:lnTo>
                    <a:pt x="402" y="0"/>
                  </a:lnTo>
                  <a:lnTo>
                    <a:pt x="498" y="247"/>
                  </a:lnTo>
                  <a:lnTo>
                    <a:pt x="95" y="403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72" name="îśḻîdê">
              <a:extLst>
                <a:ext uri="{FF2B5EF4-FFF2-40B4-BE49-F238E27FC236}">
                  <a16:creationId xmlns:a16="http://schemas.microsoft.com/office/drawing/2014/main" id="{60C0862C-B7E9-23AC-DA3A-3DD50BB0556C}"/>
                </a:ext>
              </a:extLst>
            </p:cNvPr>
            <p:cNvSpPr/>
            <p:nvPr/>
          </p:nvSpPr>
          <p:spPr bwMode="auto">
            <a:xfrm>
              <a:off x="3089276" y="1136651"/>
              <a:ext cx="790575" cy="639763"/>
            </a:xfrm>
            <a:custGeom>
              <a:avLst/>
              <a:gdLst>
                <a:gd name="T0" fmla="*/ 0 w 498"/>
                <a:gd name="T1" fmla="*/ 155 h 403"/>
                <a:gd name="T2" fmla="*/ 402 w 498"/>
                <a:gd name="T3" fmla="*/ 0 h 403"/>
                <a:gd name="T4" fmla="*/ 498 w 498"/>
                <a:gd name="T5" fmla="*/ 247 h 403"/>
                <a:gd name="T6" fmla="*/ 95 w 498"/>
                <a:gd name="T7" fmla="*/ 403 h 403"/>
                <a:gd name="T8" fmla="*/ 0 w 498"/>
                <a:gd name="T9" fmla="*/ 155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8" h="403">
                  <a:moveTo>
                    <a:pt x="0" y="155"/>
                  </a:moveTo>
                  <a:lnTo>
                    <a:pt x="402" y="0"/>
                  </a:lnTo>
                  <a:lnTo>
                    <a:pt x="498" y="247"/>
                  </a:lnTo>
                  <a:lnTo>
                    <a:pt x="95" y="403"/>
                  </a:lnTo>
                  <a:lnTo>
                    <a:pt x="0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73" name="ïṥḻîḋe">
              <a:extLst>
                <a:ext uri="{FF2B5EF4-FFF2-40B4-BE49-F238E27FC236}">
                  <a16:creationId xmlns:a16="http://schemas.microsoft.com/office/drawing/2014/main" id="{FB8085FD-03B9-DA6D-33D2-85D95991B511}"/>
                </a:ext>
              </a:extLst>
            </p:cNvPr>
            <p:cNvSpPr/>
            <p:nvPr/>
          </p:nvSpPr>
          <p:spPr bwMode="auto">
            <a:xfrm>
              <a:off x="3100388" y="1150938"/>
              <a:ext cx="758825" cy="606425"/>
            </a:xfrm>
            <a:custGeom>
              <a:avLst/>
              <a:gdLst>
                <a:gd name="T0" fmla="*/ 0 w 478"/>
                <a:gd name="T1" fmla="*/ 151 h 382"/>
                <a:gd name="T2" fmla="*/ 389 w 478"/>
                <a:gd name="T3" fmla="*/ 0 h 382"/>
                <a:gd name="T4" fmla="*/ 478 w 478"/>
                <a:gd name="T5" fmla="*/ 231 h 382"/>
                <a:gd name="T6" fmla="*/ 89 w 478"/>
                <a:gd name="T7" fmla="*/ 382 h 382"/>
                <a:gd name="T8" fmla="*/ 0 w 478"/>
                <a:gd name="T9" fmla="*/ 151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382">
                  <a:moveTo>
                    <a:pt x="0" y="151"/>
                  </a:moveTo>
                  <a:lnTo>
                    <a:pt x="389" y="0"/>
                  </a:lnTo>
                  <a:lnTo>
                    <a:pt x="478" y="231"/>
                  </a:lnTo>
                  <a:lnTo>
                    <a:pt x="89" y="382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F4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74" name="iṩ1iḋe">
              <a:extLst>
                <a:ext uri="{FF2B5EF4-FFF2-40B4-BE49-F238E27FC236}">
                  <a16:creationId xmlns:a16="http://schemas.microsoft.com/office/drawing/2014/main" id="{E99946C8-2649-1A91-4146-D452D5C10BF1}"/>
                </a:ext>
              </a:extLst>
            </p:cNvPr>
            <p:cNvSpPr/>
            <p:nvPr/>
          </p:nvSpPr>
          <p:spPr bwMode="auto">
            <a:xfrm>
              <a:off x="3100388" y="1150938"/>
              <a:ext cx="758825" cy="606425"/>
            </a:xfrm>
            <a:custGeom>
              <a:avLst/>
              <a:gdLst>
                <a:gd name="T0" fmla="*/ 0 w 478"/>
                <a:gd name="T1" fmla="*/ 151 h 382"/>
                <a:gd name="T2" fmla="*/ 389 w 478"/>
                <a:gd name="T3" fmla="*/ 0 h 382"/>
                <a:gd name="T4" fmla="*/ 478 w 478"/>
                <a:gd name="T5" fmla="*/ 231 h 382"/>
                <a:gd name="T6" fmla="*/ 89 w 478"/>
                <a:gd name="T7" fmla="*/ 382 h 382"/>
                <a:gd name="T8" fmla="*/ 0 w 478"/>
                <a:gd name="T9" fmla="*/ 151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382">
                  <a:moveTo>
                    <a:pt x="0" y="151"/>
                  </a:moveTo>
                  <a:lnTo>
                    <a:pt x="389" y="0"/>
                  </a:lnTo>
                  <a:lnTo>
                    <a:pt x="478" y="231"/>
                  </a:lnTo>
                  <a:lnTo>
                    <a:pt x="89" y="382"/>
                  </a:lnTo>
                  <a:lnTo>
                    <a:pt x="0" y="1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75" name="ïṣḷiḓe">
              <a:extLst>
                <a:ext uri="{FF2B5EF4-FFF2-40B4-BE49-F238E27FC236}">
                  <a16:creationId xmlns:a16="http://schemas.microsoft.com/office/drawing/2014/main" id="{965AB269-CB7A-105A-81F0-323A60EB4407}"/>
                </a:ext>
              </a:extLst>
            </p:cNvPr>
            <p:cNvSpPr/>
            <p:nvPr/>
          </p:nvSpPr>
          <p:spPr bwMode="auto">
            <a:xfrm>
              <a:off x="3138488" y="1377951"/>
              <a:ext cx="100013" cy="88900"/>
            </a:xfrm>
            <a:custGeom>
              <a:avLst/>
              <a:gdLst>
                <a:gd name="T0" fmla="*/ 49 w 63"/>
                <a:gd name="T1" fmla="*/ 0 h 56"/>
                <a:gd name="T2" fmla="*/ 0 w 63"/>
                <a:gd name="T3" fmla="*/ 18 h 56"/>
                <a:gd name="T4" fmla="*/ 13 w 63"/>
                <a:gd name="T5" fmla="*/ 56 h 56"/>
                <a:gd name="T6" fmla="*/ 63 w 63"/>
                <a:gd name="T7" fmla="*/ 36 h 56"/>
                <a:gd name="T8" fmla="*/ 49 w 63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56">
                  <a:moveTo>
                    <a:pt x="49" y="0"/>
                  </a:moveTo>
                  <a:lnTo>
                    <a:pt x="0" y="18"/>
                  </a:lnTo>
                  <a:lnTo>
                    <a:pt x="13" y="56"/>
                  </a:lnTo>
                  <a:lnTo>
                    <a:pt x="63" y="36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89B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76" name="išlide">
              <a:extLst>
                <a:ext uri="{FF2B5EF4-FFF2-40B4-BE49-F238E27FC236}">
                  <a16:creationId xmlns:a16="http://schemas.microsoft.com/office/drawing/2014/main" id="{B28EA8E4-A1CD-FD1C-1909-46FD08F0199F}"/>
                </a:ext>
              </a:extLst>
            </p:cNvPr>
            <p:cNvSpPr/>
            <p:nvPr/>
          </p:nvSpPr>
          <p:spPr bwMode="auto">
            <a:xfrm>
              <a:off x="3138488" y="1377951"/>
              <a:ext cx="100013" cy="88900"/>
            </a:xfrm>
            <a:custGeom>
              <a:avLst/>
              <a:gdLst>
                <a:gd name="T0" fmla="*/ 49 w 63"/>
                <a:gd name="T1" fmla="*/ 0 h 56"/>
                <a:gd name="T2" fmla="*/ 0 w 63"/>
                <a:gd name="T3" fmla="*/ 18 h 56"/>
                <a:gd name="T4" fmla="*/ 13 w 63"/>
                <a:gd name="T5" fmla="*/ 56 h 56"/>
                <a:gd name="T6" fmla="*/ 63 w 63"/>
                <a:gd name="T7" fmla="*/ 36 h 56"/>
                <a:gd name="T8" fmla="*/ 49 w 63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56">
                  <a:moveTo>
                    <a:pt x="49" y="0"/>
                  </a:moveTo>
                  <a:lnTo>
                    <a:pt x="0" y="18"/>
                  </a:lnTo>
                  <a:lnTo>
                    <a:pt x="13" y="56"/>
                  </a:lnTo>
                  <a:lnTo>
                    <a:pt x="63" y="36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77" name="ïṣḷíḍè">
              <a:extLst>
                <a:ext uri="{FF2B5EF4-FFF2-40B4-BE49-F238E27FC236}">
                  <a16:creationId xmlns:a16="http://schemas.microsoft.com/office/drawing/2014/main" id="{A7BF8CE1-7999-46F5-E186-7CA67E22B8B2}"/>
                </a:ext>
              </a:extLst>
            </p:cNvPr>
            <p:cNvSpPr/>
            <p:nvPr/>
          </p:nvSpPr>
          <p:spPr bwMode="auto">
            <a:xfrm>
              <a:off x="3260726" y="1419226"/>
              <a:ext cx="309563" cy="133350"/>
            </a:xfrm>
            <a:custGeom>
              <a:avLst/>
              <a:gdLst>
                <a:gd name="T0" fmla="*/ 191 w 195"/>
                <a:gd name="T1" fmla="*/ 0 h 84"/>
                <a:gd name="T2" fmla="*/ 0 w 195"/>
                <a:gd name="T3" fmla="*/ 73 h 84"/>
                <a:gd name="T4" fmla="*/ 4 w 195"/>
                <a:gd name="T5" fmla="*/ 84 h 84"/>
                <a:gd name="T6" fmla="*/ 195 w 195"/>
                <a:gd name="T7" fmla="*/ 11 h 84"/>
                <a:gd name="T8" fmla="*/ 191 w 195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84">
                  <a:moveTo>
                    <a:pt x="191" y="0"/>
                  </a:moveTo>
                  <a:lnTo>
                    <a:pt x="0" y="73"/>
                  </a:lnTo>
                  <a:lnTo>
                    <a:pt x="4" y="84"/>
                  </a:lnTo>
                  <a:lnTo>
                    <a:pt x="195" y="11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89B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78" name="íŝlïḓe">
              <a:extLst>
                <a:ext uri="{FF2B5EF4-FFF2-40B4-BE49-F238E27FC236}">
                  <a16:creationId xmlns:a16="http://schemas.microsoft.com/office/drawing/2014/main" id="{26B6C468-C659-3364-DB58-910CF5E436F5}"/>
                </a:ext>
              </a:extLst>
            </p:cNvPr>
            <p:cNvSpPr/>
            <p:nvPr/>
          </p:nvSpPr>
          <p:spPr bwMode="auto">
            <a:xfrm>
              <a:off x="3260726" y="1419226"/>
              <a:ext cx="309563" cy="133350"/>
            </a:xfrm>
            <a:custGeom>
              <a:avLst/>
              <a:gdLst>
                <a:gd name="T0" fmla="*/ 191 w 195"/>
                <a:gd name="T1" fmla="*/ 0 h 84"/>
                <a:gd name="T2" fmla="*/ 0 w 195"/>
                <a:gd name="T3" fmla="*/ 73 h 84"/>
                <a:gd name="T4" fmla="*/ 4 w 195"/>
                <a:gd name="T5" fmla="*/ 84 h 84"/>
                <a:gd name="T6" fmla="*/ 195 w 195"/>
                <a:gd name="T7" fmla="*/ 11 h 84"/>
                <a:gd name="T8" fmla="*/ 191 w 195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84">
                  <a:moveTo>
                    <a:pt x="191" y="0"/>
                  </a:moveTo>
                  <a:lnTo>
                    <a:pt x="0" y="73"/>
                  </a:lnTo>
                  <a:lnTo>
                    <a:pt x="4" y="84"/>
                  </a:lnTo>
                  <a:lnTo>
                    <a:pt x="195" y="11"/>
                  </a:lnTo>
                  <a:lnTo>
                    <a:pt x="1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79" name="îṧḷíḑê">
              <a:extLst>
                <a:ext uri="{FF2B5EF4-FFF2-40B4-BE49-F238E27FC236}">
                  <a16:creationId xmlns:a16="http://schemas.microsoft.com/office/drawing/2014/main" id="{1476C1D2-570A-3BE7-9881-80C8A60ACCA3}"/>
                </a:ext>
              </a:extLst>
            </p:cNvPr>
            <p:cNvSpPr/>
            <p:nvPr/>
          </p:nvSpPr>
          <p:spPr bwMode="auto">
            <a:xfrm>
              <a:off x="3360738" y="1466851"/>
              <a:ext cx="225425" cy="96838"/>
            </a:xfrm>
            <a:custGeom>
              <a:avLst/>
              <a:gdLst>
                <a:gd name="T0" fmla="*/ 139 w 142"/>
                <a:gd name="T1" fmla="*/ 0 h 61"/>
                <a:gd name="T2" fmla="*/ 0 w 142"/>
                <a:gd name="T3" fmla="*/ 52 h 61"/>
                <a:gd name="T4" fmla="*/ 3 w 142"/>
                <a:gd name="T5" fmla="*/ 61 h 61"/>
                <a:gd name="T6" fmla="*/ 142 w 142"/>
                <a:gd name="T7" fmla="*/ 7 h 61"/>
                <a:gd name="T8" fmla="*/ 139 w 142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61">
                  <a:moveTo>
                    <a:pt x="139" y="0"/>
                  </a:moveTo>
                  <a:lnTo>
                    <a:pt x="0" y="52"/>
                  </a:lnTo>
                  <a:lnTo>
                    <a:pt x="3" y="61"/>
                  </a:lnTo>
                  <a:lnTo>
                    <a:pt x="142" y="7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89B2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80" name="išľiḓè">
              <a:extLst>
                <a:ext uri="{FF2B5EF4-FFF2-40B4-BE49-F238E27FC236}">
                  <a16:creationId xmlns:a16="http://schemas.microsoft.com/office/drawing/2014/main" id="{285FC380-C8A2-8D66-8C29-F7CDA911B1A3}"/>
                </a:ext>
              </a:extLst>
            </p:cNvPr>
            <p:cNvSpPr/>
            <p:nvPr/>
          </p:nvSpPr>
          <p:spPr bwMode="auto">
            <a:xfrm>
              <a:off x="3360738" y="1466851"/>
              <a:ext cx="225425" cy="96838"/>
            </a:xfrm>
            <a:custGeom>
              <a:avLst/>
              <a:gdLst>
                <a:gd name="T0" fmla="*/ 139 w 142"/>
                <a:gd name="T1" fmla="*/ 0 h 61"/>
                <a:gd name="T2" fmla="*/ 0 w 142"/>
                <a:gd name="T3" fmla="*/ 52 h 61"/>
                <a:gd name="T4" fmla="*/ 3 w 142"/>
                <a:gd name="T5" fmla="*/ 61 h 61"/>
                <a:gd name="T6" fmla="*/ 142 w 142"/>
                <a:gd name="T7" fmla="*/ 7 h 61"/>
                <a:gd name="T8" fmla="*/ 139 w 142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61">
                  <a:moveTo>
                    <a:pt x="139" y="0"/>
                  </a:moveTo>
                  <a:lnTo>
                    <a:pt x="0" y="52"/>
                  </a:lnTo>
                  <a:lnTo>
                    <a:pt x="3" y="61"/>
                  </a:lnTo>
                  <a:lnTo>
                    <a:pt x="142" y="7"/>
                  </a:lnTo>
                  <a:lnTo>
                    <a:pt x="1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81" name="îṩļîḋe">
              <a:extLst>
                <a:ext uri="{FF2B5EF4-FFF2-40B4-BE49-F238E27FC236}">
                  <a16:creationId xmlns:a16="http://schemas.microsoft.com/office/drawing/2014/main" id="{984FEC16-B46A-D68E-A6C1-B74DF09253E3}"/>
                </a:ext>
              </a:extLst>
            </p:cNvPr>
            <p:cNvSpPr/>
            <p:nvPr/>
          </p:nvSpPr>
          <p:spPr bwMode="auto">
            <a:xfrm>
              <a:off x="4799013" y="1712913"/>
              <a:ext cx="1057275" cy="731838"/>
            </a:xfrm>
            <a:custGeom>
              <a:avLst/>
              <a:gdLst>
                <a:gd name="T0" fmla="*/ 0 w 666"/>
                <a:gd name="T1" fmla="*/ 377 h 461"/>
                <a:gd name="T2" fmla="*/ 52 w 666"/>
                <a:gd name="T3" fmla="*/ 0 h 461"/>
                <a:gd name="T4" fmla="*/ 666 w 666"/>
                <a:gd name="T5" fmla="*/ 83 h 461"/>
                <a:gd name="T6" fmla="*/ 615 w 666"/>
                <a:gd name="T7" fmla="*/ 461 h 461"/>
                <a:gd name="T8" fmla="*/ 0 w 666"/>
                <a:gd name="T9" fmla="*/ 37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461">
                  <a:moveTo>
                    <a:pt x="0" y="377"/>
                  </a:moveTo>
                  <a:lnTo>
                    <a:pt x="52" y="0"/>
                  </a:lnTo>
                  <a:lnTo>
                    <a:pt x="666" y="83"/>
                  </a:lnTo>
                  <a:lnTo>
                    <a:pt x="615" y="461"/>
                  </a:lnTo>
                  <a:lnTo>
                    <a:pt x="0" y="37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82" name="ïṣļïḑé">
              <a:extLst>
                <a:ext uri="{FF2B5EF4-FFF2-40B4-BE49-F238E27FC236}">
                  <a16:creationId xmlns:a16="http://schemas.microsoft.com/office/drawing/2014/main" id="{3E9AFF48-CFFF-BA10-492A-31046BFDFBE7}"/>
                </a:ext>
              </a:extLst>
            </p:cNvPr>
            <p:cNvSpPr/>
            <p:nvPr/>
          </p:nvSpPr>
          <p:spPr bwMode="auto">
            <a:xfrm>
              <a:off x="4799013" y="1712913"/>
              <a:ext cx="1057275" cy="731838"/>
            </a:xfrm>
            <a:custGeom>
              <a:avLst/>
              <a:gdLst>
                <a:gd name="T0" fmla="*/ 0 w 666"/>
                <a:gd name="T1" fmla="*/ 377 h 461"/>
                <a:gd name="T2" fmla="*/ 52 w 666"/>
                <a:gd name="T3" fmla="*/ 0 h 461"/>
                <a:gd name="T4" fmla="*/ 666 w 666"/>
                <a:gd name="T5" fmla="*/ 83 h 461"/>
                <a:gd name="T6" fmla="*/ 615 w 666"/>
                <a:gd name="T7" fmla="*/ 461 h 461"/>
                <a:gd name="T8" fmla="*/ 0 w 666"/>
                <a:gd name="T9" fmla="*/ 37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461">
                  <a:moveTo>
                    <a:pt x="0" y="377"/>
                  </a:moveTo>
                  <a:lnTo>
                    <a:pt x="52" y="0"/>
                  </a:lnTo>
                  <a:lnTo>
                    <a:pt x="666" y="83"/>
                  </a:lnTo>
                  <a:lnTo>
                    <a:pt x="615" y="461"/>
                  </a:lnTo>
                  <a:lnTo>
                    <a:pt x="0" y="3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83" name="iŝḻîďè">
              <a:extLst>
                <a:ext uri="{FF2B5EF4-FFF2-40B4-BE49-F238E27FC236}">
                  <a16:creationId xmlns:a16="http://schemas.microsoft.com/office/drawing/2014/main" id="{9D5AB857-A191-AFCA-5456-6CA05DAB96DA}"/>
                </a:ext>
              </a:extLst>
            </p:cNvPr>
            <p:cNvSpPr/>
            <p:nvPr/>
          </p:nvSpPr>
          <p:spPr bwMode="auto">
            <a:xfrm>
              <a:off x="4813301" y="1728788"/>
              <a:ext cx="1020763" cy="687388"/>
            </a:xfrm>
            <a:custGeom>
              <a:avLst/>
              <a:gdLst>
                <a:gd name="T0" fmla="*/ 0 w 643"/>
                <a:gd name="T1" fmla="*/ 352 h 433"/>
                <a:gd name="T2" fmla="*/ 49 w 643"/>
                <a:gd name="T3" fmla="*/ 0 h 433"/>
                <a:gd name="T4" fmla="*/ 643 w 643"/>
                <a:gd name="T5" fmla="*/ 81 h 433"/>
                <a:gd name="T6" fmla="*/ 595 w 643"/>
                <a:gd name="T7" fmla="*/ 433 h 433"/>
                <a:gd name="T8" fmla="*/ 0 w 643"/>
                <a:gd name="T9" fmla="*/ 35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3" h="433">
                  <a:moveTo>
                    <a:pt x="0" y="352"/>
                  </a:moveTo>
                  <a:lnTo>
                    <a:pt x="49" y="0"/>
                  </a:lnTo>
                  <a:lnTo>
                    <a:pt x="643" y="81"/>
                  </a:lnTo>
                  <a:lnTo>
                    <a:pt x="595" y="433"/>
                  </a:lnTo>
                  <a:lnTo>
                    <a:pt x="0" y="3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84" name="ïsḻîḑê">
              <a:extLst>
                <a:ext uri="{FF2B5EF4-FFF2-40B4-BE49-F238E27FC236}">
                  <a16:creationId xmlns:a16="http://schemas.microsoft.com/office/drawing/2014/main" id="{A6C00D10-567C-8972-4702-BFBD8050D7BE}"/>
                </a:ext>
              </a:extLst>
            </p:cNvPr>
            <p:cNvSpPr/>
            <p:nvPr/>
          </p:nvSpPr>
          <p:spPr bwMode="auto">
            <a:xfrm>
              <a:off x="4813301" y="1728788"/>
              <a:ext cx="1020763" cy="687388"/>
            </a:xfrm>
            <a:custGeom>
              <a:avLst/>
              <a:gdLst>
                <a:gd name="T0" fmla="*/ 0 w 643"/>
                <a:gd name="T1" fmla="*/ 352 h 433"/>
                <a:gd name="T2" fmla="*/ 49 w 643"/>
                <a:gd name="T3" fmla="*/ 0 h 433"/>
                <a:gd name="T4" fmla="*/ 643 w 643"/>
                <a:gd name="T5" fmla="*/ 81 h 433"/>
                <a:gd name="T6" fmla="*/ 595 w 643"/>
                <a:gd name="T7" fmla="*/ 433 h 433"/>
                <a:gd name="T8" fmla="*/ 0 w 643"/>
                <a:gd name="T9" fmla="*/ 35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3" h="433">
                  <a:moveTo>
                    <a:pt x="0" y="352"/>
                  </a:moveTo>
                  <a:lnTo>
                    <a:pt x="49" y="0"/>
                  </a:lnTo>
                  <a:lnTo>
                    <a:pt x="643" y="81"/>
                  </a:lnTo>
                  <a:lnTo>
                    <a:pt x="595" y="433"/>
                  </a:lnTo>
                  <a:lnTo>
                    <a:pt x="0" y="3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85" name="íṧlíde">
              <a:extLst>
                <a:ext uri="{FF2B5EF4-FFF2-40B4-BE49-F238E27FC236}">
                  <a16:creationId xmlns:a16="http://schemas.microsoft.com/office/drawing/2014/main" id="{3F62E875-C22B-D9E0-95B2-CC37050A6078}"/>
                </a:ext>
              </a:extLst>
            </p:cNvPr>
            <p:cNvSpPr/>
            <p:nvPr/>
          </p:nvSpPr>
          <p:spPr bwMode="auto">
            <a:xfrm>
              <a:off x="4913313" y="1778000"/>
              <a:ext cx="131763" cy="104775"/>
            </a:xfrm>
            <a:custGeom>
              <a:avLst/>
              <a:gdLst>
                <a:gd name="T0" fmla="*/ 8 w 83"/>
                <a:gd name="T1" fmla="*/ 0 h 66"/>
                <a:gd name="T2" fmla="*/ 0 w 83"/>
                <a:gd name="T3" fmla="*/ 56 h 66"/>
                <a:gd name="T4" fmla="*/ 76 w 83"/>
                <a:gd name="T5" fmla="*/ 66 h 66"/>
                <a:gd name="T6" fmla="*/ 83 w 83"/>
                <a:gd name="T7" fmla="*/ 10 h 66"/>
                <a:gd name="T8" fmla="*/ 8 w 8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6">
                  <a:moveTo>
                    <a:pt x="8" y="0"/>
                  </a:moveTo>
                  <a:lnTo>
                    <a:pt x="0" y="56"/>
                  </a:lnTo>
                  <a:lnTo>
                    <a:pt x="76" y="66"/>
                  </a:lnTo>
                  <a:lnTo>
                    <a:pt x="83" y="1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8EB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86" name="ïṧḻíḑe">
              <a:extLst>
                <a:ext uri="{FF2B5EF4-FFF2-40B4-BE49-F238E27FC236}">
                  <a16:creationId xmlns:a16="http://schemas.microsoft.com/office/drawing/2014/main" id="{F3EAA6B3-8F63-C961-59D5-B0AF966BC208}"/>
                </a:ext>
              </a:extLst>
            </p:cNvPr>
            <p:cNvSpPr/>
            <p:nvPr/>
          </p:nvSpPr>
          <p:spPr bwMode="auto">
            <a:xfrm>
              <a:off x="4913313" y="1778000"/>
              <a:ext cx="131763" cy="104775"/>
            </a:xfrm>
            <a:custGeom>
              <a:avLst/>
              <a:gdLst>
                <a:gd name="T0" fmla="*/ 8 w 83"/>
                <a:gd name="T1" fmla="*/ 0 h 66"/>
                <a:gd name="T2" fmla="*/ 0 w 83"/>
                <a:gd name="T3" fmla="*/ 56 h 66"/>
                <a:gd name="T4" fmla="*/ 76 w 83"/>
                <a:gd name="T5" fmla="*/ 66 h 66"/>
                <a:gd name="T6" fmla="*/ 83 w 83"/>
                <a:gd name="T7" fmla="*/ 10 h 66"/>
                <a:gd name="T8" fmla="*/ 8 w 8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66">
                  <a:moveTo>
                    <a:pt x="8" y="0"/>
                  </a:moveTo>
                  <a:lnTo>
                    <a:pt x="0" y="56"/>
                  </a:lnTo>
                  <a:lnTo>
                    <a:pt x="76" y="66"/>
                  </a:lnTo>
                  <a:lnTo>
                    <a:pt x="83" y="1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87" name="ïṥľide">
              <a:extLst>
                <a:ext uri="{FF2B5EF4-FFF2-40B4-BE49-F238E27FC236}">
                  <a16:creationId xmlns:a16="http://schemas.microsoft.com/office/drawing/2014/main" id="{25FD4EB6-99A9-0A9D-279E-BD1CC76B2685}"/>
                </a:ext>
              </a:extLst>
            </p:cNvPr>
            <p:cNvSpPr/>
            <p:nvPr/>
          </p:nvSpPr>
          <p:spPr bwMode="auto">
            <a:xfrm>
              <a:off x="4987926" y="2024063"/>
              <a:ext cx="465138" cy="90488"/>
            </a:xfrm>
            <a:custGeom>
              <a:avLst/>
              <a:gdLst>
                <a:gd name="T0" fmla="*/ 3 w 293"/>
                <a:gd name="T1" fmla="*/ 0 h 57"/>
                <a:gd name="T2" fmla="*/ 0 w 293"/>
                <a:gd name="T3" fmla="*/ 18 h 57"/>
                <a:gd name="T4" fmla="*/ 291 w 293"/>
                <a:gd name="T5" fmla="*/ 57 h 57"/>
                <a:gd name="T6" fmla="*/ 293 w 293"/>
                <a:gd name="T7" fmla="*/ 39 h 57"/>
                <a:gd name="T8" fmla="*/ 3 w 293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57">
                  <a:moveTo>
                    <a:pt x="3" y="0"/>
                  </a:moveTo>
                  <a:lnTo>
                    <a:pt x="0" y="18"/>
                  </a:lnTo>
                  <a:lnTo>
                    <a:pt x="291" y="57"/>
                  </a:lnTo>
                  <a:lnTo>
                    <a:pt x="293" y="3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EB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88" name="íṧlidê">
              <a:extLst>
                <a:ext uri="{FF2B5EF4-FFF2-40B4-BE49-F238E27FC236}">
                  <a16:creationId xmlns:a16="http://schemas.microsoft.com/office/drawing/2014/main" id="{23B01532-2BF4-D845-0240-F083256434E4}"/>
                </a:ext>
              </a:extLst>
            </p:cNvPr>
            <p:cNvSpPr/>
            <p:nvPr/>
          </p:nvSpPr>
          <p:spPr bwMode="auto">
            <a:xfrm>
              <a:off x="4987926" y="2024063"/>
              <a:ext cx="465138" cy="90488"/>
            </a:xfrm>
            <a:custGeom>
              <a:avLst/>
              <a:gdLst>
                <a:gd name="T0" fmla="*/ 3 w 293"/>
                <a:gd name="T1" fmla="*/ 0 h 57"/>
                <a:gd name="T2" fmla="*/ 0 w 293"/>
                <a:gd name="T3" fmla="*/ 18 h 57"/>
                <a:gd name="T4" fmla="*/ 291 w 293"/>
                <a:gd name="T5" fmla="*/ 57 h 57"/>
                <a:gd name="T6" fmla="*/ 293 w 293"/>
                <a:gd name="T7" fmla="*/ 39 h 57"/>
                <a:gd name="T8" fmla="*/ 3 w 293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57">
                  <a:moveTo>
                    <a:pt x="3" y="0"/>
                  </a:moveTo>
                  <a:lnTo>
                    <a:pt x="0" y="18"/>
                  </a:lnTo>
                  <a:lnTo>
                    <a:pt x="291" y="57"/>
                  </a:lnTo>
                  <a:lnTo>
                    <a:pt x="293" y="39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89" name="ïṩ1ïḍé">
              <a:extLst>
                <a:ext uri="{FF2B5EF4-FFF2-40B4-BE49-F238E27FC236}">
                  <a16:creationId xmlns:a16="http://schemas.microsoft.com/office/drawing/2014/main" id="{82B24224-0121-B291-762B-5BAED46C5796}"/>
                </a:ext>
              </a:extLst>
            </p:cNvPr>
            <p:cNvSpPr/>
            <p:nvPr/>
          </p:nvSpPr>
          <p:spPr bwMode="auto">
            <a:xfrm>
              <a:off x="5103813" y="2112963"/>
              <a:ext cx="339725" cy="63500"/>
            </a:xfrm>
            <a:custGeom>
              <a:avLst/>
              <a:gdLst>
                <a:gd name="T0" fmla="*/ 2 w 214"/>
                <a:gd name="T1" fmla="*/ 0 h 40"/>
                <a:gd name="T2" fmla="*/ 0 w 214"/>
                <a:gd name="T3" fmla="*/ 12 h 40"/>
                <a:gd name="T4" fmla="*/ 213 w 214"/>
                <a:gd name="T5" fmla="*/ 40 h 40"/>
                <a:gd name="T6" fmla="*/ 214 w 214"/>
                <a:gd name="T7" fmla="*/ 29 h 40"/>
                <a:gd name="T8" fmla="*/ 2 w 214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40">
                  <a:moveTo>
                    <a:pt x="2" y="0"/>
                  </a:moveTo>
                  <a:lnTo>
                    <a:pt x="0" y="12"/>
                  </a:lnTo>
                  <a:lnTo>
                    <a:pt x="213" y="40"/>
                  </a:lnTo>
                  <a:lnTo>
                    <a:pt x="214" y="2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EB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90" name="îSḻîḋè">
              <a:extLst>
                <a:ext uri="{FF2B5EF4-FFF2-40B4-BE49-F238E27FC236}">
                  <a16:creationId xmlns:a16="http://schemas.microsoft.com/office/drawing/2014/main" id="{9F5B2B35-9F6B-C680-84AA-72DCD21CAA1E}"/>
                </a:ext>
              </a:extLst>
            </p:cNvPr>
            <p:cNvSpPr/>
            <p:nvPr/>
          </p:nvSpPr>
          <p:spPr bwMode="auto">
            <a:xfrm>
              <a:off x="5103813" y="2112963"/>
              <a:ext cx="339725" cy="63500"/>
            </a:xfrm>
            <a:custGeom>
              <a:avLst/>
              <a:gdLst>
                <a:gd name="T0" fmla="*/ 2 w 214"/>
                <a:gd name="T1" fmla="*/ 0 h 40"/>
                <a:gd name="T2" fmla="*/ 0 w 214"/>
                <a:gd name="T3" fmla="*/ 12 h 40"/>
                <a:gd name="T4" fmla="*/ 213 w 214"/>
                <a:gd name="T5" fmla="*/ 40 h 40"/>
                <a:gd name="T6" fmla="*/ 214 w 214"/>
                <a:gd name="T7" fmla="*/ 29 h 40"/>
                <a:gd name="T8" fmla="*/ 2 w 214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" h="40">
                  <a:moveTo>
                    <a:pt x="2" y="0"/>
                  </a:moveTo>
                  <a:lnTo>
                    <a:pt x="0" y="12"/>
                  </a:lnTo>
                  <a:lnTo>
                    <a:pt x="213" y="40"/>
                  </a:lnTo>
                  <a:lnTo>
                    <a:pt x="214" y="29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91" name="ïṡļíďé">
              <a:extLst>
                <a:ext uri="{FF2B5EF4-FFF2-40B4-BE49-F238E27FC236}">
                  <a16:creationId xmlns:a16="http://schemas.microsoft.com/office/drawing/2014/main" id="{B214B419-E644-C544-5C34-EB510F012819}"/>
                </a:ext>
              </a:extLst>
            </p:cNvPr>
            <p:cNvSpPr/>
            <p:nvPr/>
          </p:nvSpPr>
          <p:spPr bwMode="auto">
            <a:xfrm>
              <a:off x="3959226" y="1601788"/>
              <a:ext cx="1824038" cy="2525713"/>
            </a:xfrm>
            <a:custGeom>
              <a:avLst/>
              <a:gdLst>
                <a:gd name="T0" fmla="*/ 1092 w 1110"/>
                <a:gd name="T1" fmla="*/ 1103 h 1539"/>
                <a:gd name="T2" fmla="*/ 1017 w 1110"/>
                <a:gd name="T3" fmla="*/ 948 h 1539"/>
                <a:gd name="T4" fmla="*/ 724 w 1110"/>
                <a:gd name="T5" fmla="*/ 783 h 1539"/>
                <a:gd name="T6" fmla="*/ 224 w 1110"/>
                <a:gd name="T7" fmla="*/ 400 h 1539"/>
                <a:gd name="T8" fmla="*/ 116 w 1110"/>
                <a:gd name="T9" fmla="*/ 136 h 1539"/>
                <a:gd name="T10" fmla="*/ 116 w 1110"/>
                <a:gd name="T11" fmla="*/ 257 h 1539"/>
                <a:gd name="T12" fmla="*/ 48 w 1110"/>
                <a:gd name="T13" fmla="*/ 0 h 1539"/>
                <a:gd name="T14" fmla="*/ 111 w 1110"/>
                <a:gd name="T15" fmla="*/ 491 h 1539"/>
                <a:gd name="T16" fmla="*/ 111 w 1110"/>
                <a:gd name="T17" fmla="*/ 599 h 1539"/>
                <a:gd name="T18" fmla="*/ 93 w 1110"/>
                <a:gd name="T19" fmla="*/ 763 h 1539"/>
                <a:gd name="T20" fmla="*/ 172 w 1110"/>
                <a:gd name="T21" fmla="*/ 878 h 1539"/>
                <a:gd name="T22" fmla="*/ 204 w 1110"/>
                <a:gd name="T23" fmla="*/ 1039 h 1539"/>
                <a:gd name="T24" fmla="*/ 268 w 1110"/>
                <a:gd name="T25" fmla="*/ 1099 h 1539"/>
                <a:gd name="T26" fmla="*/ 318 w 1110"/>
                <a:gd name="T27" fmla="*/ 1328 h 1539"/>
                <a:gd name="T28" fmla="*/ 790 w 1110"/>
                <a:gd name="T29" fmla="*/ 1478 h 1539"/>
                <a:gd name="T30" fmla="*/ 1092 w 1110"/>
                <a:gd name="T31" fmla="*/ 1103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0" h="1539">
                  <a:moveTo>
                    <a:pt x="1092" y="1103"/>
                  </a:moveTo>
                  <a:cubicBezTo>
                    <a:pt x="1086" y="1044"/>
                    <a:pt x="1060" y="989"/>
                    <a:pt x="1017" y="948"/>
                  </a:cubicBezTo>
                  <a:cubicBezTo>
                    <a:pt x="965" y="898"/>
                    <a:pt x="875" y="832"/>
                    <a:pt x="724" y="783"/>
                  </a:cubicBezTo>
                  <a:cubicBezTo>
                    <a:pt x="449" y="694"/>
                    <a:pt x="345" y="615"/>
                    <a:pt x="224" y="400"/>
                  </a:cubicBezTo>
                  <a:cubicBezTo>
                    <a:pt x="116" y="136"/>
                    <a:pt x="116" y="136"/>
                    <a:pt x="116" y="136"/>
                  </a:cubicBezTo>
                  <a:cubicBezTo>
                    <a:pt x="116" y="257"/>
                    <a:pt x="116" y="257"/>
                    <a:pt x="116" y="257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18" y="273"/>
                    <a:pt x="111" y="491"/>
                  </a:cubicBezTo>
                  <a:cubicBezTo>
                    <a:pt x="111" y="491"/>
                    <a:pt x="64" y="531"/>
                    <a:pt x="111" y="599"/>
                  </a:cubicBezTo>
                  <a:cubicBezTo>
                    <a:pt x="111" y="599"/>
                    <a:pt x="0" y="581"/>
                    <a:pt x="93" y="763"/>
                  </a:cubicBezTo>
                  <a:cubicBezTo>
                    <a:pt x="172" y="878"/>
                    <a:pt x="172" y="878"/>
                    <a:pt x="172" y="878"/>
                  </a:cubicBezTo>
                  <a:cubicBezTo>
                    <a:pt x="172" y="878"/>
                    <a:pt x="93" y="913"/>
                    <a:pt x="204" y="1039"/>
                  </a:cubicBezTo>
                  <a:cubicBezTo>
                    <a:pt x="268" y="1099"/>
                    <a:pt x="268" y="1099"/>
                    <a:pt x="268" y="1099"/>
                  </a:cubicBezTo>
                  <a:cubicBezTo>
                    <a:pt x="268" y="1099"/>
                    <a:pt x="114" y="1149"/>
                    <a:pt x="318" y="1328"/>
                  </a:cubicBezTo>
                  <a:cubicBezTo>
                    <a:pt x="318" y="1328"/>
                    <a:pt x="579" y="1539"/>
                    <a:pt x="790" y="1478"/>
                  </a:cubicBezTo>
                  <a:cubicBezTo>
                    <a:pt x="975" y="1425"/>
                    <a:pt x="1110" y="1293"/>
                    <a:pt x="1092" y="1103"/>
                  </a:cubicBezTo>
                </a:path>
              </a:pathLst>
            </a:custGeom>
            <a:solidFill>
              <a:srgbClr val="D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92" name="îš1ïḓè">
              <a:extLst>
                <a:ext uri="{FF2B5EF4-FFF2-40B4-BE49-F238E27FC236}">
                  <a16:creationId xmlns:a16="http://schemas.microsoft.com/office/drawing/2014/main" id="{AACA7B36-9219-0904-E1AB-2A67CE6745ED}"/>
                </a:ext>
              </a:extLst>
            </p:cNvPr>
            <p:cNvSpPr/>
            <p:nvPr/>
          </p:nvSpPr>
          <p:spPr bwMode="auto">
            <a:xfrm>
              <a:off x="3913188" y="1892300"/>
              <a:ext cx="981075" cy="2025650"/>
            </a:xfrm>
            <a:custGeom>
              <a:avLst/>
              <a:gdLst>
                <a:gd name="T0" fmla="*/ 311 w 597"/>
                <a:gd name="T1" fmla="*/ 511 h 1234"/>
                <a:gd name="T2" fmla="*/ 103 w 597"/>
                <a:gd name="T3" fmla="*/ 0 h 1234"/>
                <a:gd name="T4" fmla="*/ 178 w 597"/>
                <a:gd name="T5" fmla="*/ 347 h 1234"/>
                <a:gd name="T6" fmla="*/ 207 w 597"/>
                <a:gd name="T7" fmla="*/ 497 h 1234"/>
                <a:gd name="T8" fmla="*/ 207 w 597"/>
                <a:gd name="T9" fmla="*/ 658 h 1234"/>
                <a:gd name="T10" fmla="*/ 289 w 597"/>
                <a:gd name="T11" fmla="*/ 736 h 1234"/>
                <a:gd name="T12" fmla="*/ 219 w 597"/>
                <a:gd name="T13" fmla="*/ 800 h 1234"/>
                <a:gd name="T14" fmla="*/ 334 w 597"/>
                <a:gd name="T15" fmla="*/ 919 h 1234"/>
                <a:gd name="T16" fmla="*/ 396 w 597"/>
                <a:gd name="T17" fmla="*/ 958 h 1234"/>
                <a:gd name="T18" fmla="*/ 325 w 597"/>
                <a:gd name="T19" fmla="*/ 1083 h 1234"/>
                <a:gd name="T20" fmla="*/ 565 w 597"/>
                <a:gd name="T21" fmla="*/ 1234 h 1234"/>
                <a:gd name="T22" fmla="*/ 382 w 597"/>
                <a:gd name="T23" fmla="*/ 1023 h 1234"/>
                <a:gd name="T24" fmla="*/ 597 w 597"/>
                <a:gd name="T25" fmla="*/ 1065 h 1234"/>
                <a:gd name="T26" fmla="*/ 332 w 597"/>
                <a:gd name="T27" fmla="*/ 822 h 1234"/>
                <a:gd name="T28" fmla="*/ 482 w 597"/>
                <a:gd name="T29" fmla="*/ 887 h 1234"/>
                <a:gd name="T30" fmla="*/ 211 w 597"/>
                <a:gd name="T31" fmla="*/ 568 h 1234"/>
                <a:gd name="T32" fmla="*/ 325 w 597"/>
                <a:gd name="T33" fmla="*/ 615 h 1234"/>
                <a:gd name="T34" fmla="*/ 221 w 597"/>
                <a:gd name="T35" fmla="*/ 418 h 1234"/>
                <a:gd name="T36" fmla="*/ 311 w 597"/>
                <a:gd name="T37" fmla="*/ 511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7" h="1234">
                  <a:moveTo>
                    <a:pt x="311" y="511"/>
                  </a:moveTo>
                  <a:cubicBezTo>
                    <a:pt x="103" y="0"/>
                    <a:pt x="103" y="0"/>
                    <a:pt x="103" y="0"/>
                  </a:cubicBezTo>
                  <a:cubicBezTo>
                    <a:pt x="103" y="0"/>
                    <a:pt x="125" y="243"/>
                    <a:pt x="178" y="347"/>
                  </a:cubicBezTo>
                  <a:cubicBezTo>
                    <a:pt x="178" y="347"/>
                    <a:pt x="110" y="300"/>
                    <a:pt x="207" y="497"/>
                  </a:cubicBezTo>
                  <a:cubicBezTo>
                    <a:pt x="207" y="497"/>
                    <a:pt x="0" y="340"/>
                    <a:pt x="207" y="658"/>
                  </a:cubicBezTo>
                  <a:cubicBezTo>
                    <a:pt x="289" y="736"/>
                    <a:pt x="289" y="736"/>
                    <a:pt x="289" y="736"/>
                  </a:cubicBezTo>
                  <a:cubicBezTo>
                    <a:pt x="289" y="736"/>
                    <a:pt x="143" y="674"/>
                    <a:pt x="219" y="800"/>
                  </a:cubicBezTo>
                  <a:cubicBezTo>
                    <a:pt x="247" y="848"/>
                    <a:pt x="287" y="889"/>
                    <a:pt x="334" y="919"/>
                  </a:cubicBezTo>
                  <a:cubicBezTo>
                    <a:pt x="396" y="958"/>
                    <a:pt x="396" y="958"/>
                    <a:pt x="396" y="958"/>
                  </a:cubicBezTo>
                  <a:cubicBezTo>
                    <a:pt x="396" y="958"/>
                    <a:pt x="189" y="894"/>
                    <a:pt x="325" y="1083"/>
                  </a:cubicBezTo>
                  <a:cubicBezTo>
                    <a:pt x="325" y="1083"/>
                    <a:pt x="472" y="1223"/>
                    <a:pt x="565" y="1234"/>
                  </a:cubicBezTo>
                  <a:cubicBezTo>
                    <a:pt x="565" y="1234"/>
                    <a:pt x="325" y="1080"/>
                    <a:pt x="382" y="1023"/>
                  </a:cubicBezTo>
                  <a:cubicBezTo>
                    <a:pt x="439" y="965"/>
                    <a:pt x="597" y="1065"/>
                    <a:pt x="597" y="1065"/>
                  </a:cubicBezTo>
                  <a:cubicBezTo>
                    <a:pt x="597" y="1065"/>
                    <a:pt x="318" y="872"/>
                    <a:pt x="332" y="822"/>
                  </a:cubicBezTo>
                  <a:cubicBezTo>
                    <a:pt x="346" y="772"/>
                    <a:pt x="482" y="887"/>
                    <a:pt x="482" y="887"/>
                  </a:cubicBezTo>
                  <a:cubicBezTo>
                    <a:pt x="482" y="887"/>
                    <a:pt x="196" y="611"/>
                    <a:pt x="211" y="568"/>
                  </a:cubicBezTo>
                  <a:cubicBezTo>
                    <a:pt x="225" y="526"/>
                    <a:pt x="232" y="522"/>
                    <a:pt x="325" y="615"/>
                  </a:cubicBezTo>
                  <a:cubicBezTo>
                    <a:pt x="325" y="615"/>
                    <a:pt x="203" y="443"/>
                    <a:pt x="221" y="418"/>
                  </a:cubicBezTo>
                  <a:cubicBezTo>
                    <a:pt x="239" y="393"/>
                    <a:pt x="311" y="511"/>
                    <a:pt x="311" y="511"/>
                  </a:cubicBezTo>
                  <a:close/>
                </a:path>
              </a:pathLst>
            </a:custGeom>
            <a:solidFill>
              <a:srgbClr val="EB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93" name="ïṣ1îḋé">
              <a:extLst>
                <a:ext uri="{FF2B5EF4-FFF2-40B4-BE49-F238E27FC236}">
                  <a16:creationId xmlns:a16="http://schemas.microsoft.com/office/drawing/2014/main" id="{3C8843D9-0AD0-6C70-9B1E-41B6E61EFE2B}"/>
                </a:ext>
              </a:extLst>
            </p:cNvPr>
            <p:cNvSpPr/>
            <p:nvPr/>
          </p:nvSpPr>
          <p:spPr bwMode="auto">
            <a:xfrm>
              <a:off x="4213226" y="2127250"/>
              <a:ext cx="1755775" cy="1624013"/>
            </a:xfrm>
            <a:custGeom>
              <a:avLst/>
              <a:gdLst>
                <a:gd name="T0" fmla="*/ 836 w 1068"/>
                <a:gd name="T1" fmla="*/ 990 h 990"/>
                <a:gd name="T2" fmla="*/ 646 w 1068"/>
                <a:gd name="T3" fmla="*/ 618 h 990"/>
                <a:gd name="T4" fmla="*/ 359 w 1068"/>
                <a:gd name="T5" fmla="*/ 493 h 990"/>
                <a:gd name="T6" fmla="*/ 14 w 1068"/>
                <a:gd name="T7" fmla="*/ 66 h 990"/>
                <a:gd name="T8" fmla="*/ 6 w 1068"/>
                <a:gd name="T9" fmla="*/ 0 h 990"/>
                <a:gd name="T10" fmla="*/ 371 w 1068"/>
                <a:gd name="T11" fmla="*/ 425 h 990"/>
                <a:gd name="T12" fmla="*/ 696 w 1068"/>
                <a:gd name="T13" fmla="*/ 547 h 990"/>
                <a:gd name="T14" fmla="*/ 836 w 1068"/>
                <a:gd name="T15" fmla="*/ 99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" h="990">
                  <a:moveTo>
                    <a:pt x="836" y="990"/>
                  </a:moveTo>
                  <a:cubicBezTo>
                    <a:pt x="836" y="990"/>
                    <a:pt x="1036" y="754"/>
                    <a:pt x="646" y="618"/>
                  </a:cubicBezTo>
                  <a:cubicBezTo>
                    <a:pt x="547" y="584"/>
                    <a:pt x="451" y="543"/>
                    <a:pt x="359" y="493"/>
                  </a:cubicBezTo>
                  <a:cubicBezTo>
                    <a:pt x="191" y="403"/>
                    <a:pt x="67" y="249"/>
                    <a:pt x="14" y="66"/>
                  </a:cubicBezTo>
                  <a:cubicBezTo>
                    <a:pt x="5" y="32"/>
                    <a:pt x="0" y="6"/>
                    <a:pt x="6" y="0"/>
                  </a:cubicBezTo>
                  <a:cubicBezTo>
                    <a:pt x="6" y="0"/>
                    <a:pt x="124" y="314"/>
                    <a:pt x="371" y="425"/>
                  </a:cubicBezTo>
                  <a:cubicBezTo>
                    <a:pt x="696" y="547"/>
                    <a:pt x="696" y="547"/>
                    <a:pt x="696" y="547"/>
                  </a:cubicBezTo>
                  <a:cubicBezTo>
                    <a:pt x="696" y="547"/>
                    <a:pt x="1068" y="686"/>
                    <a:pt x="836" y="990"/>
                  </a:cubicBezTo>
                </a:path>
              </a:pathLst>
            </a:custGeom>
            <a:solidFill>
              <a:srgbClr val="EB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94" name="îśḷíḑé">
              <a:extLst>
                <a:ext uri="{FF2B5EF4-FFF2-40B4-BE49-F238E27FC236}">
                  <a16:creationId xmlns:a16="http://schemas.microsoft.com/office/drawing/2014/main" id="{4FF771A0-23B1-561B-9FBD-DDD89FCDFF9A}"/>
                </a:ext>
              </a:extLst>
            </p:cNvPr>
            <p:cNvSpPr/>
            <p:nvPr/>
          </p:nvSpPr>
          <p:spPr bwMode="auto">
            <a:xfrm>
              <a:off x="5935663" y="1601788"/>
              <a:ext cx="1825625" cy="2525713"/>
            </a:xfrm>
            <a:custGeom>
              <a:avLst/>
              <a:gdLst>
                <a:gd name="T0" fmla="*/ 19 w 1111"/>
                <a:gd name="T1" fmla="*/ 1103 h 1539"/>
                <a:gd name="T2" fmla="*/ 94 w 1111"/>
                <a:gd name="T3" fmla="*/ 948 h 1539"/>
                <a:gd name="T4" fmla="*/ 387 w 1111"/>
                <a:gd name="T5" fmla="*/ 783 h 1539"/>
                <a:gd name="T6" fmla="*/ 887 w 1111"/>
                <a:gd name="T7" fmla="*/ 400 h 1539"/>
                <a:gd name="T8" fmla="*/ 995 w 1111"/>
                <a:gd name="T9" fmla="*/ 136 h 1539"/>
                <a:gd name="T10" fmla="*/ 995 w 1111"/>
                <a:gd name="T11" fmla="*/ 257 h 1539"/>
                <a:gd name="T12" fmla="*/ 1063 w 1111"/>
                <a:gd name="T13" fmla="*/ 0 h 1539"/>
                <a:gd name="T14" fmla="*/ 1000 w 1111"/>
                <a:gd name="T15" fmla="*/ 491 h 1539"/>
                <a:gd name="T16" fmla="*/ 1000 w 1111"/>
                <a:gd name="T17" fmla="*/ 599 h 1539"/>
                <a:gd name="T18" fmla="*/ 1018 w 1111"/>
                <a:gd name="T19" fmla="*/ 763 h 1539"/>
                <a:gd name="T20" fmla="*/ 939 w 1111"/>
                <a:gd name="T21" fmla="*/ 878 h 1539"/>
                <a:gd name="T22" fmla="*/ 907 w 1111"/>
                <a:gd name="T23" fmla="*/ 1039 h 1539"/>
                <a:gd name="T24" fmla="*/ 843 w 1111"/>
                <a:gd name="T25" fmla="*/ 1099 h 1539"/>
                <a:gd name="T26" fmla="*/ 793 w 1111"/>
                <a:gd name="T27" fmla="*/ 1328 h 1539"/>
                <a:gd name="T28" fmla="*/ 321 w 1111"/>
                <a:gd name="T29" fmla="*/ 1478 h 1539"/>
                <a:gd name="T30" fmla="*/ 19 w 1111"/>
                <a:gd name="T31" fmla="*/ 1103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1" h="1539">
                  <a:moveTo>
                    <a:pt x="19" y="1103"/>
                  </a:moveTo>
                  <a:cubicBezTo>
                    <a:pt x="25" y="1044"/>
                    <a:pt x="51" y="989"/>
                    <a:pt x="94" y="948"/>
                  </a:cubicBezTo>
                  <a:cubicBezTo>
                    <a:pt x="145" y="898"/>
                    <a:pt x="236" y="832"/>
                    <a:pt x="387" y="783"/>
                  </a:cubicBezTo>
                  <a:cubicBezTo>
                    <a:pt x="662" y="694"/>
                    <a:pt x="766" y="615"/>
                    <a:pt x="887" y="400"/>
                  </a:cubicBezTo>
                  <a:cubicBezTo>
                    <a:pt x="995" y="136"/>
                    <a:pt x="995" y="136"/>
                    <a:pt x="995" y="136"/>
                  </a:cubicBezTo>
                  <a:cubicBezTo>
                    <a:pt x="995" y="257"/>
                    <a:pt x="995" y="257"/>
                    <a:pt x="995" y="257"/>
                  </a:cubicBezTo>
                  <a:cubicBezTo>
                    <a:pt x="1063" y="0"/>
                    <a:pt x="1063" y="0"/>
                    <a:pt x="1063" y="0"/>
                  </a:cubicBezTo>
                  <a:cubicBezTo>
                    <a:pt x="1063" y="0"/>
                    <a:pt x="1093" y="273"/>
                    <a:pt x="1000" y="491"/>
                  </a:cubicBezTo>
                  <a:cubicBezTo>
                    <a:pt x="1000" y="491"/>
                    <a:pt x="1046" y="531"/>
                    <a:pt x="1000" y="599"/>
                  </a:cubicBezTo>
                  <a:cubicBezTo>
                    <a:pt x="1000" y="599"/>
                    <a:pt x="1111" y="581"/>
                    <a:pt x="1018" y="763"/>
                  </a:cubicBezTo>
                  <a:cubicBezTo>
                    <a:pt x="939" y="878"/>
                    <a:pt x="939" y="878"/>
                    <a:pt x="939" y="878"/>
                  </a:cubicBezTo>
                  <a:cubicBezTo>
                    <a:pt x="939" y="878"/>
                    <a:pt x="1018" y="913"/>
                    <a:pt x="907" y="1039"/>
                  </a:cubicBezTo>
                  <a:cubicBezTo>
                    <a:pt x="843" y="1099"/>
                    <a:pt x="843" y="1099"/>
                    <a:pt x="843" y="1099"/>
                  </a:cubicBezTo>
                  <a:cubicBezTo>
                    <a:pt x="843" y="1099"/>
                    <a:pt x="997" y="1149"/>
                    <a:pt x="793" y="1328"/>
                  </a:cubicBezTo>
                  <a:cubicBezTo>
                    <a:pt x="793" y="1328"/>
                    <a:pt x="532" y="1539"/>
                    <a:pt x="321" y="1478"/>
                  </a:cubicBezTo>
                  <a:cubicBezTo>
                    <a:pt x="136" y="1425"/>
                    <a:pt x="0" y="1293"/>
                    <a:pt x="19" y="1103"/>
                  </a:cubicBezTo>
                </a:path>
              </a:pathLst>
            </a:custGeom>
            <a:solidFill>
              <a:srgbClr val="DFE5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95" name="iṧľiḓé">
              <a:extLst>
                <a:ext uri="{FF2B5EF4-FFF2-40B4-BE49-F238E27FC236}">
                  <a16:creationId xmlns:a16="http://schemas.microsoft.com/office/drawing/2014/main" id="{D564835A-AEC9-1290-999B-FD2D7A293E5A}"/>
                </a:ext>
              </a:extLst>
            </p:cNvPr>
            <p:cNvSpPr/>
            <p:nvPr/>
          </p:nvSpPr>
          <p:spPr bwMode="auto">
            <a:xfrm>
              <a:off x="6826251" y="1892300"/>
              <a:ext cx="981075" cy="2025650"/>
            </a:xfrm>
            <a:custGeom>
              <a:avLst/>
              <a:gdLst>
                <a:gd name="T0" fmla="*/ 286 w 597"/>
                <a:gd name="T1" fmla="*/ 511 h 1234"/>
                <a:gd name="T2" fmla="*/ 494 w 597"/>
                <a:gd name="T3" fmla="*/ 0 h 1234"/>
                <a:gd name="T4" fmla="*/ 419 w 597"/>
                <a:gd name="T5" fmla="*/ 347 h 1234"/>
                <a:gd name="T6" fmla="*/ 390 w 597"/>
                <a:gd name="T7" fmla="*/ 497 h 1234"/>
                <a:gd name="T8" fmla="*/ 390 w 597"/>
                <a:gd name="T9" fmla="*/ 658 h 1234"/>
                <a:gd name="T10" fmla="*/ 308 w 597"/>
                <a:gd name="T11" fmla="*/ 736 h 1234"/>
                <a:gd name="T12" fmla="*/ 378 w 597"/>
                <a:gd name="T13" fmla="*/ 800 h 1234"/>
                <a:gd name="T14" fmla="*/ 263 w 597"/>
                <a:gd name="T15" fmla="*/ 919 h 1234"/>
                <a:gd name="T16" fmla="*/ 200 w 597"/>
                <a:gd name="T17" fmla="*/ 958 h 1234"/>
                <a:gd name="T18" fmla="*/ 272 w 597"/>
                <a:gd name="T19" fmla="*/ 1083 h 1234"/>
                <a:gd name="T20" fmla="*/ 32 w 597"/>
                <a:gd name="T21" fmla="*/ 1234 h 1234"/>
                <a:gd name="T22" fmla="*/ 215 w 597"/>
                <a:gd name="T23" fmla="*/ 1023 h 1234"/>
                <a:gd name="T24" fmla="*/ 0 w 597"/>
                <a:gd name="T25" fmla="*/ 1065 h 1234"/>
                <a:gd name="T26" fmla="*/ 265 w 597"/>
                <a:gd name="T27" fmla="*/ 822 h 1234"/>
                <a:gd name="T28" fmla="*/ 115 w 597"/>
                <a:gd name="T29" fmla="*/ 887 h 1234"/>
                <a:gd name="T30" fmla="*/ 386 w 597"/>
                <a:gd name="T31" fmla="*/ 568 h 1234"/>
                <a:gd name="T32" fmla="*/ 272 w 597"/>
                <a:gd name="T33" fmla="*/ 615 h 1234"/>
                <a:gd name="T34" fmla="*/ 376 w 597"/>
                <a:gd name="T35" fmla="*/ 418 h 1234"/>
                <a:gd name="T36" fmla="*/ 286 w 597"/>
                <a:gd name="T37" fmla="*/ 511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7" h="1234">
                  <a:moveTo>
                    <a:pt x="286" y="511"/>
                  </a:moveTo>
                  <a:cubicBezTo>
                    <a:pt x="494" y="0"/>
                    <a:pt x="494" y="0"/>
                    <a:pt x="494" y="0"/>
                  </a:cubicBezTo>
                  <a:cubicBezTo>
                    <a:pt x="494" y="0"/>
                    <a:pt x="472" y="243"/>
                    <a:pt x="419" y="347"/>
                  </a:cubicBezTo>
                  <a:cubicBezTo>
                    <a:pt x="419" y="347"/>
                    <a:pt x="487" y="300"/>
                    <a:pt x="390" y="497"/>
                  </a:cubicBezTo>
                  <a:cubicBezTo>
                    <a:pt x="390" y="497"/>
                    <a:pt x="597" y="340"/>
                    <a:pt x="390" y="658"/>
                  </a:cubicBezTo>
                  <a:cubicBezTo>
                    <a:pt x="308" y="736"/>
                    <a:pt x="308" y="736"/>
                    <a:pt x="308" y="736"/>
                  </a:cubicBezTo>
                  <a:cubicBezTo>
                    <a:pt x="308" y="736"/>
                    <a:pt x="454" y="674"/>
                    <a:pt x="378" y="800"/>
                  </a:cubicBezTo>
                  <a:cubicBezTo>
                    <a:pt x="350" y="848"/>
                    <a:pt x="310" y="889"/>
                    <a:pt x="263" y="919"/>
                  </a:cubicBezTo>
                  <a:cubicBezTo>
                    <a:pt x="200" y="958"/>
                    <a:pt x="200" y="958"/>
                    <a:pt x="200" y="958"/>
                  </a:cubicBezTo>
                  <a:cubicBezTo>
                    <a:pt x="200" y="958"/>
                    <a:pt x="408" y="894"/>
                    <a:pt x="272" y="1083"/>
                  </a:cubicBezTo>
                  <a:cubicBezTo>
                    <a:pt x="272" y="1083"/>
                    <a:pt x="125" y="1223"/>
                    <a:pt x="32" y="1234"/>
                  </a:cubicBezTo>
                  <a:cubicBezTo>
                    <a:pt x="32" y="1234"/>
                    <a:pt x="272" y="1080"/>
                    <a:pt x="215" y="1023"/>
                  </a:cubicBezTo>
                  <a:cubicBezTo>
                    <a:pt x="158" y="965"/>
                    <a:pt x="0" y="1065"/>
                    <a:pt x="0" y="1065"/>
                  </a:cubicBezTo>
                  <a:cubicBezTo>
                    <a:pt x="0" y="1065"/>
                    <a:pt x="279" y="872"/>
                    <a:pt x="265" y="822"/>
                  </a:cubicBezTo>
                  <a:cubicBezTo>
                    <a:pt x="250" y="772"/>
                    <a:pt x="115" y="887"/>
                    <a:pt x="115" y="887"/>
                  </a:cubicBezTo>
                  <a:cubicBezTo>
                    <a:pt x="115" y="887"/>
                    <a:pt x="401" y="611"/>
                    <a:pt x="386" y="568"/>
                  </a:cubicBezTo>
                  <a:cubicBezTo>
                    <a:pt x="372" y="526"/>
                    <a:pt x="365" y="522"/>
                    <a:pt x="272" y="615"/>
                  </a:cubicBezTo>
                  <a:cubicBezTo>
                    <a:pt x="272" y="615"/>
                    <a:pt x="394" y="443"/>
                    <a:pt x="376" y="418"/>
                  </a:cubicBezTo>
                  <a:cubicBezTo>
                    <a:pt x="358" y="393"/>
                    <a:pt x="286" y="511"/>
                    <a:pt x="286" y="511"/>
                  </a:cubicBezTo>
                  <a:close/>
                </a:path>
              </a:pathLst>
            </a:custGeom>
            <a:solidFill>
              <a:srgbClr val="EB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96" name="iślïḋé">
              <a:extLst>
                <a:ext uri="{FF2B5EF4-FFF2-40B4-BE49-F238E27FC236}">
                  <a16:creationId xmlns:a16="http://schemas.microsoft.com/office/drawing/2014/main" id="{201FE4AF-2748-77C9-65D5-406CAC918D21}"/>
                </a:ext>
              </a:extLst>
            </p:cNvPr>
            <p:cNvSpPr/>
            <p:nvPr/>
          </p:nvSpPr>
          <p:spPr bwMode="auto">
            <a:xfrm>
              <a:off x="5751513" y="2127250"/>
              <a:ext cx="1755775" cy="1624013"/>
            </a:xfrm>
            <a:custGeom>
              <a:avLst/>
              <a:gdLst>
                <a:gd name="T0" fmla="*/ 232 w 1068"/>
                <a:gd name="T1" fmla="*/ 990 h 990"/>
                <a:gd name="T2" fmla="*/ 422 w 1068"/>
                <a:gd name="T3" fmla="*/ 618 h 990"/>
                <a:gd name="T4" fmla="*/ 709 w 1068"/>
                <a:gd name="T5" fmla="*/ 493 h 990"/>
                <a:gd name="T6" fmla="*/ 1054 w 1068"/>
                <a:gd name="T7" fmla="*/ 66 h 990"/>
                <a:gd name="T8" fmla="*/ 1062 w 1068"/>
                <a:gd name="T9" fmla="*/ 0 h 990"/>
                <a:gd name="T10" fmla="*/ 697 w 1068"/>
                <a:gd name="T11" fmla="*/ 425 h 990"/>
                <a:gd name="T12" fmla="*/ 372 w 1068"/>
                <a:gd name="T13" fmla="*/ 547 h 990"/>
                <a:gd name="T14" fmla="*/ 232 w 1068"/>
                <a:gd name="T15" fmla="*/ 99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8" h="990">
                  <a:moveTo>
                    <a:pt x="232" y="990"/>
                  </a:moveTo>
                  <a:cubicBezTo>
                    <a:pt x="232" y="990"/>
                    <a:pt x="32" y="754"/>
                    <a:pt x="422" y="618"/>
                  </a:cubicBezTo>
                  <a:cubicBezTo>
                    <a:pt x="521" y="584"/>
                    <a:pt x="617" y="543"/>
                    <a:pt x="709" y="493"/>
                  </a:cubicBezTo>
                  <a:cubicBezTo>
                    <a:pt x="877" y="403"/>
                    <a:pt x="1001" y="249"/>
                    <a:pt x="1054" y="66"/>
                  </a:cubicBezTo>
                  <a:cubicBezTo>
                    <a:pt x="1063" y="32"/>
                    <a:pt x="1068" y="6"/>
                    <a:pt x="1062" y="0"/>
                  </a:cubicBezTo>
                  <a:cubicBezTo>
                    <a:pt x="1062" y="0"/>
                    <a:pt x="944" y="314"/>
                    <a:pt x="697" y="425"/>
                  </a:cubicBezTo>
                  <a:cubicBezTo>
                    <a:pt x="372" y="547"/>
                    <a:pt x="372" y="547"/>
                    <a:pt x="372" y="547"/>
                  </a:cubicBezTo>
                  <a:cubicBezTo>
                    <a:pt x="372" y="547"/>
                    <a:pt x="0" y="686"/>
                    <a:pt x="232" y="990"/>
                  </a:cubicBezTo>
                </a:path>
              </a:pathLst>
            </a:custGeom>
            <a:solidFill>
              <a:srgbClr val="EB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97" name="îsḷîḑe">
              <a:extLst>
                <a:ext uri="{FF2B5EF4-FFF2-40B4-BE49-F238E27FC236}">
                  <a16:creationId xmlns:a16="http://schemas.microsoft.com/office/drawing/2014/main" id="{9F9761DB-C5DB-F5E6-EF91-E4291EBBE6D6}"/>
                </a:ext>
              </a:extLst>
            </p:cNvPr>
            <p:cNvSpPr/>
            <p:nvPr/>
          </p:nvSpPr>
          <p:spPr bwMode="auto">
            <a:xfrm>
              <a:off x="5595938" y="4198938"/>
              <a:ext cx="376238" cy="190500"/>
            </a:xfrm>
            <a:custGeom>
              <a:avLst/>
              <a:gdLst>
                <a:gd name="T0" fmla="*/ 229 w 229"/>
                <a:gd name="T1" fmla="*/ 0 h 116"/>
                <a:gd name="T2" fmla="*/ 224 w 229"/>
                <a:gd name="T3" fmla="*/ 24 h 116"/>
                <a:gd name="T4" fmla="*/ 221 w 229"/>
                <a:gd name="T5" fmla="*/ 42 h 116"/>
                <a:gd name="T6" fmla="*/ 215 w 229"/>
                <a:gd name="T7" fmla="*/ 75 h 116"/>
                <a:gd name="T8" fmla="*/ 157 w 229"/>
                <a:gd name="T9" fmla="*/ 116 h 116"/>
                <a:gd name="T10" fmla="*/ 143 w 229"/>
                <a:gd name="T11" fmla="*/ 104 h 116"/>
                <a:gd name="T12" fmla="*/ 31 w 229"/>
                <a:gd name="T13" fmla="*/ 22 h 116"/>
                <a:gd name="T14" fmla="*/ 0 w 229"/>
                <a:gd name="T15" fmla="*/ 8 h 116"/>
                <a:gd name="T16" fmla="*/ 229 w 229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116">
                  <a:moveTo>
                    <a:pt x="229" y="0"/>
                  </a:moveTo>
                  <a:cubicBezTo>
                    <a:pt x="224" y="24"/>
                    <a:pt x="224" y="24"/>
                    <a:pt x="224" y="24"/>
                  </a:cubicBezTo>
                  <a:cubicBezTo>
                    <a:pt x="221" y="42"/>
                    <a:pt x="221" y="42"/>
                    <a:pt x="221" y="42"/>
                  </a:cubicBezTo>
                  <a:cubicBezTo>
                    <a:pt x="215" y="75"/>
                    <a:pt x="215" y="75"/>
                    <a:pt x="215" y="75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57" y="116"/>
                    <a:pt x="151" y="111"/>
                    <a:pt x="143" y="104"/>
                  </a:cubicBezTo>
                  <a:cubicBezTo>
                    <a:pt x="119" y="84"/>
                    <a:pt x="68" y="44"/>
                    <a:pt x="31" y="22"/>
                  </a:cubicBezTo>
                  <a:cubicBezTo>
                    <a:pt x="22" y="16"/>
                    <a:pt x="11" y="11"/>
                    <a:pt x="0" y="8"/>
                  </a:cubicBezTo>
                  <a:cubicBezTo>
                    <a:pt x="229" y="0"/>
                    <a:pt x="229" y="0"/>
                    <a:pt x="229" y="0"/>
                  </a:cubicBezTo>
                </a:path>
              </a:pathLst>
            </a:custGeom>
            <a:solidFill>
              <a:srgbClr val="FFBD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98" name="ïşḷîdé">
              <a:extLst>
                <a:ext uri="{FF2B5EF4-FFF2-40B4-BE49-F238E27FC236}">
                  <a16:creationId xmlns:a16="http://schemas.microsoft.com/office/drawing/2014/main" id="{6D662233-AFA4-04D0-3335-34D563C7803E}"/>
                </a:ext>
              </a:extLst>
            </p:cNvPr>
            <p:cNvSpPr/>
            <p:nvPr/>
          </p:nvSpPr>
          <p:spPr bwMode="auto">
            <a:xfrm>
              <a:off x="5467351" y="4121150"/>
              <a:ext cx="558800" cy="127000"/>
            </a:xfrm>
            <a:custGeom>
              <a:avLst/>
              <a:gdLst>
                <a:gd name="T0" fmla="*/ 264 w 340"/>
                <a:gd name="T1" fmla="*/ 66 h 78"/>
                <a:gd name="T2" fmla="*/ 336 w 340"/>
                <a:gd name="T3" fmla="*/ 48 h 78"/>
                <a:gd name="T4" fmla="*/ 268 w 340"/>
                <a:gd name="T5" fmla="*/ 2 h 78"/>
                <a:gd name="T6" fmla="*/ 35 w 340"/>
                <a:gd name="T7" fmla="*/ 13 h 78"/>
                <a:gd name="T8" fmla="*/ 127 w 340"/>
                <a:gd name="T9" fmla="*/ 68 h 78"/>
                <a:gd name="T10" fmla="*/ 264 w 340"/>
                <a:gd name="T11" fmla="*/ 6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0" h="78">
                  <a:moveTo>
                    <a:pt x="264" y="66"/>
                  </a:moveTo>
                  <a:cubicBezTo>
                    <a:pt x="264" y="66"/>
                    <a:pt x="332" y="78"/>
                    <a:pt x="336" y="48"/>
                  </a:cubicBezTo>
                  <a:cubicBezTo>
                    <a:pt x="340" y="19"/>
                    <a:pt x="301" y="4"/>
                    <a:pt x="268" y="2"/>
                  </a:cubicBezTo>
                  <a:cubicBezTo>
                    <a:pt x="234" y="0"/>
                    <a:pt x="35" y="13"/>
                    <a:pt x="35" y="13"/>
                  </a:cubicBezTo>
                  <a:cubicBezTo>
                    <a:pt x="35" y="13"/>
                    <a:pt x="0" y="60"/>
                    <a:pt x="127" y="68"/>
                  </a:cubicBezTo>
                  <a:cubicBezTo>
                    <a:pt x="264" y="66"/>
                    <a:pt x="264" y="66"/>
                    <a:pt x="264" y="66"/>
                  </a:cubicBezTo>
                </a:path>
              </a:pathLst>
            </a:custGeom>
            <a:solidFill>
              <a:srgbClr val="767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399" name="îṧḻidê">
              <a:extLst>
                <a:ext uri="{FF2B5EF4-FFF2-40B4-BE49-F238E27FC236}">
                  <a16:creationId xmlns:a16="http://schemas.microsoft.com/office/drawing/2014/main" id="{425507F7-25D3-BD4F-AF55-7A0BDE84F647}"/>
                </a:ext>
              </a:extLst>
            </p:cNvPr>
            <p:cNvSpPr/>
            <p:nvPr/>
          </p:nvSpPr>
          <p:spPr bwMode="auto">
            <a:xfrm>
              <a:off x="5683251" y="4237038"/>
              <a:ext cx="57150" cy="61913"/>
            </a:xfrm>
            <a:custGeom>
              <a:avLst/>
              <a:gdLst>
                <a:gd name="T0" fmla="*/ 29 w 35"/>
                <a:gd name="T1" fmla="*/ 0 h 38"/>
                <a:gd name="T2" fmla="*/ 0 w 35"/>
                <a:gd name="T3" fmla="*/ 1 h 38"/>
                <a:gd name="T4" fmla="*/ 14 w 35"/>
                <a:gd name="T5" fmla="*/ 23 h 38"/>
                <a:gd name="T6" fmla="*/ 35 w 35"/>
                <a:gd name="T7" fmla="*/ 38 h 38"/>
                <a:gd name="T8" fmla="*/ 29 w 35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8">
                  <a:moveTo>
                    <a:pt x="29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8"/>
                    <a:pt x="9" y="15"/>
                    <a:pt x="14" y="23"/>
                  </a:cubicBezTo>
                  <a:cubicBezTo>
                    <a:pt x="21" y="28"/>
                    <a:pt x="28" y="33"/>
                    <a:pt x="35" y="38"/>
                  </a:cubicBezTo>
                  <a:cubicBezTo>
                    <a:pt x="33" y="27"/>
                    <a:pt x="31" y="14"/>
                    <a:pt x="29" y="0"/>
                  </a:cubicBezTo>
                </a:path>
              </a:pathLst>
            </a:custGeom>
            <a:solidFill>
              <a:srgbClr val="E5A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00" name="ïṥḷiḋe">
              <a:extLst>
                <a:ext uri="{FF2B5EF4-FFF2-40B4-BE49-F238E27FC236}">
                  <a16:creationId xmlns:a16="http://schemas.microsoft.com/office/drawing/2014/main" id="{21171D58-61E9-BA5B-6DED-C0563D71A6D2}"/>
                </a:ext>
              </a:extLst>
            </p:cNvPr>
            <p:cNvSpPr/>
            <p:nvPr/>
          </p:nvSpPr>
          <p:spPr bwMode="auto">
            <a:xfrm>
              <a:off x="5678488" y="4230688"/>
              <a:ext cx="52388" cy="7938"/>
            </a:xfrm>
            <a:custGeom>
              <a:avLst/>
              <a:gdLst>
                <a:gd name="T0" fmla="*/ 32 w 32"/>
                <a:gd name="T1" fmla="*/ 0 h 5"/>
                <a:gd name="T2" fmla="*/ 0 w 32"/>
                <a:gd name="T3" fmla="*/ 1 h 5"/>
                <a:gd name="T4" fmla="*/ 3 w 32"/>
                <a:gd name="T5" fmla="*/ 5 h 5"/>
                <a:gd name="T6" fmla="*/ 32 w 32"/>
                <a:gd name="T7" fmla="*/ 4 h 5"/>
                <a:gd name="T8" fmla="*/ 32 w 32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3"/>
                    <a:pt x="3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3"/>
                    <a:pt x="32" y="2"/>
                    <a:pt x="32" y="0"/>
                  </a:cubicBezTo>
                </a:path>
              </a:pathLst>
            </a:custGeom>
            <a:solidFill>
              <a:srgbClr val="B989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01" name="íṩ1íḓè">
              <a:extLst>
                <a:ext uri="{FF2B5EF4-FFF2-40B4-BE49-F238E27FC236}">
                  <a16:creationId xmlns:a16="http://schemas.microsoft.com/office/drawing/2014/main" id="{DE812AF6-4497-4B3F-CC13-55FA2DFD11AF}"/>
                </a:ext>
              </a:extLst>
            </p:cNvPr>
            <p:cNvSpPr/>
            <p:nvPr/>
          </p:nvSpPr>
          <p:spPr bwMode="auto">
            <a:xfrm>
              <a:off x="5616576" y="4130675"/>
              <a:ext cx="111125" cy="79375"/>
            </a:xfrm>
            <a:custGeom>
              <a:avLst/>
              <a:gdLst>
                <a:gd name="T0" fmla="*/ 63 w 67"/>
                <a:gd name="T1" fmla="*/ 0 h 49"/>
                <a:gd name="T2" fmla="*/ 3 w 67"/>
                <a:gd name="T3" fmla="*/ 3 h 49"/>
                <a:gd name="T4" fmla="*/ 1 w 67"/>
                <a:gd name="T5" fmla="*/ 13 h 49"/>
                <a:gd name="T6" fmla="*/ 1 w 67"/>
                <a:gd name="T7" fmla="*/ 13 h 49"/>
                <a:gd name="T8" fmla="*/ 1 w 67"/>
                <a:gd name="T9" fmla="*/ 13 h 49"/>
                <a:gd name="T10" fmla="*/ 0 w 67"/>
                <a:gd name="T11" fmla="*/ 16 h 49"/>
                <a:gd name="T12" fmla="*/ 2 w 67"/>
                <a:gd name="T13" fmla="*/ 15 h 49"/>
                <a:gd name="T14" fmla="*/ 28 w 67"/>
                <a:gd name="T15" fmla="*/ 49 h 49"/>
                <a:gd name="T16" fmla="*/ 67 w 67"/>
                <a:gd name="T17" fmla="*/ 47 h 49"/>
                <a:gd name="T18" fmla="*/ 63 w 6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49">
                  <a:moveTo>
                    <a:pt x="63" y="0"/>
                  </a:moveTo>
                  <a:cubicBezTo>
                    <a:pt x="42" y="1"/>
                    <a:pt x="21" y="2"/>
                    <a:pt x="3" y="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14" y="28"/>
                    <a:pt x="28" y="49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5" y="32"/>
                    <a:pt x="63" y="15"/>
                    <a:pt x="63" y="0"/>
                  </a:cubicBezTo>
                </a:path>
              </a:pathLst>
            </a:custGeom>
            <a:solidFill>
              <a:srgbClr val="6A6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02" name="iSľíḋe">
              <a:extLst>
                <a:ext uri="{FF2B5EF4-FFF2-40B4-BE49-F238E27FC236}">
                  <a16:creationId xmlns:a16="http://schemas.microsoft.com/office/drawing/2014/main" id="{28FFB928-7B6C-0955-EEFA-656C81B4D9A0}"/>
                </a:ext>
              </a:extLst>
            </p:cNvPr>
            <p:cNvSpPr/>
            <p:nvPr/>
          </p:nvSpPr>
          <p:spPr bwMode="auto">
            <a:xfrm>
              <a:off x="5662613" y="4206875"/>
              <a:ext cx="65088" cy="3175"/>
            </a:xfrm>
            <a:custGeom>
              <a:avLst/>
              <a:gdLst>
                <a:gd name="T0" fmla="*/ 39 w 39"/>
                <a:gd name="T1" fmla="*/ 0 h 2"/>
                <a:gd name="T2" fmla="*/ 0 w 39"/>
                <a:gd name="T3" fmla="*/ 2 h 2"/>
                <a:gd name="T4" fmla="*/ 0 w 39"/>
                <a:gd name="T5" fmla="*/ 2 h 2"/>
                <a:gd name="T6" fmla="*/ 39 w 39"/>
                <a:gd name="T7" fmla="*/ 1 h 2"/>
                <a:gd name="T8" fmla="*/ 39 w 39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">
                  <a:moveTo>
                    <a:pt x="3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0"/>
                    <a:pt x="39" y="1"/>
                    <a:pt x="39" y="0"/>
                  </a:cubicBezTo>
                </a:path>
              </a:pathLst>
            </a:custGeom>
            <a:solidFill>
              <a:srgbClr val="5F6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03" name="ïSḷíḑé">
              <a:extLst>
                <a:ext uri="{FF2B5EF4-FFF2-40B4-BE49-F238E27FC236}">
                  <a16:creationId xmlns:a16="http://schemas.microsoft.com/office/drawing/2014/main" id="{95E47FE8-E3FD-028B-4E88-E7350C0CA03B}"/>
                </a:ext>
              </a:extLst>
            </p:cNvPr>
            <p:cNvSpPr/>
            <p:nvPr/>
          </p:nvSpPr>
          <p:spPr bwMode="auto">
            <a:xfrm>
              <a:off x="5662613" y="4208463"/>
              <a:ext cx="68263" cy="23813"/>
            </a:xfrm>
            <a:custGeom>
              <a:avLst/>
              <a:gdLst>
                <a:gd name="T0" fmla="*/ 39 w 41"/>
                <a:gd name="T1" fmla="*/ 0 h 14"/>
                <a:gd name="T2" fmla="*/ 0 w 41"/>
                <a:gd name="T3" fmla="*/ 1 h 14"/>
                <a:gd name="T4" fmla="*/ 9 w 41"/>
                <a:gd name="T5" fmla="*/ 14 h 14"/>
                <a:gd name="T6" fmla="*/ 41 w 41"/>
                <a:gd name="T7" fmla="*/ 13 h 14"/>
                <a:gd name="T8" fmla="*/ 39 w 4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4">
                  <a:moveTo>
                    <a:pt x="39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5"/>
                    <a:pt x="6" y="9"/>
                    <a:pt x="9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0" y="9"/>
                    <a:pt x="39" y="4"/>
                    <a:pt x="39" y="0"/>
                  </a:cubicBezTo>
                </a:path>
              </a:pathLst>
            </a:custGeom>
            <a:solidFill>
              <a:srgbClr val="555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04" name="ïṩḷîḑê">
              <a:extLst>
                <a:ext uri="{FF2B5EF4-FFF2-40B4-BE49-F238E27FC236}">
                  <a16:creationId xmlns:a16="http://schemas.microsoft.com/office/drawing/2014/main" id="{0BB34431-94CE-3480-B0B0-9606AA5622FC}"/>
                </a:ext>
              </a:extLst>
            </p:cNvPr>
            <p:cNvSpPr/>
            <p:nvPr/>
          </p:nvSpPr>
          <p:spPr bwMode="auto">
            <a:xfrm>
              <a:off x="5559426" y="2651125"/>
              <a:ext cx="587375" cy="693738"/>
            </a:xfrm>
            <a:prstGeom prst="rect">
              <a:avLst/>
            </a:prstGeom>
            <a:solidFill>
              <a:srgbClr val="A66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05" name="îSlíḋê">
              <a:extLst>
                <a:ext uri="{FF2B5EF4-FFF2-40B4-BE49-F238E27FC236}">
                  <a16:creationId xmlns:a16="http://schemas.microsoft.com/office/drawing/2014/main" id="{A00511E6-1B7D-5CA8-9B6F-43C549D5DF05}"/>
                </a:ext>
              </a:extLst>
            </p:cNvPr>
            <p:cNvSpPr/>
            <p:nvPr/>
          </p:nvSpPr>
          <p:spPr bwMode="auto">
            <a:xfrm>
              <a:off x="5559426" y="2651125"/>
              <a:ext cx="587375" cy="693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06" name="ïṩḻîḋe">
              <a:extLst>
                <a:ext uri="{FF2B5EF4-FFF2-40B4-BE49-F238E27FC236}">
                  <a16:creationId xmlns:a16="http://schemas.microsoft.com/office/drawing/2014/main" id="{DE257020-7E36-0873-E6BB-E988DE53235A}"/>
                </a:ext>
              </a:extLst>
            </p:cNvPr>
            <p:cNvSpPr/>
            <p:nvPr/>
          </p:nvSpPr>
          <p:spPr bwMode="auto">
            <a:xfrm>
              <a:off x="5627688" y="2867025"/>
              <a:ext cx="519113" cy="246063"/>
            </a:xfrm>
            <a:custGeom>
              <a:avLst/>
              <a:gdLst>
                <a:gd name="T0" fmla="*/ 45 w 316"/>
                <a:gd name="T1" fmla="*/ 54 h 150"/>
                <a:gd name="T2" fmla="*/ 43 w 316"/>
                <a:gd name="T3" fmla="*/ 60 h 150"/>
                <a:gd name="T4" fmla="*/ 42 w 316"/>
                <a:gd name="T5" fmla="*/ 82 h 150"/>
                <a:gd name="T6" fmla="*/ 9 w 316"/>
                <a:gd name="T7" fmla="*/ 140 h 150"/>
                <a:gd name="T8" fmla="*/ 0 w 316"/>
                <a:gd name="T9" fmla="*/ 150 h 150"/>
                <a:gd name="T10" fmla="*/ 88 w 316"/>
                <a:gd name="T11" fmla="*/ 113 h 150"/>
                <a:gd name="T12" fmla="*/ 99 w 316"/>
                <a:gd name="T13" fmla="*/ 92 h 150"/>
                <a:gd name="T14" fmla="*/ 100 w 316"/>
                <a:gd name="T15" fmla="*/ 88 h 150"/>
                <a:gd name="T16" fmla="*/ 45 w 316"/>
                <a:gd name="T17" fmla="*/ 54 h 150"/>
                <a:gd name="T18" fmla="*/ 238 w 316"/>
                <a:gd name="T19" fmla="*/ 0 h 150"/>
                <a:gd name="T20" fmla="*/ 217 w 316"/>
                <a:gd name="T21" fmla="*/ 49 h 150"/>
                <a:gd name="T22" fmla="*/ 231 w 316"/>
                <a:gd name="T23" fmla="*/ 90 h 150"/>
                <a:gd name="T24" fmla="*/ 231 w 316"/>
                <a:gd name="T25" fmla="*/ 87 h 150"/>
                <a:gd name="T26" fmla="*/ 231 w 316"/>
                <a:gd name="T27" fmla="*/ 87 h 150"/>
                <a:gd name="T28" fmla="*/ 231 w 316"/>
                <a:gd name="T29" fmla="*/ 87 h 150"/>
                <a:gd name="T30" fmla="*/ 231 w 316"/>
                <a:gd name="T31" fmla="*/ 87 h 150"/>
                <a:gd name="T32" fmla="*/ 233 w 316"/>
                <a:gd name="T33" fmla="*/ 87 h 150"/>
                <a:gd name="T34" fmla="*/ 233 w 316"/>
                <a:gd name="T35" fmla="*/ 87 h 150"/>
                <a:gd name="T36" fmla="*/ 235 w 316"/>
                <a:gd name="T37" fmla="*/ 87 h 150"/>
                <a:gd name="T38" fmla="*/ 239 w 316"/>
                <a:gd name="T39" fmla="*/ 87 h 150"/>
                <a:gd name="T40" fmla="*/ 316 w 316"/>
                <a:gd name="T41" fmla="*/ 65 h 150"/>
                <a:gd name="T42" fmla="*/ 316 w 316"/>
                <a:gd name="T43" fmla="*/ 15 h 150"/>
                <a:gd name="T44" fmla="*/ 291 w 316"/>
                <a:gd name="T45" fmla="*/ 19 h 150"/>
                <a:gd name="T46" fmla="*/ 271 w 316"/>
                <a:gd name="T47" fmla="*/ 23 h 150"/>
                <a:gd name="T48" fmla="*/ 238 w 316"/>
                <a:gd name="T4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6" h="150">
                  <a:moveTo>
                    <a:pt x="45" y="54"/>
                  </a:moveTo>
                  <a:cubicBezTo>
                    <a:pt x="44" y="56"/>
                    <a:pt x="44" y="58"/>
                    <a:pt x="43" y="60"/>
                  </a:cubicBezTo>
                  <a:cubicBezTo>
                    <a:pt x="43" y="68"/>
                    <a:pt x="42" y="75"/>
                    <a:pt x="42" y="82"/>
                  </a:cubicBezTo>
                  <a:cubicBezTo>
                    <a:pt x="41" y="106"/>
                    <a:pt x="26" y="125"/>
                    <a:pt x="9" y="140"/>
                  </a:cubicBezTo>
                  <a:cubicBezTo>
                    <a:pt x="6" y="143"/>
                    <a:pt x="3" y="146"/>
                    <a:pt x="0" y="150"/>
                  </a:cubicBezTo>
                  <a:cubicBezTo>
                    <a:pt x="44" y="126"/>
                    <a:pt x="84" y="114"/>
                    <a:pt x="88" y="113"/>
                  </a:cubicBezTo>
                  <a:cubicBezTo>
                    <a:pt x="92" y="107"/>
                    <a:pt x="96" y="100"/>
                    <a:pt x="99" y="92"/>
                  </a:cubicBezTo>
                  <a:cubicBezTo>
                    <a:pt x="99" y="91"/>
                    <a:pt x="99" y="90"/>
                    <a:pt x="100" y="88"/>
                  </a:cubicBezTo>
                  <a:cubicBezTo>
                    <a:pt x="78" y="83"/>
                    <a:pt x="59" y="70"/>
                    <a:pt x="45" y="54"/>
                  </a:cubicBezTo>
                  <a:moveTo>
                    <a:pt x="238" y="0"/>
                  </a:moveTo>
                  <a:cubicBezTo>
                    <a:pt x="235" y="19"/>
                    <a:pt x="227" y="35"/>
                    <a:pt x="217" y="49"/>
                  </a:cubicBezTo>
                  <a:cubicBezTo>
                    <a:pt x="220" y="62"/>
                    <a:pt x="225" y="76"/>
                    <a:pt x="231" y="90"/>
                  </a:cubicBezTo>
                  <a:cubicBezTo>
                    <a:pt x="231" y="88"/>
                    <a:pt x="231" y="87"/>
                    <a:pt x="231" y="87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31" y="87"/>
                    <a:pt x="232" y="87"/>
                    <a:pt x="233" y="87"/>
                  </a:cubicBezTo>
                  <a:cubicBezTo>
                    <a:pt x="233" y="87"/>
                    <a:pt x="233" y="87"/>
                    <a:pt x="233" y="87"/>
                  </a:cubicBezTo>
                  <a:cubicBezTo>
                    <a:pt x="234" y="87"/>
                    <a:pt x="235" y="87"/>
                    <a:pt x="235" y="87"/>
                  </a:cubicBezTo>
                  <a:cubicBezTo>
                    <a:pt x="237" y="87"/>
                    <a:pt x="238" y="87"/>
                    <a:pt x="239" y="87"/>
                  </a:cubicBezTo>
                  <a:cubicBezTo>
                    <a:pt x="264" y="86"/>
                    <a:pt x="292" y="77"/>
                    <a:pt x="316" y="65"/>
                  </a:cubicBezTo>
                  <a:cubicBezTo>
                    <a:pt x="316" y="15"/>
                    <a:pt x="316" y="15"/>
                    <a:pt x="316" y="15"/>
                  </a:cubicBezTo>
                  <a:cubicBezTo>
                    <a:pt x="308" y="15"/>
                    <a:pt x="299" y="16"/>
                    <a:pt x="291" y="19"/>
                  </a:cubicBezTo>
                  <a:cubicBezTo>
                    <a:pt x="285" y="21"/>
                    <a:pt x="278" y="23"/>
                    <a:pt x="271" y="23"/>
                  </a:cubicBezTo>
                  <a:cubicBezTo>
                    <a:pt x="258" y="23"/>
                    <a:pt x="247" y="12"/>
                    <a:pt x="238" y="0"/>
                  </a:cubicBezTo>
                </a:path>
              </a:pathLst>
            </a:custGeom>
            <a:solidFill>
              <a:srgbClr val="955A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07" name="iślíḑe">
              <a:extLst>
                <a:ext uri="{FF2B5EF4-FFF2-40B4-BE49-F238E27FC236}">
                  <a16:creationId xmlns:a16="http://schemas.microsoft.com/office/drawing/2014/main" id="{469E1939-77B4-3F6E-342C-F0E4E405D578}"/>
                </a:ext>
              </a:extLst>
            </p:cNvPr>
            <p:cNvSpPr/>
            <p:nvPr/>
          </p:nvSpPr>
          <p:spPr bwMode="auto">
            <a:xfrm>
              <a:off x="4583113" y="3783013"/>
              <a:ext cx="287338" cy="277813"/>
            </a:xfrm>
            <a:custGeom>
              <a:avLst/>
              <a:gdLst>
                <a:gd name="T0" fmla="*/ 175 w 175"/>
                <a:gd name="T1" fmla="*/ 35 h 170"/>
                <a:gd name="T2" fmla="*/ 153 w 175"/>
                <a:gd name="T3" fmla="*/ 50 h 170"/>
                <a:gd name="T4" fmla="*/ 66 w 175"/>
                <a:gd name="T5" fmla="*/ 170 h 170"/>
                <a:gd name="T6" fmla="*/ 104 w 175"/>
                <a:gd name="T7" fmla="*/ 8 h 170"/>
                <a:gd name="T8" fmla="*/ 117 w 175"/>
                <a:gd name="T9" fmla="*/ 0 h 170"/>
                <a:gd name="T10" fmla="*/ 175 w 175"/>
                <a:gd name="T11" fmla="*/ 3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170">
                  <a:moveTo>
                    <a:pt x="175" y="35"/>
                  </a:moveTo>
                  <a:cubicBezTo>
                    <a:pt x="169" y="36"/>
                    <a:pt x="162" y="42"/>
                    <a:pt x="153" y="50"/>
                  </a:cubicBezTo>
                  <a:cubicBezTo>
                    <a:pt x="117" y="86"/>
                    <a:pt x="66" y="170"/>
                    <a:pt x="66" y="170"/>
                  </a:cubicBezTo>
                  <a:cubicBezTo>
                    <a:pt x="0" y="91"/>
                    <a:pt x="73" y="29"/>
                    <a:pt x="104" y="8"/>
                  </a:cubicBezTo>
                  <a:cubicBezTo>
                    <a:pt x="112" y="2"/>
                    <a:pt x="117" y="0"/>
                    <a:pt x="117" y="0"/>
                  </a:cubicBezTo>
                  <a:cubicBezTo>
                    <a:pt x="175" y="35"/>
                    <a:pt x="175" y="35"/>
                    <a:pt x="175" y="35"/>
                  </a:cubicBezTo>
                </a:path>
              </a:pathLst>
            </a:custGeom>
            <a:solidFill>
              <a:srgbClr val="FFBD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08" name="í$ļïḋe">
              <a:extLst>
                <a:ext uri="{FF2B5EF4-FFF2-40B4-BE49-F238E27FC236}">
                  <a16:creationId xmlns:a16="http://schemas.microsoft.com/office/drawing/2014/main" id="{745A296B-9185-CDC1-ED95-811B38DBDA7F}"/>
                </a:ext>
              </a:extLst>
            </p:cNvPr>
            <p:cNvSpPr/>
            <p:nvPr/>
          </p:nvSpPr>
          <p:spPr bwMode="auto">
            <a:xfrm>
              <a:off x="5653088" y="2868613"/>
              <a:ext cx="539750" cy="388938"/>
            </a:xfrm>
            <a:custGeom>
              <a:avLst/>
              <a:gdLst>
                <a:gd name="T0" fmla="*/ 190 w 328"/>
                <a:gd name="T1" fmla="*/ 0 h 237"/>
                <a:gd name="T2" fmla="*/ 268 w 328"/>
                <a:gd name="T3" fmla="*/ 153 h 237"/>
                <a:gd name="T4" fmla="*/ 190 w 328"/>
                <a:gd name="T5" fmla="*/ 237 h 237"/>
                <a:gd name="T6" fmla="*/ 0 w 328"/>
                <a:gd name="T7" fmla="*/ 166 h 237"/>
                <a:gd name="T8" fmla="*/ 86 w 328"/>
                <a:gd name="T9" fmla="*/ 28 h 237"/>
                <a:gd name="T10" fmla="*/ 190 w 328"/>
                <a:gd name="T11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8" h="237">
                  <a:moveTo>
                    <a:pt x="190" y="0"/>
                  </a:moveTo>
                  <a:cubicBezTo>
                    <a:pt x="190" y="0"/>
                    <a:pt x="207" y="123"/>
                    <a:pt x="268" y="153"/>
                  </a:cubicBezTo>
                  <a:cubicBezTo>
                    <a:pt x="328" y="182"/>
                    <a:pt x="190" y="237"/>
                    <a:pt x="190" y="2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6"/>
                    <a:pt x="108" y="131"/>
                    <a:pt x="86" y="28"/>
                  </a:cubicBezTo>
                  <a:cubicBezTo>
                    <a:pt x="190" y="0"/>
                    <a:pt x="190" y="0"/>
                    <a:pt x="190" y="0"/>
                  </a:cubicBezTo>
                </a:path>
              </a:pathLst>
            </a:custGeom>
            <a:solidFill>
              <a:srgbClr val="FFBD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09" name="iṡ1iḋê">
              <a:extLst>
                <a:ext uri="{FF2B5EF4-FFF2-40B4-BE49-F238E27FC236}">
                  <a16:creationId xmlns:a16="http://schemas.microsoft.com/office/drawing/2014/main" id="{C8D615C8-2010-1433-3632-17F325243FF1}"/>
                </a:ext>
              </a:extLst>
            </p:cNvPr>
            <p:cNvSpPr/>
            <p:nvPr/>
          </p:nvSpPr>
          <p:spPr bwMode="auto">
            <a:xfrm>
              <a:off x="5256213" y="4083050"/>
              <a:ext cx="376238" cy="188913"/>
            </a:xfrm>
            <a:custGeom>
              <a:avLst/>
              <a:gdLst>
                <a:gd name="T0" fmla="*/ 229 w 229"/>
                <a:gd name="T1" fmla="*/ 0 h 115"/>
                <a:gd name="T2" fmla="*/ 224 w 229"/>
                <a:gd name="T3" fmla="*/ 24 h 115"/>
                <a:gd name="T4" fmla="*/ 221 w 229"/>
                <a:gd name="T5" fmla="*/ 42 h 115"/>
                <a:gd name="T6" fmla="*/ 215 w 229"/>
                <a:gd name="T7" fmla="*/ 74 h 115"/>
                <a:gd name="T8" fmla="*/ 157 w 229"/>
                <a:gd name="T9" fmla="*/ 115 h 115"/>
                <a:gd name="T10" fmla="*/ 143 w 229"/>
                <a:gd name="T11" fmla="*/ 104 h 115"/>
                <a:gd name="T12" fmla="*/ 31 w 229"/>
                <a:gd name="T13" fmla="*/ 22 h 115"/>
                <a:gd name="T14" fmla="*/ 0 w 229"/>
                <a:gd name="T15" fmla="*/ 8 h 115"/>
                <a:gd name="T16" fmla="*/ 229 w 229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115">
                  <a:moveTo>
                    <a:pt x="229" y="0"/>
                  </a:moveTo>
                  <a:cubicBezTo>
                    <a:pt x="224" y="24"/>
                    <a:pt x="224" y="24"/>
                    <a:pt x="224" y="24"/>
                  </a:cubicBezTo>
                  <a:cubicBezTo>
                    <a:pt x="221" y="42"/>
                    <a:pt x="221" y="42"/>
                    <a:pt x="221" y="42"/>
                  </a:cubicBezTo>
                  <a:cubicBezTo>
                    <a:pt x="215" y="74"/>
                    <a:pt x="215" y="74"/>
                    <a:pt x="215" y="74"/>
                  </a:cubicBezTo>
                  <a:cubicBezTo>
                    <a:pt x="157" y="115"/>
                    <a:pt x="157" y="115"/>
                    <a:pt x="157" y="115"/>
                  </a:cubicBezTo>
                  <a:cubicBezTo>
                    <a:pt x="157" y="115"/>
                    <a:pt x="151" y="111"/>
                    <a:pt x="143" y="104"/>
                  </a:cubicBezTo>
                  <a:cubicBezTo>
                    <a:pt x="119" y="84"/>
                    <a:pt x="68" y="44"/>
                    <a:pt x="31" y="22"/>
                  </a:cubicBezTo>
                  <a:cubicBezTo>
                    <a:pt x="22" y="16"/>
                    <a:pt x="11" y="11"/>
                    <a:pt x="0" y="8"/>
                  </a:cubicBezTo>
                  <a:cubicBezTo>
                    <a:pt x="229" y="0"/>
                    <a:pt x="229" y="0"/>
                    <a:pt x="229" y="0"/>
                  </a:cubicBezTo>
                </a:path>
              </a:pathLst>
            </a:custGeom>
            <a:solidFill>
              <a:srgbClr val="FFBD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10" name="íṥḻiḓé">
              <a:extLst>
                <a:ext uri="{FF2B5EF4-FFF2-40B4-BE49-F238E27FC236}">
                  <a16:creationId xmlns:a16="http://schemas.microsoft.com/office/drawing/2014/main" id="{8C42F93A-6608-6900-93B3-8B66FEFA2918}"/>
                </a:ext>
              </a:extLst>
            </p:cNvPr>
            <p:cNvSpPr/>
            <p:nvPr/>
          </p:nvSpPr>
          <p:spPr bwMode="auto">
            <a:xfrm>
              <a:off x="5256213" y="4095750"/>
              <a:ext cx="50800" cy="23813"/>
            </a:xfrm>
            <a:custGeom>
              <a:avLst/>
              <a:gdLst>
                <a:gd name="T0" fmla="*/ 1 w 31"/>
                <a:gd name="T1" fmla="*/ 0 h 14"/>
                <a:gd name="T2" fmla="*/ 0 w 31"/>
                <a:gd name="T3" fmla="*/ 0 h 14"/>
                <a:gd name="T4" fmla="*/ 31 w 31"/>
                <a:gd name="T5" fmla="*/ 14 h 14"/>
                <a:gd name="T6" fmla="*/ 31 w 31"/>
                <a:gd name="T7" fmla="*/ 14 h 14"/>
                <a:gd name="T8" fmla="*/ 31 w 31"/>
                <a:gd name="T9" fmla="*/ 14 h 14"/>
                <a:gd name="T10" fmla="*/ 1 w 31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1" y="3"/>
                    <a:pt x="22" y="8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22" y="8"/>
                    <a:pt x="11" y="3"/>
                    <a:pt x="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11" name="íṣḷîḍé">
              <a:extLst>
                <a:ext uri="{FF2B5EF4-FFF2-40B4-BE49-F238E27FC236}">
                  <a16:creationId xmlns:a16="http://schemas.microsoft.com/office/drawing/2014/main" id="{3BE63570-8D21-A52A-E393-43F61BBDE901}"/>
                </a:ext>
              </a:extLst>
            </p:cNvPr>
            <p:cNvSpPr/>
            <p:nvPr/>
          </p:nvSpPr>
          <p:spPr bwMode="auto">
            <a:xfrm>
              <a:off x="5257801" y="4083050"/>
              <a:ext cx="374650" cy="39688"/>
            </a:xfrm>
            <a:custGeom>
              <a:avLst/>
              <a:gdLst>
                <a:gd name="T0" fmla="*/ 228 w 228"/>
                <a:gd name="T1" fmla="*/ 0 h 24"/>
                <a:gd name="T2" fmla="*/ 228 w 228"/>
                <a:gd name="T3" fmla="*/ 0 h 24"/>
                <a:gd name="T4" fmla="*/ 0 w 228"/>
                <a:gd name="T5" fmla="*/ 8 h 24"/>
                <a:gd name="T6" fmla="*/ 30 w 228"/>
                <a:gd name="T7" fmla="*/ 22 h 24"/>
                <a:gd name="T8" fmla="*/ 30 w 228"/>
                <a:gd name="T9" fmla="*/ 22 h 24"/>
                <a:gd name="T10" fmla="*/ 48 w 228"/>
                <a:gd name="T11" fmla="*/ 24 h 24"/>
                <a:gd name="T12" fmla="*/ 185 w 228"/>
                <a:gd name="T13" fmla="*/ 22 h 24"/>
                <a:gd name="T14" fmla="*/ 213 w 228"/>
                <a:gd name="T15" fmla="*/ 24 h 24"/>
                <a:gd name="T16" fmla="*/ 223 w 228"/>
                <a:gd name="T17" fmla="*/ 24 h 24"/>
                <a:gd name="T18" fmla="*/ 228 w 228"/>
                <a:gd name="T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24">
                  <a:moveTo>
                    <a:pt x="228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0" y="11"/>
                    <a:pt x="21" y="16"/>
                    <a:pt x="30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6" y="23"/>
                    <a:pt x="42" y="23"/>
                    <a:pt x="48" y="24"/>
                  </a:cubicBezTo>
                  <a:cubicBezTo>
                    <a:pt x="185" y="22"/>
                    <a:pt x="185" y="22"/>
                    <a:pt x="185" y="22"/>
                  </a:cubicBezTo>
                  <a:cubicBezTo>
                    <a:pt x="194" y="23"/>
                    <a:pt x="204" y="24"/>
                    <a:pt x="213" y="24"/>
                  </a:cubicBezTo>
                  <a:cubicBezTo>
                    <a:pt x="217" y="24"/>
                    <a:pt x="220" y="24"/>
                    <a:pt x="223" y="24"/>
                  </a:cubicBezTo>
                  <a:cubicBezTo>
                    <a:pt x="228" y="0"/>
                    <a:pt x="228" y="0"/>
                    <a:pt x="228" y="0"/>
                  </a:cubicBezTo>
                </a:path>
              </a:pathLst>
            </a:custGeom>
            <a:solidFill>
              <a:srgbClr val="E5A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12" name="iśḷïḋe">
              <a:extLst>
                <a:ext uri="{FF2B5EF4-FFF2-40B4-BE49-F238E27FC236}">
                  <a16:creationId xmlns:a16="http://schemas.microsoft.com/office/drawing/2014/main" id="{BE5B7585-28CC-7C35-2F77-9ED76993F921}"/>
                </a:ext>
              </a:extLst>
            </p:cNvPr>
            <p:cNvSpPr/>
            <p:nvPr/>
          </p:nvSpPr>
          <p:spPr bwMode="auto">
            <a:xfrm>
              <a:off x="5127626" y="4002088"/>
              <a:ext cx="558800" cy="128588"/>
            </a:xfrm>
            <a:custGeom>
              <a:avLst/>
              <a:gdLst>
                <a:gd name="T0" fmla="*/ 264 w 340"/>
                <a:gd name="T1" fmla="*/ 67 h 78"/>
                <a:gd name="T2" fmla="*/ 336 w 340"/>
                <a:gd name="T3" fmla="*/ 49 h 78"/>
                <a:gd name="T4" fmla="*/ 268 w 340"/>
                <a:gd name="T5" fmla="*/ 2 h 78"/>
                <a:gd name="T6" fmla="*/ 35 w 340"/>
                <a:gd name="T7" fmla="*/ 14 h 78"/>
                <a:gd name="T8" fmla="*/ 127 w 340"/>
                <a:gd name="T9" fmla="*/ 69 h 78"/>
                <a:gd name="T10" fmla="*/ 264 w 340"/>
                <a:gd name="T11" fmla="*/ 6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0" h="78">
                  <a:moveTo>
                    <a:pt x="264" y="67"/>
                  </a:moveTo>
                  <a:cubicBezTo>
                    <a:pt x="264" y="67"/>
                    <a:pt x="332" y="78"/>
                    <a:pt x="336" y="49"/>
                  </a:cubicBezTo>
                  <a:cubicBezTo>
                    <a:pt x="340" y="20"/>
                    <a:pt x="301" y="4"/>
                    <a:pt x="268" y="2"/>
                  </a:cubicBezTo>
                  <a:cubicBezTo>
                    <a:pt x="235" y="0"/>
                    <a:pt x="35" y="14"/>
                    <a:pt x="35" y="14"/>
                  </a:cubicBezTo>
                  <a:cubicBezTo>
                    <a:pt x="35" y="14"/>
                    <a:pt x="0" y="61"/>
                    <a:pt x="127" y="69"/>
                  </a:cubicBezTo>
                  <a:lnTo>
                    <a:pt x="264" y="67"/>
                  </a:lnTo>
                  <a:close/>
                </a:path>
              </a:pathLst>
            </a:custGeom>
            <a:solidFill>
              <a:srgbClr val="767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13" name="íṥḷîḍè">
              <a:extLst>
                <a:ext uri="{FF2B5EF4-FFF2-40B4-BE49-F238E27FC236}">
                  <a16:creationId xmlns:a16="http://schemas.microsoft.com/office/drawing/2014/main" id="{A28E8AAA-4FF3-9603-8170-272A1FED1018}"/>
                </a:ext>
              </a:extLst>
            </p:cNvPr>
            <p:cNvSpPr/>
            <p:nvPr/>
          </p:nvSpPr>
          <p:spPr bwMode="auto">
            <a:xfrm>
              <a:off x="5491163" y="4252913"/>
              <a:ext cx="4763" cy="4763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  <a:gd name="T8" fmla="*/ 0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1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14" name="íşḷiḋê">
              <a:extLst>
                <a:ext uri="{FF2B5EF4-FFF2-40B4-BE49-F238E27FC236}">
                  <a16:creationId xmlns:a16="http://schemas.microsoft.com/office/drawing/2014/main" id="{10236E86-F22E-04E8-CCE6-1FC77F73BB21}"/>
                </a:ext>
              </a:extLst>
            </p:cNvPr>
            <p:cNvSpPr/>
            <p:nvPr/>
          </p:nvSpPr>
          <p:spPr bwMode="auto">
            <a:xfrm>
              <a:off x="5616576" y="4151313"/>
              <a:ext cx="1588" cy="4763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3 h 3"/>
                <a:gd name="T4" fmla="*/ 0 w 1"/>
                <a:gd name="T5" fmla="*/ 3 h 3"/>
                <a:gd name="T6" fmla="*/ 1 w 1"/>
                <a:gd name="T7" fmla="*/ 0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6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15" name="ïšlidé">
              <a:extLst>
                <a:ext uri="{FF2B5EF4-FFF2-40B4-BE49-F238E27FC236}">
                  <a16:creationId xmlns:a16="http://schemas.microsoft.com/office/drawing/2014/main" id="{3F928805-234F-25CD-619E-59E55D01B24E}"/>
                </a:ext>
              </a:extLst>
            </p:cNvPr>
            <p:cNvSpPr/>
            <p:nvPr/>
          </p:nvSpPr>
          <p:spPr bwMode="auto">
            <a:xfrm>
              <a:off x="5616576" y="4151313"/>
              <a:ext cx="1588" cy="4763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3 h 3"/>
                <a:gd name="T4" fmla="*/ 0 w 1"/>
                <a:gd name="T5" fmla="*/ 3 h 3"/>
                <a:gd name="T6" fmla="*/ 1 w 1"/>
                <a:gd name="T7" fmla="*/ 0 h 3"/>
                <a:gd name="T8" fmla="*/ 1 w 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16" name="işļîďe">
              <a:extLst>
                <a:ext uri="{FF2B5EF4-FFF2-40B4-BE49-F238E27FC236}">
                  <a16:creationId xmlns:a16="http://schemas.microsoft.com/office/drawing/2014/main" id="{7EDEFC7F-7C4B-DCA9-D7B9-C307D7289E11}"/>
                </a:ext>
              </a:extLst>
            </p:cNvPr>
            <p:cNvSpPr/>
            <p:nvPr/>
          </p:nvSpPr>
          <p:spPr bwMode="auto">
            <a:xfrm>
              <a:off x="5491163" y="4148138"/>
              <a:ext cx="127000" cy="109538"/>
            </a:xfrm>
            <a:custGeom>
              <a:avLst/>
              <a:gdLst>
                <a:gd name="T0" fmla="*/ 77 w 78"/>
                <a:gd name="T1" fmla="*/ 0 h 67"/>
                <a:gd name="T2" fmla="*/ 0 w 78"/>
                <a:gd name="T3" fmla="*/ 64 h 67"/>
                <a:gd name="T4" fmla="*/ 3 w 78"/>
                <a:gd name="T5" fmla="*/ 67 h 67"/>
                <a:gd name="T6" fmla="*/ 77 w 78"/>
                <a:gd name="T7" fmla="*/ 5 h 67"/>
                <a:gd name="T8" fmla="*/ 78 w 78"/>
                <a:gd name="T9" fmla="*/ 2 h 67"/>
                <a:gd name="T10" fmla="*/ 77 w 78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67">
                  <a:moveTo>
                    <a:pt x="77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1" y="65"/>
                    <a:pt x="2" y="66"/>
                    <a:pt x="3" y="67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7" y="0"/>
                    <a:pt x="77" y="0"/>
                    <a:pt x="77" y="0"/>
                  </a:cubicBezTo>
                </a:path>
              </a:pathLst>
            </a:custGeom>
            <a:solidFill>
              <a:srgbClr val="E5A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17" name="iṧḷïḑê">
              <a:extLst>
                <a:ext uri="{FF2B5EF4-FFF2-40B4-BE49-F238E27FC236}">
                  <a16:creationId xmlns:a16="http://schemas.microsoft.com/office/drawing/2014/main" id="{C30DD3E0-8310-92EF-85F9-2D90AA911A41}"/>
                </a:ext>
              </a:extLst>
            </p:cNvPr>
            <p:cNvSpPr/>
            <p:nvPr/>
          </p:nvSpPr>
          <p:spPr bwMode="auto">
            <a:xfrm>
              <a:off x="5476876" y="4005263"/>
              <a:ext cx="1023938" cy="1012825"/>
            </a:xfrm>
            <a:custGeom>
              <a:avLst/>
              <a:gdLst>
                <a:gd name="T0" fmla="*/ 473 w 623"/>
                <a:gd name="T1" fmla="*/ 535 h 617"/>
                <a:gd name="T2" fmla="*/ 465 w 623"/>
                <a:gd name="T3" fmla="*/ 531 h 617"/>
                <a:gd name="T4" fmla="*/ 458 w 623"/>
                <a:gd name="T5" fmla="*/ 522 h 617"/>
                <a:gd name="T6" fmla="*/ 363 w 623"/>
                <a:gd name="T7" fmla="*/ 402 h 617"/>
                <a:gd name="T8" fmla="*/ 363 w 623"/>
                <a:gd name="T9" fmla="*/ 404 h 617"/>
                <a:gd name="T10" fmla="*/ 303 w 623"/>
                <a:gd name="T11" fmla="*/ 598 h 617"/>
                <a:gd name="T12" fmla="*/ 147 w 623"/>
                <a:gd name="T13" fmla="*/ 512 h 617"/>
                <a:gd name="T14" fmla="*/ 0 w 623"/>
                <a:gd name="T15" fmla="*/ 162 h 617"/>
                <a:gd name="T16" fmla="*/ 87 w 623"/>
                <a:gd name="T17" fmla="*/ 91 h 617"/>
                <a:gd name="T18" fmla="*/ 168 w 623"/>
                <a:gd name="T19" fmla="*/ 223 h 617"/>
                <a:gd name="T20" fmla="*/ 160 w 623"/>
                <a:gd name="T21" fmla="*/ 0 h 617"/>
                <a:gd name="T22" fmla="*/ 445 w 623"/>
                <a:gd name="T23" fmla="*/ 0 h 617"/>
                <a:gd name="T24" fmla="*/ 519 w 623"/>
                <a:gd name="T25" fmla="*/ 188 h 617"/>
                <a:gd name="T26" fmla="*/ 601 w 623"/>
                <a:gd name="T27" fmla="*/ 427 h 617"/>
                <a:gd name="T28" fmla="*/ 473 w 623"/>
                <a:gd name="T29" fmla="*/ 535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23" h="617">
                  <a:moveTo>
                    <a:pt x="473" y="535"/>
                  </a:moveTo>
                  <a:cubicBezTo>
                    <a:pt x="470" y="534"/>
                    <a:pt x="467" y="533"/>
                    <a:pt x="465" y="531"/>
                  </a:cubicBezTo>
                  <a:cubicBezTo>
                    <a:pt x="458" y="522"/>
                    <a:pt x="458" y="522"/>
                    <a:pt x="458" y="522"/>
                  </a:cubicBezTo>
                  <a:cubicBezTo>
                    <a:pt x="363" y="402"/>
                    <a:pt x="363" y="402"/>
                    <a:pt x="363" y="402"/>
                  </a:cubicBezTo>
                  <a:cubicBezTo>
                    <a:pt x="363" y="404"/>
                    <a:pt x="363" y="404"/>
                    <a:pt x="363" y="404"/>
                  </a:cubicBezTo>
                  <a:cubicBezTo>
                    <a:pt x="363" y="424"/>
                    <a:pt x="356" y="583"/>
                    <a:pt x="303" y="598"/>
                  </a:cubicBezTo>
                  <a:cubicBezTo>
                    <a:pt x="246" y="613"/>
                    <a:pt x="178" y="617"/>
                    <a:pt x="147" y="512"/>
                  </a:cubicBezTo>
                  <a:cubicBezTo>
                    <a:pt x="116" y="406"/>
                    <a:pt x="59" y="176"/>
                    <a:pt x="0" y="162"/>
                  </a:cubicBezTo>
                  <a:cubicBezTo>
                    <a:pt x="87" y="91"/>
                    <a:pt x="87" y="91"/>
                    <a:pt x="87" y="91"/>
                  </a:cubicBezTo>
                  <a:cubicBezTo>
                    <a:pt x="87" y="91"/>
                    <a:pt x="145" y="158"/>
                    <a:pt x="168" y="223"/>
                  </a:cubicBezTo>
                  <a:cubicBezTo>
                    <a:pt x="167" y="219"/>
                    <a:pt x="128" y="33"/>
                    <a:pt x="160" y="0"/>
                  </a:cubicBezTo>
                  <a:cubicBezTo>
                    <a:pt x="445" y="0"/>
                    <a:pt x="445" y="0"/>
                    <a:pt x="445" y="0"/>
                  </a:cubicBezTo>
                  <a:cubicBezTo>
                    <a:pt x="445" y="0"/>
                    <a:pt x="489" y="126"/>
                    <a:pt x="519" y="188"/>
                  </a:cubicBezTo>
                  <a:cubicBezTo>
                    <a:pt x="543" y="236"/>
                    <a:pt x="578" y="350"/>
                    <a:pt x="601" y="427"/>
                  </a:cubicBezTo>
                  <a:cubicBezTo>
                    <a:pt x="623" y="503"/>
                    <a:pt x="544" y="570"/>
                    <a:pt x="473" y="535"/>
                  </a:cubicBezTo>
                </a:path>
              </a:pathLst>
            </a:custGeom>
            <a:solidFill>
              <a:srgbClr val="767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18" name="íṡ1ïḑé">
              <a:extLst>
                <a:ext uri="{FF2B5EF4-FFF2-40B4-BE49-F238E27FC236}">
                  <a16:creationId xmlns:a16="http://schemas.microsoft.com/office/drawing/2014/main" id="{04B0BAEE-8B60-6871-5E97-AFA043D8ADE5}"/>
                </a:ext>
              </a:extLst>
            </p:cNvPr>
            <p:cNvSpPr/>
            <p:nvPr/>
          </p:nvSpPr>
          <p:spPr bwMode="auto">
            <a:xfrm>
              <a:off x="6202363" y="3702050"/>
              <a:ext cx="0" cy="4763"/>
            </a:xfrm>
            <a:custGeom>
              <a:avLst/>
              <a:gdLst>
                <a:gd name="T0" fmla="*/ 0 h 3"/>
                <a:gd name="T1" fmla="*/ 0 h 3"/>
                <a:gd name="T2" fmla="*/ 3 h 3"/>
                <a:gd name="T3" fmla="*/ 0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rgbClr val="C8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19" name="iṧlíḓé">
              <a:extLst>
                <a:ext uri="{FF2B5EF4-FFF2-40B4-BE49-F238E27FC236}">
                  <a16:creationId xmlns:a16="http://schemas.microsoft.com/office/drawing/2014/main" id="{9953D7E7-7E32-69BA-D09D-926F96E60CDB}"/>
                </a:ext>
              </a:extLst>
            </p:cNvPr>
            <p:cNvSpPr/>
            <p:nvPr/>
          </p:nvSpPr>
          <p:spPr bwMode="auto">
            <a:xfrm>
              <a:off x="5716588" y="4054475"/>
              <a:ext cx="525463" cy="25400"/>
            </a:xfrm>
            <a:custGeom>
              <a:avLst/>
              <a:gdLst>
                <a:gd name="T0" fmla="*/ 2 w 319"/>
                <a:gd name="T1" fmla="*/ 14 h 15"/>
                <a:gd name="T2" fmla="*/ 2 w 319"/>
                <a:gd name="T3" fmla="*/ 15 h 15"/>
                <a:gd name="T4" fmla="*/ 2 w 319"/>
                <a:gd name="T5" fmla="*/ 15 h 15"/>
                <a:gd name="T6" fmla="*/ 2 w 319"/>
                <a:gd name="T7" fmla="*/ 14 h 15"/>
                <a:gd name="T8" fmla="*/ 318 w 319"/>
                <a:gd name="T9" fmla="*/ 0 h 15"/>
                <a:gd name="T10" fmla="*/ 311 w 319"/>
                <a:gd name="T11" fmla="*/ 3 h 15"/>
                <a:gd name="T12" fmla="*/ 313 w 319"/>
                <a:gd name="T13" fmla="*/ 8 h 15"/>
                <a:gd name="T14" fmla="*/ 319 w 319"/>
                <a:gd name="T15" fmla="*/ 5 h 15"/>
                <a:gd name="T16" fmla="*/ 318 w 319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15">
                  <a:moveTo>
                    <a:pt x="2" y="14"/>
                  </a:moveTo>
                  <a:cubicBezTo>
                    <a:pt x="1" y="15"/>
                    <a:pt x="0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4"/>
                  </a:cubicBezTo>
                  <a:moveTo>
                    <a:pt x="318" y="0"/>
                  </a:moveTo>
                  <a:cubicBezTo>
                    <a:pt x="316" y="1"/>
                    <a:pt x="314" y="2"/>
                    <a:pt x="311" y="3"/>
                  </a:cubicBezTo>
                  <a:cubicBezTo>
                    <a:pt x="312" y="5"/>
                    <a:pt x="312" y="7"/>
                    <a:pt x="313" y="8"/>
                  </a:cubicBezTo>
                  <a:cubicBezTo>
                    <a:pt x="315" y="7"/>
                    <a:pt x="317" y="6"/>
                    <a:pt x="319" y="5"/>
                  </a:cubicBezTo>
                  <a:cubicBezTo>
                    <a:pt x="319" y="5"/>
                    <a:pt x="318" y="4"/>
                    <a:pt x="31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20" name="ïSľïḓé">
              <a:extLst>
                <a:ext uri="{FF2B5EF4-FFF2-40B4-BE49-F238E27FC236}">
                  <a16:creationId xmlns:a16="http://schemas.microsoft.com/office/drawing/2014/main" id="{A7E663AA-1511-93D0-1582-49F75D7497E6}"/>
                </a:ext>
              </a:extLst>
            </p:cNvPr>
            <p:cNvSpPr/>
            <p:nvPr/>
          </p:nvSpPr>
          <p:spPr bwMode="auto">
            <a:xfrm>
              <a:off x="5721351" y="4059238"/>
              <a:ext cx="509588" cy="31750"/>
            </a:xfrm>
            <a:custGeom>
              <a:avLst/>
              <a:gdLst>
                <a:gd name="T0" fmla="*/ 309 w 311"/>
                <a:gd name="T1" fmla="*/ 0 h 19"/>
                <a:gd name="T2" fmla="*/ 172 w 311"/>
                <a:gd name="T3" fmla="*/ 14 h 19"/>
                <a:gd name="T4" fmla="*/ 17 w 311"/>
                <a:gd name="T5" fmla="*/ 8 h 19"/>
                <a:gd name="T6" fmla="*/ 17 w 311"/>
                <a:gd name="T7" fmla="*/ 8 h 19"/>
                <a:gd name="T8" fmla="*/ 17 w 311"/>
                <a:gd name="T9" fmla="*/ 8 h 19"/>
                <a:gd name="T10" fmla="*/ 0 w 311"/>
                <a:gd name="T11" fmla="*/ 7 h 19"/>
                <a:gd name="T12" fmla="*/ 0 w 311"/>
                <a:gd name="T13" fmla="*/ 11 h 19"/>
                <a:gd name="T14" fmla="*/ 0 w 311"/>
                <a:gd name="T15" fmla="*/ 11 h 19"/>
                <a:gd name="T16" fmla="*/ 0 w 311"/>
                <a:gd name="T17" fmla="*/ 12 h 19"/>
                <a:gd name="T18" fmla="*/ 17 w 311"/>
                <a:gd name="T19" fmla="*/ 14 h 19"/>
                <a:gd name="T20" fmla="*/ 172 w 311"/>
                <a:gd name="T21" fmla="*/ 19 h 19"/>
                <a:gd name="T22" fmla="*/ 311 w 311"/>
                <a:gd name="T23" fmla="*/ 5 h 19"/>
                <a:gd name="T24" fmla="*/ 309 w 311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1" h="19">
                  <a:moveTo>
                    <a:pt x="309" y="0"/>
                  </a:moveTo>
                  <a:cubicBezTo>
                    <a:pt x="283" y="10"/>
                    <a:pt x="228" y="14"/>
                    <a:pt x="172" y="14"/>
                  </a:cubicBezTo>
                  <a:cubicBezTo>
                    <a:pt x="111" y="14"/>
                    <a:pt x="48" y="10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48" y="16"/>
                    <a:pt x="111" y="19"/>
                    <a:pt x="172" y="19"/>
                  </a:cubicBezTo>
                  <a:cubicBezTo>
                    <a:pt x="229" y="19"/>
                    <a:pt x="285" y="16"/>
                    <a:pt x="311" y="5"/>
                  </a:cubicBezTo>
                  <a:cubicBezTo>
                    <a:pt x="310" y="4"/>
                    <a:pt x="310" y="2"/>
                    <a:pt x="309" y="0"/>
                  </a:cubicBezTo>
                </a:path>
              </a:pathLst>
            </a:custGeom>
            <a:solidFill>
              <a:srgbClr val="6A6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21" name="î$lïḑè">
              <a:extLst>
                <a:ext uri="{FF2B5EF4-FFF2-40B4-BE49-F238E27FC236}">
                  <a16:creationId xmlns:a16="http://schemas.microsoft.com/office/drawing/2014/main" id="{613486B7-E2DE-E065-0A7D-44CCF4BC3750}"/>
                </a:ext>
              </a:extLst>
            </p:cNvPr>
            <p:cNvSpPr/>
            <p:nvPr/>
          </p:nvSpPr>
          <p:spPr bwMode="auto">
            <a:xfrm>
              <a:off x="5715001" y="3605213"/>
              <a:ext cx="527050" cy="492125"/>
            </a:xfrm>
            <a:custGeom>
              <a:avLst/>
              <a:gdLst>
                <a:gd name="T0" fmla="*/ 320 w 320"/>
                <a:gd name="T1" fmla="*/ 274 h 300"/>
                <a:gd name="T2" fmla="*/ 20 w 320"/>
                <a:gd name="T3" fmla="*/ 285 h 300"/>
                <a:gd name="T4" fmla="*/ 3 w 320"/>
                <a:gd name="T5" fmla="*/ 284 h 300"/>
                <a:gd name="T6" fmla="*/ 0 w 320"/>
                <a:gd name="T7" fmla="*/ 283 h 300"/>
                <a:gd name="T8" fmla="*/ 3 w 320"/>
                <a:gd name="T9" fmla="*/ 283 h 300"/>
                <a:gd name="T10" fmla="*/ 18 w 320"/>
                <a:gd name="T11" fmla="*/ 279 h 300"/>
                <a:gd name="T12" fmla="*/ 52 w 320"/>
                <a:gd name="T13" fmla="*/ 146 h 300"/>
                <a:gd name="T14" fmla="*/ 302 w 320"/>
                <a:gd name="T15" fmla="*/ 0 h 300"/>
                <a:gd name="T16" fmla="*/ 296 w 320"/>
                <a:gd name="T17" fmla="*/ 66 h 300"/>
                <a:gd name="T18" fmla="*/ 320 w 320"/>
                <a:gd name="T19" fmla="*/ 27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0" h="300">
                  <a:moveTo>
                    <a:pt x="320" y="274"/>
                  </a:moveTo>
                  <a:cubicBezTo>
                    <a:pt x="276" y="300"/>
                    <a:pt x="83" y="289"/>
                    <a:pt x="20" y="285"/>
                  </a:cubicBezTo>
                  <a:cubicBezTo>
                    <a:pt x="3" y="284"/>
                    <a:pt x="3" y="284"/>
                    <a:pt x="3" y="284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3" y="283"/>
                    <a:pt x="3" y="283"/>
                    <a:pt x="3" y="283"/>
                  </a:cubicBezTo>
                  <a:cubicBezTo>
                    <a:pt x="18" y="279"/>
                    <a:pt x="18" y="279"/>
                    <a:pt x="18" y="279"/>
                  </a:cubicBezTo>
                  <a:cubicBezTo>
                    <a:pt x="52" y="146"/>
                    <a:pt x="52" y="146"/>
                    <a:pt x="52" y="146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297" y="16"/>
                    <a:pt x="296" y="39"/>
                    <a:pt x="296" y="66"/>
                  </a:cubicBezTo>
                  <a:cubicBezTo>
                    <a:pt x="297" y="152"/>
                    <a:pt x="320" y="274"/>
                    <a:pt x="320" y="274"/>
                  </a:cubicBezTo>
                </a:path>
              </a:pathLst>
            </a:custGeom>
            <a:solidFill>
              <a:srgbClr val="F2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22" name="îšļîḑé">
              <a:extLst>
                <a:ext uri="{FF2B5EF4-FFF2-40B4-BE49-F238E27FC236}">
                  <a16:creationId xmlns:a16="http://schemas.microsoft.com/office/drawing/2014/main" id="{0E5F12D0-0513-9BB5-ACE4-A6086E92881D}"/>
                </a:ext>
              </a:extLst>
            </p:cNvPr>
            <p:cNvSpPr/>
            <p:nvPr/>
          </p:nvSpPr>
          <p:spPr bwMode="auto">
            <a:xfrm>
              <a:off x="5721351" y="40719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23" name="îṩľïďê">
              <a:extLst>
                <a:ext uri="{FF2B5EF4-FFF2-40B4-BE49-F238E27FC236}">
                  <a16:creationId xmlns:a16="http://schemas.microsoft.com/office/drawing/2014/main" id="{4AB5752D-C70E-CB00-07EF-F4B7D769A518}"/>
                </a:ext>
              </a:extLst>
            </p:cNvPr>
            <p:cNvSpPr/>
            <p:nvPr/>
          </p:nvSpPr>
          <p:spPr bwMode="auto">
            <a:xfrm>
              <a:off x="5721351" y="40719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A6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24" name="ïşlîdè">
              <a:extLst>
                <a:ext uri="{FF2B5EF4-FFF2-40B4-BE49-F238E27FC236}">
                  <a16:creationId xmlns:a16="http://schemas.microsoft.com/office/drawing/2014/main" id="{E8B4D614-C0EE-B5E3-9FDF-DCFDB4FA543A}"/>
                </a:ext>
              </a:extLst>
            </p:cNvPr>
            <p:cNvSpPr/>
            <p:nvPr/>
          </p:nvSpPr>
          <p:spPr bwMode="auto">
            <a:xfrm>
              <a:off x="5721351" y="4071938"/>
              <a:ext cx="26988" cy="1588"/>
            </a:xfrm>
            <a:custGeom>
              <a:avLst/>
              <a:gdLst>
                <a:gd name="T0" fmla="*/ 0 w 17"/>
                <a:gd name="T1" fmla="*/ 0 h 1"/>
                <a:gd name="T2" fmla="*/ 0 w 17"/>
                <a:gd name="T3" fmla="*/ 0 h 1"/>
                <a:gd name="T4" fmla="*/ 17 w 17"/>
                <a:gd name="T5" fmla="*/ 1 h 1"/>
                <a:gd name="T6" fmla="*/ 17 w 17"/>
                <a:gd name="T7" fmla="*/ 1 h 1"/>
                <a:gd name="T8" fmla="*/ 0 w 1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F6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25" name="îṣ1ïḓê">
              <a:extLst>
                <a:ext uri="{FF2B5EF4-FFF2-40B4-BE49-F238E27FC236}">
                  <a16:creationId xmlns:a16="http://schemas.microsoft.com/office/drawing/2014/main" id="{8A9F3427-EE03-B5BA-ED8D-0A6A0B8276C9}"/>
                </a:ext>
              </a:extLst>
            </p:cNvPr>
            <p:cNvSpPr/>
            <p:nvPr/>
          </p:nvSpPr>
          <p:spPr bwMode="auto">
            <a:xfrm>
              <a:off x="5721351" y="3702050"/>
              <a:ext cx="481013" cy="371475"/>
            </a:xfrm>
            <a:custGeom>
              <a:avLst/>
              <a:gdLst>
                <a:gd name="T0" fmla="*/ 293 w 293"/>
                <a:gd name="T1" fmla="*/ 0 h 226"/>
                <a:gd name="T2" fmla="*/ 247 w 293"/>
                <a:gd name="T3" fmla="*/ 13 h 226"/>
                <a:gd name="T4" fmla="*/ 260 w 293"/>
                <a:gd name="T5" fmla="*/ 8 h 226"/>
                <a:gd name="T6" fmla="*/ 86 w 293"/>
                <a:gd name="T7" fmla="*/ 129 h 226"/>
                <a:gd name="T8" fmla="*/ 20 w 293"/>
                <a:gd name="T9" fmla="*/ 216 h 226"/>
                <a:gd name="T10" fmla="*/ 18 w 293"/>
                <a:gd name="T11" fmla="*/ 217 h 226"/>
                <a:gd name="T12" fmla="*/ 18 w 293"/>
                <a:gd name="T13" fmla="*/ 217 h 226"/>
                <a:gd name="T14" fmla="*/ 17 w 293"/>
                <a:gd name="T15" fmla="*/ 217 h 226"/>
                <a:gd name="T16" fmla="*/ 18 w 293"/>
                <a:gd name="T17" fmla="*/ 217 h 226"/>
                <a:gd name="T18" fmla="*/ 20 w 293"/>
                <a:gd name="T19" fmla="*/ 217 h 226"/>
                <a:gd name="T20" fmla="*/ 20 w 293"/>
                <a:gd name="T21" fmla="*/ 217 h 226"/>
                <a:gd name="T22" fmla="*/ 0 w 293"/>
                <a:gd name="T23" fmla="*/ 225 h 226"/>
                <a:gd name="T24" fmla="*/ 0 w 293"/>
                <a:gd name="T25" fmla="*/ 225 h 226"/>
                <a:gd name="T26" fmla="*/ 17 w 293"/>
                <a:gd name="T27" fmla="*/ 226 h 226"/>
                <a:gd name="T28" fmla="*/ 86 w 293"/>
                <a:gd name="T29" fmla="*/ 137 h 226"/>
                <a:gd name="T30" fmla="*/ 293 w 293"/>
                <a:gd name="T31" fmla="*/ 7 h 226"/>
                <a:gd name="T32" fmla="*/ 293 w 293"/>
                <a:gd name="T3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3" h="226">
                  <a:moveTo>
                    <a:pt x="293" y="0"/>
                  </a:moveTo>
                  <a:cubicBezTo>
                    <a:pt x="277" y="3"/>
                    <a:pt x="262" y="7"/>
                    <a:pt x="247" y="13"/>
                  </a:cubicBezTo>
                  <a:cubicBezTo>
                    <a:pt x="251" y="11"/>
                    <a:pt x="256" y="9"/>
                    <a:pt x="260" y="8"/>
                  </a:cubicBezTo>
                  <a:cubicBezTo>
                    <a:pt x="204" y="25"/>
                    <a:pt x="121" y="60"/>
                    <a:pt x="86" y="129"/>
                  </a:cubicBezTo>
                  <a:cubicBezTo>
                    <a:pt x="59" y="180"/>
                    <a:pt x="36" y="205"/>
                    <a:pt x="20" y="216"/>
                  </a:cubicBezTo>
                  <a:cubicBezTo>
                    <a:pt x="19" y="216"/>
                    <a:pt x="19" y="217"/>
                    <a:pt x="18" y="217"/>
                  </a:cubicBezTo>
                  <a:cubicBezTo>
                    <a:pt x="18" y="217"/>
                    <a:pt x="18" y="217"/>
                    <a:pt x="18" y="217"/>
                  </a:cubicBezTo>
                  <a:cubicBezTo>
                    <a:pt x="18" y="217"/>
                    <a:pt x="17" y="217"/>
                    <a:pt x="17" y="217"/>
                  </a:cubicBezTo>
                  <a:cubicBezTo>
                    <a:pt x="18" y="217"/>
                    <a:pt x="18" y="217"/>
                    <a:pt x="18" y="217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14" y="221"/>
                    <a:pt x="7" y="224"/>
                    <a:pt x="0" y="22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17" y="226"/>
                    <a:pt x="17" y="226"/>
                    <a:pt x="17" y="226"/>
                  </a:cubicBezTo>
                  <a:cubicBezTo>
                    <a:pt x="34" y="216"/>
                    <a:pt x="58" y="192"/>
                    <a:pt x="86" y="137"/>
                  </a:cubicBezTo>
                  <a:cubicBezTo>
                    <a:pt x="130" y="53"/>
                    <a:pt x="242" y="19"/>
                    <a:pt x="293" y="7"/>
                  </a:cubicBezTo>
                  <a:cubicBezTo>
                    <a:pt x="293" y="4"/>
                    <a:pt x="293" y="2"/>
                    <a:pt x="293" y="0"/>
                  </a:cubicBezTo>
                </a:path>
              </a:pathLst>
            </a:custGeom>
            <a:solidFill>
              <a:srgbClr val="D9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26" name="î$ḻíḍè">
              <a:extLst>
                <a:ext uri="{FF2B5EF4-FFF2-40B4-BE49-F238E27FC236}">
                  <a16:creationId xmlns:a16="http://schemas.microsoft.com/office/drawing/2014/main" id="{B2DE5B64-FD6F-5ED4-31EB-6B308188B179}"/>
                </a:ext>
              </a:extLst>
            </p:cNvPr>
            <p:cNvSpPr/>
            <p:nvPr/>
          </p:nvSpPr>
          <p:spPr bwMode="auto">
            <a:xfrm>
              <a:off x="4837113" y="3857625"/>
              <a:ext cx="6350" cy="6350"/>
            </a:xfrm>
            <a:custGeom>
              <a:avLst/>
              <a:gdLst>
                <a:gd name="T0" fmla="*/ 4 w 4"/>
                <a:gd name="T1" fmla="*/ 0 h 4"/>
                <a:gd name="T2" fmla="*/ 0 w 4"/>
                <a:gd name="T3" fmla="*/ 4 h 4"/>
                <a:gd name="T4" fmla="*/ 0 w 4"/>
                <a:gd name="T5" fmla="*/ 4 h 4"/>
                <a:gd name="T6" fmla="*/ 4 w 4"/>
                <a:gd name="T7" fmla="*/ 0 h 4"/>
                <a:gd name="T8" fmla="*/ 4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3" y="1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C8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27" name="îṡḷîḋê">
              <a:extLst>
                <a:ext uri="{FF2B5EF4-FFF2-40B4-BE49-F238E27FC236}">
                  <a16:creationId xmlns:a16="http://schemas.microsoft.com/office/drawing/2014/main" id="{88D02888-64DB-E913-42A6-BD13957592E9}"/>
                </a:ext>
              </a:extLst>
            </p:cNvPr>
            <p:cNvSpPr/>
            <p:nvPr/>
          </p:nvSpPr>
          <p:spPr bwMode="auto">
            <a:xfrm>
              <a:off x="4754563" y="3790950"/>
              <a:ext cx="88900" cy="73025"/>
            </a:xfrm>
            <a:custGeom>
              <a:avLst/>
              <a:gdLst>
                <a:gd name="T0" fmla="*/ 4 w 54"/>
                <a:gd name="T1" fmla="*/ 0 h 45"/>
                <a:gd name="T2" fmla="*/ 0 w 54"/>
                <a:gd name="T3" fmla="*/ 3 h 45"/>
                <a:gd name="T4" fmla="*/ 50 w 54"/>
                <a:gd name="T5" fmla="*/ 45 h 45"/>
                <a:gd name="T6" fmla="*/ 54 w 54"/>
                <a:gd name="T7" fmla="*/ 41 h 45"/>
                <a:gd name="T8" fmla="*/ 4 w 54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5">
                  <a:moveTo>
                    <a:pt x="4" y="0"/>
                  </a:moveTo>
                  <a:cubicBezTo>
                    <a:pt x="3" y="1"/>
                    <a:pt x="2" y="2"/>
                    <a:pt x="0" y="3"/>
                  </a:cubicBezTo>
                  <a:cubicBezTo>
                    <a:pt x="14" y="11"/>
                    <a:pt x="45" y="31"/>
                    <a:pt x="50" y="45"/>
                  </a:cubicBezTo>
                  <a:cubicBezTo>
                    <a:pt x="51" y="44"/>
                    <a:pt x="53" y="42"/>
                    <a:pt x="54" y="41"/>
                  </a:cubicBezTo>
                  <a:cubicBezTo>
                    <a:pt x="47" y="26"/>
                    <a:pt x="17" y="7"/>
                    <a:pt x="4" y="0"/>
                  </a:cubicBezTo>
                </a:path>
              </a:pathLst>
            </a:custGeom>
            <a:solidFill>
              <a:srgbClr val="E5A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28" name="iślîďè">
              <a:extLst>
                <a:ext uri="{FF2B5EF4-FFF2-40B4-BE49-F238E27FC236}">
                  <a16:creationId xmlns:a16="http://schemas.microsoft.com/office/drawing/2014/main" id="{C7E54234-5223-3B5A-220B-7353876C3363}"/>
                </a:ext>
              </a:extLst>
            </p:cNvPr>
            <p:cNvSpPr/>
            <p:nvPr/>
          </p:nvSpPr>
          <p:spPr bwMode="auto">
            <a:xfrm>
              <a:off x="5695951" y="4073525"/>
              <a:ext cx="6350" cy="1588"/>
            </a:xfrm>
            <a:custGeom>
              <a:avLst/>
              <a:gdLst>
                <a:gd name="T0" fmla="*/ 0 w 4"/>
                <a:gd name="T1" fmla="*/ 0 h 1"/>
                <a:gd name="T2" fmla="*/ 2 w 4"/>
                <a:gd name="T3" fmla="*/ 1 h 1"/>
                <a:gd name="T4" fmla="*/ 4 w 4"/>
                <a:gd name="T5" fmla="*/ 1 h 1"/>
                <a:gd name="T6" fmla="*/ 4 w 4"/>
                <a:gd name="T7" fmla="*/ 1 h 1"/>
                <a:gd name="T8" fmla="*/ 0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29" name="íšlíḋê">
              <a:extLst>
                <a:ext uri="{FF2B5EF4-FFF2-40B4-BE49-F238E27FC236}">
                  <a16:creationId xmlns:a16="http://schemas.microsoft.com/office/drawing/2014/main" id="{6575603A-6ED1-C532-F58C-F29D7932A2F1}"/>
                </a:ext>
              </a:extLst>
            </p:cNvPr>
            <p:cNvSpPr/>
            <p:nvPr/>
          </p:nvSpPr>
          <p:spPr bwMode="auto">
            <a:xfrm>
              <a:off x="4752976" y="2616200"/>
              <a:ext cx="1819275" cy="1500188"/>
            </a:xfrm>
            <a:custGeom>
              <a:avLst/>
              <a:gdLst>
                <a:gd name="T0" fmla="*/ 710 w 1107"/>
                <a:gd name="T1" fmla="*/ 299 h 914"/>
                <a:gd name="T2" fmla="*/ 621 w 1107"/>
                <a:gd name="T3" fmla="*/ 266 h 914"/>
                <a:gd name="T4" fmla="*/ 412 w 1107"/>
                <a:gd name="T5" fmla="*/ 412 h 914"/>
                <a:gd name="T6" fmla="*/ 0 w 1107"/>
                <a:gd name="T7" fmla="*/ 713 h 914"/>
                <a:gd name="T8" fmla="*/ 56 w 1107"/>
                <a:gd name="T9" fmla="*/ 765 h 914"/>
                <a:gd name="T10" fmla="*/ 292 w 1107"/>
                <a:gd name="T11" fmla="*/ 629 h 914"/>
                <a:gd name="T12" fmla="*/ 400 w 1107"/>
                <a:gd name="T13" fmla="*/ 555 h 914"/>
                <a:gd name="T14" fmla="*/ 579 w 1107"/>
                <a:gd name="T15" fmla="*/ 685 h 914"/>
                <a:gd name="T16" fmla="*/ 579 w 1107"/>
                <a:gd name="T17" fmla="*/ 886 h 914"/>
                <a:gd name="T18" fmla="*/ 675 w 1107"/>
                <a:gd name="T19" fmla="*/ 791 h 914"/>
                <a:gd name="T20" fmla="*/ 908 w 1107"/>
                <a:gd name="T21" fmla="*/ 656 h 914"/>
                <a:gd name="T22" fmla="*/ 917 w 1107"/>
                <a:gd name="T23" fmla="*/ 541 h 914"/>
                <a:gd name="T24" fmla="*/ 925 w 1107"/>
                <a:gd name="T25" fmla="*/ 433 h 914"/>
                <a:gd name="T26" fmla="*/ 910 w 1107"/>
                <a:gd name="T27" fmla="*/ 400 h 914"/>
                <a:gd name="T28" fmla="*/ 972 w 1107"/>
                <a:gd name="T29" fmla="*/ 281 h 914"/>
                <a:gd name="T30" fmla="*/ 1105 w 1107"/>
                <a:gd name="T31" fmla="*/ 168 h 914"/>
                <a:gd name="T32" fmla="*/ 1048 w 1107"/>
                <a:gd name="T33" fmla="*/ 114 h 914"/>
                <a:gd name="T34" fmla="*/ 751 w 1107"/>
                <a:gd name="T35" fmla="*/ 0 h 914"/>
                <a:gd name="T36" fmla="*/ 743 w 1107"/>
                <a:gd name="T37" fmla="*/ 34 h 914"/>
                <a:gd name="T38" fmla="*/ 931 w 1107"/>
                <a:gd name="T39" fmla="*/ 166 h 914"/>
                <a:gd name="T40" fmla="*/ 763 w 1107"/>
                <a:gd name="T41" fmla="*/ 240 h 914"/>
                <a:gd name="T42" fmla="*/ 710 w 1107"/>
                <a:gd name="T43" fmla="*/ 299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7" h="914">
                  <a:moveTo>
                    <a:pt x="710" y="299"/>
                  </a:moveTo>
                  <a:cubicBezTo>
                    <a:pt x="710" y="299"/>
                    <a:pt x="658" y="305"/>
                    <a:pt x="621" y="266"/>
                  </a:cubicBezTo>
                  <a:cubicBezTo>
                    <a:pt x="621" y="266"/>
                    <a:pt x="465" y="311"/>
                    <a:pt x="412" y="412"/>
                  </a:cubicBezTo>
                  <a:cubicBezTo>
                    <a:pt x="359" y="514"/>
                    <a:pt x="0" y="713"/>
                    <a:pt x="0" y="713"/>
                  </a:cubicBezTo>
                  <a:cubicBezTo>
                    <a:pt x="0" y="713"/>
                    <a:pt x="62" y="748"/>
                    <a:pt x="56" y="765"/>
                  </a:cubicBezTo>
                  <a:cubicBezTo>
                    <a:pt x="292" y="629"/>
                    <a:pt x="292" y="629"/>
                    <a:pt x="292" y="629"/>
                  </a:cubicBezTo>
                  <a:cubicBezTo>
                    <a:pt x="292" y="629"/>
                    <a:pt x="376" y="568"/>
                    <a:pt x="400" y="555"/>
                  </a:cubicBezTo>
                  <a:cubicBezTo>
                    <a:pt x="423" y="541"/>
                    <a:pt x="552" y="457"/>
                    <a:pt x="579" y="685"/>
                  </a:cubicBezTo>
                  <a:cubicBezTo>
                    <a:pt x="607" y="914"/>
                    <a:pt x="579" y="886"/>
                    <a:pt x="579" y="886"/>
                  </a:cubicBezTo>
                  <a:cubicBezTo>
                    <a:pt x="579" y="886"/>
                    <a:pt x="618" y="900"/>
                    <a:pt x="675" y="791"/>
                  </a:cubicBezTo>
                  <a:cubicBezTo>
                    <a:pt x="732" y="681"/>
                    <a:pt x="908" y="656"/>
                    <a:pt x="908" y="656"/>
                  </a:cubicBezTo>
                  <a:cubicBezTo>
                    <a:pt x="917" y="541"/>
                    <a:pt x="917" y="541"/>
                    <a:pt x="917" y="541"/>
                  </a:cubicBezTo>
                  <a:cubicBezTo>
                    <a:pt x="917" y="541"/>
                    <a:pt x="952" y="465"/>
                    <a:pt x="925" y="433"/>
                  </a:cubicBezTo>
                  <a:cubicBezTo>
                    <a:pt x="917" y="423"/>
                    <a:pt x="912" y="412"/>
                    <a:pt x="910" y="400"/>
                  </a:cubicBezTo>
                  <a:cubicBezTo>
                    <a:pt x="905" y="371"/>
                    <a:pt x="910" y="322"/>
                    <a:pt x="972" y="281"/>
                  </a:cubicBezTo>
                  <a:cubicBezTo>
                    <a:pt x="1067" y="219"/>
                    <a:pt x="1105" y="168"/>
                    <a:pt x="1105" y="168"/>
                  </a:cubicBezTo>
                  <a:cubicBezTo>
                    <a:pt x="1105" y="168"/>
                    <a:pt x="1107" y="131"/>
                    <a:pt x="1048" y="114"/>
                  </a:cubicBezTo>
                  <a:cubicBezTo>
                    <a:pt x="989" y="96"/>
                    <a:pt x="751" y="0"/>
                    <a:pt x="751" y="0"/>
                  </a:cubicBezTo>
                  <a:cubicBezTo>
                    <a:pt x="743" y="34"/>
                    <a:pt x="743" y="34"/>
                    <a:pt x="743" y="34"/>
                  </a:cubicBezTo>
                  <a:cubicBezTo>
                    <a:pt x="931" y="166"/>
                    <a:pt x="931" y="166"/>
                    <a:pt x="931" y="166"/>
                  </a:cubicBezTo>
                  <a:cubicBezTo>
                    <a:pt x="931" y="166"/>
                    <a:pt x="837" y="242"/>
                    <a:pt x="763" y="240"/>
                  </a:cubicBezTo>
                  <a:cubicBezTo>
                    <a:pt x="763" y="240"/>
                    <a:pt x="777" y="297"/>
                    <a:pt x="710" y="299"/>
                  </a:cubicBezTo>
                </a:path>
              </a:pathLst>
            </a:custGeom>
            <a:solidFill>
              <a:srgbClr val="565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30" name="íşlïḍê">
              <a:extLst>
                <a:ext uri="{FF2B5EF4-FFF2-40B4-BE49-F238E27FC236}">
                  <a16:creationId xmlns:a16="http://schemas.microsoft.com/office/drawing/2014/main" id="{712E5887-C458-F2ED-22B2-FF8E94800A54}"/>
                </a:ext>
              </a:extLst>
            </p:cNvPr>
            <p:cNvSpPr/>
            <p:nvPr/>
          </p:nvSpPr>
          <p:spPr bwMode="auto">
            <a:xfrm>
              <a:off x="5789613" y="3011488"/>
              <a:ext cx="1588" cy="6350"/>
            </a:xfrm>
            <a:custGeom>
              <a:avLst/>
              <a:gdLst>
                <a:gd name="T0" fmla="*/ 1 w 1"/>
                <a:gd name="T1" fmla="*/ 0 h 4"/>
                <a:gd name="T2" fmla="*/ 0 w 1"/>
                <a:gd name="T3" fmla="*/ 4 h 4"/>
                <a:gd name="T4" fmla="*/ 1 w 1"/>
                <a:gd name="T5" fmla="*/ 0 h 4"/>
                <a:gd name="T6" fmla="*/ 1 w 1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0" y="3"/>
                    <a:pt x="1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6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31" name="iṧ1îdè">
              <a:extLst>
                <a:ext uri="{FF2B5EF4-FFF2-40B4-BE49-F238E27FC236}">
                  <a16:creationId xmlns:a16="http://schemas.microsoft.com/office/drawing/2014/main" id="{CA5C81AA-22E1-18CC-90EF-259AE2C5D78B}"/>
                </a:ext>
              </a:extLst>
            </p:cNvPr>
            <p:cNvSpPr/>
            <p:nvPr/>
          </p:nvSpPr>
          <p:spPr bwMode="auto">
            <a:xfrm>
              <a:off x="5788026" y="2952750"/>
              <a:ext cx="192088" cy="74613"/>
            </a:xfrm>
            <a:custGeom>
              <a:avLst/>
              <a:gdLst>
                <a:gd name="T0" fmla="*/ 116 w 117"/>
                <a:gd name="T1" fmla="*/ 0 h 46"/>
                <a:gd name="T2" fmla="*/ 31 w 117"/>
                <a:gd name="T3" fmla="*/ 40 h 46"/>
                <a:gd name="T4" fmla="*/ 2 w 117"/>
                <a:gd name="T5" fmla="*/ 36 h 46"/>
                <a:gd name="T6" fmla="*/ 1 w 117"/>
                <a:gd name="T7" fmla="*/ 40 h 46"/>
                <a:gd name="T8" fmla="*/ 0 w 117"/>
                <a:gd name="T9" fmla="*/ 42 h 46"/>
                <a:gd name="T10" fmla="*/ 29 w 117"/>
                <a:gd name="T11" fmla="*/ 46 h 46"/>
                <a:gd name="T12" fmla="*/ 117 w 117"/>
                <a:gd name="T13" fmla="*/ 3 h 46"/>
                <a:gd name="T14" fmla="*/ 116 w 117"/>
                <a:gd name="T1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46">
                  <a:moveTo>
                    <a:pt x="116" y="0"/>
                  </a:moveTo>
                  <a:cubicBezTo>
                    <a:pt x="95" y="25"/>
                    <a:pt x="65" y="40"/>
                    <a:pt x="31" y="40"/>
                  </a:cubicBezTo>
                  <a:cubicBezTo>
                    <a:pt x="21" y="40"/>
                    <a:pt x="11" y="39"/>
                    <a:pt x="2" y="36"/>
                  </a:cubicBezTo>
                  <a:cubicBezTo>
                    <a:pt x="2" y="38"/>
                    <a:pt x="1" y="39"/>
                    <a:pt x="1" y="40"/>
                  </a:cubicBezTo>
                  <a:cubicBezTo>
                    <a:pt x="0" y="41"/>
                    <a:pt x="0" y="42"/>
                    <a:pt x="0" y="42"/>
                  </a:cubicBezTo>
                  <a:cubicBezTo>
                    <a:pt x="10" y="45"/>
                    <a:pt x="19" y="46"/>
                    <a:pt x="29" y="46"/>
                  </a:cubicBezTo>
                  <a:cubicBezTo>
                    <a:pt x="63" y="46"/>
                    <a:pt x="95" y="31"/>
                    <a:pt x="117" y="3"/>
                  </a:cubicBezTo>
                  <a:cubicBezTo>
                    <a:pt x="116" y="2"/>
                    <a:pt x="116" y="1"/>
                    <a:pt x="116" y="0"/>
                  </a:cubicBezTo>
                </a:path>
              </a:pathLst>
            </a:custGeom>
            <a:solidFill>
              <a:srgbClr val="E5A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32" name="îś1iḋè">
              <a:extLst>
                <a:ext uri="{FF2B5EF4-FFF2-40B4-BE49-F238E27FC236}">
                  <a16:creationId xmlns:a16="http://schemas.microsoft.com/office/drawing/2014/main" id="{367403A8-830D-2FEF-60CB-2AC368EE56AD}"/>
                </a:ext>
              </a:extLst>
            </p:cNvPr>
            <p:cNvSpPr/>
            <p:nvPr/>
          </p:nvSpPr>
          <p:spPr bwMode="auto">
            <a:xfrm>
              <a:off x="5654676" y="2654300"/>
              <a:ext cx="366713" cy="363538"/>
            </a:xfrm>
            <a:prstGeom prst="ellipse">
              <a:avLst/>
            </a:prstGeom>
            <a:solidFill>
              <a:srgbClr val="FFBD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33" name="iSḷíḍé">
              <a:extLst>
                <a:ext uri="{FF2B5EF4-FFF2-40B4-BE49-F238E27FC236}">
                  <a16:creationId xmlns:a16="http://schemas.microsoft.com/office/drawing/2014/main" id="{425FF528-5D24-1C7F-06DE-5E107EEFD65B}"/>
                </a:ext>
              </a:extLst>
            </p:cNvPr>
            <p:cNvSpPr/>
            <p:nvPr/>
          </p:nvSpPr>
          <p:spPr bwMode="auto">
            <a:xfrm>
              <a:off x="6243638" y="2481263"/>
              <a:ext cx="228600" cy="301625"/>
            </a:xfrm>
            <a:custGeom>
              <a:avLst/>
              <a:gdLst>
                <a:gd name="T0" fmla="*/ 38 w 139"/>
                <a:gd name="T1" fmla="*/ 126 h 184"/>
                <a:gd name="T2" fmla="*/ 48 w 139"/>
                <a:gd name="T3" fmla="*/ 162 h 184"/>
                <a:gd name="T4" fmla="*/ 107 w 139"/>
                <a:gd name="T5" fmla="*/ 184 h 184"/>
                <a:gd name="T6" fmla="*/ 124 w 139"/>
                <a:gd name="T7" fmla="*/ 157 h 184"/>
                <a:gd name="T8" fmla="*/ 38 w 139"/>
                <a:gd name="T9" fmla="*/ 126 h 184"/>
                <a:gd name="T10" fmla="*/ 0 w 139"/>
                <a:gd name="T11" fmla="*/ 0 h 184"/>
                <a:gd name="T12" fmla="*/ 31 w 139"/>
                <a:gd name="T13" fmla="*/ 105 h 184"/>
                <a:gd name="T14" fmla="*/ 131 w 139"/>
                <a:gd name="T15" fmla="*/ 140 h 184"/>
                <a:gd name="T16" fmla="*/ 139 w 139"/>
                <a:gd name="T17" fmla="*/ 118 h 184"/>
                <a:gd name="T18" fmla="*/ 122 w 139"/>
                <a:gd name="T19" fmla="*/ 122 h 184"/>
                <a:gd name="T20" fmla="*/ 62 w 139"/>
                <a:gd name="T21" fmla="*/ 86 h 184"/>
                <a:gd name="T22" fmla="*/ 9 w 139"/>
                <a:gd name="T23" fmla="*/ 7 h 184"/>
                <a:gd name="T24" fmla="*/ 3 w 139"/>
                <a:gd name="T25" fmla="*/ 1 h 184"/>
                <a:gd name="T26" fmla="*/ 0 w 139"/>
                <a:gd name="T2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184">
                  <a:moveTo>
                    <a:pt x="38" y="126"/>
                  </a:moveTo>
                  <a:cubicBezTo>
                    <a:pt x="48" y="162"/>
                    <a:pt x="48" y="162"/>
                    <a:pt x="48" y="162"/>
                  </a:cubicBezTo>
                  <a:cubicBezTo>
                    <a:pt x="70" y="171"/>
                    <a:pt x="90" y="178"/>
                    <a:pt x="107" y="184"/>
                  </a:cubicBezTo>
                  <a:cubicBezTo>
                    <a:pt x="113" y="175"/>
                    <a:pt x="119" y="166"/>
                    <a:pt x="124" y="157"/>
                  </a:cubicBezTo>
                  <a:cubicBezTo>
                    <a:pt x="38" y="126"/>
                    <a:pt x="38" y="126"/>
                    <a:pt x="38" y="126"/>
                  </a:cubicBezTo>
                  <a:moveTo>
                    <a:pt x="0" y="0"/>
                  </a:moveTo>
                  <a:cubicBezTo>
                    <a:pt x="31" y="105"/>
                    <a:pt x="31" y="105"/>
                    <a:pt x="31" y="105"/>
                  </a:cubicBezTo>
                  <a:cubicBezTo>
                    <a:pt x="131" y="140"/>
                    <a:pt x="131" y="140"/>
                    <a:pt x="131" y="140"/>
                  </a:cubicBezTo>
                  <a:cubicBezTo>
                    <a:pt x="134" y="133"/>
                    <a:pt x="137" y="126"/>
                    <a:pt x="139" y="118"/>
                  </a:cubicBezTo>
                  <a:cubicBezTo>
                    <a:pt x="133" y="121"/>
                    <a:pt x="127" y="122"/>
                    <a:pt x="122" y="122"/>
                  </a:cubicBezTo>
                  <a:cubicBezTo>
                    <a:pt x="100" y="122"/>
                    <a:pt x="77" y="105"/>
                    <a:pt x="62" y="86"/>
                  </a:cubicBezTo>
                  <a:cubicBezTo>
                    <a:pt x="43" y="61"/>
                    <a:pt x="30" y="30"/>
                    <a:pt x="9" y="7"/>
                  </a:cubicBezTo>
                  <a:cubicBezTo>
                    <a:pt x="7" y="5"/>
                    <a:pt x="5" y="3"/>
                    <a:pt x="3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B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34" name="işḷïḑê">
              <a:extLst>
                <a:ext uri="{FF2B5EF4-FFF2-40B4-BE49-F238E27FC236}">
                  <a16:creationId xmlns:a16="http://schemas.microsoft.com/office/drawing/2014/main" id="{22542CFC-A4BE-4E68-F15F-9FB10CECF33F}"/>
                </a:ext>
              </a:extLst>
            </p:cNvPr>
            <p:cNvSpPr/>
            <p:nvPr/>
          </p:nvSpPr>
          <p:spPr bwMode="auto">
            <a:xfrm>
              <a:off x="6243638" y="2478088"/>
              <a:ext cx="4763" cy="4763"/>
            </a:xfrm>
            <a:custGeom>
              <a:avLst/>
              <a:gdLst>
                <a:gd name="T0" fmla="*/ 0 w 3"/>
                <a:gd name="T1" fmla="*/ 0 h 3"/>
                <a:gd name="T2" fmla="*/ 0 w 3"/>
                <a:gd name="T3" fmla="*/ 2 h 3"/>
                <a:gd name="T4" fmla="*/ 3 w 3"/>
                <a:gd name="T5" fmla="*/ 3 h 3"/>
                <a:gd name="T6" fmla="*/ 0 w 3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1" y="1"/>
                    <a:pt x="0" y="0"/>
                  </a:cubicBezTo>
                </a:path>
              </a:pathLst>
            </a:custGeom>
            <a:solidFill>
              <a:srgbClr val="7BA0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35" name="î$ḻiďè">
              <a:extLst>
                <a:ext uri="{FF2B5EF4-FFF2-40B4-BE49-F238E27FC236}">
                  <a16:creationId xmlns:a16="http://schemas.microsoft.com/office/drawing/2014/main" id="{E374F285-C7EA-90B4-186F-E6EBA22DD1C3}"/>
                </a:ext>
              </a:extLst>
            </p:cNvPr>
            <p:cNvSpPr/>
            <p:nvPr/>
          </p:nvSpPr>
          <p:spPr bwMode="auto">
            <a:xfrm>
              <a:off x="6294438" y="2654300"/>
              <a:ext cx="163513" cy="85725"/>
            </a:xfrm>
            <a:custGeom>
              <a:avLst/>
              <a:gdLst>
                <a:gd name="T0" fmla="*/ 0 w 100"/>
                <a:gd name="T1" fmla="*/ 0 h 52"/>
                <a:gd name="T2" fmla="*/ 7 w 100"/>
                <a:gd name="T3" fmla="*/ 21 h 52"/>
                <a:gd name="T4" fmla="*/ 93 w 100"/>
                <a:gd name="T5" fmla="*/ 52 h 52"/>
                <a:gd name="T6" fmla="*/ 100 w 100"/>
                <a:gd name="T7" fmla="*/ 35 h 52"/>
                <a:gd name="T8" fmla="*/ 0 w 10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2">
                  <a:moveTo>
                    <a:pt x="0" y="0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6" y="46"/>
                    <a:pt x="98" y="41"/>
                    <a:pt x="10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BA0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36" name="iŝḻïḑè">
              <a:extLst>
                <a:ext uri="{FF2B5EF4-FFF2-40B4-BE49-F238E27FC236}">
                  <a16:creationId xmlns:a16="http://schemas.microsoft.com/office/drawing/2014/main" id="{7C0F22B2-4E71-618F-4C37-1411C76EFC03}"/>
                </a:ext>
              </a:extLst>
            </p:cNvPr>
            <p:cNvSpPr/>
            <p:nvPr/>
          </p:nvSpPr>
          <p:spPr bwMode="auto">
            <a:xfrm>
              <a:off x="5529263" y="3065463"/>
              <a:ext cx="30163" cy="30163"/>
            </a:xfrm>
            <a:custGeom>
              <a:avLst/>
              <a:gdLst>
                <a:gd name="T0" fmla="*/ 18 w 18"/>
                <a:gd name="T1" fmla="*/ 0 h 18"/>
                <a:gd name="T2" fmla="*/ 0 w 18"/>
                <a:gd name="T3" fmla="*/ 5 h 18"/>
                <a:gd name="T4" fmla="*/ 18 w 18"/>
                <a:gd name="T5" fmla="*/ 18 h 18"/>
                <a:gd name="T6" fmla="*/ 18 w 18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8">
                  <a:moveTo>
                    <a:pt x="18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6" y="9"/>
                    <a:pt x="12" y="14"/>
                    <a:pt x="18" y="18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37" name="ïṩlïďé">
              <a:extLst>
                <a:ext uri="{FF2B5EF4-FFF2-40B4-BE49-F238E27FC236}">
                  <a16:creationId xmlns:a16="http://schemas.microsoft.com/office/drawing/2014/main" id="{1DE10DB2-144C-81DA-E8A3-DDEAAA435735}"/>
                </a:ext>
              </a:extLst>
            </p:cNvPr>
            <p:cNvSpPr/>
            <p:nvPr/>
          </p:nvSpPr>
          <p:spPr bwMode="auto">
            <a:xfrm>
              <a:off x="5511801" y="2454275"/>
              <a:ext cx="809625" cy="619125"/>
            </a:xfrm>
            <a:custGeom>
              <a:avLst/>
              <a:gdLst>
                <a:gd name="T0" fmla="*/ 29 w 493"/>
                <a:gd name="T1" fmla="*/ 357 h 378"/>
                <a:gd name="T2" fmla="*/ 0 w 493"/>
                <a:gd name="T3" fmla="*/ 365 h 378"/>
                <a:gd name="T4" fmla="*/ 4 w 493"/>
                <a:gd name="T5" fmla="*/ 373 h 378"/>
                <a:gd name="T6" fmla="*/ 11 w 493"/>
                <a:gd name="T7" fmla="*/ 378 h 378"/>
                <a:gd name="T8" fmla="*/ 29 w 493"/>
                <a:gd name="T9" fmla="*/ 373 h 378"/>
                <a:gd name="T10" fmla="*/ 29 w 493"/>
                <a:gd name="T11" fmla="*/ 357 h 378"/>
                <a:gd name="T12" fmla="*/ 426 w 493"/>
                <a:gd name="T13" fmla="*/ 0 h 378"/>
                <a:gd name="T14" fmla="*/ 478 w 493"/>
                <a:gd name="T15" fmla="*/ 174 h 378"/>
                <a:gd name="T16" fmla="*/ 493 w 493"/>
                <a:gd name="T17" fmla="*/ 179 h 378"/>
                <a:gd name="T18" fmla="*/ 483 w 493"/>
                <a:gd name="T19" fmla="*/ 143 h 378"/>
                <a:gd name="T20" fmla="*/ 476 w 493"/>
                <a:gd name="T21" fmla="*/ 122 h 378"/>
                <a:gd name="T22" fmla="*/ 445 w 493"/>
                <a:gd name="T23" fmla="*/ 17 h 378"/>
                <a:gd name="T24" fmla="*/ 445 w 493"/>
                <a:gd name="T25" fmla="*/ 15 h 378"/>
                <a:gd name="T26" fmla="*/ 426 w 493"/>
                <a:gd name="T27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3" h="378">
                  <a:moveTo>
                    <a:pt x="29" y="357"/>
                  </a:moveTo>
                  <a:cubicBezTo>
                    <a:pt x="0" y="365"/>
                    <a:pt x="0" y="365"/>
                    <a:pt x="0" y="365"/>
                  </a:cubicBezTo>
                  <a:cubicBezTo>
                    <a:pt x="1" y="368"/>
                    <a:pt x="2" y="370"/>
                    <a:pt x="4" y="373"/>
                  </a:cubicBezTo>
                  <a:cubicBezTo>
                    <a:pt x="6" y="374"/>
                    <a:pt x="9" y="376"/>
                    <a:pt x="11" y="378"/>
                  </a:cubicBezTo>
                  <a:cubicBezTo>
                    <a:pt x="29" y="373"/>
                    <a:pt x="29" y="373"/>
                    <a:pt x="29" y="373"/>
                  </a:cubicBezTo>
                  <a:cubicBezTo>
                    <a:pt x="29" y="357"/>
                    <a:pt x="29" y="357"/>
                    <a:pt x="29" y="357"/>
                  </a:cubicBezTo>
                  <a:moveTo>
                    <a:pt x="426" y="0"/>
                  </a:moveTo>
                  <a:cubicBezTo>
                    <a:pt x="478" y="174"/>
                    <a:pt x="478" y="174"/>
                    <a:pt x="478" y="174"/>
                  </a:cubicBezTo>
                  <a:cubicBezTo>
                    <a:pt x="483" y="176"/>
                    <a:pt x="488" y="177"/>
                    <a:pt x="493" y="179"/>
                  </a:cubicBezTo>
                  <a:cubicBezTo>
                    <a:pt x="483" y="143"/>
                    <a:pt x="483" y="143"/>
                    <a:pt x="483" y="143"/>
                  </a:cubicBezTo>
                  <a:cubicBezTo>
                    <a:pt x="476" y="122"/>
                    <a:pt x="476" y="122"/>
                    <a:pt x="476" y="122"/>
                  </a:cubicBezTo>
                  <a:cubicBezTo>
                    <a:pt x="445" y="17"/>
                    <a:pt x="445" y="17"/>
                    <a:pt x="445" y="17"/>
                  </a:cubicBezTo>
                  <a:cubicBezTo>
                    <a:pt x="445" y="15"/>
                    <a:pt x="445" y="15"/>
                    <a:pt x="445" y="15"/>
                  </a:cubicBezTo>
                  <a:cubicBezTo>
                    <a:pt x="439" y="10"/>
                    <a:pt x="433" y="5"/>
                    <a:pt x="426" y="0"/>
                  </a:cubicBezTo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38" name="isļîḍe">
              <a:extLst>
                <a:ext uri="{FF2B5EF4-FFF2-40B4-BE49-F238E27FC236}">
                  <a16:creationId xmlns:a16="http://schemas.microsoft.com/office/drawing/2014/main" id="{156C3CB7-EB90-C0C2-238A-E3919F076595}"/>
                </a:ext>
              </a:extLst>
            </p:cNvPr>
            <p:cNvSpPr/>
            <p:nvPr/>
          </p:nvSpPr>
          <p:spPr bwMode="auto">
            <a:xfrm>
              <a:off x="5438776" y="2419350"/>
              <a:ext cx="858838" cy="633413"/>
            </a:xfrm>
            <a:custGeom>
              <a:avLst/>
              <a:gdLst>
                <a:gd name="T0" fmla="*/ 74 w 523"/>
                <a:gd name="T1" fmla="*/ 213 h 386"/>
                <a:gd name="T2" fmla="*/ 47 w 523"/>
                <a:gd name="T3" fmla="*/ 221 h 386"/>
                <a:gd name="T4" fmla="*/ 45 w 523"/>
                <a:gd name="T5" fmla="*/ 246 h 386"/>
                <a:gd name="T6" fmla="*/ 30 w 523"/>
                <a:gd name="T7" fmla="*/ 300 h 386"/>
                <a:gd name="T8" fmla="*/ 21 w 523"/>
                <a:gd name="T9" fmla="*/ 328 h 386"/>
                <a:gd name="T10" fmla="*/ 45 w 523"/>
                <a:gd name="T11" fmla="*/ 386 h 386"/>
                <a:gd name="T12" fmla="*/ 74 w 523"/>
                <a:gd name="T13" fmla="*/ 378 h 386"/>
                <a:gd name="T14" fmla="*/ 74 w 523"/>
                <a:gd name="T15" fmla="*/ 213 h 386"/>
                <a:gd name="T16" fmla="*/ 290 w 523"/>
                <a:gd name="T17" fmla="*/ 0 h 386"/>
                <a:gd name="T18" fmla="*/ 254 w 523"/>
                <a:gd name="T19" fmla="*/ 7 h 386"/>
                <a:gd name="T20" fmla="*/ 218 w 523"/>
                <a:gd name="T21" fmla="*/ 35 h 386"/>
                <a:gd name="T22" fmla="*/ 162 w 523"/>
                <a:gd name="T23" fmla="*/ 47 h 386"/>
                <a:gd name="T24" fmla="*/ 116 w 523"/>
                <a:gd name="T25" fmla="*/ 49 h 386"/>
                <a:gd name="T26" fmla="*/ 103 w 523"/>
                <a:gd name="T27" fmla="*/ 49 h 386"/>
                <a:gd name="T28" fmla="*/ 91 w 523"/>
                <a:gd name="T29" fmla="*/ 49 h 386"/>
                <a:gd name="T30" fmla="*/ 70 w 523"/>
                <a:gd name="T31" fmla="*/ 50 h 386"/>
                <a:gd name="T32" fmla="*/ 10 w 523"/>
                <a:gd name="T33" fmla="*/ 93 h 386"/>
                <a:gd name="T34" fmla="*/ 0 w 523"/>
                <a:gd name="T35" fmla="*/ 109 h 386"/>
                <a:gd name="T36" fmla="*/ 3 w 523"/>
                <a:gd name="T37" fmla="*/ 124 h 386"/>
                <a:gd name="T38" fmla="*/ 25 w 523"/>
                <a:gd name="T39" fmla="*/ 170 h 386"/>
                <a:gd name="T40" fmla="*/ 44 w 523"/>
                <a:gd name="T41" fmla="*/ 203 h 386"/>
                <a:gd name="T42" fmla="*/ 45 w 523"/>
                <a:gd name="T43" fmla="*/ 203 h 386"/>
                <a:gd name="T44" fmla="*/ 74 w 523"/>
                <a:gd name="T45" fmla="*/ 195 h 386"/>
                <a:gd name="T46" fmla="*/ 74 w 523"/>
                <a:gd name="T47" fmla="*/ 141 h 386"/>
                <a:gd name="T48" fmla="*/ 255 w 523"/>
                <a:gd name="T49" fmla="*/ 141 h 386"/>
                <a:gd name="T50" fmla="*/ 285 w 523"/>
                <a:gd name="T51" fmla="*/ 132 h 386"/>
                <a:gd name="T52" fmla="*/ 287 w 523"/>
                <a:gd name="T53" fmla="*/ 141 h 386"/>
                <a:gd name="T54" fmla="*/ 329 w 523"/>
                <a:gd name="T55" fmla="*/ 141 h 386"/>
                <a:gd name="T56" fmla="*/ 334 w 523"/>
                <a:gd name="T57" fmla="*/ 120 h 386"/>
                <a:gd name="T58" fmla="*/ 336 w 523"/>
                <a:gd name="T59" fmla="*/ 121 h 386"/>
                <a:gd name="T60" fmla="*/ 336 w 523"/>
                <a:gd name="T61" fmla="*/ 120 h 386"/>
                <a:gd name="T62" fmla="*/ 354 w 523"/>
                <a:gd name="T63" fmla="*/ 127 h 386"/>
                <a:gd name="T64" fmla="*/ 354 w 523"/>
                <a:gd name="T65" fmla="*/ 128 h 386"/>
                <a:gd name="T66" fmla="*/ 385 w 523"/>
                <a:gd name="T67" fmla="*/ 141 h 386"/>
                <a:gd name="T68" fmla="*/ 431 w 523"/>
                <a:gd name="T69" fmla="*/ 141 h 386"/>
                <a:gd name="T70" fmla="*/ 431 w 523"/>
                <a:gd name="T71" fmla="*/ 159 h 386"/>
                <a:gd name="T72" fmla="*/ 523 w 523"/>
                <a:gd name="T73" fmla="*/ 195 h 386"/>
                <a:gd name="T74" fmla="*/ 471 w 523"/>
                <a:gd name="T75" fmla="*/ 21 h 386"/>
                <a:gd name="T76" fmla="*/ 471 w 523"/>
                <a:gd name="T77" fmla="*/ 20 h 386"/>
                <a:gd name="T78" fmla="*/ 451 w 523"/>
                <a:gd name="T79" fmla="*/ 10 h 386"/>
                <a:gd name="T80" fmla="*/ 450 w 523"/>
                <a:gd name="T81" fmla="*/ 10 h 386"/>
                <a:gd name="T82" fmla="*/ 417 w 523"/>
                <a:gd name="T83" fmla="*/ 26 h 386"/>
                <a:gd name="T84" fmla="*/ 407 w 523"/>
                <a:gd name="T85" fmla="*/ 27 h 386"/>
                <a:gd name="T86" fmla="*/ 393 w 523"/>
                <a:gd name="T87" fmla="*/ 25 h 386"/>
                <a:gd name="T88" fmla="*/ 303 w 523"/>
                <a:gd name="T89" fmla="*/ 1 h 386"/>
                <a:gd name="T90" fmla="*/ 290 w 523"/>
                <a:gd name="T91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3" h="386">
                  <a:moveTo>
                    <a:pt x="74" y="213"/>
                  </a:moveTo>
                  <a:cubicBezTo>
                    <a:pt x="47" y="221"/>
                    <a:pt x="47" y="221"/>
                    <a:pt x="47" y="221"/>
                  </a:cubicBezTo>
                  <a:cubicBezTo>
                    <a:pt x="48" y="229"/>
                    <a:pt x="47" y="238"/>
                    <a:pt x="45" y="246"/>
                  </a:cubicBezTo>
                  <a:cubicBezTo>
                    <a:pt x="42" y="264"/>
                    <a:pt x="37" y="283"/>
                    <a:pt x="30" y="300"/>
                  </a:cubicBezTo>
                  <a:cubicBezTo>
                    <a:pt x="26" y="309"/>
                    <a:pt x="23" y="319"/>
                    <a:pt x="21" y="328"/>
                  </a:cubicBezTo>
                  <a:cubicBezTo>
                    <a:pt x="20" y="350"/>
                    <a:pt x="34" y="368"/>
                    <a:pt x="45" y="386"/>
                  </a:cubicBezTo>
                  <a:cubicBezTo>
                    <a:pt x="74" y="378"/>
                    <a:pt x="74" y="378"/>
                    <a:pt x="74" y="378"/>
                  </a:cubicBezTo>
                  <a:cubicBezTo>
                    <a:pt x="74" y="213"/>
                    <a:pt x="74" y="213"/>
                    <a:pt x="74" y="213"/>
                  </a:cubicBezTo>
                  <a:moveTo>
                    <a:pt x="290" y="0"/>
                  </a:moveTo>
                  <a:cubicBezTo>
                    <a:pt x="278" y="0"/>
                    <a:pt x="265" y="2"/>
                    <a:pt x="254" y="7"/>
                  </a:cubicBezTo>
                  <a:cubicBezTo>
                    <a:pt x="238" y="13"/>
                    <a:pt x="231" y="25"/>
                    <a:pt x="218" y="35"/>
                  </a:cubicBezTo>
                  <a:cubicBezTo>
                    <a:pt x="205" y="45"/>
                    <a:pt x="178" y="45"/>
                    <a:pt x="162" y="47"/>
                  </a:cubicBezTo>
                  <a:cubicBezTo>
                    <a:pt x="147" y="48"/>
                    <a:pt x="131" y="49"/>
                    <a:pt x="116" y="49"/>
                  </a:cubicBezTo>
                  <a:cubicBezTo>
                    <a:pt x="112" y="49"/>
                    <a:pt x="107" y="49"/>
                    <a:pt x="103" y="49"/>
                  </a:cubicBezTo>
                  <a:cubicBezTo>
                    <a:pt x="99" y="49"/>
                    <a:pt x="95" y="49"/>
                    <a:pt x="91" y="49"/>
                  </a:cubicBezTo>
                  <a:cubicBezTo>
                    <a:pt x="84" y="49"/>
                    <a:pt x="77" y="49"/>
                    <a:pt x="70" y="50"/>
                  </a:cubicBezTo>
                  <a:cubicBezTo>
                    <a:pt x="46" y="56"/>
                    <a:pt x="28" y="75"/>
                    <a:pt x="10" y="93"/>
                  </a:cubicBezTo>
                  <a:cubicBezTo>
                    <a:pt x="5" y="97"/>
                    <a:pt x="2" y="103"/>
                    <a:pt x="0" y="109"/>
                  </a:cubicBezTo>
                  <a:cubicBezTo>
                    <a:pt x="0" y="114"/>
                    <a:pt x="1" y="119"/>
                    <a:pt x="3" y="124"/>
                  </a:cubicBezTo>
                  <a:cubicBezTo>
                    <a:pt x="8" y="140"/>
                    <a:pt x="15" y="156"/>
                    <a:pt x="25" y="170"/>
                  </a:cubicBezTo>
                  <a:cubicBezTo>
                    <a:pt x="32" y="181"/>
                    <a:pt x="40" y="190"/>
                    <a:pt x="44" y="203"/>
                  </a:cubicBezTo>
                  <a:cubicBezTo>
                    <a:pt x="45" y="203"/>
                    <a:pt x="45" y="203"/>
                    <a:pt x="45" y="203"/>
                  </a:cubicBezTo>
                  <a:cubicBezTo>
                    <a:pt x="74" y="195"/>
                    <a:pt x="74" y="195"/>
                    <a:pt x="74" y="195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255" y="141"/>
                    <a:pt x="255" y="141"/>
                    <a:pt x="255" y="141"/>
                  </a:cubicBezTo>
                  <a:cubicBezTo>
                    <a:pt x="285" y="132"/>
                    <a:pt x="285" y="132"/>
                    <a:pt x="285" y="132"/>
                  </a:cubicBezTo>
                  <a:cubicBezTo>
                    <a:pt x="287" y="141"/>
                    <a:pt x="287" y="141"/>
                    <a:pt x="287" y="141"/>
                  </a:cubicBezTo>
                  <a:cubicBezTo>
                    <a:pt x="329" y="141"/>
                    <a:pt x="329" y="141"/>
                    <a:pt x="329" y="141"/>
                  </a:cubicBezTo>
                  <a:cubicBezTo>
                    <a:pt x="334" y="120"/>
                    <a:pt x="334" y="120"/>
                    <a:pt x="334" y="120"/>
                  </a:cubicBezTo>
                  <a:cubicBezTo>
                    <a:pt x="334" y="120"/>
                    <a:pt x="335" y="121"/>
                    <a:pt x="336" y="121"/>
                  </a:cubicBezTo>
                  <a:cubicBezTo>
                    <a:pt x="336" y="120"/>
                    <a:pt x="336" y="120"/>
                    <a:pt x="336" y="120"/>
                  </a:cubicBezTo>
                  <a:cubicBezTo>
                    <a:pt x="354" y="127"/>
                    <a:pt x="354" y="127"/>
                    <a:pt x="354" y="127"/>
                  </a:cubicBezTo>
                  <a:cubicBezTo>
                    <a:pt x="354" y="128"/>
                    <a:pt x="354" y="128"/>
                    <a:pt x="354" y="128"/>
                  </a:cubicBezTo>
                  <a:cubicBezTo>
                    <a:pt x="363" y="132"/>
                    <a:pt x="373" y="136"/>
                    <a:pt x="385" y="141"/>
                  </a:cubicBezTo>
                  <a:cubicBezTo>
                    <a:pt x="431" y="141"/>
                    <a:pt x="431" y="141"/>
                    <a:pt x="431" y="141"/>
                  </a:cubicBezTo>
                  <a:cubicBezTo>
                    <a:pt x="431" y="159"/>
                    <a:pt x="431" y="159"/>
                    <a:pt x="431" y="159"/>
                  </a:cubicBezTo>
                  <a:cubicBezTo>
                    <a:pt x="460" y="170"/>
                    <a:pt x="493" y="183"/>
                    <a:pt x="523" y="195"/>
                  </a:cubicBezTo>
                  <a:cubicBezTo>
                    <a:pt x="471" y="21"/>
                    <a:pt x="471" y="21"/>
                    <a:pt x="471" y="21"/>
                  </a:cubicBezTo>
                  <a:cubicBezTo>
                    <a:pt x="471" y="21"/>
                    <a:pt x="471" y="21"/>
                    <a:pt x="471" y="20"/>
                  </a:cubicBezTo>
                  <a:cubicBezTo>
                    <a:pt x="465" y="16"/>
                    <a:pt x="458" y="10"/>
                    <a:pt x="451" y="10"/>
                  </a:cubicBezTo>
                  <a:cubicBezTo>
                    <a:pt x="450" y="10"/>
                    <a:pt x="450" y="10"/>
                    <a:pt x="450" y="10"/>
                  </a:cubicBezTo>
                  <a:cubicBezTo>
                    <a:pt x="438" y="10"/>
                    <a:pt x="429" y="22"/>
                    <a:pt x="417" y="26"/>
                  </a:cubicBezTo>
                  <a:cubicBezTo>
                    <a:pt x="414" y="27"/>
                    <a:pt x="410" y="27"/>
                    <a:pt x="407" y="27"/>
                  </a:cubicBezTo>
                  <a:cubicBezTo>
                    <a:pt x="402" y="27"/>
                    <a:pt x="398" y="26"/>
                    <a:pt x="393" y="25"/>
                  </a:cubicBezTo>
                  <a:cubicBezTo>
                    <a:pt x="363" y="18"/>
                    <a:pt x="334" y="4"/>
                    <a:pt x="303" y="1"/>
                  </a:cubicBezTo>
                  <a:cubicBezTo>
                    <a:pt x="299" y="0"/>
                    <a:pt x="294" y="0"/>
                    <a:pt x="290" y="0"/>
                  </a:cubicBezTo>
                </a:path>
              </a:pathLst>
            </a:custGeom>
            <a:solidFill>
              <a:srgbClr val="DB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39" name="iSľíďè">
              <a:extLst>
                <a:ext uri="{FF2B5EF4-FFF2-40B4-BE49-F238E27FC236}">
                  <a16:creationId xmlns:a16="http://schemas.microsoft.com/office/drawing/2014/main" id="{E2AD6270-CFF5-88AF-7C0E-17FF15820457}"/>
                </a:ext>
              </a:extLst>
            </p:cNvPr>
            <p:cNvSpPr/>
            <p:nvPr/>
          </p:nvSpPr>
          <p:spPr bwMode="auto">
            <a:xfrm>
              <a:off x="5511801" y="2635250"/>
              <a:ext cx="398463" cy="146050"/>
            </a:xfrm>
            <a:custGeom>
              <a:avLst/>
              <a:gdLst>
                <a:gd name="T0" fmla="*/ 29 w 242"/>
                <a:gd name="T1" fmla="*/ 63 h 89"/>
                <a:gd name="T2" fmla="*/ 0 w 242"/>
                <a:gd name="T3" fmla="*/ 71 h 89"/>
                <a:gd name="T4" fmla="*/ 2 w 242"/>
                <a:gd name="T5" fmla="*/ 89 h 89"/>
                <a:gd name="T6" fmla="*/ 29 w 242"/>
                <a:gd name="T7" fmla="*/ 81 h 89"/>
                <a:gd name="T8" fmla="*/ 29 w 242"/>
                <a:gd name="T9" fmla="*/ 63 h 89"/>
                <a:gd name="T10" fmla="*/ 240 w 242"/>
                <a:gd name="T11" fmla="*/ 0 h 89"/>
                <a:gd name="T12" fmla="*/ 210 w 242"/>
                <a:gd name="T13" fmla="*/ 9 h 89"/>
                <a:gd name="T14" fmla="*/ 242 w 242"/>
                <a:gd name="T15" fmla="*/ 9 h 89"/>
                <a:gd name="T16" fmla="*/ 240 w 242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89">
                  <a:moveTo>
                    <a:pt x="29" y="63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1" y="77"/>
                    <a:pt x="2" y="83"/>
                    <a:pt x="2" y="89"/>
                  </a:cubicBezTo>
                  <a:cubicBezTo>
                    <a:pt x="29" y="81"/>
                    <a:pt x="29" y="81"/>
                    <a:pt x="29" y="81"/>
                  </a:cubicBezTo>
                  <a:cubicBezTo>
                    <a:pt x="29" y="63"/>
                    <a:pt x="29" y="63"/>
                    <a:pt x="29" y="63"/>
                  </a:cubicBezTo>
                  <a:moveTo>
                    <a:pt x="240" y="0"/>
                  </a:moveTo>
                  <a:cubicBezTo>
                    <a:pt x="210" y="9"/>
                    <a:pt x="210" y="9"/>
                    <a:pt x="210" y="9"/>
                  </a:cubicBezTo>
                  <a:cubicBezTo>
                    <a:pt x="242" y="9"/>
                    <a:pt x="242" y="9"/>
                    <a:pt x="242" y="9"/>
                  </a:cubicBezTo>
                  <a:cubicBezTo>
                    <a:pt x="240" y="0"/>
                    <a:pt x="240" y="0"/>
                    <a:pt x="240" y="0"/>
                  </a:cubicBezTo>
                </a:path>
              </a:pathLst>
            </a:custGeom>
            <a:solidFill>
              <a:srgbClr val="7BA0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40" name="iṡliďê">
              <a:extLst>
                <a:ext uri="{FF2B5EF4-FFF2-40B4-BE49-F238E27FC236}">
                  <a16:creationId xmlns:a16="http://schemas.microsoft.com/office/drawing/2014/main" id="{083A6B5C-0F83-8D17-DF5A-B74ADE7626FB}"/>
                </a:ext>
              </a:extLst>
            </p:cNvPr>
            <p:cNvSpPr/>
            <p:nvPr/>
          </p:nvSpPr>
          <p:spPr bwMode="auto">
            <a:xfrm>
              <a:off x="6146801" y="2862263"/>
              <a:ext cx="127000" cy="30163"/>
            </a:xfrm>
            <a:custGeom>
              <a:avLst/>
              <a:gdLst>
                <a:gd name="T0" fmla="*/ 59 w 78"/>
                <a:gd name="T1" fmla="*/ 0 h 18"/>
                <a:gd name="T2" fmla="*/ 0 w 78"/>
                <a:gd name="T3" fmla="*/ 17 h 18"/>
                <a:gd name="T4" fmla="*/ 0 w 78"/>
                <a:gd name="T5" fmla="*/ 18 h 18"/>
                <a:gd name="T6" fmla="*/ 9 w 78"/>
                <a:gd name="T7" fmla="*/ 17 h 18"/>
                <a:gd name="T8" fmla="*/ 25 w 78"/>
                <a:gd name="T9" fmla="*/ 18 h 18"/>
                <a:gd name="T10" fmla="*/ 41 w 78"/>
                <a:gd name="T11" fmla="*/ 18 h 18"/>
                <a:gd name="T12" fmla="*/ 53 w 78"/>
                <a:gd name="T13" fmla="*/ 18 h 18"/>
                <a:gd name="T14" fmla="*/ 78 w 78"/>
                <a:gd name="T15" fmla="*/ 13 h 18"/>
                <a:gd name="T16" fmla="*/ 59 w 78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8">
                  <a:moveTo>
                    <a:pt x="59" y="0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" y="17"/>
                    <a:pt x="6" y="17"/>
                    <a:pt x="9" y="17"/>
                  </a:cubicBezTo>
                  <a:cubicBezTo>
                    <a:pt x="15" y="17"/>
                    <a:pt x="20" y="17"/>
                    <a:pt x="25" y="18"/>
                  </a:cubicBezTo>
                  <a:cubicBezTo>
                    <a:pt x="30" y="18"/>
                    <a:pt x="35" y="18"/>
                    <a:pt x="41" y="18"/>
                  </a:cubicBezTo>
                  <a:cubicBezTo>
                    <a:pt x="45" y="18"/>
                    <a:pt x="49" y="18"/>
                    <a:pt x="53" y="18"/>
                  </a:cubicBezTo>
                  <a:cubicBezTo>
                    <a:pt x="62" y="17"/>
                    <a:pt x="70" y="16"/>
                    <a:pt x="78" y="13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DB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41" name="íṣľîdé">
              <a:extLst>
                <a:ext uri="{FF2B5EF4-FFF2-40B4-BE49-F238E27FC236}">
                  <a16:creationId xmlns:a16="http://schemas.microsoft.com/office/drawing/2014/main" id="{9131D166-CE05-2AC7-FD7D-156ACEADCE1C}"/>
                </a:ext>
              </a:extLst>
            </p:cNvPr>
            <p:cNvSpPr/>
            <p:nvPr/>
          </p:nvSpPr>
          <p:spPr bwMode="auto">
            <a:xfrm>
              <a:off x="6146801" y="2843213"/>
              <a:ext cx="96838" cy="47625"/>
            </a:xfrm>
            <a:custGeom>
              <a:avLst/>
              <a:gdLst>
                <a:gd name="T0" fmla="*/ 44 w 61"/>
                <a:gd name="T1" fmla="*/ 0 h 30"/>
                <a:gd name="T2" fmla="*/ 0 w 61"/>
                <a:gd name="T3" fmla="*/ 13 h 30"/>
                <a:gd name="T4" fmla="*/ 0 w 61"/>
                <a:gd name="T5" fmla="*/ 30 h 30"/>
                <a:gd name="T6" fmla="*/ 61 w 61"/>
                <a:gd name="T7" fmla="*/ 12 h 30"/>
                <a:gd name="T8" fmla="*/ 44 w 61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0">
                  <a:moveTo>
                    <a:pt x="44" y="0"/>
                  </a:moveTo>
                  <a:lnTo>
                    <a:pt x="0" y="13"/>
                  </a:lnTo>
                  <a:lnTo>
                    <a:pt x="0" y="30"/>
                  </a:lnTo>
                  <a:lnTo>
                    <a:pt x="61" y="1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42" name="îṡľíḑe">
              <a:extLst>
                <a:ext uri="{FF2B5EF4-FFF2-40B4-BE49-F238E27FC236}">
                  <a16:creationId xmlns:a16="http://schemas.microsoft.com/office/drawing/2014/main" id="{1E50A8FF-068B-E201-96A2-4FAC313FD32F}"/>
                </a:ext>
              </a:extLst>
            </p:cNvPr>
            <p:cNvSpPr/>
            <p:nvPr/>
          </p:nvSpPr>
          <p:spPr bwMode="auto">
            <a:xfrm>
              <a:off x="6146801" y="2843213"/>
              <a:ext cx="96838" cy="47625"/>
            </a:xfrm>
            <a:custGeom>
              <a:avLst/>
              <a:gdLst>
                <a:gd name="T0" fmla="*/ 44 w 61"/>
                <a:gd name="T1" fmla="*/ 0 h 30"/>
                <a:gd name="T2" fmla="*/ 0 w 61"/>
                <a:gd name="T3" fmla="*/ 13 h 30"/>
                <a:gd name="T4" fmla="*/ 0 w 61"/>
                <a:gd name="T5" fmla="*/ 30 h 30"/>
                <a:gd name="T6" fmla="*/ 61 w 61"/>
                <a:gd name="T7" fmla="*/ 12 h 30"/>
                <a:gd name="T8" fmla="*/ 44 w 61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0">
                  <a:moveTo>
                    <a:pt x="44" y="0"/>
                  </a:moveTo>
                  <a:lnTo>
                    <a:pt x="0" y="13"/>
                  </a:lnTo>
                  <a:lnTo>
                    <a:pt x="0" y="30"/>
                  </a:lnTo>
                  <a:lnTo>
                    <a:pt x="61" y="12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43" name="îs1iḑè">
              <a:extLst>
                <a:ext uri="{FF2B5EF4-FFF2-40B4-BE49-F238E27FC236}">
                  <a16:creationId xmlns:a16="http://schemas.microsoft.com/office/drawing/2014/main" id="{34E019A0-858E-EBA8-1348-30D11593E431}"/>
                </a:ext>
              </a:extLst>
            </p:cNvPr>
            <p:cNvSpPr/>
            <p:nvPr/>
          </p:nvSpPr>
          <p:spPr bwMode="auto">
            <a:xfrm>
              <a:off x="6146801" y="2794000"/>
              <a:ext cx="69850" cy="69850"/>
            </a:xfrm>
            <a:custGeom>
              <a:avLst/>
              <a:gdLst>
                <a:gd name="T0" fmla="*/ 0 w 44"/>
                <a:gd name="T1" fmla="*/ 0 h 44"/>
                <a:gd name="T2" fmla="*/ 0 w 44"/>
                <a:gd name="T3" fmla="*/ 44 h 44"/>
                <a:gd name="T4" fmla="*/ 44 w 44"/>
                <a:gd name="T5" fmla="*/ 31 h 44"/>
                <a:gd name="T6" fmla="*/ 0 w 44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4">
                  <a:moveTo>
                    <a:pt x="0" y="0"/>
                  </a:moveTo>
                  <a:lnTo>
                    <a:pt x="0" y="44"/>
                  </a:lnTo>
                  <a:lnTo>
                    <a:pt x="4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D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44" name="íSḷïďê">
              <a:extLst>
                <a:ext uri="{FF2B5EF4-FFF2-40B4-BE49-F238E27FC236}">
                  <a16:creationId xmlns:a16="http://schemas.microsoft.com/office/drawing/2014/main" id="{13784351-0CA5-C06C-6805-9A3B2494F731}"/>
                </a:ext>
              </a:extLst>
            </p:cNvPr>
            <p:cNvSpPr/>
            <p:nvPr/>
          </p:nvSpPr>
          <p:spPr bwMode="auto">
            <a:xfrm>
              <a:off x="6146801" y="2794000"/>
              <a:ext cx="69850" cy="69850"/>
            </a:xfrm>
            <a:custGeom>
              <a:avLst/>
              <a:gdLst>
                <a:gd name="T0" fmla="*/ 0 w 44"/>
                <a:gd name="T1" fmla="*/ 0 h 44"/>
                <a:gd name="T2" fmla="*/ 0 w 44"/>
                <a:gd name="T3" fmla="*/ 44 h 44"/>
                <a:gd name="T4" fmla="*/ 44 w 44"/>
                <a:gd name="T5" fmla="*/ 31 h 44"/>
                <a:gd name="T6" fmla="*/ 0 w 44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4">
                  <a:moveTo>
                    <a:pt x="0" y="0"/>
                  </a:moveTo>
                  <a:lnTo>
                    <a:pt x="0" y="44"/>
                  </a:lnTo>
                  <a:lnTo>
                    <a:pt x="44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45" name="ïṣḻîḑe">
              <a:extLst>
                <a:ext uri="{FF2B5EF4-FFF2-40B4-BE49-F238E27FC236}">
                  <a16:creationId xmlns:a16="http://schemas.microsoft.com/office/drawing/2014/main" id="{9641E9A5-5F33-D75E-90C6-798F3C5F8E75}"/>
                </a:ext>
              </a:extLst>
            </p:cNvPr>
            <p:cNvSpPr/>
            <p:nvPr/>
          </p:nvSpPr>
          <p:spPr bwMode="auto">
            <a:xfrm>
              <a:off x="5518151" y="3065463"/>
              <a:ext cx="41275" cy="80963"/>
            </a:xfrm>
            <a:custGeom>
              <a:avLst/>
              <a:gdLst>
                <a:gd name="T0" fmla="*/ 0 w 25"/>
                <a:gd name="T1" fmla="*/ 0 h 49"/>
                <a:gd name="T2" fmla="*/ 8 w 25"/>
                <a:gd name="T3" fmla="*/ 21 h 49"/>
                <a:gd name="T4" fmla="*/ 8 w 25"/>
                <a:gd name="T5" fmla="*/ 36 h 49"/>
                <a:gd name="T6" fmla="*/ 25 w 25"/>
                <a:gd name="T7" fmla="*/ 49 h 49"/>
                <a:gd name="T8" fmla="*/ 25 w 25"/>
                <a:gd name="T9" fmla="*/ 18 h 49"/>
                <a:gd name="T10" fmla="*/ 7 w 25"/>
                <a:gd name="T11" fmla="*/ 5 h 49"/>
                <a:gd name="T12" fmla="*/ 0 w 25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49">
                  <a:moveTo>
                    <a:pt x="0" y="0"/>
                  </a:moveTo>
                  <a:cubicBezTo>
                    <a:pt x="3" y="6"/>
                    <a:pt x="6" y="14"/>
                    <a:pt x="8" y="21"/>
                  </a:cubicBezTo>
                  <a:cubicBezTo>
                    <a:pt x="9" y="26"/>
                    <a:pt x="9" y="31"/>
                    <a:pt x="8" y="36"/>
                  </a:cubicBezTo>
                  <a:cubicBezTo>
                    <a:pt x="14" y="40"/>
                    <a:pt x="19" y="44"/>
                    <a:pt x="25" y="49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19" y="14"/>
                    <a:pt x="13" y="9"/>
                    <a:pt x="7" y="5"/>
                  </a:cubicBezTo>
                  <a:cubicBezTo>
                    <a:pt x="5" y="3"/>
                    <a:pt x="2" y="1"/>
                    <a:pt x="0" y="0"/>
                  </a:cubicBezTo>
                </a:path>
              </a:pathLst>
            </a:custGeom>
            <a:solidFill>
              <a:srgbClr val="C8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46" name="íṣļíḑè">
              <a:extLst>
                <a:ext uri="{FF2B5EF4-FFF2-40B4-BE49-F238E27FC236}">
                  <a16:creationId xmlns:a16="http://schemas.microsoft.com/office/drawing/2014/main" id="{34A7F49B-8BD3-EEF0-BAE9-2D05A8F201D7}"/>
                </a:ext>
              </a:extLst>
            </p:cNvPr>
            <p:cNvSpPr/>
            <p:nvPr/>
          </p:nvSpPr>
          <p:spPr bwMode="auto">
            <a:xfrm>
              <a:off x="5487988" y="3124200"/>
              <a:ext cx="71438" cy="76200"/>
            </a:xfrm>
            <a:custGeom>
              <a:avLst/>
              <a:gdLst>
                <a:gd name="T0" fmla="*/ 27 w 44"/>
                <a:gd name="T1" fmla="*/ 0 h 46"/>
                <a:gd name="T2" fmla="*/ 0 w 44"/>
                <a:gd name="T3" fmla="*/ 42 h 46"/>
                <a:gd name="T4" fmla="*/ 9 w 44"/>
                <a:gd name="T5" fmla="*/ 46 h 46"/>
                <a:gd name="T6" fmla="*/ 44 w 44"/>
                <a:gd name="T7" fmla="*/ 18 h 46"/>
                <a:gd name="T8" fmla="*/ 44 w 44"/>
                <a:gd name="T9" fmla="*/ 13 h 46"/>
                <a:gd name="T10" fmla="*/ 27 w 44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6">
                  <a:moveTo>
                    <a:pt x="27" y="0"/>
                  </a:moveTo>
                  <a:cubicBezTo>
                    <a:pt x="26" y="18"/>
                    <a:pt x="15" y="35"/>
                    <a:pt x="0" y="42"/>
                  </a:cubicBezTo>
                  <a:cubicBezTo>
                    <a:pt x="3" y="44"/>
                    <a:pt x="6" y="45"/>
                    <a:pt x="9" y="46"/>
                  </a:cubicBezTo>
                  <a:cubicBezTo>
                    <a:pt x="20" y="35"/>
                    <a:pt x="32" y="26"/>
                    <a:pt x="44" y="18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38" y="8"/>
                    <a:pt x="33" y="4"/>
                    <a:pt x="27" y="0"/>
                  </a:cubicBezTo>
                </a:path>
              </a:pathLst>
            </a:custGeom>
            <a:solidFill>
              <a:srgbClr val="D3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47" name="iṩ1iḋê">
              <a:extLst>
                <a:ext uri="{FF2B5EF4-FFF2-40B4-BE49-F238E27FC236}">
                  <a16:creationId xmlns:a16="http://schemas.microsoft.com/office/drawing/2014/main" id="{28CE6E22-AAAE-1D44-0CCB-508C76561845}"/>
                </a:ext>
              </a:extLst>
            </p:cNvPr>
            <p:cNvSpPr/>
            <p:nvPr/>
          </p:nvSpPr>
          <p:spPr bwMode="auto">
            <a:xfrm>
              <a:off x="5559426" y="2651125"/>
              <a:ext cx="587375" cy="503238"/>
            </a:xfrm>
            <a:custGeom>
              <a:avLst/>
              <a:gdLst>
                <a:gd name="T0" fmla="*/ 255 w 357"/>
                <a:gd name="T1" fmla="*/ 0 h 307"/>
                <a:gd name="T2" fmla="*/ 213 w 357"/>
                <a:gd name="T3" fmla="*/ 0 h 307"/>
                <a:gd name="T4" fmla="*/ 181 w 357"/>
                <a:gd name="T5" fmla="*/ 0 h 307"/>
                <a:gd name="T6" fmla="*/ 0 w 357"/>
                <a:gd name="T7" fmla="*/ 0 h 307"/>
                <a:gd name="T8" fmla="*/ 0 w 357"/>
                <a:gd name="T9" fmla="*/ 307 h 307"/>
                <a:gd name="T10" fmla="*/ 41 w 357"/>
                <a:gd name="T11" fmla="*/ 282 h 307"/>
                <a:gd name="T12" fmla="*/ 50 w 357"/>
                <a:gd name="T13" fmla="*/ 272 h 307"/>
                <a:gd name="T14" fmla="*/ 83 w 357"/>
                <a:gd name="T15" fmla="*/ 214 h 307"/>
                <a:gd name="T16" fmla="*/ 84 w 357"/>
                <a:gd name="T17" fmla="*/ 192 h 307"/>
                <a:gd name="T18" fmla="*/ 86 w 357"/>
                <a:gd name="T19" fmla="*/ 186 h 307"/>
                <a:gd name="T20" fmla="*/ 58 w 357"/>
                <a:gd name="T21" fmla="*/ 113 h 307"/>
                <a:gd name="T22" fmla="*/ 170 w 357"/>
                <a:gd name="T23" fmla="*/ 2 h 307"/>
                <a:gd name="T24" fmla="*/ 281 w 357"/>
                <a:gd name="T25" fmla="*/ 113 h 307"/>
                <a:gd name="T26" fmla="*/ 279 w 357"/>
                <a:gd name="T27" fmla="*/ 132 h 307"/>
                <a:gd name="T28" fmla="*/ 312 w 357"/>
                <a:gd name="T29" fmla="*/ 155 h 307"/>
                <a:gd name="T30" fmla="*/ 332 w 357"/>
                <a:gd name="T31" fmla="*/ 151 h 307"/>
                <a:gd name="T32" fmla="*/ 357 w 357"/>
                <a:gd name="T33" fmla="*/ 147 h 307"/>
                <a:gd name="T34" fmla="*/ 357 w 357"/>
                <a:gd name="T35" fmla="*/ 87 h 307"/>
                <a:gd name="T36" fmla="*/ 252 w 357"/>
                <a:gd name="T37" fmla="*/ 13 h 307"/>
                <a:gd name="T38" fmla="*/ 255 w 357"/>
                <a:gd name="T39" fmla="*/ 0 h 307"/>
                <a:gd name="T40" fmla="*/ 357 w 357"/>
                <a:gd name="T41" fmla="*/ 0 h 307"/>
                <a:gd name="T42" fmla="*/ 311 w 357"/>
                <a:gd name="T43" fmla="*/ 0 h 307"/>
                <a:gd name="T44" fmla="*/ 357 w 357"/>
                <a:gd name="T45" fmla="*/ 18 h 307"/>
                <a:gd name="T46" fmla="*/ 357 w 357"/>
                <a:gd name="T47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7" h="307">
                  <a:moveTo>
                    <a:pt x="255" y="0"/>
                  </a:moveTo>
                  <a:cubicBezTo>
                    <a:pt x="213" y="0"/>
                    <a:pt x="213" y="0"/>
                    <a:pt x="213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13" y="298"/>
                    <a:pt x="27" y="289"/>
                    <a:pt x="41" y="282"/>
                  </a:cubicBezTo>
                  <a:cubicBezTo>
                    <a:pt x="44" y="278"/>
                    <a:pt x="47" y="275"/>
                    <a:pt x="50" y="272"/>
                  </a:cubicBezTo>
                  <a:cubicBezTo>
                    <a:pt x="67" y="257"/>
                    <a:pt x="82" y="238"/>
                    <a:pt x="83" y="214"/>
                  </a:cubicBezTo>
                  <a:cubicBezTo>
                    <a:pt x="83" y="207"/>
                    <a:pt x="84" y="200"/>
                    <a:pt x="84" y="192"/>
                  </a:cubicBezTo>
                  <a:cubicBezTo>
                    <a:pt x="85" y="190"/>
                    <a:pt x="85" y="188"/>
                    <a:pt x="86" y="186"/>
                  </a:cubicBezTo>
                  <a:cubicBezTo>
                    <a:pt x="69" y="167"/>
                    <a:pt x="58" y="141"/>
                    <a:pt x="58" y="113"/>
                  </a:cubicBezTo>
                  <a:cubicBezTo>
                    <a:pt x="58" y="51"/>
                    <a:pt x="108" y="2"/>
                    <a:pt x="170" y="2"/>
                  </a:cubicBezTo>
                  <a:cubicBezTo>
                    <a:pt x="231" y="2"/>
                    <a:pt x="281" y="51"/>
                    <a:pt x="281" y="113"/>
                  </a:cubicBezTo>
                  <a:cubicBezTo>
                    <a:pt x="281" y="120"/>
                    <a:pt x="280" y="126"/>
                    <a:pt x="279" y="132"/>
                  </a:cubicBezTo>
                  <a:cubicBezTo>
                    <a:pt x="288" y="144"/>
                    <a:pt x="299" y="155"/>
                    <a:pt x="312" y="155"/>
                  </a:cubicBezTo>
                  <a:cubicBezTo>
                    <a:pt x="319" y="155"/>
                    <a:pt x="326" y="153"/>
                    <a:pt x="332" y="151"/>
                  </a:cubicBezTo>
                  <a:cubicBezTo>
                    <a:pt x="340" y="148"/>
                    <a:pt x="349" y="147"/>
                    <a:pt x="357" y="147"/>
                  </a:cubicBezTo>
                  <a:cubicBezTo>
                    <a:pt x="357" y="87"/>
                    <a:pt x="357" y="87"/>
                    <a:pt x="357" y="87"/>
                  </a:cubicBezTo>
                  <a:cubicBezTo>
                    <a:pt x="252" y="13"/>
                    <a:pt x="252" y="13"/>
                    <a:pt x="252" y="13"/>
                  </a:cubicBezTo>
                  <a:cubicBezTo>
                    <a:pt x="255" y="0"/>
                    <a:pt x="255" y="0"/>
                    <a:pt x="255" y="0"/>
                  </a:cubicBezTo>
                  <a:moveTo>
                    <a:pt x="357" y="0"/>
                  </a:moveTo>
                  <a:cubicBezTo>
                    <a:pt x="311" y="0"/>
                    <a:pt x="311" y="0"/>
                    <a:pt x="311" y="0"/>
                  </a:cubicBezTo>
                  <a:cubicBezTo>
                    <a:pt x="325" y="5"/>
                    <a:pt x="341" y="11"/>
                    <a:pt x="357" y="18"/>
                  </a:cubicBezTo>
                  <a:cubicBezTo>
                    <a:pt x="357" y="0"/>
                    <a:pt x="357" y="0"/>
                    <a:pt x="357" y="0"/>
                  </a:cubicBezTo>
                </a:path>
              </a:pathLst>
            </a:custGeom>
            <a:solidFill>
              <a:srgbClr val="86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48" name="îṧľíďé">
              <a:extLst>
                <a:ext uri="{FF2B5EF4-FFF2-40B4-BE49-F238E27FC236}">
                  <a16:creationId xmlns:a16="http://schemas.microsoft.com/office/drawing/2014/main" id="{D5522A5B-BE1A-2B62-37DC-81C49CE515B8}"/>
                </a:ext>
              </a:extLst>
            </p:cNvPr>
            <p:cNvSpPr/>
            <p:nvPr/>
          </p:nvSpPr>
          <p:spPr bwMode="auto">
            <a:xfrm>
              <a:off x="5502276" y="2616200"/>
              <a:ext cx="915988" cy="584200"/>
            </a:xfrm>
            <a:custGeom>
              <a:avLst/>
              <a:gdLst>
                <a:gd name="T0" fmla="*/ 76 w 558"/>
                <a:gd name="T1" fmla="*/ 303 h 356"/>
                <a:gd name="T2" fmla="*/ 35 w 558"/>
                <a:gd name="T3" fmla="*/ 328 h 356"/>
                <a:gd name="T4" fmla="*/ 35 w 558"/>
                <a:gd name="T5" fmla="*/ 328 h 356"/>
                <a:gd name="T6" fmla="*/ 0 w 558"/>
                <a:gd name="T7" fmla="*/ 356 h 356"/>
                <a:gd name="T8" fmla="*/ 2 w 558"/>
                <a:gd name="T9" fmla="*/ 356 h 356"/>
                <a:gd name="T10" fmla="*/ 74 w 558"/>
                <a:gd name="T11" fmla="*/ 305 h 356"/>
                <a:gd name="T12" fmla="*/ 76 w 558"/>
                <a:gd name="T13" fmla="*/ 303 h 356"/>
                <a:gd name="T14" fmla="*/ 315 w 558"/>
                <a:gd name="T15" fmla="*/ 8 h 356"/>
                <a:gd name="T16" fmla="*/ 311 w 558"/>
                <a:gd name="T17" fmla="*/ 26 h 356"/>
                <a:gd name="T18" fmla="*/ 494 w 558"/>
                <a:gd name="T19" fmla="*/ 155 h 356"/>
                <a:gd name="T20" fmla="*/ 558 w 558"/>
                <a:gd name="T21" fmla="*/ 102 h 356"/>
                <a:gd name="T22" fmla="*/ 499 w 558"/>
                <a:gd name="T23" fmla="*/ 80 h 356"/>
                <a:gd name="T24" fmla="*/ 484 w 558"/>
                <a:gd name="T25" fmla="*/ 75 h 356"/>
                <a:gd name="T26" fmla="*/ 392 w 558"/>
                <a:gd name="T27" fmla="*/ 39 h 356"/>
                <a:gd name="T28" fmla="*/ 392 w 558"/>
                <a:gd name="T29" fmla="*/ 39 h 356"/>
                <a:gd name="T30" fmla="*/ 346 w 558"/>
                <a:gd name="T31" fmla="*/ 21 h 356"/>
                <a:gd name="T32" fmla="*/ 346 w 558"/>
                <a:gd name="T33" fmla="*/ 21 h 356"/>
                <a:gd name="T34" fmla="*/ 315 w 558"/>
                <a:gd name="T35" fmla="*/ 8 h 356"/>
                <a:gd name="T36" fmla="*/ 295 w 558"/>
                <a:gd name="T37" fmla="*/ 0 h 356"/>
                <a:gd name="T38" fmla="*/ 290 w 558"/>
                <a:gd name="T39" fmla="*/ 21 h 356"/>
                <a:gd name="T40" fmla="*/ 287 w 558"/>
                <a:gd name="T41" fmla="*/ 34 h 356"/>
                <a:gd name="T42" fmla="*/ 392 w 558"/>
                <a:gd name="T43" fmla="*/ 108 h 356"/>
                <a:gd name="T44" fmla="*/ 435 w 558"/>
                <a:gd name="T45" fmla="*/ 138 h 356"/>
                <a:gd name="T46" fmla="*/ 451 w 558"/>
                <a:gd name="T47" fmla="*/ 150 h 356"/>
                <a:gd name="T48" fmla="*/ 470 w 558"/>
                <a:gd name="T49" fmla="*/ 163 h 356"/>
                <a:gd name="T50" fmla="*/ 472 w 558"/>
                <a:gd name="T51" fmla="*/ 163 h 356"/>
                <a:gd name="T52" fmla="*/ 289 w 558"/>
                <a:gd name="T53" fmla="*/ 33 h 356"/>
                <a:gd name="T54" fmla="*/ 297 w 558"/>
                <a:gd name="T55" fmla="*/ 1 h 356"/>
                <a:gd name="T56" fmla="*/ 295 w 558"/>
                <a:gd name="T5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58" h="356">
                  <a:moveTo>
                    <a:pt x="76" y="303"/>
                  </a:moveTo>
                  <a:cubicBezTo>
                    <a:pt x="62" y="310"/>
                    <a:pt x="48" y="319"/>
                    <a:pt x="35" y="328"/>
                  </a:cubicBezTo>
                  <a:cubicBezTo>
                    <a:pt x="35" y="328"/>
                    <a:pt x="35" y="328"/>
                    <a:pt x="35" y="328"/>
                  </a:cubicBezTo>
                  <a:cubicBezTo>
                    <a:pt x="23" y="336"/>
                    <a:pt x="11" y="345"/>
                    <a:pt x="0" y="356"/>
                  </a:cubicBezTo>
                  <a:cubicBezTo>
                    <a:pt x="1" y="356"/>
                    <a:pt x="1" y="356"/>
                    <a:pt x="2" y="356"/>
                  </a:cubicBezTo>
                  <a:cubicBezTo>
                    <a:pt x="24" y="335"/>
                    <a:pt x="50" y="318"/>
                    <a:pt x="74" y="305"/>
                  </a:cubicBezTo>
                  <a:cubicBezTo>
                    <a:pt x="75" y="304"/>
                    <a:pt x="75" y="304"/>
                    <a:pt x="76" y="303"/>
                  </a:cubicBezTo>
                  <a:moveTo>
                    <a:pt x="315" y="8"/>
                  </a:moveTo>
                  <a:cubicBezTo>
                    <a:pt x="311" y="26"/>
                    <a:pt x="311" y="26"/>
                    <a:pt x="311" y="26"/>
                  </a:cubicBezTo>
                  <a:cubicBezTo>
                    <a:pt x="494" y="155"/>
                    <a:pt x="494" y="155"/>
                    <a:pt x="494" y="155"/>
                  </a:cubicBezTo>
                  <a:cubicBezTo>
                    <a:pt x="518" y="143"/>
                    <a:pt x="540" y="125"/>
                    <a:pt x="558" y="102"/>
                  </a:cubicBezTo>
                  <a:cubicBezTo>
                    <a:pt x="541" y="96"/>
                    <a:pt x="521" y="89"/>
                    <a:pt x="499" y="80"/>
                  </a:cubicBezTo>
                  <a:cubicBezTo>
                    <a:pt x="494" y="78"/>
                    <a:pt x="489" y="77"/>
                    <a:pt x="484" y="75"/>
                  </a:cubicBezTo>
                  <a:cubicBezTo>
                    <a:pt x="454" y="63"/>
                    <a:pt x="421" y="50"/>
                    <a:pt x="392" y="39"/>
                  </a:cubicBezTo>
                  <a:cubicBezTo>
                    <a:pt x="392" y="39"/>
                    <a:pt x="392" y="39"/>
                    <a:pt x="392" y="39"/>
                  </a:cubicBezTo>
                  <a:cubicBezTo>
                    <a:pt x="376" y="32"/>
                    <a:pt x="360" y="26"/>
                    <a:pt x="346" y="21"/>
                  </a:cubicBezTo>
                  <a:cubicBezTo>
                    <a:pt x="346" y="21"/>
                    <a:pt x="346" y="21"/>
                    <a:pt x="346" y="21"/>
                  </a:cubicBezTo>
                  <a:cubicBezTo>
                    <a:pt x="334" y="16"/>
                    <a:pt x="324" y="12"/>
                    <a:pt x="315" y="8"/>
                  </a:cubicBezTo>
                  <a:moveTo>
                    <a:pt x="295" y="0"/>
                  </a:moveTo>
                  <a:cubicBezTo>
                    <a:pt x="290" y="21"/>
                    <a:pt x="290" y="21"/>
                    <a:pt x="290" y="21"/>
                  </a:cubicBezTo>
                  <a:cubicBezTo>
                    <a:pt x="287" y="34"/>
                    <a:pt x="287" y="34"/>
                    <a:pt x="287" y="34"/>
                  </a:cubicBezTo>
                  <a:cubicBezTo>
                    <a:pt x="392" y="108"/>
                    <a:pt x="392" y="108"/>
                    <a:pt x="392" y="108"/>
                  </a:cubicBezTo>
                  <a:cubicBezTo>
                    <a:pt x="435" y="138"/>
                    <a:pt x="435" y="138"/>
                    <a:pt x="435" y="138"/>
                  </a:cubicBezTo>
                  <a:cubicBezTo>
                    <a:pt x="451" y="150"/>
                    <a:pt x="451" y="150"/>
                    <a:pt x="451" y="150"/>
                  </a:cubicBezTo>
                  <a:cubicBezTo>
                    <a:pt x="470" y="163"/>
                    <a:pt x="470" y="163"/>
                    <a:pt x="470" y="163"/>
                  </a:cubicBezTo>
                  <a:cubicBezTo>
                    <a:pt x="471" y="163"/>
                    <a:pt x="472" y="163"/>
                    <a:pt x="472" y="163"/>
                  </a:cubicBezTo>
                  <a:cubicBezTo>
                    <a:pt x="289" y="33"/>
                    <a:pt x="289" y="33"/>
                    <a:pt x="289" y="33"/>
                  </a:cubicBezTo>
                  <a:cubicBezTo>
                    <a:pt x="297" y="1"/>
                    <a:pt x="297" y="1"/>
                    <a:pt x="297" y="1"/>
                  </a:cubicBezTo>
                  <a:cubicBezTo>
                    <a:pt x="296" y="1"/>
                    <a:pt x="295" y="0"/>
                    <a:pt x="295" y="0"/>
                  </a:cubicBezTo>
                </a:path>
              </a:pathLst>
            </a:custGeom>
            <a:solidFill>
              <a:srgbClr val="4D4B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49" name="í$ḷîďê">
              <a:extLst>
                <a:ext uri="{FF2B5EF4-FFF2-40B4-BE49-F238E27FC236}">
                  <a16:creationId xmlns:a16="http://schemas.microsoft.com/office/drawing/2014/main" id="{1C471412-9242-32D1-7799-B70964815D4C}"/>
                </a:ext>
              </a:extLst>
            </p:cNvPr>
            <p:cNvSpPr/>
            <p:nvPr/>
          </p:nvSpPr>
          <p:spPr bwMode="auto">
            <a:xfrm>
              <a:off x="5522913" y="3127375"/>
              <a:ext cx="95250" cy="77788"/>
            </a:xfrm>
            <a:custGeom>
              <a:avLst/>
              <a:gdLst>
                <a:gd name="T0" fmla="*/ 58 w 58"/>
                <a:gd name="T1" fmla="*/ 0 h 47"/>
                <a:gd name="T2" fmla="*/ 0 w 58"/>
                <a:gd name="T3" fmla="*/ 46 h 47"/>
                <a:gd name="T4" fmla="*/ 12 w 58"/>
                <a:gd name="T5" fmla="*/ 47 h 47"/>
                <a:gd name="T6" fmla="*/ 25 w 58"/>
                <a:gd name="T7" fmla="*/ 46 h 47"/>
                <a:gd name="T8" fmla="*/ 57 w 58"/>
                <a:gd name="T9" fmla="*/ 21 h 47"/>
                <a:gd name="T10" fmla="*/ 57 w 58"/>
                <a:gd name="T11" fmla="*/ 2 h 47"/>
                <a:gd name="T12" fmla="*/ 58 w 58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47">
                  <a:moveTo>
                    <a:pt x="58" y="0"/>
                  </a:moveTo>
                  <a:cubicBezTo>
                    <a:pt x="38" y="13"/>
                    <a:pt x="17" y="28"/>
                    <a:pt x="0" y="46"/>
                  </a:cubicBezTo>
                  <a:cubicBezTo>
                    <a:pt x="4" y="47"/>
                    <a:pt x="8" y="47"/>
                    <a:pt x="12" y="47"/>
                  </a:cubicBezTo>
                  <a:cubicBezTo>
                    <a:pt x="17" y="47"/>
                    <a:pt x="21" y="47"/>
                    <a:pt x="25" y="46"/>
                  </a:cubicBezTo>
                  <a:cubicBezTo>
                    <a:pt x="39" y="44"/>
                    <a:pt x="54" y="36"/>
                    <a:pt x="57" y="21"/>
                  </a:cubicBezTo>
                  <a:cubicBezTo>
                    <a:pt x="57" y="15"/>
                    <a:pt x="56" y="8"/>
                    <a:pt x="57" y="2"/>
                  </a:cubicBezTo>
                  <a:cubicBezTo>
                    <a:pt x="58" y="1"/>
                    <a:pt x="58" y="1"/>
                    <a:pt x="58" y="0"/>
                  </a:cubicBezTo>
                </a:path>
              </a:pathLst>
            </a:custGeom>
            <a:solidFill>
              <a:srgbClr val="4D4B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50" name="iṥļîḓè">
              <a:extLst>
                <a:ext uri="{FF2B5EF4-FFF2-40B4-BE49-F238E27FC236}">
                  <a16:creationId xmlns:a16="http://schemas.microsoft.com/office/drawing/2014/main" id="{1E191AE5-A06A-8CBA-8893-47AB96619BEA}"/>
                </a:ext>
              </a:extLst>
            </p:cNvPr>
            <p:cNvSpPr/>
            <p:nvPr/>
          </p:nvSpPr>
          <p:spPr bwMode="auto">
            <a:xfrm>
              <a:off x="5654676" y="2654300"/>
              <a:ext cx="366713" cy="301625"/>
            </a:xfrm>
            <a:custGeom>
              <a:avLst/>
              <a:gdLst>
                <a:gd name="T0" fmla="*/ 112 w 223"/>
                <a:gd name="T1" fmla="*/ 0 h 184"/>
                <a:gd name="T2" fmla="*/ 0 w 223"/>
                <a:gd name="T3" fmla="*/ 111 h 184"/>
                <a:gd name="T4" fmla="*/ 28 w 223"/>
                <a:gd name="T5" fmla="*/ 184 h 184"/>
                <a:gd name="T6" fmla="*/ 45 w 223"/>
                <a:gd name="T7" fmla="*/ 142 h 184"/>
                <a:gd name="T8" fmla="*/ 35 w 223"/>
                <a:gd name="T9" fmla="*/ 111 h 184"/>
                <a:gd name="T10" fmla="*/ 51 w 223"/>
                <a:gd name="T11" fmla="*/ 55 h 184"/>
                <a:gd name="T12" fmla="*/ 97 w 223"/>
                <a:gd name="T13" fmla="*/ 23 h 184"/>
                <a:gd name="T14" fmla="*/ 124 w 223"/>
                <a:gd name="T15" fmla="*/ 14 h 184"/>
                <a:gd name="T16" fmla="*/ 128 w 223"/>
                <a:gd name="T17" fmla="*/ 14 h 184"/>
                <a:gd name="T18" fmla="*/ 157 w 223"/>
                <a:gd name="T19" fmla="*/ 34 h 184"/>
                <a:gd name="T20" fmla="*/ 219 w 223"/>
                <a:gd name="T21" fmla="*/ 127 h 184"/>
                <a:gd name="T22" fmla="*/ 221 w 223"/>
                <a:gd name="T23" fmla="*/ 130 h 184"/>
                <a:gd name="T24" fmla="*/ 223 w 223"/>
                <a:gd name="T25" fmla="*/ 111 h 184"/>
                <a:gd name="T26" fmla="*/ 112 w 223"/>
                <a:gd name="T2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184">
                  <a:moveTo>
                    <a:pt x="112" y="0"/>
                  </a:moveTo>
                  <a:cubicBezTo>
                    <a:pt x="50" y="0"/>
                    <a:pt x="0" y="49"/>
                    <a:pt x="0" y="111"/>
                  </a:cubicBezTo>
                  <a:cubicBezTo>
                    <a:pt x="0" y="139"/>
                    <a:pt x="11" y="165"/>
                    <a:pt x="28" y="184"/>
                  </a:cubicBezTo>
                  <a:cubicBezTo>
                    <a:pt x="33" y="170"/>
                    <a:pt x="45" y="158"/>
                    <a:pt x="45" y="142"/>
                  </a:cubicBezTo>
                  <a:cubicBezTo>
                    <a:pt x="45" y="131"/>
                    <a:pt x="38" y="122"/>
                    <a:pt x="35" y="111"/>
                  </a:cubicBezTo>
                  <a:cubicBezTo>
                    <a:pt x="30" y="91"/>
                    <a:pt x="38" y="70"/>
                    <a:pt x="51" y="55"/>
                  </a:cubicBezTo>
                  <a:cubicBezTo>
                    <a:pt x="64" y="40"/>
                    <a:pt x="80" y="32"/>
                    <a:pt x="97" y="23"/>
                  </a:cubicBezTo>
                  <a:cubicBezTo>
                    <a:pt x="106" y="19"/>
                    <a:pt x="114" y="14"/>
                    <a:pt x="124" y="14"/>
                  </a:cubicBezTo>
                  <a:cubicBezTo>
                    <a:pt x="125" y="14"/>
                    <a:pt x="127" y="14"/>
                    <a:pt x="128" y="14"/>
                  </a:cubicBezTo>
                  <a:cubicBezTo>
                    <a:pt x="139" y="16"/>
                    <a:pt x="149" y="25"/>
                    <a:pt x="157" y="34"/>
                  </a:cubicBezTo>
                  <a:cubicBezTo>
                    <a:pt x="181" y="62"/>
                    <a:pt x="198" y="96"/>
                    <a:pt x="219" y="127"/>
                  </a:cubicBezTo>
                  <a:cubicBezTo>
                    <a:pt x="220" y="128"/>
                    <a:pt x="220" y="129"/>
                    <a:pt x="221" y="130"/>
                  </a:cubicBezTo>
                  <a:cubicBezTo>
                    <a:pt x="222" y="124"/>
                    <a:pt x="223" y="118"/>
                    <a:pt x="223" y="111"/>
                  </a:cubicBezTo>
                  <a:cubicBezTo>
                    <a:pt x="223" y="49"/>
                    <a:pt x="173" y="0"/>
                    <a:pt x="112" y="0"/>
                  </a:cubicBezTo>
                </a:path>
              </a:pathLst>
            </a:custGeom>
            <a:solidFill>
              <a:srgbClr val="E5A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51" name="îSḻídê">
              <a:extLst>
                <a:ext uri="{FF2B5EF4-FFF2-40B4-BE49-F238E27FC236}">
                  <a16:creationId xmlns:a16="http://schemas.microsoft.com/office/drawing/2014/main" id="{79C128D7-E7EE-F230-8E76-5631F8B349E1}"/>
                </a:ext>
              </a:extLst>
            </p:cNvPr>
            <p:cNvSpPr/>
            <p:nvPr/>
          </p:nvSpPr>
          <p:spPr bwMode="auto">
            <a:xfrm>
              <a:off x="6037263" y="4305300"/>
              <a:ext cx="106363" cy="273050"/>
            </a:xfrm>
            <a:custGeom>
              <a:avLst/>
              <a:gdLst>
                <a:gd name="T0" fmla="*/ 0 w 64"/>
                <a:gd name="T1" fmla="*/ 0 h 166"/>
                <a:gd name="T2" fmla="*/ 45 w 64"/>
                <a:gd name="T3" fmla="*/ 166 h 166"/>
                <a:gd name="T4" fmla="*/ 0 w 64"/>
                <a:gd name="T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166">
                  <a:moveTo>
                    <a:pt x="0" y="0"/>
                  </a:moveTo>
                  <a:cubicBezTo>
                    <a:pt x="45" y="166"/>
                    <a:pt x="45" y="166"/>
                    <a:pt x="45" y="166"/>
                  </a:cubicBezTo>
                  <a:cubicBezTo>
                    <a:pt x="64" y="127"/>
                    <a:pt x="0" y="0"/>
                    <a:pt x="0" y="0"/>
                  </a:cubicBezTo>
                </a:path>
              </a:pathLst>
            </a:custGeom>
            <a:solidFill>
              <a:srgbClr val="6A6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52" name="î$ļïďe">
              <a:extLst>
                <a:ext uri="{FF2B5EF4-FFF2-40B4-BE49-F238E27FC236}">
                  <a16:creationId xmlns:a16="http://schemas.microsoft.com/office/drawing/2014/main" id="{F33F5203-1B54-9895-36F1-4927A63CEA50}"/>
                </a:ext>
              </a:extLst>
            </p:cNvPr>
            <p:cNvSpPr/>
            <p:nvPr/>
          </p:nvSpPr>
          <p:spPr bwMode="auto">
            <a:xfrm>
              <a:off x="6067426" y="4622800"/>
              <a:ext cx="200025" cy="239713"/>
            </a:xfrm>
            <a:custGeom>
              <a:avLst/>
              <a:gdLst>
                <a:gd name="T0" fmla="*/ 10 w 122"/>
                <a:gd name="T1" fmla="*/ 0 h 146"/>
                <a:gd name="T2" fmla="*/ 4 w 122"/>
                <a:gd name="T3" fmla="*/ 28 h 146"/>
                <a:gd name="T4" fmla="*/ 4 w 122"/>
                <a:gd name="T5" fmla="*/ 26 h 146"/>
                <a:gd name="T6" fmla="*/ 99 w 122"/>
                <a:gd name="T7" fmla="*/ 146 h 146"/>
                <a:gd name="T8" fmla="*/ 120 w 122"/>
                <a:gd name="T9" fmla="*/ 86 h 146"/>
                <a:gd name="T10" fmla="*/ 17 w 122"/>
                <a:gd name="T11" fmla="*/ 3 h 146"/>
                <a:gd name="T12" fmla="*/ 10 w 122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6">
                  <a:moveTo>
                    <a:pt x="10" y="0"/>
                  </a:moveTo>
                  <a:cubicBezTo>
                    <a:pt x="0" y="0"/>
                    <a:pt x="4" y="28"/>
                    <a:pt x="4" y="28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99" y="146"/>
                    <a:pt x="99" y="146"/>
                    <a:pt x="99" y="146"/>
                  </a:cubicBezTo>
                  <a:cubicBezTo>
                    <a:pt x="108" y="126"/>
                    <a:pt x="122" y="94"/>
                    <a:pt x="120" y="86"/>
                  </a:cubicBezTo>
                  <a:cubicBezTo>
                    <a:pt x="119" y="78"/>
                    <a:pt x="56" y="31"/>
                    <a:pt x="17" y="3"/>
                  </a:cubicBezTo>
                  <a:cubicBezTo>
                    <a:pt x="14" y="1"/>
                    <a:pt x="12" y="0"/>
                    <a:pt x="10" y="0"/>
                  </a:cubicBezTo>
                </a:path>
              </a:pathLst>
            </a:custGeom>
            <a:solidFill>
              <a:srgbClr val="6A6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53" name="í$ḷïde">
              <a:extLst>
                <a:ext uri="{FF2B5EF4-FFF2-40B4-BE49-F238E27FC236}">
                  <a16:creationId xmlns:a16="http://schemas.microsoft.com/office/drawing/2014/main" id="{B5141469-E4C9-6A3A-712F-83D4EF6EF7B5}"/>
                </a:ext>
              </a:extLst>
            </p:cNvPr>
            <p:cNvSpPr/>
            <p:nvPr/>
          </p:nvSpPr>
          <p:spPr bwMode="auto">
            <a:xfrm>
              <a:off x="6010276" y="3009900"/>
              <a:ext cx="9525" cy="0"/>
            </a:xfrm>
            <a:custGeom>
              <a:avLst/>
              <a:gdLst>
                <a:gd name="T0" fmla="*/ 6 w 6"/>
                <a:gd name="T1" fmla="*/ 2 w 6"/>
                <a:gd name="T2" fmla="*/ 0 w 6"/>
                <a:gd name="T3" fmla="*/ 0 w 6"/>
                <a:gd name="T4" fmla="*/ 0 w 6"/>
                <a:gd name="T5" fmla="*/ 6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cubicBezTo>
                    <a:pt x="5" y="0"/>
                    <a:pt x="4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</a:path>
              </a:pathLst>
            </a:custGeom>
            <a:solidFill>
              <a:srgbClr val="86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54" name="íṥḷiḋè">
              <a:extLst>
                <a:ext uri="{FF2B5EF4-FFF2-40B4-BE49-F238E27FC236}">
                  <a16:creationId xmlns:a16="http://schemas.microsoft.com/office/drawing/2014/main" id="{07DADCE8-DF84-5E61-FA69-A21BEC3B01DC}"/>
                </a:ext>
              </a:extLst>
            </p:cNvPr>
            <p:cNvSpPr/>
            <p:nvPr/>
          </p:nvSpPr>
          <p:spPr bwMode="auto">
            <a:xfrm>
              <a:off x="5980113" y="3008313"/>
              <a:ext cx="69850" cy="84138"/>
            </a:xfrm>
            <a:custGeom>
              <a:avLst/>
              <a:gdLst>
                <a:gd name="T0" fmla="*/ 40 w 42"/>
                <a:gd name="T1" fmla="*/ 0 h 51"/>
                <a:gd name="T2" fmla="*/ 24 w 42"/>
                <a:gd name="T3" fmla="*/ 1 h 51"/>
                <a:gd name="T4" fmla="*/ 18 w 42"/>
                <a:gd name="T5" fmla="*/ 1 h 51"/>
                <a:gd name="T6" fmla="*/ 18 w 42"/>
                <a:gd name="T7" fmla="*/ 1 h 51"/>
                <a:gd name="T8" fmla="*/ 0 w 42"/>
                <a:gd name="T9" fmla="*/ 51 h 51"/>
                <a:gd name="T10" fmla="*/ 40 w 42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51">
                  <a:moveTo>
                    <a:pt x="40" y="0"/>
                  </a:moveTo>
                  <a:cubicBezTo>
                    <a:pt x="35" y="1"/>
                    <a:pt x="29" y="1"/>
                    <a:pt x="24" y="1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4"/>
                    <a:pt x="25" y="35"/>
                    <a:pt x="0" y="51"/>
                  </a:cubicBezTo>
                  <a:cubicBezTo>
                    <a:pt x="40" y="44"/>
                    <a:pt x="42" y="13"/>
                    <a:pt x="40" y="0"/>
                  </a:cubicBezTo>
                </a:path>
              </a:pathLst>
            </a:custGeom>
            <a:solidFill>
              <a:srgbClr val="4D4B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55" name="íṥḷîḋe">
              <a:extLst>
                <a:ext uri="{FF2B5EF4-FFF2-40B4-BE49-F238E27FC236}">
                  <a16:creationId xmlns:a16="http://schemas.microsoft.com/office/drawing/2014/main" id="{3D62856B-2721-10B1-C097-B6712A921DD0}"/>
                </a:ext>
              </a:extLst>
            </p:cNvPr>
            <p:cNvSpPr/>
            <p:nvPr/>
          </p:nvSpPr>
          <p:spPr bwMode="auto">
            <a:xfrm>
              <a:off x="4756151" y="3057525"/>
              <a:ext cx="1003300" cy="728663"/>
            </a:xfrm>
            <a:custGeom>
              <a:avLst/>
              <a:gdLst>
                <a:gd name="T0" fmla="*/ 456 w 611"/>
                <a:gd name="T1" fmla="*/ 87 h 444"/>
                <a:gd name="T2" fmla="*/ 412 w 611"/>
                <a:gd name="T3" fmla="*/ 143 h 444"/>
                <a:gd name="T4" fmla="*/ 0 w 611"/>
                <a:gd name="T5" fmla="*/ 444 h 444"/>
                <a:gd name="T6" fmla="*/ 21 w 611"/>
                <a:gd name="T7" fmla="*/ 436 h 444"/>
                <a:gd name="T8" fmla="*/ 433 w 611"/>
                <a:gd name="T9" fmla="*/ 135 h 444"/>
                <a:gd name="T10" fmla="*/ 467 w 611"/>
                <a:gd name="T11" fmla="*/ 89 h 444"/>
                <a:gd name="T12" fmla="*/ 456 w 611"/>
                <a:gd name="T13" fmla="*/ 87 h 444"/>
                <a:gd name="T14" fmla="*/ 611 w 611"/>
                <a:gd name="T15" fmla="*/ 0 h 444"/>
                <a:gd name="T16" fmla="*/ 528 w 611"/>
                <a:gd name="T17" fmla="*/ 36 h 444"/>
                <a:gd name="T18" fmla="*/ 525 w 611"/>
                <a:gd name="T19" fmla="*/ 43 h 444"/>
                <a:gd name="T20" fmla="*/ 611 w 611"/>
                <a:gd name="T21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1" h="444">
                  <a:moveTo>
                    <a:pt x="456" y="87"/>
                  </a:moveTo>
                  <a:cubicBezTo>
                    <a:pt x="438" y="103"/>
                    <a:pt x="423" y="122"/>
                    <a:pt x="412" y="143"/>
                  </a:cubicBezTo>
                  <a:cubicBezTo>
                    <a:pt x="359" y="245"/>
                    <a:pt x="0" y="444"/>
                    <a:pt x="0" y="444"/>
                  </a:cubicBezTo>
                  <a:cubicBezTo>
                    <a:pt x="21" y="436"/>
                    <a:pt x="21" y="436"/>
                    <a:pt x="21" y="436"/>
                  </a:cubicBezTo>
                  <a:cubicBezTo>
                    <a:pt x="21" y="436"/>
                    <a:pt x="381" y="237"/>
                    <a:pt x="433" y="135"/>
                  </a:cubicBezTo>
                  <a:cubicBezTo>
                    <a:pt x="442" y="118"/>
                    <a:pt x="454" y="103"/>
                    <a:pt x="467" y="89"/>
                  </a:cubicBezTo>
                  <a:cubicBezTo>
                    <a:pt x="463" y="89"/>
                    <a:pt x="460" y="88"/>
                    <a:pt x="456" y="87"/>
                  </a:cubicBezTo>
                  <a:moveTo>
                    <a:pt x="611" y="0"/>
                  </a:moveTo>
                  <a:cubicBezTo>
                    <a:pt x="595" y="5"/>
                    <a:pt x="563" y="17"/>
                    <a:pt x="528" y="36"/>
                  </a:cubicBezTo>
                  <a:cubicBezTo>
                    <a:pt x="527" y="38"/>
                    <a:pt x="526" y="40"/>
                    <a:pt x="525" y="43"/>
                  </a:cubicBezTo>
                  <a:cubicBezTo>
                    <a:pt x="556" y="23"/>
                    <a:pt x="588" y="9"/>
                    <a:pt x="611" y="0"/>
                  </a:cubicBezTo>
                </a:path>
              </a:pathLst>
            </a:custGeom>
            <a:solidFill>
              <a:srgbClr val="4D4B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56" name="îṣḷîḍe">
              <a:extLst>
                <a:ext uri="{FF2B5EF4-FFF2-40B4-BE49-F238E27FC236}">
                  <a16:creationId xmlns:a16="http://schemas.microsoft.com/office/drawing/2014/main" id="{6DA0991B-2D09-981D-E008-929089DBFDB6}"/>
                </a:ext>
              </a:extLst>
            </p:cNvPr>
            <p:cNvSpPr/>
            <p:nvPr/>
          </p:nvSpPr>
          <p:spPr bwMode="auto">
            <a:xfrm>
              <a:off x="5505451" y="3116263"/>
              <a:ext cx="117475" cy="87313"/>
            </a:xfrm>
            <a:custGeom>
              <a:avLst/>
              <a:gdLst>
                <a:gd name="T0" fmla="*/ 72 w 72"/>
                <a:gd name="T1" fmla="*/ 0 h 53"/>
                <a:gd name="T2" fmla="*/ 0 w 72"/>
                <a:gd name="T3" fmla="*/ 51 h 53"/>
                <a:gd name="T4" fmla="*/ 11 w 72"/>
                <a:gd name="T5" fmla="*/ 53 h 53"/>
                <a:gd name="T6" fmla="*/ 69 w 72"/>
                <a:gd name="T7" fmla="*/ 7 h 53"/>
                <a:gd name="T8" fmla="*/ 72 w 72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53">
                  <a:moveTo>
                    <a:pt x="72" y="0"/>
                  </a:moveTo>
                  <a:cubicBezTo>
                    <a:pt x="48" y="13"/>
                    <a:pt x="22" y="30"/>
                    <a:pt x="0" y="51"/>
                  </a:cubicBezTo>
                  <a:cubicBezTo>
                    <a:pt x="4" y="52"/>
                    <a:pt x="7" y="53"/>
                    <a:pt x="11" y="53"/>
                  </a:cubicBezTo>
                  <a:cubicBezTo>
                    <a:pt x="28" y="35"/>
                    <a:pt x="49" y="20"/>
                    <a:pt x="69" y="7"/>
                  </a:cubicBezTo>
                  <a:cubicBezTo>
                    <a:pt x="70" y="4"/>
                    <a:pt x="71" y="2"/>
                    <a:pt x="72" y="0"/>
                  </a:cubicBezTo>
                </a:path>
              </a:pathLst>
            </a:custGeom>
            <a:solidFill>
              <a:srgbClr val="4543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57" name="iṡḷîďé">
              <a:extLst>
                <a:ext uri="{FF2B5EF4-FFF2-40B4-BE49-F238E27FC236}">
                  <a16:creationId xmlns:a16="http://schemas.microsoft.com/office/drawing/2014/main" id="{F4A7A48D-35B8-6F26-D7D5-78C90B000550}"/>
                </a:ext>
              </a:extLst>
            </p:cNvPr>
            <p:cNvSpPr/>
            <p:nvPr/>
          </p:nvSpPr>
          <p:spPr bwMode="auto">
            <a:xfrm>
              <a:off x="6124576" y="2870200"/>
              <a:ext cx="195263" cy="115888"/>
            </a:xfrm>
            <a:custGeom>
              <a:avLst/>
              <a:gdLst>
                <a:gd name="T0" fmla="*/ 115 w 119"/>
                <a:gd name="T1" fmla="*/ 0 h 70"/>
                <a:gd name="T2" fmla="*/ 93 w 119"/>
                <a:gd name="T3" fmla="*/ 8 h 70"/>
                <a:gd name="T4" fmla="*/ 98 w 119"/>
                <a:gd name="T5" fmla="*/ 11 h 70"/>
                <a:gd name="T6" fmla="*/ 0 w 119"/>
                <a:gd name="T7" fmla="*/ 70 h 70"/>
                <a:gd name="T8" fmla="*/ 119 w 119"/>
                <a:gd name="T9" fmla="*/ 3 h 70"/>
                <a:gd name="T10" fmla="*/ 115 w 119"/>
                <a:gd name="T11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70">
                  <a:moveTo>
                    <a:pt x="115" y="0"/>
                  </a:moveTo>
                  <a:cubicBezTo>
                    <a:pt x="108" y="3"/>
                    <a:pt x="100" y="6"/>
                    <a:pt x="93" y="8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68" y="35"/>
                    <a:pt x="35" y="54"/>
                    <a:pt x="0" y="70"/>
                  </a:cubicBezTo>
                  <a:cubicBezTo>
                    <a:pt x="61" y="51"/>
                    <a:pt x="119" y="3"/>
                    <a:pt x="119" y="3"/>
                  </a:cubicBezTo>
                  <a:cubicBezTo>
                    <a:pt x="115" y="0"/>
                    <a:pt x="115" y="0"/>
                    <a:pt x="115" y="0"/>
                  </a:cubicBezTo>
                </a:path>
              </a:pathLst>
            </a:custGeom>
            <a:solidFill>
              <a:srgbClr val="4D4B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58" name="iṥľîḋé">
              <a:extLst>
                <a:ext uri="{FF2B5EF4-FFF2-40B4-BE49-F238E27FC236}">
                  <a16:creationId xmlns:a16="http://schemas.microsoft.com/office/drawing/2014/main" id="{24DA618E-8E5C-7507-823B-D2F2CE4C2C4D}"/>
                </a:ext>
              </a:extLst>
            </p:cNvPr>
            <p:cNvSpPr/>
            <p:nvPr/>
          </p:nvSpPr>
          <p:spPr bwMode="auto">
            <a:xfrm>
              <a:off x="5989638" y="2616200"/>
              <a:ext cx="30163" cy="12700"/>
            </a:xfrm>
            <a:custGeom>
              <a:avLst/>
              <a:gdLst>
                <a:gd name="T0" fmla="*/ 0 w 18"/>
                <a:gd name="T1" fmla="*/ 0 h 8"/>
                <a:gd name="T2" fmla="*/ 0 w 18"/>
                <a:gd name="T3" fmla="*/ 1 h 8"/>
                <a:gd name="T4" fmla="*/ 18 w 18"/>
                <a:gd name="T5" fmla="*/ 8 h 8"/>
                <a:gd name="T6" fmla="*/ 18 w 18"/>
                <a:gd name="T7" fmla="*/ 7 h 8"/>
                <a:gd name="T8" fmla="*/ 0 w 1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2"/>
                    <a:pt x="9" y="5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59" name="i$ľîḋe">
              <a:extLst>
                <a:ext uri="{FF2B5EF4-FFF2-40B4-BE49-F238E27FC236}">
                  <a16:creationId xmlns:a16="http://schemas.microsoft.com/office/drawing/2014/main" id="{562EE9FA-C637-B452-36F2-B491D6967E91}"/>
                </a:ext>
              </a:extLst>
            </p:cNvPr>
            <p:cNvSpPr/>
            <p:nvPr/>
          </p:nvSpPr>
          <p:spPr bwMode="auto">
            <a:xfrm>
              <a:off x="5976938" y="2617788"/>
              <a:ext cx="336550" cy="265113"/>
            </a:xfrm>
            <a:custGeom>
              <a:avLst/>
              <a:gdLst>
                <a:gd name="T0" fmla="*/ 8 w 205"/>
                <a:gd name="T1" fmla="*/ 0 h 162"/>
                <a:gd name="T2" fmla="*/ 0 w 205"/>
                <a:gd name="T3" fmla="*/ 32 h 162"/>
                <a:gd name="T4" fmla="*/ 183 w 205"/>
                <a:gd name="T5" fmla="*/ 162 h 162"/>
                <a:gd name="T6" fmla="*/ 205 w 205"/>
                <a:gd name="T7" fmla="*/ 154 h 162"/>
                <a:gd name="T8" fmla="*/ 22 w 205"/>
                <a:gd name="T9" fmla="*/ 25 h 162"/>
                <a:gd name="T10" fmla="*/ 26 w 205"/>
                <a:gd name="T11" fmla="*/ 7 h 162"/>
                <a:gd name="T12" fmla="*/ 8 w 205"/>
                <a:gd name="T13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62">
                  <a:moveTo>
                    <a:pt x="8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183" y="162"/>
                    <a:pt x="183" y="162"/>
                    <a:pt x="183" y="162"/>
                  </a:cubicBezTo>
                  <a:cubicBezTo>
                    <a:pt x="190" y="160"/>
                    <a:pt x="198" y="157"/>
                    <a:pt x="205" y="154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7" y="4"/>
                    <a:pt x="11" y="1"/>
                    <a:pt x="8" y="0"/>
                  </a:cubicBezTo>
                </a:path>
              </a:pathLst>
            </a:custGeom>
            <a:solidFill>
              <a:srgbClr val="4543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60" name="îṡḻíḓè">
              <a:extLst>
                <a:ext uri="{FF2B5EF4-FFF2-40B4-BE49-F238E27FC236}">
                  <a16:creationId xmlns:a16="http://schemas.microsoft.com/office/drawing/2014/main" id="{7B6CE8C5-B8F5-9159-74B9-2F2D547720A4}"/>
                </a:ext>
              </a:extLst>
            </p:cNvPr>
            <p:cNvSpPr/>
            <p:nvPr/>
          </p:nvSpPr>
          <p:spPr bwMode="auto">
            <a:xfrm>
              <a:off x="6202363" y="3686175"/>
              <a:ext cx="46038" cy="15875"/>
            </a:xfrm>
            <a:custGeom>
              <a:avLst/>
              <a:gdLst>
                <a:gd name="T0" fmla="*/ 28 w 28"/>
                <a:gd name="T1" fmla="*/ 0 h 10"/>
                <a:gd name="T2" fmla="*/ 26 w 28"/>
                <a:gd name="T3" fmla="*/ 1 h 10"/>
                <a:gd name="T4" fmla="*/ 26 w 28"/>
                <a:gd name="T5" fmla="*/ 4 h 10"/>
                <a:gd name="T6" fmla="*/ 0 w 28"/>
                <a:gd name="T7" fmla="*/ 9 h 10"/>
                <a:gd name="T8" fmla="*/ 0 w 28"/>
                <a:gd name="T9" fmla="*/ 10 h 10"/>
                <a:gd name="T10" fmla="*/ 28 w 28"/>
                <a:gd name="T11" fmla="*/ 4 h 10"/>
                <a:gd name="T12" fmla="*/ 28 w 28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10">
                  <a:moveTo>
                    <a:pt x="28" y="0"/>
                  </a:moveTo>
                  <a:cubicBezTo>
                    <a:pt x="27" y="0"/>
                    <a:pt x="27" y="1"/>
                    <a:pt x="26" y="1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16" y="5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9" y="7"/>
                    <a:pt x="18" y="6"/>
                    <a:pt x="28" y="4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C8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61" name="iş1íde">
              <a:extLst>
                <a:ext uri="{FF2B5EF4-FFF2-40B4-BE49-F238E27FC236}">
                  <a16:creationId xmlns:a16="http://schemas.microsoft.com/office/drawing/2014/main" id="{BF716C25-43CF-21F9-FDBB-3D791F8827B2}"/>
                </a:ext>
              </a:extLst>
            </p:cNvPr>
            <p:cNvSpPr/>
            <p:nvPr/>
          </p:nvSpPr>
          <p:spPr bwMode="auto">
            <a:xfrm>
              <a:off x="6202363" y="3700463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4B9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62" name="íṧḷîḓé">
              <a:extLst>
                <a:ext uri="{FF2B5EF4-FFF2-40B4-BE49-F238E27FC236}">
                  <a16:creationId xmlns:a16="http://schemas.microsoft.com/office/drawing/2014/main" id="{8D15E3A2-475C-D5E8-2449-54EFCC5C6D39}"/>
                </a:ext>
              </a:extLst>
            </p:cNvPr>
            <p:cNvSpPr/>
            <p:nvPr/>
          </p:nvSpPr>
          <p:spPr bwMode="auto">
            <a:xfrm>
              <a:off x="6202363" y="3700463"/>
              <a:ext cx="0" cy="1588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9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63" name="íṧḷïdé">
              <a:extLst>
                <a:ext uri="{FF2B5EF4-FFF2-40B4-BE49-F238E27FC236}">
                  <a16:creationId xmlns:a16="http://schemas.microsoft.com/office/drawing/2014/main" id="{BE3851B0-8197-4BDF-AFDE-6274BD4FDE30}"/>
                </a:ext>
              </a:extLst>
            </p:cNvPr>
            <p:cNvSpPr/>
            <p:nvPr/>
          </p:nvSpPr>
          <p:spPr bwMode="auto">
            <a:xfrm>
              <a:off x="6126163" y="3700463"/>
              <a:ext cx="76200" cy="23813"/>
            </a:xfrm>
            <a:custGeom>
              <a:avLst/>
              <a:gdLst>
                <a:gd name="T0" fmla="*/ 46 w 46"/>
                <a:gd name="T1" fmla="*/ 0 h 14"/>
                <a:gd name="T2" fmla="*/ 13 w 46"/>
                <a:gd name="T3" fmla="*/ 9 h 14"/>
                <a:gd name="T4" fmla="*/ 0 w 46"/>
                <a:gd name="T5" fmla="*/ 14 h 14"/>
                <a:gd name="T6" fmla="*/ 46 w 46"/>
                <a:gd name="T7" fmla="*/ 1 h 14"/>
                <a:gd name="T8" fmla="*/ 46 w 4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4">
                  <a:moveTo>
                    <a:pt x="46" y="0"/>
                  </a:moveTo>
                  <a:cubicBezTo>
                    <a:pt x="37" y="2"/>
                    <a:pt x="25" y="5"/>
                    <a:pt x="13" y="9"/>
                  </a:cubicBezTo>
                  <a:cubicBezTo>
                    <a:pt x="9" y="10"/>
                    <a:pt x="4" y="12"/>
                    <a:pt x="0" y="14"/>
                  </a:cubicBezTo>
                  <a:cubicBezTo>
                    <a:pt x="15" y="8"/>
                    <a:pt x="30" y="4"/>
                    <a:pt x="46" y="1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C3C2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64" name="işliḍe">
              <a:extLst>
                <a:ext uri="{FF2B5EF4-FFF2-40B4-BE49-F238E27FC236}">
                  <a16:creationId xmlns:a16="http://schemas.microsoft.com/office/drawing/2014/main" id="{CB882EF3-081A-5C95-21D0-4FEEE18901D9}"/>
                </a:ext>
              </a:extLst>
            </p:cNvPr>
            <p:cNvSpPr/>
            <p:nvPr/>
          </p:nvSpPr>
          <p:spPr bwMode="auto">
            <a:xfrm>
              <a:off x="6148388" y="3687763"/>
              <a:ext cx="96838" cy="26988"/>
            </a:xfrm>
            <a:custGeom>
              <a:avLst/>
              <a:gdLst>
                <a:gd name="T0" fmla="*/ 59 w 59"/>
                <a:gd name="T1" fmla="*/ 0 h 17"/>
                <a:gd name="T2" fmla="*/ 0 w 59"/>
                <a:gd name="T3" fmla="*/ 17 h 17"/>
                <a:gd name="T4" fmla="*/ 33 w 59"/>
                <a:gd name="T5" fmla="*/ 8 h 17"/>
                <a:gd name="T6" fmla="*/ 33 w 59"/>
                <a:gd name="T7" fmla="*/ 8 h 17"/>
                <a:gd name="T8" fmla="*/ 33 w 59"/>
                <a:gd name="T9" fmla="*/ 8 h 17"/>
                <a:gd name="T10" fmla="*/ 59 w 59"/>
                <a:gd name="T11" fmla="*/ 3 h 17"/>
                <a:gd name="T12" fmla="*/ 59 w 59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17">
                  <a:moveTo>
                    <a:pt x="59" y="0"/>
                  </a:moveTo>
                  <a:cubicBezTo>
                    <a:pt x="39" y="4"/>
                    <a:pt x="19" y="10"/>
                    <a:pt x="0" y="17"/>
                  </a:cubicBezTo>
                  <a:cubicBezTo>
                    <a:pt x="12" y="13"/>
                    <a:pt x="24" y="10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49" y="4"/>
                    <a:pt x="59" y="3"/>
                    <a:pt x="59" y="3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4D4B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65" name="îsľíďe">
              <a:extLst>
                <a:ext uri="{FF2B5EF4-FFF2-40B4-BE49-F238E27FC236}">
                  <a16:creationId xmlns:a16="http://schemas.microsoft.com/office/drawing/2014/main" id="{D04C7E23-97B5-70BC-4BFC-62F8D3E16CE1}"/>
                </a:ext>
              </a:extLst>
            </p:cNvPr>
            <p:cNvSpPr/>
            <p:nvPr/>
          </p:nvSpPr>
          <p:spPr bwMode="auto">
            <a:xfrm>
              <a:off x="5494338" y="3482975"/>
              <a:ext cx="41275" cy="6350"/>
            </a:xfrm>
            <a:custGeom>
              <a:avLst/>
              <a:gdLst>
                <a:gd name="T0" fmla="*/ 25 w 25"/>
                <a:gd name="T1" fmla="*/ 0 h 4"/>
                <a:gd name="T2" fmla="*/ 3 w 25"/>
                <a:gd name="T3" fmla="*/ 3 h 4"/>
                <a:gd name="T4" fmla="*/ 0 w 25"/>
                <a:gd name="T5" fmla="*/ 4 h 4"/>
                <a:gd name="T6" fmla="*/ 25 w 2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4">
                  <a:moveTo>
                    <a:pt x="25" y="0"/>
                  </a:moveTo>
                  <a:cubicBezTo>
                    <a:pt x="17" y="0"/>
                    <a:pt x="10" y="1"/>
                    <a:pt x="3" y="3"/>
                  </a:cubicBezTo>
                  <a:cubicBezTo>
                    <a:pt x="2" y="3"/>
                    <a:pt x="1" y="4"/>
                    <a:pt x="0" y="4"/>
                  </a:cubicBezTo>
                  <a:cubicBezTo>
                    <a:pt x="8" y="2"/>
                    <a:pt x="16" y="1"/>
                    <a:pt x="25" y="0"/>
                  </a:cubicBezTo>
                </a:path>
              </a:pathLst>
            </a:custGeom>
            <a:solidFill>
              <a:srgbClr val="C8CE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66" name="íṣļíḍê">
              <a:extLst>
                <a:ext uri="{FF2B5EF4-FFF2-40B4-BE49-F238E27FC236}">
                  <a16:creationId xmlns:a16="http://schemas.microsoft.com/office/drawing/2014/main" id="{B9C8B592-E743-799B-CC5A-982E4CFCFA6F}"/>
                </a:ext>
              </a:extLst>
            </p:cNvPr>
            <p:cNvSpPr/>
            <p:nvPr/>
          </p:nvSpPr>
          <p:spPr bwMode="auto">
            <a:xfrm>
              <a:off x="5715001" y="4071938"/>
              <a:ext cx="6350" cy="0"/>
            </a:xfrm>
            <a:custGeom>
              <a:avLst/>
              <a:gdLst>
                <a:gd name="T0" fmla="*/ 2 w 3"/>
                <a:gd name="T1" fmla="*/ 0 w 3"/>
                <a:gd name="T2" fmla="*/ 0 w 3"/>
                <a:gd name="T3" fmla="*/ 3 w 3"/>
                <a:gd name="T4" fmla="*/ 2 w 3"/>
                <a:gd name="T5" fmla="*/ 2 w 3"/>
                <a:gd name="T6" fmla="*/ 2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3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67" name="îṣľidé">
              <a:extLst>
                <a:ext uri="{FF2B5EF4-FFF2-40B4-BE49-F238E27FC236}">
                  <a16:creationId xmlns:a16="http://schemas.microsoft.com/office/drawing/2014/main" id="{9595FA7C-F3B4-6BC5-8D04-C4DEC009765F}"/>
                </a:ext>
              </a:extLst>
            </p:cNvPr>
            <p:cNvSpPr/>
            <p:nvPr/>
          </p:nvSpPr>
          <p:spPr bwMode="auto">
            <a:xfrm>
              <a:off x="5740401" y="4059238"/>
              <a:ext cx="4763" cy="3175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2 h 2"/>
                <a:gd name="T4" fmla="*/ 3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2" y="1"/>
                    <a:pt x="1" y="2"/>
                    <a:pt x="0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5F6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68" name="ïṩľîḋè">
              <a:extLst>
                <a:ext uri="{FF2B5EF4-FFF2-40B4-BE49-F238E27FC236}">
                  <a16:creationId xmlns:a16="http://schemas.microsoft.com/office/drawing/2014/main" id="{0020C409-065D-AB2C-58BB-FEE5E73063B4}"/>
                </a:ext>
              </a:extLst>
            </p:cNvPr>
            <p:cNvSpPr/>
            <p:nvPr/>
          </p:nvSpPr>
          <p:spPr bwMode="auto">
            <a:xfrm>
              <a:off x="5718176" y="40719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9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69" name="îŝliḍê">
              <a:extLst>
                <a:ext uri="{FF2B5EF4-FFF2-40B4-BE49-F238E27FC236}">
                  <a16:creationId xmlns:a16="http://schemas.microsoft.com/office/drawing/2014/main" id="{271A30F0-B182-C7CB-474F-13846C36737E}"/>
                </a:ext>
              </a:extLst>
            </p:cNvPr>
            <p:cNvSpPr/>
            <p:nvPr/>
          </p:nvSpPr>
          <p:spPr bwMode="auto">
            <a:xfrm>
              <a:off x="5718176" y="4071938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1 w 1"/>
                <a:gd name="T5" fmla="*/ 1 w 1"/>
                <a:gd name="T6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70" name="íşľiḓê">
              <a:extLst>
                <a:ext uri="{FF2B5EF4-FFF2-40B4-BE49-F238E27FC236}">
                  <a16:creationId xmlns:a16="http://schemas.microsoft.com/office/drawing/2014/main" id="{CFA7DEF4-BA86-AE4B-C448-A8FE5B9693F5}"/>
                </a:ext>
              </a:extLst>
            </p:cNvPr>
            <p:cNvSpPr/>
            <p:nvPr/>
          </p:nvSpPr>
          <p:spPr bwMode="auto">
            <a:xfrm>
              <a:off x="5721351" y="40719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F6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71" name="ïSḷîḋe">
              <a:extLst>
                <a:ext uri="{FF2B5EF4-FFF2-40B4-BE49-F238E27FC236}">
                  <a16:creationId xmlns:a16="http://schemas.microsoft.com/office/drawing/2014/main" id="{DDB16185-ECD6-762A-5858-0CA2AD876A90}"/>
                </a:ext>
              </a:extLst>
            </p:cNvPr>
            <p:cNvSpPr/>
            <p:nvPr/>
          </p:nvSpPr>
          <p:spPr bwMode="auto">
            <a:xfrm>
              <a:off x="5738813" y="4059238"/>
              <a:ext cx="7938" cy="6350"/>
            </a:xfrm>
            <a:custGeom>
              <a:avLst/>
              <a:gdLst>
                <a:gd name="T0" fmla="*/ 5 w 5"/>
                <a:gd name="T1" fmla="*/ 0 h 3"/>
                <a:gd name="T2" fmla="*/ 4 w 5"/>
                <a:gd name="T3" fmla="*/ 0 h 3"/>
                <a:gd name="T4" fmla="*/ 4 w 5"/>
                <a:gd name="T5" fmla="*/ 2 h 3"/>
                <a:gd name="T6" fmla="*/ 1 w 5"/>
                <a:gd name="T7" fmla="*/ 2 h 3"/>
                <a:gd name="T8" fmla="*/ 0 w 5"/>
                <a:gd name="T9" fmla="*/ 3 h 3"/>
                <a:gd name="T10" fmla="*/ 4 w 5"/>
                <a:gd name="T11" fmla="*/ 2 h 3"/>
                <a:gd name="T12" fmla="*/ 5 w 5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555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72" name="iSľïḋè">
              <a:extLst>
                <a:ext uri="{FF2B5EF4-FFF2-40B4-BE49-F238E27FC236}">
                  <a16:creationId xmlns:a16="http://schemas.microsoft.com/office/drawing/2014/main" id="{012E4525-927C-8118-1BAE-D8946E2E8BFD}"/>
                </a:ext>
              </a:extLst>
            </p:cNvPr>
            <p:cNvSpPr/>
            <p:nvPr/>
          </p:nvSpPr>
          <p:spPr bwMode="auto">
            <a:xfrm>
              <a:off x="5718176" y="4056063"/>
              <a:ext cx="34925" cy="15875"/>
            </a:xfrm>
            <a:custGeom>
              <a:avLst/>
              <a:gdLst>
                <a:gd name="T0" fmla="*/ 21 w 21"/>
                <a:gd name="T1" fmla="*/ 1 h 9"/>
                <a:gd name="T2" fmla="*/ 19 w 21"/>
                <a:gd name="T3" fmla="*/ 1 h 9"/>
                <a:gd name="T4" fmla="*/ 18 w 21"/>
                <a:gd name="T5" fmla="*/ 1 h 9"/>
                <a:gd name="T6" fmla="*/ 17 w 21"/>
                <a:gd name="T7" fmla="*/ 2 h 9"/>
                <a:gd name="T8" fmla="*/ 16 w 21"/>
                <a:gd name="T9" fmla="*/ 4 h 9"/>
                <a:gd name="T10" fmla="*/ 12 w 21"/>
                <a:gd name="T11" fmla="*/ 5 h 9"/>
                <a:gd name="T12" fmla="*/ 1 w 21"/>
                <a:gd name="T13" fmla="*/ 9 h 9"/>
                <a:gd name="T14" fmla="*/ 0 w 21"/>
                <a:gd name="T15" fmla="*/ 9 h 9"/>
                <a:gd name="T16" fmla="*/ 1 w 21"/>
                <a:gd name="T17" fmla="*/ 9 h 9"/>
                <a:gd name="T18" fmla="*/ 1 w 21"/>
                <a:gd name="T19" fmla="*/ 9 h 9"/>
                <a:gd name="T20" fmla="*/ 1 w 21"/>
                <a:gd name="T21" fmla="*/ 9 h 9"/>
                <a:gd name="T22" fmla="*/ 21 w 21"/>
                <a:gd name="T23" fmla="*/ 1 h 9"/>
                <a:gd name="T24" fmla="*/ 21 w 21"/>
                <a:gd name="T25" fmla="*/ 0 h 9"/>
                <a:gd name="T26" fmla="*/ 19 w 21"/>
                <a:gd name="T27" fmla="*/ 1 h 9"/>
                <a:gd name="T28" fmla="*/ 19 w 21"/>
                <a:gd name="T29" fmla="*/ 1 h 9"/>
                <a:gd name="T30" fmla="*/ 21 w 21"/>
                <a:gd name="T3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9">
                  <a:moveTo>
                    <a:pt x="21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8" y="1"/>
                  </a:cubicBezTo>
                  <a:cubicBezTo>
                    <a:pt x="18" y="2"/>
                    <a:pt x="17" y="2"/>
                    <a:pt x="17" y="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7"/>
                    <a:pt x="4" y="8"/>
                    <a:pt x="1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8" y="8"/>
                    <a:pt x="15" y="5"/>
                    <a:pt x="21" y="1"/>
                  </a:cubicBezTo>
                  <a:moveTo>
                    <a:pt x="21" y="0"/>
                  </a:moveTo>
                  <a:cubicBezTo>
                    <a:pt x="20" y="0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0" y="1"/>
                    <a:pt x="20" y="0"/>
                    <a:pt x="21" y="0"/>
                  </a:cubicBezTo>
                </a:path>
              </a:pathLst>
            </a:custGeom>
            <a:solidFill>
              <a:srgbClr val="C3C2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73" name="išḻîḋe">
              <a:extLst>
                <a:ext uri="{FF2B5EF4-FFF2-40B4-BE49-F238E27FC236}">
                  <a16:creationId xmlns:a16="http://schemas.microsoft.com/office/drawing/2014/main" id="{3C26FAE0-F213-49D0-30B9-6A6B5DA77E72}"/>
                </a:ext>
              </a:extLst>
            </p:cNvPr>
            <p:cNvSpPr/>
            <p:nvPr/>
          </p:nvSpPr>
          <p:spPr bwMode="auto">
            <a:xfrm>
              <a:off x="5499101" y="3468688"/>
              <a:ext cx="276225" cy="603250"/>
            </a:xfrm>
            <a:custGeom>
              <a:avLst/>
              <a:gdLst>
                <a:gd name="T0" fmla="*/ 46 w 168"/>
                <a:gd name="T1" fmla="*/ 0 h 367"/>
                <a:gd name="T2" fmla="*/ 0 w 168"/>
                <a:gd name="T3" fmla="*/ 11 h 367"/>
                <a:gd name="T4" fmla="*/ 22 w 168"/>
                <a:gd name="T5" fmla="*/ 8 h 367"/>
                <a:gd name="T6" fmla="*/ 24 w 168"/>
                <a:gd name="T7" fmla="*/ 8 h 367"/>
                <a:gd name="T8" fmla="*/ 128 w 168"/>
                <a:gd name="T9" fmla="*/ 165 h 367"/>
                <a:gd name="T10" fmla="*/ 132 w 168"/>
                <a:gd name="T11" fmla="*/ 367 h 367"/>
                <a:gd name="T12" fmla="*/ 134 w 168"/>
                <a:gd name="T13" fmla="*/ 367 h 367"/>
                <a:gd name="T14" fmla="*/ 135 w 168"/>
                <a:gd name="T15" fmla="*/ 367 h 367"/>
                <a:gd name="T16" fmla="*/ 146 w 168"/>
                <a:gd name="T17" fmla="*/ 363 h 367"/>
                <a:gd name="T18" fmla="*/ 147 w 168"/>
                <a:gd name="T19" fmla="*/ 362 h 367"/>
                <a:gd name="T20" fmla="*/ 150 w 168"/>
                <a:gd name="T21" fmla="*/ 360 h 367"/>
                <a:gd name="T22" fmla="*/ 151 w 168"/>
                <a:gd name="T23" fmla="*/ 360 h 367"/>
                <a:gd name="T24" fmla="*/ 152 w 168"/>
                <a:gd name="T25" fmla="*/ 359 h 367"/>
                <a:gd name="T26" fmla="*/ 152 w 168"/>
                <a:gd name="T27" fmla="*/ 359 h 367"/>
                <a:gd name="T28" fmla="*/ 149 w 168"/>
                <a:gd name="T29" fmla="*/ 359 h 367"/>
                <a:gd name="T30" fmla="*/ 153 w 168"/>
                <a:gd name="T31" fmla="*/ 359 h 367"/>
                <a:gd name="T32" fmla="*/ 155 w 168"/>
                <a:gd name="T33" fmla="*/ 358 h 367"/>
                <a:gd name="T34" fmla="*/ 149 w 168"/>
                <a:gd name="T35" fmla="*/ 157 h 367"/>
                <a:gd name="T36" fmla="*/ 46 w 168"/>
                <a:gd name="T3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367">
                  <a:moveTo>
                    <a:pt x="46" y="0"/>
                  </a:moveTo>
                  <a:cubicBezTo>
                    <a:pt x="29" y="0"/>
                    <a:pt x="13" y="5"/>
                    <a:pt x="0" y="11"/>
                  </a:cubicBezTo>
                  <a:cubicBezTo>
                    <a:pt x="7" y="9"/>
                    <a:pt x="14" y="8"/>
                    <a:pt x="22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67" y="8"/>
                    <a:pt x="113" y="39"/>
                    <a:pt x="128" y="165"/>
                  </a:cubicBezTo>
                  <a:cubicBezTo>
                    <a:pt x="148" y="333"/>
                    <a:pt x="138" y="363"/>
                    <a:pt x="132" y="367"/>
                  </a:cubicBezTo>
                  <a:cubicBezTo>
                    <a:pt x="133" y="367"/>
                    <a:pt x="133" y="367"/>
                    <a:pt x="134" y="367"/>
                  </a:cubicBezTo>
                  <a:cubicBezTo>
                    <a:pt x="134" y="367"/>
                    <a:pt x="134" y="367"/>
                    <a:pt x="135" y="367"/>
                  </a:cubicBezTo>
                  <a:cubicBezTo>
                    <a:pt x="138" y="366"/>
                    <a:pt x="142" y="365"/>
                    <a:pt x="146" y="363"/>
                  </a:cubicBezTo>
                  <a:cubicBezTo>
                    <a:pt x="146" y="363"/>
                    <a:pt x="146" y="363"/>
                    <a:pt x="147" y="362"/>
                  </a:cubicBezTo>
                  <a:cubicBezTo>
                    <a:pt x="148" y="362"/>
                    <a:pt x="149" y="361"/>
                    <a:pt x="150" y="360"/>
                  </a:cubicBezTo>
                  <a:cubicBezTo>
                    <a:pt x="151" y="360"/>
                    <a:pt x="151" y="360"/>
                    <a:pt x="151" y="360"/>
                  </a:cubicBezTo>
                  <a:cubicBezTo>
                    <a:pt x="151" y="360"/>
                    <a:pt x="152" y="360"/>
                    <a:pt x="152" y="359"/>
                  </a:cubicBezTo>
                  <a:cubicBezTo>
                    <a:pt x="152" y="359"/>
                    <a:pt x="152" y="359"/>
                    <a:pt x="152" y="359"/>
                  </a:cubicBezTo>
                  <a:cubicBezTo>
                    <a:pt x="151" y="359"/>
                    <a:pt x="150" y="359"/>
                    <a:pt x="149" y="359"/>
                  </a:cubicBezTo>
                  <a:cubicBezTo>
                    <a:pt x="150" y="359"/>
                    <a:pt x="152" y="359"/>
                    <a:pt x="153" y="359"/>
                  </a:cubicBezTo>
                  <a:cubicBezTo>
                    <a:pt x="153" y="359"/>
                    <a:pt x="154" y="358"/>
                    <a:pt x="155" y="358"/>
                  </a:cubicBezTo>
                  <a:cubicBezTo>
                    <a:pt x="161" y="350"/>
                    <a:pt x="168" y="313"/>
                    <a:pt x="149" y="157"/>
                  </a:cubicBezTo>
                  <a:cubicBezTo>
                    <a:pt x="134" y="31"/>
                    <a:pt x="88" y="0"/>
                    <a:pt x="46" y="0"/>
                  </a:cubicBezTo>
                </a:path>
              </a:pathLst>
            </a:custGeom>
            <a:solidFill>
              <a:srgbClr val="4D4B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74" name="îşḻïďe">
              <a:extLst>
                <a:ext uri="{FF2B5EF4-FFF2-40B4-BE49-F238E27FC236}">
                  <a16:creationId xmlns:a16="http://schemas.microsoft.com/office/drawing/2014/main" id="{5D6F701D-6759-A086-CFB6-AE5023D2665E}"/>
                </a:ext>
              </a:extLst>
            </p:cNvPr>
            <p:cNvSpPr/>
            <p:nvPr/>
          </p:nvSpPr>
          <p:spPr bwMode="auto">
            <a:xfrm>
              <a:off x="5708651" y="4070350"/>
              <a:ext cx="6350" cy="1588"/>
            </a:xfrm>
            <a:custGeom>
              <a:avLst/>
              <a:gdLst>
                <a:gd name="T0" fmla="*/ 3 w 4"/>
                <a:gd name="T1" fmla="*/ 1 h 1"/>
                <a:gd name="T2" fmla="*/ 2 w 4"/>
                <a:gd name="T3" fmla="*/ 1 h 1"/>
                <a:gd name="T4" fmla="*/ 1 w 4"/>
                <a:gd name="T5" fmla="*/ 1 h 1"/>
                <a:gd name="T6" fmla="*/ 1 w 4"/>
                <a:gd name="T7" fmla="*/ 1 h 1"/>
                <a:gd name="T8" fmla="*/ 2 w 4"/>
                <a:gd name="T9" fmla="*/ 1 h 1"/>
                <a:gd name="T10" fmla="*/ 4 w 4"/>
                <a:gd name="T11" fmla="*/ 1 h 1"/>
                <a:gd name="T12" fmla="*/ 3 w 4"/>
                <a:gd name="T13" fmla="*/ 1 h 1"/>
                <a:gd name="T14" fmla="*/ 0 w 4"/>
                <a:gd name="T15" fmla="*/ 0 h 1"/>
                <a:gd name="T16" fmla="*/ 0 w 4"/>
                <a:gd name="T17" fmla="*/ 1 h 1"/>
                <a:gd name="T18" fmla="*/ 1 w 4"/>
                <a:gd name="T19" fmla="*/ 1 h 1"/>
                <a:gd name="T20" fmla="*/ 2 w 4"/>
                <a:gd name="T21" fmla="*/ 1 h 1"/>
                <a:gd name="T22" fmla="*/ 0 w 4"/>
                <a:gd name="T2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1">
                  <a:moveTo>
                    <a:pt x="3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75" name="ïslîdè">
              <a:extLst>
                <a:ext uri="{FF2B5EF4-FFF2-40B4-BE49-F238E27FC236}">
                  <a16:creationId xmlns:a16="http://schemas.microsoft.com/office/drawing/2014/main" id="{132CA6D6-79F0-4A0E-2332-2DFE014DF1F5}"/>
                </a:ext>
              </a:extLst>
            </p:cNvPr>
            <p:cNvSpPr/>
            <p:nvPr/>
          </p:nvSpPr>
          <p:spPr bwMode="auto">
            <a:xfrm>
              <a:off x="5708651" y="4071938"/>
              <a:ext cx="4763" cy="0"/>
            </a:xfrm>
            <a:custGeom>
              <a:avLst/>
              <a:gdLst>
                <a:gd name="T0" fmla="*/ 0 w 3"/>
                <a:gd name="T1" fmla="*/ 1 w 3"/>
                <a:gd name="T2" fmla="*/ 1 w 3"/>
                <a:gd name="T3" fmla="*/ 0 w 3"/>
                <a:gd name="T4" fmla="*/ 2 w 3"/>
                <a:gd name="T5" fmla="*/ 1 w 3"/>
                <a:gd name="T6" fmla="*/ 2 w 3"/>
                <a:gd name="T7" fmla="*/ 3 w 3"/>
                <a:gd name="T8" fmla="*/ 2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4D4B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476" name="íŝḻíḋe">
              <a:extLst>
                <a:ext uri="{FF2B5EF4-FFF2-40B4-BE49-F238E27FC236}">
                  <a16:creationId xmlns:a16="http://schemas.microsoft.com/office/drawing/2014/main" id="{33E21F05-468D-9865-751E-568B3EA0193A}"/>
                </a:ext>
              </a:extLst>
            </p:cNvPr>
            <p:cNvSpPr/>
            <p:nvPr/>
          </p:nvSpPr>
          <p:spPr bwMode="auto">
            <a:xfrm>
              <a:off x="5438776" y="2411413"/>
              <a:ext cx="1033463" cy="788988"/>
            </a:xfrm>
            <a:custGeom>
              <a:avLst/>
              <a:gdLst>
                <a:gd name="T0" fmla="*/ 303 w 629"/>
                <a:gd name="T1" fmla="*/ 2 h 481"/>
                <a:gd name="T2" fmla="*/ 393 w 629"/>
                <a:gd name="T3" fmla="*/ 26 h 481"/>
                <a:gd name="T4" fmla="*/ 417 w 629"/>
                <a:gd name="T5" fmla="*/ 27 h 481"/>
                <a:gd name="T6" fmla="*/ 451 w 629"/>
                <a:gd name="T7" fmla="*/ 11 h 481"/>
                <a:gd name="T8" fmla="*/ 471 w 629"/>
                <a:gd name="T9" fmla="*/ 22 h 481"/>
                <a:gd name="T10" fmla="*/ 499 w 629"/>
                <a:gd name="T11" fmla="*/ 47 h 481"/>
                <a:gd name="T12" fmla="*/ 552 w 629"/>
                <a:gd name="T13" fmla="*/ 125 h 481"/>
                <a:gd name="T14" fmla="*/ 629 w 629"/>
                <a:gd name="T15" fmla="*/ 157 h 481"/>
                <a:gd name="T16" fmla="*/ 484 w 629"/>
                <a:gd name="T17" fmla="*/ 289 h 481"/>
                <a:gd name="T18" fmla="*/ 406 w 629"/>
                <a:gd name="T19" fmla="*/ 293 h 481"/>
                <a:gd name="T20" fmla="*/ 386 w 629"/>
                <a:gd name="T21" fmla="*/ 297 h 481"/>
                <a:gd name="T22" fmla="*/ 351 w 629"/>
                <a:gd name="T23" fmla="*/ 271 h 481"/>
                <a:gd name="T24" fmla="*/ 289 w 629"/>
                <a:gd name="T25" fmla="*/ 178 h 481"/>
                <a:gd name="T26" fmla="*/ 260 w 629"/>
                <a:gd name="T27" fmla="*/ 158 h 481"/>
                <a:gd name="T28" fmla="*/ 229 w 629"/>
                <a:gd name="T29" fmla="*/ 167 h 481"/>
                <a:gd name="T30" fmla="*/ 183 w 629"/>
                <a:gd name="T31" fmla="*/ 199 h 481"/>
                <a:gd name="T32" fmla="*/ 167 w 629"/>
                <a:gd name="T33" fmla="*/ 255 h 481"/>
                <a:gd name="T34" fmla="*/ 177 w 629"/>
                <a:gd name="T35" fmla="*/ 286 h 481"/>
                <a:gd name="T36" fmla="*/ 158 w 629"/>
                <a:gd name="T37" fmla="*/ 334 h 481"/>
                <a:gd name="T38" fmla="*/ 157 w 629"/>
                <a:gd name="T39" fmla="*/ 356 h 481"/>
                <a:gd name="T40" fmla="*/ 124 w 629"/>
                <a:gd name="T41" fmla="*/ 414 h 481"/>
                <a:gd name="T42" fmla="*/ 109 w 629"/>
                <a:gd name="T43" fmla="*/ 435 h 481"/>
                <a:gd name="T44" fmla="*/ 109 w 629"/>
                <a:gd name="T45" fmla="*/ 454 h 481"/>
                <a:gd name="T46" fmla="*/ 77 w 629"/>
                <a:gd name="T47" fmla="*/ 479 h 481"/>
                <a:gd name="T48" fmla="*/ 30 w 629"/>
                <a:gd name="T49" fmla="*/ 474 h 481"/>
                <a:gd name="T50" fmla="*/ 57 w 629"/>
                <a:gd name="T51" fmla="*/ 416 h 481"/>
                <a:gd name="T52" fmla="*/ 21 w 629"/>
                <a:gd name="T53" fmla="*/ 330 h 481"/>
                <a:gd name="T54" fmla="*/ 30 w 629"/>
                <a:gd name="T55" fmla="*/ 301 h 481"/>
                <a:gd name="T56" fmla="*/ 45 w 629"/>
                <a:gd name="T57" fmla="*/ 247 h 481"/>
                <a:gd name="T58" fmla="*/ 44 w 629"/>
                <a:gd name="T59" fmla="*/ 204 h 481"/>
                <a:gd name="T60" fmla="*/ 25 w 629"/>
                <a:gd name="T61" fmla="*/ 171 h 481"/>
                <a:gd name="T62" fmla="*/ 3 w 629"/>
                <a:gd name="T63" fmla="*/ 125 h 481"/>
                <a:gd name="T64" fmla="*/ 0 w 629"/>
                <a:gd name="T65" fmla="*/ 110 h 481"/>
                <a:gd name="T66" fmla="*/ 10 w 629"/>
                <a:gd name="T67" fmla="*/ 94 h 481"/>
                <a:gd name="T68" fmla="*/ 70 w 629"/>
                <a:gd name="T69" fmla="*/ 51 h 481"/>
                <a:gd name="T70" fmla="*/ 103 w 629"/>
                <a:gd name="T71" fmla="*/ 50 h 481"/>
                <a:gd name="T72" fmla="*/ 162 w 629"/>
                <a:gd name="T73" fmla="*/ 48 h 481"/>
                <a:gd name="T74" fmla="*/ 218 w 629"/>
                <a:gd name="T75" fmla="*/ 36 h 481"/>
                <a:gd name="T76" fmla="*/ 254 w 629"/>
                <a:gd name="T77" fmla="*/ 8 h 481"/>
                <a:gd name="T78" fmla="*/ 303 w 629"/>
                <a:gd name="T79" fmla="*/ 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29" h="481">
                  <a:moveTo>
                    <a:pt x="303" y="2"/>
                  </a:moveTo>
                  <a:cubicBezTo>
                    <a:pt x="334" y="6"/>
                    <a:pt x="363" y="19"/>
                    <a:pt x="393" y="26"/>
                  </a:cubicBezTo>
                  <a:cubicBezTo>
                    <a:pt x="401" y="28"/>
                    <a:pt x="409" y="29"/>
                    <a:pt x="417" y="27"/>
                  </a:cubicBezTo>
                  <a:cubicBezTo>
                    <a:pt x="429" y="23"/>
                    <a:pt x="438" y="11"/>
                    <a:pt x="451" y="11"/>
                  </a:cubicBezTo>
                  <a:cubicBezTo>
                    <a:pt x="458" y="12"/>
                    <a:pt x="465" y="17"/>
                    <a:pt x="471" y="22"/>
                  </a:cubicBezTo>
                  <a:cubicBezTo>
                    <a:pt x="481" y="29"/>
                    <a:pt x="490" y="37"/>
                    <a:pt x="499" y="47"/>
                  </a:cubicBezTo>
                  <a:cubicBezTo>
                    <a:pt x="520" y="69"/>
                    <a:pt x="533" y="100"/>
                    <a:pt x="552" y="125"/>
                  </a:cubicBezTo>
                  <a:cubicBezTo>
                    <a:pt x="571" y="149"/>
                    <a:pt x="601" y="169"/>
                    <a:pt x="629" y="157"/>
                  </a:cubicBezTo>
                  <a:cubicBezTo>
                    <a:pt x="610" y="229"/>
                    <a:pt x="550" y="284"/>
                    <a:pt x="484" y="289"/>
                  </a:cubicBezTo>
                  <a:cubicBezTo>
                    <a:pt x="458" y="290"/>
                    <a:pt x="431" y="285"/>
                    <a:pt x="406" y="293"/>
                  </a:cubicBezTo>
                  <a:cubicBezTo>
                    <a:pt x="400" y="295"/>
                    <a:pt x="393" y="297"/>
                    <a:pt x="386" y="297"/>
                  </a:cubicBezTo>
                  <a:cubicBezTo>
                    <a:pt x="372" y="297"/>
                    <a:pt x="360" y="284"/>
                    <a:pt x="351" y="271"/>
                  </a:cubicBezTo>
                  <a:cubicBezTo>
                    <a:pt x="330" y="241"/>
                    <a:pt x="313" y="206"/>
                    <a:pt x="289" y="178"/>
                  </a:cubicBezTo>
                  <a:cubicBezTo>
                    <a:pt x="281" y="169"/>
                    <a:pt x="271" y="160"/>
                    <a:pt x="260" y="158"/>
                  </a:cubicBezTo>
                  <a:cubicBezTo>
                    <a:pt x="249" y="157"/>
                    <a:pt x="239" y="162"/>
                    <a:pt x="229" y="167"/>
                  </a:cubicBezTo>
                  <a:cubicBezTo>
                    <a:pt x="212" y="176"/>
                    <a:pt x="196" y="184"/>
                    <a:pt x="183" y="199"/>
                  </a:cubicBezTo>
                  <a:cubicBezTo>
                    <a:pt x="170" y="214"/>
                    <a:pt x="162" y="236"/>
                    <a:pt x="167" y="255"/>
                  </a:cubicBezTo>
                  <a:cubicBezTo>
                    <a:pt x="170" y="266"/>
                    <a:pt x="177" y="275"/>
                    <a:pt x="177" y="286"/>
                  </a:cubicBezTo>
                  <a:cubicBezTo>
                    <a:pt x="177" y="304"/>
                    <a:pt x="161" y="317"/>
                    <a:pt x="158" y="334"/>
                  </a:cubicBezTo>
                  <a:cubicBezTo>
                    <a:pt x="158" y="342"/>
                    <a:pt x="157" y="349"/>
                    <a:pt x="157" y="356"/>
                  </a:cubicBezTo>
                  <a:cubicBezTo>
                    <a:pt x="156" y="380"/>
                    <a:pt x="141" y="399"/>
                    <a:pt x="124" y="414"/>
                  </a:cubicBezTo>
                  <a:cubicBezTo>
                    <a:pt x="118" y="420"/>
                    <a:pt x="111" y="426"/>
                    <a:pt x="109" y="435"/>
                  </a:cubicBezTo>
                  <a:cubicBezTo>
                    <a:pt x="108" y="441"/>
                    <a:pt x="109" y="448"/>
                    <a:pt x="109" y="454"/>
                  </a:cubicBezTo>
                  <a:cubicBezTo>
                    <a:pt x="106" y="469"/>
                    <a:pt x="91" y="477"/>
                    <a:pt x="77" y="479"/>
                  </a:cubicBezTo>
                  <a:cubicBezTo>
                    <a:pt x="61" y="481"/>
                    <a:pt x="45" y="480"/>
                    <a:pt x="30" y="474"/>
                  </a:cubicBezTo>
                  <a:cubicBezTo>
                    <a:pt x="49" y="465"/>
                    <a:pt x="61" y="439"/>
                    <a:pt x="57" y="416"/>
                  </a:cubicBezTo>
                  <a:cubicBezTo>
                    <a:pt x="51" y="385"/>
                    <a:pt x="19" y="362"/>
                    <a:pt x="21" y="330"/>
                  </a:cubicBezTo>
                  <a:cubicBezTo>
                    <a:pt x="23" y="320"/>
                    <a:pt x="26" y="310"/>
                    <a:pt x="30" y="301"/>
                  </a:cubicBezTo>
                  <a:cubicBezTo>
                    <a:pt x="37" y="284"/>
                    <a:pt x="42" y="265"/>
                    <a:pt x="45" y="247"/>
                  </a:cubicBezTo>
                  <a:cubicBezTo>
                    <a:pt x="48" y="233"/>
                    <a:pt x="49" y="218"/>
                    <a:pt x="44" y="204"/>
                  </a:cubicBezTo>
                  <a:cubicBezTo>
                    <a:pt x="40" y="191"/>
                    <a:pt x="32" y="182"/>
                    <a:pt x="25" y="171"/>
                  </a:cubicBezTo>
                  <a:cubicBezTo>
                    <a:pt x="15" y="157"/>
                    <a:pt x="8" y="141"/>
                    <a:pt x="3" y="125"/>
                  </a:cubicBezTo>
                  <a:cubicBezTo>
                    <a:pt x="1" y="120"/>
                    <a:pt x="0" y="115"/>
                    <a:pt x="0" y="110"/>
                  </a:cubicBezTo>
                  <a:cubicBezTo>
                    <a:pt x="2" y="104"/>
                    <a:pt x="5" y="98"/>
                    <a:pt x="10" y="94"/>
                  </a:cubicBezTo>
                  <a:cubicBezTo>
                    <a:pt x="28" y="76"/>
                    <a:pt x="46" y="57"/>
                    <a:pt x="70" y="51"/>
                  </a:cubicBezTo>
                  <a:cubicBezTo>
                    <a:pt x="81" y="50"/>
                    <a:pt x="92" y="49"/>
                    <a:pt x="103" y="50"/>
                  </a:cubicBezTo>
                  <a:cubicBezTo>
                    <a:pt x="123" y="51"/>
                    <a:pt x="142" y="50"/>
                    <a:pt x="162" y="48"/>
                  </a:cubicBezTo>
                  <a:cubicBezTo>
                    <a:pt x="178" y="46"/>
                    <a:pt x="205" y="46"/>
                    <a:pt x="218" y="36"/>
                  </a:cubicBezTo>
                  <a:cubicBezTo>
                    <a:pt x="231" y="26"/>
                    <a:pt x="238" y="14"/>
                    <a:pt x="254" y="8"/>
                  </a:cubicBezTo>
                  <a:cubicBezTo>
                    <a:pt x="269" y="2"/>
                    <a:pt x="286" y="0"/>
                    <a:pt x="303" y="2"/>
                  </a:cubicBezTo>
                  <a:close/>
                </a:path>
              </a:pathLst>
            </a:custGeom>
            <a:solidFill>
              <a:srgbClr val="A664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>
            <a:extLst>
              <a:ext uri="{FF2B5EF4-FFF2-40B4-BE49-F238E27FC236}">
                <a16:creationId xmlns:a16="http://schemas.microsoft.com/office/drawing/2014/main" id="{802790BD-1628-44B1-A229-9F46D546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39C34E-868C-4AB8-ADAA-AE44B3D17F78}" type="slidenum">
              <a:rPr lang="en-US" altLang="zh-CN"/>
              <a:pPr eaLnBrk="1" hangingPunct="1"/>
              <a:t>81</a:t>
            </a:fld>
            <a:endParaRPr lang="en-US" altLang="zh-CN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DFD18D42-458B-47B6-863C-3A2379B6D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举例</a:t>
            </a:r>
            <a:endParaRPr lang="en-US" altLang="zh-CN"/>
          </a:p>
        </p:txBody>
      </p:sp>
      <p:pic>
        <p:nvPicPr>
          <p:cNvPr id="83972" name="Picture 4">
            <a:extLst>
              <a:ext uri="{FF2B5EF4-FFF2-40B4-BE49-F238E27FC236}">
                <a16:creationId xmlns:a16="http://schemas.microsoft.com/office/drawing/2014/main" id="{700C8614-25D4-413F-AD5B-826477D00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20478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5">
            <a:extLst>
              <a:ext uri="{FF2B5EF4-FFF2-40B4-BE49-F238E27FC236}">
                <a16:creationId xmlns:a16="http://schemas.microsoft.com/office/drawing/2014/main" id="{D91366E5-A539-4436-BA23-A334AB097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95400"/>
            <a:ext cx="20415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4" name="Picture 6">
            <a:extLst>
              <a:ext uri="{FF2B5EF4-FFF2-40B4-BE49-F238E27FC236}">
                <a16:creationId xmlns:a16="http://schemas.microsoft.com/office/drawing/2014/main" id="{56421C8E-D46C-4655-A93B-4C4CF2F09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71800"/>
            <a:ext cx="4419600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5" name="Rectangle 7">
            <a:extLst>
              <a:ext uri="{FF2B5EF4-FFF2-40B4-BE49-F238E27FC236}">
                <a16:creationId xmlns:a16="http://schemas.microsoft.com/office/drawing/2014/main" id="{9E133D00-0FA6-4D27-A3E1-712F58E08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676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6" name="Rectangle 8">
            <a:extLst>
              <a:ext uri="{FF2B5EF4-FFF2-40B4-BE49-F238E27FC236}">
                <a16:creationId xmlns:a16="http://schemas.microsoft.com/office/drawing/2014/main" id="{8F4E15E8-55A2-4834-B648-55F2414BC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90800"/>
            <a:ext cx="1676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7" name="Rectangle 9">
            <a:extLst>
              <a:ext uri="{FF2B5EF4-FFF2-40B4-BE49-F238E27FC236}">
                <a16:creationId xmlns:a16="http://schemas.microsoft.com/office/drawing/2014/main" id="{5CB48230-DEB0-4DD5-B42F-6C5452F99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71800"/>
            <a:ext cx="1676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8" name="Rectangle 10">
            <a:extLst>
              <a:ext uri="{FF2B5EF4-FFF2-40B4-BE49-F238E27FC236}">
                <a16:creationId xmlns:a16="http://schemas.microsoft.com/office/drawing/2014/main" id="{6E852E03-90CF-4D82-8247-BAA5D079D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352800"/>
            <a:ext cx="1676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9" name="Rectangle 11">
            <a:extLst>
              <a:ext uri="{FF2B5EF4-FFF2-40B4-BE49-F238E27FC236}">
                <a16:creationId xmlns:a16="http://schemas.microsoft.com/office/drawing/2014/main" id="{E339EBDA-A26B-400B-B894-BB2CF83E5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95600"/>
            <a:ext cx="1524000" cy="3048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0" name="Rectangle 12">
            <a:extLst>
              <a:ext uri="{FF2B5EF4-FFF2-40B4-BE49-F238E27FC236}">
                <a16:creationId xmlns:a16="http://schemas.microsoft.com/office/drawing/2014/main" id="{B5F3F563-5BB6-4426-B185-79C119100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352800"/>
            <a:ext cx="1524000" cy="3048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1" name="Rectangle 13">
            <a:extLst>
              <a:ext uri="{FF2B5EF4-FFF2-40B4-BE49-F238E27FC236}">
                <a16:creationId xmlns:a16="http://schemas.microsoft.com/office/drawing/2014/main" id="{1DE09E3A-1198-4047-A037-06EC50463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019550"/>
            <a:ext cx="3810000" cy="3048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2" name="Rectangle 14">
            <a:extLst>
              <a:ext uri="{FF2B5EF4-FFF2-40B4-BE49-F238E27FC236}">
                <a16:creationId xmlns:a16="http://schemas.microsoft.com/office/drawing/2014/main" id="{652CE0C8-4771-4E20-9757-9C12269DA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441825"/>
            <a:ext cx="3810000" cy="3048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3" name="Rectangle 15">
            <a:extLst>
              <a:ext uri="{FF2B5EF4-FFF2-40B4-BE49-F238E27FC236}">
                <a16:creationId xmlns:a16="http://schemas.microsoft.com/office/drawing/2014/main" id="{412BD654-FA6D-4EBA-B1DB-F503DF95E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864100"/>
            <a:ext cx="3810000" cy="3048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4" name="Rectangle 16">
            <a:extLst>
              <a:ext uri="{FF2B5EF4-FFF2-40B4-BE49-F238E27FC236}">
                <a16:creationId xmlns:a16="http://schemas.microsoft.com/office/drawing/2014/main" id="{6937B628-9CE5-4F3B-83AB-680E24DD2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286375"/>
            <a:ext cx="3810000" cy="3048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45" name="Rectangle 17">
            <a:extLst>
              <a:ext uri="{FF2B5EF4-FFF2-40B4-BE49-F238E27FC236}">
                <a16:creationId xmlns:a16="http://schemas.microsoft.com/office/drawing/2014/main" id="{72A5D27E-17B5-4C16-B4CA-E84471CFD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708650"/>
            <a:ext cx="3810000" cy="3048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nimBg="1"/>
      <p:bldP spid="99336" grpId="0" animBg="1"/>
      <p:bldP spid="99337" grpId="0" animBg="1"/>
      <p:bldP spid="99338" grpId="0" animBg="1"/>
      <p:bldP spid="99339" grpId="0" animBg="1"/>
      <p:bldP spid="99339" grpId="1" animBg="1"/>
      <p:bldP spid="99339" grpId="2" animBg="1"/>
      <p:bldP spid="99339" grpId="3" animBg="1"/>
      <p:bldP spid="99340" grpId="0" animBg="1"/>
      <p:bldP spid="99340" grpId="1" animBg="1"/>
      <p:bldP spid="99340" grpId="2" animBg="1"/>
      <p:bldP spid="99340" grpId="3" animBg="1"/>
      <p:bldP spid="99341" grpId="0" animBg="1"/>
      <p:bldP spid="99342" grpId="0" animBg="1"/>
      <p:bldP spid="99343" grpId="0" animBg="1"/>
      <p:bldP spid="99344" grpId="0" animBg="1"/>
      <p:bldP spid="9934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>
            <a:extLst>
              <a:ext uri="{FF2B5EF4-FFF2-40B4-BE49-F238E27FC236}">
                <a16:creationId xmlns:a16="http://schemas.microsoft.com/office/drawing/2014/main" id="{DB4C7B41-6457-4101-B769-EDACF1A6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D9B6D1-5476-44C0-BEF7-15DDA64C68F3}" type="slidenum">
              <a:rPr lang="en-US" altLang="zh-CN"/>
              <a:pPr eaLnBrk="1" hangingPunct="1"/>
              <a:t>82</a:t>
            </a:fld>
            <a:endParaRPr lang="en-US" altLang="zh-CN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819E881F-4548-4A10-8D68-17337CA30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等值连接</a:t>
            </a:r>
          </a:p>
        </p:txBody>
      </p:sp>
      <p:pic>
        <p:nvPicPr>
          <p:cNvPr id="84996" name="Picture 3">
            <a:extLst>
              <a:ext uri="{FF2B5EF4-FFF2-40B4-BE49-F238E27FC236}">
                <a16:creationId xmlns:a16="http://schemas.microsoft.com/office/drawing/2014/main" id="{69B98E2D-7C08-4693-97B6-6CA71BFEC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20478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7" name="Picture 4">
            <a:extLst>
              <a:ext uri="{FF2B5EF4-FFF2-40B4-BE49-F238E27FC236}">
                <a16:creationId xmlns:a16="http://schemas.microsoft.com/office/drawing/2014/main" id="{84F21C6A-65DA-45AC-A9AF-61CD4EB56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85863"/>
            <a:ext cx="20415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2" name="Rectangle 6">
            <a:extLst>
              <a:ext uri="{FF2B5EF4-FFF2-40B4-BE49-F238E27FC236}">
                <a16:creationId xmlns:a16="http://schemas.microsoft.com/office/drawing/2014/main" id="{D7C4EA46-10AC-4427-8E28-7DA1EBC94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676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3" name="Rectangle 7">
            <a:extLst>
              <a:ext uri="{FF2B5EF4-FFF2-40B4-BE49-F238E27FC236}">
                <a16:creationId xmlns:a16="http://schemas.microsoft.com/office/drawing/2014/main" id="{9078DAE4-AD77-48EE-8853-14A73B44B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90800"/>
            <a:ext cx="1676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4" name="Rectangle 8">
            <a:extLst>
              <a:ext uri="{FF2B5EF4-FFF2-40B4-BE49-F238E27FC236}">
                <a16:creationId xmlns:a16="http://schemas.microsoft.com/office/drawing/2014/main" id="{79A09FA0-FAE2-4946-B22D-DDD8080AB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71800"/>
            <a:ext cx="1676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5" name="Rectangle 9">
            <a:extLst>
              <a:ext uri="{FF2B5EF4-FFF2-40B4-BE49-F238E27FC236}">
                <a16:creationId xmlns:a16="http://schemas.microsoft.com/office/drawing/2014/main" id="{4111E4D8-640A-4054-834C-A1B433D08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352800"/>
            <a:ext cx="1676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6" name="Rectangle 10">
            <a:extLst>
              <a:ext uri="{FF2B5EF4-FFF2-40B4-BE49-F238E27FC236}">
                <a16:creationId xmlns:a16="http://schemas.microsoft.com/office/drawing/2014/main" id="{B3B6EB0A-8D79-471D-8EB0-B299A1494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328863"/>
            <a:ext cx="1524000" cy="3048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5003" name="Picture 14">
            <a:extLst>
              <a:ext uri="{FF2B5EF4-FFF2-40B4-BE49-F238E27FC236}">
                <a16:creationId xmlns:a16="http://schemas.microsoft.com/office/drawing/2014/main" id="{FB78F09A-DA13-465D-A63C-D90598FB8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048000"/>
            <a:ext cx="45720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4" name="Picture 15">
            <a:extLst>
              <a:ext uri="{FF2B5EF4-FFF2-40B4-BE49-F238E27FC236}">
                <a16:creationId xmlns:a16="http://schemas.microsoft.com/office/drawing/2014/main" id="{D5FF53D3-3625-451F-980F-2D9FE6CD6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52650"/>
            <a:ext cx="10668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92" name="Rectangle 16">
            <a:extLst>
              <a:ext uri="{FF2B5EF4-FFF2-40B4-BE49-F238E27FC236}">
                <a16:creationId xmlns:a16="http://schemas.microsoft.com/office/drawing/2014/main" id="{B17A7B63-256C-45B1-9A4A-6F2F5F79B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810000"/>
            <a:ext cx="3962400" cy="3810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93" name="Rectangle 17">
            <a:extLst>
              <a:ext uri="{FF2B5EF4-FFF2-40B4-BE49-F238E27FC236}">
                <a16:creationId xmlns:a16="http://schemas.microsoft.com/office/drawing/2014/main" id="{8329ED4A-F2D7-472D-8EA1-AB0DE5FF9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67200"/>
            <a:ext cx="3962400" cy="3810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94" name="Rectangle 18">
            <a:extLst>
              <a:ext uri="{FF2B5EF4-FFF2-40B4-BE49-F238E27FC236}">
                <a16:creationId xmlns:a16="http://schemas.microsoft.com/office/drawing/2014/main" id="{3666C905-C62B-47F2-AFA1-3311E5D6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724400"/>
            <a:ext cx="3962400" cy="3810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95" name="Rectangle 19">
            <a:extLst>
              <a:ext uri="{FF2B5EF4-FFF2-40B4-BE49-F238E27FC236}">
                <a16:creationId xmlns:a16="http://schemas.microsoft.com/office/drawing/2014/main" id="{133F9866-4502-44AC-A308-D7B85D611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181600"/>
            <a:ext cx="3962400" cy="3810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96" name="Rectangle 20">
            <a:extLst>
              <a:ext uri="{FF2B5EF4-FFF2-40B4-BE49-F238E27FC236}">
                <a16:creationId xmlns:a16="http://schemas.microsoft.com/office/drawing/2014/main" id="{9AE398D0-DEC5-4767-8318-4C66939A7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786063"/>
            <a:ext cx="1524000" cy="3048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97" name="Rectangle 21">
            <a:extLst>
              <a:ext uri="{FF2B5EF4-FFF2-40B4-BE49-F238E27FC236}">
                <a16:creationId xmlns:a16="http://schemas.microsoft.com/office/drawing/2014/main" id="{FBC66A53-BC3E-4004-91FB-C34F7F527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43263"/>
            <a:ext cx="1524000" cy="3048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98" name="Rectangle 22">
            <a:extLst>
              <a:ext uri="{FF2B5EF4-FFF2-40B4-BE49-F238E27FC236}">
                <a16:creationId xmlns:a16="http://schemas.microsoft.com/office/drawing/2014/main" id="{BD897249-FD6B-415B-B9A1-0E469B2C5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00463"/>
            <a:ext cx="1524000" cy="3048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2" grpId="0" animBg="1"/>
      <p:bldP spid="101383" grpId="0" animBg="1"/>
      <p:bldP spid="101384" grpId="0" animBg="1"/>
      <p:bldP spid="101385" grpId="0" animBg="1"/>
      <p:bldP spid="101386" grpId="0" animBg="1"/>
      <p:bldP spid="101386" grpId="1" animBg="1"/>
      <p:bldP spid="101392" grpId="0" animBg="1"/>
      <p:bldP spid="101393" grpId="0" animBg="1"/>
      <p:bldP spid="101394" grpId="0" animBg="1"/>
      <p:bldP spid="101395" grpId="0" animBg="1"/>
      <p:bldP spid="101396" grpId="0" animBg="1"/>
      <p:bldP spid="101396" grpId="1" animBg="1"/>
      <p:bldP spid="101397" grpId="0" animBg="1"/>
      <p:bldP spid="101397" grpId="1" animBg="1"/>
      <p:bldP spid="101398" grpId="0" animBg="1"/>
      <p:bldP spid="101398" grpI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>
            <a:extLst>
              <a:ext uri="{FF2B5EF4-FFF2-40B4-BE49-F238E27FC236}">
                <a16:creationId xmlns:a16="http://schemas.microsoft.com/office/drawing/2014/main" id="{E84396BE-F3E8-4ECF-9D2D-5D18AC76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86225F-0F07-4253-BD4C-C366383C0507}" type="slidenum">
              <a:rPr lang="en-US" altLang="zh-CN"/>
              <a:pPr eaLnBrk="1" hangingPunct="1"/>
              <a:t>83</a:t>
            </a:fld>
            <a:endParaRPr lang="en-US" altLang="zh-CN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3D49A337-8FE5-43FB-8FF4-30BA2BC68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自然连接</a:t>
            </a:r>
          </a:p>
        </p:txBody>
      </p:sp>
      <p:pic>
        <p:nvPicPr>
          <p:cNvPr id="86020" name="Picture 4">
            <a:extLst>
              <a:ext uri="{FF2B5EF4-FFF2-40B4-BE49-F238E27FC236}">
                <a16:creationId xmlns:a16="http://schemas.microsoft.com/office/drawing/2014/main" id="{8221CC20-0A8D-4DF3-83C8-3FDF81D6A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20478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1" name="Picture 5">
            <a:extLst>
              <a:ext uri="{FF2B5EF4-FFF2-40B4-BE49-F238E27FC236}">
                <a16:creationId xmlns:a16="http://schemas.microsoft.com/office/drawing/2014/main" id="{B6A18770-569B-4962-949D-504375CD3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35100"/>
            <a:ext cx="20415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8" name="Picture 6">
            <a:extLst>
              <a:ext uri="{FF2B5EF4-FFF2-40B4-BE49-F238E27FC236}">
                <a16:creationId xmlns:a16="http://schemas.microsoft.com/office/drawing/2014/main" id="{4B24202E-A3A8-47D6-AF91-A649061A7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54275"/>
            <a:ext cx="4343400" cy="342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3" name="Picture 7">
            <a:extLst>
              <a:ext uri="{FF2B5EF4-FFF2-40B4-BE49-F238E27FC236}">
                <a16:creationId xmlns:a16="http://schemas.microsoft.com/office/drawing/2014/main" id="{49CD4190-52D3-4C88-BA31-39722ED08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09600"/>
            <a:ext cx="13716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1" name="Line 9">
            <a:extLst>
              <a:ext uri="{FF2B5EF4-FFF2-40B4-BE49-F238E27FC236}">
                <a16:creationId xmlns:a16="http://schemas.microsoft.com/office/drawing/2014/main" id="{A84A2A4C-61A5-4E42-8D03-4415CF256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438400"/>
            <a:ext cx="16002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2" name="Line 10">
            <a:extLst>
              <a:ext uri="{FF2B5EF4-FFF2-40B4-BE49-F238E27FC236}">
                <a16:creationId xmlns:a16="http://schemas.microsoft.com/office/drawing/2014/main" id="{A7E06124-D9DF-4BC8-8A39-17483B448E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895600"/>
            <a:ext cx="16002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3" name="Line 11">
            <a:extLst>
              <a:ext uri="{FF2B5EF4-FFF2-40B4-BE49-F238E27FC236}">
                <a16:creationId xmlns:a16="http://schemas.microsoft.com/office/drawing/2014/main" id="{BC032BD1-9757-4FDF-81BF-76F025AB5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276600"/>
            <a:ext cx="16002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4" name="Line 12">
            <a:extLst>
              <a:ext uri="{FF2B5EF4-FFF2-40B4-BE49-F238E27FC236}">
                <a16:creationId xmlns:a16="http://schemas.microsoft.com/office/drawing/2014/main" id="{12148E1D-F78A-43DE-BEA2-4D8145575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276600"/>
            <a:ext cx="16002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>
            <a:extLst>
              <a:ext uri="{FF2B5EF4-FFF2-40B4-BE49-F238E27FC236}">
                <a16:creationId xmlns:a16="http://schemas.microsoft.com/office/drawing/2014/main" id="{FCF5B439-CE24-4AE4-B2B2-4172B81E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557973-FC74-456E-ACD5-600F03DE852A}" type="slidenum">
              <a:rPr lang="en-US" altLang="zh-CN"/>
              <a:pPr eaLnBrk="1" hangingPunct="1"/>
              <a:t>84</a:t>
            </a:fld>
            <a:endParaRPr lang="en-US" altLang="zh-CN"/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7324062A-24C6-447C-9112-8398CF6B4D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382000" cy="5562600"/>
          </a:xfrm>
        </p:spPr>
        <p:txBody>
          <a:bodyPr/>
          <a:lstStyle/>
          <a:p>
            <a:pPr eaLnBrk="1" hangingPunct="1"/>
            <a:r>
              <a:rPr lang="zh-CN" altLang="en-US"/>
              <a:t>外连接</a:t>
            </a:r>
          </a:p>
          <a:p>
            <a:pPr lvl="1" eaLnBrk="1" hangingPunct="1"/>
            <a:r>
              <a:rPr lang="zh-CN" altLang="en-US"/>
              <a:t>如果把舍弃的元组也保存在结果关系中，而在其他属性上填空值</a:t>
            </a:r>
            <a:r>
              <a:rPr lang="en-US" altLang="zh-CN">
                <a:latin typeface="Comic Sans MS" panose="030F0702030302020204" pitchFamily="66" charset="0"/>
              </a:rPr>
              <a:t>(Null)</a:t>
            </a:r>
            <a:r>
              <a:rPr lang="zh-CN" altLang="en-US"/>
              <a:t>，这种连接就叫做外连接 </a:t>
            </a:r>
            <a:r>
              <a:rPr lang="en-US" altLang="zh-CN">
                <a:latin typeface="Comic Sans MS" panose="030F0702030302020204" pitchFamily="66" charset="0"/>
              </a:rPr>
              <a:t>(OUTER JOIN)</a:t>
            </a:r>
            <a:r>
              <a:rPr lang="zh-CN" altLang="en-US"/>
              <a:t>。</a:t>
            </a:r>
          </a:p>
          <a:p>
            <a:pPr eaLnBrk="1" hangingPunct="1"/>
            <a:r>
              <a:rPr lang="zh-CN" altLang="en-US"/>
              <a:t>左外连接</a:t>
            </a:r>
          </a:p>
          <a:p>
            <a:pPr lvl="1" eaLnBrk="1" hangingPunct="1"/>
            <a:r>
              <a:rPr lang="zh-CN" altLang="en-US"/>
              <a:t>如果只把左边关系</a:t>
            </a:r>
            <a:r>
              <a:rPr lang="en-US" altLang="zh-CN" i="1"/>
              <a:t>R</a:t>
            </a:r>
            <a:r>
              <a:rPr lang="zh-CN" altLang="en-US"/>
              <a:t>中要舍弃的元组保留就叫做左外连接 </a:t>
            </a:r>
            <a:r>
              <a:rPr lang="en-US" altLang="zh-CN">
                <a:latin typeface="Comic Sans MS" panose="030F0702030302020204" pitchFamily="66" charset="0"/>
              </a:rPr>
              <a:t>(LEFT OUTER JOIN</a:t>
            </a:r>
            <a:r>
              <a:rPr lang="zh-CN" altLang="en-US">
                <a:latin typeface="Comic Sans MS" panose="030F0702030302020204" pitchFamily="66" charset="0"/>
              </a:rPr>
              <a:t>或</a:t>
            </a:r>
            <a:r>
              <a:rPr lang="en-US" altLang="zh-CN">
                <a:latin typeface="Comic Sans MS" panose="030F0702030302020204" pitchFamily="66" charset="0"/>
              </a:rPr>
              <a:t>LEFT JOIN)</a:t>
            </a:r>
          </a:p>
          <a:p>
            <a:pPr eaLnBrk="1" hangingPunct="1"/>
            <a:r>
              <a:rPr lang="zh-CN" altLang="en-US"/>
              <a:t>右外连接</a:t>
            </a:r>
          </a:p>
          <a:p>
            <a:pPr lvl="1" eaLnBrk="1" hangingPunct="1"/>
            <a:r>
              <a:rPr lang="zh-CN" altLang="en-US"/>
              <a:t>如果只把右边关系</a:t>
            </a:r>
            <a:r>
              <a:rPr lang="en-US" altLang="zh-CN" i="1"/>
              <a:t>S</a:t>
            </a:r>
            <a:r>
              <a:rPr lang="zh-CN" altLang="en-US"/>
              <a:t>中要舍弃的元组保留就叫做右外连接</a:t>
            </a:r>
            <a:r>
              <a:rPr lang="en-US" altLang="zh-CN">
                <a:latin typeface="Comic Sans MS" panose="030F0702030302020204" pitchFamily="66" charset="0"/>
              </a:rPr>
              <a:t>(RIGHT OUTER JOIN</a:t>
            </a:r>
            <a:r>
              <a:rPr lang="zh-CN" altLang="en-US">
                <a:latin typeface="Comic Sans MS" panose="030F0702030302020204" pitchFamily="66" charset="0"/>
              </a:rPr>
              <a:t>或</a:t>
            </a:r>
            <a:r>
              <a:rPr lang="en-US" altLang="zh-CN">
                <a:latin typeface="Comic Sans MS" panose="030F0702030302020204" pitchFamily="66" charset="0"/>
              </a:rPr>
              <a:t>RIGHT JOIN)</a:t>
            </a:r>
            <a:r>
              <a:rPr lang="zh-CN" altLang="en-US">
                <a:latin typeface="Comic Sans MS" panose="030F0702030302020204" pitchFamily="66" charset="0"/>
              </a:rPr>
              <a:t>。</a:t>
            </a:r>
          </a:p>
          <a:p>
            <a:pPr eaLnBrk="1" hangingPunct="1"/>
            <a:endParaRPr lang="en-US" altLang="zh-CN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>
            <a:extLst>
              <a:ext uri="{FF2B5EF4-FFF2-40B4-BE49-F238E27FC236}">
                <a16:creationId xmlns:a16="http://schemas.microsoft.com/office/drawing/2014/main" id="{D619F944-F37B-4408-85EB-71D05D88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9E0577-F6AA-4A85-8263-D93D5B6D30A8}" type="slidenum">
              <a:rPr lang="en-US" altLang="zh-CN"/>
              <a:pPr eaLnBrk="1" hangingPunct="1"/>
              <a:t>85</a:t>
            </a:fld>
            <a:endParaRPr lang="en-US" altLang="zh-CN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74D46376-E14C-4FBF-9B5C-CCFFA90AE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外连接运算举例</a:t>
            </a:r>
            <a:endParaRPr lang="en-US" altLang="zh-CN">
              <a:latin typeface="Comic Sans MS" panose="030F0702030302020204" pitchFamily="66" charset="0"/>
            </a:endParaRPr>
          </a:p>
        </p:txBody>
      </p:sp>
      <p:pic>
        <p:nvPicPr>
          <p:cNvPr id="103428" name="Picture 4">
            <a:extLst>
              <a:ext uri="{FF2B5EF4-FFF2-40B4-BE49-F238E27FC236}">
                <a16:creationId xmlns:a16="http://schemas.microsoft.com/office/drawing/2014/main" id="{6751636E-72DF-49D5-A1E7-9088C8C87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33800"/>
            <a:ext cx="2598738" cy="29876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29" name="Picture 5">
            <a:extLst>
              <a:ext uri="{FF2B5EF4-FFF2-40B4-BE49-F238E27FC236}">
                <a16:creationId xmlns:a16="http://schemas.microsoft.com/office/drawing/2014/main" id="{229E851B-3E06-4505-B53C-5D17672F5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756025"/>
            <a:ext cx="2482850" cy="29876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30" name="Picture 6">
            <a:extLst>
              <a:ext uri="{FF2B5EF4-FFF2-40B4-BE49-F238E27FC236}">
                <a16:creationId xmlns:a16="http://schemas.microsoft.com/office/drawing/2014/main" id="{30146AD7-4F73-4C45-8C89-E593D4267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733800"/>
            <a:ext cx="2384425" cy="29876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71" name="Picture 7">
            <a:extLst>
              <a:ext uri="{FF2B5EF4-FFF2-40B4-BE49-F238E27FC236}">
                <a16:creationId xmlns:a16="http://schemas.microsoft.com/office/drawing/2014/main" id="{CA78373B-2000-4625-ACDE-434EB8732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62000"/>
            <a:ext cx="1914525" cy="223837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072" name="Picture 8">
            <a:extLst>
              <a:ext uri="{FF2B5EF4-FFF2-40B4-BE49-F238E27FC236}">
                <a16:creationId xmlns:a16="http://schemas.microsoft.com/office/drawing/2014/main" id="{010965DC-8D52-467A-984C-70139E5AC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62000"/>
            <a:ext cx="1682750" cy="2743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33" name="Rectangle 9">
            <a:extLst>
              <a:ext uri="{FF2B5EF4-FFF2-40B4-BE49-F238E27FC236}">
                <a16:creationId xmlns:a16="http://schemas.microsoft.com/office/drawing/2014/main" id="{71F33103-5853-48E7-BC54-551FD560C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673725"/>
            <a:ext cx="2209800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34" name="Rectangle 10">
            <a:extLst>
              <a:ext uri="{FF2B5EF4-FFF2-40B4-BE49-F238E27FC236}">
                <a16:creationId xmlns:a16="http://schemas.microsoft.com/office/drawing/2014/main" id="{E3F942BE-0AB4-41FC-8BA8-40E42972A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576888"/>
            <a:ext cx="2438400" cy="6572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35" name="Rectangle 11">
            <a:extLst>
              <a:ext uri="{FF2B5EF4-FFF2-40B4-BE49-F238E27FC236}">
                <a16:creationId xmlns:a16="http://schemas.microsoft.com/office/drawing/2014/main" id="{F3D29C1B-1190-484F-8E64-BA33C441B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2209800" cy="381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6" name="Rectangle 12">
            <a:extLst>
              <a:ext uri="{FF2B5EF4-FFF2-40B4-BE49-F238E27FC236}">
                <a16:creationId xmlns:a16="http://schemas.microsoft.com/office/drawing/2014/main" id="{D1C77A09-7D02-493D-B19A-CF28BC74B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590800"/>
            <a:ext cx="1905000" cy="457200"/>
          </a:xfrm>
          <a:prstGeom prst="rect">
            <a:avLst/>
          </a:prstGeom>
          <a:noFill/>
          <a:ln w="28575" cap="rnd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7" name="Rectangle 13">
            <a:extLst>
              <a:ext uri="{FF2B5EF4-FFF2-40B4-BE49-F238E27FC236}">
                <a16:creationId xmlns:a16="http://schemas.microsoft.com/office/drawing/2014/main" id="{BBBB6DCD-0A28-4ADC-81AA-666B3D7C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24200"/>
            <a:ext cx="1905000" cy="457200"/>
          </a:xfrm>
          <a:prstGeom prst="rect">
            <a:avLst/>
          </a:prstGeom>
          <a:noFill/>
          <a:ln w="28575" cap="rnd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3" grpId="0" animBg="1"/>
      <p:bldP spid="103434" grpId="0" animBg="1"/>
      <p:bldP spid="10343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>
            <a:extLst>
              <a:ext uri="{FF2B5EF4-FFF2-40B4-BE49-F238E27FC236}">
                <a16:creationId xmlns:a16="http://schemas.microsoft.com/office/drawing/2014/main" id="{EE4F89F7-F5D7-4E81-BD44-F7D02F99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A754B0-5B88-4009-AED7-438849C4D3E6}" type="slidenum">
              <a:rPr lang="en-US" altLang="zh-CN"/>
              <a:pPr eaLnBrk="1" hangingPunct="1"/>
              <a:t>86</a:t>
            </a:fld>
            <a:endParaRPr lang="en-US" altLang="zh-CN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C97A2EEC-7DA3-4B85-8695-D22B0F2D7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 </a:t>
            </a:r>
            <a:r>
              <a:rPr lang="zh-CN" altLang="en-US" b="1"/>
              <a:t>除 </a:t>
            </a:r>
            <a:r>
              <a:rPr lang="en-US" altLang="zh-CN" b="1">
                <a:latin typeface="Comic Sans MS" panose="030F0702030302020204" pitchFamily="66" charset="0"/>
              </a:rPr>
              <a:t>(</a:t>
            </a:r>
            <a:r>
              <a:rPr lang="en-US" altLang="zh-CN">
                <a:latin typeface="Comic Sans MS" panose="030F0702030302020204" pitchFamily="66" charset="0"/>
              </a:rPr>
              <a:t>Division</a:t>
            </a:r>
            <a:r>
              <a:rPr lang="en-US" altLang="zh-CN" b="1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DFB140F1-6247-42C7-BC34-E01BAF0AB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05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/>
              <a:t>给定关系</a:t>
            </a:r>
            <a:r>
              <a:rPr lang="en-US" altLang="zh-CN" sz="2800" i="1"/>
              <a:t>R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) </a:t>
            </a:r>
            <a:r>
              <a:rPr lang="zh-CN" altLang="en-US" sz="2800"/>
              <a:t>和</a:t>
            </a:r>
            <a:r>
              <a:rPr lang="en-US" altLang="zh-CN" sz="2800" i="1"/>
              <a:t>S</a:t>
            </a:r>
            <a:r>
              <a:rPr lang="en-US" altLang="zh-CN" sz="2800"/>
              <a:t>( </a:t>
            </a:r>
            <a:r>
              <a:rPr lang="en-US" altLang="zh-CN" sz="2800" i="1"/>
              <a:t>Y</a:t>
            </a:r>
            <a:r>
              <a:rPr lang="en-US" altLang="zh-CN" sz="2800"/>
              <a:t>, </a:t>
            </a:r>
            <a:r>
              <a:rPr lang="en-US" altLang="zh-CN" sz="2800" i="1"/>
              <a:t>Z</a:t>
            </a:r>
            <a:r>
              <a:rPr lang="en-US" altLang="zh-CN" sz="2800"/>
              <a:t>)</a:t>
            </a:r>
            <a:r>
              <a:rPr lang="zh-CN" altLang="en-US" sz="2800"/>
              <a:t>，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, </a:t>
            </a:r>
            <a:r>
              <a:rPr lang="en-US" altLang="zh-CN" sz="2800" i="1"/>
              <a:t>Z</a:t>
            </a:r>
            <a:r>
              <a:rPr lang="zh-CN" altLang="en-US" sz="2800"/>
              <a:t>为属性组。</a:t>
            </a:r>
            <a:r>
              <a:rPr lang="en-US" altLang="zh-CN" sz="2800" i="1"/>
              <a:t>R</a:t>
            </a:r>
            <a:r>
              <a:rPr lang="zh-CN" altLang="en-US" sz="2800"/>
              <a:t>中的</a:t>
            </a:r>
            <a:r>
              <a:rPr lang="en-US" altLang="zh-CN" sz="2800" i="1"/>
              <a:t>Y</a:t>
            </a:r>
            <a:r>
              <a:rPr lang="zh-CN" altLang="en-US" sz="2800"/>
              <a:t>与</a:t>
            </a:r>
            <a:r>
              <a:rPr lang="en-US" altLang="zh-CN" sz="2800" i="1"/>
              <a:t>S</a:t>
            </a:r>
            <a:r>
              <a:rPr lang="zh-CN" altLang="en-US" sz="2800"/>
              <a:t>中的</a:t>
            </a:r>
            <a:r>
              <a:rPr lang="en-US" altLang="zh-CN" sz="2800" i="1"/>
              <a:t>Y</a:t>
            </a:r>
            <a:r>
              <a:rPr lang="zh-CN" altLang="en-US" sz="2800"/>
              <a:t>可以有不同的属性名，但必须出自相同的域集。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>
                <a:latin typeface="Comic Sans MS" panose="030F0702030302020204" pitchFamily="66" charset="0"/>
              </a:rPr>
              <a:t>Semantics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b="1" i="1">
                <a:solidFill>
                  <a:srgbClr val="333399"/>
                </a:solidFill>
              </a:rPr>
              <a:t>R</a:t>
            </a:r>
            <a:r>
              <a:rPr lang="zh-CN" altLang="en-US" b="1">
                <a:solidFill>
                  <a:srgbClr val="333399"/>
                </a:solidFill>
                <a:latin typeface="Comic Sans MS" panose="030F0702030302020204" pitchFamily="66" charset="0"/>
              </a:rPr>
              <a:t>与</a:t>
            </a:r>
            <a:r>
              <a:rPr lang="en-US" altLang="zh-CN" b="1" i="1">
                <a:solidFill>
                  <a:srgbClr val="333399"/>
                </a:solidFill>
              </a:rPr>
              <a:t>S</a:t>
            </a:r>
            <a:r>
              <a:rPr lang="zh-CN" altLang="en-US" b="1">
                <a:solidFill>
                  <a:srgbClr val="333399"/>
                </a:solidFill>
                <a:latin typeface="Comic Sans MS" panose="030F0702030302020204" pitchFamily="66" charset="0"/>
              </a:rPr>
              <a:t>的除运算得到一个新的关系</a:t>
            </a:r>
            <a:r>
              <a:rPr lang="en-US" altLang="zh-CN" b="1" i="1">
                <a:solidFill>
                  <a:srgbClr val="333399"/>
                </a:solidFill>
              </a:rPr>
              <a:t>P</a:t>
            </a:r>
            <a:r>
              <a:rPr lang="en-US" altLang="zh-CN" b="1">
                <a:solidFill>
                  <a:srgbClr val="333399"/>
                </a:solidFill>
              </a:rPr>
              <a:t>(</a:t>
            </a:r>
            <a:r>
              <a:rPr lang="en-US" altLang="zh-CN" b="1" i="1">
                <a:solidFill>
                  <a:srgbClr val="333399"/>
                </a:solidFill>
              </a:rPr>
              <a:t>X</a:t>
            </a:r>
            <a:r>
              <a:rPr lang="en-US" altLang="zh-CN" b="1">
                <a:solidFill>
                  <a:srgbClr val="333399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b="1" i="1">
                <a:solidFill>
                  <a:srgbClr val="333399"/>
                </a:solidFill>
              </a:rPr>
              <a:t>P</a:t>
            </a:r>
            <a:r>
              <a:rPr lang="zh-CN" altLang="en-US" b="1">
                <a:solidFill>
                  <a:srgbClr val="333399"/>
                </a:solidFill>
              </a:rPr>
              <a:t>是</a:t>
            </a:r>
            <a:r>
              <a:rPr lang="en-US" altLang="zh-CN" b="1" i="1">
                <a:solidFill>
                  <a:srgbClr val="333399"/>
                </a:solidFill>
              </a:rPr>
              <a:t>R</a:t>
            </a:r>
            <a:r>
              <a:rPr lang="zh-CN" altLang="en-US" b="1">
                <a:solidFill>
                  <a:srgbClr val="333399"/>
                </a:solidFill>
              </a:rPr>
              <a:t>中满足下列条件元组在</a:t>
            </a:r>
            <a:r>
              <a:rPr lang="en-US" altLang="zh-CN" b="1" i="1">
                <a:solidFill>
                  <a:srgbClr val="333399"/>
                </a:solidFill>
              </a:rPr>
              <a:t>X</a:t>
            </a:r>
            <a:r>
              <a:rPr lang="en-US" altLang="zh-CN" b="1">
                <a:solidFill>
                  <a:srgbClr val="333399"/>
                </a:solidFill>
              </a:rPr>
              <a:t> </a:t>
            </a:r>
            <a:r>
              <a:rPr lang="zh-CN" altLang="en-US" b="1">
                <a:solidFill>
                  <a:srgbClr val="333399"/>
                </a:solidFill>
              </a:rPr>
              <a:t>属性列上的投影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b="1">
                <a:solidFill>
                  <a:srgbClr val="333399"/>
                </a:solidFill>
              </a:rPr>
              <a:t>元组在</a:t>
            </a:r>
            <a:r>
              <a:rPr lang="en-US" altLang="zh-CN" b="1" i="1">
                <a:solidFill>
                  <a:srgbClr val="333399"/>
                </a:solidFill>
              </a:rPr>
              <a:t>X</a:t>
            </a:r>
            <a:r>
              <a:rPr lang="zh-CN" altLang="en-US" b="1">
                <a:solidFill>
                  <a:srgbClr val="333399"/>
                </a:solidFill>
              </a:rPr>
              <a:t>上分量值</a:t>
            </a:r>
            <a:r>
              <a:rPr lang="en-US" altLang="zh-CN" b="1" i="1">
                <a:solidFill>
                  <a:srgbClr val="333399"/>
                </a:solidFill>
              </a:rPr>
              <a:t>x</a:t>
            </a:r>
            <a:r>
              <a:rPr lang="zh-CN" altLang="en-US" b="1">
                <a:solidFill>
                  <a:srgbClr val="333399"/>
                </a:solidFill>
              </a:rPr>
              <a:t>的象集</a:t>
            </a:r>
            <a:r>
              <a:rPr lang="en-US" altLang="zh-CN" b="1" i="1">
                <a:solidFill>
                  <a:srgbClr val="333399"/>
                </a:solidFill>
              </a:rPr>
              <a:t>Y</a:t>
            </a:r>
            <a:r>
              <a:rPr lang="en-US" altLang="zh-CN" b="1" i="1" baseline="-25000">
                <a:solidFill>
                  <a:srgbClr val="333399"/>
                </a:solidFill>
              </a:rPr>
              <a:t>x</a:t>
            </a:r>
            <a:r>
              <a:rPr lang="zh-CN" altLang="en-US" b="1">
                <a:solidFill>
                  <a:srgbClr val="333399"/>
                </a:solidFill>
              </a:rPr>
              <a:t>包含</a:t>
            </a:r>
            <a:r>
              <a:rPr lang="en-US" altLang="zh-CN" b="1" i="1">
                <a:solidFill>
                  <a:srgbClr val="333399"/>
                </a:solidFill>
              </a:rPr>
              <a:t>S</a:t>
            </a:r>
            <a:r>
              <a:rPr lang="zh-CN" altLang="en-US" b="1">
                <a:solidFill>
                  <a:srgbClr val="333399"/>
                </a:solidFill>
              </a:rPr>
              <a:t>在</a:t>
            </a:r>
            <a:r>
              <a:rPr lang="en-US" altLang="zh-CN" b="1" i="1">
                <a:solidFill>
                  <a:srgbClr val="333399"/>
                </a:solidFill>
              </a:rPr>
              <a:t>Y</a:t>
            </a:r>
            <a:r>
              <a:rPr lang="zh-CN" altLang="en-US" b="1">
                <a:solidFill>
                  <a:srgbClr val="333399"/>
                </a:solidFill>
              </a:rPr>
              <a:t>上投影的集合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Syntax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b="1" i="1">
                <a:solidFill>
                  <a:srgbClr val="333399"/>
                </a:solidFill>
              </a:rPr>
              <a:t>R</a:t>
            </a:r>
            <a:r>
              <a:rPr lang="en-US" altLang="zh-CN" b="1">
                <a:solidFill>
                  <a:srgbClr val="333399"/>
                </a:solidFill>
                <a:sym typeface="Symbol" panose="05050102010706020507" pitchFamily="18" charset="2"/>
              </a:rPr>
              <a:t></a:t>
            </a:r>
            <a:r>
              <a:rPr lang="en-US" altLang="zh-CN" b="1" i="1">
                <a:solidFill>
                  <a:srgbClr val="333399"/>
                </a:solidFill>
                <a:sym typeface="Symbol" panose="05050102010706020507" pitchFamily="18" charset="2"/>
              </a:rPr>
              <a:t>S</a:t>
            </a:r>
            <a:r>
              <a:rPr lang="en-US" altLang="zh-CN" b="1">
                <a:solidFill>
                  <a:srgbClr val="333399"/>
                </a:solidFill>
                <a:sym typeface="Symbol" panose="05050102010706020507" pitchFamily="18" charset="2"/>
              </a:rPr>
              <a:t> = {</a:t>
            </a:r>
            <a:r>
              <a:rPr lang="en-US" altLang="zh-CN" b="1" i="1">
                <a:solidFill>
                  <a:srgbClr val="333399"/>
                </a:solidFill>
                <a:sym typeface="Symbol" panose="05050102010706020507" pitchFamily="18" charset="2"/>
              </a:rPr>
              <a:t>t</a:t>
            </a:r>
            <a:r>
              <a:rPr lang="en-US" altLang="zh-CN" b="1" i="1" baseline="-25000">
                <a:solidFill>
                  <a:srgbClr val="333399"/>
                </a:solidFill>
                <a:sym typeface="Symbol" panose="05050102010706020507" pitchFamily="18" charset="2"/>
              </a:rPr>
              <a:t>r</a:t>
            </a:r>
            <a:r>
              <a:rPr lang="en-US" altLang="zh-CN" b="1">
                <a:solidFill>
                  <a:srgbClr val="333399"/>
                </a:solidFill>
                <a:sym typeface="Symbol" panose="05050102010706020507" pitchFamily="18" charset="2"/>
              </a:rPr>
              <a:t>[</a:t>
            </a:r>
            <a:r>
              <a:rPr lang="en-US" altLang="zh-CN" b="1" i="1">
                <a:solidFill>
                  <a:srgbClr val="333399"/>
                </a:solidFill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333399"/>
                </a:solidFill>
                <a:sym typeface="Symbol" panose="05050102010706020507" pitchFamily="18" charset="2"/>
              </a:rPr>
              <a:t>] | </a:t>
            </a:r>
            <a:r>
              <a:rPr lang="en-US" altLang="zh-CN" b="1" i="1">
                <a:solidFill>
                  <a:srgbClr val="333399"/>
                </a:solidFill>
                <a:sym typeface="Symbol" panose="05050102010706020507" pitchFamily="18" charset="2"/>
              </a:rPr>
              <a:t>t</a:t>
            </a:r>
            <a:r>
              <a:rPr lang="en-US" altLang="zh-CN" b="1" i="1" baseline="-25000">
                <a:solidFill>
                  <a:srgbClr val="333399"/>
                </a:solidFill>
                <a:sym typeface="Symbol" panose="05050102010706020507" pitchFamily="18" charset="2"/>
              </a:rPr>
              <a:t>r</a:t>
            </a:r>
            <a:r>
              <a:rPr lang="en-US" altLang="zh-CN" b="1">
                <a:solidFill>
                  <a:srgbClr val="333399"/>
                </a:solidFill>
                <a:sym typeface="Symbol" panose="05050102010706020507" pitchFamily="18" charset="2"/>
              </a:rPr>
              <a:t>∈</a:t>
            </a:r>
            <a:r>
              <a:rPr lang="en-US" altLang="zh-CN" b="1" i="1">
                <a:solidFill>
                  <a:srgbClr val="333399"/>
                </a:solidFill>
                <a:sym typeface="Symbol" panose="05050102010706020507" pitchFamily="18" charset="2"/>
              </a:rPr>
              <a:t>R</a:t>
            </a:r>
            <a:r>
              <a:rPr lang="en-US" altLang="zh-CN" b="1">
                <a:solidFill>
                  <a:srgbClr val="333399"/>
                </a:solidFill>
                <a:sym typeface="Symbol" panose="05050102010706020507" pitchFamily="18" charset="2"/>
              </a:rPr>
              <a:t> </a:t>
            </a:r>
            <a:r>
              <a:rPr lang="en-US" altLang="zh-CN" b="1" i="1" baseline="-25000">
                <a:solidFill>
                  <a:srgbClr val="333399"/>
                </a:solidFill>
                <a:sym typeface="Symbol" panose="05050102010706020507" pitchFamily="18" charset="2"/>
              </a:rPr>
              <a:t>Y</a:t>
            </a:r>
            <a:r>
              <a:rPr lang="en-US" altLang="zh-CN" b="1">
                <a:solidFill>
                  <a:srgbClr val="333399"/>
                </a:solidFill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333399"/>
                </a:solidFill>
                <a:sym typeface="Symbol" panose="05050102010706020507" pitchFamily="18" charset="2"/>
              </a:rPr>
              <a:t>S</a:t>
            </a:r>
            <a:r>
              <a:rPr lang="en-US" altLang="zh-CN" b="1">
                <a:solidFill>
                  <a:srgbClr val="333399"/>
                </a:solidFill>
                <a:sym typeface="Symbol" panose="05050102010706020507" pitchFamily="18" charset="2"/>
              </a:rPr>
              <a:t>) </a:t>
            </a:r>
            <a:r>
              <a:rPr lang="en-US" altLang="zh-CN" b="1" i="1">
                <a:solidFill>
                  <a:srgbClr val="333399"/>
                </a:solidFill>
                <a:sym typeface="Symbol" panose="05050102010706020507" pitchFamily="18" charset="2"/>
              </a:rPr>
              <a:t>Y</a:t>
            </a:r>
            <a:r>
              <a:rPr lang="en-US" altLang="zh-CN" b="1" i="1" baseline="-25000">
                <a:solidFill>
                  <a:srgbClr val="333399"/>
                </a:solidFill>
                <a:sym typeface="Symbol" panose="05050102010706020507" pitchFamily="18" charset="2"/>
              </a:rPr>
              <a:t>x</a:t>
            </a:r>
            <a:r>
              <a:rPr lang="en-US" altLang="zh-CN" b="1">
                <a:solidFill>
                  <a:srgbClr val="333399"/>
                </a:solidFill>
                <a:sym typeface="Symbol" panose="05050102010706020507" pitchFamily="18" charset="2"/>
              </a:rPr>
              <a:t>}, </a:t>
            </a:r>
            <a:r>
              <a:rPr lang="en-US" altLang="zh-CN" b="1" i="1">
                <a:solidFill>
                  <a:srgbClr val="333399"/>
                </a:solidFill>
              </a:rPr>
              <a:t>Y</a:t>
            </a:r>
            <a:r>
              <a:rPr lang="en-US" altLang="zh-CN" b="1" i="1" baseline="-25000">
                <a:solidFill>
                  <a:srgbClr val="333399"/>
                </a:solidFill>
              </a:rPr>
              <a:t>x</a:t>
            </a:r>
            <a:r>
              <a:rPr lang="zh-CN" altLang="en-US" b="1">
                <a:solidFill>
                  <a:srgbClr val="333399"/>
                </a:solidFill>
              </a:rPr>
              <a:t>为</a:t>
            </a:r>
            <a:r>
              <a:rPr lang="en-US" altLang="zh-CN" b="1" i="1">
                <a:solidFill>
                  <a:srgbClr val="333399"/>
                </a:solidFill>
              </a:rPr>
              <a:t>x</a:t>
            </a:r>
            <a:r>
              <a:rPr lang="zh-CN" altLang="en-US" b="1">
                <a:solidFill>
                  <a:srgbClr val="333399"/>
                </a:solidFill>
              </a:rPr>
              <a:t>在</a:t>
            </a:r>
            <a:r>
              <a:rPr lang="en-US" altLang="zh-CN" b="1" i="1">
                <a:solidFill>
                  <a:srgbClr val="333399"/>
                </a:solidFill>
              </a:rPr>
              <a:t>R</a:t>
            </a:r>
            <a:r>
              <a:rPr lang="zh-CN" altLang="en-US" b="1">
                <a:solidFill>
                  <a:srgbClr val="333399"/>
                </a:solidFill>
              </a:rPr>
              <a:t>中的象集，</a:t>
            </a:r>
            <a:r>
              <a:rPr lang="en-US" altLang="zh-CN" b="1" i="1">
                <a:solidFill>
                  <a:srgbClr val="333399"/>
                </a:solidFill>
              </a:rPr>
              <a:t>x</a:t>
            </a:r>
            <a:r>
              <a:rPr lang="en-US" altLang="zh-CN" b="1">
                <a:solidFill>
                  <a:srgbClr val="333399"/>
                </a:solidFill>
              </a:rPr>
              <a:t>=</a:t>
            </a:r>
            <a:r>
              <a:rPr lang="en-US" altLang="zh-CN" b="1" i="1">
                <a:solidFill>
                  <a:srgbClr val="333399"/>
                </a:solidFill>
              </a:rPr>
              <a:t>t</a:t>
            </a:r>
            <a:r>
              <a:rPr lang="en-US" altLang="zh-CN" b="1" i="1" baseline="-25000">
                <a:solidFill>
                  <a:srgbClr val="333399"/>
                </a:solidFill>
              </a:rPr>
              <a:t>r</a:t>
            </a:r>
            <a:r>
              <a:rPr lang="en-US" altLang="zh-CN" b="1">
                <a:solidFill>
                  <a:srgbClr val="333399"/>
                </a:solidFill>
              </a:rPr>
              <a:t>[</a:t>
            </a:r>
            <a:r>
              <a:rPr lang="en-US" altLang="zh-CN" b="1" i="1">
                <a:solidFill>
                  <a:srgbClr val="333399"/>
                </a:solidFill>
              </a:rPr>
              <a:t>X</a:t>
            </a:r>
            <a:r>
              <a:rPr lang="en-US" altLang="zh-CN" b="1">
                <a:solidFill>
                  <a:srgbClr val="333399"/>
                </a:solidFill>
              </a:rPr>
              <a:t>]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/>
              <a:t>除操作是同时从行和列角度进行运算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>
            <a:extLst>
              <a:ext uri="{FF2B5EF4-FFF2-40B4-BE49-F238E27FC236}">
                <a16:creationId xmlns:a16="http://schemas.microsoft.com/office/drawing/2014/main" id="{C6DD3030-D973-487B-923E-A70129BA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FEC7D2-ABD6-467B-A43E-C4ED89125F12}" type="slidenum">
              <a:rPr lang="en-US" altLang="zh-CN"/>
              <a:pPr eaLnBrk="1" hangingPunct="1"/>
              <a:t>87</a:t>
            </a:fld>
            <a:endParaRPr lang="en-US" altLang="zh-CN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32915951-E21E-45F1-A1D7-9137AD555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除运算举例</a:t>
            </a:r>
            <a:endParaRPr lang="en-US" altLang="zh-CN">
              <a:latin typeface="Comic Sans MS" panose="030F0702030302020204" pitchFamily="66" charset="0"/>
            </a:endParaRPr>
          </a:p>
        </p:txBody>
      </p:sp>
      <p:pic>
        <p:nvPicPr>
          <p:cNvPr id="90116" name="Picture 4">
            <a:extLst>
              <a:ext uri="{FF2B5EF4-FFF2-40B4-BE49-F238E27FC236}">
                <a16:creationId xmlns:a16="http://schemas.microsoft.com/office/drawing/2014/main" id="{36CC9BAD-8BE8-45EC-89C4-5D27E00A6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243998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7" name="Picture 5">
            <a:extLst>
              <a:ext uri="{FF2B5EF4-FFF2-40B4-BE49-F238E27FC236}">
                <a16:creationId xmlns:a16="http://schemas.microsoft.com/office/drawing/2014/main" id="{4C47755C-B4E5-43AD-97E4-FE9D3C051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00200"/>
            <a:ext cx="22193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8" name="Picture 6">
            <a:extLst>
              <a:ext uri="{FF2B5EF4-FFF2-40B4-BE49-F238E27FC236}">
                <a16:creationId xmlns:a16="http://schemas.microsoft.com/office/drawing/2014/main" id="{00FDE8FC-8E92-4F66-81F6-A05D79760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00200"/>
            <a:ext cx="18891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9" name="Picture 7">
            <a:extLst>
              <a:ext uri="{FF2B5EF4-FFF2-40B4-BE49-F238E27FC236}">
                <a16:creationId xmlns:a16="http://schemas.microsoft.com/office/drawing/2014/main" id="{00E93275-B3DF-4B9C-BC27-AF468EE94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243998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20" name="Picture 8">
            <a:extLst>
              <a:ext uri="{FF2B5EF4-FFF2-40B4-BE49-F238E27FC236}">
                <a16:creationId xmlns:a16="http://schemas.microsoft.com/office/drawing/2014/main" id="{0BF814FE-7465-45D5-BEC6-AEA657DF0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00200"/>
            <a:ext cx="22193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>
            <a:extLst>
              <a:ext uri="{FF2B5EF4-FFF2-40B4-BE49-F238E27FC236}">
                <a16:creationId xmlns:a16="http://schemas.microsoft.com/office/drawing/2014/main" id="{EB10C7C8-FA86-4BA7-BF22-56840B30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6D0CD3-6CAB-4284-981A-4AC77AAAE799}" type="slidenum">
              <a:rPr lang="en-US" altLang="zh-CN"/>
              <a:pPr eaLnBrk="1" hangingPunct="1"/>
              <a:t>88</a:t>
            </a:fld>
            <a:endParaRPr lang="en-US" altLang="zh-CN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E6B53FA6-D0EF-48F3-9401-2B3DC7F51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800"/>
              <a:t>在关系</a:t>
            </a:r>
            <a:r>
              <a:rPr lang="en-US" altLang="zh-CN" sz="2800"/>
              <a:t>R</a:t>
            </a:r>
            <a:r>
              <a:rPr lang="zh-CN" altLang="en-US" sz="2800"/>
              <a:t>中，</a:t>
            </a:r>
            <a:r>
              <a:rPr lang="en-US" altLang="zh-CN" sz="2800"/>
              <a:t>A</a:t>
            </a:r>
            <a:r>
              <a:rPr lang="zh-CN" altLang="en-US" sz="2800"/>
              <a:t>可以取四个值</a:t>
            </a:r>
            <a:r>
              <a:rPr lang="en-US" altLang="zh-CN" sz="2800"/>
              <a:t>{a</a:t>
            </a:r>
            <a:r>
              <a:rPr lang="en-US" altLang="zh-CN" sz="2800" baseline="-25000"/>
              <a:t>1</a:t>
            </a:r>
            <a:r>
              <a:rPr lang="zh-CN" altLang="en-US" sz="2800"/>
              <a:t>，</a:t>
            </a:r>
            <a:r>
              <a:rPr lang="en-US" altLang="zh-CN" sz="2800"/>
              <a:t>a</a:t>
            </a:r>
            <a:r>
              <a:rPr lang="en-US" altLang="zh-CN" sz="2800" baseline="-25000"/>
              <a:t>2</a:t>
            </a:r>
            <a:r>
              <a:rPr lang="zh-CN" altLang="en-US" sz="2800"/>
              <a:t>，</a:t>
            </a:r>
            <a:r>
              <a:rPr lang="en-US" altLang="zh-CN" sz="2800"/>
              <a:t>a</a:t>
            </a:r>
            <a:r>
              <a:rPr lang="en-US" altLang="zh-CN" sz="2800" baseline="-25000"/>
              <a:t>3</a:t>
            </a:r>
            <a:r>
              <a:rPr lang="zh-CN" altLang="en-US" sz="2800"/>
              <a:t>，</a:t>
            </a:r>
            <a:r>
              <a:rPr lang="en-US" altLang="zh-CN" sz="2800"/>
              <a:t>a</a:t>
            </a:r>
            <a:r>
              <a:rPr lang="en-US" altLang="zh-CN" sz="2800" baseline="-25000"/>
              <a:t>4</a:t>
            </a:r>
            <a:r>
              <a:rPr lang="en-US" altLang="zh-CN" sz="2800"/>
              <a:t>}</a:t>
            </a:r>
          </a:p>
          <a:p>
            <a:pPr lvl="1" eaLnBrk="1" hangingPunct="1"/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zh-CN" altLang="en-US" sz="2400"/>
              <a:t>的象集为</a:t>
            </a:r>
            <a:r>
              <a:rPr lang="en-US" altLang="zh-CN" sz="2400"/>
              <a:t>{(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 baseline="-25000"/>
              <a:t>2</a:t>
            </a:r>
            <a:r>
              <a:rPr lang="en-US" altLang="zh-CN" sz="2400"/>
              <a:t>)</a:t>
            </a:r>
            <a:r>
              <a:rPr lang="zh-CN" altLang="en-US" sz="2400"/>
              <a:t>，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 baseline="-25000"/>
              <a:t>2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 baseline="-25000"/>
              <a:t>3</a:t>
            </a:r>
            <a:r>
              <a:rPr lang="en-US" altLang="zh-CN" sz="2400"/>
              <a:t>)</a:t>
            </a:r>
            <a:r>
              <a:rPr lang="zh-CN" altLang="en-US" sz="2400"/>
              <a:t>，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 baseline="-25000"/>
              <a:t>2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 baseline="-25000"/>
              <a:t>1</a:t>
            </a:r>
            <a:r>
              <a:rPr lang="en-US" altLang="zh-CN" sz="2400"/>
              <a:t>)}</a:t>
            </a:r>
          </a:p>
          <a:p>
            <a:pPr lvl="1" eaLnBrk="1" hangingPunct="1"/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zh-CN" altLang="en-US" sz="2400"/>
              <a:t>的象集为</a:t>
            </a:r>
            <a:r>
              <a:rPr lang="en-US" altLang="zh-CN" sz="2400"/>
              <a:t>{(</a:t>
            </a:r>
            <a:r>
              <a:rPr lang="en-US" altLang="zh-CN" sz="2400" i="1"/>
              <a:t>b</a:t>
            </a:r>
            <a:r>
              <a:rPr lang="en-US" altLang="zh-CN" sz="2400" baseline="-25000"/>
              <a:t>3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 baseline="-25000"/>
              <a:t>7</a:t>
            </a:r>
            <a:r>
              <a:rPr lang="en-US" altLang="zh-CN" sz="2400"/>
              <a:t>)</a:t>
            </a:r>
            <a:r>
              <a:rPr lang="zh-CN" altLang="en-US" sz="2400"/>
              <a:t>，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 baseline="-25000"/>
              <a:t>2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 baseline="-25000"/>
              <a:t>3</a:t>
            </a:r>
            <a:r>
              <a:rPr lang="en-US" altLang="zh-CN" sz="2400"/>
              <a:t>)}</a:t>
            </a:r>
          </a:p>
          <a:p>
            <a:pPr lvl="1" eaLnBrk="1" hangingPunct="1"/>
            <a:r>
              <a:rPr lang="en-US" altLang="zh-CN" sz="2400" i="1"/>
              <a:t>a</a:t>
            </a:r>
            <a:r>
              <a:rPr lang="en-US" altLang="zh-CN" sz="2400" baseline="-25000"/>
              <a:t>3</a:t>
            </a:r>
            <a:r>
              <a:rPr lang="zh-CN" altLang="en-US" sz="2400"/>
              <a:t>的象集为</a:t>
            </a:r>
            <a:r>
              <a:rPr lang="en-US" altLang="zh-CN" sz="2400"/>
              <a:t>{</a:t>
            </a:r>
            <a:r>
              <a:rPr lang="en-US" altLang="zh-CN" sz="2400" i="1"/>
              <a:t>(b</a:t>
            </a:r>
            <a:r>
              <a:rPr lang="en-US" altLang="zh-CN" sz="2400" baseline="-25000"/>
              <a:t>4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 baseline="-25000"/>
              <a:t>6</a:t>
            </a:r>
            <a:r>
              <a:rPr lang="en-US" altLang="zh-CN" sz="2400"/>
              <a:t>)}</a:t>
            </a:r>
          </a:p>
          <a:p>
            <a:pPr lvl="1" eaLnBrk="1" hangingPunct="1"/>
            <a:r>
              <a:rPr lang="en-US" altLang="zh-CN" sz="2400" i="1"/>
              <a:t>a</a:t>
            </a:r>
            <a:r>
              <a:rPr lang="en-US" altLang="zh-CN" sz="2400" baseline="-25000"/>
              <a:t>4</a:t>
            </a:r>
            <a:r>
              <a:rPr lang="zh-CN" altLang="en-US" sz="2400"/>
              <a:t>的象集为</a:t>
            </a:r>
            <a:r>
              <a:rPr lang="en-US" altLang="zh-CN" sz="2400"/>
              <a:t>{(</a:t>
            </a:r>
            <a:r>
              <a:rPr lang="en-US" altLang="zh-CN" sz="2400" i="1"/>
              <a:t>b</a:t>
            </a:r>
            <a:r>
              <a:rPr lang="en-US" altLang="zh-CN" sz="2400" baseline="-25000"/>
              <a:t>6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 baseline="-25000"/>
              <a:t>6</a:t>
            </a:r>
            <a:r>
              <a:rPr lang="en-US" altLang="zh-CN" sz="2400"/>
              <a:t>)}</a:t>
            </a:r>
          </a:p>
          <a:p>
            <a:pPr eaLnBrk="1" hangingPunct="1"/>
            <a:r>
              <a:rPr lang="en-US" altLang="zh-CN" sz="2800" i="1"/>
              <a:t>S</a:t>
            </a:r>
            <a:r>
              <a:rPr lang="zh-CN" altLang="en-US" sz="2800"/>
              <a:t>在</a:t>
            </a:r>
            <a:r>
              <a:rPr lang="en-US" altLang="zh-CN" sz="2800"/>
              <a:t>(</a:t>
            </a:r>
            <a:r>
              <a:rPr lang="en-US" altLang="zh-CN" sz="2800" i="1"/>
              <a:t>B</a:t>
            </a:r>
            <a:r>
              <a:rPr lang="zh-CN" altLang="en-US" sz="2800"/>
              <a:t>，</a:t>
            </a:r>
            <a:r>
              <a:rPr lang="en-US" altLang="zh-CN" sz="2800" i="1"/>
              <a:t>C</a:t>
            </a:r>
            <a:r>
              <a:rPr lang="en-US" altLang="zh-CN" sz="2800"/>
              <a:t>)</a:t>
            </a:r>
            <a:r>
              <a:rPr lang="zh-CN" altLang="en-US" sz="2800"/>
              <a:t>上的投影为</a:t>
            </a:r>
          </a:p>
          <a:p>
            <a:pPr lvl="1" eaLnBrk="1" hangingPunct="1"/>
            <a:r>
              <a:rPr lang="en-US" altLang="zh-CN" sz="2400"/>
              <a:t>{(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 baseline="-25000"/>
              <a:t>2</a:t>
            </a:r>
            <a:r>
              <a:rPr lang="en-US" altLang="zh-CN" sz="2400"/>
              <a:t>)</a:t>
            </a:r>
            <a:r>
              <a:rPr lang="en-US" altLang="zh-CN" sz="2400" i="1"/>
              <a:t> </a:t>
            </a:r>
            <a:r>
              <a:rPr lang="zh-CN" altLang="en-US" sz="2400"/>
              <a:t>，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 baseline="-25000"/>
              <a:t>2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 baseline="-25000"/>
              <a:t>1</a:t>
            </a:r>
            <a:r>
              <a:rPr lang="en-US" altLang="zh-CN" sz="2400"/>
              <a:t>)</a:t>
            </a:r>
            <a:r>
              <a:rPr lang="en-US" altLang="zh-CN" sz="2400" i="1"/>
              <a:t> </a:t>
            </a:r>
            <a:r>
              <a:rPr lang="zh-CN" altLang="en-US" sz="2400"/>
              <a:t>，</a:t>
            </a:r>
            <a:r>
              <a:rPr lang="en-US" altLang="zh-CN" sz="2400"/>
              <a:t>(</a:t>
            </a:r>
            <a:r>
              <a:rPr lang="en-US" altLang="zh-CN" sz="2400" i="1"/>
              <a:t>b</a:t>
            </a:r>
            <a:r>
              <a:rPr lang="en-US" altLang="zh-CN" sz="2400" baseline="-25000"/>
              <a:t>2</a:t>
            </a:r>
            <a:r>
              <a:rPr lang="zh-CN" altLang="en-US" sz="2400"/>
              <a:t>，</a:t>
            </a:r>
            <a:r>
              <a:rPr lang="en-US" altLang="zh-CN" sz="2400" i="1"/>
              <a:t>c</a:t>
            </a:r>
            <a:r>
              <a:rPr lang="en-US" altLang="zh-CN" sz="2400" baseline="-25000"/>
              <a:t>3</a:t>
            </a:r>
            <a:r>
              <a:rPr lang="en-US" altLang="zh-CN" sz="2400"/>
              <a:t>)}</a:t>
            </a:r>
          </a:p>
          <a:p>
            <a:pPr eaLnBrk="1" hangingPunct="1"/>
            <a:r>
              <a:rPr lang="zh-CN" altLang="en-US" sz="2800"/>
              <a:t>只有</a:t>
            </a:r>
            <a:r>
              <a:rPr lang="en-US" altLang="zh-CN" sz="2800" i="1"/>
              <a:t>a</a:t>
            </a:r>
            <a:r>
              <a:rPr lang="en-US" altLang="zh-CN" sz="2800" baseline="-25000"/>
              <a:t>1</a:t>
            </a:r>
            <a:r>
              <a:rPr lang="zh-CN" altLang="en-US" sz="2800"/>
              <a:t>的象集包含了</a:t>
            </a:r>
            <a:r>
              <a:rPr lang="en-US" altLang="zh-CN" sz="2800" i="1"/>
              <a:t>S</a:t>
            </a:r>
            <a:r>
              <a:rPr lang="zh-CN" altLang="en-US" sz="2800"/>
              <a:t>在</a:t>
            </a:r>
            <a:r>
              <a:rPr lang="en-US" altLang="zh-CN" sz="2800"/>
              <a:t>(</a:t>
            </a:r>
            <a:r>
              <a:rPr lang="en-US" altLang="zh-CN" sz="2800" i="1"/>
              <a:t>B</a:t>
            </a:r>
            <a:r>
              <a:rPr lang="zh-CN" altLang="en-US" sz="2800"/>
              <a:t>，</a:t>
            </a:r>
            <a:r>
              <a:rPr lang="en-US" altLang="zh-CN" sz="2800" i="1"/>
              <a:t>C</a:t>
            </a:r>
            <a:r>
              <a:rPr lang="en-US" altLang="zh-CN" sz="2800"/>
              <a:t>)</a:t>
            </a:r>
            <a:r>
              <a:rPr lang="zh-CN" altLang="en-US" sz="2800"/>
              <a:t>属性组上的投影</a:t>
            </a:r>
          </a:p>
          <a:p>
            <a:pPr eaLnBrk="1" hangingPunct="1"/>
            <a:r>
              <a:rPr lang="zh-CN" altLang="en-US" sz="2800"/>
              <a:t>所以</a:t>
            </a:r>
            <a:r>
              <a:rPr lang="en-US" altLang="zh-CN" sz="2800" i="1"/>
              <a:t>R</a:t>
            </a:r>
            <a:r>
              <a:rPr lang="en-US" altLang="zh-CN" sz="2800"/>
              <a:t>÷</a:t>
            </a:r>
            <a:r>
              <a:rPr lang="en-US" altLang="zh-CN" sz="2800" i="1"/>
              <a:t>S </a:t>
            </a:r>
            <a:r>
              <a:rPr lang="en-US" altLang="zh-CN" sz="2800"/>
              <a:t>={</a:t>
            </a:r>
            <a:r>
              <a:rPr lang="en-US" altLang="zh-CN" sz="2800" i="1"/>
              <a:t>a</a:t>
            </a:r>
            <a:r>
              <a:rPr lang="en-US" altLang="zh-CN" sz="2800" baseline="-25000"/>
              <a:t>1</a:t>
            </a:r>
            <a:r>
              <a:rPr lang="en-US" altLang="zh-CN" sz="2800"/>
              <a:t>}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>
            <a:extLst>
              <a:ext uri="{FF2B5EF4-FFF2-40B4-BE49-F238E27FC236}">
                <a16:creationId xmlns:a16="http://schemas.microsoft.com/office/drawing/2014/main" id="{AD4E77A1-FB5C-4EB0-A2E8-0AA15D52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483392-4431-4D55-8B3D-9FACDF885B74}" type="slidenum">
              <a:rPr lang="en-US" altLang="zh-CN"/>
              <a:pPr eaLnBrk="1" hangingPunct="1"/>
              <a:t>89</a:t>
            </a:fld>
            <a:endParaRPr lang="en-US" altLang="zh-CN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CA18E6AC-9D49-458D-861D-5D205DA5C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</a:t>
            </a:r>
            <a:r>
              <a:rPr lang="zh-CN" altLang="en-US" b="1"/>
              <a:t>．综合举例</a:t>
            </a:r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41DC8A25-33E9-48CD-832A-1BD0A41356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3600"/>
              <a:t>以学生</a:t>
            </a:r>
            <a:r>
              <a:rPr lang="en-US" altLang="zh-CN" sz="3600"/>
              <a:t>-</a:t>
            </a:r>
            <a:r>
              <a:rPr lang="zh-CN" altLang="en-US" sz="3600"/>
              <a:t>课程数据库为例</a:t>
            </a:r>
          </a:p>
          <a:p>
            <a:pPr lvl="1" eaLnBrk="1" hangingPunct="1"/>
            <a:r>
              <a:rPr lang="zh-CN" altLang="en-US" sz="3600"/>
              <a:t>例</a:t>
            </a:r>
            <a:r>
              <a:rPr lang="en-US" altLang="zh-CN" sz="3600"/>
              <a:t>7. </a:t>
            </a:r>
            <a:r>
              <a:rPr lang="zh-CN" altLang="en-US" sz="3600"/>
              <a:t>查询至少选修</a:t>
            </a:r>
            <a:r>
              <a:rPr lang="en-US" altLang="zh-CN" sz="3600"/>
              <a:t>1</a:t>
            </a:r>
            <a:r>
              <a:rPr lang="zh-CN" altLang="en-US" sz="3600"/>
              <a:t>号课程和</a:t>
            </a:r>
            <a:r>
              <a:rPr lang="en-US" altLang="zh-CN" sz="3600"/>
              <a:t>3</a:t>
            </a:r>
            <a:r>
              <a:rPr lang="zh-CN" altLang="en-US" sz="3600"/>
              <a:t>号课程的学生号码</a:t>
            </a:r>
          </a:p>
          <a:p>
            <a:pPr lvl="2" eaLnBrk="1" hangingPunct="1"/>
            <a:r>
              <a:rPr lang="zh-CN" altLang="en-US" sz="3200"/>
              <a:t>首先建立一个临时关系</a:t>
            </a:r>
            <a:r>
              <a:rPr lang="en-US" altLang="zh-CN" sz="3200" i="1"/>
              <a:t>K</a:t>
            </a:r>
            <a:endParaRPr lang="en-US" altLang="zh-CN" sz="3200"/>
          </a:p>
          <a:p>
            <a:pPr lvl="2" eaLnBrk="1" hangingPunct="1"/>
            <a:r>
              <a:rPr lang="zh-CN" altLang="en-US" sz="3200"/>
              <a:t>然后求：</a:t>
            </a:r>
            <a:r>
              <a:rPr lang="en-US" altLang="zh-CN" sz="3600"/>
              <a:t>π</a:t>
            </a:r>
            <a:r>
              <a:rPr lang="en-US" altLang="zh-CN" sz="3600" baseline="-25000"/>
              <a:t>Sno,Cno</a:t>
            </a:r>
            <a:r>
              <a:rPr lang="en-US" altLang="zh-CN" sz="3600"/>
              <a:t>(SC)÷</a:t>
            </a:r>
            <a:r>
              <a:rPr lang="en-US" altLang="zh-CN" sz="3600" i="1"/>
              <a:t>K</a:t>
            </a:r>
            <a:endParaRPr lang="en-US" altLang="zh-CN" sz="3600"/>
          </a:p>
          <a:p>
            <a:pPr lvl="1" eaLnBrk="1" hangingPunct="1"/>
            <a:endParaRPr lang="en-US" altLang="zh-CN" sz="4000"/>
          </a:p>
          <a:p>
            <a:pPr eaLnBrk="1" hangingPunct="1"/>
            <a:endParaRPr lang="en-US" altLang="zh-CN" sz="4000"/>
          </a:p>
        </p:txBody>
      </p:sp>
      <p:pic>
        <p:nvPicPr>
          <p:cNvPr id="92165" name="Picture 4">
            <a:extLst>
              <a:ext uri="{FF2B5EF4-FFF2-40B4-BE49-F238E27FC236}">
                <a16:creationId xmlns:a16="http://schemas.microsoft.com/office/drawing/2014/main" id="{FFD80A94-DCF0-4B43-B29A-9AE580AA9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276600"/>
            <a:ext cx="206533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ECDF8028-7E76-45AF-9B99-CE0C833E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62FCB4-C0B5-4A4D-B7F9-ABDB62CD0231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0C1D463C-9C55-445B-8026-1FEDC9FD4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笛卡尔积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ED6C2B3-C9A9-454D-882A-F8C0E7A68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基数 </a:t>
            </a:r>
            <a:r>
              <a:rPr lang="en-US" altLang="zh-CN" sz="3600">
                <a:latin typeface="Comic Sans MS" panose="030F0702030302020204" pitchFamily="66" charset="0"/>
              </a:rPr>
              <a:t>(Cardinal number)</a:t>
            </a:r>
          </a:p>
          <a:p>
            <a:pPr lvl="1" eaLnBrk="1" hangingPunct="1"/>
            <a:r>
              <a:rPr lang="zh-CN" altLang="en-US" sz="3200"/>
              <a:t>若</a:t>
            </a:r>
            <a:r>
              <a:rPr lang="en-US" altLang="zh-CN" sz="3200" i="1"/>
              <a:t>D</a:t>
            </a:r>
            <a:r>
              <a:rPr lang="en-US" altLang="zh-CN" sz="3200" i="1" baseline="-25000"/>
              <a:t>i</a:t>
            </a:r>
            <a:r>
              <a:rPr lang="zh-CN" altLang="en-US" sz="3200"/>
              <a:t>（</a:t>
            </a:r>
            <a:r>
              <a:rPr lang="en-US" altLang="zh-CN" sz="3200" i="1"/>
              <a:t>i</a:t>
            </a:r>
            <a:r>
              <a:rPr lang="zh-CN" altLang="en-US" sz="3200"/>
              <a:t>＝</a:t>
            </a:r>
            <a:r>
              <a:rPr lang="en-US" altLang="zh-CN" sz="3200"/>
              <a:t>1</a:t>
            </a:r>
            <a:r>
              <a:rPr lang="zh-CN" altLang="en-US" sz="3200"/>
              <a:t>，</a:t>
            </a:r>
            <a:r>
              <a:rPr lang="en-US" altLang="zh-CN" sz="3200"/>
              <a:t>2</a:t>
            </a:r>
            <a:r>
              <a:rPr lang="zh-CN" altLang="en-US" sz="3200"/>
              <a:t>，</a:t>
            </a:r>
            <a:r>
              <a:rPr lang="en-US" altLang="zh-CN" sz="3200"/>
              <a:t>…</a:t>
            </a:r>
            <a:r>
              <a:rPr lang="zh-CN" altLang="en-US" sz="3200"/>
              <a:t>，</a:t>
            </a:r>
            <a:r>
              <a:rPr lang="en-US" altLang="zh-CN" sz="3200" i="1"/>
              <a:t>n</a:t>
            </a:r>
            <a:r>
              <a:rPr lang="zh-CN" altLang="en-US" sz="3200"/>
              <a:t>）为有限集，其基数为</a:t>
            </a:r>
            <a:r>
              <a:rPr lang="en-US" altLang="zh-CN" sz="3200" i="1"/>
              <a:t>m</a:t>
            </a:r>
            <a:r>
              <a:rPr lang="en-US" altLang="zh-CN" sz="3200" i="1" baseline="-25000"/>
              <a:t>i</a:t>
            </a:r>
            <a:r>
              <a:rPr lang="zh-CN" altLang="en-US" sz="3200"/>
              <a:t>（</a:t>
            </a:r>
            <a:r>
              <a:rPr lang="en-US" altLang="zh-CN" sz="3200" i="1"/>
              <a:t>i</a:t>
            </a:r>
            <a:r>
              <a:rPr lang="zh-CN" altLang="en-US" sz="3200"/>
              <a:t>＝</a:t>
            </a:r>
            <a:r>
              <a:rPr lang="en-US" altLang="zh-CN" sz="3200"/>
              <a:t>1</a:t>
            </a:r>
            <a:r>
              <a:rPr lang="zh-CN" altLang="en-US" sz="3200"/>
              <a:t>，</a:t>
            </a:r>
            <a:r>
              <a:rPr lang="en-US" altLang="zh-CN" sz="3200"/>
              <a:t>2</a:t>
            </a:r>
            <a:r>
              <a:rPr lang="zh-CN" altLang="en-US" sz="3200"/>
              <a:t>，</a:t>
            </a:r>
            <a:r>
              <a:rPr lang="en-US" altLang="zh-CN" sz="3200"/>
              <a:t>…</a:t>
            </a:r>
            <a:r>
              <a:rPr lang="zh-CN" altLang="en-US" sz="3200"/>
              <a:t>，</a:t>
            </a:r>
            <a:r>
              <a:rPr lang="en-US" altLang="zh-CN" sz="3200" i="1"/>
              <a:t>n</a:t>
            </a:r>
            <a:r>
              <a:rPr lang="zh-CN" altLang="en-US" sz="3200"/>
              <a:t>），则</a:t>
            </a:r>
            <a:r>
              <a:rPr lang="en-US" altLang="zh-CN" sz="3200" i="1"/>
              <a:t>D</a:t>
            </a:r>
            <a:r>
              <a:rPr lang="en-US" altLang="zh-CN" sz="3200" baseline="-25000"/>
              <a:t>1</a:t>
            </a:r>
            <a:r>
              <a:rPr lang="en-US" altLang="zh-CN" sz="3200"/>
              <a:t>×</a:t>
            </a:r>
            <a:r>
              <a:rPr lang="en-US" altLang="zh-CN" sz="3200" i="1"/>
              <a:t>D</a:t>
            </a:r>
            <a:r>
              <a:rPr lang="en-US" altLang="zh-CN" sz="3200" baseline="-25000"/>
              <a:t>2</a:t>
            </a:r>
            <a:r>
              <a:rPr lang="en-US" altLang="zh-CN" sz="3200"/>
              <a:t>×…×</a:t>
            </a:r>
            <a:r>
              <a:rPr lang="en-US" altLang="zh-CN" sz="3200" i="1"/>
              <a:t>D</a:t>
            </a:r>
            <a:r>
              <a:rPr lang="en-US" altLang="zh-CN" sz="3200" i="1" baseline="-25000"/>
              <a:t>n</a:t>
            </a:r>
            <a:r>
              <a:rPr lang="zh-CN" altLang="en-US" sz="3200"/>
              <a:t>的基数</a:t>
            </a:r>
            <a:r>
              <a:rPr lang="en-US" altLang="zh-CN" sz="3200" i="1"/>
              <a:t>M</a:t>
            </a:r>
            <a:r>
              <a:rPr lang="zh-CN" altLang="en-US" sz="3200"/>
              <a:t>为：</a:t>
            </a:r>
          </a:p>
          <a:p>
            <a:pPr lvl="2" eaLnBrk="1" hangingPunct="1"/>
            <a:r>
              <a:rPr lang="zh-CN" altLang="en-US" sz="2800"/>
              <a:t>                 </a:t>
            </a:r>
            <a:r>
              <a:rPr lang="en-US" altLang="zh-CN" sz="3200" i="1"/>
              <a:t>M</a:t>
            </a:r>
            <a:r>
              <a:rPr lang="en-US" altLang="zh-CN" sz="2800"/>
              <a:t>=∏</a:t>
            </a:r>
            <a:r>
              <a:rPr lang="en-US" altLang="zh-CN" sz="3600" i="1"/>
              <a:t>m</a:t>
            </a:r>
            <a:r>
              <a:rPr lang="en-US" altLang="zh-CN" sz="3600" i="1" baseline="-25000"/>
              <a:t>i</a:t>
            </a:r>
          </a:p>
        </p:txBody>
      </p:sp>
      <p:grpSp>
        <p:nvGrpSpPr>
          <p:cNvPr id="11269" name="Group 7">
            <a:extLst>
              <a:ext uri="{FF2B5EF4-FFF2-40B4-BE49-F238E27FC236}">
                <a16:creationId xmlns:a16="http://schemas.microsoft.com/office/drawing/2014/main" id="{AD9D0FC3-BAD5-4908-BD8F-202C4138DC07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581400"/>
            <a:ext cx="609600" cy="1128713"/>
            <a:chOff x="2208" y="2025"/>
            <a:chExt cx="384" cy="711"/>
          </a:xfrm>
        </p:grpSpPr>
        <p:sp>
          <p:nvSpPr>
            <p:cNvPr id="11270" name="Text Box 5">
              <a:extLst>
                <a:ext uri="{FF2B5EF4-FFF2-40B4-BE49-F238E27FC236}">
                  <a16:creationId xmlns:a16="http://schemas.microsoft.com/office/drawing/2014/main" id="{75EBAFF5-06C6-4188-97BC-2F214478E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48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Garamond" panose="02020404030301010803" pitchFamily="18" charset="0"/>
                </a:rPr>
                <a:t>i=1</a:t>
              </a:r>
            </a:p>
          </p:txBody>
        </p:sp>
        <p:sp>
          <p:nvSpPr>
            <p:cNvPr id="11271" name="Text Box 6">
              <a:extLst>
                <a:ext uri="{FF2B5EF4-FFF2-40B4-BE49-F238E27FC236}">
                  <a16:creationId xmlns:a16="http://schemas.microsoft.com/office/drawing/2014/main" id="{BFAD77D8-5EEB-47EF-9D18-59E3D4CDA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025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Garamond" panose="02020404030301010803" pitchFamily="18" charset="0"/>
                </a:rPr>
                <a:t>n</a:t>
              </a:r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>
            <a:extLst>
              <a:ext uri="{FF2B5EF4-FFF2-40B4-BE49-F238E27FC236}">
                <a16:creationId xmlns:a16="http://schemas.microsoft.com/office/drawing/2014/main" id="{ACC34BD3-0589-420C-ADCF-0A2A3819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20A7AC-E92E-4ED6-918A-1172976C3414}" type="slidenum">
              <a:rPr lang="en-US" altLang="zh-CN"/>
              <a:pPr eaLnBrk="1" hangingPunct="1"/>
              <a:t>90</a:t>
            </a:fld>
            <a:endParaRPr lang="en-US" altLang="zh-CN"/>
          </a:p>
        </p:txBody>
      </p:sp>
      <p:pic>
        <p:nvPicPr>
          <p:cNvPr id="93187" name="Picture 5">
            <a:extLst>
              <a:ext uri="{FF2B5EF4-FFF2-40B4-BE49-F238E27FC236}">
                <a16:creationId xmlns:a16="http://schemas.microsoft.com/office/drawing/2014/main" id="{3DA7915E-0F7E-4D58-9FE0-2D4A906C4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676400"/>
            <a:ext cx="36988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8" name="Rectangle 6">
            <a:extLst>
              <a:ext uri="{FF2B5EF4-FFF2-40B4-BE49-F238E27FC236}">
                <a16:creationId xmlns:a16="http://schemas.microsoft.com/office/drawing/2014/main" id="{5CEE8D64-13D9-4803-8C1D-8E9140D10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828800"/>
            <a:ext cx="51816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200215121</a:t>
            </a:r>
            <a:r>
              <a:rPr lang="zh-CN" altLang="en-US" sz="2800"/>
              <a:t>的象集</a:t>
            </a:r>
            <a:r>
              <a:rPr lang="en-US" altLang="zh-CN" sz="2800"/>
              <a:t>{1</a:t>
            </a:r>
            <a:r>
              <a:rPr lang="zh-CN" altLang="en-US" sz="2800"/>
              <a:t>，</a:t>
            </a:r>
            <a:r>
              <a:rPr lang="en-US" altLang="zh-CN" sz="2800"/>
              <a:t>2</a:t>
            </a:r>
            <a:r>
              <a:rPr lang="zh-CN" altLang="en-US" sz="2800"/>
              <a:t>，</a:t>
            </a:r>
            <a:r>
              <a:rPr lang="en-US" altLang="zh-CN" sz="2800"/>
              <a:t>3}</a:t>
            </a:r>
          </a:p>
          <a:p>
            <a:pPr eaLnBrk="1" hangingPunct="1"/>
            <a:r>
              <a:rPr lang="en-US" altLang="zh-CN" sz="2800"/>
              <a:t>200215122</a:t>
            </a:r>
            <a:r>
              <a:rPr lang="zh-CN" altLang="en-US" sz="2800"/>
              <a:t>的象集</a:t>
            </a:r>
            <a:r>
              <a:rPr lang="en-US" altLang="zh-CN" sz="2800"/>
              <a:t>{2</a:t>
            </a:r>
            <a:r>
              <a:rPr lang="zh-CN" altLang="en-US" sz="2800"/>
              <a:t>，</a:t>
            </a:r>
            <a:r>
              <a:rPr lang="en-US" altLang="zh-CN" sz="2800"/>
              <a:t>3}</a:t>
            </a:r>
          </a:p>
          <a:p>
            <a:pPr eaLnBrk="1" hangingPunct="1"/>
            <a:r>
              <a:rPr lang="en-US" altLang="zh-CN" sz="2800" i="1"/>
              <a:t>K</a:t>
            </a:r>
            <a:r>
              <a:rPr lang="en-US" altLang="zh-CN" sz="2800"/>
              <a:t>={1</a:t>
            </a:r>
            <a:r>
              <a:rPr lang="zh-CN" altLang="en-US" sz="2800"/>
              <a:t>，</a:t>
            </a:r>
            <a:r>
              <a:rPr lang="en-US" altLang="zh-CN" sz="2800"/>
              <a:t>3}</a:t>
            </a:r>
          </a:p>
          <a:p>
            <a:pPr eaLnBrk="1" hangingPunct="1"/>
            <a:r>
              <a:rPr lang="zh-CN" altLang="en-US" sz="2800"/>
              <a:t>于是：</a:t>
            </a:r>
          </a:p>
          <a:p>
            <a:pPr eaLnBrk="1" hangingPunct="1"/>
            <a:r>
              <a:rPr lang="en-US" altLang="zh-CN" sz="2800"/>
              <a:t>π</a:t>
            </a:r>
            <a:r>
              <a:rPr lang="en-US" altLang="zh-CN" sz="2800" baseline="-25000"/>
              <a:t>Sno,Cno</a:t>
            </a:r>
            <a:r>
              <a:rPr lang="en-US" altLang="zh-CN" sz="2800"/>
              <a:t>(SC)÷</a:t>
            </a:r>
            <a:r>
              <a:rPr lang="en-US" altLang="zh-CN" sz="2800" i="1"/>
              <a:t>K=</a:t>
            </a:r>
            <a:r>
              <a:rPr lang="en-US" altLang="zh-CN" sz="2800"/>
              <a:t>{200215121}</a:t>
            </a:r>
          </a:p>
        </p:txBody>
      </p:sp>
      <p:sp>
        <p:nvSpPr>
          <p:cNvPr id="93189" name="Rectangle 7">
            <a:extLst>
              <a:ext uri="{FF2B5EF4-FFF2-40B4-BE49-F238E27FC236}">
                <a16:creationId xmlns:a16="http://schemas.microsoft.com/office/drawing/2014/main" id="{5ED53130-A93F-4558-8021-57E0EF10D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00300"/>
            <a:ext cx="990600" cy="1600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0" name="Rectangle 8">
            <a:extLst>
              <a:ext uri="{FF2B5EF4-FFF2-40B4-BE49-F238E27FC236}">
                <a16:creationId xmlns:a16="http://schemas.microsoft.com/office/drawing/2014/main" id="{5C475914-CAB2-488A-8760-9FCE355A9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191000"/>
            <a:ext cx="990600" cy="1066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>
            <a:extLst>
              <a:ext uri="{FF2B5EF4-FFF2-40B4-BE49-F238E27FC236}">
                <a16:creationId xmlns:a16="http://schemas.microsoft.com/office/drawing/2014/main" id="{A4FC658C-1E64-47CD-8B89-FA69408A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53BCCB-7E05-48DB-A968-37363DDC7ADE}" type="slidenum">
              <a:rPr lang="en-US" altLang="zh-CN"/>
              <a:pPr eaLnBrk="1" hangingPunct="1"/>
              <a:t>91</a:t>
            </a:fld>
            <a:endParaRPr lang="en-US" altLang="zh-CN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2948374D-598D-40B2-B07F-ED8D24657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10600" cy="1143000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例</a:t>
            </a:r>
            <a:r>
              <a:rPr lang="en-US" altLang="zh-CN" sz="3600" dirty="0"/>
              <a:t>8.</a:t>
            </a:r>
            <a:r>
              <a:rPr lang="zh-CN" altLang="en-US" sz="3600" dirty="0"/>
              <a:t>查询选修了</a:t>
            </a:r>
            <a:r>
              <a:rPr lang="en-US" altLang="zh-CN" sz="3600" dirty="0"/>
              <a:t>2</a:t>
            </a:r>
            <a:r>
              <a:rPr lang="zh-CN" altLang="en-US" sz="3600" dirty="0"/>
              <a:t>号课程的学生的学号。</a:t>
            </a:r>
          </a:p>
          <a:p>
            <a:pPr eaLnBrk="1" hangingPunct="1"/>
            <a:endParaRPr lang="en-US" altLang="zh-CN" sz="3600" dirty="0"/>
          </a:p>
        </p:txBody>
      </p:sp>
      <p:pic>
        <p:nvPicPr>
          <p:cNvPr id="109572" name="Picture 4">
            <a:extLst>
              <a:ext uri="{FF2B5EF4-FFF2-40B4-BE49-F238E27FC236}">
                <a16:creationId xmlns:a16="http://schemas.microsoft.com/office/drawing/2014/main" id="{8CF68840-DAF0-4F5E-A417-0E6FF674E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60575"/>
            <a:ext cx="447675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13" name="Picture 5">
            <a:extLst>
              <a:ext uri="{FF2B5EF4-FFF2-40B4-BE49-F238E27FC236}">
                <a16:creationId xmlns:a16="http://schemas.microsoft.com/office/drawing/2014/main" id="{C645E9AE-901D-4A38-868B-9D2B81661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8"/>
          <a:stretch>
            <a:fillRect/>
          </a:stretch>
        </p:blipFill>
        <p:spPr bwMode="auto">
          <a:xfrm>
            <a:off x="381000" y="2065338"/>
            <a:ext cx="3698875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Rectangle 6">
            <a:extLst>
              <a:ext uri="{FF2B5EF4-FFF2-40B4-BE49-F238E27FC236}">
                <a16:creationId xmlns:a16="http://schemas.microsoft.com/office/drawing/2014/main" id="{E650D406-F33E-4E3C-AE65-8C4978392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00400"/>
            <a:ext cx="2514600" cy="533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B7E18F30-310B-4CC0-994B-30E3D7225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19600"/>
            <a:ext cx="2514600" cy="533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>
            <a:extLst>
              <a:ext uri="{FF2B5EF4-FFF2-40B4-BE49-F238E27FC236}">
                <a16:creationId xmlns:a16="http://schemas.microsoft.com/office/drawing/2014/main" id="{5863AE2A-2D3C-401E-927E-A12FA794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E55423-B612-4381-971A-E2BF61982282}" type="slidenum">
              <a:rPr lang="en-US" altLang="zh-CN"/>
              <a:pPr eaLnBrk="1" hangingPunct="1"/>
              <a:t>92</a:t>
            </a:fld>
            <a:endParaRPr lang="en-US" altLang="zh-CN"/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EBD67576-C392-4E7C-A62E-9569EE906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1219200"/>
          </a:xfrm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9. </a:t>
            </a:r>
            <a:r>
              <a:rPr lang="zh-CN" altLang="en-US"/>
              <a:t>查询至少选修了一门其直接先行课为</a:t>
            </a:r>
            <a:r>
              <a:rPr lang="en-US" altLang="zh-CN"/>
              <a:t>5</a:t>
            </a:r>
            <a:r>
              <a:rPr lang="zh-CN" altLang="en-US"/>
              <a:t>号课程的学生姓名</a:t>
            </a:r>
          </a:p>
          <a:p>
            <a:pPr eaLnBrk="1" hangingPunct="1"/>
            <a:endParaRPr lang="en-US" altLang="zh-CN"/>
          </a:p>
        </p:txBody>
      </p:sp>
      <p:pic>
        <p:nvPicPr>
          <p:cNvPr id="110596" name="Picture 4">
            <a:extLst>
              <a:ext uri="{FF2B5EF4-FFF2-40B4-BE49-F238E27FC236}">
                <a16:creationId xmlns:a16="http://schemas.microsoft.com/office/drawing/2014/main" id="{C55E1735-F312-4059-96F3-FC83FC439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83058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7" name="Picture 5">
            <a:extLst>
              <a:ext uri="{FF2B5EF4-FFF2-40B4-BE49-F238E27FC236}">
                <a16:creationId xmlns:a16="http://schemas.microsoft.com/office/drawing/2014/main" id="{D4EF9E79-63DD-4B68-B06B-855D460B1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86200"/>
            <a:ext cx="83058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>
            <a:extLst>
              <a:ext uri="{FF2B5EF4-FFF2-40B4-BE49-F238E27FC236}">
                <a16:creationId xmlns:a16="http://schemas.microsoft.com/office/drawing/2014/main" id="{71C12D58-DD59-47B5-AC39-093A8BC8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BD6269-81F2-400D-B09A-E1D5FCAA976E}" type="slidenum">
              <a:rPr lang="en-US" altLang="zh-CN"/>
              <a:pPr eaLnBrk="1" hangingPunct="1"/>
              <a:t>93</a:t>
            </a:fld>
            <a:endParaRPr lang="en-US" altLang="zh-CN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B9D5232-92BF-4724-BD7F-FE287BBE6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266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/>
              <a:t>例</a:t>
            </a:r>
            <a:r>
              <a:rPr lang="en-US" altLang="zh-CN"/>
              <a:t>10. </a:t>
            </a:r>
            <a:r>
              <a:rPr lang="zh-CN" altLang="en-US"/>
              <a:t>查询选修了全部课程的学生学号和姓名。</a:t>
            </a:r>
          </a:p>
          <a:p>
            <a:pPr eaLnBrk="1" hangingPunct="1"/>
            <a:endParaRPr lang="en-US" altLang="zh-CN"/>
          </a:p>
        </p:txBody>
      </p:sp>
      <p:pic>
        <p:nvPicPr>
          <p:cNvPr id="96260" name="Picture 4">
            <a:extLst>
              <a:ext uri="{FF2B5EF4-FFF2-40B4-BE49-F238E27FC236}">
                <a16:creationId xmlns:a16="http://schemas.microsoft.com/office/drawing/2014/main" id="{62530BFE-4A98-4BCB-8F3E-B458F3248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78486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>
            <a:extLst>
              <a:ext uri="{FF2B5EF4-FFF2-40B4-BE49-F238E27FC236}">
                <a16:creationId xmlns:a16="http://schemas.microsoft.com/office/drawing/2014/main" id="{C8FDA407-4C3A-43DA-B2B4-1DACA65E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D20D35-F390-4E72-9073-FE706A264CCE}" type="slidenum">
              <a:rPr lang="en-US" altLang="zh-CN"/>
              <a:pPr eaLnBrk="1" hangingPunct="1"/>
              <a:t>94</a:t>
            </a:fld>
            <a:endParaRPr lang="en-US" altLang="zh-CN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FA18ED8D-D714-4B66-99EB-ABCA8D22C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关系代数运算小结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A4E25BA9-6C7F-4324-9AC7-1EB7673F9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关系代数运算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并、差、交、笛卡尔积、投影、选择、连接、除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5</a:t>
            </a:r>
            <a:r>
              <a:rPr lang="zh-CN" altLang="en-US"/>
              <a:t>种基本运算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选择、投影、并、差、笛卡尔积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交、连接、除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如何用</a:t>
            </a:r>
            <a:r>
              <a:rPr lang="en-US" altLang="zh-CN"/>
              <a:t>5</a:t>
            </a:r>
            <a:r>
              <a:rPr lang="zh-CN" altLang="en-US"/>
              <a:t>种基本运算来表达？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引进它们并不增加语言的能力，但可以简化表达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关系代数表达式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关系代数运算经有限次复合后形成的式子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>
            <a:extLst>
              <a:ext uri="{FF2B5EF4-FFF2-40B4-BE49-F238E27FC236}">
                <a16:creationId xmlns:a16="http://schemas.microsoft.com/office/drawing/2014/main" id="{50C2272D-FA9C-4C30-8DCB-E7DB8455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DE41CF-435D-4640-95DD-2D9BC9078AC1}" type="slidenum">
              <a:rPr lang="en-US" altLang="zh-CN"/>
              <a:pPr eaLnBrk="1" hangingPunct="1"/>
              <a:t>95</a:t>
            </a:fld>
            <a:endParaRPr lang="en-US" altLang="zh-CN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A411A66F-32E9-49B6-8949-7050FB681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第二章 关系数据库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0D1E269A-072C-4E71-AEFB-B9AB4A9F3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/>
              <a:t>2.1 </a:t>
            </a:r>
            <a:r>
              <a:rPr lang="zh-CN" altLang="en-US"/>
              <a:t>关系模型概述</a:t>
            </a:r>
          </a:p>
          <a:p>
            <a:pPr eaLnBrk="1" hangingPunct="1">
              <a:buFontTx/>
              <a:buNone/>
            </a:pPr>
            <a:r>
              <a:rPr lang="en-US" altLang="zh-CN" b="1"/>
              <a:t>2.2 </a:t>
            </a:r>
            <a:r>
              <a:rPr lang="zh-CN" altLang="en-US"/>
              <a:t>关系操作</a:t>
            </a:r>
          </a:p>
          <a:p>
            <a:pPr eaLnBrk="1" hangingPunct="1">
              <a:buFontTx/>
              <a:buNone/>
            </a:pPr>
            <a:r>
              <a:rPr lang="en-US" altLang="zh-CN"/>
              <a:t>2.3 </a:t>
            </a:r>
            <a:r>
              <a:rPr lang="zh-CN" altLang="en-US"/>
              <a:t>关系的完整性</a:t>
            </a:r>
          </a:p>
          <a:p>
            <a:pPr eaLnBrk="1" hangingPunct="1">
              <a:buFontTx/>
              <a:buNone/>
            </a:pPr>
            <a:r>
              <a:rPr lang="en-US" altLang="zh-CN" b="1"/>
              <a:t>2.4 </a:t>
            </a:r>
            <a:r>
              <a:rPr lang="zh-CN" altLang="en-US"/>
              <a:t>关系代数</a:t>
            </a:r>
          </a:p>
          <a:p>
            <a:pPr eaLnBrk="1" hangingPunct="1">
              <a:buFontTx/>
              <a:buNone/>
            </a:pPr>
            <a:r>
              <a:rPr lang="en-US" altLang="zh-CN" b="1">
                <a:solidFill>
                  <a:schemeClr val="accent2"/>
                </a:solidFill>
              </a:rPr>
              <a:t>2.5 </a:t>
            </a:r>
            <a:r>
              <a:rPr lang="zh-CN" altLang="en-US">
                <a:solidFill>
                  <a:schemeClr val="accent2"/>
                </a:solidFill>
              </a:rPr>
              <a:t>关系演算</a:t>
            </a:r>
          </a:p>
          <a:p>
            <a:pPr eaLnBrk="1" hangingPunct="1">
              <a:buFontTx/>
              <a:buNone/>
            </a:pPr>
            <a:r>
              <a:rPr lang="en-US" altLang="zh-CN" b="1"/>
              <a:t>2.6 </a:t>
            </a:r>
            <a:r>
              <a:rPr lang="zh-CN" altLang="en-US"/>
              <a:t>小结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>
            <a:extLst>
              <a:ext uri="{FF2B5EF4-FFF2-40B4-BE49-F238E27FC236}">
                <a16:creationId xmlns:a16="http://schemas.microsoft.com/office/drawing/2014/main" id="{BAF31417-7B54-45C0-9F8F-5415148D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EE1124-355B-46A4-8A96-00EA23259121}" type="slidenum">
              <a:rPr lang="en-US" altLang="zh-CN"/>
              <a:pPr eaLnBrk="1" hangingPunct="1"/>
              <a:t>96</a:t>
            </a:fld>
            <a:endParaRPr lang="en-US" altLang="zh-CN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AD0670AA-31C9-4C5B-8582-6F7B5E855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2.5 </a:t>
            </a:r>
            <a:r>
              <a:rPr lang="zh-CN" altLang="en-US" b="1"/>
              <a:t>关系演算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4AE5D658-88A3-4DD5-9FD8-AB70DE728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/>
              <a:t>以数理逻辑中的</a:t>
            </a:r>
            <a:r>
              <a:rPr lang="zh-CN" altLang="en-US" sz="3600">
                <a:solidFill>
                  <a:schemeClr val="accent2"/>
                </a:solidFill>
              </a:rPr>
              <a:t>谓词演算</a:t>
            </a:r>
            <a:r>
              <a:rPr lang="zh-CN" altLang="en-US" sz="3600"/>
              <a:t>为基础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3600"/>
              <a:t>按谓词变元不同进行分类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>
                <a:solidFill>
                  <a:schemeClr val="accent2"/>
                </a:solidFill>
              </a:rPr>
              <a:t>元组关系演算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/>
              <a:t>以</a:t>
            </a:r>
            <a:r>
              <a:rPr lang="zh-CN" altLang="en-US" sz="2800">
                <a:solidFill>
                  <a:schemeClr val="accent2"/>
                </a:solidFill>
              </a:rPr>
              <a:t>元组变量</a:t>
            </a:r>
            <a:r>
              <a:rPr lang="zh-CN" altLang="en-US" sz="2800"/>
              <a:t>作为谓词变元的基本对象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/>
              <a:t>元组关系演算语言</a:t>
            </a:r>
            <a:r>
              <a:rPr lang="en-US" altLang="zh-CN" sz="2800" b="1">
                <a:latin typeface="Comic Sans MS" panose="030F0702030302020204" pitchFamily="66" charset="0"/>
              </a:rPr>
              <a:t>ALPHA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>
                <a:solidFill>
                  <a:schemeClr val="accent2"/>
                </a:solidFill>
              </a:rPr>
              <a:t>域关系演算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/>
              <a:t>以</a:t>
            </a:r>
            <a:r>
              <a:rPr lang="zh-CN" altLang="en-US" sz="2800">
                <a:solidFill>
                  <a:schemeClr val="accent2"/>
                </a:solidFill>
              </a:rPr>
              <a:t>域变量</a:t>
            </a:r>
            <a:r>
              <a:rPr lang="zh-CN" altLang="en-US" sz="2800"/>
              <a:t>（元组变量的分量）作为谓词变元的基本对象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/>
              <a:t>域关系演算语言</a:t>
            </a:r>
            <a:r>
              <a:rPr lang="en-US" altLang="zh-CN" sz="2800" b="1">
                <a:latin typeface="Comic Sans MS" panose="030F0702030302020204" pitchFamily="66" charset="0"/>
              </a:rPr>
              <a:t>QBE</a:t>
            </a:r>
            <a:endParaRPr lang="en-US" altLang="zh-CN" sz="280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36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>
            <a:extLst>
              <a:ext uri="{FF2B5EF4-FFF2-40B4-BE49-F238E27FC236}">
                <a16:creationId xmlns:a16="http://schemas.microsoft.com/office/drawing/2014/main" id="{985CAD6D-DC1A-4B80-BCDA-737FF84E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0D184F-1C5E-4048-B70A-FBA4AC83D6EF}" type="slidenum">
              <a:rPr lang="en-US" altLang="zh-CN"/>
              <a:pPr eaLnBrk="1" hangingPunct="1"/>
              <a:t>97</a:t>
            </a:fld>
            <a:endParaRPr lang="en-US" altLang="zh-CN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AB2D4962-606E-4D73-8079-68FA03C6A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latin typeface="Comic Sans MS" panose="030F0702030302020204" pitchFamily="66" charset="0"/>
              </a:rPr>
              <a:t>2.5.1 </a:t>
            </a:r>
            <a:r>
              <a:rPr lang="zh-CN" altLang="en-US" sz="4000" b="1">
                <a:latin typeface="Comic Sans MS" panose="030F0702030302020204" pitchFamily="66" charset="0"/>
              </a:rPr>
              <a:t>元组关系演算语言</a:t>
            </a:r>
            <a:r>
              <a:rPr lang="en-US" altLang="zh-CN" sz="4000">
                <a:latin typeface="Comic Sans MS" panose="030F0702030302020204" pitchFamily="66" charset="0"/>
              </a:rPr>
              <a:t>ALPHA</a:t>
            </a:r>
            <a:endParaRPr lang="en-US" altLang="zh-CN" sz="4000" b="1">
              <a:latin typeface="Comic Sans MS" panose="030F0702030302020204" pitchFamily="66" charset="0"/>
            </a:endParaRPr>
          </a:p>
        </p:txBody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FC75AF40-C04D-4C7E-BCA0-85E047D43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由</a:t>
            </a:r>
            <a:r>
              <a:rPr lang="en-US" altLang="zh-CN"/>
              <a:t>E.F.Codd</a:t>
            </a:r>
            <a:r>
              <a:rPr lang="zh-CN" altLang="en-US"/>
              <a:t>提出</a:t>
            </a:r>
          </a:p>
          <a:p>
            <a:pPr eaLnBrk="1" hangingPunct="1"/>
            <a:r>
              <a:rPr lang="en-US" altLang="zh-CN"/>
              <a:t>INGRES</a:t>
            </a:r>
            <a:r>
              <a:rPr lang="zh-CN" altLang="en-US"/>
              <a:t>最初所用的</a:t>
            </a:r>
            <a:r>
              <a:rPr lang="en-US" altLang="zh-CN"/>
              <a:t>QUEL</a:t>
            </a:r>
            <a:r>
              <a:rPr lang="zh-CN" altLang="en-US"/>
              <a:t>语言是参照</a:t>
            </a:r>
            <a:r>
              <a:rPr lang="en-US" altLang="zh-CN"/>
              <a:t>ALPHA</a:t>
            </a:r>
            <a:r>
              <a:rPr lang="zh-CN" altLang="en-US"/>
              <a:t>语言研制的</a:t>
            </a:r>
          </a:p>
          <a:p>
            <a:pPr eaLnBrk="1" hangingPunct="1"/>
            <a:r>
              <a:rPr lang="zh-CN" altLang="en-US">
                <a:latin typeface="Comic Sans MS" panose="030F0702030302020204" pitchFamily="66" charset="0"/>
              </a:rPr>
              <a:t>语句</a:t>
            </a:r>
          </a:p>
          <a:p>
            <a:pPr lvl="1" eaLnBrk="1" hangingPunct="1"/>
            <a:r>
              <a:rPr lang="zh-CN" altLang="en-US">
                <a:latin typeface="Comic Sans MS" panose="030F0702030302020204" pitchFamily="66" charset="0"/>
              </a:rPr>
              <a:t>检索语句</a:t>
            </a:r>
          </a:p>
          <a:p>
            <a:pPr lvl="2" eaLnBrk="1" hangingPunct="1"/>
            <a:r>
              <a:rPr lang="en-US" altLang="zh-CN">
                <a:latin typeface="Comic Sans MS" panose="030F0702030302020204" pitchFamily="66" charset="0"/>
              </a:rPr>
              <a:t>GET</a:t>
            </a:r>
          </a:p>
          <a:p>
            <a:pPr lvl="1" eaLnBrk="1" hangingPunct="1"/>
            <a:r>
              <a:rPr lang="zh-CN" altLang="en-US">
                <a:latin typeface="Comic Sans MS" panose="030F0702030302020204" pitchFamily="66" charset="0"/>
              </a:rPr>
              <a:t>更新语句</a:t>
            </a:r>
          </a:p>
          <a:p>
            <a:pPr lvl="2" eaLnBrk="1" hangingPunct="1"/>
            <a:r>
              <a:rPr lang="en-US" altLang="zh-CN">
                <a:latin typeface="Comic Sans MS" panose="030F0702030302020204" pitchFamily="66" charset="0"/>
              </a:rPr>
              <a:t>PUT</a:t>
            </a:r>
            <a:r>
              <a:rPr lang="zh-CN" altLang="en-US">
                <a:latin typeface="Comic Sans MS" panose="030F0702030302020204" pitchFamily="66" charset="0"/>
              </a:rPr>
              <a:t>，</a:t>
            </a:r>
            <a:r>
              <a:rPr lang="en-US" altLang="zh-CN">
                <a:latin typeface="Comic Sans MS" panose="030F0702030302020204" pitchFamily="66" charset="0"/>
              </a:rPr>
              <a:t>HOLD</a:t>
            </a:r>
            <a:r>
              <a:rPr lang="zh-CN" altLang="en-US">
                <a:latin typeface="Comic Sans MS" panose="030F0702030302020204" pitchFamily="66" charset="0"/>
              </a:rPr>
              <a:t>，</a:t>
            </a:r>
            <a:r>
              <a:rPr lang="en-US" altLang="zh-CN">
                <a:latin typeface="Comic Sans MS" panose="030F0702030302020204" pitchFamily="66" charset="0"/>
              </a:rPr>
              <a:t>UPDATE</a:t>
            </a:r>
            <a:r>
              <a:rPr lang="zh-CN" altLang="en-US">
                <a:latin typeface="Comic Sans MS" panose="030F0702030302020204" pitchFamily="66" charset="0"/>
              </a:rPr>
              <a:t>，</a:t>
            </a:r>
            <a:r>
              <a:rPr lang="en-US" altLang="zh-CN">
                <a:latin typeface="Comic Sans MS" panose="030F0702030302020204" pitchFamily="66" charset="0"/>
              </a:rPr>
              <a:t>DELETE</a:t>
            </a:r>
            <a:r>
              <a:rPr lang="zh-CN" altLang="en-US">
                <a:latin typeface="Comic Sans MS" panose="030F0702030302020204" pitchFamily="66" charset="0"/>
              </a:rPr>
              <a:t>，</a:t>
            </a:r>
            <a:r>
              <a:rPr lang="en-US" altLang="zh-CN">
                <a:latin typeface="Comic Sans MS" panose="030F0702030302020204" pitchFamily="66" charset="0"/>
              </a:rPr>
              <a:t>DROP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>
            <a:extLst>
              <a:ext uri="{FF2B5EF4-FFF2-40B4-BE49-F238E27FC236}">
                <a16:creationId xmlns:a16="http://schemas.microsoft.com/office/drawing/2014/main" id="{70B5EAA4-99E3-4BFF-A6B6-7F691EC5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3EA2528-317C-4A16-B94C-0A6867C6F956}" type="slidenum">
              <a:rPr lang="en-US" altLang="zh-CN"/>
              <a:pPr eaLnBrk="1" hangingPunct="1"/>
              <a:t>98</a:t>
            </a:fld>
            <a:endParaRPr lang="en-US" altLang="zh-CN"/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B60C25BB-D86F-48F3-9D1B-205C0AD5A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Comic Sans MS" panose="030F0702030302020204" pitchFamily="66" charset="0"/>
              </a:rPr>
              <a:t>ALPHA </a:t>
            </a:r>
            <a:r>
              <a:rPr lang="zh-CN" altLang="en-US"/>
              <a:t>语句的基本格式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</a:rPr>
              <a:t>操作语句   工作空间名 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zh-CN" altLang="en-US">
                <a:solidFill>
                  <a:schemeClr val="accent2"/>
                </a:solidFill>
              </a:rPr>
              <a:t>表达式</a:t>
            </a:r>
            <a:r>
              <a:rPr lang="en-US" altLang="zh-CN">
                <a:solidFill>
                  <a:schemeClr val="accent2"/>
                </a:solidFill>
              </a:rPr>
              <a:t>)</a:t>
            </a:r>
            <a:r>
              <a:rPr lang="zh-CN" altLang="en-US">
                <a:solidFill>
                  <a:schemeClr val="accent2"/>
                </a:solidFill>
              </a:rPr>
              <a:t>：操作条件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表达式：用于说明要查询的结果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操作条件：逻辑表达式，说明查询结果要满足的条件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排序要求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定额要求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>
            <a:extLst>
              <a:ext uri="{FF2B5EF4-FFF2-40B4-BE49-F238E27FC236}">
                <a16:creationId xmlns:a16="http://schemas.microsoft.com/office/drawing/2014/main" id="{1047E863-628A-43BB-90E4-002AB730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zh-CN" altLang="en-US"/>
              <a:t>检索操作</a:t>
            </a:r>
          </a:p>
        </p:txBody>
      </p:sp>
      <p:sp>
        <p:nvSpPr>
          <p:cNvPr id="102403" name="内容占位符 2">
            <a:extLst>
              <a:ext uri="{FF2B5EF4-FFF2-40B4-BE49-F238E27FC236}">
                <a16:creationId xmlns:a16="http://schemas.microsoft.com/office/drawing/2014/main" id="{659E6841-8F62-4E5D-89E4-E22D540B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62000"/>
            <a:ext cx="8229600" cy="5867400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zh-CN" altLang="zh-CN" sz="2800"/>
              <a:t>简单检索（不带条件的检索） </a:t>
            </a:r>
          </a:p>
          <a:p>
            <a:pPr marL="514350" indent="-514350">
              <a:buFontTx/>
              <a:buAutoNum type="arabicPeriod"/>
            </a:pPr>
            <a:r>
              <a:rPr lang="zh-CN" altLang="zh-CN" sz="2800"/>
              <a:t>限定的检索（带条件的检索） </a:t>
            </a:r>
          </a:p>
          <a:p>
            <a:pPr marL="514350" indent="-514350">
              <a:buFontTx/>
              <a:buAutoNum type="arabicPeriod"/>
            </a:pPr>
            <a:r>
              <a:rPr lang="zh-CN" altLang="zh-CN" sz="2800"/>
              <a:t>带排序的检索 </a:t>
            </a:r>
          </a:p>
          <a:p>
            <a:pPr marL="514350" indent="-514350">
              <a:buFontTx/>
              <a:buAutoNum type="arabicPeriod"/>
            </a:pPr>
            <a:r>
              <a:rPr lang="zh-CN" altLang="zh-CN" sz="2800"/>
              <a:t>指定返回元组的条数的检索 </a:t>
            </a:r>
          </a:p>
          <a:p>
            <a:pPr marL="514350" indent="-514350">
              <a:buFontTx/>
              <a:buAutoNum type="arabicPeriod"/>
            </a:pPr>
            <a:r>
              <a:rPr lang="zh-CN" altLang="zh-CN" sz="2800"/>
              <a:t>用元组变量的检索 </a:t>
            </a:r>
          </a:p>
          <a:p>
            <a:pPr marL="514350" indent="-514350">
              <a:buFontTx/>
              <a:buAutoNum type="arabicPeriod"/>
            </a:pPr>
            <a:r>
              <a:rPr lang="zh-CN" altLang="zh-CN" sz="2800"/>
              <a:t>用存在量词的检索 </a:t>
            </a:r>
          </a:p>
          <a:p>
            <a:pPr marL="514350" indent="-514350">
              <a:buFontTx/>
              <a:buAutoNum type="arabicPeriod"/>
            </a:pPr>
            <a:r>
              <a:rPr lang="zh-CN" altLang="zh-CN" sz="2800"/>
              <a:t>带有多个关系的表达式的检索 </a:t>
            </a:r>
          </a:p>
          <a:p>
            <a:pPr marL="514350" indent="-514350">
              <a:buFontTx/>
              <a:buAutoNum type="arabicPeriod"/>
            </a:pPr>
            <a:r>
              <a:rPr lang="zh-CN" altLang="zh-CN" sz="2800"/>
              <a:t>用全称量词的检索 </a:t>
            </a:r>
          </a:p>
          <a:p>
            <a:pPr marL="514350" indent="-514350">
              <a:buFontTx/>
              <a:buAutoNum type="arabicPeriod"/>
            </a:pPr>
            <a:r>
              <a:rPr lang="zh-CN" altLang="zh-CN" sz="2800"/>
              <a:t>用两种量词的检索 </a:t>
            </a:r>
          </a:p>
          <a:p>
            <a:pPr marL="514350" indent="-514350">
              <a:buFontTx/>
              <a:buAutoNum type="arabicPeriod"/>
            </a:pPr>
            <a:r>
              <a:rPr lang="zh-CN" altLang="zh-CN" sz="2800"/>
              <a:t>用蕴含的检索 </a:t>
            </a:r>
          </a:p>
          <a:p>
            <a:pPr marL="514350" indent="-514350">
              <a:buFontTx/>
              <a:buAutoNum type="arabicPeriod"/>
            </a:pPr>
            <a:r>
              <a:rPr lang="zh-CN" altLang="zh-CN" sz="2800"/>
              <a:t>聚集函数 </a:t>
            </a:r>
          </a:p>
          <a:p>
            <a:pPr marL="514350" indent="-514350">
              <a:buFontTx/>
              <a:buAutoNum type="arabicPeriod"/>
            </a:pPr>
            <a:endParaRPr lang="zh-CN" altLang="en-US" sz="3000"/>
          </a:p>
        </p:txBody>
      </p:sp>
      <p:sp>
        <p:nvSpPr>
          <p:cNvPr id="102404" name="灯片编号占位符 3">
            <a:extLst>
              <a:ext uri="{FF2B5EF4-FFF2-40B4-BE49-F238E27FC236}">
                <a16:creationId xmlns:a16="http://schemas.microsoft.com/office/drawing/2014/main" id="{0A9EF050-7B80-4D97-A473-B7E3F60D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C10C27-DF4C-4690-BC8E-C797F88FEDB1}" type="slidenum">
              <a:rPr lang="en-US" altLang="zh-CN"/>
              <a:pPr eaLnBrk="1" hangingPunct="1"/>
              <a:t>99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15644</TotalTime>
  <Words>7295</Words>
  <Application>Microsoft Office PowerPoint</Application>
  <PresentationFormat>全屏显示(4:3)</PresentationFormat>
  <Paragraphs>966</Paragraphs>
  <Slides>154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154</vt:i4>
      </vt:variant>
    </vt:vector>
  </HeadingPairs>
  <TitlesOfParts>
    <vt:vector size="161" baseType="lpstr">
      <vt:lpstr>宋体</vt:lpstr>
      <vt:lpstr>Arial</vt:lpstr>
      <vt:lpstr>Comic Sans MS</vt:lpstr>
      <vt:lpstr>Garamond</vt:lpstr>
      <vt:lpstr>Times New Roman</vt:lpstr>
      <vt:lpstr>默认设计模板</vt:lpstr>
      <vt:lpstr>文档</vt:lpstr>
      <vt:lpstr>数据库系统  An Introduction to Database Systems</vt:lpstr>
      <vt:lpstr>关系数据库简介</vt:lpstr>
      <vt:lpstr>第二章  关系数据库</vt:lpstr>
      <vt:lpstr>2.1 关系数据结构及形式化定义</vt:lpstr>
      <vt:lpstr>2.1.1  关系</vt:lpstr>
      <vt:lpstr>⒈ 域 (Domain)</vt:lpstr>
      <vt:lpstr>2. 笛卡尔积 (Cartesian Product)</vt:lpstr>
      <vt:lpstr>PowerPoint 演示文稿</vt:lpstr>
      <vt:lpstr>笛卡尔积</vt:lpstr>
      <vt:lpstr>笛卡尔积的表示方法</vt:lpstr>
      <vt:lpstr>举 例</vt:lpstr>
      <vt:lpstr>PowerPoint 演示文稿</vt:lpstr>
      <vt:lpstr>PowerPoint 演示文稿</vt:lpstr>
      <vt:lpstr>3. 关系 (Relation)</vt:lpstr>
      <vt:lpstr>PowerPoint 演示文稿</vt:lpstr>
      <vt:lpstr>关系的表示</vt:lpstr>
      <vt:lpstr>PowerPoint 演示文稿</vt:lpstr>
      <vt:lpstr>PowerPoint 演示文稿</vt:lpstr>
      <vt:lpstr>PowerPoint 演示文稿</vt:lpstr>
      <vt:lpstr>PowerPoint 演示文稿</vt:lpstr>
      <vt:lpstr>三类关系</vt:lpstr>
      <vt:lpstr>基本关系的性质</vt:lpstr>
      <vt:lpstr>2.1.2 关系模式</vt:lpstr>
      <vt:lpstr>1．什么是关系模式</vt:lpstr>
      <vt:lpstr>2．定义关系模式</vt:lpstr>
      <vt:lpstr>定义关系模式</vt:lpstr>
      <vt:lpstr>3. 关系模式与关系</vt:lpstr>
      <vt:lpstr>2.1.3 关系数据库</vt:lpstr>
      <vt:lpstr>2. 关系数据库的型与值</vt:lpstr>
      <vt:lpstr>第二章 关系数据库</vt:lpstr>
      <vt:lpstr>2.2.1  基本的关系操作</vt:lpstr>
      <vt:lpstr>2.2.2 关系数据库语言的分类</vt:lpstr>
      <vt:lpstr>第二章 关系数据库</vt:lpstr>
      <vt:lpstr>2.3 关系的完整性</vt:lpstr>
      <vt:lpstr>2.3.1 关系的三类完整性约束</vt:lpstr>
      <vt:lpstr>2.3.2 实体完整性</vt:lpstr>
      <vt:lpstr>实体完整性规则的说明</vt:lpstr>
      <vt:lpstr>2.3.3 参照完整性</vt:lpstr>
      <vt:lpstr>1. 关系间的引用</vt:lpstr>
      <vt:lpstr>关系间的引用</vt:lpstr>
      <vt:lpstr>关系间的引用</vt:lpstr>
      <vt:lpstr>2．外码 (Foreign Key)</vt:lpstr>
      <vt:lpstr>PowerPoint 演示文稿</vt:lpstr>
      <vt:lpstr>PowerPoint 演示文稿</vt:lpstr>
      <vt:lpstr>PowerPoint 演示文稿</vt:lpstr>
      <vt:lpstr>外码</vt:lpstr>
      <vt:lpstr>3. 参照完整性规则</vt:lpstr>
      <vt:lpstr>参照完整性规则</vt:lpstr>
      <vt:lpstr>参照完整性规则</vt:lpstr>
      <vt:lpstr>参照完整性规则</vt:lpstr>
      <vt:lpstr>2.3.4 用户定义的完整性</vt:lpstr>
      <vt:lpstr>用户定义的完整性</vt:lpstr>
      <vt:lpstr>第二章 关系数据库</vt:lpstr>
      <vt:lpstr>2.4 关系代数</vt:lpstr>
      <vt:lpstr>关系代数运算符</vt:lpstr>
      <vt:lpstr>2.4.1 传统的集合运算</vt:lpstr>
      <vt:lpstr>1. 并 (Union)</vt:lpstr>
      <vt:lpstr>2. 差 (Except)</vt:lpstr>
      <vt:lpstr>差</vt:lpstr>
      <vt:lpstr>3. 交 (Intersection)</vt:lpstr>
      <vt:lpstr>交</vt:lpstr>
      <vt:lpstr>4. 笛卡尔积 (Cartesian Product)</vt:lpstr>
      <vt:lpstr>笛卡尔积</vt:lpstr>
      <vt:lpstr>2.4.2 专门的关系运算 (选择、投影、连接、除运算)</vt:lpstr>
      <vt:lpstr>PowerPoint 演示文稿</vt:lpstr>
      <vt:lpstr>PowerPoint 演示文稿</vt:lpstr>
      <vt:lpstr>PowerPoint 演示文稿</vt:lpstr>
      <vt:lpstr>象集举例</vt:lpstr>
      <vt:lpstr>专门的关系运算</vt:lpstr>
      <vt:lpstr>1. 选择 (Selection)</vt:lpstr>
      <vt:lpstr>PowerPoint 演示文稿</vt:lpstr>
      <vt:lpstr>选择</vt:lpstr>
      <vt:lpstr>选择</vt:lpstr>
      <vt:lpstr>2. 投影 (Projection)</vt:lpstr>
      <vt:lpstr>投影</vt:lpstr>
      <vt:lpstr>PowerPoint 演示文稿</vt:lpstr>
      <vt:lpstr>投影</vt:lpstr>
      <vt:lpstr>3. 连接  (Join)</vt:lpstr>
      <vt:lpstr>两类常用连接运算</vt:lpstr>
      <vt:lpstr>自然连接 (Natural join)</vt:lpstr>
      <vt:lpstr>举例</vt:lpstr>
      <vt:lpstr>等值连接</vt:lpstr>
      <vt:lpstr>自然连接</vt:lpstr>
      <vt:lpstr>PowerPoint 演示文稿</vt:lpstr>
      <vt:lpstr>外连接运算举例</vt:lpstr>
      <vt:lpstr>4. 除 (Division)</vt:lpstr>
      <vt:lpstr>除运算举例</vt:lpstr>
      <vt:lpstr>PowerPoint 演示文稿</vt:lpstr>
      <vt:lpstr>5．综合举例</vt:lpstr>
      <vt:lpstr>PowerPoint 演示文稿</vt:lpstr>
      <vt:lpstr>PowerPoint 演示文稿</vt:lpstr>
      <vt:lpstr>PowerPoint 演示文稿</vt:lpstr>
      <vt:lpstr>PowerPoint 演示文稿</vt:lpstr>
      <vt:lpstr>关系代数运算小结</vt:lpstr>
      <vt:lpstr>第二章 关系数据库</vt:lpstr>
      <vt:lpstr>2.5 关系演算</vt:lpstr>
      <vt:lpstr>2.5.1 元组关系演算语言ALPHA</vt:lpstr>
      <vt:lpstr>PowerPoint 演示文稿</vt:lpstr>
      <vt:lpstr>检索操作</vt:lpstr>
      <vt:lpstr>(1) 简单检索(不带条件的检索)</vt:lpstr>
      <vt:lpstr>(2) 限定的检索 (带条件的检索)</vt:lpstr>
      <vt:lpstr>(3) 带排序的检索</vt:lpstr>
      <vt:lpstr>(4)指定返回元组的条数的检索</vt:lpstr>
      <vt:lpstr>(5) 用元组变量的检索</vt:lpstr>
      <vt:lpstr>PowerPoint 演示文稿</vt:lpstr>
      <vt:lpstr>(6) 用存在量词的检索</vt:lpstr>
      <vt:lpstr>PowerPoint 演示文稿</vt:lpstr>
      <vt:lpstr>(7) 带有多个关系的表达式的检索</vt:lpstr>
      <vt:lpstr>(8) 用全称量词的检索</vt:lpstr>
      <vt:lpstr>(9) 用两种量词的检索</vt:lpstr>
      <vt:lpstr>(10) 用蕴涵 (Implication)的检索</vt:lpstr>
      <vt:lpstr>(11) 聚集函数</vt:lpstr>
      <vt:lpstr>聚集函数举例</vt:lpstr>
      <vt:lpstr>二、更新操作</vt:lpstr>
      <vt:lpstr>（1）修改操作步骤</vt:lpstr>
      <vt:lpstr>修改操作举例</vt:lpstr>
      <vt:lpstr>(2) 插入操作步骤</vt:lpstr>
      <vt:lpstr>插入操作举例</vt:lpstr>
      <vt:lpstr>(3) 删除操作步骤</vt:lpstr>
      <vt:lpstr>删除操作举例</vt:lpstr>
      <vt:lpstr>PowerPoint 演示文稿</vt:lpstr>
      <vt:lpstr>PowerPoint 演示文稿</vt:lpstr>
      <vt:lpstr>元组关系演算语言ALPHA小结</vt:lpstr>
      <vt:lpstr>2.5.2 域关系演算语言QBE</vt:lpstr>
      <vt:lpstr>QBE操作框架</vt:lpstr>
      <vt:lpstr>一、检索操作</vt:lpstr>
      <vt:lpstr>PowerPoint 演示文稿</vt:lpstr>
      <vt:lpstr>PowerPoint 演示文稿</vt:lpstr>
      <vt:lpstr>构造查询的几个要素</vt:lpstr>
      <vt:lpstr>简单查询</vt:lpstr>
      <vt:lpstr>2. 条件查询</vt:lpstr>
      <vt:lpstr>条件查询（与条件）</vt:lpstr>
      <vt:lpstr>条件查询（与条件）</vt:lpstr>
      <vt:lpstr>条件查询（与条件）</vt:lpstr>
      <vt:lpstr>条件查询（或条件）</vt:lpstr>
      <vt:lpstr>条件查询（多表连接）</vt:lpstr>
      <vt:lpstr>条件查询（非条件）</vt:lpstr>
      <vt:lpstr>条件查询</vt:lpstr>
      <vt:lpstr>3. QBE中的聚集函数</vt:lpstr>
      <vt:lpstr>聚集函数</vt:lpstr>
      <vt:lpstr>4. 对查询结果排序</vt:lpstr>
      <vt:lpstr>PowerPoint 演示文稿</vt:lpstr>
      <vt:lpstr>二、更新操作</vt:lpstr>
      <vt:lpstr>PowerPoint 演示文稿</vt:lpstr>
      <vt:lpstr>PowerPoint 演示文稿</vt:lpstr>
      <vt:lpstr>PowerPoint 演示文稿</vt:lpstr>
      <vt:lpstr>2. 插入操作</vt:lpstr>
      <vt:lpstr>3. 删除操作</vt:lpstr>
      <vt:lpstr>第二章 关系数据库</vt:lpstr>
      <vt:lpstr>2.6 小结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liujie</dc:creator>
  <cp:lastModifiedBy>XI MEI</cp:lastModifiedBy>
  <cp:revision>1065</cp:revision>
  <cp:lastPrinted>1601-01-01T00:00:00Z</cp:lastPrinted>
  <dcterms:created xsi:type="dcterms:W3CDTF">1601-01-01T00:00:00Z</dcterms:created>
  <dcterms:modified xsi:type="dcterms:W3CDTF">2023-10-04T07:18:32Z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