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43"/>
  </p:notesMasterIdLst>
  <p:sldIdLst>
    <p:sldId id="257" r:id="rId2"/>
    <p:sldId id="258" r:id="rId3"/>
    <p:sldId id="259" r:id="rId4"/>
    <p:sldId id="260" r:id="rId5"/>
    <p:sldId id="478" r:id="rId6"/>
    <p:sldId id="261" r:id="rId7"/>
    <p:sldId id="463" r:id="rId8"/>
    <p:sldId id="262" r:id="rId9"/>
    <p:sldId id="263" r:id="rId10"/>
    <p:sldId id="264" r:id="rId11"/>
    <p:sldId id="265" r:id="rId12"/>
    <p:sldId id="266" r:id="rId13"/>
    <p:sldId id="267" r:id="rId14"/>
    <p:sldId id="486" r:id="rId15"/>
    <p:sldId id="466" r:id="rId16"/>
    <p:sldId id="469" r:id="rId17"/>
    <p:sldId id="270" r:id="rId18"/>
    <p:sldId id="271" r:id="rId19"/>
    <p:sldId id="272" r:id="rId20"/>
    <p:sldId id="274" r:id="rId21"/>
    <p:sldId id="273" r:id="rId22"/>
    <p:sldId id="467" r:id="rId23"/>
    <p:sldId id="275" r:id="rId24"/>
    <p:sldId id="276" r:id="rId25"/>
    <p:sldId id="277" r:id="rId26"/>
    <p:sldId id="279" r:id="rId27"/>
    <p:sldId id="278" r:id="rId28"/>
    <p:sldId id="280" r:id="rId29"/>
    <p:sldId id="281" r:id="rId30"/>
    <p:sldId id="282" r:id="rId31"/>
    <p:sldId id="283" r:id="rId32"/>
    <p:sldId id="284" r:id="rId33"/>
    <p:sldId id="285" r:id="rId34"/>
    <p:sldId id="287" r:id="rId35"/>
    <p:sldId id="288" r:id="rId36"/>
    <p:sldId id="289" r:id="rId37"/>
    <p:sldId id="290" r:id="rId38"/>
    <p:sldId id="317" r:id="rId39"/>
    <p:sldId id="465" r:id="rId40"/>
    <p:sldId id="291" r:id="rId41"/>
    <p:sldId id="292" r:id="rId42"/>
    <p:sldId id="293" r:id="rId43"/>
    <p:sldId id="294" r:id="rId44"/>
    <p:sldId id="318" r:id="rId45"/>
    <p:sldId id="297" r:id="rId46"/>
    <p:sldId id="298" r:id="rId47"/>
    <p:sldId id="299" r:id="rId48"/>
    <p:sldId id="300" r:id="rId49"/>
    <p:sldId id="301" r:id="rId50"/>
    <p:sldId id="302" r:id="rId51"/>
    <p:sldId id="479" r:id="rId52"/>
    <p:sldId id="480" r:id="rId53"/>
    <p:sldId id="481" r:id="rId54"/>
    <p:sldId id="304" r:id="rId55"/>
    <p:sldId id="305" r:id="rId56"/>
    <p:sldId id="306" r:id="rId57"/>
    <p:sldId id="307" r:id="rId58"/>
    <p:sldId id="470" r:id="rId59"/>
    <p:sldId id="308" r:id="rId60"/>
    <p:sldId id="471" r:id="rId61"/>
    <p:sldId id="309" r:id="rId62"/>
    <p:sldId id="310" r:id="rId63"/>
    <p:sldId id="311" r:id="rId64"/>
    <p:sldId id="312" r:id="rId65"/>
    <p:sldId id="313" r:id="rId66"/>
    <p:sldId id="314" r:id="rId67"/>
    <p:sldId id="315" r:id="rId68"/>
    <p:sldId id="286"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472" r:id="rId93"/>
    <p:sldId id="473" r:id="rId94"/>
    <p:sldId id="343" r:id="rId95"/>
    <p:sldId id="474" r:id="rId96"/>
    <p:sldId id="344" r:id="rId97"/>
    <p:sldId id="345" r:id="rId98"/>
    <p:sldId id="346" r:id="rId99"/>
    <p:sldId id="347" r:id="rId100"/>
    <p:sldId id="484" r:id="rId101"/>
    <p:sldId id="348" r:id="rId102"/>
    <p:sldId id="487" r:id="rId103"/>
    <p:sldId id="350" r:id="rId104"/>
    <p:sldId id="351" r:id="rId105"/>
    <p:sldId id="352" r:id="rId106"/>
    <p:sldId id="353" r:id="rId107"/>
    <p:sldId id="354" r:id="rId108"/>
    <p:sldId id="355" r:id="rId109"/>
    <p:sldId id="356" r:id="rId110"/>
    <p:sldId id="357" r:id="rId111"/>
    <p:sldId id="358" r:id="rId112"/>
    <p:sldId id="359" r:id="rId113"/>
    <p:sldId id="485" r:id="rId114"/>
    <p:sldId id="360" r:id="rId115"/>
    <p:sldId id="362" r:id="rId116"/>
    <p:sldId id="363" r:id="rId117"/>
    <p:sldId id="364" r:id="rId118"/>
    <p:sldId id="365" r:id="rId119"/>
    <p:sldId id="366" r:id="rId120"/>
    <p:sldId id="367" r:id="rId121"/>
    <p:sldId id="368" r:id="rId122"/>
    <p:sldId id="369" r:id="rId123"/>
    <p:sldId id="370" r:id="rId124"/>
    <p:sldId id="371" r:id="rId125"/>
    <p:sldId id="372" r:id="rId126"/>
    <p:sldId id="373" r:id="rId127"/>
    <p:sldId id="374" r:id="rId128"/>
    <p:sldId id="375" r:id="rId129"/>
    <p:sldId id="376" r:id="rId130"/>
    <p:sldId id="377" r:id="rId131"/>
    <p:sldId id="378" r:id="rId132"/>
    <p:sldId id="379" r:id="rId133"/>
    <p:sldId id="381" r:id="rId134"/>
    <p:sldId id="382" r:id="rId135"/>
    <p:sldId id="383" r:id="rId136"/>
    <p:sldId id="475" r:id="rId137"/>
    <p:sldId id="384" r:id="rId138"/>
    <p:sldId id="385" r:id="rId139"/>
    <p:sldId id="386" r:id="rId140"/>
    <p:sldId id="387" r:id="rId141"/>
    <p:sldId id="388" r:id="rId142"/>
    <p:sldId id="390" r:id="rId143"/>
    <p:sldId id="391" r:id="rId144"/>
    <p:sldId id="477" r:id="rId145"/>
    <p:sldId id="389" r:id="rId146"/>
    <p:sldId id="392" r:id="rId147"/>
    <p:sldId id="393" r:id="rId148"/>
    <p:sldId id="394" r:id="rId149"/>
    <p:sldId id="395" r:id="rId150"/>
    <p:sldId id="476" r:id="rId151"/>
    <p:sldId id="396" r:id="rId152"/>
    <p:sldId id="494" r:id="rId153"/>
    <p:sldId id="397" r:id="rId154"/>
    <p:sldId id="398" r:id="rId155"/>
    <p:sldId id="399" r:id="rId156"/>
    <p:sldId id="400" r:id="rId157"/>
    <p:sldId id="401" r:id="rId158"/>
    <p:sldId id="402" r:id="rId159"/>
    <p:sldId id="403" r:id="rId160"/>
    <p:sldId id="404" r:id="rId161"/>
    <p:sldId id="405" r:id="rId162"/>
    <p:sldId id="406" r:id="rId163"/>
    <p:sldId id="407" r:id="rId164"/>
    <p:sldId id="408" r:id="rId165"/>
    <p:sldId id="409" r:id="rId166"/>
    <p:sldId id="410" r:id="rId167"/>
    <p:sldId id="411" r:id="rId168"/>
    <p:sldId id="412" r:id="rId169"/>
    <p:sldId id="488" r:id="rId170"/>
    <p:sldId id="489" r:id="rId171"/>
    <p:sldId id="491" r:id="rId172"/>
    <p:sldId id="490" r:id="rId173"/>
    <p:sldId id="492" r:id="rId174"/>
    <p:sldId id="493" r:id="rId175"/>
    <p:sldId id="482" r:id="rId176"/>
    <p:sldId id="414" r:id="rId177"/>
    <p:sldId id="415" r:id="rId178"/>
    <p:sldId id="416" r:id="rId179"/>
    <p:sldId id="417" r:id="rId180"/>
    <p:sldId id="418" r:id="rId181"/>
    <p:sldId id="419" r:id="rId182"/>
    <p:sldId id="420" r:id="rId183"/>
    <p:sldId id="421" r:id="rId184"/>
    <p:sldId id="422" r:id="rId185"/>
    <p:sldId id="423" r:id="rId186"/>
    <p:sldId id="424" r:id="rId187"/>
    <p:sldId id="425" r:id="rId188"/>
    <p:sldId id="427" r:id="rId189"/>
    <p:sldId id="428" r:id="rId190"/>
    <p:sldId id="429" r:id="rId191"/>
    <p:sldId id="430" r:id="rId192"/>
    <p:sldId id="431" r:id="rId193"/>
    <p:sldId id="432" r:id="rId194"/>
    <p:sldId id="433" r:id="rId195"/>
    <p:sldId id="434" r:id="rId196"/>
    <p:sldId id="435" r:id="rId197"/>
    <p:sldId id="436" r:id="rId198"/>
    <p:sldId id="483" r:id="rId199"/>
    <p:sldId id="495" r:id="rId200"/>
    <p:sldId id="496" r:id="rId201"/>
    <p:sldId id="497" r:id="rId202"/>
    <p:sldId id="500" r:id="rId203"/>
    <p:sldId id="499" r:id="rId204"/>
    <p:sldId id="501" r:id="rId205"/>
    <p:sldId id="502" r:id="rId206"/>
    <p:sldId id="503" r:id="rId207"/>
    <p:sldId id="504" r:id="rId208"/>
    <p:sldId id="505" r:id="rId209"/>
    <p:sldId id="498" r:id="rId210"/>
    <p:sldId id="506" r:id="rId211"/>
    <p:sldId id="437" r:id="rId212"/>
    <p:sldId id="508" r:id="rId213"/>
    <p:sldId id="507" r:id="rId214"/>
    <p:sldId id="439" r:id="rId215"/>
    <p:sldId id="440" r:id="rId216"/>
    <p:sldId id="441" r:id="rId217"/>
    <p:sldId id="442" r:id="rId218"/>
    <p:sldId id="443" r:id="rId219"/>
    <p:sldId id="444" r:id="rId220"/>
    <p:sldId id="445" r:id="rId221"/>
    <p:sldId id="446" r:id="rId222"/>
    <p:sldId id="447" r:id="rId223"/>
    <p:sldId id="448" r:id="rId224"/>
    <p:sldId id="449" r:id="rId225"/>
    <p:sldId id="450" r:id="rId226"/>
    <p:sldId id="451" r:id="rId227"/>
    <p:sldId id="452" r:id="rId228"/>
    <p:sldId id="453" r:id="rId229"/>
    <p:sldId id="454" r:id="rId230"/>
    <p:sldId id="455" r:id="rId231"/>
    <p:sldId id="456" r:id="rId232"/>
    <p:sldId id="457" r:id="rId233"/>
    <p:sldId id="458" r:id="rId234"/>
    <p:sldId id="460" r:id="rId235"/>
    <p:sldId id="461" r:id="rId236"/>
    <p:sldId id="462" r:id="rId237"/>
    <p:sldId id="509" r:id="rId238"/>
    <p:sldId id="510" r:id="rId239"/>
    <p:sldId id="459" r:id="rId240"/>
    <p:sldId id="511" r:id="rId241"/>
    <p:sldId id="512" r:id="rId2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0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94660"/>
  </p:normalViewPr>
  <p:slideViewPr>
    <p:cSldViewPr>
      <p:cViewPr varScale="1">
        <p:scale>
          <a:sx n="103" d="100"/>
          <a:sy n="103" d="100"/>
        </p:scale>
        <p:origin x="220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938"/>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theme" Target="theme/theme1.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512E3C2-9A5D-4EE3-9400-1912716A557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5363" name="Rectangle 3">
            <a:extLst>
              <a:ext uri="{FF2B5EF4-FFF2-40B4-BE49-F238E27FC236}">
                <a16:creationId xmlns:a16="http://schemas.microsoft.com/office/drawing/2014/main" id="{D26FAA87-671C-4434-A8F3-9835565C7CE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48836" name="Rectangle 4">
            <a:extLst>
              <a:ext uri="{FF2B5EF4-FFF2-40B4-BE49-F238E27FC236}">
                <a16:creationId xmlns:a16="http://schemas.microsoft.com/office/drawing/2014/main" id="{A2817914-EF4E-4F4F-A7CD-DB943E30D7F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a:extLst>
              <a:ext uri="{FF2B5EF4-FFF2-40B4-BE49-F238E27FC236}">
                <a16:creationId xmlns:a16="http://schemas.microsoft.com/office/drawing/2014/main" id="{C1E156B8-43CD-4FC4-A57A-44FB727F084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366" name="Rectangle 6">
            <a:extLst>
              <a:ext uri="{FF2B5EF4-FFF2-40B4-BE49-F238E27FC236}">
                <a16:creationId xmlns:a16="http://schemas.microsoft.com/office/drawing/2014/main" id="{0BD3E63A-CA11-4916-87D5-82A014059BA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5367" name="Rectangle 7">
            <a:extLst>
              <a:ext uri="{FF2B5EF4-FFF2-40B4-BE49-F238E27FC236}">
                <a16:creationId xmlns:a16="http://schemas.microsoft.com/office/drawing/2014/main" id="{8A44C463-3BEE-4CD4-B52C-CD89283ED82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021A91B-7DC1-4743-B3CB-177156830F3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92E7E3AF-44DF-4597-AE95-9962EA998DB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E55D4C8-EFD0-4C6E-A675-F9B580278DF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68F3895-5DFC-4E0F-AFFE-E4A4CE5B1CA7}"/>
              </a:ext>
            </a:extLst>
          </p:cNvPr>
          <p:cNvSpPr>
            <a:spLocks noGrp="1" noChangeArrowheads="1"/>
          </p:cNvSpPr>
          <p:nvPr>
            <p:ph type="sldNum" sz="quarter" idx="12"/>
          </p:nvPr>
        </p:nvSpPr>
        <p:spPr>
          <a:ln/>
        </p:spPr>
        <p:txBody>
          <a:bodyPr/>
          <a:lstStyle>
            <a:lvl1pPr>
              <a:defRPr/>
            </a:lvl1pPr>
          </a:lstStyle>
          <a:p>
            <a:fld id="{EA464253-E19A-45D5-B4E1-FC93FD2B5F4F}" type="slidenum">
              <a:rPr lang="en-US" altLang="zh-CN"/>
              <a:pPr/>
              <a:t>‹#›</a:t>
            </a:fld>
            <a:endParaRPr lang="en-US" altLang="zh-CN"/>
          </a:p>
        </p:txBody>
      </p:sp>
    </p:spTree>
    <p:extLst>
      <p:ext uri="{BB962C8B-B14F-4D97-AF65-F5344CB8AC3E}">
        <p14:creationId xmlns:p14="http://schemas.microsoft.com/office/powerpoint/2010/main" val="3508155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4A7EBF0-6B0E-433F-8160-E163D693455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67E6C6A-4233-499C-BD37-5D3CCF44D0B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32EC9E7-ECB5-4020-8D92-5E23420A8EFB}"/>
              </a:ext>
            </a:extLst>
          </p:cNvPr>
          <p:cNvSpPr>
            <a:spLocks noGrp="1" noChangeArrowheads="1"/>
          </p:cNvSpPr>
          <p:nvPr>
            <p:ph type="sldNum" sz="quarter" idx="12"/>
          </p:nvPr>
        </p:nvSpPr>
        <p:spPr>
          <a:ln/>
        </p:spPr>
        <p:txBody>
          <a:bodyPr/>
          <a:lstStyle>
            <a:lvl1pPr>
              <a:defRPr/>
            </a:lvl1pPr>
          </a:lstStyle>
          <a:p>
            <a:fld id="{01399574-D6CD-4771-9FF7-D66D2A73A777}" type="slidenum">
              <a:rPr lang="en-US" altLang="zh-CN"/>
              <a:pPr/>
              <a:t>‹#›</a:t>
            </a:fld>
            <a:endParaRPr lang="en-US" altLang="zh-CN"/>
          </a:p>
        </p:txBody>
      </p:sp>
    </p:spTree>
    <p:extLst>
      <p:ext uri="{BB962C8B-B14F-4D97-AF65-F5344CB8AC3E}">
        <p14:creationId xmlns:p14="http://schemas.microsoft.com/office/powerpoint/2010/main" val="708816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EE8F92F-967F-4284-B563-8EFF072903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B6D34E9-AFF1-4770-91AC-089ED6AB8D4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C518111-B895-4357-B0CF-0D96994DD057}"/>
              </a:ext>
            </a:extLst>
          </p:cNvPr>
          <p:cNvSpPr>
            <a:spLocks noGrp="1" noChangeArrowheads="1"/>
          </p:cNvSpPr>
          <p:nvPr>
            <p:ph type="sldNum" sz="quarter" idx="12"/>
          </p:nvPr>
        </p:nvSpPr>
        <p:spPr>
          <a:ln/>
        </p:spPr>
        <p:txBody>
          <a:bodyPr/>
          <a:lstStyle>
            <a:lvl1pPr>
              <a:defRPr/>
            </a:lvl1pPr>
          </a:lstStyle>
          <a:p>
            <a:fld id="{76F6620C-BEDE-4D4F-BD7D-0522162D2A08}" type="slidenum">
              <a:rPr lang="en-US" altLang="zh-CN"/>
              <a:pPr/>
              <a:t>‹#›</a:t>
            </a:fld>
            <a:endParaRPr lang="en-US" altLang="zh-CN"/>
          </a:p>
        </p:txBody>
      </p:sp>
    </p:spTree>
    <p:extLst>
      <p:ext uri="{BB962C8B-B14F-4D97-AF65-F5344CB8AC3E}">
        <p14:creationId xmlns:p14="http://schemas.microsoft.com/office/powerpoint/2010/main" val="2461134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a:extLst>
              <a:ext uri="{FF2B5EF4-FFF2-40B4-BE49-F238E27FC236}">
                <a16:creationId xmlns:a16="http://schemas.microsoft.com/office/drawing/2014/main" id="{4ECD3EDC-793C-4ED8-949B-35EEEDBB40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58E2098-5ED0-4DB6-AE7E-BE84D700DA6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79830B7-0E7F-4620-AE29-A935C1E83338}"/>
              </a:ext>
            </a:extLst>
          </p:cNvPr>
          <p:cNvSpPr>
            <a:spLocks noGrp="1" noChangeArrowheads="1"/>
          </p:cNvSpPr>
          <p:nvPr>
            <p:ph type="sldNum" sz="quarter" idx="12"/>
          </p:nvPr>
        </p:nvSpPr>
        <p:spPr>
          <a:ln/>
        </p:spPr>
        <p:txBody>
          <a:bodyPr/>
          <a:lstStyle>
            <a:lvl1pPr>
              <a:defRPr/>
            </a:lvl1pPr>
          </a:lstStyle>
          <a:p>
            <a:fld id="{7205A4C8-7EB4-4402-852F-C05468A85868}" type="slidenum">
              <a:rPr lang="en-US" altLang="zh-CN"/>
              <a:pPr/>
              <a:t>‹#›</a:t>
            </a:fld>
            <a:endParaRPr lang="en-US" altLang="zh-CN"/>
          </a:p>
        </p:txBody>
      </p:sp>
    </p:spTree>
    <p:extLst>
      <p:ext uri="{BB962C8B-B14F-4D97-AF65-F5344CB8AC3E}">
        <p14:creationId xmlns:p14="http://schemas.microsoft.com/office/powerpoint/2010/main" val="1424170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53F5253-88AC-4CE3-A1B5-60B0810CE0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84CA5D2-7A7E-42B9-A137-423E1A74CE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B830177-F013-47F6-BB7B-0B125EFBBF13}"/>
              </a:ext>
            </a:extLst>
          </p:cNvPr>
          <p:cNvSpPr>
            <a:spLocks noGrp="1" noChangeArrowheads="1"/>
          </p:cNvSpPr>
          <p:nvPr>
            <p:ph type="sldNum" sz="quarter" idx="12"/>
          </p:nvPr>
        </p:nvSpPr>
        <p:spPr>
          <a:ln/>
        </p:spPr>
        <p:txBody>
          <a:bodyPr/>
          <a:lstStyle>
            <a:lvl1pPr>
              <a:defRPr/>
            </a:lvl1pPr>
          </a:lstStyle>
          <a:p>
            <a:fld id="{72066E8D-1955-40D6-AF0D-A127181C3720}" type="slidenum">
              <a:rPr lang="en-US" altLang="zh-CN"/>
              <a:pPr/>
              <a:t>‹#›</a:t>
            </a:fld>
            <a:endParaRPr lang="en-US" altLang="zh-CN"/>
          </a:p>
        </p:txBody>
      </p:sp>
    </p:spTree>
    <p:extLst>
      <p:ext uri="{BB962C8B-B14F-4D97-AF65-F5344CB8AC3E}">
        <p14:creationId xmlns:p14="http://schemas.microsoft.com/office/powerpoint/2010/main" val="171124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8A8EE39-2673-4BE2-9711-49402C8DB84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4692359-5AC0-48B6-9527-DCA7DD6C69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8270D4F-7C9F-428E-9F0E-524B831BAB8C}"/>
              </a:ext>
            </a:extLst>
          </p:cNvPr>
          <p:cNvSpPr>
            <a:spLocks noGrp="1" noChangeArrowheads="1"/>
          </p:cNvSpPr>
          <p:nvPr>
            <p:ph type="sldNum" sz="quarter" idx="12"/>
          </p:nvPr>
        </p:nvSpPr>
        <p:spPr>
          <a:ln/>
        </p:spPr>
        <p:txBody>
          <a:bodyPr/>
          <a:lstStyle>
            <a:lvl1pPr>
              <a:defRPr/>
            </a:lvl1pPr>
          </a:lstStyle>
          <a:p>
            <a:fld id="{24E24919-E6E2-4971-B6E5-53D50404A82E}" type="slidenum">
              <a:rPr lang="en-US" altLang="zh-CN"/>
              <a:pPr/>
              <a:t>‹#›</a:t>
            </a:fld>
            <a:endParaRPr lang="en-US" altLang="zh-CN"/>
          </a:p>
        </p:txBody>
      </p:sp>
    </p:spTree>
    <p:extLst>
      <p:ext uri="{BB962C8B-B14F-4D97-AF65-F5344CB8AC3E}">
        <p14:creationId xmlns:p14="http://schemas.microsoft.com/office/powerpoint/2010/main" val="283801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1A5D1CE-FCAF-4AC9-9EB8-1D0CFE97E69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72697DB-7584-4D06-9A6A-187254E0EE7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8C1C2CE-24EF-4A64-BAFF-E67C05943210}"/>
              </a:ext>
            </a:extLst>
          </p:cNvPr>
          <p:cNvSpPr>
            <a:spLocks noGrp="1" noChangeArrowheads="1"/>
          </p:cNvSpPr>
          <p:nvPr>
            <p:ph type="sldNum" sz="quarter" idx="12"/>
          </p:nvPr>
        </p:nvSpPr>
        <p:spPr>
          <a:ln/>
        </p:spPr>
        <p:txBody>
          <a:bodyPr/>
          <a:lstStyle>
            <a:lvl1pPr>
              <a:defRPr/>
            </a:lvl1pPr>
          </a:lstStyle>
          <a:p>
            <a:fld id="{74C2E02D-056A-4D37-8615-EC7BDBBB39D6}" type="slidenum">
              <a:rPr lang="en-US" altLang="zh-CN"/>
              <a:pPr/>
              <a:t>‹#›</a:t>
            </a:fld>
            <a:endParaRPr lang="en-US" altLang="zh-CN"/>
          </a:p>
        </p:txBody>
      </p:sp>
    </p:spTree>
    <p:extLst>
      <p:ext uri="{BB962C8B-B14F-4D97-AF65-F5344CB8AC3E}">
        <p14:creationId xmlns:p14="http://schemas.microsoft.com/office/powerpoint/2010/main" val="108187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E1FECBE-6FE0-4656-83DC-574681AC3AC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34FF9EB-E54D-4474-BAF0-11424F51CD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F0F623A-99D8-4E80-93C1-095E5F49515D}"/>
              </a:ext>
            </a:extLst>
          </p:cNvPr>
          <p:cNvSpPr>
            <a:spLocks noGrp="1" noChangeArrowheads="1"/>
          </p:cNvSpPr>
          <p:nvPr>
            <p:ph type="sldNum" sz="quarter" idx="12"/>
          </p:nvPr>
        </p:nvSpPr>
        <p:spPr>
          <a:ln/>
        </p:spPr>
        <p:txBody>
          <a:bodyPr/>
          <a:lstStyle>
            <a:lvl1pPr>
              <a:defRPr/>
            </a:lvl1pPr>
          </a:lstStyle>
          <a:p>
            <a:fld id="{9032C546-56D8-4C9A-A58E-E4B0832F4DD3}" type="slidenum">
              <a:rPr lang="en-US" altLang="zh-CN"/>
              <a:pPr/>
              <a:t>‹#›</a:t>
            </a:fld>
            <a:endParaRPr lang="en-US" altLang="zh-CN"/>
          </a:p>
        </p:txBody>
      </p:sp>
    </p:spTree>
    <p:extLst>
      <p:ext uri="{BB962C8B-B14F-4D97-AF65-F5344CB8AC3E}">
        <p14:creationId xmlns:p14="http://schemas.microsoft.com/office/powerpoint/2010/main" val="49491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3410F6A-59BE-4313-B330-46C201413FD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C94A9049-1127-419C-AF6D-954581E522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625346F1-772B-49C8-BB2E-107E8C10F956}"/>
              </a:ext>
            </a:extLst>
          </p:cNvPr>
          <p:cNvSpPr>
            <a:spLocks noGrp="1" noChangeArrowheads="1"/>
          </p:cNvSpPr>
          <p:nvPr>
            <p:ph type="sldNum" sz="quarter" idx="12"/>
          </p:nvPr>
        </p:nvSpPr>
        <p:spPr>
          <a:ln/>
        </p:spPr>
        <p:txBody>
          <a:bodyPr/>
          <a:lstStyle>
            <a:lvl1pPr>
              <a:defRPr/>
            </a:lvl1pPr>
          </a:lstStyle>
          <a:p>
            <a:fld id="{4D8765BA-346A-4E8C-BEAE-D71410346372}" type="slidenum">
              <a:rPr lang="en-US" altLang="zh-CN"/>
              <a:pPr/>
              <a:t>‹#›</a:t>
            </a:fld>
            <a:endParaRPr lang="en-US" altLang="zh-CN"/>
          </a:p>
        </p:txBody>
      </p:sp>
    </p:spTree>
    <p:extLst>
      <p:ext uri="{BB962C8B-B14F-4D97-AF65-F5344CB8AC3E}">
        <p14:creationId xmlns:p14="http://schemas.microsoft.com/office/powerpoint/2010/main" val="357584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08065E6-230B-42D9-8EEE-3BED98521F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93BCFFEF-5435-41B6-9A5F-C86190D0D75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1520431-914D-4644-B83B-963951ADD059}"/>
              </a:ext>
            </a:extLst>
          </p:cNvPr>
          <p:cNvSpPr>
            <a:spLocks noGrp="1" noChangeArrowheads="1"/>
          </p:cNvSpPr>
          <p:nvPr>
            <p:ph type="sldNum" sz="quarter" idx="12"/>
          </p:nvPr>
        </p:nvSpPr>
        <p:spPr>
          <a:ln/>
        </p:spPr>
        <p:txBody>
          <a:bodyPr/>
          <a:lstStyle>
            <a:lvl1pPr>
              <a:defRPr/>
            </a:lvl1pPr>
          </a:lstStyle>
          <a:p>
            <a:fld id="{A3AAA921-F5D9-445F-A84C-8C931D04FAA8}" type="slidenum">
              <a:rPr lang="en-US" altLang="zh-CN"/>
              <a:pPr/>
              <a:t>‹#›</a:t>
            </a:fld>
            <a:endParaRPr lang="en-US" altLang="zh-CN"/>
          </a:p>
        </p:txBody>
      </p:sp>
    </p:spTree>
    <p:extLst>
      <p:ext uri="{BB962C8B-B14F-4D97-AF65-F5344CB8AC3E}">
        <p14:creationId xmlns:p14="http://schemas.microsoft.com/office/powerpoint/2010/main" val="185062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C93955F-4FFF-4648-A636-728D065281F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FD4348F5-3CF9-4C01-8FBA-084AC9ED0E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2FB372F8-A2D9-4188-B65A-398C8FB11C8F}"/>
              </a:ext>
            </a:extLst>
          </p:cNvPr>
          <p:cNvSpPr>
            <a:spLocks noGrp="1" noChangeArrowheads="1"/>
          </p:cNvSpPr>
          <p:nvPr>
            <p:ph type="sldNum" sz="quarter" idx="12"/>
          </p:nvPr>
        </p:nvSpPr>
        <p:spPr>
          <a:ln/>
        </p:spPr>
        <p:txBody>
          <a:bodyPr/>
          <a:lstStyle>
            <a:lvl1pPr>
              <a:defRPr/>
            </a:lvl1pPr>
          </a:lstStyle>
          <a:p>
            <a:fld id="{6C2C690C-E56A-407B-B39E-780B640F3E51}" type="slidenum">
              <a:rPr lang="en-US" altLang="zh-CN"/>
              <a:pPr/>
              <a:t>‹#›</a:t>
            </a:fld>
            <a:endParaRPr lang="en-US" altLang="zh-CN"/>
          </a:p>
        </p:txBody>
      </p:sp>
    </p:spTree>
    <p:extLst>
      <p:ext uri="{BB962C8B-B14F-4D97-AF65-F5344CB8AC3E}">
        <p14:creationId xmlns:p14="http://schemas.microsoft.com/office/powerpoint/2010/main" val="410900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B765B68-5C07-48E4-A98F-A2AE46D1CFD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D501D6A-0759-4FA0-9B58-45D723B66B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456379E-556A-4161-9C19-AD2454EEB25F}"/>
              </a:ext>
            </a:extLst>
          </p:cNvPr>
          <p:cNvSpPr>
            <a:spLocks noGrp="1" noChangeArrowheads="1"/>
          </p:cNvSpPr>
          <p:nvPr>
            <p:ph type="sldNum" sz="quarter" idx="12"/>
          </p:nvPr>
        </p:nvSpPr>
        <p:spPr>
          <a:ln/>
        </p:spPr>
        <p:txBody>
          <a:bodyPr/>
          <a:lstStyle>
            <a:lvl1pPr>
              <a:defRPr/>
            </a:lvl1pPr>
          </a:lstStyle>
          <a:p>
            <a:fld id="{19D90203-74DE-4367-BAF0-7544610C2345}" type="slidenum">
              <a:rPr lang="en-US" altLang="zh-CN"/>
              <a:pPr/>
              <a:t>‹#›</a:t>
            </a:fld>
            <a:endParaRPr lang="en-US" altLang="zh-CN"/>
          </a:p>
        </p:txBody>
      </p:sp>
    </p:spTree>
    <p:extLst>
      <p:ext uri="{BB962C8B-B14F-4D97-AF65-F5344CB8AC3E}">
        <p14:creationId xmlns:p14="http://schemas.microsoft.com/office/powerpoint/2010/main" val="209181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B2BB6CC-2189-4C89-8F52-29190CA05F6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E4369CB-C5AA-4C94-A69B-E54D4EBBE63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9847ABB-1701-41C3-BAB9-AC2402A72E33}"/>
              </a:ext>
            </a:extLst>
          </p:cNvPr>
          <p:cNvSpPr>
            <a:spLocks noGrp="1" noChangeArrowheads="1"/>
          </p:cNvSpPr>
          <p:nvPr>
            <p:ph type="sldNum" sz="quarter" idx="12"/>
          </p:nvPr>
        </p:nvSpPr>
        <p:spPr>
          <a:ln/>
        </p:spPr>
        <p:txBody>
          <a:bodyPr/>
          <a:lstStyle>
            <a:lvl1pPr>
              <a:defRPr/>
            </a:lvl1pPr>
          </a:lstStyle>
          <a:p>
            <a:fld id="{A50F965F-59A0-406A-8A9B-7F258A885CD0}" type="slidenum">
              <a:rPr lang="en-US" altLang="zh-CN"/>
              <a:pPr/>
              <a:t>‹#›</a:t>
            </a:fld>
            <a:endParaRPr lang="en-US" altLang="zh-CN"/>
          </a:p>
        </p:txBody>
      </p:sp>
    </p:spTree>
    <p:extLst>
      <p:ext uri="{BB962C8B-B14F-4D97-AF65-F5344CB8AC3E}">
        <p14:creationId xmlns:p14="http://schemas.microsoft.com/office/powerpoint/2010/main" val="3056266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0A53B61-30F8-49EC-B41A-E3FD1342173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ED24502C-8C41-40CF-9BBB-204B53D44232}"/>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8356" name="Rectangle 4">
            <a:extLst>
              <a:ext uri="{FF2B5EF4-FFF2-40B4-BE49-F238E27FC236}">
                <a16:creationId xmlns:a16="http://schemas.microsoft.com/office/drawing/2014/main" id="{949C0371-A129-46F4-B6A5-C905879C154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228357" name="Rectangle 5">
            <a:extLst>
              <a:ext uri="{FF2B5EF4-FFF2-40B4-BE49-F238E27FC236}">
                <a16:creationId xmlns:a16="http://schemas.microsoft.com/office/drawing/2014/main" id="{2CB46729-23DF-4690-9F2C-2F84EA0FBBBA}"/>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228358" name="Rectangle 6">
            <a:extLst>
              <a:ext uri="{FF2B5EF4-FFF2-40B4-BE49-F238E27FC236}">
                <a16:creationId xmlns:a16="http://schemas.microsoft.com/office/drawing/2014/main" id="{32819987-9B04-4CC5-893D-F0EAC1752D43}"/>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CA93434-D66A-40F7-8A78-4BF4191E48C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ADCE052-B89F-4A5F-8258-7F6B3B3CBB24}"/>
              </a:ext>
            </a:extLst>
          </p:cNvPr>
          <p:cNvSpPr>
            <a:spLocks noGrp="1" noChangeArrowheads="1"/>
          </p:cNvSpPr>
          <p:nvPr>
            <p:ph type="ctrTitle"/>
          </p:nvPr>
        </p:nvSpPr>
        <p:spPr>
          <a:xfrm>
            <a:off x="539750" y="838200"/>
            <a:ext cx="8134350" cy="2484438"/>
          </a:xfrm>
        </p:spPr>
        <p:txBody>
          <a:bodyPr/>
          <a:lstStyle/>
          <a:p>
            <a:pPr eaLnBrk="1" hangingPunct="1"/>
            <a:r>
              <a:rPr lang="zh-CN" altLang="en-US" sz="6600">
                <a:solidFill>
                  <a:schemeClr val="accent2"/>
                </a:solidFill>
              </a:rPr>
              <a:t>数据库系统</a:t>
            </a:r>
            <a:br>
              <a:rPr lang="zh-CN" altLang="en-US" sz="6600">
                <a:solidFill>
                  <a:schemeClr val="accent2"/>
                </a:solidFill>
              </a:rPr>
            </a:br>
            <a:r>
              <a:rPr lang="zh-CN" altLang="en-US" sz="6600">
                <a:solidFill>
                  <a:schemeClr val="hlink"/>
                </a:solidFill>
              </a:rPr>
              <a:t> </a:t>
            </a:r>
            <a:r>
              <a:rPr lang="en-US" altLang="zh-CN" sz="3200">
                <a:latin typeface="Comic Sans MS" panose="030F0702030302020204" pitchFamily="66" charset="0"/>
              </a:rPr>
              <a:t>An Introduction to Database Systems</a:t>
            </a:r>
          </a:p>
        </p:txBody>
      </p:sp>
      <p:sp>
        <p:nvSpPr>
          <p:cNvPr id="2051" name="Rectangle 3">
            <a:extLst>
              <a:ext uri="{FF2B5EF4-FFF2-40B4-BE49-F238E27FC236}">
                <a16:creationId xmlns:a16="http://schemas.microsoft.com/office/drawing/2014/main" id="{A8A27998-B1EA-4F1C-833B-78C25A3D0D11}"/>
              </a:ext>
            </a:extLst>
          </p:cNvPr>
          <p:cNvSpPr>
            <a:spLocks noGrp="1" noChangeArrowheads="1"/>
          </p:cNvSpPr>
          <p:nvPr>
            <p:ph type="subTitle" idx="1"/>
          </p:nvPr>
        </p:nvSpPr>
        <p:spPr>
          <a:xfrm>
            <a:off x="228600" y="3581400"/>
            <a:ext cx="8610600" cy="815975"/>
          </a:xfrm>
        </p:spPr>
        <p:txBody>
          <a:bodyPr/>
          <a:lstStyle/>
          <a:p>
            <a:pPr eaLnBrk="1" hangingPunct="1">
              <a:lnSpc>
                <a:spcPct val="90000"/>
              </a:lnSpc>
            </a:pPr>
            <a:r>
              <a:rPr lang="zh-CN" altLang="en-US" sz="4400" dirty="0">
                <a:latin typeface="Comic Sans MS" panose="030F0702030302020204" pitchFamily="66" charset="0"/>
              </a:rPr>
              <a:t>第三章  关系数据库标准语言</a:t>
            </a:r>
            <a:r>
              <a:rPr lang="en-US" altLang="zh-CN" sz="4400" dirty="0">
                <a:latin typeface="Comic Sans MS" panose="030F0702030302020204" pitchFamily="66" charset="0"/>
              </a:rPr>
              <a:t>SQL</a:t>
            </a:r>
          </a:p>
          <a:p>
            <a:pPr eaLnBrk="1" hangingPunct="1">
              <a:lnSpc>
                <a:spcPct val="90000"/>
              </a:lnSpc>
            </a:pPr>
            <a:r>
              <a:rPr lang="en-US" altLang="zh-CN" sz="4400" dirty="0">
                <a:latin typeface="Comic Sans MS" panose="030F0702030302020204" pitchFamily="66" charset="0"/>
              </a:rPr>
              <a:t>2023</a:t>
            </a:r>
            <a:r>
              <a:rPr lang="zh-CN" altLang="en-US" sz="4400" dirty="0">
                <a:latin typeface="Comic Sans MS" panose="030F0702030302020204" pitchFamily="66" charset="0"/>
              </a:rPr>
              <a:t>年</a:t>
            </a:r>
            <a:r>
              <a:rPr lang="en-US" altLang="zh-CN" sz="4400" dirty="0">
                <a:latin typeface="Comic Sans MS" panose="030F0702030302020204" pitchFamily="66" charset="0"/>
              </a:rPr>
              <a:t>10</a:t>
            </a:r>
            <a:r>
              <a:rPr lang="zh-CN" altLang="en-US" sz="4400" dirty="0">
                <a:latin typeface="Comic Sans MS" panose="030F0702030302020204" pitchFamily="66" charset="0"/>
              </a:rPr>
              <a:t>月</a:t>
            </a:r>
            <a:r>
              <a:rPr lang="en-US" altLang="zh-CN" sz="4400" dirty="0">
                <a:latin typeface="Comic Sans MS" panose="030F0702030302020204" pitchFamily="66" charset="0"/>
              </a:rPr>
              <a:t>9</a:t>
            </a:r>
            <a:r>
              <a:rPr lang="zh-CN" altLang="en-US" sz="4400" dirty="0">
                <a:latin typeface="Comic Sans MS" panose="030F0702030302020204" pitchFamily="66" charset="0"/>
              </a:rPr>
              <a:t>日</a:t>
            </a:r>
            <a:endParaRPr lang="en-US" altLang="zh-CN" sz="4400" dirty="0">
              <a:latin typeface="Comic Sans MS" panose="030F0702030302020204" pitchFamily="66" charset="0"/>
            </a:endParaRPr>
          </a:p>
          <a:p>
            <a:pPr eaLnBrk="1" hangingPunct="1">
              <a:lnSpc>
                <a:spcPct val="90000"/>
              </a:lnSpc>
            </a:pPr>
            <a:r>
              <a:rPr lang="zh-CN" altLang="en-US" sz="4400" dirty="0">
                <a:latin typeface="Comic Sans MS" panose="030F0702030302020204" pitchFamily="66" charset="0"/>
              </a:rPr>
              <a:t>（第</a:t>
            </a:r>
            <a:r>
              <a:rPr lang="en-US" altLang="zh-CN" sz="4400" dirty="0">
                <a:latin typeface="Comic Sans MS" panose="030F0702030302020204" pitchFamily="66" charset="0"/>
              </a:rPr>
              <a:t>4</a:t>
            </a:r>
            <a:r>
              <a:rPr lang="zh-CN" altLang="en-US" sz="4400" dirty="0">
                <a:latin typeface="Comic Sans MS" panose="030F0702030302020204" pitchFamily="66" charset="0"/>
              </a:rPr>
              <a:t>周）</a:t>
            </a:r>
            <a:endParaRPr lang="en-US" altLang="zh-CN" sz="4400" dirty="0">
              <a:latin typeface="Comic Sans MS" panose="030F0702030302020204"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a:extLst>
              <a:ext uri="{FF2B5EF4-FFF2-40B4-BE49-F238E27FC236}">
                <a16:creationId xmlns:a16="http://schemas.microsoft.com/office/drawing/2014/main" id="{72234037-44B9-43F8-A442-4DD02628B9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B44D7E-EE05-4698-B7E7-1AE2D99ED906}" type="slidenum">
              <a:rPr lang="en-US" altLang="zh-CN"/>
              <a:pPr eaLnBrk="1" hangingPunct="1"/>
              <a:t>10</a:t>
            </a:fld>
            <a:endParaRPr lang="en-US" altLang="zh-CN"/>
          </a:p>
        </p:txBody>
      </p:sp>
      <p:sp>
        <p:nvSpPr>
          <p:cNvPr id="11267" name="Rectangle 2">
            <a:extLst>
              <a:ext uri="{FF2B5EF4-FFF2-40B4-BE49-F238E27FC236}">
                <a16:creationId xmlns:a16="http://schemas.microsoft.com/office/drawing/2014/main" id="{EF132BED-9E51-4AE9-9F4C-33C0C7DCA413}"/>
              </a:ext>
            </a:extLst>
          </p:cNvPr>
          <p:cNvSpPr>
            <a:spLocks noGrp="1" noChangeArrowheads="1"/>
          </p:cNvSpPr>
          <p:nvPr>
            <p:ph type="title"/>
          </p:nvPr>
        </p:nvSpPr>
        <p:spPr/>
        <p:txBody>
          <a:bodyPr/>
          <a:lstStyle/>
          <a:p>
            <a:pPr eaLnBrk="1" hangingPunct="1"/>
            <a:r>
              <a:rPr lang="en-US" altLang="zh-CN"/>
              <a:t>3. </a:t>
            </a:r>
            <a:r>
              <a:rPr lang="zh-CN" altLang="en-US" b="1"/>
              <a:t>面向集合的操作方式</a:t>
            </a:r>
          </a:p>
        </p:txBody>
      </p:sp>
      <p:sp>
        <p:nvSpPr>
          <p:cNvPr id="11268" name="Rectangle 3">
            <a:extLst>
              <a:ext uri="{FF2B5EF4-FFF2-40B4-BE49-F238E27FC236}">
                <a16:creationId xmlns:a16="http://schemas.microsoft.com/office/drawing/2014/main" id="{886EA29C-57E1-4A4B-9AEB-B7E871FB12C9}"/>
              </a:ext>
            </a:extLst>
          </p:cNvPr>
          <p:cNvSpPr>
            <a:spLocks noGrp="1" noChangeArrowheads="1"/>
          </p:cNvSpPr>
          <p:nvPr>
            <p:ph type="body" idx="1"/>
          </p:nvPr>
        </p:nvSpPr>
        <p:spPr>
          <a:xfrm>
            <a:off x="381000" y="1447800"/>
            <a:ext cx="8534400" cy="4267200"/>
          </a:xfrm>
        </p:spPr>
        <p:txBody>
          <a:bodyPr/>
          <a:lstStyle/>
          <a:p>
            <a:pPr marL="609600" indent="-609600" eaLnBrk="1" hangingPunct="1"/>
            <a:r>
              <a:rPr lang="zh-CN" altLang="en-US" sz="4000"/>
              <a:t>非关系数据模型采用面向记录的操作方式，操作对象是一条记录</a:t>
            </a:r>
          </a:p>
          <a:p>
            <a:pPr marL="609600" indent="-609600" eaLnBrk="1" hangingPunct="1"/>
            <a:r>
              <a:rPr lang="en-US" altLang="zh-CN" sz="4000">
                <a:solidFill>
                  <a:srgbClr val="3333CC"/>
                </a:solidFill>
              </a:rPr>
              <a:t>SQL</a:t>
            </a:r>
            <a:r>
              <a:rPr lang="zh-CN" altLang="en-US" sz="4000">
                <a:solidFill>
                  <a:srgbClr val="3333CC"/>
                </a:solidFill>
              </a:rPr>
              <a:t>采用集合操作方式</a:t>
            </a:r>
          </a:p>
          <a:p>
            <a:pPr marL="990600" lvl="1" indent="-533400" eaLnBrk="1" hangingPunct="1">
              <a:buFontTx/>
              <a:buAutoNum type="circleNumDbPlain"/>
            </a:pPr>
            <a:r>
              <a:rPr lang="zh-CN" altLang="en-US" sz="3600"/>
              <a:t>操作对象、查找结果是元组的集合</a:t>
            </a:r>
          </a:p>
          <a:p>
            <a:pPr marL="990600" lvl="1" indent="-533400" eaLnBrk="1" hangingPunct="1">
              <a:buFontTx/>
              <a:buAutoNum type="circleNumDbPlain"/>
            </a:pPr>
            <a:r>
              <a:rPr lang="zh-CN" altLang="en-US" sz="3600"/>
              <a:t>一次插入、删除、更新操作的对象可以是元组的集合</a:t>
            </a:r>
          </a:p>
          <a:p>
            <a:pPr marL="609600" indent="-609600" eaLnBrk="1" hangingPunct="1"/>
            <a:endParaRPr lang="en-US" altLang="zh-CN" sz="40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a:extLst>
              <a:ext uri="{FF2B5EF4-FFF2-40B4-BE49-F238E27FC236}">
                <a16:creationId xmlns:a16="http://schemas.microsoft.com/office/drawing/2014/main" id="{C3ACF3B8-E0E9-419E-9CE6-23D28AAF38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B110B7-DF52-4F7A-9868-A5625CF439F6}" type="slidenum">
              <a:rPr lang="en-US" altLang="zh-CN"/>
              <a:pPr eaLnBrk="1" hangingPunct="1"/>
              <a:t>100</a:t>
            </a:fld>
            <a:endParaRPr lang="en-US" altLang="zh-CN"/>
          </a:p>
        </p:txBody>
      </p:sp>
      <p:sp>
        <p:nvSpPr>
          <p:cNvPr id="103427" name="Rectangle 2">
            <a:extLst>
              <a:ext uri="{FF2B5EF4-FFF2-40B4-BE49-F238E27FC236}">
                <a16:creationId xmlns:a16="http://schemas.microsoft.com/office/drawing/2014/main" id="{6CF072DE-6CF1-437E-9C74-2878568AA4D9}"/>
              </a:ext>
            </a:extLst>
          </p:cNvPr>
          <p:cNvSpPr>
            <a:spLocks noGrp="1" noChangeArrowheads="1"/>
          </p:cNvSpPr>
          <p:nvPr>
            <p:ph type="title"/>
          </p:nvPr>
        </p:nvSpPr>
        <p:spPr/>
        <p:txBody>
          <a:bodyPr/>
          <a:lstStyle/>
          <a:p>
            <a:pPr eaLnBrk="1" hangingPunct="1"/>
            <a:r>
              <a:rPr lang="en-US" altLang="zh-CN"/>
              <a:t>3.4 </a:t>
            </a:r>
            <a:r>
              <a:rPr lang="zh-CN" altLang="en-US" b="1"/>
              <a:t>数据查询</a:t>
            </a:r>
          </a:p>
        </p:txBody>
      </p:sp>
      <p:sp>
        <p:nvSpPr>
          <p:cNvPr id="103428" name="Rectangle 3">
            <a:extLst>
              <a:ext uri="{FF2B5EF4-FFF2-40B4-BE49-F238E27FC236}">
                <a16:creationId xmlns:a16="http://schemas.microsoft.com/office/drawing/2014/main" id="{2002C108-33BF-4AA2-9016-F406B147AE5F}"/>
              </a:ext>
            </a:extLst>
          </p:cNvPr>
          <p:cNvSpPr>
            <a:spLocks noGrp="1" noChangeArrowheads="1"/>
          </p:cNvSpPr>
          <p:nvPr>
            <p:ph type="body" idx="1"/>
          </p:nvPr>
        </p:nvSpPr>
        <p:spPr/>
        <p:txBody>
          <a:bodyPr/>
          <a:lstStyle/>
          <a:p>
            <a:pPr eaLnBrk="1" hangingPunct="1">
              <a:buFontTx/>
              <a:buNone/>
            </a:pPr>
            <a:r>
              <a:rPr lang="en-US" altLang="zh-CN" sz="4000" b="1"/>
              <a:t>3.4.1 </a:t>
            </a:r>
            <a:r>
              <a:rPr lang="zh-CN" altLang="en-US" sz="4000"/>
              <a:t>单表查询</a:t>
            </a:r>
          </a:p>
          <a:p>
            <a:pPr eaLnBrk="1" hangingPunct="1">
              <a:buFontTx/>
              <a:buNone/>
            </a:pPr>
            <a:r>
              <a:rPr lang="en-US" altLang="zh-CN" sz="4000" b="1">
                <a:solidFill>
                  <a:srgbClr val="3333CC"/>
                </a:solidFill>
              </a:rPr>
              <a:t>3.4.2 </a:t>
            </a:r>
            <a:r>
              <a:rPr lang="zh-CN" altLang="en-US" sz="4000">
                <a:solidFill>
                  <a:srgbClr val="3333CC"/>
                </a:solidFill>
              </a:rPr>
              <a:t>连接查询</a:t>
            </a:r>
          </a:p>
          <a:p>
            <a:pPr eaLnBrk="1" hangingPunct="1">
              <a:buFontTx/>
              <a:buNone/>
            </a:pPr>
            <a:r>
              <a:rPr lang="en-US" altLang="zh-CN" sz="4000" b="1"/>
              <a:t>3.4.3 </a:t>
            </a:r>
            <a:r>
              <a:rPr lang="zh-CN" altLang="en-US" sz="4000"/>
              <a:t>嵌套查询</a:t>
            </a:r>
          </a:p>
          <a:p>
            <a:pPr eaLnBrk="1" hangingPunct="1">
              <a:buFontTx/>
              <a:buNone/>
            </a:pPr>
            <a:r>
              <a:rPr lang="en-US" altLang="zh-CN" sz="4000" b="1"/>
              <a:t>3.4.4 </a:t>
            </a:r>
            <a:r>
              <a:rPr lang="zh-CN" altLang="en-US" sz="4000"/>
              <a:t>集合查询</a:t>
            </a:r>
            <a:endParaRPr lang="en-US" altLang="zh-CN" sz="4000"/>
          </a:p>
          <a:p>
            <a:pPr eaLnBrk="1" hangingPunct="1">
              <a:buFontTx/>
              <a:buNone/>
            </a:pPr>
            <a:r>
              <a:rPr lang="en-US" altLang="zh-CN" sz="4000" b="1"/>
              <a:t>3.4.5 </a:t>
            </a:r>
            <a:r>
              <a:rPr lang="zh-CN" altLang="en-US" sz="4000"/>
              <a:t>基于派生表的查询</a:t>
            </a:r>
            <a:endParaRPr lang="en-US" altLang="zh-CN" sz="4000"/>
          </a:p>
          <a:p>
            <a:pPr eaLnBrk="1" hangingPunct="1">
              <a:buFontTx/>
              <a:buNone/>
            </a:pPr>
            <a:r>
              <a:rPr lang="en-US" altLang="zh-CN" sz="4000" b="1"/>
              <a:t>3.4.6 Select</a:t>
            </a:r>
            <a:r>
              <a:rPr lang="zh-CN" altLang="en-US" sz="4000"/>
              <a:t>语句的一般格式</a:t>
            </a:r>
          </a:p>
          <a:p>
            <a:pPr eaLnBrk="1" hangingPunct="1">
              <a:buFontTx/>
              <a:buNone/>
            </a:pPr>
            <a:endParaRPr lang="en-US" altLang="zh-CN" sz="40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a:extLst>
              <a:ext uri="{FF2B5EF4-FFF2-40B4-BE49-F238E27FC236}">
                <a16:creationId xmlns:a16="http://schemas.microsoft.com/office/drawing/2014/main" id="{9D59DB0D-09AC-47C8-9802-15248F242E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A8DA06F-182F-4A56-B795-0BB25E32877A}" type="slidenum">
              <a:rPr lang="en-US" altLang="zh-CN"/>
              <a:pPr eaLnBrk="1" hangingPunct="1"/>
              <a:t>101</a:t>
            </a:fld>
            <a:endParaRPr lang="en-US" altLang="zh-CN"/>
          </a:p>
        </p:txBody>
      </p:sp>
      <p:sp>
        <p:nvSpPr>
          <p:cNvPr id="104451" name="Rectangle 2">
            <a:extLst>
              <a:ext uri="{FF2B5EF4-FFF2-40B4-BE49-F238E27FC236}">
                <a16:creationId xmlns:a16="http://schemas.microsoft.com/office/drawing/2014/main" id="{FFEBB8C0-BC63-4128-93C4-2E6C78F6DC84}"/>
              </a:ext>
            </a:extLst>
          </p:cNvPr>
          <p:cNvSpPr>
            <a:spLocks noGrp="1" noChangeArrowheads="1"/>
          </p:cNvSpPr>
          <p:nvPr>
            <p:ph type="title"/>
          </p:nvPr>
        </p:nvSpPr>
        <p:spPr/>
        <p:txBody>
          <a:bodyPr/>
          <a:lstStyle/>
          <a:p>
            <a:pPr eaLnBrk="1" hangingPunct="1"/>
            <a:r>
              <a:rPr lang="en-US" altLang="zh-CN"/>
              <a:t>3.4.2 </a:t>
            </a:r>
            <a:r>
              <a:rPr lang="zh-CN" altLang="en-US" b="1"/>
              <a:t>连接查询</a:t>
            </a:r>
          </a:p>
        </p:txBody>
      </p:sp>
      <p:sp>
        <p:nvSpPr>
          <p:cNvPr id="105475" name="Rectangle 3">
            <a:extLst>
              <a:ext uri="{FF2B5EF4-FFF2-40B4-BE49-F238E27FC236}">
                <a16:creationId xmlns:a16="http://schemas.microsoft.com/office/drawing/2014/main" id="{975475D6-AB09-4EFF-95C2-AED9F80DE3FC}"/>
              </a:ext>
            </a:extLst>
          </p:cNvPr>
          <p:cNvSpPr>
            <a:spLocks noGrp="1" noChangeArrowheads="1"/>
          </p:cNvSpPr>
          <p:nvPr>
            <p:ph type="body" idx="1"/>
          </p:nvPr>
        </p:nvSpPr>
        <p:spPr>
          <a:xfrm>
            <a:off x="304800" y="1371600"/>
            <a:ext cx="8763000" cy="4800600"/>
          </a:xfrm>
        </p:spPr>
        <p:txBody>
          <a:bodyPr/>
          <a:lstStyle/>
          <a:p>
            <a:pPr marL="609600" indent="-609600" eaLnBrk="1" hangingPunct="1">
              <a:buFontTx/>
              <a:buNone/>
            </a:pPr>
            <a:r>
              <a:rPr lang="zh-CN" altLang="en-US" sz="3600">
                <a:solidFill>
                  <a:srgbClr val="3333CC"/>
                </a:solidFill>
              </a:rPr>
              <a:t>连接查询：同时涉及多个表的查询</a:t>
            </a:r>
          </a:p>
          <a:p>
            <a:pPr marL="609600" indent="-609600" eaLnBrk="1" hangingPunct="1">
              <a:buFontTx/>
              <a:buNone/>
            </a:pPr>
            <a:r>
              <a:rPr lang="zh-CN" altLang="en-US" sz="3600"/>
              <a:t>连接条件或连接谓词：连接两个表的条件</a:t>
            </a:r>
          </a:p>
          <a:p>
            <a:pPr marL="609600" indent="-609600" eaLnBrk="1" hangingPunct="1">
              <a:buFontTx/>
              <a:buNone/>
            </a:pPr>
            <a:r>
              <a:rPr lang="zh-CN" altLang="en-US" sz="3600"/>
              <a:t>一般格式</a:t>
            </a:r>
          </a:p>
          <a:p>
            <a:pPr marL="990600" lvl="1" indent="-533400" eaLnBrk="1" hangingPunct="1">
              <a:buFontTx/>
              <a:buAutoNum type="circleNumDbPlain"/>
            </a:pPr>
            <a:r>
              <a:rPr lang="en-US" altLang="zh-CN" sz="3200"/>
              <a:t>[&lt;</a:t>
            </a:r>
            <a:r>
              <a:rPr lang="zh-CN" altLang="en-US" sz="3200"/>
              <a:t>表名</a:t>
            </a:r>
            <a:r>
              <a:rPr lang="en-US" altLang="zh-CN" sz="3200"/>
              <a:t>1&gt;</a:t>
            </a:r>
            <a:r>
              <a:rPr lang="en-US" altLang="zh-CN" sz="4000">
                <a:solidFill>
                  <a:schemeClr val="accent2"/>
                </a:solidFill>
              </a:rPr>
              <a:t>.</a:t>
            </a:r>
            <a:r>
              <a:rPr lang="en-US" altLang="zh-CN" sz="3200"/>
              <a:t>]&lt;</a:t>
            </a:r>
            <a:r>
              <a:rPr lang="zh-CN" altLang="en-US" sz="3200"/>
              <a:t>列名</a:t>
            </a:r>
            <a:r>
              <a:rPr lang="en-US" altLang="zh-CN" sz="3200"/>
              <a:t>1&gt; &lt;</a:t>
            </a:r>
            <a:r>
              <a:rPr lang="zh-CN" altLang="en-US" sz="3200"/>
              <a:t>比较运算符</a:t>
            </a:r>
            <a:r>
              <a:rPr lang="en-US" altLang="zh-CN" sz="3200"/>
              <a:t>&gt; [&lt;</a:t>
            </a:r>
            <a:r>
              <a:rPr lang="zh-CN" altLang="en-US" sz="3200"/>
              <a:t>表名</a:t>
            </a:r>
            <a:r>
              <a:rPr lang="en-US" altLang="zh-CN" sz="3200"/>
              <a:t>2&gt;</a:t>
            </a:r>
            <a:r>
              <a:rPr lang="en-US" altLang="zh-CN" sz="4000">
                <a:solidFill>
                  <a:schemeClr val="accent2"/>
                </a:solidFill>
              </a:rPr>
              <a:t>.</a:t>
            </a:r>
            <a:r>
              <a:rPr lang="en-US" altLang="zh-CN" sz="3200"/>
              <a:t>]&lt;</a:t>
            </a:r>
            <a:r>
              <a:rPr lang="zh-CN" altLang="en-US" sz="3200"/>
              <a:t>列名</a:t>
            </a:r>
            <a:r>
              <a:rPr lang="en-US" altLang="zh-CN" sz="3200"/>
              <a:t>2&gt;</a:t>
            </a:r>
          </a:p>
          <a:p>
            <a:pPr marL="990600" lvl="1" indent="-533400" eaLnBrk="1" hangingPunct="1">
              <a:buFontTx/>
              <a:buAutoNum type="circleNumDbPlain"/>
            </a:pPr>
            <a:r>
              <a:rPr lang="en-US" altLang="zh-CN" sz="3200"/>
              <a:t>[&lt;</a:t>
            </a:r>
            <a:r>
              <a:rPr lang="zh-CN" altLang="en-US" sz="3200"/>
              <a:t>表名</a:t>
            </a:r>
            <a:r>
              <a:rPr lang="en-US" altLang="zh-CN" sz="3200"/>
              <a:t>1&gt;</a:t>
            </a:r>
            <a:r>
              <a:rPr lang="en-US" altLang="zh-CN" sz="4000">
                <a:solidFill>
                  <a:schemeClr val="accent2"/>
                </a:solidFill>
              </a:rPr>
              <a:t>.</a:t>
            </a:r>
            <a:r>
              <a:rPr lang="en-US" altLang="zh-CN" sz="3200"/>
              <a:t>]&lt;</a:t>
            </a:r>
            <a:r>
              <a:rPr lang="zh-CN" altLang="en-US" sz="3200"/>
              <a:t>列名</a:t>
            </a:r>
            <a:r>
              <a:rPr lang="en-US" altLang="zh-CN" sz="3200"/>
              <a:t>1&gt; BETWEEN [&lt;</a:t>
            </a:r>
            <a:r>
              <a:rPr lang="zh-CN" altLang="en-US" sz="3200"/>
              <a:t>表名</a:t>
            </a:r>
            <a:r>
              <a:rPr lang="en-US" altLang="zh-CN" sz="3200"/>
              <a:t>2&gt;</a:t>
            </a:r>
            <a:r>
              <a:rPr lang="en-US" altLang="zh-CN" sz="4000">
                <a:solidFill>
                  <a:schemeClr val="accent2"/>
                </a:solidFill>
              </a:rPr>
              <a:t>.</a:t>
            </a:r>
            <a:r>
              <a:rPr lang="en-US" altLang="zh-CN" sz="3200"/>
              <a:t>]</a:t>
            </a:r>
            <a:br>
              <a:rPr lang="en-US" altLang="zh-CN" sz="3200"/>
            </a:br>
            <a:r>
              <a:rPr lang="en-US" altLang="zh-CN" sz="3200"/>
              <a:t>&lt;</a:t>
            </a:r>
            <a:r>
              <a:rPr lang="zh-CN" altLang="en-US" sz="3200"/>
              <a:t>列名</a:t>
            </a:r>
            <a:r>
              <a:rPr lang="en-US" altLang="zh-CN" sz="3200"/>
              <a:t>2&gt; AND [&lt;</a:t>
            </a:r>
            <a:r>
              <a:rPr lang="zh-CN" altLang="en-US" sz="3200"/>
              <a:t>表名</a:t>
            </a:r>
            <a:r>
              <a:rPr lang="en-US" altLang="zh-CN" sz="3200"/>
              <a:t>3&gt;</a:t>
            </a:r>
            <a:r>
              <a:rPr lang="en-US" altLang="zh-CN" sz="4000">
                <a:solidFill>
                  <a:schemeClr val="accent2"/>
                </a:solidFill>
              </a:rPr>
              <a:t>.</a:t>
            </a:r>
            <a:r>
              <a:rPr lang="en-US" altLang="zh-CN" sz="3200"/>
              <a:t>]&lt;</a:t>
            </a:r>
            <a:r>
              <a:rPr lang="zh-CN" altLang="en-US" sz="3200"/>
              <a:t>列名</a:t>
            </a:r>
            <a:r>
              <a:rPr lang="en-US" altLang="zh-CN" sz="3200"/>
              <a:t>3&gt;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4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4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54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a:extLst>
              <a:ext uri="{FF2B5EF4-FFF2-40B4-BE49-F238E27FC236}">
                <a16:creationId xmlns:a16="http://schemas.microsoft.com/office/drawing/2014/main" id="{367971FB-523A-4AAA-AD73-FD1C5A17B15B}"/>
              </a:ext>
            </a:extLst>
          </p:cNvPr>
          <p:cNvSpPr>
            <a:spLocks noGrp="1"/>
          </p:cNvSpPr>
          <p:nvPr>
            <p:ph type="title"/>
          </p:nvPr>
        </p:nvSpPr>
        <p:spPr/>
        <p:txBody>
          <a:bodyPr/>
          <a:lstStyle/>
          <a:p>
            <a:r>
              <a:rPr lang="zh-CN" altLang="en-US"/>
              <a:t>连接查询的种类</a:t>
            </a:r>
          </a:p>
        </p:txBody>
      </p:sp>
      <p:sp>
        <p:nvSpPr>
          <p:cNvPr id="105475" name="内容占位符 2">
            <a:extLst>
              <a:ext uri="{FF2B5EF4-FFF2-40B4-BE49-F238E27FC236}">
                <a16:creationId xmlns:a16="http://schemas.microsoft.com/office/drawing/2014/main" id="{49C94006-F4DC-4C22-ADC2-42FBD89C5200}"/>
              </a:ext>
            </a:extLst>
          </p:cNvPr>
          <p:cNvSpPr>
            <a:spLocks noGrp="1"/>
          </p:cNvSpPr>
          <p:nvPr>
            <p:ph idx="1"/>
          </p:nvPr>
        </p:nvSpPr>
        <p:spPr/>
        <p:txBody>
          <a:bodyPr/>
          <a:lstStyle/>
          <a:p>
            <a:pPr>
              <a:buFontTx/>
              <a:buNone/>
            </a:pPr>
            <a:r>
              <a:rPr lang="zh-CN" altLang="en-US" sz="3600"/>
              <a:t>一、等值与非等值连接查询</a:t>
            </a:r>
            <a:endParaRPr lang="en-US" altLang="zh-CN" sz="3600"/>
          </a:p>
          <a:p>
            <a:pPr>
              <a:buFontTx/>
              <a:buNone/>
            </a:pPr>
            <a:r>
              <a:rPr lang="zh-CN" altLang="en-US" sz="3600"/>
              <a:t>二、自身连接</a:t>
            </a:r>
          </a:p>
          <a:p>
            <a:pPr>
              <a:buFontTx/>
              <a:buNone/>
            </a:pPr>
            <a:r>
              <a:rPr lang="zh-CN" altLang="en-US" sz="3600"/>
              <a:t>三、外连接</a:t>
            </a:r>
          </a:p>
          <a:p>
            <a:pPr>
              <a:buFontTx/>
              <a:buNone/>
            </a:pPr>
            <a:r>
              <a:rPr lang="zh-CN" altLang="en-US" sz="3600"/>
              <a:t>四、多表连接</a:t>
            </a:r>
          </a:p>
        </p:txBody>
      </p:sp>
      <p:sp>
        <p:nvSpPr>
          <p:cNvPr id="105476" name="灯片编号占位符 3">
            <a:extLst>
              <a:ext uri="{FF2B5EF4-FFF2-40B4-BE49-F238E27FC236}">
                <a16:creationId xmlns:a16="http://schemas.microsoft.com/office/drawing/2014/main" id="{492A3D32-24D0-44E3-92DD-0F1AB15768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A29F852-9B21-462C-85D7-88B55D59C3C2}" type="slidenum">
              <a:rPr lang="en-US" altLang="zh-CN"/>
              <a:pPr eaLnBrk="1" hangingPunct="1"/>
              <a:t>102</a:t>
            </a:fld>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a:extLst>
              <a:ext uri="{FF2B5EF4-FFF2-40B4-BE49-F238E27FC236}">
                <a16:creationId xmlns:a16="http://schemas.microsoft.com/office/drawing/2014/main" id="{F3C5215D-7FAA-438C-9E52-86E50B0CB3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BDB8AD-94D1-422E-95C9-04BECAB90BB8}" type="slidenum">
              <a:rPr lang="en-US" altLang="zh-CN"/>
              <a:pPr eaLnBrk="1" hangingPunct="1"/>
              <a:t>103</a:t>
            </a:fld>
            <a:endParaRPr lang="en-US" altLang="zh-CN"/>
          </a:p>
        </p:txBody>
      </p:sp>
      <p:sp>
        <p:nvSpPr>
          <p:cNvPr id="106499" name="Rectangle 2">
            <a:extLst>
              <a:ext uri="{FF2B5EF4-FFF2-40B4-BE49-F238E27FC236}">
                <a16:creationId xmlns:a16="http://schemas.microsoft.com/office/drawing/2014/main" id="{38A0A71D-8EE9-4332-8277-6E96E880CFB2}"/>
              </a:ext>
            </a:extLst>
          </p:cNvPr>
          <p:cNvSpPr>
            <a:spLocks noGrp="1" noChangeArrowheads="1"/>
          </p:cNvSpPr>
          <p:nvPr>
            <p:ph type="title"/>
          </p:nvPr>
        </p:nvSpPr>
        <p:spPr>
          <a:xfrm>
            <a:off x="457200" y="76200"/>
            <a:ext cx="8229600" cy="1143000"/>
          </a:xfrm>
        </p:spPr>
        <p:txBody>
          <a:bodyPr/>
          <a:lstStyle/>
          <a:p>
            <a:pPr eaLnBrk="1" hangingPunct="1"/>
            <a:r>
              <a:rPr lang="zh-CN" altLang="en-US" b="1"/>
              <a:t>一、等值与非等值连接查询</a:t>
            </a:r>
          </a:p>
        </p:txBody>
      </p:sp>
      <p:sp>
        <p:nvSpPr>
          <p:cNvPr id="107523" name="Rectangle 3">
            <a:extLst>
              <a:ext uri="{FF2B5EF4-FFF2-40B4-BE49-F238E27FC236}">
                <a16:creationId xmlns:a16="http://schemas.microsoft.com/office/drawing/2014/main" id="{0FB6CB16-102C-4A4C-8A87-D7D5433EC56A}"/>
              </a:ext>
            </a:extLst>
          </p:cNvPr>
          <p:cNvSpPr>
            <a:spLocks noGrp="1" noChangeArrowheads="1"/>
          </p:cNvSpPr>
          <p:nvPr>
            <p:ph type="body" idx="1"/>
          </p:nvPr>
        </p:nvSpPr>
        <p:spPr>
          <a:xfrm>
            <a:off x="457200" y="1066800"/>
            <a:ext cx="7772400" cy="2895600"/>
          </a:xfrm>
        </p:spPr>
        <p:txBody>
          <a:bodyPr/>
          <a:lstStyle/>
          <a:p>
            <a:pPr eaLnBrk="1" hangingPunct="1"/>
            <a:r>
              <a:rPr lang="zh-CN" altLang="en-US">
                <a:solidFill>
                  <a:srgbClr val="3333CC"/>
                </a:solidFill>
              </a:rPr>
              <a:t>等值连接：连接运算符为</a:t>
            </a:r>
            <a:r>
              <a:rPr lang="en-US" altLang="zh-CN">
                <a:solidFill>
                  <a:srgbClr val="3333CC"/>
                </a:solidFill>
              </a:rPr>
              <a:t>=</a:t>
            </a:r>
          </a:p>
          <a:p>
            <a:pPr eaLnBrk="1" hangingPunct="1"/>
            <a:r>
              <a:rPr lang="zh-CN" altLang="en-US"/>
              <a:t>例</a:t>
            </a:r>
            <a:r>
              <a:rPr lang="en-US" altLang="zh-CN"/>
              <a:t>33. </a:t>
            </a:r>
            <a:r>
              <a:rPr lang="zh-CN" altLang="en-US"/>
              <a:t>查询每个学生及其选修课程的情况</a:t>
            </a:r>
          </a:p>
          <a:p>
            <a:pPr lvl="1" eaLnBrk="1" hangingPunct="1">
              <a:buFontTx/>
              <a:buNone/>
            </a:pPr>
            <a:r>
              <a:rPr lang="en-US" altLang="zh-CN"/>
              <a:t>SELECT Student.*</a:t>
            </a:r>
            <a:r>
              <a:rPr lang="zh-CN" altLang="en-US">
                <a:latin typeface="Times New Roman" panose="02020603050405020304" pitchFamily="18" charset="0"/>
              </a:rPr>
              <a:t>，</a:t>
            </a:r>
            <a:r>
              <a:rPr lang="en-US" altLang="zh-CN"/>
              <a:t>SC.*</a:t>
            </a:r>
          </a:p>
          <a:p>
            <a:pPr lvl="1" eaLnBrk="1" hangingPunct="1">
              <a:buFontTx/>
              <a:buNone/>
            </a:pPr>
            <a:r>
              <a:rPr lang="en-US" altLang="zh-CN"/>
              <a:t>FROM Student</a:t>
            </a:r>
            <a:r>
              <a:rPr lang="en-US" altLang="zh-CN">
                <a:latin typeface="Times New Roman" panose="02020603050405020304" pitchFamily="18" charset="0"/>
              </a:rPr>
              <a:t>, </a:t>
            </a:r>
            <a:r>
              <a:rPr lang="en-US" altLang="zh-CN"/>
              <a:t>SC</a:t>
            </a:r>
          </a:p>
          <a:p>
            <a:pPr lvl="1" eaLnBrk="1" hangingPunct="1">
              <a:buFontTx/>
              <a:buNone/>
            </a:pPr>
            <a:r>
              <a:rPr lang="en-US" altLang="zh-CN"/>
              <a:t>WHERE Student.Sno = SC.Sno</a:t>
            </a:r>
            <a:r>
              <a:rPr lang="en-US" altLang="zh-CN">
                <a:latin typeface="Times New Roman" panose="02020603050405020304" pitchFamily="18" charset="0"/>
              </a:rPr>
              <a:t>;</a:t>
            </a:r>
          </a:p>
        </p:txBody>
      </p:sp>
      <p:pic>
        <p:nvPicPr>
          <p:cNvPr id="107525" name="Picture 5">
            <a:extLst>
              <a:ext uri="{FF2B5EF4-FFF2-40B4-BE49-F238E27FC236}">
                <a16:creationId xmlns:a16="http://schemas.microsoft.com/office/drawing/2014/main" id="{05139C6A-0BCB-4210-88C2-F2F0DC34C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10000"/>
            <a:ext cx="762000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5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7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a:extLst>
              <a:ext uri="{FF2B5EF4-FFF2-40B4-BE49-F238E27FC236}">
                <a16:creationId xmlns:a16="http://schemas.microsoft.com/office/drawing/2014/main" id="{76663714-D458-4F53-9916-BB860B14F8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43F57B-33CE-4F32-A896-71F0DA827A9A}" type="slidenum">
              <a:rPr lang="en-US" altLang="zh-CN"/>
              <a:pPr eaLnBrk="1" hangingPunct="1"/>
              <a:t>104</a:t>
            </a:fld>
            <a:endParaRPr lang="en-US" altLang="zh-CN"/>
          </a:p>
        </p:txBody>
      </p:sp>
      <p:sp>
        <p:nvSpPr>
          <p:cNvPr id="107523" name="Rectangle 3">
            <a:extLst>
              <a:ext uri="{FF2B5EF4-FFF2-40B4-BE49-F238E27FC236}">
                <a16:creationId xmlns:a16="http://schemas.microsoft.com/office/drawing/2014/main" id="{2BCD4906-8CAE-4FD8-99BB-64A8FABAA318}"/>
              </a:ext>
            </a:extLst>
          </p:cNvPr>
          <p:cNvSpPr>
            <a:spLocks noGrp="1" noChangeArrowheads="1"/>
          </p:cNvSpPr>
          <p:nvPr>
            <p:ph type="body" idx="1"/>
          </p:nvPr>
        </p:nvSpPr>
        <p:spPr>
          <a:xfrm>
            <a:off x="381000" y="1143000"/>
            <a:ext cx="8458200" cy="3505200"/>
          </a:xfrm>
        </p:spPr>
        <p:txBody>
          <a:bodyPr/>
          <a:lstStyle/>
          <a:p>
            <a:pPr eaLnBrk="1" hangingPunct="1"/>
            <a:r>
              <a:rPr lang="zh-CN" altLang="en-US" sz="3600"/>
              <a:t>自然连接</a:t>
            </a:r>
          </a:p>
          <a:p>
            <a:pPr eaLnBrk="1" hangingPunct="1">
              <a:buFontTx/>
              <a:buNone/>
            </a:pPr>
            <a:r>
              <a:rPr lang="zh-CN" altLang="en-US" sz="3600"/>
              <a:t>  例</a:t>
            </a:r>
            <a:r>
              <a:rPr lang="en-US" altLang="zh-CN" sz="3600"/>
              <a:t>34. </a:t>
            </a:r>
            <a:r>
              <a:rPr lang="zh-CN" altLang="en-US" sz="3600"/>
              <a:t>对</a:t>
            </a:r>
            <a:r>
              <a:rPr lang="en-US" altLang="zh-CN" sz="3600"/>
              <a:t>[</a:t>
            </a:r>
            <a:r>
              <a:rPr lang="zh-CN" altLang="en-US" sz="3600"/>
              <a:t>例</a:t>
            </a:r>
            <a:r>
              <a:rPr lang="en-US" altLang="zh-CN" sz="3600"/>
              <a:t>33]</a:t>
            </a:r>
            <a:r>
              <a:rPr lang="zh-CN" altLang="en-US" sz="3600"/>
              <a:t>用自然连接完成</a:t>
            </a:r>
          </a:p>
          <a:p>
            <a:pPr lvl="1" eaLnBrk="1" hangingPunct="1">
              <a:buFontTx/>
              <a:buNone/>
            </a:pPr>
            <a:r>
              <a:rPr lang="en-US" altLang="zh-CN" sz="3200"/>
              <a:t>SELECT Student.Sno, Sname, Ssex, Sage, Sdept, Cno, Grade</a:t>
            </a:r>
          </a:p>
          <a:p>
            <a:pPr lvl="1" eaLnBrk="1" hangingPunct="1">
              <a:buFontTx/>
              <a:buNone/>
            </a:pPr>
            <a:r>
              <a:rPr lang="en-US" altLang="zh-CN" sz="3200"/>
              <a:t>FROM Student, SC</a:t>
            </a:r>
          </a:p>
          <a:p>
            <a:pPr lvl="1" eaLnBrk="1" hangingPunct="1">
              <a:buFontTx/>
              <a:buNone/>
            </a:pPr>
            <a:r>
              <a:rPr lang="en-US" altLang="zh-CN" sz="3200"/>
              <a:t>WHERE Student.Sno = SC.Sno;</a:t>
            </a:r>
          </a:p>
          <a:p>
            <a:pPr eaLnBrk="1" hangingPunct="1">
              <a:buFontTx/>
              <a:buNone/>
            </a:pPr>
            <a:endParaRPr lang="en-US" altLang="zh-CN" sz="36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a:extLst>
              <a:ext uri="{FF2B5EF4-FFF2-40B4-BE49-F238E27FC236}">
                <a16:creationId xmlns:a16="http://schemas.microsoft.com/office/drawing/2014/main" id="{40A9A56D-5601-44EB-B3EE-27DA7CC865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DFCAAC-3466-4276-B459-A9563F9BFD59}" type="slidenum">
              <a:rPr lang="en-US" altLang="zh-CN"/>
              <a:pPr eaLnBrk="1" hangingPunct="1"/>
              <a:t>105</a:t>
            </a:fld>
            <a:endParaRPr lang="en-US" altLang="zh-CN"/>
          </a:p>
        </p:txBody>
      </p:sp>
      <p:sp>
        <p:nvSpPr>
          <p:cNvPr id="108547" name="Rectangle 2">
            <a:extLst>
              <a:ext uri="{FF2B5EF4-FFF2-40B4-BE49-F238E27FC236}">
                <a16:creationId xmlns:a16="http://schemas.microsoft.com/office/drawing/2014/main" id="{F79557D4-EAC9-4995-A5BD-32362A535FD3}"/>
              </a:ext>
            </a:extLst>
          </p:cNvPr>
          <p:cNvSpPr>
            <a:spLocks noGrp="1" noChangeArrowheads="1"/>
          </p:cNvSpPr>
          <p:nvPr>
            <p:ph type="title"/>
          </p:nvPr>
        </p:nvSpPr>
        <p:spPr/>
        <p:txBody>
          <a:bodyPr/>
          <a:lstStyle/>
          <a:p>
            <a:pPr eaLnBrk="1" hangingPunct="1"/>
            <a:r>
              <a:rPr lang="zh-CN" altLang="en-US" b="1"/>
              <a:t>二、自身连接</a:t>
            </a:r>
          </a:p>
        </p:txBody>
      </p:sp>
      <p:sp>
        <p:nvSpPr>
          <p:cNvPr id="108548" name="Rectangle 3">
            <a:extLst>
              <a:ext uri="{FF2B5EF4-FFF2-40B4-BE49-F238E27FC236}">
                <a16:creationId xmlns:a16="http://schemas.microsoft.com/office/drawing/2014/main" id="{6DCB98E7-29BE-45BB-8F33-31021ED849CA}"/>
              </a:ext>
            </a:extLst>
          </p:cNvPr>
          <p:cNvSpPr>
            <a:spLocks noGrp="1" noChangeArrowheads="1"/>
          </p:cNvSpPr>
          <p:nvPr>
            <p:ph type="body" idx="1"/>
          </p:nvPr>
        </p:nvSpPr>
        <p:spPr>
          <a:xfrm>
            <a:off x="304800" y="1600200"/>
            <a:ext cx="8610600" cy="3733800"/>
          </a:xfrm>
        </p:spPr>
        <p:txBody>
          <a:bodyPr/>
          <a:lstStyle/>
          <a:p>
            <a:pPr eaLnBrk="1" hangingPunct="1"/>
            <a:r>
              <a:rPr lang="zh-CN" altLang="en-US" sz="4400"/>
              <a:t>一个表与其自己进行连接</a:t>
            </a:r>
          </a:p>
          <a:p>
            <a:pPr eaLnBrk="1" hangingPunct="1"/>
            <a:r>
              <a:rPr lang="zh-CN" altLang="en-US" sz="4400"/>
              <a:t>需要给表起别名以示区别</a:t>
            </a:r>
          </a:p>
          <a:p>
            <a:pPr eaLnBrk="1" hangingPunct="1"/>
            <a:r>
              <a:rPr lang="zh-CN" altLang="en-US" sz="4400"/>
              <a:t>由于所有属性名都是同名属性，因此必须使用别名前缀</a:t>
            </a:r>
          </a:p>
          <a:p>
            <a:pPr eaLnBrk="1" hangingPunct="1"/>
            <a:endParaRPr lang="en-US" altLang="zh-CN" sz="44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a:extLst>
              <a:ext uri="{FF2B5EF4-FFF2-40B4-BE49-F238E27FC236}">
                <a16:creationId xmlns:a16="http://schemas.microsoft.com/office/drawing/2014/main" id="{1F2213DB-5315-455C-9626-A8F3116976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A87CA4-3939-4FFC-BC8F-DDE24E6A629C}" type="slidenum">
              <a:rPr lang="en-US" altLang="zh-CN"/>
              <a:pPr eaLnBrk="1" hangingPunct="1"/>
              <a:t>106</a:t>
            </a:fld>
            <a:endParaRPr lang="en-US" altLang="zh-CN"/>
          </a:p>
        </p:txBody>
      </p:sp>
      <p:sp>
        <p:nvSpPr>
          <p:cNvPr id="111619" name="Rectangle 3">
            <a:extLst>
              <a:ext uri="{FF2B5EF4-FFF2-40B4-BE49-F238E27FC236}">
                <a16:creationId xmlns:a16="http://schemas.microsoft.com/office/drawing/2014/main" id="{1FD424CE-9391-4798-9ECF-F4BE96E811E5}"/>
              </a:ext>
            </a:extLst>
          </p:cNvPr>
          <p:cNvSpPr>
            <a:spLocks noGrp="1" noChangeArrowheads="1"/>
          </p:cNvSpPr>
          <p:nvPr>
            <p:ph type="body" idx="1"/>
          </p:nvPr>
        </p:nvSpPr>
        <p:spPr>
          <a:xfrm>
            <a:off x="152400" y="838200"/>
            <a:ext cx="8763000" cy="3429000"/>
          </a:xfrm>
        </p:spPr>
        <p:txBody>
          <a:bodyPr/>
          <a:lstStyle/>
          <a:p>
            <a:pPr eaLnBrk="1" hangingPunct="1">
              <a:buFontTx/>
              <a:buNone/>
            </a:pPr>
            <a:r>
              <a:rPr lang="en-US" altLang="zh-CN" sz="4000"/>
              <a:t>  </a:t>
            </a:r>
            <a:r>
              <a:rPr lang="zh-CN" altLang="en-US" sz="4000"/>
              <a:t>例</a:t>
            </a:r>
            <a:r>
              <a:rPr lang="en-US" altLang="zh-CN" sz="4000"/>
              <a:t>35. </a:t>
            </a:r>
            <a:r>
              <a:rPr lang="zh-CN" altLang="en-US" sz="4000"/>
              <a:t>查询每一门课的间接先修课（即先修课的先修课）</a:t>
            </a:r>
          </a:p>
          <a:p>
            <a:pPr lvl="1" eaLnBrk="1" hangingPunct="1">
              <a:buFontTx/>
              <a:buNone/>
            </a:pPr>
            <a:r>
              <a:rPr lang="en-US" altLang="zh-CN" sz="3200"/>
              <a:t>SELECT FIRST.Cno, SECOND.Cpno</a:t>
            </a:r>
          </a:p>
          <a:p>
            <a:pPr lvl="1" eaLnBrk="1" hangingPunct="1">
              <a:buFontTx/>
              <a:buNone/>
            </a:pPr>
            <a:r>
              <a:rPr lang="en-US" altLang="zh-CN" sz="3200"/>
              <a:t>FROM Course FIRST, Course SECOND</a:t>
            </a:r>
          </a:p>
          <a:p>
            <a:pPr lvl="1" eaLnBrk="1" hangingPunct="1">
              <a:buFontTx/>
              <a:buNone/>
            </a:pPr>
            <a:r>
              <a:rPr lang="en-US" altLang="zh-CN" sz="3200"/>
              <a:t>WHERE FIRST.Cpno = SECOND.Cno;</a:t>
            </a:r>
          </a:p>
          <a:p>
            <a:pPr eaLnBrk="1" hangingPunct="1"/>
            <a:endParaRPr lang="en-US" altLang="zh-CN" sz="3600"/>
          </a:p>
          <a:p>
            <a:pPr eaLnBrk="1" hangingPunct="1"/>
            <a:endParaRPr lang="en-US" altLang="zh-CN" sz="3600"/>
          </a:p>
        </p:txBody>
      </p:sp>
      <p:pic>
        <p:nvPicPr>
          <p:cNvPr id="109572" name="Picture 4">
            <a:extLst>
              <a:ext uri="{FF2B5EF4-FFF2-40B4-BE49-F238E27FC236}">
                <a16:creationId xmlns:a16="http://schemas.microsoft.com/office/drawing/2014/main" id="{90DED82B-2347-433F-9341-FD97584B8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111"/>
          <a:stretch>
            <a:fillRect/>
          </a:stretch>
        </p:blipFill>
        <p:spPr bwMode="auto">
          <a:xfrm>
            <a:off x="228600" y="4038600"/>
            <a:ext cx="4114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3" name="Picture 4">
            <a:extLst>
              <a:ext uri="{FF2B5EF4-FFF2-40B4-BE49-F238E27FC236}">
                <a16:creationId xmlns:a16="http://schemas.microsoft.com/office/drawing/2014/main" id="{FF8A7976-F0B5-4366-A735-7024546CC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111"/>
          <a:stretch>
            <a:fillRect/>
          </a:stretch>
        </p:blipFill>
        <p:spPr bwMode="auto">
          <a:xfrm>
            <a:off x="4522788" y="4049713"/>
            <a:ext cx="4114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肘形连接符 12">
            <a:extLst>
              <a:ext uri="{FF2B5EF4-FFF2-40B4-BE49-F238E27FC236}">
                <a16:creationId xmlns:a16="http://schemas.microsoft.com/office/drawing/2014/main" id="{74DFD03A-92E0-4A0B-A07B-E2ECEB9F9B9A}"/>
              </a:ext>
            </a:extLst>
          </p:cNvPr>
          <p:cNvCxnSpPr/>
          <p:nvPr/>
        </p:nvCxnSpPr>
        <p:spPr>
          <a:xfrm>
            <a:off x="962025" y="4727575"/>
            <a:ext cx="3962400" cy="990600"/>
          </a:xfrm>
          <a:prstGeom prst="bent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6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a:extLst>
              <a:ext uri="{FF2B5EF4-FFF2-40B4-BE49-F238E27FC236}">
                <a16:creationId xmlns:a16="http://schemas.microsoft.com/office/drawing/2014/main" id="{23E08E60-4539-419E-A8F8-E9F7B557BF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FDBD5B-126C-47EF-A1A8-E04B47C9FAB8}" type="slidenum">
              <a:rPr lang="en-US" altLang="zh-CN"/>
              <a:pPr eaLnBrk="1" hangingPunct="1"/>
              <a:t>107</a:t>
            </a:fld>
            <a:endParaRPr lang="en-US" altLang="zh-CN"/>
          </a:p>
        </p:txBody>
      </p:sp>
      <p:pic>
        <p:nvPicPr>
          <p:cNvPr id="110595" name="Picture 4">
            <a:extLst>
              <a:ext uri="{FF2B5EF4-FFF2-40B4-BE49-F238E27FC236}">
                <a16:creationId xmlns:a16="http://schemas.microsoft.com/office/drawing/2014/main" id="{853F6467-FF29-4DC7-9087-6D274F64E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4114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6" name="Picture 5">
            <a:extLst>
              <a:ext uri="{FF2B5EF4-FFF2-40B4-BE49-F238E27FC236}">
                <a16:creationId xmlns:a16="http://schemas.microsoft.com/office/drawing/2014/main" id="{C85FA2B3-E61E-4A5F-8086-9B7C19A1C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429000"/>
            <a:ext cx="41148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7" name="Picture 7">
            <a:extLst>
              <a:ext uri="{FF2B5EF4-FFF2-40B4-BE49-F238E27FC236}">
                <a16:creationId xmlns:a16="http://schemas.microsoft.com/office/drawing/2014/main" id="{5F00838E-A781-4D57-BB05-F29FF7946D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57200"/>
            <a:ext cx="25876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8" name="Rectangle 8">
            <a:extLst>
              <a:ext uri="{FF2B5EF4-FFF2-40B4-BE49-F238E27FC236}">
                <a16:creationId xmlns:a16="http://schemas.microsoft.com/office/drawing/2014/main" id="{F9122200-C2FA-4426-81F2-751360F42014}"/>
              </a:ext>
            </a:extLst>
          </p:cNvPr>
          <p:cNvSpPr>
            <a:spLocks noChangeArrowheads="1"/>
          </p:cNvSpPr>
          <p:nvPr/>
        </p:nvSpPr>
        <p:spPr bwMode="auto">
          <a:xfrm>
            <a:off x="685800" y="1143000"/>
            <a:ext cx="2667000" cy="2286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599" name="Rectangle 10">
            <a:extLst>
              <a:ext uri="{FF2B5EF4-FFF2-40B4-BE49-F238E27FC236}">
                <a16:creationId xmlns:a16="http://schemas.microsoft.com/office/drawing/2014/main" id="{B0721F6A-F48D-4D4B-92F0-9F726936FC32}"/>
              </a:ext>
            </a:extLst>
          </p:cNvPr>
          <p:cNvSpPr>
            <a:spLocks noChangeArrowheads="1"/>
          </p:cNvSpPr>
          <p:nvPr/>
        </p:nvSpPr>
        <p:spPr bwMode="auto">
          <a:xfrm>
            <a:off x="685800" y="5321300"/>
            <a:ext cx="2667000" cy="2286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a:extLst>
              <a:ext uri="{FF2B5EF4-FFF2-40B4-BE49-F238E27FC236}">
                <a16:creationId xmlns:a16="http://schemas.microsoft.com/office/drawing/2014/main" id="{D377C9EA-50F8-4728-AFDD-86DCAC042C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4D80E70-6417-4D72-833F-85D97A4F0D55}" type="slidenum">
              <a:rPr lang="en-US" altLang="zh-CN"/>
              <a:pPr eaLnBrk="1" hangingPunct="1"/>
              <a:t>108</a:t>
            </a:fld>
            <a:endParaRPr lang="en-US" altLang="zh-CN"/>
          </a:p>
        </p:txBody>
      </p:sp>
      <p:sp>
        <p:nvSpPr>
          <p:cNvPr id="111619" name="Rectangle 2">
            <a:extLst>
              <a:ext uri="{FF2B5EF4-FFF2-40B4-BE49-F238E27FC236}">
                <a16:creationId xmlns:a16="http://schemas.microsoft.com/office/drawing/2014/main" id="{A293EF31-4A88-4006-93EC-AB612D6330DC}"/>
              </a:ext>
            </a:extLst>
          </p:cNvPr>
          <p:cNvSpPr>
            <a:spLocks noGrp="1" noChangeArrowheads="1"/>
          </p:cNvSpPr>
          <p:nvPr>
            <p:ph type="title"/>
          </p:nvPr>
        </p:nvSpPr>
        <p:spPr/>
        <p:txBody>
          <a:bodyPr/>
          <a:lstStyle/>
          <a:p>
            <a:pPr eaLnBrk="1" hangingPunct="1"/>
            <a:r>
              <a:rPr lang="zh-CN" altLang="en-US" b="1"/>
              <a:t>三、外连接</a:t>
            </a:r>
          </a:p>
        </p:txBody>
      </p:sp>
      <p:sp>
        <p:nvSpPr>
          <p:cNvPr id="111620" name="Rectangle 3">
            <a:extLst>
              <a:ext uri="{FF2B5EF4-FFF2-40B4-BE49-F238E27FC236}">
                <a16:creationId xmlns:a16="http://schemas.microsoft.com/office/drawing/2014/main" id="{43944B3A-D9FB-4B85-993B-42B0F868043B}"/>
              </a:ext>
            </a:extLst>
          </p:cNvPr>
          <p:cNvSpPr>
            <a:spLocks noGrp="1" noChangeArrowheads="1"/>
          </p:cNvSpPr>
          <p:nvPr>
            <p:ph type="body" idx="1"/>
          </p:nvPr>
        </p:nvSpPr>
        <p:spPr>
          <a:xfrm>
            <a:off x="304800" y="1524000"/>
            <a:ext cx="8382000" cy="4191000"/>
          </a:xfrm>
        </p:spPr>
        <p:txBody>
          <a:bodyPr/>
          <a:lstStyle/>
          <a:p>
            <a:pPr marL="609600" indent="-609600" eaLnBrk="1" hangingPunct="1">
              <a:buFontTx/>
              <a:buNone/>
            </a:pPr>
            <a:r>
              <a:rPr lang="en-US" altLang="zh-CN" sz="4400"/>
              <a:t>   </a:t>
            </a:r>
            <a:r>
              <a:rPr lang="zh-CN" altLang="en-US" sz="4400"/>
              <a:t>外连接与普通连接的区别</a:t>
            </a:r>
          </a:p>
          <a:p>
            <a:pPr marL="990600" lvl="1" indent="-533400" eaLnBrk="1" hangingPunct="1">
              <a:buFontTx/>
              <a:buAutoNum type="circleNumDbPlain"/>
            </a:pPr>
            <a:r>
              <a:rPr lang="zh-CN" altLang="en-US" sz="4000"/>
              <a:t>普通连接操作只输出满足连接条件的元组</a:t>
            </a:r>
          </a:p>
          <a:p>
            <a:pPr marL="990600" lvl="1" indent="-533400" eaLnBrk="1" hangingPunct="1">
              <a:buFontTx/>
              <a:buAutoNum type="circleNumDbPlain"/>
            </a:pPr>
            <a:r>
              <a:rPr lang="zh-CN" altLang="en-US" sz="4000"/>
              <a:t>外连接操作以指定表为连接主体，将主体表中不满足连接条件的元组一并输出</a:t>
            </a:r>
          </a:p>
          <a:p>
            <a:pPr marL="990600" lvl="1" indent="-533400" eaLnBrk="1" hangingPunct="1"/>
            <a:endParaRPr lang="zh-CN" altLang="en-US" sz="4000"/>
          </a:p>
          <a:p>
            <a:pPr marL="609600" indent="-609600" eaLnBrk="1" hangingPunct="1"/>
            <a:endParaRPr lang="en-US" altLang="zh-CN" sz="44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a:extLst>
              <a:ext uri="{FF2B5EF4-FFF2-40B4-BE49-F238E27FC236}">
                <a16:creationId xmlns:a16="http://schemas.microsoft.com/office/drawing/2014/main" id="{A495C06D-8205-410F-BE17-5E5FD5AC6D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9ADEE7-F381-407F-90D4-BA5DF4E62D35}" type="slidenum">
              <a:rPr lang="en-US" altLang="zh-CN"/>
              <a:pPr eaLnBrk="1" hangingPunct="1"/>
              <a:t>109</a:t>
            </a:fld>
            <a:endParaRPr lang="en-US" altLang="zh-CN"/>
          </a:p>
        </p:txBody>
      </p:sp>
      <p:sp>
        <p:nvSpPr>
          <p:cNvPr id="112643" name="Rectangle 3">
            <a:extLst>
              <a:ext uri="{FF2B5EF4-FFF2-40B4-BE49-F238E27FC236}">
                <a16:creationId xmlns:a16="http://schemas.microsoft.com/office/drawing/2014/main" id="{726438F5-0C8E-49B6-96EF-E3E4858171F8}"/>
              </a:ext>
            </a:extLst>
          </p:cNvPr>
          <p:cNvSpPr>
            <a:spLocks noGrp="1" noChangeArrowheads="1"/>
          </p:cNvSpPr>
          <p:nvPr>
            <p:ph type="body" idx="1"/>
          </p:nvPr>
        </p:nvSpPr>
        <p:spPr>
          <a:xfrm>
            <a:off x="304800" y="381000"/>
            <a:ext cx="8534400" cy="2743200"/>
          </a:xfrm>
        </p:spPr>
        <p:txBody>
          <a:bodyPr/>
          <a:lstStyle/>
          <a:p>
            <a:pPr eaLnBrk="1" hangingPunct="1">
              <a:lnSpc>
                <a:spcPct val="110000"/>
              </a:lnSpc>
              <a:buFontTx/>
              <a:buNone/>
            </a:pPr>
            <a:r>
              <a:rPr lang="en-US" altLang="zh-CN"/>
              <a:t>   </a:t>
            </a:r>
            <a:r>
              <a:rPr lang="zh-CN" altLang="en-US"/>
              <a:t>例</a:t>
            </a:r>
            <a:r>
              <a:rPr lang="en-US" altLang="zh-CN"/>
              <a:t>36. </a:t>
            </a:r>
            <a:r>
              <a:rPr lang="zh-CN" altLang="en-US"/>
              <a:t>改写</a:t>
            </a:r>
            <a:r>
              <a:rPr lang="en-US" altLang="zh-CN"/>
              <a:t>[</a:t>
            </a:r>
            <a:r>
              <a:rPr lang="zh-CN" altLang="en-US"/>
              <a:t>例</a:t>
            </a:r>
            <a:r>
              <a:rPr lang="en-US" altLang="zh-CN"/>
              <a:t>33]</a:t>
            </a:r>
            <a:r>
              <a:rPr lang="zh-CN" altLang="en-US"/>
              <a:t>查询每个学生及其选修课程</a:t>
            </a:r>
            <a:r>
              <a:rPr lang="en-US" altLang="zh-CN"/>
              <a:t>SELECT Student.Sno, Sname, Ssex, Sage, Sdept, Cno, Grade</a:t>
            </a:r>
          </a:p>
          <a:p>
            <a:pPr lvl="1" eaLnBrk="1" hangingPunct="1">
              <a:lnSpc>
                <a:spcPct val="110000"/>
              </a:lnSpc>
              <a:buFontTx/>
              <a:buNone/>
            </a:pPr>
            <a:r>
              <a:rPr lang="en-US" altLang="zh-CN" sz="3200"/>
              <a:t>FROM Student </a:t>
            </a:r>
            <a:r>
              <a:rPr lang="en-US" altLang="zh-CN" sz="3200">
                <a:solidFill>
                  <a:srgbClr val="3333CC"/>
                </a:solidFill>
              </a:rPr>
              <a:t>LEFT OUTER JOIN</a:t>
            </a:r>
            <a:r>
              <a:rPr lang="en-US" altLang="zh-CN" sz="3200"/>
              <a:t> SC ON (Student.Sno=SC.Sno);</a:t>
            </a:r>
          </a:p>
          <a:p>
            <a:pPr eaLnBrk="1" hangingPunct="1">
              <a:lnSpc>
                <a:spcPct val="110000"/>
              </a:lnSpc>
            </a:pPr>
            <a:endParaRPr lang="en-US" altLang="zh-CN"/>
          </a:p>
        </p:txBody>
      </p:sp>
      <p:pic>
        <p:nvPicPr>
          <p:cNvPr id="112644" name="Picture 4">
            <a:extLst>
              <a:ext uri="{FF2B5EF4-FFF2-40B4-BE49-F238E27FC236}">
                <a16:creationId xmlns:a16="http://schemas.microsoft.com/office/drawing/2014/main" id="{AB72B9B0-6BBB-492A-961D-1DA461198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59138"/>
            <a:ext cx="7772400" cy="33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Rectangle 5">
            <a:extLst>
              <a:ext uri="{FF2B5EF4-FFF2-40B4-BE49-F238E27FC236}">
                <a16:creationId xmlns:a16="http://schemas.microsoft.com/office/drawing/2014/main" id="{8E6CCAC3-7A00-4565-BD02-202E8D60CD23}"/>
              </a:ext>
            </a:extLst>
          </p:cNvPr>
          <p:cNvSpPr>
            <a:spLocks noChangeArrowheads="1"/>
          </p:cNvSpPr>
          <p:nvPr/>
        </p:nvSpPr>
        <p:spPr bwMode="auto">
          <a:xfrm>
            <a:off x="6019800" y="5791200"/>
            <a:ext cx="2209800" cy="914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A1AEC383-7E77-4E60-AEC0-E68E5B462D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906C64-6047-451A-B9DC-F33190BB944D}" type="slidenum">
              <a:rPr lang="en-US" altLang="zh-CN"/>
              <a:pPr eaLnBrk="1" hangingPunct="1"/>
              <a:t>11</a:t>
            </a:fld>
            <a:endParaRPr lang="en-US" altLang="zh-CN"/>
          </a:p>
        </p:txBody>
      </p:sp>
      <p:sp>
        <p:nvSpPr>
          <p:cNvPr id="12291" name="Rectangle 2">
            <a:extLst>
              <a:ext uri="{FF2B5EF4-FFF2-40B4-BE49-F238E27FC236}">
                <a16:creationId xmlns:a16="http://schemas.microsoft.com/office/drawing/2014/main" id="{79EBB11E-5B52-40ED-B3B0-C54CB0076480}"/>
              </a:ext>
            </a:extLst>
          </p:cNvPr>
          <p:cNvSpPr>
            <a:spLocks noGrp="1" noChangeArrowheads="1"/>
          </p:cNvSpPr>
          <p:nvPr>
            <p:ph type="title"/>
          </p:nvPr>
        </p:nvSpPr>
        <p:spPr>
          <a:xfrm>
            <a:off x="76200" y="274638"/>
            <a:ext cx="8991600" cy="1143000"/>
          </a:xfrm>
        </p:spPr>
        <p:txBody>
          <a:bodyPr/>
          <a:lstStyle/>
          <a:p>
            <a:pPr eaLnBrk="1" hangingPunct="1"/>
            <a:r>
              <a:rPr lang="en-US" altLang="zh-CN" sz="4000"/>
              <a:t>4. </a:t>
            </a:r>
            <a:r>
              <a:rPr lang="zh-CN" altLang="en-US" sz="4000" b="1"/>
              <a:t>以同一种语法结构提供多种使用方式</a:t>
            </a:r>
          </a:p>
        </p:txBody>
      </p:sp>
      <p:sp>
        <p:nvSpPr>
          <p:cNvPr id="12292" name="Rectangle 3">
            <a:extLst>
              <a:ext uri="{FF2B5EF4-FFF2-40B4-BE49-F238E27FC236}">
                <a16:creationId xmlns:a16="http://schemas.microsoft.com/office/drawing/2014/main" id="{44348ABB-C1F3-46B6-8697-35D089E8EDBB}"/>
              </a:ext>
            </a:extLst>
          </p:cNvPr>
          <p:cNvSpPr>
            <a:spLocks noGrp="1" noChangeArrowheads="1"/>
          </p:cNvSpPr>
          <p:nvPr>
            <p:ph type="body" idx="1"/>
          </p:nvPr>
        </p:nvSpPr>
        <p:spPr>
          <a:xfrm>
            <a:off x="0" y="1600200"/>
            <a:ext cx="9144000" cy="4419600"/>
          </a:xfrm>
        </p:spPr>
        <p:txBody>
          <a:bodyPr/>
          <a:lstStyle/>
          <a:p>
            <a:pPr marL="609600" indent="-609600" eaLnBrk="1" hangingPunct="1">
              <a:lnSpc>
                <a:spcPct val="110000"/>
              </a:lnSpc>
              <a:buFontTx/>
              <a:buNone/>
            </a:pPr>
            <a:r>
              <a:rPr lang="en-US" altLang="zh-CN" sz="4000"/>
              <a:t>    SQL</a:t>
            </a:r>
            <a:r>
              <a:rPr lang="zh-CN" altLang="en-US" sz="4000"/>
              <a:t>既是独立语言，又是嵌入式语言</a:t>
            </a:r>
          </a:p>
          <a:p>
            <a:pPr marL="990600" lvl="1" indent="-533400" eaLnBrk="1" hangingPunct="1">
              <a:lnSpc>
                <a:spcPct val="110000"/>
              </a:lnSpc>
              <a:buFontTx/>
              <a:buAutoNum type="circleNumDbPlain"/>
            </a:pPr>
            <a:r>
              <a:rPr lang="zh-CN" altLang="en-US" sz="4000"/>
              <a:t>能够独立用于联机交互的使用方式</a:t>
            </a:r>
          </a:p>
          <a:p>
            <a:pPr marL="990600" lvl="1" indent="-533400" eaLnBrk="1" hangingPunct="1">
              <a:lnSpc>
                <a:spcPct val="110000"/>
              </a:lnSpc>
              <a:buFontTx/>
              <a:buAutoNum type="circleNumDbPlain"/>
            </a:pPr>
            <a:r>
              <a:rPr lang="en-US" altLang="zh-CN" sz="4000"/>
              <a:t>SQL</a:t>
            </a:r>
            <a:r>
              <a:rPr lang="zh-CN" altLang="en-US" sz="4000"/>
              <a:t>能够嵌入到高级语言（例如</a:t>
            </a:r>
            <a:r>
              <a:rPr lang="en-US" altLang="zh-CN" sz="4000"/>
              <a:t>C</a:t>
            </a:r>
            <a:r>
              <a:rPr lang="zh-CN" altLang="en-US" sz="4000"/>
              <a:t>，</a:t>
            </a:r>
            <a:r>
              <a:rPr lang="en-US" altLang="zh-CN" sz="4000"/>
              <a:t>C++</a:t>
            </a:r>
            <a:r>
              <a:rPr lang="zh-CN" altLang="en-US" sz="4000"/>
              <a:t>，</a:t>
            </a:r>
            <a:r>
              <a:rPr lang="en-US" altLang="zh-CN" sz="4000"/>
              <a:t>Java</a:t>
            </a:r>
            <a:r>
              <a:rPr lang="zh-CN" altLang="en-US" sz="4000"/>
              <a:t>，</a:t>
            </a:r>
            <a:r>
              <a:rPr lang="en-US" altLang="zh-CN" sz="4000"/>
              <a:t>C#</a:t>
            </a:r>
            <a:r>
              <a:rPr lang="zh-CN" altLang="en-US" sz="4000"/>
              <a:t>）程序中，供程序员设计程序时使用</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a:extLst>
              <a:ext uri="{FF2B5EF4-FFF2-40B4-BE49-F238E27FC236}">
                <a16:creationId xmlns:a16="http://schemas.microsoft.com/office/drawing/2014/main" id="{909D7123-FF6D-48E8-A972-2FF715C964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EAFD2A2-E334-402B-8D1B-A87D2D6C31CF}" type="slidenum">
              <a:rPr lang="en-US" altLang="zh-CN"/>
              <a:pPr eaLnBrk="1" hangingPunct="1"/>
              <a:t>110</a:t>
            </a:fld>
            <a:endParaRPr lang="en-US" altLang="zh-CN"/>
          </a:p>
        </p:txBody>
      </p:sp>
      <p:sp>
        <p:nvSpPr>
          <p:cNvPr id="113667" name="Rectangle 2">
            <a:extLst>
              <a:ext uri="{FF2B5EF4-FFF2-40B4-BE49-F238E27FC236}">
                <a16:creationId xmlns:a16="http://schemas.microsoft.com/office/drawing/2014/main" id="{F5B6F68A-D738-4606-A677-D5DB4CF425E7}"/>
              </a:ext>
            </a:extLst>
          </p:cNvPr>
          <p:cNvSpPr>
            <a:spLocks noGrp="1" noChangeArrowheads="1"/>
          </p:cNvSpPr>
          <p:nvPr>
            <p:ph type="title"/>
          </p:nvPr>
        </p:nvSpPr>
        <p:spPr/>
        <p:txBody>
          <a:bodyPr/>
          <a:lstStyle/>
          <a:p>
            <a:pPr eaLnBrk="1" hangingPunct="1"/>
            <a:r>
              <a:rPr lang="zh-CN" altLang="en-US" b="1"/>
              <a:t>外连接</a:t>
            </a:r>
          </a:p>
        </p:txBody>
      </p:sp>
      <p:sp>
        <p:nvSpPr>
          <p:cNvPr id="113668" name="Rectangle 3">
            <a:extLst>
              <a:ext uri="{FF2B5EF4-FFF2-40B4-BE49-F238E27FC236}">
                <a16:creationId xmlns:a16="http://schemas.microsoft.com/office/drawing/2014/main" id="{A9F85BD5-6860-4F9A-BB7C-30FF53012719}"/>
              </a:ext>
            </a:extLst>
          </p:cNvPr>
          <p:cNvSpPr>
            <a:spLocks noGrp="1" noChangeArrowheads="1"/>
          </p:cNvSpPr>
          <p:nvPr>
            <p:ph type="body" idx="1"/>
          </p:nvPr>
        </p:nvSpPr>
        <p:spPr>
          <a:xfrm>
            <a:off x="457200" y="1600200"/>
            <a:ext cx="8229600" cy="2514600"/>
          </a:xfrm>
        </p:spPr>
        <p:txBody>
          <a:bodyPr/>
          <a:lstStyle/>
          <a:p>
            <a:pPr eaLnBrk="1" hangingPunct="1"/>
            <a:r>
              <a:rPr lang="zh-CN" altLang="en-US" sz="4000"/>
              <a:t>左外连接：列出左边关系所有元组</a:t>
            </a:r>
          </a:p>
          <a:p>
            <a:pPr eaLnBrk="1" hangingPunct="1"/>
            <a:r>
              <a:rPr lang="zh-CN" altLang="en-US" sz="4000"/>
              <a:t>右外连接：列出右边关系所有元组</a:t>
            </a:r>
          </a:p>
          <a:p>
            <a:pPr eaLnBrk="1" hangingPunct="1"/>
            <a:endParaRPr lang="en-US" altLang="zh-CN" sz="40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5">
            <a:extLst>
              <a:ext uri="{FF2B5EF4-FFF2-40B4-BE49-F238E27FC236}">
                <a16:creationId xmlns:a16="http://schemas.microsoft.com/office/drawing/2014/main" id="{FAE1326B-CEA1-44C7-9494-B468507DB9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C7941F-5B4F-4034-913D-C29A30AEBA67}" type="slidenum">
              <a:rPr lang="en-US" altLang="zh-CN"/>
              <a:pPr eaLnBrk="1" hangingPunct="1"/>
              <a:t>111</a:t>
            </a:fld>
            <a:endParaRPr lang="en-US" altLang="zh-CN"/>
          </a:p>
        </p:txBody>
      </p:sp>
      <p:sp>
        <p:nvSpPr>
          <p:cNvPr id="114691" name="Rectangle 2">
            <a:extLst>
              <a:ext uri="{FF2B5EF4-FFF2-40B4-BE49-F238E27FC236}">
                <a16:creationId xmlns:a16="http://schemas.microsoft.com/office/drawing/2014/main" id="{DA6A27DF-FB23-491F-8A77-ADE8059FBA7E}"/>
              </a:ext>
            </a:extLst>
          </p:cNvPr>
          <p:cNvSpPr>
            <a:spLocks noGrp="1" noChangeArrowheads="1"/>
          </p:cNvSpPr>
          <p:nvPr>
            <p:ph type="title"/>
          </p:nvPr>
        </p:nvSpPr>
        <p:spPr>
          <a:xfrm>
            <a:off x="457200" y="304800"/>
            <a:ext cx="8229600" cy="1143000"/>
          </a:xfrm>
        </p:spPr>
        <p:txBody>
          <a:bodyPr/>
          <a:lstStyle/>
          <a:p>
            <a:pPr eaLnBrk="1" hangingPunct="1"/>
            <a:r>
              <a:rPr lang="zh-CN" altLang="en-US" b="1"/>
              <a:t>四、多表连接</a:t>
            </a:r>
          </a:p>
        </p:txBody>
      </p:sp>
      <p:sp>
        <p:nvSpPr>
          <p:cNvPr id="116739" name="Rectangle 3">
            <a:extLst>
              <a:ext uri="{FF2B5EF4-FFF2-40B4-BE49-F238E27FC236}">
                <a16:creationId xmlns:a16="http://schemas.microsoft.com/office/drawing/2014/main" id="{A11EA8A7-3433-45DD-8EE6-FE9C360BD980}"/>
              </a:ext>
            </a:extLst>
          </p:cNvPr>
          <p:cNvSpPr>
            <a:spLocks noGrp="1" noChangeArrowheads="1"/>
          </p:cNvSpPr>
          <p:nvPr>
            <p:ph type="body" idx="1"/>
          </p:nvPr>
        </p:nvSpPr>
        <p:spPr>
          <a:xfrm>
            <a:off x="457200" y="1570038"/>
            <a:ext cx="8229600" cy="4525962"/>
          </a:xfrm>
        </p:spPr>
        <p:txBody>
          <a:bodyPr/>
          <a:lstStyle/>
          <a:p>
            <a:pPr eaLnBrk="1" hangingPunct="1">
              <a:buFontTx/>
              <a:buNone/>
            </a:pPr>
            <a:r>
              <a:rPr lang="en-US" altLang="zh-CN" sz="4000"/>
              <a:t>  </a:t>
            </a:r>
            <a:r>
              <a:rPr lang="zh-CN" altLang="en-US" sz="4000"/>
              <a:t>例</a:t>
            </a:r>
            <a:r>
              <a:rPr lang="en-US" altLang="zh-CN" sz="4000"/>
              <a:t>37. </a:t>
            </a:r>
            <a:r>
              <a:rPr lang="zh-CN" altLang="en-US" sz="4000"/>
              <a:t>查询选修</a:t>
            </a:r>
            <a:r>
              <a:rPr lang="en-US" altLang="zh-CN" sz="4000"/>
              <a:t>2</a:t>
            </a:r>
            <a:r>
              <a:rPr lang="zh-CN" altLang="en-US" sz="4000"/>
              <a:t>号课程且成绩在</a:t>
            </a:r>
            <a:r>
              <a:rPr lang="en-US" altLang="zh-CN" sz="4000"/>
              <a:t>90</a:t>
            </a:r>
            <a:r>
              <a:rPr lang="zh-CN" altLang="en-US" sz="4000"/>
              <a:t>分以上的所有学生</a:t>
            </a:r>
          </a:p>
          <a:p>
            <a:pPr lvl="1" eaLnBrk="1" hangingPunct="1">
              <a:buFontTx/>
              <a:buNone/>
            </a:pPr>
            <a:r>
              <a:rPr lang="en-US" altLang="zh-CN" sz="3600"/>
              <a:t>SELECT Student.Sno, Sname</a:t>
            </a:r>
          </a:p>
          <a:p>
            <a:pPr lvl="1" eaLnBrk="1" hangingPunct="1">
              <a:buFontTx/>
              <a:buNone/>
            </a:pPr>
            <a:r>
              <a:rPr lang="en-US" altLang="zh-CN" sz="3600"/>
              <a:t>FROM Student, SC</a:t>
            </a:r>
          </a:p>
          <a:p>
            <a:pPr lvl="1" eaLnBrk="1" hangingPunct="1">
              <a:buFontTx/>
              <a:buNone/>
            </a:pPr>
            <a:r>
              <a:rPr lang="en-US" altLang="zh-CN" sz="3600"/>
              <a:t>WHERE Student.Sno = SC.Sno AND</a:t>
            </a:r>
          </a:p>
          <a:p>
            <a:pPr lvl="1" eaLnBrk="1" hangingPunct="1">
              <a:buFontTx/>
              <a:buNone/>
            </a:pPr>
            <a:r>
              <a:rPr lang="en-US" altLang="zh-CN" sz="3600"/>
              <a:t>   SC.Cno= ‘2’ AND SC.Grade &gt; 90;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7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673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6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a:extLst>
              <a:ext uri="{FF2B5EF4-FFF2-40B4-BE49-F238E27FC236}">
                <a16:creationId xmlns:a16="http://schemas.microsoft.com/office/drawing/2014/main" id="{5662C5F0-3E4A-48A0-8DEF-F8D1C52649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F66E10B-F5C7-4333-8ADC-DD1F216F494A}" type="slidenum">
              <a:rPr lang="en-US" altLang="zh-CN"/>
              <a:pPr eaLnBrk="1" hangingPunct="1"/>
              <a:t>112</a:t>
            </a:fld>
            <a:endParaRPr lang="en-US" altLang="zh-CN"/>
          </a:p>
        </p:txBody>
      </p:sp>
      <p:sp>
        <p:nvSpPr>
          <p:cNvPr id="115715" name="Rectangle 2">
            <a:extLst>
              <a:ext uri="{FF2B5EF4-FFF2-40B4-BE49-F238E27FC236}">
                <a16:creationId xmlns:a16="http://schemas.microsoft.com/office/drawing/2014/main" id="{BA851FC6-8D37-42D2-AFCD-E2FEC962E127}"/>
              </a:ext>
            </a:extLst>
          </p:cNvPr>
          <p:cNvSpPr>
            <a:spLocks noGrp="1" noChangeArrowheads="1"/>
          </p:cNvSpPr>
          <p:nvPr>
            <p:ph type="title"/>
          </p:nvPr>
        </p:nvSpPr>
        <p:spPr>
          <a:xfrm>
            <a:off x="457200" y="152400"/>
            <a:ext cx="8229600" cy="1143000"/>
          </a:xfrm>
        </p:spPr>
        <p:txBody>
          <a:bodyPr/>
          <a:lstStyle/>
          <a:p>
            <a:pPr eaLnBrk="1" hangingPunct="1"/>
            <a:r>
              <a:rPr lang="zh-CN" altLang="en-US" b="1"/>
              <a:t>多表复合条件连接</a:t>
            </a:r>
          </a:p>
        </p:txBody>
      </p:sp>
      <p:sp>
        <p:nvSpPr>
          <p:cNvPr id="117763" name="Rectangle 3">
            <a:extLst>
              <a:ext uri="{FF2B5EF4-FFF2-40B4-BE49-F238E27FC236}">
                <a16:creationId xmlns:a16="http://schemas.microsoft.com/office/drawing/2014/main" id="{1708CCB9-7AA6-47A6-8D71-771EC2F10815}"/>
              </a:ext>
            </a:extLst>
          </p:cNvPr>
          <p:cNvSpPr>
            <a:spLocks noGrp="1" noChangeArrowheads="1"/>
          </p:cNvSpPr>
          <p:nvPr>
            <p:ph type="body" idx="1"/>
          </p:nvPr>
        </p:nvSpPr>
        <p:spPr>
          <a:xfrm>
            <a:off x="152400" y="1295400"/>
            <a:ext cx="8991600" cy="5105400"/>
          </a:xfrm>
        </p:spPr>
        <p:txBody>
          <a:bodyPr/>
          <a:lstStyle/>
          <a:p>
            <a:pPr eaLnBrk="1" hangingPunct="1">
              <a:buFontTx/>
              <a:buNone/>
            </a:pPr>
            <a:r>
              <a:rPr lang="en-US" altLang="zh-CN" sz="4000"/>
              <a:t>   </a:t>
            </a:r>
            <a:r>
              <a:rPr lang="zh-CN" altLang="en-US" sz="4000"/>
              <a:t>例</a:t>
            </a:r>
            <a:r>
              <a:rPr lang="en-US" altLang="zh-CN" sz="4000"/>
              <a:t>38. </a:t>
            </a:r>
            <a:r>
              <a:rPr lang="zh-CN" altLang="en-US" sz="4000"/>
              <a:t>查询每个学生的学号、姓名、选修的课程名及成绩</a:t>
            </a:r>
          </a:p>
          <a:p>
            <a:pPr lvl="1" eaLnBrk="1" hangingPunct="1">
              <a:buFontTx/>
              <a:buNone/>
            </a:pPr>
            <a:r>
              <a:rPr lang="en-US" altLang="zh-CN" sz="3600"/>
              <a:t>SELECT </a:t>
            </a:r>
            <a:r>
              <a:rPr lang="en-US" altLang="zh-CN" sz="3600">
                <a:solidFill>
                  <a:srgbClr val="3333CC"/>
                </a:solidFill>
              </a:rPr>
              <a:t>Student.Sno</a:t>
            </a:r>
            <a:r>
              <a:rPr lang="zh-CN" altLang="en-US" sz="3600"/>
              <a:t>，</a:t>
            </a:r>
            <a:r>
              <a:rPr lang="en-US" altLang="zh-CN" sz="3600"/>
              <a:t>Sname</a:t>
            </a:r>
            <a:r>
              <a:rPr lang="zh-CN" altLang="en-US" sz="3600"/>
              <a:t>，</a:t>
            </a:r>
            <a:r>
              <a:rPr lang="en-US" altLang="zh-CN" sz="3600"/>
              <a:t>Cname</a:t>
            </a:r>
            <a:r>
              <a:rPr lang="zh-CN" altLang="en-US" sz="3600"/>
              <a:t>，</a:t>
            </a:r>
            <a:r>
              <a:rPr lang="en-US" altLang="zh-CN" sz="3600"/>
              <a:t>Grade</a:t>
            </a:r>
          </a:p>
          <a:p>
            <a:pPr lvl="1" eaLnBrk="1" hangingPunct="1">
              <a:buFontTx/>
              <a:buNone/>
            </a:pPr>
            <a:r>
              <a:rPr lang="en-US" altLang="zh-CN" sz="3600"/>
              <a:t>FROM Student, SC, Course </a:t>
            </a:r>
            <a:r>
              <a:rPr lang="en-US" altLang="zh-CN" sz="3600" b="1"/>
              <a:t>/*</a:t>
            </a:r>
            <a:r>
              <a:rPr lang="zh-CN" altLang="en-US" sz="3600"/>
              <a:t>多表连接</a:t>
            </a:r>
            <a:r>
              <a:rPr lang="zh-CN" altLang="en-US" sz="3600" b="1"/>
              <a:t>*</a:t>
            </a:r>
            <a:r>
              <a:rPr lang="en-US" altLang="zh-CN" sz="3600" b="1"/>
              <a:t>/</a:t>
            </a:r>
          </a:p>
          <a:p>
            <a:pPr lvl="1" eaLnBrk="1" hangingPunct="1">
              <a:buFontTx/>
              <a:buNone/>
            </a:pPr>
            <a:r>
              <a:rPr lang="en-US" altLang="zh-CN" sz="3600"/>
              <a:t>WHERE Student.Sno = SC.Sno</a:t>
            </a:r>
          </a:p>
          <a:p>
            <a:pPr lvl="1" eaLnBrk="1" hangingPunct="1">
              <a:buFontTx/>
              <a:buNone/>
            </a:pPr>
            <a:r>
              <a:rPr lang="en-US" altLang="zh-CN" sz="3600"/>
              <a:t>   AND SC.Cno = Course.Cno;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7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7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7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a:extLst>
              <a:ext uri="{FF2B5EF4-FFF2-40B4-BE49-F238E27FC236}">
                <a16:creationId xmlns:a16="http://schemas.microsoft.com/office/drawing/2014/main" id="{B1B04EF8-40FC-4694-A19C-6EFF5A51D0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677324-4C57-4E09-8DAB-DEACE517C7A3}" type="slidenum">
              <a:rPr lang="en-US" altLang="zh-CN"/>
              <a:pPr eaLnBrk="1" hangingPunct="1"/>
              <a:t>113</a:t>
            </a:fld>
            <a:endParaRPr lang="en-US" altLang="zh-CN"/>
          </a:p>
        </p:txBody>
      </p:sp>
      <p:sp>
        <p:nvSpPr>
          <p:cNvPr id="116739" name="Rectangle 2">
            <a:extLst>
              <a:ext uri="{FF2B5EF4-FFF2-40B4-BE49-F238E27FC236}">
                <a16:creationId xmlns:a16="http://schemas.microsoft.com/office/drawing/2014/main" id="{8B2F964B-32AE-486F-A97B-93BBA9F52335}"/>
              </a:ext>
            </a:extLst>
          </p:cNvPr>
          <p:cNvSpPr>
            <a:spLocks noGrp="1" noChangeArrowheads="1"/>
          </p:cNvSpPr>
          <p:nvPr>
            <p:ph type="title"/>
          </p:nvPr>
        </p:nvSpPr>
        <p:spPr/>
        <p:txBody>
          <a:bodyPr/>
          <a:lstStyle/>
          <a:p>
            <a:pPr eaLnBrk="1" hangingPunct="1"/>
            <a:r>
              <a:rPr lang="en-US" altLang="zh-CN"/>
              <a:t>3.4 </a:t>
            </a:r>
            <a:r>
              <a:rPr lang="zh-CN" altLang="en-US" b="1"/>
              <a:t>数据查询</a:t>
            </a:r>
          </a:p>
        </p:txBody>
      </p:sp>
      <p:sp>
        <p:nvSpPr>
          <p:cNvPr id="116740" name="Rectangle 3">
            <a:extLst>
              <a:ext uri="{FF2B5EF4-FFF2-40B4-BE49-F238E27FC236}">
                <a16:creationId xmlns:a16="http://schemas.microsoft.com/office/drawing/2014/main" id="{110DAFD7-9C03-4A02-A567-1AD92E5EC30C}"/>
              </a:ext>
            </a:extLst>
          </p:cNvPr>
          <p:cNvSpPr>
            <a:spLocks noGrp="1" noChangeArrowheads="1"/>
          </p:cNvSpPr>
          <p:nvPr>
            <p:ph type="body" idx="1"/>
          </p:nvPr>
        </p:nvSpPr>
        <p:spPr/>
        <p:txBody>
          <a:bodyPr/>
          <a:lstStyle/>
          <a:p>
            <a:pPr eaLnBrk="1" hangingPunct="1">
              <a:buFontTx/>
              <a:buNone/>
            </a:pPr>
            <a:r>
              <a:rPr lang="en-US" altLang="zh-CN" sz="4000" b="1"/>
              <a:t>3.4.1 </a:t>
            </a:r>
            <a:r>
              <a:rPr lang="zh-CN" altLang="en-US" sz="4000"/>
              <a:t>单表查询</a:t>
            </a:r>
          </a:p>
          <a:p>
            <a:pPr eaLnBrk="1" hangingPunct="1">
              <a:buFontTx/>
              <a:buNone/>
            </a:pPr>
            <a:r>
              <a:rPr lang="en-US" altLang="zh-CN" sz="4000" b="1"/>
              <a:t>3.4.2 </a:t>
            </a:r>
            <a:r>
              <a:rPr lang="zh-CN" altLang="en-US" sz="4000"/>
              <a:t>连接查询</a:t>
            </a:r>
          </a:p>
          <a:p>
            <a:pPr eaLnBrk="1" hangingPunct="1">
              <a:buFontTx/>
              <a:buNone/>
            </a:pPr>
            <a:r>
              <a:rPr lang="en-US" altLang="zh-CN" sz="4000" b="1">
                <a:solidFill>
                  <a:srgbClr val="3333CC"/>
                </a:solidFill>
              </a:rPr>
              <a:t>3.4.3 </a:t>
            </a:r>
            <a:r>
              <a:rPr lang="zh-CN" altLang="en-US" sz="4000">
                <a:solidFill>
                  <a:srgbClr val="3333CC"/>
                </a:solidFill>
              </a:rPr>
              <a:t>嵌套查询</a:t>
            </a:r>
          </a:p>
          <a:p>
            <a:pPr eaLnBrk="1" hangingPunct="1">
              <a:buFontTx/>
              <a:buNone/>
            </a:pPr>
            <a:r>
              <a:rPr lang="en-US" altLang="zh-CN" sz="4000" b="1"/>
              <a:t>3.4.4 </a:t>
            </a:r>
            <a:r>
              <a:rPr lang="zh-CN" altLang="en-US" sz="4000"/>
              <a:t>集合查询</a:t>
            </a:r>
            <a:endParaRPr lang="en-US" altLang="zh-CN" sz="4000"/>
          </a:p>
          <a:p>
            <a:pPr eaLnBrk="1" hangingPunct="1">
              <a:buFontTx/>
              <a:buNone/>
            </a:pPr>
            <a:r>
              <a:rPr lang="en-US" altLang="zh-CN" sz="4000" b="1"/>
              <a:t>3.4.5 </a:t>
            </a:r>
            <a:r>
              <a:rPr lang="zh-CN" altLang="en-US" sz="4000"/>
              <a:t>基于派生表的查询</a:t>
            </a:r>
            <a:endParaRPr lang="en-US" altLang="zh-CN" sz="4000"/>
          </a:p>
          <a:p>
            <a:pPr eaLnBrk="1" hangingPunct="1">
              <a:buFontTx/>
              <a:buNone/>
            </a:pPr>
            <a:r>
              <a:rPr lang="en-US" altLang="zh-CN" sz="4000" b="1"/>
              <a:t>3.4.6 Select</a:t>
            </a:r>
            <a:r>
              <a:rPr lang="zh-CN" altLang="en-US" sz="4000"/>
              <a:t>语句的一般格式</a:t>
            </a:r>
          </a:p>
          <a:p>
            <a:pPr eaLnBrk="1" hangingPunct="1">
              <a:buFontTx/>
              <a:buNone/>
            </a:pPr>
            <a:endParaRPr lang="en-US" altLang="zh-CN" sz="40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a:extLst>
              <a:ext uri="{FF2B5EF4-FFF2-40B4-BE49-F238E27FC236}">
                <a16:creationId xmlns:a16="http://schemas.microsoft.com/office/drawing/2014/main" id="{7E9C45D7-AE63-4729-9C1D-8EAFBC84E6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2A7ABD-565F-40EF-AE90-39BD8C093949}" type="slidenum">
              <a:rPr lang="en-US" altLang="zh-CN"/>
              <a:pPr eaLnBrk="1" hangingPunct="1"/>
              <a:t>114</a:t>
            </a:fld>
            <a:endParaRPr lang="en-US" altLang="zh-CN"/>
          </a:p>
        </p:txBody>
      </p:sp>
      <p:sp>
        <p:nvSpPr>
          <p:cNvPr id="117763" name="Rectangle 2">
            <a:extLst>
              <a:ext uri="{FF2B5EF4-FFF2-40B4-BE49-F238E27FC236}">
                <a16:creationId xmlns:a16="http://schemas.microsoft.com/office/drawing/2014/main" id="{CB308FDC-E32E-4548-AC13-20F8875CEBF7}"/>
              </a:ext>
            </a:extLst>
          </p:cNvPr>
          <p:cNvSpPr>
            <a:spLocks noGrp="1" noChangeArrowheads="1"/>
          </p:cNvSpPr>
          <p:nvPr>
            <p:ph type="title"/>
          </p:nvPr>
        </p:nvSpPr>
        <p:spPr/>
        <p:txBody>
          <a:bodyPr/>
          <a:lstStyle/>
          <a:p>
            <a:pPr eaLnBrk="1" hangingPunct="1"/>
            <a:r>
              <a:rPr lang="zh-CN" altLang="en-US" b="1"/>
              <a:t>嵌套查询</a:t>
            </a:r>
          </a:p>
        </p:txBody>
      </p:sp>
      <p:sp>
        <p:nvSpPr>
          <p:cNvPr id="117764" name="Rectangle 3">
            <a:extLst>
              <a:ext uri="{FF2B5EF4-FFF2-40B4-BE49-F238E27FC236}">
                <a16:creationId xmlns:a16="http://schemas.microsoft.com/office/drawing/2014/main" id="{B9E5C333-A154-4E5B-8A96-F0CF6A011988}"/>
              </a:ext>
            </a:extLst>
          </p:cNvPr>
          <p:cNvSpPr>
            <a:spLocks noGrp="1" noChangeArrowheads="1"/>
          </p:cNvSpPr>
          <p:nvPr>
            <p:ph type="body" idx="1"/>
          </p:nvPr>
        </p:nvSpPr>
        <p:spPr>
          <a:xfrm>
            <a:off x="381000" y="1600200"/>
            <a:ext cx="8305800" cy="4191000"/>
          </a:xfrm>
        </p:spPr>
        <p:txBody>
          <a:bodyPr/>
          <a:lstStyle/>
          <a:p>
            <a:pPr eaLnBrk="1" hangingPunct="1"/>
            <a:r>
              <a:rPr lang="zh-CN" altLang="en-US" sz="4000"/>
              <a:t>一个</a:t>
            </a:r>
            <a:r>
              <a:rPr lang="en-US" altLang="zh-CN" sz="4000"/>
              <a:t>SELECT-FROM-WHERE</a:t>
            </a:r>
            <a:r>
              <a:rPr lang="zh-CN" altLang="en-US" sz="4000"/>
              <a:t>语句称为一个查询块</a:t>
            </a:r>
          </a:p>
          <a:p>
            <a:pPr eaLnBrk="1" hangingPunct="1"/>
            <a:r>
              <a:rPr lang="zh-CN" altLang="en-US" sz="4000"/>
              <a:t>将一个查询块嵌套在另一个查询块的</a:t>
            </a:r>
            <a:r>
              <a:rPr lang="en-US" altLang="zh-CN" sz="4000"/>
              <a:t>WHERE</a:t>
            </a:r>
            <a:r>
              <a:rPr lang="zh-CN" altLang="en-US" sz="4000"/>
              <a:t>子句或</a:t>
            </a:r>
            <a:r>
              <a:rPr lang="en-US" altLang="zh-CN" sz="4000"/>
              <a:t>HAVING</a:t>
            </a:r>
            <a:r>
              <a:rPr lang="zh-CN" altLang="en-US" sz="4000"/>
              <a:t>短语的条件中的查询称为嵌套查询 </a:t>
            </a:r>
            <a:r>
              <a:rPr lang="en-US" altLang="zh-CN" sz="4000"/>
              <a:t>(Nested Query)</a:t>
            </a:r>
          </a:p>
          <a:p>
            <a:pPr eaLnBrk="1" hangingPunct="1"/>
            <a:endParaRPr lang="en-US" altLang="zh-CN" sz="40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5">
            <a:extLst>
              <a:ext uri="{FF2B5EF4-FFF2-40B4-BE49-F238E27FC236}">
                <a16:creationId xmlns:a16="http://schemas.microsoft.com/office/drawing/2014/main" id="{6F8342D5-1754-4A51-A94E-F61707A2E1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AEC0DB-547F-429C-94BC-CEF196FEE79A}" type="slidenum">
              <a:rPr lang="en-US" altLang="zh-CN"/>
              <a:pPr eaLnBrk="1" hangingPunct="1"/>
              <a:t>115</a:t>
            </a:fld>
            <a:endParaRPr lang="en-US" altLang="zh-CN"/>
          </a:p>
        </p:txBody>
      </p:sp>
      <p:sp>
        <p:nvSpPr>
          <p:cNvPr id="118787" name="Rectangle 2">
            <a:extLst>
              <a:ext uri="{FF2B5EF4-FFF2-40B4-BE49-F238E27FC236}">
                <a16:creationId xmlns:a16="http://schemas.microsoft.com/office/drawing/2014/main" id="{CCAB6592-CAE6-440C-B363-2D86219BC923}"/>
              </a:ext>
            </a:extLst>
          </p:cNvPr>
          <p:cNvSpPr>
            <a:spLocks noGrp="1" noChangeArrowheads="1"/>
          </p:cNvSpPr>
          <p:nvPr>
            <p:ph type="title"/>
          </p:nvPr>
        </p:nvSpPr>
        <p:spPr/>
        <p:txBody>
          <a:bodyPr/>
          <a:lstStyle/>
          <a:p>
            <a:pPr eaLnBrk="1" hangingPunct="1"/>
            <a:r>
              <a:rPr lang="zh-CN" altLang="en-US" b="1"/>
              <a:t>嵌套查询</a:t>
            </a:r>
          </a:p>
        </p:txBody>
      </p:sp>
      <p:sp>
        <p:nvSpPr>
          <p:cNvPr id="118788" name="Rectangle 3">
            <a:extLst>
              <a:ext uri="{FF2B5EF4-FFF2-40B4-BE49-F238E27FC236}">
                <a16:creationId xmlns:a16="http://schemas.microsoft.com/office/drawing/2014/main" id="{18B0F345-40A0-4EE7-BCDC-2AAFE89C5013}"/>
              </a:ext>
            </a:extLst>
          </p:cNvPr>
          <p:cNvSpPr>
            <a:spLocks noGrp="1" noChangeArrowheads="1"/>
          </p:cNvSpPr>
          <p:nvPr>
            <p:ph type="body" idx="1"/>
          </p:nvPr>
        </p:nvSpPr>
        <p:spPr>
          <a:xfrm>
            <a:off x="457200" y="1600200"/>
            <a:ext cx="8458200" cy="4800600"/>
          </a:xfrm>
        </p:spPr>
        <p:txBody>
          <a:bodyPr/>
          <a:lstStyle/>
          <a:p>
            <a:pPr eaLnBrk="1" hangingPunct="1">
              <a:buFontTx/>
              <a:buNone/>
            </a:pPr>
            <a:r>
              <a:rPr lang="en-US" altLang="zh-CN" sz="3600"/>
              <a:t>SELECT Sname /*</a:t>
            </a:r>
            <a:r>
              <a:rPr lang="zh-CN" altLang="en-US" sz="3600"/>
              <a:t>外层查询或父查询*</a:t>
            </a:r>
            <a:r>
              <a:rPr lang="en-US" altLang="zh-CN" sz="3600"/>
              <a:t>/</a:t>
            </a:r>
          </a:p>
          <a:p>
            <a:pPr eaLnBrk="1" hangingPunct="1">
              <a:buFontTx/>
              <a:buNone/>
            </a:pPr>
            <a:r>
              <a:rPr lang="en-US" altLang="zh-CN" sz="3600"/>
              <a:t>FROM Student</a:t>
            </a:r>
          </a:p>
          <a:p>
            <a:pPr eaLnBrk="1" hangingPunct="1">
              <a:buFontTx/>
              <a:buNone/>
            </a:pPr>
            <a:r>
              <a:rPr lang="en-US" altLang="zh-CN" sz="3600"/>
              <a:t>WHERE Sno IN</a:t>
            </a:r>
          </a:p>
          <a:p>
            <a:pPr lvl="2" eaLnBrk="1" hangingPunct="1">
              <a:buFontTx/>
              <a:buNone/>
            </a:pPr>
            <a:r>
              <a:rPr lang="en-US" altLang="zh-CN" sz="3600"/>
              <a:t>(SELECT Sno /*</a:t>
            </a:r>
            <a:r>
              <a:rPr lang="zh-CN" altLang="en-US" sz="3600"/>
              <a:t>内层查询或子查询*</a:t>
            </a:r>
            <a:r>
              <a:rPr lang="en-US" altLang="zh-CN" sz="3600"/>
              <a:t>/</a:t>
            </a:r>
          </a:p>
          <a:p>
            <a:pPr lvl="2" eaLnBrk="1" hangingPunct="1">
              <a:buFontTx/>
              <a:buNone/>
            </a:pPr>
            <a:r>
              <a:rPr lang="en-US" altLang="zh-CN" sz="3600"/>
              <a:t>FROM SC</a:t>
            </a:r>
          </a:p>
          <a:p>
            <a:pPr lvl="2" eaLnBrk="1" hangingPunct="1">
              <a:buFontTx/>
              <a:buNone/>
            </a:pPr>
            <a:r>
              <a:rPr lang="en-US" altLang="zh-CN" sz="3600"/>
              <a:t>WHERE Cno= '2’ )</a:t>
            </a:r>
            <a:r>
              <a:rPr lang="zh-CN" altLang="en-US" sz="3600"/>
              <a: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a:extLst>
              <a:ext uri="{FF2B5EF4-FFF2-40B4-BE49-F238E27FC236}">
                <a16:creationId xmlns:a16="http://schemas.microsoft.com/office/drawing/2014/main" id="{DA2FAE34-127E-4D65-B205-4A3FC17572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5EB015-9E8A-4D62-AD49-CF7EC66A8294}" type="slidenum">
              <a:rPr lang="en-US" altLang="zh-CN"/>
              <a:pPr eaLnBrk="1" hangingPunct="1"/>
              <a:t>116</a:t>
            </a:fld>
            <a:endParaRPr lang="en-US" altLang="zh-CN"/>
          </a:p>
        </p:txBody>
      </p:sp>
      <p:sp>
        <p:nvSpPr>
          <p:cNvPr id="119811" name="Rectangle 2">
            <a:extLst>
              <a:ext uri="{FF2B5EF4-FFF2-40B4-BE49-F238E27FC236}">
                <a16:creationId xmlns:a16="http://schemas.microsoft.com/office/drawing/2014/main" id="{17AFFE04-05AD-4A06-8678-3D9E59A54020}"/>
              </a:ext>
            </a:extLst>
          </p:cNvPr>
          <p:cNvSpPr>
            <a:spLocks noGrp="1" noChangeArrowheads="1"/>
          </p:cNvSpPr>
          <p:nvPr>
            <p:ph type="title"/>
          </p:nvPr>
        </p:nvSpPr>
        <p:spPr/>
        <p:txBody>
          <a:bodyPr/>
          <a:lstStyle/>
          <a:p>
            <a:pPr eaLnBrk="1" hangingPunct="1"/>
            <a:r>
              <a:rPr lang="zh-CN" altLang="en-US" b="1"/>
              <a:t>嵌套查询</a:t>
            </a:r>
          </a:p>
        </p:txBody>
      </p:sp>
      <p:sp>
        <p:nvSpPr>
          <p:cNvPr id="119812" name="Rectangle 3">
            <a:extLst>
              <a:ext uri="{FF2B5EF4-FFF2-40B4-BE49-F238E27FC236}">
                <a16:creationId xmlns:a16="http://schemas.microsoft.com/office/drawing/2014/main" id="{FED3F53D-6D74-4FAA-B349-B6F49877D852}"/>
              </a:ext>
            </a:extLst>
          </p:cNvPr>
          <p:cNvSpPr>
            <a:spLocks noGrp="1" noChangeArrowheads="1"/>
          </p:cNvSpPr>
          <p:nvPr>
            <p:ph type="body" idx="1"/>
          </p:nvPr>
        </p:nvSpPr>
        <p:spPr>
          <a:xfrm>
            <a:off x="457200" y="1600200"/>
            <a:ext cx="8534400" cy="4114800"/>
          </a:xfrm>
        </p:spPr>
        <p:txBody>
          <a:bodyPr/>
          <a:lstStyle/>
          <a:p>
            <a:pPr marL="609600" indent="-609600" eaLnBrk="1" hangingPunct="1"/>
            <a:r>
              <a:rPr lang="zh-CN" altLang="en-US" sz="4000"/>
              <a:t>子查询的限制</a:t>
            </a:r>
          </a:p>
          <a:p>
            <a:pPr marL="990600" lvl="1" indent="-533400" eaLnBrk="1" hangingPunct="1">
              <a:buFontTx/>
              <a:buAutoNum type="circleNumDbPlain"/>
            </a:pPr>
            <a:r>
              <a:rPr lang="zh-CN" altLang="en-US" sz="3600">
                <a:solidFill>
                  <a:schemeClr val="accent2"/>
                </a:solidFill>
              </a:rPr>
              <a:t>不能使用</a:t>
            </a:r>
            <a:r>
              <a:rPr lang="en-US" altLang="zh-CN" sz="3600">
                <a:solidFill>
                  <a:schemeClr val="accent2"/>
                </a:solidFill>
              </a:rPr>
              <a:t>ORDER BY</a:t>
            </a:r>
            <a:r>
              <a:rPr lang="zh-CN" altLang="en-US" sz="3600">
                <a:solidFill>
                  <a:schemeClr val="accent2"/>
                </a:solidFill>
              </a:rPr>
              <a:t>子句</a:t>
            </a:r>
          </a:p>
          <a:p>
            <a:pPr marL="990600" lvl="1" indent="-533400" eaLnBrk="1" hangingPunct="1">
              <a:buFontTx/>
              <a:buAutoNum type="circleNumDbPlain"/>
            </a:pPr>
            <a:r>
              <a:rPr lang="en-US" altLang="zh-CN" sz="3600">
                <a:solidFill>
                  <a:schemeClr val="accent2"/>
                </a:solidFill>
              </a:rPr>
              <a:t>ORDER BY</a:t>
            </a:r>
            <a:r>
              <a:rPr lang="zh-CN" altLang="en-US" sz="3600">
                <a:solidFill>
                  <a:schemeClr val="accent2"/>
                </a:solidFill>
              </a:rPr>
              <a:t>子句只对最终查询结果排序</a:t>
            </a:r>
          </a:p>
          <a:p>
            <a:pPr marL="609600" indent="-609600" eaLnBrk="1" hangingPunct="1"/>
            <a:r>
              <a:rPr lang="zh-CN" altLang="en-US" sz="4000"/>
              <a:t>层层嵌套方式反映了</a:t>
            </a:r>
            <a:r>
              <a:rPr lang="en-US" altLang="zh-CN" sz="4000"/>
              <a:t>SQL</a:t>
            </a:r>
            <a:r>
              <a:rPr lang="zh-CN" altLang="en-US" sz="4000"/>
              <a:t>语言的结构化特点</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5">
            <a:extLst>
              <a:ext uri="{FF2B5EF4-FFF2-40B4-BE49-F238E27FC236}">
                <a16:creationId xmlns:a16="http://schemas.microsoft.com/office/drawing/2014/main" id="{4D387631-ED57-4EC2-BF3C-BB60627773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F4254CB-5B4B-4FBC-8831-A84DAF3F5910}" type="slidenum">
              <a:rPr lang="en-US" altLang="zh-CN"/>
              <a:pPr eaLnBrk="1" hangingPunct="1"/>
              <a:t>117</a:t>
            </a:fld>
            <a:endParaRPr lang="en-US" altLang="zh-CN"/>
          </a:p>
        </p:txBody>
      </p:sp>
      <p:sp>
        <p:nvSpPr>
          <p:cNvPr id="120835" name="Rectangle 2">
            <a:extLst>
              <a:ext uri="{FF2B5EF4-FFF2-40B4-BE49-F238E27FC236}">
                <a16:creationId xmlns:a16="http://schemas.microsoft.com/office/drawing/2014/main" id="{DF8C58E9-4355-4E20-BA57-12C6D74F8DAC}"/>
              </a:ext>
            </a:extLst>
          </p:cNvPr>
          <p:cNvSpPr>
            <a:spLocks noGrp="1" noChangeArrowheads="1"/>
          </p:cNvSpPr>
          <p:nvPr>
            <p:ph type="title"/>
          </p:nvPr>
        </p:nvSpPr>
        <p:spPr/>
        <p:txBody>
          <a:bodyPr/>
          <a:lstStyle/>
          <a:p>
            <a:pPr eaLnBrk="1" hangingPunct="1"/>
            <a:r>
              <a:rPr lang="zh-CN" altLang="en-US" b="1"/>
              <a:t>嵌套查询求解方法</a:t>
            </a:r>
          </a:p>
        </p:txBody>
      </p:sp>
      <p:sp>
        <p:nvSpPr>
          <p:cNvPr id="120836" name="Rectangle 3">
            <a:extLst>
              <a:ext uri="{FF2B5EF4-FFF2-40B4-BE49-F238E27FC236}">
                <a16:creationId xmlns:a16="http://schemas.microsoft.com/office/drawing/2014/main" id="{CD397AA5-EBC2-4D3A-B136-85667FB25640}"/>
              </a:ext>
            </a:extLst>
          </p:cNvPr>
          <p:cNvSpPr>
            <a:spLocks noGrp="1" noChangeArrowheads="1"/>
          </p:cNvSpPr>
          <p:nvPr>
            <p:ph type="body" idx="1"/>
          </p:nvPr>
        </p:nvSpPr>
        <p:spPr>
          <a:xfrm>
            <a:off x="457200" y="1600200"/>
            <a:ext cx="8229600" cy="3810000"/>
          </a:xfrm>
        </p:spPr>
        <p:txBody>
          <a:bodyPr/>
          <a:lstStyle/>
          <a:p>
            <a:pPr eaLnBrk="1" hangingPunct="1"/>
            <a:r>
              <a:rPr lang="zh-CN" altLang="en-US" sz="4000">
                <a:solidFill>
                  <a:schemeClr val="accent2"/>
                </a:solidFill>
              </a:rPr>
              <a:t>不相关子查询：子查询的查询条件不依赖于父查询。</a:t>
            </a:r>
            <a:r>
              <a:rPr lang="zh-CN" altLang="en-US" sz="4000"/>
              <a:t>由里向外逐层处理。即每个子查询在上一级查询处理之前求解，子查询的结果用于建立其父查询的查找条件。</a:t>
            </a:r>
          </a:p>
          <a:p>
            <a:pPr eaLnBrk="1" hangingPunct="1"/>
            <a:endParaRPr lang="en-US" altLang="zh-CN" sz="40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5">
            <a:extLst>
              <a:ext uri="{FF2B5EF4-FFF2-40B4-BE49-F238E27FC236}">
                <a16:creationId xmlns:a16="http://schemas.microsoft.com/office/drawing/2014/main" id="{E123FA95-8A0C-4A85-BA24-2A70C4B3A8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D6A0BA-0F1A-4047-85D4-208542860A67}" type="slidenum">
              <a:rPr lang="en-US" altLang="zh-CN"/>
              <a:pPr eaLnBrk="1" hangingPunct="1"/>
              <a:t>118</a:t>
            </a:fld>
            <a:endParaRPr lang="en-US" altLang="zh-CN"/>
          </a:p>
        </p:txBody>
      </p:sp>
      <p:sp>
        <p:nvSpPr>
          <p:cNvPr id="121859" name="Rectangle 2">
            <a:extLst>
              <a:ext uri="{FF2B5EF4-FFF2-40B4-BE49-F238E27FC236}">
                <a16:creationId xmlns:a16="http://schemas.microsoft.com/office/drawing/2014/main" id="{E3FF8498-CD36-4978-86B3-DC6E6800976B}"/>
              </a:ext>
            </a:extLst>
          </p:cNvPr>
          <p:cNvSpPr>
            <a:spLocks noGrp="1" noChangeArrowheads="1"/>
          </p:cNvSpPr>
          <p:nvPr>
            <p:ph type="title"/>
          </p:nvPr>
        </p:nvSpPr>
        <p:spPr>
          <a:xfrm>
            <a:off x="457200" y="152400"/>
            <a:ext cx="8229600" cy="1143000"/>
          </a:xfrm>
        </p:spPr>
        <p:txBody>
          <a:bodyPr/>
          <a:lstStyle/>
          <a:p>
            <a:pPr eaLnBrk="1" hangingPunct="1"/>
            <a:r>
              <a:rPr lang="zh-CN" altLang="en-US" b="1"/>
              <a:t>嵌套查询求解方法</a:t>
            </a:r>
          </a:p>
        </p:txBody>
      </p:sp>
      <p:sp>
        <p:nvSpPr>
          <p:cNvPr id="121860" name="Rectangle 3">
            <a:extLst>
              <a:ext uri="{FF2B5EF4-FFF2-40B4-BE49-F238E27FC236}">
                <a16:creationId xmlns:a16="http://schemas.microsoft.com/office/drawing/2014/main" id="{FADFAEBE-FE27-4F0B-92BC-FE1B0DC5CEF4}"/>
              </a:ext>
            </a:extLst>
          </p:cNvPr>
          <p:cNvSpPr>
            <a:spLocks noGrp="1" noChangeArrowheads="1"/>
          </p:cNvSpPr>
          <p:nvPr>
            <p:ph type="body" idx="1"/>
          </p:nvPr>
        </p:nvSpPr>
        <p:spPr>
          <a:xfrm>
            <a:off x="381000" y="1143000"/>
            <a:ext cx="8534400" cy="5486400"/>
          </a:xfrm>
        </p:spPr>
        <p:txBody>
          <a:bodyPr/>
          <a:lstStyle/>
          <a:p>
            <a:pPr marL="0" indent="0" eaLnBrk="1" hangingPunct="1">
              <a:buFontTx/>
              <a:buNone/>
            </a:pPr>
            <a:r>
              <a:rPr lang="zh-CN" altLang="en-US" sz="3600">
                <a:solidFill>
                  <a:schemeClr val="accent2"/>
                </a:solidFill>
              </a:rPr>
              <a:t>相关子查询：子查询的查询条件依赖于父查询</a:t>
            </a:r>
          </a:p>
          <a:p>
            <a:pPr marL="1249363" lvl="1" indent="-533400" eaLnBrk="1" hangingPunct="1">
              <a:buFontTx/>
              <a:buAutoNum type="circleNumDbPlain"/>
            </a:pPr>
            <a:r>
              <a:rPr lang="zh-CN" altLang="en-US" sz="3600"/>
              <a:t>首先取外层查询表第一个元组，根据它与内层查询相关的属性值处理内层查询，若</a:t>
            </a:r>
            <a:r>
              <a:rPr lang="en-US" altLang="zh-CN" sz="3600"/>
              <a:t>WHERE</a:t>
            </a:r>
            <a:r>
              <a:rPr lang="zh-CN" altLang="en-US" sz="3600"/>
              <a:t>子句返回值为真，则取此元组放入结果表</a:t>
            </a:r>
          </a:p>
          <a:p>
            <a:pPr marL="1249363" lvl="1" indent="-533400" eaLnBrk="1" hangingPunct="1">
              <a:buFontTx/>
              <a:buAutoNum type="circleNumDbPlain"/>
            </a:pPr>
            <a:r>
              <a:rPr lang="zh-CN" altLang="en-US" sz="3600"/>
              <a:t>然后再取外层表的下一个元组</a:t>
            </a:r>
          </a:p>
          <a:p>
            <a:pPr marL="1249363" lvl="1" indent="-533400" eaLnBrk="1" hangingPunct="1">
              <a:buFontTx/>
              <a:buAutoNum type="circleNumDbPlain"/>
            </a:pPr>
            <a:r>
              <a:rPr lang="zh-CN" altLang="en-US" sz="3600"/>
              <a:t>重复这一过程，直至外层表全部检查完为止</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5">
            <a:extLst>
              <a:ext uri="{FF2B5EF4-FFF2-40B4-BE49-F238E27FC236}">
                <a16:creationId xmlns:a16="http://schemas.microsoft.com/office/drawing/2014/main" id="{BE9B9978-B271-4EEC-AF94-840C939742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F7180CA-2BEA-4C5C-AD5B-40F748BDDE3F}" type="slidenum">
              <a:rPr lang="en-US" altLang="zh-CN"/>
              <a:pPr eaLnBrk="1" hangingPunct="1"/>
              <a:t>119</a:t>
            </a:fld>
            <a:endParaRPr lang="en-US" altLang="zh-CN"/>
          </a:p>
        </p:txBody>
      </p:sp>
      <p:sp>
        <p:nvSpPr>
          <p:cNvPr id="122883" name="Rectangle 2">
            <a:extLst>
              <a:ext uri="{FF2B5EF4-FFF2-40B4-BE49-F238E27FC236}">
                <a16:creationId xmlns:a16="http://schemas.microsoft.com/office/drawing/2014/main" id="{A93B8018-E563-4C5A-A0BB-91973A26579A}"/>
              </a:ext>
            </a:extLst>
          </p:cNvPr>
          <p:cNvSpPr>
            <a:spLocks noGrp="1" noChangeArrowheads="1"/>
          </p:cNvSpPr>
          <p:nvPr>
            <p:ph type="title"/>
          </p:nvPr>
        </p:nvSpPr>
        <p:spPr/>
        <p:txBody>
          <a:bodyPr/>
          <a:lstStyle/>
          <a:p>
            <a:pPr eaLnBrk="1" hangingPunct="1"/>
            <a:r>
              <a:rPr lang="en-US" altLang="zh-CN"/>
              <a:t>3.4.3 </a:t>
            </a:r>
            <a:r>
              <a:rPr lang="zh-CN" altLang="en-US" b="1"/>
              <a:t>嵌套查询</a:t>
            </a:r>
          </a:p>
        </p:txBody>
      </p:sp>
      <p:sp>
        <p:nvSpPr>
          <p:cNvPr id="122884" name="Rectangle 3">
            <a:extLst>
              <a:ext uri="{FF2B5EF4-FFF2-40B4-BE49-F238E27FC236}">
                <a16:creationId xmlns:a16="http://schemas.microsoft.com/office/drawing/2014/main" id="{8FA36228-B9AF-4245-B994-13FD1A835FD4}"/>
              </a:ext>
            </a:extLst>
          </p:cNvPr>
          <p:cNvSpPr>
            <a:spLocks noGrp="1" noChangeArrowheads="1"/>
          </p:cNvSpPr>
          <p:nvPr>
            <p:ph type="body" idx="1"/>
          </p:nvPr>
        </p:nvSpPr>
        <p:spPr>
          <a:xfrm>
            <a:off x="381000" y="1524000"/>
            <a:ext cx="8305800" cy="3733800"/>
          </a:xfrm>
        </p:spPr>
        <p:txBody>
          <a:bodyPr/>
          <a:lstStyle/>
          <a:p>
            <a:pPr marL="812800" indent="-812800" eaLnBrk="1" hangingPunct="1">
              <a:buFontTx/>
              <a:buAutoNum type="ea1JpnChsDbPeriod"/>
            </a:pPr>
            <a:r>
              <a:rPr lang="zh-CN" altLang="en-US" sz="4000"/>
              <a:t>带有</a:t>
            </a:r>
            <a:r>
              <a:rPr lang="en-US" altLang="zh-CN" sz="4000"/>
              <a:t>IN</a:t>
            </a:r>
            <a:r>
              <a:rPr lang="zh-CN" altLang="en-US" sz="4000"/>
              <a:t>谓词的子查询</a:t>
            </a:r>
          </a:p>
          <a:p>
            <a:pPr marL="812800" indent="-812800" eaLnBrk="1" hangingPunct="1">
              <a:buFontTx/>
              <a:buAutoNum type="ea1JpnChsDbPeriod"/>
            </a:pPr>
            <a:r>
              <a:rPr lang="zh-CN" altLang="en-US" sz="4000"/>
              <a:t>带有比较运算符的子查询</a:t>
            </a:r>
          </a:p>
          <a:p>
            <a:pPr marL="812800" indent="-812800" eaLnBrk="1" hangingPunct="1">
              <a:buFontTx/>
              <a:buAutoNum type="ea1JpnChsDbPeriod"/>
            </a:pPr>
            <a:r>
              <a:rPr lang="zh-CN" altLang="en-US" sz="4000"/>
              <a:t>带有</a:t>
            </a:r>
            <a:r>
              <a:rPr lang="en-US" altLang="zh-CN" sz="4000"/>
              <a:t>ANY(SOME)</a:t>
            </a:r>
            <a:r>
              <a:rPr lang="zh-CN" altLang="en-US" sz="4000"/>
              <a:t>或</a:t>
            </a:r>
            <a:r>
              <a:rPr lang="en-US" altLang="zh-CN" sz="4000"/>
              <a:t>ALL</a:t>
            </a:r>
            <a:r>
              <a:rPr lang="zh-CN" altLang="en-US" sz="4000"/>
              <a:t>谓词的  子查询</a:t>
            </a:r>
          </a:p>
          <a:p>
            <a:pPr marL="812800" indent="-812800" eaLnBrk="1" hangingPunct="1">
              <a:buFontTx/>
              <a:buAutoNum type="ea1JpnChsDbPeriod"/>
            </a:pPr>
            <a:r>
              <a:rPr lang="zh-CN" altLang="en-US" sz="4000"/>
              <a:t>带有</a:t>
            </a:r>
            <a:r>
              <a:rPr lang="en-US" altLang="zh-CN" sz="4000"/>
              <a:t>EXISTS</a:t>
            </a:r>
            <a:r>
              <a:rPr lang="zh-CN" altLang="en-US" sz="4000"/>
              <a:t>谓词的子查询</a:t>
            </a:r>
          </a:p>
          <a:p>
            <a:pPr marL="812800" indent="-812800" eaLnBrk="1" hangingPunct="1">
              <a:buFontTx/>
              <a:buAutoNum type="ea1JpnChsDbPeriod"/>
            </a:pPr>
            <a:endParaRPr lang="en-US" altLang="zh-CN" sz="4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7356C11C-4432-482B-9C94-8F48079981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208708-0BE0-4412-9FE2-9734070AE811}" type="slidenum">
              <a:rPr lang="en-US" altLang="zh-CN"/>
              <a:pPr eaLnBrk="1" hangingPunct="1"/>
              <a:t>12</a:t>
            </a:fld>
            <a:endParaRPr lang="en-US" altLang="zh-CN"/>
          </a:p>
        </p:txBody>
      </p:sp>
      <p:sp>
        <p:nvSpPr>
          <p:cNvPr id="13315" name="Rectangle 2">
            <a:extLst>
              <a:ext uri="{FF2B5EF4-FFF2-40B4-BE49-F238E27FC236}">
                <a16:creationId xmlns:a16="http://schemas.microsoft.com/office/drawing/2014/main" id="{EB2A4EE5-BB95-49AC-85BC-A2B5A271EBDC}"/>
              </a:ext>
            </a:extLst>
          </p:cNvPr>
          <p:cNvSpPr>
            <a:spLocks noGrp="1" noChangeArrowheads="1"/>
          </p:cNvSpPr>
          <p:nvPr>
            <p:ph type="title"/>
          </p:nvPr>
        </p:nvSpPr>
        <p:spPr/>
        <p:txBody>
          <a:bodyPr/>
          <a:lstStyle/>
          <a:p>
            <a:pPr eaLnBrk="1" hangingPunct="1"/>
            <a:r>
              <a:rPr lang="en-US" altLang="zh-CN"/>
              <a:t>5. </a:t>
            </a:r>
            <a:r>
              <a:rPr lang="zh-CN" altLang="en-US" b="1"/>
              <a:t>语言简洁，易学易用</a:t>
            </a:r>
          </a:p>
        </p:txBody>
      </p:sp>
      <p:sp>
        <p:nvSpPr>
          <p:cNvPr id="13316" name="Rectangle 3">
            <a:extLst>
              <a:ext uri="{FF2B5EF4-FFF2-40B4-BE49-F238E27FC236}">
                <a16:creationId xmlns:a16="http://schemas.microsoft.com/office/drawing/2014/main" id="{88B3B540-010C-4DC8-9D88-AC652D87A248}"/>
              </a:ext>
            </a:extLst>
          </p:cNvPr>
          <p:cNvSpPr>
            <a:spLocks noGrp="1" noChangeArrowheads="1"/>
          </p:cNvSpPr>
          <p:nvPr>
            <p:ph type="body" idx="1"/>
          </p:nvPr>
        </p:nvSpPr>
        <p:spPr>
          <a:xfrm>
            <a:off x="228600" y="1371600"/>
            <a:ext cx="8763000" cy="762000"/>
          </a:xfrm>
        </p:spPr>
        <p:txBody>
          <a:bodyPr/>
          <a:lstStyle/>
          <a:p>
            <a:pPr eaLnBrk="1" hangingPunct="1">
              <a:buFontTx/>
              <a:buNone/>
            </a:pPr>
            <a:r>
              <a:rPr lang="en-US" altLang="zh-CN" sz="4000"/>
              <a:t>SQL</a:t>
            </a:r>
            <a:r>
              <a:rPr lang="zh-CN" altLang="en-US" sz="4000"/>
              <a:t>功能极强， </a:t>
            </a:r>
            <a:r>
              <a:rPr lang="en-US" altLang="zh-CN" sz="4000"/>
              <a:t>9</a:t>
            </a:r>
            <a:r>
              <a:rPr lang="zh-CN" altLang="en-US" sz="4000"/>
              <a:t>个动词完成核心功能</a:t>
            </a:r>
          </a:p>
        </p:txBody>
      </p:sp>
      <p:pic>
        <p:nvPicPr>
          <p:cNvPr id="13317" name="Picture 4">
            <a:extLst>
              <a:ext uri="{FF2B5EF4-FFF2-40B4-BE49-F238E27FC236}">
                <a16:creationId xmlns:a16="http://schemas.microsoft.com/office/drawing/2014/main" id="{A50F1A26-C3F2-49F6-A9D2-7A8F14F30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953"/>
          <a:stretch>
            <a:fillRect/>
          </a:stretch>
        </p:blipFill>
        <p:spPr bwMode="auto">
          <a:xfrm>
            <a:off x="533400" y="2438400"/>
            <a:ext cx="8153400"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a:extLst>
              <a:ext uri="{FF2B5EF4-FFF2-40B4-BE49-F238E27FC236}">
                <a16:creationId xmlns:a16="http://schemas.microsoft.com/office/drawing/2014/main" id="{ECFB8749-5F57-458B-8971-27139CE066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1B2A9F-D7A0-4E66-A8F6-85AF92A05393}" type="slidenum">
              <a:rPr lang="en-US" altLang="zh-CN"/>
              <a:pPr eaLnBrk="1" hangingPunct="1"/>
              <a:t>120</a:t>
            </a:fld>
            <a:endParaRPr lang="en-US" altLang="zh-CN"/>
          </a:p>
        </p:txBody>
      </p:sp>
      <p:sp>
        <p:nvSpPr>
          <p:cNvPr id="123907" name="Rectangle 2">
            <a:extLst>
              <a:ext uri="{FF2B5EF4-FFF2-40B4-BE49-F238E27FC236}">
                <a16:creationId xmlns:a16="http://schemas.microsoft.com/office/drawing/2014/main" id="{381E454D-9D5E-4B81-8B99-D303E92C5027}"/>
              </a:ext>
            </a:extLst>
          </p:cNvPr>
          <p:cNvSpPr>
            <a:spLocks noGrp="1" noChangeArrowheads="1"/>
          </p:cNvSpPr>
          <p:nvPr>
            <p:ph type="title"/>
          </p:nvPr>
        </p:nvSpPr>
        <p:spPr/>
        <p:txBody>
          <a:bodyPr/>
          <a:lstStyle/>
          <a:p>
            <a:pPr eaLnBrk="1" hangingPunct="1"/>
            <a:r>
              <a:rPr lang="zh-CN" altLang="en-US" b="1"/>
              <a:t>一、带有</a:t>
            </a:r>
            <a:r>
              <a:rPr lang="en-US" altLang="zh-CN"/>
              <a:t>IN</a:t>
            </a:r>
            <a:r>
              <a:rPr lang="zh-CN" altLang="en-US" b="1"/>
              <a:t>谓词的子查询</a:t>
            </a:r>
          </a:p>
        </p:txBody>
      </p:sp>
      <p:sp>
        <p:nvSpPr>
          <p:cNvPr id="125955" name="Rectangle 3">
            <a:extLst>
              <a:ext uri="{FF2B5EF4-FFF2-40B4-BE49-F238E27FC236}">
                <a16:creationId xmlns:a16="http://schemas.microsoft.com/office/drawing/2014/main" id="{D66DED02-9011-47C9-A382-D2458885A71D}"/>
              </a:ext>
            </a:extLst>
          </p:cNvPr>
          <p:cNvSpPr>
            <a:spLocks noGrp="1" noChangeArrowheads="1"/>
          </p:cNvSpPr>
          <p:nvPr>
            <p:ph type="body" idx="1"/>
          </p:nvPr>
        </p:nvSpPr>
        <p:spPr>
          <a:xfrm>
            <a:off x="228600" y="1447800"/>
            <a:ext cx="8686800" cy="4267200"/>
          </a:xfrm>
        </p:spPr>
        <p:txBody>
          <a:bodyPr/>
          <a:lstStyle/>
          <a:p>
            <a:pPr eaLnBrk="1" hangingPunct="1">
              <a:buFontTx/>
              <a:buNone/>
            </a:pPr>
            <a:r>
              <a:rPr lang="zh-CN" altLang="en-US" sz="3600"/>
              <a:t>例</a:t>
            </a:r>
            <a:r>
              <a:rPr lang="en-US" altLang="zh-CN" sz="3600"/>
              <a:t>39. </a:t>
            </a:r>
            <a:r>
              <a:rPr lang="zh-CN" altLang="en-US" sz="3600"/>
              <a:t>查询与“刘晨”在同一个系学习的学生</a:t>
            </a:r>
          </a:p>
          <a:p>
            <a:pPr eaLnBrk="1" hangingPunct="1"/>
            <a:r>
              <a:rPr lang="zh-CN" altLang="en-US" sz="3600"/>
              <a:t>此查询要求可以分步来完成</a:t>
            </a:r>
          </a:p>
          <a:p>
            <a:pPr lvl="1" eaLnBrk="1" hangingPunct="1">
              <a:buFontTx/>
              <a:buNone/>
            </a:pPr>
            <a:r>
              <a:rPr lang="en-US" altLang="zh-CN" sz="3200"/>
              <a:t>(1) </a:t>
            </a:r>
            <a:r>
              <a:rPr lang="zh-CN" altLang="en-US" sz="3200"/>
              <a:t>确定“刘晨”所在系名</a:t>
            </a:r>
          </a:p>
          <a:p>
            <a:pPr lvl="2" eaLnBrk="1" hangingPunct="1">
              <a:buFontTx/>
              <a:buNone/>
            </a:pPr>
            <a:r>
              <a:rPr lang="en-US" altLang="zh-CN" sz="3200"/>
              <a:t>SELECT Sdept</a:t>
            </a:r>
          </a:p>
          <a:p>
            <a:pPr lvl="2" eaLnBrk="1" hangingPunct="1">
              <a:buFontTx/>
              <a:buNone/>
            </a:pPr>
            <a:r>
              <a:rPr lang="en-US" altLang="zh-CN" sz="3200"/>
              <a:t>FROM Student</a:t>
            </a:r>
          </a:p>
          <a:p>
            <a:pPr lvl="2" eaLnBrk="1" hangingPunct="1">
              <a:buFontTx/>
              <a:buNone/>
            </a:pPr>
            <a:r>
              <a:rPr lang="en-US" altLang="zh-CN" sz="3200"/>
              <a:t>WHERE Sname= '</a:t>
            </a:r>
            <a:r>
              <a:rPr lang="zh-CN" altLang="en-US" sz="3200"/>
              <a:t>刘晨</a:t>
            </a:r>
            <a:r>
              <a:rPr lang="en-US" altLang="zh-CN" sz="3200"/>
              <a:t>'</a:t>
            </a:r>
            <a:r>
              <a:rPr lang="zh-CN" altLang="en-US" sz="32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9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59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59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5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a:extLst>
              <a:ext uri="{FF2B5EF4-FFF2-40B4-BE49-F238E27FC236}">
                <a16:creationId xmlns:a16="http://schemas.microsoft.com/office/drawing/2014/main" id="{F115856F-E582-49F4-957C-A2A8ACA410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25E3905-6AFB-4CA2-8746-A9BEC3768C56}" type="slidenum">
              <a:rPr lang="en-US" altLang="zh-CN"/>
              <a:pPr eaLnBrk="1" hangingPunct="1"/>
              <a:t>121</a:t>
            </a:fld>
            <a:endParaRPr lang="en-US" altLang="zh-CN"/>
          </a:p>
        </p:txBody>
      </p:sp>
      <p:sp>
        <p:nvSpPr>
          <p:cNvPr id="124931" name="Rectangle 2">
            <a:extLst>
              <a:ext uri="{FF2B5EF4-FFF2-40B4-BE49-F238E27FC236}">
                <a16:creationId xmlns:a16="http://schemas.microsoft.com/office/drawing/2014/main" id="{88983F9A-CB7C-443E-9495-25552213D32E}"/>
              </a:ext>
            </a:extLst>
          </p:cNvPr>
          <p:cNvSpPr>
            <a:spLocks noGrp="1" noChangeArrowheads="1"/>
          </p:cNvSpPr>
          <p:nvPr>
            <p:ph type="title"/>
          </p:nvPr>
        </p:nvSpPr>
        <p:spPr/>
        <p:txBody>
          <a:bodyPr/>
          <a:lstStyle/>
          <a:p>
            <a:pPr eaLnBrk="1" hangingPunct="1"/>
            <a:r>
              <a:rPr lang="zh-CN" altLang="en-US" b="1"/>
              <a:t>带有</a:t>
            </a:r>
            <a:r>
              <a:rPr lang="en-US" altLang="zh-CN"/>
              <a:t>IN</a:t>
            </a:r>
            <a:r>
              <a:rPr lang="zh-CN" altLang="en-US" b="1"/>
              <a:t>谓词的子查询</a:t>
            </a:r>
          </a:p>
        </p:txBody>
      </p:sp>
      <p:sp>
        <p:nvSpPr>
          <p:cNvPr id="124932" name="Rectangle 3">
            <a:extLst>
              <a:ext uri="{FF2B5EF4-FFF2-40B4-BE49-F238E27FC236}">
                <a16:creationId xmlns:a16="http://schemas.microsoft.com/office/drawing/2014/main" id="{F21C228E-F0C4-45CF-9FF2-02E05DEE4815}"/>
              </a:ext>
            </a:extLst>
          </p:cNvPr>
          <p:cNvSpPr>
            <a:spLocks noGrp="1" noChangeArrowheads="1"/>
          </p:cNvSpPr>
          <p:nvPr>
            <p:ph type="body" idx="1"/>
          </p:nvPr>
        </p:nvSpPr>
        <p:spPr>
          <a:xfrm>
            <a:off x="457200" y="1447800"/>
            <a:ext cx="8229600" cy="2286000"/>
          </a:xfrm>
        </p:spPr>
        <p:txBody>
          <a:bodyPr/>
          <a:lstStyle/>
          <a:p>
            <a:pPr eaLnBrk="1" hangingPunct="1">
              <a:buFontTx/>
              <a:buNone/>
            </a:pPr>
            <a:r>
              <a:rPr lang="en-US" altLang="zh-CN" sz="3600"/>
              <a:t>(2) </a:t>
            </a:r>
            <a:r>
              <a:rPr lang="zh-CN" altLang="en-US" sz="3600"/>
              <a:t>查找所有在</a:t>
            </a:r>
            <a:r>
              <a:rPr lang="en-US" altLang="zh-CN" sz="3600"/>
              <a:t>CS</a:t>
            </a:r>
            <a:r>
              <a:rPr lang="zh-CN" altLang="en-US" sz="3600"/>
              <a:t>系学习的学生</a:t>
            </a:r>
          </a:p>
          <a:p>
            <a:pPr lvl="1" eaLnBrk="1" hangingPunct="1">
              <a:buFontTx/>
              <a:buNone/>
            </a:pPr>
            <a:r>
              <a:rPr lang="en-US" altLang="zh-CN" sz="3200"/>
              <a:t>SELECT Sno</a:t>
            </a:r>
            <a:r>
              <a:rPr lang="zh-CN" altLang="en-US" sz="3200"/>
              <a:t>，</a:t>
            </a:r>
            <a:r>
              <a:rPr lang="en-US" altLang="zh-CN" sz="3200"/>
              <a:t>Sname</a:t>
            </a:r>
            <a:r>
              <a:rPr lang="zh-CN" altLang="en-US" sz="3200"/>
              <a:t>，</a:t>
            </a:r>
            <a:r>
              <a:rPr lang="en-US" altLang="zh-CN" sz="3200"/>
              <a:t>Sdept</a:t>
            </a:r>
          </a:p>
          <a:p>
            <a:pPr lvl="1" eaLnBrk="1" hangingPunct="1">
              <a:buFontTx/>
              <a:buNone/>
            </a:pPr>
            <a:r>
              <a:rPr lang="en-US" altLang="zh-CN" sz="3200"/>
              <a:t>FROM Student</a:t>
            </a:r>
          </a:p>
          <a:p>
            <a:pPr lvl="1" eaLnBrk="1" hangingPunct="1">
              <a:buFontTx/>
              <a:buNone/>
            </a:pPr>
            <a:r>
              <a:rPr lang="en-US" altLang="zh-CN" sz="3200"/>
              <a:t>WHERE Sdept= ' CS '</a:t>
            </a:r>
            <a:r>
              <a:rPr lang="zh-CN" altLang="en-US" sz="3200"/>
              <a:t>；</a:t>
            </a:r>
          </a:p>
          <a:p>
            <a:pPr eaLnBrk="1" hangingPunct="1"/>
            <a:endParaRPr lang="en-US" altLang="zh-CN" sz="3600"/>
          </a:p>
        </p:txBody>
      </p:sp>
      <p:pic>
        <p:nvPicPr>
          <p:cNvPr id="126981" name="Picture 5">
            <a:extLst>
              <a:ext uri="{FF2B5EF4-FFF2-40B4-BE49-F238E27FC236}">
                <a16:creationId xmlns:a16="http://schemas.microsoft.com/office/drawing/2014/main" id="{66045FCC-AFEF-4587-ADA9-A29A6669F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14800"/>
            <a:ext cx="7543800"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5">
            <a:extLst>
              <a:ext uri="{FF2B5EF4-FFF2-40B4-BE49-F238E27FC236}">
                <a16:creationId xmlns:a16="http://schemas.microsoft.com/office/drawing/2014/main" id="{9AA32898-8823-48F5-9DFD-B799C872E1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3447FF5-9022-4F4F-9AE2-8297BBD22840}" type="slidenum">
              <a:rPr lang="en-US" altLang="zh-CN"/>
              <a:pPr eaLnBrk="1" hangingPunct="1"/>
              <a:t>122</a:t>
            </a:fld>
            <a:endParaRPr lang="en-US" altLang="zh-CN"/>
          </a:p>
        </p:txBody>
      </p:sp>
      <p:sp>
        <p:nvSpPr>
          <p:cNvPr id="125955" name="Rectangle 2">
            <a:extLst>
              <a:ext uri="{FF2B5EF4-FFF2-40B4-BE49-F238E27FC236}">
                <a16:creationId xmlns:a16="http://schemas.microsoft.com/office/drawing/2014/main" id="{DE0EF699-C069-4C93-88E6-E8B4D3C0420E}"/>
              </a:ext>
            </a:extLst>
          </p:cNvPr>
          <p:cNvSpPr>
            <a:spLocks noGrp="1" noChangeArrowheads="1"/>
          </p:cNvSpPr>
          <p:nvPr>
            <p:ph type="title"/>
          </p:nvPr>
        </p:nvSpPr>
        <p:spPr/>
        <p:txBody>
          <a:bodyPr/>
          <a:lstStyle/>
          <a:p>
            <a:pPr eaLnBrk="1" hangingPunct="1"/>
            <a:r>
              <a:rPr lang="zh-CN" altLang="en-US" b="1"/>
              <a:t>带有</a:t>
            </a:r>
            <a:r>
              <a:rPr lang="en-US" altLang="zh-CN"/>
              <a:t>IN</a:t>
            </a:r>
            <a:r>
              <a:rPr lang="zh-CN" altLang="en-US" b="1"/>
              <a:t>谓词的子查询</a:t>
            </a:r>
          </a:p>
        </p:txBody>
      </p:sp>
      <p:sp>
        <p:nvSpPr>
          <p:cNvPr id="125956" name="Rectangle 3">
            <a:extLst>
              <a:ext uri="{FF2B5EF4-FFF2-40B4-BE49-F238E27FC236}">
                <a16:creationId xmlns:a16="http://schemas.microsoft.com/office/drawing/2014/main" id="{FE5CD5D8-DAA0-43A2-BACE-2A80D5ED37F0}"/>
              </a:ext>
            </a:extLst>
          </p:cNvPr>
          <p:cNvSpPr>
            <a:spLocks noGrp="1" noChangeArrowheads="1"/>
          </p:cNvSpPr>
          <p:nvPr>
            <p:ph type="body" idx="1"/>
          </p:nvPr>
        </p:nvSpPr>
        <p:spPr>
          <a:xfrm>
            <a:off x="304800" y="1295400"/>
            <a:ext cx="8686800" cy="4525963"/>
          </a:xfrm>
        </p:spPr>
        <p:txBody>
          <a:bodyPr/>
          <a:lstStyle/>
          <a:p>
            <a:pPr eaLnBrk="1" hangingPunct="1"/>
            <a:r>
              <a:rPr lang="zh-CN" altLang="en-US" sz="3600"/>
              <a:t>将第一步查询嵌入到第二步查询的条件</a:t>
            </a:r>
          </a:p>
          <a:p>
            <a:pPr lvl="1" eaLnBrk="1" hangingPunct="1">
              <a:buFontTx/>
              <a:buNone/>
            </a:pPr>
            <a:r>
              <a:rPr lang="en-US" altLang="zh-CN" sz="3200"/>
              <a:t>SELECT Sno</a:t>
            </a:r>
            <a:r>
              <a:rPr lang="zh-CN" altLang="en-US" sz="3200"/>
              <a:t>，</a:t>
            </a:r>
            <a:r>
              <a:rPr lang="en-US" altLang="zh-CN" sz="3200"/>
              <a:t>Sname</a:t>
            </a:r>
            <a:r>
              <a:rPr lang="zh-CN" altLang="en-US" sz="3200"/>
              <a:t>，</a:t>
            </a:r>
            <a:r>
              <a:rPr lang="en-US" altLang="zh-CN" sz="3200"/>
              <a:t>Sdept</a:t>
            </a:r>
          </a:p>
          <a:p>
            <a:pPr lvl="1" eaLnBrk="1" hangingPunct="1">
              <a:buFontTx/>
              <a:buNone/>
            </a:pPr>
            <a:r>
              <a:rPr lang="en-US" altLang="zh-CN" sz="3200"/>
              <a:t>FROM Student</a:t>
            </a:r>
          </a:p>
          <a:p>
            <a:pPr lvl="1" eaLnBrk="1" hangingPunct="1">
              <a:buFontTx/>
              <a:buNone/>
            </a:pPr>
            <a:r>
              <a:rPr lang="en-US" altLang="zh-CN" sz="3200"/>
              <a:t>WHERE Sdept IN</a:t>
            </a:r>
          </a:p>
          <a:p>
            <a:pPr lvl="2" eaLnBrk="1" hangingPunct="1">
              <a:buFontTx/>
              <a:buNone/>
            </a:pPr>
            <a:r>
              <a:rPr lang="en-US" altLang="zh-CN" sz="3200"/>
              <a:t>(SELECT Sdept</a:t>
            </a:r>
          </a:p>
          <a:p>
            <a:pPr lvl="2" eaLnBrk="1" hangingPunct="1">
              <a:buFontTx/>
              <a:buNone/>
            </a:pPr>
            <a:r>
              <a:rPr lang="en-US" altLang="zh-CN" sz="3200"/>
              <a:t>FROM Student</a:t>
            </a:r>
          </a:p>
          <a:p>
            <a:pPr lvl="2" eaLnBrk="1" hangingPunct="1">
              <a:buFontTx/>
              <a:buNone/>
            </a:pPr>
            <a:r>
              <a:rPr lang="en-US" altLang="zh-CN" sz="3200"/>
              <a:t>WHERE Sname= ‘ </a:t>
            </a:r>
            <a:r>
              <a:rPr lang="zh-CN" altLang="en-US" sz="3200"/>
              <a:t>刘晨’</a:t>
            </a:r>
            <a:r>
              <a:rPr lang="en-US" altLang="zh-CN" sz="3200"/>
              <a:t>)</a:t>
            </a:r>
            <a:r>
              <a:rPr lang="zh-CN" altLang="en-US" sz="3200"/>
              <a:t>；</a:t>
            </a:r>
          </a:p>
          <a:p>
            <a:pPr eaLnBrk="1" hangingPunct="1"/>
            <a:r>
              <a:rPr lang="zh-CN" altLang="en-US" sz="3600">
                <a:solidFill>
                  <a:srgbClr val="3333CC"/>
                </a:solidFill>
              </a:rPr>
              <a:t>此查询为不相关子查询</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a:extLst>
              <a:ext uri="{FF2B5EF4-FFF2-40B4-BE49-F238E27FC236}">
                <a16:creationId xmlns:a16="http://schemas.microsoft.com/office/drawing/2014/main" id="{CE8D0367-5752-4B22-829B-AEADA090B0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3EC327-DBEB-4D8C-BDAD-4ED74E670A6B}" type="slidenum">
              <a:rPr lang="en-US" altLang="zh-CN"/>
              <a:pPr eaLnBrk="1" hangingPunct="1"/>
              <a:t>123</a:t>
            </a:fld>
            <a:endParaRPr lang="en-US" altLang="zh-CN"/>
          </a:p>
        </p:txBody>
      </p:sp>
      <p:sp>
        <p:nvSpPr>
          <p:cNvPr id="126979" name="Rectangle 2">
            <a:extLst>
              <a:ext uri="{FF2B5EF4-FFF2-40B4-BE49-F238E27FC236}">
                <a16:creationId xmlns:a16="http://schemas.microsoft.com/office/drawing/2014/main" id="{4C972FA8-F60D-4438-97C8-A9612CF9A6B9}"/>
              </a:ext>
            </a:extLst>
          </p:cNvPr>
          <p:cNvSpPr>
            <a:spLocks noGrp="1" noChangeArrowheads="1"/>
          </p:cNvSpPr>
          <p:nvPr>
            <p:ph type="title"/>
          </p:nvPr>
        </p:nvSpPr>
        <p:spPr/>
        <p:txBody>
          <a:bodyPr/>
          <a:lstStyle/>
          <a:p>
            <a:pPr eaLnBrk="1" hangingPunct="1"/>
            <a:r>
              <a:rPr lang="zh-CN" altLang="en-US" b="1"/>
              <a:t>带有</a:t>
            </a:r>
            <a:r>
              <a:rPr lang="en-US" altLang="zh-CN"/>
              <a:t>IN</a:t>
            </a:r>
            <a:r>
              <a:rPr lang="zh-CN" altLang="en-US" b="1"/>
              <a:t>谓词的子查询</a:t>
            </a:r>
          </a:p>
        </p:txBody>
      </p:sp>
      <p:sp>
        <p:nvSpPr>
          <p:cNvPr id="126980" name="Rectangle 3">
            <a:extLst>
              <a:ext uri="{FF2B5EF4-FFF2-40B4-BE49-F238E27FC236}">
                <a16:creationId xmlns:a16="http://schemas.microsoft.com/office/drawing/2014/main" id="{F0DC2203-6796-42BF-A155-9CE6DEEC9426}"/>
              </a:ext>
            </a:extLst>
          </p:cNvPr>
          <p:cNvSpPr>
            <a:spLocks noGrp="1" noChangeArrowheads="1"/>
          </p:cNvSpPr>
          <p:nvPr>
            <p:ph type="body" idx="1"/>
          </p:nvPr>
        </p:nvSpPr>
        <p:spPr>
          <a:xfrm>
            <a:off x="152400" y="1600200"/>
            <a:ext cx="8991600" cy="4419600"/>
          </a:xfrm>
        </p:spPr>
        <p:txBody>
          <a:bodyPr/>
          <a:lstStyle/>
          <a:p>
            <a:pPr eaLnBrk="1" hangingPunct="1">
              <a:buFontTx/>
              <a:buNone/>
            </a:pPr>
            <a:r>
              <a:rPr lang="en-US" altLang="zh-CN" sz="4000"/>
              <a:t> </a:t>
            </a:r>
            <a:r>
              <a:rPr lang="zh-CN" altLang="en-US" sz="4000"/>
              <a:t>用自身连接完成</a:t>
            </a:r>
            <a:r>
              <a:rPr lang="en-US" altLang="zh-CN" sz="4000"/>
              <a:t>[</a:t>
            </a:r>
            <a:r>
              <a:rPr lang="zh-CN" altLang="en-US" sz="4000"/>
              <a:t>例</a:t>
            </a:r>
            <a:r>
              <a:rPr lang="en-US" altLang="zh-CN" sz="4000"/>
              <a:t>39]</a:t>
            </a:r>
            <a:r>
              <a:rPr lang="zh-CN" altLang="en-US" sz="4000"/>
              <a:t>查询要求</a:t>
            </a:r>
          </a:p>
          <a:p>
            <a:pPr lvl="1" eaLnBrk="1" hangingPunct="1">
              <a:buFontTx/>
              <a:buNone/>
            </a:pPr>
            <a:r>
              <a:rPr lang="en-US" altLang="zh-CN" sz="3600"/>
              <a:t>SELECT S1.Sno</a:t>
            </a:r>
            <a:r>
              <a:rPr lang="zh-CN" altLang="en-US" sz="3600"/>
              <a:t>，</a:t>
            </a:r>
            <a:r>
              <a:rPr lang="en-US" altLang="zh-CN" sz="3600"/>
              <a:t>S1.Sname</a:t>
            </a:r>
            <a:r>
              <a:rPr lang="zh-CN" altLang="en-US" sz="3600"/>
              <a:t>，</a:t>
            </a:r>
            <a:r>
              <a:rPr lang="en-US" altLang="zh-CN" sz="3600"/>
              <a:t>S1.Sdept</a:t>
            </a:r>
          </a:p>
          <a:p>
            <a:pPr lvl="1" eaLnBrk="1" hangingPunct="1">
              <a:buFontTx/>
              <a:buNone/>
            </a:pPr>
            <a:r>
              <a:rPr lang="en-US" altLang="zh-CN" sz="3600"/>
              <a:t>FROM Student S1</a:t>
            </a:r>
            <a:r>
              <a:rPr lang="zh-CN" altLang="en-US" sz="3600"/>
              <a:t>，</a:t>
            </a:r>
            <a:r>
              <a:rPr lang="en-US" altLang="zh-CN" sz="3600"/>
              <a:t>Student S2</a:t>
            </a:r>
          </a:p>
          <a:p>
            <a:pPr lvl="1" eaLnBrk="1" hangingPunct="1">
              <a:buFontTx/>
              <a:buNone/>
            </a:pPr>
            <a:r>
              <a:rPr lang="en-US" altLang="zh-CN" sz="3600"/>
              <a:t>WHERE S1.Sdept = S2.Sdept AND</a:t>
            </a:r>
          </a:p>
          <a:p>
            <a:pPr lvl="1" eaLnBrk="1" hangingPunct="1">
              <a:buFontTx/>
              <a:buNone/>
            </a:pPr>
            <a:r>
              <a:rPr lang="en-US" altLang="zh-CN" sz="3600"/>
              <a:t>S2.Sname = '</a:t>
            </a:r>
            <a:r>
              <a:rPr lang="zh-CN" altLang="en-US" sz="3600"/>
              <a:t>刘晨</a:t>
            </a:r>
            <a:r>
              <a:rPr lang="en-US" altLang="zh-CN" sz="3600"/>
              <a:t>'</a:t>
            </a:r>
            <a:r>
              <a:rPr lang="zh-CN" altLang="en-US" sz="3600"/>
              <a:t>；</a:t>
            </a:r>
          </a:p>
          <a:p>
            <a:pPr eaLnBrk="1" hangingPunct="1">
              <a:buFontTx/>
              <a:buNone/>
            </a:pPr>
            <a:endParaRPr lang="en-US" altLang="zh-CN" sz="40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a:extLst>
              <a:ext uri="{FF2B5EF4-FFF2-40B4-BE49-F238E27FC236}">
                <a16:creationId xmlns:a16="http://schemas.microsoft.com/office/drawing/2014/main" id="{72EA86B8-0591-479D-8105-378B361E4A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637E9B-F5BD-46DC-9B6A-AC1EDF75B4FE}" type="slidenum">
              <a:rPr lang="en-US" altLang="zh-CN"/>
              <a:pPr eaLnBrk="1" hangingPunct="1"/>
              <a:t>124</a:t>
            </a:fld>
            <a:endParaRPr lang="en-US" altLang="zh-CN"/>
          </a:p>
        </p:txBody>
      </p:sp>
      <p:sp>
        <p:nvSpPr>
          <p:cNvPr id="131075" name="Rectangle 3">
            <a:extLst>
              <a:ext uri="{FF2B5EF4-FFF2-40B4-BE49-F238E27FC236}">
                <a16:creationId xmlns:a16="http://schemas.microsoft.com/office/drawing/2014/main" id="{1CA21398-D415-4E40-86E3-CF87F600CDCD}"/>
              </a:ext>
            </a:extLst>
          </p:cNvPr>
          <p:cNvSpPr>
            <a:spLocks noGrp="1" noChangeArrowheads="1"/>
          </p:cNvSpPr>
          <p:nvPr>
            <p:ph type="body" idx="1"/>
          </p:nvPr>
        </p:nvSpPr>
        <p:spPr>
          <a:xfrm>
            <a:off x="76200" y="304800"/>
            <a:ext cx="8915400" cy="5943600"/>
          </a:xfrm>
        </p:spPr>
        <p:txBody>
          <a:bodyPr/>
          <a:lstStyle/>
          <a:p>
            <a:pPr eaLnBrk="1" hangingPunct="1">
              <a:buFontTx/>
              <a:buNone/>
            </a:pPr>
            <a:r>
              <a:rPr lang="zh-CN" altLang="en-US" sz="2800"/>
              <a:t>例</a:t>
            </a:r>
            <a:r>
              <a:rPr lang="en-US" altLang="zh-CN" sz="2800"/>
              <a:t>40. </a:t>
            </a:r>
            <a:r>
              <a:rPr lang="zh-CN" altLang="en-US" sz="2800"/>
              <a:t>查询选修了课程名为“信息系统”的学生学号和姓名</a:t>
            </a:r>
          </a:p>
          <a:p>
            <a:pPr lvl="1" eaLnBrk="1" hangingPunct="1">
              <a:buFontTx/>
              <a:buNone/>
            </a:pPr>
            <a:r>
              <a:rPr lang="en-US" altLang="zh-CN"/>
              <a:t>SELECT Sno</a:t>
            </a:r>
            <a:r>
              <a:rPr lang="zh-CN" altLang="en-US"/>
              <a:t>，</a:t>
            </a:r>
            <a:r>
              <a:rPr lang="en-US" altLang="zh-CN"/>
              <a:t>Sname </a:t>
            </a:r>
            <a:r>
              <a:rPr lang="en-US" altLang="zh-CN">
                <a:solidFill>
                  <a:schemeClr val="accent2"/>
                </a:solidFill>
              </a:rPr>
              <a:t>③ </a:t>
            </a:r>
            <a:r>
              <a:rPr lang="zh-CN" altLang="en-US">
                <a:solidFill>
                  <a:schemeClr val="accent2"/>
                </a:solidFill>
              </a:rPr>
              <a:t>最后在</a:t>
            </a:r>
            <a:r>
              <a:rPr lang="en-US" altLang="zh-CN">
                <a:solidFill>
                  <a:schemeClr val="accent2"/>
                </a:solidFill>
              </a:rPr>
              <a:t>Student</a:t>
            </a:r>
            <a:r>
              <a:rPr lang="zh-CN" altLang="en-US">
                <a:solidFill>
                  <a:schemeClr val="accent2"/>
                </a:solidFill>
              </a:rPr>
              <a:t>关系中</a:t>
            </a:r>
          </a:p>
          <a:p>
            <a:pPr lvl="1" eaLnBrk="1" hangingPunct="1">
              <a:buFontTx/>
              <a:buNone/>
            </a:pPr>
            <a:r>
              <a:rPr lang="en-US" altLang="zh-CN"/>
              <a:t>FROM Student </a:t>
            </a:r>
            <a:r>
              <a:rPr lang="zh-CN" altLang="en-US">
                <a:solidFill>
                  <a:schemeClr val="accent2"/>
                </a:solidFill>
              </a:rPr>
              <a:t>取出</a:t>
            </a:r>
            <a:r>
              <a:rPr lang="en-US" altLang="zh-CN">
                <a:solidFill>
                  <a:schemeClr val="accent2"/>
                </a:solidFill>
              </a:rPr>
              <a:t>Sno</a:t>
            </a:r>
            <a:r>
              <a:rPr lang="zh-CN" altLang="en-US">
                <a:solidFill>
                  <a:schemeClr val="accent2"/>
                </a:solidFill>
              </a:rPr>
              <a:t>和</a:t>
            </a:r>
            <a:r>
              <a:rPr lang="en-US" altLang="zh-CN">
                <a:solidFill>
                  <a:schemeClr val="accent2"/>
                </a:solidFill>
              </a:rPr>
              <a:t>Sname</a:t>
            </a:r>
          </a:p>
          <a:p>
            <a:pPr lvl="1" eaLnBrk="1" hangingPunct="1">
              <a:buFontTx/>
              <a:buNone/>
            </a:pPr>
            <a:r>
              <a:rPr lang="en-US" altLang="zh-CN"/>
              <a:t>WHERE Sno IN</a:t>
            </a:r>
          </a:p>
          <a:p>
            <a:pPr lvl="2" eaLnBrk="1" hangingPunct="1">
              <a:buFontTx/>
              <a:buNone/>
            </a:pPr>
            <a:r>
              <a:rPr lang="en-US" altLang="zh-CN" sz="2800"/>
              <a:t>(SELECT Sno </a:t>
            </a:r>
            <a:r>
              <a:rPr lang="en-US" altLang="zh-CN" sz="2800">
                <a:solidFill>
                  <a:schemeClr val="accent2"/>
                </a:solidFill>
              </a:rPr>
              <a:t>② </a:t>
            </a:r>
            <a:r>
              <a:rPr lang="zh-CN" altLang="en-US" sz="2800">
                <a:solidFill>
                  <a:schemeClr val="accent2"/>
                </a:solidFill>
              </a:rPr>
              <a:t>然后在</a:t>
            </a:r>
            <a:r>
              <a:rPr lang="en-US" altLang="zh-CN" sz="2800">
                <a:solidFill>
                  <a:schemeClr val="accent2"/>
                </a:solidFill>
              </a:rPr>
              <a:t>SC</a:t>
            </a:r>
            <a:r>
              <a:rPr lang="zh-CN" altLang="en-US" sz="2800">
                <a:solidFill>
                  <a:schemeClr val="accent2"/>
                </a:solidFill>
              </a:rPr>
              <a:t>关系中找出选</a:t>
            </a:r>
          </a:p>
          <a:p>
            <a:pPr lvl="2" eaLnBrk="1" hangingPunct="1">
              <a:buFontTx/>
              <a:buNone/>
            </a:pPr>
            <a:r>
              <a:rPr lang="en-US" altLang="zh-CN" sz="2800"/>
              <a:t>FROM SC </a:t>
            </a:r>
            <a:r>
              <a:rPr lang="zh-CN" altLang="en-US" sz="2800">
                <a:solidFill>
                  <a:schemeClr val="accent2"/>
                </a:solidFill>
              </a:rPr>
              <a:t>修了</a:t>
            </a:r>
            <a:r>
              <a:rPr lang="en-US" altLang="zh-CN" sz="2800">
                <a:solidFill>
                  <a:schemeClr val="accent2"/>
                </a:solidFill>
              </a:rPr>
              <a:t>3</a:t>
            </a:r>
            <a:r>
              <a:rPr lang="zh-CN" altLang="en-US" sz="2800">
                <a:solidFill>
                  <a:schemeClr val="accent2"/>
                </a:solidFill>
              </a:rPr>
              <a:t>号课程的学生学号</a:t>
            </a:r>
          </a:p>
          <a:p>
            <a:pPr lvl="2" eaLnBrk="1" hangingPunct="1">
              <a:buFontTx/>
              <a:buNone/>
            </a:pPr>
            <a:r>
              <a:rPr lang="en-US" altLang="zh-CN" sz="2800"/>
              <a:t>WHERE Cno IN</a:t>
            </a:r>
          </a:p>
          <a:p>
            <a:pPr lvl="4" eaLnBrk="1" hangingPunct="1">
              <a:buFontTx/>
              <a:buNone/>
            </a:pPr>
            <a:r>
              <a:rPr lang="en-US" altLang="zh-CN" sz="2800"/>
              <a:t>(SELECT Cno </a:t>
            </a:r>
            <a:r>
              <a:rPr lang="en-US" altLang="zh-CN" sz="2800">
                <a:solidFill>
                  <a:schemeClr val="accent2"/>
                </a:solidFill>
              </a:rPr>
              <a:t>① </a:t>
            </a:r>
            <a:r>
              <a:rPr lang="zh-CN" altLang="en-US" sz="2800">
                <a:solidFill>
                  <a:schemeClr val="accent2"/>
                </a:solidFill>
              </a:rPr>
              <a:t>首先在</a:t>
            </a:r>
            <a:r>
              <a:rPr lang="en-US" altLang="zh-CN" sz="2800">
                <a:solidFill>
                  <a:schemeClr val="accent2"/>
                </a:solidFill>
              </a:rPr>
              <a:t>Course</a:t>
            </a:r>
            <a:r>
              <a:rPr lang="zh-CN" altLang="en-US" sz="2800">
                <a:solidFill>
                  <a:schemeClr val="accent2"/>
                </a:solidFill>
              </a:rPr>
              <a:t>关系找出</a:t>
            </a:r>
          </a:p>
          <a:p>
            <a:pPr lvl="4" eaLnBrk="1" hangingPunct="1">
              <a:buFontTx/>
              <a:buNone/>
            </a:pPr>
            <a:r>
              <a:rPr lang="en-US" altLang="zh-CN" sz="2800"/>
              <a:t>FROM Course </a:t>
            </a:r>
            <a:r>
              <a:rPr lang="en-US" altLang="zh-CN" sz="2800">
                <a:solidFill>
                  <a:schemeClr val="accent2"/>
                </a:solidFill>
              </a:rPr>
              <a:t>“</a:t>
            </a:r>
            <a:r>
              <a:rPr lang="zh-CN" altLang="en-US" sz="2800">
                <a:solidFill>
                  <a:schemeClr val="accent2"/>
                </a:solidFill>
              </a:rPr>
              <a:t>信息系统”的课程号</a:t>
            </a:r>
            <a:r>
              <a:rPr lang="en-US" altLang="zh-CN" sz="2800">
                <a:solidFill>
                  <a:schemeClr val="accent2"/>
                </a:solidFill>
              </a:rPr>
              <a:t>(3</a:t>
            </a:r>
            <a:r>
              <a:rPr lang="zh-CN" altLang="en-US" sz="2800">
                <a:solidFill>
                  <a:schemeClr val="accent2"/>
                </a:solidFill>
              </a:rPr>
              <a:t>号</a:t>
            </a:r>
            <a:r>
              <a:rPr lang="en-US" altLang="zh-CN" sz="2800">
                <a:solidFill>
                  <a:schemeClr val="accent2"/>
                </a:solidFill>
              </a:rPr>
              <a:t>)</a:t>
            </a:r>
          </a:p>
          <a:p>
            <a:pPr lvl="4" eaLnBrk="1" hangingPunct="1">
              <a:buFontTx/>
              <a:buNone/>
            </a:pPr>
            <a:r>
              <a:rPr lang="en-US" altLang="zh-CN" sz="2800"/>
              <a:t>WHERE Cname= ‘</a:t>
            </a:r>
            <a:r>
              <a:rPr lang="zh-CN" altLang="en-US" sz="2800"/>
              <a:t>信息系统’</a:t>
            </a:r>
          </a:p>
          <a:p>
            <a:pPr lvl="4" eaLnBrk="1" hangingPunct="1">
              <a:buFontTx/>
              <a:buNone/>
            </a:pPr>
            <a:r>
              <a:rPr lang="en-US" altLang="zh-CN" sz="2800"/>
              <a:t>)</a:t>
            </a:r>
          </a:p>
          <a:p>
            <a:pPr lvl="2" eaLnBrk="1" hangingPunct="1">
              <a:buFontTx/>
              <a:buNone/>
            </a:pPr>
            <a:r>
              <a:rPr lang="en-US" altLang="zh-CN"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07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1075">
                                            <p:txEl>
                                              <p:pRg st="10" end="1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10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10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1075">
                                            <p:txEl>
                                              <p:pRg st="6" end="6"/>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131075">
                                            <p:txEl>
                                              <p:pRg st="11" end="11"/>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31075">
                                            <p:txEl>
                                              <p:pRg st="1" end="1"/>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31075">
                                            <p:txEl>
                                              <p:pRg st="2" end="2"/>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a:extLst>
              <a:ext uri="{FF2B5EF4-FFF2-40B4-BE49-F238E27FC236}">
                <a16:creationId xmlns:a16="http://schemas.microsoft.com/office/drawing/2014/main" id="{55CC1434-78D6-49C0-B27A-7017CDC625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AB694C-C71C-4ED1-9FCF-C547DF40DA37}" type="slidenum">
              <a:rPr lang="en-US" altLang="zh-CN"/>
              <a:pPr eaLnBrk="1" hangingPunct="1"/>
              <a:t>125</a:t>
            </a:fld>
            <a:endParaRPr lang="en-US" altLang="zh-CN"/>
          </a:p>
        </p:txBody>
      </p:sp>
      <p:sp>
        <p:nvSpPr>
          <p:cNvPr id="129027" name="Rectangle 2">
            <a:extLst>
              <a:ext uri="{FF2B5EF4-FFF2-40B4-BE49-F238E27FC236}">
                <a16:creationId xmlns:a16="http://schemas.microsoft.com/office/drawing/2014/main" id="{BB7669C3-A31C-4631-8104-95FAEB295C4E}"/>
              </a:ext>
            </a:extLst>
          </p:cNvPr>
          <p:cNvSpPr>
            <a:spLocks noGrp="1" noChangeArrowheads="1"/>
          </p:cNvSpPr>
          <p:nvPr>
            <p:ph type="title"/>
          </p:nvPr>
        </p:nvSpPr>
        <p:spPr/>
        <p:txBody>
          <a:bodyPr/>
          <a:lstStyle/>
          <a:p>
            <a:pPr eaLnBrk="1" hangingPunct="1"/>
            <a:r>
              <a:rPr lang="zh-CN" altLang="en-US" b="1"/>
              <a:t>带有</a:t>
            </a:r>
            <a:r>
              <a:rPr lang="en-US" altLang="zh-CN"/>
              <a:t>IN</a:t>
            </a:r>
            <a:r>
              <a:rPr lang="zh-CN" altLang="en-US" b="1"/>
              <a:t>谓词的子查询</a:t>
            </a:r>
          </a:p>
        </p:txBody>
      </p:sp>
      <p:sp>
        <p:nvSpPr>
          <p:cNvPr id="129028" name="Rectangle 3">
            <a:extLst>
              <a:ext uri="{FF2B5EF4-FFF2-40B4-BE49-F238E27FC236}">
                <a16:creationId xmlns:a16="http://schemas.microsoft.com/office/drawing/2014/main" id="{7FA99C61-9141-4BBF-BFED-199F80125CDB}"/>
              </a:ext>
            </a:extLst>
          </p:cNvPr>
          <p:cNvSpPr>
            <a:spLocks noGrp="1" noChangeArrowheads="1"/>
          </p:cNvSpPr>
          <p:nvPr>
            <p:ph type="body" idx="1"/>
          </p:nvPr>
        </p:nvSpPr>
        <p:spPr>
          <a:xfrm>
            <a:off x="228600" y="1600200"/>
            <a:ext cx="8686800" cy="4267200"/>
          </a:xfrm>
        </p:spPr>
        <p:txBody>
          <a:bodyPr/>
          <a:lstStyle/>
          <a:p>
            <a:pPr eaLnBrk="1" hangingPunct="1">
              <a:buFontTx/>
              <a:buNone/>
            </a:pPr>
            <a:r>
              <a:rPr lang="en-US" altLang="zh-CN" sz="3600"/>
              <a:t>   </a:t>
            </a:r>
            <a:r>
              <a:rPr lang="zh-CN" altLang="en-US" sz="3600"/>
              <a:t>用连接查询实现</a:t>
            </a:r>
            <a:r>
              <a:rPr lang="en-US" altLang="zh-CN" sz="3600"/>
              <a:t>[</a:t>
            </a:r>
            <a:r>
              <a:rPr lang="zh-CN" altLang="en-US" sz="3600"/>
              <a:t>例</a:t>
            </a:r>
            <a:r>
              <a:rPr lang="en-US" altLang="zh-CN" sz="3600"/>
              <a:t>40]</a:t>
            </a:r>
            <a:r>
              <a:rPr lang="zh-CN" altLang="en-US" sz="3600"/>
              <a:t>，查询选修了课程名为“信息系统”的学生学号和姓名</a:t>
            </a:r>
            <a:endParaRPr lang="en-US" altLang="zh-CN" sz="3600"/>
          </a:p>
          <a:p>
            <a:pPr lvl="1" eaLnBrk="1" hangingPunct="1">
              <a:buFontTx/>
              <a:buNone/>
            </a:pPr>
            <a:r>
              <a:rPr lang="en-US" altLang="zh-CN" sz="3200"/>
              <a:t>SELECT Student.Sno</a:t>
            </a:r>
            <a:r>
              <a:rPr lang="zh-CN" altLang="en-US" sz="3200"/>
              <a:t>，</a:t>
            </a:r>
            <a:r>
              <a:rPr lang="en-US" altLang="zh-CN" sz="3200"/>
              <a:t>Sname</a:t>
            </a:r>
          </a:p>
          <a:p>
            <a:pPr lvl="1" eaLnBrk="1" hangingPunct="1">
              <a:buFontTx/>
              <a:buNone/>
            </a:pPr>
            <a:r>
              <a:rPr lang="en-US" altLang="zh-CN" sz="3200"/>
              <a:t>FROM Student</a:t>
            </a:r>
            <a:r>
              <a:rPr lang="zh-CN" altLang="en-US" sz="3200"/>
              <a:t>，</a:t>
            </a:r>
            <a:r>
              <a:rPr lang="en-US" altLang="zh-CN" sz="3200"/>
              <a:t>SC</a:t>
            </a:r>
            <a:r>
              <a:rPr lang="zh-CN" altLang="en-US" sz="3200"/>
              <a:t>，</a:t>
            </a:r>
            <a:r>
              <a:rPr lang="en-US" altLang="zh-CN" sz="3200"/>
              <a:t>Course</a:t>
            </a:r>
          </a:p>
          <a:p>
            <a:pPr lvl="1" eaLnBrk="1" hangingPunct="1">
              <a:buFontTx/>
              <a:buNone/>
            </a:pPr>
            <a:r>
              <a:rPr lang="en-US" altLang="zh-CN" sz="3200"/>
              <a:t>WHERE Student.Sno = SC.Sno AND</a:t>
            </a:r>
          </a:p>
          <a:p>
            <a:pPr lvl="1" eaLnBrk="1" hangingPunct="1">
              <a:buFontTx/>
              <a:buNone/>
            </a:pPr>
            <a:r>
              <a:rPr lang="en-US" altLang="zh-CN" sz="3200"/>
              <a:t>SC.Cno = Course.Cno AND</a:t>
            </a:r>
          </a:p>
          <a:p>
            <a:pPr lvl="1" eaLnBrk="1" hangingPunct="1">
              <a:buFontTx/>
              <a:buNone/>
            </a:pPr>
            <a:r>
              <a:rPr lang="en-US" altLang="zh-CN" sz="3200"/>
              <a:t>Course.Cname=‘</a:t>
            </a:r>
            <a:r>
              <a:rPr lang="zh-CN" altLang="en-US" sz="3200"/>
              <a:t>信息系统’；</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a:extLst>
              <a:ext uri="{FF2B5EF4-FFF2-40B4-BE49-F238E27FC236}">
                <a16:creationId xmlns:a16="http://schemas.microsoft.com/office/drawing/2014/main" id="{CD2F7364-9C85-4322-89B1-09F4B649B6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5600C4B-6AE8-4134-8816-AA20EC7F018F}" type="slidenum">
              <a:rPr lang="en-US" altLang="zh-CN"/>
              <a:pPr eaLnBrk="1" hangingPunct="1"/>
              <a:t>126</a:t>
            </a:fld>
            <a:endParaRPr lang="en-US" altLang="zh-CN"/>
          </a:p>
        </p:txBody>
      </p:sp>
      <p:sp>
        <p:nvSpPr>
          <p:cNvPr id="130051" name="Rectangle 2">
            <a:extLst>
              <a:ext uri="{FF2B5EF4-FFF2-40B4-BE49-F238E27FC236}">
                <a16:creationId xmlns:a16="http://schemas.microsoft.com/office/drawing/2014/main" id="{837B2415-8911-4F7E-89ED-753F3FDDD019}"/>
              </a:ext>
            </a:extLst>
          </p:cNvPr>
          <p:cNvSpPr>
            <a:spLocks noGrp="1" noChangeArrowheads="1"/>
          </p:cNvSpPr>
          <p:nvPr>
            <p:ph type="title"/>
          </p:nvPr>
        </p:nvSpPr>
        <p:spPr/>
        <p:txBody>
          <a:bodyPr/>
          <a:lstStyle/>
          <a:p>
            <a:pPr eaLnBrk="1" hangingPunct="1"/>
            <a:r>
              <a:rPr lang="en-US" altLang="zh-CN"/>
              <a:t>3.4.3 </a:t>
            </a:r>
            <a:r>
              <a:rPr lang="zh-CN" altLang="en-US" b="1"/>
              <a:t>嵌套查询</a:t>
            </a:r>
          </a:p>
        </p:txBody>
      </p:sp>
      <p:sp>
        <p:nvSpPr>
          <p:cNvPr id="130052" name="Rectangle 3">
            <a:extLst>
              <a:ext uri="{FF2B5EF4-FFF2-40B4-BE49-F238E27FC236}">
                <a16:creationId xmlns:a16="http://schemas.microsoft.com/office/drawing/2014/main" id="{AB08566A-B414-4751-BA53-2C14DB25E1CF}"/>
              </a:ext>
            </a:extLst>
          </p:cNvPr>
          <p:cNvSpPr>
            <a:spLocks noGrp="1" noChangeArrowheads="1"/>
          </p:cNvSpPr>
          <p:nvPr>
            <p:ph type="body" idx="1"/>
          </p:nvPr>
        </p:nvSpPr>
        <p:spPr>
          <a:xfrm>
            <a:off x="457200" y="1600200"/>
            <a:ext cx="8382000" cy="4038600"/>
          </a:xfrm>
        </p:spPr>
        <p:txBody>
          <a:bodyPr/>
          <a:lstStyle/>
          <a:p>
            <a:pPr eaLnBrk="1" hangingPunct="1"/>
            <a:r>
              <a:rPr lang="zh-CN" altLang="en-US" sz="4000"/>
              <a:t>带有</a:t>
            </a:r>
            <a:r>
              <a:rPr lang="en-US" altLang="zh-CN" sz="4000"/>
              <a:t>IN</a:t>
            </a:r>
            <a:r>
              <a:rPr lang="zh-CN" altLang="en-US" sz="4000"/>
              <a:t>谓词的子查询</a:t>
            </a:r>
          </a:p>
          <a:p>
            <a:pPr eaLnBrk="1" hangingPunct="1"/>
            <a:r>
              <a:rPr lang="zh-CN" altLang="en-US" sz="4000">
                <a:solidFill>
                  <a:schemeClr val="accent2"/>
                </a:solidFill>
              </a:rPr>
              <a:t>带有比较运算符的子查询</a:t>
            </a:r>
          </a:p>
          <a:p>
            <a:pPr eaLnBrk="1" hangingPunct="1"/>
            <a:r>
              <a:rPr lang="zh-CN" altLang="en-US" sz="4000"/>
              <a:t>带有</a:t>
            </a:r>
            <a:r>
              <a:rPr lang="en-US" altLang="zh-CN" sz="4000"/>
              <a:t>ANY</a:t>
            </a:r>
            <a:r>
              <a:rPr lang="zh-CN" altLang="en-US" sz="4000"/>
              <a:t>（</a:t>
            </a:r>
            <a:r>
              <a:rPr lang="en-US" altLang="zh-CN" sz="4000"/>
              <a:t>SOME</a:t>
            </a:r>
            <a:r>
              <a:rPr lang="zh-CN" altLang="en-US" sz="4000"/>
              <a:t>）或</a:t>
            </a:r>
            <a:r>
              <a:rPr lang="en-US" altLang="zh-CN" sz="4000"/>
              <a:t>ALL</a:t>
            </a:r>
            <a:r>
              <a:rPr lang="zh-CN" altLang="en-US" sz="4000"/>
              <a:t>谓词的子查询</a:t>
            </a:r>
          </a:p>
          <a:p>
            <a:pPr eaLnBrk="1" hangingPunct="1"/>
            <a:r>
              <a:rPr lang="zh-CN" altLang="en-US" sz="4000"/>
              <a:t>带有</a:t>
            </a:r>
            <a:r>
              <a:rPr lang="en-US" altLang="zh-CN" sz="4000"/>
              <a:t>EXISTS</a:t>
            </a:r>
            <a:r>
              <a:rPr lang="zh-CN" altLang="en-US" sz="4000"/>
              <a:t>谓词的子查询</a:t>
            </a:r>
          </a:p>
          <a:p>
            <a:pPr eaLnBrk="1" hangingPunct="1"/>
            <a:endParaRPr lang="en-US" altLang="zh-CN" sz="40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a:extLst>
              <a:ext uri="{FF2B5EF4-FFF2-40B4-BE49-F238E27FC236}">
                <a16:creationId xmlns:a16="http://schemas.microsoft.com/office/drawing/2014/main" id="{659647B6-61E5-4DC9-B49B-13CDAE2D4F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5BE7D50-4C89-4D28-B80B-10EF21664C11}" type="slidenum">
              <a:rPr lang="en-US" altLang="zh-CN"/>
              <a:pPr eaLnBrk="1" hangingPunct="1"/>
              <a:t>127</a:t>
            </a:fld>
            <a:endParaRPr lang="en-US" altLang="zh-CN"/>
          </a:p>
        </p:txBody>
      </p:sp>
      <p:sp>
        <p:nvSpPr>
          <p:cNvPr id="131075" name="Rectangle 2">
            <a:extLst>
              <a:ext uri="{FF2B5EF4-FFF2-40B4-BE49-F238E27FC236}">
                <a16:creationId xmlns:a16="http://schemas.microsoft.com/office/drawing/2014/main" id="{D5A3FEBB-7F54-4EF3-9E8C-0D9E3013C12A}"/>
              </a:ext>
            </a:extLst>
          </p:cNvPr>
          <p:cNvSpPr>
            <a:spLocks noGrp="1" noChangeArrowheads="1"/>
          </p:cNvSpPr>
          <p:nvPr>
            <p:ph type="title"/>
          </p:nvPr>
        </p:nvSpPr>
        <p:spPr/>
        <p:txBody>
          <a:bodyPr/>
          <a:lstStyle/>
          <a:p>
            <a:pPr eaLnBrk="1" hangingPunct="1"/>
            <a:r>
              <a:rPr lang="zh-CN" altLang="en-US" b="1"/>
              <a:t>二、带有比较运算符的子查询</a:t>
            </a:r>
          </a:p>
        </p:txBody>
      </p:sp>
      <p:sp>
        <p:nvSpPr>
          <p:cNvPr id="131076" name="Rectangle 3">
            <a:extLst>
              <a:ext uri="{FF2B5EF4-FFF2-40B4-BE49-F238E27FC236}">
                <a16:creationId xmlns:a16="http://schemas.microsoft.com/office/drawing/2014/main" id="{BC781720-73E3-4B5D-898C-C90DEB375DA0}"/>
              </a:ext>
            </a:extLst>
          </p:cNvPr>
          <p:cNvSpPr>
            <a:spLocks noGrp="1" noChangeArrowheads="1"/>
          </p:cNvSpPr>
          <p:nvPr>
            <p:ph type="body" idx="1"/>
          </p:nvPr>
        </p:nvSpPr>
        <p:spPr>
          <a:xfrm>
            <a:off x="457200" y="1600200"/>
            <a:ext cx="8229600" cy="3276600"/>
          </a:xfrm>
        </p:spPr>
        <p:txBody>
          <a:bodyPr/>
          <a:lstStyle/>
          <a:p>
            <a:pPr eaLnBrk="1" hangingPunct="1"/>
            <a:r>
              <a:rPr lang="zh-CN" altLang="en-US" sz="4000"/>
              <a:t>当能确切知道内层查询返回单值时，可用比较运算符（</a:t>
            </a:r>
            <a:r>
              <a:rPr lang="en-US" altLang="zh-CN" sz="4000"/>
              <a:t>&gt;</a:t>
            </a:r>
            <a:r>
              <a:rPr lang="zh-CN" altLang="en-US" sz="4000"/>
              <a:t>，</a:t>
            </a:r>
            <a:r>
              <a:rPr lang="en-US" altLang="zh-CN" sz="4000"/>
              <a:t>&lt;</a:t>
            </a:r>
            <a:r>
              <a:rPr lang="zh-CN" altLang="en-US" sz="4000"/>
              <a:t>，</a:t>
            </a:r>
            <a:r>
              <a:rPr lang="en-US" altLang="zh-CN" sz="4000"/>
              <a:t>=</a:t>
            </a:r>
            <a:r>
              <a:rPr lang="zh-CN" altLang="en-US" sz="4000"/>
              <a:t>，</a:t>
            </a:r>
            <a:r>
              <a:rPr lang="en-US" altLang="zh-CN" sz="4000"/>
              <a:t>&gt;=</a:t>
            </a:r>
            <a:r>
              <a:rPr lang="zh-CN" altLang="en-US" sz="4000"/>
              <a:t>，</a:t>
            </a:r>
            <a:r>
              <a:rPr lang="en-US" altLang="zh-CN" sz="4000"/>
              <a:t>&lt;=</a:t>
            </a:r>
            <a:r>
              <a:rPr lang="zh-CN" altLang="en-US" sz="4000"/>
              <a:t>，</a:t>
            </a:r>
            <a:r>
              <a:rPr lang="en-US" altLang="zh-CN" sz="4000"/>
              <a:t>!=</a:t>
            </a:r>
            <a:r>
              <a:rPr lang="zh-CN" altLang="en-US" sz="4000"/>
              <a:t>或</a:t>
            </a:r>
            <a:r>
              <a:rPr lang="en-US" altLang="zh-CN" sz="4000"/>
              <a:t>&lt; &gt;</a:t>
            </a:r>
            <a:r>
              <a:rPr lang="zh-CN" altLang="en-US" sz="4000"/>
              <a:t>）</a:t>
            </a:r>
          </a:p>
          <a:p>
            <a:pPr eaLnBrk="1" hangingPunct="1"/>
            <a:r>
              <a:rPr lang="zh-CN" altLang="en-US" sz="4000"/>
              <a:t>与</a:t>
            </a:r>
            <a:r>
              <a:rPr lang="en-US" altLang="zh-CN" sz="4000"/>
              <a:t>ANY</a:t>
            </a:r>
            <a:r>
              <a:rPr lang="zh-CN" altLang="en-US" sz="4000"/>
              <a:t>或</a:t>
            </a:r>
            <a:r>
              <a:rPr lang="en-US" altLang="zh-CN" sz="4000"/>
              <a:t>ALL</a:t>
            </a:r>
            <a:r>
              <a:rPr lang="zh-CN" altLang="en-US" sz="4000"/>
              <a:t>谓词配合使用</a:t>
            </a:r>
          </a:p>
          <a:p>
            <a:pPr eaLnBrk="1" hangingPunct="1"/>
            <a:endParaRPr lang="en-US" altLang="zh-CN" sz="40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a:extLst>
              <a:ext uri="{FF2B5EF4-FFF2-40B4-BE49-F238E27FC236}">
                <a16:creationId xmlns:a16="http://schemas.microsoft.com/office/drawing/2014/main" id="{C579EF97-0BE9-4185-9985-BB66C9D6EC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3A16F35-CC9C-4A85-A7CB-7D66233F610C}" type="slidenum">
              <a:rPr lang="en-US" altLang="zh-CN"/>
              <a:pPr eaLnBrk="1" hangingPunct="1"/>
              <a:t>128</a:t>
            </a:fld>
            <a:endParaRPr lang="en-US" altLang="zh-CN"/>
          </a:p>
        </p:txBody>
      </p:sp>
      <p:sp>
        <p:nvSpPr>
          <p:cNvPr id="132099" name="Rectangle 2">
            <a:extLst>
              <a:ext uri="{FF2B5EF4-FFF2-40B4-BE49-F238E27FC236}">
                <a16:creationId xmlns:a16="http://schemas.microsoft.com/office/drawing/2014/main" id="{2BDAD64B-C521-4A7E-90C6-8DC833F54C91}"/>
              </a:ext>
            </a:extLst>
          </p:cNvPr>
          <p:cNvSpPr>
            <a:spLocks noGrp="1" noChangeArrowheads="1"/>
          </p:cNvSpPr>
          <p:nvPr>
            <p:ph type="title"/>
          </p:nvPr>
        </p:nvSpPr>
        <p:spPr>
          <a:xfrm>
            <a:off x="457200" y="152400"/>
            <a:ext cx="8229600" cy="1143000"/>
          </a:xfrm>
        </p:spPr>
        <p:txBody>
          <a:bodyPr/>
          <a:lstStyle/>
          <a:p>
            <a:pPr eaLnBrk="1" hangingPunct="1"/>
            <a:r>
              <a:rPr lang="zh-CN" altLang="en-US" b="1"/>
              <a:t>带有比较运算符的子查询</a:t>
            </a:r>
          </a:p>
        </p:txBody>
      </p:sp>
      <p:sp>
        <p:nvSpPr>
          <p:cNvPr id="132100" name="Rectangle 3">
            <a:extLst>
              <a:ext uri="{FF2B5EF4-FFF2-40B4-BE49-F238E27FC236}">
                <a16:creationId xmlns:a16="http://schemas.microsoft.com/office/drawing/2014/main" id="{1BD90972-6BAF-4E21-87AB-A5711C2063EE}"/>
              </a:ext>
            </a:extLst>
          </p:cNvPr>
          <p:cNvSpPr>
            <a:spLocks noGrp="1" noChangeArrowheads="1"/>
          </p:cNvSpPr>
          <p:nvPr>
            <p:ph type="body" idx="1"/>
          </p:nvPr>
        </p:nvSpPr>
        <p:spPr>
          <a:xfrm>
            <a:off x="76200" y="1295400"/>
            <a:ext cx="8915400" cy="5334000"/>
          </a:xfrm>
        </p:spPr>
        <p:txBody>
          <a:bodyPr/>
          <a:lstStyle/>
          <a:p>
            <a:pPr eaLnBrk="1" hangingPunct="1">
              <a:buFontTx/>
              <a:buNone/>
            </a:pPr>
            <a:r>
              <a:rPr lang="en-US" altLang="zh-CN" sz="3600"/>
              <a:t>   </a:t>
            </a:r>
            <a:r>
              <a:rPr lang="zh-CN" altLang="en-US" sz="3600"/>
              <a:t>例：假设一个学生只可能在一个系学习，并且必须属于一个系，则在</a:t>
            </a:r>
            <a:r>
              <a:rPr lang="en-US" altLang="zh-CN" sz="3600"/>
              <a:t>[</a:t>
            </a:r>
            <a:r>
              <a:rPr lang="zh-CN" altLang="en-US" sz="3600"/>
              <a:t>例</a:t>
            </a:r>
            <a:r>
              <a:rPr lang="en-US" altLang="zh-CN" sz="3600"/>
              <a:t>39]</a:t>
            </a:r>
            <a:r>
              <a:rPr lang="zh-CN" altLang="en-US" sz="3600"/>
              <a:t>可以用</a:t>
            </a:r>
            <a:r>
              <a:rPr lang="en-US" altLang="zh-CN" sz="3600"/>
              <a:t>= </a:t>
            </a:r>
            <a:r>
              <a:rPr lang="zh-CN" altLang="en-US" sz="3600"/>
              <a:t>代替</a:t>
            </a:r>
            <a:r>
              <a:rPr lang="en-US" altLang="zh-CN" sz="3600"/>
              <a:t>IN </a:t>
            </a:r>
          </a:p>
          <a:p>
            <a:pPr lvl="1" eaLnBrk="1" hangingPunct="1">
              <a:buFontTx/>
              <a:buNone/>
            </a:pPr>
            <a:r>
              <a:rPr lang="en-US" altLang="zh-CN" sz="3200"/>
              <a:t>SELECT Sno</a:t>
            </a:r>
            <a:r>
              <a:rPr lang="zh-CN" altLang="en-US" sz="3200"/>
              <a:t>，</a:t>
            </a:r>
            <a:r>
              <a:rPr lang="en-US" altLang="zh-CN" sz="3200"/>
              <a:t>Sname</a:t>
            </a:r>
            <a:r>
              <a:rPr lang="zh-CN" altLang="en-US" sz="3200"/>
              <a:t>，</a:t>
            </a:r>
            <a:r>
              <a:rPr lang="en-US" altLang="zh-CN" sz="3200"/>
              <a:t>Sdept</a:t>
            </a:r>
          </a:p>
          <a:p>
            <a:pPr lvl="1" eaLnBrk="1" hangingPunct="1">
              <a:buFontTx/>
              <a:buNone/>
            </a:pPr>
            <a:r>
              <a:rPr lang="en-US" altLang="zh-CN" sz="3200"/>
              <a:t>FROM Student</a:t>
            </a:r>
          </a:p>
          <a:p>
            <a:pPr lvl="1" eaLnBrk="1" hangingPunct="1">
              <a:buFontTx/>
              <a:buNone/>
            </a:pPr>
            <a:r>
              <a:rPr lang="en-US" altLang="zh-CN" sz="3200"/>
              <a:t>WHERE Sdept =</a:t>
            </a:r>
          </a:p>
          <a:p>
            <a:pPr lvl="2" eaLnBrk="1" hangingPunct="1">
              <a:buFontTx/>
              <a:buNone/>
            </a:pPr>
            <a:r>
              <a:rPr lang="en-US" altLang="zh-CN" sz="3200"/>
              <a:t>(SELECT Sdept</a:t>
            </a:r>
          </a:p>
          <a:p>
            <a:pPr lvl="2" eaLnBrk="1" hangingPunct="1">
              <a:buFontTx/>
              <a:buNone/>
            </a:pPr>
            <a:r>
              <a:rPr lang="en-US" altLang="zh-CN" sz="3200"/>
              <a:t>FROM Student</a:t>
            </a:r>
          </a:p>
          <a:p>
            <a:pPr lvl="2" eaLnBrk="1" hangingPunct="1">
              <a:buFontTx/>
              <a:buNone/>
            </a:pPr>
            <a:r>
              <a:rPr lang="en-US" altLang="zh-CN" sz="3200"/>
              <a:t>WHERE Sname= ‘</a:t>
            </a:r>
            <a:r>
              <a:rPr lang="zh-CN" altLang="en-US" sz="3200"/>
              <a:t>刘晨’</a:t>
            </a:r>
            <a:r>
              <a:rPr lang="en-US" altLang="zh-CN" sz="3200"/>
              <a:t>);</a:t>
            </a:r>
          </a:p>
        </p:txBody>
      </p:sp>
      <p:sp>
        <p:nvSpPr>
          <p:cNvPr id="5" name="圆角矩形 4">
            <a:extLst>
              <a:ext uri="{FF2B5EF4-FFF2-40B4-BE49-F238E27FC236}">
                <a16:creationId xmlns:a16="http://schemas.microsoft.com/office/drawing/2014/main" id="{3432F169-3276-4D46-9EAD-777F24D5A446}"/>
              </a:ext>
            </a:extLst>
          </p:cNvPr>
          <p:cNvSpPr/>
          <p:nvPr/>
        </p:nvSpPr>
        <p:spPr>
          <a:xfrm>
            <a:off x="4572000" y="3810000"/>
            <a:ext cx="41910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rgbClr val="3333CC"/>
                </a:solidFill>
              </a:rPr>
              <a:t>查询与“刘晨”在同一个系学习的学生</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a:extLst>
              <a:ext uri="{FF2B5EF4-FFF2-40B4-BE49-F238E27FC236}">
                <a16:creationId xmlns:a16="http://schemas.microsoft.com/office/drawing/2014/main" id="{9A4AF21E-E5FA-4A06-9D23-5894F6C0C3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024210-E8EF-46B2-8A0D-6C350C189B25}" type="slidenum">
              <a:rPr lang="en-US" altLang="zh-CN"/>
              <a:pPr eaLnBrk="1" hangingPunct="1"/>
              <a:t>129</a:t>
            </a:fld>
            <a:endParaRPr lang="en-US" altLang="zh-CN"/>
          </a:p>
        </p:txBody>
      </p:sp>
      <p:sp>
        <p:nvSpPr>
          <p:cNvPr id="133123" name="Rectangle 2">
            <a:extLst>
              <a:ext uri="{FF2B5EF4-FFF2-40B4-BE49-F238E27FC236}">
                <a16:creationId xmlns:a16="http://schemas.microsoft.com/office/drawing/2014/main" id="{DA1420E1-510D-422F-A6F8-DD199F8EC9D2}"/>
              </a:ext>
            </a:extLst>
          </p:cNvPr>
          <p:cNvSpPr>
            <a:spLocks noGrp="1" noChangeArrowheads="1"/>
          </p:cNvSpPr>
          <p:nvPr>
            <p:ph type="title"/>
          </p:nvPr>
        </p:nvSpPr>
        <p:spPr>
          <a:xfrm>
            <a:off x="381000" y="228600"/>
            <a:ext cx="8229600" cy="1143000"/>
          </a:xfrm>
        </p:spPr>
        <p:txBody>
          <a:bodyPr/>
          <a:lstStyle/>
          <a:p>
            <a:pPr eaLnBrk="1" hangingPunct="1"/>
            <a:r>
              <a:rPr lang="zh-CN" altLang="en-US" b="1"/>
              <a:t>带有比较运算符的子查询</a:t>
            </a:r>
          </a:p>
        </p:txBody>
      </p:sp>
      <p:sp>
        <p:nvSpPr>
          <p:cNvPr id="133124" name="Rectangle 3">
            <a:extLst>
              <a:ext uri="{FF2B5EF4-FFF2-40B4-BE49-F238E27FC236}">
                <a16:creationId xmlns:a16="http://schemas.microsoft.com/office/drawing/2014/main" id="{894F8FCD-8FF5-45B5-83E2-6A6F6C1F37C1}"/>
              </a:ext>
            </a:extLst>
          </p:cNvPr>
          <p:cNvSpPr>
            <a:spLocks noGrp="1" noChangeArrowheads="1"/>
          </p:cNvSpPr>
          <p:nvPr>
            <p:ph type="body" idx="1"/>
          </p:nvPr>
        </p:nvSpPr>
        <p:spPr>
          <a:xfrm>
            <a:off x="457200" y="1447800"/>
            <a:ext cx="8229600" cy="5029200"/>
          </a:xfrm>
        </p:spPr>
        <p:txBody>
          <a:bodyPr/>
          <a:lstStyle/>
          <a:p>
            <a:pPr eaLnBrk="1" hangingPunct="1"/>
            <a:r>
              <a:rPr lang="zh-CN" altLang="en-US" sz="3600">
                <a:solidFill>
                  <a:srgbClr val="3333CC"/>
                </a:solidFill>
              </a:rPr>
              <a:t>子查询一定要跟在比较符之后</a:t>
            </a:r>
          </a:p>
          <a:p>
            <a:pPr eaLnBrk="1" hangingPunct="1"/>
            <a:r>
              <a:rPr lang="zh-CN" altLang="en-US" sz="3600">
                <a:solidFill>
                  <a:srgbClr val="FF0000"/>
                </a:solidFill>
              </a:rPr>
              <a:t>错误的例子</a:t>
            </a:r>
          </a:p>
          <a:p>
            <a:pPr lvl="1" eaLnBrk="1" hangingPunct="1">
              <a:buFontTx/>
              <a:buNone/>
            </a:pPr>
            <a:r>
              <a:rPr lang="en-US" altLang="zh-CN" sz="3200"/>
              <a:t>SELECT Sno</a:t>
            </a:r>
            <a:r>
              <a:rPr lang="zh-CN" altLang="en-US" sz="3200"/>
              <a:t>，</a:t>
            </a:r>
            <a:r>
              <a:rPr lang="en-US" altLang="zh-CN" sz="3200"/>
              <a:t>Sname</a:t>
            </a:r>
            <a:r>
              <a:rPr lang="zh-CN" altLang="en-US" sz="3200"/>
              <a:t>，</a:t>
            </a:r>
            <a:r>
              <a:rPr lang="en-US" altLang="zh-CN" sz="3200"/>
              <a:t>Sdept</a:t>
            </a:r>
          </a:p>
          <a:p>
            <a:pPr lvl="1" eaLnBrk="1" hangingPunct="1">
              <a:buFontTx/>
              <a:buNone/>
            </a:pPr>
            <a:r>
              <a:rPr lang="en-US" altLang="zh-CN" sz="3200"/>
              <a:t>FROM Student</a:t>
            </a:r>
          </a:p>
          <a:p>
            <a:pPr lvl="1" eaLnBrk="1" hangingPunct="1">
              <a:buFontTx/>
              <a:buNone/>
            </a:pPr>
            <a:r>
              <a:rPr lang="en-US" altLang="zh-CN" sz="3200"/>
              <a:t>WHERE ( SELECT Sdept</a:t>
            </a:r>
          </a:p>
          <a:p>
            <a:pPr lvl="2" eaLnBrk="1" hangingPunct="1">
              <a:buFontTx/>
              <a:buNone/>
            </a:pPr>
            <a:r>
              <a:rPr lang="en-US" altLang="zh-CN" sz="3200"/>
              <a:t>FROM Student</a:t>
            </a:r>
          </a:p>
          <a:p>
            <a:pPr lvl="2" eaLnBrk="1" hangingPunct="1">
              <a:buFontTx/>
              <a:buNone/>
            </a:pPr>
            <a:r>
              <a:rPr lang="en-US" altLang="zh-CN" sz="3200"/>
              <a:t>WHERE Sname= ‘ </a:t>
            </a:r>
            <a:r>
              <a:rPr lang="zh-CN" altLang="en-US" sz="3200"/>
              <a:t>刘晨’ </a:t>
            </a:r>
            <a:r>
              <a:rPr lang="en-US" altLang="zh-CN" sz="3200"/>
              <a:t>)</a:t>
            </a:r>
          </a:p>
          <a:p>
            <a:pPr lvl="2" eaLnBrk="1" hangingPunct="1">
              <a:buFontTx/>
              <a:buNone/>
            </a:pPr>
            <a:r>
              <a:rPr lang="en-US" altLang="zh-CN" sz="3200">
                <a:solidFill>
                  <a:srgbClr val="FF0000"/>
                </a:solidFill>
              </a:rPr>
              <a:t>= Sdept;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E5ECA2EC-194E-40A1-91CE-4BD4F45B54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8BCFBA4-3A6E-47C8-AA1E-8F1A447A9FB6}" type="slidenum">
              <a:rPr lang="en-US" altLang="zh-CN"/>
              <a:pPr eaLnBrk="1" hangingPunct="1"/>
              <a:t>13</a:t>
            </a:fld>
            <a:endParaRPr lang="en-US" altLang="zh-CN"/>
          </a:p>
        </p:txBody>
      </p:sp>
      <p:sp>
        <p:nvSpPr>
          <p:cNvPr id="14339" name="Rectangle 2">
            <a:extLst>
              <a:ext uri="{FF2B5EF4-FFF2-40B4-BE49-F238E27FC236}">
                <a16:creationId xmlns:a16="http://schemas.microsoft.com/office/drawing/2014/main" id="{2FBE452A-2152-43F9-B07D-084F5C28FF94}"/>
              </a:ext>
            </a:extLst>
          </p:cNvPr>
          <p:cNvSpPr>
            <a:spLocks noGrp="1" noChangeArrowheads="1"/>
          </p:cNvSpPr>
          <p:nvPr>
            <p:ph type="title"/>
          </p:nvPr>
        </p:nvSpPr>
        <p:spPr>
          <a:xfrm>
            <a:off x="228600" y="76200"/>
            <a:ext cx="8915400" cy="1143000"/>
          </a:xfrm>
        </p:spPr>
        <p:txBody>
          <a:bodyPr/>
          <a:lstStyle/>
          <a:p>
            <a:pPr eaLnBrk="1" hangingPunct="1"/>
            <a:r>
              <a:rPr lang="en-US" altLang="zh-CN" sz="3600" b="1">
                <a:latin typeface="Comic Sans MS" panose="030F0702030302020204" pitchFamily="66" charset="0"/>
              </a:rPr>
              <a:t>SQL</a:t>
            </a:r>
            <a:r>
              <a:rPr lang="zh-CN" altLang="en-US" sz="3600" b="1">
                <a:latin typeface="Comic Sans MS" panose="030F0702030302020204" pitchFamily="66" charset="0"/>
              </a:rPr>
              <a:t>对关系数据库模式的支持</a:t>
            </a:r>
            <a:r>
              <a:rPr lang="en-US" altLang="zh-CN" sz="3600" b="1">
                <a:latin typeface="Comic Sans MS" panose="030F0702030302020204" pitchFamily="66" charset="0"/>
              </a:rPr>
              <a:t>(Page 78)</a:t>
            </a:r>
          </a:p>
        </p:txBody>
      </p:sp>
      <p:sp>
        <p:nvSpPr>
          <p:cNvPr id="14340" name="Rectangle 4">
            <a:extLst>
              <a:ext uri="{FF2B5EF4-FFF2-40B4-BE49-F238E27FC236}">
                <a16:creationId xmlns:a16="http://schemas.microsoft.com/office/drawing/2014/main" id="{C8D137DA-F351-48B9-875E-26F5CD8D23FE}"/>
              </a:ext>
            </a:extLst>
          </p:cNvPr>
          <p:cNvSpPr>
            <a:spLocks noChangeArrowheads="1"/>
          </p:cNvSpPr>
          <p:nvPr/>
        </p:nvSpPr>
        <p:spPr bwMode="auto">
          <a:xfrm>
            <a:off x="533400" y="41910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基本表 </a:t>
            </a:r>
            <a:r>
              <a:rPr lang="en-US" altLang="zh-CN" sz="2800"/>
              <a:t>1</a:t>
            </a:r>
          </a:p>
        </p:txBody>
      </p:sp>
      <p:sp>
        <p:nvSpPr>
          <p:cNvPr id="14341" name="Rectangle 5">
            <a:extLst>
              <a:ext uri="{FF2B5EF4-FFF2-40B4-BE49-F238E27FC236}">
                <a16:creationId xmlns:a16="http://schemas.microsoft.com/office/drawing/2014/main" id="{7098CC2D-0F34-4279-B2D6-0B2721BDB1D0}"/>
              </a:ext>
            </a:extLst>
          </p:cNvPr>
          <p:cNvSpPr>
            <a:spLocks noChangeArrowheads="1"/>
          </p:cNvSpPr>
          <p:nvPr/>
        </p:nvSpPr>
        <p:spPr bwMode="auto">
          <a:xfrm>
            <a:off x="2667000" y="41910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基本表 </a:t>
            </a:r>
            <a:r>
              <a:rPr lang="en-US" altLang="zh-CN" sz="2800"/>
              <a:t>2</a:t>
            </a:r>
          </a:p>
        </p:txBody>
      </p:sp>
      <p:sp>
        <p:nvSpPr>
          <p:cNvPr id="14342" name="Rectangle 6">
            <a:extLst>
              <a:ext uri="{FF2B5EF4-FFF2-40B4-BE49-F238E27FC236}">
                <a16:creationId xmlns:a16="http://schemas.microsoft.com/office/drawing/2014/main" id="{2054E8C2-60E8-4B91-85B3-8CF1B5A0143D}"/>
              </a:ext>
            </a:extLst>
          </p:cNvPr>
          <p:cNvSpPr>
            <a:spLocks noChangeArrowheads="1"/>
          </p:cNvSpPr>
          <p:nvPr/>
        </p:nvSpPr>
        <p:spPr bwMode="auto">
          <a:xfrm>
            <a:off x="4699000" y="41910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基本表 </a:t>
            </a:r>
            <a:r>
              <a:rPr lang="en-US" altLang="zh-CN" sz="2800"/>
              <a:t>3</a:t>
            </a:r>
          </a:p>
        </p:txBody>
      </p:sp>
      <p:sp>
        <p:nvSpPr>
          <p:cNvPr id="14343" name="Rectangle 7">
            <a:extLst>
              <a:ext uri="{FF2B5EF4-FFF2-40B4-BE49-F238E27FC236}">
                <a16:creationId xmlns:a16="http://schemas.microsoft.com/office/drawing/2014/main" id="{35F1A8EB-D4BF-437B-9E44-8AC526B87A30}"/>
              </a:ext>
            </a:extLst>
          </p:cNvPr>
          <p:cNvSpPr>
            <a:spLocks noChangeArrowheads="1"/>
          </p:cNvSpPr>
          <p:nvPr/>
        </p:nvSpPr>
        <p:spPr bwMode="auto">
          <a:xfrm>
            <a:off x="6477000" y="41910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基本表 </a:t>
            </a:r>
            <a:r>
              <a:rPr lang="en-US" altLang="zh-CN" sz="2800"/>
              <a:t>4</a:t>
            </a:r>
          </a:p>
        </p:txBody>
      </p:sp>
      <p:sp>
        <p:nvSpPr>
          <p:cNvPr id="14344" name="Rectangle 8">
            <a:extLst>
              <a:ext uri="{FF2B5EF4-FFF2-40B4-BE49-F238E27FC236}">
                <a16:creationId xmlns:a16="http://schemas.microsoft.com/office/drawing/2014/main" id="{C4142858-F06B-440E-B5BE-6B23F9C2E563}"/>
              </a:ext>
            </a:extLst>
          </p:cNvPr>
          <p:cNvSpPr>
            <a:spLocks noChangeArrowheads="1"/>
          </p:cNvSpPr>
          <p:nvPr/>
        </p:nvSpPr>
        <p:spPr bwMode="auto">
          <a:xfrm>
            <a:off x="2514600" y="5638800"/>
            <a:ext cx="18288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存储文件 </a:t>
            </a:r>
            <a:r>
              <a:rPr lang="en-US" altLang="zh-CN" sz="2800"/>
              <a:t>1</a:t>
            </a:r>
          </a:p>
        </p:txBody>
      </p:sp>
      <p:sp>
        <p:nvSpPr>
          <p:cNvPr id="14345" name="Rectangle 9">
            <a:extLst>
              <a:ext uri="{FF2B5EF4-FFF2-40B4-BE49-F238E27FC236}">
                <a16:creationId xmlns:a16="http://schemas.microsoft.com/office/drawing/2014/main" id="{4A89E2B5-93B2-46A1-AF91-CD6DC7EB607B}"/>
              </a:ext>
            </a:extLst>
          </p:cNvPr>
          <p:cNvSpPr>
            <a:spLocks noChangeArrowheads="1"/>
          </p:cNvSpPr>
          <p:nvPr/>
        </p:nvSpPr>
        <p:spPr bwMode="auto">
          <a:xfrm>
            <a:off x="5791200" y="5638800"/>
            <a:ext cx="18288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存储文件 </a:t>
            </a:r>
            <a:r>
              <a:rPr lang="en-US" altLang="zh-CN" sz="2800"/>
              <a:t>2</a:t>
            </a:r>
          </a:p>
        </p:txBody>
      </p:sp>
      <p:sp>
        <p:nvSpPr>
          <p:cNvPr id="14346" name="Rectangle 10">
            <a:extLst>
              <a:ext uri="{FF2B5EF4-FFF2-40B4-BE49-F238E27FC236}">
                <a16:creationId xmlns:a16="http://schemas.microsoft.com/office/drawing/2014/main" id="{AE35C564-0D9D-433A-ABBC-06CE98261C6A}"/>
              </a:ext>
            </a:extLst>
          </p:cNvPr>
          <p:cNvSpPr>
            <a:spLocks noChangeArrowheads="1"/>
          </p:cNvSpPr>
          <p:nvPr/>
        </p:nvSpPr>
        <p:spPr bwMode="auto">
          <a:xfrm>
            <a:off x="2667000" y="29718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视图 </a:t>
            </a:r>
            <a:r>
              <a:rPr lang="en-US" altLang="zh-CN" sz="2800"/>
              <a:t>1</a:t>
            </a:r>
          </a:p>
        </p:txBody>
      </p:sp>
      <p:sp>
        <p:nvSpPr>
          <p:cNvPr id="14347" name="Rectangle 11">
            <a:extLst>
              <a:ext uri="{FF2B5EF4-FFF2-40B4-BE49-F238E27FC236}">
                <a16:creationId xmlns:a16="http://schemas.microsoft.com/office/drawing/2014/main" id="{C456DC99-E9F1-4E35-9FF9-ECC8BE0AD059}"/>
              </a:ext>
            </a:extLst>
          </p:cNvPr>
          <p:cNvSpPr>
            <a:spLocks noChangeArrowheads="1"/>
          </p:cNvSpPr>
          <p:nvPr/>
        </p:nvSpPr>
        <p:spPr bwMode="auto">
          <a:xfrm>
            <a:off x="5257800" y="29718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视图 </a:t>
            </a:r>
            <a:r>
              <a:rPr lang="en-US" altLang="zh-CN" sz="2800"/>
              <a:t>2</a:t>
            </a:r>
          </a:p>
        </p:txBody>
      </p:sp>
      <p:sp>
        <p:nvSpPr>
          <p:cNvPr id="14348" name="Rectangle 12">
            <a:extLst>
              <a:ext uri="{FF2B5EF4-FFF2-40B4-BE49-F238E27FC236}">
                <a16:creationId xmlns:a16="http://schemas.microsoft.com/office/drawing/2014/main" id="{EDC3E3CC-CA37-4C86-91C7-0E2CE54F31CB}"/>
              </a:ext>
            </a:extLst>
          </p:cNvPr>
          <p:cNvSpPr>
            <a:spLocks noChangeArrowheads="1"/>
          </p:cNvSpPr>
          <p:nvPr/>
        </p:nvSpPr>
        <p:spPr bwMode="auto">
          <a:xfrm>
            <a:off x="2667000" y="16002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SQL</a:t>
            </a:r>
          </a:p>
        </p:txBody>
      </p:sp>
      <p:sp>
        <p:nvSpPr>
          <p:cNvPr id="14349" name="Line 15">
            <a:extLst>
              <a:ext uri="{FF2B5EF4-FFF2-40B4-BE49-F238E27FC236}">
                <a16:creationId xmlns:a16="http://schemas.microsoft.com/office/drawing/2014/main" id="{381BD2ED-7641-4C6B-BE93-CB049D77CE90}"/>
              </a:ext>
            </a:extLst>
          </p:cNvPr>
          <p:cNvSpPr>
            <a:spLocks noChangeShapeType="1"/>
          </p:cNvSpPr>
          <p:nvPr/>
        </p:nvSpPr>
        <p:spPr bwMode="auto">
          <a:xfrm>
            <a:off x="228600" y="2514600"/>
            <a:ext cx="8610600" cy="0"/>
          </a:xfrm>
          <a:prstGeom prst="line">
            <a:avLst/>
          </a:prstGeom>
          <a:noFill/>
          <a:ln w="25400">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0" name="Line 16">
            <a:extLst>
              <a:ext uri="{FF2B5EF4-FFF2-40B4-BE49-F238E27FC236}">
                <a16:creationId xmlns:a16="http://schemas.microsoft.com/office/drawing/2014/main" id="{45BE3496-AF9F-47ED-88D0-485469AF688D}"/>
              </a:ext>
            </a:extLst>
          </p:cNvPr>
          <p:cNvSpPr>
            <a:spLocks noChangeShapeType="1"/>
          </p:cNvSpPr>
          <p:nvPr/>
        </p:nvSpPr>
        <p:spPr bwMode="auto">
          <a:xfrm>
            <a:off x="228600" y="3810000"/>
            <a:ext cx="8610600" cy="0"/>
          </a:xfrm>
          <a:prstGeom prst="line">
            <a:avLst/>
          </a:prstGeom>
          <a:noFill/>
          <a:ln w="25400">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1" name="Line 17">
            <a:extLst>
              <a:ext uri="{FF2B5EF4-FFF2-40B4-BE49-F238E27FC236}">
                <a16:creationId xmlns:a16="http://schemas.microsoft.com/office/drawing/2014/main" id="{7E900468-7564-47C9-9012-8E65445E9FA3}"/>
              </a:ext>
            </a:extLst>
          </p:cNvPr>
          <p:cNvSpPr>
            <a:spLocks noChangeShapeType="1"/>
          </p:cNvSpPr>
          <p:nvPr/>
        </p:nvSpPr>
        <p:spPr bwMode="auto">
          <a:xfrm>
            <a:off x="228600" y="5181600"/>
            <a:ext cx="8610600" cy="0"/>
          </a:xfrm>
          <a:prstGeom prst="line">
            <a:avLst/>
          </a:prstGeom>
          <a:noFill/>
          <a:ln w="25400">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4352" name="AutoShape 20">
            <a:extLst>
              <a:ext uri="{FF2B5EF4-FFF2-40B4-BE49-F238E27FC236}">
                <a16:creationId xmlns:a16="http://schemas.microsoft.com/office/drawing/2014/main" id="{665090C4-21E7-4B75-92FF-AD0B061BE285}"/>
              </a:ext>
            </a:extLst>
          </p:cNvPr>
          <p:cNvCxnSpPr>
            <a:cxnSpLocks noChangeShapeType="1"/>
            <a:stCxn id="14348" idx="2"/>
            <a:endCxn id="14346" idx="0"/>
          </p:cNvCxnSpPr>
          <p:nvPr/>
        </p:nvCxnSpPr>
        <p:spPr bwMode="auto">
          <a:xfrm>
            <a:off x="3429000" y="2209800"/>
            <a:ext cx="0" cy="7620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3" name="AutoShape 21">
            <a:extLst>
              <a:ext uri="{FF2B5EF4-FFF2-40B4-BE49-F238E27FC236}">
                <a16:creationId xmlns:a16="http://schemas.microsoft.com/office/drawing/2014/main" id="{EDF5B942-EDD7-4A0D-BBA1-58945EDE63A3}"/>
              </a:ext>
            </a:extLst>
          </p:cNvPr>
          <p:cNvCxnSpPr>
            <a:cxnSpLocks noChangeShapeType="1"/>
            <a:endCxn id="14340" idx="0"/>
          </p:cNvCxnSpPr>
          <p:nvPr/>
        </p:nvCxnSpPr>
        <p:spPr bwMode="auto">
          <a:xfrm flipH="1">
            <a:off x="1295400" y="2209800"/>
            <a:ext cx="1752600" cy="19812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4" name="AutoShape 22">
            <a:extLst>
              <a:ext uri="{FF2B5EF4-FFF2-40B4-BE49-F238E27FC236}">
                <a16:creationId xmlns:a16="http://schemas.microsoft.com/office/drawing/2014/main" id="{0D806624-35B1-4A27-A241-42D1DD4B3E03}"/>
              </a:ext>
            </a:extLst>
          </p:cNvPr>
          <p:cNvCxnSpPr>
            <a:cxnSpLocks noChangeShapeType="1"/>
          </p:cNvCxnSpPr>
          <p:nvPr/>
        </p:nvCxnSpPr>
        <p:spPr bwMode="auto">
          <a:xfrm>
            <a:off x="3810000" y="2209800"/>
            <a:ext cx="2590800" cy="7620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5" name="AutoShape 23">
            <a:extLst>
              <a:ext uri="{FF2B5EF4-FFF2-40B4-BE49-F238E27FC236}">
                <a16:creationId xmlns:a16="http://schemas.microsoft.com/office/drawing/2014/main" id="{0B795453-D1B8-4783-8220-A1252880034B}"/>
              </a:ext>
            </a:extLst>
          </p:cNvPr>
          <p:cNvCxnSpPr>
            <a:cxnSpLocks noChangeShapeType="1"/>
            <a:stCxn id="14346" idx="2"/>
            <a:endCxn id="14341" idx="0"/>
          </p:cNvCxnSpPr>
          <p:nvPr/>
        </p:nvCxnSpPr>
        <p:spPr bwMode="auto">
          <a:xfrm>
            <a:off x="3429000" y="3581400"/>
            <a:ext cx="0" cy="6096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6" name="AutoShape 24">
            <a:extLst>
              <a:ext uri="{FF2B5EF4-FFF2-40B4-BE49-F238E27FC236}">
                <a16:creationId xmlns:a16="http://schemas.microsoft.com/office/drawing/2014/main" id="{82D35C74-2861-4FEE-A46B-CF5822351BAB}"/>
              </a:ext>
            </a:extLst>
          </p:cNvPr>
          <p:cNvCxnSpPr>
            <a:cxnSpLocks noChangeShapeType="1"/>
            <a:stCxn id="14341" idx="2"/>
            <a:endCxn id="14344" idx="0"/>
          </p:cNvCxnSpPr>
          <p:nvPr/>
        </p:nvCxnSpPr>
        <p:spPr bwMode="auto">
          <a:xfrm>
            <a:off x="3429000" y="4800600"/>
            <a:ext cx="0" cy="8382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7" name="AutoShape 25">
            <a:extLst>
              <a:ext uri="{FF2B5EF4-FFF2-40B4-BE49-F238E27FC236}">
                <a16:creationId xmlns:a16="http://schemas.microsoft.com/office/drawing/2014/main" id="{06FC0C42-7E2B-4DA3-8666-41D27D2A4D2A}"/>
              </a:ext>
            </a:extLst>
          </p:cNvPr>
          <p:cNvCxnSpPr>
            <a:cxnSpLocks noChangeShapeType="1"/>
            <a:stCxn id="14340" idx="2"/>
            <a:endCxn id="14344" idx="0"/>
          </p:cNvCxnSpPr>
          <p:nvPr/>
        </p:nvCxnSpPr>
        <p:spPr bwMode="auto">
          <a:xfrm>
            <a:off x="1295400" y="4800600"/>
            <a:ext cx="2133600" cy="8382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8" name="AutoShape 26">
            <a:extLst>
              <a:ext uri="{FF2B5EF4-FFF2-40B4-BE49-F238E27FC236}">
                <a16:creationId xmlns:a16="http://schemas.microsoft.com/office/drawing/2014/main" id="{114E9084-C515-49B4-A5AE-63A453045A50}"/>
              </a:ext>
            </a:extLst>
          </p:cNvPr>
          <p:cNvCxnSpPr>
            <a:cxnSpLocks noChangeShapeType="1"/>
            <a:stCxn id="14344" idx="0"/>
            <a:endCxn id="14342" idx="2"/>
          </p:cNvCxnSpPr>
          <p:nvPr/>
        </p:nvCxnSpPr>
        <p:spPr bwMode="auto">
          <a:xfrm flipV="1">
            <a:off x="3429000" y="4800600"/>
            <a:ext cx="2032000" cy="8382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9" name="AutoShape 27">
            <a:extLst>
              <a:ext uri="{FF2B5EF4-FFF2-40B4-BE49-F238E27FC236}">
                <a16:creationId xmlns:a16="http://schemas.microsoft.com/office/drawing/2014/main" id="{6F5128FD-C15E-47D4-A4C0-005E281C8324}"/>
              </a:ext>
            </a:extLst>
          </p:cNvPr>
          <p:cNvCxnSpPr>
            <a:cxnSpLocks noChangeShapeType="1"/>
            <a:stCxn id="14343" idx="2"/>
            <a:endCxn id="14345" idx="0"/>
          </p:cNvCxnSpPr>
          <p:nvPr/>
        </p:nvCxnSpPr>
        <p:spPr bwMode="auto">
          <a:xfrm flipH="1">
            <a:off x="6705600" y="4800600"/>
            <a:ext cx="533400" cy="8382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60" name="AutoShape 28">
            <a:extLst>
              <a:ext uri="{FF2B5EF4-FFF2-40B4-BE49-F238E27FC236}">
                <a16:creationId xmlns:a16="http://schemas.microsoft.com/office/drawing/2014/main" id="{0E1A515F-D474-4431-96B8-2B57074C2FC3}"/>
              </a:ext>
            </a:extLst>
          </p:cNvPr>
          <p:cNvCxnSpPr>
            <a:cxnSpLocks noChangeShapeType="1"/>
            <a:stCxn id="14347" idx="2"/>
            <a:endCxn id="14342" idx="0"/>
          </p:cNvCxnSpPr>
          <p:nvPr/>
        </p:nvCxnSpPr>
        <p:spPr bwMode="auto">
          <a:xfrm flipH="1">
            <a:off x="5461000" y="3581400"/>
            <a:ext cx="558800" cy="6096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61" name="AutoShape 29">
            <a:extLst>
              <a:ext uri="{FF2B5EF4-FFF2-40B4-BE49-F238E27FC236}">
                <a16:creationId xmlns:a16="http://schemas.microsoft.com/office/drawing/2014/main" id="{765EAFB6-5898-469E-8A55-D40187CA297B}"/>
              </a:ext>
            </a:extLst>
          </p:cNvPr>
          <p:cNvCxnSpPr>
            <a:cxnSpLocks noChangeShapeType="1"/>
            <a:stCxn id="14347" idx="2"/>
            <a:endCxn id="14343" idx="0"/>
          </p:cNvCxnSpPr>
          <p:nvPr/>
        </p:nvCxnSpPr>
        <p:spPr bwMode="auto">
          <a:xfrm>
            <a:off x="6019800" y="3581400"/>
            <a:ext cx="1219200" cy="6096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362" name="Text Box 30">
            <a:extLst>
              <a:ext uri="{FF2B5EF4-FFF2-40B4-BE49-F238E27FC236}">
                <a16:creationId xmlns:a16="http://schemas.microsoft.com/office/drawing/2014/main" id="{7C24482D-A7C2-4696-B6F0-99F44F1C2F82}"/>
              </a:ext>
            </a:extLst>
          </p:cNvPr>
          <p:cNvSpPr txBox="1">
            <a:spLocks noChangeArrowheads="1"/>
          </p:cNvSpPr>
          <p:nvPr/>
        </p:nvSpPr>
        <p:spPr bwMode="auto">
          <a:xfrm>
            <a:off x="7162800" y="2743200"/>
            <a:ext cx="175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sz="3200" b="1">
                <a:solidFill>
                  <a:schemeClr val="accent2"/>
                </a:solidFill>
                <a:latin typeface="Garamond" panose="02020404030301010803" pitchFamily="18" charset="0"/>
              </a:rPr>
              <a:t>外模式</a:t>
            </a:r>
          </a:p>
        </p:txBody>
      </p:sp>
      <p:sp>
        <p:nvSpPr>
          <p:cNvPr id="14363" name="Text Box 31">
            <a:extLst>
              <a:ext uri="{FF2B5EF4-FFF2-40B4-BE49-F238E27FC236}">
                <a16:creationId xmlns:a16="http://schemas.microsoft.com/office/drawing/2014/main" id="{4174FD3A-A6C0-47CB-B041-D68C7700F3E2}"/>
              </a:ext>
            </a:extLst>
          </p:cNvPr>
          <p:cNvSpPr txBox="1">
            <a:spLocks noChangeArrowheads="1"/>
          </p:cNvSpPr>
          <p:nvPr/>
        </p:nvSpPr>
        <p:spPr bwMode="auto">
          <a:xfrm>
            <a:off x="7924800" y="4205288"/>
            <a:ext cx="1143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sz="3200" b="1">
                <a:solidFill>
                  <a:schemeClr val="accent2"/>
                </a:solidFill>
                <a:latin typeface="Garamond" panose="02020404030301010803" pitchFamily="18" charset="0"/>
              </a:rPr>
              <a:t>模式</a:t>
            </a:r>
          </a:p>
        </p:txBody>
      </p:sp>
      <p:sp>
        <p:nvSpPr>
          <p:cNvPr id="14364" name="Text Box 32">
            <a:extLst>
              <a:ext uri="{FF2B5EF4-FFF2-40B4-BE49-F238E27FC236}">
                <a16:creationId xmlns:a16="http://schemas.microsoft.com/office/drawing/2014/main" id="{C8258B7F-B273-4D8D-AB67-20A89F8015D5}"/>
              </a:ext>
            </a:extLst>
          </p:cNvPr>
          <p:cNvSpPr txBox="1">
            <a:spLocks noChangeArrowheads="1"/>
          </p:cNvSpPr>
          <p:nvPr/>
        </p:nvSpPr>
        <p:spPr bwMode="auto">
          <a:xfrm>
            <a:off x="7653338" y="5653088"/>
            <a:ext cx="144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chemeClr val="accent2"/>
                </a:solidFill>
                <a:latin typeface="Garamond" panose="02020404030301010803" pitchFamily="18" charset="0"/>
              </a:rPr>
              <a:t>内模式</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a:extLst>
              <a:ext uri="{FF2B5EF4-FFF2-40B4-BE49-F238E27FC236}">
                <a16:creationId xmlns:a16="http://schemas.microsoft.com/office/drawing/2014/main" id="{95779C90-18B9-44EF-B1FC-F4F022A85E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3FC51E-5767-49A5-9768-55BF1F70853E}" type="slidenum">
              <a:rPr lang="en-US" altLang="zh-CN"/>
              <a:pPr eaLnBrk="1" hangingPunct="1"/>
              <a:t>130</a:t>
            </a:fld>
            <a:endParaRPr lang="en-US" altLang="zh-CN"/>
          </a:p>
        </p:txBody>
      </p:sp>
      <p:sp>
        <p:nvSpPr>
          <p:cNvPr id="134147" name="Rectangle 2">
            <a:extLst>
              <a:ext uri="{FF2B5EF4-FFF2-40B4-BE49-F238E27FC236}">
                <a16:creationId xmlns:a16="http://schemas.microsoft.com/office/drawing/2014/main" id="{42F18539-7CD2-41A2-8C96-999A57EDCD84}"/>
              </a:ext>
            </a:extLst>
          </p:cNvPr>
          <p:cNvSpPr>
            <a:spLocks noGrp="1" noChangeArrowheads="1"/>
          </p:cNvSpPr>
          <p:nvPr>
            <p:ph type="title"/>
          </p:nvPr>
        </p:nvSpPr>
        <p:spPr/>
        <p:txBody>
          <a:bodyPr/>
          <a:lstStyle/>
          <a:p>
            <a:pPr eaLnBrk="1" hangingPunct="1"/>
            <a:r>
              <a:rPr lang="zh-CN" altLang="en-US" b="1"/>
              <a:t>带有比较运算符的子查询</a:t>
            </a:r>
          </a:p>
        </p:txBody>
      </p:sp>
      <p:sp>
        <p:nvSpPr>
          <p:cNvPr id="137219" name="Rectangle 3">
            <a:extLst>
              <a:ext uri="{FF2B5EF4-FFF2-40B4-BE49-F238E27FC236}">
                <a16:creationId xmlns:a16="http://schemas.microsoft.com/office/drawing/2014/main" id="{E152C4E6-E7DC-43A0-A76E-103C2E962E6D}"/>
              </a:ext>
            </a:extLst>
          </p:cNvPr>
          <p:cNvSpPr>
            <a:spLocks noGrp="1" noChangeArrowheads="1"/>
          </p:cNvSpPr>
          <p:nvPr>
            <p:ph type="body" idx="1"/>
          </p:nvPr>
        </p:nvSpPr>
        <p:spPr>
          <a:xfrm>
            <a:off x="152400" y="1447800"/>
            <a:ext cx="8763000" cy="4724400"/>
          </a:xfrm>
        </p:spPr>
        <p:txBody>
          <a:bodyPr/>
          <a:lstStyle/>
          <a:p>
            <a:pPr eaLnBrk="1" hangingPunct="1">
              <a:buFontTx/>
              <a:buNone/>
            </a:pPr>
            <a:r>
              <a:rPr lang="en-US" altLang="zh-CN" sz="3600"/>
              <a:t>   </a:t>
            </a:r>
            <a:r>
              <a:rPr lang="zh-CN" altLang="en-US" sz="3600"/>
              <a:t>例</a:t>
            </a:r>
            <a:r>
              <a:rPr lang="en-US" altLang="zh-CN" sz="3600"/>
              <a:t>41. </a:t>
            </a:r>
            <a:r>
              <a:rPr lang="zh-CN" altLang="en-US" sz="3600"/>
              <a:t>找出每个学生超过他选修课程平均成绩的课程号</a:t>
            </a:r>
          </a:p>
          <a:p>
            <a:pPr lvl="1" eaLnBrk="1" hangingPunct="1">
              <a:buFontTx/>
              <a:buNone/>
            </a:pPr>
            <a:r>
              <a:rPr lang="en-US" altLang="zh-CN" sz="3200"/>
              <a:t>SELECT Sno, Cno</a:t>
            </a:r>
          </a:p>
          <a:p>
            <a:pPr lvl="1" eaLnBrk="1" hangingPunct="1">
              <a:buFontTx/>
              <a:buNone/>
            </a:pPr>
            <a:r>
              <a:rPr lang="en-US" altLang="zh-CN" sz="3200"/>
              <a:t>FROM SC x</a:t>
            </a:r>
          </a:p>
          <a:p>
            <a:pPr lvl="1" eaLnBrk="1" hangingPunct="1">
              <a:buFontTx/>
              <a:buNone/>
            </a:pPr>
            <a:r>
              <a:rPr lang="en-US" altLang="zh-CN" sz="3200"/>
              <a:t>WHERE Grade &gt;=</a:t>
            </a:r>
          </a:p>
          <a:p>
            <a:pPr lvl="4" eaLnBrk="1" hangingPunct="1">
              <a:buFontTx/>
              <a:buNone/>
            </a:pPr>
            <a:r>
              <a:rPr lang="en-US" altLang="zh-CN" sz="3200"/>
              <a:t>(SELECT AVG(Grade)</a:t>
            </a:r>
          </a:p>
          <a:p>
            <a:pPr lvl="4" eaLnBrk="1" hangingPunct="1">
              <a:buFontTx/>
              <a:buNone/>
            </a:pPr>
            <a:r>
              <a:rPr lang="en-US" altLang="zh-CN" sz="3200"/>
              <a:t>FROM SC y</a:t>
            </a:r>
          </a:p>
          <a:p>
            <a:pPr lvl="4" eaLnBrk="1" hangingPunct="1">
              <a:buFontTx/>
              <a:buNone/>
            </a:pPr>
            <a:r>
              <a:rPr lang="en-US" altLang="zh-CN" sz="3200"/>
              <a:t>WHERE y.Sno=x.Sno);</a:t>
            </a:r>
          </a:p>
        </p:txBody>
      </p:sp>
      <p:sp>
        <p:nvSpPr>
          <p:cNvPr id="137220" name="AutoShape 4">
            <a:extLst>
              <a:ext uri="{FF2B5EF4-FFF2-40B4-BE49-F238E27FC236}">
                <a16:creationId xmlns:a16="http://schemas.microsoft.com/office/drawing/2014/main" id="{7AB751A6-1AA1-4309-9C58-BB96AB2BC00F}"/>
              </a:ext>
            </a:extLst>
          </p:cNvPr>
          <p:cNvSpPr>
            <a:spLocks noChangeArrowheads="1"/>
          </p:cNvSpPr>
          <p:nvPr/>
        </p:nvSpPr>
        <p:spPr bwMode="auto">
          <a:xfrm>
            <a:off x="4876800" y="3124200"/>
            <a:ext cx="2209800" cy="914400"/>
          </a:xfrm>
          <a:prstGeom prst="wedgeRoundRectCallout">
            <a:avLst>
              <a:gd name="adj1" fmla="val -39657"/>
              <a:gd name="adj2" fmla="val 94620"/>
              <a:gd name="adj3" fmla="val 16667"/>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Garamond" panose="02020404030301010803" pitchFamily="18" charset="0"/>
              </a:rPr>
              <a:t>相关子查询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72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72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72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721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7219">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5">
            <a:extLst>
              <a:ext uri="{FF2B5EF4-FFF2-40B4-BE49-F238E27FC236}">
                <a16:creationId xmlns:a16="http://schemas.microsoft.com/office/drawing/2014/main" id="{A5DB06E0-58C0-4909-A5D2-4823532037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17A3BCE-18C4-4452-B16B-1C7AB18AED08}" type="slidenum">
              <a:rPr lang="en-US" altLang="zh-CN"/>
              <a:pPr eaLnBrk="1" hangingPunct="1"/>
              <a:t>131</a:t>
            </a:fld>
            <a:endParaRPr lang="en-US" altLang="zh-CN"/>
          </a:p>
        </p:txBody>
      </p:sp>
      <p:sp>
        <p:nvSpPr>
          <p:cNvPr id="135171" name="Rectangle 3">
            <a:extLst>
              <a:ext uri="{FF2B5EF4-FFF2-40B4-BE49-F238E27FC236}">
                <a16:creationId xmlns:a16="http://schemas.microsoft.com/office/drawing/2014/main" id="{E2729575-454E-4491-A88F-F71A68426237}"/>
              </a:ext>
            </a:extLst>
          </p:cNvPr>
          <p:cNvSpPr>
            <a:spLocks noGrp="1" noChangeArrowheads="1"/>
          </p:cNvSpPr>
          <p:nvPr>
            <p:ph type="body" idx="1"/>
          </p:nvPr>
        </p:nvSpPr>
        <p:spPr>
          <a:xfrm>
            <a:off x="457200" y="457200"/>
            <a:ext cx="8458200" cy="6096000"/>
          </a:xfrm>
        </p:spPr>
        <p:txBody>
          <a:bodyPr/>
          <a:lstStyle/>
          <a:p>
            <a:pPr marL="609600" indent="-609600" eaLnBrk="1" hangingPunct="1">
              <a:buFontTx/>
              <a:buNone/>
            </a:pPr>
            <a:r>
              <a:rPr lang="zh-CN" altLang="en-US" sz="3600"/>
              <a:t>执行过程</a:t>
            </a:r>
          </a:p>
          <a:p>
            <a:pPr marL="990600" lvl="1" indent="-533400" eaLnBrk="1" hangingPunct="1">
              <a:buFontTx/>
              <a:buAutoNum type="circleNumDbPlain"/>
            </a:pPr>
            <a:r>
              <a:rPr lang="zh-CN" altLang="en-US" sz="3200"/>
              <a:t>从外层查询中取出</a:t>
            </a:r>
            <a:r>
              <a:rPr lang="en-US" altLang="zh-CN" sz="3200"/>
              <a:t>SC</a:t>
            </a:r>
            <a:r>
              <a:rPr lang="zh-CN" altLang="en-US" sz="3200"/>
              <a:t>一个元组</a:t>
            </a:r>
            <a:r>
              <a:rPr lang="en-US" altLang="zh-CN" sz="3200"/>
              <a:t>x</a:t>
            </a:r>
            <a:r>
              <a:rPr lang="zh-CN" altLang="en-US" sz="3200"/>
              <a:t>，将元组</a:t>
            </a:r>
            <a:r>
              <a:rPr lang="en-US" altLang="zh-CN" sz="3200"/>
              <a:t>x</a:t>
            </a:r>
            <a:r>
              <a:rPr lang="zh-CN" altLang="en-US" sz="3200"/>
              <a:t>的</a:t>
            </a:r>
            <a:r>
              <a:rPr lang="en-US" altLang="zh-CN" sz="3200"/>
              <a:t>Sno</a:t>
            </a:r>
            <a:r>
              <a:rPr lang="zh-CN" altLang="en-US" sz="3200"/>
              <a:t>值</a:t>
            </a:r>
            <a:r>
              <a:rPr lang="en-US" altLang="zh-CN" sz="3200"/>
              <a:t>(200215121)</a:t>
            </a:r>
            <a:r>
              <a:rPr lang="zh-CN" altLang="en-US" sz="3200"/>
              <a:t>传送给内层查询</a:t>
            </a:r>
          </a:p>
          <a:p>
            <a:pPr marL="1371600" lvl="2" indent="-457200" eaLnBrk="1" hangingPunct="1">
              <a:buFontTx/>
              <a:buNone/>
            </a:pPr>
            <a:r>
              <a:rPr lang="en-US" altLang="zh-CN" sz="2800"/>
              <a:t>SELECT AVG(Grade)</a:t>
            </a:r>
          </a:p>
          <a:p>
            <a:pPr marL="1371600" lvl="2" indent="-457200" eaLnBrk="1" hangingPunct="1">
              <a:buFontTx/>
              <a:buNone/>
            </a:pPr>
            <a:r>
              <a:rPr lang="en-US" altLang="zh-CN" sz="2800"/>
              <a:t>FROM SC y</a:t>
            </a:r>
          </a:p>
          <a:p>
            <a:pPr marL="1371600" lvl="2" indent="-457200" eaLnBrk="1" hangingPunct="1">
              <a:buFontTx/>
              <a:buNone/>
            </a:pPr>
            <a:r>
              <a:rPr lang="en-US" altLang="zh-CN" sz="2800"/>
              <a:t>WHERE y.Sno=‘200215121’</a:t>
            </a:r>
            <a:r>
              <a:rPr lang="en-US" altLang="zh-CN" sz="2800">
                <a:latin typeface="Times New Roman" panose="02020603050405020304" pitchFamily="18" charset="0"/>
              </a:rPr>
              <a:t>;</a:t>
            </a:r>
          </a:p>
          <a:p>
            <a:pPr marL="990600" lvl="1" indent="-533400" eaLnBrk="1" hangingPunct="1">
              <a:buFontTx/>
              <a:buAutoNum type="circleNumDbPlain"/>
            </a:pPr>
            <a:r>
              <a:rPr lang="zh-CN" altLang="en-US" sz="3200"/>
              <a:t>执行内层查询，得到值</a:t>
            </a:r>
            <a:r>
              <a:rPr lang="en-US" altLang="zh-CN" sz="3200"/>
              <a:t>88</a:t>
            </a:r>
            <a:r>
              <a:rPr lang="zh-CN" altLang="en-US" sz="3200"/>
              <a:t>（近似值），用该值代替内层查询，得到外层查询</a:t>
            </a:r>
          </a:p>
          <a:p>
            <a:pPr marL="1371600" lvl="2" indent="-457200" eaLnBrk="1" hangingPunct="1">
              <a:buFontTx/>
              <a:buNone/>
            </a:pPr>
            <a:r>
              <a:rPr lang="en-US" altLang="zh-CN" sz="2800"/>
              <a:t>SELECT Sno, Cno</a:t>
            </a:r>
          </a:p>
          <a:p>
            <a:pPr marL="1371600" lvl="2" indent="-457200" eaLnBrk="1" hangingPunct="1">
              <a:buFontTx/>
              <a:buNone/>
            </a:pPr>
            <a:r>
              <a:rPr lang="en-US" altLang="zh-CN" sz="2800"/>
              <a:t>FROM SC x</a:t>
            </a:r>
          </a:p>
          <a:p>
            <a:pPr marL="1371600" lvl="2" indent="-457200" eaLnBrk="1" hangingPunct="1">
              <a:buFontTx/>
              <a:buNone/>
            </a:pPr>
            <a:r>
              <a:rPr lang="en-US" altLang="zh-CN" sz="2800"/>
              <a:t>WHERE Grade &gt;=88</a:t>
            </a:r>
            <a:r>
              <a:rPr lang="en-US" altLang="zh-CN" sz="2800">
                <a:latin typeface="Times New Roman" panose="02020603050405020304" pitchFamily="18" charset="0"/>
              </a:rPr>
              <a:t>;</a:t>
            </a:r>
            <a:endParaRPr lang="en-US" altLang="zh-CN" sz="280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a:extLst>
              <a:ext uri="{FF2B5EF4-FFF2-40B4-BE49-F238E27FC236}">
                <a16:creationId xmlns:a16="http://schemas.microsoft.com/office/drawing/2014/main" id="{DC98465D-CEBE-4004-BB68-A7CDE4432D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A8F1F8-2B0B-400E-8CA6-5BB0B3CB9336}" type="slidenum">
              <a:rPr lang="en-US" altLang="zh-CN"/>
              <a:pPr eaLnBrk="1" hangingPunct="1"/>
              <a:t>132</a:t>
            </a:fld>
            <a:endParaRPr lang="en-US" altLang="zh-CN"/>
          </a:p>
        </p:txBody>
      </p:sp>
      <p:sp>
        <p:nvSpPr>
          <p:cNvPr id="136195" name="Rectangle 3">
            <a:extLst>
              <a:ext uri="{FF2B5EF4-FFF2-40B4-BE49-F238E27FC236}">
                <a16:creationId xmlns:a16="http://schemas.microsoft.com/office/drawing/2014/main" id="{A32870FF-3F0D-4539-9C52-D512BAF0204A}"/>
              </a:ext>
            </a:extLst>
          </p:cNvPr>
          <p:cNvSpPr>
            <a:spLocks noGrp="1" noChangeArrowheads="1"/>
          </p:cNvSpPr>
          <p:nvPr>
            <p:ph type="body" idx="1"/>
          </p:nvPr>
        </p:nvSpPr>
        <p:spPr>
          <a:xfrm>
            <a:off x="381000" y="884238"/>
            <a:ext cx="8229600" cy="5287962"/>
          </a:xfrm>
        </p:spPr>
        <p:txBody>
          <a:bodyPr/>
          <a:lstStyle/>
          <a:p>
            <a:pPr marL="609600" indent="-609600" eaLnBrk="1" hangingPunct="1">
              <a:lnSpc>
                <a:spcPct val="90000"/>
              </a:lnSpc>
              <a:buFontTx/>
              <a:buAutoNum type="circleNumDbPlain" startAt="3"/>
            </a:pPr>
            <a:r>
              <a:rPr lang="zh-CN" altLang="en-US" sz="3600"/>
              <a:t>执行这个查询，得到</a:t>
            </a:r>
          </a:p>
          <a:p>
            <a:pPr marL="990600" lvl="1" indent="-533400" eaLnBrk="1" hangingPunct="1">
              <a:lnSpc>
                <a:spcPct val="90000"/>
              </a:lnSpc>
              <a:buFontTx/>
              <a:buAutoNum type="alphaLcParenR"/>
            </a:pPr>
            <a:r>
              <a:rPr lang="zh-CN" altLang="en-US" sz="3200"/>
              <a:t>（</a:t>
            </a:r>
            <a:r>
              <a:rPr lang="en-US" altLang="zh-CN" sz="3200"/>
              <a:t>200215121</a:t>
            </a:r>
            <a:r>
              <a:rPr lang="zh-CN" altLang="en-US" sz="3200"/>
              <a:t>，</a:t>
            </a:r>
            <a:r>
              <a:rPr lang="en-US" altLang="zh-CN" sz="3200"/>
              <a:t>1</a:t>
            </a:r>
            <a:r>
              <a:rPr lang="zh-CN" altLang="en-US" sz="3200"/>
              <a:t>）</a:t>
            </a:r>
          </a:p>
          <a:p>
            <a:pPr marL="990600" lvl="1" indent="-533400" eaLnBrk="1" hangingPunct="1">
              <a:lnSpc>
                <a:spcPct val="90000"/>
              </a:lnSpc>
              <a:buFontTx/>
              <a:buAutoNum type="alphaLcParenR"/>
            </a:pPr>
            <a:r>
              <a:rPr lang="zh-CN" altLang="en-US" sz="3200"/>
              <a:t>（</a:t>
            </a:r>
            <a:r>
              <a:rPr lang="en-US" altLang="zh-CN" sz="3200"/>
              <a:t>200215121</a:t>
            </a:r>
            <a:r>
              <a:rPr lang="zh-CN" altLang="en-US" sz="3200"/>
              <a:t>，</a:t>
            </a:r>
            <a:r>
              <a:rPr lang="en-US" altLang="zh-CN" sz="3200"/>
              <a:t>3</a:t>
            </a:r>
            <a:r>
              <a:rPr lang="zh-CN" altLang="en-US" sz="3200"/>
              <a:t>）</a:t>
            </a:r>
          </a:p>
          <a:p>
            <a:pPr marL="609600" indent="-609600" eaLnBrk="1" hangingPunct="1">
              <a:lnSpc>
                <a:spcPct val="90000"/>
              </a:lnSpc>
              <a:buFontTx/>
              <a:buAutoNum type="circleNumDbPlain" startAt="4"/>
            </a:pPr>
            <a:r>
              <a:rPr lang="zh-CN" altLang="en-US" sz="3600"/>
              <a:t>外层查询取出下一个元组重复做上述</a:t>
            </a:r>
            <a:r>
              <a:rPr lang="en-US" altLang="zh-CN" sz="3600"/>
              <a:t>1</a:t>
            </a:r>
            <a:r>
              <a:rPr lang="zh-CN" altLang="en-US" sz="3600"/>
              <a:t>至</a:t>
            </a:r>
            <a:r>
              <a:rPr lang="en-US" altLang="zh-CN" sz="3600"/>
              <a:t>3</a:t>
            </a:r>
            <a:r>
              <a:rPr lang="zh-CN" altLang="en-US" sz="3600"/>
              <a:t>步骤，直到外层的</a:t>
            </a:r>
            <a:r>
              <a:rPr lang="en-US" altLang="zh-CN" sz="3600"/>
              <a:t>SC</a:t>
            </a:r>
            <a:r>
              <a:rPr lang="zh-CN" altLang="en-US" sz="3600"/>
              <a:t>元组全部处理完毕。结果为</a:t>
            </a:r>
          </a:p>
          <a:p>
            <a:pPr marL="990600" lvl="1" indent="-533400" eaLnBrk="1" hangingPunct="1">
              <a:lnSpc>
                <a:spcPct val="90000"/>
              </a:lnSpc>
              <a:buFontTx/>
              <a:buAutoNum type="alphaLcParenR"/>
            </a:pPr>
            <a:r>
              <a:rPr lang="zh-CN" altLang="en-US" sz="3200"/>
              <a:t>（</a:t>
            </a:r>
            <a:r>
              <a:rPr lang="en-US" altLang="zh-CN" sz="3200"/>
              <a:t>200215121</a:t>
            </a:r>
            <a:r>
              <a:rPr lang="zh-CN" altLang="en-US" sz="3200"/>
              <a:t>，</a:t>
            </a:r>
            <a:r>
              <a:rPr lang="en-US" altLang="zh-CN" sz="3200"/>
              <a:t>1</a:t>
            </a:r>
            <a:r>
              <a:rPr lang="zh-CN" altLang="en-US" sz="3200"/>
              <a:t>）</a:t>
            </a:r>
          </a:p>
          <a:p>
            <a:pPr marL="990600" lvl="1" indent="-533400" eaLnBrk="1" hangingPunct="1">
              <a:lnSpc>
                <a:spcPct val="90000"/>
              </a:lnSpc>
              <a:buFontTx/>
              <a:buAutoNum type="alphaLcParenR"/>
            </a:pPr>
            <a:r>
              <a:rPr lang="zh-CN" altLang="en-US" sz="3200"/>
              <a:t>（</a:t>
            </a:r>
            <a:r>
              <a:rPr lang="en-US" altLang="zh-CN" sz="3200"/>
              <a:t>200215121</a:t>
            </a:r>
            <a:r>
              <a:rPr lang="zh-CN" altLang="en-US" sz="3200"/>
              <a:t>，</a:t>
            </a:r>
            <a:r>
              <a:rPr lang="en-US" altLang="zh-CN" sz="3200"/>
              <a:t>3</a:t>
            </a:r>
            <a:r>
              <a:rPr lang="zh-CN" altLang="en-US" sz="3200"/>
              <a:t>）</a:t>
            </a:r>
          </a:p>
          <a:p>
            <a:pPr marL="990600" lvl="1" indent="-533400" eaLnBrk="1" hangingPunct="1">
              <a:lnSpc>
                <a:spcPct val="90000"/>
              </a:lnSpc>
              <a:buFontTx/>
              <a:buAutoNum type="alphaLcParenR"/>
            </a:pPr>
            <a:r>
              <a:rPr lang="zh-CN" altLang="en-US" sz="3200"/>
              <a:t>（</a:t>
            </a:r>
            <a:r>
              <a:rPr lang="en-US" altLang="zh-CN" sz="3200"/>
              <a:t>200215122</a:t>
            </a:r>
            <a:r>
              <a:rPr lang="zh-CN" altLang="en-US" sz="3200"/>
              <a:t>，</a:t>
            </a:r>
            <a:r>
              <a:rPr lang="en-US" altLang="zh-CN" sz="3200"/>
              <a:t>2</a:t>
            </a:r>
            <a:r>
              <a:rPr lang="zh-CN" altLang="en-US" sz="3200"/>
              <a: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5">
            <a:extLst>
              <a:ext uri="{FF2B5EF4-FFF2-40B4-BE49-F238E27FC236}">
                <a16:creationId xmlns:a16="http://schemas.microsoft.com/office/drawing/2014/main" id="{11A0572E-A434-42BF-B09A-1BFE7650D0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652814-3C10-4AE7-A147-BB6A9E291662}" type="slidenum">
              <a:rPr lang="en-US" altLang="zh-CN"/>
              <a:pPr eaLnBrk="1" hangingPunct="1"/>
              <a:t>133</a:t>
            </a:fld>
            <a:endParaRPr lang="en-US" altLang="zh-CN"/>
          </a:p>
        </p:txBody>
      </p:sp>
      <p:sp>
        <p:nvSpPr>
          <p:cNvPr id="137219" name="Rectangle 2">
            <a:extLst>
              <a:ext uri="{FF2B5EF4-FFF2-40B4-BE49-F238E27FC236}">
                <a16:creationId xmlns:a16="http://schemas.microsoft.com/office/drawing/2014/main" id="{C58C89E5-74C1-47A0-96CA-AA424BF69CD9}"/>
              </a:ext>
            </a:extLst>
          </p:cNvPr>
          <p:cNvSpPr>
            <a:spLocks noGrp="1" noChangeArrowheads="1"/>
          </p:cNvSpPr>
          <p:nvPr>
            <p:ph type="title"/>
          </p:nvPr>
        </p:nvSpPr>
        <p:spPr/>
        <p:txBody>
          <a:bodyPr/>
          <a:lstStyle/>
          <a:p>
            <a:pPr eaLnBrk="1" hangingPunct="1"/>
            <a:r>
              <a:rPr lang="en-US" altLang="zh-CN"/>
              <a:t>3.4.3 </a:t>
            </a:r>
            <a:r>
              <a:rPr lang="zh-CN" altLang="en-US" b="1"/>
              <a:t>嵌套查询</a:t>
            </a:r>
          </a:p>
        </p:txBody>
      </p:sp>
      <p:sp>
        <p:nvSpPr>
          <p:cNvPr id="137220" name="Rectangle 3">
            <a:extLst>
              <a:ext uri="{FF2B5EF4-FFF2-40B4-BE49-F238E27FC236}">
                <a16:creationId xmlns:a16="http://schemas.microsoft.com/office/drawing/2014/main" id="{28C12347-DD7A-4A4B-88F0-63C18046B54D}"/>
              </a:ext>
            </a:extLst>
          </p:cNvPr>
          <p:cNvSpPr>
            <a:spLocks noGrp="1" noChangeArrowheads="1"/>
          </p:cNvSpPr>
          <p:nvPr>
            <p:ph type="body" idx="1"/>
          </p:nvPr>
        </p:nvSpPr>
        <p:spPr>
          <a:xfrm>
            <a:off x="457200" y="1600200"/>
            <a:ext cx="8229600" cy="3810000"/>
          </a:xfrm>
        </p:spPr>
        <p:txBody>
          <a:bodyPr/>
          <a:lstStyle/>
          <a:p>
            <a:pPr eaLnBrk="1" hangingPunct="1"/>
            <a:r>
              <a:rPr lang="zh-CN" altLang="en-US" sz="4400"/>
              <a:t>带有</a:t>
            </a:r>
            <a:r>
              <a:rPr lang="en-US" altLang="zh-CN" sz="4400"/>
              <a:t>IN</a:t>
            </a:r>
            <a:r>
              <a:rPr lang="zh-CN" altLang="en-US" sz="4400"/>
              <a:t>谓词的子查询</a:t>
            </a:r>
          </a:p>
          <a:p>
            <a:pPr eaLnBrk="1" hangingPunct="1"/>
            <a:r>
              <a:rPr lang="zh-CN" altLang="en-US" sz="4400"/>
              <a:t>带有比较运算符的子查询</a:t>
            </a:r>
          </a:p>
          <a:p>
            <a:pPr eaLnBrk="1" hangingPunct="1"/>
            <a:r>
              <a:rPr lang="zh-CN" altLang="en-US" sz="4400">
                <a:solidFill>
                  <a:schemeClr val="accent2"/>
                </a:solidFill>
              </a:rPr>
              <a:t>带有</a:t>
            </a:r>
            <a:r>
              <a:rPr lang="en-US" altLang="zh-CN" sz="4400">
                <a:solidFill>
                  <a:schemeClr val="accent2"/>
                </a:solidFill>
              </a:rPr>
              <a:t>ANY</a:t>
            </a:r>
            <a:r>
              <a:rPr lang="zh-CN" altLang="en-US" sz="4400">
                <a:solidFill>
                  <a:schemeClr val="accent2"/>
                </a:solidFill>
              </a:rPr>
              <a:t>（</a:t>
            </a:r>
            <a:r>
              <a:rPr lang="en-US" altLang="zh-CN" sz="4400">
                <a:solidFill>
                  <a:schemeClr val="accent2"/>
                </a:solidFill>
              </a:rPr>
              <a:t>SOME</a:t>
            </a:r>
            <a:r>
              <a:rPr lang="zh-CN" altLang="en-US" sz="4400">
                <a:solidFill>
                  <a:schemeClr val="accent2"/>
                </a:solidFill>
              </a:rPr>
              <a:t>）或</a:t>
            </a:r>
            <a:r>
              <a:rPr lang="en-US" altLang="zh-CN" sz="4400">
                <a:solidFill>
                  <a:schemeClr val="accent2"/>
                </a:solidFill>
              </a:rPr>
              <a:t>ALL</a:t>
            </a:r>
            <a:r>
              <a:rPr lang="zh-CN" altLang="en-US" sz="4400">
                <a:solidFill>
                  <a:schemeClr val="accent2"/>
                </a:solidFill>
              </a:rPr>
              <a:t>谓词的子查询</a:t>
            </a:r>
          </a:p>
          <a:p>
            <a:pPr eaLnBrk="1" hangingPunct="1"/>
            <a:r>
              <a:rPr lang="zh-CN" altLang="en-US" sz="4400"/>
              <a:t>带有</a:t>
            </a:r>
            <a:r>
              <a:rPr lang="en-US" altLang="zh-CN" sz="4400"/>
              <a:t>EXISTS</a:t>
            </a:r>
            <a:r>
              <a:rPr lang="zh-CN" altLang="en-US" sz="4400"/>
              <a:t>谓词的子查询</a:t>
            </a:r>
          </a:p>
          <a:p>
            <a:pPr eaLnBrk="1" hangingPunct="1"/>
            <a:endParaRPr lang="en-US" altLang="zh-CN" sz="440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a:extLst>
              <a:ext uri="{FF2B5EF4-FFF2-40B4-BE49-F238E27FC236}">
                <a16:creationId xmlns:a16="http://schemas.microsoft.com/office/drawing/2014/main" id="{6D5826DF-5112-4B1F-A89B-A5BBA04A48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B37982-452A-4930-AE0F-93ACA3742908}" type="slidenum">
              <a:rPr lang="en-US" altLang="zh-CN"/>
              <a:pPr eaLnBrk="1" hangingPunct="1"/>
              <a:t>134</a:t>
            </a:fld>
            <a:endParaRPr lang="en-US" altLang="zh-CN"/>
          </a:p>
        </p:txBody>
      </p:sp>
      <p:sp>
        <p:nvSpPr>
          <p:cNvPr id="138243" name="Rectangle 2">
            <a:extLst>
              <a:ext uri="{FF2B5EF4-FFF2-40B4-BE49-F238E27FC236}">
                <a16:creationId xmlns:a16="http://schemas.microsoft.com/office/drawing/2014/main" id="{77EFCB36-D4C4-4EFC-8603-87FFD6A151C8}"/>
              </a:ext>
            </a:extLst>
          </p:cNvPr>
          <p:cNvSpPr>
            <a:spLocks noGrp="1" noChangeArrowheads="1"/>
          </p:cNvSpPr>
          <p:nvPr>
            <p:ph type="title"/>
          </p:nvPr>
        </p:nvSpPr>
        <p:spPr>
          <a:xfrm>
            <a:off x="457200" y="274638"/>
            <a:ext cx="8458200" cy="1143000"/>
          </a:xfrm>
        </p:spPr>
        <p:txBody>
          <a:bodyPr/>
          <a:lstStyle/>
          <a:p>
            <a:pPr eaLnBrk="1" hangingPunct="1"/>
            <a:r>
              <a:rPr lang="zh-CN" altLang="en-US" sz="4000" b="1"/>
              <a:t>三、带有</a:t>
            </a:r>
            <a:r>
              <a:rPr lang="en-US" altLang="zh-CN" sz="4000"/>
              <a:t>ANY</a:t>
            </a:r>
            <a:r>
              <a:rPr lang="zh-CN" altLang="en-US" sz="4000" b="1"/>
              <a:t>（</a:t>
            </a:r>
            <a:r>
              <a:rPr lang="en-US" altLang="zh-CN" sz="4000"/>
              <a:t>SOME</a:t>
            </a:r>
            <a:r>
              <a:rPr lang="zh-CN" altLang="en-US" sz="4000" b="1"/>
              <a:t>）或</a:t>
            </a:r>
            <a:r>
              <a:rPr lang="en-US" altLang="zh-CN" sz="4000"/>
              <a:t>ALL</a:t>
            </a:r>
            <a:r>
              <a:rPr lang="zh-CN" altLang="en-US" sz="4000" b="1"/>
              <a:t>谓词的子查询</a:t>
            </a:r>
          </a:p>
        </p:txBody>
      </p:sp>
      <p:sp>
        <p:nvSpPr>
          <p:cNvPr id="138244" name="Rectangle 3">
            <a:extLst>
              <a:ext uri="{FF2B5EF4-FFF2-40B4-BE49-F238E27FC236}">
                <a16:creationId xmlns:a16="http://schemas.microsoft.com/office/drawing/2014/main" id="{4AD727BD-DEFD-44D0-9156-3899B3DE7BEC}"/>
              </a:ext>
            </a:extLst>
          </p:cNvPr>
          <p:cNvSpPr>
            <a:spLocks noGrp="1" noChangeArrowheads="1"/>
          </p:cNvSpPr>
          <p:nvPr>
            <p:ph type="body" idx="1"/>
          </p:nvPr>
        </p:nvSpPr>
        <p:spPr>
          <a:xfrm>
            <a:off x="457200" y="1676400"/>
            <a:ext cx="8229600" cy="2971800"/>
          </a:xfrm>
        </p:spPr>
        <p:txBody>
          <a:bodyPr/>
          <a:lstStyle/>
          <a:p>
            <a:pPr marL="609600" indent="-609600" eaLnBrk="1" hangingPunct="1"/>
            <a:r>
              <a:rPr lang="zh-CN" altLang="en-US" sz="4400"/>
              <a:t>谓词语义</a:t>
            </a:r>
          </a:p>
          <a:p>
            <a:pPr marL="990600" lvl="1" indent="-533400" eaLnBrk="1" hangingPunct="1">
              <a:buFontTx/>
              <a:buAutoNum type="circleNumDbPlain"/>
            </a:pPr>
            <a:r>
              <a:rPr lang="en-US" altLang="zh-CN" sz="4000"/>
              <a:t>ANY</a:t>
            </a:r>
            <a:r>
              <a:rPr lang="zh-CN" altLang="en-US" sz="4000"/>
              <a:t>：任意一个值</a:t>
            </a:r>
          </a:p>
          <a:p>
            <a:pPr marL="990600" lvl="1" indent="-533400" eaLnBrk="1" hangingPunct="1">
              <a:buFontTx/>
              <a:buAutoNum type="circleNumDbPlain"/>
            </a:pPr>
            <a:r>
              <a:rPr lang="en-US" altLang="zh-CN" sz="4000"/>
              <a:t>ALL</a:t>
            </a:r>
            <a:r>
              <a:rPr lang="zh-CN" altLang="en-US" sz="4000"/>
              <a:t>：所有值</a:t>
            </a:r>
          </a:p>
          <a:p>
            <a:pPr marL="609600" indent="-609600" eaLnBrk="1" hangingPunct="1"/>
            <a:endParaRPr lang="en-US" altLang="zh-CN" sz="44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a:extLst>
              <a:ext uri="{FF2B5EF4-FFF2-40B4-BE49-F238E27FC236}">
                <a16:creationId xmlns:a16="http://schemas.microsoft.com/office/drawing/2014/main" id="{AEF3C561-E8A2-4115-A0BF-53604E39EB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D1C622-E3ED-463A-A758-007DDEA74A32}" type="slidenum">
              <a:rPr lang="en-US" altLang="zh-CN"/>
              <a:pPr eaLnBrk="1" hangingPunct="1"/>
              <a:t>135</a:t>
            </a:fld>
            <a:endParaRPr lang="en-US" altLang="zh-CN"/>
          </a:p>
        </p:txBody>
      </p:sp>
      <p:sp>
        <p:nvSpPr>
          <p:cNvPr id="139267" name="Rectangle 2">
            <a:extLst>
              <a:ext uri="{FF2B5EF4-FFF2-40B4-BE49-F238E27FC236}">
                <a16:creationId xmlns:a16="http://schemas.microsoft.com/office/drawing/2014/main" id="{D2C560E9-491F-4330-8A96-68B3168F6730}"/>
              </a:ext>
            </a:extLst>
          </p:cNvPr>
          <p:cNvSpPr>
            <a:spLocks noGrp="1" noChangeArrowheads="1"/>
          </p:cNvSpPr>
          <p:nvPr>
            <p:ph type="title"/>
          </p:nvPr>
        </p:nvSpPr>
        <p:spPr>
          <a:xfrm>
            <a:off x="457200" y="152400"/>
            <a:ext cx="8229600" cy="1143000"/>
          </a:xfrm>
        </p:spPr>
        <p:txBody>
          <a:bodyPr/>
          <a:lstStyle/>
          <a:p>
            <a:pPr eaLnBrk="1" hangingPunct="1"/>
            <a:r>
              <a:rPr lang="zh-CN" altLang="en-US" sz="4000" b="1"/>
              <a:t>带有</a:t>
            </a:r>
            <a:r>
              <a:rPr lang="en-US" altLang="zh-CN" sz="4000"/>
              <a:t>ANY</a:t>
            </a:r>
            <a:r>
              <a:rPr lang="zh-CN" altLang="en-US" sz="4000" b="1"/>
              <a:t>或</a:t>
            </a:r>
            <a:r>
              <a:rPr lang="en-US" altLang="zh-CN" sz="4000"/>
              <a:t>ALL</a:t>
            </a:r>
            <a:r>
              <a:rPr lang="zh-CN" altLang="en-US" sz="4000" b="1"/>
              <a:t>谓词的子查询</a:t>
            </a:r>
          </a:p>
        </p:txBody>
      </p:sp>
      <p:sp>
        <p:nvSpPr>
          <p:cNvPr id="139268" name="Rectangle 3">
            <a:extLst>
              <a:ext uri="{FF2B5EF4-FFF2-40B4-BE49-F238E27FC236}">
                <a16:creationId xmlns:a16="http://schemas.microsoft.com/office/drawing/2014/main" id="{7DE02D96-192B-4A63-A7F4-D356AB22F32D}"/>
              </a:ext>
            </a:extLst>
          </p:cNvPr>
          <p:cNvSpPr>
            <a:spLocks noGrp="1" noChangeArrowheads="1"/>
          </p:cNvSpPr>
          <p:nvPr>
            <p:ph type="body" idx="1"/>
          </p:nvPr>
        </p:nvSpPr>
        <p:spPr>
          <a:xfrm>
            <a:off x="381000" y="1447800"/>
            <a:ext cx="8534400" cy="2971800"/>
          </a:xfrm>
        </p:spPr>
        <p:txBody>
          <a:bodyPr/>
          <a:lstStyle/>
          <a:p>
            <a:pPr marL="609600" indent="-609600" eaLnBrk="1" hangingPunct="1">
              <a:lnSpc>
                <a:spcPct val="90000"/>
              </a:lnSpc>
            </a:pPr>
            <a:r>
              <a:rPr lang="en-US" altLang="zh-CN" sz="3600"/>
              <a:t>&gt; ANY </a:t>
            </a:r>
            <a:r>
              <a:rPr lang="zh-CN" altLang="en-US" sz="3600"/>
              <a:t>大于子查询结果中的某个值</a:t>
            </a:r>
          </a:p>
          <a:p>
            <a:pPr marL="609600" indent="-609600" eaLnBrk="1" hangingPunct="1">
              <a:lnSpc>
                <a:spcPct val="90000"/>
              </a:lnSpc>
            </a:pPr>
            <a:r>
              <a:rPr lang="en-US" altLang="zh-CN" sz="3600"/>
              <a:t>&gt; ALL  </a:t>
            </a:r>
            <a:r>
              <a:rPr lang="zh-CN" altLang="en-US" sz="3600"/>
              <a:t>大于子查询结果中的所有值</a:t>
            </a:r>
          </a:p>
          <a:p>
            <a:pPr marL="609600" indent="-609600" eaLnBrk="1" hangingPunct="1">
              <a:lnSpc>
                <a:spcPct val="90000"/>
              </a:lnSpc>
            </a:pPr>
            <a:r>
              <a:rPr lang="en-US" altLang="zh-CN" sz="3600"/>
              <a:t>&lt; ANY </a:t>
            </a:r>
            <a:r>
              <a:rPr lang="zh-CN" altLang="en-US" sz="3600"/>
              <a:t>小于子查询结果中的某个值</a:t>
            </a:r>
          </a:p>
          <a:p>
            <a:pPr marL="609600" indent="-609600" eaLnBrk="1" hangingPunct="1">
              <a:lnSpc>
                <a:spcPct val="90000"/>
              </a:lnSpc>
            </a:pPr>
            <a:r>
              <a:rPr lang="en-US" altLang="zh-CN" sz="3600"/>
              <a:t>&lt; ALL  </a:t>
            </a:r>
            <a:r>
              <a:rPr lang="zh-CN" altLang="en-US" sz="3600"/>
              <a:t>小于子查询结果中的所有值</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5">
            <a:extLst>
              <a:ext uri="{FF2B5EF4-FFF2-40B4-BE49-F238E27FC236}">
                <a16:creationId xmlns:a16="http://schemas.microsoft.com/office/drawing/2014/main" id="{D9828FEE-FECE-41D9-A7EE-A55F34D048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6165B5-75BB-48FA-A12F-E482E353C325}" type="slidenum">
              <a:rPr lang="en-US" altLang="zh-CN"/>
              <a:pPr eaLnBrk="1" hangingPunct="1"/>
              <a:t>136</a:t>
            </a:fld>
            <a:endParaRPr lang="en-US" altLang="zh-CN"/>
          </a:p>
        </p:txBody>
      </p:sp>
      <p:sp>
        <p:nvSpPr>
          <p:cNvPr id="140291" name="Rectangle 3">
            <a:extLst>
              <a:ext uri="{FF2B5EF4-FFF2-40B4-BE49-F238E27FC236}">
                <a16:creationId xmlns:a16="http://schemas.microsoft.com/office/drawing/2014/main" id="{19B5154D-19AB-4902-B116-23B13C395485}"/>
              </a:ext>
            </a:extLst>
          </p:cNvPr>
          <p:cNvSpPr>
            <a:spLocks noGrp="1" noChangeArrowheads="1"/>
          </p:cNvSpPr>
          <p:nvPr>
            <p:ph type="body" idx="1"/>
          </p:nvPr>
        </p:nvSpPr>
        <p:spPr>
          <a:xfrm>
            <a:off x="304800" y="685800"/>
            <a:ext cx="8686800" cy="5486400"/>
          </a:xfrm>
        </p:spPr>
        <p:txBody>
          <a:bodyPr/>
          <a:lstStyle/>
          <a:p>
            <a:pPr eaLnBrk="1" hangingPunct="1"/>
            <a:r>
              <a:rPr lang="en-US" altLang="zh-CN"/>
              <a:t>&gt;= ANY	 </a:t>
            </a:r>
            <a:r>
              <a:rPr lang="zh-CN" altLang="en-US"/>
              <a:t>大于等于子查询结果中的某个值</a:t>
            </a:r>
          </a:p>
          <a:p>
            <a:pPr eaLnBrk="1" hangingPunct="1"/>
            <a:r>
              <a:rPr lang="en-US" altLang="zh-CN"/>
              <a:t>&gt;= ALL	 </a:t>
            </a:r>
            <a:r>
              <a:rPr lang="zh-CN" altLang="en-US"/>
              <a:t>大于等于子查询结果中的所有值</a:t>
            </a:r>
          </a:p>
          <a:p>
            <a:pPr eaLnBrk="1" hangingPunct="1"/>
            <a:r>
              <a:rPr lang="en-US" altLang="zh-CN"/>
              <a:t>&lt;= ANY	 </a:t>
            </a:r>
            <a:r>
              <a:rPr lang="zh-CN" altLang="en-US"/>
              <a:t>小于等于子查询结果中的某个值</a:t>
            </a:r>
          </a:p>
          <a:p>
            <a:pPr eaLnBrk="1" hangingPunct="1"/>
            <a:r>
              <a:rPr lang="en-US" altLang="zh-CN"/>
              <a:t>&lt;= ALL 	</a:t>
            </a:r>
            <a:r>
              <a:rPr lang="zh-CN" altLang="en-US"/>
              <a:t>小于等于子查询结果中的所有值</a:t>
            </a:r>
          </a:p>
          <a:p>
            <a:pPr eaLnBrk="1" hangingPunct="1"/>
            <a:r>
              <a:rPr lang="en-US" altLang="zh-CN"/>
              <a:t>=ANY 	</a:t>
            </a:r>
            <a:r>
              <a:rPr lang="zh-CN" altLang="en-US"/>
              <a:t>等于子查询结果中的某个值</a:t>
            </a:r>
          </a:p>
          <a:p>
            <a:pPr eaLnBrk="1" hangingPunct="1"/>
            <a:r>
              <a:rPr lang="en-US" altLang="zh-CN"/>
              <a:t>=ALL 	</a:t>
            </a:r>
            <a:r>
              <a:rPr lang="zh-CN" altLang="en-US"/>
              <a:t>等于子查询结果中的所有值</a:t>
            </a:r>
            <a:br>
              <a:rPr lang="zh-CN" altLang="en-US"/>
            </a:br>
            <a:r>
              <a:rPr lang="zh-CN" altLang="en-US"/>
              <a:t>             （通常没有实际意义）</a:t>
            </a:r>
          </a:p>
          <a:p>
            <a:pPr eaLnBrk="1" hangingPunct="1"/>
            <a:r>
              <a:rPr lang="en-US" altLang="zh-CN"/>
              <a:t>!=</a:t>
            </a:r>
            <a:r>
              <a:rPr lang="zh-CN" altLang="en-US"/>
              <a:t>（或</a:t>
            </a:r>
            <a:r>
              <a:rPr lang="en-US" altLang="zh-CN"/>
              <a:t>&lt;&gt;</a:t>
            </a:r>
            <a:r>
              <a:rPr lang="zh-CN" altLang="en-US"/>
              <a:t>）</a:t>
            </a:r>
            <a:r>
              <a:rPr lang="en-US" altLang="zh-CN"/>
              <a:t>ANY   </a:t>
            </a:r>
            <a:r>
              <a:rPr lang="zh-CN" altLang="en-US"/>
              <a:t>不等于子查询结果某个值</a:t>
            </a:r>
          </a:p>
          <a:p>
            <a:pPr eaLnBrk="1" hangingPunct="1"/>
            <a:r>
              <a:rPr lang="en-US" altLang="zh-CN"/>
              <a:t>!=</a:t>
            </a:r>
            <a:r>
              <a:rPr lang="zh-CN" altLang="en-US"/>
              <a:t>（或</a:t>
            </a:r>
            <a:r>
              <a:rPr lang="en-US" altLang="zh-CN"/>
              <a:t>&lt;&gt;</a:t>
            </a:r>
            <a:r>
              <a:rPr lang="zh-CN" altLang="en-US"/>
              <a:t>）</a:t>
            </a:r>
            <a:r>
              <a:rPr lang="en-US" altLang="zh-CN"/>
              <a:t>ALL    </a:t>
            </a:r>
            <a:r>
              <a:rPr lang="zh-CN" altLang="en-US"/>
              <a:t>不等于子查询结果任何值</a:t>
            </a:r>
          </a:p>
          <a:p>
            <a:pPr eaLnBrk="1" hangingPunct="1"/>
            <a:endParaRPr lang="en-US" altLang="zh-CN"/>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5">
            <a:extLst>
              <a:ext uri="{FF2B5EF4-FFF2-40B4-BE49-F238E27FC236}">
                <a16:creationId xmlns:a16="http://schemas.microsoft.com/office/drawing/2014/main" id="{984F4D5C-3105-4A05-B5D6-AC1D405414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6096A56-66E9-4C72-A465-04E335DA68B7}" type="slidenum">
              <a:rPr lang="en-US" altLang="zh-CN"/>
              <a:pPr eaLnBrk="1" hangingPunct="1"/>
              <a:t>137</a:t>
            </a:fld>
            <a:endParaRPr lang="en-US" altLang="zh-CN"/>
          </a:p>
        </p:txBody>
      </p:sp>
      <p:sp>
        <p:nvSpPr>
          <p:cNvPr id="141315" name="Rectangle 3">
            <a:extLst>
              <a:ext uri="{FF2B5EF4-FFF2-40B4-BE49-F238E27FC236}">
                <a16:creationId xmlns:a16="http://schemas.microsoft.com/office/drawing/2014/main" id="{6A2C5639-6524-4D88-B81B-9E6F72C205A4}"/>
              </a:ext>
            </a:extLst>
          </p:cNvPr>
          <p:cNvSpPr>
            <a:spLocks noGrp="1" noChangeArrowheads="1"/>
          </p:cNvSpPr>
          <p:nvPr>
            <p:ph type="body" idx="1"/>
          </p:nvPr>
        </p:nvSpPr>
        <p:spPr>
          <a:xfrm>
            <a:off x="304800" y="685800"/>
            <a:ext cx="8458200" cy="1524000"/>
          </a:xfrm>
        </p:spPr>
        <p:txBody>
          <a:bodyPr/>
          <a:lstStyle/>
          <a:p>
            <a:pPr eaLnBrk="1" hangingPunct="1">
              <a:buFontTx/>
              <a:buNone/>
            </a:pPr>
            <a:r>
              <a:rPr lang="zh-CN" altLang="en-US" sz="4000"/>
              <a:t>例</a:t>
            </a:r>
            <a:r>
              <a:rPr lang="en-US" altLang="zh-CN" sz="4000"/>
              <a:t>42. </a:t>
            </a:r>
            <a:r>
              <a:rPr lang="zh-CN" altLang="en-US" sz="4000"/>
              <a:t>查询其他系中比计算机科学系某一学生年龄小的学生姓名和年龄</a:t>
            </a:r>
          </a:p>
          <a:p>
            <a:pPr eaLnBrk="1" hangingPunct="1"/>
            <a:endParaRPr lang="en-US" altLang="zh-CN" sz="4000"/>
          </a:p>
        </p:txBody>
      </p:sp>
      <p:pic>
        <p:nvPicPr>
          <p:cNvPr id="144388" name="Picture 4">
            <a:extLst>
              <a:ext uri="{FF2B5EF4-FFF2-40B4-BE49-F238E27FC236}">
                <a16:creationId xmlns:a16="http://schemas.microsoft.com/office/drawing/2014/main" id="{C7F3E59E-817E-4725-B980-AC2ABC639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862"/>
          <a:stretch>
            <a:fillRect/>
          </a:stretch>
        </p:blipFill>
        <p:spPr bwMode="auto">
          <a:xfrm>
            <a:off x="228600" y="2286000"/>
            <a:ext cx="882491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4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a:extLst>
              <a:ext uri="{FF2B5EF4-FFF2-40B4-BE49-F238E27FC236}">
                <a16:creationId xmlns:a16="http://schemas.microsoft.com/office/drawing/2014/main" id="{1AA39F9A-995B-4C9E-A801-8E88181E69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4B99F1-3423-4019-8CF5-B4564B16093C}" type="slidenum">
              <a:rPr lang="en-US" altLang="zh-CN"/>
              <a:pPr eaLnBrk="1" hangingPunct="1"/>
              <a:t>138</a:t>
            </a:fld>
            <a:endParaRPr lang="en-US" altLang="zh-CN"/>
          </a:p>
        </p:txBody>
      </p:sp>
      <p:sp>
        <p:nvSpPr>
          <p:cNvPr id="145411" name="Rectangle 3">
            <a:extLst>
              <a:ext uri="{FF2B5EF4-FFF2-40B4-BE49-F238E27FC236}">
                <a16:creationId xmlns:a16="http://schemas.microsoft.com/office/drawing/2014/main" id="{A9F047A0-7E51-4A9D-9EFF-E262AC7E4C4D}"/>
              </a:ext>
            </a:extLst>
          </p:cNvPr>
          <p:cNvSpPr>
            <a:spLocks noGrp="1" noChangeArrowheads="1"/>
          </p:cNvSpPr>
          <p:nvPr>
            <p:ph type="body" idx="1"/>
          </p:nvPr>
        </p:nvSpPr>
        <p:spPr>
          <a:xfrm>
            <a:off x="457200" y="838200"/>
            <a:ext cx="8229600" cy="5334000"/>
          </a:xfrm>
        </p:spPr>
        <p:txBody>
          <a:bodyPr/>
          <a:lstStyle/>
          <a:p>
            <a:pPr eaLnBrk="1" hangingPunct="1">
              <a:buFontTx/>
              <a:buNone/>
            </a:pPr>
            <a:r>
              <a:rPr lang="zh-CN" altLang="en-US" sz="4000"/>
              <a:t>用聚集函数实现</a:t>
            </a:r>
            <a:r>
              <a:rPr lang="en-US" altLang="zh-CN" sz="4000"/>
              <a:t>[</a:t>
            </a:r>
            <a:r>
              <a:rPr lang="zh-CN" altLang="en-US" sz="4000"/>
              <a:t>例</a:t>
            </a:r>
            <a:r>
              <a:rPr lang="en-US" altLang="zh-CN" sz="4000"/>
              <a:t>42]</a:t>
            </a:r>
          </a:p>
          <a:p>
            <a:pPr lvl="1" eaLnBrk="1" hangingPunct="1">
              <a:buFontTx/>
              <a:buNone/>
            </a:pPr>
            <a:r>
              <a:rPr lang="en-US" altLang="zh-CN" sz="3600"/>
              <a:t>SELECT Sname, Sage</a:t>
            </a:r>
          </a:p>
          <a:p>
            <a:pPr lvl="1" eaLnBrk="1" hangingPunct="1">
              <a:buFontTx/>
              <a:buNone/>
            </a:pPr>
            <a:r>
              <a:rPr lang="en-US" altLang="zh-CN" sz="3600"/>
              <a:t>FROM Student</a:t>
            </a:r>
          </a:p>
          <a:p>
            <a:pPr lvl="1" eaLnBrk="1" hangingPunct="1">
              <a:buFontTx/>
              <a:buNone/>
            </a:pPr>
            <a:r>
              <a:rPr lang="en-US" altLang="zh-CN" sz="3600"/>
              <a:t>WHERE Sage &lt;</a:t>
            </a:r>
          </a:p>
          <a:p>
            <a:pPr lvl="2" eaLnBrk="1" hangingPunct="1">
              <a:buFontTx/>
              <a:buNone/>
            </a:pPr>
            <a:r>
              <a:rPr lang="en-US" altLang="zh-CN" sz="3600"/>
              <a:t>(SELECT MAX(Sage)</a:t>
            </a:r>
          </a:p>
          <a:p>
            <a:pPr lvl="2" eaLnBrk="1" hangingPunct="1">
              <a:buFontTx/>
              <a:buNone/>
            </a:pPr>
            <a:r>
              <a:rPr lang="en-US" altLang="zh-CN" sz="3600"/>
              <a:t>FROM Student</a:t>
            </a:r>
          </a:p>
          <a:p>
            <a:pPr lvl="2" eaLnBrk="1" hangingPunct="1">
              <a:buFontTx/>
              <a:buNone/>
            </a:pPr>
            <a:r>
              <a:rPr lang="en-US" altLang="zh-CN" sz="3600"/>
              <a:t>WHERE Sdept= ‘CS') </a:t>
            </a:r>
            <a:r>
              <a:rPr lang="en-US" altLang="zh-CN" sz="3200"/>
              <a:t>AND Sdept &lt;&gt; 'CS’;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54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54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54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4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54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5">
            <a:extLst>
              <a:ext uri="{FF2B5EF4-FFF2-40B4-BE49-F238E27FC236}">
                <a16:creationId xmlns:a16="http://schemas.microsoft.com/office/drawing/2014/main" id="{5A5C32C5-94A7-4CB2-B167-5A67CC0910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E49B64-4D6F-453F-9A51-528EBACE38EF}" type="slidenum">
              <a:rPr lang="en-US" altLang="zh-CN"/>
              <a:pPr eaLnBrk="1" hangingPunct="1"/>
              <a:t>139</a:t>
            </a:fld>
            <a:endParaRPr lang="en-US" altLang="zh-CN"/>
          </a:p>
        </p:txBody>
      </p:sp>
      <p:sp>
        <p:nvSpPr>
          <p:cNvPr id="143363" name="Rectangle 3">
            <a:extLst>
              <a:ext uri="{FF2B5EF4-FFF2-40B4-BE49-F238E27FC236}">
                <a16:creationId xmlns:a16="http://schemas.microsoft.com/office/drawing/2014/main" id="{AB618972-0BC2-413D-AA16-9B7B93A4EF1F}"/>
              </a:ext>
            </a:extLst>
          </p:cNvPr>
          <p:cNvSpPr>
            <a:spLocks noGrp="1" noChangeArrowheads="1"/>
          </p:cNvSpPr>
          <p:nvPr>
            <p:ph type="body" idx="1"/>
          </p:nvPr>
        </p:nvSpPr>
        <p:spPr>
          <a:xfrm>
            <a:off x="381000" y="533400"/>
            <a:ext cx="8229600" cy="5943600"/>
          </a:xfrm>
        </p:spPr>
        <p:txBody>
          <a:bodyPr/>
          <a:lstStyle/>
          <a:p>
            <a:pPr eaLnBrk="1" hangingPunct="1">
              <a:buFontTx/>
              <a:buNone/>
            </a:pPr>
            <a:r>
              <a:rPr lang="zh-CN" altLang="en-US" sz="3600"/>
              <a:t>例</a:t>
            </a:r>
            <a:r>
              <a:rPr lang="en-US" altLang="zh-CN" sz="3600"/>
              <a:t>43. </a:t>
            </a:r>
            <a:r>
              <a:rPr lang="zh-CN" altLang="en-US" sz="3600"/>
              <a:t>查询其他系中比计算机科学系所有学生年龄都小的学生姓名及年龄</a:t>
            </a:r>
          </a:p>
          <a:p>
            <a:pPr eaLnBrk="1" hangingPunct="1">
              <a:buFontTx/>
              <a:buNone/>
            </a:pPr>
            <a:r>
              <a:rPr lang="zh-CN" altLang="en-US" sz="3600"/>
              <a:t>方法一：用</a:t>
            </a:r>
            <a:r>
              <a:rPr lang="en-US" altLang="zh-CN" sz="3600"/>
              <a:t>ALL</a:t>
            </a:r>
            <a:r>
              <a:rPr lang="zh-CN" altLang="en-US" sz="3600"/>
              <a:t>谓词</a:t>
            </a:r>
          </a:p>
          <a:p>
            <a:pPr lvl="1" eaLnBrk="1" hangingPunct="1">
              <a:buFontTx/>
              <a:buNone/>
            </a:pPr>
            <a:r>
              <a:rPr lang="en-US" altLang="zh-CN" sz="3200"/>
              <a:t>SELECT Sname, Sage</a:t>
            </a:r>
          </a:p>
          <a:p>
            <a:pPr lvl="1" eaLnBrk="1" hangingPunct="1">
              <a:buFontTx/>
              <a:buNone/>
            </a:pPr>
            <a:r>
              <a:rPr lang="en-US" altLang="zh-CN" sz="3200"/>
              <a:t>FROM Student</a:t>
            </a:r>
          </a:p>
          <a:p>
            <a:pPr lvl="1" eaLnBrk="1" hangingPunct="1">
              <a:buFontTx/>
              <a:buNone/>
            </a:pPr>
            <a:r>
              <a:rPr lang="en-US" altLang="zh-CN" sz="3200"/>
              <a:t>WHERE Sage &lt; ALL</a:t>
            </a:r>
          </a:p>
          <a:p>
            <a:pPr lvl="2" eaLnBrk="1" hangingPunct="1">
              <a:buFontTx/>
              <a:buNone/>
            </a:pPr>
            <a:r>
              <a:rPr lang="en-US" altLang="zh-CN" sz="3200"/>
              <a:t>(SELECT Sage</a:t>
            </a:r>
          </a:p>
          <a:p>
            <a:pPr lvl="2" eaLnBrk="1" hangingPunct="1">
              <a:buFontTx/>
              <a:buNone/>
            </a:pPr>
            <a:r>
              <a:rPr lang="en-US" altLang="zh-CN" sz="3200"/>
              <a:t>FROM Student</a:t>
            </a:r>
          </a:p>
          <a:p>
            <a:pPr lvl="2" eaLnBrk="1" hangingPunct="1">
              <a:buFontTx/>
              <a:buNone/>
            </a:pPr>
            <a:r>
              <a:rPr lang="en-US" altLang="zh-CN" sz="3200"/>
              <a:t>WHERE Sdept= ' CS ')</a:t>
            </a:r>
          </a:p>
          <a:p>
            <a:pPr lvl="1" eaLnBrk="1" hangingPunct="1">
              <a:buFontTx/>
              <a:buNone/>
            </a:pPr>
            <a:r>
              <a:rPr lang="en-US" altLang="zh-CN" sz="3200"/>
              <a:t>AND Sdept &lt;&gt; 'CS’;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0BAAF406-7EA0-4876-ABC8-3B399ADB82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27497E-1C8A-4DD4-ADEB-4D7E75C06D03}" type="slidenum">
              <a:rPr lang="en-US" altLang="zh-CN"/>
              <a:pPr eaLnBrk="1" hangingPunct="1"/>
              <a:t>14</a:t>
            </a:fld>
            <a:endParaRPr lang="en-US" altLang="zh-CN"/>
          </a:p>
        </p:txBody>
      </p:sp>
      <p:sp>
        <p:nvSpPr>
          <p:cNvPr id="15363" name="Rectangle 2">
            <a:extLst>
              <a:ext uri="{FF2B5EF4-FFF2-40B4-BE49-F238E27FC236}">
                <a16:creationId xmlns:a16="http://schemas.microsoft.com/office/drawing/2014/main" id="{791E6673-65E9-4E69-9372-8F74517B075F}"/>
              </a:ext>
            </a:extLst>
          </p:cNvPr>
          <p:cNvSpPr>
            <a:spLocks noGrp="1" noChangeArrowheads="1"/>
          </p:cNvSpPr>
          <p:nvPr>
            <p:ph type="title"/>
          </p:nvPr>
        </p:nvSpPr>
        <p:spPr/>
        <p:txBody>
          <a:bodyPr/>
          <a:lstStyle/>
          <a:p>
            <a:pPr eaLnBrk="1" hangingPunct="1"/>
            <a:r>
              <a:rPr lang="zh-CN" altLang="en-US" sz="4800">
                <a:solidFill>
                  <a:srgbClr val="3333CC"/>
                </a:solidFill>
              </a:rPr>
              <a:t>视图</a:t>
            </a:r>
          </a:p>
        </p:txBody>
      </p:sp>
      <p:sp>
        <p:nvSpPr>
          <p:cNvPr id="15364" name="Rectangle 3">
            <a:extLst>
              <a:ext uri="{FF2B5EF4-FFF2-40B4-BE49-F238E27FC236}">
                <a16:creationId xmlns:a16="http://schemas.microsoft.com/office/drawing/2014/main" id="{23214F85-E91D-45EE-9BA3-1E9CF581445B}"/>
              </a:ext>
            </a:extLst>
          </p:cNvPr>
          <p:cNvSpPr>
            <a:spLocks noGrp="1" noChangeArrowheads="1"/>
          </p:cNvSpPr>
          <p:nvPr>
            <p:ph type="body" idx="1"/>
          </p:nvPr>
        </p:nvSpPr>
        <p:spPr>
          <a:xfrm>
            <a:off x="304800" y="1524000"/>
            <a:ext cx="8229600" cy="4525963"/>
          </a:xfrm>
        </p:spPr>
        <p:txBody>
          <a:bodyPr/>
          <a:lstStyle/>
          <a:p>
            <a:pPr lvl="1" eaLnBrk="1" hangingPunct="1">
              <a:buFont typeface="Wingdings" panose="05000000000000000000" pitchFamily="2" charset="2"/>
              <a:buChar char="l"/>
            </a:pPr>
            <a:r>
              <a:rPr lang="zh-CN" altLang="en-US" sz="4000"/>
              <a:t>从一个或几个基本表导出的表</a:t>
            </a:r>
          </a:p>
          <a:p>
            <a:pPr lvl="1" eaLnBrk="1" hangingPunct="1">
              <a:buFont typeface="Wingdings" panose="05000000000000000000" pitchFamily="2" charset="2"/>
              <a:buChar char="l"/>
            </a:pPr>
            <a:r>
              <a:rPr lang="zh-CN" altLang="en-US" sz="4000">
                <a:solidFill>
                  <a:srgbClr val="3333CC"/>
                </a:solidFill>
              </a:rPr>
              <a:t>数据库中只存放视图的定义，而不存放视图对应数据</a:t>
            </a:r>
          </a:p>
          <a:p>
            <a:pPr lvl="1" eaLnBrk="1" hangingPunct="1">
              <a:buFont typeface="Wingdings" panose="05000000000000000000" pitchFamily="2" charset="2"/>
              <a:buChar char="l"/>
            </a:pPr>
            <a:r>
              <a:rPr lang="zh-CN" altLang="en-US" sz="4000">
                <a:solidFill>
                  <a:srgbClr val="3333CC"/>
                </a:solidFill>
              </a:rPr>
              <a:t>视图是一个虚表</a:t>
            </a:r>
          </a:p>
          <a:p>
            <a:pPr lvl="1" eaLnBrk="1" hangingPunct="1">
              <a:buFont typeface="Wingdings" panose="05000000000000000000" pitchFamily="2" charset="2"/>
              <a:buChar char="l"/>
            </a:pPr>
            <a:r>
              <a:rPr lang="zh-CN" altLang="en-US" sz="4000"/>
              <a:t>用户可以在视图上再定义视图</a:t>
            </a:r>
          </a:p>
          <a:p>
            <a:pPr eaLnBrk="1" hangingPunct="1"/>
            <a:endParaRPr lang="en-US" altLang="zh-CN" sz="360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5">
            <a:extLst>
              <a:ext uri="{FF2B5EF4-FFF2-40B4-BE49-F238E27FC236}">
                <a16:creationId xmlns:a16="http://schemas.microsoft.com/office/drawing/2014/main" id="{46191FEC-3819-422F-B867-DD466ED065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5BD943C-F569-49E9-A9D0-4FE8F11C9D7E}" type="slidenum">
              <a:rPr lang="en-US" altLang="zh-CN"/>
              <a:pPr eaLnBrk="1" hangingPunct="1"/>
              <a:t>140</a:t>
            </a:fld>
            <a:endParaRPr lang="en-US" altLang="zh-CN"/>
          </a:p>
        </p:txBody>
      </p:sp>
      <p:sp>
        <p:nvSpPr>
          <p:cNvPr id="144387" name="Rectangle 3">
            <a:extLst>
              <a:ext uri="{FF2B5EF4-FFF2-40B4-BE49-F238E27FC236}">
                <a16:creationId xmlns:a16="http://schemas.microsoft.com/office/drawing/2014/main" id="{28EC71CD-6DAA-405A-AF6E-2288E40F1904}"/>
              </a:ext>
            </a:extLst>
          </p:cNvPr>
          <p:cNvSpPr>
            <a:spLocks noGrp="1" noChangeArrowheads="1"/>
          </p:cNvSpPr>
          <p:nvPr>
            <p:ph type="body" idx="1"/>
          </p:nvPr>
        </p:nvSpPr>
        <p:spPr>
          <a:xfrm>
            <a:off x="457200" y="914400"/>
            <a:ext cx="8229600" cy="5029200"/>
          </a:xfrm>
        </p:spPr>
        <p:txBody>
          <a:bodyPr/>
          <a:lstStyle/>
          <a:p>
            <a:pPr eaLnBrk="1" hangingPunct="1">
              <a:buFontTx/>
              <a:buNone/>
            </a:pPr>
            <a:r>
              <a:rPr lang="zh-CN" altLang="en-US" sz="4000"/>
              <a:t>方法二：用聚集函数</a:t>
            </a:r>
          </a:p>
          <a:p>
            <a:pPr lvl="1" eaLnBrk="1" hangingPunct="1">
              <a:buFontTx/>
              <a:buNone/>
            </a:pPr>
            <a:r>
              <a:rPr lang="en-US" altLang="zh-CN" sz="3200"/>
              <a:t>SELECT Sname, Sage</a:t>
            </a:r>
          </a:p>
          <a:p>
            <a:pPr lvl="1" eaLnBrk="1" hangingPunct="1">
              <a:buFontTx/>
              <a:buNone/>
            </a:pPr>
            <a:r>
              <a:rPr lang="en-US" altLang="zh-CN" sz="3200"/>
              <a:t>FROM Student</a:t>
            </a:r>
          </a:p>
          <a:p>
            <a:pPr lvl="1" eaLnBrk="1" hangingPunct="1">
              <a:buFontTx/>
              <a:buNone/>
            </a:pPr>
            <a:r>
              <a:rPr lang="en-US" altLang="zh-CN" sz="3200"/>
              <a:t>WHERE Sage &lt;</a:t>
            </a:r>
          </a:p>
          <a:p>
            <a:pPr lvl="2" eaLnBrk="1" hangingPunct="1">
              <a:buFontTx/>
              <a:buNone/>
            </a:pPr>
            <a:r>
              <a:rPr lang="en-US" altLang="zh-CN" sz="3200"/>
              <a:t>(SELECT MIN(Sage)</a:t>
            </a:r>
          </a:p>
          <a:p>
            <a:pPr lvl="2" eaLnBrk="1" hangingPunct="1">
              <a:buFontTx/>
              <a:buNone/>
            </a:pPr>
            <a:r>
              <a:rPr lang="en-US" altLang="zh-CN" sz="3200"/>
              <a:t>FROM Student</a:t>
            </a:r>
          </a:p>
          <a:p>
            <a:pPr lvl="2" eaLnBrk="1" hangingPunct="1">
              <a:buFontTx/>
              <a:buNone/>
            </a:pPr>
            <a:r>
              <a:rPr lang="en-US" altLang="zh-CN" sz="3200"/>
              <a:t>WHERE Sdept= ' CS ')</a:t>
            </a:r>
          </a:p>
          <a:p>
            <a:pPr lvl="1" eaLnBrk="1" hangingPunct="1">
              <a:buFontTx/>
              <a:buNone/>
            </a:pPr>
            <a:r>
              <a:rPr lang="en-US" altLang="zh-CN" sz="3200"/>
              <a:t>AND Sdept &lt;&gt;'CS’;</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5">
            <a:extLst>
              <a:ext uri="{FF2B5EF4-FFF2-40B4-BE49-F238E27FC236}">
                <a16:creationId xmlns:a16="http://schemas.microsoft.com/office/drawing/2014/main" id="{06BB8845-EB5A-48C0-B676-65C7ABD2F3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7C55B1-EF44-4C82-B686-A60B9B94DAE6}" type="slidenum">
              <a:rPr lang="en-US" altLang="zh-CN"/>
              <a:pPr eaLnBrk="1" hangingPunct="1"/>
              <a:t>141</a:t>
            </a:fld>
            <a:endParaRPr lang="en-US" altLang="zh-CN"/>
          </a:p>
        </p:txBody>
      </p:sp>
      <p:sp>
        <p:nvSpPr>
          <p:cNvPr id="145411" name="Rectangle 3">
            <a:extLst>
              <a:ext uri="{FF2B5EF4-FFF2-40B4-BE49-F238E27FC236}">
                <a16:creationId xmlns:a16="http://schemas.microsoft.com/office/drawing/2014/main" id="{53BF2AC0-A993-4297-9B1A-C0601044047E}"/>
              </a:ext>
            </a:extLst>
          </p:cNvPr>
          <p:cNvSpPr>
            <a:spLocks noGrp="1" noChangeArrowheads="1"/>
          </p:cNvSpPr>
          <p:nvPr>
            <p:ph type="body" idx="1"/>
          </p:nvPr>
        </p:nvSpPr>
        <p:spPr>
          <a:xfrm>
            <a:off x="533400" y="1600200"/>
            <a:ext cx="8077200" cy="1143000"/>
          </a:xfrm>
        </p:spPr>
        <p:txBody>
          <a:bodyPr/>
          <a:lstStyle/>
          <a:p>
            <a:pPr eaLnBrk="1" hangingPunct="1">
              <a:buFontTx/>
              <a:buNone/>
            </a:pPr>
            <a:r>
              <a:rPr lang="zh-CN" altLang="en-US" sz="3600"/>
              <a:t>表</a:t>
            </a:r>
            <a:r>
              <a:rPr lang="en-US" altLang="zh-CN" sz="3600"/>
              <a:t>3.7 ANY</a:t>
            </a:r>
            <a:r>
              <a:rPr lang="zh-CN" altLang="en-US" sz="3600"/>
              <a:t>（或</a:t>
            </a:r>
            <a:r>
              <a:rPr lang="en-US" altLang="zh-CN" sz="3600"/>
              <a:t>SOME</a:t>
            </a:r>
            <a:r>
              <a:rPr lang="zh-CN" altLang="en-US" sz="3600"/>
              <a:t>），</a:t>
            </a:r>
            <a:r>
              <a:rPr lang="en-US" altLang="zh-CN" sz="3600"/>
              <a:t>ALL</a:t>
            </a:r>
            <a:r>
              <a:rPr lang="zh-CN" altLang="en-US" sz="3600"/>
              <a:t>谓词与聚集函数、</a:t>
            </a:r>
            <a:r>
              <a:rPr lang="en-US" altLang="zh-CN" sz="3600"/>
              <a:t>IN</a:t>
            </a:r>
            <a:r>
              <a:rPr lang="zh-CN" altLang="en-US" sz="3600"/>
              <a:t>谓词的等价转换关系</a:t>
            </a:r>
          </a:p>
          <a:p>
            <a:pPr eaLnBrk="1" hangingPunct="1"/>
            <a:endParaRPr lang="en-US" altLang="zh-CN" sz="3600"/>
          </a:p>
        </p:txBody>
      </p:sp>
      <p:pic>
        <p:nvPicPr>
          <p:cNvPr id="145412" name="Picture 4">
            <a:extLst>
              <a:ext uri="{FF2B5EF4-FFF2-40B4-BE49-F238E27FC236}">
                <a16:creationId xmlns:a16="http://schemas.microsoft.com/office/drawing/2014/main" id="{189C0294-FAC4-4D54-8E43-9F9753B7A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19400"/>
            <a:ext cx="8610600"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a:extLst>
              <a:ext uri="{FF2B5EF4-FFF2-40B4-BE49-F238E27FC236}">
                <a16:creationId xmlns:a16="http://schemas.microsoft.com/office/drawing/2014/main" id="{AFACD7D6-5CE2-4527-A2F7-EB5937A222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545D1EF-6E40-42AE-8C77-F15B6E8E79BA}" type="slidenum">
              <a:rPr lang="en-US" altLang="zh-CN"/>
              <a:pPr eaLnBrk="1" hangingPunct="1"/>
              <a:t>142</a:t>
            </a:fld>
            <a:endParaRPr lang="en-US" altLang="zh-CN"/>
          </a:p>
        </p:txBody>
      </p:sp>
      <p:sp>
        <p:nvSpPr>
          <p:cNvPr id="146435" name="Rectangle 2">
            <a:extLst>
              <a:ext uri="{FF2B5EF4-FFF2-40B4-BE49-F238E27FC236}">
                <a16:creationId xmlns:a16="http://schemas.microsoft.com/office/drawing/2014/main" id="{ADF15230-1B52-4466-B3DB-B9EE5BEE7389}"/>
              </a:ext>
            </a:extLst>
          </p:cNvPr>
          <p:cNvSpPr>
            <a:spLocks noGrp="1" noChangeArrowheads="1"/>
          </p:cNvSpPr>
          <p:nvPr>
            <p:ph type="title"/>
          </p:nvPr>
        </p:nvSpPr>
        <p:spPr/>
        <p:txBody>
          <a:bodyPr/>
          <a:lstStyle/>
          <a:p>
            <a:pPr eaLnBrk="1" hangingPunct="1"/>
            <a:r>
              <a:rPr lang="en-US" altLang="zh-CN"/>
              <a:t>3.4.3 </a:t>
            </a:r>
            <a:r>
              <a:rPr lang="zh-CN" altLang="en-US" b="1"/>
              <a:t>嵌套查询</a:t>
            </a:r>
          </a:p>
        </p:txBody>
      </p:sp>
      <p:sp>
        <p:nvSpPr>
          <p:cNvPr id="146436" name="Rectangle 3">
            <a:extLst>
              <a:ext uri="{FF2B5EF4-FFF2-40B4-BE49-F238E27FC236}">
                <a16:creationId xmlns:a16="http://schemas.microsoft.com/office/drawing/2014/main" id="{DB45C6AC-504A-4CF8-8975-BD358E1F3151}"/>
              </a:ext>
            </a:extLst>
          </p:cNvPr>
          <p:cNvSpPr>
            <a:spLocks noGrp="1" noChangeArrowheads="1"/>
          </p:cNvSpPr>
          <p:nvPr>
            <p:ph type="body" idx="1"/>
          </p:nvPr>
        </p:nvSpPr>
        <p:spPr>
          <a:xfrm>
            <a:off x="457200" y="1600200"/>
            <a:ext cx="7924800" cy="3810000"/>
          </a:xfrm>
        </p:spPr>
        <p:txBody>
          <a:bodyPr/>
          <a:lstStyle/>
          <a:p>
            <a:pPr eaLnBrk="1" hangingPunct="1"/>
            <a:r>
              <a:rPr lang="zh-CN" altLang="en-US" sz="4400"/>
              <a:t>带有</a:t>
            </a:r>
            <a:r>
              <a:rPr lang="en-US" altLang="zh-CN" sz="4400"/>
              <a:t>IN</a:t>
            </a:r>
            <a:r>
              <a:rPr lang="zh-CN" altLang="en-US" sz="4400"/>
              <a:t>谓词的子查询</a:t>
            </a:r>
          </a:p>
          <a:p>
            <a:pPr eaLnBrk="1" hangingPunct="1"/>
            <a:r>
              <a:rPr lang="zh-CN" altLang="en-US" sz="4400"/>
              <a:t>带有比较运算符的子查询</a:t>
            </a:r>
          </a:p>
          <a:p>
            <a:pPr eaLnBrk="1" hangingPunct="1"/>
            <a:r>
              <a:rPr lang="zh-CN" altLang="en-US" sz="4400"/>
              <a:t>带有</a:t>
            </a:r>
            <a:r>
              <a:rPr lang="en-US" altLang="zh-CN" sz="4400"/>
              <a:t>ANY</a:t>
            </a:r>
            <a:r>
              <a:rPr lang="zh-CN" altLang="en-US" sz="4400"/>
              <a:t>（</a:t>
            </a:r>
            <a:r>
              <a:rPr lang="en-US" altLang="zh-CN" sz="4400"/>
              <a:t>SOME</a:t>
            </a:r>
            <a:r>
              <a:rPr lang="zh-CN" altLang="en-US" sz="4400"/>
              <a:t>）或</a:t>
            </a:r>
            <a:r>
              <a:rPr lang="en-US" altLang="zh-CN" sz="4400"/>
              <a:t>ALL</a:t>
            </a:r>
            <a:r>
              <a:rPr lang="zh-CN" altLang="en-US" sz="4400"/>
              <a:t>谓词的子查询</a:t>
            </a:r>
          </a:p>
          <a:p>
            <a:pPr eaLnBrk="1" hangingPunct="1"/>
            <a:r>
              <a:rPr lang="zh-CN" altLang="en-US" sz="4400">
                <a:solidFill>
                  <a:schemeClr val="accent2"/>
                </a:solidFill>
              </a:rPr>
              <a:t>带有</a:t>
            </a:r>
            <a:r>
              <a:rPr lang="en-US" altLang="zh-CN" sz="4400">
                <a:solidFill>
                  <a:schemeClr val="accent2"/>
                </a:solidFill>
              </a:rPr>
              <a:t>EXISTS</a:t>
            </a:r>
            <a:r>
              <a:rPr lang="zh-CN" altLang="en-US" sz="4400">
                <a:solidFill>
                  <a:schemeClr val="accent2"/>
                </a:solidFill>
              </a:rPr>
              <a:t>谓词的子查询</a:t>
            </a:r>
          </a:p>
          <a:p>
            <a:pPr eaLnBrk="1" hangingPunct="1"/>
            <a:endParaRPr lang="en-US" altLang="zh-CN" sz="4400">
              <a:solidFill>
                <a:schemeClr val="hlink"/>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5">
            <a:extLst>
              <a:ext uri="{FF2B5EF4-FFF2-40B4-BE49-F238E27FC236}">
                <a16:creationId xmlns:a16="http://schemas.microsoft.com/office/drawing/2014/main" id="{0B307E82-EBE7-441F-8E1B-C2847A37C1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40EDDB9-B60C-47D5-BAAD-B1FEBE9847DE}" type="slidenum">
              <a:rPr lang="en-US" altLang="zh-CN"/>
              <a:pPr eaLnBrk="1" hangingPunct="1"/>
              <a:t>143</a:t>
            </a:fld>
            <a:endParaRPr lang="en-US" altLang="zh-CN"/>
          </a:p>
        </p:txBody>
      </p:sp>
      <p:sp>
        <p:nvSpPr>
          <p:cNvPr id="147459" name="Rectangle 2">
            <a:extLst>
              <a:ext uri="{FF2B5EF4-FFF2-40B4-BE49-F238E27FC236}">
                <a16:creationId xmlns:a16="http://schemas.microsoft.com/office/drawing/2014/main" id="{AB1B1435-C40B-4608-B1E7-5E46A4D3B600}"/>
              </a:ext>
            </a:extLst>
          </p:cNvPr>
          <p:cNvSpPr>
            <a:spLocks noGrp="1" noChangeArrowheads="1"/>
          </p:cNvSpPr>
          <p:nvPr>
            <p:ph type="title"/>
          </p:nvPr>
        </p:nvSpPr>
        <p:spPr>
          <a:xfrm>
            <a:off x="228600" y="0"/>
            <a:ext cx="8458200" cy="1143000"/>
          </a:xfrm>
        </p:spPr>
        <p:txBody>
          <a:bodyPr/>
          <a:lstStyle/>
          <a:p>
            <a:pPr eaLnBrk="1" hangingPunct="1"/>
            <a:r>
              <a:rPr lang="en-US" altLang="zh-CN" sz="4800"/>
              <a:t>EXISTS</a:t>
            </a:r>
            <a:r>
              <a:rPr lang="zh-CN" altLang="en-US" sz="4800"/>
              <a:t>谓词（存在量词 </a:t>
            </a:r>
            <a:r>
              <a:rPr lang="zh-CN" altLang="en-US" sz="4800">
                <a:sym typeface="Symbol" panose="05050102010706020507" pitchFamily="18" charset="2"/>
              </a:rPr>
              <a:t></a:t>
            </a:r>
            <a:r>
              <a:rPr lang="zh-CN" altLang="en-US" sz="4800"/>
              <a:t>）</a:t>
            </a:r>
          </a:p>
        </p:txBody>
      </p:sp>
      <p:sp>
        <p:nvSpPr>
          <p:cNvPr id="151555" name="Rectangle 3">
            <a:extLst>
              <a:ext uri="{FF2B5EF4-FFF2-40B4-BE49-F238E27FC236}">
                <a16:creationId xmlns:a16="http://schemas.microsoft.com/office/drawing/2014/main" id="{0075B1A0-A75A-4B45-A8DB-190CD60D183B}"/>
              </a:ext>
            </a:extLst>
          </p:cNvPr>
          <p:cNvSpPr>
            <a:spLocks noGrp="1" noChangeArrowheads="1"/>
          </p:cNvSpPr>
          <p:nvPr>
            <p:ph type="body" idx="1"/>
          </p:nvPr>
        </p:nvSpPr>
        <p:spPr>
          <a:xfrm>
            <a:off x="228600" y="1295400"/>
            <a:ext cx="8686800" cy="4419600"/>
          </a:xfrm>
        </p:spPr>
        <p:txBody>
          <a:bodyPr/>
          <a:lstStyle/>
          <a:p>
            <a:pPr eaLnBrk="1" hangingPunct="1"/>
            <a:r>
              <a:rPr lang="zh-CN" altLang="en-US" sz="4000"/>
              <a:t>带有</a:t>
            </a:r>
            <a:r>
              <a:rPr lang="en-US" altLang="zh-CN" sz="4000"/>
              <a:t>EXISTS</a:t>
            </a:r>
            <a:r>
              <a:rPr lang="zh-CN" altLang="en-US" sz="4000"/>
              <a:t>谓词的子查询不返回任何数据，只产生逻辑真值“</a:t>
            </a:r>
            <a:r>
              <a:rPr lang="en-US" altLang="zh-CN" sz="4000"/>
              <a:t>true”</a:t>
            </a:r>
            <a:r>
              <a:rPr lang="zh-CN" altLang="en-US" sz="4000"/>
              <a:t>或逻辑假值“</a:t>
            </a:r>
            <a:r>
              <a:rPr lang="en-US" altLang="zh-CN" sz="4000"/>
              <a:t>false”</a:t>
            </a:r>
          </a:p>
          <a:p>
            <a:pPr eaLnBrk="1" hangingPunct="1"/>
            <a:r>
              <a:rPr lang="zh-CN" altLang="en-US" sz="4000"/>
              <a:t>若内层查询结果非空，则外层</a:t>
            </a:r>
            <a:r>
              <a:rPr lang="en-US" altLang="zh-CN" sz="4000"/>
              <a:t>WHERE</a:t>
            </a:r>
            <a:r>
              <a:rPr lang="zh-CN" altLang="en-US" sz="4000"/>
              <a:t>子句返回真值。若内层查询结果为空，则外层的</a:t>
            </a:r>
            <a:r>
              <a:rPr lang="en-US" altLang="zh-CN" sz="4000"/>
              <a:t>WHERE</a:t>
            </a:r>
            <a:r>
              <a:rPr lang="zh-CN" altLang="en-US" sz="4000"/>
              <a:t>子句返回假值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a:extLst>
              <a:ext uri="{FF2B5EF4-FFF2-40B4-BE49-F238E27FC236}">
                <a16:creationId xmlns:a16="http://schemas.microsoft.com/office/drawing/2014/main" id="{0611E200-32EA-4F18-8C75-EB46EFF1DB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741B8A9-1FED-4D51-B19B-673C2B218DAA}" type="slidenum">
              <a:rPr lang="en-US" altLang="zh-CN"/>
              <a:pPr eaLnBrk="1" hangingPunct="1"/>
              <a:t>144</a:t>
            </a:fld>
            <a:endParaRPr lang="en-US" altLang="zh-CN"/>
          </a:p>
        </p:txBody>
      </p:sp>
      <p:sp>
        <p:nvSpPr>
          <p:cNvPr id="148483" name="Rectangle 3">
            <a:extLst>
              <a:ext uri="{FF2B5EF4-FFF2-40B4-BE49-F238E27FC236}">
                <a16:creationId xmlns:a16="http://schemas.microsoft.com/office/drawing/2014/main" id="{EA2920E1-D1B3-4386-983F-7B198DDCEF71}"/>
              </a:ext>
            </a:extLst>
          </p:cNvPr>
          <p:cNvSpPr>
            <a:spLocks noGrp="1" noChangeArrowheads="1"/>
          </p:cNvSpPr>
          <p:nvPr>
            <p:ph type="body" idx="1"/>
          </p:nvPr>
        </p:nvSpPr>
        <p:spPr>
          <a:xfrm>
            <a:off x="381000" y="609600"/>
            <a:ext cx="8382000" cy="5562600"/>
          </a:xfrm>
        </p:spPr>
        <p:txBody>
          <a:bodyPr/>
          <a:lstStyle/>
          <a:p>
            <a:pPr eaLnBrk="1" hangingPunct="1"/>
            <a:r>
              <a:rPr lang="zh-CN" altLang="en-US" sz="4000"/>
              <a:t>由</a:t>
            </a:r>
            <a:r>
              <a:rPr lang="en-US" altLang="zh-CN" sz="4000"/>
              <a:t>EXISTS</a:t>
            </a:r>
            <a:r>
              <a:rPr lang="zh-CN" altLang="en-US" sz="4000"/>
              <a:t>引出的子查询，其目标列表达式通常都用* ，因为带</a:t>
            </a:r>
            <a:r>
              <a:rPr lang="en-US" altLang="zh-CN" sz="4000"/>
              <a:t>EXISTS</a:t>
            </a:r>
            <a:r>
              <a:rPr lang="zh-CN" altLang="en-US" sz="4000"/>
              <a:t>的子查询只返回真值或假值，给出列名无实际意义</a:t>
            </a:r>
          </a:p>
          <a:p>
            <a:pPr eaLnBrk="1" hangingPunct="1"/>
            <a:r>
              <a:rPr lang="en-US" altLang="zh-CN" sz="4000"/>
              <a:t>NOT EXISTS</a:t>
            </a:r>
            <a:r>
              <a:rPr lang="zh-CN" altLang="en-US" sz="4000"/>
              <a:t>谓词</a:t>
            </a:r>
          </a:p>
          <a:p>
            <a:pPr lvl="1" eaLnBrk="1" hangingPunct="1"/>
            <a:r>
              <a:rPr lang="zh-CN" altLang="en-US" sz="3600"/>
              <a:t>若内层查询结果非空，则外层的</a:t>
            </a:r>
            <a:r>
              <a:rPr lang="en-US" altLang="zh-CN" sz="3600"/>
              <a:t>WHERE</a:t>
            </a:r>
            <a:r>
              <a:rPr lang="zh-CN" altLang="en-US" sz="3600"/>
              <a:t>子句返回假值。</a:t>
            </a:r>
          </a:p>
          <a:p>
            <a:pPr lvl="1" eaLnBrk="1" hangingPunct="1"/>
            <a:r>
              <a:rPr lang="zh-CN" altLang="en-US" sz="3600"/>
              <a:t>若内层查询结果为空，则外层的</a:t>
            </a:r>
            <a:r>
              <a:rPr lang="en-US" altLang="zh-CN" sz="3600"/>
              <a:t>WHERE</a:t>
            </a:r>
            <a:r>
              <a:rPr lang="zh-CN" altLang="en-US" sz="3600"/>
              <a:t>子句返回真值。</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a:extLst>
              <a:ext uri="{FF2B5EF4-FFF2-40B4-BE49-F238E27FC236}">
                <a16:creationId xmlns:a16="http://schemas.microsoft.com/office/drawing/2014/main" id="{3D3E6311-97CF-4B62-AC80-AE60850391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18F8390-D2D3-4076-9762-85ECDEFFAE63}" type="slidenum">
              <a:rPr lang="en-US" altLang="zh-CN"/>
              <a:pPr eaLnBrk="1" hangingPunct="1"/>
              <a:t>145</a:t>
            </a:fld>
            <a:endParaRPr lang="en-US" altLang="zh-CN"/>
          </a:p>
        </p:txBody>
      </p:sp>
      <p:sp>
        <p:nvSpPr>
          <p:cNvPr id="149507" name="Rectangle 2">
            <a:extLst>
              <a:ext uri="{FF2B5EF4-FFF2-40B4-BE49-F238E27FC236}">
                <a16:creationId xmlns:a16="http://schemas.microsoft.com/office/drawing/2014/main" id="{1D7D352C-12C3-4A0B-85C3-86F15828D1F8}"/>
              </a:ext>
            </a:extLst>
          </p:cNvPr>
          <p:cNvSpPr>
            <a:spLocks noGrp="1" noChangeArrowheads="1"/>
          </p:cNvSpPr>
          <p:nvPr>
            <p:ph type="title"/>
          </p:nvPr>
        </p:nvSpPr>
        <p:spPr>
          <a:xfrm>
            <a:off x="533400" y="76200"/>
            <a:ext cx="8229600" cy="1143000"/>
          </a:xfrm>
        </p:spPr>
        <p:txBody>
          <a:bodyPr/>
          <a:lstStyle/>
          <a:p>
            <a:pPr eaLnBrk="1" hangingPunct="1"/>
            <a:r>
              <a:rPr lang="zh-CN" altLang="en-US" b="1"/>
              <a:t>带有</a:t>
            </a:r>
            <a:r>
              <a:rPr lang="en-US" altLang="zh-CN"/>
              <a:t>EXISTS</a:t>
            </a:r>
            <a:r>
              <a:rPr lang="zh-CN" altLang="en-US" b="1"/>
              <a:t>谓词的子查询</a:t>
            </a:r>
          </a:p>
        </p:txBody>
      </p:sp>
      <p:sp>
        <p:nvSpPr>
          <p:cNvPr id="2" name="Rectangle 3">
            <a:extLst>
              <a:ext uri="{FF2B5EF4-FFF2-40B4-BE49-F238E27FC236}">
                <a16:creationId xmlns:a16="http://schemas.microsoft.com/office/drawing/2014/main" id="{F3A7E98D-1565-466D-A649-8CB4F69B1870}"/>
              </a:ext>
            </a:extLst>
          </p:cNvPr>
          <p:cNvSpPr>
            <a:spLocks noGrp="1" noChangeArrowheads="1"/>
          </p:cNvSpPr>
          <p:nvPr>
            <p:ph type="body" idx="1"/>
          </p:nvPr>
        </p:nvSpPr>
        <p:spPr>
          <a:xfrm>
            <a:off x="381000" y="1219200"/>
            <a:ext cx="8534400" cy="5486400"/>
          </a:xfrm>
        </p:spPr>
        <p:txBody>
          <a:bodyPr/>
          <a:lstStyle/>
          <a:p>
            <a:pPr marL="609600" indent="-609600" eaLnBrk="1" hangingPunct="1">
              <a:buFontTx/>
              <a:buNone/>
            </a:pPr>
            <a:r>
              <a:rPr lang="zh-CN" altLang="en-US" sz="3600"/>
              <a:t>例</a:t>
            </a:r>
            <a:r>
              <a:rPr lang="en-US" altLang="zh-CN" sz="3600"/>
              <a:t>44. </a:t>
            </a:r>
            <a:r>
              <a:rPr lang="zh-CN" altLang="en-US" sz="3600"/>
              <a:t>查询所有选修了</a:t>
            </a:r>
            <a:r>
              <a:rPr lang="en-US" altLang="zh-CN" sz="3600"/>
              <a:t>1</a:t>
            </a:r>
            <a:r>
              <a:rPr lang="zh-CN" altLang="en-US" sz="3600"/>
              <a:t>号课程的学生姓名</a:t>
            </a:r>
          </a:p>
          <a:p>
            <a:pPr marL="609600" indent="-609600" eaLnBrk="1" hangingPunct="1">
              <a:buFontTx/>
              <a:buNone/>
            </a:pPr>
            <a:r>
              <a:rPr lang="zh-CN" altLang="en-US" sz="3600"/>
              <a:t>思路分析</a:t>
            </a:r>
          </a:p>
          <a:p>
            <a:pPr marL="990600" lvl="1" indent="-533400" eaLnBrk="1" hangingPunct="1">
              <a:buFontTx/>
              <a:buAutoNum type="circleNumDbPlain"/>
            </a:pPr>
            <a:r>
              <a:rPr lang="zh-CN" altLang="en-US" sz="3600"/>
              <a:t>本查询涉及</a:t>
            </a:r>
            <a:r>
              <a:rPr lang="en-US" altLang="zh-CN" sz="3600"/>
              <a:t>Student</a:t>
            </a:r>
            <a:r>
              <a:rPr lang="zh-CN" altLang="en-US" sz="3600"/>
              <a:t>和</a:t>
            </a:r>
            <a:r>
              <a:rPr lang="en-US" altLang="zh-CN" sz="3600"/>
              <a:t>SC</a:t>
            </a:r>
            <a:r>
              <a:rPr lang="zh-CN" altLang="en-US" sz="3600"/>
              <a:t>关系</a:t>
            </a:r>
          </a:p>
          <a:p>
            <a:pPr marL="990600" lvl="1" indent="-533400" eaLnBrk="1" hangingPunct="1">
              <a:buFontTx/>
              <a:buAutoNum type="circleNumDbPlain"/>
            </a:pPr>
            <a:r>
              <a:rPr lang="zh-CN" altLang="en-US" sz="3600"/>
              <a:t>在</a:t>
            </a:r>
            <a:r>
              <a:rPr lang="en-US" altLang="zh-CN" sz="3600"/>
              <a:t>Student</a:t>
            </a:r>
            <a:r>
              <a:rPr lang="zh-CN" altLang="en-US" sz="3600"/>
              <a:t>中依次取每个元组的</a:t>
            </a:r>
            <a:r>
              <a:rPr lang="en-US" altLang="zh-CN" sz="3600"/>
              <a:t>Sno</a:t>
            </a:r>
            <a:r>
              <a:rPr lang="zh-CN" altLang="en-US" sz="3600"/>
              <a:t>值，用此值去检查</a:t>
            </a:r>
            <a:r>
              <a:rPr lang="en-US" altLang="zh-CN" sz="3600"/>
              <a:t>SC</a:t>
            </a:r>
            <a:r>
              <a:rPr lang="zh-CN" altLang="en-US" sz="3600"/>
              <a:t>关系</a:t>
            </a:r>
          </a:p>
          <a:p>
            <a:pPr marL="990600" lvl="1" indent="-533400" eaLnBrk="1" hangingPunct="1">
              <a:buFontTx/>
              <a:buAutoNum type="circleNumDbPlain"/>
            </a:pPr>
            <a:r>
              <a:rPr lang="zh-CN" altLang="en-US" sz="3600"/>
              <a:t>若</a:t>
            </a:r>
            <a:r>
              <a:rPr lang="en-US" altLang="zh-CN" sz="3600"/>
              <a:t>SC</a:t>
            </a:r>
            <a:r>
              <a:rPr lang="zh-CN" altLang="en-US" sz="3600"/>
              <a:t>中存在这样的元组，其</a:t>
            </a:r>
            <a:r>
              <a:rPr lang="en-US" altLang="zh-CN" sz="3600"/>
              <a:t>Sno</a:t>
            </a:r>
            <a:r>
              <a:rPr lang="zh-CN" altLang="en-US" sz="3600"/>
              <a:t>值等于此</a:t>
            </a:r>
            <a:r>
              <a:rPr lang="en-US" altLang="zh-CN" sz="3600"/>
              <a:t>Student.Sno</a:t>
            </a:r>
            <a:r>
              <a:rPr lang="zh-CN" altLang="en-US" sz="3600"/>
              <a:t>值，并且</a:t>
            </a:r>
            <a:r>
              <a:rPr lang="en-US" altLang="zh-CN" sz="3600"/>
              <a:t>Cno= '1'</a:t>
            </a:r>
            <a:r>
              <a:rPr lang="zh-CN" altLang="en-US" sz="3600"/>
              <a:t>，则取此</a:t>
            </a:r>
            <a:r>
              <a:rPr lang="en-US" altLang="zh-CN" sz="3600"/>
              <a:t>Student.Sname</a:t>
            </a:r>
            <a:r>
              <a:rPr lang="zh-CN" altLang="en-US" sz="3600"/>
              <a:t>送入结果关系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a:extLst>
              <a:ext uri="{FF2B5EF4-FFF2-40B4-BE49-F238E27FC236}">
                <a16:creationId xmlns:a16="http://schemas.microsoft.com/office/drawing/2014/main" id="{0D92DC4C-3206-48B7-BFCF-5DE8867141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3E23B8-04A7-4740-A481-8A8142FCF971}" type="slidenum">
              <a:rPr lang="en-US" altLang="zh-CN"/>
              <a:pPr eaLnBrk="1" hangingPunct="1"/>
              <a:t>146</a:t>
            </a:fld>
            <a:endParaRPr lang="en-US" altLang="zh-CN"/>
          </a:p>
        </p:txBody>
      </p:sp>
      <p:sp>
        <p:nvSpPr>
          <p:cNvPr id="150531" name="Rectangle 2">
            <a:extLst>
              <a:ext uri="{FF2B5EF4-FFF2-40B4-BE49-F238E27FC236}">
                <a16:creationId xmlns:a16="http://schemas.microsoft.com/office/drawing/2014/main" id="{19E14511-46EC-45D0-B4D6-0611568B77EC}"/>
              </a:ext>
            </a:extLst>
          </p:cNvPr>
          <p:cNvSpPr>
            <a:spLocks noGrp="1" noChangeArrowheads="1"/>
          </p:cNvSpPr>
          <p:nvPr>
            <p:ph type="title"/>
          </p:nvPr>
        </p:nvSpPr>
        <p:spPr/>
        <p:txBody>
          <a:bodyPr/>
          <a:lstStyle/>
          <a:p>
            <a:pPr eaLnBrk="1" hangingPunct="1"/>
            <a:r>
              <a:rPr lang="zh-CN" altLang="en-US" b="1"/>
              <a:t>带有</a:t>
            </a:r>
            <a:r>
              <a:rPr lang="en-US" altLang="zh-CN"/>
              <a:t>EXISTS</a:t>
            </a:r>
            <a:r>
              <a:rPr lang="zh-CN" altLang="en-US" b="1"/>
              <a:t>谓词的子查询</a:t>
            </a:r>
          </a:p>
        </p:txBody>
      </p:sp>
      <p:sp>
        <p:nvSpPr>
          <p:cNvPr id="150532" name="Rectangle 3">
            <a:extLst>
              <a:ext uri="{FF2B5EF4-FFF2-40B4-BE49-F238E27FC236}">
                <a16:creationId xmlns:a16="http://schemas.microsoft.com/office/drawing/2014/main" id="{6A56FC5A-42C3-4A8D-9E50-9114DD49B084}"/>
              </a:ext>
            </a:extLst>
          </p:cNvPr>
          <p:cNvSpPr>
            <a:spLocks noGrp="1" noChangeArrowheads="1"/>
          </p:cNvSpPr>
          <p:nvPr>
            <p:ph type="body" idx="1"/>
          </p:nvPr>
        </p:nvSpPr>
        <p:spPr>
          <a:xfrm>
            <a:off x="457200" y="1371600"/>
            <a:ext cx="8229600" cy="5105400"/>
          </a:xfrm>
        </p:spPr>
        <p:txBody>
          <a:bodyPr/>
          <a:lstStyle/>
          <a:p>
            <a:pPr eaLnBrk="1" hangingPunct="1">
              <a:buFontTx/>
              <a:buNone/>
            </a:pPr>
            <a:r>
              <a:rPr lang="zh-CN" altLang="en-US" sz="4000"/>
              <a:t>用嵌套查询</a:t>
            </a:r>
          </a:p>
          <a:p>
            <a:pPr eaLnBrk="1" hangingPunct="1">
              <a:buFontTx/>
              <a:buNone/>
            </a:pPr>
            <a:r>
              <a:rPr lang="en-US" altLang="zh-CN" sz="3600"/>
              <a:t>SELECT Sname</a:t>
            </a:r>
          </a:p>
          <a:p>
            <a:pPr eaLnBrk="1" hangingPunct="1">
              <a:buFontTx/>
              <a:buNone/>
            </a:pPr>
            <a:r>
              <a:rPr lang="en-US" altLang="zh-CN" sz="3600"/>
              <a:t>FROM Student</a:t>
            </a:r>
          </a:p>
          <a:p>
            <a:pPr eaLnBrk="1" hangingPunct="1">
              <a:buFontTx/>
              <a:buNone/>
            </a:pPr>
            <a:r>
              <a:rPr lang="en-US" altLang="zh-CN" sz="3600"/>
              <a:t>WHERE EXISTS</a:t>
            </a:r>
          </a:p>
          <a:p>
            <a:pPr lvl="1" eaLnBrk="1" hangingPunct="1">
              <a:buFontTx/>
              <a:buNone/>
            </a:pPr>
            <a:r>
              <a:rPr lang="en-US" altLang="zh-CN" sz="3600"/>
              <a:t>(SELECT *</a:t>
            </a:r>
          </a:p>
          <a:p>
            <a:pPr lvl="1" eaLnBrk="1" hangingPunct="1">
              <a:buFontTx/>
              <a:buNone/>
            </a:pPr>
            <a:r>
              <a:rPr lang="en-US" altLang="zh-CN" sz="3600"/>
              <a:t>FROM SC</a:t>
            </a:r>
          </a:p>
          <a:p>
            <a:pPr lvl="1" eaLnBrk="1" hangingPunct="1">
              <a:buFontTx/>
              <a:buNone/>
            </a:pPr>
            <a:r>
              <a:rPr lang="en-US" altLang="zh-CN" sz="3600"/>
              <a:t>WHERE Sno=Student.Sno AND Cno= '1')</a:t>
            </a:r>
            <a:r>
              <a:rPr lang="zh-CN" altLang="en-US" sz="3600"/>
              <a:t>；</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a:extLst>
              <a:ext uri="{FF2B5EF4-FFF2-40B4-BE49-F238E27FC236}">
                <a16:creationId xmlns:a16="http://schemas.microsoft.com/office/drawing/2014/main" id="{E483AB49-FCF4-4B4E-B006-9C02F86EAC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275144-663B-4975-AB67-5E6339F54086}" type="slidenum">
              <a:rPr lang="en-US" altLang="zh-CN"/>
              <a:pPr eaLnBrk="1" hangingPunct="1"/>
              <a:t>147</a:t>
            </a:fld>
            <a:endParaRPr lang="en-US" altLang="zh-CN"/>
          </a:p>
        </p:txBody>
      </p:sp>
      <p:sp>
        <p:nvSpPr>
          <p:cNvPr id="151555" name="Rectangle 2">
            <a:extLst>
              <a:ext uri="{FF2B5EF4-FFF2-40B4-BE49-F238E27FC236}">
                <a16:creationId xmlns:a16="http://schemas.microsoft.com/office/drawing/2014/main" id="{7FBAD0ED-C600-4937-BDDE-2D35CE8E78A4}"/>
              </a:ext>
            </a:extLst>
          </p:cNvPr>
          <p:cNvSpPr>
            <a:spLocks noGrp="1" noChangeArrowheads="1"/>
          </p:cNvSpPr>
          <p:nvPr>
            <p:ph type="title"/>
          </p:nvPr>
        </p:nvSpPr>
        <p:spPr/>
        <p:txBody>
          <a:bodyPr/>
          <a:lstStyle/>
          <a:p>
            <a:pPr eaLnBrk="1" hangingPunct="1"/>
            <a:r>
              <a:rPr lang="zh-CN" altLang="en-US" b="1"/>
              <a:t>带有</a:t>
            </a:r>
            <a:r>
              <a:rPr lang="en-US" altLang="zh-CN"/>
              <a:t>EXISTS</a:t>
            </a:r>
            <a:r>
              <a:rPr lang="zh-CN" altLang="en-US" b="1"/>
              <a:t>谓词的子查询</a:t>
            </a:r>
          </a:p>
        </p:txBody>
      </p:sp>
      <p:sp>
        <p:nvSpPr>
          <p:cNvPr id="151556" name="Rectangle 3">
            <a:extLst>
              <a:ext uri="{FF2B5EF4-FFF2-40B4-BE49-F238E27FC236}">
                <a16:creationId xmlns:a16="http://schemas.microsoft.com/office/drawing/2014/main" id="{2E56AFB1-0183-4BA7-A444-9D0E4A40D98F}"/>
              </a:ext>
            </a:extLst>
          </p:cNvPr>
          <p:cNvSpPr>
            <a:spLocks noGrp="1" noChangeArrowheads="1"/>
          </p:cNvSpPr>
          <p:nvPr>
            <p:ph type="body" idx="1"/>
          </p:nvPr>
        </p:nvSpPr>
        <p:spPr>
          <a:xfrm>
            <a:off x="457200" y="1600200"/>
            <a:ext cx="8229600" cy="3429000"/>
          </a:xfrm>
        </p:spPr>
        <p:txBody>
          <a:bodyPr/>
          <a:lstStyle/>
          <a:p>
            <a:pPr eaLnBrk="1" hangingPunct="1">
              <a:buFontTx/>
              <a:buNone/>
            </a:pPr>
            <a:r>
              <a:rPr lang="zh-CN" altLang="en-US" sz="4000"/>
              <a:t>用连接运算</a:t>
            </a:r>
          </a:p>
          <a:p>
            <a:pPr eaLnBrk="1" hangingPunct="1">
              <a:buFontTx/>
              <a:buNone/>
            </a:pPr>
            <a:r>
              <a:rPr lang="en-US" altLang="zh-CN" sz="4000"/>
              <a:t>SELECT Sname</a:t>
            </a:r>
          </a:p>
          <a:p>
            <a:pPr eaLnBrk="1" hangingPunct="1">
              <a:buFontTx/>
              <a:buNone/>
            </a:pPr>
            <a:r>
              <a:rPr lang="en-US" altLang="zh-CN" sz="4000"/>
              <a:t>FROM Student, SC</a:t>
            </a:r>
          </a:p>
          <a:p>
            <a:pPr eaLnBrk="1" hangingPunct="1">
              <a:buFontTx/>
              <a:buNone/>
            </a:pPr>
            <a:r>
              <a:rPr lang="en-US" altLang="zh-CN" sz="4000"/>
              <a:t>WHERE Student.Sno=SC.Sno </a:t>
            </a:r>
            <a:br>
              <a:rPr lang="en-US" altLang="zh-CN" sz="4000"/>
            </a:br>
            <a:r>
              <a:rPr lang="en-US" altLang="zh-CN" sz="4000"/>
              <a:t>AND SC.Cno= '1';</a:t>
            </a:r>
          </a:p>
          <a:p>
            <a:pPr eaLnBrk="1" hangingPunct="1"/>
            <a:endParaRPr lang="en-US" altLang="zh-CN" sz="400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a:extLst>
              <a:ext uri="{FF2B5EF4-FFF2-40B4-BE49-F238E27FC236}">
                <a16:creationId xmlns:a16="http://schemas.microsoft.com/office/drawing/2014/main" id="{89D57844-BAC6-4256-807E-9E2CF60E5E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A5AB33-9FB4-4198-A902-9F4AB0695FEC}" type="slidenum">
              <a:rPr lang="en-US" altLang="zh-CN"/>
              <a:pPr eaLnBrk="1" hangingPunct="1"/>
              <a:t>148</a:t>
            </a:fld>
            <a:endParaRPr lang="en-US" altLang="zh-CN"/>
          </a:p>
        </p:txBody>
      </p:sp>
      <p:sp>
        <p:nvSpPr>
          <p:cNvPr id="152579" name="Rectangle 3">
            <a:extLst>
              <a:ext uri="{FF2B5EF4-FFF2-40B4-BE49-F238E27FC236}">
                <a16:creationId xmlns:a16="http://schemas.microsoft.com/office/drawing/2014/main" id="{79E769DA-8034-4C9C-AE62-5A97068B42F1}"/>
              </a:ext>
            </a:extLst>
          </p:cNvPr>
          <p:cNvSpPr>
            <a:spLocks noGrp="1" noChangeArrowheads="1"/>
          </p:cNvSpPr>
          <p:nvPr>
            <p:ph type="body" idx="1"/>
          </p:nvPr>
        </p:nvSpPr>
        <p:spPr>
          <a:xfrm>
            <a:off x="304800" y="762000"/>
            <a:ext cx="8534400" cy="4876800"/>
          </a:xfrm>
        </p:spPr>
        <p:txBody>
          <a:bodyPr/>
          <a:lstStyle/>
          <a:p>
            <a:pPr eaLnBrk="1" hangingPunct="1">
              <a:buFontTx/>
              <a:buNone/>
            </a:pPr>
            <a:r>
              <a:rPr lang="zh-CN" altLang="en-US" sz="3600"/>
              <a:t>例</a:t>
            </a:r>
            <a:r>
              <a:rPr lang="en-US" altLang="zh-CN" sz="3600"/>
              <a:t>45. </a:t>
            </a:r>
            <a:r>
              <a:rPr lang="zh-CN" altLang="en-US" sz="3600"/>
              <a:t>查询没有选修</a:t>
            </a:r>
            <a:r>
              <a:rPr lang="en-US" altLang="zh-CN" sz="3600"/>
              <a:t>1</a:t>
            </a:r>
            <a:r>
              <a:rPr lang="zh-CN" altLang="en-US" sz="3600"/>
              <a:t>号课程的学生姓名</a:t>
            </a:r>
          </a:p>
          <a:p>
            <a:pPr lvl="1" eaLnBrk="1" hangingPunct="1">
              <a:buFontTx/>
              <a:buNone/>
            </a:pPr>
            <a:r>
              <a:rPr lang="en-US" altLang="zh-CN" sz="3200"/>
              <a:t>SELECT Sname</a:t>
            </a:r>
          </a:p>
          <a:p>
            <a:pPr lvl="1" eaLnBrk="1" hangingPunct="1">
              <a:buFontTx/>
              <a:buNone/>
            </a:pPr>
            <a:r>
              <a:rPr lang="en-US" altLang="zh-CN" sz="3200"/>
              <a:t>FROM Student</a:t>
            </a:r>
          </a:p>
          <a:p>
            <a:pPr lvl="1" eaLnBrk="1" hangingPunct="1">
              <a:buFontTx/>
              <a:buNone/>
            </a:pPr>
            <a:r>
              <a:rPr lang="en-US" altLang="zh-CN" sz="3200"/>
              <a:t>WHERE NOT EXISTS</a:t>
            </a:r>
          </a:p>
          <a:p>
            <a:pPr lvl="2" eaLnBrk="1" hangingPunct="1">
              <a:buFontTx/>
              <a:buNone/>
            </a:pPr>
            <a:r>
              <a:rPr lang="en-US" altLang="zh-CN" sz="3200"/>
              <a:t>(SELECT *</a:t>
            </a:r>
          </a:p>
          <a:p>
            <a:pPr lvl="2" eaLnBrk="1" hangingPunct="1">
              <a:buFontTx/>
              <a:buNone/>
            </a:pPr>
            <a:r>
              <a:rPr lang="en-US" altLang="zh-CN" sz="3200"/>
              <a:t>FROM SC</a:t>
            </a:r>
          </a:p>
          <a:p>
            <a:pPr lvl="2" eaLnBrk="1" hangingPunct="1">
              <a:buFontTx/>
              <a:buNone/>
            </a:pPr>
            <a:r>
              <a:rPr lang="en-US" altLang="zh-CN" sz="3200"/>
              <a:t>WHERE Sno = Student.Sno AND Cno='1')</a:t>
            </a:r>
            <a:r>
              <a:rPr lang="zh-CN" altLang="en-US" sz="3200"/>
              <a:t>；</a:t>
            </a:r>
          </a:p>
          <a:p>
            <a:pPr eaLnBrk="1" hangingPunct="1">
              <a:buFontTx/>
              <a:buNone/>
            </a:pPr>
            <a:endParaRPr lang="en-US" altLang="zh-CN"/>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5">
            <a:extLst>
              <a:ext uri="{FF2B5EF4-FFF2-40B4-BE49-F238E27FC236}">
                <a16:creationId xmlns:a16="http://schemas.microsoft.com/office/drawing/2014/main" id="{33649192-3812-43A9-AC1E-10CA52FBCB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6930D85-470C-464A-AB5D-7569D247B527}" type="slidenum">
              <a:rPr lang="en-US" altLang="zh-CN"/>
              <a:pPr eaLnBrk="1" hangingPunct="1"/>
              <a:t>149</a:t>
            </a:fld>
            <a:endParaRPr lang="en-US" altLang="zh-CN"/>
          </a:p>
        </p:txBody>
      </p:sp>
      <p:sp>
        <p:nvSpPr>
          <p:cNvPr id="153603" name="Rectangle 2">
            <a:extLst>
              <a:ext uri="{FF2B5EF4-FFF2-40B4-BE49-F238E27FC236}">
                <a16:creationId xmlns:a16="http://schemas.microsoft.com/office/drawing/2014/main" id="{C47864BB-39DD-4DDB-B7F1-8C5755C6988D}"/>
              </a:ext>
            </a:extLst>
          </p:cNvPr>
          <p:cNvSpPr>
            <a:spLocks noGrp="1" noChangeArrowheads="1"/>
          </p:cNvSpPr>
          <p:nvPr>
            <p:ph type="title"/>
          </p:nvPr>
        </p:nvSpPr>
        <p:spPr/>
        <p:txBody>
          <a:bodyPr/>
          <a:lstStyle/>
          <a:p>
            <a:pPr eaLnBrk="1" hangingPunct="1"/>
            <a:r>
              <a:rPr lang="en-US" altLang="zh-CN" sz="4800" b="1"/>
              <a:t> </a:t>
            </a:r>
            <a:r>
              <a:rPr lang="zh-CN" altLang="en-US" sz="4800" b="1"/>
              <a:t>不同形式的查询间的替换</a:t>
            </a:r>
          </a:p>
        </p:txBody>
      </p:sp>
      <p:sp>
        <p:nvSpPr>
          <p:cNvPr id="153604" name="Rectangle 3">
            <a:extLst>
              <a:ext uri="{FF2B5EF4-FFF2-40B4-BE49-F238E27FC236}">
                <a16:creationId xmlns:a16="http://schemas.microsoft.com/office/drawing/2014/main" id="{E85E499C-7F2A-4122-9FF9-E8C0CE9020A8}"/>
              </a:ext>
            </a:extLst>
          </p:cNvPr>
          <p:cNvSpPr>
            <a:spLocks noGrp="1" noChangeArrowheads="1"/>
          </p:cNvSpPr>
          <p:nvPr>
            <p:ph type="body" idx="1"/>
          </p:nvPr>
        </p:nvSpPr>
        <p:spPr>
          <a:xfrm>
            <a:off x="457200" y="1676400"/>
            <a:ext cx="8229600" cy="4114800"/>
          </a:xfrm>
        </p:spPr>
        <p:txBody>
          <a:bodyPr/>
          <a:lstStyle/>
          <a:p>
            <a:pPr marL="990600" lvl="1" indent="-533400" eaLnBrk="1" hangingPunct="1">
              <a:lnSpc>
                <a:spcPct val="90000"/>
              </a:lnSpc>
              <a:buFontTx/>
              <a:buAutoNum type="circleNumDbPlain"/>
            </a:pPr>
            <a:r>
              <a:rPr lang="zh-CN" altLang="en-US" sz="3600"/>
              <a:t>一些带</a:t>
            </a:r>
            <a:r>
              <a:rPr lang="en-US" altLang="zh-CN" sz="3600"/>
              <a:t>EXISTS</a:t>
            </a:r>
            <a:r>
              <a:rPr lang="zh-CN" altLang="en-US" sz="3600"/>
              <a:t>或</a:t>
            </a:r>
            <a:r>
              <a:rPr lang="en-US" altLang="zh-CN" sz="3600"/>
              <a:t>NOT EXISTS</a:t>
            </a:r>
            <a:r>
              <a:rPr lang="zh-CN" altLang="en-US" sz="3600"/>
              <a:t>谓词的子查询不能被其他形式子查询等价替换</a:t>
            </a:r>
          </a:p>
          <a:p>
            <a:pPr marL="990600" lvl="1" indent="-533400" eaLnBrk="1" hangingPunct="1">
              <a:lnSpc>
                <a:spcPct val="90000"/>
              </a:lnSpc>
              <a:buFontTx/>
              <a:buAutoNum type="circleNumDbPlain"/>
            </a:pPr>
            <a:r>
              <a:rPr lang="zh-CN" altLang="en-US" sz="3600">
                <a:solidFill>
                  <a:schemeClr val="accent2"/>
                </a:solidFill>
              </a:rPr>
              <a:t>所有带</a:t>
            </a:r>
            <a:r>
              <a:rPr lang="en-US" altLang="zh-CN" sz="3600">
                <a:solidFill>
                  <a:schemeClr val="accent2"/>
                </a:solidFill>
              </a:rPr>
              <a:t>IN</a:t>
            </a:r>
            <a:r>
              <a:rPr lang="zh-CN" altLang="en-US" sz="3600">
                <a:solidFill>
                  <a:schemeClr val="accent2"/>
                </a:solidFill>
              </a:rPr>
              <a:t>谓词、比较运算符、</a:t>
            </a:r>
            <a:r>
              <a:rPr lang="en-US" altLang="zh-CN" sz="3600">
                <a:solidFill>
                  <a:schemeClr val="accent2"/>
                </a:solidFill>
              </a:rPr>
              <a:t>ANY</a:t>
            </a:r>
            <a:r>
              <a:rPr lang="zh-CN" altLang="en-US" sz="3600">
                <a:solidFill>
                  <a:schemeClr val="accent2"/>
                </a:solidFill>
              </a:rPr>
              <a:t>和</a:t>
            </a:r>
            <a:r>
              <a:rPr lang="en-US" altLang="zh-CN" sz="3600">
                <a:solidFill>
                  <a:schemeClr val="accent2"/>
                </a:solidFill>
              </a:rPr>
              <a:t>ALL</a:t>
            </a:r>
            <a:r>
              <a:rPr lang="zh-CN" altLang="en-US" sz="3600">
                <a:solidFill>
                  <a:schemeClr val="accent2"/>
                </a:solidFill>
              </a:rPr>
              <a:t>谓词的子查询都能用带</a:t>
            </a:r>
            <a:r>
              <a:rPr lang="en-US" altLang="zh-CN" sz="3600">
                <a:solidFill>
                  <a:schemeClr val="accent2"/>
                </a:solidFill>
              </a:rPr>
              <a:t>EXISTS</a:t>
            </a:r>
            <a:r>
              <a:rPr lang="zh-CN" altLang="en-US" sz="3600">
                <a:solidFill>
                  <a:schemeClr val="accent2"/>
                </a:solidFill>
              </a:rPr>
              <a:t>谓词的子查询等价替换</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32FE1142-BFEC-443E-BB21-2B20AB9202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D4C5C47-0A5B-4BF2-BD29-33CA039D4013}" type="slidenum">
              <a:rPr lang="en-US" altLang="zh-CN"/>
              <a:pPr eaLnBrk="1" hangingPunct="1"/>
              <a:t>15</a:t>
            </a:fld>
            <a:endParaRPr lang="en-US" altLang="zh-CN"/>
          </a:p>
        </p:txBody>
      </p:sp>
      <p:sp>
        <p:nvSpPr>
          <p:cNvPr id="16387" name="Rectangle 2">
            <a:extLst>
              <a:ext uri="{FF2B5EF4-FFF2-40B4-BE49-F238E27FC236}">
                <a16:creationId xmlns:a16="http://schemas.microsoft.com/office/drawing/2014/main" id="{7EBE5DF7-28A0-4286-B14E-AE9BDC6B0810}"/>
              </a:ext>
            </a:extLst>
          </p:cNvPr>
          <p:cNvSpPr>
            <a:spLocks noGrp="1" noChangeArrowheads="1"/>
          </p:cNvSpPr>
          <p:nvPr>
            <p:ph type="title"/>
          </p:nvPr>
        </p:nvSpPr>
        <p:spPr>
          <a:xfrm>
            <a:off x="457200" y="304800"/>
            <a:ext cx="8229600" cy="1143000"/>
          </a:xfrm>
        </p:spPr>
        <p:txBody>
          <a:bodyPr/>
          <a:lstStyle/>
          <a:p>
            <a:pPr eaLnBrk="1" hangingPunct="1"/>
            <a:r>
              <a:rPr lang="zh-CN" altLang="en-US" sz="4800">
                <a:solidFill>
                  <a:srgbClr val="3333CC"/>
                </a:solidFill>
              </a:rPr>
              <a:t>基本表</a:t>
            </a:r>
          </a:p>
        </p:txBody>
      </p:sp>
      <p:sp>
        <p:nvSpPr>
          <p:cNvPr id="16388" name="Rectangle 3">
            <a:extLst>
              <a:ext uri="{FF2B5EF4-FFF2-40B4-BE49-F238E27FC236}">
                <a16:creationId xmlns:a16="http://schemas.microsoft.com/office/drawing/2014/main" id="{42748C77-5D1C-4D1D-8A8E-77471F07E4DD}"/>
              </a:ext>
            </a:extLst>
          </p:cNvPr>
          <p:cNvSpPr>
            <a:spLocks noGrp="1" noChangeArrowheads="1"/>
          </p:cNvSpPr>
          <p:nvPr>
            <p:ph type="body" idx="1"/>
          </p:nvPr>
        </p:nvSpPr>
        <p:spPr>
          <a:xfrm>
            <a:off x="304800" y="1600200"/>
            <a:ext cx="8229600" cy="4191000"/>
          </a:xfrm>
        </p:spPr>
        <p:txBody>
          <a:bodyPr/>
          <a:lstStyle/>
          <a:p>
            <a:pPr marL="990600" lvl="1" indent="-533400" eaLnBrk="1" hangingPunct="1">
              <a:buFont typeface="Wingdings" panose="05000000000000000000" pitchFamily="2" charset="2"/>
              <a:buChar char="l"/>
            </a:pPr>
            <a:r>
              <a:rPr lang="zh-CN" altLang="en-US" sz="4000"/>
              <a:t>本身独立存在的表</a:t>
            </a:r>
          </a:p>
          <a:p>
            <a:pPr marL="990600" lvl="1" indent="-533400" eaLnBrk="1" hangingPunct="1">
              <a:buFont typeface="Wingdings" panose="05000000000000000000" pitchFamily="2" charset="2"/>
              <a:buChar char="l"/>
            </a:pPr>
            <a:r>
              <a:rPr lang="en-US" altLang="zh-CN" sz="4000"/>
              <a:t>SQL</a:t>
            </a:r>
            <a:r>
              <a:rPr lang="zh-CN" altLang="en-US" sz="4000"/>
              <a:t>一个关系对应一个基本表</a:t>
            </a:r>
          </a:p>
          <a:p>
            <a:pPr marL="990600" lvl="1" indent="-533400" eaLnBrk="1" hangingPunct="1">
              <a:buFont typeface="Wingdings" panose="05000000000000000000" pitchFamily="2" charset="2"/>
              <a:buChar char="l"/>
            </a:pPr>
            <a:r>
              <a:rPr lang="zh-CN" altLang="en-US" sz="4000"/>
              <a:t>一个</a:t>
            </a:r>
            <a:r>
              <a:rPr lang="en-US" altLang="zh-CN" sz="4000"/>
              <a:t>(</a:t>
            </a:r>
            <a:r>
              <a:rPr lang="zh-CN" altLang="en-US" sz="4000"/>
              <a:t>或多个</a:t>
            </a:r>
            <a:r>
              <a:rPr lang="en-US" altLang="zh-CN" sz="4000"/>
              <a:t>)</a:t>
            </a:r>
            <a:r>
              <a:rPr lang="zh-CN" altLang="en-US" sz="4000"/>
              <a:t>基本表对应一个</a:t>
            </a:r>
            <a:br>
              <a:rPr lang="zh-CN" altLang="en-US" sz="4000"/>
            </a:br>
            <a:r>
              <a:rPr lang="zh-CN" altLang="en-US" sz="4000"/>
              <a:t>存储文件</a:t>
            </a:r>
          </a:p>
          <a:p>
            <a:pPr marL="990600" lvl="1" indent="-533400" eaLnBrk="1" hangingPunct="1">
              <a:buFont typeface="Wingdings" panose="05000000000000000000" pitchFamily="2" charset="2"/>
              <a:buChar char="l"/>
            </a:pPr>
            <a:r>
              <a:rPr lang="zh-CN" altLang="en-US" sz="4000"/>
              <a:t>一个表可以带若干索引，索引也存放在存储文件中</a:t>
            </a:r>
          </a:p>
          <a:p>
            <a:pPr marL="609600" indent="-609600" eaLnBrk="1" hangingPunct="1"/>
            <a:endParaRPr lang="en-US" altLang="zh-CN" sz="36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5">
            <a:extLst>
              <a:ext uri="{FF2B5EF4-FFF2-40B4-BE49-F238E27FC236}">
                <a16:creationId xmlns:a16="http://schemas.microsoft.com/office/drawing/2014/main" id="{162277EA-486E-456F-96D1-7D03DB3DA3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DEF467-A375-461A-A3C8-70C7FFFDCAEE}" type="slidenum">
              <a:rPr lang="en-US" altLang="zh-CN"/>
              <a:pPr eaLnBrk="1" hangingPunct="1"/>
              <a:t>150</a:t>
            </a:fld>
            <a:endParaRPr lang="en-US" altLang="zh-CN"/>
          </a:p>
        </p:txBody>
      </p:sp>
      <p:sp>
        <p:nvSpPr>
          <p:cNvPr id="154627" name="Rectangle 3">
            <a:extLst>
              <a:ext uri="{FF2B5EF4-FFF2-40B4-BE49-F238E27FC236}">
                <a16:creationId xmlns:a16="http://schemas.microsoft.com/office/drawing/2014/main" id="{339AEB3C-D91A-4C8A-911C-1F1D8711210A}"/>
              </a:ext>
            </a:extLst>
          </p:cNvPr>
          <p:cNvSpPr>
            <a:spLocks noGrp="1" noChangeArrowheads="1"/>
          </p:cNvSpPr>
          <p:nvPr>
            <p:ph type="body" idx="1"/>
          </p:nvPr>
        </p:nvSpPr>
        <p:spPr>
          <a:xfrm>
            <a:off x="533400" y="990600"/>
            <a:ext cx="8229600" cy="4800600"/>
          </a:xfrm>
        </p:spPr>
        <p:txBody>
          <a:bodyPr/>
          <a:lstStyle/>
          <a:p>
            <a:pPr eaLnBrk="1" hangingPunct="1">
              <a:buFontTx/>
              <a:buNone/>
            </a:pPr>
            <a:r>
              <a:rPr lang="en-US" altLang="zh-CN" sz="4400"/>
              <a:t>  </a:t>
            </a:r>
            <a:r>
              <a:rPr lang="zh-CN" altLang="en-US" sz="4400"/>
              <a:t>用</a:t>
            </a:r>
            <a:r>
              <a:rPr lang="en-US" altLang="zh-CN" sz="4400"/>
              <a:t>EXISTS/NOT EXISTS</a:t>
            </a:r>
            <a:r>
              <a:rPr lang="zh-CN" altLang="en-US" sz="4400"/>
              <a:t>实现全称量词</a:t>
            </a:r>
          </a:p>
          <a:p>
            <a:pPr lvl="1" eaLnBrk="1" hangingPunct="1">
              <a:buFontTx/>
              <a:buAutoNum type="circleNumDbPlain"/>
            </a:pPr>
            <a:r>
              <a:rPr lang="en-US" altLang="zh-CN" sz="4000"/>
              <a:t>SQL</a:t>
            </a:r>
            <a:r>
              <a:rPr lang="zh-CN" altLang="en-US" sz="4000"/>
              <a:t>语言中没有全称量词 </a:t>
            </a:r>
            <a:r>
              <a:rPr lang="en-US" altLang="zh-CN" sz="4000"/>
              <a:t>(For all)</a:t>
            </a:r>
          </a:p>
          <a:p>
            <a:pPr lvl="1" eaLnBrk="1" hangingPunct="1">
              <a:buFontTx/>
              <a:buAutoNum type="circleNumDbPlain"/>
            </a:pPr>
            <a:r>
              <a:rPr lang="zh-CN" altLang="en-US" sz="4000"/>
              <a:t>可以把带有全称量词的谓词转换为等价的带有存在量词的谓词 </a:t>
            </a:r>
            <a:r>
              <a:rPr lang="en-US" altLang="zh-CN" sz="4000"/>
              <a:t>(</a:t>
            </a:r>
            <a:r>
              <a:rPr lang="en-US" altLang="zh-CN" sz="4000">
                <a:sym typeface="Symbol" panose="05050102010706020507" pitchFamily="18" charset="2"/>
              </a:rPr>
              <a:t>x</a:t>
            </a:r>
            <a:r>
              <a:rPr lang="en-US" altLang="zh-CN" sz="4000"/>
              <a:t>) P </a:t>
            </a:r>
            <a:r>
              <a:rPr lang="en-US" altLang="zh-CN" sz="4000">
                <a:sym typeface="Symbol" panose="05050102010706020507" pitchFamily="18" charset="2"/>
              </a:rPr>
              <a:t> (x (P))</a:t>
            </a:r>
          </a:p>
          <a:p>
            <a:pPr eaLnBrk="1" hangingPunct="1"/>
            <a:endParaRPr lang="en-US" altLang="zh-CN" sz="400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5">
            <a:extLst>
              <a:ext uri="{FF2B5EF4-FFF2-40B4-BE49-F238E27FC236}">
                <a16:creationId xmlns:a16="http://schemas.microsoft.com/office/drawing/2014/main" id="{C15F767E-53DF-47BD-B4DF-B6681BA382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5414FB-B832-4AD5-B777-C34DD3427BE3}" type="slidenum">
              <a:rPr lang="en-US" altLang="zh-CN"/>
              <a:pPr eaLnBrk="1" hangingPunct="1"/>
              <a:t>151</a:t>
            </a:fld>
            <a:endParaRPr lang="en-US" altLang="zh-CN"/>
          </a:p>
        </p:txBody>
      </p:sp>
      <p:sp>
        <p:nvSpPr>
          <p:cNvPr id="155651" name="Rectangle 2">
            <a:extLst>
              <a:ext uri="{FF2B5EF4-FFF2-40B4-BE49-F238E27FC236}">
                <a16:creationId xmlns:a16="http://schemas.microsoft.com/office/drawing/2014/main" id="{736DC017-C443-47C0-B339-BCABD0FFF697}"/>
              </a:ext>
            </a:extLst>
          </p:cNvPr>
          <p:cNvSpPr>
            <a:spLocks noGrp="1" noChangeArrowheads="1"/>
          </p:cNvSpPr>
          <p:nvPr>
            <p:ph type="title"/>
          </p:nvPr>
        </p:nvSpPr>
        <p:spPr/>
        <p:txBody>
          <a:bodyPr/>
          <a:lstStyle/>
          <a:p>
            <a:pPr eaLnBrk="1" hangingPunct="1"/>
            <a:r>
              <a:rPr lang="zh-CN" altLang="en-US" b="1"/>
              <a:t>带有</a:t>
            </a:r>
            <a:r>
              <a:rPr lang="en-US" altLang="zh-CN"/>
              <a:t>EXISTS</a:t>
            </a:r>
            <a:r>
              <a:rPr lang="zh-CN" altLang="en-US" b="1"/>
              <a:t>谓词的子查询</a:t>
            </a:r>
          </a:p>
        </p:txBody>
      </p:sp>
      <p:sp>
        <p:nvSpPr>
          <p:cNvPr id="155652" name="Rectangle 3">
            <a:extLst>
              <a:ext uri="{FF2B5EF4-FFF2-40B4-BE49-F238E27FC236}">
                <a16:creationId xmlns:a16="http://schemas.microsoft.com/office/drawing/2014/main" id="{67DB0DD7-F235-4665-9050-D6E117F3C04A}"/>
              </a:ext>
            </a:extLst>
          </p:cNvPr>
          <p:cNvSpPr>
            <a:spLocks noGrp="1" noChangeArrowheads="1"/>
          </p:cNvSpPr>
          <p:nvPr>
            <p:ph type="body" idx="1"/>
          </p:nvPr>
        </p:nvSpPr>
        <p:spPr>
          <a:xfrm>
            <a:off x="304800" y="1295400"/>
            <a:ext cx="8686800" cy="5257800"/>
          </a:xfrm>
        </p:spPr>
        <p:txBody>
          <a:bodyPr/>
          <a:lstStyle/>
          <a:p>
            <a:pPr eaLnBrk="1" hangingPunct="1">
              <a:lnSpc>
                <a:spcPct val="90000"/>
              </a:lnSpc>
              <a:buFontTx/>
              <a:buNone/>
            </a:pPr>
            <a:r>
              <a:rPr lang="zh-CN" altLang="en-US" sz="3600"/>
              <a:t>例</a:t>
            </a:r>
            <a:r>
              <a:rPr lang="en-US" altLang="zh-CN" sz="3600"/>
              <a:t>39. </a:t>
            </a:r>
            <a:r>
              <a:rPr lang="zh-CN" altLang="en-US" sz="3600"/>
              <a:t>查询与“刘晨”在同一个系学习的学生。可以用带</a:t>
            </a:r>
            <a:r>
              <a:rPr lang="en-US" altLang="zh-CN" sz="3600"/>
              <a:t>EXISTS</a:t>
            </a:r>
            <a:r>
              <a:rPr lang="zh-CN" altLang="en-US" sz="3600"/>
              <a:t>谓词的子查询替换</a:t>
            </a:r>
          </a:p>
          <a:p>
            <a:pPr lvl="1" eaLnBrk="1" hangingPunct="1">
              <a:lnSpc>
                <a:spcPct val="90000"/>
              </a:lnSpc>
              <a:buFontTx/>
              <a:buNone/>
            </a:pPr>
            <a:r>
              <a:rPr lang="en-US" altLang="zh-CN" sz="3200"/>
              <a:t>SELECT Sno, Sname, Sdept</a:t>
            </a:r>
          </a:p>
          <a:p>
            <a:pPr lvl="1" eaLnBrk="1" hangingPunct="1">
              <a:lnSpc>
                <a:spcPct val="90000"/>
              </a:lnSpc>
              <a:buFontTx/>
              <a:buNone/>
            </a:pPr>
            <a:r>
              <a:rPr lang="en-US" altLang="zh-CN" sz="3200"/>
              <a:t>FROM Student S1</a:t>
            </a:r>
          </a:p>
          <a:p>
            <a:pPr lvl="1" eaLnBrk="1" hangingPunct="1">
              <a:lnSpc>
                <a:spcPct val="90000"/>
              </a:lnSpc>
              <a:buFontTx/>
              <a:buNone/>
            </a:pPr>
            <a:r>
              <a:rPr lang="en-US" altLang="zh-CN" sz="3200"/>
              <a:t>WHERE EXISTS</a:t>
            </a:r>
          </a:p>
          <a:p>
            <a:pPr lvl="2" eaLnBrk="1" hangingPunct="1">
              <a:lnSpc>
                <a:spcPct val="90000"/>
              </a:lnSpc>
              <a:buFontTx/>
              <a:buNone/>
            </a:pPr>
            <a:r>
              <a:rPr lang="en-US" altLang="zh-CN" sz="3200"/>
              <a:t>(SELECT *</a:t>
            </a:r>
          </a:p>
          <a:p>
            <a:pPr lvl="2" eaLnBrk="1" hangingPunct="1">
              <a:lnSpc>
                <a:spcPct val="90000"/>
              </a:lnSpc>
              <a:buFontTx/>
              <a:buNone/>
            </a:pPr>
            <a:r>
              <a:rPr lang="en-US" altLang="zh-CN" sz="3200"/>
              <a:t>FROM Student S2</a:t>
            </a:r>
          </a:p>
          <a:p>
            <a:pPr lvl="2" eaLnBrk="1" hangingPunct="1">
              <a:lnSpc>
                <a:spcPct val="90000"/>
              </a:lnSpc>
              <a:buFontTx/>
              <a:buNone/>
            </a:pPr>
            <a:r>
              <a:rPr lang="en-US" altLang="zh-CN" sz="3200"/>
              <a:t>WHERE S2.Sdept = S1.Sdept AND</a:t>
            </a:r>
          </a:p>
          <a:p>
            <a:pPr lvl="2" eaLnBrk="1" hangingPunct="1">
              <a:lnSpc>
                <a:spcPct val="90000"/>
              </a:lnSpc>
              <a:buFontTx/>
              <a:buNone/>
            </a:pPr>
            <a:r>
              <a:rPr lang="en-US" altLang="zh-CN" sz="3200"/>
              <a:t>S2.Sname = ‘</a:t>
            </a:r>
            <a:r>
              <a:rPr lang="zh-CN" altLang="en-US" sz="3200"/>
              <a:t>刘晨’</a:t>
            </a:r>
            <a:r>
              <a:rPr lang="en-US" altLang="zh-CN" sz="3200"/>
              <a:t>)</a:t>
            </a:r>
            <a:r>
              <a:rPr lang="zh-CN" altLang="en-US" sz="3200"/>
              <a:t>；</a:t>
            </a:r>
          </a:p>
          <a:p>
            <a:pPr eaLnBrk="1" hangingPunct="1">
              <a:lnSpc>
                <a:spcPct val="90000"/>
              </a:lnSpc>
              <a:buFontTx/>
              <a:buNone/>
            </a:pPr>
            <a:endParaRPr lang="en-US" altLang="zh-CN"/>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3">
            <a:extLst>
              <a:ext uri="{FF2B5EF4-FFF2-40B4-BE49-F238E27FC236}">
                <a16:creationId xmlns:a16="http://schemas.microsoft.com/office/drawing/2014/main" id="{359A748D-BCE9-4947-A3E0-841CF933B8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E5B8273-8FF5-429E-815D-757397F83975}" type="slidenum">
              <a:rPr lang="en-US" altLang="zh-CN"/>
              <a:pPr eaLnBrk="1" hangingPunct="1"/>
              <a:t>152</a:t>
            </a:fld>
            <a:endParaRPr lang="en-US" altLang="zh-CN"/>
          </a:p>
        </p:txBody>
      </p:sp>
      <p:pic>
        <p:nvPicPr>
          <p:cNvPr id="156675" name="Picture 2">
            <a:extLst>
              <a:ext uri="{FF2B5EF4-FFF2-40B4-BE49-F238E27FC236}">
                <a16:creationId xmlns:a16="http://schemas.microsoft.com/office/drawing/2014/main" id="{B4569CC2-89B5-4AAF-9C63-2DE806364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灯片编号占位符 5">
            <a:extLst>
              <a:ext uri="{FF2B5EF4-FFF2-40B4-BE49-F238E27FC236}">
                <a16:creationId xmlns:a16="http://schemas.microsoft.com/office/drawing/2014/main" id="{4E41E0F8-5380-499A-B835-6C2C84B2DF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AA99700-56EB-4265-ADC9-B207CDD5BED1}" type="slidenum">
              <a:rPr lang="en-US" altLang="zh-CN"/>
              <a:pPr eaLnBrk="1" hangingPunct="1"/>
              <a:t>153</a:t>
            </a:fld>
            <a:endParaRPr lang="en-US" altLang="zh-CN"/>
          </a:p>
        </p:txBody>
      </p:sp>
      <p:sp>
        <p:nvSpPr>
          <p:cNvPr id="157699" name="Rectangle 3">
            <a:extLst>
              <a:ext uri="{FF2B5EF4-FFF2-40B4-BE49-F238E27FC236}">
                <a16:creationId xmlns:a16="http://schemas.microsoft.com/office/drawing/2014/main" id="{CF830710-653B-4FEE-8FFD-8AAEDBDAC6D7}"/>
              </a:ext>
            </a:extLst>
          </p:cNvPr>
          <p:cNvSpPr>
            <a:spLocks noGrp="1" noChangeArrowheads="1"/>
          </p:cNvSpPr>
          <p:nvPr>
            <p:ph type="body" idx="1"/>
          </p:nvPr>
        </p:nvSpPr>
        <p:spPr>
          <a:xfrm>
            <a:off x="457200" y="457200"/>
            <a:ext cx="8229600" cy="6096000"/>
          </a:xfrm>
        </p:spPr>
        <p:txBody>
          <a:bodyPr/>
          <a:lstStyle/>
          <a:p>
            <a:pPr eaLnBrk="1" hangingPunct="1">
              <a:lnSpc>
                <a:spcPct val="80000"/>
              </a:lnSpc>
              <a:buFontTx/>
              <a:buNone/>
            </a:pPr>
            <a:r>
              <a:rPr lang="zh-CN" altLang="en-US">
                <a:solidFill>
                  <a:srgbClr val="3333CC"/>
                </a:solidFill>
              </a:rPr>
              <a:t>例</a:t>
            </a:r>
            <a:r>
              <a:rPr lang="en-US" altLang="zh-CN">
                <a:solidFill>
                  <a:srgbClr val="3333CC"/>
                </a:solidFill>
              </a:rPr>
              <a:t>46. </a:t>
            </a:r>
            <a:r>
              <a:rPr lang="zh-CN" altLang="en-US">
                <a:solidFill>
                  <a:srgbClr val="3333CC"/>
                </a:solidFill>
              </a:rPr>
              <a:t>查询选修了全部课程的学生姓名</a:t>
            </a:r>
          </a:p>
          <a:p>
            <a:pPr lvl="1" eaLnBrk="1" hangingPunct="1">
              <a:lnSpc>
                <a:spcPct val="80000"/>
              </a:lnSpc>
              <a:buFontTx/>
              <a:buNone/>
            </a:pPr>
            <a:r>
              <a:rPr lang="en-US" altLang="zh-CN" sz="3200"/>
              <a:t>SELECT Sname</a:t>
            </a:r>
          </a:p>
          <a:p>
            <a:pPr lvl="1" eaLnBrk="1" hangingPunct="1">
              <a:lnSpc>
                <a:spcPct val="80000"/>
              </a:lnSpc>
              <a:buFontTx/>
              <a:buNone/>
            </a:pPr>
            <a:r>
              <a:rPr lang="en-US" altLang="zh-CN" sz="3200"/>
              <a:t>FROM Student</a:t>
            </a:r>
          </a:p>
          <a:p>
            <a:pPr lvl="1" eaLnBrk="1" hangingPunct="1">
              <a:lnSpc>
                <a:spcPct val="80000"/>
              </a:lnSpc>
              <a:buFontTx/>
              <a:buNone/>
            </a:pPr>
            <a:r>
              <a:rPr lang="en-US" altLang="zh-CN" sz="3200"/>
              <a:t>WHERE NOT EXISTS</a:t>
            </a:r>
          </a:p>
          <a:p>
            <a:pPr lvl="2" eaLnBrk="1" hangingPunct="1">
              <a:lnSpc>
                <a:spcPct val="80000"/>
              </a:lnSpc>
              <a:buFontTx/>
              <a:buNone/>
            </a:pPr>
            <a:r>
              <a:rPr lang="en-US" altLang="zh-CN" sz="3200"/>
              <a:t>(SELECT *</a:t>
            </a:r>
          </a:p>
          <a:p>
            <a:pPr lvl="2" eaLnBrk="1" hangingPunct="1">
              <a:lnSpc>
                <a:spcPct val="80000"/>
              </a:lnSpc>
              <a:buFontTx/>
              <a:buNone/>
            </a:pPr>
            <a:r>
              <a:rPr lang="en-US" altLang="zh-CN" sz="3200"/>
              <a:t> FROM Course</a:t>
            </a:r>
          </a:p>
          <a:p>
            <a:pPr lvl="2" eaLnBrk="1" hangingPunct="1">
              <a:lnSpc>
                <a:spcPct val="80000"/>
              </a:lnSpc>
              <a:buFontTx/>
              <a:buNone/>
            </a:pPr>
            <a:r>
              <a:rPr lang="en-US" altLang="zh-CN" sz="3200"/>
              <a:t> WHERE NOT EXISTS</a:t>
            </a:r>
          </a:p>
          <a:p>
            <a:pPr lvl="4" eaLnBrk="1" hangingPunct="1">
              <a:lnSpc>
                <a:spcPct val="80000"/>
              </a:lnSpc>
              <a:buFontTx/>
              <a:buNone/>
            </a:pPr>
            <a:r>
              <a:rPr lang="en-US" altLang="zh-CN" sz="3200"/>
              <a:t>(SELECT *</a:t>
            </a:r>
          </a:p>
          <a:p>
            <a:pPr lvl="4" eaLnBrk="1" hangingPunct="1">
              <a:lnSpc>
                <a:spcPct val="80000"/>
              </a:lnSpc>
              <a:buFontTx/>
              <a:buNone/>
            </a:pPr>
            <a:r>
              <a:rPr lang="en-US" altLang="zh-CN" sz="3200"/>
              <a:t>FROM SC</a:t>
            </a:r>
          </a:p>
          <a:p>
            <a:pPr lvl="4" eaLnBrk="1" hangingPunct="1">
              <a:lnSpc>
                <a:spcPct val="80000"/>
              </a:lnSpc>
              <a:buFontTx/>
              <a:buNone/>
            </a:pPr>
            <a:r>
              <a:rPr lang="en-US" altLang="zh-CN" sz="3200"/>
              <a:t>WHERE Sno= Student.Sno</a:t>
            </a:r>
          </a:p>
          <a:p>
            <a:pPr lvl="4" eaLnBrk="1" hangingPunct="1">
              <a:lnSpc>
                <a:spcPct val="80000"/>
              </a:lnSpc>
              <a:buFontTx/>
              <a:buNone/>
            </a:pPr>
            <a:r>
              <a:rPr lang="en-US" altLang="zh-CN" sz="3200"/>
              <a:t>AND Cno= Course.Cno</a:t>
            </a:r>
          </a:p>
          <a:p>
            <a:pPr lvl="4" eaLnBrk="1" hangingPunct="1">
              <a:lnSpc>
                <a:spcPct val="80000"/>
              </a:lnSpc>
              <a:buFontTx/>
              <a:buNone/>
            </a:pPr>
            <a:r>
              <a:rPr lang="en-US" altLang="zh-CN" sz="3200"/>
              <a:t>)</a:t>
            </a:r>
          </a:p>
          <a:p>
            <a:pPr lvl="1" eaLnBrk="1" hangingPunct="1">
              <a:lnSpc>
                <a:spcPct val="80000"/>
              </a:lnSpc>
              <a:buFontTx/>
              <a:buNone/>
            </a:pPr>
            <a:r>
              <a:rPr lang="en-US" altLang="zh-CN" sz="3200"/>
              <a:t>    )</a:t>
            </a:r>
            <a:r>
              <a:rPr lang="en-US" altLang="zh-CN" sz="3200">
                <a:latin typeface="Times New Roman" panose="02020603050405020304" pitchFamily="18" charset="0"/>
              </a:rPr>
              <a:t>;</a:t>
            </a:r>
            <a:endParaRPr lang="en-US" altLang="zh-CN" sz="320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灯片编号占位符 5">
            <a:extLst>
              <a:ext uri="{FF2B5EF4-FFF2-40B4-BE49-F238E27FC236}">
                <a16:creationId xmlns:a16="http://schemas.microsoft.com/office/drawing/2014/main" id="{7E2B10A2-F785-4703-B261-A83F0AFAA6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3C06D1-4A05-4A7E-9EDE-831BE1801FEB}" type="slidenum">
              <a:rPr lang="en-US" altLang="zh-CN"/>
              <a:pPr eaLnBrk="1" hangingPunct="1"/>
              <a:t>154</a:t>
            </a:fld>
            <a:endParaRPr lang="en-US" altLang="zh-CN"/>
          </a:p>
        </p:txBody>
      </p:sp>
      <p:sp>
        <p:nvSpPr>
          <p:cNvPr id="158723" name="Rectangle 2">
            <a:extLst>
              <a:ext uri="{FF2B5EF4-FFF2-40B4-BE49-F238E27FC236}">
                <a16:creationId xmlns:a16="http://schemas.microsoft.com/office/drawing/2014/main" id="{786EF00F-FB6A-4CE0-B1D3-C25A94185BEA}"/>
              </a:ext>
            </a:extLst>
          </p:cNvPr>
          <p:cNvSpPr>
            <a:spLocks noGrp="1" noChangeArrowheads="1"/>
          </p:cNvSpPr>
          <p:nvPr>
            <p:ph type="title"/>
          </p:nvPr>
        </p:nvSpPr>
        <p:spPr>
          <a:xfrm>
            <a:off x="152400" y="228600"/>
            <a:ext cx="8839200" cy="1143000"/>
          </a:xfrm>
        </p:spPr>
        <p:txBody>
          <a:bodyPr/>
          <a:lstStyle/>
          <a:p>
            <a:pPr eaLnBrk="1" hangingPunct="1"/>
            <a:r>
              <a:rPr lang="zh-CN" altLang="en-US" sz="4000" b="1"/>
              <a:t>用</a:t>
            </a:r>
            <a:r>
              <a:rPr lang="en-US" altLang="zh-CN" sz="4000" b="1"/>
              <a:t>EXISTS/NOT EXISTS</a:t>
            </a:r>
            <a:r>
              <a:rPr lang="zh-CN" altLang="en-US" sz="4000" b="1"/>
              <a:t>实现逻辑蕴涵</a:t>
            </a:r>
          </a:p>
        </p:txBody>
      </p:sp>
      <p:sp>
        <p:nvSpPr>
          <p:cNvPr id="158724" name="Rectangle 3">
            <a:extLst>
              <a:ext uri="{FF2B5EF4-FFF2-40B4-BE49-F238E27FC236}">
                <a16:creationId xmlns:a16="http://schemas.microsoft.com/office/drawing/2014/main" id="{586BDE09-8550-40E2-A74B-6491BA657966}"/>
              </a:ext>
            </a:extLst>
          </p:cNvPr>
          <p:cNvSpPr>
            <a:spLocks noGrp="1" noChangeArrowheads="1"/>
          </p:cNvSpPr>
          <p:nvPr>
            <p:ph type="body" idx="1"/>
          </p:nvPr>
        </p:nvSpPr>
        <p:spPr>
          <a:xfrm>
            <a:off x="457200" y="1600200"/>
            <a:ext cx="8229600" cy="3352800"/>
          </a:xfrm>
        </p:spPr>
        <p:txBody>
          <a:bodyPr/>
          <a:lstStyle/>
          <a:p>
            <a:pPr eaLnBrk="1" hangingPunct="1"/>
            <a:r>
              <a:rPr lang="en-US" altLang="zh-CN" sz="3600"/>
              <a:t>SQL</a:t>
            </a:r>
            <a:r>
              <a:rPr lang="zh-CN" altLang="en-US" sz="3600"/>
              <a:t>语言中没有蕴函</a:t>
            </a:r>
            <a:r>
              <a:rPr lang="en-US" altLang="zh-CN" sz="3600"/>
              <a:t>(Implication)</a:t>
            </a:r>
            <a:r>
              <a:rPr lang="zh-CN" altLang="en-US" sz="3600"/>
              <a:t>逻辑运算</a:t>
            </a:r>
          </a:p>
          <a:p>
            <a:pPr eaLnBrk="1" hangingPunct="1"/>
            <a:r>
              <a:rPr lang="zh-CN" altLang="en-US" sz="3600"/>
              <a:t>可以利用谓词演算将逻辑蕴涵谓词等价转换为</a:t>
            </a:r>
          </a:p>
          <a:p>
            <a:pPr lvl="1" eaLnBrk="1" hangingPunct="1">
              <a:buFontTx/>
              <a:buNone/>
            </a:pPr>
            <a:r>
              <a:rPr lang="en-US" altLang="zh-CN" sz="3600">
                <a:sym typeface="Symbol" panose="05050102010706020507" pitchFamily="18" charset="2"/>
              </a:rPr>
              <a:t>pq   pq</a:t>
            </a:r>
          </a:p>
          <a:p>
            <a:pPr eaLnBrk="1" hangingPunct="1"/>
            <a:endParaRPr lang="en-US" altLang="zh-CN" sz="360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灯片编号占位符 5">
            <a:extLst>
              <a:ext uri="{FF2B5EF4-FFF2-40B4-BE49-F238E27FC236}">
                <a16:creationId xmlns:a16="http://schemas.microsoft.com/office/drawing/2014/main" id="{62A3BC4D-9847-4ADC-97A9-E508018FCE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1FB887-319A-484F-BA17-19B352D8F4CC}" type="slidenum">
              <a:rPr lang="en-US" altLang="zh-CN"/>
              <a:pPr eaLnBrk="1" hangingPunct="1"/>
              <a:t>155</a:t>
            </a:fld>
            <a:endParaRPr lang="en-US" altLang="zh-CN"/>
          </a:p>
        </p:txBody>
      </p:sp>
      <p:sp>
        <p:nvSpPr>
          <p:cNvPr id="159747" name="Rectangle 3">
            <a:extLst>
              <a:ext uri="{FF2B5EF4-FFF2-40B4-BE49-F238E27FC236}">
                <a16:creationId xmlns:a16="http://schemas.microsoft.com/office/drawing/2014/main" id="{8C28A627-53E2-4F36-BD31-897039548FFD}"/>
              </a:ext>
            </a:extLst>
          </p:cNvPr>
          <p:cNvSpPr>
            <a:spLocks noGrp="1" noChangeArrowheads="1"/>
          </p:cNvSpPr>
          <p:nvPr>
            <p:ph type="body" idx="1"/>
          </p:nvPr>
        </p:nvSpPr>
        <p:spPr>
          <a:xfrm>
            <a:off x="152400" y="381000"/>
            <a:ext cx="8763000" cy="5943600"/>
          </a:xfrm>
        </p:spPr>
        <p:txBody>
          <a:bodyPr/>
          <a:lstStyle/>
          <a:p>
            <a:pPr marL="609600" indent="-609600" eaLnBrk="1" hangingPunct="1">
              <a:lnSpc>
                <a:spcPct val="90000"/>
              </a:lnSpc>
              <a:buFontTx/>
              <a:buNone/>
            </a:pPr>
            <a:r>
              <a:rPr lang="zh-CN" altLang="en-US" sz="3600"/>
              <a:t>例</a:t>
            </a:r>
            <a:r>
              <a:rPr lang="en-US" altLang="zh-CN" sz="3600"/>
              <a:t>47. </a:t>
            </a:r>
            <a:r>
              <a:rPr lang="zh-CN" altLang="en-US" sz="3600"/>
              <a:t>查询至少选修了学生</a:t>
            </a:r>
            <a:r>
              <a:rPr lang="en-US" altLang="zh-CN" sz="3600"/>
              <a:t>200215122</a:t>
            </a:r>
            <a:r>
              <a:rPr lang="zh-CN" altLang="en-US" sz="3600"/>
              <a:t>选修全部课程的学生号码</a:t>
            </a:r>
          </a:p>
          <a:p>
            <a:pPr marL="609600" indent="-609600" eaLnBrk="1" hangingPunct="1">
              <a:lnSpc>
                <a:spcPct val="90000"/>
              </a:lnSpc>
              <a:buFontTx/>
              <a:buNone/>
            </a:pPr>
            <a:r>
              <a:rPr lang="zh-CN" altLang="en-US" sz="3600"/>
              <a:t>解题思路：用逻辑蕴函表达。</a:t>
            </a:r>
            <a:br>
              <a:rPr lang="zh-CN" altLang="en-US" sz="3600"/>
            </a:br>
            <a:r>
              <a:rPr lang="zh-CN" altLang="en-US" sz="3600"/>
              <a:t>查询学号为</a:t>
            </a:r>
            <a:r>
              <a:rPr lang="en-US" altLang="zh-CN" sz="3600"/>
              <a:t>x</a:t>
            </a:r>
            <a:r>
              <a:rPr lang="zh-CN" altLang="en-US" sz="3600"/>
              <a:t>的学生，对所有的课程</a:t>
            </a:r>
            <a:r>
              <a:rPr lang="en-US" altLang="zh-CN" sz="3600"/>
              <a:t>y</a:t>
            </a:r>
            <a:r>
              <a:rPr lang="zh-CN" altLang="en-US" sz="3600"/>
              <a:t>，只要</a:t>
            </a:r>
            <a:r>
              <a:rPr lang="en-US" altLang="zh-CN" sz="3600"/>
              <a:t>200215122</a:t>
            </a:r>
            <a:r>
              <a:rPr lang="zh-CN" altLang="en-US" sz="3600"/>
              <a:t>学生选修了课程</a:t>
            </a:r>
            <a:r>
              <a:rPr lang="en-US" altLang="zh-CN" sz="3600"/>
              <a:t>y</a:t>
            </a:r>
            <a:r>
              <a:rPr lang="zh-CN" altLang="en-US" sz="3600"/>
              <a:t>，则</a:t>
            </a:r>
            <a:r>
              <a:rPr lang="en-US" altLang="zh-CN" sz="3600"/>
              <a:t>x</a:t>
            </a:r>
            <a:r>
              <a:rPr lang="zh-CN" altLang="en-US" sz="3600"/>
              <a:t>也选修了</a:t>
            </a:r>
            <a:r>
              <a:rPr lang="en-US" altLang="zh-CN" sz="3600"/>
              <a:t>y</a:t>
            </a:r>
            <a:r>
              <a:rPr lang="zh-CN" altLang="en-US" sz="3600"/>
              <a:t>。</a:t>
            </a:r>
          </a:p>
          <a:p>
            <a:pPr marL="609600" indent="-609600" eaLnBrk="1" hangingPunct="1">
              <a:lnSpc>
                <a:spcPct val="90000"/>
              </a:lnSpc>
              <a:buFontTx/>
              <a:buNone/>
            </a:pPr>
            <a:r>
              <a:rPr lang="zh-CN" altLang="en-US" sz="3600"/>
              <a:t>形式化表示：</a:t>
            </a:r>
          </a:p>
          <a:p>
            <a:pPr marL="990600" lvl="1" indent="-533400" eaLnBrk="1" hangingPunct="1">
              <a:lnSpc>
                <a:spcPct val="90000"/>
              </a:lnSpc>
              <a:buFontTx/>
              <a:buAutoNum type="circleNumDbPlain"/>
            </a:pPr>
            <a:r>
              <a:rPr lang="zh-CN" altLang="en-US" sz="3200"/>
              <a:t>用</a:t>
            </a:r>
            <a:r>
              <a:rPr lang="en-US" altLang="zh-CN" sz="3200"/>
              <a:t>p</a:t>
            </a:r>
            <a:r>
              <a:rPr lang="zh-CN" altLang="en-US" sz="3200"/>
              <a:t>表示谓词“学生</a:t>
            </a:r>
            <a:r>
              <a:rPr lang="en-US" altLang="zh-CN" sz="3200"/>
              <a:t>200215122</a:t>
            </a:r>
            <a:r>
              <a:rPr lang="zh-CN" altLang="en-US" sz="3200"/>
              <a:t>选修了课程</a:t>
            </a:r>
            <a:r>
              <a:rPr lang="en-US" altLang="zh-CN" sz="3200"/>
              <a:t>y”</a:t>
            </a:r>
          </a:p>
          <a:p>
            <a:pPr marL="990600" lvl="1" indent="-533400" eaLnBrk="1" hangingPunct="1">
              <a:lnSpc>
                <a:spcPct val="90000"/>
              </a:lnSpc>
              <a:buFontTx/>
              <a:buAutoNum type="circleNumDbPlain"/>
            </a:pPr>
            <a:r>
              <a:rPr lang="zh-CN" altLang="en-US" sz="3200"/>
              <a:t>用</a:t>
            </a:r>
            <a:r>
              <a:rPr lang="en-US" altLang="zh-CN" sz="3200"/>
              <a:t>q</a:t>
            </a:r>
            <a:r>
              <a:rPr lang="zh-CN" altLang="en-US" sz="3200"/>
              <a:t>表示谓词“学生</a:t>
            </a:r>
            <a:r>
              <a:rPr lang="en-US" altLang="zh-CN" sz="3200"/>
              <a:t>x</a:t>
            </a:r>
            <a:r>
              <a:rPr lang="zh-CN" altLang="en-US" sz="3200"/>
              <a:t>选修了课程</a:t>
            </a:r>
            <a:r>
              <a:rPr lang="en-US" altLang="zh-CN" sz="3200"/>
              <a:t>y”</a:t>
            </a:r>
          </a:p>
          <a:p>
            <a:pPr marL="990600" lvl="1" indent="-533400" eaLnBrk="1" hangingPunct="1">
              <a:lnSpc>
                <a:spcPct val="90000"/>
              </a:lnSpc>
              <a:buFontTx/>
              <a:buAutoNum type="circleNumDbPlain"/>
            </a:pPr>
            <a:r>
              <a:rPr lang="en-US" altLang="zh-CN" sz="3200"/>
              <a:t>(</a:t>
            </a:r>
            <a:r>
              <a:rPr lang="en-US" altLang="zh-CN" sz="3200">
                <a:sym typeface="Symbol" panose="05050102010706020507" pitchFamily="18" charset="2"/>
              </a:rPr>
              <a:t>y) p  q</a:t>
            </a:r>
            <a:endParaRPr lang="en-US" altLang="zh-CN"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97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97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97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9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灯片编号占位符 5">
            <a:extLst>
              <a:ext uri="{FF2B5EF4-FFF2-40B4-BE49-F238E27FC236}">
                <a16:creationId xmlns:a16="http://schemas.microsoft.com/office/drawing/2014/main" id="{38B5AE08-33FF-4D89-9D3E-5D1BC5262D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1E4556-BBAB-4EF2-BFB0-9C50A75E31D7}" type="slidenum">
              <a:rPr lang="en-US" altLang="zh-CN"/>
              <a:pPr eaLnBrk="1" hangingPunct="1"/>
              <a:t>156</a:t>
            </a:fld>
            <a:endParaRPr lang="en-US" altLang="zh-CN"/>
          </a:p>
        </p:txBody>
      </p:sp>
      <p:sp>
        <p:nvSpPr>
          <p:cNvPr id="160771" name="Rectangle 3">
            <a:extLst>
              <a:ext uri="{FF2B5EF4-FFF2-40B4-BE49-F238E27FC236}">
                <a16:creationId xmlns:a16="http://schemas.microsoft.com/office/drawing/2014/main" id="{54A7AA5E-A128-41E5-84DA-C26BFEE6255A}"/>
              </a:ext>
            </a:extLst>
          </p:cNvPr>
          <p:cNvSpPr>
            <a:spLocks noGrp="1" noChangeArrowheads="1"/>
          </p:cNvSpPr>
          <p:nvPr>
            <p:ph type="body" idx="1"/>
          </p:nvPr>
        </p:nvSpPr>
        <p:spPr>
          <a:xfrm>
            <a:off x="457200" y="762000"/>
            <a:ext cx="8229600" cy="5105400"/>
          </a:xfrm>
        </p:spPr>
        <p:txBody>
          <a:bodyPr/>
          <a:lstStyle/>
          <a:p>
            <a:pPr eaLnBrk="1" hangingPunct="1"/>
            <a:r>
              <a:rPr lang="zh-CN" altLang="en-US" sz="3600"/>
              <a:t>等价变换</a:t>
            </a:r>
          </a:p>
          <a:p>
            <a:pPr eaLnBrk="1" hangingPunct="1"/>
            <a:endParaRPr lang="zh-CN" altLang="en-US"/>
          </a:p>
          <a:p>
            <a:pPr eaLnBrk="1" hangingPunct="1"/>
            <a:endParaRPr lang="zh-CN" altLang="en-US"/>
          </a:p>
          <a:p>
            <a:pPr eaLnBrk="1" hangingPunct="1"/>
            <a:endParaRPr lang="zh-CN" altLang="en-US"/>
          </a:p>
          <a:p>
            <a:pPr eaLnBrk="1" hangingPunct="1"/>
            <a:endParaRPr lang="zh-CN" altLang="en-US" sz="3600"/>
          </a:p>
          <a:p>
            <a:pPr eaLnBrk="1" hangingPunct="1"/>
            <a:r>
              <a:rPr lang="zh-CN" altLang="en-US" sz="3600"/>
              <a:t>变换后的语义：不存在这样的课程</a:t>
            </a:r>
            <a:r>
              <a:rPr lang="en-US" altLang="zh-CN" sz="3600"/>
              <a:t>y</a:t>
            </a:r>
            <a:r>
              <a:rPr lang="zh-CN" altLang="en-US" sz="3600"/>
              <a:t>，学生</a:t>
            </a:r>
            <a:r>
              <a:rPr lang="en-US" altLang="zh-CN" sz="3600"/>
              <a:t>200215122</a:t>
            </a:r>
            <a:r>
              <a:rPr lang="zh-CN" altLang="en-US" sz="3600"/>
              <a:t>选修了</a:t>
            </a:r>
            <a:r>
              <a:rPr lang="en-US" altLang="zh-CN" sz="3600"/>
              <a:t>y</a:t>
            </a:r>
            <a:r>
              <a:rPr lang="zh-CN" altLang="en-US" sz="3600"/>
              <a:t>，而学生</a:t>
            </a:r>
            <a:r>
              <a:rPr lang="en-US" altLang="zh-CN" sz="3600"/>
              <a:t>x</a:t>
            </a:r>
            <a:r>
              <a:rPr lang="zh-CN" altLang="en-US" sz="3600"/>
              <a:t>没有选</a:t>
            </a:r>
            <a:endParaRPr lang="zh-CN" altLang="en-US"/>
          </a:p>
        </p:txBody>
      </p:sp>
      <p:pic>
        <p:nvPicPr>
          <p:cNvPr id="160772" name="Picture 4">
            <a:extLst>
              <a:ext uri="{FF2B5EF4-FFF2-40B4-BE49-F238E27FC236}">
                <a16:creationId xmlns:a16="http://schemas.microsoft.com/office/drawing/2014/main" id="{EA5D1321-2988-445D-A225-B155E09C8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66863"/>
            <a:ext cx="632460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灯片编号占位符 5">
            <a:extLst>
              <a:ext uri="{FF2B5EF4-FFF2-40B4-BE49-F238E27FC236}">
                <a16:creationId xmlns:a16="http://schemas.microsoft.com/office/drawing/2014/main" id="{023AB079-A267-482B-B4D3-DE4365DC75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CBBE83-A725-400D-B161-049299D80747}" type="slidenum">
              <a:rPr lang="en-US" altLang="zh-CN"/>
              <a:pPr eaLnBrk="1" hangingPunct="1"/>
              <a:t>157</a:t>
            </a:fld>
            <a:endParaRPr lang="en-US" altLang="zh-CN"/>
          </a:p>
        </p:txBody>
      </p:sp>
      <p:sp>
        <p:nvSpPr>
          <p:cNvPr id="161795" name="Rectangle 3">
            <a:extLst>
              <a:ext uri="{FF2B5EF4-FFF2-40B4-BE49-F238E27FC236}">
                <a16:creationId xmlns:a16="http://schemas.microsoft.com/office/drawing/2014/main" id="{BADC35FA-48A7-467F-9041-C23896C573CB}"/>
              </a:ext>
            </a:extLst>
          </p:cNvPr>
          <p:cNvSpPr>
            <a:spLocks noGrp="1" noChangeArrowheads="1"/>
          </p:cNvSpPr>
          <p:nvPr>
            <p:ph type="body" idx="1"/>
          </p:nvPr>
        </p:nvSpPr>
        <p:spPr>
          <a:xfrm>
            <a:off x="381000" y="304800"/>
            <a:ext cx="8229600" cy="6324600"/>
          </a:xfrm>
        </p:spPr>
        <p:txBody>
          <a:bodyPr/>
          <a:lstStyle/>
          <a:p>
            <a:pPr eaLnBrk="1" hangingPunct="1">
              <a:lnSpc>
                <a:spcPct val="90000"/>
              </a:lnSpc>
              <a:buFontTx/>
              <a:buNone/>
            </a:pPr>
            <a:r>
              <a:rPr lang="zh-CN" altLang="en-US" sz="3600"/>
              <a:t>用</a:t>
            </a:r>
            <a:r>
              <a:rPr lang="en-US" altLang="zh-CN" sz="3600"/>
              <a:t>NOT EXISTS</a:t>
            </a:r>
            <a:r>
              <a:rPr lang="zh-CN" altLang="en-US" sz="3600"/>
              <a:t>谓词表示</a:t>
            </a:r>
          </a:p>
          <a:p>
            <a:pPr lvl="1" eaLnBrk="1" hangingPunct="1">
              <a:lnSpc>
                <a:spcPct val="90000"/>
              </a:lnSpc>
              <a:buFontTx/>
              <a:buNone/>
            </a:pPr>
            <a:r>
              <a:rPr lang="en-US" altLang="zh-CN" sz="3200"/>
              <a:t>SELECT DISTINCT Sno</a:t>
            </a:r>
          </a:p>
          <a:p>
            <a:pPr lvl="1" eaLnBrk="1" hangingPunct="1">
              <a:lnSpc>
                <a:spcPct val="90000"/>
              </a:lnSpc>
              <a:buFontTx/>
              <a:buNone/>
            </a:pPr>
            <a:r>
              <a:rPr lang="en-US" altLang="zh-CN" sz="3200"/>
              <a:t>FROM SC SCX</a:t>
            </a:r>
          </a:p>
          <a:p>
            <a:pPr lvl="1" eaLnBrk="1" hangingPunct="1">
              <a:lnSpc>
                <a:spcPct val="90000"/>
              </a:lnSpc>
              <a:buFontTx/>
              <a:buNone/>
            </a:pPr>
            <a:r>
              <a:rPr lang="en-US" altLang="zh-CN" sz="3200"/>
              <a:t>WHERE NOT EXISTS</a:t>
            </a:r>
          </a:p>
          <a:p>
            <a:pPr lvl="2" eaLnBrk="1" hangingPunct="1">
              <a:lnSpc>
                <a:spcPct val="90000"/>
              </a:lnSpc>
              <a:buFontTx/>
              <a:buNone/>
            </a:pPr>
            <a:r>
              <a:rPr lang="en-US" altLang="zh-CN" sz="3200"/>
              <a:t>(SELECT *</a:t>
            </a:r>
          </a:p>
          <a:p>
            <a:pPr lvl="2" eaLnBrk="1" hangingPunct="1">
              <a:lnSpc>
                <a:spcPct val="90000"/>
              </a:lnSpc>
              <a:buFontTx/>
              <a:buNone/>
            </a:pPr>
            <a:r>
              <a:rPr lang="en-US" altLang="zh-CN" sz="3200"/>
              <a:t>FROM SC SCY</a:t>
            </a:r>
          </a:p>
          <a:p>
            <a:pPr lvl="2" eaLnBrk="1" hangingPunct="1">
              <a:lnSpc>
                <a:spcPct val="90000"/>
              </a:lnSpc>
              <a:buFontTx/>
              <a:buNone/>
            </a:pPr>
            <a:r>
              <a:rPr lang="en-US" altLang="zh-CN" sz="3200"/>
              <a:t>WHERE SCY.Sno = '200215122' AND</a:t>
            </a:r>
          </a:p>
          <a:p>
            <a:pPr lvl="2" eaLnBrk="1" hangingPunct="1">
              <a:lnSpc>
                <a:spcPct val="90000"/>
              </a:lnSpc>
              <a:buFontTx/>
              <a:buNone/>
            </a:pPr>
            <a:r>
              <a:rPr lang="en-US" altLang="zh-CN" sz="3200"/>
              <a:t>NOT EXISTS</a:t>
            </a:r>
          </a:p>
          <a:p>
            <a:pPr lvl="4" eaLnBrk="1" hangingPunct="1">
              <a:lnSpc>
                <a:spcPct val="90000"/>
              </a:lnSpc>
              <a:buFontTx/>
              <a:buNone/>
            </a:pPr>
            <a:r>
              <a:rPr lang="en-US" altLang="zh-CN" sz="3200"/>
              <a:t>(SELECT *</a:t>
            </a:r>
          </a:p>
          <a:p>
            <a:pPr lvl="4" eaLnBrk="1" hangingPunct="1">
              <a:lnSpc>
                <a:spcPct val="90000"/>
              </a:lnSpc>
              <a:buFontTx/>
              <a:buNone/>
            </a:pPr>
            <a:r>
              <a:rPr lang="en-US" altLang="zh-CN" sz="3200"/>
              <a:t>FROM SC SCZ</a:t>
            </a:r>
          </a:p>
          <a:p>
            <a:pPr lvl="4" eaLnBrk="1" hangingPunct="1">
              <a:lnSpc>
                <a:spcPct val="90000"/>
              </a:lnSpc>
              <a:buFontTx/>
              <a:buNone/>
            </a:pPr>
            <a:r>
              <a:rPr lang="en-US" altLang="zh-CN" sz="3200"/>
              <a:t>WHERE SCZ.Sno=SCX.Sno AND</a:t>
            </a:r>
          </a:p>
          <a:p>
            <a:pPr lvl="4" eaLnBrk="1" hangingPunct="1">
              <a:lnSpc>
                <a:spcPct val="90000"/>
              </a:lnSpc>
              <a:buFontTx/>
              <a:buNone/>
            </a:pPr>
            <a:r>
              <a:rPr lang="en-US" altLang="zh-CN" sz="3200"/>
              <a:t>SCZ.Cno=SCY.Cno));</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灯片编号占位符 5">
            <a:extLst>
              <a:ext uri="{FF2B5EF4-FFF2-40B4-BE49-F238E27FC236}">
                <a16:creationId xmlns:a16="http://schemas.microsoft.com/office/drawing/2014/main" id="{2CB8C270-ACD6-4F56-A182-2641D8527C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9C8416-1835-4C0C-A098-90D3F3C16DBA}" type="slidenum">
              <a:rPr lang="en-US" altLang="zh-CN"/>
              <a:pPr eaLnBrk="1" hangingPunct="1"/>
              <a:t>158</a:t>
            </a:fld>
            <a:endParaRPr lang="en-US" altLang="zh-CN"/>
          </a:p>
        </p:txBody>
      </p:sp>
      <p:sp>
        <p:nvSpPr>
          <p:cNvPr id="162819" name="Rectangle 2">
            <a:extLst>
              <a:ext uri="{FF2B5EF4-FFF2-40B4-BE49-F238E27FC236}">
                <a16:creationId xmlns:a16="http://schemas.microsoft.com/office/drawing/2014/main" id="{2AB781CC-3175-481D-85DC-8673A05B1826}"/>
              </a:ext>
            </a:extLst>
          </p:cNvPr>
          <p:cNvSpPr>
            <a:spLocks noGrp="1" noChangeArrowheads="1"/>
          </p:cNvSpPr>
          <p:nvPr>
            <p:ph type="title"/>
          </p:nvPr>
        </p:nvSpPr>
        <p:spPr/>
        <p:txBody>
          <a:bodyPr/>
          <a:lstStyle/>
          <a:p>
            <a:pPr eaLnBrk="1" hangingPunct="1"/>
            <a:r>
              <a:rPr lang="en-US" altLang="zh-CN"/>
              <a:t>3.4.4 </a:t>
            </a:r>
            <a:r>
              <a:rPr lang="zh-CN" altLang="en-US" b="1"/>
              <a:t>集合查询</a:t>
            </a:r>
          </a:p>
        </p:txBody>
      </p:sp>
      <p:sp>
        <p:nvSpPr>
          <p:cNvPr id="162820" name="Rectangle 3">
            <a:extLst>
              <a:ext uri="{FF2B5EF4-FFF2-40B4-BE49-F238E27FC236}">
                <a16:creationId xmlns:a16="http://schemas.microsoft.com/office/drawing/2014/main" id="{4E16C4D4-ADF5-49A3-9296-27354E6EFA67}"/>
              </a:ext>
            </a:extLst>
          </p:cNvPr>
          <p:cNvSpPr>
            <a:spLocks noGrp="1" noChangeArrowheads="1"/>
          </p:cNvSpPr>
          <p:nvPr>
            <p:ph type="body" idx="1"/>
          </p:nvPr>
        </p:nvSpPr>
        <p:spPr>
          <a:xfrm>
            <a:off x="457200" y="1524000"/>
            <a:ext cx="7924800" cy="4648200"/>
          </a:xfrm>
        </p:spPr>
        <p:txBody>
          <a:bodyPr/>
          <a:lstStyle/>
          <a:p>
            <a:pPr marL="609600" indent="-609600" eaLnBrk="1" hangingPunct="1"/>
            <a:r>
              <a:rPr lang="zh-CN" altLang="en-US" sz="4000"/>
              <a:t>集合操作的种类</a:t>
            </a:r>
          </a:p>
          <a:p>
            <a:pPr marL="990600" lvl="1" indent="-533400" eaLnBrk="1" hangingPunct="1">
              <a:buFontTx/>
              <a:buAutoNum type="circleNumDbPlain"/>
            </a:pPr>
            <a:r>
              <a:rPr lang="zh-CN" altLang="en-US" sz="3600"/>
              <a:t>并操作</a:t>
            </a:r>
            <a:r>
              <a:rPr lang="en-US" altLang="zh-CN" sz="3600"/>
              <a:t>UNION</a:t>
            </a:r>
          </a:p>
          <a:p>
            <a:pPr marL="990600" lvl="1" indent="-533400" eaLnBrk="1" hangingPunct="1">
              <a:buFontTx/>
              <a:buAutoNum type="circleNumDbPlain"/>
            </a:pPr>
            <a:r>
              <a:rPr lang="zh-CN" altLang="en-US" sz="3600"/>
              <a:t>交操作</a:t>
            </a:r>
            <a:r>
              <a:rPr lang="en-US" altLang="zh-CN" sz="3600"/>
              <a:t>INTERSECT</a:t>
            </a:r>
          </a:p>
          <a:p>
            <a:pPr marL="990600" lvl="1" indent="-533400" eaLnBrk="1" hangingPunct="1">
              <a:buFontTx/>
              <a:buAutoNum type="circleNumDbPlain"/>
            </a:pPr>
            <a:r>
              <a:rPr lang="zh-CN" altLang="en-US" sz="3600"/>
              <a:t>差操作</a:t>
            </a:r>
            <a:r>
              <a:rPr lang="en-US" altLang="zh-CN" sz="3600"/>
              <a:t>EXCEPT</a:t>
            </a:r>
          </a:p>
          <a:p>
            <a:pPr marL="609600" indent="-609600" eaLnBrk="1" hangingPunct="1"/>
            <a:r>
              <a:rPr lang="zh-CN" altLang="en-US" sz="4000"/>
              <a:t>参加集合操作的各查询结果列数必须相同；对应项的数据类型也必须相同</a:t>
            </a:r>
          </a:p>
          <a:p>
            <a:pPr marL="609600" indent="-609600" eaLnBrk="1" hangingPunct="1"/>
            <a:endParaRPr lang="en-US" altLang="zh-CN" sz="400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灯片编号占位符 5">
            <a:extLst>
              <a:ext uri="{FF2B5EF4-FFF2-40B4-BE49-F238E27FC236}">
                <a16:creationId xmlns:a16="http://schemas.microsoft.com/office/drawing/2014/main" id="{6BC13ECB-080B-48D5-AC16-B527D16DF6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C4BA3FC-3847-41F4-8A85-7656CA22CBAE}" type="slidenum">
              <a:rPr lang="en-US" altLang="zh-CN"/>
              <a:pPr eaLnBrk="1" hangingPunct="1"/>
              <a:t>159</a:t>
            </a:fld>
            <a:endParaRPr lang="en-US" altLang="zh-CN"/>
          </a:p>
        </p:txBody>
      </p:sp>
      <p:sp>
        <p:nvSpPr>
          <p:cNvPr id="163843" name="Rectangle 2">
            <a:extLst>
              <a:ext uri="{FF2B5EF4-FFF2-40B4-BE49-F238E27FC236}">
                <a16:creationId xmlns:a16="http://schemas.microsoft.com/office/drawing/2014/main" id="{45A163D0-BA0F-4934-8538-D65AE9141997}"/>
              </a:ext>
            </a:extLst>
          </p:cNvPr>
          <p:cNvSpPr>
            <a:spLocks noGrp="1" noChangeArrowheads="1"/>
          </p:cNvSpPr>
          <p:nvPr>
            <p:ph type="title"/>
          </p:nvPr>
        </p:nvSpPr>
        <p:spPr>
          <a:xfrm>
            <a:off x="457200" y="274638"/>
            <a:ext cx="8229600" cy="715962"/>
          </a:xfrm>
        </p:spPr>
        <p:txBody>
          <a:bodyPr/>
          <a:lstStyle/>
          <a:p>
            <a:pPr eaLnBrk="1" hangingPunct="1"/>
            <a:r>
              <a:rPr lang="zh-CN" altLang="en-US" sz="4000" b="1"/>
              <a:t>集合查询</a:t>
            </a:r>
          </a:p>
        </p:txBody>
      </p:sp>
      <p:sp>
        <p:nvSpPr>
          <p:cNvPr id="162820" name="Rectangle 3">
            <a:extLst>
              <a:ext uri="{FF2B5EF4-FFF2-40B4-BE49-F238E27FC236}">
                <a16:creationId xmlns:a16="http://schemas.microsoft.com/office/drawing/2014/main" id="{F2E44116-688D-4B8E-A465-D389E971141E}"/>
              </a:ext>
            </a:extLst>
          </p:cNvPr>
          <p:cNvSpPr>
            <a:spLocks noGrp="1" noChangeArrowheads="1"/>
          </p:cNvSpPr>
          <p:nvPr>
            <p:ph type="body" idx="1"/>
          </p:nvPr>
        </p:nvSpPr>
        <p:spPr>
          <a:xfrm>
            <a:off x="457200" y="1219200"/>
            <a:ext cx="8382000" cy="5410200"/>
          </a:xfrm>
        </p:spPr>
        <p:txBody>
          <a:bodyPr/>
          <a:lstStyle/>
          <a:p>
            <a:pPr eaLnBrk="1" hangingPunct="1">
              <a:lnSpc>
                <a:spcPct val="90000"/>
              </a:lnSpc>
              <a:buFontTx/>
              <a:buNone/>
            </a:pPr>
            <a:r>
              <a:rPr lang="zh-CN" altLang="en-US"/>
              <a:t>例</a:t>
            </a:r>
            <a:r>
              <a:rPr lang="en-US" altLang="zh-CN"/>
              <a:t>48. </a:t>
            </a:r>
            <a:r>
              <a:rPr lang="zh-CN" altLang="en-US"/>
              <a:t>查询计算机系学生及年龄不大于</a:t>
            </a:r>
            <a:r>
              <a:rPr lang="en-US" altLang="zh-CN"/>
              <a:t>19</a:t>
            </a:r>
            <a:r>
              <a:rPr lang="zh-CN" altLang="en-US"/>
              <a:t>岁的学生</a:t>
            </a:r>
          </a:p>
          <a:p>
            <a:pPr eaLnBrk="1" hangingPunct="1">
              <a:lnSpc>
                <a:spcPct val="90000"/>
              </a:lnSpc>
            </a:pPr>
            <a:r>
              <a:rPr lang="zh-CN" altLang="en-US"/>
              <a:t>方法一：</a:t>
            </a:r>
          </a:p>
          <a:p>
            <a:pPr lvl="1" eaLnBrk="1" hangingPunct="1">
              <a:lnSpc>
                <a:spcPct val="90000"/>
              </a:lnSpc>
              <a:buFontTx/>
              <a:buNone/>
            </a:pPr>
            <a:r>
              <a:rPr lang="en-US" altLang="zh-CN" sz="3200"/>
              <a:t>SELECT *</a:t>
            </a:r>
          </a:p>
          <a:p>
            <a:pPr lvl="1" eaLnBrk="1" hangingPunct="1">
              <a:lnSpc>
                <a:spcPct val="90000"/>
              </a:lnSpc>
              <a:buFontTx/>
              <a:buNone/>
            </a:pPr>
            <a:r>
              <a:rPr lang="en-US" altLang="zh-CN" sz="3200"/>
              <a:t>FROM Student</a:t>
            </a:r>
          </a:p>
          <a:p>
            <a:pPr lvl="1" eaLnBrk="1" hangingPunct="1">
              <a:lnSpc>
                <a:spcPct val="90000"/>
              </a:lnSpc>
              <a:buFontTx/>
              <a:buNone/>
            </a:pPr>
            <a:r>
              <a:rPr lang="en-US" altLang="zh-CN" sz="3200"/>
              <a:t>WHERE Sdept= 'CS'</a:t>
            </a:r>
          </a:p>
          <a:p>
            <a:pPr lvl="1" eaLnBrk="1" hangingPunct="1">
              <a:lnSpc>
                <a:spcPct val="90000"/>
              </a:lnSpc>
              <a:buFontTx/>
              <a:buNone/>
            </a:pPr>
            <a:r>
              <a:rPr lang="en-US" altLang="zh-CN" sz="3200">
                <a:solidFill>
                  <a:schemeClr val="accent2"/>
                </a:solidFill>
              </a:rPr>
              <a:t>UNION</a:t>
            </a:r>
          </a:p>
          <a:p>
            <a:pPr lvl="1" eaLnBrk="1" hangingPunct="1">
              <a:lnSpc>
                <a:spcPct val="90000"/>
              </a:lnSpc>
              <a:buFontTx/>
              <a:buNone/>
            </a:pPr>
            <a:r>
              <a:rPr lang="en-US" altLang="zh-CN" sz="3200"/>
              <a:t>SELECT *</a:t>
            </a:r>
          </a:p>
          <a:p>
            <a:pPr lvl="1" eaLnBrk="1" hangingPunct="1">
              <a:lnSpc>
                <a:spcPct val="90000"/>
              </a:lnSpc>
              <a:buFontTx/>
              <a:buNone/>
            </a:pPr>
            <a:r>
              <a:rPr lang="en-US" altLang="zh-CN" sz="3200"/>
              <a:t>FROM Student</a:t>
            </a:r>
          </a:p>
          <a:p>
            <a:pPr lvl="1" eaLnBrk="1" hangingPunct="1">
              <a:lnSpc>
                <a:spcPct val="90000"/>
              </a:lnSpc>
              <a:buFontTx/>
              <a:buNone/>
            </a:pPr>
            <a:r>
              <a:rPr lang="en-US" altLang="zh-CN" sz="3200"/>
              <a:t>WHERE Sage&lt;=19</a:t>
            </a:r>
            <a:r>
              <a:rPr lang="zh-CN" altLang="en-US" sz="3200"/>
              <a:t>；</a:t>
            </a:r>
          </a:p>
        </p:txBody>
      </p:sp>
      <p:sp>
        <p:nvSpPr>
          <p:cNvPr id="162821" name="Rectangle 4">
            <a:extLst>
              <a:ext uri="{FF2B5EF4-FFF2-40B4-BE49-F238E27FC236}">
                <a16:creationId xmlns:a16="http://schemas.microsoft.com/office/drawing/2014/main" id="{A7EDD8A3-8D99-4105-9BA4-D20E44800A88}"/>
              </a:ext>
            </a:extLst>
          </p:cNvPr>
          <p:cNvSpPr>
            <a:spLocks noChangeArrowheads="1"/>
          </p:cNvSpPr>
          <p:nvPr/>
        </p:nvSpPr>
        <p:spPr bwMode="auto">
          <a:xfrm>
            <a:off x="4876800" y="1828800"/>
            <a:ext cx="3962400" cy="1905000"/>
          </a:xfrm>
          <a:prstGeom prst="rect">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pPr>
            <a:r>
              <a:rPr lang="en-US" altLang="zh-CN" sz="3600"/>
              <a:t>UNION</a:t>
            </a:r>
            <a:r>
              <a:rPr lang="zh-CN" altLang="en-US" sz="3600"/>
              <a:t>：将多个查询结果合并起来，系统自动去掉重复元组</a:t>
            </a:r>
          </a:p>
        </p:txBody>
      </p:sp>
      <p:sp>
        <p:nvSpPr>
          <p:cNvPr id="162822" name="Rectangle 5">
            <a:extLst>
              <a:ext uri="{FF2B5EF4-FFF2-40B4-BE49-F238E27FC236}">
                <a16:creationId xmlns:a16="http://schemas.microsoft.com/office/drawing/2014/main" id="{00CED562-B718-4D04-9BC1-25BE86A97A6B}"/>
              </a:ext>
            </a:extLst>
          </p:cNvPr>
          <p:cNvSpPr>
            <a:spLocks noChangeArrowheads="1"/>
          </p:cNvSpPr>
          <p:nvPr/>
        </p:nvSpPr>
        <p:spPr bwMode="auto">
          <a:xfrm>
            <a:off x="4876800" y="4114800"/>
            <a:ext cx="3962400" cy="1676400"/>
          </a:xfrm>
          <a:prstGeom prst="rect">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r>
              <a:rPr lang="en-US" altLang="zh-CN" sz="3200"/>
              <a:t>UNION ALL</a:t>
            </a:r>
            <a:r>
              <a:rPr lang="zh-CN" altLang="en-US" sz="3200"/>
              <a:t>：将多个查询结果合并起来，保留重复元组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20">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62820">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162820">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162820">
                                            <p:txEl>
                                              <p:pRg st="4" end="4"/>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162820">
                                            <p:txEl>
                                              <p:pRg st="5" end="5"/>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162820">
                                            <p:txEl>
                                              <p:pRg st="6" end="6"/>
                                            </p:txEl>
                                          </p:spTgt>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162820">
                                            <p:txEl>
                                              <p:pRg st="7" end="7"/>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162820">
                                            <p:txEl>
                                              <p:pRg st="8" end="8"/>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6282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2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animBg="1"/>
      <p:bldP spid="1628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617B23AA-C2AF-4EDD-886B-2C7EF33AB6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07B95F0-EDFC-4385-9921-03F0EFCA0491}" type="slidenum">
              <a:rPr lang="en-US" altLang="zh-CN"/>
              <a:pPr eaLnBrk="1" hangingPunct="1"/>
              <a:t>16</a:t>
            </a:fld>
            <a:endParaRPr lang="en-US" altLang="zh-CN"/>
          </a:p>
        </p:txBody>
      </p:sp>
      <p:sp>
        <p:nvSpPr>
          <p:cNvPr id="17411" name="Rectangle 2">
            <a:extLst>
              <a:ext uri="{FF2B5EF4-FFF2-40B4-BE49-F238E27FC236}">
                <a16:creationId xmlns:a16="http://schemas.microsoft.com/office/drawing/2014/main" id="{C8E4D7C5-B85A-4403-89DD-43CAD5F89742}"/>
              </a:ext>
            </a:extLst>
          </p:cNvPr>
          <p:cNvSpPr>
            <a:spLocks noGrp="1" noChangeArrowheads="1"/>
          </p:cNvSpPr>
          <p:nvPr>
            <p:ph type="title"/>
          </p:nvPr>
        </p:nvSpPr>
        <p:spPr/>
        <p:txBody>
          <a:bodyPr/>
          <a:lstStyle/>
          <a:p>
            <a:pPr eaLnBrk="1" hangingPunct="1"/>
            <a:r>
              <a:rPr lang="zh-CN" altLang="en-US" sz="4800">
                <a:solidFill>
                  <a:srgbClr val="3333CC"/>
                </a:solidFill>
              </a:rPr>
              <a:t>存储文件</a:t>
            </a:r>
          </a:p>
        </p:txBody>
      </p:sp>
      <p:sp>
        <p:nvSpPr>
          <p:cNvPr id="17412" name="Rectangle 3">
            <a:extLst>
              <a:ext uri="{FF2B5EF4-FFF2-40B4-BE49-F238E27FC236}">
                <a16:creationId xmlns:a16="http://schemas.microsoft.com/office/drawing/2014/main" id="{6D3F1473-FC7C-4175-BA78-EF67E81ACB58}"/>
              </a:ext>
            </a:extLst>
          </p:cNvPr>
          <p:cNvSpPr>
            <a:spLocks noGrp="1" noChangeArrowheads="1"/>
          </p:cNvSpPr>
          <p:nvPr>
            <p:ph type="body" idx="1"/>
          </p:nvPr>
        </p:nvSpPr>
        <p:spPr>
          <a:xfrm>
            <a:off x="228600" y="1600200"/>
            <a:ext cx="8077200" cy="3276600"/>
          </a:xfrm>
        </p:spPr>
        <p:txBody>
          <a:bodyPr/>
          <a:lstStyle/>
          <a:p>
            <a:pPr lvl="1" eaLnBrk="1" hangingPunct="1">
              <a:buFont typeface="Wingdings" panose="05000000000000000000" pitchFamily="2" charset="2"/>
              <a:buChar char="l"/>
            </a:pPr>
            <a:r>
              <a:rPr lang="zh-CN" altLang="en-US" sz="4400"/>
              <a:t>存储结构组成了关系数据库内模式</a:t>
            </a:r>
          </a:p>
          <a:p>
            <a:pPr lvl="1" eaLnBrk="1" hangingPunct="1">
              <a:buFont typeface="Wingdings" panose="05000000000000000000" pitchFamily="2" charset="2"/>
              <a:buChar char="l"/>
            </a:pPr>
            <a:r>
              <a:rPr lang="zh-CN" altLang="en-US" sz="4400"/>
              <a:t>物理结构对用户透明</a:t>
            </a:r>
          </a:p>
          <a:p>
            <a:pPr eaLnBrk="1" hangingPunct="1"/>
            <a:endParaRPr lang="en-US" altLang="zh-CN" sz="400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灯片编号占位符 5">
            <a:extLst>
              <a:ext uri="{FF2B5EF4-FFF2-40B4-BE49-F238E27FC236}">
                <a16:creationId xmlns:a16="http://schemas.microsoft.com/office/drawing/2014/main" id="{7DA2BDC0-310F-4424-84AE-6C60A8D2C3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229FC6-34B7-4F71-B66E-546DD902C62F}" type="slidenum">
              <a:rPr lang="en-US" altLang="zh-CN"/>
              <a:pPr eaLnBrk="1" hangingPunct="1"/>
              <a:t>160</a:t>
            </a:fld>
            <a:endParaRPr lang="en-US" altLang="zh-CN"/>
          </a:p>
        </p:txBody>
      </p:sp>
      <p:sp>
        <p:nvSpPr>
          <p:cNvPr id="164867" name="Rectangle 3">
            <a:extLst>
              <a:ext uri="{FF2B5EF4-FFF2-40B4-BE49-F238E27FC236}">
                <a16:creationId xmlns:a16="http://schemas.microsoft.com/office/drawing/2014/main" id="{83F23E20-C6FC-428D-8D0E-D7E7BA022D2C}"/>
              </a:ext>
            </a:extLst>
          </p:cNvPr>
          <p:cNvSpPr>
            <a:spLocks noGrp="1" noChangeArrowheads="1"/>
          </p:cNvSpPr>
          <p:nvPr>
            <p:ph type="body" idx="1"/>
          </p:nvPr>
        </p:nvSpPr>
        <p:spPr>
          <a:xfrm>
            <a:off x="457200" y="1600200"/>
            <a:ext cx="8229600" cy="3733800"/>
          </a:xfrm>
        </p:spPr>
        <p:txBody>
          <a:bodyPr/>
          <a:lstStyle/>
          <a:p>
            <a:pPr eaLnBrk="1" hangingPunct="1">
              <a:buFontTx/>
              <a:buNone/>
            </a:pPr>
            <a:r>
              <a:rPr lang="zh-CN" altLang="en-US" sz="4000"/>
              <a:t>方法二</a:t>
            </a:r>
          </a:p>
          <a:p>
            <a:pPr lvl="1" eaLnBrk="1" hangingPunct="1">
              <a:buFontTx/>
              <a:buNone/>
            </a:pPr>
            <a:r>
              <a:rPr lang="en-US" altLang="zh-CN" sz="3600"/>
              <a:t>SELECT DISTINCT *</a:t>
            </a:r>
          </a:p>
          <a:p>
            <a:pPr lvl="1" eaLnBrk="1" hangingPunct="1">
              <a:buFontTx/>
              <a:buNone/>
            </a:pPr>
            <a:r>
              <a:rPr lang="en-US" altLang="zh-CN" sz="3600"/>
              <a:t>FROM Student</a:t>
            </a:r>
          </a:p>
          <a:p>
            <a:pPr lvl="1" eaLnBrk="1" hangingPunct="1">
              <a:buFontTx/>
              <a:buNone/>
            </a:pPr>
            <a:r>
              <a:rPr lang="en-US" altLang="zh-CN" sz="3600"/>
              <a:t>WHERE Sdept= 'CS' OR Sage&lt;=19;</a:t>
            </a:r>
          </a:p>
          <a:p>
            <a:pPr eaLnBrk="1" hangingPunct="1">
              <a:buFontTx/>
              <a:buNone/>
            </a:pPr>
            <a:endParaRPr lang="en-US" altLang="zh-CN" sz="4000"/>
          </a:p>
          <a:p>
            <a:pPr eaLnBrk="1" hangingPunct="1">
              <a:buFontTx/>
              <a:buNone/>
            </a:pPr>
            <a:endParaRPr lang="en-US" altLang="zh-CN" sz="400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灯片编号占位符 5">
            <a:extLst>
              <a:ext uri="{FF2B5EF4-FFF2-40B4-BE49-F238E27FC236}">
                <a16:creationId xmlns:a16="http://schemas.microsoft.com/office/drawing/2014/main" id="{FA5BACB7-AAE8-46C4-A8F9-A2604854CF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452018-AAE7-4C99-9E7C-4681C714AB25}" type="slidenum">
              <a:rPr lang="en-US" altLang="zh-CN"/>
              <a:pPr eaLnBrk="1" hangingPunct="1"/>
              <a:t>161</a:t>
            </a:fld>
            <a:endParaRPr lang="en-US" altLang="zh-CN"/>
          </a:p>
        </p:txBody>
      </p:sp>
      <p:sp>
        <p:nvSpPr>
          <p:cNvPr id="165891" name="Rectangle 2">
            <a:extLst>
              <a:ext uri="{FF2B5EF4-FFF2-40B4-BE49-F238E27FC236}">
                <a16:creationId xmlns:a16="http://schemas.microsoft.com/office/drawing/2014/main" id="{1EC74C2D-225F-40B4-B73F-029EE9C44444}"/>
              </a:ext>
            </a:extLst>
          </p:cNvPr>
          <p:cNvSpPr>
            <a:spLocks noGrp="1" noChangeArrowheads="1"/>
          </p:cNvSpPr>
          <p:nvPr>
            <p:ph type="title"/>
          </p:nvPr>
        </p:nvSpPr>
        <p:spPr/>
        <p:txBody>
          <a:bodyPr/>
          <a:lstStyle/>
          <a:p>
            <a:pPr eaLnBrk="1" hangingPunct="1"/>
            <a:r>
              <a:rPr lang="zh-CN" altLang="en-US" b="1"/>
              <a:t>集合查询</a:t>
            </a:r>
          </a:p>
        </p:txBody>
      </p:sp>
      <p:sp>
        <p:nvSpPr>
          <p:cNvPr id="2" name="Rectangle 3">
            <a:extLst>
              <a:ext uri="{FF2B5EF4-FFF2-40B4-BE49-F238E27FC236}">
                <a16:creationId xmlns:a16="http://schemas.microsoft.com/office/drawing/2014/main" id="{5721C39D-012C-4F10-B246-8C0D636F7FA5}"/>
              </a:ext>
            </a:extLst>
          </p:cNvPr>
          <p:cNvSpPr>
            <a:spLocks noGrp="1" noChangeArrowheads="1"/>
          </p:cNvSpPr>
          <p:nvPr>
            <p:ph type="body" idx="1"/>
          </p:nvPr>
        </p:nvSpPr>
        <p:spPr>
          <a:xfrm>
            <a:off x="152400" y="1417638"/>
            <a:ext cx="8839200" cy="5059362"/>
          </a:xfrm>
        </p:spPr>
        <p:txBody>
          <a:bodyPr/>
          <a:lstStyle/>
          <a:p>
            <a:pPr eaLnBrk="1" hangingPunct="1">
              <a:lnSpc>
                <a:spcPct val="90000"/>
              </a:lnSpc>
              <a:buFontTx/>
              <a:buNone/>
            </a:pPr>
            <a:r>
              <a:rPr lang="en-US" altLang="zh-CN" sz="3600"/>
              <a:t>   </a:t>
            </a:r>
            <a:r>
              <a:rPr lang="zh-CN" altLang="en-US" sz="3600"/>
              <a:t>例</a:t>
            </a:r>
            <a:r>
              <a:rPr lang="en-US" altLang="zh-CN" sz="3600"/>
              <a:t>49. </a:t>
            </a:r>
            <a:r>
              <a:rPr lang="zh-CN" altLang="en-US" sz="3600"/>
              <a:t>查询选修了课程</a:t>
            </a:r>
            <a:r>
              <a:rPr lang="en-US" altLang="zh-CN" sz="3600"/>
              <a:t>1</a:t>
            </a:r>
            <a:r>
              <a:rPr lang="zh-CN" altLang="en-US" sz="3600"/>
              <a:t>或者课程</a:t>
            </a:r>
            <a:r>
              <a:rPr lang="en-US" altLang="zh-CN" sz="3600"/>
              <a:t>2</a:t>
            </a:r>
            <a:r>
              <a:rPr lang="zh-CN" altLang="en-US" sz="3600"/>
              <a:t>的学生</a:t>
            </a:r>
          </a:p>
          <a:p>
            <a:pPr lvl="1" eaLnBrk="1" hangingPunct="1">
              <a:lnSpc>
                <a:spcPct val="90000"/>
              </a:lnSpc>
              <a:buFontTx/>
              <a:buNone/>
            </a:pPr>
            <a:r>
              <a:rPr lang="en-US" altLang="zh-CN" sz="3600"/>
              <a:t>SELECT Sno</a:t>
            </a:r>
          </a:p>
          <a:p>
            <a:pPr lvl="1" eaLnBrk="1" hangingPunct="1">
              <a:lnSpc>
                <a:spcPct val="90000"/>
              </a:lnSpc>
              <a:buFontTx/>
              <a:buNone/>
            </a:pPr>
            <a:r>
              <a:rPr lang="en-US" altLang="zh-CN" sz="3600"/>
              <a:t>FROM SC</a:t>
            </a:r>
          </a:p>
          <a:p>
            <a:pPr lvl="1" eaLnBrk="1" hangingPunct="1">
              <a:lnSpc>
                <a:spcPct val="90000"/>
              </a:lnSpc>
              <a:buFontTx/>
              <a:buNone/>
            </a:pPr>
            <a:r>
              <a:rPr lang="en-US" altLang="zh-CN" sz="3600"/>
              <a:t>WHERE Cno=‘1’</a:t>
            </a:r>
          </a:p>
          <a:p>
            <a:pPr lvl="1" eaLnBrk="1" hangingPunct="1">
              <a:lnSpc>
                <a:spcPct val="90000"/>
              </a:lnSpc>
              <a:buFontTx/>
              <a:buNone/>
            </a:pPr>
            <a:r>
              <a:rPr lang="en-US" altLang="zh-CN" sz="3600">
                <a:solidFill>
                  <a:schemeClr val="accent2"/>
                </a:solidFill>
              </a:rPr>
              <a:t>UNION</a:t>
            </a:r>
          </a:p>
          <a:p>
            <a:pPr lvl="1" eaLnBrk="1" hangingPunct="1">
              <a:lnSpc>
                <a:spcPct val="90000"/>
              </a:lnSpc>
              <a:buFontTx/>
              <a:buNone/>
            </a:pPr>
            <a:r>
              <a:rPr lang="en-US" altLang="zh-CN" sz="3600"/>
              <a:t>SELECT Sno</a:t>
            </a:r>
          </a:p>
          <a:p>
            <a:pPr lvl="1" eaLnBrk="1" hangingPunct="1">
              <a:lnSpc>
                <a:spcPct val="90000"/>
              </a:lnSpc>
              <a:buFontTx/>
              <a:buNone/>
            </a:pPr>
            <a:r>
              <a:rPr lang="en-US" altLang="zh-CN" sz="3600"/>
              <a:t>FROM SC</a:t>
            </a:r>
          </a:p>
          <a:p>
            <a:pPr lvl="1" eaLnBrk="1" hangingPunct="1">
              <a:lnSpc>
                <a:spcPct val="90000"/>
              </a:lnSpc>
              <a:buFontTx/>
              <a:buNone/>
            </a:pPr>
            <a:r>
              <a:rPr lang="en-US" altLang="zh-CN" sz="3600"/>
              <a:t>WHERE Cno=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灯片编号占位符 5">
            <a:extLst>
              <a:ext uri="{FF2B5EF4-FFF2-40B4-BE49-F238E27FC236}">
                <a16:creationId xmlns:a16="http://schemas.microsoft.com/office/drawing/2014/main" id="{6EE73425-782B-4E68-9844-C66A439740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BDCF02-E18F-4F02-B40A-2D294C48A407}" type="slidenum">
              <a:rPr lang="en-US" altLang="zh-CN"/>
              <a:pPr eaLnBrk="1" hangingPunct="1"/>
              <a:t>162</a:t>
            </a:fld>
            <a:endParaRPr lang="en-US" altLang="zh-CN"/>
          </a:p>
        </p:txBody>
      </p:sp>
      <p:sp>
        <p:nvSpPr>
          <p:cNvPr id="166915" name="Rectangle 2">
            <a:extLst>
              <a:ext uri="{FF2B5EF4-FFF2-40B4-BE49-F238E27FC236}">
                <a16:creationId xmlns:a16="http://schemas.microsoft.com/office/drawing/2014/main" id="{168EDA0D-FE73-42F7-A49D-008D8C0EA432}"/>
              </a:ext>
            </a:extLst>
          </p:cNvPr>
          <p:cNvSpPr>
            <a:spLocks noGrp="1" noChangeArrowheads="1"/>
          </p:cNvSpPr>
          <p:nvPr>
            <p:ph type="title"/>
          </p:nvPr>
        </p:nvSpPr>
        <p:spPr/>
        <p:txBody>
          <a:bodyPr/>
          <a:lstStyle/>
          <a:p>
            <a:pPr eaLnBrk="1" hangingPunct="1"/>
            <a:r>
              <a:rPr lang="zh-CN" altLang="en-US" b="1"/>
              <a:t>集合查询</a:t>
            </a:r>
          </a:p>
        </p:txBody>
      </p:sp>
      <p:sp>
        <p:nvSpPr>
          <p:cNvPr id="2" name="Rectangle 3">
            <a:extLst>
              <a:ext uri="{FF2B5EF4-FFF2-40B4-BE49-F238E27FC236}">
                <a16:creationId xmlns:a16="http://schemas.microsoft.com/office/drawing/2014/main" id="{3B8A0287-F783-4944-BD7F-A74DF255535C}"/>
              </a:ext>
            </a:extLst>
          </p:cNvPr>
          <p:cNvSpPr>
            <a:spLocks noGrp="1" noChangeArrowheads="1"/>
          </p:cNvSpPr>
          <p:nvPr>
            <p:ph type="body" idx="1"/>
          </p:nvPr>
        </p:nvSpPr>
        <p:spPr>
          <a:xfrm>
            <a:off x="533400" y="1447800"/>
            <a:ext cx="8229600" cy="5029200"/>
          </a:xfrm>
        </p:spPr>
        <p:txBody>
          <a:bodyPr/>
          <a:lstStyle/>
          <a:p>
            <a:pPr eaLnBrk="1" hangingPunct="1">
              <a:lnSpc>
                <a:spcPct val="90000"/>
              </a:lnSpc>
              <a:buFontTx/>
              <a:buNone/>
            </a:pPr>
            <a:r>
              <a:rPr lang="zh-CN" altLang="en-US" sz="3600"/>
              <a:t>例</a:t>
            </a:r>
            <a:r>
              <a:rPr lang="en-US" altLang="zh-CN" sz="3600"/>
              <a:t>50. </a:t>
            </a:r>
            <a:r>
              <a:rPr lang="zh-CN" altLang="en-US" sz="3600"/>
              <a:t>查询计算机科学系的学生与年龄不大于</a:t>
            </a:r>
            <a:r>
              <a:rPr lang="en-US" altLang="zh-CN" sz="3600"/>
              <a:t>19</a:t>
            </a:r>
            <a:r>
              <a:rPr lang="zh-CN" altLang="en-US" sz="3600"/>
              <a:t>岁的学生的交集</a:t>
            </a:r>
          </a:p>
          <a:p>
            <a:pPr lvl="1" eaLnBrk="1" hangingPunct="1">
              <a:lnSpc>
                <a:spcPct val="90000"/>
              </a:lnSpc>
              <a:buFontTx/>
              <a:buNone/>
            </a:pPr>
            <a:r>
              <a:rPr lang="en-US" altLang="zh-CN" sz="3200"/>
              <a:t>SELECT *</a:t>
            </a:r>
          </a:p>
          <a:p>
            <a:pPr lvl="1" eaLnBrk="1" hangingPunct="1">
              <a:lnSpc>
                <a:spcPct val="90000"/>
              </a:lnSpc>
              <a:buFontTx/>
              <a:buNone/>
            </a:pPr>
            <a:r>
              <a:rPr lang="en-US" altLang="zh-CN" sz="3200"/>
              <a:t>FROM Student</a:t>
            </a:r>
          </a:p>
          <a:p>
            <a:pPr lvl="1" eaLnBrk="1" hangingPunct="1">
              <a:lnSpc>
                <a:spcPct val="90000"/>
              </a:lnSpc>
              <a:buFontTx/>
              <a:buNone/>
            </a:pPr>
            <a:r>
              <a:rPr lang="en-US" altLang="zh-CN" sz="3200"/>
              <a:t>WHERE Sdept='CS'</a:t>
            </a:r>
          </a:p>
          <a:p>
            <a:pPr lvl="1" eaLnBrk="1" hangingPunct="1">
              <a:lnSpc>
                <a:spcPct val="90000"/>
              </a:lnSpc>
              <a:buFontTx/>
              <a:buNone/>
            </a:pPr>
            <a:r>
              <a:rPr lang="en-US" altLang="zh-CN" sz="3200">
                <a:solidFill>
                  <a:schemeClr val="accent2"/>
                </a:solidFill>
              </a:rPr>
              <a:t>INTERSECT</a:t>
            </a:r>
          </a:p>
          <a:p>
            <a:pPr lvl="1" eaLnBrk="1" hangingPunct="1">
              <a:lnSpc>
                <a:spcPct val="90000"/>
              </a:lnSpc>
              <a:buFontTx/>
              <a:buNone/>
            </a:pPr>
            <a:r>
              <a:rPr lang="en-US" altLang="zh-CN" sz="3200"/>
              <a:t>SELECT *</a:t>
            </a:r>
          </a:p>
          <a:p>
            <a:pPr lvl="1" eaLnBrk="1" hangingPunct="1">
              <a:lnSpc>
                <a:spcPct val="90000"/>
              </a:lnSpc>
              <a:buFontTx/>
              <a:buNone/>
            </a:pPr>
            <a:r>
              <a:rPr lang="en-US" altLang="zh-CN" sz="3200"/>
              <a:t>FROM Student</a:t>
            </a:r>
          </a:p>
          <a:p>
            <a:pPr lvl="1" eaLnBrk="1" hangingPunct="1">
              <a:lnSpc>
                <a:spcPct val="90000"/>
              </a:lnSpc>
              <a:buFontTx/>
              <a:buNone/>
            </a:pPr>
            <a:r>
              <a:rPr lang="en-US" altLang="zh-CN" sz="3200"/>
              <a:t>WHERE Sage&lt;=19;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灯片编号占位符 5">
            <a:extLst>
              <a:ext uri="{FF2B5EF4-FFF2-40B4-BE49-F238E27FC236}">
                <a16:creationId xmlns:a16="http://schemas.microsoft.com/office/drawing/2014/main" id="{D3E477EA-E233-4CD5-AF22-4EF87C1C5E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767E6F-2D56-4E25-B31B-D0AB49EEAE1D}" type="slidenum">
              <a:rPr lang="en-US" altLang="zh-CN"/>
              <a:pPr eaLnBrk="1" hangingPunct="1"/>
              <a:t>163</a:t>
            </a:fld>
            <a:endParaRPr lang="en-US" altLang="zh-CN"/>
          </a:p>
        </p:txBody>
      </p:sp>
      <p:sp>
        <p:nvSpPr>
          <p:cNvPr id="167939" name="Rectangle 2">
            <a:extLst>
              <a:ext uri="{FF2B5EF4-FFF2-40B4-BE49-F238E27FC236}">
                <a16:creationId xmlns:a16="http://schemas.microsoft.com/office/drawing/2014/main" id="{B7DD0E90-31AA-4DBD-ABC4-8ECEFF23192B}"/>
              </a:ext>
            </a:extLst>
          </p:cNvPr>
          <p:cNvSpPr>
            <a:spLocks noGrp="1" noChangeArrowheads="1"/>
          </p:cNvSpPr>
          <p:nvPr>
            <p:ph type="title"/>
          </p:nvPr>
        </p:nvSpPr>
        <p:spPr/>
        <p:txBody>
          <a:bodyPr/>
          <a:lstStyle/>
          <a:p>
            <a:pPr eaLnBrk="1" hangingPunct="1"/>
            <a:r>
              <a:rPr lang="zh-CN" altLang="en-US" b="1"/>
              <a:t>集合查询</a:t>
            </a:r>
          </a:p>
        </p:txBody>
      </p:sp>
      <p:sp>
        <p:nvSpPr>
          <p:cNvPr id="2" name="Rectangle 3">
            <a:extLst>
              <a:ext uri="{FF2B5EF4-FFF2-40B4-BE49-F238E27FC236}">
                <a16:creationId xmlns:a16="http://schemas.microsoft.com/office/drawing/2014/main" id="{F6135EFC-EB5E-48A9-9600-CC3359984E4A}"/>
              </a:ext>
            </a:extLst>
          </p:cNvPr>
          <p:cNvSpPr>
            <a:spLocks noGrp="1" noChangeArrowheads="1"/>
          </p:cNvSpPr>
          <p:nvPr>
            <p:ph type="body" idx="1"/>
          </p:nvPr>
        </p:nvSpPr>
        <p:spPr>
          <a:xfrm>
            <a:off x="457200" y="1600200"/>
            <a:ext cx="8534400" cy="4525963"/>
          </a:xfrm>
        </p:spPr>
        <p:txBody>
          <a:bodyPr/>
          <a:lstStyle/>
          <a:p>
            <a:pPr eaLnBrk="1" hangingPunct="1">
              <a:buFontTx/>
              <a:buNone/>
            </a:pPr>
            <a:r>
              <a:rPr lang="zh-CN" altLang="en-US" sz="4000"/>
              <a:t>例</a:t>
            </a:r>
            <a:r>
              <a:rPr lang="en-US" altLang="zh-CN" sz="4000"/>
              <a:t>50. </a:t>
            </a:r>
            <a:r>
              <a:rPr lang="zh-CN" altLang="en-US" sz="4000"/>
              <a:t>查询计算机科学系年龄不大于</a:t>
            </a:r>
            <a:r>
              <a:rPr lang="en-US" altLang="zh-CN" sz="4000"/>
              <a:t>19</a:t>
            </a:r>
            <a:r>
              <a:rPr lang="zh-CN" altLang="en-US" sz="4000"/>
              <a:t>岁的学生</a:t>
            </a:r>
          </a:p>
          <a:p>
            <a:pPr lvl="1" eaLnBrk="1" hangingPunct="1">
              <a:buFontTx/>
              <a:buNone/>
            </a:pPr>
            <a:r>
              <a:rPr lang="en-US" altLang="zh-CN" sz="3600"/>
              <a:t>SELECT *</a:t>
            </a:r>
          </a:p>
          <a:p>
            <a:pPr lvl="1" eaLnBrk="1" hangingPunct="1">
              <a:buFontTx/>
              <a:buNone/>
            </a:pPr>
            <a:r>
              <a:rPr lang="en-US" altLang="zh-CN" sz="3600"/>
              <a:t>FROM Student</a:t>
            </a:r>
          </a:p>
          <a:p>
            <a:pPr lvl="1" eaLnBrk="1" hangingPunct="1">
              <a:buFontTx/>
              <a:buNone/>
            </a:pPr>
            <a:r>
              <a:rPr lang="en-US" altLang="zh-CN" sz="3600"/>
              <a:t>WHERE Sdept= 'CS' AND Sage&lt;=19;</a:t>
            </a:r>
          </a:p>
          <a:p>
            <a:pPr eaLnBrk="1" hangingPunct="1">
              <a:buFontTx/>
              <a:buNone/>
            </a:pPr>
            <a:endParaRPr lang="en-US" altLang="zh-CN" sz="4000"/>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灯片编号占位符 5">
            <a:extLst>
              <a:ext uri="{FF2B5EF4-FFF2-40B4-BE49-F238E27FC236}">
                <a16:creationId xmlns:a16="http://schemas.microsoft.com/office/drawing/2014/main" id="{E8EC1746-5209-41B1-AD56-36CB03C20E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434E7E-436C-44A3-8EAC-3BE8FE5B9A5D}" type="slidenum">
              <a:rPr lang="en-US" altLang="zh-CN"/>
              <a:pPr eaLnBrk="1" hangingPunct="1"/>
              <a:t>164</a:t>
            </a:fld>
            <a:endParaRPr lang="en-US" altLang="zh-CN"/>
          </a:p>
        </p:txBody>
      </p:sp>
      <p:sp>
        <p:nvSpPr>
          <p:cNvPr id="168963" name="Rectangle 2">
            <a:extLst>
              <a:ext uri="{FF2B5EF4-FFF2-40B4-BE49-F238E27FC236}">
                <a16:creationId xmlns:a16="http://schemas.microsoft.com/office/drawing/2014/main" id="{41D73B3B-EDCC-49D9-89EF-58C1D83985A5}"/>
              </a:ext>
            </a:extLst>
          </p:cNvPr>
          <p:cNvSpPr>
            <a:spLocks noGrp="1" noChangeArrowheads="1"/>
          </p:cNvSpPr>
          <p:nvPr>
            <p:ph type="title"/>
          </p:nvPr>
        </p:nvSpPr>
        <p:spPr/>
        <p:txBody>
          <a:bodyPr/>
          <a:lstStyle/>
          <a:p>
            <a:pPr eaLnBrk="1" hangingPunct="1"/>
            <a:r>
              <a:rPr lang="zh-CN" altLang="en-US" b="1"/>
              <a:t>集合查询</a:t>
            </a:r>
          </a:p>
        </p:txBody>
      </p:sp>
      <p:sp>
        <p:nvSpPr>
          <p:cNvPr id="2" name="Rectangle 3">
            <a:extLst>
              <a:ext uri="{FF2B5EF4-FFF2-40B4-BE49-F238E27FC236}">
                <a16:creationId xmlns:a16="http://schemas.microsoft.com/office/drawing/2014/main" id="{B08B08B7-47DE-4C29-A277-924994FB59D7}"/>
              </a:ext>
            </a:extLst>
          </p:cNvPr>
          <p:cNvSpPr>
            <a:spLocks noGrp="1" noChangeArrowheads="1"/>
          </p:cNvSpPr>
          <p:nvPr>
            <p:ph type="body" idx="1"/>
          </p:nvPr>
        </p:nvSpPr>
        <p:spPr>
          <a:xfrm>
            <a:off x="533400" y="1295400"/>
            <a:ext cx="8229600" cy="5105400"/>
          </a:xfrm>
        </p:spPr>
        <p:txBody>
          <a:bodyPr/>
          <a:lstStyle/>
          <a:p>
            <a:pPr eaLnBrk="1" hangingPunct="1">
              <a:lnSpc>
                <a:spcPct val="90000"/>
              </a:lnSpc>
              <a:buFontTx/>
              <a:buNone/>
            </a:pPr>
            <a:r>
              <a:rPr lang="zh-CN" altLang="en-US" sz="4000"/>
              <a:t>例</a:t>
            </a:r>
            <a:r>
              <a:rPr lang="en-US" altLang="zh-CN" sz="4000"/>
              <a:t>51. </a:t>
            </a:r>
            <a:r>
              <a:rPr lang="zh-CN" altLang="en-US" sz="4000"/>
              <a:t>查询选修课程</a:t>
            </a:r>
            <a:r>
              <a:rPr lang="en-US" altLang="zh-CN" sz="4000"/>
              <a:t>1</a:t>
            </a:r>
            <a:r>
              <a:rPr lang="zh-CN" altLang="en-US" sz="4000"/>
              <a:t>的学生集合与选修课程</a:t>
            </a:r>
            <a:r>
              <a:rPr lang="en-US" altLang="zh-CN" sz="4000"/>
              <a:t>2</a:t>
            </a:r>
            <a:r>
              <a:rPr lang="zh-CN" altLang="en-US" sz="4000"/>
              <a:t>的学生集合的交集</a:t>
            </a:r>
          </a:p>
          <a:p>
            <a:pPr lvl="1" eaLnBrk="1" hangingPunct="1">
              <a:lnSpc>
                <a:spcPct val="90000"/>
              </a:lnSpc>
              <a:buFontTx/>
              <a:buNone/>
            </a:pPr>
            <a:r>
              <a:rPr lang="en-US" altLang="zh-CN" sz="3600"/>
              <a:t>SELECT Sno</a:t>
            </a:r>
          </a:p>
          <a:p>
            <a:pPr lvl="1" eaLnBrk="1" hangingPunct="1">
              <a:lnSpc>
                <a:spcPct val="90000"/>
              </a:lnSpc>
              <a:buFontTx/>
              <a:buNone/>
            </a:pPr>
            <a:r>
              <a:rPr lang="en-US" altLang="zh-CN" sz="3600"/>
              <a:t>FROM SC</a:t>
            </a:r>
          </a:p>
          <a:p>
            <a:pPr lvl="1" eaLnBrk="1" hangingPunct="1">
              <a:lnSpc>
                <a:spcPct val="90000"/>
              </a:lnSpc>
              <a:buFontTx/>
              <a:buNone/>
            </a:pPr>
            <a:r>
              <a:rPr lang="en-US" altLang="zh-CN" sz="3600"/>
              <a:t>WHERE Cno=‘1’</a:t>
            </a:r>
          </a:p>
          <a:p>
            <a:pPr lvl="1" eaLnBrk="1" hangingPunct="1">
              <a:lnSpc>
                <a:spcPct val="90000"/>
              </a:lnSpc>
              <a:buFontTx/>
              <a:buNone/>
            </a:pPr>
            <a:r>
              <a:rPr lang="en-US" altLang="zh-CN" sz="3600">
                <a:solidFill>
                  <a:schemeClr val="accent2"/>
                </a:solidFill>
              </a:rPr>
              <a:t>INTERSECT</a:t>
            </a:r>
          </a:p>
          <a:p>
            <a:pPr lvl="1" eaLnBrk="1" hangingPunct="1">
              <a:lnSpc>
                <a:spcPct val="90000"/>
              </a:lnSpc>
              <a:buFontTx/>
              <a:buNone/>
            </a:pPr>
            <a:r>
              <a:rPr lang="en-US" altLang="zh-CN" sz="3600"/>
              <a:t>SELECT Sno</a:t>
            </a:r>
          </a:p>
          <a:p>
            <a:pPr lvl="1" eaLnBrk="1" hangingPunct="1">
              <a:lnSpc>
                <a:spcPct val="90000"/>
              </a:lnSpc>
              <a:buFontTx/>
              <a:buNone/>
            </a:pPr>
            <a:r>
              <a:rPr lang="en-US" altLang="zh-CN" sz="3600"/>
              <a:t>FROM SC</a:t>
            </a:r>
          </a:p>
          <a:p>
            <a:pPr lvl="1" eaLnBrk="1" hangingPunct="1">
              <a:lnSpc>
                <a:spcPct val="90000"/>
              </a:lnSpc>
              <a:buFontTx/>
              <a:buNone/>
            </a:pPr>
            <a:r>
              <a:rPr lang="en-US" altLang="zh-CN" sz="3600"/>
              <a:t>WHERE Cno=‘2’;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灯片编号占位符 5">
            <a:extLst>
              <a:ext uri="{FF2B5EF4-FFF2-40B4-BE49-F238E27FC236}">
                <a16:creationId xmlns:a16="http://schemas.microsoft.com/office/drawing/2014/main" id="{32F2B1EF-69B0-4A9C-9E95-D7AF862DDA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097901-03F0-46F1-B101-A64549B8C527}" type="slidenum">
              <a:rPr lang="en-US" altLang="zh-CN"/>
              <a:pPr eaLnBrk="1" hangingPunct="1"/>
              <a:t>165</a:t>
            </a:fld>
            <a:endParaRPr lang="en-US" altLang="zh-CN"/>
          </a:p>
        </p:txBody>
      </p:sp>
      <p:sp>
        <p:nvSpPr>
          <p:cNvPr id="169987" name="Rectangle 2">
            <a:extLst>
              <a:ext uri="{FF2B5EF4-FFF2-40B4-BE49-F238E27FC236}">
                <a16:creationId xmlns:a16="http://schemas.microsoft.com/office/drawing/2014/main" id="{1FD79DBF-BC19-4054-B8A6-DFA871C952BD}"/>
              </a:ext>
            </a:extLst>
          </p:cNvPr>
          <p:cNvSpPr>
            <a:spLocks noGrp="1" noChangeArrowheads="1"/>
          </p:cNvSpPr>
          <p:nvPr>
            <p:ph type="title"/>
          </p:nvPr>
        </p:nvSpPr>
        <p:spPr/>
        <p:txBody>
          <a:bodyPr/>
          <a:lstStyle/>
          <a:p>
            <a:pPr eaLnBrk="1" hangingPunct="1"/>
            <a:r>
              <a:rPr lang="zh-CN" altLang="en-US" b="1"/>
              <a:t>集合查询</a:t>
            </a:r>
          </a:p>
        </p:txBody>
      </p:sp>
      <p:sp>
        <p:nvSpPr>
          <p:cNvPr id="2" name="Rectangle 3">
            <a:extLst>
              <a:ext uri="{FF2B5EF4-FFF2-40B4-BE49-F238E27FC236}">
                <a16:creationId xmlns:a16="http://schemas.microsoft.com/office/drawing/2014/main" id="{55F65802-2E35-497B-8E75-3EC596028638}"/>
              </a:ext>
            </a:extLst>
          </p:cNvPr>
          <p:cNvSpPr>
            <a:spLocks noGrp="1" noChangeArrowheads="1"/>
          </p:cNvSpPr>
          <p:nvPr>
            <p:ph type="body" idx="1"/>
          </p:nvPr>
        </p:nvSpPr>
        <p:spPr>
          <a:xfrm>
            <a:off x="228600" y="1189038"/>
            <a:ext cx="8229600" cy="5287962"/>
          </a:xfrm>
        </p:spPr>
        <p:txBody>
          <a:bodyPr/>
          <a:lstStyle/>
          <a:p>
            <a:pPr eaLnBrk="1" hangingPunct="1">
              <a:lnSpc>
                <a:spcPct val="90000"/>
              </a:lnSpc>
              <a:buFontTx/>
              <a:buNone/>
            </a:pPr>
            <a:r>
              <a:rPr lang="zh-CN" altLang="en-US" sz="4000"/>
              <a:t>例</a:t>
            </a:r>
            <a:r>
              <a:rPr lang="en-US" altLang="zh-CN" sz="4000"/>
              <a:t>51. </a:t>
            </a:r>
            <a:r>
              <a:rPr lang="zh-CN" altLang="en-US" sz="4000"/>
              <a:t>查询既选修了课程</a:t>
            </a:r>
            <a:r>
              <a:rPr lang="en-US" altLang="zh-CN" sz="4000"/>
              <a:t>1</a:t>
            </a:r>
            <a:r>
              <a:rPr lang="zh-CN" altLang="en-US" sz="4000"/>
              <a:t>又选修了课程</a:t>
            </a:r>
            <a:r>
              <a:rPr lang="en-US" altLang="zh-CN" sz="4000"/>
              <a:t>2</a:t>
            </a:r>
            <a:r>
              <a:rPr lang="zh-CN" altLang="en-US" sz="4000"/>
              <a:t>的学生</a:t>
            </a:r>
          </a:p>
          <a:p>
            <a:pPr lvl="1" eaLnBrk="1" hangingPunct="1">
              <a:lnSpc>
                <a:spcPct val="90000"/>
              </a:lnSpc>
              <a:buFontTx/>
              <a:buNone/>
            </a:pPr>
            <a:r>
              <a:rPr lang="en-US" altLang="zh-CN" sz="3600"/>
              <a:t>SELECT Sno</a:t>
            </a:r>
          </a:p>
          <a:p>
            <a:pPr lvl="1" eaLnBrk="1" hangingPunct="1">
              <a:lnSpc>
                <a:spcPct val="90000"/>
              </a:lnSpc>
              <a:buFontTx/>
              <a:buNone/>
            </a:pPr>
            <a:r>
              <a:rPr lang="en-US" altLang="zh-CN" sz="3600"/>
              <a:t>FROM SC</a:t>
            </a:r>
          </a:p>
          <a:p>
            <a:pPr lvl="1" eaLnBrk="1" hangingPunct="1">
              <a:lnSpc>
                <a:spcPct val="90000"/>
              </a:lnSpc>
              <a:buFontTx/>
              <a:buNone/>
            </a:pPr>
            <a:r>
              <a:rPr lang="en-US" altLang="zh-CN" sz="3600"/>
              <a:t>WHERE Cno=' 1 ' AND Sno IN</a:t>
            </a:r>
          </a:p>
          <a:p>
            <a:pPr lvl="2" eaLnBrk="1" hangingPunct="1">
              <a:lnSpc>
                <a:spcPct val="90000"/>
              </a:lnSpc>
              <a:buFontTx/>
              <a:buNone/>
            </a:pPr>
            <a:r>
              <a:rPr lang="en-US" altLang="zh-CN" sz="3600"/>
              <a:t>(SELECT Sno</a:t>
            </a:r>
          </a:p>
          <a:p>
            <a:pPr lvl="2" eaLnBrk="1" hangingPunct="1">
              <a:lnSpc>
                <a:spcPct val="90000"/>
              </a:lnSpc>
              <a:buFontTx/>
              <a:buNone/>
            </a:pPr>
            <a:r>
              <a:rPr lang="en-US" altLang="zh-CN" sz="3600"/>
              <a:t>FROM SC</a:t>
            </a:r>
          </a:p>
          <a:p>
            <a:pPr lvl="2" eaLnBrk="1" hangingPunct="1">
              <a:lnSpc>
                <a:spcPct val="90000"/>
              </a:lnSpc>
              <a:buFontTx/>
              <a:buNone/>
            </a:pPr>
            <a:r>
              <a:rPr lang="en-US" altLang="zh-CN" sz="3600"/>
              <a:t>WHERE Cno=‘ 2 ’)</a:t>
            </a:r>
            <a:r>
              <a:rPr lang="zh-CN" altLang="en-US" sz="3600"/>
              <a:t>；</a:t>
            </a:r>
            <a:endParaRPr lang="zh-CN" altLang="en-US" sz="3200"/>
          </a:p>
        </p:txBody>
      </p:sp>
      <p:sp>
        <p:nvSpPr>
          <p:cNvPr id="5" name="圆角矩形 4">
            <a:extLst>
              <a:ext uri="{FF2B5EF4-FFF2-40B4-BE49-F238E27FC236}">
                <a16:creationId xmlns:a16="http://schemas.microsoft.com/office/drawing/2014/main" id="{9073DBEE-4774-4F0A-AA45-201E2ED792FB}"/>
              </a:ext>
            </a:extLst>
          </p:cNvPr>
          <p:cNvSpPr/>
          <p:nvPr/>
        </p:nvSpPr>
        <p:spPr>
          <a:xfrm>
            <a:off x="3733800" y="1828800"/>
            <a:ext cx="50292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dirty="0">
                <a:solidFill>
                  <a:srgbClr val="3333CC"/>
                </a:solidFill>
              </a:rPr>
              <a:t>SELECT </a:t>
            </a:r>
            <a:r>
              <a:rPr lang="en-US" altLang="zh-CN" sz="2400" dirty="0" err="1">
                <a:solidFill>
                  <a:srgbClr val="3333CC"/>
                </a:solidFill>
              </a:rPr>
              <a:t>Sno</a:t>
            </a:r>
            <a:r>
              <a:rPr lang="en-US" altLang="zh-CN" sz="2400" dirty="0">
                <a:solidFill>
                  <a:srgbClr val="3333CC"/>
                </a:solidFill>
              </a:rPr>
              <a:t> </a:t>
            </a:r>
            <a:br>
              <a:rPr lang="en-US" altLang="zh-CN" sz="2400" dirty="0">
                <a:solidFill>
                  <a:srgbClr val="3333CC"/>
                </a:solidFill>
              </a:rPr>
            </a:br>
            <a:r>
              <a:rPr lang="en-US" altLang="zh-CN" sz="2400" dirty="0">
                <a:solidFill>
                  <a:srgbClr val="3333CC"/>
                </a:solidFill>
              </a:rPr>
              <a:t>FROM SC</a:t>
            </a:r>
          </a:p>
          <a:p>
            <a:pPr>
              <a:defRPr/>
            </a:pPr>
            <a:r>
              <a:rPr lang="en-US" altLang="zh-CN" sz="2400" dirty="0">
                <a:solidFill>
                  <a:srgbClr val="3333CC"/>
                </a:solidFill>
              </a:rPr>
              <a:t>WHERE </a:t>
            </a:r>
            <a:r>
              <a:rPr lang="en-US" altLang="zh-CN" sz="2400" dirty="0" err="1">
                <a:solidFill>
                  <a:srgbClr val="3333CC"/>
                </a:solidFill>
              </a:rPr>
              <a:t>Cno</a:t>
            </a:r>
            <a:r>
              <a:rPr lang="en-US" altLang="zh-CN" sz="2400" dirty="0">
                <a:solidFill>
                  <a:srgbClr val="3333CC"/>
                </a:solidFill>
              </a:rPr>
              <a:t> = ‘1’ AND </a:t>
            </a:r>
            <a:r>
              <a:rPr lang="en-US" altLang="zh-CN" sz="2400" dirty="0" err="1">
                <a:solidFill>
                  <a:srgbClr val="3333CC"/>
                </a:solidFill>
              </a:rPr>
              <a:t>Cno</a:t>
            </a:r>
            <a:r>
              <a:rPr lang="en-US" altLang="zh-CN" sz="2400" dirty="0">
                <a:solidFill>
                  <a:srgbClr val="3333CC"/>
                </a:solidFill>
              </a:rPr>
              <a:t> = ‘2’; </a:t>
            </a:r>
            <a:endParaRPr lang="zh-CN" altLang="en-US" sz="2400" dirty="0">
              <a:solidFill>
                <a:srgbClr val="3333CC"/>
              </a:solidFill>
            </a:endParaRPr>
          </a:p>
        </p:txBody>
      </p:sp>
      <p:sp>
        <p:nvSpPr>
          <p:cNvPr id="7" name="圆角矩形 6">
            <a:extLst>
              <a:ext uri="{FF2B5EF4-FFF2-40B4-BE49-F238E27FC236}">
                <a16:creationId xmlns:a16="http://schemas.microsoft.com/office/drawing/2014/main" id="{469F63D3-C078-4F5F-AAB5-B4D8B651413F}"/>
              </a:ext>
            </a:extLst>
          </p:cNvPr>
          <p:cNvSpPr/>
          <p:nvPr/>
        </p:nvSpPr>
        <p:spPr>
          <a:xfrm>
            <a:off x="7620000" y="3581400"/>
            <a:ext cx="1143000" cy="838200"/>
          </a:xfrm>
          <a:prstGeom prst="round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9600" b="1" dirty="0">
                <a:solidFill>
                  <a:srgbClr val="FF0000"/>
                </a:solidFill>
                <a:latin typeface="+mj-lt"/>
                <a:sym typeface="Symbol"/>
              </a:rPr>
              <a:t></a:t>
            </a:r>
            <a:endParaRPr lang="zh-CN" altLang="en-US" sz="9600" b="1"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par>
                          <p:cTn id="15" fill="hold" nodeType="afterGroup">
                            <p:stCondLst>
                              <p:cond delay="0"/>
                            </p:stCondLst>
                            <p:childTnLst>
                              <p:par>
                                <p:cTn id="16" presetID="1" presetClass="exit" presetSubtype="0" fill="hold" grpId="1" nodeType="afterEffect">
                                  <p:stCondLst>
                                    <p:cond delay="0"/>
                                  </p:stCondLst>
                                  <p:childTnLst>
                                    <p:set>
                                      <p:cBhvr>
                                        <p:cTn id="17" dur="1" fill="hold">
                                          <p:stCondLst>
                                            <p:cond delay="0"/>
                                          </p:stCondLst>
                                        </p:cTn>
                                        <p:tgtEl>
                                          <p:spTgt spid="7"/>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a:extLst>
              <a:ext uri="{FF2B5EF4-FFF2-40B4-BE49-F238E27FC236}">
                <a16:creationId xmlns:a16="http://schemas.microsoft.com/office/drawing/2014/main" id="{36545665-3865-40D0-BCA9-FED5FA58C3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CF03A2-EB4D-4B4B-8E6C-3FFBA0DA2A27}" type="slidenum">
              <a:rPr lang="en-US" altLang="zh-CN"/>
              <a:pPr eaLnBrk="1" hangingPunct="1"/>
              <a:t>166</a:t>
            </a:fld>
            <a:endParaRPr lang="en-US" altLang="zh-CN"/>
          </a:p>
        </p:txBody>
      </p:sp>
      <p:sp>
        <p:nvSpPr>
          <p:cNvPr id="169987" name="Rectangle 3">
            <a:extLst>
              <a:ext uri="{FF2B5EF4-FFF2-40B4-BE49-F238E27FC236}">
                <a16:creationId xmlns:a16="http://schemas.microsoft.com/office/drawing/2014/main" id="{1B82E9F1-C118-4262-A74C-95A9BB5F629B}"/>
              </a:ext>
            </a:extLst>
          </p:cNvPr>
          <p:cNvSpPr>
            <a:spLocks noGrp="1" noChangeArrowheads="1"/>
          </p:cNvSpPr>
          <p:nvPr>
            <p:ph type="body" idx="1"/>
          </p:nvPr>
        </p:nvSpPr>
        <p:spPr>
          <a:xfrm>
            <a:off x="457200" y="609600"/>
            <a:ext cx="8229600" cy="5334000"/>
          </a:xfrm>
        </p:spPr>
        <p:txBody>
          <a:bodyPr/>
          <a:lstStyle/>
          <a:p>
            <a:pPr eaLnBrk="1" hangingPunct="1">
              <a:lnSpc>
                <a:spcPct val="90000"/>
              </a:lnSpc>
              <a:buFontTx/>
              <a:buNone/>
            </a:pPr>
            <a:r>
              <a:rPr lang="zh-CN" altLang="en-US" sz="4000"/>
              <a:t>例</a:t>
            </a:r>
            <a:r>
              <a:rPr lang="en-US" altLang="zh-CN" sz="4000"/>
              <a:t>52. </a:t>
            </a:r>
            <a:r>
              <a:rPr lang="zh-CN" altLang="en-US" sz="4000"/>
              <a:t>查询计算机科学系的学生与年龄不大于</a:t>
            </a:r>
            <a:r>
              <a:rPr lang="en-US" altLang="zh-CN" sz="4000"/>
              <a:t>19</a:t>
            </a:r>
            <a:r>
              <a:rPr lang="zh-CN" altLang="en-US" sz="4000"/>
              <a:t>岁的学生的差集</a:t>
            </a:r>
          </a:p>
          <a:p>
            <a:pPr lvl="1" eaLnBrk="1" hangingPunct="1">
              <a:lnSpc>
                <a:spcPct val="90000"/>
              </a:lnSpc>
              <a:buFontTx/>
              <a:buNone/>
            </a:pPr>
            <a:r>
              <a:rPr lang="en-US" altLang="zh-CN" sz="3600"/>
              <a:t>SELECT *</a:t>
            </a:r>
          </a:p>
          <a:p>
            <a:pPr lvl="1" eaLnBrk="1" hangingPunct="1">
              <a:lnSpc>
                <a:spcPct val="90000"/>
              </a:lnSpc>
              <a:buFontTx/>
              <a:buNone/>
            </a:pPr>
            <a:r>
              <a:rPr lang="en-US" altLang="zh-CN" sz="3600"/>
              <a:t>FROM Student</a:t>
            </a:r>
          </a:p>
          <a:p>
            <a:pPr lvl="1" eaLnBrk="1" hangingPunct="1">
              <a:lnSpc>
                <a:spcPct val="90000"/>
              </a:lnSpc>
              <a:buFontTx/>
              <a:buNone/>
            </a:pPr>
            <a:r>
              <a:rPr lang="en-US" altLang="zh-CN" sz="3600"/>
              <a:t>WHERE Sdept='CS'</a:t>
            </a:r>
          </a:p>
          <a:p>
            <a:pPr lvl="1" eaLnBrk="1" hangingPunct="1">
              <a:lnSpc>
                <a:spcPct val="90000"/>
              </a:lnSpc>
              <a:buFontTx/>
              <a:buNone/>
            </a:pPr>
            <a:r>
              <a:rPr lang="en-US" altLang="zh-CN" sz="3600">
                <a:solidFill>
                  <a:schemeClr val="accent2"/>
                </a:solidFill>
              </a:rPr>
              <a:t>EXCEPT</a:t>
            </a:r>
          </a:p>
          <a:p>
            <a:pPr lvl="1" eaLnBrk="1" hangingPunct="1">
              <a:lnSpc>
                <a:spcPct val="90000"/>
              </a:lnSpc>
              <a:buFontTx/>
              <a:buNone/>
            </a:pPr>
            <a:r>
              <a:rPr lang="en-US" altLang="zh-CN" sz="3600"/>
              <a:t>SELECT *</a:t>
            </a:r>
          </a:p>
          <a:p>
            <a:pPr lvl="1" eaLnBrk="1" hangingPunct="1">
              <a:lnSpc>
                <a:spcPct val="90000"/>
              </a:lnSpc>
              <a:buFontTx/>
              <a:buNone/>
            </a:pPr>
            <a:r>
              <a:rPr lang="en-US" altLang="zh-CN" sz="3600"/>
              <a:t>FROM Student</a:t>
            </a:r>
          </a:p>
          <a:p>
            <a:pPr lvl="1" eaLnBrk="1" hangingPunct="1">
              <a:lnSpc>
                <a:spcPct val="90000"/>
              </a:lnSpc>
              <a:buFontTx/>
              <a:buNone/>
            </a:pPr>
            <a:r>
              <a:rPr lang="en-US" altLang="zh-CN" sz="3600"/>
              <a:t>WHERE Sage &lt;=19;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99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99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998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998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998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998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9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灯片编号占位符 5">
            <a:extLst>
              <a:ext uri="{FF2B5EF4-FFF2-40B4-BE49-F238E27FC236}">
                <a16:creationId xmlns:a16="http://schemas.microsoft.com/office/drawing/2014/main" id="{78331E92-944D-474F-A651-BC9C53DBF5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2BEE02-B3BE-458E-9F26-76345F077994}" type="slidenum">
              <a:rPr lang="en-US" altLang="zh-CN"/>
              <a:pPr eaLnBrk="1" hangingPunct="1"/>
              <a:t>167</a:t>
            </a:fld>
            <a:endParaRPr lang="en-US" altLang="zh-CN"/>
          </a:p>
        </p:txBody>
      </p:sp>
      <p:sp>
        <p:nvSpPr>
          <p:cNvPr id="171011" name="Rectangle 3">
            <a:extLst>
              <a:ext uri="{FF2B5EF4-FFF2-40B4-BE49-F238E27FC236}">
                <a16:creationId xmlns:a16="http://schemas.microsoft.com/office/drawing/2014/main" id="{740613D3-F6AB-475B-87C9-71BB67191B09}"/>
              </a:ext>
            </a:extLst>
          </p:cNvPr>
          <p:cNvSpPr>
            <a:spLocks noGrp="1" noChangeArrowheads="1"/>
          </p:cNvSpPr>
          <p:nvPr>
            <p:ph type="body" idx="1"/>
          </p:nvPr>
        </p:nvSpPr>
        <p:spPr>
          <a:xfrm>
            <a:off x="533400" y="1219200"/>
            <a:ext cx="8229600" cy="4525963"/>
          </a:xfrm>
        </p:spPr>
        <p:txBody>
          <a:bodyPr/>
          <a:lstStyle/>
          <a:p>
            <a:pPr eaLnBrk="1" hangingPunct="1">
              <a:buFontTx/>
              <a:buNone/>
            </a:pPr>
            <a:r>
              <a:rPr lang="en-US" altLang="zh-CN" sz="4000"/>
              <a:t>[</a:t>
            </a:r>
            <a:r>
              <a:rPr lang="zh-CN" altLang="en-US" sz="4000"/>
              <a:t>例</a:t>
            </a:r>
            <a:r>
              <a:rPr lang="en-US" altLang="zh-CN" sz="4000"/>
              <a:t>52] </a:t>
            </a:r>
            <a:r>
              <a:rPr lang="zh-CN" altLang="en-US" sz="4000"/>
              <a:t>查询计算机科学系中年龄大于</a:t>
            </a:r>
            <a:r>
              <a:rPr lang="en-US" altLang="zh-CN" sz="4000"/>
              <a:t>19</a:t>
            </a:r>
            <a:r>
              <a:rPr lang="zh-CN" altLang="en-US" sz="4000"/>
              <a:t>岁的学生</a:t>
            </a:r>
          </a:p>
          <a:p>
            <a:pPr eaLnBrk="1" hangingPunct="1">
              <a:buFontTx/>
              <a:buNone/>
            </a:pPr>
            <a:r>
              <a:rPr lang="en-US" altLang="zh-CN" sz="4000"/>
              <a:t>SELECT *</a:t>
            </a:r>
          </a:p>
          <a:p>
            <a:pPr eaLnBrk="1" hangingPunct="1">
              <a:buFontTx/>
              <a:buNone/>
            </a:pPr>
            <a:r>
              <a:rPr lang="en-US" altLang="zh-CN" sz="4000"/>
              <a:t>FROM Student</a:t>
            </a:r>
          </a:p>
          <a:p>
            <a:pPr eaLnBrk="1" hangingPunct="1">
              <a:buFontTx/>
              <a:buNone/>
            </a:pPr>
            <a:r>
              <a:rPr lang="en-US" altLang="zh-CN" sz="4000"/>
              <a:t>WHERE Sdept= ‘CS’ AND Sage&gt;19</a:t>
            </a:r>
            <a:r>
              <a:rPr lang="zh-CN" altLang="en-US" sz="4000"/>
              <a:t>；</a:t>
            </a:r>
          </a:p>
          <a:p>
            <a:pPr eaLnBrk="1" hangingPunct="1">
              <a:buFontTx/>
              <a:buNone/>
            </a:pPr>
            <a:endParaRPr lang="zh-CN" altLang="en-US" sz="4000"/>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10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10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灯片编号占位符 5">
            <a:extLst>
              <a:ext uri="{FF2B5EF4-FFF2-40B4-BE49-F238E27FC236}">
                <a16:creationId xmlns:a16="http://schemas.microsoft.com/office/drawing/2014/main" id="{FB334D81-FC71-44DA-82DB-66F04C3FCE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3C4515A-5F8E-446B-AFAD-5D9CDAB1ACEC}" type="slidenum">
              <a:rPr lang="en-US" altLang="zh-CN"/>
              <a:pPr eaLnBrk="1" hangingPunct="1"/>
              <a:t>168</a:t>
            </a:fld>
            <a:endParaRPr lang="en-US" altLang="zh-CN"/>
          </a:p>
        </p:txBody>
      </p:sp>
      <p:sp>
        <p:nvSpPr>
          <p:cNvPr id="173059" name="Rectangle 2">
            <a:extLst>
              <a:ext uri="{FF2B5EF4-FFF2-40B4-BE49-F238E27FC236}">
                <a16:creationId xmlns:a16="http://schemas.microsoft.com/office/drawing/2014/main" id="{550F8060-4D9E-4828-812F-F3EFD4372814}"/>
              </a:ext>
            </a:extLst>
          </p:cNvPr>
          <p:cNvSpPr>
            <a:spLocks noGrp="1" noChangeArrowheads="1"/>
          </p:cNvSpPr>
          <p:nvPr>
            <p:ph type="title"/>
          </p:nvPr>
        </p:nvSpPr>
        <p:spPr/>
        <p:txBody>
          <a:bodyPr/>
          <a:lstStyle/>
          <a:p>
            <a:pPr eaLnBrk="1" hangingPunct="1"/>
            <a:r>
              <a:rPr lang="en-US" altLang="zh-CN"/>
              <a:t>3.4.5 SELECT</a:t>
            </a:r>
            <a:r>
              <a:rPr lang="zh-CN" altLang="en-US" b="1"/>
              <a:t>语句的一般格式</a:t>
            </a:r>
          </a:p>
        </p:txBody>
      </p:sp>
      <p:sp>
        <p:nvSpPr>
          <p:cNvPr id="173060" name="Rectangle 3">
            <a:extLst>
              <a:ext uri="{FF2B5EF4-FFF2-40B4-BE49-F238E27FC236}">
                <a16:creationId xmlns:a16="http://schemas.microsoft.com/office/drawing/2014/main" id="{9A95F426-EC3C-4E26-87FE-611A3C4B281F}"/>
              </a:ext>
            </a:extLst>
          </p:cNvPr>
          <p:cNvSpPr>
            <a:spLocks noGrp="1" noChangeArrowheads="1"/>
          </p:cNvSpPr>
          <p:nvPr>
            <p:ph type="body" idx="1"/>
          </p:nvPr>
        </p:nvSpPr>
        <p:spPr>
          <a:xfrm>
            <a:off x="457200" y="1600200"/>
            <a:ext cx="8686800" cy="4525963"/>
          </a:xfrm>
        </p:spPr>
        <p:txBody>
          <a:bodyPr/>
          <a:lstStyle/>
          <a:p>
            <a:pPr eaLnBrk="1" hangingPunct="1">
              <a:lnSpc>
                <a:spcPct val="90000"/>
              </a:lnSpc>
              <a:buFontTx/>
              <a:buNone/>
            </a:pPr>
            <a:r>
              <a:rPr lang="en-US" altLang="zh-CN">
                <a:solidFill>
                  <a:srgbClr val="3333CC"/>
                </a:solidFill>
              </a:rPr>
              <a:t>SELECT</a:t>
            </a:r>
            <a:r>
              <a:rPr lang="en-US" altLang="zh-CN"/>
              <a:t> [ALL|DISTINCT]</a:t>
            </a:r>
          </a:p>
          <a:p>
            <a:pPr eaLnBrk="1" hangingPunct="1">
              <a:lnSpc>
                <a:spcPct val="90000"/>
              </a:lnSpc>
              <a:buFontTx/>
              <a:buNone/>
            </a:pPr>
            <a:r>
              <a:rPr lang="en-US" altLang="zh-CN"/>
              <a:t>   &lt;</a:t>
            </a:r>
            <a:r>
              <a:rPr lang="zh-CN" altLang="en-US"/>
              <a:t>目标列表达式</a:t>
            </a:r>
            <a:r>
              <a:rPr lang="en-US" altLang="zh-CN"/>
              <a:t>&gt; [</a:t>
            </a:r>
            <a:r>
              <a:rPr lang="zh-CN" altLang="en-US"/>
              <a:t>别名</a:t>
            </a:r>
            <a:r>
              <a:rPr lang="en-US" altLang="zh-CN"/>
              <a:t>] [ , &lt;</a:t>
            </a:r>
            <a:r>
              <a:rPr lang="zh-CN" altLang="en-US"/>
              <a:t>目标列表达式</a:t>
            </a:r>
            <a:r>
              <a:rPr lang="en-US" altLang="zh-CN"/>
              <a:t>&gt; [</a:t>
            </a:r>
            <a:r>
              <a:rPr lang="zh-CN" altLang="en-US"/>
              <a:t>别名</a:t>
            </a:r>
            <a:r>
              <a:rPr lang="en-US" altLang="zh-CN"/>
              <a:t>]] …</a:t>
            </a:r>
          </a:p>
          <a:p>
            <a:pPr eaLnBrk="1" hangingPunct="1">
              <a:lnSpc>
                <a:spcPct val="90000"/>
              </a:lnSpc>
              <a:buFontTx/>
              <a:buNone/>
            </a:pPr>
            <a:r>
              <a:rPr lang="en-US" altLang="zh-CN">
                <a:solidFill>
                  <a:srgbClr val="3333CC"/>
                </a:solidFill>
              </a:rPr>
              <a:t>FROM </a:t>
            </a:r>
            <a:r>
              <a:rPr lang="en-US" altLang="zh-CN"/>
              <a:t>&lt;</a:t>
            </a:r>
            <a:r>
              <a:rPr lang="zh-CN" altLang="en-US"/>
              <a:t>表名或视图名</a:t>
            </a:r>
            <a:r>
              <a:rPr lang="en-US" altLang="zh-CN"/>
              <a:t>&gt; [</a:t>
            </a:r>
            <a:r>
              <a:rPr lang="zh-CN" altLang="en-US"/>
              <a:t>别名</a:t>
            </a:r>
            <a:r>
              <a:rPr lang="en-US" altLang="zh-CN"/>
              <a:t>]</a:t>
            </a:r>
          </a:p>
          <a:p>
            <a:pPr eaLnBrk="1" hangingPunct="1">
              <a:lnSpc>
                <a:spcPct val="90000"/>
              </a:lnSpc>
              <a:buFontTx/>
              <a:buNone/>
            </a:pPr>
            <a:r>
              <a:rPr lang="en-US" altLang="zh-CN"/>
              <a:t>   [ , &lt;</a:t>
            </a:r>
            <a:r>
              <a:rPr lang="zh-CN" altLang="en-US"/>
              <a:t>表名或视图名</a:t>
            </a:r>
            <a:r>
              <a:rPr lang="en-US" altLang="zh-CN"/>
              <a:t>&gt; [</a:t>
            </a:r>
            <a:r>
              <a:rPr lang="zh-CN" altLang="en-US"/>
              <a:t>别名</a:t>
            </a:r>
            <a:r>
              <a:rPr lang="en-US" altLang="zh-CN"/>
              <a:t>]] …</a:t>
            </a:r>
          </a:p>
          <a:p>
            <a:pPr eaLnBrk="1" hangingPunct="1">
              <a:lnSpc>
                <a:spcPct val="90000"/>
              </a:lnSpc>
              <a:buFontTx/>
              <a:buNone/>
            </a:pPr>
            <a:r>
              <a:rPr lang="en-US" altLang="zh-CN"/>
              <a:t>[</a:t>
            </a:r>
            <a:r>
              <a:rPr lang="en-US" altLang="zh-CN">
                <a:solidFill>
                  <a:srgbClr val="3333CC"/>
                </a:solidFill>
              </a:rPr>
              <a:t>WHERE</a:t>
            </a:r>
            <a:r>
              <a:rPr lang="en-US" altLang="zh-CN"/>
              <a:t> &lt;</a:t>
            </a:r>
            <a:r>
              <a:rPr lang="zh-CN" altLang="en-US"/>
              <a:t>条件表达式</a:t>
            </a:r>
            <a:r>
              <a:rPr lang="en-US" altLang="zh-CN"/>
              <a:t>&gt;]</a:t>
            </a:r>
          </a:p>
          <a:p>
            <a:pPr eaLnBrk="1" hangingPunct="1">
              <a:lnSpc>
                <a:spcPct val="90000"/>
              </a:lnSpc>
              <a:buFontTx/>
              <a:buNone/>
            </a:pPr>
            <a:r>
              <a:rPr lang="en-US" altLang="zh-CN"/>
              <a:t>[</a:t>
            </a:r>
            <a:r>
              <a:rPr lang="en-US" altLang="zh-CN">
                <a:solidFill>
                  <a:srgbClr val="3333CC"/>
                </a:solidFill>
              </a:rPr>
              <a:t>GROUP BY </a:t>
            </a:r>
            <a:r>
              <a:rPr lang="en-US" altLang="zh-CN"/>
              <a:t>&lt;</a:t>
            </a:r>
            <a:r>
              <a:rPr lang="zh-CN" altLang="en-US"/>
              <a:t>列名</a:t>
            </a:r>
            <a:r>
              <a:rPr lang="en-US" altLang="zh-CN"/>
              <a:t>1&gt; [HAVING &lt;</a:t>
            </a:r>
            <a:r>
              <a:rPr lang="zh-CN" altLang="en-US"/>
              <a:t>条件表达式</a:t>
            </a:r>
            <a:r>
              <a:rPr lang="en-US" altLang="zh-CN"/>
              <a:t>&gt;]]</a:t>
            </a:r>
          </a:p>
          <a:p>
            <a:pPr eaLnBrk="1" hangingPunct="1">
              <a:lnSpc>
                <a:spcPct val="90000"/>
              </a:lnSpc>
              <a:buFontTx/>
              <a:buNone/>
            </a:pPr>
            <a:r>
              <a:rPr lang="en-US" altLang="zh-CN"/>
              <a:t>[</a:t>
            </a:r>
            <a:r>
              <a:rPr lang="en-US" altLang="zh-CN">
                <a:solidFill>
                  <a:srgbClr val="3333CC"/>
                </a:solidFill>
              </a:rPr>
              <a:t>ORDER BY </a:t>
            </a:r>
            <a:r>
              <a:rPr lang="en-US" altLang="zh-CN"/>
              <a:t>&lt;</a:t>
            </a:r>
            <a:r>
              <a:rPr lang="zh-CN" altLang="en-US"/>
              <a:t>列名</a:t>
            </a:r>
            <a:r>
              <a:rPr lang="en-US" altLang="zh-CN"/>
              <a:t>2&gt; [ASC|DESC]]</a:t>
            </a:r>
          </a:p>
          <a:p>
            <a:pPr eaLnBrk="1" hangingPunct="1">
              <a:lnSpc>
                <a:spcPct val="90000"/>
              </a:lnSpc>
              <a:buFontTx/>
              <a:buNone/>
            </a:pPr>
            <a:endParaRPr lang="en-US" altLang="zh-CN"/>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标题 1">
            <a:extLst>
              <a:ext uri="{FF2B5EF4-FFF2-40B4-BE49-F238E27FC236}">
                <a16:creationId xmlns:a16="http://schemas.microsoft.com/office/drawing/2014/main" id="{9403EC53-43BF-44D5-89DD-EC1D406CE1B9}"/>
              </a:ext>
            </a:extLst>
          </p:cNvPr>
          <p:cNvSpPr>
            <a:spLocks noGrp="1"/>
          </p:cNvSpPr>
          <p:nvPr>
            <p:ph type="title"/>
          </p:nvPr>
        </p:nvSpPr>
        <p:spPr/>
        <p:txBody>
          <a:bodyPr/>
          <a:lstStyle/>
          <a:p>
            <a:r>
              <a:rPr lang="en-US" altLang="zh-CN"/>
              <a:t>3.4.5 </a:t>
            </a:r>
            <a:r>
              <a:rPr lang="zh-CN" altLang="en-US"/>
              <a:t>基于派生表的查询</a:t>
            </a:r>
          </a:p>
        </p:txBody>
      </p:sp>
      <p:sp>
        <p:nvSpPr>
          <p:cNvPr id="174083" name="内容占位符 2">
            <a:extLst>
              <a:ext uri="{FF2B5EF4-FFF2-40B4-BE49-F238E27FC236}">
                <a16:creationId xmlns:a16="http://schemas.microsoft.com/office/drawing/2014/main" id="{5C9FAC64-DC49-469B-A5CC-CB263C5BB177}"/>
              </a:ext>
            </a:extLst>
          </p:cNvPr>
          <p:cNvSpPr>
            <a:spLocks noGrp="1"/>
          </p:cNvSpPr>
          <p:nvPr>
            <p:ph idx="1"/>
          </p:nvPr>
        </p:nvSpPr>
        <p:spPr/>
        <p:txBody>
          <a:bodyPr/>
          <a:lstStyle/>
          <a:p>
            <a:r>
              <a:rPr lang="zh-CN" altLang="en-US" sz="3600"/>
              <a:t>子查询不仅可以出现在</a:t>
            </a:r>
            <a:r>
              <a:rPr lang="en-US" altLang="zh-CN" sz="3600"/>
              <a:t>WHERE</a:t>
            </a:r>
            <a:r>
              <a:rPr lang="zh-CN" altLang="en-US" sz="3600"/>
              <a:t>子句，</a:t>
            </a:r>
            <a:r>
              <a:rPr lang="zh-CN" altLang="en-US" sz="3600">
                <a:solidFill>
                  <a:srgbClr val="3333CC"/>
                </a:solidFill>
              </a:rPr>
              <a:t>还可以出现在</a:t>
            </a:r>
            <a:r>
              <a:rPr lang="en-US" altLang="zh-CN" sz="3600">
                <a:solidFill>
                  <a:srgbClr val="3333CC"/>
                </a:solidFill>
              </a:rPr>
              <a:t>FROM</a:t>
            </a:r>
            <a:r>
              <a:rPr lang="zh-CN" altLang="en-US" sz="3600">
                <a:solidFill>
                  <a:srgbClr val="3333CC"/>
                </a:solidFill>
              </a:rPr>
              <a:t>子句</a:t>
            </a:r>
            <a:r>
              <a:rPr lang="zh-CN" altLang="en-US" sz="3600"/>
              <a:t>，这时子查询生成的临时派生表</a:t>
            </a:r>
            <a:r>
              <a:rPr lang="en-US" altLang="zh-CN" sz="3600"/>
              <a:t>(derived table)</a:t>
            </a:r>
            <a:r>
              <a:rPr lang="zh-CN" altLang="en-US" sz="3600"/>
              <a:t>成为主查询的查询对象。</a:t>
            </a:r>
          </a:p>
        </p:txBody>
      </p:sp>
      <p:sp>
        <p:nvSpPr>
          <p:cNvPr id="174084" name="灯片编号占位符 3">
            <a:extLst>
              <a:ext uri="{FF2B5EF4-FFF2-40B4-BE49-F238E27FC236}">
                <a16:creationId xmlns:a16="http://schemas.microsoft.com/office/drawing/2014/main" id="{590CB9C4-665B-4A61-8A3A-D1BD894464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5EA5B7-1C5E-4B6A-A7DE-27AEC849CB12}" type="slidenum">
              <a:rPr lang="en-US" altLang="zh-CN"/>
              <a:pPr eaLnBrk="1" hangingPunct="1"/>
              <a:t>169</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8ECBA298-002E-4AB5-8B7D-2DBE4BDD9D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6273F7E-1539-4295-A81B-3E9D1C29BEA5}" type="slidenum">
              <a:rPr lang="en-US" altLang="zh-CN"/>
              <a:pPr eaLnBrk="1" hangingPunct="1"/>
              <a:t>17</a:t>
            </a:fld>
            <a:endParaRPr lang="en-US" altLang="zh-CN"/>
          </a:p>
        </p:txBody>
      </p:sp>
      <p:sp>
        <p:nvSpPr>
          <p:cNvPr id="18435" name="Rectangle 2">
            <a:extLst>
              <a:ext uri="{FF2B5EF4-FFF2-40B4-BE49-F238E27FC236}">
                <a16:creationId xmlns:a16="http://schemas.microsoft.com/office/drawing/2014/main" id="{3492A919-9DD1-4726-9B71-DABC8FBBB7E3}"/>
              </a:ext>
            </a:extLst>
          </p:cNvPr>
          <p:cNvSpPr>
            <a:spLocks noGrp="1" noChangeArrowheads="1"/>
          </p:cNvSpPr>
          <p:nvPr>
            <p:ph type="title"/>
          </p:nvPr>
        </p:nvSpPr>
        <p:spPr/>
        <p:txBody>
          <a:bodyPr/>
          <a:lstStyle/>
          <a:p>
            <a:pPr eaLnBrk="1" hangingPunct="1"/>
            <a:r>
              <a:rPr lang="en-US" altLang="zh-CN"/>
              <a:t>3.2 </a:t>
            </a:r>
            <a:r>
              <a:rPr lang="zh-CN" altLang="en-US" b="1"/>
              <a:t>学生 </a:t>
            </a:r>
            <a:r>
              <a:rPr lang="en-US" altLang="en-US"/>
              <a:t>—</a:t>
            </a:r>
            <a:r>
              <a:rPr lang="en-US" altLang="zh-CN"/>
              <a:t> </a:t>
            </a:r>
            <a:r>
              <a:rPr lang="zh-CN" altLang="en-US" b="1"/>
              <a:t>课程数据库</a:t>
            </a:r>
          </a:p>
        </p:txBody>
      </p:sp>
      <p:sp>
        <p:nvSpPr>
          <p:cNvPr id="18436" name="Rectangle 3">
            <a:extLst>
              <a:ext uri="{FF2B5EF4-FFF2-40B4-BE49-F238E27FC236}">
                <a16:creationId xmlns:a16="http://schemas.microsoft.com/office/drawing/2014/main" id="{39106EB5-3B69-404F-83D7-9C115DF3BEEB}"/>
              </a:ext>
            </a:extLst>
          </p:cNvPr>
          <p:cNvSpPr>
            <a:spLocks noGrp="1" noChangeArrowheads="1"/>
          </p:cNvSpPr>
          <p:nvPr>
            <p:ph type="body" idx="1"/>
          </p:nvPr>
        </p:nvSpPr>
        <p:spPr>
          <a:xfrm>
            <a:off x="304800" y="1447800"/>
            <a:ext cx="8534400" cy="4419600"/>
          </a:xfrm>
        </p:spPr>
        <p:txBody>
          <a:bodyPr/>
          <a:lstStyle/>
          <a:p>
            <a:pPr eaLnBrk="1" hangingPunct="1"/>
            <a:r>
              <a:rPr lang="zh-CN" altLang="en-US" sz="4000"/>
              <a:t>学生表 </a:t>
            </a:r>
            <a:r>
              <a:rPr lang="en-US" altLang="zh-CN" sz="4000"/>
              <a:t>Student(</a:t>
            </a:r>
            <a:r>
              <a:rPr lang="en-US" altLang="zh-CN" sz="4000" u="sng">
                <a:solidFill>
                  <a:srgbClr val="3333CC"/>
                </a:solidFill>
              </a:rPr>
              <a:t>Sno</a:t>
            </a:r>
            <a:r>
              <a:rPr lang="en-US" altLang="zh-CN" sz="4000"/>
              <a:t>,Sname,Ssex,Sage, Sdept)</a:t>
            </a:r>
          </a:p>
          <a:p>
            <a:pPr eaLnBrk="1" hangingPunct="1"/>
            <a:r>
              <a:rPr lang="zh-CN" altLang="en-US" sz="4000"/>
              <a:t>课程表 </a:t>
            </a:r>
            <a:r>
              <a:rPr lang="en-US" altLang="zh-CN" sz="4000"/>
              <a:t>Course(</a:t>
            </a:r>
            <a:r>
              <a:rPr lang="en-US" altLang="zh-CN" sz="4000" u="sng">
                <a:solidFill>
                  <a:srgbClr val="3333CC"/>
                </a:solidFill>
              </a:rPr>
              <a:t>Cno</a:t>
            </a:r>
            <a:r>
              <a:rPr lang="en-US" altLang="zh-CN" sz="4000"/>
              <a:t>,Cname,Cpno, Ccredit)</a:t>
            </a:r>
          </a:p>
          <a:p>
            <a:pPr eaLnBrk="1" hangingPunct="1"/>
            <a:r>
              <a:rPr lang="zh-CN" altLang="en-US" sz="4000"/>
              <a:t>学生选课表 </a:t>
            </a:r>
            <a:r>
              <a:rPr lang="en-US" altLang="zh-CN" sz="4000"/>
              <a:t>SC(</a:t>
            </a:r>
            <a:r>
              <a:rPr lang="en-US" altLang="zh-CN" sz="4000" u="sng">
                <a:solidFill>
                  <a:srgbClr val="3333CC"/>
                </a:solidFill>
              </a:rPr>
              <a:t>Sno,Cno</a:t>
            </a:r>
            <a:r>
              <a:rPr lang="en-US" altLang="zh-CN" sz="4000"/>
              <a:t>,Grade)</a:t>
            </a:r>
          </a:p>
          <a:p>
            <a:pPr eaLnBrk="1" hangingPunct="1"/>
            <a:endParaRPr lang="en-US" altLang="zh-CN" sz="400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80AEF4-0561-4387-9F5D-E1A53362B9DB}"/>
              </a:ext>
            </a:extLst>
          </p:cNvPr>
          <p:cNvSpPr>
            <a:spLocks noGrp="1"/>
          </p:cNvSpPr>
          <p:nvPr>
            <p:ph idx="1"/>
          </p:nvPr>
        </p:nvSpPr>
        <p:spPr>
          <a:xfrm>
            <a:off x="228600" y="381000"/>
            <a:ext cx="8458200" cy="5791200"/>
          </a:xfrm>
        </p:spPr>
        <p:txBody>
          <a:bodyPr/>
          <a:lstStyle/>
          <a:p>
            <a:pPr>
              <a:buFontTx/>
              <a:buNone/>
            </a:pPr>
            <a:r>
              <a:rPr lang="en-US" altLang="zh-CN"/>
              <a:t>[</a:t>
            </a:r>
            <a:r>
              <a:rPr lang="zh-CN" altLang="en-US"/>
              <a:t>例</a:t>
            </a:r>
            <a:r>
              <a:rPr lang="en-US" altLang="zh-CN"/>
              <a:t>53] </a:t>
            </a:r>
            <a:r>
              <a:rPr lang="zh-CN" altLang="en-US"/>
              <a:t>找出每个学生超过他自己选修课程平均成绩的课程号</a:t>
            </a:r>
            <a:endParaRPr lang="en-US" altLang="zh-CN"/>
          </a:p>
          <a:p>
            <a:pPr lvl="1" eaLnBrk="1" hangingPunct="1">
              <a:buFontTx/>
              <a:buNone/>
            </a:pPr>
            <a:r>
              <a:rPr lang="zh-CN" altLang="en-US" sz="3200"/>
              <a:t>方法</a:t>
            </a:r>
            <a:r>
              <a:rPr lang="en-US" altLang="zh-CN" sz="3200"/>
              <a:t>1</a:t>
            </a:r>
            <a:r>
              <a:rPr lang="zh-CN" altLang="en-US" sz="3200"/>
              <a:t>：</a:t>
            </a:r>
            <a:endParaRPr lang="en-US" altLang="zh-CN" sz="3200"/>
          </a:p>
          <a:p>
            <a:pPr lvl="1" eaLnBrk="1" hangingPunct="1">
              <a:buFontTx/>
              <a:buNone/>
            </a:pPr>
            <a:r>
              <a:rPr lang="en-US" altLang="zh-CN" sz="3200"/>
              <a:t>SELECT Sno, Cno</a:t>
            </a:r>
          </a:p>
          <a:p>
            <a:pPr lvl="1" eaLnBrk="1" hangingPunct="1">
              <a:buFontTx/>
              <a:buNone/>
            </a:pPr>
            <a:r>
              <a:rPr lang="en-US" altLang="zh-CN" sz="3200"/>
              <a:t>FROM SC x</a:t>
            </a:r>
          </a:p>
          <a:p>
            <a:pPr lvl="1" eaLnBrk="1" hangingPunct="1">
              <a:buFontTx/>
              <a:buNone/>
            </a:pPr>
            <a:r>
              <a:rPr lang="en-US" altLang="zh-CN" sz="3200"/>
              <a:t>WHERE Grade &gt;=</a:t>
            </a:r>
          </a:p>
          <a:p>
            <a:pPr lvl="4" eaLnBrk="1" hangingPunct="1">
              <a:buFontTx/>
              <a:buNone/>
            </a:pPr>
            <a:r>
              <a:rPr lang="en-US" altLang="zh-CN" sz="3200"/>
              <a:t>(SELECT AVG(Grade)</a:t>
            </a:r>
          </a:p>
          <a:p>
            <a:pPr lvl="4" eaLnBrk="1" hangingPunct="1">
              <a:buFontTx/>
              <a:buNone/>
            </a:pPr>
            <a:r>
              <a:rPr lang="en-US" altLang="zh-CN" sz="3200"/>
              <a:t>FROM SC y</a:t>
            </a:r>
          </a:p>
          <a:p>
            <a:pPr lvl="4" eaLnBrk="1" hangingPunct="1">
              <a:buFontTx/>
              <a:buNone/>
            </a:pPr>
            <a:r>
              <a:rPr lang="en-US" altLang="zh-CN" sz="3200"/>
              <a:t>WHERE y.Sno=x.Sno);</a:t>
            </a:r>
            <a:endParaRPr lang="zh-CN" altLang="en-US"/>
          </a:p>
        </p:txBody>
      </p:sp>
      <p:sp>
        <p:nvSpPr>
          <p:cNvPr id="175107" name="灯片编号占位符 3">
            <a:extLst>
              <a:ext uri="{FF2B5EF4-FFF2-40B4-BE49-F238E27FC236}">
                <a16:creationId xmlns:a16="http://schemas.microsoft.com/office/drawing/2014/main" id="{4F30DBBF-968C-487F-AFEB-F0E19A8C79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ED52959-CF5E-4BB3-8BAF-4D4D0C2513EE}" type="slidenum">
              <a:rPr lang="en-US" altLang="zh-CN"/>
              <a:pPr eaLnBrk="1" hangingPunct="1"/>
              <a:t>170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92BD1A03-8616-48B9-9795-9283B4B1D3C5}"/>
              </a:ext>
            </a:extLst>
          </p:cNvPr>
          <p:cNvGraphicFramePr>
            <a:graphicFrameLocks noGrp="1"/>
          </p:cNvGraphicFramePr>
          <p:nvPr>
            <p:ph idx="1"/>
          </p:nvPr>
        </p:nvGraphicFramePr>
        <p:xfrm>
          <a:off x="457200" y="838200"/>
          <a:ext cx="3352800" cy="4724400"/>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472440">
                <a:tc>
                  <a:txBody>
                    <a:bodyPr/>
                    <a:lstStyle/>
                    <a:p>
                      <a:r>
                        <a:rPr lang="en-US" altLang="zh-CN" sz="2400" b="1" dirty="0" err="1">
                          <a:solidFill>
                            <a:srgbClr val="3333CC"/>
                          </a:solidFill>
                        </a:rPr>
                        <a:t>Sno</a:t>
                      </a:r>
                      <a:endParaRPr lang="zh-CN" altLang="en-US" sz="2400" b="1" dirty="0">
                        <a:solidFill>
                          <a:srgbClr val="3333CC"/>
                        </a:solidFill>
                      </a:endParaRPr>
                    </a:p>
                  </a:txBody>
                  <a:tcPr/>
                </a:tc>
                <a:tc>
                  <a:txBody>
                    <a:bodyPr/>
                    <a:lstStyle/>
                    <a:p>
                      <a:r>
                        <a:rPr lang="en-US" altLang="zh-CN" sz="2400" b="1" dirty="0" err="1">
                          <a:solidFill>
                            <a:srgbClr val="3333CC"/>
                          </a:solidFill>
                        </a:rPr>
                        <a:t>Cno</a:t>
                      </a:r>
                      <a:endParaRPr lang="zh-CN" altLang="en-US" sz="2400" b="1" dirty="0">
                        <a:solidFill>
                          <a:srgbClr val="3333CC"/>
                        </a:solidFill>
                      </a:endParaRPr>
                    </a:p>
                  </a:txBody>
                  <a:tcPr/>
                </a:tc>
                <a:tc>
                  <a:txBody>
                    <a:bodyPr/>
                    <a:lstStyle/>
                    <a:p>
                      <a:r>
                        <a:rPr lang="en-US" altLang="zh-CN" sz="2400" b="1" dirty="0">
                          <a:solidFill>
                            <a:srgbClr val="3333CC"/>
                          </a:solidFill>
                        </a:rPr>
                        <a:t>Grade</a:t>
                      </a:r>
                      <a:endParaRPr lang="zh-CN" altLang="en-US" sz="2400" b="1" dirty="0">
                        <a:solidFill>
                          <a:srgbClr val="3333CC"/>
                        </a:solidFill>
                      </a:endParaRPr>
                    </a:p>
                  </a:txBody>
                  <a:tcPr/>
                </a:tc>
                <a:extLst>
                  <a:ext uri="{0D108BD9-81ED-4DB2-BD59-A6C34878D82A}">
                    <a16:rowId xmlns:a16="http://schemas.microsoft.com/office/drawing/2014/main" val="10000"/>
                  </a:ext>
                </a:extLst>
              </a:tr>
              <a:tr h="472440">
                <a:tc>
                  <a:txBody>
                    <a:bodyPr/>
                    <a:lstStyle/>
                    <a:p>
                      <a:r>
                        <a:rPr lang="en-US" altLang="zh-CN" sz="2400" b="1" dirty="0"/>
                        <a:t>s1</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1"/>
                  </a:ext>
                </a:extLst>
              </a:tr>
              <a:tr h="472440">
                <a:tc>
                  <a:txBody>
                    <a:bodyPr/>
                    <a:lstStyle/>
                    <a:p>
                      <a:r>
                        <a:rPr lang="en-US" altLang="zh-CN" sz="2400" b="1" dirty="0"/>
                        <a:t>s1</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90</a:t>
                      </a:r>
                      <a:endParaRPr lang="zh-CN" altLang="en-US" sz="2400" b="1" dirty="0"/>
                    </a:p>
                  </a:txBody>
                  <a:tcPr/>
                </a:tc>
                <a:extLst>
                  <a:ext uri="{0D108BD9-81ED-4DB2-BD59-A6C34878D82A}">
                    <a16:rowId xmlns:a16="http://schemas.microsoft.com/office/drawing/2014/main" val="10002"/>
                  </a:ext>
                </a:extLst>
              </a:tr>
              <a:tr h="472440">
                <a:tc>
                  <a:txBody>
                    <a:bodyPr/>
                    <a:lstStyle/>
                    <a:p>
                      <a:r>
                        <a:rPr lang="en-US" altLang="zh-CN" sz="2400" b="1" dirty="0"/>
                        <a:t>s1</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88</a:t>
                      </a:r>
                      <a:endParaRPr lang="zh-CN" altLang="en-US" sz="2400" b="1" dirty="0"/>
                    </a:p>
                  </a:txBody>
                  <a:tcPr/>
                </a:tc>
                <a:extLst>
                  <a:ext uri="{0D108BD9-81ED-4DB2-BD59-A6C34878D82A}">
                    <a16:rowId xmlns:a16="http://schemas.microsoft.com/office/drawing/2014/main" val="10003"/>
                  </a:ext>
                </a:extLst>
              </a:tr>
              <a:tr h="472440">
                <a:tc>
                  <a:txBody>
                    <a:bodyPr/>
                    <a:lstStyle/>
                    <a:p>
                      <a:r>
                        <a:rPr lang="en-US" altLang="zh-CN" sz="2400" b="1" dirty="0"/>
                        <a:t>s2</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95</a:t>
                      </a:r>
                      <a:endParaRPr lang="zh-CN" altLang="en-US" sz="2400" b="1" dirty="0"/>
                    </a:p>
                  </a:txBody>
                  <a:tcPr/>
                </a:tc>
                <a:extLst>
                  <a:ext uri="{0D108BD9-81ED-4DB2-BD59-A6C34878D82A}">
                    <a16:rowId xmlns:a16="http://schemas.microsoft.com/office/drawing/2014/main" val="10004"/>
                  </a:ext>
                </a:extLst>
              </a:tr>
              <a:tr h="472440">
                <a:tc>
                  <a:txBody>
                    <a:bodyPr/>
                    <a:lstStyle/>
                    <a:p>
                      <a:r>
                        <a:rPr lang="en-US" altLang="zh-CN" sz="2400" b="1" dirty="0"/>
                        <a:t>s2</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5"/>
                  </a:ext>
                </a:extLst>
              </a:tr>
              <a:tr h="472440">
                <a:tc>
                  <a:txBody>
                    <a:bodyPr/>
                    <a:lstStyle/>
                    <a:p>
                      <a:r>
                        <a:rPr lang="en-US" altLang="zh-CN" sz="2400" b="1" dirty="0"/>
                        <a:t>s2</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89</a:t>
                      </a:r>
                      <a:endParaRPr lang="zh-CN" altLang="en-US" sz="2400" b="1" dirty="0"/>
                    </a:p>
                  </a:txBody>
                  <a:tcPr/>
                </a:tc>
                <a:extLst>
                  <a:ext uri="{0D108BD9-81ED-4DB2-BD59-A6C34878D82A}">
                    <a16:rowId xmlns:a16="http://schemas.microsoft.com/office/drawing/2014/main" val="10006"/>
                  </a:ext>
                </a:extLst>
              </a:tr>
              <a:tr h="472440">
                <a:tc>
                  <a:txBody>
                    <a:bodyPr/>
                    <a:lstStyle/>
                    <a:p>
                      <a:r>
                        <a:rPr lang="en-US" altLang="zh-CN" sz="2400" b="1" dirty="0"/>
                        <a:t>s3</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100</a:t>
                      </a:r>
                      <a:endParaRPr lang="zh-CN" altLang="en-US" sz="2400" b="1" dirty="0"/>
                    </a:p>
                  </a:txBody>
                  <a:tcPr/>
                </a:tc>
                <a:extLst>
                  <a:ext uri="{0D108BD9-81ED-4DB2-BD59-A6C34878D82A}">
                    <a16:rowId xmlns:a16="http://schemas.microsoft.com/office/drawing/2014/main" val="10007"/>
                  </a:ext>
                </a:extLst>
              </a:tr>
              <a:tr h="472440">
                <a:tc>
                  <a:txBody>
                    <a:bodyPr/>
                    <a:lstStyle/>
                    <a:p>
                      <a:r>
                        <a:rPr lang="en-US" altLang="zh-CN" sz="2400" b="1" dirty="0"/>
                        <a:t>s3</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85</a:t>
                      </a:r>
                      <a:endParaRPr lang="zh-CN" altLang="en-US" sz="2400" b="1" dirty="0"/>
                    </a:p>
                  </a:txBody>
                  <a:tcPr/>
                </a:tc>
                <a:extLst>
                  <a:ext uri="{0D108BD9-81ED-4DB2-BD59-A6C34878D82A}">
                    <a16:rowId xmlns:a16="http://schemas.microsoft.com/office/drawing/2014/main" val="10008"/>
                  </a:ext>
                </a:extLst>
              </a:tr>
              <a:tr h="472440">
                <a:tc>
                  <a:txBody>
                    <a:bodyPr/>
                    <a:lstStyle/>
                    <a:p>
                      <a:r>
                        <a:rPr lang="en-US" altLang="zh-CN" sz="2400" b="1" dirty="0"/>
                        <a:t>s3</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88</a:t>
                      </a:r>
                      <a:endParaRPr lang="zh-CN" altLang="en-US" sz="2400" b="1" dirty="0"/>
                    </a:p>
                  </a:txBody>
                  <a:tcPr/>
                </a:tc>
                <a:extLst>
                  <a:ext uri="{0D108BD9-81ED-4DB2-BD59-A6C34878D82A}">
                    <a16:rowId xmlns:a16="http://schemas.microsoft.com/office/drawing/2014/main" val="10009"/>
                  </a:ext>
                </a:extLst>
              </a:tr>
            </a:tbl>
          </a:graphicData>
        </a:graphic>
      </p:graphicFrame>
      <p:sp>
        <p:nvSpPr>
          <p:cNvPr id="176176" name="灯片编号占位符 3">
            <a:extLst>
              <a:ext uri="{FF2B5EF4-FFF2-40B4-BE49-F238E27FC236}">
                <a16:creationId xmlns:a16="http://schemas.microsoft.com/office/drawing/2014/main" id="{B9883395-1D95-4534-B967-80A6AE3C6330}"/>
              </a:ext>
            </a:extLst>
          </p:cNvPr>
          <p:cNvSpPr>
            <a:spLocks noGrp="1"/>
          </p:cNvSpPr>
          <p:nvPr>
            <p:ph type="sldNum" sz="quarter" idx="12"/>
          </p:nvPr>
        </p:nvSpPr>
        <p:spPr>
          <a:xfrm>
            <a:off x="5410200" y="571500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2AFE753-4A56-4E6F-AD67-E2C9079ED6D2}" type="slidenum">
              <a:rPr lang="en-US" altLang="zh-CN"/>
              <a:pPr eaLnBrk="1" hangingPunct="1"/>
              <a:t>171</a:t>
            </a:fld>
            <a:endParaRPr lang="en-US" altLang="zh-CN"/>
          </a:p>
        </p:txBody>
      </p:sp>
      <p:sp>
        <p:nvSpPr>
          <p:cNvPr id="176177" name="TextBox 6">
            <a:extLst>
              <a:ext uri="{FF2B5EF4-FFF2-40B4-BE49-F238E27FC236}">
                <a16:creationId xmlns:a16="http://schemas.microsoft.com/office/drawing/2014/main" id="{8994CBB0-F3C0-4361-B9A5-10D4661F08D8}"/>
              </a:ext>
            </a:extLst>
          </p:cNvPr>
          <p:cNvSpPr txBox="1">
            <a:spLocks noChangeArrowheads="1"/>
          </p:cNvSpPr>
          <p:nvPr/>
        </p:nvSpPr>
        <p:spPr bwMode="auto">
          <a:xfrm>
            <a:off x="457200" y="161925"/>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SC x</a:t>
            </a:r>
          </a:p>
        </p:txBody>
      </p:sp>
      <p:graphicFrame>
        <p:nvGraphicFramePr>
          <p:cNvPr id="8" name="内容占位符 4">
            <a:extLst>
              <a:ext uri="{FF2B5EF4-FFF2-40B4-BE49-F238E27FC236}">
                <a16:creationId xmlns:a16="http://schemas.microsoft.com/office/drawing/2014/main" id="{1FACB3E4-8F7F-42F0-B1AB-9AAA60742DF8}"/>
              </a:ext>
            </a:extLst>
          </p:cNvPr>
          <p:cNvGraphicFramePr>
            <a:graphicFrameLocks/>
          </p:cNvGraphicFramePr>
          <p:nvPr/>
        </p:nvGraphicFramePr>
        <p:xfrm>
          <a:off x="4572000" y="762000"/>
          <a:ext cx="3352800" cy="2835276"/>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472546">
                <a:tc>
                  <a:txBody>
                    <a:bodyPr/>
                    <a:lstStyle/>
                    <a:p>
                      <a:r>
                        <a:rPr lang="en-US" altLang="zh-CN" sz="2400" b="1" dirty="0" err="1">
                          <a:solidFill>
                            <a:srgbClr val="3333CC"/>
                          </a:solidFill>
                        </a:rPr>
                        <a:t>Sno</a:t>
                      </a:r>
                      <a:endParaRPr lang="zh-CN" altLang="en-US" sz="2400" b="1" dirty="0">
                        <a:solidFill>
                          <a:srgbClr val="3333CC"/>
                        </a:solidFill>
                      </a:endParaRPr>
                    </a:p>
                  </a:txBody>
                  <a:tcPr marT="45730" marB="45730"/>
                </a:tc>
                <a:tc>
                  <a:txBody>
                    <a:bodyPr/>
                    <a:lstStyle/>
                    <a:p>
                      <a:r>
                        <a:rPr lang="en-US" altLang="zh-CN" sz="2400" b="1" dirty="0" err="1">
                          <a:solidFill>
                            <a:srgbClr val="3333CC"/>
                          </a:solidFill>
                        </a:rPr>
                        <a:t>Cno</a:t>
                      </a:r>
                      <a:endParaRPr lang="zh-CN" altLang="en-US" sz="2400" b="1" dirty="0">
                        <a:solidFill>
                          <a:srgbClr val="3333CC"/>
                        </a:solidFill>
                      </a:endParaRPr>
                    </a:p>
                  </a:txBody>
                  <a:tcPr marT="45730" marB="45730"/>
                </a:tc>
                <a:tc>
                  <a:txBody>
                    <a:bodyPr/>
                    <a:lstStyle/>
                    <a:p>
                      <a:r>
                        <a:rPr lang="en-US" altLang="zh-CN" sz="2400" b="1" dirty="0">
                          <a:solidFill>
                            <a:srgbClr val="3333CC"/>
                          </a:solidFill>
                        </a:rPr>
                        <a:t>Grade</a:t>
                      </a:r>
                      <a:endParaRPr lang="zh-CN" altLang="en-US" sz="2400" b="1" dirty="0">
                        <a:solidFill>
                          <a:srgbClr val="3333CC"/>
                        </a:solidFill>
                      </a:endParaRPr>
                    </a:p>
                  </a:txBody>
                  <a:tcPr marT="45730" marB="45730"/>
                </a:tc>
                <a:extLst>
                  <a:ext uri="{0D108BD9-81ED-4DB2-BD59-A6C34878D82A}">
                    <a16:rowId xmlns:a16="http://schemas.microsoft.com/office/drawing/2014/main" val="10000"/>
                  </a:ext>
                </a:extLst>
              </a:tr>
              <a:tr h="472546">
                <a:tc>
                  <a:txBody>
                    <a:bodyPr/>
                    <a:lstStyle/>
                    <a:p>
                      <a:r>
                        <a:rPr lang="en-US" altLang="zh-CN" sz="2400" b="1" dirty="0"/>
                        <a:t>s1</a:t>
                      </a:r>
                      <a:endParaRPr lang="zh-CN" altLang="en-US" sz="2400" b="1" dirty="0"/>
                    </a:p>
                  </a:txBody>
                  <a:tcPr marT="45730" marB="45730"/>
                </a:tc>
                <a:tc>
                  <a:txBody>
                    <a:bodyPr/>
                    <a:lstStyle/>
                    <a:p>
                      <a:r>
                        <a:rPr lang="en-US" altLang="zh-CN" sz="2400" b="1" dirty="0"/>
                        <a:t>c1</a:t>
                      </a:r>
                      <a:endParaRPr lang="zh-CN" altLang="en-US" sz="2400" b="1" dirty="0"/>
                    </a:p>
                  </a:txBody>
                  <a:tcPr marT="45730" marB="45730"/>
                </a:tc>
                <a:tc>
                  <a:txBody>
                    <a:bodyPr/>
                    <a:lstStyle/>
                    <a:p>
                      <a:r>
                        <a:rPr lang="en-US" altLang="zh-CN" sz="2400" b="1" dirty="0"/>
                        <a:t>92</a:t>
                      </a:r>
                      <a:endParaRPr lang="zh-CN" altLang="en-US" sz="2400" b="1" dirty="0"/>
                    </a:p>
                  </a:txBody>
                  <a:tcPr marT="45730" marB="45730"/>
                </a:tc>
                <a:extLst>
                  <a:ext uri="{0D108BD9-81ED-4DB2-BD59-A6C34878D82A}">
                    <a16:rowId xmlns:a16="http://schemas.microsoft.com/office/drawing/2014/main" val="10001"/>
                  </a:ext>
                </a:extLst>
              </a:tr>
              <a:tr h="472546">
                <a:tc>
                  <a:txBody>
                    <a:bodyPr/>
                    <a:lstStyle/>
                    <a:p>
                      <a:r>
                        <a:rPr lang="en-US" altLang="zh-CN" sz="2400" b="1" dirty="0"/>
                        <a:t>s1</a:t>
                      </a:r>
                      <a:endParaRPr lang="zh-CN" altLang="en-US" sz="2400" b="1" dirty="0"/>
                    </a:p>
                  </a:txBody>
                  <a:tcPr marT="45730" marB="45730"/>
                </a:tc>
                <a:tc>
                  <a:txBody>
                    <a:bodyPr/>
                    <a:lstStyle/>
                    <a:p>
                      <a:r>
                        <a:rPr lang="en-US" altLang="zh-CN" sz="2400" b="1" dirty="0"/>
                        <a:t>c2</a:t>
                      </a:r>
                      <a:endParaRPr lang="zh-CN" altLang="en-US" sz="2400" b="1" dirty="0"/>
                    </a:p>
                  </a:txBody>
                  <a:tcPr marT="45730" marB="45730"/>
                </a:tc>
                <a:tc>
                  <a:txBody>
                    <a:bodyPr/>
                    <a:lstStyle/>
                    <a:p>
                      <a:r>
                        <a:rPr lang="en-US" altLang="zh-CN" sz="2400" b="1" dirty="0"/>
                        <a:t>90</a:t>
                      </a:r>
                      <a:endParaRPr lang="zh-CN" altLang="en-US" sz="2400" b="1" dirty="0"/>
                    </a:p>
                  </a:txBody>
                  <a:tcPr marT="45730" marB="45730"/>
                </a:tc>
                <a:extLst>
                  <a:ext uri="{0D108BD9-81ED-4DB2-BD59-A6C34878D82A}">
                    <a16:rowId xmlns:a16="http://schemas.microsoft.com/office/drawing/2014/main" val="10002"/>
                  </a:ext>
                </a:extLst>
              </a:tr>
              <a:tr h="472546">
                <a:tc>
                  <a:txBody>
                    <a:bodyPr/>
                    <a:lstStyle/>
                    <a:p>
                      <a:r>
                        <a:rPr lang="en-US" altLang="zh-CN" sz="2400" b="1" dirty="0"/>
                        <a:t>s1</a:t>
                      </a:r>
                      <a:endParaRPr lang="zh-CN" altLang="en-US" sz="2400" b="1" dirty="0"/>
                    </a:p>
                  </a:txBody>
                  <a:tcPr marT="45730" marB="45730"/>
                </a:tc>
                <a:tc>
                  <a:txBody>
                    <a:bodyPr/>
                    <a:lstStyle/>
                    <a:p>
                      <a:r>
                        <a:rPr lang="en-US" altLang="zh-CN" sz="2400" b="1" dirty="0"/>
                        <a:t>c3</a:t>
                      </a:r>
                      <a:endParaRPr lang="zh-CN" altLang="en-US" sz="2400" b="1" dirty="0"/>
                    </a:p>
                  </a:txBody>
                  <a:tcPr marT="45730" marB="45730"/>
                </a:tc>
                <a:tc>
                  <a:txBody>
                    <a:bodyPr/>
                    <a:lstStyle/>
                    <a:p>
                      <a:r>
                        <a:rPr lang="en-US" altLang="zh-CN" sz="2400" b="1" dirty="0"/>
                        <a:t>88</a:t>
                      </a:r>
                      <a:endParaRPr lang="zh-CN" altLang="en-US" sz="2400" b="1" dirty="0"/>
                    </a:p>
                  </a:txBody>
                  <a:tcPr marT="45730" marB="45730"/>
                </a:tc>
                <a:extLst>
                  <a:ext uri="{0D108BD9-81ED-4DB2-BD59-A6C34878D82A}">
                    <a16:rowId xmlns:a16="http://schemas.microsoft.com/office/drawing/2014/main" val="10003"/>
                  </a:ext>
                </a:extLst>
              </a:tr>
              <a:tr h="472546">
                <a:tc>
                  <a:txBody>
                    <a:bodyPr/>
                    <a:lstStyle/>
                    <a:p>
                      <a:r>
                        <a:rPr lang="en-US" altLang="zh-CN" sz="2400" b="1" dirty="0"/>
                        <a:t>s2</a:t>
                      </a:r>
                      <a:endParaRPr lang="zh-CN" altLang="en-US" sz="2400" b="1" dirty="0"/>
                    </a:p>
                  </a:txBody>
                  <a:tcPr marT="45730" marB="45730"/>
                </a:tc>
                <a:tc>
                  <a:txBody>
                    <a:bodyPr/>
                    <a:lstStyle/>
                    <a:p>
                      <a:r>
                        <a:rPr lang="en-US" altLang="zh-CN" sz="2400" b="1" dirty="0"/>
                        <a:t>c1</a:t>
                      </a:r>
                      <a:endParaRPr lang="zh-CN" altLang="en-US" sz="2400" b="1" dirty="0"/>
                    </a:p>
                  </a:txBody>
                  <a:tcPr marT="45730" marB="45730"/>
                </a:tc>
                <a:tc>
                  <a:txBody>
                    <a:bodyPr/>
                    <a:lstStyle/>
                    <a:p>
                      <a:r>
                        <a:rPr lang="en-US" altLang="zh-CN" sz="2400" b="1" dirty="0"/>
                        <a:t>95</a:t>
                      </a:r>
                      <a:endParaRPr lang="zh-CN" altLang="en-US" sz="2400" b="1" dirty="0"/>
                    </a:p>
                  </a:txBody>
                  <a:tcPr marT="45730" marB="45730"/>
                </a:tc>
                <a:extLst>
                  <a:ext uri="{0D108BD9-81ED-4DB2-BD59-A6C34878D82A}">
                    <a16:rowId xmlns:a16="http://schemas.microsoft.com/office/drawing/2014/main" val="10004"/>
                  </a:ext>
                </a:extLst>
              </a:tr>
              <a:tr h="472546">
                <a:tc>
                  <a:txBody>
                    <a:bodyPr/>
                    <a:lstStyle/>
                    <a:p>
                      <a:r>
                        <a:rPr lang="en-US" altLang="zh-CN" sz="2400" b="1" dirty="0"/>
                        <a:t>…</a:t>
                      </a:r>
                      <a:endParaRPr lang="zh-CN" altLang="en-US" sz="2400" b="1" dirty="0"/>
                    </a:p>
                  </a:txBody>
                  <a:tcPr marT="45730" marB="45730"/>
                </a:tc>
                <a:tc>
                  <a:txBody>
                    <a:bodyPr/>
                    <a:lstStyle/>
                    <a:p>
                      <a:r>
                        <a:rPr lang="en-US" altLang="zh-CN" sz="2400" b="1" dirty="0"/>
                        <a:t>…</a:t>
                      </a:r>
                      <a:endParaRPr lang="zh-CN" altLang="en-US" sz="2400" b="1" dirty="0"/>
                    </a:p>
                  </a:txBody>
                  <a:tcPr marT="45730" marB="45730"/>
                </a:tc>
                <a:tc>
                  <a:txBody>
                    <a:bodyPr/>
                    <a:lstStyle/>
                    <a:p>
                      <a:r>
                        <a:rPr lang="en-US" altLang="zh-CN" sz="2400" b="1" dirty="0"/>
                        <a:t>…</a:t>
                      </a:r>
                      <a:endParaRPr lang="zh-CN" altLang="en-US" sz="2400" b="1" dirty="0"/>
                    </a:p>
                  </a:txBody>
                  <a:tcPr marT="45730" marB="45730"/>
                </a:tc>
                <a:extLst>
                  <a:ext uri="{0D108BD9-81ED-4DB2-BD59-A6C34878D82A}">
                    <a16:rowId xmlns:a16="http://schemas.microsoft.com/office/drawing/2014/main" val="10005"/>
                  </a:ext>
                </a:extLst>
              </a:tr>
            </a:tbl>
          </a:graphicData>
        </a:graphic>
      </p:graphicFrame>
      <p:sp>
        <p:nvSpPr>
          <p:cNvPr id="176208" name="TextBox 8">
            <a:extLst>
              <a:ext uri="{FF2B5EF4-FFF2-40B4-BE49-F238E27FC236}">
                <a16:creationId xmlns:a16="http://schemas.microsoft.com/office/drawing/2014/main" id="{734B4BE8-5239-48C2-AA18-B05A30FA3202}"/>
              </a:ext>
            </a:extLst>
          </p:cNvPr>
          <p:cNvSpPr txBox="1">
            <a:spLocks noChangeArrowheads="1"/>
          </p:cNvSpPr>
          <p:nvPr/>
        </p:nvSpPr>
        <p:spPr bwMode="auto">
          <a:xfrm>
            <a:off x="4495800" y="161925"/>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SC y</a:t>
            </a:r>
          </a:p>
        </p:txBody>
      </p:sp>
      <p:graphicFrame>
        <p:nvGraphicFramePr>
          <p:cNvPr id="11" name="内容占位符 4">
            <a:extLst>
              <a:ext uri="{FF2B5EF4-FFF2-40B4-BE49-F238E27FC236}">
                <a16:creationId xmlns:a16="http://schemas.microsoft.com/office/drawing/2014/main" id="{CDCA607B-3200-4493-BA59-C8D23A585606}"/>
              </a:ext>
            </a:extLst>
          </p:cNvPr>
          <p:cNvGraphicFramePr>
            <a:graphicFrameLocks/>
          </p:cNvGraphicFramePr>
          <p:nvPr/>
        </p:nvGraphicFramePr>
        <p:xfrm>
          <a:off x="4648200" y="4038600"/>
          <a:ext cx="3429000" cy="1874838"/>
        </p:xfrm>
        <a:graphic>
          <a:graphicData uri="http://schemas.openxmlformats.org/drawingml/2006/table">
            <a:tbl>
              <a:tblPr firstRow="1" bandRow="1">
                <a:tableStyleId>{5C22544A-7EE6-4342-B048-85BDC9FD1C3A}</a:tableStyleId>
              </a:tblPr>
              <a:tblGrid>
                <a:gridCol w="776377">
                  <a:extLst>
                    <a:ext uri="{9D8B030D-6E8A-4147-A177-3AD203B41FA5}">
                      <a16:colId xmlns:a16="http://schemas.microsoft.com/office/drawing/2014/main" val="20000"/>
                    </a:ext>
                  </a:extLst>
                </a:gridCol>
                <a:gridCol w="2652623">
                  <a:extLst>
                    <a:ext uri="{9D8B030D-6E8A-4147-A177-3AD203B41FA5}">
                      <a16:colId xmlns:a16="http://schemas.microsoft.com/office/drawing/2014/main" val="20001"/>
                    </a:ext>
                  </a:extLst>
                </a:gridCol>
              </a:tblGrid>
              <a:tr h="457278">
                <a:tc>
                  <a:txBody>
                    <a:bodyPr/>
                    <a:lstStyle/>
                    <a:p>
                      <a:r>
                        <a:rPr lang="en-US" altLang="zh-CN" sz="2400" b="1" dirty="0" err="1">
                          <a:solidFill>
                            <a:srgbClr val="3333CC"/>
                          </a:solidFill>
                        </a:rPr>
                        <a:t>Sno</a:t>
                      </a:r>
                      <a:endParaRPr lang="zh-CN" altLang="en-US" sz="2400" b="1" dirty="0">
                        <a:solidFill>
                          <a:srgbClr val="3333CC"/>
                        </a:solidFill>
                      </a:endParaRPr>
                    </a:p>
                  </a:txBody>
                  <a:tcPr marT="45728" marB="45728"/>
                </a:tc>
                <a:tc>
                  <a:txBody>
                    <a:bodyPr/>
                    <a:lstStyle/>
                    <a:p>
                      <a:r>
                        <a:rPr lang="en-US" altLang="zh-CN" sz="2400" b="1" dirty="0">
                          <a:solidFill>
                            <a:srgbClr val="3333CC"/>
                          </a:solidFill>
                        </a:rPr>
                        <a:t>AVG(Grade)</a:t>
                      </a:r>
                      <a:endParaRPr lang="zh-CN" altLang="en-US" sz="2400" b="1" dirty="0">
                        <a:solidFill>
                          <a:srgbClr val="3333CC"/>
                        </a:solidFill>
                      </a:endParaRPr>
                    </a:p>
                  </a:txBody>
                  <a:tcPr marT="45728" marB="45728"/>
                </a:tc>
                <a:extLst>
                  <a:ext uri="{0D108BD9-81ED-4DB2-BD59-A6C34878D82A}">
                    <a16:rowId xmlns:a16="http://schemas.microsoft.com/office/drawing/2014/main" val="10000"/>
                  </a:ext>
                </a:extLst>
              </a:tr>
              <a:tr h="472520">
                <a:tc>
                  <a:txBody>
                    <a:bodyPr/>
                    <a:lstStyle/>
                    <a:p>
                      <a:r>
                        <a:rPr lang="en-US" altLang="zh-CN" sz="2400" b="1" dirty="0"/>
                        <a:t>s1</a:t>
                      </a:r>
                      <a:endParaRPr lang="zh-CN" altLang="en-US" sz="2400" b="1" dirty="0"/>
                    </a:p>
                  </a:txBody>
                  <a:tcPr marT="45728" marB="45728"/>
                </a:tc>
                <a:tc>
                  <a:txBody>
                    <a:bodyPr/>
                    <a:lstStyle/>
                    <a:p>
                      <a:r>
                        <a:rPr lang="en-US" altLang="zh-CN" sz="2400" b="1" dirty="0"/>
                        <a:t>90</a:t>
                      </a:r>
                      <a:endParaRPr lang="zh-CN" altLang="en-US" sz="2400" b="1" dirty="0"/>
                    </a:p>
                  </a:txBody>
                  <a:tcPr marT="45728" marB="45728"/>
                </a:tc>
                <a:extLst>
                  <a:ext uri="{0D108BD9-81ED-4DB2-BD59-A6C34878D82A}">
                    <a16:rowId xmlns:a16="http://schemas.microsoft.com/office/drawing/2014/main" val="10001"/>
                  </a:ext>
                </a:extLst>
              </a:tr>
              <a:tr h="472520">
                <a:tc>
                  <a:txBody>
                    <a:bodyPr/>
                    <a:lstStyle/>
                    <a:p>
                      <a:r>
                        <a:rPr lang="en-US" altLang="zh-CN" sz="2400" b="1" dirty="0"/>
                        <a:t>s2</a:t>
                      </a:r>
                      <a:endParaRPr lang="zh-CN" altLang="en-US" sz="2400" b="1" dirty="0"/>
                    </a:p>
                  </a:txBody>
                  <a:tcPr marT="45728" marB="45728"/>
                </a:tc>
                <a:tc>
                  <a:txBody>
                    <a:bodyPr/>
                    <a:lstStyle/>
                    <a:p>
                      <a:r>
                        <a:rPr lang="en-US" altLang="zh-CN" sz="2400" b="1" dirty="0"/>
                        <a:t>92</a:t>
                      </a:r>
                      <a:endParaRPr lang="zh-CN" altLang="en-US" sz="2400" b="1" dirty="0"/>
                    </a:p>
                  </a:txBody>
                  <a:tcPr marT="45728" marB="45728"/>
                </a:tc>
                <a:extLst>
                  <a:ext uri="{0D108BD9-81ED-4DB2-BD59-A6C34878D82A}">
                    <a16:rowId xmlns:a16="http://schemas.microsoft.com/office/drawing/2014/main" val="10002"/>
                  </a:ext>
                </a:extLst>
              </a:tr>
              <a:tr h="472520">
                <a:tc>
                  <a:txBody>
                    <a:bodyPr/>
                    <a:lstStyle/>
                    <a:p>
                      <a:r>
                        <a:rPr lang="en-US" altLang="zh-CN" sz="2400" b="1" dirty="0"/>
                        <a:t>s3</a:t>
                      </a:r>
                      <a:endParaRPr lang="zh-CN" altLang="en-US" sz="2400" b="1" dirty="0"/>
                    </a:p>
                  </a:txBody>
                  <a:tcPr marT="45728" marB="45728"/>
                </a:tc>
                <a:tc>
                  <a:txBody>
                    <a:bodyPr/>
                    <a:lstStyle/>
                    <a:p>
                      <a:r>
                        <a:rPr lang="en-US" altLang="zh-CN" sz="2400" b="1" dirty="0"/>
                        <a:t>91</a:t>
                      </a:r>
                      <a:endParaRPr lang="zh-CN" altLang="en-US" sz="2400" b="1" dirty="0"/>
                    </a:p>
                  </a:txBody>
                  <a:tcPr marT="45728" marB="45728"/>
                </a:tc>
                <a:extLst>
                  <a:ext uri="{0D108BD9-81ED-4DB2-BD59-A6C34878D82A}">
                    <a16:rowId xmlns:a16="http://schemas.microsoft.com/office/drawing/2014/main" val="10003"/>
                  </a:ext>
                </a:extLst>
              </a:tr>
            </a:tbl>
          </a:graphicData>
        </a:graphic>
      </p:graphicFrame>
      <p:grpSp>
        <p:nvGrpSpPr>
          <p:cNvPr id="2" name="组合 15">
            <a:extLst>
              <a:ext uri="{FF2B5EF4-FFF2-40B4-BE49-F238E27FC236}">
                <a16:creationId xmlns:a16="http://schemas.microsoft.com/office/drawing/2014/main" id="{B3837317-A60E-46CD-9B90-F2ABDF38A714}"/>
              </a:ext>
            </a:extLst>
          </p:cNvPr>
          <p:cNvGrpSpPr>
            <a:grpSpLocks/>
          </p:cNvGrpSpPr>
          <p:nvPr/>
        </p:nvGrpSpPr>
        <p:grpSpPr bwMode="auto">
          <a:xfrm>
            <a:off x="300038" y="1371600"/>
            <a:ext cx="3678237" cy="3200400"/>
            <a:chOff x="300038" y="1371600"/>
            <a:chExt cx="3678237" cy="3200400"/>
          </a:xfrm>
        </p:grpSpPr>
        <p:sp>
          <p:nvSpPr>
            <p:cNvPr id="10" name="矩形 9">
              <a:extLst>
                <a:ext uri="{FF2B5EF4-FFF2-40B4-BE49-F238E27FC236}">
                  <a16:creationId xmlns:a16="http://schemas.microsoft.com/office/drawing/2014/main" id="{B4C92925-D4A9-4255-854D-6120FE1269F9}"/>
                </a:ext>
              </a:extLst>
            </p:cNvPr>
            <p:cNvSpPr/>
            <p:nvPr/>
          </p:nvSpPr>
          <p:spPr>
            <a:xfrm>
              <a:off x="304800" y="1371600"/>
              <a:ext cx="3657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a:extLst>
                <a:ext uri="{FF2B5EF4-FFF2-40B4-BE49-F238E27FC236}">
                  <a16:creationId xmlns:a16="http://schemas.microsoft.com/office/drawing/2014/main" id="{3CC64724-68D6-405A-A081-BAE1CF9F6C5A}"/>
                </a:ext>
              </a:extLst>
            </p:cNvPr>
            <p:cNvSpPr/>
            <p:nvPr/>
          </p:nvSpPr>
          <p:spPr>
            <a:xfrm>
              <a:off x="300038" y="1828800"/>
              <a:ext cx="3657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a:extLst>
                <a:ext uri="{FF2B5EF4-FFF2-40B4-BE49-F238E27FC236}">
                  <a16:creationId xmlns:a16="http://schemas.microsoft.com/office/drawing/2014/main" id="{3CA7000D-78F4-490E-B2F9-6225128FAB93}"/>
                </a:ext>
              </a:extLst>
            </p:cNvPr>
            <p:cNvSpPr/>
            <p:nvPr/>
          </p:nvSpPr>
          <p:spPr>
            <a:xfrm>
              <a:off x="320675" y="2743200"/>
              <a:ext cx="3657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矩形 13">
              <a:extLst>
                <a:ext uri="{FF2B5EF4-FFF2-40B4-BE49-F238E27FC236}">
                  <a16:creationId xmlns:a16="http://schemas.microsoft.com/office/drawing/2014/main" id="{5E6A2937-2F4A-46C5-8C45-AC0C8D71EB41}"/>
                </a:ext>
              </a:extLst>
            </p:cNvPr>
            <p:cNvSpPr/>
            <p:nvPr/>
          </p:nvSpPr>
          <p:spPr>
            <a:xfrm>
              <a:off x="320675" y="3216275"/>
              <a:ext cx="3657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a:extLst>
                <a:ext uri="{FF2B5EF4-FFF2-40B4-BE49-F238E27FC236}">
                  <a16:creationId xmlns:a16="http://schemas.microsoft.com/office/drawing/2014/main" id="{BDC8F1F5-A824-4487-9B6C-6B304EFD211D}"/>
                </a:ext>
              </a:extLst>
            </p:cNvPr>
            <p:cNvSpPr/>
            <p:nvPr/>
          </p:nvSpPr>
          <p:spPr>
            <a:xfrm>
              <a:off x="304800" y="4191000"/>
              <a:ext cx="3657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96C2F5-49E2-43E3-8BCC-AD136AE6680E}"/>
              </a:ext>
            </a:extLst>
          </p:cNvPr>
          <p:cNvSpPr>
            <a:spLocks noGrp="1"/>
          </p:cNvSpPr>
          <p:nvPr>
            <p:ph idx="1"/>
          </p:nvPr>
        </p:nvSpPr>
        <p:spPr>
          <a:xfrm>
            <a:off x="381000" y="457200"/>
            <a:ext cx="8458200" cy="5668963"/>
          </a:xfrm>
        </p:spPr>
        <p:txBody>
          <a:bodyPr/>
          <a:lstStyle/>
          <a:p>
            <a:pPr>
              <a:buFontTx/>
              <a:buNone/>
            </a:pPr>
            <a:r>
              <a:rPr lang="en-US" altLang="zh-CN"/>
              <a:t>[</a:t>
            </a:r>
            <a:r>
              <a:rPr lang="zh-CN" altLang="en-US"/>
              <a:t>例</a:t>
            </a:r>
            <a:r>
              <a:rPr lang="en-US" altLang="zh-CN"/>
              <a:t>53] </a:t>
            </a:r>
            <a:r>
              <a:rPr lang="zh-CN" altLang="en-US"/>
              <a:t>找出每个学生超过他自己选修课程平均成绩的课程号</a:t>
            </a:r>
            <a:endParaRPr lang="en-US" altLang="zh-CN"/>
          </a:p>
          <a:p>
            <a:pPr lvl="1" eaLnBrk="1" hangingPunct="1">
              <a:buFontTx/>
              <a:buNone/>
            </a:pPr>
            <a:r>
              <a:rPr lang="zh-CN" altLang="en-US" sz="3200"/>
              <a:t>方法</a:t>
            </a:r>
            <a:r>
              <a:rPr lang="en-US" altLang="zh-CN" sz="3200"/>
              <a:t>2</a:t>
            </a:r>
            <a:r>
              <a:rPr lang="zh-CN" altLang="en-US" sz="3200"/>
              <a:t>：</a:t>
            </a:r>
            <a:endParaRPr lang="en-US" altLang="zh-CN" sz="3200"/>
          </a:p>
          <a:p>
            <a:pPr lvl="1" eaLnBrk="1" hangingPunct="1">
              <a:buFontTx/>
              <a:buNone/>
            </a:pPr>
            <a:r>
              <a:rPr lang="en-US" altLang="zh-CN" sz="3200"/>
              <a:t>SELECT Sno, Cno</a:t>
            </a:r>
          </a:p>
          <a:p>
            <a:pPr lvl="1" eaLnBrk="1" hangingPunct="1">
              <a:buFontTx/>
              <a:buNone/>
            </a:pPr>
            <a:r>
              <a:rPr lang="en-US" altLang="zh-CN" sz="3200"/>
              <a:t>FROM SC, </a:t>
            </a:r>
            <a:r>
              <a:rPr lang="en-US" altLang="zh-CN" sz="3200">
                <a:solidFill>
                  <a:srgbClr val="3333CC"/>
                </a:solidFill>
              </a:rPr>
              <a:t>(SELECT Sno, AVG(Grade)    FROM SC GROUP BY Sno) AS Avg_sc(avg_sno, avg_grade)</a:t>
            </a:r>
          </a:p>
          <a:p>
            <a:pPr lvl="1" eaLnBrk="1" hangingPunct="1">
              <a:buFontTx/>
              <a:buNone/>
            </a:pPr>
            <a:r>
              <a:rPr lang="en-US" altLang="zh-CN" sz="3200"/>
              <a:t>WHERE SC.Sno=Avg_sc.avg_sno AND SC.Grade&gt;=Avg_sc.avg_grade;</a:t>
            </a:r>
          </a:p>
        </p:txBody>
      </p:sp>
      <p:sp>
        <p:nvSpPr>
          <p:cNvPr id="177155" name="灯片编号占位符 3">
            <a:extLst>
              <a:ext uri="{FF2B5EF4-FFF2-40B4-BE49-F238E27FC236}">
                <a16:creationId xmlns:a16="http://schemas.microsoft.com/office/drawing/2014/main" id="{9F5A2E57-0088-4588-9A42-1D2732785C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B363B6-39B7-44A9-8B21-C5C7CCD1A0E4}" type="slidenum">
              <a:rPr lang="en-US" altLang="zh-CN"/>
              <a:pPr eaLnBrk="1" hangingPunct="1"/>
              <a:t>172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E6FA7838-6651-48B6-AE67-1AC43F6BAF75}"/>
              </a:ext>
            </a:extLst>
          </p:cNvPr>
          <p:cNvGraphicFramePr>
            <a:graphicFrameLocks noGrp="1"/>
          </p:cNvGraphicFramePr>
          <p:nvPr>
            <p:ph idx="1"/>
          </p:nvPr>
        </p:nvGraphicFramePr>
        <p:xfrm>
          <a:off x="457200" y="838200"/>
          <a:ext cx="3352800" cy="4724400"/>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472440">
                <a:tc>
                  <a:txBody>
                    <a:bodyPr/>
                    <a:lstStyle/>
                    <a:p>
                      <a:r>
                        <a:rPr lang="en-US" altLang="zh-CN" sz="2400" b="1" dirty="0" err="1">
                          <a:solidFill>
                            <a:srgbClr val="3333CC"/>
                          </a:solidFill>
                        </a:rPr>
                        <a:t>Sno</a:t>
                      </a:r>
                      <a:endParaRPr lang="zh-CN" altLang="en-US" sz="2400" b="1" dirty="0">
                        <a:solidFill>
                          <a:srgbClr val="3333CC"/>
                        </a:solidFill>
                      </a:endParaRPr>
                    </a:p>
                  </a:txBody>
                  <a:tcPr/>
                </a:tc>
                <a:tc>
                  <a:txBody>
                    <a:bodyPr/>
                    <a:lstStyle/>
                    <a:p>
                      <a:r>
                        <a:rPr lang="en-US" altLang="zh-CN" sz="2400" b="1" dirty="0" err="1">
                          <a:solidFill>
                            <a:srgbClr val="3333CC"/>
                          </a:solidFill>
                        </a:rPr>
                        <a:t>Cno</a:t>
                      </a:r>
                      <a:endParaRPr lang="zh-CN" altLang="en-US" sz="2400" b="1" dirty="0">
                        <a:solidFill>
                          <a:srgbClr val="3333CC"/>
                        </a:solidFill>
                      </a:endParaRPr>
                    </a:p>
                  </a:txBody>
                  <a:tcPr/>
                </a:tc>
                <a:tc>
                  <a:txBody>
                    <a:bodyPr/>
                    <a:lstStyle/>
                    <a:p>
                      <a:r>
                        <a:rPr lang="en-US" altLang="zh-CN" sz="2400" b="1" dirty="0">
                          <a:solidFill>
                            <a:srgbClr val="3333CC"/>
                          </a:solidFill>
                        </a:rPr>
                        <a:t>Grade</a:t>
                      </a:r>
                      <a:endParaRPr lang="zh-CN" altLang="en-US" sz="2400" b="1" dirty="0">
                        <a:solidFill>
                          <a:srgbClr val="3333CC"/>
                        </a:solidFill>
                      </a:endParaRPr>
                    </a:p>
                  </a:txBody>
                  <a:tcPr/>
                </a:tc>
                <a:extLst>
                  <a:ext uri="{0D108BD9-81ED-4DB2-BD59-A6C34878D82A}">
                    <a16:rowId xmlns:a16="http://schemas.microsoft.com/office/drawing/2014/main" val="10000"/>
                  </a:ext>
                </a:extLst>
              </a:tr>
              <a:tr h="472440">
                <a:tc>
                  <a:txBody>
                    <a:bodyPr/>
                    <a:lstStyle/>
                    <a:p>
                      <a:r>
                        <a:rPr lang="en-US" altLang="zh-CN" sz="2400" b="1" dirty="0"/>
                        <a:t>s1</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1"/>
                  </a:ext>
                </a:extLst>
              </a:tr>
              <a:tr h="472440">
                <a:tc>
                  <a:txBody>
                    <a:bodyPr/>
                    <a:lstStyle/>
                    <a:p>
                      <a:r>
                        <a:rPr lang="en-US" altLang="zh-CN" sz="2400" b="1" dirty="0"/>
                        <a:t>s1</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90</a:t>
                      </a:r>
                      <a:endParaRPr lang="zh-CN" altLang="en-US" sz="2400" b="1" dirty="0"/>
                    </a:p>
                  </a:txBody>
                  <a:tcPr/>
                </a:tc>
                <a:extLst>
                  <a:ext uri="{0D108BD9-81ED-4DB2-BD59-A6C34878D82A}">
                    <a16:rowId xmlns:a16="http://schemas.microsoft.com/office/drawing/2014/main" val="10002"/>
                  </a:ext>
                </a:extLst>
              </a:tr>
              <a:tr h="472440">
                <a:tc>
                  <a:txBody>
                    <a:bodyPr/>
                    <a:lstStyle/>
                    <a:p>
                      <a:r>
                        <a:rPr lang="en-US" altLang="zh-CN" sz="2400" b="1" dirty="0"/>
                        <a:t>s1</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88</a:t>
                      </a:r>
                      <a:endParaRPr lang="zh-CN" altLang="en-US" sz="2400" b="1" dirty="0"/>
                    </a:p>
                  </a:txBody>
                  <a:tcPr/>
                </a:tc>
                <a:extLst>
                  <a:ext uri="{0D108BD9-81ED-4DB2-BD59-A6C34878D82A}">
                    <a16:rowId xmlns:a16="http://schemas.microsoft.com/office/drawing/2014/main" val="10003"/>
                  </a:ext>
                </a:extLst>
              </a:tr>
              <a:tr h="472440">
                <a:tc>
                  <a:txBody>
                    <a:bodyPr/>
                    <a:lstStyle/>
                    <a:p>
                      <a:r>
                        <a:rPr lang="en-US" altLang="zh-CN" sz="2400" b="1" dirty="0"/>
                        <a:t>s2</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95</a:t>
                      </a:r>
                      <a:endParaRPr lang="zh-CN" altLang="en-US" sz="2400" b="1" dirty="0"/>
                    </a:p>
                  </a:txBody>
                  <a:tcPr/>
                </a:tc>
                <a:extLst>
                  <a:ext uri="{0D108BD9-81ED-4DB2-BD59-A6C34878D82A}">
                    <a16:rowId xmlns:a16="http://schemas.microsoft.com/office/drawing/2014/main" val="10004"/>
                  </a:ext>
                </a:extLst>
              </a:tr>
              <a:tr h="472440">
                <a:tc>
                  <a:txBody>
                    <a:bodyPr/>
                    <a:lstStyle/>
                    <a:p>
                      <a:r>
                        <a:rPr lang="en-US" altLang="zh-CN" sz="2400" b="1" dirty="0"/>
                        <a:t>s2</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5"/>
                  </a:ext>
                </a:extLst>
              </a:tr>
              <a:tr h="472440">
                <a:tc>
                  <a:txBody>
                    <a:bodyPr/>
                    <a:lstStyle/>
                    <a:p>
                      <a:r>
                        <a:rPr lang="en-US" altLang="zh-CN" sz="2400" b="1" dirty="0"/>
                        <a:t>s2</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89</a:t>
                      </a:r>
                      <a:endParaRPr lang="zh-CN" altLang="en-US" sz="2400" b="1" dirty="0"/>
                    </a:p>
                  </a:txBody>
                  <a:tcPr/>
                </a:tc>
                <a:extLst>
                  <a:ext uri="{0D108BD9-81ED-4DB2-BD59-A6C34878D82A}">
                    <a16:rowId xmlns:a16="http://schemas.microsoft.com/office/drawing/2014/main" val="10006"/>
                  </a:ext>
                </a:extLst>
              </a:tr>
              <a:tr h="472440">
                <a:tc>
                  <a:txBody>
                    <a:bodyPr/>
                    <a:lstStyle/>
                    <a:p>
                      <a:r>
                        <a:rPr lang="en-US" altLang="zh-CN" sz="2400" b="1" dirty="0"/>
                        <a:t>s3</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100</a:t>
                      </a:r>
                      <a:endParaRPr lang="zh-CN" altLang="en-US" sz="2400" b="1" dirty="0"/>
                    </a:p>
                  </a:txBody>
                  <a:tcPr/>
                </a:tc>
                <a:extLst>
                  <a:ext uri="{0D108BD9-81ED-4DB2-BD59-A6C34878D82A}">
                    <a16:rowId xmlns:a16="http://schemas.microsoft.com/office/drawing/2014/main" val="10007"/>
                  </a:ext>
                </a:extLst>
              </a:tr>
              <a:tr h="472440">
                <a:tc>
                  <a:txBody>
                    <a:bodyPr/>
                    <a:lstStyle/>
                    <a:p>
                      <a:r>
                        <a:rPr lang="en-US" altLang="zh-CN" sz="2400" b="1" dirty="0"/>
                        <a:t>s3</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85</a:t>
                      </a:r>
                      <a:endParaRPr lang="zh-CN" altLang="en-US" sz="2400" b="1" dirty="0"/>
                    </a:p>
                  </a:txBody>
                  <a:tcPr/>
                </a:tc>
                <a:extLst>
                  <a:ext uri="{0D108BD9-81ED-4DB2-BD59-A6C34878D82A}">
                    <a16:rowId xmlns:a16="http://schemas.microsoft.com/office/drawing/2014/main" val="10008"/>
                  </a:ext>
                </a:extLst>
              </a:tr>
              <a:tr h="472440">
                <a:tc>
                  <a:txBody>
                    <a:bodyPr/>
                    <a:lstStyle/>
                    <a:p>
                      <a:r>
                        <a:rPr lang="en-US" altLang="zh-CN" sz="2400" b="1" dirty="0"/>
                        <a:t>s3</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88</a:t>
                      </a:r>
                      <a:endParaRPr lang="zh-CN" altLang="en-US" sz="2400" b="1" dirty="0"/>
                    </a:p>
                  </a:txBody>
                  <a:tcPr/>
                </a:tc>
                <a:extLst>
                  <a:ext uri="{0D108BD9-81ED-4DB2-BD59-A6C34878D82A}">
                    <a16:rowId xmlns:a16="http://schemas.microsoft.com/office/drawing/2014/main" val="10009"/>
                  </a:ext>
                </a:extLst>
              </a:tr>
            </a:tbl>
          </a:graphicData>
        </a:graphic>
      </p:graphicFrame>
      <p:sp>
        <p:nvSpPr>
          <p:cNvPr id="178224" name="灯片编号占位符 3">
            <a:extLst>
              <a:ext uri="{FF2B5EF4-FFF2-40B4-BE49-F238E27FC236}">
                <a16:creationId xmlns:a16="http://schemas.microsoft.com/office/drawing/2014/main" id="{E2213199-3D26-4441-A89B-BFF8F216F604}"/>
              </a:ext>
            </a:extLst>
          </p:cNvPr>
          <p:cNvSpPr>
            <a:spLocks noGrp="1"/>
          </p:cNvSpPr>
          <p:nvPr>
            <p:ph type="sldNum" sz="quarter" idx="12"/>
          </p:nvPr>
        </p:nvSpPr>
        <p:spPr>
          <a:xfrm>
            <a:off x="5410200" y="571500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4C4271-15F0-40C9-A0DA-106BB45C23AF}" type="slidenum">
              <a:rPr lang="en-US" altLang="zh-CN"/>
              <a:pPr eaLnBrk="1" hangingPunct="1"/>
              <a:t>173</a:t>
            </a:fld>
            <a:endParaRPr lang="en-US" altLang="zh-CN"/>
          </a:p>
        </p:txBody>
      </p:sp>
      <p:sp>
        <p:nvSpPr>
          <p:cNvPr id="178225" name="TextBox 6">
            <a:extLst>
              <a:ext uri="{FF2B5EF4-FFF2-40B4-BE49-F238E27FC236}">
                <a16:creationId xmlns:a16="http://schemas.microsoft.com/office/drawing/2014/main" id="{000D2910-A1C4-4B35-B153-B29115F0E992}"/>
              </a:ext>
            </a:extLst>
          </p:cNvPr>
          <p:cNvSpPr txBox="1">
            <a:spLocks noChangeArrowheads="1"/>
          </p:cNvSpPr>
          <p:nvPr/>
        </p:nvSpPr>
        <p:spPr bwMode="auto">
          <a:xfrm>
            <a:off x="457200" y="161925"/>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SC x</a:t>
            </a:r>
          </a:p>
        </p:txBody>
      </p:sp>
      <p:graphicFrame>
        <p:nvGraphicFramePr>
          <p:cNvPr id="11" name="内容占位符 4">
            <a:extLst>
              <a:ext uri="{FF2B5EF4-FFF2-40B4-BE49-F238E27FC236}">
                <a16:creationId xmlns:a16="http://schemas.microsoft.com/office/drawing/2014/main" id="{96C0199B-6C5A-4318-887B-9B8EA5754F7D}"/>
              </a:ext>
            </a:extLst>
          </p:cNvPr>
          <p:cNvGraphicFramePr>
            <a:graphicFrameLocks/>
          </p:cNvGraphicFramePr>
          <p:nvPr/>
        </p:nvGraphicFramePr>
        <p:xfrm>
          <a:off x="4648200" y="838200"/>
          <a:ext cx="3429000" cy="1874838"/>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457278">
                <a:tc>
                  <a:txBody>
                    <a:bodyPr/>
                    <a:lstStyle/>
                    <a:p>
                      <a:r>
                        <a:rPr lang="en-US" altLang="zh-CN" sz="2400" b="1" dirty="0" err="1">
                          <a:solidFill>
                            <a:srgbClr val="3333CC"/>
                          </a:solidFill>
                        </a:rPr>
                        <a:t>avg_sno</a:t>
                      </a:r>
                      <a:endParaRPr lang="zh-CN" altLang="en-US" sz="2400" b="1" dirty="0">
                        <a:solidFill>
                          <a:srgbClr val="3333CC"/>
                        </a:solidFill>
                      </a:endParaRPr>
                    </a:p>
                  </a:txBody>
                  <a:tcPr marT="45728" marB="45728"/>
                </a:tc>
                <a:tc>
                  <a:txBody>
                    <a:bodyPr/>
                    <a:lstStyle/>
                    <a:p>
                      <a:r>
                        <a:rPr lang="en-US" altLang="zh-CN" sz="2400" b="1" dirty="0" err="1">
                          <a:solidFill>
                            <a:srgbClr val="3333CC"/>
                          </a:solidFill>
                        </a:rPr>
                        <a:t>avg_grade</a:t>
                      </a:r>
                      <a:endParaRPr lang="zh-CN" altLang="en-US" sz="2400" b="1" dirty="0">
                        <a:solidFill>
                          <a:srgbClr val="3333CC"/>
                        </a:solidFill>
                      </a:endParaRPr>
                    </a:p>
                  </a:txBody>
                  <a:tcPr marT="45728" marB="45728"/>
                </a:tc>
                <a:extLst>
                  <a:ext uri="{0D108BD9-81ED-4DB2-BD59-A6C34878D82A}">
                    <a16:rowId xmlns:a16="http://schemas.microsoft.com/office/drawing/2014/main" val="10000"/>
                  </a:ext>
                </a:extLst>
              </a:tr>
              <a:tr h="472520">
                <a:tc>
                  <a:txBody>
                    <a:bodyPr/>
                    <a:lstStyle/>
                    <a:p>
                      <a:r>
                        <a:rPr lang="en-US" altLang="zh-CN" sz="2400" b="1" dirty="0"/>
                        <a:t>s1</a:t>
                      </a:r>
                      <a:endParaRPr lang="zh-CN" altLang="en-US" sz="2400" b="1" dirty="0"/>
                    </a:p>
                  </a:txBody>
                  <a:tcPr marT="45728" marB="45728"/>
                </a:tc>
                <a:tc>
                  <a:txBody>
                    <a:bodyPr/>
                    <a:lstStyle/>
                    <a:p>
                      <a:r>
                        <a:rPr lang="en-US" altLang="zh-CN" sz="2400" b="1" dirty="0"/>
                        <a:t>90</a:t>
                      </a:r>
                      <a:endParaRPr lang="zh-CN" altLang="en-US" sz="2400" b="1" dirty="0"/>
                    </a:p>
                  </a:txBody>
                  <a:tcPr marT="45728" marB="45728"/>
                </a:tc>
                <a:extLst>
                  <a:ext uri="{0D108BD9-81ED-4DB2-BD59-A6C34878D82A}">
                    <a16:rowId xmlns:a16="http://schemas.microsoft.com/office/drawing/2014/main" val="10001"/>
                  </a:ext>
                </a:extLst>
              </a:tr>
              <a:tr h="472520">
                <a:tc>
                  <a:txBody>
                    <a:bodyPr/>
                    <a:lstStyle/>
                    <a:p>
                      <a:r>
                        <a:rPr lang="en-US" altLang="zh-CN" sz="2400" b="1" dirty="0"/>
                        <a:t>s2</a:t>
                      </a:r>
                      <a:endParaRPr lang="zh-CN" altLang="en-US" sz="2400" b="1" dirty="0"/>
                    </a:p>
                  </a:txBody>
                  <a:tcPr marT="45728" marB="45728"/>
                </a:tc>
                <a:tc>
                  <a:txBody>
                    <a:bodyPr/>
                    <a:lstStyle/>
                    <a:p>
                      <a:r>
                        <a:rPr lang="en-US" altLang="zh-CN" sz="2400" b="1" dirty="0"/>
                        <a:t>92</a:t>
                      </a:r>
                      <a:endParaRPr lang="zh-CN" altLang="en-US" sz="2400" b="1" dirty="0"/>
                    </a:p>
                  </a:txBody>
                  <a:tcPr marT="45728" marB="45728"/>
                </a:tc>
                <a:extLst>
                  <a:ext uri="{0D108BD9-81ED-4DB2-BD59-A6C34878D82A}">
                    <a16:rowId xmlns:a16="http://schemas.microsoft.com/office/drawing/2014/main" val="10002"/>
                  </a:ext>
                </a:extLst>
              </a:tr>
              <a:tr h="472520">
                <a:tc>
                  <a:txBody>
                    <a:bodyPr/>
                    <a:lstStyle/>
                    <a:p>
                      <a:r>
                        <a:rPr lang="en-US" altLang="zh-CN" sz="2400" b="1" dirty="0"/>
                        <a:t>s3</a:t>
                      </a:r>
                      <a:endParaRPr lang="zh-CN" altLang="en-US" sz="2400" b="1" dirty="0"/>
                    </a:p>
                  </a:txBody>
                  <a:tcPr marT="45728" marB="45728"/>
                </a:tc>
                <a:tc>
                  <a:txBody>
                    <a:bodyPr/>
                    <a:lstStyle/>
                    <a:p>
                      <a:r>
                        <a:rPr lang="en-US" altLang="zh-CN" sz="2400" b="1" dirty="0"/>
                        <a:t>91</a:t>
                      </a:r>
                      <a:endParaRPr lang="zh-CN" altLang="en-US" sz="2400" b="1" dirty="0"/>
                    </a:p>
                  </a:txBody>
                  <a:tcPr marT="45728" marB="45728"/>
                </a:tc>
                <a:extLst>
                  <a:ext uri="{0D108BD9-81ED-4DB2-BD59-A6C34878D82A}">
                    <a16:rowId xmlns:a16="http://schemas.microsoft.com/office/drawing/2014/main" val="10003"/>
                  </a:ext>
                </a:extLst>
              </a:tr>
            </a:tbl>
          </a:graphicData>
        </a:graphic>
      </p:graphicFrame>
      <p:sp>
        <p:nvSpPr>
          <p:cNvPr id="178243" name="TextBox 15">
            <a:extLst>
              <a:ext uri="{FF2B5EF4-FFF2-40B4-BE49-F238E27FC236}">
                <a16:creationId xmlns:a16="http://schemas.microsoft.com/office/drawing/2014/main" id="{C183C6A4-BB32-4F64-AF31-A4147417A8C7}"/>
              </a:ext>
            </a:extLst>
          </p:cNvPr>
          <p:cNvSpPr txBox="1">
            <a:spLocks noChangeArrowheads="1"/>
          </p:cNvSpPr>
          <p:nvPr/>
        </p:nvSpPr>
        <p:spPr bwMode="auto">
          <a:xfrm>
            <a:off x="4648200" y="2286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Avg_sc</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588BBF64-422A-4301-86C4-62B05D2AE2CB}"/>
              </a:ext>
            </a:extLst>
          </p:cNvPr>
          <p:cNvGraphicFramePr>
            <a:graphicFrameLocks noGrp="1"/>
          </p:cNvGraphicFramePr>
          <p:nvPr>
            <p:ph idx="1"/>
          </p:nvPr>
        </p:nvGraphicFramePr>
        <p:xfrm>
          <a:off x="685800" y="1066800"/>
          <a:ext cx="6934199" cy="4724400"/>
        </p:xfrm>
        <a:graphic>
          <a:graphicData uri="http://schemas.openxmlformats.org/drawingml/2006/table">
            <a:tbl>
              <a:tblPr firstRow="1" bandRow="1">
                <a:tableStyleId>{5C22544A-7EE6-4342-B048-85BDC9FD1C3A}</a:tableStyleId>
              </a:tblPr>
              <a:tblGrid>
                <a:gridCol w="875898">
                  <a:extLst>
                    <a:ext uri="{9D8B030D-6E8A-4147-A177-3AD203B41FA5}">
                      <a16:colId xmlns:a16="http://schemas.microsoft.com/office/drawing/2014/main" val="20000"/>
                    </a:ext>
                  </a:extLst>
                </a:gridCol>
                <a:gridCol w="875899">
                  <a:extLst>
                    <a:ext uri="{9D8B030D-6E8A-4147-A177-3AD203B41FA5}">
                      <a16:colId xmlns:a16="http://schemas.microsoft.com/office/drawing/2014/main" val="20001"/>
                    </a:ext>
                  </a:extLst>
                </a:gridCol>
                <a:gridCol w="1167865">
                  <a:extLst>
                    <a:ext uri="{9D8B030D-6E8A-4147-A177-3AD203B41FA5}">
                      <a16:colId xmlns:a16="http://schemas.microsoft.com/office/drawing/2014/main" val="20002"/>
                    </a:ext>
                  </a:extLst>
                </a:gridCol>
                <a:gridCol w="1459832">
                  <a:extLst>
                    <a:ext uri="{9D8B030D-6E8A-4147-A177-3AD203B41FA5}">
                      <a16:colId xmlns:a16="http://schemas.microsoft.com/office/drawing/2014/main" val="20003"/>
                    </a:ext>
                  </a:extLst>
                </a:gridCol>
                <a:gridCol w="2554705">
                  <a:extLst>
                    <a:ext uri="{9D8B030D-6E8A-4147-A177-3AD203B41FA5}">
                      <a16:colId xmlns:a16="http://schemas.microsoft.com/office/drawing/2014/main" val="20004"/>
                    </a:ext>
                  </a:extLst>
                </a:gridCol>
              </a:tblGrid>
              <a:tr h="472440">
                <a:tc>
                  <a:txBody>
                    <a:bodyPr/>
                    <a:lstStyle/>
                    <a:p>
                      <a:r>
                        <a:rPr lang="en-US" altLang="zh-CN" sz="2400" b="1" dirty="0" err="1">
                          <a:solidFill>
                            <a:srgbClr val="3333CC"/>
                          </a:solidFill>
                        </a:rPr>
                        <a:t>Sno</a:t>
                      </a:r>
                      <a:endParaRPr lang="zh-CN" altLang="en-US" sz="2400" b="1" dirty="0">
                        <a:solidFill>
                          <a:srgbClr val="3333CC"/>
                        </a:solidFill>
                      </a:endParaRPr>
                    </a:p>
                  </a:txBody>
                  <a:tcPr/>
                </a:tc>
                <a:tc>
                  <a:txBody>
                    <a:bodyPr/>
                    <a:lstStyle/>
                    <a:p>
                      <a:r>
                        <a:rPr lang="en-US" altLang="zh-CN" sz="2400" b="1" dirty="0" err="1">
                          <a:solidFill>
                            <a:srgbClr val="3333CC"/>
                          </a:solidFill>
                        </a:rPr>
                        <a:t>Cno</a:t>
                      </a:r>
                      <a:endParaRPr lang="zh-CN" altLang="en-US" sz="2400" b="1" dirty="0">
                        <a:solidFill>
                          <a:srgbClr val="3333CC"/>
                        </a:solidFill>
                      </a:endParaRPr>
                    </a:p>
                  </a:txBody>
                  <a:tcPr/>
                </a:tc>
                <a:tc>
                  <a:txBody>
                    <a:bodyPr/>
                    <a:lstStyle/>
                    <a:p>
                      <a:r>
                        <a:rPr lang="en-US" altLang="zh-CN" sz="2400" b="1" dirty="0">
                          <a:solidFill>
                            <a:srgbClr val="3333CC"/>
                          </a:solidFill>
                        </a:rPr>
                        <a:t>Grade</a:t>
                      </a:r>
                      <a:endParaRPr lang="zh-CN" altLang="en-US" sz="2400" b="1" dirty="0">
                        <a:solidFill>
                          <a:srgbClr val="3333CC"/>
                        </a:solidFill>
                      </a:endParaRPr>
                    </a:p>
                  </a:txBody>
                  <a:tcPr/>
                </a:tc>
                <a:tc>
                  <a:txBody>
                    <a:bodyPr/>
                    <a:lstStyle/>
                    <a:p>
                      <a:r>
                        <a:rPr lang="en-US" altLang="zh-CN" sz="2400" b="1" dirty="0" err="1">
                          <a:solidFill>
                            <a:srgbClr val="3333CC"/>
                          </a:solidFill>
                        </a:rPr>
                        <a:t>avg_sno</a:t>
                      </a:r>
                      <a:endParaRPr lang="zh-CN" altLang="en-US" sz="2400" b="1" dirty="0">
                        <a:solidFill>
                          <a:srgbClr val="3333CC"/>
                        </a:solidFill>
                      </a:endParaRPr>
                    </a:p>
                  </a:txBody>
                  <a:tcPr/>
                </a:tc>
                <a:tc>
                  <a:txBody>
                    <a:bodyPr/>
                    <a:lstStyle/>
                    <a:p>
                      <a:r>
                        <a:rPr lang="en-US" altLang="zh-CN" sz="2400" b="1" dirty="0" err="1">
                          <a:solidFill>
                            <a:srgbClr val="3333CC"/>
                          </a:solidFill>
                        </a:rPr>
                        <a:t>avg_grade</a:t>
                      </a:r>
                      <a:endParaRPr lang="zh-CN" altLang="en-US" sz="2400" b="1" dirty="0">
                        <a:solidFill>
                          <a:srgbClr val="3333CC"/>
                        </a:solidFill>
                      </a:endParaRPr>
                    </a:p>
                  </a:txBody>
                  <a:tcPr/>
                </a:tc>
                <a:extLst>
                  <a:ext uri="{0D108BD9-81ED-4DB2-BD59-A6C34878D82A}">
                    <a16:rowId xmlns:a16="http://schemas.microsoft.com/office/drawing/2014/main" val="10000"/>
                  </a:ext>
                </a:extLst>
              </a:tr>
              <a:tr h="472440">
                <a:tc>
                  <a:txBody>
                    <a:bodyPr/>
                    <a:lstStyle/>
                    <a:p>
                      <a:r>
                        <a:rPr lang="en-US" altLang="zh-CN" sz="2400" b="1" dirty="0"/>
                        <a:t>s1</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92</a:t>
                      </a:r>
                      <a:endParaRPr lang="zh-CN" altLang="en-US" sz="2400" b="1" dirty="0"/>
                    </a:p>
                  </a:txBody>
                  <a:tcPr/>
                </a:tc>
                <a:tc>
                  <a:txBody>
                    <a:bodyPr/>
                    <a:lstStyle/>
                    <a:p>
                      <a:r>
                        <a:rPr lang="en-US" altLang="zh-CN" sz="2400" b="1" dirty="0"/>
                        <a:t>s1</a:t>
                      </a:r>
                      <a:endParaRPr lang="zh-CN" altLang="en-US" sz="2400" b="1" dirty="0"/>
                    </a:p>
                  </a:txBody>
                  <a:tcPr/>
                </a:tc>
                <a:tc>
                  <a:txBody>
                    <a:bodyPr/>
                    <a:lstStyle/>
                    <a:p>
                      <a:r>
                        <a:rPr lang="en-US" altLang="zh-CN" sz="2400" b="1" dirty="0"/>
                        <a:t>90</a:t>
                      </a:r>
                      <a:endParaRPr lang="zh-CN" altLang="en-US" sz="2400" b="1" dirty="0"/>
                    </a:p>
                  </a:txBody>
                  <a:tcPr/>
                </a:tc>
                <a:extLst>
                  <a:ext uri="{0D108BD9-81ED-4DB2-BD59-A6C34878D82A}">
                    <a16:rowId xmlns:a16="http://schemas.microsoft.com/office/drawing/2014/main" val="10001"/>
                  </a:ext>
                </a:extLst>
              </a:tr>
              <a:tr h="472440">
                <a:tc>
                  <a:txBody>
                    <a:bodyPr/>
                    <a:lstStyle/>
                    <a:p>
                      <a:r>
                        <a:rPr lang="en-US" altLang="zh-CN" sz="2400" b="1" dirty="0"/>
                        <a:t>s1</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90</a:t>
                      </a:r>
                      <a:endParaRPr lang="zh-CN" altLang="en-US" sz="2400" b="1" dirty="0"/>
                    </a:p>
                  </a:txBody>
                  <a:tcPr/>
                </a:tc>
                <a:tc>
                  <a:txBody>
                    <a:bodyPr/>
                    <a:lstStyle/>
                    <a:p>
                      <a:r>
                        <a:rPr lang="en-US" altLang="zh-CN" sz="2400" b="1" dirty="0"/>
                        <a:t>s1</a:t>
                      </a:r>
                      <a:endParaRPr lang="zh-CN" altLang="en-US" sz="2400" b="1" dirty="0"/>
                    </a:p>
                  </a:txBody>
                  <a:tcPr/>
                </a:tc>
                <a:tc>
                  <a:txBody>
                    <a:bodyPr/>
                    <a:lstStyle/>
                    <a:p>
                      <a:r>
                        <a:rPr lang="en-US" altLang="zh-CN" sz="2400" b="1" dirty="0"/>
                        <a:t>90</a:t>
                      </a:r>
                      <a:endParaRPr lang="zh-CN" altLang="en-US" sz="2400" b="1" dirty="0"/>
                    </a:p>
                  </a:txBody>
                  <a:tcPr/>
                </a:tc>
                <a:extLst>
                  <a:ext uri="{0D108BD9-81ED-4DB2-BD59-A6C34878D82A}">
                    <a16:rowId xmlns:a16="http://schemas.microsoft.com/office/drawing/2014/main" val="10002"/>
                  </a:ext>
                </a:extLst>
              </a:tr>
              <a:tr h="472440">
                <a:tc>
                  <a:txBody>
                    <a:bodyPr/>
                    <a:lstStyle/>
                    <a:p>
                      <a:r>
                        <a:rPr lang="en-US" altLang="zh-CN" sz="2400" b="1" dirty="0"/>
                        <a:t>s1</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88</a:t>
                      </a:r>
                      <a:endParaRPr lang="zh-CN" altLang="en-US" sz="2400" b="1" dirty="0"/>
                    </a:p>
                  </a:txBody>
                  <a:tcPr/>
                </a:tc>
                <a:tc>
                  <a:txBody>
                    <a:bodyPr/>
                    <a:lstStyle/>
                    <a:p>
                      <a:r>
                        <a:rPr lang="en-US" altLang="zh-CN" sz="2400" b="1" dirty="0"/>
                        <a:t>s1</a:t>
                      </a:r>
                      <a:endParaRPr lang="zh-CN" altLang="en-US" sz="2400" b="1" dirty="0"/>
                    </a:p>
                  </a:txBody>
                  <a:tcPr/>
                </a:tc>
                <a:tc>
                  <a:txBody>
                    <a:bodyPr/>
                    <a:lstStyle/>
                    <a:p>
                      <a:r>
                        <a:rPr lang="en-US" altLang="zh-CN" sz="2400" b="1" dirty="0"/>
                        <a:t>90</a:t>
                      </a:r>
                      <a:endParaRPr lang="zh-CN" altLang="en-US" sz="2400" b="1" dirty="0"/>
                    </a:p>
                  </a:txBody>
                  <a:tcPr/>
                </a:tc>
                <a:extLst>
                  <a:ext uri="{0D108BD9-81ED-4DB2-BD59-A6C34878D82A}">
                    <a16:rowId xmlns:a16="http://schemas.microsoft.com/office/drawing/2014/main" val="10003"/>
                  </a:ext>
                </a:extLst>
              </a:tr>
              <a:tr h="472440">
                <a:tc>
                  <a:txBody>
                    <a:bodyPr/>
                    <a:lstStyle/>
                    <a:p>
                      <a:r>
                        <a:rPr lang="en-US" altLang="zh-CN" sz="2400" b="1" dirty="0"/>
                        <a:t>s2</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95</a:t>
                      </a:r>
                      <a:endParaRPr lang="zh-CN" altLang="en-US" sz="2400" b="1" dirty="0"/>
                    </a:p>
                  </a:txBody>
                  <a:tcPr/>
                </a:tc>
                <a:tc>
                  <a:txBody>
                    <a:bodyPr/>
                    <a:lstStyle/>
                    <a:p>
                      <a:r>
                        <a:rPr lang="en-US" altLang="zh-CN" sz="2400" b="1" dirty="0"/>
                        <a:t>s2</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4"/>
                  </a:ext>
                </a:extLst>
              </a:tr>
              <a:tr h="472440">
                <a:tc>
                  <a:txBody>
                    <a:bodyPr/>
                    <a:lstStyle/>
                    <a:p>
                      <a:r>
                        <a:rPr lang="en-US" altLang="zh-CN" sz="2400" b="1" dirty="0"/>
                        <a:t>s2</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92</a:t>
                      </a:r>
                      <a:endParaRPr lang="zh-CN" altLang="en-US" sz="2400" b="1" dirty="0"/>
                    </a:p>
                  </a:txBody>
                  <a:tcPr/>
                </a:tc>
                <a:tc>
                  <a:txBody>
                    <a:bodyPr/>
                    <a:lstStyle/>
                    <a:p>
                      <a:r>
                        <a:rPr lang="en-US" altLang="zh-CN" sz="2400" b="1" dirty="0"/>
                        <a:t>s2</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5"/>
                  </a:ext>
                </a:extLst>
              </a:tr>
              <a:tr h="472440">
                <a:tc>
                  <a:txBody>
                    <a:bodyPr/>
                    <a:lstStyle/>
                    <a:p>
                      <a:r>
                        <a:rPr lang="en-US" altLang="zh-CN" sz="2400" b="1" dirty="0"/>
                        <a:t>s2</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89</a:t>
                      </a:r>
                      <a:endParaRPr lang="zh-CN" altLang="en-US" sz="2400" b="1" dirty="0"/>
                    </a:p>
                  </a:txBody>
                  <a:tcPr/>
                </a:tc>
                <a:tc>
                  <a:txBody>
                    <a:bodyPr/>
                    <a:lstStyle/>
                    <a:p>
                      <a:r>
                        <a:rPr lang="en-US" altLang="zh-CN" sz="2400" b="1" dirty="0"/>
                        <a:t>s2</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6"/>
                  </a:ext>
                </a:extLst>
              </a:tr>
              <a:tr h="472440">
                <a:tc>
                  <a:txBody>
                    <a:bodyPr/>
                    <a:lstStyle/>
                    <a:p>
                      <a:r>
                        <a:rPr lang="en-US" altLang="zh-CN" sz="2400" b="1" dirty="0"/>
                        <a:t>s3</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100</a:t>
                      </a:r>
                      <a:endParaRPr lang="zh-CN" altLang="en-US" sz="2400" b="1" dirty="0"/>
                    </a:p>
                  </a:txBody>
                  <a:tcPr/>
                </a:tc>
                <a:tc>
                  <a:txBody>
                    <a:bodyPr/>
                    <a:lstStyle/>
                    <a:p>
                      <a:r>
                        <a:rPr lang="en-US" altLang="zh-CN" sz="2400" b="1" dirty="0"/>
                        <a:t>s3</a:t>
                      </a:r>
                      <a:endParaRPr lang="zh-CN" altLang="en-US" sz="2400" b="1" dirty="0"/>
                    </a:p>
                  </a:txBody>
                  <a:tcPr/>
                </a:tc>
                <a:tc>
                  <a:txBody>
                    <a:bodyPr/>
                    <a:lstStyle/>
                    <a:p>
                      <a:r>
                        <a:rPr lang="en-US" altLang="zh-CN" sz="2400" b="1" dirty="0"/>
                        <a:t>91</a:t>
                      </a:r>
                      <a:endParaRPr lang="zh-CN" altLang="en-US" sz="2400" b="1" dirty="0"/>
                    </a:p>
                  </a:txBody>
                  <a:tcPr/>
                </a:tc>
                <a:extLst>
                  <a:ext uri="{0D108BD9-81ED-4DB2-BD59-A6C34878D82A}">
                    <a16:rowId xmlns:a16="http://schemas.microsoft.com/office/drawing/2014/main" val="10007"/>
                  </a:ext>
                </a:extLst>
              </a:tr>
              <a:tr h="472440">
                <a:tc>
                  <a:txBody>
                    <a:bodyPr/>
                    <a:lstStyle/>
                    <a:p>
                      <a:r>
                        <a:rPr lang="en-US" altLang="zh-CN" sz="2400" b="1" dirty="0"/>
                        <a:t>s3</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85</a:t>
                      </a:r>
                      <a:endParaRPr lang="zh-CN" altLang="en-US" sz="2400" b="1" dirty="0"/>
                    </a:p>
                  </a:txBody>
                  <a:tcPr/>
                </a:tc>
                <a:tc>
                  <a:txBody>
                    <a:bodyPr/>
                    <a:lstStyle/>
                    <a:p>
                      <a:r>
                        <a:rPr lang="en-US" altLang="zh-CN" sz="2400" b="1" dirty="0"/>
                        <a:t>s3</a:t>
                      </a:r>
                      <a:endParaRPr lang="zh-CN" altLang="en-US" sz="2400" b="1" dirty="0"/>
                    </a:p>
                  </a:txBody>
                  <a:tcPr/>
                </a:tc>
                <a:tc>
                  <a:txBody>
                    <a:bodyPr/>
                    <a:lstStyle/>
                    <a:p>
                      <a:r>
                        <a:rPr lang="en-US" altLang="zh-CN" sz="2400" b="1" dirty="0"/>
                        <a:t>91</a:t>
                      </a:r>
                      <a:endParaRPr lang="zh-CN" altLang="en-US" sz="2400" b="1" dirty="0"/>
                    </a:p>
                  </a:txBody>
                  <a:tcPr/>
                </a:tc>
                <a:extLst>
                  <a:ext uri="{0D108BD9-81ED-4DB2-BD59-A6C34878D82A}">
                    <a16:rowId xmlns:a16="http://schemas.microsoft.com/office/drawing/2014/main" val="10008"/>
                  </a:ext>
                </a:extLst>
              </a:tr>
              <a:tr h="472440">
                <a:tc>
                  <a:txBody>
                    <a:bodyPr/>
                    <a:lstStyle/>
                    <a:p>
                      <a:r>
                        <a:rPr lang="en-US" altLang="zh-CN" sz="2400" b="1" dirty="0"/>
                        <a:t>s3</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88</a:t>
                      </a:r>
                      <a:endParaRPr lang="zh-CN" altLang="en-US" sz="2400" b="1" dirty="0"/>
                    </a:p>
                  </a:txBody>
                  <a:tcPr/>
                </a:tc>
                <a:tc>
                  <a:txBody>
                    <a:bodyPr/>
                    <a:lstStyle/>
                    <a:p>
                      <a:r>
                        <a:rPr lang="en-US" altLang="zh-CN" sz="2400" b="1" dirty="0"/>
                        <a:t>s3</a:t>
                      </a:r>
                      <a:endParaRPr lang="zh-CN" altLang="en-US" sz="2400" b="1" dirty="0"/>
                    </a:p>
                  </a:txBody>
                  <a:tcPr/>
                </a:tc>
                <a:tc>
                  <a:txBody>
                    <a:bodyPr/>
                    <a:lstStyle/>
                    <a:p>
                      <a:r>
                        <a:rPr lang="en-US" altLang="zh-CN" sz="2400" b="1" dirty="0"/>
                        <a:t>91</a:t>
                      </a:r>
                      <a:endParaRPr lang="zh-CN" altLang="en-US" sz="2400" b="1" dirty="0"/>
                    </a:p>
                  </a:txBody>
                  <a:tcPr/>
                </a:tc>
                <a:extLst>
                  <a:ext uri="{0D108BD9-81ED-4DB2-BD59-A6C34878D82A}">
                    <a16:rowId xmlns:a16="http://schemas.microsoft.com/office/drawing/2014/main" val="10009"/>
                  </a:ext>
                </a:extLst>
              </a:tr>
            </a:tbl>
          </a:graphicData>
        </a:graphic>
      </p:graphicFrame>
      <p:sp>
        <p:nvSpPr>
          <p:cNvPr id="179270" name="灯片编号占位符 3">
            <a:extLst>
              <a:ext uri="{FF2B5EF4-FFF2-40B4-BE49-F238E27FC236}">
                <a16:creationId xmlns:a16="http://schemas.microsoft.com/office/drawing/2014/main" id="{AB4632B0-0B4E-407A-BD84-DF4E67A254AC}"/>
              </a:ext>
            </a:extLst>
          </p:cNvPr>
          <p:cNvSpPr>
            <a:spLocks noGrp="1"/>
          </p:cNvSpPr>
          <p:nvPr>
            <p:ph type="sldNum" sz="quarter" idx="12"/>
          </p:nvPr>
        </p:nvSpPr>
        <p:spPr>
          <a:xfrm>
            <a:off x="5410200" y="571500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BEF3645-FD9C-4D38-9243-0B479C48CF2C}" type="slidenum">
              <a:rPr lang="en-US" altLang="zh-CN"/>
              <a:pPr eaLnBrk="1" hangingPunct="1"/>
              <a:t>174</a:t>
            </a:fld>
            <a:endParaRPr lang="en-US" altLang="zh-CN"/>
          </a:p>
        </p:txBody>
      </p:sp>
      <p:sp>
        <p:nvSpPr>
          <p:cNvPr id="17" name="矩形 16">
            <a:extLst>
              <a:ext uri="{FF2B5EF4-FFF2-40B4-BE49-F238E27FC236}">
                <a16:creationId xmlns:a16="http://schemas.microsoft.com/office/drawing/2014/main" id="{B290E0AA-89B6-4B19-9452-EC5610FB1214}"/>
              </a:ext>
            </a:extLst>
          </p:cNvPr>
          <p:cNvSpPr/>
          <p:nvPr/>
        </p:nvSpPr>
        <p:spPr>
          <a:xfrm>
            <a:off x="430213" y="1616075"/>
            <a:ext cx="7467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17">
            <a:extLst>
              <a:ext uri="{FF2B5EF4-FFF2-40B4-BE49-F238E27FC236}">
                <a16:creationId xmlns:a16="http://schemas.microsoft.com/office/drawing/2014/main" id="{C7EFC7FE-8D3B-43CC-BF87-9F23F463EBE2}"/>
              </a:ext>
            </a:extLst>
          </p:cNvPr>
          <p:cNvSpPr/>
          <p:nvPr/>
        </p:nvSpPr>
        <p:spPr>
          <a:xfrm>
            <a:off x="425450" y="2073275"/>
            <a:ext cx="7467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矩形 18">
            <a:extLst>
              <a:ext uri="{FF2B5EF4-FFF2-40B4-BE49-F238E27FC236}">
                <a16:creationId xmlns:a16="http://schemas.microsoft.com/office/drawing/2014/main" id="{71A19569-305B-4EBA-AAE5-5817D918DD2D}"/>
              </a:ext>
            </a:extLst>
          </p:cNvPr>
          <p:cNvSpPr/>
          <p:nvPr/>
        </p:nvSpPr>
        <p:spPr>
          <a:xfrm>
            <a:off x="457200" y="2971800"/>
            <a:ext cx="7467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a:extLst>
              <a:ext uri="{FF2B5EF4-FFF2-40B4-BE49-F238E27FC236}">
                <a16:creationId xmlns:a16="http://schemas.microsoft.com/office/drawing/2014/main" id="{F9AA5A24-5BBC-4426-8364-DAE1514E41F4}"/>
              </a:ext>
            </a:extLst>
          </p:cNvPr>
          <p:cNvSpPr/>
          <p:nvPr/>
        </p:nvSpPr>
        <p:spPr>
          <a:xfrm>
            <a:off x="457200" y="3429000"/>
            <a:ext cx="7467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20">
            <a:extLst>
              <a:ext uri="{FF2B5EF4-FFF2-40B4-BE49-F238E27FC236}">
                <a16:creationId xmlns:a16="http://schemas.microsoft.com/office/drawing/2014/main" id="{DF877AC0-9313-4FD0-B1C7-0F2864A1BB25}"/>
              </a:ext>
            </a:extLst>
          </p:cNvPr>
          <p:cNvSpPr/>
          <p:nvPr/>
        </p:nvSpPr>
        <p:spPr>
          <a:xfrm>
            <a:off x="457200" y="4419600"/>
            <a:ext cx="7467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灯片编号占位符 5">
            <a:extLst>
              <a:ext uri="{FF2B5EF4-FFF2-40B4-BE49-F238E27FC236}">
                <a16:creationId xmlns:a16="http://schemas.microsoft.com/office/drawing/2014/main" id="{B3E17E40-8958-4602-8FE4-C9C52275C2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25743D-E2F2-42BF-B31C-1655716311D6}" type="slidenum">
              <a:rPr lang="en-US" altLang="zh-CN"/>
              <a:pPr eaLnBrk="1" hangingPunct="1"/>
              <a:t>175</a:t>
            </a:fld>
            <a:endParaRPr lang="en-US" altLang="zh-CN"/>
          </a:p>
        </p:txBody>
      </p:sp>
      <p:sp>
        <p:nvSpPr>
          <p:cNvPr id="180227" name="Rectangle 2">
            <a:extLst>
              <a:ext uri="{FF2B5EF4-FFF2-40B4-BE49-F238E27FC236}">
                <a16:creationId xmlns:a16="http://schemas.microsoft.com/office/drawing/2014/main" id="{D60C45F3-236C-4D19-B1A4-BF9E3F0BDE7A}"/>
              </a:ext>
            </a:extLst>
          </p:cNvPr>
          <p:cNvSpPr>
            <a:spLocks noGrp="1" noChangeArrowheads="1"/>
          </p:cNvSpPr>
          <p:nvPr>
            <p:ph type="title"/>
          </p:nvPr>
        </p:nvSpPr>
        <p:spPr>
          <a:xfrm>
            <a:off x="457200" y="152400"/>
            <a:ext cx="8229600" cy="1143000"/>
          </a:xfrm>
        </p:spPr>
        <p:txBody>
          <a:bodyPr/>
          <a:lstStyle/>
          <a:p>
            <a:pPr eaLnBrk="1" hangingPunct="1"/>
            <a:r>
              <a:rPr lang="zh-CN" altLang="en-US" b="1"/>
              <a:t>第三章 关系数据库标准语言</a:t>
            </a:r>
            <a:r>
              <a:rPr lang="en-US" altLang="zh-CN"/>
              <a:t>SQL</a:t>
            </a:r>
            <a:endParaRPr lang="en-US" altLang="zh-CN" b="1"/>
          </a:p>
        </p:txBody>
      </p:sp>
      <p:sp>
        <p:nvSpPr>
          <p:cNvPr id="180228" name="Rectangle 3">
            <a:extLst>
              <a:ext uri="{FF2B5EF4-FFF2-40B4-BE49-F238E27FC236}">
                <a16:creationId xmlns:a16="http://schemas.microsoft.com/office/drawing/2014/main" id="{A351CEB8-1A47-4A9D-98AE-0588AD704394}"/>
              </a:ext>
            </a:extLst>
          </p:cNvPr>
          <p:cNvSpPr>
            <a:spLocks noGrp="1" noChangeArrowheads="1"/>
          </p:cNvSpPr>
          <p:nvPr>
            <p:ph type="body" idx="1"/>
          </p:nvPr>
        </p:nvSpPr>
        <p:spPr>
          <a:xfrm>
            <a:off x="457200" y="1295400"/>
            <a:ext cx="8229600" cy="5181600"/>
          </a:xfrm>
        </p:spPr>
        <p:txBody>
          <a:bodyPr/>
          <a:lstStyle/>
          <a:p>
            <a:pPr eaLnBrk="1" hangingPunct="1">
              <a:buFontTx/>
              <a:buNone/>
            </a:pPr>
            <a:r>
              <a:rPr lang="en-US" altLang="zh-CN" sz="3600"/>
              <a:t>3.1 SQL</a:t>
            </a:r>
            <a:r>
              <a:rPr lang="zh-CN" altLang="en-US" sz="3600"/>
              <a:t>概述</a:t>
            </a:r>
          </a:p>
          <a:p>
            <a:pPr eaLnBrk="1" hangingPunct="1">
              <a:buFontTx/>
              <a:buNone/>
            </a:pPr>
            <a:r>
              <a:rPr lang="en-US" altLang="zh-CN" sz="3600"/>
              <a:t>3.2 </a:t>
            </a:r>
            <a:r>
              <a:rPr lang="zh-CN" altLang="en-US" sz="3600"/>
              <a:t>学生</a:t>
            </a:r>
            <a:r>
              <a:rPr lang="en-US" altLang="en-US" sz="3600"/>
              <a:t>—</a:t>
            </a:r>
            <a:r>
              <a:rPr lang="zh-CN" altLang="en-US" sz="3600"/>
              <a:t>课程数据库</a:t>
            </a:r>
          </a:p>
          <a:p>
            <a:pPr eaLnBrk="1" hangingPunct="1">
              <a:buFontTx/>
              <a:buNone/>
            </a:pPr>
            <a:r>
              <a:rPr lang="en-US" altLang="zh-CN" sz="3600"/>
              <a:t>3.3 </a:t>
            </a:r>
            <a:r>
              <a:rPr lang="zh-CN" altLang="en-US" sz="3600"/>
              <a:t>数据定义</a:t>
            </a:r>
          </a:p>
          <a:p>
            <a:pPr eaLnBrk="1" hangingPunct="1">
              <a:buFontTx/>
              <a:buNone/>
            </a:pPr>
            <a:r>
              <a:rPr lang="en-US" altLang="zh-CN" sz="3600"/>
              <a:t>3.4 </a:t>
            </a:r>
            <a:r>
              <a:rPr lang="zh-CN" altLang="en-US" sz="3600"/>
              <a:t>数据查询</a:t>
            </a:r>
          </a:p>
          <a:p>
            <a:pPr eaLnBrk="1" hangingPunct="1">
              <a:buFontTx/>
              <a:buNone/>
            </a:pPr>
            <a:r>
              <a:rPr lang="en-US" altLang="zh-CN" sz="3600">
                <a:solidFill>
                  <a:srgbClr val="3333CC"/>
                </a:solidFill>
              </a:rPr>
              <a:t>3.5 </a:t>
            </a:r>
            <a:r>
              <a:rPr lang="zh-CN" altLang="en-US" sz="3600">
                <a:solidFill>
                  <a:srgbClr val="3333CC"/>
                </a:solidFill>
              </a:rPr>
              <a:t>数据更新</a:t>
            </a:r>
          </a:p>
          <a:p>
            <a:pPr eaLnBrk="1" hangingPunct="1">
              <a:buFontTx/>
              <a:buNone/>
            </a:pPr>
            <a:r>
              <a:rPr lang="en-US" altLang="zh-CN" sz="3600"/>
              <a:t>3.6 </a:t>
            </a:r>
            <a:r>
              <a:rPr lang="zh-CN" altLang="en-US" sz="3600"/>
              <a:t>空值的处理</a:t>
            </a:r>
            <a:endParaRPr lang="en-US" altLang="zh-CN" sz="3600"/>
          </a:p>
          <a:p>
            <a:pPr eaLnBrk="1" hangingPunct="1">
              <a:buFontTx/>
              <a:buNone/>
            </a:pPr>
            <a:r>
              <a:rPr lang="en-US" altLang="zh-CN" sz="3600"/>
              <a:t>3.7 </a:t>
            </a:r>
            <a:r>
              <a:rPr lang="zh-CN" altLang="en-US" sz="3600"/>
              <a:t>视图</a:t>
            </a:r>
            <a:endParaRPr lang="en-US" altLang="zh-CN" sz="3600"/>
          </a:p>
          <a:p>
            <a:pPr eaLnBrk="1" hangingPunct="1">
              <a:buFontTx/>
              <a:buNone/>
            </a:pPr>
            <a:r>
              <a:rPr lang="en-US" altLang="zh-CN" sz="3600"/>
              <a:t>3.8 </a:t>
            </a:r>
            <a:r>
              <a:rPr lang="zh-CN" altLang="en-US" sz="3600"/>
              <a:t>小结</a:t>
            </a:r>
            <a:endParaRPr lang="en-US" altLang="zh-CN" sz="3600"/>
          </a:p>
          <a:p>
            <a:pPr eaLnBrk="1" hangingPunct="1">
              <a:buFontTx/>
              <a:buNone/>
            </a:pPr>
            <a:endParaRPr lang="zh-CN" altLang="en-US" sz="360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灯片编号占位符 5">
            <a:extLst>
              <a:ext uri="{FF2B5EF4-FFF2-40B4-BE49-F238E27FC236}">
                <a16:creationId xmlns:a16="http://schemas.microsoft.com/office/drawing/2014/main" id="{7121278F-648C-4D39-9DC2-AC03C05BE1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8D573E-8F00-4D6E-BB17-EA22FE00485D}" type="slidenum">
              <a:rPr lang="en-US" altLang="zh-CN"/>
              <a:pPr eaLnBrk="1" hangingPunct="1"/>
              <a:t>176</a:t>
            </a:fld>
            <a:endParaRPr lang="en-US" altLang="zh-CN"/>
          </a:p>
        </p:txBody>
      </p:sp>
      <p:sp>
        <p:nvSpPr>
          <p:cNvPr id="181251" name="Rectangle 2">
            <a:extLst>
              <a:ext uri="{FF2B5EF4-FFF2-40B4-BE49-F238E27FC236}">
                <a16:creationId xmlns:a16="http://schemas.microsoft.com/office/drawing/2014/main" id="{62ECDB2C-ABD9-4C56-B574-4F5B32BB126B}"/>
              </a:ext>
            </a:extLst>
          </p:cNvPr>
          <p:cNvSpPr>
            <a:spLocks noGrp="1" noChangeArrowheads="1"/>
          </p:cNvSpPr>
          <p:nvPr>
            <p:ph type="title"/>
          </p:nvPr>
        </p:nvSpPr>
        <p:spPr/>
        <p:txBody>
          <a:bodyPr/>
          <a:lstStyle/>
          <a:p>
            <a:pPr eaLnBrk="1" hangingPunct="1"/>
            <a:r>
              <a:rPr lang="en-US" altLang="zh-CN"/>
              <a:t>3.5 </a:t>
            </a:r>
            <a:r>
              <a:rPr lang="zh-CN" altLang="en-US" b="1"/>
              <a:t>数据更新</a:t>
            </a:r>
          </a:p>
        </p:txBody>
      </p:sp>
      <p:sp>
        <p:nvSpPr>
          <p:cNvPr id="181252" name="Rectangle 3">
            <a:extLst>
              <a:ext uri="{FF2B5EF4-FFF2-40B4-BE49-F238E27FC236}">
                <a16:creationId xmlns:a16="http://schemas.microsoft.com/office/drawing/2014/main" id="{7DA19DE6-D8F8-4BAE-9C4C-D1C16FE7037F}"/>
              </a:ext>
            </a:extLst>
          </p:cNvPr>
          <p:cNvSpPr>
            <a:spLocks noGrp="1" noChangeArrowheads="1"/>
          </p:cNvSpPr>
          <p:nvPr>
            <p:ph type="body" idx="1"/>
          </p:nvPr>
        </p:nvSpPr>
        <p:spPr>
          <a:xfrm>
            <a:off x="457200" y="1600200"/>
            <a:ext cx="8229600" cy="2438400"/>
          </a:xfrm>
        </p:spPr>
        <p:txBody>
          <a:bodyPr/>
          <a:lstStyle/>
          <a:p>
            <a:pPr eaLnBrk="1" hangingPunct="1">
              <a:buFontTx/>
              <a:buNone/>
            </a:pPr>
            <a:r>
              <a:rPr lang="en-US" altLang="zh-CN" sz="4000" b="1"/>
              <a:t>3.5.1 </a:t>
            </a:r>
            <a:r>
              <a:rPr lang="zh-CN" altLang="en-US" sz="4000"/>
              <a:t>插入数据</a:t>
            </a:r>
          </a:p>
          <a:p>
            <a:pPr eaLnBrk="1" hangingPunct="1">
              <a:buFontTx/>
              <a:buNone/>
            </a:pPr>
            <a:r>
              <a:rPr lang="en-US" altLang="zh-CN" sz="4000" b="1"/>
              <a:t>3.5.2 </a:t>
            </a:r>
            <a:r>
              <a:rPr lang="zh-CN" altLang="en-US" sz="4000"/>
              <a:t>修改数据</a:t>
            </a:r>
          </a:p>
          <a:p>
            <a:pPr eaLnBrk="1" hangingPunct="1">
              <a:buFontTx/>
              <a:buNone/>
            </a:pPr>
            <a:r>
              <a:rPr lang="en-US" altLang="zh-CN" sz="4000" b="1"/>
              <a:t>3.5.3 </a:t>
            </a:r>
            <a:r>
              <a:rPr lang="zh-CN" altLang="en-US" sz="4000"/>
              <a:t>删除数据</a:t>
            </a:r>
          </a:p>
          <a:p>
            <a:pPr eaLnBrk="1" hangingPunct="1"/>
            <a:endParaRPr lang="en-US" altLang="zh-CN" sz="400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灯片编号占位符 5">
            <a:extLst>
              <a:ext uri="{FF2B5EF4-FFF2-40B4-BE49-F238E27FC236}">
                <a16:creationId xmlns:a16="http://schemas.microsoft.com/office/drawing/2014/main" id="{8BB300B7-9518-4685-9006-AB0F528BA0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41E316-F3C3-44B0-9F1C-24E7391F17B3}" type="slidenum">
              <a:rPr lang="en-US" altLang="zh-CN"/>
              <a:pPr eaLnBrk="1" hangingPunct="1"/>
              <a:t>177</a:t>
            </a:fld>
            <a:endParaRPr lang="en-US" altLang="zh-CN"/>
          </a:p>
        </p:txBody>
      </p:sp>
      <p:sp>
        <p:nvSpPr>
          <p:cNvPr id="182275" name="Rectangle 2">
            <a:extLst>
              <a:ext uri="{FF2B5EF4-FFF2-40B4-BE49-F238E27FC236}">
                <a16:creationId xmlns:a16="http://schemas.microsoft.com/office/drawing/2014/main" id="{3A547176-1CC8-4DC4-AFE2-CE902A5A69F2}"/>
              </a:ext>
            </a:extLst>
          </p:cNvPr>
          <p:cNvSpPr>
            <a:spLocks noGrp="1" noChangeArrowheads="1"/>
          </p:cNvSpPr>
          <p:nvPr>
            <p:ph type="title"/>
          </p:nvPr>
        </p:nvSpPr>
        <p:spPr/>
        <p:txBody>
          <a:bodyPr/>
          <a:lstStyle/>
          <a:p>
            <a:pPr eaLnBrk="1" hangingPunct="1"/>
            <a:r>
              <a:rPr lang="en-US" altLang="zh-CN"/>
              <a:t>3.5.1 </a:t>
            </a:r>
            <a:r>
              <a:rPr lang="zh-CN" altLang="en-US" b="1"/>
              <a:t>插入数据</a:t>
            </a:r>
          </a:p>
        </p:txBody>
      </p:sp>
      <p:sp>
        <p:nvSpPr>
          <p:cNvPr id="182276" name="Rectangle 3">
            <a:extLst>
              <a:ext uri="{FF2B5EF4-FFF2-40B4-BE49-F238E27FC236}">
                <a16:creationId xmlns:a16="http://schemas.microsoft.com/office/drawing/2014/main" id="{EF31302D-BC76-4AB2-9EA4-72630DEF1033}"/>
              </a:ext>
            </a:extLst>
          </p:cNvPr>
          <p:cNvSpPr>
            <a:spLocks noGrp="1" noChangeArrowheads="1"/>
          </p:cNvSpPr>
          <p:nvPr>
            <p:ph type="body" idx="1"/>
          </p:nvPr>
        </p:nvSpPr>
        <p:spPr>
          <a:xfrm>
            <a:off x="457200" y="1600200"/>
            <a:ext cx="8229600" cy="2971800"/>
          </a:xfrm>
        </p:spPr>
        <p:txBody>
          <a:bodyPr/>
          <a:lstStyle/>
          <a:p>
            <a:pPr marL="609600" indent="-609600" eaLnBrk="1" hangingPunct="1">
              <a:buFontTx/>
              <a:buNone/>
            </a:pPr>
            <a:r>
              <a:rPr lang="en-US" altLang="zh-CN" sz="4000"/>
              <a:t>  </a:t>
            </a:r>
            <a:r>
              <a:rPr lang="zh-CN" altLang="en-US" sz="4000"/>
              <a:t>两种插入数据方式</a:t>
            </a:r>
          </a:p>
          <a:p>
            <a:pPr marL="990600" lvl="1" indent="-533400" eaLnBrk="1" hangingPunct="1">
              <a:buFontTx/>
              <a:buAutoNum type="circleNumDbPlain"/>
            </a:pPr>
            <a:r>
              <a:rPr lang="zh-CN" altLang="en-US" sz="4000"/>
              <a:t>插入元组</a:t>
            </a:r>
          </a:p>
          <a:p>
            <a:pPr marL="990600" lvl="1" indent="-533400" eaLnBrk="1" hangingPunct="1">
              <a:buFontTx/>
              <a:buAutoNum type="circleNumDbPlain"/>
            </a:pPr>
            <a:r>
              <a:rPr lang="zh-CN" altLang="en-US" sz="4000"/>
              <a:t>插入子查询结果：可以一次插入多个元组</a:t>
            </a:r>
          </a:p>
          <a:p>
            <a:pPr marL="990600" lvl="1" indent="-533400" eaLnBrk="1" hangingPunct="1">
              <a:buFontTx/>
              <a:buAutoNum type="circleNumDbPlain"/>
            </a:pPr>
            <a:endParaRPr lang="zh-CN" altLang="en-US" sz="4000"/>
          </a:p>
          <a:p>
            <a:pPr marL="609600" indent="-609600" eaLnBrk="1" hangingPunct="1"/>
            <a:endParaRPr lang="en-US" altLang="zh-CN" sz="440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灯片编号占位符 5">
            <a:extLst>
              <a:ext uri="{FF2B5EF4-FFF2-40B4-BE49-F238E27FC236}">
                <a16:creationId xmlns:a16="http://schemas.microsoft.com/office/drawing/2014/main" id="{8AE81F91-A0D1-4E3C-9817-E7E1782BFC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19E0BA-7884-4B8C-ADBF-C9DC8DF5F71F}" type="slidenum">
              <a:rPr lang="en-US" altLang="zh-CN"/>
              <a:pPr eaLnBrk="1" hangingPunct="1"/>
              <a:t>178</a:t>
            </a:fld>
            <a:endParaRPr lang="en-US" altLang="zh-CN"/>
          </a:p>
        </p:txBody>
      </p:sp>
      <p:sp>
        <p:nvSpPr>
          <p:cNvPr id="183299" name="Rectangle 2">
            <a:extLst>
              <a:ext uri="{FF2B5EF4-FFF2-40B4-BE49-F238E27FC236}">
                <a16:creationId xmlns:a16="http://schemas.microsoft.com/office/drawing/2014/main" id="{BFBB34D9-2438-48D9-83D3-DF95E5A24C54}"/>
              </a:ext>
            </a:extLst>
          </p:cNvPr>
          <p:cNvSpPr>
            <a:spLocks noGrp="1" noChangeArrowheads="1"/>
          </p:cNvSpPr>
          <p:nvPr>
            <p:ph type="title"/>
          </p:nvPr>
        </p:nvSpPr>
        <p:spPr/>
        <p:txBody>
          <a:bodyPr/>
          <a:lstStyle/>
          <a:p>
            <a:pPr eaLnBrk="1" hangingPunct="1"/>
            <a:r>
              <a:rPr lang="zh-CN" altLang="en-US" b="1"/>
              <a:t>一、插入元组</a:t>
            </a:r>
          </a:p>
        </p:txBody>
      </p:sp>
      <p:sp>
        <p:nvSpPr>
          <p:cNvPr id="183300" name="Rectangle 3">
            <a:extLst>
              <a:ext uri="{FF2B5EF4-FFF2-40B4-BE49-F238E27FC236}">
                <a16:creationId xmlns:a16="http://schemas.microsoft.com/office/drawing/2014/main" id="{2115D711-FBEA-45CA-AECC-8ED3BCC0287D}"/>
              </a:ext>
            </a:extLst>
          </p:cNvPr>
          <p:cNvSpPr>
            <a:spLocks noGrp="1" noChangeArrowheads="1"/>
          </p:cNvSpPr>
          <p:nvPr>
            <p:ph type="body" idx="1"/>
          </p:nvPr>
        </p:nvSpPr>
        <p:spPr>
          <a:xfrm>
            <a:off x="457200" y="1600200"/>
            <a:ext cx="8229600" cy="3276600"/>
          </a:xfrm>
        </p:spPr>
        <p:txBody>
          <a:bodyPr/>
          <a:lstStyle/>
          <a:p>
            <a:pPr eaLnBrk="1" hangingPunct="1"/>
            <a:r>
              <a:rPr lang="zh-CN" altLang="en-US" sz="3600"/>
              <a:t>语句格式</a:t>
            </a:r>
          </a:p>
          <a:p>
            <a:pPr eaLnBrk="1" hangingPunct="1"/>
            <a:r>
              <a:rPr lang="en-US" altLang="zh-CN" sz="3600"/>
              <a:t>INSERT INTO &lt;</a:t>
            </a:r>
            <a:r>
              <a:rPr lang="zh-CN" altLang="en-US" sz="3600"/>
              <a:t>表名</a:t>
            </a:r>
            <a:r>
              <a:rPr lang="en-US" altLang="zh-CN" sz="3600"/>
              <a:t>&gt; [(&lt;</a:t>
            </a:r>
            <a:r>
              <a:rPr lang="zh-CN" altLang="en-US" sz="3600"/>
              <a:t>属性列</a:t>
            </a:r>
            <a:r>
              <a:rPr lang="en-US" altLang="zh-CN" sz="3600"/>
              <a:t>1&gt;[, &lt;</a:t>
            </a:r>
            <a:r>
              <a:rPr lang="zh-CN" altLang="en-US" sz="3600"/>
              <a:t>属性列</a:t>
            </a:r>
            <a:r>
              <a:rPr lang="en-US" altLang="zh-CN" sz="3600"/>
              <a:t>2 &gt;…)] VALUES (&lt;</a:t>
            </a:r>
            <a:r>
              <a:rPr lang="zh-CN" altLang="en-US" sz="3600"/>
              <a:t>常量</a:t>
            </a:r>
            <a:r>
              <a:rPr lang="en-US" altLang="zh-CN" sz="3600"/>
              <a:t>1&gt; [, &lt;</a:t>
            </a:r>
            <a:r>
              <a:rPr lang="zh-CN" altLang="en-US" sz="3600"/>
              <a:t>常量</a:t>
            </a:r>
            <a:r>
              <a:rPr lang="en-US" altLang="zh-CN" sz="3600"/>
              <a:t>2&gt;] … )</a:t>
            </a:r>
          </a:p>
          <a:p>
            <a:pPr eaLnBrk="1" hangingPunct="1"/>
            <a:r>
              <a:rPr lang="zh-CN" altLang="en-US" sz="3600"/>
              <a:t>功能：将新元组插入指定表中</a:t>
            </a:r>
          </a:p>
          <a:p>
            <a:pPr eaLnBrk="1" hangingPunct="1"/>
            <a:endParaRPr lang="zh-CN" altLang="en-US" sz="3600"/>
          </a:p>
          <a:p>
            <a:pPr eaLnBrk="1" hangingPunct="1"/>
            <a:endParaRPr lang="en-US" altLang="zh-CN" sz="360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灯片编号占位符 5">
            <a:extLst>
              <a:ext uri="{FF2B5EF4-FFF2-40B4-BE49-F238E27FC236}">
                <a16:creationId xmlns:a16="http://schemas.microsoft.com/office/drawing/2014/main" id="{25ACF575-194E-47E6-B489-27C7E9849E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449AF26-D2AC-4E22-86C4-E12A0AD5CD01}" type="slidenum">
              <a:rPr lang="en-US" altLang="zh-CN"/>
              <a:pPr eaLnBrk="1" hangingPunct="1"/>
              <a:t>179</a:t>
            </a:fld>
            <a:endParaRPr lang="en-US" altLang="zh-CN"/>
          </a:p>
        </p:txBody>
      </p:sp>
      <p:sp>
        <p:nvSpPr>
          <p:cNvPr id="184323" name="Rectangle 2">
            <a:extLst>
              <a:ext uri="{FF2B5EF4-FFF2-40B4-BE49-F238E27FC236}">
                <a16:creationId xmlns:a16="http://schemas.microsoft.com/office/drawing/2014/main" id="{9BA6F433-9514-449C-B8F1-330AC2B4BD96}"/>
              </a:ext>
            </a:extLst>
          </p:cNvPr>
          <p:cNvSpPr>
            <a:spLocks noGrp="1" noChangeArrowheads="1"/>
          </p:cNvSpPr>
          <p:nvPr>
            <p:ph type="title"/>
          </p:nvPr>
        </p:nvSpPr>
        <p:spPr>
          <a:xfrm>
            <a:off x="457200" y="0"/>
            <a:ext cx="8229600" cy="1143000"/>
          </a:xfrm>
        </p:spPr>
        <p:txBody>
          <a:bodyPr/>
          <a:lstStyle/>
          <a:p>
            <a:pPr eaLnBrk="1" hangingPunct="1"/>
            <a:r>
              <a:rPr lang="zh-CN" altLang="en-US" b="1"/>
              <a:t>插入元组</a:t>
            </a:r>
          </a:p>
        </p:txBody>
      </p:sp>
      <p:sp>
        <p:nvSpPr>
          <p:cNvPr id="179203" name="Rectangle 3">
            <a:extLst>
              <a:ext uri="{FF2B5EF4-FFF2-40B4-BE49-F238E27FC236}">
                <a16:creationId xmlns:a16="http://schemas.microsoft.com/office/drawing/2014/main" id="{41945565-D36A-4FB6-8649-5E873D9FAB3C}"/>
              </a:ext>
            </a:extLst>
          </p:cNvPr>
          <p:cNvSpPr>
            <a:spLocks noGrp="1" noChangeArrowheads="1"/>
          </p:cNvSpPr>
          <p:nvPr>
            <p:ph type="body" idx="1"/>
          </p:nvPr>
        </p:nvSpPr>
        <p:spPr>
          <a:xfrm>
            <a:off x="152400" y="990600"/>
            <a:ext cx="8686800" cy="5638800"/>
          </a:xfrm>
        </p:spPr>
        <p:txBody>
          <a:bodyPr/>
          <a:lstStyle/>
          <a:p>
            <a:pPr marL="609600" indent="-609600" eaLnBrk="1" hangingPunct="1">
              <a:lnSpc>
                <a:spcPct val="90000"/>
              </a:lnSpc>
            </a:pPr>
            <a:r>
              <a:rPr lang="en-US" altLang="zh-CN" sz="3600"/>
              <a:t>INTO</a:t>
            </a:r>
            <a:r>
              <a:rPr lang="zh-CN" altLang="en-US" sz="3600"/>
              <a:t>子句</a:t>
            </a:r>
          </a:p>
          <a:p>
            <a:pPr marL="990600" lvl="1" indent="-533400" eaLnBrk="1" hangingPunct="1">
              <a:lnSpc>
                <a:spcPct val="90000"/>
              </a:lnSpc>
              <a:buFontTx/>
              <a:buAutoNum type="circleNumDbPlain"/>
            </a:pPr>
            <a:r>
              <a:rPr lang="zh-CN" altLang="en-US" sz="3600"/>
              <a:t>属性列的顺序可与表定义中的顺序不一致</a:t>
            </a:r>
          </a:p>
          <a:p>
            <a:pPr marL="990600" lvl="1" indent="-533400" eaLnBrk="1" hangingPunct="1">
              <a:lnSpc>
                <a:spcPct val="90000"/>
              </a:lnSpc>
              <a:buFontTx/>
              <a:buAutoNum type="circleNumDbPlain"/>
            </a:pPr>
            <a:r>
              <a:rPr lang="zh-CN" altLang="en-US" sz="3600"/>
              <a:t>没有指定属性列，新插入元组必须在每个属性列都有值</a:t>
            </a:r>
          </a:p>
          <a:p>
            <a:pPr marL="990600" lvl="1" indent="-533400" eaLnBrk="1" hangingPunct="1">
              <a:lnSpc>
                <a:spcPct val="90000"/>
              </a:lnSpc>
              <a:buFontTx/>
              <a:buAutoNum type="circleNumDbPlain"/>
            </a:pPr>
            <a:r>
              <a:rPr lang="zh-CN" altLang="en-US" sz="3600"/>
              <a:t>指定部分属性列</a:t>
            </a:r>
          </a:p>
          <a:p>
            <a:pPr marL="609600" indent="-609600" eaLnBrk="1" hangingPunct="1">
              <a:lnSpc>
                <a:spcPct val="90000"/>
              </a:lnSpc>
            </a:pPr>
            <a:r>
              <a:rPr lang="en-US" altLang="zh-CN" sz="3600"/>
              <a:t>VALUES</a:t>
            </a:r>
            <a:r>
              <a:rPr lang="zh-CN" altLang="en-US" sz="3600"/>
              <a:t>子句</a:t>
            </a:r>
          </a:p>
          <a:p>
            <a:pPr marL="990600" lvl="1" indent="-533400" eaLnBrk="1" hangingPunct="1">
              <a:lnSpc>
                <a:spcPct val="90000"/>
              </a:lnSpc>
              <a:buFontTx/>
              <a:buAutoNum type="circleNumDbPlain"/>
            </a:pPr>
            <a:r>
              <a:rPr lang="zh-CN" altLang="en-US" sz="3600"/>
              <a:t>提供的值必须与</a:t>
            </a:r>
            <a:r>
              <a:rPr lang="en-US" altLang="zh-CN" sz="3600"/>
              <a:t>INTO</a:t>
            </a:r>
            <a:r>
              <a:rPr lang="zh-CN" altLang="en-US" sz="3600"/>
              <a:t>子句匹配</a:t>
            </a:r>
          </a:p>
          <a:p>
            <a:pPr marL="990600" lvl="1" indent="-533400" eaLnBrk="1" hangingPunct="1">
              <a:lnSpc>
                <a:spcPct val="90000"/>
              </a:lnSpc>
              <a:buFontTx/>
              <a:buAutoNum type="circleNumDbPlain"/>
            </a:pPr>
            <a:r>
              <a:rPr lang="zh-CN" altLang="en-US" sz="3600"/>
              <a:t>值的个数</a:t>
            </a:r>
          </a:p>
          <a:p>
            <a:pPr marL="990600" lvl="1" indent="-533400" eaLnBrk="1" hangingPunct="1">
              <a:lnSpc>
                <a:spcPct val="90000"/>
              </a:lnSpc>
              <a:buFontTx/>
              <a:buAutoNum type="circleNumDbPlain"/>
            </a:pPr>
            <a:r>
              <a:rPr lang="zh-CN" altLang="en-US" sz="3600"/>
              <a:t>值的类型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920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20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6">
            <a:extLst>
              <a:ext uri="{FF2B5EF4-FFF2-40B4-BE49-F238E27FC236}">
                <a16:creationId xmlns:a16="http://schemas.microsoft.com/office/drawing/2014/main" id="{CBF7E0C9-A146-477F-919F-6190DF1038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EFC0A3-CE25-4242-AC35-2D9ED2799885}" type="slidenum">
              <a:rPr lang="en-US" altLang="zh-CN"/>
              <a:pPr eaLnBrk="1" hangingPunct="1"/>
              <a:t>18</a:t>
            </a:fld>
            <a:endParaRPr lang="en-US" altLang="zh-CN"/>
          </a:p>
        </p:txBody>
      </p:sp>
      <p:sp>
        <p:nvSpPr>
          <p:cNvPr id="19459" name="Rectangle 2">
            <a:extLst>
              <a:ext uri="{FF2B5EF4-FFF2-40B4-BE49-F238E27FC236}">
                <a16:creationId xmlns:a16="http://schemas.microsoft.com/office/drawing/2014/main" id="{E0652C95-A548-4FCE-AB9F-7A5F4DA0ABB8}"/>
              </a:ext>
            </a:extLst>
          </p:cNvPr>
          <p:cNvSpPr>
            <a:spLocks noGrp="1" noChangeArrowheads="1"/>
          </p:cNvSpPr>
          <p:nvPr>
            <p:ph type="title"/>
          </p:nvPr>
        </p:nvSpPr>
        <p:spPr>
          <a:xfrm>
            <a:off x="457200" y="0"/>
            <a:ext cx="8229600" cy="1143000"/>
          </a:xfrm>
        </p:spPr>
        <p:txBody>
          <a:bodyPr/>
          <a:lstStyle/>
          <a:p>
            <a:pPr eaLnBrk="1" hangingPunct="1"/>
            <a:r>
              <a:rPr lang="en-US" altLang="zh-CN"/>
              <a:t>3.3 </a:t>
            </a:r>
            <a:r>
              <a:rPr lang="zh-CN" altLang="en-US" b="1"/>
              <a:t>数据定义</a:t>
            </a:r>
          </a:p>
        </p:txBody>
      </p:sp>
      <p:sp>
        <p:nvSpPr>
          <p:cNvPr id="19460" name="Rectangle 3">
            <a:extLst>
              <a:ext uri="{FF2B5EF4-FFF2-40B4-BE49-F238E27FC236}">
                <a16:creationId xmlns:a16="http://schemas.microsoft.com/office/drawing/2014/main" id="{B9610641-D634-4078-8F29-9E47440F1ECD}"/>
              </a:ext>
            </a:extLst>
          </p:cNvPr>
          <p:cNvSpPr>
            <a:spLocks noGrp="1" noChangeArrowheads="1"/>
          </p:cNvSpPr>
          <p:nvPr>
            <p:ph type="body" sz="half" idx="1"/>
          </p:nvPr>
        </p:nvSpPr>
        <p:spPr>
          <a:xfrm>
            <a:off x="457200" y="914400"/>
            <a:ext cx="8534400" cy="685800"/>
          </a:xfrm>
        </p:spPr>
        <p:txBody>
          <a:bodyPr/>
          <a:lstStyle/>
          <a:p>
            <a:pPr eaLnBrk="1" hangingPunct="1">
              <a:buFontTx/>
              <a:buNone/>
            </a:pPr>
            <a:r>
              <a:rPr lang="zh-CN" altLang="en-US" sz="3600">
                <a:solidFill>
                  <a:schemeClr val="accent2"/>
                </a:solidFill>
              </a:rPr>
              <a:t>模式定义、表定义、视图定义、索引定义</a:t>
            </a:r>
          </a:p>
        </p:txBody>
      </p:sp>
      <p:graphicFrame>
        <p:nvGraphicFramePr>
          <p:cNvPr id="24640" name="Group 64">
            <a:extLst>
              <a:ext uri="{FF2B5EF4-FFF2-40B4-BE49-F238E27FC236}">
                <a16:creationId xmlns:a16="http://schemas.microsoft.com/office/drawing/2014/main" id="{176F86EC-52B8-4EE7-891F-6C65EEC682CE}"/>
              </a:ext>
            </a:extLst>
          </p:cNvPr>
          <p:cNvGraphicFramePr>
            <a:graphicFrameLocks noGrp="1"/>
          </p:cNvGraphicFramePr>
          <p:nvPr>
            <p:ph sz="half" idx="2"/>
          </p:nvPr>
        </p:nvGraphicFramePr>
        <p:xfrm>
          <a:off x="609600" y="1600200"/>
          <a:ext cx="8153400" cy="4689476"/>
        </p:xfrm>
        <a:graphic>
          <a:graphicData uri="http://schemas.openxmlformats.org/drawingml/2006/table">
            <a:tbl>
              <a:tblPr/>
              <a:tblGrid>
                <a:gridCol w="9144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623939">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dirty="0">
                          <a:ln>
                            <a:noFill/>
                          </a:ln>
                          <a:solidFill>
                            <a:srgbClr val="3333CC"/>
                          </a:solidFill>
                          <a:effectLst/>
                          <a:latin typeface="Arial" charset="0"/>
                          <a:ea typeface="宋体" pitchFamily="2" charset="-122"/>
                        </a:rPr>
                        <a:t>操作对象</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CC"/>
                          </a:solidFill>
                          <a:effectLst/>
                          <a:latin typeface="Arial" charset="0"/>
                          <a:ea typeface="宋体" pitchFamily="2" charset="-122"/>
                        </a:rPr>
                        <a:t>操作方式</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18202">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CC"/>
                          </a:solidFill>
                          <a:effectLst/>
                          <a:latin typeface="Arial" charset="0"/>
                          <a:ea typeface="宋体" pitchFamily="2" charset="-122"/>
                        </a:rPr>
                        <a:t>创建</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CC"/>
                          </a:solidFill>
                          <a:effectLst/>
                          <a:latin typeface="Arial" charset="0"/>
                          <a:ea typeface="宋体" pitchFamily="2" charset="-122"/>
                        </a:rPr>
                        <a:t>删除</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CC"/>
                          </a:solidFill>
                          <a:effectLst/>
                          <a:latin typeface="Arial" charset="0"/>
                          <a:ea typeface="宋体" pitchFamily="2" charset="-122"/>
                        </a:rPr>
                        <a:t>修改</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49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模式</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CREATE SCHEMA</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DROP SCHEMA</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49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表</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CREATE TABLE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DROP TABLE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ALTER TABLE</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71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视图</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CREATE VIEW</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DROP VIEW</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303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索引</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CREATE INDEX</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DROP INDEX</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ea typeface="宋体" pitchFamily="2" charset="-122"/>
                        </a:rPr>
                        <a:t>ALTER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ea typeface="宋体" pitchFamily="2" charset="-122"/>
                        </a:rPr>
                        <a:t>INDEX</a:t>
                      </a:r>
                      <a:endParaRPr kumimoji="0" lang="zh-CN" altLang="zh-CN" sz="2800" b="0" i="0" u="none" strike="noStrike" cap="none" normalizeH="0" baseline="0" dirty="0">
                        <a:ln>
                          <a:noFill/>
                        </a:ln>
                        <a:solidFill>
                          <a:schemeClr val="tx1"/>
                        </a:solidFill>
                        <a:effectLst/>
                        <a:latin typeface="Arial"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灯片编号占位符 5">
            <a:extLst>
              <a:ext uri="{FF2B5EF4-FFF2-40B4-BE49-F238E27FC236}">
                <a16:creationId xmlns:a16="http://schemas.microsoft.com/office/drawing/2014/main" id="{A9075E16-5F39-4CA0-B8F7-6D488B3A15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C3A9CF6-83DD-4F2C-93D9-892ECA694730}" type="slidenum">
              <a:rPr lang="en-US" altLang="zh-CN"/>
              <a:pPr eaLnBrk="1" hangingPunct="1"/>
              <a:t>180</a:t>
            </a:fld>
            <a:endParaRPr lang="en-US" altLang="zh-CN"/>
          </a:p>
        </p:txBody>
      </p:sp>
      <p:sp>
        <p:nvSpPr>
          <p:cNvPr id="185347" name="Rectangle 2">
            <a:extLst>
              <a:ext uri="{FF2B5EF4-FFF2-40B4-BE49-F238E27FC236}">
                <a16:creationId xmlns:a16="http://schemas.microsoft.com/office/drawing/2014/main" id="{9C3D050E-1855-4641-8569-2743F1BE321E}"/>
              </a:ext>
            </a:extLst>
          </p:cNvPr>
          <p:cNvSpPr>
            <a:spLocks noGrp="1" noChangeArrowheads="1"/>
          </p:cNvSpPr>
          <p:nvPr>
            <p:ph type="title"/>
          </p:nvPr>
        </p:nvSpPr>
        <p:spPr/>
        <p:txBody>
          <a:bodyPr/>
          <a:lstStyle/>
          <a:p>
            <a:pPr eaLnBrk="1" hangingPunct="1"/>
            <a:r>
              <a:rPr lang="zh-CN" altLang="en-US" b="1"/>
              <a:t>插入元组</a:t>
            </a:r>
          </a:p>
        </p:txBody>
      </p:sp>
      <p:sp>
        <p:nvSpPr>
          <p:cNvPr id="180227" name="Rectangle 3">
            <a:extLst>
              <a:ext uri="{FF2B5EF4-FFF2-40B4-BE49-F238E27FC236}">
                <a16:creationId xmlns:a16="http://schemas.microsoft.com/office/drawing/2014/main" id="{83A37043-65D8-47F3-999D-A681A4437744}"/>
              </a:ext>
            </a:extLst>
          </p:cNvPr>
          <p:cNvSpPr>
            <a:spLocks noGrp="1" noChangeArrowheads="1"/>
          </p:cNvSpPr>
          <p:nvPr>
            <p:ph type="body" idx="1"/>
          </p:nvPr>
        </p:nvSpPr>
        <p:spPr>
          <a:xfrm>
            <a:off x="0" y="1524000"/>
            <a:ext cx="9067800" cy="3962400"/>
          </a:xfrm>
        </p:spPr>
        <p:txBody>
          <a:bodyPr/>
          <a:lstStyle/>
          <a:p>
            <a:pPr eaLnBrk="1" hangingPunct="1">
              <a:buFontTx/>
              <a:buNone/>
            </a:pPr>
            <a:r>
              <a:rPr lang="en-US" altLang="zh-CN" sz="3600"/>
              <a:t>   </a:t>
            </a:r>
            <a:r>
              <a:rPr lang="zh-CN" altLang="en-US" sz="3600"/>
              <a:t>例</a:t>
            </a:r>
            <a:r>
              <a:rPr lang="en-US" altLang="zh-CN" sz="3600"/>
              <a:t>1. </a:t>
            </a:r>
            <a:r>
              <a:rPr lang="zh-CN" altLang="en-US" sz="3600"/>
              <a:t>将一个新学生元组（学号：</a:t>
            </a:r>
            <a:r>
              <a:rPr lang="en-US" altLang="zh-CN" sz="3600"/>
              <a:t>200215128</a:t>
            </a:r>
            <a:r>
              <a:rPr lang="zh-CN" altLang="en-US" sz="3600"/>
              <a:t>；姓名：陈冬；性别：男；所在系：</a:t>
            </a:r>
            <a:r>
              <a:rPr lang="en-US" altLang="zh-CN" sz="3600"/>
              <a:t>IS</a:t>
            </a:r>
            <a:r>
              <a:rPr lang="zh-CN" altLang="en-US" sz="3600"/>
              <a:t>；年龄：</a:t>
            </a:r>
            <a:r>
              <a:rPr lang="en-US" altLang="zh-CN" sz="3600"/>
              <a:t>18</a:t>
            </a:r>
            <a:r>
              <a:rPr lang="zh-CN" altLang="en-US" sz="3600"/>
              <a:t>岁）插入到</a:t>
            </a:r>
            <a:r>
              <a:rPr lang="en-US" altLang="zh-CN" sz="3600"/>
              <a:t>Student</a:t>
            </a:r>
            <a:r>
              <a:rPr lang="zh-CN" altLang="en-US" sz="3600"/>
              <a:t>表</a:t>
            </a:r>
          </a:p>
          <a:p>
            <a:pPr eaLnBrk="1" hangingPunct="1">
              <a:buFontTx/>
              <a:buNone/>
            </a:pPr>
            <a:r>
              <a:rPr lang="zh-CN" altLang="en-US" sz="3600"/>
              <a:t>   </a:t>
            </a:r>
            <a:r>
              <a:rPr lang="en-US" altLang="zh-CN" sz="3600">
                <a:solidFill>
                  <a:srgbClr val="3333CC"/>
                </a:solidFill>
              </a:rPr>
              <a:t>INSERT INTO Student (Sno, Sname, Ssex, Sdept, Sage) VALUES (‘200215128’, ‘</a:t>
            </a:r>
            <a:r>
              <a:rPr lang="zh-CN" altLang="en-US" sz="3600">
                <a:solidFill>
                  <a:srgbClr val="3333CC"/>
                </a:solidFill>
              </a:rPr>
              <a:t>陈冬’</a:t>
            </a:r>
            <a:r>
              <a:rPr lang="en-US" altLang="zh-CN" sz="3600">
                <a:solidFill>
                  <a:srgbClr val="3333CC"/>
                </a:solidFill>
              </a:rPr>
              <a:t>, ‘</a:t>
            </a:r>
            <a:r>
              <a:rPr lang="zh-CN" altLang="en-US" sz="3600">
                <a:solidFill>
                  <a:srgbClr val="3333CC"/>
                </a:solidFill>
              </a:rPr>
              <a:t>男’</a:t>
            </a:r>
            <a:r>
              <a:rPr lang="en-US" altLang="zh-CN" sz="3600">
                <a:solidFill>
                  <a:srgbClr val="3333CC"/>
                </a:solidFill>
              </a:rPr>
              <a:t>, ‘IS’, 18);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02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灯片编号占位符 5">
            <a:extLst>
              <a:ext uri="{FF2B5EF4-FFF2-40B4-BE49-F238E27FC236}">
                <a16:creationId xmlns:a16="http://schemas.microsoft.com/office/drawing/2014/main" id="{CC6C271B-D6D2-423D-AB00-126AF1A12B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C61C22D-86FE-44C5-B2BD-90181697F18E}" type="slidenum">
              <a:rPr lang="en-US" altLang="zh-CN"/>
              <a:pPr eaLnBrk="1" hangingPunct="1"/>
              <a:t>181</a:t>
            </a:fld>
            <a:endParaRPr lang="en-US" altLang="zh-CN"/>
          </a:p>
        </p:txBody>
      </p:sp>
      <p:sp>
        <p:nvSpPr>
          <p:cNvPr id="186371" name="Rectangle 2">
            <a:extLst>
              <a:ext uri="{FF2B5EF4-FFF2-40B4-BE49-F238E27FC236}">
                <a16:creationId xmlns:a16="http://schemas.microsoft.com/office/drawing/2014/main" id="{1557334C-0F9A-4851-BBB8-4587EBB2469A}"/>
              </a:ext>
            </a:extLst>
          </p:cNvPr>
          <p:cNvSpPr>
            <a:spLocks noGrp="1" noChangeArrowheads="1"/>
          </p:cNvSpPr>
          <p:nvPr>
            <p:ph type="title"/>
          </p:nvPr>
        </p:nvSpPr>
        <p:spPr/>
        <p:txBody>
          <a:bodyPr/>
          <a:lstStyle/>
          <a:p>
            <a:pPr eaLnBrk="1" hangingPunct="1"/>
            <a:r>
              <a:rPr lang="zh-CN" altLang="en-US" b="1"/>
              <a:t>插入元组</a:t>
            </a:r>
          </a:p>
        </p:txBody>
      </p:sp>
      <p:sp>
        <p:nvSpPr>
          <p:cNvPr id="181251" name="Rectangle 3">
            <a:extLst>
              <a:ext uri="{FF2B5EF4-FFF2-40B4-BE49-F238E27FC236}">
                <a16:creationId xmlns:a16="http://schemas.microsoft.com/office/drawing/2014/main" id="{E92E457F-8BDE-4806-A9EB-98C415FB0860}"/>
              </a:ext>
            </a:extLst>
          </p:cNvPr>
          <p:cNvSpPr>
            <a:spLocks noGrp="1" noChangeArrowheads="1"/>
          </p:cNvSpPr>
          <p:nvPr>
            <p:ph type="body" idx="1"/>
          </p:nvPr>
        </p:nvSpPr>
        <p:spPr>
          <a:xfrm>
            <a:off x="457200" y="1600200"/>
            <a:ext cx="8686800" cy="4525963"/>
          </a:xfrm>
        </p:spPr>
        <p:txBody>
          <a:bodyPr/>
          <a:lstStyle/>
          <a:p>
            <a:pPr eaLnBrk="1" hangingPunct="1">
              <a:buFontTx/>
              <a:buNone/>
            </a:pPr>
            <a:r>
              <a:rPr lang="zh-CN" altLang="en-US" sz="4000"/>
              <a:t>例</a:t>
            </a:r>
            <a:r>
              <a:rPr lang="en-US" altLang="zh-CN" sz="4000"/>
              <a:t>2. </a:t>
            </a:r>
            <a:r>
              <a:rPr lang="zh-CN" altLang="en-US" sz="4000"/>
              <a:t>将学生张成民的信息插入到</a:t>
            </a:r>
            <a:r>
              <a:rPr lang="en-US" altLang="zh-CN" sz="4000"/>
              <a:t>Student</a:t>
            </a:r>
            <a:r>
              <a:rPr lang="zh-CN" altLang="en-US" sz="4000"/>
              <a:t>表中</a:t>
            </a:r>
          </a:p>
          <a:p>
            <a:pPr eaLnBrk="1" hangingPunct="1">
              <a:buFontTx/>
              <a:buNone/>
            </a:pPr>
            <a:r>
              <a:rPr lang="en-US" altLang="zh-CN" sz="4000"/>
              <a:t>INSERT INTO Student VALUES (‘200215126’, ‘</a:t>
            </a:r>
            <a:r>
              <a:rPr lang="zh-CN" altLang="en-US" sz="4000"/>
              <a:t>张成民’</a:t>
            </a:r>
            <a:r>
              <a:rPr lang="en-US" altLang="zh-CN" sz="4000"/>
              <a:t>, ‘</a:t>
            </a:r>
            <a:r>
              <a:rPr lang="zh-CN" altLang="en-US" sz="4000"/>
              <a:t>男’</a:t>
            </a:r>
            <a:r>
              <a:rPr lang="en-US" altLang="zh-CN" sz="4000"/>
              <a:t>, 18, 'CS');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12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灯片编号占位符 5">
            <a:extLst>
              <a:ext uri="{FF2B5EF4-FFF2-40B4-BE49-F238E27FC236}">
                <a16:creationId xmlns:a16="http://schemas.microsoft.com/office/drawing/2014/main" id="{1C569BB3-8293-4CFA-A185-C328687C84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693FE3A-6B30-40A2-AB35-A01AA2A04BB8}" type="slidenum">
              <a:rPr lang="en-US" altLang="zh-CN"/>
              <a:pPr eaLnBrk="1" hangingPunct="1"/>
              <a:t>182</a:t>
            </a:fld>
            <a:endParaRPr lang="en-US" altLang="zh-CN"/>
          </a:p>
        </p:txBody>
      </p:sp>
      <p:sp>
        <p:nvSpPr>
          <p:cNvPr id="187395" name="Rectangle 2">
            <a:extLst>
              <a:ext uri="{FF2B5EF4-FFF2-40B4-BE49-F238E27FC236}">
                <a16:creationId xmlns:a16="http://schemas.microsoft.com/office/drawing/2014/main" id="{EFA7F12F-6C60-4D72-B0C1-1CF4A0EE3E40}"/>
              </a:ext>
            </a:extLst>
          </p:cNvPr>
          <p:cNvSpPr>
            <a:spLocks noGrp="1" noChangeArrowheads="1"/>
          </p:cNvSpPr>
          <p:nvPr>
            <p:ph type="title"/>
          </p:nvPr>
        </p:nvSpPr>
        <p:spPr/>
        <p:txBody>
          <a:bodyPr/>
          <a:lstStyle/>
          <a:p>
            <a:pPr eaLnBrk="1" hangingPunct="1"/>
            <a:r>
              <a:rPr lang="zh-CN" altLang="en-US" b="1"/>
              <a:t>插入元组</a:t>
            </a:r>
          </a:p>
        </p:txBody>
      </p:sp>
      <p:sp>
        <p:nvSpPr>
          <p:cNvPr id="182275" name="Rectangle 3">
            <a:extLst>
              <a:ext uri="{FF2B5EF4-FFF2-40B4-BE49-F238E27FC236}">
                <a16:creationId xmlns:a16="http://schemas.microsoft.com/office/drawing/2014/main" id="{E67E3EF7-6956-4A85-A557-6B1A930125E1}"/>
              </a:ext>
            </a:extLst>
          </p:cNvPr>
          <p:cNvSpPr>
            <a:spLocks noGrp="1" noChangeArrowheads="1"/>
          </p:cNvSpPr>
          <p:nvPr>
            <p:ph type="body" idx="1"/>
          </p:nvPr>
        </p:nvSpPr>
        <p:spPr>
          <a:xfrm>
            <a:off x="228600" y="1295400"/>
            <a:ext cx="8686800" cy="4953000"/>
          </a:xfrm>
        </p:spPr>
        <p:txBody>
          <a:bodyPr/>
          <a:lstStyle/>
          <a:p>
            <a:pPr eaLnBrk="1" hangingPunct="1">
              <a:buFontTx/>
              <a:buNone/>
            </a:pPr>
            <a:r>
              <a:rPr lang="zh-CN" altLang="en-US" sz="3600"/>
              <a:t>例</a:t>
            </a:r>
            <a:r>
              <a:rPr lang="en-US" altLang="zh-CN" sz="3600"/>
              <a:t>3. </a:t>
            </a:r>
            <a:r>
              <a:rPr lang="zh-CN" altLang="en-US" sz="3600"/>
              <a:t>插入一条选课记录</a:t>
            </a:r>
            <a:r>
              <a:rPr lang="en-US" altLang="zh-CN" sz="3600"/>
              <a:t>( ‘200215128’, ‘1’)</a:t>
            </a:r>
          </a:p>
          <a:p>
            <a:pPr eaLnBrk="1" hangingPunct="1"/>
            <a:r>
              <a:rPr lang="en-US" altLang="zh-CN" sz="3600"/>
              <a:t>INSERT INTO SC( Sno</a:t>
            </a:r>
            <a:r>
              <a:rPr lang="zh-CN" altLang="en-US" sz="3600"/>
              <a:t>，</a:t>
            </a:r>
            <a:r>
              <a:rPr lang="en-US" altLang="zh-CN" sz="3600"/>
              <a:t>Cno) VALUES (‘200215128’, ‘1’)</a:t>
            </a:r>
            <a:r>
              <a:rPr lang="zh-CN" altLang="en-US" sz="3600"/>
              <a:t>；</a:t>
            </a:r>
          </a:p>
          <a:p>
            <a:pPr eaLnBrk="1" hangingPunct="1"/>
            <a:r>
              <a:rPr lang="en-US" altLang="zh-CN" sz="3600"/>
              <a:t>RDBMS</a:t>
            </a:r>
            <a:r>
              <a:rPr lang="zh-CN" altLang="en-US" sz="3600"/>
              <a:t>将在新插入记录的</a:t>
            </a:r>
            <a:r>
              <a:rPr lang="en-US" altLang="zh-CN" sz="3600"/>
              <a:t>Grade</a:t>
            </a:r>
            <a:r>
              <a:rPr lang="zh-CN" altLang="en-US" sz="3600"/>
              <a:t>列上自动赋空值</a:t>
            </a:r>
          </a:p>
          <a:p>
            <a:pPr eaLnBrk="1" hangingPunct="1"/>
            <a:r>
              <a:rPr lang="en-US" altLang="zh-CN" sz="3600"/>
              <a:t>INSERT INTO SC VALUES (‘200215128’, ‘1’, NULL)</a:t>
            </a:r>
            <a:r>
              <a:rPr lang="zh-CN" altLang="en-US" sz="3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22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2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灯片编号占位符 5">
            <a:extLst>
              <a:ext uri="{FF2B5EF4-FFF2-40B4-BE49-F238E27FC236}">
                <a16:creationId xmlns:a16="http://schemas.microsoft.com/office/drawing/2014/main" id="{5C0C80FB-DE81-49E8-A63E-A3C31EE796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39437A-A230-4622-A6E7-E58310F34C16}" type="slidenum">
              <a:rPr lang="en-US" altLang="zh-CN"/>
              <a:pPr eaLnBrk="1" hangingPunct="1"/>
              <a:t>183</a:t>
            </a:fld>
            <a:endParaRPr lang="en-US" altLang="zh-CN"/>
          </a:p>
        </p:txBody>
      </p:sp>
      <p:sp>
        <p:nvSpPr>
          <p:cNvPr id="188419" name="Rectangle 2">
            <a:extLst>
              <a:ext uri="{FF2B5EF4-FFF2-40B4-BE49-F238E27FC236}">
                <a16:creationId xmlns:a16="http://schemas.microsoft.com/office/drawing/2014/main" id="{266C45B9-1570-493C-8926-2A50FB072EEF}"/>
              </a:ext>
            </a:extLst>
          </p:cNvPr>
          <p:cNvSpPr>
            <a:spLocks noGrp="1" noChangeArrowheads="1"/>
          </p:cNvSpPr>
          <p:nvPr>
            <p:ph type="title"/>
          </p:nvPr>
        </p:nvSpPr>
        <p:spPr/>
        <p:txBody>
          <a:bodyPr/>
          <a:lstStyle/>
          <a:p>
            <a:pPr eaLnBrk="1" hangingPunct="1"/>
            <a:r>
              <a:rPr lang="zh-CN" altLang="en-US" b="1"/>
              <a:t>二、插入子查询结果</a:t>
            </a:r>
          </a:p>
        </p:txBody>
      </p:sp>
      <p:sp>
        <p:nvSpPr>
          <p:cNvPr id="188420" name="Rectangle 3">
            <a:extLst>
              <a:ext uri="{FF2B5EF4-FFF2-40B4-BE49-F238E27FC236}">
                <a16:creationId xmlns:a16="http://schemas.microsoft.com/office/drawing/2014/main" id="{6BFA0B8C-EF84-4E08-90DF-770E59315B05}"/>
              </a:ext>
            </a:extLst>
          </p:cNvPr>
          <p:cNvSpPr>
            <a:spLocks noGrp="1" noChangeArrowheads="1"/>
          </p:cNvSpPr>
          <p:nvPr>
            <p:ph type="body" idx="1"/>
          </p:nvPr>
        </p:nvSpPr>
        <p:spPr>
          <a:xfrm>
            <a:off x="457200" y="1600200"/>
            <a:ext cx="8229600" cy="3276600"/>
          </a:xfrm>
        </p:spPr>
        <p:txBody>
          <a:bodyPr/>
          <a:lstStyle/>
          <a:p>
            <a:pPr eaLnBrk="1" hangingPunct="1"/>
            <a:r>
              <a:rPr lang="zh-CN" altLang="en-US" sz="4000"/>
              <a:t>语句格式</a:t>
            </a:r>
          </a:p>
          <a:p>
            <a:pPr lvl="1" eaLnBrk="1" hangingPunct="1">
              <a:buFontTx/>
              <a:buNone/>
            </a:pPr>
            <a:r>
              <a:rPr lang="en-US" altLang="zh-CN" sz="3600"/>
              <a:t>INSERT INTO &lt;</a:t>
            </a:r>
            <a:r>
              <a:rPr lang="zh-CN" altLang="en-US" sz="3600"/>
              <a:t>表名</a:t>
            </a:r>
            <a:r>
              <a:rPr lang="en-US" altLang="zh-CN" sz="3600"/>
              <a:t>&gt; [(&lt;</a:t>
            </a:r>
            <a:r>
              <a:rPr lang="zh-CN" altLang="en-US" sz="3600"/>
              <a:t>属性列</a:t>
            </a:r>
            <a:r>
              <a:rPr lang="en-US" altLang="zh-CN" sz="3600"/>
              <a:t>1&gt; [, &lt;</a:t>
            </a:r>
            <a:r>
              <a:rPr lang="zh-CN" altLang="en-US" sz="3600"/>
              <a:t>属性列</a:t>
            </a:r>
            <a:r>
              <a:rPr lang="en-US" altLang="zh-CN" sz="3600"/>
              <a:t>2&gt;… )] </a:t>
            </a:r>
            <a:r>
              <a:rPr lang="zh-CN" altLang="en-US" sz="3600"/>
              <a:t>子查询；</a:t>
            </a:r>
          </a:p>
          <a:p>
            <a:pPr eaLnBrk="1" hangingPunct="1"/>
            <a:r>
              <a:rPr lang="zh-CN" altLang="en-US" sz="4000"/>
              <a:t>功能：将子查询结果插入指定表中</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灯片编号占位符 5">
            <a:extLst>
              <a:ext uri="{FF2B5EF4-FFF2-40B4-BE49-F238E27FC236}">
                <a16:creationId xmlns:a16="http://schemas.microsoft.com/office/drawing/2014/main" id="{6FDFBD32-4B55-43C4-99E2-599964BA20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3DF29EB-BC90-466D-9E71-EE67E528F1A9}" type="slidenum">
              <a:rPr lang="en-US" altLang="zh-CN"/>
              <a:pPr eaLnBrk="1" hangingPunct="1"/>
              <a:t>184</a:t>
            </a:fld>
            <a:endParaRPr lang="en-US" altLang="zh-CN"/>
          </a:p>
        </p:txBody>
      </p:sp>
      <p:sp>
        <p:nvSpPr>
          <p:cNvPr id="189443" name="Rectangle 2">
            <a:extLst>
              <a:ext uri="{FF2B5EF4-FFF2-40B4-BE49-F238E27FC236}">
                <a16:creationId xmlns:a16="http://schemas.microsoft.com/office/drawing/2014/main" id="{5534A5BB-6CE1-4FD0-9A54-B675AAB73C14}"/>
              </a:ext>
            </a:extLst>
          </p:cNvPr>
          <p:cNvSpPr>
            <a:spLocks noGrp="1" noChangeArrowheads="1"/>
          </p:cNvSpPr>
          <p:nvPr>
            <p:ph type="title"/>
          </p:nvPr>
        </p:nvSpPr>
        <p:spPr/>
        <p:txBody>
          <a:bodyPr/>
          <a:lstStyle/>
          <a:p>
            <a:pPr eaLnBrk="1" hangingPunct="1"/>
            <a:r>
              <a:rPr lang="zh-CN" altLang="en-US" b="1"/>
              <a:t>插入子查询结果</a:t>
            </a:r>
          </a:p>
        </p:txBody>
      </p:sp>
      <p:sp>
        <p:nvSpPr>
          <p:cNvPr id="189444" name="Rectangle 3">
            <a:extLst>
              <a:ext uri="{FF2B5EF4-FFF2-40B4-BE49-F238E27FC236}">
                <a16:creationId xmlns:a16="http://schemas.microsoft.com/office/drawing/2014/main" id="{7D7B186D-B447-4963-8F72-444A82AEE66B}"/>
              </a:ext>
            </a:extLst>
          </p:cNvPr>
          <p:cNvSpPr>
            <a:spLocks noGrp="1" noChangeArrowheads="1"/>
          </p:cNvSpPr>
          <p:nvPr>
            <p:ph type="body" idx="1"/>
          </p:nvPr>
        </p:nvSpPr>
        <p:spPr>
          <a:xfrm>
            <a:off x="457200" y="1600200"/>
            <a:ext cx="8686800" cy="4343400"/>
          </a:xfrm>
        </p:spPr>
        <p:txBody>
          <a:bodyPr/>
          <a:lstStyle/>
          <a:p>
            <a:pPr eaLnBrk="1" hangingPunct="1">
              <a:buFontTx/>
              <a:buNone/>
            </a:pPr>
            <a:r>
              <a:rPr lang="zh-CN" altLang="en-US" sz="4000"/>
              <a:t>例</a:t>
            </a:r>
            <a:r>
              <a:rPr lang="en-US" altLang="zh-CN" sz="4000"/>
              <a:t>4. </a:t>
            </a:r>
            <a:r>
              <a:rPr lang="zh-CN" altLang="en-US" sz="4000"/>
              <a:t>对每一个系，求学生平均年龄，并把结果存入数据库</a:t>
            </a:r>
          </a:p>
          <a:p>
            <a:pPr eaLnBrk="1" hangingPunct="1">
              <a:buFontTx/>
              <a:buNone/>
            </a:pPr>
            <a:r>
              <a:rPr lang="zh-CN" altLang="en-US" sz="4000"/>
              <a:t>第一步：建表</a:t>
            </a:r>
          </a:p>
          <a:p>
            <a:pPr lvl="1" eaLnBrk="1" hangingPunct="1">
              <a:buFontTx/>
              <a:buNone/>
            </a:pPr>
            <a:r>
              <a:rPr lang="zh-CN" altLang="en-US" sz="4000"/>
              <a:t>  </a:t>
            </a:r>
            <a:r>
              <a:rPr lang="en-US" altLang="zh-CN" sz="4000"/>
              <a:t>CREATE TABLE Dept_age (Sdept CHAR(15), Avg_age SMALLINT)</a:t>
            </a:r>
            <a:r>
              <a:rPr lang="zh-CN" altLang="en-US" sz="4000"/>
              <a:t>；</a:t>
            </a:r>
          </a:p>
          <a:p>
            <a:pPr eaLnBrk="1" hangingPunct="1"/>
            <a:endParaRPr lang="en-US" altLang="zh-CN" sz="440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灯片编号占位符 5">
            <a:extLst>
              <a:ext uri="{FF2B5EF4-FFF2-40B4-BE49-F238E27FC236}">
                <a16:creationId xmlns:a16="http://schemas.microsoft.com/office/drawing/2014/main" id="{C9CB627B-7492-43CC-8D1E-21E7D0FFDA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6D5A2F-EDC6-4596-B115-50B371A379FA}" type="slidenum">
              <a:rPr lang="en-US" altLang="zh-CN"/>
              <a:pPr eaLnBrk="1" hangingPunct="1"/>
              <a:t>185</a:t>
            </a:fld>
            <a:endParaRPr lang="en-US" altLang="zh-CN"/>
          </a:p>
        </p:txBody>
      </p:sp>
      <p:sp>
        <p:nvSpPr>
          <p:cNvPr id="190467" name="Rectangle 3">
            <a:extLst>
              <a:ext uri="{FF2B5EF4-FFF2-40B4-BE49-F238E27FC236}">
                <a16:creationId xmlns:a16="http://schemas.microsoft.com/office/drawing/2014/main" id="{6389D85A-095A-492B-A446-95B651A4201E}"/>
              </a:ext>
            </a:extLst>
          </p:cNvPr>
          <p:cNvSpPr>
            <a:spLocks noGrp="1" noChangeArrowheads="1"/>
          </p:cNvSpPr>
          <p:nvPr>
            <p:ph type="body" idx="1"/>
          </p:nvPr>
        </p:nvSpPr>
        <p:spPr>
          <a:xfrm>
            <a:off x="533400" y="990600"/>
            <a:ext cx="8229600" cy="3657600"/>
          </a:xfrm>
        </p:spPr>
        <p:txBody>
          <a:bodyPr/>
          <a:lstStyle/>
          <a:p>
            <a:pPr eaLnBrk="1" hangingPunct="1">
              <a:buFontTx/>
              <a:buNone/>
            </a:pPr>
            <a:r>
              <a:rPr lang="zh-CN" altLang="en-US" sz="3600"/>
              <a:t>第二步：插入数据</a:t>
            </a:r>
          </a:p>
          <a:p>
            <a:pPr eaLnBrk="1" hangingPunct="1">
              <a:buFontTx/>
              <a:buNone/>
            </a:pPr>
            <a:r>
              <a:rPr lang="en-US" altLang="zh-CN" sz="3600"/>
              <a:t>INSERT INTO Dept_age(Sdept, Avg_age)</a:t>
            </a:r>
          </a:p>
          <a:p>
            <a:pPr lvl="1" eaLnBrk="1" hangingPunct="1">
              <a:buFontTx/>
              <a:buNone/>
            </a:pPr>
            <a:r>
              <a:rPr lang="en-US" altLang="zh-CN" sz="3600"/>
              <a:t>SELECT Sdept, AVG(Sage)</a:t>
            </a:r>
          </a:p>
          <a:p>
            <a:pPr lvl="1" eaLnBrk="1" hangingPunct="1">
              <a:buFontTx/>
              <a:buNone/>
            </a:pPr>
            <a:r>
              <a:rPr lang="en-US" altLang="zh-CN" sz="3600"/>
              <a:t>FROM Student</a:t>
            </a:r>
          </a:p>
          <a:p>
            <a:pPr lvl="1" eaLnBrk="1" hangingPunct="1">
              <a:buFontTx/>
              <a:buNone/>
            </a:pPr>
            <a:r>
              <a:rPr lang="en-US" altLang="zh-CN" sz="3600"/>
              <a:t>GROUP BY Sdept</a:t>
            </a:r>
            <a:r>
              <a:rPr lang="zh-CN" altLang="en-US" sz="3600"/>
              <a:t>；</a:t>
            </a:r>
          </a:p>
          <a:p>
            <a:pPr eaLnBrk="1" hangingPunct="1">
              <a:buFontTx/>
              <a:buNone/>
            </a:pPr>
            <a:endParaRPr lang="en-US" altLang="zh-CN" sz="400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灯片编号占位符 5">
            <a:extLst>
              <a:ext uri="{FF2B5EF4-FFF2-40B4-BE49-F238E27FC236}">
                <a16:creationId xmlns:a16="http://schemas.microsoft.com/office/drawing/2014/main" id="{A4C4EB30-48EC-4277-8631-06B58BE073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94056C-101E-4CA5-80A7-DCE001FCE1BB}" type="slidenum">
              <a:rPr lang="en-US" altLang="zh-CN"/>
              <a:pPr eaLnBrk="1" hangingPunct="1"/>
              <a:t>186</a:t>
            </a:fld>
            <a:endParaRPr lang="en-US" altLang="zh-CN"/>
          </a:p>
        </p:txBody>
      </p:sp>
      <p:sp>
        <p:nvSpPr>
          <p:cNvPr id="191491" name="Rectangle 3">
            <a:extLst>
              <a:ext uri="{FF2B5EF4-FFF2-40B4-BE49-F238E27FC236}">
                <a16:creationId xmlns:a16="http://schemas.microsoft.com/office/drawing/2014/main" id="{CB41E71A-BE70-47A5-90BB-A7C32CDC3B86}"/>
              </a:ext>
            </a:extLst>
          </p:cNvPr>
          <p:cNvSpPr>
            <a:spLocks noGrp="1" noChangeArrowheads="1"/>
          </p:cNvSpPr>
          <p:nvPr>
            <p:ph type="body" idx="1"/>
          </p:nvPr>
        </p:nvSpPr>
        <p:spPr>
          <a:xfrm>
            <a:off x="0" y="457200"/>
            <a:ext cx="8915400" cy="5715000"/>
          </a:xfrm>
        </p:spPr>
        <p:txBody>
          <a:bodyPr/>
          <a:lstStyle/>
          <a:p>
            <a:pPr marL="609600" indent="-609600" eaLnBrk="1" hangingPunct="1">
              <a:buFontTx/>
              <a:buNone/>
            </a:pPr>
            <a:r>
              <a:rPr lang="en-US" altLang="zh-CN" sz="4000"/>
              <a:t>   RDBMS</a:t>
            </a:r>
            <a:r>
              <a:rPr lang="zh-CN" altLang="en-US" sz="4000"/>
              <a:t>在执行插入语句时会检查所插入元组是否破坏表上已定义的完整性规则</a:t>
            </a:r>
          </a:p>
          <a:p>
            <a:pPr marL="990600" lvl="1" indent="-533400" eaLnBrk="1" hangingPunct="1">
              <a:buFontTx/>
              <a:buAutoNum type="circleNumDbPlain"/>
            </a:pPr>
            <a:r>
              <a:rPr lang="zh-CN" altLang="en-US" sz="3600"/>
              <a:t>实体完整性</a:t>
            </a:r>
          </a:p>
          <a:p>
            <a:pPr marL="990600" lvl="1" indent="-533400" eaLnBrk="1" hangingPunct="1">
              <a:buFontTx/>
              <a:buAutoNum type="circleNumDbPlain"/>
            </a:pPr>
            <a:r>
              <a:rPr lang="zh-CN" altLang="en-US" sz="3600"/>
              <a:t>参照完整性</a:t>
            </a:r>
          </a:p>
          <a:p>
            <a:pPr marL="990600" lvl="1" indent="-533400" eaLnBrk="1" hangingPunct="1">
              <a:buFontTx/>
              <a:buAutoNum type="circleNumDbPlain"/>
            </a:pPr>
            <a:r>
              <a:rPr lang="zh-CN" altLang="en-US" sz="3600"/>
              <a:t>用户定义的完整性</a:t>
            </a:r>
          </a:p>
          <a:p>
            <a:pPr marL="1371600" lvl="2" indent="-457200" eaLnBrk="1" hangingPunct="1"/>
            <a:r>
              <a:rPr lang="en-US" altLang="zh-CN" sz="3200"/>
              <a:t>NOT NULL</a:t>
            </a:r>
            <a:r>
              <a:rPr lang="zh-CN" altLang="en-US" sz="3200"/>
              <a:t>约束</a:t>
            </a:r>
          </a:p>
          <a:p>
            <a:pPr marL="1371600" lvl="2" indent="-457200" eaLnBrk="1" hangingPunct="1"/>
            <a:r>
              <a:rPr lang="en-US" altLang="zh-CN" sz="3200"/>
              <a:t>UNIQUE</a:t>
            </a:r>
            <a:r>
              <a:rPr lang="zh-CN" altLang="en-US" sz="3200"/>
              <a:t>约束</a:t>
            </a:r>
          </a:p>
          <a:p>
            <a:pPr marL="1371600" lvl="2" indent="-457200" eaLnBrk="1" hangingPunct="1"/>
            <a:r>
              <a:rPr lang="zh-CN" altLang="en-US" sz="3200"/>
              <a:t>值域约束</a:t>
            </a:r>
          </a:p>
          <a:p>
            <a:pPr marL="609600" indent="-609600" eaLnBrk="1" hangingPunct="1"/>
            <a:endParaRPr lang="en-US" altLang="zh-CN" sz="400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灯片编号占位符 5">
            <a:extLst>
              <a:ext uri="{FF2B5EF4-FFF2-40B4-BE49-F238E27FC236}">
                <a16:creationId xmlns:a16="http://schemas.microsoft.com/office/drawing/2014/main" id="{9FF0C269-5EB0-4922-A1D1-52248F9907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989A430-D01C-4911-AA51-A1784802DFE5}" type="slidenum">
              <a:rPr lang="en-US" altLang="zh-CN"/>
              <a:pPr eaLnBrk="1" hangingPunct="1"/>
              <a:t>187</a:t>
            </a:fld>
            <a:endParaRPr lang="en-US" altLang="zh-CN"/>
          </a:p>
        </p:txBody>
      </p:sp>
      <p:sp>
        <p:nvSpPr>
          <p:cNvPr id="192515" name="Rectangle 2">
            <a:extLst>
              <a:ext uri="{FF2B5EF4-FFF2-40B4-BE49-F238E27FC236}">
                <a16:creationId xmlns:a16="http://schemas.microsoft.com/office/drawing/2014/main" id="{C6E29411-3732-45DB-949E-709E1658C780}"/>
              </a:ext>
            </a:extLst>
          </p:cNvPr>
          <p:cNvSpPr>
            <a:spLocks noGrp="1" noChangeArrowheads="1"/>
          </p:cNvSpPr>
          <p:nvPr>
            <p:ph type="title"/>
          </p:nvPr>
        </p:nvSpPr>
        <p:spPr/>
        <p:txBody>
          <a:bodyPr/>
          <a:lstStyle/>
          <a:p>
            <a:pPr eaLnBrk="1" hangingPunct="1"/>
            <a:r>
              <a:rPr lang="en-US" altLang="zh-CN"/>
              <a:t>3.5.2.</a:t>
            </a:r>
            <a:r>
              <a:rPr lang="zh-CN" altLang="en-US" b="1"/>
              <a:t>修改数据</a:t>
            </a:r>
          </a:p>
        </p:txBody>
      </p:sp>
      <p:sp>
        <p:nvSpPr>
          <p:cNvPr id="187395" name="Rectangle 3">
            <a:extLst>
              <a:ext uri="{FF2B5EF4-FFF2-40B4-BE49-F238E27FC236}">
                <a16:creationId xmlns:a16="http://schemas.microsoft.com/office/drawing/2014/main" id="{BDD6B2EA-B14D-4299-A410-759253A95B44}"/>
              </a:ext>
            </a:extLst>
          </p:cNvPr>
          <p:cNvSpPr>
            <a:spLocks noGrp="1" noChangeArrowheads="1"/>
          </p:cNvSpPr>
          <p:nvPr>
            <p:ph type="body" idx="1"/>
          </p:nvPr>
        </p:nvSpPr>
        <p:spPr>
          <a:xfrm>
            <a:off x="304800" y="1219200"/>
            <a:ext cx="8686800" cy="5334000"/>
          </a:xfrm>
        </p:spPr>
        <p:txBody>
          <a:bodyPr/>
          <a:lstStyle/>
          <a:p>
            <a:pPr eaLnBrk="1" hangingPunct="1"/>
            <a:r>
              <a:rPr lang="zh-CN" altLang="en-US" sz="3600"/>
              <a:t>语句格式</a:t>
            </a:r>
          </a:p>
          <a:p>
            <a:pPr lvl="1" eaLnBrk="1" hangingPunct="1">
              <a:buFontTx/>
              <a:buNone/>
            </a:pPr>
            <a:r>
              <a:rPr lang="en-US" altLang="zh-CN" sz="3200"/>
              <a:t>UPDATE &lt;</a:t>
            </a:r>
            <a:r>
              <a:rPr lang="zh-CN" altLang="en-US" sz="3200"/>
              <a:t>表名</a:t>
            </a:r>
            <a:r>
              <a:rPr lang="en-US" altLang="zh-CN" sz="3200"/>
              <a:t>&gt;</a:t>
            </a:r>
          </a:p>
          <a:p>
            <a:pPr lvl="1" eaLnBrk="1" hangingPunct="1">
              <a:buFontTx/>
              <a:buNone/>
            </a:pPr>
            <a:r>
              <a:rPr lang="en-US" altLang="zh-CN" sz="3200"/>
              <a:t>SET &lt;</a:t>
            </a:r>
            <a:r>
              <a:rPr lang="zh-CN" altLang="en-US" sz="3200"/>
              <a:t>列名</a:t>
            </a:r>
            <a:r>
              <a:rPr lang="en-US" altLang="zh-CN" sz="3200"/>
              <a:t>&gt;=&lt;</a:t>
            </a:r>
            <a:r>
              <a:rPr lang="zh-CN" altLang="en-US" sz="3200"/>
              <a:t>表达式</a:t>
            </a:r>
            <a:r>
              <a:rPr lang="en-US" altLang="zh-CN" sz="3200"/>
              <a:t>&gt;[</a:t>
            </a:r>
            <a:r>
              <a:rPr lang="zh-CN" altLang="en-US" sz="3200"/>
              <a:t>，</a:t>
            </a:r>
            <a:r>
              <a:rPr lang="en-US" altLang="zh-CN" sz="3200"/>
              <a:t>&lt;</a:t>
            </a:r>
            <a:r>
              <a:rPr lang="zh-CN" altLang="en-US" sz="3200"/>
              <a:t>列名</a:t>
            </a:r>
            <a:r>
              <a:rPr lang="en-US" altLang="zh-CN" sz="3200"/>
              <a:t>&gt;=&lt;</a:t>
            </a:r>
            <a:r>
              <a:rPr lang="zh-CN" altLang="en-US" sz="3200"/>
              <a:t>表达式</a:t>
            </a:r>
            <a:r>
              <a:rPr lang="en-US" altLang="zh-CN" sz="3200"/>
              <a:t>&gt;]…</a:t>
            </a:r>
          </a:p>
          <a:p>
            <a:pPr lvl="1" eaLnBrk="1" hangingPunct="1">
              <a:buFontTx/>
              <a:buNone/>
            </a:pPr>
            <a:r>
              <a:rPr lang="en-US" altLang="zh-CN" sz="3200"/>
              <a:t>[WHERE &lt;</a:t>
            </a:r>
            <a:r>
              <a:rPr lang="zh-CN" altLang="en-US" sz="3200"/>
              <a:t>条件</a:t>
            </a:r>
            <a:r>
              <a:rPr lang="en-US" altLang="zh-CN" sz="3200"/>
              <a:t>&gt;]</a:t>
            </a:r>
            <a:r>
              <a:rPr lang="zh-CN" altLang="en-US" sz="3200"/>
              <a:t>；</a:t>
            </a:r>
          </a:p>
          <a:p>
            <a:pPr eaLnBrk="1" hangingPunct="1"/>
            <a:r>
              <a:rPr lang="en-US" altLang="zh-CN" sz="3600"/>
              <a:t>SET</a:t>
            </a:r>
            <a:r>
              <a:rPr lang="zh-CN" altLang="en-US" sz="3600"/>
              <a:t>子句指定修改方式，要修改的列，修改后取值</a:t>
            </a:r>
          </a:p>
          <a:p>
            <a:pPr eaLnBrk="1" hangingPunct="1"/>
            <a:r>
              <a:rPr lang="en-US" altLang="zh-CN" sz="3600"/>
              <a:t>WHERE</a:t>
            </a:r>
            <a:r>
              <a:rPr lang="zh-CN" altLang="en-US" sz="3600"/>
              <a:t>子句指定要修改的元组。缺省表示要修改表中的所有元组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灯片编号占位符 5">
            <a:extLst>
              <a:ext uri="{FF2B5EF4-FFF2-40B4-BE49-F238E27FC236}">
                <a16:creationId xmlns:a16="http://schemas.microsoft.com/office/drawing/2014/main" id="{FD8B1FC2-C79F-4C6E-86F0-C0C2C583C3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5EE65B7-B129-4DF6-9FE1-628919D8A9ED}" type="slidenum">
              <a:rPr lang="en-US" altLang="zh-CN"/>
              <a:pPr eaLnBrk="1" hangingPunct="1"/>
              <a:t>188</a:t>
            </a:fld>
            <a:endParaRPr lang="en-US" altLang="zh-CN"/>
          </a:p>
        </p:txBody>
      </p:sp>
      <p:sp>
        <p:nvSpPr>
          <p:cNvPr id="193539" name="Rectangle 2">
            <a:extLst>
              <a:ext uri="{FF2B5EF4-FFF2-40B4-BE49-F238E27FC236}">
                <a16:creationId xmlns:a16="http://schemas.microsoft.com/office/drawing/2014/main" id="{14289249-FBD0-4A5C-A4E0-4FED8229327B}"/>
              </a:ext>
            </a:extLst>
          </p:cNvPr>
          <p:cNvSpPr>
            <a:spLocks noGrp="1" noChangeArrowheads="1"/>
          </p:cNvSpPr>
          <p:nvPr>
            <p:ph type="title"/>
          </p:nvPr>
        </p:nvSpPr>
        <p:spPr/>
        <p:txBody>
          <a:bodyPr/>
          <a:lstStyle/>
          <a:p>
            <a:pPr eaLnBrk="1" hangingPunct="1"/>
            <a:r>
              <a:rPr lang="zh-CN" altLang="en-US" b="1"/>
              <a:t>修改数据</a:t>
            </a:r>
          </a:p>
        </p:txBody>
      </p:sp>
      <p:sp>
        <p:nvSpPr>
          <p:cNvPr id="193540" name="Rectangle 3">
            <a:extLst>
              <a:ext uri="{FF2B5EF4-FFF2-40B4-BE49-F238E27FC236}">
                <a16:creationId xmlns:a16="http://schemas.microsoft.com/office/drawing/2014/main" id="{05E287CF-B8E2-46DE-A75B-0802CE85D277}"/>
              </a:ext>
            </a:extLst>
          </p:cNvPr>
          <p:cNvSpPr>
            <a:spLocks noGrp="1" noChangeArrowheads="1"/>
          </p:cNvSpPr>
          <p:nvPr>
            <p:ph type="body" idx="1"/>
          </p:nvPr>
        </p:nvSpPr>
        <p:spPr/>
        <p:txBody>
          <a:bodyPr/>
          <a:lstStyle/>
          <a:p>
            <a:pPr marL="609600" indent="-609600" eaLnBrk="1" hangingPunct="1">
              <a:buFontTx/>
              <a:buNone/>
            </a:pPr>
            <a:r>
              <a:rPr lang="en-US" altLang="zh-CN" sz="4800"/>
              <a:t> </a:t>
            </a:r>
            <a:r>
              <a:rPr lang="zh-CN" altLang="en-US" sz="4800"/>
              <a:t>三种修改方式</a:t>
            </a:r>
          </a:p>
          <a:p>
            <a:pPr marL="990600" lvl="1" indent="-533400" eaLnBrk="1" hangingPunct="1">
              <a:buFontTx/>
              <a:buAutoNum type="circleNumDbPlain"/>
            </a:pPr>
            <a:r>
              <a:rPr lang="zh-CN" altLang="en-US" sz="4400"/>
              <a:t>修改某一个元组的值</a:t>
            </a:r>
          </a:p>
          <a:p>
            <a:pPr marL="990600" lvl="1" indent="-533400" eaLnBrk="1" hangingPunct="1">
              <a:buFontTx/>
              <a:buAutoNum type="circleNumDbPlain"/>
            </a:pPr>
            <a:r>
              <a:rPr lang="zh-CN" altLang="en-US" sz="4400"/>
              <a:t>修改多个元组的值</a:t>
            </a:r>
          </a:p>
          <a:p>
            <a:pPr marL="990600" lvl="1" indent="-533400" eaLnBrk="1" hangingPunct="1">
              <a:buFontTx/>
              <a:buAutoNum type="circleNumDbPlain"/>
            </a:pPr>
            <a:r>
              <a:rPr lang="zh-CN" altLang="en-US" sz="4400"/>
              <a:t>带子查询的修改语句</a:t>
            </a:r>
          </a:p>
          <a:p>
            <a:pPr marL="609600" indent="-609600" eaLnBrk="1" hangingPunct="1"/>
            <a:endParaRPr lang="en-US" altLang="zh-CN" sz="480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灯片编号占位符 5">
            <a:extLst>
              <a:ext uri="{FF2B5EF4-FFF2-40B4-BE49-F238E27FC236}">
                <a16:creationId xmlns:a16="http://schemas.microsoft.com/office/drawing/2014/main" id="{F348BF03-6A78-45E3-A4EA-C38F347D49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ADFF4F-F28E-48DC-9A5E-107CD30FA83E}" type="slidenum">
              <a:rPr lang="en-US" altLang="zh-CN"/>
              <a:pPr eaLnBrk="1" hangingPunct="1"/>
              <a:t>189</a:t>
            </a:fld>
            <a:endParaRPr lang="en-US" altLang="zh-CN"/>
          </a:p>
        </p:txBody>
      </p:sp>
      <p:sp>
        <p:nvSpPr>
          <p:cNvPr id="194563" name="Rectangle 2">
            <a:extLst>
              <a:ext uri="{FF2B5EF4-FFF2-40B4-BE49-F238E27FC236}">
                <a16:creationId xmlns:a16="http://schemas.microsoft.com/office/drawing/2014/main" id="{DA4FE485-9A02-4290-8078-33CFC980463F}"/>
              </a:ext>
            </a:extLst>
          </p:cNvPr>
          <p:cNvSpPr>
            <a:spLocks noGrp="1" noChangeArrowheads="1"/>
          </p:cNvSpPr>
          <p:nvPr>
            <p:ph type="title"/>
          </p:nvPr>
        </p:nvSpPr>
        <p:spPr/>
        <p:txBody>
          <a:bodyPr/>
          <a:lstStyle/>
          <a:p>
            <a:pPr eaLnBrk="1" hangingPunct="1"/>
            <a:r>
              <a:rPr lang="en-US" altLang="zh-CN"/>
              <a:t>1. </a:t>
            </a:r>
            <a:r>
              <a:rPr lang="zh-CN" altLang="en-US" b="1"/>
              <a:t>修改某一个元组的值</a:t>
            </a:r>
          </a:p>
        </p:txBody>
      </p:sp>
      <p:sp>
        <p:nvSpPr>
          <p:cNvPr id="190467" name="Rectangle 3">
            <a:extLst>
              <a:ext uri="{FF2B5EF4-FFF2-40B4-BE49-F238E27FC236}">
                <a16:creationId xmlns:a16="http://schemas.microsoft.com/office/drawing/2014/main" id="{B755CE67-A002-4867-B8D1-52773550116E}"/>
              </a:ext>
            </a:extLst>
          </p:cNvPr>
          <p:cNvSpPr>
            <a:spLocks noGrp="1" noChangeArrowheads="1"/>
          </p:cNvSpPr>
          <p:nvPr>
            <p:ph type="body" idx="1"/>
          </p:nvPr>
        </p:nvSpPr>
        <p:spPr>
          <a:xfrm>
            <a:off x="0" y="1600200"/>
            <a:ext cx="9144000" cy="4525963"/>
          </a:xfrm>
        </p:spPr>
        <p:txBody>
          <a:bodyPr/>
          <a:lstStyle/>
          <a:p>
            <a:pPr eaLnBrk="1" hangingPunct="1">
              <a:buFontTx/>
              <a:buNone/>
            </a:pPr>
            <a:r>
              <a:rPr lang="zh-CN" altLang="en-US" sz="4000"/>
              <a:t>例</a:t>
            </a:r>
            <a:r>
              <a:rPr lang="en-US" altLang="zh-CN" sz="4000"/>
              <a:t>5. </a:t>
            </a:r>
            <a:r>
              <a:rPr lang="zh-CN" altLang="en-US" sz="4000"/>
              <a:t>将学生</a:t>
            </a:r>
            <a:r>
              <a:rPr lang="en-US" altLang="zh-CN" sz="4000"/>
              <a:t>200215121</a:t>
            </a:r>
            <a:r>
              <a:rPr lang="zh-CN" altLang="en-US" sz="4000"/>
              <a:t>的年龄改为</a:t>
            </a:r>
            <a:r>
              <a:rPr lang="en-US" altLang="zh-CN" sz="4000"/>
              <a:t>22</a:t>
            </a:r>
            <a:r>
              <a:rPr lang="zh-CN" altLang="en-US" sz="4000"/>
              <a:t>岁</a:t>
            </a:r>
          </a:p>
          <a:p>
            <a:pPr lvl="1" eaLnBrk="1" hangingPunct="1">
              <a:buFontTx/>
              <a:buNone/>
            </a:pPr>
            <a:r>
              <a:rPr lang="en-US" altLang="zh-CN" sz="3600"/>
              <a:t>UPDATE Student</a:t>
            </a:r>
          </a:p>
          <a:p>
            <a:pPr lvl="1" eaLnBrk="1" hangingPunct="1">
              <a:buFontTx/>
              <a:buNone/>
            </a:pPr>
            <a:r>
              <a:rPr lang="en-US" altLang="zh-CN" sz="3600"/>
              <a:t>SET Sage=22</a:t>
            </a:r>
          </a:p>
          <a:p>
            <a:pPr lvl="1" eaLnBrk="1" hangingPunct="1">
              <a:buFontTx/>
              <a:buNone/>
            </a:pPr>
            <a:r>
              <a:rPr lang="en-US" altLang="zh-CN" sz="3600"/>
              <a:t>WHERE Sno= '200215121'</a:t>
            </a:r>
            <a:r>
              <a:rPr lang="zh-CN" altLang="en-US" sz="3600"/>
              <a:t>；</a:t>
            </a:r>
          </a:p>
          <a:p>
            <a:pPr eaLnBrk="1" hangingPunct="1">
              <a:buFontTx/>
              <a:buNone/>
            </a:pPr>
            <a:endParaRPr lang="zh-CN" altLang="en-US" sz="4000"/>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4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0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C3F7DAAD-6C3A-4D95-A01A-D8875E57CB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133740E-3C7F-4B8D-B079-983032708A2D}" type="slidenum">
              <a:rPr lang="en-US" altLang="zh-CN"/>
              <a:pPr eaLnBrk="1" hangingPunct="1"/>
              <a:t>19</a:t>
            </a:fld>
            <a:endParaRPr lang="en-US" altLang="zh-CN"/>
          </a:p>
        </p:txBody>
      </p:sp>
      <p:sp>
        <p:nvSpPr>
          <p:cNvPr id="20483" name="Rectangle 2">
            <a:extLst>
              <a:ext uri="{FF2B5EF4-FFF2-40B4-BE49-F238E27FC236}">
                <a16:creationId xmlns:a16="http://schemas.microsoft.com/office/drawing/2014/main" id="{F6B5B992-834B-4D6A-9E63-3062263DDF0C}"/>
              </a:ext>
            </a:extLst>
          </p:cNvPr>
          <p:cNvSpPr>
            <a:spLocks noGrp="1" noChangeArrowheads="1"/>
          </p:cNvSpPr>
          <p:nvPr>
            <p:ph type="title"/>
          </p:nvPr>
        </p:nvSpPr>
        <p:spPr/>
        <p:txBody>
          <a:bodyPr/>
          <a:lstStyle/>
          <a:p>
            <a:pPr eaLnBrk="1" hangingPunct="1"/>
            <a:r>
              <a:rPr lang="en-US" altLang="zh-CN"/>
              <a:t>3.3 </a:t>
            </a:r>
            <a:r>
              <a:rPr lang="zh-CN" altLang="en-US" b="1"/>
              <a:t>数据定义</a:t>
            </a:r>
          </a:p>
        </p:txBody>
      </p:sp>
      <p:sp>
        <p:nvSpPr>
          <p:cNvPr id="20484" name="Rectangle 3">
            <a:extLst>
              <a:ext uri="{FF2B5EF4-FFF2-40B4-BE49-F238E27FC236}">
                <a16:creationId xmlns:a16="http://schemas.microsoft.com/office/drawing/2014/main" id="{B54D8014-BCF7-4FF2-BC11-B6EDE168530C}"/>
              </a:ext>
            </a:extLst>
          </p:cNvPr>
          <p:cNvSpPr>
            <a:spLocks noGrp="1" noChangeArrowheads="1"/>
          </p:cNvSpPr>
          <p:nvPr>
            <p:ph type="body" idx="1"/>
          </p:nvPr>
        </p:nvSpPr>
        <p:spPr>
          <a:xfrm>
            <a:off x="228600" y="1600200"/>
            <a:ext cx="8686800" cy="3733800"/>
          </a:xfrm>
        </p:spPr>
        <p:txBody>
          <a:bodyPr/>
          <a:lstStyle/>
          <a:p>
            <a:pPr eaLnBrk="1" hangingPunct="1">
              <a:buFontTx/>
              <a:buNone/>
            </a:pPr>
            <a:r>
              <a:rPr lang="en-US" altLang="zh-CN" sz="3600">
                <a:solidFill>
                  <a:schemeClr val="accent2"/>
                </a:solidFill>
              </a:rPr>
              <a:t>3.3.1  </a:t>
            </a:r>
            <a:r>
              <a:rPr lang="zh-CN" altLang="en-US" sz="3600">
                <a:solidFill>
                  <a:schemeClr val="accent2"/>
                </a:solidFill>
              </a:rPr>
              <a:t>模式的定义与删除</a:t>
            </a:r>
          </a:p>
          <a:p>
            <a:pPr eaLnBrk="1" hangingPunct="1">
              <a:buFontTx/>
              <a:buNone/>
            </a:pPr>
            <a:r>
              <a:rPr lang="en-US" altLang="zh-CN" sz="3600"/>
              <a:t>3.3.2  </a:t>
            </a:r>
            <a:r>
              <a:rPr lang="zh-CN" altLang="en-US" sz="3600"/>
              <a:t>基本表的定义、删除与修改</a:t>
            </a:r>
          </a:p>
          <a:p>
            <a:pPr eaLnBrk="1" hangingPunct="1">
              <a:buFontTx/>
              <a:buNone/>
            </a:pPr>
            <a:r>
              <a:rPr lang="en-US" altLang="zh-CN" sz="3600"/>
              <a:t>3.3.3  </a:t>
            </a:r>
            <a:r>
              <a:rPr lang="zh-CN" altLang="en-US" sz="3600"/>
              <a:t>索引的建立与删除</a:t>
            </a:r>
            <a:endParaRPr lang="en-US" altLang="zh-CN" sz="3600"/>
          </a:p>
          <a:p>
            <a:pPr eaLnBrk="1" hangingPunct="1">
              <a:buFontTx/>
              <a:buNone/>
            </a:pPr>
            <a:r>
              <a:rPr lang="en-US" altLang="zh-CN" sz="3600"/>
              <a:t>3.3.4  </a:t>
            </a:r>
            <a:r>
              <a:rPr lang="zh-CN" altLang="en-US" sz="3600"/>
              <a:t>数据字典</a:t>
            </a:r>
            <a:r>
              <a:rPr lang="en-US" altLang="zh-CN" sz="3600"/>
              <a:t>  </a:t>
            </a:r>
            <a:endParaRPr lang="zh-CN" altLang="en-US" sz="3600"/>
          </a:p>
          <a:p>
            <a:pPr eaLnBrk="1" hangingPunct="1">
              <a:buFontTx/>
              <a:buNone/>
            </a:pPr>
            <a:endParaRPr lang="en-US" altLang="zh-CN" sz="4400"/>
          </a:p>
          <a:p>
            <a:pPr eaLnBrk="1" hangingPunct="1">
              <a:buFontTx/>
              <a:buNone/>
            </a:pPr>
            <a:endParaRPr lang="zh-CN" altLang="en-US" sz="4400"/>
          </a:p>
          <a:p>
            <a:pPr eaLnBrk="1" hangingPunct="1">
              <a:buFontTx/>
              <a:buNone/>
            </a:pPr>
            <a:endParaRPr lang="en-US" altLang="zh-CN" sz="440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灯片编号占位符 5">
            <a:extLst>
              <a:ext uri="{FF2B5EF4-FFF2-40B4-BE49-F238E27FC236}">
                <a16:creationId xmlns:a16="http://schemas.microsoft.com/office/drawing/2014/main" id="{A13FDDC4-DB1C-4622-9BFA-60A8230BCE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5B6F9C1-6F77-4F82-A260-AFDCAD342E22}" type="slidenum">
              <a:rPr lang="en-US" altLang="zh-CN"/>
              <a:pPr eaLnBrk="1" hangingPunct="1"/>
              <a:t>190</a:t>
            </a:fld>
            <a:endParaRPr lang="en-US" altLang="zh-CN"/>
          </a:p>
        </p:txBody>
      </p:sp>
      <p:sp>
        <p:nvSpPr>
          <p:cNvPr id="195587" name="Rectangle 2">
            <a:extLst>
              <a:ext uri="{FF2B5EF4-FFF2-40B4-BE49-F238E27FC236}">
                <a16:creationId xmlns:a16="http://schemas.microsoft.com/office/drawing/2014/main" id="{FC6815AA-FFA1-4FF0-A192-2DA56756DFDF}"/>
              </a:ext>
            </a:extLst>
          </p:cNvPr>
          <p:cNvSpPr>
            <a:spLocks noGrp="1" noChangeArrowheads="1"/>
          </p:cNvSpPr>
          <p:nvPr>
            <p:ph type="title"/>
          </p:nvPr>
        </p:nvSpPr>
        <p:spPr/>
        <p:txBody>
          <a:bodyPr/>
          <a:lstStyle/>
          <a:p>
            <a:pPr eaLnBrk="1" hangingPunct="1"/>
            <a:r>
              <a:rPr lang="en-US" altLang="zh-CN"/>
              <a:t>2. </a:t>
            </a:r>
            <a:r>
              <a:rPr lang="zh-CN" altLang="en-US" b="1"/>
              <a:t>修改多个元组的值</a:t>
            </a:r>
          </a:p>
        </p:txBody>
      </p:sp>
      <p:sp>
        <p:nvSpPr>
          <p:cNvPr id="191491" name="Rectangle 3">
            <a:extLst>
              <a:ext uri="{FF2B5EF4-FFF2-40B4-BE49-F238E27FC236}">
                <a16:creationId xmlns:a16="http://schemas.microsoft.com/office/drawing/2014/main" id="{2C73A932-4F70-43BF-8586-2F1F68CFB8CF}"/>
              </a:ext>
            </a:extLst>
          </p:cNvPr>
          <p:cNvSpPr>
            <a:spLocks noGrp="1" noChangeArrowheads="1"/>
          </p:cNvSpPr>
          <p:nvPr>
            <p:ph type="body" idx="1"/>
          </p:nvPr>
        </p:nvSpPr>
        <p:spPr>
          <a:xfrm>
            <a:off x="457200" y="1600200"/>
            <a:ext cx="8229600" cy="2590800"/>
          </a:xfrm>
        </p:spPr>
        <p:txBody>
          <a:bodyPr/>
          <a:lstStyle/>
          <a:p>
            <a:pPr eaLnBrk="1" hangingPunct="1">
              <a:buFontTx/>
              <a:buNone/>
            </a:pPr>
            <a:r>
              <a:rPr lang="zh-CN" altLang="en-US" sz="4400"/>
              <a:t>例</a:t>
            </a:r>
            <a:r>
              <a:rPr lang="en-US" altLang="zh-CN" sz="4400"/>
              <a:t>6. </a:t>
            </a:r>
            <a:r>
              <a:rPr lang="zh-CN" altLang="en-US" sz="4400"/>
              <a:t>将所有学生的年龄增加</a:t>
            </a:r>
            <a:r>
              <a:rPr lang="en-US" altLang="zh-CN" sz="4400"/>
              <a:t>1</a:t>
            </a:r>
            <a:r>
              <a:rPr lang="zh-CN" altLang="en-US" sz="4400"/>
              <a:t>岁</a:t>
            </a:r>
          </a:p>
          <a:p>
            <a:pPr lvl="1" eaLnBrk="1" hangingPunct="1">
              <a:buFontTx/>
              <a:buNone/>
            </a:pPr>
            <a:r>
              <a:rPr lang="en-US" altLang="zh-CN" sz="4000"/>
              <a:t>UPDATE Student</a:t>
            </a:r>
          </a:p>
          <a:p>
            <a:pPr lvl="1" eaLnBrk="1" hangingPunct="1">
              <a:buFontTx/>
              <a:buNone/>
            </a:pPr>
            <a:r>
              <a:rPr lang="en-US" altLang="zh-CN" sz="4000"/>
              <a:t>SET Sage = Sage+1</a:t>
            </a:r>
            <a:r>
              <a:rPr lang="zh-CN" altLang="en-US" sz="4000"/>
              <a:t>；</a:t>
            </a:r>
          </a:p>
          <a:p>
            <a:pPr lvl="1"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14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14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灯片编号占位符 5">
            <a:extLst>
              <a:ext uri="{FF2B5EF4-FFF2-40B4-BE49-F238E27FC236}">
                <a16:creationId xmlns:a16="http://schemas.microsoft.com/office/drawing/2014/main" id="{F5554AF1-D3FC-42D3-BA32-4992B4F5AF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D3445ED-0750-49F8-87ED-8FD33DCADDC7}" type="slidenum">
              <a:rPr lang="en-US" altLang="zh-CN"/>
              <a:pPr eaLnBrk="1" hangingPunct="1"/>
              <a:t>191</a:t>
            </a:fld>
            <a:endParaRPr lang="en-US" altLang="zh-CN"/>
          </a:p>
        </p:txBody>
      </p:sp>
      <p:sp>
        <p:nvSpPr>
          <p:cNvPr id="196611" name="Rectangle 2">
            <a:extLst>
              <a:ext uri="{FF2B5EF4-FFF2-40B4-BE49-F238E27FC236}">
                <a16:creationId xmlns:a16="http://schemas.microsoft.com/office/drawing/2014/main" id="{E0BD905E-8EDA-4E47-B592-97A93C379C77}"/>
              </a:ext>
            </a:extLst>
          </p:cNvPr>
          <p:cNvSpPr>
            <a:spLocks noGrp="1" noChangeArrowheads="1"/>
          </p:cNvSpPr>
          <p:nvPr>
            <p:ph type="title"/>
          </p:nvPr>
        </p:nvSpPr>
        <p:spPr/>
        <p:txBody>
          <a:bodyPr/>
          <a:lstStyle/>
          <a:p>
            <a:pPr eaLnBrk="1" hangingPunct="1"/>
            <a:r>
              <a:rPr lang="en-US" altLang="zh-CN"/>
              <a:t>3. </a:t>
            </a:r>
            <a:r>
              <a:rPr lang="zh-CN" altLang="en-US" b="1"/>
              <a:t>带子查询的修改语句</a:t>
            </a:r>
          </a:p>
        </p:txBody>
      </p:sp>
      <p:sp>
        <p:nvSpPr>
          <p:cNvPr id="192515" name="Rectangle 3">
            <a:extLst>
              <a:ext uri="{FF2B5EF4-FFF2-40B4-BE49-F238E27FC236}">
                <a16:creationId xmlns:a16="http://schemas.microsoft.com/office/drawing/2014/main" id="{62DE35D0-EFF0-40DC-B8AE-F0ECD55F3E91}"/>
              </a:ext>
            </a:extLst>
          </p:cNvPr>
          <p:cNvSpPr>
            <a:spLocks noGrp="1" noChangeArrowheads="1"/>
          </p:cNvSpPr>
          <p:nvPr>
            <p:ph type="body" idx="1"/>
          </p:nvPr>
        </p:nvSpPr>
        <p:spPr>
          <a:xfrm>
            <a:off x="533400" y="1371600"/>
            <a:ext cx="8229600" cy="5029200"/>
          </a:xfrm>
        </p:spPr>
        <p:txBody>
          <a:bodyPr/>
          <a:lstStyle/>
          <a:p>
            <a:pPr eaLnBrk="1" hangingPunct="1">
              <a:buFontTx/>
              <a:buNone/>
            </a:pPr>
            <a:r>
              <a:rPr lang="zh-CN" altLang="en-US" sz="4000"/>
              <a:t>例</a:t>
            </a:r>
            <a:r>
              <a:rPr lang="en-US" altLang="zh-CN" sz="4000"/>
              <a:t>7. </a:t>
            </a:r>
            <a:r>
              <a:rPr lang="zh-CN" altLang="en-US" sz="4000"/>
              <a:t>将计算机系全体学生成绩置零</a:t>
            </a:r>
          </a:p>
          <a:p>
            <a:pPr eaLnBrk="1" hangingPunct="1">
              <a:buFontTx/>
              <a:buNone/>
            </a:pPr>
            <a:r>
              <a:rPr lang="en-US" altLang="zh-CN" sz="4000"/>
              <a:t>UPDATE SC</a:t>
            </a:r>
          </a:p>
          <a:p>
            <a:pPr eaLnBrk="1" hangingPunct="1">
              <a:buFontTx/>
              <a:buNone/>
            </a:pPr>
            <a:r>
              <a:rPr lang="en-US" altLang="zh-CN" sz="4000"/>
              <a:t>SET Grade=0</a:t>
            </a:r>
          </a:p>
          <a:p>
            <a:pPr eaLnBrk="1" hangingPunct="1">
              <a:buFontTx/>
              <a:buNone/>
            </a:pPr>
            <a:r>
              <a:rPr lang="en-US" altLang="zh-CN" sz="4000"/>
              <a:t>WHERE 'CS'=</a:t>
            </a:r>
          </a:p>
          <a:p>
            <a:pPr lvl="1" eaLnBrk="1" hangingPunct="1">
              <a:buFontTx/>
              <a:buNone/>
            </a:pPr>
            <a:r>
              <a:rPr lang="en-US" altLang="zh-CN" sz="3600"/>
              <a:t>(SELECT Sdept</a:t>
            </a:r>
          </a:p>
          <a:p>
            <a:pPr lvl="1" eaLnBrk="1" hangingPunct="1">
              <a:buFontTx/>
              <a:buNone/>
            </a:pPr>
            <a:r>
              <a:rPr lang="en-US" altLang="zh-CN" sz="3600"/>
              <a:t>FROM Student</a:t>
            </a:r>
          </a:p>
          <a:p>
            <a:pPr lvl="1" eaLnBrk="1" hangingPunct="1">
              <a:buFontTx/>
              <a:buNone/>
            </a:pPr>
            <a:r>
              <a:rPr lang="en-US" altLang="zh-CN" sz="3600"/>
              <a:t>WHERE Student.Sno = SC.Sno)</a:t>
            </a:r>
            <a:r>
              <a:rPr lang="zh-CN" altLang="en-US" sz="3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25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25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25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25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251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25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灯片编号占位符 5">
            <a:extLst>
              <a:ext uri="{FF2B5EF4-FFF2-40B4-BE49-F238E27FC236}">
                <a16:creationId xmlns:a16="http://schemas.microsoft.com/office/drawing/2014/main" id="{3366029C-0C4C-4B31-B3A4-E1F88B933F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34C70A-94CB-4FB1-B7DA-2F0AF386F24C}" type="slidenum">
              <a:rPr lang="en-US" altLang="zh-CN"/>
              <a:pPr eaLnBrk="1" hangingPunct="1"/>
              <a:t>192</a:t>
            </a:fld>
            <a:endParaRPr lang="en-US" altLang="zh-CN"/>
          </a:p>
        </p:txBody>
      </p:sp>
      <p:sp>
        <p:nvSpPr>
          <p:cNvPr id="197635" name="Rectangle 2">
            <a:extLst>
              <a:ext uri="{FF2B5EF4-FFF2-40B4-BE49-F238E27FC236}">
                <a16:creationId xmlns:a16="http://schemas.microsoft.com/office/drawing/2014/main" id="{F3C961BB-D58B-48CC-BF44-51F93ED62CFD}"/>
              </a:ext>
            </a:extLst>
          </p:cNvPr>
          <p:cNvSpPr>
            <a:spLocks noGrp="1" noChangeArrowheads="1"/>
          </p:cNvSpPr>
          <p:nvPr>
            <p:ph type="title"/>
          </p:nvPr>
        </p:nvSpPr>
        <p:spPr>
          <a:xfrm>
            <a:off x="457200" y="0"/>
            <a:ext cx="8229600" cy="1143000"/>
          </a:xfrm>
        </p:spPr>
        <p:txBody>
          <a:bodyPr/>
          <a:lstStyle/>
          <a:p>
            <a:pPr eaLnBrk="1" hangingPunct="1"/>
            <a:r>
              <a:rPr lang="zh-CN" altLang="en-US" b="1"/>
              <a:t>修改数据</a:t>
            </a:r>
          </a:p>
        </p:txBody>
      </p:sp>
      <p:sp>
        <p:nvSpPr>
          <p:cNvPr id="197636" name="Rectangle 3">
            <a:extLst>
              <a:ext uri="{FF2B5EF4-FFF2-40B4-BE49-F238E27FC236}">
                <a16:creationId xmlns:a16="http://schemas.microsoft.com/office/drawing/2014/main" id="{2A7A532B-8A0E-4AE9-ABD3-DCCBE84BA0B4}"/>
              </a:ext>
            </a:extLst>
          </p:cNvPr>
          <p:cNvSpPr>
            <a:spLocks noGrp="1" noChangeArrowheads="1"/>
          </p:cNvSpPr>
          <p:nvPr>
            <p:ph type="body" idx="1"/>
          </p:nvPr>
        </p:nvSpPr>
        <p:spPr>
          <a:xfrm>
            <a:off x="381000" y="1447800"/>
            <a:ext cx="8458200" cy="4724400"/>
          </a:xfrm>
        </p:spPr>
        <p:txBody>
          <a:bodyPr/>
          <a:lstStyle/>
          <a:p>
            <a:pPr marL="0" indent="0" eaLnBrk="1" hangingPunct="1">
              <a:buFontTx/>
              <a:buNone/>
            </a:pPr>
            <a:r>
              <a:rPr lang="en-US" altLang="zh-CN" sz="4000"/>
              <a:t>RDBMS</a:t>
            </a:r>
            <a:r>
              <a:rPr lang="zh-CN" altLang="en-US" sz="4000"/>
              <a:t>在执行修改语句时检查修改操作是否破坏表上已定义的完整性规则，包括：</a:t>
            </a:r>
          </a:p>
          <a:p>
            <a:pPr marL="1249363" lvl="1" indent="-533400" eaLnBrk="1" hangingPunct="1">
              <a:buFontTx/>
              <a:buAutoNum type="circleNumDbPlain"/>
            </a:pPr>
            <a:r>
              <a:rPr lang="zh-CN" altLang="en-US" sz="3600"/>
              <a:t>实体完整性</a:t>
            </a:r>
          </a:p>
          <a:p>
            <a:pPr marL="1249363" lvl="1" indent="-533400" eaLnBrk="1" hangingPunct="1">
              <a:buFontTx/>
              <a:buAutoNum type="circleNumDbPlain"/>
            </a:pPr>
            <a:r>
              <a:rPr lang="zh-CN" altLang="en-US" sz="3600"/>
              <a:t>主码不允许修改</a:t>
            </a:r>
          </a:p>
          <a:p>
            <a:pPr marL="1249363" lvl="1" indent="-533400" eaLnBrk="1" hangingPunct="1">
              <a:buFontTx/>
              <a:buAutoNum type="circleNumDbPlain"/>
            </a:pPr>
            <a:r>
              <a:rPr lang="zh-CN" altLang="en-US" sz="3600"/>
              <a:t>用户定义的完整性：</a:t>
            </a:r>
            <a:r>
              <a:rPr lang="en-US" altLang="zh-CN" sz="3600"/>
              <a:t>NOT NULL</a:t>
            </a:r>
            <a:r>
              <a:rPr lang="zh-CN" altLang="en-US" sz="3600"/>
              <a:t>约束，</a:t>
            </a:r>
            <a:r>
              <a:rPr lang="en-US" altLang="zh-CN" sz="3600"/>
              <a:t>UNIQUE</a:t>
            </a:r>
            <a:r>
              <a:rPr lang="zh-CN" altLang="en-US" sz="3600"/>
              <a:t>约束，值域约束</a:t>
            </a:r>
          </a:p>
          <a:p>
            <a:pPr marL="0" indent="0" eaLnBrk="1" hangingPunct="1"/>
            <a:endParaRPr lang="en-US" altLang="zh-CN" sz="400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灯片编号占位符 5">
            <a:extLst>
              <a:ext uri="{FF2B5EF4-FFF2-40B4-BE49-F238E27FC236}">
                <a16:creationId xmlns:a16="http://schemas.microsoft.com/office/drawing/2014/main" id="{7B11CACC-3D62-4DB9-866E-225C9646A1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7A85E52-866C-4DE8-9F89-BD70D2089846}" type="slidenum">
              <a:rPr lang="en-US" altLang="zh-CN"/>
              <a:pPr eaLnBrk="1" hangingPunct="1"/>
              <a:t>193</a:t>
            </a:fld>
            <a:endParaRPr lang="en-US" altLang="zh-CN"/>
          </a:p>
        </p:txBody>
      </p:sp>
      <p:sp>
        <p:nvSpPr>
          <p:cNvPr id="198659" name="Rectangle 2">
            <a:extLst>
              <a:ext uri="{FF2B5EF4-FFF2-40B4-BE49-F238E27FC236}">
                <a16:creationId xmlns:a16="http://schemas.microsoft.com/office/drawing/2014/main" id="{41105F50-936F-414B-A166-3A7D7DEC5E03}"/>
              </a:ext>
            </a:extLst>
          </p:cNvPr>
          <p:cNvSpPr>
            <a:spLocks noGrp="1" noChangeArrowheads="1"/>
          </p:cNvSpPr>
          <p:nvPr>
            <p:ph type="title"/>
          </p:nvPr>
        </p:nvSpPr>
        <p:spPr>
          <a:xfrm>
            <a:off x="457200" y="152400"/>
            <a:ext cx="8229600" cy="1143000"/>
          </a:xfrm>
        </p:spPr>
        <p:txBody>
          <a:bodyPr/>
          <a:lstStyle/>
          <a:p>
            <a:pPr eaLnBrk="1" hangingPunct="1"/>
            <a:r>
              <a:rPr lang="en-US" altLang="zh-CN"/>
              <a:t>3.5.3 </a:t>
            </a:r>
            <a:r>
              <a:rPr lang="zh-CN" altLang="en-US" b="1"/>
              <a:t>删除数据</a:t>
            </a:r>
          </a:p>
        </p:txBody>
      </p:sp>
      <p:sp>
        <p:nvSpPr>
          <p:cNvPr id="198660" name="Rectangle 3">
            <a:extLst>
              <a:ext uri="{FF2B5EF4-FFF2-40B4-BE49-F238E27FC236}">
                <a16:creationId xmlns:a16="http://schemas.microsoft.com/office/drawing/2014/main" id="{DBB4146E-1C57-4ECC-BFB6-044BBB83691E}"/>
              </a:ext>
            </a:extLst>
          </p:cNvPr>
          <p:cNvSpPr>
            <a:spLocks noGrp="1" noChangeArrowheads="1"/>
          </p:cNvSpPr>
          <p:nvPr>
            <p:ph type="body" idx="1"/>
          </p:nvPr>
        </p:nvSpPr>
        <p:spPr>
          <a:xfrm>
            <a:off x="228600" y="1143000"/>
            <a:ext cx="8686800" cy="5105400"/>
          </a:xfrm>
        </p:spPr>
        <p:txBody>
          <a:bodyPr/>
          <a:lstStyle/>
          <a:p>
            <a:pPr eaLnBrk="1" hangingPunct="1">
              <a:lnSpc>
                <a:spcPct val="90000"/>
              </a:lnSpc>
            </a:pPr>
            <a:r>
              <a:rPr lang="zh-CN" altLang="en-US" sz="3600"/>
              <a:t>语句格式</a:t>
            </a:r>
          </a:p>
          <a:p>
            <a:pPr lvl="1" eaLnBrk="1" hangingPunct="1">
              <a:lnSpc>
                <a:spcPct val="90000"/>
              </a:lnSpc>
              <a:buFontTx/>
              <a:buNone/>
            </a:pPr>
            <a:r>
              <a:rPr lang="en-US" altLang="zh-CN" sz="3200"/>
              <a:t>DELETE</a:t>
            </a:r>
          </a:p>
          <a:p>
            <a:pPr lvl="1" eaLnBrk="1" hangingPunct="1">
              <a:lnSpc>
                <a:spcPct val="90000"/>
              </a:lnSpc>
              <a:buFontTx/>
              <a:buNone/>
            </a:pPr>
            <a:r>
              <a:rPr lang="en-US" altLang="zh-CN" sz="3200"/>
              <a:t>FROM &lt;</a:t>
            </a:r>
            <a:r>
              <a:rPr lang="zh-CN" altLang="en-US" sz="3200"/>
              <a:t>表名</a:t>
            </a:r>
            <a:r>
              <a:rPr lang="en-US" altLang="zh-CN" sz="3200"/>
              <a:t>&gt;</a:t>
            </a:r>
          </a:p>
          <a:p>
            <a:pPr lvl="1" eaLnBrk="1" hangingPunct="1">
              <a:lnSpc>
                <a:spcPct val="90000"/>
              </a:lnSpc>
              <a:buFontTx/>
              <a:buNone/>
            </a:pPr>
            <a:r>
              <a:rPr lang="en-US" altLang="zh-CN" sz="3200"/>
              <a:t>[WHERE &lt;</a:t>
            </a:r>
            <a:r>
              <a:rPr lang="zh-CN" altLang="en-US" sz="3200"/>
              <a:t>条件</a:t>
            </a:r>
            <a:r>
              <a:rPr lang="en-US" altLang="zh-CN" sz="3200"/>
              <a:t>&gt;]</a:t>
            </a:r>
            <a:r>
              <a:rPr lang="zh-CN" altLang="en-US" sz="3200"/>
              <a:t>；</a:t>
            </a:r>
          </a:p>
          <a:p>
            <a:pPr eaLnBrk="1" hangingPunct="1">
              <a:lnSpc>
                <a:spcPct val="90000"/>
              </a:lnSpc>
            </a:pPr>
            <a:r>
              <a:rPr lang="zh-CN" altLang="en-US" sz="3600"/>
              <a:t>功能：删除指定表中满足</a:t>
            </a:r>
            <a:r>
              <a:rPr lang="en-US" altLang="zh-CN" sz="3600"/>
              <a:t>WHERE</a:t>
            </a:r>
            <a:r>
              <a:rPr lang="zh-CN" altLang="en-US" sz="3600"/>
              <a:t>子句条件的元组</a:t>
            </a:r>
          </a:p>
          <a:p>
            <a:pPr eaLnBrk="1" hangingPunct="1">
              <a:lnSpc>
                <a:spcPct val="90000"/>
              </a:lnSpc>
            </a:pPr>
            <a:r>
              <a:rPr lang="en-US" altLang="zh-CN" sz="3600"/>
              <a:t>WHERE</a:t>
            </a:r>
            <a:r>
              <a:rPr lang="zh-CN" altLang="en-US" sz="3600"/>
              <a:t>子句指定要删除的元组。缺省表示要删除表中的全部元组，表的定义仍在字典中</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灯片编号占位符 5">
            <a:extLst>
              <a:ext uri="{FF2B5EF4-FFF2-40B4-BE49-F238E27FC236}">
                <a16:creationId xmlns:a16="http://schemas.microsoft.com/office/drawing/2014/main" id="{D2723BD6-0756-4832-8A7C-0C4F7815E4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6BA3AC3-7A05-468A-A5F7-949DA536F3C6}" type="slidenum">
              <a:rPr lang="en-US" altLang="zh-CN"/>
              <a:pPr eaLnBrk="1" hangingPunct="1"/>
              <a:t>194</a:t>
            </a:fld>
            <a:endParaRPr lang="en-US" altLang="zh-CN"/>
          </a:p>
        </p:txBody>
      </p:sp>
      <p:sp>
        <p:nvSpPr>
          <p:cNvPr id="199683" name="Rectangle 2">
            <a:extLst>
              <a:ext uri="{FF2B5EF4-FFF2-40B4-BE49-F238E27FC236}">
                <a16:creationId xmlns:a16="http://schemas.microsoft.com/office/drawing/2014/main" id="{98F8B63D-15EA-4F4B-AAFD-96DC970FFA6E}"/>
              </a:ext>
            </a:extLst>
          </p:cNvPr>
          <p:cNvSpPr>
            <a:spLocks noGrp="1" noChangeArrowheads="1"/>
          </p:cNvSpPr>
          <p:nvPr>
            <p:ph type="title"/>
          </p:nvPr>
        </p:nvSpPr>
        <p:spPr/>
        <p:txBody>
          <a:bodyPr/>
          <a:lstStyle/>
          <a:p>
            <a:pPr eaLnBrk="1" hangingPunct="1"/>
            <a:r>
              <a:rPr lang="zh-CN" altLang="en-US" b="1"/>
              <a:t>删除数据</a:t>
            </a:r>
          </a:p>
        </p:txBody>
      </p:sp>
      <p:sp>
        <p:nvSpPr>
          <p:cNvPr id="199684" name="Rectangle 3">
            <a:extLst>
              <a:ext uri="{FF2B5EF4-FFF2-40B4-BE49-F238E27FC236}">
                <a16:creationId xmlns:a16="http://schemas.microsoft.com/office/drawing/2014/main" id="{02FB3EF1-CE16-420C-8212-6A872F3B07DA}"/>
              </a:ext>
            </a:extLst>
          </p:cNvPr>
          <p:cNvSpPr>
            <a:spLocks noGrp="1" noChangeArrowheads="1"/>
          </p:cNvSpPr>
          <p:nvPr>
            <p:ph type="body" idx="1"/>
          </p:nvPr>
        </p:nvSpPr>
        <p:spPr/>
        <p:txBody>
          <a:bodyPr/>
          <a:lstStyle/>
          <a:p>
            <a:pPr marL="609600" indent="-609600" eaLnBrk="1" hangingPunct="1">
              <a:buFontTx/>
              <a:buNone/>
            </a:pPr>
            <a:r>
              <a:rPr lang="en-US" altLang="zh-CN" sz="4400"/>
              <a:t> </a:t>
            </a:r>
            <a:r>
              <a:rPr lang="zh-CN" altLang="en-US" sz="4400"/>
              <a:t>三种删除方式</a:t>
            </a:r>
          </a:p>
          <a:p>
            <a:pPr marL="990600" lvl="1" indent="-533400" eaLnBrk="1" hangingPunct="1">
              <a:buFontTx/>
              <a:buAutoNum type="circleNumDbPlain"/>
            </a:pPr>
            <a:r>
              <a:rPr lang="zh-CN" altLang="en-US" sz="4000"/>
              <a:t>删除某一个元组的值</a:t>
            </a:r>
          </a:p>
          <a:p>
            <a:pPr marL="990600" lvl="1" indent="-533400" eaLnBrk="1" hangingPunct="1">
              <a:buFontTx/>
              <a:buAutoNum type="circleNumDbPlain"/>
            </a:pPr>
            <a:r>
              <a:rPr lang="zh-CN" altLang="en-US" sz="4000"/>
              <a:t>删除多个元组的值</a:t>
            </a:r>
          </a:p>
          <a:p>
            <a:pPr marL="990600" lvl="1" indent="-533400" eaLnBrk="1" hangingPunct="1">
              <a:buFontTx/>
              <a:buAutoNum type="circleNumDbPlain"/>
            </a:pPr>
            <a:r>
              <a:rPr lang="zh-CN" altLang="en-US" sz="4000"/>
              <a:t>带子查询的删除语句</a:t>
            </a:r>
          </a:p>
          <a:p>
            <a:pPr marL="609600" indent="-609600" eaLnBrk="1" hangingPunct="1"/>
            <a:endParaRPr lang="en-US" altLang="zh-CN" sz="440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灯片编号占位符 5">
            <a:extLst>
              <a:ext uri="{FF2B5EF4-FFF2-40B4-BE49-F238E27FC236}">
                <a16:creationId xmlns:a16="http://schemas.microsoft.com/office/drawing/2014/main" id="{834AB2C8-40E0-4811-B352-5C97FED715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81E1995-8E27-4367-BF6F-2947CC632875}" type="slidenum">
              <a:rPr lang="en-US" altLang="zh-CN"/>
              <a:pPr eaLnBrk="1" hangingPunct="1"/>
              <a:t>195</a:t>
            </a:fld>
            <a:endParaRPr lang="en-US" altLang="zh-CN"/>
          </a:p>
        </p:txBody>
      </p:sp>
      <p:sp>
        <p:nvSpPr>
          <p:cNvPr id="200707" name="Rectangle 2">
            <a:extLst>
              <a:ext uri="{FF2B5EF4-FFF2-40B4-BE49-F238E27FC236}">
                <a16:creationId xmlns:a16="http://schemas.microsoft.com/office/drawing/2014/main" id="{85ACB774-F52A-4A22-A550-F3A520E7A9E4}"/>
              </a:ext>
            </a:extLst>
          </p:cNvPr>
          <p:cNvSpPr>
            <a:spLocks noGrp="1" noChangeArrowheads="1"/>
          </p:cNvSpPr>
          <p:nvPr>
            <p:ph type="title"/>
          </p:nvPr>
        </p:nvSpPr>
        <p:spPr/>
        <p:txBody>
          <a:bodyPr/>
          <a:lstStyle/>
          <a:p>
            <a:pPr eaLnBrk="1" hangingPunct="1"/>
            <a:r>
              <a:rPr lang="en-US" altLang="zh-CN"/>
              <a:t>1. </a:t>
            </a:r>
            <a:r>
              <a:rPr lang="zh-CN" altLang="en-US" b="1"/>
              <a:t>删除某一个元组的值</a:t>
            </a:r>
          </a:p>
        </p:txBody>
      </p:sp>
      <p:sp>
        <p:nvSpPr>
          <p:cNvPr id="196611" name="Rectangle 3">
            <a:extLst>
              <a:ext uri="{FF2B5EF4-FFF2-40B4-BE49-F238E27FC236}">
                <a16:creationId xmlns:a16="http://schemas.microsoft.com/office/drawing/2014/main" id="{01492B11-3B72-4D3E-8C28-B643AE7EAFF6}"/>
              </a:ext>
            </a:extLst>
          </p:cNvPr>
          <p:cNvSpPr>
            <a:spLocks noGrp="1" noChangeArrowheads="1"/>
          </p:cNvSpPr>
          <p:nvPr>
            <p:ph type="body" idx="1"/>
          </p:nvPr>
        </p:nvSpPr>
        <p:spPr>
          <a:xfrm>
            <a:off x="457200" y="1600200"/>
            <a:ext cx="8686800" cy="2819400"/>
          </a:xfrm>
        </p:spPr>
        <p:txBody>
          <a:bodyPr/>
          <a:lstStyle/>
          <a:p>
            <a:pPr eaLnBrk="1" hangingPunct="1">
              <a:buFontTx/>
              <a:buNone/>
            </a:pPr>
            <a:r>
              <a:rPr lang="zh-CN" altLang="en-US" sz="4000"/>
              <a:t>例</a:t>
            </a:r>
            <a:r>
              <a:rPr lang="en-US" altLang="zh-CN" sz="4000"/>
              <a:t>8. </a:t>
            </a:r>
            <a:r>
              <a:rPr lang="zh-CN" altLang="en-US" sz="4000"/>
              <a:t>删除学号为</a:t>
            </a:r>
            <a:r>
              <a:rPr lang="en-US" altLang="zh-CN" sz="4000"/>
              <a:t>200215128</a:t>
            </a:r>
            <a:r>
              <a:rPr lang="zh-CN" altLang="en-US" sz="4000"/>
              <a:t>学生记录</a:t>
            </a:r>
          </a:p>
          <a:p>
            <a:pPr lvl="1" eaLnBrk="1" hangingPunct="1">
              <a:buFontTx/>
              <a:buNone/>
            </a:pPr>
            <a:r>
              <a:rPr lang="en-US" altLang="zh-CN" sz="3600"/>
              <a:t>DELETE</a:t>
            </a:r>
          </a:p>
          <a:p>
            <a:pPr lvl="1" eaLnBrk="1" hangingPunct="1">
              <a:buFontTx/>
              <a:buNone/>
            </a:pPr>
            <a:r>
              <a:rPr lang="en-US" altLang="zh-CN" sz="3600"/>
              <a:t>FROM Student</a:t>
            </a:r>
          </a:p>
          <a:p>
            <a:pPr lvl="1" eaLnBrk="1" hangingPunct="1">
              <a:buFontTx/>
              <a:buNone/>
            </a:pPr>
            <a:r>
              <a:rPr lang="en-US" altLang="zh-CN" sz="3600"/>
              <a:t>WHERE Sno= ‘200215128’</a:t>
            </a:r>
            <a:r>
              <a:rPr lang="zh-CN" altLang="en-US" sz="3600"/>
              <a:t>；</a:t>
            </a:r>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66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6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灯片编号占位符 5">
            <a:extLst>
              <a:ext uri="{FF2B5EF4-FFF2-40B4-BE49-F238E27FC236}">
                <a16:creationId xmlns:a16="http://schemas.microsoft.com/office/drawing/2014/main" id="{AB9B2E80-631B-45D1-82AE-68777D8603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B1029D-17CF-4FD1-B725-A4BBE492CA3D}" type="slidenum">
              <a:rPr lang="en-US" altLang="zh-CN"/>
              <a:pPr eaLnBrk="1" hangingPunct="1"/>
              <a:t>196</a:t>
            </a:fld>
            <a:endParaRPr lang="en-US" altLang="zh-CN"/>
          </a:p>
        </p:txBody>
      </p:sp>
      <p:sp>
        <p:nvSpPr>
          <p:cNvPr id="201731" name="Rectangle 2">
            <a:extLst>
              <a:ext uri="{FF2B5EF4-FFF2-40B4-BE49-F238E27FC236}">
                <a16:creationId xmlns:a16="http://schemas.microsoft.com/office/drawing/2014/main" id="{9653C794-5F2C-4B2F-BCBB-365064027150}"/>
              </a:ext>
            </a:extLst>
          </p:cNvPr>
          <p:cNvSpPr>
            <a:spLocks noGrp="1" noChangeArrowheads="1"/>
          </p:cNvSpPr>
          <p:nvPr>
            <p:ph type="title"/>
          </p:nvPr>
        </p:nvSpPr>
        <p:spPr/>
        <p:txBody>
          <a:bodyPr/>
          <a:lstStyle/>
          <a:p>
            <a:pPr eaLnBrk="1" hangingPunct="1"/>
            <a:r>
              <a:rPr lang="en-US" altLang="zh-CN"/>
              <a:t>2. </a:t>
            </a:r>
            <a:r>
              <a:rPr lang="zh-CN" altLang="en-US" b="1"/>
              <a:t>删除多个元组的值</a:t>
            </a:r>
          </a:p>
        </p:txBody>
      </p:sp>
      <p:sp>
        <p:nvSpPr>
          <p:cNvPr id="197635" name="Rectangle 3">
            <a:extLst>
              <a:ext uri="{FF2B5EF4-FFF2-40B4-BE49-F238E27FC236}">
                <a16:creationId xmlns:a16="http://schemas.microsoft.com/office/drawing/2014/main" id="{86B5B90A-FCA5-41F1-8D78-74071EB49ABE}"/>
              </a:ext>
            </a:extLst>
          </p:cNvPr>
          <p:cNvSpPr>
            <a:spLocks noGrp="1" noChangeArrowheads="1"/>
          </p:cNvSpPr>
          <p:nvPr>
            <p:ph type="body" idx="1"/>
          </p:nvPr>
        </p:nvSpPr>
        <p:spPr>
          <a:xfrm>
            <a:off x="457200" y="1600200"/>
            <a:ext cx="8229600" cy="2514600"/>
          </a:xfrm>
        </p:spPr>
        <p:txBody>
          <a:bodyPr/>
          <a:lstStyle/>
          <a:p>
            <a:pPr eaLnBrk="1" hangingPunct="1">
              <a:buFontTx/>
              <a:buNone/>
            </a:pPr>
            <a:r>
              <a:rPr lang="zh-CN" altLang="en-US" sz="4000"/>
              <a:t>例</a:t>
            </a:r>
            <a:r>
              <a:rPr lang="en-US" altLang="zh-CN" sz="4000"/>
              <a:t>9. </a:t>
            </a:r>
            <a:r>
              <a:rPr lang="zh-CN" altLang="en-US" sz="4000"/>
              <a:t>删除所有的学生选课记录</a:t>
            </a:r>
          </a:p>
          <a:p>
            <a:pPr lvl="1" eaLnBrk="1" hangingPunct="1">
              <a:buFontTx/>
              <a:buNone/>
            </a:pPr>
            <a:r>
              <a:rPr lang="en-US" altLang="zh-CN" sz="3600"/>
              <a:t>DELETE FROM SC</a:t>
            </a:r>
            <a:r>
              <a:rPr lang="zh-CN" altLang="en-US" sz="3600"/>
              <a:t>；</a:t>
            </a:r>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灯片编号占位符 5">
            <a:extLst>
              <a:ext uri="{FF2B5EF4-FFF2-40B4-BE49-F238E27FC236}">
                <a16:creationId xmlns:a16="http://schemas.microsoft.com/office/drawing/2014/main" id="{ED9C179F-866F-4A34-A423-5A1566F8F2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66E236-0901-4278-9D51-4D821EBF55E8}" type="slidenum">
              <a:rPr lang="en-US" altLang="zh-CN"/>
              <a:pPr eaLnBrk="1" hangingPunct="1"/>
              <a:t>197</a:t>
            </a:fld>
            <a:endParaRPr lang="en-US" altLang="zh-CN"/>
          </a:p>
        </p:txBody>
      </p:sp>
      <p:sp>
        <p:nvSpPr>
          <p:cNvPr id="202755" name="Rectangle 2">
            <a:extLst>
              <a:ext uri="{FF2B5EF4-FFF2-40B4-BE49-F238E27FC236}">
                <a16:creationId xmlns:a16="http://schemas.microsoft.com/office/drawing/2014/main" id="{CCD5D08E-791D-411B-87D4-E44508A35382}"/>
              </a:ext>
            </a:extLst>
          </p:cNvPr>
          <p:cNvSpPr>
            <a:spLocks noGrp="1" noChangeArrowheads="1"/>
          </p:cNvSpPr>
          <p:nvPr>
            <p:ph type="title"/>
          </p:nvPr>
        </p:nvSpPr>
        <p:spPr/>
        <p:txBody>
          <a:bodyPr/>
          <a:lstStyle/>
          <a:p>
            <a:pPr eaLnBrk="1" hangingPunct="1"/>
            <a:r>
              <a:rPr lang="en-US" altLang="zh-CN"/>
              <a:t>3. </a:t>
            </a:r>
            <a:r>
              <a:rPr lang="zh-CN" altLang="en-US" b="1"/>
              <a:t>带子查询的删除语句</a:t>
            </a:r>
          </a:p>
        </p:txBody>
      </p:sp>
      <p:sp>
        <p:nvSpPr>
          <p:cNvPr id="198659" name="Rectangle 3">
            <a:extLst>
              <a:ext uri="{FF2B5EF4-FFF2-40B4-BE49-F238E27FC236}">
                <a16:creationId xmlns:a16="http://schemas.microsoft.com/office/drawing/2014/main" id="{0C7D131E-A94D-458B-A359-DC3DB5FE3C43}"/>
              </a:ext>
            </a:extLst>
          </p:cNvPr>
          <p:cNvSpPr>
            <a:spLocks noGrp="1" noChangeArrowheads="1"/>
          </p:cNvSpPr>
          <p:nvPr>
            <p:ph type="body" idx="1"/>
          </p:nvPr>
        </p:nvSpPr>
        <p:spPr>
          <a:xfrm>
            <a:off x="228600" y="1295400"/>
            <a:ext cx="8534400" cy="5181600"/>
          </a:xfrm>
        </p:spPr>
        <p:txBody>
          <a:bodyPr/>
          <a:lstStyle/>
          <a:p>
            <a:pPr eaLnBrk="1" hangingPunct="1">
              <a:buFontTx/>
              <a:buNone/>
            </a:pPr>
            <a:r>
              <a:rPr lang="zh-CN" altLang="en-US" sz="4000"/>
              <a:t>例</a:t>
            </a:r>
            <a:r>
              <a:rPr lang="en-US" altLang="zh-CN" sz="4000"/>
              <a:t>10. </a:t>
            </a:r>
            <a:r>
              <a:rPr lang="zh-CN" altLang="en-US" sz="4000"/>
              <a:t>删除计算机系所有学生的选课记录</a:t>
            </a:r>
          </a:p>
          <a:p>
            <a:pPr lvl="1" eaLnBrk="1" hangingPunct="1">
              <a:buFontTx/>
              <a:buNone/>
            </a:pPr>
            <a:r>
              <a:rPr lang="en-US" altLang="zh-CN" sz="3600"/>
              <a:t>DELETE</a:t>
            </a:r>
          </a:p>
          <a:p>
            <a:pPr lvl="1" eaLnBrk="1" hangingPunct="1">
              <a:buFontTx/>
              <a:buNone/>
            </a:pPr>
            <a:r>
              <a:rPr lang="en-US" altLang="zh-CN" sz="3600"/>
              <a:t>FROM SC</a:t>
            </a:r>
          </a:p>
          <a:p>
            <a:pPr lvl="1" eaLnBrk="1" hangingPunct="1">
              <a:buFontTx/>
              <a:buNone/>
            </a:pPr>
            <a:r>
              <a:rPr lang="en-US" altLang="zh-CN" sz="3600"/>
              <a:t>WHERE Sno IN</a:t>
            </a:r>
          </a:p>
          <a:p>
            <a:pPr lvl="2" eaLnBrk="1" hangingPunct="1">
              <a:buFontTx/>
              <a:buNone/>
            </a:pPr>
            <a:r>
              <a:rPr lang="en-US" altLang="zh-CN" sz="3600"/>
              <a:t>(SELECT Sno</a:t>
            </a:r>
          </a:p>
          <a:p>
            <a:pPr lvl="2" eaLnBrk="1" hangingPunct="1">
              <a:buFontTx/>
              <a:buNone/>
            </a:pPr>
            <a:r>
              <a:rPr lang="en-US" altLang="zh-CN" sz="3600"/>
              <a:t>FROM Student</a:t>
            </a:r>
          </a:p>
          <a:p>
            <a:pPr lvl="2" eaLnBrk="1" hangingPunct="1">
              <a:buFontTx/>
              <a:buNone/>
            </a:pPr>
            <a:r>
              <a:rPr lang="en-US" altLang="zh-CN" sz="3600"/>
              <a:t>WHERE Sdept=‘CS’);</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6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865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865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865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8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灯片编号占位符 5">
            <a:extLst>
              <a:ext uri="{FF2B5EF4-FFF2-40B4-BE49-F238E27FC236}">
                <a16:creationId xmlns:a16="http://schemas.microsoft.com/office/drawing/2014/main" id="{C4CF0B3C-2CBB-4C80-AC5F-1FAE0F57F3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7D4EDA-D8B1-4988-AF94-A8F7BF7C1E04}" type="slidenum">
              <a:rPr lang="en-US" altLang="zh-CN"/>
              <a:pPr eaLnBrk="1" hangingPunct="1"/>
              <a:t>198</a:t>
            </a:fld>
            <a:endParaRPr lang="en-US" altLang="zh-CN"/>
          </a:p>
        </p:txBody>
      </p:sp>
      <p:sp>
        <p:nvSpPr>
          <p:cNvPr id="203779" name="Rectangle 2">
            <a:extLst>
              <a:ext uri="{FF2B5EF4-FFF2-40B4-BE49-F238E27FC236}">
                <a16:creationId xmlns:a16="http://schemas.microsoft.com/office/drawing/2014/main" id="{3EB5883D-5E3D-4283-BB87-F84E352EA5FF}"/>
              </a:ext>
            </a:extLst>
          </p:cNvPr>
          <p:cNvSpPr>
            <a:spLocks noGrp="1" noChangeArrowheads="1"/>
          </p:cNvSpPr>
          <p:nvPr>
            <p:ph type="title"/>
          </p:nvPr>
        </p:nvSpPr>
        <p:spPr>
          <a:xfrm>
            <a:off x="457200" y="152400"/>
            <a:ext cx="8229600" cy="1143000"/>
          </a:xfrm>
        </p:spPr>
        <p:txBody>
          <a:bodyPr/>
          <a:lstStyle/>
          <a:p>
            <a:pPr eaLnBrk="1" hangingPunct="1"/>
            <a:r>
              <a:rPr lang="zh-CN" altLang="en-US" b="1"/>
              <a:t>第三章 关系数据库标准语言</a:t>
            </a:r>
            <a:r>
              <a:rPr lang="en-US" altLang="zh-CN"/>
              <a:t>SQL</a:t>
            </a:r>
            <a:endParaRPr lang="en-US" altLang="zh-CN" b="1"/>
          </a:p>
        </p:txBody>
      </p:sp>
      <p:sp>
        <p:nvSpPr>
          <p:cNvPr id="203780" name="Rectangle 3">
            <a:extLst>
              <a:ext uri="{FF2B5EF4-FFF2-40B4-BE49-F238E27FC236}">
                <a16:creationId xmlns:a16="http://schemas.microsoft.com/office/drawing/2014/main" id="{9078CBA9-4A4C-4FE0-B989-3F1DDF2C2EA5}"/>
              </a:ext>
            </a:extLst>
          </p:cNvPr>
          <p:cNvSpPr>
            <a:spLocks noGrp="1" noChangeArrowheads="1"/>
          </p:cNvSpPr>
          <p:nvPr>
            <p:ph type="body" idx="1"/>
          </p:nvPr>
        </p:nvSpPr>
        <p:spPr>
          <a:xfrm>
            <a:off x="457200" y="1295400"/>
            <a:ext cx="8229600" cy="5181600"/>
          </a:xfrm>
        </p:spPr>
        <p:txBody>
          <a:bodyPr/>
          <a:lstStyle/>
          <a:p>
            <a:pPr eaLnBrk="1" hangingPunct="1">
              <a:buFontTx/>
              <a:buNone/>
            </a:pPr>
            <a:r>
              <a:rPr lang="en-US" altLang="zh-CN" sz="3600"/>
              <a:t>3.1 SQL</a:t>
            </a:r>
            <a:r>
              <a:rPr lang="zh-CN" altLang="en-US" sz="3600"/>
              <a:t>概述</a:t>
            </a:r>
          </a:p>
          <a:p>
            <a:pPr eaLnBrk="1" hangingPunct="1">
              <a:buFontTx/>
              <a:buNone/>
            </a:pPr>
            <a:r>
              <a:rPr lang="en-US" altLang="zh-CN" sz="3600"/>
              <a:t>3.2 </a:t>
            </a:r>
            <a:r>
              <a:rPr lang="zh-CN" altLang="en-US" sz="3600"/>
              <a:t>学生</a:t>
            </a:r>
            <a:r>
              <a:rPr lang="en-US" altLang="en-US" sz="3600"/>
              <a:t>—</a:t>
            </a:r>
            <a:r>
              <a:rPr lang="zh-CN" altLang="en-US" sz="3600"/>
              <a:t>课程数据库</a:t>
            </a:r>
          </a:p>
          <a:p>
            <a:pPr eaLnBrk="1" hangingPunct="1">
              <a:buFontTx/>
              <a:buNone/>
            </a:pPr>
            <a:r>
              <a:rPr lang="en-US" altLang="zh-CN" sz="3600"/>
              <a:t>3.3 </a:t>
            </a:r>
            <a:r>
              <a:rPr lang="zh-CN" altLang="en-US" sz="3600"/>
              <a:t>数据定义</a:t>
            </a:r>
          </a:p>
          <a:p>
            <a:pPr eaLnBrk="1" hangingPunct="1">
              <a:buFontTx/>
              <a:buNone/>
            </a:pPr>
            <a:r>
              <a:rPr lang="en-US" altLang="zh-CN" sz="3600"/>
              <a:t>3.4 </a:t>
            </a:r>
            <a:r>
              <a:rPr lang="zh-CN" altLang="en-US" sz="3600"/>
              <a:t>数据查询</a:t>
            </a:r>
          </a:p>
          <a:p>
            <a:pPr eaLnBrk="1" hangingPunct="1">
              <a:buFontTx/>
              <a:buNone/>
            </a:pPr>
            <a:r>
              <a:rPr lang="en-US" altLang="zh-CN" sz="3600"/>
              <a:t>3.5 </a:t>
            </a:r>
            <a:r>
              <a:rPr lang="zh-CN" altLang="en-US" sz="3600"/>
              <a:t>数据更新</a:t>
            </a:r>
          </a:p>
          <a:p>
            <a:pPr eaLnBrk="1" hangingPunct="1">
              <a:buFontTx/>
              <a:buNone/>
            </a:pPr>
            <a:r>
              <a:rPr lang="en-US" altLang="zh-CN" sz="3600">
                <a:solidFill>
                  <a:srgbClr val="3333CC"/>
                </a:solidFill>
              </a:rPr>
              <a:t>3.6 </a:t>
            </a:r>
            <a:r>
              <a:rPr lang="zh-CN" altLang="en-US" sz="3600">
                <a:solidFill>
                  <a:srgbClr val="3333CC"/>
                </a:solidFill>
              </a:rPr>
              <a:t>空值的处理</a:t>
            </a:r>
            <a:endParaRPr lang="en-US" altLang="zh-CN" sz="3600">
              <a:solidFill>
                <a:srgbClr val="3333CC"/>
              </a:solidFill>
            </a:endParaRPr>
          </a:p>
          <a:p>
            <a:pPr eaLnBrk="1" hangingPunct="1">
              <a:buFontTx/>
              <a:buNone/>
            </a:pPr>
            <a:r>
              <a:rPr lang="en-US" altLang="zh-CN" sz="3600"/>
              <a:t>3.7 </a:t>
            </a:r>
            <a:r>
              <a:rPr lang="zh-CN" altLang="en-US" sz="3600"/>
              <a:t>视图</a:t>
            </a:r>
            <a:endParaRPr lang="en-US" altLang="zh-CN" sz="3600"/>
          </a:p>
          <a:p>
            <a:pPr eaLnBrk="1" hangingPunct="1">
              <a:buFontTx/>
              <a:buNone/>
            </a:pPr>
            <a:r>
              <a:rPr lang="en-US" altLang="zh-CN" sz="3600"/>
              <a:t>3.8 </a:t>
            </a:r>
            <a:r>
              <a:rPr lang="zh-CN" altLang="en-US" sz="3600"/>
              <a:t>小结</a:t>
            </a:r>
            <a:endParaRPr lang="en-US" altLang="zh-CN" sz="3600"/>
          </a:p>
          <a:p>
            <a:pPr eaLnBrk="1" hangingPunct="1">
              <a:buFontTx/>
              <a:buNone/>
            </a:pPr>
            <a:endParaRPr lang="zh-CN" altLang="en-US" sz="360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标题 1">
            <a:extLst>
              <a:ext uri="{FF2B5EF4-FFF2-40B4-BE49-F238E27FC236}">
                <a16:creationId xmlns:a16="http://schemas.microsoft.com/office/drawing/2014/main" id="{77E3BE80-BD07-403C-BE4E-6C37DDA72C85}"/>
              </a:ext>
            </a:extLst>
          </p:cNvPr>
          <p:cNvSpPr>
            <a:spLocks noGrp="1"/>
          </p:cNvSpPr>
          <p:nvPr>
            <p:ph type="title"/>
          </p:nvPr>
        </p:nvSpPr>
        <p:spPr/>
        <p:txBody>
          <a:bodyPr/>
          <a:lstStyle/>
          <a:p>
            <a:r>
              <a:rPr lang="en-US" altLang="zh-CN">
                <a:solidFill>
                  <a:srgbClr val="3333CC"/>
                </a:solidFill>
              </a:rPr>
              <a:t>3.6 </a:t>
            </a:r>
            <a:r>
              <a:rPr lang="zh-CN" altLang="en-US">
                <a:solidFill>
                  <a:srgbClr val="3333CC"/>
                </a:solidFill>
              </a:rPr>
              <a:t>空值的处理</a:t>
            </a:r>
            <a:endParaRPr lang="zh-CN" altLang="en-US"/>
          </a:p>
        </p:txBody>
      </p:sp>
      <p:sp>
        <p:nvSpPr>
          <p:cNvPr id="3" name="内容占位符 2">
            <a:extLst>
              <a:ext uri="{FF2B5EF4-FFF2-40B4-BE49-F238E27FC236}">
                <a16:creationId xmlns:a16="http://schemas.microsoft.com/office/drawing/2014/main" id="{63AC5067-26AB-48F6-B8C0-31878BB4FFCA}"/>
              </a:ext>
            </a:extLst>
          </p:cNvPr>
          <p:cNvSpPr>
            <a:spLocks noGrp="1"/>
          </p:cNvSpPr>
          <p:nvPr>
            <p:ph idx="1"/>
          </p:nvPr>
        </p:nvSpPr>
        <p:spPr>
          <a:xfrm>
            <a:off x="76200" y="1570038"/>
            <a:ext cx="8915400" cy="4525962"/>
          </a:xfrm>
        </p:spPr>
        <p:txBody>
          <a:bodyPr/>
          <a:lstStyle/>
          <a:p>
            <a:r>
              <a:rPr lang="zh-CN" altLang="en-US" sz="3600"/>
              <a:t>什么是空值 </a:t>
            </a:r>
            <a:r>
              <a:rPr lang="en-US" altLang="zh-CN" sz="3600"/>
              <a:t>(NULL)?</a:t>
            </a:r>
          </a:p>
          <a:p>
            <a:pPr lvl="1"/>
            <a:r>
              <a:rPr lang="zh-CN" altLang="en-US" sz="3200"/>
              <a:t>“不知道”、“不存在”、“无意义”的值</a:t>
            </a:r>
            <a:endParaRPr lang="en-US" altLang="zh-CN" sz="3200"/>
          </a:p>
          <a:p>
            <a:r>
              <a:rPr lang="zh-CN" altLang="en-US" sz="3600"/>
              <a:t>什么时候取空值？</a:t>
            </a:r>
            <a:endParaRPr lang="en-US" altLang="zh-CN" sz="3600"/>
          </a:p>
          <a:p>
            <a:pPr lvl="1"/>
            <a:r>
              <a:rPr lang="zh-CN" altLang="en-US" sz="3200"/>
              <a:t>该属性应该有一个值，但目前不知道具体值</a:t>
            </a:r>
            <a:endParaRPr lang="en-US" altLang="zh-CN" sz="3200"/>
          </a:p>
          <a:p>
            <a:pPr lvl="1"/>
            <a:r>
              <a:rPr lang="zh-CN" altLang="en-US" sz="3200"/>
              <a:t>该属性不应该有值，</a:t>
            </a:r>
            <a:r>
              <a:rPr lang="en-US" altLang="zh-CN" sz="3200"/>
              <a:t>E.g, </a:t>
            </a:r>
            <a:r>
              <a:rPr lang="zh-CN" altLang="en-US" sz="3200"/>
              <a:t>缺考成绩</a:t>
            </a:r>
            <a:endParaRPr lang="en-US" altLang="zh-CN" sz="3200"/>
          </a:p>
          <a:p>
            <a:pPr lvl="1"/>
            <a:r>
              <a:rPr lang="zh-CN" altLang="en-US" sz="3200"/>
              <a:t>由于某种原因不便于填写</a:t>
            </a:r>
          </a:p>
        </p:txBody>
      </p:sp>
      <p:sp>
        <p:nvSpPr>
          <p:cNvPr id="204804" name="灯片编号占位符 3">
            <a:extLst>
              <a:ext uri="{FF2B5EF4-FFF2-40B4-BE49-F238E27FC236}">
                <a16:creationId xmlns:a16="http://schemas.microsoft.com/office/drawing/2014/main" id="{63CC2A37-3A7C-4579-9262-CE138BA137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A79ED05-A78B-41A5-9D41-373AE94EBC33}" type="slidenum">
              <a:rPr lang="en-US" altLang="zh-CN"/>
              <a:pPr eaLnBrk="1" hangingPunct="1"/>
              <a:t>199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a:extLst>
              <a:ext uri="{FF2B5EF4-FFF2-40B4-BE49-F238E27FC236}">
                <a16:creationId xmlns:a16="http://schemas.microsoft.com/office/drawing/2014/main" id="{80A4252E-CC39-45C3-9DB7-D25EE260EE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B231F37-AA6C-4C25-B07F-8E81594A492D}" type="slidenum">
              <a:rPr lang="en-US" altLang="zh-CN"/>
              <a:pPr eaLnBrk="1" hangingPunct="1"/>
              <a:t>2</a:t>
            </a:fld>
            <a:endParaRPr lang="en-US" altLang="zh-CN"/>
          </a:p>
        </p:txBody>
      </p:sp>
      <p:sp>
        <p:nvSpPr>
          <p:cNvPr id="3075" name="Rectangle 2">
            <a:extLst>
              <a:ext uri="{FF2B5EF4-FFF2-40B4-BE49-F238E27FC236}">
                <a16:creationId xmlns:a16="http://schemas.microsoft.com/office/drawing/2014/main" id="{F4AB34B9-5D9F-4EFC-AE73-BFA771ABF464}"/>
              </a:ext>
            </a:extLst>
          </p:cNvPr>
          <p:cNvSpPr>
            <a:spLocks noGrp="1" noChangeArrowheads="1"/>
          </p:cNvSpPr>
          <p:nvPr>
            <p:ph type="title"/>
          </p:nvPr>
        </p:nvSpPr>
        <p:spPr>
          <a:xfrm>
            <a:off x="457200" y="152400"/>
            <a:ext cx="8229600" cy="1143000"/>
          </a:xfrm>
        </p:spPr>
        <p:txBody>
          <a:bodyPr/>
          <a:lstStyle/>
          <a:p>
            <a:pPr eaLnBrk="1" hangingPunct="1"/>
            <a:r>
              <a:rPr lang="zh-CN" altLang="en-US" b="1"/>
              <a:t>第三章 关系数据库标准语言</a:t>
            </a:r>
            <a:r>
              <a:rPr lang="en-US" altLang="zh-CN"/>
              <a:t>SQL</a:t>
            </a:r>
            <a:endParaRPr lang="en-US" altLang="zh-CN" b="1"/>
          </a:p>
        </p:txBody>
      </p:sp>
      <p:sp>
        <p:nvSpPr>
          <p:cNvPr id="3076" name="Rectangle 3">
            <a:extLst>
              <a:ext uri="{FF2B5EF4-FFF2-40B4-BE49-F238E27FC236}">
                <a16:creationId xmlns:a16="http://schemas.microsoft.com/office/drawing/2014/main" id="{F6CA1F36-2B88-4DF6-8586-84C9A95164F1}"/>
              </a:ext>
            </a:extLst>
          </p:cNvPr>
          <p:cNvSpPr>
            <a:spLocks noGrp="1" noChangeArrowheads="1"/>
          </p:cNvSpPr>
          <p:nvPr>
            <p:ph type="body" idx="1"/>
          </p:nvPr>
        </p:nvSpPr>
        <p:spPr>
          <a:xfrm>
            <a:off x="452535" y="1179513"/>
            <a:ext cx="8229600" cy="5181600"/>
          </a:xfrm>
        </p:spPr>
        <p:txBody>
          <a:bodyPr/>
          <a:lstStyle/>
          <a:p>
            <a:pPr eaLnBrk="1" hangingPunct="1">
              <a:buFontTx/>
              <a:buNone/>
            </a:pPr>
            <a:r>
              <a:rPr lang="en-US" altLang="zh-CN" sz="3600" dirty="0">
                <a:solidFill>
                  <a:srgbClr val="3333CC"/>
                </a:solidFill>
              </a:rPr>
              <a:t>3.1 SQL</a:t>
            </a:r>
            <a:r>
              <a:rPr lang="zh-CN" altLang="en-US" sz="3600" dirty="0">
                <a:solidFill>
                  <a:srgbClr val="3333CC"/>
                </a:solidFill>
              </a:rPr>
              <a:t>概述</a:t>
            </a:r>
          </a:p>
          <a:p>
            <a:pPr eaLnBrk="1" hangingPunct="1">
              <a:buFontTx/>
              <a:buNone/>
            </a:pPr>
            <a:r>
              <a:rPr lang="en-US" altLang="zh-CN" sz="3600" dirty="0"/>
              <a:t>3.2 </a:t>
            </a:r>
            <a:r>
              <a:rPr lang="zh-CN" altLang="en-US" sz="3600" dirty="0"/>
              <a:t>学生</a:t>
            </a:r>
            <a:r>
              <a:rPr lang="en-US" altLang="en-US" sz="3600" dirty="0"/>
              <a:t>—</a:t>
            </a:r>
            <a:r>
              <a:rPr lang="zh-CN" altLang="en-US" sz="3600" dirty="0"/>
              <a:t>课程数据库</a:t>
            </a:r>
          </a:p>
          <a:p>
            <a:pPr eaLnBrk="1" hangingPunct="1">
              <a:buFontTx/>
              <a:buNone/>
            </a:pPr>
            <a:r>
              <a:rPr lang="en-US" altLang="zh-CN" sz="3600" dirty="0"/>
              <a:t>3.3 </a:t>
            </a:r>
            <a:r>
              <a:rPr lang="zh-CN" altLang="en-US" sz="3600" dirty="0"/>
              <a:t>数据定义</a:t>
            </a:r>
          </a:p>
          <a:p>
            <a:pPr eaLnBrk="1" hangingPunct="1">
              <a:buFontTx/>
              <a:buNone/>
            </a:pPr>
            <a:r>
              <a:rPr lang="en-US" altLang="zh-CN" sz="3600" dirty="0"/>
              <a:t>3.4 </a:t>
            </a:r>
            <a:r>
              <a:rPr lang="zh-CN" altLang="en-US" sz="3600" dirty="0"/>
              <a:t>数据查询</a:t>
            </a:r>
          </a:p>
          <a:p>
            <a:pPr eaLnBrk="1" hangingPunct="1">
              <a:buFontTx/>
              <a:buNone/>
            </a:pPr>
            <a:r>
              <a:rPr lang="en-US" altLang="zh-CN" sz="3600" dirty="0"/>
              <a:t>3.5 </a:t>
            </a:r>
            <a:r>
              <a:rPr lang="zh-CN" altLang="en-US" sz="3600" dirty="0"/>
              <a:t>数据更新</a:t>
            </a:r>
          </a:p>
          <a:p>
            <a:pPr eaLnBrk="1" hangingPunct="1">
              <a:buFontTx/>
              <a:buNone/>
            </a:pPr>
            <a:r>
              <a:rPr lang="en-US" altLang="zh-CN" sz="3600" dirty="0"/>
              <a:t>3.6 </a:t>
            </a:r>
            <a:r>
              <a:rPr lang="zh-CN" altLang="en-US" sz="3600" dirty="0"/>
              <a:t>空值的处理</a:t>
            </a:r>
            <a:endParaRPr lang="en-US" altLang="zh-CN" sz="3600" dirty="0"/>
          </a:p>
          <a:p>
            <a:pPr eaLnBrk="1" hangingPunct="1">
              <a:buFontTx/>
              <a:buNone/>
            </a:pPr>
            <a:r>
              <a:rPr lang="en-US" altLang="zh-CN" sz="3600" dirty="0"/>
              <a:t>3.7 </a:t>
            </a:r>
            <a:r>
              <a:rPr lang="zh-CN" altLang="en-US" sz="3600" dirty="0"/>
              <a:t>视图</a:t>
            </a:r>
            <a:endParaRPr lang="en-US" altLang="zh-CN" sz="3600" dirty="0"/>
          </a:p>
          <a:p>
            <a:pPr eaLnBrk="1" hangingPunct="1">
              <a:buFontTx/>
              <a:buNone/>
            </a:pPr>
            <a:r>
              <a:rPr lang="en-US" altLang="zh-CN" sz="3600" dirty="0"/>
              <a:t>3.8 </a:t>
            </a:r>
            <a:r>
              <a:rPr lang="zh-CN" altLang="en-US" sz="3600" dirty="0"/>
              <a:t>小结</a:t>
            </a:r>
            <a:endParaRPr lang="en-US" altLang="zh-CN" sz="3600" dirty="0"/>
          </a:p>
          <a:p>
            <a:pPr eaLnBrk="1" hangingPunct="1">
              <a:buFontTx/>
              <a:buNone/>
            </a:pPr>
            <a:endParaRPr lang="zh-CN" alt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83DA868A-3AD4-48E9-A616-6E7792259A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307E23-642E-44F6-A0BE-4F6FBC1D4525}" type="slidenum">
              <a:rPr lang="en-US" altLang="zh-CN"/>
              <a:pPr eaLnBrk="1" hangingPunct="1"/>
              <a:t>20</a:t>
            </a:fld>
            <a:endParaRPr lang="en-US" altLang="zh-CN"/>
          </a:p>
        </p:txBody>
      </p:sp>
      <p:sp>
        <p:nvSpPr>
          <p:cNvPr id="21507" name="Rectangle 2">
            <a:extLst>
              <a:ext uri="{FF2B5EF4-FFF2-40B4-BE49-F238E27FC236}">
                <a16:creationId xmlns:a16="http://schemas.microsoft.com/office/drawing/2014/main" id="{7ECC3139-3D77-43C7-A4EA-23F09C7E9F09}"/>
              </a:ext>
            </a:extLst>
          </p:cNvPr>
          <p:cNvSpPr>
            <a:spLocks noGrp="1" noChangeArrowheads="1"/>
          </p:cNvSpPr>
          <p:nvPr>
            <p:ph type="title"/>
          </p:nvPr>
        </p:nvSpPr>
        <p:spPr/>
        <p:txBody>
          <a:bodyPr/>
          <a:lstStyle/>
          <a:p>
            <a:pPr eaLnBrk="1" hangingPunct="1"/>
            <a:r>
              <a:rPr lang="zh-CN" altLang="en-US" b="1"/>
              <a:t>一、定义模式</a:t>
            </a:r>
          </a:p>
        </p:txBody>
      </p:sp>
      <p:sp>
        <p:nvSpPr>
          <p:cNvPr id="28675" name="Rectangle 3">
            <a:extLst>
              <a:ext uri="{FF2B5EF4-FFF2-40B4-BE49-F238E27FC236}">
                <a16:creationId xmlns:a16="http://schemas.microsoft.com/office/drawing/2014/main" id="{473F254A-B419-43E6-BB34-22A9566F6A76}"/>
              </a:ext>
            </a:extLst>
          </p:cNvPr>
          <p:cNvSpPr>
            <a:spLocks noGrp="1" noChangeArrowheads="1"/>
          </p:cNvSpPr>
          <p:nvPr>
            <p:ph type="body" idx="1"/>
          </p:nvPr>
        </p:nvSpPr>
        <p:spPr>
          <a:xfrm>
            <a:off x="304800" y="1371600"/>
            <a:ext cx="8610600" cy="5029200"/>
          </a:xfrm>
        </p:spPr>
        <p:txBody>
          <a:bodyPr/>
          <a:lstStyle/>
          <a:p>
            <a:pPr eaLnBrk="1" hangingPunct="1">
              <a:lnSpc>
                <a:spcPct val="110000"/>
              </a:lnSpc>
            </a:pPr>
            <a:r>
              <a:rPr lang="zh-CN" altLang="en-US"/>
              <a:t>定义模式实际上定义了一个命名空间</a:t>
            </a:r>
          </a:p>
          <a:p>
            <a:pPr eaLnBrk="1" hangingPunct="1">
              <a:lnSpc>
                <a:spcPct val="110000"/>
              </a:lnSpc>
            </a:pPr>
            <a:r>
              <a:rPr lang="zh-CN" altLang="en-US"/>
              <a:t>在这个空间中可以进一步定义该模式包含的数据库对象，例如基本表、视图、索引等</a:t>
            </a:r>
          </a:p>
          <a:p>
            <a:pPr eaLnBrk="1" hangingPunct="1">
              <a:lnSpc>
                <a:spcPct val="110000"/>
              </a:lnSpc>
            </a:pPr>
            <a:r>
              <a:rPr lang="zh-CN" altLang="en-US"/>
              <a:t>在</a:t>
            </a:r>
            <a:r>
              <a:rPr lang="en-US" altLang="zh-CN"/>
              <a:t>CREATE SCHEMA</a:t>
            </a:r>
            <a:r>
              <a:rPr lang="zh-CN" altLang="en-US"/>
              <a:t>中可以接受</a:t>
            </a:r>
            <a:r>
              <a:rPr lang="en-US" altLang="zh-CN"/>
              <a:t>CREATE TABLE</a:t>
            </a:r>
            <a:r>
              <a:rPr lang="zh-CN" altLang="en-US"/>
              <a:t>，</a:t>
            </a:r>
            <a:r>
              <a:rPr lang="en-US" altLang="zh-CN"/>
              <a:t>CREATE  VIEW</a:t>
            </a:r>
            <a:r>
              <a:rPr lang="zh-CN" altLang="en-US"/>
              <a:t>和</a:t>
            </a:r>
            <a:r>
              <a:rPr lang="en-US" altLang="zh-CN"/>
              <a:t>GRANT</a:t>
            </a:r>
            <a:r>
              <a:rPr lang="zh-CN" altLang="en-US"/>
              <a:t>子句</a:t>
            </a:r>
          </a:p>
          <a:p>
            <a:pPr eaLnBrk="1" hangingPunct="1">
              <a:lnSpc>
                <a:spcPct val="110000"/>
              </a:lnSpc>
            </a:pPr>
            <a:r>
              <a:rPr lang="en-US" altLang="zh-CN">
                <a:solidFill>
                  <a:srgbClr val="3333CC"/>
                </a:solidFill>
              </a:rPr>
              <a:t>CREATE SCHEMA &lt;</a:t>
            </a:r>
            <a:r>
              <a:rPr lang="zh-CN" altLang="en-US">
                <a:solidFill>
                  <a:srgbClr val="3333CC"/>
                </a:solidFill>
              </a:rPr>
              <a:t>模式名</a:t>
            </a:r>
            <a:r>
              <a:rPr lang="en-US" altLang="zh-CN">
                <a:solidFill>
                  <a:srgbClr val="3333CC"/>
                </a:solidFill>
              </a:rPr>
              <a:t>&gt; AUTHORIZATION &lt;</a:t>
            </a:r>
            <a:r>
              <a:rPr lang="zh-CN" altLang="en-US">
                <a:solidFill>
                  <a:srgbClr val="3333CC"/>
                </a:solidFill>
              </a:rPr>
              <a:t>用户名</a:t>
            </a:r>
            <a:r>
              <a:rPr lang="en-US" altLang="zh-CN">
                <a:solidFill>
                  <a:srgbClr val="3333CC"/>
                </a:solidFill>
              </a:rPr>
              <a:t>&gt;[&lt;</a:t>
            </a:r>
            <a:r>
              <a:rPr lang="zh-CN" altLang="en-US">
                <a:solidFill>
                  <a:srgbClr val="3333CC"/>
                </a:solidFill>
              </a:rPr>
              <a:t>表定义子句</a:t>
            </a:r>
            <a:r>
              <a:rPr lang="en-US" altLang="zh-CN">
                <a:solidFill>
                  <a:srgbClr val="3333CC"/>
                </a:solidFill>
              </a:rPr>
              <a:t>&gt;| &lt;</a:t>
            </a:r>
            <a:r>
              <a:rPr lang="zh-CN" altLang="en-US">
                <a:solidFill>
                  <a:srgbClr val="3333CC"/>
                </a:solidFill>
              </a:rPr>
              <a:t>视图定义子句</a:t>
            </a:r>
            <a:r>
              <a:rPr lang="en-US" altLang="zh-CN">
                <a:solidFill>
                  <a:srgbClr val="3333CC"/>
                </a:solidFill>
              </a:rPr>
              <a:t>&gt;|&lt;</a:t>
            </a:r>
            <a:r>
              <a:rPr lang="zh-CN" altLang="en-US">
                <a:solidFill>
                  <a:srgbClr val="3333CC"/>
                </a:solidFill>
              </a:rPr>
              <a:t>授权定义子句</a:t>
            </a:r>
            <a:r>
              <a:rPr lang="en-US" altLang="zh-CN">
                <a:solidFill>
                  <a:srgbClr val="3333CC"/>
                </a:solidFill>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内容占位符 2">
            <a:extLst>
              <a:ext uri="{FF2B5EF4-FFF2-40B4-BE49-F238E27FC236}">
                <a16:creationId xmlns:a16="http://schemas.microsoft.com/office/drawing/2014/main" id="{CCA6540D-73D4-4004-9968-38EA8DA43E06}"/>
              </a:ext>
            </a:extLst>
          </p:cNvPr>
          <p:cNvSpPr>
            <a:spLocks noGrp="1"/>
          </p:cNvSpPr>
          <p:nvPr>
            <p:ph idx="1"/>
          </p:nvPr>
        </p:nvSpPr>
        <p:spPr>
          <a:xfrm>
            <a:off x="457200" y="990600"/>
            <a:ext cx="8458200" cy="4572000"/>
          </a:xfrm>
        </p:spPr>
        <p:txBody>
          <a:bodyPr/>
          <a:lstStyle/>
          <a:p>
            <a:pPr marL="514350" indent="-514350">
              <a:buFontTx/>
              <a:buAutoNum type="arabicPeriod"/>
            </a:pPr>
            <a:r>
              <a:rPr lang="zh-CN" altLang="en-US" sz="4400"/>
              <a:t>空值的产生</a:t>
            </a:r>
            <a:endParaRPr lang="en-US" altLang="zh-CN" sz="4400"/>
          </a:p>
          <a:p>
            <a:pPr marL="514350" indent="-514350">
              <a:buFontTx/>
              <a:buAutoNum type="arabicPeriod"/>
            </a:pPr>
            <a:r>
              <a:rPr lang="zh-CN" altLang="en-US" sz="4400"/>
              <a:t>空值的判断</a:t>
            </a:r>
            <a:endParaRPr lang="en-US" altLang="zh-CN" sz="4400"/>
          </a:p>
          <a:p>
            <a:pPr marL="514350" indent="-514350">
              <a:buFontTx/>
              <a:buAutoNum type="arabicPeriod"/>
            </a:pPr>
            <a:r>
              <a:rPr lang="zh-CN" altLang="en-US" sz="4400"/>
              <a:t>空值的约束条件</a:t>
            </a:r>
            <a:endParaRPr lang="en-US" altLang="zh-CN" sz="4400"/>
          </a:p>
          <a:p>
            <a:pPr marL="514350" indent="-514350">
              <a:buFontTx/>
              <a:buAutoNum type="arabicPeriod"/>
            </a:pPr>
            <a:r>
              <a:rPr lang="zh-CN" altLang="en-US" sz="4400"/>
              <a:t>空值的算术运算、比较运算和逻辑运算</a:t>
            </a:r>
            <a:endParaRPr lang="en-US" altLang="zh-CN" sz="4400"/>
          </a:p>
          <a:p>
            <a:pPr marL="514350" indent="-514350"/>
            <a:endParaRPr lang="en-US" altLang="zh-CN" sz="4000"/>
          </a:p>
          <a:p>
            <a:pPr marL="514350" indent="-514350"/>
            <a:endParaRPr lang="en-US" altLang="zh-CN" sz="4000"/>
          </a:p>
          <a:p>
            <a:pPr marL="514350" indent="-514350">
              <a:buFontTx/>
              <a:buNone/>
            </a:pPr>
            <a:endParaRPr lang="zh-CN" altLang="en-US" sz="4000"/>
          </a:p>
        </p:txBody>
      </p:sp>
      <p:sp>
        <p:nvSpPr>
          <p:cNvPr id="205827" name="灯片编号占位符 3">
            <a:extLst>
              <a:ext uri="{FF2B5EF4-FFF2-40B4-BE49-F238E27FC236}">
                <a16:creationId xmlns:a16="http://schemas.microsoft.com/office/drawing/2014/main" id="{8448E679-74AD-4DDD-B7F5-75978D9943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B05DB55-6DB8-4D6C-A4FF-4B60EC2F9789}" type="slidenum">
              <a:rPr lang="en-US" altLang="zh-CN"/>
              <a:pPr eaLnBrk="1" hangingPunct="1"/>
              <a:t>200</a:t>
            </a:fld>
            <a:endParaRPr lang="en-US" altLang="zh-CN"/>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标题 1">
            <a:extLst>
              <a:ext uri="{FF2B5EF4-FFF2-40B4-BE49-F238E27FC236}">
                <a16:creationId xmlns:a16="http://schemas.microsoft.com/office/drawing/2014/main" id="{E9F3FD5D-9F89-4561-91CB-79298A3D247A}"/>
              </a:ext>
            </a:extLst>
          </p:cNvPr>
          <p:cNvSpPr>
            <a:spLocks noGrp="1"/>
          </p:cNvSpPr>
          <p:nvPr>
            <p:ph type="title"/>
          </p:nvPr>
        </p:nvSpPr>
        <p:spPr/>
        <p:txBody>
          <a:bodyPr/>
          <a:lstStyle/>
          <a:p>
            <a:r>
              <a:rPr lang="en-US" altLang="zh-CN" sz="4800">
                <a:solidFill>
                  <a:srgbClr val="3333CC"/>
                </a:solidFill>
              </a:rPr>
              <a:t>1. </a:t>
            </a:r>
            <a:r>
              <a:rPr lang="zh-CN" altLang="en-US" sz="4800">
                <a:solidFill>
                  <a:srgbClr val="3333CC"/>
                </a:solidFill>
              </a:rPr>
              <a:t>空值的产生</a:t>
            </a:r>
          </a:p>
        </p:txBody>
      </p:sp>
      <p:sp>
        <p:nvSpPr>
          <p:cNvPr id="3" name="内容占位符 2">
            <a:extLst>
              <a:ext uri="{FF2B5EF4-FFF2-40B4-BE49-F238E27FC236}">
                <a16:creationId xmlns:a16="http://schemas.microsoft.com/office/drawing/2014/main" id="{A852EDDF-5C73-4D95-8B44-CF2B5EAAAF00}"/>
              </a:ext>
            </a:extLst>
          </p:cNvPr>
          <p:cNvSpPr>
            <a:spLocks noGrp="1"/>
          </p:cNvSpPr>
          <p:nvPr>
            <p:ph idx="1"/>
          </p:nvPr>
        </p:nvSpPr>
        <p:spPr>
          <a:xfrm>
            <a:off x="228600" y="1600200"/>
            <a:ext cx="8915400" cy="4525963"/>
          </a:xfrm>
        </p:spPr>
        <p:txBody>
          <a:bodyPr/>
          <a:lstStyle/>
          <a:p>
            <a:pPr>
              <a:buFontTx/>
              <a:buNone/>
            </a:pPr>
            <a:r>
              <a:rPr lang="zh-CN" altLang="en-US"/>
              <a:t>例</a:t>
            </a:r>
            <a:r>
              <a:rPr lang="en-US" altLang="zh-CN"/>
              <a:t>1. </a:t>
            </a:r>
            <a:r>
              <a:rPr lang="zh-CN" altLang="en-US"/>
              <a:t>向</a:t>
            </a:r>
            <a:r>
              <a:rPr lang="en-US" altLang="zh-CN"/>
              <a:t>SC</a:t>
            </a:r>
            <a:r>
              <a:rPr lang="zh-CN" altLang="en-US"/>
              <a:t>表中插入一个元组，学生号“</a:t>
            </a:r>
            <a:r>
              <a:rPr lang="en-US" altLang="zh-CN"/>
              <a:t>201215126</a:t>
            </a:r>
            <a:r>
              <a:rPr lang="zh-CN" altLang="en-US"/>
              <a:t>”，课程号“</a:t>
            </a:r>
            <a:r>
              <a:rPr lang="en-US" altLang="zh-CN"/>
              <a:t>1</a:t>
            </a:r>
            <a:r>
              <a:rPr lang="zh-CN" altLang="en-US"/>
              <a:t>”，成绩为空。</a:t>
            </a:r>
            <a:r>
              <a:rPr lang="en-US" altLang="zh-CN"/>
              <a:t> </a:t>
            </a:r>
          </a:p>
          <a:p>
            <a:pPr lvl="2">
              <a:buFontTx/>
              <a:buNone/>
            </a:pPr>
            <a:r>
              <a:rPr lang="en-US" altLang="zh-CN" sz="3200"/>
              <a:t>INSERT INTO SC(Sno, Cno, Grade) VALUES(‘201215126’, ‘1’, NULL);</a:t>
            </a:r>
          </a:p>
          <a:p>
            <a:pPr>
              <a:buFontTx/>
              <a:buNone/>
            </a:pPr>
            <a:r>
              <a:rPr lang="zh-CN" altLang="en-US"/>
              <a:t>或者</a:t>
            </a:r>
            <a:endParaRPr lang="en-US" altLang="zh-CN"/>
          </a:p>
          <a:p>
            <a:pPr lvl="2">
              <a:buFontTx/>
              <a:buNone/>
            </a:pPr>
            <a:r>
              <a:rPr lang="en-US" altLang="zh-CN" sz="3200"/>
              <a:t>INSERT INTO SC(Sno, Cno) VALUES(‘201215126’, ‘1’);</a:t>
            </a:r>
          </a:p>
          <a:p>
            <a:pPr>
              <a:buFontTx/>
              <a:buNone/>
            </a:pPr>
            <a:endParaRPr lang="en-US" altLang="zh-CN"/>
          </a:p>
          <a:p>
            <a:pPr>
              <a:buFontTx/>
              <a:buNone/>
            </a:pPr>
            <a:endParaRPr lang="zh-CN" altLang="en-US"/>
          </a:p>
        </p:txBody>
      </p:sp>
      <p:sp>
        <p:nvSpPr>
          <p:cNvPr id="206852" name="灯片编号占位符 3">
            <a:extLst>
              <a:ext uri="{FF2B5EF4-FFF2-40B4-BE49-F238E27FC236}">
                <a16:creationId xmlns:a16="http://schemas.microsoft.com/office/drawing/2014/main" id="{22B88795-2591-4806-B29A-C1AEBD22FA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4B0570-3FA4-4CE7-A3B0-4341123ADF13}" type="slidenum">
              <a:rPr lang="en-US" altLang="zh-CN"/>
              <a:pPr eaLnBrk="1" hangingPunct="1"/>
              <a:t>201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7411DF-4EBF-476D-BBE0-ADBC735EB2FC}"/>
              </a:ext>
            </a:extLst>
          </p:cNvPr>
          <p:cNvSpPr>
            <a:spLocks noGrp="1"/>
          </p:cNvSpPr>
          <p:nvPr>
            <p:ph idx="1"/>
          </p:nvPr>
        </p:nvSpPr>
        <p:spPr>
          <a:xfrm>
            <a:off x="152400" y="609600"/>
            <a:ext cx="8991600" cy="4953000"/>
          </a:xfrm>
        </p:spPr>
        <p:txBody>
          <a:bodyPr/>
          <a:lstStyle/>
          <a:p>
            <a:pPr>
              <a:buFontTx/>
              <a:buNone/>
            </a:pPr>
            <a:r>
              <a:rPr lang="zh-CN" altLang="en-US" sz="3600"/>
              <a:t>例</a:t>
            </a:r>
            <a:r>
              <a:rPr lang="en-US" altLang="zh-CN" sz="3600"/>
              <a:t>2. </a:t>
            </a:r>
            <a:r>
              <a:rPr lang="zh-CN" altLang="en-US" sz="3600"/>
              <a:t>将</a:t>
            </a:r>
            <a:r>
              <a:rPr lang="en-US" altLang="zh-CN" sz="3600"/>
              <a:t>Student</a:t>
            </a:r>
            <a:r>
              <a:rPr lang="zh-CN" altLang="en-US" sz="3600"/>
              <a:t>表中学号为“</a:t>
            </a:r>
            <a:r>
              <a:rPr lang="en-US" altLang="zh-CN" sz="3600"/>
              <a:t>201215200</a:t>
            </a:r>
            <a:r>
              <a:rPr lang="zh-CN" altLang="en-US" sz="3600"/>
              <a:t>”的学生所属的系改为空值。</a:t>
            </a:r>
            <a:endParaRPr lang="en-US" altLang="zh-CN" sz="3600"/>
          </a:p>
          <a:p>
            <a:pPr lvl="2">
              <a:buFontTx/>
              <a:buNone/>
            </a:pPr>
            <a:r>
              <a:rPr lang="en-US" altLang="zh-CN" sz="3600"/>
              <a:t>UPDATE Student</a:t>
            </a:r>
          </a:p>
          <a:p>
            <a:pPr lvl="2">
              <a:buFontTx/>
              <a:buNone/>
            </a:pPr>
            <a:r>
              <a:rPr lang="en-US" altLang="zh-CN" sz="3600">
                <a:solidFill>
                  <a:srgbClr val="3333CC"/>
                </a:solidFill>
              </a:rPr>
              <a:t>SET Sdept = NULL</a:t>
            </a:r>
          </a:p>
          <a:p>
            <a:pPr lvl="2">
              <a:buFontTx/>
              <a:buNone/>
            </a:pPr>
            <a:r>
              <a:rPr lang="en-US" altLang="zh-CN" sz="3600"/>
              <a:t>WHERE Sno=‘201215200’;</a:t>
            </a:r>
          </a:p>
          <a:p>
            <a:pPr>
              <a:buFontTx/>
              <a:buNone/>
            </a:pPr>
            <a:endParaRPr lang="zh-CN" altLang="en-US" sz="3600"/>
          </a:p>
        </p:txBody>
      </p:sp>
      <p:sp>
        <p:nvSpPr>
          <p:cNvPr id="207875" name="灯片编号占位符 3">
            <a:extLst>
              <a:ext uri="{FF2B5EF4-FFF2-40B4-BE49-F238E27FC236}">
                <a16:creationId xmlns:a16="http://schemas.microsoft.com/office/drawing/2014/main" id="{996DDEB8-439B-4C03-9A66-6249FBE26E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F3A9E35-08DC-48F0-9DE9-CC8F1CA7EBDC}" type="slidenum">
              <a:rPr lang="en-US" altLang="zh-CN"/>
              <a:pPr eaLnBrk="1" hangingPunct="1"/>
              <a:t>202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标题 1">
            <a:extLst>
              <a:ext uri="{FF2B5EF4-FFF2-40B4-BE49-F238E27FC236}">
                <a16:creationId xmlns:a16="http://schemas.microsoft.com/office/drawing/2014/main" id="{4849A3D2-BF4D-4AE8-AEBC-C3ADFD234212}"/>
              </a:ext>
            </a:extLst>
          </p:cNvPr>
          <p:cNvSpPr>
            <a:spLocks noGrp="1"/>
          </p:cNvSpPr>
          <p:nvPr>
            <p:ph type="title"/>
          </p:nvPr>
        </p:nvSpPr>
        <p:spPr>
          <a:xfrm>
            <a:off x="304800" y="381000"/>
            <a:ext cx="8229600" cy="1143000"/>
          </a:xfrm>
        </p:spPr>
        <p:txBody>
          <a:bodyPr/>
          <a:lstStyle/>
          <a:p>
            <a:r>
              <a:rPr lang="en-US" altLang="zh-CN" sz="4800">
                <a:solidFill>
                  <a:srgbClr val="3333CC"/>
                </a:solidFill>
              </a:rPr>
              <a:t>2. </a:t>
            </a:r>
            <a:r>
              <a:rPr lang="zh-CN" altLang="en-US" sz="4800">
                <a:solidFill>
                  <a:srgbClr val="3333CC"/>
                </a:solidFill>
              </a:rPr>
              <a:t>空值的判断</a:t>
            </a:r>
          </a:p>
        </p:txBody>
      </p:sp>
      <p:sp>
        <p:nvSpPr>
          <p:cNvPr id="208899" name="内容占位符 2">
            <a:extLst>
              <a:ext uri="{FF2B5EF4-FFF2-40B4-BE49-F238E27FC236}">
                <a16:creationId xmlns:a16="http://schemas.microsoft.com/office/drawing/2014/main" id="{2FB085C5-742D-40E8-A6DB-A5BE43AC27BA}"/>
              </a:ext>
            </a:extLst>
          </p:cNvPr>
          <p:cNvSpPr>
            <a:spLocks noGrp="1"/>
          </p:cNvSpPr>
          <p:nvPr>
            <p:ph idx="1"/>
          </p:nvPr>
        </p:nvSpPr>
        <p:spPr>
          <a:xfrm>
            <a:off x="457200" y="1600200"/>
            <a:ext cx="8534400" cy="2667000"/>
          </a:xfrm>
        </p:spPr>
        <p:txBody>
          <a:bodyPr/>
          <a:lstStyle/>
          <a:p>
            <a:pPr>
              <a:buFontTx/>
              <a:buNone/>
            </a:pPr>
            <a:r>
              <a:rPr lang="zh-CN" altLang="en-US" sz="3600"/>
              <a:t>   判断一个属性的值是否为空值，</a:t>
            </a:r>
            <a:br>
              <a:rPr lang="en-US" altLang="zh-CN" sz="3600"/>
            </a:br>
            <a:r>
              <a:rPr lang="zh-CN" altLang="en-US" sz="3600"/>
              <a:t>用 </a:t>
            </a:r>
            <a:r>
              <a:rPr lang="en-US" altLang="zh-CN" sz="3600"/>
              <a:t>IS NULL</a:t>
            </a:r>
            <a:r>
              <a:rPr lang="zh-CN" altLang="en-US" sz="3600"/>
              <a:t>或</a:t>
            </a:r>
            <a:r>
              <a:rPr lang="en-US" altLang="zh-CN" sz="3600"/>
              <a:t>IS NOT NULL</a:t>
            </a:r>
            <a:r>
              <a:rPr lang="zh-CN" altLang="en-US" sz="3600"/>
              <a:t>表示。</a:t>
            </a:r>
          </a:p>
        </p:txBody>
      </p:sp>
      <p:sp>
        <p:nvSpPr>
          <p:cNvPr id="208900" name="灯片编号占位符 3">
            <a:extLst>
              <a:ext uri="{FF2B5EF4-FFF2-40B4-BE49-F238E27FC236}">
                <a16:creationId xmlns:a16="http://schemas.microsoft.com/office/drawing/2014/main" id="{F5E5583C-CA9C-4420-94BE-7A541DB93D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26FF837-9AEA-4672-A31A-78CAC5EFC350}" type="slidenum">
              <a:rPr lang="en-US" altLang="zh-CN"/>
              <a:pPr eaLnBrk="1" hangingPunct="1"/>
              <a:t>203</a:t>
            </a:fld>
            <a:endParaRPr lang="en-US" altLang="zh-CN"/>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5E3826-3E24-4F5D-A9D2-37146C7D40E2}"/>
              </a:ext>
            </a:extLst>
          </p:cNvPr>
          <p:cNvSpPr>
            <a:spLocks noGrp="1"/>
          </p:cNvSpPr>
          <p:nvPr>
            <p:ph idx="1"/>
          </p:nvPr>
        </p:nvSpPr>
        <p:spPr>
          <a:xfrm>
            <a:off x="304800" y="609600"/>
            <a:ext cx="8610600" cy="5562600"/>
          </a:xfrm>
        </p:spPr>
        <p:txBody>
          <a:bodyPr/>
          <a:lstStyle/>
          <a:p>
            <a:pPr>
              <a:buFontTx/>
              <a:buNone/>
            </a:pPr>
            <a:r>
              <a:rPr lang="zh-CN" altLang="en-US"/>
              <a:t>例</a:t>
            </a:r>
            <a:r>
              <a:rPr lang="en-US" altLang="zh-CN"/>
              <a:t>3. </a:t>
            </a:r>
            <a:r>
              <a:rPr lang="zh-CN" altLang="en-US"/>
              <a:t>从</a:t>
            </a:r>
            <a:r>
              <a:rPr lang="en-US" altLang="zh-CN"/>
              <a:t>Student</a:t>
            </a:r>
            <a:r>
              <a:rPr lang="zh-CN" altLang="en-US"/>
              <a:t>表中找出漏填了数据的学生信息</a:t>
            </a:r>
            <a:endParaRPr lang="en-US" altLang="zh-CN"/>
          </a:p>
          <a:p>
            <a:pPr>
              <a:buFontTx/>
              <a:buNone/>
            </a:pPr>
            <a:r>
              <a:rPr lang="en-US" altLang="zh-CN"/>
              <a:t>	SELECT *</a:t>
            </a:r>
          </a:p>
          <a:p>
            <a:pPr>
              <a:buFontTx/>
              <a:buNone/>
            </a:pPr>
            <a:r>
              <a:rPr lang="en-US" altLang="zh-CN"/>
              <a:t>	FROM Student</a:t>
            </a:r>
          </a:p>
          <a:p>
            <a:pPr>
              <a:buFontTx/>
              <a:buNone/>
            </a:pPr>
            <a:r>
              <a:rPr lang="en-US" altLang="zh-CN"/>
              <a:t>	WHERE Sname IS NULL </a:t>
            </a:r>
            <a:r>
              <a:rPr lang="en-US" altLang="zh-CN">
                <a:solidFill>
                  <a:srgbClr val="3333CC"/>
                </a:solidFill>
              </a:rPr>
              <a:t>OR</a:t>
            </a:r>
            <a:r>
              <a:rPr lang="en-US" altLang="zh-CN"/>
              <a:t> Ssex IS NULL </a:t>
            </a:r>
            <a:r>
              <a:rPr lang="en-US" altLang="zh-CN">
                <a:solidFill>
                  <a:srgbClr val="3333CC"/>
                </a:solidFill>
              </a:rPr>
              <a:t>OR</a:t>
            </a:r>
            <a:r>
              <a:rPr lang="en-US" altLang="zh-CN"/>
              <a:t> Sage IS NULL </a:t>
            </a:r>
            <a:r>
              <a:rPr lang="en-US" altLang="zh-CN">
                <a:solidFill>
                  <a:srgbClr val="3333CC"/>
                </a:solidFill>
              </a:rPr>
              <a:t>OR</a:t>
            </a:r>
            <a:r>
              <a:rPr lang="en-US" altLang="zh-CN"/>
              <a:t> Sdept IS NULL;</a:t>
            </a:r>
            <a:endParaRPr lang="zh-CN" altLang="en-US"/>
          </a:p>
        </p:txBody>
      </p:sp>
      <p:sp>
        <p:nvSpPr>
          <p:cNvPr id="209923" name="灯片编号占位符 3">
            <a:extLst>
              <a:ext uri="{FF2B5EF4-FFF2-40B4-BE49-F238E27FC236}">
                <a16:creationId xmlns:a16="http://schemas.microsoft.com/office/drawing/2014/main" id="{0A7820CC-E728-4CAA-B49B-154C8916BA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D8054A6-9951-4E5E-A9FA-2B39C19072EC}" type="slidenum">
              <a:rPr lang="en-US" altLang="zh-CN"/>
              <a:pPr eaLnBrk="1" hangingPunct="1"/>
              <a:t>204</a:t>
            </a:fld>
            <a:endParaRPr lang="en-US" altLang="zh-CN"/>
          </a:p>
        </p:txBody>
      </p:sp>
      <p:sp>
        <p:nvSpPr>
          <p:cNvPr id="5" name="圆角矩形 4">
            <a:extLst>
              <a:ext uri="{FF2B5EF4-FFF2-40B4-BE49-F238E27FC236}">
                <a16:creationId xmlns:a16="http://schemas.microsoft.com/office/drawing/2014/main" id="{4533D38F-62AE-4817-8EE6-04BB82C4213C}"/>
              </a:ext>
            </a:extLst>
          </p:cNvPr>
          <p:cNvSpPr/>
          <p:nvPr/>
        </p:nvSpPr>
        <p:spPr>
          <a:xfrm>
            <a:off x="1066800" y="3962400"/>
            <a:ext cx="58674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600" dirty="0">
                <a:solidFill>
                  <a:srgbClr val="3333CC"/>
                </a:solidFill>
              </a:rPr>
              <a:t>WHERE </a:t>
            </a:r>
            <a:r>
              <a:rPr lang="en-US" altLang="zh-CN" sz="3600" dirty="0" err="1">
                <a:solidFill>
                  <a:srgbClr val="3333CC"/>
                </a:solidFill>
              </a:rPr>
              <a:t>Sno</a:t>
            </a:r>
            <a:r>
              <a:rPr lang="en-US" altLang="zh-CN" sz="3600" dirty="0">
                <a:solidFill>
                  <a:srgbClr val="3333CC"/>
                </a:solidFill>
              </a:rPr>
              <a:t> IS NULL?</a:t>
            </a:r>
            <a:endParaRPr lang="zh-CN" altLang="en-US" sz="3600" dirty="0">
              <a:solidFill>
                <a:srgbClr val="3333CC"/>
              </a:solidFill>
            </a:endParaRPr>
          </a:p>
        </p:txBody>
      </p:sp>
      <p:sp>
        <p:nvSpPr>
          <p:cNvPr id="6" name="圆角矩形 5">
            <a:extLst>
              <a:ext uri="{FF2B5EF4-FFF2-40B4-BE49-F238E27FC236}">
                <a16:creationId xmlns:a16="http://schemas.microsoft.com/office/drawing/2014/main" id="{47ABE47C-29E4-41B1-8007-33F19A6A7817}"/>
              </a:ext>
            </a:extLst>
          </p:cNvPr>
          <p:cNvSpPr/>
          <p:nvPr/>
        </p:nvSpPr>
        <p:spPr>
          <a:xfrm>
            <a:off x="7162800" y="4267200"/>
            <a:ext cx="1143000" cy="838200"/>
          </a:xfrm>
          <a:prstGeom prst="round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9600" b="1" dirty="0">
                <a:solidFill>
                  <a:srgbClr val="FF0000"/>
                </a:solidFill>
                <a:latin typeface="+mj-lt"/>
                <a:sym typeface="Symbol"/>
              </a:rPr>
              <a:t></a:t>
            </a:r>
            <a:endParaRPr lang="zh-CN" altLang="en-US" sz="9600" b="1"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标题 1">
            <a:extLst>
              <a:ext uri="{FF2B5EF4-FFF2-40B4-BE49-F238E27FC236}">
                <a16:creationId xmlns:a16="http://schemas.microsoft.com/office/drawing/2014/main" id="{3D5EEE0E-B7B2-45A0-BDDE-728396501258}"/>
              </a:ext>
            </a:extLst>
          </p:cNvPr>
          <p:cNvSpPr>
            <a:spLocks noGrp="1"/>
          </p:cNvSpPr>
          <p:nvPr>
            <p:ph type="title"/>
          </p:nvPr>
        </p:nvSpPr>
        <p:spPr/>
        <p:txBody>
          <a:bodyPr/>
          <a:lstStyle/>
          <a:p>
            <a:r>
              <a:rPr lang="en-US" altLang="zh-CN" sz="4800">
                <a:solidFill>
                  <a:srgbClr val="3333CC"/>
                </a:solidFill>
              </a:rPr>
              <a:t>3. </a:t>
            </a:r>
            <a:r>
              <a:rPr lang="zh-CN" altLang="en-US" sz="4800">
                <a:solidFill>
                  <a:srgbClr val="3333CC"/>
                </a:solidFill>
              </a:rPr>
              <a:t>空值的约束条件</a:t>
            </a:r>
          </a:p>
        </p:txBody>
      </p:sp>
      <p:sp>
        <p:nvSpPr>
          <p:cNvPr id="3" name="内容占位符 2">
            <a:extLst>
              <a:ext uri="{FF2B5EF4-FFF2-40B4-BE49-F238E27FC236}">
                <a16:creationId xmlns:a16="http://schemas.microsoft.com/office/drawing/2014/main" id="{D762BBF2-8B68-4063-96D9-47EAFE2A2E79}"/>
              </a:ext>
            </a:extLst>
          </p:cNvPr>
          <p:cNvSpPr>
            <a:spLocks noGrp="1"/>
          </p:cNvSpPr>
          <p:nvPr>
            <p:ph idx="1"/>
          </p:nvPr>
        </p:nvSpPr>
        <p:spPr>
          <a:xfrm>
            <a:off x="457200" y="1600200"/>
            <a:ext cx="8686800" cy="4525963"/>
          </a:xfrm>
        </p:spPr>
        <p:txBody>
          <a:bodyPr/>
          <a:lstStyle/>
          <a:p>
            <a:r>
              <a:rPr lang="zh-CN" altLang="en-US" sz="3600"/>
              <a:t>属性定义中有</a:t>
            </a:r>
            <a:r>
              <a:rPr lang="en-US" altLang="zh-CN" sz="3600"/>
              <a:t>NOT NULL</a:t>
            </a:r>
            <a:r>
              <a:rPr lang="zh-CN" altLang="en-US" sz="3600"/>
              <a:t>约束条件的不能取空值</a:t>
            </a:r>
            <a:endParaRPr lang="en-US" altLang="zh-CN" sz="3600"/>
          </a:p>
          <a:p>
            <a:r>
              <a:rPr lang="zh-CN" altLang="en-US" sz="3600"/>
              <a:t>加了</a:t>
            </a:r>
            <a:r>
              <a:rPr lang="en-US" altLang="zh-CN" sz="3600"/>
              <a:t>UNIQUE</a:t>
            </a:r>
            <a:r>
              <a:rPr lang="zh-CN" altLang="en-US" sz="3600"/>
              <a:t>限制的属性不能取空值</a:t>
            </a:r>
            <a:endParaRPr lang="en-US" altLang="zh-CN" sz="3600"/>
          </a:p>
          <a:p>
            <a:r>
              <a:rPr lang="zh-CN" altLang="en-US" sz="3600"/>
              <a:t>码属性不能取空值</a:t>
            </a:r>
          </a:p>
        </p:txBody>
      </p:sp>
      <p:sp>
        <p:nvSpPr>
          <p:cNvPr id="210948" name="灯片编号占位符 3">
            <a:extLst>
              <a:ext uri="{FF2B5EF4-FFF2-40B4-BE49-F238E27FC236}">
                <a16:creationId xmlns:a16="http://schemas.microsoft.com/office/drawing/2014/main" id="{345580BE-225A-43C9-873A-1404348AFA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11796D5-85A4-48A2-8CB4-91D3636A4C1C}" type="slidenum">
              <a:rPr lang="en-US" altLang="zh-CN"/>
              <a:pPr eaLnBrk="1" hangingPunct="1"/>
              <a:t>205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标题 1">
            <a:extLst>
              <a:ext uri="{FF2B5EF4-FFF2-40B4-BE49-F238E27FC236}">
                <a16:creationId xmlns:a16="http://schemas.microsoft.com/office/drawing/2014/main" id="{C3A6DD2D-002A-42E9-9B29-6AE2B40600F8}"/>
              </a:ext>
            </a:extLst>
          </p:cNvPr>
          <p:cNvSpPr>
            <a:spLocks noGrp="1"/>
          </p:cNvSpPr>
          <p:nvPr>
            <p:ph type="title"/>
          </p:nvPr>
        </p:nvSpPr>
        <p:spPr>
          <a:xfrm>
            <a:off x="304800" y="274638"/>
            <a:ext cx="8610600" cy="1143000"/>
          </a:xfrm>
        </p:spPr>
        <p:txBody>
          <a:bodyPr/>
          <a:lstStyle/>
          <a:p>
            <a:r>
              <a:rPr lang="en-US" altLang="zh-CN">
                <a:solidFill>
                  <a:srgbClr val="3333CC"/>
                </a:solidFill>
              </a:rPr>
              <a:t>4. </a:t>
            </a:r>
            <a:r>
              <a:rPr lang="zh-CN" altLang="en-US">
                <a:solidFill>
                  <a:srgbClr val="3333CC"/>
                </a:solidFill>
              </a:rPr>
              <a:t>空值的算术运算、比较运算和 逻辑运算</a:t>
            </a:r>
          </a:p>
        </p:txBody>
      </p:sp>
      <p:sp>
        <p:nvSpPr>
          <p:cNvPr id="211971" name="内容占位符 2">
            <a:extLst>
              <a:ext uri="{FF2B5EF4-FFF2-40B4-BE49-F238E27FC236}">
                <a16:creationId xmlns:a16="http://schemas.microsoft.com/office/drawing/2014/main" id="{990D0711-22DF-40E2-8A34-341780148FC3}"/>
              </a:ext>
            </a:extLst>
          </p:cNvPr>
          <p:cNvSpPr>
            <a:spLocks noGrp="1"/>
          </p:cNvSpPr>
          <p:nvPr>
            <p:ph idx="1"/>
          </p:nvPr>
        </p:nvSpPr>
        <p:spPr>
          <a:xfrm>
            <a:off x="228600" y="1981200"/>
            <a:ext cx="8610600" cy="3505200"/>
          </a:xfrm>
        </p:spPr>
        <p:txBody>
          <a:bodyPr/>
          <a:lstStyle/>
          <a:p>
            <a:r>
              <a:rPr lang="zh-CN" altLang="en-US" sz="3600"/>
              <a:t>空值与另一个值的算术运算结果为空值</a:t>
            </a:r>
            <a:endParaRPr lang="en-US" altLang="zh-CN" sz="3600"/>
          </a:p>
          <a:p>
            <a:r>
              <a:rPr lang="zh-CN" altLang="en-US" sz="3600"/>
              <a:t>空值与另一个值的比较运算结果为</a:t>
            </a:r>
            <a:r>
              <a:rPr lang="en-US" altLang="zh-CN" sz="3600"/>
              <a:t>UNKNOWN</a:t>
            </a:r>
          </a:p>
          <a:p>
            <a:r>
              <a:rPr lang="zh-CN" altLang="en-US" sz="3600"/>
              <a:t>空值与另一个值的逻辑运算结果为</a:t>
            </a:r>
            <a:r>
              <a:rPr lang="en-US" altLang="zh-CN" sz="3600"/>
              <a:t>True, False</a:t>
            </a:r>
            <a:r>
              <a:rPr lang="zh-CN" altLang="en-US" sz="3600"/>
              <a:t>或者</a:t>
            </a:r>
            <a:r>
              <a:rPr lang="en-US" altLang="zh-CN" sz="3600"/>
              <a:t>Unknown</a:t>
            </a:r>
            <a:endParaRPr lang="zh-CN" altLang="en-US" sz="3600"/>
          </a:p>
        </p:txBody>
      </p:sp>
      <p:sp>
        <p:nvSpPr>
          <p:cNvPr id="211972" name="灯片编号占位符 3">
            <a:extLst>
              <a:ext uri="{FF2B5EF4-FFF2-40B4-BE49-F238E27FC236}">
                <a16:creationId xmlns:a16="http://schemas.microsoft.com/office/drawing/2014/main" id="{C047119D-3D02-4534-9860-0E73029BBB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F6D992-DD4F-4091-BD91-267644FFCD96}" type="slidenum">
              <a:rPr lang="en-US" altLang="zh-CN"/>
              <a:pPr eaLnBrk="1" hangingPunct="1"/>
              <a:t>206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1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19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标题 1">
            <a:extLst>
              <a:ext uri="{FF2B5EF4-FFF2-40B4-BE49-F238E27FC236}">
                <a16:creationId xmlns:a16="http://schemas.microsoft.com/office/drawing/2014/main" id="{3905AF4C-B105-4C8D-95C6-EFD7C4F63241}"/>
              </a:ext>
            </a:extLst>
          </p:cNvPr>
          <p:cNvSpPr>
            <a:spLocks noGrp="1"/>
          </p:cNvSpPr>
          <p:nvPr>
            <p:ph type="title"/>
          </p:nvPr>
        </p:nvSpPr>
        <p:spPr>
          <a:xfrm>
            <a:off x="457200" y="0"/>
            <a:ext cx="8229600" cy="1143000"/>
          </a:xfrm>
        </p:spPr>
        <p:txBody>
          <a:bodyPr/>
          <a:lstStyle/>
          <a:p>
            <a:r>
              <a:rPr lang="zh-CN" altLang="en-US"/>
              <a:t>表</a:t>
            </a:r>
            <a:r>
              <a:rPr lang="en-US" altLang="zh-CN"/>
              <a:t>3.8 </a:t>
            </a:r>
            <a:r>
              <a:rPr lang="zh-CN" altLang="en-US"/>
              <a:t>逻辑运算符真值表</a:t>
            </a:r>
          </a:p>
        </p:txBody>
      </p:sp>
      <p:graphicFrame>
        <p:nvGraphicFramePr>
          <p:cNvPr id="5" name="内容占位符 4">
            <a:extLst>
              <a:ext uri="{FF2B5EF4-FFF2-40B4-BE49-F238E27FC236}">
                <a16:creationId xmlns:a16="http://schemas.microsoft.com/office/drawing/2014/main" id="{E8C68824-B4B3-4B48-AFA8-5006CF2E5FC0}"/>
              </a:ext>
            </a:extLst>
          </p:cNvPr>
          <p:cNvGraphicFramePr>
            <a:graphicFrameLocks noGrp="1"/>
          </p:cNvGraphicFramePr>
          <p:nvPr>
            <p:ph idx="1"/>
          </p:nvPr>
        </p:nvGraphicFramePr>
        <p:xfrm>
          <a:off x="381000" y="1219200"/>
          <a:ext cx="8381999" cy="4816472"/>
        </p:xfrm>
        <a:graphic>
          <a:graphicData uri="http://schemas.openxmlformats.org/drawingml/2006/table">
            <a:tbl>
              <a:tblPr firstRow="1" bandRow="1">
                <a:tableStyleId>{5C22544A-7EE6-4342-B048-85BDC9FD1C3A}</a:tableStyleId>
              </a:tblPr>
              <a:tblGrid>
                <a:gridCol w="931333">
                  <a:extLst>
                    <a:ext uri="{9D8B030D-6E8A-4147-A177-3AD203B41FA5}">
                      <a16:colId xmlns:a16="http://schemas.microsoft.com/office/drawing/2014/main" val="20000"/>
                    </a:ext>
                  </a:extLst>
                </a:gridCol>
                <a:gridCol w="853722">
                  <a:extLst>
                    <a:ext uri="{9D8B030D-6E8A-4147-A177-3AD203B41FA5}">
                      <a16:colId xmlns:a16="http://schemas.microsoft.com/office/drawing/2014/main" val="20001"/>
                    </a:ext>
                  </a:extLst>
                </a:gridCol>
                <a:gridCol w="2710745">
                  <a:extLst>
                    <a:ext uri="{9D8B030D-6E8A-4147-A177-3AD203B41FA5}">
                      <a16:colId xmlns:a16="http://schemas.microsoft.com/office/drawing/2014/main" val="20002"/>
                    </a:ext>
                  </a:extLst>
                </a:gridCol>
                <a:gridCol w="2209799">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701132">
                <a:tc>
                  <a:txBody>
                    <a:bodyPr/>
                    <a:lstStyle/>
                    <a:p>
                      <a:pPr algn="ctr"/>
                      <a:r>
                        <a:rPr lang="en-US" altLang="zh-CN" sz="4000" b="0" dirty="0">
                          <a:solidFill>
                            <a:srgbClr val="3333CC"/>
                          </a:solidFill>
                        </a:rPr>
                        <a:t>x</a:t>
                      </a:r>
                      <a:endParaRPr lang="zh-CN" altLang="en-US" sz="4000" b="0" dirty="0">
                        <a:solidFill>
                          <a:srgbClr val="3333CC"/>
                        </a:solidFill>
                      </a:endParaRPr>
                    </a:p>
                  </a:txBody>
                  <a:tcPr marT="45726" marB="45726"/>
                </a:tc>
                <a:tc>
                  <a:txBody>
                    <a:bodyPr/>
                    <a:lstStyle/>
                    <a:p>
                      <a:pPr algn="ctr"/>
                      <a:r>
                        <a:rPr lang="en-US" altLang="zh-CN" sz="4000" b="0" dirty="0">
                          <a:solidFill>
                            <a:srgbClr val="3333CC"/>
                          </a:solidFill>
                        </a:rPr>
                        <a:t>y</a:t>
                      </a:r>
                      <a:endParaRPr lang="zh-CN" altLang="en-US" sz="4000" b="0" dirty="0">
                        <a:solidFill>
                          <a:srgbClr val="3333CC"/>
                        </a:solidFill>
                      </a:endParaRPr>
                    </a:p>
                  </a:txBody>
                  <a:tcPr marT="45726" marB="45726"/>
                </a:tc>
                <a:tc>
                  <a:txBody>
                    <a:bodyPr/>
                    <a:lstStyle/>
                    <a:p>
                      <a:pPr algn="ctr"/>
                      <a:r>
                        <a:rPr lang="en-US" altLang="zh-CN" sz="4000" b="0" dirty="0">
                          <a:solidFill>
                            <a:srgbClr val="3333CC"/>
                          </a:solidFill>
                        </a:rPr>
                        <a:t>x AND y</a:t>
                      </a:r>
                      <a:endParaRPr lang="zh-CN" altLang="en-US" sz="4000" b="0" dirty="0">
                        <a:solidFill>
                          <a:srgbClr val="3333CC"/>
                        </a:solidFill>
                      </a:endParaRPr>
                    </a:p>
                  </a:txBody>
                  <a:tcPr marT="45726" marB="45726"/>
                </a:tc>
                <a:tc>
                  <a:txBody>
                    <a:bodyPr/>
                    <a:lstStyle/>
                    <a:p>
                      <a:pPr algn="ctr"/>
                      <a:r>
                        <a:rPr lang="en-US" altLang="zh-CN" sz="4000" b="0" dirty="0">
                          <a:solidFill>
                            <a:srgbClr val="3333CC"/>
                          </a:solidFill>
                        </a:rPr>
                        <a:t>x OR y</a:t>
                      </a:r>
                      <a:endParaRPr lang="zh-CN" altLang="en-US" sz="4000" b="0" dirty="0">
                        <a:solidFill>
                          <a:srgbClr val="3333CC"/>
                        </a:solidFill>
                      </a:endParaRPr>
                    </a:p>
                  </a:txBody>
                  <a:tcPr marT="45726" marB="45726"/>
                </a:tc>
                <a:tc>
                  <a:txBody>
                    <a:bodyPr/>
                    <a:lstStyle/>
                    <a:p>
                      <a:pPr algn="ctr"/>
                      <a:r>
                        <a:rPr lang="en-US" altLang="zh-CN" sz="4000" b="0" dirty="0">
                          <a:solidFill>
                            <a:srgbClr val="3333CC"/>
                          </a:solidFill>
                        </a:rPr>
                        <a:t>NOT x</a:t>
                      </a:r>
                      <a:endParaRPr lang="zh-CN" altLang="en-US" sz="4000" b="0" dirty="0">
                        <a:solidFill>
                          <a:srgbClr val="3333CC"/>
                        </a:solidFill>
                      </a:endParaRPr>
                    </a:p>
                  </a:txBody>
                  <a:tcPr marT="45726" marB="45726"/>
                </a:tc>
                <a:extLst>
                  <a:ext uri="{0D108BD9-81ED-4DB2-BD59-A6C34878D82A}">
                    <a16:rowId xmlns:a16="http://schemas.microsoft.com/office/drawing/2014/main" val="10000"/>
                  </a:ext>
                </a:extLst>
              </a:tr>
              <a:tr h="457260">
                <a:tc>
                  <a:txBody>
                    <a:bodyPr/>
                    <a:lstStyle/>
                    <a:p>
                      <a:pPr algn="ctr"/>
                      <a:r>
                        <a:rPr lang="en-US" altLang="zh-CN" sz="2400" dirty="0"/>
                        <a:t>T</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extLst>
                  <a:ext uri="{0D108BD9-81ED-4DB2-BD59-A6C34878D82A}">
                    <a16:rowId xmlns:a16="http://schemas.microsoft.com/office/drawing/2014/main" val="10001"/>
                  </a:ext>
                </a:extLst>
              </a:tr>
              <a:tr h="457260">
                <a:tc>
                  <a:txBody>
                    <a:bodyPr/>
                    <a:lstStyle/>
                    <a:p>
                      <a:pPr algn="ctr"/>
                      <a:r>
                        <a:rPr lang="en-US" altLang="zh-CN" sz="2400" dirty="0"/>
                        <a:t>T</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extLst>
                  <a:ext uri="{0D108BD9-81ED-4DB2-BD59-A6C34878D82A}">
                    <a16:rowId xmlns:a16="http://schemas.microsoft.com/office/drawing/2014/main" val="10002"/>
                  </a:ext>
                </a:extLst>
              </a:tr>
              <a:tr h="457260">
                <a:tc>
                  <a:txBody>
                    <a:bodyPr/>
                    <a:lstStyle/>
                    <a:p>
                      <a:pPr algn="ctr"/>
                      <a:r>
                        <a:rPr lang="en-US" altLang="zh-CN" sz="2400" dirty="0"/>
                        <a:t>T</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extLst>
                  <a:ext uri="{0D108BD9-81ED-4DB2-BD59-A6C34878D82A}">
                    <a16:rowId xmlns:a16="http://schemas.microsoft.com/office/drawing/2014/main" val="10003"/>
                  </a:ext>
                </a:extLst>
              </a:tr>
              <a:tr h="457260">
                <a:tc>
                  <a:txBody>
                    <a:bodyPr/>
                    <a:lstStyle/>
                    <a:p>
                      <a:pPr algn="ctr"/>
                      <a:r>
                        <a:rPr lang="en-US" altLang="zh-CN" sz="2400" dirty="0"/>
                        <a:t>U</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extLst>
                  <a:ext uri="{0D108BD9-81ED-4DB2-BD59-A6C34878D82A}">
                    <a16:rowId xmlns:a16="http://schemas.microsoft.com/office/drawing/2014/main" val="10004"/>
                  </a:ext>
                </a:extLst>
              </a:tr>
              <a:tr h="457260">
                <a:tc>
                  <a:txBody>
                    <a:bodyPr/>
                    <a:lstStyle/>
                    <a:p>
                      <a:pPr algn="ctr"/>
                      <a:r>
                        <a:rPr lang="en-US" altLang="zh-CN" sz="2400" dirty="0"/>
                        <a:t>U</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extLst>
                  <a:ext uri="{0D108BD9-81ED-4DB2-BD59-A6C34878D82A}">
                    <a16:rowId xmlns:a16="http://schemas.microsoft.com/office/drawing/2014/main" val="10005"/>
                  </a:ext>
                </a:extLst>
              </a:tr>
              <a:tr h="457260">
                <a:tc>
                  <a:txBody>
                    <a:bodyPr/>
                    <a:lstStyle/>
                    <a:p>
                      <a:pPr algn="ctr"/>
                      <a:r>
                        <a:rPr lang="en-US" altLang="zh-CN" sz="2400" dirty="0"/>
                        <a:t>U</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extLst>
                  <a:ext uri="{0D108BD9-81ED-4DB2-BD59-A6C34878D82A}">
                    <a16:rowId xmlns:a16="http://schemas.microsoft.com/office/drawing/2014/main" val="10006"/>
                  </a:ext>
                </a:extLst>
              </a:tr>
              <a:tr h="457260">
                <a:tc>
                  <a:txBody>
                    <a:bodyPr/>
                    <a:lstStyle/>
                    <a:p>
                      <a:pPr algn="ctr"/>
                      <a:r>
                        <a:rPr lang="en-US" altLang="zh-CN" sz="2400" dirty="0"/>
                        <a:t>F</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extLst>
                  <a:ext uri="{0D108BD9-81ED-4DB2-BD59-A6C34878D82A}">
                    <a16:rowId xmlns:a16="http://schemas.microsoft.com/office/drawing/2014/main" val="10007"/>
                  </a:ext>
                </a:extLst>
              </a:tr>
              <a:tr h="457260">
                <a:tc>
                  <a:txBody>
                    <a:bodyPr/>
                    <a:lstStyle/>
                    <a:p>
                      <a:pPr algn="ctr"/>
                      <a:r>
                        <a:rPr lang="en-US" altLang="zh-CN" sz="2400" dirty="0"/>
                        <a:t>F</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extLst>
                  <a:ext uri="{0D108BD9-81ED-4DB2-BD59-A6C34878D82A}">
                    <a16:rowId xmlns:a16="http://schemas.microsoft.com/office/drawing/2014/main" val="10008"/>
                  </a:ext>
                </a:extLst>
              </a:tr>
              <a:tr h="457260">
                <a:tc>
                  <a:txBody>
                    <a:bodyPr/>
                    <a:lstStyle/>
                    <a:p>
                      <a:pPr algn="ctr"/>
                      <a:r>
                        <a:rPr lang="en-US" altLang="zh-CN" sz="2400" dirty="0"/>
                        <a:t>F</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extLst>
                  <a:ext uri="{0D108BD9-81ED-4DB2-BD59-A6C34878D82A}">
                    <a16:rowId xmlns:a16="http://schemas.microsoft.com/office/drawing/2014/main" val="10009"/>
                  </a:ext>
                </a:extLst>
              </a:tr>
            </a:tbl>
          </a:graphicData>
        </a:graphic>
      </p:graphicFrame>
      <p:sp>
        <p:nvSpPr>
          <p:cNvPr id="213063" name="灯片编号占位符 3">
            <a:extLst>
              <a:ext uri="{FF2B5EF4-FFF2-40B4-BE49-F238E27FC236}">
                <a16:creationId xmlns:a16="http://schemas.microsoft.com/office/drawing/2014/main" id="{E2C23F4C-B2DB-4D35-8BCE-FA47380D4C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28E939-CFCE-4928-BBFE-E872BBA3203F}" type="slidenum">
              <a:rPr lang="en-US" altLang="zh-CN"/>
              <a:pPr eaLnBrk="1" hangingPunct="1"/>
              <a:t>207</a:t>
            </a:fld>
            <a:endParaRPr lang="en-US" altLang="zh-CN"/>
          </a:p>
        </p:txBody>
      </p:sp>
      <p:sp>
        <p:nvSpPr>
          <p:cNvPr id="6" name="矩形 5">
            <a:extLst>
              <a:ext uri="{FF2B5EF4-FFF2-40B4-BE49-F238E27FC236}">
                <a16:creationId xmlns:a16="http://schemas.microsoft.com/office/drawing/2014/main" id="{EB16E6DD-1BBF-46E8-9C8A-F1A9E7D52FBC}"/>
              </a:ext>
            </a:extLst>
          </p:cNvPr>
          <p:cNvSpPr/>
          <p:nvPr/>
        </p:nvSpPr>
        <p:spPr>
          <a:xfrm>
            <a:off x="7543800" y="1905000"/>
            <a:ext cx="7620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a:extLst>
              <a:ext uri="{FF2B5EF4-FFF2-40B4-BE49-F238E27FC236}">
                <a16:creationId xmlns:a16="http://schemas.microsoft.com/office/drawing/2014/main" id="{92FADB80-87D8-449A-B6F4-CA744EDBE017}"/>
              </a:ext>
            </a:extLst>
          </p:cNvPr>
          <p:cNvSpPr/>
          <p:nvPr/>
        </p:nvSpPr>
        <p:spPr>
          <a:xfrm>
            <a:off x="3213100" y="4635500"/>
            <a:ext cx="685800" cy="146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a:extLst>
              <a:ext uri="{FF2B5EF4-FFF2-40B4-BE49-F238E27FC236}">
                <a16:creationId xmlns:a16="http://schemas.microsoft.com/office/drawing/2014/main" id="{33C9EA07-F3EA-4808-9B84-C5075FA85D8C}"/>
              </a:ext>
            </a:extLst>
          </p:cNvPr>
          <p:cNvSpPr/>
          <p:nvPr/>
        </p:nvSpPr>
        <p:spPr>
          <a:xfrm>
            <a:off x="7543800" y="3324225"/>
            <a:ext cx="7620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a:extLst>
              <a:ext uri="{FF2B5EF4-FFF2-40B4-BE49-F238E27FC236}">
                <a16:creationId xmlns:a16="http://schemas.microsoft.com/office/drawing/2014/main" id="{48C02298-D808-4C63-9ACB-185E21E49B0B}"/>
              </a:ext>
            </a:extLst>
          </p:cNvPr>
          <p:cNvSpPr/>
          <p:nvPr/>
        </p:nvSpPr>
        <p:spPr>
          <a:xfrm>
            <a:off x="7543800" y="4740275"/>
            <a:ext cx="7620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a:extLst>
              <a:ext uri="{FF2B5EF4-FFF2-40B4-BE49-F238E27FC236}">
                <a16:creationId xmlns:a16="http://schemas.microsoft.com/office/drawing/2014/main" id="{7EE87C08-8CBF-404F-A69E-33B93C60C9D6}"/>
              </a:ext>
            </a:extLst>
          </p:cNvPr>
          <p:cNvSpPr/>
          <p:nvPr/>
        </p:nvSpPr>
        <p:spPr>
          <a:xfrm>
            <a:off x="5562600" y="1905000"/>
            <a:ext cx="7620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a:extLst>
              <a:ext uri="{FF2B5EF4-FFF2-40B4-BE49-F238E27FC236}">
                <a16:creationId xmlns:a16="http://schemas.microsoft.com/office/drawing/2014/main" id="{C025A188-C3F5-427E-9807-FD4CB0C6FB3E}"/>
              </a:ext>
            </a:extLst>
          </p:cNvPr>
          <p:cNvSpPr/>
          <p:nvPr/>
        </p:nvSpPr>
        <p:spPr>
          <a:xfrm>
            <a:off x="3200400" y="2895600"/>
            <a:ext cx="6731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a:extLst>
              <a:ext uri="{FF2B5EF4-FFF2-40B4-BE49-F238E27FC236}">
                <a16:creationId xmlns:a16="http://schemas.microsoft.com/office/drawing/2014/main" id="{256D77F4-6C9B-4B08-8AD9-CB442E886910}"/>
              </a:ext>
            </a:extLst>
          </p:cNvPr>
          <p:cNvSpPr/>
          <p:nvPr/>
        </p:nvSpPr>
        <p:spPr>
          <a:xfrm>
            <a:off x="3200400" y="4187825"/>
            <a:ext cx="6731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a:extLst>
              <a:ext uri="{FF2B5EF4-FFF2-40B4-BE49-F238E27FC236}">
                <a16:creationId xmlns:a16="http://schemas.microsoft.com/office/drawing/2014/main" id="{5489FD64-9875-4BE2-8FEE-27B7A50F4172}"/>
              </a:ext>
            </a:extLst>
          </p:cNvPr>
          <p:cNvSpPr/>
          <p:nvPr/>
        </p:nvSpPr>
        <p:spPr>
          <a:xfrm>
            <a:off x="5603875" y="3352800"/>
            <a:ext cx="6731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矩形 13">
            <a:extLst>
              <a:ext uri="{FF2B5EF4-FFF2-40B4-BE49-F238E27FC236}">
                <a16:creationId xmlns:a16="http://schemas.microsoft.com/office/drawing/2014/main" id="{61DE7575-340B-4516-9371-E08B45ABBCE6}"/>
              </a:ext>
            </a:extLst>
          </p:cNvPr>
          <p:cNvSpPr/>
          <p:nvPr/>
        </p:nvSpPr>
        <p:spPr>
          <a:xfrm>
            <a:off x="5619750" y="4648200"/>
            <a:ext cx="6731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a:extLst>
              <a:ext uri="{FF2B5EF4-FFF2-40B4-BE49-F238E27FC236}">
                <a16:creationId xmlns:a16="http://schemas.microsoft.com/office/drawing/2014/main" id="{D0080CC5-7B04-43F1-B7B9-BCA60810885E}"/>
              </a:ext>
            </a:extLst>
          </p:cNvPr>
          <p:cNvSpPr/>
          <p:nvPr/>
        </p:nvSpPr>
        <p:spPr>
          <a:xfrm>
            <a:off x="5638800" y="5562600"/>
            <a:ext cx="6731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a:extLst>
              <a:ext uri="{FF2B5EF4-FFF2-40B4-BE49-F238E27FC236}">
                <a16:creationId xmlns:a16="http://schemas.microsoft.com/office/drawing/2014/main" id="{4C90CA3C-296C-4C89-BAB0-B077426D9C3E}"/>
              </a:ext>
            </a:extLst>
          </p:cNvPr>
          <p:cNvSpPr/>
          <p:nvPr/>
        </p:nvSpPr>
        <p:spPr>
          <a:xfrm>
            <a:off x="3200400" y="1981200"/>
            <a:ext cx="6731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a:extLst>
              <a:ext uri="{FF2B5EF4-FFF2-40B4-BE49-F238E27FC236}">
                <a16:creationId xmlns:a16="http://schemas.microsoft.com/office/drawing/2014/main" id="{EA0A6539-B004-4273-8C83-A145DF134CB5}"/>
              </a:ext>
            </a:extLst>
          </p:cNvPr>
          <p:cNvSpPr/>
          <p:nvPr/>
        </p:nvSpPr>
        <p:spPr>
          <a:xfrm>
            <a:off x="3200400" y="2438400"/>
            <a:ext cx="673100" cy="381000"/>
          </a:xfrm>
          <a:prstGeom prst="rect">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17">
            <a:extLst>
              <a:ext uri="{FF2B5EF4-FFF2-40B4-BE49-F238E27FC236}">
                <a16:creationId xmlns:a16="http://schemas.microsoft.com/office/drawing/2014/main" id="{FD2B6294-3FAB-44A3-8461-D0747CAABFC0}"/>
              </a:ext>
            </a:extLst>
          </p:cNvPr>
          <p:cNvSpPr/>
          <p:nvPr/>
        </p:nvSpPr>
        <p:spPr>
          <a:xfrm>
            <a:off x="3200400" y="3352800"/>
            <a:ext cx="673100" cy="381000"/>
          </a:xfrm>
          <a:prstGeom prst="rect">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矩形 18">
            <a:extLst>
              <a:ext uri="{FF2B5EF4-FFF2-40B4-BE49-F238E27FC236}">
                <a16:creationId xmlns:a16="http://schemas.microsoft.com/office/drawing/2014/main" id="{5EBF8FAA-C45C-4C8A-80F1-65D37E9E6BFC}"/>
              </a:ext>
            </a:extLst>
          </p:cNvPr>
          <p:cNvSpPr/>
          <p:nvPr/>
        </p:nvSpPr>
        <p:spPr>
          <a:xfrm>
            <a:off x="3200400" y="3733800"/>
            <a:ext cx="673100" cy="381000"/>
          </a:xfrm>
          <a:prstGeom prst="rect">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a:extLst>
              <a:ext uri="{FF2B5EF4-FFF2-40B4-BE49-F238E27FC236}">
                <a16:creationId xmlns:a16="http://schemas.microsoft.com/office/drawing/2014/main" id="{4E6B422C-BB48-4726-B5FA-77BB22D0688A}"/>
              </a:ext>
            </a:extLst>
          </p:cNvPr>
          <p:cNvSpPr/>
          <p:nvPr/>
        </p:nvSpPr>
        <p:spPr>
          <a:xfrm>
            <a:off x="5603875" y="3810000"/>
            <a:ext cx="673100" cy="381000"/>
          </a:xfrm>
          <a:prstGeom prst="rect">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20">
            <a:extLst>
              <a:ext uri="{FF2B5EF4-FFF2-40B4-BE49-F238E27FC236}">
                <a16:creationId xmlns:a16="http://schemas.microsoft.com/office/drawing/2014/main" id="{DCE1C87A-590E-40FD-819F-CDC358812380}"/>
              </a:ext>
            </a:extLst>
          </p:cNvPr>
          <p:cNvSpPr/>
          <p:nvPr/>
        </p:nvSpPr>
        <p:spPr>
          <a:xfrm>
            <a:off x="5603875" y="4191000"/>
            <a:ext cx="673100" cy="381000"/>
          </a:xfrm>
          <a:prstGeom prst="rect">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矩形 21">
            <a:extLst>
              <a:ext uri="{FF2B5EF4-FFF2-40B4-BE49-F238E27FC236}">
                <a16:creationId xmlns:a16="http://schemas.microsoft.com/office/drawing/2014/main" id="{A41DBBB2-6670-4C6C-B1A5-CE6EDDCB5BFE}"/>
              </a:ext>
            </a:extLst>
          </p:cNvPr>
          <p:cNvSpPr/>
          <p:nvPr/>
        </p:nvSpPr>
        <p:spPr>
          <a:xfrm>
            <a:off x="5626100" y="5105400"/>
            <a:ext cx="671513" cy="381000"/>
          </a:xfrm>
          <a:prstGeom prst="rect">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BA9C54-ECC5-4A13-B968-60C9C5F6DFF5}"/>
              </a:ext>
            </a:extLst>
          </p:cNvPr>
          <p:cNvSpPr>
            <a:spLocks noGrp="1"/>
          </p:cNvSpPr>
          <p:nvPr>
            <p:ph idx="1"/>
          </p:nvPr>
        </p:nvSpPr>
        <p:spPr>
          <a:xfrm>
            <a:off x="533400" y="762000"/>
            <a:ext cx="8229600" cy="3429000"/>
          </a:xfrm>
        </p:spPr>
        <p:txBody>
          <a:bodyPr/>
          <a:lstStyle/>
          <a:p>
            <a:pPr>
              <a:buFontTx/>
              <a:buNone/>
            </a:pPr>
            <a:r>
              <a:rPr lang="zh-CN" altLang="en-US"/>
              <a:t>例</a:t>
            </a:r>
            <a:r>
              <a:rPr lang="en-US" altLang="zh-CN"/>
              <a:t>4. </a:t>
            </a:r>
            <a:r>
              <a:rPr lang="zh-CN" altLang="en-US"/>
              <a:t>找出选修</a:t>
            </a:r>
            <a:r>
              <a:rPr lang="en-US" altLang="zh-CN"/>
              <a:t>1</a:t>
            </a:r>
            <a:r>
              <a:rPr lang="zh-CN" altLang="en-US"/>
              <a:t>号课程的不及格的学生。</a:t>
            </a:r>
            <a:endParaRPr lang="en-US" altLang="zh-CN"/>
          </a:p>
          <a:p>
            <a:pPr>
              <a:buFontTx/>
              <a:buNone/>
            </a:pPr>
            <a:r>
              <a:rPr lang="en-US" altLang="zh-CN"/>
              <a:t>SELECT Sno</a:t>
            </a:r>
          </a:p>
          <a:p>
            <a:pPr>
              <a:buFontTx/>
              <a:buNone/>
            </a:pPr>
            <a:r>
              <a:rPr lang="en-US" altLang="zh-CN"/>
              <a:t>FROM Student</a:t>
            </a:r>
          </a:p>
          <a:p>
            <a:pPr>
              <a:buFontTx/>
              <a:buNone/>
            </a:pPr>
            <a:r>
              <a:rPr lang="en-US" altLang="zh-CN"/>
              <a:t>WHERE Grade&lt;60 AND Cno=‘1’;</a:t>
            </a:r>
            <a:endParaRPr lang="zh-CN" altLang="en-US"/>
          </a:p>
        </p:txBody>
      </p:sp>
      <p:sp>
        <p:nvSpPr>
          <p:cNvPr id="214019" name="灯片编号占位符 3">
            <a:extLst>
              <a:ext uri="{FF2B5EF4-FFF2-40B4-BE49-F238E27FC236}">
                <a16:creationId xmlns:a16="http://schemas.microsoft.com/office/drawing/2014/main" id="{AC2B07FC-0698-49AC-AD4C-24A8311D77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AC06AC-14DB-4290-BF0F-5D015E76193A}" type="slidenum">
              <a:rPr lang="en-US" altLang="zh-CN"/>
              <a:pPr eaLnBrk="1" hangingPunct="1"/>
              <a:t>208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内容占位符 2">
            <a:extLst>
              <a:ext uri="{FF2B5EF4-FFF2-40B4-BE49-F238E27FC236}">
                <a16:creationId xmlns:a16="http://schemas.microsoft.com/office/drawing/2014/main" id="{5C57B176-703A-44E6-8091-F8D11C7B4EF2}"/>
              </a:ext>
            </a:extLst>
          </p:cNvPr>
          <p:cNvSpPr>
            <a:spLocks noGrp="1"/>
          </p:cNvSpPr>
          <p:nvPr>
            <p:ph idx="1"/>
          </p:nvPr>
        </p:nvSpPr>
        <p:spPr>
          <a:xfrm>
            <a:off x="304800" y="533400"/>
            <a:ext cx="8610600" cy="5516563"/>
          </a:xfrm>
        </p:spPr>
        <p:txBody>
          <a:bodyPr/>
          <a:lstStyle/>
          <a:p>
            <a:pPr>
              <a:buFontTx/>
              <a:buNone/>
            </a:pPr>
            <a:r>
              <a:rPr lang="zh-CN" altLang="en-US"/>
              <a:t>例</a:t>
            </a:r>
            <a:r>
              <a:rPr lang="en-US" altLang="zh-CN"/>
              <a:t>5. </a:t>
            </a:r>
            <a:r>
              <a:rPr lang="zh-CN" altLang="en-US"/>
              <a:t>选出选修</a:t>
            </a:r>
            <a:r>
              <a:rPr lang="en-US" altLang="zh-CN"/>
              <a:t>1</a:t>
            </a:r>
            <a:r>
              <a:rPr lang="zh-CN" altLang="en-US"/>
              <a:t>号课程的不及格的学生以及缺考的学生。</a:t>
            </a:r>
            <a:endParaRPr lang="en-US" altLang="zh-CN"/>
          </a:p>
          <a:p>
            <a:pPr lvl="2">
              <a:buFontTx/>
              <a:buNone/>
            </a:pPr>
            <a:r>
              <a:rPr lang="en-US" altLang="zh-CN" sz="3200"/>
              <a:t>SELECT Sno</a:t>
            </a:r>
          </a:p>
          <a:p>
            <a:pPr lvl="2">
              <a:buFontTx/>
              <a:buNone/>
            </a:pPr>
            <a:r>
              <a:rPr lang="en-US" altLang="zh-CN" sz="3200"/>
              <a:t>FROM SC</a:t>
            </a:r>
          </a:p>
          <a:p>
            <a:pPr lvl="2">
              <a:buFontTx/>
              <a:buNone/>
            </a:pPr>
            <a:r>
              <a:rPr lang="en-US" altLang="zh-CN" sz="3200"/>
              <a:t>WHERE Grade&lt;60 AND Cno=‘1’</a:t>
            </a:r>
          </a:p>
          <a:p>
            <a:pPr lvl="2">
              <a:buFontTx/>
              <a:buNone/>
            </a:pPr>
            <a:r>
              <a:rPr lang="en-US" altLang="zh-CN" sz="3200">
                <a:solidFill>
                  <a:srgbClr val="3333CC"/>
                </a:solidFill>
              </a:rPr>
              <a:t>UNION</a:t>
            </a:r>
          </a:p>
          <a:p>
            <a:pPr lvl="2">
              <a:buFontTx/>
              <a:buNone/>
            </a:pPr>
            <a:r>
              <a:rPr lang="en-US" altLang="zh-CN" sz="3200"/>
              <a:t>SELECT Sno</a:t>
            </a:r>
          </a:p>
          <a:p>
            <a:pPr lvl="2">
              <a:buFontTx/>
              <a:buNone/>
            </a:pPr>
            <a:r>
              <a:rPr lang="en-US" altLang="zh-CN" sz="3200"/>
              <a:t>FROM SC</a:t>
            </a:r>
          </a:p>
          <a:p>
            <a:pPr lvl="2">
              <a:buFontTx/>
              <a:buNone/>
            </a:pPr>
            <a:r>
              <a:rPr lang="en-US" altLang="zh-CN" sz="3200"/>
              <a:t>WHERE Grade IS NULL AND Cno=‘1’;</a:t>
            </a:r>
          </a:p>
          <a:p>
            <a:pPr>
              <a:buFontTx/>
              <a:buNone/>
            </a:pPr>
            <a:endParaRPr lang="zh-CN" altLang="en-US"/>
          </a:p>
        </p:txBody>
      </p:sp>
      <p:sp>
        <p:nvSpPr>
          <p:cNvPr id="215043" name="灯片编号占位符 3">
            <a:extLst>
              <a:ext uri="{FF2B5EF4-FFF2-40B4-BE49-F238E27FC236}">
                <a16:creationId xmlns:a16="http://schemas.microsoft.com/office/drawing/2014/main" id="{1C3EF0DA-69C7-4EC2-943A-B93B220222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B1C2651-B602-4B0E-802E-8C5EA5B3005C}" type="slidenum">
              <a:rPr lang="en-US" altLang="zh-CN"/>
              <a:pPr eaLnBrk="1" hangingPunct="1"/>
              <a:t>209</a:t>
            </a:fld>
            <a:endParaRPr lang="en-US" altLang="zh-CN"/>
          </a:p>
        </p:txBody>
      </p:sp>
      <p:sp>
        <p:nvSpPr>
          <p:cNvPr id="5" name="圆角矩形 4">
            <a:extLst>
              <a:ext uri="{FF2B5EF4-FFF2-40B4-BE49-F238E27FC236}">
                <a16:creationId xmlns:a16="http://schemas.microsoft.com/office/drawing/2014/main" id="{48606224-D5A1-4991-8BC0-C2A17936764D}"/>
              </a:ext>
            </a:extLst>
          </p:cNvPr>
          <p:cNvSpPr/>
          <p:nvPr/>
        </p:nvSpPr>
        <p:spPr>
          <a:xfrm>
            <a:off x="5791200" y="3581400"/>
            <a:ext cx="26670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dirty="0">
                <a:solidFill>
                  <a:srgbClr val="3333CC"/>
                </a:solidFill>
              </a:rPr>
              <a:t>等价查询？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4019">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14019">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1401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40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14019">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214019">
                                            <p:txEl>
                                              <p:pRg st="6" end="6"/>
                                            </p:txEl>
                                          </p:spTgt>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21401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8919C4E4-42CB-42EC-96DF-945BFCE0D1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D3AFF2-4A41-45D8-A6E8-F6FE7A318E1D}" type="slidenum">
              <a:rPr lang="en-US" altLang="zh-CN"/>
              <a:pPr eaLnBrk="1" hangingPunct="1"/>
              <a:t>21</a:t>
            </a:fld>
            <a:endParaRPr lang="en-US" altLang="zh-CN"/>
          </a:p>
        </p:txBody>
      </p:sp>
      <p:sp>
        <p:nvSpPr>
          <p:cNvPr id="22531" name="Rectangle 2">
            <a:extLst>
              <a:ext uri="{FF2B5EF4-FFF2-40B4-BE49-F238E27FC236}">
                <a16:creationId xmlns:a16="http://schemas.microsoft.com/office/drawing/2014/main" id="{58D8085A-2FF9-487F-A9BF-BACC6811C744}"/>
              </a:ext>
            </a:extLst>
          </p:cNvPr>
          <p:cNvSpPr>
            <a:spLocks noGrp="1" noChangeArrowheads="1"/>
          </p:cNvSpPr>
          <p:nvPr>
            <p:ph type="title"/>
          </p:nvPr>
        </p:nvSpPr>
        <p:spPr>
          <a:xfrm>
            <a:off x="457200" y="228600"/>
            <a:ext cx="8229600" cy="1143000"/>
          </a:xfrm>
        </p:spPr>
        <p:txBody>
          <a:bodyPr/>
          <a:lstStyle/>
          <a:p>
            <a:pPr eaLnBrk="1" hangingPunct="1"/>
            <a:r>
              <a:rPr lang="zh-CN" altLang="en-US" sz="4800" b="1">
                <a:solidFill>
                  <a:srgbClr val="3333CC"/>
                </a:solidFill>
              </a:rPr>
              <a:t>定义模式</a:t>
            </a:r>
          </a:p>
        </p:txBody>
      </p:sp>
      <p:sp>
        <p:nvSpPr>
          <p:cNvPr id="22532" name="Rectangle 3">
            <a:extLst>
              <a:ext uri="{FF2B5EF4-FFF2-40B4-BE49-F238E27FC236}">
                <a16:creationId xmlns:a16="http://schemas.microsoft.com/office/drawing/2014/main" id="{6AC2286B-7528-4943-9F5F-113B0A6420AC}"/>
              </a:ext>
            </a:extLst>
          </p:cNvPr>
          <p:cNvSpPr>
            <a:spLocks noGrp="1" noChangeArrowheads="1"/>
          </p:cNvSpPr>
          <p:nvPr>
            <p:ph type="body" idx="1"/>
          </p:nvPr>
        </p:nvSpPr>
        <p:spPr>
          <a:xfrm>
            <a:off x="609600" y="1600200"/>
            <a:ext cx="8305800" cy="3352800"/>
          </a:xfrm>
        </p:spPr>
        <p:txBody>
          <a:bodyPr/>
          <a:lstStyle/>
          <a:p>
            <a:pPr eaLnBrk="1" hangingPunct="1">
              <a:buFontTx/>
              <a:buNone/>
            </a:pPr>
            <a:r>
              <a:rPr lang="zh-CN" altLang="en-US" sz="4000"/>
              <a:t>例</a:t>
            </a:r>
            <a:r>
              <a:rPr lang="en-US" altLang="zh-CN" sz="4000"/>
              <a:t>1. </a:t>
            </a:r>
            <a:r>
              <a:rPr lang="zh-CN" altLang="en-US" sz="4000"/>
              <a:t>定义一个学生</a:t>
            </a:r>
            <a:r>
              <a:rPr lang="en-US" altLang="zh-CN" sz="4000"/>
              <a:t>-</a:t>
            </a:r>
            <a:r>
              <a:rPr lang="zh-CN" altLang="en-US" sz="4000"/>
              <a:t>课程模式</a:t>
            </a:r>
            <a:r>
              <a:rPr lang="en-US" altLang="zh-CN" sz="4000"/>
              <a:t>S-T</a:t>
            </a:r>
          </a:p>
          <a:p>
            <a:pPr eaLnBrk="1" hangingPunct="1">
              <a:buFontTx/>
              <a:buNone/>
            </a:pPr>
            <a:r>
              <a:rPr lang="en-US" altLang="zh-CN" sz="4000"/>
              <a:t>   CREATE SCHEMA “S-T” AUTHORIZATION WANG</a:t>
            </a:r>
            <a:r>
              <a:rPr lang="en-US" altLang="zh-CN" sz="4000">
                <a:latin typeface="Times New Roman" panose="02020603050405020304" pitchFamily="18" charset="0"/>
              </a:rPr>
              <a:t>;</a:t>
            </a:r>
          </a:p>
          <a:p>
            <a:pPr eaLnBrk="1" hangingPunct="1">
              <a:buFontTx/>
              <a:buNone/>
            </a:pPr>
            <a:r>
              <a:rPr lang="en-US" altLang="zh-CN" sz="4000"/>
              <a:t> </a:t>
            </a:r>
            <a:r>
              <a:rPr lang="zh-CN" altLang="en-US" sz="4000"/>
              <a:t>为用户</a:t>
            </a:r>
            <a:r>
              <a:rPr lang="en-US" altLang="zh-CN" sz="4000"/>
              <a:t>WANG</a:t>
            </a:r>
            <a:r>
              <a:rPr lang="zh-CN" altLang="en-US" sz="4000"/>
              <a:t>定义了一个模式</a:t>
            </a:r>
            <a:r>
              <a:rPr lang="en-US" altLang="zh-CN" sz="4000"/>
              <a:t>S-T</a:t>
            </a:r>
          </a:p>
          <a:p>
            <a:pPr eaLnBrk="1" hangingPunct="1">
              <a:buFontTx/>
              <a:buNone/>
            </a:pPr>
            <a:endParaRPr lang="en-US" altLang="zh-CN" sz="400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283EA88-7B6A-46E1-95AA-2752C11BF65E}"/>
              </a:ext>
            </a:extLst>
          </p:cNvPr>
          <p:cNvSpPr>
            <a:spLocks noGrp="1"/>
          </p:cNvSpPr>
          <p:nvPr>
            <p:ph idx="1"/>
          </p:nvPr>
        </p:nvSpPr>
        <p:spPr>
          <a:xfrm>
            <a:off x="457200" y="685800"/>
            <a:ext cx="8229600" cy="5440363"/>
          </a:xfrm>
        </p:spPr>
        <p:txBody>
          <a:bodyPr/>
          <a:lstStyle/>
          <a:p>
            <a:pPr>
              <a:buFontTx/>
              <a:buNone/>
            </a:pPr>
            <a:r>
              <a:rPr lang="zh-CN" altLang="en-US"/>
              <a:t>例</a:t>
            </a:r>
            <a:r>
              <a:rPr lang="en-US" altLang="zh-CN"/>
              <a:t>5. </a:t>
            </a:r>
            <a:r>
              <a:rPr lang="zh-CN" altLang="en-US"/>
              <a:t>选出选修</a:t>
            </a:r>
            <a:r>
              <a:rPr lang="en-US" altLang="zh-CN"/>
              <a:t>1</a:t>
            </a:r>
            <a:r>
              <a:rPr lang="zh-CN" altLang="en-US"/>
              <a:t>号课程的不及格的学生以及缺考的学生。</a:t>
            </a:r>
            <a:endParaRPr lang="en-US" altLang="zh-CN"/>
          </a:p>
          <a:p>
            <a:pPr lvl="1">
              <a:buFontTx/>
              <a:buNone/>
            </a:pPr>
            <a:r>
              <a:rPr lang="en-US" altLang="zh-CN"/>
              <a:t>SELECT Sno</a:t>
            </a:r>
          </a:p>
          <a:p>
            <a:pPr lvl="1">
              <a:buFontTx/>
              <a:buNone/>
            </a:pPr>
            <a:r>
              <a:rPr lang="en-US" altLang="zh-CN"/>
              <a:t>FROM SC</a:t>
            </a:r>
          </a:p>
          <a:p>
            <a:pPr lvl="1">
              <a:buFontTx/>
              <a:buNone/>
            </a:pPr>
            <a:r>
              <a:rPr lang="en-US" altLang="zh-CN"/>
              <a:t>WHERE Cno=‘1’ AND (</a:t>
            </a:r>
            <a:r>
              <a:rPr lang="en-US" altLang="zh-CN">
                <a:solidFill>
                  <a:srgbClr val="3333CC"/>
                </a:solidFill>
              </a:rPr>
              <a:t>Grade&lt;60 OR Grade IS NULL</a:t>
            </a:r>
            <a:r>
              <a:rPr lang="en-US" altLang="zh-CN"/>
              <a:t>);</a:t>
            </a:r>
          </a:p>
          <a:p>
            <a:pPr>
              <a:buFontTx/>
              <a:buNone/>
            </a:pPr>
            <a:endParaRPr lang="en-US" altLang="zh-CN"/>
          </a:p>
          <a:p>
            <a:pPr>
              <a:buFontTx/>
              <a:buNone/>
            </a:pPr>
            <a:endParaRPr lang="zh-CN" altLang="en-US"/>
          </a:p>
        </p:txBody>
      </p:sp>
      <p:sp>
        <p:nvSpPr>
          <p:cNvPr id="216067" name="灯片编号占位符 3">
            <a:extLst>
              <a:ext uri="{FF2B5EF4-FFF2-40B4-BE49-F238E27FC236}">
                <a16:creationId xmlns:a16="http://schemas.microsoft.com/office/drawing/2014/main" id="{73312595-DAC2-4035-8BE5-AE9A7D9CC8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19D76C9-2EE2-4301-BAEC-BBC110293517}" type="slidenum">
              <a:rPr lang="en-US" altLang="zh-CN"/>
              <a:pPr eaLnBrk="1" hangingPunct="1"/>
              <a:t>210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灯片编号占位符 5">
            <a:extLst>
              <a:ext uri="{FF2B5EF4-FFF2-40B4-BE49-F238E27FC236}">
                <a16:creationId xmlns:a16="http://schemas.microsoft.com/office/drawing/2014/main" id="{22F511C8-2A42-4E0C-AF85-8169E59BDE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AFEC2B6-0D1D-4350-A06A-CE93EF7090D4}" type="slidenum">
              <a:rPr lang="en-US" altLang="zh-CN"/>
              <a:pPr eaLnBrk="1" hangingPunct="1"/>
              <a:t>211</a:t>
            </a:fld>
            <a:endParaRPr lang="en-US" altLang="zh-CN"/>
          </a:p>
        </p:txBody>
      </p:sp>
      <p:sp>
        <p:nvSpPr>
          <p:cNvPr id="217091" name="Rectangle 2">
            <a:extLst>
              <a:ext uri="{FF2B5EF4-FFF2-40B4-BE49-F238E27FC236}">
                <a16:creationId xmlns:a16="http://schemas.microsoft.com/office/drawing/2014/main" id="{6CB80B8B-6CBC-415A-8CAD-B73C2A3FEE90}"/>
              </a:ext>
            </a:extLst>
          </p:cNvPr>
          <p:cNvSpPr>
            <a:spLocks noGrp="1" noChangeArrowheads="1"/>
          </p:cNvSpPr>
          <p:nvPr>
            <p:ph type="title"/>
          </p:nvPr>
        </p:nvSpPr>
        <p:spPr>
          <a:xfrm>
            <a:off x="457200" y="228600"/>
            <a:ext cx="8229600" cy="1143000"/>
          </a:xfrm>
        </p:spPr>
        <p:txBody>
          <a:bodyPr/>
          <a:lstStyle/>
          <a:p>
            <a:pPr eaLnBrk="1" hangingPunct="1"/>
            <a:r>
              <a:rPr lang="en-US" altLang="zh-CN">
                <a:solidFill>
                  <a:srgbClr val="3333CC"/>
                </a:solidFill>
              </a:rPr>
              <a:t>3.7 </a:t>
            </a:r>
            <a:r>
              <a:rPr lang="zh-CN" altLang="en-US" b="1">
                <a:solidFill>
                  <a:srgbClr val="3333CC"/>
                </a:solidFill>
              </a:rPr>
              <a:t>视图</a:t>
            </a:r>
          </a:p>
        </p:txBody>
      </p:sp>
      <p:sp>
        <p:nvSpPr>
          <p:cNvPr id="199683" name="Rectangle 3">
            <a:extLst>
              <a:ext uri="{FF2B5EF4-FFF2-40B4-BE49-F238E27FC236}">
                <a16:creationId xmlns:a16="http://schemas.microsoft.com/office/drawing/2014/main" id="{684CE839-8CF5-4789-994F-65A4652C91D3}"/>
              </a:ext>
            </a:extLst>
          </p:cNvPr>
          <p:cNvSpPr>
            <a:spLocks noGrp="1" noChangeArrowheads="1"/>
          </p:cNvSpPr>
          <p:nvPr>
            <p:ph type="body" idx="1"/>
          </p:nvPr>
        </p:nvSpPr>
        <p:spPr>
          <a:xfrm>
            <a:off x="228600" y="1524000"/>
            <a:ext cx="8915400" cy="4724400"/>
          </a:xfrm>
        </p:spPr>
        <p:txBody>
          <a:bodyPr/>
          <a:lstStyle/>
          <a:p>
            <a:pPr eaLnBrk="1" hangingPunct="1">
              <a:lnSpc>
                <a:spcPct val="90000"/>
              </a:lnSpc>
            </a:pPr>
            <a:r>
              <a:rPr lang="zh-CN" altLang="en-US" sz="3600">
                <a:solidFill>
                  <a:srgbClr val="002060"/>
                </a:solidFill>
              </a:rPr>
              <a:t>虚表</a:t>
            </a:r>
            <a:r>
              <a:rPr lang="zh-CN" altLang="en-US" sz="3600"/>
              <a:t>，是从一个或几个基本表（或视图）导出的表</a:t>
            </a:r>
          </a:p>
          <a:p>
            <a:pPr eaLnBrk="1" hangingPunct="1">
              <a:lnSpc>
                <a:spcPct val="90000"/>
              </a:lnSpc>
            </a:pPr>
            <a:r>
              <a:rPr lang="zh-CN" altLang="en-US" sz="3600"/>
              <a:t>数据库只存放视图的定义，不存放视图对应的数据</a:t>
            </a:r>
          </a:p>
          <a:p>
            <a:pPr eaLnBrk="1" hangingPunct="1">
              <a:lnSpc>
                <a:spcPct val="90000"/>
              </a:lnSpc>
            </a:pPr>
            <a:r>
              <a:rPr lang="zh-CN" altLang="en-US" sz="3600"/>
              <a:t>基本表中的数据发生变化，从视图中查询出的数据也随之改变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灯片编号占位符 3">
            <a:extLst>
              <a:ext uri="{FF2B5EF4-FFF2-40B4-BE49-F238E27FC236}">
                <a16:creationId xmlns:a16="http://schemas.microsoft.com/office/drawing/2014/main" id="{901C0420-F891-466B-A288-5CAE5DF522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D9368A-5A73-4FD2-B0C3-3902963160BF}" type="slidenum">
              <a:rPr lang="en-US" altLang="zh-CN"/>
              <a:pPr eaLnBrk="1" hangingPunct="1"/>
              <a:t>212</a:t>
            </a:fld>
            <a:endParaRPr lang="en-US" altLang="zh-CN"/>
          </a:p>
        </p:txBody>
      </p:sp>
      <p:graphicFrame>
        <p:nvGraphicFramePr>
          <p:cNvPr id="8" name="内容占位符 7">
            <a:extLst>
              <a:ext uri="{FF2B5EF4-FFF2-40B4-BE49-F238E27FC236}">
                <a16:creationId xmlns:a16="http://schemas.microsoft.com/office/drawing/2014/main" id="{B894B120-A0A2-4A22-9A5A-22E9720C33C3}"/>
              </a:ext>
            </a:extLst>
          </p:cNvPr>
          <p:cNvGraphicFramePr>
            <a:graphicFrameLocks noGrp="1"/>
          </p:cNvGraphicFramePr>
          <p:nvPr>
            <p:ph idx="1"/>
          </p:nvPr>
        </p:nvGraphicFramePr>
        <p:xfrm>
          <a:off x="1616075" y="252413"/>
          <a:ext cx="5867400" cy="2225676"/>
        </p:xfrm>
        <a:graphic>
          <a:graphicData uri="http://schemas.openxmlformats.org/drawingml/2006/table">
            <a:tbl>
              <a:tblPr firstRow="1" bandRow="1">
                <a:tableStyleId>{5C22544A-7EE6-4342-B048-85BDC9FD1C3A}</a:tableStyleId>
              </a:tblPr>
              <a:tblGrid>
                <a:gridCol w="83819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600201">
                  <a:extLst>
                    <a:ext uri="{9D8B030D-6E8A-4147-A177-3AD203B41FA5}">
                      <a16:colId xmlns:a16="http://schemas.microsoft.com/office/drawing/2014/main" val="20004"/>
                    </a:ext>
                  </a:extLst>
                </a:gridCol>
              </a:tblGrid>
              <a:tr h="370946">
                <a:tc>
                  <a:txBody>
                    <a:bodyPr/>
                    <a:lstStyle/>
                    <a:p>
                      <a:r>
                        <a:rPr lang="en-US" altLang="zh-CN" sz="1800" dirty="0" err="1">
                          <a:solidFill>
                            <a:srgbClr val="3333CC"/>
                          </a:solidFill>
                        </a:rPr>
                        <a:t>Sno</a:t>
                      </a:r>
                      <a:endParaRPr lang="zh-CN" altLang="en-US" sz="1800" dirty="0">
                        <a:solidFill>
                          <a:srgbClr val="3333CC"/>
                        </a:solidFill>
                      </a:endParaRPr>
                    </a:p>
                  </a:txBody>
                  <a:tcPr marT="45733" marB="45733"/>
                </a:tc>
                <a:tc>
                  <a:txBody>
                    <a:bodyPr/>
                    <a:lstStyle/>
                    <a:p>
                      <a:r>
                        <a:rPr lang="en-US" altLang="zh-CN" sz="1800" dirty="0" err="1">
                          <a:solidFill>
                            <a:srgbClr val="3333CC"/>
                          </a:solidFill>
                        </a:rPr>
                        <a:t>Sname</a:t>
                      </a:r>
                      <a:endParaRPr lang="zh-CN" altLang="en-US" sz="1800" dirty="0">
                        <a:solidFill>
                          <a:srgbClr val="3333CC"/>
                        </a:solidFill>
                      </a:endParaRPr>
                    </a:p>
                  </a:txBody>
                  <a:tcPr marT="45733" marB="45733"/>
                </a:tc>
                <a:tc>
                  <a:txBody>
                    <a:bodyPr/>
                    <a:lstStyle/>
                    <a:p>
                      <a:r>
                        <a:rPr lang="en-US" altLang="zh-CN" sz="1800" dirty="0" err="1">
                          <a:solidFill>
                            <a:srgbClr val="3333CC"/>
                          </a:solidFill>
                        </a:rPr>
                        <a:t>SSex</a:t>
                      </a:r>
                      <a:endParaRPr lang="zh-CN" altLang="en-US" sz="1800" dirty="0">
                        <a:solidFill>
                          <a:srgbClr val="3333CC"/>
                        </a:solidFill>
                      </a:endParaRPr>
                    </a:p>
                  </a:txBody>
                  <a:tcPr marT="45733" marB="45733"/>
                </a:tc>
                <a:tc>
                  <a:txBody>
                    <a:bodyPr/>
                    <a:lstStyle/>
                    <a:p>
                      <a:r>
                        <a:rPr lang="en-US" altLang="zh-CN" sz="1800" dirty="0">
                          <a:solidFill>
                            <a:srgbClr val="3333CC"/>
                          </a:solidFill>
                        </a:rPr>
                        <a:t>Sage</a:t>
                      </a:r>
                      <a:endParaRPr lang="zh-CN" altLang="en-US" sz="1800" dirty="0">
                        <a:solidFill>
                          <a:srgbClr val="3333CC"/>
                        </a:solidFill>
                      </a:endParaRPr>
                    </a:p>
                  </a:txBody>
                  <a:tcPr marT="45733" marB="45733"/>
                </a:tc>
                <a:tc>
                  <a:txBody>
                    <a:bodyPr/>
                    <a:lstStyle/>
                    <a:p>
                      <a:r>
                        <a:rPr lang="en-US" altLang="zh-CN" sz="1800" dirty="0" err="1">
                          <a:solidFill>
                            <a:srgbClr val="3333CC"/>
                          </a:solidFill>
                        </a:rPr>
                        <a:t>Sdept</a:t>
                      </a:r>
                      <a:endParaRPr lang="zh-CN" altLang="en-US" sz="1800" dirty="0">
                        <a:solidFill>
                          <a:srgbClr val="3333CC"/>
                        </a:solidFill>
                      </a:endParaRPr>
                    </a:p>
                  </a:txBody>
                  <a:tcPr marT="45733" marB="45733"/>
                </a:tc>
                <a:extLst>
                  <a:ext uri="{0D108BD9-81ED-4DB2-BD59-A6C34878D82A}">
                    <a16:rowId xmlns:a16="http://schemas.microsoft.com/office/drawing/2014/main" val="10000"/>
                  </a:ext>
                </a:extLst>
              </a:tr>
              <a:tr h="370946">
                <a:tc>
                  <a:txBody>
                    <a:bodyPr/>
                    <a:lstStyle/>
                    <a:p>
                      <a:r>
                        <a:rPr lang="en-US" altLang="zh-CN" sz="1800" dirty="0"/>
                        <a:t>s1</a:t>
                      </a:r>
                      <a:endParaRPr lang="zh-CN" altLang="en-US" sz="1800" dirty="0"/>
                    </a:p>
                  </a:txBody>
                  <a:tcPr marT="45733" marB="45733"/>
                </a:tc>
                <a:tc>
                  <a:txBody>
                    <a:bodyPr/>
                    <a:lstStyle/>
                    <a:p>
                      <a:r>
                        <a:rPr lang="en-US" altLang="zh-CN" sz="1800" dirty="0"/>
                        <a:t>Mary</a:t>
                      </a:r>
                      <a:endParaRPr lang="zh-CN" altLang="en-US" sz="1800" dirty="0"/>
                    </a:p>
                  </a:txBody>
                  <a:tcPr marT="45733" marB="45733"/>
                </a:tc>
                <a:tc>
                  <a:txBody>
                    <a:bodyPr/>
                    <a:lstStyle/>
                    <a:p>
                      <a:r>
                        <a:rPr lang="en-US" altLang="zh-CN" sz="1800" dirty="0"/>
                        <a:t>Female</a:t>
                      </a:r>
                      <a:endParaRPr lang="zh-CN" altLang="en-US" sz="1800" dirty="0"/>
                    </a:p>
                  </a:txBody>
                  <a:tcPr marT="45733" marB="45733"/>
                </a:tc>
                <a:tc>
                  <a:txBody>
                    <a:bodyPr/>
                    <a:lstStyle/>
                    <a:p>
                      <a:r>
                        <a:rPr lang="en-US" altLang="zh-CN" sz="1800" dirty="0"/>
                        <a:t>20</a:t>
                      </a:r>
                      <a:endParaRPr lang="zh-CN" altLang="en-US" sz="1800" dirty="0"/>
                    </a:p>
                  </a:txBody>
                  <a:tcPr marT="45733" marB="45733"/>
                </a:tc>
                <a:tc>
                  <a:txBody>
                    <a:bodyPr/>
                    <a:lstStyle/>
                    <a:p>
                      <a:r>
                        <a:rPr lang="en-US" altLang="zh-CN" sz="1800" dirty="0"/>
                        <a:t>CS</a:t>
                      </a:r>
                      <a:endParaRPr lang="zh-CN" altLang="en-US" sz="1800" dirty="0"/>
                    </a:p>
                  </a:txBody>
                  <a:tcPr marT="45733" marB="45733"/>
                </a:tc>
                <a:extLst>
                  <a:ext uri="{0D108BD9-81ED-4DB2-BD59-A6C34878D82A}">
                    <a16:rowId xmlns:a16="http://schemas.microsoft.com/office/drawing/2014/main" val="10001"/>
                  </a:ext>
                </a:extLst>
              </a:tr>
              <a:tr h="370946">
                <a:tc>
                  <a:txBody>
                    <a:bodyPr/>
                    <a:lstStyle/>
                    <a:p>
                      <a:r>
                        <a:rPr lang="en-US" altLang="zh-CN" sz="1800" dirty="0"/>
                        <a:t>s2</a:t>
                      </a:r>
                      <a:endParaRPr lang="zh-CN" altLang="en-US" sz="1800" dirty="0"/>
                    </a:p>
                  </a:txBody>
                  <a:tcPr marT="45733" marB="45733"/>
                </a:tc>
                <a:tc>
                  <a:txBody>
                    <a:bodyPr/>
                    <a:lstStyle/>
                    <a:p>
                      <a:r>
                        <a:rPr lang="en-US" altLang="zh-CN" sz="1800" dirty="0"/>
                        <a:t>Jack</a:t>
                      </a:r>
                      <a:endParaRPr lang="zh-CN" altLang="en-US" sz="1800" dirty="0"/>
                    </a:p>
                  </a:txBody>
                  <a:tcPr marT="45733" marB="45733"/>
                </a:tc>
                <a:tc>
                  <a:txBody>
                    <a:bodyPr/>
                    <a:lstStyle/>
                    <a:p>
                      <a:r>
                        <a:rPr lang="en-US" altLang="zh-CN" sz="1800" dirty="0"/>
                        <a:t>Male</a:t>
                      </a:r>
                      <a:endParaRPr lang="zh-CN" altLang="en-US" sz="1800" dirty="0"/>
                    </a:p>
                  </a:txBody>
                  <a:tcPr marT="45733" marB="45733"/>
                </a:tc>
                <a:tc>
                  <a:txBody>
                    <a:bodyPr/>
                    <a:lstStyle/>
                    <a:p>
                      <a:r>
                        <a:rPr lang="en-US" altLang="zh-CN" sz="1800" dirty="0"/>
                        <a:t>19</a:t>
                      </a:r>
                      <a:endParaRPr lang="zh-CN" altLang="en-US" sz="1800" dirty="0"/>
                    </a:p>
                  </a:txBody>
                  <a:tcPr marT="45733" marB="45733"/>
                </a:tc>
                <a:tc>
                  <a:txBody>
                    <a:bodyPr/>
                    <a:lstStyle/>
                    <a:p>
                      <a:r>
                        <a:rPr lang="en-US" altLang="zh-CN" sz="1800" dirty="0" err="1"/>
                        <a:t>Maths</a:t>
                      </a:r>
                      <a:endParaRPr lang="zh-CN" altLang="en-US" sz="1800" dirty="0"/>
                    </a:p>
                  </a:txBody>
                  <a:tcPr marT="45733" marB="45733"/>
                </a:tc>
                <a:extLst>
                  <a:ext uri="{0D108BD9-81ED-4DB2-BD59-A6C34878D82A}">
                    <a16:rowId xmlns:a16="http://schemas.microsoft.com/office/drawing/2014/main" val="10002"/>
                  </a:ext>
                </a:extLst>
              </a:tr>
              <a:tr h="370946">
                <a:tc>
                  <a:txBody>
                    <a:bodyPr/>
                    <a:lstStyle/>
                    <a:p>
                      <a:r>
                        <a:rPr lang="en-US" altLang="zh-CN" sz="1800" dirty="0"/>
                        <a:t>s3</a:t>
                      </a:r>
                      <a:endParaRPr lang="zh-CN" altLang="en-US" sz="1800" dirty="0"/>
                    </a:p>
                  </a:txBody>
                  <a:tcPr marT="45733" marB="45733"/>
                </a:tc>
                <a:tc>
                  <a:txBody>
                    <a:bodyPr/>
                    <a:lstStyle/>
                    <a:p>
                      <a:r>
                        <a:rPr lang="en-US" altLang="zh-CN" sz="1800" dirty="0"/>
                        <a:t>Rose</a:t>
                      </a:r>
                      <a:endParaRPr lang="zh-CN" altLang="en-US" sz="1800" dirty="0"/>
                    </a:p>
                  </a:txBody>
                  <a:tcPr marT="45733" marB="45733"/>
                </a:tc>
                <a:tc>
                  <a:txBody>
                    <a:bodyPr/>
                    <a:lstStyle/>
                    <a:p>
                      <a:r>
                        <a:rPr lang="en-US" altLang="zh-CN" sz="1800" dirty="0"/>
                        <a:t>Female</a:t>
                      </a:r>
                      <a:endParaRPr lang="zh-CN" altLang="en-US" sz="1800" dirty="0"/>
                    </a:p>
                  </a:txBody>
                  <a:tcPr marT="45733" marB="45733"/>
                </a:tc>
                <a:tc>
                  <a:txBody>
                    <a:bodyPr/>
                    <a:lstStyle/>
                    <a:p>
                      <a:r>
                        <a:rPr lang="en-US" altLang="zh-CN" sz="1800" dirty="0"/>
                        <a:t>19</a:t>
                      </a:r>
                      <a:endParaRPr lang="zh-CN" altLang="en-US" sz="1800" dirty="0"/>
                    </a:p>
                  </a:txBody>
                  <a:tcPr marT="45733" marB="45733"/>
                </a:tc>
                <a:tc>
                  <a:txBody>
                    <a:bodyPr/>
                    <a:lstStyle/>
                    <a:p>
                      <a:r>
                        <a:rPr lang="en-US" altLang="zh-CN" sz="1800" dirty="0"/>
                        <a:t>CS</a:t>
                      </a:r>
                      <a:endParaRPr lang="zh-CN" altLang="en-US" sz="1800" dirty="0"/>
                    </a:p>
                  </a:txBody>
                  <a:tcPr marT="45733" marB="45733"/>
                </a:tc>
                <a:extLst>
                  <a:ext uri="{0D108BD9-81ED-4DB2-BD59-A6C34878D82A}">
                    <a16:rowId xmlns:a16="http://schemas.microsoft.com/office/drawing/2014/main" val="10003"/>
                  </a:ext>
                </a:extLst>
              </a:tr>
              <a:tr h="370946">
                <a:tc>
                  <a:txBody>
                    <a:bodyPr/>
                    <a:lstStyle/>
                    <a:p>
                      <a:r>
                        <a:rPr lang="en-US" altLang="zh-CN" sz="1800" dirty="0"/>
                        <a:t>s4</a:t>
                      </a:r>
                      <a:endParaRPr lang="zh-CN" altLang="en-US" sz="1800" dirty="0"/>
                    </a:p>
                  </a:txBody>
                  <a:tcPr marT="45733" marB="45733"/>
                </a:tc>
                <a:tc>
                  <a:txBody>
                    <a:bodyPr/>
                    <a:lstStyle/>
                    <a:p>
                      <a:r>
                        <a:rPr lang="en-US" altLang="zh-CN" sz="1800" dirty="0" err="1"/>
                        <a:t>Floris</a:t>
                      </a:r>
                      <a:endParaRPr lang="zh-CN" altLang="en-US" sz="1800" dirty="0"/>
                    </a:p>
                  </a:txBody>
                  <a:tcPr marT="45733" marB="45733"/>
                </a:tc>
                <a:tc>
                  <a:txBody>
                    <a:bodyPr/>
                    <a:lstStyle/>
                    <a:p>
                      <a:r>
                        <a:rPr lang="en-US" altLang="zh-CN" sz="1800" dirty="0"/>
                        <a:t>Male</a:t>
                      </a:r>
                      <a:endParaRPr lang="zh-CN" altLang="en-US" sz="1800" dirty="0"/>
                    </a:p>
                  </a:txBody>
                  <a:tcPr marT="45733" marB="45733"/>
                </a:tc>
                <a:tc>
                  <a:txBody>
                    <a:bodyPr/>
                    <a:lstStyle/>
                    <a:p>
                      <a:r>
                        <a:rPr lang="en-US" altLang="zh-CN" sz="1800" dirty="0"/>
                        <a:t>20</a:t>
                      </a:r>
                      <a:endParaRPr lang="zh-CN" altLang="en-US" sz="1800" dirty="0"/>
                    </a:p>
                  </a:txBody>
                  <a:tcPr marT="45733" marB="45733"/>
                </a:tc>
                <a:tc>
                  <a:txBody>
                    <a:bodyPr/>
                    <a:lstStyle/>
                    <a:p>
                      <a:r>
                        <a:rPr lang="en-US" altLang="zh-CN" sz="1800" dirty="0" err="1"/>
                        <a:t>Maths</a:t>
                      </a:r>
                      <a:endParaRPr lang="zh-CN" altLang="en-US" sz="1800" dirty="0"/>
                    </a:p>
                  </a:txBody>
                  <a:tcPr marT="45733" marB="45733"/>
                </a:tc>
                <a:extLst>
                  <a:ext uri="{0D108BD9-81ED-4DB2-BD59-A6C34878D82A}">
                    <a16:rowId xmlns:a16="http://schemas.microsoft.com/office/drawing/2014/main" val="10004"/>
                  </a:ext>
                </a:extLst>
              </a:tr>
              <a:tr h="370946">
                <a:tc>
                  <a:txBody>
                    <a:bodyPr/>
                    <a:lstStyle/>
                    <a:p>
                      <a:r>
                        <a:rPr lang="en-US" altLang="zh-CN" sz="1800" dirty="0"/>
                        <a:t>s5</a:t>
                      </a:r>
                      <a:endParaRPr lang="zh-CN" altLang="en-US" sz="1800" dirty="0"/>
                    </a:p>
                  </a:txBody>
                  <a:tcPr marT="45733" marB="45733"/>
                </a:tc>
                <a:tc>
                  <a:txBody>
                    <a:bodyPr/>
                    <a:lstStyle/>
                    <a:p>
                      <a:r>
                        <a:rPr lang="en-US" altLang="zh-CN" sz="1800" dirty="0"/>
                        <a:t>John</a:t>
                      </a:r>
                      <a:endParaRPr lang="zh-CN" altLang="en-US" sz="1800" dirty="0"/>
                    </a:p>
                  </a:txBody>
                  <a:tcPr marT="45733" marB="45733"/>
                </a:tc>
                <a:tc>
                  <a:txBody>
                    <a:bodyPr/>
                    <a:lstStyle/>
                    <a:p>
                      <a:r>
                        <a:rPr lang="en-US" altLang="zh-CN" sz="1800" dirty="0"/>
                        <a:t>Male</a:t>
                      </a:r>
                      <a:endParaRPr lang="zh-CN" altLang="en-US" sz="1800" dirty="0"/>
                    </a:p>
                  </a:txBody>
                  <a:tcPr marT="45733" marB="45733"/>
                </a:tc>
                <a:tc>
                  <a:txBody>
                    <a:bodyPr/>
                    <a:lstStyle/>
                    <a:p>
                      <a:r>
                        <a:rPr lang="en-US" altLang="zh-CN" sz="1800" dirty="0"/>
                        <a:t>21</a:t>
                      </a:r>
                      <a:endParaRPr lang="zh-CN" altLang="en-US" sz="1800" dirty="0"/>
                    </a:p>
                  </a:txBody>
                  <a:tcPr marT="45733" marB="45733"/>
                </a:tc>
                <a:tc>
                  <a:txBody>
                    <a:bodyPr/>
                    <a:lstStyle/>
                    <a:p>
                      <a:r>
                        <a:rPr lang="en-US" altLang="zh-CN" sz="1800" dirty="0"/>
                        <a:t>CS</a:t>
                      </a:r>
                      <a:endParaRPr lang="zh-CN" altLang="en-US" sz="1800" dirty="0"/>
                    </a:p>
                  </a:txBody>
                  <a:tcPr marT="45733" marB="45733"/>
                </a:tc>
                <a:extLst>
                  <a:ext uri="{0D108BD9-81ED-4DB2-BD59-A6C34878D82A}">
                    <a16:rowId xmlns:a16="http://schemas.microsoft.com/office/drawing/2014/main" val="10005"/>
                  </a:ext>
                </a:extLst>
              </a:tr>
            </a:tbl>
          </a:graphicData>
        </a:graphic>
      </p:graphicFrame>
      <p:sp>
        <p:nvSpPr>
          <p:cNvPr id="218159" name="TextBox 8">
            <a:extLst>
              <a:ext uri="{FF2B5EF4-FFF2-40B4-BE49-F238E27FC236}">
                <a16:creationId xmlns:a16="http://schemas.microsoft.com/office/drawing/2014/main" id="{D32D3736-53BA-4D7C-A7BE-A34279DCF485}"/>
              </a:ext>
            </a:extLst>
          </p:cNvPr>
          <p:cNvSpPr txBox="1">
            <a:spLocks noChangeArrowheads="1"/>
          </p:cNvSpPr>
          <p:nvPr/>
        </p:nvSpPr>
        <p:spPr bwMode="auto">
          <a:xfrm>
            <a:off x="228600" y="255588"/>
            <a:ext cx="1447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3333CC"/>
                </a:solidFill>
              </a:rPr>
              <a:t>Student</a:t>
            </a:r>
            <a:endParaRPr lang="zh-CN" altLang="en-US" sz="2400">
              <a:solidFill>
                <a:srgbClr val="3333CC"/>
              </a:solidFill>
            </a:endParaRPr>
          </a:p>
        </p:txBody>
      </p:sp>
      <p:graphicFrame>
        <p:nvGraphicFramePr>
          <p:cNvPr id="10" name="内容占位符 7">
            <a:extLst>
              <a:ext uri="{FF2B5EF4-FFF2-40B4-BE49-F238E27FC236}">
                <a16:creationId xmlns:a16="http://schemas.microsoft.com/office/drawing/2014/main" id="{1989B2BE-12AF-40A3-A92F-1C9CA56183EC}"/>
              </a:ext>
            </a:extLst>
          </p:cNvPr>
          <p:cNvGraphicFramePr>
            <a:graphicFrameLocks/>
          </p:cNvGraphicFramePr>
          <p:nvPr/>
        </p:nvGraphicFramePr>
        <p:xfrm>
          <a:off x="1600200" y="2655888"/>
          <a:ext cx="5867400" cy="1482724"/>
        </p:xfrm>
        <a:graphic>
          <a:graphicData uri="http://schemas.openxmlformats.org/drawingml/2006/table">
            <a:tbl>
              <a:tblPr firstRow="1" bandRow="1">
                <a:tableStyleId>{5C22544A-7EE6-4342-B048-85BDC9FD1C3A}</a:tableStyleId>
              </a:tblPr>
              <a:tblGrid>
                <a:gridCol w="83819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600201">
                  <a:extLst>
                    <a:ext uri="{9D8B030D-6E8A-4147-A177-3AD203B41FA5}">
                      <a16:colId xmlns:a16="http://schemas.microsoft.com/office/drawing/2014/main" val="20004"/>
                    </a:ext>
                  </a:extLst>
                </a:gridCol>
              </a:tblGrid>
              <a:tr h="370681">
                <a:tc>
                  <a:txBody>
                    <a:bodyPr/>
                    <a:lstStyle/>
                    <a:p>
                      <a:r>
                        <a:rPr lang="en-US" altLang="zh-CN" sz="1800" dirty="0" err="1">
                          <a:solidFill>
                            <a:srgbClr val="3333CC"/>
                          </a:solidFill>
                        </a:rPr>
                        <a:t>Sno</a:t>
                      </a:r>
                      <a:endParaRPr lang="zh-CN" altLang="en-US" sz="1800" dirty="0">
                        <a:solidFill>
                          <a:srgbClr val="3333CC"/>
                        </a:solidFill>
                      </a:endParaRPr>
                    </a:p>
                  </a:txBody>
                  <a:tcPr marT="45700" marB="45700"/>
                </a:tc>
                <a:tc>
                  <a:txBody>
                    <a:bodyPr/>
                    <a:lstStyle/>
                    <a:p>
                      <a:r>
                        <a:rPr lang="en-US" altLang="zh-CN" sz="1800" dirty="0" err="1">
                          <a:solidFill>
                            <a:srgbClr val="3333CC"/>
                          </a:solidFill>
                        </a:rPr>
                        <a:t>Sname</a:t>
                      </a:r>
                      <a:endParaRPr lang="zh-CN" altLang="en-US" sz="1800" dirty="0">
                        <a:solidFill>
                          <a:srgbClr val="3333CC"/>
                        </a:solidFill>
                      </a:endParaRPr>
                    </a:p>
                  </a:txBody>
                  <a:tcPr marT="45700" marB="45700"/>
                </a:tc>
                <a:tc>
                  <a:txBody>
                    <a:bodyPr/>
                    <a:lstStyle/>
                    <a:p>
                      <a:r>
                        <a:rPr lang="en-US" altLang="zh-CN" sz="1800" dirty="0" err="1">
                          <a:solidFill>
                            <a:srgbClr val="3333CC"/>
                          </a:solidFill>
                        </a:rPr>
                        <a:t>SSex</a:t>
                      </a:r>
                      <a:endParaRPr lang="zh-CN" altLang="en-US" sz="1800" dirty="0">
                        <a:solidFill>
                          <a:srgbClr val="3333CC"/>
                        </a:solidFill>
                      </a:endParaRPr>
                    </a:p>
                  </a:txBody>
                  <a:tcPr marT="45700" marB="45700"/>
                </a:tc>
                <a:tc>
                  <a:txBody>
                    <a:bodyPr/>
                    <a:lstStyle/>
                    <a:p>
                      <a:r>
                        <a:rPr lang="en-US" altLang="zh-CN" sz="1800" dirty="0">
                          <a:solidFill>
                            <a:srgbClr val="3333CC"/>
                          </a:solidFill>
                        </a:rPr>
                        <a:t>Sage</a:t>
                      </a:r>
                      <a:endParaRPr lang="zh-CN" altLang="en-US" sz="1800" dirty="0">
                        <a:solidFill>
                          <a:srgbClr val="3333CC"/>
                        </a:solidFill>
                      </a:endParaRPr>
                    </a:p>
                  </a:txBody>
                  <a:tcPr marT="45700" marB="45700"/>
                </a:tc>
                <a:tc>
                  <a:txBody>
                    <a:bodyPr/>
                    <a:lstStyle/>
                    <a:p>
                      <a:r>
                        <a:rPr lang="en-US" altLang="zh-CN" sz="1800" dirty="0" err="1">
                          <a:solidFill>
                            <a:srgbClr val="3333CC"/>
                          </a:solidFill>
                        </a:rPr>
                        <a:t>Sdept</a:t>
                      </a:r>
                      <a:endParaRPr lang="zh-CN" altLang="en-US" sz="1800" dirty="0">
                        <a:solidFill>
                          <a:srgbClr val="3333CC"/>
                        </a:solidFill>
                      </a:endParaRPr>
                    </a:p>
                  </a:txBody>
                  <a:tcPr marT="45700" marB="45700"/>
                </a:tc>
                <a:extLst>
                  <a:ext uri="{0D108BD9-81ED-4DB2-BD59-A6C34878D82A}">
                    <a16:rowId xmlns:a16="http://schemas.microsoft.com/office/drawing/2014/main" val="10000"/>
                  </a:ext>
                </a:extLst>
              </a:tr>
              <a:tr h="370681">
                <a:tc>
                  <a:txBody>
                    <a:bodyPr/>
                    <a:lstStyle/>
                    <a:p>
                      <a:r>
                        <a:rPr lang="en-US" altLang="zh-CN" sz="1800" dirty="0"/>
                        <a:t>s1</a:t>
                      </a:r>
                      <a:endParaRPr lang="zh-CN" altLang="en-US" sz="1800" dirty="0"/>
                    </a:p>
                  </a:txBody>
                  <a:tcPr marT="45700" marB="45700"/>
                </a:tc>
                <a:tc>
                  <a:txBody>
                    <a:bodyPr/>
                    <a:lstStyle/>
                    <a:p>
                      <a:r>
                        <a:rPr lang="en-US" altLang="zh-CN" sz="1800" dirty="0"/>
                        <a:t>Mary</a:t>
                      </a:r>
                      <a:endParaRPr lang="zh-CN" altLang="en-US" sz="1800" dirty="0"/>
                    </a:p>
                  </a:txBody>
                  <a:tcPr marT="45700" marB="45700"/>
                </a:tc>
                <a:tc>
                  <a:txBody>
                    <a:bodyPr/>
                    <a:lstStyle/>
                    <a:p>
                      <a:r>
                        <a:rPr lang="en-US" altLang="zh-CN" sz="1800" dirty="0"/>
                        <a:t>Female</a:t>
                      </a:r>
                      <a:endParaRPr lang="zh-CN" altLang="en-US" sz="1800" dirty="0"/>
                    </a:p>
                  </a:txBody>
                  <a:tcPr marT="45700" marB="45700"/>
                </a:tc>
                <a:tc>
                  <a:txBody>
                    <a:bodyPr/>
                    <a:lstStyle/>
                    <a:p>
                      <a:r>
                        <a:rPr lang="en-US" altLang="zh-CN" sz="1800" dirty="0"/>
                        <a:t>20</a:t>
                      </a:r>
                      <a:endParaRPr lang="zh-CN" altLang="en-US" sz="1800" dirty="0"/>
                    </a:p>
                  </a:txBody>
                  <a:tcPr marT="45700" marB="45700"/>
                </a:tc>
                <a:tc>
                  <a:txBody>
                    <a:bodyPr/>
                    <a:lstStyle/>
                    <a:p>
                      <a:r>
                        <a:rPr lang="en-US" altLang="zh-CN" sz="1800" dirty="0"/>
                        <a:t>CS</a:t>
                      </a:r>
                      <a:endParaRPr lang="zh-CN" altLang="en-US" sz="1800" dirty="0"/>
                    </a:p>
                  </a:txBody>
                  <a:tcPr marT="45700" marB="45700"/>
                </a:tc>
                <a:extLst>
                  <a:ext uri="{0D108BD9-81ED-4DB2-BD59-A6C34878D82A}">
                    <a16:rowId xmlns:a16="http://schemas.microsoft.com/office/drawing/2014/main" val="10001"/>
                  </a:ext>
                </a:extLst>
              </a:tr>
              <a:tr h="370681">
                <a:tc>
                  <a:txBody>
                    <a:bodyPr/>
                    <a:lstStyle/>
                    <a:p>
                      <a:r>
                        <a:rPr lang="en-US" altLang="zh-CN" sz="1800" dirty="0"/>
                        <a:t>s3</a:t>
                      </a:r>
                      <a:endParaRPr lang="zh-CN" altLang="en-US" sz="1800" dirty="0"/>
                    </a:p>
                  </a:txBody>
                  <a:tcPr marT="45700" marB="45700"/>
                </a:tc>
                <a:tc>
                  <a:txBody>
                    <a:bodyPr/>
                    <a:lstStyle/>
                    <a:p>
                      <a:r>
                        <a:rPr lang="en-US" altLang="zh-CN" sz="1800" dirty="0"/>
                        <a:t>Rose</a:t>
                      </a:r>
                      <a:endParaRPr lang="zh-CN" altLang="en-US" sz="1800" dirty="0"/>
                    </a:p>
                  </a:txBody>
                  <a:tcPr marT="45700" marB="45700"/>
                </a:tc>
                <a:tc>
                  <a:txBody>
                    <a:bodyPr/>
                    <a:lstStyle/>
                    <a:p>
                      <a:r>
                        <a:rPr lang="en-US" altLang="zh-CN" sz="1800" dirty="0"/>
                        <a:t>Female</a:t>
                      </a:r>
                      <a:endParaRPr lang="zh-CN" altLang="en-US" sz="1800" dirty="0"/>
                    </a:p>
                  </a:txBody>
                  <a:tcPr marT="45700" marB="45700"/>
                </a:tc>
                <a:tc>
                  <a:txBody>
                    <a:bodyPr/>
                    <a:lstStyle/>
                    <a:p>
                      <a:r>
                        <a:rPr lang="en-US" altLang="zh-CN" sz="1800" dirty="0"/>
                        <a:t>19</a:t>
                      </a:r>
                      <a:endParaRPr lang="zh-CN" altLang="en-US" sz="1800" dirty="0"/>
                    </a:p>
                  </a:txBody>
                  <a:tcPr marT="45700" marB="45700"/>
                </a:tc>
                <a:tc>
                  <a:txBody>
                    <a:bodyPr/>
                    <a:lstStyle/>
                    <a:p>
                      <a:r>
                        <a:rPr lang="en-US" altLang="zh-CN" sz="1800" dirty="0"/>
                        <a:t>CS</a:t>
                      </a:r>
                      <a:endParaRPr lang="zh-CN" altLang="en-US" sz="1800" dirty="0"/>
                    </a:p>
                  </a:txBody>
                  <a:tcPr marT="45700" marB="45700"/>
                </a:tc>
                <a:extLst>
                  <a:ext uri="{0D108BD9-81ED-4DB2-BD59-A6C34878D82A}">
                    <a16:rowId xmlns:a16="http://schemas.microsoft.com/office/drawing/2014/main" val="10002"/>
                  </a:ext>
                </a:extLst>
              </a:tr>
              <a:tr h="370681">
                <a:tc>
                  <a:txBody>
                    <a:bodyPr/>
                    <a:lstStyle/>
                    <a:p>
                      <a:r>
                        <a:rPr lang="en-US" altLang="zh-CN" sz="1800" dirty="0"/>
                        <a:t>s5</a:t>
                      </a:r>
                      <a:endParaRPr lang="zh-CN" altLang="en-US" sz="1800" dirty="0"/>
                    </a:p>
                  </a:txBody>
                  <a:tcPr marT="45700" marB="45700"/>
                </a:tc>
                <a:tc>
                  <a:txBody>
                    <a:bodyPr/>
                    <a:lstStyle/>
                    <a:p>
                      <a:r>
                        <a:rPr lang="en-US" altLang="zh-CN" sz="1800" dirty="0"/>
                        <a:t>John</a:t>
                      </a:r>
                      <a:endParaRPr lang="zh-CN" altLang="en-US" sz="1800" dirty="0"/>
                    </a:p>
                  </a:txBody>
                  <a:tcPr marT="45700" marB="45700"/>
                </a:tc>
                <a:tc>
                  <a:txBody>
                    <a:bodyPr/>
                    <a:lstStyle/>
                    <a:p>
                      <a:r>
                        <a:rPr lang="en-US" altLang="zh-CN" sz="1800" dirty="0"/>
                        <a:t>Male</a:t>
                      </a:r>
                      <a:endParaRPr lang="zh-CN" altLang="en-US" sz="1800" dirty="0"/>
                    </a:p>
                  </a:txBody>
                  <a:tcPr marT="45700" marB="45700"/>
                </a:tc>
                <a:tc>
                  <a:txBody>
                    <a:bodyPr/>
                    <a:lstStyle/>
                    <a:p>
                      <a:r>
                        <a:rPr lang="en-US" altLang="zh-CN" sz="1800" dirty="0"/>
                        <a:t>21</a:t>
                      </a:r>
                      <a:endParaRPr lang="zh-CN" altLang="en-US" sz="1800" dirty="0"/>
                    </a:p>
                  </a:txBody>
                  <a:tcPr marT="45700" marB="45700"/>
                </a:tc>
                <a:tc>
                  <a:txBody>
                    <a:bodyPr/>
                    <a:lstStyle/>
                    <a:p>
                      <a:r>
                        <a:rPr lang="en-US" altLang="zh-CN" sz="1800" dirty="0"/>
                        <a:t>CS</a:t>
                      </a:r>
                      <a:endParaRPr lang="zh-CN" altLang="en-US" sz="1800" dirty="0"/>
                    </a:p>
                  </a:txBody>
                  <a:tcPr marT="45700" marB="45700"/>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30EB2A66-BA93-43DF-BB80-0F28FD27CDF4}"/>
              </a:ext>
            </a:extLst>
          </p:cNvPr>
          <p:cNvSpPr txBox="1">
            <a:spLocks noChangeArrowheads="1"/>
          </p:cNvSpPr>
          <p:nvPr/>
        </p:nvSpPr>
        <p:spPr bwMode="auto">
          <a:xfrm>
            <a:off x="244475" y="25908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3333CC"/>
                </a:solidFill>
              </a:rPr>
              <a:t>View1</a:t>
            </a:r>
            <a:endParaRPr lang="zh-CN" altLang="en-US" sz="2400">
              <a:solidFill>
                <a:srgbClr val="3333CC"/>
              </a:solidFill>
            </a:endParaRPr>
          </a:p>
        </p:txBody>
      </p:sp>
      <p:sp>
        <p:nvSpPr>
          <p:cNvPr id="12" name="TextBox 11">
            <a:extLst>
              <a:ext uri="{FF2B5EF4-FFF2-40B4-BE49-F238E27FC236}">
                <a16:creationId xmlns:a16="http://schemas.microsoft.com/office/drawing/2014/main" id="{D0D0153B-DDBE-44B3-9C12-16B4F1AC1BEE}"/>
              </a:ext>
            </a:extLst>
          </p:cNvPr>
          <p:cNvSpPr txBox="1">
            <a:spLocks noChangeArrowheads="1"/>
          </p:cNvSpPr>
          <p:nvPr/>
        </p:nvSpPr>
        <p:spPr bwMode="auto">
          <a:xfrm>
            <a:off x="273050" y="4035425"/>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3333CC"/>
                </a:solidFill>
              </a:rPr>
              <a:t>View2</a:t>
            </a:r>
            <a:endParaRPr lang="zh-CN" altLang="en-US" sz="2400">
              <a:solidFill>
                <a:srgbClr val="3333CC"/>
              </a:solidFill>
            </a:endParaRPr>
          </a:p>
        </p:txBody>
      </p:sp>
      <p:graphicFrame>
        <p:nvGraphicFramePr>
          <p:cNvPr id="13" name="内容占位符 7">
            <a:extLst>
              <a:ext uri="{FF2B5EF4-FFF2-40B4-BE49-F238E27FC236}">
                <a16:creationId xmlns:a16="http://schemas.microsoft.com/office/drawing/2014/main" id="{747D7402-1E93-487A-A393-E00AFA69B20B}"/>
              </a:ext>
            </a:extLst>
          </p:cNvPr>
          <p:cNvGraphicFramePr>
            <a:graphicFrameLocks/>
          </p:cNvGraphicFramePr>
          <p:nvPr/>
        </p:nvGraphicFramePr>
        <p:xfrm>
          <a:off x="365125" y="4522788"/>
          <a:ext cx="3657600" cy="2225676"/>
        </p:xfrm>
        <a:graphic>
          <a:graphicData uri="http://schemas.openxmlformats.org/drawingml/2006/table">
            <a:tbl>
              <a:tblPr firstRow="1" bandRow="1">
                <a:tableStyleId>{5C22544A-7EE6-4342-B048-85BDC9FD1C3A}</a:tableStyleId>
              </a:tblPr>
              <a:tblGrid>
                <a:gridCol w="83819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600201">
                  <a:extLst>
                    <a:ext uri="{9D8B030D-6E8A-4147-A177-3AD203B41FA5}">
                      <a16:colId xmlns:a16="http://schemas.microsoft.com/office/drawing/2014/main" val="20002"/>
                    </a:ext>
                  </a:extLst>
                </a:gridCol>
              </a:tblGrid>
              <a:tr h="370946">
                <a:tc>
                  <a:txBody>
                    <a:bodyPr/>
                    <a:lstStyle/>
                    <a:p>
                      <a:r>
                        <a:rPr lang="en-US" altLang="zh-CN" sz="1800" dirty="0" err="1">
                          <a:solidFill>
                            <a:srgbClr val="3333CC"/>
                          </a:solidFill>
                        </a:rPr>
                        <a:t>Sno</a:t>
                      </a:r>
                      <a:endParaRPr lang="zh-CN" altLang="en-US" sz="1800" dirty="0">
                        <a:solidFill>
                          <a:srgbClr val="3333CC"/>
                        </a:solidFill>
                      </a:endParaRPr>
                    </a:p>
                  </a:txBody>
                  <a:tcPr marT="45733" marB="45733"/>
                </a:tc>
                <a:tc>
                  <a:txBody>
                    <a:bodyPr/>
                    <a:lstStyle/>
                    <a:p>
                      <a:r>
                        <a:rPr lang="en-US" altLang="zh-CN" sz="1800" dirty="0" err="1">
                          <a:solidFill>
                            <a:srgbClr val="3333CC"/>
                          </a:solidFill>
                        </a:rPr>
                        <a:t>Sname</a:t>
                      </a:r>
                      <a:endParaRPr lang="zh-CN" altLang="en-US" sz="1800" dirty="0">
                        <a:solidFill>
                          <a:srgbClr val="3333CC"/>
                        </a:solidFill>
                      </a:endParaRPr>
                    </a:p>
                  </a:txBody>
                  <a:tcPr marT="45733" marB="45733"/>
                </a:tc>
                <a:tc>
                  <a:txBody>
                    <a:bodyPr/>
                    <a:lstStyle/>
                    <a:p>
                      <a:r>
                        <a:rPr lang="en-US" altLang="zh-CN" sz="1800" dirty="0" err="1">
                          <a:solidFill>
                            <a:srgbClr val="3333CC"/>
                          </a:solidFill>
                        </a:rPr>
                        <a:t>Sdept</a:t>
                      </a:r>
                      <a:endParaRPr lang="zh-CN" altLang="en-US" sz="1800" dirty="0">
                        <a:solidFill>
                          <a:srgbClr val="3333CC"/>
                        </a:solidFill>
                      </a:endParaRPr>
                    </a:p>
                  </a:txBody>
                  <a:tcPr marT="45733" marB="45733"/>
                </a:tc>
                <a:extLst>
                  <a:ext uri="{0D108BD9-81ED-4DB2-BD59-A6C34878D82A}">
                    <a16:rowId xmlns:a16="http://schemas.microsoft.com/office/drawing/2014/main" val="10000"/>
                  </a:ext>
                </a:extLst>
              </a:tr>
              <a:tr h="370946">
                <a:tc>
                  <a:txBody>
                    <a:bodyPr/>
                    <a:lstStyle/>
                    <a:p>
                      <a:r>
                        <a:rPr lang="en-US" altLang="zh-CN" sz="1800" dirty="0"/>
                        <a:t>s1</a:t>
                      </a:r>
                      <a:endParaRPr lang="zh-CN" altLang="en-US" sz="1800" dirty="0"/>
                    </a:p>
                  </a:txBody>
                  <a:tcPr marT="45733" marB="45733"/>
                </a:tc>
                <a:tc>
                  <a:txBody>
                    <a:bodyPr/>
                    <a:lstStyle/>
                    <a:p>
                      <a:r>
                        <a:rPr lang="en-US" altLang="zh-CN" sz="1800" dirty="0"/>
                        <a:t>Mary</a:t>
                      </a:r>
                      <a:endParaRPr lang="zh-CN" altLang="en-US" sz="1800" dirty="0"/>
                    </a:p>
                  </a:txBody>
                  <a:tcPr marT="45733" marB="45733"/>
                </a:tc>
                <a:tc>
                  <a:txBody>
                    <a:bodyPr/>
                    <a:lstStyle/>
                    <a:p>
                      <a:r>
                        <a:rPr lang="en-US" altLang="zh-CN" sz="1800" dirty="0"/>
                        <a:t>CS</a:t>
                      </a:r>
                      <a:endParaRPr lang="zh-CN" altLang="en-US" sz="1800" dirty="0"/>
                    </a:p>
                  </a:txBody>
                  <a:tcPr marT="45733" marB="45733"/>
                </a:tc>
                <a:extLst>
                  <a:ext uri="{0D108BD9-81ED-4DB2-BD59-A6C34878D82A}">
                    <a16:rowId xmlns:a16="http://schemas.microsoft.com/office/drawing/2014/main" val="10001"/>
                  </a:ext>
                </a:extLst>
              </a:tr>
              <a:tr h="370946">
                <a:tc>
                  <a:txBody>
                    <a:bodyPr/>
                    <a:lstStyle/>
                    <a:p>
                      <a:r>
                        <a:rPr lang="en-US" altLang="zh-CN" sz="1800" dirty="0"/>
                        <a:t>s2</a:t>
                      </a:r>
                      <a:endParaRPr lang="zh-CN" altLang="en-US" sz="1800" dirty="0"/>
                    </a:p>
                  </a:txBody>
                  <a:tcPr marT="45733" marB="45733"/>
                </a:tc>
                <a:tc>
                  <a:txBody>
                    <a:bodyPr/>
                    <a:lstStyle/>
                    <a:p>
                      <a:r>
                        <a:rPr lang="en-US" altLang="zh-CN" sz="1800" dirty="0"/>
                        <a:t>Jack</a:t>
                      </a:r>
                      <a:endParaRPr lang="zh-CN" altLang="en-US" sz="1800" dirty="0"/>
                    </a:p>
                  </a:txBody>
                  <a:tcPr marT="45733" marB="45733"/>
                </a:tc>
                <a:tc>
                  <a:txBody>
                    <a:bodyPr/>
                    <a:lstStyle/>
                    <a:p>
                      <a:r>
                        <a:rPr lang="en-US" altLang="zh-CN" sz="1800" dirty="0" err="1"/>
                        <a:t>Maths</a:t>
                      </a:r>
                      <a:endParaRPr lang="zh-CN" altLang="en-US" sz="1800" dirty="0"/>
                    </a:p>
                  </a:txBody>
                  <a:tcPr marT="45733" marB="45733"/>
                </a:tc>
                <a:extLst>
                  <a:ext uri="{0D108BD9-81ED-4DB2-BD59-A6C34878D82A}">
                    <a16:rowId xmlns:a16="http://schemas.microsoft.com/office/drawing/2014/main" val="10002"/>
                  </a:ext>
                </a:extLst>
              </a:tr>
              <a:tr h="370946">
                <a:tc>
                  <a:txBody>
                    <a:bodyPr/>
                    <a:lstStyle/>
                    <a:p>
                      <a:r>
                        <a:rPr lang="en-US" altLang="zh-CN" sz="1800" dirty="0"/>
                        <a:t>s3</a:t>
                      </a:r>
                      <a:endParaRPr lang="zh-CN" altLang="en-US" sz="1800" dirty="0"/>
                    </a:p>
                  </a:txBody>
                  <a:tcPr marT="45733" marB="45733"/>
                </a:tc>
                <a:tc>
                  <a:txBody>
                    <a:bodyPr/>
                    <a:lstStyle/>
                    <a:p>
                      <a:r>
                        <a:rPr lang="en-US" altLang="zh-CN" sz="1800" dirty="0"/>
                        <a:t>Rose</a:t>
                      </a:r>
                      <a:endParaRPr lang="zh-CN" altLang="en-US" sz="1800" dirty="0"/>
                    </a:p>
                  </a:txBody>
                  <a:tcPr marT="45733" marB="45733"/>
                </a:tc>
                <a:tc>
                  <a:txBody>
                    <a:bodyPr/>
                    <a:lstStyle/>
                    <a:p>
                      <a:r>
                        <a:rPr lang="en-US" altLang="zh-CN" sz="1800" dirty="0"/>
                        <a:t>CS</a:t>
                      </a:r>
                      <a:endParaRPr lang="zh-CN" altLang="en-US" sz="1800" dirty="0"/>
                    </a:p>
                  </a:txBody>
                  <a:tcPr marT="45733" marB="45733"/>
                </a:tc>
                <a:extLst>
                  <a:ext uri="{0D108BD9-81ED-4DB2-BD59-A6C34878D82A}">
                    <a16:rowId xmlns:a16="http://schemas.microsoft.com/office/drawing/2014/main" val="10003"/>
                  </a:ext>
                </a:extLst>
              </a:tr>
              <a:tr h="370946">
                <a:tc>
                  <a:txBody>
                    <a:bodyPr/>
                    <a:lstStyle/>
                    <a:p>
                      <a:r>
                        <a:rPr lang="en-US" altLang="zh-CN" sz="1800" dirty="0"/>
                        <a:t>s4</a:t>
                      </a:r>
                      <a:endParaRPr lang="zh-CN" altLang="en-US" sz="1800" dirty="0"/>
                    </a:p>
                  </a:txBody>
                  <a:tcPr marT="45733" marB="45733"/>
                </a:tc>
                <a:tc>
                  <a:txBody>
                    <a:bodyPr/>
                    <a:lstStyle/>
                    <a:p>
                      <a:r>
                        <a:rPr lang="en-US" altLang="zh-CN" sz="1800" dirty="0" err="1"/>
                        <a:t>Floris</a:t>
                      </a:r>
                      <a:endParaRPr lang="zh-CN" altLang="en-US" sz="1800" dirty="0"/>
                    </a:p>
                  </a:txBody>
                  <a:tcPr marT="45733" marB="45733"/>
                </a:tc>
                <a:tc>
                  <a:txBody>
                    <a:bodyPr/>
                    <a:lstStyle/>
                    <a:p>
                      <a:r>
                        <a:rPr lang="en-US" altLang="zh-CN" sz="1800" dirty="0" err="1"/>
                        <a:t>Maths</a:t>
                      </a:r>
                      <a:endParaRPr lang="zh-CN" altLang="en-US" sz="1800" dirty="0"/>
                    </a:p>
                  </a:txBody>
                  <a:tcPr marT="45733" marB="45733"/>
                </a:tc>
                <a:extLst>
                  <a:ext uri="{0D108BD9-81ED-4DB2-BD59-A6C34878D82A}">
                    <a16:rowId xmlns:a16="http://schemas.microsoft.com/office/drawing/2014/main" val="10004"/>
                  </a:ext>
                </a:extLst>
              </a:tr>
              <a:tr h="370946">
                <a:tc>
                  <a:txBody>
                    <a:bodyPr/>
                    <a:lstStyle/>
                    <a:p>
                      <a:r>
                        <a:rPr lang="en-US" altLang="zh-CN" sz="1800" dirty="0"/>
                        <a:t>s5</a:t>
                      </a:r>
                      <a:endParaRPr lang="zh-CN" altLang="en-US" sz="1800" dirty="0"/>
                    </a:p>
                  </a:txBody>
                  <a:tcPr marT="45733" marB="45733"/>
                </a:tc>
                <a:tc>
                  <a:txBody>
                    <a:bodyPr/>
                    <a:lstStyle/>
                    <a:p>
                      <a:r>
                        <a:rPr lang="en-US" altLang="zh-CN" sz="1800" dirty="0"/>
                        <a:t>John</a:t>
                      </a:r>
                      <a:endParaRPr lang="zh-CN" altLang="en-US" sz="1800" dirty="0"/>
                    </a:p>
                  </a:txBody>
                  <a:tcPr marT="45733" marB="45733"/>
                </a:tc>
                <a:tc>
                  <a:txBody>
                    <a:bodyPr/>
                    <a:lstStyle/>
                    <a:p>
                      <a:r>
                        <a:rPr lang="en-US" altLang="zh-CN" sz="1800" dirty="0"/>
                        <a:t>CS</a:t>
                      </a:r>
                      <a:endParaRPr lang="zh-CN" altLang="en-US" sz="1800" dirty="0"/>
                    </a:p>
                  </a:txBody>
                  <a:tcPr marT="45733" marB="45733"/>
                </a:tc>
                <a:extLst>
                  <a:ext uri="{0D108BD9-81ED-4DB2-BD59-A6C34878D82A}">
                    <a16:rowId xmlns:a16="http://schemas.microsoft.com/office/drawing/2014/main" val="10005"/>
                  </a:ext>
                </a:extLst>
              </a:tr>
            </a:tbl>
          </a:graphicData>
        </a:graphic>
      </p:graphicFrame>
      <p:sp>
        <p:nvSpPr>
          <p:cNvPr id="14" name="TextBox 13">
            <a:extLst>
              <a:ext uri="{FF2B5EF4-FFF2-40B4-BE49-F238E27FC236}">
                <a16:creationId xmlns:a16="http://schemas.microsoft.com/office/drawing/2014/main" id="{AC669115-B3D3-4A70-B7BC-E42DCB9727B9}"/>
              </a:ext>
            </a:extLst>
          </p:cNvPr>
          <p:cNvSpPr txBox="1">
            <a:spLocks noChangeArrowheads="1"/>
          </p:cNvSpPr>
          <p:nvPr/>
        </p:nvSpPr>
        <p:spPr bwMode="auto">
          <a:xfrm>
            <a:off x="5715000" y="411003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3333CC"/>
                </a:solidFill>
              </a:rPr>
              <a:t>View3</a:t>
            </a:r>
            <a:endParaRPr lang="zh-CN" altLang="en-US" sz="2400">
              <a:solidFill>
                <a:srgbClr val="3333CC"/>
              </a:solidFill>
            </a:endParaRPr>
          </a:p>
        </p:txBody>
      </p:sp>
      <p:graphicFrame>
        <p:nvGraphicFramePr>
          <p:cNvPr id="15" name="内容占位符 7">
            <a:extLst>
              <a:ext uri="{FF2B5EF4-FFF2-40B4-BE49-F238E27FC236}">
                <a16:creationId xmlns:a16="http://schemas.microsoft.com/office/drawing/2014/main" id="{8A7D147C-B31B-479E-BAEA-DC332B69E987}"/>
              </a:ext>
            </a:extLst>
          </p:cNvPr>
          <p:cNvGraphicFramePr>
            <a:graphicFrameLocks/>
          </p:cNvGraphicFramePr>
          <p:nvPr/>
        </p:nvGraphicFramePr>
        <p:xfrm>
          <a:off x="5715000" y="4573588"/>
          <a:ext cx="2057400" cy="1482724"/>
        </p:xfrm>
        <a:graphic>
          <a:graphicData uri="http://schemas.openxmlformats.org/drawingml/2006/table">
            <a:tbl>
              <a:tblPr firstRow="1" bandRow="1">
                <a:tableStyleId>{5C22544A-7EE6-4342-B048-85BDC9FD1C3A}</a:tableStyleId>
              </a:tblPr>
              <a:tblGrid>
                <a:gridCol w="838199">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tblGrid>
              <a:tr h="370681">
                <a:tc>
                  <a:txBody>
                    <a:bodyPr/>
                    <a:lstStyle/>
                    <a:p>
                      <a:r>
                        <a:rPr lang="en-US" altLang="zh-CN" sz="1800" dirty="0" err="1">
                          <a:solidFill>
                            <a:srgbClr val="3333CC"/>
                          </a:solidFill>
                        </a:rPr>
                        <a:t>Sno</a:t>
                      </a:r>
                      <a:endParaRPr lang="zh-CN" altLang="en-US" sz="1800" dirty="0">
                        <a:solidFill>
                          <a:srgbClr val="3333CC"/>
                        </a:solidFill>
                      </a:endParaRPr>
                    </a:p>
                  </a:txBody>
                  <a:tcPr marT="45700" marB="45700"/>
                </a:tc>
                <a:tc>
                  <a:txBody>
                    <a:bodyPr/>
                    <a:lstStyle/>
                    <a:p>
                      <a:r>
                        <a:rPr lang="en-US" altLang="zh-CN" sz="1800" dirty="0" err="1">
                          <a:solidFill>
                            <a:srgbClr val="3333CC"/>
                          </a:solidFill>
                        </a:rPr>
                        <a:t>Sname</a:t>
                      </a:r>
                      <a:endParaRPr lang="zh-CN" altLang="en-US" sz="1800" dirty="0">
                        <a:solidFill>
                          <a:srgbClr val="3333CC"/>
                        </a:solidFill>
                      </a:endParaRPr>
                    </a:p>
                  </a:txBody>
                  <a:tcPr marT="45700" marB="45700"/>
                </a:tc>
                <a:extLst>
                  <a:ext uri="{0D108BD9-81ED-4DB2-BD59-A6C34878D82A}">
                    <a16:rowId xmlns:a16="http://schemas.microsoft.com/office/drawing/2014/main" val="10000"/>
                  </a:ext>
                </a:extLst>
              </a:tr>
              <a:tr h="370681">
                <a:tc>
                  <a:txBody>
                    <a:bodyPr/>
                    <a:lstStyle/>
                    <a:p>
                      <a:r>
                        <a:rPr lang="en-US" altLang="zh-CN" sz="1800" dirty="0"/>
                        <a:t>s1</a:t>
                      </a:r>
                      <a:endParaRPr lang="zh-CN" altLang="en-US" sz="1800" dirty="0"/>
                    </a:p>
                  </a:txBody>
                  <a:tcPr marT="45700" marB="45700"/>
                </a:tc>
                <a:tc>
                  <a:txBody>
                    <a:bodyPr/>
                    <a:lstStyle/>
                    <a:p>
                      <a:r>
                        <a:rPr lang="en-US" altLang="zh-CN" sz="1800" dirty="0"/>
                        <a:t>Mary</a:t>
                      </a:r>
                      <a:endParaRPr lang="zh-CN" altLang="en-US" sz="1800" dirty="0"/>
                    </a:p>
                  </a:txBody>
                  <a:tcPr marT="45700" marB="45700"/>
                </a:tc>
                <a:extLst>
                  <a:ext uri="{0D108BD9-81ED-4DB2-BD59-A6C34878D82A}">
                    <a16:rowId xmlns:a16="http://schemas.microsoft.com/office/drawing/2014/main" val="10001"/>
                  </a:ext>
                </a:extLst>
              </a:tr>
              <a:tr h="370681">
                <a:tc>
                  <a:txBody>
                    <a:bodyPr/>
                    <a:lstStyle/>
                    <a:p>
                      <a:r>
                        <a:rPr lang="en-US" altLang="zh-CN" sz="1800" dirty="0"/>
                        <a:t>s3</a:t>
                      </a:r>
                      <a:endParaRPr lang="zh-CN" altLang="en-US" sz="1800" dirty="0"/>
                    </a:p>
                  </a:txBody>
                  <a:tcPr marT="45700" marB="45700"/>
                </a:tc>
                <a:tc>
                  <a:txBody>
                    <a:bodyPr/>
                    <a:lstStyle/>
                    <a:p>
                      <a:r>
                        <a:rPr lang="en-US" altLang="zh-CN" sz="1800" dirty="0"/>
                        <a:t>Rose</a:t>
                      </a:r>
                      <a:endParaRPr lang="zh-CN" altLang="en-US" sz="1800" dirty="0"/>
                    </a:p>
                  </a:txBody>
                  <a:tcPr marT="45700" marB="45700"/>
                </a:tc>
                <a:extLst>
                  <a:ext uri="{0D108BD9-81ED-4DB2-BD59-A6C34878D82A}">
                    <a16:rowId xmlns:a16="http://schemas.microsoft.com/office/drawing/2014/main" val="10002"/>
                  </a:ext>
                </a:extLst>
              </a:tr>
              <a:tr h="370681">
                <a:tc>
                  <a:txBody>
                    <a:bodyPr/>
                    <a:lstStyle/>
                    <a:p>
                      <a:r>
                        <a:rPr lang="en-US" altLang="zh-CN" sz="1800" dirty="0"/>
                        <a:t>s5</a:t>
                      </a:r>
                      <a:endParaRPr lang="zh-CN" altLang="en-US" sz="1800" dirty="0"/>
                    </a:p>
                  </a:txBody>
                  <a:tcPr marT="45700" marB="45700"/>
                </a:tc>
                <a:tc>
                  <a:txBody>
                    <a:bodyPr/>
                    <a:lstStyle/>
                    <a:p>
                      <a:r>
                        <a:rPr lang="en-US" altLang="zh-CN" sz="1800" dirty="0"/>
                        <a:t>John</a:t>
                      </a:r>
                      <a:endParaRPr lang="zh-CN" altLang="en-US" sz="1800" dirty="0"/>
                    </a:p>
                  </a:txBody>
                  <a:tcPr marT="45700" marB="4570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标题 1">
            <a:extLst>
              <a:ext uri="{FF2B5EF4-FFF2-40B4-BE49-F238E27FC236}">
                <a16:creationId xmlns:a16="http://schemas.microsoft.com/office/drawing/2014/main" id="{4801D556-5594-40A7-B290-D233E1ACEC32}"/>
              </a:ext>
            </a:extLst>
          </p:cNvPr>
          <p:cNvSpPr>
            <a:spLocks noGrp="1"/>
          </p:cNvSpPr>
          <p:nvPr>
            <p:ph type="title"/>
          </p:nvPr>
        </p:nvSpPr>
        <p:spPr/>
        <p:txBody>
          <a:bodyPr/>
          <a:lstStyle/>
          <a:p>
            <a:r>
              <a:rPr lang="zh-CN" altLang="en-US" b="1">
                <a:solidFill>
                  <a:srgbClr val="3333CC"/>
                </a:solidFill>
              </a:rPr>
              <a:t>行列子集视图</a:t>
            </a:r>
          </a:p>
        </p:txBody>
      </p:sp>
      <p:sp>
        <p:nvSpPr>
          <p:cNvPr id="219139" name="内容占位符 2">
            <a:extLst>
              <a:ext uri="{FF2B5EF4-FFF2-40B4-BE49-F238E27FC236}">
                <a16:creationId xmlns:a16="http://schemas.microsoft.com/office/drawing/2014/main" id="{4CD4B7B3-4832-49B0-BD46-FA42B8F49CA5}"/>
              </a:ext>
            </a:extLst>
          </p:cNvPr>
          <p:cNvSpPr>
            <a:spLocks noGrp="1"/>
          </p:cNvSpPr>
          <p:nvPr>
            <p:ph idx="1"/>
          </p:nvPr>
        </p:nvSpPr>
        <p:spPr>
          <a:xfrm>
            <a:off x="457200" y="1600200"/>
            <a:ext cx="8229600" cy="2895600"/>
          </a:xfrm>
        </p:spPr>
        <p:txBody>
          <a:bodyPr/>
          <a:lstStyle/>
          <a:p>
            <a:pPr eaLnBrk="1" hangingPunct="1">
              <a:lnSpc>
                <a:spcPct val="90000"/>
              </a:lnSpc>
              <a:buFontTx/>
              <a:buNone/>
            </a:pPr>
            <a:r>
              <a:rPr lang="zh-CN" altLang="en-US" sz="3600"/>
              <a:t>   若一个视图是从单个基本表导出的，并且只是去掉了基本表的某些行和某些列，但保留了主码。</a:t>
            </a:r>
          </a:p>
        </p:txBody>
      </p:sp>
      <p:sp>
        <p:nvSpPr>
          <p:cNvPr id="219140" name="灯片编号占位符 3">
            <a:extLst>
              <a:ext uri="{FF2B5EF4-FFF2-40B4-BE49-F238E27FC236}">
                <a16:creationId xmlns:a16="http://schemas.microsoft.com/office/drawing/2014/main" id="{337B6873-1935-409E-8C7F-40A8E9D15D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FD64FAA-CE23-4D70-9DCA-DD5B2CC59167}" type="slidenum">
              <a:rPr lang="en-US" altLang="zh-CN"/>
              <a:pPr eaLnBrk="1" hangingPunct="1"/>
              <a:t>213</a:t>
            </a:fld>
            <a:endParaRPr lang="en-US" altLang="zh-CN"/>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灯片编号占位符 5">
            <a:extLst>
              <a:ext uri="{FF2B5EF4-FFF2-40B4-BE49-F238E27FC236}">
                <a16:creationId xmlns:a16="http://schemas.microsoft.com/office/drawing/2014/main" id="{67E7D37E-D67A-4590-A41C-9D058E7D87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10C5D3B-71AB-428B-9FDD-B4183D7CACD1}" type="slidenum">
              <a:rPr lang="en-US" altLang="zh-CN"/>
              <a:pPr eaLnBrk="1" hangingPunct="1"/>
              <a:t>214</a:t>
            </a:fld>
            <a:endParaRPr lang="en-US" altLang="zh-CN"/>
          </a:p>
        </p:txBody>
      </p:sp>
      <p:sp>
        <p:nvSpPr>
          <p:cNvPr id="220163" name="Rectangle 2">
            <a:extLst>
              <a:ext uri="{FF2B5EF4-FFF2-40B4-BE49-F238E27FC236}">
                <a16:creationId xmlns:a16="http://schemas.microsoft.com/office/drawing/2014/main" id="{147C68A0-7465-45E2-B74A-FF0150149743}"/>
              </a:ext>
            </a:extLst>
          </p:cNvPr>
          <p:cNvSpPr>
            <a:spLocks noGrp="1" noChangeArrowheads="1"/>
          </p:cNvSpPr>
          <p:nvPr>
            <p:ph type="title"/>
          </p:nvPr>
        </p:nvSpPr>
        <p:spPr/>
        <p:txBody>
          <a:bodyPr/>
          <a:lstStyle/>
          <a:p>
            <a:pPr eaLnBrk="1" hangingPunct="1"/>
            <a:r>
              <a:rPr lang="en-US" altLang="zh-CN" sz="4800">
                <a:solidFill>
                  <a:srgbClr val="3333CC"/>
                </a:solidFill>
              </a:rPr>
              <a:t>3.7 </a:t>
            </a:r>
            <a:r>
              <a:rPr lang="zh-CN" altLang="en-US" sz="4800" b="1">
                <a:solidFill>
                  <a:srgbClr val="3333CC"/>
                </a:solidFill>
              </a:rPr>
              <a:t>视图</a:t>
            </a:r>
          </a:p>
        </p:txBody>
      </p:sp>
      <p:sp>
        <p:nvSpPr>
          <p:cNvPr id="220164" name="Rectangle 3">
            <a:extLst>
              <a:ext uri="{FF2B5EF4-FFF2-40B4-BE49-F238E27FC236}">
                <a16:creationId xmlns:a16="http://schemas.microsoft.com/office/drawing/2014/main" id="{0A202504-8302-41E6-8173-4C8A425D4F70}"/>
              </a:ext>
            </a:extLst>
          </p:cNvPr>
          <p:cNvSpPr>
            <a:spLocks noGrp="1" noChangeArrowheads="1"/>
          </p:cNvSpPr>
          <p:nvPr>
            <p:ph type="body" idx="1"/>
          </p:nvPr>
        </p:nvSpPr>
        <p:spPr>
          <a:xfrm>
            <a:off x="533400" y="1752600"/>
            <a:ext cx="8229600" cy="2971800"/>
          </a:xfrm>
        </p:spPr>
        <p:txBody>
          <a:bodyPr/>
          <a:lstStyle/>
          <a:p>
            <a:pPr eaLnBrk="1" hangingPunct="1">
              <a:buFontTx/>
              <a:buNone/>
            </a:pPr>
            <a:r>
              <a:rPr lang="en-US" altLang="zh-CN" sz="4000" b="1"/>
              <a:t>3.7.1 </a:t>
            </a:r>
            <a:r>
              <a:rPr lang="zh-CN" altLang="en-US" sz="4000"/>
              <a:t>定义视图</a:t>
            </a:r>
          </a:p>
          <a:p>
            <a:pPr eaLnBrk="1" hangingPunct="1">
              <a:buFontTx/>
              <a:buNone/>
            </a:pPr>
            <a:r>
              <a:rPr lang="en-US" altLang="zh-CN" sz="4000" b="1"/>
              <a:t>3.7.2 </a:t>
            </a:r>
            <a:r>
              <a:rPr lang="zh-CN" altLang="en-US" sz="4000"/>
              <a:t>查询视图</a:t>
            </a:r>
          </a:p>
          <a:p>
            <a:pPr eaLnBrk="1" hangingPunct="1">
              <a:buFontTx/>
              <a:buNone/>
            </a:pPr>
            <a:r>
              <a:rPr lang="en-US" altLang="zh-CN" sz="4000" b="1"/>
              <a:t>3.7.3 </a:t>
            </a:r>
            <a:r>
              <a:rPr lang="zh-CN" altLang="en-US" sz="4000"/>
              <a:t>更新视图</a:t>
            </a:r>
          </a:p>
          <a:p>
            <a:pPr eaLnBrk="1" hangingPunct="1">
              <a:buFontTx/>
              <a:buNone/>
            </a:pPr>
            <a:r>
              <a:rPr lang="en-US" altLang="zh-CN" sz="4000" b="1"/>
              <a:t>3.7.4 </a:t>
            </a:r>
            <a:r>
              <a:rPr lang="zh-CN" altLang="en-US" sz="4000"/>
              <a:t>视图的作用</a:t>
            </a:r>
          </a:p>
          <a:p>
            <a:pPr eaLnBrk="1" hangingPunct="1"/>
            <a:endParaRPr lang="en-US" altLang="zh-CN" sz="400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灯片编号占位符 5">
            <a:extLst>
              <a:ext uri="{FF2B5EF4-FFF2-40B4-BE49-F238E27FC236}">
                <a16:creationId xmlns:a16="http://schemas.microsoft.com/office/drawing/2014/main" id="{94D9A3A6-A1EB-4364-82BF-545731EE48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614808-D1AE-4257-BE96-79714080A554}" type="slidenum">
              <a:rPr lang="en-US" altLang="zh-CN"/>
              <a:pPr eaLnBrk="1" hangingPunct="1"/>
              <a:t>215</a:t>
            </a:fld>
            <a:endParaRPr lang="en-US" altLang="zh-CN"/>
          </a:p>
        </p:txBody>
      </p:sp>
      <p:sp>
        <p:nvSpPr>
          <p:cNvPr id="221187" name="Rectangle 2">
            <a:extLst>
              <a:ext uri="{FF2B5EF4-FFF2-40B4-BE49-F238E27FC236}">
                <a16:creationId xmlns:a16="http://schemas.microsoft.com/office/drawing/2014/main" id="{5D8C8418-34BD-4FA0-84A2-5CC3B630E4B2}"/>
              </a:ext>
            </a:extLst>
          </p:cNvPr>
          <p:cNvSpPr>
            <a:spLocks noGrp="1" noChangeArrowheads="1"/>
          </p:cNvSpPr>
          <p:nvPr>
            <p:ph type="title"/>
          </p:nvPr>
        </p:nvSpPr>
        <p:spPr/>
        <p:txBody>
          <a:bodyPr/>
          <a:lstStyle/>
          <a:p>
            <a:pPr eaLnBrk="1" hangingPunct="1"/>
            <a:r>
              <a:rPr lang="en-US" altLang="zh-CN">
                <a:solidFill>
                  <a:srgbClr val="3333CC"/>
                </a:solidFill>
              </a:rPr>
              <a:t>3.7.1 </a:t>
            </a:r>
            <a:r>
              <a:rPr lang="zh-CN" altLang="en-US" b="1">
                <a:solidFill>
                  <a:srgbClr val="3333CC"/>
                </a:solidFill>
              </a:rPr>
              <a:t>定义视图</a:t>
            </a:r>
          </a:p>
        </p:txBody>
      </p:sp>
      <p:sp>
        <p:nvSpPr>
          <p:cNvPr id="221188" name="Rectangle 3">
            <a:extLst>
              <a:ext uri="{FF2B5EF4-FFF2-40B4-BE49-F238E27FC236}">
                <a16:creationId xmlns:a16="http://schemas.microsoft.com/office/drawing/2014/main" id="{0B88DBD2-2139-44AD-8417-16325F52F7FB}"/>
              </a:ext>
            </a:extLst>
          </p:cNvPr>
          <p:cNvSpPr>
            <a:spLocks noGrp="1" noChangeArrowheads="1"/>
          </p:cNvSpPr>
          <p:nvPr>
            <p:ph type="body" idx="1"/>
          </p:nvPr>
        </p:nvSpPr>
        <p:spPr>
          <a:xfrm>
            <a:off x="304800" y="1371600"/>
            <a:ext cx="8686800" cy="5029200"/>
          </a:xfrm>
        </p:spPr>
        <p:txBody>
          <a:bodyPr/>
          <a:lstStyle/>
          <a:p>
            <a:pPr eaLnBrk="1" hangingPunct="1">
              <a:buFontTx/>
              <a:buNone/>
            </a:pPr>
            <a:r>
              <a:rPr lang="en-US" altLang="zh-CN" sz="3600">
                <a:solidFill>
                  <a:srgbClr val="3333CC"/>
                </a:solidFill>
              </a:rPr>
              <a:t>CREATE VIEW &lt;</a:t>
            </a:r>
            <a:r>
              <a:rPr lang="zh-CN" altLang="en-US" sz="3600">
                <a:solidFill>
                  <a:srgbClr val="3333CC"/>
                </a:solidFill>
              </a:rPr>
              <a:t>视图名</a:t>
            </a:r>
            <a:r>
              <a:rPr lang="en-US" altLang="zh-CN" sz="3600">
                <a:solidFill>
                  <a:srgbClr val="3333CC"/>
                </a:solidFill>
              </a:rPr>
              <a:t>&gt;[(&lt;</a:t>
            </a:r>
            <a:r>
              <a:rPr lang="zh-CN" altLang="en-US" sz="3600">
                <a:solidFill>
                  <a:srgbClr val="3333CC"/>
                </a:solidFill>
              </a:rPr>
              <a:t>列名</a:t>
            </a:r>
            <a:r>
              <a:rPr lang="en-US" altLang="zh-CN" sz="3600">
                <a:solidFill>
                  <a:srgbClr val="3333CC"/>
                </a:solidFill>
              </a:rPr>
              <a:t>&gt;[,&lt;</a:t>
            </a:r>
            <a:r>
              <a:rPr lang="zh-CN" altLang="en-US" sz="3600">
                <a:solidFill>
                  <a:srgbClr val="3333CC"/>
                </a:solidFill>
              </a:rPr>
              <a:t>列名</a:t>
            </a:r>
            <a:r>
              <a:rPr lang="en-US" altLang="zh-CN" sz="3600">
                <a:solidFill>
                  <a:srgbClr val="3333CC"/>
                </a:solidFill>
              </a:rPr>
              <a:t>&gt;]…)] AS &lt;</a:t>
            </a:r>
            <a:r>
              <a:rPr lang="zh-CN" altLang="en-US" sz="3600">
                <a:solidFill>
                  <a:srgbClr val="3333CC"/>
                </a:solidFill>
              </a:rPr>
              <a:t>子查询</a:t>
            </a:r>
            <a:r>
              <a:rPr lang="en-US" altLang="zh-CN" sz="3600">
                <a:solidFill>
                  <a:srgbClr val="3333CC"/>
                </a:solidFill>
              </a:rPr>
              <a:t>&gt;</a:t>
            </a:r>
          </a:p>
          <a:p>
            <a:pPr eaLnBrk="1" hangingPunct="1">
              <a:buFontTx/>
              <a:buNone/>
            </a:pPr>
            <a:r>
              <a:rPr lang="en-US" altLang="zh-CN" sz="3600">
                <a:solidFill>
                  <a:srgbClr val="3333CC"/>
                </a:solidFill>
              </a:rPr>
              <a:t>[ WITH CHECK OPTION ]</a:t>
            </a:r>
          </a:p>
          <a:p>
            <a:pPr eaLnBrk="1" hangingPunct="1"/>
            <a:r>
              <a:rPr lang="zh-CN" altLang="en-US" sz="3600"/>
              <a:t>组成视图的属性列名：全部省略或全部指定</a:t>
            </a:r>
          </a:p>
          <a:p>
            <a:pPr eaLnBrk="1" hangingPunct="1"/>
            <a:r>
              <a:rPr lang="zh-CN" altLang="en-US" sz="3600"/>
              <a:t>子查询一般不允许含有</a:t>
            </a:r>
            <a:r>
              <a:rPr lang="en-US" altLang="zh-CN" sz="3600"/>
              <a:t>ORDER BY</a:t>
            </a:r>
            <a:r>
              <a:rPr lang="zh-CN" altLang="en-US" sz="3600"/>
              <a:t>子句和</a:t>
            </a:r>
            <a:r>
              <a:rPr lang="en-US" altLang="zh-CN" sz="3600"/>
              <a:t>DISTINCT</a:t>
            </a:r>
            <a:r>
              <a:rPr lang="zh-CN" altLang="en-US" sz="3600"/>
              <a:t>短语</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灯片编号占位符 5">
            <a:extLst>
              <a:ext uri="{FF2B5EF4-FFF2-40B4-BE49-F238E27FC236}">
                <a16:creationId xmlns:a16="http://schemas.microsoft.com/office/drawing/2014/main" id="{F779003B-F703-4264-A3CD-CF1E270FF6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268C6A-824E-48D9-8C2B-5EC8A1D9B024}" type="slidenum">
              <a:rPr lang="en-US" altLang="zh-CN"/>
              <a:pPr eaLnBrk="1" hangingPunct="1"/>
              <a:t>216</a:t>
            </a:fld>
            <a:endParaRPr lang="en-US" altLang="zh-CN"/>
          </a:p>
        </p:txBody>
      </p:sp>
      <p:sp>
        <p:nvSpPr>
          <p:cNvPr id="222211" name="Rectangle 3">
            <a:extLst>
              <a:ext uri="{FF2B5EF4-FFF2-40B4-BE49-F238E27FC236}">
                <a16:creationId xmlns:a16="http://schemas.microsoft.com/office/drawing/2014/main" id="{ADC4C3B1-0265-437D-9EE8-7CC09633512E}"/>
              </a:ext>
            </a:extLst>
          </p:cNvPr>
          <p:cNvSpPr>
            <a:spLocks noGrp="1" noChangeArrowheads="1"/>
          </p:cNvSpPr>
          <p:nvPr>
            <p:ph type="body" idx="1"/>
          </p:nvPr>
        </p:nvSpPr>
        <p:spPr>
          <a:xfrm>
            <a:off x="457200" y="1143000"/>
            <a:ext cx="8229600" cy="3810000"/>
          </a:xfrm>
        </p:spPr>
        <p:txBody>
          <a:bodyPr/>
          <a:lstStyle/>
          <a:p>
            <a:pPr eaLnBrk="1" hangingPunct="1"/>
            <a:r>
              <a:rPr lang="en-US" altLang="zh-CN" sz="4000"/>
              <a:t>RDBMS</a:t>
            </a:r>
            <a:r>
              <a:rPr lang="zh-CN" altLang="en-US" sz="4000"/>
              <a:t>执行</a:t>
            </a:r>
            <a:r>
              <a:rPr lang="en-US" altLang="zh-CN" sz="4000"/>
              <a:t>CREATE VIEW</a:t>
            </a:r>
            <a:r>
              <a:rPr lang="zh-CN" altLang="en-US" sz="4000"/>
              <a:t>语句时只是把视图定义存入数据字典，并不执行其中的</a:t>
            </a:r>
            <a:r>
              <a:rPr lang="en-US" altLang="zh-CN" sz="4000"/>
              <a:t>SELECT</a:t>
            </a:r>
            <a:r>
              <a:rPr lang="zh-CN" altLang="en-US" sz="4000"/>
              <a:t>语句</a:t>
            </a:r>
          </a:p>
          <a:p>
            <a:pPr eaLnBrk="1" hangingPunct="1"/>
            <a:r>
              <a:rPr lang="zh-CN" altLang="en-US" sz="4000"/>
              <a:t>在对视图查询时，按视图的定义从基本表中将数据查出</a:t>
            </a:r>
          </a:p>
          <a:p>
            <a:pPr eaLnBrk="1" hangingPunct="1"/>
            <a:endParaRPr lang="en-US" altLang="zh-CN" sz="400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灯片编号占位符 5">
            <a:extLst>
              <a:ext uri="{FF2B5EF4-FFF2-40B4-BE49-F238E27FC236}">
                <a16:creationId xmlns:a16="http://schemas.microsoft.com/office/drawing/2014/main" id="{D04208CD-978A-40A6-9AAB-CD0ACE9F26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670E7F-B3C9-4940-B252-C7484D12D492}" type="slidenum">
              <a:rPr lang="en-US" altLang="zh-CN"/>
              <a:pPr eaLnBrk="1" hangingPunct="1"/>
              <a:t>217</a:t>
            </a:fld>
            <a:endParaRPr lang="en-US" altLang="zh-CN"/>
          </a:p>
        </p:txBody>
      </p:sp>
      <p:sp>
        <p:nvSpPr>
          <p:cNvPr id="221187" name="Rectangle 3">
            <a:extLst>
              <a:ext uri="{FF2B5EF4-FFF2-40B4-BE49-F238E27FC236}">
                <a16:creationId xmlns:a16="http://schemas.microsoft.com/office/drawing/2014/main" id="{1C43C6C5-8051-4A7B-9482-6C6EC5BABEAD}"/>
              </a:ext>
            </a:extLst>
          </p:cNvPr>
          <p:cNvSpPr>
            <a:spLocks noGrp="1" noChangeArrowheads="1"/>
          </p:cNvSpPr>
          <p:nvPr>
            <p:ph type="body" idx="1"/>
          </p:nvPr>
        </p:nvSpPr>
        <p:spPr>
          <a:xfrm>
            <a:off x="685800" y="1143000"/>
            <a:ext cx="7696200" cy="3810000"/>
          </a:xfrm>
        </p:spPr>
        <p:txBody>
          <a:bodyPr/>
          <a:lstStyle/>
          <a:p>
            <a:pPr eaLnBrk="1" hangingPunct="1">
              <a:buFontTx/>
              <a:buNone/>
            </a:pPr>
            <a:r>
              <a:rPr lang="zh-CN" altLang="en-US" sz="4000"/>
              <a:t>例</a:t>
            </a:r>
            <a:r>
              <a:rPr lang="en-US" altLang="zh-CN" sz="4000"/>
              <a:t>1. </a:t>
            </a:r>
            <a:r>
              <a:rPr lang="zh-CN" altLang="en-US" sz="4000"/>
              <a:t>建立信息系学生的视图</a:t>
            </a:r>
          </a:p>
          <a:p>
            <a:pPr eaLnBrk="1" hangingPunct="1">
              <a:buFontTx/>
              <a:buNone/>
            </a:pPr>
            <a:r>
              <a:rPr lang="en-US" altLang="zh-CN" sz="4000"/>
              <a:t>CREATE VIEW IS_Student AS</a:t>
            </a:r>
          </a:p>
          <a:p>
            <a:pPr lvl="1" eaLnBrk="1" hangingPunct="1">
              <a:buFontTx/>
              <a:buNone/>
            </a:pPr>
            <a:r>
              <a:rPr lang="en-US" altLang="zh-CN" sz="4000"/>
              <a:t>SELECT Sno, Sname, Sage</a:t>
            </a:r>
          </a:p>
          <a:p>
            <a:pPr lvl="1" eaLnBrk="1" hangingPunct="1">
              <a:buFontTx/>
              <a:buNone/>
            </a:pPr>
            <a:r>
              <a:rPr lang="en-US" altLang="zh-CN" sz="4000"/>
              <a:t>FROM Student</a:t>
            </a:r>
          </a:p>
          <a:p>
            <a:pPr lvl="1" eaLnBrk="1" hangingPunct="1">
              <a:buFontTx/>
              <a:buNone/>
            </a:pPr>
            <a:r>
              <a:rPr lang="en-US" altLang="zh-CN" sz="4000"/>
              <a:t>WHERE Sdept= 'IS'</a:t>
            </a:r>
            <a:r>
              <a:rPr lang="zh-CN" altLang="en-US" sz="4000"/>
              <a:t>；</a:t>
            </a:r>
          </a:p>
          <a:p>
            <a:pPr lvl="1" eaLnBrk="1" hangingPunct="1">
              <a:buFontTx/>
              <a:buNone/>
            </a:pPr>
            <a:endParaRPr lang="zh-CN" altLang="en-US" sz="4000"/>
          </a:p>
          <a:p>
            <a:pPr eaLnBrk="1" hangingPunct="1">
              <a:buFontTx/>
              <a:buNone/>
            </a:pPr>
            <a:endParaRPr lang="en-US" altLang="zh-CN"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11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221187">
                                            <p:txEl>
                                              <p:pRg st="2" end="2"/>
                                            </p:txEl>
                                          </p:spTgt>
                                        </p:tgtEl>
                                        <p:attrNameLst>
                                          <p:attrName>style.visibility</p:attrName>
                                        </p:attrNameLst>
                                      </p:cBhvr>
                                      <p:to>
                                        <p:strVal val="visible"/>
                                      </p:to>
                                    </p:set>
                                    <p:animEffect transition="in" filter="wipe(up)">
                                      <p:cBhvr>
                                        <p:cTn id="11" dur="500"/>
                                        <p:tgtEl>
                                          <p:spTgt spid="221187">
                                            <p:txEl>
                                              <p:pRg st="2" end="2"/>
                                            </p:txEl>
                                          </p:spTgt>
                                        </p:tgtEl>
                                      </p:cBhvr>
                                    </p:animEffect>
                                  </p:childTnLst>
                                </p:cTn>
                              </p:par>
                            </p:childTnLst>
                          </p:cTn>
                        </p:par>
                        <p:par>
                          <p:cTn id="12" fill="hold" nodeType="afterGroup">
                            <p:stCondLst>
                              <p:cond delay="500"/>
                            </p:stCondLst>
                            <p:childTnLst>
                              <p:par>
                                <p:cTn id="13" presetID="22" presetClass="entr" presetSubtype="1" fill="hold" nodeType="afterEffect">
                                  <p:stCondLst>
                                    <p:cond delay="0"/>
                                  </p:stCondLst>
                                  <p:childTnLst>
                                    <p:set>
                                      <p:cBhvr>
                                        <p:cTn id="14" dur="1" fill="hold">
                                          <p:stCondLst>
                                            <p:cond delay="0"/>
                                          </p:stCondLst>
                                        </p:cTn>
                                        <p:tgtEl>
                                          <p:spTgt spid="221187">
                                            <p:txEl>
                                              <p:pRg st="3" end="3"/>
                                            </p:txEl>
                                          </p:spTgt>
                                        </p:tgtEl>
                                        <p:attrNameLst>
                                          <p:attrName>style.visibility</p:attrName>
                                        </p:attrNameLst>
                                      </p:cBhvr>
                                      <p:to>
                                        <p:strVal val="visible"/>
                                      </p:to>
                                    </p:set>
                                    <p:animEffect transition="in" filter="wipe(up)">
                                      <p:cBhvr>
                                        <p:cTn id="15" dur="500"/>
                                        <p:tgtEl>
                                          <p:spTgt spid="221187">
                                            <p:txEl>
                                              <p:pRg st="3" end="3"/>
                                            </p:txEl>
                                          </p:spTgt>
                                        </p:tgtEl>
                                      </p:cBhvr>
                                    </p:animEffect>
                                  </p:childTnLst>
                                </p:cTn>
                              </p:par>
                            </p:childTnLst>
                          </p:cTn>
                        </p:par>
                        <p:par>
                          <p:cTn id="16" fill="hold" nodeType="afterGroup">
                            <p:stCondLst>
                              <p:cond delay="1000"/>
                            </p:stCondLst>
                            <p:childTnLst>
                              <p:par>
                                <p:cTn id="17" presetID="22" presetClass="entr" presetSubtype="1" fill="hold" nodeType="afterEffect">
                                  <p:stCondLst>
                                    <p:cond delay="0"/>
                                  </p:stCondLst>
                                  <p:childTnLst>
                                    <p:set>
                                      <p:cBhvr>
                                        <p:cTn id="18" dur="1" fill="hold">
                                          <p:stCondLst>
                                            <p:cond delay="0"/>
                                          </p:stCondLst>
                                        </p:cTn>
                                        <p:tgtEl>
                                          <p:spTgt spid="221187">
                                            <p:txEl>
                                              <p:pRg st="4" end="4"/>
                                            </p:txEl>
                                          </p:spTgt>
                                        </p:tgtEl>
                                        <p:attrNameLst>
                                          <p:attrName>style.visibility</p:attrName>
                                        </p:attrNameLst>
                                      </p:cBhvr>
                                      <p:to>
                                        <p:strVal val="visible"/>
                                      </p:to>
                                    </p:set>
                                    <p:animEffect transition="in" filter="wipe(up)">
                                      <p:cBhvr>
                                        <p:cTn id="19" dur="500"/>
                                        <p:tgtEl>
                                          <p:spTgt spid="221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灯片编号占位符 5">
            <a:extLst>
              <a:ext uri="{FF2B5EF4-FFF2-40B4-BE49-F238E27FC236}">
                <a16:creationId xmlns:a16="http://schemas.microsoft.com/office/drawing/2014/main" id="{70E65CCD-B41F-42DA-A7EC-11C5EC3419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6282BA-85CA-4566-9327-C4494CD74A92}" type="slidenum">
              <a:rPr lang="en-US" altLang="zh-CN"/>
              <a:pPr eaLnBrk="1" hangingPunct="1"/>
              <a:t>218</a:t>
            </a:fld>
            <a:endParaRPr lang="en-US" altLang="zh-CN"/>
          </a:p>
        </p:txBody>
      </p:sp>
      <p:sp>
        <p:nvSpPr>
          <p:cNvPr id="205827" name="Rectangle 3">
            <a:extLst>
              <a:ext uri="{FF2B5EF4-FFF2-40B4-BE49-F238E27FC236}">
                <a16:creationId xmlns:a16="http://schemas.microsoft.com/office/drawing/2014/main" id="{6052FB80-9003-476C-9813-FA3B3B4B6E1E}"/>
              </a:ext>
            </a:extLst>
          </p:cNvPr>
          <p:cNvSpPr>
            <a:spLocks noGrp="1" noChangeArrowheads="1"/>
          </p:cNvSpPr>
          <p:nvPr>
            <p:ph type="body" idx="1"/>
          </p:nvPr>
        </p:nvSpPr>
        <p:spPr>
          <a:xfrm>
            <a:off x="381000" y="609600"/>
            <a:ext cx="8458200" cy="5334000"/>
          </a:xfrm>
        </p:spPr>
        <p:txBody>
          <a:bodyPr/>
          <a:lstStyle/>
          <a:p>
            <a:pPr eaLnBrk="1" hangingPunct="1">
              <a:buFontTx/>
              <a:buNone/>
            </a:pPr>
            <a:r>
              <a:rPr lang="zh-CN" altLang="en-US" sz="3600"/>
              <a:t>例</a:t>
            </a:r>
            <a:r>
              <a:rPr lang="en-US" altLang="zh-CN" sz="3600"/>
              <a:t>2. </a:t>
            </a:r>
            <a:r>
              <a:rPr lang="zh-CN" altLang="en-US" sz="3600"/>
              <a:t>建立信息系学生的视图，并要求进行修改和插入操作时仍需保证该视图只有信息系的学生</a:t>
            </a:r>
          </a:p>
          <a:p>
            <a:pPr eaLnBrk="1" hangingPunct="1">
              <a:buFontTx/>
              <a:buNone/>
            </a:pPr>
            <a:r>
              <a:rPr lang="zh-CN" altLang="en-US" sz="3600"/>
              <a:t>    </a:t>
            </a:r>
            <a:r>
              <a:rPr lang="en-US" altLang="zh-CN" sz="3600"/>
              <a:t>CREATE VIEW IS_Student AS</a:t>
            </a:r>
          </a:p>
          <a:p>
            <a:pPr lvl="1" eaLnBrk="1" hangingPunct="1">
              <a:buFontTx/>
              <a:buNone/>
            </a:pPr>
            <a:r>
              <a:rPr lang="en-US" altLang="zh-CN" sz="3600"/>
              <a:t>SELECT Sno, Sname, Sage</a:t>
            </a:r>
          </a:p>
          <a:p>
            <a:pPr lvl="1" eaLnBrk="1" hangingPunct="1">
              <a:buFontTx/>
              <a:buNone/>
            </a:pPr>
            <a:r>
              <a:rPr lang="en-US" altLang="zh-CN" sz="3600"/>
              <a:t>FROM Student</a:t>
            </a:r>
          </a:p>
          <a:p>
            <a:pPr lvl="1" eaLnBrk="1" hangingPunct="1">
              <a:buFontTx/>
              <a:buNone/>
            </a:pPr>
            <a:r>
              <a:rPr lang="en-US" altLang="zh-CN" sz="3600"/>
              <a:t>WHERE Sdept= 'IS'</a:t>
            </a:r>
          </a:p>
          <a:p>
            <a:pPr lvl="1" eaLnBrk="1" hangingPunct="1">
              <a:buFontTx/>
              <a:buNone/>
            </a:pPr>
            <a:r>
              <a:rPr lang="en-US" altLang="zh-CN" sz="3600">
                <a:solidFill>
                  <a:srgbClr val="3333CC"/>
                </a:solidFill>
              </a:rPr>
              <a:t>WITH CHECK OPTION</a:t>
            </a:r>
            <a:r>
              <a:rPr lang="zh-CN" altLang="en-US" sz="3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82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05827">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05827">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205827">
                                            <p:txEl>
                                              <p:pRg st="4" end="4"/>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205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灯片编号占位符 5">
            <a:extLst>
              <a:ext uri="{FF2B5EF4-FFF2-40B4-BE49-F238E27FC236}">
                <a16:creationId xmlns:a16="http://schemas.microsoft.com/office/drawing/2014/main" id="{BF1A52CA-A3D3-4D66-84E0-CB4FFEFD4E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9FE137-715F-488C-B6CA-EC14A352BACA}" type="slidenum">
              <a:rPr lang="en-US" altLang="zh-CN"/>
              <a:pPr eaLnBrk="1" hangingPunct="1"/>
              <a:t>219</a:t>
            </a:fld>
            <a:endParaRPr lang="en-US" altLang="zh-CN"/>
          </a:p>
        </p:txBody>
      </p:sp>
      <p:sp>
        <p:nvSpPr>
          <p:cNvPr id="223235" name="Rectangle 3">
            <a:extLst>
              <a:ext uri="{FF2B5EF4-FFF2-40B4-BE49-F238E27FC236}">
                <a16:creationId xmlns:a16="http://schemas.microsoft.com/office/drawing/2014/main" id="{F2627F03-78B2-48F0-93AA-4255F3233E95}"/>
              </a:ext>
            </a:extLst>
          </p:cNvPr>
          <p:cNvSpPr>
            <a:spLocks noGrp="1" noChangeArrowheads="1"/>
          </p:cNvSpPr>
          <p:nvPr>
            <p:ph type="body" idx="1"/>
          </p:nvPr>
        </p:nvSpPr>
        <p:spPr>
          <a:xfrm>
            <a:off x="228600" y="685800"/>
            <a:ext cx="8915400" cy="4724400"/>
          </a:xfrm>
        </p:spPr>
        <p:txBody>
          <a:bodyPr/>
          <a:lstStyle/>
          <a:p>
            <a:pPr eaLnBrk="1" hangingPunct="1"/>
            <a:r>
              <a:rPr lang="zh-CN" altLang="en-US" sz="3600"/>
              <a:t>对</a:t>
            </a:r>
            <a:r>
              <a:rPr lang="en-US" altLang="zh-CN" sz="3600"/>
              <a:t>IS_Student</a:t>
            </a:r>
            <a:r>
              <a:rPr lang="zh-CN" altLang="en-US" sz="3600"/>
              <a:t>视图的更新操作</a:t>
            </a:r>
          </a:p>
          <a:p>
            <a:pPr eaLnBrk="1" hangingPunct="1"/>
            <a:r>
              <a:rPr lang="zh-CN" altLang="en-US" sz="3600"/>
              <a:t>修改操作：自动加上</a:t>
            </a:r>
            <a:r>
              <a:rPr lang="en-US" altLang="zh-CN" sz="3600"/>
              <a:t>Sdept= ‘IS’</a:t>
            </a:r>
            <a:r>
              <a:rPr lang="zh-CN" altLang="en-US" sz="3600"/>
              <a:t>的条件</a:t>
            </a:r>
          </a:p>
          <a:p>
            <a:pPr eaLnBrk="1" hangingPunct="1"/>
            <a:r>
              <a:rPr lang="zh-CN" altLang="en-US" sz="3600"/>
              <a:t>删除操作：自动加上</a:t>
            </a:r>
            <a:r>
              <a:rPr lang="en-US" altLang="zh-CN" sz="3600"/>
              <a:t>Sdept= ‘IS’</a:t>
            </a:r>
            <a:r>
              <a:rPr lang="zh-CN" altLang="en-US" sz="3600"/>
              <a:t>的条件</a:t>
            </a:r>
          </a:p>
          <a:p>
            <a:pPr eaLnBrk="1" hangingPunct="1"/>
            <a:r>
              <a:rPr lang="zh-CN" altLang="en-US" sz="3600"/>
              <a:t>插入操作：自动检查</a:t>
            </a:r>
            <a:r>
              <a:rPr lang="en-US" altLang="zh-CN" sz="3600"/>
              <a:t>Sdept</a:t>
            </a:r>
            <a:r>
              <a:rPr lang="zh-CN" altLang="en-US" sz="3600"/>
              <a:t>属性值是否为‘</a:t>
            </a:r>
            <a:r>
              <a:rPr lang="en-US" altLang="zh-CN" sz="3600"/>
              <a:t>IS’</a:t>
            </a:r>
            <a:r>
              <a:rPr lang="zh-CN" altLang="en-US" sz="3600"/>
              <a:t>。如果不是，则拒绝该插入操作。</a:t>
            </a:r>
            <a:br>
              <a:rPr lang="zh-CN" altLang="en-US" sz="3600"/>
            </a:br>
            <a:r>
              <a:rPr lang="zh-CN" altLang="en-US" sz="3600"/>
              <a:t>如果没有提供</a:t>
            </a:r>
            <a:r>
              <a:rPr lang="en-US" altLang="zh-CN" sz="3600"/>
              <a:t>Sdept</a:t>
            </a:r>
            <a:r>
              <a:rPr lang="zh-CN" altLang="en-US" sz="3600"/>
              <a:t>属性值，则自动定义</a:t>
            </a:r>
            <a:r>
              <a:rPr lang="en-US" altLang="zh-CN" sz="3600"/>
              <a:t>Sdept=‘IS’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32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32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32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055E809B-8E5F-4124-AB74-BB41E1EA90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000CE1-D92E-45BD-9A3B-B9F04081C9C0}" type="slidenum">
              <a:rPr lang="en-US" altLang="zh-CN"/>
              <a:pPr eaLnBrk="1" hangingPunct="1"/>
              <a:t>22</a:t>
            </a:fld>
            <a:endParaRPr lang="en-US" altLang="zh-CN"/>
          </a:p>
        </p:txBody>
      </p:sp>
      <p:sp>
        <p:nvSpPr>
          <p:cNvPr id="23555" name="Rectangle 3">
            <a:extLst>
              <a:ext uri="{FF2B5EF4-FFF2-40B4-BE49-F238E27FC236}">
                <a16:creationId xmlns:a16="http://schemas.microsoft.com/office/drawing/2014/main" id="{BA1021AB-80D0-470B-9102-EA23010B4D4A}"/>
              </a:ext>
            </a:extLst>
          </p:cNvPr>
          <p:cNvSpPr>
            <a:spLocks noGrp="1" noChangeArrowheads="1"/>
          </p:cNvSpPr>
          <p:nvPr>
            <p:ph type="body" idx="1"/>
          </p:nvPr>
        </p:nvSpPr>
        <p:spPr>
          <a:xfrm>
            <a:off x="457200" y="1219200"/>
            <a:ext cx="8229600" cy="4114800"/>
          </a:xfrm>
        </p:spPr>
        <p:txBody>
          <a:bodyPr/>
          <a:lstStyle/>
          <a:p>
            <a:pPr marL="609600" indent="-609600" eaLnBrk="1" hangingPunct="1">
              <a:buFontTx/>
              <a:buNone/>
            </a:pPr>
            <a:r>
              <a:rPr lang="zh-CN" altLang="en-US" sz="4400"/>
              <a:t>例</a:t>
            </a:r>
            <a:r>
              <a:rPr lang="en-US" altLang="zh-CN" sz="4400"/>
              <a:t>2. CREATE SCHEMA AUTHORIZATION WANG</a:t>
            </a:r>
            <a:r>
              <a:rPr lang="en-US" altLang="zh-CN" sz="4400">
                <a:latin typeface="Times New Roman" panose="02020603050405020304" pitchFamily="18" charset="0"/>
              </a:rPr>
              <a:t>;</a:t>
            </a:r>
          </a:p>
          <a:p>
            <a:pPr marL="990600" lvl="1" indent="-533400" eaLnBrk="1" hangingPunct="1">
              <a:buFontTx/>
              <a:buAutoNum type="circleNumDbPlain"/>
            </a:pPr>
            <a:r>
              <a:rPr lang="en-US" altLang="zh-CN" sz="4000"/>
              <a:t>&lt;</a:t>
            </a:r>
            <a:r>
              <a:rPr lang="zh-CN" altLang="en-US" sz="4000"/>
              <a:t>模式名</a:t>
            </a:r>
            <a:r>
              <a:rPr lang="en-US" altLang="zh-CN" sz="4000"/>
              <a:t>&gt;</a:t>
            </a:r>
            <a:r>
              <a:rPr lang="zh-CN" altLang="en-US" sz="4000"/>
              <a:t>隐含为用户名</a:t>
            </a:r>
            <a:r>
              <a:rPr lang="en-US" altLang="zh-CN" sz="4000"/>
              <a:t>WANG</a:t>
            </a:r>
          </a:p>
          <a:p>
            <a:pPr marL="990600" lvl="1" indent="-533400" eaLnBrk="1" hangingPunct="1">
              <a:buFontTx/>
              <a:buAutoNum type="circleNumDbPlain"/>
            </a:pPr>
            <a:r>
              <a:rPr lang="zh-CN" altLang="en-US" sz="4000"/>
              <a:t>如果没有指定</a:t>
            </a:r>
            <a:r>
              <a:rPr lang="en-US" altLang="zh-CN" sz="4000"/>
              <a:t>&lt;</a:t>
            </a:r>
            <a:r>
              <a:rPr lang="zh-CN" altLang="en-US" sz="4000"/>
              <a:t>模式名</a:t>
            </a:r>
            <a:r>
              <a:rPr lang="en-US" altLang="zh-CN" sz="4000"/>
              <a:t>&gt;</a:t>
            </a:r>
            <a:r>
              <a:rPr lang="zh-CN" altLang="en-US" sz="4000"/>
              <a:t>，那么</a:t>
            </a:r>
            <a:br>
              <a:rPr lang="zh-CN" altLang="en-US" sz="4000"/>
            </a:br>
            <a:r>
              <a:rPr lang="en-US" altLang="zh-CN" sz="4000"/>
              <a:t>&lt;</a:t>
            </a:r>
            <a:r>
              <a:rPr lang="zh-CN" altLang="en-US" sz="4000"/>
              <a:t>模式名</a:t>
            </a:r>
            <a:r>
              <a:rPr lang="en-US" altLang="zh-CN" sz="4000"/>
              <a:t>&gt;</a:t>
            </a:r>
            <a:r>
              <a:rPr lang="zh-CN" altLang="en-US" sz="4000"/>
              <a:t>隐含为</a:t>
            </a:r>
            <a:r>
              <a:rPr lang="en-US" altLang="zh-CN" sz="4000"/>
              <a:t>&lt;</a:t>
            </a:r>
            <a:r>
              <a:rPr lang="zh-CN" altLang="en-US" sz="4000"/>
              <a:t>用户名</a:t>
            </a:r>
            <a:r>
              <a:rPr lang="en-US" altLang="zh-CN" sz="4000"/>
              <a:t>&gt;</a:t>
            </a:r>
          </a:p>
          <a:p>
            <a:pPr marL="609600" indent="-609600" eaLnBrk="1" hangingPunct="1"/>
            <a:endParaRPr lang="en-US" altLang="zh-CN" sz="400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灯片编号占位符 5">
            <a:extLst>
              <a:ext uri="{FF2B5EF4-FFF2-40B4-BE49-F238E27FC236}">
                <a16:creationId xmlns:a16="http://schemas.microsoft.com/office/drawing/2014/main" id="{97E06971-3425-4508-8693-877B7D6749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901E048-0A86-4AEA-8D7F-26122DAF2B7E}" type="slidenum">
              <a:rPr lang="en-US" altLang="zh-CN"/>
              <a:pPr eaLnBrk="1" hangingPunct="1"/>
              <a:t>220</a:t>
            </a:fld>
            <a:endParaRPr lang="en-US" altLang="zh-CN"/>
          </a:p>
        </p:txBody>
      </p:sp>
      <p:sp>
        <p:nvSpPr>
          <p:cNvPr id="226307" name="Rectangle 2">
            <a:extLst>
              <a:ext uri="{FF2B5EF4-FFF2-40B4-BE49-F238E27FC236}">
                <a16:creationId xmlns:a16="http://schemas.microsoft.com/office/drawing/2014/main" id="{5C60761B-7058-4C49-838A-48441949A000}"/>
              </a:ext>
            </a:extLst>
          </p:cNvPr>
          <p:cNvSpPr>
            <a:spLocks noGrp="1" noChangeArrowheads="1"/>
          </p:cNvSpPr>
          <p:nvPr>
            <p:ph type="title"/>
          </p:nvPr>
        </p:nvSpPr>
        <p:spPr/>
        <p:txBody>
          <a:bodyPr/>
          <a:lstStyle/>
          <a:p>
            <a:pPr eaLnBrk="1" hangingPunct="1"/>
            <a:r>
              <a:rPr lang="zh-CN" altLang="en-US" b="1"/>
              <a:t>基于多个基本表的视图</a:t>
            </a:r>
          </a:p>
        </p:txBody>
      </p:sp>
      <p:sp>
        <p:nvSpPr>
          <p:cNvPr id="207875" name="Rectangle 3">
            <a:extLst>
              <a:ext uri="{FF2B5EF4-FFF2-40B4-BE49-F238E27FC236}">
                <a16:creationId xmlns:a16="http://schemas.microsoft.com/office/drawing/2014/main" id="{4102B034-AA42-4BF7-9C11-8ABEF9A3A056}"/>
              </a:ext>
            </a:extLst>
          </p:cNvPr>
          <p:cNvSpPr>
            <a:spLocks noGrp="1" noChangeArrowheads="1"/>
          </p:cNvSpPr>
          <p:nvPr>
            <p:ph type="body" idx="1"/>
          </p:nvPr>
        </p:nvSpPr>
        <p:spPr>
          <a:xfrm>
            <a:off x="457200" y="1295400"/>
            <a:ext cx="8458200" cy="5181600"/>
          </a:xfrm>
        </p:spPr>
        <p:txBody>
          <a:bodyPr/>
          <a:lstStyle/>
          <a:p>
            <a:pPr eaLnBrk="1" hangingPunct="1">
              <a:buFontTx/>
              <a:buNone/>
            </a:pPr>
            <a:r>
              <a:rPr lang="zh-CN" altLang="en-US"/>
              <a:t>例</a:t>
            </a:r>
            <a:r>
              <a:rPr lang="en-US" altLang="zh-CN"/>
              <a:t>3. </a:t>
            </a:r>
            <a:r>
              <a:rPr lang="zh-CN" altLang="en-US"/>
              <a:t>建立信息系选修了</a:t>
            </a:r>
            <a:r>
              <a:rPr lang="en-US" altLang="zh-CN"/>
              <a:t>1</a:t>
            </a:r>
            <a:r>
              <a:rPr lang="zh-CN" altLang="en-US"/>
              <a:t>号课程的学生视图</a:t>
            </a:r>
          </a:p>
          <a:p>
            <a:pPr eaLnBrk="1" hangingPunct="1">
              <a:buFontTx/>
              <a:buNone/>
            </a:pPr>
            <a:r>
              <a:rPr lang="en-US" altLang="zh-CN"/>
              <a:t>CREATE VIEW IS_S1(Sno, Sname, Grade)</a:t>
            </a:r>
          </a:p>
          <a:p>
            <a:pPr eaLnBrk="1" hangingPunct="1">
              <a:buFontTx/>
              <a:buNone/>
            </a:pPr>
            <a:r>
              <a:rPr lang="en-US" altLang="zh-CN"/>
              <a:t>AS</a:t>
            </a:r>
          </a:p>
          <a:p>
            <a:pPr lvl="1" eaLnBrk="1" hangingPunct="1">
              <a:buFontTx/>
              <a:buNone/>
            </a:pPr>
            <a:r>
              <a:rPr lang="en-US" altLang="zh-CN" sz="3200"/>
              <a:t>SELECT Student.Sno, Sname, Grade</a:t>
            </a:r>
          </a:p>
          <a:p>
            <a:pPr lvl="1" eaLnBrk="1" hangingPunct="1">
              <a:buFontTx/>
              <a:buNone/>
            </a:pPr>
            <a:r>
              <a:rPr lang="en-US" altLang="zh-CN" sz="3200"/>
              <a:t>FROM Student</a:t>
            </a:r>
            <a:r>
              <a:rPr lang="zh-CN" altLang="en-US" sz="3200"/>
              <a:t>，</a:t>
            </a:r>
            <a:r>
              <a:rPr lang="en-US" altLang="zh-CN" sz="3200"/>
              <a:t>SC</a:t>
            </a:r>
          </a:p>
          <a:p>
            <a:pPr lvl="1" eaLnBrk="1" hangingPunct="1">
              <a:buFontTx/>
              <a:buNone/>
            </a:pPr>
            <a:r>
              <a:rPr lang="en-US" altLang="zh-CN" sz="3200"/>
              <a:t>WHERE Sdept= ‘IS’ AND</a:t>
            </a:r>
          </a:p>
          <a:p>
            <a:pPr lvl="1" eaLnBrk="1" hangingPunct="1">
              <a:buFontTx/>
              <a:buNone/>
            </a:pPr>
            <a:r>
              <a:rPr lang="en-US" altLang="zh-CN" sz="3200"/>
              <a:t>   Student.Sno=SC.Sno AND</a:t>
            </a:r>
          </a:p>
          <a:p>
            <a:pPr lvl="1" eaLnBrk="1" hangingPunct="1">
              <a:buFontTx/>
              <a:buNone/>
            </a:pPr>
            <a:r>
              <a:rPr lang="en-US" altLang="zh-CN" sz="3200"/>
              <a:t>   SC.Cno=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78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78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78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87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78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787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7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灯片编号占位符 5">
            <a:extLst>
              <a:ext uri="{FF2B5EF4-FFF2-40B4-BE49-F238E27FC236}">
                <a16:creationId xmlns:a16="http://schemas.microsoft.com/office/drawing/2014/main" id="{42A2294B-6132-4A65-A951-5730621E5A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4661235-2741-45EE-8A87-E9647562BC4B}" type="slidenum">
              <a:rPr lang="en-US" altLang="zh-CN"/>
              <a:pPr eaLnBrk="1" hangingPunct="1"/>
              <a:t>221</a:t>
            </a:fld>
            <a:endParaRPr lang="en-US" altLang="zh-CN"/>
          </a:p>
        </p:txBody>
      </p:sp>
      <p:sp>
        <p:nvSpPr>
          <p:cNvPr id="227331" name="Rectangle 2">
            <a:extLst>
              <a:ext uri="{FF2B5EF4-FFF2-40B4-BE49-F238E27FC236}">
                <a16:creationId xmlns:a16="http://schemas.microsoft.com/office/drawing/2014/main" id="{CDF615F3-4790-44C5-963F-1B210073E58F}"/>
              </a:ext>
            </a:extLst>
          </p:cNvPr>
          <p:cNvSpPr>
            <a:spLocks noGrp="1" noChangeArrowheads="1"/>
          </p:cNvSpPr>
          <p:nvPr>
            <p:ph type="title"/>
          </p:nvPr>
        </p:nvSpPr>
        <p:spPr/>
        <p:txBody>
          <a:bodyPr/>
          <a:lstStyle/>
          <a:p>
            <a:pPr eaLnBrk="1" hangingPunct="1"/>
            <a:r>
              <a:rPr lang="zh-CN" altLang="en-US" b="1"/>
              <a:t>基于视图的视图</a:t>
            </a:r>
          </a:p>
        </p:txBody>
      </p:sp>
      <p:sp>
        <p:nvSpPr>
          <p:cNvPr id="208899" name="Rectangle 3">
            <a:extLst>
              <a:ext uri="{FF2B5EF4-FFF2-40B4-BE49-F238E27FC236}">
                <a16:creationId xmlns:a16="http://schemas.microsoft.com/office/drawing/2014/main" id="{6EB7D8F9-9931-4146-8630-01AF91EA09BA}"/>
              </a:ext>
            </a:extLst>
          </p:cNvPr>
          <p:cNvSpPr>
            <a:spLocks noGrp="1" noChangeArrowheads="1"/>
          </p:cNvSpPr>
          <p:nvPr>
            <p:ph type="body" idx="1"/>
          </p:nvPr>
        </p:nvSpPr>
        <p:spPr>
          <a:xfrm>
            <a:off x="457200" y="1600200"/>
            <a:ext cx="8229600" cy="4191000"/>
          </a:xfrm>
        </p:spPr>
        <p:txBody>
          <a:bodyPr/>
          <a:lstStyle/>
          <a:p>
            <a:pPr eaLnBrk="1" hangingPunct="1">
              <a:buFontTx/>
              <a:buNone/>
            </a:pPr>
            <a:r>
              <a:rPr lang="zh-CN" altLang="en-US" sz="3600"/>
              <a:t>例</a:t>
            </a:r>
            <a:r>
              <a:rPr lang="en-US" altLang="zh-CN" sz="3600"/>
              <a:t>4. </a:t>
            </a:r>
            <a:r>
              <a:rPr lang="zh-CN" altLang="en-US" sz="3600"/>
              <a:t>建立信息系选修了</a:t>
            </a:r>
            <a:r>
              <a:rPr lang="en-US" altLang="zh-CN" sz="3600"/>
              <a:t>1</a:t>
            </a:r>
            <a:r>
              <a:rPr lang="zh-CN" altLang="en-US" sz="3600"/>
              <a:t>号课程且成绩在</a:t>
            </a:r>
            <a:r>
              <a:rPr lang="en-US" altLang="zh-CN" sz="3600"/>
              <a:t>90</a:t>
            </a:r>
            <a:r>
              <a:rPr lang="zh-CN" altLang="en-US" sz="3600"/>
              <a:t>分以上的学生的视图</a:t>
            </a:r>
          </a:p>
          <a:p>
            <a:pPr eaLnBrk="1" hangingPunct="1">
              <a:buFontTx/>
              <a:buNone/>
            </a:pPr>
            <a:r>
              <a:rPr lang="en-US" altLang="zh-CN" sz="3600"/>
              <a:t>CREATE VIEW IS_S2 AS</a:t>
            </a:r>
          </a:p>
          <a:p>
            <a:pPr lvl="1" eaLnBrk="1" hangingPunct="1">
              <a:buFontTx/>
              <a:buNone/>
            </a:pPr>
            <a:r>
              <a:rPr lang="en-US" altLang="zh-CN" sz="3600"/>
              <a:t>SELECT Sno, Sname, Grade</a:t>
            </a:r>
          </a:p>
          <a:p>
            <a:pPr lvl="1" eaLnBrk="1" hangingPunct="1">
              <a:buFontTx/>
              <a:buNone/>
            </a:pPr>
            <a:r>
              <a:rPr lang="en-US" altLang="zh-CN" sz="3600">
                <a:solidFill>
                  <a:srgbClr val="3333CC"/>
                </a:solidFill>
              </a:rPr>
              <a:t>FROM IS_S1</a:t>
            </a:r>
          </a:p>
          <a:p>
            <a:pPr lvl="1" eaLnBrk="1" hangingPunct="1">
              <a:buFontTx/>
              <a:buNone/>
            </a:pPr>
            <a:r>
              <a:rPr lang="en-US" altLang="zh-CN" sz="3600"/>
              <a:t>WHERE Grade&gt;=90</a:t>
            </a:r>
            <a:r>
              <a:rPr lang="zh-CN" altLang="en-US" sz="3600"/>
              <a:t>；</a:t>
            </a:r>
          </a:p>
          <a:p>
            <a:pPr lvl="1" eaLnBrk="1" hangingPunct="1">
              <a:buFontTx/>
              <a:buNone/>
            </a:pP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8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889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88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灯片编号占位符 5">
            <a:extLst>
              <a:ext uri="{FF2B5EF4-FFF2-40B4-BE49-F238E27FC236}">
                <a16:creationId xmlns:a16="http://schemas.microsoft.com/office/drawing/2014/main" id="{F830A874-350C-49A8-88E9-299504A584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7C17D87-EFC6-463F-A64E-6C0136B7FAA1}" type="slidenum">
              <a:rPr lang="en-US" altLang="zh-CN"/>
              <a:pPr eaLnBrk="1" hangingPunct="1"/>
              <a:t>222</a:t>
            </a:fld>
            <a:endParaRPr lang="en-US" altLang="zh-CN"/>
          </a:p>
        </p:txBody>
      </p:sp>
      <p:sp>
        <p:nvSpPr>
          <p:cNvPr id="228355" name="Rectangle 2">
            <a:extLst>
              <a:ext uri="{FF2B5EF4-FFF2-40B4-BE49-F238E27FC236}">
                <a16:creationId xmlns:a16="http://schemas.microsoft.com/office/drawing/2014/main" id="{CF170ED5-6794-4FB1-8B0F-EADCF8605877}"/>
              </a:ext>
            </a:extLst>
          </p:cNvPr>
          <p:cNvSpPr>
            <a:spLocks noGrp="1" noChangeArrowheads="1"/>
          </p:cNvSpPr>
          <p:nvPr>
            <p:ph type="title"/>
          </p:nvPr>
        </p:nvSpPr>
        <p:spPr/>
        <p:txBody>
          <a:bodyPr/>
          <a:lstStyle/>
          <a:p>
            <a:pPr eaLnBrk="1" hangingPunct="1"/>
            <a:r>
              <a:rPr lang="zh-CN" altLang="en-US" b="1"/>
              <a:t>带表达式的视图</a:t>
            </a:r>
          </a:p>
        </p:txBody>
      </p:sp>
      <p:sp>
        <p:nvSpPr>
          <p:cNvPr id="228356" name="Rectangle 3">
            <a:extLst>
              <a:ext uri="{FF2B5EF4-FFF2-40B4-BE49-F238E27FC236}">
                <a16:creationId xmlns:a16="http://schemas.microsoft.com/office/drawing/2014/main" id="{8F1F5633-431E-48E7-A909-0F6C72E94896}"/>
              </a:ext>
            </a:extLst>
          </p:cNvPr>
          <p:cNvSpPr>
            <a:spLocks noGrp="1" noChangeArrowheads="1"/>
          </p:cNvSpPr>
          <p:nvPr>
            <p:ph type="body" idx="1"/>
          </p:nvPr>
        </p:nvSpPr>
        <p:spPr>
          <a:xfrm>
            <a:off x="381000" y="1600200"/>
            <a:ext cx="8458200" cy="3048000"/>
          </a:xfrm>
        </p:spPr>
        <p:txBody>
          <a:bodyPr/>
          <a:lstStyle/>
          <a:p>
            <a:pPr eaLnBrk="1" hangingPunct="1">
              <a:buFontTx/>
              <a:buNone/>
            </a:pPr>
            <a:r>
              <a:rPr lang="zh-CN" altLang="en-US" sz="3600" dirty="0"/>
              <a:t>例</a:t>
            </a:r>
            <a:r>
              <a:rPr lang="en-US" altLang="zh-CN" sz="3600" dirty="0"/>
              <a:t>5. </a:t>
            </a:r>
            <a:r>
              <a:rPr lang="zh-CN" altLang="en-US" sz="3600" dirty="0"/>
              <a:t>定义一个反映学生出生年份的视图</a:t>
            </a:r>
          </a:p>
          <a:p>
            <a:pPr eaLnBrk="1" hangingPunct="1">
              <a:buFontTx/>
              <a:buNone/>
            </a:pPr>
            <a:r>
              <a:rPr lang="en-US" altLang="zh-CN" dirty="0"/>
              <a:t>CREATE VIEW BT_S (</a:t>
            </a:r>
            <a:r>
              <a:rPr lang="en-US" altLang="zh-CN" dirty="0" err="1"/>
              <a:t>Sno</a:t>
            </a:r>
            <a:r>
              <a:rPr lang="en-US" altLang="zh-CN" dirty="0"/>
              <a:t>, </a:t>
            </a:r>
            <a:r>
              <a:rPr lang="en-US" altLang="zh-CN" dirty="0" err="1"/>
              <a:t>Sname</a:t>
            </a:r>
            <a:r>
              <a:rPr lang="en-US" altLang="zh-CN" dirty="0"/>
              <a:t>, </a:t>
            </a:r>
            <a:r>
              <a:rPr lang="en-US" altLang="zh-CN" dirty="0" err="1"/>
              <a:t>Sbirth</a:t>
            </a:r>
            <a:r>
              <a:rPr lang="en-US" altLang="zh-CN" dirty="0"/>
              <a:t>)</a:t>
            </a:r>
          </a:p>
          <a:p>
            <a:pPr eaLnBrk="1" hangingPunct="1">
              <a:buFontTx/>
              <a:buNone/>
            </a:pPr>
            <a:r>
              <a:rPr lang="en-US" altLang="zh-CN" dirty="0"/>
              <a:t>AS</a:t>
            </a:r>
          </a:p>
          <a:p>
            <a:pPr lvl="1" eaLnBrk="1" hangingPunct="1">
              <a:buFontTx/>
              <a:buNone/>
            </a:pPr>
            <a:r>
              <a:rPr lang="en-US" altLang="zh-CN" sz="3200" dirty="0"/>
              <a:t>SELECT Sno, </a:t>
            </a:r>
            <a:r>
              <a:rPr lang="en-US" altLang="zh-CN" sz="3200" dirty="0" err="1"/>
              <a:t>Sname</a:t>
            </a:r>
            <a:r>
              <a:rPr lang="en-US" altLang="zh-CN" sz="3200" dirty="0"/>
              <a:t>, 2023-Sage</a:t>
            </a:r>
          </a:p>
          <a:p>
            <a:pPr lvl="1" eaLnBrk="1" hangingPunct="1">
              <a:buFontTx/>
              <a:buNone/>
            </a:pPr>
            <a:r>
              <a:rPr lang="en-US" altLang="zh-CN" sz="3200" dirty="0"/>
              <a:t>FROM Student;</a:t>
            </a:r>
          </a:p>
          <a:p>
            <a:pPr eaLnBrk="1" hangingPunct="1">
              <a:buFontTx/>
              <a:buNone/>
            </a:pPr>
            <a:endParaRPr lang="en-US" altLang="zh-CN"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灯片编号占位符 5">
            <a:extLst>
              <a:ext uri="{FF2B5EF4-FFF2-40B4-BE49-F238E27FC236}">
                <a16:creationId xmlns:a16="http://schemas.microsoft.com/office/drawing/2014/main" id="{0A7C4AE2-88E7-4E3A-9ED9-E2A667F77A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D58973-FC77-47C8-A467-7F06DCB1E329}" type="slidenum">
              <a:rPr lang="en-US" altLang="zh-CN"/>
              <a:pPr eaLnBrk="1" hangingPunct="1"/>
              <a:t>223</a:t>
            </a:fld>
            <a:endParaRPr lang="en-US" altLang="zh-CN"/>
          </a:p>
        </p:txBody>
      </p:sp>
      <p:sp>
        <p:nvSpPr>
          <p:cNvPr id="229379" name="Rectangle 2">
            <a:extLst>
              <a:ext uri="{FF2B5EF4-FFF2-40B4-BE49-F238E27FC236}">
                <a16:creationId xmlns:a16="http://schemas.microsoft.com/office/drawing/2014/main" id="{26078FD4-2BAB-485E-8FC3-D43E8253B810}"/>
              </a:ext>
            </a:extLst>
          </p:cNvPr>
          <p:cNvSpPr>
            <a:spLocks noGrp="1" noChangeArrowheads="1"/>
          </p:cNvSpPr>
          <p:nvPr>
            <p:ph type="title"/>
          </p:nvPr>
        </p:nvSpPr>
        <p:spPr/>
        <p:txBody>
          <a:bodyPr/>
          <a:lstStyle/>
          <a:p>
            <a:pPr eaLnBrk="1" hangingPunct="1"/>
            <a:r>
              <a:rPr lang="zh-CN" altLang="en-US" b="1"/>
              <a:t>分组视图</a:t>
            </a:r>
          </a:p>
        </p:txBody>
      </p:sp>
      <p:sp>
        <p:nvSpPr>
          <p:cNvPr id="210947" name="Rectangle 3">
            <a:extLst>
              <a:ext uri="{FF2B5EF4-FFF2-40B4-BE49-F238E27FC236}">
                <a16:creationId xmlns:a16="http://schemas.microsoft.com/office/drawing/2014/main" id="{9889B490-3DFE-449F-A07D-B01569EAD15D}"/>
              </a:ext>
            </a:extLst>
          </p:cNvPr>
          <p:cNvSpPr>
            <a:spLocks noGrp="1" noChangeArrowheads="1"/>
          </p:cNvSpPr>
          <p:nvPr>
            <p:ph type="body" idx="1"/>
          </p:nvPr>
        </p:nvSpPr>
        <p:spPr/>
        <p:txBody>
          <a:bodyPr/>
          <a:lstStyle/>
          <a:p>
            <a:pPr eaLnBrk="1" hangingPunct="1">
              <a:buFontTx/>
              <a:buNone/>
            </a:pPr>
            <a:r>
              <a:rPr lang="zh-CN" altLang="en-US" sz="3600"/>
              <a:t>例</a:t>
            </a:r>
            <a:r>
              <a:rPr lang="en-US" altLang="zh-CN" sz="3600"/>
              <a:t>6. </a:t>
            </a:r>
            <a:r>
              <a:rPr lang="zh-CN" altLang="en-US" sz="3600"/>
              <a:t>将学生的学号及其平均成绩定义为一个视图</a:t>
            </a:r>
          </a:p>
          <a:p>
            <a:pPr eaLnBrk="1" hangingPunct="1">
              <a:buFontTx/>
              <a:buNone/>
            </a:pPr>
            <a:r>
              <a:rPr lang="en-US" altLang="zh-CN" sz="3600"/>
              <a:t>CREATE VIEW S_G(Sno, Gavg) AS</a:t>
            </a:r>
          </a:p>
          <a:p>
            <a:pPr lvl="1" eaLnBrk="1" hangingPunct="1">
              <a:buFontTx/>
              <a:buNone/>
            </a:pPr>
            <a:r>
              <a:rPr lang="en-US" altLang="zh-CN" sz="3600"/>
              <a:t>SELECT Sno, AVG(Grade)</a:t>
            </a:r>
          </a:p>
          <a:p>
            <a:pPr lvl="1" eaLnBrk="1" hangingPunct="1">
              <a:buFontTx/>
              <a:buNone/>
            </a:pPr>
            <a:r>
              <a:rPr lang="en-US" altLang="zh-CN" sz="3600"/>
              <a:t>FROM SC</a:t>
            </a:r>
          </a:p>
          <a:p>
            <a:pPr lvl="1" eaLnBrk="1" hangingPunct="1">
              <a:buFontTx/>
              <a:buNone/>
            </a:pPr>
            <a:r>
              <a:rPr lang="en-US" altLang="zh-CN" sz="3600"/>
              <a:t>GROUP BY Sno;</a:t>
            </a:r>
          </a:p>
          <a:p>
            <a:pPr eaLnBrk="1" hangingPunct="1">
              <a:buFontTx/>
              <a:buNone/>
            </a:pPr>
            <a:endParaRPr lang="en-US" altLang="zh-CN" sz="4000"/>
          </a:p>
          <a:p>
            <a:pPr eaLnBrk="1" hangingPunct="1">
              <a:buFontTx/>
              <a:buNone/>
            </a:pP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09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09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09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0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灯片编号占位符 5">
            <a:extLst>
              <a:ext uri="{FF2B5EF4-FFF2-40B4-BE49-F238E27FC236}">
                <a16:creationId xmlns:a16="http://schemas.microsoft.com/office/drawing/2014/main" id="{656D18DA-A256-47BD-8BF9-0AD6272CA2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BA6516E-9F8A-4926-A8D5-1E47B33607DF}" type="slidenum">
              <a:rPr lang="en-US" altLang="zh-CN"/>
              <a:pPr eaLnBrk="1" hangingPunct="1"/>
              <a:t>224</a:t>
            </a:fld>
            <a:endParaRPr lang="en-US" altLang="zh-CN"/>
          </a:p>
        </p:txBody>
      </p:sp>
      <p:sp>
        <p:nvSpPr>
          <p:cNvPr id="230403" name="Rectangle 2">
            <a:extLst>
              <a:ext uri="{FF2B5EF4-FFF2-40B4-BE49-F238E27FC236}">
                <a16:creationId xmlns:a16="http://schemas.microsoft.com/office/drawing/2014/main" id="{9BBCFF12-8121-43ED-B835-6DDE2E334285}"/>
              </a:ext>
            </a:extLst>
          </p:cNvPr>
          <p:cNvSpPr>
            <a:spLocks noGrp="1" noChangeArrowheads="1"/>
          </p:cNvSpPr>
          <p:nvPr>
            <p:ph type="title"/>
          </p:nvPr>
        </p:nvSpPr>
        <p:spPr/>
        <p:txBody>
          <a:bodyPr/>
          <a:lstStyle/>
          <a:p>
            <a:pPr eaLnBrk="1" hangingPunct="1"/>
            <a:r>
              <a:rPr lang="zh-CN" altLang="en-US" b="1"/>
              <a:t>建立视图不指定属性列</a:t>
            </a:r>
          </a:p>
        </p:txBody>
      </p:sp>
      <p:sp>
        <p:nvSpPr>
          <p:cNvPr id="211971" name="Rectangle 3">
            <a:extLst>
              <a:ext uri="{FF2B5EF4-FFF2-40B4-BE49-F238E27FC236}">
                <a16:creationId xmlns:a16="http://schemas.microsoft.com/office/drawing/2014/main" id="{E1C6D4CE-B58B-4FE5-8F9F-9BA4621A7BD7}"/>
              </a:ext>
            </a:extLst>
          </p:cNvPr>
          <p:cNvSpPr>
            <a:spLocks noGrp="1" noChangeArrowheads="1"/>
          </p:cNvSpPr>
          <p:nvPr>
            <p:ph type="body" idx="1"/>
          </p:nvPr>
        </p:nvSpPr>
        <p:spPr/>
        <p:txBody>
          <a:bodyPr/>
          <a:lstStyle/>
          <a:p>
            <a:pPr eaLnBrk="1" hangingPunct="1">
              <a:buFontTx/>
              <a:buNone/>
            </a:pPr>
            <a:r>
              <a:rPr lang="zh-CN" altLang="en-US"/>
              <a:t>例</a:t>
            </a:r>
            <a:r>
              <a:rPr lang="en-US" altLang="zh-CN"/>
              <a:t>7. </a:t>
            </a:r>
            <a:r>
              <a:rPr lang="zh-CN" altLang="en-US"/>
              <a:t>将</a:t>
            </a:r>
            <a:r>
              <a:rPr lang="en-US" altLang="zh-CN"/>
              <a:t>Student</a:t>
            </a:r>
            <a:r>
              <a:rPr lang="zh-CN" altLang="en-US"/>
              <a:t>表中所有女生记录定义为一个视图</a:t>
            </a:r>
          </a:p>
          <a:p>
            <a:pPr eaLnBrk="1" hangingPunct="1">
              <a:buFontTx/>
              <a:buNone/>
            </a:pPr>
            <a:r>
              <a:rPr lang="en-US" altLang="zh-CN"/>
              <a:t>CREATE VIEW F_Student(F_Sno, name, sex, age, dept)</a:t>
            </a:r>
          </a:p>
          <a:p>
            <a:pPr eaLnBrk="1" hangingPunct="1">
              <a:buFontTx/>
              <a:buNone/>
            </a:pPr>
            <a:r>
              <a:rPr lang="en-US" altLang="zh-CN"/>
              <a:t>AS</a:t>
            </a:r>
          </a:p>
          <a:p>
            <a:pPr lvl="1" eaLnBrk="1" hangingPunct="1">
              <a:buFontTx/>
              <a:buNone/>
            </a:pPr>
            <a:r>
              <a:rPr lang="en-US" altLang="zh-CN" sz="3200"/>
              <a:t>SELECT *</a:t>
            </a:r>
          </a:p>
          <a:p>
            <a:pPr lvl="1" eaLnBrk="1" hangingPunct="1">
              <a:buFontTx/>
              <a:buNone/>
            </a:pPr>
            <a:r>
              <a:rPr lang="en-US" altLang="zh-CN" sz="3200"/>
              <a:t>FROM Student</a:t>
            </a:r>
          </a:p>
          <a:p>
            <a:pPr lvl="1" eaLnBrk="1" hangingPunct="1">
              <a:buFontTx/>
              <a:buNone/>
            </a:pPr>
            <a:r>
              <a:rPr lang="en-US" altLang="zh-CN" sz="3200"/>
              <a:t>WHERE Ssex=‘</a:t>
            </a:r>
            <a:r>
              <a:rPr lang="zh-CN" altLang="en-US" sz="3200"/>
              <a:t>女’</a:t>
            </a:r>
            <a:r>
              <a:rPr lang="en-US" altLang="zh-CN" sz="3200"/>
              <a:t>;</a:t>
            </a:r>
          </a:p>
        </p:txBody>
      </p:sp>
      <p:sp>
        <p:nvSpPr>
          <p:cNvPr id="211972" name="AutoShape 4">
            <a:extLst>
              <a:ext uri="{FF2B5EF4-FFF2-40B4-BE49-F238E27FC236}">
                <a16:creationId xmlns:a16="http://schemas.microsoft.com/office/drawing/2014/main" id="{9E5B2888-8819-44AD-B1B2-E83E82277047}"/>
              </a:ext>
            </a:extLst>
          </p:cNvPr>
          <p:cNvSpPr>
            <a:spLocks noChangeArrowheads="1"/>
          </p:cNvSpPr>
          <p:nvPr/>
        </p:nvSpPr>
        <p:spPr bwMode="auto">
          <a:xfrm>
            <a:off x="4038600" y="3276600"/>
            <a:ext cx="4648200" cy="2362200"/>
          </a:xfrm>
          <a:prstGeom prst="wedgeRoundRectCallout">
            <a:avLst>
              <a:gd name="adj1" fmla="val -19819"/>
              <a:gd name="adj2" fmla="val -50495"/>
              <a:gd name="adj3" fmla="val 16667"/>
            </a:avLst>
          </a:prstGeom>
          <a:solidFill>
            <a:srgbClr val="FFFF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chemeClr val="accent2"/>
                </a:solidFill>
              </a:rPr>
              <a:t>缺点：修改基本表</a:t>
            </a:r>
            <a:r>
              <a:rPr lang="en-US" altLang="zh-CN" sz="2800">
                <a:solidFill>
                  <a:schemeClr val="accent2"/>
                </a:solidFill>
              </a:rPr>
              <a:t>Student</a:t>
            </a:r>
            <a:r>
              <a:rPr lang="zh-CN" altLang="en-US" sz="2800">
                <a:solidFill>
                  <a:schemeClr val="accent2"/>
                </a:solidFill>
              </a:rPr>
              <a:t>的结构后，</a:t>
            </a:r>
            <a:r>
              <a:rPr lang="en-US" altLang="zh-CN" sz="2800">
                <a:solidFill>
                  <a:schemeClr val="accent2"/>
                </a:solidFill>
              </a:rPr>
              <a:t>Student</a:t>
            </a:r>
            <a:r>
              <a:rPr lang="zh-CN" altLang="en-US" sz="2800">
                <a:solidFill>
                  <a:schemeClr val="accent2"/>
                </a:solidFill>
              </a:rPr>
              <a:t>表与</a:t>
            </a:r>
            <a:r>
              <a:rPr lang="en-US" altLang="zh-CN" sz="2800">
                <a:solidFill>
                  <a:schemeClr val="accent2"/>
                </a:solidFill>
              </a:rPr>
              <a:t>F_Student</a:t>
            </a:r>
            <a:r>
              <a:rPr lang="zh-CN" altLang="en-US" sz="2800">
                <a:solidFill>
                  <a:schemeClr val="accent2"/>
                </a:solidFill>
              </a:rPr>
              <a:t>视图的映像关系被破坏，导致该视图不能正确工作。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19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9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19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197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197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1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animBg="1"/>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灯片编号占位符 5">
            <a:extLst>
              <a:ext uri="{FF2B5EF4-FFF2-40B4-BE49-F238E27FC236}">
                <a16:creationId xmlns:a16="http://schemas.microsoft.com/office/drawing/2014/main" id="{F943BE48-AEE2-4E2F-8667-1DF84A744C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F40E6C-A734-4975-82C6-76C48F477633}" type="slidenum">
              <a:rPr lang="en-US" altLang="zh-CN"/>
              <a:pPr eaLnBrk="1" hangingPunct="1"/>
              <a:t>225</a:t>
            </a:fld>
            <a:endParaRPr lang="en-US" altLang="zh-CN"/>
          </a:p>
        </p:txBody>
      </p:sp>
      <p:sp>
        <p:nvSpPr>
          <p:cNvPr id="231427" name="Rectangle 2">
            <a:extLst>
              <a:ext uri="{FF2B5EF4-FFF2-40B4-BE49-F238E27FC236}">
                <a16:creationId xmlns:a16="http://schemas.microsoft.com/office/drawing/2014/main" id="{F14609DD-5946-4AC6-BD34-AAE126284778}"/>
              </a:ext>
            </a:extLst>
          </p:cNvPr>
          <p:cNvSpPr>
            <a:spLocks noGrp="1" noChangeArrowheads="1"/>
          </p:cNvSpPr>
          <p:nvPr>
            <p:ph type="title"/>
          </p:nvPr>
        </p:nvSpPr>
        <p:spPr/>
        <p:txBody>
          <a:bodyPr/>
          <a:lstStyle/>
          <a:p>
            <a:pPr eaLnBrk="1" hangingPunct="1"/>
            <a:r>
              <a:rPr lang="zh-CN" altLang="en-US" b="1"/>
              <a:t>二、删除视图</a:t>
            </a:r>
          </a:p>
        </p:txBody>
      </p:sp>
      <p:sp>
        <p:nvSpPr>
          <p:cNvPr id="231428" name="Rectangle 3">
            <a:extLst>
              <a:ext uri="{FF2B5EF4-FFF2-40B4-BE49-F238E27FC236}">
                <a16:creationId xmlns:a16="http://schemas.microsoft.com/office/drawing/2014/main" id="{AB3FB3AB-B6B0-46E5-ADDA-1358578FC3E5}"/>
              </a:ext>
            </a:extLst>
          </p:cNvPr>
          <p:cNvSpPr>
            <a:spLocks noGrp="1" noChangeArrowheads="1"/>
          </p:cNvSpPr>
          <p:nvPr>
            <p:ph type="body" idx="1"/>
          </p:nvPr>
        </p:nvSpPr>
        <p:spPr>
          <a:xfrm>
            <a:off x="533400" y="1600200"/>
            <a:ext cx="8229600" cy="4525963"/>
          </a:xfrm>
        </p:spPr>
        <p:txBody>
          <a:bodyPr/>
          <a:lstStyle/>
          <a:p>
            <a:pPr eaLnBrk="1" hangingPunct="1"/>
            <a:r>
              <a:rPr lang="zh-CN" altLang="en-US"/>
              <a:t>语句的格式：</a:t>
            </a:r>
            <a:r>
              <a:rPr lang="en-US" altLang="zh-CN">
                <a:solidFill>
                  <a:srgbClr val="3333CC"/>
                </a:solidFill>
              </a:rPr>
              <a:t>DROP VIEW &lt;</a:t>
            </a:r>
            <a:r>
              <a:rPr lang="zh-CN" altLang="en-US">
                <a:solidFill>
                  <a:srgbClr val="3333CC"/>
                </a:solidFill>
              </a:rPr>
              <a:t>视图名</a:t>
            </a:r>
            <a:r>
              <a:rPr lang="en-US" altLang="zh-CN">
                <a:solidFill>
                  <a:srgbClr val="3333CC"/>
                </a:solidFill>
              </a:rPr>
              <a:t>&gt;</a:t>
            </a:r>
            <a:r>
              <a:rPr lang="zh-CN" altLang="en-US"/>
              <a:t>；</a:t>
            </a:r>
          </a:p>
          <a:p>
            <a:pPr eaLnBrk="1" hangingPunct="1"/>
            <a:r>
              <a:rPr lang="zh-CN" altLang="en-US"/>
              <a:t>该语句从数据字典中删除指定的视图定义</a:t>
            </a:r>
          </a:p>
          <a:p>
            <a:pPr eaLnBrk="1" hangingPunct="1"/>
            <a:r>
              <a:rPr lang="zh-CN" altLang="en-US"/>
              <a:t>如果该视图上还导出了其他视图，使用</a:t>
            </a:r>
            <a:r>
              <a:rPr lang="en-US" altLang="zh-CN"/>
              <a:t>CASCADE</a:t>
            </a:r>
            <a:r>
              <a:rPr lang="zh-CN" altLang="en-US"/>
              <a:t>级联，删除语句，把该视图和由它导出的所有视图一起删除</a:t>
            </a:r>
          </a:p>
          <a:p>
            <a:pPr eaLnBrk="1" hangingPunct="1"/>
            <a:r>
              <a:rPr lang="zh-CN" altLang="en-US"/>
              <a:t>删除基本表时，由该基本表导出的所有视图定义都必须显式地使用</a:t>
            </a:r>
            <a:r>
              <a:rPr lang="en-US" altLang="zh-CN"/>
              <a:t>DROP VIEW</a:t>
            </a:r>
            <a:r>
              <a:rPr lang="zh-CN" altLang="en-US"/>
              <a:t>语句删除</a:t>
            </a:r>
          </a:p>
          <a:p>
            <a:pPr eaLnBrk="1" hangingPunct="1"/>
            <a:endParaRPr lang="en-US" altLang="zh-CN"/>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灯片编号占位符 5">
            <a:extLst>
              <a:ext uri="{FF2B5EF4-FFF2-40B4-BE49-F238E27FC236}">
                <a16:creationId xmlns:a16="http://schemas.microsoft.com/office/drawing/2014/main" id="{5B1E9F61-76D0-4830-A3B5-F12E9631DD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5F6857-C607-46E8-9B0E-178C6DB21642}" type="slidenum">
              <a:rPr lang="en-US" altLang="zh-CN"/>
              <a:pPr eaLnBrk="1" hangingPunct="1"/>
              <a:t>226</a:t>
            </a:fld>
            <a:endParaRPr lang="en-US" altLang="zh-CN"/>
          </a:p>
        </p:txBody>
      </p:sp>
      <p:sp>
        <p:nvSpPr>
          <p:cNvPr id="214019" name="Rectangle 3">
            <a:extLst>
              <a:ext uri="{FF2B5EF4-FFF2-40B4-BE49-F238E27FC236}">
                <a16:creationId xmlns:a16="http://schemas.microsoft.com/office/drawing/2014/main" id="{D4B1B157-ED01-4918-B23D-4365F6E7F931}"/>
              </a:ext>
            </a:extLst>
          </p:cNvPr>
          <p:cNvSpPr>
            <a:spLocks noGrp="1" noChangeArrowheads="1"/>
          </p:cNvSpPr>
          <p:nvPr>
            <p:ph type="body" idx="1"/>
          </p:nvPr>
        </p:nvSpPr>
        <p:spPr>
          <a:xfrm>
            <a:off x="304800" y="838200"/>
            <a:ext cx="8686800" cy="3352800"/>
          </a:xfrm>
        </p:spPr>
        <p:txBody>
          <a:bodyPr/>
          <a:lstStyle/>
          <a:p>
            <a:pPr eaLnBrk="1" hangingPunct="1">
              <a:buFontTx/>
              <a:buNone/>
            </a:pPr>
            <a:r>
              <a:rPr lang="zh-CN" altLang="en-US" sz="3600"/>
              <a:t>例</a:t>
            </a:r>
            <a:r>
              <a:rPr lang="en-US" altLang="zh-CN" sz="3600"/>
              <a:t>8. </a:t>
            </a:r>
            <a:r>
              <a:rPr lang="zh-CN" altLang="en-US" sz="3600"/>
              <a:t>删除视图</a:t>
            </a:r>
            <a:r>
              <a:rPr lang="en-US" altLang="zh-CN" sz="3600"/>
              <a:t>BT_S</a:t>
            </a:r>
            <a:r>
              <a:rPr lang="zh-CN" altLang="en-US" sz="3600"/>
              <a:t>：  </a:t>
            </a:r>
            <a:endParaRPr lang="en-US" altLang="zh-CN" sz="3600"/>
          </a:p>
          <a:p>
            <a:pPr eaLnBrk="1" hangingPunct="1">
              <a:buFontTx/>
              <a:buNone/>
            </a:pPr>
            <a:r>
              <a:rPr lang="en-US" altLang="zh-CN" sz="3600"/>
              <a:t>        DROP VIEW BT_S</a:t>
            </a:r>
            <a:r>
              <a:rPr lang="zh-CN" altLang="en-US" sz="3600"/>
              <a:t>；</a:t>
            </a:r>
          </a:p>
          <a:p>
            <a:pPr eaLnBrk="1" hangingPunct="1"/>
            <a:r>
              <a:rPr lang="zh-CN" altLang="en-US" sz="3600"/>
              <a:t>删除视图</a:t>
            </a:r>
            <a:r>
              <a:rPr lang="en-US" altLang="zh-CN" sz="3600"/>
              <a:t>IS_S1</a:t>
            </a:r>
            <a:r>
              <a:rPr lang="zh-CN" altLang="en-US" sz="3600"/>
              <a:t>：</a:t>
            </a:r>
            <a:endParaRPr lang="en-US" altLang="zh-CN" sz="3600"/>
          </a:p>
          <a:p>
            <a:pPr eaLnBrk="1" hangingPunct="1">
              <a:buFontTx/>
              <a:buNone/>
            </a:pPr>
            <a:r>
              <a:rPr lang="en-US" altLang="zh-CN" sz="3600"/>
              <a:t>        DROP VIEW IS_S1</a:t>
            </a:r>
            <a:r>
              <a:rPr lang="zh-CN" altLang="en-US" sz="3600"/>
              <a:t>；</a:t>
            </a:r>
          </a:p>
          <a:p>
            <a:pPr eaLnBrk="1" hangingPunct="1">
              <a:buFontTx/>
              <a:buNone/>
            </a:pPr>
            <a:r>
              <a:rPr lang="zh-CN" altLang="en-US" sz="3600"/>
              <a:t>  拒绝执行 </a:t>
            </a:r>
            <a:r>
              <a:rPr lang="en-US" altLang="zh-CN" sz="3600"/>
              <a:t>(because of IS_S2)</a:t>
            </a:r>
          </a:p>
          <a:p>
            <a:pPr eaLnBrk="1" hangingPunct="1"/>
            <a:r>
              <a:rPr lang="zh-CN" altLang="en-US" sz="3600"/>
              <a:t>级联删除：</a:t>
            </a:r>
            <a:r>
              <a:rPr lang="en-US" altLang="zh-CN" sz="3600"/>
              <a:t>DROP VIEW IS_S1 CASCADE;</a:t>
            </a:r>
          </a:p>
          <a:p>
            <a:pPr eaLnBrk="1" hangingPunct="1"/>
            <a:endParaRPr lang="en-US" altLang="zh-CN" sz="3600"/>
          </a:p>
          <a:p>
            <a:pPr eaLnBrk="1" hangingPunct="1"/>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401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40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4019">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4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灯片编号占位符 5">
            <a:extLst>
              <a:ext uri="{FF2B5EF4-FFF2-40B4-BE49-F238E27FC236}">
                <a16:creationId xmlns:a16="http://schemas.microsoft.com/office/drawing/2014/main" id="{DEE32589-2501-4C9F-855C-E319B0AA3E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228CB5-4850-4491-B5D9-9CD4A0D6CC00}" type="slidenum">
              <a:rPr lang="en-US" altLang="zh-CN"/>
              <a:pPr eaLnBrk="1" hangingPunct="1"/>
              <a:t>227</a:t>
            </a:fld>
            <a:endParaRPr lang="en-US" altLang="zh-CN"/>
          </a:p>
        </p:txBody>
      </p:sp>
      <p:sp>
        <p:nvSpPr>
          <p:cNvPr id="233475" name="Rectangle 2">
            <a:extLst>
              <a:ext uri="{FF2B5EF4-FFF2-40B4-BE49-F238E27FC236}">
                <a16:creationId xmlns:a16="http://schemas.microsoft.com/office/drawing/2014/main" id="{B90AF66A-30F6-4689-B1C7-DC28CD9DAD73}"/>
              </a:ext>
            </a:extLst>
          </p:cNvPr>
          <p:cNvSpPr>
            <a:spLocks noGrp="1" noChangeArrowheads="1"/>
          </p:cNvSpPr>
          <p:nvPr>
            <p:ph type="title"/>
          </p:nvPr>
        </p:nvSpPr>
        <p:spPr/>
        <p:txBody>
          <a:bodyPr/>
          <a:lstStyle/>
          <a:p>
            <a:pPr eaLnBrk="1" hangingPunct="1"/>
            <a:r>
              <a:rPr lang="en-US" altLang="zh-CN">
                <a:solidFill>
                  <a:srgbClr val="3333CC"/>
                </a:solidFill>
              </a:rPr>
              <a:t>3.7.2 </a:t>
            </a:r>
            <a:r>
              <a:rPr lang="zh-CN" altLang="en-US" b="1">
                <a:solidFill>
                  <a:srgbClr val="3333CC"/>
                </a:solidFill>
              </a:rPr>
              <a:t>查询视图</a:t>
            </a:r>
          </a:p>
        </p:txBody>
      </p:sp>
      <p:sp>
        <p:nvSpPr>
          <p:cNvPr id="231428" name="Rectangle 3">
            <a:extLst>
              <a:ext uri="{FF2B5EF4-FFF2-40B4-BE49-F238E27FC236}">
                <a16:creationId xmlns:a16="http://schemas.microsoft.com/office/drawing/2014/main" id="{F4491B83-485F-40BC-8A12-878115FA2033}"/>
              </a:ext>
            </a:extLst>
          </p:cNvPr>
          <p:cNvSpPr>
            <a:spLocks noGrp="1" noChangeArrowheads="1"/>
          </p:cNvSpPr>
          <p:nvPr>
            <p:ph type="body" idx="1"/>
          </p:nvPr>
        </p:nvSpPr>
        <p:spPr>
          <a:xfrm>
            <a:off x="304800" y="1676400"/>
            <a:ext cx="8686800" cy="4495800"/>
          </a:xfrm>
        </p:spPr>
        <p:txBody>
          <a:bodyPr/>
          <a:lstStyle/>
          <a:p>
            <a:pPr marL="609600" indent="-609600" eaLnBrk="1" hangingPunct="1"/>
            <a:r>
              <a:rPr lang="zh-CN" altLang="en-US" sz="3600"/>
              <a:t>用户角度：查询视图与查询基本表相同</a:t>
            </a:r>
          </a:p>
          <a:p>
            <a:pPr marL="609600" indent="-609600" eaLnBrk="1" hangingPunct="1"/>
            <a:r>
              <a:rPr lang="en-US" altLang="zh-CN" sz="3600"/>
              <a:t>RDBMS</a:t>
            </a:r>
            <a:r>
              <a:rPr lang="zh-CN" altLang="en-US" sz="3600"/>
              <a:t>实现视图查询的方法：</a:t>
            </a:r>
            <a:r>
              <a:rPr lang="zh-CN" altLang="en-US" sz="3600">
                <a:solidFill>
                  <a:schemeClr val="accent2"/>
                </a:solidFill>
              </a:rPr>
              <a:t>视图消解法</a:t>
            </a:r>
            <a:r>
              <a:rPr lang="en-US" altLang="zh-CN" sz="3600"/>
              <a:t>(View Resolution)</a:t>
            </a:r>
          </a:p>
          <a:p>
            <a:pPr marL="990600" lvl="1" indent="-533400" eaLnBrk="1" hangingPunct="1">
              <a:buFontTx/>
              <a:buAutoNum type="circleNumDbPlain"/>
            </a:pPr>
            <a:r>
              <a:rPr lang="zh-CN" altLang="en-US" sz="3600"/>
              <a:t>进行有效性检查：表、视图是否存在</a:t>
            </a:r>
            <a:r>
              <a:rPr lang="en-US" altLang="zh-CN" sz="3600"/>
              <a:t>?</a:t>
            </a:r>
            <a:endParaRPr lang="zh-CN" altLang="en-US" sz="3600"/>
          </a:p>
          <a:p>
            <a:pPr marL="990600" lvl="1" indent="-533400" eaLnBrk="1" hangingPunct="1">
              <a:buFontTx/>
              <a:buAutoNum type="circleNumDbPlain"/>
            </a:pPr>
            <a:r>
              <a:rPr lang="zh-CN" altLang="en-US" sz="3600"/>
              <a:t>转换成等价的对基本表的查询</a:t>
            </a:r>
          </a:p>
          <a:p>
            <a:pPr marL="990600" lvl="1" indent="-533400" eaLnBrk="1" hangingPunct="1">
              <a:buFontTx/>
              <a:buAutoNum type="circleNumDbPlain"/>
            </a:pPr>
            <a:r>
              <a:rPr lang="zh-CN" altLang="en-US" sz="3600"/>
              <a:t>执行修正了的查询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142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142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142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14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灯片编号占位符 5">
            <a:extLst>
              <a:ext uri="{FF2B5EF4-FFF2-40B4-BE49-F238E27FC236}">
                <a16:creationId xmlns:a16="http://schemas.microsoft.com/office/drawing/2014/main" id="{73DCC229-9035-4885-93F0-73EC7F956B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D57E3A-36C5-407B-94A1-52EC92B73BFE}" type="slidenum">
              <a:rPr lang="en-US" altLang="zh-CN"/>
              <a:pPr eaLnBrk="1" hangingPunct="1"/>
              <a:t>228</a:t>
            </a:fld>
            <a:endParaRPr lang="en-US" altLang="zh-CN"/>
          </a:p>
        </p:txBody>
      </p:sp>
      <p:sp>
        <p:nvSpPr>
          <p:cNvPr id="234499" name="Rectangle 2">
            <a:extLst>
              <a:ext uri="{FF2B5EF4-FFF2-40B4-BE49-F238E27FC236}">
                <a16:creationId xmlns:a16="http://schemas.microsoft.com/office/drawing/2014/main" id="{D2FD5112-2514-404C-B4E0-93FFAFA32C29}"/>
              </a:ext>
            </a:extLst>
          </p:cNvPr>
          <p:cNvSpPr>
            <a:spLocks noGrp="1" noChangeArrowheads="1"/>
          </p:cNvSpPr>
          <p:nvPr>
            <p:ph type="title"/>
          </p:nvPr>
        </p:nvSpPr>
        <p:spPr>
          <a:xfrm>
            <a:off x="457200" y="304800"/>
            <a:ext cx="8229600" cy="1143000"/>
          </a:xfrm>
        </p:spPr>
        <p:txBody>
          <a:bodyPr/>
          <a:lstStyle/>
          <a:p>
            <a:pPr eaLnBrk="1" hangingPunct="1"/>
            <a:r>
              <a:rPr lang="zh-CN" altLang="en-US" b="1"/>
              <a:t>查询视图</a:t>
            </a:r>
          </a:p>
        </p:txBody>
      </p:sp>
      <p:sp>
        <p:nvSpPr>
          <p:cNvPr id="216067" name="Rectangle 3">
            <a:extLst>
              <a:ext uri="{FF2B5EF4-FFF2-40B4-BE49-F238E27FC236}">
                <a16:creationId xmlns:a16="http://schemas.microsoft.com/office/drawing/2014/main" id="{CA3FB6DA-E1D8-4649-88EC-EA4882E9A016}"/>
              </a:ext>
            </a:extLst>
          </p:cNvPr>
          <p:cNvSpPr>
            <a:spLocks noGrp="1" noChangeArrowheads="1"/>
          </p:cNvSpPr>
          <p:nvPr>
            <p:ph type="body" idx="1"/>
          </p:nvPr>
        </p:nvSpPr>
        <p:spPr>
          <a:xfrm>
            <a:off x="381000" y="1371600"/>
            <a:ext cx="8229600" cy="5257800"/>
          </a:xfrm>
        </p:spPr>
        <p:txBody>
          <a:bodyPr/>
          <a:lstStyle/>
          <a:p>
            <a:pPr eaLnBrk="1" hangingPunct="1">
              <a:buFontTx/>
              <a:buNone/>
            </a:pPr>
            <a:r>
              <a:rPr lang="zh-CN" altLang="en-US" sz="3600"/>
              <a:t>例</a:t>
            </a:r>
            <a:r>
              <a:rPr lang="en-US" altLang="zh-CN" sz="3600"/>
              <a:t>9. </a:t>
            </a:r>
            <a:r>
              <a:rPr lang="zh-CN" altLang="en-US" sz="3600"/>
              <a:t>在信息系学生的视图中找出年龄小于</a:t>
            </a:r>
            <a:r>
              <a:rPr lang="en-US" altLang="zh-CN" sz="3600"/>
              <a:t>20</a:t>
            </a:r>
            <a:r>
              <a:rPr lang="zh-CN" altLang="en-US" sz="3600"/>
              <a:t>岁的学生</a:t>
            </a:r>
          </a:p>
          <a:p>
            <a:pPr lvl="1" eaLnBrk="1" hangingPunct="1">
              <a:buFontTx/>
              <a:buNone/>
            </a:pPr>
            <a:r>
              <a:rPr lang="en-US" altLang="zh-CN" sz="3200"/>
              <a:t>SELECT Sno</a:t>
            </a:r>
            <a:r>
              <a:rPr lang="zh-CN" altLang="en-US" sz="3200"/>
              <a:t>，</a:t>
            </a:r>
            <a:r>
              <a:rPr lang="en-US" altLang="zh-CN" sz="3200"/>
              <a:t>Sage</a:t>
            </a:r>
          </a:p>
          <a:p>
            <a:pPr lvl="1" eaLnBrk="1" hangingPunct="1">
              <a:buFontTx/>
              <a:buNone/>
            </a:pPr>
            <a:r>
              <a:rPr lang="en-US" altLang="zh-CN" sz="3200"/>
              <a:t>FROM IS_Student</a:t>
            </a:r>
          </a:p>
          <a:p>
            <a:pPr lvl="1" eaLnBrk="1" hangingPunct="1">
              <a:buFontTx/>
              <a:buNone/>
            </a:pPr>
            <a:r>
              <a:rPr lang="en-US" altLang="zh-CN" sz="3200"/>
              <a:t>WHERE Sage&lt;20</a:t>
            </a:r>
            <a:r>
              <a:rPr lang="zh-CN" altLang="en-US" sz="3200"/>
              <a:t>；</a:t>
            </a:r>
          </a:p>
          <a:p>
            <a:pPr eaLnBrk="1" hangingPunct="1">
              <a:buFontTx/>
              <a:buNone/>
            </a:pPr>
            <a:r>
              <a:rPr lang="zh-CN" altLang="en-US" sz="3600"/>
              <a:t>视图消解转换后的查询语句为：</a:t>
            </a:r>
          </a:p>
          <a:p>
            <a:pPr lvl="1" eaLnBrk="1" hangingPunct="1">
              <a:buFontTx/>
              <a:buNone/>
            </a:pPr>
            <a:r>
              <a:rPr lang="en-US" altLang="zh-CN" sz="3200"/>
              <a:t>SELECT Sno</a:t>
            </a:r>
            <a:r>
              <a:rPr lang="zh-CN" altLang="en-US" sz="3200"/>
              <a:t>，</a:t>
            </a:r>
            <a:r>
              <a:rPr lang="en-US" altLang="zh-CN" sz="3200"/>
              <a:t>Sage</a:t>
            </a:r>
          </a:p>
          <a:p>
            <a:pPr lvl="1" eaLnBrk="1" hangingPunct="1">
              <a:buFontTx/>
              <a:buNone/>
            </a:pPr>
            <a:r>
              <a:rPr lang="en-US" altLang="zh-CN" sz="3200"/>
              <a:t>FROM Student</a:t>
            </a:r>
          </a:p>
          <a:p>
            <a:pPr lvl="1" eaLnBrk="1" hangingPunct="1">
              <a:buFontTx/>
              <a:buNone/>
            </a:pPr>
            <a:r>
              <a:rPr lang="en-US" altLang="zh-CN" sz="3200"/>
              <a:t>WHERE Sdept= 'IS' AND Sage&lt;20</a:t>
            </a:r>
            <a:r>
              <a:rPr lang="zh-CN" altLang="en-US" sz="32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6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60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606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60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606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606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60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灯片编号占位符 5">
            <a:extLst>
              <a:ext uri="{FF2B5EF4-FFF2-40B4-BE49-F238E27FC236}">
                <a16:creationId xmlns:a16="http://schemas.microsoft.com/office/drawing/2014/main" id="{25EDB128-2AD7-44D5-8680-2DEFB90324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772D4C9-9027-409A-A032-764A06FA80BF}" type="slidenum">
              <a:rPr lang="en-US" altLang="zh-CN"/>
              <a:pPr eaLnBrk="1" hangingPunct="1"/>
              <a:t>229</a:t>
            </a:fld>
            <a:endParaRPr lang="en-US" altLang="zh-CN"/>
          </a:p>
        </p:txBody>
      </p:sp>
      <p:sp>
        <p:nvSpPr>
          <p:cNvPr id="235523" name="Rectangle 2">
            <a:extLst>
              <a:ext uri="{FF2B5EF4-FFF2-40B4-BE49-F238E27FC236}">
                <a16:creationId xmlns:a16="http://schemas.microsoft.com/office/drawing/2014/main" id="{6A73CAC0-D801-41CC-95CD-EC3BCF946324}"/>
              </a:ext>
            </a:extLst>
          </p:cNvPr>
          <p:cNvSpPr>
            <a:spLocks noGrp="1" noChangeArrowheads="1"/>
          </p:cNvSpPr>
          <p:nvPr>
            <p:ph type="title"/>
          </p:nvPr>
        </p:nvSpPr>
        <p:spPr/>
        <p:txBody>
          <a:bodyPr/>
          <a:lstStyle/>
          <a:p>
            <a:pPr eaLnBrk="1" hangingPunct="1"/>
            <a:r>
              <a:rPr lang="zh-CN" altLang="en-US" b="1"/>
              <a:t>查询视图</a:t>
            </a:r>
          </a:p>
        </p:txBody>
      </p:sp>
      <p:sp>
        <p:nvSpPr>
          <p:cNvPr id="233476" name="Rectangle 3">
            <a:extLst>
              <a:ext uri="{FF2B5EF4-FFF2-40B4-BE49-F238E27FC236}">
                <a16:creationId xmlns:a16="http://schemas.microsoft.com/office/drawing/2014/main" id="{0FFCB9F9-A970-4841-A22E-739E99A4AC6E}"/>
              </a:ext>
            </a:extLst>
          </p:cNvPr>
          <p:cNvSpPr>
            <a:spLocks noGrp="1" noChangeArrowheads="1"/>
          </p:cNvSpPr>
          <p:nvPr>
            <p:ph type="body" idx="1"/>
          </p:nvPr>
        </p:nvSpPr>
        <p:spPr/>
        <p:txBody>
          <a:bodyPr/>
          <a:lstStyle/>
          <a:p>
            <a:pPr eaLnBrk="1" hangingPunct="1">
              <a:buFontTx/>
              <a:buNone/>
            </a:pPr>
            <a:r>
              <a:rPr lang="zh-CN" altLang="en-US"/>
              <a:t>例</a:t>
            </a:r>
            <a:r>
              <a:rPr lang="en-US" altLang="zh-CN"/>
              <a:t>10. </a:t>
            </a:r>
            <a:r>
              <a:rPr lang="zh-CN" altLang="en-US"/>
              <a:t>查询选修了</a:t>
            </a:r>
            <a:r>
              <a:rPr lang="en-US" altLang="zh-CN"/>
              <a:t>1</a:t>
            </a:r>
            <a:r>
              <a:rPr lang="zh-CN" altLang="en-US"/>
              <a:t>号课程的信息系学生</a:t>
            </a:r>
          </a:p>
          <a:p>
            <a:pPr eaLnBrk="1" hangingPunct="1">
              <a:buFontTx/>
              <a:buNone/>
            </a:pPr>
            <a:r>
              <a:rPr lang="en-US" altLang="zh-CN"/>
              <a:t>SELECT IS_Student.Sno</a:t>
            </a:r>
            <a:r>
              <a:rPr lang="zh-CN" altLang="en-US"/>
              <a:t>，</a:t>
            </a:r>
            <a:r>
              <a:rPr lang="en-US" altLang="zh-CN"/>
              <a:t>Sname</a:t>
            </a:r>
          </a:p>
          <a:p>
            <a:pPr eaLnBrk="1" hangingPunct="1">
              <a:buFontTx/>
              <a:buNone/>
            </a:pPr>
            <a:r>
              <a:rPr lang="en-US" altLang="zh-CN"/>
              <a:t>FROM IS_Student</a:t>
            </a:r>
            <a:r>
              <a:rPr lang="zh-CN" altLang="en-US"/>
              <a:t>，</a:t>
            </a:r>
            <a:r>
              <a:rPr lang="en-US" altLang="zh-CN"/>
              <a:t>SC</a:t>
            </a:r>
          </a:p>
          <a:p>
            <a:pPr eaLnBrk="1" hangingPunct="1">
              <a:buFontTx/>
              <a:buNone/>
            </a:pPr>
            <a:r>
              <a:rPr lang="en-US" altLang="zh-CN"/>
              <a:t>WHERE IS_Student.Sno =SC.Sno AND SC.Cno= '1'</a:t>
            </a:r>
            <a:r>
              <a:rPr lang="zh-CN" altLang="en-US"/>
              <a:t>；</a:t>
            </a:r>
          </a:p>
          <a:p>
            <a:pPr eaLnBrk="1" hangingPunct="1">
              <a:buFontTx/>
              <a:buNone/>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3476">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33476">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334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4E9FB8DE-7550-4266-A73D-6EBE395BCD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4C2886-9684-492B-B9C6-C60455E80A24}" type="slidenum">
              <a:rPr lang="en-US" altLang="zh-CN"/>
              <a:pPr eaLnBrk="1" hangingPunct="1"/>
              <a:t>23</a:t>
            </a:fld>
            <a:endParaRPr lang="en-US" altLang="zh-CN"/>
          </a:p>
        </p:txBody>
      </p:sp>
      <p:sp>
        <p:nvSpPr>
          <p:cNvPr id="24579" name="Rectangle 3">
            <a:extLst>
              <a:ext uri="{FF2B5EF4-FFF2-40B4-BE49-F238E27FC236}">
                <a16:creationId xmlns:a16="http://schemas.microsoft.com/office/drawing/2014/main" id="{85AF0E32-78A7-4DEC-A598-D72D017FC35D}"/>
              </a:ext>
            </a:extLst>
          </p:cNvPr>
          <p:cNvSpPr>
            <a:spLocks noGrp="1" noChangeArrowheads="1"/>
          </p:cNvSpPr>
          <p:nvPr>
            <p:ph type="body" idx="1"/>
          </p:nvPr>
        </p:nvSpPr>
        <p:spPr>
          <a:xfrm>
            <a:off x="609600" y="228600"/>
            <a:ext cx="7772400" cy="6096000"/>
          </a:xfrm>
        </p:spPr>
        <p:txBody>
          <a:bodyPr/>
          <a:lstStyle/>
          <a:p>
            <a:pPr eaLnBrk="1" hangingPunct="1">
              <a:lnSpc>
                <a:spcPct val="90000"/>
              </a:lnSpc>
              <a:buFontTx/>
              <a:buNone/>
            </a:pPr>
            <a:r>
              <a:rPr lang="zh-CN" altLang="en-US"/>
              <a:t>例</a:t>
            </a:r>
            <a:r>
              <a:rPr lang="en-US" altLang="zh-CN"/>
              <a:t>3.</a:t>
            </a:r>
          </a:p>
          <a:p>
            <a:pPr eaLnBrk="1" hangingPunct="1">
              <a:lnSpc>
                <a:spcPct val="90000"/>
              </a:lnSpc>
              <a:buFontTx/>
              <a:buNone/>
            </a:pPr>
            <a:r>
              <a:rPr lang="en-US" altLang="zh-CN">
                <a:solidFill>
                  <a:srgbClr val="3333CC"/>
                </a:solidFill>
              </a:rPr>
              <a:t>CREATE SCHEMA TEST AUTHORIZATION ZHANG</a:t>
            </a:r>
          </a:p>
          <a:p>
            <a:pPr lvl="1" eaLnBrk="1" hangingPunct="1">
              <a:lnSpc>
                <a:spcPct val="90000"/>
              </a:lnSpc>
              <a:buFontTx/>
              <a:buNone/>
            </a:pPr>
            <a:r>
              <a:rPr lang="en-US" altLang="zh-CN" sz="3200"/>
              <a:t>CREATE TABLE TAB1(</a:t>
            </a:r>
          </a:p>
          <a:p>
            <a:pPr lvl="2" eaLnBrk="1" hangingPunct="1">
              <a:lnSpc>
                <a:spcPct val="90000"/>
              </a:lnSpc>
              <a:buFontTx/>
              <a:buNone/>
            </a:pPr>
            <a:r>
              <a:rPr lang="en-US" altLang="zh-CN" sz="3200"/>
              <a:t>COL1 SMALLINT</a:t>
            </a:r>
            <a:r>
              <a:rPr lang="zh-CN" altLang="en-US" sz="3200"/>
              <a:t>，</a:t>
            </a:r>
          </a:p>
          <a:p>
            <a:pPr lvl="2" eaLnBrk="1" hangingPunct="1">
              <a:lnSpc>
                <a:spcPct val="90000"/>
              </a:lnSpc>
              <a:buFontTx/>
              <a:buNone/>
            </a:pPr>
            <a:r>
              <a:rPr lang="en-US" altLang="zh-CN" sz="3200"/>
              <a:t>COL2 INT</a:t>
            </a:r>
            <a:r>
              <a:rPr lang="zh-CN" altLang="en-US" sz="3200"/>
              <a:t>，</a:t>
            </a:r>
          </a:p>
          <a:p>
            <a:pPr lvl="2" eaLnBrk="1" hangingPunct="1">
              <a:lnSpc>
                <a:spcPct val="90000"/>
              </a:lnSpc>
              <a:buFontTx/>
              <a:buNone/>
            </a:pPr>
            <a:r>
              <a:rPr lang="en-US" altLang="zh-CN" sz="3200"/>
              <a:t>COL3 CHAR(20)</a:t>
            </a:r>
            <a:r>
              <a:rPr lang="zh-CN" altLang="en-US" sz="3200"/>
              <a:t>，</a:t>
            </a:r>
          </a:p>
          <a:p>
            <a:pPr lvl="2" eaLnBrk="1" hangingPunct="1">
              <a:lnSpc>
                <a:spcPct val="90000"/>
              </a:lnSpc>
              <a:buFontTx/>
              <a:buNone/>
            </a:pPr>
            <a:r>
              <a:rPr lang="en-US" altLang="zh-CN" sz="3200"/>
              <a:t>COL4 NUMERIC(10</a:t>
            </a:r>
            <a:r>
              <a:rPr lang="zh-CN" altLang="en-US" sz="3200"/>
              <a:t>，</a:t>
            </a:r>
            <a:r>
              <a:rPr lang="en-US" altLang="zh-CN" sz="3200"/>
              <a:t>3)</a:t>
            </a:r>
            <a:r>
              <a:rPr lang="zh-CN" altLang="en-US" sz="3200"/>
              <a:t>，</a:t>
            </a:r>
          </a:p>
          <a:p>
            <a:pPr lvl="2" eaLnBrk="1" hangingPunct="1">
              <a:lnSpc>
                <a:spcPct val="90000"/>
              </a:lnSpc>
              <a:buFontTx/>
              <a:buNone/>
            </a:pPr>
            <a:r>
              <a:rPr lang="en-US" altLang="zh-CN" sz="3200"/>
              <a:t>COL5 DECIMAL(5</a:t>
            </a:r>
            <a:r>
              <a:rPr lang="zh-CN" altLang="en-US" sz="3200"/>
              <a:t>，</a:t>
            </a:r>
            <a:r>
              <a:rPr lang="en-US" altLang="zh-CN" sz="3200"/>
              <a:t>2)</a:t>
            </a:r>
          </a:p>
          <a:p>
            <a:pPr lvl="1" eaLnBrk="1" hangingPunct="1">
              <a:lnSpc>
                <a:spcPct val="90000"/>
              </a:lnSpc>
              <a:buFontTx/>
              <a:buNone/>
            </a:pPr>
            <a:r>
              <a:rPr lang="en-US" altLang="zh-CN" sz="3200"/>
              <a:t>)</a:t>
            </a:r>
            <a:r>
              <a:rPr lang="en-US" altLang="zh-CN" sz="3200">
                <a:latin typeface="Times New Roman" panose="02020603050405020304" pitchFamily="18" charset="0"/>
              </a:rPr>
              <a:t>;</a:t>
            </a:r>
          </a:p>
          <a:p>
            <a:pPr eaLnBrk="1" hangingPunct="1">
              <a:lnSpc>
                <a:spcPct val="90000"/>
              </a:lnSpc>
              <a:buFontTx/>
              <a:buNone/>
            </a:pPr>
            <a:r>
              <a:rPr lang="zh-CN" altLang="en-US"/>
              <a:t>为用户</a:t>
            </a:r>
            <a:r>
              <a:rPr lang="en-US" altLang="zh-CN"/>
              <a:t>ZHANG</a:t>
            </a:r>
            <a:r>
              <a:rPr lang="zh-CN" altLang="en-US"/>
              <a:t>创建了一个模式</a:t>
            </a:r>
            <a:r>
              <a:rPr lang="en-US" altLang="zh-CN"/>
              <a:t>TEST</a:t>
            </a:r>
            <a:r>
              <a:rPr lang="zh-CN" altLang="en-US"/>
              <a:t>，并在其中定义了一个表</a:t>
            </a:r>
            <a:r>
              <a:rPr lang="en-US" altLang="zh-CN"/>
              <a:t>TAB1</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灯片编号占位符 5">
            <a:extLst>
              <a:ext uri="{FF2B5EF4-FFF2-40B4-BE49-F238E27FC236}">
                <a16:creationId xmlns:a16="http://schemas.microsoft.com/office/drawing/2014/main" id="{90089D9B-7112-4F4C-994B-84EB86753C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0FC4CC-CAD4-4CB1-B6CC-AFA80716DBE9}" type="slidenum">
              <a:rPr lang="en-US" altLang="zh-CN"/>
              <a:pPr eaLnBrk="1" hangingPunct="1"/>
              <a:t>230</a:t>
            </a:fld>
            <a:endParaRPr lang="en-US" altLang="zh-CN"/>
          </a:p>
        </p:txBody>
      </p:sp>
      <p:sp>
        <p:nvSpPr>
          <p:cNvPr id="236547" name="Rectangle 2">
            <a:extLst>
              <a:ext uri="{FF2B5EF4-FFF2-40B4-BE49-F238E27FC236}">
                <a16:creationId xmlns:a16="http://schemas.microsoft.com/office/drawing/2014/main" id="{BD52B1F3-DD0A-487A-8B2A-33F9EBCDA079}"/>
              </a:ext>
            </a:extLst>
          </p:cNvPr>
          <p:cNvSpPr>
            <a:spLocks noGrp="1" noChangeArrowheads="1"/>
          </p:cNvSpPr>
          <p:nvPr>
            <p:ph type="title"/>
          </p:nvPr>
        </p:nvSpPr>
        <p:spPr/>
        <p:txBody>
          <a:bodyPr/>
          <a:lstStyle/>
          <a:p>
            <a:pPr eaLnBrk="1" hangingPunct="1"/>
            <a:r>
              <a:rPr lang="zh-CN" altLang="en-US"/>
              <a:t>查询视图</a:t>
            </a:r>
          </a:p>
        </p:txBody>
      </p:sp>
      <p:sp>
        <p:nvSpPr>
          <p:cNvPr id="236548" name="Rectangle 3">
            <a:extLst>
              <a:ext uri="{FF2B5EF4-FFF2-40B4-BE49-F238E27FC236}">
                <a16:creationId xmlns:a16="http://schemas.microsoft.com/office/drawing/2014/main" id="{29A7C07D-15D3-4BC6-B914-7CAFA6E8B915}"/>
              </a:ext>
            </a:extLst>
          </p:cNvPr>
          <p:cNvSpPr>
            <a:spLocks noGrp="1" noChangeArrowheads="1"/>
          </p:cNvSpPr>
          <p:nvPr>
            <p:ph type="body" idx="1"/>
          </p:nvPr>
        </p:nvSpPr>
        <p:spPr/>
        <p:txBody>
          <a:bodyPr/>
          <a:lstStyle/>
          <a:p>
            <a:pPr eaLnBrk="1" hangingPunct="1"/>
            <a:r>
              <a:rPr lang="zh-CN" altLang="en-US" sz="4000"/>
              <a:t>视图消解法的局限：有些情况下，视图消解法不能生成正确查询。</a:t>
            </a:r>
          </a:p>
          <a:p>
            <a:pPr eaLnBrk="1" hangingPunct="1"/>
            <a:endParaRPr lang="zh-CN" altLang="en-US" sz="4000"/>
          </a:p>
          <a:p>
            <a:pPr eaLnBrk="1" hangingPunct="1"/>
            <a:endParaRPr lang="en-US" altLang="zh-CN" sz="400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灯片编号占位符 5">
            <a:extLst>
              <a:ext uri="{FF2B5EF4-FFF2-40B4-BE49-F238E27FC236}">
                <a16:creationId xmlns:a16="http://schemas.microsoft.com/office/drawing/2014/main" id="{288A7883-18CF-4A33-8C9F-8EFBC387CA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3774E6C-DBF8-4145-8F01-2681B5BAD400}" type="slidenum">
              <a:rPr lang="en-US" altLang="zh-CN"/>
              <a:pPr eaLnBrk="1" hangingPunct="1"/>
              <a:t>231</a:t>
            </a:fld>
            <a:endParaRPr lang="en-US" altLang="zh-CN"/>
          </a:p>
        </p:txBody>
      </p:sp>
      <p:pic>
        <p:nvPicPr>
          <p:cNvPr id="219141" name="Picture 5">
            <a:extLst>
              <a:ext uri="{FF2B5EF4-FFF2-40B4-BE49-F238E27FC236}">
                <a16:creationId xmlns:a16="http://schemas.microsoft.com/office/drawing/2014/main" id="{4493FB03-7B88-4113-905E-12D588038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114800"/>
            <a:ext cx="4267200" cy="221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24" name="Rectangle 3">
            <a:extLst>
              <a:ext uri="{FF2B5EF4-FFF2-40B4-BE49-F238E27FC236}">
                <a16:creationId xmlns:a16="http://schemas.microsoft.com/office/drawing/2014/main" id="{433B23BB-4A84-41CC-AEB2-6323E46EA5A2}"/>
              </a:ext>
            </a:extLst>
          </p:cNvPr>
          <p:cNvSpPr>
            <a:spLocks noGrp="1" noChangeArrowheads="1"/>
          </p:cNvSpPr>
          <p:nvPr>
            <p:ph type="body" idx="1"/>
          </p:nvPr>
        </p:nvSpPr>
        <p:spPr>
          <a:xfrm>
            <a:off x="304800" y="457200"/>
            <a:ext cx="8229600" cy="5943600"/>
          </a:xfrm>
        </p:spPr>
        <p:txBody>
          <a:bodyPr/>
          <a:lstStyle/>
          <a:p>
            <a:pPr eaLnBrk="1" hangingPunct="1">
              <a:buFontTx/>
              <a:buNone/>
            </a:pPr>
            <a:r>
              <a:rPr lang="zh-CN" altLang="en-US"/>
              <a:t>例</a:t>
            </a:r>
            <a:r>
              <a:rPr lang="en-US" altLang="zh-CN"/>
              <a:t>11. </a:t>
            </a:r>
            <a:r>
              <a:rPr lang="zh-CN" altLang="en-US"/>
              <a:t>在</a:t>
            </a:r>
            <a:r>
              <a:rPr lang="en-US" altLang="zh-CN"/>
              <a:t>S_G</a:t>
            </a:r>
            <a:r>
              <a:rPr lang="zh-CN" altLang="en-US"/>
              <a:t>视图中查询平均成绩在</a:t>
            </a:r>
            <a:r>
              <a:rPr lang="en-US" altLang="zh-CN"/>
              <a:t>90</a:t>
            </a:r>
            <a:r>
              <a:rPr lang="zh-CN" altLang="en-US"/>
              <a:t>分以上的学生学号和平均成绩</a:t>
            </a:r>
          </a:p>
          <a:p>
            <a:pPr lvl="1" eaLnBrk="1" hangingPunct="1">
              <a:buFontTx/>
              <a:buNone/>
            </a:pPr>
            <a:r>
              <a:rPr lang="en-US" altLang="zh-CN"/>
              <a:t>SELECT *</a:t>
            </a:r>
          </a:p>
          <a:p>
            <a:pPr lvl="1" eaLnBrk="1" hangingPunct="1">
              <a:buFontTx/>
              <a:buNone/>
            </a:pPr>
            <a:r>
              <a:rPr lang="en-US" altLang="zh-CN"/>
              <a:t>FROM S_G</a:t>
            </a:r>
          </a:p>
          <a:p>
            <a:pPr lvl="1" eaLnBrk="1" hangingPunct="1">
              <a:buFontTx/>
              <a:buNone/>
            </a:pPr>
            <a:r>
              <a:rPr lang="en-US" altLang="zh-CN"/>
              <a:t>WHERE Gavg&gt;=90</a:t>
            </a:r>
            <a:r>
              <a:rPr lang="zh-CN" altLang="en-US"/>
              <a:t>；</a:t>
            </a:r>
          </a:p>
          <a:p>
            <a:pPr eaLnBrk="1" hangingPunct="1">
              <a:buFontTx/>
              <a:buNone/>
            </a:pPr>
            <a:r>
              <a:rPr lang="en-US" altLang="zh-CN"/>
              <a:t>S_G</a:t>
            </a:r>
            <a:r>
              <a:rPr lang="zh-CN" altLang="en-US"/>
              <a:t>视图的子查询定义</a:t>
            </a:r>
          </a:p>
          <a:p>
            <a:pPr lvl="1" eaLnBrk="1" hangingPunct="1">
              <a:buFontTx/>
              <a:buNone/>
            </a:pPr>
            <a:r>
              <a:rPr lang="en-US" altLang="zh-CN"/>
              <a:t>CREATE VIEW S_G (Sno</a:t>
            </a:r>
            <a:r>
              <a:rPr lang="zh-CN" altLang="en-US"/>
              <a:t>，</a:t>
            </a:r>
            <a:r>
              <a:rPr lang="en-US" altLang="zh-CN"/>
              <a:t>Gavg)</a:t>
            </a:r>
          </a:p>
          <a:p>
            <a:pPr lvl="1" eaLnBrk="1" hangingPunct="1">
              <a:buFontTx/>
              <a:buNone/>
            </a:pPr>
            <a:r>
              <a:rPr lang="en-US" altLang="zh-CN"/>
              <a:t>AS</a:t>
            </a:r>
          </a:p>
          <a:p>
            <a:pPr lvl="1" eaLnBrk="1" hangingPunct="1">
              <a:buFontTx/>
              <a:buNone/>
            </a:pPr>
            <a:r>
              <a:rPr lang="en-US" altLang="zh-CN"/>
              <a:t>SELECT Sno</a:t>
            </a:r>
            <a:r>
              <a:rPr lang="zh-CN" altLang="en-US"/>
              <a:t>，</a:t>
            </a:r>
            <a:r>
              <a:rPr lang="en-US" altLang="zh-CN"/>
              <a:t>AVG(Grade)</a:t>
            </a:r>
          </a:p>
          <a:p>
            <a:pPr lvl="1" eaLnBrk="1" hangingPunct="1">
              <a:buFontTx/>
              <a:buNone/>
            </a:pPr>
            <a:r>
              <a:rPr lang="en-US" altLang="zh-CN"/>
              <a:t>FROM SC</a:t>
            </a:r>
          </a:p>
          <a:p>
            <a:pPr lvl="1" eaLnBrk="1" hangingPunct="1">
              <a:buFontTx/>
              <a:buNone/>
            </a:pPr>
            <a:r>
              <a:rPr lang="en-US" altLang="zh-CN"/>
              <a:t>GROUP BY Sno</a:t>
            </a:r>
            <a:r>
              <a:rPr lang="zh-CN" altLang="en-US"/>
              <a:t>；</a:t>
            </a:r>
          </a:p>
        </p:txBody>
      </p:sp>
      <p:pic>
        <p:nvPicPr>
          <p:cNvPr id="219140" name="Picture 4">
            <a:extLst>
              <a:ext uri="{FF2B5EF4-FFF2-40B4-BE49-F238E27FC236}">
                <a16:creationId xmlns:a16="http://schemas.microsoft.com/office/drawing/2014/main" id="{0BEF98CE-872A-40DA-ADED-16F825F11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066800"/>
            <a:ext cx="3886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24">
                                            <p:txEl>
                                              <p:pRg st="4" end="4"/>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35524">
                                            <p:txEl>
                                              <p:pRg st="5" end="5"/>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35524">
                                            <p:txEl>
                                              <p:pRg st="6" end="6"/>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235524">
                                            <p:txEl>
                                              <p:pRg st="7" end="7"/>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235524">
                                            <p:txEl>
                                              <p:pRg st="8" end="8"/>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235524">
                                            <p:txEl>
                                              <p:pRg st="9" end="9"/>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35524">
                                            <p:txEl>
                                              <p:pRg st="1" end="1"/>
                                            </p:txEl>
                                          </p:spTgt>
                                        </p:tgtEl>
                                        <p:attrNameLst>
                                          <p:attrName>style.visibility</p:attrName>
                                        </p:attrNameLst>
                                      </p:cBhvr>
                                      <p:to>
                                        <p:strVal val="visible"/>
                                      </p:to>
                                    </p:set>
                                  </p:childTnLst>
                                </p:cTn>
                              </p:par>
                            </p:childTnLst>
                          </p:cTn>
                        </p:par>
                        <p:par>
                          <p:cTn id="26" fill="hold" nodeType="afterGroup">
                            <p:stCondLst>
                              <p:cond delay="0"/>
                            </p:stCondLst>
                            <p:childTnLst>
                              <p:par>
                                <p:cTn id="27" presetID="1" presetClass="entr" presetSubtype="0" fill="hold" nodeType="afterEffect">
                                  <p:stCondLst>
                                    <p:cond delay="0"/>
                                  </p:stCondLst>
                                  <p:childTnLst>
                                    <p:set>
                                      <p:cBhvr>
                                        <p:cTn id="28" dur="1" fill="hold">
                                          <p:stCondLst>
                                            <p:cond delay="0"/>
                                          </p:stCondLst>
                                        </p:cTn>
                                        <p:tgtEl>
                                          <p:spTgt spid="235524">
                                            <p:txEl>
                                              <p:pRg st="2" end="2"/>
                                            </p:txEl>
                                          </p:spTgt>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nodeType="afterEffect">
                                  <p:stCondLst>
                                    <p:cond delay="0"/>
                                  </p:stCondLst>
                                  <p:childTnLst>
                                    <p:set>
                                      <p:cBhvr>
                                        <p:cTn id="31" dur="1" fill="hold">
                                          <p:stCondLst>
                                            <p:cond delay="0"/>
                                          </p:stCondLst>
                                        </p:cTn>
                                        <p:tgtEl>
                                          <p:spTgt spid="235524">
                                            <p:txEl>
                                              <p:pRg st="3" end="3"/>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1914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219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灯片编号占位符 5">
            <a:extLst>
              <a:ext uri="{FF2B5EF4-FFF2-40B4-BE49-F238E27FC236}">
                <a16:creationId xmlns:a16="http://schemas.microsoft.com/office/drawing/2014/main" id="{B668EA5B-FCB4-4A64-8FAE-32C5F946A3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603720-5F32-4875-BB4A-05078D69E6D8}" type="slidenum">
              <a:rPr lang="en-US" altLang="zh-CN"/>
              <a:pPr eaLnBrk="1" hangingPunct="1"/>
              <a:t>232</a:t>
            </a:fld>
            <a:endParaRPr lang="en-US" altLang="zh-CN"/>
          </a:p>
        </p:txBody>
      </p:sp>
      <p:sp>
        <p:nvSpPr>
          <p:cNvPr id="238595" name="Rectangle 2">
            <a:extLst>
              <a:ext uri="{FF2B5EF4-FFF2-40B4-BE49-F238E27FC236}">
                <a16:creationId xmlns:a16="http://schemas.microsoft.com/office/drawing/2014/main" id="{F4536A77-4BEE-4DB2-8AB7-4EF640717C79}"/>
              </a:ext>
            </a:extLst>
          </p:cNvPr>
          <p:cNvSpPr>
            <a:spLocks noGrp="1" noChangeArrowheads="1"/>
          </p:cNvSpPr>
          <p:nvPr>
            <p:ph type="title"/>
          </p:nvPr>
        </p:nvSpPr>
        <p:spPr/>
        <p:txBody>
          <a:bodyPr/>
          <a:lstStyle/>
          <a:p>
            <a:pPr eaLnBrk="1" hangingPunct="1"/>
            <a:r>
              <a:rPr lang="en-US" altLang="zh-CN">
                <a:solidFill>
                  <a:srgbClr val="3333CC"/>
                </a:solidFill>
              </a:rPr>
              <a:t>3.7.3 </a:t>
            </a:r>
            <a:r>
              <a:rPr lang="zh-CN" altLang="en-US" b="1">
                <a:solidFill>
                  <a:srgbClr val="3333CC"/>
                </a:solidFill>
              </a:rPr>
              <a:t>更新视图</a:t>
            </a:r>
          </a:p>
        </p:txBody>
      </p:sp>
      <p:sp>
        <p:nvSpPr>
          <p:cNvPr id="220163" name="Rectangle 3">
            <a:extLst>
              <a:ext uri="{FF2B5EF4-FFF2-40B4-BE49-F238E27FC236}">
                <a16:creationId xmlns:a16="http://schemas.microsoft.com/office/drawing/2014/main" id="{8836F059-A05D-4F8F-9237-F8877DFB3555}"/>
              </a:ext>
            </a:extLst>
          </p:cNvPr>
          <p:cNvSpPr>
            <a:spLocks noGrp="1" noChangeArrowheads="1"/>
          </p:cNvSpPr>
          <p:nvPr>
            <p:ph type="body" idx="1"/>
          </p:nvPr>
        </p:nvSpPr>
        <p:spPr>
          <a:xfrm>
            <a:off x="304800" y="1447800"/>
            <a:ext cx="8686800" cy="4876800"/>
          </a:xfrm>
        </p:spPr>
        <p:txBody>
          <a:bodyPr/>
          <a:lstStyle/>
          <a:p>
            <a:pPr eaLnBrk="1" hangingPunct="1">
              <a:buFontTx/>
              <a:buNone/>
            </a:pPr>
            <a:r>
              <a:rPr lang="zh-CN" altLang="en-US"/>
              <a:t>例</a:t>
            </a:r>
            <a:r>
              <a:rPr lang="en-US" altLang="zh-CN"/>
              <a:t>12. </a:t>
            </a:r>
            <a:r>
              <a:rPr lang="zh-CN" altLang="en-US"/>
              <a:t>将信息系学生视图</a:t>
            </a:r>
            <a:r>
              <a:rPr lang="en-US" altLang="zh-CN"/>
              <a:t>IS_Student</a:t>
            </a:r>
            <a:r>
              <a:rPr lang="zh-CN" altLang="en-US"/>
              <a:t>中学号</a:t>
            </a:r>
            <a:r>
              <a:rPr lang="en-US" altLang="zh-CN"/>
              <a:t>200215122</a:t>
            </a:r>
            <a:r>
              <a:rPr lang="zh-CN" altLang="en-US"/>
              <a:t>的学生姓名改为“刘辰”</a:t>
            </a:r>
          </a:p>
          <a:p>
            <a:pPr lvl="1" eaLnBrk="1" hangingPunct="1">
              <a:buFontTx/>
              <a:buNone/>
            </a:pPr>
            <a:r>
              <a:rPr lang="en-US" altLang="zh-CN">
                <a:solidFill>
                  <a:schemeClr val="accent2"/>
                </a:solidFill>
              </a:rPr>
              <a:t>UPDATE IS_Student</a:t>
            </a:r>
          </a:p>
          <a:p>
            <a:pPr lvl="1" eaLnBrk="1" hangingPunct="1">
              <a:buFontTx/>
              <a:buNone/>
            </a:pPr>
            <a:r>
              <a:rPr lang="en-US" altLang="zh-CN"/>
              <a:t>SET Sname= '</a:t>
            </a:r>
            <a:r>
              <a:rPr lang="zh-CN" altLang="en-US"/>
              <a:t>刘辰</a:t>
            </a:r>
            <a:r>
              <a:rPr lang="en-US" altLang="zh-CN"/>
              <a:t>'</a:t>
            </a:r>
          </a:p>
          <a:p>
            <a:pPr lvl="1" eaLnBrk="1" hangingPunct="1">
              <a:buFontTx/>
              <a:buNone/>
            </a:pPr>
            <a:r>
              <a:rPr lang="en-US" altLang="zh-CN"/>
              <a:t>WHERE Sno= ‘200215122’</a:t>
            </a:r>
            <a:r>
              <a:rPr lang="zh-CN" altLang="en-US"/>
              <a:t>；</a:t>
            </a:r>
          </a:p>
          <a:p>
            <a:pPr eaLnBrk="1" hangingPunct="1">
              <a:buFontTx/>
              <a:buNone/>
            </a:pPr>
            <a:r>
              <a:rPr lang="zh-CN" altLang="en-US"/>
              <a:t>转换后的语句：</a:t>
            </a:r>
          </a:p>
          <a:p>
            <a:pPr lvl="1" eaLnBrk="1" hangingPunct="1">
              <a:buFontTx/>
              <a:buNone/>
            </a:pPr>
            <a:r>
              <a:rPr lang="en-US" altLang="zh-CN">
                <a:solidFill>
                  <a:schemeClr val="accent2"/>
                </a:solidFill>
              </a:rPr>
              <a:t>UPDATE Student</a:t>
            </a:r>
          </a:p>
          <a:p>
            <a:pPr lvl="1" eaLnBrk="1" hangingPunct="1">
              <a:buFontTx/>
              <a:buNone/>
            </a:pPr>
            <a:r>
              <a:rPr lang="en-US" altLang="zh-CN"/>
              <a:t>SET Sname= '</a:t>
            </a:r>
            <a:r>
              <a:rPr lang="zh-CN" altLang="en-US"/>
              <a:t>刘辰</a:t>
            </a:r>
            <a:r>
              <a:rPr lang="en-US" altLang="zh-CN"/>
              <a:t>'</a:t>
            </a:r>
          </a:p>
          <a:p>
            <a:pPr lvl="1" eaLnBrk="1" hangingPunct="1">
              <a:buFontTx/>
              <a:buNone/>
            </a:pPr>
            <a:r>
              <a:rPr lang="en-US" altLang="zh-CN"/>
              <a:t>WHERE Sno= '200215122' AND Sdept= 'IS'</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01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01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01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01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016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016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01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灯片编号占位符 5">
            <a:extLst>
              <a:ext uri="{FF2B5EF4-FFF2-40B4-BE49-F238E27FC236}">
                <a16:creationId xmlns:a16="http://schemas.microsoft.com/office/drawing/2014/main" id="{28B6B4D0-D961-4811-94FB-CA365ADCC6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B22AE2-66C8-4411-8866-0278A16D7227}" type="slidenum">
              <a:rPr lang="en-US" altLang="zh-CN"/>
              <a:pPr eaLnBrk="1" hangingPunct="1"/>
              <a:t>233</a:t>
            </a:fld>
            <a:endParaRPr lang="en-US" altLang="zh-CN"/>
          </a:p>
        </p:txBody>
      </p:sp>
      <p:sp>
        <p:nvSpPr>
          <p:cNvPr id="239619" name="Rectangle 2">
            <a:extLst>
              <a:ext uri="{FF2B5EF4-FFF2-40B4-BE49-F238E27FC236}">
                <a16:creationId xmlns:a16="http://schemas.microsoft.com/office/drawing/2014/main" id="{18906C7F-C890-42F1-994F-601090F18F6E}"/>
              </a:ext>
            </a:extLst>
          </p:cNvPr>
          <p:cNvSpPr>
            <a:spLocks noGrp="1" noChangeArrowheads="1"/>
          </p:cNvSpPr>
          <p:nvPr>
            <p:ph type="title"/>
          </p:nvPr>
        </p:nvSpPr>
        <p:spPr/>
        <p:txBody>
          <a:bodyPr/>
          <a:lstStyle/>
          <a:p>
            <a:pPr eaLnBrk="1" hangingPunct="1"/>
            <a:r>
              <a:rPr lang="zh-CN" altLang="en-US">
                <a:solidFill>
                  <a:srgbClr val="3333CC"/>
                </a:solidFill>
              </a:rPr>
              <a:t>更新视图</a:t>
            </a:r>
          </a:p>
        </p:txBody>
      </p:sp>
      <p:sp>
        <p:nvSpPr>
          <p:cNvPr id="221187" name="Rectangle 3">
            <a:extLst>
              <a:ext uri="{FF2B5EF4-FFF2-40B4-BE49-F238E27FC236}">
                <a16:creationId xmlns:a16="http://schemas.microsoft.com/office/drawing/2014/main" id="{81A570DE-9E04-49FE-B708-54429946245B}"/>
              </a:ext>
            </a:extLst>
          </p:cNvPr>
          <p:cNvSpPr>
            <a:spLocks noGrp="1" noChangeArrowheads="1"/>
          </p:cNvSpPr>
          <p:nvPr>
            <p:ph type="body" idx="1"/>
          </p:nvPr>
        </p:nvSpPr>
        <p:spPr>
          <a:xfrm>
            <a:off x="457200" y="1371600"/>
            <a:ext cx="8229600" cy="4525963"/>
          </a:xfrm>
        </p:spPr>
        <p:txBody>
          <a:bodyPr/>
          <a:lstStyle/>
          <a:p>
            <a:pPr eaLnBrk="1" hangingPunct="1">
              <a:lnSpc>
                <a:spcPct val="90000"/>
              </a:lnSpc>
              <a:buFontTx/>
              <a:buNone/>
            </a:pPr>
            <a:r>
              <a:rPr lang="zh-CN" altLang="en-US"/>
              <a:t>例</a:t>
            </a:r>
            <a:r>
              <a:rPr lang="en-US" altLang="zh-CN"/>
              <a:t>13. </a:t>
            </a:r>
            <a:r>
              <a:rPr lang="zh-CN" altLang="en-US"/>
              <a:t>向信息系学生视图</a:t>
            </a:r>
            <a:r>
              <a:rPr lang="en-US" altLang="zh-CN"/>
              <a:t>IS_S</a:t>
            </a:r>
            <a:r>
              <a:rPr lang="zh-CN" altLang="en-US"/>
              <a:t>中插入一个新的学生记录：</a:t>
            </a:r>
            <a:r>
              <a:rPr lang="en-US" altLang="zh-CN"/>
              <a:t>200215129</a:t>
            </a:r>
            <a:r>
              <a:rPr lang="zh-CN" altLang="en-US"/>
              <a:t>，赵新，</a:t>
            </a:r>
            <a:r>
              <a:rPr lang="en-US" altLang="zh-CN"/>
              <a:t>20</a:t>
            </a:r>
            <a:r>
              <a:rPr lang="zh-CN" altLang="en-US"/>
              <a:t>岁</a:t>
            </a:r>
          </a:p>
          <a:p>
            <a:pPr lvl="1" eaLnBrk="1" hangingPunct="1">
              <a:lnSpc>
                <a:spcPct val="90000"/>
              </a:lnSpc>
              <a:buFontTx/>
              <a:buNone/>
            </a:pPr>
            <a:r>
              <a:rPr lang="en-US" altLang="zh-CN"/>
              <a:t>INSERT</a:t>
            </a:r>
          </a:p>
          <a:p>
            <a:pPr lvl="1" eaLnBrk="1" hangingPunct="1">
              <a:lnSpc>
                <a:spcPct val="90000"/>
              </a:lnSpc>
              <a:buFontTx/>
              <a:buNone/>
            </a:pPr>
            <a:r>
              <a:rPr lang="en-US" altLang="zh-CN"/>
              <a:t>INTO IS_Student</a:t>
            </a:r>
          </a:p>
          <a:p>
            <a:pPr lvl="1" eaLnBrk="1" hangingPunct="1">
              <a:lnSpc>
                <a:spcPct val="90000"/>
              </a:lnSpc>
              <a:buFontTx/>
              <a:buNone/>
            </a:pPr>
            <a:r>
              <a:rPr lang="en-US" altLang="zh-CN"/>
              <a:t>VALUES(‘</a:t>
            </a:r>
            <a:r>
              <a:rPr lang="en-US" altLang="en-US"/>
              <a:t>200215129</a:t>
            </a:r>
            <a:r>
              <a:rPr lang="en-US" altLang="zh-CN"/>
              <a:t>’</a:t>
            </a:r>
            <a:r>
              <a:rPr lang="zh-CN" altLang="en-US"/>
              <a:t>，‘赵新’，</a:t>
            </a:r>
            <a:r>
              <a:rPr lang="en-US" altLang="zh-CN"/>
              <a:t>20)</a:t>
            </a:r>
            <a:r>
              <a:rPr lang="zh-CN" altLang="en-US"/>
              <a:t>；</a:t>
            </a:r>
          </a:p>
          <a:p>
            <a:pPr eaLnBrk="1" hangingPunct="1">
              <a:lnSpc>
                <a:spcPct val="90000"/>
              </a:lnSpc>
              <a:buFontTx/>
              <a:buNone/>
            </a:pPr>
            <a:r>
              <a:rPr lang="zh-CN" altLang="en-US"/>
              <a:t>转换为对基本表的更新：</a:t>
            </a:r>
          </a:p>
          <a:p>
            <a:pPr lvl="1" eaLnBrk="1" hangingPunct="1">
              <a:lnSpc>
                <a:spcPct val="90000"/>
              </a:lnSpc>
              <a:buFontTx/>
              <a:buNone/>
            </a:pPr>
            <a:r>
              <a:rPr lang="en-US" altLang="zh-CN"/>
              <a:t>INSERT</a:t>
            </a:r>
          </a:p>
          <a:p>
            <a:pPr lvl="1" eaLnBrk="1" hangingPunct="1">
              <a:lnSpc>
                <a:spcPct val="90000"/>
              </a:lnSpc>
              <a:buFontTx/>
              <a:buNone/>
            </a:pPr>
            <a:r>
              <a:rPr lang="en-US" altLang="zh-CN"/>
              <a:t>INTO Student(Sno</a:t>
            </a:r>
            <a:r>
              <a:rPr lang="zh-CN" altLang="en-US"/>
              <a:t>，</a:t>
            </a:r>
            <a:r>
              <a:rPr lang="en-US" altLang="zh-CN"/>
              <a:t>Sname</a:t>
            </a:r>
            <a:r>
              <a:rPr lang="zh-CN" altLang="en-US"/>
              <a:t>，</a:t>
            </a:r>
            <a:r>
              <a:rPr lang="en-US" altLang="zh-CN"/>
              <a:t>Sage</a:t>
            </a:r>
            <a:r>
              <a:rPr lang="zh-CN" altLang="en-US"/>
              <a:t>，</a:t>
            </a:r>
            <a:r>
              <a:rPr lang="en-US" altLang="zh-CN">
                <a:solidFill>
                  <a:schemeClr val="accent2"/>
                </a:solidFill>
              </a:rPr>
              <a:t>Sdept</a:t>
            </a:r>
            <a:r>
              <a:rPr lang="en-US" altLang="zh-CN"/>
              <a:t>)</a:t>
            </a:r>
          </a:p>
          <a:p>
            <a:pPr lvl="1" eaLnBrk="1" hangingPunct="1">
              <a:lnSpc>
                <a:spcPct val="90000"/>
              </a:lnSpc>
              <a:buFontTx/>
              <a:buNone/>
            </a:pPr>
            <a:r>
              <a:rPr lang="en-US" altLang="zh-CN"/>
              <a:t>VALUES(‘200215129'</a:t>
            </a:r>
            <a:r>
              <a:rPr lang="zh-CN" altLang="en-US"/>
              <a:t>，</a:t>
            </a:r>
            <a:r>
              <a:rPr lang="en-US" altLang="zh-CN"/>
              <a:t>'</a:t>
            </a:r>
            <a:r>
              <a:rPr lang="zh-CN" altLang="en-US"/>
              <a:t>赵新</a:t>
            </a:r>
            <a:r>
              <a:rPr lang="en-US" altLang="zh-CN"/>
              <a:t>'</a:t>
            </a:r>
            <a:r>
              <a:rPr lang="zh-CN" altLang="en-US"/>
              <a:t>，</a:t>
            </a:r>
            <a:r>
              <a:rPr lang="en-US" altLang="zh-CN"/>
              <a:t>20</a:t>
            </a:r>
            <a:r>
              <a:rPr lang="zh-CN" altLang="en-US"/>
              <a:t>，</a:t>
            </a:r>
            <a:r>
              <a:rPr lang="en-US" altLang="zh-CN">
                <a:solidFill>
                  <a:schemeClr val="accent2"/>
                </a:solidFill>
              </a:rPr>
              <a:t>'IS'</a:t>
            </a:r>
            <a:r>
              <a:rPr lang="en-US" altLang="zh-CN"/>
              <a:t>)</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11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11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118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11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1187">
                                            <p:txEl>
                                              <p:pRg st="5" end="5"/>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221187">
                                            <p:txEl>
                                              <p:pRg st="6" end="6"/>
                                            </p:txEl>
                                          </p:spTgt>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221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灯片编号占位符 5">
            <a:extLst>
              <a:ext uri="{FF2B5EF4-FFF2-40B4-BE49-F238E27FC236}">
                <a16:creationId xmlns:a16="http://schemas.microsoft.com/office/drawing/2014/main" id="{2DB903E6-9504-4953-B846-3C9AE71A9F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59A16AD-431E-4071-9BC2-21A82089CC80}" type="slidenum">
              <a:rPr lang="en-US" altLang="zh-CN"/>
              <a:pPr eaLnBrk="1" hangingPunct="1"/>
              <a:t>234</a:t>
            </a:fld>
            <a:endParaRPr lang="en-US" altLang="zh-CN"/>
          </a:p>
        </p:txBody>
      </p:sp>
      <p:sp>
        <p:nvSpPr>
          <p:cNvPr id="223235" name="Rectangle 3">
            <a:extLst>
              <a:ext uri="{FF2B5EF4-FFF2-40B4-BE49-F238E27FC236}">
                <a16:creationId xmlns:a16="http://schemas.microsoft.com/office/drawing/2014/main" id="{AF896C52-CB82-4E15-9B85-A0386B9886AA}"/>
              </a:ext>
            </a:extLst>
          </p:cNvPr>
          <p:cNvSpPr>
            <a:spLocks noGrp="1" noChangeArrowheads="1"/>
          </p:cNvSpPr>
          <p:nvPr>
            <p:ph type="body" idx="1"/>
          </p:nvPr>
        </p:nvSpPr>
        <p:spPr>
          <a:xfrm>
            <a:off x="304800" y="685800"/>
            <a:ext cx="8686800" cy="5334000"/>
          </a:xfrm>
        </p:spPr>
        <p:txBody>
          <a:bodyPr/>
          <a:lstStyle/>
          <a:p>
            <a:pPr eaLnBrk="1" hangingPunct="1">
              <a:buFontTx/>
              <a:buNone/>
            </a:pPr>
            <a:r>
              <a:rPr lang="zh-CN" altLang="en-US"/>
              <a:t>例</a:t>
            </a:r>
            <a:r>
              <a:rPr lang="en-US" altLang="zh-CN"/>
              <a:t>14. </a:t>
            </a:r>
            <a:r>
              <a:rPr lang="zh-CN" altLang="en-US"/>
              <a:t>删除信息系学生视图</a:t>
            </a:r>
            <a:r>
              <a:rPr lang="en-US" altLang="zh-CN"/>
              <a:t>IS_Student</a:t>
            </a:r>
            <a:r>
              <a:rPr lang="zh-CN" altLang="en-US"/>
              <a:t>中学号为</a:t>
            </a:r>
            <a:r>
              <a:rPr lang="en-US" altLang="zh-CN"/>
              <a:t>200215129</a:t>
            </a:r>
            <a:r>
              <a:rPr lang="zh-CN" altLang="en-US"/>
              <a:t>的记录</a:t>
            </a:r>
          </a:p>
          <a:p>
            <a:pPr lvl="1" eaLnBrk="1" hangingPunct="1">
              <a:buFontTx/>
              <a:buNone/>
            </a:pPr>
            <a:r>
              <a:rPr lang="en-US" altLang="zh-CN"/>
              <a:t>DELETE</a:t>
            </a:r>
          </a:p>
          <a:p>
            <a:pPr lvl="1" eaLnBrk="1" hangingPunct="1">
              <a:buFontTx/>
              <a:buNone/>
            </a:pPr>
            <a:r>
              <a:rPr lang="en-US" altLang="zh-CN"/>
              <a:t>FROM IS_Student</a:t>
            </a:r>
          </a:p>
          <a:p>
            <a:pPr lvl="1" eaLnBrk="1" hangingPunct="1">
              <a:buFontTx/>
              <a:buNone/>
            </a:pPr>
            <a:r>
              <a:rPr lang="en-US" altLang="zh-CN"/>
              <a:t>WHERE Sno= ‘200215129’</a:t>
            </a:r>
            <a:r>
              <a:rPr lang="zh-CN" altLang="en-US"/>
              <a:t>；</a:t>
            </a:r>
          </a:p>
          <a:p>
            <a:pPr eaLnBrk="1" hangingPunct="1">
              <a:buFontTx/>
              <a:buNone/>
            </a:pPr>
            <a:r>
              <a:rPr lang="zh-CN" altLang="en-US"/>
              <a:t>转换为对基本表的更新：</a:t>
            </a:r>
          </a:p>
          <a:p>
            <a:pPr lvl="1" eaLnBrk="1" hangingPunct="1">
              <a:buFontTx/>
              <a:buNone/>
            </a:pPr>
            <a:r>
              <a:rPr lang="en-US" altLang="zh-CN"/>
              <a:t>DELETE</a:t>
            </a:r>
          </a:p>
          <a:p>
            <a:pPr lvl="1" eaLnBrk="1" hangingPunct="1">
              <a:buFontTx/>
              <a:buNone/>
            </a:pPr>
            <a:r>
              <a:rPr lang="en-US" altLang="zh-CN"/>
              <a:t>FROM Student</a:t>
            </a:r>
          </a:p>
          <a:p>
            <a:pPr lvl="1" eaLnBrk="1" hangingPunct="1">
              <a:buFontTx/>
              <a:buNone/>
            </a:pPr>
            <a:r>
              <a:rPr lang="en-US" altLang="zh-CN"/>
              <a:t>WHERE Sno= ' 200215129 ' AND Sdept= 'IS'</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323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23235">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232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323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23235">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223235">
                                            <p:txEl>
                                              <p:pRg st="6" end="6"/>
                                            </p:txEl>
                                          </p:spTgt>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2232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灯片编号占位符 5">
            <a:extLst>
              <a:ext uri="{FF2B5EF4-FFF2-40B4-BE49-F238E27FC236}">
                <a16:creationId xmlns:a16="http://schemas.microsoft.com/office/drawing/2014/main" id="{A55FB94F-C259-4DBA-9F45-4ACCBC4735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EC35CEB-26BF-4FBA-A338-D24498A1741B}" type="slidenum">
              <a:rPr lang="en-US" altLang="zh-CN"/>
              <a:pPr eaLnBrk="1" hangingPunct="1"/>
              <a:t>235</a:t>
            </a:fld>
            <a:endParaRPr lang="en-US" altLang="zh-CN"/>
          </a:p>
        </p:txBody>
      </p:sp>
      <p:sp>
        <p:nvSpPr>
          <p:cNvPr id="241667" name="Rectangle 2">
            <a:extLst>
              <a:ext uri="{FF2B5EF4-FFF2-40B4-BE49-F238E27FC236}">
                <a16:creationId xmlns:a16="http://schemas.microsoft.com/office/drawing/2014/main" id="{291FC56E-F938-4FEF-87A8-BFC69B15702A}"/>
              </a:ext>
            </a:extLst>
          </p:cNvPr>
          <p:cNvSpPr>
            <a:spLocks noGrp="1" noChangeArrowheads="1"/>
          </p:cNvSpPr>
          <p:nvPr>
            <p:ph type="title"/>
          </p:nvPr>
        </p:nvSpPr>
        <p:spPr/>
        <p:txBody>
          <a:bodyPr/>
          <a:lstStyle/>
          <a:p>
            <a:pPr eaLnBrk="1" hangingPunct="1"/>
            <a:r>
              <a:rPr lang="zh-CN" altLang="en-US">
                <a:solidFill>
                  <a:srgbClr val="3333CC"/>
                </a:solidFill>
              </a:rPr>
              <a:t>更新视图的限制</a:t>
            </a:r>
          </a:p>
        </p:txBody>
      </p:sp>
      <p:sp>
        <p:nvSpPr>
          <p:cNvPr id="239620" name="Rectangle 3">
            <a:extLst>
              <a:ext uri="{FF2B5EF4-FFF2-40B4-BE49-F238E27FC236}">
                <a16:creationId xmlns:a16="http://schemas.microsoft.com/office/drawing/2014/main" id="{92A5DA13-DD3A-4CF1-A6C2-B1BB4852833F}"/>
              </a:ext>
            </a:extLst>
          </p:cNvPr>
          <p:cNvSpPr>
            <a:spLocks noGrp="1" noChangeArrowheads="1"/>
          </p:cNvSpPr>
          <p:nvPr>
            <p:ph type="body" idx="1"/>
          </p:nvPr>
        </p:nvSpPr>
        <p:spPr>
          <a:xfrm>
            <a:off x="457200" y="1600200"/>
            <a:ext cx="8229600" cy="4876800"/>
          </a:xfrm>
        </p:spPr>
        <p:txBody>
          <a:bodyPr/>
          <a:lstStyle/>
          <a:p>
            <a:pPr eaLnBrk="1" hangingPunct="1">
              <a:lnSpc>
                <a:spcPct val="90000"/>
              </a:lnSpc>
            </a:pPr>
            <a:r>
              <a:rPr lang="zh-CN" altLang="en-US"/>
              <a:t>一些视图是不可更新的，因为对这些视图的更新不能唯一、有意义地转换成对相应基本表的更新</a:t>
            </a:r>
          </a:p>
          <a:p>
            <a:pPr eaLnBrk="1" hangingPunct="1">
              <a:lnSpc>
                <a:spcPct val="90000"/>
              </a:lnSpc>
            </a:pPr>
            <a:r>
              <a:rPr lang="zh-CN" altLang="en-US"/>
              <a:t>例：视图</a:t>
            </a:r>
            <a:r>
              <a:rPr lang="en-US" altLang="zh-CN"/>
              <a:t>S_G</a:t>
            </a:r>
            <a:r>
              <a:rPr lang="zh-CN" altLang="en-US"/>
              <a:t>为不可更新视图</a:t>
            </a:r>
          </a:p>
          <a:p>
            <a:pPr lvl="1" eaLnBrk="1" hangingPunct="1">
              <a:lnSpc>
                <a:spcPct val="90000"/>
              </a:lnSpc>
              <a:buFontTx/>
              <a:buNone/>
            </a:pPr>
            <a:r>
              <a:rPr lang="en-US" altLang="zh-CN"/>
              <a:t>UPDATE S_G</a:t>
            </a:r>
          </a:p>
          <a:p>
            <a:pPr lvl="1" eaLnBrk="1" hangingPunct="1">
              <a:lnSpc>
                <a:spcPct val="90000"/>
              </a:lnSpc>
              <a:buFontTx/>
              <a:buNone/>
            </a:pPr>
            <a:r>
              <a:rPr lang="en-US" altLang="zh-CN"/>
              <a:t>SET Gavg=90</a:t>
            </a:r>
          </a:p>
          <a:p>
            <a:pPr lvl="1" eaLnBrk="1" hangingPunct="1">
              <a:lnSpc>
                <a:spcPct val="90000"/>
              </a:lnSpc>
              <a:buFontTx/>
              <a:buNone/>
            </a:pPr>
            <a:r>
              <a:rPr lang="en-US" altLang="zh-CN"/>
              <a:t>WHERE Sno= ‘200215121’</a:t>
            </a:r>
            <a:r>
              <a:rPr lang="zh-CN" altLang="en-US"/>
              <a:t>；</a:t>
            </a:r>
          </a:p>
          <a:p>
            <a:pPr eaLnBrk="1" hangingPunct="1">
              <a:lnSpc>
                <a:spcPct val="90000"/>
              </a:lnSpc>
            </a:pPr>
            <a:r>
              <a:rPr lang="zh-CN" altLang="en-US"/>
              <a:t>这个对视图的更新无法转换成对基本表</a:t>
            </a:r>
            <a:r>
              <a:rPr lang="en-US" altLang="zh-CN"/>
              <a:t>SC</a:t>
            </a:r>
            <a:r>
              <a:rPr lang="zh-CN" altLang="en-US"/>
              <a:t>的更新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962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9620">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239620">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239620">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96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灯片编号占位符 5">
            <a:extLst>
              <a:ext uri="{FF2B5EF4-FFF2-40B4-BE49-F238E27FC236}">
                <a16:creationId xmlns:a16="http://schemas.microsoft.com/office/drawing/2014/main" id="{05EFDE9C-F2A9-4220-9A97-FC6631899E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9AD738F-70B4-49CD-B0A2-4BC781F04E5E}" type="slidenum">
              <a:rPr lang="en-US" altLang="zh-CN"/>
              <a:pPr eaLnBrk="1" hangingPunct="1"/>
              <a:t>236</a:t>
            </a:fld>
            <a:endParaRPr lang="en-US" altLang="zh-CN"/>
          </a:p>
        </p:txBody>
      </p:sp>
      <p:sp>
        <p:nvSpPr>
          <p:cNvPr id="242691" name="Rectangle 2">
            <a:extLst>
              <a:ext uri="{FF2B5EF4-FFF2-40B4-BE49-F238E27FC236}">
                <a16:creationId xmlns:a16="http://schemas.microsoft.com/office/drawing/2014/main" id="{58401FB3-F458-47A5-BFC5-91CC843FA842}"/>
              </a:ext>
            </a:extLst>
          </p:cNvPr>
          <p:cNvSpPr>
            <a:spLocks noGrp="1" noChangeArrowheads="1"/>
          </p:cNvSpPr>
          <p:nvPr>
            <p:ph type="title"/>
          </p:nvPr>
        </p:nvSpPr>
        <p:spPr/>
        <p:txBody>
          <a:bodyPr/>
          <a:lstStyle/>
          <a:p>
            <a:pPr eaLnBrk="1" hangingPunct="1"/>
            <a:r>
              <a:rPr lang="zh-CN" altLang="en-US">
                <a:solidFill>
                  <a:srgbClr val="3333CC"/>
                </a:solidFill>
              </a:rPr>
              <a:t>更新视图的限制</a:t>
            </a:r>
          </a:p>
        </p:txBody>
      </p:sp>
      <p:sp>
        <p:nvSpPr>
          <p:cNvPr id="242692" name="Rectangle 3">
            <a:extLst>
              <a:ext uri="{FF2B5EF4-FFF2-40B4-BE49-F238E27FC236}">
                <a16:creationId xmlns:a16="http://schemas.microsoft.com/office/drawing/2014/main" id="{B10B3AB5-C011-450E-9934-348F47CCAE08}"/>
              </a:ext>
            </a:extLst>
          </p:cNvPr>
          <p:cNvSpPr>
            <a:spLocks noGrp="1" noChangeArrowheads="1"/>
          </p:cNvSpPr>
          <p:nvPr>
            <p:ph type="body" idx="1"/>
          </p:nvPr>
        </p:nvSpPr>
        <p:spPr/>
        <p:txBody>
          <a:bodyPr/>
          <a:lstStyle/>
          <a:p>
            <a:pPr eaLnBrk="1" hangingPunct="1"/>
            <a:r>
              <a:rPr lang="zh-CN" altLang="en-US" sz="4000"/>
              <a:t>允许对行列子集视图进行更新</a:t>
            </a:r>
          </a:p>
          <a:p>
            <a:pPr eaLnBrk="1" hangingPunct="1"/>
            <a:r>
              <a:rPr lang="zh-CN" altLang="en-US" sz="4000"/>
              <a:t>对其他类型视图的更新不同系统有不同限制</a:t>
            </a:r>
          </a:p>
          <a:p>
            <a:pPr eaLnBrk="1" hangingPunct="1"/>
            <a:endParaRPr lang="en-US" altLang="zh-CN" sz="400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标题 1">
            <a:extLst>
              <a:ext uri="{FF2B5EF4-FFF2-40B4-BE49-F238E27FC236}">
                <a16:creationId xmlns:a16="http://schemas.microsoft.com/office/drawing/2014/main" id="{6B95870D-2485-4E18-8183-7CBD6BDC3265}"/>
              </a:ext>
            </a:extLst>
          </p:cNvPr>
          <p:cNvSpPr>
            <a:spLocks noGrp="1"/>
          </p:cNvSpPr>
          <p:nvPr>
            <p:ph type="title"/>
          </p:nvPr>
        </p:nvSpPr>
        <p:spPr>
          <a:xfrm>
            <a:off x="-76200" y="-152400"/>
            <a:ext cx="9296400" cy="1143000"/>
          </a:xfrm>
        </p:spPr>
        <p:txBody>
          <a:bodyPr/>
          <a:lstStyle/>
          <a:p>
            <a:r>
              <a:rPr lang="en-US" altLang="zh-CN">
                <a:solidFill>
                  <a:srgbClr val="3333CC"/>
                </a:solidFill>
              </a:rPr>
              <a:t>IBM DB2</a:t>
            </a:r>
            <a:r>
              <a:rPr lang="zh-CN" altLang="en-US">
                <a:solidFill>
                  <a:srgbClr val="3333CC"/>
                </a:solidFill>
              </a:rPr>
              <a:t>关于视图不允许更新的规定</a:t>
            </a:r>
          </a:p>
        </p:txBody>
      </p:sp>
      <p:sp>
        <p:nvSpPr>
          <p:cNvPr id="3" name="内容占位符 2">
            <a:extLst>
              <a:ext uri="{FF2B5EF4-FFF2-40B4-BE49-F238E27FC236}">
                <a16:creationId xmlns:a16="http://schemas.microsoft.com/office/drawing/2014/main" id="{0BD487DF-2CE6-4CAC-86ED-44D198C2F586}"/>
              </a:ext>
            </a:extLst>
          </p:cNvPr>
          <p:cNvSpPr>
            <a:spLocks noGrp="1"/>
          </p:cNvSpPr>
          <p:nvPr>
            <p:ph idx="1"/>
          </p:nvPr>
        </p:nvSpPr>
        <p:spPr>
          <a:xfrm>
            <a:off x="381000" y="914400"/>
            <a:ext cx="8229600" cy="5715000"/>
          </a:xfrm>
        </p:spPr>
        <p:txBody>
          <a:bodyPr/>
          <a:lstStyle/>
          <a:p>
            <a:pPr marL="514350" indent="-514350">
              <a:buFontTx/>
              <a:buAutoNum type="arabicPeriod"/>
            </a:pPr>
            <a:r>
              <a:rPr lang="zh-CN" altLang="en-US" sz="3000"/>
              <a:t>视图是由两个以上基本表导出</a:t>
            </a:r>
            <a:endParaRPr lang="en-US" altLang="zh-CN" sz="3000"/>
          </a:p>
          <a:p>
            <a:pPr marL="514350" indent="-514350">
              <a:buFontTx/>
              <a:buAutoNum type="arabicPeriod"/>
            </a:pPr>
            <a:r>
              <a:rPr lang="zh-CN" altLang="en-US" sz="3000"/>
              <a:t>视图的字段来自字段表达式或常数，则不允许对此视图执行</a:t>
            </a:r>
            <a:r>
              <a:rPr lang="en-US" altLang="zh-CN" sz="3000"/>
              <a:t>INSERT</a:t>
            </a:r>
            <a:r>
              <a:rPr lang="zh-CN" altLang="en-US" sz="3000"/>
              <a:t>和</a:t>
            </a:r>
            <a:r>
              <a:rPr lang="en-US" altLang="zh-CN" sz="3000"/>
              <a:t>UPDATE</a:t>
            </a:r>
            <a:r>
              <a:rPr lang="zh-CN" altLang="en-US" sz="3000"/>
              <a:t>操作，但允许执行</a:t>
            </a:r>
            <a:r>
              <a:rPr lang="en-US" altLang="zh-CN" sz="3000"/>
              <a:t>DELETE</a:t>
            </a:r>
            <a:r>
              <a:rPr lang="zh-CN" altLang="en-US" sz="3000"/>
              <a:t>操作</a:t>
            </a:r>
            <a:endParaRPr lang="en-US" altLang="zh-CN" sz="3000"/>
          </a:p>
          <a:p>
            <a:pPr marL="514350" indent="-514350">
              <a:buFontTx/>
              <a:buAutoNum type="arabicPeriod"/>
            </a:pPr>
            <a:r>
              <a:rPr lang="zh-CN" altLang="en-US" sz="3000"/>
              <a:t>视图字段来自聚集函数</a:t>
            </a:r>
            <a:endParaRPr lang="en-US" altLang="zh-CN" sz="3000"/>
          </a:p>
          <a:p>
            <a:pPr marL="514350" indent="-514350">
              <a:buFontTx/>
              <a:buAutoNum type="arabicPeriod"/>
            </a:pPr>
            <a:r>
              <a:rPr lang="zh-CN" altLang="en-US" sz="3000"/>
              <a:t>视图定义中含有</a:t>
            </a:r>
            <a:r>
              <a:rPr lang="en-US" altLang="zh-CN" sz="3000"/>
              <a:t>GROUP BY</a:t>
            </a:r>
            <a:r>
              <a:rPr lang="zh-CN" altLang="en-US" sz="3000"/>
              <a:t>子句</a:t>
            </a:r>
            <a:endParaRPr lang="en-US" altLang="zh-CN" sz="3000"/>
          </a:p>
          <a:p>
            <a:pPr marL="514350" indent="-514350">
              <a:buFontTx/>
              <a:buAutoNum type="arabicPeriod"/>
            </a:pPr>
            <a:r>
              <a:rPr lang="zh-CN" altLang="en-US" sz="3000"/>
              <a:t>视图定义中含有</a:t>
            </a:r>
            <a:r>
              <a:rPr lang="en-US" altLang="zh-CN" sz="3000"/>
              <a:t>DISTINCT</a:t>
            </a:r>
            <a:r>
              <a:rPr lang="zh-CN" altLang="en-US" sz="3000"/>
              <a:t>短语</a:t>
            </a:r>
            <a:endParaRPr lang="en-US" altLang="zh-CN" sz="3000"/>
          </a:p>
          <a:p>
            <a:pPr marL="514350" indent="-514350">
              <a:buFontTx/>
              <a:buAutoNum type="arabicPeriod"/>
            </a:pPr>
            <a:r>
              <a:rPr lang="zh-CN" altLang="en-US" sz="3000"/>
              <a:t>视图定义中有嵌套查询，并且内层查询的</a:t>
            </a:r>
            <a:r>
              <a:rPr lang="en-US" altLang="zh-CN" sz="3000"/>
              <a:t>FROM</a:t>
            </a:r>
            <a:r>
              <a:rPr lang="zh-CN" altLang="en-US" sz="3000"/>
              <a:t>子句中涉及的表也是导出该视图的基本表，则此视图不允许更新</a:t>
            </a:r>
            <a:endParaRPr lang="en-US" altLang="zh-CN" sz="3000"/>
          </a:p>
          <a:p>
            <a:pPr marL="514350" indent="-514350">
              <a:buFontTx/>
              <a:buAutoNum type="arabicPeriod"/>
            </a:pPr>
            <a:r>
              <a:rPr lang="zh-CN" altLang="en-US" sz="3000"/>
              <a:t>一个</a:t>
            </a:r>
            <a:r>
              <a:rPr lang="zh-CN" altLang="en-US" sz="3000">
                <a:solidFill>
                  <a:srgbClr val="3333CC"/>
                </a:solidFill>
              </a:rPr>
              <a:t>不允许更新</a:t>
            </a:r>
            <a:r>
              <a:rPr lang="zh-CN" altLang="en-US" sz="3000"/>
              <a:t>的视图上定义的视图</a:t>
            </a:r>
            <a:endParaRPr lang="en-US" altLang="zh-CN" sz="3000"/>
          </a:p>
          <a:p>
            <a:pPr marL="514350" indent="-514350">
              <a:buFontTx/>
              <a:buAutoNum type="arabicPeriod"/>
            </a:pPr>
            <a:endParaRPr lang="en-US" altLang="zh-CN" sz="3000"/>
          </a:p>
          <a:p>
            <a:pPr marL="514350" indent="-514350">
              <a:buFontTx/>
              <a:buAutoNum type="arabicPeriod"/>
            </a:pPr>
            <a:endParaRPr lang="en-US" altLang="zh-CN" sz="3000"/>
          </a:p>
          <a:p>
            <a:pPr marL="514350" indent="-514350">
              <a:buFontTx/>
              <a:buAutoNum type="arabicPeriod"/>
            </a:pPr>
            <a:endParaRPr lang="zh-CN" altLang="en-US" sz="3000"/>
          </a:p>
        </p:txBody>
      </p:sp>
      <p:sp>
        <p:nvSpPr>
          <p:cNvPr id="243716" name="灯片编号占位符 3">
            <a:extLst>
              <a:ext uri="{FF2B5EF4-FFF2-40B4-BE49-F238E27FC236}">
                <a16:creationId xmlns:a16="http://schemas.microsoft.com/office/drawing/2014/main" id="{4CAEB358-1BD3-4AD0-93A6-942B3B28C0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924144A-D368-4B06-A895-AB3B535B99FA}" type="slidenum">
              <a:rPr lang="en-US" altLang="zh-CN"/>
              <a:pPr eaLnBrk="1" hangingPunct="1"/>
              <a:t>237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215D1BC-1060-4C08-B707-27D885AAB025}"/>
              </a:ext>
            </a:extLst>
          </p:cNvPr>
          <p:cNvSpPr>
            <a:spLocks noGrp="1"/>
          </p:cNvSpPr>
          <p:nvPr>
            <p:ph idx="1"/>
          </p:nvPr>
        </p:nvSpPr>
        <p:spPr>
          <a:xfrm>
            <a:off x="457200" y="533400"/>
            <a:ext cx="8229600" cy="5592763"/>
          </a:xfrm>
        </p:spPr>
        <p:txBody>
          <a:bodyPr/>
          <a:lstStyle/>
          <a:p>
            <a:pPr>
              <a:buFontTx/>
              <a:buNone/>
            </a:pPr>
            <a:r>
              <a:rPr lang="zh-CN" altLang="en-US"/>
              <a:t>例</a:t>
            </a:r>
            <a:r>
              <a:rPr lang="en-US" altLang="zh-CN"/>
              <a:t>15 </a:t>
            </a:r>
            <a:r>
              <a:rPr lang="zh-CN" altLang="en-US"/>
              <a:t>将</a:t>
            </a:r>
            <a:r>
              <a:rPr lang="en-US" altLang="zh-CN"/>
              <a:t>SC</a:t>
            </a:r>
            <a:r>
              <a:rPr lang="zh-CN" altLang="en-US"/>
              <a:t>表中成绩在平均成绩之上的元组定义为视图</a:t>
            </a:r>
            <a:r>
              <a:rPr lang="en-US" altLang="zh-CN"/>
              <a:t>GOOD_SC</a:t>
            </a:r>
          </a:p>
          <a:p>
            <a:pPr>
              <a:buFontTx/>
              <a:buNone/>
            </a:pPr>
            <a:r>
              <a:rPr lang="en-US" altLang="zh-CN"/>
              <a:t>		CREATE VIEW GOOD_SC</a:t>
            </a:r>
          </a:p>
          <a:p>
            <a:pPr>
              <a:buFontTx/>
              <a:buNone/>
            </a:pPr>
            <a:r>
              <a:rPr lang="en-US" altLang="zh-CN"/>
              <a:t>		AS</a:t>
            </a:r>
          </a:p>
          <a:p>
            <a:pPr>
              <a:buFontTx/>
              <a:buNone/>
            </a:pPr>
            <a:r>
              <a:rPr lang="en-US" altLang="zh-CN"/>
              <a:t>		SELECT Sno, Cno, Grade</a:t>
            </a:r>
          </a:p>
          <a:p>
            <a:pPr>
              <a:buFontTx/>
              <a:buNone/>
            </a:pPr>
            <a:r>
              <a:rPr lang="en-US" altLang="zh-CN"/>
              <a:t>		FROM SC SCx</a:t>
            </a:r>
          </a:p>
          <a:p>
            <a:pPr>
              <a:buFontTx/>
              <a:buNone/>
            </a:pPr>
            <a:r>
              <a:rPr lang="en-US" altLang="zh-CN"/>
              <a:t>		WHERE Grade&gt;</a:t>
            </a:r>
          </a:p>
          <a:p>
            <a:pPr>
              <a:buFontTx/>
              <a:buNone/>
            </a:pPr>
            <a:r>
              <a:rPr lang="en-US" altLang="zh-CN"/>
              <a:t>					(SELECT AVG(Grade)</a:t>
            </a:r>
          </a:p>
          <a:p>
            <a:pPr>
              <a:buFontTx/>
              <a:buNone/>
            </a:pPr>
            <a:r>
              <a:rPr lang="en-US" altLang="zh-CN"/>
              <a:t>					  FROM SC SCy);</a:t>
            </a:r>
          </a:p>
          <a:p>
            <a:pPr>
              <a:buFontTx/>
              <a:buNone/>
            </a:pPr>
            <a:r>
              <a:rPr lang="en-US" altLang="zh-CN"/>
              <a:t>					</a:t>
            </a:r>
            <a:endParaRPr lang="zh-CN" altLang="en-US"/>
          </a:p>
        </p:txBody>
      </p:sp>
      <p:sp>
        <p:nvSpPr>
          <p:cNvPr id="244739" name="灯片编号占位符 3">
            <a:extLst>
              <a:ext uri="{FF2B5EF4-FFF2-40B4-BE49-F238E27FC236}">
                <a16:creationId xmlns:a16="http://schemas.microsoft.com/office/drawing/2014/main" id="{E817A9F6-3513-4FDB-AFE9-88EC68F26C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4180A61-75F5-4BAE-947E-66A56751C4A0}" type="slidenum">
              <a:rPr lang="en-US" altLang="zh-CN"/>
              <a:pPr eaLnBrk="1" hangingPunct="1"/>
              <a:t>238</a:t>
            </a:fld>
            <a:endParaRPr lang="en-US" altLang="zh-CN"/>
          </a:p>
        </p:txBody>
      </p:sp>
      <p:sp>
        <p:nvSpPr>
          <p:cNvPr id="6" name="矩形标注 5">
            <a:extLst>
              <a:ext uri="{FF2B5EF4-FFF2-40B4-BE49-F238E27FC236}">
                <a16:creationId xmlns:a16="http://schemas.microsoft.com/office/drawing/2014/main" id="{A74DA9E0-162D-429B-8D6E-5BF03B0B866A}"/>
              </a:ext>
            </a:extLst>
          </p:cNvPr>
          <p:cNvSpPr/>
          <p:nvPr/>
        </p:nvSpPr>
        <p:spPr>
          <a:xfrm>
            <a:off x="6400800" y="2438400"/>
            <a:ext cx="2438400" cy="914400"/>
          </a:xfrm>
          <a:prstGeom prst="wedgeRectCallout">
            <a:avLst>
              <a:gd name="adj1" fmla="val -46163"/>
              <a:gd name="adj2" fmla="val -9353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rgbClr val="FF0000"/>
                </a:solidFill>
              </a:rPr>
              <a:t>不允许更新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灯片编号占位符 5">
            <a:extLst>
              <a:ext uri="{FF2B5EF4-FFF2-40B4-BE49-F238E27FC236}">
                <a16:creationId xmlns:a16="http://schemas.microsoft.com/office/drawing/2014/main" id="{B340F8E7-6302-46F6-A52D-F5E9C9A305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5285A96-755E-4C84-814F-A586DBF84056}" type="slidenum">
              <a:rPr lang="en-US" altLang="zh-CN"/>
              <a:pPr eaLnBrk="1" hangingPunct="1"/>
              <a:t>239</a:t>
            </a:fld>
            <a:endParaRPr lang="en-US" altLang="zh-CN"/>
          </a:p>
        </p:txBody>
      </p:sp>
      <p:sp>
        <p:nvSpPr>
          <p:cNvPr id="245763" name="Rectangle 2">
            <a:extLst>
              <a:ext uri="{FF2B5EF4-FFF2-40B4-BE49-F238E27FC236}">
                <a16:creationId xmlns:a16="http://schemas.microsoft.com/office/drawing/2014/main" id="{4344B0A4-96A2-40F6-B41F-0D5BB8783ABF}"/>
              </a:ext>
            </a:extLst>
          </p:cNvPr>
          <p:cNvSpPr>
            <a:spLocks noGrp="1" noChangeArrowheads="1"/>
          </p:cNvSpPr>
          <p:nvPr>
            <p:ph type="title"/>
          </p:nvPr>
        </p:nvSpPr>
        <p:spPr/>
        <p:txBody>
          <a:bodyPr/>
          <a:lstStyle/>
          <a:p>
            <a:pPr eaLnBrk="1" hangingPunct="1"/>
            <a:r>
              <a:rPr lang="en-US" altLang="zh-CN">
                <a:solidFill>
                  <a:srgbClr val="3333CC"/>
                </a:solidFill>
              </a:rPr>
              <a:t>3.7.4 </a:t>
            </a:r>
            <a:r>
              <a:rPr lang="zh-CN" altLang="en-US" b="1">
                <a:solidFill>
                  <a:srgbClr val="3333CC"/>
                </a:solidFill>
              </a:rPr>
              <a:t>视图的作用</a:t>
            </a:r>
          </a:p>
        </p:txBody>
      </p:sp>
      <p:sp>
        <p:nvSpPr>
          <p:cNvPr id="2" name="Rectangle 3">
            <a:extLst>
              <a:ext uri="{FF2B5EF4-FFF2-40B4-BE49-F238E27FC236}">
                <a16:creationId xmlns:a16="http://schemas.microsoft.com/office/drawing/2014/main" id="{806B3726-B677-4A65-B455-1DB9B31D4914}"/>
              </a:ext>
            </a:extLst>
          </p:cNvPr>
          <p:cNvSpPr>
            <a:spLocks noGrp="1" noChangeArrowheads="1"/>
          </p:cNvSpPr>
          <p:nvPr>
            <p:ph type="body" idx="1"/>
          </p:nvPr>
        </p:nvSpPr>
        <p:spPr>
          <a:xfrm>
            <a:off x="152400" y="1600200"/>
            <a:ext cx="8915400" cy="4114800"/>
          </a:xfrm>
        </p:spPr>
        <p:txBody>
          <a:bodyPr/>
          <a:lstStyle/>
          <a:p>
            <a:pPr marL="742950" indent="-742950" eaLnBrk="1" hangingPunct="1">
              <a:buFontTx/>
              <a:buAutoNum type="arabicPeriod"/>
            </a:pPr>
            <a:r>
              <a:rPr lang="zh-CN" altLang="en-US" sz="3600"/>
              <a:t>视图能够简化用户的操作</a:t>
            </a:r>
          </a:p>
          <a:p>
            <a:pPr marL="742950" indent="-742950" eaLnBrk="1" hangingPunct="1">
              <a:buFontTx/>
              <a:buAutoNum type="arabicPeriod"/>
            </a:pPr>
            <a:r>
              <a:rPr lang="zh-CN" altLang="en-US" sz="3600"/>
              <a:t>视图使用户能以多种角度看待同一数据</a:t>
            </a:r>
          </a:p>
          <a:p>
            <a:pPr marL="742950" indent="-742950" eaLnBrk="1" hangingPunct="1">
              <a:buFontTx/>
              <a:buAutoNum type="arabicPeriod"/>
            </a:pPr>
            <a:r>
              <a:rPr lang="zh-CN" altLang="en-US" sz="3600"/>
              <a:t>视图对重构数据库提供了一定程度的逻辑独立性</a:t>
            </a:r>
          </a:p>
          <a:p>
            <a:pPr marL="742950" indent="-742950" eaLnBrk="1" hangingPunct="1">
              <a:buFontTx/>
              <a:buAutoNum type="arabicPeriod"/>
            </a:pPr>
            <a:r>
              <a:rPr lang="zh-CN" altLang="en-US" sz="3600"/>
              <a:t>视图能够对机密数据提供安全保护</a:t>
            </a:r>
          </a:p>
          <a:p>
            <a:pPr marL="742950" indent="-742950" eaLnBrk="1" hangingPunct="1">
              <a:buFontTx/>
              <a:buAutoNum type="arabicPeriod"/>
            </a:pPr>
            <a:r>
              <a:rPr lang="zh-CN" altLang="en-US" sz="3600"/>
              <a:t>适当的利用视图可以更清晰的表达查询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DC640565-D506-46DC-8E3B-8BEEB60324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D2CFC7-BEDA-4A1A-A67E-0528679C7C53}" type="slidenum">
              <a:rPr lang="en-US" altLang="zh-CN"/>
              <a:pPr eaLnBrk="1" hangingPunct="1"/>
              <a:t>24</a:t>
            </a:fld>
            <a:endParaRPr lang="en-US" altLang="zh-CN"/>
          </a:p>
        </p:txBody>
      </p:sp>
      <p:sp>
        <p:nvSpPr>
          <p:cNvPr id="25603" name="Rectangle 2">
            <a:extLst>
              <a:ext uri="{FF2B5EF4-FFF2-40B4-BE49-F238E27FC236}">
                <a16:creationId xmlns:a16="http://schemas.microsoft.com/office/drawing/2014/main" id="{9C50B1E9-F469-496A-A060-7A8DB84F4537}"/>
              </a:ext>
            </a:extLst>
          </p:cNvPr>
          <p:cNvSpPr>
            <a:spLocks noGrp="1" noChangeArrowheads="1"/>
          </p:cNvSpPr>
          <p:nvPr>
            <p:ph type="title"/>
          </p:nvPr>
        </p:nvSpPr>
        <p:spPr>
          <a:xfrm>
            <a:off x="457200" y="76200"/>
            <a:ext cx="8229600" cy="1143000"/>
          </a:xfrm>
        </p:spPr>
        <p:txBody>
          <a:bodyPr/>
          <a:lstStyle/>
          <a:p>
            <a:pPr eaLnBrk="1" hangingPunct="1"/>
            <a:r>
              <a:rPr lang="zh-CN" altLang="en-US" b="1"/>
              <a:t>二、删除模式</a:t>
            </a:r>
          </a:p>
        </p:txBody>
      </p:sp>
      <p:sp>
        <p:nvSpPr>
          <p:cNvPr id="25604" name="Rectangle 3">
            <a:extLst>
              <a:ext uri="{FF2B5EF4-FFF2-40B4-BE49-F238E27FC236}">
                <a16:creationId xmlns:a16="http://schemas.microsoft.com/office/drawing/2014/main" id="{3EA8EB58-419E-4939-B18E-1AE89AE53CA0}"/>
              </a:ext>
            </a:extLst>
          </p:cNvPr>
          <p:cNvSpPr>
            <a:spLocks noGrp="1" noChangeArrowheads="1"/>
          </p:cNvSpPr>
          <p:nvPr>
            <p:ph type="body" idx="1"/>
          </p:nvPr>
        </p:nvSpPr>
        <p:spPr>
          <a:xfrm>
            <a:off x="381000" y="1295400"/>
            <a:ext cx="8458200" cy="4953000"/>
          </a:xfrm>
        </p:spPr>
        <p:txBody>
          <a:bodyPr/>
          <a:lstStyle/>
          <a:p>
            <a:pPr marL="609600" indent="-609600" eaLnBrk="1" hangingPunct="1">
              <a:buFontTx/>
              <a:buNone/>
            </a:pPr>
            <a:r>
              <a:rPr lang="en-US" altLang="zh-CN" sz="3600">
                <a:solidFill>
                  <a:srgbClr val="3333CC"/>
                </a:solidFill>
              </a:rPr>
              <a:t>  DROP SCHEMA &lt;</a:t>
            </a:r>
            <a:r>
              <a:rPr lang="zh-CN" altLang="en-US" sz="3600">
                <a:solidFill>
                  <a:srgbClr val="3333CC"/>
                </a:solidFill>
              </a:rPr>
              <a:t>模式名</a:t>
            </a:r>
            <a:r>
              <a:rPr lang="en-US" altLang="zh-CN" sz="3600">
                <a:solidFill>
                  <a:srgbClr val="3333CC"/>
                </a:solidFill>
              </a:rPr>
              <a:t>&gt; &lt;CASCADE|RESTRICT&gt;</a:t>
            </a:r>
          </a:p>
          <a:p>
            <a:pPr marL="990600" lvl="1" indent="-533400" eaLnBrk="1" hangingPunct="1">
              <a:buFontTx/>
              <a:buAutoNum type="circleNumDbPlain"/>
            </a:pPr>
            <a:r>
              <a:rPr lang="en-US" altLang="zh-CN" sz="3200"/>
              <a:t>CASCADE(</a:t>
            </a:r>
            <a:r>
              <a:rPr lang="zh-CN" altLang="en-US" sz="3200"/>
              <a:t>级联</a:t>
            </a:r>
            <a:r>
              <a:rPr lang="en-US" altLang="zh-CN" sz="3200"/>
              <a:t>)</a:t>
            </a:r>
            <a:r>
              <a:rPr lang="zh-CN" altLang="en-US" sz="3200"/>
              <a:t>：删除模式的同时把该模式中所有数据库对象全部删除</a:t>
            </a:r>
          </a:p>
          <a:p>
            <a:pPr marL="990600" lvl="1" indent="-533400" eaLnBrk="1" hangingPunct="1">
              <a:buFontTx/>
              <a:buAutoNum type="circleNumDbPlain"/>
            </a:pPr>
            <a:r>
              <a:rPr lang="en-US" altLang="zh-CN" sz="3200"/>
              <a:t>RESTRICT(</a:t>
            </a:r>
            <a:r>
              <a:rPr lang="zh-CN" altLang="en-US" sz="3200"/>
              <a:t>限制</a:t>
            </a:r>
            <a:r>
              <a:rPr lang="en-US" altLang="zh-CN" sz="3200"/>
              <a:t>)</a:t>
            </a:r>
            <a:r>
              <a:rPr lang="zh-CN" altLang="en-US" sz="3200"/>
              <a:t>：如果该模式中定义了下属的数据库对象（如表、视图等），则拒绝该删除语句的执行。当该模式中没有任何下属的对象时才能执行</a:t>
            </a:r>
            <a:r>
              <a:rPr lang="en-US" altLang="zh-CN" sz="3200"/>
              <a:t>DROP SCHEMA</a:t>
            </a:r>
            <a:r>
              <a:rPr lang="zh-CN" altLang="en-US" sz="3200"/>
              <a:t>语句</a:t>
            </a:r>
          </a:p>
          <a:p>
            <a:pPr marL="609600" indent="-609600" eaLnBrk="1" hangingPunct="1"/>
            <a:endParaRPr lang="en-US" altLang="zh-CN" sz="360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268734-470B-446B-A286-FC594E310E8D}"/>
              </a:ext>
            </a:extLst>
          </p:cNvPr>
          <p:cNvSpPr>
            <a:spLocks noGrp="1"/>
          </p:cNvSpPr>
          <p:nvPr>
            <p:ph idx="1"/>
          </p:nvPr>
        </p:nvSpPr>
        <p:spPr>
          <a:xfrm>
            <a:off x="0" y="381000"/>
            <a:ext cx="9144000" cy="5745163"/>
          </a:xfrm>
        </p:spPr>
        <p:txBody>
          <a:bodyPr/>
          <a:lstStyle/>
          <a:p>
            <a:pPr>
              <a:buFontTx/>
              <a:buNone/>
            </a:pPr>
            <a:r>
              <a:rPr lang="zh-CN" altLang="en-US"/>
              <a:t>例</a:t>
            </a:r>
            <a:r>
              <a:rPr lang="en-US" altLang="zh-CN"/>
              <a:t>16. </a:t>
            </a:r>
            <a:r>
              <a:rPr lang="zh-CN" altLang="en-US"/>
              <a:t>将学生关系</a:t>
            </a:r>
            <a:r>
              <a:rPr lang="en-US" altLang="zh-CN"/>
              <a:t>Student(Sno, Sname, Sage, Ssex, Sdept)</a:t>
            </a:r>
            <a:r>
              <a:rPr lang="zh-CN" altLang="en-US"/>
              <a:t>垂直分片为两个关系，</a:t>
            </a:r>
            <a:r>
              <a:rPr lang="en-US" altLang="zh-CN"/>
              <a:t>SX(Sno, Sname, Sage), SY(Sno, Ssex, Sdept)</a:t>
            </a:r>
          </a:p>
          <a:p>
            <a:pPr>
              <a:buFontTx/>
              <a:buNone/>
            </a:pPr>
            <a:r>
              <a:rPr lang="en-US" altLang="zh-CN"/>
              <a:t>	</a:t>
            </a:r>
            <a:r>
              <a:rPr lang="zh-CN" altLang="en-US"/>
              <a:t>建立视图 </a:t>
            </a:r>
            <a:endParaRPr lang="en-US" altLang="zh-CN"/>
          </a:p>
          <a:p>
            <a:pPr>
              <a:buFontTx/>
              <a:buNone/>
            </a:pPr>
            <a:r>
              <a:rPr lang="en-US" altLang="zh-CN"/>
              <a:t>   CREATE VIEW Student(Sno, Sname, Sage, Ssex, Sdept)</a:t>
            </a:r>
          </a:p>
          <a:p>
            <a:pPr>
              <a:buFontTx/>
              <a:buNone/>
            </a:pPr>
            <a:r>
              <a:rPr lang="en-US" altLang="zh-CN"/>
              <a:t>   AS</a:t>
            </a:r>
          </a:p>
          <a:p>
            <a:pPr>
              <a:buFontTx/>
              <a:buNone/>
            </a:pPr>
            <a:r>
              <a:rPr lang="en-US" altLang="zh-CN"/>
              <a:t>	SELECT SX.Sno, SX.Sname, SX.Sage, SY.Ssex, SY.Sdept</a:t>
            </a:r>
          </a:p>
          <a:p>
            <a:pPr>
              <a:buFontTx/>
              <a:buNone/>
            </a:pPr>
            <a:r>
              <a:rPr lang="en-US" altLang="zh-CN"/>
              <a:t>	FROM SX, SY</a:t>
            </a:r>
          </a:p>
          <a:p>
            <a:pPr>
              <a:buFontTx/>
              <a:buNone/>
            </a:pPr>
            <a:r>
              <a:rPr lang="en-US" altLang="zh-CN"/>
              <a:t>	WHERE SX.Sno=SY.Sno;</a:t>
            </a:r>
          </a:p>
          <a:p>
            <a:pPr>
              <a:buFontTx/>
              <a:buNone/>
            </a:pPr>
            <a:endParaRPr lang="zh-CN" altLang="en-US"/>
          </a:p>
        </p:txBody>
      </p:sp>
      <p:sp>
        <p:nvSpPr>
          <p:cNvPr id="246787" name="灯片编号占位符 3">
            <a:extLst>
              <a:ext uri="{FF2B5EF4-FFF2-40B4-BE49-F238E27FC236}">
                <a16:creationId xmlns:a16="http://schemas.microsoft.com/office/drawing/2014/main" id="{174695D2-3F7C-4DCD-B781-ABFAB14792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B25094C-97FF-4C5B-BDFF-B17144D67105}" type="slidenum">
              <a:rPr lang="en-US" altLang="zh-CN"/>
              <a:pPr eaLnBrk="1" hangingPunct="1"/>
              <a:t>240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A060D0-E19A-4722-B5D6-62F1E452CA78}"/>
              </a:ext>
            </a:extLst>
          </p:cNvPr>
          <p:cNvSpPr>
            <a:spLocks noGrp="1"/>
          </p:cNvSpPr>
          <p:nvPr>
            <p:ph idx="1"/>
          </p:nvPr>
        </p:nvSpPr>
        <p:spPr>
          <a:xfrm>
            <a:off x="457200" y="228600"/>
            <a:ext cx="8229600" cy="5897563"/>
          </a:xfrm>
        </p:spPr>
        <p:txBody>
          <a:bodyPr/>
          <a:lstStyle/>
          <a:p>
            <a:pPr>
              <a:buFontTx/>
              <a:buNone/>
            </a:pPr>
            <a:r>
              <a:rPr lang="zh-CN" altLang="en-US"/>
              <a:t>例</a:t>
            </a:r>
            <a:r>
              <a:rPr lang="en-US" altLang="zh-CN"/>
              <a:t>17. </a:t>
            </a:r>
            <a:r>
              <a:rPr lang="zh-CN" altLang="en-US"/>
              <a:t>查询每个同学获得最高成绩的课程号</a:t>
            </a:r>
            <a:endParaRPr lang="en-US" altLang="zh-CN"/>
          </a:p>
          <a:p>
            <a:pPr>
              <a:buFontTx/>
              <a:buNone/>
            </a:pPr>
            <a:r>
              <a:rPr lang="en-US" altLang="zh-CN"/>
              <a:t>1. </a:t>
            </a:r>
            <a:r>
              <a:rPr lang="zh-CN" altLang="en-US"/>
              <a:t>定义视图</a:t>
            </a:r>
            <a:endParaRPr lang="en-US" altLang="zh-CN"/>
          </a:p>
          <a:p>
            <a:pPr lvl="1">
              <a:buFontTx/>
              <a:buNone/>
            </a:pPr>
            <a:r>
              <a:rPr lang="en-US" altLang="zh-CN"/>
              <a:t>CREATE VIEW VMGRADE</a:t>
            </a:r>
          </a:p>
          <a:p>
            <a:pPr lvl="1">
              <a:buFontTx/>
              <a:buNone/>
            </a:pPr>
            <a:r>
              <a:rPr lang="en-US" altLang="zh-CN"/>
              <a:t>AS</a:t>
            </a:r>
          </a:p>
          <a:p>
            <a:pPr lvl="1">
              <a:buFontTx/>
              <a:buNone/>
            </a:pPr>
            <a:r>
              <a:rPr lang="en-US" altLang="zh-CN"/>
              <a:t>SELECT Sno, MAX(Grade) Mgrade</a:t>
            </a:r>
          </a:p>
          <a:p>
            <a:pPr lvl="1">
              <a:buFontTx/>
              <a:buNone/>
            </a:pPr>
            <a:r>
              <a:rPr lang="en-US" altLang="zh-CN"/>
              <a:t>FROM SC</a:t>
            </a:r>
          </a:p>
          <a:p>
            <a:pPr lvl="1">
              <a:buFontTx/>
              <a:buNone/>
            </a:pPr>
            <a:r>
              <a:rPr lang="en-US" altLang="zh-CN"/>
              <a:t>GROUP BY Sno;</a:t>
            </a:r>
          </a:p>
          <a:p>
            <a:pPr>
              <a:buFontTx/>
              <a:buNone/>
            </a:pPr>
            <a:r>
              <a:rPr lang="en-US" altLang="zh-CN"/>
              <a:t>2. </a:t>
            </a:r>
            <a:r>
              <a:rPr lang="zh-CN" altLang="en-US"/>
              <a:t>查询</a:t>
            </a:r>
            <a:endParaRPr lang="en-US" altLang="zh-CN"/>
          </a:p>
          <a:p>
            <a:pPr>
              <a:buFontTx/>
              <a:buNone/>
            </a:pPr>
            <a:r>
              <a:rPr lang="en-US" altLang="zh-CN"/>
              <a:t>	SELECT SC.Sno, Cno</a:t>
            </a:r>
          </a:p>
          <a:p>
            <a:pPr>
              <a:buFontTx/>
              <a:buNone/>
            </a:pPr>
            <a:r>
              <a:rPr lang="en-US" altLang="zh-CN"/>
              <a:t>	FROM SC, VMGRADE</a:t>
            </a:r>
          </a:p>
          <a:p>
            <a:pPr>
              <a:buFontTx/>
              <a:buNone/>
            </a:pPr>
            <a:r>
              <a:rPr lang="en-US" altLang="zh-CN"/>
              <a:t>	WHERE SC.Sno = VMGRADE.Sno AND SC.Grade=VMGRADE.Mgrade;</a:t>
            </a:r>
          </a:p>
          <a:p>
            <a:pPr>
              <a:buFontTx/>
              <a:buNone/>
            </a:pPr>
            <a:endParaRPr lang="en-US" altLang="zh-CN"/>
          </a:p>
          <a:p>
            <a:pPr>
              <a:buFontTx/>
              <a:buNone/>
            </a:pPr>
            <a:endParaRPr lang="zh-CN" altLang="en-US"/>
          </a:p>
        </p:txBody>
      </p:sp>
      <p:sp>
        <p:nvSpPr>
          <p:cNvPr id="247811" name="灯片编号占位符 3">
            <a:extLst>
              <a:ext uri="{FF2B5EF4-FFF2-40B4-BE49-F238E27FC236}">
                <a16:creationId xmlns:a16="http://schemas.microsoft.com/office/drawing/2014/main" id="{6B583C32-3E91-4C9E-BC34-32EA69B2AB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043A5BF-449D-4DC0-BD5D-E1D9097F81FC}" type="slidenum">
              <a:rPr lang="en-US" altLang="zh-CN"/>
              <a:pPr eaLnBrk="1" hangingPunct="1"/>
              <a:t>241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par>
                          <p:cTn id="26" fill="hold" nodeType="afterGroup">
                            <p:stCondLst>
                              <p:cond delay="0"/>
                            </p:stCondLst>
                            <p:childTnLst>
                              <p:par>
                                <p:cTn id="27" presetID="1" presetClass="entr" presetSubtype="0" fill="hold" nodeType="after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nodeType="after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nodeType="after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F3A8CD71-D38F-46F4-A014-12D90B7DC7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CF7C88B-C329-492C-82AB-61EDB8B75591}" type="slidenum">
              <a:rPr lang="en-US" altLang="zh-CN"/>
              <a:pPr eaLnBrk="1" hangingPunct="1"/>
              <a:t>25</a:t>
            </a:fld>
            <a:endParaRPr lang="en-US" altLang="zh-CN"/>
          </a:p>
        </p:txBody>
      </p:sp>
      <p:sp>
        <p:nvSpPr>
          <p:cNvPr id="31747" name="Rectangle 3">
            <a:extLst>
              <a:ext uri="{FF2B5EF4-FFF2-40B4-BE49-F238E27FC236}">
                <a16:creationId xmlns:a16="http://schemas.microsoft.com/office/drawing/2014/main" id="{9DD2505B-2B6D-4472-B0A8-8DBBF8E10775}"/>
              </a:ext>
            </a:extLst>
          </p:cNvPr>
          <p:cNvSpPr>
            <a:spLocks noGrp="1" noChangeArrowheads="1"/>
          </p:cNvSpPr>
          <p:nvPr>
            <p:ph type="body" idx="1"/>
          </p:nvPr>
        </p:nvSpPr>
        <p:spPr>
          <a:xfrm>
            <a:off x="457200" y="1219200"/>
            <a:ext cx="8382000" cy="3810000"/>
          </a:xfrm>
        </p:spPr>
        <p:txBody>
          <a:bodyPr/>
          <a:lstStyle/>
          <a:p>
            <a:pPr eaLnBrk="1" hangingPunct="1">
              <a:buFontTx/>
              <a:buNone/>
            </a:pPr>
            <a:r>
              <a:rPr lang="zh-CN" altLang="en-US" sz="4000"/>
              <a:t>例</a:t>
            </a:r>
            <a:r>
              <a:rPr lang="en-US" altLang="zh-CN" sz="4000"/>
              <a:t>4. DROP SCHEMA ZHANG CASCADE</a:t>
            </a:r>
            <a:r>
              <a:rPr lang="en-US" altLang="zh-CN" sz="4000">
                <a:latin typeface="Times New Roman" panose="02020603050405020304" pitchFamily="18" charset="0"/>
              </a:rPr>
              <a:t>;</a:t>
            </a:r>
          </a:p>
          <a:p>
            <a:pPr eaLnBrk="1" hangingPunct="1"/>
            <a:r>
              <a:rPr lang="zh-CN" altLang="en-US" sz="4000"/>
              <a:t>删除模式</a:t>
            </a:r>
            <a:r>
              <a:rPr lang="en-US" altLang="zh-CN" sz="4000"/>
              <a:t>ZHANG</a:t>
            </a:r>
          </a:p>
          <a:p>
            <a:pPr eaLnBrk="1" hangingPunct="1"/>
            <a:r>
              <a:rPr lang="zh-CN" altLang="en-US" sz="4000"/>
              <a:t>同时该模式中定义的表</a:t>
            </a:r>
            <a:r>
              <a:rPr lang="en-US" altLang="zh-CN" sz="4000"/>
              <a:t>TAB1</a:t>
            </a:r>
            <a:r>
              <a:rPr lang="zh-CN" altLang="en-US" sz="4000"/>
              <a:t>也被删除</a:t>
            </a:r>
          </a:p>
          <a:p>
            <a:pPr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E1AACBB7-3145-4F39-9430-3C18B62E42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0D61CC-83B2-42D4-B752-6D021A1F8047}" type="slidenum">
              <a:rPr lang="en-US" altLang="zh-CN"/>
              <a:pPr eaLnBrk="1" hangingPunct="1"/>
              <a:t>26</a:t>
            </a:fld>
            <a:endParaRPr lang="en-US" altLang="zh-CN"/>
          </a:p>
        </p:txBody>
      </p:sp>
      <p:sp>
        <p:nvSpPr>
          <p:cNvPr id="27651" name="Rectangle 2">
            <a:extLst>
              <a:ext uri="{FF2B5EF4-FFF2-40B4-BE49-F238E27FC236}">
                <a16:creationId xmlns:a16="http://schemas.microsoft.com/office/drawing/2014/main" id="{2528A0FA-49CB-47F7-BB59-CFFAF5874FEB}"/>
              </a:ext>
            </a:extLst>
          </p:cNvPr>
          <p:cNvSpPr>
            <a:spLocks noGrp="1" noChangeArrowheads="1"/>
          </p:cNvSpPr>
          <p:nvPr>
            <p:ph type="title"/>
          </p:nvPr>
        </p:nvSpPr>
        <p:spPr/>
        <p:txBody>
          <a:bodyPr/>
          <a:lstStyle/>
          <a:p>
            <a:pPr eaLnBrk="1" hangingPunct="1"/>
            <a:r>
              <a:rPr lang="en-US" altLang="zh-CN"/>
              <a:t>3.3 </a:t>
            </a:r>
            <a:r>
              <a:rPr lang="zh-CN" altLang="en-US" b="1"/>
              <a:t>数据定义</a:t>
            </a:r>
          </a:p>
        </p:txBody>
      </p:sp>
      <p:sp>
        <p:nvSpPr>
          <p:cNvPr id="27652" name="Rectangle 3">
            <a:extLst>
              <a:ext uri="{FF2B5EF4-FFF2-40B4-BE49-F238E27FC236}">
                <a16:creationId xmlns:a16="http://schemas.microsoft.com/office/drawing/2014/main" id="{D17A1A16-1843-413F-B9CC-07CE14A1B2B6}"/>
              </a:ext>
            </a:extLst>
          </p:cNvPr>
          <p:cNvSpPr>
            <a:spLocks noGrp="1" noChangeArrowheads="1"/>
          </p:cNvSpPr>
          <p:nvPr>
            <p:ph type="body" idx="1"/>
          </p:nvPr>
        </p:nvSpPr>
        <p:spPr>
          <a:xfrm>
            <a:off x="381000" y="1600200"/>
            <a:ext cx="8534400" cy="3886200"/>
          </a:xfrm>
        </p:spPr>
        <p:txBody>
          <a:bodyPr/>
          <a:lstStyle/>
          <a:p>
            <a:pPr eaLnBrk="1" hangingPunct="1">
              <a:buFontTx/>
              <a:buNone/>
            </a:pPr>
            <a:r>
              <a:rPr lang="en-US" altLang="zh-CN" sz="3600"/>
              <a:t>3.3.1  </a:t>
            </a:r>
            <a:r>
              <a:rPr lang="zh-CN" altLang="en-US" sz="3600"/>
              <a:t>模式的定义与删除</a:t>
            </a:r>
          </a:p>
          <a:p>
            <a:pPr eaLnBrk="1" hangingPunct="1">
              <a:buFontTx/>
              <a:buNone/>
            </a:pPr>
            <a:r>
              <a:rPr lang="en-US" altLang="zh-CN" sz="3600">
                <a:solidFill>
                  <a:schemeClr val="accent2"/>
                </a:solidFill>
              </a:rPr>
              <a:t>3.3.2  </a:t>
            </a:r>
            <a:r>
              <a:rPr lang="zh-CN" altLang="en-US" sz="3600">
                <a:solidFill>
                  <a:schemeClr val="accent2"/>
                </a:solidFill>
              </a:rPr>
              <a:t>基本表的定义、删除与修改</a:t>
            </a:r>
          </a:p>
          <a:p>
            <a:pPr eaLnBrk="1" hangingPunct="1">
              <a:buFontTx/>
              <a:buNone/>
            </a:pPr>
            <a:r>
              <a:rPr lang="en-US" altLang="zh-CN" sz="3600"/>
              <a:t>3.3.3  </a:t>
            </a:r>
            <a:r>
              <a:rPr lang="zh-CN" altLang="en-US" sz="3600"/>
              <a:t>索引的建立与删除</a:t>
            </a:r>
            <a:endParaRPr lang="en-US" altLang="zh-CN" sz="3600"/>
          </a:p>
          <a:p>
            <a:pPr eaLnBrk="1" hangingPunct="1">
              <a:buFontTx/>
              <a:buNone/>
            </a:pPr>
            <a:r>
              <a:rPr lang="en-US" altLang="zh-CN" sz="3600"/>
              <a:t>3.3.4  </a:t>
            </a:r>
            <a:r>
              <a:rPr lang="zh-CN" altLang="en-US" sz="3600"/>
              <a:t>数据字典</a:t>
            </a:r>
            <a:r>
              <a:rPr lang="en-US" altLang="zh-CN" sz="3600"/>
              <a:t>  </a:t>
            </a:r>
            <a:endParaRPr lang="zh-CN" altLang="en-US" sz="3600"/>
          </a:p>
          <a:p>
            <a:pPr eaLnBrk="1" hangingPunct="1">
              <a:buFontTx/>
              <a:buNone/>
            </a:pPr>
            <a:endParaRPr lang="en-US" altLang="zh-CN" sz="4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7D9A6B5F-4323-4607-B390-1EAC35DF33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6EF6B2-58C4-4EFD-968A-BC0A0FE0F6B3}" type="slidenum">
              <a:rPr lang="en-US" altLang="zh-CN"/>
              <a:pPr eaLnBrk="1" hangingPunct="1"/>
              <a:t>27</a:t>
            </a:fld>
            <a:endParaRPr lang="en-US" altLang="zh-CN"/>
          </a:p>
        </p:txBody>
      </p:sp>
      <p:sp>
        <p:nvSpPr>
          <p:cNvPr id="28675" name="Rectangle 2">
            <a:extLst>
              <a:ext uri="{FF2B5EF4-FFF2-40B4-BE49-F238E27FC236}">
                <a16:creationId xmlns:a16="http://schemas.microsoft.com/office/drawing/2014/main" id="{E22D8561-4BCE-47D0-AD46-3C475B867782}"/>
              </a:ext>
            </a:extLst>
          </p:cNvPr>
          <p:cNvSpPr>
            <a:spLocks noGrp="1" noChangeArrowheads="1"/>
          </p:cNvSpPr>
          <p:nvPr>
            <p:ph type="title"/>
          </p:nvPr>
        </p:nvSpPr>
        <p:spPr/>
        <p:txBody>
          <a:bodyPr/>
          <a:lstStyle/>
          <a:p>
            <a:pPr eaLnBrk="1" hangingPunct="1"/>
            <a:r>
              <a:rPr lang="en-US" altLang="zh-CN" sz="4000"/>
              <a:t>3.3.2 </a:t>
            </a:r>
            <a:r>
              <a:rPr lang="zh-CN" altLang="en-US" sz="4000" b="1"/>
              <a:t>基本表的定义、删除与修改</a:t>
            </a:r>
          </a:p>
        </p:txBody>
      </p:sp>
      <p:sp>
        <p:nvSpPr>
          <p:cNvPr id="28676" name="Rectangle 3">
            <a:extLst>
              <a:ext uri="{FF2B5EF4-FFF2-40B4-BE49-F238E27FC236}">
                <a16:creationId xmlns:a16="http://schemas.microsoft.com/office/drawing/2014/main" id="{AE30A73F-1DB2-4A55-A1B2-73E0CE2C050B}"/>
              </a:ext>
            </a:extLst>
          </p:cNvPr>
          <p:cNvSpPr>
            <a:spLocks noGrp="1" noChangeArrowheads="1"/>
          </p:cNvSpPr>
          <p:nvPr>
            <p:ph type="body" idx="1"/>
          </p:nvPr>
        </p:nvSpPr>
        <p:spPr>
          <a:xfrm>
            <a:off x="304800" y="1371600"/>
            <a:ext cx="8610600" cy="5029200"/>
          </a:xfrm>
        </p:spPr>
        <p:txBody>
          <a:bodyPr/>
          <a:lstStyle/>
          <a:p>
            <a:pPr eaLnBrk="1" hangingPunct="1">
              <a:buFontTx/>
              <a:buNone/>
            </a:pPr>
            <a:r>
              <a:rPr lang="zh-CN" altLang="en-US"/>
              <a:t>一、定义基本表</a:t>
            </a:r>
          </a:p>
          <a:p>
            <a:pPr eaLnBrk="1" hangingPunct="1">
              <a:buFontTx/>
              <a:buNone/>
            </a:pPr>
            <a:r>
              <a:rPr lang="en-US" altLang="zh-CN">
                <a:solidFill>
                  <a:srgbClr val="3333CC"/>
                </a:solidFill>
              </a:rPr>
              <a:t>CREATE TABLE &lt;</a:t>
            </a:r>
            <a:r>
              <a:rPr lang="zh-CN" altLang="en-US">
                <a:solidFill>
                  <a:srgbClr val="3333CC"/>
                </a:solidFill>
              </a:rPr>
              <a:t>表名</a:t>
            </a:r>
            <a:r>
              <a:rPr lang="en-US" altLang="zh-CN">
                <a:solidFill>
                  <a:srgbClr val="3333CC"/>
                </a:solidFill>
              </a:rPr>
              <a:t>&gt;</a:t>
            </a:r>
          </a:p>
          <a:p>
            <a:pPr lvl="1" eaLnBrk="1" hangingPunct="1">
              <a:buFontTx/>
              <a:buNone/>
            </a:pPr>
            <a:r>
              <a:rPr lang="en-US" altLang="zh-CN" sz="3200">
                <a:solidFill>
                  <a:srgbClr val="3333CC"/>
                </a:solidFill>
              </a:rPr>
              <a:t>(&lt;</a:t>
            </a:r>
            <a:r>
              <a:rPr lang="zh-CN" altLang="en-US" sz="3200">
                <a:solidFill>
                  <a:srgbClr val="3333CC"/>
                </a:solidFill>
              </a:rPr>
              <a:t>列名</a:t>
            </a:r>
            <a:r>
              <a:rPr lang="en-US" altLang="zh-CN" sz="3200">
                <a:solidFill>
                  <a:srgbClr val="3333CC"/>
                </a:solidFill>
              </a:rPr>
              <a:t>&gt; &lt;</a:t>
            </a:r>
            <a:r>
              <a:rPr lang="zh-CN" altLang="en-US" sz="3200">
                <a:solidFill>
                  <a:srgbClr val="3333CC"/>
                </a:solidFill>
              </a:rPr>
              <a:t>数据类型</a:t>
            </a:r>
            <a:r>
              <a:rPr lang="en-US" altLang="zh-CN" sz="3200">
                <a:solidFill>
                  <a:srgbClr val="3333CC"/>
                </a:solidFill>
              </a:rPr>
              <a:t>&gt;[ </a:t>
            </a:r>
            <a:r>
              <a:rPr lang="zh-CN" altLang="en-US" sz="3200">
                <a:solidFill>
                  <a:srgbClr val="3333CC"/>
                </a:solidFill>
              </a:rPr>
              <a:t>列级完整性约束条件</a:t>
            </a:r>
            <a:r>
              <a:rPr lang="en-US" altLang="zh-CN" sz="3200">
                <a:solidFill>
                  <a:srgbClr val="3333CC"/>
                </a:solidFill>
              </a:rPr>
              <a:t>]</a:t>
            </a:r>
          </a:p>
          <a:p>
            <a:pPr lvl="1" eaLnBrk="1" hangingPunct="1">
              <a:buFontTx/>
              <a:buNone/>
            </a:pPr>
            <a:r>
              <a:rPr lang="en-US" altLang="zh-CN" sz="3200">
                <a:solidFill>
                  <a:srgbClr val="3333CC"/>
                </a:solidFill>
              </a:rPr>
              <a:t>[</a:t>
            </a:r>
            <a:r>
              <a:rPr lang="zh-CN" altLang="en-US" sz="3200">
                <a:solidFill>
                  <a:srgbClr val="3333CC"/>
                </a:solidFill>
              </a:rPr>
              <a:t>，</a:t>
            </a:r>
            <a:r>
              <a:rPr lang="en-US" altLang="zh-CN" sz="3200">
                <a:solidFill>
                  <a:srgbClr val="3333CC"/>
                </a:solidFill>
              </a:rPr>
              <a:t>&lt;</a:t>
            </a:r>
            <a:r>
              <a:rPr lang="zh-CN" altLang="en-US" sz="3200">
                <a:solidFill>
                  <a:srgbClr val="3333CC"/>
                </a:solidFill>
              </a:rPr>
              <a:t>列名</a:t>
            </a:r>
            <a:r>
              <a:rPr lang="en-US" altLang="zh-CN" sz="3200">
                <a:solidFill>
                  <a:srgbClr val="3333CC"/>
                </a:solidFill>
              </a:rPr>
              <a:t>&gt; &lt;</a:t>
            </a:r>
            <a:r>
              <a:rPr lang="zh-CN" altLang="en-US" sz="3200">
                <a:solidFill>
                  <a:srgbClr val="3333CC"/>
                </a:solidFill>
              </a:rPr>
              <a:t>数据类型</a:t>
            </a:r>
            <a:r>
              <a:rPr lang="en-US" altLang="zh-CN" sz="3200">
                <a:solidFill>
                  <a:srgbClr val="3333CC"/>
                </a:solidFill>
              </a:rPr>
              <a:t>&gt;[ </a:t>
            </a:r>
            <a:r>
              <a:rPr lang="zh-CN" altLang="en-US" sz="3200">
                <a:solidFill>
                  <a:srgbClr val="3333CC"/>
                </a:solidFill>
              </a:rPr>
              <a:t>列级完整性约束条件</a:t>
            </a:r>
            <a:r>
              <a:rPr lang="en-US" altLang="zh-CN" sz="3200">
                <a:solidFill>
                  <a:srgbClr val="3333CC"/>
                </a:solidFill>
              </a:rPr>
              <a:t>] ] …</a:t>
            </a:r>
          </a:p>
          <a:p>
            <a:pPr lvl="1" eaLnBrk="1" hangingPunct="1">
              <a:buFontTx/>
              <a:buNone/>
            </a:pPr>
            <a:r>
              <a:rPr lang="en-US" altLang="zh-CN" sz="3200">
                <a:solidFill>
                  <a:srgbClr val="3333CC"/>
                </a:solidFill>
              </a:rPr>
              <a:t>[</a:t>
            </a:r>
            <a:r>
              <a:rPr lang="zh-CN" altLang="en-US" sz="3200">
                <a:solidFill>
                  <a:srgbClr val="3333CC"/>
                </a:solidFill>
              </a:rPr>
              <a:t>，</a:t>
            </a:r>
            <a:r>
              <a:rPr lang="en-US" altLang="zh-CN" sz="3200">
                <a:solidFill>
                  <a:srgbClr val="3333CC"/>
                </a:solidFill>
              </a:rPr>
              <a:t>&lt;</a:t>
            </a:r>
            <a:r>
              <a:rPr lang="zh-CN" altLang="en-US" sz="3200">
                <a:solidFill>
                  <a:srgbClr val="3333CC"/>
                </a:solidFill>
              </a:rPr>
              <a:t>表级完整性约束条件</a:t>
            </a:r>
            <a:r>
              <a:rPr lang="en-US" altLang="zh-CN" sz="3200">
                <a:solidFill>
                  <a:srgbClr val="3333CC"/>
                </a:solidFill>
              </a:rPr>
              <a:t>&gt; ] )</a:t>
            </a:r>
            <a:r>
              <a:rPr lang="en-US" altLang="zh-CN" sz="3200">
                <a:solidFill>
                  <a:srgbClr val="3333CC"/>
                </a:solidFill>
                <a:latin typeface="Times New Roman" panose="02020603050405020304" pitchFamily="18" charset="0"/>
              </a:rPr>
              <a:t>;</a:t>
            </a:r>
          </a:p>
          <a:p>
            <a:pPr eaLnBrk="1" hangingPunct="1">
              <a:buFontTx/>
              <a:buNone/>
            </a:pPr>
            <a:r>
              <a:rPr lang="en-US" altLang="zh-CN"/>
              <a:t>   </a:t>
            </a:r>
            <a:r>
              <a:rPr lang="zh-CN" altLang="en-US"/>
              <a:t>如果完整性约束条件涉及该表多个属性列，则必须定义在表级上，否则既可以定义在列级也可以定义在表级。</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A13964A9-5773-4162-B945-980D79B779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385667-6A74-4CC0-B36E-C11D4C75AE27}" type="slidenum">
              <a:rPr lang="en-US" altLang="zh-CN"/>
              <a:pPr eaLnBrk="1" hangingPunct="1"/>
              <a:t>28</a:t>
            </a:fld>
            <a:endParaRPr lang="en-US" altLang="zh-CN"/>
          </a:p>
        </p:txBody>
      </p:sp>
      <p:sp>
        <p:nvSpPr>
          <p:cNvPr id="29699" name="Rectangle 3">
            <a:extLst>
              <a:ext uri="{FF2B5EF4-FFF2-40B4-BE49-F238E27FC236}">
                <a16:creationId xmlns:a16="http://schemas.microsoft.com/office/drawing/2014/main" id="{B8D0EA84-D8BC-491D-88A6-F2B55CECEF9A}"/>
              </a:ext>
            </a:extLst>
          </p:cNvPr>
          <p:cNvSpPr>
            <a:spLocks noGrp="1" noChangeArrowheads="1"/>
          </p:cNvSpPr>
          <p:nvPr>
            <p:ph type="body" idx="1"/>
          </p:nvPr>
        </p:nvSpPr>
        <p:spPr>
          <a:xfrm>
            <a:off x="381000" y="457200"/>
            <a:ext cx="8153400" cy="5943600"/>
          </a:xfrm>
        </p:spPr>
        <p:txBody>
          <a:bodyPr/>
          <a:lstStyle/>
          <a:p>
            <a:pPr eaLnBrk="1" hangingPunct="1">
              <a:lnSpc>
                <a:spcPct val="90000"/>
              </a:lnSpc>
              <a:buFontTx/>
              <a:buNone/>
            </a:pPr>
            <a:r>
              <a:rPr lang="zh-CN" altLang="en-US" sz="4000"/>
              <a:t>例</a:t>
            </a:r>
            <a:r>
              <a:rPr lang="en-US" altLang="zh-CN" sz="4000"/>
              <a:t>5. </a:t>
            </a:r>
            <a:r>
              <a:rPr lang="zh-CN" altLang="en-US" sz="4000"/>
              <a:t>建立“学生”表</a:t>
            </a:r>
            <a:r>
              <a:rPr lang="en-US" altLang="zh-CN" sz="4000"/>
              <a:t>Student</a:t>
            </a:r>
            <a:r>
              <a:rPr lang="zh-CN" altLang="en-US" sz="4000"/>
              <a:t>，学号是主码，姓名取值唯一</a:t>
            </a:r>
          </a:p>
          <a:p>
            <a:pPr eaLnBrk="1" hangingPunct="1">
              <a:lnSpc>
                <a:spcPct val="90000"/>
              </a:lnSpc>
              <a:buFontTx/>
              <a:buNone/>
            </a:pPr>
            <a:r>
              <a:rPr lang="en-US" altLang="zh-CN"/>
              <a:t>CREATE TABLE Student</a:t>
            </a:r>
          </a:p>
          <a:p>
            <a:pPr eaLnBrk="1" hangingPunct="1">
              <a:lnSpc>
                <a:spcPct val="90000"/>
              </a:lnSpc>
              <a:buFontTx/>
              <a:buNone/>
            </a:pPr>
            <a:r>
              <a:rPr lang="en-US" altLang="zh-CN"/>
              <a:t>(</a:t>
            </a:r>
          </a:p>
          <a:p>
            <a:pPr eaLnBrk="1" hangingPunct="1">
              <a:lnSpc>
                <a:spcPct val="90000"/>
              </a:lnSpc>
              <a:buFontTx/>
              <a:buNone/>
            </a:pPr>
            <a:r>
              <a:rPr lang="en-US" altLang="zh-CN"/>
              <a:t>	Sno CHAR(9) </a:t>
            </a:r>
            <a:r>
              <a:rPr lang="en-US" altLang="zh-CN">
                <a:solidFill>
                  <a:srgbClr val="3333CC"/>
                </a:solidFill>
              </a:rPr>
              <a:t>PRIMARY KEY</a:t>
            </a:r>
            <a:r>
              <a:rPr lang="en-US" altLang="zh-CN"/>
              <a:t>, </a:t>
            </a:r>
          </a:p>
          <a:p>
            <a:pPr eaLnBrk="1" hangingPunct="1">
              <a:lnSpc>
                <a:spcPct val="90000"/>
              </a:lnSpc>
              <a:buFontTx/>
              <a:buNone/>
            </a:pPr>
            <a:r>
              <a:rPr lang="en-US" altLang="zh-CN"/>
              <a:t>	Sname CHAR(20) </a:t>
            </a:r>
            <a:r>
              <a:rPr lang="en-US" altLang="zh-CN">
                <a:solidFill>
                  <a:srgbClr val="3333CC"/>
                </a:solidFill>
              </a:rPr>
              <a:t>UNIQUE</a:t>
            </a:r>
            <a:r>
              <a:rPr lang="en-US" altLang="zh-CN"/>
              <a:t>,</a:t>
            </a:r>
          </a:p>
          <a:p>
            <a:pPr eaLnBrk="1" hangingPunct="1">
              <a:lnSpc>
                <a:spcPct val="90000"/>
              </a:lnSpc>
              <a:buFontTx/>
              <a:buNone/>
            </a:pPr>
            <a:r>
              <a:rPr lang="en-US" altLang="zh-CN"/>
              <a:t>	Ssex CHAR(2),</a:t>
            </a:r>
          </a:p>
          <a:p>
            <a:pPr eaLnBrk="1" hangingPunct="1">
              <a:lnSpc>
                <a:spcPct val="90000"/>
              </a:lnSpc>
              <a:buFontTx/>
              <a:buNone/>
            </a:pPr>
            <a:r>
              <a:rPr lang="en-US" altLang="zh-CN"/>
              <a:t>	Sage SMALLINT,</a:t>
            </a:r>
          </a:p>
          <a:p>
            <a:pPr eaLnBrk="1" hangingPunct="1">
              <a:lnSpc>
                <a:spcPct val="90000"/>
              </a:lnSpc>
              <a:buFontTx/>
              <a:buNone/>
            </a:pPr>
            <a:r>
              <a:rPr lang="en-US" altLang="zh-CN"/>
              <a:t>	Sdept CHAR(20)</a:t>
            </a:r>
          </a:p>
          <a:p>
            <a:pPr eaLnBrk="1" hangingPunct="1">
              <a:lnSpc>
                <a:spcPct val="90000"/>
              </a:lnSpc>
              <a:buFontTx/>
              <a:buNone/>
            </a:pPr>
            <a:r>
              <a:rPr lang="en-US" altLang="zh-CN"/>
              <a:t>);</a:t>
            </a:r>
          </a:p>
          <a:p>
            <a:pPr eaLnBrk="1" hangingPunct="1">
              <a:lnSpc>
                <a:spcPct val="90000"/>
              </a:lnSpc>
              <a:buFontTx/>
              <a:buNone/>
            </a:pPr>
            <a:endParaRPr lang="en-US" altLang="zh-CN" sz="4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5CBC14E7-CA4D-4815-80FA-ABC9418992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43CD7C0-F69B-4CCA-9068-4B7780A8445E}" type="slidenum">
              <a:rPr lang="en-US" altLang="zh-CN"/>
              <a:pPr eaLnBrk="1" hangingPunct="1"/>
              <a:t>29</a:t>
            </a:fld>
            <a:endParaRPr lang="en-US" altLang="zh-CN"/>
          </a:p>
        </p:txBody>
      </p:sp>
      <p:sp>
        <p:nvSpPr>
          <p:cNvPr id="30723" name="Rectangle 3">
            <a:extLst>
              <a:ext uri="{FF2B5EF4-FFF2-40B4-BE49-F238E27FC236}">
                <a16:creationId xmlns:a16="http://schemas.microsoft.com/office/drawing/2014/main" id="{3ECA8C42-CAC2-425B-88D5-EDEBDE8BC818}"/>
              </a:ext>
            </a:extLst>
          </p:cNvPr>
          <p:cNvSpPr>
            <a:spLocks noGrp="1" noChangeArrowheads="1"/>
          </p:cNvSpPr>
          <p:nvPr>
            <p:ph type="body" idx="1"/>
          </p:nvPr>
        </p:nvSpPr>
        <p:spPr>
          <a:xfrm>
            <a:off x="457200" y="381000"/>
            <a:ext cx="8229600" cy="6248400"/>
          </a:xfrm>
        </p:spPr>
        <p:txBody>
          <a:bodyPr/>
          <a:lstStyle/>
          <a:p>
            <a:pPr eaLnBrk="1" hangingPunct="1">
              <a:lnSpc>
                <a:spcPct val="90000"/>
              </a:lnSpc>
              <a:buFontTx/>
              <a:buNone/>
            </a:pPr>
            <a:r>
              <a:rPr lang="zh-CN" altLang="en-US" sz="3600"/>
              <a:t>例</a:t>
            </a:r>
            <a:r>
              <a:rPr lang="en-US" altLang="zh-CN" sz="3600"/>
              <a:t>6. </a:t>
            </a:r>
            <a:r>
              <a:rPr lang="zh-CN" altLang="en-US" sz="3600"/>
              <a:t>建立一个“课程”表</a:t>
            </a:r>
            <a:r>
              <a:rPr lang="en-US" altLang="zh-CN" sz="3600"/>
              <a:t>Course</a:t>
            </a:r>
          </a:p>
          <a:p>
            <a:pPr lvl="1" eaLnBrk="1" hangingPunct="1">
              <a:lnSpc>
                <a:spcPct val="90000"/>
              </a:lnSpc>
              <a:buFontTx/>
              <a:buNone/>
            </a:pPr>
            <a:r>
              <a:rPr lang="en-US" altLang="zh-CN" sz="3600"/>
              <a:t>CREATE TABLE Course</a:t>
            </a:r>
          </a:p>
          <a:p>
            <a:pPr lvl="2" eaLnBrk="1" hangingPunct="1">
              <a:lnSpc>
                <a:spcPct val="90000"/>
              </a:lnSpc>
              <a:buFontTx/>
              <a:buNone/>
            </a:pPr>
            <a:r>
              <a:rPr lang="en-US" altLang="zh-CN" sz="3200"/>
              <a:t>( Cno CHAR(4) </a:t>
            </a:r>
            <a:r>
              <a:rPr lang="en-US" altLang="zh-CN" sz="3200">
                <a:solidFill>
                  <a:srgbClr val="3333CC"/>
                </a:solidFill>
              </a:rPr>
              <a:t>PRIMARY KEY</a:t>
            </a:r>
            <a:r>
              <a:rPr lang="en-US" altLang="zh-CN" sz="3200"/>
              <a:t>,</a:t>
            </a:r>
          </a:p>
          <a:p>
            <a:pPr lvl="2" eaLnBrk="1" hangingPunct="1">
              <a:lnSpc>
                <a:spcPct val="90000"/>
              </a:lnSpc>
              <a:buFontTx/>
              <a:buNone/>
            </a:pPr>
            <a:r>
              <a:rPr lang="en-US" altLang="zh-CN" sz="3200"/>
              <a:t>  Cname CHAR(40) </a:t>
            </a:r>
            <a:r>
              <a:rPr lang="en-US" altLang="zh-CN" sz="3200">
                <a:solidFill>
                  <a:srgbClr val="3333CC"/>
                </a:solidFill>
              </a:rPr>
              <a:t>NOT NULL</a:t>
            </a:r>
            <a:r>
              <a:rPr lang="en-US" altLang="zh-CN" sz="3200"/>
              <a:t>,</a:t>
            </a:r>
          </a:p>
          <a:p>
            <a:pPr lvl="2" eaLnBrk="1" hangingPunct="1">
              <a:lnSpc>
                <a:spcPct val="90000"/>
              </a:lnSpc>
              <a:buFontTx/>
              <a:buNone/>
            </a:pPr>
            <a:r>
              <a:rPr lang="en-US" altLang="zh-CN" sz="3200"/>
              <a:t>  Cpno CHAR(4) ,</a:t>
            </a:r>
          </a:p>
          <a:p>
            <a:pPr lvl="2" eaLnBrk="1" hangingPunct="1">
              <a:lnSpc>
                <a:spcPct val="90000"/>
              </a:lnSpc>
              <a:buFontTx/>
              <a:buNone/>
            </a:pPr>
            <a:r>
              <a:rPr lang="en-US" altLang="zh-CN" sz="3200"/>
              <a:t>  Ccredit SMALLINT,</a:t>
            </a:r>
          </a:p>
          <a:p>
            <a:pPr lvl="2" eaLnBrk="1" hangingPunct="1">
              <a:lnSpc>
                <a:spcPct val="90000"/>
              </a:lnSpc>
              <a:buFontTx/>
              <a:buNone/>
            </a:pPr>
            <a:r>
              <a:rPr lang="en-US" altLang="zh-CN" sz="3200">
                <a:solidFill>
                  <a:schemeClr val="accent2"/>
                </a:solidFill>
              </a:rPr>
              <a:t>  </a:t>
            </a:r>
            <a:r>
              <a:rPr lang="en-US" altLang="zh-CN" sz="3200">
                <a:solidFill>
                  <a:srgbClr val="3333CC"/>
                </a:solidFill>
              </a:rPr>
              <a:t>FOREIGN KEY (Cpno) REFERENCES Course(Cno)  </a:t>
            </a:r>
            <a:r>
              <a:rPr lang="en-US" altLang="zh-CN" sz="3200"/>
              <a:t>/*</a:t>
            </a:r>
            <a:r>
              <a:rPr lang="zh-CN" altLang="en-US" sz="3200"/>
              <a:t>表级完整性约束条件，</a:t>
            </a:r>
            <a:r>
              <a:rPr lang="en-US" altLang="zh-CN" sz="3200"/>
              <a:t>Cpno</a:t>
            </a:r>
            <a:r>
              <a:rPr lang="zh-CN" altLang="en-US" sz="3200"/>
              <a:t>是外码，被参照表是</a:t>
            </a:r>
            <a:r>
              <a:rPr lang="en-US" altLang="zh-CN" sz="3200"/>
              <a:t>Course</a:t>
            </a:r>
            <a:r>
              <a:rPr lang="zh-CN" altLang="en-US" sz="3200"/>
              <a:t>，被参照列是</a:t>
            </a:r>
            <a:r>
              <a:rPr lang="en-US" altLang="zh-CN" sz="3200"/>
              <a:t>Cno*/</a:t>
            </a:r>
          </a:p>
          <a:p>
            <a:pPr lvl="2" eaLnBrk="1" hangingPunct="1">
              <a:lnSpc>
                <a:spcPct val="90000"/>
              </a:lnSpc>
              <a:buFontTx/>
              <a:buNone/>
            </a:pPr>
            <a:r>
              <a:rPr lang="en-US" altLang="zh-CN" sz="3200"/>
              <a:t>)</a:t>
            </a:r>
            <a:r>
              <a:rPr lang="en-US" altLang="zh-CN" sz="3200">
                <a:latin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a:extLst>
              <a:ext uri="{FF2B5EF4-FFF2-40B4-BE49-F238E27FC236}">
                <a16:creationId xmlns:a16="http://schemas.microsoft.com/office/drawing/2014/main" id="{24642562-6871-470C-8237-6E9BD34CB3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4F3E554-A4C7-4248-BB21-36BAF00E63E9}" type="slidenum">
              <a:rPr lang="en-US" altLang="zh-CN"/>
              <a:pPr eaLnBrk="1" hangingPunct="1"/>
              <a:t>3</a:t>
            </a:fld>
            <a:endParaRPr lang="en-US" altLang="zh-CN"/>
          </a:p>
        </p:txBody>
      </p:sp>
      <p:sp>
        <p:nvSpPr>
          <p:cNvPr id="4099" name="Rectangle 2">
            <a:extLst>
              <a:ext uri="{FF2B5EF4-FFF2-40B4-BE49-F238E27FC236}">
                <a16:creationId xmlns:a16="http://schemas.microsoft.com/office/drawing/2014/main" id="{273C6B8B-D78A-4C76-AF64-D6BDDA8044B4}"/>
              </a:ext>
            </a:extLst>
          </p:cNvPr>
          <p:cNvSpPr>
            <a:spLocks noGrp="1" noChangeArrowheads="1"/>
          </p:cNvSpPr>
          <p:nvPr>
            <p:ph type="title"/>
          </p:nvPr>
        </p:nvSpPr>
        <p:spPr/>
        <p:txBody>
          <a:bodyPr/>
          <a:lstStyle/>
          <a:p>
            <a:pPr eaLnBrk="1" hangingPunct="1"/>
            <a:r>
              <a:rPr lang="en-US" altLang="zh-CN"/>
              <a:t>3.1  SQL</a:t>
            </a:r>
            <a:r>
              <a:rPr lang="zh-CN" altLang="en-US" b="1"/>
              <a:t>概述</a:t>
            </a:r>
          </a:p>
        </p:txBody>
      </p:sp>
      <p:sp>
        <p:nvSpPr>
          <p:cNvPr id="4100" name="Rectangle 3">
            <a:extLst>
              <a:ext uri="{FF2B5EF4-FFF2-40B4-BE49-F238E27FC236}">
                <a16:creationId xmlns:a16="http://schemas.microsoft.com/office/drawing/2014/main" id="{EB904942-D83E-4E34-801B-B0218F1AB434}"/>
              </a:ext>
            </a:extLst>
          </p:cNvPr>
          <p:cNvSpPr>
            <a:spLocks noGrp="1" noChangeArrowheads="1"/>
          </p:cNvSpPr>
          <p:nvPr>
            <p:ph type="body" idx="1"/>
          </p:nvPr>
        </p:nvSpPr>
        <p:spPr>
          <a:xfrm>
            <a:off x="457200" y="1600200"/>
            <a:ext cx="8229600" cy="3657600"/>
          </a:xfrm>
        </p:spPr>
        <p:txBody>
          <a:bodyPr/>
          <a:lstStyle/>
          <a:p>
            <a:pPr eaLnBrk="1" hangingPunct="1"/>
            <a:r>
              <a:rPr lang="en-US" altLang="zh-CN" sz="4000"/>
              <a:t>SQL (Structured Query Language)</a:t>
            </a:r>
            <a:br>
              <a:rPr lang="en-US" altLang="zh-CN" sz="4000"/>
            </a:br>
            <a:r>
              <a:rPr lang="zh-CN" altLang="en-US" sz="4000"/>
              <a:t>结构化查询语言，是关系数据库的标准语言</a:t>
            </a:r>
          </a:p>
          <a:p>
            <a:pPr eaLnBrk="1" hangingPunct="1"/>
            <a:r>
              <a:rPr lang="en-US" altLang="zh-CN" sz="4000"/>
              <a:t>SQL</a:t>
            </a:r>
            <a:r>
              <a:rPr lang="zh-CN" altLang="en-US" sz="4000"/>
              <a:t>是一个通用、功能极强的关系数据库语言</a:t>
            </a:r>
          </a:p>
          <a:p>
            <a:pPr eaLnBrk="1" hangingPunct="1"/>
            <a:endParaRPr lang="en-US" altLang="zh-CN" sz="4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EB4C918C-CF9A-4325-8922-86352520AC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6676E9-E108-4177-99F3-07FC6C1DE39B}" type="slidenum">
              <a:rPr lang="en-US" altLang="zh-CN"/>
              <a:pPr eaLnBrk="1" hangingPunct="1"/>
              <a:t>30</a:t>
            </a:fld>
            <a:endParaRPr lang="en-US" altLang="zh-CN"/>
          </a:p>
        </p:txBody>
      </p:sp>
      <p:sp>
        <p:nvSpPr>
          <p:cNvPr id="31747" name="Rectangle 3">
            <a:extLst>
              <a:ext uri="{FF2B5EF4-FFF2-40B4-BE49-F238E27FC236}">
                <a16:creationId xmlns:a16="http://schemas.microsoft.com/office/drawing/2014/main" id="{27316D9B-8FB5-4C39-BD73-9AF19EC59159}"/>
              </a:ext>
            </a:extLst>
          </p:cNvPr>
          <p:cNvSpPr>
            <a:spLocks noGrp="1" noChangeArrowheads="1"/>
          </p:cNvSpPr>
          <p:nvPr>
            <p:ph type="body" idx="1"/>
          </p:nvPr>
        </p:nvSpPr>
        <p:spPr>
          <a:xfrm>
            <a:off x="381000" y="304800"/>
            <a:ext cx="8458200" cy="6248400"/>
          </a:xfrm>
        </p:spPr>
        <p:txBody>
          <a:bodyPr/>
          <a:lstStyle/>
          <a:p>
            <a:pPr eaLnBrk="1" hangingPunct="1">
              <a:spcBef>
                <a:spcPct val="10000"/>
              </a:spcBef>
              <a:buFontTx/>
              <a:buNone/>
            </a:pPr>
            <a:r>
              <a:rPr lang="zh-CN" altLang="en-US" sz="3600"/>
              <a:t>例</a:t>
            </a:r>
            <a:r>
              <a:rPr lang="en-US" altLang="zh-CN" sz="3600" b="1"/>
              <a:t>7</a:t>
            </a:r>
            <a:r>
              <a:rPr lang="en-US" altLang="zh-CN" sz="3600"/>
              <a:t>. </a:t>
            </a:r>
            <a:r>
              <a:rPr lang="zh-CN" altLang="en-US" sz="3600"/>
              <a:t>建立一个“学生选课”表</a:t>
            </a:r>
            <a:r>
              <a:rPr lang="en-US" altLang="zh-CN" sz="3600"/>
              <a:t>SC</a:t>
            </a:r>
          </a:p>
          <a:p>
            <a:pPr eaLnBrk="1" hangingPunct="1">
              <a:spcBef>
                <a:spcPct val="10000"/>
              </a:spcBef>
              <a:buFontTx/>
              <a:buNone/>
            </a:pPr>
            <a:r>
              <a:rPr lang="en-US" altLang="zh-CN" sz="2800">
                <a:solidFill>
                  <a:srgbClr val="3333CC"/>
                </a:solidFill>
              </a:rPr>
              <a:t>CREATE TABLE SC</a:t>
            </a:r>
          </a:p>
          <a:p>
            <a:pPr lvl="1" eaLnBrk="1" hangingPunct="1">
              <a:spcBef>
                <a:spcPct val="10000"/>
              </a:spcBef>
              <a:buFontTx/>
              <a:buNone/>
            </a:pPr>
            <a:r>
              <a:rPr lang="en-US" altLang="zh-CN"/>
              <a:t>(Sno CHAR(9),</a:t>
            </a:r>
          </a:p>
          <a:p>
            <a:pPr lvl="1" eaLnBrk="1" hangingPunct="1">
              <a:spcBef>
                <a:spcPct val="10000"/>
              </a:spcBef>
              <a:buFontTx/>
              <a:buNone/>
            </a:pPr>
            <a:r>
              <a:rPr lang="en-US" altLang="zh-CN"/>
              <a:t>Cno CHAR(4),</a:t>
            </a:r>
          </a:p>
          <a:p>
            <a:pPr lvl="1" eaLnBrk="1" hangingPunct="1">
              <a:spcBef>
                <a:spcPct val="10000"/>
              </a:spcBef>
              <a:buFontTx/>
              <a:buNone/>
            </a:pPr>
            <a:r>
              <a:rPr lang="en-US" altLang="zh-CN"/>
              <a:t>Grade SMALLINT,</a:t>
            </a:r>
          </a:p>
          <a:p>
            <a:pPr lvl="1" eaLnBrk="1" hangingPunct="1">
              <a:spcBef>
                <a:spcPct val="10000"/>
              </a:spcBef>
              <a:buFontTx/>
              <a:buNone/>
            </a:pPr>
            <a:r>
              <a:rPr lang="en-US" altLang="zh-CN">
                <a:solidFill>
                  <a:srgbClr val="3333CC"/>
                </a:solidFill>
              </a:rPr>
              <a:t>PRIMARY KEY (Sno, Cno)</a:t>
            </a:r>
            <a:r>
              <a:rPr lang="en-US" altLang="zh-CN"/>
              <a:t>,/* </a:t>
            </a:r>
            <a:r>
              <a:rPr lang="zh-CN" altLang="en-US"/>
              <a:t>主码由两个属性构成，必须作为表级完整性进行定义*</a:t>
            </a:r>
            <a:r>
              <a:rPr lang="en-US" altLang="zh-CN"/>
              <a:t>/</a:t>
            </a:r>
          </a:p>
          <a:p>
            <a:pPr lvl="1" eaLnBrk="1" hangingPunct="1">
              <a:spcBef>
                <a:spcPct val="10000"/>
              </a:spcBef>
              <a:buFontTx/>
              <a:buNone/>
            </a:pPr>
            <a:r>
              <a:rPr lang="en-US" altLang="zh-CN">
                <a:solidFill>
                  <a:srgbClr val="3333CC"/>
                </a:solidFill>
              </a:rPr>
              <a:t>FOREIGN KEY (Sno) REFERENCES Student(Sno)</a:t>
            </a:r>
            <a:r>
              <a:rPr lang="en-US" altLang="zh-CN"/>
              <a:t>,/* </a:t>
            </a:r>
            <a:r>
              <a:rPr lang="zh-CN" altLang="en-US"/>
              <a:t>表级完整性约束条件，</a:t>
            </a:r>
            <a:r>
              <a:rPr lang="en-US" altLang="zh-CN"/>
              <a:t>Sno</a:t>
            </a:r>
            <a:r>
              <a:rPr lang="zh-CN" altLang="en-US"/>
              <a:t>是外码，被参照表是</a:t>
            </a:r>
            <a:r>
              <a:rPr lang="en-US" altLang="zh-CN"/>
              <a:t>Student */</a:t>
            </a:r>
          </a:p>
          <a:p>
            <a:pPr lvl="1" eaLnBrk="1" hangingPunct="1">
              <a:spcBef>
                <a:spcPct val="10000"/>
              </a:spcBef>
              <a:buFontTx/>
              <a:buNone/>
            </a:pPr>
            <a:r>
              <a:rPr lang="en-US" altLang="zh-CN">
                <a:solidFill>
                  <a:srgbClr val="3333CC"/>
                </a:solidFill>
              </a:rPr>
              <a:t>FOREIGN KEY (Cno) REFERENCES Course(Cno)</a:t>
            </a:r>
            <a:r>
              <a:rPr lang="en-US" altLang="zh-CN"/>
              <a:t> /* </a:t>
            </a:r>
            <a:r>
              <a:rPr lang="zh-CN" altLang="en-US"/>
              <a:t>表级完整性约束条件， </a:t>
            </a:r>
            <a:r>
              <a:rPr lang="en-US" altLang="zh-CN"/>
              <a:t>Cno</a:t>
            </a:r>
            <a:r>
              <a:rPr lang="zh-CN" altLang="en-US"/>
              <a:t>是外码，被参照表是</a:t>
            </a:r>
            <a:r>
              <a:rPr lang="en-US" altLang="zh-CN"/>
              <a:t>Course*/</a:t>
            </a:r>
          </a:p>
          <a:p>
            <a:pPr lvl="1" eaLnBrk="1" hangingPunct="1">
              <a:spcBef>
                <a:spcPct val="10000"/>
              </a:spcBef>
              <a:buFontTx/>
              <a:buNone/>
            </a:pPr>
            <a:r>
              <a:rPr lang="en-US" altLang="zh-CN"/>
              <a:t>)</a:t>
            </a:r>
            <a:r>
              <a:rPr lang="en-US" altLang="zh-CN">
                <a:latin typeface="Times New Roman" panose="02020603050405020304" pitchFamily="18"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D73916BB-28B5-4804-AF74-9BB2F94CF9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8D74DF7-8972-4F4A-A95C-F5DBE56F5F9E}" type="slidenum">
              <a:rPr lang="en-US" altLang="zh-CN"/>
              <a:pPr eaLnBrk="1" hangingPunct="1"/>
              <a:t>31</a:t>
            </a:fld>
            <a:endParaRPr lang="en-US" altLang="zh-CN"/>
          </a:p>
        </p:txBody>
      </p:sp>
      <p:sp>
        <p:nvSpPr>
          <p:cNvPr id="32771" name="Rectangle 2">
            <a:extLst>
              <a:ext uri="{FF2B5EF4-FFF2-40B4-BE49-F238E27FC236}">
                <a16:creationId xmlns:a16="http://schemas.microsoft.com/office/drawing/2014/main" id="{01B20194-066E-4667-B646-C572FCCA8E8A}"/>
              </a:ext>
            </a:extLst>
          </p:cNvPr>
          <p:cNvSpPr>
            <a:spLocks noGrp="1" noChangeArrowheads="1"/>
          </p:cNvSpPr>
          <p:nvPr>
            <p:ph type="title"/>
          </p:nvPr>
        </p:nvSpPr>
        <p:spPr/>
        <p:txBody>
          <a:bodyPr/>
          <a:lstStyle/>
          <a:p>
            <a:pPr eaLnBrk="1" hangingPunct="1"/>
            <a:r>
              <a:rPr lang="zh-CN" altLang="en-US" b="1"/>
              <a:t>二、数据类型</a:t>
            </a:r>
          </a:p>
        </p:txBody>
      </p:sp>
      <p:sp>
        <p:nvSpPr>
          <p:cNvPr id="32772" name="Rectangle 3">
            <a:extLst>
              <a:ext uri="{FF2B5EF4-FFF2-40B4-BE49-F238E27FC236}">
                <a16:creationId xmlns:a16="http://schemas.microsoft.com/office/drawing/2014/main" id="{8E250A0E-4433-46C2-A2A2-A2303EE358D7}"/>
              </a:ext>
            </a:extLst>
          </p:cNvPr>
          <p:cNvSpPr>
            <a:spLocks noGrp="1" noChangeArrowheads="1"/>
          </p:cNvSpPr>
          <p:nvPr>
            <p:ph type="body" idx="1"/>
          </p:nvPr>
        </p:nvSpPr>
        <p:spPr>
          <a:xfrm>
            <a:off x="457200" y="1600200"/>
            <a:ext cx="8458200" cy="4267200"/>
          </a:xfrm>
        </p:spPr>
        <p:txBody>
          <a:bodyPr/>
          <a:lstStyle/>
          <a:p>
            <a:pPr marL="609600" indent="-609600" eaLnBrk="1" hangingPunct="1"/>
            <a:r>
              <a:rPr lang="en-US" altLang="zh-CN" sz="4000"/>
              <a:t>SQL</a:t>
            </a:r>
            <a:r>
              <a:rPr lang="zh-CN" altLang="en-US" sz="4000"/>
              <a:t>中域的概念用数据类型来实现</a:t>
            </a:r>
          </a:p>
          <a:p>
            <a:pPr marL="609600" indent="-609600" eaLnBrk="1" hangingPunct="1"/>
            <a:r>
              <a:rPr lang="zh-CN" altLang="en-US" sz="4000"/>
              <a:t>定义表的各个属性时需要指明数据类型及长度</a:t>
            </a:r>
          </a:p>
          <a:p>
            <a:pPr marL="609600" indent="-609600" eaLnBrk="1" hangingPunct="1"/>
            <a:r>
              <a:rPr lang="zh-CN" altLang="en-US" sz="4000"/>
              <a:t>选用哪种数据类型？</a:t>
            </a:r>
          </a:p>
          <a:p>
            <a:pPr marL="990600" lvl="1" indent="-533400" eaLnBrk="1" hangingPunct="1">
              <a:buFontTx/>
              <a:buAutoNum type="circleNumDbPlain"/>
            </a:pPr>
            <a:r>
              <a:rPr lang="zh-CN" altLang="en-US" sz="3600"/>
              <a:t>取值范围</a:t>
            </a:r>
          </a:p>
          <a:p>
            <a:pPr marL="990600" lvl="1" indent="-533400" eaLnBrk="1" hangingPunct="1">
              <a:buFontTx/>
              <a:buAutoNum type="circleNumDbPlain"/>
            </a:pPr>
            <a:r>
              <a:rPr lang="zh-CN" altLang="en-US" sz="3600"/>
              <a:t>要做哪些运算</a:t>
            </a:r>
          </a:p>
          <a:p>
            <a:pPr marL="609600" indent="-609600" eaLnBrk="1" hangingPunct="1"/>
            <a:endParaRPr lang="en-US" altLang="zh-CN" sz="4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0378532D-CCED-4C18-A575-94840321DA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6A98B33-2840-4433-AAE2-6A49283D3981}" type="slidenum">
              <a:rPr lang="en-US" altLang="zh-CN"/>
              <a:pPr eaLnBrk="1" hangingPunct="1"/>
              <a:t>32</a:t>
            </a:fld>
            <a:endParaRPr lang="en-US" altLang="zh-CN"/>
          </a:p>
        </p:txBody>
      </p:sp>
      <p:sp>
        <p:nvSpPr>
          <p:cNvPr id="33795" name="Rectangle 2">
            <a:extLst>
              <a:ext uri="{FF2B5EF4-FFF2-40B4-BE49-F238E27FC236}">
                <a16:creationId xmlns:a16="http://schemas.microsoft.com/office/drawing/2014/main" id="{60B67FB0-0938-4B0C-8338-3F32FD0F91F7}"/>
              </a:ext>
            </a:extLst>
          </p:cNvPr>
          <p:cNvSpPr>
            <a:spLocks noGrp="1" noChangeArrowheads="1"/>
          </p:cNvSpPr>
          <p:nvPr>
            <p:ph type="title"/>
          </p:nvPr>
        </p:nvSpPr>
        <p:spPr>
          <a:xfrm>
            <a:off x="381000" y="152400"/>
            <a:ext cx="8229600" cy="868363"/>
          </a:xfrm>
        </p:spPr>
        <p:txBody>
          <a:bodyPr/>
          <a:lstStyle/>
          <a:p>
            <a:pPr eaLnBrk="1" hangingPunct="1"/>
            <a:r>
              <a:rPr lang="zh-CN" altLang="en-US" b="1"/>
              <a:t>二、数据类型</a:t>
            </a:r>
          </a:p>
        </p:txBody>
      </p:sp>
      <p:pic>
        <p:nvPicPr>
          <p:cNvPr id="33796" name="Picture 4">
            <a:extLst>
              <a:ext uri="{FF2B5EF4-FFF2-40B4-BE49-F238E27FC236}">
                <a16:creationId xmlns:a16="http://schemas.microsoft.com/office/drawing/2014/main" id="{CA7527EF-CC3C-4326-8EA3-DF44A5560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600"/>
          <a:stretch>
            <a:fillRect/>
          </a:stretch>
        </p:blipFill>
        <p:spPr bwMode="auto">
          <a:xfrm>
            <a:off x="152400" y="1066800"/>
            <a:ext cx="8763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E3223208-63CE-4DAF-BECC-8A7DE5962F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AB4198B-5885-4291-A389-CEC5FA57A2A2}" type="slidenum">
              <a:rPr lang="en-US" altLang="zh-CN"/>
              <a:pPr eaLnBrk="1" hangingPunct="1"/>
              <a:t>33</a:t>
            </a:fld>
            <a:endParaRPr lang="en-US" altLang="zh-CN"/>
          </a:p>
        </p:txBody>
      </p:sp>
      <p:sp>
        <p:nvSpPr>
          <p:cNvPr id="34819" name="Rectangle 2">
            <a:extLst>
              <a:ext uri="{FF2B5EF4-FFF2-40B4-BE49-F238E27FC236}">
                <a16:creationId xmlns:a16="http://schemas.microsoft.com/office/drawing/2014/main" id="{761B958D-B3F2-4028-9BB9-A70EB77C49F9}"/>
              </a:ext>
            </a:extLst>
          </p:cNvPr>
          <p:cNvSpPr>
            <a:spLocks noGrp="1" noChangeArrowheads="1"/>
          </p:cNvSpPr>
          <p:nvPr>
            <p:ph type="title"/>
          </p:nvPr>
        </p:nvSpPr>
        <p:spPr>
          <a:xfrm>
            <a:off x="457200" y="0"/>
            <a:ext cx="8229600" cy="1143000"/>
          </a:xfrm>
        </p:spPr>
        <p:txBody>
          <a:bodyPr/>
          <a:lstStyle/>
          <a:p>
            <a:pPr eaLnBrk="1" hangingPunct="1"/>
            <a:r>
              <a:rPr lang="zh-CN" altLang="en-US" b="1"/>
              <a:t>三、模式与表</a:t>
            </a:r>
          </a:p>
        </p:txBody>
      </p:sp>
      <p:sp>
        <p:nvSpPr>
          <p:cNvPr id="34820" name="Rectangle 3">
            <a:extLst>
              <a:ext uri="{FF2B5EF4-FFF2-40B4-BE49-F238E27FC236}">
                <a16:creationId xmlns:a16="http://schemas.microsoft.com/office/drawing/2014/main" id="{3D94756A-6CBA-4C4F-9253-0C9D761D4DAC}"/>
              </a:ext>
            </a:extLst>
          </p:cNvPr>
          <p:cNvSpPr>
            <a:spLocks noGrp="1" noChangeArrowheads="1"/>
          </p:cNvSpPr>
          <p:nvPr>
            <p:ph type="body" idx="1"/>
          </p:nvPr>
        </p:nvSpPr>
        <p:spPr>
          <a:xfrm>
            <a:off x="381000" y="914400"/>
            <a:ext cx="8458200" cy="5791200"/>
          </a:xfrm>
        </p:spPr>
        <p:txBody>
          <a:bodyPr/>
          <a:lstStyle/>
          <a:p>
            <a:pPr marL="609600" indent="-609600" eaLnBrk="1" hangingPunct="1"/>
            <a:r>
              <a:rPr lang="zh-CN" altLang="en-US" sz="3600">
                <a:solidFill>
                  <a:srgbClr val="3333CC"/>
                </a:solidFill>
              </a:rPr>
              <a:t>每一个基本表都属于某一个模式</a:t>
            </a:r>
          </a:p>
          <a:p>
            <a:pPr marL="609600" indent="-609600" eaLnBrk="1" hangingPunct="1"/>
            <a:r>
              <a:rPr lang="zh-CN" altLang="en-US" sz="3600">
                <a:solidFill>
                  <a:srgbClr val="3333CC"/>
                </a:solidFill>
              </a:rPr>
              <a:t>一个模式包含多个基本表</a:t>
            </a:r>
          </a:p>
          <a:p>
            <a:pPr marL="609600" indent="-609600" eaLnBrk="1" hangingPunct="1"/>
            <a:r>
              <a:rPr lang="zh-CN" altLang="en-US" sz="3600"/>
              <a:t>定义基本表所属模式</a:t>
            </a:r>
          </a:p>
          <a:p>
            <a:pPr marL="990600" lvl="1" indent="-533400" eaLnBrk="1" hangingPunct="1">
              <a:buFontTx/>
              <a:buAutoNum type="circleNumDbPlain"/>
            </a:pPr>
            <a:r>
              <a:rPr lang="zh-CN" altLang="en-US" sz="3200"/>
              <a:t>方法一：在表名中明显地给出模式名</a:t>
            </a:r>
          </a:p>
          <a:p>
            <a:pPr marL="1371600" lvl="2" indent="-457200" eaLnBrk="1" hangingPunct="1"/>
            <a:r>
              <a:rPr lang="en-US" altLang="zh-CN" sz="2800"/>
              <a:t>Create table “S-T”.Student</a:t>
            </a:r>
            <a:r>
              <a:rPr lang="zh-CN" altLang="en-US" sz="2800"/>
              <a:t>（</a:t>
            </a:r>
            <a:r>
              <a:rPr lang="en-US" altLang="zh-CN" sz="2800"/>
              <a:t>......</a:t>
            </a:r>
            <a:r>
              <a:rPr lang="zh-CN" altLang="en-US" sz="2800"/>
              <a:t>）</a:t>
            </a:r>
            <a:r>
              <a:rPr lang="en-US" altLang="zh-CN" sz="2800">
                <a:latin typeface="Times New Roman" panose="02020603050405020304" pitchFamily="18" charset="0"/>
              </a:rPr>
              <a:t>;</a:t>
            </a:r>
            <a:r>
              <a:rPr lang="en-US" altLang="zh-CN" sz="2800"/>
              <a:t> /*</a:t>
            </a:r>
            <a:r>
              <a:rPr lang="zh-CN" altLang="en-US" sz="2800"/>
              <a:t>模式名为</a:t>
            </a:r>
            <a:r>
              <a:rPr lang="en-US" altLang="zh-CN" sz="2800"/>
              <a:t>S-T*/</a:t>
            </a:r>
          </a:p>
          <a:p>
            <a:pPr marL="1371600" lvl="2" indent="-457200" eaLnBrk="1" hangingPunct="1"/>
            <a:r>
              <a:rPr lang="en-US" altLang="zh-CN" sz="2800"/>
              <a:t>Create table “S-T”.Cource</a:t>
            </a:r>
            <a:r>
              <a:rPr lang="zh-CN" altLang="en-US" sz="2800"/>
              <a:t>（</a:t>
            </a:r>
            <a:r>
              <a:rPr lang="en-US" altLang="zh-CN" sz="2800"/>
              <a:t>......</a:t>
            </a:r>
            <a:r>
              <a:rPr lang="zh-CN" altLang="en-US" sz="2800"/>
              <a:t>）</a:t>
            </a:r>
            <a:r>
              <a:rPr lang="en-US" altLang="zh-CN" sz="2800">
                <a:latin typeface="Times New Roman" panose="02020603050405020304" pitchFamily="18" charset="0"/>
              </a:rPr>
              <a:t>;</a:t>
            </a:r>
          </a:p>
          <a:p>
            <a:pPr marL="1371600" lvl="2" indent="-457200" eaLnBrk="1" hangingPunct="1"/>
            <a:r>
              <a:rPr lang="en-US" altLang="zh-CN" sz="2800"/>
              <a:t>Create table “S-T”.SC</a:t>
            </a:r>
            <a:r>
              <a:rPr lang="zh-CN" altLang="en-US" sz="2800"/>
              <a:t>（</a:t>
            </a:r>
            <a:r>
              <a:rPr lang="en-US" altLang="zh-CN" sz="2800"/>
              <a:t>......</a:t>
            </a:r>
            <a:r>
              <a:rPr lang="zh-CN" altLang="en-US" sz="2800"/>
              <a:t>）</a:t>
            </a:r>
            <a:r>
              <a:rPr lang="en-US" altLang="zh-CN" sz="2800">
                <a:latin typeface="Times New Roman" panose="02020603050405020304" pitchFamily="18" charset="0"/>
              </a:rPr>
              <a:t>;</a:t>
            </a:r>
          </a:p>
          <a:p>
            <a:pPr marL="990600" lvl="1" indent="-533400" eaLnBrk="1" hangingPunct="1">
              <a:buFontTx/>
              <a:buAutoNum type="circleNumDbPlain"/>
            </a:pPr>
            <a:r>
              <a:rPr lang="zh-CN" altLang="en-US" sz="3200"/>
              <a:t>方法二：在创建模式语句中同时创建表</a:t>
            </a:r>
          </a:p>
          <a:p>
            <a:pPr marL="990600" lvl="1" indent="-533400" eaLnBrk="1" hangingPunct="1">
              <a:buFontTx/>
              <a:buAutoNum type="circleNumDbPlain"/>
            </a:pPr>
            <a:r>
              <a:rPr lang="zh-CN" altLang="en-US" sz="3200"/>
              <a:t>方法三：设置所属的模式</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EF138ABC-D94D-497E-B680-B66E45972A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5BDA4A4-6EA3-4832-81FF-3AE74E523509}" type="slidenum">
              <a:rPr lang="en-US" altLang="zh-CN"/>
              <a:pPr eaLnBrk="1" hangingPunct="1"/>
              <a:t>34</a:t>
            </a:fld>
            <a:endParaRPr lang="en-US" altLang="zh-CN"/>
          </a:p>
        </p:txBody>
      </p:sp>
      <p:sp>
        <p:nvSpPr>
          <p:cNvPr id="41987" name="Rectangle 3">
            <a:extLst>
              <a:ext uri="{FF2B5EF4-FFF2-40B4-BE49-F238E27FC236}">
                <a16:creationId xmlns:a16="http://schemas.microsoft.com/office/drawing/2014/main" id="{08C997A4-D665-4A1A-8C0C-A49A5C3FF236}"/>
              </a:ext>
            </a:extLst>
          </p:cNvPr>
          <p:cNvSpPr>
            <a:spLocks noGrp="1" noChangeArrowheads="1"/>
          </p:cNvSpPr>
          <p:nvPr>
            <p:ph type="body" idx="1"/>
          </p:nvPr>
        </p:nvSpPr>
        <p:spPr>
          <a:xfrm>
            <a:off x="381000" y="381000"/>
            <a:ext cx="8458200" cy="6096000"/>
          </a:xfrm>
        </p:spPr>
        <p:txBody>
          <a:bodyPr/>
          <a:lstStyle/>
          <a:p>
            <a:pPr eaLnBrk="1" hangingPunct="1"/>
            <a:r>
              <a:rPr lang="zh-CN" altLang="en-US"/>
              <a:t>创建基本表（其他数据库对象也一样）时，若没有指定模式，系统根据搜索路径来确定该对象所属的模式</a:t>
            </a:r>
          </a:p>
          <a:p>
            <a:pPr eaLnBrk="1" hangingPunct="1"/>
            <a:r>
              <a:rPr lang="en-US" altLang="zh-CN"/>
              <a:t>RDBMS</a:t>
            </a:r>
            <a:r>
              <a:rPr lang="zh-CN" altLang="en-US"/>
              <a:t>会使用模式列表中第一个存在的模式作为数据库对象的模式名</a:t>
            </a:r>
          </a:p>
          <a:p>
            <a:pPr eaLnBrk="1" hangingPunct="1"/>
            <a:r>
              <a:rPr lang="zh-CN" altLang="en-US"/>
              <a:t>若搜索路径中的模式名都不存在，系统将给出错误</a:t>
            </a:r>
          </a:p>
          <a:p>
            <a:pPr eaLnBrk="1" hangingPunct="1"/>
            <a:r>
              <a:rPr lang="zh-CN" altLang="en-US"/>
              <a:t>显示当前的搜索路径：</a:t>
            </a:r>
            <a:r>
              <a:rPr lang="en-US" altLang="zh-CN"/>
              <a:t>SHOW search_path</a:t>
            </a:r>
            <a:r>
              <a:rPr lang="en-US" altLang="zh-CN">
                <a:latin typeface="Times New Roman" panose="02020603050405020304" pitchFamily="18" charset="0"/>
              </a:rPr>
              <a:t>;</a:t>
            </a:r>
          </a:p>
          <a:p>
            <a:pPr eaLnBrk="1" hangingPunct="1"/>
            <a:r>
              <a:rPr lang="zh-CN" altLang="en-US"/>
              <a:t>搜索路径当前默认值：</a:t>
            </a:r>
            <a:r>
              <a:rPr lang="en-US" altLang="zh-CN"/>
              <a:t>$user</a:t>
            </a:r>
            <a:r>
              <a:rPr lang="zh-CN" altLang="en-US"/>
              <a:t>，</a:t>
            </a:r>
            <a:r>
              <a:rPr lang="en-US" altLang="zh-CN"/>
              <a:t>PUBLIC</a:t>
            </a:r>
            <a:r>
              <a:rPr lang="zh-CN" altLang="en-US"/>
              <a:t>，</a:t>
            </a:r>
            <a:br>
              <a:rPr lang="zh-CN" altLang="en-US"/>
            </a:br>
            <a:r>
              <a:rPr lang="zh-CN" altLang="en-US"/>
              <a:t>含义：先搜索与用户名相同的模式名，如果该模式名不存在，则使用</a:t>
            </a:r>
            <a:r>
              <a:rPr lang="en-US" altLang="zh-CN"/>
              <a:t>PUBLIC</a:t>
            </a:r>
            <a:r>
              <a:rPr lang="zh-CN" altLang="en-US"/>
              <a:t>模式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07EE750F-A591-417F-8A42-F049E9967A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1C4054-4754-4E5D-B3E6-3EC3675E5CEA}" type="slidenum">
              <a:rPr lang="en-US" altLang="zh-CN"/>
              <a:pPr eaLnBrk="1" hangingPunct="1"/>
              <a:t>35</a:t>
            </a:fld>
            <a:endParaRPr lang="en-US" altLang="zh-CN"/>
          </a:p>
        </p:txBody>
      </p:sp>
      <p:sp>
        <p:nvSpPr>
          <p:cNvPr id="36867" name="Rectangle 2">
            <a:extLst>
              <a:ext uri="{FF2B5EF4-FFF2-40B4-BE49-F238E27FC236}">
                <a16:creationId xmlns:a16="http://schemas.microsoft.com/office/drawing/2014/main" id="{37BAF563-FCB8-4653-AB25-8920C68AF411}"/>
              </a:ext>
            </a:extLst>
          </p:cNvPr>
          <p:cNvSpPr>
            <a:spLocks noGrp="1" noChangeArrowheads="1"/>
          </p:cNvSpPr>
          <p:nvPr>
            <p:ph type="title"/>
          </p:nvPr>
        </p:nvSpPr>
        <p:spPr/>
        <p:txBody>
          <a:bodyPr/>
          <a:lstStyle/>
          <a:p>
            <a:pPr eaLnBrk="1" hangingPunct="1"/>
            <a:r>
              <a:rPr lang="zh-CN" altLang="en-US" b="1"/>
              <a:t>模式与表（续）</a:t>
            </a:r>
          </a:p>
        </p:txBody>
      </p:sp>
      <p:sp>
        <p:nvSpPr>
          <p:cNvPr id="36868" name="Rectangle 3">
            <a:extLst>
              <a:ext uri="{FF2B5EF4-FFF2-40B4-BE49-F238E27FC236}">
                <a16:creationId xmlns:a16="http://schemas.microsoft.com/office/drawing/2014/main" id="{27B70170-D42A-4426-B321-0BC2FD8F3D2B}"/>
              </a:ext>
            </a:extLst>
          </p:cNvPr>
          <p:cNvSpPr>
            <a:spLocks noGrp="1" noChangeArrowheads="1"/>
          </p:cNvSpPr>
          <p:nvPr>
            <p:ph type="body" idx="1"/>
          </p:nvPr>
        </p:nvSpPr>
        <p:spPr>
          <a:xfrm>
            <a:off x="228600" y="1371600"/>
            <a:ext cx="8686800" cy="4800600"/>
          </a:xfrm>
        </p:spPr>
        <p:txBody>
          <a:bodyPr/>
          <a:lstStyle/>
          <a:p>
            <a:pPr eaLnBrk="1" hangingPunct="1"/>
            <a:r>
              <a:rPr lang="en-US" altLang="zh-CN" sz="3600"/>
              <a:t>DBA</a:t>
            </a:r>
            <a:r>
              <a:rPr lang="zh-CN" altLang="en-US" sz="3600"/>
              <a:t>用户可以设置搜索路径，然后定义基本表</a:t>
            </a:r>
          </a:p>
          <a:p>
            <a:pPr lvl="1" eaLnBrk="1" hangingPunct="1">
              <a:buFontTx/>
              <a:buNone/>
            </a:pPr>
            <a:r>
              <a:rPr lang="en-US" altLang="zh-CN" sz="3200"/>
              <a:t>SET search_path TO “S-T”</a:t>
            </a:r>
            <a:r>
              <a:rPr lang="zh-CN" altLang="en-US" sz="3200"/>
              <a:t>，</a:t>
            </a:r>
            <a:r>
              <a:rPr lang="en-US" altLang="zh-CN" sz="3200"/>
              <a:t>PUBLIC</a:t>
            </a:r>
            <a:r>
              <a:rPr lang="en-US" altLang="zh-CN" sz="3200">
                <a:latin typeface="Times New Roman" panose="02020603050405020304" pitchFamily="18" charset="0"/>
              </a:rPr>
              <a:t>;</a:t>
            </a:r>
          </a:p>
          <a:p>
            <a:pPr lvl="1" eaLnBrk="1" hangingPunct="1">
              <a:buFontTx/>
              <a:buNone/>
            </a:pPr>
            <a:r>
              <a:rPr lang="en-US" altLang="zh-CN" sz="3200"/>
              <a:t>Create table Student</a:t>
            </a:r>
            <a:r>
              <a:rPr lang="zh-CN" altLang="en-US" sz="3200"/>
              <a:t>（</a:t>
            </a:r>
            <a:r>
              <a:rPr lang="en-US" altLang="zh-CN" sz="3200"/>
              <a:t>......</a:t>
            </a:r>
            <a:r>
              <a:rPr lang="zh-CN" altLang="en-US" sz="3200"/>
              <a:t>）</a:t>
            </a:r>
            <a:r>
              <a:rPr lang="en-US" altLang="zh-CN" sz="3200">
                <a:latin typeface="Times New Roman" panose="02020603050405020304" pitchFamily="18" charset="0"/>
              </a:rPr>
              <a:t>;</a:t>
            </a:r>
          </a:p>
          <a:p>
            <a:pPr lvl="1" eaLnBrk="1" hangingPunct="1"/>
            <a:r>
              <a:rPr lang="zh-CN" altLang="en-US" sz="3200"/>
              <a:t>建立了 “</a:t>
            </a:r>
            <a:r>
              <a:rPr lang="en-US" altLang="zh-CN" sz="3200"/>
              <a:t>S-T”.Student</a:t>
            </a:r>
            <a:r>
              <a:rPr lang="zh-CN" altLang="en-US" sz="3200"/>
              <a:t>基本表</a:t>
            </a:r>
          </a:p>
          <a:p>
            <a:pPr lvl="1" eaLnBrk="1" hangingPunct="1"/>
            <a:r>
              <a:rPr lang="en-US" altLang="zh-CN" sz="3200"/>
              <a:t>RDBMS</a:t>
            </a:r>
            <a:r>
              <a:rPr lang="zh-CN" altLang="en-US" sz="3200"/>
              <a:t>发现搜索路径中第一个模式名</a:t>
            </a:r>
            <a:r>
              <a:rPr lang="en-US" altLang="zh-CN" sz="3200"/>
              <a:t>S-T</a:t>
            </a:r>
            <a:r>
              <a:rPr lang="zh-CN" altLang="en-US" sz="3200"/>
              <a:t>存在，就把该模式作为基本表</a:t>
            </a:r>
            <a:r>
              <a:rPr lang="en-US" altLang="zh-CN" sz="3200"/>
              <a:t>Student</a:t>
            </a:r>
            <a:r>
              <a:rPr lang="zh-CN" altLang="en-US" sz="3200"/>
              <a:t>所属的模式</a:t>
            </a:r>
          </a:p>
          <a:p>
            <a:pPr eaLnBrk="1" hangingPunct="1"/>
            <a:endParaRPr lang="en-US" altLang="zh-CN" sz="3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63FCD0EB-C312-44AA-A372-394CD939F7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3374C1C-F35E-4EB9-955E-211CDB90B8EF}" type="slidenum">
              <a:rPr lang="en-US" altLang="zh-CN"/>
              <a:pPr eaLnBrk="1" hangingPunct="1"/>
              <a:t>36</a:t>
            </a:fld>
            <a:endParaRPr lang="en-US" altLang="zh-CN"/>
          </a:p>
        </p:txBody>
      </p:sp>
      <p:sp>
        <p:nvSpPr>
          <p:cNvPr id="37891" name="Rectangle 2">
            <a:extLst>
              <a:ext uri="{FF2B5EF4-FFF2-40B4-BE49-F238E27FC236}">
                <a16:creationId xmlns:a16="http://schemas.microsoft.com/office/drawing/2014/main" id="{CF52D595-E7CE-4E02-ACEB-2A743FE17CE2}"/>
              </a:ext>
            </a:extLst>
          </p:cNvPr>
          <p:cNvSpPr>
            <a:spLocks noGrp="1" noChangeArrowheads="1"/>
          </p:cNvSpPr>
          <p:nvPr>
            <p:ph type="title"/>
          </p:nvPr>
        </p:nvSpPr>
        <p:spPr/>
        <p:txBody>
          <a:bodyPr/>
          <a:lstStyle/>
          <a:p>
            <a:pPr eaLnBrk="1" hangingPunct="1"/>
            <a:r>
              <a:rPr lang="zh-CN" altLang="en-US" b="1"/>
              <a:t>四、修改基本表</a:t>
            </a:r>
          </a:p>
        </p:txBody>
      </p:sp>
      <p:sp>
        <p:nvSpPr>
          <p:cNvPr id="37892" name="Rectangle 3">
            <a:extLst>
              <a:ext uri="{FF2B5EF4-FFF2-40B4-BE49-F238E27FC236}">
                <a16:creationId xmlns:a16="http://schemas.microsoft.com/office/drawing/2014/main" id="{EC8F8B7B-C1D3-4574-80A9-C6C93BEECC66}"/>
              </a:ext>
            </a:extLst>
          </p:cNvPr>
          <p:cNvSpPr>
            <a:spLocks noGrp="1" noChangeArrowheads="1"/>
          </p:cNvSpPr>
          <p:nvPr>
            <p:ph type="body" idx="1"/>
          </p:nvPr>
        </p:nvSpPr>
        <p:spPr/>
        <p:txBody>
          <a:bodyPr/>
          <a:lstStyle/>
          <a:p>
            <a:pPr eaLnBrk="1" hangingPunct="1">
              <a:buFontTx/>
              <a:buNone/>
            </a:pPr>
            <a:r>
              <a:rPr lang="en-US" altLang="zh-CN" sz="3600">
                <a:solidFill>
                  <a:srgbClr val="3333CC"/>
                </a:solidFill>
              </a:rPr>
              <a:t>ALTER TABLE</a:t>
            </a:r>
            <a:r>
              <a:rPr lang="en-US" altLang="zh-CN" sz="3600"/>
              <a:t> &lt;</a:t>
            </a:r>
            <a:r>
              <a:rPr lang="zh-CN" altLang="en-US" sz="3600"/>
              <a:t>表名</a:t>
            </a:r>
            <a:r>
              <a:rPr lang="en-US" altLang="zh-CN" sz="3600"/>
              <a:t>&gt;</a:t>
            </a:r>
          </a:p>
          <a:p>
            <a:pPr eaLnBrk="1" hangingPunct="1">
              <a:buFontTx/>
              <a:buNone/>
            </a:pPr>
            <a:r>
              <a:rPr lang="en-US" altLang="zh-CN" sz="3600"/>
              <a:t>[ </a:t>
            </a:r>
            <a:r>
              <a:rPr lang="en-US" altLang="zh-CN" sz="3600">
                <a:solidFill>
                  <a:srgbClr val="3333CC"/>
                </a:solidFill>
              </a:rPr>
              <a:t>ADD </a:t>
            </a:r>
            <a:r>
              <a:rPr lang="en-US" altLang="zh-CN" sz="3600"/>
              <a:t>&lt;</a:t>
            </a:r>
            <a:r>
              <a:rPr lang="zh-CN" altLang="en-US" sz="3600"/>
              <a:t>新列名</a:t>
            </a:r>
            <a:r>
              <a:rPr lang="en-US" altLang="zh-CN" sz="3600"/>
              <a:t>&gt; &lt;</a:t>
            </a:r>
            <a:r>
              <a:rPr lang="zh-CN" altLang="en-US" sz="3600"/>
              <a:t>数据类型</a:t>
            </a:r>
            <a:r>
              <a:rPr lang="en-US" altLang="zh-CN" sz="3600"/>
              <a:t>&gt; [ </a:t>
            </a:r>
            <a:r>
              <a:rPr lang="zh-CN" altLang="en-US" sz="3600"/>
              <a:t>完整性约束</a:t>
            </a:r>
            <a:r>
              <a:rPr lang="en-US" altLang="zh-CN" sz="3600"/>
              <a:t>] ]</a:t>
            </a:r>
          </a:p>
          <a:p>
            <a:pPr eaLnBrk="1" hangingPunct="1">
              <a:buFontTx/>
              <a:buNone/>
            </a:pPr>
            <a:r>
              <a:rPr lang="en-US" altLang="zh-CN" sz="3600"/>
              <a:t>[ </a:t>
            </a:r>
            <a:r>
              <a:rPr lang="en-US" altLang="zh-CN" sz="3600">
                <a:solidFill>
                  <a:srgbClr val="3333CC"/>
                </a:solidFill>
              </a:rPr>
              <a:t>DROP</a:t>
            </a:r>
            <a:r>
              <a:rPr lang="en-US" altLang="zh-CN" sz="3600"/>
              <a:t> &lt;</a:t>
            </a:r>
            <a:r>
              <a:rPr lang="zh-CN" altLang="en-US" sz="3600"/>
              <a:t>列名</a:t>
            </a:r>
            <a:r>
              <a:rPr lang="en-US" altLang="zh-CN" sz="3600"/>
              <a:t>&gt;&lt;</a:t>
            </a:r>
            <a:r>
              <a:rPr lang="zh-CN" altLang="en-US" sz="3600"/>
              <a:t>完整性约束名</a:t>
            </a:r>
            <a:r>
              <a:rPr lang="en-US" altLang="zh-CN" sz="3600"/>
              <a:t>&gt; ]</a:t>
            </a:r>
          </a:p>
          <a:p>
            <a:pPr eaLnBrk="1" hangingPunct="1">
              <a:buFontTx/>
              <a:buNone/>
            </a:pPr>
            <a:r>
              <a:rPr lang="en-US" altLang="zh-CN" sz="3600"/>
              <a:t>[ </a:t>
            </a:r>
            <a:r>
              <a:rPr lang="en-US" altLang="zh-CN" sz="3600">
                <a:solidFill>
                  <a:srgbClr val="3333CC"/>
                </a:solidFill>
              </a:rPr>
              <a:t>ALTER COLUMN</a:t>
            </a:r>
            <a:r>
              <a:rPr lang="en-US" altLang="zh-CN" sz="3600"/>
              <a:t>&lt;</a:t>
            </a:r>
            <a:r>
              <a:rPr lang="zh-CN" altLang="en-US" sz="3600"/>
              <a:t>列名</a:t>
            </a:r>
            <a:r>
              <a:rPr lang="en-US" altLang="zh-CN" sz="3600"/>
              <a:t>&gt; &lt;</a:t>
            </a:r>
            <a:r>
              <a:rPr lang="zh-CN" altLang="en-US" sz="3600"/>
              <a:t>数据类型</a:t>
            </a:r>
            <a:r>
              <a:rPr lang="en-US" altLang="zh-CN" sz="3600"/>
              <a:t>&gt; ]</a:t>
            </a:r>
            <a:r>
              <a:rPr lang="en-US" altLang="zh-CN" sz="3600">
                <a:latin typeface="Times New Roman" panose="02020603050405020304" pitchFamily="18" charset="0"/>
              </a:rPr>
              <a:t>;</a:t>
            </a:r>
          </a:p>
          <a:p>
            <a:pPr eaLnBrk="1" hangingPunct="1">
              <a:buFontTx/>
              <a:buNone/>
            </a:pPr>
            <a:endParaRPr lang="en-US" altLang="zh-CN" sz="3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3AD506EB-67AF-4691-AA94-F3C96A8754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7A646F-78D5-4FA2-AB73-48C2946BDE7F}" type="slidenum">
              <a:rPr lang="en-US" altLang="zh-CN"/>
              <a:pPr eaLnBrk="1" hangingPunct="1"/>
              <a:t>37</a:t>
            </a:fld>
            <a:endParaRPr lang="en-US" altLang="zh-CN"/>
          </a:p>
        </p:txBody>
      </p:sp>
      <p:sp>
        <p:nvSpPr>
          <p:cNvPr id="38915" name="Rectangle 2">
            <a:extLst>
              <a:ext uri="{FF2B5EF4-FFF2-40B4-BE49-F238E27FC236}">
                <a16:creationId xmlns:a16="http://schemas.microsoft.com/office/drawing/2014/main" id="{238C16F0-B5C9-4BCD-B973-363F82D329B0}"/>
              </a:ext>
            </a:extLst>
          </p:cNvPr>
          <p:cNvSpPr>
            <a:spLocks noGrp="1" noChangeArrowheads="1"/>
          </p:cNvSpPr>
          <p:nvPr>
            <p:ph type="title"/>
          </p:nvPr>
        </p:nvSpPr>
        <p:spPr/>
        <p:txBody>
          <a:bodyPr/>
          <a:lstStyle/>
          <a:p>
            <a:pPr eaLnBrk="1" hangingPunct="1"/>
            <a:r>
              <a:rPr lang="zh-CN" altLang="en-US" b="1"/>
              <a:t>修改基本表（续）</a:t>
            </a:r>
          </a:p>
        </p:txBody>
      </p:sp>
      <p:sp>
        <p:nvSpPr>
          <p:cNvPr id="38916" name="Rectangle 3">
            <a:extLst>
              <a:ext uri="{FF2B5EF4-FFF2-40B4-BE49-F238E27FC236}">
                <a16:creationId xmlns:a16="http://schemas.microsoft.com/office/drawing/2014/main" id="{755CA00D-5B02-42A0-AB2F-6769040BAFCD}"/>
              </a:ext>
            </a:extLst>
          </p:cNvPr>
          <p:cNvSpPr>
            <a:spLocks noGrp="1" noChangeArrowheads="1"/>
          </p:cNvSpPr>
          <p:nvPr>
            <p:ph type="body" idx="1"/>
          </p:nvPr>
        </p:nvSpPr>
        <p:spPr>
          <a:xfrm>
            <a:off x="304800" y="1447800"/>
            <a:ext cx="8686800" cy="3733800"/>
          </a:xfrm>
        </p:spPr>
        <p:txBody>
          <a:bodyPr/>
          <a:lstStyle/>
          <a:p>
            <a:pPr eaLnBrk="1" hangingPunct="1">
              <a:buFontTx/>
              <a:buNone/>
            </a:pPr>
            <a:r>
              <a:rPr lang="zh-CN" altLang="en-US" sz="3600"/>
              <a:t>例</a:t>
            </a:r>
            <a:r>
              <a:rPr lang="en-US" altLang="zh-CN" sz="3600"/>
              <a:t>8. </a:t>
            </a:r>
            <a:r>
              <a:rPr lang="zh-CN" altLang="en-US" sz="3600"/>
              <a:t>向</a:t>
            </a:r>
            <a:r>
              <a:rPr lang="en-US" altLang="zh-CN" sz="3600"/>
              <a:t>Student</a:t>
            </a:r>
            <a:r>
              <a:rPr lang="zh-CN" altLang="en-US" sz="3600"/>
              <a:t>表增加“入学时间”列，其数据类型为日期型</a:t>
            </a:r>
          </a:p>
          <a:p>
            <a:pPr eaLnBrk="1" hangingPunct="1">
              <a:buFontTx/>
              <a:buNone/>
            </a:pPr>
            <a:r>
              <a:rPr lang="zh-CN" altLang="en-US" sz="3600"/>
              <a:t>   </a:t>
            </a:r>
            <a:r>
              <a:rPr lang="en-US" altLang="zh-CN" sz="3600"/>
              <a:t>ALTER TABLE Student </a:t>
            </a:r>
            <a:br>
              <a:rPr lang="en-US" altLang="zh-CN" sz="3600"/>
            </a:br>
            <a:r>
              <a:rPr lang="en-US" altLang="zh-CN" sz="3600"/>
              <a:t>ADD S_entrance DATE</a:t>
            </a:r>
            <a:r>
              <a:rPr lang="en-US" altLang="zh-CN" sz="3600">
                <a:latin typeface="Times New Roman" panose="02020603050405020304" pitchFamily="18" charset="0"/>
              </a:rPr>
              <a:t>;</a:t>
            </a:r>
          </a:p>
          <a:p>
            <a:pPr eaLnBrk="1" hangingPunct="1">
              <a:buFontTx/>
              <a:buNone/>
            </a:pPr>
            <a:r>
              <a:rPr lang="en-US" altLang="zh-CN" sz="3600"/>
              <a:t>   </a:t>
            </a:r>
            <a:r>
              <a:rPr lang="zh-CN" altLang="en-US" sz="3600"/>
              <a:t>不论基本表中原来是否已有数据，新增加列一律为空值 </a:t>
            </a:r>
            <a:r>
              <a:rPr lang="en-US" altLang="zh-CN" sz="3600"/>
              <a:t>(NULL)</a:t>
            </a:r>
          </a:p>
          <a:p>
            <a:pPr eaLnBrk="1" hangingPunct="1">
              <a:buFontTx/>
              <a:buNone/>
            </a:pPr>
            <a:endParaRPr lang="en-US" altLang="zh-CN" sz="3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F819BE0D-2FEA-4BB9-9129-F0FB04E059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427B3DC-5EA9-473F-8760-D1BB0EDCA44A}" type="slidenum">
              <a:rPr lang="en-US" altLang="zh-CN"/>
              <a:pPr eaLnBrk="1" hangingPunct="1"/>
              <a:t>38</a:t>
            </a:fld>
            <a:endParaRPr lang="en-US" altLang="zh-CN"/>
          </a:p>
        </p:txBody>
      </p:sp>
      <p:sp>
        <p:nvSpPr>
          <p:cNvPr id="39939" name="Rectangle 3">
            <a:extLst>
              <a:ext uri="{FF2B5EF4-FFF2-40B4-BE49-F238E27FC236}">
                <a16:creationId xmlns:a16="http://schemas.microsoft.com/office/drawing/2014/main" id="{F39E42EA-4F50-4885-98B8-9762F3530FA9}"/>
              </a:ext>
            </a:extLst>
          </p:cNvPr>
          <p:cNvSpPr>
            <a:spLocks noGrp="1" noChangeArrowheads="1"/>
          </p:cNvSpPr>
          <p:nvPr>
            <p:ph type="body" idx="1"/>
          </p:nvPr>
        </p:nvSpPr>
        <p:spPr>
          <a:xfrm>
            <a:off x="457200" y="990600"/>
            <a:ext cx="8153400" cy="3352800"/>
          </a:xfrm>
        </p:spPr>
        <p:txBody>
          <a:bodyPr/>
          <a:lstStyle/>
          <a:p>
            <a:pPr eaLnBrk="1" hangingPunct="1">
              <a:buFontTx/>
              <a:buNone/>
            </a:pPr>
            <a:r>
              <a:rPr lang="zh-CN" altLang="en-US" sz="4000"/>
              <a:t>例</a:t>
            </a:r>
            <a:r>
              <a:rPr lang="en-US" altLang="zh-CN" sz="4000"/>
              <a:t>9. </a:t>
            </a:r>
            <a:r>
              <a:rPr lang="zh-CN" altLang="en-US" sz="4000"/>
              <a:t>将年龄的数据类型由字符型（假设原来的数据类型是字符型）改为整数</a:t>
            </a:r>
          </a:p>
          <a:p>
            <a:pPr eaLnBrk="1" hangingPunct="1">
              <a:buFontTx/>
              <a:buNone/>
            </a:pPr>
            <a:r>
              <a:rPr lang="zh-CN" altLang="en-US" sz="4000"/>
              <a:t>   </a:t>
            </a:r>
            <a:r>
              <a:rPr lang="en-US" altLang="zh-CN" sz="4000"/>
              <a:t>ALTER TABLE Student </a:t>
            </a:r>
            <a:br>
              <a:rPr lang="en-US" altLang="zh-CN" sz="4000"/>
            </a:br>
            <a:r>
              <a:rPr lang="en-US" altLang="zh-CN" sz="4000"/>
              <a:t>ALTER COLUMN Sage INT</a:t>
            </a:r>
            <a:r>
              <a:rPr lang="en-US" altLang="zh-CN" sz="4000">
                <a:latin typeface="Times New Roman" panose="02020603050405020304" pitchFamily="18"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BF628917-AD18-4793-BC60-A9004CC97E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D7366F-53BA-40EF-ABCE-A071C6CF9CD4}" type="slidenum">
              <a:rPr lang="en-US" altLang="zh-CN"/>
              <a:pPr eaLnBrk="1" hangingPunct="1"/>
              <a:t>39</a:t>
            </a:fld>
            <a:endParaRPr lang="en-US" altLang="zh-CN"/>
          </a:p>
        </p:txBody>
      </p:sp>
      <p:sp>
        <p:nvSpPr>
          <p:cNvPr id="40963" name="Rectangle 3">
            <a:extLst>
              <a:ext uri="{FF2B5EF4-FFF2-40B4-BE49-F238E27FC236}">
                <a16:creationId xmlns:a16="http://schemas.microsoft.com/office/drawing/2014/main" id="{940DE1C2-D15C-4AC2-AB8D-EFAC98EAC533}"/>
              </a:ext>
            </a:extLst>
          </p:cNvPr>
          <p:cNvSpPr>
            <a:spLocks noGrp="1" noChangeArrowheads="1"/>
          </p:cNvSpPr>
          <p:nvPr>
            <p:ph type="body" idx="1"/>
          </p:nvPr>
        </p:nvSpPr>
        <p:spPr>
          <a:xfrm>
            <a:off x="457200" y="1143000"/>
            <a:ext cx="8229600" cy="3048000"/>
          </a:xfrm>
        </p:spPr>
        <p:txBody>
          <a:bodyPr/>
          <a:lstStyle/>
          <a:p>
            <a:pPr eaLnBrk="1" hangingPunct="1">
              <a:buFontTx/>
              <a:buNone/>
            </a:pPr>
            <a:r>
              <a:rPr lang="zh-CN" altLang="en-US" sz="4000"/>
              <a:t>例</a:t>
            </a:r>
            <a:r>
              <a:rPr lang="en-US" altLang="zh-CN" sz="4000"/>
              <a:t>10. </a:t>
            </a:r>
            <a:r>
              <a:rPr lang="zh-CN" altLang="en-US" sz="4000"/>
              <a:t>增加课程名称必须取唯一值的  约束条件</a:t>
            </a:r>
          </a:p>
          <a:p>
            <a:pPr eaLnBrk="1" hangingPunct="1">
              <a:buFontTx/>
              <a:buNone/>
            </a:pPr>
            <a:r>
              <a:rPr lang="zh-CN" altLang="en-US" sz="4000"/>
              <a:t>   </a:t>
            </a:r>
            <a:r>
              <a:rPr lang="en-US" altLang="zh-CN" sz="4000"/>
              <a:t>ALTER TABLE Course </a:t>
            </a:r>
            <a:br>
              <a:rPr lang="en-US" altLang="zh-CN" sz="4000"/>
            </a:br>
            <a:r>
              <a:rPr lang="en-US" altLang="zh-CN" sz="4000"/>
              <a:t>ADD UNIQUE(Cname);</a:t>
            </a:r>
          </a:p>
          <a:p>
            <a:pPr eaLnBrk="1" hangingPunct="1"/>
            <a:endParaRPr lang="en-US" altLang="zh-CN"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224FAF72-DD00-4E7E-89AB-9D553A9024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A3AD41-E8F4-455A-BC64-5027B649C2AA}" type="slidenum">
              <a:rPr lang="en-US" altLang="zh-CN"/>
              <a:pPr eaLnBrk="1" hangingPunct="1"/>
              <a:t>4</a:t>
            </a:fld>
            <a:endParaRPr lang="en-US" altLang="zh-CN"/>
          </a:p>
        </p:txBody>
      </p:sp>
      <p:sp>
        <p:nvSpPr>
          <p:cNvPr id="5123" name="Rectangle 2">
            <a:extLst>
              <a:ext uri="{FF2B5EF4-FFF2-40B4-BE49-F238E27FC236}">
                <a16:creationId xmlns:a16="http://schemas.microsoft.com/office/drawing/2014/main" id="{88A5741A-BCF6-46CB-86CD-61E62F0A6289}"/>
              </a:ext>
            </a:extLst>
          </p:cNvPr>
          <p:cNvSpPr>
            <a:spLocks noGrp="1" noChangeArrowheads="1"/>
          </p:cNvSpPr>
          <p:nvPr>
            <p:ph type="title"/>
          </p:nvPr>
        </p:nvSpPr>
        <p:spPr/>
        <p:txBody>
          <a:bodyPr/>
          <a:lstStyle/>
          <a:p>
            <a:pPr eaLnBrk="1" hangingPunct="1"/>
            <a:r>
              <a:rPr lang="en-US" altLang="zh-CN"/>
              <a:t>3.1  SQL</a:t>
            </a:r>
            <a:r>
              <a:rPr lang="zh-CN" altLang="en-US" b="1"/>
              <a:t>概述</a:t>
            </a:r>
          </a:p>
        </p:txBody>
      </p:sp>
      <p:sp>
        <p:nvSpPr>
          <p:cNvPr id="5124" name="Rectangle 3">
            <a:extLst>
              <a:ext uri="{FF2B5EF4-FFF2-40B4-BE49-F238E27FC236}">
                <a16:creationId xmlns:a16="http://schemas.microsoft.com/office/drawing/2014/main" id="{D3D6702F-DA55-4AE8-9A6A-145849EE8539}"/>
              </a:ext>
            </a:extLst>
          </p:cNvPr>
          <p:cNvSpPr>
            <a:spLocks noGrp="1" noChangeArrowheads="1"/>
          </p:cNvSpPr>
          <p:nvPr>
            <p:ph type="body" idx="1"/>
          </p:nvPr>
        </p:nvSpPr>
        <p:spPr>
          <a:xfrm>
            <a:off x="457200" y="1600200"/>
            <a:ext cx="8229600" cy="2286000"/>
          </a:xfrm>
        </p:spPr>
        <p:txBody>
          <a:bodyPr/>
          <a:lstStyle/>
          <a:p>
            <a:pPr eaLnBrk="1" hangingPunct="1">
              <a:buFontTx/>
              <a:buNone/>
            </a:pPr>
            <a:r>
              <a:rPr lang="en-US" altLang="zh-CN" sz="3600"/>
              <a:t>3.1.1  SQL</a:t>
            </a:r>
            <a:r>
              <a:rPr lang="zh-CN" altLang="en-US" sz="3600"/>
              <a:t>的产生与发展</a:t>
            </a:r>
          </a:p>
          <a:p>
            <a:pPr eaLnBrk="1" hangingPunct="1">
              <a:buFontTx/>
              <a:buNone/>
            </a:pPr>
            <a:r>
              <a:rPr lang="en-US" altLang="zh-CN" sz="3600"/>
              <a:t>3.1.2  SQL</a:t>
            </a:r>
            <a:r>
              <a:rPr lang="zh-CN" altLang="en-US" sz="3600"/>
              <a:t>的特点</a:t>
            </a:r>
          </a:p>
          <a:p>
            <a:pPr eaLnBrk="1" hangingPunct="1">
              <a:buFontTx/>
              <a:buNone/>
            </a:pPr>
            <a:r>
              <a:rPr lang="en-US" altLang="zh-CN" sz="3600"/>
              <a:t>3.1.3  SQL</a:t>
            </a:r>
            <a:r>
              <a:rPr lang="zh-CN" altLang="en-US" sz="3600"/>
              <a:t>的基本概念</a:t>
            </a:r>
          </a:p>
          <a:p>
            <a:pPr eaLnBrk="1" hangingPunct="1"/>
            <a:endParaRPr lang="en-US" altLang="zh-CN" sz="4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A18AE52A-5348-4194-89D4-4794238969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64BC75E-DCA3-4F83-AA2F-D4CB74E56265}" type="slidenum">
              <a:rPr lang="en-US" altLang="zh-CN"/>
              <a:pPr eaLnBrk="1" hangingPunct="1"/>
              <a:t>40</a:t>
            </a:fld>
            <a:endParaRPr lang="en-US" altLang="zh-CN"/>
          </a:p>
        </p:txBody>
      </p:sp>
      <p:sp>
        <p:nvSpPr>
          <p:cNvPr id="41987" name="Rectangle 2">
            <a:extLst>
              <a:ext uri="{FF2B5EF4-FFF2-40B4-BE49-F238E27FC236}">
                <a16:creationId xmlns:a16="http://schemas.microsoft.com/office/drawing/2014/main" id="{ADE415DA-3FBC-447B-8E7C-24B69B4E0DF1}"/>
              </a:ext>
            </a:extLst>
          </p:cNvPr>
          <p:cNvSpPr>
            <a:spLocks noGrp="1" noChangeArrowheads="1"/>
          </p:cNvSpPr>
          <p:nvPr>
            <p:ph type="title"/>
          </p:nvPr>
        </p:nvSpPr>
        <p:spPr>
          <a:xfrm>
            <a:off x="457200" y="304800"/>
            <a:ext cx="8229600" cy="1143000"/>
          </a:xfrm>
        </p:spPr>
        <p:txBody>
          <a:bodyPr/>
          <a:lstStyle/>
          <a:p>
            <a:pPr eaLnBrk="1" hangingPunct="1"/>
            <a:r>
              <a:rPr lang="zh-CN" altLang="en-US" b="1"/>
              <a:t>五、删除基本表</a:t>
            </a:r>
          </a:p>
        </p:txBody>
      </p:sp>
      <p:sp>
        <p:nvSpPr>
          <p:cNvPr id="41988" name="Rectangle 3">
            <a:extLst>
              <a:ext uri="{FF2B5EF4-FFF2-40B4-BE49-F238E27FC236}">
                <a16:creationId xmlns:a16="http://schemas.microsoft.com/office/drawing/2014/main" id="{DF6D1A28-B6D5-497A-87C9-DEA244B5929B}"/>
              </a:ext>
            </a:extLst>
          </p:cNvPr>
          <p:cNvSpPr>
            <a:spLocks noGrp="1" noChangeArrowheads="1"/>
          </p:cNvSpPr>
          <p:nvPr>
            <p:ph type="body" idx="1"/>
          </p:nvPr>
        </p:nvSpPr>
        <p:spPr>
          <a:xfrm>
            <a:off x="304800" y="1371600"/>
            <a:ext cx="8534400" cy="5257800"/>
          </a:xfrm>
        </p:spPr>
        <p:txBody>
          <a:bodyPr/>
          <a:lstStyle/>
          <a:p>
            <a:pPr eaLnBrk="1" hangingPunct="1">
              <a:buFontTx/>
              <a:buNone/>
            </a:pPr>
            <a:r>
              <a:rPr lang="en-US" altLang="zh-CN" sz="4000">
                <a:solidFill>
                  <a:srgbClr val="3333CC"/>
                </a:solidFill>
              </a:rPr>
              <a:t>   DROP TABLE &lt;</a:t>
            </a:r>
            <a:r>
              <a:rPr lang="zh-CN" altLang="en-US" sz="4000">
                <a:solidFill>
                  <a:srgbClr val="3333CC"/>
                </a:solidFill>
              </a:rPr>
              <a:t>表名</a:t>
            </a:r>
            <a:r>
              <a:rPr lang="en-US" altLang="zh-CN" sz="4000">
                <a:solidFill>
                  <a:srgbClr val="3333CC"/>
                </a:solidFill>
              </a:rPr>
              <a:t>&gt;</a:t>
            </a:r>
            <a:r>
              <a:rPr lang="zh-CN" altLang="en-US" sz="4000">
                <a:solidFill>
                  <a:srgbClr val="3333CC"/>
                </a:solidFill>
              </a:rPr>
              <a:t>［</a:t>
            </a:r>
            <a:r>
              <a:rPr lang="en-US" altLang="zh-CN" sz="4000">
                <a:solidFill>
                  <a:srgbClr val="3333CC"/>
                </a:solidFill>
              </a:rPr>
              <a:t>RESTRICT| CASCADE</a:t>
            </a:r>
            <a:r>
              <a:rPr lang="zh-CN" altLang="en-US" sz="4000">
                <a:solidFill>
                  <a:srgbClr val="3333CC"/>
                </a:solidFill>
              </a:rPr>
              <a:t>］</a:t>
            </a:r>
            <a:r>
              <a:rPr lang="en-US" altLang="zh-CN" sz="4000">
                <a:solidFill>
                  <a:srgbClr val="3333CC"/>
                </a:solidFill>
              </a:rPr>
              <a:t>;</a:t>
            </a:r>
          </a:p>
          <a:p>
            <a:pPr eaLnBrk="1" hangingPunct="1"/>
            <a:r>
              <a:rPr lang="en-US" altLang="zh-CN"/>
              <a:t>RESTRICT</a:t>
            </a:r>
            <a:r>
              <a:rPr lang="zh-CN" altLang="en-US"/>
              <a:t>：删除表是有限制条件的。欲删除的基本表不能被其他表的约束所引用。如果存在依赖该表的对象，则此表不能被删除</a:t>
            </a:r>
          </a:p>
          <a:p>
            <a:pPr eaLnBrk="1" hangingPunct="1"/>
            <a:r>
              <a:rPr lang="en-US" altLang="zh-CN"/>
              <a:t>CASCADE</a:t>
            </a:r>
            <a:r>
              <a:rPr lang="zh-CN" altLang="en-US">
                <a:latin typeface="Times New Roman" panose="02020603050405020304" pitchFamily="18" charset="0"/>
              </a:rPr>
              <a:t>：</a:t>
            </a:r>
            <a:r>
              <a:rPr lang="zh-CN" altLang="en-US"/>
              <a:t>删除该表没有限制。在删除基本表的同时，相关的依赖对象一起删除</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A235D242-0351-42C9-A6FB-645FA5AA80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AAD5B1-F8DA-4ADD-B3BC-0A29BDEAD42C}" type="slidenum">
              <a:rPr lang="en-US" altLang="zh-CN"/>
              <a:pPr eaLnBrk="1" hangingPunct="1"/>
              <a:t>41</a:t>
            </a:fld>
            <a:endParaRPr lang="en-US" altLang="zh-CN"/>
          </a:p>
        </p:txBody>
      </p:sp>
      <p:sp>
        <p:nvSpPr>
          <p:cNvPr id="43011" name="Rectangle 2">
            <a:extLst>
              <a:ext uri="{FF2B5EF4-FFF2-40B4-BE49-F238E27FC236}">
                <a16:creationId xmlns:a16="http://schemas.microsoft.com/office/drawing/2014/main" id="{7E0F6D84-3CE4-4CBF-878F-6911F98CE754}"/>
              </a:ext>
            </a:extLst>
          </p:cNvPr>
          <p:cNvSpPr>
            <a:spLocks noGrp="1" noChangeArrowheads="1"/>
          </p:cNvSpPr>
          <p:nvPr>
            <p:ph type="title"/>
          </p:nvPr>
        </p:nvSpPr>
        <p:spPr/>
        <p:txBody>
          <a:bodyPr/>
          <a:lstStyle/>
          <a:p>
            <a:pPr eaLnBrk="1" hangingPunct="1"/>
            <a:r>
              <a:rPr lang="zh-CN" altLang="en-US" b="1"/>
              <a:t>删除基本表</a:t>
            </a:r>
            <a:r>
              <a:rPr lang="en-US" altLang="zh-CN"/>
              <a:t>(</a:t>
            </a:r>
            <a:r>
              <a:rPr lang="zh-CN" altLang="en-US" b="1"/>
              <a:t>续</a:t>
            </a:r>
            <a:r>
              <a:rPr lang="en-US" altLang="zh-CN"/>
              <a:t>)</a:t>
            </a:r>
            <a:endParaRPr lang="en-US" altLang="zh-CN" b="1"/>
          </a:p>
        </p:txBody>
      </p:sp>
      <p:sp>
        <p:nvSpPr>
          <p:cNvPr id="47107" name="Rectangle 3">
            <a:extLst>
              <a:ext uri="{FF2B5EF4-FFF2-40B4-BE49-F238E27FC236}">
                <a16:creationId xmlns:a16="http://schemas.microsoft.com/office/drawing/2014/main" id="{7B7CA96F-664E-4D9A-8835-5F6E123FFA1E}"/>
              </a:ext>
            </a:extLst>
          </p:cNvPr>
          <p:cNvSpPr>
            <a:spLocks noGrp="1" noChangeArrowheads="1"/>
          </p:cNvSpPr>
          <p:nvPr>
            <p:ph type="body" idx="1"/>
          </p:nvPr>
        </p:nvSpPr>
        <p:spPr>
          <a:xfrm>
            <a:off x="457200" y="1600200"/>
            <a:ext cx="7620000" cy="3124200"/>
          </a:xfrm>
        </p:spPr>
        <p:txBody>
          <a:bodyPr/>
          <a:lstStyle/>
          <a:p>
            <a:pPr marL="609600" indent="-609600" eaLnBrk="1" hangingPunct="1">
              <a:buFontTx/>
              <a:buNone/>
            </a:pPr>
            <a:r>
              <a:rPr lang="zh-CN" altLang="en-US" sz="3600"/>
              <a:t>例</a:t>
            </a:r>
            <a:r>
              <a:rPr lang="en-US" altLang="zh-CN" sz="3600"/>
              <a:t>11. </a:t>
            </a:r>
            <a:r>
              <a:rPr lang="zh-CN" altLang="en-US" sz="3600"/>
              <a:t>删除</a:t>
            </a:r>
            <a:r>
              <a:rPr lang="en-US" altLang="zh-CN" sz="3600"/>
              <a:t>Student</a:t>
            </a:r>
            <a:r>
              <a:rPr lang="zh-CN" altLang="en-US" sz="3600"/>
              <a:t>表</a:t>
            </a:r>
          </a:p>
          <a:p>
            <a:pPr marL="609600" indent="-609600" eaLnBrk="1" hangingPunct="1">
              <a:buFontTx/>
              <a:buNone/>
            </a:pPr>
            <a:r>
              <a:rPr lang="en-US" altLang="zh-CN" sz="3600">
                <a:solidFill>
                  <a:srgbClr val="3333CC"/>
                </a:solidFill>
              </a:rPr>
              <a:t>DROP TABLE</a:t>
            </a:r>
            <a:r>
              <a:rPr lang="en-US" altLang="zh-CN" sz="3600"/>
              <a:t> </a:t>
            </a:r>
            <a:r>
              <a:rPr lang="en-US" altLang="zh-CN" sz="3600">
                <a:solidFill>
                  <a:srgbClr val="3333CC"/>
                </a:solidFill>
              </a:rPr>
              <a:t>Student CASCADE</a:t>
            </a:r>
            <a:r>
              <a:rPr lang="en-US" altLang="zh-CN" sz="3600"/>
              <a:t> ;</a:t>
            </a:r>
          </a:p>
          <a:p>
            <a:pPr marL="609600" indent="-609600" eaLnBrk="1" hangingPunct="1">
              <a:buFontTx/>
              <a:buAutoNum type="circleNumDbPlain"/>
            </a:pPr>
            <a:r>
              <a:rPr lang="zh-CN" altLang="en-US" sz="3600"/>
              <a:t>基本表定义被删除，数据被删除</a:t>
            </a:r>
          </a:p>
          <a:p>
            <a:pPr marL="609600" indent="-609600" eaLnBrk="1" hangingPunct="1">
              <a:buFontTx/>
              <a:buAutoNum type="circleNumDbPlain"/>
            </a:pPr>
            <a:r>
              <a:rPr lang="zh-CN" altLang="en-US" sz="3600"/>
              <a:t>表上建立的索引、视图、触发器等有关对象一般也将被删除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a:extLst>
              <a:ext uri="{FF2B5EF4-FFF2-40B4-BE49-F238E27FC236}">
                <a16:creationId xmlns:a16="http://schemas.microsoft.com/office/drawing/2014/main" id="{0DB264B2-702F-4379-BC1D-2EC8C3F0F2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51F752-401D-49C5-AEC4-2BBC7019D647}" type="slidenum">
              <a:rPr lang="en-US" altLang="zh-CN"/>
              <a:pPr eaLnBrk="1" hangingPunct="1"/>
              <a:t>42</a:t>
            </a:fld>
            <a:endParaRPr lang="en-US" altLang="zh-CN"/>
          </a:p>
        </p:txBody>
      </p:sp>
      <p:sp>
        <p:nvSpPr>
          <p:cNvPr id="44035" name="Rectangle 2">
            <a:extLst>
              <a:ext uri="{FF2B5EF4-FFF2-40B4-BE49-F238E27FC236}">
                <a16:creationId xmlns:a16="http://schemas.microsoft.com/office/drawing/2014/main" id="{110FA717-06C2-431C-82C0-E9A298A3306C}"/>
              </a:ext>
            </a:extLst>
          </p:cNvPr>
          <p:cNvSpPr>
            <a:spLocks noGrp="1" noChangeArrowheads="1"/>
          </p:cNvSpPr>
          <p:nvPr>
            <p:ph type="title"/>
          </p:nvPr>
        </p:nvSpPr>
        <p:spPr>
          <a:xfrm>
            <a:off x="457200" y="304800"/>
            <a:ext cx="8229600" cy="1143000"/>
          </a:xfrm>
        </p:spPr>
        <p:txBody>
          <a:bodyPr/>
          <a:lstStyle/>
          <a:p>
            <a:pPr eaLnBrk="1" hangingPunct="1"/>
            <a:r>
              <a:rPr lang="zh-CN" altLang="en-US" b="1"/>
              <a:t>删除基本表（续）</a:t>
            </a:r>
          </a:p>
        </p:txBody>
      </p:sp>
      <p:sp>
        <p:nvSpPr>
          <p:cNvPr id="48131" name="Rectangle 3">
            <a:extLst>
              <a:ext uri="{FF2B5EF4-FFF2-40B4-BE49-F238E27FC236}">
                <a16:creationId xmlns:a16="http://schemas.microsoft.com/office/drawing/2014/main" id="{CE927348-3E0A-44C4-8EC9-A1AEC88E1AFE}"/>
              </a:ext>
            </a:extLst>
          </p:cNvPr>
          <p:cNvSpPr>
            <a:spLocks noGrp="1" noChangeArrowheads="1"/>
          </p:cNvSpPr>
          <p:nvPr>
            <p:ph type="body" idx="1"/>
          </p:nvPr>
        </p:nvSpPr>
        <p:spPr>
          <a:xfrm>
            <a:off x="381000" y="1371600"/>
            <a:ext cx="8610600" cy="5181600"/>
          </a:xfrm>
        </p:spPr>
        <p:txBody>
          <a:bodyPr/>
          <a:lstStyle/>
          <a:p>
            <a:pPr eaLnBrk="1" hangingPunct="1">
              <a:buFontTx/>
              <a:buNone/>
            </a:pPr>
            <a:r>
              <a:rPr lang="zh-CN" altLang="en-US" sz="3600"/>
              <a:t>例</a:t>
            </a:r>
            <a:r>
              <a:rPr lang="en-US" altLang="zh-CN" sz="3600"/>
              <a:t>12. </a:t>
            </a:r>
            <a:r>
              <a:rPr lang="zh-CN" altLang="en-US" sz="3600"/>
              <a:t>若表上建有视图，选择</a:t>
            </a:r>
            <a:r>
              <a:rPr lang="en-US" altLang="zh-CN" sz="3600"/>
              <a:t>RESTRICT</a:t>
            </a:r>
            <a:r>
              <a:rPr lang="zh-CN" altLang="en-US" sz="3600"/>
              <a:t>时表不能删除</a:t>
            </a:r>
          </a:p>
          <a:p>
            <a:pPr lvl="1" eaLnBrk="1" hangingPunct="1">
              <a:buFontTx/>
              <a:buNone/>
            </a:pPr>
            <a:r>
              <a:rPr lang="en-US" altLang="zh-CN"/>
              <a:t>CREATE VIEW IS_Student AS</a:t>
            </a:r>
          </a:p>
          <a:p>
            <a:pPr lvl="1" eaLnBrk="1" hangingPunct="1">
              <a:buFontTx/>
              <a:buNone/>
            </a:pPr>
            <a:r>
              <a:rPr lang="en-US" altLang="zh-CN"/>
              <a:t>SELECT Sno</a:t>
            </a:r>
            <a:r>
              <a:rPr lang="zh-CN" altLang="en-US"/>
              <a:t>，</a:t>
            </a:r>
            <a:r>
              <a:rPr lang="en-US" altLang="zh-CN"/>
              <a:t>Sname</a:t>
            </a:r>
            <a:r>
              <a:rPr lang="zh-CN" altLang="en-US"/>
              <a:t>，</a:t>
            </a:r>
            <a:r>
              <a:rPr lang="en-US" altLang="zh-CN"/>
              <a:t>Sage</a:t>
            </a:r>
          </a:p>
          <a:p>
            <a:pPr lvl="1" eaLnBrk="1" hangingPunct="1">
              <a:buFontTx/>
              <a:buNone/>
            </a:pPr>
            <a:r>
              <a:rPr lang="en-US" altLang="zh-CN"/>
              <a:t>FROM Student</a:t>
            </a:r>
          </a:p>
          <a:p>
            <a:pPr lvl="1" eaLnBrk="1" hangingPunct="1">
              <a:buFontTx/>
              <a:buNone/>
            </a:pPr>
            <a:r>
              <a:rPr lang="en-US" altLang="zh-CN"/>
              <a:t>WHERE Sdept='IS'</a:t>
            </a:r>
            <a:r>
              <a:rPr lang="en-US" altLang="zh-CN">
                <a:latin typeface="Times New Roman" panose="02020603050405020304" pitchFamily="18" charset="0"/>
              </a:rPr>
              <a:t>;</a:t>
            </a:r>
          </a:p>
          <a:p>
            <a:pPr lvl="1" eaLnBrk="1" hangingPunct="1">
              <a:buFontTx/>
              <a:buNone/>
            </a:pPr>
            <a:endParaRPr lang="en-US" altLang="zh-CN">
              <a:latin typeface="Times New Roman" panose="02020603050405020304" pitchFamily="18" charset="0"/>
            </a:endParaRPr>
          </a:p>
          <a:p>
            <a:pPr lvl="1" eaLnBrk="1" hangingPunct="1">
              <a:buFontTx/>
              <a:buNone/>
            </a:pPr>
            <a:r>
              <a:rPr lang="en-US" altLang="zh-CN">
                <a:solidFill>
                  <a:srgbClr val="3333CC"/>
                </a:solidFill>
              </a:rPr>
              <a:t>DROP TABLE Student RESTRICT</a:t>
            </a:r>
            <a:r>
              <a:rPr lang="en-US" altLang="zh-CN">
                <a:latin typeface="Times New Roman" panose="02020603050405020304" pitchFamily="18" charset="0"/>
              </a:rPr>
              <a:t>;</a:t>
            </a:r>
          </a:p>
          <a:p>
            <a:pPr lvl="1" eaLnBrk="1" hangingPunct="1"/>
            <a:r>
              <a:rPr lang="en-US" altLang="zh-CN">
                <a:solidFill>
                  <a:srgbClr val="FF0000"/>
                </a:solidFill>
              </a:rPr>
              <a:t>--</a:t>
            </a:r>
            <a:r>
              <a:rPr lang="en-US" altLang="zh-CN" b="1">
                <a:solidFill>
                  <a:srgbClr val="FF0000"/>
                </a:solidFill>
              </a:rPr>
              <a:t>ERROR</a:t>
            </a:r>
            <a:r>
              <a:rPr lang="en-US" altLang="zh-CN">
                <a:solidFill>
                  <a:srgbClr val="FF0000"/>
                </a:solidFill>
              </a:rPr>
              <a:t>: cannot drop table Student because other objects depend on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BEFA2760-525F-4614-A82A-041157ED45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51990DD-C2F8-443B-A6D4-F1314D1CE732}" type="slidenum">
              <a:rPr lang="en-US" altLang="zh-CN"/>
              <a:pPr eaLnBrk="1" hangingPunct="1"/>
              <a:t>43</a:t>
            </a:fld>
            <a:endParaRPr lang="en-US" altLang="zh-CN"/>
          </a:p>
        </p:txBody>
      </p:sp>
      <p:sp>
        <p:nvSpPr>
          <p:cNvPr id="45059" name="Rectangle 2">
            <a:extLst>
              <a:ext uri="{FF2B5EF4-FFF2-40B4-BE49-F238E27FC236}">
                <a16:creationId xmlns:a16="http://schemas.microsoft.com/office/drawing/2014/main" id="{1809A7D0-0090-4F1C-9C92-699A41584FCA}"/>
              </a:ext>
            </a:extLst>
          </p:cNvPr>
          <p:cNvSpPr>
            <a:spLocks noGrp="1" noChangeArrowheads="1"/>
          </p:cNvSpPr>
          <p:nvPr>
            <p:ph type="title"/>
          </p:nvPr>
        </p:nvSpPr>
        <p:spPr/>
        <p:txBody>
          <a:bodyPr/>
          <a:lstStyle/>
          <a:p>
            <a:pPr eaLnBrk="1" hangingPunct="1"/>
            <a:r>
              <a:rPr lang="zh-CN" altLang="en-US" b="1"/>
              <a:t>删除基本表（续）</a:t>
            </a:r>
          </a:p>
        </p:txBody>
      </p:sp>
      <p:sp>
        <p:nvSpPr>
          <p:cNvPr id="49155" name="Rectangle 3">
            <a:extLst>
              <a:ext uri="{FF2B5EF4-FFF2-40B4-BE49-F238E27FC236}">
                <a16:creationId xmlns:a16="http://schemas.microsoft.com/office/drawing/2014/main" id="{71021610-8B7E-47BC-8A7C-DA1B37F7425D}"/>
              </a:ext>
            </a:extLst>
          </p:cNvPr>
          <p:cNvSpPr>
            <a:spLocks noGrp="1" noChangeArrowheads="1"/>
          </p:cNvSpPr>
          <p:nvPr>
            <p:ph type="body" idx="1"/>
          </p:nvPr>
        </p:nvSpPr>
        <p:spPr>
          <a:xfrm>
            <a:off x="457200" y="1447800"/>
            <a:ext cx="8382000" cy="4114800"/>
          </a:xfrm>
        </p:spPr>
        <p:txBody>
          <a:bodyPr/>
          <a:lstStyle/>
          <a:p>
            <a:pPr eaLnBrk="1" hangingPunct="1">
              <a:lnSpc>
                <a:spcPct val="90000"/>
              </a:lnSpc>
              <a:buFontTx/>
              <a:buNone/>
            </a:pPr>
            <a:r>
              <a:rPr lang="zh-CN" altLang="en-US" sz="3600"/>
              <a:t>例</a:t>
            </a:r>
            <a:r>
              <a:rPr lang="en-US" altLang="zh-CN" sz="3600"/>
              <a:t>12. </a:t>
            </a:r>
            <a:r>
              <a:rPr lang="zh-CN" altLang="en-US" sz="3600"/>
              <a:t>如果选择</a:t>
            </a:r>
            <a:r>
              <a:rPr lang="en-US" altLang="zh-CN" sz="3600"/>
              <a:t>CASCADE</a:t>
            </a:r>
            <a:r>
              <a:rPr lang="zh-CN" altLang="en-US" sz="3600"/>
              <a:t>可以删除表，视图也自动被删除</a:t>
            </a:r>
          </a:p>
          <a:p>
            <a:pPr eaLnBrk="1" hangingPunct="1">
              <a:lnSpc>
                <a:spcPct val="90000"/>
              </a:lnSpc>
              <a:buFontTx/>
              <a:buNone/>
            </a:pPr>
            <a:r>
              <a:rPr lang="en-US" altLang="zh-CN" sz="3600">
                <a:solidFill>
                  <a:srgbClr val="3333CC"/>
                </a:solidFill>
              </a:rPr>
              <a:t>DROP TABLE Student CASCADE;</a:t>
            </a:r>
          </a:p>
          <a:p>
            <a:pPr eaLnBrk="1" hangingPunct="1">
              <a:lnSpc>
                <a:spcPct val="90000"/>
              </a:lnSpc>
              <a:buFontTx/>
              <a:buNone/>
            </a:pPr>
            <a:endParaRPr lang="en-US" altLang="zh-CN" sz="3600">
              <a:solidFill>
                <a:srgbClr val="3333CC"/>
              </a:solidFill>
            </a:endParaRPr>
          </a:p>
          <a:p>
            <a:pPr eaLnBrk="1" hangingPunct="1">
              <a:lnSpc>
                <a:spcPct val="90000"/>
              </a:lnSpc>
              <a:buFontTx/>
              <a:buNone/>
            </a:pPr>
            <a:r>
              <a:rPr lang="en-US" altLang="zh-CN" sz="3600"/>
              <a:t>SELECT * FROM IS_Student;</a:t>
            </a:r>
          </a:p>
          <a:p>
            <a:pPr lvl="1" eaLnBrk="1" hangingPunct="1">
              <a:lnSpc>
                <a:spcPct val="90000"/>
              </a:lnSpc>
            </a:pPr>
            <a:r>
              <a:rPr lang="en-US" altLang="zh-CN" sz="3200">
                <a:solidFill>
                  <a:srgbClr val="FF0000"/>
                </a:solidFill>
              </a:rPr>
              <a:t>--</a:t>
            </a:r>
            <a:r>
              <a:rPr lang="en-US" altLang="zh-CN" sz="3200" b="1">
                <a:solidFill>
                  <a:srgbClr val="FF0000"/>
                </a:solidFill>
              </a:rPr>
              <a:t>ERROR</a:t>
            </a:r>
            <a:r>
              <a:rPr lang="en-US" altLang="zh-CN" sz="3200">
                <a:solidFill>
                  <a:srgbClr val="FF0000"/>
                </a:solidFill>
              </a:rPr>
              <a:t>: relation " IS_Student " does not exist</a:t>
            </a:r>
          </a:p>
          <a:p>
            <a:pPr eaLnBrk="1" hangingPunct="1">
              <a:lnSpc>
                <a:spcPct val="90000"/>
              </a:lnSpc>
              <a:buFontTx/>
              <a:buNone/>
            </a:pPr>
            <a:endParaRPr lang="en-US" altLang="zh-CN" sz="36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3" end="3"/>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A6A4D1C9-D96D-4E5C-8D2C-C77B6591D2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C252B-C1A9-4386-956B-A0563CF08AC8}" type="slidenum">
              <a:rPr lang="en-US" altLang="zh-CN"/>
              <a:pPr eaLnBrk="1" hangingPunct="1"/>
              <a:t>44</a:t>
            </a:fld>
            <a:endParaRPr lang="en-US" altLang="zh-CN"/>
          </a:p>
        </p:txBody>
      </p:sp>
      <p:sp>
        <p:nvSpPr>
          <p:cNvPr id="46083" name="Rectangle 2">
            <a:extLst>
              <a:ext uri="{FF2B5EF4-FFF2-40B4-BE49-F238E27FC236}">
                <a16:creationId xmlns:a16="http://schemas.microsoft.com/office/drawing/2014/main" id="{44D85F58-0C91-4932-9EF8-74945FD299FD}"/>
              </a:ext>
            </a:extLst>
          </p:cNvPr>
          <p:cNvSpPr>
            <a:spLocks noGrp="1" noChangeArrowheads="1"/>
          </p:cNvSpPr>
          <p:nvPr>
            <p:ph type="title"/>
          </p:nvPr>
        </p:nvSpPr>
        <p:spPr/>
        <p:txBody>
          <a:bodyPr/>
          <a:lstStyle/>
          <a:p>
            <a:pPr eaLnBrk="1" hangingPunct="1"/>
            <a:r>
              <a:rPr lang="en-US" altLang="zh-CN"/>
              <a:t>3.3 </a:t>
            </a:r>
            <a:r>
              <a:rPr lang="zh-CN" altLang="en-US" b="1"/>
              <a:t>数据定义</a:t>
            </a:r>
          </a:p>
        </p:txBody>
      </p:sp>
      <p:sp>
        <p:nvSpPr>
          <p:cNvPr id="46084" name="Rectangle 3">
            <a:extLst>
              <a:ext uri="{FF2B5EF4-FFF2-40B4-BE49-F238E27FC236}">
                <a16:creationId xmlns:a16="http://schemas.microsoft.com/office/drawing/2014/main" id="{BA8AD5DB-B141-4D5F-9696-686795E9ACD2}"/>
              </a:ext>
            </a:extLst>
          </p:cNvPr>
          <p:cNvSpPr>
            <a:spLocks noGrp="1" noChangeArrowheads="1"/>
          </p:cNvSpPr>
          <p:nvPr>
            <p:ph type="body" idx="1"/>
          </p:nvPr>
        </p:nvSpPr>
        <p:spPr>
          <a:xfrm>
            <a:off x="457200" y="1600200"/>
            <a:ext cx="8229600" cy="3276600"/>
          </a:xfrm>
        </p:spPr>
        <p:txBody>
          <a:bodyPr/>
          <a:lstStyle/>
          <a:p>
            <a:pPr eaLnBrk="1" hangingPunct="1">
              <a:buFontTx/>
              <a:buNone/>
            </a:pPr>
            <a:r>
              <a:rPr lang="en-US" altLang="zh-CN" sz="3600"/>
              <a:t>3.3.1  </a:t>
            </a:r>
            <a:r>
              <a:rPr lang="zh-CN" altLang="en-US" sz="3600"/>
              <a:t>模式的定义与删除</a:t>
            </a:r>
          </a:p>
          <a:p>
            <a:pPr eaLnBrk="1" hangingPunct="1">
              <a:buFontTx/>
              <a:buNone/>
            </a:pPr>
            <a:r>
              <a:rPr lang="en-US" altLang="zh-CN" sz="3600"/>
              <a:t>3.3.2  </a:t>
            </a:r>
            <a:r>
              <a:rPr lang="zh-CN" altLang="en-US" sz="3600"/>
              <a:t>基本表的定义、删除与修改</a:t>
            </a:r>
          </a:p>
          <a:p>
            <a:pPr eaLnBrk="1" hangingPunct="1">
              <a:buFontTx/>
              <a:buNone/>
            </a:pPr>
            <a:r>
              <a:rPr lang="en-US" altLang="zh-CN" sz="3600">
                <a:solidFill>
                  <a:schemeClr val="accent2"/>
                </a:solidFill>
              </a:rPr>
              <a:t>3.3.3  </a:t>
            </a:r>
            <a:r>
              <a:rPr lang="zh-CN" altLang="en-US" sz="3600">
                <a:solidFill>
                  <a:schemeClr val="accent2"/>
                </a:solidFill>
              </a:rPr>
              <a:t>索引的建立与删除</a:t>
            </a:r>
            <a:endParaRPr lang="en-US" altLang="zh-CN" sz="3600">
              <a:solidFill>
                <a:schemeClr val="accent2"/>
              </a:solidFill>
            </a:endParaRPr>
          </a:p>
          <a:p>
            <a:pPr eaLnBrk="1" hangingPunct="1">
              <a:buFontTx/>
              <a:buNone/>
            </a:pPr>
            <a:r>
              <a:rPr lang="en-US" altLang="zh-CN" sz="3600"/>
              <a:t>3.3.4  </a:t>
            </a:r>
            <a:r>
              <a:rPr lang="zh-CN" altLang="en-US" sz="3600"/>
              <a:t>数据字典</a:t>
            </a:r>
            <a:r>
              <a:rPr lang="en-US" altLang="zh-CN" sz="3600"/>
              <a:t>  </a:t>
            </a:r>
            <a:endParaRPr lang="zh-CN" altLang="en-US" sz="3600"/>
          </a:p>
          <a:p>
            <a:pPr eaLnBrk="1" hangingPunct="1">
              <a:buFontTx/>
              <a:buNone/>
            </a:pPr>
            <a:endParaRPr lang="zh-CN" altLang="en-US" sz="4000">
              <a:solidFill>
                <a:schemeClr val="accent2"/>
              </a:solidFill>
            </a:endParaRPr>
          </a:p>
          <a:p>
            <a:pPr eaLnBrk="1" hangingPunct="1">
              <a:buFontTx/>
              <a:buNone/>
            </a:pPr>
            <a:endParaRPr lang="en-US" altLang="zh-CN" sz="4000">
              <a:solidFill>
                <a:schemeClr val="accent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024AEC39-8B8B-4D41-891C-0831685F22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ABBE3C-EA30-4824-B8C5-B69A5593F95B}" type="slidenum">
              <a:rPr lang="en-US" altLang="zh-CN"/>
              <a:pPr eaLnBrk="1" hangingPunct="1"/>
              <a:t>45</a:t>
            </a:fld>
            <a:endParaRPr lang="en-US" altLang="zh-CN"/>
          </a:p>
        </p:txBody>
      </p:sp>
      <p:sp>
        <p:nvSpPr>
          <p:cNvPr id="47107" name="Rectangle 2">
            <a:extLst>
              <a:ext uri="{FF2B5EF4-FFF2-40B4-BE49-F238E27FC236}">
                <a16:creationId xmlns:a16="http://schemas.microsoft.com/office/drawing/2014/main" id="{94476555-1980-4F2F-BA7E-EBC454EA5F7B}"/>
              </a:ext>
            </a:extLst>
          </p:cNvPr>
          <p:cNvSpPr>
            <a:spLocks noGrp="1" noChangeArrowheads="1"/>
          </p:cNvSpPr>
          <p:nvPr>
            <p:ph type="title"/>
          </p:nvPr>
        </p:nvSpPr>
        <p:spPr>
          <a:xfrm>
            <a:off x="457200" y="152400"/>
            <a:ext cx="8229600" cy="1143000"/>
          </a:xfrm>
        </p:spPr>
        <p:txBody>
          <a:bodyPr/>
          <a:lstStyle/>
          <a:p>
            <a:pPr eaLnBrk="1" hangingPunct="1"/>
            <a:r>
              <a:rPr lang="en-US" altLang="zh-CN"/>
              <a:t>3.3.3 </a:t>
            </a:r>
            <a:r>
              <a:rPr lang="zh-CN" altLang="en-US" b="1"/>
              <a:t>索引的建立与删除</a:t>
            </a:r>
          </a:p>
        </p:txBody>
      </p:sp>
      <p:sp>
        <p:nvSpPr>
          <p:cNvPr id="52227" name="Rectangle 3">
            <a:extLst>
              <a:ext uri="{FF2B5EF4-FFF2-40B4-BE49-F238E27FC236}">
                <a16:creationId xmlns:a16="http://schemas.microsoft.com/office/drawing/2014/main" id="{5663279C-9F19-41FF-B146-147A105FACEB}"/>
              </a:ext>
            </a:extLst>
          </p:cNvPr>
          <p:cNvSpPr>
            <a:spLocks noGrp="1" noChangeArrowheads="1"/>
          </p:cNvSpPr>
          <p:nvPr>
            <p:ph type="body" idx="1"/>
          </p:nvPr>
        </p:nvSpPr>
        <p:spPr>
          <a:xfrm>
            <a:off x="304800" y="1371600"/>
            <a:ext cx="8686800" cy="4724400"/>
          </a:xfrm>
        </p:spPr>
        <p:txBody>
          <a:bodyPr/>
          <a:lstStyle/>
          <a:p>
            <a:pPr marL="609600" indent="-609600" eaLnBrk="1" hangingPunct="1">
              <a:lnSpc>
                <a:spcPct val="90000"/>
              </a:lnSpc>
            </a:pPr>
            <a:r>
              <a:rPr lang="zh-CN" altLang="en-US" sz="3600"/>
              <a:t>建立索引的目的：</a:t>
            </a:r>
            <a:r>
              <a:rPr lang="zh-CN" altLang="en-US" sz="3600">
                <a:solidFill>
                  <a:schemeClr val="accent2"/>
                </a:solidFill>
              </a:rPr>
              <a:t>加快查询速度</a:t>
            </a:r>
          </a:p>
          <a:p>
            <a:pPr marL="609600" indent="-609600" eaLnBrk="1" hangingPunct="1">
              <a:lnSpc>
                <a:spcPct val="90000"/>
              </a:lnSpc>
            </a:pPr>
            <a:r>
              <a:rPr lang="zh-CN" altLang="en-US" sz="3600"/>
              <a:t>谁可以建立索引？</a:t>
            </a:r>
          </a:p>
          <a:p>
            <a:pPr marL="990600" lvl="1" indent="-533400" eaLnBrk="1" hangingPunct="1">
              <a:lnSpc>
                <a:spcPct val="90000"/>
              </a:lnSpc>
              <a:buFontTx/>
              <a:buAutoNum type="circleNumDbPlain"/>
            </a:pPr>
            <a:r>
              <a:rPr lang="en-US" altLang="zh-CN" sz="3200"/>
              <a:t>DBA </a:t>
            </a:r>
            <a:r>
              <a:rPr lang="zh-CN" altLang="en-US" sz="3200"/>
              <a:t>或建立表的人</a:t>
            </a:r>
            <a:r>
              <a:rPr lang="en-US" altLang="zh-CN" sz="3200"/>
              <a:t>(owner)</a:t>
            </a:r>
          </a:p>
          <a:p>
            <a:pPr marL="990600" lvl="1" indent="-533400" eaLnBrk="1" hangingPunct="1">
              <a:lnSpc>
                <a:spcPct val="90000"/>
              </a:lnSpc>
              <a:buFontTx/>
              <a:buAutoNum type="circleNumDbPlain"/>
            </a:pPr>
            <a:r>
              <a:rPr lang="en-US" altLang="zh-CN" sz="3200"/>
              <a:t>DBMS</a:t>
            </a:r>
            <a:r>
              <a:rPr lang="zh-CN" altLang="en-US" sz="3200"/>
              <a:t>一般会自动建立以下列上的索引</a:t>
            </a:r>
            <a:r>
              <a:rPr lang="en-US" altLang="zh-CN" sz="3200"/>
              <a:t>:PRIMARY KEY, UNIQUE</a:t>
            </a:r>
          </a:p>
          <a:p>
            <a:pPr marL="609600" indent="-609600" eaLnBrk="1" hangingPunct="1">
              <a:lnSpc>
                <a:spcPct val="90000"/>
              </a:lnSpc>
            </a:pPr>
            <a:r>
              <a:rPr lang="zh-CN" altLang="en-US" sz="3600"/>
              <a:t>谁维护索引？</a:t>
            </a:r>
            <a:r>
              <a:rPr lang="en-US" altLang="zh-CN" sz="3600"/>
              <a:t>DBMS</a:t>
            </a:r>
            <a:r>
              <a:rPr lang="zh-CN" altLang="en-US" sz="3600"/>
              <a:t>自动完成</a:t>
            </a:r>
          </a:p>
          <a:p>
            <a:pPr marL="609600" indent="-609600" eaLnBrk="1" hangingPunct="1">
              <a:lnSpc>
                <a:spcPct val="90000"/>
              </a:lnSpc>
            </a:pPr>
            <a:r>
              <a:rPr lang="en-US" altLang="zh-CN" sz="3600"/>
              <a:t>DBMS</a:t>
            </a:r>
            <a:r>
              <a:rPr lang="zh-CN" altLang="en-US" sz="3600"/>
              <a:t>自动选择是否使用索引以及使用哪些索引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52227">
                                            <p:txEl>
                                              <p:pRg st="2" end="2"/>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8AF20110-33CF-4317-AEA6-F61ECA8618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241A47-1D2A-44E9-9DE4-C3E063137114}" type="slidenum">
              <a:rPr lang="en-US" altLang="zh-CN"/>
              <a:pPr eaLnBrk="1" hangingPunct="1"/>
              <a:t>46</a:t>
            </a:fld>
            <a:endParaRPr lang="en-US" altLang="zh-CN"/>
          </a:p>
        </p:txBody>
      </p:sp>
      <p:sp>
        <p:nvSpPr>
          <p:cNvPr id="48131" name="Rectangle 2">
            <a:extLst>
              <a:ext uri="{FF2B5EF4-FFF2-40B4-BE49-F238E27FC236}">
                <a16:creationId xmlns:a16="http://schemas.microsoft.com/office/drawing/2014/main" id="{3AA9E1A0-E318-4EAC-9581-1AD74C295DE0}"/>
              </a:ext>
            </a:extLst>
          </p:cNvPr>
          <p:cNvSpPr>
            <a:spLocks noGrp="1" noChangeArrowheads="1"/>
          </p:cNvSpPr>
          <p:nvPr>
            <p:ph type="title"/>
          </p:nvPr>
        </p:nvSpPr>
        <p:spPr>
          <a:xfrm>
            <a:off x="457200" y="-76200"/>
            <a:ext cx="8229600" cy="1143000"/>
          </a:xfrm>
        </p:spPr>
        <p:txBody>
          <a:bodyPr/>
          <a:lstStyle/>
          <a:p>
            <a:pPr eaLnBrk="1" hangingPunct="1"/>
            <a:r>
              <a:rPr lang="zh-CN" altLang="en-US" b="1"/>
              <a:t>索引</a:t>
            </a:r>
          </a:p>
        </p:txBody>
      </p:sp>
      <p:sp>
        <p:nvSpPr>
          <p:cNvPr id="48132" name="Rectangle 3">
            <a:extLst>
              <a:ext uri="{FF2B5EF4-FFF2-40B4-BE49-F238E27FC236}">
                <a16:creationId xmlns:a16="http://schemas.microsoft.com/office/drawing/2014/main" id="{24ACA797-842E-4001-A7CB-92116F2528B3}"/>
              </a:ext>
            </a:extLst>
          </p:cNvPr>
          <p:cNvSpPr>
            <a:spLocks noGrp="1" noChangeArrowheads="1"/>
          </p:cNvSpPr>
          <p:nvPr>
            <p:ph type="body" idx="1"/>
          </p:nvPr>
        </p:nvSpPr>
        <p:spPr>
          <a:xfrm>
            <a:off x="304800" y="838200"/>
            <a:ext cx="8382000" cy="5791200"/>
          </a:xfrm>
        </p:spPr>
        <p:txBody>
          <a:bodyPr/>
          <a:lstStyle/>
          <a:p>
            <a:pPr marL="609600" indent="-609600" eaLnBrk="1" hangingPunct="1"/>
            <a:r>
              <a:rPr lang="en-US" altLang="zh-CN" sz="3600"/>
              <a:t>RDBMS</a:t>
            </a:r>
            <a:r>
              <a:rPr lang="zh-CN" altLang="en-US" sz="3600"/>
              <a:t>索引一般采用</a:t>
            </a:r>
            <a:r>
              <a:rPr lang="en-US" altLang="zh-CN" sz="3600"/>
              <a:t>B+</a:t>
            </a:r>
            <a:r>
              <a:rPr lang="zh-CN" altLang="en-US" sz="3600"/>
              <a:t>树、</a:t>
            </a:r>
            <a:r>
              <a:rPr lang="en-US" altLang="zh-CN" sz="3600"/>
              <a:t>HASH</a:t>
            </a:r>
            <a:r>
              <a:rPr lang="zh-CN" altLang="en-US" sz="3600"/>
              <a:t>索引实现，</a:t>
            </a:r>
            <a:r>
              <a:rPr lang="en-US" altLang="zh-CN" sz="3600"/>
              <a:t>B+</a:t>
            </a:r>
            <a:r>
              <a:rPr lang="zh-CN" altLang="en-US" sz="3600"/>
              <a:t>树索引具有动态平衡的优点，</a:t>
            </a:r>
            <a:r>
              <a:rPr lang="en-US" altLang="zh-CN" sz="3600"/>
              <a:t>HASH</a:t>
            </a:r>
            <a:r>
              <a:rPr lang="zh-CN" altLang="en-US" sz="3600"/>
              <a:t>索引具有查找速度快的特点</a:t>
            </a:r>
          </a:p>
          <a:p>
            <a:pPr marL="609600" indent="-609600" eaLnBrk="1" hangingPunct="1"/>
            <a:r>
              <a:rPr lang="zh-CN" altLang="en-US" sz="3600"/>
              <a:t>采用</a:t>
            </a:r>
            <a:r>
              <a:rPr lang="en-US" altLang="zh-CN" sz="3600"/>
              <a:t>B+</a:t>
            </a:r>
            <a:r>
              <a:rPr lang="zh-CN" altLang="en-US" sz="3600"/>
              <a:t>树 或 </a:t>
            </a:r>
            <a:r>
              <a:rPr lang="en-US" altLang="zh-CN" sz="3600"/>
              <a:t>HASH</a:t>
            </a:r>
            <a:r>
              <a:rPr lang="zh-CN" altLang="en-US" sz="3600"/>
              <a:t>索引由具体</a:t>
            </a:r>
            <a:r>
              <a:rPr lang="en-US" altLang="zh-CN" sz="3600"/>
              <a:t>RDBMS</a:t>
            </a:r>
            <a:r>
              <a:rPr lang="zh-CN" altLang="en-US" sz="3600"/>
              <a:t>决定</a:t>
            </a:r>
          </a:p>
          <a:p>
            <a:pPr marL="609600" indent="-609600" eaLnBrk="1" hangingPunct="1"/>
            <a:r>
              <a:rPr lang="zh-CN" altLang="en-US" sz="3600"/>
              <a:t>索引是关系数据库的内部实现技术，属于内模式的范畴</a:t>
            </a:r>
          </a:p>
          <a:p>
            <a:pPr marL="609600" indent="-609600" eaLnBrk="1" hangingPunct="1"/>
            <a:r>
              <a:rPr lang="en-US" altLang="zh-CN" sz="3600"/>
              <a:t>CREATE INDEX</a:t>
            </a:r>
            <a:r>
              <a:rPr lang="zh-CN" altLang="en-US" sz="3600"/>
              <a:t>语句定义索引是</a:t>
            </a:r>
            <a:r>
              <a:rPr lang="zh-CN" altLang="en-US" sz="3600">
                <a:solidFill>
                  <a:srgbClr val="3333CC"/>
                </a:solidFill>
              </a:rPr>
              <a:t>唯一索引</a:t>
            </a:r>
            <a:r>
              <a:rPr lang="zh-CN" altLang="en-US" sz="3600"/>
              <a:t>、</a:t>
            </a:r>
            <a:r>
              <a:rPr lang="zh-CN" altLang="en-US" sz="3600">
                <a:solidFill>
                  <a:srgbClr val="3333CC"/>
                </a:solidFill>
              </a:rPr>
              <a:t>非唯一索引</a:t>
            </a:r>
            <a:r>
              <a:rPr lang="zh-CN" altLang="en-US" sz="3600"/>
              <a:t>或</a:t>
            </a:r>
            <a:r>
              <a:rPr lang="zh-CN" altLang="en-US" sz="3600">
                <a:solidFill>
                  <a:srgbClr val="3333CC"/>
                </a:solidFill>
              </a:rPr>
              <a:t>聚簇索引</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6E03D604-12AB-4E70-8273-2285CE1933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D3886E-8747-496B-A06F-17B5F6925EF4}" type="slidenum">
              <a:rPr lang="en-US" altLang="zh-CN"/>
              <a:pPr eaLnBrk="1" hangingPunct="1"/>
              <a:t>47</a:t>
            </a:fld>
            <a:endParaRPr lang="en-US" altLang="zh-CN"/>
          </a:p>
        </p:txBody>
      </p:sp>
      <p:sp>
        <p:nvSpPr>
          <p:cNvPr id="49155" name="Rectangle 2">
            <a:extLst>
              <a:ext uri="{FF2B5EF4-FFF2-40B4-BE49-F238E27FC236}">
                <a16:creationId xmlns:a16="http://schemas.microsoft.com/office/drawing/2014/main" id="{9C3B87BC-2EF2-45C4-890B-132621E8F60A}"/>
              </a:ext>
            </a:extLst>
          </p:cNvPr>
          <p:cNvSpPr>
            <a:spLocks noGrp="1" noChangeArrowheads="1"/>
          </p:cNvSpPr>
          <p:nvPr>
            <p:ph type="title"/>
          </p:nvPr>
        </p:nvSpPr>
        <p:spPr/>
        <p:txBody>
          <a:bodyPr/>
          <a:lstStyle/>
          <a:p>
            <a:pPr eaLnBrk="1" hangingPunct="1"/>
            <a:r>
              <a:rPr lang="zh-CN" altLang="en-US" b="1"/>
              <a:t>一、建立索引</a:t>
            </a:r>
          </a:p>
        </p:txBody>
      </p:sp>
      <p:sp>
        <p:nvSpPr>
          <p:cNvPr id="54275" name="Rectangle 3">
            <a:extLst>
              <a:ext uri="{FF2B5EF4-FFF2-40B4-BE49-F238E27FC236}">
                <a16:creationId xmlns:a16="http://schemas.microsoft.com/office/drawing/2014/main" id="{ED643632-A2EC-4AC0-9226-BF3F13D5D01F}"/>
              </a:ext>
            </a:extLst>
          </p:cNvPr>
          <p:cNvSpPr>
            <a:spLocks noGrp="1" noChangeArrowheads="1"/>
          </p:cNvSpPr>
          <p:nvPr>
            <p:ph type="body" idx="1"/>
          </p:nvPr>
        </p:nvSpPr>
        <p:spPr>
          <a:xfrm>
            <a:off x="381000" y="1371600"/>
            <a:ext cx="8534400" cy="4876800"/>
          </a:xfrm>
        </p:spPr>
        <p:txBody>
          <a:bodyPr/>
          <a:lstStyle/>
          <a:p>
            <a:pPr eaLnBrk="1" hangingPunct="1">
              <a:lnSpc>
                <a:spcPct val="105000"/>
              </a:lnSpc>
            </a:pPr>
            <a:r>
              <a:rPr lang="zh-CN" altLang="en-US"/>
              <a:t>语句格式 </a:t>
            </a:r>
            <a:br>
              <a:rPr lang="zh-CN" altLang="en-US"/>
            </a:br>
            <a:r>
              <a:rPr lang="en-US" altLang="zh-CN">
                <a:solidFill>
                  <a:srgbClr val="3333CC"/>
                </a:solidFill>
              </a:rPr>
              <a:t>CREATE [UNIQUE] [CLUSTER] INDEX</a:t>
            </a:r>
            <a:br>
              <a:rPr lang="en-US" altLang="zh-CN">
                <a:solidFill>
                  <a:srgbClr val="3333CC"/>
                </a:solidFill>
              </a:rPr>
            </a:br>
            <a:r>
              <a:rPr lang="en-US" altLang="zh-CN">
                <a:solidFill>
                  <a:srgbClr val="3333CC"/>
                </a:solidFill>
              </a:rPr>
              <a:t>&lt;</a:t>
            </a:r>
            <a:r>
              <a:rPr lang="zh-CN" altLang="en-US">
                <a:solidFill>
                  <a:srgbClr val="3333CC"/>
                </a:solidFill>
              </a:rPr>
              <a:t>索引名</a:t>
            </a:r>
            <a:r>
              <a:rPr lang="en-US" altLang="zh-CN">
                <a:solidFill>
                  <a:srgbClr val="3333CC"/>
                </a:solidFill>
              </a:rPr>
              <a:t>&gt; ON &lt;</a:t>
            </a:r>
            <a:r>
              <a:rPr lang="zh-CN" altLang="en-US">
                <a:solidFill>
                  <a:srgbClr val="3333CC"/>
                </a:solidFill>
              </a:rPr>
              <a:t>表名</a:t>
            </a:r>
            <a:r>
              <a:rPr lang="en-US" altLang="zh-CN">
                <a:solidFill>
                  <a:srgbClr val="3333CC"/>
                </a:solidFill>
              </a:rPr>
              <a:t>&gt;(&lt;</a:t>
            </a:r>
            <a:r>
              <a:rPr lang="zh-CN" altLang="en-US">
                <a:solidFill>
                  <a:srgbClr val="3333CC"/>
                </a:solidFill>
              </a:rPr>
              <a:t>列名</a:t>
            </a:r>
            <a:r>
              <a:rPr lang="en-US" altLang="zh-CN">
                <a:solidFill>
                  <a:srgbClr val="3333CC"/>
                </a:solidFill>
              </a:rPr>
              <a:t>&gt;[&lt;</a:t>
            </a:r>
            <a:r>
              <a:rPr lang="zh-CN" altLang="en-US">
                <a:solidFill>
                  <a:srgbClr val="3333CC"/>
                </a:solidFill>
              </a:rPr>
              <a:t>次序</a:t>
            </a:r>
            <a:r>
              <a:rPr lang="en-US" altLang="zh-CN">
                <a:solidFill>
                  <a:srgbClr val="3333CC"/>
                </a:solidFill>
              </a:rPr>
              <a:t>&gt;] [,&lt;</a:t>
            </a:r>
            <a:r>
              <a:rPr lang="zh-CN" altLang="en-US">
                <a:solidFill>
                  <a:srgbClr val="3333CC"/>
                </a:solidFill>
              </a:rPr>
              <a:t>列名</a:t>
            </a:r>
            <a:r>
              <a:rPr lang="en-US" altLang="zh-CN">
                <a:solidFill>
                  <a:srgbClr val="3333CC"/>
                </a:solidFill>
              </a:rPr>
              <a:t>&gt;[&lt;</a:t>
            </a:r>
            <a:r>
              <a:rPr lang="zh-CN" altLang="en-US">
                <a:solidFill>
                  <a:srgbClr val="3333CC"/>
                </a:solidFill>
              </a:rPr>
              <a:t>次序</a:t>
            </a:r>
            <a:r>
              <a:rPr lang="en-US" altLang="zh-CN">
                <a:solidFill>
                  <a:srgbClr val="3333CC"/>
                </a:solidFill>
              </a:rPr>
              <a:t>&gt;] ]…);</a:t>
            </a:r>
          </a:p>
          <a:p>
            <a:pPr eaLnBrk="1" hangingPunct="1">
              <a:lnSpc>
                <a:spcPct val="105000"/>
              </a:lnSpc>
            </a:pPr>
            <a:r>
              <a:rPr lang="en-US" altLang="zh-CN"/>
              <a:t>UNIQUE </a:t>
            </a:r>
            <a:r>
              <a:rPr lang="zh-CN" altLang="en-US"/>
              <a:t>表明此索引的每一个索引值只对应唯一的数据记录</a:t>
            </a:r>
          </a:p>
          <a:p>
            <a:pPr eaLnBrk="1" hangingPunct="1">
              <a:lnSpc>
                <a:spcPct val="105000"/>
              </a:lnSpc>
            </a:pPr>
            <a:r>
              <a:rPr lang="en-US" altLang="zh-CN"/>
              <a:t>CLUSTER (</a:t>
            </a:r>
            <a:r>
              <a:rPr lang="zh-CN" altLang="en-US"/>
              <a:t>聚簇索引</a:t>
            </a:r>
            <a:r>
              <a:rPr lang="en-US" altLang="zh-CN"/>
              <a:t>)</a:t>
            </a:r>
            <a:r>
              <a:rPr lang="zh-CN" altLang="en-US"/>
              <a:t>是指索引项的顺序与表中记录的物理顺序一致的索引组织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A18DB6D5-4705-4A78-9ADA-07358E3A68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6B35163-501E-4C9A-9305-EC541F53E296}" type="slidenum">
              <a:rPr lang="en-US" altLang="zh-CN"/>
              <a:pPr eaLnBrk="1" hangingPunct="1"/>
              <a:t>48</a:t>
            </a:fld>
            <a:endParaRPr lang="en-US" altLang="zh-CN"/>
          </a:p>
        </p:txBody>
      </p:sp>
      <p:sp>
        <p:nvSpPr>
          <p:cNvPr id="50179" name="Rectangle 2">
            <a:extLst>
              <a:ext uri="{FF2B5EF4-FFF2-40B4-BE49-F238E27FC236}">
                <a16:creationId xmlns:a16="http://schemas.microsoft.com/office/drawing/2014/main" id="{A25FEA7A-E5B8-4007-B1B4-10261CFFEC6B}"/>
              </a:ext>
            </a:extLst>
          </p:cNvPr>
          <p:cNvSpPr>
            <a:spLocks noGrp="1" noChangeArrowheads="1"/>
          </p:cNvSpPr>
          <p:nvPr>
            <p:ph type="title"/>
          </p:nvPr>
        </p:nvSpPr>
        <p:spPr/>
        <p:txBody>
          <a:bodyPr/>
          <a:lstStyle/>
          <a:p>
            <a:pPr eaLnBrk="1" hangingPunct="1"/>
            <a:r>
              <a:rPr lang="zh-CN" altLang="en-US" b="1"/>
              <a:t>建立索引</a:t>
            </a:r>
          </a:p>
        </p:txBody>
      </p:sp>
      <p:sp>
        <p:nvSpPr>
          <p:cNvPr id="55299" name="Rectangle 3">
            <a:extLst>
              <a:ext uri="{FF2B5EF4-FFF2-40B4-BE49-F238E27FC236}">
                <a16:creationId xmlns:a16="http://schemas.microsoft.com/office/drawing/2014/main" id="{6599FBED-14B2-46A4-B2E4-248AF595D15E}"/>
              </a:ext>
            </a:extLst>
          </p:cNvPr>
          <p:cNvSpPr>
            <a:spLocks noGrp="1" noChangeArrowheads="1"/>
          </p:cNvSpPr>
          <p:nvPr>
            <p:ph type="body" idx="1"/>
          </p:nvPr>
        </p:nvSpPr>
        <p:spPr>
          <a:xfrm>
            <a:off x="304800" y="1295400"/>
            <a:ext cx="8686800" cy="5105400"/>
          </a:xfrm>
        </p:spPr>
        <p:txBody>
          <a:bodyPr/>
          <a:lstStyle/>
          <a:p>
            <a:pPr eaLnBrk="1" hangingPunct="1">
              <a:buFontTx/>
              <a:buNone/>
            </a:pPr>
            <a:r>
              <a:rPr lang="zh-CN" altLang="en-US" sz="3600"/>
              <a:t>例</a:t>
            </a:r>
            <a:r>
              <a:rPr lang="en-US" altLang="zh-CN" sz="3600"/>
              <a:t>13. CREATE CLUSTER INDEX Stusname ON Student(Sname)</a:t>
            </a:r>
            <a:r>
              <a:rPr lang="en-US" altLang="zh-CN" sz="3600">
                <a:latin typeface="Times New Roman" panose="02020603050405020304" pitchFamily="18" charset="0"/>
              </a:rPr>
              <a:t>;</a:t>
            </a:r>
          </a:p>
          <a:p>
            <a:pPr eaLnBrk="1" hangingPunct="1"/>
            <a:r>
              <a:rPr lang="zh-CN" altLang="en-US" sz="3600"/>
              <a:t>在</a:t>
            </a:r>
            <a:r>
              <a:rPr lang="en-US" altLang="zh-CN" sz="3600"/>
              <a:t>Student</a:t>
            </a:r>
            <a:r>
              <a:rPr lang="zh-CN" altLang="en-US" sz="3600"/>
              <a:t>表的</a:t>
            </a:r>
            <a:r>
              <a:rPr lang="en-US" altLang="zh-CN" sz="3600"/>
              <a:t>Sname</a:t>
            </a:r>
            <a:r>
              <a:rPr lang="zh-CN" altLang="en-US" sz="3600"/>
              <a:t>（姓名）列上建立一个聚簇索引</a:t>
            </a:r>
          </a:p>
          <a:p>
            <a:pPr eaLnBrk="1" hangingPunct="1"/>
            <a:r>
              <a:rPr lang="zh-CN" altLang="en-US" sz="3600"/>
              <a:t>在最经常查询的列上建立聚簇索引以提高查询效率</a:t>
            </a:r>
          </a:p>
          <a:p>
            <a:pPr eaLnBrk="1" hangingPunct="1"/>
            <a:r>
              <a:rPr lang="zh-CN" altLang="en-US" sz="3600">
                <a:solidFill>
                  <a:schemeClr val="accent2"/>
                </a:solidFill>
              </a:rPr>
              <a:t>一个基本表上最多只能建一个聚簇索引</a:t>
            </a:r>
          </a:p>
          <a:p>
            <a:pPr eaLnBrk="1" hangingPunct="1"/>
            <a:r>
              <a:rPr lang="zh-CN" altLang="en-US" sz="3600"/>
              <a:t>经常更新的列不宜建立聚簇索引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8539F1C1-29E1-45E3-9BE6-677A8FBF72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75E4D4-6B83-46A9-9220-6F0177D90E29}" type="slidenum">
              <a:rPr lang="en-US" altLang="zh-CN"/>
              <a:pPr eaLnBrk="1" hangingPunct="1"/>
              <a:t>49</a:t>
            </a:fld>
            <a:endParaRPr lang="en-US" altLang="zh-CN"/>
          </a:p>
        </p:txBody>
      </p:sp>
      <p:sp>
        <p:nvSpPr>
          <p:cNvPr id="56323" name="Rectangle 3">
            <a:extLst>
              <a:ext uri="{FF2B5EF4-FFF2-40B4-BE49-F238E27FC236}">
                <a16:creationId xmlns:a16="http://schemas.microsoft.com/office/drawing/2014/main" id="{AC356D79-6B74-436A-906C-BA18386EE849}"/>
              </a:ext>
            </a:extLst>
          </p:cNvPr>
          <p:cNvSpPr>
            <a:spLocks noGrp="1" noChangeArrowheads="1"/>
          </p:cNvSpPr>
          <p:nvPr>
            <p:ph type="body" idx="1"/>
          </p:nvPr>
        </p:nvSpPr>
        <p:spPr>
          <a:xfrm>
            <a:off x="381000" y="381000"/>
            <a:ext cx="8229600" cy="5715000"/>
          </a:xfrm>
        </p:spPr>
        <p:txBody>
          <a:bodyPr/>
          <a:lstStyle/>
          <a:p>
            <a:pPr eaLnBrk="1" hangingPunct="1">
              <a:lnSpc>
                <a:spcPct val="110000"/>
              </a:lnSpc>
              <a:buFontTx/>
              <a:buNone/>
            </a:pPr>
            <a:r>
              <a:rPr lang="en-US" altLang="zh-CN"/>
              <a:t>   </a:t>
            </a:r>
            <a:r>
              <a:rPr lang="zh-CN" altLang="en-US"/>
              <a:t>例</a:t>
            </a:r>
            <a:r>
              <a:rPr lang="en-US" altLang="zh-CN"/>
              <a:t>14. </a:t>
            </a:r>
            <a:r>
              <a:rPr lang="zh-CN" altLang="en-US"/>
              <a:t>为学生</a:t>
            </a:r>
            <a:r>
              <a:rPr lang="en-US" altLang="zh-CN"/>
              <a:t>-</a:t>
            </a:r>
            <a:r>
              <a:rPr lang="zh-CN" altLang="en-US"/>
              <a:t>课程数据库中的</a:t>
            </a:r>
            <a:r>
              <a:rPr lang="en-US" altLang="zh-CN"/>
              <a:t>Student</a:t>
            </a:r>
            <a:r>
              <a:rPr lang="zh-CN" altLang="en-US"/>
              <a:t>，</a:t>
            </a:r>
            <a:r>
              <a:rPr lang="en-US" altLang="zh-CN"/>
              <a:t>Course</a:t>
            </a:r>
            <a:r>
              <a:rPr lang="zh-CN" altLang="en-US"/>
              <a:t>，</a:t>
            </a:r>
            <a:r>
              <a:rPr lang="en-US" altLang="zh-CN"/>
              <a:t>SC</a:t>
            </a:r>
            <a:r>
              <a:rPr lang="zh-CN" altLang="en-US"/>
              <a:t>三个表建立索引</a:t>
            </a:r>
          </a:p>
          <a:p>
            <a:pPr lvl="1" eaLnBrk="1" hangingPunct="1">
              <a:lnSpc>
                <a:spcPct val="110000"/>
              </a:lnSpc>
              <a:buFontTx/>
              <a:buNone/>
            </a:pPr>
            <a:r>
              <a:rPr lang="zh-CN" altLang="en-US"/>
              <a:t>   </a:t>
            </a:r>
            <a:r>
              <a:rPr lang="en-US" altLang="zh-CN"/>
              <a:t>CREATE UNIQUE INDEX Stusno ON Student(Sno)</a:t>
            </a:r>
            <a:r>
              <a:rPr lang="en-US" altLang="zh-CN">
                <a:latin typeface="Times New Roman" panose="02020603050405020304" pitchFamily="18" charset="0"/>
              </a:rPr>
              <a:t>;</a:t>
            </a:r>
          </a:p>
          <a:p>
            <a:pPr lvl="1" eaLnBrk="1" hangingPunct="1">
              <a:lnSpc>
                <a:spcPct val="110000"/>
              </a:lnSpc>
              <a:buFontTx/>
              <a:buNone/>
            </a:pPr>
            <a:r>
              <a:rPr lang="en-US" altLang="zh-CN"/>
              <a:t>   CREATE UNIQUE INDEX Coucno ON Course(Cno)</a:t>
            </a:r>
            <a:r>
              <a:rPr lang="en-US" altLang="zh-CN">
                <a:latin typeface="Times New Roman" panose="02020603050405020304" pitchFamily="18" charset="0"/>
              </a:rPr>
              <a:t>;</a:t>
            </a:r>
          </a:p>
          <a:p>
            <a:pPr lvl="1" eaLnBrk="1" hangingPunct="1">
              <a:lnSpc>
                <a:spcPct val="110000"/>
              </a:lnSpc>
              <a:buFontTx/>
              <a:buNone/>
            </a:pPr>
            <a:r>
              <a:rPr lang="en-US" altLang="zh-CN"/>
              <a:t>   CREATE UNIQUE INDEX SCno ON SC(Sno ASC</a:t>
            </a:r>
            <a:r>
              <a:rPr lang="zh-CN" altLang="en-US"/>
              <a:t>，</a:t>
            </a:r>
            <a:r>
              <a:rPr lang="en-US" altLang="zh-CN"/>
              <a:t>Cno DESC)</a:t>
            </a:r>
            <a:r>
              <a:rPr lang="en-US" altLang="zh-CN">
                <a:latin typeface="Times New Roman" panose="02020603050405020304" pitchFamily="18" charset="0"/>
              </a:rPr>
              <a:t>;</a:t>
            </a:r>
          </a:p>
          <a:p>
            <a:pPr lvl="2" eaLnBrk="1" hangingPunct="1">
              <a:lnSpc>
                <a:spcPct val="110000"/>
              </a:lnSpc>
            </a:pPr>
            <a:r>
              <a:rPr lang="en-US" altLang="zh-CN" sz="2800"/>
              <a:t>Student</a:t>
            </a:r>
            <a:r>
              <a:rPr lang="zh-CN" altLang="en-US" sz="2800"/>
              <a:t>表按学号升序建唯一索引</a:t>
            </a:r>
          </a:p>
          <a:p>
            <a:pPr lvl="2" eaLnBrk="1" hangingPunct="1">
              <a:lnSpc>
                <a:spcPct val="110000"/>
              </a:lnSpc>
            </a:pPr>
            <a:r>
              <a:rPr lang="en-US" altLang="zh-CN" sz="2800"/>
              <a:t>Course</a:t>
            </a:r>
            <a:r>
              <a:rPr lang="zh-CN" altLang="en-US" sz="2800"/>
              <a:t>表按课程号升序建唯一索引</a:t>
            </a:r>
          </a:p>
          <a:p>
            <a:pPr lvl="2" eaLnBrk="1" hangingPunct="1">
              <a:lnSpc>
                <a:spcPct val="110000"/>
              </a:lnSpc>
            </a:pPr>
            <a:r>
              <a:rPr lang="en-US" altLang="zh-CN" sz="2800"/>
              <a:t>SC</a:t>
            </a:r>
            <a:r>
              <a:rPr lang="zh-CN" altLang="en-US" sz="2800"/>
              <a:t>表按学号升序和课程号降序建唯一索引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75212512-B86E-42E8-9B09-8E9252A21A85}"/>
              </a:ext>
            </a:extLst>
          </p:cNvPr>
          <p:cNvSpPr>
            <a:spLocks noGrp="1"/>
          </p:cNvSpPr>
          <p:nvPr>
            <p:ph type="title"/>
          </p:nvPr>
        </p:nvSpPr>
        <p:spPr/>
        <p:txBody>
          <a:bodyPr/>
          <a:lstStyle/>
          <a:p>
            <a:r>
              <a:rPr lang="en-US" altLang="zh-CN" b="1"/>
              <a:t>SQL</a:t>
            </a:r>
            <a:r>
              <a:rPr lang="zh-CN" altLang="en-US" b="1"/>
              <a:t>的产生</a:t>
            </a:r>
          </a:p>
        </p:txBody>
      </p:sp>
      <p:sp>
        <p:nvSpPr>
          <p:cNvPr id="6147" name="内容占位符 2">
            <a:extLst>
              <a:ext uri="{FF2B5EF4-FFF2-40B4-BE49-F238E27FC236}">
                <a16:creationId xmlns:a16="http://schemas.microsoft.com/office/drawing/2014/main" id="{09DD6218-DC6C-4B95-9033-F3E982BACA5F}"/>
              </a:ext>
            </a:extLst>
          </p:cNvPr>
          <p:cNvSpPr>
            <a:spLocks noGrp="1"/>
          </p:cNvSpPr>
          <p:nvPr>
            <p:ph idx="1"/>
          </p:nvPr>
        </p:nvSpPr>
        <p:spPr>
          <a:xfrm>
            <a:off x="152400" y="1600200"/>
            <a:ext cx="8763000" cy="2667000"/>
          </a:xfrm>
        </p:spPr>
        <p:txBody>
          <a:bodyPr/>
          <a:lstStyle/>
          <a:p>
            <a:pPr>
              <a:buFontTx/>
              <a:buNone/>
            </a:pPr>
            <a:r>
              <a:rPr lang="en-US" altLang="zh-CN" sz="4000"/>
              <a:t>  1974</a:t>
            </a:r>
            <a:r>
              <a:rPr lang="zh-CN" altLang="en-US" sz="4000"/>
              <a:t>年由</a:t>
            </a:r>
            <a:r>
              <a:rPr lang="en-US" altLang="zh-CN" sz="4000"/>
              <a:t>Boyce</a:t>
            </a:r>
            <a:r>
              <a:rPr lang="zh-CN" altLang="en-US" sz="4000"/>
              <a:t>和</a:t>
            </a:r>
            <a:r>
              <a:rPr lang="en-US" altLang="zh-CN" sz="4000"/>
              <a:t>Chamberlin</a:t>
            </a:r>
            <a:r>
              <a:rPr lang="zh-CN" altLang="en-US" sz="4000"/>
              <a:t>提出，并在</a:t>
            </a:r>
            <a:r>
              <a:rPr lang="en-US" altLang="zh-CN" sz="4000"/>
              <a:t>IBM</a:t>
            </a:r>
            <a:r>
              <a:rPr lang="zh-CN" altLang="en-US" sz="4000"/>
              <a:t>公司研制的关系数据库管理系统原型</a:t>
            </a:r>
            <a:r>
              <a:rPr lang="en-US" altLang="zh-CN" sz="4000"/>
              <a:t>System R</a:t>
            </a:r>
            <a:r>
              <a:rPr lang="zh-CN" altLang="en-US" sz="4000"/>
              <a:t>上实现。</a:t>
            </a:r>
          </a:p>
        </p:txBody>
      </p:sp>
      <p:sp>
        <p:nvSpPr>
          <p:cNvPr id="6148" name="灯片编号占位符 3">
            <a:extLst>
              <a:ext uri="{FF2B5EF4-FFF2-40B4-BE49-F238E27FC236}">
                <a16:creationId xmlns:a16="http://schemas.microsoft.com/office/drawing/2014/main" id="{E7D80765-32FF-4003-AF7E-C1A5ABD351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401C6C0-B3F9-4431-A5B5-B9611939FD5B}" type="slidenum">
              <a:rPr lang="en-US" altLang="zh-CN"/>
              <a:pPr eaLnBrk="1" hangingPunct="1"/>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CE7EFA6D-6C90-431F-8C7B-C03AF8C801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D5D77F1-53C4-4C7E-A178-5FBD89E88E99}" type="slidenum">
              <a:rPr lang="en-US" altLang="zh-CN"/>
              <a:pPr eaLnBrk="1" hangingPunct="1"/>
              <a:t>50</a:t>
            </a:fld>
            <a:endParaRPr lang="en-US" altLang="zh-CN"/>
          </a:p>
        </p:txBody>
      </p:sp>
      <p:sp>
        <p:nvSpPr>
          <p:cNvPr id="52227" name="Rectangle 2">
            <a:extLst>
              <a:ext uri="{FF2B5EF4-FFF2-40B4-BE49-F238E27FC236}">
                <a16:creationId xmlns:a16="http://schemas.microsoft.com/office/drawing/2014/main" id="{5E4D24B1-D869-4CE3-AA3A-FF23F9E75B35}"/>
              </a:ext>
            </a:extLst>
          </p:cNvPr>
          <p:cNvSpPr>
            <a:spLocks noGrp="1" noChangeArrowheads="1"/>
          </p:cNvSpPr>
          <p:nvPr>
            <p:ph type="title"/>
          </p:nvPr>
        </p:nvSpPr>
        <p:spPr/>
        <p:txBody>
          <a:bodyPr/>
          <a:lstStyle/>
          <a:p>
            <a:pPr eaLnBrk="1" hangingPunct="1"/>
            <a:r>
              <a:rPr lang="zh-CN" altLang="en-US" b="1"/>
              <a:t>二、删除索引</a:t>
            </a:r>
          </a:p>
        </p:txBody>
      </p:sp>
      <p:sp>
        <p:nvSpPr>
          <p:cNvPr id="57347" name="Rectangle 3">
            <a:extLst>
              <a:ext uri="{FF2B5EF4-FFF2-40B4-BE49-F238E27FC236}">
                <a16:creationId xmlns:a16="http://schemas.microsoft.com/office/drawing/2014/main" id="{98AC862E-A8AA-4019-AA65-98F19FA5CD8E}"/>
              </a:ext>
            </a:extLst>
          </p:cNvPr>
          <p:cNvSpPr>
            <a:spLocks noGrp="1" noChangeArrowheads="1"/>
          </p:cNvSpPr>
          <p:nvPr>
            <p:ph type="body" idx="1"/>
          </p:nvPr>
        </p:nvSpPr>
        <p:spPr>
          <a:xfrm>
            <a:off x="457200" y="1600200"/>
            <a:ext cx="8305800" cy="4525963"/>
          </a:xfrm>
        </p:spPr>
        <p:txBody>
          <a:bodyPr/>
          <a:lstStyle/>
          <a:p>
            <a:pPr eaLnBrk="1" hangingPunct="1">
              <a:buFontTx/>
              <a:buNone/>
            </a:pPr>
            <a:r>
              <a:rPr lang="en-US" altLang="zh-CN" sz="3600">
                <a:solidFill>
                  <a:srgbClr val="3333CC"/>
                </a:solidFill>
              </a:rPr>
              <a:t> DROP INDEX &lt;</a:t>
            </a:r>
            <a:r>
              <a:rPr lang="zh-CN" altLang="en-US" sz="3600">
                <a:solidFill>
                  <a:srgbClr val="3333CC"/>
                </a:solidFill>
              </a:rPr>
              <a:t>索引名</a:t>
            </a:r>
            <a:r>
              <a:rPr lang="en-US" altLang="zh-CN" sz="3600">
                <a:solidFill>
                  <a:srgbClr val="3333CC"/>
                </a:solidFill>
              </a:rPr>
              <a:t>&gt;</a:t>
            </a:r>
            <a:r>
              <a:rPr lang="en-US" altLang="zh-CN" sz="3600">
                <a:solidFill>
                  <a:srgbClr val="3333CC"/>
                </a:solidFill>
                <a:latin typeface="Times New Roman" panose="02020603050405020304" pitchFamily="18" charset="0"/>
              </a:rPr>
              <a:t>;</a:t>
            </a:r>
          </a:p>
          <a:p>
            <a:pPr lvl="1" eaLnBrk="1" hangingPunct="1">
              <a:buFontTx/>
              <a:buNone/>
            </a:pPr>
            <a:r>
              <a:rPr lang="en-US" altLang="zh-CN" sz="3200"/>
              <a:t>   </a:t>
            </a:r>
            <a:r>
              <a:rPr lang="zh-CN" altLang="en-US" sz="3200"/>
              <a:t>删除索引时，系统会从数据字典中删除有关该索引的描述</a:t>
            </a:r>
          </a:p>
          <a:p>
            <a:pPr eaLnBrk="1" hangingPunct="1">
              <a:buFontTx/>
              <a:buNone/>
            </a:pPr>
            <a:r>
              <a:rPr lang="zh-CN" altLang="en-US" sz="3600"/>
              <a:t>    例</a:t>
            </a:r>
            <a:r>
              <a:rPr lang="en-US" altLang="zh-CN" sz="3600"/>
              <a:t>15. </a:t>
            </a:r>
            <a:r>
              <a:rPr lang="zh-CN" altLang="en-US" sz="3600"/>
              <a:t>删除</a:t>
            </a:r>
            <a:r>
              <a:rPr lang="en-US" altLang="zh-CN" sz="3600"/>
              <a:t>Student</a:t>
            </a:r>
            <a:r>
              <a:rPr lang="zh-CN" altLang="en-US" sz="3600"/>
              <a:t>表的</a:t>
            </a:r>
            <a:r>
              <a:rPr lang="en-US" altLang="zh-CN" sz="3600"/>
              <a:t>Stusname</a:t>
            </a:r>
            <a:r>
              <a:rPr lang="zh-CN" altLang="en-US" sz="3600"/>
              <a:t>索引</a:t>
            </a:r>
          </a:p>
          <a:p>
            <a:pPr lvl="1" eaLnBrk="1" hangingPunct="1">
              <a:buFontTx/>
              <a:buNone/>
            </a:pPr>
            <a:r>
              <a:rPr lang="en-US" altLang="zh-CN" sz="3200"/>
              <a:t>DROP INDEX Stusname</a:t>
            </a:r>
            <a:r>
              <a:rPr lang="en-US" altLang="zh-CN" sz="3200">
                <a:latin typeface="Times New Roman" panose="02020603050405020304" pitchFamily="18" charset="0"/>
              </a:rPr>
              <a:t>;</a:t>
            </a:r>
          </a:p>
          <a:p>
            <a:pPr eaLnBrk="1" hangingPunct="1"/>
            <a:endParaRPr lang="en-US" altLang="zh-CN" sz="36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6D07C0F0-8B86-4123-B38B-7935F4A417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9B44E9-236E-4CAA-8519-C16243E8152C}" type="slidenum">
              <a:rPr lang="en-US" altLang="zh-CN"/>
              <a:pPr eaLnBrk="1" hangingPunct="1"/>
              <a:t>51</a:t>
            </a:fld>
            <a:endParaRPr lang="en-US" altLang="zh-CN"/>
          </a:p>
        </p:txBody>
      </p:sp>
      <p:sp>
        <p:nvSpPr>
          <p:cNvPr id="53251" name="Rectangle 2">
            <a:extLst>
              <a:ext uri="{FF2B5EF4-FFF2-40B4-BE49-F238E27FC236}">
                <a16:creationId xmlns:a16="http://schemas.microsoft.com/office/drawing/2014/main" id="{0FCD9C90-5DED-471A-AB3D-6BA60FD64ACE}"/>
              </a:ext>
            </a:extLst>
          </p:cNvPr>
          <p:cNvSpPr>
            <a:spLocks noGrp="1" noChangeArrowheads="1"/>
          </p:cNvSpPr>
          <p:nvPr>
            <p:ph type="title"/>
          </p:nvPr>
        </p:nvSpPr>
        <p:spPr/>
        <p:txBody>
          <a:bodyPr/>
          <a:lstStyle/>
          <a:p>
            <a:pPr eaLnBrk="1" hangingPunct="1"/>
            <a:r>
              <a:rPr lang="en-US" altLang="zh-CN"/>
              <a:t>3.3 </a:t>
            </a:r>
            <a:r>
              <a:rPr lang="zh-CN" altLang="en-US" b="1"/>
              <a:t>数据定义</a:t>
            </a:r>
          </a:p>
        </p:txBody>
      </p:sp>
      <p:sp>
        <p:nvSpPr>
          <p:cNvPr id="53252" name="Rectangle 3">
            <a:extLst>
              <a:ext uri="{FF2B5EF4-FFF2-40B4-BE49-F238E27FC236}">
                <a16:creationId xmlns:a16="http://schemas.microsoft.com/office/drawing/2014/main" id="{E311734E-1A01-4675-BF87-44C647410A3E}"/>
              </a:ext>
            </a:extLst>
          </p:cNvPr>
          <p:cNvSpPr>
            <a:spLocks noGrp="1" noChangeArrowheads="1"/>
          </p:cNvSpPr>
          <p:nvPr>
            <p:ph type="body" idx="1"/>
          </p:nvPr>
        </p:nvSpPr>
        <p:spPr>
          <a:xfrm>
            <a:off x="457200" y="1600200"/>
            <a:ext cx="8229600" cy="3276600"/>
          </a:xfrm>
        </p:spPr>
        <p:txBody>
          <a:bodyPr/>
          <a:lstStyle/>
          <a:p>
            <a:pPr eaLnBrk="1" hangingPunct="1">
              <a:buFontTx/>
              <a:buNone/>
            </a:pPr>
            <a:r>
              <a:rPr lang="en-US" altLang="zh-CN" sz="4000" b="1"/>
              <a:t>3.3.1  </a:t>
            </a:r>
            <a:r>
              <a:rPr lang="zh-CN" altLang="en-US" sz="4000"/>
              <a:t>模式的定义与删除</a:t>
            </a:r>
          </a:p>
          <a:p>
            <a:pPr eaLnBrk="1" hangingPunct="1">
              <a:buFontTx/>
              <a:buNone/>
            </a:pPr>
            <a:r>
              <a:rPr lang="en-US" altLang="zh-CN" sz="4000" b="1"/>
              <a:t>3.3.2  </a:t>
            </a:r>
            <a:r>
              <a:rPr lang="zh-CN" altLang="en-US" sz="4000"/>
              <a:t>基本表的定义、删除与修改</a:t>
            </a:r>
          </a:p>
          <a:p>
            <a:pPr eaLnBrk="1" hangingPunct="1">
              <a:buFontTx/>
              <a:buNone/>
            </a:pPr>
            <a:r>
              <a:rPr lang="en-US" altLang="zh-CN" sz="4000"/>
              <a:t>3.3.3  </a:t>
            </a:r>
            <a:r>
              <a:rPr lang="zh-CN" altLang="en-US" sz="4000"/>
              <a:t>索引的建立与删除</a:t>
            </a:r>
            <a:endParaRPr lang="en-US" altLang="zh-CN" sz="4000"/>
          </a:p>
          <a:p>
            <a:pPr eaLnBrk="1" hangingPunct="1">
              <a:buFontTx/>
              <a:buNone/>
            </a:pPr>
            <a:r>
              <a:rPr lang="en-US" altLang="zh-CN" sz="4000">
                <a:solidFill>
                  <a:schemeClr val="accent2"/>
                </a:solidFill>
              </a:rPr>
              <a:t>3.3.4  </a:t>
            </a:r>
            <a:r>
              <a:rPr lang="zh-CN" altLang="en-US" sz="4000">
                <a:solidFill>
                  <a:schemeClr val="accent2"/>
                </a:solidFill>
              </a:rPr>
              <a:t>数据字典</a:t>
            </a:r>
            <a:r>
              <a:rPr lang="en-US" altLang="zh-CN" sz="4000">
                <a:solidFill>
                  <a:schemeClr val="accent2"/>
                </a:solidFill>
              </a:rPr>
              <a:t>  </a:t>
            </a:r>
            <a:endParaRPr lang="zh-CN" altLang="en-US" sz="4000">
              <a:solidFill>
                <a:schemeClr val="accent2"/>
              </a:solidFill>
            </a:endParaRPr>
          </a:p>
          <a:p>
            <a:pPr eaLnBrk="1" hangingPunct="1">
              <a:buFontTx/>
              <a:buNone/>
            </a:pPr>
            <a:endParaRPr lang="zh-CN" altLang="en-US" sz="4000">
              <a:solidFill>
                <a:schemeClr val="accent2"/>
              </a:solidFill>
            </a:endParaRPr>
          </a:p>
          <a:p>
            <a:pPr eaLnBrk="1" hangingPunct="1">
              <a:buFontTx/>
              <a:buNone/>
            </a:pPr>
            <a:endParaRPr lang="en-US" altLang="zh-CN" sz="4000">
              <a:solidFill>
                <a:schemeClr val="accent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0CDBE0C6-951B-4DC0-9EEB-11FD4957A626}"/>
              </a:ext>
            </a:extLst>
          </p:cNvPr>
          <p:cNvSpPr>
            <a:spLocks noGrp="1"/>
          </p:cNvSpPr>
          <p:nvPr>
            <p:ph type="title"/>
          </p:nvPr>
        </p:nvSpPr>
        <p:spPr/>
        <p:txBody>
          <a:bodyPr/>
          <a:lstStyle/>
          <a:p>
            <a:r>
              <a:rPr lang="zh-CN" altLang="en-US"/>
              <a:t>数据字典</a:t>
            </a:r>
          </a:p>
        </p:txBody>
      </p:sp>
      <p:sp>
        <p:nvSpPr>
          <p:cNvPr id="54275" name="内容占位符 2">
            <a:extLst>
              <a:ext uri="{FF2B5EF4-FFF2-40B4-BE49-F238E27FC236}">
                <a16:creationId xmlns:a16="http://schemas.microsoft.com/office/drawing/2014/main" id="{DEC39A16-0417-4616-A64D-A00C989802A7}"/>
              </a:ext>
            </a:extLst>
          </p:cNvPr>
          <p:cNvSpPr>
            <a:spLocks noGrp="1"/>
          </p:cNvSpPr>
          <p:nvPr>
            <p:ph idx="1"/>
          </p:nvPr>
        </p:nvSpPr>
        <p:spPr/>
        <p:txBody>
          <a:bodyPr/>
          <a:lstStyle/>
          <a:p>
            <a:r>
              <a:rPr lang="zh-CN" altLang="en-US"/>
              <a:t>关系数据库管理系统内部的一组系统表</a:t>
            </a:r>
            <a:endParaRPr lang="en-US" altLang="zh-CN"/>
          </a:p>
          <a:p>
            <a:r>
              <a:rPr lang="zh-CN" altLang="en-US"/>
              <a:t>记录了数据库中所有的定义信息</a:t>
            </a:r>
            <a:endParaRPr lang="en-US" altLang="zh-CN"/>
          </a:p>
          <a:p>
            <a:pPr lvl="1"/>
            <a:r>
              <a:rPr lang="zh-CN" altLang="en-US"/>
              <a:t>关系模式定义</a:t>
            </a:r>
            <a:endParaRPr lang="en-US" altLang="zh-CN"/>
          </a:p>
          <a:p>
            <a:pPr lvl="1"/>
            <a:r>
              <a:rPr lang="zh-CN" altLang="en-US"/>
              <a:t>视图定义</a:t>
            </a:r>
            <a:endParaRPr lang="en-US" altLang="zh-CN"/>
          </a:p>
          <a:p>
            <a:pPr lvl="1"/>
            <a:r>
              <a:rPr lang="zh-CN" altLang="en-US"/>
              <a:t>索引定义</a:t>
            </a:r>
            <a:endParaRPr lang="en-US" altLang="zh-CN"/>
          </a:p>
          <a:p>
            <a:pPr lvl="1"/>
            <a:r>
              <a:rPr lang="zh-CN" altLang="en-US"/>
              <a:t>完整性约束定义</a:t>
            </a:r>
            <a:endParaRPr lang="en-US" altLang="zh-CN"/>
          </a:p>
          <a:p>
            <a:pPr lvl="1"/>
            <a:r>
              <a:rPr lang="zh-CN" altLang="en-US"/>
              <a:t>各类用户对数据库的操作权限</a:t>
            </a:r>
            <a:endParaRPr lang="en-US" altLang="zh-CN"/>
          </a:p>
          <a:p>
            <a:pPr lvl="1"/>
            <a:r>
              <a:rPr lang="zh-CN" altLang="en-US"/>
              <a:t>统计信息</a:t>
            </a:r>
            <a:endParaRPr lang="en-US" altLang="zh-CN"/>
          </a:p>
          <a:p>
            <a:pPr lvl="1"/>
            <a:endParaRPr lang="en-US" altLang="zh-CN"/>
          </a:p>
          <a:p>
            <a:endParaRPr lang="en-US" altLang="zh-CN"/>
          </a:p>
          <a:p>
            <a:endParaRPr lang="zh-CN" altLang="en-US"/>
          </a:p>
        </p:txBody>
      </p:sp>
      <p:sp>
        <p:nvSpPr>
          <p:cNvPr id="54276" name="灯片编号占位符 3">
            <a:extLst>
              <a:ext uri="{FF2B5EF4-FFF2-40B4-BE49-F238E27FC236}">
                <a16:creationId xmlns:a16="http://schemas.microsoft.com/office/drawing/2014/main" id="{0A6A5D2C-81FB-42AC-975D-16F4331338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AFC14C2-943C-45A6-8986-C0BD2EFF6AE0}" type="slidenum">
              <a:rPr lang="en-US" altLang="zh-CN"/>
              <a:pPr eaLnBrk="1" hangingPunct="1"/>
              <a:t>52</a:t>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DAAA40BD-40FE-4493-BAB5-BA0FB0C033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5DF24FD-7E35-4DFC-9B6E-9C50DD6C81BA}" type="slidenum">
              <a:rPr lang="en-US" altLang="zh-CN"/>
              <a:pPr eaLnBrk="1" hangingPunct="1"/>
              <a:t>53</a:t>
            </a:fld>
            <a:endParaRPr lang="en-US" altLang="zh-CN"/>
          </a:p>
        </p:txBody>
      </p:sp>
      <p:sp>
        <p:nvSpPr>
          <p:cNvPr id="55299" name="Rectangle 2">
            <a:extLst>
              <a:ext uri="{FF2B5EF4-FFF2-40B4-BE49-F238E27FC236}">
                <a16:creationId xmlns:a16="http://schemas.microsoft.com/office/drawing/2014/main" id="{745017A4-10C1-456E-8AC6-4D546E36A7AF}"/>
              </a:ext>
            </a:extLst>
          </p:cNvPr>
          <p:cNvSpPr>
            <a:spLocks noGrp="1" noChangeArrowheads="1"/>
          </p:cNvSpPr>
          <p:nvPr>
            <p:ph type="title"/>
          </p:nvPr>
        </p:nvSpPr>
        <p:spPr>
          <a:xfrm>
            <a:off x="457200" y="152400"/>
            <a:ext cx="8229600" cy="1143000"/>
          </a:xfrm>
        </p:spPr>
        <p:txBody>
          <a:bodyPr/>
          <a:lstStyle/>
          <a:p>
            <a:pPr eaLnBrk="1" hangingPunct="1"/>
            <a:r>
              <a:rPr lang="zh-CN" altLang="en-US" b="1"/>
              <a:t>第三章 关系数据库标准语言</a:t>
            </a:r>
            <a:r>
              <a:rPr lang="en-US" altLang="zh-CN"/>
              <a:t>SQL</a:t>
            </a:r>
            <a:endParaRPr lang="en-US" altLang="zh-CN" b="1"/>
          </a:p>
        </p:txBody>
      </p:sp>
      <p:sp>
        <p:nvSpPr>
          <p:cNvPr id="55300" name="Rectangle 3">
            <a:extLst>
              <a:ext uri="{FF2B5EF4-FFF2-40B4-BE49-F238E27FC236}">
                <a16:creationId xmlns:a16="http://schemas.microsoft.com/office/drawing/2014/main" id="{D65EEE63-6D97-4313-8537-FDBDF1E1BEFD}"/>
              </a:ext>
            </a:extLst>
          </p:cNvPr>
          <p:cNvSpPr>
            <a:spLocks noGrp="1" noChangeArrowheads="1"/>
          </p:cNvSpPr>
          <p:nvPr>
            <p:ph type="body" idx="1"/>
          </p:nvPr>
        </p:nvSpPr>
        <p:spPr>
          <a:xfrm>
            <a:off x="457200" y="1295400"/>
            <a:ext cx="8229600" cy="5181600"/>
          </a:xfrm>
        </p:spPr>
        <p:txBody>
          <a:bodyPr/>
          <a:lstStyle/>
          <a:p>
            <a:pPr eaLnBrk="1" hangingPunct="1">
              <a:buFontTx/>
              <a:buNone/>
            </a:pPr>
            <a:r>
              <a:rPr lang="en-US" altLang="zh-CN" sz="3600"/>
              <a:t>3.1 SQL</a:t>
            </a:r>
            <a:r>
              <a:rPr lang="zh-CN" altLang="en-US" sz="3600"/>
              <a:t>概述</a:t>
            </a:r>
          </a:p>
          <a:p>
            <a:pPr eaLnBrk="1" hangingPunct="1">
              <a:buFontTx/>
              <a:buNone/>
            </a:pPr>
            <a:r>
              <a:rPr lang="en-US" altLang="zh-CN" sz="3600"/>
              <a:t>3.2 </a:t>
            </a:r>
            <a:r>
              <a:rPr lang="zh-CN" altLang="en-US" sz="3600"/>
              <a:t>学生</a:t>
            </a:r>
            <a:r>
              <a:rPr lang="en-US" altLang="en-US" sz="3600"/>
              <a:t>—</a:t>
            </a:r>
            <a:r>
              <a:rPr lang="zh-CN" altLang="en-US" sz="3600"/>
              <a:t>课程数据库</a:t>
            </a:r>
          </a:p>
          <a:p>
            <a:pPr eaLnBrk="1" hangingPunct="1">
              <a:buFontTx/>
              <a:buNone/>
            </a:pPr>
            <a:r>
              <a:rPr lang="en-US" altLang="zh-CN" sz="3600"/>
              <a:t>3.3 </a:t>
            </a:r>
            <a:r>
              <a:rPr lang="zh-CN" altLang="en-US" sz="3600"/>
              <a:t>数据定义</a:t>
            </a:r>
          </a:p>
          <a:p>
            <a:pPr eaLnBrk="1" hangingPunct="1">
              <a:buFontTx/>
              <a:buNone/>
            </a:pPr>
            <a:r>
              <a:rPr lang="en-US" altLang="zh-CN" sz="3600">
                <a:solidFill>
                  <a:srgbClr val="3333CC"/>
                </a:solidFill>
              </a:rPr>
              <a:t>3.4 </a:t>
            </a:r>
            <a:r>
              <a:rPr lang="zh-CN" altLang="en-US" sz="3600">
                <a:solidFill>
                  <a:srgbClr val="3333CC"/>
                </a:solidFill>
              </a:rPr>
              <a:t>数据查询</a:t>
            </a:r>
          </a:p>
          <a:p>
            <a:pPr eaLnBrk="1" hangingPunct="1">
              <a:buFontTx/>
              <a:buNone/>
            </a:pPr>
            <a:r>
              <a:rPr lang="en-US" altLang="zh-CN" sz="3600"/>
              <a:t>3.5 </a:t>
            </a:r>
            <a:r>
              <a:rPr lang="zh-CN" altLang="en-US" sz="3600"/>
              <a:t>数据更新</a:t>
            </a:r>
          </a:p>
          <a:p>
            <a:pPr eaLnBrk="1" hangingPunct="1">
              <a:buFontTx/>
              <a:buNone/>
            </a:pPr>
            <a:r>
              <a:rPr lang="en-US" altLang="zh-CN" sz="3600"/>
              <a:t>3.6 </a:t>
            </a:r>
            <a:r>
              <a:rPr lang="zh-CN" altLang="en-US" sz="3600"/>
              <a:t>空值的处理</a:t>
            </a:r>
            <a:endParaRPr lang="en-US" altLang="zh-CN" sz="3600"/>
          </a:p>
          <a:p>
            <a:pPr eaLnBrk="1" hangingPunct="1">
              <a:buFontTx/>
              <a:buNone/>
            </a:pPr>
            <a:r>
              <a:rPr lang="en-US" altLang="zh-CN" sz="3600"/>
              <a:t>3.7 </a:t>
            </a:r>
            <a:r>
              <a:rPr lang="zh-CN" altLang="en-US" sz="3600"/>
              <a:t>视图</a:t>
            </a:r>
            <a:endParaRPr lang="en-US" altLang="zh-CN" sz="3600"/>
          </a:p>
          <a:p>
            <a:pPr eaLnBrk="1" hangingPunct="1">
              <a:buFontTx/>
              <a:buNone/>
            </a:pPr>
            <a:r>
              <a:rPr lang="en-US" altLang="zh-CN" sz="3600"/>
              <a:t>3.8 </a:t>
            </a:r>
            <a:r>
              <a:rPr lang="zh-CN" altLang="en-US" sz="3600"/>
              <a:t>小结</a:t>
            </a:r>
            <a:endParaRPr lang="en-US" altLang="zh-CN" sz="3600"/>
          </a:p>
          <a:p>
            <a:pPr eaLnBrk="1" hangingPunct="1">
              <a:buFontTx/>
              <a:buNone/>
            </a:pPr>
            <a:endParaRPr lang="zh-CN" altLang="en-US" sz="36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6D28DD4D-77B4-42C9-9123-AC5D9E4C2B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814E5E-E3B0-4DEF-BEBD-4E3A1B9857E6}" type="slidenum">
              <a:rPr lang="en-US" altLang="zh-CN"/>
              <a:pPr eaLnBrk="1" hangingPunct="1"/>
              <a:t>54</a:t>
            </a:fld>
            <a:endParaRPr lang="en-US" altLang="zh-CN"/>
          </a:p>
        </p:txBody>
      </p:sp>
      <p:sp>
        <p:nvSpPr>
          <p:cNvPr id="56323" name="Rectangle 2">
            <a:extLst>
              <a:ext uri="{FF2B5EF4-FFF2-40B4-BE49-F238E27FC236}">
                <a16:creationId xmlns:a16="http://schemas.microsoft.com/office/drawing/2014/main" id="{6770248F-33D0-4975-A241-C98FA8F862B5}"/>
              </a:ext>
            </a:extLst>
          </p:cNvPr>
          <p:cNvSpPr>
            <a:spLocks noGrp="1" noChangeArrowheads="1"/>
          </p:cNvSpPr>
          <p:nvPr>
            <p:ph type="title"/>
          </p:nvPr>
        </p:nvSpPr>
        <p:spPr/>
        <p:txBody>
          <a:bodyPr/>
          <a:lstStyle/>
          <a:p>
            <a:pPr eaLnBrk="1" hangingPunct="1"/>
            <a:r>
              <a:rPr lang="zh-CN" altLang="en-US" b="1"/>
              <a:t>数据查询语句格式</a:t>
            </a:r>
          </a:p>
        </p:txBody>
      </p:sp>
      <p:sp>
        <p:nvSpPr>
          <p:cNvPr id="56324" name="Rectangle 3">
            <a:extLst>
              <a:ext uri="{FF2B5EF4-FFF2-40B4-BE49-F238E27FC236}">
                <a16:creationId xmlns:a16="http://schemas.microsoft.com/office/drawing/2014/main" id="{8F1BED71-C148-41D1-9181-FB7756D7ADB9}"/>
              </a:ext>
            </a:extLst>
          </p:cNvPr>
          <p:cNvSpPr>
            <a:spLocks noGrp="1" noChangeArrowheads="1"/>
          </p:cNvSpPr>
          <p:nvPr>
            <p:ph type="body" idx="1"/>
          </p:nvPr>
        </p:nvSpPr>
        <p:spPr>
          <a:xfrm>
            <a:off x="0" y="1524000"/>
            <a:ext cx="9067800" cy="4419600"/>
          </a:xfrm>
        </p:spPr>
        <p:txBody>
          <a:bodyPr/>
          <a:lstStyle/>
          <a:p>
            <a:pPr eaLnBrk="1" hangingPunct="1">
              <a:buFontTx/>
              <a:buNone/>
            </a:pPr>
            <a:r>
              <a:rPr lang="en-US" altLang="zh-CN"/>
              <a:t>   </a:t>
            </a:r>
            <a:r>
              <a:rPr lang="en-US" altLang="zh-CN">
                <a:solidFill>
                  <a:srgbClr val="3333CC"/>
                </a:solidFill>
              </a:rPr>
              <a:t> SELECT</a:t>
            </a:r>
            <a:r>
              <a:rPr lang="en-US" altLang="zh-CN"/>
              <a:t> [ALL|DISTINCT] </a:t>
            </a:r>
            <a:br>
              <a:rPr lang="en-US" altLang="zh-CN"/>
            </a:br>
            <a:r>
              <a:rPr lang="en-US" altLang="zh-CN"/>
              <a:t>           &lt;</a:t>
            </a:r>
            <a:r>
              <a:rPr lang="zh-CN" altLang="en-US"/>
              <a:t>目标列表达式</a:t>
            </a:r>
            <a:r>
              <a:rPr lang="en-US" altLang="zh-CN"/>
              <a:t>&gt;[</a:t>
            </a:r>
            <a:r>
              <a:rPr lang="zh-CN" altLang="en-US"/>
              <a:t>，</a:t>
            </a:r>
            <a:r>
              <a:rPr lang="en-US" altLang="zh-CN"/>
              <a:t>&lt;</a:t>
            </a:r>
            <a:r>
              <a:rPr lang="zh-CN" altLang="en-US"/>
              <a:t>目标列表达式</a:t>
            </a:r>
            <a:r>
              <a:rPr lang="en-US" altLang="zh-CN"/>
              <a:t>&gt;] …</a:t>
            </a:r>
          </a:p>
          <a:p>
            <a:pPr lvl="1" eaLnBrk="1" hangingPunct="1">
              <a:buFontTx/>
              <a:buNone/>
            </a:pPr>
            <a:r>
              <a:rPr lang="en-US" altLang="zh-CN" sz="3200">
                <a:solidFill>
                  <a:srgbClr val="3333CC"/>
                </a:solidFill>
              </a:rPr>
              <a:t>FROM</a:t>
            </a:r>
            <a:r>
              <a:rPr lang="en-US" altLang="zh-CN" sz="3200"/>
              <a:t> &lt;</a:t>
            </a:r>
            <a:r>
              <a:rPr lang="zh-CN" altLang="en-US" sz="3200"/>
              <a:t>表名或视图名</a:t>
            </a:r>
            <a:r>
              <a:rPr lang="en-US" altLang="zh-CN" sz="3200"/>
              <a:t>&gt;[,  &lt;</a:t>
            </a:r>
            <a:r>
              <a:rPr lang="zh-CN" altLang="en-US" sz="3200"/>
              <a:t>表名或视图名</a:t>
            </a:r>
            <a:r>
              <a:rPr lang="en-US" altLang="zh-CN" sz="3200"/>
              <a:t>&gt; ] …</a:t>
            </a:r>
          </a:p>
          <a:p>
            <a:pPr lvl="1" eaLnBrk="1" hangingPunct="1">
              <a:buFontTx/>
              <a:buNone/>
            </a:pPr>
            <a:r>
              <a:rPr lang="en-US" altLang="zh-CN" sz="3200"/>
              <a:t>[ </a:t>
            </a:r>
            <a:r>
              <a:rPr lang="en-US" altLang="zh-CN" sz="3200">
                <a:solidFill>
                  <a:srgbClr val="3333CC"/>
                </a:solidFill>
              </a:rPr>
              <a:t>WHERE</a:t>
            </a:r>
            <a:r>
              <a:rPr lang="en-US" altLang="zh-CN" sz="3200"/>
              <a:t> &lt;</a:t>
            </a:r>
            <a:r>
              <a:rPr lang="zh-CN" altLang="en-US" sz="3200"/>
              <a:t>条件表达式</a:t>
            </a:r>
            <a:r>
              <a:rPr lang="en-US" altLang="zh-CN" sz="3200"/>
              <a:t>&gt; ]</a:t>
            </a:r>
          </a:p>
          <a:p>
            <a:pPr lvl="1" eaLnBrk="1" hangingPunct="1">
              <a:buFontTx/>
              <a:buNone/>
            </a:pPr>
            <a:r>
              <a:rPr lang="en-US" altLang="zh-CN" sz="3200"/>
              <a:t>[ </a:t>
            </a:r>
            <a:r>
              <a:rPr lang="en-US" altLang="zh-CN" sz="3200">
                <a:solidFill>
                  <a:srgbClr val="3333CC"/>
                </a:solidFill>
              </a:rPr>
              <a:t>GROUP BY</a:t>
            </a:r>
            <a:r>
              <a:rPr lang="en-US" altLang="zh-CN" sz="3200"/>
              <a:t> &lt;</a:t>
            </a:r>
            <a:r>
              <a:rPr lang="zh-CN" altLang="en-US" sz="3200"/>
              <a:t>列名</a:t>
            </a:r>
            <a:r>
              <a:rPr lang="en-US" altLang="zh-CN" sz="3200"/>
              <a:t>1&gt; </a:t>
            </a:r>
            <a:br>
              <a:rPr lang="en-US" altLang="zh-CN" sz="3200"/>
            </a:br>
            <a:r>
              <a:rPr lang="en-US" altLang="zh-CN" sz="3200"/>
              <a:t>[ </a:t>
            </a:r>
            <a:r>
              <a:rPr lang="en-US" altLang="zh-CN" sz="3200">
                <a:solidFill>
                  <a:srgbClr val="3333CC"/>
                </a:solidFill>
              </a:rPr>
              <a:t>HAVING</a:t>
            </a:r>
            <a:r>
              <a:rPr lang="en-US" altLang="zh-CN" sz="3200"/>
              <a:t> &lt;</a:t>
            </a:r>
            <a:r>
              <a:rPr lang="zh-CN" altLang="en-US" sz="3200"/>
              <a:t>条件表达式</a:t>
            </a:r>
            <a:r>
              <a:rPr lang="en-US" altLang="zh-CN" sz="3200"/>
              <a:t>&gt; ] ]</a:t>
            </a:r>
          </a:p>
          <a:p>
            <a:pPr lvl="1" eaLnBrk="1" hangingPunct="1">
              <a:buFontTx/>
              <a:buNone/>
            </a:pPr>
            <a:r>
              <a:rPr lang="en-US" altLang="zh-CN" sz="3200"/>
              <a:t>[ </a:t>
            </a:r>
            <a:r>
              <a:rPr lang="en-US" altLang="zh-CN" sz="3200">
                <a:solidFill>
                  <a:srgbClr val="3333CC"/>
                </a:solidFill>
              </a:rPr>
              <a:t>ORDER BY</a:t>
            </a:r>
            <a:r>
              <a:rPr lang="en-US" altLang="zh-CN" sz="3200"/>
              <a:t> &lt;</a:t>
            </a:r>
            <a:r>
              <a:rPr lang="zh-CN" altLang="en-US" sz="3200"/>
              <a:t>列名</a:t>
            </a:r>
            <a:r>
              <a:rPr lang="en-US" altLang="zh-CN" sz="3200"/>
              <a:t>2&gt; [ ASC|DESC ] ]</a:t>
            </a:r>
            <a:r>
              <a:rPr lang="en-US" altLang="zh-CN" sz="3200">
                <a:latin typeface="Times New Roman" panose="02020603050405020304" pitchFamily="18" charset="0"/>
              </a:rPr>
              <a:t>;</a:t>
            </a:r>
          </a:p>
          <a:p>
            <a:pPr eaLnBrk="1" hangingPunct="1"/>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73BF5CCB-62ED-4515-A2C0-757F512AEB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A3A959-ACFC-4F1D-BA7F-85F1429036AB}" type="slidenum">
              <a:rPr lang="en-US" altLang="zh-CN"/>
              <a:pPr eaLnBrk="1" hangingPunct="1"/>
              <a:t>55</a:t>
            </a:fld>
            <a:endParaRPr lang="en-US" altLang="zh-CN"/>
          </a:p>
        </p:txBody>
      </p:sp>
      <p:sp>
        <p:nvSpPr>
          <p:cNvPr id="57347" name="Rectangle 2">
            <a:extLst>
              <a:ext uri="{FF2B5EF4-FFF2-40B4-BE49-F238E27FC236}">
                <a16:creationId xmlns:a16="http://schemas.microsoft.com/office/drawing/2014/main" id="{563357A5-D2F5-4A9A-AA04-1C5F89259C51}"/>
              </a:ext>
            </a:extLst>
          </p:cNvPr>
          <p:cNvSpPr>
            <a:spLocks noGrp="1" noChangeArrowheads="1"/>
          </p:cNvSpPr>
          <p:nvPr>
            <p:ph type="title"/>
          </p:nvPr>
        </p:nvSpPr>
        <p:spPr/>
        <p:txBody>
          <a:bodyPr/>
          <a:lstStyle/>
          <a:p>
            <a:pPr eaLnBrk="1" hangingPunct="1"/>
            <a:r>
              <a:rPr lang="en-US" altLang="zh-CN"/>
              <a:t>3.4 </a:t>
            </a:r>
            <a:r>
              <a:rPr lang="zh-CN" altLang="en-US" b="1"/>
              <a:t>数据查询</a:t>
            </a:r>
          </a:p>
        </p:txBody>
      </p:sp>
      <p:sp>
        <p:nvSpPr>
          <p:cNvPr id="57348" name="Rectangle 3">
            <a:extLst>
              <a:ext uri="{FF2B5EF4-FFF2-40B4-BE49-F238E27FC236}">
                <a16:creationId xmlns:a16="http://schemas.microsoft.com/office/drawing/2014/main" id="{DD3AE1A6-F2E1-4BC8-A998-8B250CA27FA9}"/>
              </a:ext>
            </a:extLst>
          </p:cNvPr>
          <p:cNvSpPr>
            <a:spLocks noGrp="1" noChangeArrowheads="1"/>
          </p:cNvSpPr>
          <p:nvPr>
            <p:ph type="body" idx="1"/>
          </p:nvPr>
        </p:nvSpPr>
        <p:spPr/>
        <p:txBody>
          <a:bodyPr/>
          <a:lstStyle/>
          <a:p>
            <a:pPr eaLnBrk="1" hangingPunct="1">
              <a:buFontTx/>
              <a:buNone/>
            </a:pPr>
            <a:r>
              <a:rPr lang="en-US" altLang="zh-CN" sz="4000" b="1">
                <a:solidFill>
                  <a:schemeClr val="accent2"/>
                </a:solidFill>
              </a:rPr>
              <a:t>3.4.1 </a:t>
            </a:r>
            <a:r>
              <a:rPr lang="zh-CN" altLang="en-US" sz="4000">
                <a:solidFill>
                  <a:schemeClr val="accent2"/>
                </a:solidFill>
              </a:rPr>
              <a:t>单表查询</a:t>
            </a:r>
          </a:p>
          <a:p>
            <a:pPr eaLnBrk="1" hangingPunct="1">
              <a:buFontTx/>
              <a:buNone/>
            </a:pPr>
            <a:r>
              <a:rPr lang="en-US" altLang="zh-CN" sz="4000" b="1"/>
              <a:t>3.4.2 </a:t>
            </a:r>
            <a:r>
              <a:rPr lang="zh-CN" altLang="en-US" sz="4000"/>
              <a:t>连接查询</a:t>
            </a:r>
          </a:p>
          <a:p>
            <a:pPr eaLnBrk="1" hangingPunct="1">
              <a:buFontTx/>
              <a:buNone/>
            </a:pPr>
            <a:r>
              <a:rPr lang="en-US" altLang="zh-CN" sz="4000" b="1"/>
              <a:t>3.4.3 </a:t>
            </a:r>
            <a:r>
              <a:rPr lang="zh-CN" altLang="en-US" sz="4000"/>
              <a:t>嵌套查询</a:t>
            </a:r>
          </a:p>
          <a:p>
            <a:pPr eaLnBrk="1" hangingPunct="1">
              <a:buFontTx/>
              <a:buNone/>
            </a:pPr>
            <a:r>
              <a:rPr lang="en-US" altLang="zh-CN" sz="4000" b="1"/>
              <a:t>3.4.4 </a:t>
            </a:r>
            <a:r>
              <a:rPr lang="zh-CN" altLang="en-US" sz="4000"/>
              <a:t>集合查询</a:t>
            </a:r>
            <a:endParaRPr lang="en-US" altLang="zh-CN" sz="4000"/>
          </a:p>
          <a:p>
            <a:pPr eaLnBrk="1" hangingPunct="1">
              <a:buFontTx/>
              <a:buNone/>
            </a:pPr>
            <a:r>
              <a:rPr lang="en-US" altLang="zh-CN" sz="4000" b="1"/>
              <a:t>3.4.5 </a:t>
            </a:r>
            <a:r>
              <a:rPr lang="zh-CN" altLang="en-US" sz="4000"/>
              <a:t>基于派生表的查询</a:t>
            </a:r>
            <a:endParaRPr lang="en-US" altLang="zh-CN" sz="4000"/>
          </a:p>
          <a:p>
            <a:pPr eaLnBrk="1" hangingPunct="1">
              <a:buFontTx/>
              <a:buNone/>
            </a:pPr>
            <a:r>
              <a:rPr lang="en-US" altLang="zh-CN" sz="4000" b="1"/>
              <a:t>3.4.6 Select</a:t>
            </a:r>
            <a:r>
              <a:rPr lang="zh-CN" altLang="en-US" sz="4000"/>
              <a:t>语句的一般格式</a:t>
            </a:r>
          </a:p>
          <a:p>
            <a:pPr eaLnBrk="1" hangingPunct="1">
              <a:buFontTx/>
              <a:buNone/>
            </a:pPr>
            <a:endParaRPr lang="en-US" altLang="zh-CN" sz="4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C18B2265-3648-420C-86C1-F425E03AD2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E4B939A-0BCC-48A9-93F9-145277D0E76E}" type="slidenum">
              <a:rPr lang="en-US" altLang="zh-CN"/>
              <a:pPr eaLnBrk="1" hangingPunct="1"/>
              <a:t>56</a:t>
            </a:fld>
            <a:endParaRPr lang="en-US" altLang="zh-CN"/>
          </a:p>
        </p:txBody>
      </p:sp>
      <p:sp>
        <p:nvSpPr>
          <p:cNvPr id="58371" name="Rectangle 2">
            <a:extLst>
              <a:ext uri="{FF2B5EF4-FFF2-40B4-BE49-F238E27FC236}">
                <a16:creationId xmlns:a16="http://schemas.microsoft.com/office/drawing/2014/main" id="{AE14248A-5E7C-4C69-9CFD-35BFC54C85FB}"/>
              </a:ext>
            </a:extLst>
          </p:cNvPr>
          <p:cNvSpPr>
            <a:spLocks noGrp="1" noChangeArrowheads="1"/>
          </p:cNvSpPr>
          <p:nvPr>
            <p:ph type="title"/>
          </p:nvPr>
        </p:nvSpPr>
        <p:spPr/>
        <p:txBody>
          <a:bodyPr/>
          <a:lstStyle/>
          <a:p>
            <a:pPr eaLnBrk="1" hangingPunct="1"/>
            <a:r>
              <a:rPr lang="en-US" altLang="zh-CN"/>
              <a:t>3.4.1 </a:t>
            </a:r>
            <a:r>
              <a:rPr lang="zh-CN" altLang="en-US" b="1"/>
              <a:t>单表查询</a:t>
            </a:r>
          </a:p>
        </p:txBody>
      </p:sp>
      <p:sp>
        <p:nvSpPr>
          <p:cNvPr id="61443" name="Rectangle 3">
            <a:extLst>
              <a:ext uri="{FF2B5EF4-FFF2-40B4-BE49-F238E27FC236}">
                <a16:creationId xmlns:a16="http://schemas.microsoft.com/office/drawing/2014/main" id="{364D981E-6786-47F3-B4A2-F17EBBFEF895}"/>
              </a:ext>
            </a:extLst>
          </p:cNvPr>
          <p:cNvSpPr>
            <a:spLocks noGrp="1" noChangeArrowheads="1"/>
          </p:cNvSpPr>
          <p:nvPr>
            <p:ph type="body" idx="1"/>
          </p:nvPr>
        </p:nvSpPr>
        <p:spPr>
          <a:xfrm>
            <a:off x="152400" y="1371600"/>
            <a:ext cx="8839200" cy="5029200"/>
          </a:xfrm>
        </p:spPr>
        <p:txBody>
          <a:bodyPr/>
          <a:lstStyle/>
          <a:p>
            <a:pPr marL="609600" indent="-609600" eaLnBrk="1" hangingPunct="1">
              <a:buFontTx/>
              <a:buNone/>
            </a:pPr>
            <a:r>
              <a:rPr lang="zh-CN" altLang="en-US" sz="4400"/>
              <a:t>仅涉及一个表的查询</a:t>
            </a:r>
          </a:p>
          <a:p>
            <a:pPr marL="990600" lvl="1" indent="-533400" eaLnBrk="1" hangingPunct="1">
              <a:buFontTx/>
              <a:buAutoNum type="circleNumDbPlain"/>
            </a:pPr>
            <a:r>
              <a:rPr lang="zh-CN" altLang="en-US" sz="4000"/>
              <a:t>选择表中的若干列</a:t>
            </a:r>
          </a:p>
          <a:p>
            <a:pPr marL="990600" lvl="1" indent="-533400" eaLnBrk="1" hangingPunct="1">
              <a:buFontTx/>
              <a:buAutoNum type="circleNumDbPlain"/>
            </a:pPr>
            <a:r>
              <a:rPr lang="zh-CN" altLang="en-US" sz="4000"/>
              <a:t>选择表中的若干元组</a:t>
            </a:r>
          </a:p>
          <a:p>
            <a:pPr marL="990600" lvl="1" indent="-533400" eaLnBrk="1" hangingPunct="1">
              <a:buFontTx/>
              <a:buAutoNum type="circleNumDbPlain"/>
            </a:pPr>
            <a:r>
              <a:rPr lang="en-US" altLang="zh-CN" sz="4000"/>
              <a:t>ORDER BY</a:t>
            </a:r>
            <a:r>
              <a:rPr lang="zh-CN" altLang="en-US" sz="4000"/>
              <a:t>子句</a:t>
            </a:r>
          </a:p>
          <a:p>
            <a:pPr marL="990600" lvl="1" indent="-533400" eaLnBrk="1" hangingPunct="1">
              <a:buFontTx/>
              <a:buAutoNum type="circleNumDbPlain"/>
            </a:pPr>
            <a:r>
              <a:rPr lang="zh-CN" altLang="en-US" sz="4000"/>
              <a:t>聚集函数 </a:t>
            </a:r>
            <a:r>
              <a:rPr lang="en-US" altLang="zh-CN" sz="4000"/>
              <a:t>(</a:t>
            </a:r>
            <a:r>
              <a:rPr lang="en-US" altLang="zh-CN" sz="4000">
                <a:latin typeface="Comic Sans MS" panose="030F0702030302020204" pitchFamily="66" charset="0"/>
              </a:rPr>
              <a:t>aggregation function</a:t>
            </a:r>
            <a:r>
              <a:rPr lang="en-US" altLang="zh-CN" sz="4000"/>
              <a:t>)</a:t>
            </a:r>
          </a:p>
          <a:p>
            <a:pPr marL="990600" lvl="1" indent="-533400" eaLnBrk="1" hangingPunct="1">
              <a:buFontTx/>
              <a:buAutoNum type="circleNumDbPlain"/>
            </a:pPr>
            <a:r>
              <a:rPr lang="en-US" altLang="zh-CN" sz="4000"/>
              <a:t>GROUP BY</a:t>
            </a:r>
            <a:r>
              <a:rPr lang="zh-CN" altLang="en-US" sz="4000"/>
              <a:t>子句</a:t>
            </a:r>
          </a:p>
          <a:p>
            <a:pPr marL="990600" lvl="1" indent="-533400"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94A7C89D-29A6-4035-8D09-3D1F6494EE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0B0F41-21B5-4D91-AD4C-37532969870E}" type="slidenum">
              <a:rPr lang="en-US" altLang="zh-CN"/>
              <a:pPr eaLnBrk="1" hangingPunct="1"/>
              <a:t>57</a:t>
            </a:fld>
            <a:endParaRPr lang="en-US" altLang="zh-CN"/>
          </a:p>
        </p:txBody>
      </p:sp>
      <p:sp>
        <p:nvSpPr>
          <p:cNvPr id="59395" name="Rectangle 2">
            <a:extLst>
              <a:ext uri="{FF2B5EF4-FFF2-40B4-BE49-F238E27FC236}">
                <a16:creationId xmlns:a16="http://schemas.microsoft.com/office/drawing/2014/main" id="{D6CA218F-66BB-471A-B5E8-BCB22A1BB0EF}"/>
              </a:ext>
            </a:extLst>
          </p:cNvPr>
          <p:cNvSpPr>
            <a:spLocks noGrp="1" noChangeArrowheads="1"/>
          </p:cNvSpPr>
          <p:nvPr>
            <p:ph type="title"/>
          </p:nvPr>
        </p:nvSpPr>
        <p:spPr/>
        <p:txBody>
          <a:bodyPr/>
          <a:lstStyle/>
          <a:p>
            <a:pPr eaLnBrk="1" hangingPunct="1"/>
            <a:r>
              <a:rPr lang="zh-CN" altLang="en-US" b="1"/>
              <a:t>一、选择表中的若干列</a:t>
            </a:r>
          </a:p>
        </p:txBody>
      </p:sp>
      <p:sp>
        <p:nvSpPr>
          <p:cNvPr id="62467" name="Rectangle 3">
            <a:extLst>
              <a:ext uri="{FF2B5EF4-FFF2-40B4-BE49-F238E27FC236}">
                <a16:creationId xmlns:a16="http://schemas.microsoft.com/office/drawing/2014/main" id="{A152BD13-E433-4545-9DDC-5D18B0685E90}"/>
              </a:ext>
            </a:extLst>
          </p:cNvPr>
          <p:cNvSpPr>
            <a:spLocks noGrp="1" noChangeArrowheads="1"/>
          </p:cNvSpPr>
          <p:nvPr>
            <p:ph type="body" idx="1"/>
          </p:nvPr>
        </p:nvSpPr>
        <p:spPr>
          <a:xfrm>
            <a:off x="457200" y="1600200"/>
            <a:ext cx="8229600" cy="3886200"/>
          </a:xfrm>
        </p:spPr>
        <p:txBody>
          <a:bodyPr/>
          <a:lstStyle/>
          <a:p>
            <a:pPr eaLnBrk="1" hangingPunct="1">
              <a:buFontTx/>
              <a:buNone/>
            </a:pPr>
            <a:r>
              <a:rPr lang="zh-CN" altLang="en-US" sz="4000"/>
              <a:t>查询指定列</a:t>
            </a:r>
          </a:p>
          <a:p>
            <a:pPr lvl="1" eaLnBrk="1" hangingPunct="1">
              <a:buFontTx/>
              <a:buNone/>
            </a:pPr>
            <a:r>
              <a:rPr lang="zh-CN" altLang="en-US" sz="3600"/>
              <a:t>例</a:t>
            </a:r>
            <a:r>
              <a:rPr lang="en-US" altLang="zh-CN" sz="3600"/>
              <a:t>1. </a:t>
            </a:r>
            <a:r>
              <a:rPr lang="zh-CN" altLang="en-US" sz="3600"/>
              <a:t>查询全体学生的学号与姓名</a:t>
            </a:r>
          </a:p>
          <a:p>
            <a:pPr lvl="1" eaLnBrk="1" hangingPunct="1">
              <a:buFontTx/>
              <a:buNone/>
            </a:pPr>
            <a:r>
              <a:rPr lang="en-US" altLang="zh-CN" sz="3600"/>
              <a:t>SELECT Sno, Sname</a:t>
            </a:r>
          </a:p>
          <a:p>
            <a:pPr lvl="1" eaLnBrk="1" hangingPunct="1">
              <a:buFontTx/>
              <a:buNone/>
            </a:pPr>
            <a:r>
              <a:rPr lang="en-US" altLang="zh-CN" sz="3600"/>
              <a:t>FROM Student</a:t>
            </a:r>
            <a:r>
              <a:rPr lang="en-US" altLang="zh-CN" sz="3600">
                <a:latin typeface="Times New Roman" panose="02020603050405020304" pitchFamily="18" charset="0"/>
              </a:rPr>
              <a:t>;</a:t>
            </a:r>
          </a:p>
          <a:p>
            <a:pPr eaLnBrk="1" hangingPunct="1"/>
            <a:endParaRPr lang="en-US" altLang="zh-CN" sz="4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574F138B-264C-4D52-A581-6A78154A46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EF91414-92C7-4AC6-9688-0F342DD0105A}" type="slidenum">
              <a:rPr lang="en-US" altLang="zh-CN"/>
              <a:pPr eaLnBrk="1" hangingPunct="1"/>
              <a:t>58</a:t>
            </a:fld>
            <a:endParaRPr lang="en-US" altLang="zh-CN"/>
          </a:p>
        </p:txBody>
      </p:sp>
      <p:sp>
        <p:nvSpPr>
          <p:cNvPr id="236547" name="Rectangle 3">
            <a:extLst>
              <a:ext uri="{FF2B5EF4-FFF2-40B4-BE49-F238E27FC236}">
                <a16:creationId xmlns:a16="http://schemas.microsoft.com/office/drawing/2014/main" id="{6C2C6FD6-B8C8-49F4-BB58-A42B87436003}"/>
              </a:ext>
            </a:extLst>
          </p:cNvPr>
          <p:cNvSpPr>
            <a:spLocks noGrp="1" noChangeArrowheads="1"/>
          </p:cNvSpPr>
          <p:nvPr>
            <p:ph type="body" idx="1"/>
          </p:nvPr>
        </p:nvSpPr>
        <p:spPr>
          <a:xfrm>
            <a:off x="152400" y="1219200"/>
            <a:ext cx="8686800" cy="4525963"/>
          </a:xfrm>
        </p:spPr>
        <p:txBody>
          <a:bodyPr/>
          <a:lstStyle/>
          <a:p>
            <a:pPr lvl="1" eaLnBrk="1" hangingPunct="1">
              <a:buFontTx/>
              <a:buNone/>
            </a:pPr>
            <a:r>
              <a:rPr lang="zh-CN" altLang="en-US" sz="4000"/>
              <a:t>例</a:t>
            </a:r>
            <a:r>
              <a:rPr lang="en-US" altLang="zh-CN" sz="4000"/>
              <a:t>2. </a:t>
            </a:r>
            <a:r>
              <a:rPr lang="zh-CN" altLang="en-US" sz="4000"/>
              <a:t>查询全体学生的姓名、学号、所在系</a:t>
            </a:r>
          </a:p>
          <a:p>
            <a:pPr lvl="1" eaLnBrk="1" hangingPunct="1">
              <a:buFontTx/>
              <a:buNone/>
            </a:pPr>
            <a:r>
              <a:rPr lang="en-US" altLang="zh-CN" sz="4000"/>
              <a:t>SELECT Sname, Sno, Sdept</a:t>
            </a:r>
          </a:p>
          <a:p>
            <a:pPr lvl="1" eaLnBrk="1" hangingPunct="1">
              <a:buFontTx/>
              <a:buNone/>
            </a:pPr>
            <a:r>
              <a:rPr lang="en-US" altLang="zh-CN" sz="4000"/>
              <a:t>FROM Student</a:t>
            </a:r>
            <a:r>
              <a:rPr lang="en-US" altLang="zh-CN" sz="4000">
                <a:latin typeface="Times New Roman" panose="02020603050405020304" pitchFamily="18" charset="0"/>
              </a:rPr>
              <a:t>;</a:t>
            </a:r>
          </a:p>
          <a:p>
            <a:pPr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65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65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C4C5F886-407D-4533-9495-F7ADD7B98C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C09F9C0-757E-436D-9E61-791AE25C47E3}" type="slidenum">
              <a:rPr lang="en-US" altLang="zh-CN"/>
              <a:pPr eaLnBrk="1" hangingPunct="1"/>
              <a:t>59</a:t>
            </a:fld>
            <a:endParaRPr lang="en-US" altLang="zh-CN"/>
          </a:p>
        </p:txBody>
      </p:sp>
      <p:sp>
        <p:nvSpPr>
          <p:cNvPr id="61443" name="Rectangle 2">
            <a:extLst>
              <a:ext uri="{FF2B5EF4-FFF2-40B4-BE49-F238E27FC236}">
                <a16:creationId xmlns:a16="http://schemas.microsoft.com/office/drawing/2014/main" id="{E763922A-CB7F-4699-8B1E-0D0F8BA64681}"/>
              </a:ext>
            </a:extLst>
          </p:cNvPr>
          <p:cNvSpPr>
            <a:spLocks noGrp="1" noChangeArrowheads="1"/>
          </p:cNvSpPr>
          <p:nvPr>
            <p:ph type="title"/>
          </p:nvPr>
        </p:nvSpPr>
        <p:spPr/>
        <p:txBody>
          <a:bodyPr/>
          <a:lstStyle/>
          <a:p>
            <a:pPr eaLnBrk="1" hangingPunct="1"/>
            <a:r>
              <a:rPr lang="en-US" altLang="zh-CN"/>
              <a:t>2. </a:t>
            </a:r>
            <a:r>
              <a:rPr lang="zh-CN" altLang="en-US" b="1"/>
              <a:t>查询全部列</a:t>
            </a:r>
          </a:p>
        </p:txBody>
      </p:sp>
      <p:sp>
        <p:nvSpPr>
          <p:cNvPr id="61444" name="Rectangle 3">
            <a:extLst>
              <a:ext uri="{FF2B5EF4-FFF2-40B4-BE49-F238E27FC236}">
                <a16:creationId xmlns:a16="http://schemas.microsoft.com/office/drawing/2014/main" id="{1F9CC6EF-BCA9-48E6-BEC2-E8D73782149C}"/>
              </a:ext>
            </a:extLst>
          </p:cNvPr>
          <p:cNvSpPr>
            <a:spLocks noGrp="1" noChangeArrowheads="1"/>
          </p:cNvSpPr>
          <p:nvPr>
            <p:ph type="body" idx="1"/>
          </p:nvPr>
        </p:nvSpPr>
        <p:spPr>
          <a:xfrm>
            <a:off x="685800" y="1524000"/>
            <a:ext cx="7848600" cy="3276600"/>
          </a:xfrm>
        </p:spPr>
        <p:txBody>
          <a:bodyPr/>
          <a:lstStyle/>
          <a:p>
            <a:pPr marL="609600" indent="-609600" eaLnBrk="1" hangingPunct="1">
              <a:buFontTx/>
              <a:buNone/>
            </a:pPr>
            <a:r>
              <a:rPr lang="zh-CN" altLang="en-US" sz="4000"/>
              <a:t>选出所有属性列</a:t>
            </a:r>
          </a:p>
          <a:p>
            <a:pPr marL="990600" lvl="1" indent="-533400" eaLnBrk="1" hangingPunct="1">
              <a:buFont typeface="Wingdings" panose="05000000000000000000" pitchFamily="2" charset="2"/>
              <a:buAutoNum type="circleNumDbPlain"/>
            </a:pPr>
            <a:r>
              <a:rPr lang="zh-CN" altLang="en-US" sz="3600"/>
              <a:t>在</a:t>
            </a:r>
            <a:r>
              <a:rPr lang="en-US" altLang="zh-CN" sz="3600"/>
              <a:t>SELECT</a:t>
            </a:r>
            <a:r>
              <a:rPr lang="zh-CN" altLang="en-US" sz="3600"/>
              <a:t>关键字后面列出所有列名</a:t>
            </a:r>
          </a:p>
          <a:p>
            <a:pPr marL="990600" lvl="1" indent="-533400" eaLnBrk="1" hangingPunct="1">
              <a:buFont typeface="Wingdings" panose="05000000000000000000" pitchFamily="2" charset="2"/>
              <a:buAutoNum type="circleNumDbPlain"/>
            </a:pPr>
            <a:r>
              <a:rPr lang="zh-CN" altLang="en-US" sz="3600"/>
              <a:t>将</a:t>
            </a:r>
            <a:r>
              <a:rPr lang="en-US" altLang="zh-CN" sz="3600"/>
              <a:t>&lt;</a:t>
            </a:r>
            <a:r>
              <a:rPr lang="zh-CN" altLang="en-US" sz="3600"/>
              <a:t>目标列表达式</a:t>
            </a:r>
            <a:r>
              <a:rPr lang="en-US" altLang="zh-CN" sz="3600"/>
              <a:t>&gt;</a:t>
            </a:r>
            <a:r>
              <a:rPr lang="zh-CN" altLang="en-US" sz="3600"/>
              <a:t>指定为*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FF72E0B6-AA30-46A4-8EEC-C17FF9139C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7D20BCA-41D7-43D3-A805-A0BE513A4ECD}" type="slidenum">
              <a:rPr lang="en-US" altLang="zh-CN"/>
              <a:pPr eaLnBrk="1" hangingPunct="1"/>
              <a:t>6</a:t>
            </a:fld>
            <a:endParaRPr lang="en-US" altLang="zh-CN"/>
          </a:p>
        </p:txBody>
      </p:sp>
      <p:sp>
        <p:nvSpPr>
          <p:cNvPr id="7171" name="Rectangle 2">
            <a:extLst>
              <a:ext uri="{FF2B5EF4-FFF2-40B4-BE49-F238E27FC236}">
                <a16:creationId xmlns:a16="http://schemas.microsoft.com/office/drawing/2014/main" id="{C4856020-CC79-41CC-B33A-3C3AB550CAF0}"/>
              </a:ext>
            </a:extLst>
          </p:cNvPr>
          <p:cNvSpPr>
            <a:spLocks noGrp="1" noChangeArrowheads="1"/>
          </p:cNvSpPr>
          <p:nvPr>
            <p:ph type="title"/>
          </p:nvPr>
        </p:nvSpPr>
        <p:spPr>
          <a:xfrm>
            <a:off x="609600" y="-76200"/>
            <a:ext cx="8229600" cy="1143000"/>
          </a:xfrm>
        </p:spPr>
        <p:txBody>
          <a:bodyPr/>
          <a:lstStyle/>
          <a:p>
            <a:pPr eaLnBrk="1" hangingPunct="1"/>
            <a:r>
              <a:rPr lang="en-US" altLang="zh-CN"/>
              <a:t>SQL</a:t>
            </a:r>
            <a:r>
              <a:rPr lang="zh-CN" altLang="en-US" b="1"/>
              <a:t>标准的进展过程</a:t>
            </a:r>
          </a:p>
        </p:txBody>
      </p:sp>
      <p:graphicFrame>
        <p:nvGraphicFramePr>
          <p:cNvPr id="12342" name="Group 54">
            <a:extLst>
              <a:ext uri="{FF2B5EF4-FFF2-40B4-BE49-F238E27FC236}">
                <a16:creationId xmlns:a16="http://schemas.microsoft.com/office/drawing/2014/main" id="{ADD933D8-EF3A-41CC-A138-37D255D31927}"/>
              </a:ext>
            </a:extLst>
          </p:cNvPr>
          <p:cNvGraphicFramePr>
            <a:graphicFrameLocks noGrp="1"/>
          </p:cNvGraphicFramePr>
          <p:nvPr>
            <p:ph idx="1"/>
          </p:nvPr>
        </p:nvGraphicFramePr>
        <p:xfrm>
          <a:off x="457200" y="1066800"/>
          <a:ext cx="8229600" cy="5443538"/>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600" b="0" i="0" u="none" strike="noStrike" cap="none" normalizeH="0" baseline="0" dirty="0">
                          <a:ln>
                            <a:noFill/>
                          </a:ln>
                          <a:solidFill>
                            <a:schemeClr val="accent2"/>
                          </a:solidFill>
                          <a:effectLst/>
                          <a:latin typeface="Arial" charset="0"/>
                          <a:ea typeface="宋体" pitchFamily="2" charset="-122"/>
                        </a:rPr>
                        <a:t>标准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600" b="0" i="0" u="none" strike="noStrike" cap="none" normalizeH="0" baseline="0" dirty="0">
                          <a:ln>
                            <a:noFill/>
                          </a:ln>
                          <a:solidFill>
                            <a:schemeClr val="accent2"/>
                          </a:solidFill>
                          <a:effectLst/>
                          <a:latin typeface="Arial" charset="0"/>
                          <a:ea typeface="宋体" pitchFamily="2" charset="-122"/>
                        </a:rPr>
                        <a:t>大致页数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600" b="0" i="0" u="none" strike="noStrike" cap="none" normalizeH="0" baseline="0">
                          <a:ln>
                            <a:noFill/>
                          </a:ln>
                          <a:solidFill>
                            <a:schemeClr val="accent2"/>
                          </a:solidFill>
                          <a:effectLst/>
                          <a:latin typeface="Arial" charset="0"/>
                          <a:ea typeface="宋体" pitchFamily="2" charset="-122"/>
                        </a:rPr>
                        <a:t>发布日期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SQL/86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1986</a:t>
                      </a:r>
                      <a:r>
                        <a:rPr kumimoji="0" lang="zh-CN" altLang="en-US" sz="3200" b="0" i="0" u="none" strike="noStrike" cap="none" normalizeH="0" baseline="0">
                          <a:ln>
                            <a:noFill/>
                          </a:ln>
                          <a:solidFill>
                            <a:schemeClr val="tx1"/>
                          </a:solidFill>
                          <a:effectLst/>
                          <a:latin typeface="Arial" charset="0"/>
                          <a:ea typeface="宋体" pitchFamily="2" charset="-122"/>
                        </a:rPr>
                        <a:t>年</a:t>
                      </a:r>
                      <a:r>
                        <a:rPr kumimoji="0" lang="en-US" altLang="zh-CN" sz="3200" b="0" i="0" u="none" strike="noStrike" cap="none" normalizeH="0" baseline="0">
                          <a:ln>
                            <a:noFill/>
                          </a:ln>
                          <a:solidFill>
                            <a:schemeClr val="tx1"/>
                          </a:solidFill>
                          <a:effectLst/>
                          <a:latin typeface="Arial" charset="0"/>
                          <a:ea typeface="宋体" pitchFamily="2" charset="-122"/>
                        </a:rPr>
                        <a:t>10</a:t>
                      </a:r>
                      <a:r>
                        <a:rPr kumimoji="0" lang="zh-CN" altLang="en-US" sz="3200" b="0" i="0" u="none" strike="noStrike" cap="none" normalizeH="0" baseline="0">
                          <a:ln>
                            <a:noFill/>
                          </a:ln>
                          <a:solidFill>
                            <a:schemeClr val="tx1"/>
                          </a:solidFill>
                          <a:effectLst/>
                          <a:latin typeface="Arial" charset="0"/>
                          <a:ea typeface="宋体" pitchFamily="2" charset="-122"/>
                        </a:rPr>
                        <a:t>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7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SQL/89</a:t>
                      </a:r>
                      <a:br>
                        <a:rPr kumimoji="0" lang="en-US" altLang="zh-CN" sz="3200" b="0" i="0" u="none" strike="noStrike" cap="none" normalizeH="0" baseline="0">
                          <a:ln>
                            <a:noFill/>
                          </a:ln>
                          <a:solidFill>
                            <a:schemeClr val="tx1"/>
                          </a:solidFill>
                          <a:effectLst/>
                          <a:latin typeface="Arial" charset="0"/>
                          <a:ea typeface="宋体" pitchFamily="2" charset="-122"/>
                        </a:rPr>
                      </a:br>
                      <a:r>
                        <a:rPr kumimoji="0" lang="en-US" altLang="zh-CN" sz="3200" b="0" i="0" u="none" strike="noStrike" cap="none" normalizeH="0" baseline="0">
                          <a:ln>
                            <a:noFill/>
                          </a:ln>
                          <a:solidFill>
                            <a:schemeClr val="tx1"/>
                          </a:solidFill>
                          <a:effectLst/>
                          <a:latin typeface="Arial" charset="0"/>
                          <a:ea typeface="宋体" pitchFamily="2" charset="-122"/>
                        </a:rPr>
                        <a:t>(FIPS 127-1)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120</a:t>
                      </a:r>
                      <a:r>
                        <a:rPr kumimoji="0" lang="zh-CN" altLang="en-US" sz="3200" b="0" i="0" u="none" strike="noStrike" cap="none" normalizeH="0" baseline="0">
                          <a:ln>
                            <a:noFill/>
                          </a:ln>
                          <a:solidFill>
                            <a:schemeClr val="tx1"/>
                          </a:solidFill>
                          <a:effectLst/>
                          <a:latin typeface="Arial" charset="0"/>
                          <a:ea typeface="宋体" pitchFamily="2" charset="-122"/>
                        </a:rPr>
                        <a:t>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1989</a:t>
                      </a:r>
                      <a:r>
                        <a:rPr kumimoji="0" lang="zh-CN" altLang="en-US" sz="3200" b="0" i="0" u="none" strike="noStrike" cap="none" normalizeH="0" baseline="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1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SQL/92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622</a:t>
                      </a:r>
                      <a:r>
                        <a:rPr kumimoji="0" lang="zh-CN" altLang="en-US" sz="3200" b="0" i="0" u="none" strike="noStrike" cap="none" normalizeH="0" baseline="0">
                          <a:ln>
                            <a:noFill/>
                          </a:ln>
                          <a:solidFill>
                            <a:schemeClr val="tx1"/>
                          </a:solidFill>
                          <a:effectLst/>
                          <a:latin typeface="Arial" charset="0"/>
                          <a:ea typeface="宋体" pitchFamily="2" charset="-122"/>
                        </a:rPr>
                        <a:t>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1992</a:t>
                      </a:r>
                      <a:r>
                        <a:rPr kumimoji="0" lang="zh-CN" altLang="en-US" sz="3200" b="0" i="0" u="none" strike="noStrike" cap="none" normalizeH="0" baseline="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SQL99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1700</a:t>
                      </a:r>
                      <a:r>
                        <a:rPr kumimoji="0" lang="zh-CN" altLang="en-US" sz="3200" b="0" i="0" u="none" strike="noStrike" cap="none" normalizeH="0" baseline="0">
                          <a:ln>
                            <a:noFill/>
                          </a:ln>
                          <a:solidFill>
                            <a:schemeClr val="tx1"/>
                          </a:solidFill>
                          <a:effectLst/>
                          <a:latin typeface="Arial" charset="0"/>
                          <a:ea typeface="宋体" pitchFamily="2" charset="-122"/>
                        </a:rPr>
                        <a:t>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1999</a:t>
                      </a:r>
                      <a:r>
                        <a:rPr kumimoji="0" lang="zh-CN" altLang="en-US" sz="3200" b="0" i="0" u="none" strike="noStrike" cap="none" normalizeH="0" baseline="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SQL 2003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3600</a:t>
                      </a:r>
                      <a:r>
                        <a:rPr kumimoji="0" lang="zh-CN" altLang="en-US" sz="3200" b="0" i="0" u="none" strike="noStrike" cap="none" normalizeH="0" baseline="0" dirty="0">
                          <a:ln>
                            <a:noFill/>
                          </a:ln>
                          <a:solidFill>
                            <a:schemeClr val="tx1"/>
                          </a:solidFill>
                          <a:effectLst/>
                          <a:latin typeface="Arial" charset="0"/>
                          <a:ea typeface="宋体" pitchFamily="2" charset="-122"/>
                        </a:rPr>
                        <a:t>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2003</a:t>
                      </a:r>
                      <a:r>
                        <a:rPr kumimoji="0" lang="zh-CN" altLang="en-US" sz="3200" b="0" i="0" u="none" strike="noStrike" cap="none" normalizeH="0" baseline="0" dirty="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SQL 2008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3777</a:t>
                      </a:r>
                      <a:r>
                        <a:rPr kumimoji="0" lang="zh-CN" altLang="en-US" sz="3200" b="0" i="0" u="none" strike="noStrike" cap="none" normalizeH="0" baseline="0" dirty="0">
                          <a:ln>
                            <a:noFill/>
                          </a:ln>
                          <a:solidFill>
                            <a:schemeClr val="tx1"/>
                          </a:solidFill>
                          <a:effectLst/>
                          <a:latin typeface="Arial" charset="0"/>
                          <a:ea typeface="宋体" pitchFamily="2" charset="-122"/>
                        </a:rPr>
                        <a:t>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2006</a:t>
                      </a:r>
                      <a:r>
                        <a:rPr kumimoji="0" lang="zh-CN" altLang="en-US" sz="3200" b="0" i="0" u="none" strike="noStrike" cap="none" normalizeH="0" baseline="0" dirty="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SQL 2011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3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2010</a:t>
                      </a:r>
                      <a:r>
                        <a:rPr kumimoji="0" lang="zh-CN" altLang="en-US" sz="3200" b="0" i="0" u="none" strike="noStrike" cap="none" normalizeH="0" baseline="0" dirty="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01C8DAFE-5FCB-4753-BF37-B3AB63562A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06BF45A-A7FF-4318-9275-598D0F337AC5}" type="slidenum">
              <a:rPr lang="en-US" altLang="zh-CN"/>
              <a:pPr eaLnBrk="1" hangingPunct="1"/>
              <a:t>60</a:t>
            </a:fld>
            <a:endParaRPr lang="en-US" altLang="zh-CN"/>
          </a:p>
        </p:txBody>
      </p:sp>
      <p:sp>
        <p:nvSpPr>
          <p:cNvPr id="237571" name="Rectangle 3">
            <a:extLst>
              <a:ext uri="{FF2B5EF4-FFF2-40B4-BE49-F238E27FC236}">
                <a16:creationId xmlns:a16="http://schemas.microsoft.com/office/drawing/2014/main" id="{86053586-96B1-4043-AF48-12A3EE53097F}"/>
              </a:ext>
            </a:extLst>
          </p:cNvPr>
          <p:cNvSpPr>
            <a:spLocks noGrp="1" noChangeArrowheads="1"/>
          </p:cNvSpPr>
          <p:nvPr>
            <p:ph type="body" idx="1"/>
          </p:nvPr>
        </p:nvSpPr>
        <p:spPr>
          <a:xfrm>
            <a:off x="457200" y="990600"/>
            <a:ext cx="8229600" cy="5105400"/>
          </a:xfrm>
        </p:spPr>
        <p:txBody>
          <a:bodyPr/>
          <a:lstStyle/>
          <a:p>
            <a:pPr eaLnBrk="1" hangingPunct="1">
              <a:buFontTx/>
              <a:buNone/>
            </a:pPr>
            <a:r>
              <a:rPr lang="zh-CN" altLang="en-US" sz="4000"/>
              <a:t>例</a:t>
            </a:r>
            <a:r>
              <a:rPr lang="en-US" altLang="zh-CN" sz="4000"/>
              <a:t>3. </a:t>
            </a:r>
            <a:r>
              <a:rPr lang="zh-CN" altLang="en-US" sz="4000"/>
              <a:t>查询全体学生的详细记录</a:t>
            </a:r>
          </a:p>
          <a:p>
            <a:pPr lvl="1" eaLnBrk="1" hangingPunct="1">
              <a:buFontTx/>
              <a:buNone/>
            </a:pPr>
            <a:r>
              <a:rPr lang="en-US" altLang="zh-CN" sz="3600"/>
              <a:t>SELECT Sno</a:t>
            </a:r>
            <a:r>
              <a:rPr lang="zh-CN" altLang="en-US" sz="3600"/>
              <a:t>，</a:t>
            </a:r>
            <a:r>
              <a:rPr lang="en-US" altLang="zh-CN" sz="3600"/>
              <a:t>Sname</a:t>
            </a:r>
            <a:r>
              <a:rPr lang="zh-CN" altLang="en-US" sz="3600"/>
              <a:t>，</a:t>
            </a:r>
            <a:r>
              <a:rPr lang="en-US" altLang="zh-CN" sz="3600"/>
              <a:t>Ssex</a:t>
            </a:r>
            <a:r>
              <a:rPr lang="zh-CN" altLang="en-US" sz="3600"/>
              <a:t>，</a:t>
            </a:r>
            <a:r>
              <a:rPr lang="en-US" altLang="zh-CN" sz="3600"/>
              <a:t>Sage</a:t>
            </a:r>
            <a:r>
              <a:rPr lang="zh-CN" altLang="en-US" sz="3600"/>
              <a:t>，</a:t>
            </a:r>
            <a:r>
              <a:rPr lang="en-US" altLang="zh-CN" sz="3600"/>
              <a:t>Sdept</a:t>
            </a:r>
          </a:p>
          <a:p>
            <a:pPr lvl="1" eaLnBrk="1" hangingPunct="1">
              <a:buFontTx/>
              <a:buNone/>
            </a:pPr>
            <a:r>
              <a:rPr lang="en-US" altLang="zh-CN" sz="3600"/>
              <a:t>FROM Student</a:t>
            </a:r>
            <a:r>
              <a:rPr lang="en-US" altLang="zh-CN" sz="3600">
                <a:latin typeface="Times New Roman" panose="02020603050405020304" pitchFamily="18" charset="0"/>
              </a:rPr>
              <a:t>;</a:t>
            </a:r>
          </a:p>
          <a:p>
            <a:pPr lvl="1" eaLnBrk="1" hangingPunct="1">
              <a:buFontTx/>
              <a:buNone/>
            </a:pPr>
            <a:r>
              <a:rPr lang="zh-CN" altLang="en-US" sz="3600"/>
              <a:t>或</a:t>
            </a:r>
          </a:p>
          <a:p>
            <a:pPr lvl="1" eaLnBrk="1" hangingPunct="1">
              <a:buFontTx/>
              <a:buNone/>
            </a:pPr>
            <a:r>
              <a:rPr lang="en-US" altLang="zh-CN" sz="3600"/>
              <a:t>SELECT *</a:t>
            </a:r>
          </a:p>
          <a:p>
            <a:pPr lvl="1" eaLnBrk="1" hangingPunct="1">
              <a:buFontTx/>
              <a:buNone/>
            </a:pPr>
            <a:r>
              <a:rPr lang="en-US" altLang="zh-CN" sz="3600"/>
              <a:t>FROM Student</a:t>
            </a:r>
            <a:r>
              <a:rPr lang="en-US" altLang="zh-CN" sz="3600">
                <a:latin typeface="Times New Roman" panose="02020603050405020304" pitchFamily="18" charset="0"/>
              </a:rPr>
              <a:t>;</a:t>
            </a:r>
          </a:p>
          <a:p>
            <a:pPr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7571">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37571">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37571">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237571">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2375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80FFA7A8-6E30-4DD1-9F6A-0EF8CA632F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5570DD5-7883-4611-B8E3-6085B0E3BD09}" type="slidenum">
              <a:rPr lang="en-US" altLang="zh-CN"/>
              <a:pPr eaLnBrk="1" hangingPunct="1"/>
              <a:t>61</a:t>
            </a:fld>
            <a:endParaRPr lang="en-US" altLang="zh-CN"/>
          </a:p>
        </p:txBody>
      </p:sp>
      <p:sp>
        <p:nvSpPr>
          <p:cNvPr id="63491" name="Rectangle 2">
            <a:extLst>
              <a:ext uri="{FF2B5EF4-FFF2-40B4-BE49-F238E27FC236}">
                <a16:creationId xmlns:a16="http://schemas.microsoft.com/office/drawing/2014/main" id="{1BD2DAE0-2A68-41EB-9880-EE3DC76FD097}"/>
              </a:ext>
            </a:extLst>
          </p:cNvPr>
          <p:cNvSpPr>
            <a:spLocks noGrp="1" noChangeArrowheads="1"/>
          </p:cNvSpPr>
          <p:nvPr>
            <p:ph type="title"/>
          </p:nvPr>
        </p:nvSpPr>
        <p:spPr/>
        <p:txBody>
          <a:bodyPr/>
          <a:lstStyle/>
          <a:p>
            <a:pPr eaLnBrk="1" hangingPunct="1"/>
            <a:r>
              <a:rPr lang="en-US" altLang="zh-CN"/>
              <a:t>3. </a:t>
            </a:r>
            <a:r>
              <a:rPr lang="zh-CN" altLang="en-US" b="1"/>
              <a:t>查询经过计算的值</a:t>
            </a:r>
          </a:p>
        </p:txBody>
      </p:sp>
      <p:sp>
        <p:nvSpPr>
          <p:cNvPr id="63492" name="Rectangle 3">
            <a:extLst>
              <a:ext uri="{FF2B5EF4-FFF2-40B4-BE49-F238E27FC236}">
                <a16:creationId xmlns:a16="http://schemas.microsoft.com/office/drawing/2014/main" id="{31AD5A8E-6F07-4A33-BEA1-3434E8C97635}"/>
              </a:ext>
            </a:extLst>
          </p:cNvPr>
          <p:cNvSpPr>
            <a:spLocks noGrp="1" noChangeArrowheads="1"/>
          </p:cNvSpPr>
          <p:nvPr>
            <p:ph type="body" idx="1"/>
          </p:nvPr>
        </p:nvSpPr>
        <p:spPr>
          <a:xfrm>
            <a:off x="381000" y="1371600"/>
            <a:ext cx="8458200" cy="4953000"/>
          </a:xfrm>
        </p:spPr>
        <p:txBody>
          <a:bodyPr/>
          <a:lstStyle/>
          <a:p>
            <a:pPr marL="0" indent="0" eaLnBrk="1" hangingPunct="1">
              <a:buFontTx/>
              <a:buNone/>
              <a:tabLst>
                <a:tab pos="900113" algn="l"/>
              </a:tabLst>
            </a:pPr>
            <a:r>
              <a:rPr lang="en-US" altLang="zh-CN" sz="4000"/>
              <a:t>SELECT</a:t>
            </a:r>
            <a:r>
              <a:rPr lang="zh-CN" altLang="en-US" sz="4000"/>
              <a:t>子句的</a:t>
            </a:r>
            <a:r>
              <a:rPr lang="en-US" altLang="zh-CN" sz="4000"/>
              <a:t>&lt;</a:t>
            </a:r>
            <a:r>
              <a:rPr lang="zh-CN" altLang="en-US" sz="4000"/>
              <a:t>目标列表达式</a:t>
            </a:r>
            <a:r>
              <a:rPr lang="en-US" altLang="zh-CN" sz="4000"/>
              <a:t>&gt;</a:t>
            </a:r>
            <a:r>
              <a:rPr lang="zh-CN" altLang="en-US" sz="4000"/>
              <a:t>不仅可以是表中属性列，也可以是表达式</a:t>
            </a:r>
          </a:p>
          <a:p>
            <a:pPr marL="900113" lvl="1" indent="-720725" eaLnBrk="1" hangingPunct="1">
              <a:buFontTx/>
              <a:buAutoNum type="circleNumDbPlain"/>
              <a:tabLst>
                <a:tab pos="900113" algn="l"/>
              </a:tabLst>
            </a:pPr>
            <a:r>
              <a:rPr lang="zh-CN" altLang="en-US" sz="4000"/>
              <a:t> 算术表达式</a:t>
            </a:r>
          </a:p>
          <a:p>
            <a:pPr marL="900113" lvl="1" indent="-720725" eaLnBrk="1" hangingPunct="1">
              <a:buFontTx/>
              <a:buAutoNum type="circleNumDbPlain"/>
              <a:tabLst>
                <a:tab pos="900113" algn="l"/>
              </a:tabLst>
            </a:pPr>
            <a:r>
              <a:rPr lang="zh-CN" altLang="en-US" sz="4000"/>
              <a:t> 字符串常量</a:t>
            </a:r>
          </a:p>
          <a:p>
            <a:pPr marL="900113" lvl="1" indent="-720725" eaLnBrk="1" hangingPunct="1">
              <a:buFontTx/>
              <a:buAutoNum type="circleNumDbPlain"/>
              <a:tabLst>
                <a:tab pos="900113" algn="l"/>
              </a:tabLst>
            </a:pPr>
            <a:r>
              <a:rPr lang="zh-CN" altLang="en-US" sz="4000"/>
              <a:t> 函数</a:t>
            </a:r>
          </a:p>
          <a:p>
            <a:pPr marL="900113" lvl="1" indent="-720725" eaLnBrk="1" hangingPunct="1">
              <a:buFontTx/>
              <a:buAutoNum type="circleNumDbPlain"/>
              <a:tabLst>
                <a:tab pos="900113" algn="l"/>
              </a:tabLst>
            </a:pPr>
            <a:r>
              <a:rPr lang="zh-CN" altLang="en-US" sz="4000"/>
              <a:t> 列别名</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F4C02E25-01AB-43DA-9DD2-8824EEEED3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62C5D9-0194-4758-A212-507E4A56B24A}" type="slidenum">
              <a:rPr lang="en-US" altLang="zh-CN"/>
              <a:pPr eaLnBrk="1" hangingPunct="1"/>
              <a:t>62</a:t>
            </a:fld>
            <a:endParaRPr lang="en-US" altLang="zh-CN"/>
          </a:p>
        </p:txBody>
      </p:sp>
      <p:sp>
        <p:nvSpPr>
          <p:cNvPr id="64515" name="Rectangle 2">
            <a:extLst>
              <a:ext uri="{FF2B5EF4-FFF2-40B4-BE49-F238E27FC236}">
                <a16:creationId xmlns:a16="http://schemas.microsoft.com/office/drawing/2014/main" id="{A7E999D3-C96D-419E-BC3D-11FE7ECFEFC5}"/>
              </a:ext>
            </a:extLst>
          </p:cNvPr>
          <p:cNvSpPr>
            <a:spLocks noGrp="1" noChangeArrowheads="1"/>
          </p:cNvSpPr>
          <p:nvPr>
            <p:ph type="title"/>
          </p:nvPr>
        </p:nvSpPr>
        <p:spPr>
          <a:xfrm>
            <a:off x="457200" y="228600"/>
            <a:ext cx="8229600" cy="1143000"/>
          </a:xfrm>
        </p:spPr>
        <p:txBody>
          <a:bodyPr/>
          <a:lstStyle/>
          <a:p>
            <a:pPr eaLnBrk="1" hangingPunct="1"/>
            <a:r>
              <a:rPr lang="zh-CN" altLang="en-US" b="1"/>
              <a:t>查询经过计算的值（续）</a:t>
            </a:r>
          </a:p>
        </p:txBody>
      </p:sp>
      <p:sp>
        <p:nvSpPr>
          <p:cNvPr id="65539" name="Rectangle 3">
            <a:extLst>
              <a:ext uri="{FF2B5EF4-FFF2-40B4-BE49-F238E27FC236}">
                <a16:creationId xmlns:a16="http://schemas.microsoft.com/office/drawing/2014/main" id="{12AE40AD-8802-47ED-9734-0DBE9546738B}"/>
              </a:ext>
            </a:extLst>
          </p:cNvPr>
          <p:cNvSpPr>
            <a:spLocks noGrp="1" noChangeArrowheads="1"/>
          </p:cNvSpPr>
          <p:nvPr>
            <p:ph type="body" idx="1"/>
          </p:nvPr>
        </p:nvSpPr>
        <p:spPr>
          <a:xfrm>
            <a:off x="457200" y="1524000"/>
            <a:ext cx="8686800" cy="2209800"/>
          </a:xfrm>
        </p:spPr>
        <p:txBody>
          <a:bodyPr/>
          <a:lstStyle/>
          <a:p>
            <a:pPr eaLnBrk="1" hangingPunct="1">
              <a:buFontTx/>
              <a:buNone/>
            </a:pPr>
            <a:r>
              <a:rPr lang="zh-CN" altLang="en-US" sz="4000" dirty="0"/>
              <a:t>例</a:t>
            </a:r>
            <a:r>
              <a:rPr lang="en-US" altLang="zh-CN" sz="4000" dirty="0"/>
              <a:t>4. </a:t>
            </a:r>
            <a:r>
              <a:rPr lang="zh-CN" altLang="en-US" sz="4000" dirty="0"/>
              <a:t>查全体学生的姓名及其出生年份</a:t>
            </a:r>
          </a:p>
          <a:p>
            <a:pPr lvl="1" eaLnBrk="1" hangingPunct="1">
              <a:buFontTx/>
              <a:buNone/>
            </a:pPr>
            <a:r>
              <a:rPr lang="en-US" altLang="zh-CN" sz="3600" dirty="0"/>
              <a:t>SELECT </a:t>
            </a:r>
            <a:r>
              <a:rPr lang="en-US" altLang="zh-CN" sz="3600" dirty="0" err="1"/>
              <a:t>Sname</a:t>
            </a:r>
            <a:r>
              <a:rPr lang="zh-CN" altLang="en-US" sz="3600" dirty="0"/>
              <a:t>，</a:t>
            </a:r>
            <a:r>
              <a:rPr lang="en-US" altLang="zh-CN" sz="3600" dirty="0"/>
              <a:t>2023-Sage </a:t>
            </a:r>
          </a:p>
          <a:p>
            <a:pPr lvl="1" eaLnBrk="1" hangingPunct="1">
              <a:buFontTx/>
              <a:buNone/>
            </a:pPr>
            <a:r>
              <a:rPr lang="en-US" altLang="zh-CN" sz="3600" dirty="0"/>
              <a:t>FROM Student</a:t>
            </a:r>
            <a:r>
              <a:rPr lang="en-US" altLang="zh-CN" sz="3600" dirty="0">
                <a:latin typeface="Times New Roman" panose="02020603050405020304" pitchFamily="18" charset="0"/>
              </a:rPr>
              <a:t>;</a:t>
            </a:r>
          </a:p>
          <a:p>
            <a:pPr eaLnBrk="1" hangingPunct="1">
              <a:buFontTx/>
              <a:buNone/>
            </a:pPr>
            <a:endParaRPr lang="en-US" altLang="zh-CN" sz="4000" dirty="0"/>
          </a:p>
          <a:p>
            <a:pPr eaLnBrk="1" hangingPunct="1">
              <a:buFontTx/>
              <a:buNone/>
            </a:pPr>
            <a:endParaRPr lang="en-US" altLang="zh-CN"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012F33AA-1582-437D-BDAA-A2AD5764AB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BC95589-7BE0-40AC-9565-F4563DB2585E}" type="slidenum">
              <a:rPr lang="en-US" altLang="zh-CN"/>
              <a:pPr eaLnBrk="1" hangingPunct="1"/>
              <a:t>63</a:t>
            </a:fld>
            <a:endParaRPr lang="en-US" altLang="zh-CN"/>
          </a:p>
        </p:txBody>
      </p:sp>
      <p:sp>
        <p:nvSpPr>
          <p:cNvPr id="65539" name="Rectangle 2">
            <a:extLst>
              <a:ext uri="{FF2B5EF4-FFF2-40B4-BE49-F238E27FC236}">
                <a16:creationId xmlns:a16="http://schemas.microsoft.com/office/drawing/2014/main" id="{A055DE06-E135-4F4E-AFDC-DAC315B6B418}"/>
              </a:ext>
            </a:extLst>
          </p:cNvPr>
          <p:cNvSpPr>
            <a:spLocks noGrp="1" noChangeArrowheads="1"/>
          </p:cNvSpPr>
          <p:nvPr>
            <p:ph type="title"/>
          </p:nvPr>
        </p:nvSpPr>
        <p:spPr/>
        <p:txBody>
          <a:bodyPr/>
          <a:lstStyle/>
          <a:p>
            <a:pPr eaLnBrk="1" hangingPunct="1"/>
            <a:r>
              <a:rPr lang="zh-CN" altLang="en-US" b="1"/>
              <a:t>查询经过计算的值（续）</a:t>
            </a:r>
          </a:p>
        </p:txBody>
      </p:sp>
      <p:sp>
        <p:nvSpPr>
          <p:cNvPr id="66563" name="Rectangle 3">
            <a:extLst>
              <a:ext uri="{FF2B5EF4-FFF2-40B4-BE49-F238E27FC236}">
                <a16:creationId xmlns:a16="http://schemas.microsoft.com/office/drawing/2014/main" id="{502A3CC0-C072-40CB-A43E-549DCFE030E9}"/>
              </a:ext>
            </a:extLst>
          </p:cNvPr>
          <p:cNvSpPr>
            <a:spLocks noGrp="1" noChangeArrowheads="1"/>
          </p:cNvSpPr>
          <p:nvPr>
            <p:ph type="body" idx="1"/>
          </p:nvPr>
        </p:nvSpPr>
        <p:spPr>
          <a:xfrm>
            <a:off x="457200" y="1600200"/>
            <a:ext cx="8229600" cy="3962400"/>
          </a:xfrm>
        </p:spPr>
        <p:txBody>
          <a:bodyPr/>
          <a:lstStyle/>
          <a:p>
            <a:pPr eaLnBrk="1" hangingPunct="1">
              <a:buFontTx/>
              <a:buNone/>
            </a:pPr>
            <a:r>
              <a:rPr lang="zh-CN" altLang="en-US" sz="3600" dirty="0"/>
              <a:t>例</a:t>
            </a:r>
            <a:r>
              <a:rPr lang="en-US" altLang="zh-CN" sz="3600" dirty="0"/>
              <a:t>5. </a:t>
            </a:r>
            <a:r>
              <a:rPr lang="zh-CN" altLang="en-US" sz="3600" dirty="0"/>
              <a:t>查询全体学生的姓名、出生年份和所在的院系，要求用小写字母表示所有系名</a:t>
            </a:r>
          </a:p>
          <a:p>
            <a:pPr lvl="1" eaLnBrk="1" hangingPunct="1">
              <a:buFontTx/>
              <a:buNone/>
            </a:pPr>
            <a:r>
              <a:rPr lang="en-US" altLang="zh-CN" sz="3200" dirty="0"/>
              <a:t>SELECT </a:t>
            </a:r>
            <a:r>
              <a:rPr lang="en-US" altLang="zh-CN" sz="3200" dirty="0" err="1"/>
              <a:t>Sname</a:t>
            </a:r>
            <a:r>
              <a:rPr lang="zh-CN" altLang="en-US" sz="3200" dirty="0"/>
              <a:t>，‘</a:t>
            </a:r>
            <a:r>
              <a:rPr lang="en-US" altLang="zh-CN" sz="3200" dirty="0"/>
              <a:t>Year of Birth: ‘</a:t>
            </a:r>
            <a:r>
              <a:rPr lang="zh-CN" altLang="en-US" sz="3200" dirty="0"/>
              <a:t>，</a:t>
            </a:r>
            <a:r>
              <a:rPr lang="en-US" altLang="zh-CN" sz="3200" dirty="0"/>
              <a:t>2023-Sage</a:t>
            </a:r>
            <a:r>
              <a:rPr lang="zh-CN" altLang="en-US" sz="3200" dirty="0"/>
              <a:t>，</a:t>
            </a:r>
            <a:r>
              <a:rPr lang="en-US" altLang="zh-CN" sz="3200" dirty="0">
                <a:solidFill>
                  <a:schemeClr val="accent2"/>
                </a:solidFill>
              </a:rPr>
              <a:t>LOWER</a:t>
            </a:r>
            <a:r>
              <a:rPr lang="en-US" altLang="zh-CN" sz="3200" dirty="0"/>
              <a:t>(</a:t>
            </a:r>
            <a:r>
              <a:rPr lang="en-US" altLang="zh-CN" sz="3200" dirty="0" err="1"/>
              <a:t>Sdept</a:t>
            </a:r>
            <a:r>
              <a:rPr lang="en-US" altLang="zh-CN" sz="3200" dirty="0"/>
              <a:t>)</a:t>
            </a:r>
          </a:p>
          <a:p>
            <a:pPr lvl="1" eaLnBrk="1" hangingPunct="1">
              <a:buFontTx/>
              <a:buNone/>
            </a:pPr>
            <a:r>
              <a:rPr lang="en-US" altLang="zh-CN" sz="3200" dirty="0"/>
              <a:t>FROM Student;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D0217F0A-DB3F-45A2-9C03-C8A0B341E4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7EDA5C-4035-4F73-97AF-69A83BBD4AA6}" type="slidenum">
              <a:rPr lang="en-US" altLang="zh-CN"/>
              <a:pPr eaLnBrk="1" hangingPunct="1"/>
              <a:t>64</a:t>
            </a:fld>
            <a:endParaRPr lang="en-US" altLang="zh-CN"/>
          </a:p>
        </p:txBody>
      </p:sp>
      <p:sp>
        <p:nvSpPr>
          <p:cNvPr id="66563" name="Rectangle 3">
            <a:extLst>
              <a:ext uri="{FF2B5EF4-FFF2-40B4-BE49-F238E27FC236}">
                <a16:creationId xmlns:a16="http://schemas.microsoft.com/office/drawing/2014/main" id="{CBA46C20-98A7-49AE-9E6E-470958DFC2B9}"/>
              </a:ext>
            </a:extLst>
          </p:cNvPr>
          <p:cNvSpPr>
            <a:spLocks noGrp="1" noChangeArrowheads="1"/>
          </p:cNvSpPr>
          <p:nvPr>
            <p:ph type="body" idx="1"/>
          </p:nvPr>
        </p:nvSpPr>
        <p:spPr>
          <a:xfrm>
            <a:off x="457200" y="990600"/>
            <a:ext cx="8229600" cy="3124200"/>
          </a:xfrm>
        </p:spPr>
        <p:txBody>
          <a:bodyPr/>
          <a:lstStyle/>
          <a:p>
            <a:pPr eaLnBrk="1" hangingPunct="1">
              <a:buFontTx/>
              <a:buNone/>
            </a:pPr>
            <a:r>
              <a:rPr lang="zh-CN" altLang="en-US" sz="3600" dirty="0"/>
              <a:t>使用列别名改变查询结果的列标题</a:t>
            </a:r>
          </a:p>
          <a:p>
            <a:pPr lvl="1" eaLnBrk="1" hangingPunct="1">
              <a:buFontTx/>
              <a:buNone/>
            </a:pPr>
            <a:r>
              <a:rPr lang="zh-CN" altLang="en-US" sz="3200" dirty="0"/>
              <a:t>  </a:t>
            </a:r>
            <a:r>
              <a:rPr lang="en-US" altLang="zh-CN" sz="3200" dirty="0"/>
              <a:t>SELECT </a:t>
            </a:r>
            <a:r>
              <a:rPr lang="en-US" altLang="zh-CN" sz="3200" dirty="0" err="1"/>
              <a:t>Sname</a:t>
            </a:r>
            <a:r>
              <a:rPr lang="en-US" altLang="zh-CN" sz="3200" dirty="0"/>
              <a:t> </a:t>
            </a:r>
            <a:r>
              <a:rPr lang="en-US" altLang="zh-CN" sz="3200" dirty="0">
                <a:solidFill>
                  <a:schemeClr val="accent2"/>
                </a:solidFill>
              </a:rPr>
              <a:t>NAME</a:t>
            </a:r>
            <a:r>
              <a:rPr lang="zh-CN" altLang="en-US" sz="3200" dirty="0"/>
              <a:t>，‘</a:t>
            </a:r>
            <a:r>
              <a:rPr lang="en-US" altLang="zh-CN" sz="3200" dirty="0"/>
              <a:t>Year of Birth:’ </a:t>
            </a:r>
            <a:r>
              <a:rPr lang="en-US" altLang="zh-CN" sz="3200" dirty="0">
                <a:solidFill>
                  <a:schemeClr val="accent2"/>
                </a:solidFill>
              </a:rPr>
              <a:t>BIRTH</a:t>
            </a:r>
            <a:r>
              <a:rPr lang="zh-CN" altLang="en-US" sz="3200" dirty="0"/>
              <a:t>，</a:t>
            </a:r>
            <a:r>
              <a:rPr lang="en-US" altLang="zh-CN" sz="3200" dirty="0"/>
              <a:t>2023-Sage </a:t>
            </a:r>
            <a:r>
              <a:rPr lang="en-US" altLang="zh-CN" sz="3200" dirty="0">
                <a:solidFill>
                  <a:schemeClr val="accent2"/>
                </a:solidFill>
              </a:rPr>
              <a:t>BIRTHDAY</a:t>
            </a:r>
            <a:r>
              <a:rPr lang="zh-CN" altLang="en-US" sz="3200" dirty="0"/>
              <a:t>，</a:t>
            </a:r>
            <a:r>
              <a:rPr lang="en-US" altLang="zh-CN" sz="3200" dirty="0"/>
              <a:t>LOWER(</a:t>
            </a:r>
            <a:r>
              <a:rPr lang="en-US" altLang="zh-CN" sz="3200" dirty="0" err="1"/>
              <a:t>Sdept</a:t>
            </a:r>
            <a:r>
              <a:rPr lang="en-US" altLang="zh-CN" sz="3200" dirty="0"/>
              <a:t>) </a:t>
            </a:r>
            <a:r>
              <a:rPr lang="en-US" altLang="zh-CN" sz="3200" dirty="0">
                <a:solidFill>
                  <a:schemeClr val="accent2"/>
                </a:solidFill>
              </a:rPr>
              <a:t>DEPARTMENT</a:t>
            </a:r>
          </a:p>
          <a:p>
            <a:pPr lvl="1" eaLnBrk="1" hangingPunct="1">
              <a:buFontTx/>
              <a:buNone/>
            </a:pPr>
            <a:r>
              <a:rPr lang="en-US" altLang="zh-CN" sz="3200" dirty="0"/>
              <a:t>   FROM Student</a:t>
            </a:r>
            <a:r>
              <a:rPr lang="en-US" altLang="zh-CN" sz="3200" dirty="0">
                <a:latin typeface="Times New Roman" panose="02020603050405020304" pitchFamily="18" charset="0"/>
              </a:rPr>
              <a:t>;</a:t>
            </a:r>
            <a:endParaRPr lang="en-US" altLang="zh-CN" sz="3200" dirty="0"/>
          </a:p>
        </p:txBody>
      </p:sp>
      <p:graphicFrame>
        <p:nvGraphicFramePr>
          <p:cNvPr id="4" name="表格 3">
            <a:extLst>
              <a:ext uri="{FF2B5EF4-FFF2-40B4-BE49-F238E27FC236}">
                <a16:creationId xmlns:a16="http://schemas.microsoft.com/office/drawing/2014/main" id="{BA6AA35A-F539-48AA-9BC6-4EEFD6EDD677}"/>
              </a:ext>
            </a:extLst>
          </p:cNvPr>
          <p:cNvGraphicFramePr>
            <a:graphicFrameLocks noGrp="1"/>
          </p:cNvGraphicFramePr>
          <p:nvPr/>
        </p:nvGraphicFramePr>
        <p:xfrm>
          <a:off x="1143000" y="3860800"/>
          <a:ext cx="7162800" cy="231140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790700">
                  <a:extLst>
                    <a:ext uri="{9D8B030D-6E8A-4147-A177-3AD203B41FA5}">
                      <a16:colId xmlns:a16="http://schemas.microsoft.com/office/drawing/2014/main" val="20002"/>
                    </a:ext>
                  </a:extLst>
                </a:gridCol>
                <a:gridCol w="1790700">
                  <a:extLst>
                    <a:ext uri="{9D8B030D-6E8A-4147-A177-3AD203B41FA5}">
                      <a16:colId xmlns:a16="http://schemas.microsoft.com/office/drawing/2014/main" val="20003"/>
                    </a:ext>
                  </a:extLst>
                </a:gridCol>
              </a:tblGrid>
              <a:tr h="462280">
                <a:tc>
                  <a:txBody>
                    <a:bodyPr/>
                    <a:lstStyle/>
                    <a:p>
                      <a:r>
                        <a:rPr lang="en-US" altLang="zh-CN" b="1" dirty="0">
                          <a:solidFill>
                            <a:srgbClr val="3333CC"/>
                          </a:solidFill>
                        </a:rPr>
                        <a:t>NAME</a:t>
                      </a:r>
                      <a:endParaRPr lang="zh-CN" altLang="en-US" b="1" dirty="0">
                        <a:solidFill>
                          <a:srgbClr val="3333CC"/>
                        </a:solidFill>
                      </a:endParaRPr>
                    </a:p>
                  </a:txBody>
                  <a:tcPr/>
                </a:tc>
                <a:tc>
                  <a:txBody>
                    <a:bodyPr/>
                    <a:lstStyle/>
                    <a:p>
                      <a:r>
                        <a:rPr lang="en-US" altLang="zh-CN" b="1" dirty="0">
                          <a:solidFill>
                            <a:srgbClr val="3333CC"/>
                          </a:solidFill>
                        </a:rPr>
                        <a:t>BIRTH</a:t>
                      </a:r>
                      <a:endParaRPr lang="zh-CN" altLang="en-US" b="1" dirty="0">
                        <a:solidFill>
                          <a:srgbClr val="3333CC"/>
                        </a:solidFill>
                      </a:endParaRPr>
                    </a:p>
                  </a:txBody>
                  <a:tcPr/>
                </a:tc>
                <a:tc>
                  <a:txBody>
                    <a:bodyPr/>
                    <a:lstStyle/>
                    <a:p>
                      <a:r>
                        <a:rPr lang="en-US" altLang="zh-CN" b="1" dirty="0">
                          <a:solidFill>
                            <a:srgbClr val="3333CC"/>
                          </a:solidFill>
                        </a:rPr>
                        <a:t>BIRTHDAY</a:t>
                      </a:r>
                      <a:endParaRPr lang="zh-CN" altLang="en-US" b="1" dirty="0">
                        <a:solidFill>
                          <a:srgbClr val="3333CC"/>
                        </a:solidFill>
                      </a:endParaRPr>
                    </a:p>
                  </a:txBody>
                  <a:tcPr/>
                </a:tc>
                <a:tc>
                  <a:txBody>
                    <a:bodyPr/>
                    <a:lstStyle/>
                    <a:p>
                      <a:r>
                        <a:rPr lang="en-US" altLang="zh-CN" sz="1800" b="1" dirty="0">
                          <a:solidFill>
                            <a:srgbClr val="3333CC"/>
                          </a:solidFill>
                        </a:rPr>
                        <a:t>DEPARTMENT</a:t>
                      </a:r>
                      <a:endParaRPr lang="zh-CN" altLang="en-US" b="1" dirty="0">
                        <a:solidFill>
                          <a:srgbClr val="3333CC"/>
                        </a:solidFill>
                      </a:endParaRPr>
                    </a:p>
                  </a:txBody>
                  <a:tcPr/>
                </a:tc>
                <a:extLst>
                  <a:ext uri="{0D108BD9-81ED-4DB2-BD59-A6C34878D82A}">
                    <a16:rowId xmlns:a16="http://schemas.microsoft.com/office/drawing/2014/main" val="10000"/>
                  </a:ext>
                </a:extLst>
              </a:tr>
              <a:tr h="462280">
                <a:tc>
                  <a:txBody>
                    <a:bodyPr/>
                    <a:lstStyle/>
                    <a:p>
                      <a:r>
                        <a:rPr lang="zh-CN" altLang="en-US" b="1" dirty="0"/>
                        <a:t>李勇</a:t>
                      </a:r>
                    </a:p>
                  </a:txBody>
                  <a:tcPr/>
                </a:tc>
                <a:tc>
                  <a:txBody>
                    <a:bodyPr/>
                    <a:lstStyle/>
                    <a:p>
                      <a:r>
                        <a:rPr lang="en-US" altLang="zh-CN" sz="1800" b="1" dirty="0"/>
                        <a:t>Year of Birth:</a:t>
                      </a:r>
                      <a:endParaRPr lang="zh-CN" altLang="en-US" b="1" dirty="0"/>
                    </a:p>
                  </a:txBody>
                  <a:tcPr/>
                </a:tc>
                <a:tc>
                  <a:txBody>
                    <a:bodyPr/>
                    <a:lstStyle/>
                    <a:p>
                      <a:r>
                        <a:rPr lang="en-US" altLang="zh-CN" b="1" dirty="0"/>
                        <a:t>1994</a:t>
                      </a:r>
                      <a:endParaRPr lang="zh-CN" altLang="en-US" b="1" dirty="0"/>
                    </a:p>
                  </a:txBody>
                  <a:tcPr/>
                </a:tc>
                <a:tc>
                  <a:txBody>
                    <a:bodyPr/>
                    <a:lstStyle/>
                    <a:p>
                      <a:r>
                        <a:rPr lang="en-US" altLang="zh-CN" b="1" dirty="0" err="1"/>
                        <a:t>cs</a:t>
                      </a:r>
                      <a:endParaRPr lang="zh-CN" altLang="en-US" b="1" dirty="0"/>
                    </a:p>
                  </a:txBody>
                  <a:tcPr/>
                </a:tc>
                <a:extLst>
                  <a:ext uri="{0D108BD9-81ED-4DB2-BD59-A6C34878D82A}">
                    <a16:rowId xmlns:a16="http://schemas.microsoft.com/office/drawing/2014/main" val="10001"/>
                  </a:ext>
                </a:extLst>
              </a:tr>
              <a:tr h="462280">
                <a:tc>
                  <a:txBody>
                    <a:bodyPr/>
                    <a:lstStyle/>
                    <a:p>
                      <a:r>
                        <a:rPr lang="zh-CN" altLang="en-US" b="1" dirty="0"/>
                        <a:t>刘晨</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t>Year of Birth:</a:t>
                      </a:r>
                      <a:endParaRPr lang="zh-CN" altLang="en-US" b="1" dirty="0"/>
                    </a:p>
                  </a:txBody>
                  <a:tcPr/>
                </a:tc>
                <a:tc>
                  <a:txBody>
                    <a:bodyPr/>
                    <a:lstStyle/>
                    <a:p>
                      <a:r>
                        <a:rPr lang="en-US" altLang="zh-CN" b="1" dirty="0"/>
                        <a:t>1995</a:t>
                      </a:r>
                      <a:endParaRPr lang="zh-CN" altLang="en-US" b="1" dirty="0"/>
                    </a:p>
                  </a:txBody>
                  <a:tcPr/>
                </a:tc>
                <a:tc>
                  <a:txBody>
                    <a:bodyPr/>
                    <a:lstStyle/>
                    <a:p>
                      <a:r>
                        <a:rPr lang="en-US" altLang="zh-CN" b="1" dirty="0" err="1"/>
                        <a:t>cs</a:t>
                      </a:r>
                      <a:endParaRPr lang="zh-CN" altLang="en-US" b="1" dirty="0"/>
                    </a:p>
                  </a:txBody>
                  <a:tcPr/>
                </a:tc>
                <a:extLst>
                  <a:ext uri="{0D108BD9-81ED-4DB2-BD59-A6C34878D82A}">
                    <a16:rowId xmlns:a16="http://schemas.microsoft.com/office/drawing/2014/main" val="10002"/>
                  </a:ext>
                </a:extLst>
              </a:tr>
              <a:tr h="462280">
                <a:tc>
                  <a:txBody>
                    <a:bodyPr/>
                    <a:lstStyle/>
                    <a:p>
                      <a:r>
                        <a:rPr lang="zh-CN" altLang="en-US" b="1" dirty="0"/>
                        <a:t>王敏</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t>Year of Birth:</a:t>
                      </a:r>
                      <a:endParaRPr lang="zh-CN" altLang="en-US" b="1" dirty="0"/>
                    </a:p>
                  </a:txBody>
                  <a:tcPr/>
                </a:tc>
                <a:tc>
                  <a:txBody>
                    <a:bodyPr/>
                    <a:lstStyle/>
                    <a:p>
                      <a:r>
                        <a:rPr lang="en-US" altLang="zh-CN" b="1" dirty="0"/>
                        <a:t>1996</a:t>
                      </a:r>
                      <a:endParaRPr lang="zh-CN" altLang="en-US" b="1" dirty="0"/>
                    </a:p>
                  </a:txBody>
                  <a:tcPr/>
                </a:tc>
                <a:tc>
                  <a:txBody>
                    <a:bodyPr/>
                    <a:lstStyle/>
                    <a:p>
                      <a:r>
                        <a:rPr lang="en-US" altLang="zh-CN" b="1" dirty="0"/>
                        <a:t>ma</a:t>
                      </a:r>
                      <a:endParaRPr lang="zh-CN" altLang="en-US" b="1" dirty="0"/>
                    </a:p>
                  </a:txBody>
                  <a:tcPr/>
                </a:tc>
                <a:extLst>
                  <a:ext uri="{0D108BD9-81ED-4DB2-BD59-A6C34878D82A}">
                    <a16:rowId xmlns:a16="http://schemas.microsoft.com/office/drawing/2014/main" val="10003"/>
                  </a:ext>
                </a:extLst>
              </a:tr>
              <a:tr h="462280">
                <a:tc>
                  <a:txBody>
                    <a:bodyPr/>
                    <a:lstStyle/>
                    <a:p>
                      <a:r>
                        <a:rPr lang="zh-CN" altLang="en-US" b="1" dirty="0"/>
                        <a:t>张立</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t>Year of Birth:</a:t>
                      </a:r>
                      <a:endParaRPr lang="zh-CN" altLang="en-US" b="1" dirty="0"/>
                    </a:p>
                  </a:txBody>
                  <a:tcPr/>
                </a:tc>
                <a:tc>
                  <a:txBody>
                    <a:bodyPr/>
                    <a:lstStyle/>
                    <a:p>
                      <a:r>
                        <a:rPr lang="en-US" altLang="zh-CN" b="1" dirty="0"/>
                        <a:t>1995</a:t>
                      </a:r>
                      <a:endParaRPr lang="zh-CN" altLang="en-US" b="1" dirty="0"/>
                    </a:p>
                  </a:txBody>
                  <a:tcPr/>
                </a:tc>
                <a:tc>
                  <a:txBody>
                    <a:bodyPr/>
                    <a:lstStyle/>
                    <a:p>
                      <a:r>
                        <a:rPr lang="en-US" altLang="zh-CN" b="1" dirty="0"/>
                        <a:t>is</a:t>
                      </a:r>
                      <a:endParaRPr lang="zh-CN" altLang="en-US" b="1"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F072A2FE-85C2-4A87-A7CB-4629F5AFF7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034798-8FF3-46A6-92F1-7D16DA2D2CB9}" type="slidenum">
              <a:rPr lang="en-US" altLang="zh-CN"/>
              <a:pPr eaLnBrk="1" hangingPunct="1"/>
              <a:t>65</a:t>
            </a:fld>
            <a:endParaRPr lang="en-US" altLang="zh-CN"/>
          </a:p>
        </p:txBody>
      </p:sp>
      <p:sp>
        <p:nvSpPr>
          <p:cNvPr id="67587" name="Rectangle 2">
            <a:extLst>
              <a:ext uri="{FF2B5EF4-FFF2-40B4-BE49-F238E27FC236}">
                <a16:creationId xmlns:a16="http://schemas.microsoft.com/office/drawing/2014/main" id="{6B5E4243-688E-43DA-AC9A-BEC0C08E7156}"/>
              </a:ext>
            </a:extLst>
          </p:cNvPr>
          <p:cNvSpPr>
            <a:spLocks noGrp="1" noChangeArrowheads="1"/>
          </p:cNvSpPr>
          <p:nvPr>
            <p:ph type="title"/>
          </p:nvPr>
        </p:nvSpPr>
        <p:spPr>
          <a:xfrm>
            <a:off x="457200" y="304800"/>
            <a:ext cx="8229600" cy="1143000"/>
          </a:xfrm>
        </p:spPr>
        <p:txBody>
          <a:bodyPr/>
          <a:lstStyle/>
          <a:p>
            <a:pPr eaLnBrk="1" hangingPunct="1"/>
            <a:r>
              <a:rPr lang="en-US" altLang="zh-CN"/>
              <a:t>3.4.1 </a:t>
            </a:r>
            <a:r>
              <a:rPr lang="zh-CN" altLang="en-US" b="1"/>
              <a:t>单表查询</a:t>
            </a:r>
          </a:p>
        </p:txBody>
      </p:sp>
      <p:sp>
        <p:nvSpPr>
          <p:cNvPr id="67588" name="Rectangle 3">
            <a:extLst>
              <a:ext uri="{FF2B5EF4-FFF2-40B4-BE49-F238E27FC236}">
                <a16:creationId xmlns:a16="http://schemas.microsoft.com/office/drawing/2014/main" id="{199A244D-8C74-4E18-B77F-37B334F1534B}"/>
              </a:ext>
            </a:extLst>
          </p:cNvPr>
          <p:cNvSpPr>
            <a:spLocks noGrp="1" noChangeArrowheads="1"/>
          </p:cNvSpPr>
          <p:nvPr>
            <p:ph type="body" idx="1"/>
          </p:nvPr>
        </p:nvSpPr>
        <p:spPr>
          <a:xfrm>
            <a:off x="762000" y="1524000"/>
            <a:ext cx="7543800" cy="4724400"/>
          </a:xfrm>
        </p:spPr>
        <p:txBody>
          <a:bodyPr/>
          <a:lstStyle/>
          <a:p>
            <a:pPr marL="609600" indent="-609600" eaLnBrk="1" hangingPunct="1">
              <a:buFontTx/>
              <a:buNone/>
            </a:pPr>
            <a:r>
              <a:rPr lang="zh-CN" altLang="en-US" sz="4400"/>
              <a:t>查询仅涉及一个表</a:t>
            </a:r>
          </a:p>
          <a:p>
            <a:pPr marL="990600" lvl="1" indent="-533400" eaLnBrk="1" hangingPunct="1">
              <a:buFontTx/>
              <a:buAutoNum type="circleNumDbPlain"/>
            </a:pPr>
            <a:r>
              <a:rPr lang="zh-CN" altLang="en-US" sz="4000"/>
              <a:t>选择表中的若干列</a:t>
            </a:r>
          </a:p>
          <a:p>
            <a:pPr marL="990600" lvl="1" indent="-533400" eaLnBrk="1" hangingPunct="1">
              <a:buFontTx/>
              <a:buAutoNum type="circleNumDbPlain"/>
            </a:pPr>
            <a:r>
              <a:rPr lang="zh-CN" altLang="en-US" sz="4000">
                <a:solidFill>
                  <a:srgbClr val="3333CC"/>
                </a:solidFill>
              </a:rPr>
              <a:t>选择表中的若干元组</a:t>
            </a:r>
          </a:p>
          <a:p>
            <a:pPr marL="990600" lvl="1" indent="-533400" eaLnBrk="1" hangingPunct="1">
              <a:buFontTx/>
              <a:buAutoNum type="circleNumDbPlain"/>
            </a:pPr>
            <a:r>
              <a:rPr lang="en-US" altLang="zh-CN" sz="4000"/>
              <a:t>ORDER BY</a:t>
            </a:r>
            <a:r>
              <a:rPr lang="zh-CN" altLang="en-US" sz="4000"/>
              <a:t>子句</a:t>
            </a:r>
          </a:p>
          <a:p>
            <a:pPr marL="990600" lvl="1" indent="-533400" eaLnBrk="1" hangingPunct="1">
              <a:buFontTx/>
              <a:buAutoNum type="circleNumDbPlain"/>
            </a:pPr>
            <a:r>
              <a:rPr lang="zh-CN" altLang="en-US" sz="4000"/>
              <a:t>聚集函数</a:t>
            </a:r>
          </a:p>
          <a:p>
            <a:pPr marL="990600" lvl="1" indent="-533400" eaLnBrk="1" hangingPunct="1">
              <a:buFontTx/>
              <a:buAutoNum type="circleNumDbPlain"/>
            </a:pPr>
            <a:r>
              <a:rPr lang="en-US" altLang="zh-CN" sz="4000"/>
              <a:t>GROUP BY</a:t>
            </a:r>
            <a:r>
              <a:rPr lang="zh-CN" altLang="en-US" sz="4000"/>
              <a:t>子句</a:t>
            </a:r>
          </a:p>
          <a:p>
            <a:pPr marL="609600" indent="-609600" eaLnBrk="1" hangingPunct="1"/>
            <a:endParaRPr lang="en-US" altLang="zh-CN" sz="4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8BADD5E3-9328-450E-A31C-75CAC97A96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2DB81E2-E207-421B-B81D-A269502A84B5}" type="slidenum">
              <a:rPr lang="en-US" altLang="zh-CN"/>
              <a:pPr eaLnBrk="1" hangingPunct="1"/>
              <a:t>66</a:t>
            </a:fld>
            <a:endParaRPr lang="en-US" altLang="zh-CN"/>
          </a:p>
        </p:txBody>
      </p:sp>
      <p:sp>
        <p:nvSpPr>
          <p:cNvPr id="68611" name="Rectangle 2">
            <a:extLst>
              <a:ext uri="{FF2B5EF4-FFF2-40B4-BE49-F238E27FC236}">
                <a16:creationId xmlns:a16="http://schemas.microsoft.com/office/drawing/2014/main" id="{712EA22F-7707-4B24-A585-91D3A8F1E8ED}"/>
              </a:ext>
            </a:extLst>
          </p:cNvPr>
          <p:cNvSpPr>
            <a:spLocks noGrp="1" noChangeArrowheads="1"/>
          </p:cNvSpPr>
          <p:nvPr>
            <p:ph type="title"/>
          </p:nvPr>
        </p:nvSpPr>
        <p:spPr/>
        <p:txBody>
          <a:bodyPr/>
          <a:lstStyle/>
          <a:p>
            <a:pPr eaLnBrk="1" hangingPunct="1"/>
            <a:r>
              <a:rPr lang="zh-CN" altLang="en-US" b="1"/>
              <a:t>二、选择表中的若干元组</a:t>
            </a:r>
          </a:p>
        </p:txBody>
      </p:sp>
      <p:sp>
        <p:nvSpPr>
          <p:cNvPr id="69635" name="Rectangle 3">
            <a:extLst>
              <a:ext uri="{FF2B5EF4-FFF2-40B4-BE49-F238E27FC236}">
                <a16:creationId xmlns:a16="http://schemas.microsoft.com/office/drawing/2014/main" id="{12C60730-8B90-42FE-A7CD-6D4EE7485936}"/>
              </a:ext>
            </a:extLst>
          </p:cNvPr>
          <p:cNvSpPr>
            <a:spLocks noGrp="1" noChangeArrowheads="1"/>
          </p:cNvSpPr>
          <p:nvPr>
            <p:ph type="body" idx="1"/>
          </p:nvPr>
        </p:nvSpPr>
        <p:spPr>
          <a:xfrm>
            <a:off x="457200" y="1524000"/>
            <a:ext cx="8229600" cy="4343400"/>
          </a:xfrm>
        </p:spPr>
        <p:txBody>
          <a:bodyPr/>
          <a:lstStyle/>
          <a:p>
            <a:pPr eaLnBrk="1" hangingPunct="1"/>
            <a:r>
              <a:rPr lang="zh-CN" altLang="en-US" sz="4000"/>
              <a:t>如果没有指定</a:t>
            </a:r>
            <a:r>
              <a:rPr lang="en-US" altLang="zh-CN" sz="4000"/>
              <a:t>DISTINCT</a:t>
            </a:r>
            <a:r>
              <a:rPr lang="zh-CN" altLang="en-US" sz="4000"/>
              <a:t>关键词，则缺省为</a:t>
            </a:r>
            <a:r>
              <a:rPr lang="en-US" altLang="zh-CN" sz="4000"/>
              <a:t>ALL</a:t>
            </a:r>
          </a:p>
          <a:p>
            <a:pPr eaLnBrk="1" hangingPunct="1"/>
            <a:r>
              <a:rPr lang="zh-CN" altLang="en-US" sz="4000"/>
              <a:t>例</a:t>
            </a:r>
            <a:r>
              <a:rPr lang="en-US" altLang="zh-CN" sz="4000"/>
              <a:t>6. </a:t>
            </a:r>
            <a:r>
              <a:rPr lang="zh-CN" altLang="en-US" sz="4000"/>
              <a:t>查询选修了课程的学生学号</a:t>
            </a:r>
          </a:p>
          <a:p>
            <a:pPr lvl="1" eaLnBrk="1" hangingPunct="1">
              <a:buFontTx/>
              <a:buNone/>
            </a:pPr>
            <a:r>
              <a:rPr lang="en-US" altLang="zh-CN" sz="4000"/>
              <a:t>SELECT Sno FROM SC</a:t>
            </a:r>
            <a:r>
              <a:rPr lang="en-US" altLang="zh-CN" sz="4000">
                <a:latin typeface="Times New Roman" panose="02020603050405020304" pitchFamily="18" charset="0"/>
              </a:rPr>
              <a:t>;</a:t>
            </a:r>
          </a:p>
          <a:p>
            <a:pPr lvl="1" eaLnBrk="1" hangingPunct="1">
              <a:buFontTx/>
              <a:buNone/>
            </a:pPr>
            <a:r>
              <a:rPr lang="zh-CN" altLang="en-US" sz="4000"/>
              <a:t>等价于：</a:t>
            </a:r>
            <a:r>
              <a:rPr lang="en-US" altLang="zh-CN" sz="4000"/>
              <a:t>SELECT ALL Sno FROM SC</a:t>
            </a:r>
            <a:r>
              <a:rPr lang="en-US" altLang="zh-CN" sz="40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527492BF-6E59-47FF-8BFC-B6F0B23908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484402E-6EB8-416D-83A9-1E0A8DA37EFA}" type="slidenum">
              <a:rPr lang="en-US" altLang="zh-CN"/>
              <a:pPr eaLnBrk="1" hangingPunct="1"/>
              <a:t>67</a:t>
            </a:fld>
            <a:endParaRPr lang="en-US" altLang="zh-CN"/>
          </a:p>
        </p:txBody>
      </p:sp>
      <p:sp>
        <p:nvSpPr>
          <p:cNvPr id="69635" name="Rectangle 2">
            <a:extLst>
              <a:ext uri="{FF2B5EF4-FFF2-40B4-BE49-F238E27FC236}">
                <a16:creationId xmlns:a16="http://schemas.microsoft.com/office/drawing/2014/main" id="{9A2C7A20-C794-46BD-B707-D66FAB8EA516}"/>
              </a:ext>
            </a:extLst>
          </p:cNvPr>
          <p:cNvSpPr>
            <a:spLocks noGrp="1" noChangeArrowheads="1"/>
          </p:cNvSpPr>
          <p:nvPr>
            <p:ph type="title"/>
          </p:nvPr>
        </p:nvSpPr>
        <p:spPr/>
        <p:txBody>
          <a:bodyPr/>
          <a:lstStyle/>
          <a:p>
            <a:pPr eaLnBrk="1" hangingPunct="1"/>
            <a:r>
              <a:rPr lang="zh-CN" altLang="en-US" b="1"/>
              <a:t>消除取值重复的行（续）</a:t>
            </a:r>
          </a:p>
        </p:txBody>
      </p:sp>
      <p:sp>
        <p:nvSpPr>
          <p:cNvPr id="69636" name="Rectangle 3">
            <a:extLst>
              <a:ext uri="{FF2B5EF4-FFF2-40B4-BE49-F238E27FC236}">
                <a16:creationId xmlns:a16="http://schemas.microsoft.com/office/drawing/2014/main" id="{0E3B0A15-4437-4DCF-81E2-334B39910C4A}"/>
              </a:ext>
            </a:extLst>
          </p:cNvPr>
          <p:cNvSpPr>
            <a:spLocks noGrp="1" noChangeArrowheads="1"/>
          </p:cNvSpPr>
          <p:nvPr>
            <p:ph type="body" idx="1"/>
          </p:nvPr>
        </p:nvSpPr>
        <p:spPr>
          <a:xfrm>
            <a:off x="381000" y="1447800"/>
            <a:ext cx="8763000" cy="1905000"/>
          </a:xfrm>
        </p:spPr>
        <p:txBody>
          <a:bodyPr/>
          <a:lstStyle/>
          <a:p>
            <a:pPr eaLnBrk="1" hangingPunct="1"/>
            <a:r>
              <a:rPr lang="zh-CN" altLang="en-US" sz="3600"/>
              <a:t>指定</a:t>
            </a:r>
            <a:r>
              <a:rPr lang="en-US" altLang="zh-CN" sz="3600"/>
              <a:t>DISTINCT</a:t>
            </a:r>
            <a:r>
              <a:rPr lang="zh-CN" altLang="en-US" sz="3600"/>
              <a:t>关键词，去掉表中重复行</a:t>
            </a:r>
          </a:p>
          <a:p>
            <a:pPr eaLnBrk="1" hangingPunct="1"/>
            <a:r>
              <a:rPr lang="en-US" altLang="zh-CN" sz="3600"/>
              <a:t>SELECT </a:t>
            </a:r>
            <a:r>
              <a:rPr lang="en-US" altLang="zh-CN" sz="3600">
                <a:solidFill>
                  <a:srgbClr val="3333CC"/>
                </a:solidFill>
              </a:rPr>
              <a:t>DISTINCT</a:t>
            </a:r>
            <a:r>
              <a:rPr lang="en-US" altLang="zh-CN" sz="3600"/>
              <a:t> Sno</a:t>
            </a:r>
          </a:p>
          <a:p>
            <a:pPr lvl="1" eaLnBrk="1" hangingPunct="1">
              <a:buFontTx/>
              <a:buNone/>
            </a:pPr>
            <a:r>
              <a:rPr lang="en-US" altLang="zh-CN" sz="3600"/>
              <a:t>FROM SC</a:t>
            </a:r>
            <a:r>
              <a:rPr lang="en-US" altLang="zh-CN" sz="3200">
                <a:latin typeface="Times New Roman" panose="02020603050405020304" pitchFamily="18" charset="0"/>
              </a:rPr>
              <a:t>;</a:t>
            </a:r>
          </a:p>
          <a:p>
            <a:pPr eaLnBrk="1" hangingPunct="1"/>
            <a:endParaRPr lang="en-US" altLang="zh-CN" sz="3600">
              <a:latin typeface="Times New Roman" panose="02020603050405020304" pitchFamily="18" charset="0"/>
            </a:endParaRPr>
          </a:p>
        </p:txBody>
      </p:sp>
      <p:grpSp>
        <p:nvGrpSpPr>
          <p:cNvPr id="2" name="Group 9">
            <a:extLst>
              <a:ext uri="{FF2B5EF4-FFF2-40B4-BE49-F238E27FC236}">
                <a16:creationId xmlns:a16="http://schemas.microsoft.com/office/drawing/2014/main" id="{7C902732-0BB7-4B11-BD91-0B93B4D12EC7}"/>
              </a:ext>
            </a:extLst>
          </p:cNvPr>
          <p:cNvGrpSpPr>
            <a:grpSpLocks/>
          </p:cNvGrpSpPr>
          <p:nvPr/>
        </p:nvGrpSpPr>
        <p:grpSpPr bwMode="auto">
          <a:xfrm>
            <a:off x="4267200" y="3429000"/>
            <a:ext cx="2819400" cy="2581275"/>
            <a:chOff x="2688" y="2160"/>
            <a:chExt cx="1776" cy="1626"/>
          </a:xfrm>
        </p:grpSpPr>
        <p:pic>
          <p:nvPicPr>
            <p:cNvPr id="69638" name="Picture 5">
              <a:extLst>
                <a:ext uri="{FF2B5EF4-FFF2-40B4-BE49-F238E27FC236}">
                  <a16:creationId xmlns:a16="http://schemas.microsoft.com/office/drawing/2014/main" id="{0AB795B6-21E2-4C6D-B30B-674116213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8" y="2160"/>
              <a:ext cx="1776" cy="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Rectangle 7">
              <a:extLst>
                <a:ext uri="{FF2B5EF4-FFF2-40B4-BE49-F238E27FC236}">
                  <a16:creationId xmlns:a16="http://schemas.microsoft.com/office/drawing/2014/main" id="{F85F4CC3-3583-4A3F-AC3E-F69152DDEAB1}"/>
                </a:ext>
              </a:extLst>
            </p:cNvPr>
            <p:cNvSpPr>
              <a:spLocks noChangeArrowheads="1"/>
            </p:cNvSpPr>
            <p:nvPr/>
          </p:nvSpPr>
          <p:spPr bwMode="auto">
            <a:xfrm>
              <a:off x="2928" y="2544"/>
              <a:ext cx="1152" cy="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40" name="Rectangle 8">
              <a:extLst>
                <a:ext uri="{FF2B5EF4-FFF2-40B4-BE49-F238E27FC236}">
                  <a16:creationId xmlns:a16="http://schemas.microsoft.com/office/drawing/2014/main" id="{2D011612-9FF8-4EFF-A911-BFD9D0DBC032}"/>
                </a:ext>
              </a:extLst>
            </p:cNvPr>
            <p:cNvSpPr>
              <a:spLocks noChangeArrowheads="1"/>
            </p:cNvSpPr>
            <p:nvPr/>
          </p:nvSpPr>
          <p:spPr bwMode="auto">
            <a:xfrm>
              <a:off x="2928" y="3216"/>
              <a:ext cx="1152" cy="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D22897D7-EA86-48E7-8D30-57F7E9C928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752904-45A7-4D01-B5D7-B6C203784E44}" type="slidenum">
              <a:rPr lang="en-US" altLang="zh-CN"/>
              <a:pPr eaLnBrk="1" hangingPunct="1"/>
              <a:t>68</a:t>
            </a:fld>
            <a:endParaRPr lang="en-US" altLang="zh-CN"/>
          </a:p>
        </p:txBody>
      </p:sp>
      <p:sp>
        <p:nvSpPr>
          <p:cNvPr id="70659" name="Rectangle 2">
            <a:extLst>
              <a:ext uri="{FF2B5EF4-FFF2-40B4-BE49-F238E27FC236}">
                <a16:creationId xmlns:a16="http://schemas.microsoft.com/office/drawing/2014/main" id="{DB34BF5E-C0B2-4AAE-80F5-3FF4C57ED8ED}"/>
              </a:ext>
            </a:extLst>
          </p:cNvPr>
          <p:cNvSpPr>
            <a:spLocks noGrp="1" noChangeArrowheads="1"/>
          </p:cNvSpPr>
          <p:nvPr>
            <p:ph type="title"/>
          </p:nvPr>
        </p:nvSpPr>
        <p:spPr/>
        <p:txBody>
          <a:bodyPr/>
          <a:lstStyle/>
          <a:p>
            <a:pPr eaLnBrk="1" hangingPunct="1"/>
            <a:r>
              <a:rPr lang="en-US" altLang="zh-CN"/>
              <a:t>2. </a:t>
            </a:r>
            <a:r>
              <a:rPr lang="zh-CN" altLang="en-US" b="1"/>
              <a:t>查询满足条件的元组</a:t>
            </a:r>
          </a:p>
        </p:txBody>
      </p:sp>
      <p:sp>
        <p:nvSpPr>
          <p:cNvPr id="70660" name="Rectangle 3">
            <a:extLst>
              <a:ext uri="{FF2B5EF4-FFF2-40B4-BE49-F238E27FC236}">
                <a16:creationId xmlns:a16="http://schemas.microsoft.com/office/drawing/2014/main" id="{1ECEF0F3-5CD5-4FB2-85BF-BACBA9ED93EC}"/>
              </a:ext>
            </a:extLst>
          </p:cNvPr>
          <p:cNvSpPr>
            <a:spLocks noGrp="1" noChangeArrowheads="1"/>
          </p:cNvSpPr>
          <p:nvPr>
            <p:ph type="body" idx="1"/>
          </p:nvPr>
        </p:nvSpPr>
        <p:spPr>
          <a:xfrm>
            <a:off x="533400" y="1371600"/>
            <a:ext cx="8229600" cy="685800"/>
          </a:xfrm>
        </p:spPr>
        <p:txBody>
          <a:bodyPr/>
          <a:lstStyle/>
          <a:p>
            <a:pPr eaLnBrk="1" hangingPunct="1">
              <a:buFontTx/>
              <a:buNone/>
            </a:pPr>
            <a:r>
              <a:rPr lang="zh-CN" altLang="en-US"/>
              <a:t>表</a:t>
            </a:r>
            <a:r>
              <a:rPr lang="en-US" altLang="zh-CN"/>
              <a:t>3.6 </a:t>
            </a:r>
            <a:r>
              <a:rPr lang="zh-CN" altLang="en-US"/>
              <a:t>常用的查询条件 </a:t>
            </a:r>
            <a:r>
              <a:rPr lang="en-US" altLang="zh-CN"/>
              <a:t>(Page 93)</a:t>
            </a:r>
          </a:p>
          <a:p>
            <a:pPr eaLnBrk="1" hangingPunct="1"/>
            <a:endParaRPr lang="en-US" altLang="zh-CN"/>
          </a:p>
        </p:txBody>
      </p:sp>
      <p:pic>
        <p:nvPicPr>
          <p:cNvPr id="70661" name="Picture 4">
            <a:extLst>
              <a:ext uri="{FF2B5EF4-FFF2-40B4-BE49-F238E27FC236}">
                <a16:creationId xmlns:a16="http://schemas.microsoft.com/office/drawing/2014/main" id="{AC37F569-1ED4-46C9-953D-E4856FF23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8534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618B24FB-73A6-4057-8D2C-5B571A7614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672719-57F0-4154-B3EF-FB89674AEC46}" type="slidenum">
              <a:rPr lang="en-US" altLang="zh-CN"/>
              <a:pPr eaLnBrk="1" hangingPunct="1"/>
              <a:t>69</a:t>
            </a:fld>
            <a:endParaRPr lang="en-US" altLang="zh-CN"/>
          </a:p>
        </p:txBody>
      </p:sp>
      <p:sp>
        <p:nvSpPr>
          <p:cNvPr id="71683" name="Rectangle 2">
            <a:extLst>
              <a:ext uri="{FF2B5EF4-FFF2-40B4-BE49-F238E27FC236}">
                <a16:creationId xmlns:a16="http://schemas.microsoft.com/office/drawing/2014/main" id="{22DDC6FF-1616-4923-BC27-79029EB4BD17}"/>
              </a:ext>
            </a:extLst>
          </p:cNvPr>
          <p:cNvSpPr>
            <a:spLocks noGrp="1" noChangeArrowheads="1"/>
          </p:cNvSpPr>
          <p:nvPr>
            <p:ph type="title"/>
          </p:nvPr>
        </p:nvSpPr>
        <p:spPr/>
        <p:txBody>
          <a:bodyPr/>
          <a:lstStyle/>
          <a:p>
            <a:pPr eaLnBrk="1" hangingPunct="1"/>
            <a:r>
              <a:rPr lang="en-US" altLang="zh-CN"/>
              <a:t>(1) </a:t>
            </a:r>
            <a:r>
              <a:rPr lang="zh-CN" altLang="en-US" b="1"/>
              <a:t>比较大小</a:t>
            </a:r>
          </a:p>
        </p:txBody>
      </p:sp>
      <p:sp>
        <p:nvSpPr>
          <p:cNvPr id="75779" name="Rectangle 3">
            <a:extLst>
              <a:ext uri="{FF2B5EF4-FFF2-40B4-BE49-F238E27FC236}">
                <a16:creationId xmlns:a16="http://schemas.microsoft.com/office/drawing/2014/main" id="{8AE23466-7E3D-4610-A284-F2FA4E4A87E4}"/>
              </a:ext>
            </a:extLst>
          </p:cNvPr>
          <p:cNvSpPr>
            <a:spLocks noGrp="1" noChangeArrowheads="1"/>
          </p:cNvSpPr>
          <p:nvPr>
            <p:ph type="body" idx="1"/>
          </p:nvPr>
        </p:nvSpPr>
        <p:spPr>
          <a:xfrm>
            <a:off x="457200" y="1600200"/>
            <a:ext cx="8229600" cy="2743200"/>
          </a:xfrm>
        </p:spPr>
        <p:txBody>
          <a:bodyPr/>
          <a:lstStyle/>
          <a:p>
            <a:pPr eaLnBrk="1" hangingPunct="1">
              <a:buFontTx/>
              <a:buNone/>
            </a:pPr>
            <a:r>
              <a:rPr lang="zh-CN" altLang="en-US" sz="3600"/>
              <a:t>例</a:t>
            </a:r>
            <a:r>
              <a:rPr lang="en-US" altLang="zh-CN" sz="3600"/>
              <a:t>7. </a:t>
            </a:r>
            <a:r>
              <a:rPr lang="zh-CN" altLang="en-US" sz="3600"/>
              <a:t>查询计算机科学系全体学生的名单</a:t>
            </a:r>
          </a:p>
          <a:p>
            <a:pPr lvl="1" eaLnBrk="1" hangingPunct="1">
              <a:buFontTx/>
              <a:buNone/>
            </a:pPr>
            <a:r>
              <a:rPr lang="en-US" altLang="zh-CN" sz="3600"/>
              <a:t>SELECT Sname</a:t>
            </a:r>
          </a:p>
          <a:p>
            <a:pPr lvl="1" eaLnBrk="1" hangingPunct="1">
              <a:buFontTx/>
              <a:buNone/>
            </a:pPr>
            <a:r>
              <a:rPr lang="en-US" altLang="zh-CN" sz="3600"/>
              <a:t>FROM Student</a:t>
            </a:r>
          </a:p>
          <a:p>
            <a:pPr lvl="1" eaLnBrk="1" hangingPunct="1">
              <a:buFontTx/>
              <a:buNone/>
            </a:pPr>
            <a:r>
              <a:rPr lang="en-US" altLang="zh-CN" sz="3600"/>
              <a:t>WHERE Sdept=‘CS’</a:t>
            </a:r>
            <a:r>
              <a:rPr lang="zh-CN" altLang="en-US" sz="3600">
                <a:latin typeface="Times New Roman" panose="02020603050405020304" pitchFamily="18" charset="0"/>
              </a:rPr>
              <a:t>；</a:t>
            </a:r>
          </a:p>
          <a:p>
            <a:pPr eaLnBrk="1" hangingPunct="1"/>
            <a:endParaRPr lang="zh-CN" altLang="en-US" sz="4000"/>
          </a:p>
          <a:p>
            <a:pPr eaLnBrk="1" hangingPunct="1"/>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CF674599-EFC0-48AB-A549-715C055BE8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834D40-D603-4827-8DAF-85AEA7CC4A70}" type="slidenum">
              <a:rPr lang="en-US" altLang="zh-CN"/>
              <a:pPr eaLnBrk="1" hangingPunct="1"/>
              <a:t>7</a:t>
            </a:fld>
            <a:endParaRPr lang="en-US" altLang="zh-CN"/>
          </a:p>
        </p:txBody>
      </p:sp>
      <p:sp>
        <p:nvSpPr>
          <p:cNvPr id="8195" name="Rectangle 2">
            <a:extLst>
              <a:ext uri="{FF2B5EF4-FFF2-40B4-BE49-F238E27FC236}">
                <a16:creationId xmlns:a16="http://schemas.microsoft.com/office/drawing/2014/main" id="{DE0EDA2D-11B3-455A-B8AE-EEA96E205574}"/>
              </a:ext>
            </a:extLst>
          </p:cNvPr>
          <p:cNvSpPr>
            <a:spLocks noGrp="1" noChangeArrowheads="1"/>
          </p:cNvSpPr>
          <p:nvPr>
            <p:ph type="title"/>
          </p:nvPr>
        </p:nvSpPr>
        <p:spPr/>
        <p:txBody>
          <a:bodyPr/>
          <a:lstStyle/>
          <a:p>
            <a:pPr eaLnBrk="1" hangingPunct="1"/>
            <a:r>
              <a:rPr lang="en-US" altLang="zh-CN"/>
              <a:t>3.1.2  SQL</a:t>
            </a:r>
            <a:r>
              <a:rPr lang="zh-CN" altLang="en-US" b="1"/>
              <a:t>的特点</a:t>
            </a:r>
          </a:p>
        </p:txBody>
      </p:sp>
      <p:sp>
        <p:nvSpPr>
          <p:cNvPr id="8196" name="Rectangle 3">
            <a:extLst>
              <a:ext uri="{FF2B5EF4-FFF2-40B4-BE49-F238E27FC236}">
                <a16:creationId xmlns:a16="http://schemas.microsoft.com/office/drawing/2014/main" id="{D6DAF6B5-6136-4698-8740-5A26DD3C92CB}"/>
              </a:ext>
            </a:extLst>
          </p:cNvPr>
          <p:cNvSpPr>
            <a:spLocks noGrp="1" noChangeArrowheads="1"/>
          </p:cNvSpPr>
          <p:nvPr>
            <p:ph type="body" idx="1"/>
          </p:nvPr>
        </p:nvSpPr>
        <p:spPr>
          <a:xfrm>
            <a:off x="457200" y="1295400"/>
            <a:ext cx="8686800" cy="4724400"/>
          </a:xfrm>
        </p:spPr>
        <p:txBody>
          <a:bodyPr/>
          <a:lstStyle/>
          <a:p>
            <a:pPr marL="609600" indent="-609600" eaLnBrk="1" hangingPunct="1">
              <a:buFontTx/>
              <a:buAutoNum type="circleNumDbPlain"/>
            </a:pPr>
            <a:r>
              <a:rPr lang="zh-CN" altLang="en-US" sz="4400">
                <a:latin typeface="宋体" panose="02010600030101010101" pitchFamily="2" charset="-122"/>
              </a:rPr>
              <a:t>综合统一</a:t>
            </a:r>
          </a:p>
          <a:p>
            <a:pPr marL="609600" indent="-609600" eaLnBrk="1" hangingPunct="1">
              <a:buFontTx/>
              <a:buAutoNum type="circleNumDbPlain"/>
            </a:pPr>
            <a:r>
              <a:rPr lang="zh-CN" altLang="en-US" sz="4400">
                <a:solidFill>
                  <a:srgbClr val="3333CC"/>
                </a:solidFill>
                <a:latin typeface="宋体" panose="02010600030101010101" pitchFamily="2" charset="-122"/>
              </a:rPr>
              <a:t>高度非过程化</a:t>
            </a:r>
          </a:p>
          <a:p>
            <a:pPr marL="609600" indent="-609600" eaLnBrk="1" hangingPunct="1">
              <a:buFontTx/>
              <a:buAutoNum type="circleNumDbPlain"/>
            </a:pPr>
            <a:r>
              <a:rPr lang="zh-CN" altLang="en-US" sz="4400">
                <a:solidFill>
                  <a:srgbClr val="3333CC"/>
                </a:solidFill>
                <a:latin typeface="宋体" panose="02010600030101010101" pitchFamily="2" charset="-122"/>
              </a:rPr>
              <a:t>面向集合的操作方式</a:t>
            </a:r>
          </a:p>
          <a:p>
            <a:pPr marL="609600" indent="-609600" eaLnBrk="1" hangingPunct="1">
              <a:buFontTx/>
              <a:buAutoNum type="circleNumDbPlain"/>
            </a:pPr>
            <a:r>
              <a:rPr lang="zh-CN" altLang="en-US" sz="4400">
                <a:latin typeface="宋体" panose="02010600030101010101" pitchFamily="2" charset="-122"/>
              </a:rPr>
              <a:t>以同一种语法结构提供多种使用方式</a:t>
            </a:r>
          </a:p>
          <a:p>
            <a:pPr marL="609600" indent="-609600" eaLnBrk="1" hangingPunct="1">
              <a:buFontTx/>
              <a:buAutoNum type="circleNumDbPlain"/>
            </a:pPr>
            <a:r>
              <a:rPr lang="zh-CN" altLang="en-US" sz="4400">
                <a:latin typeface="宋体" panose="02010600030101010101" pitchFamily="2" charset="-122"/>
              </a:rPr>
              <a:t>语言简洁，易学易用</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C958E4AD-DD81-4E30-8B0C-91B6B373BB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F7FA6A6-C873-4C30-BB68-A8B2A6B089BC}" type="slidenum">
              <a:rPr lang="en-US" altLang="zh-CN"/>
              <a:pPr eaLnBrk="1" hangingPunct="1"/>
              <a:t>70</a:t>
            </a:fld>
            <a:endParaRPr lang="en-US" altLang="zh-CN"/>
          </a:p>
        </p:txBody>
      </p:sp>
      <p:sp>
        <p:nvSpPr>
          <p:cNvPr id="76803" name="Rectangle 3">
            <a:extLst>
              <a:ext uri="{FF2B5EF4-FFF2-40B4-BE49-F238E27FC236}">
                <a16:creationId xmlns:a16="http://schemas.microsoft.com/office/drawing/2014/main" id="{EEEFADF1-71E0-4F30-BC9F-E30DF7AEF821}"/>
              </a:ext>
            </a:extLst>
          </p:cNvPr>
          <p:cNvSpPr>
            <a:spLocks noGrp="1" noChangeArrowheads="1"/>
          </p:cNvSpPr>
          <p:nvPr>
            <p:ph type="body" idx="1"/>
          </p:nvPr>
        </p:nvSpPr>
        <p:spPr>
          <a:xfrm>
            <a:off x="533400" y="762000"/>
            <a:ext cx="8229600" cy="3657600"/>
          </a:xfrm>
        </p:spPr>
        <p:txBody>
          <a:bodyPr/>
          <a:lstStyle/>
          <a:p>
            <a:pPr eaLnBrk="1" hangingPunct="1">
              <a:buFontTx/>
              <a:buNone/>
            </a:pPr>
            <a:r>
              <a:rPr lang="zh-CN" altLang="en-US" sz="3600"/>
              <a:t>例</a:t>
            </a:r>
            <a:r>
              <a:rPr lang="en-US" altLang="zh-CN" sz="3600"/>
              <a:t>8. </a:t>
            </a:r>
            <a:r>
              <a:rPr lang="zh-CN" altLang="en-US" sz="3600"/>
              <a:t>查询所有年龄在</a:t>
            </a:r>
            <a:r>
              <a:rPr lang="en-US" altLang="zh-CN" sz="3600"/>
              <a:t>20</a:t>
            </a:r>
            <a:r>
              <a:rPr lang="zh-CN" altLang="en-US" sz="3600"/>
              <a:t>岁以下的学生姓名及年龄</a:t>
            </a:r>
          </a:p>
          <a:p>
            <a:pPr eaLnBrk="1" hangingPunct="1">
              <a:buFontTx/>
              <a:buNone/>
            </a:pPr>
            <a:r>
              <a:rPr lang="en-US" altLang="zh-CN" sz="3600"/>
              <a:t>SELECT Sname</a:t>
            </a:r>
            <a:r>
              <a:rPr lang="zh-CN" altLang="en-US" sz="3600"/>
              <a:t>，</a:t>
            </a:r>
            <a:r>
              <a:rPr lang="en-US" altLang="zh-CN" sz="3600"/>
              <a:t>Sage</a:t>
            </a:r>
          </a:p>
          <a:p>
            <a:pPr eaLnBrk="1" hangingPunct="1">
              <a:buFontTx/>
              <a:buNone/>
            </a:pPr>
            <a:r>
              <a:rPr lang="en-US" altLang="zh-CN" sz="3600"/>
              <a:t>FROM Student</a:t>
            </a:r>
          </a:p>
          <a:p>
            <a:pPr eaLnBrk="1" hangingPunct="1">
              <a:buFontTx/>
              <a:buNone/>
            </a:pPr>
            <a:r>
              <a:rPr lang="en-US" altLang="zh-CN" sz="3600"/>
              <a:t>WHERE Sage &lt; 20</a:t>
            </a:r>
            <a:r>
              <a:rPr lang="zh-CN" altLang="en-US" sz="3600">
                <a:latin typeface="Times New Roman" panose="02020603050405020304" pitchFamily="18" charset="0"/>
              </a:rPr>
              <a:t>；</a:t>
            </a:r>
          </a:p>
          <a:p>
            <a:pPr eaLnBrk="1" hangingPunct="1">
              <a:buFontTx/>
              <a:buNone/>
            </a:pPr>
            <a:endParaRPr lang="zh-CN" altLang="en-US" sz="3600">
              <a:latin typeface="Times New Roman" panose="02020603050405020304" pitchFamily="18" charset="0"/>
            </a:endParaRPr>
          </a:p>
          <a:p>
            <a:pPr eaLnBrk="1" hangingPunct="1">
              <a:buFontTx/>
              <a:buNone/>
            </a:pP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BD5AB920-2750-47CC-9484-FE9F421CAA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9FB8112-3FF0-4027-8029-04D32D775330}" type="slidenum">
              <a:rPr lang="en-US" altLang="zh-CN"/>
              <a:pPr eaLnBrk="1" hangingPunct="1"/>
              <a:t>71</a:t>
            </a:fld>
            <a:endParaRPr lang="en-US" altLang="zh-CN"/>
          </a:p>
        </p:txBody>
      </p:sp>
      <p:sp>
        <p:nvSpPr>
          <p:cNvPr id="77827" name="Rectangle 3">
            <a:extLst>
              <a:ext uri="{FF2B5EF4-FFF2-40B4-BE49-F238E27FC236}">
                <a16:creationId xmlns:a16="http://schemas.microsoft.com/office/drawing/2014/main" id="{27045B15-098A-4C92-9C23-558E7F82190B}"/>
              </a:ext>
            </a:extLst>
          </p:cNvPr>
          <p:cNvSpPr>
            <a:spLocks noGrp="1" noChangeArrowheads="1"/>
          </p:cNvSpPr>
          <p:nvPr>
            <p:ph type="body" idx="1"/>
          </p:nvPr>
        </p:nvSpPr>
        <p:spPr>
          <a:xfrm>
            <a:off x="381000" y="838200"/>
            <a:ext cx="8305800" cy="4343400"/>
          </a:xfrm>
        </p:spPr>
        <p:txBody>
          <a:bodyPr/>
          <a:lstStyle/>
          <a:p>
            <a:pPr eaLnBrk="1" hangingPunct="1">
              <a:buFontTx/>
              <a:buNone/>
            </a:pPr>
            <a:r>
              <a:rPr lang="zh-CN" altLang="en-US" sz="4000"/>
              <a:t>例</a:t>
            </a:r>
            <a:r>
              <a:rPr lang="en-US" altLang="zh-CN" sz="4000"/>
              <a:t>9. </a:t>
            </a:r>
            <a:r>
              <a:rPr lang="zh-CN" altLang="en-US" sz="4000"/>
              <a:t>查询考试成绩有不及格的学生学号</a:t>
            </a:r>
          </a:p>
          <a:p>
            <a:pPr lvl="1" eaLnBrk="1" hangingPunct="1">
              <a:buFontTx/>
              <a:buNone/>
            </a:pPr>
            <a:r>
              <a:rPr lang="en-US" altLang="zh-CN" sz="4000"/>
              <a:t>SELECT </a:t>
            </a:r>
            <a:r>
              <a:rPr lang="en-US" altLang="zh-CN" sz="4000">
                <a:solidFill>
                  <a:srgbClr val="3333CC"/>
                </a:solidFill>
              </a:rPr>
              <a:t>DISTINCT</a:t>
            </a:r>
            <a:r>
              <a:rPr lang="en-US" altLang="zh-CN" sz="4000"/>
              <a:t> Sno</a:t>
            </a:r>
          </a:p>
          <a:p>
            <a:pPr lvl="1" eaLnBrk="1" hangingPunct="1">
              <a:buFontTx/>
              <a:buNone/>
            </a:pPr>
            <a:r>
              <a:rPr lang="en-US" altLang="zh-CN" sz="4000"/>
              <a:t>FROM SC</a:t>
            </a:r>
          </a:p>
          <a:p>
            <a:pPr lvl="1" eaLnBrk="1" hangingPunct="1">
              <a:buFontTx/>
              <a:buNone/>
            </a:pPr>
            <a:r>
              <a:rPr lang="en-US" altLang="zh-CN" sz="4000"/>
              <a:t>WHERE Grade&lt;60</a:t>
            </a:r>
            <a:r>
              <a:rPr lang="zh-CN" altLang="en-US" sz="4000">
                <a:latin typeface="Times New Roman" panose="02020603050405020304" pitchFamily="18" charset="0"/>
              </a:rPr>
              <a:t>；</a:t>
            </a:r>
          </a:p>
          <a:p>
            <a:pPr eaLnBrk="1" hangingPunct="1">
              <a:buFontTx/>
              <a:buNone/>
            </a:pPr>
            <a:endParaRPr lang="zh-CN" altLang="en-US" sz="4400"/>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04D065CB-FEDA-4124-A2DA-35BF2B8ACC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F8F6FFE-7FFE-4C01-9D08-332E6E69479F}" type="slidenum">
              <a:rPr lang="en-US" altLang="zh-CN"/>
              <a:pPr eaLnBrk="1" hangingPunct="1"/>
              <a:t>72</a:t>
            </a:fld>
            <a:endParaRPr lang="en-US" altLang="zh-CN"/>
          </a:p>
        </p:txBody>
      </p:sp>
      <p:sp>
        <p:nvSpPr>
          <p:cNvPr id="74755" name="Rectangle 2">
            <a:extLst>
              <a:ext uri="{FF2B5EF4-FFF2-40B4-BE49-F238E27FC236}">
                <a16:creationId xmlns:a16="http://schemas.microsoft.com/office/drawing/2014/main" id="{D13A9F27-9901-49A4-B13D-4E5FF08DBF7B}"/>
              </a:ext>
            </a:extLst>
          </p:cNvPr>
          <p:cNvSpPr>
            <a:spLocks noGrp="1" noChangeArrowheads="1"/>
          </p:cNvSpPr>
          <p:nvPr>
            <p:ph type="title"/>
          </p:nvPr>
        </p:nvSpPr>
        <p:spPr/>
        <p:txBody>
          <a:bodyPr/>
          <a:lstStyle/>
          <a:p>
            <a:pPr eaLnBrk="1" hangingPunct="1"/>
            <a:r>
              <a:rPr lang="zh-CN" altLang="en-US" b="1"/>
              <a:t>（</a:t>
            </a:r>
            <a:r>
              <a:rPr lang="en-US" altLang="zh-CN"/>
              <a:t>2</a:t>
            </a:r>
            <a:r>
              <a:rPr lang="zh-CN" altLang="en-US" b="1"/>
              <a:t>）确定范围</a:t>
            </a:r>
          </a:p>
        </p:txBody>
      </p:sp>
      <p:sp>
        <p:nvSpPr>
          <p:cNvPr id="78851" name="Rectangle 3">
            <a:extLst>
              <a:ext uri="{FF2B5EF4-FFF2-40B4-BE49-F238E27FC236}">
                <a16:creationId xmlns:a16="http://schemas.microsoft.com/office/drawing/2014/main" id="{4D57DF8E-A3DA-47FF-83D6-62ECD6FC0A01}"/>
              </a:ext>
            </a:extLst>
          </p:cNvPr>
          <p:cNvSpPr>
            <a:spLocks noGrp="1" noChangeArrowheads="1"/>
          </p:cNvSpPr>
          <p:nvPr>
            <p:ph type="body" idx="1"/>
          </p:nvPr>
        </p:nvSpPr>
        <p:spPr>
          <a:xfrm>
            <a:off x="457200" y="1371600"/>
            <a:ext cx="8382000" cy="4525963"/>
          </a:xfrm>
        </p:spPr>
        <p:txBody>
          <a:bodyPr/>
          <a:lstStyle/>
          <a:p>
            <a:pPr eaLnBrk="1" hangingPunct="1">
              <a:buFontTx/>
              <a:buNone/>
            </a:pPr>
            <a:r>
              <a:rPr lang="zh-CN" altLang="en-US" sz="3600">
                <a:solidFill>
                  <a:srgbClr val="3333CC"/>
                </a:solidFill>
              </a:rPr>
              <a:t>谓词</a:t>
            </a:r>
            <a:r>
              <a:rPr lang="en-US" altLang="zh-CN" sz="3600" b="1">
                <a:solidFill>
                  <a:srgbClr val="3333CC"/>
                </a:solidFill>
              </a:rPr>
              <a:t>: </a:t>
            </a:r>
            <a:r>
              <a:rPr lang="en-US" altLang="zh-CN" sz="3600">
                <a:solidFill>
                  <a:srgbClr val="3333CC"/>
                </a:solidFill>
              </a:rPr>
              <a:t>BETWEEN … AND …</a:t>
            </a:r>
          </a:p>
          <a:p>
            <a:pPr eaLnBrk="1" hangingPunct="1">
              <a:buFontTx/>
              <a:buNone/>
            </a:pPr>
            <a:r>
              <a:rPr lang="en-US" altLang="zh-CN" sz="3600">
                <a:solidFill>
                  <a:srgbClr val="3333CC"/>
                </a:solidFill>
              </a:rPr>
              <a:t>NOT BETWEEN … AND …</a:t>
            </a:r>
          </a:p>
          <a:p>
            <a:pPr eaLnBrk="1" hangingPunct="1">
              <a:buFontTx/>
              <a:buNone/>
            </a:pPr>
            <a:r>
              <a:rPr lang="zh-CN" altLang="en-US" sz="3600"/>
              <a:t>例</a:t>
            </a:r>
            <a:r>
              <a:rPr lang="en-US" altLang="zh-CN" sz="3600"/>
              <a:t>10. </a:t>
            </a:r>
            <a:r>
              <a:rPr lang="zh-CN" altLang="en-US" sz="3600"/>
              <a:t>查询年龄在</a:t>
            </a:r>
            <a:r>
              <a:rPr lang="en-US" altLang="zh-CN" sz="3600"/>
              <a:t>20~23</a:t>
            </a:r>
            <a:r>
              <a:rPr lang="zh-CN" altLang="en-US" sz="3600"/>
              <a:t>岁（包括</a:t>
            </a:r>
            <a:r>
              <a:rPr lang="en-US" altLang="zh-CN" sz="3600"/>
              <a:t>20</a:t>
            </a:r>
            <a:r>
              <a:rPr lang="zh-CN" altLang="en-US" sz="3600"/>
              <a:t>和</a:t>
            </a:r>
            <a:r>
              <a:rPr lang="en-US" altLang="zh-CN" sz="3600"/>
              <a:t>23</a:t>
            </a:r>
            <a:r>
              <a:rPr lang="zh-CN" altLang="en-US" sz="3600"/>
              <a:t>岁）之间学生的姓名、系别和年龄</a:t>
            </a:r>
          </a:p>
          <a:p>
            <a:pPr eaLnBrk="1" hangingPunct="1">
              <a:buFontTx/>
              <a:buNone/>
            </a:pPr>
            <a:r>
              <a:rPr lang="en-US" altLang="zh-CN" sz="3600"/>
              <a:t>SELECT Sname</a:t>
            </a:r>
            <a:r>
              <a:rPr lang="zh-CN" altLang="en-US" sz="3600"/>
              <a:t>，</a:t>
            </a:r>
            <a:r>
              <a:rPr lang="en-US" altLang="zh-CN" sz="3600"/>
              <a:t>Sdept</a:t>
            </a:r>
            <a:r>
              <a:rPr lang="zh-CN" altLang="en-US" sz="3600"/>
              <a:t>，</a:t>
            </a:r>
            <a:r>
              <a:rPr lang="en-US" altLang="zh-CN" sz="3600"/>
              <a:t>Sage</a:t>
            </a:r>
          </a:p>
          <a:p>
            <a:pPr eaLnBrk="1" hangingPunct="1">
              <a:buFontTx/>
              <a:buNone/>
            </a:pPr>
            <a:r>
              <a:rPr lang="en-US" altLang="zh-CN" sz="3600"/>
              <a:t>FROM Student</a:t>
            </a:r>
          </a:p>
          <a:p>
            <a:pPr eaLnBrk="1" hangingPunct="1">
              <a:buFontTx/>
              <a:buNone/>
            </a:pPr>
            <a:r>
              <a:rPr lang="en-US" altLang="zh-CN" sz="3600"/>
              <a:t>WHERE Sage BETWEEN 20 AND 23</a:t>
            </a:r>
            <a:r>
              <a:rPr lang="en-US" altLang="zh-CN" sz="3600">
                <a:latin typeface="Times New Roman" panose="02020603050405020304" pitchFamily="18" charset="0"/>
              </a:rPr>
              <a:t>;</a:t>
            </a:r>
          </a:p>
          <a:p>
            <a:pPr eaLnBrk="1" hangingPunct="1">
              <a:buFontTx/>
              <a:buNone/>
            </a:pP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851">
                                            <p:txEl>
                                              <p:pRg st="3" end="3"/>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78851">
                                            <p:txEl>
                                              <p:pRg st="4" end="4"/>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BE53C052-716B-4186-9CEA-EDCCE411FF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CD1BFE4-825F-4B2B-A088-5467533D729B}" type="slidenum">
              <a:rPr lang="en-US" altLang="zh-CN"/>
              <a:pPr eaLnBrk="1" hangingPunct="1"/>
              <a:t>73</a:t>
            </a:fld>
            <a:endParaRPr lang="en-US" altLang="zh-CN"/>
          </a:p>
        </p:txBody>
      </p:sp>
      <p:sp>
        <p:nvSpPr>
          <p:cNvPr id="79875" name="Rectangle 3">
            <a:extLst>
              <a:ext uri="{FF2B5EF4-FFF2-40B4-BE49-F238E27FC236}">
                <a16:creationId xmlns:a16="http://schemas.microsoft.com/office/drawing/2014/main" id="{62901F49-D072-4621-9350-128F155F0B4F}"/>
              </a:ext>
            </a:extLst>
          </p:cNvPr>
          <p:cNvSpPr>
            <a:spLocks noGrp="1" noChangeArrowheads="1"/>
          </p:cNvSpPr>
          <p:nvPr>
            <p:ph type="body" idx="1"/>
          </p:nvPr>
        </p:nvSpPr>
        <p:spPr>
          <a:xfrm>
            <a:off x="304800" y="762000"/>
            <a:ext cx="8610600" cy="4343400"/>
          </a:xfrm>
        </p:spPr>
        <p:txBody>
          <a:bodyPr/>
          <a:lstStyle/>
          <a:p>
            <a:pPr eaLnBrk="1" hangingPunct="1">
              <a:buFontTx/>
              <a:buNone/>
            </a:pPr>
            <a:r>
              <a:rPr lang="zh-CN" altLang="en-US" sz="3600"/>
              <a:t>例</a:t>
            </a:r>
            <a:r>
              <a:rPr lang="en-US" altLang="zh-CN" sz="3600"/>
              <a:t>11. </a:t>
            </a:r>
            <a:r>
              <a:rPr lang="zh-CN" altLang="en-US" sz="3600"/>
              <a:t>查询年龄不在</a:t>
            </a:r>
            <a:r>
              <a:rPr lang="en-US" altLang="zh-CN" sz="3600"/>
              <a:t>20~23</a:t>
            </a:r>
            <a:r>
              <a:rPr lang="zh-CN" altLang="en-US" sz="3600"/>
              <a:t>岁之间的学生姓名、系别和年龄</a:t>
            </a:r>
          </a:p>
          <a:p>
            <a:pPr lvl="1" eaLnBrk="1" hangingPunct="1">
              <a:buFontTx/>
              <a:buNone/>
            </a:pPr>
            <a:r>
              <a:rPr lang="en-US" altLang="zh-CN" sz="3600"/>
              <a:t>SELECT Sname</a:t>
            </a:r>
            <a:r>
              <a:rPr lang="zh-CN" altLang="en-US" sz="3600"/>
              <a:t>，</a:t>
            </a:r>
            <a:r>
              <a:rPr lang="en-US" altLang="zh-CN" sz="3600"/>
              <a:t>Sdept</a:t>
            </a:r>
            <a:r>
              <a:rPr lang="zh-CN" altLang="en-US" sz="3600"/>
              <a:t>，</a:t>
            </a:r>
            <a:r>
              <a:rPr lang="en-US" altLang="zh-CN" sz="3600"/>
              <a:t>Sage</a:t>
            </a:r>
          </a:p>
          <a:p>
            <a:pPr lvl="1" eaLnBrk="1" hangingPunct="1">
              <a:buFontTx/>
              <a:buNone/>
            </a:pPr>
            <a:r>
              <a:rPr lang="en-US" altLang="zh-CN" sz="3600"/>
              <a:t>FROM Student</a:t>
            </a:r>
          </a:p>
          <a:p>
            <a:pPr lvl="1" eaLnBrk="1" hangingPunct="1">
              <a:buFontTx/>
              <a:buNone/>
            </a:pPr>
            <a:r>
              <a:rPr lang="en-US" altLang="zh-CN" sz="3600"/>
              <a:t>WHERE Sage </a:t>
            </a:r>
            <a:r>
              <a:rPr lang="en-US" altLang="zh-CN" sz="3600">
                <a:solidFill>
                  <a:srgbClr val="3333CC"/>
                </a:solidFill>
              </a:rPr>
              <a:t>NOT BETWEEN 20 AND 23</a:t>
            </a:r>
            <a:r>
              <a:rPr lang="en-US" altLang="zh-CN" sz="3600">
                <a:latin typeface="Times New Roman" panose="02020603050405020304" pitchFamily="18" charset="0"/>
              </a:rPr>
              <a:t>;</a:t>
            </a:r>
          </a:p>
          <a:p>
            <a:pPr eaLnBrk="1" hangingPunct="1">
              <a:buFontTx/>
              <a:buNone/>
            </a:pPr>
            <a:endParaRPr lang="en-US" altLang="zh-CN" sz="4000"/>
          </a:p>
          <a:p>
            <a:pPr eaLnBrk="1" hangingPunct="1">
              <a:buFontTx/>
              <a:buNone/>
            </a:pP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95F53B23-5223-4A68-A3A2-ECE1B3399F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B3CBA4E-B305-4E49-9783-E331E745119E}" type="slidenum">
              <a:rPr lang="en-US" altLang="zh-CN"/>
              <a:pPr eaLnBrk="1" hangingPunct="1"/>
              <a:t>74</a:t>
            </a:fld>
            <a:endParaRPr lang="en-US" altLang="zh-CN"/>
          </a:p>
        </p:txBody>
      </p:sp>
      <p:sp>
        <p:nvSpPr>
          <p:cNvPr id="76803" name="Rectangle 2">
            <a:extLst>
              <a:ext uri="{FF2B5EF4-FFF2-40B4-BE49-F238E27FC236}">
                <a16:creationId xmlns:a16="http://schemas.microsoft.com/office/drawing/2014/main" id="{CD3C7231-D5BD-4A27-A73A-16D2B3F9B68B}"/>
              </a:ext>
            </a:extLst>
          </p:cNvPr>
          <p:cNvSpPr>
            <a:spLocks noGrp="1" noChangeArrowheads="1"/>
          </p:cNvSpPr>
          <p:nvPr>
            <p:ph type="title"/>
          </p:nvPr>
        </p:nvSpPr>
        <p:spPr/>
        <p:txBody>
          <a:bodyPr/>
          <a:lstStyle/>
          <a:p>
            <a:pPr eaLnBrk="1" hangingPunct="1"/>
            <a:r>
              <a:rPr lang="en-US" altLang="zh-CN"/>
              <a:t>(3) </a:t>
            </a:r>
            <a:r>
              <a:rPr lang="zh-CN" altLang="en-US" b="1"/>
              <a:t>确定集合</a:t>
            </a:r>
          </a:p>
        </p:txBody>
      </p:sp>
      <p:sp>
        <p:nvSpPr>
          <p:cNvPr id="80899" name="Rectangle 3">
            <a:extLst>
              <a:ext uri="{FF2B5EF4-FFF2-40B4-BE49-F238E27FC236}">
                <a16:creationId xmlns:a16="http://schemas.microsoft.com/office/drawing/2014/main" id="{59F0D82C-CFAF-4408-8143-8B6B59255214}"/>
              </a:ext>
            </a:extLst>
          </p:cNvPr>
          <p:cNvSpPr>
            <a:spLocks noGrp="1" noChangeArrowheads="1"/>
          </p:cNvSpPr>
          <p:nvPr>
            <p:ph type="body" idx="1"/>
          </p:nvPr>
        </p:nvSpPr>
        <p:spPr>
          <a:xfrm>
            <a:off x="457200" y="1447800"/>
            <a:ext cx="8458200" cy="4648200"/>
          </a:xfrm>
        </p:spPr>
        <p:txBody>
          <a:bodyPr/>
          <a:lstStyle/>
          <a:p>
            <a:pPr eaLnBrk="1" hangingPunct="1">
              <a:buFontTx/>
              <a:buNone/>
            </a:pPr>
            <a:r>
              <a:rPr lang="zh-CN" altLang="en-US" sz="3600">
                <a:solidFill>
                  <a:srgbClr val="3333CC"/>
                </a:solidFill>
              </a:rPr>
              <a:t>谓词：</a:t>
            </a:r>
            <a:r>
              <a:rPr lang="en-US" altLang="zh-CN" sz="3600" b="1">
                <a:solidFill>
                  <a:srgbClr val="3333CC"/>
                </a:solidFill>
              </a:rPr>
              <a:t>IN &lt;</a:t>
            </a:r>
            <a:r>
              <a:rPr lang="zh-CN" altLang="en-US" sz="3600">
                <a:solidFill>
                  <a:srgbClr val="3333CC"/>
                </a:solidFill>
              </a:rPr>
              <a:t>值表</a:t>
            </a:r>
            <a:r>
              <a:rPr lang="en-US" altLang="zh-CN" sz="3600" b="1">
                <a:solidFill>
                  <a:srgbClr val="3333CC"/>
                </a:solidFill>
              </a:rPr>
              <a:t>&gt;, NOT IN &lt;</a:t>
            </a:r>
            <a:r>
              <a:rPr lang="zh-CN" altLang="en-US" sz="3600">
                <a:solidFill>
                  <a:srgbClr val="3333CC"/>
                </a:solidFill>
              </a:rPr>
              <a:t>值表</a:t>
            </a:r>
            <a:r>
              <a:rPr lang="en-US" altLang="zh-CN" sz="3600" b="1">
                <a:solidFill>
                  <a:srgbClr val="3333CC"/>
                </a:solidFill>
              </a:rPr>
              <a:t>&gt;</a:t>
            </a:r>
            <a:endParaRPr lang="en-US" altLang="zh-CN" sz="3600">
              <a:solidFill>
                <a:srgbClr val="3333CC"/>
              </a:solidFill>
            </a:endParaRPr>
          </a:p>
          <a:p>
            <a:pPr eaLnBrk="1" hangingPunct="1">
              <a:buFontTx/>
              <a:buNone/>
            </a:pPr>
            <a:r>
              <a:rPr lang="zh-CN" altLang="en-US" sz="3600"/>
              <a:t>例</a:t>
            </a:r>
            <a:r>
              <a:rPr lang="en-US" altLang="zh-CN" sz="3600"/>
              <a:t>12. </a:t>
            </a:r>
            <a:r>
              <a:rPr lang="zh-CN" altLang="en-US" sz="3600"/>
              <a:t>查询信息系（</a:t>
            </a:r>
            <a:r>
              <a:rPr lang="en-US" altLang="zh-CN" sz="3600"/>
              <a:t>IS</a:t>
            </a:r>
            <a:r>
              <a:rPr lang="zh-CN" altLang="en-US" sz="3600"/>
              <a:t>）、数学系（</a:t>
            </a:r>
            <a:r>
              <a:rPr lang="en-US" altLang="zh-CN" sz="3600"/>
              <a:t>MA</a:t>
            </a:r>
            <a:r>
              <a:rPr lang="zh-CN" altLang="en-US" sz="3600"/>
              <a:t>）和计算机科学系（</a:t>
            </a:r>
            <a:r>
              <a:rPr lang="en-US" altLang="zh-CN" sz="3600"/>
              <a:t>CS</a:t>
            </a:r>
            <a:r>
              <a:rPr lang="zh-CN" altLang="en-US" sz="3600"/>
              <a:t>）学生的姓名和性别</a:t>
            </a:r>
          </a:p>
          <a:p>
            <a:pPr eaLnBrk="1" hangingPunct="1">
              <a:buFontTx/>
              <a:buNone/>
            </a:pPr>
            <a:r>
              <a:rPr lang="en-US" altLang="zh-CN" sz="3600"/>
              <a:t>SELECT Sname</a:t>
            </a:r>
            <a:r>
              <a:rPr lang="zh-CN" altLang="en-US" sz="3600"/>
              <a:t>，</a:t>
            </a:r>
            <a:r>
              <a:rPr lang="en-US" altLang="zh-CN" sz="3600"/>
              <a:t>Ssex</a:t>
            </a:r>
          </a:p>
          <a:p>
            <a:pPr eaLnBrk="1" hangingPunct="1">
              <a:buFontTx/>
              <a:buNone/>
            </a:pPr>
            <a:r>
              <a:rPr lang="en-US" altLang="zh-CN" sz="3600"/>
              <a:t>FROM Student</a:t>
            </a:r>
          </a:p>
          <a:p>
            <a:pPr eaLnBrk="1" hangingPunct="1">
              <a:buFontTx/>
              <a:buNone/>
            </a:pPr>
            <a:r>
              <a:rPr lang="en-US" altLang="zh-CN" sz="3600"/>
              <a:t>WHERE Sdept IN ( 'IS'</a:t>
            </a:r>
            <a:r>
              <a:rPr lang="zh-CN" altLang="en-US" sz="3600"/>
              <a:t>，</a:t>
            </a:r>
            <a:r>
              <a:rPr lang="en-US" altLang="zh-CN" sz="3600"/>
              <a:t>'MA'</a:t>
            </a:r>
            <a:r>
              <a:rPr lang="zh-CN" altLang="en-US" sz="3600"/>
              <a:t>，</a:t>
            </a:r>
            <a:r>
              <a:rPr lang="en-US" altLang="zh-CN" sz="3600"/>
              <a:t>'CS' )</a:t>
            </a:r>
            <a:r>
              <a:rPr lang="en-US" altLang="zh-CN" sz="36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80899">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FC93BAAC-FC46-4EB5-8E8E-B5A1846B53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059A93-59FD-46A1-A487-C39D49CFC3CC}" type="slidenum">
              <a:rPr lang="en-US" altLang="zh-CN"/>
              <a:pPr eaLnBrk="1" hangingPunct="1"/>
              <a:t>75</a:t>
            </a:fld>
            <a:endParaRPr lang="en-US" altLang="zh-CN"/>
          </a:p>
        </p:txBody>
      </p:sp>
      <p:sp>
        <p:nvSpPr>
          <p:cNvPr id="81923" name="Rectangle 3">
            <a:extLst>
              <a:ext uri="{FF2B5EF4-FFF2-40B4-BE49-F238E27FC236}">
                <a16:creationId xmlns:a16="http://schemas.microsoft.com/office/drawing/2014/main" id="{43FF91DF-C2A1-4ED7-9170-260B710CC781}"/>
              </a:ext>
            </a:extLst>
          </p:cNvPr>
          <p:cNvSpPr>
            <a:spLocks noGrp="1" noChangeArrowheads="1"/>
          </p:cNvSpPr>
          <p:nvPr>
            <p:ph type="body" idx="1"/>
          </p:nvPr>
        </p:nvSpPr>
        <p:spPr>
          <a:xfrm>
            <a:off x="533400" y="609600"/>
            <a:ext cx="8229600" cy="4419600"/>
          </a:xfrm>
        </p:spPr>
        <p:txBody>
          <a:bodyPr/>
          <a:lstStyle/>
          <a:p>
            <a:pPr eaLnBrk="1" hangingPunct="1">
              <a:buFontTx/>
              <a:buNone/>
            </a:pPr>
            <a:r>
              <a:rPr lang="zh-CN" altLang="en-US" sz="3600"/>
              <a:t>例</a:t>
            </a:r>
            <a:r>
              <a:rPr lang="en-US" altLang="zh-CN" sz="3600"/>
              <a:t>13. </a:t>
            </a:r>
            <a:r>
              <a:rPr lang="zh-CN" altLang="en-US" sz="3600"/>
              <a:t>查询既不是信息系、数学系，也不是计算机科学系的学生姓名和性别</a:t>
            </a:r>
          </a:p>
          <a:p>
            <a:pPr lvl="1" eaLnBrk="1" hangingPunct="1">
              <a:buFontTx/>
              <a:buNone/>
            </a:pPr>
            <a:r>
              <a:rPr lang="en-US" altLang="zh-CN" sz="3600"/>
              <a:t>SELECT Sname</a:t>
            </a:r>
            <a:r>
              <a:rPr lang="zh-CN" altLang="en-US" sz="3600"/>
              <a:t>，</a:t>
            </a:r>
            <a:r>
              <a:rPr lang="en-US" altLang="zh-CN" sz="3600"/>
              <a:t>Ssex</a:t>
            </a:r>
          </a:p>
          <a:p>
            <a:pPr lvl="1" eaLnBrk="1" hangingPunct="1">
              <a:buFontTx/>
              <a:buNone/>
            </a:pPr>
            <a:r>
              <a:rPr lang="en-US" altLang="zh-CN" sz="3600"/>
              <a:t>FROM Student</a:t>
            </a:r>
          </a:p>
          <a:p>
            <a:pPr lvl="1" eaLnBrk="1" hangingPunct="1">
              <a:buFontTx/>
              <a:buNone/>
            </a:pPr>
            <a:r>
              <a:rPr lang="en-US" altLang="zh-CN" sz="3600"/>
              <a:t>WHERE Sdept NOT IN ( 'IS'</a:t>
            </a:r>
            <a:r>
              <a:rPr lang="zh-CN" altLang="en-US" sz="3600"/>
              <a:t>，</a:t>
            </a:r>
            <a:r>
              <a:rPr lang="en-US" altLang="zh-CN" sz="3600"/>
              <a:t>'MA'</a:t>
            </a:r>
            <a:r>
              <a:rPr lang="zh-CN" altLang="en-US" sz="3600"/>
              <a:t>，</a:t>
            </a:r>
            <a:r>
              <a:rPr lang="en-US" altLang="zh-CN" sz="3600"/>
              <a:t>'CS' )</a:t>
            </a:r>
            <a:r>
              <a:rPr lang="en-US" altLang="zh-CN" sz="3600">
                <a:latin typeface="Times New Roman" panose="02020603050405020304" pitchFamily="18" charset="0"/>
              </a:rPr>
              <a:t>;</a:t>
            </a:r>
          </a:p>
          <a:p>
            <a:pPr eaLnBrk="1" hangingPunct="1">
              <a:buFontTx/>
              <a:buNone/>
            </a:pPr>
            <a:endParaRPr lang="en-US" altLang="zh-CN" sz="4000"/>
          </a:p>
          <a:p>
            <a:pPr eaLnBrk="1" hangingPunct="1">
              <a:buFontTx/>
              <a:buNone/>
            </a:pP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FC893ED1-5FA3-41CB-8C78-1E5F4B1F2E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FA373E-012D-4CF4-9695-094840015EE7}" type="slidenum">
              <a:rPr lang="en-US" altLang="zh-CN"/>
              <a:pPr eaLnBrk="1" hangingPunct="1"/>
              <a:t>76</a:t>
            </a:fld>
            <a:endParaRPr lang="en-US" altLang="zh-CN"/>
          </a:p>
        </p:txBody>
      </p:sp>
      <p:sp>
        <p:nvSpPr>
          <p:cNvPr id="78851" name="Rectangle 2">
            <a:extLst>
              <a:ext uri="{FF2B5EF4-FFF2-40B4-BE49-F238E27FC236}">
                <a16:creationId xmlns:a16="http://schemas.microsoft.com/office/drawing/2014/main" id="{EFADA6E3-402A-4C46-BA04-008DEDFF7E2F}"/>
              </a:ext>
            </a:extLst>
          </p:cNvPr>
          <p:cNvSpPr>
            <a:spLocks noGrp="1" noChangeArrowheads="1"/>
          </p:cNvSpPr>
          <p:nvPr>
            <p:ph type="title"/>
          </p:nvPr>
        </p:nvSpPr>
        <p:spPr>
          <a:xfrm>
            <a:off x="533400" y="76200"/>
            <a:ext cx="8229600" cy="1143000"/>
          </a:xfrm>
        </p:spPr>
        <p:txBody>
          <a:bodyPr/>
          <a:lstStyle/>
          <a:p>
            <a:pPr eaLnBrk="1" hangingPunct="1"/>
            <a:r>
              <a:rPr lang="en-US" altLang="zh-CN"/>
              <a:t>(4)</a:t>
            </a:r>
            <a:r>
              <a:rPr lang="zh-CN" altLang="en-US" b="1"/>
              <a:t>字符匹配</a:t>
            </a:r>
          </a:p>
        </p:txBody>
      </p:sp>
      <p:sp>
        <p:nvSpPr>
          <p:cNvPr id="82947" name="Rectangle 3">
            <a:extLst>
              <a:ext uri="{FF2B5EF4-FFF2-40B4-BE49-F238E27FC236}">
                <a16:creationId xmlns:a16="http://schemas.microsoft.com/office/drawing/2014/main" id="{4302CC44-0E4E-4674-A3A3-01B217845A82}"/>
              </a:ext>
            </a:extLst>
          </p:cNvPr>
          <p:cNvSpPr>
            <a:spLocks noGrp="1" noChangeArrowheads="1"/>
          </p:cNvSpPr>
          <p:nvPr>
            <p:ph type="body" idx="1"/>
          </p:nvPr>
        </p:nvSpPr>
        <p:spPr>
          <a:xfrm>
            <a:off x="304800" y="1143000"/>
            <a:ext cx="8610600" cy="5562600"/>
          </a:xfrm>
        </p:spPr>
        <p:txBody>
          <a:bodyPr/>
          <a:lstStyle/>
          <a:p>
            <a:pPr eaLnBrk="1" hangingPunct="1">
              <a:buFontTx/>
              <a:buNone/>
            </a:pPr>
            <a:r>
              <a:rPr lang="zh-CN" altLang="en-US">
                <a:solidFill>
                  <a:schemeClr val="accent2"/>
                </a:solidFill>
              </a:rPr>
              <a:t>谓词：</a:t>
            </a:r>
            <a:r>
              <a:rPr lang="en-US" altLang="zh-CN">
                <a:solidFill>
                  <a:schemeClr val="accent2"/>
                </a:solidFill>
              </a:rPr>
              <a:t>[NOT] LIKE ‘&lt;</a:t>
            </a:r>
            <a:r>
              <a:rPr lang="zh-CN" altLang="en-US">
                <a:solidFill>
                  <a:schemeClr val="accent2"/>
                </a:solidFill>
              </a:rPr>
              <a:t>匹配串</a:t>
            </a:r>
            <a:r>
              <a:rPr lang="en-US" altLang="zh-CN">
                <a:solidFill>
                  <a:schemeClr val="accent2"/>
                </a:solidFill>
              </a:rPr>
              <a:t>&gt;’ </a:t>
            </a:r>
            <a:br>
              <a:rPr lang="en-US" altLang="zh-CN">
                <a:solidFill>
                  <a:schemeClr val="accent2"/>
                </a:solidFill>
              </a:rPr>
            </a:br>
            <a:r>
              <a:rPr lang="en-US" altLang="zh-CN">
                <a:solidFill>
                  <a:schemeClr val="accent2"/>
                </a:solidFill>
              </a:rPr>
              <a:t>[ESCAPE ‘ &lt;</a:t>
            </a:r>
            <a:r>
              <a:rPr lang="zh-CN" altLang="en-US">
                <a:solidFill>
                  <a:schemeClr val="accent2"/>
                </a:solidFill>
              </a:rPr>
              <a:t>换码字符</a:t>
            </a:r>
            <a:r>
              <a:rPr lang="en-US" altLang="zh-CN">
                <a:solidFill>
                  <a:schemeClr val="accent2"/>
                </a:solidFill>
              </a:rPr>
              <a:t>&gt;’]</a:t>
            </a:r>
          </a:p>
          <a:p>
            <a:pPr eaLnBrk="1" hangingPunct="1">
              <a:buFontTx/>
              <a:buNone/>
            </a:pPr>
            <a:r>
              <a:rPr lang="en-US" altLang="zh-CN"/>
              <a:t>(1) </a:t>
            </a:r>
            <a:r>
              <a:rPr lang="zh-CN" altLang="en-US"/>
              <a:t>匹配串为固定字符串</a:t>
            </a:r>
          </a:p>
          <a:p>
            <a:pPr eaLnBrk="1" hangingPunct="1">
              <a:buFontTx/>
              <a:buNone/>
            </a:pPr>
            <a:r>
              <a:rPr lang="zh-CN" altLang="en-US"/>
              <a:t>例</a:t>
            </a:r>
            <a:r>
              <a:rPr lang="en-US" altLang="zh-CN"/>
              <a:t>14. </a:t>
            </a:r>
            <a:r>
              <a:rPr lang="zh-CN" altLang="en-US"/>
              <a:t>查询学号为</a:t>
            </a:r>
            <a:r>
              <a:rPr lang="en-US" altLang="zh-CN"/>
              <a:t>200215121</a:t>
            </a:r>
            <a:r>
              <a:rPr lang="zh-CN" altLang="en-US"/>
              <a:t>学生的详细情况</a:t>
            </a:r>
          </a:p>
          <a:p>
            <a:pPr lvl="1" eaLnBrk="1" hangingPunct="1">
              <a:buFontTx/>
              <a:buNone/>
            </a:pPr>
            <a:r>
              <a:rPr lang="en-US" altLang="zh-CN"/>
              <a:t>SELECT *</a:t>
            </a:r>
          </a:p>
          <a:p>
            <a:pPr lvl="1" eaLnBrk="1" hangingPunct="1">
              <a:buFontTx/>
              <a:buNone/>
            </a:pPr>
            <a:r>
              <a:rPr lang="en-US" altLang="zh-CN"/>
              <a:t>FROM Student</a:t>
            </a:r>
          </a:p>
          <a:p>
            <a:pPr lvl="1" eaLnBrk="1" hangingPunct="1">
              <a:buFontTx/>
              <a:buNone/>
            </a:pPr>
            <a:r>
              <a:rPr lang="en-US" altLang="zh-CN"/>
              <a:t>WHERE Sno LIKE ‘200215121'</a:t>
            </a:r>
            <a:r>
              <a:rPr lang="zh-CN" altLang="en-US"/>
              <a:t>；</a:t>
            </a:r>
          </a:p>
          <a:p>
            <a:pPr eaLnBrk="1" hangingPunct="1">
              <a:buFontTx/>
              <a:buNone/>
            </a:pPr>
            <a:r>
              <a:rPr lang="zh-CN" altLang="en-US" sz="3600"/>
              <a:t>等价于：</a:t>
            </a:r>
          </a:p>
          <a:p>
            <a:pPr lvl="1" eaLnBrk="1" hangingPunct="1">
              <a:buFontTx/>
              <a:buNone/>
            </a:pPr>
            <a:r>
              <a:rPr lang="en-US" altLang="zh-CN"/>
              <a:t>SELECT * FROM Student</a:t>
            </a:r>
          </a:p>
          <a:p>
            <a:pPr lvl="1" eaLnBrk="1" hangingPunct="1">
              <a:buFontTx/>
              <a:buNone/>
            </a:pPr>
            <a:r>
              <a:rPr lang="en-US" altLang="zh-CN"/>
              <a:t>WHERE Sno = '200215121'</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82947">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82947">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82947">
                                            <p:txEl>
                                              <p:pRg st="5" end="5"/>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82947">
                                            <p:txEl>
                                              <p:pRg st="6" end="6"/>
                                            </p:txEl>
                                          </p:spTgt>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82947">
                                            <p:txEl>
                                              <p:pRg st="7" end="7"/>
                                            </p:txEl>
                                          </p:spTgt>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829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a:extLst>
              <a:ext uri="{FF2B5EF4-FFF2-40B4-BE49-F238E27FC236}">
                <a16:creationId xmlns:a16="http://schemas.microsoft.com/office/drawing/2014/main" id="{7A76A1DB-C8B8-4389-9153-BB2C2C8776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CA72AC-4F06-465C-8B24-18A99F59DA50}" type="slidenum">
              <a:rPr lang="en-US" altLang="zh-CN"/>
              <a:pPr eaLnBrk="1" hangingPunct="1"/>
              <a:t>77</a:t>
            </a:fld>
            <a:endParaRPr lang="en-US" altLang="zh-CN"/>
          </a:p>
        </p:txBody>
      </p:sp>
      <p:sp>
        <p:nvSpPr>
          <p:cNvPr id="83971" name="Rectangle 3">
            <a:extLst>
              <a:ext uri="{FF2B5EF4-FFF2-40B4-BE49-F238E27FC236}">
                <a16:creationId xmlns:a16="http://schemas.microsoft.com/office/drawing/2014/main" id="{97BDA77C-0008-4EE2-B00D-7EB3F8A43CC8}"/>
              </a:ext>
            </a:extLst>
          </p:cNvPr>
          <p:cNvSpPr>
            <a:spLocks noGrp="1" noChangeArrowheads="1"/>
          </p:cNvSpPr>
          <p:nvPr>
            <p:ph type="body" idx="1"/>
          </p:nvPr>
        </p:nvSpPr>
        <p:spPr>
          <a:xfrm>
            <a:off x="457200" y="533400"/>
            <a:ext cx="8229600" cy="3505200"/>
          </a:xfrm>
        </p:spPr>
        <p:txBody>
          <a:bodyPr/>
          <a:lstStyle/>
          <a:p>
            <a:pPr eaLnBrk="1" hangingPunct="1">
              <a:buFontTx/>
              <a:buNone/>
            </a:pPr>
            <a:r>
              <a:rPr lang="en-US" altLang="zh-CN"/>
              <a:t>(2) </a:t>
            </a:r>
            <a:r>
              <a:rPr lang="zh-CN" altLang="en-US"/>
              <a:t>匹配串为含通配符的字符串</a:t>
            </a:r>
          </a:p>
          <a:p>
            <a:pPr eaLnBrk="1" hangingPunct="1">
              <a:buFontTx/>
              <a:buNone/>
            </a:pPr>
            <a:r>
              <a:rPr lang="zh-CN" altLang="en-US"/>
              <a:t>例</a:t>
            </a:r>
            <a:r>
              <a:rPr lang="en-US" altLang="zh-CN"/>
              <a:t>15. </a:t>
            </a:r>
            <a:r>
              <a:rPr lang="zh-CN" altLang="en-US"/>
              <a:t>查询所有姓刘学生的姓名、学号和性别</a:t>
            </a:r>
          </a:p>
          <a:p>
            <a:pPr lvl="1" eaLnBrk="1" hangingPunct="1">
              <a:buFontTx/>
              <a:buNone/>
            </a:pPr>
            <a:r>
              <a:rPr lang="en-US" altLang="zh-CN" sz="3600"/>
              <a:t>SELECT Sname</a:t>
            </a:r>
            <a:r>
              <a:rPr lang="zh-CN" altLang="en-US" sz="3600"/>
              <a:t>，</a:t>
            </a:r>
            <a:r>
              <a:rPr lang="en-US" altLang="zh-CN" sz="3600"/>
              <a:t>Sno</a:t>
            </a:r>
            <a:r>
              <a:rPr lang="zh-CN" altLang="en-US" sz="3600"/>
              <a:t>，</a:t>
            </a:r>
            <a:r>
              <a:rPr lang="en-US" altLang="zh-CN" sz="3600"/>
              <a:t>Ssex</a:t>
            </a:r>
          </a:p>
          <a:p>
            <a:pPr lvl="1" eaLnBrk="1" hangingPunct="1">
              <a:buFontTx/>
              <a:buNone/>
            </a:pPr>
            <a:r>
              <a:rPr lang="en-US" altLang="zh-CN" sz="3600"/>
              <a:t>FROM Student</a:t>
            </a:r>
          </a:p>
          <a:p>
            <a:pPr lvl="1" eaLnBrk="1" hangingPunct="1">
              <a:buFontTx/>
              <a:buNone/>
            </a:pPr>
            <a:r>
              <a:rPr lang="en-US" altLang="zh-CN" sz="3600"/>
              <a:t>WHERE Sname LIKE ‘</a:t>
            </a:r>
            <a:r>
              <a:rPr lang="zh-CN" altLang="en-US" sz="3600"/>
              <a:t>刘</a:t>
            </a:r>
            <a:r>
              <a:rPr lang="en-US" altLang="zh-CN" sz="3600"/>
              <a:t>%’</a:t>
            </a:r>
            <a:r>
              <a:rPr lang="zh-CN" altLang="en-US" sz="3600">
                <a:latin typeface="Times New Roman" panose="02020603050405020304" pitchFamily="18" charset="0"/>
              </a:rPr>
              <a:t>；</a:t>
            </a:r>
          </a:p>
          <a:p>
            <a:pPr lvl="1" eaLnBrk="1" hangingPunct="1">
              <a:buFontTx/>
              <a:buNone/>
            </a:pPr>
            <a:endParaRPr lang="zh-CN" altLang="en-US"/>
          </a:p>
          <a:p>
            <a:pPr eaLnBrk="1" hangingPunct="1">
              <a:buFontTx/>
              <a:buNone/>
            </a:pPr>
            <a:endParaRPr lang="zh-CN" altLang="en-US"/>
          </a:p>
          <a:p>
            <a:pPr eaLnBrk="1" hangingPunct="1">
              <a:buFontTx/>
              <a:buNone/>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a:extLst>
              <a:ext uri="{FF2B5EF4-FFF2-40B4-BE49-F238E27FC236}">
                <a16:creationId xmlns:a16="http://schemas.microsoft.com/office/drawing/2014/main" id="{249B39BD-E099-43FE-9273-2F46C66FCB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7EC4723-1ED6-49AA-A06A-04BB7C7A2C53}" type="slidenum">
              <a:rPr lang="en-US" altLang="zh-CN"/>
              <a:pPr eaLnBrk="1" hangingPunct="1"/>
              <a:t>78</a:t>
            </a:fld>
            <a:endParaRPr lang="en-US" altLang="zh-CN"/>
          </a:p>
        </p:txBody>
      </p:sp>
      <p:sp>
        <p:nvSpPr>
          <p:cNvPr id="84995" name="Rectangle 3">
            <a:extLst>
              <a:ext uri="{FF2B5EF4-FFF2-40B4-BE49-F238E27FC236}">
                <a16:creationId xmlns:a16="http://schemas.microsoft.com/office/drawing/2014/main" id="{090191C9-457A-417B-9216-FE7BD6240A6F}"/>
              </a:ext>
            </a:extLst>
          </p:cNvPr>
          <p:cNvSpPr>
            <a:spLocks noGrp="1" noChangeArrowheads="1"/>
          </p:cNvSpPr>
          <p:nvPr>
            <p:ph type="body" idx="1"/>
          </p:nvPr>
        </p:nvSpPr>
        <p:spPr>
          <a:xfrm>
            <a:off x="457200" y="1295400"/>
            <a:ext cx="8229600" cy="2971800"/>
          </a:xfrm>
        </p:spPr>
        <p:txBody>
          <a:bodyPr/>
          <a:lstStyle/>
          <a:p>
            <a:pPr eaLnBrk="1" hangingPunct="1">
              <a:lnSpc>
                <a:spcPct val="90000"/>
              </a:lnSpc>
              <a:buFontTx/>
              <a:buNone/>
            </a:pPr>
            <a:r>
              <a:rPr lang="zh-CN" altLang="en-US"/>
              <a:t>例</a:t>
            </a:r>
            <a:r>
              <a:rPr lang="en-US" altLang="zh-CN"/>
              <a:t>16. </a:t>
            </a:r>
            <a:r>
              <a:rPr lang="zh-CN" altLang="en-US"/>
              <a:t>查询姓“欧阳”且全名为三个汉字的学生的姓名</a:t>
            </a:r>
          </a:p>
          <a:p>
            <a:pPr lvl="1" eaLnBrk="1" hangingPunct="1">
              <a:lnSpc>
                <a:spcPct val="90000"/>
              </a:lnSpc>
              <a:buFontTx/>
              <a:buNone/>
            </a:pPr>
            <a:r>
              <a:rPr lang="en-US" altLang="zh-CN" sz="3600"/>
              <a:t>SELECT Sname</a:t>
            </a:r>
          </a:p>
          <a:p>
            <a:pPr lvl="1" eaLnBrk="1" hangingPunct="1">
              <a:lnSpc>
                <a:spcPct val="90000"/>
              </a:lnSpc>
              <a:buFontTx/>
              <a:buNone/>
            </a:pPr>
            <a:r>
              <a:rPr lang="en-US" altLang="zh-CN" sz="3600"/>
              <a:t>FROM Student</a:t>
            </a:r>
          </a:p>
          <a:p>
            <a:pPr lvl="1" eaLnBrk="1" hangingPunct="1">
              <a:lnSpc>
                <a:spcPct val="90000"/>
              </a:lnSpc>
              <a:buFontTx/>
              <a:buNone/>
            </a:pPr>
            <a:r>
              <a:rPr lang="en-US" altLang="zh-CN" sz="3600"/>
              <a:t>WHERE Sname LIKE '</a:t>
            </a:r>
            <a:r>
              <a:rPr lang="zh-CN" altLang="en-US" sz="3600"/>
              <a:t>欧阳</a:t>
            </a:r>
            <a:r>
              <a:rPr lang="en-US" altLang="zh-CN" sz="3600"/>
              <a:t>_ _'</a:t>
            </a:r>
            <a:r>
              <a:rPr lang="zh-CN" altLang="en-US" sz="3600">
                <a:latin typeface="Times New Roman" panose="02020603050405020304" pitchFamily="18" charset="0"/>
              </a:rPr>
              <a:t>；</a:t>
            </a:r>
          </a:p>
          <a:p>
            <a:pPr lvl="1" eaLnBrk="1" hangingPunct="1">
              <a:lnSpc>
                <a:spcPct val="90000"/>
              </a:lnSpc>
              <a:buFontTx/>
              <a:buNone/>
            </a:pPr>
            <a:endParaRPr lang="zh-CN" altLang="en-US"/>
          </a:p>
          <a:p>
            <a:pPr eaLnBrk="1" hangingPunct="1">
              <a:lnSpc>
                <a:spcPct val="90000"/>
              </a:lnSpc>
              <a:buFontTx/>
              <a:buNone/>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84995">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a:extLst>
              <a:ext uri="{FF2B5EF4-FFF2-40B4-BE49-F238E27FC236}">
                <a16:creationId xmlns:a16="http://schemas.microsoft.com/office/drawing/2014/main" id="{2E66ABD7-2EE7-42E5-8D1B-C7CD93D6D2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FB3B84-1FED-4A5A-AF3B-8169C58499AD}" type="slidenum">
              <a:rPr lang="en-US" altLang="zh-CN"/>
              <a:pPr eaLnBrk="1" hangingPunct="1"/>
              <a:t>79</a:t>
            </a:fld>
            <a:endParaRPr lang="en-US" altLang="zh-CN"/>
          </a:p>
        </p:txBody>
      </p:sp>
      <p:sp>
        <p:nvSpPr>
          <p:cNvPr id="81923" name="Rectangle 2">
            <a:extLst>
              <a:ext uri="{FF2B5EF4-FFF2-40B4-BE49-F238E27FC236}">
                <a16:creationId xmlns:a16="http://schemas.microsoft.com/office/drawing/2014/main" id="{84C4BCDB-51D1-4AF5-9CAD-5A88C02BD44A}"/>
              </a:ext>
            </a:extLst>
          </p:cNvPr>
          <p:cNvSpPr>
            <a:spLocks noGrp="1" noChangeArrowheads="1"/>
          </p:cNvSpPr>
          <p:nvPr>
            <p:ph type="title"/>
          </p:nvPr>
        </p:nvSpPr>
        <p:spPr/>
        <p:txBody>
          <a:bodyPr/>
          <a:lstStyle/>
          <a:p>
            <a:pPr eaLnBrk="1" hangingPunct="1"/>
            <a:r>
              <a:rPr lang="zh-CN" altLang="en-US"/>
              <a:t>字符匹配</a:t>
            </a:r>
          </a:p>
        </p:txBody>
      </p:sp>
      <p:sp>
        <p:nvSpPr>
          <p:cNvPr id="86019" name="Rectangle 3">
            <a:extLst>
              <a:ext uri="{FF2B5EF4-FFF2-40B4-BE49-F238E27FC236}">
                <a16:creationId xmlns:a16="http://schemas.microsoft.com/office/drawing/2014/main" id="{C32AA158-3432-4ACC-BAC4-A0B5E0CD8418}"/>
              </a:ext>
            </a:extLst>
          </p:cNvPr>
          <p:cNvSpPr>
            <a:spLocks noGrp="1" noChangeArrowheads="1"/>
          </p:cNvSpPr>
          <p:nvPr>
            <p:ph type="body" idx="1"/>
          </p:nvPr>
        </p:nvSpPr>
        <p:spPr>
          <a:xfrm>
            <a:off x="457200" y="1600200"/>
            <a:ext cx="8229600" cy="2819400"/>
          </a:xfrm>
        </p:spPr>
        <p:txBody>
          <a:bodyPr/>
          <a:lstStyle/>
          <a:p>
            <a:pPr eaLnBrk="1" hangingPunct="1">
              <a:lnSpc>
                <a:spcPct val="90000"/>
              </a:lnSpc>
              <a:buFontTx/>
              <a:buNone/>
            </a:pPr>
            <a:r>
              <a:rPr lang="zh-CN" altLang="en-US" sz="4000"/>
              <a:t>例</a:t>
            </a:r>
            <a:r>
              <a:rPr lang="en-US" altLang="zh-CN" sz="4000"/>
              <a:t>18. </a:t>
            </a:r>
            <a:r>
              <a:rPr lang="zh-CN" altLang="en-US" sz="4000"/>
              <a:t>查询所有不姓刘的学生姓名</a:t>
            </a:r>
          </a:p>
          <a:p>
            <a:pPr eaLnBrk="1" hangingPunct="1">
              <a:lnSpc>
                <a:spcPct val="90000"/>
              </a:lnSpc>
              <a:buFontTx/>
              <a:buNone/>
            </a:pPr>
            <a:r>
              <a:rPr lang="en-US" altLang="zh-CN" sz="4000"/>
              <a:t>SELECT Sname</a:t>
            </a:r>
          </a:p>
          <a:p>
            <a:pPr eaLnBrk="1" hangingPunct="1">
              <a:lnSpc>
                <a:spcPct val="90000"/>
              </a:lnSpc>
              <a:buFontTx/>
              <a:buNone/>
            </a:pPr>
            <a:r>
              <a:rPr lang="en-US" altLang="zh-CN" sz="4000"/>
              <a:t>FROM Student</a:t>
            </a:r>
          </a:p>
          <a:p>
            <a:pPr eaLnBrk="1" hangingPunct="1">
              <a:lnSpc>
                <a:spcPct val="90000"/>
              </a:lnSpc>
              <a:buFontTx/>
              <a:buNone/>
            </a:pPr>
            <a:r>
              <a:rPr lang="en-US" altLang="zh-CN" sz="4000"/>
              <a:t>WHERE Sname </a:t>
            </a:r>
            <a:r>
              <a:rPr lang="en-US" altLang="zh-CN" sz="4000">
                <a:solidFill>
                  <a:srgbClr val="3333CC"/>
                </a:solidFill>
              </a:rPr>
              <a:t>NOT LIKE</a:t>
            </a:r>
            <a:r>
              <a:rPr lang="en-US" altLang="zh-CN" sz="4000"/>
              <a:t> '</a:t>
            </a:r>
            <a:r>
              <a:rPr lang="zh-CN" altLang="en-US" sz="4000"/>
              <a:t>刘</a:t>
            </a:r>
            <a:r>
              <a:rPr lang="en-US" altLang="zh-CN" sz="4000"/>
              <a:t>%'</a:t>
            </a:r>
            <a:r>
              <a:rPr lang="zh-CN" altLang="en-US" sz="4000">
                <a:latin typeface="Times New Roman" panose="02020603050405020304" pitchFamily="18" charset="0"/>
              </a:rPr>
              <a:t>；</a:t>
            </a:r>
          </a:p>
          <a:p>
            <a:pPr eaLnBrk="1" hangingPunct="1">
              <a:lnSpc>
                <a:spcPct val="90000"/>
              </a:lnSpc>
              <a:buFontTx/>
              <a:buNone/>
            </a:pPr>
            <a:endParaRPr lang="zh-CN" altLang="en-US"/>
          </a:p>
          <a:p>
            <a:pPr eaLnBrk="1" hangingPunct="1">
              <a:lnSpc>
                <a:spcPct val="90000"/>
              </a:lnSpc>
              <a:buFontTx/>
              <a:buNone/>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86019">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DB02A36F-D0EB-43BE-AB70-71C87FEC45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0C23F3-9D43-406E-87F7-0883C6782FD0}" type="slidenum">
              <a:rPr lang="en-US" altLang="zh-CN"/>
              <a:pPr eaLnBrk="1" hangingPunct="1"/>
              <a:t>8</a:t>
            </a:fld>
            <a:endParaRPr lang="en-US" altLang="zh-CN"/>
          </a:p>
        </p:txBody>
      </p:sp>
      <p:sp>
        <p:nvSpPr>
          <p:cNvPr id="9219" name="Rectangle 2">
            <a:extLst>
              <a:ext uri="{FF2B5EF4-FFF2-40B4-BE49-F238E27FC236}">
                <a16:creationId xmlns:a16="http://schemas.microsoft.com/office/drawing/2014/main" id="{72C0D500-52E7-47FD-8B38-A7B1C0EBB097}"/>
              </a:ext>
            </a:extLst>
          </p:cNvPr>
          <p:cNvSpPr>
            <a:spLocks noGrp="1" noChangeArrowheads="1"/>
          </p:cNvSpPr>
          <p:nvPr>
            <p:ph type="title"/>
          </p:nvPr>
        </p:nvSpPr>
        <p:spPr>
          <a:noFill/>
        </p:spPr>
        <p:txBody>
          <a:bodyPr/>
          <a:lstStyle/>
          <a:p>
            <a:pPr eaLnBrk="1" hangingPunct="1"/>
            <a:r>
              <a:rPr lang="en-US" altLang="zh-CN" b="1"/>
              <a:t>1. </a:t>
            </a:r>
            <a:r>
              <a:rPr lang="zh-CN" altLang="en-US" b="1"/>
              <a:t>综合统一</a:t>
            </a:r>
          </a:p>
        </p:txBody>
      </p:sp>
      <p:sp>
        <p:nvSpPr>
          <p:cNvPr id="14339" name="Rectangle 3">
            <a:extLst>
              <a:ext uri="{FF2B5EF4-FFF2-40B4-BE49-F238E27FC236}">
                <a16:creationId xmlns:a16="http://schemas.microsoft.com/office/drawing/2014/main" id="{9F378C1F-2440-4027-9628-CF9FEE333418}"/>
              </a:ext>
            </a:extLst>
          </p:cNvPr>
          <p:cNvSpPr>
            <a:spLocks noGrp="1" noChangeArrowheads="1"/>
          </p:cNvSpPr>
          <p:nvPr>
            <p:ph type="body" idx="1"/>
          </p:nvPr>
        </p:nvSpPr>
        <p:spPr>
          <a:xfrm>
            <a:off x="-76200" y="1295400"/>
            <a:ext cx="8991600" cy="4953000"/>
          </a:xfrm>
        </p:spPr>
        <p:txBody>
          <a:bodyPr/>
          <a:lstStyle/>
          <a:p>
            <a:pPr lvl="1" eaLnBrk="1" hangingPunct="1">
              <a:lnSpc>
                <a:spcPct val="110000"/>
              </a:lnSpc>
              <a:buFont typeface="Wingdings" panose="05000000000000000000" pitchFamily="2" charset="2"/>
              <a:buChar char="l"/>
            </a:pPr>
            <a:r>
              <a:rPr lang="en-US" altLang="zh-CN" sz="3600">
                <a:solidFill>
                  <a:srgbClr val="3333CC"/>
                </a:solidFill>
              </a:rPr>
              <a:t>SQL</a:t>
            </a:r>
            <a:r>
              <a:rPr lang="zh-CN" altLang="en-US" sz="3600">
                <a:solidFill>
                  <a:srgbClr val="3333CC"/>
                </a:solidFill>
              </a:rPr>
              <a:t>集数据定义语言 </a:t>
            </a:r>
            <a:r>
              <a:rPr lang="en-US" altLang="zh-CN" sz="3600">
                <a:solidFill>
                  <a:srgbClr val="3333CC"/>
                </a:solidFill>
              </a:rPr>
              <a:t>DDL</a:t>
            </a:r>
            <a:r>
              <a:rPr lang="zh-CN" altLang="en-US" sz="3600">
                <a:solidFill>
                  <a:srgbClr val="3333CC"/>
                </a:solidFill>
              </a:rPr>
              <a:t>，数据查询语言</a:t>
            </a:r>
            <a:r>
              <a:rPr lang="en-US" altLang="zh-CN" sz="3600">
                <a:solidFill>
                  <a:srgbClr val="3333CC"/>
                </a:solidFill>
              </a:rPr>
              <a:t>DQL</a:t>
            </a:r>
            <a:r>
              <a:rPr lang="zh-CN" altLang="en-US" sz="3600">
                <a:solidFill>
                  <a:srgbClr val="3333CC"/>
                </a:solidFill>
              </a:rPr>
              <a:t>，数据操纵语言</a:t>
            </a:r>
            <a:r>
              <a:rPr lang="en-US" altLang="zh-CN" sz="3600">
                <a:solidFill>
                  <a:srgbClr val="3333CC"/>
                </a:solidFill>
              </a:rPr>
              <a:t>DML</a:t>
            </a:r>
            <a:r>
              <a:rPr lang="zh-CN" altLang="en-US" sz="3600">
                <a:solidFill>
                  <a:srgbClr val="3333CC"/>
                </a:solidFill>
              </a:rPr>
              <a:t>，数据控制语言</a:t>
            </a:r>
            <a:r>
              <a:rPr lang="en-US" altLang="zh-CN" sz="3600">
                <a:solidFill>
                  <a:srgbClr val="3333CC"/>
                </a:solidFill>
              </a:rPr>
              <a:t>DCL</a:t>
            </a:r>
            <a:r>
              <a:rPr lang="zh-CN" altLang="en-US" sz="3600">
                <a:solidFill>
                  <a:srgbClr val="3333CC"/>
                </a:solidFill>
              </a:rPr>
              <a:t>功能于一体</a:t>
            </a:r>
          </a:p>
          <a:p>
            <a:pPr lvl="1" eaLnBrk="1" hangingPunct="1">
              <a:lnSpc>
                <a:spcPct val="110000"/>
              </a:lnSpc>
              <a:buFont typeface="Wingdings" panose="05000000000000000000" pitchFamily="2" charset="2"/>
              <a:buChar char="l"/>
            </a:pPr>
            <a:r>
              <a:rPr lang="zh-CN" altLang="en-US" sz="3600"/>
              <a:t>独立完成数据库生命周期全部活动</a:t>
            </a:r>
          </a:p>
          <a:p>
            <a:pPr lvl="1" eaLnBrk="1" hangingPunct="1">
              <a:lnSpc>
                <a:spcPct val="110000"/>
              </a:lnSpc>
              <a:buFont typeface="Wingdings" panose="05000000000000000000" pitchFamily="2" charset="2"/>
              <a:buChar char="l"/>
            </a:pPr>
            <a:r>
              <a:rPr lang="zh-CN" altLang="en-US" sz="3600"/>
              <a:t>用户在数据库投入运行后，可根据需要随时逐步修改模式，不影响数据库运行</a:t>
            </a:r>
          </a:p>
          <a:p>
            <a:pPr lvl="1" eaLnBrk="1" hangingPunct="1">
              <a:lnSpc>
                <a:spcPct val="110000"/>
              </a:lnSpc>
              <a:buFont typeface="Wingdings" panose="05000000000000000000" pitchFamily="2" charset="2"/>
              <a:buChar char="l"/>
            </a:pPr>
            <a:r>
              <a:rPr lang="zh-CN" altLang="en-US" sz="3600"/>
              <a:t>数据操作符统一，查找、插入、删除、更新等每一种操作都只需要一种操作符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a:extLst>
              <a:ext uri="{FF2B5EF4-FFF2-40B4-BE49-F238E27FC236}">
                <a16:creationId xmlns:a16="http://schemas.microsoft.com/office/drawing/2014/main" id="{ED2E8CFC-CFEB-44C0-AED4-844A92BDFB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178BE2-EF6A-4736-83C5-51B20CDD29E8}" type="slidenum">
              <a:rPr lang="en-US" altLang="zh-CN"/>
              <a:pPr eaLnBrk="1" hangingPunct="1"/>
              <a:t>80</a:t>
            </a:fld>
            <a:endParaRPr lang="en-US" altLang="zh-CN"/>
          </a:p>
        </p:txBody>
      </p:sp>
      <p:sp>
        <p:nvSpPr>
          <p:cNvPr id="87043" name="Rectangle 3">
            <a:extLst>
              <a:ext uri="{FF2B5EF4-FFF2-40B4-BE49-F238E27FC236}">
                <a16:creationId xmlns:a16="http://schemas.microsoft.com/office/drawing/2014/main" id="{3F190293-C433-45E4-97A3-5837F0ED9836}"/>
              </a:ext>
            </a:extLst>
          </p:cNvPr>
          <p:cNvSpPr>
            <a:spLocks noGrp="1" noChangeArrowheads="1"/>
          </p:cNvSpPr>
          <p:nvPr>
            <p:ph type="body" idx="1"/>
          </p:nvPr>
        </p:nvSpPr>
        <p:spPr>
          <a:xfrm>
            <a:off x="228600" y="533400"/>
            <a:ext cx="8763000" cy="5715000"/>
          </a:xfrm>
        </p:spPr>
        <p:txBody>
          <a:bodyPr/>
          <a:lstStyle/>
          <a:p>
            <a:pPr eaLnBrk="1" hangingPunct="1">
              <a:lnSpc>
                <a:spcPct val="90000"/>
              </a:lnSpc>
              <a:buFontTx/>
              <a:buNone/>
            </a:pPr>
            <a:r>
              <a:rPr lang="en-US" altLang="zh-CN" sz="3600"/>
              <a:t>(3) </a:t>
            </a:r>
            <a:r>
              <a:rPr lang="zh-CN" altLang="en-US" sz="3600"/>
              <a:t>使用换码字符将通配符转义为普通字符</a:t>
            </a:r>
          </a:p>
          <a:p>
            <a:pPr eaLnBrk="1" hangingPunct="1">
              <a:lnSpc>
                <a:spcPct val="90000"/>
              </a:lnSpc>
              <a:buFontTx/>
              <a:buNone/>
            </a:pPr>
            <a:r>
              <a:rPr lang="zh-CN" altLang="en-US" sz="3600"/>
              <a:t>例</a:t>
            </a:r>
            <a:r>
              <a:rPr lang="en-US" altLang="zh-CN" sz="3600"/>
              <a:t>19. </a:t>
            </a:r>
            <a:r>
              <a:rPr lang="zh-CN" altLang="en-US" sz="3600">
                <a:latin typeface="Times New Roman" panose="02020603050405020304" pitchFamily="18" charset="0"/>
              </a:rPr>
              <a:t>查询</a:t>
            </a:r>
            <a:r>
              <a:rPr lang="en-US" altLang="zh-CN" sz="3600"/>
              <a:t>DB_Design</a:t>
            </a:r>
            <a:r>
              <a:rPr lang="zh-CN" altLang="en-US" sz="3600"/>
              <a:t>课程的课程号和学分</a:t>
            </a:r>
          </a:p>
          <a:p>
            <a:pPr lvl="1" eaLnBrk="1" hangingPunct="1">
              <a:lnSpc>
                <a:spcPct val="90000"/>
              </a:lnSpc>
              <a:buFontTx/>
              <a:buNone/>
            </a:pPr>
            <a:r>
              <a:rPr lang="en-US" altLang="zh-CN" sz="4000"/>
              <a:t>SELECT Cno</a:t>
            </a:r>
            <a:r>
              <a:rPr lang="zh-CN" altLang="en-US" sz="4000"/>
              <a:t>，</a:t>
            </a:r>
            <a:r>
              <a:rPr lang="en-US" altLang="zh-CN" sz="4000"/>
              <a:t>Ccredit</a:t>
            </a:r>
          </a:p>
          <a:p>
            <a:pPr lvl="1" eaLnBrk="1" hangingPunct="1">
              <a:lnSpc>
                <a:spcPct val="90000"/>
              </a:lnSpc>
              <a:buFontTx/>
              <a:buNone/>
            </a:pPr>
            <a:r>
              <a:rPr lang="en-US" altLang="zh-CN" sz="4000"/>
              <a:t>FROM Course</a:t>
            </a:r>
          </a:p>
          <a:p>
            <a:pPr lvl="1" eaLnBrk="1" hangingPunct="1">
              <a:lnSpc>
                <a:spcPct val="90000"/>
              </a:lnSpc>
              <a:buFontTx/>
              <a:buNone/>
            </a:pPr>
            <a:r>
              <a:rPr lang="en-US" altLang="zh-CN" sz="4000">
                <a:solidFill>
                  <a:srgbClr val="3333CC"/>
                </a:solidFill>
              </a:rPr>
              <a:t>WHERE Cname LIKE</a:t>
            </a:r>
            <a:r>
              <a:rPr lang="en-US" altLang="zh-CN" sz="4000"/>
              <a:t> ‘</a:t>
            </a:r>
            <a:r>
              <a:rPr lang="en-US" altLang="zh-CN" sz="4000">
                <a:solidFill>
                  <a:srgbClr val="3333CC"/>
                </a:solidFill>
              </a:rPr>
              <a:t>DB\_Design</a:t>
            </a:r>
            <a:r>
              <a:rPr lang="en-US" altLang="zh-CN" sz="4000"/>
              <a:t>’ </a:t>
            </a:r>
            <a:r>
              <a:rPr lang="en-US" altLang="zh-CN" sz="4000">
                <a:solidFill>
                  <a:srgbClr val="3333CC"/>
                </a:solidFill>
              </a:rPr>
              <a:t>ESCAPE ‘\’</a:t>
            </a:r>
            <a:r>
              <a:rPr lang="zh-CN" altLang="en-US" sz="4000"/>
              <a:t>；</a:t>
            </a:r>
          </a:p>
          <a:p>
            <a:pPr eaLnBrk="1" hangingPunct="1">
              <a:lnSpc>
                <a:spcPct val="90000"/>
              </a:lnSpc>
            </a:pPr>
            <a:r>
              <a:rPr lang="en-US" altLang="zh-CN" sz="3600"/>
              <a:t>ESCAPE</a:t>
            </a:r>
            <a:r>
              <a:rPr lang="en-US" altLang="zh-CN" sz="3600" b="1"/>
              <a:t> ‘</a:t>
            </a:r>
            <a:r>
              <a:rPr lang="zh-CN" altLang="en-US" sz="3600"/>
              <a:t>＼</a:t>
            </a:r>
            <a:r>
              <a:rPr lang="zh-CN" altLang="en-US" sz="3600" b="1"/>
              <a:t>’ </a:t>
            </a:r>
            <a:r>
              <a:rPr lang="zh-CN" altLang="en-US" sz="3600"/>
              <a:t>表示</a:t>
            </a:r>
            <a:r>
              <a:rPr lang="zh-CN" altLang="en-US" sz="3600" b="1"/>
              <a:t>“ </a:t>
            </a:r>
            <a:r>
              <a:rPr lang="zh-CN" altLang="en-US" sz="3600"/>
              <a:t>＼</a:t>
            </a:r>
            <a:r>
              <a:rPr lang="zh-CN" altLang="en-US" sz="3600" b="1"/>
              <a:t>” </a:t>
            </a:r>
            <a:r>
              <a:rPr lang="zh-CN" altLang="en-US" sz="3600"/>
              <a:t>为换码字符</a:t>
            </a:r>
          </a:p>
          <a:p>
            <a:pPr eaLnBrk="1" hangingPunct="1">
              <a:lnSpc>
                <a:spcPct val="90000"/>
              </a:lnSpc>
            </a:pPr>
            <a:r>
              <a:rPr lang="zh-CN" altLang="en-US" sz="3600"/>
              <a:t>匹配串中紧跟在</a:t>
            </a:r>
            <a:r>
              <a:rPr lang="zh-CN" altLang="en-US" sz="3600" b="1"/>
              <a:t>“ </a:t>
            </a:r>
            <a:r>
              <a:rPr lang="zh-CN" altLang="en-US" sz="3600"/>
              <a:t>＼</a:t>
            </a:r>
            <a:r>
              <a:rPr lang="zh-CN" altLang="en-US" sz="3600" b="1"/>
              <a:t>” </a:t>
            </a:r>
            <a:r>
              <a:rPr lang="zh-CN" altLang="en-US" sz="3600"/>
              <a:t>后的字符“</a:t>
            </a:r>
            <a:r>
              <a:rPr lang="en-US" altLang="zh-CN" sz="3600"/>
              <a:t>_”</a:t>
            </a:r>
            <a:r>
              <a:rPr lang="zh-CN" altLang="en-US" sz="3600"/>
              <a:t>不再具有通配符的含义，转义为普通的“</a:t>
            </a:r>
            <a:r>
              <a:rPr lang="en-US" altLang="zh-CN" sz="3600"/>
              <a:t>_”</a:t>
            </a:r>
            <a:r>
              <a:rPr lang="zh-CN" altLang="en-US" sz="3600"/>
              <a:t>字符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0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04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7043">
                                            <p:txEl>
                                              <p:pRg st="5" end="5"/>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870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a:extLst>
              <a:ext uri="{FF2B5EF4-FFF2-40B4-BE49-F238E27FC236}">
                <a16:creationId xmlns:a16="http://schemas.microsoft.com/office/drawing/2014/main" id="{91D799EF-62C7-461D-8DDE-7D7249C2CE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94F5F9-9748-4E0F-9603-453FDA112395}" type="slidenum">
              <a:rPr lang="en-US" altLang="zh-CN"/>
              <a:pPr eaLnBrk="1" hangingPunct="1"/>
              <a:t>81</a:t>
            </a:fld>
            <a:endParaRPr lang="en-US" altLang="zh-CN"/>
          </a:p>
        </p:txBody>
      </p:sp>
      <p:sp>
        <p:nvSpPr>
          <p:cNvPr id="88067" name="Rectangle 3">
            <a:extLst>
              <a:ext uri="{FF2B5EF4-FFF2-40B4-BE49-F238E27FC236}">
                <a16:creationId xmlns:a16="http://schemas.microsoft.com/office/drawing/2014/main" id="{918C03C8-2474-43DC-B8F9-D5BA3E49F756}"/>
              </a:ext>
            </a:extLst>
          </p:cNvPr>
          <p:cNvSpPr>
            <a:spLocks noGrp="1" noChangeArrowheads="1"/>
          </p:cNvSpPr>
          <p:nvPr>
            <p:ph type="body" idx="1"/>
          </p:nvPr>
        </p:nvSpPr>
        <p:spPr>
          <a:xfrm>
            <a:off x="304800" y="990600"/>
            <a:ext cx="8686800" cy="4525963"/>
          </a:xfrm>
        </p:spPr>
        <p:txBody>
          <a:bodyPr/>
          <a:lstStyle/>
          <a:p>
            <a:pPr eaLnBrk="1" hangingPunct="1">
              <a:buFontTx/>
              <a:buNone/>
            </a:pPr>
            <a:r>
              <a:rPr lang="zh-CN" altLang="en-US" sz="4000"/>
              <a:t>例</a:t>
            </a:r>
            <a:r>
              <a:rPr lang="en-US" altLang="zh-CN" sz="4000"/>
              <a:t>20. </a:t>
            </a:r>
            <a:r>
              <a:rPr lang="zh-CN" altLang="en-US" sz="4000"/>
              <a:t>查询以“</a:t>
            </a:r>
            <a:r>
              <a:rPr lang="en-US" altLang="zh-CN" sz="4000"/>
              <a:t>DB_”</a:t>
            </a:r>
            <a:r>
              <a:rPr lang="zh-CN" altLang="en-US" sz="4000"/>
              <a:t>开头，且倒数第</a:t>
            </a:r>
            <a:r>
              <a:rPr lang="en-US" altLang="zh-CN" sz="4000"/>
              <a:t>3</a:t>
            </a:r>
            <a:r>
              <a:rPr lang="zh-CN" altLang="en-US" sz="4000"/>
              <a:t>个字符为 </a:t>
            </a:r>
            <a:r>
              <a:rPr lang="en-US" altLang="zh-CN" sz="4000" i="1">
                <a:latin typeface="Times New Roman" panose="02020603050405020304" pitchFamily="18" charset="0"/>
              </a:rPr>
              <a:t>i</a:t>
            </a:r>
            <a:r>
              <a:rPr lang="en-US" altLang="zh-CN" sz="4000" i="1"/>
              <a:t> </a:t>
            </a:r>
            <a:r>
              <a:rPr lang="zh-CN" altLang="en-US" sz="4000"/>
              <a:t>的课程的详细情况。</a:t>
            </a:r>
          </a:p>
          <a:p>
            <a:pPr lvl="1" eaLnBrk="1" hangingPunct="1">
              <a:buFontTx/>
              <a:buNone/>
            </a:pPr>
            <a:r>
              <a:rPr lang="en-US" altLang="zh-CN" sz="4000"/>
              <a:t>SELECT *</a:t>
            </a:r>
          </a:p>
          <a:p>
            <a:pPr lvl="1" eaLnBrk="1" hangingPunct="1">
              <a:buFontTx/>
              <a:buNone/>
            </a:pPr>
            <a:r>
              <a:rPr lang="en-US" altLang="zh-CN" sz="4000"/>
              <a:t>FROM Course</a:t>
            </a:r>
          </a:p>
          <a:p>
            <a:pPr lvl="1" eaLnBrk="1" hangingPunct="1">
              <a:buFontTx/>
              <a:buNone/>
            </a:pPr>
            <a:r>
              <a:rPr lang="en-US" altLang="zh-CN" sz="4000"/>
              <a:t>WHERE Cname LIKE 'DB\_%i_ _' ESCAPE ‘\’;</a:t>
            </a:r>
          </a:p>
          <a:p>
            <a:pPr eaLnBrk="1" hangingPunct="1">
              <a:buFontTx/>
              <a:buNone/>
            </a:pPr>
            <a:endParaRPr lang="en-US" altLang="zh-CN" sz="4400"/>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E4741666-EDE8-4CA7-BD5C-448A9BEA3E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C6D415-A5D2-4409-B6B1-182179B78089}" type="slidenum">
              <a:rPr lang="en-US" altLang="zh-CN"/>
              <a:pPr eaLnBrk="1" hangingPunct="1"/>
              <a:t>82</a:t>
            </a:fld>
            <a:endParaRPr lang="en-US" altLang="zh-CN"/>
          </a:p>
        </p:txBody>
      </p:sp>
      <p:sp>
        <p:nvSpPr>
          <p:cNvPr id="84995" name="Rectangle 2">
            <a:extLst>
              <a:ext uri="{FF2B5EF4-FFF2-40B4-BE49-F238E27FC236}">
                <a16:creationId xmlns:a16="http://schemas.microsoft.com/office/drawing/2014/main" id="{4A86B9D3-CBCD-46DA-9DD1-B5579AE34CA9}"/>
              </a:ext>
            </a:extLst>
          </p:cNvPr>
          <p:cNvSpPr>
            <a:spLocks noGrp="1" noChangeArrowheads="1"/>
          </p:cNvSpPr>
          <p:nvPr>
            <p:ph type="title"/>
          </p:nvPr>
        </p:nvSpPr>
        <p:spPr/>
        <p:txBody>
          <a:bodyPr/>
          <a:lstStyle/>
          <a:p>
            <a:pPr eaLnBrk="1" hangingPunct="1"/>
            <a:r>
              <a:rPr lang="en-US" altLang="zh-CN"/>
              <a:t>(5) </a:t>
            </a:r>
            <a:r>
              <a:rPr lang="zh-CN" altLang="en-US" b="1"/>
              <a:t>涉及空值的查询</a:t>
            </a:r>
          </a:p>
        </p:txBody>
      </p:sp>
      <p:sp>
        <p:nvSpPr>
          <p:cNvPr id="89091" name="Rectangle 3">
            <a:extLst>
              <a:ext uri="{FF2B5EF4-FFF2-40B4-BE49-F238E27FC236}">
                <a16:creationId xmlns:a16="http://schemas.microsoft.com/office/drawing/2014/main" id="{12FCB57B-81F1-4344-BA89-19A9E402E300}"/>
              </a:ext>
            </a:extLst>
          </p:cNvPr>
          <p:cNvSpPr>
            <a:spLocks noGrp="1" noChangeArrowheads="1"/>
          </p:cNvSpPr>
          <p:nvPr>
            <p:ph type="body" idx="1"/>
          </p:nvPr>
        </p:nvSpPr>
        <p:spPr>
          <a:xfrm>
            <a:off x="228600" y="1371600"/>
            <a:ext cx="8763000" cy="5105400"/>
          </a:xfrm>
        </p:spPr>
        <p:txBody>
          <a:bodyPr/>
          <a:lstStyle/>
          <a:p>
            <a:pPr eaLnBrk="1" hangingPunct="1">
              <a:buFontTx/>
              <a:buNone/>
            </a:pPr>
            <a:r>
              <a:rPr lang="zh-CN" altLang="en-US" sz="3600">
                <a:solidFill>
                  <a:srgbClr val="3333CC"/>
                </a:solidFill>
              </a:rPr>
              <a:t>谓词：</a:t>
            </a:r>
            <a:r>
              <a:rPr lang="en-US" altLang="zh-CN" sz="3600">
                <a:solidFill>
                  <a:srgbClr val="3333CC"/>
                </a:solidFill>
              </a:rPr>
              <a:t>IS NULL </a:t>
            </a:r>
            <a:r>
              <a:rPr lang="zh-CN" altLang="en-US" sz="3600">
                <a:solidFill>
                  <a:srgbClr val="3333CC"/>
                </a:solidFill>
              </a:rPr>
              <a:t>或</a:t>
            </a:r>
            <a:r>
              <a:rPr lang="en-US" altLang="zh-CN" sz="3600">
                <a:solidFill>
                  <a:srgbClr val="3333CC"/>
                </a:solidFill>
              </a:rPr>
              <a:t>IS NOT NULL</a:t>
            </a:r>
          </a:p>
          <a:p>
            <a:pPr eaLnBrk="1" hangingPunct="1">
              <a:buFontTx/>
              <a:buNone/>
            </a:pPr>
            <a:r>
              <a:rPr lang="en-US" altLang="zh-CN" sz="3600"/>
              <a:t>“IS” </a:t>
            </a:r>
            <a:r>
              <a:rPr lang="zh-CN" altLang="en-US" sz="3600"/>
              <a:t>不能用“</a:t>
            </a:r>
            <a:r>
              <a:rPr lang="en-US" altLang="zh-CN" sz="3600"/>
              <a:t>=” </a:t>
            </a:r>
            <a:r>
              <a:rPr lang="zh-CN" altLang="en-US" sz="3600"/>
              <a:t>代替</a:t>
            </a:r>
          </a:p>
          <a:p>
            <a:pPr eaLnBrk="1" hangingPunct="1">
              <a:buFontTx/>
              <a:buNone/>
            </a:pPr>
            <a:r>
              <a:rPr lang="zh-CN" altLang="en-US" sz="3600"/>
              <a:t>例</a:t>
            </a:r>
            <a:r>
              <a:rPr lang="en-US" altLang="zh-CN" sz="3600"/>
              <a:t>21. </a:t>
            </a:r>
            <a:r>
              <a:rPr lang="zh-CN" altLang="en-US" sz="3600"/>
              <a:t>某些学生选修课程后没有参加考试，所以有选课记录，但没有考试成绩。查询缺少成绩的学生的学号和相应的课程号</a:t>
            </a:r>
          </a:p>
          <a:p>
            <a:pPr eaLnBrk="1" hangingPunct="1">
              <a:buFontTx/>
              <a:buNone/>
            </a:pPr>
            <a:r>
              <a:rPr lang="zh-CN" altLang="en-US" sz="3600"/>
              <a:t>       </a:t>
            </a:r>
            <a:r>
              <a:rPr lang="en-US" altLang="zh-CN" sz="3600"/>
              <a:t>SELECT Sno</a:t>
            </a:r>
            <a:r>
              <a:rPr lang="zh-CN" altLang="en-US" sz="3600"/>
              <a:t>，</a:t>
            </a:r>
            <a:r>
              <a:rPr lang="en-US" altLang="zh-CN" sz="3600"/>
              <a:t>Cno</a:t>
            </a:r>
          </a:p>
          <a:p>
            <a:pPr eaLnBrk="1" hangingPunct="1">
              <a:buFontTx/>
              <a:buNone/>
            </a:pPr>
            <a:r>
              <a:rPr lang="en-US" altLang="zh-CN" sz="3600"/>
              <a:t>       FROM SC</a:t>
            </a:r>
          </a:p>
          <a:p>
            <a:pPr eaLnBrk="1" hangingPunct="1">
              <a:buFontTx/>
              <a:buNone/>
            </a:pPr>
            <a:r>
              <a:rPr lang="en-US" altLang="zh-CN" sz="3600"/>
              <a:t>       WHERE Grade IS NULL</a:t>
            </a:r>
            <a:r>
              <a:rPr lang="en-US" altLang="zh-CN" sz="36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3" end="3"/>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89091">
                                            <p:txEl>
                                              <p:pRg st="4" end="4"/>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890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a:extLst>
              <a:ext uri="{FF2B5EF4-FFF2-40B4-BE49-F238E27FC236}">
                <a16:creationId xmlns:a16="http://schemas.microsoft.com/office/drawing/2014/main" id="{F25507B8-564E-4887-8BA0-481F3D7346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5BCA6D-E663-4386-BEC7-F3E839840E3F}" type="slidenum">
              <a:rPr lang="en-US" altLang="zh-CN"/>
              <a:pPr eaLnBrk="1" hangingPunct="1"/>
              <a:t>83</a:t>
            </a:fld>
            <a:endParaRPr lang="en-US" altLang="zh-CN"/>
          </a:p>
        </p:txBody>
      </p:sp>
      <p:sp>
        <p:nvSpPr>
          <p:cNvPr id="90115" name="Rectangle 3">
            <a:extLst>
              <a:ext uri="{FF2B5EF4-FFF2-40B4-BE49-F238E27FC236}">
                <a16:creationId xmlns:a16="http://schemas.microsoft.com/office/drawing/2014/main" id="{3141126F-D427-4437-A3F1-4E9C549288D4}"/>
              </a:ext>
            </a:extLst>
          </p:cNvPr>
          <p:cNvSpPr>
            <a:spLocks noGrp="1" noChangeArrowheads="1"/>
          </p:cNvSpPr>
          <p:nvPr>
            <p:ph type="body" idx="1"/>
          </p:nvPr>
        </p:nvSpPr>
        <p:spPr>
          <a:xfrm>
            <a:off x="228600" y="685800"/>
            <a:ext cx="8763000" cy="2590800"/>
          </a:xfrm>
        </p:spPr>
        <p:txBody>
          <a:bodyPr/>
          <a:lstStyle/>
          <a:p>
            <a:pPr eaLnBrk="1" hangingPunct="1">
              <a:buFontTx/>
              <a:buNone/>
            </a:pPr>
            <a:r>
              <a:rPr lang="zh-CN" altLang="en-US" sz="3600"/>
              <a:t>例</a:t>
            </a:r>
            <a:r>
              <a:rPr lang="en-US" altLang="zh-CN" sz="3600"/>
              <a:t>22. </a:t>
            </a:r>
            <a:r>
              <a:rPr lang="zh-CN" altLang="en-US" sz="3600"/>
              <a:t>查询所有有成绩的学生学号和课程号</a:t>
            </a:r>
          </a:p>
          <a:p>
            <a:pPr eaLnBrk="1" hangingPunct="1">
              <a:buFontTx/>
              <a:buNone/>
            </a:pPr>
            <a:r>
              <a:rPr lang="zh-CN" altLang="en-US" sz="3600"/>
              <a:t>	</a:t>
            </a:r>
            <a:r>
              <a:rPr lang="en-US" altLang="zh-CN" sz="3600"/>
              <a:t>SELECT Sno</a:t>
            </a:r>
            <a:r>
              <a:rPr lang="zh-CN" altLang="en-US" sz="3600"/>
              <a:t>，</a:t>
            </a:r>
            <a:r>
              <a:rPr lang="en-US" altLang="zh-CN" sz="3600"/>
              <a:t>Cno</a:t>
            </a:r>
          </a:p>
          <a:p>
            <a:pPr eaLnBrk="1" hangingPunct="1">
              <a:buFontTx/>
              <a:buNone/>
            </a:pPr>
            <a:r>
              <a:rPr lang="en-US" altLang="zh-CN" sz="3600"/>
              <a:t>	FROM SC</a:t>
            </a:r>
          </a:p>
          <a:p>
            <a:pPr eaLnBrk="1" hangingPunct="1">
              <a:buFontTx/>
              <a:buNone/>
            </a:pPr>
            <a:r>
              <a:rPr lang="en-US" altLang="zh-CN" sz="3600"/>
              <a:t>	WHERE Grade IS NOT NULL</a:t>
            </a:r>
            <a:r>
              <a:rPr lang="en-US" altLang="zh-CN" sz="3600">
                <a:latin typeface="Times New Roman" panose="02020603050405020304" pitchFamily="18" charset="0"/>
              </a:rPr>
              <a:t>;</a:t>
            </a: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4CFBA3B2-DFDD-47B3-9C4C-D8404E6CEB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7B89A4-3547-4F74-9539-502D7E244098}" type="slidenum">
              <a:rPr lang="en-US" altLang="zh-CN"/>
              <a:pPr eaLnBrk="1" hangingPunct="1"/>
              <a:t>84</a:t>
            </a:fld>
            <a:endParaRPr lang="en-US" altLang="zh-CN"/>
          </a:p>
        </p:txBody>
      </p:sp>
      <p:sp>
        <p:nvSpPr>
          <p:cNvPr id="87043" name="Rectangle 2">
            <a:extLst>
              <a:ext uri="{FF2B5EF4-FFF2-40B4-BE49-F238E27FC236}">
                <a16:creationId xmlns:a16="http://schemas.microsoft.com/office/drawing/2014/main" id="{5FEEA1AA-3175-4136-A178-5E82A0494258}"/>
              </a:ext>
            </a:extLst>
          </p:cNvPr>
          <p:cNvSpPr>
            <a:spLocks noGrp="1" noChangeArrowheads="1"/>
          </p:cNvSpPr>
          <p:nvPr>
            <p:ph type="title"/>
          </p:nvPr>
        </p:nvSpPr>
        <p:spPr/>
        <p:txBody>
          <a:bodyPr/>
          <a:lstStyle/>
          <a:p>
            <a:pPr eaLnBrk="1" hangingPunct="1"/>
            <a:r>
              <a:rPr lang="en-US" altLang="zh-CN"/>
              <a:t>(6) </a:t>
            </a:r>
            <a:r>
              <a:rPr lang="zh-CN" altLang="en-US" b="1"/>
              <a:t>多重条件查询</a:t>
            </a:r>
          </a:p>
        </p:txBody>
      </p:sp>
      <p:sp>
        <p:nvSpPr>
          <p:cNvPr id="87044" name="Rectangle 3">
            <a:extLst>
              <a:ext uri="{FF2B5EF4-FFF2-40B4-BE49-F238E27FC236}">
                <a16:creationId xmlns:a16="http://schemas.microsoft.com/office/drawing/2014/main" id="{9BA0AEA3-8474-4E3D-A55C-40DC5E58B5CB}"/>
              </a:ext>
            </a:extLst>
          </p:cNvPr>
          <p:cNvSpPr>
            <a:spLocks noGrp="1" noChangeArrowheads="1"/>
          </p:cNvSpPr>
          <p:nvPr>
            <p:ph type="body" idx="1"/>
          </p:nvPr>
        </p:nvSpPr>
        <p:spPr>
          <a:xfrm>
            <a:off x="457200" y="1600200"/>
            <a:ext cx="8534400" cy="4419600"/>
          </a:xfrm>
        </p:spPr>
        <p:txBody>
          <a:bodyPr/>
          <a:lstStyle/>
          <a:p>
            <a:pPr marL="609600" indent="-609600" eaLnBrk="1" hangingPunct="1"/>
            <a:r>
              <a:rPr lang="zh-CN" altLang="en-US" sz="3600"/>
              <a:t>逻辑运算符：</a:t>
            </a:r>
            <a:r>
              <a:rPr lang="en-US" altLang="zh-CN" sz="3600"/>
              <a:t>AND</a:t>
            </a:r>
            <a:r>
              <a:rPr lang="zh-CN" altLang="en-US" sz="3600"/>
              <a:t>和</a:t>
            </a:r>
            <a:r>
              <a:rPr lang="en-US" altLang="zh-CN" sz="3600"/>
              <a:t>OR</a:t>
            </a:r>
            <a:r>
              <a:rPr lang="zh-CN" altLang="en-US" sz="3600"/>
              <a:t>来连接多个查询条件</a:t>
            </a:r>
          </a:p>
          <a:p>
            <a:pPr marL="990600" lvl="1" indent="-533400" eaLnBrk="1" hangingPunct="1">
              <a:buFontTx/>
              <a:buAutoNum type="circleNumDbPlain"/>
            </a:pPr>
            <a:r>
              <a:rPr lang="en-US" altLang="zh-CN" sz="3200"/>
              <a:t>AND</a:t>
            </a:r>
            <a:r>
              <a:rPr lang="zh-CN" altLang="en-US" sz="3200"/>
              <a:t>的优先级高于</a:t>
            </a:r>
            <a:r>
              <a:rPr lang="en-US" altLang="zh-CN" sz="3200"/>
              <a:t>OR</a:t>
            </a:r>
          </a:p>
          <a:p>
            <a:pPr marL="990600" lvl="1" indent="-533400" eaLnBrk="1" hangingPunct="1">
              <a:buFontTx/>
              <a:buAutoNum type="circleNumDbPlain"/>
            </a:pPr>
            <a:r>
              <a:rPr lang="zh-CN" altLang="en-US" sz="3200"/>
              <a:t>可以用括号改变优先级</a:t>
            </a:r>
          </a:p>
          <a:p>
            <a:pPr marL="609600" indent="-609600" eaLnBrk="1" hangingPunct="1"/>
            <a:r>
              <a:rPr lang="zh-CN" altLang="en-US" sz="3600"/>
              <a:t>可用来实现多种其他谓词</a:t>
            </a:r>
          </a:p>
          <a:p>
            <a:pPr marL="990600" lvl="1" indent="-533400" eaLnBrk="1" hangingPunct="1">
              <a:buFontTx/>
              <a:buAutoNum type="circleNumDbPlain"/>
            </a:pPr>
            <a:r>
              <a:rPr lang="en-US" altLang="zh-CN" sz="3200"/>
              <a:t>[NOT] IN</a:t>
            </a:r>
          </a:p>
          <a:p>
            <a:pPr marL="990600" lvl="1" indent="-533400" eaLnBrk="1" hangingPunct="1">
              <a:buFontTx/>
              <a:buAutoNum type="circleNumDbPlain"/>
            </a:pPr>
            <a:r>
              <a:rPr lang="en-US" altLang="zh-CN" sz="3200"/>
              <a:t>[NOT] BETWEEN … AND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a:extLst>
              <a:ext uri="{FF2B5EF4-FFF2-40B4-BE49-F238E27FC236}">
                <a16:creationId xmlns:a16="http://schemas.microsoft.com/office/drawing/2014/main" id="{8D0DC128-FBE3-4052-9E41-A34DEF54EE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89DDA1C-E8B6-4CBA-8C7D-DED9105A4735}" type="slidenum">
              <a:rPr lang="en-US" altLang="zh-CN"/>
              <a:pPr eaLnBrk="1" hangingPunct="1"/>
              <a:t>85</a:t>
            </a:fld>
            <a:endParaRPr lang="en-US" altLang="zh-CN"/>
          </a:p>
        </p:txBody>
      </p:sp>
      <p:sp>
        <p:nvSpPr>
          <p:cNvPr id="88067" name="Rectangle 2">
            <a:extLst>
              <a:ext uri="{FF2B5EF4-FFF2-40B4-BE49-F238E27FC236}">
                <a16:creationId xmlns:a16="http://schemas.microsoft.com/office/drawing/2014/main" id="{AAEACD11-85EB-4966-B08B-396308C651D0}"/>
              </a:ext>
            </a:extLst>
          </p:cNvPr>
          <p:cNvSpPr>
            <a:spLocks noGrp="1" noChangeArrowheads="1"/>
          </p:cNvSpPr>
          <p:nvPr>
            <p:ph type="title"/>
          </p:nvPr>
        </p:nvSpPr>
        <p:spPr/>
        <p:txBody>
          <a:bodyPr/>
          <a:lstStyle/>
          <a:p>
            <a:pPr eaLnBrk="1" hangingPunct="1"/>
            <a:r>
              <a:rPr lang="zh-CN" altLang="en-US" b="1"/>
              <a:t>多重条件查询</a:t>
            </a:r>
          </a:p>
        </p:txBody>
      </p:sp>
      <p:sp>
        <p:nvSpPr>
          <p:cNvPr id="92163" name="Rectangle 3">
            <a:extLst>
              <a:ext uri="{FF2B5EF4-FFF2-40B4-BE49-F238E27FC236}">
                <a16:creationId xmlns:a16="http://schemas.microsoft.com/office/drawing/2014/main" id="{9B29ECDB-66F5-4133-967D-EC563CF38DEC}"/>
              </a:ext>
            </a:extLst>
          </p:cNvPr>
          <p:cNvSpPr>
            <a:spLocks noGrp="1" noChangeArrowheads="1"/>
          </p:cNvSpPr>
          <p:nvPr>
            <p:ph type="body" idx="1"/>
          </p:nvPr>
        </p:nvSpPr>
        <p:spPr>
          <a:xfrm>
            <a:off x="457200" y="1600200"/>
            <a:ext cx="8229600" cy="4191000"/>
          </a:xfrm>
        </p:spPr>
        <p:txBody>
          <a:bodyPr/>
          <a:lstStyle/>
          <a:p>
            <a:pPr eaLnBrk="1" hangingPunct="1">
              <a:buFontTx/>
              <a:buNone/>
            </a:pPr>
            <a:r>
              <a:rPr lang="zh-CN" altLang="en-US" sz="4000"/>
              <a:t>例</a:t>
            </a:r>
            <a:r>
              <a:rPr lang="en-US" altLang="zh-CN" sz="4000"/>
              <a:t>23. </a:t>
            </a:r>
            <a:r>
              <a:rPr lang="zh-CN" altLang="en-US" sz="4000"/>
              <a:t>查询计算机系年龄在</a:t>
            </a:r>
            <a:r>
              <a:rPr lang="en-US" altLang="zh-CN" sz="4000"/>
              <a:t>20</a:t>
            </a:r>
            <a:r>
              <a:rPr lang="zh-CN" altLang="en-US" sz="4000"/>
              <a:t>岁以下的学生姓名</a:t>
            </a:r>
          </a:p>
          <a:p>
            <a:pPr lvl="1" eaLnBrk="1" hangingPunct="1">
              <a:buFontTx/>
              <a:buNone/>
            </a:pPr>
            <a:r>
              <a:rPr lang="en-US" altLang="zh-CN" sz="3600"/>
              <a:t>SELECT Sname</a:t>
            </a:r>
          </a:p>
          <a:p>
            <a:pPr lvl="1" eaLnBrk="1" hangingPunct="1">
              <a:buFontTx/>
              <a:buNone/>
            </a:pPr>
            <a:r>
              <a:rPr lang="en-US" altLang="zh-CN" sz="3600"/>
              <a:t>FROM Student</a:t>
            </a:r>
          </a:p>
          <a:p>
            <a:pPr lvl="1" eaLnBrk="1" hangingPunct="1">
              <a:buFontTx/>
              <a:buNone/>
            </a:pPr>
            <a:r>
              <a:rPr lang="en-US" altLang="zh-CN" sz="3600"/>
              <a:t>WHERE Sdept= 'CS' AND Sage&lt;20</a:t>
            </a:r>
            <a:r>
              <a:rPr lang="en-US" altLang="zh-CN" sz="36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4B33A0A4-5651-4B2E-9F66-535EB134D5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41AD3DB-E9D3-4148-9461-CA1CFAB8F648}" type="slidenum">
              <a:rPr lang="en-US" altLang="zh-CN"/>
              <a:pPr eaLnBrk="1" hangingPunct="1"/>
              <a:t>86</a:t>
            </a:fld>
            <a:endParaRPr lang="en-US" altLang="zh-CN"/>
          </a:p>
        </p:txBody>
      </p:sp>
      <p:sp>
        <p:nvSpPr>
          <p:cNvPr id="89091" name="Rectangle 2">
            <a:extLst>
              <a:ext uri="{FF2B5EF4-FFF2-40B4-BE49-F238E27FC236}">
                <a16:creationId xmlns:a16="http://schemas.microsoft.com/office/drawing/2014/main" id="{A349CF89-2D21-4BF5-B93A-9EB8148892F7}"/>
              </a:ext>
            </a:extLst>
          </p:cNvPr>
          <p:cNvSpPr>
            <a:spLocks noGrp="1" noChangeArrowheads="1"/>
          </p:cNvSpPr>
          <p:nvPr>
            <p:ph type="title"/>
          </p:nvPr>
        </p:nvSpPr>
        <p:spPr>
          <a:xfrm>
            <a:off x="457200" y="304800"/>
            <a:ext cx="8229600" cy="1143000"/>
          </a:xfrm>
        </p:spPr>
        <p:txBody>
          <a:bodyPr/>
          <a:lstStyle/>
          <a:p>
            <a:pPr eaLnBrk="1" hangingPunct="1"/>
            <a:r>
              <a:rPr lang="zh-CN" altLang="en-US" b="1"/>
              <a:t>多重条件查询</a:t>
            </a:r>
          </a:p>
        </p:txBody>
      </p:sp>
      <p:sp>
        <p:nvSpPr>
          <p:cNvPr id="93187" name="Rectangle 3">
            <a:extLst>
              <a:ext uri="{FF2B5EF4-FFF2-40B4-BE49-F238E27FC236}">
                <a16:creationId xmlns:a16="http://schemas.microsoft.com/office/drawing/2014/main" id="{35550309-DA5F-4F9A-93D0-9E8F1E5152C1}"/>
              </a:ext>
            </a:extLst>
          </p:cNvPr>
          <p:cNvSpPr>
            <a:spLocks noGrp="1" noChangeArrowheads="1"/>
          </p:cNvSpPr>
          <p:nvPr>
            <p:ph type="body" idx="1"/>
          </p:nvPr>
        </p:nvSpPr>
        <p:spPr>
          <a:xfrm>
            <a:off x="228600" y="1295400"/>
            <a:ext cx="8915400" cy="5257800"/>
          </a:xfrm>
        </p:spPr>
        <p:txBody>
          <a:bodyPr/>
          <a:lstStyle/>
          <a:p>
            <a:pPr eaLnBrk="1" hangingPunct="1">
              <a:buFontTx/>
              <a:buNone/>
            </a:pPr>
            <a:r>
              <a:rPr lang="en-US" altLang="zh-CN" sz="3600"/>
              <a:t>   </a:t>
            </a:r>
            <a:r>
              <a:rPr lang="zh-CN" altLang="en-US" sz="3600"/>
              <a:t>改写例</a:t>
            </a:r>
            <a:r>
              <a:rPr lang="en-US" altLang="zh-CN" sz="3600"/>
              <a:t>12.</a:t>
            </a:r>
            <a:r>
              <a:rPr lang="en-US" altLang="zh-CN" sz="3600" b="1"/>
              <a:t> </a:t>
            </a:r>
            <a:r>
              <a:rPr lang="zh-CN" altLang="en-US" sz="3600"/>
              <a:t>查询信息系 </a:t>
            </a:r>
            <a:r>
              <a:rPr lang="en-US" altLang="zh-CN" sz="3600"/>
              <a:t>(IS)</a:t>
            </a:r>
            <a:r>
              <a:rPr lang="zh-CN" altLang="en-US" sz="3600"/>
              <a:t>、数学系</a:t>
            </a:r>
            <a:r>
              <a:rPr lang="en-US" altLang="zh-CN" sz="3600"/>
              <a:t>(MA)</a:t>
            </a:r>
            <a:r>
              <a:rPr lang="zh-CN" altLang="en-US" sz="3600"/>
              <a:t>和计算机科学系</a:t>
            </a:r>
            <a:r>
              <a:rPr lang="en-US" altLang="zh-CN" sz="3600"/>
              <a:t>(CS)</a:t>
            </a:r>
            <a:r>
              <a:rPr lang="zh-CN" altLang="en-US" sz="3600"/>
              <a:t>学生姓名和性别</a:t>
            </a:r>
          </a:p>
          <a:p>
            <a:pPr lvl="1" eaLnBrk="1" hangingPunct="1">
              <a:buFontTx/>
              <a:buNone/>
            </a:pPr>
            <a:r>
              <a:rPr lang="en-US" altLang="zh-CN"/>
              <a:t>SELECT Sname</a:t>
            </a:r>
            <a:r>
              <a:rPr lang="zh-CN" altLang="en-US"/>
              <a:t>，</a:t>
            </a:r>
            <a:r>
              <a:rPr lang="en-US" altLang="zh-CN"/>
              <a:t>Ssex</a:t>
            </a:r>
          </a:p>
          <a:p>
            <a:pPr lvl="1" eaLnBrk="1" hangingPunct="1">
              <a:buFontTx/>
              <a:buNone/>
            </a:pPr>
            <a:r>
              <a:rPr lang="en-US" altLang="zh-CN"/>
              <a:t>FROM Student</a:t>
            </a:r>
          </a:p>
          <a:p>
            <a:pPr lvl="1" eaLnBrk="1" hangingPunct="1">
              <a:buFontTx/>
              <a:buNone/>
            </a:pPr>
            <a:r>
              <a:rPr lang="en-US" altLang="zh-CN"/>
              <a:t>WHERE </a:t>
            </a:r>
            <a:r>
              <a:rPr lang="en-US" altLang="zh-CN">
                <a:solidFill>
                  <a:srgbClr val="3333CC"/>
                </a:solidFill>
              </a:rPr>
              <a:t>Sdept IN ('IS'</a:t>
            </a:r>
            <a:r>
              <a:rPr lang="zh-CN" altLang="en-US">
                <a:solidFill>
                  <a:srgbClr val="3333CC"/>
                </a:solidFill>
              </a:rPr>
              <a:t>，</a:t>
            </a:r>
            <a:r>
              <a:rPr lang="en-US" altLang="zh-CN">
                <a:solidFill>
                  <a:srgbClr val="3333CC"/>
                </a:solidFill>
              </a:rPr>
              <a:t>'MA'</a:t>
            </a:r>
            <a:r>
              <a:rPr lang="zh-CN" altLang="en-US">
                <a:solidFill>
                  <a:srgbClr val="3333CC"/>
                </a:solidFill>
              </a:rPr>
              <a:t>，</a:t>
            </a:r>
            <a:r>
              <a:rPr lang="en-US" altLang="zh-CN">
                <a:solidFill>
                  <a:srgbClr val="3333CC"/>
                </a:solidFill>
              </a:rPr>
              <a:t>'CS')</a:t>
            </a:r>
            <a:r>
              <a:rPr lang="en-US" altLang="zh-CN">
                <a:latin typeface="Times New Roman" panose="02020603050405020304" pitchFamily="18" charset="0"/>
              </a:rPr>
              <a:t>;</a:t>
            </a:r>
          </a:p>
          <a:p>
            <a:pPr lvl="1" eaLnBrk="1" hangingPunct="1">
              <a:buFontTx/>
              <a:buNone/>
            </a:pPr>
            <a:r>
              <a:rPr lang="zh-CN" altLang="en-US">
                <a:latin typeface="Times New Roman" panose="02020603050405020304" pitchFamily="18" charset="0"/>
              </a:rPr>
              <a:t>改写为</a:t>
            </a:r>
          </a:p>
          <a:p>
            <a:pPr lvl="1" eaLnBrk="1" hangingPunct="1">
              <a:buFontTx/>
              <a:buNone/>
            </a:pPr>
            <a:r>
              <a:rPr lang="en-US" altLang="zh-CN"/>
              <a:t>SELECT Sname</a:t>
            </a:r>
            <a:r>
              <a:rPr lang="zh-CN" altLang="en-US"/>
              <a:t>，</a:t>
            </a:r>
            <a:r>
              <a:rPr lang="en-US" altLang="zh-CN"/>
              <a:t>Ssex</a:t>
            </a:r>
          </a:p>
          <a:p>
            <a:pPr lvl="1" eaLnBrk="1" hangingPunct="1">
              <a:buFontTx/>
              <a:buNone/>
            </a:pPr>
            <a:r>
              <a:rPr lang="en-US" altLang="zh-CN"/>
              <a:t>FROM Student</a:t>
            </a:r>
          </a:p>
          <a:p>
            <a:pPr lvl="1" eaLnBrk="1" hangingPunct="1">
              <a:buFontTx/>
              <a:buNone/>
            </a:pPr>
            <a:r>
              <a:rPr lang="en-US" altLang="zh-CN"/>
              <a:t>WHERE </a:t>
            </a:r>
            <a:r>
              <a:rPr lang="en-US" altLang="zh-CN">
                <a:solidFill>
                  <a:srgbClr val="3333CC"/>
                </a:solidFill>
              </a:rPr>
              <a:t>Sdept= 'IS' OR Sdept= 'MA' OR</a:t>
            </a:r>
            <a:br>
              <a:rPr lang="en-US" altLang="zh-CN">
                <a:solidFill>
                  <a:srgbClr val="3333CC"/>
                </a:solidFill>
              </a:rPr>
            </a:br>
            <a:r>
              <a:rPr lang="en-US" altLang="zh-CN">
                <a:solidFill>
                  <a:srgbClr val="3333CC"/>
                </a:solidFill>
              </a:rPr>
              <a:t> Sdept= 'CS’</a:t>
            </a:r>
            <a:r>
              <a:rPr lang="en-US" altLang="zh-CN">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93187">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9318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3187">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93187">
                                            <p:txEl>
                                              <p:pRg st="5" end="5"/>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93187">
                                            <p:txEl>
                                              <p:pRg st="6" end="6"/>
                                            </p:txEl>
                                          </p:spTgt>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0"/>
                                  </p:stCondLst>
                                  <p:childTnLst>
                                    <p:set>
                                      <p:cBhvr>
                                        <p:cTn id="25" dur="1" fill="hold">
                                          <p:stCondLst>
                                            <p:cond delay="0"/>
                                          </p:stCondLst>
                                        </p:cTn>
                                        <p:tgtEl>
                                          <p:spTgt spid="93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a:extLst>
              <a:ext uri="{FF2B5EF4-FFF2-40B4-BE49-F238E27FC236}">
                <a16:creationId xmlns:a16="http://schemas.microsoft.com/office/drawing/2014/main" id="{4AAE7D7A-A5B9-4B95-87D4-27025C49C6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37CCCA8-814A-455A-91D9-8F64A15A9E96}" type="slidenum">
              <a:rPr lang="en-US" altLang="zh-CN"/>
              <a:pPr eaLnBrk="1" hangingPunct="1"/>
              <a:t>87</a:t>
            </a:fld>
            <a:endParaRPr lang="en-US" altLang="zh-CN"/>
          </a:p>
        </p:txBody>
      </p:sp>
      <p:sp>
        <p:nvSpPr>
          <p:cNvPr id="90115" name="Rectangle 2">
            <a:extLst>
              <a:ext uri="{FF2B5EF4-FFF2-40B4-BE49-F238E27FC236}">
                <a16:creationId xmlns:a16="http://schemas.microsoft.com/office/drawing/2014/main" id="{AE424424-052C-4812-B677-E6975C91B51F}"/>
              </a:ext>
            </a:extLst>
          </p:cNvPr>
          <p:cNvSpPr>
            <a:spLocks noGrp="1" noChangeArrowheads="1"/>
          </p:cNvSpPr>
          <p:nvPr>
            <p:ph type="title"/>
          </p:nvPr>
        </p:nvSpPr>
        <p:spPr/>
        <p:txBody>
          <a:bodyPr/>
          <a:lstStyle/>
          <a:p>
            <a:pPr eaLnBrk="1" hangingPunct="1"/>
            <a:r>
              <a:rPr lang="zh-CN" altLang="en-US" b="1"/>
              <a:t>三、</a:t>
            </a:r>
            <a:r>
              <a:rPr lang="en-US" altLang="zh-CN"/>
              <a:t>ORDER BY</a:t>
            </a:r>
            <a:r>
              <a:rPr lang="zh-CN" altLang="en-US" b="1"/>
              <a:t>子句</a:t>
            </a:r>
          </a:p>
        </p:txBody>
      </p:sp>
      <p:sp>
        <p:nvSpPr>
          <p:cNvPr id="90116" name="Rectangle 3">
            <a:extLst>
              <a:ext uri="{FF2B5EF4-FFF2-40B4-BE49-F238E27FC236}">
                <a16:creationId xmlns:a16="http://schemas.microsoft.com/office/drawing/2014/main" id="{864BC894-7BBA-4148-9571-A82386A3D095}"/>
              </a:ext>
            </a:extLst>
          </p:cNvPr>
          <p:cNvSpPr>
            <a:spLocks noGrp="1" noChangeArrowheads="1"/>
          </p:cNvSpPr>
          <p:nvPr>
            <p:ph type="body" idx="1"/>
          </p:nvPr>
        </p:nvSpPr>
        <p:spPr>
          <a:xfrm>
            <a:off x="152400" y="1295400"/>
            <a:ext cx="9067800" cy="5181600"/>
          </a:xfrm>
        </p:spPr>
        <p:txBody>
          <a:bodyPr/>
          <a:lstStyle/>
          <a:p>
            <a:pPr marL="609600" indent="-609600" eaLnBrk="1" hangingPunct="1">
              <a:buFontTx/>
              <a:buNone/>
            </a:pPr>
            <a:r>
              <a:rPr lang="en-US" altLang="zh-CN" sz="4000"/>
              <a:t>ORDER BY</a:t>
            </a:r>
            <a:r>
              <a:rPr lang="zh-CN" altLang="en-US" sz="4000"/>
              <a:t>子句</a:t>
            </a:r>
          </a:p>
          <a:p>
            <a:pPr marL="990600" lvl="1" indent="-533400" eaLnBrk="1" hangingPunct="1">
              <a:buFontTx/>
              <a:buAutoNum type="circleNumDbPlain"/>
            </a:pPr>
            <a:r>
              <a:rPr lang="zh-CN" altLang="en-US" sz="3600"/>
              <a:t>可以按一个或多个属性列排序</a:t>
            </a:r>
          </a:p>
          <a:p>
            <a:pPr marL="990600" lvl="1" indent="-533400" eaLnBrk="1" hangingPunct="1">
              <a:buFontTx/>
              <a:buAutoNum type="circleNumDbPlain"/>
            </a:pPr>
            <a:r>
              <a:rPr lang="en-US" altLang="zh-CN" sz="3600"/>
              <a:t>ASC (</a:t>
            </a:r>
            <a:r>
              <a:rPr lang="zh-CN" altLang="en-US" sz="3600"/>
              <a:t>升序</a:t>
            </a:r>
            <a:r>
              <a:rPr lang="en-US" altLang="zh-CN" sz="3600"/>
              <a:t>, default)</a:t>
            </a:r>
          </a:p>
          <a:p>
            <a:pPr marL="990600" lvl="1" indent="-533400" eaLnBrk="1" hangingPunct="1">
              <a:buFontTx/>
              <a:buAutoNum type="circleNumDbPlain"/>
            </a:pPr>
            <a:r>
              <a:rPr lang="en-US" altLang="zh-CN" sz="3600"/>
              <a:t>DESC(</a:t>
            </a:r>
            <a:r>
              <a:rPr lang="zh-CN" altLang="en-US" sz="3600"/>
              <a:t>降序</a:t>
            </a:r>
            <a:r>
              <a:rPr lang="en-US" altLang="zh-CN" sz="3600"/>
              <a:t>)</a:t>
            </a:r>
          </a:p>
          <a:p>
            <a:pPr marL="609600" indent="-609600" eaLnBrk="1" hangingPunct="1">
              <a:buFontTx/>
              <a:buNone/>
            </a:pPr>
            <a:r>
              <a:rPr lang="zh-CN" altLang="en-US" sz="4000"/>
              <a:t>当排序列含空值时</a:t>
            </a:r>
          </a:p>
          <a:p>
            <a:pPr marL="990600" lvl="1" indent="-533400" eaLnBrk="1" hangingPunct="1">
              <a:buFontTx/>
              <a:buAutoNum type="circleNumDbPlain"/>
            </a:pPr>
            <a:r>
              <a:rPr lang="en-US" altLang="zh-CN" sz="3600"/>
              <a:t>ASC</a:t>
            </a:r>
            <a:r>
              <a:rPr lang="zh-CN" altLang="en-US" sz="3600"/>
              <a:t>：排序列为空值的元组最后显示</a:t>
            </a:r>
          </a:p>
          <a:p>
            <a:pPr marL="990600" lvl="1" indent="-533400" eaLnBrk="1" hangingPunct="1">
              <a:buFontTx/>
              <a:buAutoNum type="circleNumDbPlain"/>
            </a:pPr>
            <a:r>
              <a:rPr lang="en-US" altLang="zh-CN" sz="3600"/>
              <a:t>DESC</a:t>
            </a:r>
            <a:r>
              <a:rPr lang="zh-CN" altLang="en-US" sz="3600"/>
              <a:t>：排序列为空值的元组最先显示</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CE53FAB4-EA99-484D-9241-4938BEAE41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FAD35CD-DA68-486F-8B4A-A0E66E6B5B12}" type="slidenum">
              <a:rPr lang="en-US" altLang="zh-CN"/>
              <a:pPr eaLnBrk="1" hangingPunct="1"/>
              <a:t>88</a:t>
            </a:fld>
            <a:endParaRPr lang="en-US" altLang="zh-CN"/>
          </a:p>
        </p:txBody>
      </p:sp>
      <p:sp>
        <p:nvSpPr>
          <p:cNvPr id="91139" name="Rectangle 2">
            <a:extLst>
              <a:ext uri="{FF2B5EF4-FFF2-40B4-BE49-F238E27FC236}">
                <a16:creationId xmlns:a16="http://schemas.microsoft.com/office/drawing/2014/main" id="{30B7BE40-300C-416C-A1A4-B72E872AE976}"/>
              </a:ext>
            </a:extLst>
          </p:cNvPr>
          <p:cNvSpPr>
            <a:spLocks noGrp="1" noChangeArrowheads="1"/>
          </p:cNvSpPr>
          <p:nvPr>
            <p:ph type="title"/>
          </p:nvPr>
        </p:nvSpPr>
        <p:spPr/>
        <p:txBody>
          <a:bodyPr/>
          <a:lstStyle/>
          <a:p>
            <a:pPr eaLnBrk="1" hangingPunct="1"/>
            <a:r>
              <a:rPr lang="en-US" altLang="zh-CN"/>
              <a:t>ORDER BY</a:t>
            </a:r>
            <a:r>
              <a:rPr lang="zh-CN" altLang="en-US" b="1"/>
              <a:t>子句</a:t>
            </a:r>
          </a:p>
        </p:txBody>
      </p:sp>
      <p:sp>
        <p:nvSpPr>
          <p:cNvPr id="95235" name="Rectangle 3">
            <a:extLst>
              <a:ext uri="{FF2B5EF4-FFF2-40B4-BE49-F238E27FC236}">
                <a16:creationId xmlns:a16="http://schemas.microsoft.com/office/drawing/2014/main" id="{EA29351B-F012-43EF-8927-810B5249934D}"/>
              </a:ext>
            </a:extLst>
          </p:cNvPr>
          <p:cNvSpPr>
            <a:spLocks noGrp="1" noChangeArrowheads="1"/>
          </p:cNvSpPr>
          <p:nvPr>
            <p:ph type="body" idx="1"/>
          </p:nvPr>
        </p:nvSpPr>
        <p:spPr>
          <a:xfrm>
            <a:off x="457200" y="1371600"/>
            <a:ext cx="8229600" cy="4876800"/>
          </a:xfrm>
        </p:spPr>
        <p:txBody>
          <a:bodyPr/>
          <a:lstStyle/>
          <a:p>
            <a:pPr eaLnBrk="1" hangingPunct="1">
              <a:buFontTx/>
              <a:buNone/>
            </a:pPr>
            <a:r>
              <a:rPr lang="zh-CN" altLang="en-US" sz="4000"/>
              <a:t>例</a:t>
            </a:r>
            <a:r>
              <a:rPr lang="en-US" altLang="zh-CN" sz="4000"/>
              <a:t>24. </a:t>
            </a:r>
            <a:r>
              <a:rPr lang="zh-CN" altLang="en-US" sz="4000"/>
              <a:t>查询选修了</a:t>
            </a:r>
            <a:r>
              <a:rPr lang="en-US" altLang="zh-CN" sz="4000"/>
              <a:t>3</a:t>
            </a:r>
            <a:r>
              <a:rPr lang="zh-CN" altLang="en-US" sz="4000"/>
              <a:t>号课程的学生的学号及其成绩，查询结果按分数降序排列</a:t>
            </a:r>
          </a:p>
          <a:p>
            <a:pPr lvl="1" eaLnBrk="1" hangingPunct="1">
              <a:buFontTx/>
              <a:buNone/>
            </a:pPr>
            <a:r>
              <a:rPr lang="en-US" altLang="zh-CN" sz="3600"/>
              <a:t>SELECT Sno</a:t>
            </a:r>
            <a:r>
              <a:rPr lang="zh-CN" altLang="en-US" sz="3600"/>
              <a:t>，</a:t>
            </a:r>
            <a:r>
              <a:rPr lang="en-US" altLang="zh-CN" sz="3600"/>
              <a:t>Grade</a:t>
            </a:r>
          </a:p>
          <a:p>
            <a:pPr lvl="1" eaLnBrk="1" hangingPunct="1">
              <a:buFontTx/>
              <a:buNone/>
            </a:pPr>
            <a:r>
              <a:rPr lang="en-US" altLang="zh-CN" sz="3600"/>
              <a:t>FROM SC</a:t>
            </a:r>
          </a:p>
          <a:p>
            <a:pPr lvl="1" eaLnBrk="1" hangingPunct="1">
              <a:buFontTx/>
              <a:buNone/>
            </a:pPr>
            <a:r>
              <a:rPr lang="en-US" altLang="zh-CN" sz="3600"/>
              <a:t>WHERE Cno= '3'</a:t>
            </a:r>
          </a:p>
          <a:p>
            <a:pPr lvl="1" eaLnBrk="1" hangingPunct="1">
              <a:buFontTx/>
              <a:buNone/>
            </a:pPr>
            <a:r>
              <a:rPr lang="en-US" altLang="zh-CN" sz="3600"/>
              <a:t>ORDER BY Grade DESC</a:t>
            </a:r>
            <a:r>
              <a:rPr lang="en-US" altLang="zh-CN" sz="3600">
                <a:latin typeface="Times New Roman" panose="02020603050405020304" pitchFamily="18" charset="0"/>
              </a:rPr>
              <a:t>;</a:t>
            </a: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2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a:extLst>
              <a:ext uri="{FF2B5EF4-FFF2-40B4-BE49-F238E27FC236}">
                <a16:creationId xmlns:a16="http://schemas.microsoft.com/office/drawing/2014/main" id="{E73465D5-5FCD-4CA3-A4C7-98C62DB717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6201A78-9F05-4228-8927-217ADC9F3ED2}" type="slidenum">
              <a:rPr lang="en-US" altLang="zh-CN"/>
              <a:pPr eaLnBrk="1" hangingPunct="1"/>
              <a:t>89</a:t>
            </a:fld>
            <a:endParaRPr lang="en-US" altLang="zh-CN"/>
          </a:p>
        </p:txBody>
      </p:sp>
      <p:sp>
        <p:nvSpPr>
          <p:cNvPr id="96259" name="Rectangle 3">
            <a:extLst>
              <a:ext uri="{FF2B5EF4-FFF2-40B4-BE49-F238E27FC236}">
                <a16:creationId xmlns:a16="http://schemas.microsoft.com/office/drawing/2014/main" id="{8B798FCA-6D8C-4357-968C-8AEC7451BF69}"/>
              </a:ext>
            </a:extLst>
          </p:cNvPr>
          <p:cNvSpPr>
            <a:spLocks noGrp="1" noChangeArrowheads="1"/>
          </p:cNvSpPr>
          <p:nvPr>
            <p:ph type="body" idx="1"/>
          </p:nvPr>
        </p:nvSpPr>
        <p:spPr>
          <a:xfrm>
            <a:off x="457200" y="838200"/>
            <a:ext cx="8229600" cy="4038600"/>
          </a:xfrm>
        </p:spPr>
        <p:txBody>
          <a:bodyPr/>
          <a:lstStyle/>
          <a:p>
            <a:pPr eaLnBrk="1" hangingPunct="1">
              <a:buFontTx/>
              <a:buNone/>
            </a:pPr>
            <a:r>
              <a:rPr lang="zh-CN" altLang="en-US" sz="4000"/>
              <a:t>例</a:t>
            </a:r>
            <a:r>
              <a:rPr lang="en-US" altLang="zh-CN" sz="4000"/>
              <a:t>25. </a:t>
            </a:r>
            <a:r>
              <a:rPr lang="zh-CN" altLang="en-US" sz="4000"/>
              <a:t>查询全体学生情况，查询结果按所在系的系号升序排列，同一系中的学生按年龄降序排列</a:t>
            </a:r>
          </a:p>
          <a:p>
            <a:pPr lvl="1" eaLnBrk="1" hangingPunct="1">
              <a:buFontTx/>
              <a:buNone/>
            </a:pPr>
            <a:r>
              <a:rPr lang="en-US" altLang="zh-CN" sz="4000"/>
              <a:t>SELECT *</a:t>
            </a:r>
          </a:p>
          <a:p>
            <a:pPr lvl="1" eaLnBrk="1" hangingPunct="1">
              <a:buFontTx/>
              <a:buNone/>
            </a:pPr>
            <a:r>
              <a:rPr lang="en-US" altLang="zh-CN" sz="4000"/>
              <a:t>FROM Student</a:t>
            </a:r>
          </a:p>
          <a:p>
            <a:pPr lvl="1" eaLnBrk="1" hangingPunct="1">
              <a:buFontTx/>
              <a:buNone/>
            </a:pPr>
            <a:r>
              <a:rPr lang="en-US" altLang="zh-CN" sz="4000"/>
              <a:t>ORDER BY Sdept</a:t>
            </a:r>
            <a:r>
              <a:rPr lang="zh-CN" altLang="en-US" sz="4000"/>
              <a:t>，</a:t>
            </a:r>
            <a:r>
              <a:rPr lang="en-US" altLang="zh-CN" sz="4000"/>
              <a:t>Sage DESC</a:t>
            </a:r>
            <a:r>
              <a:rPr lang="en-US" altLang="zh-CN" sz="4000">
                <a:latin typeface="Times New Roman" panose="02020603050405020304" pitchFamily="18" charset="0"/>
              </a:rPr>
              <a:t>;</a:t>
            </a:r>
          </a:p>
          <a:p>
            <a:pPr lvl="1" eaLnBrk="1" hangingPunct="1">
              <a:buFontTx/>
              <a:buNone/>
            </a:pPr>
            <a:endParaRPr lang="en-US" altLang="zh-CN" sz="4000"/>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128EFBAB-1CB8-4F45-9867-3D3B21A9BC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503F906-C4D6-4928-A198-5FABEA4BBCCA}" type="slidenum">
              <a:rPr lang="en-US" altLang="zh-CN"/>
              <a:pPr eaLnBrk="1" hangingPunct="1"/>
              <a:t>9</a:t>
            </a:fld>
            <a:endParaRPr lang="en-US" altLang="zh-CN"/>
          </a:p>
        </p:txBody>
      </p:sp>
      <p:sp>
        <p:nvSpPr>
          <p:cNvPr id="10243" name="Rectangle 2">
            <a:extLst>
              <a:ext uri="{FF2B5EF4-FFF2-40B4-BE49-F238E27FC236}">
                <a16:creationId xmlns:a16="http://schemas.microsoft.com/office/drawing/2014/main" id="{A212EE23-451A-443F-A56A-12AB2402B4FC}"/>
              </a:ext>
            </a:extLst>
          </p:cNvPr>
          <p:cNvSpPr>
            <a:spLocks noGrp="1" noChangeArrowheads="1"/>
          </p:cNvSpPr>
          <p:nvPr>
            <p:ph type="title"/>
          </p:nvPr>
        </p:nvSpPr>
        <p:spPr>
          <a:xfrm>
            <a:off x="457200" y="304800"/>
            <a:ext cx="8229600" cy="1143000"/>
          </a:xfrm>
        </p:spPr>
        <p:txBody>
          <a:bodyPr/>
          <a:lstStyle/>
          <a:p>
            <a:pPr eaLnBrk="1" hangingPunct="1"/>
            <a:r>
              <a:rPr lang="en-US" altLang="zh-CN"/>
              <a:t>2. </a:t>
            </a:r>
            <a:r>
              <a:rPr lang="zh-CN" altLang="en-US" b="1"/>
              <a:t>高度非过程化</a:t>
            </a:r>
          </a:p>
        </p:txBody>
      </p:sp>
      <p:sp>
        <p:nvSpPr>
          <p:cNvPr id="10244" name="Rectangle 3">
            <a:extLst>
              <a:ext uri="{FF2B5EF4-FFF2-40B4-BE49-F238E27FC236}">
                <a16:creationId xmlns:a16="http://schemas.microsoft.com/office/drawing/2014/main" id="{EB854275-0174-438A-9DBB-A2B24139D48B}"/>
              </a:ext>
            </a:extLst>
          </p:cNvPr>
          <p:cNvSpPr>
            <a:spLocks noGrp="1" noChangeArrowheads="1"/>
          </p:cNvSpPr>
          <p:nvPr>
            <p:ph type="body" idx="1"/>
          </p:nvPr>
        </p:nvSpPr>
        <p:spPr>
          <a:xfrm>
            <a:off x="304800" y="1447800"/>
            <a:ext cx="8763000" cy="4953000"/>
          </a:xfrm>
        </p:spPr>
        <p:txBody>
          <a:bodyPr/>
          <a:lstStyle/>
          <a:p>
            <a:pPr eaLnBrk="1" hangingPunct="1"/>
            <a:r>
              <a:rPr lang="zh-CN" altLang="en-US" sz="4000"/>
              <a:t>非关系数据模型的数据操纵语言是“面向过程”的语言，必须指定存取路径</a:t>
            </a:r>
          </a:p>
          <a:p>
            <a:pPr eaLnBrk="1" hangingPunct="1"/>
            <a:r>
              <a:rPr lang="en-US" altLang="zh-CN" sz="4000">
                <a:solidFill>
                  <a:srgbClr val="3333CC"/>
                </a:solidFill>
              </a:rPr>
              <a:t>SQL</a:t>
            </a:r>
            <a:r>
              <a:rPr lang="zh-CN" altLang="en-US" sz="4000">
                <a:solidFill>
                  <a:srgbClr val="3333CC"/>
                </a:solidFill>
              </a:rPr>
              <a:t>只要提出“做什么”，无须指明“怎么做”，不需要了解存取路径</a:t>
            </a:r>
          </a:p>
          <a:p>
            <a:pPr eaLnBrk="1" hangingPunct="1"/>
            <a:r>
              <a:rPr lang="zh-CN" altLang="en-US" sz="4000"/>
              <a:t>存取路径的选择以及</a:t>
            </a:r>
            <a:r>
              <a:rPr lang="en-US" altLang="zh-CN" sz="4000"/>
              <a:t>SQL</a:t>
            </a:r>
            <a:r>
              <a:rPr lang="zh-CN" altLang="en-US" sz="4000"/>
              <a:t>的操作过程由系统自动完成</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a:extLst>
              <a:ext uri="{FF2B5EF4-FFF2-40B4-BE49-F238E27FC236}">
                <a16:creationId xmlns:a16="http://schemas.microsoft.com/office/drawing/2014/main" id="{6727184F-77FC-4ABF-8B58-A18FFB7F94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872603-25D8-4D66-B076-5E02159C761B}" type="slidenum">
              <a:rPr lang="en-US" altLang="zh-CN"/>
              <a:pPr eaLnBrk="1" hangingPunct="1"/>
              <a:t>90</a:t>
            </a:fld>
            <a:endParaRPr lang="en-US" altLang="zh-CN"/>
          </a:p>
        </p:txBody>
      </p:sp>
      <p:sp>
        <p:nvSpPr>
          <p:cNvPr id="93187" name="Rectangle 2">
            <a:extLst>
              <a:ext uri="{FF2B5EF4-FFF2-40B4-BE49-F238E27FC236}">
                <a16:creationId xmlns:a16="http://schemas.microsoft.com/office/drawing/2014/main" id="{2FB9E11C-2058-4F23-97B7-A86D94CBC704}"/>
              </a:ext>
            </a:extLst>
          </p:cNvPr>
          <p:cNvSpPr>
            <a:spLocks noGrp="1" noChangeArrowheads="1"/>
          </p:cNvSpPr>
          <p:nvPr>
            <p:ph type="title"/>
          </p:nvPr>
        </p:nvSpPr>
        <p:spPr/>
        <p:txBody>
          <a:bodyPr/>
          <a:lstStyle/>
          <a:p>
            <a:pPr eaLnBrk="1" hangingPunct="1"/>
            <a:r>
              <a:rPr lang="zh-CN" altLang="en-US" b="1"/>
              <a:t>四、聚集函数</a:t>
            </a:r>
          </a:p>
        </p:txBody>
      </p:sp>
      <p:graphicFrame>
        <p:nvGraphicFramePr>
          <p:cNvPr id="97335" name="Group 55">
            <a:extLst>
              <a:ext uri="{FF2B5EF4-FFF2-40B4-BE49-F238E27FC236}">
                <a16:creationId xmlns:a16="http://schemas.microsoft.com/office/drawing/2014/main" id="{09DEF59F-AA7D-4BFB-8430-B48A42BAD601}"/>
              </a:ext>
            </a:extLst>
          </p:cNvPr>
          <p:cNvGraphicFramePr>
            <a:graphicFrameLocks noGrp="1"/>
          </p:cNvGraphicFramePr>
          <p:nvPr>
            <p:ph idx="1"/>
          </p:nvPr>
        </p:nvGraphicFramePr>
        <p:xfrm>
          <a:off x="381000" y="1371600"/>
          <a:ext cx="8458200" cy="4860925"/>
        </p:xfrm>
        <a:graphic>
          <a:graphicData uri="http://schemas.openxmlformats.org/drawingml/2006/table">
            <a:tbl>
              <a:tblPr/>
              <a:tblGrid>
                <a:gridCol w="54864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954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COUNT ([DISTINCT|ALL]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charset="0"/>
                          <a:ea typeface="宋体" pitchFamily="2" charset="-122"/>
                        </a:rPr>
                        <a:t>统计元组个数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25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COUNT ([DISTINCT|ALL] &lt;</a:t>
                      </a:r>
                      <a:r>
                        <a:rPr kumimoji="0" lang="zh-CN" altLang="en-US" sz="2400" b="0" i="0" u="none" strike="noStrike" cap="none" normalizeH="0" baseline="0">
                          <a:ln>
                            <a:noFill/>
                          </a:ln>
                          <a:solidFill>
                            <a:schemeClr val="tx1"/>
                          </a:solidFill>
                          <a:effectLst/>
                          <a:latin typeface="Arial" charset="0"/>
                          <a:ea typeface="宋体" pitchFamily="2" charset="-122"/>
                        </a:rPr>
                        <a:t>列名</a:t>
                      </a:r>
                      <a:r>
                        <a:rPr kumimoji="0" lang="en-US" altLang="zh-CN" sz="2400" b="0" i="0" u="none" strike="noStrike" cap="none" normalizeH="0" baseline="0">
                          <a:ln>
                            <a:noFill/>
                          </a:ln>
                          <a:solidFill>
                            <a:schemeClr val="tx1"/>
                          </a:solidFill>
                          <a:effectLst/>
                          <a:latin typeface="Arial" charset="0"/>
                          <a:ea typeface="宋体" pitchFamily="2" charset="-122"/>
                        </a:rPr>
                        <a:t>&gt;)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charset="0"/>
                          <a:ea typeface="宋体" pitchFamily="2" charset="-122"/>
                        </a:rPr>
                        <a:t>统计一列中值的个数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30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SUM ([DISTINCT|ALL] &lt;</a:t>
                      </a:r>
                      <a:r>
                        <a:rPr kumimoji="0" lang="zh-CN" altLang="en-US" sz="2400" b="0" i="0" u="none" strike="noStrike" cap="none" normalizeH="0" baseline="0">
                          <a:ln>
                            <a:noFill/>
                          </a:ln>
                          <a:solidFill>
                            <a:schemeClr val="tx1"/>
                          </a:solidFill>
                          <a:effectLst/>
                          <a:latin typeface="Arial" charset="0"/>
                          <a:ea typeface="宋体" pitchFamily="2" charset="-122"/>
                        </a:rPr>
                        <a:t>列名</a:t>
                      </a:r>
                      <a:r>
                        <a:rPr kumimoji="0" lang="en-US" altLang="zh-CN" sz="2400" b="0" i="0" u="none" strike="noStrike" cap="none" normalizeH="0" baseline="0">
                          <a:ln>
                            <a:noFill/>
                          </a:ln>
                          <a:solidFill>
                            <a:schemeClr val="tx1"/>
                          </a:solidFill>
                          <a:effectLst/>
                          <a:latin typeface="Arial" charset="0"/>
                          <a:ea typeface="宋体" pitchFamily="2" charset="-122"/>
                        </a:rPr>
                        <a:t>&gt;)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charset="0"/>
                          <a:ea typeface="宋体" pitchFamily="2" charset="-122"/>
                        </a:rPr>
                        <a:t>计算一列值的总和（数值型）</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0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AVG ([DISTINCT|ALL] &lt;</a:t>
                      </a:r>
                      <a:r>
                        <a:rPr kumimoji="0" lang="zh-CN" altLang="en-US" sz="2400" b="0" i="0" u="none" strike="noStrike" cap="none" normalizeH="0" baseline="0">
                          <a:ln>
                            <a:noFill/>
                          </a:ln>
                          <a:solidFill>
                            <a:schemeClr val="tx1"/>
                          </a:solidFill>
                          <a:effectLst/>
                          <a:latin typeface="Arial" charset="0"/>
                          <a:ea typeface="宋体" pitchFamily="2" charset="-122"/>
                        </a:rPr>
                        <a:t>列名</a:t>
                      </a:r>
                      <a:r>
                        <a:rPr kumimoji="0" lang="en-US" altLang="zh-CN" sz="2400" b="0" i="0" u="none" strike="noStrike" cap="none" normalizeH="0" baseline="0">
                          <a:ln>
                            <a:noFill/>
                          </a:ln>
                          <a:solidFill>
                            <a:schemeClr val="tx1"/>
                          </a:solidFill>
                          <a:effectLst/>
                          <a:latin typeface="Arial" charset="0"/>
                          <a:ea typeface="宋体" pitchFamily="2" charset="-122"/>
                        </a:rPr>
                        <a:t>&gt;)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charset="0"/>
                          <a:ea typeface="宋体" pitchFamily="2" charset="-122"/>
                        </a:rPr>
                        <a:t>计算一列值的平均值（数值型）</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25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MAX ([DISTINCT|ALL] &lt;</a:t>
                      </a:r>
                      <a:r>
                        <a:rPr kumimoji="0" lang="zh-CN" altLang="en-US" sz="2400" b="0" i="0" u="none" strike="noStrike" cap="none" normalizeH="0" baseline="0">
                          <a:ln>
                            <a:noFill/>
                          </a:ln>
                          <a:solidFill>
                            <a:schemeClr val="tx1"/>
                          </a:solidFill>
                          <a:effectLst/>
                          <a:latin typeface="Arial" charset="0"/>
                          <a:ea typeface="宋体" pitchFamily="2" charset="-122"/>
                        </a:rPr>
                        <a:t>列名</a:t>
                      </a:r>
                      <a:r>
                        <a:rPr kumimoji="0" lang="en-US" altLang="zh-CN" sz="2400" b="0" i="0" u="none" strike="noStrike" cap="none" normalizeH="0" baseline="0">
                          <a:ln>
                            <a:noFill/>
                          </a:ln>
                          <a:solidFill>
                            <a:schemeClr val="tx1"/>
                          </a:solidFill>
                          <a:effectLst/>
                          <a:latin typeface="Arial" charset="0"/>
                          <a:ea typeface="宋体" pitchFamily="2" charset="-122"/>
                        </a:rPr>
                        <a:t>&gt;)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charset="0"/>
                          <a:ea typeface="宋体" pitchFamily="2" charset="-122"/>
                        </a:rPr>
                        <a:t>求一列值中的最大值</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56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MIN ([DISTINCT|ALL] &lt;</a:t>
                      </a:r>
                      <a:r>
                        <a:rPr kumimoji="0" lang="zh-CN" altLang="en-US" sz="2400" b="0" i="0" u="none" strike="noStrike" cap="none" normalizeH="0" baseline="0">
                          <a:ln>
                            <a:noFill/>
                          </a:ln>
                          <a:solidFill>
                            <a:schemeClr val="tx1"/>
                          </a:solidFill>
                          <a:effectLst/>
                          <a:latin typeface="Arial" charset="0"/>
                          <a:ea typeface="宋体" pitchFamily="2" charset="-122"/>
                        </a:rPr>
                        <a:t>列名</a:t>
                      </a:r>
                      <a:r>
                        <a:rPr kumimoji="0" lang="en-US" altLang="zh-CN" sz="2400" b="0" i="0" u="none" strike="noStrike" cap="none" normalizeH="0" baseline="0">
                          <a:ln>
                            <a:noFill/>
                          </a:ln>
                          <a:solidFill>
                            <a:schemeClr val="tx1"/>
                          </a:solidFill>
                          <a:effectLst/>
                          <a:latin typeface="Arial" charset="0"/>
                          <a:ea typeface="宋体" pitchFamily="2" charset="-122"/>
                        </a:rPr>
                        <a:t>&gt;)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charset="0"/>
                          <a:ea typeface="宋体" pitchFamily="2" charset="-122"/>
                        </a:rPr>
                        <a:t>求一列值中的最小值</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a:extLst>
              <a:ext uri="{FF2B5EF4-FFF2-40B4-BE49-F238E27FC236}">
                <a16:creationId xmlns:a16="http://schemas.microsoft.com/office/drawing/2014/main" id="{353F1900-6849-4F5E-BAAB-1A8199F392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AD629A-F89B-445A-8898-AD8116F15B17}" type="slidenum">
              <a:rPr lang="en-US" altLang="zh-CN"/>
              <a:pPr eaLnBrk="1" hangingPunct="1"/>
              <a:t>91</a:t>
            </a:fld>
            <a:endParaRPr lang="en-US" altLang="zh-CN"/>
          </a:p>
        </p:txBody>
      </p:sp>
      <p:sp>
        <p:nvSpPr>
          <p:cNvPr id="94211" name="Rectangle 2">
            <a:extLst>
              <a:ext uri="{FF2B5EF4-FFF2-40B4-BE49-F238E27FC236}">
                <a16:creationId xmlns:a16="http://schemas.microsoft.com/office/drawing/2014/main" id="{83EFE228-18F1-4001-BD54-C072C3A0C170}"/>
              </a:ext>
            </a:extLst>
          </p:cNvPr>
          <p:cNvSpPr>
            <a:spLocks noGrp="1" noChangeArrowheads="1"/>
          </p:cNvSpPr>
          <p:nvPr>
            <p:ph type="title"/>
          </p:nvPr>
        </p:nvSpPr>
        <p:spPr/>
        <p:txBody>
          <a:bodyPr/>
          <a:lstStyle/>
          <a:p>
            <a:pPr eaLnBrk="1" hangingPunct="1"/>
            <a:r>
              <a:rPr lang="zh-CN" altLang="en-US" b="1"/>
              <a:t>聚集函数</a:t>
            </a:r>
          </a:p>
        </p:txBody>
      </p:sp>
      <p:sp>
        <p:nvSpPr>
          <p:cNvPr id="99331" name="Rectangle 3">
            <a:extLst>
              <a:ext uri="{FF2B5EF4-FFF2-40B4-BE49-F238E27FC236}">
                <a16:creationId xmlns:a16="http://schemas.microsoft.com/office/drawing/2014/main" id="{2075A3E1-E31C-4D1B-AD61-3FF976DB5CB9}"/>
              </a:ext>
            </a:extLst>
          </p:cNvPr>
          <p:cNvSpPr>
            <a:spLocks noGrp="1" noChangeArrowheads="1"/>
          </p:cNvSpPr>
          <p:nvPr>
            <p:ph type="body" idx="1"/>
          </p:nvPr>
        </p:nvSpPr>
        <p:spPr>
          <a:xfrm>
            <a:off x="381000" y="1447800"/>
            <a:ext cx="8229600" cy="2362200"/>
          </a:xfrm>
        </p:spPr>
        <p:txBody>
          <a:bodyPr/>
          <a:lstStyle/>
          <a:p>
            <a:pPr eaLnBrk="1" hangingPunct="1">
              <a:buFontTx/>
              <a:buNone/>
            </a:pPr>
            <a:r>
              <a:rPr lang="zh-CN" altLang="en-US" sz="4400"/>
              <a:t>例</a:t>
            </a:r>
            <a:r>
              <a:rPr lang="en-US" altLang="zh-CN" sz="4400"/>
              <a:t>26. </a:t>
            </a:r>
            <a:r>
              <a:rPr lang="zh-CN" altLang="en-US" sz="4400"/>
              <a:t>查询学生总人数</a:t>
            </a:r>
          </a:p>
          <a:p>
            <a:pPr lvl="1" eaLnBrk="1" hangingPunct="1">
              <a:buFontTx/>
              <a:buNone/>
            </a:pPr>
            <a:r>
              <a:rPr lang="en-US" altLang="zh-CN" sz="4000"/>
              <a:t>SELECT COUNT(*)</a:t>
            </a:r>
          </a:p>
          <a:p>
            <a:pPr lvl="1" eaLnBrk="1" hangingPunct="1">
              <a:buFontTx/>
              <a:buNone/>
            </a:pPr>
            <a:r>
              <a:rPr lang="en-US" altLang="zh-CN" sz="4000"/>
              <a:t>FROM Student</a:t>
            </a:r>
            <a:r>
              <a:rPr lang="en-US" altLang="zh-CN" sz="40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a:extLst>
              <a:ext uri="{FF2B5EF4-FFF2-40B4-BE49-F238E27FC236}">
                <a16:creationId xmlns:a16="http://schemas.microsoft.com/office/drawing/2014/main" id="{723D5AD0-CB80-4F11-AB92-82C1C45EBB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6A0C84-7DE1-4C60-994C-0D421B3064F9}" type="slidenum">
              <a:rPr lang="en-US" altLang="zh-CN"/>
              <a:pPr eaLnBrk="1" hangingPunct="1"/>
              <a:t>92</a:t>
            </a:fld>
            <a:endParaRPr lang="en-US" altLang="zh-CN"/>
          </a:p>
        </p:txBody>
      </p:sp>
      <p:sp>
        <p:nvSpPr>
          <p:cNvPr id="238595" name="Rectangle 3">
            <a:extLst>
              <a:ext uri="{FF2B5EF4-FFF2-40B4-BE49-F238E27FC236}">
                <a16:creationId xmlns:a16="http://schemas.microsoft.com/office/drawing/2014/main" id="{41C002AB-A1A0-4AB2-B5E2-EF40370DEE5E}"/>
              </a:ext>
            </a:extLst>
          </p:cNvPr>
          <p:cNvSpPr>
            <a:spLocks noGrp="1" noChangeArrowheads="1"/>
          </p:cNvSpPr>
          <p:nvPr>
            <p:ph type="body" idx="1"/>
          </p:nvPr>
        </p:nvSpPr>
        <p:spPr>
          <a:xfrm>
            <a:off x="457200" y="1600200"/>
            <a:ext cx="8229600" cy="2514600"/>
          </a:xfrm>
        </p:spPr>
        <p:txBody>
          <a:bodyPr/>
          <a:lstStyle/>
          <a:p>
            <a:pPr eaLnBrk="1" hangingPunct="1">
              <a:buFontTx/>
              <a:buNone/>
            </a:pPr>
            <a:r>
              <a:rPr lang="zh-CN" altLang="en-US" sz="4000"/>
              <a:t>例</a:t>
            </a:r>
            <a:r>
              <a:rPr lang="en-US" altLang="zh-CN" sz="4000"/>
              <a:t>27. </a:t>
            </a:r>
            <a:r>
              <a:rPr lang="zh-CN" altLang="en-US" sz="4000"/>
              <a:t>查询选修了课程的学生人数</a:t>
            </a:r>
          </a:p>
          <a:p>
            <a:pPr lvl="1" eaLnBrk="1" hangingPunct="1">
              <a:buFontTx/>
              <a:buNone/>
            </a:pPr>
            <a:r>
              <a:rPr lang="en-US" altLang="zh-CN" sz="3600"/>
              <a:t>SELECT COUNT(</a:t>
            </a:r>
            <a:r>
              <a:rPr lang="en-US" altLang="zh-CN" sz="3600">
                <a:solidFill>
                  <a:srgbClr val="FF0000"/>
                </a:solidFill>
              </a:rPr>
              <a:t>DISTINCT</a:t>
            </a:r>
            <a:r>
              <a:rPr lang="en-US" altLang="zh-CN" sz="3600"/>
              <a:t> Sno)</a:t>
            </a:r>
          </a:p>
          <a:p>
            <a:pPr lvl="1" eaLnBrk="1" hangingPunct="1">
              <a:buFontTx/>
              <a:buNone/>
            </a:pPr>
            <a:r>
              <a:rPr lang="en-US" altLang="zh-CN" sz="3600"/>
              <a:t>FROM SC</a:t>
            </a:r>
            <a:r>
              <a:rPr lang="en-US" altLang="zh-CN" sz="36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85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85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a:extLst>
              <a:ext uri="{FF2B5EF4-FFF2-40B4-BE49-F238E27FC236}">
                <a16:creationId xmlns:a16="http://schemas.microsoft.com/office/drawing/2014/main" id="{6A623607-A36E-4698-AF12-3AB69A02DE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1EAECA1-314E-4872-9892-0D649BE85E25}" type="slidenum">
              <a:rPr lang="en-US" altLang="zh-CN"/>
              <a:pPr eaLnBrk="1" hangingPunct="1"/>
              <a:t>93</a:t>
            </a:fld>
            <a:endParaRPr lang="en-US" altLang="zh-CN"/>
          </a:p>
        </p:txBody>
      </p:sp>
      <p:sp>
        <p:nvSpPr>
          <p:cNvPr id="239619" name="Rectangle 3">
            <a:extLst>
              <a:ext uri="{FF2B5EF4-FFF2-40B4-BE49-F238E27FC236}">
                <a16:creationId xmlns:a16="http://schemas.microsoft.com/office/drawing/2014/main" id="{1AC32EFE-149B-4916-BEA1-0E732BC4ABC5}"/>
              </a:ext>
            </a:extLst>
          </p:cNvPr>
          <p:cNvSpPr>
            <a:spLocks noGrp="1" noChangeArrowheads="1"/>
          </p:cNvSpPr>
          <p:nvPr>
            <p:ph type="body" idx="1"/>
          </p:nvPr>
        </p:nvSpPr>
        <p:spPr/>
        <p:txBody>
          <a:bodyPr/>
          <a:lstStyle/>
          <a:p>
            <a:pPr eaLnBrk="1" hangingPunct="1">
              <a:buFontTx/>
              <a:buNone/>
            </a:pPr>
            <a:r>
              <a:rPr lang="zh-CN" altLang="en-US" sz="4000"/>
              <a:t>例</a:t>
            </a:r>
            <a:r>
              <a:rPr lang="en-US" altLang="zh-CN" sz="4000"/>
              <a:t>28. </a:t>
            </a:r>
            <a:r>
              <a:rPr lang="zh-CN" altLang="en-US" sz="4000"/>
              <a:t>计算</a:t>
            </a:r>
            <a:r>
              <a:rPr lang="en-US" altLang="zh-CN" sz="4000"/>
              <a:t>1</a:t>
            </a:r>
            <a:r>
              <a:rPr lang="zh-CN" altLang="en-US" sz="4000"/>
              <a:t>号课程的学生平均成绩</a:t>
            </a:r>
          </a:p>
          <a:p>
            <a:pPr lvl="1" eaLnBrk="1" hangingPunct="1">
              <a:buFontTx/>
              <a:buNone/>
            </a:pPr>
            <a:r>
              <a:rPr lang="en-US" altLang="zh-CN" sz="3600"/>
              <a:t>SELECT AVG(Grade)</a:t>
            </a:r>
          </a:p>
          <a:p>
            <a:pPr lvl="1" eaLnBrk="1" hangingPunct="1">
              <a:buFontTx/>
              <a:buNone/>
            </a:pPr>
            <a:r>
              <a:rPr lang="en-US" altLang="zh-CN" sz="3600"/>
              <a:t>FROM SC</a:t>
            </a:r>
          </a:p>
          <a:p>
            <a:pPr lvl="1" eaLnBrk="1" hangingPunct="1">
              <a:buFontTx/>
              <a:buNone/>
            </a:pPr>
            <a:r>
              <a:rPr lang="en-US" altLang="zh-CN" sz="3600"/>
              <a:t>WHERE Cno= ‘1’</a:t>
            </a:r>
            <a:r>
              <a:rPr lang="en-US" altLang="zh-CN" sz="3600">
                <a:latin typeface="Times New Roman" panose="02020603050405020304" pitchFamily="18" charset="0"/>
              </a:rPr>
              <a:t>;</a:t>
            </a:r>
          </a:p>
          <a:p>
            <a:pPr eaLnBrk="1" hangingPunct="1"/>
            <a:endParaRPr lang="en-US" altLang="zh-CN" sz="4000"/>
          </a:p>
          <a:p>
            <a:pPr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9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96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96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a:extLst>
              <a:ext uri="{FF2B5EF4-FFF2-40B4-BE49-F238E27FC236}">
                <a16:creationId xmlns:a16="http://schemas.microsoft.com/office/drawing/2014/main" id="{D7B200AE-DEB1-4D18-85E6-DB74A426D2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59CFE60-556D-4670-BECB-D457D4378589}" type="slidenum">
              <a:rPr lang="en-US" altLang="zh-CN"/>
              <a:pPr eaLnBrk="1" hangingPunct="1"/>
              <a:t>94</a:t>
            </a:fld>
            <a:endParaRPr lang="en-US" altLang="zh-CN"/>
          </a:p>
        </p:txBody>
      </p:sp>
      <p:sp>
        <p:nvSpPr>
          <p:cNvPr id="97283" name="Rectangle 2">
            <a:extLst>
              <a:ext uri="{FF2B5EF4-FFF2-40B4-BE49-F238E27FC236}">
                <a16:creationId xmlns:a16="http://schemas.microsoft.com/office/drawing/2014/main" id="{D6A2D41E-686D-43CD-9B05-BFD47D839C76}"/>
              </a:ext>
            </a:extLst>
          </p:cNvPr>
          <p:cNvSpPr>
            <a:spLocks noGrp="1" noChangeArrowheads="1"/>
          </p:cNvSpPr>
          <p:nvPr>
            <p:ph type="title"/>
          </p:nvPr>
        </p:nvSpPr>
        <p:spPr/>
        <p:txBody>
          <a:bodyPr/>
          <a:lstStyle/>
          <a:p>
            <a:pPr eaLnBrk="1" hangingPunct="1"/>
            <a:r>
              <a:rPr lang="zh-CN" altLang="en-US" b="1"/>
              <a:t>聚集函数</a:t>
            </a:r>
          </a:p>
        </p:txBody>
      </p:sp>
      <p:sp>
        <p:nvSpPr>
          <p:cNvPr id="100355" name="Rectangle 3">
            <a:extLst>
              <a:ext uri="{FF2B5EF4-FFF2-40B4-BE49-F238E27FC236}">
                <a16:creationId xmlns:a16="http://schemas.microsoft.com/office/drawing/2014/main" id="{C7435D64-85E1-4D7E-9846-8E44D311F456}"/>
              </a:ext>
            </a:extLst>
          </p:cNvPr>
          <p:cNvSpPr>
            <a:spLocks noGrp="1" noChangeArrowheads="1"/>
          </p:cNvSpPr>
          <p:nvPr>
            <p:ph type="body" idx="1"/>
          </p:nvPr>
        </p:nvSpPr>
        <p:spPr>
          <a:xfrm>
            <a:off x="533400" y="1524000"/>
            <a:ext cx="8382000" cy="4525963"/>
          </a:xfrm>
        </p:spPr>
        <p:txBody>
          <a:bodyPr/>
          <a:lstStyle/>
          <a:p>
            <a:pPr eaLnBrk="1" hangingPunct="1">
              <a:buFontTx/>
              <a:buNone/>
            </a:pPr>
            <a:r>
              <a:rPr lang="zh-CN" altLang="en-US" sz="4000"/>
              <a:t>例</a:t>
            </a:r>
            <a:r>
              <a:rPr lang="en-US" altLang="zh-CN" sz="4000"/>
              <a:t>29. </a:t>
            </a:r>
            <a:r>
              <a:rPr lang="zh-CN" altLang="en-US" sz="4000"/>
              <a:t>查询选修</a:t>
            </a:r>
            <a:r>
              <a:rPr lang="en-US" altLang="zh-CN" sz="4000"/>
              <a:t>1</a:t>
            </a:r>
            <a:r>
              <a:rPr lang="zh-CN" altLang="en-US" sz="4000"/>
              <a:t>号课程的学生最高分数</a:t>
            </a:r>
          </a:p>
          <a:p>
            <a:pPr lvl="1" eaLnBrk="1" hangingPunct="1">
              <a:buFontTx/>
              <a:buNone/>
            </a:pPr>
            <a:r>
              <a:rPr lang="en-US" altLang="zh-CN" sz="3600"/>
              <a:t>SELECT MAX(Grade)</a:t>
            </a:r>
          </a:p>
          <a:p>
            <a:pPr lvl="1" eaLnBrk="1" hangingPunct="1">
              <a:buFontTx/>
              <a:buNone/>
            </a:pPr>
            <a:r>
              <a:rPr lang="en-US" altLang="zh-CN" sz="3600"/>
              <a:t>FROM SC</a:t>
            </a:r>
          </a:p>
          <a:p>
            <a:pPr lvl="1" eaLnBrk="1" hangingPunct="1">
              <a:buFontTx/>
              <a:buNone/>
            </a:pPr>
            <a:r>
              <a:rPr lang="en-US" altLang="zh-CN" sz="3600"/>
              <a:t>WHERE Cno=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3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a:extLst>
              <a:ext uri="{FF2B5EF4-FFF2-40B4-BE49-F238E27FC236}">
                <a16:creationId xmlns:a16="http://schemas.microsoft.com/office/drawing/2014/main" id="{62701544-70D8-4298-8208-955B8E6D45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E6A8141-01CA-4700-9136-5706E56E5DF9}" type="slidenum">
              <a:rPr lang="en-US" altLang="zh-CN"/>
              <a:pPr eaLnBrk="1" hangingPunct="1"/>
              <a:t>95</a:t>
            </a:fld>
            <a:endParaRPr lang="en-US" altLang="zh-CN"/>
          </a:p>
        </p:txBody>
      </p:sp>
      <p:sp>
        <p:nvSpPr>
          <p:cNvPr id="240643" name="Rectangle 3">
            <a:extLst>
              <a:ext uri="{FF2B5EF4-FFF2-40B4-BE49-F238E27FC236}">
                <a16:creationId xmlns:a16="http://schemas.microsoft.com/office/drawing/2014/main" id="{3EE6CA87-F17F-403D-9301-BBD06651B60A}"/>
              </a:ext>
            </a:extLst>
          </p:cNvPr>
          <p:cNvSpPr>
            <a:spLocks noGrp="1" noChangeArrowheads="1"/>
          </p:cNvSpPr>
          <p:nvPr>
            <p:ph type="body" idx="1"/>
          </p:nvPr>
        </p:nvSpPr>
        <p:spPr>
          <a:xfrm>
            <a:off x="533400" y="914400"/>
            <a:ext cx="8229600" cy="4525963"/>
          </a:xfrm>
        </p:spPr>
        <p:txBody>
          <a:bodyPr/>
          <a:lstStyle/>
          <a:p>
            <a:pPr eaLnBrk="1" hangingPunct="1">
              <a:buFontTx/>
              <a:buNone/>
            </a:pPr>
            <a:r>
              <a:rPr lang="zh-CN" altLang="en-US" sz="4000"/>
              <a:t>例</a:t>
            </a:r>
            <a:r>
              <a:rPr lang="en-US" altLang="zh-CN" sz="4000"/>
              <a:t>30. </a:t>
            </a:r>
            <a:r>
              <a:rPr lang="zh-CN" altLang="en-US" sz="4000"/>
              <a:t>查询学生</a:t>
            </a:r>
            <a:r>
              <a:rPr lang="en-US" altLang="zh-CN" sz="4000"/>
              <a:t>200215012</a:t>
            </a:r>
            <a:r>
              <a:rPr lang="zh-CN" altLang="en-US" sz="4000"/>
              <a:t>选修课程的总学分数</a:t>
            </a:r>
          </a:p>
          <a:p>
            <a:pPr lvl="1" eaLnBrk="1" hangingPunct="1">
              <a:buFontTx/>
              <a:buNone/>
            </a:pPr>
            <a:r>
              <a:rPr lang="en-US" altLang="zh-CN" sz="3600"/>
              <a:t>SELECT SUM(Ccredit)</a:t>
            </a:r>
          </a:p>
          <a:p>
            <a:pPr lvl="1" eaLnBrk="1" hangingPunct="1">
              <a:buFontTx/>
              <a:buNone/>
            </a:pPr>
            <a:r>
              <a:rPr lang="en-US" altLang="zh-CN" sz="3600"/>
              <a:t>FROM SC</a:t>
            </a:r>
            <a:r>
              <a:rPr lang="zh-CN" altLang="en-US" sz="3600"/>
              <a:t>，</a:t>
            </a:r>
            <a:r>
              <a:rPr lang="en-US" altLang="zh-CN" sz="3600"/>
              <a:t>Course</a:t>
            </a:r>
          </a:p>
          <a:p>
            <a:pPr lvl="1" eaLnBrk="1" hangingPunct="1">
              <a:buFontTx/>
              <a:buNone/>
            </a:pPr>
            <a:r>
              <a:rPr lang="en-US" altLang="zh-CN" sz="3600"/>
              <a:t>WHERE Sno='200215012' AND SC.Cno=Course.Cno</a:t>
            </a:r>
            <a:r>
              <a:rPr lang="en-US" altLang="zh-CN" sz="3600">
                <a:latin typeface="Times New Roman" panose="02020603050405020304" pitchFamily="18" charset="0"/>
              </a:rPr>
              <a:t>;</a:t>
            </a:r>
          </a:p>
          <a:p>
            <a:pPr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06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0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a:extLst>
              <a:ext uri="{FF2B5EF4-FFF2-40B4-BE49-F238E27FC236}">
                <a16:creationId xmlns:a16="http://schemas.microsoft.com/office/drawing/2014/main" id="{064FA3B6-AD46-4B67-A1EF-243D02517A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E797D7-B139-496C-9AB6-5F623DE37BE7}" type="slidenum">
              <a:rPr lang="en-US" altLang="zh-CN"/>
              <a:pPr eaLnBrk="1" hangingPunct="1"/>
              <a:t>96</a:t>
            </a:fld>
            <a:endParaRPr lang="en-US" altLang="zh-CN"/>
          </a:p>
        </p:txBody>
      </p:sp>
      <p:sp>
        <p:nvSpPr>
          <p:cNvPr id="99331" name="Rectangle 2">
            <a:extLst>
              <a:ext uri="{FF2B5EF4-FFF2-40B4-BE49-F238E27FC236}">
                <a16:creationId xmlns:a16="http://schemas.microsoft.com/office/drawing/2014/main" id="{DF82AB6E-F781-4F8B-9377-408FA2E3AADF}"/>
              </a:ext>
            </a:extLst>
          </p:cNvPr>
          <p:cNvSpPr>
            <a:spLocks noGrp="1" noChangeArrowheads="1"/>
          </p:cNvSpPr>
          <p:nvPr>
            <p:ph type="title"/>
          </p:nvPr>
        </p:nvSpPr>
        <p:spPr/>
        <p:txBody>
          <a:bodyPr/>
          <a:lstStyle/>
          <a:p>
            <a:pPr eaLnBrk="1" hangingPunct="1"/>
            <a:r>
              <a:rPr lang="zh-CN" altLang="en-US" b="1"/>
              <a:t>五、</a:t>
            </a:r>
            <a:r>
              <a:rPr lang="en-US" altLang="zh-CN"/>
              <a:t>GROUP BY</a:t>
            </a:r>
            <a:r>
              <a:rPr lang="zh-CN" altLang="en-US" b="1"/>
              <a:t>子句</a:t>
            </a:r>
          </a:p>
        </p:txBody>
      </p:sp>
      <p:sp>
        <p:nvSpPr>
          <p:cNvPr id="99332" name="Rectangle 3">
            <a:extLst>
              <a:ext uri="{FF2B5EF4-FFF2-40B4-BE49-F238E27FC236}">
                <a16:creationId xmlns:a16="http://schemas.microsoft.com/office/drawing/2014/main" id="{C0DCFAEB-640A-445C-98DE-87D95A7A7477}"/>
              </a:ext>
            </a:extLst>
          </p:cNvPr>
          <p:cNvSpPr>
            <a:spLocks noGrp="1" noChangeArrowheads="1"/>
          </p:cNvSpPr>
          <p:nvPr>
            <p:ph type="body" idx="1"/>
          </p:nvPr>
        </p:nvSpPr>
        <p:spPr>
          <a:xfrm>
            <a:off x="152400" y="1143000"/>
            <a:ext cx="8763000" cy="5562600"/>
          </a:xfrm>
        </p:spPr>
        <p:txBody>
          <a:bodyPr/>
          <a:lstStyle/>
          <a:p>
            <a:pPr marL="609600" indent="-609600" eaLnBrk="1" hangingPunct="1"/>
            <a:r>
              <a:rPr lang="zh-CN" altLang="en-US" sz="3600"/>
              <a:t>将查询结果按某一列或多列的值分组，值相等的为一组</a:t>
            </a:r>
          </a:p>
          <a:p>
            <a:pPr marL="609600" indent="-609600" eaLnBrk="1" hangingPunct="1"/>
            <a:r>
              <a:rPr lang="zh-CN" altLang="en-US" sz="3600"/>
              <a:t>对查询结果分组的目的是为了细化聚集函数的作用对象</a:t>
            </a:r>
          </a:p>
          <a:p>
            <a:pPr marL="990600" lvl="1" indent="-533400" eaLnBrk="1" hangingPunct="1">
              <a:buFontTx/>
              <a:buAutoNum type="circleNumDbPlain"/>
            </a:pPr>
            <a:r>
              <a:rPr lang="zh-CN" altLang="en-US" sz="3600">
                <a:solidFill>
                  <a:srgbClr val="3333CC"/>
                </a:solidFill>
              </a:rPr>
              <a:t>未对查询结果分组，聚集函数将作用于整个查询结果</a:t>
            </a:r>
          </a:p>
          <a:p>
            <a:pPr marL="990600" lvl="1" indent="-533400" eaLnBrk="1" hangingPunct="1">
              <a:buFontTx/>
              <a:buAutoNum type="circleNumDbPlain"/>
            </a:pPr>
            <a:r>
              <a:rPr lang="zh-CN" altLang="en-US" sz="3600">
                <a:solidFill>
                  <a:srgbClr val="3333CC"/>
                </a:solidFill>
              </a:rPr>
              <a:t>对查询结果分组后，聚集函数将分别作用于每个组</a:t>
            </a:r>
          </a:p>
          <a:p>
            <a:pPr marL="990600" lvl="1" indent="-533400" eaLnBrk="1" hangingPunct="1">
              <a:buFontTx/>
              <a:buAutoNum type="circleNumDbPlain"/>
            </a:pPr>
            <a:r>
              <a:rPr lang="zh-CN" altLang="en-US" sz="3600"/>
              <a:t>作用对象是查询的中间结果表</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a:extLst>
              <a:ext uri="{FF2B5EF4-FFF2-40B4-BE49-F238E27FC236}">
                <a16:creationId xmlns:a16="http://schemas.microsoft.com/office/drawing/2014/main" id="{422DB765-7809-4AA2-A72D-86B8893999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E1E4E0-FE65-4719-AFD1-1A97826B2BA6}" type="slidenum">
              <a:rPr lang="en-US" altLang="zh-CN"/>
              <a:pPr eaLnBrk="1" hangingPunct="1"/>
              <a:t>97</a:t>
            </a:fld>
            <a:endParaRPr lang="en-US" altLang="zh-CN"/>
          </a:p>
        </p:txBody>
      </p:sp>
      <p:sp>
        <p:nvSpPr>
          <p:cNvPr id="100355" name="Rectangle 2">
            <a:extLst>
              <a:ext uri="{FF2B5EF4-FFF2-40B4-BE49-F238E27FC236}">
                <a16:creationId xmlns:a16="http://schemas.microsoft.com/office/drawing/2014/main" id="{802CF457-D2E9-4515-A914-FBA6380B5A52}"/>
              </a:ext>
            </a:extLst>
          </p:cNvPr>
          <p:cNvSpPr>
            <a:spLocks noGrp="1" noChangeArrowheads="1"/>
          </p:cNvSpPr>
          <p:nvPr>
            <p:ph type="title"/>
          </p:nvPr>
        </p:nvSpPr>
        <p:spPr/>
        <p:txBody>
          <a:bodyPr/>
          <a:lstStyle/>
          <a:p>
            <a:pPr eaLnBrk="1" hangingPunct="1"/>
            <a:r>
              <a:rPr lang="en-US" altLang="zh-CN"/>
              <a:t>GROUP BY</a:t>
            </a:r>
            <a:r>
              <a:rPr lang="zh-CN" altLang="en-US" b="1"/>
              <a:t>子句</a:t>
            </a:r>
          </a:p>
        </p:txBody>
      </p:sp>
      <p:sp>
        <p:nvSpPr>
          <p:cNvPr id="102403" name="Rectangle 3">
            <a:extLst>
              <a:ext uri="{FF2B5EF4-FFF2-40B4-BE49-F238E27FC236}">
                <a16:creationId xmlns:a16="http://schemas.microsoft.com/office/drawing/2014/main" id="{D28E8DF6-5B32-4CF1-8F10-6D3FFE042CDF}"/>
              </a:ext>
            </a:extLst>
          </p:cNvPr>
          <p:cNvSpPr>
            <a:spLocks noGrp="1" noChangeArrowheads="1"/>
          </p:cNvSpPr>
          <p:nvPr>
            <p:ph type="body" idx="1"/>
          </p:nvPr>
        </p:nvSpPr>
        <p:spPr>
          <a:xfrm>
            <a:off x="457200" y="1447800"/>
            <a:ext cx="8229600" cy="2286000"/>
          </a:xfrm>
        </p:spPr>
        <p:txBody>
          <a:bodyPr/>
          <a:lstStyle/>
          <a:p>
            <a:pPr eaLnBrk="1" hangingPunct="1">
              <a:buFontTx/>
              <a:buNone/>
            </a:pPr>
            <a:r>
              <a:rPr lang="en-US" altLang="zh-CN" sz="3600"/>
              <a:t>   </a:t>
            </a:r>
            <a:r>
              <a:rPr lang="zh-CN" altLang="en-US" sz="3600"/>
              <a:t>例</a:t>
            </a:r>
            <a:r>
              <a:rPr lang="en-US" altLang="zh-CN" sz="3600"/>
              <a:t>31. </a:t>
            </a:r>
            <a:r>
              <a:rPr lang="zh-CN" altLang="en-US" sz="3600"/>
              <a:t>求各个课程号及相应的选课人数</a:t>
            </a:r>
          </a:p>
          <a:p>
            <a:pPr lvl="1" eaLnBrk="1" hangingPunct="1">
              <a:buFontTx/>
              <a:buNone/>
            </a:pPr>
            <a:r>
              <a:rPr lang="en-US" altLang="zh-CN" sz="3200"/>
              <a:t>SELECT Cno</a:t>
            </a:r>
            <a:r>
              <a:rPr lang="zh-CN" altLang="en-US" sz="3200"/>
              <a:t>，</a:t>
            </a:r>
            <a:r>
              <a:rPr lang="en-US" altLang="zh-CN" sz="3200"/>
              <a:t>COUNT(Sno)</a:t>
            </a:r>
          </a:p>
          <a:p>
            <a:pPr lvl="1" eaLnBrk="1" hangingPunct="1">
              <a:buFontTx/>
              <a:buNone/>
            </a:pPr>
            <a:r>
              <a:rPr lang="en-US" altLang="zh-CN" sz="3200"/>
              <a:t>FROM SC</a:t>
            </a:r>
          </a:p>
          <a:p>
            <a:pPr lvl="1" eaLnBrk="1" hangingPunct="1">
              <a:buFontTx/>
              <a:buNone/>
            </a:pPr>
            <a:r>
              <a:rPr lang="en-US" altLang="zh-CN" sz="3200"/>
              <a:t>GROUP BY Cno</a:t>
            </a:r>
            <a:r>
              <a:rPr lang="zh-CN" altLang="en-US" sz="3200">
                <a:latin typeface="Times New Roman" panose="02020603050405020304" pitchFamily="18" charset="0"/>
              </a:rPr>
              <a:t>；</a:t>
            </a:r>
            <a:endParaRPr lang="zh-CN" altLang="en-US" sz="3200"/>
          </a:p>
        </p:txBody>
      </p:sp>
      <p:pic>
        <p:nvPicPr>
          <p:cNvPr id="102404" name="Picture 4">
            <a:extLst>
              <a:ext uri="{FF2B5EF4-FFF2-40B4-BE49-F238E27FC236}">
                <a16:creationId xmlns:a16="http://schemas.microsoft.com/office/drawing/2014/main" id="{42F07749-9439-498F-A56C-6DDC0E348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657600"/>
            <a:ext cx="3200400"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0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a:extLst>
              <a:ext uri="{FF2B5EF4-FFF2-40B4-BE49-F238E27FC236}">
                <a16:creationId xmlns:a16="http://schemas.microsoft.com/office/drawing/2014/main" id="{D9B7097B-4C18-460A-9BED-5548080291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BD925F-E1DC-4897-9254-84AD92F6E39E}" type="slidenum">
              <a:rPr lang="en-US" altLang="zh-CN"/>
              <a:pPr eaLnBrk="1" hangingPunct="1"/>
              <a:t>98</a:t>
            </a:fld>
            <a:endParaRPr lang="en-US" altLang="zh-CN"/>
          </a:p>
        </p:txBody>
      </p:sp>
      <p:sp>
        <p:nvSpPr>
          <p:cNvPr id="101379" name="Rectangle 2">
            <a:extLst>
              <a:ext uri="{FF2B5EF4-FFF2-40B4-BE49-F238E27FC236}">
                <a16:creationId xmlns:a16="http://schemas.microsoft.com/office/drawing/2014/main" id="{6BE219C4-929A-4316-8AFD-8F70B80B83A7}"/>
              </a:ext>
            </a:extLst>
          </p:cNvPr>
          <p:cNvSpPr>
            <a:spLocks noGrp="1" noChangeArrowheads="1"/>
          </p:cNvSpPr>
          <p:nvPr>
            <p:ph type="title"/>
          </p:nvPr>
        </p:nvSpPr>
        <p:spPr/>
        <p:txBody>
          <a:bodyPr/>
          <a:lstStyle/>
          <a:p>
            <a:pPr eaLnBrk="1" hangingPunct="1"/>
            <a:r>
              <a:rPr lang="en-US" altLang="zh-CN"/>
              <a:t>GROUP BY</a:t>
            </a:r>
            <a:r>
              <a:rPr lang="zh-CN" altLang="en-US" b="1"/>
              <a:t>子句</a:t>
            </a:r>
          </a:p>
        </p:txBody>
      </p:sp>
      <p:sp>
        <p:nvSpPr>
          <p:cNvPr id="103427" name="Rectangle 3">
            <a:extLst>
              <a:ext uri="{FF2B5EF4-FFF2-40B4-BE49-F238E27FC236}">
                <a16:creationId xmlns:a16="http://schemas.microsoft.com/office/drawing/2014/main" id="{A786F9EE-E8DA-49B1-99C4-C65666799C8B}"/>
              </a:ext>
            </a:extLst>
          </p:cNvPr>
          <p:cNvSpPr>
            <a:spLocks noGrp="1" noChangeArrowheads="1"/>
          </p:cNvSpPr>
          <p:nvPr>
            <p:ph type="body" idx="1"/>
          </p:nvPr>
        </p:nvSpPr>
        <p:spPr>
          <a:xfrm>
            <a:off x="457200" y="1600200"/>
            <a:ext cx="8229600" cy="3886200"/>
          </a:xfrm>
        </p:spPr>
        <p:txBody>
          <a:bodyPr/>
          <a:lstStyle/>
          <a:p>
            <a:pPr eaLnBrk="1" hangingPunct="1">
              <a:buFontTx/>
              <a:buNone/>
            </a:pPr>
            <a:r>
              <a:rPr lang="en-US" altLang="zh-CN" sz="3600"/>
              <a:t>   </a:t>
            </a:r>
            <a:r>
              <a:rPr lang="zh-CN" altLang="en-US" sz="3600"/>
              <a:t>例</a:t>
            </a:r>
            <a:r>
              <a:rPr lang="en-US" altLang="zh-CN" sz="3600"/>
              <a:t>32. </a:t>
            </a:r>
            <a:r>
              <a:rPr lang="zh-CN" altLang="en-US" sz="3600"/>
              <a:t>查询选修了</a:t>
            </a:r>
            <a:r>
              <a:rPr lang="en-US" altLang="zh-CN" sz="3600"/>
              <a:t>3</a:t>
            </a:r>
            <a:r>
              <a:rPr lang="zh-CN" altLang="en-US" sz="3600"/>
              <a:t>门以上课程的学生学号</a:t>
            </a:r>
          </a:p>
          <a:p>
            <a:pPr lvl="1" eaLnBrk="1" hangingPunct="1">
              <a:buFontTx/>
              <a:buNone/>
            </a:pPr>
            <a:r>
              <a:rPr lang="en-US" altLang="zh-CN" sz="3200"/>
              <a:t>SELECT Sno</a:t>
            </a:r>
          </a:p>
          <a:p>
            <a:pPr lvl="1" eaLnBrk="1" hangingPunct="1">
              <a:buFontTx/>
              <a:buNone/>
            </a:pPr>
            <a:r>
              <a:rPr lang="en-US" altLang="zh-CN" sz="3200"/>
              <a:t>FROM SC</a:t>
            </a:r>
          </a:p>
          <a:p>
            <a:pPr lvl="1" eaLnBrk="1" hangingPunct="1">
              <a:buFontTx/>
              <a:buNone/>
            </a:pPr>
            <a:r>
              <a:rPr lang="en-US" altLang="zh-CN" sz="3200">
                <a:solidFill>
                  <a:srgbClr val="3333CC"/>
                </a:solidFill>
              </a:rPr>
              <a:t>GROUP BY Sno</a:t>
            </a:r>
          </a:p>
          <a:p>
            <a:pPr lvl="1" eaLnBrk="1" hangingPunct="1">
              <a:buFontTx/>
              <a:buNone/>
            </a:pPr>
            <a:r>
              <a:rPr lang="en-US" altLang="zh-CN" sz="3200">
                <a:solidFill>
                  <a:srgbClr val="3333CC"/>
                </a:solidFill>
              </a:rPr>
              <a:t>HAVING COUNT(*) &gt;3;</a:t>
            </a:r>
          </a:p>
          <a:p>
            <a:pPr lvl="1" eaLnBrk="1" hangingPunct="1"/>
            <a:endParaRPr lang="en-US" altLang="zh-CN" sz="3200">
              <a:solidFill>
                <a:srgbClr val="3333CC"/>
              </a:solidFill>
            </a:endParaRPr>
          </a:p>
          <a:p>
            <a:pPr eaLnBrk="1" hangingPunct="1"/>
            <a:endParaRPr lang="en-US" altLang="zh-CN" sz="360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4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a:extLst>
              <a:ext uri="{FF2B5EF4-FFF2-40B4-BE49-F238E27FC236}">
                <a16:creationId xmlns:a16="http://schemas.microsoft.com/office/drawing/2014/main" id="{AF225BDA-268F-4BEF-990E-5D545278E9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8036F1F-421C-4453-A79D-7096CE8C4C59}" type="slidenum">
              <a:rPr lang="en-US" altLang="zh-CN"/>
              <a:pPr eaLnBrk="1" hangingPunct="1"/>
              <a:t>99</a:t>
            </a:fld>
            <a:endParaRPr lang="en-US" altLang="zh-CN"/>
          </a:p>
        </p:txBody>
      </p:sp>
      <p:sp>
        <p:nvSpPr>
          <p:cNvPr id="104451" name="Rectangle 3">
            <a:extLst>
              <a:ext uri="{FF2B5EF4-FFF2-40B4-BE49-F238E27FC236}">
                <a16:creationId xmlns:a16="http://schemas.microsoft.com/office/drawing/2014/main" id="{88D76BD2-32EB-4B25-BA9F-B30BED219481}"/>
              </a:ext>
            </a:extLst>
          </p:cNvPr>
          <p:cNvSpPr>
            <a:spLocks noGrp="1" noChangeArrowheads="1"/>
          </p:cNvSpPr>
          <p:nvPr>
            <p:ph type="body" idx="1"/>
          </p:nvPr>
        </p:nvSpPr>
        <p:spPr>
          <a:xfrm>
            <a:off x="457200" y="762000"/>
            <a:ext cx="8153400" cy="4648200"/>
          </a:xfrm>
        </p:spPr>
        <p:txBody>
          <a:bodyPr/>
          <a:lstStyle/>
          <a:p>
            <a:pPr marL="609600" indent="-609600" eaLnBrk="1" hangingPunct="1">
              <a:buFontTx/>
              <a:buNone/>
            </a:pPr>
            <a:r>
              <a:rPr lang="en-US" altLang="zh-CN" sz="4000">
                <a:solidFill>
                  <a:srgbClr val="3333CC"/>
                </a:solidFill>
              </a:rPr>
              <a:t>HAVING</a:t>
            </a:r>
            <a:r>
              <a:rPr lang="zh-CN" altLang="en-US" sz="4000">
                <a:solidFill>
                  <a:srgbClr val="3333CC"/>
                </a:solidFill>
              </a:rPr>
              <a:t>短语与</a:t>
            </a:r>
            <a:r>
              <a:rPr lang="en-US" altLang="zh-CN" sz="4000">
                <a:solidFill>
                  <a:srgbClr val="3333CC"/>
                </a:solidFill>
              </a:rPr>
              <a:t>WHERE</a:t>
            </a:r>
            <a:r>
              <a:rPr lang="zh-CN" altLang="en-US" sz="4000">
                <a:solidFill>
                  <a:srgbClr val="3333CC"/>
                </a:solidFill>
              </a:rPr>
              <a:t>子句的区别</a:t>
            </a:r>
          </a:p>
          <a:p>
            <a:pPr marL="990600" lvl="1" indent="-533400" eaLnBrk="1" hangingPunct="1">
              <a:buFontTx/>
              <a:buAutoNum type="circleNumDbPlain"/>
            </a:pPr>
            <a:r>
              <a:rPr lang="zh-CN" altLang="en-US" sz="4000"/>
              <a:t>作用对象不同</a:t>
            </a:r>
          </a:p>
          <a:p>
            <a:pPr marL="990600" lvl="1" indent="-533400" eaLnBrk="1" hangingPunct="1">
              <a:buFontTx/>
              <a:buAutoNum type="circleNumDbPlain"/>
            </a:pPr>
            <a:r>
              <a:rPr lang="en-US" altLang="zh-CN" sz="4000"/>
              <a:t>WHERE</a:t>
            </a:r>
            <a:r>
              <a:rPr lang="zh-CN" altLang="en-US" sz="4000"/>
              <a:t>子句作用于基本表或视图，从中选择满足条件的元组</a:t>
            </a:r>
          </a:p>
          <a:p>
            <a:pPr marL="990600" lvl="1" indent="-533400" eaLnBrk="1" hangingPunct="1">
              <a:buFontTx/>
              <a:buAutoNum type="circleNumDbPlain"/>
            </a:pPr>
            <a:r>
              <a:rPr lang="en-US" altLang="zh-CN" sz="4000"/>
              <a:t>HAVING</a:t>
            </a:r>
            <a:r>
              <a:rPr lang="zh-CN" altLang="en-US" sz="4000"/>
              <a:t>短语作用于组，从中选择满足条件的组</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5891</TotalTime>
  <Words>11224</Words>
  <Application>Microsoft Office PowerPoint</Application>
  <PresentationFormat>全屏显示(4:3)</PresentationFormat>
  <Paragraphs>1917</Paragraphs>
  <Slides>241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241</vt:i4>
      </vt:variant>
    </vt:vector>
  </HeadingPairs>
  <TitlesOfParts>
    <vt:vector size="248" baseType="lpstr">
      <vt:lpstr>宋体</vt:lpstr>
      <vt:lpstr>Arial</vt:lpstr>
      <vt:lpstr>Comic Sans MS</vt:lpstr>
      <vt:lpstr>Garamond</vt:lpstr>
      <vt:lpstr>Times New Roman</vt:lpstr>
      <vt:lpstr>Wingdings</vt:lpstr>
      <vt:lpstr>默认设计模板</vt:lpstr>
      <vt:lpstr>数据库系统  An Introduction to Database Systems</vt:lpstr>
      <vt:lpstr>第三章 关系数据库标准语言SQL</vt:lpstr>
      <vt:lpstr>3.1  SQL概述</vt:lpstr>
      <vt:lpstr>3.1  SQL概述</vt:lpstr>
      <vt:lpstr>SQL的产生</vt:lpstr>
      <vt:lpstr>SQL标准的进展过程</vt:lpstr>
      <vt:lpstr>3.1.2  SQL的特点</vt:lpstr>
      <vt:lpstr>1. 综合统一</vt:lpstr>
      <vt:lpstr>2. 高度非过程化</vt:lpstr>
      <vt:lpstr>3. 面向集合的操作方式</vt:lpstr>
      <vt:lpstr>4. 以同一种语法结构提供多种使用方式</vt:lpstr>
      <vt:lpstr>5. 语言简洁，易学易用</vt:lpstr>
      <vt:lpstr>SQL对关系数据库模式的支持(Page 78)</vt:lpstr>
      <vt:lpstr>视图</vt:lpstr>
      <vt:lpstr>基本表</vt:lpstr>
      <vt:lpstr>存储文件</vt:lpstr>
      <vt:lpstr>3.2 学生 — 课程数据库</vt:lpstr>
      <vt:lpstr>3.3 数据定义</vt:lpstr>
      <vt:lpstr>3.3 数据定义</vt:lpstr>
      <vt:lpstr>一、定义模式</vt:lpstr>
      <vt:lpstr>定义模式</vt:lpstr>
      <vt:lpstr>PowerPoint 演示文稿</vt:lpstr>
      <vt:lpstr>PowerPoint 演示文稿</vt:lpstr>
      <vt:lpstr>二、删除模式</vt:lpstr>
      <vt:lpstr>PowerPoint 演示文稿</vt:lpstr>
      <vt:lpstr>3.3 数据定义</vt:lpstr>
      <vt:lpstr>3.3.2 基本表的定义、删除与修改</vt:lpstr>
      <vt:lpstr>PowerPoint 演示文稿</vt:lpstr>
      <vt:lpstr>PowerPoint 演示文稿</vt:lpstr>
      <vt:lpstr>PowerPoint 演示文稿</vt:lpstr>
      <vt:lpstr>二、数据类型</vt:lpstr>
      <vt:lpstr>二、数据类型</vt:lpstr>
      <vt:lpstr>三、模式与表</vt:lpstr>
      <vt:lpstr>PowerPoint 演示文稿</vt:lpstr>
      <vt:lpstr>模式与表（续）</vt:lpstr>
      <vt:lpstr>四、修改基本表</vt:lpstr>
      <vt:lpstr>修改基本表（续）</vt:lpstr>
      <vt:lpstr>PowerPoint 演示文稿</vt:lpstr>
      <vt:lpstr>PowerPoint 演示文稿</vt:lpstr>
      <vt:lpstr>五、删除基本表</vt:lpstr>
      <vt:lpstr>删除基本表(续)</vt:lpstr>
      <vt:lpstr>删除基本表（续）</vt:lpstr>
      <vt:lpstr>删除基本表（续）</vt:lpstr>
      <vt:lpstr>3.3 数据定义</vt:lpstr>
      <vt:lpstr>3.3.3 索引的建立与删除</vt:lpstr>
      <vt:lpstr>索引</vt:lpstr>
      <vt:lpstr>一、建立索引</vt:lpstr>
      <vt:lpstr>建立索引</vt:lpstr>
      <vt:lpstr>PowerPoint 演示文稿</vt:lpstr>
      <vt:lpstr>二、删除索引</vt:lpstr>
      <vt:lpstr>3.3 数据定义</vt:lpstr>
      <vt:lpstr>数据字典</vt:lpstr>
      <vt:lpstr>第三章 关系数据库标准语言SQL</vt:lpstr>
      <vt:lpstr>数据查询语句格式</vt:lpstr>
      <vt:lpstr>3.4 数据查询</vt:lpstr>
      <vt:lpstr>3.4.1 单表查询</vt:lpstr>
      <vt:lpstr>一、选择表中的若干列</vt:lpstr>
      <vt:lpstr>PowerPoint 演示文稿</vt:lpstr>
      <vt:lpstr>2. 查询全部列</vt:lpstr>
      <vt:lpstr>PowerPoint 演示文稿</vt:lpstr>
      <vt:lpstr>3. 查询经过计算的值</vt:lpstr>
      <vt:lpstr>查询经过计算的值（续）</vt:lpstr>
      <vt:lpstr>查询经过计算的值（续）</vt:lpstr>
      <vt:lpstr>PowerPoint 演示文稿</vt:lpstr>
      <vt:lpstr>3.4.1 单表查询</vt:lpstr>
      <vt:lpstr>二、选择表中的若干元组</vt:lpstr>
      <vt:lpstr>消除取值重复的行（续）</vt:lpstr>
      <vt:lpstr>2. 查询满足条件的元组</vt:lpstr>
      <vt:lpstr>(1) 比较大小</vt:lpstr>
      <vt:lpstr>PowerPoint 演示文稿</vt:lpstr>
      <vt:lpstr>PowerPoint 演示文稿</vt:lpstr>
      <vt:lpstr>（2）确定范围</vt:lpstr>
      <vt:lpstr>PowerPoint 演示文稿</vt:lpstr>
      <vt:lpstr>(3) 确定集合</vt:lpstr>
      <vt:lpstr>PowerPoint 演示文稿</vt:lpstr>
      <vt:lpstr>(4)字符匹配</vt:lpstr>
      <vt:lpstr>PowerPoint 演示文稿</vt:lpstr>
      <vt:lpstr>PowerPoint 演示文稿</vt:lpstr>
      <vt:lpstr>字符匹配</vt:lpstr>
      <vt:lpstr>PowerPoint 演示文稿</vt:lpstr>
      <vt:lpstr>PowerPoint 演示文稿</vt:lpstr>
      <vt:lpstr>(5) 涉及空值的查询</vt:lpstr>
      <vt:lpstr>PowerPoint 演示文稿</vt:lpstr>
      <vt:lpstr>(6) 多重条件查询</vt:lpstr>
      <vt:lpstr>多重条件查询</vt:lpstr>
      <vt:lpstr>多重条件查询</vt:lpstr>
      <vt:lpstr>三、ORDER BY子句</vt:lpstr>
      <vt:lpstr>ORDER BY子句</vt:lpstr>
      <vt:lpstr>PowerPoint 演示文稿</vt:lpstr>
      <vt:lpstr>四、聚集函数</vt:lpstr>
      <vt:lpstr>聚集函数</vt:lpstr>
      <vt:lpstr>PowerPoint 演示文稿</vt:lpstr>
      <vt:lpstr>PowerPoint 演示文稿</vt:lpstr>
      <vt:lpstr>聚集函数</vt:lpstr>
      <vt:lpstr>PowerPoint 演示文稿</vt:lpstr>
      <vt:lpstr>五、GROUP BY子句</vt:lpstr>
      <vt:lpstr>GROUP BY子句</vt:lpstr>
      <vt:lpstr>GROUP BY子句</vt:lpstr>
      <vt:lpstr>PowerPoint 演示文稿</vt:lpstr>
      <vt:lpstr>3.4 数据查询</vt:lpstr>
      <vt:lpstr>3.4.2 连接查询</vt:lpstr>
      <vt:lpstr>连接查询的种类</vt:lpstr>
      <vt:lpstr>一、等值与非等值连接查询</vt:lpstr>
      <vt:lpstr>PowerPoint 演示文稿</vt:lpstr>
      <vt:lpstr>二、自身连接</vt:lpstr>
      <vt:lpstr>PowerPoint 演示文稿</vt:lpstr>
      <vt:lpstr>PowerPoint 演示文稿</vt:lpstr>
      <vt:lpstr>三、外连接</vt:lpstr>
      <vt:lpstr>PowerPoint 演示文稿</vt:lpstr>
      <vt:lpstr>外连接</vt:lpstr>
      <vt:lpstr>四、多表连接</vt:lpstr>
      <vt:lpstr>多表复合条件连接</vt:lpstr>
      <vt:lpstr>3.4 数据查询</vt:lpstr>
      <vt:lpstr>嵌套查询</vt:lpstr>
      <vt:lpstr>嵌套查询</vt:lpstr>
      <vt:lpstr>嵌套查询</vt:lpstr>
      <vt:lpstr>嵌套查询求解方法</vt:lpstr>
      <vt:lpstr>嵌套查询求解方法</vt:lpstr>
      <vt:lpstr>3.4.3 嵌套查询</vt:lpstr>
      <vt:lpstr>一、带有IN谓词的子查询</vt:lpstr>
      <vt:lpstr>带有IN谓词的子查询</vt:lpstr>
      <vt:lpstr>带有IN谓词的子查询</vt:lpstr>
      <vt:lpstr>带有IN谓词的子查询</vt:lpstr>
      <vt:lpstr>PowerPoint 演示文稿</vt:lpstr>
      <vt:lpstr>带有IN谓词的子查询</vt:lpstr>
      <vt:lpstr>3.4.3 嵌套查询</vt:lpstr>
      <vt:lpstr>二、带有比较运算符的子查询</vt:lpstr>
      <vt:lpstr>带有比较运算符的子查询</vt:lpstr>
      <vt:lpstr>带有比较运算符的子查询</vt:lpstr>
      <vt:lpstr>带有比较运算符的子查询</vt:lpstr>
      <vt:lpstr>PowerPoint 演示文稿</vt:lpstr>
      <vt:lpstr>PowerPoint 演示文稿</vt:lpstr>
      <vt:lpstr>3.4.3 嵌套查询</vt:lpstr>
      <vt:lpstr>三、带有ANY（SOME）或ALL谓词的子查询</vt:lpstr>
      <vt:lpstr>带有ANY或ALL谓词的子查询</vt:lpstr>
      <vt:lpstr>PowerPoint 演示文稿</vt:lpstr>
      <vt:lpstr>PowerPoint 演示文稿</vt:lpstr>
      <vt:lpstr>PowerPoint 演示文稿</vt:lpstr>
      <vt:lpstr>PowerPoint 演示文稿</vt:lpstr>
      <vt:lpstr>PowerPoint 演示文稿</vt:lpstr>
      <vt:lpstr>PowerPoint 演示文稿</vt:lpstr>
      <vt:lpstr>3.4.3 嵌套查询</vt:lpstr>
      <vt:lpstr>EXISTS谓词（存在量词 ）</vt:lpstr>
      <vt:lpstr>PowerPoint 演示文稿</vt:lpstr>
      <vt:lpstr>带有EXISTS谓词的子查询</vt:lpstr>
      <vt:lpstr>带有EXISTS谓词的子查询</vt:lpstr>
      <vt:lpstr>带有EXISTS谓词的子查询</vt:lpstr>
      <vt:lpstr>PowerPoint 演示文稿</vt:lpstr>
      <vt:lpstr> 不同形式的查询间的替换</vt:lpstr>
      <vt:lpstr>PowerPoint 演示文稿</vt:lpstr>
      <vt:lpstr>带有EXISTS谓词的子查询</vt:lpstr>
      <vt:lpstr>PowerPoint 演示文稿</vt:lpstr>
      <vt:lpstr>PowerPoint 演示文稿</vt:lpstr>
      <vt:lpstr>用EXISTS/NOT EXISTS实现逻辑蕴涵</vt:lpstr>
      <vt:lpstr>PowerPoint 演示文稿</vt:lpstr>
      <vt:lpstr>PowerPoint 演示文稿</vt:lpstr>
      <vt:lpstr>PowerPoint 演示文稿</vt:lpstr>
      <vt:lpstr>3.4.4 集合查询</vt:lpstr>
      <vt:lpstr>集合查询</vt:lpstr>
      <vt:lpstr>PowerPoint 演示文稿</vt:lpstr>
      <vt:lpstr>集合查询</vt:lpstr>
      <vt:lpstr>集合查询</vt:lpstr>
      <vt:lpstr>集合查询</vt:lpstr>
      <vt:lpstr>集合查询</vt:lpstr>
      <vt:lpstr>集合查询</vt:lpstr>
      <vt:lpstr>PowerPoint 演示文稿</vt:lpstr>
      <vt:lpstr>PowerPoint 演示文稿</vt:lpstr>
      <vt:lpstr>3.4.5 SELECT语句的一般格式</vt:lpstr>
      <vt:lpstr>3.4.5 基于派生表的查询</vt:lpstr>
      <vt:lpstr>PowerPoint 演示文稿</vt:lpstr>
      <vt:lpstr>PowerPoint 演示文稿</vt:lpstr>
      <vt:lpstr>PowerPoint 演示文稿</vt:lpstr>
      <vt:lpstr>PowerPoint 演示文稿</vt:lpstr>
      <vt:lpstr>PowerPoint 演示文稿</vt:lpstr>
      <vt:lpstr>第三章 关系数据库标准语言SQL</vt:lpstr>
      <vt:lpstr>3.5 数据更新</vt:lpstr>
      <vt:lpstr>3.5.1 插入数据</vt:lpstr>
      <vt:lpstr>一、插入元组</vt:lpstr>
      <vt:lpstr>插入元组</vt:lpstr>
      <vt:lpstr>插入元组</vt:lpstr>
      <vt:lpstr>插入元组</vt:lpstr>
      <vt:lpstr>插入元组</vt:lpstr>
      <vt:lpstr>二、插入子查询结果</vt:lpstr>
      <vt:lpstr>插入子查询结果</vt:lpstr>
      <vt:lpstr>PowerPoint 演示文稿</vt:lpstr>
      <vt:lpstr>PowerPoint 演示文稿</vt:lpstr>
      <vt:lpstr>3.5.2.修改数据</vt:lpstr>
      <vt:lpstr>修改数据</vt:lpstr>
      <vt:lpstr>1. 修改某一个元组的值</vt:lpstr>
      <vt:lpstr>2. 修改多个元组的值</vt:lpstr>
      <vt:lpstr>3. 带子查询的修改语句</vt:lpstr>
      <vt:lpstr>修改数据</vt:lpstr>
      <vt:lpstr>3.5.3 删除数据</vt:lpstr>
      <vt:lpstr>删除数据</vt:lpstr>
      <vt:lpstr>1. 删除某一个元组的值</vt:lpstr>
      <vt:lpstr>2. 删除多个元组的值</vt:lpstr>
      <vt:lpstr>3. 带子查询的删除语句</vt:lpstr>
      <vt:lpstr>第三章 关系数据库标准语言SQL</vt:lpstr>
      <vt:lpstr>3.6 空值的处理</vt:lpstr>
      <vt:lpstr>PowerPoint 演示文稿</vt:lpstr>
      <vt:lpstr>1. 空值的产生</vt:lpstr>
      <vt:lpstr>PowerPoint 演示文稿</vt:lpstr>
      <vt:lpstr>2. 空值的判断</vt:lpstr>
      <vt:lpstr>PowerPoint 演示文稿</vt:lpstr>
      <vt:lpstr>3. 空值的约束条件</vt:lpstr>
      <vt:lpstr>4. 空值的算术运算、比较运算和 逻辑运算</vt:lpstr>
      <vt:lpstr>表3.8 逻辑运算符真值表</vt:lpstr>
      <vt:lpstr>PowerPoint 演示文稿</vt:lpstr>
      <vt:lpstr>PowerPoint 演示文稿</vt:lpstr>
      <vt:lpstr>PowerPoint 演示文稿</vt:lpstr>
      <vt:lpstr>3.7 视图</vt:lpstr>
      <vt:lpstr>PowerPoint 演示文稿</vt:lpstr>
      <vt:lpstr>行列子集视图</vt:lpstr>
      <vt:lpstr>3.7 视图</vt:lpstr>
      <vt:lpstr>3.7.1 定义视图</vt:lpstr>
      <vt:lpstr>PowerPoint 演示文稿</vt:lpstr>
      <vt:lpstr>PowerPoint 演示文稿</vt:lpstr>
      <vt:lpstr>PowerPoint 演示文稿</vt:lpstr>
      <vt:lpstr>PowerPoint 演示文稿</vt:lpstr>
      <vt:lpstr>基于多个基本表的视图</vt:lpstr>
      <vt:lpstr>基于视图的视图</vt:lpstr>
      <vt:lpstr>带表达式的视图</vt:lpstr>
      <vt:lpstr>分组视图</vt:lpstr>
      <vt:lpstr>建立视图不指定属性列</vt:lpstr>
      <vt:lpstr>二、删除视图</vt:lpstr>
      <vt:lpstr>PowerPoint 演示文稿</vt:lpstr>
      <vt:lpstr>3.7.2 查询视图</vt:lpstr>
      <vt:lpstr>查询视图</vt:lpstr>
      <vt:lpstr>查询视图</vt:lpstr>
      <vt:lpstr>查询视图</vt:lpstr>
      <vt:lpstr>PowerPoint 演示文稿</vt:lpstr>
      <vt:lpstr>3.7.3 更新视图</vt:lpstr>
      <vt:lpstr>更新视图</vt:lpstr>
      <vt:lpstr>PowerPoint 演示文稿</vt:lpstr>
      <vt:lpstr>更新视图的限制</vt:lpstr>
      <vt:lpstr>更新视图的限制</vt:lpstr>
      <vt:lpstr>IBM DB2关于视图不允许更新的规定</vt:lpstr>
      <vt:lpstr>PowerPoint 演示文稿</vt:lpstr>
      <vt:lpstr>3.7.4 视图的作用</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liujie</dc:creator>
  <cp:lastModifiedBy>Rick Xu</cp:lastModifiedBy>
  <cp:revision>1735</cp:revision>
  <cp:lastPrinted>1601-01-01T00:00:00Z</cp:lastPrinted>
  <dcterms:created xsi:type="dcterms:W3CDTF">1601-01-01T00:00:00Z</dcterms:created>
  <dcterms:modified xsi:type="dcterms:W3CDTF">2023-10-08T13:08:50Z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