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92"/>
  </p:notesMasterIdLst>
  <p:sldIdLst>
    <p:sldId id="332" r:id="rId2"/>
    <p:sldId id="270" r:id="rId3"/>
    <p:sldId id="258" r:id="rId4"/>
    <p:sldId id="259" r:id="rId5"/>
    <p:sldId id="357" r:id="rId6"/>
    <p:sldId id="356" r:id="rId7"/>
    <p:sldId id="358" r:id="rId8"/>
    <p:sldId id="335" r:id="rId9"/>
    <p:sldId id="337" r:id="rId10"/>
    <p:sldId id="338" r:id="rId11"/>
    <p:sldId id="339" r:id="rId12"/>
    <p:sldId id="340" r:id="rId13"/>
    <p:sldId id="261" r:id="rId14"/>
    <p:sldId id="263" r:id="rId15"/>
    <p:sldId id="264" r:id="rId16"/>
    <p:sldId id="265" r:id="rId17"/>
    <p:sldId id="266" r:id="rId18"/>
    <p:sldId id="267" r:id="rId19"/>
    <p:sldId id="268" r:id="rId20"/>
    <p:sldId id="271" r:id="rId21"/>
    <p:sldId id="273" r:id="rId22"/>
    <p:sldId id="274" r:id="rId23"/>
    <p:sldId id="275" r:id="rId24"/>
    <p:sldId id="343" r:id="rId25"/>
    <p:sldId id="344" r:id="rId26"/>
    <p:sldId id="345" r:id="rId27"/>
    <p:sldId id="346" r:id="rId28"/>
    <p:sldId id="347" r:id="rId29"/>
    <p:sldId id="277" r:id="rId30"/>
    <p:sldId id="278" r:id="rId31"/>
    <p:sldId id="279" r:id="rId32"/>
    <p:sldId id="348"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349" r:id="rId51"/>
    <p:sldId id="350" r:id="rId52"/>
    <p:sldId id="351" r:id="rId53"/>
    <p:sldId id="299" r:id="rId54"/>
    <p:sldId id="300" r:id="rId55"/>
    <p:sldId id="301" r:id="rId56"/>
    <p:sldId id="302" r:id="rId57"/>
    <p:sldId id="304" r:id="rId58"/>
    <p:sldId id="305" r:id="rId59"/>
    <p:sldId id="306" r:id="rId60"/>
    <p:sldId id="307" r:id="rId61"/>
    <p:sldId id="308" r:id="rId62"/>
    <p:sldId id="309" r:id="rId63"/>
    <p:sldId id="310" r:id="rId64"/>
    <p:sldId id="311" r:id="rId65"/>
    <p:sldId id="328" r:id="rId66"/>
    <p:sldId id="312" r:id="rId67"/>
    <p:sldId id="329" r:id="rId68"/>
    <p:sldId id="313" r:id="rId69"/>
    <p:sldId id="314" r:id="rId70"/>
    <p:sldId id="315" r:id="rId71"/>
    <p:sldId id="316" r:id="rId72"/>
    <p:sldId id="317" r:id="rId73"/>
    <p:sldId id="318" r:id="rId74"/>
    <p:sldId id="319" r:id="rId75"/>
    <p:sldId id="320" r:id="rId76"/>
    <p:sldId id="321" r:id="rId77"/>
    <p:sldId id="322" r:id="rId78"/>
    <p:sldId id="352" r:id="rId79"/>
    <p:sldId id="353" r:id="rId80"/>
    <p:sldId id="354" r:id="rId81"/>
    <p:sldId id="355" r:id="rId82"/>
    <p:sldId id="323" r:id="rId83"/>
    <p:sldId id="330" r:id="rId84"/>
    <p:sldId id="331" r:id="rId85"/>
    <p:sldId id="324" r:id="rId86"/>
    <p:sldId id="325" r:id="rId87"/>
    <p:sldId id="326" r:id="rId88"/>
    <p:sldId id="327" r:id="rId89"/>
    <p:sldId id="333" r:id="rId90"/>
    <p:sldId id="359" r:id="rId9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14" autoAdjust="0"/>
    <p:restoredTop sz="94643" autoAdjust="0"/>
  </p:normalViewPr>
  <p:slideViewPr>
    <p:cSldViewPr>
      <p:cViewPr varScale="1">
        <p:scale>
          <a:sx n="60" d="100"/>
          <a:sy n="60" d="100"/>
        </p:scale>
        <p:origin x="1696" y="4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5222AB69-0CF0-4C2A-82F0-BC3AC3D9421B}"/>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zh-CN" altLang="en-US"/>
          </a:p>
        </p:txBody>
      </p:sp>
      <p:sp>
        <p:nvSpPr>
          <p:cNvPr id="62467" name="Rectangle 3">
            <a:extLst>
              <a:ext uri="{FF2B5EF4-FFF2-40B4-BE49-F238E27FC236}">
                <a16:creationId xmlns:a16="http://schemas.microsoft.com/office/drawing/2014/main" id="{15D7E9A5-FAC1-45C3-8A1B-3BCF660F943F}"/>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ltLang="zh-CN"/>
          </a:p>
        </p:txBody>
      </p:sp>
      <p:sp>
        <p:nvSpPr>
          <p:cNvPr id="93188" name="Rectangle 4">
            <a:extLst>
              <a:ext uri="{FF2B5EF4-FFF2-40B4-BE49-F238E27FC236}">
                <a16:creationId xmlns:a16="http://schemas.microsoft.com/office/drawing/2014/main" id="{EC5E6B18-AC17-4356-B2E2-161C556B1ED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9" name="Rectangle 5">
            <a:extLst>
              <a:ext uri="{FF2B5EF4-FFF2-40B4-BE49-F238E27FC236}">
                <a16:creationId xmlns:a16="http://schemas.microsoft.com/office/drawing/2014/main" id="{83ED2EE3-6FF2-419B-85ED-1211DA6F47F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2470" name="Rectangle 6">
            <a:extLst>
              <a:ext uri="{FF2B5EF4-FFF2-40B4-BE49-F238E27FC236}">
                <a16:creationId xmlns:a16="http://schemas.microsoft.com/office/drawing/2014/main" id="{FFAA4A15-EFA5-4674-8D04-76CA7B8FD13C}"/>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ltLang="zh-CN"/>
          </a:p>
        </p:txBody>
      </p:sp>
      <p:sp>
        <p:nvSpPr>
          <p:cNvPr id="62471" name="Rectangle 7">
            <a:extLst>
              <a:ext uri="{FF2B5EF4-FFF2-40B4-BE49-F238E27FC236}">
                <a16:creationId xmlns:a16="http://schemas.microsoft.com/office/drawing/2014/main" id="{13B632C8-6C50-403F-9C2E-60DD95AEC7EE}"/>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10B3C70B-76CF-4ECC-B514-B072EF5F13F1}"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a:extLst>
              <a:ext uri="{FF2B5EF4-FFF2-40B4-BE49-F238E27FC236}">
                <a16:creationId xmlns:a16="http://schemas.microsoft.com/office/drawing/2014/main" id="{93E894B4-E103-473B-AC3B-39C97DF69AD1}"/>
              </a:ext>
            </a:extLst>
          </p:cNvPr>
          <p:cNvSpPr>
            <a:spLocks noGrp="1" noRot="1" noChangeAspect="1" noTextEdit="1"/>
          </p:cNvSpPr>
          <p:nvPr>
            <p:ph type="sldImg"/>
          </p:nvPr>
        </p:nvSpPr>
        <p:spPr>
          <a:ln/>
        </p:spPr>
      </p:sp>
      <p:sp>
        <p:nvSpPr>
          <p:cNvPr id="94211" name="备注占位符 2">
            <a:extLst>
              <a:ext uri="{FF2B5EF4-FFF2-40B4-BE49-F238E27FC236}">
                <a16:creationId xmlns:a16="http://schemas.microsoft.com/office/drawing/2014/main" id="{14188C7E-C2D5-4ED7-9A17-B8D19F4B640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4212" name="灯片编号占位符 3">
            <a:extLst>
              <a:ext uri="{FF2B5EF4-FFF2-40B4-BE49-F238E27FC236}">
                <a16:creationId xmlns:a16="http://schemas.microsoft.com/office/drawing/2014/main" id="{141EAE02-D393-459B-BA90-9F5FFC71F3D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03FABEB-E3EE-46A4-A23C-9AB155F45D1A}" type="slidenum">
              <a:rPr lang="zh-CN" altLang="en-US">
                <a:latin typeface="Times New Roman" panose="02020603050405020304" pitchFamily="18" charset="0"/>
              </a:rPr>
              <a:pPr eaLnBrk="1" hangingPunct="1"/>
              <a:t>59</a:t>
            </a:fld>
            <a:endParaRPr lang="en-US" altLang="zh-CN">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2FD5D593-7B1F-4C3D-AD57-BF81B1A0EDD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7769EE89-EFAB-4737-945A-4CD44181619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F6E944C-0594-473F-9A45-9C350B7AD7E9}"/>
              </a:ext>
            </a:extLst>
          </p:cNvPr>
          <p:cNvSpPr>
            <a:spLocks noGrp="1" noChangeArrowheads="1"/>
          </p:cNvSpPr>
          <p:nvPr>
            <p:ph type="sldNum" sz="quarter" idx="12"/>
          </p:nvPr>
        </p:nvSpPr>
        <p:spPr>
          <a:ln/>
        </p:spPr>
        <p:txBody>
          <a:bodyPr/>
          <a:lstStyle>
            <a:lvl1pPr>
              <a:defRPr/>
            </a:lvl1pPr>
          </a:lstStyle>
          <a:p>
            <a:fld id="{C7C9863F-8D86-423B-B5C4-51A3F140A734}" type="slidenum">
              <a:rPr lang="zh-CN" altLang="en-US"/>
              <a:pPr/>
              <a:t>‹#›</a:t>
            </a:fld>
            <a:endParaRPr lang="en-US" altLang="zh-CN"/>
          </a:p>
        </p:txBody>
      </p:sp>
    </p:spTree>
    <p:extLst>
      <p:ext uri="{BB962C8B-B14F-4D97-AF65-F5344CB8AC3E}">
        <p14:creationId xmlns:p14="http://schemas.microsoft.com/office/powerpoint/2010/main" val="3212346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53BB65D-BC2B-4F97-ABF0-2DF1D32F47E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FEFA91A4-0C1C-445E-8FB0-7772F6AE956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89E733D-14A9-4807-9F77-541C136D0202}"/>
              </a:ext>
            </a:extLst>
          </p:cNvPr>
          <p:cNvSpPr>
            <a:spLocks noGrp="1" noChangeArrowheads="1"/>
          </p:cNvSpPr>
          <p:nvPr>
            <p:ph type="sldNum" sz="quarter" idx="12"/>
          </p:nvPr>
        </p:nvSpPr>
        <p:spPr>
          <a:ln/>
        </p:spPr>
        <p:txBody>
          <a:bodyPr/>
          <a:lstStyle>
            <a:lvl1pPr>
              <a:defRPr/>
            </a:lvl1pPr>
          </a:lstStyle>
          <a:p>
            <a:fld id="{CE6BA329-4492-4566-8291-2F33E89501BB}" type="slidenum">
              <a:rPr lang="zh-CN" altLang="en-US"/>
              <a:pPr/>
              <a:t>‹#›</a:t>
            </a:fld>
            <a:endParaRPr lang="en-US" altLang="zh-CN"/>
          </a:p>
        </p:txBody>
      </p:sp>
    </p:spTree>
    <p:extLst>
      <p:ext uri="{BB962C8B-B14F-4D97-AF65-F5344CB8AC3E}">
        <p14:creationId xmlns:p14="http://schemas.microsoft.com/office/powerpoint/2010/main" val="2676065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7B876498-01A1-4DA2-B5A9-D24DE8059AF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98EF776-44C0-42D3-8DAF-622F277822E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49AECE7-00B4-4ADE-8408-B91A990095CC}"/>
              </a:ext>
            </a:extLst>
          </p:cNvPr>
          <p:cNvSpPr>
            <a:spLocks noGrp="1" noChangeArrowheads="1"/>
          </p:cNvSpPr>
          <p:nvPr>
            <p:ph type="sldNum" sz="quarter" idx="12"/>
          </p:nvPr>
        </p:nvSpPr>
        <p:spPr>
          <a:ln/>
        </p:spPr>
        <p:txBody>
          <a:bodyPr/>
          <a:lstStyle>
            <a:lvl1pPr>
              <a:defRPr/>
            </a:lvl1pPr>
          </a:lstStyle>
          <a:p>
            <a:fld id="{D9F1045E-7398-4900-9FA2-37E1533E446A}" type="slidenum">
              <a:rPr lang="zh-CN" altLang="en-US"/>
              <a:pPr/>
              <a:t>‹#›</a:t>
            </a:fld>
            <a:endParaRPr lang="en-US" altLang="zh-CN"/>
          </a:p>
        </p:txBody>
      </p:sp>
    </p:spTree>
    <p:extLst>
      <p:ext uri="{BB962C8B-B14F-4D97-AF65-F5344CB8AC3E}">
        <p14:creationId xmlns:p14="http://schemas.microsoft.com/office/powerpoint/2010/main" val="956969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8E7261D1-BE48-4023-AE6A-684B445442A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4628ECFD-24C1-4F93-AAAB-BDFB17A50D2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FA15A33C-CDC0-44CF-988E-76C897098CC7}"/>
              </a:ext>
            </a:extLst>
          </p:cNvPr>
          <p:cNvSpPr>
            <a:spLocks noGrp="1" noChangeArrowheads="1"/>
          </p:cNvSpPr>
          <p:nvPr>
            <p:ph type="sldNum" sz="quarter" idx="12"/>
          </p:nvPr>
        </p:nvSpPr>
        <p:spPr>
          <a:ln/>
        </p:spPr>
        <p:txBody>
          <a:bodyPr/>
          <a:lstStyle>
            <a:lvl1pPr>
              <a:defRPr/>
            </a:lvl1pPr>
          </a:lstStyle>
          <a:p>
            <a:fld id="{6F147A35-6A94-48F9-AF76-742E7DEAB549}" type="slidenum">
              <a:rPr lang="zh-CN" altLang="en-US"/>
              <a:pPr/>
              <a:t>‹#›</a:t>
            </a:fld>
            <a:endParaRPr lang="en-US" altLang="zh-CN"/>
          </a:p>
        </p:txBody>
      </p:sp>
    </p:spTree>
    <p:extLst>
      <p:ext uri="{BB962C8B-B14F-4D97-AF65-F5344CB8AC3E}">
        <p14:creationId xmlns:p14="http://schemas.microsoft.com/office/powerpoint/2010/main" val="2183022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4CF83111-C037-45EC-A00E-857BA98621F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436A83D-AD2F-4A33-8A74-495D882E784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F3C62FE8-7FC6-46C8-BCD9-A70DC8CB4383}"/>
              </a:ext>
            </a:extLst>
          </p:cNvPr>
          <p:cNvSpPr>
            <a:spLocks noGrp="1" noChangeArrowheads="1"/>
          </p:cNvSpPr>
          <p:nvPr>
            <p:ph type="sldNum" sz="quarter" idx="12"/>
          </p:nvPr>
        </p:nvSpPr>
        <p:spPr>
          <a:ln/>
        </p:spPr>
        <p:txBody>
          <a:bodyPr/>
          <a:lstStyle>
            <a:lvl1pPr>
              <a:defRPr/>
            </a:lvl1pPr>
          </a:lstStyle>
          <a:p>
            <a:fld id="{AE769B05-4294-46A2-8256-5BCA5DB86954}" type="slidenum">
              <a:rPr lang="zh-CN" altLang="en-US"/>
              <a:pPr/>
              <a:t>‹#›</a:t>
            </a:fld>
            <a:endParaRPr lang="en-US" altLang="zh-CN"/>
          </a:p>
        </p:txBody>
      </p:sp>
    </p:spTree>
    <p:extLst>
      <p:ext uri="{BB962C8B-B14F-4D97-AF65-F5344CB8AC3E}">
        <p14:creationId xmlns:p14="http://schemas.microsoft.com/office/powerpoint/2010/main" val="1608435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AFF8A0E4-6AD8-4F63-AEB6-0944024093A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FCF0FD0-9360-46AB-AC27-80BDEAE9089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A61470C-AC54-4790-A9EF-AA36FFD9D4CA}"/>
              </a:ext>
            </a:extLst>
          </p:cNvPr>
          <p:cNvSpPr>
            <a:spLocks noGrp="1" noChangeArrowheads="1"/>
          </p:cNvSpPr>
          <p:nvPr>
            <p:ph type="sldNum" sz="quarter" idx="12"/>
          </p:nvPr>
        </p:nvSpPr>
        <p:spPr>
          <a:ln/>
        </p:spPr>
        <p:txBody>
          <a:bodyPr/>
          <a:lstStyle>
            <a:lvl1pPr>
              <a:defRPr/>
            </a:lvl1pPr>
          </a:lstStyle>
          <a:p>
            <a:fld id="{5E8ED8BB-A21E-4CD5-8E38-9B3D814C3E05}" type="slidenum">
              <a:rPr lang="zh-CN" altLang="en-US"/>
              <a:pPr/>
              <a:t>‹#›</a:t>
            </a:fld>
            <a:endParaRPr lang="en-US" altLang="zh-CN"/>
          </a:p>
        </p:txBody>
      </p:sp>
    </p:spTree>
    <p:extLst>
      <p:ext uri="{BB962C8B-B14F-4D97-AF65-F5344CB8AC3E}">
        <p14:creationId xmlns:p14="http://schemas.microsoft.com/office/powerpoint/2010/main" val="3784880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F49B8593-0950-4C34-926C-9EFAE8E67BC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448C04FD-C6DA-436A-A720-8B44C5BB743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8A134CA4-691E-4D6B-9E38-C6DDAF91FCC8}"/>
              </a:ext>
            </a:extLst>
          </p:cNvPr>
          <p:cNvSpPr>
            <a:spLocks noGrp="1" noChangeArrowheads="1"/>
          </p:cNvSpPr>
          <p:nvPr>
            <p:ph type="sldNum" sz="quarter" idx="12"/>
          </p:nvPr>
        </p:nvSpPr>
        <p:spPr>
          <a:ln/>
        </p:spPr>
        <p:txBody>
          <a:bodyPr/>
          <a:lstStyle>
            <a:lvl1pPr>
              <a:defRPr/>
            </a:lvl1pPr>
          </a:lstStyle>
          <a:p>
            <a:fld id="{BCA00041-9DA9-42A4-8B4D-5F226FC63069}" type="slidenum">
              <a:rPr lang="zh-CN" altLang="en-US"/>
              <a:pPr/>
              <a:t>‹#›</a:t>
            </a:fld>
            <a:endParaRPr lang="en-US" altLang="zh-CN"/>
          </a:p>
        </p:txBody>
      </p:sp>
    </p:spTree>
    <p:extLst>
      <p:ext uri="{BB962C8B-B14F-4D97-AF65-F5344CB8AC3E}">
        <p14:creationId xmlns:p14="http://schemas.microsoft.com/office/powerpoint/2010/main" val="3714171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E540696B-38EB-4787-9087-DE596A102C4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25F90C4A-F27C-4E4D-B280-75947B14C8E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A5173099-F309-48A7-BF5E-7B9B3664A9A9}"/>
              </a:ext>
            </a:extLst>
          </p:cNvPr>
          <p:cNvSpPr>
            <a:spLocks noGrp="1" noChangeArrowheads="1"/>
          </p:cNvSpPr>
          <p:nvPr>
            <p:ph type="sldNum" sz="quarter" idx="12"/>
          </p:nvPr>
        </p:nvSpPr>
        <p:spPr>
          <a:ln/>
        </p:spPr>
        <p:txBody>
          <a:bodyPr/>
          <a:lstStyle>
            <a:lvl1pPr>
              <a:defRPr/>
            </a:lvl1pPr>
          </a:lstStyle>
          <a:p>
            <a:fld id="{52D2E5A3-00B5-420F-82F3-8642C912D9B7}" type="slidenum">
              <a:rPr lang="zh-CN" altLang="en-US"/>
              <a:pPr/>
              <a:t>‹#›</a:t>
            </a:fld>
            <a:endParaRPr lang="en-US" altLang="zh-CN"/>
          </a:p>
        </p:txBody>
      </p:sp>
    </p:spTree>
    <p:extLst>
      <p:ext uri="{BB962C8B-B14F-4D97-AF65-F5344CB8AC3E}">
        <p14:creationId xmlns:p14="http://schemas.microsoft.com/office/powerpoint/2010/main" val="519141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17CAD31F-C531-4111-9D6D-5184F4B9AFE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E8A77BE7-F12F-4712-A4E8-46C9C7049A2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E6675DAB-ED9D-4340-821A-FAD1BB97F08C}"/>
              </a:ext>
            </a:extLst>
          </p:cNvPr>
          <p:cNvSpPr>
            <a:spLocks noGrp="1" noChangeArrowheads="1"/>
          </p:cNvSpPr>
          <p:nvPr>
            <p:ph type="sldNum" sz="quarter" idx="12"/>
          </p:nvPr>
        </p:nvSpPr>
        <p:spPr>
          <a:ln/>
        </p:spPr>
        <p:txBody>
          <a:bodyPr/>
          <a:lstStyle>
            <a:lvl1pPr>
              <a:defRPr/>
            </a:lvl1pPr>
          </a:lstStyle>
          <a:p>
            <a:fld id="{5B94A47B-13B3-44D0-934C-77C9D3318AEB}" type="slidenum">
              <a:rPr lang="zh-CN" altLang="en-US"/>
              <a:pPr/>
              <a:t>‹#›</a:t>
            </a:fld>
            <a:endParaRPr lang="en-US" altLang="zh-CN"/>
          </a:p>
        </p:txBody>
      </p:sp>
    </p:spTree>
    <p:extLst>
      <p:ext uri="{BB962C8B-B14F-4D97-AF65-F5344CB8AC3E}">
        <p14:creationId xmlns:p14="http://schemas.microsoft.com/office/powerpoint/2010/main" val="1859037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51ADBA5-C5F5-4957-BBCA-A471EDBD5A4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53650FC0-C6D1-4CDB-B407-1EDD7DC2749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E8D4FD4A-C3C5-495D-84B8-30CB60B57D63}"/>
              </a:ext>
            </a:extLst>
          </p:cNvPr>
          <p:cNvSpPr>
            <a:spLocks noGrp="1" noChangeArrowheads="1"/>
          </p:cNvSpPr>
          <p:nvPr>
            <p:ph type="sldNum" sz="quarter" idx="12"/>
          </p:nvPr>
        </p:nvSpPr>
        <p:spPr>
          <a:ln/>
        </p:spPr>
        <p:txBody>
          <a:bodyPr/>
          <a:lstStyle>
            <a:lvl1pPr>
              <a:defRPr/>
            </a:lvl1pPr>
          </a:lstStyle>
          <a:p>
            <a:fld id="{4F37FFBD-E4E2-43AB-82FD-1647ED3CD9E8}" type="slidenum">
              <a:rPr lang="zh-CN" altLang="en-US"/>
              <a:pPr/>
              <a:t>‹#›</a:t>
            </a:fld>
            <a:endParaRPr lang="en-US" altLang="zh-CN"/>
          </a:p>
        </p:txBody>
      </p:sp>
    </p:spTree>
    <p:extLst>
      <p:ext uri="{BB962C8B-B14F-4D97-AF65-F5344CB8AC3E}">
        <p14:creationId xmlns:p14="http://schemas.microsoft.com/office/powerpoint/2010/main" val="1441596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282B76CE-A26F-41CD-9742-C65F475806C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94846517-4988-4CF3-9F6F-392B9F92F63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CCCF27A1-AA71-4A5E-8083-AA9C34970B25}"/>
              </a:ext>
            </a:extLst>
          </p:cNvPr>
          <p:cNvSpPr>
            <a:spLocks noGrp="1" noChangeArrowheads="1"/>
          </p:cNvSpPr>
          <p:nvPr>
            <p:ph type="sldNum" sz="quarter" idx="12"/>
          </p:nvPr>
        </p:nvSpPr>
        <p:spPr>
          <a:ln/>
        </p:spPr>
        <p:txBody>
          <a:bodyPr/>
          <a:lstStyle>
            <a:lvl1pPr>
              <a:defRPr/>
            </a:lvl1pPr>
          </a:lstStyle>
          <a:p>
            <a:fld id="{3256E27F-39C1-4F0B-96E0-B5FF1952622D}" type="slidenum">
              <a:rPr lang="zh-CN" altLang="en-US"/>
              <a:pPr/>
              <a:t>‹#›</a:t>
            </a:fld>
            <a:endParaRPr lang="en-US" altLang="zh-CN"/>
          </a:p>
        </p:txBody>
      </p:sp>
    </p:spTree>
    <p:extLst>
      <p:ext uri="{BB962C8B-B14F-4D97-AF65-F5344CB8AC3E}">
        <p14:creationId xmlns:p14="http://schemas.microsoft.com/office/powerpoint/2010/main" val="3871503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497A477-974C-4926-BD9B-91DD661DC83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DDC18896-36D4-43FD-BC1B-922C9AD382A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4495D830-F0BF-40A5-940D-E5F5C36A3D91}"/>
              </a:ext>
            </a:extLst>
          </p:cNvPr>
          <p:cNvSpPr>
            <a:spLocks noGrp="1" noChangeArrowheads="1"/>
          </p:cNvSpPr>
          <p:nvPr>
            <p:ph type="sldNum" sz="quarter" idx="12"/>
          </p:nvPr>
        </p:nvSpPr>
        <p:spPr>
          <a:ln/>
        </p:spPr>
        <p:txBody>
          <a:bodyPr/>
          <a:lstStyle>
            <a:lvl1pPr>
              <a:defRPr/>
            </a:lvl1pPr>
          </a:lstStyle>
          <a:p>
            <a:fld id="{08CE6355-4BBD-4105-98D4-FF426C2C0F57}" type="slidenum">
              <a:rPr lang="zh-CN" altLang="en-US"/>
              <a:pPr/>
              <a:t>‹#›</a:t>
            </a:fld>
            <a:endParaRPr lang="en-US" altLang="zh-CN"/>
          </a:p>
        </p:txBody>
      </p:sp>
    </p:spTree>
    <p:extLst>
      <p:ext uri="{BB962C8B-B14F-4D97-AF65-F5344CB8AC3E}">
        <p14:creationId xmlns:p14="http://schemas.microsoft.com/office/powerpoint/2010/main" val="2389075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FA2B1AD-7AB1-42A1-9F64-7CBC5F1B73C4}"/>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A51DD3C6-0D23-4030-9495-41F6B3586E6D}"/>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0356" name="Rectangle 4">
            <a:extLst>
              <a:ext uri="{FF2B5EF4-FFF2-40B4-BE49-F238E27FC236}">
                <a16:creationId xmlns:a16="http://schemas.microsoft.com/office/drawing/2014/main" id="{19CCD491-ABF3-480A-A7D1-2E3BF01059F8}"/>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100357" name="Rectangle 5">
            <a:extLst>
              <a:ext uri="{FF2B5EF4-FFF2-40B4-BE49-F238E27FC236}">
                <a16:creationId xmlns:a16="http://schemas.microsoft.com/office/drawing/2014/main" id="{458CF47E-8AAE-405B-9A70-2403BE40132F}"/>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100358" name="Rectangle 6">
            <a:extLst>
              <a:ext uri="{FF2B5EF4-FFF2-40B4-BE49-F238E27FC236}">
                <a16:creationId xmlns:a16="http://schemas.microsoft.com/office/drawing/2014/main" id="{8AE7CFE5-8279-4924-AFB1-437367E9FE7D}"/>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8FE4436E-B197-462E-92EC-C24E96D5AF1A}"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8312FA18-CDE2-4768-B0D2-548DAA5BEBCF}"/>
              </a:ext>
            </a:extLst>
          </p:cNvPr>
          <p:cNvSpPr>
            <a:spLocks noGrp="1" noChangeArrowheads="1"/>
          </p:cNvSpPr>
          <p:nvPr>
            <p:ph type="ctrTitle"/>
          </p:nvPr>
        </p:nvSpPr>
        <p:spPr>
          <a:xfrm>
            <a:off x="152400" y="838200"/>
            <a:ext cx="8991600" cy="2133600"/>
          </a:xfrm>
        </p:spPr>
        <p:txBody>
          <a:bodyPr/>
          <a:lstStyle/>
          <a:p>
            <a:pPr eaLnBrk="1" hangingPunct="1"/>
            <a:r>
              <a:rPr lang="zh-CN" altLang="en-US" sz="7200">
                <a:solidFill>
                  <a:schemeClr val="accent2"/>
                </a:solidFill>
              </a:rPr>
              <a:t>数据库系统</a:t>
            </a:r>
            <a:br>
              <a:rPr lang="zh-CN" altLang="en-US" sz="7200">
                <a:solidFill>
                  <a:schemeClr val="accent2"/>
                </a:solidFill>
              </a:rPr>
            </a:br>
            <a:r>
              <a:rPr lang="zh-CN" altLang="en-US" sz="7200">
                <a:solidFill>
                  <a:schemeClr val="hlink"/>
                </a:solidFill>
              </a:rPr>
              <a:t> </a:t>
            </a:r>
            <a:r>
              <a:rPr lang="en-US" altLang="zh-CN" sz="3600">
                <a:latin typeface="Comic Sans MS" panose="030F0702030302020204" pitchFamily="66" charset="0"/>
              </a:rPr>
              <a:t>An Introduction to Database Systems</a:t>
            </a:r>
          </a:p>
        </p:txBody>
      </p:sp>
      <p:sp>
        <p:nvSpPr>
          <p:cNvPr id="2051" name="Rectangle 3">
            <a:extLst>
              <a:ext uri="{FF2B5EF4-FFF2-40B4-BE49-F238E27FC236}">
                <a16:creationId xmlns:a16="http://schemas.microsoft.com/office/drawing/2014/main" id="{B3863D5A-C50C-4B2F-852D-9675884C5DC3}"/>
              </a:ext>
            </a:extLst>
          </p:cNvPr>
          <p:cNvSpPr>
            <a:spLocks noGrp="1" noChangeArrowheads="1"/>
          </p:cNvSpPr>
          <p:nvPr>
            <p:ph type="subTitle" idx="1"/>
          </p:nvPr>
        </p:nvSpPr>
        <p:spPr>
          <a:xfrm>
            <a:off x="762000" y="3200400"/>
            <a:ext cx="8077200" cy="815975"/>
          </a:xfrm>
        </p:spPr>
        <p:txBody>
          <a:bodyPr/>
          <a:lstStyle/>
          <a:p>
            <a:pPr eaLnBrk="1" hangingPunct="1">
              <a:lnSpc>
                <a:spcPct val="90000"/>
              </a:lnSpc>
            </a:pPr>
            <a:r>
              <a:rPr lang="zh-CN" altLang="en-US" sz="4800" dirty="0">
                <a:latin typeface="Comic Sans MS" panose="030F0702030302020204" pitchFamily="66" charset="0"/>
              </a:rPr>
              <a:t>第四章  数据库安全性 </a:t>
            </a:r>
            <a:endParaRPr lang="en-US" altLang="zh-CN" sz="4800" dirty="0">
              <a:latin typeface="Comic Sans MS" panose="030F0702030302020204" pitchFamily="66" charset="0"/>
            </a:endParaRPr>
          </a:p>
        </p:txBody>
      </p:sp>
      <p:sp>
        <p:nvSpPr>
          <p:cNvPr id="4" name="Rectangle 3">
            <a:extLst>
              <a:ext uri="{FF2B5EF4-FFF2-40B4-BE49-F238E27FC236}">
                <a16:creationId xmlns:a16="http://schemas.microsoft.com/office/drawing/2014/main" id="{8DB1AF5C-15F6-4A83-ABB2-35B388F5977F}"/>
              </a:ext>
            </a:extLst>
          </p:cNvPr>
          <p:cNvSpPr txBox="1">
            <a:spLocks noChangeArrowheads="1"/>
          </p:cNvSpPr>
          <p:nvPr/>
        </p:nvSpPr>
        <p:spPr bwMode="auto">
          <a:xfrm>
            <a:off x="762000" y="4572000"/>
            <a:ext cx="80772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fontAlgn="base">
              <a:spcBef>
                <a:spcPct val="20000"/>
              </a:spcBef>
              <a:spcAft>
                <a:spcPct val="0"/>
              </a:spcAft>
              <a:buNone/>
              <a:defRPr sz="2000">
                <a:solidFill>
                  <a:schemeClr val="tx1"/>
                </a:solidFill>
                <a:latin typeface="+mn-lt"/>
                <a:ea typeface="+mn-ea"/>
              </a:defRPr>
            </a:lvl6pPr>
            <a:lvl7pPr marL="2743200" indent="0" algn="ctr" rtl="0" fontAlgn="base">
              <a:spcBef>
                <a:spcPct val="20000"/>
              </a:spcBef>
              <a:spcAft>
                <a:spcPct val="0"/>
              </a:spcAft>
              <a:buNone/>
              <a:defRPr sz="2000">
                <a:solidFill>
                  <a:schemeClr val="tx1"/>
                </a:solidFill>
                <a:latin typeface="+mn-lt"/>
                <a:ea typeface="+mn-ea"/>
              </a:defRPr>
            </a:lvl7pPr>
            <a:lvl8pPr marL="3200400" indent="0" algn="ctr" rtl="0" fontAlgn="base">
              <a:spcBef>
                <a:spcPct val="20000"/>
              </a:spcBef>
              <a:spcAft>
                <a:spcPct val="0"/>
              </a:spcAft>
              <a:buNone/>
              <a:defRPr sz="2000">
                <a:solidFill>
                  <a:schemeClr val="tx1"/>
                </a:solidFill>
                <a:latin typeface="+mn-lt"/>
                <a:ea typeface="+mn-ea"/>
              </a:defRPr>
            </a:lvl8pPr>
            <a:lvl9pPr marL="3657600" indent="0" algn="ctr" rtl="0" fontAlgn="base">
              <a:spcBef>
                <a:spcPct val="20000"/>
              </a:spcBef>
              <a:spcAft>
                <a:spcPct val="0"/>
              </a:spcAft>
              <a:buNone/>
              <a:defRPr sz="2000">
                <a:solidFill>
                  <a:schemeClr val="tx1"/>
                </a:solidFill>
                <a:latin typeface="+mn-lt"/>
                <a:ea typeface="+mn-ea"/>
              </a:defRPr>
            </a:lvl9pPr>
          </a:lstStyle>
          <a:p>
            <a:pPr eaLnBrk="1" hangingPunct="1">
              <a:lnSpc>
                <a:spcPct val="90000"/>
              </a:lnSpc>
            </a:pPr>
            <a:r>
              <a:rPr lang="en-US" altLang="zh-CN" sz="4800" kern="0" dirty="0">
                <a:latin typeface="Comic Sans MS" panose="030F0702030302020204" pitchFamily="66" charset="0"/>
              </a:rPr>
              <a:t>2023</a:t>
            </a:r>
            <a:r>
              <a:rPr lang="zh-CN" altLang="en-US" sz="4800" kern="0" dirty="0">
                <a:latin typeface="Comic Sans MS" panose="030F0702030302020204" pitchFamily="66" charset="0"/>
              </a:rPr>
              <a:t>年</a:t>
            </a:r>
            <a:r>
              <a:rPr lang="en-US" altLang="zh-CN" sz="4800" kern="0" dirty="0">
                <a:latin typeface="Comic Sans MS" panose="030F0702030302020204" pitchFamily="66" charset="0"/>
              </a:rPr>
              <a:t>10</a:t>
            </a:r>
            <a:r>
              <a:rPr lang="zh-CN" altLang="en-US" sz="4800" kern="0" dirty="0">
                <a:latin typeface="Comic Sans MS" panose="030F0702030302020204" pitchFamily="66" charset="0"/>
              </a:rPr>
              <a:t>月</a:t>
            </a:r>
            <a:r>
              <a:rPr lang="en-US" altLang="zh-CN" sz="4800" kern="0">
                <a:latin typeface="Comic Sans MS" panose="030F0702030302020204" pitchFamily="66" charset="0"/>
              </a:rPr>
              <a:t>30</a:t>
            </a:r>
            <a:r>
              <a:rPr lang="zh-CN" altLang="en-US" sz="4800" kern="0">
                <a:latin typeface="Comic Sans MS" panose="030F0702030302020204" pitchFamily="66" charset="0"/>
              </a:rPr>
              <a:t>日</a:t>
            </a:r>
            <a:endParaRPr lang="en-US" altLang="zh-CN" sz="4800" kern="0" dirty="0">
              <a:latin typeface="Comic Sans MS" panose="030F0702030302020204" pitchFamily="66"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A64A2842-F822-473B-AD8C-63CB991EEBC1}"/>
              </a:ext>
            </a:extLst>
          </p:cNvPr>
          <p:cNvSpPr>
            <a:spLocks noGrp="1"/>
          </p:cNvSpPr>
          <p:nvPr>
            <p:ph type="title"/>
          </p:nvPr>
        </p:nvSpPr>
        <p:spPr>
          <a:xfrm>
            <a:off x="76200" y="274638"/>
            <a:ext cx="9144000" cy="1143000"/>
          </a:xfrm>
        </p:spPr>
        <p:txBody>
          <a:bodyPr/>
          <a:lstStyle/>
          <a:p>
            <a:pPr eaLnBrk="1" hangingPunct="1"/>
            <a:r>
              <a:rPr lang="zh-CN" altLang="en-US" sz="4000">
                <a:solidFill>
                  <a:srgbClr val="0000FF"/>
                </a:solidFill>
              </a:rPr>
              <a:t>非授权用户对数据库的恶意存取和破坏</a:t>
            </a:r>
          </a:p>
        </p:txBody>
      </p:sp>
      <p:sp>
        <p:nvSpPr>
          <p:cNvPr id="3" name="内容占位符 2">
            <a:extLst>
              <a:ext uri="{FF2B5EF4-FFF2-40B4-BE49-F238E27FC236}">
                <a16:creationId xmlns:a16="http://schemas.microsoft.com/office/drawing/2014/main" id="{BDE1F08A-CBBD-427C-A2CC-367A91CB767B}"/>
              </a:ext>
            </a:extLst>
          </p:cNvPr>
          <p:cNvSpPr>
            <a:spLocks noGrp="1"/>
          </p:cNvSpPr>
          <p:nvPr>
            <p:ph idx="1"/>
          </p:nvPr>
        </p:nvSpPr>
        <p:spPr>
          <a:xfrm>
            <a:off x="457200" y="1493838"/>
            <a:ext cx="8229600" cy="4525962"/>
          </a:xfrm>
        </p:spPr>
        <p:txBody>
          <a:bodyPr/>
          <a:lstStyle/>
          <a:p>
            <a:pPr eaLnBrk="1" hangingPunct="1"/>
            <a:r>
              <a:rPr lang="zh-CN" altLang="en-US"/>
              <a:t>黑客或非法用户通过非法途径窃取用户名和口令，</a:t>
            </a:r>
            <a:r>
              <a:rPr lang="zh-CN" altLang="en-US">
                <a:solidFill>
                  <a:srgbClr val="0000FF"/>
                </a:solidFill>
              </a:rPr>
              <a:t>窃取、修改甚至破坏用户数据</a:t>
            </a:r>
            <a:r>
              <a:rPr lang="zh-CN" altLang="en-US"/>
              <a:t>。</a:t>
            </a:r>
            <a:endParaRPr lang="en-US" altLang="zh-CN"/>
          </a:p>
          <a:p>
            <a:pPr eaLnBrk="1" hangingPunct="1"/>
            <a:r>
              <a:rPr lang="zh-CN" altLang="en-US"/>
              <a:t>如何阻止有损数据库安全的非法操作？</a:t>
            </a:r>
            <a:endParaRPr lang="en-US" altLang="zh-CN"/>
          </a:p>
          <a:p>
            <a:pPr eaLnBrk="1" hangingPunct="1"/>
            <a:r>
              <a:rPr lang="zh-CN" altLang="en-US"/>
              <a:t>如何保护数据免受未经授权的访问和破坏？</a:t>
            </a:r>
            <a:endParaRPr lang="en-US" altLang="zh-CN"/>
          </a:p>
          <a:p>
            <a:pPr eaLnBrk="1" hangingPunct="1"/>
            <a:r>
              <a:rPr lang="zh-CN" altLang="en-US"/>
              <a:t>数据库管理系统提供的安全措施</a:t>
            </a:r>
            <a:endParaRPr lang="en-US" altLang="zh-CN"/>
          </a:p>
          <a:p>
            <a:pPr lvl="1" eaLnBrk="1" hangingPunct="1"/>
            <a:r>
              <a:rPr lang="zh-CN" altLang="en-US" sz="3200">
                <a:solidFill>
                  <a:srgbClr val="0000FF"/>
                </a:solidFill>
              </a:rPr>
              <a:t>用户身份鉴别</a:t>
            </a:r>
            <a:endParaRPr lang="en-US" altLang="zh-CN" sz="3200">
              <a:solidFill>
                <a:srgbClr val="0000FF"/>
              </a:solidFill>
            </a:endParaRPr>
          </a:p>
          <a:p>
            <a:pPr lvl="1" eaLnBrk="1" hangingPunct="1"/>
            <a:r>
              <a:rPr lang="zh-CN" altLang="en-US" sz="3200">
                <a:solidFill>
                  <a:srgbClr val="0000FF"/>
                </a:solidFill>
              </a:rPr>
              <a:t>存取控制</a:t>
            </a:r>
            <a:endParaRPr lang="en-US" altLang="zh-CN" sz="3200">
              <a:solidFill>
                <a:srgbClr val="0000FF"/>
              </a:solidFill>
            </a:endParaRPr>
          </a:p>
          <a:p>
            <a:pPr lvl="1" eaLnBrk="1" hangingPunct="1"/>
            <a:r>
              <a:rPr lang="zh-CN" altLang="en-US" sz="3200">
                <a:solidFill>
                  <a:srgbClr val="0000FF"/>
                </a:solidFill>
              </a:rPr>
              <a:t>视图</a:t>
            </a:r>
          </a:p>
        </p:txBody>
      </p:sp>
      <p:sp>
        <p:nvSpPr>
          <p:cNvPr id="11268" name="灯片编号占位符 3">
            <a:extLst>
              <a:ext uri="{FF2B5EF4-FFF2-40B4-BE49-F238E27FC236}">
                <a16:creationId xmlns:a16="http://schemas.microsoft.com/office/drawing/2014/main" id="{E71EAF70-13E7-43A0-8BEE-D772438DEF4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5A5D94B-3743-45CE-9171-256588F98BFA}" type="slidenum">
              <a:rPr lang="zh-CN" altLang="en-US"/>
              <a:pPr eaLnBrk="1" hangingPunct="1"/>
              <a:t>10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D4DEBB06-066B-4244-BD25-DFAB4288B13E}"/>
              </a:ext>
            </a:extLst>
          </p:cNvPr>
          <p:cNvSpPr>
            <a:spLocks noGrp="1"/>
          </p:cNvSpPr>
          <p:nvPr>
            <p:ph type="title"/>
          </p:nvPr>
        </p:nvSpPr>
        <p:spPr>
          <a:xfrm>
            <a:off x="76200" y="274638"/>
            <a:ext cx="8991600" cy="1143000"/>
          </a:xfrm>
        </p:spPr>
        <p:txBody>
          <a:bodyPr/>
          <a:lstStyle/>
          <a:p>
            <a:pPr eaLnBrk="1" hangingPunct="1"/>
            <a:r>
              <a:rPr lang="zh-CN" altLang="en-US">
                <a:solidFill>
                  <a:srgbClr val="0000FF"/>
                </a:solidFill>
              </a:rPr>
              <a:t>数据库中重要或敏感数据被泄露</a:t>
            </a:r>
          </a:p>
        </p:txBody>
      </p:sp>
      <p:sp>
        <p:nvSpPr>
          <p:cNvPr id="12291" name="灯片编号占位符 3">
            <a:extLst>
              <a:ext uri="{FF2B5EF4-FFF2-40B4-BE49-F238E27FC236}">
                <a16:creationId xmlns:a16="http://schemas.microsoft.com/office/drawing/2014/main" id="{F6AA0B05-6B4F-4C8F-B016-31ADD6B34A2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DF6E21F-890A-46D0-848C-D0927AB84523}" type="slidenum">
              <a:rPr lang="zh-CN" altLang="en-US"/>
              <a:pPr eaLnBrk="1" hangingPunct="1"/>
              <a:t>11</a:t>
            </a:fld>
            <a:endParaRPr lang="en-US" altLang="zh-CN"/>
          </a:p>
        </p:txBody>
      </p:sp>
      <p:sp>
        <p:nvSpPr>
          <p:cNvPr id="9220" name="内容占位符 4">
            <a:extLst>
              <a:ext uri="{FF2B5EF4-FFF2-40B4-BE49-F238E27FC236}">
                <a16:creationId xmlns:a16="http://schemas.microsoft.com/office/drawing/2014/main" id="{0639BDFC-2B8A-4B8B-A383-3709F82EE77E}"/>
              </a:ext>
            </a:extLst>
          </p:cNvPr>
          <p:cNvSpPr>
            <a:spLocks noGrp="1"/>
          </p:cNvSpPr>
          <p:nvPr>
            <p:ph idx="1"/>
          </p:nvPr>
        </p:nvSpPr>
        <p:spPr>
          <a:xfrm>
            <a:off x="457200" y="1371600"/>
            <a:ext cx="8229600" cy="4876800"/>
          </a:xfrm>
        </p:spPr>
        <p:txBody>
          <a:bodyPr/>
          <a:lstStyle/>
          <a:p>
            <a:pPr eaLnBrk="1" hangingPunct="1"/>
            <a:r>
              <a:rPr lang="zh-CN" altLang="en-US" sz="3600"/>
              <a:t>千方百计盗窃数据库中的重要数据，导致机密数据暴露。</a:t>
            </a:r>
            <a:endParaRPr lang="en-US" altLang="zh-CN" sz="3600"/>
          </a:p>
          <a:p>
            <a:pPr eaLnBrk="1" hangingPunct="1"/>
            <a:r>
              <a:rPr lang="zh-CN" altLang="en-US" sz="3600"/>
              <a:t>如何防止数据泄露？</a:t>
            </a:r>
            <a:endParaRPr lang="en-US" altLang="zh-CN" sz="3600"/>
          </a:p>
          <a:p>
            <a:pPr eaLnBrk="1" hangingPunct="1"/>
            <a:r>
              <a:rPr lang="zh-CN" altLang="en-US" sz="3600"/>
              <a:t>数据库管理系统主要提供以下技术</a:t>
            </a:r>
            <a:endParaRPr lang="en-US" altLang="zh-CN" sz="3600"/>
          </a:p>
          <a:p>
            <a:pPr lvl="1" eaLnBrk="1" hangingPunct="1"/>
            <a:r>
              <a:rPr lang="zh-CN" altLang="en-US" sz="3200">
                <a:solidFill>
                  <a:srgbClr val="0000FF"/>
                </a:solidFill>
              </a:rPr>
              <a:t>强制存取控制</a:t>
            </a:r>
            <a:endParaRPr lang="en-US" altLang="zh-CN" sz="3200">
              <a:solidFill>
                <a:srgbClr val="0000FF"/>
              </a:solidFill>
            </a:endParaRPr>
          </a:p>
          <a:p>
            <a:pPr lvl="1" eaLnBrk="1" hangingPunct="1"/>
            <a:r>
              <a:rPr lang="zh-CN" altLang="en-US" sz="3200">
                <a:solidFill>
                  <a:srgbClr val="0000FF"/>
                </a:solidFill>
              </a:rPr>
              <a:t>数据加密存储</a:t>
            </a:r>
            <a:endParaRPr lang="en-US" altLang="zh-CN" sz="3200">
              <a:solidFill>
                <a:srgbClr val="0000FF"/>
              </a:solidFill>
            </a:endParaRPr>
          </a:p>
          <a:p>
            <a:pPr lvl="1" eaLnBrk="1" hangingPunct="1"/>
            <a:r>
              <a:rPr lang="zh-CN" altLang="en-US" sz="3200">
                <a:solidFill>
                  <a:srgbClr val="0000FF"/>
                </a:solidFill>
              </a:rPr>
              <a:t>加密传输</a:t>
            </a:r>
            <a:endParaRPr lang="en-US" altLang="zh-CN" sz="3200">
              <a:solidFill>
                <a:srgbClr val="0000FF"/>
              </a:solidFill>
            </a:endParaRPr>
          </a:p>
          <a:p>
            <a:pPr lvl="1" eaLnBrk="1" hangingPunct="1"/>
            <a:r>
              <a:rPr lang="zh-CN" altLang="en-US" sz="3200">
                <a:solidFill>
                  <a:srgbClr val="0000FF"/>
                </a:solidFill>
              </a:rPr>
              <a:t>审计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2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2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220">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220">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220">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22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9A31ED63-5EFC-4126-9A87-999D67B93111}"/>
              </a:ext>
            </a:extLst>
          </p:cNvPr>
          <p:cNvSpPr>
            <a:spLocks noGrp="1"/>
          </p:cNvSpPr>
          <p:nvPr>
            <p:ph type="title"/>
          </p:nvPr>
        </p:nvSpPr>
        <p:spPr/>
        <p:txBody>
          <a:bodyPr/>
          <a:lstStyle/>
          <a:p>
            <a:pPr eaLnBrk="1" hangingPunct="1"/>
            <a:r>
              <a:rPr lang="zh-CN" altLang="en-US">
                <a:solidFill>
                  <a:srgbClr val="0000FF"/>
                </a:solidFill>
              </a:rPr>
              <a:t>安全环境的脆弱</a:t>
            </a:r>
          </a:p>
        </p:txBody>
      </p:sp>
      <p:sp>
        <p:nvSpPr>
          <p:cNvPr id="10243" name="内容占位符 2">
            <a:extLst>
              <a:ext uri="{FF2B5EF4-FFF2-40B4-BE49-F238E27FC236}">
                <a16:creationId xmlns:a16="http://schemas.microsoft.com/office/drawing/2014/main" id="{C47081B3-33A9-43B5-8844-D96B651DC1E9}"/>
              </a:ext>
            </a:extLst>
          </p:cNvPr>
          <p:cNvSpPr>
            <a:spLocks noGrp="1"/>
          </p:cNvSpPr>
          <p:nvPr>
            <p:ph idx="1"/>
          </p:nvPr>
        </p:nvSpPr>
        <p:spPr/>
        <p:txBody>
          <a:bodyPr/>
          <a:lstStyle/>
          <a:p>
            <a:pPr eaLnBrk="1" hangingPunct="1"/>
            <a:r>
              <a:rPr lang="zh-CN" altLang="en-US" dirty="0"/>
              <a:t>数据库安全与计算机系统安全紧密联系（计算机硬件、操作系统、网络系统）</a:t>
            </a:r>
            <a:endParaRPr lang="en-US" altLang="zh-CN" dirty="0"/>
          </a:p>
          <a:p>
            <a:pPr eaLnBrk="1" hangingPunct="1"/>
            <a:r>
              <a:rPr lang="zh-CN" altLang="en-US" dirty="0"/>
              <a:t>操作系统安全的脆弱，网络协议安全保障的不足都会造成数据库安全的破坏</a:t>
            </a:r>
            <a:endParaRPr lang="en-US" altLang="zh-CN" dirty="0"/>
          </a:p>
          <a:p>
            <a:pPr eaLnBrk="1" hangingPunct="1"/>
            <a:r>
              <a:rPr lang="zh-CN" altLang="en-US" dirty="0"/>
              <a:t>随着</a:t>
            </a:r>
            <a:r>
              <a:rPr lang="en-US" altLang="zh-CN" dirty="0"/>
              <a:t>Internet</a:t>
            </a:r>
            <a:r>
              <a:rPr lang="zh-CN" altLang="en-US" dirty="0"/>
              <a:t>的发展，对计算机及其相关产品、信息系统的安全要求越来越高</a:t>
            </a:r>
            <a:endParaRPr lang="en-US" altLang="zh-CN" dirty="0"/>
          </a:p>
          <a:p>
            <a:pPr eaLnBrk="1" hangingPunct="1"/>
            <a:r>
              <a:rPr lang="zh-CN" altLang="en-US" dirty="0">
                <a:solidFill>
                  <a:srgbClr val="0000FF"/>
                </a:solidFill>
              </a:rPr>
              <a:t>可信计算机系统的概念和标准</a:t>
            </a:r>
            <a:endParaRPr lang="en-US" altLang="zh-CN" dirty="0">
              <a:solidFill>
                <a:srgbClr val="0000FF"/>
              </a:solidFill>
            </a:endParaRPr>
          </a:p>
          <a:p>
            <a:pPr eaLnBrk="1" hangingPunct="1"/>
            <a:endParaRPr lang="en-US" altLang="zh-CN" dirty="0"/>
          </a:p>
          <a:p>
            <a:pPr eaLnBrk="1" hangingPunct="1"/>
            <a:endParaRPr lang="en-US" altLang="zh-CN" dirty="0"/>
          </a:p>
          <a:p>
            <a:pPr eaLnBrk="1" hangingPunct="1"/>
            <a:endParaRPr lang="zh-CN" altLang="en-US" dirty="0"/>
          </a:p>
        </p:txBody>
      </p:sp>
      <p:sp>
        <p:nvSpPr>
          <p:cNvPr id="13316" name="灯片编号占位符 3">
            <a:extLst>
              <a:ext uri="{FF2B5EF4-FFF2-40B4-BE49-F238E27FC236}">
                <a16:creationId xmlns:a16="http://schemas.microsoft.com/office/drawing/2014/main" id="{6B222EF8-818B-4C61-8E69-57F2540747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33C245D-1920-4B71-8F4F-834808CFB14A}" type="slidenum">
              <a:rPr lang="zh-CN" altLang="en-US"/>
              <a:pPr eaLnBrk="1" hangingPunct="1"/>
              <a:t>12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a:extLst>
              <a:ext uri="{FF2B5EF4-FFF2-40B4-BE49-F238E27FC236}">
                <a16:creationId xmlns:a16="http://schemas.microsoft.com/office/drawing/2014/main" id="{7E434EA2-BF3F-4505-8719-F0FEE0204CC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06EAB32-2BD0-4113-AB39-D019432B0D64}" type="slidenum">
              <a:rPr lang="zh-CN" altLang="en-US"/>
              <a:pPr eaLnBrk="1" hangingPunct="1"/>
              <a:t>13</a:t>
            </a:fld>
            <a:endParaRPr lang="en-US" altLang="zh-CN"/>
          </a:p>
        </p:txBody>
      </p:sp>
      <p:sp>
        <p:nvSpPr>
          <p:cNvPr id="14339" name="Rectangle 2">
            <a:extLst>
              <a:ext uri="{FF2B5EF4-FFF2-40B4-BE49-F238E27FC236}">
                <a16:creationId xmlns:a16="http://schemas.microsoft.com/office/drawing/2014/main" id="{2F58F56A-6BA0-4081-BFA4-F125A45DBE15}"/>
              </a:ext>
            </a:extLst>
          </p:cNvPr>
          <p:cNvSpPr>
            <a:spLocks noGrp="1" noChangeArrowheads="1"/>
          </p:cNvSpPr>
          <p:nvPr>
            <p:ph type="title"/>
          </p:nvPr>
        </p:nvSpPr>
        <p:spPr/>
        <p:txBody>
          <a:bodyPr/>
          <a:lstStyle/>
          <a:p>
            <a:pPr eaLnBrk="1" hangingPunct="1"/>
            <a:r>
              <a:rPr lang="en-US" altLang="zh-CN">
                <a:solidFill>
                  <a:srgbClr val="0000FF"/>
                </a:solidFill>
              </a:rPr>
              <a:t>4.1.2 </a:t>
            </a:r>
            <a:r>
              <a:rPr lang="zh-CN" altLang="en-US" b="1">
                <a:solidFill>
                  <a:srgbClr val="0000FF"/>
                </a:solidFill>
              </a:rPr>
              <a:t>安全标准简介</a:t>
            </a:r>
          </a:p>
        </p:txBody>
      </p:sp>
      <p:sp>
        <p:nvSpPr>
          <p:cNvPr id="12292" name="Rectangle 3">
            <a:extLst>
              <a:ext uri="{FF2B5EF4-FFF2-40B4-BE49-F238E27FC236}">
                <a16:creationId xmlns:a16="http://schemas.microsoft.com/office/drawing/2014/main" id="{37B018F0-A85E-463A-996B-32B2FB66706E}"/>
              </a:ext>
            </a:extLst>
          </p:cNvPr>
          <p:cNvSpPr>
            <a:spLocks noGrp="1" noChangeArrowheads="1"/>
          </p:cNvSpPr>
          <p:nvPr>
            <p:ph type="body" idx="1"/>
          </p:nvPr>
        </p:nvSpPr>
        <p:spPr>
          <a:xfrm>
            <a:off x="152400" y="1371600"/>
            <a:ext cx="8686800" cy="5029200"/>
          </a:xfrm>
        </p:spPr>
        <p:txBody>
          <a:bodyPr/>
          <a:lstStyle/>
          <a:p>
            <a:pPr eaLnBrk="1" hangingPunct="1"/>
            <a:r>
              <a:rPr lang="zh-CN" altLang="en-US" dirty="0"/>
              <a:t>计算机以及信息安全技术方面有一系列安全标准，最有影响的是</a:t>
            </a:r>
            <a:r>
              <a:rPr lang="en-US" altLang="zh-CN" dirty="0"/>
              <a:t>TCSEC</a:t>
            </a:r>
            <a:r>
              <a:rPr lang="zh-CN" altLang="en-US" dirty="0"/>
              <a:t>和</a:t>
            </a:r>
            <a:r>
              <a:rPr lang="en-US" altLang="zh-CN" dirty="0"/>
              <a:t>CC</a:t>
            </a:r>
            <a:r>
              <a:rPr lang="zh-CN" altLang="en-US" dirty="0"/>
              <a:t>这两个标准。</a:t>
            </a:r>
            <a:endParaRPr lang="en-US" altLang="zh-CN" dirty="0"/>
          </a:p>
          <a:p>
            <a:pPr eaLnBrk="1" hangingPunct="1"/>
            <a:r>
              <a:rPr lang="en-US" altLang="zh-CN" dirty="0"/>
              <a:t>1985</a:t>
            </a:r>
            <a:r>
              <a:rPr lang="zh-CN" altLang="en-US" dirty="0"/>
              <a:t>年美国国防部正式颁布</a:t>
            </a:r>
            <a:r>
              <a:rPr lang="en-US" altLang="zh-CN" dirty="0"/>
              <a:t>TCSEC</a:t>
            </a:r>
            <a:r>
              <a:rPr lang="zh-CN" altLang="en-US" dirty="0"/>
              <a:t>标准 </a:t>
            </a:r>
            <a:r>
              <a:rPr lang="en-US" altLang="zh-CN" dirty="0"/>
              <a:t>(Trusted Computer System Evaluation Criteria)</a:t>
            </a:r>
          </a:p>
          <a:p>
            <a:pPr eaLnBrk="1" hangingPunct="1"/>
            <a:r>
              <a:rPr lang="en-US" altLang="zh-CN" dirty="0"/>
              <a:t>1999</a:t>
            </a:r>
            <a:r>
              <a:rPr lang="zh-CN" altLang="en-US" dirty="0"/>
              <a:t>年</a:t>
            </a:r>
            <a:r>
              <a:rPr lang="en-US" altLang="zh-CN" dirty="0"/>
              <a:t>CC</a:t>
            </a:r>
            <a:r>
              <a:rPr lang="zh-CN" altLang="en-US" dirty="0"/>
              <a:t>标准 </a:t>
            </a:r>
            <a:r>
              <a:rPr lang="en-US" altLang="zh-CN" dirty="0"/>
              <a:t>(Common Criteria)</a:t>
            </a:r>
            <a:r>
              <a:rPr lang="zh-CN" altLang="en-US" dirty="0"/>
              <a:t>被</a:t>
            </a:r>
            <a:r>
              <a:rPr lang="en-US" altLang="zh-CN" dirty="0"/>
              <a:t>ISO</a:t>
            </a:r>
            <a:r>
              <a:rPr lang="zh-CN" altLang="en-US" dirty="0"/>
              <a:t>采用为国际标准</a:t>
            </a:r>
            <a:endParaRPr lang="en-US" altLang="zh-CN" dirty="0"/>
          </a:p>
          <a:p>
            <a:pPr eaLnBrk="1" hangingPunct="1"/>
            <a:r>
              <a:rPr lang="en-US" altLang="zh-CN" dirty="0"/>
              <a:t>2001</a:t>
            </a:r>
            <a:r>
              <a:rPr lang="zh-CN" altLang="en-US" dirty="0"/>
              <a:t>年</a:t>
            </a:r>
            <a:r>
              <a:rPr lang="en-US" altLang="zh-CN" dirty="0"/>
              <a:t>CC</a:t>
            </a:r>
            <a:r>
              <a:rPr lang="zh-CN" altLang="en-US" dirty="0"/>
              <a:t>标准被我国采用为国家标准</a:t>
            </a:r>
            <a:endParaRPr lang="en-US" altLang="zh-CN" dirty="0"/>
          </a:p>
          <a:p>
            <a:pPr eaLnBrk="1" hangingPunct="1"/>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9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29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29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a:extLst>
              <a:ext uri="{FF2B5EF4-FFF2-40B4-BE49-F238E27FC236}">
                <a16:creationId xmlns:a16="http://schemas.microsoft.com/office/drawing/2014/main" id="{619D8FAB-DB96-42E1-B82C-ECA9FC01325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BA19917-C8F9-4920-BB21-98041C0C493C}" type="slidenum">
              <a:rPr lang="zh-CN" altLang="en-US"/>
              <a:pPr eaLnBrk="1" hangingPunct="1"/>
              <a:t>14</a:t>
            </a:fld>
            <a:endParaRPr lang="en-US" altLang="zh-CN"/>
          </a:p>
        </p:txBody>
      </p:sp>
      <p:sp>
        <p:nvSpPr>
          <p:cNvPr id="15363" name="Rectangle 2">
            <a:extLst>
              <a:ext uri="{FF2B5EF4-FFF2-40B4-BE49-F238E27FC236}">
                <a16:creationId xmlns:a16="http://schemas.microsoft.com/office/drawing/2014/main" id="{531BA051-8021-49BE-BEF5-42D5D41DE75E}"/>
              </a:ext>
            </a:extLst>
          </p:cNvPr>
          <p:cNvSpPr>
            <a:spLocks noGrp="1" noChangeArrowheads="1"/>
          </p:cNvSpPr>
          <p:nvPr>
            <p:ph type="title"/>
          </p:nvPr>
        </p:nvSpPr>
        <p:spPr/>
        <p:txBody>
          <a:bodyPr/>
          <a:lstStyle/>
          <a:p>
            <a:pPr eaLnBrk="1" hangingPunct="1"/>
            <a:r>
              <a:rPr lang="en-US" altLang="zh-CN" b="1">
                <a:solidFill>
                  <a:srgbClr val="0000FF"/>
                </a:solidFill>
              </a:rPr>
              <a:t>TCSEC/TDI</a:t>
            </a:r>
            <a:r>
              <a:rPr lang="zh-CN" altLang="en-US" b="1">
                <a:solidFill>
                  <a:srgbClr val="0000FF"/>
                </a:solidFill>
              </a:rPr>
              <a:t>标准的基本内容</a:t>
            </a:r>
          </a:p>
        </p:txBody>
      </p:sp>
      <p:sp>
        <p:nvSpPr>
          <p:cNvPr id="15364" name="Rectangle 3">
            <a:extLst>
              <a:ext uri="{FF2B5EF4-FFF2-40B4-BE49-F238E27FC236}">
                <a16:creationId xmlns:a16="http://schemas.microsoft.com/office/drawing/2014/main" id="{0F3D0E88-7112-4951-955E-8C6D760E1159}"/>
              </a:ext>
            </a:extLst>
          </p:cNvPr>
          <p:cNvSpPr>
            <a:spLocks noGrp="1" noChangeArrowheads="1"/>
          </p:cNvSpPr>
          <p:nvPr>
            <p:ph type="body" idx="1"/>
          </p:nvPr>
        </p:nvSpPr>
        <p:spPr>
          <a:xfrm>
            <a:off x="457200" y="1524000"/>
            <a:ext cx="8382000" cy="4724400"/>
          </a:xfrm>
        </p:spPr>
        <p:txBody>
          <a:bodyPr/>
          <a:lstStyle/>
          <a:p>
            <a:pPr marL="609600" indent="-609600" eaLnBrk="1" hangingPunct="1">
              <a:buFontTx/>
              <a:buNone/>
            </a:pPr>
            <a:r>
              <a:rPr lang="zh-CN" altLang="en-US" sz="4000"/>
              <a:t>  从四个方面来描述安全性级别划分的指标</a:t>
            </a:r>
          </a:p>
          <a:p>
            <a:pPr marL="990600" lvl="1" indent="-533400" eaLnBrk="1" hangingPunct="1">
              <a:buFontTx/>
              <a:buAutoNum type="circleNumDbPlain"/>
            </a:pPr>
            <a:r>
              <a:rPr lang="zh-CN" altLang="en-US" sz="4000"/>
              <a:t>安全策略</a:t>
            </a:r>
          </a:p>
          <a:p>
            <a:pPr marL="990600" lvl="1" indent="-533400" eaLnBrk="1" hangingPunct="1">
              <a:buFontTx/>
              <a:buAutoNum type="circleNumDbPlain"/>
            </a:pPr>
            <a:r>
              <a:rPr lang="zh-CN" altLang="en-US" sz="4000"/>
              <a:t>责任</a:t>
            </a:r>
          </a:p>
          <a:p>
            <a:pPr marL="990600" lvl="1" indent="-533400" eaLnBrk="1" hangingPunct="1">
              <a:buFontTx/>
              <a:buAutoNum type="circleNumDbPlain"/>
            </a:pPr>
            <a:r>
              <a:rPr lang="zh-CN" altLang="en-US" sz="4000"/>
              <a:t>保证</a:t>
            </a:r>
          </a:p>
          <a:p>
            <a:pPr marL="990600" lvl="1" indent="-533400" eaLnBrk="1" hangingPunct="1">
              <a:buFontTx/>
              <a:buAutoNum type="circleNumDbPlain"/>
            </a:pPr>
            <a:r>
              <a:rPr lang="zh-CN" altLang="en-US" sz="4000"/>
              <a:t>文档</a:t>
            </a:r>
          </a:p>
          <a:p>
            <a:pPr marL="609600" indent="-609600" eaLnBrk="1" hangingPunct="1"/>
            <a:endParaRPr lang="zh-CN" altLang="en-US" sz="4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a:extLst>
              <a:ext uri="{FF2B5EF4-FFF2-40B4-BE49-F238E27FC236}">
                <a16:creationId xmlns:a16="http://schemas.microsoft.com/office/drawing/2014/main" id="{33E02ED7-7360-4C19-B0E8-5C9751AA6D3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B30C10C-F64B-4AAB-8DAD-75C9474AACB0}" type="slidenum">
              <a:rPr lang="zh-CN" altLang="en-US"/>
              <a:pPr eaLnBrk="1" hangingPunct="1"/>
              <a:t>15</a:t>
            </a:fld>
            <a:endParaRPr lang="en-US" altLang="zh-CN"/>
          </a:p>
        </p:txBody>
      </p:sp>
      <p:sp>
        <p:nvSpPr>
          <p:cNvPr id="16387" name="Rectangle 2">
            <a:extLst>
              <a:ext uri="{FF2B5EF4-FFF2-40B4-BE49-F238E27FC236}">
                <a16:creationId xmlns:a16="http://schemas.microsoft.com/office/drawing/2014/main" id="{4C896821-AA96-47C7-BC81-B99228FF4337}"/>
              </a:ext>
            </a:extLst>
          </p:cNvPr>
          <p:cNvSpPr>
            <a:spLocks noGrp="1" noChangeArrowheads="1"/>
          </p:cNvSpPr>
          <p:nvPr>
            <p:ph type="title"/>
          </p:nvPr>
        </p:nvSpPr>
        <p:spPr/>
        <p:txBody>
          <a:bodyPr/>
          <a:lstStyle/>
          <a:p>
            <a:pPr eaLnBrk="1" hangingPunct="1"/>
            <a:r>
              <a:rPr lang="en-US" altLang="zh-CN" b="1">
                <a:solidFill>
                  <a:srgbClr val="0000FF"/>
                </a:solidFill>
              </a:rPr>
              <a:t>TCSEC/TDI</a:t>
            </a:r>
            <a:r>
              <a:rPr lang="zh-CN" altLang="en-US" b="1">
                <a:solidFill>
                  <a:srgbClr val="0000FF"/>
                </a:solidFill>
              </a:rPr>
              <a:t>安全级别划分</a:t>
            </a:r>
          </a:p>
        </p:txBody>
      </p:sp>
      <p:pic>
        <p:nvPicPr>
          <p:cNvPr id="16388" name="Picture 4">
            <a:extLst>
              <a:ext uri="{FF2B5EF4-FFF2-40B4-BE49-F238E27FC236}">
                <a16:creationId xmlns:a16="http://schemas.microsoft.com/office/drawing/2014/main" id="{E801ADDB-E2F4-43CB-AAB1-F752549DD83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6200" y="1371600"/>
            <a:ext cx="8915400" cy="5029200"/>
          </a:xfr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a:extLst>
              <a:ext uri="{FF2B5EF4-FFF2-40B4-BE49-F238E27FC236}">
                <a16:creationId xmlns:a16="http://schemas.microsoft.com/office/drawing/2014/main" id="{4B8F23D7-1D8D-452E-9684-65C10936DEC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63B1AA2-88A0-46E2-A0DE-1214DA34CA42}" type="slidenum">
              <a:rPr lang="zh-CN" altLang="en-US"/>
              <a:pPr eaLnBrk="1" hangingPunct="1"/>
              <a:t>16</a:t>
            </a:fld>
            <a:endParaRPr lang="en-US" altLang="zh-CN"/>
          </a:p>
        </p:txBody>
      </p:sp>
      <p:sp>
        <p:nvSpPr>
          <p:cNvPr id="17411" name="Rectangle 2">
            <a:extLst>
              <a:ext uri="{FF2B5EF4-FFF2-40B4-BE49-F238E27FC236}">
                <a16:creationId xmlns:a16="http://schemas.microsoft.com/office/drawing/2014/main" id="{EDF06D21-9CC7-42C3-8C23-833353805E6D}"/>
              </a:ext>
            </a:extLst>
          </p:cNvPr>
          <p:cNvSpPr>
            <a:spLocks noGrp="1" noChangeArrowheads="1"/>
          </p:cNvSpPr>
          <p:nvPr>
            <p:ph type="title"/>
          </p:nvPr>
        </p:nvSpPr>
        <p:spPr/>
        <p:txBody>
          <a:bodyPr/>
          <a:lstStyle/>
          <a:p>
            <a:pPr eaLnBrk="1" hangingPunct="1"/>
            <a:r>
              <a:rPr lang="en-US" altLang="zh-CN" b="1">
                <a:solidFill>
                  <a:srgbClr val="0000FF"/>
                </a:solidFill>
              </a:rPr>
              <a:t>TCSEC/TDI</a:t>
            </a:r>
            <a:r>
              <a:rPr lang="zh-CN" altLang="en-US" b="1">
                <a:solidFill>
                  <a:srgbClr val="0000FF"/>
                </a:solidFill>
              </a:rPr>
              <a:t>安全级别划分</a:t>
            </a:r>
          </a:p>
        </p:txBody>
      </p:sp>
      <p:sp>
        <p:nvSpPr>
          <p:cNvPr id="17412" name="Rectangle 3">
            <a:extLst>
              <a:ext uri="{FF2B5EF4-FFF2-40B4-BE49-F238E27FC236}">
                <a16:creationId xmlns:a16="http://schemas.microsoft.com/office/drawing/2014/main" id="{AA88D019-6038-47AA-82BB-6FDD584F5516}"/>
              </a:ext>
            </a:extLst>
          </p:cNvPr>
          <p:cNvSpPr>
            <a:spLocks noGrp="1" noChangeArrowheads="1"/>
          </p:cNvSpPr>
          <p:nvPr>
            <p:ph type="body" idx="1"/>
          </p:nvPr>
        </p:nvSpPr>
        <p:spPr>
          <a:xfrm>
            <a:off x="228600" y="1600200"/>
            <a:ext cx="8686800" cy="2971800"/>
          </a:xfrm>
        </p:spPr>
        <p:txBody>
          <a:bodyPr/>
          <a:lstStyle/>
          <a:p>
            <a:pPr eaLnBrk="1" hangingPunct="1"/>
            <a:r>
              <a:rPr lang="zh-CN" altLang="en-US" sz="4400"/>
              <a:t>按系统可靠或可信程度逐渐增高</a:t>
            </a:r>
          </a:p>
          <a:p>
            <a:pPr eaLnBrk="1" hangingPunct="1"/>
            <a:r>
              <a:rPr lang="zh-CN" altLang="en-US" sz="4400"/>
              <a:t>各安全级别之间：偏序向下兼容</a:t>
            </a:r>
          </a:p>
          <a:p>
            <a:pPr eaLnBrk="1" hangingPunct="1"/>
            <a:endParaRPr lang="zh-CN" altLang="en-US" sz="4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a:extLst>
              <a:ext uri="{FF2B5EF4-FFF2-40B4-BE49-F238E27FC236}">
                <a16:creationId xmlns:a16="http://schemas.microsoft.com/office/drawing/2014/main" id="{CF5D69EC-8C91-4EA1-94CD-1648A347653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A5CFFCE-DA4C-42A5-A3C9-44BC40D2D4D6}" type="slidenum">
              <a:rPr lang="zh-CN" altLang="en-US"/>
              <a:pPr eaLnBrk="1" hangingPunct="1"/>
              <a:t>17</a:t>
            </a:fld>
            <a:endParaRPr lang="en-US" altLang="zh-CN"/>
          </a:p>
        </p:txBody>
      </p:sp>
      <p:sp>
        <p:nvSpPr>
          <p:cNvPr id="18435" name="Rectangle 2">
            <a:extLst>
              <a:ext uri="{FF2B5EF4-FFF2-40B4-BE49-F238E27FC236}">
                <a16:creationId xmlns:a16="http://schemas.microsoft.com/office/drawing/2014/main" id="{2EEA25A4-1FA8-43D6-AA61-B28C9D0BB3A4}"/>
              </a:ext>
            </a:extLst>
          </p:cNvPr>
          <p:cNvSpPr>
            <a:spLocks noGrp="1" noChangeArrowheads="1"/>
          </p:cNvSpPr>
          <p:nvPr>
            <p:ph type="title"/>
          </p:nvPr>
        </p:nvSpPr>
        <p:spPr>
          <a:xfrm>
            <a:off x="457200" y="76200"/>
            <a:ext cx="8229600" cy="1143000"/>
          </a:xfrm>
        </p:spPr>
        <p:txBody>
          <a:bodyPr/>
          <a:lstStyle/>
          <a:p>
            <a:pPr eaLnBrk="1" hangingPunct="1"/>
            <a:r>
              <a:rPr lang="en-US" altLang="zh-CN" b="1">
                <a:solidFill>
                  <a:srgbClr val="0000FF"/>
                </a:solidFill>
              </a:rPr>
              <a:t>TCSEC/TDI</a:t>
            </a:r>
            <a:r>
              <a:rPr lang="zh-CN" altLang="en-US" b="1">
                <a:solidFill>
                  <a:srgbClr val="0000FF"/>
                </a:solidFill>
              </a:rPr>
              <a:t>安全级别划分</a:t>
            </a:r>
          </a:p>
        </p:txBody>
      </p:sp>
      <p:sp>
        <p:nvSpPr>
          <p:cNvPr id="18436" name="Rectangle 3">
            <a:extLst>
              <a:ext uri="{FF2B5EF4-FFF2-40B4-BE49-F238E27FC236}">
                <a16:creationId xmlns:a16="http://schemas.microsoft.com/office/drawing/2014/main" id="{6669DC98-A2A5-49A2-8BB9-21A19E2481A8}"/>
              </a:ext>
            </a:extLst>
          </p:cNvPr>
          <p:cNvSpPr>
            <a:spLocks noGrp="1" noChangeArrowheads="1"/>
          </p:cNvSpPr>
          <p:nvPr>
            <p:ph type="body" idx="1"/>
          </p:nvPr>
        </p:nvSpPr>
        <p:spPr>
          <a:xfrm>
            <a:off x="381000" y="1219200"/>
            <a:ext cx="8382000" cy="5334000"/>
          </a:xfrm>
        </p:spPr>
        <p:txBody>
          <a:bodyPr/>
          <a:lstStyle/>
          <a:p>
            <a:pPr marL="609600" indent="-609600" eaLnBrk="1" hangingPunct="1">
              <a:buFontTx/>
              <a:buNone/>
            </a:pPr>
            <a:r>
              <a:rPr lang="en-US" altLang="zh-CN" sz="4000"/>
              <a:t>B2</a:t>
            </a:r>
            <a:r>
              <a:rPr lang="zh-CN" altLang="en-US" sz="4000"/>
              <a:t>以上的系统</a:t>
            </a:r>
          </a:p>
          <a:p>
            <a:pPr marL="990600" lvl="1" indent="-533400" eaLnBrk="1" hangingPunct="1">
              <a:buFontTx/>
              <a:buAutoNum type="circleNumDbPlain"/>
            </a:pPr>
            <a:r>
              <a:rPr lang="zh-CN" altLang="en-US" sz="4000"/>
              <a:t>还处于理论研究阶段</a:t>
            </a:r>
          </a:p>
          <a:p>
            <a:pPr marL="990600" lvl="1" indent="-533400" eaLnBrk="1" hangingPunct="1">
              <a:buFontTx/>
              <a:buAutoNum type="circleNumDbPlain"/>
            </a:pPr>
            <a:r>
              <a:rPr lang="zh-CN" altLang="en-US" sz="4000"/>
              <a:t>应用多限于一些特殊部门，</a:t>
            </a:r>
            <a:r>
              <a:rPr lang="en-US" altLang="zh-CN" sz="4000"/>
              <a:t>e.g.</a:t>
            </a:r>
            <a:r>
              <a:rPr lang="zh-CN" altLang="en-US" sz="4000"/>
              <a:t>军队</a:t>
            </a:r>
          </a:p>
          <a:p>
            <a:pPr marL="990600" lvl="1" indent="-533400" eaLnBrk="1" hangingPunct="1">
              <a:buFontTx/>
              <a:buAutoNum type="circleNumDbPlain"/>
            </a:pPr>
            <a:r>
              <a:rPr lang="zh-CN" altLang="en-US" sz="4000"/>
              <a:t>美国正在大力发展安全产品，试图将目前仅限于少数领域应用的</a:t>
            </a:r>
            <a:r>
              <a:rPr lang="en-US" altLang="zh-CN" sz="4000"/>
              <a:t>B2</a:t>
            </a:r>
            <a:r>
              <a:rPr lang="zh-CN" altLang="en-US" sz="4000"/>
              <a:t>安全级别下放到商业应用，并逐步成为新的商业标准</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a:extLst>
              <a:ext uri="{FF2B5EF4-FFF2-40B4-BE49-F238E27FC236}">
                <a16:creationId xmlns:a16="http://schemas.microsoft.com/office/drawing/2014/main" id="{63BD3FD7-6B22-4F1B-9862-0BCF4F72514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2304826-C627-43AF-9A4E-1F08087B6884}" type="slidenum">
              <a:rPr lang="zh-CN" altLang="en-US"/>
              <a:pPr eaLnBrk="1" hangingPunct="1"/>
              <a:t>18</a:t>
            </a:fld>
            <a:endParaRPr lang="en-US" altLang="zh-CN"/>
          </a:p>
        </p:txBody>
      </p:sp>
      <p:sp>
        <p:nvSpPr>
          <p:cNvPr id="19459" name="Rectangle 2">
            <a:extLst>
              <a:ext uri="{FF2B5EF4-FFF2-40B4-BE49-F238E27FC236}">
                <a16:creationId xmlns:a16="http://schemas.microsoft.com/office/drawing/2014/main" id="{E3C58F4D-12F9-4BA8-846C-5D3F64F64986}"/>
              </a:ext>
            </a:extLst>
          </p:cNvPr>
          <p:cNvSpPr>
            <a:spLocks noGrp="1" noChangeArrowheads="1"/>
          </p:cNvSpPr>
          <p:nvPr>
            <p:ph type="title"/>
          </p:nvPr>
        </p:nvSpPr>
        <p:spPr>
          <a:xfrm>
            <a:off x="457200" y="274638"/>
            <a:ext cx="8686800" cy="1143000"/>
          </a:xfrm>
        </p:spPr>
        <p:txBody>
          <a:bodyPr/>
          <a:lstStyle/>
          <a:p>
            <a:pPr eaLnBrk="1" hangingPunct="1"/>
            <a:r>
              <a:rPr lang="zh-CN" altLang="en-US" b="1">
                <a:solidFill>
                  <a:srgbClr val="0000FF"/>
                </a:solidFill>
                <a:cs typeface="Times New Roman" panose="02020603050405020304" pitchFamily="18" charset="0"/>
              </a:rPr>
              <a:t>通用准则</a:t>
            </a:r>
            <a:r>
              <a:rPr lang="en-US" altLang="zh-CN" b="1">
                <a:solidFill>
                  <a:srgbClr val="0000FF"/>
                </a:solidFill>
                <a:ea typeface="Batang" panose="02030600000101010101" pitchFamily="18" charset="-127"/>
                <a:cs typeface="Times New Roman" panose="02020603050405020304" pitchFamily="18" charset="0"/>
              </a:rPr>
              <a:t>CC</a:t>
            </a:r>
            <a:r>
              <a:rPr lang="zh-CN" altLang="en-US" b="1">
                <a:solidFill>
                  <a:srgbClr val="0000FF"/>
                </a:solidFill>
                <a:ea typeface="Batang" panose="02030600000101010101" pitchFamily="18" charset="-127"/>
                <a:cs typeface="Times New Roman" panose="02020603050405020304" pitchFamily="18" charset="0"/>
              </a:rPr>
              <a:t>（</a:t>
            </a:r>
            <a:r>
              <a:rPr lang="en-US" altLang="zh-CN" b="1">
                <a:solidFill>
                  <a:srgbClr val="0000FF"/>
                </a:solidFill>
                <a:ea typeface="Batang" panose="02030600000101010101" pitchFamily="18" charset="-127"/>
                <a:cs typeface="Times New Roman" panose="02020603050405020304" pitchFamily="18" charset="0"/>
              </a:rPr>
              <a:t>Common Criteria </a:t>
            </a:r>
            <a:r>
              <a:rPr lang="zh-CN" altLang="en-US" b="1">
                <a:solidFill>
                  <a:srgbClr val="0000FF"/>
                </a:solidFill>
                <a:ea typeface="Batang" panose="02030600000101010101" pitchFamily="18" charset="-127"/>
                <a:cs typeface="Times New Roman" panose="02020603050405020304" pitchFamily="18" charset="0"/>
              </a:rPr>
              <a:t>）</a:t>
            </a:r>
          </a:p>
        </p:txBody>
      </p:sp>
      <p:sp>
        <p:nvSpPr>
          <p:cNvPr id="17412" name="Rectangle 3">
            <a:extLst>
              <a:ext uri="{FF2B5EF4-FFF2-40B4-BE49-F238E27FC236}">
                <a16:creationId xmlns:a16="http://schemas.microsoft.com/office/drawing/2014/main" id="{DE0C01CA-E664-452F-9724-839772E7214A}"/>
              </a:ext>
            </a:extLst>
          </p:cNvPr>
          <p:cNvSpPr>
            <a:spLocks noGrp="1" noChangeArrowheads="1"/>
          </p:cNvSpPr>
          <p:nvPr>
            <p:ph type="body" idx="1"/>
          </p:nvPr>
        </p:nvSpPr>
        <p:spPr>
          <a:xfrm>
            <a:off x="457200" y="1600200"/>
            <a:ext cx="8077200" cy="4800600"/>
          </a:xfrm>
        </p:spPr>
        <p:txBody>
          <a:bodyPr/>
          <a:lstStyle/>
          <a:p>
            <a:pPr marL="609600" indent="-609600" eaLnBrk="1" hangingPunct="1"/>
            <a:r>
              <a:rPr lang="zh-CN" altLang="en-US" sz="3600"/>
              <a:t>提出国际公认的表述信息技术安全性的结构</a:t>
            </a:r>
          </a:p>
          <a:p>
            <a:pPr marL="609600" indent="-609600" eaLnBrk="1" hangingPunct="1"/>
            <a:r>
              <a:rPr lang="zh-CN" altLang="en-US" sz="3600"/>
              <a:t>把信息产品的安全要求分为</a:t>
            </a:r>
          </a:p>
          <a:p>
            <a:pPr marL="990600" lvl="1" indent="-533400" eaLnBrk="1" hangingPunct="1">
              <a:buFontTx/>
              <a:buAutoNum type="circleNumDbPlain"/>
            </a:pPr>
            <a:r>
              <a:rPr lang="zh-CN" altLang="en-US" sz="3600"/>
              <a:t>安全功能要求：规范产品和系统的安全行为</a:t>
            </a:r>
            <a:endParaRPr lang="en-US" altLang="zh-CN" sz="3600"/>
          </a:p>
          <a:p>
            <a:pPr marL="990600" lvl="1" indent="-533400" eaLnBrk="1" hangingPunct="1">
              <a:buFontTx/>
              <a:buAutoNum type="circleNumDbPlain"/>
            </a:pPr>
            <a:r>
              <a:rPr lang="zh-CN" altLang="en-US" sz="3600"/>
              <a:t>安全保证要求：解决如何正确有效地实施安全功能</a:t>
            </a:r>
          </a:p>
          <a:p>
            <a:pPr marL="609600" indent="-609600"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2">
                                            <p:txEl>
                                              <p:pRg st="1" end="1"/>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17412">
                                            <p:txEl>
                                              <p:pRg st="2" end="2"/>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174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a:extLst>
              <a:ext uri="{FF2B5EF4-FFF2-40B4-BE49-F238E27FC236}">
                <a16:creationId xmlns:a16="http://schemas.microsoft.com/office/drawing/2014/main" id="{5313CA8B-430D-4027-806A-D875C49A87D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8ED8558-AA64-4305-A1FF-5286A738C145}" type="slidenum">
              <a:rPr lang="zh-CN" altLang="en-US"/>
              <a:pPr eaLnBrk="1" hangingPunct="1"/>
              <a:t>19</a:t>
            </a:fld>
            <a:endParaRPr lang="en-US" altLang="zh-CN"/>
          </a:p>
        </p:txBody>
      </p:sp>
      <p:sp>
        <p:nvSpPr>
          <p:cNvPr id="20483" name="Rectangle 2">
            <a:extLst>
              <a:ext uri="{FF2B5EF4-FFF2-40B4-BE49-F238E27FC236}">
                <a16:creationId xmlns:a16="http://schemas.microsoft.com/office/drawing/2014/main" id="{72989064-EBB5-4DD9-A1E8-08E4DF59A568}"/>
              </a:ext>
            </a:extLst>
          </p:cNvPr>
          <p:cNvSpPr>
            <a:spLocks noGrp="1" noChangeArrowheads="1"/>
          </p:cNvSpPr>
          <p:nvPr>
            <p:ph type="title"/>
          </p:nvPr>
        </p:nvSpPr>
        <p:spPr/>
        <p:txBody>
          <a:bodyPr/>
          <a:lstStyle/>
          <a:p>
            <a:pPr eaLnBrk="1" hangingPunct="1"/>
            <a:r>
              <a:rPr lang="en-US" altLang="zh-CN" b="1">
                <a:solidFill>
                  <a:srgbClr val="0000FF"/>
                </a:solidFill>
              </a:rPr>
              <a:t>CC</a:t>
            </a:r>
            <a:r>
              <a:rPr lang="zh-CN" altLang="en-US" b="1">
                <a:solidFill>
                  <a:srgbClr val="0000FF"/>
                </a:solidFill>
              </a:rPr>
              <a:t>文本组成</a:t>
            </a:r>
          </a:p>
        </p:txBody>
      </p:sp>
      <p:sp>
        <p:nvSpPr>
          <p:cNvPr id="18436" name="Rectangle 3">
            <a:extLst>
              <a:ext uri="{FF2B5EF4-FFF2-40B4-BE49-F238E27FC236}">
                <a16:creationId xmlns:a16="http://schemas.microsoft.com/office/drawing/2014/main" id="{4AF01A21-0AEE-4754-B11D-448AF3563B27}"/>
              </a:ext>
            </a:extLst>
          </p:cNvPr>
          <p:cNvSpPr>
            <a:spLocks noGrp="1" noChangeArrowheads="1"/>
          </p:cNvSpPr>
          <p:nvPr>
            <p:ph type="body" idx="1"/>
          </p:nvPr>
        </p:nvSpPr>
        <p:spPr>
          <a:xfrm>
            <a:off x="533400" y="1524000"/>
            <a:ext cx="8229600" cy="4267200"/>
          </a:xfrm>
        </p:spPr>
        <p:txBody>
          <a:bodyPr/>
          <a:lstStyle/>
          <a:p>
            <a:pPr marL="742950" indent="-742950" eaLnBrk="1" hangingPunct="1">
              <a:buFontTx/>
              <a:buAutoNum type="arabicPeriod"/>
            </a:pPr>
            <a:r>
              <a:rPr lang="zh-CN" altLang="en-US" sz="3600">
                <a:solidFill>
                  <a:srgbClr val="0000FF"/>
                </a:solidFill>
              </a:rPr>
              <a:t>简介和一般模型，</a:t>
            </a:r>
            <a:r>
              <a:rPr lang="zh-CN" altLang="en-US" sz="3600"/>
              <a:t>介绍</a:t>
            </a:r>
            <a:r>
              <a:rPr lang="en-US" altLang="zh-CN" sz="3600"/>
              <a:t>CC</a:t>
            </a:r>
            <a:r>
              <a:rPr lang="zh-CN" altLang="en-US" sz="3600"/>
              <a:t>有关术语、基本概念和一般模型以及与评估有关的一些框架。</a:t>
            </a:r>
          </a:p>
          <a:p>
            <a:pPr marL="742950" indent="-742950" eaLnBrk="1" hangingPunct="1">
              <a:buFontTx/>
              <a:buAutoNum type="arabicPeriod"/>
            </a:pPr>
            <a:r>
              <a:rPr lang="zh-CN" altLang="en-US" sz="3600">
                <a:solidFill>
                  <a:srgbClr val="0000FF"/>
                </a:solidFill>
              </a:rPr>
              <a:t>安全功能要求，</a:t>
            </a:r>
            <a:r>
              <a:rPr lang="zh-CN" altLang="en-US" sz="3600"/>
              <a:t>列出一系列类、子类和组件。</a:t>
            </a:r>
            <a:endParaRPr lang="en-US" altLang="zh-CN" sz="3600"/>
          </a:p>
          <a:p>
            <a:pPr marL="742950" indent="-742950" eaLnBrk="1" hangingPunct="1">
              <a:buFontTx/>
              <a:buAutoNum type="arabicPeriod"/>
            </a:pPr>
            <a:r>
              <a:rPr lang="zh-CN" altLang="en-US" sz="3600">
                <a:solidFill>
                  <a:srgbClr val="0000FF"/>
                </a:solidFill>
              </a:rPr>
              <a:t>安全保证要求，</a:t>
            </a:r>
            <a:r>
              <a:rPr lang="zh-CN" altLang="en-US" sz="3600"/>
              <a:t>列出一系列保证类、子类和组件。</a:t>
            </a:r>
          </a:p>
          <a:p>
            <a:pPr marL="742950" indent="-742950" eaLnBrk="1" hangingPunct="1"/>
            <a:endParaRPr lang="zh-CN" altLang="en-US" sz="360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43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43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5">
            <a:extLst>
              <a:ext uri="{FF2B5EF4-FFF2-40B4-BE49-F238E27FC236}">
                <a16:creationId xmlns:a16="http://schemas.microsoft.com/office/drawing/2014/main" id="{5D0F476A-52C2-4C96-84A2-4AB72F33B05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69F8200-0914-4F12-9E3E-869551F72545}" type="slidenum">
              <a:rPr lang="zh-CN" altLang="en-US"/>
              <a:pPr eaLnBrk="1" hangingPunct="1"/>
              <a:t>2</a:t>
            </a:fld>
            <a:endParaRPr lang="en-US" altLang="zh-CN"/>
          </a:p>
        </p:txBody>
      </p:sp>
      <p:sp>
        <p:nvSpPr>
          <p:cNvPr id="3075" name="Rectangle 2">
            <a:extLst>
              <a:ext uri="{FF2B5EF4-FFF2-40B4-BE49-F238E27FC236}">
                <a16:creationId xmlns:a16="http://schemas.microsoft.com/office/drawing/2014/main" id="{9B64D593-DAFE-43C3-9F15-1F1B4751A6A0}"/>
              </a:ext>
            </a:extLst>
          </p:cNvPr>
          <p:cNvSpPr>
            <a:spLocks noGrp="1" noChangeArrowheads="1"/>
          </p:cNvSpPr>
          <p:nvPr>
            <p:ph type="title"/>
          </p:nvPr>
        </p:nvSpPr>
        <p:spPr/>
        <p:txBody>
          <a:bodyPr/>
          <a:lstStyle/>
          <a:p>
            <a:pPr eaLnBrk="1" hangingPunct="1"/>
            <a:r>
              <a:rPr lang="zh-CN" altLang="en-US" sz="4800" b="1">
                <a:solidFill>
                  <a:srgbClr val="0000FF"/>
                </a:solidFill>
              </a:rPr>
              <a:t> </a:t>
            </a:r>
            <a:r>
              <a:rPr lang="zh-CN" altLang="en-US" sz="5400" b="1">
                <a:solidFill>
                  <a:srgbClr val="0000FF"/>
                </a:solidFill>
              </a:rPr>
              <a:t>问题的提出</a:t>
            </a:r>
            <a:endParaRPr lang="zh-CN" altLang="en-US" sz="4800" b="1">
              <a:solidFill>
                <a:srgbClr val="0000FF"/>
              </a:solidFill>
            </a:endParaRPr>
          </a:p>
        </p:txBody>
      </p:sp>
      <p:sp>
        <p:nvSpPr>
          <p:cNvPr id="3076" name="Rectangle 3">
            <a:extLst>
              <a:ext uri="{FF2B5EF4-FFF2-40B4-BE49-F238E27FC236}">
                <a16:creationId xmlns:a16="http://schemas.microsoft.com/office/drawing/2014/main" id="{25D85E60-407A-453F-A880-138BB83969EC}"/>
              </a:ext>
            </a:extLst>
          </p:cNvPr>
          <p:cNvSpPr>
            <a:spLocks noGrp="1" noChangeArrowheads="1"/>
          </p:cNvSpPr>
          <p:nvPr>
            <p:ph type="body" idx="1"/>
          </p:nvPr>
        </p:nvSpPr>
        <p:spPr>
          <a:xfrm>
            <a:off x="457200" y="1600200"/>
            <a:ext cx="7924800" cy="4114800"/>
          </a:xfrm>
        </p:spPr>
        <p:txBody>
          <a:bodyPr/>
          <a:lstStyle/>
          <a:p>
            <a:pPr algn="just" eaLnBrk="1" hangingPunct="1">
              <a:lnSpc>
                <a:spcPct val="90000"/>
              </a:lnSpc>
              <a:spcBef>
                <a:spcPct val="60000"/>
              </a:spcBef>
            </a:pPr>
            <a:r>
              <a:rPr lang="zh-CN" altLang="en-US" sz="4400">
                <a:latin typeface="宋体" panose="02010600030101010101" pitchFamily="2" charset="-122"/>
              </a:rPr>
              <a:t>数据库的特点</a:t>
            </a:r>
            <a:r>
              <a:rPr lang="en-US" altLang="zh-CN" sz="4400">
                <a:latin typeface="宋体" panose="02010600030101010101" pitchFamily="2" charset="-122"/>
              </a:rPr>
              <a:t>:</a:t>
            </a:r>
            <a:r>
              <a:rPr lang="zh-CN" altLang="en-US" sz="4400">
                <a:latin typeface="宋体" panose="02010600030101010101" pitchFamily="2" charset="-122"/>
              </a:rPr>
              <a:t>数据可以共享</a:t>
            </a:r>
          </a:p>
          <a:p>
            <a:pPr algn="just" eaLnBrk="1" hangingPunct="1">
              <a:lnSpc>
                <a:spcPct val="90000"/>
              </a:lnSpc>
              <a:spcBef>
                <a:spcPct val="60000"/>
              </a:spcBef>
            </a:pPr>
            <a:r>
              <a:rPr lang="zh-CN" altLang="en-US" sz="4400">
                <a:latin typeface="宋体" panose="02010600030101010101" pitchFamily="2" charset="-122"/>
              </a:rPr>
              <a:t>数据共享必然带来数据库安全问题</a:t>
            </a:r>
          </a:p>
          <a:p>
            <a:pPr algn="just" eaLnBrk="1" hangingPunct="1">
              <a:lnSpc>
                <a:spcPct val="90000"/>
              </a:lnSpc>
              <a:spcBef>
                <a:spcPct val="60000"/>
              </a:spcBef>
            </a:pPr>
            <a:r>
              <a:rPr lang="zh-CN" altLang="en-US" sz="4400">
                <a:latin typeface="宋体" panose="02010600030101010101" pitchFamily="2" charset="-122"/>
              </a:rPr>
              <a:t>数据库系统中数据共享不能是无条件共享</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a:extLst>
              <a:ext uri="{FF2B5EF4-FFF2-40B4-BE49-F238E27FC236}">
                <a16:creationId xmlns:a16="http://schemas.microsoft.com/office/drawing/2014/main" id="{41E65D36-0FBF-4F9D-87AE-319ED243926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8188263-E744-4445-939C-DB2520C0E438}" type="slidenum">
              <a:rPr lang="zh-CN" altLang="en-US"/>
              <a:pPr eaLnBrk="1" hangingPunct="1"/>
              <a:t>20</a:t>
            </a:fld>
            <a:endParaRPr lang="en-US" altLang="zh-CN"/>
          </a:p>
        </p:txBody>
      </p:sp>
      <p:sp>
        <p:nvSpPr>
          <p:cNvPr id="21507" name="Rectangle 2">
            <a:extLst>
              <a:ext uri="{FF2B5EF4-FFF2-40B4-BE49-F238E27FC236}">
                <a16:creationId xmlns:a16="http://schemas.microsoft.com/office/drawing/2014/main" id="{FB213ABD-FE7A-48AD-B3EE-375DB006A4B1}"/>
              </a:ext>
            </a:extLst>
          </p:cNvPr>
          <p:cNvSpPr>
            <a:spLocks noGrp="1" noChangeArrowheads="1"/>
          </p:cNvSpPr>
          <p:nvPr>
            <p:ph type="title"/>
          </p:nvPr>
        </p:nvSpPr>
        <p:spPr/>
        <p:txBody>
          <a:bodyPr/>
          <a:lstStyle/>
          <a:p>
            <a:pPr eaLnBrk="1" hangingPunct="1"/>
            <a:r>
              <a:rPr lang="en-US" altLang="zh-CN">
                <a:solidFill>
                  <a:srgbClr val="0000FF"/>
                </a:solidFill>
              </a:rPr>
              <a:t>4.2 </a:t>
            </a:r>
            <a:r>
              <a:rPr lang="zh-CN" altLang="en-US" b="1">
                <a:solidFill>
                  <a:srgbClr val="0000FF"/>
                </a:solidFill>
              </a:rPr>
              <a:t>数据库安全性控制</a:t>
            </a:r>
          </a:p>
        </p:txBody>
      </p:sp>
      <p:sp>
        <p:nvSpPr>
          <p:cNvPr id="19460" name="Rectangle 3">
            <a:extLst>
              <a:ext uri="{FF2B5EF4-FFF2-40B4-BE49-F238E27FC236}">
                <a16:creationId xmlns:a16="http://schemas.microsoft.com/office/drawing/2014/main" id="{37AB0DD9-150D-45C5-8156-A84E4926BDB6}"/>
              </a:ext>
            </a:extLst>
          </p:cNvPr>
          <p:cNvSpPr>
            <a:spLocks noGrp="1" noChangeArrowheads="1"/>
          </p:cNvSpPr>
          <p:nvPr>
            <p:ph type="body" idx="1"/>
          </p:nvPr>
        </p:nvSpPr>
        <p:spPr>
          <a:xfrm>
            <a:off x="304800" y="1447800"/>
            <a:ext cx="8534400" cy="4876800"/>
          </a:xfrm>
        </p:spPr>
        <p:txBody>
          <a:bodyPr/>
          <a:lstStyle/>
          <a:p>
            <a:pPr marL="609600" indent="-609600" eaLnBrk="1" hangingPunct="1">
              <a:buFontTx/>
              <a:buNone/>
            </a:pPr>
            <a:r>
              <a:rPr lang="zh-CN" altLang="en-US" sz="4000">
                <a:solidFill>
                  <a:schemeClr val="accent2"/>
                </a:solidFill>
              </a:rPr>
              <a:t>  非法使用数据库的情况</a:t>
            </a:r>
          </a:p>
          <a:p>
            <a:pPr marL="990600" lvl="1" indent="-533400" eaLnBrk="1" hangingPunct="1">
              <a:buFontTx/>
              <a:buAutoNum type="circleNumDbPlain"/>
            </a:pPr>
            <a:r>
              <a:rPr lang="zh-CN" altLang="en-US" sz="4000"/>
              <a:t>编写合法程序绕过</a:t>
            </a:r>
            <a:r>
              <a:rPr lang="en-US" altLang="zh-CN" sz="4000"/>
              <a:t>DBMS</a:t>
            </a:r>
            <a:r>
              <a:rPr lang="zh-CN" altLang="en-US" sz="4000"/>
              <a:t>及授权机制</a:t>
            </a:r>
          </a:p>
          <a:p>
            <a:pPr marL="990600" lvl="1" indent="-533400" eaLnBrk="1" hangingPunct="1">
              <a:buFontTx/>
              <a:buAutoNum type="circleNumDbPlain"/>
            </a:pPr>
            <a:r>
              <a:rPr lang="zh-CN" altLang="en-US" sz="4000"/>
              <a:t>直接或编写应用程序执行非授权操作</a:t>
            </a:r>
          </a:p>
          <a:p>
            <a:pPr marL="990600" lvl="1" indent="-533400" eaLnBrk="1" hangingPunct="1">
              <a:buFontTx/>
              <a:buAutoNum type="circleNumDbPlain"/>
            </a:pPr>
            <a:r>
              <a:rPr lang="zh-CN" altLang="en-US" sz="4000"/>
              <a:t>通过多次合法查询数据库推导出保密数据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6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46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46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a:extLst>
              <a:ext uri="{FF2B5EF4-FFF2-40B4-BE49-F238E27FC236}">
                <a16:creationId xmlns:a16="http://schemas.microsoft.com/office/drawing/2014/main" id="{4E11113F-4A04-4AEF-84ED-010032637C0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B5B7906-BA43-48A3-B276-2DF95E88D10D}" type="slidenum">
              <a:rPr lang="zh-CN" altLang="en-US"/>
              <a:pPr eaLnBrk="1" hangingPunct="1"/>
              <a:t>21</a:t>
            </a:fld>
            <a:endParaRPr lang="en-US" altLang="zh-CN"/>
          </a:p>
        </p:txBody>
      </p:sp>
      <p:sp>
        <p:nvSpPr>
          <p:cNvPr id="22531" name="Rectangle 2">
            <a:extLst>
              <a:ext uri="{FF2B5EF4-FFF2-40B4-BE49-F238E27FC236}">
                <a16:creationId xmlns:a16="http://schemas.microsoft.com/office/drawing/2014/main" id="{F91F9B57-F6A8-4651-985B-43287ED6C70B}"/>
              </a:ext>
            </a:extLst>
          </p:cNvPr>
          <p:cNvSpPr>
            <a:spLocks noGrp="1" noChangeArrowheads="1"/>
          </p:cNvSpPr>
          <p:nvPr>
            <p:ph type="title"/>
          </p:nvPr>
        </p:nvSpPr>
        <p:spPr/>
        <p:txBody>
          <a:bodyPr/>
          <a:lstStyle/>
          <a:p>
            <a:pPr eaLnBrk="1" hangingPunct="1"/>
            <a:r>
              <a:rPr lang="zh-CN" altLang="en-US" b="1">
                <a:solidFill>
                  <a:srgbClr val="0000FF"/>
                </a:solidFill>
              </a:rPr>
              <a:t>数据库安全性控制的常用方法</a:t>
            </a:r>
          </a:p>
        </p:txBody>
      </p:sp>
      <p:sp>
        <p:nvSpPr>
          <p:cNvPr id="32771" name="Rectangle 3">
            <a:extLst>
              <a:ext uri="{FF2B5EF4-FFF2-40B4-BE49-F238E27FC236}">
                <a16:creationId xmlns:a16="http://schemas.microsoft.com/office/drawing/2014/main" id="{08CF3923-D7EF-4620-87EA-FCC5F6462E22}"/>
              </a:ext>
            </a:extLst>
          </p:cNvPr>
          <p:cNvSpPr>
            <a:spLocks noGrp="1" noChangeArrowheads="1"/>
          </p:cNvSpPr>
          <p:nvPr>
            <p:ph type="body" idx="1"/>
          </p:nvPr>
        </p:nvSpPr>
        <p:spPr/>
        <p:txBody>
          <a:bodyPr/>
          <a:lstStyle/>
          <a:p>
            <a:pPr marL="742950" indent="-742950" eaLnBrk="1" hangingPunct="1">
              <a:buFontTx/>
              <a:buAutoNum type="arabicPeriod"/>
            </a:pPr>
            <a:r>
              <a:rPr lang="zh-CN" altLang="en-US" sz="4400"/>
              <a:t>用户身份鉴别</a:t>
            </a:r>
          </a:p>
          <a:p>
            <a:pPr marL="742950" indent="-742950" eaLnBrk="1" hangingPunct="1">
              <a:buFontTx/>
              <a:buAutoNum type="arabicPeriod"/>
            </a:pPr>
            <a:r>
              <a:rPr lang="zh-CN" altLang="en-US" sz="4400"/>
              <a:t>多层存取控制</a:t>
            </a:r>
          </a:p>
          <a:p>
            <a:pPr marL="742950" indent="-742950" eaLnBrk="1" hangingPunct="1">
              <a:buFontTx/>
              <a:buAutoNum type="arabicPeriod"/>
            </a:pPr>
            <a:r>
              <a:rPr lang="zh-CN" altLang="en-US" sz="4400"/>
              <a:t>审计</a:t>
            </a:r>
            <a:endParaRPr lang="en-US" altLang="zh-CN" sz="4400"/>
          </a:p>
          <a:p>
            <a:pPr marL="742950" indent="-742950" eaLnBrk="1" hangingPunct="1">
              <a:buFontTx/>
              <a:buAutoNum type="arabicPeriod"/>
            </a:pPr>
            <a:r>
              <a:rPr lang="zh-CN" altLang="en-US" sz="4400"/>
              <a:t>视图</a:t>
            </a:r>
          </a:p>
          <a:p>
            <a:pPr marL="742950" indent="-742950" eaLnBrk="1" hangingPunct="1">
              <a:buFontTx/>
              <a:buAutoNum type="arabicPeriod"/>
            </a:pPr>
            <a:r>
              <a:rPr lang="zh-CN" altLang="en-US" sz="4400"/>
              <a:t>数据加密</a:t>
            </a:r>
          </a:p>
          <a:p>
            <a:pPr marL="742950" indent="-742950" eaLnBrk="1" hangingPunct="1">
              <a:buFontTx/>
              <a:buAutoNum type="circleNumDbPlain"/>
            </a:pPr>
            <a:endParaRPr lang="zh-CN" altLang="en-US"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a:extLst>
              <a:ext uri="{FF2B5EF4-FFF2-40B4-BE49-F238E27FC236}">
                <a16:creationId xmlns:a16="http://schemas.microsoft.com/office/drawing/2014/main" id="{C0FD5389-ADA0-4A19-935F-060613C4A4C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A5CB2C6-2A52-49AB-803C-236442D083C8}" type="slidenum">
              <a:rPr lang="zh-CN" altLang="en-US"/>
              <a:pPr eaLnBrk="1" hangingPunct="1"/>
              <a:t>22</a:t>
            </a:fld>
            <a:endParaRPr lang="en-US" altLang="zh-CN"/>
          </a:p>
        </p:txBody>
      </p:sp>
      <p:sp>
        <p:nvSpPr>
          <p:cNvPr id="23555" name="Rectangle 2">
            <a:extLst>
              <a:ext uri="{FF2B5EF4-FFF2-40B4-BE49-F238E27FC236}">
                <a16:creationId xmlns:a16="http://schemas.microsoft.com/office/drawing/2014/main" id="{76C28773-59F6-40F8-B7FC-5A6FF9999579}"/>
              </a:ext>
            </a:extLst>
          </p:cNvPr>
          <p:cNvSpPr>
            <a:spLocks noGrp="1" noChangeArrowheads="1"/>
          </p:cNvSpPr>
          <p:nvPr>
            <p:ph type="title"/>
          </p:nvPr>
        </p:nvSpPr>
        <p:spPr/>
        <p:txBody>
          <a:bodyPr/>
          <a:lstStyle/>
          <a:p>
            <a:pPr eaLnBrk="1" hangingPunct="1"/>
            <a:r>
              <a:rPr lang="en-US" altLang="zh-CN">
                <a:solidFill>
                  <a:srgbClr val="0000FF"/>
                </a:solidFill>
              </a:rPr>
              <a:t>4.2 </a:t>
            </a:r>
            <a:r>
              <a:rPr lang="zh-CN" altLang="en-US" b="1">
                <a:solidFill>
                  <a:srgbClr val="0000FF"/>
                </a:solidFill>
              </a:rPr>
              <a:t>数据库安全性控制</a:t>
            </a:r>
          </a:p>
        </p:txBody>
      </p:sp>
      <p:sp>
        <p:nvSpPr>
          <p:cNvPr id="23556" name="Rectangle 3">
            <a:extLst>
              <a:ext uri="{FF2B5EF4-FFF2-40B4-BE49-F238E27FC236}">
                <a16:creationId xmlns:a16="http://schemas.microsoft.com/office/drawing/2014/main" id="{3D1AEB49-68BF-4185-866B-1A925CBA39E8}"/>
              </a:ext>
            </a:extLst>
          </p:cNvPr>
          <p:cNvSpPr>
            <a:spLocks noGrp="1" noChangeArrowheads="1"/>
          </p:cNvSpPr>
          <p:nvPr>
            <p:ph type="body" idx="1"/>
          </p:nvPr>
        </p:nvSpPr>
        <p:spPr>
          <a:xfrm>
            <a:off x="762000" y="1447800"/>
            <a:ext cx="7620000" cy="4648200"/>
          </a:xfrm>
        </p:spPr>
        <p:txBody>
          <a:bodyPr/>
          <a:lstStyle/>
          <a:p>
            <a:pPr eaLnBrk="1" hangingPunct="1">
              <a:buFontTx/>
              <a:buNone/>
            </a:pPr>
            <a:r>
              <a:rPr lang="en-US" altLang="zh-CN" sz="4000"/>
              <a:t>4.2.1 </a:t>
            </a:r>
            <a:r>
              <a:rPr lang="zh-CN" altLang="en-US" sz="4000"/>
              <a:t>用户身份鉴别</a:t>
            </a:r>
          </a:p>
          <a:p>
            <a:pPr eaLnBrk="1" hangingPunct="1">
              <a:buFontTx/>
              <a:buNone/>
            </a:pPr>
            <a:r>
              <a:rPr lang="en-US" altLang="zh-CN" sz="4000"/>
              <a:t>4.2.2 </a:t>
            </a:r>
            <a:r>
              <a:rPr lang="zh-CN" altLang="en-US" sz="4000"/>
              <a:t>存取控制</a:t>
            </a:r>
          </a:p>
          <a:p>
            <a:pPr eaLnBrk="1" hangingPunct="1">
              <a:buFontTx/>
              <a:buNone/>
            </a:pPr>
            <a:r>
              <a:rPr lang="en-US" altLang="zh-CN" sz="4000"/>
              <a:t>4.2.3 </a:t>
            </a:r>
            <a:r>
              <a:rPr lang="zh-CN" altLang="en-US" sz="4000"/>
              <a:t>自主存取控制方法 </a:t>
            </a:r>
            <a:r>
              <a:rPr lang="en-US" altLang="zh-CN" sz="4000"/>
              <a:t>(DAC)</a:t>
            </a:r>
          </a:p>
          <a:p>
            <a:pPr eaLnBrk="1" hangingPunct="1">
              <a:buFontTx/>
              <a:buNone/>
            </a:pPr>
            <a:r>
              <a:rPr lang="en-US" altLang="zh-CN" sz="4000"/>
              <a:t>4.2.4 </a:t>
            </a:r>
            <a:r>
              <a:rPr lang="zh-CN" altLang="en-US" sz="4000"/>
              <a:t>授权：授予与收回</a:t>
            </a:r>
          </a:p>
          <a:p>
            <a:pPr eaLnBrk="1" hangingPunct="1">
              <a:buFontTx/>
              <a:buNone/>
            </a:pPr>
            <a:r>
              <a:rPr lang="en-US" altLang="zh-CN" sz="4000"/>
              <a:t>4.2.5 </a:t>
            </a:r>
            <a:r>
              <a:rPr lang="zh-CN" altLang="en-US" sz="4000"/>
              <a:t>数据库角色</a:t>
            </a:r>
          </a:p>
          <a:p>
            <a:pPr eaLnBrk="1" hangingPunct="1">
              <a:buFontTx/>
              <a:buNone/>
            </a:pPr>
            <a:r>
              <a:rPr lang="en-US" altLang="zh-CN" sz="4000"/>
              <a:t>4.2.6 </a:t>
            </a:r>
            <a:r>
              <a:rPr lang="zh-CN" altLang="en-US" sz="4000"/>
              <a:t>强制存取控制方法 </a:t>
            </a:r>
            <a:r>
              <a:rPr lang="en-US" altLang="zh-CN" sz="4000"/>
              <a:t>(MAC)</a:t>
            </a:r>
          </a:p>
          <a:p>
            <a:pPr eaLnBrk="1" hangingPunct="1"/>
            <a:endParaRPr lang="zh-CN" altLang="en-US" sz="4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a:extLst>
              <a:ext uri="{FF2B5EF4-FFF2-40B4-BE49-F238E27FC236}">
                <a16:creationId xmlns:a16="http://schemas.microsoft.com/office/drawing/2014/main" id="{2276B872-0ED1-498E-8C6A-B66195E9734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5F77B85-9CD8-4045-99F1-1A96619218DA}" type="slidenum">
              <a:rPr lang="zh-CN" altLang="en-US"/>
              <a:pPr eaLnBrk="1" hangingPunct="1"/>
              <a:t>23</a:t>
            </a:fld>
            <a:endParaRPr lang="en-US" altLang="zh-CN"/>
          </a:p>
        </p:txBody>
      </p:sp>
      <p:sp>
        <p:nvSpPr>
          <p:cNvPr id="24579" name="Rectangle 2">
            <a:extLst>
              <a:ext uri="{FF2B5EF4-FFF2-40B4-BE49-F238E27FC236}">
                <a16:creationId xmlns:a16="http://schemas.microsoft.com/office/drawing/2014/main" id="{17038D66-7E5C-439F-BF46-6FFAB09B6977}"/>
              </a:ext>
            </a:extLst>
          </p:cNvPr>
          <p:cNvSpPr>
            <a:spLocks noGrp="1" noChangeArrowheads="1"/>
          </p:cNvSpPr>
          <p:nvPr>
            <p:ph type="title"/>
          </p:nvPr>
        </p:nvSpPr>
        <p:spPr/>
        <p:txBody>
          <a:bodyPr/>
          <a:lstStyle/>
          <a:p>
            <a:pPr eaLnBrk="1" hangingPunct="1"/>
            <a:r>
              <a:rPr lang="en-US" altLang="zh-CN">
                <a:solidFill>
                  <a:srgbClr val="0000FF"/>
                </a:solidFill>
              </a:rPr>
              <a:t>4.2.1 </a:t>
            </a:r>
            <a:r>
              <a:rPr lang="zh-CN" altLang="en-US" b="1">
                <a:solidFill>
                  <a:srgbClr val="0000FF"/>
                </a:solidFill>
              </a:rPr>
              <a:t>用户身份鉴别</a:t>
            </a:r>
          </a:p>
        </p:txBody>
      </p:sp>
      <p:sp>
        <p:nvSpPr>
          <p:cNvPr id="23556" name="Rectangle 3">
            <a:extLst>
              <a:ext uri="{FF2B5EF4-FFF2-40B4-BE49-F238E27FC236}">
                <a16:creationId xmlns:a16="http://schemas.microsoft.com/office/drawing/2014/main" id="{CDCB0CE7-50D2-4311-A6EE-50E891386AFA}"/>
              </a:ext>
            </a:extLst>
          </p:cNvPr>
          <p:cNvSpPr>
            <a:spLocks noGrp="1" noChangeArrowheads="1"/>
          </p:cNvSpPr>
          <p:nvPr>
            <p:ph type="body" idx="1"/>
          </p:nvPr>
        </p:nvSpPr>
        <p:spPr>
          <a:xfrm>
            <a:off x="457200" y="1600200"/>
            <a:ext cx="8382000" cy="3886200"/>
          </a:xfrm>
        </p:spPr>
        <p:txBody>
          <a:bodyPr/>
          <a:lstStyle/>
          <a:p>
            <a:pPr eaLnBrk="1" hangingPunct="1"/>
            <a:r>
              <a:rPr lang="zh-CN" altLang="en-US" sz="3600" dirty="0"/>
              <a:t>数据库管理系统提供的最外层安全保护措施</a:t>
            </a:r>
            <a:endParaRPr lang="en-US" altLang="zh-CN" sz="3600" dirty="0"/>
          </a:p>
          <a:p>
            <a:pPr eaLnBrk="1" hangingPunct="1"/>
            <a:r>
              <a:rPr lang="zh-CN" altLang="en-US" sz="3600" dirty="0"/>
              <a:t>每个用户在系统中都有一个用户标识</a:t>
            </a:r>
            <a:endParaRPr lang="en-US" altLang="zh-CN" sz="3600" dirty="0"/>
          </a:p>
          <a:p>
            <a:pPr eaLnBrk="1" hangingPunct="1"/>
            <a:r>
              <a:rPr lang="zh-CN" altLang="en-US" sz="3600" dirty="0"/>
              <a:t>每个用户标识由用户名</a:t>
            </a:r>
            <a:r>
              <a:rPr lang="en-US" altLang="zh-CN" sz="3600" dirty="0"/>
              <a:t>(user name)</a:t>
            </a:r>
            <a:r>
              <a:rPr lang="zh-CN" altLang="en-US" sz="3600" dirty="0"/>
              <a:t>和用户标识号</a:t>
            </a:r>
            <a:r>
              <a:rPr lang="en-US" altLang="zh-CN" sz="3600" dirty="0"/>
              <a:t>(UID)</a:t>
            </a:r>
            <a:r>
              <a:rPr lang="zh-CN" altLang="en-US" sz="3600" dirty="0"/>
              <a:t>两部分组成</a:t>
            </a:r>
            <a:endParaRPr lang="en-US" altLang="zh-CN" sz="3600" dirty="0"/>
          </a:p>
          <a:p>
            <a:pPr eaLnBrk="1" hangingPunct="1"/>
            <a:endParaRPr lang="en-US" altLang="zh-CN" sz="3600" dirty="0"/>
          </a:p>
          <a:p>
            <a:pPr eaLnBrk="1" hangingPunct="1"/>
            <a:endParaRPr lang="en-US" altLang="zh-CN" sz="3600" dirty="0"/>
          </a:p>
          <a:p>
            <a:pPr eaLnBrk="1" hangingPunct="1"/>
            <a:endParaRPr lang="zh-CN" altLang="en-US" sz="3600" dirty="0"/>
          </a:p>
          <a:p>
            <a:pPr eaLnBrk="1" hangingPunct="1"/>
            <a:endParaRPr lang="zh-CN" altLang="en-US" sz="3600" dirty="0"/>
          </a:p>
          <a:p>
            <a:pPr eaLnBrk="1" hangingPunct="1"/>
            <a:endParaRPr lang="en-US" altLang="zh-CN" sz="3600" dirty="0"/>
          </a:p>
          <a:p>
            <a:pPr eaLnBrk="1" hangingPunct="1"/>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55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55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52E6FF5E-89CA-40C2-8DFF-634F27D9E46B}"/>
              </a:ext>
            </a:extLst>
          </p:cNvPr>
          <p:cNvSpPr>
            <a:spLocks noGrp="1"/>
          </p:cNvSpPr>
          <p:nvPr>
            <p:ph type="title"/>
          </p:nvPr>
        </p:nvSpPr>
        <p:spPr/>
        <p:txBody>
          <a:bodyPr/>
          <a:lstStyle/>
          <a:p>
            <a:r>
              <a:rPr lang="zh-CN" altLang="en-US">
                <a:solidFill>
                  <a:srgbClr val="0000FF"/>
                </a:solidFill>
              </a:rPr>
              <a:t>常用的用户身份鉴别方法</a:t>
            </a:r>
          </a:p>
        </p:txBody>
      </p:sp>
      <p:sp>
        <p:nvSpPr>
          <p:cNvPr id="25603" name="内容占位符 2">
            <a:extLst>
              <a:ext uri="{FF2B5EF4-FFF2-40B4-BE49-F238E27FC236}">
                <a16:creationId xmlns:a16="http://schemas.microsoft.com/office/drawing/2014/main" id="{90670349-C173-4B4D-AAA8-932001D28587}"/>
              </a:ext>
            </a:extLst>
          </p:cNvPr>
          <p:cNvSpPr>
            <a:spLocks noGrp="1"/>
          </p:cNvSpPr>
          <p:nvPr>
            <p:ph idx="1"/>
          </p:nvPr>
        </p:nvSpPr>
        <p:spPr>
          <a:xfrm>
            <a:off x="457200" y="1752600"/>
            <a:ext cx="8229600" cy="3581400"/>
          </a:xfrm>
        </p:spPr>
        <p:txBody>
          <a:bodyPr/>
          <a:lstStyle/>
          <a:p>
            <a:pPr marL="514350" indent="-514350">
              <a:buFontTx/>
              <a:buAutoNum type="arabicPeriod"/>
            </a:pPr>
            <a:r>
              <a:rPr lang="zh-CN" altLang="en-US" sz="3600"/>
              <a:t>静态口令鉴别</a:t>
            </a:r>
            <a:endParaRPr lang="en-US" altLang="zh-CN" sz="3600"/>
          </a:p>
          <a:p>
            <a:pPr marL="514350" indent="-514350">
              <a:buFontTx/>
              <a:buAutoNum type="arabicPeriod"/>
            </a:pPr>
            <a:r>
              <a:rPr lang="zh-CN" altLang="en-US" sz="3600"/>
              <a:t>动态口令鉴别</a:t>
            </a:r>
            <a:endParaRPr lang="en-US" altLang="zh-CN" sz="3600"/>
          </a:p>
          <a:p>
            <a:pPr marL="514350" indent="-514350">
              <a:buFontTx/>
              <a:buAutoNum type="arabicPeriod"/>
            </a:pPr>
            <a:r>
              <a:rPr lang="zh-CN" altLang="en-US" sz="3600"/>
              <a:t>生物特征鉴别</a:t>
            </a:r>
            <a:endParaRPr lang="en-US" altLang="zh-CN" sz="3600"/>
          </a:p>
          <a:p>
            <a:pPr marL="514350" indent="-514350">
              <a:buFontTx/>
              <a:buAutoNum type="arabicPeriod"/>
            </a:pPr>
            <a:r>
              <a:rPr lang="zh-CN" altLang="en-US" sz="3600"/>
              <a:t>智能卡鉴别</a:t>
            </a:r>
          </a:p>
        </p:txBody>
      </p:sp>
      <p:sp>
        <p:nvSpPr>
          <p:cNvPr id="25604" name="灯片编号占位符 3">
            <a:extLst>
              <a:ext uri="{FF2B5EF4-FFF2-40B4-BE49-F238E27FC236}">
                <a16:creationId xmlns:a16="http://schemas.microsoft.com/office/drawing/2014/main" id="{B96E8066-605B-4570-8CE6-596ACE092D8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1B952E4-3390-4CDE-9043-4B10E3AA06EC}" type="slidenum">
              <a:rPr lang="zh-CN" altLang="en-US"/>
              <a:pPr eaLnBrk="1" hangingPunct="1"/>
              <a:t>24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56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58026D09-B36C-473B-A2E8-131EE8BEF231}"/>
              </a:ext>
            </a:extLst>
          </p:cNvPr>
          <p:cNvSpPr>
            <a:spLocks noGrp="1"/>
          </p:cNvSpPr>
          <p:nvPr>
            <p:ph type="title"/>
          </p:nvPr>
        </p:nvSpPr>
        <p:spPr/>
        <p:txBody>
          <a:bodyPr/>
          <a:lstStyle/>
          <a:p>
            <a:r>
              <a:rPr lang="zh-CN" altLang="en-US">
                <a:solidFill>
                  <a:srgbClr val="0000FF"/>
                </a:solidFill>
              </a:rPr>
              <a:t>静态口令鉴别</a:t>
            </a:r>
          </a:p>
        </p:txBody>
      </p:sp>
      <p:sp>
        <p:nvSpPr>
          <p:cNvPr id="26627" name="灯片编号占位符 3">
            <a:extLst>
              <a:ext uri="{FF2B5EF4-FFF2-40B4-BE49-F238E27FC236}">
                <a16:creationId xmlns:a16="http://schemas.microsoft.com/office/drawing/2014/main" id="{2EC72F28-9841-4E7E-8E80-29BC9D79638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DE3D490-A163-4FBD-AA73-3E682DA34B5B}" type="slidenum">
              <a:rPr lang="zh-CN" altLang="en-US"/>
              <a:pPr eaLnBrk="1" hangingPunct="1"/>
              <a:t>25</a:t>
            </a:fld>
            <a:endParaRPr lang="en-US" altLang="zh-CN"/>
          </a:p>
        </p:txBody>
      </p:sp>
      <p:sp>
        <p:nvSpPr>
          <p:cNvPr id="5" name="Rectangle 3">
            <a:extLst>
              <a:ext uri="{FF2B5EF4-FFF2-40B4-BE49-F238E27FC236}">
                <a16:creationId xmlns:a16="http://schemas.microsoft.com/office/drawing/2014/main" id="{2CC764AA-A8A2-46DF-81D1-7A638D0BDCD7}"/>
              </a:ext>
            </a:extLst>
          </p:cNvPr>
          <p:cNvSpPr txBox="1">
            <a:spLocks noChangeArrowheads="1"/>
          </p:cNvSpPr>
          <p:nvPr/>
        </p:nvSpPr>
        <p:spPr bwMode="auto">
          <a:xfrm>
            <a:off x="457200" y="1447800"/>
            <a:ext cx="8458200" cy="3505200"/>
          </a:xfrm>
          <a:prstGeom prst="rect">
            <a:avLst/>
          </a:prstGeom>
          <a:noFill/>
          <a:ln w="9525">
            <a:noFill/>
            <a:miter lim="800000"/>
            <a:headEnd/>
            <a:tailEnd/>
          </a:ln>
        </p:spPr>
        <p:txBody>
          <a:bodyPr/>
          <a:lstStyle/>
          <a:p>
            <a:pPr marL="342900" indent="-342900">
              <a:lnSpc>
                <a:spcPct val="90000"/>
              </a:lnSpc>
              <a:spcBef>
                <a:spcPct val="20000"/>
              </a:spcBef>
              <a:buFontTx/>
              <a:buChar char="•"/>
              <a:defRPr/>
            </a:pPr>
            <a:r>
              <a:rPr lang="zh-CN" altLang="en-US" sz="3600" kern="0" dirty="0">
                <a:latin typeface="+mn-lt"/>
                <a:ea typeface="+mn-ea"/>
              </a:rPr>
              <a:t>当前常用的鉴别方法</a:t>
            </a:r>
            <a:endParaRPr lang="en-US" altLang="zh-CN" sz="3600" kern="0" dirty="0">
              <a:latin typeface="+mn-lt"/>
              <a:ea typeface="+mn-ea"/>
            </a:endParaRPr>
          </a:p>
          <a:p>
            <a:pPr marL="342900" indent="-342900">
              <a:lnSpc>
                <a:spcPct val="90000"/>
              </a:lnSpc>
              <a:spcBef>
                <a:spcPct val="20000"/>
              </a:spcBef>
              <a:buFontTx/>
              <a:buChar char="•"/>
              <a:defRPr/>
            </a:pPr>
            <a:r>
              <a:rPr lang="zh-CN" altLang="en-US" sz="3600" kern="0" dirty="0">
                <a:latin typeface="+mn-lt"/>
                <a:ea typeface="+mn-ea"/>
              </a:rPr>
              <a:t>静态口令一般由用户自己设定</a:t>
            </a:r>
            <a:endParaRPr lang="en-US" altLang="zh-CN" sz="3600" kern="0" dirty="0">
              <a:latin typeface="+mn-lt"/>
              <a:ea typeface="+mn-ea"/>
            </a:endParaRPr>
          </a:p>
          <a:p>
            <a:pPr marL="342900" indent="-342900">
              <a:lnSpc>
                <a:spcPct val="90000"/>
              </a:lnSpc>
              <a:spcBef>
                <a:spcPct val="20000"/>
              </a:spcBef>
              <a:buFontTx/>
              <a:buChar char="•"/>
              <a:defRPr/>
            </a:pPr>
            <a:r>
              <a:rPr lang="zh-CN" altLang="en-US" sz="3600" kern="0" dirty="0">
                <a:latin typeface="+mn-lt"/>
                <a:ea typeface="+mn-ea"/>
              </a:rPr>
              <a:t>系统核对口令鉴别用户身份</a:t>
            </a:r>
          </a:p>
          <a:p>
            <a:pPr marL="342900" indent="-342900">
              <a:lnSpc>
                <a:spcPct val="90000"/>
              </a:lnSpc>
              <a:spcBef>
                <a:spcPct val="20000"/>
              </a:spcBef>
              <a:buFontTx/>
              <a:buChar char="•"/>
              <a:defRPr/>
            </a:pPr>
            <a:r>
              <a:rPr lang="zh-CN" altLang="en-US" sz="3600" kern="0" dirty="0">
                <a:latin typeface="+mn-lt"/>
                <a:ea typeface="+mn-ea"/>
              </a:rPr>
              <a:t>用户名和口令易被窃取，安全性较低</a:t>
            </a:r>
            <a:endParaRPr lang="en-US" altLang="zh-CN" sz="3600" kern="0" dirty="0">
              <a:latin typeface="+mn-lt"/>
              <a:ea typeface="+mn-ea"/>
            </a:endParaRPr>
          </a:p>
          <a:p>
            <a:pPr marL="342900" indent="-342900">
              <a:lnSpc>
                <a:spcPct val="90000"/>
              </a:lnSpc>
              <a:spcBef>
                <a:spcPct val="20000"/>
              </a:spcBef>
              <a:buFontTx/>
              <a:buChar char="•"/>
              <a:defRPr/>
            </a:pPr>
            <a:r>
              <a:rPr lang="zh-CN" altLang="en-US" sz="3600" kern="0" dirty="0">
                <a:latin typeface="+mn-lt"/>
                <a:ea typeface="+mn-ea"/>
              </a:rPr>
              <a:t>注意在存储和传输的过程中口令信息不可见，均以密文方式存在</a:t>
            </a:r>
            <a:br>
              <a:rPr lang="zh-CN" altLang="en-US" sz="3600" kern="0" dirty="0">
                <a:latin typeface="+mn-lt"/>
                <a:ea typeface="+mn-ea"/>
              </a:rPr>
            </a:br>
            <a:endParaRPr lang="zh-CN" altLang="en-US" sz="3600" kern="0" dirty="0">
              <a:latin typeface="+mn-lt"/>
              <a:ea typeface="+mn-ea"/>
            </a:endParaRPr>
          </a:p>
        </p:txBody>
      </p:sp>
      <p:sp>
        <p:nvSpPr>
          <p:cNvPr id="6" name="Rectangle 4">
            <a:extLst>
              <a:ext uri="{FF2B5EF4-FFF2-40B4-BE49-F238E27FC236}">
                <a16:creationId xmlns:a16="http://schemas.microsoft.com/office/drawing/2014/main" id="{4AA797A5-20FE-4E95-B9AC-B27EBAA24BE3}"/>
              </a:ext>
            </a:extLst>
          </p:cNvPr>
          <p:cNvSpPr>
            <a:spLocks noChangeArrowheads="1"/>
          </p:cNvSpPr>
          <p:nvPr/>
        </p:nvSpPr>
        <p:spPr bwMode="auto">
          <a:xfrm>
            <a:off x="1143000" y="5181600"/>
            <a:ext cx="6705600" cy="1143000"/>
          </a:xfrm>
          <a:prstGeom prst="rect">
            <a:avLst/>
          </a:prstGeom>
          <a:solidFill>
            <a:schemeClr val="accent1"/>
          </a:solidFill>
          <a:ln w="9525">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sz="3200"/>
          </a:p>
          <a:p>
            <a:pPr eaLnBrk="1" hangingPunct="1"/>
            <a:r>
              <a:rPr lang="en-US" altLang="zh-CN" sz="3200"/>
              <a:t>Solution: </a:t>
            </a:r>
            <a:r>
              <a:rPr lang="zh-CN" altLang="en-US" sz="3200"/>
              <a:t>每个用户预先约定好一个计算过程或者函数。</a:t>
            </a:r>
            <a:endParaRPr lang="zh-CN" altLang="en-US" sz="2400"/>
          </a:p>
          <a:p>
            <a:pPr eaLnBrk="1" hangingPunct="1"/>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DD74F0BD-93C0-41CF-93E0-CDEC3B913256}"/>
              </a:ext>
            </a:extLst>
          </p:cNvPr>
          <p:cNvSpPr>
            <a:spLocks noGrp="1"/>
          </p:cNvSpPr>
          <p:nvPr>
            <p:ph type="title"/>
          </p:nvPr>
        </p:nvSpPr>
        <p:spPr/>
        <p:txBody>
          <a:bodyPr/>
          <a:lstStyle/>
          <a:p>
            <a:r>
              <a:rPr lang="zh-CN" altLang="en-US">
                <a:solidFill>
                  <a:srgbClr val="0000FF"/>
                </a:solidFill>
              </a:rPr>
              <a:t>动态口令鉴别</a:t>
            </a:r>
          </a:p>
        </p:txBody>
      </p:sp>
      <p:sp>
        <p:nvSpPr>
          <p:cNvPr id="3" name="内容占位符 2">
            <a:extLst>
              <a:ext uri="{FF2B5EF4-FFF2-40B4-BE49-F238E27FC236}">
                <a16:creationId xmlns:a16="http://schemas.microsoft.com/office/drawing/2014/main" id="{BB5398A1-65DC-47C3-AC79-926930E47364}"/>
              </a:ext>
            </a:extLst>
          </p:cNvPr>
          <p:cNvSpPr>
            <a:spLocks noGrp="1"/>
          </p:cNvSpPr>
          <p:nvPr>
            <p:ph idx="1"/>
          </p:nvPr>
        </p:nvSpPr>
        <p:spPr>
          <a:xfrm>
            <a:off x="457200" y="1524000"/>
            <a:ext cx="8229600" cy="4648200"/>
          </a:xfrm>
        </p:spPr>
        <p:txBody>
          <a:bodyPr/>
          <a:lstStyle/>
          <a:p>
            <a:r>
              <a:rPr lang="zh-CN" altLang="en-US" sz="3600"/>
              <a:t>目前较为安全的鉴别方式</a:t>
            </a:r>
            <a:endParaRPr lang="en-US" altLang="zh-CN" sz="3600"/>
          </a:p>
          <a:p>
            <a:r>
              <a:rPr lang="zh-CN" altLang="en-US" sz="3600"/>
              <a:t>口令动态变化</a:t>
            </a:r>
            <a:endParaRPr lang="en-US" altLang="zh-CN" sz="3600"/>
          </a:p>
          <a:p>
            <a:r>
              <a:rPr lang="zh-CN" altLang="en-US" sz="3600"/>
              <a:t>每次鉴别均需使用动态产生的新口令登录</a:t>
            </a:r>
            <a:r>
              <a:rPr lang="en-US" altLang="zh-CN" sz="3600"/>
              <a:t>DBMS</a:t>
            </a:r>
          </a:p>
          <a:p>
            <a:r>
              <a:rPr lang="zh-CN" altLang="en-US" sz="3600"/>
              <a:t>常用动态口令：短信密码、动态令牌</a:t>
            </a:r>
            <a:endParaRPr lang="en-US" altLang="zh-CN" sz="3600"/>
          </a:p>
          <a:p>
            <a:r>
              <a:rPr lang="zh-CN" altLang="en-US" sz="3600"/>
              <a:t>增加了口令被窃取或破解的难度，安全性相对高一些。</a:t>
            </a:r>
            <a:endParaRPr lang="en-US" altLang="zh-CN" sz="3600"/>
          </a:p>
          <a:p>
            <a:endParaRPr lang="zh-CN" altLang="en-US" sz="3600"/>
          </a:p>
        </p:txBody>
      </p:sp>
      <p:sp>
        <p:nvSpPr>
          <p:cNvPr id="27652" name="灯片编号占位符 3">
            <a:extLst>
              <a:ext uri="{FF2B5EF4-FFF2-40B4-BE49-F238E27FC236}">
                <a16:creationId xmlns:a16="http://schemas.microsoft.com/office/drawing/2014/main" id="{B7AC50AC-CAE8-476B-9CA6-0B5AB3478E8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A3211E5-7B80-4992-8EDA-7AB1E7BC3686}" type="slidenum">
              <a:rPr lang="zh-CN" altLang="en-US"/>
              <a:pPr eaLnBrk="1" hangingPunct="1"/>
              <a:t>26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34AE4C1B-6E46-4655-9B73-1605D22B9AF5}"/>
              </a:ext>
            </a:extLst>
          </p:cNvPr>
          <p:cNvSpPr>
            <a:spLocks noGrp="1"/>
          </p:cNvSpPr>
          <p:nvPr>
            <p:ph type="title"/>
          </p:nvPr>
        </p:nvSpPr>
        <p:spPr/>
        <p:txBody>
          <a:bodyPr/>
          <a:lstStyle/>
          <a:p>
            <a:r>
              <a:rPr lang="zh-CN" altLang="en-US">
                <a:solidFill>
                  <a:srgbClr val="0000FF"/>
                </a:solidFill>
              </a:rPr>
              <a:t>生物特征鉴别</a:t>
            </a:r>
          </a:p>
        </p:txBody>
      </p:sp>
      <p:sp>
        <p:nvSpPr>
          <p:cNvPr id="3" name="内容占位符 2">
            <a:extLst>
              <a:ext uri="{FF2B5EF4-FFF2-40B4-BE49-F238E27FC236}">
                <a16:creationId xmlns:a16="http://schemas.microsoft.com/office/drawing/2014/main" id="{B16BA68F-7A9D-4D92-BED9-408AF2A8E5AF}"/>
              </a:ext>
            </a:extLst>
          </p:cNvPr>
          <p:cNvSpPr>
            <a:spLocks noGrp="1"/>
          </p:cNvSpPr>
          <p:nvPr>
            <p:ph idx="1"/>
          </p:nvPr>
        </p:nvSpPr>
        <p:spPr>
          <a:xfrm>
            <a:off x="457200" y="1600200"/>
            <a:ext cx="8382000" cy="3429000"/>
          </a:xfrm>
        </p:spPr>
        <p:txBody>
          <a:bodyPr/>
          <a:lstStyle/>
          <a:p>
            <a:r>
              <a:rPr lang="zh-CN" altLang="en-US" sz="3600" dirty="0"/>
              <a:t>通过生物特征进行认证的技术</a:t>
            </a:r>
            <a:endParaRPr lang="en-US" altLang="zh-CN" sz="3600" dirty="0"/>
          </a:p>
          <a:p>
            <a:r>
              <a:rPr lang="zh-CN" altLang="en-US" sz="3600" dirty="0"/>
              <a:t>生物特征是指生物体唯一具有的，可测量、识别和验证的稳定生物特征，</a:t>
            </a:r>
            <a:r>
              <a:rPr lang="en-US" altLang="zh-CN" sz="3600" dirty="0"/>
              <a:t>e.g.</a:t>
            </a:r>
            <a:r>
              <a:rPr lang="zh-CN" altLang="en-US" sz="3600" dirty="0"/>
              <a:t>指纹、虹膜、掌纹等。</a:t>
            </a:r>
            <a:endParaRPr lang="en-US" altLang="zh-CN" sz="3600" dirty="0"/>
          </a:p>
          <a:p>
            <a:r>
              <a:rPr lang="zh-CN" altLang="en-US" sz="3600" dirty="0"/>
              <a:t>安全性较高</a:t>
            </a:r>
            <a:endParaRPr lang="en-US" altLang="zh-CN" sz="3600" dirty="0"/>
          </a:p>
        </p:txBody>
      </p:sp>
      <p:sp>
        <p:nvSpPr>
          <p:cNvPr id="28676" name="灯片编号占位符 3">
            <a:extLst>
              <a:ext uri="{FF2B5EF4-FFF2-40B4-BE49-F238E27FC236}">
                <a16:creationId xmlns:a16="http://schemas.microsoft.com/office/drawing/2014/main" id="{A1A9799E-C614-435A-9441-BCAB059E548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F374BA3-3EBC-49A8-948A-D1D7D8307571}" type="slidenum">
              <a:rPr lang="zh-CN" altLang="en-US"/>
              <a:pPr eaLnBrk="1" hangingPunct="1"/>
              <a:t>27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3388AD3D-D8F9-46F9-8097-04189C0DB6D3}"/>
              </a:ext>
            </a:extLst>
          </p:cNvPr>
          <p:cNvSpPr>
            <a:spLocks noGrp="1"/>
          </p:cNvSpPr>
          <p:nvPr>
            <p:ph type="title"/>
          </p:nvPr>
        </p:nvSpPr>
        <p:spPr/>
        <p:txBody>
          <a:bodyPr/>
          <a:lstStyle/>
          <a:p>
            <a:r>
              <a:rPr lang="zh-CN" altLang="en-US">
                <a:solidFill>
                  <a:srgbClr val="0000FF"/>
                </a:solidFill>
              </a:rPr>
              <a:t>智能卡鉴别</a:t>
            </a:r>
          </a:p>
        </p:txBody>
      </p:sp>
      <p:sp>
        <p:nvSpPr>
          <p:cNvPr id="3" name="内容占位符 2">
            <a:extLst>
              <a:ext uri="{FF2B5EF4-FFF2-40B4-BE49-F238E27FC236}">
                <a16:creationId xmlns:a16="http://schemas.microsoft.com/office/drawing/2014/main" id="{5E71C83F-0853-4D28-BA10-3A9895281C69}"/>
              </a:ext>
            </a:extLst>
          </p:cNvPr>
          <p:cNvSpPr>
            <a:spLocks noGrp="1"/>
          </p:cNvSpPr>
          <p:nvPr>
            <p:ph idx="1"/>
          </p:nvPr>
        </p:nvSpPr>
        <p:spPr>
          <a:xfrm>
            <a:off x="457200" y="1600200"/>
            <a:ext cx="8458200" cy="3810000"/>
          </a:xfrm>
        </p:spPr>
        <p:txBody>
          <a:bodyPr/>
          <a:lstStyle/>
          <a:p>
            <a:r>
              <a:rPr lang="zh-CN" altLang="en-US" sz="3600"/>
              <a:t>智能卡是一种不可复制的硬件，内置集成电路的芯片，具有硬件加密功能。</a:t>
            </a:r>
            <a:endParaRPr lang="en-US" altLang="zh-CN" sz="3600"/>
          </a:p>
          <a:p>
            <a:r>
              <a:rPr lang="zh-CN" altLang="en-US" sz="3600"/>
              <a:t>登录数据库管理系统时用户将智能卡插入专用读卡器进行身份验证。</a:t>
            </a:r>
            <a:endParaRPr lang="en-US" altLang="zh-CN" sz="3600"/>
          </a:p>
          <a:p>
            <a:r>
              <a:rPr lang="zh-CN" altLang="en-US" sz="3600"/>
              <a:t>实际应用一般采用个人身份识别码和智能卡相结合的方式</a:t>
            </a:r>
          </a:p>
        </p:txBody>
      </p:sp>
      <p:sp>
        <p:nvSpPr>
          <p:cNvPr id="29700" name="灯片编号占位符 3">
            <a:extLst>
              <a:ext uri="{FF2B5EF4-FFF2-40B4-BE49-F238E27FC236}">
                <a16:creationId xmlns:a16="http://schemas.microsoft.com/office/drawing/2014/main" id="{AD94109F-3AD5-4031-A972-797C7B4A78A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DA39CBF-417B-4A5F-8675-ACF7ACDE58D6}" type="slidenum">
              <a:rPr lang="zh-CN" altLang="en-US"/>
              <a:pPr eaLnBrk="1" hangingPunct="1"/>
              <a:t>28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a:extLst>
              <a:ext uri="{FF2B5EF4-FFF2-40B4-BE49-F238E27FC236}">
                <a16:creationId xmlns:a16="http://schemas.microsoft.com/office/drawing/2014/main" id="{BE3BC69A-9D0E-4303-BD37-17E44C85050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0AA5497-4039-4650-842B-AA5E62500514}" type="slidenum">
              <a:rPr lang="zh-CN" altLang="en-US"/>
              <a:pPr eaLnBrk="1" hangingPunct="1"/>
              <a:t>29</a:t>
            </a:fld>
            <a:endParaRPr lang="en-US" altLang="zh-CN"/>
          </a:p>
        </p:txBody>
      </p:sp>
      <p:sp>
        <p:nvSpPr>
          <p:cNvPr id="30723" name="Rectangle 2">
            <a:extLst>
              <a:ext uri="{FF2B5EF4-FFF2-40B4-BE49-F238E27FC236}">
                <a16:creationId xmlns:a16="http://schemas.microsoft.com/office/drawing/2014/main" id="{8FD4B9CD-F82B-46C2-B079-FA58856436CD}"/>
              </a:ext>
            </a:extLst>
          </p:cNvPr>
          <p:cNvSpPr>
            <a:spLocks noGrp="1" noChangeArrowheads="1"/>
          </p:cNvSpPr>
          <p:nvPr>
            <p:ph type="title"/>
          </p:nvPr>
        </p:nvSpPr>
        <p:spPr/>
        <p:txBody>
          <a:bodyPr/>
          <a:lstStyle/>
          <a:p>
            <a:pPr eaLnBrk="1" hangingPunct="1"/>
            <a:r>
              <a:rPr lang="en-US" altLang="zh-CN">
                <a:solidFill>
                  <a:srgbClr val="0000FF"/>
                </a:solidFill>
              </a:rPr>
              <a:t>4.2.2 </a:t>
            </a:r>
            <a:r>
              <a:rPr lang="zh-CN" altLang="en-US" b="1">
                <a:solidFill>
                  <a:srgbClr val="0000FF"/>
                </a:solidFill>
              </a:rPr>
              <a:t>存取控制</a:t>
            </a:r>
          </a:p>
        </p:txBody>
      </p:sp>
      <p:sp>
        <p:nvSpPr>
          <p:cNvPr id="30724" name="Rectangle 3">
            <a:extLst>
              <a:ext uri="{FF2B5EF4-FFF2-40B4-BE49-F238E27FC236}">
                <a16:creationId xmlns:a16="http://schemas.microsoft.com/office/drawing/2014/main" id="{B17860F5-6C27-40B8-85A5-E47563291DC6}"/>
              </a:ext>
            </a:extLst>
          </p:cNvPr>
          <p:cNvSpPr>
            <a:spLocks noGrp="1" noChangeArrowheads="1"/>
          </p:cNvSpPr>
          <p:nvPr>
            <p:ph type="body" idx="1"/>
          </p:nvPr>
        </p:nvSpPr>
        <p:spPr>
          <a:xfrm>
            <a:off x="228600" y="1600200"/>
            <a:ext cx="8686800" cy="4495800"/>
          </a:xfrm>
        </p:spPr>
        <p:txBody>
          <a:bodyPr/>
          <a:lstStyle/>
          <a:p>
            <a:pPr marL="609600" indent="-609600" eaLnBrk="1" hangingPunct="1"/>
            <a:r>
              <a:rPr lang="zh-CN" altLang="en-US" sz="4000"/>
              <a:t>存取控制机制组成</a:t>
            </a:r>
          </a:p>
          <a:p>
            <a:pPr marL="990600" lvl="1" indent="-533400" eaLnBrk="1" hangingPunct="1">
              <a:buFontTx/>
              <a:buAutoNum type="circleNumDbPlain"/>
            </a:pPr>
            <a:r>
              <a:rPr lang="zh-CN" altLang="en-US" sz="4000"/>
              <a:t>用户权限定义</a:t>
            </a:r>
          </a:p>
          <a:p>
            <a:pPr marL="990600" lvl="1" indent="-533400" eaLnBrk="1" hangingPunct="1">
              <a:buFontTx/>
              <a:buAutoNum type="circleNumDbPlain"/>
            </a:pPr>
            <a:r>
              <a:rPr lang="zh-CN" altLang="en-US" sz="4000"/>
              <a:t>合法权限检查</a:t>
            </a:r>
          </a:p>
          <a:p>
            <a:pPr marL="609600" indent="-609600" eaLnBrk="1" hangingPunct="1"/>
            <a:r>
              <a:rPr lang="zh-CN" altLang="en-US" sz="4000">
                <a:solidFill>
                  <a:schemeClr val="accent2"/>
                </a:solidFill>
              </a:rPr>
              <a:t>定义用户权限和合法权限检查机制一起组成了</a:t>
            </a:r>
            <a:r>
              <a:rPr lang="en-US" altLang="zh-CN" sz="4000">
                <a:solidFill>
                  <a:schemeClr val="accent2"/>
                </a:solidFill>
              </a:rPr>
              <a:t>DBMS</a:t>
            </a:r>
            <a:r>
              <a:rPr lang="zh-CN" altLang="en-US" sz="4000">
                <a:solidFill>
                  <a:schemeClr val="accent2"/>
                </a:solidFill>
              </a:rPr>
              <a:t>存取控制子系统</a:t>
            </a:r>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a:extLst>
              <a:ext uri="{FF2B5EF4-FFF2-40B4-BE49-F238E27FC236}">
                <a16:creationId xmlns:a16="http://schemas.microsoft.com/office/drawing/2014/main" id="{46F9CF1E-5C66-4BC1-A6D7-14828EB0F14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7D05D77-45B9-4AF0-AA1F-1FFFF0D4D558}" type="slidenum">
              <a:rPr lang="zh-CN" altLang="en-US"/>
              <a:pPr eaLnBrk="1" hangingPunct="1"/>
              <a:t>3</a:t>
            </a:fld>
            <a:endParaRPr lang="en-US" altLang="zh-CN"/>
          </a:p>
        </p:txBody>
      </p:sp>
      <p:sp>
        <p:nvSpPr>
          <p:cNvPr id="4099" name="Rectangle 2">
            <a:extLst>
              <a:ext uri="{FF2B5EF4-FFF2-40B4-BE49-F238E27FC236}">
                <a16:creationId xmlns:a16="http://schemas.microsoft.com/office/drawing/2014/main" id="{5F679919-B602-4A8D-844F-F4FEE76E6F73}"/>
              </a:ext>
            </a:extLst>
          </p:cNvPr>
          <p:cNvSpPr>
            <a:spLocks noGrp="1" noChangeArrowheads="1"/>
          </p:cNvSpPr>
          <p:nvPr>
            <p:ph type="title"/>
          </p:nvPr>
        </p:nvSpPr>
        <p:spPr>
          <a:xfrm>
            <a:off x="457200" y="152400"/>
            <a:ext cx="8229600" cy="1143000"/>
          </a:xfrm>
        </p:spPr>
        <p:txBody>
          <a:bodyPr/>
          <a:lstStyle/>
          <a:p>
            <a:pPr eaLnBrk="1" hangingPunct="1"/>
            <a:r>
              <a:rPr lang="zh-CN" altLang="en-US" sz="4800" b="1">
                <a:solidFill>
                  <a:srgbClr val="002060"/>
                </a:solidFill>
              </a:rPr>
              <a:t>第四章 数据库安全性</a:t>
            </a:r>
          </a:p>
        </p:txBody>
      </p:sp>
      <p:sp>
        <p:nvSpPr>
          <p:cNvPr id="4100" name="Rectangle 3">
            <a:extLst>
              <a:ext uri="{FF2B5EF4-FFF2-40B4-BE49-F238E27FC236}">
                <a16:creationId xmlns:a16="http://schemas.microsoft.com/office/drawing/2014/main" id="{2EEA1812-0B4A-434B-AC97-AF2CDD43A9D3}"/>
              </a:ext>
            </a:extLst>
          </p:cNvPr>
          <p:cNvSpPr>
            <a:spLocks noGrp="1" noChangeArrowheads="1"/>
          </p:cNvSpPr>
          <p:nvPr>
            <p:ph type="body" idx="1"/>
          </p:nvPr>
        </p:nvSpPr>
        <p:spPr>
          <a:xfrm>
            <a:off x="457200" y="1219200"/>
            <a:ext cx="8229600" cy="5105400"/>
          </a:xfrm>
        </p:spPr>
        <p:txBody>
          <a:bodyPr/>
          <a:lstStyle/>
          <a:p>
            <a:pPr eaLnBrk="1" hangingPunct="1">
              <a:buFontTx/>
              <a:buNone/>
            </a:pPr>
            <a:r>
              <a:rPr lang="en-US" altLang="zh-CN" sz="4000" b="1">
                <a:solidFill>
                  <a:srgbClr val="002060"/>
                </a:solidFill>
              </a:rPr>
              <a:t>4.1  </a:t>
            </a:r>
            <a:r>
              <a:rPr lang="zh-CN" altLang="en-US" sz="4000" b="1">
                <a:solidFill>
                  <a:srgbClr val="0000FF"/>
                </a:solidFill>
              </a:rPr>
              <a:t>数据库安全性概述</a:t>
            </a:r>
          </a:p>
          <a:p>
            <a:pPr eaLnBrk="1" hangingPunct="1">
              <a:buFontTx/>
              <a:buNone/>
            </a:pPr>
            <a:r>
              <a:rPr lang="en-US" altLang="zh-CN" sz="4000" b="1"/>
              <a:t>4.2  </a:t>
            </a:r>
            <a:r>
              <a:rPr lang="zh-CN" altLang="en-US" sz="4000" b="1"/>
              <a:t>数据库安全性控制</a:t>
            </a:r>
          </a:p>
          <a:p>
            <a:pPr eaLnBrk="1" hangingPunct="1">
              <a:buFontTx/>
              <a:buNone/>
            </a:pPr>
            <a:r>
              <a:rPr lang="en-US" altLang="zh-CN" sz="4000" b="1"/>
              <a:t>4.3  </a:t>
            </a:r>
            <a:r>
              <a:rPr lang="zh-CN" altLang="en-US" sz="4000" b="1"/>
              <a:t>视图机制</a:t>
            </a:r>
          </a:p>
          <a:p>
            <a:pPr eaLnBrk="1" hangingPunct="1">
              <a:buFontTx/>
              <a:buNone/>
            </a:pPr>
            <a:r>
              <a:rPr lang="en-US" altLang="zh-CN" sz="4000" b="1"/>
              <a:t>4.4  </a:t>
            </a:r>
            <a:r>
              <a:rPr lang="zh-CN" altLang="en-US" sz="4000" b="1"/>
              <a:t>审计 </a:t>
            </a:r>
          </a:p>
          <a:p>
            <a:pPr eaLnBrk="1" hangingPunct="1">
              <a:buFontTx/>
              <a:buNone/>
            </a:pPr>
            <a:r>
              <a:rPr lang="en-US" altLang="zh-CN" sz="4000" b="1"/>
              <a:t>4.5  </a:t>
            </a:r>
            <a:r>
              <a:rPr lang="zh-CN" altLang="en-US" sz="4000" b="1"/>
              <a:t>数据加密</a:t>
            </a:r>
          </a:p>
          <a:p>
            <a:pPr eaLnBrk="1" hangingPunct="1">
              <a:buFontTx/>
              <a:buNone/>
            </a:pPr>
            <a:r>
              <a:rPr lang="en-US" altLang="zh-CN" sz="4000" b="1"/>
              <a:t>4.6  </a:t>
            </a:r>
            <a:r>
              <a:rPr lang="zh-CN" altLang="en-US" sz="4000" b="1"/>
              <a:t>其他安全性保护</a:t>
            </a:r>
          </a:p>
          <a:p>
            <a:pPr eaLnBrk="1" hangingPunct="1">
              <a:buFontTx/>
              <a:buNone/>
            </a:pPr>
            <a:r>
              <a:rPr lang="en-US" altLang="zh-CN" sz="4000" b="1"/>
              <a:t>4.7  </a:t>
            </a:r>
            <a:r>
              <a:rPr lang="zh-CN" altLang="en-US" sz="4000" b="1"/>
              <a:t>小结</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a:extLst>
              <a:ext uri="{FF2B5EF4-FFF2-40B4-BE49-F238E27FC236}">
                <a16:creationId xmlns:a16="http://schemas.microsoft.com/office/drawing/2014/main" id="{2164540C-8710-49D4-B3ED-EF911DBEA40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A5A9E86-318C-4057-BA7D-83F5A8ABA35B}" type="slidenum">
              <a:rPr lang="zh-CN" altLang="en-US"/>
              <a:pPr eaLnBrk="1" hangingPunct="1"/>
              <a:t>30</a:t>
            </a:fld>
            <a:endParaRPr lang="en-US" altLang="zh-CN"/>
          </a:p>
        </p:txBody>
      </p:sp>
      <p:sp>
        <p:nvSpPr>
          <p:cNvPr id="31747" name="Rectangle 2">
            <a:extLst>
              <a:ext uri="{FF2B5EF4-FFF2-40B4-BE49-F238E27FC236}">
                <a16:creationId xmlns:a16="http://schemas.microsoft.com/office/drawing/2014/main" id="{ACD194AF-AD81-47B4-BEFE-2BABBF02E4BF}"/>
              </a:ext>
            </a:extLst>
          </p:cNvPr>
          <p:cNvSpPr>
            <a:spLocks noGrp="1" noChangeArrowheads="1"/>
          </p:cNvSpPr>
          <p:nvPr>
            <p:ph type="title"/>
          </p:nvPr>
        </p:nvSpPr>
        <p:spPr/>
        <p:txBody>
          <a:bodyPr/>
          <a:lstStyle/>
          <a:p>
            <a:pPr eaLnBrk="1" hangingPunct="1"/>
            <a:r>
              <a:rPr lang="zh-CN" altLang="en-US" b="1">
                <a:solidFill>
                  <a:srgbClr val="0000FF"/>
                </a:solidFill>
              </a:rPr>
              <a:t>常用存取控制方法</a:t>
            </a:r>
          </a:p>
        </p:txBody>
      </p:sp>
      <p:sp>
        <p:nvSpPr>
          <p:cNvPr id="31748" name="Rectangle 3">
            <a:extLst>
              <a:ext uri="{FF2B5EF4-FFF2-40B4-BE49-F238E27FC236}">
                <a16:creationId xmlns:a16="http://schemas.microsoft.com/office/drawing/2014/main" id="{7F256CAD-AEB0-40B5-82E9-A2D41124EAB3}"/>
              </a:ext>
            </a:extLst>
          </p:cNvPr>
          <p:cNvSpPr>
            <a:spLocks noGrp="1" noChangeArrowheads="1"/>
          </p:cNvSpPr>
          <p:nvPr>
            <p:ph type="body" idx="1"/>
          </p:nvPr>
        </p:nvSpPr>
        <p:spPr>
          <a:xfrm>
            <a:off x="609600" y="1600200"/>
            <a:ext cx="8229600" cy="4525963"/>
          </a:xfrm>
        </p:spPr>
        <p:txBody>
          <a:bodyPr/>
          <a:lstStyle/>
          <a:p>
            <a:pPr eaLnBrk="1" hangingPunct="1"/>
            <a:r>
              <a:rPr lang="zh-CN" altLang="en-US" sz="4000"/>
              <a:t>自主存取控制 </a:t>
            </a:r>
            <a:r>
              <a:rPr lang="en-US" altLang="zh-CN" sz="4000"/>
              <a:t>DAC (Discretionary Access Control)</a:t>
            </a:r>
            <a:endParaRPr lang="zh-CN" altLang="en-US" sz="4000"/>
          </a:p>
          <a:p>
            <a:pPr lvl="1" eaLnBrk="1" hangingPunct="1"/>
            <a:r>
              <a:rPr lang="en-US" altLang="zh-CN" sz="4000"/>
              <a:t>C2</a:t>
            </a:r>
            <a:r>
              <a:rPr lang="zh-CN" altLang="en-US" sz="4000"/>
              <a:t>级，灵活</a:t>
            </a:r>
          </a:p>
          <a:p>
            <a:pPr eaLnBrk="1" hangingPunct="1"/>
            <a:r>
              <a:rPr lang="zh-CN" altLang="en-US" sz="4000"/>
              <a:t>强制存取控制 </a:t>
            </a:r>
            <a:r>
              <a:rPr lang="en-US" altLang="zh-CN" sz="4000"/>
              <a:t>MAC (Mandatory Access Control)</a:t>
            </a:r>
            <a:endParaRPr lang="zh-CN" altLang="en-US" sz="4000"/>
          </a:p>
          <a:p>
            <a:pPr lvl="1" eaLnBrk="1" hangingPunct="1"/>
            <a:r>
              <a:rPr lang="en-US" altLang="zh-CN" sz="4000"/>
              <a:t>B1</a:t>
            </a:r>
            <a:r>
              <a:rPr lang="zh-CN" altLang="en-US" sz="4000"/>
              <a:t>级，严格</a:t>
            </a:r>
          </a:p>
          <a:p>
            <a:pPr eaLnBrk="1" hangingPunct="1"/>
            <a:endParaRPr lang="zh-CN" altLang="en-US"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8">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1748">
                                            <p:txEl>
                                              <p:pRg st="1" end="1"/>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31748">
                                            <p:txEl>
                                              <p:pRg st="2" end="2"/>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3174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a:extLst>
              <a:ext uri="{FF2B5EF4-FFF2-40B4-BE49-F238E27FC236}">
                <a16:creationId xmlns:a16="http://schemas.microsoft.com/office/drawing/2014/main" id="{539482C9-9C4E-4EA1-8F76-D332F3D7EC6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CF322A6-80C2-477A-B680-CC2BAFC6CF21}" type="slidenum">
              <a:rPr lang="zh-CN" altLang="en-US"/>
              <a:pPr eaLnBrk="1" hangingPunct="1"/>
              <a:t>31</a:t>
            </a:fld>
            <a:endParaRPr lang="en-US" altLang="zh-CN"/>
          </a:p>
        </p:txBody>
      </p:sp>
      <p:sp>
        <p:nvSpPr>
          <p:cNvPr id="32771" name="Rectangle 2">
            <a:extLst>
              <a:ext uri="{FF2B5EF4-FFF2-40B4-BE49-F238E27FC236}">
                <a16:creationId xmlns:a16="http://schemas.microsoft.com/office/drawing/2014/main" id="{693ECB8F-F522-497D-9A46-49614A6FB83B}"/>
              </a:ext>
            </a:extLst>
          </p:cNvPr>
          <p:cNvSpPr>
            <a:spLocks noGrp="1" noChangeArrowheads="1"/>
          </p:cNvSpPr>
          <p:nvPr>
            <p:ph type="title"/>
          </p:nvPr>
        </p:nvSpPr>
        <p:spPr>
          <a:xfrm>
            <a:off x="457200" y="228600"/>
            <a:ext cx="8229600" cy="1143000"/>
          </a:xfrm>
        </p:spPr>
        <p:txBody>
          <a:bodyPr/>
          <a:lstStyle/>
          <a:p>
            <a:pPr eaLnBrk="1" hangingPunct="1"/>
            <a:r>
              <a:rPr lang="en-US" altLang="zh-CN">
                <a:solidFill>
                  <a:srgbClr val="0000FF"/>
                </a:solidFill>
              </a:rPr>
              <a:t>4.2.3 </a:t>
            </a:r>
            <a:r>
              <a:rPr lang="zh-CN" altLang="en-US" b="1">
                <a:solidFill>
                  <a:srgbClr val="0000FF"/>
                </a:solidFill>
              </a:rPr>
              <a:t>自主存取控制方法 </a:t>
            </a:r>
            <a:r>
              <a:rPr lang="en-US" altLang="zh-CN" b="1">
                <a:solidFill>
                  <a:srgbClr val="0000FF"/>
                </a:solidFill>
              </a:rPr>
              <a:t>(DAC)</a:t>
            </a:r>
          </a:p>
        </p:txBody>
      </p:sp>
      <p:sp>
        <p:nvSpPr>
          <p:cNvPr id="32772" name="Rectangle 3">
            <a:extLst>
              <a:ext uri="{FF2B5EF4-FFF2-40B4-BE49-F238E27FC236}">
                <a16:creationId xmlns:a16="http://schemas.microsoft.com/office/drawing/2014/main" id="{95D8F39C-BAF0-4B03-9A4A-D64BDCBE1143}"/>
              </a:ext>
            </a:extLst>
          </p:cNvPr>
          <p:cNvSpPr>
            <a:spLocks noGrp="1" noChangeArrowheads="1"/>
          </p:cNvSpPr>
          <p:nvPr>
            <p:ph type="body" idx="1"/>
          </p:nvPr>
        </p:nvSpPr>
        <p:spPr>
          <a:xfrm>
            <a:off x="228600" y="1371600"/>
            <a:ext cx="8686800" cy="5334000"/>
          </a:xfrm>
        </p:spPr>
        <p:txBody>
          <a:bodyPr/>
          <a:lstStyle/>
          <a:p>
            <a:pPr eaLnBrk="1" hangingPunct="1"/>
            <a:r>
              <a:rPr lang="zh-CN" altLang="en-US" sz="4000" dirty="0"/>
              <a:t>通过</a:t>
            </a:r>
            <a:r>
              <a:rPr lang="en-US" altLang="zh-CN" sz="4000" dirty="0"/>
              <a:t>SQL </a:t>
            </a:r>
            <a:r>
              <a:rPr lang="zh-CN" altLang="en-US" sz="4000" dirty="0"/>
              <a:t>的</a:t>
            </a:r>
            <a:r>
              <a:rPr lang="en-US" altLang="zh-CN" sz="4000" dirty="0"/>
              <a:t>GRANT </a:t>
            </a:r>
            <a:r>
              <a:rPr lang="zh-CN" altLang="en-US" sz="4000" dirty="0"/>
              <a:t>语句和</a:t>
            </a:r>
            <a:r>
              <a:rPr lang="en-US" altLang="zh-CN" sz="4000" dirty="0"/>
              <a:t>REVOKE </a:t>
            </a:r>
            <a:r>
              <a:rPr lang="zh-CN" altLang="en-US" sz="4000" dirty="0"/>
              <a:t>语句实现用户权限组成</a:t>
            </a:r>
          </a:p>
          <a:p>
            <a:pPr lvl="1" eaLnBrk="1" hangingPunct="1"/>
            <a:r>
              <a:rPr lang="zh-CN" altLang="en-US" sz="3600" dirty="0"/>
              <a:t>数据对象</a:t>
            </a:r>
          </a:p>
          <a:p>
            <a:pPr lvl="1" eaLnBrk="1" hangingPunct="1"/>
            <a:r>
              <a:rPr lang="zh-CN" altLang="en-US" sz="3600" dirty="0"/>
              <a:t>操作类型</a:t>
            </a:r>
          </a:p>
          <a:p>
            <a:pPr eaLnBrk="1" hangingPunct="1"/>
            <a:r>
              <a:rPr lang="zh-CN" altLang="en-US" sz="4000" dirty="0"/>
              <a:t>定义用户存取权限：定义用户可以在哪些数据库对象上进行哪些类型操作</a:t>
            </a:r>
          </a:p>
          <a:p>
            <a:pPr eaLnBrk="1" hangingPunct="1"/>
            <a:r>
              <a:rPr lang="zh-CN" altLang="en-US" sz="4000" dirty="0">
                <a:solidFill>
                  <a:srgbClr val="0000FF"/>
                </a:solidFill>
              </a:rPr>
              <a:t>定义存取权限称为授权 </a:t>
            </a:r>
            <a:r>
              <a:rPr lang="en-US" altLang="zh-CN" sz="4000" dirty="0">
                <a:solidFill>
                  <a:srgbClr val="0000FF"/>
                </a:solidFill>
              </a:rPr>
              <a:t>(Authorization)</a:t>
            </a:r>
            <a:endParaRPr lang="zh-CN" altLang="en-US" sz="40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2">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77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38BF1A0C-17B7-4B3A-B336-B868BE472C4B}"/>
              </a:ext>
            </a:extLst>
          </p:cNvPr>
          <p:cNvSpPr>
            <a:spLocks noGrp="1"/>
          </p:cNvSpPr>
          <p:nvPr>
            <p:ph type="title"/>
          </p:nvPr>
        </p:nvSpPr>
        <p:spPr>
          <a:xfrm>
            <a:off x="0" y="76200"/>
            <a:ext cx="9372600" cy="1143000"/>
          </a:xfrm>
        </p:spPr>
        <p:txBody>
          <a:bodyPr/>
          <a:lstStyle/>
          <a:p>
            <a:r>
              <a:rPr lang="zh-CN" altLang="en-US"/>
              <a:t>表</a:t>
            </a:r>
            <a:r>
              <a:rPr lang="en-US" altLang="zh-CN"/>
              <a:t>4.3 </a:t>
            </a:r>
            <a:r>
              <a:rPr lang="zh-CN" altLang="en-US"/>
              <a:t>关系数据库系统中的存取权限</a:t>
            </a:r>
          </a:p>
        </p:txBody>
      </p:sp>
      <p:graphicFrame>
        <p:nvGraphicFramePr>
          <p:cNvPr id="5" name="内容占位符 4">
            <a:extLst>
              <a:ext uri="{FF2B5EF4-FFF2-40B4-BE49-F238E27FC236}">
                <a16:creationId xmlns:a16="http://schemas.microsoft.com/office/drawing/2014/main" id="{0BDB522E-0499-46C1-93D7-19BCC670B0C8}"/>
              </a:ext>
            </a:extLst>
          </p:cNvPr>
          <p:cNvGraphicFramePr>
            <a:graphicFrameLocks noGrp="1"/>
          </p:cNvGraphicFramePr>
          <p:nvPr>
            <p:ph idx="1"/>
          </p:nvPr>
        </p:nvGraphicFramePr>
        <p:xfrm>
          <a:off x="457200" y="1230313"/>
          <a:ext cx="8382000" cy="5426076"/>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4724400">
                  <a:extLst>
                    <a:ext uri="{9D8B030D-6E8A-4147-A177-3AD203B41FA5}">
                      <a16:colId xmlns:a16="http://schemas.microsoft.com/office/drawing/2014/main" val="20002"/>
                    </a:ext>
                  </a:extLst>
                </a:gridCol>
              </a:tblGrid>
              <a:tr h="620559">
                <a:tc>
                  <a:txBody>
                    <a:bodyPr/>
                    <a:lstStyle/>
                    <a:p>
                      <a:r>
                        <a:rPr lang="zh-CN" altLang="en-US" sz="2800" dirty="0">
                          <a:solidFill>
                            <a:srgbClr val="0000FF"/>
                          </a:solidFill>
                        </a:rPr>
                        <a:t>对象类型</a:t>
                      </a:r>
                    </a:p>
                  </a:txBody>
                  <a:tcPr marT="45725" marB="45725"/>
                </a:tc>
                <a:tc>
                  <a:txBody>
                    <a:bodyPr/>
                    <a:lstStyle/>
                    <a:p>
                      <a:r>
                        <a:rPr lang="zh-CN" altLang="en-US" sz="2800" dirty="0">
                          <a:solidFill>
                            <a:srgbClr val="0000FF"/>
                          </a:solidFill>
                        </a:rPr>
                        <a:t>对象</a:t>
                      </a:r>
                    </a:p>
                  </a:txBody>
                  <a:tcPr marT="45725" marB="45725"/>
                </a:tc>
                <a:tc>
                  <a:txBody>
                    <a:bodyPr/>
                    <a:lstStyle/>
                    <a:p>
                      <a:r>
                        <a:rPr lang="zh-CN" altLang="en-US" sz="2800" dirty="0">
                          <a:solidFill>
                            <a:srgbClr val="0000FF"/>
                          </a:solidFill>
                        </a:rPr>
                        <a:t>操作类型</a:t>
                      </a:r>
                    </a:p>
                  </a:txBody>
                  <a:tcPr marT="45725" marB="45725"/>
                </a:tc>
                <a:extLst>
                  <a:ext uri="{0D108BD9-81ED-4DB2-BD59-A6C34878D82A}">
                    <a16:rowId xmlns:a16="http://schemas.microsoft.com/office/drawing/2014/main" val="10000"/>
                  </a:ext>
                </a:extLst>
              </a:tr>
              <a:tr h="620559">
                <a:tc rowSpan="4">
                  <a:txBody>
                    <a:bodyPr/>
                    <a:lstStyle/>
                    <a:p>
                      <a:pPr algn="ctr"/>
                      <a:r>
                        <a:rPr lang="zh-CN" altLang="en-US" sz="3600" dirty="0"/>
                        <a:t>数据库模式</a:t>
                      </a:r>
                    </a:p>
                  </a:txBody>
                  <a:tcPr marT="45725" marB="45725"/>
                </a:tc>
                <a:tc>
                  <a:txBody>
                    <a:bodyPr/>
                    <a:lstStyle/>
                    <a:p>
                      <a:r>
                        <a:rPr lang="zh-CN" altLang="en-US" sz="2800" dirty="0"/>
                        <a:t>模式</a:t>
                      </a:r>
                    </a:p>
                  </a:txBody>
                  <a:tcPr marT="45725" marB="45725"/>
                </a:tc>
                <a:tc>
                  <a:txBody>
                    <a:bodyPr/>
                    <a:lstStyle/>
                    <a:p>
                      <a:r>
                        <a:rPr lang="en-US" altLang="zh-CN" sz="2400" dirty="0"/>
                        <a:t>CREATE</a:t>
                      </a:r>
                      <a:r>
                        <a:rPr lang="en-US" altLang="zh-CN" sz="2400" baseline="0" dirty="0"/>
                        <a:t> SCHEMA</a:t>
                      </a:r>
                      <a:endParaRPr lang="zh-CN" altLang="en-US" sz="2400" dirty="0"/>
                    </a:p>
                  </a:txBody>
                  <a:tcPr marT="45725" marB="45725"/>
                </a:tc>
                <a:extLst>
                  <a:ext uri="{0D108BD9-81ED-4DB2-BD59-A6C34878D82A}">
                    <a16:rowId xmlns:a16="http://schemas.microsoft.com/office/drawing/2014/main" val="10001"/>
                  </a:ext>
                </a:extLst>
              </a:tr>
              <a:tr h="620559">
                <a:tc vMerge="1">
                  <a:txBody>
                    <a:bodyPr/>
                    <a:lstStyle/>
                    <a:p>
                      <a:endParaRPr lang="zh-CN" altLang="en-US" dirty="0"/>
                    </a:p>
                  </a:txBody>
                  <a:tcPr/>
                </a:tc>
                <a:tc>
                  <a:txBody>
                    <a:bodyPr/>
                    <a:lstStyle/>
                    <a:p>
                      <a:r>
                        <a:rPr lang="zh-CN" altLang="en-US" sz="2800" dirty="0"/>
                        <a:t>基本表</a:t>
                      </a:r>
                    </a:p>
                  </a:txBody>
                  <a:tcPr marT="45725" marB="45725"/>
                </a:tc>
                <a:tc>
                  <a:txBody>
                    <a:bodyPr/>
                    <a:lstStyle/>
                    <a:p>
                      <a:r>
                        <a:rPr lang="en-US" altLang="zh-CN" sz="2400" dirty="0"/>
                        <a:t>CREATE</a:t>
                      </a:r>
                      <a:r>
                        <a:rPr lang="en-US" altLang="zh-CN" sz="2400" baseline="0" dirty="0"/>
                        <a:t> TABLE, ALTER TABLE</a:t>
                      </a:r>
                      <a:endParaRPr lang="zh-CN" altLang="en-US" sz="2400" dirty="0"/>
                    </a:p>
                  </a:txBody>
                  <a:tcPr marT="45725" marB="45725"/>
                </a:tc>
                <a:extLst>
                  <a:ext uri="{0D108BD9-81ED-4DB2-BD59-A6C34878D82A}">
                    <a16:rowId xmlns:a16="http://schemas.microsoft.com/office/drawing/2014/main" val="10002"/>
                  </a:ext>
                </a:extLst>
              </a:tr>
              <a:tr h="620559">
                <a:tc vMerge="1">
                  <a:txBody>
                    <a:bodyPr/>
                    <a:lstStyle/>
                    <a:p>
                      <a:endParaRPr lang="zh-CN" altLang="en-US" dirty="0"/>
                    </a:p>
                  </a:txBody>
                  <a:tcPr/>
                </a:tc>
                <a:tc>
                  <a:txBody>
                    <a:bodyPr/>
                    <a:lstStyle/>
                    <a:p>
                      <a:r>
                        <a:rPr lang="zh-CN" altLang="en-US" sz="2800" dirty="0"/>
                        <a:t>视图</a:t>
                      </a:r>
                    </a:p>
                  </a:txBody>
                  <a:tcPr marT="45725" marB="45725"/>
                </a:tc>
                <a:tc>
                  <a:txBody>
                    <a:bodyPr/>
                    <a:lstStyle/>
                    <a:p>
                      <a:r>
                        <a:rPr lang="en-US" altLang="zh-CN" sz="2400" dirty="0"/>
                        <a:t>CREATE VIEW</a:t>
                      </a:r>
                      <a:endParaRPr lang="zh-CN" altLang="en-US" sz="2400" dirty="0"/>
                    </a:p>
                  </a:txBody>
                  <a:tcPr marT="45725" marB="45725"/>
                </a:tc>
                <a:extLst>
                  <a:ext uri="{0D108BD9-81ED-4DB2-BD59-A6C34878D82A}">
                    <a16:rowId xmlns:a16="http://schemas.microsoft.com/office/drawing/2014/main" val="10003"/>
                  </a:ext>
                </a:extLst>
              </a:tr>
              <a:tr h="566122">
                <a:tc vMerge="1">
                  <a:txBody>
                    <a:bodyPr/>
                    <a:lstStyle/>
                    <a:p>
                      <a:endParaRPr lang="zh-CN" altLang="en-US" dirty="0"/>
                    </a:p>
                  </a:txBody>
                  <a:tcPr/>
                </a:tc>
                <a:tc>
                  <a:txBody>
                    <a:bodyPr/>
                    <a:lstStyle/>
                    <a:p>
                      <a:r>
                        <a:rPr lang="zh-CN" altLang="en-US" sz="2800" dirty="0"/>
                        <a:t>索引</a:t>
                      </a:r>
                    </a:p>
                  </a:txBody>
                  <a:tcPr marT="45725" marB="45725"/>
                </a:tc>
                <a:tc>
                  <a:txBody>
                    <a:bodyPr/>
                    <a:lstStyle/>
                    <a:p>
                      <a:r>
                        <a:rPr lang="en-US" altLang="zh-CN" sz="2400" dirty="0"/>
                        <a:t>CREATE INDEX</a:t>
                      </a:r>
                      <a:endParaRPr lang="zh-CN" altLang="en-US" sz="2400" dirty="0"/>
                    </a:p>
                  </a:txBody>
                  <a:tcPr marT="45725" marB="45725"/>
                </a:tc>
                <a:extLst>
                  <a:ext uri="{0D108BD9-81ED-4DB2-BD59-A6C34878D82A}">
                    <a16:rowId xmlns:a16="http://schemas.microsoft.com/office/drawing/2014/main" val="10004"/>
                  </a:ext>
                </a:extLst>
              </a:tr>
              <a:tr h="1188859">
                <a:tc rowSpan="2">
                  <a:txBody>
                    <a:bodyPr/>
                    <a:lstStyle/>
                    <a:p>
                      <a:pPr marL="0" algn="ctr" defTabSz="914400" rtl="0" eaLnBrk="1" latinLnBrk="0" hangingPunct="1"/>
                      <a:r>
                        <a:rPr lang="zh-CN" altLang="en-US" sz="3600" kern="1200" dirty="0">
                          <a:solidFill>
                            <a:schemeClr val="dk1"/>
                          </a:solidFill>
                          <a:latin typeface="+mn-lt"/>
                          <a:ea typeface="+mn-ea"/>
                          <a:cs typeface="+mn-cs"/>
                        </a:rPr>
                        <a:t>数据</a:t>
                      </a:r>
                    </a:p>
                  </a:txBody>
                  <a:tcPr marT="45725" marB="45725"/>
                </a:tc>
                <a:tc>
                  <a:txBody>
                    <a:bodyPr/>
                    <a:lstStyle/>
                    <a:p>
                      <a:r>
                        <a:rPr lang="zh-CN" altLang="en-US" sz="2800" dirty="0"/>
                        <a:t>基本表和视图</a:t>
                      </a:r>
                    </a:p>
                  </a:txBody>
                  <a:tcPr marT="45725" marB="45725"/>
                </a:tc>
                <a:tc>
                  <a:txBody>
                    <a:bodyPr/>
                    <a:lstStyle/>
                    <a:p>
                      <a:r>
                        <a:rPr lang="en-US" altLang="zh-CN" sz="2400" dirty="0"/>
                        <a:t>SELECT,</a:t>
                      </a:r>
                      <a:r>
                        <a:rPr lang="en-US" altLang="zh-CN" sz="2400" baseline="0" dirty="0"/>
                        <a:t> INSERT, UPDATE, DELETE, REFERENCES, ALL  PRIVILEGES</a:t>
                      </a:r>
                      <a:endParaRPr lang="zh-CN" altLang="en-US" sz="2400" dirty="0"/>
                    </a:p>
                  </a:txBody>
                  <a:tcPr marT="45725" marB="45725"/>
                </a:tc>
                <a:extLst>
                  <a:ext uri="{0D108BD9-81ED-4DB2-BD59-A6C34878D82A}">
                    <a16:rowId xmlns:a16="http://schemas.microsoft.com/office/drawing/2014/main" val="10005"/>
                  </a:ext>
                </a:extLst>
              </a:tr>
              <a:tr h="1188859">
                <a:tc vMerge="1">
                  <a:txBody>
                    <a:bodyPr/>
                    <a:lstStyle/>
                    <a:p>
                      <a:endParaRPr lang="zh-CN" altLang="en-US" dirty="0"/>
                    </a:p>
                  </a:txBody>
                  <a:tcPr/>
                </a:tc>
                <a:tc>
                  <a:txBody>
                    <a:bodyPr/>
                    <a:lstStyle/>
                    <a:p>
                      <a:r>
                        <a:rPr lang="zh-CN" altLang="en-US" sz="2800" dirty="0"/>
                        <a:t>属性列</a:t>
                      </a:r>
                    </a:p>
                  </a:txBody>
                  <a:tcPr marT="45725" marB="45725"/>
                </a:tc>
                <a:tc>
                  <a:txBody>
                    <a:bodyPr/>
                    <a:lstStyle/>
                    <a:p>
                      <a:r>
                        <a:rPr lang="en-US" altLang="zh-CN" sz="2400" dirty="0"/>
                        <a:t>SELECT, INSERT, UPDATE, REFERENCES, ALL PRIVILEGES</a:t>
                      </a:r>
                      <a:endParaRPr lang="zh-CN" altLang="en-US" sz="2400" dirty="0"/>
                    </a:p>
                  </a:txBody>
                  <a:tcPr marT="45725" marB="45725"/>
                </a:tc>
                <a:extLst>
                  <a:ext uri="{0D108BD9-81ED-4DB2-BD59-A6C34878D82A}">
                    <a16:rowId xmlns:a16="http://schemas.microsoft.com/office/drawing/2014/main" val="10006"/>
                  </a:ext>
                </a:extLst>
              </a:tr>
            </a:tbl>
          </a:graphicData>
        </a:graphic>
      </p:graphicFrame>
      <p:sp>
        <p:nvSpPr>
          <p:cNvPr id="33825" name="灯片编号占位符 3">
            <a:extLst>
              <a:ext uri="{FF2B5EF4-FFF2-40B4-BE49-F238E27FC236}">
                <a16:creationId xmlns:a16="http://schemas.microsoft.com/office/drawing/2014/main" id="{38D7CF78-3AE3-464D-AB0E-7651EDA162E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8A6EC66-D2B0-4396-A14C-B4B34C4E102D}" type="slidenum">
              <a:rPr lang="zh-CN" altLang="en-US"/>
              <a:pPr eaLnBrk="1" hangingPunct="1"/>
              <a:t>32</a:t>
            </a:fld>
            <a:endParaRPr lang="en-US" altLang="zh-CN"/>
          </a:p>
        </p:txBody>
      </p:sp>
      <p:cxnSp>
        <p:nvCxnSpPr>
          <p:cNvPr id="7" name="直接连接符 6">
            <a:extLst>
              <a:ext uri="{FF2B5EF4-FFF2-40B4-BE49-F238E27FC236}">
                <a16:creationId xmlns:a16="http://schemas.microsoft.com/office/drawing/2014/main" id="{8D833C76-9047-488B-845B-0BD8FA85AD05}"/>
              </a:ext>
            </a:extLst>
          </p:cNvPr>
          <p:cNvCxnSpPr/>
          <p:nvPr/>
        </p:nvCxnSpPr>
        <p:spPr>
          <a:xfrm>
            <a:off x="471488" y="4267200"/>
            <a:ext cx="8382000" cy="158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a:extLst>
              <a:ext uri="{FF2B5EF4-FFF2-40B4-BE49-F238E27FC236}">
                <a16:creationId xmlns:a16="http://schemas.microsoft.com/office/drawing/2014/main" id="{520417F9-8230-49BA-AFEC-DC1742DFC59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02B479C-FAF4-471A-9B84-3539766CC49C}" type="slidenum">
              <a:rPr lang="zh-CN" altLang="en-US"/>
              <a:pPr eaLnBrk="1" hangingPunct="1"/>
              <a:t>33</a:t>
            </a:fld>
            <a:endParaRPr lang="en-US" altLang="zh-CN"/>
          </a:p>
        </p:txBody>
      </p:sp>
      <p:sp>
        <p:nvSpPr>
          <p:cNvPr id="34819" name="Rectangle 2">
            <a:extLst>
              <a:ext uri="{FF2B5EF4-FFF2-40B4-BE49-F238E27FC236}">
                <a16:creationId xmlns:a16="http://schemas.microsoft.com/office/drawing/2014/main" id="{AEC9D0F9-11B5-48B4-AB3E-01BC064F877D}"/>
              </a:ext>
            </a:extLst>
          </p:cNvPr>
          <p:cNvSpPr>
            <a:spLocks noGrp="1" noChangeArrowheads="1"/>
          </p:cNvSpPr>
          <p:nvPr>
            <p:ph type="title"/>
          </p:nvPr>
        </p:nvSpPr>
        <p:spPr/>
        <p:txBody>
          <a:bodyPr/>
          <a:lstStyle/>
          <a:p>
            <a:pPr eaLnBrk="1" hangingPunct="1"/>
            <a:r>
              <a:rPr lang="en-US" altLang="zh-CN">
                <a:solidFill>
                  <a:srgbClr val="0000FF"/>
                </a:solidFill>
              </a:rPr>
              <a:t>4.2.4 </a:t>
            </a:r>
            <a:r>
              <a:rPr lang="zh-CN" altLang="en-US" b="1">
                <a:solidFill>
                  <a:srgbClr val="0000FF"/>
                </a:solidFill>
              </a:rPr>
              <a:t>授权：授予与收回</a:t>
            </a:r>
          </a:p>
        </p:txBody>
      </p:sp>
      <p:sp>
        <p:nvSpPr>
          <p:cNvPr id="34820" name="Rectangle 3">
            <a:extLst>
              <a:ext uri="{FF2B5EF4-FFF2-40B4-BE49-F238E27FC236}">
                <a16:creationId xmlns:a16="http://schemas.microsoft.com/office/drawing/2014/main" id="{ED146454-F3B0-4142-974A-E6864F2B7CB4}"/>
              </a:ext>
            </a:extLst>
          </p:cNvPr>
          <p:cNvSpPr>
            <a:spLocks noGrp="1" noChangeArrowheads="1"/>
          </p:cNvSpPr>
          <p:nvPr>
            <p:ph type="body" idx="1"/>
          </p:nvPr>
        </p:nvSpPr>
        <p:spPr>
          <a:xfrm>
            <a:off x="381000" y="1447800"/>
            <a:ext cx="8229600" cy="5105400"/>
          </a:xfrm>
        </p:spPr>
        <p:txBody>
          <a:bodyPr/>
          <a:lstStyle/>
          <a:p>
            <a:pPr eaLnBrk="1" hangingPunct="1"/>
            <a:r>
              <a:rPr lang="en-US" altLang="zh-CN" sz="4000"/>
              <a:t>GRANT</a:t>
            </a:r>
            <a:r>
              <a:rPr lang="zh-CN" altLang="en-US" sz="4000"/>
              <a:t>语句的一般格式</a:t>
            </a:r>
          </a:p>
          <a:p>
            <a:pPr lvl="1" eaLnBrk="1" hangingPunct="1">
              <a:buFontTx/>
              <a:buNone/>
            </a:pPr>
            <a:r>
              <a:rPr lang="en-US" altLang="zh-CN" sz="4000">
                <a:solidFill>
                  <a:schemeClr val="accent2"/>
                </a:solidFill>
              </a:rPr>
              <a:t>GRANT &lt;</a:t>
            </a:r>
            <a:r>
              <a:rPr lang="zh-CN" altLang="en-US" sz="4000">
                <a:solidFill>
                  <a:schemeClr val="accent2"/>
                </a:solidFill>
              </a:rPr>
              <a:t>权限</a:t>
            </a:r>
            <a:r>
              <a:rPr lang="en-US" altLang="zh-CN" sz="4000">
                <a:solidFill>
                  <a:schemeClr val="accent2"/>
                </a:solidFill>
              </a:rPr>
              <a:t>&gt;[,&lt;</a:t>
            </a:r>
            <a:r>
              <a:rPr lang="zh-CN" altLang="en-US" sz="4000">
                <a:solidFill>
                  <a:schemeClr val="accent2"/>
                </a:solidFill>
              </a:rPr>
              <a:t>权限</a:t>
            </a:r>
            <a:r>
              <a:rPr lang="en-US" altLang="zh-CN" sz="4000">
                <a:solidFill>
                  <a:schemeClr val="accent2"/>
                </a:solidFill>
              </a:rPr>
              <a:t>&gt;]...</a:t>
            </a:r>
          </a:p>
          <a:p>
            <a:pPr lvl="1" eaLnBrk="1" hangingPunct="1">
              <a:buFontTx/>
              <a:buNone/>
            </a:pPr>
            <a:r>
              <a:rPr lang="en-US" altLang="zh-CN" sz="4000">
                <a:solidFill>
                  <a:schemeClr val="accent2"/>
                </a:solidFill>
              </a:rPr>
              <a:t>[ON &lt;</a:t>
            </a:r>
            <a:r>
              <a:rPr lang="zh-CN" altLang="en-US" sz="4000">
                <a:solidFill>
                  <a:schemeClr val="accent2"/>
                </a:solidFill>
              </a:rPr>
              <a:t>对象类型</a:t>
            </a:r>
            <a:r>
              <a:rPr lang="en-US" altLang="zh-CN" sz="4000">
                <a:solidFill>
                  <a:schemeClr val="accent2"/>
                </a:solidFill>
              </a:rPr>
              <a:t>&gt; &lt;</a:t>
            </a:r>
            <a:r>
              <a:rPr lang="zh-CN" altLang="en-US" sz="4000">
                <a:solidFill>
                  <a:schemeClr val="accent2"/>
                </a:solidFill>
              </a:rPr>
              <a:t>对象名</a:t>
            </a:r>
            <a:r>
              <a:rPr lang="en-US" altLang="zh-CN" sz="4000">
                <a:solidFill>
                  <a:schemeClr val="accent2"/>
                </a:solidFill>
              </a:rPr>
              <a:t>&gt;]</a:t>
            </a:r>
          </a:p>
          <a:p>
            <a:pPr lvl="1" eaLnBrk="1" hangingPunct="1">
              <a:buFontTx/>
              <a:buNone/>
            </a:pPr>
            <a:r>
              <a:rPr lang="en-US" altLang="zh-CN" sz="4000">
                <a:solidFill>
                  <a:schemeClr val="accent2"/>
                </a:solidFill>
              </a:rPr>
              <a:t>TO &lt;</a:t>
            </a:r>
            <a:r>
              <a:rPr lang="zh-CN" altLang="en-US" sz="4000">
                <a:solidFill>
                  <a:schemeClr val="accent2"/>
                </a:solidFill>
              </a:rPr>
              <a:t>用户</a:t>
            </a:r>
            <a:r>
              <a:rPr lang="en-US" altLang="zh-CN" sz="4000">
                <a:solidFill>
                  <a:schemeClr val="accent2"/>
                </a:solidFill>
              </a:rPr>
              <a:t>&gt;[,&lt;</a:t>
            </a:r>
            <a:r>
              <a:rPr lang="zh-CN" altLang="en-US" sz="4000">
                <a:solidFill>
                  <a:schemeClr val="accent2"/>
                </a:solidFill>
              </a:rPr>
              <a:t>用户</a:t>
            </a:r>
            <a:r>
              <a:rPr lang="en-US" altLang="zh-CN" sz="4000">
                <a:solidFill>
                  <a:schemeClr val="accent2"/>
                </a:solidFill>
              </a:rPr>
              <a:t>&gt;]...</a:t>
            </a:r>
          </a:p>
          <a:p>
            <a:pPr lvl="1" eaLnBrk="1" hangingPunct="1">
              <a:buFontTx/>
              <a:buNone/>
            </a:pPr>
            <a:r>
              <a:rPr lang="en-US" altLang="zh-CN" sz="4000">
                <a:solidFill>
                  <a:schemeClr val="accent2"/>
                </a:solidFill>
              </a:rPr>
              <a:t>[WITH GRANT OPTION];</a:t>
            </a:r>
          </a:p>
          <a:p>
            <a:pPr eaLnBrk="1" hangingPunct="1"/>
            <a:r>
              <a:rPr lang="zh-CN" altLang="en-US" sz="4000"/>
              <a:t>语义：将对指定操作对象的指定操作权限授予指定的用户</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a:extLst>
              <a:ext uri="{FF2B5EF4-FFF2-40B4-BE49-F238E27FC236}">
                <a16:creationId xmlns:a16="http://schemas.microsoft.com/office/drawing/2014/main" id="{BAB30B46-9B68-4852-B683-9BCA320A833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598027E-F3FE-4157-B6A2-DC482FBAB8B4}" type="slidenum">
              <a:rPr lang="zh-CN" altLang="en-US"/>
              <a:pPr eaLnBrk="1" hangingPunct="1"/>
              <a:t>34</a:t>
            </a:fld>
            <a:endParaRPr lang="en-US" altLang="zh-CN"/>
          </a:p>
        </p:txBody>
      </p:sp>
      <p:sp>
        <p:nvSpPr>
          <p:cNvPr id="29699" name="Rectangle 3">
            <a:extLst>
              <a:ext uri="{FF2B5EF4-FFF2-40B4-BE49-F238E27FC236}">
                <a16:creationId xmlns:a16="http://schemas.microsoft.com/office/drawing/2014/main" id="{19806856-587D-43CC-BBCD-A8B89C84D77A}"/>
              </a:ext>
            </a:extLst>
          </p:cNvPr>
          <p:cNvSpPr>
            <a:spLocks noGrp="1" noChangeArrowheads="1"/>
          </p:cNvSpPr>
          <p:nvPr>
            <p:ph type="body" idx="1"/>
          </p:nvPr>
        </p:nvSpPr>
        <p:spPr>
          <a:xfrm>
            <a:off x="457200" y="990600"/>
            <a:ext cx="8229600" cy="5105400"/>
          </a:xfrm>
        </p:spPr>
        <p:txBody>
          <a:bodyPr/>
          <a:lstStyle/>
          <a:p>
            <a:pPr marL="609600" indent="-609600" eaLnBrk="1" hangingPunct="1"/>
            <a:r>
              <a:rPr lang="en-US" altLang="zh-CN" sz="4000"/>
              <a:t>GRANT</a:t>
            </a:r>
            <a:r>
              <a:rPr lang="zh-CN" altLang="en-US" sz="4000"/>
              <a:t>语句</a:t>
            </a:r>
          </a:p>
          <a:p>
            <a:pPr marL="990600" lvl="1" indent="-533400" eaLnBrk="1" hangingPunct="1">
              <a:buFontTx/>
              <a:buAutoNum type="circleNumDbPlain"/>
            </a:pPr>
            <a:r>
              <a:rPr lang="en-US" altLang="zh-CN" sz="3600"/>
              <a:t>DBA</a:t>
            </a:r>
          </a:p>
          <a:p>
            <a:pPr marL="990600" lvl="1" indent="-533400" eaLnBrk="1" hangingPunct="1">
              <a:buFontTx/>
              <a:buAutoNum type="circleNumDbPlain"/>
            </a:pPr>
            <a:r>
              <a:rPr lang="zh-CN" altLang="en-US" sz="3600"/>
              <a:t>数据库对象创建者 </a:t>
            </a:r>
            <a:r>
              <a:rPr lang="en-US" altLang="zh-CN" sz="3600"/>
              <a:t>(Owner)</a:t>
            </a:r>
          </a:p>
          <a:p>
            <a:pPr marL="990600" lvl="1" indent="-533400" eaLnBrk="1" hangingPunct="1">
              <a:buFontTx/>
              <a:buAutoNum type="circleNumDbPlain"/>
            </a:pPr>
            <a:r>
              <a:rPr lang="zh-CN" altLang="en-US" sz="3600"/>
              <a:t>拥有该权限的用户</a:t>
            </a:r>
          </a:p>
          <a:p>
            <a:pPr marL="609600" indent="-609600" eaLnBrk="1" hangingPunct="1"/>
            <a:r>
              <a:rPr lang="zh-CN" altLang="en-US" sz="4000"/>
              <a:t>接受权限的用户</a:t>
            </a:r>
          </a:p>
          <a:p>
            <a:pPr marL="990600" lvl="1" indent="-533400" eaLnBrk="1" hangingPunct="1">
              <a:buFontTx/>
              <a:buAutoNum type="circleNumDbPlain"/>
            </a:pPr>
            <a:r>
              <a:rPr lang="zh-CN" altLang="en-US" sz="3600"/>
              <a:t>一个或多个具体用户</a:t>
            </a:r>
          </a:p>
          <a:p>
            <a:pPr marL="990600" lvl="1" indent="-533400" eaLnBrk="1" hangingPunct="1">
              <a:buFontTx/>
              <a:buAutoNum type="circleNumDbPlain"/>
            </a:pPr>
            <a:r>
              <a:rPr lang="en-US" altLang="zh-CN" sz="3600"/>
              <a:t>PUBLIC</a:t>
            </a:r>
            <a:r>
              <a:rPr lang="zh-CN" altLang="en-US" sz="3600"/>
              <a:t>（全体用户）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69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6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6">
            <a:extLst>
              <a:ext uri="{FF2B5EF4-FFF2-40B4-BE49-F238E27FC236}">
                <a16:creationId xmlns:a16="http://schemas.microsoft.com/office/drawing/2014/main" id="{36E01ED0-0530-488B-9A0F-1DFCD99B8AC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BE7D965-BE96-44F4-9B69-B702FC65007B}" type="slidenum">
              <a:rPr lang="zh-CN" altLang="en-US"/>
              <a:pPr eaLnBrk="1" hangingPunct="1"/>
              <a:t>35</a:t>
            </a:fld>
            <a:endParaRPr lang="en-US" altLang="zh-CN"/>
          </a:p>
        </p:txBody>
      </p:sp>
      <p:sp>
        <p:nvSpPr>
          <p:cNvPr id="36867" name="Rectangle 2">
            <a:extLst>
              <a:ext uri="{FF2B5EF4-FFF2-40B4-BE49-F238E27FC236}">
                <a16:creationId xmlns:a16="http://schemas.microsoft.com/office/drawing/2014/main" id="{7826109C-6424-4C34-A0F2-550D891C545D}"/>
              </a:ext>
            </a:extLst>
          </p:cNvPr>
          <p:cNvSpPr>
            <a:spLocks noGrp="1" noChangeArrowheads="1"/>
          </p:cNvSpPr>
          <p:nvPr>
            <p:ph type="title"/>
          </p:nvPr>
        </p:nvSpPr>
        <p:spPr/>
        <p:txBody>
          <a:bodyPr/>
          <a:lstStyle/>
          <a:p>
            <a:pPr eaLnBrk="1" hangingPunct="1"/>
            <a:r>
              <a:rPr lang="en-US" altLang="zh-CN" b="1"/>
              <a:t>WITH GRANT OPTION</a:t>
            </a:r>
            <a:r>
              <a:rPr lang="zh-CN" altLang="en-US" b="1"/>
              <a:t>子句</a:t>
            </a:r>
          </a:p>
        </p:txBody>
      </p:sp>
      <p:sp>
        <p:nvSpPr>
          <p:cNvPr id="36868" name="Rectangle 3">
            <a:extLst>
              <a:ext uri="{FF2B5EF4-FFF2-40B4-BE49-F238E27FC236}">
                <a16:creationId xmlns:a16="http://schemas.microsoft.com/office/drawing/2014/main" id="{A0DF5D9D-C207-435B-ADC0-B3A5E912392C}"/>
              </a:ext>
            </a:extLst>
          </p:cNvPr>
          <p:cNvSpPr>
            <a:spLocks noGrp="1" noChangeArrowheads="1"/>
          </p:cNvSpPr>
          <p:nvPr>
            <p:ph type="body" sz="half" idx="1"/>
          </p:nvPr>
        </p:nvSpPr>
        <p:spPr>
          <a:xfrm>
            <a:off x="457200" y="1371600"/>
            <a:ext cx="7467600" cy="2057400"/>
          </a:xfrm>
        </p:spPr>
        <p:txBody>
          <a:bodyPr/>
          <a:lstStyle/>
          <a:p>
            <a:pPr eaLnBrk="1" hangingPunct="1"/>
            <a:r>
              <a:rPr lang="zh-CN" altLang="en-US" sz="4000"/>
              <a:t>指定：可以再授予</a:t>
            </a:r>
          </a:p>
          <a:p>
            <a:pPr eaLnBrk="1" hangingPunct="1"/>
            <a:r>
              <a:rPr lang="zh-CN" altLang="en-US" sz="4000"/>
              <a:t>没有指定：不能传播</a:t>
            </a:r>
          </a:p>
          <a:p>
            <a:pPr eaLnBrk="1" hangingPunct="1"/>
            <a:r>
              <a:rPr lang="zh-CN" altLang="en-US" sz="4000"/>
              <a:t>不允许循环授权</a:t>
            </a:r>
          </a:p>
        </p:txBody>
      </p:sp>
      <p:pic>
        <p:nvPicPr>
          <p:cNvPr id="36869" name="Picture 4">
            <a:extLst>
              <a:ext uri="{FF2B5EF4-FFF2-40B4-BE49-F238E27FC236}">
                <a16:creationId xmlns:a16="http://schemas.microsoft.com/office/drawing/2014/main" id="{2660C479-C725-4892-AB2C-C506EFE90A2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447800" y="3733800"/>
            <a:ext cx="5867400" cy="1560513"/>
          </a:xfr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a:extLst>
              <a:ext uri="{FF2B5EF4-FFF2-40B4-BE49-F238E27FC236}">
                <a16:creationId xmlns:a16="http://schemas.microsoft.com/office/drawing/2014/main" id="{A229D097-ACE5-4FD7-A181-0A1699575E2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67FFFD9-CB43-4A15-90CE-5221104E4551}" type="slidenum">
              <a:rPr lang="zh-CN" altLang="en-US"/>
              <a:pPr eaLnBrk="1" hangingPunct="1"/>
              <a:t>36</a:t>
            </a:fld>
            <a:endParaRPr lang="en-US" altLang="zh-CN"/>
          </a:p>
        </p:txBody>
      </p:sp>
      <p:sp>
        <p:nvSpPr>
          <p:cNvPr id="46083" name="Rectangle 3">
            <a:extLst>
              <a:ext uri="{FF2B5EF4-FFF2-40B4-BE49-F238E27FC236}">
                <a16:creationId xmlns:a16="http://schemas.microsoft.com/office/drawing/2014/main" id="{0D2EFE87-F944-4254-A42F-93E4F3421A03}"/>
              </a:ext>
            </a:extLst>
          </p:cNvPr>
          <p:cNvSpPr>
            <a:spLocks noGrp="1" noChangeArrowheads="1"/>
          </p:cNvSpPr>
          <p:nvPr>
            <p:ph type="body" idx="1"/>
          </p:nvPr>
        </p:nvSpPr>
        <p:spPr>
          <a:xfrm>
            <a:off x="609600" y="914400"/>
            <a:ext cx="7924800" cy="4525963"/>
          </a:xfrm>
        </p:spPr>
        <p:txBody>
          <a:bodyPr/>
          <a:lstStyle/>
          <a:p>
            <a:pPr eaLnBrk="1" hangingPunct="1">
              <a:buFontTx/>
              <a:buNone/>
            </a:pPr>
            <a:r>
              <a:rPr lang="zh-CN" altLang="en-US" sz="4000"/>
              <a:t>例</a:t>
            </a:r>
            <a:r>
              <a:rPr lang="en-US" altLang="zh-CN" sz="4000"/>
              <a:t>1. </a:t>
            </a:r>
            <a:r>
              <a:rPr lang="zh-CN" altLang="en-US" sz="4000"/>
              <a:t>把查询</a:t>
            </a:r>
            <a:r>
              <a:rPr lang="en-US" altLang="zh-CN" sz="4000"/>
              <a:t>Student</a:t>
            </a:r>
            <a:r>
              <a:rPr lang="zh-CN" altLang="en-US" sz="4000"/>
              <a:t>表的权限授予用户</a:t>
            </a:r>
            <a:r>
              <a:rPr lang="en-US" altLang="zh-CN" sz="4000"/>
              <a:t>U1</a:t>
            </a:r>
          </a:p>
          <a:p>
            <a:pPr lvl="1" eaLnBrk="1" hangingPunct="1">
              <a:buFontTx/>
              <a:buNone/>
            </a:pPr>
            <a:r>
              <a:rPr lang="en-US" altLang="zh-CN" sz="4000"/>
              <a:t>GRANT SELECT</a:t>
            </a:r>
          </a:p>
          <a:p>
            <a:pPr lvl="1" eaLnBrk="1" hangingPunct="1">
              <a:buFontTx/>
              <a:buNone/>
            </a:pPr>
            <a:r>
              <a:rPr lang="en-US" altLang="zh-CN" sz="4000"/>
              <a:t>ON TABLE Student</a:t>
            </a:r>
          </a:p>
          <a:p>
            <a:pPr lvl="1" eaLnBrk="1" hangingPunct="1">
              <a:buFontTx/>
              <a:buNone/>
            </a:pPr>
            <a:r>
              <a:rPr lang="en-US" altLang="zh-CN" sz="4000"/>
              <a:t>TO U1;</a:t>
            </a:r>
          </a:p>
          <a:p>
            <a:pPr eaLnBrk="1" hangingPunct="1"/>
            <a:endParaRPr lang="en-US" altLang="zh-CN" sz="4400"/>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46083">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a:extLst>
              <a:ext uri="{FF2B5EF4-FFF2-40B4-BE49-F238E27FC236}">
                <a16:creationId xmlns:a16="http://schemas.microsoft.com/office/drawing/2014/main" id="{CE565395-AEEF-4916-86FA-938722BE5B7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6452FCF-E91D-4969-89AD-BEEF7CFBB413}" type="slidenum">
              <a:rPr lang="zh-CN" altLang="en-US"/>
              <a:pPr eaLnBrk="1" hangingPunct="1"/>
              <a:t>37</a:t>
            </a:fld>
            <a:endParaRPr lang="en-US" altLang="zh-CN"/>
          </a:p>
        </p:txBody>
      </p:sp>
      <p:sp>
        <p:nvSpPr>
          <p:cNvPr id="47107" name="Rectangle 3">
            <a:extLst>
              <a:ext uri="{FF2B5EF4-FFF2-40B4-BE49-F238E27FC236}">
                <a16:creationId xmlns:a16="http://schemas.microsoft.com/office/drawing/2014/main" id="{CE182CE8-2E99-422E-A5AF-626F2B41B8A5}"/>
              </a:ext>
            </a:extLst>
          </p:cNvPr>
          <p:cNvSpPr>
            <a:spLocks noGrp="1" noChangeArrowheads="1"/>
          </p:cNvSpPr>
          <p:nvPr>
            <p:ph type="body" idx="1"/>
          </p:nvPr>
        </p:nvSpPr>
        <p:spPr>
          <a:xfrm>
            <a:off x="457200" y="1066800"/>
            <a:ext cx="8229600" cy="3657600"/>
          </a:xfrm>
        </p:spPr>
        <p:txBody>
          <a:bodyPr/>
          <a:lstStyle/>
          <a:p>
            <a:pPr eaLnBrk="1" hangingPunct="1">
              <a:buFontTx/>
              <a:buNone/>
            </a:pPr>
            <a:r>
              <a:rPr lang="zh-CN" altLang="en-US" sz="4400" dirty="0"/>
              <a:t>例</a:t>
            </a:r>
            <a:r>
              <a:rPr lang="en-US" altLang="zh-CN" sz="4400" dirty="0"/>
              <a:t>2. </a:t>
            </a:r>
            <a:r>
              <a:rPr lang="zh-CN" altLang="en-US" sz="4400" dirty="0"/>
              <a:t>把对</a:t>
            </a:r>
            <a:r>
              <a:rPr lang="en-US" altLang="zh-CN" sz="4400" dirty="0"/>
              <a:t>Student</a:t>
            </a:r>
            <a:r>
              <a:rPr lang="zh-CN" altLang="en-US" sz="4400" dirty="0"/>
              <a:t>表和</a:t>
            </a:r>
            <a:r>
              <a:rPr lang="en-US" altLang="zh-CN" sz="4400" dirty="0"/>
              <a:t>Course</a:t>
            </a:r>
            <a:r>
              <a:rPr lang="zh-CN" altLang="en-US" sz="4400" dirty="0"/>
              <a:t>表的全部权限授予用户</a:t>
            </a:r>
            <a:r>
              <a:rPr lang="en-US" altLang="zh-CN" sz="4400" dirty="0"/>
              <a:t>U2</a:t>
            </a:r>
            <a:r>
              <a:rPr lang="zh-CN" altLang="en-US" sz="4400" dirty="0"/>
              <a:t>和</a:t>
            </a:r>
            <a:r>
              <a:rPr lang="en-US" altLang="zh-CN" sz="4400" dirty="0"/>
              <a:t>U3</a:t>
            </a:r>
          </a:p>
          <a:p>
            <a:pPr lvl="1" eaLnBrk="1" hangingPunct="1">
              <a:buFontTx/>
              <a:buNone/>
            </a:pPr>
            <a:r>
              <a:rPr lang="en-US" altLang="zh-CN" sz="4000" dirty="0">
                <a:solidFill>
                  <a:srgbClr val="0000FF"/>
                </a:solidFill>
              </a:rPr>
              <a:t>GRANT ALL PRIVILEGES</a:t>
            </a:r>
          </a:p>
          <a:p>
            <a:pPr lvl="1" eaLnBrk="1" hangingPunct="1">
              <a:buFontTx/>
              <a:buNone/>
            </a:pPr>
            <a:r>
              <a:rPr lang="en-US" altLang="zh-CN" sz="4000" dirty="0"/>
              <a:t>ON TABLE Student, Course</a:t>
            </a:r>
          </a:p>
          <a:p>
            <a:pPr lvl="1" eaLnBrk="1" hangingPunct="1">
              <a:buFontTx/>
              <a:buNone/>
            </a:pPr>
            <a:r>
              <a:rPr lang="en-US" altLang="zh-CN" sz="4000" dirty="0"/>
              <a:t>TO U2, U3;</a:t>
            </a:r>
          </a:p>
          <a:p>
            <a:pPr lvl="1" eaLnBrk="1" hangingPunct="1"/>
            <a:endParaRPr lang="en-US" altLang="zh-CN" sz="4000" dirty="0"/>
          </a:p>
          <a:p>
            <a:pPr eaLnBrk="1" hangingPunct="1"/>
            <a:endParaRPr lang="zh-CN" altLang="en-US" sz="4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10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a:extLst>
              <a:ext uri="{FF2B5EF4-FFF2-40B4-BE49-F238E27FC236}">
                <a16:creationId xmlns:a16="http://schemas.microsoft.com/office/drawing/2014/main" id="{19DDEFC5-5342-4782-88D6-B5B8FBC0EAB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B292375-C8F3-4543-BE8E-BEFCAFC848BB}" type="slidenum">
              <a:rPr lang="zh-CN" altLang="en-US"/>
              <a:pPr eaLnBrk="1" hangingPunct="1"/>
              <a:t>38</a:t>
            </a:fld>
            <a:endParaRPr lang="en-US" altLang="zh-CN"/>
          </a:p>
        </p:txBody>
      </p:sp>
      <p:sp>
        <p:nvSpPr>
          <p:cNvPr id="48131" name="Rectangle 3">
            <a:extLst>
              <a:ext uri="{FF2B5EF4-FFF2-40B4-BE49-F238E27FC236}">
                <a16:creationId xmlns:a16="http://schemas.microsoft.com/office/drawing/2014/main" id="{5DF20239-7606-4D53-8891-994BD0092578}"/>
              </a:ext>
            </a:extLst>
          </p:cNvPr>
          <p:cNvSpPr>
            <a:spLocks noGrp="1" noChangeArrowheads="1"/>
          </p:cNvSpPr>
          <p:nvPr>
            <p:ph type="body" idx="1"/>
          </p:nvPr>
        </p:nvSpPr>
        <p:spPr>
          <a:xfrm>
            <a:off x="533400" y="1143000"/>
            <a:ext cx="8305800" cy="4525963"/>
          </a:xfrm>
        </p:spPr>
        <p:txBody>
          <a:bodyPr/>
          <a:lstStyle/>
          <a:p>
            <a:pPr eaLnBrk="1" hangingPunct="1">
              <a:buFontTx/>
              <a:buNone/>
            </a:pPr>
            <a:r>
              <a:rPr lang="zh-CN" altLang="en-US" sz="4000"/>
              <a:t>例</a:t>
            </a:r>
            <a:r>
              <a:rPr lang="en-US" altLang="zh-CN" sz="4000"/>
              <a:t>3. </a:t>
            </a:r>
            <a:r>
              <a:rPr lang="zh-CN" altLang="en-US" sz="4000"/>
              <a:t>把对表</a:t>
            </a:r>
            <a:r>
              <a:rPr lang="en-US" altLang="zh-CN" sz="4000"/>
              <a:t>SC</a:t>
            </a:r>
            <a:r>
              <a:rPr lang="zh-CN" altLang="en-US" sz="4000"/>
              <a:t>的查询权限授予所有用户</a:t>
            </a:r>
          </a:p>
          <a:p>
            <a:pPr lvl="1" eaLnBrk="1" hangingPunct="1">
              <a:buFontTx/>
              <a:buNone/>
            </a:pPr>
            <a:r>
              <a:rPr lang="en-US" altLang="zh-CN" sz="3600"/>
              <a:t>GRANT SELECT</a:t>
            </a:r>
          </a:p>
          <a:p>
            <a:pPr lvl="1" eaLnBrk="1" hangingPunct="1">
              <a:buFontTx/>
              <a:buNone/>
            </a:pPr>
            <a:r>
              <a:rPr lang="en-US" altLang="zh-CN" sz="3600"/>
              <a:t>ON TABLE SC</a:t>
            </a:r>
          </a:p>
          <a:p>
            <a:pPr lvl="1" eaLnBrk="1" hangingPunct="1">
              <a:buFontTx/>
              <a:buNone/>
            </a:pPr>
            <a:r>
              <a:rPr lang="en-US" altLang="zh-CN" sz="3600"/>
              <a:t>TO </a:t>
            </a:r>
            <a:r>
              <a:rPr lang="en-US" altLang="zh-CN" sz="3600">
                <a:solidFill>
                  <a:srgbClr val="0000FF"/>
                </a:solidFill>
              </a:rPr>
              <a:t>PUBLIC</a:t>
            </a:r>
            <a:r>
              <a:rPr lang="en-US" altLang="zh-CN" sz="3600"/>
              <a:t>;</a:t>
            </a:r>
          </a:p>
          <a:p>
            <a:pPr lvl="1" eaLnBrk="1" hangingPunct="1"/>
            <a:endParaRPr lang="zh-CN" altLang="en-US" sz="3600"/>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13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1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a:extLst>
              <a:ext uri="{FF2B5EF4-FFF2-40B4-BE49-F238E27FC236}">
                <a16:creationId xmlns:a16="http://schemas.microsoft.com/office/drawing/2014/main" id="{941B2E4C-9274-48C1-A9CF-4C62227F903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21C0D38-E604-42B0-BAEE-8EAB27BE56FD}" type="slidenum">
              <a:rPr lang="zh-CN" altLang="en-US"/>
              <a:pPr eaLnBrk="1" hangingPunct="1"/>
              <a:t>39</a:t>
            </a:fld>
            <a:endParaRPr lang="en-US" altLang="zh-CN"/>
          </a:p>
        </p:txBody>
      </p:sp>
      <p:sp>
        <p:nvSpPr>
          <p:cNvPr id="49155" name="Rectangle 3">
            <a:extLst>
              <a:ext uri="{FF2B5EF4-FFF2-40B4-BE49-F238E27FC236}">
                <a16:creationId xmlns:a16="http://schemas.microsoft.com/office/drawing/2014/main" id="{773A7C3E-9ADC-4372-B090-866754CD16F8}"/>
              </a:ext>
            </a:extLst>
          </p:cNvPr>
          <p:cNvSpPr>
            <a:spLocks noGrp="1" noChangeArrowheads="1"/>
          </p:cNvSpPr>
          <p:nvPr>
            <p:ph type="body" idx="1"/>
          </p:nvPr>
        </p:nvSpPr>
        <p:spPr>
          <a:xfrm>
            <a:off x="304800" y="685800"/>
            <a:ext cx="8229600" cy="4525963"/>
          </a:xfrm>
        </p:spPr>
        <p:txBody>
          <a:bodyPr/>
          <a:lstStyle/>
          <a:p>
            <a:pPr eaLnBrk="1" hangingPunct="1">
              <a:buFontTx/>
              <a:buNone/>
            </a:pPr>
            <a:r>
              <a:rPr lang="zh-CN" altLang="en-US" sz="4000"/>
              <a:t>  例</a:t>
            </a:r>
            <a:r>
              <a:rPr lang="en-US" altLang="zh-CN" sz="4000"/>
              <a:t>4. </a:t>
            </a:r>
            <a:r>
              <a:rPr lang="zh-CN" altLang="en-US" sz="4000"/>
              <a:t>把查询</a:t>
            </a:r>
            <a:r>
              <a:rPr lang="en-US" altLang="zh-CN" sz="4000"/>
              <a:t>Student</a:t>
            </a:r>
            <a:r>
              <a:rPr lang="zh-CN" altLang="en-US" sz="4000"/>
              <a:t>表和修改学生学号的权限授给用户</a:t>
            </a:r>
            <a:r>
              <a:rPr lang="en-US" altLang="zh-CN" sz="4000"/>
              <a:t>U4</a:t>
            </a:r>
          </a:p>
          <a:p>
            <a:pPr lvl="1" eaLnBrk="1" hangingPunct="1">
              <a:buFontTx/>
              <a:buNone/>
            </a:pPr>
            <a:r>
              <a:rPr lang="en-US" altLang="zh-CN" sz="3600"/>
              <a:t>GRANT </a:t>
            </a:r>
            <a:r>
              <a:rPr lang="en-US" altLang="zh-CN" sz="3600">
                <a:solidFill>
                  <a:srgbClr val="0000FF"/>
                </a:solidFill>
              </a:rPr>
              <a:t>UPDATE (Sno), </a:t>
            </a:r>
            <a:r>
              <a:rPr lang="en-US" altLang="zh-CN" sz="3600"/>
              <a:t>SELECT</a:t>
            </a:r>
          </a:p>
          <a:p>
            <a:pPr lvl="1" eaLnBrk="1" hangingPunct="1">
              <a:buFontTx/>
              <a:buNone/>
            </a:pPr>
            <a:r>
              <a:rPr lang="en-US" altLang="zh-CN" sz="3600"/>
              <a:t>ON TABLE Student</a:t>
            </a:r>
          </a:p>
          <a:p>
            <a:pPr lvl="1" eaLnBrk="1" hangingPunct="1">
              <a:buFontTx/>
              <a:buNone/>
            </a:pPr>
            <a:r>
              <a:rPr lang="en-US" altLang="zh-CN" sz="3600"/>
              <a:t>TO U4;</a:t>
            </a:r>
          </a:p>
          <a:p>
            <a:pPr eaLnBrk="1" hangingPunct="1">
              <a:buFontTx/>
              <a:buNone/>
            </a:pPr>
            <a:r>
              <a:rPr lang="zh-CN" altLang="en-US" sz="4000"/>
              <a:t>   对属性列的授权必须明确指出相应属性列名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49155">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4915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91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a:extLst>
              <a:ext uri="{FF2B5EF4-FFF2-40B4-BE49-F238E27FC236}">
                <a16:creationId xmlns:a16="http://schemas.microsoft.com/office/drawing/2014/main" id="{ED8E526A-D2C4-41EE-A9BE-CBEEBE1F255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A85A022-0819-481C-A30F-FE7E03281AE9}" type="slidenum">
              <a:rPr lang="zh-CN" altLang="en-US"/>
              <a:pPr eaLnBrk="1" hangingPunct="1"/>
              <a:t>4</a:t>
            </a:fld>
            <a:endParaRPr lang="en-US" altLang="zh-CN"/>
          </a:p>
        </p:txBody>
      </p:sp>
      <p:sp>
        <p:nvSpPr>
          <p:cNvPr id="5123" name="Rectangle 2">
            <a:extLst>
              <a:ext uri="{FF2B5EF4-FFF2-40B4-BE49-F238E27FC236}">
                <a16:creationId xmlns:a16="http://schemas.microsoft.com/office/drawing/2014/main" id="{014DE8DA-DE60-45C5-ACFD-3555C9D0732A}"/>
              </a:ext>
            </a:extLst>
          </p:cNvPr>
          <p:cNvSpPr>
            <a:spLocks noGrp="1" noChangeArrowheads="1"/>
          </p:cNvSpPr>
          <p:nvPr>
            <p:ph type="title"/>
          </p:nvPr>
        </p:nvSpPr>
        <p:spPr>
          <a:xfrm>
            <a:off x="533400" y="228600"/>
            <a:ext cx="8229600" cy="1143000"/>
          </a:xfrm>
        </p:spPr>
        <p:txBody>
          <a:bodyPr/>
          <a:lstStyle/>
          <a:p>
            <a:pPr eaLnBrk="1" hangingPunct="1"/>
            <a:r>
              <a:rPr lang="zh-CN" altLang="en-US" sz="4800" b="1">
                <a:solidFill>
                  <a:srgbClr val="0000FF"/>
                </a:solidFill>
              </a:rPr>
              <a:t>计算机安全</a:t>
            </a:r>
          </a:p>
        </p:txBody>
      </p:sp>
      <p:sp>
        <p:nvSpPr>
          <p:cNvPr id="5124" name="Rectangle 3">
            <a:extLst>
              <a:ext uri="{FF2B5EF4-FFF2-40B4-BE49-F238E27FC236}">
                <a16:creationId xmlns:a16="http://schemas.microsoft.com/office/drawing/2014/main" id="{2C070CE0-70B2-4FEB-A458-403325F9699D}"/>
              </a:ext>
            </a:extLst>
          </p:cNvPr>
          <p:cNvSpPr>
            <a:spLocks noGrp="1" noChangeArrowheads="1"/>
          </p:cNvSpPr>
          <p:nvPr>
            <p:ph type="body" idx="1"/>
          </p:nvPr>
        </p:nvSpPr>
        <p:spPr>
          <a:xfrm>
            <a:off x="304800" y="1447800"/>
            <a:ext cx="8534400" cy="4191000"/>
          </a:xfrm>
        </p:spPr>
        <p:txBody>
          <a:bodyPr/>
          <a:lstStyle/>
          <a:p>
            <a:pPr marL="180975" lvl="1" indent="0" eaLnBrk="1" hangingPunct="1">
              <a:buFontTx/>
              <a:buNone/>
            </a:pPr>
            <a:r>
              <a:rPr lang="zh-CN" altLang="en-US" sz="4000" dirty="0"/>
              <a:t>为计算机系统建立和采取的各种安全保护措施，以保护计算机系统的硬件、软件及数据，防止其因偶然或恶意原因使系统遭到破坏，数据遭到更改或泄露等。</a:t>
            </a:r>
          </a:p>
          <a:p>
            <a:pPr marL="0" indent="0" eaLnBrk="1" hangingPunct="1"/>
            <a:endParaRPr lang="zh-CN" altLang="en-US" sz="4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a:extLst>
              <a:ext uri="{FF2B5EF4-FFF2-40B4-BE49-F238E27FC236}">
                <a16:creationId xmlns:a16="http://schemas.microsoft.com/office/drawing/2014/main" id="{3C0E96E2-DDBD-4B6F-9733-24D92BBC216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732F7B2-E342-4E32-B6BE-A5000C62240A}" type="slidenum">
              <a:rPr lang="zh-CN" altLang="en-US"/>
              <a:pPr eaLnBrk="1" hangingPunct="1"/>
              <a:t>40</a:t>
            </a:fld>
            <a:endParaRPr lang="en-US" altLang="zh-CN"/>
          </a:p>
        </p:txBody>
      </p:sp>
      <p:sp>
        <p:nvSpPr>
          <p:cNvPr id="50179" name="Rectangle 3">
            <a:extLst>
              <a:ext uri="{FF2B5EF4-FFF2-40B4-BE49-F238E27FC236}">
                <a16:creationId xmlns:a16="http://schemas.microsoft.com/office/drawing/2014/main" id="{87C69C45-C34C-4EC8-8A13-F305D48FB79D}"/>
              </a:ext>
            </a:extLst>
          </p:cNvPr>
          <p:cNvSpPr>
            <a:spLocks noGrp="1" noChangeArrowheads="1"/>
          </p:cNvSpPr>
          <p:nvPr>
            <p:ph type="body" idx="1"/>
          </p:nvPr>
        </p:nvSpPr>
        <p:spPr>
          <a:xfrm>
            <a:off x="381000" y="762000"/>
            <a:ext cx="8229600" cy="4525963"/>
          </a:xfrm>
        </p:spPr>
        <p:txBody>
          <a:bodyPr/>
          <a:lstStyle/>
          <a:p>
            <a:pPr eaLnBrk="1" hangingPunct="1">
              <a:buFontTx/>
              <a:buNone/>
            </a:pPr>
            <a:r>
              <a:rPr lang="zh-CN" altLang="en-US" sz="4000"/>
              <a:t>  例</a:t>
            </a:r>
            <a:r>
              <a:rPr lang="en-US" altLang="zh-CN" sz="4000"/>
              <a:t>5. </a:t>
            </a:r>
            <a:r>
              <a:rPr lang="zh-CN" altLang="en-US" sz="4000"/>
              <a:t>把对表</a:t>
            </a:r>
            <a:r>
              <a:rPr lang="en-US" altLang="zh-CN" sz="4000"/>
              <a:t>SC</a:t>
            </a:r>
            <a:r>
              <a:rPr lang="zh-CN" altLang="en-US" sz="4000"/>
              <a:t>的</a:t>
            </a:r>
            <a:r>
              <a:rPr lang="en-US" altLang="zh-CN" sz="4000"/>
              <a:t>INSERT</a:t>
            </a:r>
            <a:r>
              <a:rPr lang="zh-CN" altLang="en-US" sz="4000"/>
              <a:t>权限授予</a:t>
            </a:r>
            <a:r>
              <a:rPr lang="en-US" altLang="zh-CN" sz="4000"/>
              <a:t>U5</a:t>
            </a:r>
            <a:r>
              <a:rPr lang="zh-CN" altLang="en-US" sz="4000"/>
              <a:t>用户，并允许他再将此权限授予其他用户</a:t>
            </a:r>
          </a:p>
          <a:p>
            <a:pPr lvl="1" eaLnBrk="1" hangingPunct="1">
              <a:buFontTx/>
              <a:buNone/>
            </a:pPr>
            <a:r>
              <a:rPr lang="en-US" altLang="zh-CN" sz="3600"/>
              <a:t>GRANT INSERT</a:t>
            </a:r>
          </a:p>
          <a:p>
            <a:pPr lvl="1" eaLnBrk="1" hangingPunct="1">
              <a:buFontTx/>
              <a:buNone/>
            </a:pPr>
            <a:r>
              <a:rPr lang="en-US" altLang="zh-CN" sz="3600"/>
              <a:t>ON TABLE SC</a:t>
            </a:r>
          </a:p>
          <a:p>
            <a:pPr lvl="1" eaLnBrk="1" hangingPunct="1">
              <a:buFontTx/>
              <a:buNone/>
            </a:pPr>
            <a:r>
              <a:rPr lang="en-US" altLang="zh-CN" sz="3600"/>
              <a:t>TO U5</a:t>
            </a:r>
          </a:p>
          <a:p>
            <a:pPr lvl="1" eaLnBrk="1" hangingPunct="1">
              <a:buFontTx/>
              <a:buNone/>
            </a:pPr>
            <a:r>
              <a:rPr lang="en-US" altLang="zh-CN" sz="3600">
                <a:solidFill>
                  <a:srgbClr val="0000FF"/>
                </a:solidFill>
              </a:rPr>
              <a:t>WITH GRANT OPTION</a:t>
            </a:r>
            <a:r>
              <a:rPr lang="en-US" altLang="zh-CN" sz="3600"/>
              <a:t>;</a:t>
            </a:r>
          </a:p>
          <a:p>
            <a:pPr lvl="1" eaLnBrk="1" hangingPunct="1"/>
            <a:endParaRPr lang="zh-CN" altLang="en-US" sz="3600"/>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79">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50179">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50179">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01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a:extLst>
              <a:ext uri="{FF2B5EF4-FFF2-40B4-BE49-F238E27FC236}">
                <a16:creationId xmlns:a16="http://schemas.microsoft.com/office/drawing/2014/main" id="{F9E1F65A-6081-46DC-BC87-259D6D06ED1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6B1C9E5-D301-46F4-BFF9-1C316CD7448E}" type="slidenum">
              <a:rPr lang="zh-CN" altLang="en-US"/>
              <a:pPr eaLnBrk="1" hangingPunct="1"/>
              <a:t>41</a:t>
            </a:fld>
            <a:endParaRPr lang="en-US" altLang="zh-CN"/>
          </a:p>
        </p:txBody>
      </p:sp>
      <p:sp>
        <p:nvSpPr>
          <p:cNvPr id="43011" name="Rectangle 2">
            <a:extLst>
              <a:ext uri="{FF2B5EF4-FFF2-40B4-BE49-F238E27FC236}">
                <a16:creationId xmlns:a16="http://schemas.microsoft.com/office/drawing/2014/main" id="{82BF401B-5219-4E49-91C3-492B847B0A91}"/>
              </a:ext>
            </a:extLst>
          </p:cNvPr>
          <p:cNvSpPr>
            <a:spLocks noGrp="1" noChangeArrowheads="1"/>
          </p:cNvSpPr>
          <p:nvPr>
            <p:ph type="title"/>
          </p:nvPr>
        </p:nvSpPr>
        <p:spPr/>
        <p:txBody>
          <a:bodyPr/>
          <a:lstStyle/>
          <a:p>
            <a:pPr eaLnBrk="1" hangingPunct="1"/>
            <a:r>
              <a:rPr lang="zh-CN" altLang="en-US" b="1">
                <a:solidFill>
                  <a:srgbClr val="0000FF"/>
                </a:solidFill>
              </a:rPr>
              <a:t>传播权限</a:t>
            </a:r>
          </a:p>
        </p:txBody>
      </p:sp>
      <p:sp>
        <p:nvSpPr>
          <p:cNvPr id="51203" name="Rectangle 3">
            <a:extLst>
              <a:ext uri="{FF2B5EF4-FFF2-40B4-BE49-F238E27FC236}">
                <a16:creationId xmlns:a16="http://schemas.microsoft.com/office/drawing/2014/main" id="{41AE7F6D-3F10-4514-9F75-0231FFA16D4D}"/>
              </a:ext>
            </a:extLst>
          </p:cNvPr>
          <p:cNvSpPr>
            <a:spLocks noGrp="1" noChangeArrowheads="1"/>
          </p:cNvSpPr>
          <p:nvPr>
            <p:ph type="body" idx="1"/>
          </p:nvPr>
        </p:nvSpPr>
        <p:spPr>
          <a:xfrm>
            <a:off x="533400" y="1447800"/>
            <a:ext cx="8229600" cy="5181600"/>
          </a:xfrm>
        </p:spPr>
        <p:txBody>
          <a:bodyPr/>
          <a:lstStyle/>
          <a:p>
            <a:pPr eaLnBrk="1" hangingPunct="1"/>
            <a:r>
              <a:rPr lang="zh-CN" altLang="en-US" sz="3600"/>
              <a:t>执行例</a:t>
            </a:r>
            <a:r>
              <a:rPr lang="en-US" altLang="zh-CN" sz="3600"/>
              <a:t>5</a:t>
            </a:r>
            <a:r>
              <a:rPr lang="zh-CN" altLang="en-US" sz="3600"/>
              <a:t>后，</a:t>
            </a:r>
            <a:r>
              <a:rPr lang="en-US" altLang="zh-CN" sz="3600"/>
              <a:t>U5</a:t>
            </a:r>
            <a:r>
              <a:rPr lang="zh-CN" altLang="en-US" sz="3600"/>
              <a:t>不仅拥有了对表</a:t>
            </a:r>
            <a:r>
              <a:rPr lang="en-US" altLang="zh-CN" sz="3600"/>
              <a:t>SC</a:t>
            </a:r>
            <a:r>
              <a:rPr lang="zh-CN" altLang="en-US" sz="3600"/>
              <a:t>的</a:t>
            </a:r>
            <a:r>
              <a:rPr lang="en-US" altLang="zh-CN" sz="3600"/>
              <a:t>INSERT</a:t>
            </a:r>
            <a:r>
              <a:rPr lang="zh-CN" altLang="en-US" sz="3600"/>
              <a:t>权限，还可以传播此权限</a:t>
            </a:r>
          </a:p>
          <a:p>
            <a:pPr eaLnBrk="1" hangingPunct="1">
              <a:buFontTx/>
              <a:buNone/>
            </a:pPr>
            <a:r>
              <a:rPr lang="zh-CN" altLang="en-US" sz="3600"/>
              <a:t>  例</a:t>
            </a:r>
            <a:r>
              <a:rPr lang="en-US" altLang="zh-CN" sz="3600"/>
              <a:t>6. GRANT INSERT ON TABLE SC TO U6 </a:t>
            </a:r>
            <a:r>
              <a:rPr lang="en-US" altLang="zh-CN" sz="3600">
                <a:solidFill>
                  <a:srgbClr val="0000FF"/>
                </a:solidFill>
              </a:rPr>
              <a:t>WITH GRANT OPTION</a:t>
            </a:r>
            <a:r>
              <a:rPr lang="en-US" altLang="zh-CN" sz="3600"/>
              <a:t>;</a:t>
            </a:r>
          </a:p>
          <a:p>
            <a:pPr eaLnBrk="1" hangingPunct="1"/>
            <a:r>
              <a:rPr lang="zh-CN" altLang="en-US" sz="3600"/>
              <a:t>同样，</a:t>
            </a:r>
            <a:r>
              <a:rPr lang="en-US" altLang="zh-CN" sz="3600"/>
              <a:t>U6</a:t>
            </a:r>
            <a:r>
              <a:rPr lang="zh-CN" altLang="en-US" sz="3600"/>
              <a:t>还可以将此权限授予</a:t>
            </a:r>
            <a:r>
              <a:rPr lang="en-US" altLang="zh-CN" sz="3600"/>
              <a:t>U7</a:t>
            </a:r>
          </a:p>
          <a:p>
            <a:pPr eaLnBrk="1" hangingPunct="1">
              <a:buFontTx/>
              <a:buNone/>
            </a:pPr>
            <a:r>
              <a:rPr lang="zh-CN" altLang="en-US" sz="3600"/>
              <a:t>  例</a:t>
            </a:r>
            <a:r>
              <a:rPr lang="en-US" altLang="zh-CN" sz="3600"/>
              <a:t>7. GRANT INSERT ON TABLE SC TO U7;</a:t>
            </a:r>
          </a:p>
          <a:p>
            <a:pPr eaLnBrk="1" hangingPunct="1">
              <a:buFontTx/>
              <a:buNone/>
            </a:pPr>
            <a:r>
              <a:rPr lang="zh-CN" altLang="en-US" sz="3600"/>
              <a:t>  但</a:t>
            </a:r>
            <a:r>
              <a:rPr lang="en-US" altLang="zh-CN" sz="3600"/>
              <a:t>U7</a:t>
            </a:r>
            <a:r>
              <a:rPr lang="zh-CN" altLang="en-US" sz="3600"/>
              <a:t>不能再传播此权限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0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20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6">
            <a:extLst>
              <a:ext uri="{FF2B5EF4-FFF2-40B4-BE49-F238E27FC236}">
                <a16:creationId xmlns:a16="http://schemas.microsoft.com/office/drawing/2014/main" id="{D040FCD4-F3C8-4CEB-AB67-1E292F5F9C6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25B845D-0659-48C8-860F-AC50BB2BF1FA}" type="slidenum">
              <a:rPr lang="zh-CN" altLang="en-US"/>
              <a:pPr eaLnBrk="1" hangingPunct="1"/>
              <a:t>42</a:t>
            </a:fld>
            <a:endParaRPr lang="en-US" altLang="zh-CN"/>
          </a:p>
        </p:txBody>
      </p:sp>
      <p:sp>
        <p:nvSpPr>
          <p:cNvPr id="44035" name="Rectangle 3">
            <a:extLst>
              <a:ext uri="{FF2B5EF4-FFF2-40B4-BE49-F238E27FC236}">
                <a16:creationId xmlns:a16="http://schemas.microsoft.com/office/drawing/2014/main" id="{415124C7-5A7B-4013-9326-4D047FDAC7F4}"/>
              </a:ext>
            </a:extLst>
          </p:cNvPr>
          <p:cNvSpPr>
            <a:spLocks noGrp="1" noChangeArrowheads="1"/>
          </p:cNvSpPr>
          <p:nvPr>
            <p:ph type="body" sz="half" idx="1"/>
          </p:nvPr>
        </p:nvSpPr>
        <p:spPr>
          <a:xfrm>
            <a:off x="457200" y="304800"/>
            <a:ext cx="8686800" cy="1066800"/>
          </a:xfrm>
        </p:spPr>
        <p:txBody>
          <a:bodyPr/>
          <a:lstStyle/>
          <a:p>
            <a:pPr eaLnBrk="1" hangingPunct="1">
              <a:buFontTx/>
              <a:buNone/>
            </a:pPr>
            <a:r>
              <a:rPr lang="zh-CN" altLang="en-US" sz="3600"/>
              <a:t>下表是执行了［例</a:t>
            </a:r>
            <a:r>
              <a:rPr lang="en-US" altLang="zh-CN" sz="3600"/>
              <a:t>1</a:t>
            </a:r>
            <a:r>
              <a:rPr lang="zh-CN" altLang="en-US" sz="3600"/>
              <a:t>］到［例</a:t>
            </a:r>
            <a:r>
              <a:rPr lang="en-US" altLang="zh-CN" sz="3600"/>
              <a:t>7</a:t>
            </a:r>
            <a:r>
              <a:rPr lang="zh-CN" altLang="en-US" sz="3600"/>
              <a:t>］的语句后，学生</a:t>
            </a:r>
            <a:r>
              <a:rPr lang="en-US" altLang="zh-CN" sz="3600"/>
              <a:t>-</a:t>
            </a:r>
            <a:r>
              <a:rPr lang="zh-CN" altLang="en-US" sz="3600"/>
              <a:t>课程数据库中的用户权限定义表</a:t>
            </a:r>
          </a:p>
          <a:p>
            <a:pPr eaLnBrk="1" hangingPunct="1"/>
            <a:endParaRPr lang="zh-CN" altLang="en-US" sz="3600"/>
          </a:p>
        </p:txBody>
      </p:sp>
      <p:pic>
        <p:nvPicPr>
          <p:cNvPr id="44036" name="Picture 4">
            <a:extLst>
              <a:ext uri="{FF2B5EF4-FFF2-40B4-BE49-F238E27FC236}">
                <a16:creationId xmlns:a16="http://schemas.microsoft.com/office/drawing/2014/main" id="{33EE2C34-F64E-4031-9EBE-AF8C6D1F8DC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52400" y="1524000"/>
            <a:ext cx="8959850" cy="4800600"/>
          </a:xfr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a:extLst>
              <a:ext uri="{FF2B5EF4-FFF2-40B4-BE49-F238E27FC236}">
                <a16:creationId xmlns:a16="http://schemas.microsoft.com/office/drawing/2014/main" id="{D9CB53B1-7D35-49ED-AD04-B6F736529A8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BE994D9-2349-40C3-B682-B9EEEF9AB1EE}" type="slidenum">
              <a:rPr lang="zh-CN" altLang="en-US"/>
              <a:pPr eaLnBrk="1" hangingPunct="1"/>
              <a:t>43</a:t>
            </a:fld>
            <a:endParaRPr lang="en-US" altLang="zh-CN"/>
          </a:p>
        </p:txBody>
      </p:sp>
      <p:sp>
        <p:nvSpPr>
          <p:cNvPr id="45059" name="Rectangle 2">
            <a:extLst>
              <a:ext uri="{FF2B5EF4-FFF2-40B4-BE49-F238E27FC236}">
                <a16:creationId xmlns:a16="http://schemas.microsoft.com/office/drawing/2014/main" id="{65FC98C1-F8F1-4E20-BC34-FADAFB117A9B}"/>
              </a:ext>
            </a:extLst>
          </p:cNvPr>
          <p:cNvSpPr>
            <a:spLocks noGrp="1" noChangeArrowheads="1"/>
          </p:cNvSpPr>
          <p:nvPr>
            <p:ph type="title"/>
          </p:nvPr>
        </p:nvSpPr>
        <p:spPr/>
        <p:txBody>
          <a:bodyPr/>
          <a:lstStyle/>
          <a:p>
            <a:pPr eaLnBrk="1" hangingPunct="1"/>
            <a:r>
              <a:rPr lang="en-US" altLang="zh-CN" b="1">
                <a:solidFill>
                  <a:srgbClr val="0000FF"/>
                </a:solidFill>
              </a:rPr>
              <a:t>2. </a:t>
            </a:r>
            <a:r>
              <a:rPr lang="zh-CN" altLang="en-US" b="1">
                <a:solidFill>
                  <a:srgbClr val="0000FF"/>
                </a:solidFill>
              </a:rPr>
              <a:t>收回</a:t>
            </a:r>
            <a:r>
              <a:rPr lang="en-US" altLang="zh-CN" b="1">
                <a:solidFill>
                  <a:srgbClr val="0000FF"/>
                </a:solidFill>
              </a:rPr>
              <a:t>REVOKE</a:t>
            </a:r>
            <a:endParaRPr lang="zh-CN" altLang="en-US" b="1">
              <a:solidFill>
                <a:srgbClr val="0000FF"/>
              </a:solidFill>
            </a:endParaRPr>
          </a:p>
        </p:txBody>
      </p:sp>
      <p:sp>
        <p:nvSpPr>
          <p:cNvPr id="45060" name="Rectangle 3">
            <a:extLst>
              <a:ext uri="{FF2B5EF4-FFF2-40B4-BE49-F238E27FC236}">
                <a16:creationId xmlns:a16="http://schemas.microsoft.com/office/drawing/2014/main" id="{77409C12-A0B0-4A67-BCD3-54AD57F11DAF}"/>
              </a:ext>
            </a:extLst>
          </p:cNvPr>
          <p:cNvSpPr>
            <a:spLocks noGrp="1" noChangeArrowheads="1"/>
          </p:cNvSpPr>
          <p:nvPr>
            <p:ph type="body" idx="1"/>
          </p:nvPr>
        </p:nvSpPr>
        <p:spPr/>
        <p:txBody>
          <a:bodyPr/>
          <a:lstStyle/>
          <a:p>
            <a:pPr eaLnBrk="1" hangingPunct="1"/>
            <a:r>
              <a:rPr lang="zh-CN" altLang="en-US" sz="4000"/>
              <a:t>授予用户的权限可以由</a:t>
            </a:r>
            <a:r>
              <a:rPr lang="en-US" altLang="zh-CN" sz="4000"/>
              <a:t>DBA</a:t>
            </a:r>
            <a:r>
              <a:rPr lang="zh-CN" altLang="en-US" sz="4000"/>
              <a:t>或其他授权者用</a:t>
            </a:r>
            <a:r>
              <a:rPr lang="en-US" altLang="zh-CN" sz="4000"/>
              <a:t>REVOKE</a:t>
            </a:r>
            <a:r>
              <a:rPr lang="zh-CN" altLang="en-US" sz="4000"/>
              <a:t>语句收回</a:t>
            </a:r>
          </a:p>
          <a:p>
            <a:pPr eaLnBrk="1" hangingPunct="1"/>
            <a:r>
              <a:rPr lang="en-US" altLang="zh-CN" sz="4000"/>
              <a:t>REVOKE</a:t>
            </a:r>
            <a:r>
              <a:rPr lang="zh-CN" altLang="en-US" sz="4000"/>
              <a:t>语句的一般格式为：</a:t>
            </a:r>
          </a:p>
          <a:p>
            <a:pPr lvl="1" eaLnBrk="1" hangingPunct="1">
              <a:buFontTx/>
              <a:buNone/>
            </a:pPr>
            <a:r>
              <a:rPr lang="en-US" altLang="zh-CN" sz="4000">
                <a:solidFill>
                  <a:srgbClr val="0000FF"/>
                </a:solidFill>
              </a:rPr>
              <a:t>REVOKE &lt;</a:t>
            </a:r>
            <a:r>
              <a:rPr lang="zh-CN" altLang="en-US" sz="4000">
                <a:solidFill>
                  <a:srgbClr val="0000FF"/>
                </a:solidFill>
              </a:rPr>
              <a:t>权限</a:t>
            </a:r>
            <a:r>
              <a:rPr lang="en-US" altLang="zh-CN" sz="4000">
                <a:solidFill>
                  <a:srgbClr val="0000FF"/>
                </a:solidFill>
              </a:rPr>
              <a:t>&gt;[,&lt;</a:t>
            </a:r>
            <a:r>
              <a:rPr lang="zh-CN" altLang="en-US" sz="4000">
                <a:solidFill>
                  <a:srgbClr val="0000FF"/>
                </a:solidFill>
              </a:rPr>
              <a:t>权限</a:t>
            </a:r>
            <a:r>
              <a:rPr lang="en-US" altLang="zh-CN" sz="4000">
                <a:solidFill>
                  <a:srgbClr val="0000FF"/>
                </a:solidFill>
              </a:rPr>
              <a:t>&gt;]...</a:t>
            </a:r>
          </a:p>
          <a:p>
            <a:pPr lvl="1" eaLnBrk="1" hangingPunct="1">
              <a:buFontTx/>
              <a:buNone/>
            </a:pPr>
            <a:r>
              <a:rPr lang="en-US" altLang="zh-CN" sz="4000">
                <a:solidFill>
                  <a:srgbClr val="0000FF"/>
                </a:solidFill>
              </a:rPr>
              <a:t>[ON &lt;</a:t>
            </a:r>
            <a:r>
              <a:rPr lang="zh-CN" altLang="en-US" sz="4000">
                <a:solidFill>
                  <a:srgbClr val="0000FF"/>
                </a:solidFill>
              </a:rPr>
              <a:t>对象类型</a:t>
            </a:r>
            <a:r>
              <a:rPr lang="en-US" altLang="zh-CN" sz="4000">
                <a:solidFill>
                  <a:srgbClr val="0000FF"/>
                </a:solidFill>
              </a:rPr>
              <a:t>&gt; &lt;</a:t>
            </a:r>
            <a:r>
              <a:rPr lang="zh-CN" altLang="en-US" sz="4000">
                <a:solidFill>
                  <a:srgbClr val="0000FF"/>
                </a:solidFill>
              </a:rPr>
              <a:t>对象名</a:t>
            </a:r>
            <a:r>
              <a:rPr lang="en-US" altLang="zh-CN" sz="4000">
                <a:solidFill>
                  <a:srgbClr val="0000FF"/>
                </a:solidFill>
              </a:rPr>
              <a:t>&gt;]</a:t>
            </a:r>
          </a:p>
          <a:p>
            <a:pPr lvl="1" eaLnBrk="1" hangingPunct="1">
              <a:buFontTx/>
              <a:buNone/>
            </a:pPr>
            <a:r>
              <a:rPr lang="en-US" altLang="zh-CN" sz="4000">
                <a:solidFill>
                  <a:srgbClr val="0000FF"/>
                </a:solidFill>
              </a:rPr>
              <a:t>FROM &lt;</a:t>
            </a:r>
            <a:r>
              <a:rPr lang="zh-CN" altLang="en-US" sz="4000">
                <a:solidFill>
                  <a:srgbClr val="0000FF"/>
                </a:solidFill>
              </a:rPr>
              <a:t>用户</a:t>
            </a:r>
            <a:r>
              <a:rPr lang="en-US" altLang="zh-CN" sz="4000">
                <a:solidFill>
                  <a:srgbClr val="0000FF"/>
                </a:solidFill>
              </a:rPr>
              <a:t>&gt;[,&lt;</a:t>
            </a:r>
            <a:r>
              <a:rPr lang="zh-CN" altLang="en-US" sz="4000">
                <a:solidFill>
                  <a:srgbClr val="0000FF"/>
                </a:solidFill>
              </a:rPr>
              <a:t>用户</a:t>
            </a:r>
            <a:r>
              <a:rPr lang="en-US" altLang="zh-CN" sz="4000">
                <a:solidFill>
                  <a:srgbClr val="0000FF"/>
                </a:solidFill>
              </a:rPr>
              <a:t>&gt;]...;</a:t>
            </a:r>
          </a:p>
          <a:p>
            <a:pPr eaLnBrk="1" hangingPunct="1"/>
            <a:endParaRPr lang="zh-CN" altLang="en-US" sz="4400"/>
          </a:p>
          <a:p>
            <a:pPr eaLnBrk="1" hangingPunct="1"/>
            <a:endParaRPr lang="zh-CN" altLang="en-US" sz="40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a:extLst>
              <a:ext uri="{FF2B5EF4-FFF2-40B4-BE49-F238E27FC236}">
                <a16:creationId xmlns:a16="http://schemas.microsoft.com/office/drawing/2014/main" id="{44ACC4F2-CEE9-40C0-AC47-B5AB2033DA5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17229C9-DA34-421D-91A8-A37F2869A206}" type="slidenum">
              <a:rPr lang="zh-CN" altLang="en-US"/>
              <a:pPr eaLnBrk="1" hangingPunct="1"/>
              <a:t>44</a:t>
            </a:fld>
            <a:endParaRPr lang="en-US" altLang="zh-CN"/>
          </a:p>
        </p:txBody>
      </p:sp>
      <p:sp>
        <p:nvSpPr>
          <p:cNvPr id="55299" name="Rectangle 3">
            <a:extLst>
              <a:ext uri="{FF2B5EF4-FFF2-40B4-BE49-F238E27FC236}">
                <a16:creationId xmlns:a16="http://schemas.microsoft.com/office/drawing/2014/main" id="{55FB709A-9CBB-4922-8DBD-4B7885C71122}"/>
              </a:ext>
            </a:extLst>
          </p:cNvPr>
          <p:cNvSpPr>
            <a:spLocks noGrp="1" noChangeArrowheads="1"/>
          </p:cNvSpPr>
          <p:nvPr>
            <p:ph type="body" idx="1"/>
          </p:nvPr>
        </p:nvSpPr>
        <p:spPr>
          <a:xfrm>
            <a:off x="457200" y="1295400"/>
            <a:ext cx="8686800" cy="3733800"/>
          </a:xfrm>
        </p:spPr>
        <p:txBody>
          <a:bodyPr/>
          <a:lstStyle/>
          <a:p>
            <a:pPr eaLnBrk="1" hangingPunct="1">
              <a:buFontTx/>
              <a:buNone/>
            </a:pPr>
            <a:r>
              <a:rPr lang="zh-CN" altLang="en-US" sz="4400"/>
              <a:t>  例</a:t>
            </a:r>
            <a:r>
              <a:rPr lang="en-US" altLang="zh-CN" sz="4400"/>
              <a:t>8. </a:t>
            </a:r>
            <a:r>
              <a:rPr lang="zh-CN" altLang="en-US" sz="4400"/>
              <a:t>把用户</a:t>
            </a:r>
            <a:r>
              <a:rPr lang="en-US" altLang="zh-CN" sz="4400"/>
              <a:t>U4</a:t>
            </a:r>
            <a:r>
              <a:rPr lang="zh-CN" altLang="en-US" sz="4400"/>
              <a:t>修改学生学号的权限收回</a:t>
            </a:r>
          </a:p>
          <a:p>
            <a:pPr lvl="1" eaLnBrk="1" hangingPunct="1">
              <a:buFontTx/>
              <a:buNone/>
            </a:pPr>
            <a:r>
              <a:rPr lang="en-US" altLang="zh-CN" sz="4400"/>
              <a:t>REVOKE UPDATE (Sno)</a:t>
            </a:r>
          </a:p>
          <a:p>
            <a:pPr lvl="1" eaLnBrk="1" hangingPunct="1">
              <a:buFontTx/>
              <a:buNone/>
            </a:pPr>
            <a:r>
              <a:rPr lang="en-US" altLang="zh-CN" sz="4400"/>
              <a:t>ON TABLE Student</a:t>
            </a:r>
          </a:p>
          <a:p>
            <a:pPr lvl="1" eaLnBrk="1" hangingPunct="1">
              <a:buFontTx/>
              <a:buNone/>
            </a:pPr>
            <a:r>
              <a:rPr lang="en-US" altLang="zh-CN" sz="4400"/>
              <a:t>FROM U4;</a:t>
            </a:r>
          </a:p>
          <a:p>
            <a:pPr lvl="1" eaLnBrk="1" hangingPunct="1">
              <a:buFontTx/>
              <a:buNone/>
            </a:pPr>
            <a:endParaRPr lang="zh-CN" altLang="en-US" sz="4400"/>
          </a:p>
          <a:p>
            <a:pPr eaLnBrk="1" hangingPunct="1"/>
            <a:endParaRPr lang="zh-CN" altLang="en-US"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29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29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2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a:extLst>
              <a:ext uri="{FF2B5EF4-FFF2-40B4-BE49-F238E27FC236}">
                <a16:creationId xmlns:a16="http://schemas.microsoft.com/office/drawing/2014/main" id="{AA313FCE-1EAE-4ED6-8A4A-E7987487748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DD584D1-9F02-458A-A9C6-6992DFE07E36}" type="slidenum">
              <a:rPr lang="zh-CN" altLang="en-US"/>
              <a:pPr eaLnBrk="1" hangingPunct="1"/>
              <a:t>45</a:t>
            </a:fld>
            <a:endParaRPr lang="en-US" altLang="zh-CN"/>
          </a:p>
        </p:txBody>
      </p:sp>
      <p:sp>
        <p:nvSpPr>
          <p:cNvPr id="56323" name="Rectangle 3">
            <a:extLst>
              <a:ext uri="{FF2B5EF4-FFF2-40B4-BE49-F238E27FC236}">
                <a16:creationId xmlns:a16="http://schemas.microsoft.com/office/drawing/2014/main" id="{EFB1AB9A-72FF-4F0F-9996-4191153027A6}"/>
              </a:ext>
            </a:extLst>
          </p:cNvPr>
          <p:cNvSpPr>
            <a:spLocks noGrp="1" noChangeArrowheads="1"/>
          </p:cNvSpPr>
          <p:nvPr>
            <p:ph type="body" idx="1"/>
          </p:nvPr>
        </p:nvSpPr>
        <p:spPr>
          <a:xfrm>
            <a:off x="609600" y="990600"/>
            <a:ext cx="8229600" cy="3810000"/>
          </a:xfrm>
        </p:spPr>
        <p:txBody>
          <a:bodyPr/>
          <a:lstStyle/>
          <a:p>
            <a:pPr eaLnBrk="1" hangingPunct="1">
              <a:buFontTx/>
              <a:buNone/>
            </a:pPr>
            <a:r>
              <a:rPr lang="zh-CN" altLang="en-US" sz="4000" dirty="0"/>
              <a:t>  例</a:t>
            </a:r>
            <a:r>
              <a:rPr lang="en-US" altLang="zh-CN" sz="4000" dirty="0"/>
              <a:t>9. </a:t>
            </a:r>
            <a:r>
              <a:rPr lang="zh-CN" altLang="en-US" sz="4000" dirty="0"/>
              <a:t>收回所有用户对表</a:t>
            </a:r>
            <a:r>
              <a:rPr lang="en-US" altLang="zh-CN" sz="4000" dirty="0"/>
              <a:t>SC</a:t>
            </a:r>
            <a:r>
              <a:rPr lang="zh-CN" altLang="en-US" sz="4000" dirty="0"/>
              <a:t>的查询权限</a:t>
            </a:r>
          </a:p>
          <a:p>
            <a:pPr lvl="1" eaLnBrk="1" hangingPunct="1">
              <a:buFontTx/>
              <a:buNone/>
            </a:pPr>
            <a:r>
              <a:rPr lang="en-US" altLang="zh-CN" sz="3600" dirty="0"/>
              <a:t>REVOKE SELECT</a:t>
            </a:r>
          </a:p>
          <a:p>
            <a:pPr lvl="1" eaLnBrk="1" hangingPunct="1">
              <a:buFontTx/>
              <a:buNone/>
            </a:pPr>
            <a:r>
              <a:rPr lang="en-US" altLang="zh-CN" sz="3600" dirty="0"/>
              <a:t>ON TABLE SC</a:t>
            </a:r>
          </a:p>
          <a:p>
            <a:pPr lvl="1" eaLnBrk="1" hangingPunct="1">
              <a:buFontTx/>
              <a:buNone/>
            </a:pPr>
            <a:r>
              <a:rPr lang="en-US" altLang="zh-CN" sz="3600" dirty="0"/>
              <a:t>FROM PUBLIC;</a:t>
            </a:r>
          </a:p>
          <a:p>
            <a:pPr eaLnBrk="1" hangingPunct="1">
              <a:buFontTx/>
              <a:buNone/>
            </a:pPr>
            <a:endParaRPr lang="zh-CN" altLang="en-US" sz="4000" dirty="0"/>
          </a:p>
          <a:p>
            <a:pPr eaLnBrk="1" hangingPunct="1"/>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32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3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a:extLst>
              <a:ext uri="{FF2B5EF4-FFF2-40B4-BE49-F238E27FC236}">
                <a16:creationId xmlns:a16="http://schemas.microsoft.com/office/drawing/2014/main" id="{BEC45C20-27CB-42FF-AD53-3EA3EBB8FFF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F2802A2-D670-4ACE-AB93-10F46C8E6377}" type="slidenum">
              <a:rPr lang="zh-CN" altLang="en-US"/>
              <a:pPr eaLnBrk="1" hangingPunct="1"/>
              <a:t>46</a:t>
            </a:fld>
            <a:endParaRPr lang="en-US" altLang="zh-CN"/>
          </a:p>
        </p:txBody>
      </p:sp>
      <p:sp>
        <p:nvSpPr>
          <p:cNvPr id="57347" name="Rectangle 3">
            <a:extLst>
              <a:ext uri="{FF2B5EF4-FFF2-40B4-BE49-F238E27FC236}">
                <a16:creationId xmlns:a16="http://schemas.microsoft.com/office/drawing/2014/main" id="{D7B55198-07E8-4B38-B7D2-868DF9FE02B7}"/>
              </a:ext>
            </a:extLst>
          </p:cNvPr>
          <p:cNvSpPr>
            <a:spLocks noGrp="1" noChangeArrowheads="1"/>
          </p:cNvSpPr>
          <p:nvPr>
            <p:ph type="body" idx="1"/>
          </p:nvPr>
        </p:nvSpPr>
        <p:spPr>
          <a:xfrm>
            <a:off x="381000" y="762000"/>
            <a:ext cx="8610600" cy="6248400"/>
          </a:xfrm>
        </p:spPr>
        <p:txBody>
          <a:bodyPr/>
          <a:lstStyle/>
          <a:p>
            <a:pPr eaLnBrk="1" hangingPunct="1">
              <a:buFontTx/>
              <a:buNone/>
            </a:pPr>
            <a:r>
              <a:rPr lang="zh-CN" altLang="en-US" dirty="0"/>
              <a:t>  例</a:t>
            </a:r>
            <a:r>
              <a:rPr lang="en-US" altLang="zh-CN" dirty="0"/>
              <a:t>10. </a:t>
            </a:r>
            <a:r>
              <a:rPr lang="zh-CN" altLang="en-US" dirty="0"/>
              <a:t>把用户</a:t>
            </a:r>
            <a:r>
              <a:rPr lang="en-US" altLang="zh-CN" dirty="0"/>
              <a:t>U5</a:t>
            </a:r>
            <a:r>
              <a:rPr lang="zh-CN" altLang="en-US" dirty="0"/>
              <a:t>对</a:t>
            </a:r>
            <a:r>
              <a:rPr lang="en-US" altLang="zh-CN" dirty="0"/>
              <a:t>SC</a:t>
            </a:r>
            <a:r>
              <a:rPr lang="zh-CN" altLang="en-US" dirty="0"/>
              <a:t>表的</a:t>
            </a:r>
            <a:r>
              <a:rPr lang="en-US" altLang="zh-CN" dirty="0"/>
              <a:t>INSERT</a:t>
            </a:r>
            <a:r>
              <a:rPr lang="zh-CN" altLang="en-US" dirty="0"/>
              <a:t>权限收回</a:t>
            </a:r>
          </a:p>
          <a:p>
            <a:pPr lvl="2" eaLnBrk="1" hangingPunct="1">
              <a:buFontTx/>
              <a:buNone/>
            </a:pPr>
            <a:r>
              <a:rPr lang="en-US" altLang="zh-CN" sz="3200" dirty="0"/>
              <a:t>REVOKE INSERT</a:t>
            </a:r>
          </a:p>
          <a:p>
            <a:pPr lvl="2" eaLnBrk="1" hangingPunct="1">
              <a:buFontTx/>
              <a:buNone/>
            </a:pPr>
            <a:r>
              <a:rPr lang="en-US" altLang="zh-CN" sz="3200" dirty="0"/>
              <a:t>ON TABLE SC</a:t>
            </a:r>
          </a:p>
          <a:p>
            <a:pPr lvl="2" eaLnBrk="1" hangingPunct="1">
              <a:buFontTx/>
              <a:buNone/>
            </a:pPr>
            <a:r>
              <a:rPr lang="en-US" altLang="zh-CN" sz="3200" dirty="0"/>
              <a:t>FROM U5 CASCADE ;</a:t>
            </a:r>
          </a:p>
          <a:p>
            <a:pPr eaLnBrk="1" hangingPunct="1"/>
            <a:r>
              <a:rPr lang="zh-CN" altLang="en-US" dirty="0"/>
              <a:t>将用户</a:t>
            </a:r>
            <a:r>
              <a:rPr lang="en-US" altLang="zh-CN" dirty="0"/>
              <a:t>U5</a:t>
            </a:r>
            <a:r>
              <a:rPr lang="zh-CN" altLang="en-US" dirty="0"/>
              <a:t>的</a:t>
            </a:r>
            <a:r>
              <a:rPr lang="en-US" altLang="zh-CN" dirty="0"/>
              <a:t>INSERT</a:t>
            </a:r>
            <a:r>
              <a:rPr lang="zh-CN" altLang="en-US" dirty="0"/>
              <a:t>权限收回，同时级联 </a:t>
            </a:r>
            <a:r>
              <a:rPr lang="en-US" altLang="zh-CN" dirty="0"/>
              <a:t>(CASCADE) </a:t>
            </a:r>
            <a:r>
              <a:rPr lang="zh-CN" altLang="en-US" dirty="0"/>
              <a:t>收回</a:t>
            </a:r>
            <a:r>
              <a:rPr lang="en-US" altLang="zh-CN" dirty="0"/>
              <a:t>U6</a:t>
            </a:r>
            <a:r>
              <a:rPr lang="zh-CN" altLang="en-US" dirty="0"/>
              <a:t>和</a:t>
            </a:r>
            <a:r>
              <a:rPr lang="en-US" altLang="zh-CN" dirty="0"/>
              <a:t>U7</a:t>
            </a:r>
            <a:r>
              <a:rPr lang="zh-CN" altLang="en-US" dirty="0"/>
              <a:t>的</a:t>
            </a:r>
            <a:r>
              <a:rPr lang="en-US" altLang="zh-CN" dirty="0"/>
              <a:t>INSERT</a:t>
            </a:r>
            <a:r>
              <a:rPr lang="zh-CN" altLang="en-US" dirty="0"/>
              <a:t>权限</a:t>
            </a:r>
          </a:p>
          <a:p>
            <a:pPr eaLnBrk="1" hangingPunct="1"/>
            <a:r>
              <a:rPr lang="zh-CN" altLang="en-US" dirty="0"/>
              <a:t>系统只收回直接或间接从</a:t>
            </a:r>
            <a:r>
              <a:rPr lang="en-US" altLang="zh-CN" dirty="0"/>
              <a:t>U5</a:t>
            </a:r>
            <a:r>
              <a:rPr lang="zh-CN" altLang="en-US" dirty="0"/>
              <a:t>处获得的</a:t>
            </a:r>
            <a:br>
              <a:rPr lang="zh-CN" altLang="en-US" dirty="0"/>
            </a:br>
            <a:r>
              <a:rPr lang="zh-CN" altLang="en-US" dirty="0"/>
              <a:t>权限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47">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57347">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5734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734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73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6">
            <a:extLst>
              <a:ext uri="{FF2B5EF4-FFF2-40B4-BE49-F238E27FC236}">
                <a16:creationId xmlns:a16="http://schemas.microsoft.com/office/drawing/2014/main" id="{2064AB47-A0C6-432F-8BD3-482B688C751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1EBBC2B-8656-4D93-9A83-9E26DFBC4B65}" type="slidenum">
              <a:rPr lang="zh-CN" altLang="en-US"/>
              <a:pPr eaLnBrk="1" hangingPunct="1"/>
              <a:t>47</a:t>
            </a:fld>
            <a:endParaRPr lang="en-US" altLang="zh-CN"/>
          </a:p>
        </p:txBody>
      </p:sp>
      <p:sp>
        <p:nvSpPr>
          <p:cNvPr id="49155" name="Rectangle 3">
            <a:extLst>
              <a:ext uri="{FF2B5EF4-FFF2-40B4-BE49-F238E27FC236}">
                <a16:creationId xmlns:a16="http://schemas.microsoft.com/office/drawing/2014/main" id="{17DBD814-2C99-4AA8-A263-588371B949BD}"/>
              </a:ext>
            </a:extLst>
          </p:cNvPr>
          <p:cNvSpPr>
            <a:spLocks noGrp="1" noChangeArrowheads="1"/>
          </p:cNvSpPr>
          <p:nvPr>
            <p:ph type="body" sz="half" idx="1"/>
          </p:nvPr>
        </p:nvSpPr>
        <p:spPr>
          <a:xfrm>
            <a:off x="533400" y="533400"/>
            <a:ext cx="8153400" cy="990600"/>
          </a:xfrm>
        </p:spPr>
        <p:txBody>
          <a:bodyPr/>
          <a:lstStyle/>
          <a:p>
            <a:pPr eaLnBrk="1" hangingPunct="1"/>
            <a:r>
              <a:rPr lang="zh-CN" altLang="en-US" dirty="0"/>
              <a:t>执行［例</a:t>
            </a:r>
            <a:r>
              <a:rPr lang="en-US" altLang="zh-CN" dirty="0"/>
              <a:t>8</a:t>
            </a:r>
            <a:r>
              <a:rPr lang="zh-CN" altLang="en-US" dirty="0"/>
              <a:t>］到［例</a:t>
            </a:r>
            <a:r>
              <a:rPr lang="en-US" altLang="zh-CN" dirty="0"/>
              <a:t>10</a:t>
            </a:r>
            <a:r>
              <a:rPr lang="zh-CN" altLang="en-US" dirty="0"/>
              <a:t>］的语句后，学生</a:t>
            </a:r>
            <a:r>
              <a:rPr lang="en-US" altLang="zh-CN" dirty="0"/>
              <a:t>-</a:t>
            </a:r>
            <a:r>
              <a:rPr lang="zh-CN" altLang="en-US" dirty="0"/>
              <a:t>课程数据库中的用户权限定义表</a:t>
            </a:r>
          </a:p>
          <a:p>
            <a:pPr eaLnBrk="1" hangingPunct="1"/>
            <a:endParaRPr lang="zh-CN" altLang="en-US" dirty="0"/>
          </a:p>
        </p:txBody>
      </p:sp>
      <p:pic>
        <p:nvPicPr>
          <p:cNvPr id="49156" name="Picture 4">
            <a:extLst>
              <a:ext uri="{FF2B5EF4-FFF2-40B4-BE49-F238E27FC236}">
                <a16:creationId xmlns:a16="http://schemas.microsoft.com/office/drawing/2014/main" id="{332555B4-63C6-4456-86C4-A0E3D30E741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52400" y="2057400"/>
            <a:ext cx="8891588" cy="3352800"/>
          </a:xfr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a:extLst>
              <a:ext uri="{FF2B5EF4-FFF2-40B4-BE49-F238E27FC236}">
                <a16:creationId xmlns:a16="http://schemas.microsoft.com/office/drawing/2014/main" id="{4C71B0A9-7B19-4D37-AE8F-2BC0A76E374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A91DAA6-7C6E-4C68-9E12-725672AF6585}" type="slidenum">
              <a:rPr lang="zh-CN" altLang="en-US"/>
              <a:pPr eaLnBrk="1" hangingPunct="1"/>
              <a:t>48</a:t>
            </a:fld>
            <a:endParaRPr lang="en-US" altLang="zh-CN"/>
          </a:p>
        </p:txBody>
      </p:sp>
      <p:sp>
        <p:nvSpPr>
          <p:cNvPr id="50179" name="Rectangle 2">
            <a:extLst>
              <a:ext uri="{FF2B5EF4-FFF2-40B4-BE49-F238E27FC236}">
                <a16:creationId xmlns:a16="http://schemas.microsoft.com/office/drawing/2014/main" id="{6597E85A-A347-4CA4-935A-6F38D5C753EE}"/>
              </a:ext>
            </a:extLst>
          </p:cNvPr>
          <p:cNvSpPr>
            <a:spLocks noGrp="1" noChangeArrowheads="1"/>
          </p:cNvSpPr>
          <p:nvPr>
            <p:ph type="title"/>
          </p:nvPr>
        </p:nvSpPr>
        <p:spPr>
          <a:xfrm>
            <a:off x="457200" y="152400"/>
            <a:ext cx="8229600" cy="1143000"/>
          </a:xfrm>
        </p:spPr>
        <p:txBody>
          <a:bodyPr/>
          <a:lstStyle/>
          <a:p>
            <a:pPr eaLnBrk="1" hangingPunct="1"/>
            <a:r>
              <a:rPr lang="zh-CN" altLang="en-US" b="1">
                <a:solidFill>
                  <a:srgbClr val="0000FF"/>
                </a:solidFill>
              </a:rPr>
              <a:t>小结</a:t>
            </a:r>
            <a:r>
              <a:rPr lang="en-US" altLang="zh-CN">
                <a:solidFill>
                  <a:srgbClr val="0000FF"/>
                </a:solidFill>
              </a:rPr>
              <a:t>:</a:t>
            </a:r>
            <a:r>
              <a:rPr lang="en-US" altLang="zh-CN" b="1">
                <a:solidFill>
                  <a:srgbClr val="0000FF"/>
                </a:solidFill>
              </a:rPr>
              <a:t>SQL</a:t>
            </a:r>
            <a:r>
              <a:rPr lang="zh-CN" altLang="en-US" b="1">
                <a:solidFill>
                  <a:srgbClr val="0000FF"/>
                </a:solidFill>
              </a:rPr>
              <a:t>灵活的授权机制</a:t>
            </a:r>
          </a:p>
        </p:txBody>
      </p:sp>
      <p:sp>
        <p:nvSpPr>
          <p:cNvPr id="60419" name="Rectangle 3">
            <a:extLst>
              <a:ext uri="{FF2B5EF4-FFF2-40B4-BE49-F238E27FC236}">
                <a16:creationId xmlns:a16="http://schemas.microsoft.com/office/drawing/2014/main" id="{3201F9C9-6DF9-4ECA-99A7-2AA2EACAA2D4}"/>
              </a:ext>
            </a:extLst>
          </p:cNvPr>
          <p:cNvSpPr>
            <a:spLocks noGrp="1" noChangeArrowheads="1"/>
          </p:cNvSpPr>
          <p:nvPr>
            <p:ph type="body" idx="1"/>
          </p:nvPr>
        </p:nvSpPr>
        <p:spPr>
          <a:xfrm>
            <a:off x="457200" y="1066800"/>
            <a:ext cx="8686800" cy="5638800"/>
          </a:xfrm>
        </p:spPr>
        <p:txBody>
          <a:bodyPr/>
          <a:lstStyle/>
          <a:p>
            <a:pPr eaLnBrk="1" hangingPunct="1"/>
            <a:r>
              <a:rPr lang="en-US" altLang="zh-CN" sz="3600"/>
              <a:t>DBA</a:t>
            </a:r>
            <a:r>
              <a:rPr lang="zh-CN" altLang="en-US" sz="3600"/>
              <a:t>：拥有所有对象的所有权限，</a:t>
            </a:r>
            <a:r>
              <a:rPr lang="zh-CN" altLang="en-US" sz="4000"/>
              <a:t>不同的权限授予不同的用户</a:t>
            </a:r>
          </a:p>
          <a:p>
            <a:pPr eaLnBrk="1" hangingPunct="1"/>
            <a:r>
              <a:rPr lang="zh-CN" altLang="en-US" sz="3600"/>
              <a:t>用户：拥有自己建立的对象的全部的操作权限</a:t>
            </a:r>
          </a:p>
          <a:p>
            <a:pPr lvl="1" eaLnBrk="1" hangingPunct="1"/>
            <a:r>
              <a:rPr lang="en-US" altLang="zh-CN" sz="3600"/>
              <a:t>GRANT</a:t>
            </a:r>
            <a:r>
              <a:rPr lang="zh-CN" altLang="en-US" sz="3600"/>
              <a:t>：授予其他用户</a:t>
            </a:r>
          </a:p>
          <a:p>
            <a:pPr eaLnBrk="1" hangingPunct="1"/>
            <a:r>
              <a:rPr lang="zh-CN" altLang="en-US" sz="3600"/>
              <a:t>被授权的用户</a:t>
            </a:r>
          </a:p>
          <a:p>
            <a:pPr lvl="1" eaLnBrk="1" hangingPunct="1"/>
            <a:r>
              <a:rPr lang="zh-CN" altLang="en-US" sz="3600"/>
              <a:t> “继续授权”许可：再授予</a:t>
            </a:r>
          </a:p>
          <a:p>
            <a:pPr eaLnBrk="1" hangingPunct="1"/>
            <a:r>
              <a:rPr lang="zh-CN" altLang="en-US" sz="3600"/>
              <a:t>所有授予出去的权限在必要时又都可用</a:t>
            </a:r>
            <a:r>
              <a:rPr lang="en-US" altLang="zh-CN" sz="3600"/>
              <a:t>REVOKE</a:t>
            </a:r>
            <a:r>
              <a:rPr lang="zh-CN" altLang="en-US" sz="3600"/>
              <a:t>语句收回</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419">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60419">
                                            <p:txEl>
                                              <p:pRg st="2" end="2"/>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60419">
                                            <p:txEl>
                                              <p:pRg st="3" end="3"/>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60419">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04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a:extLst>
              <a:ext uri="{FF2B5EF4-FFF2-40B4-BE49-F238E27FC236}">
                <a16:creationId xmlns:a16="http://schemas.microsoft.com/office/drawing/2014/main" id="{C188D5D1-A2C8-45B8-B568-4CF53FEC059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F785B01-CE8E-4E77-B6DB-7CBD34816D7D}" type="slidenum">
              <a:rPr lang="zh-CN" altLang="en-US"/>
              <a:pPr eaLnBrk="1" hangingPunct="1"/>
              <a:t>49</a:t>
            </a:fld>
            <a:endParaRPr lang="en-US" altLang="zh-CN"/>
          </a:p>
        </p:txBody>
      </p:sp>
      <p:sp>
        <p:nvSpPr>
          <p:cNvPr id="51203" name="Rectangle 2">
            <a:extLst>
              <a:ext uri="{FF2B5EF4-FFF2-40B4-BE49-F238E27FC236}">
                <a16:creationId xmlns:a16="http://schemas.microsoft.com/office/drawing/2014/main" id="{C3D10B0B-35D5-471D-BB76-AC1EB6B1A8D4}"/>
              </a:ext>
            </a:extLst>
          </p:cNvPr>
          <p:cNvSpPr>
            <a:spLocks noGrp="1" noChangeArrowheads="1"/>
          </p:cNvSpPr>
          <p:nvPr>
            <p:ph type="title"/>
          </p:nvPr>
        </p:nvSpPr>
        <p:spPr/>
        <p:txBody>
          <a:bodyPr/>
          <a:lstStyle/>
          <a:p>
            <a:pPr eaLnBrk="1" hangingPunct="1"/>
            <a:r>
              <a:rPr lang="en-US" altLang="zh-CN" b="1">
                <a:solidFill>
                  <a:srgbClr val="0000FF"/>
                </a:solidFill>
              </a:rPr>
              <a:t>3. </a:t>
            </a:r>
            <a:r>
              <a:rPr lang="zh-CN" altLang="en-US" b="1">
                <a:solidFill>
                  <a:srgbClr val="0000FF"/>
                </a:solidFill>
              </a:rPr>
              <a:t>创建数据库模式的权限</a:t>
            </a:r>
          </a:p>
        </p:txBody>
      </p:sp>
      <p:sp>
        <p:nvSpPr>
          <p:cNvPr id="45060" name="Rectangle 3">
            <a:extLst>
              <a:ext uri="{FF2B5EF4-FFF2-40B4-BE49-F238E27FC236}">
                <a16:creationId xmlns:a16="http://schemas.microsoft.com/office/drawing/2014/main" id="{3269252F-F3F3-46EE-B3E8-EEA3AC4E5866}"/>
              </a:ext>
            </a:extLst>
          </p:cNvPr>
          <p:cNvSpPr>
            <a:spLocks noGrp="1" noChangeArrowheads="1"/>
          </p:cNvSpPr>
          <p:nvPr>
            <p:ph type="body" idx="1"/>
          </p:nvPr>
        </p:nvSpPr>
        <p:spPr>
          <a:xfrm>
            <a:off x="304800" y="1447800"/>
            <a:ext cx="8686800" cy="4876800"/>
          </a:xfrm>
        </p:spPr>
        <p:txBody>
          <a:bodyPr/>
          <a:lstStyle/>
          <a:p>
            <a:pPr eaLnBrk="1" hangingPunct="1">
              <a:lnSpc>
                <a:spcPct val="90000"/>
              </a:lnSpc>
            </a:pPr>
            <a:r>
              <a:rPr lang="en-US" altLang="zh-CN" sz="3600"/>
              <a:t>GRANT</a:t>
            </a:r>
            <a:r>
              <a:rPr lang="zh-CN" altLang="en-US" sz="3600"/>
              <a:t>和</a:t>
            </a:r>
            <a:r>
              <a:rPr lang="en-US" altLang="zh-CN" sz="3600"/>
              <a:t>REVOKE</a:t>
            </a:r>
            <a:r>
              <a:rPr lang="zh-CN" altLang="en-US" sz="3600"/>
              <a:t>语句向用户授予或收回对数据的操作权限。</a:t>
            </a:r>
            <a:endParaRPr lang="en-US" altLang="zh-CN" sz="3600"/>
          </a:p>
          <a:p>
            <a:pPr eaLnBrk="1" hangingPunct="1">
              <a:lnSpc>
                <a:spcPct val="90000"/>
              </a:lnSpc>
            </a:pPr>
            <a:r>
              <a:rPr lang="zh-CN" altLang="en-US" sz="3600"/>
              <a:t>对创建数据库模式一类的数据库对象的授权由数据库管理员在创建用户时实现。</a:t>
            </a:r>
            <a:endParaRPr lang="en-US" altLang="zh-CN" sz="3600"/>
          </a:p>
          <a:p>
            <a:pPr eaLnBrk="1" hangingPunct="1">
              <a:lnSpc>
                <a:spcPct val="90000"/>
              </a:lnSpc>
            </a:pPr>
            <a:r>
              <a:rPr lang="en-US" altLang="zh-CN" sz="3600"/>
              <a:t>CREATE USER</a:t>
            </a:r>
            <a:r>
              <a:rPr lang="zh-CN" altLang="en-US" sz="3600"/>
              <a:t>语句格式</a:t>
            </a:r>
          </a:p>
          <a:p>
            <a:pPr lvl="1" eaLnBrk="1" hangingPunct="1">
              <a:lnSpc>
                <a:spcPct val="90000"/>
              </a:lnSpc>
              <a:buFontTx/>
              <a:buNone/>
            </a:pPr>
            <a:r>
              <a:rPr lang="en-US" altLang="zh-CN" sz="3600">
                <a:solidFill>
                  <a:srgbClr val="0000FF"/>
                </a:solidFill>
              </a:rPr>
              <a:t>CREATE USER &lt;username&gt;</a:t>
            </a:r>
          </a:p>
          <a:p>
            <a:pPr lvl="1" eaLnBrk="1" hangingPunct="1">
              <a:lnSpc>
                <a:spcPct val="90000"/>
              </a:lnSpc>
              <a:buFontTx/>
              <a:buNone/>
            </a:pPr>
            <a:r>
              <a:rPr lang="zh-CN" altLang="en-US" sz="3600">
                <a:solidFill>
                  <a:srgbClr val="0000FF"/>
                </a:solidFill>
              </a:rPr>
              <a:t>［</a:t>
            </a:r>
            <a:r>
              <a:rPr lang="en-US" altLang="zh-CN" sz="3600">
                <a:solidFill>
                  <a:srgbClr val="0000FF"/>
                </a:solidFill>
              </a:rPr>
              <a:t>WITH</a:t>
            </a:r>
            <a:r>
              <a:rPr lang="zh-CN" altLang="en-US" sz="3600">
                <a:solidFill>
                  <a:srgbClr val="0000FF"/>
                </a:solidFill>
              </a:rPr>
              <a:t>］［</a:t>
            </a:r>
            <a:r>
              <a:rPr lang="en-US" altLang="zh-CN" sz="3600">
                <a:solidFill>
                  <a:srgbClr val="0000FF"/>
                </a:solidFill>
              </a:rPr>
              <a:t>DBA | RESOURCE | CONNECT</a:t>
            </a:r>
            <a:r>
              <a:rPr lang="zh-CN" altLang="en-US" sz="3600">
                <a:solidFill>
                  <a:srgbClr val="0000FF"/>
                </a:solidFill>
              </a:rPr>
              <a:t>］</a:t>
            </a:r>
          </a:p>
          <a:p>
            <a:pPr eaLnBrk="1" hangingPunct="1">
              <a:lnSpc>
                <a:spcPct val="90000"/>
              </a:lnSpc>
            </a:pPr>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06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506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506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5060">
                                            <p:txEl>
                                              <p:pRg st="3" end="3"/>
                                            </p:txEl>
                                          </p:spTgt>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nodeType="afterEffect">
                                  <p:stCondLst>
                                    <p:cond delay="0"/>
                                  </p:stCondLst>
                                  <p:childTnLst>
                                    <p:set>
                                      <p:cBhvr>
                                        <p:cTn id="21" dur="1" fill="hold">
                                          <p:stCondLst>
                                            <p:cond delay="0"/>
                                          </p:stCondLst>
                                        </p:cTn>
                                        <p:tgtEl>
                                          <p:spTgt spid="4506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a:extLst>
              <a:ext uri="{FF2B5EF4-FFF2-40B4-BE49-F238E27FC236}">
                <a16:creationId xmlns:a16="http://schemas.microsoft.com/office/drawing/2014/main" id="{F0AD2B05-A82D-41BE-BDE5-5C1369E3D35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49D0959-088A-43BE-B8B8-95DD097F32D7}" type="slidenum">
              <a:rPr lang="zh-CN" altLang="en-US"/>
              <a:pPr eaLnBrk="1" hangingPunct="1"/>
              <a:t>5</a:t>
            </a:fld>
            <a:endParaRPr lang="en-US" altLang="zh-CN"/>
          </a:p>
        </p:txBody>
      </p:sp>
      <p:sp>
        <p:nvSpPr>
          <p:cNvPr id="6147" name="Rectangle 2">
            <a:extLst>
              <a:ext uri="{FF2B5EF4-FFF2-40B4-BE49-F238E27FC236}">
                <a16:creationId xmlns:a16="http://schemas.microsoft.com/office/drawing/2014/main" id="{06F29649-1249-4D96-A22B-74AEA83EEC4C}"/>
              </a:ext>
            </a:extLst>
          </p:cNvPr>
          <p:cNvSpPr>
            <a:spLocks noGrp="1" noChangeArrowheads="1"/>
          </p:cNvSpPr>
          <p:nvPr>
            <p:ph type="title"/>
          </p:nvPr>
        </p:nvSpPr>
        <p:spPr/>
        <p:txBody>
          <a:bodyPr/>
          <a:lstStyle/>
          <a:p>
            <a:pPr eaLnBrk="1" hangingPunct="1"/>
            <a:r>
              <a:rPr lang="zh-CN" altLang="en-US" b="1">
                <a:solidFill>
                  <a:srgbClr val="0000FF"/>
                </a:solidFill>
              </a:rPr>
              <a:t>计算机系统的三类安全性问题</a:t>
            </a:r>
          </a:p>
        </p:txBody>
      </p:sp>
      <p:sp>
        <p:nvSpPr>
          <p:cNvPr id="6148" name="Rectangle 3">
            <a:extLst>
              <a:ext uri="{FF2B5EF4-FFF2-40B4-BE49-F238E27FC236}">
                <a16:creationId xmlns:a16="http://schemas.microsoft.com/office/drawing/2014/main" id="{7701F252-5E1F-41D6-97F5-C40DCB2BB9F8}"/>
              </a:ext>
            </a:extLst>
          </p:cNvPr>
          <p:cNvSpPr>
            <a:spLocks noGrp="1" noChangeArrowheads="1"/>
          </p:cNvSpPr>
          <p:nvPr>
            <p:ph type="body" idx="1"/>
          </p:nvPr>
        </p:nvSpPr>
        <p:spPr>
          <a:xfrm>
            <a:off x="457200" y="1600200"/>
            <a:ext cx="8229600" cy="2438400"/>
          </a:xfrm>
        </p:spPr>
        <p:txBody>
          <a:bodyPr/>
          <a:lstStyle/>
          <a:p>
            <a:pPr marL="609600" indent="-609600" eaLnBrk="1" hangingPunct="1">
              <a:buFontTx/>
              <a:buAutoNum type="circleNumDbPlain"/>
            </a:pPr>
            <a:r>
              <a:rPr lang="zh-CN" altLang="en-US" sz="4400"/>
              <a:t>技术安全类</a:t>
            </a:r>
          </a:p>
          <a:p>
            <a:pPr marL="609600" indent="-609600" eaLnBrk="1" hangingPunct="1">
              <a:buFontTx/>
              <a:buAutoNum type="circleNumDbPlain"/>
            </a:pPr>
            <a:r>
              <a:rPr lang="zh-CN" altLang="en-US" sz="4400"/>
              <a:t>管理安全类</a:t>
            </a:r>
          </a:p>
          <a:p>
            <a:pPr marL="609600" indent="-609600" eaLnBrk="1" hangingPunct="1">
              <a:buFontTx/>
              <a:buAutoNum type="circleNumDbPlain"/>
            </a:pPr>
            <a:r>
              <a:rPr lang="zh-CN" altLang="en-US" sz="4400"/>
              <a:t>政策法律类</a:t>
            </a:r>
          </a:p>
          <a:p>
            <a:pPr marL="609600" indent="-609600" eaLnBrk="1" hangingPunct="1"/>
            <a:endParaRPr lang="zh-CN" altLang="en-US" sz="44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a:extLst>
              <a:ext uri="{FF2B5EF4-FFF2-40B4-BE49-F238E27FC236}">
                <a16:creationId xmlns:a16="http://schemas.microsoft.com/office/drawing/2014/main" id="{D545717B-184E-463E-ACE4-4F6101DD03AC}"/>
              </a:ext>
            </a:extLst>
          </p:cNvPr>
          <p:cNvSpPr>
            <a:spLocks noGrp="1"/>
          </p:cNvSpPr>
          <p:nvPr>
            <p:ph type="title"/>
          </p:nvPr>
        </p:nvSpPr>
        <p:spPr>
          <a:xfrm>
            <a:off x="0" y="274638"/>
            <a:ext cx="8991600" cy="1143000"/>
          </a:xfrm>
        </p:spPr>
        <p:txBody>
          <a:bodyPr/>
          <a:lstStyle/>
          <a:p>
            <a:r>
              <a:rPr lang="zh-CN" altLang="en-US">
                <a:solidFill>
                  <a:srgbClr val="0000FF"/>
                </a:solidFill>
              </a:rPr>
              <a:t>对</a:t>
            </a:r>
            <a:r>
              <a:rPr lang="en-US" altLang="zh-CN">
                <a:solidFill>
                  <a:srgbClr val="0000FF"/>
                </a:solidFill>
              </a:rPr>
              <a:t>CREATE USER</a:t>
            </a:r>
            <a:r>
              <a:rPr lang="zh-CN" altLang="en-US">
                <a:solidFill>
                  <a:srgbClr val="0000FF"/>
                </a:solidFill>
              </a:rPr>
              <a:t>语句的几点说明</a:t>
            </a:r>
          </a:p>
        </p:txBody>
      </p:sp>
      <p:sp>
        <p:nvSpPr>
          <p:cNvPr id="52227" name="内容占位符 2">
            <a:extLst>
              <a:ext uri="{FF2B5EF4-FFF2-40B4-BE49-F238E27FC236}">
                <a16:creationId xmlns:a16="http://schemas.microsoft.com/office/drawing/2014/main" id="{EDF75DC7-581C-49B4-832C-C7CBAA1630BF}"/>
              </a:ext>
            </a:extLst>
          </p:cNvPr>
          <p:cNvSpPr>
            <a:spLocks noGrp="1"/>
          </p:cNvSpPr>
          <p:nvPr>
            <p:ph idx="1"/>
          </p:nvPr>
        </p:nvSpPr>
        <p:spPr>
          <a:xfrm>
            <a:off x="228600" y="1524000"/>
            <a:ext cx="8915400" cy="4267200"/>
          </a:xfrm>
        </p:spPr>
        <p:txBody>
          <a:bodyPr/>
          <a:lstStyle/>
          <a:p>
            <a:r>
              <a:rPr lang="zh-CN" altLang="en-US" sz="3600"/>
              <a:t>拥有</a:t>
            </a:r>
            <a:r>
              <a:rPr lang="en-US" altLang="zh-CN" sz="3600"/>
              <a:t>DBA</a:t>
            </a:r>
            <a:r>
              <a:rPr lang="zh-CN" altLang="en-US" sz="3600"/>
              <a:t>权限的用户是系统超级用户，可以创建新的用户、模式、基本表和视图。</a:t>
            </a:r>
            <a:endParaRPr lang="en-US" altLang="zh-CN" sz="3600"/>
          </a:p>
          <a:p>
            <a:r>
              <a:rPr lang="en-US" altLang="zh-CN" sz="3600"/>
              <a:t>DBA</a:t>
            </a:r>
            <a:r>
              <a:rPr lang="zh-CN" altLang="en-US" sz="3600"/>
              <a:t>拥有对所有数据库对象的存取权限，还可以把这些权限授予一般用户。</a:t>
            </a:r>
            <a:endParaRPr lang="en-US" altLang="zh-CN" sz="3600"/>
          </a:p>
          <a:p>
            <a:r>
              <a:rPr lang="zh-CN" altLang="en-US" sz="3600"/>
              <a:t>只有系统的超级用户才有权限创建一个新的数据库用户</a:t>
            </a:r>
            <a:endParaRPr lang="en-US" altLang="zh-CN" sz="3600"/>
          </a:p>
        </p:txBody>
      </p:sp>
      <p:sp>
        <p:nvSpPr>
          <p:cNvPr id="52228" name="灯片编号占位符 3">
            <a:extLst>
              <a:ext uri="{FF2B5EF4-FFF2-40B4-BE49-F238E27FC236}">
                <a16:creationId xmlns:a16="http://schemas.microsoft.com/office/drawing/2014/main" id="{2E68D0A2-5104-4A3D-ACB5-8491D1F9D83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67C972E-D719-4C3B-8595-D0D0713CD747}" type="slidenum">
              <a:rPr lang="zh-CN" altLang="en-US"/>
              <a:pPr eaLnBrk="1" hangingPunct="1"/>
              <a:t>50</a:t>
            </a:fld>
            <a:endParaRPr lang="en-US" alt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7722335-A8D4-4D6A-8F07-A512F8347A88}"/>
              </a:ext>
            </a:extLst>
          </p:cNvPr>
          <p:cNvSpPr>
            <a:spLocks noGrp="1"/>
          </p:cNvSpPr>
          <p:nvPr>
            <p:ph idx="1"/>
          </p:nvPr>
        </p:nvSpPr>
        <p:spPr>
          <a:xfrm>
            <a:off x="457200" y="609600"/>
            <a:ext cx="8458200" cy="5516563"/>
          </a:xfrm>
        </p:spPr>
        <p:txBody>
          <a:bodyPr/>
          <a:lstStyle/>
          <a:p>
            <a:r>
              <a:rPr lang="zh-CN" altLang="en-US"/>
              <a:t>新创建的数据库用户有三种权限：</a:t>
            </a:r>
            <a:r>
              <a:rPr lang="en-US" altLang="zh-CN">
                <a:solidFill>
                  <a:srgbClr val="0000FF"/>
                </a:solidFill>
              </a:rPr>
              <a:t>CONNECT</a:t>
            </a:r>
            <a:r>
              <a:rPr lang="zh-CN" altLang="en-US">
                <a:solidFill>
                  <a:srgbClr val="0000FF"/>
                </a:solidFill>
              </a:rPr>
              <a:t>、</a:t>
            </a:r>
            <a:r>
              <a:rPr lang="en-US" altLang="zh-CN">
                <a:solidFill>
                  <a:srgbClr val="0000FF"/>
                </a:solidFill>
              </a:rPr>
              <a:t>RESOURCE</a:t>
            </a:r>
            <a:r>
              <a:rPr lang="zh-CN" altLang="en-US">
                <a:solidFill>
                  <a:srgbClr val="0000FF"/>
                </a:solidFill>
              </a:rPr>
              <a:t>、</a:t>
            </a:r>
            <a:r>
              <a:rPr lang="en-US" altLang="zh-CN">
                <a:solidFill>
                  <a:srgbClr val="0000FF"/>
                </a:solidFill>
              </a:rPr>
              <a:t>DBA</a:t>
            </a:r>
          </a:p>
          <a:p>
            <a:r>
              <a:rPr lang="en-US" altLang="zh-CN"/>
              <a:t>CREATE USER</a:t>
            </a:r>
            <a:r>
              <a:rPr lang="zh-CN" altLang="en-US"/>
              <a:t>命令中如果没有指定创建的新用户的权限，默认是</a:t>
            </a:r>
            <a:r>
              <a:rPr lang="en-US" altLang="zh-CN"/>
              <a:t>CONNECT</a:t>
            </a:r>
            <a:r>
              <a:rPr lang="zh-CN" altLang="en-US"/>
              <a:t>权限。拥有</a:t>
            </a:r>
            <a:r>
              <a:rPr lang="en-US" altLang="zh-CN"/>
              <a:t>CONNECT</a:t>
            </a:r>
            <a:r>
              <a:rPr lang="zh-CN" altLang="en-US"/>
              <a:t>权限的用户不能创建新用户，不能创建模式，也不能创建基本表，只能登录数据库。</a:t>
            </a:r>
            <a:endParaRPr lang="en-US" altLang="zh-CN"/>
          </a:p>
          <a:p>
            <a:r>
              <a:rPr lang="zh-CN" altLang="en-US"/>
              <a:t>拥有</a:t>
            </a:r>
            <a:r>
              <a:rPr lang="en-US" altLang="zh-CN"/>
              <a:t>RESOURCE</a:t>
            </a:r>
            <a:r>
              <a:rPr lang="zh-CN" altLang="en-US"/>
              <a:t>权限的用户能创建基本表和视图，但不能创建模式，不能创建新用户</a:t>
            </a:r>
            <a:endParaRPr lang="en-US" altLang="zh-CN"/>
          </a:p>
          <a:p>
            <a:endParaRPr lang="zh-CN" altLang="en-US"/>
          </a:p>
          <a:p>
            <a:endParaRPr lang="zh-CN" altLang="en-US"/>
          </a:p>
        </p:txBody>
      </p:sp>
      <p:sp>
        <p:nvSpPr>
          <p:cNvPr id="53251" name="灯片编号占位符 3">
            <a:extLst>
              <a:ext uri="{FF2B5EF4-FFF2-40B4-BE49-F238E27FC236}">
                <a16:creationId xmlns:a16="http://schemas.microsoft.com/office/drawing/2014/main" id="{4C7108CD-6836-43AE-949F-0E093C114FF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B325D6A-7BE1-47FD-97A3-CA49E4BACAD2}" type="slidenum">
              <a:rPr lang="zh-CN" altLang="en-US"/>
              <a:pPr eaLnBrk="1" hangingPunct="1"/>
              <a:t>51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a:extLst>
              <a:ext uri="{FF2B5EF4-FFF2-40B4-BE49-F238E27FC236}">
                <a16:creationId xmlns:a16="http://schemas.microsoft.com/office/drawing/2014/main" id="{D3BE98A8-FFDF-4F7B-AE10-F24F97A6D993}"/>
              </a:ext>
            </a:extLst>
          </p:cNvPr>
          <p:cNvSpPr>
            <a:spLocks noGrp="1"/>
          </p:cNvSpPr>
          <p:nvPr>
            <p:ph type="title"/>
          </p:nvPr>
        </p:nvSpPr>
        <p:spPr>
          <a:xfrm>
            <a:off x="228600" y="-152400"/>
            <a:ext cx="8686800" cy="1143000"/>
          </a:xfrm>
        </p:spPr>
        <p:txBody>
          <a:bodyPr/>
          <a:lstStyle/>
          <a:p>
            <a:r>
              <a:rPr lang="zh-CN" altLang="en-US" sz="4000">
                <a:solidFill>
                  <a:srgbClr val="0000FF"/>
                </a:solidFill>
              </a:rPr>
              <a:t>表</a:t>
            </a:r>
            <a:r>
              <a:rPr lang="en-US" altLang="zh-CN" sz="4000">
                <a:solidFill>
                  <a:srgbClr val="0000FF"/>
                </a:solidFill>
              </a:rPr>
              <a:t>4.6 </a:t>
            </a:r>
            <a:r>
              <a:rPr lang="zh-CN" altLang="en-US" sz="4000">
                <a:solidFill>
                  <a:srgbClr val="0000FF"/>
                </a:solidFill>
              </a:rPr>
              <a:t>权限与可执行的操作对照表</a:t>
            </a:r>
          </a:p>
        </p:txBody>
      </p:sp>
      <p:sp>
        <p:nvSpPr>
          <p:cNvPr id="54275" name="灯片编号占位符 3">
            <a:extLst>
              <a:ext uri="{FF2B5EF4-FFF2-40B4-BE49-F238E27FC236}">
                <a16:creationId xmlns:a16="http://schemas.microsoft.com/office/drawing/2014/main" id="{9B935126-5E3A-489D-A367-F065BB54649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5B5EB40-E1A5-4912-8F64-284A21C3AF1A}" type="slidenum">
              <a:rPr lang="zh-CN" altLang="en-US"/>
              <a:pPr eaLnBrk="1" hangingPunct="1"/>
              <a:t>52</a:t>
            </a:fld>
            <a:endParaRPr lang="en-US" altLang="zh-CN"/>
          </a:p>
        </p:txBody>
      </p:sp>
      <p:graphicFrame>
        <p:nvGraphicFramePr>
          <p:cNvPr id="7" name="内容占位符 6">
            <a:extLst>
              <a:ext uri="{FF2B5EF4-FFF2-40B4-BE49-F238E27FC236}">
                <a16:creationId xmlns:a16="http://schemas.microsoft.com/office/drawing/2014/main" id="{CA284B96-BA25-4E73-AD9A-3F30A0917114}"/>
              </a:ext>
            </a:extLst>
          </p:cNvPr>
          <p:cNvGraphicFramePr>
            <a:graphicFrameLocks noGrp="1"/>
          </p:cNvGraphicFramePr>
          <p:nvPr>
            <p:ph idx="1"/>
          </p:nvPr>
        </p:nvGraphicFramePr>
        <p:xfrm>
          <a:off x="533400" y="762000"/>
          <a:ext cx="8229600" cy="582166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gridCol w="2209800">
                  <a:extLst>
                    <a:ext uri="{9D8B030D-6E8A-4147-A177-3AD203B41FA5}">
                      <a16:colId xmlns:a16="http://schemas.microsoft.com/office/drawing/2014/main" val="20003"/>
                    </a:ext>
                  </a:extLst>
                </a:gridCol>
              </a:tblGrid>
              <a:tr h="579088">
                <a:tc>
                  <a:txBody>
                    <a:bodyPr/>
                    <a:lstStyle/>
                    <a:p>
                      <a:endParaRPr lang="zh-CN" altLang="en-US" sz="3200" dirty="0"/>
                    </a:p>
                  </a:txBody>
                  <a:tcPr marT="45718" marB="45718">
                    <a:noFill/>
                  </a:tcPr>
                </a:tc>
                <a:tc>
                  <a:txBody>
                    <a:bodyPr/>
                    <a:lstStyle/>
                    <a:p>
                      <a:r>
                        <a:rPr lang="en-US" altLang="zh-CN" sz="3200" dirty="0">
                          <a:solidFill>
                            <a:srgbClr val="0000FF"/>
                          </a:solidFill>
                        </a:rPr>
                        <a:t>DBA</a:t>
                      </a:r>
                      <a:endParaRPr lang="zh-CN" altLang="en-US" sz="3200" dirty="0">
                        <a:solidFill>
                          <a:srgbClr val="0000FF"/>
                        </a:solidFill>
                      </a:endParaRPr>
                    </a:p>
                  </a:txBody>
                  <a:tcPr marT="45718" marB="45718">
                    <a:noFill/>
                  </a:tcPr>
                </a:tc>
                <a:tc>
                  <a:txBody>
                    <a:bodyPr/>
                    <a:lstStyle/>
                    <a:p>
                      <a:r>
                        <a:rPr lang="en-US" altLang="zh-CN" sz="3200" dirty="0">
                          <a:solidFill>
                            <a:srgbClr val="0000FF"/>
                          </a:solidFill>
                        </a:rPr>
                        <a:t>RESOURCE</a:t>
                      </a:r>
                      <a:endParaRPr lang="zh-CN" altLang="en-US" sz="3200" dirty="0">
                        <a:solidFill>
                          <a:srgbClr val="0000FF"/>
                        </a:solidFill>
                      </a:endParaRPr>
                    </a:p>
                  </a:txBody>
                  <a:tcPr marT="45718" marB="45718">
                    <a:noFill/>
                  </a:tcPr>
                </a:tc>
                <a:tc>
                  <a:txBody>
                    <a:bodyPr/>
                    <a:lstStyle/>
                    <a:p>
                      <a:r>
                        <a:rPr lang="en-US" altLang="zh-CN" sz="3200" dirty="0">
                          <a:solidFill>
                            <a:srgbClr val="0000FF"/>
                          </a:solidFill>
                        </a:rPr>
                        <a:t>CONNECT</a:t>
                      </a:r>
                      <a:endParaRPr lang="zh-CN" altLang="en-US" sz="3200" dirty="0">
                        <a:solidFill>
                          <a:srgbClr val="0000FF"/>
                        </a:solidFill>
                      </a:endParaRPr>
                    </a:p>
                  </a:txBody>
                  <a:tcPr marT="45718" marB="45718">
                    <a:noFill/>
                  </a:tcPr>
                </a:tc>
                <a:extLst>
                  <a:ext uri="{0D108BD9-81ED-4DB2-BD59-A6C34878D82A}">
                    <a16:rowId xmlns:a16="http://schemas.microsoft.com/office/drawing/2014/main" val="10000"/>
                  </a:ext>
                </a:extLst>
              </a:tr>
              <a:tr h="1066742">
                <a:tc>
                  <a:txBody>
                    <a:bodyPr/>
                    <a:lstStyle/>
                    <a:p>
                      <a:r>
                        <a:rPr lang="en-US" altLang="zh-CN" sz="3200" dirty="0">
                          <a:solidFill>
                            <a:srgbClr val="0000FF"/>
                          </a:solidFill>
                        </a:rPr>
                        <a:t>CREATE USER</a:t>
                      </a:r>
                      <a:endParaRPr lang="zh-CN" altLang="en-US" sz="3200" dirty="0">
                        <a:solidFill>
                          <a:srgbClr val="0000FF"/>
                        </a:solidFill>
                      </a:endParaRPr>
                    </a:p>
                  </a:txBody>
                  <a:tcPr marT="45718" marB="45718">
                    <a:noFill/>
                  </a:tcPr>
                </a:tc>
                <a:tc>
                  <a:txBody>
                    <a:bodyPr/>
                    <a:lstStyle/>
                    <a:p>
                      <a:pPr algn="ctr"/>
                      <a:r>
                        <a:rPr lang="zh-CN" altLang="en-US" sz="3200" b="1" dirty="0">
                          <a:sym typeface="Symbol"/>
                        </a:rPr>
                        <a:t></a:t>
                      </a:r>
                      <a:endParaRPr lang="zh-CN" altLang="en-US" sz="3200" b="1" dirty="0"/>
                    </a:p>
                  </a:txBody>
                  <a:tcPr marT="45718" marB="45718">
                    <a:noFill/>
                  </a:tcPr>
                </a:tc>
                <a:tc>
                  <a:txBody>
                    <a:bodyPr/>
                    <a:lstStyle/>
                    <a:p>
                      <a:pPr marL="0" algn="ctr" defTabSz="914400" rtl="0" eaLnBrk="1" latinLnBrk="0" hangingPunct="1"/>
                      <a:r>
                        <a:rPr lang="zh-CN" altLang="en-US" sz="3200" b="1" kern="1200" dirty="0">
                          <a:solidFill>
                            <a:schemeClr val="dk1"/>
                          </a:solidFill>
                          <a:latin typeface="+mn-lt"/>
                          <a:ea typeface="+mn-ea"/>
                          <a:cs typeface="+mn-cs"/>
                          <a:sym typeface="Symbol"/>
                        </a:rPr>
                        <a:t></a:t>
                      </a:r>
                    </a:p>
                  </a:txBody>
                  <a:tcPr marT="45718" marB="45718">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3200" b="1" kern="1200" dirty="0">
                          <a:solidFill>
                            <a:schemeClr val="dk1"/>
                          </a:solidFill>
                          <a:latin typeface="+mn-lt"/>
                          <a:ea typeface="+mn-ea"/>
                          <a:cs typeface="+mn-cs"/>
                          <a:sym typeface="Symbol"/>
                        </a:rPr>
                        <a:t></a:t>
                      </a:r>
                    </a:p>
                    <a:p>
                      <a:endParaRPr lang="zh-CN" altLang="en-US" sz="3200" dirty="0"/>
                    </a:p>
                  </a:txBody>
                  <a:tcPr marT="45718" marB="45718">
                    <a:noFill/>
                  </a:tcPr>
                </a:tc>
                <a:extLst>
                  <a:ext uri="{0D108BD9-81ED-4DB2-BD59-A6C34878D82A}">
                    <a16:rowId xmlns:a16="http://schemas.microsoft.com/office/drawing/2014/main" val="10001"/>
                  </a:ext>
                </a:extLst>
              </a:tr>
              <a:tr h="1066742">
                <a:tc>
                  <a:txBody>
                    <a:bodyPr/>
                    <a:lstStyle/>
                    <a:p>
                      <a:r>
                        <a:rPr lang="en-US" altLang="zh-CN" sz="3200" dirty="0">
                          <a:solidFill>
                            <a:srgbClr val="0000FF"/>
                          </a:solidFill>
                        </a:rPr>
                        <a:t>CREATE SCHEMA</a:t>
                      </a:r>
                      <a:endParaRPr lang="zh-CN" altLang="en-US" sz="3200" dirty="0">
                        <a:solidFill>
                          <a:srgbClr val="0000FF"/>
                        </a:solidFill>
                      </a:endParaRPr>
                    </a:p>
                  </a:txBody>
                  <a:tcPr marT="45718" marB="45718">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3200" b="1" dirty="0">
                          <a:sym typeface="Symbol"/>
                        </a:rPr>
                        <a:t></a:t>
                      </a:r>
                      <a:endParaRPr lang="zh-CN" altLang="en-US" sz="3200" b="1" dirty="0"/>
                    </a:p>
                    <a:p>
                      <a:pPr algn="ctr"/>
                      <a:endParaRPr lang="zh-CN" altLang="en-US" sz="3200" dirty="0"/>
                    </a:p>
                  </a:txBody>
                  <a:tcPr marT="45718" marB="45718">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3200" b="1" kern="1200" dirty="0">
                          <a:solidFill>
                            <a:schemeClr val="dk1"/>
                          </a:solidFill>
                          <a:latin typeface="+mn-lt"/>
                          <a:ea typeface="+mn-ea"/>
                          <a:cs typeface="+mn-cs"/>
                          <a:sym typeface="Symbol"/>
                        </a:rPr>
                        <a:t></a:t>
                      </a:r>
                    </a:p>
                    <a:p>
                      <a:endParaRPr lang="zh-CN" altLang="en-US" sz="3200" dirty="0"/>
                    </a:p>
                  </a:txBody>
                  <a:tcPr marT="45718" marB="45718">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3200" b="1" kern="1200" dirty="0">
                          <a:solidFill>
                            <a:schemeClr val="dk1"/>
                          </a:solidFill>
                          <a:latin typeface="+mn-lt"/>
                          <a:ea typeface="+mn-ea"/>
                          <a:cs typeface="+mn-cs"/>
                          <a:sym typeface="Symbol"/>
                        </a:rPr>
                        <a:t></a:t>
                      </a:r>
                    </a:p>
                    <a:p>
                      <a:endParaRPr lang="zh-CN" altLang="en-US" sz="3200" dirty="0"/>
                    </a:p>
                  </a:txBody>
                  <a:tcPr marT="45718" marB="45718">
                    <a:noFill/>
                  </a:tcPr>
                </a:tc>
                <a:extLst>
                  <a:ext uri="{0D108BD9-81ED-4DB2-BD59-A6C34878D82A}">
                    <a16:rowId xmlns:a16="http://schemas.microsoft.com/office/drawing/2014/main" val="10002"/>
                  </a:ext>
                </a:extLst>
              </a:tr>
              <a:tr h="1066742">
                <a:tc>
                  <a:txBody>
                    <a:bodyPr/>
                    <a:lstStyle/>
                    <a:p>
                      <a:r>
                        <a:rPr lang="en-US" altLang="zh-CN" sz="3200" dirty="0">
                          <a:solidFill>
                            <a:srgbClr val="0000FF"/>
                          </a:solidFill>
                        </a:rPr>
                        <a:t>CREATE TABLE</a:t>
                      </a:r>
                      <a:endParaRPr lang="zh-CN" altLang="en-US" sz="3200" dirty="0">
                        <a:solidFill>
                          <a:srgbClr val="0000FF"/>
                        </a:solidFill>
                      </a:endParaRPr>
                    </a:p>
                  </a:txBody>
                  <a:tcPr marT="45718" marB="45718">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3200" b="1" dirty="0">
                          <a:sym typeface="Symbol"/>
                        </a:rPr>
                        <a:t></a:t>
                      </a:r>
                      <a:endParaRPr lang="zh-CN" altLang="en-US" sz="3200" b="1" dirty="0"/>
                    </a:p>
                    <a:p>
                      <a:pPr algn="ctr"/>
                      <a:endParaRPr lang="zh-CN" altLang="en-US" sz="3200" dirty="0"/>
                    </a:p>
                  </a:txBody>
                  <a:tcPr marT="45718" marB="45718">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3200" b="1" dirty="0">
                          <a:sym typeface="Symbol"/>
                        </a:rPr>
                        <a:t></a:t>
                      </a:r>
                      <a:endParaRPr lang="zh-CN" altLang="en-US" sz="3200" b="1" dirty="0"/>
                    </a:p>
                  </a:txBody>
                  <a:tcPr marT="45718" marB="45718">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3200" b="1" kern="1200" dirty="0">
                          <a:solidFill>
                            <a:schemeClr val="dk1"/>
                          </a:solidFill>
                          <a:latin typeface="+mn-lt"/>
                          <a:ea typeface="+mn-ea"/>
                          <a:cs typeface="+mn-cs"/>
                          <a:sym typeface="Symbol"/>
                        </a:rPr>
                        <a:t></a:t>
                      </a:r>
                    </a:p>
                    <a:p>
                      <a:endParaRPr lang="zh-CN" altLang="en-US" sz="3200" dirty="0"/>
                    </a:p>
                  </a:txBody>
                  <a:tcPr marT="45718" marB="45718">
                    <a:noFill/>
                  </a:tcPr>
                </a:tc>
                <a:extLst>
                  <a:ext uri="{0D108BD9-81ED-4DB2-BD59-A6C34878D82A}">
                    <a16:rowId xmlns:a16="http://schemas.microsoft.com/office/drawing/2014/main" val="10003"/>
                  </a:ext>
                </a:extLst>
              </a:tr>
              <a:tr h="2042049">
                <a:tc>
                  <a:txBody>
                    <a:bodyPr/>
                    <a:lstStyle/>
                    <a:p>
                      <a:r>
                        <a:rPr lang="zh-CN" altLang="en-US" sz="3200" dirty="0">
                          <a:solidFill>
                            <a:srgbClr val="0000FF"/>
                          </a:solidFill>
                        </a:rPr>
                        <a:t>登录数据库，执行数据查询和操纵</a:t>
                      </a:r>
                    </a:p>
                  </a:txBody>
                  <a:tcPr marT="45718" marB="45718">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3200" b="1" dirty="0">
                          <a:sym typeface="Symbol"/>
                        </a:rPr>
                        <a:t></a:t>
                      </a:r>
                      <a:endParaRPr lang="zh-CN" altLang="en-US" sz="3200" b="1" dirty="0"/>
                    </a:p>
                    <a:p>
                      <a:pPr algn="ctr"/>
                      <a:endParaRPr lang="zh-CN" altLang="en-US" sz="3200" dirty="0"/>
                    </a:p>
                  </a:txBody>
                  <a:tcPr marT="45718" marB="45718">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3200" b="1" dirty="0">
                          <a:sym typeface="Symbol"/>
                        </a:rPr>
                        <a:t></a:t>
                      </a:r>
                      <a:endParaRPr lang="zh-CN" altLang="en-US" sz="3200" b="1" dirty="0"/>
                    </a:p>
                  </a:txBody>
                  <a:tcPr marT="45718" marB="45718">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3200" b="1" dirty="0">
                          <a:sym typeface="Symbol"/>
                        </a:rPr>
                        <a:t>，但必须拥有相应权限</a:t>
                      </a:r>
                      <a:endParaRPr lang="zh-CN" altLang="en-US" sz="3200" b="1" dirty="0"/>
                    </a:p>
                    <a:p>
                      <a:endParaRPr lang="zh-CN" altLang="en-US" sz="3200" dirty="0"/>
                    </a:p>
                  </a:txBody>
                  <a:tcPr marT="45718" marB="45718">
                    <a:noFill/>
                  </a:tcPr>
                </a:tc>
                <a:extLst>
                  <a:ext uri="{0D108BD9-81ED-4DB2-BD59-A6C34878D82A}">
                    <a16:rowId xmlns:a16="http://schemas.microsoft.com/office/drawing/2014/main" val="10004"/>
                  </a:ext>
                </a:extLst>
              </a:tr>
            </a:tbl>
          </a:graphicData>
        </a:graphic>
      </p:graphicFrame>
      <p:sp>
        <p:nvSpPr>
          <p:cNvPr id="8" name="矩形 7">
            <a:extLst>
              <a:ext uri="{FF2B5EF4-FFF2-40B4-BE49-F238E27FC236}">
                <a16:creationId xmlns:a16="http://schemas.microsoft.com/office/drawing/2014/main" id="{E62ABDD1-6878-4F14-ADE5-74318AAE7161}"/>
              </a:ext>
            </a:extLst>
          </p:cNvPr>
          <p:cNvSpPr/>
          <p:nvPr/>
        </p:nvSpPr>
        <p:spPr>
          <a:xfrm>
            <a:off x="4495800" y="1524000"/>
            <a:ext cx="1447800" cy="4800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矩形 8">
            <a:extLst>
              <a:ext uri="{FF2B5EF4-FFF2-40B4-BE49-F238E27FC236}">
                <a16:creationId xmlns:a16="http://schemas.microsoft.com/office/drawing/2014/main" id="{787D6817-8610-40C4-8A88-1754C2D7249B}"/>
              </a:ext>
            </a:extLst>
          </p:cNvPr>
          <p:cNvSpPr/>
          <p:nvPr/>
        </p:nvSpPr>
        <p:spPr>
          <a:xfrm>
            <a:off x="6553200" y="1524000"/>
            <a:ext cx="2057400" cy="480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0" name="直接连接符 9">
            <a:extLst>
              <a:ext uri="{FF2B5EF4-FFF2-40B4-BE49-F238E27FC236}">
                <a16:creationId xmlns:a16="http://schemas.microsoft.com/office/drawing/2014/main" id="{662D9364-78A8-479B-895F-F95A57CD309B}"/>
              </a:ext>
            </a:extLst>
          </p:cNvPr>
          <p:cNvCxnSpPr/>
          <p:nvPr/>
        </p:nvCxnSpPr>
        <p:spPr>
          <a:xfrm>
            <a:off x="471488" y="2438400"/>
            <a:ext cx="8382000" cy="158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6B2B5BE-932D-4D85-8CE9-C91E18670C9D}"/>
              </a:ext>
            </a:extLst>
          </p:cNvPr>
          <p:cNvCxnSpPr/>
          <p:nvPr/>
        </p:nvCxnSpPr>
        <p:spPr>
          <a:xfrm>
            <a:off x="471488" y="3503613"/>
            <a:ext cx="8382000" cy="1587"/>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FA45125E-65F1-45DD-9410-3D175890949E}"/>
              </a:ext>
            </a:extLst>
          </p:cNvPr>
          <p:cNvCxnSpPr/>
          <p:nvPr/>
        </p:nvCxnSpPr>
        <p:spPr>
          <a:xfrm>
            <a:off x="471488" y="4570413"/>
            <a:ext cx="8382000" cy="1587"/>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A8EA9A0D-95E9-4F3F-846A-863BC7977E02}"/>
              </a:ext>
            </a:extLst>
          </p:cNvPr>
          <p:cNvCxnSpPr/>
          <p:nvPr/>
        </p:nvCxnSpPr>
        <p:spPr>
          <a:xfrm>
            <a:off x="515938" y="1371600"/>
            <a:ext cx="8382000" cy="158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B746175E-E44E-46ED-B9DD-12C5F4407C2D}"/>
              </a:ext>
            </a:extLst>
          </p:cNvPr>
          <p:cNvCxnSpPr/>
          <p:nvPr/>
        </p:nvCxnSpPr>
        <p:spPr>
          <a:xfrm>
            <a:off x="577850" y="6519863"/>
            <a:ext cx="8382000" cy="1587"/>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2" fill="hold" grpId="0" nodeType="clickEffect">
                                  <p:stCondLst>
                                    <p:cond delay="0"/>
                                  </p:stCondLst>
                                  <p:childTnLst>
                                    <p:anim calcmode="lin" valueType="num">
                                      <p:cBhvr additive="base">
                                        <p:cTn id="6" dur="500"/>
                                        <p:tgtEl>
                                          <p:spTgt spid="8"/>
                                        </p:tgtEl>
                                        <p:attrNameLst>
                                          <p:attrName>ppt_x</p:attrName>
                                        </p:attrNameLst>
                                      </p:cBhvr>
                                      <p:tavLst>
                                        <p:tav tm="0">
                                          <p:val>
                                            <p:strVal val="ppt_x"/>
                                          </p:val>
                                        </p:tav>
                                        <p:tav tm="100000">
                                          <p:val>
                                            <p:strVal val="1+ppt_w/2"/>
                                          </p:val>
                                        </p:tav>
                                      </p:tavLst>
                                    </p:anim>
                                    <p:anim calcmode="lin" valueType="num">
                                      <p:cBhvr additive="base">
                                        <p:cTn id="7" dur="500"/>
                                        <p:tgtEl>
                                          <p:spTgt spid="8"/>
                                        </p:tgtEl>
                                        <p:attrNameLst>
                                          <p:attrName>ppt_y</p:attrName>
                                        </p:attrNameLst>
                                      </p:cBhvr>
                                      <p:tavLst>
                                        <p:tav tm="0">
                                          <p:val>
                                            <p:strVal val="ppt_y"/>
                                          </p:val>
                                        </p:tav>
                                        <p:tav tm="100000">
                                          <p:val>
                                            <p:strVal val="ppt_y"/>
                                          </p:val>
                                        </p:tav>
                                      </p:tavLst>
                                    </p:anim>
                                    <p:set>
                                      <p:cBhvr>
                                        <p:cTn id="8" dur="1" fill="hold">
                                          <p:stCondLst>
                                            <p:cond delay="499"/>
                                          </p:stCondLst>
                                        </p:cTn>
                                        <p:tgtEl>
                                          <p:spTgt spid="8"/>
                                        </p:tgtEl>
                                        <p:attrNameLst>
                                          <p:attrName>style.visibility</p:attrName>
                                        </p:attrNameLst>
                                      </p:cBhvr>
                                      <p:to>
                                        <p:strVal val="hidden"/>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a:extLst>
              <a:ext uri="{FF2B5EF4-FFF2-40B4-BE49-F238E27FC236}">
                <a16:creationId xmlns:a16="http://schemas.microsoft.com/office/drawing/2014/main" id="{E5C54F4C-1507-426C-806B-4EB1176F178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DCF1C3B-24A5-4729-9BB0-A5AD3DB65287}" type="slidenum">
              <a:rPr lang="zh-CN" altLang="en-US"/>
              <a:pPr eaLnBrk="1" hangingPunct="1"/>
              <a:t>53</a:t>
            </a:fld>
            <a:endParaRPr lang="en-US" altLang="zh-CN"/>
          </a:p>
        </p:txBody>
      </p:sp>
      <p:sp>
        <p:nvSpPr>
          <p:cNvPr id="55299" name="Rectangle 2">
            <a:extLst>
              <a:ext uri="{FF2B5EF4-FFF2-40B4-BE49-F238E27FC236}">
                <a16:creationId xmlns:a16="http://schemas.microsoft.com/office/drawing/2014/main" id="{BB978D4E-93E1-4EC3-8C9B-1D673B866D70}"/>
              </a:ext>
            </a:extLst>
          </p:cNvPr>
          <p:cNvSpPr>
            <a:spLocks noGrp="1" noChangeArrowheads="1"/>
          </p:cNvSpPr>
          <p:nvPr>
            <p:ph type="title"/>
          </p:nvPr>
        </p:nvSpPr>
        <p:spPr/>
        <p:txBody>
          <a:bodyPr/>
          <a:lstStyle/>
          <a:p>
            <a:pPr eaLnBrk="1" hangingPunct="1"/>
            <a:r>
              <a:rPr lang="en-US" altLang="zh-CN">
                <a:solidFill>
                  <a:srgbClr val="0000FF"/>
                </a:solidFill>
              </a:rPr>
              <a:t>4.2.5 </a:t>
            </a:r>
            <a:r>
              <a:rPr lang="zh-CN" altLang="en-US" b="1">
                <a:solidFill>
                  <a:srgbClr val="0000FF"/>
                </a:solidFill>
              </a:rPr>
              <a:t>数据库角色</a:t>
            </a:r>
          </a:p>
        </p:txBody>
      </p:sp>
      <p:sp>
        <p:nvSpPr>
          <p:cNvPr id="46084" name="Rectangle 3">
            <a:extLst>
              <a:ext uri="{FF2B5EF4-FFF2-40B4-BE49-F238E27FC236}">
                <a16:creationId xmlns:a16="http://schemas.microsoft.com/office/drawing/2014/main" id="{7B299281-7CB9-4E98-BAA0-43097DCD67FC}"/>
              </a:ext>
            </a:extLst>
          </p:cNvPr>
          <p:cNvSpPr>
            <a:spLocks noGrp="1" noChangeArrowheads="1"/>
          </p:cNvSpPr>
          <p:nvPr>
            <p:ph type="body" idx="1"/>
          </p:nvPr>
        </p:nvSpPr>
        <p:spPr>
          <a:xfrm>
            <a:off x="304800" y="1676400"/>
            <a:ext cx="8534400" cy="4038600"/>
          </a:xfrm>
        </p:spPr>
        <p:txBody>
          <a:bodyPr/>
          <a:lstStyle/>
          <a:p>
            <a:pPr marL="609600" indent="-609600" eaLnBrk="1" hangingPunct="1"/>
            <a:r>
              <a:rPr lang="zh-CN" altLang="en-US" sz="3600" dirty="0"/>
              <a:t>数据库角色是被命名的一组与数据库操作相关的权限</a:t>
            </a:r>
            <a:endParaRPr lang="en-US" altLang="zh-CN" sz="3600" dirty="0"/>
          </a:p>
          <a:p>
            <a:pPr marL="609600" indent="-609600" eaLnBrk="1" hangingPunct="1"/>
            <a:r>
              <a:rPr lang="zh-CN" altLang="en-US" sz="3600" dirty="0"/>
              <a:t>角色是权限的集合</a:t>
            </a:r>
            <a:endParaRPr lang="en-US" altLang="zh-CN" sz="3600" dirty="0"/>
          </a:p>
          <a:p>
            <a:pPr marL="609600" indent="-609600" eaLnBrk="1" hangingPunct="1"/>
            <a:r>
              <a:rPr lang="zh-CN" altLang="en-US" sz="3600" dirty="0"/>
              <a:t>可以为一组具有相同权限的用户创建一个角色，简化授权的过程</a:t>
            </a:r>
          </a:p>
          <a:p>
            <a:pPr marL="609600" indent="-609600" eaLnBrk="1" hangingPunct="1"/>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608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608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608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a:extLst>
              <a:ext uri="{FF2B5EF4-FFF2-40B4-BE49-F238E27FC236}">
                <a16:creationId xmlns:a16="http://schemas.microsoft.com/office/drawing/2014/main" id="{4C8B681B-F7CC-4E16-B5E4-5423D1F93F8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1792382-A51C-4763-96F0-9F65B13FFAC7}" type="slidenum">
              <a:rPr lang="zh-CN" altLang="en-US"/>
              <a:pPr eaLnBrk="1" hangingPunct="1"/>
              <a:t>54</a:t>
            </a:fld>
            <a:endParaRPr lang="en-US" altLang="zh-CN"/>
          </a:p>
        </p:txBody>
      </p:sp>
      <p:sp>
        <p:nvSpPr>
          <p:cNvPr id="56323" name="Rectangle 2">
            <a:extLst>
              <a:ext uri="{FF2B5EF4-FFF2-40B4-BE49-F238E27FC236}">
                <a16:creationId xmlns:a16="http://schemas.microsoft.com/office/drawing/2014/main" id="{6F0A8312-8989-42EA-B7A0-720ED8B5852F}"/>
              </a:ext>
            </a:extLst>
          </p:cNvPr>
          <p:cNvSpPr>
            <a:spLocks noGrp="1" noChangeArrowheads="1"/>
          </p:cNvSpPr>
          <p:nvPr>
            <p:ph type="title"/>
          </p:nvPr>
        </p:nvSpPr>
        <p:spPr/>
        <p:txBody>
          <a:bodyPr/>
          <a:lstStyle/>
          <a:p>
            <a:pPr eaLnBrk="1" hangingPunct="1"/>
            <a:r>
              <a:rPr lang="zh-CN" altLang="en-US" b="1">
                <a:solidFill>
                  <a:srgbClr val="0000FF"/>
                </a:solidFill>
              </a:rPr>
              <a:t>数据库角色</a:t>
            </a:r>
          </a:p>
        </p:txBody>
      </p:sp>
      <p:sp>
        <p:nvSpPr>
          <p:cNvPr id="47108" name="Rectangle 3">
            <a:extLst>
              <a:ext uri="{FF2B5EF4-FFF2-40B4-BE49-F238E27FC236}">
                <a16:creationId xmlns:a16="http://schemas.microsoft.com/office/drawing/2014/main" id="{AB555E74-7D3E-4930-A4CD-FD7D1A4F9A35}"/>
              </a:ext>
            </a:extLst>
          </p:cNvPr>
          <p:cNvSpPr>
            <a:spLocks noGrp="1" noChangeArrowheads="1"/>
          </p:cNvSpPr>
          <p:nvPr>
            <p:ph type="body" idx="1"/>
          </p:nvPr>
        </p:nvSpPr>
        <p:spPr/>
        <p:txBody>
          <a:bodyPr/>
          <a:lstStyle/>
          <a:p>
            <a:pPr marL="742950" indent="-742950" eaLnBrk="1" hangingPunct="1">
              <a:buFontTx/>
              <a:buAutoNum type="arabicPeriod"/>
            </a:pPr>
            <a:r>
              <a:rPr lang="zh-CN" altLang="en-US" sz="4000"/>
              <a:t>角色的创建</a:t>
            </a:r>
          </a:p>
          <a:p>
            <a:pPr lvl="1" eaLnBrk="1" hangingPunct="1">
              <a:buFontTx/>
              <a:buNone/>
            </a:pPr>
            <a:r>
              <a:rPr lang="en-US" altLang="zh-CN" sz="3600"/>
              <a:t>CREATE ROLE &lt;</a:t>
            </a:r>
            <a:r>
              <a:rPr lang="zh-CN" altLang="en-US" sz="3600"/>
              <a:t>角色名</a:t>
            </a:r>
            <a:r>
              <a:rPr lang="en-US" altLang="zh-CN" sz="3600"/>
              <a:t>&gt;</a:t>
            </a:r>
          </a:p>
          <a:p>
            <a:pPr marL="742950" indent="-742950" eaLnBrk="1" hangingPunct="1">
              <a:buFontTx/>
              <a:buAutoNum type="arabicPeriod"/>
            </a:pPr>
            <a:r>
              <a:rPr lang="zh-CN" altLang="en-US" sz="4000"/>
              <a:t>给角色授权</a:t>
            </a:r>
          </a:p>
          <a:p>
            <a:pPr lvl="1" eaLnBrk="1" hangingPunct="1">
              <a:buFontTx/>
              <a:buNone/>
            </a:pPr>
            <a:r>
              <a:rPr lang="en-US" altLang="zh-CN" sz="3600"/>
              <a:t>GRANT &lt;</a:t>
            </a:r>
            <a:r>
              <a:rPr lang="zh-CN" altLang="en-US" sz="3600"/>
              <a:t>权限</a:t>
            </a:r>
            <a:r>
              <a:rPr lang="en-US" altLang="zh-CN" sz="3600"/>
              <a:t>&gt;</a:t>
            </a:r>
            <a:r>
              <a:rPr lang="zh-CN" altLang="en-US" sz="3600"/>
              <a:t>［，</a:t>
            </a:r>
            <a:r>
              <a:rPr lang="en-US" altLang="zh-CN" sz="3600"/>
              <a:t>&lt;</a:t>
            </a:r>
            <a:r>
              <a:rPr lang="zh-CN" altLang="en-US" sz="3600"/>
              <a:t>权限</a:t>
            </a:r>
            <a:r>
              <a:rPr lang="en-US" altLang="zh-CN" sz="3600"/>
              <a:t>&gt;</a:t>
            </a:r>
            <a:r>
              <a:rPr lang="zh-CN" altLang="en-US" sz="3600"/>
              <a:t>］</a:t>
            </a:r>
            <a:r>
              <a:rPr lang="en-US" altLang="zh-CN" sz="3600"/>
              <a:t>…</a:t>
            </a:r>
          </a:p>
          <a:p>
            <a:pPr lvl="1" eaLnBrk="1" hangingPunct="1">
              <a:buFontTx/>
              <a:buNone/>
            </a:pPr>
            <a:r>
              <a:rPr lang="en-US" altLang="zh-CN" sz="3600"/>
              <a:t>ON &lt;</a:t>
            </a:r>
            <a:r>
              <a:rPr lang="zh-CN" altLang="en-US" sz="3600"/>
              <a:t>对象类型</a:t>
            </a:r>
            <a:r>
              <a:rPr lang="en-US" altLang="zh-CN" sz="3600"/>
              <a:t>&gt;</a:t>
            </a:r>
            <a:r>
              <a:rPr lang="zh-CN" altLang="en-US" sz="3600"/>
              <a:t>对象名</a:t>
            </a:r>
          </a:p>
          <a:p>
            <a:pPr lvl="1" eaLnBrk="1" hangingPunct="1">
              <a:buFontTx/>
              <a:buNone/>
            </a:pPr>
            <a:r>
              <a:rPr lang="en-US" altLang="zh-CN" sz="3600"/>
              <a:t>TO &lt;</a:t>
            </a:r>
            <a:r>
              <a:rPr lang="zh-CN" altLang="en-US" sz="3600"/>
              <a:t>角色</a:t>
            </a:r>
            <a:r>
              <a:rPr lang="en-US" altLang="zh-CN" sz="3600"/>
              <a:t>&gt;</a:t>
            </a:r>
            <a:r>
              <a:rPr lang="zh-CN" altLang="en-US" sz="3600"/>
              <a:t>［，</a:t>
            </a:r>
            <a:r>
              <a:rPr lang="en-US" altLang="zh-CN" sz="3600"/>
              <a:t>&lt;</a:t>
            </a:r>
            <a:r>
              <a:rPr lang="zh-CN" altLang="en-US" sz="3600"/>
              <a:t>角色</a:t>
            </a:r>
            <a:r>
              <a:rPr lang="en-US" altLang="zh-CN" sz="3600"/>
              <a:t>&gt;</a:t>
            </a:r>
            <a:r>
              <a:rPr lang="zh-CN" altLang="en-US" sz="3600"/>
              <a:t>］</a:t>
            </a:r>
            <a:r>
              <a:rPr lang="en-US" altLang="zh-CN" sz="3600"/>
              <a:t>…</a:t>
            </a:r>
          </a:p>
          <a:p>
            <a:pPr marL="742950" indent="-742950"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8">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47108">
                                            <p:txEl>
                                              <p:pRg st="1" end="1"/>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47108">
                                            <p:txEl>
                                              <p:pRg st="2" end="2"/>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47108">
                                            <p:txEl>
                                              <p:pRg st="3" end="3"/>
                                            </p:txEl>
                                          </p:spTgt>
                                        </p:tgtEl>
                                        <p:attrNameLst>
                                          <p:attrName>style.visibility</p:attrName>
                                        </p:attrNameLst>
                                      </p:cBhvr>
                                      <p:to>
                                        <p:strVal val="visible"/>
                                      </p:to>
                                    </p:set>
                                  </p:childTnLst>
                                </p:cTn>
                              </p:par>
                            </p:childTnLst>
                          </p:cTn>
                        </p:par>
                        <p:par>
                          <p:cTn id="17" fill="hold" nodeType="afterGroup">
                            <p:stCondLst>
                              <p:cond delay="0"/>
                            </p:stCondLst>
                            <p:childTnLst>
                              <p:par>
                                <p:cTn id="18" presetID="1" presetClass="entr" presetSubtype="0" fill="hold" nodeType="afterEffect">
                                  <p:stCondLst>
                                    <p:cond delay="0"/>
                                  </p:stCondLst>
                                  <p:childTnLst>
                                    <p:set>
                                      <p:cBhvr>
                                        <p:cTn id="19" dur="1" fill="hold">
                                          <p:stCondLst>
                                            <p:cond delay="0"/>
                                          </p:stCondLst>
                                        </p:cTn>
                                        <p:tgtEl>
                                          <p:spTgt spid="47108">
                                            <p:txEl>
                                              <p:pRg st="4" end="4"/>
                                            </p:txEl>
                                          </p:spTgt>
                                        </p:tgtEl>
                                        <p:attrNameLst>
                                          <p:attrName>style.visibility</p:attrName>
                                        </p:attrNameLst>
                                      </p:cBhvr>
                                      <p:to>
                                        <p:strVal val="visible"/>
                                      </p:to>
                                    </p:set>
                                  </p:childTnLst>
                                </p:cTn>
                              </p:par>
                            </p:childTnLst>
                          </p:cTn>
                        </p:par>
                        <p:par>
                          <p:cTn id="20" fill="hold" nodeType="afterGroup">
                            <p:stCondLst>
                              <p:cond delay="0"/>
                            </p:stCondLst>
                            <p:childTnLst>
                              <p:par>
                                <p:cTn id="21" presetID="1" presetClass="entr" presetSubtype="0" fill="hold" nodeType="afterEffect">
                                  <p:stCondLst>
                                    <p:cond delay="0"/>
                                  </p:stCondLst>
                                  <p:childTnLst>
                                    <p:set>
                                      <p:cBhvr>
                                        <p:cTn id="22" dur="1" fill="hold">
                                          <p:stCondLst>
                                            <p:cond delay="0"/>
                                          </p:stCondLst>
                                        </p:cTn>
                                        <p:tgtEl>
                                          <p:spTgt spid="4710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a:extLst>
              <a:ext uri="{FF2B5EF4-FFF2-40B4-BE49-F238E27FC236}">
                <a16:creationId xmlns:a16="http://schemas.microsoft.com/office/drawing/2014/main" id="{7DEE1240-1D03-445E-9829-88FA7A7D61B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A03DA6D-E8EA-4664-85B1-E25DCC21679E}" type="slidenum">
              <a:rPr lang="zh-CN" altLang="en-US"/>
              <a:pPr eaLnBrk="1" hangingPunct="1"/>
              <a:t>55</a:t>
            </a:fld>
            <a:endParaRPr lang="en-US" altLang="zh-CN"/>
          </a:p>
        </p:txBody>
      </p:sp>
      <p:sp>
        <p:nvSpPr>
          <p:cNvPr id="57347" name="Rectangle 2">
            <a:extLst>
              <a:ext uri="{FF2B5EF4-FFF2-40B4-BE49-F238E27FC236}">
                <a16:creationId xmlns:a16="http://schemas.microsoft.com/office/drawing/2014/main" id="{673F9AD6-11E5-471F-AC68-4C2CA50B07FC}"/>
              </a:ext>
            </a:extLst>
          </p:cNvPr>
          <p:cNvSpPr>
            <a:spLocks noGrp="1" noChangeArrowheads="1"/>
          </p:cNvSpPr>
          <p:nvPr>
            <p:ph type="title"/>
          </p:nvPr>
        </p:nvSpPr>
        <p:spPr>
          <a:xfrm>
            <a:off x="457200" y="152400"/>
            <a:ext cx="8229600" cy="1143000"/>
          </a:xfrm>
        </p:spPr>
        <p:txBody>
          <a:bodyPr/>
          <a:lstStyle/>
          <a:p>
            <a:pPr eaLnBrk="1" hangingPunct="1"/>
            <a:r>
              <a:rPr lang="zh-CN" altLang="en-US" b="1">
                <a:solidFill>
                  <a:srgbClr val="0000FF"/>
                </a:solidFill>
              </a:rPr>
              <a:t>数据库角色</a:t>
            </a:r>
          </a:p>
        </p:txBody>
      </p:sp>
      <p:sp>
        <p:nvSpPr>
          <p:cNvPr id="67587" name="Rectangle 3">
            <a:extLst>
              <a:ext uri="{FF2B5EF4-FFF2-40B4-BE49-F238E27FC236}">
                <a16:creationId xmlns:a16="http://schemas.microsoft.com/office/drawing/2014/main" id="{59AFC63A-D7BC-4182-B283-86E13489E68F}"/>
              </a:ext>
            </a:extLst>
          </p:cNvPr>
          <p:cNvSpPr>
            <a:spLocks noGrp="1" noChangeArrowheads="1"/>
          </p:cNvSpPr>
          <p:nvPr>
            <p:ph type="body" idx="1"/>
          </p:nvPr>
        </p:nvSpPr>
        <p:spPr>
          <a:xfrm>
            <a:off x="533400" y="1295400"/>
            <a:ext cx="8229600" cy="4953000"/>
          </a:xfrm>
        </p:spPr>
        <p:txBody>
          <a:bodyPr/>
          <a:lstStyle/>
          <a:p>
            <a:pPr marL="742950" indent="-742950" eaLnBrk="1" hangingPunct="1">
              <a:lnSpc>
                <a:spcPct val="90000"/>
              </a:lnSpc>
              <a:buFontTx/>
              <a:buAutoNum type="arabicPeriod" startAt="3"/>
            </a:pPr>
            <a:r>
              <a:rPr lang="zh-CN" altLang="en-US" sz="3600"/>
              <a:t>将一个角色授予其他的角色或用户</a:t>
            </a:r>
          </a:p>
          <a:p>
            <a:pPr lvl="1" eaLnBrk="1" hangingPunct="1">
              <a:lnSpc>
                <a:spcPct val="90000"/>
              </a:lnSpc>
              <a:buFontTx/>
              <a:buNone/>
            </a:pPr>
            <a:r>
              <a:rPr lang="en-US" altLang="zh-CN" sz="3600"/>
              <a:t>GRANT &lt;</a:t>
            </a:r>
            <a:r>
              <a:rPr lang="zh-CN" altLang="en-US" sz="3600"/>
              <a:t>角色</a:t>
            </a:r>
            <a:r>
              <a:rPr lang="en-US" altLang="zh-CN" sz="3600"/>
              <a:t>1&gt;</a:t>
            </a:r>
            <a:r>
              <a:rPr lang="zh-CN" altLang="en-US" sz="3600"/>
              <a:t>［，</a:t>
            </a:r>
            <a:r>
              <a:rPr lang="en-US" altLang="zh-CN" sz="3600"/>
              <a:t>&lt;</a:t>
            </a:r>
            <a:r>
              <a:rPr lang="zh-CN" altLang="en-US" sz="3600"/>
              <a:t>角色</a:t>
            </a:r>
            <a:r>
              <a:rPr lang="en-US" altLang="zh-CN" sz="3600"/>
              <a:t>2&gt;</a:t>
            </a:r>
            <a:r>
              <a:rPr lang="zh-CN" altLang="en-US" sz="3600"/>
              <a:t>］</a:t>
            </a:r>
            <a:r>
              <a:rPr lang="en-US" altLang="zh-CN" sz="3600"/>
              <a:t>…</a:t>
            </a:r>
          </a:p>
          <a:p>
            <a:pPr lvl="1" eaLnBrk="1" hangingPunct="1">
              <a:lnSpc>
                <a:spcPct val="90000"/>
              </a:lnSpc>
              <a:buFontTx/>
              <a:buNone/>
            </a:pPr>
            <a:r>
              <a:rPr lang="en-US" altLang="zh-CN" sz="3600"/>
              <a:t>TO &lt;</a:t>
            </a:r>
            <a:r>
              <a:rPr lang="zh-CN" altLang="en-US" sz="3600"/>
              <a:t>角色</a:t>
            </a:r>
            <a:r>
              <a:rPr lang="en-US" altLang="zh-CN" sz="3600"/>
              <a:t>3&gt;</a:t>
            </a:r>
            <a:r>
              <a:rPr lang="zh-CN" altLang="en-US" sz="3600"/>
              <a:t>［，</a:t>
            </a:r>
            <a:r>
              <a:rPr lang="en-US" altLang="zh-CN" sz="3600"/>
              <a:t>&lt;</a:t>
            </a:r>
            <a:r>
              <a:rPr lang="zh-CN" altLang="en-US" sz="3600"/>
              <a:t>用户</a:t>
            </a:r>
            <a:r>
              <a:rPr lang="en-US" altLang="zh-CN" sz="3600"/>
              <a:t>1&gt;</a:t>
            </a:r>
            <a:r>
              <a:rPr lang="zh-CN" altLang="en-US" sz="3600"/>
              <a:t>］</a:t>
            </a:r>
            <a:r>
              <a:rPr lang="en-US" altLang="zh-CN" sz="3600"/>
              <a:t>…</a:t>
            </a:r>
          </a:p>
          <a:p>
            <a:pPr lvl="1" eaLnBrk="1" hangingPunct="1">
              <a:lnSpc>
                <a:spcPct val="90000"/>
              </a:lnSpc>
              <a:buFontTx/>
              <a:buNone/>
            </a:pPr>
            <a:r>
              <a:rPr lang="zh-CN" altLang="en-US" sz="3600"/>
              <a:t>［</a:t>
            </a:r>
            <a:r>
              <a:rPr lang="en-US" altLang="zh-CN" sz="3600"/>
              <a:t>WITH ADMIN OPTION</a:t>
            </a:r>
            <a:r>
              <a:rPr lang="zh-CN" altLang="en-US" sz="3600"/>
              <a:t>］</a:t>
            </a:r>
            <a:endParaRPr lang="en-US" altLang="zh-CN" sz="3600"/>
          </a:p>
          <a:p>
            <a:pPr marL="742950" indent="-742950" eaLnBrk="1" hangingPunct="1">
              <a:lnSpc>
                <a:spcPct val="90000"/>
              </a:lnSpc>
              <a:buFontTx/>
              <a:buAutoNum type="arabicPeriod" startAt="3"/>
            </a:pPr>
            <a:r>
              <a:rPr lang="zh-CN" altLang="en-US" sz="3600"/>
              <a:t>角色权限的收回</a:t>
            </a:r>
          </a:p>
          <a:p>
            <a:pPr lvl="1" eaLnBrk="1" hangingPunct="1">
              <a:lnSpc>
                <a:spcPct val="90000"/>
              </a:lnSpc>
              <a:buFontTx/>
              <a:buNone/>
            </a:pPr>
            <a:r>
              <a:rPr lang="en-US" altLang="zh-CN" sz="3600"/>
              <a:t>REVOKE &lt;</a:t>
            </a:r>
            <a:r>
              <a:rPr lang="zh-CN" altLang="en-US" sz="3600"/>
              <a:t>权限</a:t>
            </a:r>
            <a:r>
              <a:rPr lang="en-US" altLang="zh-CN" sz="3600"/>
              <a:t>&gt;</a:t>
            </a:r>
            <a:r>
              <a:rPr lang="zh-CN" altLang="en-US" sz="3600"/>
              <a:t>［，</a:t>
            </a:r>
            <a:r>
              <a:rPr lang="en-US" altLang="zh-CN" sz="3600"/>
              <a:t>&lt;</a:t>
            </a:r>
            <a:r>
              <a:rPr lang="zh-CN" altLang="en-US" sz="3600"/>
              <a:t>权限</a:t>
            </a:r>
            <a:r>
              <a:rPr lang="en-US" altLang="zh-CN" sz="3600"/>
              <a:t>&gt;</a:t>
            </a:r>
            <a:r>
              <a:rPr lang="zh-CN" altLang="en-US" sz="3600"/>
              <a:t>］</a:t>
            </a:r>
            <a:r>
              <a:rPr lang="en-US" altLang="zh-CN" sz="3600"/>
              <a:t>…</a:t>
            </a:r>
          </a:p>
          <a:p>
            <a:pPr lvl="1" eaLnBrk="1" hangingPunct="1">
              <a:lnSpc>
                <a:spcPct val="90000"/>
              </a:lnSpc>
              <a:buFontTx/>
              <a:buNone/>
            </a:pPr>
            <a:r>
              <a:rPr lang="en-US" altLang="zh-CN" sz="3600"/>
              <a:t>ON &lt;</a:t>
            </a:r>
            <a:r>
              <a:rPr lang="zh-CN" altLang="en-US" sz="3600"/>
              <a:t>对象类型</a:t>
            </a:r>
            <a:r>
              <a:rPr lang="en-US" altLang="zh-CN" sz="3600"/>
              <a:t>&gt; &lt;</a:t>
            </a:r>
            <a:r>
              <a:rPr lang="zh-CN" altLang="en-US" sz="3600"/>
              <a:t>对象名</a:t>
            </a:r>
            <a:r>
              <a:rPr lang="en-US" altLang="zh-CN" sz="3600"/>
              <a:t>&gt;</a:t>
            </a:r>
          </a:p>
          <a:p>
            <a:pPr lvl="1" eaLnBrk="1" hangingPunct="1">
              <a:lnSpc>
                <a:spcPct val="90000"/>
              </a:lnSpc>
              <a:buFontTx/>
              <a:buNone/>
            </a:pPr>
            <a:r>
              <a:rPr lang="en-US" altLang="zh-CN" sz="3600"/>
              <a:t>FROM &lt;</a:t>
            </a:r>
            <a:r>
              <a:rPr lang="zh-CN" altLang="en-US" sz="3600"/>
              <a:t>角色</a:t>
            </a:r>
            <a:r>
              <a:rPr lang="en-US" altLang="zh-CN" sz="3600"/>
              <a:t>&gt;</a:t>
            </a:r>
            <a:r>
              <a:rPr lang="zh-CN" altLang="en-US" sz="3600"/>
              <a:t>［，</a:t>
            </a:r>
            <a:r>
              <a:rPr lang="en-US" altLang="zh-CN" sz="3600"/>
              <a:t>&lt;</a:t>
            </a:r>
            <a:r>
              <a:rPr lang="zh-CN" altLang="en-US" sz="3600"/>
              <a:t>角色</a:t>
            </a:r>
            <a:r>
              <a:rPr lang="en-US" altLang="zh-CN" sz="3600"/>
              <a:t>&gt;</a:t>
            </a:r>
            <a:r>
              <a:rPr lang="zh-CN" altLang="en-US" sz="3600"/>
              <a:t>］</a:t>
            </a:r>
            <a:r>
              <a:rPr lang="en-US" altLang="zh-CN" sz="3600"/>
              <a:t>…</a:t>
            </a:r>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587">
                                            <p:txEl>
                                              <p:pRg st="4" end="4"/>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67587">
                                            <p:txEl>
                                              <p:pRg st="5" end="5"/>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67587">
                                            <p:txEl>
                                              <p:pRg st="6" end="6"/>
                                            </p:txEl>
                                          </p:spTgt>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nodeType="afterEffect">
                                  <p:stCondLst>
                                    <p:cond delay="0"/>
                                  </p:stCondLst>
                                  <p:childTnLst>
                                    <p:set>
                                      <p:cBhvr>
                                        <p:cTn id="15" dur="1" fill="hold">
                                          <p:stCondLst>
                                            <p:cond delay="0"/>
                                          </p:stCondLst>
                                        </p:cTn>
                                        <p:tgtEl>
                                          <p:spTgt spid="675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a:extLst>
              <a:ext uri="{FF2B5EF4-FFF2-40B4-BE49-F238E27FC236}">
                <a16:creationId xmlns:a16="http://schemas.microsoft.com/office/drawing/2014/main" id="{15D07345-7A54-45C0-9854-4AF46A8FB14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FE5E278-1806-44B7-AEAC-260C6101915A}" type="slidenum">
              <a:rPr lang="zh-CN" altLang="en-US"/>
              <a:pPr eaLnBrk="1" hangingPunct="1"/>
              <a:t>56</a:t>
            </a:fld>
            <a:endParaRPr lang="en-US" altLang="zh-CN"/>
          </a:p>
        </p:txBody>
      </p:sp>
      <p:sp>
        <p:nvSpPr>
          <p:cNvPr id="68611" name="Rectangle 3">
            <a:extLst>
              <a:ext uri="{FF2B5EF4-FFF2-40B4-BE49-F238E27FC236}">
                <a16:creationId xmlns:a16="http://schemas.microsoft.com/office/drawing/2014/main" id="{8F3ED00B-5672-442A-B88C-3A650CC4BDBD}"/>
              </a:ext>
            </a:extLst>
          </p:cNvPr>
          <p:cNvSpPr>
            <a:spLocks noGrp="1" noChangeArrowheads="1"/>
          </p:cNvSpPr>
          <p:nvPr>
            <p:ph type="body" idx="1"/>
          </p:nvPr>
        </p:nvSpPr>
        <p:spPr>
          <a:xfrm>
            <a:off x="457200" y="381000"/>
            <a:ext cx="8229600" cy="5867400"/>
          </a:xfrm>
        </p:spPr>
        <p:txBody>
          <a:bodyPr/>
          <a:lstStyle/>
          <a:p>
            <a:pPr eaLnBrk="1" hangingPunct="1">
              <a:buFontTx/>
              <a:buNone/>
            </a:pPr>
            <a:r>
              <a:rPr lang="zh-CN" altLang="en-US" sz="3600"/>
              <a:t>例</a:t>
            </a:r>
            <a:r>
              <a:rPr lang="en-US" altLang="zh-CN" sz="3600"/>
              <a:t>11. </a:t>
            </a:r>
            <a:r>
              <a:rPr lang="zh-CN" altLang="en-US" sz="3600"/>
              <a:t>通过角色来实现将一组权限授予一个用户</a:t>
            </a:r>
          </a:p>
          <a:p>
            <a:pPr eaLnBrk="1" hangingPunct="1"/>
            <a:r>
              <a:rPr lang="zh-CN" altLang="en-US" sz="3600"/>
              <a:t>首先创建一个角色</a:t>
            </a:r>
            <a:r>
              <a:rPr lang="en-US" altLang="zh-CN" sz="3600"/>
              <a:t>R1</a:t>
            </a:r>
          </a:p>
          <a:p>
            <a:pPr lvl="1" eaLnBrk="1" hangingPunct="1">
              <a:buFontTx/>
              <a:buNone/>
            </a:pPr>
            <a:r>
              <a:rPr lang="en-US" altLang="zh-CN" sz="3200"/>
              <a:t>CREATE ROLE R1</a:t>
            </a:r>
            <a:r>
              <a:rPr lang="zh-CN" altLang="en-US" sz="3200"/>
              <a:t>；</a:t>
            </a:r>
          </a:p>
          <a:p>
            <a:pPr eaLnBrk="1" hangingPunct="1"/>
            <a:r>
              <a:rPr lang="zh-CN" altLang="en-US" sz="3600"/>
              <a:t>然后使用</a:t>
            </a:r>
            <a:r>
              <a:rPr lang="en-US" altLang="zh-CN" sz="3600"/>
              <a:t>GRANT</a:t>
            </a:r>
            <a:r>
              <a:rPr lang="zh-CN" altLang="en-US" sz="3600"/>
              <a:t>语句，使角色</a:t>
            </a:r>
            <a:r>
              <a:rPr lang="en-US" altLang="zh-CN" sz="3600"/>
              <a:t>R1</a:t>
            </a:r>
            <a:r>
              <a:rPr lang="zh-CN" altLang="en-US" sz="3600"/>
              <a:t>拥有</a:t>
            </a:r>
            <a:r>
              <a:rPr lang="en-US" altLang="zh-CN" sz="3600"/>
              <a:t>Student</a:t>
            </a:r>
            <a:r>
              <a:rPr lang="zh-CN" altLang="en-US" sz="3600"/>
              <a:t>表的</a:t>
            </a:r>
            <a:r>
              <a:rPr lang="en-US" altLang="zh-CN" sz="3600"/>
              <a:t>SELECT</a:t>
            </a:r>
            <a:r>
              <a:rPr lang="zh-CN" altLang="en-US" sz="3600"/>
              <a:t>、</a:t>
            </a:r>
            <a:r>
              <a:rPr lang="en-US" altLang="zh-CN" sz="3600"/>
              <a:t>UPDATE</a:t>
            </a:r>
            <a:r>
              <a:rPr lang="zh-CN" altLang="en-US" sz="3600"/>
              <a:t>、</a:t>
            </a:r>
            <a:r>
              <a:rPr lang="en-US" altLang="zh-CN" sz="3600"/>
              <a:t>INSERT</a:t>
            </a:r>
            <a:r>
              <a:rPr lang="zh-CN" altLang="en-US" sz="3600"/>
              <a:t>权限</a:t>
            </a:r>
          </a:p>
          <a:p>
            <a:pPr lvl="1" eaLnBrk="1" hangingPunct="1">
              <a:buFontTx/>
              <a:buNone/>
            </a:pPr>
            <a:r>
              <a:rPr lang="en-US" altLang="zh-CN" sz="3200"/>
              <a:t>GRANT SELECT</a:t>
            </a:r>
            <a:r>
              <a:rPr lang="zh-CN" altLang="en-US" sz="3200"/>
              <a:t>，</a:t>
            </a:r>
            <a:r>
              <a:rPr lang="en-US" altLang="zh-CN" sz="3200"/>
              <a:t>UPDATE</a:t>
            </a:r>
            <a:r>
              <a:rPr lang="zh-CN" altLang="en-US" sz="3200"/>
              <a:t>，</a:t>
            </a:r>
            <a:r>
              <a:rPr lang="en-US" altLang="zh-CN" sz="3200"/>
              <a:t>INSERT</a:t>
            </a:r>
          </a:p>
          <a:p>
            <a:pPr lvl="1" eaLnBrk="1" hangingPunct="1">
              <a:buFontTx/>
              <a:buNone/>
            </a:pPr>
            <a:r>
              <a:rPr lang="en-US" altLang="zh-CN" sz="3200"/>
              <a:t>ON TABLE Student</a:t>
            </a:r>
          </a:p>
          <a:p>
            <a:pPr lvl="1" eaLnBrk="1" hangingPunct="1">
              <a:buFontTx/>
              <a:buNone/>
            </a:pPr>
            <a:r>
              <a:rPr lang="en-US" altLang="zh-CN" sz="3200"/>
              <a:t>TO R1</a:t>
            </a:r>
            <a:r>
              <a:rPr lang="zh-CN" altLang="en-US" sz="32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611">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68611">
                                            <p:txEl>
                                              <p:pRg st="2" end="2"/>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68611">
                                            <p:txEl>
                                              <p:pRg st="3" end="3"/>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68611">
                                            <p:txEl>
                                              <p:pRg st="4" end="4"/>
                                            </p:txEl>
                                          </p:spTgt>
                                        </p:tgtEl>
                                        <p:attrNameLst>
                                          <p:attrName>style.visibility</p:attrName>
                                        </p:attrNameLst>
                                      </p:cBhvr>
                                      <p:to>
                                        <p:strVal val="visible"/>
                                      </p:to>
                                    </p:set>
                                  </p:childTnLst>
                                </p:cTn>
                              </p:par>
                            </p:childTnLst>
                          </p:cTn>
                        </p:par>
                        <p:par>
                          <p:cTn id="17" fill="hold" nodeType="afterGroup">
                            <p:stCondLst>
                              <p:cond delay="0"/>
                            </p:stCondLst>
                            <p:childTnLst>
                              <p:par>
                                <p:cTn id="18" presetID="1" presetClass="entr" presetSubtype="0" fill="hold" nodeType="afterEffect">
                                  <p:stCondLst>
                                    <p:cond delay="0"/>
                                  </p:stCondLst>
                                  <p:childTnLst>
                                    <p:set>
                                      <p:cBhvr>
                                        <p:cTn id="19" dur="1" fill="hold">
                                          <p:stCondLst>
                                            <p:cond delay="0"/>
                                          </p:stCondLst>
                                        </p:cTn>
                                        <p:tgtEl>
                                          <p:spTgt spid="68611">
                                            <p:txEl>
                                              <p:pRg st="5" end="5"/>
                                            </p:txEl>
                                          </p:spTgt>
                                        </p:tgtEl>
                                        <p:attrNameLst>
                                          <p:attrName>style.visibility</p:attrName>
                                        </p:attrNameLst>
                                      </p:cBhvr>
                                      <p:to>
                                        <p:strVal val="visible"/>
                                      </p:to>
                                    </p:set>
                                  </p:childTnLst>
                                </p:cTn>
                              </p:par>
                            </p:childTnLst>
                          </p:cTn>
                        </p:par>
                        <p:par>
                          <p:cTn id="20" fill="hold" nodeType="afterGroup">
                            <p:stCondLst>
                              <p:cond delay="0"/>
                            </p:stCondLst>
                            <p:childTnLst>
                              <p:par>
                                <p:cTn id="21" presetID="1" presetClass="entr" presetSubtype="0" fill="hold" nodeType="afterEffect">
                                  <p:stCondLst>
                                    <p:cond delay="0"/>
                                  </p:stCondLst>
                                  <p:childTnLst>
                                    <p:set>
                                      <p:cBhvr>
                                        <p:cTn id="22" dur="1" fill="hold">
                                          <p:stCondLst>
                                            <p:cond delay="0"/>
                                          </p:stCondLst>
                                        </p:cTn>
                                        <p:tgtEl>
                                          <p:spTgt spid="686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a:extLst>
              <a:ext uri="{FF2B5EF4-FFF2-40B4-BE49-F238E27FC236}">
                <a16:creationId xmlns:a16="http://schemas.microsoft.com/office/drawing/2014/main" id="{54D12E56-0C5C-48CC-BCA3-43868F7653A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2E08875-0D98-4CC5-9D3F-33C81EB0DA18}" type="slidenum">
              <a:rPr lang="zh-CN" altLang="en-US"/>
              <a:pPr eaLnBrk="1" hangingPunct="1"/>
              <a:t>57</a:t>
            </a:fld>
            <a:endParaRPr lang="en-US" altLang="zh-CN"/>
          </a:p>
        </p:txBody>
      </p:sp>
      <p:sp>
        <p:nvSpPr>
          <p:cNvPr id="50179" name="Rectangle 3">
            <a:extLst>
              <a:ext uri="{FF2B5EF4-FFF2-40B4-BE49-F238E27FC236}">
                <a16:creationId xmlns:a16="http://schemas.microsoft.com/office/drawing/2014/main" id="{E0673C72-23F8-43CB-926B-C627DC5B379C}"/>
              </a:ext>
            </a:extLst>
          </p:cNvPr>
          <p:cNvSpPr>
            <a:spLocks noGrp="1" noChangeArrowheads="1"/>
          </p:cNvSpPr>
          <p:nvPr>
            <p:ph type="body" idx="1"/>
          </p:nvPr>
        </p:nvSpPr>
        <p:spPr>
          <a:xfrm>
            <a:off x="381000" y="609600"/>
            <a:ext cx="7239000" cy="5638800"/>
          </a:xfrm>
        </p:spPr>
        <p:txBody>
          <a:bodyPr/>
          <a:lstStyle/>
          <a:p>
            <a:pPr eaLnBrk="1" hangingPunct="1"/>
            <a:r>
              <a:rPr lang="zh-CN" altLang="en-US" sz="3600"/>
              <a:t>将这个角色授予王平，张明，赵玲。使他们具有角色</a:t>
            </a:r>
            <a:r>
              <a:rPr lang="en-US" altLang="zh-CN" sz="3600"/>
              <a:t>R1</a:t>
            </a:r>
            <a:r>
              <a:rPr lang="zh-CN" altLang="en-US" sz="3600"/>
              <a:t>所包含的全部权限</a:t>
            </a:r>
          </a:p>
          <a:p>
            <a:pPr lvl="1" eaLnBrk="1" hangingPunct="1">
              <a:buFontTx/>
              <a:buNone/>
            </a:pPr>
            <a:r>
              <a:rPr lang="en-US" altLang="zh-CN" sz="3600"/>
              <a:t>GRANT  R1</a:t>
            </a:r>
          </a:p>
          <a:p>
            <a:pPr lvl="1" eaLnBrk="1" hangingPunct="1">
              <a:buFontTx/>
              <a:buNone/>
            </a:pPr>
            <a:r>
              <a:rPr lang="en-US" altLang="zh-CN" sz="3200"/>
              <a:t>TO </a:t>
            </a:r>
            <a:r>
              <a:rPr lang="zh-CN" altLang="en-US" sz="3200"/>
              <a:t>王平，张明，赵玲；</a:t>
            </a:r>
          </a:p>
          <a:p>
            <a:pPr eaLnBrk="1" hangingPunct="1"/>
            <a:r>
              <a:rPr lang="zh-CN" altLang="en-US" sz="3600"/>
              <a:t>可以一次性通过</a:t>
            </a:r>
            <a:r>
              <a:rPr lang="en-US" altLang="zh-CN" sz="3600"/>
              <a:t>R1</a:t>
            </a:r>
            <a:r>
              <a:rPr lang="zh-CN" altLang="en-US" sz="3600"/>
              <a:t>来收回王平的这</a:t>
            </a:r>
            <a:r>
              <a:rPr lang="en-US" altLang="zh-CN" sz="3600"/>
              <a:t>3</a:t>
            </a:r>
            <a:r>
              <a:rPr lang="zh-CN" altLang="en-US" sz="3600"/>
              <a:t>个权限</a:t>
            </a:r>
          </a:p>
          <a:p>
            <a:pPr lvl="1" eaLnBrk="1" hangingPunct="1">
              <a:buFontTx/>
              <a:buNone/>
            </a:pPr>
            <a:r>
              <a:rPr lang="en-US" altLang="zh-CN" sz="3600"/>
              <a:t>REVOKE R1</a:t>
            </a:r>
          </a:p>
          <a:p>
            <a:pPr lvl="1" eaLnBrk="1" hangingPunct="1">
              <a:buFontTx/>
              <a:buNone/>
            </a:pPr>
            <a:r>
              <a:rPr lang="en-US" altLang="zh-CN" sz="3600"/>
              <a:t>FROM </a:t>
            </a:r>
            <a:r>
              <a:rPr lang="zh-CN" altLang="en-US" sz="3600"/>
              <a:t>王平；</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79">
                                            <p:txEl>
                                              <p:pRg st="3" end="3"/>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50179">
                                            <p:txEl>
                                              <p:pRg st="4" end="4"/>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501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a:extLst>
              <a:ext uri="{FF2B5EF4-FFF2-40B4-BE49-F238E27FC236}">
                <a16:creationId xmlns:a16="http://schemas.microsoft.com/office/drawing/2014/main" id="{4E398C28-1862-49CB-8250-105C7D051B7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7F6C395-C215-48D0-AA37-5D79B88E909D}" type="slidenum">
              <a:rPr lang="zh-CN" altLang="en-US"/>
              <a:pPr eaLnBrk="1" hangingPunct="1"/>
              <a:t>58</a:t>
            </a:fld>
            <a:endParaRPr lang="en-US" altLang="zh-CN"/>
          </a:p>
        </p:txBody>
      </p:sp>
      <p:sp>
        <p:nvSpPr>
          <p:cNvPr id="51203" name="Rectangle 3">
            <a:extLst>
              <a:ext uri="{FF2B5EF4-FFF2-40B4-BE49-F238E27FC236}">
                <a16:creationId xmlns:a16="http://schemas.microsoft.com/office/drawing/2014/main" id="{C04DE505-387D-40ED-9245-491BACE92A2F}"/>
              </a:ext>
            </a:extLst>
          </p:cNvPr>
          <p:cNvSpPr>
            <a:spLocks noGrp="1" noChangeArrowheads="1"/>
          </p:cNvSpPr>
          <p:nvPr>
            <p:ph type="body" idx="1"/>
          </p:nvPr>
        </p:nvSpPr>
        <p:spPr>
          <a:xfrm>
            <a:off x="457200" y="1143000"/>
            <a:ext cx="8229600" cy="4525963"/>
          </a:xfrm>
        </p:spPr>
        <p:txBody>
          <a:bodyPr/>
          <a:lstStyle/>
          <a:p>
            <a:pPr eaLnBrk="1" hangingPunct="1">
              <a:buFontTx/>
              <a:buNone/>
            </a:pPr>
            <a:r>
              <a:rPr lang="zh-CN" altLang="en-US" sz="4000"/>
              <a:t>   例</a:t>
            </a:r>
            <a:r>
              <a:rPr lang="en-US" altLang="zh-CN" sz="4000"/>
              <a:t>12. </a:t>
            </a:r>
            <a:r>
              <a:rPr lang="zh-CN" altLang="en-US" sz="4000"/>
              <a:t>使角色</a:t>
            </a:r>
            <a:r>
              <a:rPr lang="en-US" altLang="zh-CN" sz="4000"/>
              <a:t>R1</a:t>
            </a:r>
            <a:r>
              <a:rPr lang="zh-CN" altLang="en-US" sz="4000"/>
              <a:t>在原来的基础上增加</a:t>
            </a:r>
            <a:r>
              <a:rPr lang="en-US" altLang="zh-CN" sz="4000"/>
              <a:t>Student</a:t>
            </a:r>
            <a:r>
              <a:rPr lang="zh-CN" altLang="en-US" sz="4000"/>
              <a:t>表的</a:t>
            </a:r>
            <a:r>
              <a:rPr lang="en-US" altLang="zh-CN" sz="4000"/>
              <a:t>DELETE</a:t>
            </a:r>
            <a:r>
              <a:rPr lang="zh-CN" altLang="en-US" sz="4000"/>
              <a:t>权限</a:t>
            </a:r>
            <a:endParaRPr lang="en-US" altLang="zh-CN" sz="4000"/>
          </a:p>
          <a:p>
            <a:pPr lvl="1" eaLnBrk="1" hangingPunct="1">
              <a:buFontTx/>
              <a:buNone/>
            </a:pPr>
            <a:r>
              <a:rPr lang="en-US" altLang="zh-CN" sz="4000"/>
              <a:t>GRANT DELETE</a:t>
            </a:r>
          </a:p>
          <a:p>
            <a:pPr lvl="1" eaLnBrk="1" hangingPunct="1">
              <a:buFontTx/>
              <a:buNone/>
            </a:pPr>
            <a:r>
              <a:rPr lang="en-US" altLang="zh-CN" sz="4000"/>
              <a:t>ON TABLE Student</a:t>
            </a:r>
          </a:p>
          <a:p>
            <a:pPr lvl="1" eaLnBrk="1" hangingPunct="1">
              <a:buFontTx/>
              <a:buNone/>
            </a:pPr>
            <a:r>
              <a:rPr lang="en-US" altLang="zh-CN" sz="4000"/>
              <a:t>TO R1;</a:t>
            </a:r>
          </a:p>
          <a:p>
            <a:pPr lvl="1" eaLnBrk="1" hangingPunct="1"/>
            <a:endParaRPr lang="zh-CN" altLang="en-US" sz="4000"/>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0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a:extLst>
              <a:ext uri="{FF2B5EF4-FFF2-40B4-BE49-F238E27FC236}">
                <a16:creationId xmlns:a16="http://schemas.microsoft.com/office/drawing/2014/main" id="{DFDA0F60-7725-4959-AA6E-647FC8ECEB8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201BC89-835C-4A19-910F-CD9F6D0F1911}" type="slidenum">
              <a:rPr lang="zh-CN" altLang="en-US"/>
              <a:pPr eaLnBrk="1" hangingPunct="1"/>
              <a:t>59</a:t>
            </a:fld>
            <a:endParaRPr lang="en-US" altLang="zh-CN"/>
          </a:p>
        </p:txBody>
      </p:sp>
      <p:sp>
        <p:nvSpPr>
          <p:cNvPr id="52227" name="Rectangle 3">
            <a:extLst>
              <a:ext uri="{FF2B5EF4-FFF2-40B4-BE49-F238E27FC236}">
                <a16:creationId xmlns:a16="http://schemas.microsoft.com/office/drawing/2014/main" id="{05F204A1-5185-4DAC-8739-89A214CAC44E}"/>
              </a:ext>
            </a:extLst>
          </p:cNvPr>
          <p:cNvSpPr>
            <a:spLocks noGrp="1" noChangeArrowheads="1"/>
          </p:cNvSpPr>
          <p:nvPr>
            <p:ph type="body" idx="1"/>
          </p:nvPr>
        </p:nvSpPr>
        <p:spPr>
          <a:xfrm>
            <a:off x="457200" y="914400"/>
            <a:ext cx="8229600" cy="4525963"/>
          </a:xfrm>
        </p:spPr>
        <p:txBody>
          <a:bodyPr/>
          <a:lstStyle/>
          <a:p>
            <a:pPr eaLnBrk="1" hangingPunct="1">
              <a:buFontTx/>
              <a:buNone/>
            </a:pPr>
            <a:r>
              <a:rPr lang="zh-CN" altLang="en-US" sz="4000"/>
              <a:t>  例</a:t>
            </a:r>
            <a:r>
              <a:rPr lang="en-US" altLang="zh-CN" sz="4000"/>
              <a:t>13 </a:t>
            </a:r>
            <a:r>
              <a:rPr lang="zh-CN" altLang="en-US" sz="4000"/>
              <a:t>使</a:t>
            </a:r>
            <a:r>
              <a:rPr lang="en-US" altLang="zh-CN" sz="4000"/>
              <a:t>R1</a:t>
            </a:r>
            <a:r>
              <a:rPr lang="zh-CN" altLang="en-US" sz="4000"/>
              <a:t>减少</a:t>
            </a:r>
            <a:r>
              <a:rPr lang="en-US" altLang="zh-CN" sz="4000"/>
              <a:t>SELECT</a:t>
            </a:r>
            <a:r>
              <a:rPr lang="zh-CN" altLang="en-US" sz="4000"/>
              <a:t>权限。</a:t>
            </a:r>
            <a:endParaRPr lang="en-US" altLang="zh-CN" sz="4000"/>
          </a:p>
          <a:p>
            <a:pPr lvl="1" eaLnBrk="1" hangingPunct="1">
              <a:buFontTx/>
              <a:buNone/>
            </a:pPr>
            <a:r>
              <a:rPr lang="en-US" altLang="zh-CN" sz="4000"/>
              <a:t>REVOKE SELECT</a:t>
            </a:r>
          </a:p>
          <a:p>
            <a:pPr lvl="1" eaLnBrk="1" hangingPunct="1">
              <a:buFontTx/>
              <a:buNone/>
            </a:pPr>
            <a:r>
              <a:rPr lang="en-US" altLang="zh-CN" sz="4000"/>
              <a:t>ON TABLE Student</a:t>
            </a:r>
          </a:p>
          <a:p>
            <a:pPr lvl="1" eaLnBrk="1" hangingPunct="1">
              <a:buFontTx/>
              <a:buNone/>
            </a:pPr>
            <a:r>
              <a:rPr lang="en-US" altLang="zh-CN" sz="4000"/>
              <a:t>FROM R1</a:t>
            </a:r>
            <a:r>
              <a:rPr lang="zh-CN" altLang="en-US" sz="4000"/>
              <a:t>；</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227">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52227">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522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6">
            <a:extLst>
              <a:ext uri="{FF2B5EF4-FFF2-40B4-BE49-F238E27FC236}">
                <a16:creationId xmlns:a16="http://schemas.microsoft.com/office/drawing/2014/main" id="{D8ED7FC5-6B5C-425C-B484-0A4BBBECF50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9F18026-4341-4BC0-A110-A2BB513BBB3B}" type="slidenum">
              <a:rPr lang="zh-CN" altLang="en-US"/>
              <a:pPr eaLnBrk="1" hangingPunct="1"/>
              <a:t>6</a:t>
            </a:fld>
            <a:endParaRPr lang="en-US" altLang="zh-CN"/>
          </a:p>
        </p:txBody>
      </p:sp>
      <p:sp>
        <p:nvSpPr>
          <p:cNvPr id="7171" name="Rectangle 2">
            <a:extLst>
              <a:ext uri="{FF2B5EF4-FFF2-40B4-BE49-F238E27FC236}">
                <a16:creationId xmlns:a16="http://schemas.microsoft.com/office/drawing/2014/main" id="{963AD706-B54B-4A8D-84B8-2F7481B60903}"/>
              </a:ext>
            </a:extLst>
          </p:cNvPr>
          <p:cNvSpPr>
            <a:spLocks noGrp="1" noChangeArrowheads="1"/>
          </p:cNvSpPr>
          <p:nvPr>
            <p:ph type="title"/>
          </p:nvPr>
        </p:nvSpPr>
        <p:spPr/>
        <p:txBody>
          <a:bodyPr/>
          <a:lstStyle/>
          <a:p>
            <a:pPr eaLnBrk="1" hangingPunct="1"/>
            <a:r>
              <a:rPr lang="zh-CN" altLang="en-US" b="1">
                <a:solidFill>
                  <a:srgbClr val="0000FF"/>
                </a:solidFill>
              </a:rPr>
              <a:t>计算机系统的安全模型</a:t>
            </a:r>
          </a:p>
        </p:txBody>
      </p:sp>
      <p:sp>
        <p:nvSpPr>
          <p:cNvPr id="20484" name="Rectangle 3">
            <a:extLst>
              <a:ext uri="{FF2B5EF4-FFF2-40B4-BE49-F238E27FC236}">
                <a16:creationId xmlns:a16="http://schemas.microsoft.com/office/drawing/2014/main" id="{7F5F160C-E499-4A7F-AA65-0B7504B4BB45}"/>
              </a:ext>
            </a:extLst>
          </p:cNvPr>
          <p:cNvSpPr>
            <a:spLocks noGrp="1" noChangeArrowheads="1"/>
          </p:cNvSpPr>
          <p:nvPr>
            <p:ph type="body" sz="half" idx="1"/>
          </p:nvPr>
        </p:nvSpPr>
        <p:spPr>
          <a:xfrm>
            <a:off x="609600" y="1524000"/>
            <a:ext cx="8458200" cy="4191000"/>
          </a:xfrm>
        </p:spPr>
        <p:txBody>
          <a:bodyPr/>
          <a:lstStyle/>
          <a:p>
            <a:pPr marL="533400" indent="-533400" eaLnBrk="1" hangingPunct="1">
              <a:buFontTx/>
              <a:buNone/>
            </a:pPr>
            <a:r>
              <a:rPr lang="zh-CN" altLang="en-US" sz="4000" dirty="0"/>
              <a:t>安全措施一级一级层层设置</a:t>
            </a:r>
          </a:p>
          <a:p>
            <a:pPr marL="914400" lvl="1" indent="-457200" eaLnBrk="1" hangingPunct="1">
              <a:buFontTx/>
              <a:buAutoNum type="circleNumDbPlain"/>
            </a:pPr>
            <a:r>
              <a:rPr lang="zh-CN" altLang="en-US" sz="4000" dirty="0"/>
              <a:t>用户标识和鉴别</a:t>
            </a:r>
          </a:p>
          <a:p>
            <a:pPr marL="914400" lvl="1" indent="-457200" eaLnBrk="1" hangingPunct="1">
              <a:buFontTx/>
              <a:buAutoNum type="circleNumDbPlain"/>
            </a:pPr>
            <a:r>
              <a:rPr lang="zh-CN" altLang="en-US" sz="4000" dirty="0"/>
              <a:t>数据库安全保护</a:t>
            </a:r>
          </a:p>
          <a:p>
            <a:pPr marL="914400" lvl="1" indent="-457200" eaLnBrk="1" hangingPunct="1">
              <a:buFontTx/>
              <a:buAutoNum type="circleNumDbPlain"/>
            </a:pPr>
            <a:r>
              <a:rPr lang="zh-CN" altLang="en-US" sz="4000" dirty="0"/>
              <a:t>操作系统安全保护</a:t>
            </a:r>
          </a:p>
          <a:p>
            <a:pPr marL="914400" lvl="1" indent="-457200" eaLnBrk="1" hangingPunct="1">
              <a:buFontTx/>
              <a:buAutoNum type="circleNumDbPlain"/>
            </a:pPr>
            <a:r>
              <a:rPr lang="zh-CN" altLang="en-US" sz="4000" dirty="0"/>
              <a:t>数据密码存储</a:t>
            </a:r>
          </a:p>
          <a:p>
            <a:pPr marL="533400" indent="-533400" eaLnBrk="1" hangingPunct="1"/>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48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484">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48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a:extLst>
              <a:ext uri="{FF2B5EF4-FFF2-40B4-BE49-F238E27FC236}">
                <a16:creationId xmlns:a16="http://schemas.microsoft.com/office/drawing/2014/main" id="{BF8E1935-7062-4A4A-BD26-DDF7136957F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6A3F39A-D1D7-480F-9936-793FDC215658}" type="slidenum">
              <a:rPr lang="zh-CN" altLang="en-US"/>
              <a:pPr eaLnBrk="1" hangingPunct="1"/>
              <a:t>60</a:t>
            </a:fld>
            <a:endParaRPr lang="en-US" altLang="zh-CN"/>
          </a:p>
        </p:txBody>
      </p:sp>
      <p:sp>
        <p:nvSpPr>
          <p:cNvPr id="62467" name="Rectangle 2">
            <a:extLst>
              <a:ext uri="{FF2B5EF4-FFF2-40B4-BE49-F238E27FC236}">
                <a16:creationId xmlns:a16="http://schemas.microsoft.com/office/drawing/2014/main" id="{2B31CE5E-0BD8-4D94-AA4D-FA866508157C}"/>
              </a:ext>
            </a:extLst>
          </p:cNvPr>
          <p:cNvSpPr>
            <a:spLocks noGrp="1" noChangeArrowheads="1"/>
          </p:cNvSpPr>
          <p:nvPr>
            <p:ph type="title"/>
          </p:nvPr>
        </p:nvSpPr>
        <p:spPr/>
        <p:txBody>
          <a:bodyPr/>
          <a:lstStyle/>
          <a:p>
            <a:pPr eaLnBrk="1" hangingPunct="1"/>
            <a:r>
              <a:rPr lang="zh-CN" altLang="en-US" b="1">
                <a:solidFill>
                  <a:srgbClr val="0000FF"/>
                </a:solidFill>
              </a:rPr>
              <a:t>自主存取控制的缺点</a:t>
            </a:r>
          </a:p>
        </p:txBody>
      </p:sp>
      <p:sp>
        <p:nvSpPr>
          <p:cNvPr id="62468" name="Rectangle 3">
            <a:extLst>
              <a:ext uri="{FF2B5EF4-FFF2-40B4-BE49-F238E27FC236}">
                <a16:creationId xmlns:a16="http://schemas.microsoft.com/office/drawing/2014/main" id="{4F5C0B04-68AB-46FA-B019-CF90C546A4A8}"/>
              </a:ext>
            </a:extLst>
          </p:cNvPr>
          <p:cNvSpPr>
            <a:spLocks noGrp="1" noChangeArrowheads="1"/>
          </p:cNvSpPr>
          <p:nvPr>
            <p:ph type="body" idx="1"/>
          </p:nvPr>
        </p:nvSpPr>
        <p:spPr/>
        <p:txBody>
          <a:bodyPr/>
          <a:lstStyle/>
          <a:p>
            <a:pPr eaLnBrk="1" hangingPunct="1"/>
            <a:r>
              <a:rPr lang="zh-CN" altLang="en-US" sz="4000"/>
              <a:t>可能存在数据的“无意泄露”</a:t>
            </a:r>
          </a:p>
          <a:p>
            <a:pPr eaLnBrk="1" hangingPunct="1"/>
            <a:r>
              <a:rPr lang="zh-CN" altLang="en-US" sz="4000"/>
              <a:t>原因：这种机制仅仅通过对数据的存取权限来进行安全控制，而数据本身并无安全性标记</a:t>
            </a:r>
          </a:p>
          <a:p>
            <a:pPr eaLnBrk="1" hangingPunct="1"/>
            <a:r>
              <a:rPr lang="zh-CN" altLang="en-US" sz="4000"/>
              <a:t>解决：对系统控制下的所有主客体实施强制存取控制策略</a:t>
            </a:r>
          </a:p>
          <a:p>
            <a:pPr eaLnBrk="1" hangingPunct="1"/>
            <a:endParaRPr lang="zh-CN" altLang="en-US" sz="40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a:extLst>
              <a:ext uri="{FF2B5EF4-FFF2-40B4-BE49-F238E27FC236}">
                <a16:creationId xmlns:a16="http://schemas.microsoft.com/office/drawing/2014/main" id="{580A5D70-1B96-442D-95F6-146C5E45DD3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0BF2FE2-B9A4-4B38-A88B-C85334234018}" type="slidenum">
              <a:rPr lang="zh-CN" altLang="en-US"/>
              <a:pPr eaLnBrk="1" hangingPunct="1"/>
              <a:t>61</a:t>
            </a:fld>
            <a:endParaRPr lang="en-US" altLang="zh-CN"/>
          </a:p>
        </p:txBody>
      </p:sp>
      <p:sp>
        <p:nvSpPr>
          <p:cNvPr id="63491" name="Rectangle 2">
            <a:extLst>
              <a:ext uri="{FF2B5EF4-FFF2-40B4-BE49-F238E27FC236}">
                <a16:creationId xmlns:a16="http://schemas.microsoft.com/office/drawing/2014/main" id="{8D6C5657-7C89-45EF-A054-5944EC69629C}"/>
              </a:ext>
            </a:extLst>
          </p:cNvPr>
          <p:cNvSpPr>
            <a:spLocks noGrp="1" noChangeArrowheads="1"/>
          </p:cNvSpPr>
          <p:nvPr>
            <p:ph type="title"/>
          </p:nvPr>
        </p:nvSpPr>
        <p:spPr/>
        <p:txBody>
          <a:bodyPr/>
          <a:lstStyle/>
          <a:p>
            <a:pPr eaLnBrk="1" hangingPunct="1"/>
            <a:r>
              <a:rPr lang="en-US" altLang="zh-CN">
                <a:solidFill>
                  <a:srgbClr val="0000FF"/>
                </a:solidFill>
              </a:rPr>
              <a:t>4.2.6 </a:t>
            </a:r>
            <a:r>
              <a:rPr lang="zh-CN" altLang="en-US" b="1">
                <a:solidFill>
                  <a:srgbClr val="0000FF"/>
                </a:solidFill>
              </a:rPr>
              <a:t>强制存取控制方法</a:t>
            </a:r>
          </a:p>
        </p:txBody>
      </p:sp>
      <p:sp>
        <p:nvSpPr>
          <p:cNvPr id="54276" name="Rectangle 3">
            <a:extLst>
              <a:ext uri="{FF2B5EF4-FFF2-40B4-BE49-F238E27FC236}">
                <a16:creationId xmlns:a16="http://schemas.microsoft.com/office/drawing/2014/main" id="{7A3DEC4B-37EA-4676-9931-5683C5824A17}"/>
              </a:ext>
            </a:extLst>
          </p:cNvPr>
          <p:cNvSpPr>
            <a:spLocks noGrp="1" noChangeArrowheads="1"/>
          </p:cNvSpPr>
          <p:nvPr>
            <p:ph type="body" idx="1"/>
          </p:nvPr>
        </p:nvSpPr>
        <p:spPr>
          <a:xfrm>
            <a:off x="457200" y="1600200"/>
            <a:ext cx="8534400" cy="4525963"/>
          </a:xfrm>
        </p:spPr>
        <p:txBody>
          <a:bodyPr/>
          <a:lstStyle/>
          <a:p>
            <a:pPr eaLnBrk="1" hangingPunct="1"/>
            <a:r>
              <a:rPr lang="zh-CN" altLang="en-US" sz="3600"/>
              <a:t>强制存取控制 </a:t>
            </a:r>
            <a:r>
              <a:rPr lang="en-US" altLang="zh-CN" sz="3600"/>
              <a:t>(MAC)</a:t>
            </a:r>
          </a:p>
          <a:p>
            <a:pPr eaLnBrk="1" hangingPunct="1"/>
            <a:r>
              <a:rPr lang="zh-CN" altLang="en-US" sz="3600"/>
              <a:t>保证更高程度的安全性</a:t>
            </a:r>
          </a:p>
          <a:p>
            <a:pPr eaLnBrk="1" hangingPunct="1"/>
            <a:r>
              <a:rPr lang="zh-CN" altLang="en-US" sz="3600"/>
              <a:t>用户不能直接感知或进行控制</a:t>
            </a:r>
          </a:p>
          <a:p>
            <a:pPr eaLnBrk="1" hangingPunct="1"/>
            <a:r>
              <a:rPr lang="zh-CN" altLang="en-US" sz="3600"/>
              <a:t>适用于对数据有严格而固定密级分类的部门</a:t>
            </a:r>
          </a:p>
          <a:p>
            <a:pPr lvl="1" eaLnBrk="1" hangingPunct="1"/>
            <a:r>
              <a:rPr lang="zh-CN" altLang="en-US" sz="3200"/>
              <a:t>军事部门</a:t>
            </a:r>
          </a:p>
          <a:p>
            <a:pPr lvl="1" eaLnBrk="1" hangingPunct="1"/>
            <a:r>
              <a:rPr lang="zh-CN" altLang="en-US" sz="3200"/>
              <a:t>政府部门</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27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4276">
                                            <p:txEl>
                                              <p:pRg st="3" end="3"/>
                                            </p:txEl>
                                          </p:spTgt>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nodeType="afterEffect">
                                  <p:stCondLst>
                                    <p:cond delay="0"/>
                                  </p:stCondLst>
                                  <p:childTnLst>
                                    <p:set>
                                      <p:cBhvr>
                                        <p:cTn id="17" dur="1" fill="hold">
                                          <p:stCondLst>
                                            <p:cond delay="0"/>
                                          </p:stCondLst>
                                        </p:cTn>
                                        <p:tgtEl>
                                          <p:spTgt spid="54276">
                                            <p:txEl>
                                              <p:pRg st="4" end="4"/>
                                            </p:txEl>
                                          </p:spTgt>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nodeType="afterEffect">
                                  <p:stCondLst>
                                    <p:cond delay="0"/>
                                  </p:stCondLst>
                                  <p:childTnLst>
                                    <p:set>
                                      <p:cBhvr>
                                        <p:cTn id="20" dur="1" fill="hold">
                                          <p:stCondLst>
                                            <p:cond delay="0"/>
                                          </p:stCondLst>
                                        </p:cTn>
                                        <p:tgtEl>
                                          <p:spTgt spid="5427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a:extLst>
              <a:ext uri="{FF2B5EF4-FFF2-40B4-BE49-F238E27FC236}">
                <a16:creationId xmlns:a16="http://schemas.microsoft.com/office/drawing/2014/main" id="{429040CB-B33C-46C4-BFA4-97A9CA524FD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F708150-43E1-4137-8E7C-51F6BA6BCC95}" type="slidenum">
              <a:rPr lang="zh-CN" altLang="en-US"/>
              <a:pPr eaLnBrk="1" hangingPunct="1"/>
              <a:t>62</a:t>
            </a:fld>
            <a:endParaRPr lang="en-US" altLang="zh-CN"/>
          </a:p>
        </p:txBody>
      </p:sp>
      <p:sp>
        <p:nvSpPr>
          <p:cNvPr id="64515" name="Rectangle 2">
            <a:extLst>
              <a:ext uri="{FF2B5EF4-FFF2-40B4-BE49-F238E27FC236}">
                <a16:creationId xmlns:a16="http://schemas.microsoft.com/office/drawing/2014/main" id="{3C3A30A1-5722-41BA-B8DE-23A13538AED3}"/>
              </a:ext>
            </a:extLst>
          </p:cNvPr>
          <p:cNvSpPr>
            <a:spLocks noGrp="1" noChangeArrowheads="1"/>
          </p:cNvSpPr>
          <p:nvPr>
            <p:ph type="title"/>
          </p:nvPr>
        </p:nvSpPr>
        <p:spPr/>
        <p:txBody>
          <a:bodyPr/>
          <a:lstStyle/>
          <a:p>
            <a:pPr eaLnBrk="1" hangingPunct="1"/>
            <a:r>
              <a:rPr lang="zh-CN" altLang="en-US" b="1">
                <a:solidFill>
                  <a:srgbClr val="0000FF"/>
                </a:solidFill>
              </a:rPr>
              <a:t>强制存取控制方法</a:t>
            </a:r>
          </a:p>
        </p:txBody>
      </p:sp>
      <p:sp>
        <p:nvSpPr>
          <p:cNvPr id="75779" name="Rectangle 3">
            <a:extLst>
              <a:ext uri="{FF2B5EF4-FFF2-40B4-BE49-F238E27FC236}">
                <a16:creationId xmlns:a16="http://schemas.microsoft.com/office/drawing/2014/main" id="{96EE83D1-2B4B-4E1E-A79D-D5CE9AABF2B2}"/>
              </a:ext>
            </a:extLst>
          </p:cNvPr>
          <p:cNvSpPr>
            <a:spLocks noGrp="1" noChangeArrowheads="1"/>
          </p:cNvSpPr>
          <p:nvPr>
            <p:ph type="body" idx="1"/>
          </p:nvPr>
        </p:nvSpPr>
        <p:spPr>
          <a:xfrm>
            <a:off x="457200" y="1417638"/>
            <a:ext cx="8229600" cy="5029200"/>
          </a:xfrm>
        </p:spPr>
        <p:txBody>
          <a:bodyPr/>
          <a:lstStyle/>
          <a:p>
            <a:pPr eaLnBrk="1" hangingPunct="1">
              <a:lnSpc>
                <a:spcPct val="90000"/>
              </a:lnSpc>
            </a:pPr>
            <a:r>
              <a:rPr lang="zh-CN" altLang="en-US" sz="3600" dirty="0"/>
              <a:t>主体是系统中的活动实体</a:t>
            </a:r>
          </a:p>
          <a:p>
            <a:pPr lvl="1" eaLnBrk="1" hangingPunct="1">
              <a:lnSpc>
                <a:spcPct val="90000"/>
              </a:lnSpc>
            </a:pPr>
            <a:r>
              <a:rPr lang="en-US" altLang="zh-CN" sz="3200" dirty="0"/>
              <a:t>DBMS</a:t>
            </a:r>
            <a:r>
              <a:rPr lang="zh-CN" altLang="en-US" sz="3200" dirty="0"/>
              <a:t>所管理的实际用户</a:t>
            </a:r>
          </a:p>
          <a:p>
            <a:pPr lvl="1" eaLnBrk="1" hangingPunct="1">
              <a:lnSpc>
                <a:spcPct val="90000"/>
              </a:lnSpc>
            </a:pPr>
            <a:r>
              <a:rPr lang="zh-CN" altLang="en-US" sz="3200" dirty="0"/>
              <a:t>代表用户的各进程</a:t>
            </a:r>
          </a:p>
          <a:p>
            <a:pPr eaLnBrk="1" hangingPunct="1">
              <a:lnSpc>
                <a:spcPct val="90000"/>
              </a:lnSpc>
            </a:pPr>
            <a:r>
              <a:rPr lang="zh-CN" altLang="en-US" sz="3600" dirty="0"/>
              <a:t>客体是系统中的被动实体，是受主体操纵的</a:t>
            </a:r>
          </a:p>
          <a:p>
            <a:pPr lvl="1" eaLnBrk="1" hangingPunct="1">
              <a:lnSpc>
                <a:spcPct val="90000"/>
              </a:lnSpc>
            </a:pPr>
            <a:r>
              <a:rPr lang="zh-CN" altLang="en-US" sz="3200" dirty="0"/>
              <a:t>文件</a:t>
            </a:r>
          </a:p>
          <a:p>
            <a:pPr lvl="1" eaLnBrk="1" hangingPunct="1">
              <a:lnSpc>
                <a:spcPct val="90000"/>
              </a:lnSpc>
            </a:pPr>
            <a:r>
              <a:rPr lang="zh-CN" altLang="en-US" sz="3200" dirty="0"/>
              <a:t>基本表</a:t>
            </a:r>
          </a:p>
          <a:p>
            <a:pPr lvl="1" eaLnBrk="1" hangingPunct="1">
              <a:lnSpc>
                <a:spcPct val="90000"/>
              </a:lnSpc>
            </a:pPr>
            <a:r>
              <a:rPr lang="zh-CN" altLang="en-US" sz="3200" dirty="0"/>
              <a:t>索引</a:t>
            </a:r>
          </a:p>
          <a:p>
            <a:pPr lvl="1" eaLnBrk="1" hangingPunct="1">
              <a:lnSpc>
                <a:spcPct val="90000"/>
              </a:lnSpc>
            </a:pPr>
            <a:r>
              <a:rPr lang="zh-CN" altLang="en-US" sz="3200" dirty="0"/>
              <a:t>视图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77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77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577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577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57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a:extLst>
              <a:ext uri="{FF2B5EF4-FFF2-40B4-BE49-F238E27FC236}">
                <a16:creationId xmlns:a16="http://schemas.microsoft.com/office/drawing/2014/main" id="{A075F237-40BC-43D4-BC59-ABAB935E5EC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96A4FFD-A018-4E72-A894-05759748394E}" type="slidenum">
              <a:rPr lang="zh-CN" altLang="en-US"/>
              <a:pPr eaLnBrk="1" hangingPunct="1"/>
              <a:t>63</a:t>
            </a:fld>
            <a:endParaRPr lang="en-US" altLang="zh-CN"/>
          </a:p>
        </p:txBody>
      </p:sp>
      <p:sp>
        <p:nvSpPr>
          <p:cNvPr id="65539" name="Rectangle 2">
            <a:extLst>
              <a:ext uri="{FF2B5EF4-FFF2-40B4-BE49-F238E27FC236}">
                <a16:creationId xmlns:a16="http://schemas.microsoft.com/office/drawing/2014/main" id="{16CDCB6C-A8D0-4FB9-98BF-989D5AF6D1E5}"/>
              </a:ext>
            </a:extLst>
          </p:cNvPr>
          <p:cNvSpPr>
            <a:spLocks noGrp="1" noChangeArrowheads="1"/>
          </p:cNvSpPr>
          <p:nvPr>
            <p:ph type="title"/>
          </p:nvPr>
        </p:nvSpPr>
        <p:spPr>
          <a:xfrm>
            <a:off x="457200" y="0"/>
            <a:ext cx="8229600" cy="1143000"/>
          </a:xfrm>
        </p:spPr>
        <p:txBody>
          <a:bodyPr/>
          <a:lstStyle/>
          <a:p>
            <a:pPr eaLnBrk="1" hangingPunct="1"/>
            <a:r>
              <a:rPr lang="zh-CN" altLang="en-US" b="1">
                <a:solidFill>
                  <a:srgbClr val="0000FF"/>
                </a:solidFill>
              </a:rPr>
              <a:t>强制存取控制方法</a:t>
            </a:r>
          </a:p>
        </p:txBody>
      </p:sp>
      <p:sp>
        <p:nvSpPr>
          <p:cNvPr id="76803" name="Rectangle 3">
            <a:extLst>
              <a:ext uri="{FF2B5EF4-FFF2-40B4-BE49-F238E27FC236}">
                <a16:creationId xmlns:a16="http://schemas.microsoft.com/office/drawing/2014/main" id="{CCAEFC2D-4E2D-43EB-823E-4830113011DC}"/>
              </a:ext>
            </a:extLst>
          </p:cNvPr>
          <p:cNvSpPr>
            <a:spLocks noGrp="1" noChangeArrowheads="1"/>
          </p:cNvSpPr>
          <p:nvPr>
            <p:ph type="body" idx="1"/>
          </p:nvPr>
        </p:nvSpPr>
        <p:spPr>
          <a:xfrm>
            <a:off x="304800" y="1066800"/>
            <a:ext cx="8534400" cy="5638800"/>
          </a:xfrm>
        </p:spPr>
        <p:txBody>
          <a:bodyPr/>
          <a:lstStyle/>
          <a:p>
            <a:pPr marL="609600" indent="-609600" eaLnBrk="1" hangingPunct="1"/>
            <a:r>
              <a:rPr lang="zh-CN" altLang="en-US" sz="3600"/>
              <a:t>敏感度标记  </a:t>
            </a:r>
            <a:r>
              <a:rPr lang="en-US" altLang="zh-CN" sz="3600"/>
              <a:t>(Label)</a:t>
            </a:r>
            <a:endParaRPr lang="zh-CN" altLang="en-US" sz="3600"/>
          </a:p>
          <a:p>
            <a:pPr marL="990600" lvl="1" indent="-533400" eaLnBrk="1" hangingPunct="1">
              <a:buFontTx/>
              <a:buAutoNum type="circleNumDbPlain"/>
            </a:pPr>
            <a:r>
              <a:rPr lang="zh-CN" altLang="en-US" sz="3600"/>
              <a:t>绝密 </a:t>
            </a:r>
            <a:r>
              <a:rPr lang="en-US" altLang="zh-CN" sz="3600"/>
              <a:t>(Top Secret)</a:t>
            </a:r>
            <a:endParaRPr lang="zh-CN" altLang="en-US" sz="3600"/>
          </a:p>
          <a:p>
            <a:pPr marL="990600" lvl="1" indent="-533400" eaLnBrk="1" hangingPunct="1">
              <a:buFontTx/>
              <a:buAutoNum type="circleNumDbPlain"/>
            </a:pPr>
            <a:r>
              <a:rPr lang="zh-CN" altLang="en-US" sz="3600"/>
              <a:t>机密 </a:t>
            </a:r>
            <a:r>
              <a:rPr lang="en-US" altLang="zh-CN" sz="3600"/>
              <a:t>(Secret)</a:t>
            </a:r>
            <a:endParaRPr lang="zh-CN" altLang="en-US" sz="3600"/>
          </a:p>
          <a:p>
            <a:pPr marL="990600" lvl="1" indent="-533400" eaLnBrk="1" hangingPunct="1">
              <a:buFontTx/>
              <a:buAutoNum type="circleNumDbPlain"/>
            </a:pPr>
            <a:r>
              <a:rPr lang="zh-CN" altLang="en-US" sz="3600"/>
              <a:t>可信 </a:t>
            </a:r>
            <a:r>
              <a:rPr lang="en-US" altLang="zh-CN" sz="3600"/>
              <a:t>(Confidential)</a:t>
            </a:r>
            <a:endParaRPr lang="zh-CN" altLang="en-US" sz="3600"/>
          </a:p>
          <a:p>
            <a:pPr marL="990600" lvl="1" indent="-533400" eaLnBrk="1" hangingPunct="1">
              <a:buFontTx/>
              <a:buAutoNum type="circleNumDbPlain"/>
            </a:pPr>
            <a:r>
              <a:rPr lang="zh-CN" altLang="en-US" sz="3600"/>
              <a:t>公开 </a:t>
            </a:r>
            <a:r>
              <a:rPr lang="en-US" altLang="zh-CN" sz="3600"/>
              <a:t>(Public)</a:t>
            </a:r>
            <a:endParaRPr lang="zh-CN" altLang="en-US" sz="3600"/>
          </a:p>
          <a:p>
            <a:pPr marL="609600" indent="-609600" eaLnBrk="1" hangingPunct="1"/>
            <a:r>
              <a:rPr lang="zh-CN" altLang="en-US" sz="3600"/>
              <a:t>主体的敏感度标记称为</a:t>
            </a:r>
            <a:r>
              <a:rPr lang="zh-CN" altLang="en-US" sz="3600">
                <a:solidFill>
                  <a:schemeClr val="accent2"/>
                </a:solidFill>
              </a:rPr>
              <a:t>许可证级别</a:t>
            </a:r>
            <a:r>
              <a:rPr lang="en-US" altLang="zh-CN" sz="3600"/>
              <a:t>(Clearance Level)</a:t>
            </a:r>
            <a:endParaRPr lang="zh-CN" altLang="en-US" sz="3600"/>
          </a:p>
          <a:p>
            <a:pPr marL="609600" indent="-609600" eaLnBrk="1" hangingPunct="1"/>
            <a:r>
              <a:rPr lang="zh-CN" altLang="en-US" sz="3600"/>
              <a:t>客体的敏感度标记称为</a:t>
            </a:r>
            <a:r>
              <a:rPr lang="zh-CN" altLang="en-US" sz="3600">
                <a:solidFill>
                  <a:schemeClr val="accent2"/>
                </a:solidFill>
              </a:rPr>
              <a:t>密级</a:t>
            </a:r>
            <a:r>
              <a:rPr lang="zh-CN" altLang="en-US" sz="3600"/>
              <a:t> </a:t>
            </a:r>
            <a:r>
              <a:rPr lang="en-US" altLang="zh-CN" sz="3600"/>
              <a:t>(Classification Level)</a:t>
            </a:r>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803">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68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a:extLst>
              <a:ext uri="{FF2B5EF4-FFF2-40B4-BE49-F238E27FC236}">
                <a16:creationId xmlns:a16="http://schemas.microsoft.com/office/drawing/2014/main" id="{E36C4E9E-6267-4093-9364-4E4EDDCE910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0803765-18E5-4181-8BE2-71CB4BFE0C06}" type="slidenum">
              <a:rPr lang="zh-CN" altLang="en-US"/>
              <a:pPr eaLnBrk="1" hangingPunct="1"/>
              <a:t>64</a:t>
            </a:fld>
            <a:endParaRPr lang="en-US" altLang="zh-CN"/>
          </a:p>
        </p:txBody>
      </p:sp>
      <p:sp>
        <p:nvSpPr>
          <p:cNvPr id="66563" name="Rectangle 2">
            <a:extLst>
              <a:ext uri="{FF2B5EF4-FFF2-40B4-BE49-F238E27FC236}">
                <a16:creationId xmlns:a16="http://schemas.microsoft.com/office/drawing/2014/main" id="{2744A00F-D053-418C-A785-70B8DB86FB89}"/>
              </a:ext>
            </a:extLst>
          </p:cNvPr>
          <p:cNvSpPr>
            <a:spLocks noGrp="1" noChangeArrowheads="1"/>
          </p:cNvSpPr>
          <p:nvPr>
            <p:ph type="title"/>
          </p:nvPr>
        </p:nvSpPr>
        <p:spPr/>
        <p:txBody>
          <a:bodyPr/>
          <a:lstStyle/>
          <a:p>
            <a:pPr eaLnBrk="1" hangingPunct="1"/>
            <a:r>
              <a:rPr lang="zh-CN" altLang="en-US" b="1">
                <a:solidFill>
                  <a:srgbClr val="0000FF"/>
                </a:solidFill>
              </a:rPr>
              <a:t>强制存取控制规则</a:t>
            </a:r>
          </a:p>
        </p:txBody>
      </p:sp>
      <p:sp>
        <p:nvSpPr>
          <p:cNvPr id="77827" name="Rectangle 3">
            <a:extLst>
              <a:ext uri="{FF2B5EF4-FFF2-40B4-BE49-F238E27FC236}">
                <a16:creationId xmlns:a16="http://schemas.microsoft.com/office/drawing/2014/main" id="{1D3CE0EE-C4BB-4831-B97C-8ECB8B1EAE55}"/>
              </a:ext>
            </a:extLst>
          </p:cNvPr>
          <p:cNvSpPr>
            <a:spLocks noGrp="1" noChangeArrowheads="1"/>
          </p:cNvSpPr>
          <p:nvPr>
            <p:ph type="body" idx="1"/>
          </p:nvPr>
        </p:nvSpPr>
        <p:spPr>
          <a:xfrm>
            <a:off x="457200" y="1524000"/>
            <a:ext cx="8229600" cy="4267200"/>
          </a:xfrm>
        </p:spPr>
        <p:txBody>
          <a:bodyPr/>
          <a:lstStyle/>
          <a:p>
            <a:pPr eaLnBrk="1" hangingPunct="1"/>
            <a:r>
              <a:rPr lang="zh-CN" altLang="en-US" sz="4000" dirty="0"/>
              <a:t>仅当主体的许可证级别</a:t>
            </a:r>
            <a:r>
              <a:rPr lang="zh-CN" altLang="en-US" sz="4000" dirty="0">
                <a:solidFill>
                  <a:schemeClr val="accent2"/>
                </a:solidFill>
              </a:rPr>
              <a:t>大于或等于</a:t>
            </a:r>
            <a:r>
              <a:rPr lang="zh-CN" altLang="en-US" sz="4000" dirty="0"/>
              <a:t>客体的密级时，该主体才能</a:t>
            </a:r>
            <a:r>
              <a:rPr lang="zh-CN" altLang="en-US" sz="4000" dirty="0">
                <a:solidFill>
                  <a:schemeClr val="accent2"/>
                </a:solidFill>
              </a:rPr>
              <a:t>读取</a:t>
            </a:r>
            <a:r>
              <a:rPr lang="zh-CN" altLang="en-US" sz="4000" dirty="0"/>
              <a:t>相应的客体</a:t>
            </a:r>
          </a:p>
          <a:p>
            <a:pPr eaLnBrk="1" hangingPunct="1"/>
            <a:r>
              <a:rPr lang="zh-CN" altLang="en-US" sz="4000" dirty="0"/>
              <a:t>仅当主体许可证级别</a:t>
            </a:r>
            <a:r>
              <a:rPr lang="zh-CN" altLang="en-US" sz="4000" dirty="0">
                <a:solidFill>
                  <a:schemeClr val="accent2"/>
                </a:solidFill>
              </a:rPr>
              <a:t>等于</a:t>
            </a:r>
            <a:r>
              <a:rPr lang="zh-CN" altLang="en-US" sz="4000" dirty="0"/>
              <a:t>客体密级，该主体才能</a:t>
            </a:r>
            <a:r>
              <a:rPr lang="zh-CN" altLang="en-US" sz="4000" dirty="0">
                <a:solidFill>
                  <a:schemeClr val="accent2"/>
                </a:solidFill>
              </a:rPr>
              <a:t>写</a:t>
            </a:r>
            <a:r>
              <a:rPr lang="zh-CN" altLang="en-US" sz="4000" dirty="0"/>
              <a:t>相应的客体</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a:extLst>
              <a:ext uri="{FF2B5EF4-FFF2-40B4-BE49-F238E27FC236}">
                <a16:creationId xmlns:a16="http://schemas.microsoft.com/office/drawing/2014/main" id="{36DCE7F2-1D36-4C5C-8969-33BEAFAD4C3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8A81121-1646-46E4-865F-5FA3DC89796C}" type="slidenum">
              <a:rPr lang="zh-CN" altLang="en-US"/>
              <a:pPr eaLnBrk="1" hangingPunct="1"/>
              <a:t>65</a:t>
            </a:fld>
            <a:endParaRPr lang="en-US" altLang="zh-CN"/>
          </a:p>
        </p:txBody>
      </p:sp>
      <p:sp>
        <p:nvSpPr>
          <p:cNvPr id="67587" name="Rectangle 2">
            <a:extLst>
              <a:ext uri="{FF2B5EF4-FFF2-40B4-BE49-F238E27FC236}">
                <a16:creationId xmlns:a16="http://schemas.microsoft.com/office/drawing/2014/main" id="{4EABFB11-D83C-4C1B-A736-BB943A7396A4}"/>
              </a:ext>
            </a:extLst>
          </p:cNvPr>
          <p:cNvSpPr>
            <a:spLocks noGrp="1" noChangeArrowheads="1"/>
          </p:cNvSpPr>
          <p:nvPr>
            <p:ph type="title"/>
          </p:nvPr>
        </p:nvSpPr>
        <p:spPr>
          <a:xfrm>
            <a:off x="457200" y="76200"/>
            <a:ext cx="8229600" cy="1143000"/>
          </a:xfrm>
        </p:spPr>
        <p:txBody>
          <a:bodyPr/>
          <a:lstStyle/>
          <a:p>
            <a:pPr eaLnBrk="1" hangingPunct="1"/>
            <a:r>
              <a:rPr lang="zh-CN" altLang="en-US" sz="4800" b="1">
                <a:solidFill>
                  <a:srgbClr val="0000FF"/>
                </a:solidFill>
              </a:rPr>
              <a:t>修正规则</a:t>
            </a:r>
          </a:p>
        </p:txBody>
      </p:sp>
      <p:sp>
        <p:nvSpPr>
          <p:cNvPr id="95235" name="Rectangle 3">
            <a:extLst>
              <a:ext uri="{FF2B5EF4-FFF2-40B4-BE49-F238E27FC236}">
                <a16:creationId xmlns:a16="http://schemas.microsoft.com/office/drawing/2014/main" id="{B93A79EF-94F5-428C-A180-46EE331E7223}"/>
              </a:ext>
            </a:extLst>
          </p:cNvPr>
          <p:cNvSpPr>
            <a:spLocks noGrp="1" noChangeArrowheads="1"/>
          </p:cNvSpPr>
          <p:nvPr>
            <p:ph type="body" idx="1"/>
          </p:nvPr>
        </p:nvSpPr>
        <p:spPr/>
        <p:txBody>
          <a:bodyPr/>
          <a:lstStyle/>
          <a:p>
            <a:pPr eaLnBrk="1" hangingPunct="1"/>
            <a:r>
              <a:rPr lang="zh-CN" altLang="en-US" sz="4000">
                <a:solidFill>
                  <a:schemeClr val="accent2"/>
                </a:solidFill>
              </a:rPr>
              <a:t>主体的许可证级别</a:t>
            </a:r>
            <a:r>
              <a:rPr lang="en-US" altLang="zh-CN" sz="4000">
                <a:solidFill>
                  <a:schemeClr val="accent2"/>
                </a:solidFill>
              </a:rPr>
              <a:t>&lt;=</a:t>
            </a:r>
            <a:r>
              <a:rPr lang="zh-CN" altLang="en-US" sz="4000">
                <a:solidFill>
                  <a:schemeClr val="accent2"/>
                </a:solidFill>
              </a:rPr>
              <a:t>客体的密级</a:t>
            </a:r>
            <a:r>
              <a:rPr lang="en-US" altLang="zh-CN" sz="4000">
                <a:solidFill>
                  <a:schemeClr val="accent2"/>
                </a:solidFill>
                <a:sym typeface="Symbol" panose="05050102010706020507" pitchFamily="18" charset="2"/>
              </a:rPr>
              <a:t> </a:t>
            </a:r>
            <a:r>
              <a:rPr lang="zh-CN" altLang="en-US" sz="4000">
                <a:solidFill>
                  <a:schemeClr val="accent2"/>
                </a:solidFill>
              </a:rPr>
              <a:t>主体能写客体</a:t>
            </a:r>
          </a:p>
          <a:p>
            <a:pPr eaLnBrk="1" hangingPunct="1"/>
            <a:r>
              <a:rPr lang="zh-CN" altLang="en-US" sz="4000"/>
              <a:t>用户可为写入的数据对象赋予高于自己的许可证级别的密级</a:t>
            </a:r>
          </a:p>
          <a:p>
            <a:pPr eaLnBrk="1" hangingPunct="1"/>
            <a:r>
              <a:rPr lang="zh-CN" altLang="en-US" sz="4000"/>
              <a:t>一旦数据被写入，该用户自己也不能再读该数据对象了</a:t>
            </a:r>
          </a:p>
          <a:p>
            <a:pPr eaLnBrk="1" hangingPunct="1"/>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52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52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a:extLst>
              <a:ext uri="{FF2B5EF4-FFF2-40B4-BE49-F238E27FC236}">
                <a16:creationId xmlns:a16="http://schemas.microsoft.com/office/drawing/2014/main" id="{5F3E6D45-7296-49EA-BFD4-58B65EADDFC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49C8A84-375E-40C4-B547-24AB41D1BC99}" type="slidenum">
              <a:rPr lang="zh-CN" altLang="en-US"/>
              <a:pPr eaLnBrk="1" hangingPunct="1"/>
              <a:t>66</a:t>
            </a:fld>
            <a:endParaRPr lang="en-US" altLang="zh-CN"/>
          </a:p>
        </p:txBody>
      </p:sp>
      <p:sp>
        <p:nvSpPr>
          <p:cNvPr id="68611" name="Rectangle 2">
            <a:extLst>
              <a:ext uri="{FF2B5EF4-FFF2-40B4-BE49-F238E27FC236}">
                <a16:creationId xmlns:a16="http://schemas.microsoft.com/office/drawing/2014/main" id="{B6E3FBF5-285C-46C8-B22F-8F6D77C91810}"/>
              </a:ext>
            </a:extLst>
          </p:cNvPr>
          <p:cNvSpPr>
            <a:spLocks noGrp="1" noChangeArrowheads="1"/>
          </p:cNvSpPr>
          <p:nvPr>
            <p:ph type="title"/>
          </p:nvPr>
        </p:nvSpPr>
        <p:spPr/>
        <p:txBody>
          <a:bodyPr/>
          <a:lstStyle/>
          <a:p>
            <a:pPr eaLnBrk="1" hangingPunct="1"/>
            <a:r>
              <a:rPr lang="zh-CN" altLang="en-US" sz="4800" b="1">
                <a:solidFill>
                  <a:srgbClr val="0000FF"/>
                </a:solidFill>
              </a:rPr>
              <a:t>强制存取控制方法</a:t>
            </a:r>
          </a:p>
        </p:txBody>
      </p:sp>
      <p:sp>
        <p:nvSpPr>
          <p:cNvPr id="68612" name="Rectangle 3">
            <a:extLst>
              <a:ext uri="{FF2B5EF4-FFF2-40B4-BE49-F238E27FC236}">
                <a16:creationId xmlns:a16="http://schemas.microsoft.com/office/drawing/2014/main" id="{14BF6611-9664-42F4-97FB-E05481C6DD03}"/>
              </a:ext>
            </a:extLst>
          </p:cNvPr>
          <p:cNvSpPr>
            <a:spLocks noGrp="1" noChangeArrowheads="1"/>
          </p:cNvSpPr>
          <p:nvPr>
            <p:ph type="body" idx="1"/>
          </p:nvPr>
        </p:nvSpPr>
        <p:spPr>
          <a:xfrm>
            <a:off x="457200" y="1600200"/>
            <a:ext cx="8229600" cy="2057400"/>
          </a:xfrm>
        </p:spPr>
        <p:txBody>
          <a:bodyPr/>
          <a:lstStyle/>
          <a:p>
            <a:pPr eaLnBrk="1" hangingPunct="1"/>
            <a:r>
              <a:rPr lang="zh-CN" altLang="en-US" sz="4000"/>
              <a:t>规则的共同点</a:t>
            </a:r>
          </a:p>
          <a:p>
            <a:pPr eaLnBrk="1" hangingPunct="1"/>
            <a:r>
              <a:rPr lang="zh-CN" altLang="en-US" sz="4000"/>
              <a:t>禁止了拥有高许可证级别的主体更新低密级的数据对象</a:t>
            </a:r>
          </a:p>
          <a:p>
            <a:pPr eaLnBrk="1" hangingPunct="1"/>
            <a:endParaRPr lang="zh-CN" altLang="en-US" sz="40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a:extLst>
              <a:ext uri="{FF2B5EF4-FFF2-40B4-BE49-F238E27FC236}">
                <a16:creationId xmlns:a16="http://schemas.microsoft.com/office/drawing/2014/main" id="{AFE6EDCE-7255-4F63-881A-79E6752E434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D64D836-835D-48DA-8B2B-89DB31DD80EF}" type="slidenum">
              <a:rPr lang="zh-CN" altLang="en-US"/>
              <a:pPr eaLnBrk="1" hangingPunct="1"/>
              <a:t>67</a:t>
            </a:fld>
            <a:endParaRPr lang="en-US" altLang="zh-CN"/>
          </a:p>
        </p:txBody>
      </p:sp>
      <p:sp>
        <p:nvSpPr>
          <p:cNvPr id="69635" name="Rectangle 2">
            <a:extLst>
              <a:ext uri="{FF2B5EF4-FFF2-40B4-BE49-F238E27FC236}">
                <a16:creationId xmlns:a16="http://schemas.microsoft.com/office/drawing/2014/main" id="{25C548C2-A43D-4288-A55F-4D34E0969413}"/>
              </a:ext>
            </a:extLst>
          </p:cNvPr>
          <p:cNvSpPr>
            <a:spLocks noGrp="1" noChangeArrowheads="1"/>
          </p:cNvSpPr>
          <p:nvPr>
            <p:ph type="title"/>
          </p:nvPr>
        </p:nvSpPr>
        <p:spPr/>
        <p:txBody>
          <a:bodyPr/>
          <a:lstStyle/>
          <a:p>
            <a:pPr eaLnBrk="1" hangingPunct="1"/>
            <a:r>
              <a:rPr lang="zh-CN" altLang="en-US" sz="4800" b="1">
                <a:solidFill>
                  <a:srgbClr val="0000FF"/>
                </a:solidFill>
              </a:rPr>
              <a:t>强制存取控制的特点</a:t>
            </a:r>
          </a:p>
        </p:txBody>
      </p:sp>
      <p:sp>
        <p:nvSpPr>
          <p:cNvPr id="69636" name="Rectangle 3">
            <a:extLst>
              <a:ext uri="{FF2B5EF4-FFF2-40B4-BE49-F238E27FC236}">
                <a16:creationId xmlns:a16="http://schemas.microsoft.com/office/drawing/2014/main" id="{B46FFCCB-6438-49EB-8415-00E05CADFAB4}"/>
              </a:ext>
            </a:extLst>
          </p:cNvPr>
          <p:cNvSpPr>
            <a:spLocks noGrp="1" noChangeArrowheads="1"/>
          </p:cNvSpPr>
          <p:nvPr>
            <p:ph type="body" idx="1"/>
          </p:nvPr>
        </p:nvSpPr>
        <p:spPr>
          <a:xfrm>
            <a:off x="228600" y="1600200"/>
            <a:ext cx="8686800" cy="4800600"/>
          </a:xfrm>
        </p:spPr>
        <p:txBody>
          <a:bodyPr/>
          <a:lstStyle/>
          <a:p>
            <a:pPr eaLnBrk="1" hangingPunct="1">
              <a:spcBef>
                <a:spcPct val="0"/>
              </a:spcBef>
            </a:pPr>
            <a:r>
              <a:rPr lang="en-US" altLang="zh-CN" sz="4400"/>
              <a:t>MAC</a:t>
            </a:r>
            <a:r>
              <a:rPr lang="zh-CN" altLang="en-US" sz="4400"/>
              <a:t>是对数据本身进行密级标记</a:t>
            </a:r>
          </a:p>
          <a:p>
            <a:pPr eaLnBrk="1" hangingPunct="1">
              <a:spcBef>
                <a:spcPct val="0"/>
              </a:spcBef>
            </a:pPr>
            <a:r>
              <a:rPr lang="zh-CN" altLang="en-US" sz="4400">
                <a:solidFill>
                  <a:srgbClr val="0000FF"/>
                </a:solidFill>
              </a:rPr>
              <a:t>无论数据如何复制，标记与数据是一个不可分的整体</a:t>
            </a:r>
          </a:p>
          <a:p>
            <a:pPr eaLnBrk="1" hangingPunct="1">
              <a:spcBef>
                <a:spcPct val="0"/>
              </a:spcBef>
            </a:pPr>
            <a:r>
              <a:rPr lang="zh-CN" altLang="en-US" sz="4400"/>
              <a:t>只有符合密级标记要求的用户才可以操纵数据</a:t>
            </a:r>
          </a:p>
          <a:p>
            <a:pPr eaLnBrk="1" hangingPunct="1">
              <a:spcBef>
                <a:spcPct val="0"/>
              </a:spcBef>
            </a:pPr>
            <a:r>
              <a:rPr lang="zh-CN" altLang="en-US" sz="4400"/>
              <a:t>从而提供了更高级别的安全性</a:t>
            </a:r>
          </a:p>
          <a:p>
            <a:pPr eaLnBrk="1" hangingPunct="1"/>
            <a:endParaRPr lang="zh-CN" altLang="en-US" sz="4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63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963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963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963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a:extLst>
              <a:ext uri="{FF2B5EF4-FFF2-40B4-BE49-F238E27FC236}">
                <a16:creationId xmlns:a16="http://schemas.microsoft.com/office/drawing/2014/main" id="{D7835E94-3AD9-443B-9603-6B8CC0ED41D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45157AA-0EEC-4444-B991-5028B12E033F}" type="slidenum">
              <a:rPr lang="zh-CN" altLang="en-US"/>
              <a:pPr eaLnBrk="1" hangingPunct="1"/>
              <a:t>68</a:t>
            </a:fld>
            <a:endParaRPr lang="en-US" altLang="zh-CN"/>
          </a:p>
        </p:txBody>
      </p:sp>
      <p:sp>
        <p:nvSpPr>
          <p:cNvPr id="70659" name="Rectangle 2">
            <a:extLst>
              <a:ext uri="{FF2B5EF4-FFF2-40B4-BE49-F238E27FC236}">
                <a16:creationId xmlns:a16="http://schemas.microsoft.com/office/drawing/2014/main" id="{0BB34CCF-32C4-4478-9A9D-AC3F5740E392}"/>
              </a:ext>
            </a:extLst>
          </p:cNvPr>
          <p:cNvSpPr>
            <a:spLocks noGrp="1" noChangeArrowheads="1"/>
          </p:cNvSpPr>
          <p:nvPr>
            <p:ph type="title"/>
          </p:nvPr>
        </p:nvSpPr>
        <p:spPr/>
        <p:txBody>
          <a:bodyPr/>
          <a:lstStyle/>
          <a:p>
            <a:pPr eaLnBrk="1" hangingPunct="1"/>
            <a:r>
              <a:rPr lang="en-US" altLang="zh-CN" b="1"/>
              <a:t>MAC</a:t>
            </a:r>
            <a:r>
              <a:rPr lang="zh-CN" altLang="en-US" b="1"/>
              <a:t>与</a:t>
            </a:r>
            <a:r>
              <a:rPr lang="en-US" altLang="zh-CN" b="1"/>
              <a:t>DAC</a:t>
            </a:r>
            <a:endParaRPr lang="zh-CN" altLang="en-US" b="1"/>
          </a:p>
        </p:txBody>
      </p:sp>
      <p:sp>
        <p:nvSpPr>
          <p:cNvPr id="70660" name="Rectangle 3">
            <a:extLst>
              <a:ext uri="{FF2B5EF4-FFF2-40B4-BE49-F238E27FC236}">
                <a16:creationId xmlns:a16="http://schemas.microsoft.com/office/drawing/2014/main" id="{CD200BF7-3115-4764-838C-532351C380C7}"/>
              </a:ext>
            </a:extLst>
          </p:cNvPr>
          <p:cNvSpPr>
            <a:spLocks noGrp="1" noChangeArrowheads="1"/>
          </p:cNvSpPr>
          <p:nvPr>
            <p:ph type="body" idx="1"/>
          </p:nvPr>
        </p:nvSpPr>
        <p:spPr>
          <a:xfrm>
            <a:off x="457200" y="1600200"/>
            <a:ext cx="8458200" cy="4525963"/>
          </a:xfrm>
        </p:spPr>
        <p:txBody>
          <a:bodyPr/>
          <a:lstStyle/>
          <a:p>
            <a:pPr eaLnBrk="1" hangingPunct="1"/>
            <a:r>
              <a:rPr lang="en-US" altLang="zh-CN" sz="4400"/>
              <a:t>DAC</a:t>
            </a:r>
            <a:r>
              <a:rPr lang="zh-CN" altLang="en-US" sz="4400"/>
              <a:t>与</a:t>
            </a:r>
            <a:r>
              <a:rPr lang="en-US" altLang="zh-CN" sz="4400"/>
              <a:t>MAC</a:t>
            </a:r>
            <a:r>
              <a:rPr lang="zh-CN" altLang="en-US" sz="4400"/>
              <a:t>共同构成</a:t>
            </a:r>
            <a:r>
              <a:rPr lang="en-US" altLang="zh-CN" sz="4400"/>
              <a:t>DBMS</a:t>
            </a:r>
            <a:r>
              <a:rPr lang="zh-CN" altLang="en-US" sz="4400"/>
              <a:t>的安全机制</a:t>
            </a:r>
          </a:p>
          <a:p>
            <a:pPr eaLnBrk="1" hangingPunct="1"/>
            <a:r>
              <a:rPr lang="zh-CN" altLang="en-US" sz="4400"/>
              <a:t>实现</a:t>
            </a:r>
            <a:r>
              <a:rPr lang="en-US" altLang="zh-CN" sz="4400"/>
              <a:t>MAC</a:t>
            </a:r>
            <a:r>
              <a:rPr lang="zh-CN" altLang="en-US" sz="4400"/>
              <a:t>时要首先实现</a:t>
            </a:r>
            <a:r>
              <a:rPr lang="en-US" altLang="zh-CN" sz="4400"/>
              <a:t>DAC</a:t>
            </a:r>
          </a:p>
          <a:p>
            <a:pPr eaLnBrk="1" hangingPunct="1">
              <a:buFontTx/>
              <a:buNone/>
            </a:pPr>
            <a:r>
              <a:rPr lang="zh-CN" altLang="en-US" sz="4400"/>
              <a:t>  原因：较高安全性级别提供的安全保护要包含较低级别所有保护</a:t>
            </a:r>
          </a:p>
          <a:p>
            <a:pPr eaLnBrk="1" hangingPunct="1"/>
            <a:endParaRPr lang="zh-CN" altLang="en-US" sz="44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a:extLst>
              <a:ext uri="{FF2B5EF4-FFF2-40B4-BE49-F238E27FC236}">
                <a16:creationId xmlns:a16="http://schemas.microsoft.com/office/drawing/2014/main" id="{082DBD37-8461-4B40-B516-B50FADD40C2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221C016-6D80-4DA8-AE59-BB4A265C37A8}" type="slidenum">
              <a:rPr lang="zh-CN" altLang="en-US"/>
              <a:pPr eaLnBrk="1" hangingPunct="1"/>
              <a:t>69</a:t>
            </a:fld>
            <a:endParaRPr lang="en-US" altLang="zh-CN"/>
          </a:p>
        </p:txBody>
      </p:sp>
      <p:sp>
        <p:nvSpPr>
          <p:cNvPr id="71683" name="Rectangle 2">
            <a:extLst>
              <a:ext uri="{FF2B5EF4-FFF2-40B4-BE49-F238E27FC236}">
                <a16:creationId xmlns:a16="http://schemas.microsoft.com/office/drawing/2014/main" id="{8FFE884E-49EE-4A76-89A7-1E5BB889B53D}"/>
              </a:ext>
            </a:extLst>
          </p:cNvPr>
          <p:cNvSpPr>
            <a:spLocks noGrp="1" noChangeArrowheads="1"/>
          </p:cNvSpPr>
          <p:nvPr>
            <p:ph type="title"/>
          </p:nvPr>
        </p:nvSpPr>
        <p:spPr/>
        <p:txBody>
          <a:bodyPr/>
          <a:lstStyle/>
          <a:p>
            <a:pPr eaLnBrk="1" hangingPunct="1"/>
            <a:r>
              <a:rPr lang="en-US" altLang="zh-CN" b="1"/>
              <a:t>DAC + MAC</a:t>
            </a:r>
            <a:r>
              <a:rPr lang="zh-CN" altLang="en-US" b="1"/>
              <a:t>安全检查示意图</a:t>
            </a:r>
          </a:p>
        </p:txBody>
      </p:sp>
      <p:pic>
        <p:nvPicPr>
          <p:cNvPr id="71684" name="Picture 3">
            <a:extLst>
              <a:ext uri="{FF2B5EF4-FFF2-40B4-BE49-F238E27FC236}">
                <a16:creationId xmlns:a16="http://schemas.microsoft.com/office/drawing/2014/main" id="{C6DBFC6E-79E6-4129-883E-BFE202ED0CA5}"/>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600200" y="1447800"/>
            <a:ext cx="5943600" cy="3268663"/>
          </a:xfrm>
        </p:spPr>
      </p:pic>
      <p:sp>
        <p:nvSpPr>
          <p:cNvPr id="71685" name="Rectangle 4">
            <a:extLst>
              <a:ext uri="{FF2B5EF4-FFF2-40B4-BE49-F238E27FC236}">
                <a16:creationId xmlns:a16="http://schemas.microsoft.com/office/drawing/2014/main" id="{43A924CC-9387-4446-8CC0-CD65FBBB9707}"/>
              </a:ext>
            </a:extLst>
          </p:cNvPr>
          <p:cNvSpPr>
            <a:spLocks noChangeArrowheads="1"/>
          </p:cNvSpPr>
          <p:nvPr/>
        </p:nvSpPr>
        <p:spPr bwMode="auto">
          <a:xfrm>
            <a:off x="1219200" y="4876800"/>
            <a:ext cx="708660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t>先进行</a:t>
            </a:r>
            <a:r>
              <a:rPr lang="en-US" altLang="zh-CN" sz="3200"/>
              <a:t>DAC</a:t>
            </a:r>
            <a:r>
              <a:rPr lang="zh-CN" altLang="en-US" sz="3200"/>
              <a:t>检查，通过</a:t>
            </a:r>
            <a:r>
              <a:rPr lang="en-US" altLang="zh-CN" sz="3200"/>
              <a:t>DAC</a:t>
            </a:r>
            <a:r>
              <a:rPr lang="zh-CN" altLang="en-US" sz="3200"/>
              <a:t>检查的数据对象再由系统进行</a:t>
            </a:r>
            <a:r>
              <a:rPr lang="en-US" altLang="zh-CN" sz="3200"/>
              <a:t>MAC</a:t>
            </a:r>
            <a:r>
              <a:rPr lang="zh-CN" altLang="en-US" sz="3200"/>
              <a:t>检查，只有通过</a:t>
            </a:r>
            <a:r>
              <a:rPr lang="en-US" altLang="zh-CN" sz="3200"/>
              <a:t>MAC</a:t>
            </a:r>
            <a:r>
              <a:rPr lang="zh-CN" altLang="en-US" sz="3200"/>
              <a:t>检查的数据对象方可存取。</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a:extLst>
              <a:ext uri="{FF2B5EF4-FFF2-40B4-BE49-F238E27FC236}">
                <a16:creationId xmlns:a16="http://schemas.microsoft.com/office/drawing/2014/main" id="{0FC4D225-4EEE-49F8-B6D9-80E63230D8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8435887-250C-45AC-85AD-A698929AE2E4}" type="slidenum">
              <a:rPr lang="zh-CN" altLang="en-US"/>
              <a:pPr eaLnBrk="1" hangingPunct="1"/>
              <a:t>7</a:t>
            </a:fld>
            <a:endParaRPr lang="en-US" altLang="zh-CN"/>
          </a:p>
        </p:txBody>
      </p:sp>
      <p:sp>
        <p:nvSpPr>
          <p:cNvPr id="5" name="矩形 4">
            <a:extLst>
              <a:ext uri="{FF2B5EF4-FFF2-40B4-BE49-F238E27FC236}">
                <a16:creationId xmlns:a16="http://schemas.microsoft.com/office/drawing/2014/main" id="{70FF0A57-B647-4CC6-B31F-43003B256DD0}"/>
              </a:ext>
            </a:extLst>
          </p:cNvPr>
          <p:cNvSpPr/>
          <p:nvPr/>
        </p:nvSpPr>
        <p:spPr>
          <a:xfrm>
            <a:off x="2286000" y="152400"/>
            <a:ext cx="1676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000" dirty="0">
                <a:solidFill>
                  <a:schemeClr val="tx1"/>
                </a:solidFill>
              </a:rPr>
              <a:t>用户</a:t>
            </a:r>
          </a:p>
        </p:txBody>
      </p:sp>
      <p:sp>
        <p:nvSpPr>
          <p:cNvPr id="6" name="矩形 5">
            <a:extLst>
              <a:ext uri="{FF2B5EF4-FFF2-40B4-BE49-F238E27FC236}">
                <a16:creationId xmlns:a16="http://schemas.microsoft.com/office/drawing/2014/main" id="{D33457AF-00FA-4B65-9747-5BCE9B2DC138}"/>
              </a:ext>
            </a:extLst>
          </p:cNvPr>
          <p:cNvSpPr/>
          <p:nvPr/>
        </p:nvSpPr>
        <p:spPr>
          <a:xfrm>
            <a:off x="1143000" y="1651000"/>
            <a:ext cx="39624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000" dirty="0">
                <a:solidFill>
                  <a:schemeClr val="tx1"/>
                </a:solidFill>
              </a:rPr>
              <a:t>数据库管理系统</a:t>
            </a:r>
          </a:p>
        </p:txBody>
      </p:sp>
      <p:sp>
        <p:nvSpPr>
          <p:cNvPr id="7" name="矩形 6">
            <a:extLst>
              <a:ext uri="{FF2B5EF4-FFF2-40B4-BE49-F238E27FC236}">
                <a16:creationId xmlns:a16="http://schemas.microsoft.com/office/drawing/2014/main" id="{01ADFF9A-FC43-4B07-8BC3-8B754E6185AF}"/>
              </a:ext>
            </a:extLst>
          </p:cNvPr>
          <p:cNvSpPr/>
          <p:nvPr/>
        </p:nvSpPr>
        <p:spPr>
          <a:xfrm>
            <a:off x="1638300" y="3149600"/>
            <a:ext cx="29718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000" dirty="0">
                <a:solidFill>
                  <a:schemeClr val="tx1"/>
                </a:solidFill>
              </a:rPr>
              <a:t>操作系统</a:t>
            </a:r>
          </a:p>
        </p:txBody>
      </p:sp>
      <p:sp>
        <p:nvSpPr>
          <p:cNvPr id="8" name="矩形 7">
            <a:extLst>
              <a:ext uri="{FF2B5EF4-FFF2-40B4-BE49-F238E27FC236}">
                <a16:creationId xmlns:a16="http://schemas.microsoft.com/office/drawing/2014/main" id="{5678A5AD-DBDB-47CA-ADA5-8FB3E14219DF}"/>
              </a:ext>
            </a:extLst>
          </p:cNvPr>
          <p:cNvSpPr/>
          <p:nvPr/>
        </p:nvSpPr>
        <p:spPr>
          <a:xfrm>
            <a:off x="1638300" y="4648200"/>
            <a:ext cx="29718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000" dirty="0">
                <a:solidFill>
                  <a:schemeClr val="tx1"/>
                </a:solidFill>
              </a:rPr>
              <a:t>数据库</a:t>
            </a:r>
          </a:p>
        </p:txBody>
      </p:sp>
      <p:grpSp>
        <p:nvGrpSpPr>
          <p:cNvPr id="8199" name="组合 13">
            <a:extLst>
              <a:ext uri="{FF2B5EF4-FFF2-40B4-BE49-F238E27FC236}">
                <a16:creationId xmlns:a16="http://schemas.microsoft.com/office/drawing/2014/main" id="{448A652C-7D44-4419-8309-C61F9A2196B4}"/>
              </a:ext>
            </a:extLst>
          </p:cNvPr>
          <p:cNvGrpSpPr>
            <a:grpSpLocks/>
          </p:cNvGrpSpPr>
          <p:nvPr/>
        </p:nvGrpSpPr>
        <p:grpSpPr bwMode="auto">
          <a:xfrm>
            <a:off x="2895600" y="1068388"/>
            <a:ext cx="611188" cy="609600"/>
            <a:chOff x="2895600" y="1067594"/>
            <a:chExt cx="610394" cy="609600"/>
          </a:xfrm>
        </p:grpSpPr>
        <p:cxnSp>
          <p:nvCxnSpPr>
            <p:cNvPr id="10" name="直接箭头连接符 9">
              <a:extLst>
                <a:ext uri="{FF2B5EF4-FFF2-40B4-BE49-F238E27FC236}">
                  <a16:creationId xmlns:a16="http://schemas.microsoft.com/office/drawing/2014/main" id="{E5BCC168-D927-4D60-9C96-B65A0D008996}"/>
                </a:ext>
              </a:extLst>
            </p:cNvPr>
            <p:cNvCxnSpPr/>
            <p:nvPr/>
          </p:nvCxnSpPr>
          <p:spPr>
            <a:xfrm rot="5400000">
              <a:off x="2608262" y="1386682"/>
              <a:ext cx="576262" cy="158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A4CC0060-3554-4DE3-866F-68518B7D5764}"/>
                </a:ext>
              </a:extLst>
            </p:cNvPr>
            <p:cNvCxnSpPr/>
            <p:nvPr/>
          </p:nvCxnSpPr>
          <p:spPr>
            <a:xfrm rot="5400000" flipH="1" flipV="1">
              <a:off x="3200401" y="1371601"/>
              <a:ext cx="609600" cy="158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8200" name="组合 14">
            <a:extLst>
              <a:ext uri="{FF2B5EF4-FFF2-40B4-BE49-F238E27FC236}">
                <a16:creationId xmlns:a16="http://schemas.microsoft.com/office/drawing/2014/main" id="{31C2992A-8E7A-4D34-BCE9-061F0C7ADC48}"/>
              </a:ext>
            </a:extLst>
          </p:cNvPr>
          <p:cNvGrpSpPr>
            <a:grpSpLocks/>
          </p:cNvGrpSpPr>
          <p:nvPr/>
        </p:nvGrpSpPr>
        <p:grpSpPr bwMode="auto">
          <a:xfrm>
            <a:off x="2924175" y="2530475"/>
            <a:ext cx="609600" cy="609600"/>
            <a:chOff x="2895600" y="1067594"/>
            <a:chExt cx="610394" cy="609600"/>
          </a:xfrm>
        </p:grpSpPr>
        <p:cxnSp>
          <p:nvCxnSpPr>
            <p:cNvPr id="16" name="直接箭头连接符 15">
              <a:extLst>
                <a:ext uri="{FF2B5EF4-FFF2-40B4-BE49-F238E27FC236}">
                  <a16:creationId xmlns:a16="http://schemas.microsoft.com/office/drawing/2014/main" id="{7042FC9E-6D07-4B1F-935A-CAD45CE5D05B}"/>
                </a:ext>
              </a:extLst>
            </p:cNvPr>
            <p:cNvCxnSpPr/>
            <p:nvPr/>
          </p:nvCxnSpPr>
          <p:spPr>
            <a:xfrm rot="5400000">
              <a:off x="2607468" y="1387476"/>
              <a:ext cx="576263"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FB1F41D1-63E2-4396-B581-396BA7D119EC}"/>
                </a:ext>
              </a:extLst>
            </p:cNvPr>
            <p:cNvCxnSpPr/>
            <p:nvPr/>
          </p:nvCxnSpPr>
          <p:spPr>
            <a:xfrm rot="5400000" flipH="1" flipV="1">
              <a:off x="3200400" y="1371599"/>
              <a:ext cx="609600" cy="158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8201" name="组合 17">
            <a:extLst>
              <a:ext uri="{FF2B5EF4-FFF2-40B4-BE49-F238E27FC236}">
                <a16:creationId xmlns:a16="http://schemas.microsoft.com/office/drawing/2014/main" id="{C2C015B2-6D39-4BF5-9341-D1BE934AD54C}"/>
              </a:ext>
            </a:extLst>
          </p:cNvPr>
          <p:cNvGrpSpPr>
            <a:grpSpLocks/>
          </p:cNvGrpSpPr>
          <p:nvPr/>
        </p:nvGrpSpPr>
        <p:grpSpPr bwMode="auto">
          <a:xfrm>
            <a:off x="2952750" y="4024313"/>
            <a:ext cx="609600" cy="609600"/>
            <a:chOff x="2895600" y="1067594"/>
            <a:chExt cx="610394" cy="609600"/>
          </a:xfrm>
        </p:grpSpPr>
        <p:cxnSp>
          <p:nvCxnSpPr>
            <p:cNvPr id="19" name="直接箭头连接符 18">
              <a:extLst>
                <a:ext uri="{FF2B5EF4-FFF2-40B4-BE49-F238E27FC236}">
                  <a16:creationId xmlns:a16="http://schemas.microsoft.com/office/drawing/2014/main" id="{C05B61B8-5D53-4A07-9949-69C08B7A773C}"/>
                </a:ext>
              </a:extLst>
            </p:cNvPr>
            <p:cNvCxnSpPr/>
            <p:nvPr/>
          </p:nvCxnSpPr>
          <p:spPr>
            <a:xfrm rot="5400000">
              <a:off x="2607469" y="1387475"/>
              <a:ext cx="576262"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2F383C79-5D4F-4DFA-BD9C-DA3502CFEC9C}"/>
                </a:ext>
              </a:extLst>
            </p:cNvPr>
            <p:cNvCxnSpPr/>
            <p:nvPr/>
          </p:nvCxnSpPr>
          <p:spPr>
            <a:xfrm rot="5400000" flipH="1" flipV="1">
              <a:off x="3200400" y="1371599"/>
              <a:ext cx="609600" cy="158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DDECB499-E6E9-4868-BAFB-7A646C0460A2}"/>
              </a:ext>
            </a:extLst>
          </p:cNvPr>
          <p:cNvSpPr txBox="1">
            <a:spLocks noChangeArrowheads="1"/>
          </p:cNvSpPr>
          <p:nvPr/>
        </p:nvSpPr>
        <p:spPr bwMode="auto">
          <a:xfrm>
            <a:off x="5410200" y="304800"/>
            <a:ext cx="3276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solidFill>
                  <a:srgbClr val="0000FF"/>
                </a:solidFill>
              </a:rPr>
              <a:t>用户标识和鉴别</a:t>
            </a:r>
            <a:endParaRPr lang="en-US" altLang="zh-CN" sz="3200">
              <a:solidFill>
                <a:srgbClr val="0000FF"/>
              </a:solidFill>
            </a:endParaRPr>
          </a:p>
        </p:txBody>
      </p:sp>
      <p:sp>
        <p:nvSpPr>
          <p:cNvPr id="22" name="TextBox 21">
            <a:extLst>
              <a:ext uri="{FF2B5EF4-FFF2-40B4-BE49-F238E27FC236}">
                <a16:creationId xmlns:a16="http://schemas.microsoft.com/office/drawing/2014/main" id="{69AF88D1-78A0-447E-B85F-42077B0841B8}"/>
              </a:ext>
            </a:extLst>
          </p:cNvPr>
          <p:cNvSpPr txBox="1">
            <a:spLocks noChangeArrowheads="1"/>
          </p:cNvSpPr>
          <p:nvPr/>
        </p:nvSpPr>
        <p:spPr bwMode="auto">
          <a:xfrm>
            <a:off x="5410200" y="1828800"/>
            <a:ext cx="3276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solidFill>
                  <a:srgbClr val="0000FF"/>
                </a:solidFill>
              </a:rPr>
              <a:t>数据库安全保护</a:t>
            </a:r>
            <a:endParaRPr lang="en-US" altLang="zh-CN" sz="3200">
              <a:solidFill>
                <a:srgbClr val="0000FF"/>
              </a:solidFill>
            </a:endParaRPr>
          </a:p>
        </p:txBody>
      </p:sp>
      <p:sp>
        <p:nvSpPr>
          <p:cNvPr id="23" name="TextBox 22">
            <a:extLst>
              <a:ext uri="{FF2B5EF4-FFF2-40B4-BE49-F238E27FC236}">
                <a16:creationId xmlns:a16="http://schemas.microsoft.com/office/drawing/2014/main" id="{DFEA0B6C-0838-445A-A66F-DAD5AF1FACD1}"/>
              </a:ext>
            </a:extLst>
          </p:cNvPr>
          <p:cNvSpPr txBox="1">
            <a:spLocks noChangeArrowheads="1"/>
          </p:cNvSpPr>
          <p:nvPr/>
        </p:nvSpPr>
        <p:spPr bwMode="auto">
          <a:xfrm>
            <a:off x="5410200" y="3378200"/>
            <a:ext cx="3581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solidFill>
                  <a:srgbClr val="0000FF"/>
                </a:solidFill>
              </a:rPr>
              <a:t>操作系统安全保护</a:t>
            </a:r>
            <a:endParaRPr lang="en-US" altLang="zh-CN" sz="3200">
              <a:solidFill>
                <a:srgbClr val="0000FF"/>
              </a:solidFill>
            </a:endParaRPr>
          </a:p>
        </p:txBody>
      </p:sp>
      <p:sp>
        <p:nvSpPr>
          <p:cNvPr id="24" name="TextBox 23">
            <a:extLst>
              <a:ext uri="{FF2B5EF4-FFF2-40B4-BE49-F238E27FC236}">
                <a16:creationId xmlns:a16="http://schemas.microsoft.com/office/drawing/2014/main" id="{A80D932E-6D4F-42C6-9E26-B5474418A1EF}"/>
              </a:ext>
            </a:extLst>
          </p:cNvPr>
          <p:cNvSpPr txBox="1">
            <a:spLocks noChangeArrowheads="1"/>
          </p:cNvSpPr>
          <p:nvPr/>
        </p:nvSpPr>
        <p:spPr bwMode="auto">
          <a:xfrm>
            <a:off x="5410200" y="4876800"/>
            <a:ext cx="2971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solidFill>
                  <a:srgbClr val="0000FF"/>
                </a:solidFill>
              </a:rPr>
              <a:t>数据密码存储</a:t>
            </a:r>
            <a:endParaRPr lang="en-US" altLang="zh-CN" sz="3200">
              <a:solidFill>
                <a:srgbClr val="0000FF"/>
              </a:solidFill>
            </a:endParaRPr>
          </a:p>
        </p:txBody>
      </p:sp>
      <p:sp>
        <p:nvSpPr>
          <p:cNvPr id="8206" name="TextBox 24">
            <a:extLst>
              <a:ext uri="{FF2B5EF4-FFF2-40B4-BE49-F238E27FC236}">
                <a16:creationId xmlns:a16="http://schemas.microsoft.com/office/drawing/2014/main" id="{76D9E594-F14B-4516-A05F-88E7131A8F98}"/>
              </a:ext>
            </a:extLst>
          </p:cNvPr>
          <p:cNvSpPr txBox="1">
            <a:spLocks noChangeArrowheads="1"/>
          </p:cNvSpPr>
          <p:nvPr/>
        </p:nvSpPr>
        <p:spPr bwMode="auto">
          <a:xfrm>
            <a:off x="1143000" y="5921375"/>
            <a:ext cx="7010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000">
                <a:solidFill>
                  <a:srgbClr val="0000FF"/>
                </a:solidFill>
              </a:rPr>
              <a:t>图</a:t>
            </a:r>
            <a:r>
              <a:rPr lang="en-US" altLang="zh-CN" sz="4000">
                <a:solidFill>
                  <a:srgbClr val="0000FF"/>
                </a:solidFill>
              </a:rPr>
              <a:t>4.2 </a:t>
            </a:r>
            <a:r>
              <a:rPr lang="zh-CN" altLang="en-US" sz="4000">
                <a:solidFill>
                  <a:srgbClr val="0000FF"/>
                </a:solidFill>
              </a:rPr>
              <a:t>计算机系统的安全模型</a:t>
            </a:r>
            <a:endParaRPr lang="en-US" altLang="zh-CN" sz="400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a:extLst>
              <a:ext uri="{FF2B5EF4-FFF2-40B4-BE49-F238E27FC236}">
                <a16:creationId xmlns:a16="http://schemas.microsoft.com/office/drawing/2014/main" id="{226D1E78-EA6C-4CD2-A5F3-C18A14F98D0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4D5A5F6-BACE-4003-871F-5D65CE5D1B3D}" type="slidenum">
              <a:rPr lang="zh-CN" altLang="en-US"/>
              <a:pPr eaLnBrk="1" hangingPunct="1"/>
              <a:t>70</a:t>
            </a:fld>
            <a:endParaRPr lang="en-US" altLang="zh-CN"/>
          </a:p>
        </p:txBody>
      </p:sp>
      <p:sp>
        <p:nvSpPr>
          <p:cNvPr id="72707" name="Rectangle 2">
            <a:extLst>
              <a:ext uri="{FF2B5EF4-FFF2-40B4-BE49-F238E27FC236}">
                <a16:creationId xmlns:a16="http://schemas.microsoft.com/office/drawing/2014/main" id="{658BC6EF-2094-4C1F-B44C-AF5AC55D9228}"/>
              </a:ext>
            </a:extLst>
          </p:cNvPr>
          <p:cNvSpPr>
            <a:spLocks noGrp="1" noChangeArrowheads="1"/>
          </p:cNvSpPr>
          <p:nvPr>
            <p:ph type="title"/>
          </p:nvPr>
        </p:nvSpPr>
        <p:spPr/>
        <p:txBody>
          <a:bodyPr/>
          <a:lstStyle/>
          <a:p>
            <a:pPr eaLnBrk="1" hangingPunct="1"/>
            <a:r>
              <a:rPr lang="en-US" altLang="zh-CN"/>
              <a:t>4.3 </a:t>
            </a:r>
            <a:r>
              <a:rPr lang="zh-CN" altLang="en-US" b="1"/>
              <a:t>视图机制</a:t>
            </a:r>
          </a:p>
        </p:txBody>
      </p:sp>
      <p:sp>
        <p:nvSpPr>
          <p:cNvPr id="72708" name="Rectangle 3">
            <a:extLst>
              <a:ext uri="{FF2B5EF4-FFF2-40B4-BE49-F238E27FC236}">
                <a16:creationId xmlns:a16="http://schemas.microsoft.com/office/drawing/2014/main" id="{01584F08-A4D4-47D1-8A3D-34A925D4BFB7}"/>
              </a:ext>
            </a:extLst>
          </p:cNvPr>
          <p:cNvSpPr>
            <a:spLocks noGrp="1" noChangeArrowheads="1"/>
          </p:cNvSpPr>
          <p:nvPr>
            <p:ph type="body" idx="1"/>
          </p:nvPr>
        </p:nvSpPr>
        <p:spPr>
          <a:xfrm>
            <a:off x="304800" y="1447800"/>
            <a:ext cx="8534400" cy="3352800"/>
          </a:xfrm>
        </p:spPr>
        <p:txBody>
          <a:bodyPr/>
          <a:lstStyle/>
          <a:p>
            <a:pPr eaLnBrk="1" hangingPunct="1">
              <a:buFontTx/>
              <a:buNone/>
            </a:pPr>
            <a:r>
              <a:rPr lang="zh-CN" altLang="en-US" sz="3600" dirty="0"/>
              <a:t>  把要保密的数据对无权存取这些数据的用户隐藏起来，对数据提供一定程度的安全保护。间接实现了支持存取谓词的用户权限定义。</a:t>
            </a:r>
          </a:p>
          <a:p>
            <a:pPr eaLnBrk="1" hangingPunct="1"/>
            <a:endParaRPr lang="zh-CN" altLang="en-US" sz="36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a:extLst>
              <a:ext uri="{FF2B5EF4-FFF2-40B4-BE49-F238E27FC236}">
                <a16:creationId xmlns:a16="http://schemas.microsoft.com/office/drawing/2014/main" id="{43E15F2A-13F6-416B-A829-3FF9F8C988C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E3BA7CA-0769-4F7F-8FBD-39DC7906AD44}" type="slidenum">
              <a:rPr lang="zh-CN" altLang="en-US"/>
              <a:pPr eaLnBrk="1" hangingPunct="1"/>
              <a:t>71</a:t>
            </a:fld>
            <a:endParaRPr lang="en-US" altLang="zh-CN"/>
          </a:p>
        </p:txBody>
      </p:sp>
      <p:sp>
        <p:nvSpPr>
          <p:cNvPr id="82947" name="Rectangle 3">
            <a:extLst>
              <a:ext uri="{FF2B5EF4-FFF2-40B4-BE49-F238E27FC236}">
                <a16:creationId xmlns:a16="http://schemas.microsoft.com/office/drawing/2014/main" id="{46B6B495-3A5F-4BCF-A88A-0C2601E28F44}"/>
              </a:ext>
            </a:extLst>
          </p:cNvPr>
          <p:cNvSpPr>
            <a:spLocks noGrp="1" noChangeArrowheads="1"/>
          </p:cNvSpPr>
          <p:nvPr>
            <p:ph type="body" idx="1"/>
          </p:nvPr>
        </p:nvSpPr>
        <p:spPr>
          <a:xfrm>
            <a:off x="304800" y="533400"/>
            <a:ext cx="8534400" cy="5181600"/>
          </a:xfrm>
        </p:spPr>
        <p:txBody>
          <a:bodyPr/>
          <a:lstStyle/>
          <a:p>
            <a:pPr marL="609600" indent="-609600" eaLnBrk="1" hangingPunct="1">
              <a:lnSpc>
                <a:spcPct val="90000"/>
              </a:lnSpc>
              <a:buFontTx/>
              <a:buNone/>
            </a:pPr>
            <a:r>
              <a:rPr lang="zh-CN" altLang="en-US" sz="4000" dirty="0"/>
              <a:t>  例</a:t>
            </a:r>
            <a:r>
              <a:rPr lang="en-US" altLang="zh-CN" sz="4000" dirty="0"/>
              <a:t>14. </a:t>
            </a:r>
            <a:r>
              <a:rPr lang="zh-CN" altLang="en-US" sz="4000" dirty="0"/>
              <a:t>建立计算机系学生视图，把对该视图的</a:t>
            </a:r>
            <a:r>
              <a:rPr lang="en-US" altLang="zh-CN" sz="4000" dirty="0"/>
              <a:t>SELECT</a:t>
            </a:r>
            <a:r>
              <a:rPr lang="zh-CN" altLang="en-US" sz="4000" dirty="0"/>
              <a:t>权限授于王平，把</a:t>
            </a:r>
            <a:r>
              <a:rPr lang="zh-CN" altLang="en-US" sz="4000"/>
              <a:t>该视图的</a:t>
            </a:r>
            <a:r>
              <a:rPr lang="zh-CN" altLang="en-US" sz="4000" dirty="0"/>
              <a:t>所有操作权限授于张明</a:t>
            </a:r>
          </a:p>
          <a:p>
            <a:pPr marL="990600" lvl="1" indent="-533400" eaLnBrk="1" hangingPunct="1">
              <a:lnSpc>
                <a:spcPct val="90000"/>
              </a:lnSpc>
              <a:buFontTx/>
              <a:buAutoNum type="circleNumDbPlain"/>
            </a:pPr>
            <a:r>
              <a:rPr lang="zh-CN" altLang="en-US" sz="3600" dirty="0"/>
              <a:t>先建立计算机系学生的视图</a:t>
            </a:r>
            <a:br>
              <a:rPr lang="zh-CN" altLang="en-US" sz="3600" dirty="0"/>
            </a:br>
            <a:r>
              <a:rPr lang="en-US" altLang="zh-CN" sz="3600" dirty="0"/>
              <a:t>CREATE VIEW </a:t>
            </a:r>
            <a:r>
              <a:rPr lang="en-US" altLang="zh-CN" sz="3600" dirty="0" err="1"/>
              <a:t>CS_Student</a:t>
            </a:r>
            <a:r>
              <a:rPr lang="en-US" altLang="zh-CN" sz="3600" dirty="0"/>
              <a:t> </a:t>
            </a:r>
          </a:p>
          <a:p>
            <a:pPr marL="990600" lvl="1" indent="-533400" eaLnBrk="1" hangingPunct="1">
              <a:lnSpc>
                <a:spcPct val="90000"/>
              </a:lnSpc>
              <a:buFontTx/>
              <a:buNone/>
            </a:pPr>
            <a:r>
              <a:rPr lang="en-US" altLang="zh-CN" sz="3600" dirty="0"/>
              <a:t>    AS</a:t>
            </a:r>
          </a:p>
          <a:p>
            <a:pPr marL="1371600" lvl="2" indent="-457200" eaLnBrk="1" hangingPunct="1">
              <a:lnSpc>
                <a:spcPct val="90000"/>
              </a:lnSpc>
              <a:buFontTx/>
              <a:buNone/>
            </a:pPr>
            <a:r>
              <a:rPr lang="en-US" altLang="zh-CN" sz="3600" dirty="0"/>
              <a:t>	SELECT *</a:t>
            </a:r>
          </a:p>
          <a:p>
            <a:pPr marL="1371600" lvl="2" indent="-457200" eaLnBrk="1" hangingPunct="1">
              <a:lnSpc>
                <a:spcPct val="90000"/>
              </a:lnSpc>
              <a:buFontTx/>
              <a:buNone/>
            </a:pPr>
            <a:r>
              <a:rPr lang="en-US" altLang="zh-CN" sz="3600" dirty="0"/>
              <a:t>	FROM Student</a:t>
            </a:r>
          </a:p>
          <a:p>
            <a:pPr marL="1371600" lvl="2" indent="-457200" eaLnBrk="1" hangingPunct="1">
              <a:lnSpc>
                <a:spcPct val="90000"/>
              </a:lnSpc>
              <a:buFontTx/>
              <a:buNone/>
            </a:pPr>
            <a:r>
              <a:rPr lang="en-US" altLang="zh-CN" sz="3600" dirty="0"/>
              <a:t>	WHERE </a:t>
            </a:r>
            <a:r>
              <a:rPr lang="en-US" altLang="zh-CN" sz="3600" dirty="0" err="1"/>
              <a:t>Sdept</a:t>
            </a:r>
            <a:r>
              <a:rPr lang="en-US" altLang="zh-CN" sz="3600" dirty="0"/>
              <a:t>='CS'</a:t>
            </a:r>
            <a:r>
              <a:rPr lang="zh-CN" altLang="en-US" sz="3600"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29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294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94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294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29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a:extLst>
              <a:ext uri="{FF2B5EF4-FFF2-40B4-BE49-F238E27FC236}">
                <a16:creationId xmlns:a16="http://schemas.microsoft.com/office/drawing/2014/main" id="{A1F7D46B-64CA-4FF2-BC8B-42DD56B6E9C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931575A-5EDE-4FE2-9CD7-93F7F7BB13A0}" type="slidenum">
              <a:rPr lang="zh-CN" altLang="en-US"/>
              <a:pPr eaLnBrk="1" hangingPunct="1"/>
              <a:t>72</a:t>
            </a:fld>
            <a:endParaRPr lang="en-US" altLang="zh-CN"/>
          </a:p>
        </p:txBody>
      </p:sp>
      <p:sp>
        <p:nvSpPr>
          <p:cNvPr id="74755" name="Rectangle 3">
            <a:extLst>
              <a:ext uri="{FF2B5EF4-FFF2-40B4-BE49-F238E27FC236}">
                <a16:creationId xmlns:a16="http://schemas.microsoft.com/office/drawing/2014/main" id="{E57485D5-2B93-41CB-80BB-54C594305C24}"/>
              </a:ext>
            </a:extLst>
          </p:cNvPr>
          <p:cNvSpPr>
            <a:spLocks noGrp="1" noChangeArrowheads="1"/>
          </p:cNvSpPr>
          <p:nvPr>
            <p:ph type="body" idx="1"/>
          </p:nvPr>
        </p:nvSpPr>
        <p:spPr>
          <a:xfrm>
            <a:off x="457200" y="1066800"/>
            <a:ext cx="8229600" cy="4953000"/>
          </a:xfrm>
        </p:spPr>
        <p:txBody>
          <a:bodyPr/>
          <a:lstStyle/>
          <a:p>
            <a:pPr marL="609600" indent="-609600" eaLnBrk="1" hangingPunct="1">
              <a:buFontTx/>
              <a:buAutoNum type="circleNumDbPlain" startAt="2"/>
            </a:pPr>
            <a:r>
              <a:rPr lang="zh-CN" altLang="en-US" sz="3600" dirty="0"/>
              <a:t>在视图上进一步定义存取权限</a:t>
            </a:r>
          </a:p>
          <a:p>
            <a:pPr marL="990600" lvl="1" indent="-533400" eaLnBrk="1" hangingPunct="1">
              <a:buFontTx/>
              <a:buNone/>
            </a:pPr>
            <a:r>
              <a:rPr lang="en-US" altLang="zh-CN" sz="3200" dirty="0"/>
              <a:t>GRANT SELECT</a:t>
            </a:r>
          </a:p>
          <a:p>
            <a:pPr marL="990600" lvl="1" indent="-533400" eaLnBrk="1" hangingPunct="1">
              <a:buFontTx/>
              <a:buNone/>
            </a:pPr>
            <a:r>
              <a:rPr lang="en-US" altLang="zh-CN" sz="3200" dirty="0"/>
              <a:t>ON </a:t>
            </a:r>
            <a:r>
              <a:rPr lang="en-US" altLang="zh-CN" sz="3200" dirty="0" err="1"/>
              <a:t>CS_Student</a:t>
            </a:r>
            <a:endParaRPr lang="en-US" altLang="zh-CN" sz="3200" dirty="0"/>
          </a:p>
          <a:p>
            <a:pPr marL="990600" lvl="1" indent="-533400" eaLnBrk="1" hangingPunct="1">
              <a:buFontTx/>
              <a:buNone/>
            </a:pPr>
            <a:r>
              <a:rPr lang="en-US" altLang="zh-CN" sz="3200" dirty="0"/>
              <a:t>TO </a:t>
            </a:r>
            <a:r>
              <a:rPr lang="zh-CN" altLang="en-US" sz="3200" dirty="0"/>
              <a:t>王平；</a:t>
            </a:r>
          </a:p>
          <a:p>
            <a:pPr marL="990600" lvl="1" indent="-533400" eaLnBrk="1" hangingPunct="1"/>
            <a:endParaRPr lang="en-US" altLang="zh-CN" sz="3200" dirty="0"/>
          </a:p>
          <a:p>
            <a:pPr marL="990600" lvl="1" indent="-533400" eaLnBrk="1" hangingPunct="1">
              <a:buFontTx/>
              <a:buNone/>
            </a:pPr>
            <a:r>
              <a:rPr lang="en-US" altLang="zh-CN" sz="3200" dirty="0"/>
              <a:t>GRANT ALL PRIVILEGES</a:t>
            </a:r>
          </a:p>
          <a:p>
            <a:pPr marL="990600" lvl="1" indent="-533400" eaLnBrk="1" hangingPunct="1">
              <a:buFontTx/>
              <a:buNone/>
            </a:pPr>
            <a:r>
              <a:rPr lang="en-US" altLang="zh-CN" sz="3200" dirty="0"/>
              <a:t>ON </a:t>
            </a:r>
            <a:r>
              <a:rPr lang="en-US" altLang="zh-CN" sz="3200" dirty="0" err="1"/>
              <a:t>CS_Student</a:t>
            </a:r>
            <a:endParaRPr lang="en-US" altLang="zh-CN" sz="3200" dirty="0"/>
          </a:p>
          <a:p>
            <a:pPr marL="990600" lvl="1" indent="-533400" eaLnBrk="1" hangingPunct="1">
              <a:buFontTx/>
              <a:buNone/>
            </a:pPr>
            <a:r>
              <a:rPr lang="en-US" altLang="zh-CN" sz="3200" dirty="0"/>
              <a:t>TO </a:t>
            </a:r>
            <a:r>
              <a:rPr lang="zh-CN" altLang="en-US" sz="3200" dirty="0"/>
              <a:t>张明；</a:t>
            </a:r>
          </a:p>
          <a:p>
            <a:pPr marL="609600" indent="-609600" eaLnBrk="1" hangingPunct="1"/>
            <a:endParaRPr lang="zh-CN" altLang="en-US" sz="36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a:extLst>
              <a:ext uri="{FF2B5EF4-FFF2-40B4-BE49-F238E27FC236}">
                <a16:creationId xmlns:a16="http://schemas.microsoft.com/office/drawing/2014/main" id="{578D0809-4997-4693-832F-86771A0D9AF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6FA8B8D-5033-434F-B41A-15429C499F90}" type="slidenum">
              <a:rPr lang="zh-CN" altLang="en-US"/>
              <a:pPr eaLnBrk="1" hangingPunct="1"/>
              <a:t>73</a:t>
            </a:fld>
            <a:endParaRPr lang="en-US" altLang="zh-CN"/>
          </a:p>
        </p:txBody>
      </p:sp>
      <p:sp>
        <p:nvSpPr>
          <p:cNvPr id="75779" name="Rectangle 2">
            <a:extLst>
              <a:ext uri="{FF2B5EF4-FFF2-40B4-BE49-F238E27FC236}">
                <a16:creationId xmlns:a16="http://schemas.microsoft.com/office/drawing/2014/main" id="{76838BD5-9086-4D2D-81B4-C718D16665AD}"/>
              </a:ext>
            </a:extLst>
          </p:cNvPr>
          <p:cNvSpPr>
            <a:spLocks noGrp="1" noChangeArrowheads="1"/>
          </p:cNvSpPr>
          <p:nvPr>
            <p:ph type="title"/>
          </p:nvPr>
        </p:nvSpPr>
        <p:spPr/>
        <p:txBody>
          <a:bodyPr/>
          <a:lstStyle/>
          <a:p>
            <a:pPr eaLnBrk="1" hangingPunct="1"/>
            <a:r>
              <a:rPr lang="en-US" altLang="zh-CN"/>
              <a:t>4.4 </a:t>
            </a:r>
            <a:r>
              <a:rPr lang="zh-CN" altLang="en-US" b="1"/>
              <a:t>审计</a:t>
            </a:r>
          </a:p>
        </p:txBody>
      </p:sp>
      <p:sp>
        <p:nvSpPr>
          <p:cNvPr id="75780" name="Rectangle 3">
            <a:extLst>
              <a:ext uri="{FF2B5EF4-FFF2-40B4-BE49-F238E27FC236}">
                <a16:creationId xmlns:a16="http://schemas.microsoft.com/office/drawing/2014/main" id="{D04E154D-8C8F-48BB-B59B-14DE73CF8A07}"/>
              </a:ext>
            </a:extLst>
          </p:cNvPr>
          <p:cNvSpPr>
            <a:spLocks noGrp="1" noChangeArrowheads="1"/>
          </p:cNvSpPr>
          <p:nvPr>
            <p:ph type="body" idx="1"/>
          </p:nvPr>
        </p:nvSpPr>
        <p:spPr>
          <a:xfrm>
            <a:off x="381000" y="1295400"/>
            <a:ext cx="8229600" cy="4525963"/>
          </a:xfrm>
        </p:spPr>
        <p:txBody>
          <a:bodyPr/>
          <a:lstStyle/>
          <a:p>
            <a:pPr eaLnBrk="1" hangingPunct="1">
              <a:buFontTx/>
              <a:buNone/>
            </a:pPr>
            <a:r>
              <a:rPr lang="zh-CN" altLang="en-US" sz="3600"/>
              <a:t>什么是审计</a:t>
            </a:r>
            <a:r>
              <a:rPr lang="en-US" altLang="zh-CN" sz="3600"/>
              <a:t>?</a:t>
            </a:r>
          </a:p>
          <a:p>
            <a:pPr lvl="1" eaLnBrk="1" hangingPunct="1"/>
            <a:r>
              <a:rPr lang="zh-CN" altLang="en-US" sz="3600"/>
              <a:t>审计日志（</a:t>
            </a:r>
            <a:r>
              <a:rPr lang="en-US" altLang="zh-CN" sz="3600"/>
              <a:t>Audit Log</a:t>
            </a:r>
            <a:r>
              <a:rPr lang="zh-CN" altLang="en-US" sz="3600"/>
              <a:t>）</a:t>
            </a:r>
          </a:p>
          <a:p>
            <a:pPr lvl="1" eaLnBrk="1" hangingPunct="1"/>
            <a:r>
              <a:rPr lang="zh-CN" altLang="en-US" sz="3600"/>
              <a:t>将用户对数据库的所有操作记录在审计日志</a:t>
            </a:r>
            <a:endParaRPr lang="en-US" altLang="zh-CN" sz="3600"/>
          </a:p>
          <a:p>
            <a:pPr lvl="1" eaLnBrk="1" hangingPunct="1"/>
            <a:r>
              <a:rPr lang="en-US" altLang="zh-CN" sz="3600"/>
              <a:t>DBA</a:t>
            </a:r>
            <a:r>
              <a:rPr lang="zh-CN" altLang="en-US" sz="3600"/>
              <a:t>利用审计日志找出非法存取数据的人、时间和内容</a:t>
            </a:r>
          </a:p>
          <a:p>
            <a:pPr lvl="1" eaLnBrk="1" hangingPunct="1"/>
            <a:r>
              <a:rPr lang="en-US" altLang="zh-CN" sz="3600"/>
              <a:t>C2</a:t>
            </a:r>
            <a:r>
              <a:rPr lang="zh-CN" altLang="en-US" sz="3600"/>
              <a:t>以上安全级别的</a:t>
            </a:r>
            <a:r>
              <a:rPr lang="en-US" altLang="zh-CN" sz="3600"/>
              <a:t>DBMS</a:t>
            </a:r>
            <a:r>
              <a:rPr lang="zh-CN" altLang="en-US" sz="3600"/>
              <a:t>必须具有</a:t>
            </a:r>
          </a:p>
          <a:p>
            <a:pPr eaLnBrk="1" hangingPunct="1"/>
            <a:endParaRPr lang="zh-CN" altLang="en-US" sz="40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a:extLst>
              <a:ext uri="{FF2B5EF4-FFF2-40B4-BE49-F238E27FC236}">
                <a16:creationId xmlns:a16="http://schemas.microsoft.com/office/drawing/2014/main" id="{CA3639C8-75B9-4EFF-9072-A0FA6CC75B1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00774CC-F336-458D-9F1F-8D44E7A9A019}" type="slidenum">
              <a:rPr lang="zh-CN" altLang="en-US"/>
              <a:pPr eaLnBrk="1" hangingPunct="1"/>
              <a:t>74</a:t>
            </a:fld>
            <a:endParaRPr lang="en-US" altLang="zh-CN"/>
          </a:p>
        </p:txBody>
      </p:sp>
      <p:sp>
        <p:nvSpPr>
          <p:cNvPr id="76803" name="Rectangle 2">
            <a:extLst>
              <a:ext uri="{FF2B5EF4-FFF2-40B4-BE49-F238E27FC236}">
                <a16:creationId xmlns:a16="http://schemas.microsoft.com/office/drawing/2014/main" id="{81C04F15-D7B5-4098-814F-D6B1BF824616}"/>
              </a:ext>
            </a:extLst>
          </p:cNvPr>
          <p:cNvSpPr>
            <a:spLocks noGrp="1" noChangeArrowheads="1"/>
          </p:cNvSpPr>
          <p:nvPr>
            <p:ph type="title"/>
          </p:nvPr>
        </p:nvSpPr>
        <p:spPr>
          <a:xfrm>
            <a:off x="457200" y="0"/>
            <a:ext cx="8229600" cy="1143000"/>
          </a:xfrm>
        </p:spPr>
        <p:txBody>
          <a:bodyPr/>
          <a:lstStyle/>
          <a:p>
            <a:pPr eaLnBrk="1" hangingPunct="1"/>
            <a:r>
              <a:rPr lang="zh-CN" altLang="en-US"/>
              <a:t>审计分类</a:t>
            </a:r>
          </a:p>
        </p:txBody>
      </p:sp>
      <p:sp>
        <p:nvSpPr>
          <p:cNvPr id="86019" name="Rectangle 3">
            <a:extLst>
              <a:ext uri="{FF2B5EF4-FFF2-40B4-BE49-F238E27FC236}">
                <a16:creationId xmlns:a16="http://schemas.microsoft.com/office/drawing/2014/main" id="{FC9BAFCA-392F-478B-8381-7223E84C67D8}"/>
              </a:ext>
            </a:extLst>
          </p:cNvPr>
          <p:cNvSpPr>
            <a:spLocks noGrp="1" noChangeArrowheads="1"/>
          </p:cNvSpPr>
          <p:nvPr>
            <p:ph type="body" idx="1"/>
          </p:nvPr>
        </p:nvSpPr>
        <p:spPr>
          <a:xfrm>
            <a:off x="457200" y="914400"/>
            <a:ext cx="8458200" cy="5715000"/>
          </a:xfrm>
        </p:spPr>
        <p:txBody>
          <a:bodyPr/>
          <a:lstStyle/>
          <a:p>
            <a:pPr eaLnBrk="1" hangingPunct="1"/>
            <a:r>
              <a:rPr lang="zh-CN" altLang="en-US" sz="3600"/>
              <a:t>用户级审计</a:t>
            </a:r>
          </a:p>
          <a:p>
            <a:pPr lvl="1" eaLnBrk="1" hangingPunct="1"/>
            <a:r>
              <a:rPr lang="zh-CN" altLang="en-US" sz="3200"/>
              <a:t>针对自己创建的数据库表或视图进行审计</a:t>
            </a:r>
          </a:p>
          <a:p>
            <a:pPr lvl="1" eaLnBrk="1" hangingPunct="1"/>
            <a:r>
              <a:rPr lang="zh-CN" altLang="en-US" sz="3200"/>
              <a:t>记录所有用户对这些表或视图的一切成功和（或）不成功的访问要求以及各种类型的</a:t>
            </a:r>
            <a:r>
              <a:rPr lang="en-US" altLang="zh-CN" sz="3200"/>
              <a:t>SQL</a:t>
            </a:r>
            <a:r>
              <a:rPr lang="zh-CN" altLang="en-US" sz="3200"/>
              <a:t>操作</a:t>
            </a:r>
          </a:p>
          <a:p>
            <a:pPr eaLnBrk="1" hangingPunct="1"/>
            <a:r>
              <a:rPr lang="zh-CN" altLang="en-US" sz="3600"/>
              <a:t>系统级审计</a:t>
            </a:r>
          </a:p>
          <a:p>
            <a:pPr lvl="1" eaLnBrk="1" hangingPunct="1"/>
            <a:r>
              <a:rPr lang="en-US" altLang="zh-CN" sz="3200"/>
              <a:t>DBA</a:t>
            </a:r>
            <a:r>
              <a:rPr lang="zh-CN" altLang="en-US" sz="3200"/>
              <a:t>设置</a:t>
            </a:r>
          </a:p>
          <a:p>
            <a:pPr lvl="1" eaLnBrk="1" hangingPunct="1"/>
            <a:r>
              <a:rPr lang="zh-CN" altLang="en-US" sz="3200"/>
              <a:t>监测成功或失败的登录要求</a:t>
            </a:r>
          </a:p>
          <a:p>
            <a:pPr lvl="1" eaLnBrk="1" hangingPunct="1"/>
            <a:r>
              <a:rPr lang="zh-CN" altLang="en-US" sz="3200"/>
              <a:t>监测</a:t>
            </a:r>
            <a:r>
              <a:rPr lang="en-US" altLang="zh-CN" sz="3200"/>
              <a:t>GRANT</a:t>
            </a:r>
            <a:r>
              <a:rPr lang="zh-CN" altLang="en-US" sz="3200"/>
              <a:t>和</a:t>
            </a:r>
            <a:r>
              <a:rPr lang="en-US" altLang="zh-CN" sz="3200"/>
              <a:t>REVOKE</a:t>
            </a:r>
            <a:r>
              <a:rPr lang="zh-CN" altLang="en-US" sz="3200"/>
              <a:t>操作以及其他数据库级权限下的操作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601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601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601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60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a:extLst>
              <a:ext uri="{FF2B5EF4-FFF2-40B4-BE49-F238E27FC236}">
                <a16:creationId xmlns:a16="http://schemas.microsoft.com/office/drawing/2014/main" id="{F5511CB0-72AC-41EA-B27A-07174319AE4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88C9E6E-4D53-4574-A97A-8842BF6895DE}" type="slidenum">
              <a:rPr lang="zh-CN" altLang="en-US"/>
              <a:pPr eaLnBrk="1" hangingPunct="1"/>
              <a:t>75</a:t>
            </a:fld>
            <a:endParaRPr lang="en-US" altLang="zh-CN"/>
          </a:p>
        </p:txBody>
      </p:sp>
      <p:sp>
        <p:nvSpPr>
          <p:cNvPr id="77827" name="Rectangle 2">
            <a:extLst>
              <a:ext uri="{FF2B5EF4-FFF2-40B4-BE49-F238E27FC236}">
                <a16:creationId xmlns:a16="http://schemas.microsoft.com/office/drawing/2014/main" id="{AAF01EE6-60D4-4808-B3F0-C8189068841A}"/>
              </a:ext>
            </a:extLst>
          </p:cNvPr>
          <p:cNvSpPr>
            <a:spLocks noGrp="1" noChangeArrowheads="1"/>
          </p:cNvSpPr>
          <p:nvPr>
            <p:ph type="title"/>
          </p:nvPr>
        </p:nvSpPr>
        <p:spPr/>
        <p:txBody>
          <a:bodyPr/>
          <a:lstStyle/>
          <a:p>
            <a:pPr eaLnBrk="1" hangingPunct="1"/>
            <a:r>
              <a:rPr lang="zh-CN" altLang="en-US" b="1"/>
              <a:t>审计</a:t>
            </a:r>
          </a:p>
        </p:txBody>
      </p:sp>
      <p:sp>
        <p:nvSpPr>
          <p:cNvPr id="77828" name="Rectangle 3">
            <a:extLst>
              <a:ext uri="{FF2B5EF4-FFF2-40B4-BE49-F238E27FC236}">
                <a16:creationId xmlns:a16="http://schemas.microsoft.com/office/drawing/2014/main" id="{823BE440-FD69-4C0C-9626-8BA46A2292B9}"/>
              </a:ext>
            </a:extLst>
          </p:cNvPr>
          <p:cNvSpPr>
            <a:spLocks noGrp="1" noChangeArrowheads="1"/>
          </p:cNvSpPr>
          <p:nvPr>
            <p:ph type="body" idx="1"/>
          </p:nvPr>
        </p:nvSpPr>
        <p:spPr/>
        <p:txBody>
          <a:bodyPr/>
          <a:lstStyle/>
          <a:p>
            <a:pPr eaLnBrk="1" hangingPunct="1"/>
            <a:r>
              <a:rPr lang="en-US" altLang="zh-CN" sz="4000"/>
              <a:t>AUDIT</a:t>
            </a:r>
            <a:r>
              <a:rPr lang="zh-CN" altLang="en-US" sz="4000"/>
              <a:t>语句：设置审计功能</a:t>
            </a:r>
          </a:p>
          <a:p>
            <a:pPr eaLnBrk="1" hangingPunct="1"/>
            <a:r>
              <a:rPr lang="en-US" altLang="zh-CN" sz="4000"/>
              <a:t>NOAUDIT</a:t>
            </a:r>
            <a:r>
              <a:rPr lang="zh-CN" altLang="en-US" sz="4000"/>
              <a:t>语句：取消审计功能</a:t>
            </a:r>
          </a:p>
          <a:p>
            <a:pPr eaLnBrk="1" hangingPunct="1"/>
            <a:endParaRPr lang="zh-CN" altLang="en-US" sz="40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5">
            <a:extLst>
              <a:ext uri="{FF2B5EF4-FFF2-40B4-BE49-F238E27FC236}">
                <a16:creationId xmlns:a16="http://schemas.microsoft.com/office/drawing/2014/main" id="{40B44621-200D-413E-B895-9050DF61EE2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3AF4DE5-ECFE-4CD0-A3C8-5999C83A4896}" type="slidenum">
              <a:rPr lang="zh-CN" altLang="en-US"/>
              <a:pPr eaLnBrk="1" hangingPunct="1"/>
              <a:t>76</a:t>
            </a:fld>
            <a:endParaRPr lang="en-US" altLang="zh-CN"/>
          </a:p>
        </p:txBody>
      </p:sp>
      <p:sp>
        <p:nvSpPr>
          <p:cNvPr id="78851" name="Rectangle 2">
            <a:extLst>
              <a:ext uri="{FF2B5EF4-FFF2-40B4-BE49-F238E27FC236}">
                <a16:creationId xmlns:a16="http://schemas.microsoft.com/office/drawing/2014/main" id="{632E8490-20D5-4BFA-AED8-F3370508F7B2}"/>
              </a:ext>
            </a:extLst>
          </p:cNvPr>
          <p:cNvSpPr>
            <a:spLocks noGrp="1" noChangeArrowheads="1"/>
          </p:cNvSpPr>
          <p:nvPr>
            <p:ph type="title"/>
          </p:nvPr>
        </p:nvSpPr>
        <p:spPr/>
        <p:txBody>
          <a:bodyPr/>
          <a:lstStyle/>
          <a:p>
            <a:pPr eaLnBrk="1" hangingPunct="1"/>
            <a:r>
              <a:rPr lang="zh-CN" altLang="en-US" b="1"/>
              <a:t>审计</a:t>
            </a:r>
          </a:p>
        </p:txBody>
      </p:sp>
      <p:sp>
        <p:nvSpPr>
          <p:cNvPr id="88067" name="Rectangle 3">
            <a:extLst>
              <a:ext uri="{FF2B5EF4-FFF2-40B4-BE49-F238E27FC236}">
                <a16:creationId xmlns:a16="http://schemas.microsoft.com/office/drawing/2014/main" id="{9654FE48-2412-4F40-B4B7-B803484337AD}"/>
              </a:ext>
            </a:extLst>
          </p:cNvPr>
          <p:cNvSpPr>
            <a:spLocks noGrp="1" noChangeArrowheads="1"/>
          </p:cNvSpPr>
          <p:nvPr>
            <p:ph type="body" idx="1"/>
          </p:nvPr>
        </p:nvSpPr>
        <p:spPr>
          <a:xfrm>
            <a:off x="457200" y="1341438"/>
            <a:ext cx="8229600" cy="4525962"/>
          </a:xfrm>
        </p:spPr>
        <p:txBody>
          <a:bodyPr/>
          <a:lstStyle/>
          <a:p>
            <a:pPr eaLnBrk="1" hangingPunct="1">
              <a:buFontTx/>
              <a:buNone/>
            </a:pPr>
            <a:r>
              <a:rPr lang="zh-CN" altLang="en-US" sz="3600"/>
              <a:t>  例</a:t>
            </a:r>
            <a:r>
              <a:rPr lang="en-US" altLang="zh-CN" sz="3600"/>
              <a:t>15. </a:t>
            </a:r>
            <a:r>
              <a:rPr lang="zh-CN" altLang="en-US" sz="3600"/>
              <a:t>对修改</a:t>
            </a:r>
            <a:r>
              <a:rPr lang="en-US" altLang="zh-CN" sz="3600"/>
              <a:t>SC</a:t>
            </a:r>
            <a:r>
              <a:rPr lang="zh-CN" altLang="en-US" sz="3600"/>
              <a:t>表结构或修改</a:t>
            </a:r>
            <a:r>
              <a:rPr lang="en-US" altLang="zh-CN" sz="3600"/>
              <a:t>SC</a:t>
            </a:r>
            <a:r>
              <a:rPr lang="zh-CN" altLang="en-US" sz="3600"/>
              <a:t>表数据的操作进行审计</a:t>
            </a:r>
          </a:p>
          <a:p>
            <a:pPr lvl="1" eaLnBrk="1" hangingPunct="1">
              <a:buFontTx/>
              <a:buNone/>
            </a:pPr>
            <a:r>
              <a:rPr lang="en-US" altLang="zh-CN" sz="3600"/>
              <a:t>AUDIT ALTER</a:t>
            </a:r>
            <a:r>
              <a:rPr lang="zh-CN" altLang="en-US" sz="3600"/>
              <a:t>，</a:t>
            </a:r>
            <a:r>
              <a:rPr lang="en-US" altLang="zh-CN" sz="3600"/>
              <a:t>UPDATE</a:t>
            </a:r>
          </a:p>
          <a:p>
            <a:pPr lvl="1" eaLnBrk="1" hangingPunct="1">
              <a:buFontTx/>
              <a:buNone/>
            </a:pPr>
            <a:r>
              <a:rPr lang="en-US" altLang="zh-CN" sz="3600"/>
              <a:t>ON SC</a:t>
            </a:r>
            <a:r>
              <a:rPr lang="zh-CN" altLang="en-US" sz="3600"/>
              <a:t>；</a:t>
            </a:r>
          </a:p>
          <a:p>
            <a:pPr eaLnBrk="1" hangingPunct="1">
              <a:buFontTx/>
              <a:buNone/>
            </a:pPr>
            <a:r>
              <a:rPr lang="zh-CN" altLang="en-US" sz="3600"/>
              <a:t>  例</a:t>
            </a:r>
            <a:r>
              <a:rPr lang="en-US" altLang="zh-CN" sz="3600"/>
              <a:t>16. </a:t>
            </a:r>
            <a:r>
              <a:rPr lang="zh-CN" altLang="en-US" sz="3600"/>
              <a:t>取消对</a:t>
            </a:r>
            <a:r>
              <a:rPr lang="en-US" altLang="zh-CN" sz="3600"/>
              <a:t>SC</a:t>
            </a:r>
            <a:r>
              <a:rPr lang="zh-CN" altLang="en-US" sz="3600"/>
              <a:t>表的一切审计</a:t>
            </a:r>
          </a:p>
          <a:p>
            <a:pPr lvl="1" eaLnBrk="1" hangingPunct="1">
              <a:buFontTx/>
              <a:buNone/>
            </a:pPr>
            <a:r>
              <a:rPr lang="en-US" altLang="zh-CN" sz="3600"/>
              <a:t>NOAUDIT ALTER</a:t>
            </a:r>
            <a:r>
              <a:rPr lang="zh-CN" altLang="en-US" sz="3600"/>
              <a:t>，</a:t>
            </a:r>
            <a:r>
              <a:rPr lang="en-US" altLang="zh-CN" sz="3600"/>
              <a:t>UPDATE </a:t>
            </a:r>
          </a:p>
          <a:p>
            <a:pPr lvl="1" eaLnBrk="1" hangingPunct="1">
              <a:buFontTx/>
              <a:buNone/>
            </a:pPr>
            <a:r>
              <a:rPr lang="en-US" altLang="zh-CN" sz="3600"/>
              <a:t>ON SC</a:t>
            </a:r>
            <a:r>
              <a:rPr lang="zh-CN" altLang="en-US" sz="36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806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8067">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8806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806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80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5">
            <a:extLst>
              <a:ext uri="{FF2B5EF4-FFF2-40B4-BE49-F238E27FC236}">
                <a16:creationId xmlns:a16="http://schemas.microsoft.com/office/drawing/2014/main" id="{F14AA5A8-593B-4EB8-A078-70491ABC0AE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C6A5ADD-F254-4A64-A072-9BD76A8DE93B}" type="slidenum">
              <a:rPr lang="zh-CN" altLang="en-US"/>
              <a:pPr eaLnBrk="1" hangingPunct="1"/>
              <a:t>77</a:t>
            </a:fld>
            <a:endParaRPr lang="en-US" altLang="zh-CN"/>
          </a:p>
        </p:txBody>
      </p:sp>
      <p:sp>
        <p:nvSpPr>
          <p:cNvPr id="79875" name="Rectangle 2">
            <a:extLst>
              <a:ext uri="{FF2B5EF4-FFF2-40B4-BE49-F238E27FC236}">
                <a16:creationId xmlns:a16="http://schemas.microsoft.com/office/drawing/2014/main" id="{99FE008F-422C-4BB9-87E2-E95259BFF2C8}"/>
              </a:ext>
            </a:extLst>
          </p:cNvPr>
          <p:cNvSpPr>
            <a:spLocks noGrp="1" noChangeArrowheads="1"/>
          </p:cNvSpPr>
          <p:nvPr>
            <p:ph type="title"/>
          </p:nvPr>
        </p:nvSpPr>
        <p:spPr>
          <a:xfrm>
            <a:off x="457200" y="304800"/>
            <a:ext cx="8229600" cy="1143000"/>
          </a:xfrm>
        </p:spPr>
        <p:txBody>
          <a:bodyPr/>
          <a:lstStyle/>
          <a:p>
            <a:pPr eaLnBrk="1" hangingPunct="1"/>
            <a:r>
              <a:rPr lang="en-US" altLang="zh-CN"/>
              <a:t>4.5 </a:t>
            </a:r>
            <a:r>
              <a:rPr lang="zh-CN" altLang="en-US" b="1"/>
              <a:t>数据加密</a:t>
            </a:r>
          </a:p>
        </p:txBody>
      </p:sp>
      <p:sp>
        <p:nvSpPr>
          <p:cNvPr id="70660" name="Rectangle 3">
            <a:extLst>
              <a:ext uri="{FF2B5EF4-FFF2-40B4-BE49-F238E27FC236}">
                <a16:creationId xmlns:a16="http://schemas.microsoft.com/office/drawing/2014/main" id="{0DC23128-E2B3-4ABF-AEFD-BA5C2304A7C5}"/>
              </a:ext>
            </a:extLst>
          </p:cNvPr>
          <p:cNvSpPr>
            <a:spLocks noGrp="1" noChangeArrowheads="1"/>
          </p:cNvSpPr>
          <p:nvPr>
            <p:ph type="body" idx="1"/>
          </p:nvPr>
        </p:nvSpPr>
        <p:spPr>
          <a:xfrm>
            <a:off x="381000" y="1600200"/>
            <a:ext cx="8229600" cy="3763963"/>
          </a:xfrm>
        </p:spPr>
        <p:txBody>
          <a:bodyPr/>
          <a:lstStyle/>
          <a:p>
            <a:pPr eaLnBrk="1" hangingPunct="1">
              <a:lnSpc>
                <a:spcPct val="80000"/>
              </a:lnSpc>
            </a:pPr>
            <a:r>
              <a:rPr lang="zh-CN" altLang="en-US" sz="3600"/>
              <a:t>数据加密：防止数据库中数据在存储和传输中失密的有效手段</a:t>
            </a:r>
          </a:p>
          <a:p>
            <a:pPr eaLnBrk="1" hangingPunct="1">
              <a:lnSpc>
                <a:spcPct val="80000"/>
              </a:lnSpc>
            </a:pPr>
            <a:r>
              <a:rPr lang="zh-CN" altLang="en-US" sz="3600"/>
              <a:t>加密的基本思想：根据一定的算法将原始数据变换为不可直接识别的格式，从而使得不知道解密算法的人无法获知数据的内容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66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a:extLst>
              <a:ext uri="{FF2B5EF4-FFF2-40B4-BE49-F238E27FC236}">
                <a16:creationId xmlns:a16="http://schemas.microsoft.com/office/drawing/2014/main" id="{A26CDE91-5B6D-460E-A32B-3C6899DD6D75}"/>
              </a:ext>
            </a:extLst>
          </p:cNvPr>
          <p:cNvSpPr>
            <a:spLocks noGrp="1"/>
          </p:cNvSpPr>
          <p:nvPr>
            <p:ph type="title"/>
          </p:nvPr>
        </p:nvSpPr>
        <p:spPr>
          <a:xfrm>
            <a:off x="457200" y="274638"/>
            <a:ext cx="8686800" cy="1143000"/>
          </a:xfrm>
        </p:spPr>
        <p:txBody>
          <a:bodyPr/>
          <a:lstStyle/>
          <a:p>
            <a:r>
              <a:rPr lang="zh-CN" altLang="en-US">
                <a:solidFill>
                  <a:srgbClr val="0000FF"/>
                </a:solidFill>
              </a:rPr>
              <a:t>数据加密</a:t>
            </a:r>
          </a:p>
        </p:txBody>
      </p:sp>
      <p:sp>
        <p:nvSpPr>
          <p:cNvPr id="80899" name="内容占位符 2">
            <a:extLst>
              <a:ext uri="{FF2B5EF4-FFF2-40B4-BE49-F238E27FC236}">
                <a16:creationId xmlns:a16="http://schemas.microsoft.com/office/drawing/2014/main" id="{E757F4E7-1A28-47AE-B33A-D336C6B08F7A}"/>
              </a:ext>
            </a:extLst>
          </p:cNvPr>
          <p:cNvSpPr>
            <a:spLocks noGrp="1"/>
          </p:cNvSpPr>
          <p:nvPr>
            <p:ph idx="1"/>
          </p:nvPr>
        </p:nvSpPr>
        <p:spPr>
          <a:xfrm>
            <a:off x="457200" y="1600200"/>
            <a:ext cx="8229600" cy="3657600"/>
          </a:xfrm>
        </p:spPr>
        <p:txBody>
          <a:bodyPr/>
          <a:lstStyle/>
          <a:p>
            <a:pPr marL="742950" indent="-742950" eaLnBrk="1" hangingPunct="1">
              <a:lnSpc>
                <a:spcPct val="80000"/>
              </a:lnSpc>
              <a:buFontTx/>
              <a:buAutoNum type="arabicPeriod"/>
            </a:pPr>
            <a:r>
              <a:rPr lang="zh-CN" altLang="en-US" sz="3600"/>
              <a:t>存储加密</a:t>
            </a:r>
            <a:endParaRPr lang="en-US" altLang="zh-CN" sz="3600"/>
          </a:p>
          <a:p>
            <a:pPr lvl="1" eaLnBrk="1" hangingPunct="1">
              <a:lnSpc>
                <a:spcPct val="80000"/>
              </a:lnSpc>
            </a:pPr>
            <a:r>
              <a:rPr lang="zh-CN" altLang="en-US" sz="3600"/>
              <a:t>替换方法</a:t>
            </a:r>
            <a:endParaRPr lang="en-US" altLang="zh-CN" sz="3600"/>
          </a:p>
          <a:p>
            <a:pPr lvl="1" eaLnBrk="1" hangingPunct="1">
              <a:lnSpc>
                <a:spcPct val="80000"/>
              </a:lnSpc>
            </a:pPr>
            <a:r>
              <a:rPr lang="zh-CN" altLang="en-US" sz="3600"/>
              <a:t>置换方法</a:t>
            </a:r>
          </a:p>
          <a:p>
            <a:pPr lvl="1" eaLnBrk="1" hangingPunct="1">
              <a:lnSpc>
                <a:spcPct val="80000"/>
              </a:lnSpc>
            </a:pPr>
            <a:r>
              <a:rPr lang="zh-CN" altLang="en-US" sz="3600"/>
              <a:t>混合方法</a:t>
            </a:r>
            <a:endParaRPr lang="en-US" altLang="zh-CN" sz="3600"/>
          </a:p>
          <a:p>
            <a:pPr lvl="1" eaLnBrk="1" hangingPunct="1">
              <a:lnSpc>
                <a:spcPct val="80000"/>
              </a:lnSpc>
              <a:buFontTx/>
              <a:buNone/>
            </a:pPr>
            <a:endParaRPr lang="zh-CN" altLang="en-US" sz="3600"/>
          </a:p>
          <a:p>
            <a:pPr marL="742950" indent="-742950" eaLnBrk="1" hangingPunct="1">
              <a:lnSpc>
                <a:spcPct val="80000"/>
              </a:lnSpc>
              <a:buFontTx/>
              <a:buAutoNum type="arabicPeriod" startAt="2"/>
            </a:pPr>
            <a:r>
              <a:rPr lang="zh-CN" altLang="en-US" sz="3600"/>
              <a:t>传输加密</a:t>
            </a:r>
            <a:endParaRPr lang="en-US" altLang="zh-CN" sz="3600"/>
          </a:p>
          <a:p>
            <a:pPr marL="742950" indent="-742950" eaLnBrk="1" hangingPunct="1">
              <a:lnSpc>
                <a:spcPct val="80000"/>
              </a:lnSpc>
            </a:pPr>
            <a:endParaRPr lang="zh-CN" altLang="en-US" sz="3600"/>
          </a:p>
          <a:p>
            <a:pPr marL="742950" indent="-742950"/>
            <a:endParaRPr lang="zh-CN" altLang="en-US"/>
          </a:p>
        </p:txBody>
      </p:sp>
      <p:sp>
        <p:nvSpPr>
          <p:cNvPr id="80900" name="灯片编号占位符 3">
            <a:extLst>
              <a:ext uri="{FF2B5EF4-FFF2-40B4-BE49-F238E27FC236}">
                <a16:creationId xmlns:a16="http://schemas.microsoft.com/office/drawing/2014/main" id="{F86D77D7-3AD0-4290-921C-28F7A8640EE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C97B6E5-521D-4A31-9475-5FE6CDDC58B5}" type="slidenum">
              <a:rPr lang="zh-CN" altLang="en-US"/>
              <a:pPr eaLnBrk="1" hangingPunct="1"/>
              <a:t>78</a:t>
            </a:fld>
            <a:endParaRPr lang="en-US" altLang="zh-CN"/>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a:extLst>
              <a:ext uri="{FF2B5EF4-FFF2-40B4-BE49-F238E27FC236}">
                <a16:creationId xmlns:a16="http://schemas.microsoft.com/office/drawing/2014/main" id="{0A1E0259-63D4-40C5-9C03-1659ACD3F403}"/>
              </a:ext>
            </a:extLst>
          </p:cNvPr>
          <p:cNvSpPr>
            <a:spLocks noGrp="1"/>
          </p:cNvSpPr>
          <p:nvPr>
            <p:ph type="title"/>
          </p:nvPr>
        </p:nvSpPr>
        <p:spPr>
          <a:xfrm>
            <a:off x="0" y="274638"/>
            <a:ext cx="9144000" cy="1143000"/>
          </a:xfrm>
        </p:spPr>
        <p:txBody>
          <a:bodyPr/>
          <a:lstStyle/>
          <a:p>
            <a:r>
              <a:rPr lang="zh-CN" altLang="en-US" sz="4000">
                <a:solidFill>
                  <a:srgbClr val="0000FF"/>
                </a:solidFill>
              </a:rPr>
              <a:t>图</a:t>
            </a:r>
            <a:r>
              <a:rPr lang="en-US" altLang="zh-CN" sz="4000">
                <a:solidFill>
                  <a:srgbClr val="0000FF"/>
                </a:solidFill>
              </a:rPr>
              <a:t>4.6 </a:t>
            </a:r>
            <a:r>
              <a:rPr lang="zh-CN" altLang="en-US" sz="4000">
                <a:solidFill>
                  <a:srgbClr val="0000FF"/>
                </a:solidFill>
              </a:rPr>
              <a:t>数据库管理系统可信传输示意图</a:t>
            </a:r>
          </a:p>
        </p:txBody>
      </p:sp>
      <p:sp>
        <p:nvSpPr>
          <p:cNvPr id="81923" name="灯片编号占位符 3">
            <a:extLst>
              <a:ext uri="{FF2B5EF4-FFF2-40B4-BE49-F238E27FC236}">
                <a16:creationId xmlns:a16="http://schemas.microsoft.com/office/drawing/2014/main" id="{9B163D6E-2CE9-420A-8F79-77CE4001E5B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ADCB05A-F740-4AA0-B04C-142C87DC5CC4}" type="slidenum">
              <a:rPr lang="zh-CN" altLang="en-US"/>
              <a:pPr eaLnBrk="1" hangingPunct="1"/>
              <a:t>79</a:t>
            </a:fld>
            <a:endParaRPr lang="en-US" altLang="zh-CN"/>
          </a:p>
        </p:txBody>
      </p:sp>
      <p:sp>
        <p:nvSpPr>
          <p:cNvPr id="81924" name="TextBox 5">
            <a:extLst>
              <a:ext uri="{FF2B5EF4-FFF2-40B4-BE49-F238E27FC236}">
                <a16:creationId xmlns:a16="http://schemas.microsoft.com/office/drawing/2014/main" id="{5982BD92-ABFC-4D67-9E06-AB6FB30996DD}"/>
              </a:ext>
            </a:extLst>
          </p:cNvPr>
          <p:cNvSpPr txBox="1">
            <a:spLocks noChangeArrowheads="1"/>
          </p:cNvSpPr>
          <p:nvPr/>
        </p:nvSpPr>
        <p:spPr bwMode="auto">
          <a:xfrm>
            <a:off x="709613" y="1905000"/>
            <a:ext cx="1143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25" name="TextBox 7">
            <a:extLst>
              <a:ext uri="{FF2B5EF4-FFF2-40B4-BE49-F238E27FC236}">
                <a16:creationId xmlns:a16="http://schemas.microsoft.com/office/drawing/2014/main" id="{8083ABD6-AE21-400D-B646-720823596B33}"/>
              </a:ext>
            </a:extLst>
          </p:cNvPr>
          <p:cNvSpPr txBox="1">
            <a:spLocks noChangeArrowheads="1"/>
          </p:cNvSpPr>
          <p:nvPr/>
        </p:nvSpPr>
        <p:spPr bwMode="auto">
          <a:xfrm>
            <a:off x="7277100" y="1752600"/>
            <a:ext cx="800100" cy="3962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000"/>
              <a:t>可信通信模块</a:t>
            </a:r>
          </a:p>
        </p:txBody>
      </p:sp>
      <p:sp>
        <p:nvSpPr>
          <p:cNvPr id="81926" name="TextBox 15">
            <a:extLst>
              <a:ext uri="{FF2B5EF4-FFF2-40B4-BE49-F238E27FC236}">
                <a16:creationId xmlns:a16="http://schemas.microsoft.com/office/drawing/2014/main" id="{CBC6D97C-BDA2-48C0-BB6C-D2394C7A5AB0}"/>
              </a:ext>
            </a:extLst>
          </p:cNvPr>
          <p:cNvSpPr txBox="1">
            <a:spLocks noChangeArrowheads="1"/>
          </p:cNvSpPr>
          <p:nvPr/>
        </p:nvSpPr>
        <p:spPr bwMode="auto">
          <a:xfrm>
            <a:off x="862013" y="1752600"/>
            <a:ext cx="800100" cy="3962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000"/>
              <a:t>可信通信模块</a:t>
            </a:r>
          </a:p>
        </p:txBody>
      </p:sp>
      <p:grpSp>
        <p:nvGrpSpPr>
          <p:cNvPr id="2" name="组合 21">
            <a:extLst>
              <a:ext uri="{FF2B5EF4-FFF2-40B4-BE49-F238E27FC236}">
                <a16:creationId xmlns:a16="http://schemas.microsoft.com/office/drawing/2014/main" id="{194301EE-AB15-42D6-AB10-AB6ED930B602}"/>
              </a:ext>
            </a:extLst>
          </p:cNvPr>
          <p:cNvGrpSpPr>
            <a:grpSpLocks/>
          </p:cNvGrpSpPr>
          <p:nvPr/>
        </p:nvGrpSpPr>
        <p:grpSpPr bwMode="auto">
          <a:xfrm>
            <a:off x="1852613" y="1524000"/>
            <a:ext cx="5257800" cy="914400"/>
            <a:chOff x="1676400" y="1524000"/>
            <a:chExt cx="5257800" cy="914400"/>
          </a:xfrm>
        </p:grpSpPr>
        <p:sp>
          <p:nvSpPr>
            <p:cNvPr id="9" name="左右箭头 8">
              <a:extLst>
                <a:ext uri="{FF2B5EF4-FFF2-40B4-BE49-F238E27FC236}">
                  <a16:creationId xmlns:a16="http://schemas.microsoft.com/office/drawing/2014/main" id="{93262060-252A-478E-A912-478A4C762355}"/>
                </a:ext>
              </a:extLst>
            </p:cNvPr>
            <p:cNvSpPr/>
            <p:nvPr/>
          </p:nvSpPr>
          <p:spPr>
            <a:xfrm>
              <a:off x="1676400" y="1981200"/>
              <a:ext cx="5257800" cy="457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1943" name="TextBox 16">
              <a:extLst>
                <a:ext uri="{FF2B5EF4-FFF2-40B4-BE49-F238E27FC236}">
                  <a16:creationId xmlns:a16="http://schemas.microsoft.com/office/drawing/2014/main" id="{B4BF3942-6B2E-4372-BB58-F57FA4FD5D91}"/>
                </a:ext>
              </a:extLst>
            </p:cNvPr>
            <p:cNvSpPr txBox="1">
              <a:spLocks noChangeArrowheads="1"/>
            </p:cNvSpPr>
            <p:nvPr/>
          </p:nvSpPr>
          <p:spPr bwMode="auto">
            <a:xfrm>
              <a:off x="1905000" y="1524000"/>
              <a:ext cx="4648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a:t>1. </a:t>
              </a:r>
              <a:r>
                <a:rPr lang="zh-CN" altLang="en-US" sz="3200"/>
                <a:t>创建可信连接</a:t>
              </a:r>
            </a:p>
          </p:txBody>
        </p:sp>
      </p:grpSp>
      <p:grpSp>
        <p:nvGrpSpPr>
          <p:cNvPr id="3" name="组合 22">
            <a:extLst>
              <a:ext uri="{FF2B5EF4-FFF2-40B4-BE49-F238E27FC236}">
                <a16:creationId xmlns:a16="http://schemas.microsoft.com/office/drawing/2014/main" id="{CE03E201-C781-4008-AC38-7E7FBA7ACDC0}"/>
              </a:ext>
            </a:extLst>
          </p:cNvPr>
          <p:cNvGrpSpPr>
            <a:grpSpLocks/>
          </p:cNvGrpSpPr>
          <p:nvPr/>
        </p:nvGrpSpPr>
        <p:grpSpPr bwMode="auto">
          <a:xfrm>
            <a:off x="1852613" y="2311400"/>
            <a:ext cx="5334000" cy="889000"/>
            <a:chOff x="1676400" y="2310825"/>
            <a:chExt cx="5334000" cy="889575"/>
          </a:xfrm>
        </p:grpSpPr>
        <p:sp>
          <p:nvSpPr>
            <p:cNvPr id="10" name="左右箭头 9">
              <a:extLst>
                <a:ext uri="{FF2B5EF4-FFF2-40B4-BE49-F238E27FC236}">
                  <a16:creationId xmlns:a16="http://schemas.microsoft.com/office/drawing/2014/main" id="{7B3FEABF-7BE9-4FBE-86EF-EC090E7E269B}"/>
                </a:ext>
              </a:extLst>
            </p:cNvPr>
            <p:cNvSpPr/>
            <p:nvPr/>
          </p:nvSpPr>
          <p:spPr>
            <a:xfrm>
              <a:off x="1676400" y="2742904"/>
              <a:ext cx="5257800" cy="45749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1941" name="TextBox 17">
              <a:extLst>
                <a:ext uri="{FF2B5EF4-FFF2-40B4-BE49-F238E27FC236}">
                  <a16:creationId xmlns:a16="http://schemas.microsoft.com/office/drawing/2014/main" id="{BB561468-BF83-438A-86CF-D9CCD6E996E5}"/>
                </a:ext>
              </a:extLst>
            </p:cNvPr>
            <p:cNvSpPr txBox="1">
              <a:spLocks noChangeArrowheads="1"/>
            </p:cNvSpPr>
            <p:nvPr/>
          </p:nvSpPr>
          <p:spPr bwMode="auto">
            <a:xfrm>
              <a:off x="1905000" y="2310825"/>
              <a:ext cx="5105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t>2. </a:t>
              </a:r>
              <a:r>
                <a:rPr lang="zh-CN" altLang="en-US" sz="2800"/>
                <a:t>确认双方通信端点的可靠性</a:t>
              </a:r>
            </a:p>
          </p:txBody>
        </p:sp>
      </p:grpSp>
      <p:grpSp>
        <p:nvGrpSpPr>
          <p:cNvPr id="4" name="组合 23">
            <a:extLst>
              <a:ext uri="{FF2B5EF4-FFF2-40B4-BE49-F238E27FC236}">
                <a16:creationId xmlns:a16="http://schemas.microsoft.com/office/drawing/2014/main" id="{8974A640-F7A0-4826-B9DB-E3AE974594C3}"/>
              </a:ext>
            </a:extLst>
          </p:cNvPr>
          <p:cNvGrpSpPr>
            <a:grpSpLocks/>
          </p:cNvGrpSpPr>
          <p:nvPr/>
        </p:nvGrpSpPr>
        <p:grpSpPr bwMode="auto">
          <a:xfrm>
            <a:off x="1852613" y="3073400"/>
            <a:ext cx="5257800" cy="965200"/>
            <a:chOff x="1676400" y="3072825"/>
            <a:chExt cx="5257800" cy="965775"/>
          </a:xfrm>
        </p:grpSpPr>
        <p:sp>
          <p:nvSpPr>
            <p:cNvPr id="11" name="左右箭头 10">
              <a:extLst>
                <a:ext uri="{FF2B5EF4-FFF2-40B4-BE49-F238E27FC236}">
                  <a16:creationId xmlns:a16="http://schemas.microsoft.com/office/drawing/2014/main" id="{0B2C81EE-2F6D-47F1-A8D4-560E701D0B59}"/>
                </a:ext>
              </a:extLst>
            </p:cNvPr>
            <p:cNvSpPr/>
            <p:nvPr/>
          </p:nvSpPr>
          <p:spPr>
            <a:xfrm>
              <a:off x="1676400" y="3581128"/>
              <a:ext cx="5257800" cy="45747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1939" name="TextBox 18">
              <a:extLst>
                <a:ext uri="{FF2B5EF4-FFF2-40B4-BE49-F238E27FC236}">
                  <a16:creationId xmlns:a16="http://schemas.microsoft.com/office/drawing/2014/main" id="{3A50CA88-C18A-4FA2-AC7A-ABD568C0A2D0}"/>
                </a:ext>
              </a:extLst>
            </p:cNvPr>
            <p:cNvSpPr txBox="1">
              <a:spLocks noChangeArrowheads="1"/>
            </p:cNvSpPr>
            <p:nvPr/>
          </p:nvSpPr>
          <p:spPr bwMode="auto">
            <a:xfrm>
              <a:off x="1905000" y="3072825"/>
              <a:ext cx="4648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a:t>3. </a:t>
              </a:r>
              <a:r>
                <a:rPr lang="zh-CN" altLang="en-US" sz="3200"/>
                <a:t>协商加密算法和密钥</a:t>
              </a:r>
            </a:p>
          </p:txBody>
        </p:sp>
      </p:grpSp>
      <p:grpSp>
        <p:nvGrpSpPr>
          <p:cNvPr id="5" name="组合 24">
            <a:extLst>
              <a:ext uri="{FF2B5EF4-FFF2-40B4-BE49-F238E27FC236}">
                <a16:creationId xmlns:a16="http://schemas.microsoft.com/office/drawing/2014/main" id="{25BAD8C4-C6E5-4C78-A6D7-5EE82883225B}"/>
              </a:ext>
            </a:extLst>
          </p:cNvPr>
          <p:cNvGrpSpPr>
            <a:grpSpLocks/>
          </p:cNvGrpSpPr>
          <p:nvPr/>
        </p:nvGrpSpPr>
        <p:grpSpPr bwMode="auto">
          <a:xfrm>
            <a:off x="1852613" y="3911600"/>
            <a:ext cx="5257800" cy="889000"/>
            <a:chOff x="1676400" y="3911025"/>
            <a:chExt cx="5257800" cy="889575"/>
          </a:xfrm>
        </p:grpSpPr>
        <p:sp>
          <p:nvSpPr>
            <p:cNvPr id="12" name="左右箭头 11">
              <a:extLst>
                <a:ext uri="{FF2B5EF4-FFF2-40B4-BE49-F238E27FC236}">
                  <a16:creationId xmlns:a16="http://schemas.microsoft.com/office/drawing/2014/main" id="{A3C6D948-8426-4B42-BDE8-D2038DB6BD2C}"/>
                </a:ext>
              </a:extLst>
            </p:cNvPr>
            <p:cNvSpPr/>
            <p:nvPr/>
          </p:nvSpPr>
          <p:spPr>
            <a:xfrm>
              <a:off x="1676400" y="4343104"/>
              <a:ext cx="5257800" cy="45749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1937" name="TextBox 19">
              <a:extLst>
                <a:ext uri="{FF2B5EF4-FFF2-40B4-BE49-F238E27FC236}">
                  <a16:creationId xmlns:a16="http://schemas.microsoft.com/office/drawing/2014/main" id="{026CE3D9-9B09-4B67-A38F-12880EC831D6}"/>
                </a:ext>
              </a:extLst>
            </p:cNvPr>
            <p:cNvSpPr txBox="1">
              <a:spLocks noChangeArrowheads="1"/>
            </p:cNvSpPr>
            <p:nvPr/>
          </p:nvSpPr>
          <p:spPr bwMode="auto">
            <a:xfrm>
              <a:off x="1905000" y="3911025"/>
              <a:ext cx="4648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a:t>4. </a:t>
              </a:r>
              <a:r>
                <a:rPr lang="zh-CN" altLang="en-US" sz="3200"/>
                <a:t>可信传输数据</a:t>
              </a:r>
            </a:p>
          </p:txBody>
        </p:sp>
      </p:grpSp>
      <p:grpSp>
        <p:nvGrpSpPr>
          <p:cNvPr id="6" name="组合 25">
            <a:extLst>
              <a:ext uri="{FF2B5EF4-FFF2-40B4-BE49-F238E27FC236}">
                <a16:creationId xmlns:a16="http://schemas.microsoft.com/office/drawing/2014/main" id="{A6840543-1FFE-4263-8CAA-95994643A774}"/>
              </a:ext>
            </a:extLst>
          </p:cNvPr>
          <p:cNvGrpSpPr>
            <a:grpSpLocks/>
          </p:cNvGrpSpPr>
          <p:nvPr/>
        </p:nvGrpSpPr>
        <p:grpSpPr bwMode="auto">
          <a:xfrm>
            <a:off x="1852613" y="4724400"/>
            <a:ext cx="5257800" cy="914400"/>
            <a:chOff x="1676400" y="4724400"/>
            <a:chExt cx="5257800" cy="914400"/>
          </a:xfrm>
        </p:grpSpPr>
        <p:sp>
          <p:nvSpPr>
            <p:cNvPr id="13" name="左右箭头 12">
              <a:extLst>
                <a:ext uri="{FF2B5EF4-FFF2-40B4-BE49-F238E27FC236}">
                  <a16:creationId xmlns:a16="http://schemas.microsoft.com/office/drawing/2014/main" id="{10DB5164-DBF4-4B00-BE1B-1D382BE71806}"/>
                </a:ext>
              </a:extLst>
            </p:cNvPr>
            <p:cNvSpPr/>
            <p:nvPr/>
          </p:nvSpPr>
          <p:spPr>
            <a:xfrm>
              <a:off x="1676400" y="5181600"/>
              <a:ext cx="5257800" cy="457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1935" name="TextBox 20">
              <a:extLst>
                <a:ext uri="{FF2B5EF4-FFF2-40B4-BE49-F238E27FC236}">
                  <a16:creationId xmlns:a16="http://schemas.microsoft.com/office/drawing/2014/main" id="{11694100-ACAC-4685-858C-0E01F0328920}"/>
                </a:ext>
              </a:extLst>
            </p:cNvPr>
            <p:cNvSpPr txBox="1">
              <a:spLocks noChangeArrowheads="1"/>
            </p:cNvSpPr>
            <p:nvPr/>
          </p:nvSpPr>
          <p:spPr bwMode="auto">
            <a:xfrm>
              <a:off x="1905000" y="4724400"/>
              <a:ext cx="4648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a:t>5. </a:t>
              </a:r>
              <a:r>
                <a:rPr lang="zh-CN" altLang="en-US" sz="3200"/>
                <a:t>关闭可信连接</a:t>
              </a:r>
            </a:p>
          </p:txBody>
        </p:sp>
      </p:grpSp>
      <p:sp>
        <p:nvSpPr>
          <p:cNvPr id="81932" name="TextBox 27">
            <a:extLst>
              <a:ext uri="{FF2B5EF4-FFF2-40B4-BE49-F238E27FC236}">
                <a16:creationId xmlns:a16="http://schemas.microsoft.com/office/drawing/2014/main" id="{CDEB4ED2-BD4C-422A-8DA4-B08516C0CC83}"/>
              </a:ext>
            </a:extLst>
          </p:cNvPr>
          <p:cNvSpPr txBox="1">
            <a:spLocks noChangeArrowheads="1"/>
          </p:cNvSpPr>
          <p:nvPr/>
        </p:nvSpPr>
        <p:spPr bwMode="auto">
          <a:xfrm>
            <a:off x="654050" y="5835650"/>
            <a:ext cx="1295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b="1">
                <a:solidFill>
                  <a:srgbClr val="0000FF"/>
                </a:solidFill>
              </a:rPr>
              <a:t>用户</a:t>
            </a:r>
          </a:p>
        </p:txBody>
      </p:sp>
      <p:sp>
        <p:nvSpPr>
          <p:cNvPr id="81933" name="TextBox 28">
            <a:extLst>
              <a:ext uri="{FF2B5EF4-FFF2-40B4-BE49-F238E27FC236}">
                <a16:creationId xmlns:a16="http://schemas.microsoft.com/office/drawing/2014/main" id="{AF3496A9-308B-492E-B637-06F35F49AF25}"/>
              </a:ext>
            </a:extLst>
          </p:cNvPr>
          <p:cNvSpPr txBox="1">
            <a:spLocks noChangeArrowheads="1"/>
          </p:cNvSpPr>
          <p:nvPr/>
        </p:nvSpPr>
        <p:spPr bwMode="auto">
          <a:xfrm>
            <a:off x="5867400" y="5835650"/>
            <a:ext cx="3276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b="1">
                <a:solidFill>
                  <a:srgbClr val="0000FF"/>
                </a:solidFill>
              </a:rPr>
              <a:t>数据库服务器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EAACEC85-D854-4784-9014-6F0A9E72417B}"/>
              </a:ext>
            </a:extLst>
          </p:cNvPr>
          <p:cNvSpPr>
            <a:spLocks noGrp="1"/>
          </p:cNvSpPr>
          <p:nvPr>
            <p:ph type="title"/>
          </p:nvPr>
        </p:nvSpPr>
        <p:spPr/>
        <p:txBody>
          <a:bodyPr/>
          <a:lstStyle/>
          <a:p>
            <a:pPr eaLnBrk="1" hangingPunct="1"/>
            <a:r>
              <a:rPr lang="en-US" altLang="zh-CN">
                <a:solidFill>
                  <a:srgbClr val="0000FF"/>
                </a:solidFill>
              </a:rPr>
              <a:t>4.1 </a:t>
            </a:r>
            <a:r>
              <a:rPr lang="zh-CN" altLang="en-US">
                <a:solidFill>
                  <a:srgbClr val="0000FF"/>
                </a:solidFill>
              </a:rPr>
              <a:t>数据库安全性概述</a:t>
            </a:r>
          </a:p>
        </p:txBody>
      </p:sp>
      <p:sp>
        <p:nvSpPr>
          <p:cNvPr id="3" name="内容占位符 2">
            <a:extLst>
              <a:ext uri="{FF2B5EF4-FFF2-40B4-BE49-F238E27FC236}">
                <a16:creationId xmlns:a16="http://schemas.microsoft.com/office/drawing/2014/main" id="{3D3F6CE6-50DA-4180-B514-680E6202C5F0}"/>
              </a:ext>
            </a:extLst>
          </p:cNvPr>
          <p:cNvSpPr>
            <a:spLocks noGrp="1"/>
          </p:cNvSpPr>
          <p:nvPr>
            <p:ph idx="1"/>
          </p:nvPr>
        </p:nvSpPr>
        <p:spPr>
          <a:xfrm>
            <a:off x="457200" y="1600200"/>
            <a:ext cx="8458200" cy="4525963"/>
          </a:xfrm>
        </p:spPr>
        <p:txBody>
          <a:bodyPr/>
          <a:lstStyle/>
          <a:p>
            <a:pPr eaLnBrk="1" hangingPunct="1"/>
            <a:r>
              <a:rPr lang="zh-CN" altLang="en-US" dirty="0">
                <a:solidFill>
                  <a:srgbClr val="0000FF"/>
                </a:solidFill>
              </a:rPr>
              <a:t>数据库安全性是指保护数据库，防止不合法使用所造成的数据泄露、更改或破坏。</a:t>
            </a:r>
            <a:endParaRPr lang="en-US" altLang="zh-CN" dirty="0">
              <a:solidFill>
                <a:srgbClr val="0000FF"/>
              </a:solidFill>
            </a:endParaRPr>
          </a:p>
          <a:p>
            <a:pPr eaLnBrk="1" hangingPunct="1"/>
            <a:r>
              <a:rPr lang="zh-CN" altLang="en-US" dirty="0"/>
              <a:t>数据库系统中由于大量数据集中存放，共享，从而使安全性问题更加突出。</a:t>
            </a:r>
            <a:endParaRPr lang="en-US" altLang="zh-CN" dirty="0"/>
          </a:p>
          <a:p>
            <a:pPr eaLnBrk="1" hangingPunct="1"/>
            <a:r>
              <a:rPr lang="zh-CN" altLang="en-US" dirty="0"/>
              <a:t>系统安全保护措施是否有效是数据库系统的主要技术指标之一。</a:t>
            </a:r>
          </a:p>
          <a:p>
            <a:pPr eaLnBrk="1" hangingPunct="1"/>
            <a:endParaRPr lang="zh-CN" altLang="en-US" dirty="0"/>
          </a:p>
        </p:txBody>
      </p:sp>
      <p:sp>
        <p:nvSpPr>
          <p:cNvPr id="9220" name="灯片编号占位符 3">
            <a:extLst>
              <a:ext uri="{FF2B5EF4-FFF2-40B4-BE49-F238E27FC236}">
                <a16:creationId xmlns:a16="http://schemas.microsoft.com/office/drawing/2014/main" id="{4FBACCE7-33D0-4742-8004-557CD9C899D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F3D9B66-7EA0-48EC-AFF8-B0B85A13D70B}" type="slidenum">
              <a:rPr lang="zh-CN" altLang="en-US"/>
              <a:pPr eaLnBrk="1" hangingPunct="1"/>
              <a:t>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a:extLst>
              <a:ext uri="{FF2B5EF4-FFF2-40B4-BE49-F238E27FC236}">
                <a16:creationId xmlns:a16="http://schemas.microsoft.com/office/drawing/2014/main" id="{B87A2499-4810-4D54-96CE-1705075957C2}"/>
              </a:ext>
            </a:extLst>
          </p:cNvPr>
          <p:cNvSpPr>
            <a:spLocks noGrp="1"/>
          </p:cNvSpPr>
          <p:nvPr>
            <p:ph type="title"/>
          </p:nvPr>
        </p:nvSpPr>
        <p:spPr/>
        <p:txBody>
          <a:bodyPr/>
          <a:lstStyle/>
          <a:p>
            <a:r>
              <a:rPr lang="en-US" altLang="zh-CN">
                <a:solidFill>
                  <a:srgbClr val="0000FF"/>
                </a:solidFill>
              </a:rPr>
              <a:t>4.6 </a:t>
            </a:r>
            <a:r>
              <a:rPr lang="zh-CN" altLang="en-US">
                <a:solidFill>
                  <a:srgbClr val="0000FF"/>
                </a:solidFill>
              </a:rPr>
              <a:t>其他安全保护</a:t>
            </a:r>
          </a:p>
        </p:txBody>
      </p:sp>
      <p:sp>
        <p:nvSpPr>
          <p:cNvPr id="82947" name="内容占位符 2">
            <a:extLst>
              <a:ext uri="{FF2B5EF4-FFF2-40B4-BE49-F238E27FC236}">
                <a16:creationId xmlns:a16="http://schemas.microsoft.com/office/drawing/2014/main" id="{1F212FCD-F107-4BD9-9051-8D1537F8F395}"/>
              </a:ext>
            </a:extLst>
          </p:cNvPr>
          <p:cNvSpPr>
            <a:spLocks noGrp="1"/>
          </p:cNvSpPr>
          <p:nvPr>
            <p:ph idx="1"/>
          </p:nvPr>
        </p:nvSpPr>
        <p:spPr/>
        <p:txBody>
          <a:bodyPr/>
          <a:lstStyle/>
          <a:p>
            <a:r>
              <a:rPr lang="zh-CN" altLang="en-US"/>
              <a:t>为了满足较高安全等级数据库管理系统的安全保护要求，在自主存取控制和强制存取控制之外，还有</a:t>
            </a:r>
            <a:r>
              <a:rPr lang="zh-CN" altLang="en-US">
                <a:solidFill>
                  <a:srgbClr val="0000FF"/>
                </a:solidFill>
              </a:rPr>
              <a:t>推理控制</a:t>
            </a:r>
            <a:r>
              <a:rPr lang="zh-CN" altLang="en-US"/>
              <a:t>、</a:t>
            </a:r>
            <a:r>
              <a:rPr lang="zh-CN" altLang="en-US">
                <a:solidFill>
                  <a:srgbClr val="0000FF"/>
                </a:solidFill>
              </a:rPr>
              <a:t>隐蔽信道</a:t>
            </a:r>
            <a:r>
              <a:rPr lang="zh-CN" altLang="en-US"/>
              <a:t>和</a:t>
            </a:r>
            <a:r>
              <a:rPr lang="zh-CN" altLang="en-US">
                <a:solidFill>
                  <a:srgbClr val="0000FF"/>
                </a:solidFill>
              </a:rPr>
              <a:t>数据隐私保护</a:t>
            </a:r>
            <a:r>
              <a:rPr lang="zh-CN" altLang="en-US"/>
              <a:t>等技术。</a:t>
            </a:r>
          </a:p>
        </p:txBody>
      </p:sp>
      <p:sp>
        <p:nvSpPr>
          <p:cNvPr id="82948" name="灯片编号占位符 3">
            <a:extLst>
              <a:ext uri="{FF2B5EF4-FFF2-40B4-BE49-F238E27FC236}">
                <a16:creationId xmlns:a16="http://schemas.microsoft.com/office/drawing/2014/main" id="{129F33D8-01E7-479E-907E-6273A0DE1E4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46F159D-90DD-42C4-8EE0-3146028DED4B}" type="slidenum">
              <a:rPr lang="zh-CN" altLang="en-US"/>
              <a:pPr eaLnBrk="1" hangingPunct="1"/>
              <a:t>80</a:t>
            </a:fld>
            <a:endParaRPr lang="en-US" altLang="zh-CN"/>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a:extLst>
              <a:ext uri="{FF2B5EF4-FFF2-40B4-BE49-F238E27FC236}">
                <a16:creationId xmlns:a16="http://schemas.microsoft.com/office/drawing/2014/main" id="{D5269CFB-8A20-4A86-878A-ED48ADEF7C81}"/>
              </a:ext>
            </a:extLst>
          </p:cNvPr>
          <p:cNvSpPr>
            <a:spLocks noGrp="1"/>
          </p:cNvSpPr>
          <p:nvPr>
            <p:ph type="title"/>
          </p:nvPr>
        </p:nvSpPr>
        <p:spPr/>
        <p:txBody>
          <a:bodyPr/>
          <a:lstStyle/>
          <a:p>
            <a:r>
              <a:rPr lang="zh-CN" altLang="en-US">
                <a:solidFill>
                  <a:srgbClr val="0000FF"/>
                </a:solidFill>
              </a:rPr>
              <a:t>推理控制</a:t>
            </a:r>
            <a:r>
              <a:rPr lang="en-US" altLang="zh-CN">
                <a:solidFill>
                  <a:srgbClr val="0000FF"/>
                </a:solidFill>
              </a:rPr>
              <a:t>(Inference Control)</a:t>
            </a:r>
            <a:endParaRPr lang="zh-CN" altLang="en-US">
              <a:solidFill>
                <a:srgbClr val="0000FF"/>
              </a:solidFill>
            </a:endParaRPr>
          </a:p>
        </p:txBody>
      </p:sp>
      <p:sp>
        <p:nvSpPr>
          <p:cNvPr id="3" name="内容占位符 2">
            <a:extLst>
              <a:ext uri="{FF2B5EF4-FFF2-40B4-BE49-F238E27FC236}">
                <a16:creationId xmlns:a16="http://schemas.microsoft.com/office/drawing/2014/main" id="{51E23CA5-9175-4689-BF2E-88A8AB298495}"/>
              </a:ext>
            </a:extLst>
          </p:cNvPr>
          <p:cNvSpPr>
            <a:spLocks noGrp="1"/>
          </p:cNvSpPr>
          <p:nvPr>
            <p:ph idx="1"/>
          </p:nvPr>
        </p:nvSpPr>
        <p:spPr>
          <a:xfrm>
            <a:off x="228600" y="1524000"/>
            <a:ext cx="8686800" cy="4525963"/>
          </a:xfrm>
        </p:spPr>
        <p:txBody>
          <a:bodyPr/>
          <a:lstStyle/>
          <a:p>
            <a:r>
              <a:rPr lang="zh-CN" altLang="en-US" sz="3600">
                <a:solidFill>
                  <a:srgbClr val="0000FF"/>
                </a:solidFill>
              </a:rPr>
              <a:t>避免用户利用其能访问的数据推知更高密级的数据</a:t>
            </a:r>
            <a:r>
              <a:rPr lang="zh-CN" altLang="en-US" sz="3600"/>
              <a:t>，</a:t>
            </a:r>
            <a:r>
              <a:rPr lang="en-US" altLang="zh-CN" sz="3600"/>
              <a:t>i.e.</a:t>
            </a:r>
            <a:r>
              <a:rPr lang="zh-CN" altLang="en-US" sz="3600"/>
              <a:t>，用户利用其被允许的多次查询的结果，结合相关的领域背景知识以及数据之间的约束，推导出不能访问的数据。</a:t>
            </a:r>
            <a:endParaRPr lang="en-US" altLang="zh-CN" sz="3600"/>
          </a:p>
          <a:p>
            <a:r>
              <a:rPr lang="zh-CN" altLang="en-US" sz="3600"/>
              <a:t>常用的推理控制方法</a:t>
            </a:r>
            <a:endParaRPr lang="en-US" altLang="zh-CN" sz="3600"/>
          </a:p>
          <a:p>
            <a:pPr lvl="1"/>
            <a:r>
              <a:rPr lang="zh-CN" altLang="en-US" sz="3200"/>
              <a:t>基于函数依赖的推理控制</a:t>
            </a:r>
            <a:endParaRPr lang="en-US" altLang="zh-CN" sz="3200"/>
          </a:p>
          <a:p>
            <a:pPr lvl="1"/>
            <a:r>
              <a:rPr lang="zh-CN" altLang="en-US" sz="3200"/>
              <a:t>基于敏感关联的推理控制</a:t>
            </a:r>
          </a:p>
        </p:txBody>
      </p:sp>
      <p:sp>
        <p:nvSpPr>
          <p:cNvPr id="83972" name="灯片编号占位符 3">
            <a:extLst>
              <a:ext uri="{FF2B5EF4-FFF2-40B4-BE49-F238E27FC236}">
                <a16:creationId xmlns:a16="http://schemas.microsoft.com/office/drawing/2014/main" id="{7C3D97C0-3547-4909-9811-A51CE68E2CF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D9579E7-823A-4C78-B474-75D9ACA42562}" type="slidenum">
              <a:rPr lang="zh-CN" altLang="en-US"/>
              <a:pPr eaLnBrk="1" hangingPunct="1"/>
              <a:t>81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5">
            <a:extLst>
              <a:ext uri="{FF2B5EF4-FFF2-40B4-BE49-F238E27FC236}">
                <a16:creationId xmlns:a16="http://schemas.microsoft.com/office/drawing/2014/main" id="{E4AD233A-AE03-4D6B-A812-86CBB9FF76E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8312186-3270-495B-A57F-DCA3319C81A4}" type="slidenum">
              <a:rPr lang="zh-CN" altLang="en-US"/>
              <a:pPr eaLnBrk="1" hangingPunct="1"/>
              <a:t>82</a:t>
            </a:fld>
            <a:endParaRPr lang="en-US" altLang="zh-CN"/>
          </a:p>
        </p:txBody>
      </p:sp>
      <p:sp>
        <p:nvSpPr>
          <p:cNvPr id="84995" name="Rectangle 2">
            <a:extLst>
              <a:ext uri="{FF2B5EF4-FFF2-40B4-BE49-F238E27FC236}">
                <a16:creationId xmlns:a16="http://schemas.microsoft.com/office/drawing/2014/main" id="{B6623C5B-A75E-4B22-B370-DC712ED779AF}"/>
              </a:ext>
            </a:extLst>
          </p:cNvPr>
          <p:cNvSpPr>
            <a:spLocks noGrp="1" noChangeArrowheads="1"/>
          </p:cNvSpPr>
          <p:nvPr>
            <p:ph type="title"/>
          </p:nvPr>
        </p:nvSpPr>
        <p:spPr/>
        <p:txBody>
          <a:bodyPr/>
          <a:lstStyle/>
          <a:p>
            <a:pPr eaLnBrk="1" hangingPunct="1"/>
            <a:r>
              <a:rPr lang="zh-CN" altLang="en-US" b="1"/>
              <a:t>统计数据库安全性</a:t>
            </a:r>
          </a:p>
        </p:txBody>
      </p:sp>
      <p:sp>
        <p:nvSpPr>
          <p:cNvPr id="90115" name="Rectangle 3">
            <a:extLst>
              <a:ext uri="{FF2B5EF4-FFF2-40B4-BE49-F238E27FC236}">
                <a16:creationId xmlns:a16="http://schemas.microsoft.com/office/drawing/2014/main" id="{BB25BE39-16AA-4B06-91B6-52F99CD1D975}"/>
              </a:ext>
            </a:extLst>
          </p:cNvPr>
          <p:cNvSpPr>
            <a:spLocks noGrp="1" noChangeArrowheads="1"/>
          </p:cNvSpPr>
          <p:nvPr>
            <p:ph type="body" idx="1"/>
          </p:nvPr>
        </p:nvSpPr>
        <p:spPr>
          <a:xfrm>
            <a:off x="457200" y="1447800"/>
            <a:ext cx="8229600" cy="5257800"/>
          </a:xfrm>
        </p:spPr>
        <p:txBody>
          <a:bodyPr/>
          <a:lstStyle/>
          <a:p>
            <a:pPr eaLnBrk="1" hangingPunct="1"/>
            <a:r>
              <a:rPr lang="zh-CN" altLang="en-US" sz="4000" dirty="0"/>
              <a:t>统计数据库</a:t>
            </a:r>
          </a:p>
          <a:p>
            <a:pPr lvl="1" eaLnBrk="1" hangingPunct="1"/>
            <a:r>
              <a:rPr lang="zh-CN" altLang="en-US" sz="3600" dirty="0"/>
              <a:t>允许用户查询聚集类型的信息（如合计、平均值等）</a:t>
            </a:r>
          </a:p>
          <a:p>
            <a:pPr lvl="1" eaLnBrk="1" hangingPunct="1"/>
            <a:r>
              <a:rPr lang="zh-CN" altLang="en-US" sz="3600" dirty="0"/>
              <a:t>不允许查询单个记录信息</a:t>
            </a:r>
          </a:p>
          <a:p>
            <a:pPr eaLnBrk="1" hangingPunct="1"/>
            <a:r>
              <a:rPr lang="zh-CN" altLang="en-US" sz="4000" dirty="0"/>
              <a:t>统计数据库中特殊的安全性问题</a:t>
            </a:r>
          </a:p>
          <a:p>
            <a:pPr lvl="1" eaLnBrk="1" hangingPunct="1"/>
            <a:r>
              <a:rPr lang="zh-CN" altLang="en-US" sz="3600" dirty="0"/>
              <a:t>隐蔽的信息通道</a:t>
            </a:r>
          </a:p>
          <a:p>
            <a:pPr lvl="1" eaLnBrk="1" hangingPunct="1"/>
            <a:r>
              <a:rPr lang="zh-CN" altLang="en-US" sz="3600" dirty="0">
                <a:solidFill>
                  <a:srgbClr val="0000FF"/>
                </a:solidFill>
              </a:rPr>
              <a:t>能从合法查询中推导出不合法信息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011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011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01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5">
            <a:extLst>
              <a:ext uri="{FF2B5EF4-FFF2-40B4-BE49-F238E27FC236}">
                <a16:creationId xmlns:a16="http://schemas.microsoft.com/office/drawing/2014/main" id="{50E81874-79E7-4D19-9604-5E050E3AA76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C359874-97F3-4175-80AF-37DF9671C859}" type="slidenum">
              <a:rPr lang="zh-CN" altLang="en-US"/>
              <a:pPr eaLnBrk="1" hangingPunct="1"/>
              <a:t>83</a:t>
            </a:fld>
            <a:endParaRPr lang="en-US" altLang="zh-CN"/>
          </a:p>
        </p:txBody>
      </p:sp>
      <p:sp>
        <p:nvSpPr>
          <p:cNvPr id="97283" name="Rectangle 3">
            <a:extLst>
              <a:ext uri="{FF2B5EF4-FFF2-40B4-BE49-F238E27FC236}">
                <a16:creationId xmlns:a16="http://schemas.microsoft.com/office/drawing/2014/main" id="{81265A50-95DC-4894-B334-AB486E3AE81D}"/>
              </a:ext>
            </a:extLst>
          </p:cNvPr>
          <p:cNvSpPr>
            <a:spLocks noGrp="1" noChangeArrowheads="1"/>
          </p:cNvSpPr>
          <p:nvPr>
            <p:ph type="body" idx="1"/>
          </p:nvPr>
        </p:nvSpPr>
        <p:spPr>
          <a:xfrm>
            <a:off x="304800" y="457200"/>
            <a:ext cx="8839200" cy="5334000"/>
          </a:xfrm>
        </p:spPr>
        <p:txBody>
          <a:bodyPr/>
          <a:lstStyle/>
          <a:p>
            <a:pPr eaLnBrk="1" hangingPunct="1">
              <a:buFontTx/>
              <a:buNone/>
            </a:pPr>
            <a:r>
              <a:rPr lang="zh-CN" altLang="en-US" sz="3600"/>
              <a:t>例</a:t>
            </a:r>
            <a:r>
              <a:rPr lang="en-US" altLang="zh-CN" sz="3600"/>
              <a:t>1</a:t>
            </a:r>
            <a:r>
              <a:rPr lang="zh-CN" altLang="en-US" sz="3600"/>
              <a:t>：下面两个查询都是合法的</a:t>
            </a:r>
          </a:p>
          <a:p>
            <a:pPr lvl="1" eaLnBrk="1" hangingPunct="1">
              <a:buFontTx/>
              <a:buNone/>
            </a:pPr>
            <a:r>
              <a:rPr lang="zh-CN" altLang="en-US" sz="3200"/>
              <a:t> </a:t>
            </a:r>
            <a:r>
              <a:rPr lang="en-US" altLang="zh-CN" sz="3200"/>
              <a:t>1</a:t>
            </a:r>
            <a:r>
              <a:rPr lang="zh-CN" altLang="en-US" sz="3200"/>
              <a:t>．本公司共有多少女高级程序员？</a:t>
            </a:r>
          </a:p>
          <a:p>
            <a:pPr lvl="1" eaLnBrk="1" hangingPunct="1">
              <a:buFontTx/>
              <a:buNone/>
            </a:pPr>
            <a:r>
              <a:rPr lang="zh-CN" altLang="en-US" sz="3200"/>
              <a:t> </a:t>
            </a:r>
            <a:r>
              <a:rPr lang="en-US" altLang="zh-CN" sz="3200"/>
              <a:t>2</a:t>
            </a:r>
            <a:r>
              <a:rPr lang="zh-CN" altLang="en-US" sz="3200"/>
              <a:t>．本公司女高级程序员的工资总额是多少？</a:t>
            </a:r>
          </a:p>
          <a:p>
            <a:pPr lvl="1" eaLnBrk="1" hangingPunct="1">
              <a:spcBef>
                <a:spcPct val="60000"/>
              </a:spcBef>
            </a:pPr>
            <a:r>
              <a:rPr lang="zh-CN" altLang="en-US" sz="3600"/>
              <a:t>如果第一个查询的结果是“</a:t>
            </a:r>
            <a:r>
              <a:rPr lang="en-US" altLang="zh-CN" sz="3600"/>
              <a:t>1”</a:t>
            </a:r>
            <a:r>
              <a:rPr lang="zh-CN" altLang="en-US" sz="3600"/>
              <a:t>，那么第二个查询的结果显然就是这个程序员的工资数。</a:t>
            </a:r>
          </a:p>
          <a:p>
            <a:pPr eaLnBrk="1" hangingPunct="1">
              <a:buFontTx/>
              <a:buNone/>
            </a:pPr>
            <a:r>
              <a:rPr lang="zh-CN" altLang="en-US" sz="3600">
                <a:solidFill>
                  <a:schemeClr val="accent2"/>
                </a:solidFill>
              </a:rPr>
              <a:t>   规则</a:t>
            </a:r>
            <a:r>
              <a:rPr lang="en-US" altLang="zh-CN" sz="3600">
                <a:solidFill>
                  <a:schemeClr val="accent2"/>
                </a:solidFill>
              </a:rPr>
              <a:t>1</a:t>
            </a:r>
            <a:r>
              <a:rPr lang="zh-CN" altLang="en-US" sz="3600">
                <a:solidFill>
                  <a:schemeClr val="accent2"/>
                </a:solidFill>
              </a:rPr>
              <a:t>：任何查询至少要涉及</a:t>
            </a:r>
            <a:r>
              <a:rPr lang="en-US" altLang="zh-CN" sz="3600">
                <a:solidFill>
                  <a:schemeClr val="accent2"/>
                </a:solidFill>
              </a:rPr>
              <a:t>N(N</a:t>
            </a:r>
            <a:r>
              <a:rPr lang="zh-CN" altLang="en-US" sz="3600">
                <a:solidFill>
                  <a:schemeClr val="accent2"/>
                </a:solidFill>
              </a:rPr>
              <a:t>足够大</a:t>
            </a:r>
            <a:r>
              <a:rPr lang="en-US" altLang="zh-CN" sz="3600">
                <a:solidFill>
                  <a:schemeClr val="accent2"/>
                </a:solidFill>
              </a:rPr>
              <a:t>)</a:t>
            </a:r>
            <a:r>
              <a:rPr lang="zh-CN" altLang="en-US" sz="3600">
                <a:solidFill>
                  <a:schemeClr val="accent2"/>
                </a:solidFill>
              </a:rPr>
              <a:t>个以上的记录</a:t>
            </a:r>
          </a:p>
          <a:p>
            <a:pPr eaLnBrk="1" hangingPunct="1"/>
            <a:endParaRPr lang="zh-CN" altLang="en-US" sz="360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7283">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72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5">
            <a:extLst>
              <a:ext uri="{FF2B5EF4-FFF2-40B4-BE49-F238E27FC236}">
                <a16:creationId xmlns:a16="http://schemas.microsoft.com/office/drawing/2014/main" id="{55908881-5345-4E40-97DB-77B01C9E186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0EB67DC-F635-4B0D-B5D1-25AC45C1759A}" type="slidenum">
              <a:rPr lang="zh-CN" altLang="en-US"/>
              <a:pPr eaLnBrk="1" hangingPunct="1"/>
              <a:t>84</a:t>
            </a:fld>
            <a:endParaRPr lang="en-US" altLang="zh-CN"/>
          </a:p>
        </p:txBody>
      </p:sp>
      <p:sp>
        <p:nvSpPr>
          <p:cNvPr id="98307" name="Rectangle 3">
            <a:extLst>
              <a:ext uri="{FF2B5EF4-FFF2-40B4-BE49-F238E27FC236}">
                <a16:creationId xmlns:a16="http://schemas.microsoft.com/office/drawing/2014/main" id="{EEE15AB2-0793-45D2-82E4-51E0F37A52FD}"/>
              </a:ext>
            </a:extLst>
          </p:cNvPr>
          <p:cNvSpPr>
            <a:spLocks noGrp="1" noChangeArrowheads="1"/>
          </p:cNvSpPr>
          <p:nvPr>
            <p:ph type="body" idx="1"/>
          </p:nvPr>
        </p:nvSpPr>
        <p:spPr>
          <a:xfrm>
            <a:off x="228600" y="609600"/>
            <a:ext cx="8915400" cy="5867400"/>
          </a:xfrm>
        </p:spPr>
        <p:txBody>
          <a:bodyPr/>
          <a:lstStyle/>
          <a:p>
            <a:pPr eaLnBrk="1" hangingPunct="1">
              <a:spcBef>
                <a:spcPct val="0"/>
              </a:spcBef>
              <a:spcAft>
                <a:spcPct val="25000"/>
              </a:spcAft>
              <a:buFontTx/>
              <a:buNone/>
            </a:pPr>
            <a:r>
              <a:rPr lang="zh-CN" altLang="en-US" sz="3600"/>
              <a:t>例</a:t>
            </a:r>
            <a:r>
              <a:rPr lang="en-US" altLang="zh-CN" sz="3600"/>
              <a:t>2</a:t>
            </a:r>
            <a:r>
              <a:rPr lang="zh-CN" altLang="en-US" sz="3600"/>
              <a:t>：用户</a:t>
            </a:r>
            <a:r>
              <a:rPr lang="en-US" altLang="zh-CN" sz="3600"/>
              <a:t>A</a:t>
            </a:r>
            <a:r>
              <a:rPr lang="zh-CN" altLang="en-US" sz="3600"/>
              <a:t>发出下面两个合法查询</a:t>
            </a:r>
            <a:endParaRPr lang="zh-CN" altLang="en-US" sz="4000"/>
          </a:p>
          <a:p>
            <a:pPr lvl="1" eaLnBrk="1" hangingPunct="1">
              <a:spcBef>
                <a:spcPct val="0"/>
              </a:spcBef>
              <a:spcAft>
                <a:spcPct val="25000"/>
              </a:spcAft>
              <a:buFontTx/>
              <a:buNone/>
            </a:pPr>
            <a:r>
              <a:rPr lang="en-US" altLang="zh-CN" sz="3200"/>
              <a:t>1</a:t>
            </a:r>
            <a:r>
              <a:rPr lang="zh-CN" altLang="en-US" sz="3200"/>
              <a:t>．用户</a:t>
            </a:r>
            <a:r>
              <a:rPr lang="en-US" altLang="zh-CN" sz="3200"/>
              <a:t>A</a:t>
            </a:r>
            <a:r>
              <a:rPr lang="zh-CN" altLang="en-US" sz="3200"/>
              <a:t>和其他</a:t>
            </a:r>
            <a:r>
              <a:rPr lang="en-US" altLang="zh-CN" sz="3200"/>
              <a:t>N</a:t>
            </a:r>
            <a:r>
              <a:rPr lang="zh-CN" altLang="en-US" sz="3200"/>
              <a:t>个程序员工资总额是多少？</a:t>
            </a:r>
          </a:p>
          <a:p>
            <a:pPr lvl="1" eaLnBrk="1" hangingPunct="1">
              <a:spcBef>
                <a:spcPct val="0"/>
              </a:spcBef>
              <a:spcAft>
                <a:spcPct val="25000"/>
              </a:spcAft>
              <a:buFontTx/>
              <a:buNone/>
            </a:pPr>
            <a:r>
              <a:rPr lang="en-US" altLang="zh-CN" sz="3200"/>
              <a:t>2</a:t>
            </a:r>
            <a:r>
              <a:rPr lang="zh-CN" altLang="en-US" sz="3200"/>
              <a:t>．用户</a:t>
            </a:r>
            <a:r>
              <a:rPr lang="en-US" altLang="zh-CN" sz="3200"/>
              <a:t>B</a:t>
            </a:r>
            <a:r>
              <a:rPr lang="zh-CN" altLang="en-US" sz="3200"/>
              <a:t>和其他</a:t>
            </a:r>
            <a:r>
              <a:rPr lang="en-US" altLang="zh-CN" sz="3200"/>
              <a:t>N</a:t>
            </a:r>
            <a:r>
              <a:rPr lang="zh-CN" altLang="en-US" sz="3200"/>
              <a:t>个程序员工资总额是多少？</a:t>
            </a:r>
          </a:p>
          <a:p>
            <a:pPr lvl="2" eaLnBrk="1" hangingPunct="1">
              <a:spcBef>
                <a:spcPct val="0"/>
              </a:spcBef>
              <a:spcAft>
                <a:spcPct val="25000"/>
              </a:spcAft>
              <a:buFontTx/>
              <a:buNone/>
            </a:pPr>
            <a:r>
              <a:rPr lang="zh-CN" altLang="en-US" sz="3200"/>
              <a:t>若第一个查询的结果是</a:t>
            </a:r>
            <a:r>
              <a:rPr lang="en-US" altLang="zh-CN" sz="3200"/>
              <a:t>X</a:t>
            </a:r>
            <a:r>
              <a:rPr lang="zh-CN" altLang="en-US" sz="3200"/>
              <a:t>，第二个查询的结果是</a:t>
            </a:r>
            <a:r>
              <a:rPr lang="en-US" altLang="zh-CN" sz="3200"/>
              <a:t>Y</a:t>
            </a:r>
            <a:r>
              <a:rPr lang="zh-CN" altLang="en-US" sz="3200"/>
              <a:t>，由于用户</a:t>
            </a:r>
            <a:r>
              <a:rPr lang="en-US" altLang="zh-CN" sz="3200"/>
              <a:t>A</a:t>
            </a:r>
            <a:r>
              <a:rPr lang="zh-CN" altLang="en-US" sz="3200"/>
              <a:t>知道自己的工资是</a:t>
            </a:r>
            <a:r>
              <a:rPr lang="en-US" altLang="zh-CN" sz="3200"/>
              <a:t>Z</a:t>
            </a:r>
            <a:r>
              <a:rPr lang="zh-CN" altLang="en-US" sz="3200"/>
              <a:t>，那么他可以计算出用户</a:t>
            </a:r>
            <a:r>
              <a:rPr lang="en-US" altLang="zh-CN" sz="3200"/>
              <a:t>B</a:t>
            </a:r>
            <a:r>
              <a:rPr lang="zh-CN" altLang="en-US" sz="3200"/>
              <a:t>的工资</a:t>
            </a:r>
            <a:r>
              <a:rPr lang="en-US" altLang="zh-CN" sz="3200"/>
              <a:t>=Y-(X-Z)</a:t>
            </a:r>
            <a:endParaRPr lang="zh-CN" altLang="en-US" sz="3200"/>
          </a:p>
          <a:p>
            <a:pPr eaLnBrk="1" hangingPunct="1">
              <a:spcBef>
                <a:spcPct val="0"/>
              </a:spcBef>
              <a:spcAft>
                <a:spcPct val="25000"/>
              </a:spcAft>
              <a:buFontTx/>
              <a:buNone/>
            </a:pPr>
            <a:r>
              <a:rPr lang="zh-CN" altLang="en-US"/>
              <a:t>     原因：两个查询之间有很多重复的数据项</a:t>
            </a:r>
          </a:p>
          <a:p>
            <a:pPr eaLnBrk="1" hangingPunct="1">
              <a:spcBef>
                <a:spcPct val="0"/>
              </a:spcBef>
              <a:spcAft>
                <a:spcPct val="25000"/>
              </a:spcAft>
              <a:buFontTx/>
              <a:buNone/>
            </a:pPr>
            <a:r>
              <a:rPr lang="zh-CN" altLang="en-US" sz="4000">
                <a:solidFill>
                  <a:schemeClr val="accent2"/>
                </a:solidFill>
              </a:rPr>
              <a:t>   规则</a:t>
            </a:r>
            <a:r>
              <a:rPr lang="en-US" altLang="zh-CN" sz="4000">
                <a:solidFill>
                  <a:schemeClr val="accent2"/>
                </a:solidFill>
              </a:rPr>
              <a:t>2</a:t>
            </a:r>
            <a:r>
              <a:rPr lang="zh-CN" altLang="en-US" sz="4000">
                <a:solidFill>
                  <a:schemeClr val="accent2"/>
                </a:solidFill>
              </a:rPr>
              <a:t>：任意两个查询的相交数据项不能超过</a:t>
            </a:r>
            <a:r>
              <a:rPr lang="en-US" altLang="zh-CN" sz="4000">
                <a:solidFill>
                  <a:schemeClr val="accent2"/>
                </a:solidFill>
              </a:rPr>
              <a:t>M</a:t>
            </a:r>
            <a:r>
              <a:rPr lang="zh-CN" altLang="en-US" sz="4000">
                <a:solidFill>
                  <a:schemeClr val="accent2"/>
                </a:solidFill>
              </a:rPr>
              <a:t>个</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8307">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8307">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83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5">
            <a:extLst>
              <a:ext uri="{FF2B5EF4-FFF2-40B4-BE49-F238E27FC236}">
                <a16:creationId xmlns:a16="http://schemas.microsoft.com/office/drawing/2014/main" id="{9800AA75-9287-4C40-A5D9-C1255976953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E5B3226-BE4D-4279-989D-213BE9EBA686}" type="slidenum">
              <a:rPr lang="zh-CN" altLang="en-US"/>
              <a:pPr eaLnBrk="1" hangingPunct="1"/>
              <a:t>85</a:t>
            </a:fld>
            <a:endParaRPr lang="en-US" altLang="zh-CN"/>
          </a:p>
        </p:txBody>
      </p:sp>
      <p:sp>
        <p:nvSpPr>
          <p:cNvPr id="88067" name="Rectangle 2">
            <a:extLst>
              <a:ext uri="{FF2B5EF4-FFF2-40B4-BE49-F238E27FC236}">
                <a16:creationId xmlns:a16="http://schemas.microsoft.com/office/drawing/2014/main" id="{566B8293-06EC-4CED-9724-A0D585405C92}"/>
              </a:ext>
            </a:extLst>
          </p:cNvPr>
          <p:cNvSpPr>
            <a:spLocks noGrp="1" noChangeArrowheads="1"/>
          </p:cNvSpPr>
          <p:nvPr>
            <p:ph type="title"/>
          </p:nvPr>
        </p:nvSpPr>
        <p:spPr/>
        <p:txBody>
          <a:bodyPr/>
          <a:lstStyle/>
          <a:p>
            <a:pPr eaLnBrk="1" hangingPunct="1"/>
            <a:r>
              <a:rPr lang="zh-CN" altLang="en-US" b="1"/>
              <a:t>统计数据库安全性</a:t>
            </a:r>
          </a:p>
        </p:txBody>
      </p:sp>
      <p:sp>
        <p:nvSpPr>
          <p:cNvPr id="91139" name="Rectangle 3">
            <a:extLst>
              <a:ext uri="{FF2B5EF4-FFF2-40B4-BE49-F238E27FC236}">
                <a16:creationId xmlns:a16="http://schemas.microsoft.com/office/drawing/2014/main" id="{D707FE9B-F644-4ADF-B520-EE63C3623031}"/>
              </a:ext>
            </a:extLst>
          </p:cNvPr>
          <p:cNvSpPr>
            <a:spLocks noGrp="1" noChangeArrowheads="1"/>
          </p:cNvSpPr>
          <p:nvPr>
            <p:ph type="body" idx="1"/>
          </p:nvPr>
        </p:nvSpPr>
        <p:spPr>
          <a:xfrm>
            <a:off x="457200" y="1600200"/>
            <a:ext cx="8229600" cy="4114800"/>
          </a:xfrm>
        </p:spPr>
        <p:txBody>
          <a:bodyPr/>
          <a:lstStyle/>
          <a:p>
            <a:pPr eaLnBrk="1" hangingPunct="1"/>
            <a:r>
              <a:rPr lang="zh-CN" altLang="en-US" sz="3600"/>
              <a:t>规则</a:t>
            </a:r>
            <a:r>
              <a:rPr lang="en-US" altLang="zh-CN" sz="3600"/>
              <a:t>1</a:t>
            </a:r>
            <a:r>
              <a:rPr lang="zh-CN" altLang="en-US" sz="3600"/>
              <a:t>：任何查询至少要涉及</a:t>
            </a:r>
            <a:r>
              <a:rPr lang="en-US" altLang="zh-CN" sz="3600"/>
              <a:t>N(N</a:t>
            </a:r>
            <a:r>
              <a:rPr lang="zh-CN" altLang="en-US" sz="3600"/>
              <a:t>足够大</a:t>
            </a:r>
            <a:r>
              <a:rPr lang="en-US" altLang="zh-CN" sz="3600"/>
              <a:t>)</a:t>
            </a:r>
            <a:r>
              <a:rPr lang="zh-CN" altLang="en-US" sz="3600"/>
              <a:t>个以上的记录</a:t>
            </a:r>
          </a:p>
          <a:p>
            <a:pPr eaLnBrk="1" hangingPunct="1"/>
            <a:r>
              <a:rPr lang="zh-CN" altLang="en-US" sz="3600"/>
              <a:t>规则</a:t>
            </a:r>
            <a:r>
              <a:rPr lang="en-US" altLang="zh-CN" sz="3600"/>
              <a:t>2</a:t>
            </a:r>
            <a:r>
              <a:rPr lang="zh-CN" altLang="en-US" sz="3600"/>
              <a:t>：任意两个查询的相交数据项不能超过</a:t>
            </a:r>
            <a:r>
              <a:rPr lang="en-US" altLang="zh-CN" sz="3600"/>
              <a:t>M</a:t>
            </a:r>
            <a:r>
              <a:rPr lang="zh-CN" altLang="en-US" sz="3600"/>
              <a:t>个</a:t>
            </a:r>
          </a:p>
          <a:p>
            <a:pPr eaLnBrk="1" hangingPunct="1"/>
            <a:r>
              <a:rPr lang="zh-CN" altLang="en-US" sz="3600"/>
              <a:t>规则</a:t>
            </a:r>
            <a:r>
              <a:rPr lang="en-US" altLang="zh-CN" sz="3600"/>
              <a:t>3</a:t>
            </a:r>
            <a:r>
              <a:rPr lang="zh-CN" altLang="en-US" sz="3600"/>
              <a:t>：任一用户的查询次数不能超过</a:t>
            </a:r>
            <a:r>
              <a:rPr lang="en-US" altLang="zh-CN" sz="3600"/>
              <a:t>1+(N-2)/M</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11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11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5">
            <a:extLst>
              <a:ext uri="{FF2B5EF4-FFF2-40B4-BE49-F238E27FC236}">
                <a16:creationId xmlns:a16="http://schemas.microsoft.com/office/drawing/2014/main" id="{DF1E9D5C-B6E7-478A-87A1-8B45065B058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066C46F-E3BE-428A-9BC2-30AC322EBFB1}" type="slidenum">
              <a:rPr lang="zh-CN" altLang="en-US"/>
              <a:pPr eaLnBrk="1" hangingPunct="1"/>
              <a:t>86</a:t>
            </a:fld>
            <a:endParaRPr lang="en-US" altLang="zh-CN"/>
          </a:p>
        </p:txBody>
      </p:sp>
      <p:sp>
        <p:nvSpPr>
          <p:cNvPr id="89091" name="Rectangle 2">
            <a:extLst>
              <a:ext uri="{FF2B5EF4-FFF2-40B4-BE49-F238E27FC236}">
                <a16:creationId xmlns:a16="http://schemas.microsoft.com/office/drawing/2014/main" id="{FA92210E-BD72-49D8-8F7B-097D888878F5}"/>
              </a:ext>
            </a:extLst>
          </p:cNvPr>
          <p:cNvSpPr>
            <a:spLocks noGrp="1" noChangeArrowheads="1"/>
          </p:cNvSpPr>
          <p:nvPr>
            <p:ph type="title"/>
          </p:nvPr>
        </p:nvSpPr>
        <p:spPr/>
        <p:txBody>
          <a:bodyPr/>
          <a:lstStyle/>
          <a:p>
            <a:pPr eaLnBrk="1" hangingPunct="1"/>
            <a:r>
              <a:rPr lang="zh-CN" altLang="en-US" b="1"/>
              <a:t>统计数据库安全性</a:t>
            </a:r>
          </a:p>
        </p:txBody>
      </p:sp>
      <p:sp>
        <p:nvSpPr>
          <p:cNvPr id="89092" name="Rectangle 3">
            <a:extLst>
              <a:ext uri="{FF2B5EF4-FFF2-40B4-BE49-F238E27FC236}">
                <a16:creationId xmlns:a16="http://schemas.microsoft.com/office/drawing/2014/main" id="{CE89F2EB-5332-4073-B7E5-75CD405A2CA4}"/>
              </a:ext>
            </a:extLst>
          </p:cNvPr>
          <p:cNvSpPr>
            <a:spLocks noGrp="1" noChangeArrowheads="1"/>
          </p:cNvSpPr>
          <p:nvPr>
            <p:ph type="body" idx="1"/>
          </p:nvPr>
        </p:nvSpPr>
        <p:spPr/>
        <p:txBody>
          <a:bodyPr/>
          <a:lstStyle/>
          <a:p>
            <a:pPr eaLnBrk="1" hangingPunct="1"/>
            <a:r>
              <a:rPr lang="zh-CN" altLang="en-US" sz="4000" dirty="0"/>
              <a:t>数据库安全机制的设计目标：</a:t>
            </a:r>
            <a:r>
              <a:rPr lang="zh-CN" altLang="en-US" sz="4000" dirty="0">
                <a:solidFill>
                  <a:schemeClr val="accent2"/>
                </a:solidFill>
              </a:rPr>
              <a:t>试图破坏安全的人所花费代价</a:t>
            </a:r>
            <a:r>
              <a:rPr lang="en-US" altLang="zh-CN" sz="4000" dirty="0">
                <a:solidFill>
                  <a:schemeClr val="accent2"/>
                </a:solidFill>
              </a:rPr>
              <a:t>&gt;&gt; </a:t>
            </a:r>
            <a:r>
              <a:rPr lang="zh-CN" altLang="en-US" sz="4000" dirty="0">
                <a:solidFill>
                  <a:schemeClr val="accent2"/>
                </a:solidFill>
              </a:rPr>
              <a:t>得到的利益</a:t>
            </a:r>
          </a:p>
          <a:p>
            <a:pPr eaLnBrk="1" hangingPunct="1"/>
            <a:endParaRPr lang="zh-CN" altLang="en-US" sz="4000" dirty="0">
              <a:solidFill>
                <a:schemeClr val="accent2"/>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5">
            <a:extLst>
              <a:ext uri="{FF2B5EF4-FFF2-40B4-BE49-F238E27FC236}">
                <a16:creationId xmlns:a16="http://schemas.microsoft.com/office/drawing/2014/main" id="{C01D38B5-97B9-46E8-859E-F3BAEA4C2CB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8BBB366-FB65-4CDF-9173-C06D2DA1689C}" type="slidenum">
              <a:rPr lang="zh-CN" altLang="en-US"/>
              <a:pPr eaLnBrk="1" hangingPunct="1"/>
              <a:t>87</a:t>
            </a:fld>
            <a:endParaRPr lang="en-US" altLang="zh-CN"/>
          </a:p>
        </p:txBody>
      </p:sp>
      <p:sp>
        <p:nvSpPr>
          <p:cNvPr id="90115" name="Rectangle 2">
            <a:extLst>
              <a:ext uri="{FF2B5EF4-FFF2-40B4-BE49-F238E27FC236}">
                <a16:creationId xmlns:a16="http://schemas.microsoft.com/office/drawing/2014/main" id="{7DA60E7C-136A-44E2-A6FC-4E1DA3858DC2}"/>
              </a:ext>
            </a:extLst>
          </p:cNvPr>
          <p:cNvSpPr>
            <a:spLocks noGrp="1" noChangeArrowheads="1"/>
          </p:cNvSpPr>
          <p:nvPr>
            <p:ph type="title"/>
          </p:nvPr>
        </p:nvSpPr>
        <p:spPr/>
        <p:txBody>
          <a:bodyPr/>
          <a:lstStyle/>
          <a:p>
            <a:pPr eaLnBrk="1" hangingPunct="1"/>
            <a:r>
              <a:rPr lang="en-US" altLang="zh-CN"/>
              <a:t>4.7 </a:t>
            </a:r>
            <a:r>
              <a:rPr lang="zh-CN" altLang="en-US" b="1"/>
              <a:t>小结</a:t>
            </a:r>
          </a:p>
        </p:txBody>
      </p:sp>
      <p:sp>
        <p:nvSpPr>
          <p:cNvPr id="90116" name="Rectangle 3">
            <a:extLst>
              <a:ext uri="{FF2B5EF4-FFF2-40B4-BE49-F238E27FC236}">
                <a16:creationId xmlns:a16="http://schemas.microsoft.com/office/drawing/2014/main" id="{05FB2D7F-92F9-4BC9-9916-DE9D99EB4BBA}"/>
              </a:ext>
            </a:extLst>
          </p:cNvPr>
          <p:cNvSpPr>
            <a:spLocks noGrp="1" noChangeArrowheads="1"/>
          </p:cNvSpPr>
          <p:nvPr>
            <p:ph type="body" idx="1"/>
          </p:nvPr>
        </p:nvSpPr>
        <p:spPr>
          <a:xfrm>
            <a:off x="457200" y="1600200"/>
            <a:ext cx="8229600" cy="3733800"/>
          </a:xfrm>
        </p:spPr>
        <p:txBody>
          <a:bodyPr/>
          <a:lstStyle/>
          <a:p>
            <a:pPr eaLnBrk="1" hangingPunct="1"/>
            <a:r>
              <a:rPr lang="zh-CN" altLang="en-US" sz="4000"/>
              <a:t>数据的共享日益加强，数据的安全保密越来越重要</a:t>
            </a:r>
          </a:p>
          <a:p>
            <a:pPr eaLnBrk="1" hangingPunct="1"/>
            <a:r>
              <a:rPr lang="en-US" altLang="zh-CN" sz="4000"/>
              <a:t>DBMS</a:t>
            </a:r>
            <a:r>
              <a:rPr lang="zh-CN" altLang="en-US" sz="4000"/>
              <a:t>是管理数据的核心，因而其自身必须具有一整套完整而有效的安全性机制</a:t>
            </a:r>
          </a:p>
          <a:p>
            <a:pPr eaLnBrk="1" hangingPunct="1"/>
            <a:r>
              <a:rPr lang="en-US" altLang="zh-CN" sz="4000"/>
              <a:t>TCSEC</a:t>
            </a:r>
            <a:r>
              <a:rPr lang="zh-CN" altLang="en-US" sz="4000"/>
              <a:t>和</a:t>
            </a:r>
            <a:r>
              <a:rPr lang="en-US" altLang="zh-CN" sz="4000"/>
              <a:t>CC</a:t>
            </a:r>
          </a:p>
          <a:p>
            <a:pPr eaLnBrk="1" hangingPunct="1"/>
            <a:endParaRPr lang="zh-CN" altLang="en-US" sz="400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5">
            <a:extLst>
              <a:ext uri="{FF2B5EF4-FFF2-40B4-BE49-F238E27FC236}">
                <a16:creationId xmlns:a16="http://schemas.microsoft.com/office/drawing/2014/main" id="{69BF2F5E-A066-4DE2-8BAE-34F063FDF61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DD58E2A-C7CF-4B79-AC44-6D348B245010}" type="slidenum">
              <a:rPr lang="zh-CN" altLang="en-US"/>
              <a:pPr eaLnBrk="1" hangingPunct="1"/>
              <a:t>88</a:t>
            </a:fld>
            <a:endParaRPr lang="en-US" altLang="zh-CN"/>
          </a:p>
        </p:txBody>
      </p:sp>
      <p:sp>
        <p:nvSpPr>
          <p:cNvPr id="91139" name="Rectangle 3">
            <a:extLst>
              <a:ext uri="{FF2B5EF4-FFF2-40B4-BE49-F238E27FC236}">
                <a16:creationId xmlns:a16="http://schemas.microsoft.com/office/drawing/2014/main" id="{5AE27E35-9A12-41EF-A565-B3D3722B89B2}"/>
              </a:ext>
            </a:extLst>
          </p:cNvPr>
          <p:cNvSpPr>
            <a:spLocks noGrp="1" noChangeArrowheads="1"/>
          </p:cNvSpPr>
          <p:nvPr>
            <p:ph type="body" idx="1"/>
          </p:nvPr>
        </p:nvSpPr>
        <p:spPr>
          <a:xfrm>
            <a:off x="381000" y="381000"/>
            <a:ext cx="8382000" cy="5334000"/>
          </a:xfrm>
        </p:spPr>
        <p:txBody>
          <a:bodyPr/>
          <a:lstStyle/>
          <a:p>
            <a:pPr marL="609600" indent="-609600" eaLnBrk="1" hangingPunct="1"/>
            <a:r>
              <a:rPr lang="zh-CN" altLang="en-US" sz="4000"/>
              <a:t>实现数据库系统安全性的技术和方法</a:t>
            </a:r>
          </a:p>
          <a:p>
            <a:pPr marL="990600" lvl="1" indent="-533400" eaLnBrk="1" hangingPunct="1">
              <a:buFontTx/>
              <a:buAutoNum type="circleNumDbPlain"/>
            </a:pPr>
            <a:r>
              <a:rPr lang="zh-CN" altLang="en-US" sz="3600"/>
              <a:t>存取控制技术</a:t>
            </a:r>
          </a:p>
          <a:p>
            <a:pPr marL="990600" lvl="1" indent="-533400" eaLnBrk="1" hangingPunct="1">
              <a:buFontTx/>
              <a:buAutoNum type="circleNumDbPlain"/>
            </a:pPr>
            <a:r>
              <a:rPr lang="zh-CN" altLang="en-US" sz="3600"/>
              <a:t>视图技术</a:t>
            </a:r>
          </a:p>
          <a:p>
            <a:pPr marL="990600" lvl="1" indent="-533400" eaLnBrk="1" hangingPunct="1">
              <a:buFontTx/>
              <a:buAutoNum type="circleNumDbPlain"/>
            </a:pPr>
            <a:r>
              <a:rPr lang="zh-CN" altLang="en-US" sz="3600"/>
              <a:t>审计技术</a:t>
            </a:r>
          </a:p>
          <a:p>
            <a:pPr marL="609600" indent="-609600" eaLnBrk="1" hangingPunct="1"/>
            <a:r>
              <a:rPr lang="zh-CN" altLang="en-US" sz="4000"/>
              <a:t>自主存取控制功能通过</a:t>
            </a:r>
            <a:r>
              <a:rPr lang="en-US" altLang="zh-CN" sz="4000"/>
              <a:t>SQL </a:t>
            </a:r>
            <a:r>
              <a:rPr lang="zh-CN" altLang="en-US" sz="4000"/>
              <a:t>的</a:t>
            </a:r>
            <a:r>
              <a:rPr lang="en-US" altLang="zh-CN" sz="4000"/>
              <a:t>GRANT</a:t>
            </a:r>
            <a:r>
              <a:rPr lang="zh-CN" altLang="en-US" sz="4000"/>
              <a:t>语句和</a:t>
            </a:r>
            <a:r>
              <a:rPr lang="en-US" altLang="zh-CN" sz="4000"/>
              <a:t>REVOKE</a:t>
            </a:r>
            <a:r>
              <a:rPr lang="zh-CN" altLang="en-US" sz="4000"/>
              <a:t>语句实现</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5">
            <a:extLst>
              <a:ext uri="{FF2B5EF4-FFF2-40B4-BE49-F238E27FC236}">
                <a16:creationId xmlns:a16="http://schemas.microsoft.com/office/drawing/2014/main" id="{F5496669-78BE-4371-B027-09B00823F04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181389E-CB71-4DB5-ACDA-DF5A9395BD31}" type="slidenum">
              <a:rPr lang="zh-CN" altLang="en-US"/>
              <a:pPr eaLnBrk="1" hangingPunct="1"/>
              <a:t>89</a:t>
            </a:fld>
            <a:endParaRPr lang="en-US" altLang="zh-CN"/>
          </a:p>
        </p:txBody>
      </p:sp>
      <p:sp>
        <p:nvSpPr>
          <p:cNvPr id="92163" name="Rectangle 2">
            <a:extLst>
              <a:ext uri="{FF2B5EF4-FFF2-40B4-BE49-F238E27FC236}">
                <a16:creationId xmlns:a16="http://schemas.microsoft.com/office/drawing/2014/main" id="{0A55DEA7-440A-4672-B9F4-6C79DDFAD4C5}"/>
              </a:ext>
            </a:extLst>
          </p:cNvPr>
          <p:cNvSpPr>
            <a:spLocks noGrp="1" noChangeArrowheads="1"/>
          </p:cNvSpPr>
          <p:nvPr>
            <p:ph type="title"/>
          </p:nvPr>
        </p:nvSpPr>
        <p:spPr/>
        <p:txBody>
          <a:bodyPr/>
          <a:lstStyle/>
          <a:p>
            <a:pPr eaLnBrk="1" hangingPunct="1"/>
            <a:r>
              <a:rPr lang="zh-CN" altLang="en-US" sz="4800"/>
              <a:t>角色</a:t>
            </a:r>
          </a:p>
        </p:txBody>
      </p:sp>
      <p:sp>
        <p:nvSpPr>
          <p:cNvPr id="92164" name="Rectangle 3">
            <a:extLst>
              <a:ext uri="{FF2B5EF4-FFF2-40B4-BE49-F238E27FC236}">
                <a16:creationId xmlns:a16="http://schemas.microsoft.com/office/drawing/2014/main" id="{94B385AF-01B7-4ADC-827E-135B4CC790DB}"/>
              </a:ext>
            </a:extLst>
          </p:cNvPr>
          <p:cNvSpPr>
            <a:spLocks noGrp="1" noChangeArrowheads="1"/>
          </p:cNvSpPr>
          <p:nvPr>
            <p:ph type="body" idx="1"/>
          </p:nvPr>
        </p:nvSpPr>
        <p:spPr/>
        <p:txBody>
          <a:bodyPr/>
          <a:lstStyle/>
          <a:p>
            <a:pPr eaLnBrk="1" hangingPunct="1"/>
            <a:r>
              <a:rPr lang="zh-CN" altLang="en-US" sz="4000"/>
              <a:t>使用角色来管理数据库权限可以简化授权过程</a:t>
            </a:r>
          </a:p>
          <a:p>
            <a:pPr eaLnBrk="1" hangingPunct="1"/>
            <a:r>
              <a:rPr lang="en-US" altLang="zh-CN" sz="4000"/>
              <a:t>CREATE ROLE</a:t>
            </a:r>
            <a:r>
              <a:rPr lang="zh-CN" altLang="en-US" sz="4000"/>
              <a:t>语句创建角色</a:t>
            </a:r>
          </a:p>
          <a:p>
            <a:pPr eaLnBrk="1" hangingPunct="1"/>
            <a:r>
              <a:rPr lang="en-US" altLang="zh-CN" sz="4000"/>
              <a:t>GRANT </a:t>
            </a:r>
            <a:r>
              <a:rPr lang="zh-CN" altLang="en-US" sz="4000"/>
              <a:t>语句给角色授权</a:t>
            </a:r>
          </a:p>
          <a:p>
            <a:pPr eaLnBrk="1" hangingPunct="1"/>
            <a:endParaRPr lang="zh-CN" altLang="en-US" sz="3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D0F8BF09-4EBB-4384-80D4-9B876E1CC60D}"/>
              </a:ext>
            </a:extLst>
          </p:cNvPr>
          <p:cNvSpPr>
            <a:spLocks noGrp="1"/>
          </p:cNvSpPr>
          <p:nvPr>
            <p:ph type="title"/>
          </p:nvPr>
        </p:nvSpPr>
        <p:spPr/>
        <p:txBody>
          <a:bodyPr/>
          <a:lstStyle/>
          <a:p>
            <a:pPr eaLnBrk="1" hangingPunct="1"/>
            <a:r>
              <a:rPr lang="en-US" altLang="zh-CN" sz="4800">
                <a:solidFill>
                  <a:srgbClr val="0000FF"/>
                </a:solidFill>
              </a:rPr>
              <a:t>4.1.1 </a:t>
            </a:r>
            <a:r>
              <a:rPr lang="zh-CN" altLang="en-US" sz="4800">
                <a:solidFill>
                  <a:srgbClr val="0000FF"/>
                </a:solidFill>
              </a:rPr>
              <a:t>数据库的不安全因素</a:t>
            </a:r>
            <a:endParaRPr lang="en-US" altLang="zh-CN" sz="4800">
              <a:solidFill>
                <a:srgbClr val="0000FF"/>
              </a:solidFill>
            </a:endParaRPr>
          </a:p>
        </p:txBody>
      </p:sp>
      <p:sp>
        <p:nvSpPr>
          <p:cNvPr id="7171" name="内容占位符 2">
            <a:extLst>
              <a:ext uri="{FF2B5EF4-FFF2-40B4-BE49-F238E27FC236}">
                <a16:creationId xmlns:a16="http://schemas.microsoft.com/office/drawing/2014/main" id="{E584DE92-29DD-40ED-A7F0-F3AAFAD808A3}"/>
              </a:ext>
            </a:extLst>
          </p:cNvPr>
          <p:cNvSpPr>
            <a:spLocks noGrp="1"/>
          </p:cNvSpPr>
          <p:nvPr>
            <p:ph idx="1"/>
          </p:nvPr>
        </p:nvSpPr>
        <p:spPr>
          <a:xfrm>
            <a:off x="685800" y="1600200"/>
            <a:ext cx="7924800" cy="3200400"/>
          </a:xfrm>
        </p:spPr>
        <p:txBody>
          <a:bodyPr/>
          <a:lstStyle/>
          <a:p>
            <a:pPr marL="514350" indent="-514350" eaLnBrk="1" hangingPunct="1">
              <a:buFontTx/>
              <a:buAutoNum type="arabicPeriod"/>
            </a:pPr>
            <a:r>
              <a:rPr lang="zh-CN" altLang="en-US" sz="3600"/>
              <a:t>非授权用户对数据库的恶意存取和破坏</a:t>
            </a:r>
            <a:endParaRPr lang="en-US" altLang="zh-CN" sz="3600"/>
          </a:p>
          <a:p>
            <a:pPr marL="514350" indent="-514350" eaLnBrk="1" hangingPunct="1">
              <a:buFontTx/>
              <a:buAutoNum type="arabicPeriod"/>
            </a:pPr>
            <a:r>
              <a:rPr lang="zh-CN" altLang="en-US" sz="3600"/>
              <a:t>数据库中重要或敏感数据被泄露</a:t>
            </a:r>
            <a:endParaRPr lang="en-US" altLang="zh-CN" sz="3600"/>
          </a:p>
          <a:p>
            <a:pPr marL="514350" indent="-514350" eaLnBrk="1" hangingPunct="1">
              <a:buFontTx/>
              <a:buAutoNum type="arabicPeriod"/>
            </a:pPr>
            <a:r>
              <a:rPr lang="zh-CN" altLang="en-US" sz="3600"/>
              <a:t>安全环境脆弱</a:t>
            </a:r>
          </a:p>
        </p:txBody>
      </p:sp>
      <p:sp>
        <p:nvSpPr>
          <p:cNvPr id="10244" name="灯片编号占位符 3">
            <a:extLst>
              <a:ext uri="{FF2B5EF4-FFF2-40B4-BE49-F238E27FC236}">
                <a16:creationId xmlns:a16="http://schemas.microsoft.com/office/drawing/2014/main" id="{C8291275-20D5-49C2-B40C-206317BB6C2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99B73A7-0E45-4C00-AD23-80605B4BD06D}" type="slidenum">
              <a:rPr lang="zh-CN" altLang="en-US"/>
              <a:pPr eaLnBrk="1" hangingPunct="1"/>
              <a:t>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932DF0C-A27C-4244-097B-6EDFB897031B}"/>
              </a:ext>
            </a:extLst>
          </p:cNvPr>
          <p:cNvPicPr>
            <a:picLocks noChangeAspect="1"/>
          </p:cNvPicPr>
          <p:nvPr/>
        </p:nvPicPr>
        <p:blipFill>
          <a:blip r:embed="rId2"/>
          <a:stretch>
            <a:fillRect/>
          </a:stretch>
        </p:blipFill>
        <p:spPr>
          <a:xfrm>
            <a:off x="0" y="815760"/>
            <a:ext cx="9144000" cy="5226479"/>
          </a:xfrm>
          <a:prstGeom prst="rect">
            <a:avLst/>
          </a:prstGeom>
        </p:spPr>
      </p:pic>
    </p:spTree>
    <p:extLst>
      <p:ext uri="{BB962C8B-B14F-4D97-AF65-F5344CB8AC3E}">
        <p14:creationId xmlns:p14="http://schemas.microsoft.com/office/powerpoint/2010/main" val="775003765"/>
      </p:ext>
    </p:extLst>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1270</TotalTime>
  <Words>3659</Words>
  <Application>Microsoft Office PowerPoint</Application>
  <PresentationFormat>全屏显示(4:3)</PresentationFormat>
  <Paragraphs>573</Paragraphs>
  <Slides>90</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90</vt:i4>
      </vt:variant>
    </vt:vector>
  </HeadingPairs>
  <TitlesOfParts>
    <vt:vector size="96" baseType="lpstr">
      <vt:lpstr>宋体</vt:lpstr>
      <vt:lpstr>Arial</vt:lpstr>
      <vt:lpstr>Comic Sans MS</vt:lpstr>
      <vt:lpstr>Symbol</vt:lpstr>
      <vt:lpstr>Times New Roman</vt:lpstr>
      <vt:lpstr>默认设计模板</vt:lpstr>
      <vt:lpstr>数据库系统  An Introduction to Database Systems</vt:lpstr>
      <vt:lpstr> 问题的提出</vt:lpstr>
      <vt:lpstr>第四章 数据库安全性</vt:lpstr>
      <vt:lpstr>计算机安全</vt:lpstr>
      <vt:lpstr>计算机系统的三类安全性问题</vt:lpstr>
      <vt:lpstr>计算机系统的安全模型</vt:lpstr>
      <vt:lpstr>PowerPoint 演示文稿</vt:lpstr>
      <vt:lpstr>4.1 数据库安全性概述</vt:lpstr>
      <vt:lpstr>4.1.1 数据库的不安全因素</vt:lpstr>
      <vt:lpstr>非授权用户对数据库的恶意存取和破坏</vt:lpstr>
      <vt:lpstr>数据库中重要或敏感数据被泄露</vt:lpstr>
      <vt:lpstr>安全环境的脆弱</vt:lpstr>
      <vt:lpstr>4.1.2 安全标准简介</vt:lpstr>
      <vt:lpstr>TCSEC/TDI标准的基本内容</vt:lpstr>
      <vt:lpstr>TCSEC/TDI安全级别划分</vt:lpstr>
      <vt:lpstr>TCSEC/TDI安全级别划分</vt:lpstr>
      <vt:lpstr>TCSEC/TDI安全级别划分</vt:lpstr>
      <vt:lpstr>通用准则CC（Common Criteria ）</vt:lpstr>
      <vt:lpstr>CC文本组成</vt:lpstr>
      <vt:lpstr>4.2 数据库安全性控制</vt:lpstr>
      <vt:lpstr>数据库安全性控制的常用方法</vt:lpstr>
      <vt:lpstr>4.2 数据库安全性控制</vt:lpstr>
      <vt:lpstr>4.2.1 用户身份鉴别</vt:lpstr>
      <vt:lpstr>常用的用户身份鉴别方法</vt:lpstr>
      <vt:lpstr>静态口令鉴别</vt:lpstr>
      <vt:lpstr>动态口令鉴别</vt:lpstr>
      <vt:lpstr>生物特征鉴别</vt:lpstr>
      <vt:lpstr>智能卡鉴别</vt:lpstr>
      <vt:lpstr>4.2.2 存取控制</vt:lpstr>
      <vt:lpstr>常用存取控制方法</vt:lpstr>
      <vt:lpstr>4.2.3 自主存取控制方法 (DAC)</vt:lpstr>
      <vt:lpstr>表4.3 关系数据库系统中的存取权限</vt:lpstr>
      <vt:lpstr>4.2.4 授权：授予与收回</vt:lpstr>
      <vt:lpstr>PowerPoint 演示文稿</vt:lpstr>
      <vt:lpstr>WITH GRANT OPTION子句</vt:lpstr>
      <vt:lpstr>PowerPoint 演示文稿</vt:lpstr>
      <vt:lpstr>PowerPoint 演示文稿</vt:lpstr>
      <vt:lpstr>PowerPoint 演示文稿</vt:lpstr>
      <vt:lpstr>PowerPoint 演示文稿</vt:lpstr>
      <vt:lpstr>PowerPoint 演示文稿</vt:lpstr>
      <vt:lpstr>传播权限</vt:lpstr>
      <vt:lpstr>PowerPoint 演示文稿</vt:lpstr>
      <vt:lpstr>2. 收回REVOKE</vt:lpstr>
      <vt:lpstr>PowerPoint 演示文稿</vt:lpstr>
      <vt:lpstr>PowerPoint 演示文稿</vt:lpstr>
      <vt:lpstr>PowerPoint 演示文稿</vt:lpstr>
      <vt:lpstr>PowerPoint 演示文稿</vt:lpstr>
      <vt:lpstr>小结:SQL灵活的授权机制</vt:lpstr>
      <vt:lpstr>3. 创建数据库模式的权限</vt:lpstr>
      <vt:lpstr>对CREATE USER语句的几点说明</vt:lpstr>
      <vt:lpstr>PowerPoint 演示文稿</vt:lpstr>
      <vt:lpstr>表4.6 权限与可执行的操作对照表</vt:lpstr>
      <vt:lpstr>4.2.5 数据库角色</vt:lpstr>
      <vt:lpstr>数据库角色</vt:lpstr>
      <vt:lpstr>数据库角色</vt:lpstr>
      <vt:lpstr>PowerPoint 演示文稿</vt:lpstr>
      <vt:lpstr>PowerPoint 演示文稿</vt:lpstr>
      <vt:lpstr>PowerPoint 演示文稿</vt:lpstr>
      <vt:lpstr>PowerPoint 演示文稿</vt:lpstr>
      <vt:lpstr>自主存取控制的缺点</vt:lpstr>
      <vt:lpstr>4.2.6 强制存取控制方法</vt:lpstr>
      <vt:lpstr>强制存取控制方法</vt:lpstr>
      <vt:lpstr>强制存取控制方法</vt:lpstr>
      <vt:lpstr>强制存取控制规则</vt:lpstr>
      <vt:lpstr>修正规则</vt:lpstr>
      <vt:lpstr>强制存取控制方法</vt:lpstr>
      <vt:lpstr>强制存取控制的特点</vt:lpstr>
      <vt:lpstr>MAC与DAC</vt:lpstr>
      <vt:lpstr>DAC + MAC安全检查示意图</vt:lpstr>
      <vt:lpstr>4.3 视图机制</vt:lpstr>
      <vt:lpstr>PowerPoint 演示文稿</vt:lpstr>
      <vt:lpstr>PowerPoint 演示文稿</vt:lpstr>
      <vt:lpstr>4.4 审计</vt:lpstr>
      <vt:lpstr>审计分类</vt:lpstr>
      <vt:lpstr>审计</vt:lpstr>
      <vt:lpstr>审计</vt:lpstr>
      <vt:lpstr>4.5 数据加密</vt:lpstr>
      <vt:lpstr>数据加密</vt:lpstr>
      <vt:lpstr>图4.6 数据库管理系统可信传输示意图</vt:lpstr>
      <vt:lpstr>4.6 其他安全保护</vt:lpstr>
      <vt:lpstr>推理控制(Inference Control)</vt:lpstr>
      <vt:lpstr>统计数据库安全性</vt:lpstr>
      <vt:lpstr>PowerPoint 演示文稿</vt:lpstr>
      <vt:lpstr>PowerPoint 演示文稿</vt:lpstr>
      <vt:lpstr>统计数据库安全性</vt:lpstr>
      <vt:lpstr>统计数据库安全性</vt:lpstr>
      <vt:lpstr>4.7 小结</vt:lpstr>
      <vt:lpstr>PowerPoint 演示文稿</vt:lpstr>
      <vt:lpstr>角色</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liujie</dc:creator>
  <cp:lastModifiedBy>Think</cp:lastModifiedBy>
  <cp:revision>545</cp:revision>
  <dcterms:created xsi:type="dcterms:W3CDTF">1601-01-01T00:00:00Z</dcterms:created>
  <dcterms:modified xsi:type="dcterms:W3CDTF">2023-10-30T01:13:33Z</dcterms:modified>
</cp:coreProperties>
</file>