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03"/>
  </p:notesMasterIdLst>
  <p:sldIdLst>
    <p:sldId id="354" r:id="rId2"/>
    <p:sldId id="258" r:id="rId3"/>
    <p:sldId id="259" r:id="rId4"/>
    <p:sldId id="260" r:id="rId5"/>
    <p:sldId id="261" r:id="rId6"/>
    <p:sldId id="262" r:id="rId7"/>
    <p:sldId id="263" r:id="rId8"/>
    <p:sldId id="264" r:id="rId9"/>
    <p:sldId id="265" r:id="rId10"/>
    <p:sldId id="3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58" r:id="rId24"/>
    <p:sldId id="278" r:id="rId25"/>
    <p:sldId id="279" r:id="rId26"/>
    <p:sldId id="280" r:id="rId27"/>
    <p:sldId id="281" r:id="rId28"/>
    <p:sldId id="282" r:id="rId29"/>
    <p:sldId id="283" r:id="rId30"/>
    <p:sldId id="359" r:id="rId31"/>
    <p:sldId id="284" r:id="rId32"/>
    <p:sldId id="285" r:id="rId33"/>
    <p:sldId id="360"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0" r:id="rId47"/>
    <p:sldId id="302" r:id="rId48"/>
    <p:sldId id="303" r:id="rId49"/>
    <p:sldId id="304" r:id="rId50"/>
    <p:sldId id="307" r:id="rId51"/>
    <p:sldId id="308" r:id="rId52"/>
    <p:sldId id="310" r:id="rId53"/>
    <p:sldId id="311" r:id="rId54"/>
    <p:sldId id="363" r:id="rId55"/>
    <p:sldId id="364"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7" r:id="rId90"/>
    <p:sldId id="346" r:id="rId91"/>
    <p:sldId id="350" r:id="rId92"/>
    <p:sldId id="345" r:id="rId93"/>
    <p:sldId id="355" r:id="rId94"/>
    <p:sldId id="348" r:id="rId95"/>
    <p:sldId id="356" r:id="rId96"/>
    <p:sldId id="357" r:id="rId97"/>
    <p:sldId id="349" r:id="rId98"/>
    <p:sldId id="351" r:id="rId99"/>
    <p:sldId id="352" r:id="rId100"/>
    <p:sldId id="353" r:id="rId101"/>
    <p:sldId id="365" r:id="rId10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000FF"/>
    <a:srgbClr val="FF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64" autoAdjust="0"/>
    <p:restoredTop sz="94660"/>
  </p:normalViewPr>
  <p:slideViewPr>
    <p:cSldViewPr>
      <p:cViewPr varScale="1">
        <p:scale>
          <a:sx n="60" d="100"/>
          <a:sy n="60" d="100"/>
        </p:scale>
        <p:origin x="170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6B981E4-E3DA-4747-BC79-261A01B47A7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endParaRPr lang="zh-CN" altLang="en-US"/>
          </a:p>
        </p:txBody>
      </p:sp>
      <p:sp>
        <p:nvSpPr>
          <p:cNvPr id="109571" name="Rectangle 3">
            <a:extLst>
              <a:ext uri="{FF2B5EF4-FFF2-40B4-BE49-F238E27FC236}">
                <a16:creationId xmlns:a16="http://schemas.microsoft.com/office/drawing/2014/main" id="{7AA21900-38F9-44C4-9606-7D57998700C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105476" name="Rectangle 4">
            <a:extLst>
              <a:ext uri="{FF2B5EF4-FFF2-40B4-BE49-F238E27FC236}">
                <a16:creationId xmlns:a16="http://schemas.microsoft.com/office/drawing/2014/main" id="{53898193-A5A3-4ABD-85D6-7841C1A6456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3" name="Rectangle 5">
            <a:extLst>
              <a:ext uri="{FF2B5EF4-FFF2-40B4-BE49-F238E27FC236}">
                <a16:creationId xmlns:a16="http://schemas.microsoft.com/office/drawing/2014/main" id="{D57B6D3D-D683-418F-A2B2-1FA397A4699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a:extLst>
              <a:ext uri="{FF2B5EF4-FFF2-40B4-BE49-F238E27FC236}">
                <a16:creationId xmlns:a16="http://schemas.microsoft.com/office/drawing/2014/main" id="{47F40119-751D-4822-AB7D-35F0EED6258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109575" name="Rectangle 7">
            <a:extLst>
              <a:ext uri="{FF2B5EF4-FFF2-40B4-BE49-F238E27FC236}">
                <a16:creationId xmlns:a16="http://schemas.microsoft.com/office/drawing/2014/main" id="{FCE7968D-4FE2-48A1-AF2D-E9C29587988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D810040-8E02-444B-9380-3E69BF3A7E0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9439715-DB40-42B1-B4E1-10A400D27F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07A4FB5-BA11-47D1-9F6F-E0EF1770F5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E81A1B-6F34-44A4-90C7-4FB207EE9369}"/>
              </a:ext>
            </a:extLst>
          </p:cNvPr>
          <p:cNvSpPr>
            <a:spLocks noGrp="1" noChangeArrowheads="1"/>
          </p:cNvSpPr>
          <p:nvPr>
            <p:ph type="sldNum" sz="quarter" idx="12"/>
          </p:nvPr>
        </p:nvSpPr>
        <p:spPr>
          <a:ln/>
        </p:spPr>
        <p:txBody>
          <a:bodyPr/>
          <a:lstStyle>
            <a:lvl1pPr>
              <a:defRPr/>
            </a:lvl1pPr>
          </a:lstStyle>
          <a:p>
            <a:fld id="{EFDB964A-77A2-4C57-8DD7-3606F3883E3A}" type="slidenum">
              <a:rPr lang="zh-CN" altLang="en-US"/>
              <a:pPr/>
              <a:t>‹#›</a:t>
            </a:fld>
            <a:endParaRPr lang="en-US" altLang="zh-CN"/>
          </a:p>
        </p:txBody>
      </p:sp>
    </p:spTree>
    <p:extLst>
      <p:ext uri="{BB962C8B-B14F-4D97-AF65-F5344CB8AC3E}">
        <p14:creationId xmlns:p14="http://schemas.microsoft.com/office/powerpoint/2010/main" val="4090074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49C10E3-9E7E-49E1-BA89-B1CB6124E4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C1B176C-71D4-4B01-900C-FA44D6F510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F8D7801-E68F-4AD4-A199-0DEB5B266AA9}"/>
              </a:ext>
            </a:extLst>
          </p:cNvPr>
          <p:cNvSpPr>
            <a:spLocks noGrp="1" noChangeArrowheads="1"/>
          </p:cNvSpPr>
          <p:nvPr>
            <p:ph type="sldNum" sz="quarter" idx="12"/>
          </p:nvPr>
        </p:nvSpPr>
        <p:spPr>
          <a:ln/>
        </p:spPr>
        <p:txBody>
          <a:bodyPr/>
          <a:lstStyle>
            <a:lvl1pPr>
              <a:defRPr/>
            </a:lvl1pPr>
          </a:lstStyle>
          <a:p>
            <a:fld id="{12EC695B-77ED-4528-BA01-AD3A7AFF75EE}" type="slidenum">
              <a:rPr lang="zh-CN" altLang="en-US"/>
              <a:pPr/>
              <a:t>‹#›</a:t>
            </a:fld>
            <a:endParaRPr lang="en-US" altLang="zh-CN"/>
          </a:p>
        </p:txBody>
      </p:sp>
    </p:spTree>
    <p:extLst>
      <p:ext uri="{BB962C8B-B14F-4D97-AF65-F5344CB8AC3E}">
        <p14:creationId xmlns:p14="http://schemas.microsoft.com/office/powerpoint/2010/main" val="173082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B7D444E-268E-4381-908D-78D8C8EB21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EBBF31B-E543-40CE-A8AF-38F73B3B75B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533894F-A822-4DA4-B7DF-47A171EDE5C4}"/>
              </a:ext>
            </a:extLst>
          </p:cNvPr>
          <p:cNvSpPr>
            <a:spLocks noGrp="1" noChangeArrowheads="1"/>
          </p:cNvSpPr>
          <p:nvPr>
            <p:ph type="sldNum" sz="quarter" idx="12"/>
          </p:nvPr>
        </p:nvSpPr>
        <p:spPr>
          <a:ln/>
        </p:spPr>
        <p:txBody>
          <a:bodyPr/>
          <a:lstStyle>
            <a:lvl1pPr>
              <a:defRPr/>
            </a:lvl1pPr>
          </a:lstStyle>
          <a:p>
            <a:fld id="{533802D3-5EAF-4FCB-B43E-BAD94C9412E6}" type="slidenum">
              <a:rPr lang="zh-CN" altLang="en-US"/>
              <a:pPr/>
              <a:t>‹#›</a:t>
            </a:fld>
            <a:endParaRPr lang="en-US" altLang="zh-CN"/>
          </a:p>
        </p:txBody>
      </p:sp>
    </p:spTree>
    <p:extLst>
      <p:ext uri="{BB962C8B-B14F-4D97-AF65-F5344CB8AC3E}">
        <p14:creationId xmlns:p14="http://schemas.microsoft.com/office/powerpoint/2010/main" val="1604290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5C84A289-F880-4717-BE31-031A8E636B4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A1E7573-16B7-4883-B388-D2033241CA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D06B27E-2E3F-4784-8EC3-75D899749752}"/>
              </a:ext>
            </a:extLst>
          </p:cNvPr>
          <p:cNvSpPr>
            <a:spLocks noGrp="1" noChangeArrowheads="1"/>
          </p:cNvSpPr>
          <p:nvPr>
            <p:ph type="sldNum" sz="quarter" idx="12"/>
          </p:nvPr>
        </p:nvSpPr>
        <p:spPr>
          <a:ln/>
        </p:spPr>
        <p:txBody>
          <a:bodyPr/>
          <a:lstStyle>
            <a:lvl1pPr>
              <a:defRPr/>
            </a:lvl1pPr>
          </a:lstStyle>
          <a:p>
            <a:fld id="{B5F10807-A76F-4DD8-B89E-57253FD06AF1}" type="slidenum">
              <a:rPr lang="zh-CN" altLang="en-US"/>
              <a:pPr/>
              <a:t>‹#›</a:t>
            </a:fld>
            <a:endParaRPr lang="en-US" altLang="zh-CN"/>
          </a:p>
        </p:txBody>
      </p:sp>
    </p:spTree>
    <p:extLst>
      <p:ext uri="{BB962C8B-B14F-4D97-AF65-F5344CB8AC3E}">
        <p14:creationId xmlns:p14="http://schemas.microsoft.com/office/powerpoint/2010/main" val="4002628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D82F0463-84BA-4D9C-AE3F-9F95FDC207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4B6DCB2B-905A-469F-BB8E-17882616B7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C71B597-351F-4EC2-B390-3893B4C3986A}"/>
              </a:ext>
            </a:extLst>
          </p:cNvPr>
          <p:cNvSpPr>
            <a:spLocks noGrp="1" noChangeArrowheads="1"/>
          </p:cNvSpPr>
          <p:nvPr>
            <p:ph type="sldNum" sz="quarter" idx="12"/>
          </p:nvPr>
        </p:nvSpPr>
        <p:spPr>
          <a:ln/>
        </p:spPr>
        <p:txBody>
          <a:bodyPr/>
          <a:lstStyle>
            <a:lvl1pPr>
              <a:defRPr/>
            </a:lvl1pPr>
          </a:lstStyle>
          <a:p>
            <a:fld id="{D6FF7D77-31B4-486E-B9AA-A66DC4034F3E}" type="slidenum">
              <a:rPr lang="zh-CN" altLang="en-US"/>
              <a:pPr/>
              <a:t>‹#›</a:t>
            </a:fld>
            <a:endParaRPr lang="en-US" altLang="zh-CN"/>
          </a:p>
        </p:txBody>
      </p:sp>
    </p:spTree>
    <p:extLst>
      <p:ext uri="{BB962C8B-B14F-4D97-AF65-F5344CB8AC3E}">
        <p14:creationId xmlns:p14="http://schemas.microsoft.com/office/powerpoint/2010/main" val="137747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99CB153-9F0F-49C7-857D-6443E6CD3D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E3667E6-C403-4CA0-8FFB-27AC4B34BB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8B4038-5FEE-465B-9AE0-FEB09678ED4C}"/>
              </a:ext>
            </a:extLst>
          </p:cNvPr>
          <p:cNvSpPr>
            <a:spLocks noGrp="1" noChangeArrowheads="1"/>
          </p:cNvSpPr>
          <p:nvPr>
            <p:ph type="sldNum" sz="quarter" idx="12"/>
          </p:nvPr>
        </p:nvSpPr>
        <p:spPr>
          <a:ln/>
        </p:spPr>
        <p:txBody>
          <a:bodyPr/>
          <a:lstStyle>
            <a:lvl1pPr>
              <a:defRPr/>
            </a:lvl1pPr>
          </a:lstStyle>
          <a:p>
            <a:fld id="{FF497B0C-B6F0-4CDC-86FA-AED1978A8C13}" type="slidenum">
              <a:rPr lang="zh-CN" altLang="en-US"/>
              <a:pPr/>
              <a:t>‹#›</a:t>
            </a:fld>
            <a:endParaRPr lang="en-US" altLang="zh-CN"/>
          </a:p>
        </p:txBody>
      </p:sp>
    </p:spTree>
    <p:extLst>
      <p:ext uri="{BB962C8B-B14F-4D97-AF65-F5344CB8AC3E}">
        <p14:creationId xmlns:p14="http://schemas.microsoft.com/office/powerpoint/2010/main" val="400417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0820ED4-EE20-46D1-A3CD-3494D72F7C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EA76140-A4A4-48C7-8354-57E821F39D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4D69994-505C-4F39-8F05-16D4553493A5}"/>
              </a:ext>
            </a:extLst>
          </p:cNvPr>
          <p:cNvSpPr>
            <a:spLocks noGrp="1" noChangeArrowheads="1"/>
          </p:cNvSpPr>
          <p:nvPr>
            <p:ph type="sldNum" sz="quarter" idx="12"/>
          </p:nvPr>
        </p:nvSpPr>
        <p:spPr>
          <a:ln/>
        </p:spPr>
        <p:txBody>
          <a:bodyPr/>
          <a:lstStyle>
            <a:lvl1pPr>
              <a:defRPr/>
            </a:lvl1pPr>
          </a:lstStyle>
          <a:p>
            <a:fld id="{C1F71CCF-BB03-4100-8AF7-EE433A77E7F1}" type="slidenum">
              <a:rPr lang="zh-CN" altLang="en-US"/>
              <a:pPr/>
              <a:t>‹#›</a:t>
            </a:fld>
            <a:endParaRPr lang="en-US" altLang="zh-CN"/>
          </a:p>
        </p:txBody>
      </p:sp>
    </p:spTree>
    <p:extLst>
      <p:ext uri="{BB962C8B-B14F-4D97-AF65-F5344CB8AC3E}">
        <p14:creationId xmlns:p14="http://schemas.microsoft.com/office/powerpoint/2010/main" val="1716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F2B7060-4461-475C-9A54-2E589D0025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C2A14DD-1622-4E72-8502-BCB7B00A53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90F8D7-5144-4395-A27D-4C5B8ED15570}"/>
              </a:ext>
            </a:extLst>
          </p:cNvPr>
          <p:cNvSpPr>
            <a:spLocks noGrp="1" noChangeArrowheads="1"/>
          </p:cNvSpPr>
          <p:nvPr>
            <p:ph type="sldNum" sz="quarter" idx="12"/>
          </p:nvPr>
        </p:nvSpPr>
        <p:spPr>
          <a:ln/>
        </p:spPr>
        <p:txBody>
          <a:bodyPr/>
          <a:lstStyle>
            <a:lvl1pPr>
              <a:defRPr/>
            </a:lvl1pPr>
          </a:lstStyle>
          <a:p>
            <a:fld id="{890AFC78-3572-4174-B364-06167DDF99CE}" type="slidenum">
              <a:rPr lang="zh-CN" altLang="en-US"/>
              <a:pPr/>
              <a:t>‹#›</a:t>
            </a:fld>
            <a:endParaRPr lang="en-US" altLang="zh-CN"/>
          </a:p>
        </p:txBody>
      </p:sp>
    </p:spTree>
    <p:extLst>
      <p:ext uri="{BB962C8B-B14F-4D97-AF65-F5344CB8AC3E}">
        <p14:creationId xmlns:p14="http://schemas.microsoft.com/office/powerpoint/2010/main" val="367775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B64EF22-BDD5-4FE3-804A-946B224181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40A4B1CF-D353-4CEE-AD7F-87E096BD9B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5C90956-E622-47CB-80D4-EFA7DFEE752B}"/>
              </a:ext>
            </a:extLst>
          </p:cNvPr>
          <p:cNvSpPr>
            <a:spLocks noGrp="1" noChangeArrowheads="1"/>
          </p:cNvSpPr>
          <p:nvPr>
            <p:ph type="sldNum" sz="quarter" idx="12"/>
          </p:nvPr>
        </p:nvSpPr>
        <p:spPr>
          <a:ln/>
        </p:spPr>
        <p:txBody>
          <a:bodyPr/>
          <a:lstStyle>
            <a:lvl1pPr>
              <a:defRPr/>
            </a:lvl1pPr>
          </a:lstStyle>
          <a:p>
            <a:fld id="{D8A20915-906C-47C6-8BDE-835A8E74050E}" type="slidenum">
              <a:rPr lang="zh-CN" altLang="en-US"/>
              <a:pPr/>
              <a:t>‹#›</a:t>
            </a:fld>
            <a:endParaRPr lang="en-US" altLang="zh-CN"/>
          </a:p>
        </p:txBody>
      </p:sp>
    </p:spTree>
    <p:extLst>
      <p:ext uri="{BB962C8B-B14F-4D97-AF65-F5344CB8AC3E}">
        <p14:creationId xmlns:p14="http://schemas.microsoft.com/office/powerpoint/2010/main" val="34571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5140E50-C838-4DC8-BEA8-AC9A2FF356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8C89701-3DE7-4163-935A-A1692C4A12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9CFC2B5-1987-46FD-B712-A0BC26633B65}"/>
              </a:ext>
            </a:extLst>
          </p:cNvPr>
          <p:cNvSpPr>
            <a:spLocks noGrp="1" noChangeArrowheads="1"/>
          </p:cNvSpPr>
          <p:nvPr>
            <p:ph type="sldNum" sz="quarter" idx="12"/>
          </p:nvPr>
        </p:nvSpPr>
        <p:spPr>
          <a:ln/>
        </p:spPr>
        <p:txBody>
          <a:bodyPr/>
          <a:lstStyle>
            <a:lvl1pPr>
              <a:defRPr/>
            </a:lvl1pPr>
          </a:lstStyle>
          <a:p>
            <a:fld id="{42F42156-825D-40F4-BCDE-8E475BA72593}" type="slidenum">
              <a:rPr lang="zh-CN" altLang="en-US"/>
              <a:pPr/>
              <a:t>‹#›</a:t>
            </a:fld>
            <a:endParaRPr lang="en-US" altLang="zh-CN"/>
          </a:p>
        </p:txBody>
      </p:sp>
    </p:spTree>
    <p:extLst>
      <p:ext uri="{BB962C8B-B14F-4D97-AF65-F5344CB8AC3E}">
        <p14:creationId xmlns:p14="http://schemas.microsoft.com/office/powerpoint/2010/main" val="235640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B42B64-90A0-40CE-8BC2-FB3F21C521C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637A340-CCEE-4CE5-B080-95EB8663B2E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DEC7894-4386-4AB7-9AE9-BC353E3F7635}"/>
              </a:ext>
            </a:extLst>
          </p:cNvPr>
          <p:cNvSpPr>
            <a:spLocks noGrp="1" noChangeArrowheads="1"/>
          </p:cNvSpPr>
          <p:nvPr>
            <p:ph type="sldNum" sz="quarter" idx="12"/>
          </p:nvPr>
        </p:nvSpPr>
        <p:spPr>
          <a:ln/>
        </p:spPr>
        <p:txBody>
          <a:bodyPr/>
          <a:lstStyle>
            <a:lvl1pPr>
              <a:defRPr/>
            </a:lvl1pPr>
          </a:lstStyle>
          <a:p>
            <a:fld id="{55FF0F01-69D1-42D6-9762-849F93070242}" type="slidenum">
              <a:rPr lang="zh-CN" altLang="en-US"/>
              <a:pPr/>
              <a:t>‹#›</a:t>
            </a:fld>
            <a:endParaRPr lang="en-US" altLang="zh-CN"/>
          </a:p>
        </p:txBody>
      </p:sp>
    </p:spTree>
    <p:extLst>
      <p:ext uri="{BB962C8B-B14F-4D97-AF65-F5344CB8AC3E}">
        <p14:creationId xmlns:p14="http://schemas.microsoft.com/office/powerpoint/2010/main" val="414999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B02A8E5-D674-457D-80C2-FF801EA5550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9B58170-8174-4433-83B5-3F6B3F43ED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74F57C1-4BDC-49D0-87C2-D6EBF81FD33C}"/>
              </a:ext>
            </a:extLst>
          </p:cNvPr>
          <p:cNvSpPr>
            <a:spLocks noGrp="1" noChangeArrowheads="1"/>
          </p:cNvSpPr>
          <p:nvPr>
            <p:ph type="sldNum" sz="quarter" idx="12"/>
          </p:nvPr>
        </p:nvSpPr>
        <p:spPr>
          <a:ln/>
        </p:spPr>
        <p:txBody>
          <a:bodyPr/>
          <a:lstStyle>
            <a:lvl1pPr>
              <a:defRPr/>
            </a:lvl1pPr>
          </a:lstStyle>
          <a:p>
            <a:fld id="{01AF2AD8-CA96-4EC9-94CC-0CDD1E942720}" type="slidenum">
              <a:rPr lang="zh-CN" altLang="en-US"/>
              <a:pPr/>
              <a:t>‹#›</a:t>
            </a:fld>
            <a:endParaRPr lang="en-US" altLang="zh-CN"/>
          </a:p>
        </p:txBody>
      </p:sp>
    </p:spTree>
    <p:extLst>
      <p:ext uri="{BB962C8B-B14F-4D97-AF65-F5344CB8AC3E}">
        <p14:creationId xmlns:p14="http://schemas.microsoft.com/office/powerpoint/2010/main" val="132923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4810DD4-E4D0-48E9-BED2-8B89ED67CF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657FC51-6A3C-40F9-89C1-F9E2FBE425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3D3B779-CC11-4062-B63A-76FCA3D216D4}"/>
              </a:ext>
            </a:extLst>
          </p:cNvPr>
          <p:cNvSpPr>
            <a:spLocks noGrp="1" noChangeArrowheads="1"/>
          </p:cNvSpPr>
          <p:nvPr>
            <p:ph type="sldNum" sz="quarter" idx="12"/>
          </p:nvPr>
        </p:nvSpPr>
        <p:spPr>
          <a:ln/>
        </p:spPr>
        <p:txBody>
          <a:bodyPr/>
          <a:lstStyle>
            <a:lvl1pPr>
              <a:defRPr/>
            </a:lvl1pPr>
          </a:lstStyle>
          <a:p>
            <a:fld id="{D0F9847E-0331-4C45-8532-D90406F64115}" type="slidenum">
              <a:rPr lang="zh-CN" altLang="en-US"/>
              <a:pPr/>
              <a:t>‹#›</a:t>
            </a:fld>
            <a:endParaRPr lang="en-US" altLang="zh-CN"/>
          </a:p>
        </p:txBody>
      </p:sp>
    </p:spTree>
    <p:extLst>
      <p:ext uri="{BB962C8B-B14F-4D97-AF65-F5344CB8AC3E}">
        <p14:creationId xmlns:p14="http://schemas.microsoft.com/office/powerpoint/2010/main" val="391030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FCBBAEB-E8DB-4C81-BCA7-5620559AE5F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8DCCD20B-E213-4AE3-909F-3D0B8915876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9508" name="Rectangle 4">
            <a:extLst>
              <a:ext uri="{FF2B5EF4-FFF2-40B4-BE49-F238E27FC236}">
                <a16:creationId xmlns:a16="http://schemas.microsoft.com/office/drawing/2014/main" id="{FDEA5253-DCA2-4012-B65A-6626D4C7B5E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49509" name="Rectangle 5">
            <a:extLst>
              <a:ext uri="{FF2B5EF4-FFF2-40B4-BE49-F238E27FC236}">
                <a16:creationId xmlns:a16="http://schemas.microsoft.com/office/drawing/2014/main" id="{86099D73-2CB6-4FEF-A078-286CB152FBA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49510" name="Rectangle 6">
            <a:extLst>
              <a:ext uri="{FF2B5EF4-FFF2-40B4-BE49-F238E27FC236}">
                <a16:creationId xmlns:a16="http://schemas.microsoft.com/office/drawing/2014/main" id="{BC65B5E0-8CDE-4821-B618-7BD57C535E9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02D9E9E-69B1-47F8-A7EE-1AEB57020EB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A3F35593-DB34-4205-B0C0-06841D819B4B}"/>
              </a:ext>
            </a:extLst>
          </p:cNvPr>
          <p:cNvSpPr>
            <a:spLocks noGrp="1" noChangeArrowheads="1"/>
          </p:cNvSpPr>
          <p:nvPr>
            <p:ph type="ctrTitle"/>
          </p:nvPr>
        </p:nvSpPr>
        <p:spPr>
          <a:xfrm>
            <a:off x="720725" y="3212976"/>
            <a:ext cx="7772400" cy="1008112"/>
          </a:xfrm>
        </p:spPr>
        <p:txBody>
          <a:bodyPr/>
          <a:lstStyle/>
          <a:p>
            <a:pPr eaLnBrk="1" hangingPunct="1"/>
            <a:r>
              <a:rPr lang="zh-CN" altLang="en-US" sz="4800" b="1" dirty="0"/>
              <a:t>第六章  关系数据理论</a:t>
            </a:r>
          </a:p>
        </p:txBody>
      </p:sp>
      <p:sp>
        <p:nvSpPr>
          <p:cNvPr id="2051" name="Rectangle 6">
            <a:extLst>
              <a:ext uri="{FF2B5EF4-FFF2-40B4-BE49-F238E27FC236}">
                <a16:creationId xmlns:a16="http://schemas.microsoft.com/office/drawing/2014/main" id="{5F33EA60-789B-445A-A120-80C5B610EF4C}"/>
              </a:ext>
            </a:extLst>
          </p:cNvPr>
          <p:cNvSpPr>
            <a:spLocks noChangeArrowheads="1"/>
          </p:cNvSpPr>
          <p:nvPr/>
        </p:nvSpPr>
        <p:spPr bwMode="auto">
          <a:xfrm>
            <a:off x="539750" y="620713"/>
            <a:ext cx="8134350"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a:solidFill>
                  <a:schemeClr val="accent2"/>
                </a:solidFill>
              </a:rPr>
              <a:t>数据库系统</a:t>
            </a:r>
            <a:br>
              <a:rPr lang="zh-CN" altLang="en-US" sz="6000">
                <a:solidFill>
                  <a:schemeClr val="hlink"/>
                </a:solidFill>
              </a:rPr>
            </a:br>
            <a:r>
              <a:rPr lang="en-US" altLang="zh-CN" sz="3200">
                <a:solidFill>
                  <a:schemeClr val="tx2"/>
                </a:solidFill>
                <a:latin typeface="Comic Sans MS" panose="030F0702030302020204" pitchFamily="66" charset="0"/>
              </a:rPr>
              <a:t>An Introduction to</a:t>
            </a:r>
            <a:r>
              <a:rPr lang="en-US" altLang="zh-CN" sz="6000">
                <a:solidFill>
                  <a:schemeClr val="hlink"/>
                </a:solidFill>
              </a:rPr>
              <a:t> </a:t>
            </a:r>
            <a:r>
              <a:rPr lang="en-US" altLang="zh-CN" sz="3200">
                <a:solidFill>
                  <a:schemeClr val="tx2"/>
                </a:solidFill>
                <a:latin typeface="Comic Sans MS" panose="030F0702030302020204" pitchFamily="66" charset="0"/>
              </a:rPr>
              <a:t>Database Systems</a:t>
            </a:r>
            <a:endParaRPr lang="en-US" altLang="zh-CN" sz="4400">
              <a:solidFill>
                <a:schemeClr val="tx2"/>
              </a:solidFill>
            </a:endParaRPr>
          </a:p>
        </p:txBody>
      </p:sp>
      <p:sp>
        <p:nvSpPr>
          <p:cNvPr id="4" name="Rectangle 4">
            <a:extLst>
              <a:ext uri="{FF2B5EF4-FFF2-40B4-BE49-F238E27FC236}">
                <a16:creationId xmlns:a16="http://schemas.microsoft.com/office/drawing/2014/main" id="{EBD75C0E-D5D8-4195-8C96-1CA28C096F9A}"/>
              </a:ext>
            </a:extLst>
          </p:cNvPr>
          <p:cNvSpPr txBox="1">
            <a:spLocks noChangeArrowheads="1"/>
          </p:cNvSpPr>
          <p:nvPr/>
        </p:nvSpPr>
        <p:spPr bwMode="auto">
          <a:xfrm>
            <a:off x="1043608" y="4581128"/>
            <a:ext cx="7772400" cy="111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lang="en-US" altLang="zh-CN" sz="4800" b="1" kern="0" dirty="0"/>
              <a:t>2023</a:t>
            </a:r>
            <a:r>
              <a:rPr lang="zh-CN" altLang="en-US" sz="4800" b="1" kern="0" dirty="0"/>
              <a:t>年</a:t>
            </a:r>
            <a:r>
              <a:rPr lang="en-US" altLang="zh-CN" sz="4800" b="1" kern="0" dirty="0"/>
              <a:t>10</a:t>
            </a:r>
            <a:r>
              <a:rPr lang="zh-CN" altLang="en-US" sz="4800" b="1" kern="0" dirty="0"/>
              <a:t>月</a:t>
            </a:r>
            <a:r>
              <a:rPr lang="en-US" altLang="zh-CN" sz="4800" b="1" kern="0" dirty="0"/>
              <a:t>30</a:t>
            </a:r>
            <a:r>
              <a:rPr lang="zh-CN" altLang="en-US" sz="4800" b="1" kern="0" dirty="0"/>
              <a:t>日（第</a:t>
            </a:r>
            <a:r>
              <a:rPr lang="en-US" altLang="zh-CN" sz="4800" b="1" kern="0" dirty="0"/>
              <a:t>7</a:t>
            </a:r>
            <a:r>
              <a:rPr lang="zh-CN" altLang="en-US" sz="4800" b="1" kern="0" dirty="0"/>
              <a:t>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B612398B-636F-4B3E-924A-F248D69D11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843BC1-589D-4496-A3F2-4B9FE0FBC20E}" type="slidenum">
              <a:rPr lang="zh-CN" altLang="en-US"/>
              <a:pPr eaLnBrk="1" hangingPunct="1"/>
              <a:t>10</a:t>
            </a:fld>
            <a:endParaRPr lang="en-US" altLang="zh-CN"/>
          </a:p>
        </p:txBody>
      </p:sp>
      <p:pic>
        <p:nvPicPr>
          <p:cNvPr id="11267" name="Picture 2">
            <a:extLst>
              <a:ext uri="{FF2B5EF4-FFF2-40B4-BE49-F238E27FC236}">
                <a16:creationId xmlns:a16="http://schemas.microsoft.com/office/drawing/2014/main" id="{BD6250B4-3CB7-4ADA-AD2C-DE428CF34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552450"/>
            <a:ext cx="8872538"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182243CA-B853-4C52-9E16-816E8C9C86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7C592E-B638-4F77-9180-FE0A3C82E571}" type="slidenum">
              <a:rPr lang="zh-CN" altLang="en-US"/>
              <a:pPr eaLnBrk="1" hangingPunct="1"/>
              <a:t>100</a:t>
            </a:fld>
            <a:endParaRPr lang="en-US" altLang="zh-CN"/>
          </a:p>
        </p:txBody>
      </p:sp>
      <p:sp>
        <p:nvSpPr>
          <p:cNvPr id="103427" name="Rectangle 2">
            <a:extLst>
              <a:ext uri="{FF2B5EF4-FFF2-40B4-BE49-F238E27FC236}">
                <a16:creationId xmlns:a16="http://schemas.microsoft.com/office/drawing/2014/main" id="{94B4C4CF-5B61-4B21-8E60-9F80676FC458}"/>
              </a:ext>
            </a:extLst>
          </p:cNvPr>
          <p:cNvSpPr>
            <a:spLocks noGrp="1" noChangeArrowheads="1"/>
          </p:cNvSpPr>
          <p:nvPr>
            <p:ph type="title"/>
          </p:nvPr>
        </p:nvSpPr>
        <p:spPr/>
        <p:txBody>
          <a:bodyPr/>
          <a:lstStyle/>
          <a:p>
            <a:pPr eaLnBrk="1" hangingPunct="1"/>
            <a:r>
              <a:rPr lang="zh-CN" altLang="en-US"/>
              <a:t>小结</a:t>
            </a:r>
          </a:p>
        </p:txBody>
      </p:sp>
      <p:sp>
        <p:nvSpPr>
          <p:cNvPr id="103428" name="Rectangle 3">
            <a:extLst>
              <a:ext uri="{FF2B5EF4-FFF2-40B4-BE49-F238E27FC236}">
                <a16:creationId xmlns:a16="http://schemas.microsoft.com/office/drawing/2014/main" id="{497FB98A-5F4A-436C-A841-5ADAA0ABC6A3}"/>
              </a:ext>
            </a:extLst>
          </p:cNvPr>
          <p:cNvSpPr>
            <a:spLocks noGrp="1" noChangeArrowheads="1"/>
          </p:cNvSpPr>
          <p:nvPr>
            <p:ph type="body" idx="1"/>
          </p:nvPr>
        </p:nvSpPr>
        <p:spPr>
          <a:xfrm>
            <a:off x="457200" y="1600200"/>
            <a:ext cx="8229600" cy="4852988"/>
          </a:xfrm>
        </p:spPr>
        <p:txBody>
          <a:bodyPr/>
          <a:lstStyle/>
          <a:p>
            <a:pPr eaLnBrk="1" hangingPunct="1"/>
            <a:r>
              <a:rPr lang="zh-CN" altLang="en-US" sz="3600"/>
              <a:t>若要求分解保持函数依赖，那么模式分解一定能够达到</a:t>
            </a:r>
            <a:r>
              <a:rPr lang="en-US" altLang="zh-CN" sz="3600"/>
              <a:t>3NF</a:t>
            </a:r>
            <a:r>
              <a:rPr lang="zh-CN" altLang="en-US" sz="3600"/>
              <a:t>，但不一定能够达到</a:t>
            </a:r>
            <a:r>
              <a:rPr lang="en-US" altLang="zh-CN" sz="3600"/>
              <a:t>BCNF</a:t>
            </a:r>
            <a:r>
              <a:rPr lang="zh-CN" altLang="en-US" sz="3600"/>
              <a:t>。</a:t>
            </a:r>
          </a:p>
          <a:p>
            <a:pPr eaLnBrk="1" hangingPunct="1"/>
            <a:r>
              <a:rPr lang="zh-CN" altLang="en-US" sz="3600"/>
              <a:t>若要求分解既保持函数依赖，又具有无损连接性，则可以达到</a:t>
            </a:r>
            <a:r>
              <a:rPr lang="en-US" altLang="zh-CN" sz="3600"/>
              <a:t>3NF</a:t>
            </a:r>
            <a:r>
              <a:rPr lang="zh-CN" altLang="en-US" sz="3600"/>
              <a:t>，但不一定能够达到</a:t>
            </a:r>
            <a:r>
              <a:rPr lang="en-US" altLang="zh-CN" sz="3600"/>
              <a:t>BCNF</a:t>
            </a:r>
            <a:r>
              <a:rPr lang="zh-CN" altLang="en-US" sz="3600"/>
              <a:t>。</a:t>
            </a:r>
          </a:p>
          <a:p>
            <a:pPr eaLnBrk="1" hangingPunct="1"/>
            <a:r>
              <a:rPr lang="zh-CN" altLang="en-US" sz="3600"/>
              <a:t>若要求分解具有无损连接性，那么一定能够达到</a:t>
            </a:r>
            <a:r>
              <a:rPr lang="en-US" altLang="zh-CN" sz="3600"/>
              <a:t>4NF</a:t>
            </a:r>
            <a:r>
              <a:rPr lang="zh-CN" altLang="en-US" sz="3600"/>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42FEA210-47D9-4013-BF1A-9F1EF44B6842}"/>
              </a:ext>
            </a:extLst>
          </p:cNvPr>
          <p:cNvSpPr>
            <a:spLocks noGrp="1"/>
          </p:cNvSpPr>
          <p:nvPr>
            <p:ph type="title"/>
          </p:nvPr>
        </p:nvSpPr>
        <p:spPr/>
        <p:txBody>
          <a:bodyPr/>
          <a:lstStyle/>
          <a:p>
            <a:r>
              <a:rPr lang="zh-CN" altLang="en-US">
                <a:solidFill>
                  <a:srgbClr val="3333CC"/>
                </a:solidFill>
              </a:rPr>
              <a:t>思考题</a:t>
            </a:r>
          </a:p>
        </p:txBody>
      </p:sp>
      <p:sp>
        <p:nvSpPr>
          <p:cNvPr id="104451" name="内容占位符 2">
            <a:extLst>
              <a:ext uri="{FF2B5EF4-FFF2-40B4-BE49-F238E27FC236}">
                <a16:creationId xmlns:a16="http://schemas.microsoft.com/office/drawing/2014/main" id="{A36BA0E9-C456-482F-88FD-7D4E97D6C6F1}"/>
              </a:ext>
            </a:extLst>
          </p:cNvPr>
          <p:cNvSpPr>
            <a:spLocks noGrp="1"/>
          </p:cNvSpPr>
          <p:nvPr>
            <p:ph idx="1"/>
          </p:nvPr>
        </p:nvSpPr>
        <p:spPr>
          <a:xfrm>
            <a:off x="214313" y="1600200"/>
            <a:ext cx="8686800" cy="3971925"/>
          </a:xfrm>
        </p:spPr>
        <p:txBody>
          <a:bodyPr/>
          <a:lstStyle/>
          <a:p>
            <a:pPr marL="514350" indent="-514350">
              <a:buFontTx/>
              <a:buAutoNum type="arabicPeriod"/>
            </a:pPr>
            <a:r>
              <a:rPr lang="zh-CN" altLang="zh-CN" sz="3600"/>
              <a:t>设计一个关系，使之满足</a:t>
            </a:r>
            <a:r>
              <a:rPr lang="en-US" altLang="zh-CN" sz="3600"/>
              <a:t>1NF</a:t>
            </a:r>
            <a:r>
              <a:rPr lang="zh-CN" altLang="zh-CN" sz="3600"/>
              <a:t>而不满足</a:t>
            </a:r>
            <a:r>
              <a:rPr lang="en-US" altLang="zh-CN" sz="3600"/>
              <a:t>2NF</a:t>
            </a:r>
            <a:endParaRPr lang="zh-CN" altLang="zh-CN" sz="3600"/>
          </a:p>
          <a:p>
            <a:pPr marL="514350" indent="-514350">
              <a:buFontTx/>
              <a:buAutoNum type="arabicPeriod"/>
            </a:pPr>
            <a:r>
              <a:rPr lang="zh-CN" altLang="zh-CN" sz="3600"/>
              <a:t>设计一个关系，使之满足</a:t>
            </a:r>
            <a:r>
              <a:rPr lang="en-US" altLang="zh-CN" sz="3600"/>
              <a:t>2NF</a:t>
            </a:r>
            <a:r>
              <a:rPr lang="zh-CN" altLang="zh-CN" sz="3600"/>
              <a:t>而不满足</a:t>
            </a:r>
            <a:r>
              <a:rPr lang="en-US" altLang="zh-CN" sz="3600"/>
              <a:t>3NF</a:t>
            </a:r>
            <a:endParaRPr lang="zh-CN" altLang="zh-CN" sz="3600"/>
          </a:p>
          <a:p>
            <a:pPr marL="514350" indent="-514350">
              <a:buFontTx/>
              <a:buAutoNum type="arabicPeriod"/>
            </a:pPr>
            <a:r>
              <a:rPr lang="zh-CN" altLang="zh-CN" sz="3600"/>
              <a:t>设计一个关系，使之满足</a:t>
            </a:r>
            <a:r>
              <a:rPr lang="en-US" altLang="zh-CN" sz="3600"/>
              <a:t>3NF</a:t>
            </a:r>
            <a:r>
              <a:rPr lang="zh-CN" altLang="zh-CN" sz="3600"/>
              <a:t>而不满足</a:t>
            </a:r>
            <a:r>
              <a:rPr lang="en-US" altLang="zh-CN" sz="3600"/>
              <a:t>BCNF </a:t>
            </a:r>
            <a:endParaRPr lang="zh-CN" altLang="zh-CN" sz="3600"/>
          </a:p>
          <a:p>
            <a:pPr marL="514350" indent="-514350"/>
            <a:endParaRPr lang="zh-CN" altLang="en-US" sz="3600"/>
          </a:p>
        </p:txBody>
      </p:sp>
      <p:sp>
        <p:nvSpPr>
          <p:cNvPr id="104452" name="灯片编号占位符 3">
            <a:extLst>
              <a:ext uri="{FF2B5EF4-FFF2-40B4-BE49-F238E27FC236}">
                <a16:creationId xmlns:a16="http://schemas.microsoft.com/office/drawing/2014/main" id="{8398BD12-2FF8-46E0-BFA2-58E2AABA41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7130B1-783F-4D97-B49D-1F3BAF832864}" type="slidenum">
              <a:rPr lang="zh-CN" altLang="en-US"/>
              <a:pPr eaLnBrk="1" hangingPunct="1"/>
              <a:t>101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EDF25880-6998-4230-8D47-1A269EDB01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A668C7-6E8A-467E-B5C3-717C4ACE2DF1}" type="slidenum">
              <a:rPr lang="zh-CN" altLang="en-US"/>
              <a:pPr eaLnBrk="1" hangingPunct="1"/>
              <a:t>11</a:t>
            </a:fld>
            <a:endParaRPr lang="en-US" altLang="zh-CN"/>
          </a:p>
        </p:txBody>
      </p:sp>
      <p:sp>
        <p:nvSpPr>
          <p:cNvPr id="12291" name="Rectangle 2">
            <a:extLst>
              <a:ext uri="{FF2B5EF4-FFF2-40B4-BE49-F238E27FC236}">
                <a16:creationId xmlns:a16="http://schemas.microsoft.com/office/drawing/2014/main" id="{589A9361-2BD7-4678-9E63-3F827BB60266}"/>
              </a:ext>
            </a:extLst>
          </p:cNvPr>
          <p:cNvSpPr>
            <a:spLocks noGrp="1" noChangeArrowheads="1"/>
          </p:cNvSpPr>
          <p:nvPr>
            <p:ph type="title"/>
          </p:nvPr>
        </p:nvSpPr>
        <p:spPr/>
        <p:txBody>
          <a:bodyPr/>
          <a:lstStyle/>
          <a:p>
            <a:pPr eaLnBrk="1" hangingPunct="1"/>
            <a:r>
              <a:rPr lang="zh-CN" altLang="en-US" sz="4800" b="1">
                <a:solidFill>
                  <a:srgbClr val="3333CC"/>
                </a:solidFill>
              </a:rPr>
              <a:t>四、关系模式的简化表示</a:t>
            </a:r>
          </a:p>
        </p:txBody>
      </p:sp>
      <p:sp>
        <p:nvSpPr>
          <p:cNvPr id="11268" name="Rectangle 3">
            <a:extLst>
              <a:ext uri="{FF2B5EF4-FFF2-40B4-BE49-F238E27FC236}">
                <a16:creationId xmlns:a16="http://schemas.microsoft.com/office/drawing/2014/main" id="{C155957B-076A-46CF-9B18-5DE69D027220}"/>
              </a:ext>
            </a:extLst>
          </p:cNvPr>
          <p:cNvSpPr>
            <a:spLocks noGrp="1" noChangeArrowheads="1"/>
          </p:cNvSpPr>
          <p:nvPr>
            <p:ph type="body" idx="1"/>
          </p:nvPr>
        </p:nvSpPr>
        <p:spPr>
          <a:xfrm>
            <a:off x="250825" y="1600200"/>
            <a:ext cx="8686800" cy="4276725"/>
          </a:xfrm>
        </p:spPr>
        <p:txBody>
          <a:bodyPr/>
          <a:lstStyle/>
          <a:p>
            <a:pPr eaLnBrk="1" hangingPunct="1"/>
            <a:r>
              <a:rPr lang="zh-CN" altLang="en-US" sz="4400"/>
              <a:t>关系模式</a:t>
            </a:r>
            <a:r>
              <a:rPr lang="en-US" altLang="zh-CN" sz="4400" i="1"/>
              <a:t>R</a:t>
            </a:r>
            <a:r>
              <a:rPr lang="en-US" altLang="zh-CN" sz="4400"/>
              <a:t> (</a:t>
            </a:r>
            <a:r>
              <a:rPr lang="en-US" altLang="zh-CN" sz="4400" i="1"/>
              <a:t>U</a:t>
            </a:r>
            <a:r>
              <a:rPr lang="en-US" altLang="zh-CN" sz="4400"/>
              <a:t>, </a:t>
            </a:r>
            <a:r>
              <a:rPr lang="en-US" altLang="zh-CN" sz="4400" i="1"/>
              <a:t>D</a:t>
            </a:r>
            <a:r>
              <a:rPr lang="en-US" altLang="zh-CN" sz="4400"/>
              <a:t>, </a:t>
            </a:r>
            <a:r>
              <a:rPr lang="en-US" altLang="zh-CN" sz="4400" i="1"/>
              <a:t>DOM</a:t>
            </a:r>
            <a:r>
              <a:rPr lang="en-US" altLang="zh-CN" sz="4400"/>
              <a:t>, </a:t>
            </a:r>
            <a:r>
              <a:rPr lang="en-US" altLang="zh-CN" sz="4400" i="1"/>
              <a:t>F</a:t>
            </a:r>
            <a:r>
              <a:rPr lang="en-US" altLang="zh-CN" sz="4400"/>
              <a:t>)</a:t>
            </a:r>
            <a:r>
              <a:rPr lang="zh-CN" altLang="en-US" sz="4400"/>
              <a:t>简化为一个三元组：</a:t>
            </a:r>
            <a:r>
              <a:rPr lang="en-US" altLang="zh-CN" sz="4400" i="1">
                <a:solidFill>
                  <a:schemeClr val="accent2"/>
                </a:solidFill>
              </a:rPr>
              <a:t>R</a:t>
            </a:r>
            <a:r>
              <a:rPr lang="en-US" altLang="zh-CN" sz="4400">
                <a:solidFill>
                  <a:schemeClr val="accent2"/>
                </a:solidFill>
              </a:rPr>
              <a:t> &lt;</a:t>
            </a:r>
            <a:r>
              <a:rPr lang="en-US" altLang="zh-CN" sz="4400" i="1">
                <a:solidFill>
                  <a:schemeClr val="accent2"/>
                </a:solidFill>
              </a:rPr>
              <a:t>U</a:t>
            </a:r>
            <a:r>
              <a:rPr lang="en-US" altLang="zh-CN" sz="4400">
                <a:solidFill>
                  <a:schemeClr val="accent2"/>
                </a:solidFill>
              </a:rPr>
              <a:t>, </a:t>
            </a:r>
            <a:r>
              <a:rPr lang="en-US" altLang="zh-CN" sz="4400" i="1">
                <a:solidFill>
                  <a:schemeClr val="accent2"/>
                </a:solidFill>
              </a:rPr>
              <a:t>F</a:t>
            </a:r>
            <a:r>
              <a:rPr lang="en-US" altLang="zh-CN" sz="4400">
                <a:solidFill>
                  <a:schemeClr val="accent2"/>
                </a:solidFill>
              </a:rPr>
              <a:t>&gt;</a:t>
            </a:r>
            <a:endParaRPr lang="zh-CN" altLang="en-US" sz="4400">
              <a:solidFill>
                <a:schemeClr val="accent2"/>
              </a:solidFill>
            </a:endParaRPr>
          </a:p>
          <a:p>
            <a:pPr eaLnBrk="1" hangingPunct="1"/>
            <a:r>
              <a:rPr lang="zh-CN" altLang="en-US" sz="4400"/>
              <a:t>当且仅当</a:t>
            </a:r>
            <a:r>
              <a:rPr lang="en-US" altLang="zh-CN" sz="4400" i="1"/>
              <a:t>U</a:t>
            </a:r>
            <a:r>
              <a:rPr lang="zh-CN" altLang="en-US" sz="4400"/>
              <a:t>上的一个关系</a:t>
            </a:r>
            <a:r>
              <a:rPr lang="en-US" altLang="zh-CN" sz="4400" i="1"/>
              <a:t>r </a:t>
            </a:r>
            <a:r>
              <a:rPr lang="zh-CN" altLang="en-US" sz="4400"/>
              <a:t>满足</a:t>
            </a:r>
            <a:r>
              <a:rPr lang="en-US" altLang="zh-CN" sz="4400" i="1"/>
              <a:t>F</a:t>
            </a:r>
            <a:r>
              <a:rPr lang="zh-CN" altLang="en-US" sz="4400"/>
              <a:t>时，</a:t>
            </a:r>
            <a:r>
              <a:rPr lang="en-US" altLang="zh-CN" sz="4400" i="1"/>
              <a:t>r </a:t>
            </a:r>
            <a:r>
              <a:rPr lang="zh-CN" altLang="en-US" sz="4400"/>
              <a:t>称为关系模式</a:t>
            </a:r>
            <a:r>
              <a:rPr lang="en-US" altLang="zh-CN" sz="4400" i="1"/>
              <a:t>R&lt;U</a:t>
            </a:r>
            <a:r>
              <a:rPr lang="en-US" altLang="zh-CN" sz="4400"/>
              <a:t>, </a:t>
            </a:r>
            <a:r>
              <a:rPr lang="en-US" altLang="zh-CN" sz="4400" i="1"/>
              <a:t>F</a:t>
            </a:r>
            <a:r>
              <a:rPr lang="en-US" altLang="zh-CN" sz="4400"/>
              <a:t>&gt;</a:t>
            </a:r>
            <a:r>
              <a:rPr lang="zh-CN" altLang="en-US" sz="4400"/>
              <a:t>的一个关系</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4B2D1755-B27B-43DF-9852-6393D281B2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44C388-F607-40B9-8072-1DB68AC41678}" type="slidenum">
              <a:rPr lang="zh-CN" altLang="en-US"/>
              <a:pPr eaLnBrk="1" hangingPunct="1"/>
              <a:t>12</a:t>
            </a:fld>
            <a:endParaRPr lang="en-US" altLang="zh-CN"/>
          </a:p>
        </p:txBody>
      </p:sp>
      <p:sp>
        <p:nvSpPr>
          <p:cNvPr id="13315" name="Rectangle 2">
            <a:extLst>
              <a:ext uri="{FF2B5EF4-FFF2-40B4-BE49-F238E27FC236}">
                <a16:creationId xmlns:a16="http://schemas.microsoft.com/office/drawing/2014/main" id="{8A47A349-957B-4DA9-AD34-7AC1B727A392}"/>
              </a:ext>
            </a:extLst>
          </p:cNvPr>
          <p:cNvSpPr>
            <a:spLocks noGrp="1" noChangeArrowheads="1"/>
          </p:cNvSpPr>
          <p:nvPr>
            <p:ph type="title"/>
          </p:nvPr>
        </p:nvSpPr>
        <p:spPr>
          <a:xfrm>
            <a:off x="0" y="71438"/>
            <a:ext cx="9144000" cy="1143000"/>
          </a:xfrm>
        </p:spPr>
        <p:txBody>
          <a:bodyPr/>
          <a:lstStyle/>
          <a:p>
            <a:pPr eaLnBrk="1" hangingPunct="1"/>
            <a:r>
              <a:rPr lang="zh-CN" altLang="en-US" sz="4800" b="1">
                <a:solidFill>
                  <a:srgbClr val="3333CC"/>
                </a:solidFill>
              </a:rPr>
              <a:t>五、数据依赖对关系模式的影响</a:t>
            </a:r>
          </a:p>
        </p:txBody>
      </p:sp>
      <p:sp>
        <p:nvSpPr>
          <p:cNvPr id="12292" name="Rectangle 3">
            <a:extLst>
              <a:ext uri="{FF2B5EF4-FFF2-40B4-BE49-F238E27FC236}">
                <a16:creationId xmlns:a16="http://schemas.microsoft.com/office/drawing/2014/main" id="{8AA67E3E-F605-4BD3-AC8B-575B163AFB37}"/>
              </a:ext>
            </a:extLst>
          </p:cNvPr>
          <p:cNvSpPr>
            <a:spLocks noGrp="1" noChangeArrowheads="1"/>
          </p:cNvSpPr>
          <p:nvPr>
            <p:ph type="body" idx="1"/>
          </p:nvPr>
        </p:nvSpPr>
        <p:spPr>
          <a:xfrm>
            <a:off x="250825" y="1414463"/>
            <a:ext cx="8820150" cy="4751387"/>
          </a:xfrm>
        </p:spPr>
        <p:txBody>
          <a:bodyPr/>
          <a:lstStyle/>
          <a:p>
            <a:pPr marL="609600" indent="-609600" eaLnBrk="1" hangingPunct="1">
              <a:buFontTx/>
              <a:buNone/>
            </a:pPr>
            <a:r>
              <a:rPr lang="zh-CN" altLang="en-US" sz="4000"/>
              <a:t>例</a:t>
            </a:r>
            <a:r>
              <a:rPr lang="en-US" altLang="zh-CN" sz="4000"/>
              <a:t>1. </a:t>
            </a:r>
            <a:r>
              <a:rPr lang="zh-CN" altLang="en-US" sz="4000"/>
              <a:t>建立一个描述学校教务数据库：</a:t>
            </a:r>
          </a:p>
          <a:p>
            <a:pPr marL="609600" indent="-609600" eaLnBrk="1" hangingPunct="1">
              <a:buFontTx/>
              <a:buNone/>
            </a:pPr>
            <a:r>
              <a:rPr lang="zh-CN" altLang="en-US" sz="4000"/>
              <a:t>学生的学号 </a:t>
            </a:r>
            <a:r>
              <a:rPr lang="en-US" altLang="zh-CN" sz="4000"/>
              <a:t>(Sno)</a:t>
            </a:r>
            <a:r>
              <a:rPr lang="zh-CN" altLang="en-US" sz="4000"/>
              <a:t>、所在系</a:t>
            </a:r>
            <a:r>
              <a:rPr lang="en-US" altLang="zh-CN" sz="4000"/>
              <a:t>(Sdept)</a:t>
            </a:r>
            <a:endParaRPr lang="zh-CN" altLang="en-US" sz="4000"/>
          </a:p>
          <a:p>
            <a:pPr marL="609600" indent="-609600" eaLnBrk="1" hangingPunct="1">
              <a:buFontTx/>
              <a:buNone/>
            </a:pPr>
            <a:r>
              <a:rPr lang="zh-CN" altLang="en-US" sz="4000"/>
              <a:t>系主任姓名</a:t>
            </a:r>
            <a:r>
              <a:rPr lang="en-US" altLang="zh-CN" sz="4000"/>
              <a:t>(Mname)</a:t>
            </a:r>
            <a:r>
              <a:rPr lang="zh-CN" altLang="en-US" sz="4000"/>
              <a:t>、课程号</a:t>
            </a:r>
            <a:r>
              <a:rPr lang="en-US" altLang="zh-CN" sz="4000"/>
              <a:t>(Cno)</a:t>
            </a:r>
            <a:r>
              <a:rPr lang="zh-CN" altLang="en-US" sz="4000"/>
              <a:t>、</a:t>
            </a:r>
          </a:p>
          <a:p>
            <a:pPr marL="609600" indent="-609600" eaLnBrk="1" hangingPunct="1">
              <a:buFontTx/>
              <a:buNone/>
            </a:pPr>
            <a:r>
              <a:rPr lang="zh-CN" altLang="en-US" sz="4000"/>
              <a:t>成绩 </a:t>
            </a:r>
            <a:r>
              <a:rPr lang="en-US" altLang="zh-CN" sz="4000"/>
              <a:t>(Grade)</a:t>
            </a:r>
            <a:endParaRPr lang="zh-CN" altLang="en-US" sz="4000"/>
          </a:p>
          <a:p>
            <a:pPr marL="990600" lvl="1" indent="-533400" eaLnBrk="1" hangingPunct="1">
              <a:buFontTx/>
              <a:buAutoNum type="circleNumDbPlain"/>
            </a:pPr>
            <a:r>
              <a:rPr lang="zh-CN" altLang="en-US" sz="4000">
                <a:solidFill>
                  <a:srgbClr val="0000FF"/>
                </a:solidFill>
              </a:rPr>
              <a:t>单一的关系模式：</a:t>
            </a:r>
            <a:r>
              <a:rPr lang="en-US" altLang="zh-CN" sz="4000">
                <a:solidFill>
                  <a:srgbClr val="0000FF"/>
                </a:solidFill>
              </a:rPr>
              <a:t>Student &lt;U, F&gt;</a:t>
            </a:r>
          </a:p>
          <a:p>
            <a:pPr marL="990600" lvl="1" indent="-533400" eaLnBrk="1" hangingPunct="1">
              <a:buFontTx/>
              <a:buAutoNum type="circleNumDbPlain"/>
            </a:pPr>
            <a:r>
              <a:rPr lang="en-US" altLang="zh-CN" sz="4000">
                <a:solidFill>
                  <a:srgbClr val="0000FF"/>
                </a:solidFill>
              </a:rPr>
              <a:t> </a:t>
            </a:r>
            <a:r>
              <a:rPr lang="en-US" altLang="zh-CN" sz="4000" i="1">
                <a:solidFill>
                  <a:srgbClr val="0000FF"/>
                </a:solidFill>
              </a:rPr>
              <a:t>U </a:t>
            </a:r>
            <a:r>
              <a:rPr lang="zh-CN" altLang="en-US" sz="4000">
                <a:solidFill>
                  <a:srgbClr val="0000FF"/>
                </a:solidFill>
              </a:rPr>
              <a:t>＝｛</a:t>
            </a:r>
            <a:r>
              <a:rPr lang="en-US" altLang="zh-CN" sz="4000">
                <a:solidFill>
                  <a:srgbClr val="0000FF"/>
                </a:solidFill>
              </a:rPr>
              <a:t>Sno, Sdept, Mname, Cno, Grade</a:t>
            </a:r>
            <a:r>
              <a:rPr lang="zh-CN" altLang="en-US" sz="4000">
                <a:solidFill>
                  <a:srgbClr val="0000FF"/>
                </a:solidFill>
              </a:rPr>
              <a:t>｝</a:t>
            </a:r>
            <a:endParaRPr lang="zh-CN" altLang="en-US" sz="3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706F467A-2B99-4CFF-BE44-F06051616E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795050-237E-413B-BE44-E4BE73C73DEE}" type="slidenum">
              <a:rPr lang="zh-CN" altLang="en-US"/>
              <a:pPr eaLnBrk="1" hangingPunct="1"/>
              <a:t>13</a:t>
            </a:fld>
            <a:endParaRPr lang="en-US" altLang="zh-CN"/>
          </a:p>
        </p:txBody>
      </p:sp>
      <p:sp>
        <p:nvSpPr>
          <p:cNvPr id="14339" name="Rectangle 3">
            <a:extLst>
              <a:ext uri="{FF2B5EF4-FFF2-40B4-BE49-F238E27FC236}">
                <a16:creationId xmlns:a16="http://schemas.microsoft.com/office/drawing/2014/main" id="{BE2659FD-1DF0-4ED8-9524-DB364792E595}"/>
              </a:ext>
            </a:extLst>
          </p:cNvPr>
          <p:cNvSpPr>
            <a:spLocks noGrp="1" noChangeArrowheads="1"/>
          </p:cNvSpPr>
          <p:nvPr>
            <p:ph type="body" idx="1"/>
          </p:nvPr>
        </p:nvSpPr>
        <p:spPr>
          <a:xfrm>
            <a:off x="468313" y="476250"/>
            <a:ext cx="8229600" cy="2232025"/>
          </a:xfrm>
        </p:spPr>
        <p:txBody>
          <a:bodyPr/>
          <a:lstStyle/>
          <a:p>
            <a:pPr eaLnBrk="1" hangingPunct="1">
              <a:buFontTx/>
              <a:buNone/>
            </a:pPr>
            <a:r>
              <a:rPr lang="zh-CN" altLang="en-US" sz="3600"/>
              <a:t>属性组</a:t>
            </a:r>
            <a:r>
              <a:rPr lang="en-US" altLang="zh-CN" sz="3600" i="1"/>
              <a:t>U</a:t>
            </a:r>
            <a:r>
              <a:rPr lang="zh-CN" altLang="en-US" sz="3600"/>
              <a:t>上的一组函数依赖 </a:t>
            </a:r>
          </a:p>
          <a:p>
            <a:pPr eaLnBrk="1" hangingPunct="1">
              <a:buFontTx/>
              <a:buNone/>
            </a:pPr>
            <a:r>
              <a:rPr lang="en-US" altLang="zh-CN" sz="3600"/>
              <a:t> </a:t>
            </a:r>
            <a:r>
              <a:rPr lang="en-US" altLang="zh-CN" sz="3600" i="1"/>
              <a:t>F</a:t>
            </a:r>
            <a:r>
              <a:rPr lang="en-US" altLang="zh-CN" sz="3600"/>
              <a:t> </a:t>
            </a:r>
            <a:r>
              <a:rPr lang="zh-CN" altLang="en-US" sz="3600"/>
              <a:t>＝｛</a:t>
            </a:r>
            <a:r>
              <a:rPr lang="en-US" altLang="zh-CN" sz="3600"/>
              <a:t>Sno → Sdept, Sdept → Mname, </a:t>
            </a:r>
            <a:br>
              <a:rPr lang="en-US" altLang="zh-CN" sz="3600"/>
            </a:br>
            <a:r>
              <a:rPr lang="en-US" altLang="zh-CN" sz="3600"/>
              <a:t>(Sno, Cno) → Grade </a:t>
            </a:r>
            <a:r>
              <a:rPr lang="zh-CN" altLang="en-US" sz="3600"/>
              <a:t>｝</a:t>
            </a:r>
          </a:p>
          <a:p>
            <a:pPr eaLnBrk="1" hangingPunct="1"/>
            <a:endParaRPr lang="zh-CN" altLang="en-US" sz="3600"/>
          </a:p>
        </p:txBody>
      </p:sp>
      <p:sp>
        <p:nvSpPr>
          <p:cNvPr id="13317" name="Rectangle 8">
            <a:extLst>
              <a:ext uri="{FF2B5EF4-FFF2-40B4-BE49-F238E27FC236}">
                <a16:creationId xmlns:a16="http://schemas.microsoft.com/office/drawing/2014/main" id="{6B6B7D9B-3215-4561-9537-C7F49088C074}"/>
              </a:ext>
            </a:extLst>
          </p:cNvPr>
          <p:cNvSpPr>
            <a:spLocks noChangeArrowheads="1"/>
          </p:cNvSpPr>
          <p:nvPr/>
        </p:nvSpPr>
        <p:spPr bwMode="auto">
          <a:xfrm>
            <a:off x="1763713" y="2925763"/>
            <a:ext cx="2879725" cy="1223962"/>
          </a:xfrm>
          <a:prstGeom prst="rect">
            <a:avLst/>
          </a:prstGeom>
          <a:gradFill rotWithShape="1">
            <a:gsLst>
              <a:gs pos="0">
                <a:srgbClr val="475E76"/>
              </a:gs>
              <a:gs pos="50000">
                <a:srgbClr val="99CCFF"/>
              </a:gs>
              <a:gs pos="100000">
                <a:srgbClr val="475E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41" name="Rectangle 4">
            <a:extLst>
              <a:ext uri="{FF2B5EF4-FFF2-40B4-BE49-F238E27FC236}">
                <a16:creationId xmlns:a16="http://schemas.microsoft.com/office/drawing/2014/main" id="{25097C97-1F77-4329-AFF3-DD6398924BD7}"/>
              </a:ext>
            </a:extLst>
          </p:cNvPr>
          <p:cNvSpPr>
            <a:spLocks noChangeArrowheads="1"/>
          </p:cNvSpPr>
          <p:nvPr/>
        </p:nvSpPr>
        <p:spPr bwMode="auto">
          <a:xfrm>
            <a:off x="2124075" y="3214688"/>
            <a:ext cx="935038"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Sno</a:t>
            </a:r>
          </a:p>
        </p:txBody>
      </p:sp>
      <p:sp>
        <p:nvSpPr>
          <p:cNvPr id="14342" name="Rectangle 5">
            <a:extLst>
              <a:ext uri="{FF2B5EF4-FFF2-40B4-BE49-F238E27FC236}">
                <a16:creationId xmlns:a16="http://schemas.microsoft.com/office/drawing/2014/main" id="{AB540283-A016-4511-8072-BB446307A3F0}"/>
              </a:ext>
            </a:extLst>
          </p:cNvPr>
          <p:cNvSpPr>
            <a:spLocks noChangeArrowheads="1"/>
          </p:cNvSpPr>
          <p:nvPr/>
        </p:nvSpPr>
        <p:spPr bwMode="auto">
          <a:xfrm>
            <a:off x="1908175" y="4725988"/>
            <a:ext cx="1368425"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Sdept</a:t>
            </a:r>
          </a:p>
        </p:txBody>
      </p:sp>
      <p:sp>
        <p:nvSpPr>
          <p:cNvPr id="14343" name="Rectangle 6">
            <a:extLst>
              <a:ext uri="{FF2B5EF4-FFF2-40B4-BE49-F238E27FC236}">
                <a16:creationId xmlns:a16="http://schemas.microsoft.com/office/drawing/2014/main" id="{DA5F0CA0-EC04-4707-B660-9BDB8EB8C090}"/>
              </a:ext>
            </a:extLst>
          </p:cNvPr>
          <p:cNvSpPr>
            <a:spLocks noChangeArrowheads="1"/>
          </p:cNvSpPr>
          <p:nvPr/>
        </p:nvSpPr>
        <p:spPr bwMode="auto">
          <a:xfrm>
            <a:off x="5148263" y="4725988"/>
            <a:ext cx="1368425"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Mname</a:t>
            </a:r>
          </a:p>
        </p:txBody>
      </p:sp>
      <p:sp>
        <p:nvSpPr>
          <p:cNvPr id="14344" name="Rectangle 7">
            <a:extLst>
              <a:ext uri="{FF2B5EF4-FFF2-40B4-BE49-F238E27FC236}">
                <a16:creationId xmlns:a16="http://schemas.microsoft.com/office/drawing/2014/main" id="{25E6605E-27A0-4900-B267-FADE8AD47965}"/>
              </a:ext>
            </a:extLst>
          </p:cNvPr>
          <p:cNvSpPr>
            <a:spLocks noChangeArrowheads="1"/>
          </p:cNvSpPr>
          <p:nvPr/>
        </p:nvSpPr>
        <p:spPr bwMode="auto">
          <a:xfrm>
            <a:off x="3419475" y="3214688"/>
            <a:ext cx="935038" cy="5746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Cno</a:t>
            </a:r>
          </a:p>
        </p:txBody>
      </p:sp>
      <p:sp>
        <p:nvSpPr>
          <p:cNvPr id="14345" name="Rectangle 9">
            <a:extLst>
              <a:ext uri="{FF2B5EF4-FFF2-40B4-BE49-F238E27FC236}">
                <a16:creationId xmlns:a16="http://schemas.microsoft.com/office/drawing/2014/main" id="{FE38B933-5A94-4AAB-B03A-B46F799E16E2}"/>
              </a:ext>
            </a:extLst>
          </p:cNvPr>
          <p:cNvSpPr>
            <a:spLocks noChangeArrowheads="1"/>
          </p:cNvSpPr>
          <p:nvPr/>
        </p:nvSpPr>
        <p:spPr bwMode="auto">
          <a:xfrm>
            <a:off x="6040438" y="3249613"/>
            <a:ext cx="1512887" cy="574675"/>
          </a:xfrm>
          <a:prstGeom prst="rect">
            <a:avLst/>
          </a:prstGeom>
          <a:gradFill rotWithShape="1">
            <a:gsLst>
              <a:gs pos="0">
                <a:srgbClr val="475E76"/>
              </a:gs>
              <a:gs pos="50000">
                <a:srgbClr val="99CCFF"/>
              </a:gs>
              <a:gs pos="100000">
                <a:srgbClr val="475E76"/>
              </a:gs>
            </a:gsLst>
            <a:lin ang="540000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Grade</a:t>
            </a:r>
          </a:p>
        </p:txBody>
      </p:sp>
      <p:cxnSp>
        <p:nvCxnSpPr>
          <p:cNvPr id="13323" name="AutoShape 10">
            <a:extLst>
              <a:ext uri="{FF2B5EF4-FFF2-40B4-BE49-F238E27FC236}">
                <a16:creationId xmlns:a16="http://schemas.microsoft.com/office/drawing/2014/main" id="{EF44DFB7-8D4C-4AFE-B9A3-834531BB4C32}"/>
              </a:ext>
            </a:extLst>
          </p:cNvPr>
          <p:cNvCxnSpPr>
            <a:cxnSpLocks noChangeShapeType="1"/>
            <a:endCxn id="14342" idx="0"/>
          </p:cNvCxnSpPr>
          <p:nvPr/>
        </p:nvCxnSpPr>
        <p:spPr bwMode="auto">
          <a:xfrm>
            <a:off x="2592388" y="3789363"/>
            <a:ext cx="0" cy="936625"/>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3324" name="AutoShape 11">
            <a:extLst>
              <a:ext uri="{FF2B5EF4-FFF2-40B4-BE49-F238E27FC236}">
                <a16:creationId xmlns:a16="http://schemas.microsoft.com/office/drawing/2014/main" id="{1A9A7FD5-DFF3-4132-BB2B-034F4E675DF7}"/>
              </a:ext>
            </a:extLst>
          </p:cNvPr>
          <p:cNvCxnSpPr>
            <a:cxnSpLocks noChangeShapeType="1"/>
            <a:stCxn id="14342" idx="3"/>
            <a:endCxn id="14343" idx="1"/>
          </p:cNvCxnSpPr>
          <p:nvPr/>
        </p:nvCxnSpPr>
        <p:spPr bwMode="auto">
          <a:xfrm>
            <a:off x="3276600" y="5013325"/>
            <a:ext cx="1871663" cy="0"/>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cxnSp>
        <p:nvCxnSpPr>
          <p:cNvPr id="13325" name="AutoShape 12">
            <a:extLst>
              <a:ext uri="{FF2B5EF4-FFF2-40B4-BE49-F238E27FC236}">
                <a16:creationId xmlns:a16="http://schemas.microsoft.com/office/drawing/2014/main" id="{15B586CD-60AF-4A22-9C22-9C4E28E27218}"/>
              </a:ext>
            </a:extLst>
          </p:cNvPr>
          <p:cNvCxnSpPr>
            <a:cxnSpLocks noChangeShapeType="1"/>
            <a:stCxn id="13317" idx="3"/>
            <a:endCxn id="14345" idx="1"/>
          </p:cNvCxnSpPr>
          <p:nvPr/>
        </p:nvCxnSpPr>
        <p:spPr bwMode="auto">
          <a:xfrm flipV="1">
            <a:off x="4643438" y="3536950"/>
            <a:ext cx="1397000" cy="1588"/>
          </a:xfrm>
          <a:prstGeom prst="straightConnector1">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23"/>
                                        </p:tgtEl>
                                        <p:attrNameLst>
                                          <p:attrName>style.visibility</p:attrName>
                                        </p:attrNameLst>
                                      </p:cBhvr>
                                      <p:to>
                                        <p:strVal val="visible"/>
                                      </p:to>
                                    </p:set>
                                    <p:animEffect transition="in" filter="wipe(up)">
                                      <p:cBhvr>
                                        <p:cTn id="7" dur="500"/>
                                        <p:tgtEl>
                                          <p:spTgt spid="13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24"/>
                                        </p:tgtEl>
                                        <p:attrNameLst>
                                          <p:attrName>style.visibility</p:attrName>
                                        </p:attrNameLst>
                                      </p:cBhvr>
                                      <p:to>
                                        <p:strVal val="visible"/>
                                      </p:to>
                                    </p:set>
                                    <p:animEffect transition="in" filter="wipe(left)">
                                      <p:cBhvr>
                                        <p:cTn id="12" dur="500"/>
                                        <p:tgtEl>
                                          <p:spTgt spid="13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325"/>
                                        </p:tgtEl>
                                        <p:attrNameLst>
                                          <p:attrName>style.visibility</p:attrName>
                                        </p:attrNameLst>
                                      </p:cBhvr>
                                      <p:to>
                                        <p:strVal val="visible"/>
                                      </p:to>
                                    </p:set>
                                    <p:animEffect transition="in" filter="wipe(left)">
                                      <p:cBhvr>
                                        <p:cTn id="21"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6">
            <a:extLst>
              <a:ext uri="{FF2B5EF4-FFF2-40B4-BE49-F238E27FC236}">
                <a16:creationId xmlns:a16="http://schemas.microsoft.com/office/drawing/2014/main" id="{88876F34-E86B-4D5E-A77A-6CD7A728D3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F00226-8766-4E83-8FAD-91C1CC90F15F}"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B9EAE211-6598-4E52-AC64-104F06C513B5}"/>
              </a:ext>
            </a:extLst>
          </p:cNvPr>
          <p:cNvSpPr>
            <a:spLocks noGrp="1" noChangeArrowheads="1"/>
          </p:cNvSpPr>
          <p:nvPr>
            <p:ph type="title"/>
          </p:nvPr>
        </p:nvSpPr>
        <p:spPr>
          <a:xfrm>
            <a:off x="277813" y="115888"/>
            <a:ext cx="8686800" cy="1143000"/>
          </a:xfrm>
        </p:spPr>
        <p:txBody>
          <a:bodyPr/>
          <a:lstStyle/>
          <a:p>
            <a:pPr eaLnBrk="1" hangingPunct="1"/>
            <a:r>
              <a:rPr lang="zh-CN" altLang="en-US" sz="4000"/>
              <a:t>关系模式</a:t>
            </a:r>
            <a:r>
              <a:rPr lang="en-US" altLang="zh-CN" sz="4000"/>
              <a:t>Student&lt;U, F&gt;</a:t>
            </a:r>
            <a:r>
              <a:rPr lang="zh-CN" altLang="en-US" sz="4000"/>
              <a:t>中存在的问题</a:t>
            </a:r>
          </a:p>
        </p:txBody>
      </p:sp>
      <p:graphicFrame>
        <p:nvGraphicFramePr>
          <p:cNvPr id="22725" name="Group 197">
            <a:extLst>
              <a:ext uri="{FF2B5EF4-FFF2-40B4-BE49-F238E27FC236}">
                <a16:creationId xmlns:a16="http://schemas.microsoft.com/office/drawing/2014/main" id="{3F153CB0-B680-48FB-B6EC-22304EABB088}"/>
              </a:ext>
            </a:extLst>
          </p:cNvPr>
          <p:cNvGraphicFramePr>
            <a:graphicFrameLocks noGrp="1"/>
          </p:cNvGraphicFramePr>
          <p:nvPr>
            <p:ph sz="half" idx="2"/>
          </p:nvPr>
        </p:nvGraphicFramePr>
        <p:xfrm>
          <a:off x="611188" y="1268413"/>
          <a:ext cx="8064500" cy="3688024"/>
        </p:xfrm>
        <a:graphic>
          <a:graphicData uri="http://schemas.openxmlformats.org/drawingml/2006/table">
            <a:tbl>
              <a:tblPr/>
              <a:tblGrid>
                <a:gridCol w="1614487">
                  <a:extLst>
                    <a:ext uri="{9D8B030D-6E8A-4147-A177-3AD203B41FA5}">
                      <a16:colId xmlns:a16="http://schemas.microsoft.com/office/drawing/2014/main" val="20000"/>
                    </a:ext>
                  </a:extLst>
                </a:gridCol>
                <a:gridCol w="1614488">
                  <a:extLst>
                    <a:ext uri="{9D8B030D-6E8A-4147-A177-3AD203B41FA5}">
                      <a16:colId xmlns:a16="http://schemas.microsoft.com/office/drawing/2014/main" val="20001"/>
                    </a:ext>
                  </a:extLst>
                </a:gridCol>
                <a:gridCol w="1606550">
                  <a:extLst>
                    <a:ext uri="{9D8B030D-6E8A-4147-A177-3AD203B41FA5}">
                      <a16:colId xmlns:a16="http://schemas.microsoft.com/office/drawing/2014/main" val="20002"/>
                    </a:ext>
                  </a:extLst>
                </a:gridCol>
                <a:gridCol w="1614487">
                  <a:extLst>
                    <a:ext uri="{9D8B030D-6E8A-4147-A177-3AD203B41FA5}">
                      <a16:colId xmlns:a16="http://schemas.microsoft.com/office/drawing/2014/main" val="20003"/>
                    </a:ext>
                  </a:extLst>
                </a:gridCol>
                <a:gridCol w="1614488">
                  <a:extLst>
                    <a:ext uri="{9D8B030D-6E8A-4147-A177-3AD203B41FA5}">
                      <a16:colId xmlns:a16="http://schemas.microsoft.com/office/drawing/2014/main" val="20004"/>
                    </a:ext>
                  </a:extLst>
                </a:gridCol>
              </a:tblGrid>
              <a:tr h="5790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Sno</a:t>
                      </a:r>
                    </a:p>
                  </a:txBody>
                  <a:tcPr marT="45716" marB="45716"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Sdept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Mname</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Cno</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charset="0"/>
                          <a:ea typeface="宋体" pitchFamily="2" charset="-122"/>
                        </a:rPr>
                        <a:t>Grade</a:t>
                      </a:r>
                    </a:p>
                  </a:txBody>
                  <a:tcPr marT="45716" marB="45716"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S1</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95</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S2</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90</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S3</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88</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S4</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70</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S5</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CS</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张明</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C1</a:t>
                      </a: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78</a:t>
                      </a: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charset="0"/>
                          <a:ea typeface="宋体" pitchFamily="2" charset="-122"/>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717" name="Oval 189">
            <a:extLst>
              <a:ext uri="{FF2B5EF4-FFF2-40B4-BE49-F238E27FC236}">
                <a16:creationId xmlns:a16="http://schemas.microsoft.com/office/drawing/2014/main" id="{E66BB7A6-2FCC-487B-B512-2C60B968078C}"/>
              </a:ext>
            </a:extLst>
          </p:cNvPr>
          <p:cNvSpPr>
            <a:spLocks noChangeArrowheads="1"/>
          </p:cNvSpPr>
          <p:nvPr/>
        </p:nvSpPr>
        <p:spPr bwMode="auto">
          <a:xfrm>
            <a:off x="4067175" y="1844675"/>
            <a:ext cx="1152525" cy="252095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727" name="Rectangle 199">
            <a:extLst>
              <a:ext uri="{FF2B5EF4-FFF2-40B4-BE49-F238E27FC236}">
                <a16:creationId xmlns:a16="http://schemas.microsoft.com/office/drawing/2014/main" id="{9E01784A-A8E3-41D8-8C30-2863B30AD671}"/>
              </a:ext>
            </a:extLst>
          </p:cNvPr>
          <p:cNvSpPr>
            <a:spLocks noChangeArrowheads="1"/>
          </p:cNvSpPr>
          <p:nvPr/>
        </p:nvSpPr>
        <p:spPr bwMode="auto">
          <a:xfrm>
            <a:off x="3130550" y="6021388"/>
            <a:ext cx="208915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删除异常</a:t>
            </a:r>
          </a:p>
        </p:txBody>
      </p:sp>
      <p:sp>
        <p:nvSpPr>
          <p:cNvPr id="22728" name="Rectangle 200">
            <a:extLst>
              <a:ext uri="{FF2B5EF4-FFF2-40B4-BE49-F238E27FC236}">
                <a16:creationId xmlns:a16="http://schemas.microsoft.com/office/drawing/2014/main" id="{E88201C1-DBE7-4F13-8F91-788BF30E2587}"/>
              </a:ext>
            </a:extLst>
          </p:cNvPr>
          <p:cNvSpPr>
            <a:spLocks noChangeArrowheads="1"/>
          </p:cNvSpPr>
          <p:nvPr/>
        </p:nvSpPr>
        <p:spPr bwMode="auto">
          <a:xfrm>
            <a:off x="3132138" y="5229225"/>
            <a:ext cx="2087562"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插入异常</a:t>
            </a:r>
          </a:p>
        </p:txBody>
      </p:sp>
      <p:sp>
        <p:nvSpPr>
          <p:cNvPr id="22729" name="Rectangle 201">
            <a:extLst>
              <a:ext uri="{FF2B5EF4-FFF2-40B4-BE49-F238E27FC236}">
                <a16:creationId xmlns:a16="http://schemas.microsoft.com/office/drawing/2014/main" id="{3E06E2A0-C3E8-4E54-B4C8-6A04A933A02B}"/>
              </a:ext>
            </a:extLst>
          </p:cNvPr>
          <p:cNvSpPr>
            <a:spLocks noChangeArrowheads="1"/>
          </p:cNvSpPr>
          <p:nvPr/>
        </p:nvSpPr>
        <p:spPr bwMode="auto">
          <a:xfrm>
            <a:off x="755650" y="52292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22730" name="Rectangle 202">
            <a:extLst>
              <a:ext uri="{FF2B5EF4-FFF2-40B4-BE49-F238E27FC236}">
                <a16:creationId xmlns:a16="http://schemas.microsoft.com/office/drawing/2014/main" id="{0310F7C0-F5CB-4F24-9B27-721E05BE89DA}"/>
              </a:ext>
            </a:extLst>
          </p:cNvPr>
          <p:cNvSpPr>
            <a:spLocks noChangeArrowheads="1"/>
          </p:cNvSpPr>
          <p:nvPr/>
        </p:nvSpPr>
        <p:spPr bwMode="auto">
          <a:xfrm>
            <a:off x="755650" y="6021388"/>
            <a:ext cx="215900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修改复杂</a:t>
            </a:r>
            <a:endParaRPr lang="zh-CN" altLang="en-US" sz="44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17" grpId="0" animBg="1"/>
      <p:bldP spid="22727" grpId="0" animBg="1"/>
      <p:bldP spid="22728" grpId="0" animBg="1"/>
      <p:bldP spid="22729" grpId="0" animBg="1"/>
      <p:bldP spid="227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C4EB04C1-A2A4-4F11-B621-883B29B70C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D3EA7-83F4-465A-9E24-EBE93CC006FE}" type="slidenum">
              <a:rPr lang="zh-CN" altLang="en-US"/>
              <a:pPr eaLnBrk="1" hangingPunct="1"/>
              <a:t>15</a:t>
            </a:fld>
            <a:endParaRPr lang="en-US" altLang="zh-CN"/>
          </a:p>
        </p:txBody>
      </p:sp>
      <p:sp>
        <p:nvSpPr>
          <p:cNvPr id="23555" name="Rectangle 3">
            <a:extLst>
              <a:ext uri="{FF2B5EF4-FFF2-40B4-BE49-F238E27FC236}">
                <a16:creationId xmlns:a16="http://schemas.microsoft.com/office/drawing/2014/main" id="{7A756314-F0C6-44FF-A88E-45CCA14A381D}"/>
              </a:ext>
            </a:extLst>
          </p:cNvPr>
          <p:cNvSpPr>
            <a:spLocks noGrp="1" noChangeArrowheads="1"/>
          </p:cNvSpPr>
          <p:nvPr>
            <p:ph type="body" idx="1"/>
          </p:nvPr>
        </p:nvSpPr>
        <p:spPr>
          <a:xfrm>
            <a:off x="180975" y="333375"/>
            <a:ext cx="8927529" cy="6047953"/>
          </a:xfrm>
        </p:spPr>
        <p:txBody>
          <a:bodyPr/>
          <a:lstStyle/>
          <a:p>
            <a:pPr marL="609600" indent="-609600" eaLnBrk="1" hangingPunct="1">
              <a:buFontTx/>
              <a:buNone/>
            </a:pPr>
            <a:r>
              <a:rPr lang="zh-CN" altLang="en-US" sz="4000" dirty="0">
                <a:solidFill>
                  <a:srgbClr val="3333CC"/>
                </a:solidFill>
              </a:rPr>
              <a:t>结论：</a:t>
            </a:r>
            <a:r>
              <a:rPr lang="en-US" altLang="zh-CN" sz="4000" dirty="0">
                <a:solidFill>
                  <a:srgbClr val="3333CC"/>
                </a:solidFill>
              </a:rPr>
              <a:t>Student</a:t>
            </a:r>
            <a:r>
              <a:rPr lang="zh-CN" altLang="en-US" sz="4000" dirty="0">
                <a:solidFill>
                  <a:srgbClr val="3333CC"/>
                </a:solidFill>
              </a:rPr>
              <a:t>关系模式不是好的模式</a:t>
            </a:r>
          </a:p>
          <a:p>
            <a:pPr marL="609600" indent="-609600" eaLnBrk="1" hangingPunct="1"/>
            <a:r>
              <a:rPr lang="zh-CN" altLang="en-US" sz="4000" dirty="0"/>
              <a:t>“好”的模式</a:t>
            </a:r>
          </a:p>
          <a:p>
            <a:pPr marL="990600" lvl="1" indent="-533400" eaLnBrk="1" hangingPunct="1">
              <a:buFontTx/>
              <a:buAutoNum type="circleNumDbPlain"/>
            </a:pPr>
            <a:r>
              <a:rPr lang="zh-CN" altLang="en-US" sz="3600" dirty="0"/>
              <a:t>不会发生插入异常、删除异常、更新异常</a:t>
            </a:r>
          </a:p>
          <a:p>
            <a:pPr marL="990600" lvl="1" indent="-533400" eaLnBrk="1" hangingPunct="1">
              <a:buFontTx/>
              <a:buAutoNum type="circleNumDbPlain"/>
            </a:pPr>
            <a:r>
              <a:rPr lang="zh-CN" altLang="en-US" sz="3600" dirty="0"/>
              <a:t>数据冗余应尽可能少</a:t>
            </a:r>
          </a:p>
          <a:p>
            <a:pPr marL="609600" indent="-609600" eaLnBrk="1" hangingPunct="1"/>
            <a:r>
              <a:rPr lang="zh-CN" altLang="en-US" sz="4000" dirty="0"/>
              <a:t>原因：</a:t>
            </a:r>
            <a:r>
              <a:rPr lang="zh-CN" altLang="en-US" sz="4000" dirty="0">
                <a:solidFill>
                  <a:schemeClr val="accent2"/>
                </a:solidFill>
              </a:rPr>
              <a:t>由于模式中存在某些数据依赖引起</a:t>
            </a:r>
          </a:p>
          <a:p>
            <a:pPr marL="609600" indent="-609600" eaLnBrk="1" hangingPunct="1"/>
            <a:r>
              <a:rPr lang="zh-CN" altLang="en-US" sz="4000" dirty="0"/>
              <a:t>解决方法：</a:t>
            </a:r>
            <a:r>
              <a:rPr lang="zh-CN" altLang="en-US" sz="4000" dirty="0">
                <a:solidFill>
                  <a:schemeClr val="accent2"/>
                </a:solidFill>
              </a:rPr>
              <a:t>通过分解关系模式来消除其中不合适的数据依赖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4BFAFEFD-0270-4A8A-8B9A-0B722D5AD9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48ABFA-4AC7-4E61-A989-50C9E923626C}"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5706896A-9AD3-4547-AF9F-4A0B0405FA5F}"/>
              </a:ext>
            </a:extLst>
          </p:cNvPr>
          <p:cNvSpPr>
            <a:spLocks noGrp="1" noChangeArrowheads="1"/>
          </p:cNvSpPr>
          <p:nvPr>
            <p:ph type="title"/>
          </p:nvPr>
        </p:nvSpPr>
        <p:spPr>
          <a:xfrm>
            <a:off x="428625" y="214313"/>
            <a:ext cx="8229600" cy="1143000"/>
          </a:xfrm>
        </p:spPr>
        <p:txBody>
          <a:bodyPr/>
          <a:lstStyle/>
          <a:p>
            <a:pPr eaLnBrk="1" hangingPunct="1"/>
            <a:r>
              <a:rPr lang="zh-CN" altLang="en-US" sz="4800" b="1">
                <a:solidFill>
                  <a:srgbClr val="3333CC"/>
                </a:solidFill>
              </a:rPr>
              <a:t>分解关系模式</a:t>
            </a:r>
          </a:p>
        </p:txBody>
      </p:sp>
      <p:sp>
        <p:nvSpPr>
          <p:cNvPr id="16388" name="Rectangle 3">
            <a:extLst>
              <a:ext uri="{FF2B5EF4-FFF2-40B4-BE49-F238E27FC236}">
                <a16:creationId xmlns:a16="http://schemas.microsoft.com/office/drawing/2014/main" id="{637EE447-5B74-41E2-AAC1-46C6F3B4A783}"/>
              </a:ext>
            </a:extLst>
          </p:cNvPr>
          <p:cNvSpPr>
            <a:spLocks noGrp="1" noChangeArrowheads="1"/>
          </p:cNvSpPr>
          <p:nvPr>
            <p:ph type="body" idx="1"/>
          </p:nvPr>
        </p:nvSpPr>
        <p:spPr>
          <a:xfrm>
            <a:off x="250825" y="1600200"/>
            <a:ext cx="8435975" cy="4637088"/>
          </a:xfrm>
        </p:spPr>
        <p:txBody>
          <a:bodyPr/>
          <a:lstStyle/>
          <a:p>
            <a:pPr marL="609600" indent="-609600" eaLnBrk="1" hangingPunct="1">
              <a:buFontTx/>
              <a:buNone/>
            </a:pPr>
            <a:r>
              <a:rPr lang="zh-CN" altLang="en-US" sz="4000"/>
              <a:t> 把这个单一模式分解为</a:t>
            </a:r>
            <a:r>
              <a:rPr lang="en-US" altLang="zh-CN" sz="4000"/>
              <a:t>3</a:t>
            </a:r>
            <a:r>
              <a:rPr lang="zh-CN" altLang="en-US" sz="4000"/>
              <a:t>个关系模式</a:t>
            </a:r>
          </a:p>
          <a:p>
            <a:pPr marL="990600" lvl="1" indent="-533400" eaLnBrk="1" hangingPunct="1">
              <a:buFontTx/>
              <a:buAutoNum type="circleNumDbPlain"/>
            </a:pPr>
            <a:r>
              <a:rPr lang="en-US" altLang="zh-CN" sz="3600"/>
              <a:t>S (</a:t>
            </a:r>
            <a:r>
              <a:rPr lang="en-US" altLang="zh-CN" sz="3600" u="sng">
                <a:solidFill>
                  <a:schemeClr val="accent2"/>
                </a:solidFill>
              </a:rPr>
              <a:t>Sno</a:t>
            </a:r>
            <a:r>
              <a:rPr lang="en-US" altLang="zh-CN" sz="3600"/>
              <a:t>, Sdept, Sno → Sdept)</a:t>
            </a:r>
          </a:p>
          <a:p>
            <a:pPr marL="990600" lvl="1" indent="-533400" eaLnBrk="1" hangingPunct="1">
              <a:buFontTx/>
              <a:buAutoNum type="circleNumDbPlain"/>
            </a:pPr>
            <a:r>
              <a:rPr lang="en-US" altLang="zh-CN" sz="3600"/>
              <a:t>SC (</a:t>
            </a:r>
            <a:r>
              <a:rPr lang="en-US" altLang="zh-CN" sz="3600" u="sng">
                <a:solidFill>
                  <a:schemeClr val="accent2"/>
                </a:solidFill>
              </a:rPr>
              <a:t>Sno</a:t>
            </a:r>
            <a:r>
              <a:rPr lang="zh-CN" altLang="en-US" sz="3600" u="sng">
                <a:solidFill>
                  <a:schemeClr val="accent2"/>
                </a:solidFill>
              </a:rPr>
              <a:t>，</a:t>
            </a:r>
            <a:r>
              <a:rPr lang="en-US" altLang="zh-CN" sz="3600" u="sng">
                <a:solidFill>
                  <a:schemeClr val="accent2"/>
                </a:solidFill>
              </a:rPr>
              <a:t>Cno</a:t>
            </a:r>
            <a:r>
              <a:rPr lang="en-US" altLang="zh-CN" sz="3600"/>
              <a:t>, Grade, (Sno</a:t>
            </a:r>
            <a:r>
              <a:rPr lang="zh-CN" altLang="en-US" sz="3600"/>
              <a:t>，</a:t>
            </a:r>
            <a:r>
              <a:rPr lang="en-US" altLang="zh-CN" sz="3600"/>
              <a:t>Cno)</a:t>
            </a:r>
            <a:r>
              <a:rPr lang="zh-CN" altLang="en-US" sz="3600"/>
              <a:t> </a:t>
            </a:r>
            <a:r>
              <a:rPr lang="en-US" altLang="zh-CN" sz="3600"/>
              <a:t>→ Grade);</a:t>
            </a:r>
          </a:p>
          <a:p>
            <a:pPr marL="990600" lvl="1" indent="-533400" eaLnBrk="1" hangingPunct="1">
              <a:buFontTx/>
              <a:buAutoNum type="circleNumDbPlain"/>
            </a:pPr>
            <a:r>
              <a:rPr lang="en-US" altLang="zh-CN" sz="3600"/>
              <a:t>DEPT (</a:t>
            </a:r>
            <a:r>
              <a:rPr lang="en-US" altLang="zh-CN" sz="3600" u="sng">
                <a:solidFill>
                  <a:schemeClr val="accent2"/>
                </a:solidFill>
              </a:rPr>
              <a:t>Sdept</a:t>
            </a:r>
            <a:r>
              <a:rPr lang="en-US" altLang="zh-CN" sz="3600"/>
              <a:t>, Mname, Sdept→ Mname)</a:t>
            </a:r>
            <a:endParaRPr lang="zh-CN" altLang="en-US" sz="3600"/>
          </a:p>
          <a:p>
            <a:pPr marL="990600" lvl="1" indent="-5334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0ACEB9F6-D025-454D-B352-5012E0F8C9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981E1E-1ADC-4C6B-8241-19C18AC08ABA}"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CD1CB522-8059-47E6-90C5-5EC7167611AA}"/>
              </a:ext>
            </a:extLst>
          </p:cNvPr>
          <p:cNvSpPr>
            <a:spLocks noGrp="1" noChangeArrowheads="1"/>
          </p:cNvSpPr>
          <p:nvPr>
            <p:ph type="title"/>
          </p:nvPr>
        </p:nvSpPr>
        <p:spPr/>
        <p:txBody>
          <a:bodyPr/>
          <a:lstStyle/>
          <a:p>
            <a:pPr eaLnBrk="1" hangingPunct="1"/>
            <a:r>
              <a:rPr lang="en-US" altLang="zh-CN" sz="4800">
                <a:solidFill>
                  <a:srgbClr val="3333CC"/>
                </a:solidFill>
              </a:rPr>
              <a:t>6.2 </a:t>
            </a:r>
            <a:r>
              <a:rPr lang="zh-CN" altLang="en-US" sz="4800" b="1">
                <a:solidFill>
                  <a:srgbClr val="3333CC"/>
                </a:solidFill>
              </a:rPr>
              <a:t>规范化</a:t>
            </a:r>
          </a:p>
        </p:txBody>
      </p:sp>
      <p:sp>
        <p:nvSpPr>
          <p:cNvPr id="17412" name="Rectangle 3">
            <a:extLst>
              <a:ext uri="{FF2B5EF4-FFF2-40B4-BE49-F238E27FC236}">
                <a16:creationId xmlns:a16="http://schemas.microsoft.com/office/drawing/2014/main" id="{1B2CDDA7-26EE-4F60-926C-2846A5E25D90}"/>
              </a:ext>
            </a:extLst>
          </p:cNvPr>
          <p:cNvSpPr>
            <a:spLocks noGrp="1" noChangeArrowheads="1"/>
          </p:cNvSpPr>
          <p:nvPr>
            <p:ph type="body" idx="1"/>
          </p:nvPr>
        </p:nvSpPr>
        <p:spPr>
          <a:xfrm>
            <a:off x="214313" y="1743075"/>
            <a:ext cx="8606159" cy="3471863"/>
          </a:xfrm>
        </p:spPr>
        <p:txBody>
          <a:bodyPr/>
          <a:lstStyle/>
          <a:p>
            <a:pPr eaLnBrk="1" hangingPunct="1">
              <a:buFontTx/>
              <a:buNone/>
            </a:pPr>
            <a:r>
              <a:rPr lang="zh-CN" altLang="en-US" sz="4400" dirty="0">
                <a:solidFill>
                  <a:schemeClr val="accent2"/>
                </a:solidFill>
              </a:rPr>
              <a:t>   规范化理论</a:t>
            </a:r>
            <a:r>
              <a:rPr lang="zh-CN" altLang="en-US" sz="4400" dirty="0"/>
              <a:t>是用来改造关系模式，通过分解关系模式来消除其中不合适的数据依赖，以解决插入异常、删除异常、更新异常和数据冗余问题。</a:t>
            </a:r>
          </a:p>
          <a:p>
            <a:pPr eaLnBrk="1" hangingPunct="1"/>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left)">
                                      <p:cBhvr>
                                        <p:cTn id="7" dur="500"/>
                                        <p:tgtEl>
                                          <p:spTgt spid="174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90337EEF-0600-4E96-B94B-41390B52DE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44AD47-EAE2-460D-9D85-27EDD56CAF05}"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8FB4337E-223E-42BE-B855-6744014C9C84}"/>
              </a:ext>
            </a:extLst>
          </p:cNvPr>
          <p:cNvSpPr>
            <a:spLocks noGrp="1" noChangeArrowheads="1"/>
          </p:cNvSpPr>
          <p:nvPr>
            <p:ph type="title"/>
          </p:nvPr>
        </p:nvSpPr>
        <p:spPr>
          <a:xfrm>
            <a:off x="500063" y="0"/>
            <a:ext cx="8229600" cy="1143000"/>
          </a:xfrm>
        </p:spPr>
        <p:txBody>
          <a:bodyPr/>
          <a:lstStyle/>
          <a:p>
            <a:pPr eaLnBrk="1" hangingPunct="1"/>
            <a:r>
              <a:rPr lang="en-US" altLang="zh-CN" sz="4800">
                <a:solidFill>
                  <a:srgbClr val="3333CC"/>
                </a:solidFill>
              </a:rPr>
              <a:t>6.2 </a:t>
            </a:r>
            <a:r>
              <a:rPr lang="zh-CN" altLang="en-US" sz="4800" b="1">
                <a:solidFill>
                  <a:srgbClr val="3333CC"/>
                </a:solidFill>
              </a:rPr>
              <a:t>规范化</a:t>
            </a:r>
          </a:p>
        </p:txBody>
      </p:sp>
      <p:sp>
        <p:nvSpPr>
          <p:cNvPr id="19460" name="Rectangle 3">
            <a:extLst>
              <a:ext uri="{FF2B5EF4-FFF2-40B4-BE49-F238E27FC236}">
                <a16:creationId xmlns:a16="http://schemas.microsoft.com/office/drawing/2014/main" id="{0238EEBA-A064-419B-81C8-5CEB60235340}"/>
              </a:ext>
            </a:extLst>
          </p:cNvPr>
          <p:cNvSpPr>
            <a:spLocks noGrp="1" noChangeArrowheads="1"/>
          </p:cNvSpPr>
          <p:nvPr>
            <p:ph type="body" idx="1"/>
          </p:nvPr>
        </p:nvSpPr>
        <p:spPr>
          <a:xfrm>
            <a:off x="500063" y="1143000"/>
            <a:ext cx="8229600" cy="5329238"/>
          </a:xfrm>
        </p:spPr>
        <p:txBody>
          <a:bodyPr/>
          <a:lstStyle/>
          <a:p>
            <a:pPr eaLnBrk="1" hangingPunct="1">
              <a:lnSpc>
                <a:spcPct val="90000"/>
              </a:lnSpc>
              <a:buFontTx/>
              <a:buNone/>
            </a:pPr>
            <a:r>
              <a:rPr lang="en-US" altLang="zh-CN" sz="3600"/>
              <a:t>6.2.1   </a:t>
            </a:r>
            <a:r>
              <a:rPr lang="zh-CN" altLang="en-US" sz="3600"/>
              <a:t>函数依赖</a:t>
            </a:r>
          </a:p>
          <a:p>
            <a:pPr eaLnBrk="1" hangingPunct="1">
              <a:lnSpc>
                <a:spcPct val="90000"/>
              </a:lnSpc>
              <a:buFontTx/>
              <a:buNone/>
            </a:pPr>
            <a:r>
              <a:rPr lang="en-US" altLang="zh-CN" sz="3600"/>
              <a:t>6.2.2   </a:t>
            </a:r>
            <a:r>
              <a:rPr lang="zh-CN" altLang="en-US" sz="3600"/>
              <a:t>码</a:t>
            </a:r>
          </a:p>
          <a:p>
            <a:pPr eaLnBrk="1" hangingPunct="1">
              <a:lnSpc>
                <a:spcPct val="90000"/>
              </a:lnSpc>
              <a:buFontTx/>
              <a:buNone/>
            </a:pPr>
            <a:r>
              <a:rPr lang="en-US" altLang="zh-CN" sz="3600"/>
              <a:t>6.2.3   </a:t>
            </a:r>
            <a:r>
              <a:rPr lang="zh-CN" altLang="en-US" sz="3600"/>
              <a:t>范式</a:t>
            </a:r>
          </a:p>
          <a:p>
            <a:pPr eaLnBrk="1" hangingPunct="1">
              <a:lnSpc>
                <a:spcPct val="90000"/>
              </a:lnSpc>
              <a:buFontTx/>
              <a:buNone/>
            </a:pPr>
            <a:r>
              <a:rPr lang="en-US" altLang="zh-CN" sz="3600"/>
              <a:t>6.2.4   2NF</a:t>
            </a:r>
          </a:p>
          <a:p>
            <a:pPr eaLnBrk="1" hangingPunct="1">
              <a:lnSpc>
                <a:spcPct val="90000"/>
              </a:lnSpc>
              <a:buFontTx/>
              <a:buNone/>
            </a:pPr>
            <a:r>
              <a:rPr lang="en-US" altLang="zh-CN" sz="3600"/>
              <a:t>6.2.5   3NF</a:t>
            </a:r>
          </a:p>
          <a:p>
            <a:pPr eaLnBrk="1" hangingPunct="1">
              <a:lnSpc>
                <a:spcPct val="90000"/>
              </a:lnSpc>
              <a:buFontTx/>
              <a:buNone/>
            </a:pPr>
            <a:r>
              <a:rPr lang="en-US" altLang="zh-CN" sz="3600"/>
              <a:t>6.2.6   BCNF</a:t>
            </a:r>
          </a:p>
          <a:p>
            <a:pPr eaLnBrk="1" hangingPunct="1">
              <a:lnSpc>
                <a:spcPct val="90000"/>
              </a:lnSpc>
              <a:buFontTx/>
              <a:buNone/>
            </a:pPr>
            <a:r>
              <a:rPr lang="en-US" altLang="zh-CN" sz="3600"/>
              <a:t>6.2.7  </a:t>
            </a:r>
            <a:r>
              <a:rPr lang="zh-CN" altLang="en-US" sz="3600"/>
              <a:t>多值依赖</a:t>
            </a:r>
          </a:p>
          <a:p>
            <a:pPr eaLnBrk="1" hangingPunct="1">
              <a:lnSpc>
                <a:spcPct val="90000"/>
              </a:lnSpc>
              <a:buFontTx/>
              <a:buNone/>
            </a:pPr>
            <a:r>
              <a:rPr lang="en-US" altLang="zh-CN" sz="3600"/>
              <a:t>6.2.8  4NF</a:t>
            </a:r>
          </a:p>
          <a:p>
            <a:pPr eaLnBrk="1" hangingPunct="1">
              <a:lnSpc>
                <a:spcPct val="90000"/>
              </a:lnSpc>
              <a:buFontTx/>
              <a:buNone/>
            </a:pPr>
            <a:r>
              <a:rPr lang="en-US" altLang="zh-CN" sz="3600"/>
              <a:t>6.2.9  </a:t>
            </a:r>
            <a:r>
              <a:rPr lang="zh-CN" altLang="en-US" sz="3600"/>
              <a:t>规范化小结</a:t>
            </a:r>
          </a:p>
        </p:txBody>
      </p:sp>
      <p:sp>
        <p:nvSpPr>
          <p:cNvPr id="19461" name="Rectangle 4">
            <a:extLst>
              <a:ext uri="{FF2B5EF4-FFF2-40B4-BE49-F238E27FC236}">
                <a16:creationId xmlns:a16="http://schemas.microsoft.com/office/drawing/2014/main" id="{4263EC13-6449-4EDE-ACAF-E8926F8854B4}"/>
              </a:ext>
            </a:extLst>
          </p:cNvPr>
          <p:cNvSpPr>
            <a:spLocks noChangeArrowheads="1"/>
          </p:cNvSpPr>
          <p:nvPr/>
        </p:nvSpPr>
        <p:spPr bwMode="auto">
          <a:xfrm>
            <a:off x="0" y="0"/>
            <a:ext cx="565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zh-CN" altLang="en-US" sz="3600"/>
              <a:t>   </a:t>
            </a:r>
            <a:endParaRPr lang="zh-CN" altLang="en-US" sz="2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A6393E9-E585-497A-B11E-D89FB91627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E5AB21-7749-4EEA-BD8C-3E7844910528}"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D57AA58D-CAC4-4D40-8FA9-EFB1AED9B185}"/>
              </a:ext>
            </a:extLst>
          </p:cNvPr>
          <p:cNvSpPr>
            <a:spLocks noGrp="1" noChangeArrowheads="1"/>
          </p:cNvSpPr>
          <p:nvPr>
            <p:ph type="title"/>
          </p:nvPr>
        </p:nvSpPr>
        <p:spPr>
          <a:xfrm>
            <a:off x="500063" y="71438"/>
            <a:ext cx="8229600" cy="1143000"/>
          </a:xfrm>
        </p:spPr>
        <p:txBody>
          <a:bodyPr/>
          <a:lstStyle/>
          <a:p>
            <a:pPr eaLnBrk="1" hangingPunct="1"/>
            <a:r>
              <a:rPr lang="en-US" altLang="zh-CN" sz="4800">
                <a:solidFill>
                  <a:srgbClr val="3333CC"/>
                </a:solidFill>
              </a:rPr>
              <a:t>6.2.1 </a:t>
            </a:r>
            <a:r>
              <a:rPr lang="zh-CN" altLang="en-US" sz="4800" b="1">
                <a:solidFill>
                  <a:srgbClr val="3333CC"/>
                </a:solidFill>
              </a:rPr>
              <a:t>函数依赖</a:t>
            </a:r>
          </a:p>
        </p:txBody>
      </p:sp>
      <p:sp>
        <p:nvSpPr>
          <p:cNvPr id="19460" name="Rectangle 3">
            <a:extLst>
              <a:ext uri="{FF2B5EF4-FFF2-40B4-BE49-F238E27FC236}">
                <a16:creationId xmlns:a16="http://schemas.microsoft.com/office/drawing/2014/main" id="{16FA141D-001C-4397-93A2-79C195223654}"/>
              </a:ext>
            </a:extLst>
          </p:cNvPr>
          <p:cNvSpPr>
            <a:spLocks noGrp="1" noChangeArrowheads="1"/>
          </p:cNvSpPr>
          <p:nvPr>
            <p:ph type="body" idx="1"/>
          </p:nvPr>
        </p:nvSpPr>
        <p:spPr>
          <a:xfrm>
            <a:off x="285750" y="1671638"/>
            <a:ext cx="8675688" cy="3989387"/>
          </a:xfrm>
        </p:spPr>
        <p:txBody>
          <a:bodyPr/>
          <a:lstStyle/>
          <a:p>
            <a:pPr marL="742950" indent="-742950" eaLnBrk="1" hangingPunct="1">
              <a:buFontTx/>
              <a:buAutoNum type="arabicPeriod"/>
            </a:pPr>
            <a:r>
              <a:rPr lang="zh-CN" altLang="en-US" sz="4000"/>
              <a:t>函数依赖</a:t>
            </a:r>
          </a:p>
          <a:p>
            <a:pPr marL="742950" indent="-742950" eaLnBrk="1" hangingPunct="1">
              <a:buFontTx/>
              <a:buAutoNum type="arabicPeriod"/>
            </a:pPr>
            <a:r>
              <a:rPr lang="zh-CN" altLang="en-US" sz="4000"/>
              <a:t>非平凡的函数依赖 </a:t>
            </a:r>
            <a:r>
              <a:rPr lang="en-US" altLang="zh-CN" sz="4000"/>
              <a:t>vs. </a:t>
            </a:r>
            <a:r>
              <a:rPr lang="zh-CN" altLang="en-US" sz="4000"/>
              <a:t>平凡的函数依赖 </a:t>
            </a:r>
          </a:p>
          <a:p>
            <a:pPr marL="742950" indent="-742950" eaLnBrk="1" hangingPunct="1">
              <a:buFontTx/>
              <a:buAutoNum type="arabicPeriod"/>
            </a:pPr>
            <a:r>
              <a:rPr lang="zh-CN" altLang="en-US" sz="4000"/>
              <a:t>完全函数依赖 </a:t>
            </a:r>
            <a:r>
              <a:rPr lang="en-US" altLang="zh-CN" sz="4000"/>
              <a:t>vs. </a:t>
            </a:r>
            <a:r>
              <a:rPr lang="zh-CN" altLang="en-US" sz="4000"/>
              <a:t>部分函数依赖</a:t>
            </a:r>
          </a:p>
          <a:p>
            <a:pPr marL="742950" indent="-742950" eaLnBrk="1" hangingPunct="1">
              <a:buFontTx/>
              <a:buAutoNum type="arabicPeriod"/>
            </a:pPr>
            <a:r>
              <a:rPr lang="zh-CN" altLang="en-US" sz="4000"/>
              <a:t>传递函数依赖</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wipe(up)">
                                      <p:cBhvr>
                                        <p:cTn id="7" dur="500"/>
                                        <p:tgtEl>
                                          <p:spTgt spid="194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wipe(up)">
                                      <p:cBhvr>
                                        <p:cTn id="12" dur="500"/>
                                        <p:tgtEl>
                                          <p:spTgt spid="194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460">
                                            <p:txEl>
                                              <p:pRg st="2" end="2"/>
                                            </p:txEl>
                                          </p:spTgt>
                                        </p:tgtEl>
                                        <p:attrNameLst>
                                          <p:attrName>style.visibility</p:attrName>
                                        </p:attrNameLst>
                                      </p:cBhvr>
                                      <p:to>
                                        <p:strVal val="visible"/>
                                      </p:to>
                                    </p:set>
                                    <p:animEffect transition="in" filter="wipe(up)">
                                      <p:cBhvr>
                                        <p:cTn id="17" dur="500"/>
                                        <p:tgtEl>
                                          <p:spTgt spid="194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60">
                                            <p:txEl>
                                              <p:pRg st="3" end="3"/>
                                            </p:txEl>
                                          </p:spTgt>
                                        </p:tgtEl>
                                        <p:attrNameLst>
                                          <p:attrName>style.visibility</p:attrName>
                                        </p:attrNameLst>
                                      </p:cBhvr>
                                      <p:to>
                                        <p:strVal val="visible"/>
                                      </p:to>
                                    </p:set>
                                    <p:animEffect transition="in" filter="wipe(up)">
                                      <p:cBhvr>
                                        <p:cTn id="22" dur="500"/>
                                        <p:tgtEl>
                                          <p:spTgt spid="194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F4DF375-1B9A-4F49-86AC-182BEA6FE6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59DBFF-3250-43F8-9A95-86D0E7219B8D}"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A4EDF0A0-ACE0-4B46-9C66-7988B29B765D}"/>
              </a:ext>
            </a:extLst>
          </p:cNvPr>
          <p:cNvSpPr>
            <a:spLocks noGrp="1" noChangeArrowheads="1"/>
          </p:cNvSpPr>
          <p:nvPr>
            <p:ph type="title"/>
          </p:nvPr>
        </p:nvSpPr>
        <p:spPr/>
        <p:txBody>
          <a:bodyPr/>
          <a:lstStyle/>
          <a:p>
            <a:pPr eaLnBrk="1" hangingPunct="1"/>
            <a:r>
              <a:rPr lang="zh-CN" altLang="en-US" sz="4800" b="1">
                <a:solidFill>
                  <a:srgbClr val="3333CC"/>
                </a:solidFill>
              </a:rPr>
              <a:t>第六章 关系数据理论</a:t>
            </a:r>
          </a:p>
        </p:txBody>
      </p:sp>
      <p:sp>
        <p:nvSpPr>
          <p:cNvPr id="3076" name="Rectangle 3">
            <a:extLst>
              <a:ext uri="{FF2B5EF4-FFF2-40B4-BE49-F238E27FC236}">
                <a16:creationId xmlns:a16="http://schemas.microsoft.com/office/drawing/2014/main" id="{77438C6B-71B7-404F-AC3F-C1B11A7F73AF}"/>
              </a:ext>
            </a:extLst>
          </p:cNvPr>
          <p:cNvSpPr>
            <a:spLocks noGrp="1" noChangeArrowheads="1"/>
          </p:cNvSpPr>
          <p:nvPr>
            <p:ph type="body" idx="1"/>
          </p:nvPr>
        </p:nvSpPr>
        <p:spPr>
          <a:xfrm>
            <a:off x="971550" y="1600200"/>
            <a:ext cx="7427913" cy="3989388"/>
          </a:xfrm>
        </p:spPr>
        <p:txBody>
          <a:bodyPr/>
          <a:lstStyle/>
          <a:p>
            <a:pPr eaLnBrk="1" hangingPunct="1">
              <a:buFontTx/>
              <a:buNone/>
            </a:pPr>
            <a:r>
              <a:rPr lang="en-US" altLang="zh-CN" sz="4400" b="1"/>
              <a:t>6.1 </a:t>
            </a:r>
            <a:r>
              <a:rPr lang="zh-CN" altLang="en-US" sz="4400"/>
              <a:t>问题的提出</a:t>
            </a:r>
          </a:p>
          <a:p>
            <a:pPr eaLnBrk="1" hangingPunct="1">
              <a:buFontTx/>
              <a:buNone/>
            </a:pPr>
            <a:r>
              <a:rPr lang="en-US" altLang="zh-CN" sz="4400" b="1"/>
              <a:t>6.2 </a:t>
            </a:r>
            <a:r>
              <a:rPr lang="zh-CN" altLang="en-US" sz="4400"/>
              <a:t>规范化</a:t>
            </a:r>
          </a:p>
          <a:p>
            <a:pPr eaLnBrk="1" hangingPunct="1">
              <a:buFontTx/>
              <a:buNone/>
            </a:pPr>
            <a:r>
              <a:rPr lang="en-US" altLang="zh-CN" sz="4400" b="1"/>
              <a:t>6.3 </a:t>
            </a:r>
            <a:r>
              <a:rPr lang="zh-CN" altLang="en-US" sz="4400"/>
              <a:t>数据依赖的公理系统</a:t>
            </a:r>
          </a:p>
          <a:p>
            <a:pPr eaLnBrk="1" hangingPunct="1">
              <a:buFontTx/>
              <a:buNone/>
            </a:pPr>
            <a:r>
              <a:rPr lang="en-US" altLang="zh-CN" sz="4400" b="1"/>
              <a:t>6.4 </a:t>
            </a:r>
            <a:r>
              <a:rPr lang="zh-CN" altLang="en-US" sz="4400"/>
              <a:t>模式的分解</a:t>
            </a:r>
            <a:r>
              <a:rPr lang="zh-CN" altLang="en-US" sz="4400" b="1"/>
              <a:t>*</a:t>
            </a:r>
            <a:endParaRPr lang="zh-CN" altLang="en-US" sz="4400"/>
          </a:p>
          <a:p>
            <a:pPr eaLnBrk="1" hangingPunct="1">
              <a:buFontTx/>
              <a:buNone/>
            </a:pPr>
            <a:r>
              <a:rPr lang="en-US" altLang="zh-CN" sz="4400" b="1"/>
              <a:t>6.5 </a:t>
            </a:r>
            <a:r>
              <a:rPr lang="zh-CN" altLang="en-US" sz="4400"/>
              <a:t>小结</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wipe(up)">
                                      <p:cBhvr>
                                        <p:cTn id="7" dur="500"/>
                                        <p:tgtEl>
                                          <p:spTgt spid="3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76">
                                            <p:txEl>
                                              <p:pRg st="1" end="1"/>
                                            </p:txEl>
                                          </p:spTgt>
                                        </p:tgtEl>
                                        <p:attrNameLst>
                                          <p:attrName>style.visibility</p:attrName>
                                        </p:attrNameLst>
                                      </p:cBhvr>
                                      <p:to>
                                        <p:strVal val="visible"/>
                                      </p:to>
                                    </p:set>
                                    <p:animEffect transition="in" filter="wipe(up)">
                                      <p:cBhvr>
                                        <p:cTn id="12" dur="500"/>
                                        <p:tgtEl>
                                          <p:spTgt spid="30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76">
                                            <p:txEl>
                                              <p:pRg st="2" end="2"/>
                                            </p:txEl>
                                          </p:spTgt>
                                        </p:tgtEl>
                                        <p:attrNameLst>
                                          <p:attrName>style.visibility</p:attrName>
                                        </p:attrNameLst>
                                      </p:cBhvr>
                                      <p:to>
                                        <p:strVal val="visible"/>
                                      </p:to>
                                    </p:set>
                                    <p:animEffect transition="in" filter="wipe(up)">
                                      <p:cBhvr>
                                        <p:cTn id="17" dur="500"/>
                                        <p:tgtEl>
                                          <p:spTgt spid="30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76">
                                            <p:txEl>
                                              <p:pRg st="3" end="3"/>
                                            </p:txEl>
                                          </p:spTgt>
                                        </p:tgtEl>
                                        <p:attrNameLst>
                                          <p:attrName>style.visibility</p:attrName>
                                        </p:attrNameLst>
                                      </p:cBhvr>
                                      <p:to>
                                        <p:strVal val="visible"/>
                                      </p:to>
                                    </p:set>
                                    <p:animEffect transition="in" filter="wipe(up)">
                                      <p:cBhvr>
                                        <p:cTn id="22" dur="500"/>
                                        <p:tgtEl>
                                          <p:spTgt spid="30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076">
                                            <p:txEl>
                                              <p:pRg st="4" end="4"/>
                                            </p:txEl>
                                          </p:spTgt>
                                        </p:tgtEl>
                                        <p:attrNameLst>
                                          <p:attrName>style.visibility</p:attrName>
                                        </p:attrNameLst>
                                      </p:cBhvr>
                                      <p:to>
                                        <p:strVal val="visible"/>
                                      </p:to>
                                    </p:set>
                                    <p:animEffect transition="in" filter="wipe(up)">
                                      <p:cBhvr>
                                        <p:cTn id="27" dur="500"/>
                                        <p:tgtEl>
                                          <p:spTgt spid="30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B0B0A6A1-7F57-4EE3-8ED6-6B1CA30A06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9F7ED2-FAE4-469C-BA1C-AB7EFD62E4F2}"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0A3D051D-CF7E-4A03-9D29-DDBFDF548FB6}"/>
              </a:ext>
            </a:extLst>
          </p:cNvPr>
          <p:cNvSpPr>
            <a:spLocks noGrp="1" noChangeArrowheads="1"/>
          </p:cNvSpPr>
          <p:nvPr>
            <p:ph type="title"/>
          </p:nvPr>
        </p:nvSpPr>
        <p:spPr>
          <a:xfrm>
            <a:off x="500063" y="71438"/>
            <a:ext cx="8229600" cy="1143000"/>
          </a:xfrm>
        </p:spPr>
        <p:txBody>
          <a:bodyPr/>
          <a:lstStyle/>
          <a:p>
            <a:pPr eaLnBrk="1" hangingPunct="1"/>
            <a:r>
              <a:rPr lang="zh-CN" altLang="en-US" sz="4800" b="1">
                <a:solidFill>
                  <a:srgbClr val="3333CC"/>
                </a:solidFill>
              </a:rPr>
              <a:t>一、函数依赖</a:t>
            </a:r>
          </a:p>
        </p:txBody>
      </p:sp>
      <p:sp>
        <p:nvSpPr>
          <p:cNvPr id="21508" name="Rectangle 3">
            <a:extLst>
              <a:ext uri="{FF2B5EF4-FFF2-40B4-BE49-F238E27FC236}">
                <a16:creationId xmlns:a16="http://schemas.microsoft.com/office/drawing/2014/main" id="{6A8DEEB9-7BA5-47C9-B42C-60F48C429812}"/>
              </a:ext>
            </a:extLst>
          </p:cNvPr>
          <p:cNvSpPr>
            <a:spLocks noGrp="1" noChangeArrowheads="1"/>
          </p:cNvSpPr>
          <p:nvPr>
            <p:ph type="body" idx="1"/>
          </p:nvPr>
        </p:nvSpPr>
        <p:spPr>
          <a:xfrm>
            <a:off x="179388" y="1412875"/>
            <a:ext cx="8785225" cy="4248150"/>
          </a:xfrm>
        </p:spPr>
        <p:txBody>
          <a:bodyPr/>
          <a:lstStyle/>
          <a:p>
            <a:pPr eaLnBrk="1" hangingPunct="1">
              <a:buFontTx/>
              <a:buNone/>
            </a:pPr>
            <a:r>
              <a:rPr lang="zh-CN" altLang="en-US" sz="4000"/>
              <a:t>   定义</a:t>
            </a:r>
            <a:r>
              <a:rPr lang="en-US" altLang="zh-CN" sz="4000" b="1"/>
              <a:t>6.1 </a:t>
            </a:r>
            <a:r>
              <a:rPr lang="zh-CN" altLang="en-US" sz="4000"/>
              <a:t>设</a:t>
            </a:r>
            <a:r>
              <a:rPr lang="en-US" altLang="zh-CN" sz="4000" i="1"/>
              <a:t>R</a:t>
            </a:r>
            <a:r>
              <a:rPr lang="en-US" altLang="zh-CN" sz="4000"/>
              <a:t>(</a:t>
            </a:r>
            <a:r>
              <a:rPr lang="en-US" altLang="zh-CN" sz="4000" i="1"/>
              <a:t>U</a:t>
            </a:r>
            <a:r>
              <a:rPr lang="en-US" altLang="zh-CN" sz="4000"/>
              <a:t>)</a:t>
            </a:r>
            <a:r>
              <a:rPr lang="zh-CN" altLang="en-US" sz="4000"/>
              <a:t>是属性集</a:t>
            </a:r>
            <a:r>
              <a:rPr lang="en-US" altLang="zh-CN" sz="4000" i="1"/>
              <a:t>U</a:t>
            </a:r>
            <a:r>
              <a:rPr lang="zh-CN" altLang="en-US" sz="4000"/>
              <a:t>上的关系模式。</a:t>
            </a:r>
            <a:r>
              <a:rPr lang="en-US" altLang="zh-CN" sz="4000" i="1"/>
              <a:t>X</a:t>
            </a:r>
            <a:r>
              <a:rPr lang="en-US" altLang="zh-CN" sz="4000"/>
              <a:t>, </a:t>
            </a:r>
            <a:r>
              <a:rPr lang="en-US" altLang="zh-CN" sz="4000" i="1"/>
              <a:t>Y</a:t>
            </a:r>
            <a:r>
              <a:rPr lang="zh-CN" altLang="en-US" sz="4000"/>
              <a:t>是</a:t>
            </a:r>
            <a:r>
              <a:rPr lang="en-US" altLang="zh-CN" sz="4000" i="1"/>
              <a:t>U</a:t>
            </a:r>
            <a:r>
              <a:rPr lang="zh-CN" altLang="en-US" sz="4000"/>
              <a:t>的子集。若对于</a:t>
            </a:r>
            <a:r>
              <a:rPr lang="en-US" altLang="zh-CN" sz="4000" i="1"/>
              <a:t>R</a:t>
            </a:r>
            <a:r>
              <a:rPr lang="en-US" altLang="zh-CN" sz="4000"/>
              <a:t>(</a:t>
            </a:r>
            <a:r>
              <a:rPr lang="en-US" altLang="zh-CN" sz="4000" i="1"/>
              <a:t>U</a:t>
            </a:r>
            <a:r>
              <a:rPr lang="en-US" altLang="zh-CN" sz="4000"/>
              <a:t>)</a:t>
            </a:r>
            <a:r>
              <a:rPr lang="zh-CN" altLang="en-US" sz="4000"/>
              <a:t>的任意一个可能的关系</a:t>
            </a:r>
            <a:r>
              <a:rPr lang="en-US" altLang="zh-CN" sz="4000" i="1"/>
              <a:t>r</a:t>
            </a:r>
            <a:r>
              <a:rPr lang="zh-CN" altLang="en-US" sz="4000"/>
              <a:t>，</a:t>
            </a:r>
            <a:r>
              <a:rPr lang="en-US" altLang="zh-CN" sz="4000" i="1"/>
              <a:t>r</a:t>
            </a:r>
            <a:r>
              <a:rPr lang="zh-CN" altLang="en-US" sz="4000"/>
              <a:t>中不可能存在两个元组在</a:t>
            </a:r>
            <a:r>
              <a:rPr lang="en-US" altLang="zh-CN" sz="4000" i="1"/>
              <a:t>X</a:t>
            </a:r>
            <a:r>
              <a:rPr lang="zh-CN" altLang="en-US" sz="4000"/>
              <a:t>上的属性值相等，而在</a:t>
            </a:r>
            <a:r>
              <a:rPr lang="en-US" altLang="zh-CN" sz="4000" i="1"/>
              <a:t>Y</a:t>
            </a:r>
            <a:r>
              <a:rPr lang="zh-CN" altLang="en-US" sz="4000"/>
              <a:t>上的属性值不等， 则称“</a:t>
            </a:r>
            <a:r>
              <a:rPr lang="en-US" altLang="zh-CN" sz="4000" i="1">
                <a:solidFill>
                  <a:schemeClr val="accent2"/>
                </a:solidFill>
              </a:rPr>
              <a:t>X</a:t>
            </a:r>
            <a:r>
              <a:rPr lang="zh-CN" altLang="en-US" sz="4000">
                <a:solidFill>
                  <a:schemeClr val="accent2"/>
                </a:solidFill>
              </a:rPr>
              <a:t>函数确定</a:t>
            </a:r>
            <a:r>
              <a:rPr lang="en-US" altLang="zh-CN" sz="4000" i="1">
                <a:solidFill>
                  <a:schemeClr val="accent2"/>
                </a:solidFill>
              </a:rPr>
              <a:t>Y</a:t>
            </a:r>
            <a:r>
              <a:rPr lang="en-US" altLang="zh-CN" sz="4000"/>
              <a:t>” </a:t>
            </a:r>
            <a:r>
              <a:rPr lang="zh-CN" altLang="en-US" sz="4000"/>
              <a:t>或“</a:t>
            </a:r>
            <a:r>
              <a:rPr lang="en-US" altLang="zh-CN" sz="4000" i="1">
                <a:solidFill>
                  <a:schemeClr val="accent2"/>
                </a:solidFill>
              </a:rPr>
              <a:t>Y</a:t>
            </a:r>
            <a:r>
              <a:rPr lang="zh-CN" altLang="en-US" sz="4000">
                <a:solidFill>
                  <a:schemeClr val="accent2"/>
                </a:solidFill>
              </a:rPr>
              <a:t>函数依赖于</a:t>
            </a:r>
            <a:r>
              <a:rPr lang="en-US" altLang="zh-CN" sz="4000" i="1">
                <a:solidFill>
                  <a:schemeClr val="accent2"/>
                </a:solidFill>
              </a:rPr>
              <a:t>X</a:t>
            </a:r>
            <a:r>
              <a:rPr lang="en-US" altLang="zh-CN" sz="4000"/>
              <a:t>”</a:t>
            </a:r>
            <a:r>
              <a:rPr lang="zh-CN" altLang="en-US" sz="4000"/>
              <a:t>，</a:t>
            </a:r>
            <a:r>
              <a:rPr lang="zh-CN" altLang="en-US" sz="4000">
                <a:solidFill>
                  <a:schemeClr val="accent2"/>
                </a:solidFill>
              </a:rPr>
              <a:t>记作</a:t>
            </a:r>
            <a:r>
              <a:rPr lang="en-US" altLang="zh-CN" sz="4000">
                <a:solidFill>
                  <a:schemeClr val="accent2"/>
                </a:solidFill>
              </a:rPr>
              <a:t>X→Y</a:t>
            </a:r>
            <a:r>
              <a:rPr lang="zh-CN" altLang="en-US" sz="4000"/>
              <a:t>。</a:t>
            </a:r>
          </a:p>
          <a:p>
            <a:pPr eaLnBrk="1" hangingPunct="1"/>
            <a:endParaRPr lang="zh-CN" altLang="en-US"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16425885-8EAF-4524-A5DD-02D6F235EA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0213BF-4CCA-4D4F-849E-38A8929B7BEC}"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C423C004-B8EB-4CB7-8FC6-5C83DC922527}"/>
              </a:ext>
            </a:extLst>
          </p:cNvPr>
          <p:cNvSpPr>
            <a:spLocks noGrp="1" noChangeArrowheads="1"/>
          </p:cNvSpPr>
          <p:nvPr>
            <p:ph type="title"/>
          </p:nvPr>
        </p:nvSpPr>
        <p:spPr>
          <a:xfrm>
            <a:off x="500063" y="214313"/>
            <a:ext cx="8229600" cy="1143000"/>
          </a:xfrm>
        </p:spPr>
        <p:txBody>
          <a:bodyPr/>
          <a:lstStyle/>
          <a:p>
            <a:pPr eaLnBrk="1" hangingPunct="1"/>
            <a:r>
              <a:rPr lang="zh-CN" altLang="en-US" sz="4800" b="1">
                <a:solidFill>
                  <a:srgbClr val="3333CC"/>
                </a:solidFill>
              </a:rPr>
              <a:t>关于函数依赖的几点说明</a:t>
            </a:r>
          </a:p>
        </p:txBody>
      </p:sp>
      <p:sp>
        <p:nvSpPr>
          <p:cNvPr id="21508" name="Rectangle 3">
            <a:extLst>
              <a:ext uri="{FF2B5EF4-FFF2-40B4-BE49-F238E27FC236}">
                <a16:creationId xmlns:a16="http://schemas.microsoft.com/office/drawing/2014/main" id="{749E7F6A-ADFD-48A2-B594-88099F7812C9}"/>
              </a:ext>
            </a:extLst>
          </p:cNvPr>
          <p:cNvSpPr>
            <a:spLocks noGrp="1" noChangeArrowheads="1"/>
          </p:cNvSpPr>
          <p:nvPr>
            <p:ph type="body" idx="1"/>
          </p:nvPr>
        </p:nvSpPr>
        <p:spPr>
          <a:xfrm>
            <a:off x="466725" y="1557338"/>
            <a:ext cx="8353425" cy="3887787"/>
          </a:xfrm>
        </p:spPr>
        <p:txBody>
          <a:bodyPr/>
          <a:lstStyle/>
          <a:p>
            <a:pPr eaLnBrk="1" hangingPunct="1"/>
            <a:r>
              <a:rPr lang="zh-CN" altLang="en-US" sz="4400">
                <a:solidFill>
                  <a:schemeClr val="accent2"/>
                </a:solidFill>
              </a:rPr>
              <a:t>所有关系实例均要满足</a:t>
            </a:r>
          </a:p>
          <a:p>
            <a:pPr eaLnBrk="1" hangingPunct="1"/>
            <a:r>
              <a:rPr lang="zh-CN" altLang="en-US" sz="4400">
                <a:solidFill>
                  <a:schemeClr val="accent2"/>
                </a:solidFill>
              </a:rPr>
              <a:t>函数依赖是语义范畴的概念，只能根据语义来确定一个函数依赖</a:t>
            </a:r>
          </a:p>
          <a:p>
            <a:pPr eaLnBrk="1" hangingPunct="1"/>
            <a:r>
              <a:rPr lang="zh-CN" altLang="en-US" sz="4400"/>
              <a:t>数据库设计者可以对现实世界作强制的规定</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6">
            <a:extLst>
              <a:ext uri="{FF2B5EF4-FFF2-40B4-BE49-F238E27FC236}">
                <a16:creationId xmlns:a16="http://schemas.microsoft.com/office/drawing/2014/main" id="{BA94D5E7-6A14-4501-9515-F76ACC0B5D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257BF0-3CB1-43EC-BF04-C6B9CCEA5D4D}"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CBC46A7D-F623-4BF8-A704-027F96FBFA81}"/>
              </a:ext>
            </a:extLst>
          </p:cNvPr>
          <p:cNvSpPr>
            <a:spLocks noGrp="1" noChangeArrowheads="1"/>
          </p:cNvSpPr>
          <p:nvPr>
            <p:ph type="title"/>
          </p:nvPr>
        </p:nvSpPr>
        <p:spPr>
          <a:xfrm>
            <a:off x="179388" y="274638"/>
            <a:ext cx="8964612" cy="1082675"/>
          </a:xfrm>
        </p:spPr>
        <p:txBody>
          <a:bodyPr/>
          <a:lstStyle/>
          <a:p>
            <a:pPr eaLnBrk="1" hangingPunct="1"/>
            <a:r>
              <a:rPr lang="zh-CN" altLang="en-US" sz="4800">
                <a:solidFill>
                  <a:srgbClr val="3333CC"/>
                </a:solidFill>
              </a:rPr>
              <a:t>二、非平凡的函数依赖 </a:t>
            </a:r>
            <a:r>
              <a:rPr lang="en-US" altLang="zh-CN" sz="4800">
                <a:solidFill>
                  <a:srgbClr val="3333CC"/>
                </a:solidFill>
              </a:rPr>
              <a:t>vs.</a:t>
            </a:r>
            <a:br>
              <a:rPr lang="en-US" altLang="zh-CN" sz="4800">
                <a:solidFill>
                  <a:srgbClr val="3333CC"/>
                </a:solidFill>
              </a:rPr>
            </a:br>
            <a:r>
              <a:rPr lang="zh-CN" altLang="en-US" sz="4800">
                <a:solidFill>
                  <a:srgbClr val="3333CC"/>
                </a:solidFill>
              </a:rPr>
              <a:t>平凡的函数依赖</a:t>
            </a:r>
          </a:p>
        </p:txBody>
      </p:sp>
      <p:sp>
        <p:nvSpPr>
          <p:cNvPr id="22532" name="Rectangle 3">
            <a:extLst>
              <a:ext uri="{FF2B5EF4-FFF2-40B4-BE49-F238E27FC236}">
                <a16:creationId xmlns:a16="http://schemas.microsoft.com/office/drawing/2014/main" id="{744F67E7-7E53-4784-A0FD-8D9D535EA89D}"/>
              </a:ext>
            </a:extLst>
          </p:cNvPr>
          <p:cNvSpPr>
            <a:spLocks noGrp="1" noChangeArrowheads="1"/>
          </p:cNvSpPr>
          <p:nvPr>
            <p:ph type="body" sz="half" idx="1"/>
          </p:nvPr>
        </p:nvSpPr>
        <p:spPr>
          <a:xfrm>
            <a:off x="250825" y="2044700"/>
            <a:ext cx="8893175" cy="3241675"/>
          </a:xfrm>
        </p:spPr>
        <p:txBody>
          <a:bodyPr/>
          <a:lstStyle/>
          <a:p>
            <a:pPr eaLnBrk="1" hangingPunct="1"/>
            <a:r>
              <a:rPr lang="zh-CN" altLang="en-US" sz="3600"/>
              <a:t>在关系模式</a:t>
            </a:r>
            <a:r>
              <a:rPr lang="en-US" altLang="zh-CN" sz="3600" i="1"/>
              <a:t>R</a:t>
            </a:r>
            <a:r>
              <a:rPr lang="en-US" altLang="zh-CN" sz="3600"/>
              <a:t>(</a:t>
            </a:r>
            <a:r>
              <a:rPr lang="en-US" altLang="zh-CN" sz="3600" i="1"/>
              <a:t>U</a:t>
            </a:r>
            <a:r>
              <a:rPr lang="en-US" altLang="zh-CN" sz="3600"/>
              <a:t>)</a:t>
            </a:r>
            <a:r>
              <a:rPr lang="zh-CN" altLang="en-US" sz="3600"/>
              <a:t>中，对于</a:t>
            </a:r>
            <a:r>
              <a:rPr lang="en-US" altLang="zh-CN" sz="3600" i="1"/>
              <a:t>U</a:t>
            </a:r>
            <a:r>
              <a:rPr lang="zh-CN" altLang="en-US" sz="3600"/>
              <a:t>的子集</a:t>
            </a:r>
            <a:r>
              <a:rPr lang="en-US" altLang="zh-CN" sz="3600" i="1"/>
              <a:t>X</a:t>
            </a:r>
            <a:r>
              <a:rPr lang="zh-CN" altLang="en-US" sz="3600"/>
              <a:t>和</a:t>
            </a:r>
            <a:r>
              <a:rPr lang="en-US" altLang="zh-CN" sz="3600" i="1"/>
              <a:t>Y</a:t>
            </a:r>
            <a:r>
              <a:rPr lang="zh-CN" altLang="en-US" sz="3600"/>
              <a:t>，如果</a:t>
            </a:r>
            <a:r>
              <a:rPr lang="en-US" altLang="zh-CN" sz="3600" i="1"/>
              <a:t>X</a:t>
            </a:r>
            <a:r>
              <a:rPr lang="en-US" altLang="zh-CN" sz="3600"/>
              <a:t>→</a:t>
            </a:r>
            <a:r>
              <a:rPr lang="en-US" altLang="zh-CN" sz="3600" i="1"/>
              <a:t>Y</a:t>
            </a:r>
            <a:r>
              <a:rPr lang="zh-CN" altLang="en-US" sz="3600"/>
              <a:t>，但</a:t>
            </a:r>
            <a:r>
              <a:rPr lang="en-US" altLang="zh-CN" sz="3600" i="1"/>
              <a:t>Y</a:t>
            </a:r>
            <a:r>
              <a:rPr lang="en-US" altLang="zh-CN" sz="3600"/>
              <a:t> </a:t>
            </a:r>
            <a:r>
              <a:rPr lang="en-US" altLang="zh-CN" sz="3600">
                <a:sym typeface="Symbol" panose="05050102010706020507" pitchFamily="18" charset="2"/>
              </a:rPr>
              <a:t></a:t>
            </a:r>
            <a:r>
              <a:rPr lang="en-US" altLang="zh-CN" sz="3600"/>
              <a:t> </a:t>
            </a:r>
            <a:r>
              <a:rPr lang="en-US" altLang="zh-CN" sz="3600" i="1"/>
              <a:t>X</a:t>
            </a:r>
            <a:r>
              <a:rPr lang="zh-CN" altLang="en-US" sz="3600"/>
              <a:t>，则称</a:t>
            </a:r>
            <a:r>
              <a:rPr lang="en-US" altLang="zh-CN" sz="3600" i="1"/>
              <a:t>X</a:t>
            </a:r>
            <a:r>
              <a:rPr lang="en-US" altLang="zh-CN" sz="3600"/>
              <a:t>→</a:t>
            </a:r>
            <a:r>
              <a:rPr lang="en-US" altLang="zh-CN" sz="3600" i="1"/>
              <a:t>Y</a:t>
            </a:r>
            <a:r>
              <a:rPr lang="zh-CN" altLang="en-US" sz="3600"/>
              <a:t>是</a:t>
            </a:r>
            <a:r>
              <a:rPr lang="zh-CN" altLang="en-US" sz="3600">
                <a:solidFill>
                  <a:schemeClr val="accent2"/>
                </a:solidFill>
              </a:rPr>
              <a:t>非平凡的函数依赖。</a:t>
            </a:r>
          </a:p>
          <a:p>
            <a:pPr eaLnBrk="1" hangingPunct="1"/>
            <a:r>
              <a:rPr lang="zh-CN" altLang="en-US" sz="3600"/>
              <a:t>若</a:t>
            </a:r>
            <a:r>
              <a:rPr lang="en-US" altLang="zh-CN" sz="3600" i="1"/>
              <a:t>X</a:t>
            </a:r>
            <a:r>
              <a:rPr lang="en-US" altLang="zh-CN" sz="3600"/>
              <a:t>→</a:t>
            </a:r>
            <a:r>
              <a:rPr lang="en-US" altLang="zh-CN" sz="3600" i="1"/>
              <a:t>Y</a:t>
            </a:r>
            <a:r>
              <a:rPr lang="zh-CN" altLang="en-US" sz="3600"/>
              <a:t>，但</a:t>
            </a:r>
            <a:r>
              <a:rPr lang="en-US" altLang="zh-CN" sz="3600" i="1"/>
              <a:t>Y</a:t>
            </a:r>
            <a:r>
              <a:rPr lang="en-US" altLang="zh-CN" sz="3600">
                <a:sym typeface="Symbol" panose="05050102010706020507" pitchFamily="18" charset="2"/>
              </a:rPr>
              <a:t></a:t>
            </a:r>
            <a:r>
              <a:rPr lang="en-US" altLang="zh-CN" sz="3600" i="1"/>
              <a:t>X</a:t>
            </a:r>
            <a:r>
              <a:rPr lang="en-US" altLang="zh-CN" sz="3600"/>
              <a:t>, </a:t>
            </a:r>
            <a:r>
              <a:rPr lang="zh-CN" altLang="en-US" sz="3600"/>
              <a:t>则称</a:t>
            </a:r>
            <a:r>
              <a:rPr lang="en-US" altLang="zh-CN" sz="3600" i="1"/>
              <a:t>X</a:t>
            </a:r>
            <a:r>
              <a:rPr lang="en-US" altLang="zh-CN" sz="3600"/>
              <a:t>→</a:t>
            </a:r>
            <a:r>
              <a:rPr lang="en-US" altLang="zh-CN" sz="3600" i="1"/>
              <a:t>Y</a:t>
            </a:r>
            <a:r>
              <a:rPr lang="zh-CN" altLang="en-US" sz="3600"/>
              <a:t>是</a:t>
            </a:r>
            <a:r>
              <a:rPr lang="zh-CN" altLang="en-US" sz="3600">
                <a:solidFill>
                  <a:schemeClr val="accent2"/>
                </a:solidFill>
              </a:rPr>
              <a:t>平凡的函数依赖。</a:t>
            </a:r>
          </a:p>
        </p:txBody>
      </p:sp>
      <p:cxnSp>
        <p:nvCxnSpPr>
          <p:cNvPr id="8" name="直接连接符 7">
            <a:extLst>
              <a:ext uri="{FF2B5EF4-FFF2-40B4-BE49-F238E27FC236}">
                <a16:creationId xmlns:a16="http://schemas.microsoft.com/office/drawing/2014/main" id="{694E94CA-CCA5-417D-8F29-D8252378997B}"/>
              </a:ext>
            </a:extLst>
          </p:cNvPr>
          <p:cNvCxnSpPr/>
          <p:nvPr/>
        </p:nvCxnSpPr>
        <p:spPr>
          <a:xfrm flipH="1">
            <a:off x="4111625" y="2714625"/>
            <a:ext cx="144463" cy="576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B725C3F1-98DC-4B78-A937-B7E2E1E2E3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88F696-51C1-4605-9DF9-34789C35C08B}" type="slidenum">
              <a:rPr lang="zh-CN" altLang="en-US"/>
              <a:pPr eaLnBrk="1" hangingPunct="1"/>
              <a:t>23</a:t>
            </a:fld>
            <a:endParaRPr lang="en-US" altLang="zh-CN"/>
          </a:p>
        </p:txBody>
      </p:sp>
      <p:sp>
        <p:nvSpPr>
          <p:cNvPr id="23555" name="Rectangle 3">
            <a:extLst>
              <a:ext uri="{FF2B5EF4-FFF2-40B4-BE49-F238E27FC236}">
                <a16:creationId xmlns:a16="http://schemas.microsoft.com/office/drawing/2014/main" id="{D82515B1-B1CC-4EB1-A653-127BF8381A1F}"/>
              </a:ext>
            </a:extLst>
          </p:cNvPr>
          <p:cNvSpPr>
            <a:spLocks noGrp="1" noChangeArrowheads="1"/>
          </p:cNvSpPr>
          <p:nvPr>
            <p:ph type="body" idx="1"/>
          </p:nvPr>
        </p:nvSpPr>
        <p:spPr>
          <a:xfrm>
            <a:off x="468313" y="1052513"/>
            <a:ext cx="8229600" cy="4525962"/>
          </a:xfrm>
        </p:spPr>
        <p:txBody>
          <a:bodyPr/>
          <a:lstStyle/>
          <a:p>
            <a:pPr marL="609600" indent="-609600" eaLnBrk="1" hangingPunct="1">
              <a:buFontTx/>
              <a:buNone/>
            </a:pPr>
            <a:r>
              <a:rPr lang="zh-CN" altLang="en-US" sz="4000"/>
              <a:t>例：关系</a:t>
            </a:r>
            <a:r>
              <a:rPr lang="en-US" altLang="zh-CN" sz="4000"/>
              <a:t>SC (</a:t>
            </a:r>
            <a:r>
              <a:rPr lang="en-US" altLang="zh-CN" sz="4000" u="sng"/>
              <a:t>Sno</a:t>
            </a:r>
            <a:r>
              <a:rPr lang="en-US" altLang="zh-CN" sz="4000"/>
              <a:t>, </a:t>
            </a:r>
            <a:r>
              <a:rPr lang="en-US" altLang="zh-CN" sz="4000" u="sng"/>
              <a:t>Cno</a:t>
            </a:r>
            <a:r>
              <a:rPr lang="en-US" altLang="zh-CN" sz="4000"/>
              <a:t>, Grade)</a:t>
            </a:r>
            <a:endParaRPr lang="zh-CN" altLang="en-US" sz="4000"/>
          </a:p>
          <a:p>
            <a:pPr marL="990600" lvl="1" indent="-533400" eaLnBrk="1" hangingPunct="1">
              <a:buFontTx/>
              <a:buAutoNum type="circleNumDbPlain"/>
            </a:pPr>
            <a:r>
              <a:rPr lang="zh-CN" altLang="en-US" sz="3600"/>
              <a:t>非平凡的函数依赖：</a:t>
            </a:r>
            <a:r>
              <a:rPr lang="en-US" altLang="zh-CN" sz="3600"/>
              <a:t>(Sno, Cno) → Grade</a:t>
            </a:r>
          </a:p>
          <a:p>
            <a:pPr marL="990600" lvl="1" indent="-533400" eaLnBrk="1" hangingPunct="1">
              <a:buFontTx/>
              <a:buAutoNum type="circleNumDbPlain"/>
            </a:pPr>
            <a:r>
              <a:rPr lang="zh-CN" altLang="en-US" sz="3600"/>
              <a:t>平凡的函数依赖</a:t>
            </a:r>
          </a:p>
          <a:p>
            <a:pPr marL="1371600" lvl="2" indent="-457200" eaLnBrk="1" hangingPunct="1"/>
            <a:r>
              <a:rPr lang="en-US" altLang="zh-CN" sz="3200"/>
              <a:t>(Sno, Cno) → Sno</a:t>
            </a:r>
          </a:p>
          <a:p>
            <a:pPr marL="1371600" lvl="2" indent="-457200" eaLnBrk="1" hangingPunct="1"/>
            <a:r>
              <a:rPr lang="en-US" altLang="zh-CN" sz="3200"/>
              <a:t>(Sno, Cno) → Cno</a:t>
            </a:r>
          </a:p>
          <a:p>
            <a:pPr marL="609600" indent="-609600" eaLnBrk="1" hangingPunct="1"/>
            <a:endParaRPr lang="zh-CN" altLang="en-US" sz="4000"/>
          </a:p>
        </p:txBody>
      </p:sp>
      <p:sp>
        <p:nvSpPr>
          <p:cNvPr id="4" name="矩形 3">
            <a:extLst>
              <a:ext uri="{FF2B5EF4-FFF2-40B4-BE49-F238E27FC236}">
                <a16:creationId xmlns:a16="http://schemas.microsoft.com/office/drawing/2014/main" id="{0C1707F5-DC3B-4432-8CF8-E2A8A6C1BEC8}"/>
              </a:ext>
            </a:extLst>
          </p:cNvPr>
          <p:cNvSpPr>
            <a:spLocks noChangeArrowheads="1"/>
          </p:cNvSpPr>
          <p:nvPr/>
        </p:nvSpPr>
        <p:spPr bwMode="auto">
          <a:xfrm>
            <a:off x="1571625" y="5214938"/>
            <a:ext cx="43576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371600" indent="-4572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r>
              <a:rPr lang="en-US" altLang="zh-CN" sz="4000">
                <a:solidFill>
                  <a:srgbClr val="3333CC"/>
                </a:solidFill>
              </a:rPr>
              <a:t>Cno → Cpno?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A679FA4C-83B1-4CE8-A32E-F3DDB93D12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A9065D-557A-4045-904B-F1536CA316F2}" type="slidenum">
              <a:rPr lang="zh-CN" altLang="en-US"/>
              <a:pPr eaLnBrk="1" hangingPunct="1"/>
              <a:t>24</a:t>
            </a:fld>
            <a:endParaRPr lang="en-US" altLang="zh-CN"/>
          </a:p>
        </p:txBody>
      </p:sp>
      <p:sp>
        <p:nvSpPr>
          <p:cNvPr id="25603" name="Rectangle 3">
            <a:extLst>
              <a:ext uri="{FF2B5EF4-FFF2-40B4-BE49-F238E27FC236}">
                <a16:creationId xmlns:a16="http://schemas.microsoft.com/office/drawing/2014/main" id="{7F798C9B-6056-49A4-98A8-4EFA357F1FB4}"/>
              </a:ext>
            </a:extLst>
          </p:cNvPr>
          <p:cNvSpPr>
            <a:spLocks noGrp="1" noChangeArrowheads="1"/>
          </p:cNvSpPr>
          <p:nvPr>
            <p:ph type="body" idx="1"/>
          </p:nvPr>
        </p:nvSpPr>
        <p:spPr>
          <a:xfrm>
            <a:off x="457200" y="1600200"/>
            <a:ext cx="8229600" cy="3629025"/>
          </a:xfrm>
        </p:spPr>
        <p:txBody>
          <a:bodyPr/>
          <a:lstStyle/>
          <a:p>
            <a:pPr eaLnBrk="1" hangingPunct="1"/>
            <a:r>
              <a:rPr lang="zh-CN" altLang="en-US" sz="3600"/>
              <a:t>若</a:t>
            </a:r>
            <a:r>
              <a:rPr lang="en-US" altLang="zh-CN" sz="3600" i="1"/>
              <a:t>X</a:t>
            </a:r>
            <a:r>
              <a:rPr lang="en-US" altLang="zh-CN" sz="3600"/>
              <a:t>→</a:t>
            </a:r>
            <a:r>
              <a:rPr lang="en-US" altLang="zh-CN" sz="3600" i="1"/>
              <a:t>Y</a:t>
            </a:r>
            <a:r>
              <a:rPr lang="zh-CN" altLang="en-US" sz="3600"/>
              <a:t>，则</a:t>
            </a:r>
            <a:r>
              <a:rPr lang="en-US" altLang="zh-CN" sz="3600" i="1"/>
              <a:t>X</a:t>
            </a:r>
            <a:r>
              <a:rPr lang="zh-CN" altLang="en-US" sz="3600"/>
              <a:t>称为这个函数依赖的决定属性组，也称为决定因素（</a:t>
            </a:r>
            <a:r>
              <a:rPr lang="en-US" altLang="zh-CN" sz="3600"/>
              <a:t>Determinant</a:t>
            </a:r>
            <a:r>
              <a:rPr lang="zh-CN" altLang="en-US" sz="3600"/>
              <a:t>）</a:t>
            </a:r>
          </a:p>
          <a:p>
            <a:pPr eaLnBrk="1" hangingPunct="1"/>
            <a:r>
              <a:rPr lang="zh-CN" altLang="en-US" sz="3600"/>
              <a:t>若</a:t>
            </a:r>
            <a:r>
              <a:rPr lang="en-US" altLang="zh-CN" sz="3600" i="1"/>
              <a:t>X</a:t>
            </a:r>
            <a:r>
              <a:rPr lang="en-US" altLang="zh-CN" sz="3600"/>
              <a:t>→</a:t>
            </a:r>
            <a:r>
              <a:rPr lang="en-US" altLang="zh-CN" sz="3600" i="1"/>
              <a:t>Y</a:t>
            </a:r>
            <a:r>
              <a:rPr lang="zh-CN" altLang="en-US" sz="3600"/>
              <a:t>，</a:t>
            </a:r>
            <a:r>
              <a:rPr lang="en-US" altLang="zh-CN" sz="3600" i="1"/>
              <a:t>Y</a:t>
            </a:r>
            <a:r>
              <a:rPr lang="en-US" altLang="zh-CN" sz="3600"/>
              <a:t>→</a:t>
            </a:r>
            <a:r>
              <a:rPr lang="en-US" altLang="zh-CN" sz="3600" i="1"/>
              <a:t>X</a:t>
            </a:r>
            <a:r>
              <a:rPr lang="zh-CN" altLang="en-US" sz="3600"/>
              <a:t>，则记作</a:t>
            </a:r>
            <a:r>
              <a:rPr lang="en-US" altLang="zh-CN" sz="3600" i="1">
                <a:solidFill>
                  <a:schemeClr val="accent2"/>
                </a:solidFill>
              </a:rPr>
              <a:t>X</a:t>
            </a:r>
            <a:r>
              <a:rPr lang="en-US" altLang="zh-CN" sz="3600">
                <a:solidFill>
                  <a:schemeClr val="accent2"/>
                </a:solidFill>
              </a:rPr>
              <a:t>←→</a:t>
            </a:r>
            <a:r>
              <a:rPr lang="en-US" altLang="zh-CN" sz="3600" i="1">
                <a:solidFill>
                  <a:schemeClr val="accent2"/>
                </a:solidFill>
              </a:rPr>
              <a:t>Y</a:t>
            </a:r>
            <a:endParaRPr lang="zh-CN" altLang="en-US" sz="3600">
              <a:solidFill>
                <a:schemeClr val="accent2"/>
              </a:solidFill>
            </a:endParaRPr>
          </a:p>
          <a:p>
            <a:pPr eaLnBrk="1" hangingPunct="1"/>
            <a:r>
              <a:rPr lang="zh-CN" altLang="en-US" sz="3600"/>
              <a:t>若</a:t>
            </a:r>
            <a:r>
              <a:rPr lang="en-US" altLang="zh-CN" sz="3600" i="1"/>
              <a:t>Y</a:t>
            </a:r>
            <a:r>
              <a:rPr lang="zh-CN" altLang="en-US" sz="3600"/>
              <a:t>不函数依赖于</a:t>
            </a:r>
            <a:r>
              <a:rPr lang="en-US" altLang="zh-CN" sz="3600" i="1"/>
              <a:t>X</a:t>
            </a:r>
            <a:r>
              <a:rPr lang="zh-CN" altLang="en-US" sz="3600"/>
              <a:t>，则记作</a:t>
            </a:r>
            <a:r>
              <a:rPr lang="en-US" altLang="zh-CN" sz="3600" i="1"/>
              <a:t>X</a:t>
            </a:r>
            <a:r>
              <a:rPr lang="en-US" altLang="zh-CN" sz="3600"/>
              <a:t> </a:t>
            </a:r>
            <a:r>
              <a:rPr lang="en-US" altLang="zh-CN" sz="3600">
                <a:sym typeface="Symbol" panose="05050102010706020507" pitchFamily="18" charset="2"/>
              </a:rPr>
              <a:t></a:t>
            </a:r>
            <a:r>
              <a:rPr lang="en-US" altLang="zh-CN" sz="3600" i="1"/>
              <a:t>Y</a:t>
            </a:r>
            <a:endParaRPr lang="zh-CN" altLang="en-US" sz="3600"/>
          </a:p>
        </p:txBody>
      </p:sp>
      <p:cxnSp>
        <p:nvCxnSpPr>
          <p:cNvPr id="9" name="直接连接符 8">
            <a:extLst>
              <a:ext uri="{FF2B5EF4-FFF2-40B4-BE49-F238E27FC236}">
                <a16:creationId xmlns:a16="http://schemas.microsoft.com/office/drawing/2014/main" id="{579DD665-F159-49E6-991A-0C9BDE6C8BEC}"/>
              </a:ext>
            </a:extLst>
          </p:cNvPr>
          <p:cNvCxnSpPr/>
          <p:nvPr/>
        </p:nvCxnSpPr>
        <p:spPr>
          <a:xfrm flipV="1">
            <a:off x="7019925" y="4221163"/>
            <a:ext cx="144463" cy="360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D10A1BDF-CD29-4B43-BB88-2FB0ECEF1F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7DDAE0-30EF-477D-9F87-7FD44AE53989}" type="slidenum">
              <a:rPr lang="zh-CN" altLang="en-US"/>
              <a:pPr eaLnBrk="1" hangingPunct="1"/>
              <a:t>25</a:t>
            </a:fld>
            <a:endParaRPr lang="en-US" altLang="zh-CN"/>
          </a:p>
        </p:txBody>
      </p:sp>
      <p:sp>
        <p:nvSpPr>
          <p:cNvPr id="26627" name="Rectangle 2">
            <a:extLst>
              <a:ext uri="{FF2B5EF4-FFF2-40B4-BE49-F238E27FC236}">
                <a16:creationId xmlns:a16="http://schemas.microsoft.com/office/drawing/2014/main" id="{A3782773-847D-4ECE-A8B0-37CEF2AF51E5}"/>
              </a:ext>
            </a:extLst>
          </p:cNvPr>
          <p:cNvSpPr>
            <a:spLocks noGrp="1" noChangeArrowheads="1"/>
          </p:cNvSpPr>
          <p:nvPr>
            <p:ph type="title"/>
          </p:nvPr>
        </p:nvSpPr>
        <p:spPr>
          <a:xfrm>
            <a:off x="250825" y="274638"/>
            <a:ext cx="8686800" cy="1143000"/>
          </a:xfrm>
        </p:spPr>
        <p:txBody>
          <a:bodyPr/>
          <a:lstStyle/>
          <a:p>
            <a:pPr eaLnBrk="1" hangingPunct="1"/>
            <a:r>
              <a:rPr lang="zh-CN" altLang="en-US" b="1">
                <a:solidFill>
                  <a:srgbClr val="3333CC"/>
                </a:solidFill>
              </a:rPr>
              <a:t>三、完全函数依赖与部分函数依赖</a:t>
            </a:r>
          </a:p>
        </p:txBody>
      </p:sp>
      <p:sp>
        <p:nvSpPr>
          <p:cNvPr id="26628" name="Rectangle 3">
            <a:extLst>
              <a:ext uri="{FF2B5EF4-FFF2-40B4-BE49-F238E27FC236}">
                <a16:creationId xmlns:a16="http://schemas.microsoft.com/office/drawing/2014/main" id="{3DBF7E01-FD26-4BFE-B086-2AAD5449C506}"/>
              </a:ext>
            </a:extLst>
          </p:cNvPr>
          <p:cNvSpPr>
            <a:spLocks noGrp="1" noChangeArrowheads="1"/>
          </p:cNvSpPr>
          <p:nvPr>
            <p:ph type="body" idx="1"/>
          </p:nvPr>
        </p:nvSpPr>
        <p:spPr>
          <a:xfrm>
            <a:off x="250825" y="1557338"/>
            <a:ext cx="8642350" cy="3743325"/>
          </a:xfrm>
        </p:spPr>
        <p:txBody>
          <a:bodyPr/>
          <a:lstStyle/>
          <a:p>
            <a:pPr marL="0" indent="0" eaLnBrk="1" hangingPunct="1">
              <a:lnSpc>
                <a:spcPct val="130000"/>
              </a:lnSpc>
              <a:buFontTx/>
              <a:buNone/>
            </a:pPr>
            <a:r>
              <a:rPr lang="zh-CN" altLang="en-US"/>
              <a:t>定义</a:t>
            </a:r>
            <a:r>
              <a:rPr lang="en-US" altLang="zh-CN"/>
              <a:t>6.2 </a:t>
            </a:r>
            <a:r>
              <a:rPr lang="zh-CN" altLang="en-US"/>
              <a:t>在关系模式</a:t>
            </a:r>
            <a:r>
              <a:rPr lang="en-US" altLang="zh-CN" i="1"/>
              <a:t>R</a:t>
            </a:r>
            <a:r>
              <a:rPr lang="en-US" altLang="zh-CN"/>
              <a:t>(</a:t>
            </a:r>
            <a:r>
              <a:rPr lang="en-US" altLang="zh-CN" i="1"/>
              <a:t>U</a:t>
            </a:r>
            <a:r>
              <a:rPr lang="en-US" altLang="zh-CN"/>
              <a:t>)</a:t>
            </a:r>
            <a:r>
              <a:rPr lang="zh-CN" altLang="en-US"/>
              <a:t>中，如果</a:t>
            </a:r>
            <a:r>
              <a:rPr lang="en-US" altLang="zh-CN"/>
              <a:t>X→Y</a:t>
            </a:r>
            <a:r>
              <a:rPr lang="zh-CN" altLang="en-US"/>
              <a:t>，并且对于</a:t>
            </a:r>
            <a:r>
              <a:rPr lang="en-US" altLang="zh-CN"/>
              <a:t>X</a:t>
            </a:r>
            <a:r>
              <a:rPr lang="zh-CN" altLang="en-US"/>
              <a:t>的任何一个真子集</a:t>
            </a:r>
            <a:r>
              <a:rPr lang="en-US" altLang="zh-CN"/>
              <a:t>X’</a:t>
            </a:r>
            <a:r>
              <a:rPr lang="zh-CN" altLang="en-US"/>
              <a:t>，都有</a:t>
            </a:r>
            <a:r>
              <a:rPr lang="en-US" altLang="zh-CN"/>
              <a:t>X’ </a:t>
            </a:r>
            <a:r>
              <a:rPr lang="en-US" altLang="zh-CN">
                <a:sym typeface="Symbol" panose="05050102010706020507" pitchFamily="18" charset="2"/>
              </a:rPr>
              <a:t></a:t>
            </a:r>
            <a:r>
              <a:rPr lang="en-US" altLang="zh-CN"/>
              <a:t>Y, </a:t>
            </a:r>
            <a:r>
              <a:rPr lang="zh-CN" altLang="en-US"/>
              <a:t>则称</a:t>
            </a:r>
            <a:r>
              <a:rPr lang="en-US" altLang="zh-CN">
                <a:solidFill>
                  <a:schemeClr val="accent2"/>
                </a:solidFill>
              </a:rPr>
              <a:t>Y</a:t>
            </a:r>
            <a:r>
              <a:rPr lang="zh-CN" altLang="en-US">
                <a:solidFill>
                  <a:schemeClr val="accent2"/>
                </a:solidFill>
              </a:rPr>
              <a:t>对</a:t>
            </a:r>
            <a:r>
              <a:rPr lang="en-US" altLang="zh-CN">
                <a:solidFill>
                  <a:schemeClr val="accent2"/>
                </a:solidFill>
              </a:rPr>
              <a:t>X</a:t>
            </a:r>
            <a:r>
              <a:rPr lang="zh-CN" altLang="en-US">
                <a:solidFill>
                  <a:schemeClr val="accent2"/>
                </a:solidFill>
              </a:rPr>
              <a:t>完全函数依赖</a:t>
            </a:r>
            <a:r>
              <a:rPr lang="zh-CN" altLang="en-US"/>
              <a:t>，记作</a:t>
            </a:r>
            <a:r>
              <a:rPr lang="en-US" altLang="zh-CN"/>
              <a:t>X</a:t>
            </a:r>
            <a:r>
              <a:rPr lang="en-US" altLang="zh-CN">
                <a:sym typeface="Symbol" panose="05050102010706020507" pitchFamily="18" charset="2"/>
              </a:rPr>
              <a:t>     </a:t>
            </a:r>
            <a:r>
              <a:rPr lang="en-US" altLang="zh-CN"/>
              <a:t>Y</a:t>
            </a:r>
            <a:r>
              <a:rPr lang="zh-CN" altLang="en-US"/>
              <a:t>。</a:t>
            </a:r>
          </a:p>
          <a:p>
            <a:pPr marL="0" indent="0" eaLnBrk="1" hangingPunct="1">
              <a:lnSpc>
                <a:spcPct val="130000"/>
              </a:lnSpc>
              <a:buFontTx/>
              <a:buNone/>
            </a:pPr>
            <a:r>
              <a:rPr lang="zh-CN" altLang="en-US"/>
              <a:t>若</a:t>
            </a:r>
            <a:r>
              <a:rPr lang="en-US" altLang="zh-CN"/>
              <a:t>X→Y</a:t>
            </a:r>
            <a:r>
              <a:rPr lang="zh-CN" altLang="en-US"/>
              <a:t>，但</a:t>
            </a:r>
            <a:r>
              <a:rPr lang="en-US" altLang="zh-CN"/>
              <a:t>Y</a:t>
            </a:r>
            <a:r>
              <a:rPr lang="zh-CN" altLang="en-US"/>
              <a:t>不完全函数依赖于</a:t>
            </a:r>
            <a:r>
              <a:rPr lang="en-US" altLang="zh-CN"/>
              <a:t>X</a:t>
            </a:r>
            <a:r>
              <a:rPr lang="zh-CN" altLang="en-US"/>
              <a:t>，则称</a:t>
            </a:r>
            <a:r>
              <a:rPr lang="en-US" altLang="zh-CN">
                <a:solidFill>
                  <a:schemeClr val="accent2"/>
                </a:solidFill>
              </a:rPr>
              <a:t>Y</a:t>
            </a:r>
            <a:r>
              <a:rPr lang="zh-CN" altLang="en-US">
                <a:solidFill>
                  <a:schemeClr val="accent2"/>
                </a:solidFill>
              </a:rPr>
              <a:t>对</a:t>
            </a:r>
            <a:r>
              <a:rPr lang="en-US" altLang="zh-CN">
                <a:solidFill>
                  <a:schemeClr val="accent2"/>
                </a:solidFill>
              </a:rPr>
              <a:t>X</a:t>
            </a:r>
            <a:r>
              <a:rPr lang="zh-CN" altLang="en-US">
                <a:solidFill>
                  <a:schemeClr val="accent2"/>
                </a:solidFill>
              </a:rPr>
              <a:t>部分函数依赖</a:t>
            </a:r>
            <a:r>
              <a:rPr lang="zh-CN" altLang="en-US"/>
              <a:t>，记作</a:t>
            </a:r>
            <a:r>
              <a:rPr lang="en-US" altLang="zh-CN"/>
              <a:t>X</a:t>
            </a:r>
            <a:r>
              <a:rPr lang="en-US" altLang="zh-CN">
                <a:sym typeface="Symbol" panose="05050102010706020507" pitchFamily="18" charset="2"/>
              </a:rPr>
              <a:t>     </a:t>
            </a:r>
            <a:r>
              <a:rPr lang="en-US" altLang="zh-CN"/>
              <a:t>Y</a:t>
            </a:r>
            <a:r>
              <a:rPr lang="zh-CN" altLang="en-US"/>
              <a:t>。</a:t>
            </a:r>
          </a:p>
        </p:txBody>
      </p:sp>
      <p:grpSp>
        <p:nvGrpSpPr>
          <p:cNvPr id="26629" name="Group 15">
            <a:extLst>
              <a:ext uri="{FF2B5EF4-FFF2-40B4-BE49-F238E27FC236}">
                <a16:creationId xmlns:a16="http://schemas.microsoft.com/office/drawing/2014/main" id="{739BFF02-1438-4D31-BCD6-BFC891227351}"/>
              </a:ext>
            </a:extLst>
          </p:cNvPr>
          <p:cNvGrpSpPr>
            <a:grpSpLocks/>
          </p:cNvGrpSpPr>
          <p:nvPr/>
        </p:nvGrpSpPr>
        <p:grpSpPr bwMode="auto">
          <a:xfrm>
            <a:off x="5003800" y="2852738"/>
            <a:ext cx="576263" cy="396875"/>
            <a:chOff x="612" y="3724"/>
            <a:chExt cx="363" cy="250"/>
          </a:xfrm>
        </p:grpSpPr>
        <p:sp>
          <p:nvSpPr>
            <p:cNvPr id="26634" name="Line 16">
              <a:extLst>
                <a:ext uri="{FF2B5EF4-FFF2-40B4-BE49-F238E27FC236}">
                  <a16:creationId xmlns:a16="http://schemas.microsoft.com/office/drawing/2014/main" id="{50AFAC71-1BDC-41B9-ADEC-0884CE3BDF9C}"/>
                </a:ext>
              </a:extLst>
            </p:cNvPr>
            <p:cNvSpPr>
              <a:spLocks noChangeShapeType="1"/>
            </p:cNvSpPr>
            <p:nvPr/>
          </p:nvSpPr>
          <p:spPr bwMode="auto">
            <a:xfrm>
              <a:off x="612" y="3974"/>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Text Box 17">
              <a:extLst>
                <a:ext uri="{FF2B5EF4-FFF2-40B4-BE49-F238E27FC236}">
                  <a16:creationId xmlns:a16="http://schemas.microsoft.com/office/drawing/2014/main" id="{97B80C44-30D2-4A3B-8697-230DD932CFFF}"/>
                </a:ext>
              </a:extLst>
            </p:cNvPr>
            <p:cNvSpPr txBox="1">
              <a:spLocks noChangeArrowheads="1"/>
            </p:cNvSpPr>
            <p:nvPr/>
          </p:nvSpPr>
          <p:spPr bwMode="auto">
            <a:xfrm>
              <a:off x="657" y="372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chemeClr val="accent2"/>
                  </a:solidFill>
                </a:rPr>
                <a:t>F</a:t>
              </a:r>
            </a:p>
          </p:txBody>
        </p:sp>
      </p:grpSp>
      <p:grpSp>
        <p:nvGrpSpPr>
          <p:cNvPr id="26630" name="Group 18">
            <a:extLst>
              <a:ext uri="{FF2B5EF4-FFF2-40B4-BE49-F238E27FC236}">
                <a16:creationId xmlns:a16="http://schemas.microsoft.com/office/drawing/2014/main" id="{08DEA73C-A32C-4C10-AA9F-ED4F22D0C992}"/>
              </a:ext>
            </a:extLst>
          </p:cNvPr>
          <p:cNvGrpSpPr>
            <a:grpSpLocks/>
          </p:cNvGrpSpPr>
          <p:nvPr/>
        </p:nvGrpSpPr>
        <p:grpSpPr bwMode="auto">
          <a:xfrm>
            <a:off x="4284663" y="4221163"/>
            <a:ext cx="576262" cy="396875"/>
            <a:chOff x="612" y="3724"/>
            <a:chExt cx="363" cy="250"/>
          </a:xfrm>
        </p:grpSpPr>
        <p:sp>
          <p:nvSpPr>
            <p:cNvPr id="26632" name="Line 19">
              <a:extLst>
                <a:ext uri="{FF2B5EF4-FFF2-40B4-BE49-F238E27FC236}">
                  <a16:creationId xmlns:a16="http://schemas.microsoft.com/office/drawing/2014/main" id="{9320E50E-2172-49A5-8649-76219F0C3486}"/>
                </a:ext>
              </a:extLst>
            </p:cNvPr>
            <p:cNvSpPr>
              <a:spLocks noChangeShapeType="1"/>
            </p:cNvSpPr>
            <p:nvPr/>
          </p:nvSpPr>
          <p:spPr bwMode="auto">
            <a:xfrm>
              <a:off x="612" y="3974"/>
              <a:ext cx="3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Text Box 20">
              <a:extLst>
                <a:ext uri="{FF2B5EF4-FFF2-40B4-BE49-F238E27FC236}">
                  <a16:creationId xmlns:a16="http://schemas.microsoft.com/office/drawing/2014/main" id="{1C0CD46F-FEDF-4F50-8A29-2E0D37F2B3D1}"/>
                </a:ext>
              </a:extLst>
            </p:cNvPr>
            <p:cNvSpPr txBox="1">
              <a:spLocks noChangeArrowheads="1"/>
            </p:cNvSpPr>
            <p:nvPr/>
          </p:nvSpPr>
          <p:spPr bwMode="auto">
            <a:xfrm>
              <a:off x="657" y="3724"/>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chemeClr val="accent2"/>
                  </a:solidFill>
                </a:rPr>
                <a:t>P</a:t>
              </a:r>
            </a:p>
          </p:txBody>
        </p:sp>
      </p:grpSp>
      <p:cxnSp>
        <p:nvCxnSpPr>
          <p:cNvPr id="15" name="直接连接符 14">
            <a:extLst>
              <a:ext uri="{FF2B5EF4-FFF2-40B4-BE49-F238E27FC236}">
                <a16:creationId xmlns:a16="http://schemas.microsoft.com/office/drawing/2014/main" id="{2C568775-F4D1-42C2-A74E-BD67F71B5BFD}"/>
              </a:ext>
            </a:extLst>
          </p:cNvPr>
          <p:cNvCxnSpPr/>
          <p:nvPr/>
        </p:nvCxnSpPr>
        <p:spPr>
          <a:xfrm flipV="1">
            <a:off x="6762750" y="2406650"/>
            <a:ext cx="215900" cy="360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7">
            <a:extLst>
              <a:ext uri="{FF2B5EF4-FFF2-40B4-BE49-F238E27FC236}">
                <a16:creationId xmlns:a16="http://schemas.microsoft.com/office/drawing/2014/main" id="{15039823-7EDF-4001-9CF4-2DAD57CFA6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0F747F-E9B1-4531-91CD-BD6E9E75606C}" type="slidenum">
              <a:rPr lang="zh-CN" altLang="en-US"/>
              <a:pPr eaLnBrk="1" hangingPunct="1"/>
              <a:t>26</a:t>
            </a:fld>
            <a:endParaRPr lang="en-US" altLang="zh-CN"/>
          </a:p>
        </p:txBody>
      </p:sp>
      <p:sp>
        <p:nvSpPr>
          <p:cNvPr id="27651" name="Rectangle 2">
            <a:extLst>
              <a:ext uri="{FF2B5EF4-FFF2-40B4-BE49-F238E27FC236}">
                <a16:creationId xmlns:a16="http://schemas.microsoft.com/office/drawing/2014/main" id="{6B8A462D-3944-479C-924F-55B8F361D336}"/>
              </a:ext>
            </a:extLst>
          </p:cNvPr>
          <p:cNvSpPr>
            <a:spLocks noGrp="1" noChangeArrowheads="1"/>
          </p:cNvSpPr>
          <p:nvPr>
            <p:ph type="title"/>
          </p:nvPr>
        </p:nvSpPr>
        <p:spPr/>
        <p:txBody>
          <a:bodyPr/>
          <a:lstStyle/>
          <a:p>
            <a:pPr eaLnBrk="1" hangingPunct="1"/>
            <a:r>
              <a:rPr lang="zh-CN" altLang="en-US" b="1">
                <a:solidFill>
                  <a:srgbClr val="3333CC"/>
                </a:solidFill>
              </a:rPr>
              <a:t>四、传递函数依赖</a:t>
            </a:r>
          </a:p>
        </p:txBody>
      </p:sp>
      <p:sp>
        <p:nvSpPr>
          <p:cNvPr id="34832" name="Rectangle 16">
            <a:extLst>
              <a:ext uri="{FF2B5EF4-FFF2-40B4-BE49-F238E27FC236}">
                <a16:creationId xmlns:a16="http://schemas.microsoft.com/office/drawing/2014/main" id="{1A041FC0-3E59-4534-95E7-4132F77BB911}"/>
              </a:ext>
            </a:extLst>
          </p:cNvPr>
          <p:cNvSpPr>
            <a:spLocks noGrp="1" noChangeArrowheads="1"/>
          </p:cNvSpPr>
          <p:nvPr>
            <p:ph type="body" idx="1"/>
          </p:nvPr>
        </p:nvSpPr>
        <p:spPr>
          <a:xfrm>
            <a:off x="250825" y="1341438"/>
            <a:ext cx="8675688" cy="4159250"/>
          </a:xfrm>
        </p:spPr>
        <p:txBody>
          <a:bodyPr/>
          <a:lstStyle/>
          <a:p>
            <a:pPr eaLnBrk="1" hangingPunct="1">
              <a:buFontTx/>
              <a:buNone/>
            </a:pPr>
            <a:r>
              <a:rPr lang="zh-CN" altLang="en-US"/>
              <a:t>   定义</a:t>
            </a:r>
            <a:r>
              <a:rPr lang="en-US" altLang="zh-CN"/>
              <a:t>6.3  </a:t>
            </a:r>
            <a:r>
              <a:rPr lang="zh-CN" altLang="en-US"/>
              <a:t>在关系模式</a:t>
            </a:r>
            <a:r>
              <a:rPr lang="en-US" altLang="zh-CN" i="1"/>
              <a:t>R</a:t>
            </a:r>
            <a:r>
              <a:rPr lang="en-US" altLang="zh-CN"/>
              <a:t>(</a:t>
            </a:r>
            <a:r>
              <a:rPr lang="en-US" altLang="zh-CN" i="1"/>
              <a:t>U</a:t>
            </a:r>
            <a:r>
              <a:rPr lang="en-US" altLang="zh-CN"/>
              <a:t>)</a:t>
            </a:r>
            <a:r>
              <a:rPr lang="zh-CN" altLang="en-US"/>
              <a:t>中，如果</a:t>
            </a:r>
            <a:r>
              <a:rPr lang="en-US" altLang="zh-CN"/>
              <a:t>X→Y, (Y</a:t>
            </a:r>
            <a:r>
              <a:rPr lang="en-US" altLang="zh-CN">
                <a:sym typeface="Symbol" panose="05050102010706020507" pitchFamily="18" charset="2"/>
              </a:rPr>
              <a:t></a:t>
            </a:r>
            <a:r>
              <a:rPr lang="en-US" altLang="zh-CN"/>
              <a:t>X)</a:t>
            </a:r>
            <a:r>
              <a:rPr lang="zh-CN" altLang="en-US"/>
              <a:t>， </a:t>
            </a:r>
            <a:r>
              <a:rPr lang="en-US" altLang="zh-CN"/>
              <a:t>Y→X, Y→Z</a:t>
            </a:r>
            <a:r>
              <a:rPr lang="zh-CN" altLang="en-US"/>
              <a:t>，</a:t>
            </a:r>
            <a:r>
              <a:rPr lang="en-US" altLang="zh-CN"/>
              <a:t>Z</a:t>
            </a:r>
            <a:r>
              <a:rPr lang="en-US" altLang="zh-CN">
                <a:sym typeface="Symbol" panose="05050102010706020507" pitchFamily="18" charset="2"/>
              </a:rPr>
              <a:t></a:t>
            </a:r>
            <a:r>
              <a:rPr lang="en-US" altLang="zh-CN"/>
              <a:t>Y</a:t>
            </a:r>
            <a:r>
              <a:rPr lang="zh-CN" altLang="en-US"/>
              <a:t>，则称</a:t>
            </a:r>
            <a:r>
              <a:rPr lang="en-US" altLang="zh-CN">
                <a:solidFill>
                  <a:schemeClr val="accent2"/>
                </a:solidFill>
              </a:rPr>
              <a:t>Z</a:t>
            </a:r>
            <a:r>
              <a:rPr lang="zh-CN" altLang="en-US">
                <a:solidFill>
                  <a:schemeClr val="accent2"/>
                </a:solidFill>
              </a:rPr>
              <a:t>对</a:t>
            </a:r>
            <a:r>
              <a:rPr lang="en-US" altLang="zh-CN">
                <a:solidFill>
                  <a:schemeClr val="accent2"/>
                </a:solidFill>
              </a:rPr>
              <a:t>X</a:t>
            </a:r>
            <a:r>
              <a:rPr lang="zh-CN" altLang="en-US">
                <a:solidFill>
                  <a:schemeClr val="accent2"/>
                </a:solidFill>
              </a:rPr>
              <a:t>传递函数依赖</a:t>
            </a:r>
            <a:r>
              <a:rPr lang="zh-CN" altLang="en-US">
                <a:solidFill>
                  <a:schemeClr val="hlink"/>
                </a:solidFill>
              </a:rPr>
              <a:t> </a:t>
            </a:r>
            <a:r>
              <a:rPr lang="en-US" altLang="zh-CN"/>
              <a:t>(transitive functional dependency)</a:t>
            </a:r>
            <a:r>
              <a:rPr lang="zh-CN" altLang="en-US"/>
              <a:t>。</a:t>
            </a:r>
          </a:p>
          <a:p>
            <a:pPr eaLnBrk="1" hangingPunct="1">
              <a:lnSpc>
                <a:spcPct val="90000"/>
              </a:lnSpc>
            </a:pPr>
            <a:r>
              <a:rPr lang="zh-CN" altLang="en-US"/>
              <a:t>注</a:t>
            </a:r>
            <a:r>
              <a:rPr lang="en-US" altLang="zh-CN"/>
              <a:t>: </a:t>
            </a:r>
            <a:r>
              <a:rPr lang="zh-CN" altLang="en-US"/>
              <a:t>如果</a:t>
            </a:r>
            <a:r>
              <a:rPr lang="en-US" altLang="zh-CN"/>
              <a:t>Y→X</a:t>
            </a:r>
            <a:r>
              <a:rPr lang="zh-CN" altLang="en-US"/>
              <a:t>， 即</a:t>
            </a:r>
            <a:r>
              <a:rPr lang="en-US" altLang="zh-CN"/>
              <a:t>X←→Y</a:t>
            </a:r>
            <a:r>
              <a:rPr lang="zh-CN" altLang="en-US"/>
              <a:t>，则</a:t>
            </a:r>
            <a:r>
              <a:rPr lang="en-US" altLang="zh-CN"/>
              <a:t>Z</a:t>
            </a:r>
            <a:r>
              <a:rPr lang="zh-CN" altLang="en-US"/>
              <a:t>直接依赖于</a:t>
            </a:r>
            <a:r>
              <a:rPr lang="en-US" altLang="zh-CN"/>
              <a:t>X</a:t>
            </a:r>
            <a:endParaRPr lang="zh-CN" altLang="en-US"/>
          </a:p>
          <a:p>
            <a:pPr eaLnBrk="1" hangingPunct="1">
              <a:lnSpc>
                <a:spcPct val="90000"/>
              </a:lnSpc>
            </a:pPr>
            <a:r>
              <a:rPr lang="zh-CN" altLang="en-US"/>
              <a:t>例</a:t>
            </a:r>
            <a:r>
              <a:rPr lang="en-US" altLang="zh-CN"/>
              <a:t>: </a:t>
            </a:r>
            <a:r>
              <a:rPr lang="zh-CN" altLang="en-US"/>
              <a:t>在关系</a:t>
            </a:r>
            <a:r>
              <a:rPr lang="en-US" altLang="zh-CN"/>
              <a:t>Student(Sno, Sdept, Mname)</a:t>
            </a:r>
            <a:r>
              <a:rPr lang="zh-CN" altLang="en-US"/>
              <a:t>中</a:t>
            </a:r>
          </a:p>
          <a:p>
            <a:pPr lvl="1" eaLnBrk="1" hangingPunct="1">
              <a:lnSpc>
                <a:spcPct val="90000"/>
              </a:lnSpc>
              <a:buFontTx/>
              <a:buNone/>
            </a:pPr>
            <a:r>
              <a:rPr lang="en-US" altLang="zh-CN" sz="3200"/>
              <a:t>Sno → Sdept</a:t>
            </a:r>
            <a:r>
              <a:rPr lang="zh-CN" altLang="en-US" sz="3200"/>
              <a:t>，</a:t>
            </a:r>
            <a:r>
              <a:rPr lang="en-US" altLang="zh-CN" sz="3200"/>
              <a:t>Sdept → Mname</a:t>
            </a:r>
            <a:r>
              <a:rPr lang="zh-CN" altLang="en-US" sz="3200"/>
              <a:t>，</a:t>
            </a:r>
          </a:p>
          <a:p>
            <a:pPr lvl="1" eaLnBrk="1" hangingPunct="1">
              <a:lnSpc>
                <a:spcPct val="90000"/>
              </a:lnSpc>
              <a:buFontTx/>
              <a:buNone/>
            </a:pPr>
            <a:r>
              <a:rPr lang="en-US" altLang="zh-CN" sz="3200"/>
              <a:t>Mname</a:t>
            </a:r>
            <a:r>
              <a:rPr lang="zh-CN" altLang="en-US" sz="3200"/>
              <a:t>传递函数依赖于</a:t>
            </a:r>
            <a:r>
              <a:rPr lang="en-US" altLang="zh-CN" sz="3200"/>
              <a:t>Sno</a:t>
            </a:r>
          </a:p>
        </p:txBody>
      </p:sp>
      <p:sp>
        <p:nvSpPr>
          <p:cNvPr id="27653" name="Line 17">
            <a:extLst>
              <a:ext uri="{FF2B5EF4-FFF2-40B4-BE49-F238E27FC236}">
                <a16:creationId xmlns:a16="http://schemas.microsoft.com/office/drawing/2014/main" id="{0ABC1973-55CF-497F-87A2-E3742B7CA9C5}"/>
              </a:ext>
            </a:extLst>
          </p:cNvPr>
          <p:cNvSpPr>
            <a:spLocks noChangeShapeType="1"/>
          </p:cNvSpPr>
          <p:nvPr/>
        </p:nvSpPr>
        <p:spPr bwMode="auto">
          <a:xfrm flipH="1">
            <a:off x="1193800" y="1973263"/>
            <a:ext cx="1444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4" name="Line 18">
            <a:extLst>
              <a:ext uri="{FF2B5EF4-FFF2-40B4-BE49-F238E27FC236}">
                <a16:creationId xmlns:a16="http://schemas.microsoft.com/office/drawing/2014/main" id="{8DD07D21-027B-49F7-A4F4-4922ABB8B94D}"/>
              </a:ext>
            </a:extLst>
          </p:cNvPr>
          <p:cNvSpPr>
            <a:spLocks noChangeShapeType="1"/>
          </p:cNvSpPr>
          <p:nvPr/>
        </p:nvSpPr>
        <p:spPr bwMode="auto">
          <a:xfrm flipH="1">
            <a:off x="2654300" y="1976438"/>
            <a:ext cx="146050" cy="3730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5" name="Line 17">
            <a:extLst>
              <a:ext uri="{FF2B5EF4-FFF2-40B4-BE49-F238E27FC236}">
                <a16:creationId xmlns:a16="http://schemas.microsoft.com/office/drawing/2014/main" id="{77E81F84-EE55-4C2F-A956-33B64F68319C}"/>
              </a:ext>
            </a:extLst>
          </p:cNvPr>
          <p:cNvSpPr>
            <a:spLocks noChangeShapeType="1"/>
          </p:cNvSpPr>
          <p:nvPr/>
        </p:nvSpPr>
        <p:spPr bwMode="auto">
          <a:xfrm flipH="1">
            <a:off x="5133975" y="1957388"/>
            <a:ext cx="144463"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32">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34832">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48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6">
            <a:extLst>
              <a:ext uri="{FF2B5EF4-FFF2-40B4-BE49-F238E27FC236}">
                <a16:creationId xmlns:a16="http://schemas.microsoft.com/office/drawing/2014/main" id="{6C188D42-8812-4121-B86B-D5877955D6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D1ABFC-225C-4A2E-9EEA-EA16601037A8}" type="slidenum">
              <a:rPr lang="zh-CN" altLang="en-US"/>
              <a:pPr eaLnBrk="1" hangingPunct="1"/>
              <a:t>27</a:t>
            </a:fld>
            <a:endParaRPr lang="en-US" altLang="zh-CN"/>
          </a:p>
        </p:txBody>
      </p:sp>
      <p:sp>
        <p:nvSpPr>
          <p:cNvPr id="28675" name="Rectangle 2">
            <a:extLst>
              <a:ext uri="{FF2B5EF4-FFF2-40B4-BE49-F238E27FC236}">
                <a16:creationId xmlns:a16="http://schemas.microsoft.com/office/drawing/2014/main" id="{E01B30EF-7BEC-4802-844C-97ECD909AE1B}"/>
              </a:ext>
            </a:extLst>
          </p:cNvPr>
          <p:cNvSpPr>
            <a:spLocks noGrp="1" noChangeArrowheads="1"/>
          </p:cNvSpPr>
          <p:nvPr>
            <p:ph type="title"/>
          </p:nvPr>
        </p:nvSpPr>
        <p:spPr/>
        <p:txBody>
          <a:bodyPr/>
          <a:lstStyle/>
          <a:p>
            <a:pPr eaLnBrk="1" hangingPunct="1"/>
            <a:r>
              <a:rPr lang="en-US" altLang="zh-CN">
                <a:solidFill>
                  <a:srgbClr val="3333CC"/>
                </a:solidFill>
              </a:rPr>
              <a:t>6.2.2 </a:t>
            </a:r>
            <a:r>
              <a:rPr lang="zh-CN" altLang="en-US" b="1">
                <a:solidFill>
                  <a:srgbClr val="3333CC"/>
                </a:solidFill>
              </a:rPr>
              <a:t>码</a:t>
            </a:r>
          </a:p>
        </p:txBody>
      </p:sp>
      <p:sp>
        <p:nvSpPr>
          <p:cNvPr id="27652" name="Rectangle 3">
            <a:extLst>
              <a:ext uri="{FF2B5EF4-FFF2-40B4-BE49-F238E27FC236}">
                <a16:creationId xmlns:a16="http://schemas.microsoft.com/office/drawing/2014/main" id="{6316B794-9382-411C-867E-3FB1828A61DF}"/>
              </a:ext>
            </a:extLst>
          </p:cNvPr>
          <p:cNvSpPr>
            <a:spLocks noGrp="1" noChangeArrowheads="1"/>
          </p:cNvSpPr>
          <p:nvPr>
            <p:ph type="body" sz="half" idx="1"/>
          </p:nvPr>
        </p:nvSpPr>
        <p:spPr>
          <a:xfrm>
            <a:off x="900113" y="1557338"/>
            <a:ext cx="7570787" cy="2735262"/>
          </a:xfrm>
        </p:spPr>
        <p:txBody>
          <a:bodyPr/>
          <a:lstStyle/>
          <a:p>
            <a:pPr eaLnBrk="1" hangingPunct="1"/>
            <a:r>
              <a:rPr lang="zh-CN" altLang="en-US" sz="3600"/>
              <a:t>定义</a:t>
            </a:r>
            <a:r>
              <a:rPr lang="en-US" altLang="zh-CN" sz="3600"/>
              <a:t>6.4 </a:t>
            </a:r>
            <a:r>
              <a:rPr lang="zh-CN" altLang="en-US" sz="3600"/>
              <a:t>设</a:t>
            </a:r>
            <a:r>
              <a:rPr lang="en-US" altLang="zh-CN" sz="3600" i="1"/>
              <a:t>K</a:t>
            </a:r>
            <a:r>
              <a:rPr lang="zh-CN" altLang="en-US" sz="3600"/>
              <a:t>为</a:t>
            </a:r>
            <a:r>
              <a:rPr lang="en-US" altLang="zh-CN" sz="3600" i="1"/>
              <a:t>R</a:t>
            </a:r>
            <a:r>
              <a:rPr lang="en-US" altLang="zh-CN" sz="3600"/>
              <a:t>&lt;</a:t>
            </a:r>
            <a:r>
              <a:rPr lang="en-US" altLang="zh-CN" sz="3600" i="1"/>
              <a:t>U</a:t>
            </a:r>
            <a:r>
              <a:rPr lang="en-US" altLang="zh-CN" sz="3600"/>
              <a:t>, </a:t>
            </a:r>
            <a:r>
              <a:rPr lang="en-US" altLang="zh-CN" sz="3600" i="1"/>
              <a:t>F</a:t>
            </a:r>
            <a:r>
              <a:rPr lang="en-US" altLang="zh-CN" sz="3600"/>
              <a:t>&gt;</a:t>
            </a:r>
            <a:r>
              <a:rPr lang="zh-CN" altLang="en-US" sz="3600"/>
              <a:t>中的属性或属性组合。若        ，则</a:t>
            </a:r>
            <a:r>
              <a:rPr lang="en-US" altLang="zh-CN" sz="3600" i="1"/>
              <a:t>K</a:t>
            </a:r>
            <a:r>
              <a:rPr lang="zh-CN" altLang="en-US" sz="3600"/>
              <a:t>为</a:t>
            </a:r>
            <a:r>
              <a:rPr lang="en-US" altLang="zh-CN" sz="3600" i="1"/>
              <a:t>R</a:t>
            </a:r>
            <a:r>
              <a:rPr lang="zh-CN" altLang="en-US" sz="3600"/>
              <a:t>的</a:t>
            </a:r>
            <a:r>
              <a:rPr lang="zh-CN" altLang="en-US" sz="3600">
                <a:solidFill>
                  <a:schemeClr val="accent2"/>
                </a:solidFill>
              </a:rPr>
              <a:t>侯选码</a:t>
            </a:r>
            <a:r>
              <a:rPr lang="zh-CN" altLang="en-US" sz="3600"/>
              <a:t> </a:t>
            </a:r>
            <a:r>
              <a:rPr lang="en-US" altLang="zh-CN" sz="3600"/>
              <a:t>(Candidate Key)</a:t>
            </a:r>
            <a:endParaRPr lang="zh-CN" altLang="en-US" sz="3600"/>
          </a:p>
          <a:p>
            <a:pPr eaLnBrk="1" hangingPunct="1"/>
            <a:r>
              <a:rPr lang="zh-CN" altLang="en-US" sz="3600"/>
              <a:t>若候选码多于一个，则选定其中的一个为主码 </a:t>
            </a:r>
            <a:r>
              <a:rPr lang="en-US" altLang="zh-CN" sz="3600"/>
              <a:t>(Primary Key)</a:t>
            </a:r>
            <a:endParaRPr lang="zh-CN" altLang="en-US" sz="3600"/>
          </a:p>
          <a:p>
            <a:pPr eaLnBrk="1" hangingPunct="1"/>
            <a:endParaRPr lang="zh-CN" altLang="en-US" sz="3600"/>
          </a:p>
        </p:txBody>
      </p:sp>
      <p:pic>
        <p:nvPicPr>
          <p:cNvPr id="28677" name="Picture 4">
            <a:extLst>
              <a:ext uri="{FF2B5EF4-FFF2-40B4-BE49-F238E27FC236}">
                <a16:creationId xmlns:a16="http://schemas.microsoft.com/office/drawing/2014/main" id="{DCBA22F3-4550-443D-BF3E-1E4B4E9A157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40200" y="2112963"/>
            <a:ext cx="936625" cy="566737"/>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537A139C-CE32-420B-BD1C-F9A3658076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212D7A-DDB8-4FCC-97D2-B3F426DEE80B}" type="slidenum">
              <a:rPr lang="zh-CN" altLang="en-US"/>
              <a:pPr eaLnBrk="1" hangingPunct="1"/>
              <a:t>28</a:t>
            </a:fld>
            <a:endParaRPr lang="en-US" altLang="zh-CN"/>
          </a:p>
        </p:txBody>
      </p:sp>
      <p:sp>
        <p:nvSpPr>
          <p:cNvPr id="28675" name="Rectangle 3">
            <a:extLst>
              <a:ext uri="{FF2B5EF4-FFF2-40B4-BE49-F238E27FC236}">
                <a16:creationId xmlns:a16="http://schemas.microsoft.com/office/drawing/2014/main" id="{7E34F9F4-CEF5-48F4-A0A9-C4378A86FA77}"/>
              </a:ext>
            </a:extLst>
          </p:cNvPr>
          <p:cNvSpPr>
            <a:spLocks noGrp="1" noChangeArrowheads="1"/>
          </p:cNvSpPr>
          <p:nvPr>
            <p:ph type="body" idx="1"/>
          </p:nvPr>
        </p:nvSpPr>
        <p:spPr>
          <a:xfrm>
            <a:off x="468313" y="693738"/>
            <a:ext cx="8229600" cy="5472112"/>
          </a:xfrm>
        </p:spPr>
        <p:txBody>
          <a:bodyPr/>
          <a:lstStyle/>
          <a:p>
            <a:pPr marL="609600" indent="-609600" eaLnBrk="1" hangingPunct="1"/>
            <a:r>
              <a:rPr lang="zh-CN" altLang="en-US" sz="4000"/>
              <a:t>主属性与非主属性</a:t>
            </a:r>
          </a:p>
          <a:p>
            <a:pPr marL="990600" lvl="1" indent="-533400" eaLnBrk="1" hangingPunct="1">
              <a:buFontTx/>
              <a:buAutoNum type="circleNumDbPlain"/>
            </a:pPr>
            <a:r>
              <a:rPr lang="zh-CN" altLang="en-US" sz="4000"/>
              <a:t>包含在任何一个</a:t>
            </a:r>
            <a:r>
              <a:rPr lang="zh-CN" altLang="en-US" sz="4000">
                <a:solidFill>
                  <a:srgbClr val="3333CC"/>
                </a:solidFill>
              </a:rPr>
              <a:t>候选码</a:t>
            </a:r>
            <a:r>
              <a:rPr lang="zh-CN" altLang="en-US" sz="4000"/>
              <a:t>中的属性，称为</a:t>
            </a:r>
            <a:r>
              <a:rPr lang="zh-CN" altLang="en-US" sz="4000">
                <a:solidFill>
                  <a:schemeClr val="accent2"/>
                </a:solidFill>
              </a:rPr>
              <a:t>主属性</a:t>
            </a:r>
            <a:r>
              <a:rPr lang="zh-CN" altLang="en-US" sz="4000"/>
              <a:t> </a:t>
            </a:r>
            <a:r>
              <a:rPr lang="en-US" altLang="zh-CN" sz="4000"/>
              <a:t>(Prime attribute)</a:t>
            </a:r>
            <a:endParaRPr lang="zh-CN" altLang="en-US" sz="4000"/>
          </a:p>
          <a:p>
            <a:pPr marL="990600" lvl="1" indent="-533400" eaLnBrk="1" hangingPunct="1">
              <a:buFontTx/>
              <a:buAutoNum type="circleNumDbPlain"/>
            </a:pPr>
            <a:r>
              <a:rPr lang="zh-CN" altLang="en-US" sz="4000"/>
              <a:t>不包含在任何码中的属性称为</a:t>
            </a:r>
            <a:r>
              <a:rPr lang="zh-CN" altLang="en-US" sz="4000">
                <a:solidFill>
                  <a:schemeClr val="accent2"/>
                </a:solidFill>
              </a:rPr>
              <a:t>非主属性</a:t>
            </a:r>
            <a:r>
              <a:rPr lang="en-US" altLang="zh-CN" sz="4000"/>
              <a:t>(Nonprime attribute)</a:t>
            </a:r>
            <a:r>
              <a:rPr lang="zh-CN" altLang="en-US" sz="4000"/>
              <a:t>或非码属性 </a:t>
            </a:r>
            <a:r>
              <a:rPr lang="en-US" altLang="zh-CN" sz="4000"/>
              <a:t>(Non-key attribute)</a:t>
            </a:r>
            <a:endParaRPr lang="zh-CN" altLang="en-US" sz="4000"/>
          </a:p>
          <a:p>
            <a:pPr marL="609600" indent="-609600" eaLnBrk="1" hangingPunct="1"/>
            <a:r>
              <a:rPr lang="zh-CN" altLang="en-US" sz="4000">
                <a:solidFill>
                  <a:schemeClr val="accent2"/>
                </a:solidFill>
              </a:rPr>
              <a:t>全码 </a:t>
            </a:r>
            <a:r>
              <a:rPr lang="en-US" altLang="zh-CN" sz="4000">
                <a:solidFill>
                  <a:schemeClr val="accent2"/>
                </a:solidFill>
              </a:rPr>
              <a:t>(All-key)</a:t>
            </a:r>
            <a:r>
              <a:rPr lang="zh-CN" altLang="en-US" sz="4000">
                <a:solidFill>
                  <a:schemeClr val="accent2"/>
                </a:solidFill>
              </a:rPr>
              <a:t>：整个属性组是码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AA8BBA08-FCC3-4984-B182-213F8AF94C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6DE05D-B429-4F36-B6F9-FFA7F7FB3173}" type="slidenum">
              <a:rPr lang="zh-CN" altLang="en-US"/>
              <a:pPr eaLnBrk="1" hangingPunct="1"/>
              <a:t>29</a:t>
            </a:fld>
            <a:endParaRPr lang="en-US" altLang="zh-CN"/>
          </a:p>
        </p:txBody>
      </p:sp>
      <p:sp>
        <p:nvSpPr>
          <p:cNvPr id="40963" name="Rectangle 3">
            <a:extLst>
              <a:ext uri="{FF2B5EF4-FFF2-40B4-BE49-F238E27FC236}">
                <a16:creationId xmlns:a16="http://schemas.microsoft.com/office/drawing/2014/main" id="{C591C66C-F489-4A6B-87A4-FCCA84A3E969}"/>
              </a:ext>
            </a:extLst>
          </p:cNvPr>
          <p:cNvSpPr>
            <a:spLocks noGrp="1" noChangeArrowheads="1"/>
          </p:cNvSpPr>
          <p:nvPr>
            <p:ph type="body" idx="1"/>
          </p:nvPr>
        </p:nvSpPr>
        <p:spPr>
          <a:xfrm>
            <a:off x="323850" y="692150"/>
            <a:ext cx="8351838" cy="3671888"/>
          </a:xfrm>
        </p:spPr>
        <p:txBody>
          <a:bodyPr/>
          <a:lstStyle/>
          <a:p>
            <a:pPr marL="609600" indent="-609600" eaLnBrk="1" hangingPunct="1">
              <a:buFontTx/>
              <a:buNone/>
            </a:pPr>
            <a:r>
              <a:rPr lang="zh-CN" altLang="en-US" sz="4400"/>
              <a:t>例</a:t>
            </a:r>
            <a:r>
              <a:rPr lang="en-US" altLang="zh-CN" sz="4400"/>
              <a:t>2.  </a:t>
            </a:r>
          </a:p>
          <a:p>
            <a:pPr marL="990600" lvl="1" indent="-533400" eaLnBrk="1" hangingPunct="1">
              <a:buFontTx/>
              <a:buAutoNum type="circleNumDbPlain"/>
            </a:pPr>
            <a:r>
              <a:rPr lang="zh-CN" altLang="en-US" sz="4000"/>
              <a:t>关系模式</a:t>
            </a:r>
            <a:r>
              <a:rPr lang="en-US" altLang="zh-CN" sz="4000"/>
              <a:t>S (</a:t>
            </a:r>
            <a:r>
              <a:rPr lang="en-US" altLang="zh-CN" sz="4000" u="sng">
                <a:solidFill>
                  <a:schemeClr val="accent2"/>
                </a:solidFill>
              </a:rPr>
              <a:t>Sno</a:t>
            </a:r>
            <a:r>
              <a:rPr lang="en-US" altLang="zh-CN" sz="4000"/>
              <a:t>,Sdept,Sage)</a:t>
            </a:r>
            <a:r>
              <a:rPr lang="zh-CN" altLang="en-US" sz="4000"/>
              <a:t>，</a:t>
            </a:r>
            <a:r>
              <a:rPr lang="en-US" altLang="zh-CN" sz="4000"/>
              <a:t>Sno</a:t>
            </a:r>
            <a:r>
              <a:rPr lang="zh-CN" altLang="en-US" sz="4000"/>
              <a:t>是码</a:t>
            </a:r>
          </a:p>
          <a:p>
            <a:pPr marL="990600" lvl="1" indent="-533400" eaLnBrk="1" hangingPunct="1">
              <a:buFontTx/>
              <a:buAutoNum type="circleNumDbPlain"/>
            </a:pPr>
            <a:r>
              <a:rPr lang="en-US" altLang="zh-CN" sz="4000"/>
              <a:t>SC (</a:t>
            </a:r>
            <a:r>
              <a:rPr lang="en-US" altLang="zh-CN" sz="4000" u="sng">
                <a:solidFill>
                  <a:schemeClr val="accent2"/>
                </a:solidFill>
              </a:rPr>
              <a:t>Sno</a:t>
            </a:r>
            <a:r>
              <a:rPr lang="zh-CN" altLang="en-US" sz="4000" u="sng">
                <a:solidFill>
                  <a:schemeClr val="accent2"/>
                </a:solidFill>
              </a:rPr>
              <a:t>，</a:t>
            </a:r>
            <a:r>
              <a:rPr lang="en-US" altLang="zh-CN" sz="4000" u="sng">
                <a:solidFill>
                  <a:schemeClr val="accent2"/>
                </a:solidFill>
              </a:rPr>
              <a:t>Cno</a:t>
            </a:r>
            <a:r>
              <a:rPr lang="zh-CN" altLang="en-US" sz="4000"/>
              <a:t>，</a:t>
            </a:r>
            <a:r>
              <a:rPr lang="en-US" altLang="zh-CN" sz="4000"/>
              <a:t>Grade)</a:t>
            </a:r>
            <a:r>
              <a:rPr lang="zh-CN" altLang="en-US" sz="4000"/>
              <a:t>，</a:t>
            </a:r>
            <a:br>
              <a:rPr lang="zh-CN" altLang="en-US" sz="4000"/>
            </a:br>
            <a:r>
              <a:rPr lang="en-US" altLang="zh-CN" sz="4000"/>
              <a:t>(Sno</a:t>
            </a:r>
            <a:r>
              <a:rPr lang="zh-CN" altLang="en-US" sz="4000"/>
              <a:t>，</a:t>
            </a:r>
            <a:r>
              <a:rPr lang="en-US" altLang="zh-CN" sz="4000"/>
              <a:t>Cno)</a:t>
            </a:r>
            <a:r>
              <a:rPr lang="zh-CN" altLang="en-US" sz="4000"/>
              <a:t>是码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21DF1E63-5A0F-4AC7-8543-D90073874C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49F0B1-DAB8-48C6-A66F-E4A248CF6E2D}"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5ACF1FD9-E725-41A7-94D9-67D651C64183}"/>
              </a:ext>
            </a:extLst>
          </p:cNvPr>
          <p:cNvSpPr>
            <a:spLocks noGrp="1" noChangeArrowheads="1"/>
          </p:cNvSpPr>
          <p:nvPr>
            <p:ph type="title"/>
          </p:nvPr>
        </p:nvSpPr>
        <p:spPr/>
        <p:txBody>
          <a:bodyPr/>
          <a:lstStyle/>
          <a:p>
            <a:pPr eaLnBrk="1" hangingPunct="1"/>
            <a:r>
              <a:rPr lang="en-US" altLang="zh-CN" sz="4800">
                <a:solidFill>
                  <a:srgbClr val="3333CC"/>
                </a:solidFill>
              </a:rPr>
              <a:t>6.1 </a:t>
            </a:r>
            <a:r>
              <a:rPr lang="zh-CN" altLang="en-US" sz="4800" b="1">
                <a:solidFill>
                  <a:srgbClr val="3333CC"/>
                </a:solidFill>
              </a:rPr>
              <a:t>问题的提出</a:t>
            </a:r>
          </a:p>
        </p:txBody>
      </p:sp>
      <p:sp>
        <p:nvSpPr>
          <p:cNvPr id="12291" name="Rectangle 3">
            <a:extLst>
              <a:ext uri="{FF2B5EF4-FFF2-40B4-BE49-F238E27FC236}">
                <a16:creationId xmlns:a16="http://schemas.microsoft.com/office/drawing/2014/main" id="{0BB26B30-AE7A-4FD2-AF5F-74AF9756FB4F}"/>
              </a:ext>
            </a:extLst>
          </p:cNvPr>
          <p:cNvSpPr>
            <a:spLocks noGrp="1" noChangeArrowheads="1"/>
          </p:cNvSpPr>
          <p:nvPr>
            <p:ph type="body" idx="1"/>
          </p:nvPr>
        </p:nvSpPr>
        <p:spPr>
          <a:xfrm>
            <a:off x="0" y="1484313"/>
            <a:ext cx="9143999" cy="4681537"/>
          </a:xfrm>
        </p:spPr>
        <p:txBody>
          <a:bodyPr/>
          <a:lstStyle/>
          <a:p>
            <a:pPr eaLnBrk="1" hangingPunct="1">
              <a:buFont typeface="Wingdings" panose="05000000000000000000" pitchFamily="2" charset="2"/>
              <a:buNone/>
            </a:pPr>
            <a:r>
              <a:rPr lang="zh-CN" altLang="en-US" sz="4000" dirty="0"/>
              <a:t> 关系数据库逻辑设计</a:t>
            </a:r>
          </a:p>
          <a:p>
            <a:pPr lvl="1" eaLnBrk="1" hangingPunct="1">
              <a:buFont typeface="Wingdings" panose="05000000000000000000" pitchFamily="2" charset="2"/>
              <a:buChar char="l"/>
            </a:pPr>
            <a:r>
              <a:rPr lang="zh-CN" altLang="en-US" sz="4000" dirty="0"/>
              <a:t>针对一个具体问题，如何构造一个适合于它的数据模式（构造几个关系模式？每个关系由哪些属性组成？）</a:t>
            </a:r>
          </a:p>
          <a:p>
            <a:pPr lvl="1" eaLnBrk="1" hangingPunct="1">
              <a:buFont typeface="Wingdings" panose="05000000000000000000" pitchFamily="2" charset="2"/>
              <a:buChar char="l"/>
            </a:pPr>
            <a:r>
              <a:rPr lang="zh-CN" altLang="en-US" sz="4000" dirty="0"/>
              <a:t>数据库逻辑设计的有力工具</a:t>
            </a:r>
            <a:endParaRPr lang="en-US" altLang="zh-CN" sz="4000" dirty="0"/>
          </a:p>
          <a:p>
            <a:pPr lvl="1" eaLnBrk="1" hangingPunct="1">
              <a:buFontTx/>
              <a:buNone/>
            </a:pPr>
            <a:r>
              <a:rPr lang="en-US" altLang="zh-CN" sz="4000" dirty="0"/>
              <a:t>     </a:t>
            </a:r>
            <a:r>
              <a:rPr lang="zh-CN" altLang="en-US" sz="4000" dirty="0">
                <a:solidFill>
                  <a:schemeClr val="accent2"/>
                </a:solidFill>
              </a:rPr>
              <a:t>关系数据库的规范化理论</a:t>
            </a:r>
          </a:p>
          <a:p>
            <a:pPr eaLnBrk="1" hangingPunct="1"/>
            <a:endParaRPr lang="zh-CN" altLang="en-US" sz="44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left)">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E887A416-0011-4ADD-8BED-197DCFAABF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292F50-B230-478F-9A1D-C4AE343AAE98}" type="slidenum">
              <a:rPr lang="zh-CN" altLang="en-US"/>
              <a:pPr eaLnBrk="1" hangingPunct="1"/>
              <a:t>30</a:t>
            </a:fld>
            <a:endParaRPr lang="en-US" altLang="zh-CN"/>
          </a:p>
        </p:txBody>
      </p:sp>
      <p:sp>
        <p:nvSpPr>
          <p:cNvPr id="30723" name="Rectangle 3">
            <a:extLst>
              <a:ext uri="{FF2B5EF4-FFF2-40B4-BE49-F238E27FC236}">
                <a16:creationId xmlns:a16="http://schemas.microsoft.com/office/drawing/2014/main" id="{F62F0697-C347-4B5F-ACBE-1224CDE23DE1}"/>
              </a:ext>
            </a:extLst>
          </p:cNvPr>
          <p:cNvSpPr>
            <a:spLocks noGrp="1" noChangeArrowheads="1"/>
          </p:cNvSpPr>
          <p:nvPr>
            <p:ph type="body" idx="1"/>
          </p:nvPr>
        </p:nvSpPr>
        <p:spPr>
          <a:xfrm>
            <a:off x="539750" y="549275"/>
            <a:ext cx="8229600" cy="5616575"/>
          </a:xfrm>
        </p:spPr>
        <p:txBody>
          <a:bodyPr/>
          <a:lstStyle/>
          <a:p>
            <a:pPr marL="609600" indent="-609600" eaLnBrk="1" hangingPunct="1">
              <a:lnSpc>
                <a:spcPct val="90000"/>
              </a:lnSpc>
              <a:buFontTx/>
              <a:buNone/>
            </a:pPr>
            <a:r>
              <a:rPr lang="zh-CN" altLang="en-US" sz="4400"/>
              <a:t>例</a:t>
            </a:r>
            <a:r>
              <a:rPr lang="en-US" altLang="zh-CN" sz="4400"/>
              <a:t>3. </a:t>
            </a:r>
            <a:r>
              <a:rPr lang="zh-CN" altLang="en-US" sz="4400"/>
              <a:t>关系模式</a:t>
            </a:r>
            <a:r>
              <a:rPr lang="en-US" altLang="zh-CN" sz="4400"/>
              <a:t>R (</a:t>
            </a:r>
            <a:r>
              <a:rPr lang="en-US" altLang="zh-CN" sz="4400" u="sng">
                <a:solidFill>
                  <a:schemeClr val="accent2"/>
                </a:solidFill>
              </a:rPr>
              <a:t>P</a:t>
            </a:r>
            <a:r>
              <a:rPr lang="zh-CN" altLang="en-US" sz="4400" u="sng">
                <a:solidFill>
                  <a:schemeClr val="accent2"/>
                </a:solidFill>
              </a:rPr>
              <a:t>，</a:t>
            </a:r>
            <a:r>
              <a:rPr lang="en-US" altLang="zh-CN" sz="4400" u="sng">
                <a:solidFill>
                  <a:schemeClr val="accent2"/>
                </a:solidFill>
              </a:rPr>
              <a:t>W</a:t>
            </a:r>
            <a:r>
              <a:rPr lang="zh-CN" altLang="en-US" sz="4400" u="sng">
                <a:solidFill>
                  <a:schemeClr val="accent2"/>
                </a:solidFill>
              </a:rPr>
              <a:t>，</a:t>
            </a:r>
            <a:r>
              <a:rPr lang="en-US" altLang="zh-CN" sz="4400" u="sng">
                <a:solidFill>
                  <a:schemeClr val="accent2"/>
                </a:solidFill>
              </a:rPr>
              <a:t>A</a:t>
            </a:r>
            <a:r>
              <a:rPr lang="en-US" altLang="zh-CN" sz="4400"/>
              <a:t>)</a:t>
            </a:r>
            <a:endParaRPr lang="zh-CN" altLang="en-US" sz="4400"/>
          </a:p>
          <a:p>
            <a:pPr marL="990600" lvl="1" indent="-533400" eaLnBrk="1" hangingPunct="1">
              <a:lnSpc>
                <a:spcPct val="90000"/>
              </a:lnSpc>
              <a:buFontTx/>
              <a:buAutoNum type="circleNumDbPlain"/>
            </a:pPr>
            <a:r>
              <a:rPr lang="en-US" altLang="zh-CN" sz="4000"/>
              <a:t>P</a:t>
            </a:r>
            <a:r>
              <a:rPr lang="zh-CN" altLang="en-US" sz="4000"/>
              <a:t>：演奏者</a:t>
            </a:r>
            <a:r>
              <a:rPr lang="en-US" altLang="zh-CN" sz="4000"/>
              <a:t>, W</a:t>
            </a:r>
            <a:r>
              <a:rPr lang="zh-CN" altLang="en-US" sz="4000"/>
              <a:t>：作品</a:t>
            </a:r>
            <a:r>
              <a:rPr lang="en-US" altLang="zh-CN" sz="4000"/>
              <a:t>, A</a:t>
            </a:r>
            <a:r>
              <a:rPr lang="zh-CN" altLang="en-US" sz="4000"/>
              <a:t>：听众</a:t>
            </a:r>
          </a:p>
          <a:p>
            <a:pPr marL="990600" lvl="1" indent="-533400" eaLnBrk="1" hangingPunct="1">
              <a:lnSpc>
                <a:spcPct val="90000"/>
              </a:lnSpc>
              <a:buFontTx/>
              <a:buAutoNum type="circleNumDbPlain"/>
            </a:pPr>
            <a:r>
              <a:rPr lang="zh-CN" altLang="en-US" sz="4000"/>
              <a:t>一个演奏者可以演奏多个作品</a:t>
            </a:r>
          </a:p>
          <a:p>
            <a:pPr marL="990600" lvl="1" indent="-533400" eaLnBrk="1" hangingPunct="1">
              <a:lnSpc>
                <a:spcPct val="90000"/>
              </a:lnSpc>
              <a:buFontTx/>
              <a:buAutoNum type="circleNumDbPlain"/>
            </a:pPr>
            <a:r>
              <a:rPr lang="zh-CN" altLang="en-US" sz="4000"/>
              <a:t>某一作品可被多个演奏者演奏</a:t>
            </a:r>
          </a:p>
          <a:p>
            <a:pPr marL="990600" lvl="1" indent="-533400" eaLnBrk="1" hangingPunct="1">
              <a:lnSpc>
                <a:spcPct val="90000"/>
              </a:lnSpc>
              <a:buFontTx/>
              <a:buAutoNum type="circleNumDbPlain"/>
            </a:pPr>
            <a:r>
              <a:rPr lang="zh-CN" altLang="en-US" sz="4000"/>
              <a:t>听众可以欣赏不同演奏者的不同作品</a:t>
            </a:r>
          </a:p>
          <a:p>
            <a:pPr marL="990600" lvl="1" indent="-533400" eaLnBrk="1" hangingPunct="1">
              <a:lnSpc>
                <a:spcPct val="90000"/>
              </a:lnSpc>
              <a:buFontTx/>
              <a:buAutoNum type="circleNumDbPlain"/>
            </a:pPr>
            <a:r>
              <a:rPr lang="zh-CN" altLang="en-US" sz="4000"/>
              <a:t>码为</a:t>
            </a:r>
            <a:r>
              <a:rPr lang="en-US" altLang="zh-CN" sz="4000"/>
              <a:t>(P</a:t>
            </a:r>
            <a:r>
              <a:rPr lang="zh-CN" altLang="en-US" sz="4000"/>
              <a:t>，</a:t>
            </a:r>
            <a:r>
              <a:rPr lang="en-US" altLang="zh-CN" sz="4000"/>
              <a:t>W</a:t>
            </a:r>
            <a:r>
              <a:rPr lang="zh-CN" altLang="en-US" sz="4000"/>
              <a:t>，</a:t>
            </a:r>
            <a:r>
              <a:rPr lang="en-US" altLang="zh-CN" sz="4000"/>
              <a:t>A)</a:t>
            </a:r>
            <a:r>
              <a:rPr lang="zh-CN" altLang="en-US" sz="4000"/>
              <a:t>，即全码 </a:t>
            </a:r>
            <a:r>
              <a:rPr lang="en-US" altLang="zh-CN" sz="4000"/>
              <a:t>(All-Key)</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853A7D70-3BC7-4991-8DC3-7BA9553010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0FC125-526F-48B9-AD9F-D9EF24E4FC61}"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D476555E-8FDB-4E05-880B-9A8CCF4811DB}"/>
              </a:ext>
            </a:extLst>
          </p:cNvPr>
          <p:cNvSpPr>
            <a:spLocks noGrp="1" noChangeArrowheads="1"/>
          </p:cNvSpPr>
          <p:nvPr>
            <p:ph type="title"/>
          </p:nvPr>
        </p:nvSpPr>
        <p:spPr>
          <a:xfrm>
            <a:off x="457200" y="-100013"/>
            <a:ext cx="8229600" cy="1143001"/>
          </a:xfrm>
        </p:spPr>
        <p:txBody>
          <a:bodyPr/>
          <a:lstStyle/>
          <a:p>
            <a:pPr eaLnBrk="1" hangingPunct="1"/>
            <a:r>
              <a:rPr lang="zh-CN" altLang="en-US" b="1">
                <a:solidFill>
                  <a:srgbClr val="3333CC"/>
                </a:solidFill>
              </a:rPr>
              <a:t>外部码</a:t>
            </a:r>
          </a:p>
        </p:txBody>
      </p:sp>
      <p:sp>
        <p:nvSpPr>
          <p:cNvPr id="41987" name="Rectangle 3">
            <a:extLst>
              <a:ext uri="{FF2B5EF4-FFF2-40B4-BE49-F238E27FC236}">
                <a16:creationId xmlns:a16="http://schemas.microsoft.com/office/drawing/2014/main" id="{D5B7A1E8-7363-4368-8830-D3CF87754214}"/>
              </a:ext>
            </a:extLst>
          </p:cNvPr>
          <p:cNvSpPr>
            <a:spLocks noGrp="1" noChangeArrowheads="1"/>
          </p:cNvSpPr>
          <p:nvPr>
            <p:ph type="body" idx="1"/>
          </p:nvPr>
        </p:nvSpPr>
        <p:spPr>
          <a:xfrm>
            <a:off x="396875" y="836613"/>
            <a:ext cx="8496300" cy="5688012"/>
          </a:xfrm>
        </p:spPr>
        <p:txBody>
          <a:bodyPr/>
          <a:lstStyle/>
          <a:p>
            <a:pPr eaLnBrk="1" hangingPunct="1"/>
            <a:r>
              <a:rPr lang="zh-CN" altLang="en-US" sz="3600"/>
              <a:t>定义</a:t>
            </a:r>
            <a:r>
              <a:rPr lang="en-US" altLang="zh-CN" sz="3600" b="1"/>
              <a:t>6.5 </a:t>
            </a:r>
            <a:r>
              <a:rPr lang="zh-CN" altLang="en-US" sz="3600"/>
              <a:t>关系模式</a:t>
            </a:r>
            <a:r>
              <a:rPr lang="en-US" altLang="zh-CN" sz="3600" i="1"/>
              <a:t>R </a:t>
            </a:r>
            <a:r>
              <a:rPr lang="zh-CN" altLang="en-US" sz="3600"/>
              <a:t>中属性或属性组</a:t>
            </a:r>
            <a:r>
              <a:rPr lang="en-US" altLang="zh-CN" sz="3600" i="1"/>
              <a:t>X </a:t>
            </a:r>
            <a:r>
              <a:rPr lang="zh-CN" altLang="en-US" sz="3600"/>
              <a:t>并非</a:t>
            </a:r>
            <a:r>
              <a:rPr lang="en-US" altLang="zh-CN" sz="3600" i="1"/>
              <a:t>R</a:t>
            </a:r>
            <a:r>
              <a:rPr lang="zh-CN" altLang="en-US" sz="3600"/>
              <a:t>的码，但</a:t>
            </a:r>
            <a:r>
              <a:rPr lang="en-US" altLang="zh-CN" sz="3600" i="1"/>
              <a:t>X </a:t>
            </a:r>
            <a:r>
              <a:rPr lang="zh-CN" altLang="en-US" sz="3600"/>
              <a:t>是另一个关系模式的码，则称</a:t>
            </a:r>
            <a:r>
              <a:rPr lang="en-US" altLang="zh-CN" sz="3600" i="1"/>
              <a:t>X </a:t>
            </a:r>
            <a:r>
              <a:rPr lang="zh-CN" altLang="en-US" sz="3600"/>
              <a:t>是</a:t>
            </a:r>
            <a:r>
              <a:rPr lang="en-US" altLang="zh-CN" sz="3600" i="1"/>
              <a:t>R </a:t>
            </a:r>
            <a:r>
              <a:rPr lang="zh-CN" altLang="en-US" sz="3600"/>
              <a:t>的</a:t>
            </a:r>
            <a:r>
              <a:rPr lang="zh-CN" altLang="en-US" sz="3600">
                <a:solidFill>
                  <a:schemeClr val="accent2"/>
                </a:solidFill>
              </a:rPr>
              <a:t>外部码</a:t>
            </a:r>
            <a:r>
              <a:rPr lang="zh-CN" altLang="en-US" sz="3600"/>
              <a:t> </a:t>
            </a:r>
            <a:r>
              <a:rPr lang="en-US" altLang="zh-CN" sz="3600"/>
              <a:t>(Foreign key) </a:t>
            </a:r>
            <a:r>
              <a:rPr lang="zh-CN" altLang="en-US" sz="3600"/>
              <a:t>，也称外码。</a:t>
            </a:r>
          </a:p>
          <a:p>
            <a:pPr eaLnBrk="1" hangingPunct="1"/>
            <a:r>
              <a:rPr lang="en-US" altLang="zh-CN" sz="3600"/>
              <a:t>e.g.</a:t>
            </a:r>
            <a:r>
              <a:rPr lang="zh-CN" altLang="en-US" sz="3600"/>
              <a:t>在</a:t>
            </a:r>
            <a:r>
              <a:rPr lang="en-US" altLang="zh-CN" sz="3600"/>
              <a:t>SC (</a:t>
            </a:r>
            <a:r>
              <a:rPr lang="en-US" altLang="zh-CN" sz="3600" u="sng">
                <a:solidFill>
                  <a:schemeClr val="accent2"/>
                </a:solidFill>
              </a:rPr>
              <a:t>Sno</a:t>
            </a:r>
            <a:r>
              <a:rPr lang="zh-CN" altLang="en-US" sz="3600" u="sng">
                <a:solidFill>
                  <a:schemeClr val="accent2"/>
                </a:solidFill>
              </a:rPr>
              <a:t>，</a:t>
            </a:r>
            <a:r>
              <a:rPr lang="en-US" altLang="zh-CN" sz="3600" u="sng">
                <a:solidFill>
                  <a:schemeClr val="accent2"/>
                </a:solidFill>
              </a:rPr>
              <a:t>Cno</a:t>
            </a:r>
            <a:r>
              <a:rPr lang="zh-CN" altLang="en-US" sz="3600"/>
              <a:t>，</a:t>
            </a:r>
            <a:r>
              <a:rPr lang="en-US" altLang="zh-CN" sz="3600"/>
              <a:t>Grade)</a:t>
            </a:r>
            <a:r>
              <a:rPr lang="zh-CN" altLang="en-US" sz="3600"/>
              <a:t>中，</a:t>
            </a:r>
            <a:r>
              <a:rPr lang="en-US" altLang="zh-CN" sz="3600"/>
              <a:t>Sno</a:t>
            </a:r>
            <a:r>
              <a:rPr lang="zh-CN" altLang="en-US" sz="3600"/>
              <a:t>不是码，但</a:t>
            </a:r>
            <a:r>
              <a:rPr lang="en-US" altLang="zh-CN" sz="3600"/>
              <a:t>Sno</a:t>
            </a:r>
            <a:r>
              <a:rPr lang="zh-CN" altLang="en-US" sz="3600"/>
              <a:t>是关系模式</a:t>
            </a:r>
            <a:r>
              <a:rPr lang="en-US" altLang="zh-CN" sz="3600"/>
              <a:t>S (</a:t>
            </a:r>
            <a:r>
              <a:rPr lang="en-US" altLang="zh-CN" sz="3600" u="sng">
                <a:solidFill>
                  <a:schemeClr val="accent2"/>
                </a:solidFill>
              </a:rPr>
              <a:t>Sno</a:t>
            </a:r>
            <a:r>
              <a:rPr lang="zh-CN" altLang="en-US" sz="3600"/>
              <a:t>，</a:t>
            </a:r>
            <a:r>
              <a:rPr lang="en-US" altLang="zh-CN" sz="3600"/>
              <a:t>Sdept</a:t>
            </a:r>
            <a:r>
              <a:rPr lang="zh-CN" altLang="en-US" sz="3600"/>
              <a:t>，</a:t>
            </a:r>
            <a:r>
              <a:rPr lang="en-US" altLang="zh-CN" sz="3600"/>
              <a:t>Sage)</a:t>
            </a:r>
            <a:r>
              <a:rPr lang="zh-CN" altLang="en-US" sz="3600"/>
              <a:t>的码。</a:t>
            </a:r>
            <a:r>
              <a:rPr lang="en-US" altLang="zh-CN" sz="3600"/>
              <a:t>Sno</a:t>
            </a:r>
            <a:r>
              <a:rPr lang="zh-CN" altLang="en-US" sz="3600"/>
              <a:t>是关系模式</a:t>
            </a:r>
            <a:r>
              <a:rPr lang="en-US" altLang="zh-CN" sz="3600"/>
              <a:t>SC</a:t>
            </a:r>
            <a:r>
              <a:rPr lang="zh-CN" altLang="en-US" sz="3600"/>
              <a:t>的外部码</a:t>
            </a:r>
          </a:p>
          <a:p>
            <a:pPr eaLnBrk="1" hangingPunct="1"/>
            <a:r>
              <a:rPr lang="zh-CN" altLang="en-US" sz="3600">
                <a:solidFill>
                  <a:schemeClr val="accent2"/>
                </a:solidFill>
              </a:rPr>
              <a:t>主码与外部码一起提供了表示关系间联系的手段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6877820D-B148-4C1F-AB8D-61693C825D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4062E2-2034-496D-A413-19A6B66E6E2F}" type="slidenum">
              <a:rPr lang="zh-CN" altLang="en-US"/>
              <a:pPr eaLnBrk="1" hangingPunct="1"/>
              <a:t>32</a:t>
            </a:fld>
            <a:endParaRPr lang="en-US" altLang="zh-CN"/>
          </a:p>
        </p:txBody>
      </p:sp>
      <p:sp>
        <p:nvSpPr>
          <p:cNvPr id="33795" name="Rectangle 2">
            <a:extLst>
              <a:ext uri="{FF2B5EF4-FFF2-40B4-BE49-F238E27FC236}">
                <a16:creationId xmlns:a16="http://schemas.microsoft.com/office/drawing/2014/main" id="{82D333C6-E8D7-4237-BF5D-7BCA039ACE11}"/>
              </a:ext>
            </a:extLst>
          </p:cNvPr>
          <p:cNvSpPr>
            <a:spLocks noGrp="1" noChangeArrowheads="1"/>
          </p:cNvSpPr>
          <p:nvPr>
            <p:ph type="title"/>
          </p:nvPr>
        </p:nvSpPr>
        <p:spPr>
          <a:xfrm>
            <a:off x="468313" y="115888"/>
            <a:ext cx="8229600" cy="936625"/>
          </a:xfrm>
        </p:spPr>
        <p:txBody>
          <a:bodyPr/>
          <a:lstStyle/>
          <a:p>
            <a:pPr eaLnBrk="1" hangingPunct="1"/>
            <a:r>
              <a:rPr lang="en-US" altLang="zh-CN" sz="4800">
                <a:solidFill>
                  <a:srgbClr val="3333CC"/>
                </a:solidFill>
              </a:rPr>
              <a:t>6.2.3 </a:t>
            </a:r>
            <a:r>
              <a:rPr lang="zh-CN" altLang="en-US" sz="4800" b="1">
                <a:solidFill>
                  <a:srgbClr val="3333CC"/>
                </a:solidFill>
              </a:rPr>
              <a:t>范式</a:t>
            </a:r>
          </a:p>
        </p:txBody>
      </p:sp>
      <p:sp>
        <p:nvSpPr>
          <p:cNvPr id="32772" name="Rectangle 3">
            <a:extLst>
              <a:ext uri="{FF2B5EF4-FFF2-40B4-BE49-F238E27FC236}">
                <a16:creationId xmlns:a16="http://schemas.microsoft.com/office/drawing/2014/main" id="{FD98C5E7-53F6-4D83-9716-BC904D56583C}"/>
              </a:ext>
            </a:extLst>
          </p:cNvPr>
          <p:cNvSpPr>
            <a:spLocks noGrp="1" noChangeArrowheads="1"/>
          </p:cNvSpPr>
          <p:nvPr>
            <p:ph type="body" idx="1"/>
          </p:nvPr>
        </p:nvSpPr>
        <p:spPr>
          <a:xfrm>
            <a:off x="538163" y="1196975"/>
            <a:ext cx="8281987" cy="3240088"/>
          </a:xfrm>
        </p:spPr>
        <p:txBody>
          <a:bodyPr/>
          <a:lstStyle/>
          <a:p>
            <a:pPr marL="609600" indent="-609600" eaLnBrk="1" hangingPunct="1">
              <a:buFont typeface="Wingdings" panose="05000000000000000000" pitchFamily="2" charset="2"/>
              <a:buChar char="l"/>
            </a:pPr>
            <a:r>
              <a:rPr lang="zh-CN" altLang="en-US" sz="3600"/>
              <a:t>范式是符合某一种级别的关系模式的集合。</a:t>
            </a:r>
          </a:p>
          <a:p>
            <a:pPr marL="609600" indent="-609600" eaLnBrk="1" hangingPunct="1">
              <a:buFont typeface="Wingdings" panose="05000000000000000000" pitchFamily="2" charset="2"/>
              <a:buChar char="l"/>
            </a:pPr>
            <a:r>
              <a:rPr lang="zh-CN" altLang="en-US" sz="3600"/>
              <a:t>关系数据库中的关系必须满足一定的要求。</a:t>
            </a:r>
          </a:p>
          <a:p>
            <a:pPr marL="609600" indent="-609600" eaLnBrk="1" hangingPunct="1">
              <a:buFont typeface="Wingdings" panose="05000000000000000000" pitchFamily="2" charset="2"/>
              <a:buChar char="l"/>
            </a:pPr>
            <a:r>
              <a:rPr lang="zh-CN" altLang="en-US" sz="3600"/>
              <a:t>不同范式满足不同程度要求。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EF32AD4C-BA33-4F9C-8857-E1EBB2D6F9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DCAED3-E796-4C3C-9948-9722A8BD30FC}"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01D3978C-4D09-4CB7-B1ED-F07AEC51450D}"/>
              </a:ext>
            </a:extLst>
          </p:cNvPr>
          <p:cNvSpPr>
            <a:spLocks noGrp="1" noChangeArrowheads="1"/>
          </p:cNvSpPr>
          <p:nvPr>
            <p:ph type="title"/>
          </p:nvPr>
        </p:nvSpPr>
        <p:spPr/>
        <p:txBody>
          <a:bodyPr/>
          <a:lstStyle/>
          <a:p>
            <a:pPr eaLnBrk="1" hangingPunct="1"/>
            <a:r>
              <a:rPr lang="zh-CN" altLang="en-US" sz="4800">
                <a:solidFill>
                  <a:srgbClr val="3333CC"/>
                </a:solidFill>
              </a:rPr>
              <a:t>范式的种类</a:t>
            </a:r>
          </a:p>
        </p:txBody>
      </p:sp>
      <p:sp>
        <p:nvSpPr>
          <p:cNvPr id="34820" name="Rectangle 3">
            <a:extLst>
              <a:ext uri="{FF2B5EF4-FFF2-40B4-BE49-F238E27FC236}">
                <a16:creationId xmlns:a16="http://schemas.microsoft.com/office/drawing/2014/main" id="{A5583811-6CA2-4CA6-AB2E-C7C324C707DD}"/>
              </a:ext>
            </a:extLst>
          </p:cNvPr>
          <p:cNvSpPr>
            <a:spLocks noGrp="1" noChangeArrowheads="1"/>
          </p:cNvSpPr>
          <p:nvPr>
            <p:ph type="body" idx="1"/>
          </p:nvPr>
        </p:nvSpPr>
        <p:spPr>
          <a:xfrm>
            <a:off x="357188" y="1474788"/>
            <a:ext cx="8229600" cy="4525962"/>
          </a:xfrm>
        </p:spPr>
        <p:txBody>
          <a:bodyPr/>
          <a:lstStyle/>
          <a:p>
            <a:pPr lvl="1" eaLnBrk="1" hangingPunct="1">
              <a:buFontTx/>
              <a:buAutoNum type="circleNumDbPlain"/>
            </a:pPr>
            <a:r>
              <a:rPr lang="zh-CN" altLang="en-US" sz="4000"/>
              <a:t>第一范式</a:t>
            </a:r>
            <a:r>
              <a:rPr lang="en-US" altLang="zh-CN" sz="4000"/>
              <a:t>(1NF)</a:t>
            </a:r>
          </a:p>
          <a:p>
            <a:pPr lvl="1" eaLnBrk="1" hangingPunct="1">
              <a:buFontTx/>
              <a:buAutoNum type="circleNumDbPlain"/>
            </a:pPr>
            <a:r>
              <a:rPr lang="zh-CN" altLang="en-US" sz="4000"/>
              <a:t>第二范式</a:t>
            </a:r>
            <a:r>
              <a:rPr lang="en-US" altLang="zh-CN" sz="4000"/>
              <a:t>(2NF)</a:t>
            </a:r>
          </a:p>
          <a:p>
            <a:pPr lvl="1" eaLnBrk="1" hangingPunct="1">
              <a:buFontTx/>
              <a:buAutoNum type="circleNumDbPlain"/>
            </a:pPr>
            <a:r>
              <a:rPr lang="zh-CN" altLang="en-US" sz="4000"/>
              <a:t>第三范式</a:t>
            </a:r>
            <a:r>
              <a:rPr lang="en-US" altLang="zh-CN" sz="4000"/>
              <a:t>(3NF)</a:t>
            </a:r>
          </a:p>
          <a:p>
            <a:pPr lvl="1" eaLnBrk="1" hangingPunct="1">
              <a:buFontTx/>
              <a:buAutoNum type="circleNumDbPlain"/>
            </a:pPr>
            <a:r>
              <a:rPr lang="en-US" altLang="zh-CN" sz="4000"/>
              <a:t>BC</a:t>
            </a:r>
            <a:r>
              <a:rPr lang="zh-CN" altLang="en-US" sz="4000"/>
              <a:t>范式</a:t>
            </a:r>
            <a:r>
              <a:rPr lang="en-US" altLang="zh-CN" sz="4000"/>
              <a:t>(BCNF)</a:t>
            </a:r>
          </a:p>
          <a:p>
            <a:pPr lvl="1" eaLnBrk="1" hangingPunct="1">
              <a:buFontTx/>
              <a:buAutoNum type="circleNumDbPlain"/>
            </a:pPr>
            <a:r>
              <a:rPr lang="zh-CN" altLang="en-US" sz="4000"/>
              <a:t>第四范式</a:t>
            </a:r>
            <a:r>
              <a:rPr lang="en-US" altLang="zh-CN" sz="4000"/>
              <a:t>(4NF)</a:t>
            </a:r>
          </a:p>
          <a:p>
            <a:pPr lvl="1" eaLnBrk="1" hangingPunct="1">
              <a:buFontTx/>
              <a:buAutoNum type="circleNumDbPlain"/>
            </a:pPr>
            <a:r>
              <a:rPr lang="zh-CN" altLang="en-US" sz="4000"/>
              <a:t>第五范式</a:t>
            </a:r>
            <a:r>
              <a:rPr lang="en-US" altLang="zh-CN" sz="4000"/>
              <a:t>(5NF)</a:t>
            </a:r>
            <a:endParaRPr lang="zh-CN" altLang="en-US" sz="4000"/>
          </a:p>
          <a:p>
            <a:pPr eaLnBrk="1" hangingPunct="1"/>
            <a:endParaRPr lang="zh-CN" altLang="en-US" sz="3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79A75FD3-0BD1-4CB1-B1A5-90DA1B4742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DEE355-61A5-4B60-BAC1-73D8C99FA925}" type="slidenum">
              <a:rPr lang="zh-CN" altLang="en-US"/>
              <a:pPr eaLnBrk="1" hangingPunct="1"/>
              <a:t>34</a:t>
            </a:fld>
            <a:endParaRPr lang="en-US" altLang="zh-CN"/>
          </a:p>
        </p:txBody>
      </p:sp>
      <p:sp>
        <p:nvSpPr>
          <p:cNvPr id="35843" name="Rectangle 2">
            <a:extLst>
              <a:ext uri="{FF2B5EF4-FFF2-40B4-BE49-F238E27FC236}">
                <a16:creationId xmlns:a16="http://schemas.microsoft.com/office/drawing/2014/main" id="{6F629893-A849-4FA4-B796-EFDD09605B8E}"/>
              </a:ext>
            </a:extLst>
          </p:cNvPr>
          <p:cNvSpPr>
            <a:spLocks noGrp="1" noChangeArrowheads="1"/>
          </p:cNvSpPr>
          <p:nvPr>
            <p:ph type="title"/>
          </p:nvPr>
        </p:nvSpPr>
        <p:spPr>
          <a:xfrm>
            <a:off x="571500" y="0"/>
            <a:ext cx="8229600" cy="1143000"/>
          </a:xfrm>
        </p:spPr>
        <p:txBody>
          <a:bodyPr/>
          <a:lstStyle/>
          <a:p>
            <a:pPr eaLnBrk="1" hangingPunct="1"/>
            <a:r>
              <a:rPr lang="zh-CN" altLang="en-US" sz="4800">
                <a:solidFill>
                  <a:srgbClr val="3333CC"/>
                </a:solidFill>
              </a:rPr>
              <a:t>各种范式之间的联系</a:t>
            </a:r>
          </a:p>
        </p:txBody>
      </p:sp>
      <p:grpSp>
        <p:nvGrpSpPr>
          <p:cNvPr id="35844" name="Group 16">
            <a:extLst>
              <a:ext uri="{FF2B5EF4-FFF2-40B4-BE49-F238E27FC236}">
                <a16:creationId xmlns:a16="http://schemas.microsoft.com/office/drawing/2014/main" id="{BC7DE790-B755-4C1F-A553-9709C0A4D08A}"/>
              </a:ext>
            </a:extLst>
          </p:cNvPr>
          <p:cNvGrpSpPr>
            <a:grpSpLocks/>
          </p:cNvGrpSpPr>
          <p:nvPr/>
        </p:nvGrpSpPr>
        <p:grpSpPr bwMode="auto">
          <a:xfrm rot="-634435">
            <a:off x="323850" y="1457325"/>
            <a:ext cx="5184775" cy="5211763"/>
            <a:chOff x="204" y="918"/>
            <a:chExt cx="3266" cy="3283"/>
          </a:xfrm>
        </p:grpSpPr>
        <p:grpSp>
          <p:nvGrpSpPr>
            <p:cNvPr id="35847" name="Group 15">
              <a:extLst>
                <a:ext uri="{FF2B5EF4-FFF2-40B4-BE49-F238E27FC236}">
                  <a16:creationId xmlns:a16="http://schemas.microsoft.com/office/drawing/2014/main" id="{CFC192E8-AD5E-4B0F-A1A5-2A5A14318AB4}"/>
                </a:ext>
              </a:extLst>
            </p:cNvPr>
            <p:cNvGrpSpPr>
              <a:grpSpLocks/>
            </p:cNvGrpSpPr>
            <p:nvPr/>
          </p:nvGrpSpPr>
          <p:grpSpPr bwMode="auto">
            <a:xfrm>
              <a:off x="204" y="918"/>
              <a:ext cx="3266" cy="3283"/>
              <a:chOff x="204" y="918"/>
              <a:chExt cx="3266" cy="3283"/>
            </a:xfrm>
          </p:grpSpPr>
          <p:sp>
            <p:nvSpPr>
              <p:cNvPr id="35857" name="Oval 4">
                <a:extLst>
                  <a:ext uri="{FF2B5EF4-FFF2-40B4-BE49-F238E27FC236}">
                    <a16:creationId xmlns:a16="http://schemas.microsoft.com/office/drawing/2014/main" id="{A9EEA82A-CF23-49FE-A1A4-4E26041A424C}"/>
                  </a:ext>
                </a:extLst>
              </p:cNvPr>
              <p:cNvSpPr>
                <a:spLocks noChangeArrowheads="1"/>
              </p:cNvSpPr>
              <p:nvPr/>
            </p:nvSpPr>
            <p:spPr bwMode="auto">
              <a:xfrm>
                <a:off x="204" y="918"/>
                <a:ext cx="3266" cy="328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8" name="Text Box 14">
                <a:extLst>
                  <a:ext uri="{FF2B5EF4-FFF2-40B4-BE49-F238E27FC236}">
                    <a16:creationId xmlns:a16="http://schemas.microsoft.com/office/drawing/2014/main" id="{05B06898-AEF0-485D-BA37-5A90341017C4}"/>
                  </a:ext>
                </a:extLst>
              </p:cNvPr>
              <p:cNvSpPr txBox="1">
                <a:spLocks noChangeArrowheads="1"/>
              </p:cNvSpPr>
              <p:nvPr/>
            </p:nvSpPr>
            <p:spPr bwMode="auto">
              <a:xfrm>
                <a:off x="1565" y="935"/>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1NF</a:t>
                </a:r>
              </a:p>
            </p:txBody>
          </p:sp>
        </p:grpSp>
        <p:sp>
          <p:nvSpPr>
            <p:cNvPr id="35848" name="Oval 5">
              <a:extLst>
                <a:ext uri="{FF2B5EF4-FFF2-40B4-BE49-F238E27FC236}">
                  <a16:creationId xmlns:a16="http://schemas.microsoft.com/office/drawing/2014/main" id="{1399752E-C1E5-4AEF-9BE1-F6108EA7C4D5}"/>
                </a:ext>
              </a:extLst>
            </p:cNvPr>
            <p:cNvSpPr>
              <a:spLocks noChangeArrowheads="1"/>
            </p:cNvSpPr>
            <p:nvPr/>
          </p:nvSpPr>
          <p:spPr bwMode="auto">
            <a:xfrm>
              <a:off x="475" y="1253"/>
              <a:ext cx="2723" cy="267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49" name="Oval 6">
              <a:extLst>
                <a:ext uri="{FF2B5EF4-FFF2-40B4-BE49-F238E27FC236}">
                  <a16:creationId xmlns:a16="http://schemas.microsoft.com/office/drawing/2014/main" id="{872406AA-050B-4733-B26C-F61D1445EDBD}"/>
                </a:ext>
              </a:extLst>
            </p:cNvPr>
            <p:cNvSpPr>
              <a:spLocks noChangeArrowheads="1"/>
            </p:cNvSpPr>
            <p:nvPr/>
          </p:nvSpPr>
          <p:spPr bwMode="auto">
            <a:xfrm>
              <a:off x="748" y="1570"/>
              <a:ext cx="2177" cy="213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0" name="Oval 7">
              <a:extLst>
                <a:ext uri="{FF2B5EF4-FFF2-40B4-BE49-F238E27FC236}">
                  <a16:creationId xmlns:a16="http://schemas.microsoft.com/office/drawing/2014/main" id="{E8787F50-1FEA-46CA-B31E-C291F387C19A}"/>
                </a:ext>
              </a:extLst>
            </p:cNvPr>
            <p:cNvSpPr>
              <a:spLocks noChangeArrowheads="1"/>
            </p:cNvSpPr>
            <p:nvPr/>
          </p:nvSpPr>
          <p:spPr bwMode="auto">
            <a:xfrm>
              <a:off x="929" y="1888"/>
              <a:ext cx="1770" cy="154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1" name="Oval 8">
              <a:extLst>
                <a:ext uri="{FF2B5EF4-FFF2-40B4-BE49-F238E27FC236}">
                  <a16:creationId xmlns:a16="http://schemas.microsoft.com/office/drawing/2014/main" id="{69A9D713-70B1-4DCA-9C70-64B3D3E8979D}"/>
                </a:ext>
              </a:extLst>
            </p:cNvPr>
            <p:cNvSpPr>
              <a:spLocks noChangeArrowheads="1"/>
            </p:cNvSpPr>
            <p:nvPr/>
          </p:nvSpPr>
          <p:spPr bwMode="auto">
            <a:xfrm>
              <a:off x="1247" y="2205"/>
              <a:ext cx="1134" cy="99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a:latin typeface="Garamond" panose="02020404030301010803" pitchFamily="18" charset="0"/>
              </a:endParaRPr>
            </a:p>
          </p:txBody>
        </p:sp>
        <p:sp>
          <p:nvSpPr>
            <p:cNvPr id="35852" name="Oval 9">
              <a:extLst>
                <a:ext uri="{FF2B5EF4-FFF2-40B4-BE49-F238E27FC236}">
                  <a16:creationId xmlns:a16="http://schemas.microsoft.com/office/drawing/2014/main" id="{488236C9-B506-4B66-9BC8-FB656FB1AA4D}"/>
                </a:ext>
              </a:extLst>
            </p:cNvPr>
            <p:cNvSpPr>
              <a:spLocks noChangeArrowheads="1"/>
            </p:cNvSpPr>
            <p:nvPr/>
          </p:nvSpPr>
          <p:spPr bwMode="auto">
            <a:xfrm>
              <a:off x="1542" y="2614"/>
              <a:ext cx="635" cy="5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5NF</a:t>
              </a:r>
            </a:p>
          </p:txBody>
        </p:sp>
        <p:sp>
          <p:nvSpPr>
            <p:cNvPr id="35853" name="Text Box 10">
              <a:extLst>
                <a:ext uri="{FF2B5EF4-FFF2-40B4-BE49-F238E27FC236}">
                  <a16:creationId xmlns:a16="http://schemas.microsoft.com/office/drawing/2014/main" id="{0D2FD4DB-C6A1-47D2-9545-42FFA2478804}"/>
                </a:ext>
              </a:extLst>
            </p:cNvPr>
            <p:cNvSpPr txBox="1">
              <a:spLocks noChangeArrowheads="1"/>
            </p:cNvSpPr>
            <p:nvPr/>
          </p:nvSpPr>
          <p:spPr bwMode="auto">
            <a:xfrm>
              <a:off x="1565" y="2251"/>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4NF</a:t>
              </a:r>
            </a:p>
          </p:txBody>
        </p:sp>
        <p:sp>
          <p:nvSpPr>
            <p:cNvPr id="35854" name="Text Box 11">
              <a:extLst>
                <a:ext uri="{FF2B5EF4-FFF2-40B4-BE49-F238E27FC236}">
                  <a16:creationId xmlns:a16="http://schemas.microsoft.com/office/drawing/2014/main" id="{CF2C7C6C-AFB1-46F8-B176-AEF9B8462620}"/>
                </a:ext>
              </a:extLst>
            </p:cNvPr>
            <p:cNvSpPr txBox="1">
              <a:spLocks noChangeArrowheads="1"/>
            </p:cNvSpPr>
            <p:nvPr/>
          </p:nvSpPr>
          <p:spPr bwMode="auto">
            <a:xfrm>
              <a:off x="1474" y="1878"/>
              <a:ext cx="7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BCNF</a:t>
              </a:r>
            </a:p>
          </p:txBody>
        </p:sp>
        <p:sp>
          <p:nvSpPr>
            <p:cNvPr id="35855" name="Text Box 12">
              <a:extLst>
                <a:ext uri="{FF2B5EF4-FFF2-40B4-BE49-F238E27FC236}">
                  <a16:creationId xmlns:a16="http://schemas.microsoft.com/office/drawing/2014/main" id="{599E1397-1644-4F20-ADB3-CF45351CFE89}"/>
                </a:ext>
              </a:extLst>
            </p:cNvPr>
            <p:cNvSpPr txBox="1">
              <a:spLocks noChangeArrowheads="1"/>
            </p:cNvSpPr>
            <p:nvPr/>
          </p:nvSpPr>
          <p:spPr bwMode="auto">
            <a:xfrm>
              <a:off x="1565" y="1570"/>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3NF</a:t>
              </a:r>
            </a:p>
          </p:txBody>
        </p:sp>
        <p:sp>
          <p:nvSpPr>
            <p:cNvPr id="35856" name="Text Box 13">
              <a:extLst>
                <a:ext uri="{FF2B5EF4-FFF2-40B4-BE49-F238E27FC236}">
                  <a16:creationId xmlns:a16="http://schemas.microsoft.com/office/drawing/2014/main" id="{3CE1F256-EA7F-45C3-B63E-CFD919A312F3}"/>
                </a:ext>
              </a:extLst>
            </p:cNvPr>
            <p:cNvSpPr txBox="1">
              <a:spLocks noChangeArrowheads="1"/>
            </p:cNvSpPr>
            <p:nvPr/>
          </p:nvSpPr>
          <p:spPr bwMode="auto">
            <a:xfrm>
              <a:off x="1565" y="1253"/>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2NF</a:t>
              </a:r>
            </a:p>
          </p:txBody>
        </p:sp>
      </p:grpSp>
      <p:sp>
        <p:nvSpPr>
          <p:cNvPr id="49169" name="Rectangle 17">
            <a:extLst>
              <a:ext uri="{FF2B5EF4-FFF2-40B4-BE49-F238E27FC236}">
                <a16:creationId xmlns:a16="http://schemas.microsoft.com/office/drawing/2014/main" id="{6E4A6B12-F07E-4654-8A12-06CFD3F44F4C}"/>
              </a:ext>
            </a:extLst>
          </p:cNvPr>
          <p:cNvSpPr>
            <a:spLocks noChangeArrowheads="1"/>
          </p:cNvSpPr>
          <p:nvPr/>
        </p:nvSpPr>
        <p:spPr bwMode="auto">
          <a:xfrm>
            <a:off x="5651500" y="1341438"/>
            <a:ext cx="3490913"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一个低一级范式的关系模式，通过</a:t>
            </a:r>
            <a:r>
              <a:rPr lang="zh-CN" altLang="en-US" sz="3200">
                <a:solidFill>
                  <a:schemeClr val="accent2"/>
                </a:solidFill>
              </a:rPr>
              <a:t>模式分解</a:t>
            </a:r>
            <a:r>
              <a:rPr lang="zh-CN" altLang="en-US" sz="3200"/>
              <a:t>可以转换为若干个高一级范式的关系模式的集合，这种过程就叫</a:t>
            </a:r>
            <a:r>
              <a:rPr lang="zh-CN" altLang="en-US" sz="3200">
                <a:solidFill>
                  <a:schemeClr val="accent2"/>
                </a:solidFill>
              </a:rPr>
              <a:t>规范化</a:t>
            </a:r>
            <a:r>
              <a:rPr lang="en-US" altLang="zh-CN" sz="3200"/>
              <a:t>(normalization)</a:t>
            </a:r>
          </a:p>
        </p:txBody>
      </p:sp>
      <p:sp>
        <p:nvSpPr>
          <p:cNvPr id="49170" name="Rectangle 18">
            <a:extLst>
              <a:ext uri="{FF2B5EF4-FFF2-40B4-BE49-F238E27FC236}">
                <a16:creationId xmlns:a16="http://schemas.microsoft.com/office/drawing/2014/main" id="{09833561-2562-454E-8A6F-B92FFEACA8A5}"/>
              </a:ext>
            </a:extLst>
          </p:cNvPr>
          <p:cNvSpPr>
            <a:spLocks noChangeArrowheads="1"/>
          </p:cNvSpPr>
          <p:nvPr/>
        </p:nvSpPr>
        <p:spPr bwMode="auto">
          <a:xfrm>
            <a:off x="1692275" y="5589588"/>
            <a:ext cx="7200900" cy="71913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a:solidFill>
                  <a:schemeClr val="accent2"/>
                </a:solidFill>
              </a:rPr>
              <a:t>5NF</a:t>
            </a:r>
            <a:r>
              <a:rPr lang="en-US" altLang="zh-CN" sz="3200">
                <a:solidFill>
                  <a:schemeClr val="accent2"/>
                </a:solidFill>
                <a:sym typeface="Symbol" panose="05050102010706020507" pitchFamily="18" charset="2"/>
              </a:rPr>
              <a:t>4NFBCNF3NF2NF1NF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9" grpId="0"/>
      <p:bldP spid="4917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22C3C7E8-FFBE-4A3F-815E-4607D5AEA4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9F1BD0-3AF3-4931-93AB-E4B85B050893}" type="slidenum">
              <a:rPr lang="zh-CN" altLang="en-US"/>
              <a:pPr eaLnBrk="1" hangingPunct="1"/>
              <a:t>35</a:t>
            </a:fld>
            <a:endParaRPr lang="en-US" altLang="zh-CN"/>
          </a:p>
        </p:txBody>
      </p:sp>
      <p:sp>
        <p:nvSpPr>
          <p:cNvPr id="36867" name="Rectangle 2">
            <a:extLst>
              <a:ext uri="{FF2B5EF4-FFF2-40B4-BE49-F238E27FC236}">
                <a16:creationId xmlns:a16="http://schemas.microsoft.com/office/drawing/2014/main" id="{BC0318FC-0559-458D-915B-E721F19CAE42}"/>
              </a:ext>
            </a:extLst>
          </p:cNvPr>
          <p:cNvSpPr>
            <a:spLocks noGrp="1" noChangeArrowheads="1"/>
          </p:cNvSpPr>
          <p:nvPr>
            <p:ph type="title"/>
          </p:nvPr>
        </p:nvSpPr>
        <p:spPr>
          <a:xfrm>
            <a:off x="500063" y="71438"/>
            <a:ext cx="8229600" cy="1143000"/>
          </a:xfrm>
        </p:spPr>
        <p:txBody>
          <a:bodyPr/>
          <a:lstStyle/>
          <a:p>
            <a:pPr eaLnBrk="1" hangingPunct="1"/>
            <a:r>
              <a:rPr lang="en-US" altLang="zh-CN" sz="4800">
                <a:solidFill>
                  <a:srgbClr val="3333CC"/>
                </a:solidFill>
              </a:rPr>
              <a:t>6.2.4   2NF</a:t>
            </a:r>
            <a:endParaRPr lang="zh-CN" altLang="en-US" sz="4800">
              <a:solidFill>
                <a:srgbClr val="3333CC"/>
              </a:solidFill>
            </a:endParaRPr>
          </a:p>
        </p:txBody>
      </p:sp>
      <p:sp>
        <p:nvSpPr>
          <p:cNvPr id="50179" name="Rectangle 3">
            <a:extLst>
              <a:ext uri="{FF2B5EF4-FFF2-40B4-BE49-F238E27FC236}">
                <a16:creationId xmlns:a16="http://schemas.microsoft.com/office/drawing/2014/main" id="{A3043370-4509-41E7-AF11-CD6121ED4FB5}"/>
              </a:ext>
            </a:extLst>
          </p:cNvPr>
          <p:cNvSpPr>
            <a:spLocks noGrp="1" noChangeArrowheads="1"/>
          </p:cNvSpPr>
          <p:nvPr>
            <p:ph type="body" idx="1"/>
          </p:nvPr>
        </p:nvSpPr>
        <p:spPr>
          <a:xfrm>
            <a:off x="468313" y="1196975"/>
            <a:ext cx="8062912" cy="5516563"/>
          </a:xfrm>
        </p:spPr>
        <p:txBody>
          <a:bodyPr/>
          <a:lstStyle/>
          <a:p>
            <a:pPr eaLnBrk="1" hangingPunct="1"/>
            <a:r>
              <a:rPr lang="en-US" altLang="zh-CN" sz="3600"/>
              <a:t>1NF</a:t>
            </a:r>
            <a:r>
              <a:rPr lang="zh-CN" altLang="en-US" sz="3600"/>
              <a:t>的定义</a:t>
            </a:r>
          </a:p>
          <a:p>
            <a:pPr lvl="1" eaLnBrk="1" hangingPunct="1"/>
            <a:r>
              <a:rPr lang="zh-CN" altLang="en-US" sz="3600">
                <a:solidFill>
                  <a:schemeClr val="accent2"/>
                </a:solidFill>
              </a:rPr>
              <a:t>如果一个关系模式</a:t>
            </a:r>
            <a:r>
              <a:rPr lang="en-US" altLang="zh-CN" sz="3600" i="1">
                <a:solidFill>
                  <a:schemeClr val="accent2"/>
                </a:solidFill>
              </a:rPr>
              <a:t>R</a:t>
            </a:r>
            <a:r>
              <a:rPr lang="zh-CN" altLang="en-US" sz="3600">
                <a:solidFill>
                  <a:schemeClr val="accent2"/>
                </a:solidFill>
              </a:rPr>
              <a:t>的所有属性都是不可分的基本数据项，则</a:t>
            </a:r>
            <a:r>
              <a:rPr lang="en-US" altLang="zh-CN" sz="3600" i="1">
                <a:solidFill>
                  <a:schemeClr val="accent2"/>
                </a:solidFill>
              </a:rPr>
              <a:t>R</a:t>
            </a:r>
            <a:r>
              <a:rPr lang="en-US" altLang="zh-CN" sz="3600">
                <a:solidFill>
                  <a:schemeClr val="accent2"/>
                </a:solidFill>
              </a:rPr>
              <a:t>∈1NF</a:t>
            </a:r>
          </a:p>
          <a:p>
            <a:pPr eaLnBrk="1" hangingPunct="1"/>
            <a:r>
              <a:rPr lang="zh-CN" altLang="en-US" sz="3600">
                <a:solidFill>
                  <a:schemeClr val="accent2"/>
                </a:solidFill>
              </a:rPr>
              <a:t>第一范式是对关系模式最起码的要求。不满足第一范式的数据库模式不能称为关系数据库。</a:t>
            </a:r>
          </a:p>
          <a:p>
            <a:pPr eaLnBrk="1" hangingPunct="1"/>
            <a:r>
              <a:rPr lang="zh-CN" altLang="en-US" sz="3600"/>
              <a:t>但是满足第一范式的关系模式并不一定是一个好的关系模式。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7">
            <a:extLst>
              <a:ext uri="{FF2B5EF4-FFF2-40B4-BE49-F238E27FC236}">
                <a16:creationId xmlns:a16="http://schemas.microsoft.com/office/drawing/2014/main" id="{4FF33F24-030F-40AC-BD57-6BFC3B40CD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294FC1-F137-49B2-95CB-1E46DEC2ED38}" type="slidenum">
              <a:rPr lang="zh-CN" altLang="en-US"/>
              <a:pPr eaLnBrk="1" hangingPunct="1"/>
              <a:t>36</a:t>
            </a:fld>
            <a:endParaRPr lang="en-US" altLang="zh-CN"/>
          </a:p>
        </p:txBody>
      </p:sp>
      <p:sp>
        <p:nvSpPr>
          <p:cNvPr id="37891" name="Rectangle 3">
            <a:extLst>
              <a:ext uri="{FF2B5EF4-FFF2-40B4-BE49-F238E27FC236}">
                <a16:creationId xmlns:a16="http://schemas.microsoft.com/office/drawing/2014/main" id="{EA8C6530-E8B2-4B29-B179-5E8BA61577C4}"/>
              </a:ext>
            </a:extLst>
          </p:cNvPr>
          <p:cNvSpPr>
            <a:spLocks noGrp="1" noChangeArrowheads="1"/>
          </p:cNvSpPr>
          <p:nvPr>
            <p:ph type="body" sz="half" idx="1"/>
          </p:nvPr>
        </p:nvSpPr>
        <p:spPr>
          <a:xfrm>
            <a:off x="468313" y="476250"/>
            <a:ext cx="8218487" cy="1512888"/>
          </a:xfrm>
        </p:spPr>
        <p:txBody>
          <a:bodyPr/>
          <a:lstStyle/>
          <a:p>
            <a:pPr eaLnBrk="1" hangingPunct="1">
              <a:buFontTx/>
              <a:buNone/>
            </a:pPr>
            <a:r>
              <a:rPr lang="zh-CN" altLang="en-US"/>
              <a:t>例</a:t>
            </a:r>
            <a:r>
              <a:rPr lang="en-US" altLang="zh-CN"/>
              <a:t>4. </a:t>
            </a:r>
            <a:r>
              <a:rPr lang="zh-CN" altLang="en-US"/>
              <a:t>关系模式</a:t>
            </a:r>
            <a:r>
              <a:rPr lang="en-US" altLang="zh-CN"/>
              <a:t>S-L-C (</a:t>
            </a:r>
            <a:r>
              <a:rPr lang="en-US" altLang="zh-CN" u="sng">
                <a:solidFill>
                  <a:schemeClr val="accent2"/>
                </a:solidFill>
              </a:rPr>
              <a:t>Sno</a:t>
            </a:r>
            <a:r>
              <a:rPr lang="en-US" altLang="zh-CN"/>
              <a:t>, Sdept, Sloc, </a:t>
            </a:r>
            <a:r>
              <a:rPr lang="en-US" altLang="zh-CN" u="sng">
                <a:solidFill>
                  <a:schemeClr val="accent2"/>
                </a:solidFill>
              </a:rPr>
              <a:t>Cno</a:t>
            </a:r>
            <a:r>
              <a:rPr lang="en-US" altLang="zh-CN"/>
              <a:t>, Grade) Sloc</a:t>
            </a:r>
            <a:r>
              <a:rPr lang="zh-CN" altLang="en-US"/>
              <a:t>为学生住处，假设每个系的学生住在同一个地方</a:t>
            </a:r>
          </a:p>
          <a:p>
            <a:pPr eaLnBrk="1" hangingPunct="1"/>
            <a:endParaRPr lang="zh-CN" altLang="en-US"/>
          </a:p>
        </p:txBody>
      </p:sp>
      <p:pic>
        <p:nvPicPr>
          <p:cNvPr id="37892" name="Picture 4">
            <a:extLst>
              <a:ext uri="{FF2B5EF4-FFF2-40B4-BE49-F238E27FC236}">
                <a16:creationId xmlns:a16="http://schemas.microsoft.com/office/drawing/2014/main" id="{80650D62-5EA5-43C8-9FFC-3A2D003DCC46}"/>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t="2963"/>
          <a:stretch>
            <a:fillRect/>
          </a:stretch>
        </p:blipFill>
        <p:spPr>
          <a:xfrm>
            <a:off x="827088" y="2139950"/>
            <a:ext cx="5184775" cy="2611438"/>
          </a:xfrm>
        </p:spPr>
      </p:pic>
      <p:sp>
        <p:nvSpPr>
          <p:cNvPr id="37893" name="Rectangle 11">
            <a:extLst>
              <a:ext uri="{FF2B5EF4-FFF2-40B4-BE49-F238E27FC236}">
                <a16:creationId xmlns:a16="http://schemas.microsoft.com/office/drawing/2014/main" id="{C580E03E-7EFC-4AD9-816A-7A76AD10EB23}"/>
              </a:ext>
            </a:extLst>
          </p:cNvPr>
          <p:cNvSpPr>
            <a:spLocks noChangeArrowheads="1"/>
          </p:cNvSpPr>
          <p:nvPr/>
        </p:nvSpPr>
        <p:spPr bwMode="auto">
          <a:xfrm>
            <a:off x="539750" y="4899025"/>
            <a:ext cx="7704138"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S-L-C</a:t>
            </a:r>
            <a:r>
              <a:rPr lang="zh-CN" altLang="en-US" sz="3200"/>
              <a:t>的码为</a:t>
            </a:r>
            <a:r>
              <a:rPr lang="en-US" altLang="zh-CN" sz="3200"/>
              <a:t>(Sno, Cno)</a:t>
            </a:r>
          </a:p>
          <a:p>
            <a:pPr eaLnBrk="1" hangingPunct="1"/>
            <a:r>
              <a:rPr lang="en-US" altLang="zh-CN" sz="3200"/>
              <a:t>S-L-C</a:t>
            </a:r>
            <a:r>
              <a:rPr lang="zh-CN" altLang="en-US" sz="3200"/>
              <a:t>满足第一范式</a:t>
            </a:r>
          </a:p>
          <a:p>
            <a:pPr eaLnBrk="1" hangingPunct="1"/>
            <a:r>
              <a:rPr lang="zh-CN" altLang="en-US" sz="3200">
                <a:solidFill>
                  <a:schemeClr val="accent2"/>
                </a:solidFill>
              </a:rPr>
              <a:t>非主属性</a:t>
            </a:r>
            <a:r>
              <a:rPr lang="en-US" altLang="zh-CN" sz="3200">
                <a:solidFill>
                  <a:schemeClr val="accent2"/>
                </a:solidFill>
              </a:rPr>
              <a:t>Sdept</a:t>
            </a:r>
            <a:r>
              <a:rPr lang="zh-CN" altLang="en-US" sz="3200">
                <a:solidFill>
                  <a:schemeClr val="accent2"/>
                </a:solidFill>
              </a:rPr>
              <a:t>和</a:t>
            </a:r>
            <a:r>
              <a:rPr lang="en-US" altLang="zh-CN" sz="3200">
                <a:solidFill>
                  <a:schemeClr val="accent2"/>
                </a:solidFill>
              </a:rPr>
              <a:t>Sloc</a:t>
            </a:r>
            <a:r>
              <a:rPr lang="zh-CN" altLang="en-US" sz="3200">
                <a:solidFill>
                  <a:schemeClr val="accent2"/>
                </a:solidFill>
              </a:rPr>
              <a:t>部分函数依赖于码</a:t>
            </a:r>
            <a:endParaRPr lang="en-US" altLang="zh-CN" sz="3200">
              <a:solidFill>
                <a:schemeClr val="accent2"/>
              </a:solidFill>
            </a:endParaRPr>
          </a:p>
        </p:txBody>
      </p:sp>
      <p:sp>
        <p:nvSpPr>
          <p:cNvPr id="51212" name="Rectangle 12">
            <a:extLst>
              <a:ext uri="{FF2B5EF4-FFF2-40B4-BE49-F238E27FC236}">
                <a16:creationId xmlns:a16="http://schemas.microsoft.com/office/drawing/2014/main" id="{151D8306-FC9B-463E-800E-1F0AF9C396D8}"/>
              </a:ext>
            </a:extLst>
          </p:cNvPr>
          <p:cNvSpPr>
            <a:spLocks noChangeArrowheads="1"/>
          </p:cNvSpPr>
          <p:nvPr/>
        </p:nvSpPr>
        <p:spPr bwMode="auto">
          <a:xfrm>
            <a:off x="6227763" y="206057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插入异常</a:t>
            </a:r>
          </a:p>
        </p:txBody>
      </p:sp>
      <p:sp>
        <p:nvSpPr>
          <p:cNvPr id="51213" name="Rectangle 13">
            <a:extLst>
              <a:ext uri="{FF2B5EF4-FFF2-40B4-BE49-F238E27FC236}">
                <a16:creationId xmlns:a16="http://schemas.microsoft.com/office/drawing/2014/main" id="{026FAB1C-4121-4EE9-9B77-10400D41D369}"/>
              </a:ext>
            </a:extLst>
          </p:cNvPr>
          <p:cNvSpPr>
            <a:spLocks noChangeArrowheads="1"/>
          </p:cNvSpPr>
          <p:nvPr/>
        </p:nvSpPr>
        <p:spPr bwMode="auto">
          <a:xfrm>
            <a:off x="6227763" y="2755900"/>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删除异常</a:t>
            </a:r>
          </a:p>
        </p:txBody>
      </p:sp>
      <p:sp>
        <p:nvSpPr>
          <p:cNvPr id="51214" name="Rectangle 14">
            <a:extLst>
              <a:ext uri="{FF2B5EF4-FFF2-40B4-BE49-F238E27FC236}">
                <a16:creationId xmlns:a16="http://schemas.microsoft.com/office/drawing/2014/main" id="{4ED0387A-28FE-463B-945F-5F21D2F73B99}"/>
              </a:ext>
            </a:extLst>
          </p:cNvPr>
          <p:cNvSpPr>
            <a:spLocks noChangeArrowheads="1"/>
          </p:cNvSpPr>
          <p:nvPr/>
        </p:nvSpPr>
        <p:spPr bwMode="auto">
          <a:xfrm>
            <a:off x="6227763" y="3452813"/>
            <a:ext cx="2159000" cy="5762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51216" name="Rectangle 16">
            <a:extLst>
              <a:ext uri="{FF2B5EF4-FFF2-40B4-BE49-F238E27FC236}">
                <a16:creationId xmlns:a16="http://schemas.microsoft.com/office/drawing/2014/main" id="{BC2B16F2-64C2-42EB-9C1A-FD819E6D3CDC}"/>
              </a:ext>
            </a:extLst>
          </p:cNvPr>
          <p:cNvSpPr>
            <a:spLocks noChangeArrowheads="1"/>
          </p:cNvSpPr>
          <p:nvPr/>
        </p:nvSpPr>
        <p:spPr bwMode="auto">
          <a:xfrm>
            <a:off x="6227763" y="41497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修改复杂</a:t>
            </a:r>
            <a:endParaRPr lang="zh-CN" altLang="en-US" sz="44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2" grpId="0" animBg="1"/>
      <p:bldP spid="51213" grpId="0" animBg="1"/>
      <p:bldP spid="51214" grpId="0" animBg="1"/>
      <p:bldP spid="512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E50420CE-2C95-488F-9A12-05E3F9C4A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304662-5A0D-48AB-8B9C-B7E63FE35BF1}" type="slidenum">
              <a:rPr lang="zh-CN" altLang="en-US"/>
              <a:pPr eaLnBrk="1" hangingPunct="1"/>
              <a:t>37</a:t>
            </a:fld>
            <a:endParaRPr lang="en-US" altLang="zh-CN"/>
          </a:p>
        </p:txBody>
      </p:sp>
      <p:sp>
        <p:nvSpPr>
          <p:cNvPr id="38915" name="Rectangle 2">
            <a:extLst>
              <a:ext uri="{FF2B5EF4-FFF2-40B4-BE49-F238E27FC236}">
                <a16:creationId xmlns:a16="http://schemas.microsoft.com/office/drawing/2014/main" id="{541E3A97-9E81-4518-A2A1-C2A3FF5B9D95}"/>
              </a:ext>
            </a:extLst>
          </p:cNvPr>
          <p:cNvSpPr>
            <a:spLocks noGrp="1" noChangeArrowheads="1"/>
          </p:cNvSpPr>
          <p:nvPr>
            <p:ph type="title"/>
          </p:nvPr>
        </p:nvSpPr>
        <p:spPr/>
        <p:txBody>
          <a:bodyPr/>
          <a:lstStyle/>
          <a:p>
            <a:pPr eaLnBrk="1" hangingPunct="1"/>
            <a:r>
              <a:rPr lang="en-US" altLang="zh-CN" sz="4800">
                <a:solidFill>
                  <a:srgbClr val="3333CC"/>
                </a:solidFill>
              </a:rPr>
              <a:t>S-L-C</a:t>
            </a:r>
            <a:r>
              <a:rPr lang="zh-CN" altLang="en-US" sz="4800" b="1">
                <a:solidFill>
                  <a:srgbClr val="3333CC"/>
                </a:solidFill>
              </a:rPr>
              <a:t>不是一个好的关系模式</a:t>
            </a:r>
          </a:p>
        </p:txBody>
      </p:sp>
      <p:sp>
        <p:nvSpPr>
          <p:cNvPr id="38916" name="Rectangle 3">
            <a:extLst>
              <a:ext uri="{FF2B5EF4-FFF2-40B4-BE49-F238E27FC236}">
                <a16:creationId xmlns:a16="http://schemas.microsoft.com/office/drawing/2014/main" id="{2DDA5E59-8A19-439A-B74D-3E60AA31905C}"/>
              </a:ext>
            </a:extLst>
          </p:cNvPr>
          <p:cNvSpPr>
            <a:spLocks noGrp="1" noChangeArrowheads="1"/>
          </p:cNvSpPr>
          <p:nvPr>
            <p:ph type="body" idx="1"/>
          </p:nvPr>
        </p:nvSpPr>
        <p:spPr>
          <a:xfrm>
            <a:off x="457200" y="1600200"/>
            <a:ext cx="8218488" cy="4349750"/>
          </a:xfrm>
        </p:spPr>
        <p:txBody>
          <a:bodyPr/>
          <a:lstStyle/>
          <a:p>
            <a:pPr eaLnBrk="1" hangingPunct="1"/>
            <a:r>
              <a:rPr lang="zh-CN" altLang="en-US" sz="3600"/>
              <a:t>原因：</a:t>
            </a:r>
            <a:r>
              <a:rPr lang="en-US" altLang="zh-CN" sz="4000"/>
              <a:t>Sdept, Sloc</a:t>
            </a:r>
            <a:r>
              <a:rPr lang="zh-CN" altLang="en-US" sz="4000"/>
              <a:t>部分函数依赖于码</a:t>
            </a:r>
          </a:p>
          <a:p>
            <a:pPr eaLnBrk="1" hangingPunct="1"/>
            <a:r>
              <a:rPr lang="zh-CN" altLang="en-US" sz="3600"/>
              <a:t>解决方法</a:t>
            </a:r>
          </a:p>
          <a:p>
            <a:pPr lvl="1" eaLnBrk="1" hangingPunct="1"/>
            <a:r>
              <a:rPr lang="en-US" altLang="zh-CN" sz="3200"/>
              <a:t>S-L-C</a:t>
            </a:r>
            <a:r>
              <a:rPr lang="zh-CN" altLang="en-US" sz="3200"/>
              <a:t>分解为两个关系模式，以消除这些部分函数依赖</a:t>
            </a:r>
          </a:p>
          <a:p>
            <a:pPr lvl="1" eaLnBrk="1" hangingPunct="1"/>
            <a:r>
              <a:rPr lang="en-US" altLang="zh-CN" sz="3200"/>
              <a:t>SC (</a:t>
            </a:r>
            <a:r>
              <a:rPr lang="en-US" altLang="zh-CN" sz="3200" u="sng">
                <a:solidFill>
                  <a:schemeClr val="accent2"/>
                </a:solidFill>
              </a:rPr>
              <a:t>Sno, Cno</a:t>
            </a:r>
            <a:r>
              <a:rPr lang="en-US" altLang="zh-CN" sz="3200"/>
              <a:t>, Grade)</a:t>
            </a:r>
            <a:endParaRPr lang="zh-CN" altLang="en-US" sz="3200"/>
          </a:p>
          <a:p>
            <a:pPr lvl="1" eaLnBrk="1" hangingPunct="1"/>
            <a:r>
              <a:rPr lang="en-US" altLang="zh-CN" sz="3200"/>
              <a:t>S-L (</a:t>
            </a:r>
            <a:r>
              <a:rPr lang="en-US" altLang="zh-CN" sz="3200" u="sng">
                <a:solidFill>
                  <a:schemeClr val="accent2"/>
                </a:solidFill>
              </a:rPr>
              <a:t>Sno</a:t>
            </a:r>
            <a:r>
              <a:rPr lang="en-US" altLang="zh-CN" sz="3200"/>
              <a:t>, Sdept, Sloc)</a:t>
            </a:r>
            <a:endParaRPr lang="zh-CN" altLang="en-US" sz="3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6">
            <a:extLst>
              <a:ext uri="{FF2B5EF4-FFF2-40B4-BE49-F238E27FC236}">
                <a16:creationId xmlns:a16="http://schemas.microsoft.com/office/drawing/2014/main" id="{98DB2C95-4F60-4487-BEA8-3E4AE2092A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D6500D-0AE1-43BE-9A6C-479200A78BFE}" type="slidenum">
              <a:rPr lang="zh-CN" altLang="en-US"/>
              <a:pPr eaLnBrk="1" hangingPunct="1"/>
              <a:t>38</a:t>
            </a:fld>
            <a:endParaRPr lang="en-US" altLang="zh-CN"/>
          </a:p>
        </p:txBody>
      </p:sp>
      <p:sp>
        <p:nvSpPr>
          <p:cNvPr id="39939" name="Rectangle 6">
            <a:extLst>
              <a:ext uri="{FF2B5EF4-FFF2-40B4-BE49-F238E27FC236}">
                <a16:creationId xmlns:a16="http://schemas.microsoft.com/office/drawing/2014/main" id="{4397A437-A4F8-42F2-ACAB-8475056593BB}"/>
              </a:ext>
            </a:extLst>
          </p:cNvPr>
          <p:cNvSpPr>
            <a:spLocks noChangeArrowheads="1"/>
          </p:cNvSpPr>
          <p:nvPr/>
        </p:nvSpPr>
        <p:spPr bwMode="auto">
          <a:xfrm>
            <a:off x="684213" y="4005263"/>
            <a:ext cx="6983412"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t>关系模式</a:t>
            </a:r>
            <a:r>
              <a:rPr lang="en-US" altLang="zh-CN" sz="3600"/>
              <a:t>SC</a:t>
            </a:r>
            <a:r>
              <a:rPr lang="zh-CN" altLang="en-US" sz="3600"/>
              <a:t>的码为 </a:t>
            </a:r>
            <a:r>
              <a:rPr lang="en-US" altLang="zh-CN" sz="3600"/>
              <a:t>(Sno</a:t>
            </a:r>
            <a:r>
              <a:rPr lang="zh-CN" altLang="en-US" sz="3600"/>
              <a:t>，</a:t>
            </a:r>
            <a:r>
              <a:rPr lang="en-US" altLang="zh-CN" sz="3600"/>
              <a:t>Cno)</a:t>
            </a:r>
            <a:endParaRPr lang="zh-CN" altLang="en-US" sz="3600"/>
          </a:p>
          <a:p>
            <a:pPr eaLnBrk="1" hangingPunct="1"/>
            <a:r>
              <a:rPr lang="zh-CN" altLang="en-US" sz="3600"/>
              <a:t>关系模式</a:t>
            </a:r>
            <a:r>
              <a:rPr lang="en-US" altLang="zh-CN" sz="3600"/>
              <a:t>S-L</a:t>
            </a:r>
            <a:r>
              <a:rPr lang="zh-CN" altLang="en-US" sz="3600"/>
              <a:t>的码为</a:t>
            </a:r>
            <a:r>
              <a:rPr lang="en-US" altLang="zh-CN" sz="3600"/>
              <a:t>Sno</a:t>
            </a:r>
          </a:p>
          <a:p>
            <a:pPr eaLnBrk="1" hangingPunct="1"/>
            <a:r>
              <a:rPr lang="zh-CN" altLang="en-US" sz="3600"/>
              <a:t>非主属性对码都是完全函数依赖</a:t>
            </a:r>
          </a:p>
        </p:txBody>
      </p:sp>
      <p:pic>
        <p:nvPicPr>
          <p:cNvPr id="39940" name="Picture 8">
            <a:extLst>
              <a:ext uri="{FF2B5EF4-FFF2-40B4-BE49-F238E27FC236}">
                <a16:creationId xmlns:a16="http://schemas.microsoft.com/office/drawing/2014/main" id="{967CEDEF-9153-4490-AF66-BDB8D3FD1F4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65163" y="687388"/>
            <a:ext cx="3619500" cy="2638425"/>
          </a:xfrm>
        </p:spPr>
      </p:pic>
      <p:pic>
        <p:nvPicPr>
          <p:cNvPr id="39941" name="Picture 10">
            <a:extLst>
              <a:ext uri="{FF2B5EF4-FFF2-40B4-BE49-F238E27FC236}">
                <a16:creationId xmlns:a16="http://schemas.microsoft.com/office/drawing/2014/main" id="{F9EBADB0-E94B-4E3A-BB6F-8F2973C5C08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59338" y="687388"/>
            <a:ext cx="3600450" cy="2620962"/>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a:extLst>
              <a:ext uri="{FF2B5EF4-FFF2-40B4-BE49-F238E27FC236}">
                <a16:creationId xmlns:a16="http://schemas.microsoft.com/office/drawing/2014/main" id="{C8E11EFF-886A-4574-9DBE-7033EBCF28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8E8029-6FE9-4B8D-A3BB-BF3933D2CDF8}" type="slidenum">
              <a:rPr lang="zh-CN" altLang="en-US"/>
              <a:pPr eaLnBrk="1" hangingPunct="1"/>
              <a:t>39</a:t>
            </a:fld>
            <a:endParaRPr lang="en-US" altLang="zh-CN"/>
          </a:p>
        </p:txBody>
      </p:sp>
      <p:sp>
        <p:nvSpPr>
          <p:cNvPr id="40963" name="Rectangle 2">
            <a:extLst>
              <a:ext uri="{FF2B5EF4-FFF2-40B4-BE49-F238E27FC236}">
                <a16:creationId xmlns:a16="http://schemas.microsoft.com/office/drawing/2014/main" id="{AEBC5788-9E98-4BC4-A19F-7E76B8F2AE44}"/>
              </a:ext>
            </a:extLst>
          </p:cNvPr>
          <p:cNvSpPr>
            <a:spLocks noGrp="1" noChangeArrowheads="1"/>
          </p:cNvSpPr>
          <p:nvPr>
            <p:ph type="title"/>
          </p:nvPr>
        </p:nvSpPr>
        <p:spPr/>
        <p:txBody>
          <a:bodyPr/>
          <a:lstStyle/>
          <a:p>
            <a:pPr eaLnBrk="1" hangingPunct="1"/>
            <a:r>
              <a:rPr lang="en-US" altLang="zh-CN" sz="4800" b="1">
                <a:solidFill>
                  <a:srgbClr val="3333CC"/>
                </a:solidFill>
              </a:rPr>
              <a:t>2NF</a:t>
            </a:r>
            <a:endParaRPr lang="zh-CN" altLang="en-US" sz="4800" b="1">
              <a:solidFill>
                <a:srgbClr val="3333CC"/>
              </a:solidFill>
            </a:endParaRPr>
          </a:p>
        </p:txBody>
      </p:sp>
      <p:sp>
        <p:nvSpPr>
          <p:cNvPr id="40964" name="Rectangle 3">
            <a:extLst>
              <a:ext uri="{FF2B5EF4-FFF2-40B4-BE49-F238E27FC236}">
                <a16:creationId xmlns:a16="http://schemas.microsoft.com/office/drawing/2014/main" id="{BCA30B2A-F8AF-4CE7-AB0F-F5596F0760A2}"/>
              </a:ext>
            </a:extLst>
          </p:cNvPr>
          <p:cNvSpPr>
            <a:spLocks noGrp="1" noChangeArrowheads="1"/>
          </p:cNvSpPr>
          <p:nvPr>
            <p:ph type="body" sz="half" idx="1"/>
          </p:nvPr>
        </p:nvSpPr>
        <p:spPr>
          <a:xfrm>
            <a:off x="457200" y="1600200"/>
            <a:ext cx="8507413" cy="2692400"/>
          </a:xfrm>
        </p:spPr>
        <p:txBody>
          <a:bodyPr/>
          <a:lstStyle/>
          <a:p>
            <a:pPr eaLnBrk="1" hangingPunct="1"/>
            <a:r>
              <a:rPr lang="zh-CN" altLang="en-US" sz="4000"/>
              <a:t>定义</a:t>
            </a:r>
            <a:r>
              <a:rPr lang="en-US" altLang="zh-CN" sz="4000"/>
              <a:t>6.6 </a:t>
            </a:r>
            <a:r>
              <a:rPr lang="zh-CN" altLang="en-US" sz="4000"/>
              <a:t>若</a:t>
            </a:r>
            <a:r>
              <a:rPr lang="en-US" altLang="zh-CN" sz="4000"/>
              <a:t>R∈1NF</a:t>
            </a:r>
            <a:r>
              <a:rPr lang="zh-CN" altLang="en-US" sz="4000"/>
              <a:t>，且每一个</a:t>
            </a:r>
            <a:r>
              <a:rPr lang="zh-CN" altLang="en-US" sz="4000">
                <a:solidFill>
                  <a:schemeClr val="accent2"/>
                </a:solidFill>
              </a:rPr>
              <a:t>非主属性</a:t>
            </a:r>
            <a:r>
              <a:rPr lang="zh-CN" altLang="en-US" sz="4000"/>
              <a:t>完全函数依赖于码，则</a:t>
            </a:r>
            <a:r>
              <a:rPr lang="en-US" altLang="zh-CN" sz="4000"/>
              <a:t>R∈2NF</a:t>
            </a:r>
            <a:r>
              <a:rPr lang="zh-CN" altLang="en-US" sz="40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C7503DAA-AD29-45E9-90B7-A6C2D264CF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CAAE7E-7C48-4049-9470-D369114A6C17}" type="slidenum">
              <a:rPr lang="zh-CN" altLang="en-US"/>
              <a:pPr eaLnBrk="1" hangingPunct="1"/>
              <a:t>4</a:t>
            </a:fld>
            <a:endParaRPr lang="en-US" altLang="zh-CN"/>
          </a:p>
        </p:txBody>
      </p:sp>
      <p:sp>
        <p:nvSpPr>
          <p:cNvPr id="5123" name="Rectangle 3">
            <a:extLst>
              <a:ext uri="{FF2B5EF4-FFF2-40B4-BE49-F238E27FC236}">
                <a16:creationId xmlns:a16="http://schemas.microsoft.com/office/drawing/2014/main" id="{479B55B7-D931-42EC-8E8E-586AA8E25827}"/>
              </a:ext>
            </a:extLst>
          </p:cNvPr>
          <p:cNvSpPr>
            <a:spLocks noGrp="1" noChangeArrowheads="1"/>
          </p:cNvSpPr>
          <p:nvPr>
            <p:ph type="body" idx="1"/>
          </p:nvPr>
        </p:nvSpPr>
        <p:spPr>
          <a:xfrm>
            <a:off x="485775" y="1071563"/>
            <a:ext cx="8229600" cy="4133850"/>
          </a:xfrm>
        </p:spPr>
        <p:txBody>
          <a:bodyPr/>
          <a:lstStyle/>
          <a:p>
            <a:pPr marL="742950" indent="-742950" eaLnBrk="1" hangingPunct="1">
              <a:buFontTx/>
              <a:buAutoNum type="arabicPeriod"/>
            </a:pPr>
            <a:r>
              <a:rPr lang="zh-CN" altLang="en-US" sz="4400"/>
              <a:t>概念回顾</a:t>
            </a:r>
          </a:p>
          <a:p>
            <a:pPr marL="742950" indent="-742950" eaLnBrk="1" hangingPunct="1">
              <a:buFontTx/>
              <a:buAutoNum type="arabicPeriod"/>
            </a:pPr>
            <a:r>
              <a:rPr lang="zh-CN" altLang="en-US" sz="4400"/>
              <a:t>关系模式的形式化定义</a:t>
            </a:r>
          </a:p>
          <a:p>
            <a:pPr marL="742950" indent="-742950" eaLnBrk="1" hangingPunct="1">
              <a:buFontTx/>
              <a:buAutoNum type="arabicPeriod"/>
            </a:pPr>
            <a:r>
              <a:rPr lang="zh-CN" altLang="en-US" sz="4400"/>
              <a:t>什么是数据依赖</a:t>
            </a:r>
            <a:r>
              <a:rPr lang="en-US" altLang="zh-CN" sz="4400"/>
              <a:t>?</a:t>
            </a:r>
          </a:p>
          <a:p>
            <a:pPr marL="742950" indent="-742950" eaLnBrk="1" hangingPunct="1">
              <a:buFontTx/>
              <a:buAutoNum type="arabicPeriod"/>
            </a:pPr>
            <a:r>
              <a:rPr lang="zh-CN" altLang="en-US" sz="4400"/>
              <a:t>关系模式的简化定义</a:t>
            </a:r>
          </a:p>
          <a:p>
            <a:pPr marL="742950" indent="-742950" eaLnBrk="1" hangingPunct="1">
              <a:buFontTx/>
              <a:buAutoNum type="arabicPeriod"/>
            </a:pPr>
            <a:r>
              <a:rPr lang="zh-CN" altLang="en-US" sz="4400"/>
              <a:t>数据依赖对关系模式的影响</a:t>
            </a:r>
          </a:p>
          <a:p>
            <a:pPr marL="742950" indent="-74295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3AD399FC-50F5-49E1-A716-317EBC2C71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6F21D9-CE9C-4578-B2FF-BD8DFE828BEF}" type="slidenum">
              <a:rPr lang="zh-CN" altLang="en-US"/>
              <a:pPr eaLnBrk="1" hangingPunct="1"/>
              <a:t>40</a:t>
            </a:fld>
            <a:endParaRPr lang="en-US" altLang="zh-CN"/>
          </a:p>
        </p:txBody>
      </p:sp>
      <p:sp>
        <p:nvSpPr>
          <p:cNvPr id="41987" name="Rectangle 2">
            <a:extLst>
              <a:ext uri="{FF2B5EF4-FFF2-40B4-BE49-F238E27FC236}">
                <a16:creationId xmlns:a16="http://schemas.microsoft.com/office/drawing/2014/main" id="{38371539-05AB-41CA-BEE6-BBC1D49E7F0B}"/>
              </a:ext>
            </a:extLst>
          </p:cNvPr>
          <p:cNvSpPr>
            <a:spLocks noGrp="1" noChangeArrowheads="1"/>
          </p:cNvSpPr>
          <p:nvPr>
            <p:ph type="title"/>
          </p:nvPr>
        </p:nvSpPr>
        <p:spPr/>
        <p:txBody>
          <a:bodyPr/>
          <a:lstStyle/>
          <a:p>
            <a:pPr eaLnBrk="1" hangingPunct="1"/>
            <a:r>
              <a:rPr lang="en-US" altLang="zh-CN" sz="4800">
                <a:solidFill>
                  <a:srgbClr val="3333CC"/>
                </a:solidFill>
              </a:rPr>
              <a:t>2NF</a:t>
            </a:r>
          </a:p>
        </p:txBody>
      </p:sp>
      <p:sp>
        <p:nvSpPr>
          <p:cNvPr id="60419" name="Rectangle 3">
            <a:extLst>
              <a:ext uri="{FF2B5EF4-FFF2-40B4-BE49-F238E27FC236}">
                <a16:creationId xmlns:a16="http://schemas.microsoft.com/office/drawing/2014/main" id="{C8BEC62E-C65F-421F-B01E-B494975E3067}"/>
              </a:ext>
            </a:extLst>
          </p:cNvPr>
          <p:cNvSpPr>
            <a:spLocks noGrp="1" noChangeArrowheads="1"/>
          </p:cNvSpPr>
          <p:nvPr>
            <p:ph type="body" idx="1"/>
          </p:nvPr>
        </p:nvSpPr>
        <p:spPr>
          <a:xfrm>
            <a:off x="323850" y="1557338"/>
            <a:ext cx="8280400" cy="4525962"/>
          </a:xfrm>
        </p:spPr>
        <p:txBody>
          <a:bodyPr/>
          <a:lstStyle/>
          <a:p>
            <a:pPr eaLnBrk="1" hangingPunct="1">
              <a:lnSpc>
                <a:spcPct val="90000"/>
              </a:lnSpc>
            </a:pPr>
            <a:r>
              <a:rPr lang="zh-CN" altLang="en-US" sz="3600"/>
              <a:t>采用</a:t>
            </a:r>
            <a:r>
              <a:rPr lang="zh-CN" altLang="en-US" sz="3600">
                <a:solidFill>
                  <a:schemeClr val="accent2"/>
                </a:solidFill>
              </a:rPr>
              <a:t>投影分解法</a:t>
            </a:r>
            <a:r>
              <a:rPr lang="zh-CN" altLang="en-US" sz="3600"/>
              <a:t>将一个</a:t>
            </a:r>
            <a:r>
              <a:rPr lang="en-US" altLang="zh-CN" sz="3600"/>
              <a:t>1NF</a:t>
            </a:r>
            <a:r>
              <a:rPr lang="zh-CN" altLang="en-US" sz="3600"/>
              <a:t>的关系分解为多个</a:t>
            </a:r>
            <a:r>
              <a:rPr lang="en-US" altLang="zh-CN" sz="3600"/>
              <a:t>2NF</a:t>
            </a:r>
            <a:r>
              <a:rPr lang="zh-CN" altLang="en-US" sz="3600"/>
              <a:t>的关系，可以在一定程度上减轻原</a:t>
            </a:r>
            <a:r>
              <a:rPr lang="en-US" altLang="zh-CN" sz="3600"/>
              <a:t>1NF</a:t>
            </a:r>
            <a:r>
              <a:rPr lang="zh-CN" altLang="en-US" sz="3600"/>
              <a:t>关系中存在的插入异常、删除异常、数据冗余度大、修改复杂等问题。</a:t>
            </a:r>
          </a:p>
          <a:p>
            <a:pPr eaLnBrk="1" hangingPunct="1">
              <a:lnSpc>
                <a:spcPct val="90000"/>
              </a:lnSpc>
            </a:pPr>
            <a:r>
              <a:rPr lang="zh-CN" altLang="en-US" sz="3600"/>
              <a:t>将一个</a:t>
            </a:r>
            <a:r>
              <a:rPr lang="en-US" altLang="zh-CN" sz="3600"/>
              <a:t>1NF</a:t>
            </a:r>
            <a:r>
              <a:rPr lang="zh-CN" altLang="en-US" sz="3600"/>
              <a:t>关系分解为多个</a:t>
            </a:r>
            <a:r>
              <a:rPr lang="en-US" altLang="zh-CN" sz="3600"/>
              <a:t>2NF</a:t>
            </a:r>
            <a:r>
              <a:rPr lang="zh-CN" altLang="en-US" sz="3600"/>
              <a:t>的关系，并不能完全消除关系模式中的各种异常情况和数据冗余。</a:t>
            </a:r>
          </a:p>
          <a:p>
            <a:pPr eaLnBrk="1" hangingPunct="1">
              <a:lnSpc>
                <a:spcPct val="90000"/>
              </a:lnSpc>
            </a:pP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10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A6D1882E-FDBE-4C16-A937-B84E114F50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88B312-1E71-4973-AE7B-05830069C315}" type="slidenum">
              <a:rPr lang="zh-CN" altLang="en-US"/>
              <a:pPr eaLnBrk="1" hangingPunct="1"/>
              <a:t>41</a:t>
            </a:fld>
            <a:endParaRPr lang="en-US" altLang="zh-CN"/>
          </a:p>
        </p:txBody>
      </p:sp>
      <p:sp>
        <p:nvSpPr>
          <p:cNvPr id="43011" name="Rectangle 2">
            <a:extLst>
              <a:ext uri="{FF2B5EF4-FFF2-40B4-BE49-F238E27FC236}">
                <a16:creationId xmlns:a16="http://schemas.microsoft.com/office/drawing/2014/main" id="{FE1E498A-C932-4555-A53E-E3217ED323A7}"/>
              </a:ext>
            </a:extLst>
          </p:cNvPr>
          <p:cNvSpPr>
            <a:spLocks noGrp="1" noChangeArrowheads="1"/>
          </p:cNvSpPr>
          <p:nvPr>
            <p:ph type="title"/>
          </p:nvPr>
        </p:nvSpPr>
        <p:spPr/>
        <p:txBody>
          <a:bodyPr/>
          <a:lstStyle/>
          <a:p>
            <a:pPr eaLnBrk="1" hangingPunct="1"/>
            <a:r>
              <a:rPr lang="en-US" altLang="zh-CN" sz="4800">
                <a:solidFill>
                  <a:srgbClr val="3333CC"/>
                </a:solidFill>
              </a:rPr>
              <a:t>6.2.5    3NF</a:t>
            </a:r>
            <a:endParaRPr lang="zh-CN" altLang="en-US" sz="4800">
              <a:solidFill>
                <a:srgbClr val="3333CC"/>
              </a:solidFill>
            </a:endParaRPr>
          </a:p>
        </p:txBody>
      </p:sp>
      <p:sp>
        <p:nvSpPr>
          <p:cNvPr id="41988" name="Rectangle 3">
            <a:extLst>
              <a:ext uri="{FF2B5EF4-FFF2-40B4-BE49-F238E27FC236}">
                <a16:creationId xmlns:a16="http://schemas.microsoft.com/office/drawing/2014/main" id="{2466BAFB-497E-4852-8FF0-720FE663830A}"/>
              </a:ext>
            </a:extLst>
          </p:cNvPr>
          <p:cNvSpPr>
            <a:spLocks noGrp="1" noChangeArrowheads="1"/>
          </p:cNvSpPr>
          <p:nvPr>
            <p:ph type="body" idx="1"/>
          </p:nvPr>
        </p:nvSpPr>
        <p:spPr>
          <a:xfrm>
            <a:off x="457200" y="1600200"/>
            <a:ext cx="8435975" cy="3773488"/>
          </a:xfrm>
        </p:spPr>
        <p:txBody>
          <a:bodyPr/>
          <a:lstStyle/>
          <a:p>
            <a:pPr eaLnBrk="1" hangingPunct="1"/>
            <a:r>
              <a:rPr lang="zh-CN" altLang="en-US" sz="3600"/>
              <a:t>定义</a:t>
            </a:r>
            <a:r>
              <a:rPr lang="en-US" altLang="zh-CN" sz="3600"/>
              <a:t>6.7 </a:t>
            </a:r>
            <a:r>
              <a:rPr lang="zh-CN" altLang="en-US" sz="3600"/>
              <a:t>关系模式</a:t>
            </a:r>
            <a:r>
              <a:rPr lang="en-US" altLang="zh-CN" sz="3600" i="1"/>
              <a:t>R&lt;U</a:t>
            </a:r>
            <a:r>
              <a:rPr lang="en-US" altLang="zh-CN" sz="3600"/>
              <a:t>,</a:t>
            </a:r>
            <a:r>
              <a:rPr lang="en-US" altLang="zh-CN" sz="3600" i="1"/>
              <a:t> F&gt; </a:t>
            </a:r>
            <a:r>
              <a:rPr lang="zh-CN" altLang="en-US" sz="3600"/>
              <a:t>中若不存在这样的码</a:t>
            </a:r>
            <a:r>
              <a:rPr lang="en-US" altLang="zh-CN" sz="3600" i="1"/>
              <a:t>X</a:t>
            </a:r>
            <a:r>
              <a:rPr lang="zh-CN" altLang="en-US" sz="3600"/>
              <a:t>，属性组</a:t>
            </a:r>
            <a:r>
              <a:rPr lang="en-US" altLang="zh-CN" sz="3600" i="1"/>
              <a:t>Y</a:t>
            </a:r>
            <a:r>
              <a:rPr lang="zh-CN" altLang="en-US" sz="3600"/>
              <a:t>及非主属性</a:t>
            </a:r>
            <a:r>
              <a:rPr lang="en-US" altLang="zh-CN" sz="3600" i="1"/>
              <a:t>Z </a:t>
            </a:r>
          </a:p>
          <a:p>
            <a:pPr eaLnBrk="1" hangingPunct="1">
              <a:buFontTx/>
              <a:buNone/>
            </a:pPr>
            <a:r>
              <a:rPr lang="en-US" altLang="zh-CN" sz="3600"/>
              <a:t>   (</a:t>
            </a:r>
            <a:r>
              <a:rPr lang="en-US" altLang="zh-CN" sz="3600" i="1"/>
              <a:t>Z </a:t>
            </a:r>
            <a:r>
              <a:rPr lang="en-US" altLang="zh-CN" sz="3600">
                <a:sym typeface="Symbol" panose="05050102010706020507" pitchFamily="18" charset="2"/>
              </a:rPr>
              <a:t></a:t>
            </a:r>
            <a:r>
              <a:rPr lang="en-US" altLang="zh-CN" sz="3600" i="1"/>
              <a:t>Y</a:t>
            </a:r>
            <a:r>
              <a:rPr lang="en-US" altLang="zh-CN" sz="3600"/>
              <a:t>)</a:t>
            </a:r>
            <a:r>
              <a:rPr lang="en-US" altLang="zh-CN" sz="3600" i="1"/>
              <a:t>,  </a:t>
            </a:r>
            <a:r>
              <a:rPr lang="zh-CN" altLang="en-US" sz="3600"/>
              <a:t>使得</a:t>
            </a:r>
            <a:r>
              <a:rPr lang="en-US" altLang="zh-CN" sz="3600" i="1"/>
              <a:t>X</a:t>
            </a:r>
            <a:r>
              <a:rPr lang="en-US" altLang="zh-CN" sz="3600"/>
              <a:t>→</a:t>
            </a:r>
            <a:r>
              <a:rPr lang="en-US" altLang="zh-CN" sz="3600" i="1"/>
              <a:t>Y</a:t>
            </a:r>
            <a:r>
              <a:rPr lang="zh-CN" altLang="en-US" sz="3600"/>
              <a:t>，</a:t>
            </a:r>
            <a:r>
              <a:rPr lang="en-US" altLang="zh-CN" sz="3600" i="1"/>
              <a:t>Y</a:t>
            </a:r>
            <a:r>
              <a:rPr lang="en-US" altLang="zh-CN" sz="3600"/>
              <a:t>→</a:t>
            </a:r>
            <a:r>
              <a:rPr lang="en-US" altLang="zh-CN" sz="3600" i="1"/>
              <a:t>Z</a:t>
            </a:r>
            <a:r>
              <a:rPr lang="zh-CN" altLang="en-US" sz="3600"/>
              <a:t>成立，</a:t>
            </a:r>
            <a:r>
              <a:rPr lang="en-US" altLang="zh-CN" sz="3600" i="1"/>
              <a:t>Y</a:t>
            </a:r>
            <a:r>
              <a:rPr lang="en-US" altLang="zh-CN" sz="3600"/>
              <a:t>→</a:t>
            </a:r>
            <a:r>
              <a:rPr lang="en-US" altLang="zh-CN" sz="3600" i="1"/>
              <a:t>X</a:t>
            </a:r>
            <a:r>
              <a:rPr lang="zh-CN" altLang="en-US" sz="3600"/>
              <a:t>，则称</a:t>
            </a:r>
            <a:r>
              <a:rPr lang="en-US" altLang="zh-CN" sz="3600" i="1"/>
              <a:t>R&lt;U</a:t>
            </a:r>
            <a:r>
              <a:rPr lang="en-US" altLang="zh-CN" sz="3600"/>
              <a:t>,</a:t>
            </a:r>
            <a:r>
              <a:rPr lang="en-US" altLang="zh-CN" sz="3600" i="1"/>
              <a:t> F&gt;</a:t>
            </a:r>
            <a:r>
              <a:rPr lang="en-US" altLang="zh-CN" sz="3600"/>
              <a:t>∈3NF</a:t>
            </a:r>
            <a:r>
              <a:rPr lang="zh-CN" altLang="en-US" sz="3600" i="1"/>
              <a:t>。</a:t>
            </a:r>
            <a:endParaRPr lang="zh-CN" altLang="en-US" sz="3600"/>
          </a:p>
          <a:p>
            <a:pPr eaLnBrk="1" hangingPunct="1"/>
            <a:r>
              <a:rPr lang="zh-CN" altLang="en-US" sz="3600">
                <a:solidFill>
                  <a:schemeClr val="accent2"/>
                </a:solidFill>
              </a:rPr>
              <a:t>若</a:t>
            </a:r>
            <a:r>
              <a:rPr lang="en-US" altLang="zh-CN" sz="3600" i="1">
                <a:solidFill>
                  <a:schemeClr val="accent2"/>
                </a:solidFill>
              </a:rPr>
              <a:t>R</a:t>
            </a:r>
            <a:r>
              <a:rPr lang="en-US" altLang="zh-CN" sz="3600">
                <a:solidFill>
                  <a:schemeClr val="accent2"/>
                </a:solidFill>
              </a:rPr>
              <a:t>∈3NF</a:t>
            </a:r>
            <a:r>
              <a:rPr lang="zh-CN" altLang="en-US" sz="3600">
                <a:solidFill>
                  <a:schemeClr val="accent2"/>
                </a:solidFill>
              </a:rPr>
              <a:t>，则每一个非主属性既不是部分依赖于码也不传递依赖于码。</a:t>
            </a:r>
          </a:p>
          <a:p>
            <a:pPr eaLnBrk="1" hangingPunct="1"/>
            <a:endParaRPr lang="zh-CN" altLang="en-US" sz="3600">
              <a:solidFill>
                <a:schemeClr val="accent2"/>
              </a:solidFill>
            </a:endParaRPr>
          </a:p>
        </p:txBody>
      </p:sp>
      <p:sp>
        <p:nvSpPr>
          <p:cNvPr id="43013" name="Line 4">
            <a:extLst>
              <a:ext uri="{FF2B5EF4-FFF2-40B4-BE49-F238E27FC236}">
                <a16:creationId xmlns:a16="http://schemas.microsoft.com/office/drawing/2014/main" id="{E4803D32-0823-40F4-B54E-579AA4033B2D}"/>
              </a:ext>
            </a:extLst>
          </p:cNvPr>
          <p:cNvSpPr>
            <a:spLocks noChangeShapeType="1"/>
          </p:cNvSpPr>
          <p:nvPr/>
        </p:nvSpPr>
        <p:spPr bwMode="auto">
          <a:xfrm flipH="1">
            <a:off x="1538288" y="2979738"/>
            <a:ext cx="215900" cy="431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4" name="Line 4">
            <a:extLst>
              <a:ext uri="{FF2B5EF4-FFF2-40B4-BE49-F238E27FC236}">
                <a16:creationId xmlns:a16="http://schemas.microsoft.com/office/drawing/2014/main" id="{127E90AA-38EC-4A46-98EA-D6440E97B73A}"/>
              </a:ext>
            </a:extLst>
          </p:cNvPr>
          <p:cNvSpPr>
            <a:spLocks noChangeShapeType="1"/>
          </p:cNvSpPr>
          <p:nvPr/>
        </p:nvSpPr>
        <p:spPr bwMode="auto">
          <a:xfrm flipH="1">
            <a:off x="7885113" y="2924175"/>
            <a:ext cx="215900"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7">
            <a:extLst>
              <a:ext uri="{FF2B5EF4-FFF2-40B4-BE49-F238E27FC236}">
                <a16:creationId xmlns:a16="http://schemas.microsoft.com/office/drawing/2014/main" id="{FA82B50F-44FE-4A27-88F5-262946669A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F6DBEB-C6C9-47F4-93C4-7B11E9011425}" type="slidenum">
              <a:rPr lang="zh-CN" altLang="en-US"/>
              <a:pPr eaLnBrk="1" hangingPunct="1"/>
              <a:t>42</a:t>
            </a:fld>
            <a:endParaRPr lang="en-US" altLang="zh-CN"/>
          </a:p>
        </p:txBody>
      </p:sp>
      <p:sp>
        <p:nvSpPr>
          <p:cNvPr id="44035" name="Rectangle 3">
            <a:extLst>
              <a:ext uri="{FF2B5EF4-FFF2-40B4-BE49-F238E27FC236}">
                <a16:creationId xmlns:a16="http://schemas.microsoft.com/office/drawing/2014/main" id="{E334CE6D-2C72-4A8D-87D6-40FFC15C88D2}"/>
              </a:ext>
            </a:extLst>
          </p:cNvPr>
          <p:cNvSpPr>
            <a:spLocks noGrp="1" noChangeArrowheads="1"/>
          </p:cNvSpPr>
          <p:nvPr>
            <p:ph type="body" sz="half" idx="1"/>
          </p:nvPr>
        </p:nvSpPr>
        <p:spPr>
          <a:xfrm>
            <a:off x="323850" y="333375"/>
            <a:ext cx="8640763" cy="2087563"/>
          </a:xfrm>
        </p:spPr>
        <p:txBody>
          <a:bodyPr/>
          <a:lstStyle/>
          <a:p>
            <a:pPr eaLnBrk="1" hangingPunct="1">
              <a:buFontTx/>
              <a:buNone/>
            </a:pPr>
            <a:r>
              <a:rPr lang="zh-CN" altLang="en-US" sz="3600"/>
              <a:t>例：</a:t>
            </a:r>
            <a:r>
              <a:rPr lang="en-US" altLang="zh-CN" sz="3600"/>
              <a:t>2NF</a:t>
            </a:r>
            <a:r>
              <a:rPr lang="zh-CN" altLang="en-US" sz="3600"/>
              <a:t>关系模式</a:t>
            </a:r>
            <a:r>
              <a:rPr lang="en-US" altLang="zh-CN" sz="3600"/>
              <a:t>S-L (Sno, Sdept, Sloc)</a:t>
            </a:r>
          </a:p>
          <a:p>
            <a:pPr eaLnBrk="1" hangingPunct="1">
              <a:buFontTx/>
              <a:buNone/>
            </a:pPr>
            <a:r>
              <a:rPr lang="zh-CN" altLang="en-US" sz="3600"/>
              <a:t>中存在非主属性对码的传递函数依赖，</a:t>
            </a:r>
          </a:p>
          <a:p>
            <a:pPr eaLnBrk="1" hangingPunct="1">
              <a:buFontTx/>
              <a:buNone/>
            </a:pPr>
            <a:r>
              <a:rPr lang="en-US" altLang="zh-CN" sz="3600"/>
              <a:t>S-L </a:t>
            </a:r>
            <a:r>
              <a:rPr lang="en-US" altLang="zh-CN" sz="3600">
                <a:sym typeface="Symbol" panose="05050102010706020507" pitchFamily="18" charset="2"/>
              </a:rPr>
              <a:t></a:t>
            </a:r>
            <a:r>
              <a:rPr lang="en-US" altLang="zh-CN" sz="3600"/>
              <a:t> 3NF</a:t>
            </a:r>
            <a:endParaRPr lang="zh-CN" altLang="en-US" sz="3600"/>
          </a:p>
        </p:txBody>
      </p:sp>
      <p:pic>
        <p:nvPicPr>
          <p:cNvPr id="62471" name="Picture 7">
            <a:extLst>
              <a:ext uri="{FF2B5EF4-FFF2-40B4-BE49-F238E27FC236}">
                <a16:creationId xmlns:a16="http://schemas.microsoft.com/office/drawing/2014/main" id="{B1765FD3-51DA-4F26-8D5B-820EBDC2546E}"/>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84213" y="2708275"/>
            <a:ext cx="3600450" cy="2973388"/>
          </a:xfrm>
        </p:spPr>
      </p:pic>
      <p:pic>
        <p:nvPicPr>
          <p:cNvPr id="62474" name="Picture 10">
            <a:extLst>
              <a:ext uri="{FF2B5EF4-FFF2-40B4-BE49-F238E27FC236}">
                <a16:creationId xmlns:a16="http://schemas.microsoft.com/office/drawing/2014/main" id="{B6823A2D-339F-4A3D-89ED-56A2BBC208E5}"/>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653088" y="2492375"/>
            <a:ext cx="2951162" cy="1849438"/>
          </a:xfrm>
        </p:spPr>
      </p:pic>
      <p:pic>
        <p:nvPicPr>
          <p:cNvPr id="62477" name="Picture 13">
            <a:extLst>
              <a:ext uri="{FF2B5EF4-FFF2-40B4-BE49-F238E27FC236}">
                <a16:creationId xmlns:a16="http://schemas.microsoft.com/office/drawing/2014/main" id="{66FC5A97-913D-42DE-BC81-2C2165612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088" y="4724400"/>
            <a:ext cx="295116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left)">
                                      <p:cBhvr>
                                        <p:cTn id="7" dur="500"/>
                                        <p:tgtEl>
                                          <p:spTgt spid="62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247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2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4D103D9D-A951-43AD-9E0C-4CB181E99A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87AC39-6253-4A4D-85AF-ACE4C792B184}" type="slidenum">
              <a:rPr lang="zh-CN" altLang="en-US"/>
              <a:pPr eaLnBrk="1" hangingPunct="1"/>
              <a:t>43</a:t>
            </a:fld>
            <a:endParaRPr lang="en-US" altLang="zh-CN"/>
          </a:p>
        </p:txBody>
      </p:sp>
      <p:sp>
        <p:nvSpPr>
          <p:cNvPr id="45059" name="Rectangle 2">
            <a:extLst>
              <a:ext uri="{FF2B5EF4-FFF2-40B4-BE49-F238E27FC236}">
                <a16:creationId xmlns:a16="http://schemas.microsoft.com/office/drawing/2014/main" id="{0A921653-5458-4338-9782-92E29563B6B6}"/>
              </a:ext>
            </a:extLst>
          </p:cNvPr>
          <p:cNvSpPr>
            <a:spLocks noGrp="1" noChangeArrowheads="1"/>
          </p:cNvSpPr>
          <p:nvPr>
            <p:ph type="title"/>
          </p:nvPr>
        </p:nvSpPr>
        <p:spPr>
          <a:xfrm>
            <a:off x="457200" y="142875"/>
            <a:ext cx="8229600" cy="1143000"/>
          </a:xfrm>
        </p:spPr>
        <p:txBody>
          <a:bodyPr/>
          <a:lstStyle/>
          <a:p>
            <a:pPr eaLnBrk="1" hangingPunct="1"/>
            <a:r>
              <a:rPr lang="en-US" altLang="zh-CN" sz="4800" b="1">
                <a:solidFill>
                  <a:srgbClr val="3333CC"/>
                </a:solidFill>
              </a:rPr>
              <a:t>3NF</a:t>
            </a:r>
          </a:p>
        </p:txBody>
      </p:sp>
      <p:sp>
        <p:nvSpPr>
          <p:cNvPr id="45060" name="Rectangle 3">
            <a:extLst>
              <a:ext uri="{FF2B5EF4-FFF2-40B4-BE49-F238E27FC236}">
                <a16:creationId xmlns:a16="http://schemas.microsoft.com/office/drawing/2014/main" id="{E26A1A6C-6DE8-4D4A-85EE-D6BC84ED113C}"/>
              </a:ext>
            </a:extLst>
          </p:cNvPr>
          <p:cNvSpPr>
            <a:spLocks noGrp="1" noChangeArrowheads="1"/>
          </p:cNvSpPr>
          <p:nvPr>
            <p:ph type="body" idx="1"/>
          </p:nvPr>
        </p:nvSpPr>
        <p:spPr>
          <a:xfrm>
            <a:off x="395288" y="1412875"/>
            <a:ext cx="8497887" cy="4525963"/>
          </a:xfrm>
        </p:spPr>
        <p:txBody>
          <a:bodyPr/>
          <a:lstStyle/>
          <a:p>
            <a:pPr eaLnBrk="1" hangingPunct="1"/>
            <a:r>
              <a:rPr lang="zh-CN" altLang="en-US" sz="3600"/>
              <a:t>采用</a:t>
            </a:r>
            <a:r>
              <a:rPr lang="zh-CN" altLang="en-US" sz="3600">
                <a:solidFill>
                  <a:schemeClr val="accent2"/>
                </a:solidFill>
              </a:rPr>
              <a:t>投影分解法</a:t>
            </a:r>
            <a:r>
              <a:rPr lang="zh-CN" altLang="en-US" sz="3600"/>
              <a:t>将一个</a:t>
            </a:r>
            <a:r>
              <a:rPr lang="en-US" altLang="zh-CN" sz="3600"/>
              <a:t>2NF</a:t>
            </a:r>
            <a:r>
              <a:rPr lang="zh-CN" altLang="en-US" sz="3600"/>
              <a:t>的关系分解为多个</a:t>
            </a:r>
            <a:r>
              <a:rPr lang="en-US" altLang="zh-CN" sz="3600"/>
              <a:t>3NF</a:t>
            </a:r>
            <a:r>
              <a:rPr lang="zh-CN" altLang="en-US" sz="3600"/>
              <a:t>关系，可以在一定程度上解决原</a:t>
            </a:r>
            <a:r>
              <a:rPr lang="en-US" altLang="zh-CN" sz="3600"/>
              <a:t>2NF</a:t>
            </a:r>
            <a:r>
              <a:rPr lang="zh-CN" altLang="en-US" sz="3600"/>
              <a:t>关系中存在插入异常、删除异常、数据冗余度大、修改复杂等问题。</a:t>
            </a:r>
          </a:p>
          <a:p>
            <a:pPr eaLnBrk="1" hangingPunct="1"/>
            <a:r>
              <a:rPr lang="zh-CN" altLang="en-US" sz="3600"/>
              <a:t>将一个</a:t>
            </a:r>
            <a:r>
              <a:rPr lang="en-US" altLang="zh-CN" sz="3600"/>
              <a:t>2NF</a:t>
            </a:r>
            <a:r>
              <a:rPr lang="zh-CN" altLang="en-US" sz="3600"/>
              <a:t>关系分解为多个</a:t>
            </a:r>
            <a:r>
              <a:rPr lang="en-US" altLang="zh-CN" sz="3600"/>
              <a:t>3NF</a:t>
            </a:r>
            <a:r>
              <a:rPr lang="zh-CN" altLang="en-US" sz="3600"/>
              <a:t>的关系后，仍然不能完全消除关系模式中的各种异常情况和数据冗余。</a:t>
            </a:r>
          </a:p>
          <a:p>
            <a:pPr eaLnBrk="1" hangingPunct="1"/>
            <a:endParaRPr lang="zh-CN" altLang="en-US" sz="36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71DBDF30-C1EE-49EF-A331-6CDA6A5174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C9320C-43D9-48A4-992E-B0FA3EFBA60A}" type="slidenum">
              <a:rPr lang="zh-CN" altLang="en-US"/>
              <a:pPr eaLnBrk="1" hangingPunct="1"/>
              <a:t>44</a:t>
            </a:fld>
            <a:endParaRPr lang="en-US" altLang="zh-CN"/>
          </a:p>
        </p:txBody>
      </p:sp>
      <p:sp>
        <p:nvSpPr>
          <p:cNvPr id="46083" name="Rectangle 2">
            <a:extLst>
              <a:ext uri="{FF2B5EF4-FFF2-40B4-BE49-F238E27FC236}">
                <a16:creationId xmlns:a16="http://schemas.microsoft.com/office/drawing/2014/main" id="{E8F1B815-2255-4514-B3B8-67CDB28CF92F}"/>
              </a:ext>
            </a:extLst>
          </p:cNvPr>
          <p:cNvSpPr>
            <a:spLocks noGrp="1" noChangeArrowheads="1"/>
          </p:cNvSpPr>
          <p:nvPr>
            <p:ph type="title"/>
          </p:nvPr>
        </p:nvSpPr>
        <p:spPr/>
        <p:txBody>
          <a:bodyPr/>
          <a:lstStyle/>
          <a:p>
            <a:pPr eaLnBrk="1" hangingPunct="1"/>
            <a:r>
              <a:rPr lang="en-US" altLang="zh-CN" sz="4800" b="1">
                <a:solidFill>
                  <a:srgbClr val="3333CC"/>
                </a:solidFill>
              </a:rPr>
              <a:t>6.2.6 BCNF</a:t>
            </a:r>
          </a:p>
        </p:txBody>
      </p:sp>
      <p:sp>
        <p:nvSpPr>
          <p:cNvPr id="45060" name="Rectangle 3">
            <a:extLst>
              <a:ext uri="{FF2B5EF4-FFF2-40B4-BE49-F238E27FC236}">
                <a16:creationId xmlns:a16="http://schemas.microsoft.com/office/drawing/2014/main" id="{DE633452-69DC-4135-9365-BBA72498B957}"/>
              </a:ext>
            </a:extLst>
          </p:cNvPr>
          <p:cNvSpPr>
            <a:spLocks noGrp="1" noChangeArrowheads="1"/>
          </p:cNvSpPr>
          <p:nvPr>
            <p:ph type="body" idx="1"/>
          </p:nvPr>
        </p:nvSpPr>
        <p:spPr>
          <a:xfrm>
            <a:off x="457200" y="1600200"/>
            <a:ext cx="8435975" cy="4525963"/>
          </a:xfrm>
        </p:spPr>
        <p:txBody>
          <a:bodyPr/>
          <a:lstStyle/>
          <a:p>
            <a:pPr eaLnBrk="1" hangingPunct="1"/>
            <a:r>
              <a:rPr lang="zh-CN" altLang="en-US" sz="4000"/>
              <a:t>定义</a:t>
            </a:r>
            <a:r>
              <a:rPr lang="en-US" altLang="zh-CN" sz="4000"/>
              <a:t>6.8 </a:t>
            </a:r>
            <a:r>
              <a:rPr lang="zh-CN" altLang="en-US" sz="4000"/>
              <a:t>关系模式</a:t>
            </a:r>
            <a:r>
              <a:rPr lang="en-US" altLang="zh-CN" sz="4000"/>
              <a:t>R&lt;U, F&gt;∈1NF</a:t>
            </a:r>
            <a:r>
              <a:rPr lang="zh-CN" altLang="en-US" sz="4000"/>
              <a:t>，</a:t>
            </a:r>
            <a:br>
              <a:rPr lang="zh-CN" altLang="en-US" sz="4000"/>
            </a:br>
            <a:r>
              <a:rPr lang="zh-CN" altLang="en-US" sz="4000"/>
              <a:t>若</a:t>
            </a:r>
            <a:r>
              <a:rPr lang="en-US" altLang="zh-CN" sz="4000"/>
              <a:t>X→Y</a:t>
            </a:r>
            <a:r>
              <a:rPr lang="zh-CN" altLang="en-US" sz="4000"/>
              <a:t>且</a:t>
            </a:r>
            <a:r>
              <a:rPr lang="en-US" altLang="zh-CN" sz="4000"/>
              <a:t>Y</a:t>
            </a:r>
            <a:r>
              <a:rPr lang="en-US" altLang="zh-CN" sz="4000">
                <a:sym typeface="Symbol" panose="05050102010706020507" pitchFamily="18" charset="2"/>
              </a:rPr>
              <a:t></a:t>
            </a:r>
            <a:r>
              <a:rPr lang="en-US" altLang="zh-CN" sz="4000"/>
              <a:t>X</a:t>
            </a:r>
            <a:r>
              <a:rPr lang="zh-CN" altLang="en-US" sz="4000"/>
              <a:t>时</a:t>
            </a:r>
            <a:r>
              <a:rPr lang="en-US" altLang="zh-CN" sz="4000"/>
              <a:t>X</a:t>
            </a:r>
            <a:r>
              <a:rPr lang="zh-CN" altLang="en-US" sz="4000"/>
              <a:t>必含有码，</a:t>
            </a:r>
            <a:br>
              <a:rPr lang="zh-CN" altLang="en-US" sz="4000"/>
            </a:br>
            <a:r>
              <a:rPr lang="zh-CN" altLang="en-US" sz="4000"/>
              <a:t>则</a:t>
            </a:r>
            <a:r>
              <a:rPr lang="en-US" altLang="zh-CN" sz="4000"/>
              <a:t>R&lt;U, F&gt;∈BCNF</a:t>
            </a:r>
          </a:p>
          <a:p>
            <a:pPr eaLnBrk="1" hangingPunct="1"/>
            <a:r>
              <a:rPr lang="zh-CN" altLang="en-US" sz="3600"/>
              <a:t>等价于：</a:t>
            </a:r>
            <a:r>
              <a:rPr lang="zh-CN" altLang="en-US" sz="3600">
                <a:solidFill>
                  <a:schemeClr val="accent2"/>
                </a:solidFill>
              </a:rPr>
              <a:t>每一个决定因素都包含码</a:t>
            </a:r>
          </a:p>
          <a:p>
            <a:pPr eaLnBrk="1" hangingPunct="1"/>
            <a:endParaRPr lang="zh-CN" altLang="en-US" sz="4000">
              <a:solidFill>
                <a:schemeClr val="accent2"/>
              </a:solidFill>
            </a:endParaRPr>
          </a:p>
          <a:p>
            <a:pPr eaLnBrk="1" hangingPunct="1"/>
            <a:endParaRPr lang="zh-CN" altLang="en-US" sz="4000"/>
          </a:p>
        </p:txBody>
      </p:sp>
      <p:cxnSp>
        <p:nvCxnSpPr>
          <p:cNvPr id="9" name="直接连接符 8">
            <a:extLst>
              <a:ext uri="{FF2B5EF4-FFF2-40B4-BE49-F238E27FC236}">
                <a16:creationId xmlns:a16="http://schemas.microsoft.com/office/drawing/2014/main" id="{FE47ADD1-0D68-4317-9171-9E461E40A77E}"/>
              </a:ext>
            </a:extLst>
          </p:cNvPr>
          <p:cNvCxnSpPr/>
          <p:nvPr/>
        </p:nvCxnSpPr>
        <p:spPr>
          <a:xfrm flipV="1">
            <a:off x="3492500" y="2349500"/>
            <a:ext cx="142875" cy="5746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8816C260-7F37-4A08-836F-10674E0779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224B03-95DC-4742-9905-62EE4A4B4C38}" type="slidenum">
              <a:rPr lang="zh-CN" altLang="en-US"/>
              <a:pPr eaLnBrk="1" hangingPunct="1"/>
              <a:t>45</a:t>
            </a:fld>
            <a:endParaRPr lang="en-US" altLang="zh-CN"/>
          </a:p>
        </p:txBody>
      </p:sp>
      <p:sp>
        <p:nvSpPr>
          <p:cNvPr id="47107" name="Rectangle 2">
            <a:extLst>
              <a:ext uri="{FF2B5EF4-FFF2-40B4-BE49-F238E27FC236}">
                <a16:creationId xmlns:a16="http://schemas.microsoft.com/office/drawing/2014/main" id="{A4CC659A-35EF-42F6-994F-141116C7584E}"/>
              </a:ext>
            </a:extLst>
          </p:cNvPr>
          <p:cNvSpPr>
            <a:spLocks noGrp="1" noChangeArrowheads="1"/>
          </p:cNvSpPr>
          <p:nvPr>
            <p:ph type="title"/>
          </p:nvPr>
        </p:nvSpPr>
        <p:spPr>
          <a:xfrm>
            <a:off x="468313" y="260350"/>
            <a:ext cx="8229600" cy="1143000"/>
          </a:xfrm>
        </p:spPr>
        <p:txBody>
          <a:bodyPr/>
          <a:lstStyle/>
          <a:p>
            <a:pPr eaLnBrk="1" hangingPunct="1"/>
            <a:r>
              <a:rPr lang="en-US" altLang="zh-CN" sz="4800" b="1">
                <a:solidFill>
                  <a:srgbClr val="3333CC"/>
                </a:solidFill>
              </a:rPr>
              <a:t>BCNF</a:t>
            </a:r>
          </a:p>
        </p:txBody>
      </p:sp>
      <p:sp>
        <p:nvSpPr>
          <p:cNvPr id="46084" name="Rectangle 3">
            <a:extLst>
              <a:ext uri="{FF2B5EF4-FFF2-40B4-BE49-F238E27FC236}">
                <a16:creationId xmlns:a16="http://schemas.microsoft.com/office/drawing/2014/main" id="{D1C4041E-3F28-4809-A154-883E25C9AE4E}"/>
              </a:ext>
            </a:extLst>
          </p:cNvPr>
          <p:cNvSpPr>
            <a:spLocks noGrp="1" noChangeArrowheads="1"/>
          </p:cNvSpPr>
          <p:nvPr>
            <p:ph type="body" idx="1"/>
          </p:nvPr>
        </p:nvSpPr>
        <p:spPr>
          <a:xfrm>
            <a:off x="395288" y="1495425"/>
            <a:ext cx="8229600" cy="4525963"/>
          </a:xfrm>
        </p:spPr>
        <p:txBody>
          <a:bodyPr/>
          <a:lstStyle/>
          <a:p>
            <a:pPr marL="609600" indent="-609600" eaLnBrk="1" hangingPunct="1">
              <a:buFontTx/>
              <a:buNone/>
            </a:pPr>
            <a:r>
              <a:rPr lang="zh-CN" altLang="en-US" sz="3600"/>
              <a:t> 若</a:t>
            </a:r>
            <a:r>
              <a:rPr lang="en-US" altLang="zh-CN" sz="3600"/>
              <a:t>R∈BCNF</a:t>
            </a:r>
          </a:p>
          <a:p>
            <a:pPr marL="990600" lvl="1" indent="-533400" eaLnBrk="1" hangingPunct="1">
              <a:buFontTx/>
              <a:buAutoNum type="circleNumDbPlain"/>
            </a:pPr>
            <a:r>
              <a:rPr lang="zh-CN" altLang="en-US" sz="3600"/>
              <a:t>所有非主属性对每一个码都是完全函数依赖</a:t>
            </a:r>
          </a:p>
          <a:p>
            <a:pPr marL="990600" lvl="1" indent="-533400" eaLnBrk="1" hangingPunct="1">
              <a:buFontTx/>
              <a:buAutoNum type="circleNumDbPlain"/>
            </a:pPr>
            <a:r>
              <a:rPr lang="zh-CN" altLang="en-US" sz="3600"/>
              <a:t>所有的主属性对每一个不包含它的码，也是完全函数依赖</a:t>
            </a:r>
          </a:p>
          <a:p>
            <a:pPr marL="990600" lvl="1" indent="-533400" eaLnBrk="1" hangingPunct="1">
              <a:buFontTx/>
              <a:buAutoNum type="circleNumDbPlain"/>
            </a:pPr>
            <a:r>
              <a:rPr lang="zh-CN" altLang="en-US" sz="3600"/>
              <a:t>没有任何属性完全函数依赖于非码的任何一组属性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DD02F5C3-953A-407D-B737-2B9FFC865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DFB4A1-AB41-4614-8701-B31735DD59BB}" type="slidenum">
              <a:rPr lang="zh-CN" altLang="en-US"/>
              <a:pPr eaLnBrk="1" hangingPunct="1"/>
              <a:t>46</a:t>
            </a:fld>
            <a:endParaRPr lang="en-US" altLang="zh-CN"/>
          </a:p>
        </p:txBody>
      </p:sp>
      <p:sp>
        <p:nvSpPr>
          <p:cNvPr id="48131" name="Rectangle 2">
            <a:extLst>
              <a:ext uri="{FF2B5EF4-FFF2-40B4-BE49-F238E27FC236}">
                <a16:creationId xmlns:a16="http://schemas.microsoft.com/office/drawing/2014/main" id="{D508D089-444F-44E0-BA39-FEEC0D4109BF}"/>
              </a:ext>
            </a:extLst>
          </p:cNvPr>
          <p:cNvSpPr>
            <a:spLocks noGrp="1" noChangeArrowheads="1"/>
          </p:cNvSpPr>
          <p:nvPr>
            <p:ph type="title"/>
          </p:nvPr>
        </p:nvSpPr>
        <p:spPr>
          <a:xfrm>
            <a:off x="395288" y="341313"/>
            <a:ext cx="8229600" cy="1143000"/>
          </a:xfrm>
        </p:spPr>
        <p:txBody>
          <a:bodyPr/>
          <a:lstStyle/>
          <a:p>
            <a:pPr eaLnBrk="1" hangingPunct="1"/>
            <a:r>
              <a:rPr lang="en-US" altLang="zh-CN" sz="4800" b="1">
                <a:solidFill>
                  <a:srgbClr val="3333CC"/>
                </a:solidFill>
              </a:rPr>
              <a:t>BCNF vs. 3NF</a:t>
            </a:r>
          </a:p>
        </p:txBody>
      </p:sp>
      <p:sp>
        <p:nvSpPr>
          <p:cNvPr id="48132" name="Rectangle 5">
            <a:extLst>
              <a:ext uri="{FF2B5EF4-FFF2-40B4-BE49-F238E27FC236}">
                <a16:creationId xmlns:a16="http://schemas.microsoft.com/office/drawing/2014/main" id="{EE46F26F-69A7-4223-B736-ECB9373D0CE2}"/>
              </a:ext>
            </a:extLst>
          </p:cNvPr>
          <p:cNvSpPr>
            <a:spLocks noChangeArrowheads="1"/>
          </p:cNvSpPr>
          <p:nvPr/>
        </p:nvSpPr>
        <p:spPr bwMode="auto">
          <a:xfrm>
            <a:off x="755650" y="2349500"/>
            <a:ext cx="2376488"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R</a:t>
            </a:r>
            <a:r>
              <a:rPr lang="en-US" altLang="zh-CN" sz="3600">
                <a:sym typeface="Symbol" panose="05050102010706020507" pitchFamily="18" charset="2"/>
              </a:rPr>
              <a:t>BCNF</a:t>
            </a:r>
            <a:endParaRPr lang="zh-CN" altLang="en-US" sz="3600">
              <a:sym typeface="Symbol" panose="05050102010706020507" pitchFamily="18" charset="2"/>
            </a:endParaRPr>
          </a:p>
        </p:txBody>
      </p:sp>
      <p:sp>
        <p:nvSpPr>
          <p:cNvPr id="48133" name="Rectangle 6">
            <a:extLst>
              <a:ext uri="{FF2B5EF4-FFF2-40B4-BE49-F238E27FC236}">
                <a16:creationId xmlns:a16="http://schemas.microsoft.com/office/drawing/2014/main" id="{9F90EED8-E939-4CEE-AC5A-0A9E241DBDDD}"/>
              </a:ext>
            </a:extLst>
          </p:cNvPr>
          <p:cNvSpPr>
            <a:spLocks noChangeArrowheads="1"/>
          </p:cNvSpPr>
          <p:nvPr/>
        </p:nvSpPr>
        <p:spPr bwMode="auto">
          <a:xfrm>
            <a:off x="5940425" y="2349500"/>
            <a:ext cx="2376488" cy="93503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R</a:t>
            </a:r>
            <a:r>
              <a:rPr lang="en-US" altLang="zh-CN" sz="3600">
                <a:sym typeface="Symbol" panose="05050102010706020507" pitchFamily="18" charset="2"/>
              </a:rPr>
              <a:t>3NF</a:t>
            </a:r>
            <a:endParaRPr lang="zh-CN" altLang="en-US" sz="3600">
              <a:sym typeface="Symbol" panose="05050102010706020507" pitchFamily="18" charset="2"/>
            </a:endParaRPr>
          </a:p>
        </p:txBody>
      </p:sp>
      <p:sp>
        <p:nvSpPr>
          <p:cNvPr id="47110" name="AutoShape 8">
            <a:extLst>
              <a:ext uri="{FF2B5EF4-FFF2-40B4-BE49-F238E27FC236}">
                <a16:creationId xmlns:a16="http://schemas.microsoft.com/office/drawing/2014/main" id="{C7A741FB-9D78-4919-81E0-519F51A29382}"/>
              </a:ext>
            </a:extLst>
          </p:cNvPr>
          <p:cNvSpPr>
            <a:spLocks noChangeArrowheads="1"/>
          </p:cNvSpPr>
          <p:nvPr/>
        </p:nvSpPr>
        <p:spPr bwMode="auto">
          <a:xfrm>
            <a:off x="3348038" y="2420938"/>
            <a:ext cx="2447925" cy="360362"/>
          </a:xfrm>
          <a:prstGeom prst="rightArrow">
            <a:avLst>
              <a:gd name="adj1" fmla="val 50000"/>
              <a:gd name="adj2" fmla="val 16982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1" name="AutoShape 10">
            <a:extLst>
              <a:ext uri="{FF2B5EF4-FFF2-40B4-BE49-F238E27FC236}">
                <a16:creationId xmlns:a16="http://schemas.microsoft.com/office/drawing/2014/main" id="{082C1BEF-4AB3-4A7D-B783-E14C20D11CF2}"/>
              </a:ext>
            </a:extLst>
          </p:cNvPr>
          <p:cNvSpPr>
            <a:spLocks noChangeArrowheads="1"/>
          </p:cNvSpPr>
          <p:nvPr/>
        </p:nvSpPr>
        <p:spPr bwMode="auto">
          <a:xfrm>
            <a:off x="3276600" y="2997200"/>
            <a:ext cx="2376488" cy="360363"/>
          </a:xfrm>
          <a:prstGeom prst="leftArrow">
            <a:avLst>
              <a:gd name="adj1" fmla="val 50000"/>
              <a:gd name="adj2" fmla="val 164868"/>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2" name="Text Box 13">
            <a:extLst>
              <a:ext uri="{FF2B5EF4-FFF2-40B4-BE49-F238E27FC236}">
                <a16:creationId xmlns:a16="http://schemas.microsoft.com/office/drawing/2014/main" id="{560727E4-4DD0-4A38-A6DA-FE29F2D00004}"/>
              </a:ext>
            </a:extLst>
          </p:cNvPr>
          <p:cNvSpPr txBox="1">
            <a:spLocks noChangeArrowheads="1"/>
          </p:cNvSpPr>
          <p:nvPr/>
        </p:nvSpPr>
        <p:spPr bwMode="auto">
          <a:xfrm>
            <a:off x="4140200" y="2636838"/>
            <a:ext cx="5048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6600" b="1">
                <a:solidFill>
                  <a:srgbClr val="FF0000"/>
                </a:solidFill>
                <a:latin typeface="Garamond" panose="02020404030301010803" pitchFamily="18" charset="0"/>
                <a:sym typeface="Symbol" panose="05050102010706020507" pitchFamily="18" charset="2"/>
              </a:rPr>
              <a:t></a:t>
            </a:r>
          </a:p>
        </p:txBody>
      </p:sp>
      <p:pic>
        <p:nvPicPr>
          <p:cNvPr id="67598" name="Picture 14">
            <a:extLst>
              <a:ext uri="{FF2B5EF4-FFF2-40B4-BE49-F238E27FC236}">
                <a16:creationId xmlns:a16="http://schemas.microsoft.com/office/drawing/2014/main" id="{7E7BB17A-0B2E-4B27-8D7D-6FDDC0EBC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3933825"/>
            <a:ext cx="75596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wipe(left)">
                                      <p:cBhvr>
                                        <p:cTn id="7" dur="500"/>
                                        <p:tgtEl>
                                          <p:spTgt spid="471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wipe(right)">
                                      <p:cBhvr>
                                        <p:cTn id="12" dur="500"/>
                                        <p:tgtEl>
                                          <p:spTgt spid="471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7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nimBg="1"/>
      <p:bldP spid="47111" grpId="0" animBg="1"/>
      <p:bldP spid="471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0BB3ACBA-6FA6-47FB-B519-E47BCAE2EE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F64F03-EF19-4E40-8115-D46BE08B246E}" type="slidenum">
              <a:rPr lang="zh-CN" altLang="en-US"/>
              <a:pPr eaLnBrk="1" hangingPunct="1"/>
              <a:t>47</a:t>
            </a:fld>
            <a:endParaRPr lang="en-US" altLang="zh-CN"/>
          </a:p>
        </p:txBody>
      </p:sp>
      <p:sp>
        <p:nvSpPr>
          <p:cNvPr id="49155" name="Rectangle 2">
            <a:extLst>
              <a:ext uri="{FF2B5EF4-FFF2-40B4-BE49-F238E27FC236}">
                <a16:creationId xmlns:a16="http://schemas.microsoft.com/office/drawing/2014/main" id="{4DB7D570-9A45-43F2-951F-0F9F2FF5829D}"/>
              </a:ext>
            </a:extLst>
          </p:cNvPr>
          <p:cNvSpPr>
            <a:spLocks noGrp="1" noChangeArrowheads="1"/>
          </p:cNvSpPr>
          <p:nvPr>
            <p:ph type="title"/>
          </p:nvPr>
        </p:nvSpPr>
        <p:spPr>
          <a:xfrm>
            <a:off x="571500" y="71438"/>
            <a:ext cx="8229600" cy="1143000"/>
          </a:xfrm>
        </p:spPr>
        <p:txBody>
          <a:bodyPr/>
          <a:lstStyle/>
          <a:p>
            <a:pPr eaLnBrk="1" hangingPunct="1"/>
            <a:r>
              <a:rPr lang="en-US" altLang="zh-CN" sz="4800">
                <a:solidFill>
                  <a:srgbClr val="3333CC"/>
                </a:solidFill>
              </a:rPr>
              <a:t>BCNF</a:t>
            </a:r>
            <a:r>
              <a:rPr lang="zh-CN" altLang="en-US" sz="4800">
                <a:solidFill>
                  <a:srgbClr val="3333CC"/>
                </a:solidFill>
              </a:rPr>
              <a:t>举例</a:t>
            </a:r>
          </a:p>
        </p:txBody>
      </p:sp>
      <p:sp>
        <p:nvSpPr>
          <p:cNvPr id="69635" name="Rectangle 3">
            <a:extLst>
              <a:ext uri="{FF2B5EF4-FFF2-40B4-BE49-F238E27FC236}">
                <a16:creationId xmlns:a16="http://schemas.microsoft.com/office/drawing/2014/main" id="{87BCE783-233F-4ACA-A681-103CD1540682}"/>
              </a:ext>
            </a:extLst>
          </p:cNvPr>
          <p:cNvSpPr>
            <a:spLocks noGrp="1" noChangeArrowheads="1"/>
          </p:cNvSpPr>
          <p:nvPr>
            <p:ph type="body" idx="1"/>
          </p:nvPr>
        </p:nvSpPr>
        <p:spPr>
          <a:xfrm>
            <a:off x="323850" y="1350963"/>
            <a:ext cx="8229600" cy="5102225"/>
          </a:xfrm>
        </p:spPr>
        <p:txBody>
          <a:bodyPr/>
          <a:lstStyle/>
          <a:p>
            <a:pPr eaLnBrk="1" hangingPunct="1">
              <a:buFontTx/>
              <a:buNone/>
            </a:pPr>
            <a:r>
              <a:rPr lang="zh-CN" altLang="en-US" sz="3600"/>
              <a:t>例</a:t>
            </a:r>
            <a:r>
              <a:rPr lang="en-US" altLang="zh-CN" sz="3600"/>
              <a:t>5. </a:t>
            </a:r>
            <a:r>
              <a:rPr lang="zh-CN" altLang="en-US" sz="3600"/>
              <a:t>关系模式</a:t>
            </a:r>
            <a:r>
              <a:rPr lang="en-US" altLang="zh-CN" sz="3600"/>
              <a:t>C (</a:t>
            </a:r>
            <a:r>
              <a:rPr lang="en-US" altLang="zh-CN" sz="3600" u="sng">
                <a:solidFill>
                  <a:schemeClr val="accent2"/>
                </a:solidFill>
              </a:rPr>
              <a:t>Cno</a:t>
            </a:r>
            <a:r>
              <a:rPr lang="zh-CN" altLang="en-US" sz="3600"/>
              <a:t>，</a:t>
            </a:r>
            <a:r>
              <a:rPr lang="en-US" altLang="zh-CN" sz="3600"/>
              <a:t>Cname</a:t>
            </a:r>
            <a:r>
              <a:rPr lang="zh-CN" altLang="en-US" sz="3600"/>
              <a:t>，</a:t>
            </a:r>
            <a:r>
              <a:rPr lang="en-US" altLang="zh-CN" sz="3600"/>
              <a:t>Cpno)</a:t>
            </a:r>
            <a:endParaRPr lang="zh-CN" altLang="en-US" sz="3600"/>
          </a:p>
          <a:p>
            <a:pPr lvl="1" eaLnBrk="1" hangingPunct="1"/>
            <a:r>
              <a:rPr lang="en-US" altLang="zh-CN" sz="3200"/>
              <a:t>C∈3NF</a:t>
            </a:r>
          </a:p>
          <a:p>
            <a:pPr lvl="1" eaLnBrk="1" hangingPunct="1"/>
            <a:r>
              <a:rPr lang="en-US" altLang="zh-CN" sz="3200"/>
              <a:t>C∈BCNF</a:t>
            </a:r>
          </a:p>
          <a:p>
            <a:pPr eaLnBrk="1" hangingPunct="1">
              <a:buFontTx/>
              <a:buNone/>
            </a:pPr>
            <a:r>
              <a:rPr lang="zh-CN" altLang="en-US" sz="3600"/>
              <a:t>例</a:t>
            </a:r>
            <a:r>
              <a:rPr lang="en-US" altLang="zh-CN" sz="3600"/>
              <a:t>6. </a:t>
            </a:r>
            <a:r>
              <a:rPr lang="zh-CN" altLang="en-US" sz="3600"/>
              <a:t>关系模式</a:t>
            </a:r>
            <a:r>
              <a:rPr lang="en-US" altLang="zh-CN" sz="3600"/>
              <a:t>S (</a:t>
            </a:r>
            <a:r>
              <a:rPr lang="en-US" altLang="zh-CN" sz="3600" u="sng">
                <a:solidFill>
                  <a:schemeClr val="accent2"/>
                </a:solidFill>
              </a:rPr>
              <a:t>Sno</a:t>
            </a:r>
            <a:r>
              <a:rPr lang="zh-CN" altLang="en-US" sz="3600"/>
              <a:t>，</a:t>
            </a:r>
            <a:r>
              <a:rPr lang="en-US" altLang="zh-CN" sz="3600"/>
              <a:t>Sname</a:t>
            </a:r>
            <a:r>
              <a:rPr lang="zh-CN" altLang="en-US" sz="3600"/>
              <a:t>，</a:t>
            </a:r>
            <a:r>
              <a:rPr lang="en-US" altLang="zh-CN" sz="3600"/>
              <a:t>Sdept</a:t>
            </a:r>
            <a:r>
              <a:rPr lang="zh-CN" altLang="en-US" sz="3600"/>
              <a:t>，</a:t>
            </a:r>
            <a:r>
              <a:rPr lang="en-US" altLang="zh-CN" sz="3600"/>
              <a:t>Sage)</a:t>
            </a:r>
            <a:endParaRPr lang="zh-CN" altLang="en-US" sz="3600"/>
          </a:p>
          <a:p>
            <a:pPr lvl="1" eaLnBrk="1" hangingPunct="1"/>
            <a:r>
              <a:rPr lang="zh-CN" altLang="en-US" sz="3200"/>
              <a:t>假定</a:t>
            </a:r>
            <a:r>
              <a:rPr lang="en-US" altLang="zh-CN" sz="3200"/>
              <a:t>S</a:t>
            </a:r>
            <a:r>
              <a:rPr lang="zh-CN" altLang="en-US" sz="3200"/>
              <a:t>有两个码</a:t>
            </a:r>
            <a:r>
              <a:rPr lang="en-US" altLang="zh-CN" sz="3200"/>
              <a:t>Sno</a:t>
            </a:r>
            <a:r>
              <a:rPr lang="zh-CN" altLang="en-US" sz="3200"/>
              <a:t>，</a:t>
            </a:r>
            <a:r>
              <a:rPr lang="en-US" altLang="zh-CN" sz="3200"/>
              <a:t>Sname</a:t>
            </a:r>
          </a:p>
          <a:p>
            <a:pPr lvl="1" eaLnBrk="1" hangingPunct="1"/>
            <a:r>
              <a:rPr lang="en-US" altLang="zh-CN" sz="3200"/>
              <a:t>S∈3NF</a:t>
            </a:r>
            <a:endParaRPr lang="zh-CN" altLang="en-US" sz="3200"/>
          </a:p>
          <a:p>
            <a:pPr lvl="1" eaLnBrk="1" hangingPunct="1"/>
            <a:r>
              <a:rPr lang="en-US" altLang="zh-CN" sz="3200"/>
              <a:t>S∈BCNF</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9635">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9635">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625A12B7-DE38-4AD8-9EEB-3ED1C71E7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DBF262-B256-4954-A92C-9DA5BA86523F}" type="slidenum">
              <a:rPr lang="zh-CN" altLang="en-US"/>
              <a:pPr eaLnBrk="1" hangingPunct="1"/>
              <a:t>48</a:t>
            </a:fld>
            <a:endParaRPr lang="en-US" altLang="zh-CN"/>
          </a:p>
        </p:txBody>
      </p:sp>
      <p:sp>
        <p:nvSpPr>
          <p:cNvPr id="70659" name="Rectangle 3">
            <a:extLst>
              <a:ext uri="{FF2B5EF4-FFF2-40B4-BE49-F238E27FC236}">
                <a16:creationId xmlns:a16="http://schemas.microsoft.com/office/drawing/2014/main" id="{39732232-3B91-4E1E-9821-B6496C9E54C9}"/>
              </a:ext>
            </a:extLst>
          </p:cNvPr>
          <p:cNvSpPr>
            <a:spLocks noGrp="1" noChangeArrowheads="1"/>
          </p:cNvSpPr>
          <p:nvPr>
            <p:ph type="body" idx="1"/>
          </p:nvPr>
        </p:nvSpPr>
        <p:spPr>
          <a:xfrm>
            <a:off x="468313" y="836613"/>
            <a:ext cx="8229600" cy="4525962"/>
          </a:xfrm>
        </p:spPr>
        <p:txBody>
          <a:bodyPr/>
          <a:lstStyle/>
          <a:p>
            <a:pPr eaLnBrk="1" hangingPunct="1">
              <a:buFontTx/>
              <a:buNone/>
            </a:pPr>
            <a:r>
              <a:rPr lang="zh-CN" altLang="en-US" sz="4000"/>
              <a:t>例</a:t>
            </a:r>
            <a:r>
              <a:rPr lang="en-US" altLang="zh-CN" sz="4000"/>
              <a:t>7. </a:t>
            </a:r>
            <a:r>
              <a:rPr lang="zh-CN" altLang="en-US" sz="4000"/>
              <a:t>关系模式</a:t>
            </a:r>
            <a:r>
              <a:rPr lang="en-US" altLang="zh-CN" sz="4000"/>
              <a:t>SJP (S</a:t>
            </a:r>
            <a:r>
              <a:rPr lang="zh-CN" altLang="en-US" sz="4000"/>
              <a:t>，</a:t>
            </a:r>
            <a:r>
              <a:rPr lang="en-US" altLang="zh-CN" sz="4000"/>
              <a:t>J</a:t>
            </a:r>
            <a:r>
              <a:rPr lang="zh-CN" altLang="en-US" sz="4000"/>
              <a:t>，</a:t>
            </a:r>
            <a:r>
              <a:rPr lang="en-US" altLang="zh-CN" sz="4000"/>
              <a:t>P)</a:t>
            </a:r>
          </a:p>
          <a:p>
            <a:pPr lvl="1" eaLnBrk="1" hangingPunct="1"/>
            <a:r>
              <a:rPr lang="en-US" altLang="zh-CN" sz="3600"/>
              <a:t>S: </a:t>
            </a:r>
            <a:r>
              <a:rPr lang="zh-CN" altLang="en-US" sz="3600"/>
              <a:t>学生，</a:t>
            </a:r>
            <a:r>
              <a:rPr lang="en-US" altLang="zh-CN" sz="3600"/>
              <a:t>J: </a:t>
            </a:r>
            <a:r>
              <a:rPr lang="zh-CN" altLang="en-US" sz="3600"/>
              <a:t>课程</a:t>
            </a:r>
            <a:r>
              <a:rPr lang="en-US" altLang="zh-CN" sz="3600"/>
              <a:t>, P: </a:t>
            </a:r>
            <a:r>
              <a:rPr lang="zh-CN" altLang="en-US" sz="3600"/>
              <a:t>名次</a:t>
            </a:r>
          </a:p>
          <a:p>
            <a:pPr lvl="1" eaLnBrk="1" hangingPunct="1"/>
            <a:r>
              <a:rPr lang="zh-CN" altLang="en-US" sz="3600"/>
              <a:t>函数依赖： </a:t>
            </a:r>
            <a:r>
              <a:rPr lang="en-US" altLang="zh-CN" sz="3600"/>
              <a:t>(S</a:t>
            </a:r>
            <a:r>
              <a:rPr lang="zh-CN" altLang="en-US" sz="3600"/>
              <a:t>，</a:t>
            </a:r>
            <a:r>
              <a:rPr lang="en-US" altLang="zh-CN" sz="3600"/>
              <a:t>J)→P</a:t>
            </a:r>
            <a:r>
              <a:rPr lang="zh-CN" altLang="en-US" sz="3600"/>
              <a:t>； </a:t>
            </a:r>
            <a:r>
              <a:rPr lang="en-US" altLang="zh-CN" sz="3600"/>
              <a:t>(J</a:t>
            </a:r>
            <a:r>
              <a:rPr lang="zh-CN" altLang="en-US" sz="3600"/>
              <a:t>，</a:t>
            </a:r>
            <a:r>
              <a:rPr lang="en-US" altLang="zh-CN" sz="3600"/>
              <a:t>P)→S</a:t>
            </a:r>
          </a:p>
          <a:p>
            <a:pPr lvl="1" eaLnBrk="1" hangingPunct="1"/>
            <a:r>
              <a:rPr lang="en-US" altLang="zh-CN" sz="3600"/>
              <a:t>(S</a:t>
            </a:r>
            <a:r>
              <a:rPr lang="zh-CN" altLang="en-US" sz="3600"/>
              <a:t>，</a:t>
            </a:r>
            <a:r>
              <a:rPr lang="en-US" altLang="zh-CN" sz="3600"/>
              <a:t>J)</a:t>
            </a:r>
            <a:r>
              <a:rPr lang="zh-CN" altLang="en-US" sz="3600"/>
              <a:t>与 </a:t>
            </a:r>
            <a:r>
              <a:rPr lang="en-US" altLang="zh-CN" sz="3600"/>
              <a:t>(J</a:t>
            </a:r>
            <a:r>
              <a:rPr lang="zh-CN" altLang="en-US" sz="3600"/>
              <a:t>，</a:t>
            </a:r>
            <a:r>
              <a:rPr lang="en-US" altLang="zh-CN" sz="3600"/>
              <a:t>P)</a:t>
            </a:r>
            <a:r>
              <a:rPr lang="zh-CN" altLang="en-US" sz="3600"/>
              <a:t>都可以作为候选码</a:t>
            </a:r>
            <a:r>
              <a:rPr lang="en-US" altLang="zh-CN" sz="3600"/>
              <a:t>,</a:t>
            </a:r>
            <a:r>
              <a:rPr lang="zh-CN" altLang="en-US" sz="3600"/>
              <a:t>属性相交</a:t>
            </a:r>
          </a:p>
          <a:p>
            <a:pPr lvl="1" eaLnBrk="1" hangingPunct="1"/>
            <a:r>
              <a:rPr lang="en-US" altLang="zh-CN" sz="3600"/>
              <a:t>SJP∈3NF</a:t>
            </a:r>
            <a:endParaRPr lang="zh-CN" altLang="en-US" sz="3600"/>
          </a:p>
          <a:p>
            <a:pPr lvl="1" eaLnBrk="1" hangingPunct="1"/>
            <a:r>
              <a:rPr lang="en-US" altLang="zh-CN" sz="3600"/>
              <a:t>SJP∈BCNF</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54BE975F-6AC2-4D65-BD4C-008A020543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CE22A7-657B-4F7D-ABFE-C854CA1BA6AF}" type="slidenum">
              <a:rPr lang="zh-CN" altLang="en-US"/>
              <a:pPr eaLnBrk="1" hangingPunct="1"/>
              <a:t>49</a:t>
            </a:fld>
            <a:endParaRPr lang="en-US" altLang="zh-CN"/>
          </a:p>
        </p:txBody>
      </p:sp>
      <p:sp>
        <p:nvSpPr>
          <p:cNvPr id="71683" name="Rectangle 3">
            <a:extLst>
              <a:ext uri="{FF2B5EF4-FFF2-40B4-BE49-F238E27FC236}">
                <a16:creationId xmlns:a16="http://schemas.microsoft.com/office/drawing/2014/main" id="{F8DA7C17-4F96-48C1-B514-DB87144F371F}"/>
              </a:ext>
            </a:extLst>
          </p:cNvPr>
          <p:cNvSpPr>
            <a:spLocks noGrp="1" noChangeArrowheads="1"/>
          </p:cNvSpPr>
          <p:nvPr>
            <p:ph type="body" idx="1"/>
          </p:nvPr>
        </p:nvSpPr>
        <p:spPr>
          <a:xfrm>
            <a:off x="179388" y="549275"/>
            <a:ext cx="8893175" cy="5761038"/>
          </a:xfrm>
        </p:spPr>
        <p:txBody>
          <a:bodyPr/>
          <a:lstStyle/>
          <a:p>
            <a:pPr eaLnBrk="1" hangingPunct="1">
              <a:buFontTx/>
              <a:buNone/>
            </a:pPr>
            <a:r>
              <a:rPr lang="zh-CN" altLang="en-US" sz="3600"/>
              <a:t>例</a:t>
            </a:r>
            <a:r>
              <a:rPr lang="en-US" altLang="zh-CN" sz="3600"/>
              <a:t>8. </a:t>
            </a:r>
            <a:r>
              <a:rPr lang="zh-CN" altLang="en-US" sz="3600"/>
              <a:t>在关系模式</a:t>
            </a:r>
            <a:r>
              <a:rPr lang="en-US" altLang="zh-CN" sz="3600"/>
              <a:t>STJ (S</a:t>
            </a:r>
            <a:r>
              <a:rPr lang="zh-CN" altLang="en-US" sz="3600"/>
              <a:t>，</a:t>
            </a:r>
            <a:r>
              <a:rPr lang="en-US" altLang="zh-CN" sz="3600"/>
              <a:t>T</a:t>
            </a:r>
            <a:r>
              <a:rPr lang="zh-CN" altLang="en-US" sz="3600"/>
              <a:t>，</a:t>
            </a:r>
            <a:r>
              <a:rPr lang="en-US" altLang="zh-CN" sz="3600"/>
              <a:t>J)</a:t>
            </a:r>
            <a:r>
              <a:rPr lang="zh-CN" altLang="en-US" sz="3600"/>
              <a:t>中，</a:t>
            </a:r>
            <a:r>
              <a:rPr lang="en-US" altLang="zh-CN" sz="3600"/>
              <a:t>S</a:t>
            </a:r>
            <a:r>
              <a:rPr lang="zh-CN" altLang="en-US" sz="3600"/>
              <a:t>表示学生，</a:t>
            </a:r>
            <a:r>
              <a:rPr lang="en-US" altLang="zh-CN" sz="3600"/>
              <a:t>T</a:t>
            </a:r>
            <a:r>
              <a:rPr lang="zh-CN" altLang="en-US" sz="3600"/>
              <a:t>表示教师，</a:t>
            </a:r>
            <a:r>
              <a:rPr lang="en-US" altLang="zh-CN" sz="3600"/>
              <a:t>J</a:t>
            </a:r>
            <a:r>
              <a:rPr lang="zh-CN" altLang="en-US" sz="3600"/>
              <a:t>表示课程</a:t>
            </a:r>
          </a:p>
          <a:p>
            <a:pPr lvl="1" eaLnBrk="1" hangingPunct="1"/>
            <a:r>
              <a:rPr lang="zh-CN" altLang="en-US" sz="3600"/>
              <a:t>函数依赖：</a:t>
            </a:r>
            <a:r>
              <a:rPr lang="en-US" altLang="zh-CN" sz="4000"/>
              <a:t>(S</a:t>
            </a:r>
            <a:r>
              <a:rPr lang="zh-CN" altLang="en-US" sz="4000"/>
              <a:t>，</a:t>
            </a:r>
            <a:r>
              <a:rPr lang="en-US" altLang="zh-CN" sz="4000"/>
              <a:t>J)→T</a:t>
            </a:r>
            <a:r>
              <a:rPr lang="zh-CN" altLang="en-US" sz="4000"/>
              <a:t>，</a:t>
            </a:r>
            <a:r>
              <a:rPr lang="en-US" altLang="zh-CN" sz="4000"/>
              <a:t>(S</a:t>
            </a:r>
            <a:r>
              <a:rPr lang="zh-CN" altLang="en-US" sz="4000"/>
              <a:t>，</a:t>
            </a:r>
            <a:r>
              <a:rPr lang="en-US" altLang="zh-CN" sz="4000"/>
              <a:t>T)→J</a:t>
            </a:r>
            <a:r>
              <a:rPr lang="zh-CN" altLang="en-US" sz="4000"/>
              <a:t>，</a:t>
            </a:r>
            <a:r>
              <a:rPr lang="en-US" altLang="zh-CN" sz="4000"/>
              <a:t>T→J</a:t>
            </a:r>
          </a:p>
          <a:p>
            <a:pPr lvl="1" eaLnBrk="1" hangingPunct="1"/>
            <a:r>
              <a:rPr lang="zh-CN" altLang="en-US" sz="3600"/>
              <a:t>候选码：</a:t>
            </a:r>
            <a:r>
              <a:rPr lang="en-US" altLang="zh-CN" sz="4000"/>
              <a:t>(S</a:t>
            </a:r>
            <a:r>
              <a:rPr lang="zh-CN" altLang="en-US" sz="4000"/>
              <a:t>，</a:t>
            </a:r>
            <a:r>
              <a:rPr lang="en-US" altLang="zh-CN" sz="4000"/>
              <a:t>J)</a:t>
            </a:r>
            <a:r>
              <a:rPr lang="zh-CN" altLang="en-US" sz="4000"/>
              <a:t>和</a:t>
            </a:r>
            <a:r>
              <a:rPr lang="en-US" altLang="zh-CN" sz="4000"/>
              <a:t>(S</a:t>
            </a:r>
            <a:r>
              <a:rPr lang="zh-CN" altLang="en-US" sz="4000"/>
              <a:t>，</a:t>
            </a:r>
            <a:r>
              <a:rPr lang="en-US" altLang="zh-CN" sz="4000"/>
              <a:t>T)</a:t>
            </a:r>
            <a:r>
              <a:rPr lang="zh-CN" altLang="en-US" sz="4000"/>
              <a:t> </a:t>
            </a:r>
          </a:p>
          <a:p>
            <a:pPr lvl="1" eaLnBrk="1" hangingPunct="1"/>
            <a:r>
              <a:rPr lang="en-US" altLang="zh-CN" sz="3600"/>
              <a:t>STJ </a:t>
            </a:r>
            <a:r>
              <a:rPr lang="en-US" altLang="zh-CN" sz="3600">
                <a:sym typeface="Symbol" panose="05050102010706020507" pitchFamily="18" charset="2"/>
              </a:rPr>
              <a:t> 3NF</a:t>
            </a:r>
            <a:r>
              <a:rPr lang="zh-CN" altLang="en-US" sz="3600">
                <a:sym typeface="Symbol" panose="05050102010706020507" pitchFamily="18" charset="2"/>
              </a:rPr>
              <a:t>，</a:t>
            </a:r>
            <a:r>
              <a:rPr lang="zh-CN" altLang="en-US" sz="3600"/>
              <a:t>没有任何</a:t>
            </a:r>
            <a:r>
              <a:rPr lang="zh-CN" altLang="en-US" sz="3600">
                <a:solidFill>
                  <a:schemeClr val="accent2"/>
                </a:solidFill>
              </a:rPr>
              <a:t>非主属性</a:t>
            </a:r>
            <a:r>
              <a:rPr lang="zh-CN" altLang="en-US" sz="3600"/>
              <a:t>对码</a:t>
            </a:r>
            <a:br>
              <a:rPr lang="zh-CN" altLang="en-US" sz="3600"/>
            </a:br>
            <a:r>
              <a:rPr lang="zh-CN" altLang="en-US" sz="3600"/>
              <a:t>部分依赖或传递依赖</a:t>
            </a:r>
            <a:endParaRPr lang="en-US" altLang="zh-CN" sz="4000">
              <a:sym typeface="Symbol" panose="05050102010706020507" pitchFamily="18" charset="2"/>
            </a:endParaRPr>
          </a:p>
          <a:p>
            <a:pPr lvl="1" eaLnBrk="1" hangingPunct="1"/>
            <a:r>
              <a:rPr lang="en-US" altLang="zh-CN" sz="3600">
                <a:sym typeface="Symbol" panose="05050102010706020507" pitchFamily="18" charset="2"/>
              </a:rPr>
              <a:t>STJ BCNF</a:t>
            </a:r>
            <a:r>
              <a:rPr lang="zh-CN" altLang="en-US" sz="3600">
                <a:sym typeface="Symbol" panose="05050102010706020507" pitchFamily="18" charset="2"/>
              </a:rPr>
              <a:t>，</a:t>
            </a:r>
            <a:r>
              <a:rPr lang="en-US" altLang="zh-CN" sz="3600"/>
              <a:t>T</a:t>
            </a:r>
            <a:r>
              <a:rPr lang="zh-CN" altLang="en-US" sz="3600"/>
              <a:t>是决定因素，</a:t>
            </a:r>
            <a:r>
              <a:rPr lang="en-US" altLang="zh-CN" sz="3600"/>
              <a:t>T</a:t>
            </a:r>
            <a:r>
              <a:rPr lang="zh-CN" altLang="en-US" sz="3600"/>
              <a:t>不包含码</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A2F59651-89B8-4801-822E-C1FDD88149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600A28-E399-445C-86BE-10BE90B11ED3}"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1D848592-4830-4B82-908A-9228357260C7}"/>
              </a:ext>
            </a:extLst>
          </p:cNvPr>
          <p:cNvSpPr>
            <a:spLocks noGrp="1" noChangeArrowheads="1"/>
          </p:cNvSpPr>
          <p:nvPr>
            <p:ph type="title"/>
          </p:nvPr>
        </p:nvSpPr>
        <p:spPr>
          <a:xfrm>
            <a:off x="457200" y="198438"/>
            <a:ext cx="8229600" cy="1143000"/>
          </a:xfrm>
        </p:spPr>
        <p:txBody>
          <a:bodyPr/>
          <a:lstStyle/>
          <a:p>
            <a:pPr eaLnBrk="1" hangingPunct="1"/>
            <a:r>
              <a:rPr lang="zh-CN" altLang="en-US" sz="4800" b="1">
                <a:solidFill>
                  <a:srgbClr val="3333CC"/>
                </a:solidFill>
              </a:rPr>
              <a:t>一、概念回顾</a:t>
            </a:r>
          </a:p>
        </p:txBody>
      </p:sp>
      <p:sp>
        <p:nvSpPr>
          <p:cNvPr id="14339" name="Rectangle 3">
            <a:extLst>
              <a:ext uri="{FF2B5EF4-FFF2-40B4-BE49-F238E27FC236}">
                <a16:creationId xmlns:a16="http://schemas.microsoft.com/office/drawing/2014/main" id="{EDB8ABB6-1FC9-4CC2-B12F-0870B271AAB2}"/>
              </a:ext>
            </a:extLst>
          </p:cNvPr>
          <p:cNvSpPr>
            <a:spLocks noGrp="1" noChangeArrowheads="1"/>
          </p:cNvSpPr>
          <p:nvPr>
            <p:ph type="body" idx="1"/>
          </p:nvPr>
        </p:nvSpPr>
        <p:spPr>
          <a:xfrm>
            <a:off x="250825" y="1052513"/>
            <a:ext cx="8604250" cy="5661025"/>
          </a:xfrm>
        </p:spPr>
        <p:txBody>
          <a:bodyPr/>
          <a:lstStyle/>
          <a:p>
            <a:pPr marL="609600" indent="-609600" eaLnBrk="1" hangingPunct="1"/>
            <a:r>
              <a:rPr lang="zh-CN" altLang="en-US" sz="4400" dirty="0">
                <a:solidFill>
                  <a:schemeClr val="accent2"/>
                </a:solidFill>
              </a:rPr>
              <a:t>关系</a:t>
            </a:r>
          </a:p>
          <a:p>
            <a:pPr marL="990600" lvl="1" indent="-533400" eaLnBrk="1" hangingPunct="1">
              <a:buFontTx/>
              <a:buAutoNum type="circleNumDbPlain"/>
            </a:pPr>
            <a:r>
              <a:rPr lang="zh-CN" altLang="en-US" sz="4000" dirty="0"/>
              <a:t>描述实体、属性、实体间联系</a:t>
            </a:r>
          </a:p>
          <a:p>
            <a:pPr marL="990600" lvl="1" indent="-533400" eaLnBrk="1" hangingPunct="1">
              <a:buFontTx/>
              <a:buAutoNum type="circleNumDbPlain"/>
            </a:pPr>
            <a:r>
              <a:rPr lang="zh-CN" altLang="en-US" sz="4000" dirty="0"/>
              <a:t>从形式上看，它是一张</a:t>
            </a:r>
            <a:r>
              <a:rPr lang="zh-CN" altLang="en-US" sz="4000" dirty="0">
                <a:solidFill>
                  <a:schemeClr val="accent2"/>
                </a:solidFill>
              </a:rPr>
              <a:t>二维表</a:t>
            </a:r>
            <a:r>
              <a:rPr lang="zh-CN" altLang="en-US" sz="4000" dirty="0"/>
              <a:t>，是所涉及属性的笛卡尔积的一个子集。</a:t>
            </a:r>
            <a:endParaRPr lang="en-US" altLang="zh-CN" sz="4000" dirty="0"/>
          </a:p>
          <a:p>
            <a:pPr marL="609600" indent="-609600" eaLnBrk="1" hangingPunct="1"/>
            <a:r>
              <a:rPr lang="zh-CN" altLang="en-US" sz="4400" dirty="0">
                <a:solidFill>
                  <a:schemeClr val="accent2"/>
                </a:solidFill>
              </a:rPr>
              <a:t>关系数据库</a:t>
            </a:r>
          </a:p>
          <a:p>
            <a:pPr marL="990600" lvl="1" indent="-533400" eaLnBrk="1" hangingPunct="1"/>
            <a:r>
              <a:rPr lang="zh-CN" altLang="en-US" sz="4000" dirty="0"/>
              <a:t>基于关系模型的数据库，利用关系来描述现实世界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7">
            <a:extLst>
              <a:ext uri="{FF2B5EF4-FFF2-40B4-BE49-F238E27FC236}">
                <a16:creationId xmlns:a16="http://schemas.microsoft.com/office/drawing/2014/main" id="{B65EDE63-DC6A-4D7B-B21E-781E50A4EB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A6B3774-2455-4C57-A382-C960FE2BDFC7}" type="slidenum">
              <a:rPr lang="zh-CN" altLang="en-US"/>
              <a:pPr eaLnBrk="1" hangingPunct="1"/>
              <a:t>50</a:t>
            </a:fld>
            <a:endParaRPr lang="en-US" altLang="zh-CN"/>
          </a:p>
        </p:txBody>
      </p:sp>
      <p:sp>
        <p:nvSpPr>
          <p:cNvPr id="52227" name="Rectangle 19">
            <a:extLst>
              <a:ext uri="{FF2B5EF4-FFF2-40B4-BE49-F238E27FC236}">
                <a16:creationId xmlns:a16="http://schemas.microsoft.com/office/drawing/2014/main" id="{5A1BA9EC-279B-4D62-8A62-32396AE0CEB1}"/>
              </a:ext>
            </a:extLst>
          </p:cNvPr>
          <p:cNvSpPr>
            <a:spLocks noGrp="1" noChangeArrowheads="1"/>
          </p:cNvSpPr>
          <p:nvPr>
            <p:ph type="body" sz="half" idx="1"/>
          </p:nvPr>
        </p:nvSpPr>
        <p:spPr>
          <a:xfrm>
            <a:off x="611188" y="692150"/>
            <a:ext cx="8532812" cy="4032250"/>
          </a:xfrm>
        </p:spPr>
        <p:txBody>
          <a:bodyPr/>
          <a:lstStyle/>
          <a:p>
            <a:pPr eaLnBrk="1" hangingPunct="1"/>
            <a:r>
              <a:rPr lang="zh-CN" altLang="en-US"/>
              <a:t>解决方法：将</a:t>
            </a:r>
            <a:r>
              <a:rPr lang="en-US" altLang="zh-CN"/>
              <a:t>STJ</a:t>
            </a:r>
            <a:r>
              <a:rPr lang="zh-CN" altLang="en-US"/>
              <a:t>分解为二个关系模式</a:t>
            </a:r>
          </a:p>
          <a:p>
            <a:pPr lvl="1" eaLnBrk="1" hangingPunct="1"/>
            <a:r>
              <a:rPr lang="en-US" altLang="zh-CN" sz="3200"/>
              <a:t>ST(S</a:t>
            </a:r>
            <a:r>
              <a:rPr lang="zh-CN" altLang="en-US" sz="3200"/>
              <a:t>，</a:t>
            </a:r>
            <a:r>
              <a:rPr lang="en-US" altLang="zh-CN" sz="3200"/>
              <a:t>T) ∈ BCNF</a:t>
            </a:r>
            <a:r>
              <a:rPr lang="zh-CN" altLang="en-US" sz="3200"/>
              <a:t>， </a:t>
            </a:r>
            <a:r>
              <a:rPr lang="en-US" altLang="zh-CN" sz="3200"/>
              <a:t>TJ(T</a:t>
            </a:r>
            <a:r>
              <a:rPr lang="zh-CN" altLang="en-US" sz="3200"/>
              <a:t>，</a:t>
            </a:r>
            <a:r>
              <a:rPr lang="en-US" altLang="zh-CN" sz="3200"/>
              <a:t>J)∈ BCNF</a:t>
            </a:r>
          </a:p>
          <a:p>
            <a:pPr eaLnBrk="1" hangingPunct="1"/>
            <a:endParaRPr lang="en-US" altLang="zh-CN"/>
          </a:p>
          <a:p>
            <a:pPr eaLnBrk="1" hangingPunct="1"/>
            <a:endParaRPr lang="en-US" altLang="zh-CN"/>
          </a:p>
          <a:p>
            <a:pPr eaLnBrk="1" hangingPunct="1"/>
            <a:endParaRPr lang="en-US" altLang="zh-CN"/>
          </a:p>
          <a:p>
            <a:pPr eaLnBrk="1" hangingPunct="1"/>
            <a:r>
              <a:rPr lang="zh-CN" altLang="en-US"/>
              <a:t>没有任何非主属性对码的部分函数依赖和传递函数依赖</a:t>
            </a:r>
          </a:p>
        </p:txBody>
      </p:sp>
      <p:pic>
        <p:nvPicPr>
          <p:cNvPr id="52228" name="Picture 8">
            <a:extLst>
              <a:ext uri="{FF2B5EF4-FFF2-40B4-BE49-F238E27FC236}">
                <a16:creationId xmlns:a16="http://schemas.microsoft.com/office/drawing/2014/main" id="{DA68505C-E563-4512-BAB8-B3EC4E57BA26}"/>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b="17177"/>
          <a:stretch>
            <a:fillRect/>
          </a:stretch>
        </p:blipFill>
        <p:spPr>
          <a:xfrm>
            <a:off x="1547813" y="1897063"/>
            <a:ext cx="2381250" cy="1389062"/>
          </a:xfrm>
        </p:spPr>
      </p:pic>
      <p:pic>
        <p:nvPicPr>
          <p:cNvPr id="52229" name="Picture 10">
            <a:extLst>
              <a:ext uri="{FF2B5EF4-FFF2-40B4-BE49-F238E27FC236}">
                <a16:creationId xmlns:a16="http://schemas.microsoft.com/office/drawing/2014/main" id="{ED32D6EB-2110-4301-98BC-C4581BAE8543}"/>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b="22903"/>
          <a:stretch>
            <a:fillRect/>
          </a:stretch>
        </p:blipFill>
        <p:spPr>
          <a:xfrm>
            <a:off x="5292725" y="1897063"/>
            <a:ext cx="2314575" cy="127635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6">
            <a:extLst>
              <a:ext uri="{FF2B5EF4-FFF2-40B4-BE49-F238E27FC236}">
                <a16:creationId xmlns:a16="http://schemas.microsoft.com/office/drawing/2014/main" id="{184C368C-F1DF-4723-B4E7-E2ECB92113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DC9C75-BF3C-4F6E-84CC-AF241486230F}" type="slidenum">
              <a:rPr lang="zh-CN" altLang="en-US"/>
              <a:pPr eaLnBrk="1" hangingPunct="1"/>
              <a:t>51</a:t>
            </a:fld>
            <a:endParaRPr lang="en-US" altLang="zh-CN"/>
          </a:p>
        </p:txBody>
      </p:sp>
      <p:sp>
        <p:nvSpPr>
          <p:cNvPr id="53251" name="Rectangle 2">
            <a:extLst>
              <a:ext uri="{FF2B5EF4-FFF2-40B4-BE49-F238E27FC236}">
                <a16:creationId xmlns:a16="http://schemas.microsoft.com/office/drawing/2014/main" id="{CC79CA87-D887-4DC6-AA49-F2051FBC18B6}"/>
              </a:ext>
            </a:extLst>
          </p:cNvPr>
          <p:cNvSpPr>
            <a:spLocks noGrp="1" noChangeArrowheads="1"/>
          </p:cNvSpPr>
          <p:nvPr>
            <p:ph type="title"/>
          </p:nvPr>
        </p:nvSpPr>
        <p:spPr>
          <a:xfrm>
            <a:off x="539750" y="-100013"/>
            <a:ext cx="8229600" cy="1143001"/>
          </a:xfrm>
        </p:spPr>
        <p:txBody>
          <a:bodyPr/>
          <a:lstStyle/>
          <a:p>
            <a:pPr eaLnBrk="1" hangingPunct="1"/>
            <a:r>
              <a:rPr lang="en-US" altLang="zh-CN" sz="4800">
                <a:solidFill>
                  <a:srgbClr val="3333CC"/>
                </a:solidFill>
              </a:rPr>
              <a:t>6.2.7 </a:t>
            </a:r>
            <a:r>
              <a:rPr lang="zh-CN" altLang="en-US" sz="4800">
                <a:solidFill>
                  <a:srgbClr val="3333CC"/>
                </a:solidFill>
              </a:rPr>
              <a:t>多值依赖</a:t>
            </a:r>
          </a:p>
        </p:txBody>
      </p:sp>
      <p:sp>
        <p:nvSpPr>
          <p:cNvPr id="53252" name="Rectangle 3">
            <a:extLst>
              <a:ext uri="{FF2B5EF4-FFF2-40B4-BE49-F238E27FC236}">
                <a16:creationId xmlns:a16="http://schemas.microsoft.com/office/drawing/2014/main" id="{CD1B3E83-1D9F-49C9-A1BE-F3A6D15212D2}"/>
              </a:ext>
            </a:extLst>
          </p:cNvPr>
          <p:cNvSpPr>
            <a:spLocks noGrp="1" noChangeArrowheads="1"/>
          </p:cNvSpPr>
          <p:nvPr>
            <p:ph type="body" sz="half" idx="1"/>
          </p:nvPr>
        </p:nvSpPr>
        <p:spPr>
          <a:xfrm>
            <a:off x="217488" y="836613"/>
            <a:ext cx="8675687" cy="1397000"/>
          </a:xfrm>
        </p:spPr>
        <p:txBody>
          <a:bodyPr/>
          <a:lstStyle/>
          <a:p>
            <a:pPr eaLnBrk="1" hangingPunct="1">
              <a:buFontTx/>
              <a:buNone/>
            </a:pPr>
            <a:r>
              <a:rPr lang="zh-CN" altLang="en-US"/>
              <a:t>   例</a:t>
            </a:r>
            <a:r>
              <a:rPr lang="en-US" altLang="zh-CN"/>
              <a:t>9.</a:t>
            </a:r>
            <a:r>
              <a:rPr lang="zh-CN" altLang="en-US"/>
              <a:t> 学校中某一门课程由多个教师讲授，他们使用相同的一套参考书。每个教员可以讲授多门课程，每种参考书可以供多门课程使用。</a:t>
            </a:r>
          </a:p>
          <a:p>
            <a:pPr eaLnBrk="1" hangingPunct="1"/>
            <a:endParaRPr lang="zh-CN" altLang="en-US"/>
          </a:p>
        </p:txBody>
      </p:sp>
      <p:pic>
        <p:nvPicPr>
          <p:cNvPr id="53253" name="Picture 4">
            <a:extLst>
              <a:ext uri="{FF2B5EF4-FFF2-40B4-BE49-F238E27FC236}">
                <a16:creationId xmlns:a16="http://schemas.microsoft.com/office/drawing/2014/main" id="{36465D6E-E9FB-42BD-BCC7-2FBAE0D795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31913" y="2420938"/>
            <a:ext cx="6480175" cy="4327525"/>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7312A4B7-A567-4A37-9646-1106E8A3EE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B7D350-0CA8-4BDF-96DB-6ED6C3BB3B31}" type="slidenum">
              <a:rPr lang="zh-CN" altLang="en-US"/>
              <a:pPr eaLnBrk="1" hangingPunct="1"/>
              <a:t>52</a:t>
            </a:fld>
            <a:endParaRPr lang="en-US" altLang="zh-CN"/>
          </a:p>
        </p:txBody>
      </p:sp>
      <p:pic>
        <p:nvPicPr>
          <p:cNvPr id="54275" name="Picture 4">
            <a:extLst>
              <a:ext uri="{FF2B5EF4-FFF2-40B4-BE49-F238E27FC236}">
                <a16:creationId xmlns:a16="http://schemas.microsoft.com/office/drawing/2014/main" id="{44DA8CA1-78C4-47B8-9CF4-3F777E7FD1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260350"/>
            <a:ext cx="7561262" cy="4319588"/>
          </a:xfrm>
        </p:spPr>
      </p:pic>
      <p:sp>
        <p:nvSpPr>
          <p:cNvPr id="54276" name="Rectangle 7">
            <a:extLst>
              <a:ext uri="{FF2B5EF4-FFF2-40B4-BE49-F238E27FC236}">
                <a16:creationId xmlns:a16="http://schemas.microsoft.com/office/drawing/2014/main" id="{FB9930DF-F6A4-4507-8461-493710B0229E}"/>
              </a:ext>
            </a:extLst>
          </p:cNvPr>
          <p:cNvSpPr>
            <a:spLocks noChangeArrowheads="1"/>
          </p:cNvSpPr>
          <p:nvPr/>
        </p:nvSpPr>
        <p:spPr bwMode="auto">
          <a:xfrm>
            <a:off x="250825" y="4797425"/>
            <a:ext cx="36004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Teaching∈BCNF</a:t>
            </a:r>
          </a:p>
          <a:p>
            <a:pPr eaLnBrk="1" hangingPunct="1"/>
            <a:r>
              <a:rPr lang="en-US" altLang="zh-CN" sz="2800"/>
              <a:t>Teaching</a:t>
            </a:r>
            <a:r>
              <a:rPr lang="zh-CN" altLang="en-US" sz="2800"/>
              <a:t>具有唯一候选码 </a:t>
            </a:r>
            <a:r>
              <a:rPr lang="en-US" altLang="zh-CN" sz="2800"/>
              <a:t>(C</a:t>
            </a:r>
            <a:r>
              <a:rPr lang="zh-CN" altLang="en-US" sz="2800"/>
              <a:t>，</a:t>
            </a:r>
            <a:r>
              <a:rPr lang="en-US" altLang="zh-CN" sz="2800"/>
              <a:t>T</a:t>
            </a:r>
            <a:r>
              <a:rPr lang="zh-CN" altLang="en-US" sz="2800"/>
              <a:t>，</a:t>
            </a:r>
            <a:r>
              <a:rPr lang="en-US" altLang="zh-CN" sz="2800"/>
              <a:t>B)</a:t>
            </a:r>
            <a:r>
              <a:rPr lang="zh-CN" altLang="en-US" sz="2800"/>
              <a:t>， 即全码</a:t>
            </a:r>
          </a:p>
        </p:txBody>
      </p:sp>
      <p:sp>
        <p:nvSpPr>
          <p:cNvPr id="91144" name="Rectangle 8">
            <a:extLst>
              <a:ext uri="{FF2B5EF4-FFF2-40B4-BE49-F238E27FC236}">
                <a16:creationId xmlns:a16="http://schemas.microsoft.com/office/drawing/2014/main" id="{7038AC10-2432-47F8-8421-C510EE3CEF2B}"/>
              </a:ext>
            </a:extLst>
          </p:cNvPr>
          <p:cNvSpPr>
            <a:spLocks noChangeArrowheads="1"/>
          </p:cNvSpPr>
          <p:nvPr/>
        </p:nvSpPr>
        <p:spPr bwMode="auto">
          <a:xfrm>
            <a:off x="6731000" y="5661025"/>
            <a:ext cx="208915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删除</a:t>
            </a:r>
            <a:r>
              <a:rPr lang="zh-CN" altLang="en-US" sz="3200">
                <a:solidFill>
                  <a:srgbClr val="3333CC"/>
                </a:solidFill>
                <a:latin typeface="Garamond" panose="02020404030301010803" pitchFamily="18" charset="0"/>
              </a:rPr>
              <a:t>复杂</a:t>
            </a:r>
          </a:p>
        </p:txBody>
      </p:sp>
      <p:sp>
        <p:nvSpPr>
          <p:cNvPr id="91145" name="Rectangle 9">
            <a:extLst>
              <a:ext uri="{FF2B5EF4-FFF2-40B4-BE49-F238E27FC236}">
                <a16:creationId xmlns:a16="http://schemas.microsoft.com/office/drawing/2014/main" id="{FC2A9180-29A8-4CA0-AC35-F7D389AC943E}"/>
              </a:ext>
            </a:extLst>
          </p:cNvPr>
          <p:cNvSpPr>
            <a:spLocks noChangeArrowheads="1"/>
          </p:cNvSpPr>
          <p:nvPr/>
        </p:nvSpPr>
        <p:spPr bwMode="auto">
          <a:xfrm>
            <a:off x="6731000" y="4724400"/>
            <a:ext cx="2087563"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插入</a:t>
            </a:r>
            <a:r>
              <a:rPr lang="zh-CN" altLang="en-US" sz="3200">
                <a:solidFill>
                  <a:srgbClr val="3333CC"/>
                </a:solidFill>
                <a:latin typeface="Garamond" panose="02020404030301010803" pitchFamily="18" charset="0"/>
              </a:rPr>
              <a:t>复杂</a:t>
            </a:r>
          </a:p>
        </p:txBody>
      </p:sp>
      <p:sp>
        <p:nvSpPr>
          <p:cNvPr id="91146" name="Rectangle 10">
            <a:extLst>
              <a:ext uri="{FF2B5EF4-FFF2-40B4-BE49-F238E27FC236}">
                <a16:creationId xmlns:a16="http://schemas.microsoft.com/office/drawing/2014/main" id="{265B4DBE-8609-4A81-89E6-E3491618A1BA}"/>
              </a:ext>
            </a:extLst>
          </p:cNvPr>
          <p:cNvSpPr>
            <a:spLocks noChangeArrowheads="1"/>
          </p:cNvSpPr>
          <p:nvPr/>
        </p:nvSpPr>
        <p:spPr bwMode="auto">
          <a:xfrm>
            <a:off x="4427538" y="4724400"/>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数据冗余度大</a:t>
            </a:r>
          </a:p>
        </p:txBody>
      </p:sp>
      <p:sp>
        <p:nvSpPr>
          <p:cNvPr id="91147" name="Rectangle 11">
            <a:extLst>
              <a:ext uri="{FF2B5EF4-FFF2-40B4-BE49-F238E27FC236}">
                <a16:creationId xmlns:a16="http://schemas.microsoft.com/office/drawing/2014/main" id="{F16B2FDD-A1B4-46BC-9CA0-FBACAA8ED6C9}"/>
              </a:ext>
            </a:extLst>
          </p:cNvPr>
          <p:cNvSpPr>
            <a:spLocks noChangeArrowheads="1"/>
          </p:cNvSpPr>
          <p:nvPr/>
        </p:nvSpPr>
        <p:spPr bwMode="auto">
          <a:xfrm>
            <a:off x="4427538" y="5661025"/>
            <a:ext cx="2159000" cy="5762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a:latin typeface="Garamond" panose="02020404030301010803" pitchFamily="18" charset="0"/>
              </a:rPr>
              <a:t>修改</a:t>
            </a:r>
            <a:r>
              <a:rPr lang="zh-CN" altLang="en-US" sz="3200">
                <a:solidFill>
                  <a:srgbClr val="3333CC"/>
                </a:solidFill>
                <a:latin typeface="Garamond" panose="02020404030301010803" pitchFamily="18" charset="0"/>
              </a:rPr>
              <a:t>复杂</a:t>
            </a:r>
            <a:endParaRPr lang="zh-CN" altLang="en-US" sz="4400">
              <a:solidFill>
                <a:srgbClr val="3333CC"/>
              </a:solidFill>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4" grpId="0" animBg="1"/>
      <p:bldP spid="91145" grpId="0" animBg="1"/>
      <p:bldP spid="91146" grpId="0" animBg="1"/>
      <p:bldP spid="9114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CDDAEA67-871B-49E9-9C5D-049F28126E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9B794D-F7C2-4BA4-8F1A-37915D346067}" type="slidenum">
              <a:rPr lang="zh-CN" altLang="en-US"/>
              <a:pPr eaLnBrk="1" hangingPunct="1"/>
              <a:t>53</a:t>
            </a:fld>
            <a:endParaRPr lang="en-US" altLang="zh-CN"/>
          </a:p>
        </p:txBody>
      </p:sp>
      <p:sp>
        <p:nvSpPr>
          <p:cNvPr id="55299" name="Rectangle 2">
            <a:extLst>
              <a:ext uri="{FF2B5EF4-FFF2-40B4-BE49-F238E27FC236}">
                <a16:creationId xmlns:a16="http://schemas.microsoft.com/office/drawing/2014/main" id="{02858398-416B-4A93-86E6-87D1B390F33E}"/>
              </a:ext>
            </a:extLst>
          </p:cNvPr>
          <p:cNvSpPr>
            <a:spLocks noGrp="1" noChangeArrowheads="1"/>
          </p:cNvSpPr>
          <p:nvPr>
            <p:ph type="title"/>
          </p:nvPr>
        </p:nvSpPr>
        <p:spPr/>
        <p:txBody>
          <a:bodyPr/>
          <a:lstStyle/>
          <a:p>
            <a:pPr eaLnBrk="1" hangingPunct="1"/>
            <a:r>
              <a:rPr lang="zh-CN" altLang="en-US" sz="4800">
                <a:solidFill>
                  <a:srgbClr val="3333CC"/>
                </a:solidFill>
              </a:rPr>
              <a:t>多值依赖</a:t>
            </a:r>
          </a:p>
        </p:txBody>
      </p:sp>
      <p:sp>
        <p:nvSpPr>
          <p:cNvPr id="55300" name="Rectangle 3">
            <a:extLst>
              <a:ext uri="{FF2B5EF4-FFF2-40B4-BE49-F238E27FC236}">
                <a16:creationId xmlns:a16="http://schemas.microsoft.com/office/drawing/2014/main" id="{B9149F08-E281-45F1-9AE2-924E0AE288DE}"/>
              </a:ext>
            </a:extLst>
          </p:cNvPr>
          <p:cNvSpPr>
            <a:spLocks noGrp="1" noChangeArrowheads="1"/>
          </p:cNvSpPr>
          <p:nvPr>
            <p:ph type="body" idx="1"/>
          </p:nvPr>
        </p:nvSpPr>
        <p:spPr>
          <a:xfrm>
            <a:off x="250825" y="1600200"/>
            <a:ext cx="8642350" cy="4133850"/>
          </a:xfrm>
        </p:spPr>
        <p:txBody>
          <a:bodyPr/>
          <a:lstStyle/>
          <a:p>
            <a:pPr eaLnBrk="1" hangingPunct="1">
              <a:buFontTx/>
              <a:buNone/>
            </a:pPr>
            <a:r>
              <a:rPr lang="zh-CN" altLang="en-US" sz="3600"/>
              <a:t>   定义</a:t>
            </a:r>
            <a:r>
              <a:rPr lang="en-US" altLang="zh-CN" sz="3600"/>
              <a:t>6.9 </a:t>
            </a:r>
            <a:r>
              <a:rPr lang="zh-CN" altLang="en-US" sz="3600"/>
              <a:t>设</a:t>
            </a:r>
            <a:r>
              <a:rPr lang="en-US" altLang="zh-CN" sz="3600" i="1"/>
              <a:t>R</a:t>
            </a:r>
            <a:r>
              <a:rPr lang="en-US" altLang="zh-CN" sz="3600"/>
              <a:t>(</a:t>
            </a:r>
            <a:r>
              <a:rPr lang="en-US" altLang="zh-CN" sz="3600" i="1"/>
              <a:t>U</a:t>
            </a:r>
            <a:r>
              <a:rPr lang="en-US" altLang="zh-CN" sz="3600"/>
              <a:t>)</a:t>
            </a:r>
            <a:r>
              <a:rPr lang="zh-CN" altLang="en-US" sz="3600"/>
              <a:t>是属性集</a:t>
            </a:r>
            <a:r>
              <a:rPr lang="en-US" altLang="zh-CN" sz="3600"/>
              <a:t>U</a:t>
            </a:r>
            <a:r>
              <a:rPr lang="zh-CN" altLang="en-US" sz="3600"/>
              <a:t>上的一个关系模式。</a:t>
            </a:r>
            <a:r>
              <a:rPr lang="en-US" altLang="zh-CN" sz="3600"/>
              <a:t>X, Y, Z</a:t>
            </a:r>
            <a:r>
              <a:rPr lang="zh-CN" altLang="en-US" sz="3600"/>
              <a:t>是</a:t>
            </a:r>
            <a:r>
              <a:rPr lang="en-US" altLang="zh-CN" sz="3600"/>
              <a:t>U</a:t>
            </a:r>
            <a:r>
              <a:rPr lang="zh-CN" altLang="en-US" sz="3600"/>
              <a:t>的子集，并且</a:t>
            </a:r>
            <a:r>
              <a:rPr lang="en-US" altLang="zh-CN" sz="3600"/>
              <a:t>Z=U-X-Y</a:t>
            </a:r>
            <a:r>
              <a:rPr lang="zh-CN" altLang="en-US" sz="3600"/>
              <a:t>。关系模式</a:t>
            </a:r>
            <a:r>
              <a:rPr lang="en-US" altLang="zh-CN" sz="3600" i="1"/>
              <a:t>R</a:t>
            </a:r>
            <a:r>
              <a:rPr lang="en-US" altLang="zh-CN" sz="3600"/>
              <a:t>(</a:t>
            </a:r>
            <a:r>
              <a:rPr lang="en-US" altLang="zh-CN" sz="3600" i="1"/>
              <a:t>U</a:t>
            </a:r>
            <a:r>
              <a:rPr lang="en-US" altLang="zh-CN" sz="3600"/>
              <a:t>)</a:t>
            </a:r>
            <a:r>
              <a:rPr lang="zh-CN" altLang="en-US" sz="3600"/>
              <a:t>中多值依赖 </a:t>
            </a:r>
            <a:r>
              <a:rPr lang="en-US" altLang="zh-CN" sz="3600" i="1">
                <a:solidFill>
                  <a:schemeClr val="accent2"/>
                </a:solidFill>
              </a:rPr>
              <a:t>X</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Y</a:t>
            </a:r>
            <a:r>
              <a:rPr lang="zh-CN" altLang="en-US" sz="3600">
                <a:sym typeface="Symbol" panose="05050102010706020507" pitchFamily="18" charset="2"/>
              </a:rPr>
              <a:t>成立，当且仅当对</a:t>
            </a:r>
            <a:r>
              <a:rPr lang="en-US" altLang="zh-CN" sz="3600" i="1"/>
              <a:t>R</a:t>
            </a:r>
            <a:r>
              <a:rPr lang="en-US" altLang="zh-CN" sz="3600"/>
              <a:t>(</a:t>
            </a:r>
            <a:r>
              <a:rPr lang="en-US" altLang="zh-CN" sz="3600" i="1"/>
              <a:t>U</a:t>
            </a:r>
            <a:r>
              <a:rPr lang="en-US" altLang="zh-CN" sz="3600"/>
              <a:t>)</a:t>
            </a:r>
            <a:r>
              <a:rPr lang="zh-CN" altLang="en-US" sz="3600">
                <a:sym typeface="Symbol" panose="05050102010706020507" pitchFamily="18" charset="2"/>
              </a:rPr>
              <a:t>的任一关系</a:t>
            </a:r>
            <a:r>
              <a:rPr lang="en-US" altLang="zh-CN" sz="3600" i="1">
                <a:sym typeface="Symbol" panose="05050102010706020507" pitchFamily="18" charset="2"/>
              </a:rPr>
              <a:t>r</a:t>
            </a:r>
            <a:r>
              <a:rPr lang="zh-CN" altLang="en-US" sz="3600">
                <a:sym typeface="Symbol" panose="05050102010706020507" pitchFamily="18" charset="2"/>
              </a:rPr>
              <a:t>，</a:t>
            </a:r>
            <a:r>
              <a:rPr lang="zh-CN" altLang="en-US" sz="3600">
                <a:solidFill>
                  <a:schemeClr val="accent2"/>
                </a:solidFill>
                <a:sym typeface="Symbol" panose="05050102010706020507" pitchFamily="18" charset="2"/>
              </a:rPr>
              <a:t>给定一对</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x</a:t>
            </a:r>
            <a:r>
              <a:rPr lang="en-US" altLang="zh-CN" sz="3600">
                <a:solidFill>
                  <a:schemeClr val="accent2"/>
                </a:solidFill>
                <a:sym typeface="Symbol" panose="05050102010706020507" pitchFamily="18" charset="2"/>
              </a:rPr>
              <a:t>, </a:t>
            </a:r>
            <a:r>
              <a:rPr lang="en-US" altLang="zh-CN" sz="3600" i="1">
                <a:solidFill>
                  <a:schemeClr val="accent2"/>
                </a:solidFill>
                <a:sym typeface="Symbol" panose="05050102010706020507" pitchFamily="18" charset="2"/>
              </a:rPr>
              <a:t>z</a:t>
            </a:r>
            <a:r>
              <a:rPr lang="en-US" altLang="zh-CN" sz="3600">
                <a:solidFill>
                  <a:schemeClr val="accent2"/>
                </a:solidFill>
                <a:sym typeface="Symbol" panose="05050102010706020507" pitchFamily="18" charset="2"/>
              </a:rPr>
              <a:t>)</a:t>
            </a:r>
            <a:r>
              <a:rPr lang="zh-CN" altLang="en-US" sz="3600">
                <a:solidFill>
                  <a:schemeClr val="accent2"/>
                </a:solidFill>
                <a:sym typeface="Symbol" panose="05050102010706020507" pitchFamily="18" charset="2"/>
              </a:rPr>
              <a:t>值，有一组</a:t>
            </a:r>
            <a:r>
              <a:rPr lang="en-US" altLang="zh-CN" sz="3600" i="1">
                <a:solidFill>
                  <a:schemeClr val="accent2"/>
                </a:solidFill>
                <a:sym typeface="Symbol" panose="05050102010706020507" pitchFamily="18" charset="2"/>
              </a:rPr>
              <a:t>Y</a:t>
            </a:r>
            <a:r>
              <a:rPr lang="zh-CN" altLang="en-US" sz="3600">
                <a:solidFill>
                  <a:schemeClr val="accent2"/>
                </a:solidFill>
                <a:sym typeface="Symbol" panose="05050102010706020507" pitchFamily="18" charset="2"/>
              </a:rPr>
              <a:t>的值，这组值仅仅决定于</a:t>
            </a:r>
            <a:r>
              <a:rPr lang="en-US" altLang="zh-CN" sz="3600" i="1">
                <a:solidFill>
                  <a:schemeClr val="accent2"/>
                </a:solidFill>
                <a:sym typeface="Symbol" panose="05050102010706020507" pitchFamily="18" charset="2"/>
              </a:rPr>
              <a:t>x</a:t>
            </a:r>
            <a:r>
              <a:rPr lang="zh-CN" altLang="en-US" sz="3600">
                <a:solidFill>
                  <a:schemeClr val="accent2"/>
                </a:solidFill>
                <a:sym typeface="Symbol" panose="05050102010706020507" pitchFamily="18" charset="2"/>
              </a:rPr>
              <a:t>值而与</a:t>
            </a:r>
            <a:r>
              <a:rPr lang="en-US" altLang="zh-CN" sz="3600" i="1">
                <a:solidFill>
                  <a:schemeClr val="accent2"/>
                </a:solidFill>
                <a:sym typeface="Symbol" panose="05050102010706020507" pitchFamily="18" charset="2"/>
              </a:rPr>
              <a:t>z</a:t>
            </a:r>
            <a:r>
              <a:rPr lang="zh-CN" altLang="en-US" sz="3600">
                <a:solidFill>
                  <a:schemeClr val="accent2"/>
                </a:solidFill>
                <a:sym typeface="Symbol" panose="05050102010706020507" pitchFamily="18" charset="2"/>
              </a:rPr>
              <a:t>值无关</a:t>
            </a:r>
            <a:r>
              <a:rPr lang="zh-CN" altLang="en-US" sz="3600">
                <a:sym typeface="Symbol" panose="05050102010706020507" pitchFamily="18" charset="2"/>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B9CDC3D2-3997-4858-BB2C-487364B1CC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666F92-9503-4426-AA6A-245AB8BC9179}" type="slidenum">
              <a:rPr lang="zh-CN" altLang="en-US"/>
              <a:pPr eaLnBrk="1" hangingPunct="1"/>
              <a:t>54</a:t>
            </a:fld>
            <a:endParaRPr lang="en-US" altLang="zh-CN"/>
          </a:p>
        </p:txBody>
      </p:sp>
      <p:sp>
        <p:nvSpPr>
          <p:cNvPr id="56323" name="Rectangle 2">
            <a:extLst>
              <a:ext uri="{FF2B5EF4-FFF2-40B4-BE49-F238E27FC236}">
                <a16:creationId xmlns:a16="http://schemas.microsoft.com/office/drawing/2014/main" id="{77B0E1A3-CBDB-4294-9C9E-DF53C1A925E9}"/>
              </a:ext>
            </a:extLst>
          </p:cNvPr>
          <p:cNvSpPr>
            <a:spLocks noGrp="1" noChangeArrowheads="1"/>
          </p:cNvSpPr>
          <p:nvPr>
            <p:ph type="title"/>
          </p:nvPr>
        </p:nvSpPr>
        <p:spPr/>
        <p:txBody>
          <a:bodyPr/>
          <a:lstStyle/>
          <a:p>
            <a:pPr eaLnBrk="1" hangingPunct="1"/>
            <a:r>
              <a:rPr lang="zh-CN" altLang="en-US" sz="4800">
                <a:solidFill>
                  <a:srgbClr val="3333CC"/>
                </a:solidFill>
              </a:rPr>
              <a:t>多值依赖</a:t>
            </a:r>
          </a:p>
        </p:txBody>
      </p:sp>
      <p:sp>
        <p:nvSpPr>
          <p:cNvPr id="56324" name="Rectangle 3">
            <a:extLst>
              <a:ext uri="{FF2B5EF4-FFF2-40B4-BE49-F238E27FC236}">
                <a16:creationId xmlns:a16="http://schemas.microsoft.com/office/drawing/2014/main" id="{34B06F5A-B911-4FA3-8D20-2BE027D410C2}"/>
              </a:ext>
            </a:extLst>
          </p:cNvPr>
          <p:cNvSpPr>
            <a:spLocks noGrp="1" noChangeArrowheads="1"/>
          </p:cNvSpPr>
          <p:nvPr>
            <p:ph type="body" idx="1"/>
          </p:nvPr>
        </p:nvSpPr>
        <p:spPr>
          <a:xfrm>
            <a:off x="250825" y="1600200"/>
            <a:ext cx="8642350" cy="4133850"/>
          </a:xfrm>
        </p:spPr>
        <p:txBody>
          <a:bodyPr/>
          <a:lstStyle/>
          <a:p>
            <a:pPr eaLnBrk="1" hangingPunct="1">
              <a:buFontTx/>
              <a:buNone/>
            </a:pPr>
            <a:r>
              <a:rPr lang="zh-CN" altLang="en-US" sz="3600"/>
              <a:t>   定义</a:t>
            </a:r>
            <a:r>
              <a:rPr lang="en-US" altLang="zh-CN" sz="3600"/>
              <a:t>6.9 </a:t>
            </a:r>
            <a:r>
              <a:rPr lang="zh-CN" altLang="en-US" sz="3600"/>
              <a:t>设</a:t>
            </a:r>
            <a:r>
              <a:rPr lang="en-US" altLang="zh-CN" sz="3600" i="1"/>
              <a:t>R</a:t>
            </a:r>
            <a:r>
              <a:rPr lang="en-US" altLang="zh-CN" sz="3600"/>
              <a:t>(</a:t>
            </a:r>
            <a:r>
              <a:rPr lang="en-US" altLang="zh-CN" sz="3600" i="1"/>
              <a:t>U</a:t>
            </a:r>
            <a:r>
              <a:rPr lang="en-US" altLang="zh-CN" sz="3600"/>
              <a:t>)</a:t>
            </a:r>
            <a:r>
              <a:rPr lang="zh-CN" altLang="en-US" sz="3600"/>
              <a:t>是属性集</a:t>
            </a:r>
            <a:r>
              <a:rPr lang="en-US" altLang="zh-CN" sz="3600"/>
              <a:t>U</a:t>
            </a:r>
            <a:r>
              <a:rPr lang="zh-CN" altLang="en-US" sz="3600"/>
              <a:t>上的一个关系模式。</a:t>
            </a:r>
            <a:r>
              <a:rPr lang="en-US" altLang="zh-CN" sz="3600"/>
              <a:t>X, Y, Z</a:t>
            </a:r>
            <a:r>
              <a:rPr lang="zh-CN" altLang="en-US" sz="3600"/>
              <a:t>是</a:t>
            </a:r>
            <a:r>
              <a:rPr lang="en-US" altLang="zh-CN" sz="3600"/>
              <a:t>U</a:t>
            </a:r>
            <a:r>
              <a:rPr lang="zh-CN" altLang="en-US" sz="3600"/>
              <a:t>的子集，并且</a:t>
            </a:r>
            <a:r>
              <a:rPr lang="en-US" altLang="zh-CN" sz="3600"/>
              <a:t>Z=U-X-Y</a:t>
            </a:r>
            <a:r>
              <a:rPr lang="zh-CN" altLang="en-US" sz="3600"/>
              <a:t>。关系模式</a:t>
            </a:r>
            <a:r>
              <a:rPr lang="en-US" altLang="zh-CN" sz="3600" i="1"/>
              <a:t>R</a:t>
            </a:r>
            <a:r>
              <a:rPr lang="en-US" altLang="zh-CN" sz="3600"/>
              <a:t>(</a:t>
            </a:r>
            <a:r>
              <a:rPr lang="en-US" altLang="zh-CN" sz="3600" i="1"/>
              <a:t>U</a:t>
            </a:r>
            <a:r>
              <a:rPr lang="en-US" altLang="zh-CN" sz="3600"/>
              <a:t>)</a:t>
            </a:r>
            <a:r>
              <a:rPr lang="zh-CN" altLang="en-US" sz="3600"/>
              <a:t>中多值依赖 </a:t>
            </a:r>
            <a:r>
              <a:rPr lang="en-US" altLang="zh-CN" sz="3600" i="1">
                <a:solidFill>
                  <a:schemeClr val="accent2"/>
                </a:solidFill>
              </a:rPr>
              <a:t>X</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Y</a:t>
            </a:r>
            <a:r>
              <a:rPr lang="zh-CN" altLang="en-US" sz="3600">
                <a:sym typeface="Symbol" panose="05050102010706020507" pitchFamily="18" charset="2"/>
              </a:rPr>
              <a:t>成立，当且仅当对</a:t>
            </a:r>
            <a:r>
              <a:rPr lang="en-US" altLang="zh-CN" sz="3600" i="1"/>
              <a:t>R</a:t>
            </a:r>
            <a:r>
              <a:rPr lang="en-US" altLang="zh-CN" sz="3600"/>
              <a:t>(</a:t>
            </a:r>
            <a:r>
              <a:rPr lang="en-US" altLang="zh-CN" sz="3600" i="1"/>
              <a:t>U</a:t>
            </a:r>
            <a:r>
              <a:rPr lang="en-US" altLang="zh-CN" sz="3600"/>
              <a:t>)</a:t>
            </a:r>
            <a:r>
              <a:rPr lang="zh-CN" altLang="en-US" sz="3600">
                <a:sym typeface="Symbol" panose="05050102010706020507" pitchFamily="18" charset="2"/>
              </a:rPr>
              <a:t>的任一关系</a:t>
            </a:r>
            <a:r>
              <a:rPr lang="en-US" altLang="zh-CN" sz="3600" i="1">
                <a:sym typeface="Symbol" panose="05050102010706020507" pitchFamily="18" charset="2"/>
              </a:rPr>
              <a:t>r</a:t>
            </a:r>
            <a:r>
              <a:rPr lang="zh-CN" altLang="en-US" sz="3600">
                <a:sym typeface="Symbol" panose="05050102010706020507" pitchFamily="18" charset="2"/>
              </a:rPr>
              <a:t>，</a:t>
            </a:r>
            <a:r>
              <a:rPr lang="zh-CN" altLang="en-US" sz="3600">
                <a:solidFill>
                  <a:schemeClr val="accent2"/>
                </a:solidFill>
                <a:sym typeface="Symbol" panose="05050102010706020507" pitchFamily="18" charset="2"/>
              </a:rPr>
              <a:t>给定一对</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x</a:t>
            </a:r>
            <a:r>
              <a:rPr lang="en-US" altLang="zh-CN" sz="3600">
                <a:solidFill>
                  <a:schemeClr val="accent2"/>
                </a:solidFill>
                <a:sym typeface="Symbol" panose="05050102010706020507" pitchFamily="18" charset="2"/>
              </a:rPr>
              <a:t>, </a:t>
            </a:r>
            <a:r>
              <a:rPr lang="en-US" altLang="zh-CN" sz="3600" i="1">
                <a:solidFill>
                  <a:schemeClr val="accent2"/>
                </a:solidFill>
                <a:sym typeface="Symbol" panose="05050102010706020507" pitchFamily="18" charset="2"/>
              </a:rPr>
              <a:t>z</a:t>
            </a:r>
            <a:r>
              <a:rPr lang="en-US" altLang="zh-CN" sz="3600">
                <a:solidFill>
                  <a:schemeClr val="accent2"/>
                </a:solidFill>
                <a:sym typeface="Symbol" panose="05050102010706020507" pitchFamily="18" charset="2"/>
              </a:rPr>
              <a:t>)</a:t>
            </a:r>
            <a:r>
              <a:rPr lang="zh-CN" altLang="en-US" sz="3600">
                <a:solidFill>
                  <a:schemeClr val="accent2"/>
                </a:solidFill>
                <a:sym typeface="Symbol" panose="05050102010706020507" pitchFamily="18" charset="2"/>
              </a:rPr>
              <a:t>值，有一组</a:t>
            </a:r>
            <a:r>
              <a:rPr lang="en-US" altLang="zh-CN" sz="3600" i="1">
                <a:solidFill>
                  <a:schemeClr val="accent2"/>
                </a:solidFill>
                <a:sym typeface="Symbol" panose="05050102010706020507" pitchFamily="18" charset="2"/>
              </a:rPr>
              <a:t>Y</a:t>
            </a:r>
            <a:r>
              <a:rPr lang="zh-CN" altLang="en-US" sz="3600">
                <a:solidFill>
                  <a:schemeClr val="accent2"/>
                </a:solidFill>
                <a:sym typeface="Symbol" panose="05050102010706020507" pitchFamily="18" charset="2"/>
              </a:rPr>
              <a:t>的值，这组值仅仅决定于</a:t>
            </a:r>
            <a:r>
              <a:rPr lang="en-US" altLang="zh-CN" sz="3600" i="1">
                <a:solidFill>
                  <a:schemeClr val="accent2"/>
                </a:solidFill>
                <a:sym typeface="Symbol" panose="05050102010706020507" pitchFamily="18" charset="2"/>
              </a:rPr>
              <a:t>x</a:t>
            </a:r>
            <a:r>
              <a:rPr lang="zh-CN" altLang="en-US" sz="3600">
                <a:solidFill>
                  <a:schemeClr val="accent2"/>
                </a:solidFill>
                <a:sym typeface="Symbol" panose="05050102010706020507" pitchFamily="18" charset="2"/>
              </a:rPr>
              <a:t>值而与</a:t>
            </a:r>
            <a:r>
              <a:rPr lang="en-US" altLang="zh-CN" sz="3600" i="1">
                <a:solidFill>
                  <a:schemeClr val="accent2"/>
                </a:solidFill>
                <a:sym typeface="Symbol" panose="05050102010706020507" pitchFamily="18" charset="2"/>
              </a:rPr>
              <a:t>z</a:t>
            </a:r>
            <a:r>
              <a:rPr lang="zh-CN" altLang="en-US" sz="3600">
                <a:solidFill>
                  <a:schemeClr val="accent2"/>
                </a:solidFill>
                <a:sym typeface="Symbol" panose="05050102010706020507" pitchFamily="18" charset="2"/>
              </a:rPr>
              <a:t>值无关</a:t>
            </a:r>
            <a:r>
              <a:rPr lang="zh-CN" altLang="en-US" sz="3600">
                <a:sym typeface="Symbol" panose="05050102010706020507" pitchFamily="18" charset="2"/>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D7E4C151-8257-4142-83EC-D2D7435EBE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B0A990-C8E0-4FC9-8B67-946D4A24D127}" type="slidenum">
              <a:rPr lang="zh-CN" altLang="en-US"/>
              <a:pPr eaLnBrk="1" hangingPunct="1"/>
              <a:t>55</a:t>
            </a:fld>
            <a:endParaRPr lang="en-US" altLang="zh-CN"/>
          </a:p>
        </p:txBody>
      </p:sp>
      <p:sp>
        <p:nvSpPr>
          <p:cNvPr id="57347" name="Rectangle 2">
            <a:extLst>
              <a:ext uri="{FF2B5EF4-FFF2-40B4-BE49-F238E27FC236}">
                <a16:creationId xmlns:a16="http://schemas.microsoft.com/office/drawing/2014/main" id="{071A2BE5-09FF-41AC-B6F6-DA22FD150E18}"/>
              </a:ext>
            </a:extLst>
          </p:cNvPr>
          <p:cNvSpPr>
            <a:spLocks noGrp="1" noChangeArrowheads="1"/>
          </p:cNvSpPr>
          <p:nvPr>
            <p:ph type="title"/>
          </p:nvPr>
        </p:nvSpPr>
        <p:spPr/>
        <p:txBody>
          <a:bodyPr/>
          <a:lstStyle/>
          <a:p>
            <a:pPr eaLnBrk="1" hangingPunct="1"/>
            <a:r>
              <a:rPr lang="zh-CN" altLang="en-US" sz="4800">
                <a:solidFill>
                  <a:srgbClr val="3333CC"/>
                </a:solidFill>
              </a:rPr>
              <a:t>多值依赖</a:t>
            </a:r>
          </a:p>
        </p:txBody>
      </p:sp>
      <p:sp>
        <p:nvSpPr>
          <p:cNvPr id="57348" name="Rectangle 3">
            <a:extLst>
              <a:ext uri="{FF2B5EF4-FFF2-40B4-BE49-F238E27FC236}">
                <a16:creationId xmlns:a16="http://schemas.microsoft.com/office/drawing/2014/main" id="{05384EE2-35AF-4572-AA8E-AD32C8910DD2}"/>
              </a:ext>
            </a:extLst>
          </p:cNvPr>
          <p:cNvSpPr>
            <a:spLocks noGrp="1" noChangeArrowheads="1"/>
          </p:cNvSpPr>
          <p:nvPr>
            <p:ph type="body" idx="1"/>
          </p:nvPr>
        </p:nvSpPr>
        <p:spPr>
          <a:xfrm>
            <a:off x="250825" y="1600200"/>
            <a:ext cx="8642350" cy="4133850"/>
          </a:xfrm>
        </p:spPr>
        <p:txBody>
          <a:bodyPr/>
          <a:lstStyle/>
          <a:p>
            <a:pPr eaLnBrk="1" hangingPunct="1">
              <a:buFontTx/>
              <a:buNone/>
            </a:pPr>
            <a:r>
              <a:rPr lang="zh-CN" altLang="en-US" sz="3600"/>
              <a:t>   定义</a:t>
            </a:r>
            <a:r>
              <a:rPr lang="en-US" altLang="zh-CN" sz="3600"/>
              <a:t>6.9 </a:t>
            </a:r>
            <a:r>
              <a:rPr lang="zh-CN" altLang="en-US" sz="3600"/>
              <a:t>设</a:t>
            </a:r>
            <a:r>
              <a:rPr lang="en-US" altLang="zh-CN" sz="3600" i="1"/>
              <a:t>R</a:t>
            </a:r>
            <a:r>
              <a:rPr lang="en-US" altLang="zh-CN" sz="3600"/>
              <a:t>(</a:t>
            </a:r>
            <a:r>
              <a:rPr lang="en-US" altLang="zh-CN" sz="3600" i="1"/>
              <a:t>U</a:t>
            </a:r>
            <a:r>
              <a:rPr lang="en-US" altLang="zh-CN" sz="3600"/>
              <a:t>)</a:t>
            </a:r>
            <a:r>
              <a:rPr lang="zh-CN" altLang="en-US" sz="3600"/>
              <a:t>是属性集</a:t>
            </a:r>
            <a:r>
              <a:rPr lang="en-US" altLang="zh-CN" sz="3600"/>
              <a:t>U</a:t>
            </a:r>
            <a:r>
              <a:rPr lang="zh-CN" altLang="en-US" sz="3600"/>
              <a:t>上的一个关系模式。</a:t>
            </a:r>
            <a:r>
              <a:rPr lang="en-US" altLang="zh-CN" sz="3600"/>
              <a:t>X, Y, Z</a:t>
            </a:r>
            <a:r>
              <a:rPr lang="zh-CN" altLang="en-US" sz="3600"/>
              <a:t>是</a:t>
            </a:r>
            <a:r>
              <a:rPr lang="en-US" altLang="zh-CN" sz="3600"/>
              <a:t>U</a:t>
            </a:r>
            <a:r>
              <a:rPr lang="zh-CN" altLang="en-US" sz="3600"/>
              <a:t>的子集，并且</a:t>
            </a:r>
            <a:r>
              <a:rPr lang="en-US" altLang="zh-CN" sz="3600"/>
              <a:t>Z=U-X-Y</a:t>
            </a:r>
            <a:r>
              <a:rPr lang="zh-CN" altLang="en-US" sz="3600"/>
              <a:t>。关系模式</a:t>
            </a:r>
            <a:r>
              <a:rPr lang="en-US" altLang="zh-CN" sz="3600" i="1"/>
              <a:t>R</a:t>
            </a:r>
            <a:r>
              <a:rPr lang="en-US" altLang="zh-CN" sz="3600"/>
              <a:t>(</a:t>
            </a:r>
            <a:r>
              <a:rPr lang="en-US" altLang="zh-CN" sz="3600" i="1"/>
              <a:t>U</a:t>
            </a:r>
            <a:r>
              <a:rPr lang="en-US" altLang="zh-CN" sz="3600"/>
              <a:t>)</a:t>
            </a:r>
            <a:r>
              <a:rPr lang="zh-CN" altLang="en-US" sz="3600"/>
              <a:t>中多值依赖 </a:t>
            </a:r>
            <a:r>
              <a:rPr lang="en-US" altLang="zh-CN" sz="3600" i="1">
                <a:solidFill>
                  <a:schemeClr val="accent2"/>
                </a:solidFill>
              </a:rPr>
              <a:t>X</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Y</a:t>
            </a:r>
            <a:r>
              <a:rPr lang="zh-CN" altLang="en-US" sz="3600">
                <a:sym typeface="Symbol" panose="05050102010706020507" pitchFamily="18" charset="2"/>
              </a:rPr>
              <a:t>成立，当且仅当对</a:t>
            </a:r>
            <a:r>
              <a:rPr lang="en-US" altLang="zh-CN" sz="3600" i="1"/>
              <a:t>R</a:t>
            </a:r>
            <a:r>
              <a:rPr lang="en-US" altLang="zh-CN" sz="3600"/>
              <a:t>(</a:t>
            </a:r>
            <a:r>
              <a:rPr lang="en-US" altLang="zh-CN" sz="3600" i="1"/>
              <a:t>U</a:t>
            </a:r>
            <a:r>
              <a:rPr lang="en-US" altLang="zh-CN" sz="3600"/>
              <a:t>)</a:t>
            </a:r>
            <a:r>
              <a:rPr lang="zh-CN" altLang="en-US" sz="3600">
                <a:sym typeface="Symbol" panose="05050102010706020507" pitchFamily="18" charset="2"/>
              </a:rPr>
              <a:t>的任一关系</a:t>
            </a:r>
            <a:r>
              <a:rPr lang="en-US" altLang="zh-CN" sz="3600" i="1">
                <a:sym typeface="Symbol" panose="05050102010706020507" pitchFamily="18" charset="2"/>
              </a:rPr>
              <a:t>r</a:t>
            </a:r>
            <a:r>
              <a:rPr lang="zh-CN" altLang="en-US" sz="3600">
                <a:sym typeface="Symbol" panose="05050102010706020507" pitchFamily="18" charset="2"/>
              </a:rPr>
              <a:t>，</a:t>
            </a:r>
            <a:r>
              <a:rPr lang="zh-CN" altLang="en-US" sz="3600">
                <a:solidFill>
                  <a:schemeClr val="accent2"/>
                </a:solidFill>
                <a:sym typeface="Symbol" panose="05050102010706020507" pitchFamily="18" charset="2"/>
              </a:rPr>
              <a:t>给定一对</a:t>
            </a:r>
            <a:r>
              <a:rPr lang="en-US" altLang="zh-CN" sz="3600">
                <a:solidFill>
                  <a:schemeClr val="accent2"/>
                </a:solidFill>
                <a:sym typeface="Symbol" panose="05050102010706020507" pitchFamily="18" charset="2"/>
              </a:rPr>
              <a:t>(</a:t>
            </a:r>
            <a:r>
              <a:rPr lang="en-US" altLang="zh-CN" sz="3600" i="1">
                <a:solidFill>
                  <a:schemeClr val="accent2"/>
                </a:solidFill>
                <a:sym typeface="Symbol" panose="05050102010706020507" pitchFamily="18" charset="2"/>
              </a:rPr>
              <a:t>x</a:t>
            </a:r>
            <a:r>
              <a:rPr lang="en-US" altLang="zh-CN" sz="3600">
                <a:solidFill>
                  <a:schemeClr val="accent2"/>
                </a:solidFill>
                <a:sym typeface="Symbol" panose="05050102010706020507" pitchFamily="18" charset="2"/>
              </a:rPr>
              <a:t>, </a:t>
            </a:r>
            <a:r>
              <a:rPr lang="en-US" altLang="zh-CN" sz="3600" i="1">
                <a:solidFill>
                  <a:schemeClr val="accent2"/>
                </a:solidFill>
                <a:sym typeface="Symbol" panose="05050102010706020507" pitchFamily="18" charset="2"/>
              </a:rPr>
              <a:t>z</a:t>
            </a:r>
            <a:r>
              <a:rPr lang="en-US" altLang="zh-CN" sz="3600">
                <a:solidFill>
                  <a:schemeClr val="accent2"/>
                </a:solidFill>
                <a:sym typeface="Symbol" panose="05050102010706020507" pitchFamily="18" charset="2"/>
              </a:rPr>
              <a:t>)</a:t>
            </a:r>
            <a:r>
              <a:rPr lang="zh-CN" altLang="en-US" sz="3600">
                <a:solidFill>
                  <a:schemeClr val="accent2"/>
                </a:solidFill>
                <a:sym typeface="Symbol" panose="05050102010706020507" pitchFamily="18" charset="2"/>
              </a:rPr>
              <a:t>值，有一组</a:t>
            </a:r>
            <a:r>
              <a:rPr lang="en-US" altLang="zh-CN" sz="3600" i="1">
                <a:solidFill>
                  <a:schemeClr val="accent2"/>
                </a:solidFill>
                <a:sym typeface="Symbol" panose="05050102010706020507" pitchFamily="18" charset="2"/>
              </a:rPr>
              <a:t>Y</a:t>
            </a:r>
            <a:r>
              <a:rPr lang="zh-CN" altLang="en-US" sz="3600">
                <a:solidFill>
                  <a:schemeClr val="accent2"/>
                </a:solidFill>
                <a:sym typeface="Symbol" panose="05050102010706020507" pitchFamily="18" charset="2"/>
              </a:rPr>
              <a:t>的值，这组值仅仅决定于</a:t>
            </a:r>
            <a:r>
              <a:rPr lang="en-US" altLang="zh-CN" sz="3600" i="1">
                <a:solidFill>
                  <a:schemeClr val="accent2"/>
                </a:solidFill>
                <a:sym typeface="Symbol" panose="05050102010706020507" pitchFamily="18" charset="2"/>
              </a:rPr>
              <a:t>x</a:t>
            </a:r>
            <a:r>
              <a:rPr lang="zh-CN" altLang="en-US" sz="3600">
                <a:solidFill>
                  <a:schemeClr val="accent2"/>
                </a:solidFill>
                <a:sym typeface="Symbol" panose="05050102010706020507" pitchFamily="18" charset="2"/>
              </a:rPr>
              <a:t>值而与</a:t>
            </a:r>
            <a:r>
              <a:rPr lang="en-US" altLang="zh-CN" sz="3600" i="1">
                <a:solidFill>
                  <a:schemeClr val="accent2"/>
                </a:solidFill>
                <a:sym typeface="Symbol" panose="05050102010706020507" pitchFamily="18" charset="2"/>
              </a:rPr>
              <a:t>z</a:t>
            </a:r>
            <a:r>
              <a:rPr lang="zh-CN" altLang="en-US" sz="3600">
                <a:solidFill>
                  <a:schemeClr val="accent2"/>
                </a:solidFill>
                <a:sym typeface="Symbol" panose="05050102010706020507" pitchFamily="18" charset="2"/>
              </a:rPr>
              <a:t>值无关</a:t>
            </a:r>
            <a:r>
              <a:rPr lang="zh-CN" altLang="en-US" sz="3600">
                <a:sym typeface="Symbol" panose="05050102010706020507" pitchFamily="18" charset="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DD93926C-23CA-4011-8A17-C80D71885B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0630C7-CDB9-4049-A264-BACE6358132E}" type="slidenum">
              <a:rPr lang="zh-CN" altLang="en-US"/>
              <a:pPr eaLnBrk="1" hangingPunct="1"/>
              <a:t>56</a:t>
            </a:fld>
            <a:endParaRPr lang="en-US" altLang="zh-CN"/>
          </a:p>
        </p:txBody>
      </p:sp>
      <p:sp>
        <p:nvSpPr>
          <p:cNvPr id="58371" name="Rectangle 2">
            <a:extLst>
              <a:ext uri="{FF2B5EF4-FFF2-40B4-BE49-F238E27FC236}">
                <a16:creationId xmlns:a16="http://schemas.microsoft.com/office/drawing/2014/main" id="{9F78193F-E494-49A0-A3F8-B6D05E69F91F}"/>
              </a:ext>
            </a:extLst>
          </p:cNvPr>
          <p:cNvSpPr>
            <a:spLocks noGrp="1" noChangeArrowheads="1"/>
          </p:cNvSpPr>
          <p:nvPr>
            <p:ph type="title"/>
          </p:nvPr>
        </p:nvSpPr>
        <p:spPr/>
        <p:txBody>
          <a:bodyPr/>
          <a:lstStyle/>
          <a:p>
            <a:pPr eaLnBrk="1" hangingPunct="1"/>
            <a:r>
              <a:rPr lang="zh-CN" altLang="en-US" sz="4800">
                <a:solidFill>
                  <a:srgbClr val="3333CC"/>
                </a:solidFill>
              </a:rPr>
              <a:t>多值依赖等价的形式化定义</a:t>
            </a:r>
          </a:p>
        </p:txBody>
      </p:sp>
      <p:sp>
        <p:nvSpPr>
          <p:cNvPr id="58372" name="Rectangle 3">
            <a:extLst>
              <a:ext uri="{FF2B5EF4-FFF2-40B4-BE49-F238E27FC236}">
                <a16:creationId xmlns:a16="http://schemas.microsoft.com/office/drawing/2014/main" id="{6BE25681-43A6-4E39-B693-05240F0F58E4}"/>
              </a:ext>
            </a:extLst>
          </p:cNvPr>
          <p:cNvSpPr>
            <a:spLocks noGrp="1" noChangeArrowheads="1"/>
          </p:cNvSpPr>
          <p:nvPr>
            <p:ph type="body" idx="1"/>
          </p:nvPr>
        </p:nvSpPr>
        <p:spPr>
          <a:xfrm>
            <a:off x="457200" y="1341438"/>
            <a:ext cx="8229600" cy="5111750"/>
          </a:xfrm>
        </p:spPr>
        <p:txBody>
          <a:bodyPr/>
          <a:lstStyle/>
          <a:p>
            <a:pPr eaLnBrk="1" hangingPunct="1">
              <a:buFontTx/>
              <a:buNone/>
            </a:pPr>
            <a:r>
              <a:rPr lang="zh-CN" altLang="en-US" sz="3600"/>
              <a:t>  在</a:t>
            </a:r>
            <a:r>
              <a:rPr lang="en-US" altLang="zh-CN" sz="3600" i="1"/>
              <a:t>R</a:t>
            </a:r>
            <a:r>
              <a:rPr lang="en-US" altLang="zh-CN" sz="3600"/>
              <a:t> (</a:t>
            </a:r>
            <a:r>
              <a:rPr lang="en-US" altLang="zh-CN" sz="3600" i="1"/>
              <a:t>U</a:t>
            </a:r>
            <a:r>
              <a:rPr lang="en-US" altLang="zh-CN" sz="3600"/>
              <a:t>)</a:t>
            </a:r>
            <a:r>
              <a:rPr lang="zh-CN" altLang="en-US" sz="3600"/>
              <a:t>的任一关系</a:t>
            </a:r>
            <a:r>
              <a:rPr lang="en-US" altLang="zh-CN" sz="3600" i="1"/>
              <a:t>r</a:t>
            </a:r>
            <a:r>
              <a:rPr lang="zh-CN" altLang="en-US" sz="3600"/>
              <a:t>中，如果存在元组</a:t>
            </a:r>
            <a:r>
              <a:rPr lang="en-US" altLang="zh-CN" sz="3600" i="1"/>
              <a:t>t</a:t>
            </a:r>
            <a:r>
              <a:rPr lang="en-US" altLang="zh-CN" sz="3600"/>
              <a:t>, </a:t>
            </a:r>
            <a:r>
              <a:rPr lang="en-US" altLang="zh-CN" sz="3600" i="1"/>
              <a:t>s </a:t>
            </a:r>
            <a:r>
              <a:rPr lang="zh-CN" altLang="en-US" sz="3600"/>
              <a:t>使得</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，那么就必然存在元组</a:t>
            </a:r>
            <a:r>
              <a:rPr lang="en-US" altLang="zh-CN" sz="3600" i="1"/>
              <a:t>w</a:t>
            </a:r>
            <a:r>
              <a:rPr lang="zh-CN" altLang="en-US" sz="3600"/>
              <a:t>，</a:t>
            </a:r>
            <a:r>
              <a:rPr lang="en-US" altLang="zh-CN" sz="3600" i="1"/>
              <a:t>v</a:t>
            </a:r>
            <a:r>
              <a:rPr lang="en-US" altLang="zh-CN" sz="3600">
                <a:sym typeface="Symbol" panose="05050102010706020507" pitchFamily="18" charset="2"/>
              </a:rPr>
              <a:t></a:t>
            </a:r>
            <a:r>
              <a:rPr lang="en-US" altLang="zh-CN" sz="3600" i="1"/>
              <a:t>r</a:t>
            </a:r>
            <a:r>
              <a:rPr lang="zh-CN" altLang="en-US" sz="3600"/>
              <a:t>，</a:t>
            </a:r>
            <a:r>
              <a:rPr lang="en-US" altLang="zh-CN" sz="3600"/>
              <a:t>(</a:t>
            </a:r>
            <a:r>
              <a:rPr lang="en-US" altLang="zh-CN" sz="3600" i="1"/>
              <a:t>w</a:t>
            </a:r>
            <a:r>
              <a:rPr lang="zh-CN" altLang="en-US" sz="3600"/>
              <a:t>，</a:t>
            </a:r>
            <a:r>
              <a:rPr lang="en-US" altLang="zh-CN" sz="3600" i="1"/>
              <a:t>v</a:t>
            </a:r>
            <a:r>
              <a:rPr lang="zh-CN" altLang="en-US" sz="3600"/>
              <a:t>可以与</a:t>
            </a:r>
            <a:r>
              <a:rPr lang="en-US" altLang="zh-CN" sz="3600" i="1"/>
              <a:t>s</a:t>
            </a:r>
            <a:r>
              <a:rPr lang="zh-CN" altLang="en-US" sz="3600"/>
              <a:t>，</a:t>
            </a:r>
            <a:r>
              <a:rPr lang="en-US" altLang="zh-CN" sz="3600" i="1"/>
              <a:t>t</a:t>
            </a:r>
            <a:r>
              <a:rPr lang="zh-CN" altLang="en-US" sz="3600"/>
              <a:t>相同</a:t>
            </a:r>
            <a:r>
              <a:rPr lang="en-US" altLang="zh-CN" sz="3600"/>
              <a:t>)</a:t>
            </a:r>
            <a:r>
              <a:rPr lang="zh-CN" altLang="en-US" sz="3600"/>
              <a:t>，使得</a:t>
            </a:r>
            <a:r>
              <a:rPr lang="en-US" altLang="zh-CN" sz="3600" i="1"/>
              <a:t>w</a:t>
            </a:r>
            <a:r>
              <a:rPr lang="en-US" altLang="zh-CN" sz="3600"/>
              <a:t>[</a:t>
            </a:r>
            <a:r>
              <a:rPr lang="en-US" altLang="zh-CN" sz="3600" i="1"/>
              <a:t>X</a:t>
            </a:r>
            <a:r>
              <a:rPr lang="en-US" altLang="zh-CN" sz="3600"/>
              <a:t>] = </a:t>
            </a:r>
            <a:r>
              <a:rPr lang="en-US" altLang="zh-CN" sz="3600" i="1"/>
              <a:t>v</a:t>
            </a:r>
            <a:r>
              <a:rPr lang="en-US" altLang="zh-CN" sz="3600"/>
              <a:t>[</a:t>
            </a:r>
            <a:r>
              <a:rPr lang="en-US" altLang="zh-CN" sz="3600" i="1"/>
              <a:t>X</a:t>
            </a:r>
            <a:r>
              <a:rPr lang="en-US" altLang="zh-CN" sz="3600"/>
              <a:t>] = </a:t>
            </a:r>
            <a:r>
              <a:rPr lang="en-US" altLang="zh-CN" sz="3600" i="1"/>
              <a:t>t</a:t>
            </a:r>
            <a:r>
              <a:rPr lang="en-US" altLang="zh-CN" sz="3600"/>
              <a:t>[</a:t>
            </a:r>
            <a:r>
              <a:rPr lang="en-US" altLang="zh-CN" sz="3600" i="1"/>
              <a:t>X</a:t>
            </a:r>
            <a:r>
              <a:rPr lang="en-US" altLang="zh-CN" sz="3600"/>
              <a:t>]</a:t>
            </a:r>
            <a:r>
              <a:rPr lang="zh-CN" altLang="en-US" sz="3600"/>
              <a:t>，而</a:t>
            </a:r>
            <a:r>
              <a:rPr lang="en-US" altLang="zh-CN" sz="3600" i="1"/>
              <a:t>w</a:t>
            </a:r>
            <a:r>
              <a:rPr lang="en-US" altLang="zh-CN" sz="3600"/>
              <a:t>[</a:t>
            </a:r>
            <a:r>
              <a:rPr lang="en-US" altLang="zh-CN" sz="3600" i="1"/>
              <a:t>Y</a:t>
            </a:r>
            <a:r>
              <a:rPr lang="en-US" altLang="zh-CN" sz="3600"/>
              <a:t>]=</a:t>
            </a:r>
            <a:r>
              <a:rPr lang="en-US" altLang="zh-CN" sz="3600" i="1"/>
              <a:t>t</a:t>
            </a:r>
            <a:r>
              <a:rPr lang="en-US" altLang="zh-CN" sz="3600"/>
              <a:t>[</a:t>
            </a:r>
            <a:r>
              <a:rPr lang="en-US" altLang="zh-CN" sz="3600" i="1"/>
              <a:t>Y</a:t>
            </a:r>
            <a:r>
              <a:rPr lang="en-US" altLang="zh-CN" sz="3600"/>
              <a:t>]</a:t>
            </a:r>
            <a:r>
              <a:rPr lang="zh-CN" altLang="en-US" sz="3600"/>
              <a:t>，</a:t>
            </a:r>
            <a:r>
              <a:rPr lang="en-US" altLang="zh-CN" sz="3600" i="1"/>
              <a:t>w</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a:t>
            </a:r>
            <a:r>
              <a:rPr lang="en-US" altLang="zh-CN" sz="3600" i="1"/>
              <a:t>v</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r>
              <a:rPr lang="zh-CN" altLang="en-US" sz="3600"/>
              <a:t>，</a:t>
            </a:r>
            <a:r>
              <a:rPr lang="en-US" altLang="zh-CN" sz="3600" i="1"/>
              <a:t>v</a:t>
            </a:r>
            <a:r>
              <a:rPr lang="en-US" altLang="zh-CN" sz="3600"/>
              <a:t>[</a:t>
            </a:r>
            <a:r>
              <a:rPr lang="en-US" altLang="zh-CN" sz="3600" i="1"/>
              <a:t>Z</a:t>
            </a:r>
            <a:r>
              <a:rPr lang="en-US" altLang="zh-CN" sz="3600"/>
              <a:t>]=</a:t>
            </a:r>
            <a:r>
              <a:rPr lang="en-US" altLang="zh-CN" sz="3600" i="1"/>
              <a:t>t</a:t>
            </a:r>
            <a:r>
              <a:rPr lang="en-US" altLang="zh-CN" sz="3600"/>
              <a:t>[</a:t>
            </a:r>
            <a:r>
              <a:rPr lang="en-US" altLang="zh-CN" sz="3600" i="1"/>
              <a:t>Z</a:t>
            </a:r>
            <a:r>
              <a:rPr lang="en-US" altLang="zh-CN" sz="3600"/>
              <a:t>]</a:t>
            </a:r>
            <a:r>
              <a:rPr lang="zh-CN" altLang="en-US" sz="3600"/>
              <a:t>（即交换</a:t>
            </a:r>
            <a:r>
              <a:rPr lang="en-US" altLang="zh-CN" sz="3600" i="1"/>
              <a:t>s</a:t>
            </a:r>
            <a:r>
              <a:rPr lang="zh-CN" altLang="en-US" sz="3600"/>
              <a:t>，</a:t>
            </a:r>
            <a:r>
              <a:rPr lang="en-US" altLang="zh-CN" sz="3600" i="1"/>
              <a:t>t</a:t>
            </a:r>
            <a:r>
              <a:rPr lang="zh-CN" altLang="en-US" sz="3600"/>
              <a:t>元组的</a:t>
            </a:r>
            <a:r>
              <a:rPr lang="en-US" altLang="zh-CN" sz="3600" i="1"/>
              <a:t>Y</a:t>
            </a:r>
            <a:r>
              <a:rPr lang="zh-CN" altLang="en-US" sz="3600"/>
              <a:t>值所得的两个新元组必在</a:t>
            </a:r>
            <a:r>
              <a:rPr lang="en-US" altLang="zh-CN" sz="3600" i="1"/>
              <a:t>r</a:t>
            </a:r>
            <a:r>
              <a:rPr lang="zh-CN" altLang="en-US" sz="3600"/>
              <a:t>中），则</a:t>
            </a:r>
            <a:r>
              <a:rPr lang="en-US" altLang="zh-CN" sz="3600" i="1">
                <a:solidFill>
                  <a:schemeClr val="accent2"/>
                </a:solidFill>
              </a:rPr>
              <a:t>Y</a:t>
            </a:r>
            <a:r>
              <a:rPr lang="zh-CN" altLang="en-US" sz="3600">
                <a:solidFill>
                  <a:schemeClr val="accent2"/>
                </a:solidFill>
              </a:rPr>
              <a:t>多值依赖于</a:t>
            </a:r>
            <a:r>
              <a:rPr lang="en-US" altLang="zh-CN" sz="3600" i="1">
                <a:solidFill>
                  <a:schemeClr val="accent2"/>
                </a:solidFill>
              </a:rPr>
              <a:t>X</a:t>
            </a:r>
            <a:r>
              <a:rPr lang="zh-CN" altLang="en-US" sz="3600"/>
              <a:t>，记为</a:t>
            </a:r>
            <a:r>
              <a:rPr lang="en-US" altLang="zh-CN" sz="3600" i="1">
                <a:solidFill>
                  <a:schemeClr val="accent2"/>
                </a:solidFill>
              </a:rPr>
              <a:t>X</a:t>
            </a:r>
            <a:r>
              <a:rPr lang="en-US" altLang="zh-CN" sz="3600">
                <a:solidFill>
                  <a:schemeClr val="accent2"/>
                </a:solidFill>
              </a:rPr>
              <a:t>→→</a:t>
            </a:r>
            <a:r>
              <a:rPr lang="en-US" altLang="zh-CN" sz="3600" i="1">
                <a:solidFill>
                  <a:schemeClr val="accent2"/>
                </a:solidFill>
              </a:rPr>
              <a:t>Y</a:t>
            </a:r>
            <a:r>
              <a:rPr lang="zh-CN" altLang="en-US" sz="3600"/>
              <a:t>。这里，</a:t>
            </a:r>
            <a:r>
              <a:rPr lang="en-US" altLang="zh-CN" sz="3600" i="1"/>
              <a:t>X</a:t>
            </a:r>
            <a:r>
              <a:rPr lang="zh-CN" altLang="en-US" sz="3600"/>
              <a:t>，</a:t>
            </a:r>
            <a:r>
              <a:rPr lang="en-US" altLang="zh-CN" sz="3600" i="1"/>
              <a:t>Y</a:t>
            </a:r>
            <a:r>
              <a:rPr lang="zh-CN" altLang="en-US" sz="3600"/>
              <a:t>是</a:t>
            </a:r>
            <a:r>
              <a:rPr lang="en-US" altLang="zh-CN" sz="3600" i="1"/>
              <a:t>U</a:t>
            </a:r>
            <a:r>
              <a:rPr lang="zh-CN" altLang="en-US" sz="3600"/>
              <a:t>的子集，</a:t>
            </a:r>
            <a:r>
              <a:rPr lang="en-US" altLang="zh-CN" sz="3600" i="1"/>
              <a:t>Z</a:t>
            </a:r>
            <a:r>
              <a:rPr lang="en-US" altLang="zh-CN" sz="3600"/>
              <a:t>=</a:t>
            </a:r>
            <a:r>
              <a:rPr lang="en-US" altLang="zh-CN" sz="3600" i="1"/>
              <a:t>U-X</a:t>
            </a:r>
            <a:r>
              <a:rPr lang="en-US" altLang="zh-CN" sz="3600"/>
              <a:t>-</a:t>
            </a:r>
            <a:r>
              <a:rPr lang="en-US" altLang="zh-CN" sz="3600" i="1"/>
              <a:t>Y</a:t>
            </a:r>
            <a:r>
              <a:rPr lang="zh-CN" altLang="en-US" sz="360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6CD3E36B-F84B-42E2-82CB-40136527C2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6C1186-9992-4B69-B5CE-8BECBF8BAB44}" type="slidenum">
              <a:rPr lang="zh-CN" altLang="en-US"/>
              <a:pPr eaLnBrk="1" hangingPunct="1"/>
              <a:t>57</a:t>
            </a:fld>
            <a:endParaRPr lang="en-US" altLang="zh-CN"/>
          </a:p>
        </p:txBody>
      </p:sp>
      <p:sp>
        <p:nvSpPr>
          <p:cNvPr id="59395" name="Rectangle 2">
            <a:extLst>
              <a:ext uri="{FF2B5EF4-FFF2-40B4-BE49-F238E27FC236}">
                <a16:creationId xmlns:a16="http://schemas.microsoft.com/office/drawing/2014/main" id="{053A5162-79C5-487D-89B2-E919CDD2A7A0}"/>
              </a:ext>
            </a:extLst>
          </p:cNvPr>
          <p:cNvSpPr>
            <a:spLocks noGrp="1" noChangeArrowheads="1"/>
          </p:cNvSpPr>
          <p:nvPr>
            <p:ph type="title"/>
          </p:nvPr>
        </p:nvSpPr>
        <p:spPr>
          <a:xfrm>
            <a:off x="179388" y="274638"/>
            <a:ext cx="8964612" cy="1143000"/>
          </a:xfrm>
        </p:spPr>
        <p:txBody>
          <a:bodyPr/>
          <a:lstStyle/>
          <a:p>
            <a:pPr eaLnBrk="1" hangingPunct="1"/>
            <a:r>
              <a:rPr lang="zh-CN" altLang="en-US" sz="4000">
                <a:solidFill>
                  <a:srgbClr val="3333CC"/>
                </a:solidFill>
              </a:rPr>
              <a:t>平凡的多值依赖 </a:t>
            </a:r>
            <a:r>
              <a:rPr lang="en-US" altLang="zh-CN" sz="4000">
                <a:solidFill>
                  <a:srgbClr val="3333CC"/>
                </a:solidFill>
              </a:rPr>
              <a:t>vs. </a:t>
            </a:r>
            <a:r>
              <a:rPr lang="zh-CN" altLang="en-US" sz="4000">
                <a:solidFill>
                  <a:srgbClr val="3333CC"/>
                </a:solidFill>
              </a:rPr>
              <a:t>非平凡的多值依赖</a:t>
            </a:r>
          </a:p>
        </p:txBody>
      </p:sp>
      <p:sp>
        <p:nvSpPr>
          <p:cNvPr id="56324" name="Rectangle 3">
            <a:extLst>
              <a:ext uri="{FF2B5EF4-FFF2-40B4-BE49-F238E27FC236}">
                <a16:creationId xmlns:a16="http://schemas.microsoft.com/office/drawing/2014/main" id="{C2243400-04E4-46A5-974C-EBBF3A284EA7}"/>
              </a:ext>
            </a:extLst>
          </p:cNvPr>
          <p:cNvSpPr>
            <a:spLocks noGrp="1" noChangeArrowheads="1"/>
          </p:cNvSpPr>
          <p:nvPr>
            <p:ph type="body" idx="1"/>
          </p:nvPr>
        </p:nvSpPr>
        <p:spPr>
          <a:xfrm>
            <a:off x="457200" y="1600200"/>
            <a:ext cx="8229600" cy="2549525"/>
          </a:xfrm>
        </p:spPr>
        <p:txBody>
          <a:bodyPr/>
          <a:lstStyle/>
          <a:p>
            <a:pPr eaLnBrk="1" hangingPunct="1"/>
            <a:r>
              <a:rPr lang="zh-CN" altLang="en-US" sz="3600"/>
              <a:t>若</a:t>
            </a:r>
            <a:r>
              <a:rPr lang="en-US" altLang="zh-CN" sz="3600" i="1"/>
              <a:t>X</a:t>
            </a:r>
            <a:r>
              <a:rPr lang="en-US" altLang="zh-CN" sz="3600"/>
              <a:t>→→</a:t>
            </a:r>
            <a:r>
              <a:rPr lang="en-US" altLang="zh-CN" sz="3600" i="1"/>
              <a:t>Y</a:t>
            </a:r>
            <a:r>
              <a:rPr lang="zh-CN" altLang="en-US" sz="3600"/>
              <a:t>，而</a:t>
            </a:r>
            <a:r>
              <a:rPr lang="en-US" altLang="zh-CN" sz="3600" i="1"/>
              <a:t>Z</a:t>
            </a:r>
            <a:r>
              <a:rPr lang="zh-CN" altLang="en-US" sz="3600"/>
              <a:t>＝</a:t>
            </a:r>
            <a:r>
              <a:rPr lang="en-US" altLang="zh-CN" sz="3600"/>
              <a:t>φ(</a:t>
            </a:r>
            <a:r>
              <a:rPr lang="zh-CN" altLang="en-US" sz="3600"/>
              <a:t>即</a:t>
            </a:r>
            <a:r>
              <a:rPr lang="en-US" altLang="zh-CN" sz="3600" i="1"/>
              <a:t>Z</a:t>
            </a:r>
            <a:r>
              <a:rPr lang="zh-CN" altLang="en-US" sz="3600"/>
              <a:t>为空</a:t>
            </a:r>
            <a:r>
              <a:rPr lang="en-US" altLang="zh-CN" sz="3600"/>
              <a:t>)</a:t>
            </a:r>
            <a:r>
              <a:rPr lang="zh-CN" altLang="en-US" sz="3600"/>
              <a:t>，则称</a:t>
            </a:r>
            <a:r>
              <a:rPr lang="en-US" altLang="zh-CN" sz="3600" i="1"/>
              <a:t>X</a:t>
            </a:r>
            <a:r>
              <a:rPr lang="en-US" altLang="zh-CN" sz="3600"/>
              <a:t>→→</a:t>
            </a:r>
            <a:r>
              <a:rPr lang="en-US" altLang="zh-CN" sz="3600" i="1"/>
              <a:t>Y</a:t>
            </a:r>
            <a:r>
              <a:rPr lang="zh-CN" altLang="en-US" sz="3600"/>
              <a:t>为</a:t>
            </a:r>
            <a:r>
              <a:rPr lang="zh-CN" altLang="en-US" sz="3600">
                <a:solidFill>
                  <a:schemeClr val="accent2"/>
                </a:solidFill>
              </a:rPr>
              <a:t>平凡的多值依赖</a:t>
            </a:r>
          </a:p>
          <a:p>
            <a:pPr eaLnBrk="1" hangingPunct="1"/>
            <a:r>
              <a:rPr lang="zh-CN" altLang="en-US" sz="3600"/>
              <a:t>否则称</a:t>
            </a:r>
            <a:r>
              <a:rPr lang="en-US" altLang="zh-CN" sz="3600" i="1"/>
              <a:t>X</a:t>
            </a:r>
            <a:r>
              <a:rPr lang="en-US" altLang="zh-CN" sz="3600"/>
              <a:t>→→</a:t>
            </a:r>
            <a:r>
              <a:rPr lang="en-US" altLang="zh-CN" sz="3600" i="1"/>
              <a:t>Y</a:t>
            </a:r>
            <a:r>
              <a:rPr lang="zh-CN" altLang="en-US" sz="3600"/>
              <a:t>为</a:t>
            </a:r>
            <a:r>
              <a:rPr lang="zh-CN" altLang="en-US" sz="3600">
                <a:solidFill>
                  <a:schemeClr val="accent2"/>
                </a:solidFill>
              </a:rPr>
              <a:t>非平凡的多值依赖</a:t>
            </a:r>
          </a:p>
          <a:p>
            <a:pPr eaLnBrk="1" hangingPunct="1"/>
            <a:endParaRPr lang="zh-CN" altLang="en-US" sz="360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71EA1A99-4582-481E-BAEE-898694E034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B492BB-DE29-4791-93EE-411F7BB19C15}" type="slidenum">
              <a:rPr lang="zh-CN" altLang="en-US"/>
              <a:pPr eaLnBrk="1" hangingPunct="1"/>
              <a:t>58</a:t>
            </a:fld>
            <a:endParaRPr lang="en-US" altLang="zh-CN"/>
          </a:p>
        </p:txBody>
      </p:sp>
      <p:sp>
        <p:nvSpPr>
          <p:cNvPr id="60419" name="Rectangle 9">
            <a:extLst>
              <a:ext uri="{FF2B5EF4-FFF2-40B4-BE49-F238E27FC236}">
                <a16:creationId xmlns:a16="http://schemas.microsoft.com/office/drawing/2014/main" id="{763F23E4-913D-48A0-95EE-48B71837E53A}"/>
              </a:ext>
            </a:extLst>
          </p:cNvPr>
          <p:cNvSpPr>
            <a:spLocks noGrp="1" noChangeArrowheads="1"/>
          </p:cNvSpPr>
          <p:nvPr>
            <p:ph type="body" idx="1"/>
          </p:nvPr>
        </p:nvSpPr>
        <p:spPr>
          <a:xfrm>
            <a:off x="468313" y="260350"/>
            <a:ext cx="8424862" cy="2592388"/>
          </a:xfrm>
        </p:spPr>
        <p:txBody>
          <a:bodyPr/>
          <a:lstStyle/>
          <a:p>
            <a:pPr eaLnBrk="1" hangingPunct="1">
              <a:buFontTx/>
              <a:buNone/>
            </a:pPr>
            <a:r>
              <a:rPr lang="zh-CN" altLang="en-US"/>
              <a:t>例</a:t>
            </a:r>
            <a:r>
              <a:rPr lang="en-US" altLang="zh-CN"/>
              <a:t>10. </a:t>
            </a:r>
            <a:r>
              <a:rPr lang="zh-CN" altLang="en-US"/>
              <a:t>关系模式</a:t>
            </a:r>
            <a:r>
              <a:rPr lang="en-US" altLang="zh-CN"/>
              <a:t>WSC</a:t>
            </a:r>
            <a:r>
              <a:rPr lang="zh-CN" altLang="en-US"/>
              <a:t>（</a:t>
            </a:r>
            <a:r>
              <a:rPr lang="en-US" altLang="zh-CN"/>
              <a:t>W</a:t>
            </a:r>
            <a:r>
              <a:rPr lang="zh-CN" altLang="en-US"/>
              <a:t>，</a:t>
            </a:r>
            <a:r>
              <a:rPr lang="en-US" altLang="zh-CN"/>
              <a:t>S</a:t>
            </a:r>
            <a:r>
              <a:rPr lang="zh-CN" altLang="en-US"/>
              <a:t>，</a:t>
            </a:r>
            <a:r>
              <a:rPr lang="en-US" altLang="zh-CN"/>
              <a:t>C</a:t>
            </a:r>
            <a:r>
              <a:rPr lang="zh-CN" altLang="en-US"/>
              <a:t>） </a:t>
            </a:r>
            <a:r>
              <a:rPr lang="en-US" altLang="zh-CN"/>
              <a:t>W</a:t>
            </a:r>
            <a:r>
              <a:rPr lang="zh-CN" altLang="en-US"/>
              <a:t>表示仓库，</a:t>
            </a:r>
            <a:r>
              <a:rPr lang="en-US" altLang="zh-CN"/>
              <a:t>S</a:t>
            </a:r>
            <a:r>
              <a:rPr lang="zh-CN" altLang="en-US"/>
              <a:t>表示保管员，</a:t>
            </a:r>
            <a:r>
              <a:rPr lang="en-US" altLang="zh-CN"/>
              <a:t>C</a:t>
            </a:r>
            <a:r>
              <a:rPr lang="zh-CN" altLang="en-US"/>
              <a:t>表示商品</a:t>
            </a:r>
          </a:p>
          <a:p>
            <a:pPr eaLnBrk="1" hangingPunct="1"/>
            <a:r>
              <a:rPr lang="zh-CN" altLang="en-US"/>
              <a:t>假设每个仓库有若干个保管员，若干种商品</a:t>
            </a:r>
          </a:p>
          <a:p>
            <a:pPr eaLnBrk="1" hangingPunct="1"/>
            <a:r>
              <a:rPr lang="zh-CN" altLang="en-US"/>
              <a:t>每个保管员保管所在的仓库的所有商品</a:t>
            </a:r>
          </a:p>
          <a:p>
            <a:pPr eaLnBrk="1" hangingPunct="1"/>
            <a:r>
              <a:rPr lang="zh-CN" altLang="en-US"/>
              <a:t>每种商品被所有保管员保管</a:t>
            </a:r>
          </a:p>
          <a:p>
            <a:pPr eaLnBrk="1" hangingPunct="1"/>
            <a:endParaRPr lang="zh-CN" altLang="en-US"/>
          </a:p>
        </p:txBody>
      </p:sp>
      <p:pic>
        <p:nvPicPr>
          <p:cNvPr id="60420" name="Picture 4">
            <a:extLst>
              <a:ext uri="{FF2B5EF4-FFF2-40B4-BE49-F238E27FC236}">
                <a16:creationId xmlns:a16="http://schemas.microsoft.com/office/drawing/2014/main" id="{DB843D5F-7976-4BFC-8081-E0DB73F4E6F3}"/>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403350" y="3060700"/>
            <a:ext cx="6408738" cy="357663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574CFA63-F0EC-4C43-A067-A24113B90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94C58D-F8D2-4B97-9757-8F10ABD3E160}" type="slidenum">
              <a:rPr lang="zh-CN" altLang="en-US"/>
              <a:pPr eaLnBrk="1" hangingPunct="1"/>
              <a:t>59</a:t>
            </a:fld>
            <a:endParaRPr lang="en-US" altLang="zh-CN"/>
          </a:p>
        </p:txBody>
      </p:sp>
      <p:pic>
        <p:nvPicPr>
          <p:cNvPr id="61443" name="Picture 4">
            <a:extLst>
              <a:ext uri="{FF2B5EF4-FFF2-40B4-BE49-F238E27FC236}">
                <a16:creationId xmlns:a16="http://schemas.microsoft.com/office/drawing/2014/main" id="{21AA70E1-AB18-483A-A681-5186130261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3692"/>
          <a:stretch>
            <a:fillRect/>
          </a:stretch>
        </p:blipFill>
        <p:spPr>
          <a:xfrm>
            <a:off x="900113" y="404813"/>
            <a:ext cx="7416800" cy="3519487"/>
          </a:xfrm>
        </p:spPr>
      </p:pic>
      <p:sp>
        <p:nvSpPr>
          <p:cNvPr id="61444" name="Rectangle 7">
            <a:extLst>
              <a:ext uri="{FF2B5EF4-FFF2-40B4-BE49-F238E27FC236}">
                <a16:creationId xmlns:a16="http://schemas.microsoft.com/office/drawing/2014/main" id="{87014536-EE83-4BA3-9097-7BC4068F4F80}"/>
              </a:ext>
            </a:extLst>
          </p:cNvPr>
          <p:cNvSpPr>
            <a:spLocks noChangeArrowheads="1"/>
          </p:cNvSpPr>
          <p:nvPr/>
        </p:nvSpPr>
        <p:spPr bwMode="auto">
          <a:xfrm>
            <a:off x="1476375" y="5084763"/>
            <a:ext cx="5905500" cy="863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a:t>W</a:t>
            </a:r>
            <a:r>
              <a:rPr lang="en-US" altLang="zh-CN" sz="3600">
                <a:sym typeface="Symbol" panose="05050102010706020507" pitchFamily="18" charset="2"/>
              </a:rPr>
              <a:t>S </a:t>
            </a:r>
            <a:r>
              <a:rPr lang="zh-CN" altLang="en-US" sz="3600">
                <a:sym typeface="Symbol" panose="05050102010706020507" pitchFamily="18" charset="2"/>
              </a:rPr>
              <a:t>且 </a:t>
            </a:r>
            <a:r>
              <a:rPr lang="en-US" altLang="zh-CN" sz="3600">
                <a:sym typeface="Symbol" panose="05050102010706020507" pitchFamily="18" charset="2"/>
              </a:rPr>
              <a:t>WC</a:t>
            </a:r>
          </a:p>
        </p:txBody>
      </p:sp>
      <p:sp>
        <p:nvSpPr>
          <p:cNvPr id="5" name="圆角矩形 4">
            <a:extLst>
              <a:ext uri="{FF2B5EF4-FFF2-40B4-BE49-F238E27FC236}">
                <a16:creationId xmlns:a16="http://schemas.microsoft.com/office/drawing/2014/main" id="{6CE011FC-ED08-43D0-A569-A94DF9AD0271}"/>
              </a:ext>
            </a:extLst>
          </p:cNvPr>
          <p:cNvSpPr/>
          <p:nvPr/>
        </p:nvSpPr>
        <p:spPr>
          <a:xfrm>
            <a:off x="5715000" y="3786188"/>
            <a:ext cx="2786063" cy="9286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dirty="0">
                <a:solidFill>
                  <a:srgbClr val="3333CC"/>
                </a:solidFill>
              </a:rPr>
              <a:t>完全二分图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FEC4026D-233F-4B5C-A0CC-8700218E0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50F5A1-5D75-4703-80D8-FD8C92D47B66}"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B3014323-3AD5-42AB-BD6E-554578594486}"/>
              </a:ext>
            </a:extLst>
          </p:cNvPr>
          <p:cNvSpPr>
            <a:spLocks noGrp="1" noChangeArrowheads="1"/>
          </p:cNvSpPr>
          <p:nvPr>
            <p:ph type="title"/>
          </p:nvPr>
        </p:nvSpPr>
        <p:spPr>
          <a:xfrm>
            <a:off x="428625" y="0"/>
            <a:ext cx="8229600" cy="1143000"/>
          </a:xfrm>
        </p:spPr>
        <p:txBody>
          <a:bodyPr/>
          <a:lstStyle/>
          <a:p>
            <a:pPr eaLnBrk="1" hangingPunct="1"/>
            <a:r>
              <a:rPr lang="zh-CN" altLang="en-US" sz="4800" b="1">
                <a:solidFill>
                  <a:srgbClr val="3333CC"/>
                </a:solidFill>
              </a:rPr>
              <a:t>二、关系模式的形式化定义</a:t>
            </a:r>
          </a:p>
        </p:txBody>
      </p:sp>
      <p:sp>
        <p:nvSpPr>
          <p:cNvPr id="15363" name="Rectangle 3">
            <a:extLst>
              <a:ext uri="{FF2B5EF4-FFF2-40B4-BE49-F238E27FC236}">
                <a16:creationId xmlns:a16="http://schemas.microsoft.com/office/drawing/2014/main" id="{D67A6BDF-0B2A-4B18-84AE-745BBF3808A0}"/>
              </a:ext>
            </a:extLst>
          </p:cNvPr>
          <p:cNvSpPr>
            <a:spLocks noGrp="1" noChangeArrowheads="1"/>
          </p:cNvSpPr>
          <p:nvPr>
            <p:ph type="body" idx="1"/>
          </p:nvPr>
        </p:nvSpPr>
        <p:spPr>
          <a:xfrm>
            <a:off x="468313" y="1268413"/>
            <a:ext cx="8351837" cy="5184775"/>
          </a:xfrm>
        </p:spPr>
        <p:txBody>
          <a:bodyPr/>
          <a:lstStyle/>
          <a:p>
            <a:pPr marL="609600" indent="-609600" eaLnBrk="1" hangingPunct="1">
              <a:buFontTx/>
              <a:buNone/>
            </a:pPr>
            <a:r>
              <a:rPr lang="zh-CN" altLang="en-US" sz="4000"/>
              <a:t>关系模式由五部分组成，五元组</a:t>
            </a:r>
          </a:p>
          <a:p>
            <a:pPr marL="609600" indent="-609600" eaLnBrk="1" hangingPunct="1">
              <a:buFontTx/>
              <a:buNone/>
            </a:pPr>
            <a:r>
              <a:rPr lang="en-US" altLang="zh-CN" sz="4000" i="1">
                <a:solidFill>
                  <a:schemeClr val="accent2"/>
                </a:solidFill>
              </a:rPr>
              <a:t>R</a:t>
            </a:r>
            <a:r>
              <a:rPr lang="en-US" altLang="zh-CN" sz="4000">
                <a:solidFill>
                  <a:schemeClr val="accent2"/>
                </a:solidFill>
              </a:rPr>
              <a:t>(</a:t>
            </a:r>
            <a:r>
              <a:rPr lang="en-US" altLang="zh-CN" sz="4000" i="1">
                <a:solidFill>
                  <a:schemeClr val="accent2"/>
                </a:solidFill>
              </a:rPr>
              <a:t>U</a:t>
            </a:r>
            <a:r>
              <a:rPr lang="en-US" altLang="zh-CN" sz="4000">
                <a:solidFill>
                  <a:schemeClr val="accent2"/>
                </a:solidFill>
              </a:rPr>
              <a:t>, </a:t>
            </a:r>
            <a:r>
              <a:rPr lang="en-US" altLang="zh-CN" sz="4000" i="1">
                <a:solidFill>
                  <a:schemeClr val="accent2"/>
                </a:solidFill>
              </a:rPr>
              <a:t>D</a:t>
            </a:r>
            <a:r>
              <a:rPr lang="en-US" altLang="zh-CN" sz="4000">
                <a:solidFill>
                  <a:schemeClr val="accent2"/>
                </a:solidFill>
              </a:rPr>
              <a:t>, </a:t>
            </a:r>
            <a:r>
              <a:rPr lang="en-US" altLang="zh-CN" sz="4000" i="1">
                <a:solidFill>
                  <a:schemeClr val="accent2"/>
                </a:solidFill>
              </a:rPr>
              <a:t>DOM</a:t>
            </a:r>
            <a:r>
              <a:rPr lang="en-US" altLang="zh-CN" sz="4000">
                <a:solidFill>
                  <a:schemeClr val="accent2"/>
                </a:solidFill>
              </a:rPr>
              <a:t>, </a:t>
            </a:r>
            <a:r>
              <a:rPr lang="en-US" altLang="zh-CN" sz="4000" i="1">
                <a:solidFill>
                  <a:schemeClr val="accent2"/>
                </a:solidFill>
              </a:rPr>
              <a:t>F</a:t>
            </a:r>
            <a:r>
              <a:rPr lang="en-US" altLang="zh-CN" sz="4000">
                <a:solidFill>
                  <a:schemeClr val="accent2"/>
                </a:solidFill>
              </a:rPr>
              <a:t>)</a:t>
            </a:r>
          </a:p>
          <a:p>
            <a:pPr marL="990600" lvl="1" indent="-533400" eaLnBrk="1" hangingPunct="1">
              <a:buFontTx/>
              <a:buAutoNum type="circleNumDbPlain"/>
            </a:pPr>
            <a:r>
              <a:rPr lang="en-US" altLang="zh-CN" sz="4000"/>
              <a:t> </a:t>
            </a:r>
            <a:r>
              <a:rPr lang="en-US" altLang="zh-CN" sz="4000" i="1"/>
              <a:t>R</a:t>
            </a:r>
            <a:r>
              <a:rPr lang="zh-CN" altLang="en-US" sz="4000"/>
              <a:t>：关系名</a:t>
            </a:r>
          </a:p>
          <a:p>
            <a:pPr marL="990600" lvl="1" indent="-533400" eaLnBrk="1" hangingPunct="1">
              <a:buFontTx/>
              <a:buAutoNum type="circleNumDbPlain"/>
            </a:pPr>
            <a:r>
              <a:rPr lang="en-US" altLang="zh-CN" sz="4000"/>
              <a:t> </a:t>
            </a:r>
            <a:r>
              <a:rPr lang="en-US" altLang="zh-CN" sz="4000" i="1"/>
              <a:t>U</a:t>
            </a:r>
            <a:r>
              <a:rPr lang="zh-CN" altLang="en-US" sz="4000"/>
              <a:t>：一组属性</a:t>
            </a:r>
          </a:p>
          <a:p>
            <a:pPr marL="990600" lvl="1" indent="-533400" eaLnBrk="1" hangingPunct="1">
              <a:buFontTx/>
              <a:buAutoNum type="circleNumDbPlain"/>
            </a:pPr>
            <a:r>
              <a:rPr lang="en-US" altLang="zh-CN" sz="4000"/>
              <a:t> </a:t>
            </a:r>
            <a:r>
              <a:rPr lang="en-US" altLang="zh-CN" sz="4000" i="1"/>
              <a:t>D</a:t>
            </a:r>
            <a:r>
              <a:rPr lang="zh-CN" altLang="en-US" sz="4000"/>
              <a:t>：属性组</a:t>
            </a:r>
            <a:r>
              <a:rPr lang="en-US" altLang="zh-CN" sz="4000" i="1"/>
              <a:t>U</a:t>
            </a:r>
            <a:r>
              <a:rPr lang="zh-CN" altLang="en-US" sz="4000"/>
              <a:t>中属性所来自的域</a:t>
            </a:r>
          </a:p>
          <a:p>
            <a:pPr marL="990600" lvl="1" indent="-533400" eaLnBrk="1" hangingPunct="1">
              <a:buFontTx/>
              <a:buAutoNum type="circleNumDbPlain"/>
            </a:pPr>
            <a:r>
              <a:rPr lang="en-US" altLang="zh-CN" sz="4000"/>
              <a:t> </a:t>
            </a:r>
            <a:r>
              <a:rPr lang="en-US" altLang="zh-CN" sz="4000" i="1"/>
              <a:t>DOM</a:t>
            </a:r>
            <a:r>
              <a:rPr lang="zh-CN" altLang="en-US" sz="4000"/>
              <a:t>：属性到域的映射</a:t>
            </a:r>
          </a:p>
          <a:p>
            <a:pPr marL="990600" lvl="1" indent="-533400" eaLnBrk="1" hangingPunct="1">
              <a:buFontTx/>
              <a:buAutoNum type="circleNumDbPlain"/>
            </a:pPr>
            <a:r>
              <a:rPr lang="en-US" altLang="zh-CN" sz="4000"/>
              <a:t> </a:t>
            </a:r>
            <a:r>
              <a:rPr lang="en-US" altLang="zh-CN" sz="4000" i="1"/>
              <a:t>F</a:t>
            </a:r>
            <a:r>
              <a:rPr lang="zh-CN" altLang="en-US" sz="4000"/>
              <a:t>：属性组</a:t>
            </a:r>
            <a:r>
              <a:rPr lang="en-US" altLang="zh-CN" sz="4000" i="1"/>
              <a:t>U</a:t>
            </a:r>
            <a:r>
              <a:rPr lang="zh-CN" altLang="en-US" sz="4000"/>
              <a:t>上的一组数据依赖</a:t>
            </a:r>
            <a:endParaRPr lang="en-US" altLang="zh-CN"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D837A453-2560-447D-88EE-0EBB409C57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D36E47-1304-4C31-BB86-A84099C198BC}" type="slidenum">
              <a:rPr lang="zh-CN" altLang="en-US"/>
              <a:pPr eaLnBrk="1" hangingPunct="1"/>
              <a:t>60</a:t>
            </a:fld>
            <a:endParaRPr lang="en-US" altLang="zh-CN"/>
          </a:p>
        </p:txBody>
      </p:sp>
      <p:sp>
        <p:nvSpPr>
          <p:cNvPr id="62467" name="Rectangle 2">
            <a:extLst>
              <a:ext uri="{FF2B5EF4-FFF2-40B4-BE49-F238E27FC236}">
                <a16:creationId xmlns:a16="http://schemas.microsoft.com/office/drawing/2014/main" id="{A4E13646-8B31-4D38-A2B1-B91800AE75DD}"/>
              </a:ext>
            </a:extLst>
          </p:cNvPr>
          <p:cNvSpPr>
            <a:spLocks noGrp="1" noChangeArrowheads="1"/>
          </p:cNvSpPr>
          <p:nvPr>
            <p:ph type="title"/>
          </p:nvPr>
        </p:nvSpPr>
        <p:spPr>
          <a:xfrm>
            <a:off x="468313" y="0"/>
            <a:ext cx="8229600" cy="1143000"/>
          </a:xfrm>
        </p:spPr>
        <p:txBody>
          <a:bodyPr/>
          <a:lstStyle/>
          <a:p>
            <a:pPr eaLnBrk="1" hangingPunct="1"/>
            <a:r>
              <a:rPr lang="zh-CN" altLang="en-US" sz="4800">
                <a:solidFill>
                  <a:srgbClr val="3333CC"/>
                </a:solidFill>
              </a:rPr>
              <a:t>多值依赖的性质</a:t>
            </a:r>
          </a:p>
        </p:txBody>
      </p:sp>
      <p:sp>
        <p:nvSpPr>
          <p:cNvPr id="101379" name="Rectangle 3">
            <a:extLst>
              <a:ext uri="{FF2B5EF4-FFF2-40B4-BE49-F238E27FC236}">
                <a16:creationId xmlns:a16="http://schemas.microsoft.com/office/drawing/2014/main" id="{D63A5C3F-A56D-40B5-982A-82F6EB6F51DE}"/>
              </a:ext>
            </a:extLst>
          </p:cNvPr>
          <p:cNvSpPr>
            <a:spLocks noGrp="1" noChangeArrowheads="1"/>
          </p:cNvSpPr>
          <p:nvPr>
            <p:ph type="body" idx="1"/>
          </p:nvPr>
        </p:nvSpPr>
        <p:spPr>
          <a:xfrm>
            <a:off x="611188" y="1052513"/>
            <a:ext cx="8208962" cy="5545137"/>
          </a:xfrm>
        </p:spPr>
        <p:txBody>
          <a:bodyPr/>
          <a:lstStyle/>
          <a:p>
            <a:pPr marL="609600" indent="-609600" eaLnBrk="1" hangingPunct="1">
              <a:buFontTx/>
              <a:buAutoNum type="circleNumDbPlain"/>
            </a:pPr>
            <a:r>
              <a:rPr lang="zh-CN" altLang="en-US"/>
              <a:t>多值依赖具有</a:t>
            </a:r>
            <a:r>
              <a:rPr lang="zh-CN" altLang="en-US">
                <a:solidFill>
                  <a:schemeClr val="accent2"/>
                </a:solidFill>
              </a:rPr>
              <a:t>对称性</a:t>
            </a:r>
          </a:p>
          <a:p>
            <a:pPr marL="990600" lvl="1" indent="-533400" eaLnBrk="1" hangingPunct="1">
              <a:buFontTx/>
              <a:buNone/>
            </a:pPr>
            <a:r>
              <a:rPr lang="zh-CN" altLang="en-US"/>
              <a:t>若</a:t>
            </a:r>
            <a:r>
              <a:rPr lang="en-US" altLang="zh-CN"/>
              <a:t>X→→Y</a:t>
            </a:r>
            <a:r>
              <a:rPr lang="zh-CN" altLang="en-US"/>
              <a:t>，则</a:t>
            </a:r>
            <a:r>
              <a:rPr lang="en-US" altLang="zh-CN"/>
              <a:t>X→→Z</a:t>
            </a:r>
            <a:r>
              <a:rPr lang="zh-CN" altLang="en-US"/>
              <a:t>，其中</a:t>
            </a:r>
            <a:r>
              <a:rPr lang="en-US" altLang="zh-CN"/>
              <a:t>Z</a:t>
            </a:r>
            <a:r>
              <a:rPr lang="zh-CN" altLang="en-US"/>
              <a:t>＝</a:t>
            </a:r>
            <a:r>
              <a:rPr lang="en-US" altLang="zh-CN"/>
              <a:t>U</a:t>
            </a:r>
            <a:r>
              <a:rPr lang="zh-CN" altLang="en-US"/>
              <a:t>－</a:t>
            </a:r>
            <a:r>
              <a:rPr lang="en-US" altLang="zh-CN"/>
              <a:t>X</a:t>
            </a:r>
            <a:r>
              <a:rPr lang="zh-CN" altLang="en-US"/>
              <a:t>－</a:t>
            </a:r>
            <a:r>
              <a:rPr lang="en-US" altLang="zh-CN"/>
              <a:t>Y</a:t>
            </a:r>
          </a:p>
          <a:p>
            <a:pPr marL="609600" indent="-609600" eaLnBrk="1" hangingPunct="1">
              <a:buFontTx/>
              <a:buAutoNum type="circleNumDbPlain"/>
            </a:pPr>
            <a:r>
              <a:rPr lang="zh-CN" altLang="en-US"/>
              <a:t>多值依赖具有</a:t>
            </a:r>
            <a:r>
              <a:rPr lang="zh-CN" altLang="en-US">
                <a:solidFill>
                  <a:schemeClr val="accent2"/>
                </a:solidFill>
              </a:rPr>
              <a:t>传递性</a:t>
            </a:r>
          </a:p>
          <a:p>
            <a:pPr marL="990600" lvl="1" indent="-533400" eaLnBrk="1" hangingPunct="1">
              <a:buFontTx/>
              <a:buNone/>
            </a:pPr>
            <a:r>
              <a:rPr lang="zh-CN" altLang="en-US"/>
              <a:t>若</a:t>
            </a:r>
            <a:r>
              <a:rPr lang="en-US" altLang="zh-CN"/>
              <a:t>X→→Y</a:t>
            </a:r>
            <a:r>
              <a:rPr lang="zh-CN" altLang="en-US"/>
              <a:t>，</a:t>
            </a:r>
            <a:r>
              <a:rPr lang="en-US" altLang="zh-CN"/>
              <a:t>Y→→Z</a:t>
            </a:r>
            <a:r>
              <a:rPr lang="zh-CN" altLang="en-US"/>
              <a:t>， 则</a:t>
            </a:r>
            <a:r>
              <a:rPr lang="en-US" altLang="zh-CN">
                <a:solidFill>
                  <a:schemeClr val="accent2"/>
                </a:solidFill>
              </a:rPr>
              <a:t>X→→Z –Y</a:t>
            </a:r>
          </a:p>
          <a:p>
            <a:pPr marL="609600" indent="-609600" eaLnBrk="1" hangingPunct="1">
              <a:buFontTx/>
              <a:buAutoNum type="circleNumDbPlain"/>
            </a:pPr>
            <a:r>
              <a:rPr lang="zh-CN" altLang="en-US">
                <a:solidFill>
                  <a:srgbClr val="3333CC"/>
                </a:solidFill>
              </a:rPr>
              <a:t>函数依赖是多值依赖的特殊情况，若</a:t>
            </a:r>
            <a:r>
              <a:rPr lang="en-US" altLang="zh-CN">
                <a:solidFill>
                  <a:srgbClr val="3333CC"/>
                </a:solidFill>
              </a:rPr>
              <a:t>X→Y</a:t>
            </a:r>
            <a:r>
              <a:rPr lang="zh-CN" altLang="en-US">
                <a:solidFill>
                  <a:srgbClr val="3333CC"/>
                </a:solidFill>
              </a:rPr>
              <a:t>，则</a:t>
            </a:r>
            <a:r>
              <a:rPr lang="en-US" altLang="zh-CN">
                <a:solidFill>
                  <a:srgbClr val="3333CC"/>
                </a:solidFill>
              </a:rPr>
              <a:t>X→→Y</a:t>
            </a:r>
            <a:endParaRPr lang="zh-CN" altLang="en-US">
              <a:solidFill>
                <a:srgbClr val="3333CC"/>
              </a:solidFill>
            </a:endParaRPr>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endParaRPr lang="zh-CN" altLang="en-US"/>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endParaRPr lang="zh-CN" altLang="en-US"/>
          </a:p>
          <a:p>
            <a:pPr marL="609600" indent="-609600" eaLnBrk="1" hangingPunct="1">
              <a:buFontTx/>
              <a:buAutoNum type="circleNumDbPlain"/>
            </a:pPr>
            <a:r>
              <a:rPr lang="zh-CN" altLang="en-US"/>
              <a:t>若</a:t>
            </a:r>
            <a:r>
              <a:rPr lang="en-US" altLang="zh-CN"/>
              <a:t>X→→Y</a:t>
            </a:r>
            <a:r>
              <a:rPr lang="zh-CN" altLang="en-US"/>
              <a:t>，</a:t>
            </a:r>
            <a:r>
              <a:rPr lang="en-US" altLang="zh-CN"/>
              <a:t>X→→Z</a:t>
            </a:r>
            <a:r>
              <a:rPr lang="zh-CN" altLang="en-US"/>
              <a:t>，则</a:t>
            </a:r>
            <a:r>
              <a:rPr lang="en-US" altLang="zh-CN"/>
              <a:t>X→→Y-Z</a:t>
            </a:r>
            <a:r>
              <a:rPr lang="zh-CN" altLang="en-US"/>
              <a:t>，</a:t>
            </a:r>
            <a:r>
              <a:rPr lang="en-US" altLang="zh-CN"/>
              <a:t>X→→Z-Y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59137450-0C3C-430C-869D-EFB3EC553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DBC5D6-CB38-4344-B47A-7BF23329234E}" type="slidenum">
              <a:rPr lang="zh-CN" altLang="en-US"/>
              <a:pPr eaLnBrk="1" hangingPunct="1"/>
              <a:t>61</a:t>
            </a:fld>
            <a:endParaRPr lang="en-US" altLang="zh-CN"/>
          </a:p>
        </p:txBody>
      </p:sp>
      <p:sp>
        <p:nvSpPr>
          <p:cNvPr id="63491" name="Rectangle 2">
            <a:extLst>
              <a:ext uri="{FF2B5EF4-FFF2-40B4-BE49-F238E27FC236}">
                <a16:creationId xmlns:a16="http://schemas.microsoft.com/office/drawing/2014/main" id="{7E836A4A-3041-459A-B8E0-21D0AB865A82}"/>
              </a:ext>
            </a:extLst>
          </p:cNvPr>
          <p:cNvSpPr>
            <a:spLocks noGrp="1" noChangeArrowheads="1"/>
          </p:cNvSpPr>
          <p:nvPr>
            <p:ph type="title"/>
          </p:nvPr>
        </p:nvSpPr>
        <p:spPr/>
        <p:txBody>
          <a:bodyPr/>
          <a:lstStyle/>
          <a:p>
            <a:pPr eaLnBrk="1" hangingPunct="1"/>
            <a:r>
              <a:rPr lang="zh-CN" altLang="en-US" sz="4800">
                <a:solidFill>
                  <a:srgbClr val="3333CC"/>
                </a:solidFill>
              </a:rPr>
              <a:t>多值依赖与函数依赖的区别</a:t>
            </a:r>
          </a:p>
        </p:txBody>
      </p:sp>
      <p:sp>
        <p:nvSpPr>
          <p:cNvPr id="60420" name="Rectangle 3">
            <a:extLst>
              <a:ext uri="{FF2B5EF4-FFF2-40B4-BE49-F238E27FC236}">
                <a16:creationId xmlns:a16="http://schemas.microsoft.com/office/drawing/2014/main" id="{E82B92BC-E0CE-4649-B1B6-819A65638A1E}"/>
              </a:ext>
            </a:extLst>
          </p:cNvPr>
          <p:cNvSpPr>
            <a:spLocks noGrp="1" noChangeArrowheads="1"/>
          </p:cNvSpPr>
          <p:nvPr>
            <p:ph type="body" idx="1"/>
          </p:nvPr>
        </p:nvSpPr>
        <p:spPr>
          <a:xfrm>
            <a:off x="250825" y="1412875"/>
            <a:ext cx="8686800" cy="5184775"/>
          </a:xfrm>
        </p:spPr>
        <p:txBody>
          <a:bodyPr/>
          <a:lstStyle/>
          <a:p>
            <a:pPr marL="609600" indent="-609600" eaLnBrk="1" hangingPunct="1"/>
            <a:r>
              <a:rPr lang="zh-CN" altLang="en-US" sz="3600">
                <a:solidFill>
                  <a:schemeClr val="accent2"/>
                </a:solidFill>
              </a:rPr>
              <a:t>多值依赖的有效性与属性集的范围有关</a:t>
            </a:r>
          </a:p>
          <a:p>
            <a:pPr marL="990600" lvl="1" indent="-533400" eaLnBrk="1" hangingPunct="1">
              <a:buFontTx/>
              <a:buAutoNum type="circleNumDbPlain"/>
            </a:pPr>
            <a:r>
              <a:rPr lang="zh-CN" altLang="en-US" sz="3200"/>
              <a:t>若</a:t>
            </a:r>
            <a:r>
              <a:rPr lang="en-US" altLang="zh-CN" sz="3200"/>
              <a:t>X→→Y</a:t>
            </a:r>
            <a:r>
              <a:rPr lang="zh-CN" altLang="en-US" sz="3200"/>
              <a:t>在</a:t>
            </a:r>
            <a:r>
              <a:rPr lang="en-US" altLang="zh-CN" sz="3200"/>
              <a:t>U</a:t>
            </a:r>
            <a:r>
              <a:rPr lang="zh-CN" altLang="en-US" sz="3200"/>
              <a:t>上成立则在</a:t>
            </a:r>
            <a:r>
              <a:rPr lang="en-US" altLang="zh-CN" sz="3200"/>
              <a:t>W(XY</a:t>
            </a:r>
            <a:r>
              <a:rPr lang="en-US" altLang="zh-CN" sz="3200">
                <a:sym typeface="Symbol" panose="05050102010706020507" pitchFamily="18" charset="2"/>
              </a:rPr>
              <a:t>WU</a:t>
            </a:r>
            <a:r>
              <a:rPr lang="en-US" altLang="zh-CN" sz="3200"/>
              <a:t>)</a:t>
            </a:r>
            <a:r>
              <a:rPr lang="zh-CN" altLang="en-US" sz="3200"/>
              <a:t>上一定成立</a:t>
            </a:r>
          </a:p>
          <a:p>
            <a:pPr marL="990600" lvl="1" indent="-533400" eaLnBrk="1" hangingPunct="1">
              <a:buFontTx/>
              <a:buAutoNum type="circleNumDbPlain"/>
            </a:pPr>
            <a:r>
              <a:rPr lang="zh-CN" altLang="en-US" sz="3200"/>
              <a:t>反之不然，若</a:t>
            </a:r>
            <a:r>
              <a:rPr lang="en-US" altLang="zh-CN" sz="3200"/>
              <a:t>X→→Y</a:t>
            </a:r>
            <a:r>
              <a:rPr lang="zh-CN" altLang="en-US" sz="3200"/>
              <a:t>在</a:t>
            </a:r>
            <a:r>
              <a:rPr lang="en-US" altLang="zh-CN" sz="3200"/>
              <a:t>W(</a:t>
            </a:r>
            <a:r>
              <a:rPr lang="en-US" altLang="zh-CN" sz="3200">
                <a:sym typeface="Symbol" panose="05050102010706020507" pitchFamily="18" charset="2"/>
              </a:rPr>
              <a:t>WU</a:t>
            </a:r>
            <a:r>
              <a:rPr lang="en-US" altLang="zh-CN" sz="3200"/>
              <a:t>)</a:t>
            </a:r>
            <a:r>
              <a:rPr lang="zh-CN" altLang="en-US" sz="3200"/>
              <a:t>上成立，在</a:t>
            </a:r>
            <a:r>
              <a:rPr lang="en-US" altLang="zh-CN" sz="3200"/>
              <a:t>U</a:t>
            </a:r>
            <a:r>
              <a:rPr lang="zh-CN" altLang="en-US" sz="3200"/>
              <a:t>上并不一定成立</a:t>
            </a:r>
          </a:p>
          <a:p>
            <a:pPr marL="609600" indent="-609600" eaLnBrk="1" hangingPunct="1"/>
            <a:r>
              <a:rPr lang="zh-CN" altLang="en-US" sz="3600"/>
              <a:t>若函数依赖</a:t>
            </a:r>
            <a:r>
              <a:rPr lang="en-US" altLang="zh-CN" sz="3600"/>
              <a:t>X→Y</a:t>
            </a:r>
            <a:r>
              <a:rPr lang="zh-CN" altLang="en-US" sz="3600"/>
              <a:t>在</a:t>
            </a:r>
            <a:r>
              <a:rPr lang="en-US" altLang="zh-CN" sz="3600"/>
              <a:t>R(U)</a:t>
            </a:r>
            <a:r>
              <a:rPr lang="zh-CN" altLang="en-US" sz="3600"/>
              <a:t>上成立，则对于任何</a:t>
            </a:r>
            <a:r>
              <a:rPr lang="en-US" altLang="zh-CN" sz="3600"/>
              <a:t>Y</a:t>
            </a:r>
            <a:r>
              <a:rPr lang="en-US" altLang="zh-CN" sz="3600">
                <a:sym typeface="Symbol" panose="05050102010706020507" pitchFamily="18" charset="2"/>
              </a:rPr>
              <a:t></a:t>
            </a:r>
            <a:r>
              <a:rPr lang="en-US" altLang="zh-CN" sz="3600"/>
              <a:t>Y</a:t>
            </a:r>
            <a:r>
              <a:rPr lang="zh-CN" altLang="en-US" sz="3600"/>
              <a:t>均有</a:t>
            </a:r>
            <a:r>
              <a:rPr lang="en-US" altLang="zh-CN" sz="3600"/>
              <a:t>X→Y</a:t>
            </a:r>
            <a:r>
              <a:rPr lang="en-US" altLang="zh-CN" sz="3600">
                <a:sym typeface="Symbol" panose="05050102010706020507" pitchFamily="18" charset="2"/>
              </a:rPr>
              <a:t></a:t>
            </a:r>
            <a:r>
              <a:rPr lang="en-US" altLang="zh-CN" sz="3600"/>
              <a:t> </a:t>
            </a:r>
            <a:r>
              <a:rPr lang="zh-CN" altLang="en-US" sz="3600"/>
              <a:t>成立。而多值依赖</a:t>
            </a:r>
            <a:r>
              <a:rPr lang="en-US" altLang="zh-CN" sz="3600"/>
              <a:t>X→→Y</a:t>
            </a:r>
            <a:r>
              <a:rPr lang="zh-CN" altLang="en-US" sz="3600"/>
              <a:t>若在</a:t>
            </a:r>
            <a:r>
              <a:rPr lang="en-US" altLang="zh-CN" sz="3600"/>
              <a:t>R(U)</a:t>
            </a:r>
            <a:r>
              <a:rPr lang="zh-CN" altLang="en-US" sz="3600"/>
              <a:t>上成立，</a:t>
            </a:r>
            <a:r>
              <a:rPr lang="zh-CN" altLang="en-US" sz="3600">
                <a:solidFill>
                  <a:schemeClr val="accent2"/>
                </a:solidFill>
              </a:rPr>
              <a:t>不能断言对于任何</a:t>
            </a:r>
            <a:r>
              <a:rPr lang="en-US" altLang="zh-CN" sz="3600">
                <a:solidFill>
                  <a:schemeClr val="accent2"/>
                </a:solidFill>
              </a:rPr>
              <a:t>Y</a:t>
            </a:r>
            <a:r>
              <a:rPr lang="en-US" altLang="zh-CN" sz="3600">
                <a:sym typeface="Symbol" panose="05050102010706020507" pitchFamily="18" charset="2"/>
              </a:rPr>
              <a:t></a:t>
            </a:r>
            <a:r>
              <a:rPr lang="en-US" altLang="zh-CN" sz="3600">
                <a:solidFill>
                  <a:schemeClr val="accent2"/>
                </a:solidFill>
                <a:sym typeface="Symbol" panose="05050102010706020507" pitchFamily="18" charset="2"/>
              </a:rPr>
              <a:t></a:t>
            </a:r>
            <a:r>
              <a:rPr lang="en-US" altLang="zh-CN" sz="3600">
                <a:solidFill>
                  <a:schemeClr val="accent2"/>
                </a:solidFill>
              </a:rPr>
              <a:t> Y</a:t>
            </a:r>
            <a:r>
              <a:rPr lang="zh-CN" altLang="en-US" sz="3600">
                <a:solidFill>
                  <a:schemeClr val="accent2"/>
                </a:solidFill>
              </a:rPr>
              <a:t>有</a:t>
            </a:r>
            <a:r>
              <a:rPr lang="en-US" altLang="zh-CN" sz="3600">
                <a:solidFill>
                  <a:schemeClr val="accent2"/>
                </a:solidFill>
              </a:rPr>
              <a:t>X→→Y</a:t>
            </a:r>
            <a:r>
              <a:rPr lang="en-US" altLang="zh-CN" sz="3600">
                <a:sym typeface="Symbol" panose="05050102010706020507" pitchFamily="18" charset="2"/>
              </a:rPr>
              <a:t></a:t>
            </a:r>
            <a:r>
              <a:rPr lang="zh-CN" altLang="en-US" sz="3600">
                <a:solidFill>
                  <a:schemeClr val="accent2"/>
                </a:solidFill>
              </a:rPr>
              <a:t>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F1282C40-D878-46CB-A357-FB2F59B742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9D7BC7-4B88-4EDF-A3B7-A362ABB824BF}" type="slidenum">
              <a:rPr lang="zh-CN" altLang="en-US"/>
              <a:pPr eaLnBrk="1" hangingPunct="1"/>
              <a:t>62</a:t>
            </a:fld>
            <a:endParaRPr lang="en-US" altLang="zh-CN"/>
          </a:p>
        </p:txBody>
      </p:sp>
      <p:sp>
        <p:nvSpPr>
          <p:cNvPr id="64515" name="Rectangle 2">
            <a:extLst>
              <a:ext uri="{FF2B5EF4-FFF2-40B4-BE49-F238E27FC236}">
                <a16:creationId xmlns:a16="http://schemas.microsoft.com/office/drawing/2014/main" id="{B4E9917F-49F9-4355-9EBD-68C7DD76495E}"/>
              </a:ext>
            </a:extLst>
          </p:cNvPr>
          <p:cNvSpPr>
            <a:spLocks noGrp="1" noChangeArrowheads="1"/>
          </p:cNvSpPr>
          <p:nvPr>
            <p:ph type="title"/>
          </p:nvPr>
        </p:nvSpPr>
        <p:spPr>
          <a:xfrm>
            <a:off x="468313" y="260350"/>
            <a:ext cx="8229600" cy="1143000"/>
          </a:xfrm>
        </p:spPr>
        <p:txBody>
          <a:bodyPr/>
          <a:lstStyle/>
          <a:p>
            <a:pPr eaLnBrk="1" hangingPunct="1"/>
            <a:r>
              <a:rPr lang="en-US" altLang="zh-CN" sz="4800">
                <a:solidFill>
                  <a:srgbClr val="3333CC"/>
                </a:solidFill>
              </a:rPr>
              <a:t>6.2.8   4NF</a:t>
            </a:r>
            <a:endParaRPr lang="zh-CN" altLang="en-US" sz="4800">
              <a:solidFill>
                <a:srgbClr val="3333CC"/>
              </a:solidFill>
            </a:endParaRPr>
          </a:p>
        </p:txBody>
      </p:sp>
      <p:sp>
        <p:nvSpPr>
          <p:cNvPr id="103427" name="Rectangle 3">
            <a:extLst>
              <a:ext uri="{FF2B5EF4-FFF2-40B4-BE49-F238E27FC236}">
                <a16:creationId xmlns:a16="http://schemas.microsoft.com/office/drawing/2014/main" id="{4C9345BA-149D-49C9-84D5-9E679C06A2AF}"/>
              </a:ext>
            </a:extLst>
          </p:cNvPr>
          <p:cNvSpPr>
            <a:spLocks noGrp="1" noChangeArrowheads="1"/>
          </p:cNvSpPr>
          <p:nvPr>
            <p:ph type="body" idx="1"/>
          </p:nvPr>
        </p:nvSpPr>
        <p:spPr>
          <a:xfrm>
            <a:off x="468313" y="1628775"/>
            <a:ext cx="8435975" cy="4525963"/>
          </a:xfrm>
        </p:spPr>
        <p:txBody>
          <a:bodyPr/>
          <a:lstStyle/>
          <a:p>
            <a:pPr marL="609600" indent="-609600" eaLnBrk="1" hangingPunct="1">
              <a:lnSpc>
                <a:spcPct val="90000"/>
              </a:lnSpc>
            </a:pPr>
            <a:r>
              <a:rPr lang="zh-CN" altLang="en-US" sz="3600"/>
              <a:t>定义</a:t>
            </a:r>
            <a:r>
              <a:rPr lang="en-US" altLang="zh-CN" sz="3600" b="1"/>
              <a:t>6.10 </a:t>
            </a:r>
            <a:r>
              <a:rPr lang="zh-CN" altLang="en-US" sz="3600"/>
              <a:t>关系模式</a:t>
            </a:r>
            <a:r>
              <a:rPr lang="en-US" altLang="zh-CN" sz="3600" i="1"/>
              <a:t>R</a:t>
            </a:r>
            <a:r>
              <a:rPr lang="en-US" altLang="zh-CN" sz="3600"/>
              <a:t>&lt;</a:t>
            </a:r>
            <a:r>
              <a:rPr lang="en-US" altLang="zh-CN" sz="3600" i="1"/>
              <a:t>U</a:t>
            </a:r>
            <a:r>
              <a:rPr lang="en-US" altLang="zh-CN" sz="3600"/>
              <a:t>, </a:t>
            </a:r>
            <a:r>
              <a:rPr lang="en-US" altLang="zh-CN" sz="3600" i="1"/>
              <a:t>F</a:t>
            </a:r>
            <a:r>
              <a:rPr lang="en-US" altLang="zh-CN" sz="3600"/>
              <a:t>&gt;∈1NF</a:t>
            </a:r>
            <a:r>
              <a:rPr lang="zh-CN" altLang="en-US" sz="3600"/>
              <a:t>，如果对于</a:t>
            </a:r>
            <a:r>
              <a:rPr lang="en-US" altLang="zh-CN" sz="3600" i="1"/>
              <a:t>R</a:t>
            </a:r>
            <a:r>
              <a:rPr lang="zh-CN" altLang="en-US" sz="3600"/>
              <a:t>的每个非平凡多值依赖</a:t>
            </a:r>
            <a:r>
              <a:rPr lang="en-US" altLang="zh-CN" sz="3600"/>
              <a:t>X→→Y (Y</a:t>
            </a:r>
            <a:r>
              <a:rPr lang="en-US" altLang="zh-CN" sz="3600">
                <a:sym typeface="Symbol" panose="05050102010706020507" pitchFamily="18" charset="2"/>
              </a:rPr>
              <a:t></a:t>
            </a:r>
            <a:r>
              <a:rPr lang="en-US" altLang="zh-CN" sz="3600"/>
              <a:t>X)</a:t>
            </a:r>
            <a:r>
              <a:rPr lang="zh-CN" altLang="en-US" sz="3600"/>
              <a:t>，</a:t>
            </a:r>
            <a:r>
              <a:rPr lang="en-US" altLang="zh-CN" sz="3600"/>
              <a:t>X</a:t>
            </a:r>
            <a:r>
              <a:rPr lang="zh-CN" altLang="en-US" sz="3600"/>
              <a:t>都含有码，则</a:t>
            </a:r>
            <a:r>
              <a:rPr lang="en-US" altLang="zh-CN" sz="3600"/>
              <a:t>R∈4NF</a:t>
            </a:r>
          </a:p>
          <a:p>
            <a:pPr marL="609600" indent="-609600" eaLnBrk="1" hangingPunct="1">
              <a:lnSpc>
                <a:spcPct val="90000"/>
              </a:lnSpc>
            </a:pPr>
            <a:r>
              <a:rPr lang="zh-CN" altLang="en-US" sz="3600"/>
              <a:t>如果</a:t>
            </a:r>
            <a:r>
              <a:rPr lang="en-US" altLang="zh-CN" sz="3600"/>
              <a:t>R ∈ 4NF</a:t>
            </a:r>
            <a:r>
              <a:rPr lang="zh-CN" altLang="en-US" sz="3600"/>
              <a:t>，则</a:t>
            </a:r>
            <a:r>
              <a:rPr lang="en-US" altLang="zh-CN" sz="3600"/>
              <a:t>R ∈ BCNF</a:t>
            </a:r>
          </a:p>
          <a:p>
            <a:pPr marL="990600" lvl="1" indent="-533400" eaLnBrk="1" hangingPunct="1">
              <a:lnSpc>
                <a:spcPct val="90000"/>
              </a:lnSpc>
              <a:buFontTx/>
              <a:buAutoNum type="circleNumDbPlain"/>
            </a:pPr>
            <a:r>
              <a:rPr lang="zh-CN" altLang="en-US" sz="3600"/>
              <a:t>不允许有非平凡且非函数依赖的多值依赖</a:t>
            </a:r>
          </a:p>
          <a:p>
            <a:pPr marL="990600" lvl="1" indent="-533400" eaLnBrk="1" hangingPunct="1">
              <a:lnSpc>
                <a:spcPct val="90000"/>
              </a:lnSpc>
              <a:buFontTx/>
              <a:buAutoNum type="circleNumDbPlain"/>
            </a:pPr>
            <a:r>
              <a:rPr lang="zh-CN" altLang="en-US" sz="3600"/>
              <a:t>允许的非平凡多值依赖是函数依赖</a:t>
            </a:r>
            <a:endParaRPr lang="zh-CN" altLang="en-US" sz="4000"/>
          </a:p>
        </p:txBody>
      </p:sp>
      <p:cxnSp>
        <p:nvCxnSpPr>
          <p:cNvPr id="7" name="直接连接符 6">
            <a:extLst>
              <a:ext uri="{FF2B5EF4-FFF2-40B4-BE49-F238E27FC236}">
                <a16:creationId xmlns:a16="http://schemas.microsoft.com/office/drawing/2014/main" id="{F6534341-95A8-4420-9197-AFF60D886ED0}"/>
              </a:ext>
            </a:extLst>
          </p:cNvPr>
          <p:cNvCxnSpPr/>
          <p:nvPr/>
        </p:nvCxnSpPr>
        <p:spPr>
          <a:xfrm flipH="1">
            <a:off x="3348038" y="2708275"/>
            <a:ext cx="144462" cy="504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3EF46DAE-5AAD-4CBF-A846-0773DC395B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C11808-AB33-47AF-A3BF-DD9D72DFAC6D}" type="slidenum">
              <a:rPr lang="zh-CN" altLang="en-US"/>
              <a:pPr eaLnBrk="1" hangingPunct="1"/>
              <a:t>63</a:t>
            </a:fld>
            <a:endParaRPr lang="en-US" altLang="zh-CN"/>
          </a:p>
        </p:txBody>
      </p:sp>
      <p:sp>
        <p:nvSpPr>
          <p:cNvPr id="62467" name="Rectangle 3">
            <a:extLst>
              <a:ext uri="{FF2B5EF4-FFF2-40B4-BE49-F238E27FC236}">
                <a16:creationId xmlns:a16="http://schemas.microsoft.com/office/drawing/2014/main" id="{741C9132-C6BC-4369-8BDE-9CF947D211D3}"/>
              </a:ext>
            </a:extLst>
          </p:cNvPr>
          <p:cNvSpPr>
            <a:spLocks noGrp="1" noChangeArrowheads="1"/>
          </p:cNvSpPr>
          <p:nvPr>
            <p:ph type="body" idx="1"/>
          </p:nvPr>
        </p:nvSpPr>
        <p:spPr>
          <a:xfrm>
            <a:off x="539750" y="908050"/>
            <a:ext cx="8424863" cy="4826000"/>
          </a:xfrm>
        </p:spPr>
        <p:txBody>
          <a:bodyPr/>
          <a:lstStyle/>
          <a:p>
            <a:pPr eaLnBrk="1" hangingPunct="1"/>
            <a:r>
              <a:rPr lang="zh-CN" altLang="en-US" sz="3600"/>
              <a:t>例：</a:t>
            </a:r>
            <a:r>
              <a:rPr lang="en-US" altLang="zh-CN" sz="3600"/>
              <a:t>Teaching(C,T,B) </a:t>
            </a:r>
            <a:r>
              <a:rPr lang="en-US" altLang="zh-CN" sz="3600">
                <a:sym typeface="Symbol" panose="05050102010706020507" pitchFamily="18" charset="2"/>
              </a:rPr>
              <a:t></a:t>
            </a:r>
            <a:r>
              <a:rPr lang="en-US" altLang="zh-CN" sz="3600"/>
              <a:t> 4NF</a:t>
            </a:r>
          </a:p>
          <a:p>
            <a:pPr eaLnBrk="1" hangingPunct="1"/>
            <a:r>
              <a:rPr lang="zh-CN" altLang="en-US" sz="3600"/>
              <a:t>存在非平凡的多值依赖</a:t>
            </a:r>
            <a:r>
              <a:rPr lang="en-US" altLang="zh-CN" sz="3600"/>
              <a:t>C→→T</a:t>
            </a:r>
            <a:r>
              <a:rPr lang="zh-CN" altLang="en-US" sz="3600"/>
              <a:t>，且</a:t>
            </a:r>
            <a:r>
              <a:rPr lang="en-US" altLang="zh-CN" sz="3600"/>
              <a:t>C</a:t>
            </a:r>
            <a:r>
              <a:rPr lang="zh-CN" altLang="en-US" sz="3600"/>
              <a:t>不是码</a:t>
            </a:r>
          </a:p>
          <a:p>
            <a:pPr eaLnBrk="1" hangingPunct="1"/>
            <a:r>
              <a:rPr lang="zh-CN" altLang="en-US" sz="3600"/>
              <a:t>用投影分解法把</a:t>
            </a:r>
            <a:r>
              <a:rPr lang="en-US" altLang="zh-CN" sz="3600"/>
              <a:t>Teaching</a:t>
            </a:r>
            <a:r>
              <a:rPr lang="zh-CN" altLang="en-US" sz="3600"/>
              <a:t>分解为如下两个关系模式：</a:t>
            </a:r>
          </a:p>
          <a:p>
            <a:pPr lvl="1" eaLnBrk="1" hangingPunct="1"/>
            <a:r>
              <a:rPr lang="en-US" altLang="zh-CN" sz="3200"/>
              <a:t>CT(C, T) ∈ 4NF</a:t>
            </a:r>
          </a:p>
          <a:p>
            <a:pPr lvl="1" eaLnBrk="1" hangingPunct="1"/>
            <a:r>
              <a:rPr lang="en-US" altLang="zh-CN" sz="3200"/>
              <a:t>CB(C, B) ∈ 4NF</a:t>
            </a:r>
          </a:p>
          <a:p>
            <a:pPr lvl="1" eaLnBrk="1" hangingPunct="1"/>
            <a:r>
              <a:rPr lang="en-US" altLang="zh-CN" sz="3200"/>
              <a:t>C→→T</a:t>
            </a:r>
            <a:r>
              <a:rPr lang="zh-CN" altLang="en-US" sz="3200"/>
              <a:t>， </a:t>
            </a:r>
            <a:r>
              <a:rPr lang="en-US" altLang="zh-CN" sz="3200"/>
              <a:t>C→→B</a:t>
            </a:r>
            <a:r>
              <a:rPr lang="zh-CN" altLang="en-US" sz="3200"/>
              <a:t>是平凡的多值依赖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5F32616C-E974-4A75-848C-E76FD0D1A2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5DBED7-18AA-48C8-91B4-462B75A124C8}" type="slidenum">
              <a:rPr lang="zh-CN" altLang="en-US"/>
              <a:pPr eaLnBrk="1" hangingPunct="1"/>
              <a:t>64</a:t>
            </a:fld>
            <a:endParaRPr lang="en-US" altLang="zh-CN"/>
          </a:p>
        </p:txBody>
      </p:sp>
      <p:sp>
        <p:nvSpPr>
          <p:cNvPr id="66563" name="Rectangle 2">
            <a:extLst>
              <a:ext uri="{FF2B5EF4-FFF2-40B4-BE49-F238E27FC236}">
                <a16:creationId xmlns:a16="http://schemas.microsoft.com/office/drawing/2014/main" id="{B543EDB6-5A6B-4139-ABC9-CCFE1B0EDCDC}"/>
              </a:ext>
            </a:extLst>
          </p:cNvPr>
          <p:cNvSpPr>
            <a:spLocks noGrp="1" noChangeArrowheads="1"/>
          </p:cNvSpPr>
          <p:nvPr>
            <p:ph type="title"/>
          </p:nvPr>
        </p:nvSpPr>
        <p:spPr/>
        <p:txBody>
          <a:bodyPr/>
          <a:lstStyle/>
          <a:p>
            <a:pPr eaLnBrk="1" hangingPunct="1"/>
            <a:r>
              <a:rPr lang="en-US" altLang="zh-CN" sz="4800">
                <a:solidFill>
                  <a:srgbClr val="3333CC"/>
                </a:solidFill>
              </a:rPr>
              <a:t>6.2.9 </a:t>
            </a:r>
            <a:r>
              <a:rPr lang="zh-CN" altLang="en-US" sz="4800">
                <a:solidFill>
                  <a:srgbClr val="3333CC"/>
                </a:solidFill>
              </a:rPr>
              <a:t>规范化小结</a:t>
            </a:r>
          </a:p>
        </p:txBody>
      </p:sp>
      <p:sp>
        <p:nvSpPr>
          <p:cNvPr id="63492" name="Rectangle 3">
            <a:extLst>
              <a:ext uri="{FF2B5EF4-FFF2-40B4-BE49-F238E27FC236}">
                <a16:creationId xmlns:a16="http://schemas.microsoft.com/office/drawing/2014/main" id="{620DE9AA-BA0B-4E98-8408-4C894AEF7637}"/>
              </a:ext>
            </a:extLst>
          </p:cNvPr>
          <p:cNvSpPr>
            <a:spLocks noGrp="1" noChangeArrowheads="1"/>
          </p:cNvSpPr>
          <p:nvPr>
            <p:ph type="body" idx="1"/>
          </p:nvPr>
        </p:nvSpPr>
        <p:spPr>
          <a:xfrm>
            <a:off x="431800" y="1628775"/>
            <a:ext cx="8604250" cy="4205288"/>
          </a:xfrm>
        </p:spPr>
        <p:txBody>
          <a:bodyPr/>
          <a:lstStyle/>
          <a:p>
            <a:pPr eaLnBrk="1" hangingPunct="1"/>
            <a:r>
              <a:rPr lang="zh-CN" altLang="en-US" sz="3600">
                <a:solidFill>
                  <a:srgbClr val="3333CC"/>
                </a:solidFill>
              </a:rPr>
              <a:t>关系数据库的规范化理论是数据库逻辑设计的工具</a:t>
            </a:r>
          </a:p>
          <a:p>
            <a:pPr eaLnBrk="1" hangingPunct="1"/>
            <a:r>
              <a:rPr lang="zh-CN" altLang="en-US" sz="3600"/>
              <a:t>目的：尽量消除插入、删除异常，修改复杂，数据冗余</a:t>
            </a:r>
          </a:p>
          <a:p>
            <a:pPr eaLnBrk="1" hangingPunct="1"/>
            <a:r>
              <a:rPr lang="zh-CN" altLang="en-US" sz="3600"/>
              <a:t>基本思想：逐步消除数据依赖中不合适的部分</a:t>
            </a:r>
          </a:p>
          <a:p>
            <a:pPr eaLnBrk="1" hangingPunct="1"/>
            <a:r>
              <a:rPr lang="zh-CN" altLang="en-US" sz="3600"/>
              <a:t>实质：概念的单一化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8E99CD06-3103-46D1-8DFD-9C9C9F16D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3FCC68-4809-45A6-BF9F-FA66A86DC422}" type="slidenum">
              <a:rPr lang="zh-CN" altLang="en-US"/>
              <a:pPr eaLnBrk="1" hangingPunct="1"/>
              <a:t>65</a:t>
            </a:fld>
            <a:endParaRPr lang="en-US" altLang="zh-CN"/>
          </a:p>
        </p:txBody>
      </p:sp>
      <p:sp>
        <p:nvSpPr>
          <p:cNvPr id="67587" name="Rectangle 2">
            <a:extLst>
              <a:ext uri="{FF2B5EF4-FFF2-40B4-BE49-F238E27FC236}">
                <a16:creationId xmlns:a16="http://schemas.microsoft.com/office/drawing/2014/main" id="{815F462A-D7C2-4DE5-8525-DDF9A8809A79}"/>
              </a:ext>
            </a:extLst>
          </p:cNvPr>
          <p:cNvSpPr>
            <a:spLocks noGrp="1" noChangeArrowheads="1"/>
          </p:cNvSpPr>
          <p:nvPr>
            <p:ph type="title"/>
          </p:nvPr>
        </p:nvSpPr>
        <p:spPr>
          <a:xfrm>
            <a:off x="457200" y="214313"/>
            <a:ext cx="8229600" cy="1143000"/>
          </a:xfrm>
        </p:spPr>
        <p:txBody>
          <a:bodyPr/>
          <a:lstStyle/>
          <a:p>
            <a:pPr eaLnBrk="1" hangingPunct="1"/>
            <a:r>
              <a:rPr lang="zh-CN" altLang="en-US" sz="4800">
                <a:solidFill>
                  <a:srgbClr val="3333CC"/>
                </a:solidFill>
              </a:rPr>
              <a:t>关系模式的规范化过程</a:t>
            </a:r>
          </a:p>
        </p:txBody>
      </p:sp>
      <p:sp>
        <p:nvSpPr>
          <p:cNvPr id="67588" name="Rectangle 4">
            <a:extLst>
              <a:ext uri="{FF2B5EF4-FFF2-40B4-BE49-F238E27FC236}">
                <a16:creationId xmlns:a16="http://schemas.microsoft.com/office/drawing/2014/main" id="{B5162A0A-6D25-4E57-A99F-2E4498432DFA}"/>
              </a:ext>
            </a:extLst>
          </p:cNvPr>
          <p:cNvSpPr>
            <a:spLocks noGrp="1" noChangeArrowheads="1"/>
          </p:cNvSpPr>
          <p:nvPr>
            <p:ph type="body" idx="1"/>
          </p:nvPr>
        </p:nvSpPr>
        <p:spPr>
          <a:xfrm>
            <a:off x="3348038" y="1341438"/>
            <a:ext cx="1871662" cy="5399087"/>
          </a:xfrm>
        </p:spPr>
        <p:txBody>
          <a:bodyPr/>
          <a:lstStyle/>
          <a:p>
            <a:pPr eaLnBrk="1" hangingPunct="1"/>
            <a:r>
              <a:rPr lang="en-US" altLang="zh-CN">
                <a:solidFill>
                  <a:schemeClr val="accent2"/>
                </a:solidFill>
              </a:rPr>
              <a:t>1NF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2NF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3NF</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BCNF </a:t>
            </a:r>
          </a:p>
          <a:p>
            <a:pPr eaLnBrk="1" hangingPunct="1">
              <a:buFontTx/>
              <a:buNone/>
            </a:pPr>
            <a:r>
              <a:rPr lang="en-US" altLang="zh-CN">
                <a:solidFill>
                  <a:schemeClr val="accent2"/>
                </a:solidFill>
              </a:rPr>
              <a:t>   ↓</a:t>
            </a:r>
            <a:endParaRPr lang="zh-CN" altLang="en-US">
              <a:solidFill>
                <a:schemeClr val="accent2"/>
              </a:solidFill>
            </a:endParaRPr>
          </a:p>
          <a:p>
            <a:pPr eaLnBrk="1" hangingPunct="1"/>
            <a:r>
              <a:rPr lang="en-US" altLang="zh-CN">
                <a:solidFill>
                  <a:schemeClr val="accent2"/>
                </a:solidFill>
              </a:rPr>
              <a:t>4NF</a:t>
            </a:r>
          </a:p>
        </p:txBody>
      </p:sp>
      <p:sp>
        <p:nvSpPr>
          <p:cNvPr id="64517" name="Rectangle 5">
            <a:extLst>
              <a:ext uri="{FF2B5EF4-FFF2-40B4-BE49-F238E27FC236}">
                <a16:creationId xmlns:a16="http://schemas.microsoft.com/office/drawing/2014/main" id="{FD0CA715-092E-4A2F-82C7-94757AD5C635}"/>
              </a:ext>
            </a:extLst>
          </p:cNvPr>
          <p:cNvSpPr>
            <a:spLocks noChangeArrowheads="1"/>
          </p:cNvSpPr>
          <p:nvPr/>
        </p:nvSpPr>
        <p:spPr bwMode="auto">
          <a:xfrm>
            <a:off x="4714875" y="1628775"/>
            <a:ext cx="3960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非主属性</a:t>
            </a:r>
            <a:r>
              <a:rPr lang="zh-CN" altLang="en-US" sz="3200">
                <a:latin typeface="Garamond" panose="02020404030301010803" pitchFamily="18" charset="0"/>
              </a:rPr>
              <a:t>对码的部分函数依赖</a:t>
            </a:r>
          </a:p>
        </p:txBody>
      </p:sp>
      <p:sp>
        <p:nvSpPr>
          <p:cNvPr id="64518" name="Rectangle 6">
            <a:extLst>
              <a:ext uri="{FF2B5EF4-FFF2-40B4-BE49-F238E27FC236}">
                <a16:creationId xmlns:a16="http://schemas.microsoft.com/office/drawing/2014/main" id="{E3070DD5-FF73-4A8C-BAEA-DF37EDDF0994}"/>
              </a:ext>
            </a:extLst>
          </p:cNvPr>
          <p:cNvSpPr>
            <a:spLocks noChangeArrowheads="1"/>
          </p:cNvSpPr>
          <p:nvPr/>
        </p:nvSpPr>
        <p:spPr bwMode="auto">
          <a:xfrm>
            <a:off x="4714875" y="2784475"/>
            <a:ext cx="39608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非主属性</a:t>
            </a:r>
            <a:r>
              <a:rPr lang="zh-CN" altLang="en-US" sz="3200">
                <a:latin typeface="Garamond" panose="02020404030301010803" pitchFamily="18" charset="0"/>
              </a:rPr>
              <a:t>对码的传递函数依赖</a:t>
            </a:r>
          </a:p>
        </p:txBody>
      </p:sp>
      <p:sp>
        <p:nvSpPr>
          <p:cNvPr id="64519" name="Rectangle 7">
            <a:extLst>
              <a:ext uri="{FF2B5EF4-FFF2-40B4-BE49-F238E27FC236}">
                <a16:creationId xmlns:a16="http://schemas.microsoft.com/office/drawing/2014/main" id="{024D5116-6C3F-48D2-822A-22A7493307C8}"/>
              </a:ext>
            </a:extLst>
          </p:cNvPr>
          <p:cNvSpPr>
            <a:spLocks noChangeArrowheads="1"/>
          </p:cNvSpPr>
          <p:nvPr/>
        </p:nvSpPr>
        <p:spPr bwMode="auto">
          <a:xfrm>
            <a:off x="4714875" y="3941763"/>
            <a:ext cx="4249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a:t>
            </a:r>
            <a:r>
              <a:rPr lang="zh-CN" altLang="en-US" sz="3200" b="1">
                <a:solidFill>
                  <a:schemeClr val="accent2"/>
                </a:solidFill>
                <a:latin typeface="Garamond" panose="02020404030301010803" pitchFamily="18" charset="0"/>
              </a:rPr>
              <a:t>主属性</a:t>
            </a:r>
            <a:r>
              <a:rPr lang="zh-CN" altLang="en-US" sz="3200">
                <a:latin typeface="Garamond" panose="02020404030301010803" pitchFamily="18" charset="0"/>
              </a:rPr>
              <a:t>对码的部分和传递函数依赖</a:t>
            </a:r>
          </a:p>
        </p:txBody>
      </p:sp>
      <p:sp>
        <p:nvSpPr>
          <p:cNvPr id="64520" name="Rectangle 8">
            <a:extLst>
              <a:ext uri="{FF2B5EF4-FFF2-40B4-BE49-F238E27FC236}">
                <a16:creationId xmlns:a16="http://schemas.microsoft.com/office/drawing/2014/main" id="{67820E37-776E-4DDF-994B-C3634775F93F}"/>
              </a:ext>
            </a:extLst>
          </p:cNvPr>
          <p:cNvSpPr>
            <a:spLocks noChangeArrowheads="1"/>
          </p:cNvSpPr>
          <p:nvPr/>
        </p:nvSpPr>
        <p:spPr bwMode="auto">
          <a:xfrm>
            <a:off x="4714875" y="5099050"/>
            <a:ext cx="4103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消除非平凡且非函数依赖的多值依赖</a:t>
            </a:r>
          </a:p>
        </p:txBody>
      </p:sp>
      <p:sp>
        <p:nvSpPr>
          <p:cNvPr id="67593" name="Rectangle 9">
            <a:extLst>
              <a:ext uri="{FF2B5EF4-FFF2-40B4-BE49-F238E27FC236}">
                <a16:creationId xmlns:a16="http://schemas.microsoft.com/office/drawing/2014/main" id="{642DA6B1-7FB5-4AEA-A13E-2DB2F1D825AA}"/>
              </a:ext>
            </a:extLst>
          </p:cNvPr>
          <p:cNvSpPr>
            <a:spLocks noChangeArrowheads="1"/>
          </p:cNvSpPr>
          <p:nvPr/>
        </p:nvSpPr>
        <p:spPr bwMode="auto">
          <a:xfrm>
            <a:off x="323850" y="2492375"/>
            <a:ext cx="2663825" cy="1800225"/>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Garamond" panose="02020404030301010803" pitchFamily="18" charset="0"/>
              </a:rPr>
              <a:t>消除决定因素非码的非平凡函数依赖</a:t>
            </a:r>
          </a:p>
        </p:txBody>
      </p:sp>
      <p:sp>
        <p:nvSpPr>
          <p:cNvPr id="67594" name="Line 10">
            <a:extLst>
              <a:ext uri="{FF2B5EF4-FFF2-40B4-BE49-F238E27FC236}">
                <a16:creationId xmlns:a16="http://schemas.microsoft.com/office/drawing/2014/main" id="{69E5D978-74B8-4D82-9FF6-048453870BE7}"/>
              </a:ext>
            </a:extLst>
          </p:cNvPr>
          <p:cNvSpPr>
            <a:spLocks noChangeShapeType="1"/>
          </p:cNvSpPr>
          <p:nvPr/>
        </p:nvSpPr>
        <p:spPr bwMode="auto">
          <a:xfrm>
            <a:off x="900113" y="5300663"/>
            <a:ext cx="2519362" cy="0"/>
          </a:xfrm>
          <a:prstGeom prst="line">
            <a:avLst/>
          </a:prstGeom>
          <a:noFill/>
          <a:ln w="381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5" name="Line 11">
            <a:extLst>
              <a:ext uri="{FF2B5EF4-FFF2-40B4-BE49-F238E27FC236}">
                <a16:creationId xmlns:a16="http://schemas.microsoft.com/office/drawing/2014/main" id="{8CC83888-40E5-4137-B7DB-D3447A8063F5}"/>
              </a:ext>
            </a:extLst>
          </p:cNvPr>
          <p:cNvSpPr>
            <a:spLocks noChangeShapeType="1"/>
          </p:cNvSpPr>
          <p:nvPr/>
        </p:nvSpPr>
        <p:spPr bwMode="auto">
          <a:xfrm>
            <a:off x="3276600" y="1557338"/>
            <a:ext cx="0" cy="36718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8" grpId="0"/>
      <p:bldP spid="64519" grpId="0"/>
      <p:bldP spid="645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51DEFE44-F992-4D55-BD6B-78067777A0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65127A-AF56-4299-B176-19B0235B9C5F}" type="slidenum">
              <a:rPr lang="zh-CN" altLang="en-US"/>
              <a:pPr eaLnBrk="1" hangingPunct="1"/>
              <a:t>66</a:t>
            </a:fld>
            <a:endParaRPr lang="en-US" altLang="zh-CN"/>
          </a:p>
        </p:txBody>
      </p:sp>
      <p:sp>
        <p:nvSpPr>
          <p:cNvPr id="68611" name="Rectangle 2">
            <a:extLst>
              <a:ext uri="{FF2B5EF4-FFF2-40B4-BE49-F238E27FC236}">
                <a16:creationId xmlns:a16="http://schemas.microsoft.com/office/drawing/2014/main" id="{5968155E-D448-4182-9D36-AA909F3375FD}"/>
              </a:ext>
            </a:extLst>
          </p:cNvPr>
          <p:cNvSpPr>
            <a:spLocks noGrp="1" noChangeArrowheads="1"/>
          </p:cNvSpPr>
          <p:nvPr>
            <p:ph type="title"/>
          </p:nvPr>
        </p:nvSpPr>
        <p:spPr/>
        <p:txBody>
          <a:bodyPr/>
          <a:lstStyle/>
          <a:p>
            <a:pPr eaLnBrk="1" hangingPunct="1"/>
            <a:r>
              <a:rPr lang="zh-CN" altLang="en-US" sz="5400">
                <a:solidFill>
                  <a:srgbClr val="3333CC"/>
                </a:solidFill>
              </a:rPr>
              <a:t>规范化小结</a:t>
            </a:r>
          </a:p>
        </p:txBody>
      </p:sp>
      <p:sp>
        <p:nvSpPr>
          <p:cNvPr id="65540" name="Rectangle 3">
            <a:extLst>
              <a:ext uri="{FF2B5EF4-FFF2-40B4-BE49-F238E27FC236}">
                <a16:creationId xmlns:a16="http://schemas.microsoft.com/office/drawing/2014/main" id="{745170AF-50C9-4308-9CB7-63E33A631209}"/>
              </a:ext>
            </a:extLst>
          </p:cNvPr>
          <p:cNvSpPr>
            <a:spLocks noGrp="1" noChangeArrowheads="1"/>
          </p:cNvSpPr>
          <p:nvPr>
            <p:ph type="body" idx="1"/>
          </p:nvPr>
        </p:nvSpPr>
        <p:spPr>
          <a:xfrm>
            <a:off x="323850" y="1484313"/>
            <a:ext cx="8435975" cy="4525962"/>
          </a:xfrm>
        </p:spPr>
        <p:txBody>
          <a:bodyPr/>
          <a:lstStyle/>
          <a:p>
            <a:pPr eaLnBrk="1" hangingPunct="1">
              <a:lnSpc>
                <a:spcPct val="110000"/>
              </a:lnSpc>
            </a:pPr>
            <a:r>
              <a:rPr lang="zh-CN" altLang="en-US" sz="3600">
                <a:solidFill>
                  <a:srgbClr val="0000FF"/>
                </a:solidFill>
              </a:rPr>
              <a:t>不能说规范化程度越高的关系模式越好</a:t>
            </a:r>
          </a:p>
          <a:p>
            <a:pPr eaLnBrk="1" hangingPunct="1">
              <a:lnSpc>
                <a:spcPct val="110000"/>
              </a:lnSpc>
            </a:pPr>
            <a:r>
              <a:rPr lang="zh-CN" altLang="en-US" sz="3600"/>
              <a:t>在设计数据库模式结构时，必须对现实世界的实际情况和用户应用需求作进一步分析，确定一个合适、能够反映现实世界的模式。</a:t>
            </a:r>
          </a:p>
          <a:p>
            <a:pPr eaLnBrk="1" hangingPunct="1">
              <a:lnSpc>
                <a:spcPct val="110000"/>
              </a:lnSpc>
            </a:pPr>
            <a:r>
              <a:rPr lang="zh-CN" altLang="en-US" sz="3600"/>
              <a:t>上面的规范化步骤可以在其中任何一步终止。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1FB23CBA-B91D-4E45-A9FA-00002F0262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C9A703-5943-4FA6-91C8-0AF1E1FC5A5C}" type="slidenum">
              <a:rPr lang="zh-CN" altLang="en-US"/>
              <a:pPr eaLnBrk="1" hangingPunct="1"/>
              <a:t>67</a:t>
            </a:fld>
            <a:endParaRPr lang="en-US" altLang="zh-CN"/>
          </a:p>
        </p:txBody>
      </p:sp>
      <p:sp>
        <p:nvSpPr>
          <p:cNvPr id="69635" name="Rectangle 2">
            <a:extLst>
              <a:ext uri="{FF2B5EF4-FFF2-40B4-BE49-F238E27FC236}">
                <a16:creationId xmlns:a16="http://schemas.microsoft.com/office/drawing/2014/main" id="{B38E6610-F078-43FD-A9CE-E797D02DC752}"/>
              </a:ext>
            </a:extLst>
          </p:cNvPr>
          <p:cNvSpPr>
            <a:spLocks noGrp="1" noChangeArrowheads="1"/>
          </p:cNvSpPr>
          <p:nvPr>
            <p:ph type="title"/>
          </p:nvPr>
        </p:nvSpPr>
        <p:spPr/>
        <p:txBody>
          <a:bodyPr/>
          <a:lstStyle/>
          <a:p>
            <a:pPr eaLnBrk="1" hangingPunct="1"/>
            <a:r>
              <a:rPr lang="en-US" altLang="zh-CN" sz="4800" b="1">
                <a:solidFill>
                  <a:srgbClr val="3333CC"/>
                </a:solidFill>
              </a:rPr>
              <a:t>6.3 </a:t>
            </a:r>
            <a:r>
              <a:rPr lang="zh-CN" altLang="en-US" sz="4800">
                <a:solidFill>
                  <a:srgbClr val="3333CC"/>
                </a:solidFill>
              </a:rPr>
              <a:t>数据依赖的公理系统</a:t>
            </a:r>
          </a:p>
        </p:txBody>
      </p:sp>
      <p:sp>
        <p:nvSpPr>
          <p:cNvPr id="69636" name="Rectangle 3">
            <a:extLst>
              <a:ext uri="{FF2B5EF4-FFF2-40B4-BE49-F238E27FC236}">
                <a16:creationId xmlns:a16="http://schemas.microsoft.com/office/drawing/2014/main" id="{4B703E74-0A48-4239-B8B5-647389BD02A0}"/>
              </a:ext>
            </a:extLst>
          </p:cNvPr>
          <p:cNvSpPr>
            <a:spLocks noGrp="1" noChangeArrowheads="1"/>
          </p:cNvSpPr>
          <p:nvPr>
            <p:ph type="body" idx="1"/>
          </p:nvPr>
        </p:nvSpPr>
        <p:spPr>
          <a:xfrm>
            <a:off x="457200" y="1600200"/>
            <a:ext cx="8229600" cy="3916363"/>
          </a:xfrm>
        </p:spPr>
        <p:txBody>
          <a:bodyPr/>
          <a:lstStyle/>
          <a:p>
            <a:pPr eaLnBrk="1" hangingPunct="1">
              <a:buFontTx/>
              <a:buNone/>
            </a:pPr>
            <a:r>
              <a:rPr lang="zh-CN" altLang="en-US" sz="4000"/>
              <a:t>  定义</a:t>
            </a:r>
            <a:r>
              <a:rPr lang="en-US" altLang="zh-CN" sz="4000" b="1"/>
              <a:t>6.11 </a:t>
            </a:r>
            <a:r>
              <a:rPr lang="zh-CN" altLang="en-US" sz="4000"/>
              <a:t>对于满足一组函数依赖</a:t>
            </a:r>
            <a:r>
              <a:rPr lang="en-US" altLang="zh-CN" sz="4000" i="1"/>
              <a:t>F </a:t>
            </a:r>
            <a:r>
              <a:rPr lang="zh-CN" altLang="en-US" sz="4000"/>
              <a:t>的关系模式</a:t>
            </a:r>
            <a:r>
              <a:rPr lang="en-US" altLang="zh-CN" sz="4000" i="1"/>
              <a:t>R </a:t>
            </a:r>
            <a:r>
              <a:rPr lang="en-US" altLang="zh-CN" sz="4000"/>
              <a:t>&lt;</a:t>
            </a:r>
            <a:r>
              <a:rPr lang="en-US" altLang="zh-CN" sz="4000" i="1"/>
              <a:t>U</a:t>
            </a:r>
            <a:r>
              <a:rPr lang="en-US" altLang="zh-CN" sz="4000"/>
              <a:t>,</a:t>
            </a:r>
            <a:r>
              <a:rPr lang="en-US" altLang="zh-CN" sz="4000" i="1"/>
              <a:t> F</a:t>
            </a:r>
            <a:r>
              <a:rPr lang="en-US" altLang="zh-CN" sz="4000"/>
              <a:t>&gt;</a:t>
            </a:r>
            <a:r>
              <a:rPr lang="zh-CN" altLang="en-US" sz="4000"/>
              <a:t>，其任何一个关系</a:t>
            </a:r>
            <a:r>
              <a:rPr lang="en-US" altLang="zh-CN" sz="4000" i="1"/>
              <a:t>r</a:t>
            </a:r>
            <a:r>
              <a:rPr lang="zh-CN" altLang="en-US" sz="4000"/>
              <a:t>，若函数依赖</a:t>
            </a:r>
            <a:r>
              <a:rPr lang="en-US" altLang="zh-CN" sz="4000" i="1"/>
              <a:t>X</a:t>
            </a:r>
            <a:r>
              <a:rPr lang="en-US" altLang="zh-CN" sz="4000"/>
              <a:t>→</a:t>
            </a:r>
            <a:r>
              <a:rPr lang="en-US" altLang="zh-CN" sz="4000" i="1"/>
              <a:t>Y</a:t>
            </a:r>
            <a:r>
              <a:rPr lang="zh-CN" altLang="en-US" sz="4000"/>
              <a:t>都成立</a:t>
            </a:r>
            <a:r>
              <a:rPr lang="en-US" altLang="zh-CN" sz="4000"/>
              <a:t>, (</a:t>
            </a:r>
            <a:r>
              <a:rPr lang="zh-CN" altLang="en-US" sz="4000"/>
              <a:t>即</a:t>
            </a:r>
            <a:r>
              <a:rPr lang="en-US" altLang="zh-CN" sz="4000" i="1"/>
              <a:t>r</a:t>
            </a:r>
            <a:r>
              <a:rPr lang="zh-CN" altLang="en-US" sz="4000"/>
              <a:t>中任意两元组</a:t>
            </a:r>
            <a:r>
              <a:rPr lang="en-US" altLang="zh-CN" sz="4000" i="1"/>
              <a:t>t</a:t>
            </a:r>
            <a:r>
              <a:rPr lang="zh-CN" altLang="en-US" sz="4000"/>
              <a:t>，</a:t>
            </a:r>
            <a:r>
              <a:rPr lang="en-US" altLang="zh-CN" sz="4000" i="1"/>
              <a:t>s</a:t>
            </a:r>
            <a:r>
              <a:rPr lang="zh-CN" altLang="en-US" sz="4000"/>
              <a:t>，</a:t>
            </a:r>
            <a:br>
              <a:rPr lang="zh-CN" altLang="en-US" sz="4000"/>
            </a:br>
            <a:r>
              <a:rPr lang="zh-CN" altLang="en-US" sz="4000"/>
              <a:t>若</a:t>
            </a:r>
            <a:r>
              <a:rPr lang="en-US" altLang="zh-CN" sz="4000" i="1"/>
              <a:t>t</a:t>
            </a:r>
            <a:r>
              <a:rPr lang="en-US" altLang="zh-CN" sz="4000"/>
              <a:t>[</a:t>
            </a:r>
            <a:r>
              <a:rPr lang="en-US" altLang="zh-CN" sz="4000" i="1"/>
              <a:t>X</a:t>
            </a:r>
            <a:r>
              <a:rPr lang="en-US" altLang="zh-CN" sz="4000"/>
              <a:t>] = </a:t>
            </a:r>
            <a:r>
              <a:rPr lang="en-US" altLang="zh-CN" sz="4000" i="1"/>
              <a:t>s</a:t>
            </a:r>
            <a:r>
              <a:rPr lang="en-US" altLang="zh-CN" sz="4000"/>
              <a:t>[</a:t>
            </a:r>
            <a:r>
              <a:rPr lang="en-US" altLang="zh-CN" sz="4000" i="1"/>
              <a:t>X</a:t>
            </a:r>
            <a:r>
              <a:rPr lang="en-US" altLang="zh-CN" sz="4000"/>
              <a:t>]</a:t>
            </a:r>
            <a:r>
              <a:rPr lang="zh-CN" altLang="en-US" sz="4000"/>
              <a:t>，则</a:t>
            </a:r>
            <a:r>
              <a:rPr lang="en-US" altLang="zh-CN" sz="4000" i="1"/>
              <a:t>t</a:t>
            </a:r>
            <a:r>
              <a:rPr lang="en-US" altLang="zh-CN" sz="4000"/>
              <a:t>[</a:t>
            </a:r>
            <a:r>
              <a:rPr lang="en-US" altLang="zh-CN" sz="4000" i="1"/>
              <a:t>Y</a:t>
            </a:r>
            <a:r>
              <a:rPr lang="en-US" altLang="zh-CN" sz="4000"/>
              <a:t>]=</a:t>
            </a:r>
            <a:r>
              <a:rPr lang="en-US" altLang="zh-CN" sz="4000" i="1"/>
              <a:t>s</a:t>
            </a:r>
            <a:r>
              <a:rPr lang="en-US" altLang="zh-CN" sz="4000"/>
              <a:t>[</a:t>
            </a:r>
            <a:r>
              <a:rPr lang="en-US" altLang="zh-CN" sz="4000" i="1"/>
              <a:t>Y</a:t>
            </a:r>
            <a:r>
              <a:rPr lang="en-US" altLang="zh-CN" sz="4000"/>
              <a:t>])</a:t>
            </a:r>
            <a:r>
              <a:rPr lang="zh-CN" altLang="en-US" sz="4000"/>
              <a:t>，则称</a:t>
            </a:r>
            <a:br>
              <a:rPr lang="zh-CN" altLang="en-US" sz="4000"/>
            </a:br>
            <a:r>
              <a:rPr lang="en-US" altLang="zh-CN" sz="4000" i="1">
                <a:solidFill>
                  <a:srgbClr val="0000FF"/>
                </a:solidFill>
              </a:rPr>
              <a:t>F</a:t>
            </a:r>
            <a:r>
              <a:rPr lang="zh-CN" altLang="en-US" sz="4000">
                <a:solidFill>
                  <a:srgbClr val="0000FF"/>
                </a:solidFill>
              </a:rPr>
              <a:t>逻辑蕴含</a:t>
            </a:r>
            <a:r>
              <a:rPr lang="en-US" altLang="zh-CN" sz="4000" i="1">
                <a:solidFill>
                  <a:srgbClr val="0000FF"/>
                </a:solidFill>
              </a:rPr>
              <a:t>X</a:t>
            </a:r>
            <a:r>
              <a:rPr lang="en-US" altLang="zh-CN" sz="4000">
                <a:solidFill>
                  <a:srgbClr val="0000FF"/>
                </a:solidFill>
              </a:rPr>
              <a:t>→</a:t>
            </a:r>
            <a:r>
              <a:rPr lang="en-US" altLang="zh-CN" sz="4000" i="1">
                <a:solidFill>
                  <a:srgbClr val="0000FF"/>
                </a:solidFill>
              </a:rPr>
              <a:t>Y</a:t>
            </a:r>
            <a:r>
              <a:rPr lang="zh-CN" altLang="en-US" sz="4000">
                <a:solidFill>
                  <a:srgbClr val="0000FF"/>
                </a:solidFill>
              </a:rPr>
              <a:t>。</a:t>
            </a:r>
          </a:p>
          <a:p>
            <a:pPr eaLnBrk="1" hangingPunct="1"/>
            <a:endParaRPr lang="zh-CN" altLang="en-US" sz="4000">
              <a:solidFill>
                <a:srgbClr val="0000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A22A1108-6EC6-4929-9D27-DEB2B76F6B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A83E980-59E7-43A3-BA0F-D7AD0597FE2A}" type="slidenum">
              <a:rPr lang="zh-CN" altLang="en-US"/>
              <a:pPr eaLnBrk="1" hangingPunct="1"/>
              <a:t>68</a:t>
            </a:fld>
            <a:endParaRPr lang="en-US" altLang="zh-CN"/>
          </a:p>
        </p:txBody>
      </p:sp>
      <p:sp>
        <p:nvSpPr>
          <p:cNvPr id="70659" name="Rectangle 2">
            <a:extLst>
              <a:ext uri="{FF2B5EF4-FFF2-40B4-BE49-F238E27FC236}">
                <a16:creationId xmlns:a16="http://schemas.microsoft.com/office/drawing/2014/main" id="{4458EF35-3DD3-4959-B021-65730C205BDA}"/>
              </a:ext>
            </a:extLst>
          </p:cNvPr>
          <p:cNvSpPr>
            <a:spLocks noGrp="1" noChangeArrowheads="1"/>
          </p:cNvSpPr>
          <p:nvPr>
            <p:ph type="title"/>
          </p:nvPr>
        </p:nvSpPr>
        <p:spPr>
          <a:xfrm>
            <a:off x="457200" y="-26988"/>
            <a:ext cx="8229600" cy="1143001"/>
          </a:xfrm>
        </p:spPr>
        <p:txBody>
          <a:bodyPr/>
          <a:lstStyle/>
          <a:p>
            <a:pPr eaLnBrk="1" hangingPunct="1"/>
            <a:r>
              <a:rPr lang="en-US" altLang="zh-CN" sz="4800" b="1">
                <a:solidFill>
                  <a:srgbClr val="3333CC"/>
                </a:solidFill>
              </a:rPr>
              <a:t>Armstrong</a:t>
            </a:r>
            <a:r>
              <a:rPr lang="zh-CN" altLang="en-US" sz="4800">
                <a:solidFill>
                  <a:srgbClr val="3333CC"/>
                </a:solidFill>
              </a:rPr>
              <a:t>公理系统</a:t>
            </a:r>
          </a:p>
        </p:txBody>
      </p:sp>
      <p:sp>
        <p:nvSpPr>
          <p:cNvPr id="112643" name="Rectangle 3">
            <a:extLst>
              <a:ext uri="{FF2B5EF4-FFF2-40B4-BE49-F238E27FC236}">
                <a16:creationId xmlns:a16="http://schemas.microsoft.com/office/drawing/2014/main" id="{0D860455-D661-4CE0-BFAF-0A249D3FC136}"/>
              </a:ext>
            </a:extLst>
          </p:cNvPr>
          <p:cNvSpPr>
            <a:spLocks noGrp="1" noChangeArrowheads="1"/>
          </p:cNvSpPr>
          <p:nvPr>
            <p:ph type="body" idx="1"/>
          </p:nvPr>
        </p:nvSpPr>
        <p:spPr>
          <a:xfrm>
            <a:off x="0" y="909638"/>
            <a:ext cx="9144000" cy="5543550"/>
          </a:xfrm>
        </p:spPr>
        <p:txBody>
          <a:bodyPr/>
          <a:lstStyle/>
          <a:p>
            <a:pPr marL="174625" indent="-174625" eaLnBrk="1" hangingPunct="1">
              <a:buFontTx/>
              <a:buNone/>
            </a:pPr>
            <a:r>
              <a:rPr lang="zh-CN" altLang="en-US" sz="3600"/>
              <a:t> 设</a:t>
            </a:r>
            <a:r>
              <a:rPr lang="en-US" altLang="zh-CN" sz="3600" i="1"/>
              <a:t>U</a:t>
            </a:r>
            <a:r>
              <a:rPr lang="zh-CN" altLang="en-US" sz="3600"/>
              <a:t>为属性集总体，</a:t>
            </a:r>
            <a:r>
              <a:rPr lang="en-US" altLang="zh-CN" sz="3600" i="1"/>
              <a:t>F</a:t>
            </a:r>
            <a:r>
              <a:rPr lang="zh-CN" altLang="en-US" sz="3600"/>
              <a:t>是</a:t>
            </a:r>
            <a:r>
              <a:rPr lang="en-US" altLang="zh-CN" sz="3600" i="1"/>
              <a:t>U</a:t>
            </a:r>
            <a:r>
              <a:rPr lang="zh-CN" altLang="en-US" sz="3600"/>
              <a:t>上的一组函数依赖，对关系模式</a:t>
            </a:r>
            <a:r>
              <a:rPr lang="en-US" altLang="zh-CN" sz="3600" i="1"/>
              <a:t>R &lt;U, F &gt;</a:t>
            </a:r>
            <a:r>
              <a:rPr lang="zh-CN" altLang="en-US" sz="3600"/>
              <a:t>有以下推理规则</a:t>
            </a:r>
          </a:p>
          <a:p>
            <a:pPr marL="812800" lvl="1" indent="-261938" eaLnBrk="1" hangingPunct="1">
              <a:buFont typeface="Wingdings" panose="05000000000000000000" pitchFamily="2" charset="2"/>
              <a:buAutoNum type="circleNumDbPlain"/>
            </a:pPr>
            <a:r>
              <a:rPr lang="en-US" altLang="zh-CN" sz="3600"/>
              <a:t>A1.</a:t>
            </a:r>
            <a:r>
              <a:rPr lang="zh-CN" altLang="en-US" sz="3600">
                <a:solidFill>
                  <a:srgbClr val="0000FF"/>
                </a:solidFill>
              </a:rPr>
              <a:t>自反律</a:t>
            </a:r>
            <a:r>
              <a:rPr lang="zh-CN" altLang="en-US" sz="3600"/>
              <a:t> </a:t>
            </a:r>
            <a:r>
              <a:rPr lang="en-US" altLang="zh-CN" sz="3600"/>
              <a:t>(Reflexivity rule)</a:t>
            </a:r>
            <a:r>
              <a:rPr lang="zh-CN" altLang="en-US" sz="3600"/>
              <a:t>：</a:t>
            </a:r>
            <a:br>
              <a:rPr lang="zh-CN" altLang="en-US" sz="3600"/>
            </a:br>
            <a:r>
              <a:rPr lang="zh-CN" altLang="en-US" sz="3600"/>
              <a:t>若</a:t>
            </a:r>
            <a:r>
              <a:rPr lang="en-US" altLang="zh-CN" sz="3600" i="1"/>
              <a:t>Y</a:t>
            </a:r>
            <a:r>
              <a:rPr lang="en-US" altLang="zh-CN" sz="3600" i="1">
                <a:cs typeface="Arial" panose="020B0604020202020204" pitchFamily="34" charset="0"/>
              </a:rPr>
              <a:t> </a:t>
            </a:r>
            <a:r>
              <a:rPr lang="en-US" altLang="zh-CN" sz="3600">
                <a:cs typeface="Arial" panose="020B0604020202020204" pitchFamily="34" charset="0"/>
                <a:sym typeface="Symbol" panose="05050102010706020507" pitchFamily="18" charset="2"/>
              </a:rPr>
              <a:t></a:t>
            </a:r>
            <a:r>
              <a:rPr lang="en-US" altLang="zh-CN" sz="3600" i="1"/>
              <a:t>X </a:t>
            </a:r>
            <a:r>
              <a:rPr lang="en-US" altLang="zh-CN" sz="3600">
                <a:cs typeface="Arial" panose="020B0604020202020204" pitchFamily="34" charset="0"/>
                <a:sym typeface="Symbol" panose="05050102010706020507" pitchFamily="18" charset="2"/>
              </a:rPr>
              <a:t></a:t>
            </a:r>
            <a:r>
              <a:rPr lang="en-US" altLang="zh-CN" sz="3600" i="1"/>
              <a:t> U</a:t>
            </a:r>
            <a:r>
              <a:rPr lang="zh-CN" altLang="en-US" sz="3600"/>
              <a:t>，则</a:t>
            </a:r>
            <a:r>
              <a:rPr lang="en-US" altLang="zh-CN" sz="3600" i="1"/>
              <a:t>X </a:t>
            </a:r>
            <a:r>
              <a:rPr lang="en-US" altLang="zh-CN" sz="3600"/>
              <a:t>→</a:t>
            </a:r>
            <a:r>
              <a:rPr lang="en-US" altLang="zh-CN" sz="3600" i="1"/>
              <a:t>Y</a:t>
            </a:r>
            <a:r>
              <a:rPr lang="zh-CN" altLang="en-US" sz="3600"/>
              <a:t>为</a:t>
            </a:r>
            <a:r>
              <a:rPr lang="en-US" altLang="zh-CN" sz="3600" i="1"/>
              <a:t>F</a:t>
            </a:r>
            <a:r>
              <a:rPr lang="zh-CN" altLang="en-US" sz="3600"/>
              <a:t>所蕴含。</a:t>
            </a:r>
          </a:p>
          <a:p>
            <a:pPr marL="812800" lvl="1" indent="-261938" eaLnBrk="1" hangingPunct="1">
              <a:buFont typeface="Wingdings" panose="05000000000000000000" pitchFamily="2" charset="2"/>
              <a:buAutoNum type="circleNumDbPlain"/>
            </a:pPr>
            <a:r>
              <a:rPr lang="en-US" altLang="zh-CN" sz="3600"/>
              <a:t>A2.</a:t>
            </a:r>
            <a:r>
              <a:rPr lang="zh-CN" altLang="en-US" sz="3600">
                <a:solidFill>
                  <a:srgbClr val="0000FF"/>
                </a:solidFill>
              </a:rPr>
              <a:t>增广律</a:t>
            </a:r>
            <a:r>
              <a:rPr lang="zh-CN" altLang="en-US" sz="3600"/>
              <a:t> </a:t>
            </a:r>
            <a:r>
              <a:rPr lang="en-US" altLang="zh-CN" sz="3600"/>
              <a:t>(Augmentation rule)</a:t>
            </a:r>
            <a:r>
              <a:rPr lang="zh-CN" altLang="en-US" sz="3600"/>
              <a:t>：若</a:t>
            </a:r>
            <a:r>
              <a:rPr lang="en-US" altLang="zh-CN" sz="3600" i="1"/>
              <a:t>X</a:t>
            </a:r>
            <a:r>
              <a:rPr lang="en-US" altLang="zh-CN" sz="3600"/>
              <a:t>→</a:t>
            </a:r>
            <a:r>
              <a:rPr lang="en-US" altLang="zh-CN" sz="3600" i="1"/>
              <a:t>Y</a:t>
            </a:r>
            <a:r>
              <a:rPr lang="zh-CN" altLang="en-US" sz="3600"/>
              <a:t>为</a:t>
            </a:r>
            <a:r>
              <a:rPr lang="en-US" altLang="zh-CN" sz="3600" i="1"/>
              <a:t>F</a:t>
            </a:r>
            <a:r>
              <a:rPr lang="zh-CN" altLang="en-US" sz="3600"/>
              <a:t>所蕴含，且</a:t>
            </a:r>
            <a:r>
              <a:rPr lang="en-US" altLang="zh-CN" sz="3600" i="1"/>
              <a:t>Z</a:t>
            </a:r>
            <a:r>
              <a:rPr lang="en-US" altLang="zh-CN" sz="3600">
                <a:sym typeface="Symbol" panose="05050102010706020507" pitchFamily="18" charset="2"/>
              </a:rPr>
              <a:t></a:t>
            </a:r>
            <a:r>
              <a:rPr lang="en-US" altLang="zh-CN" sz="3600" i="1"/>
              <a:t>U</a:t>
            </a:r>
            <a:r>
              <a:rPr lang="zh-CN" altLang="en-US" sz="3600"/>
              <a:t>，则</a:t>
            </a:r>
            <a:r>
              <a:rPr lang="en-US" altLang="zh-CN" sz="3600" i="1"/>
              <a:t>XZ</a:t>
            </a:r>
            <a:r>
              <a:rPr lang="en-US" altLang="zh-CN" sz="3600"/>
              <a:t>→</a:t>
            </a:r>
            <a:r>
              <a:rPr lang="en-US" altLang="zh-CN" sz="3600" i="1"/>
              <a:t>YZ</a:t>
            </a:r>
            <a:r>
              <a:rPr lang="zh-CN" altLang="en-US" sz="3600"/>
              <a:t>为</a:t>
            </a:r>
            <a:r>
              <a:rPr lang="en-US" altLang="zh-CN" sz="3600" i="1"/>
              <a:t>F</a:t>
            </a:r>
            <a:r>
              <a:rPr lang="zh-CN" altLang="en-US" sz="3600"/>
              <a:t>所蕴含。</a:t>
            </a:r>
          </a:p>
          <a:p>
            <a:pPr marL="812800" lvl="1" indent="-261938" eaLnBrk="1" hangingPunct="1">
              <a:buFont typeface="Wingdings" panose="05000000000000000000" pitchFamily="2" charset="2"/>
              <a:buAutoNum type="circleNumDbPlain"/>
            </a:pPr>
            <a:r>
              <a:rPr lang="en-US" altLang="zh-CN" sz="3600"/>
              <a:t>A3.</a:t>
            </a:r>
            <a:r>
              <a:rPr lang="zh-CN" altLang="en-US" sz="3600">
                <a:solidFill>
                  <a:srgbClr val="0000FF"/>
                </a:solidFill>
              </a:rPr>
              <a:t>传递律</a:t>
            </a:r>
            <a:r>
              <a:rPr lang="zh-CN" altLang="en-US" sz="3600"/>
              <a:t> </a:t>
            </a:r>
            <a:r>
              <a:rPr lang="en-US" altLang="zh-CN" sz="3600"/>
              <a:t>(Transitivity rule)</a:t>
            </a:r>
            <a:r>
              <a:rPr lang="zh-CN" altLang="en-US" sz="3600"/>
              <a:t>：若</a:t>
            </a:r>
            <a:r>
              <a:rPr lang="en-US" altLang="zh-CN" sz="3600" i="1"/>
              <a:t>X</a:t>
            </a:r>
            <a:r>
              <a:rPr lang="en-US" altLang="zh-CN" sz="3600"/>
              <a:t>→</a:t>
            </a:r>
            <a:r>
              <a:rPr lang="en-US" altLang="zh-CN" sz="3600" i="1"/>
              <a:t>Y</a:t>
            </a:r>
            <a:r>
              <a:rPr lang="zh-CN" altLang="en-US" sz="3600"/>
              <a:t>及</a:t>
            </a:r>
            <a:r>
              <a:rPr lang="en-US" altLang="zh-CN" sz="3600" i="1"/>
              <a:t>Y</a:t>
            </a:r>
            <a:r>
              <a:rPr lang="en-US" altLang="zh-CN" sz="3600"/>
              <a:t>→</a:t>
            </a:r>
            <a:r>
              <a:rPr lang="en-US" altLang="zh-CN" sz="3600" i="1"/>
              <a:t>Z</a:t>
            </a:r>
            <a:r>
              <a:rPr lang="zh-CN" altLang="en-US" sz="3600"/>
              <a:t>为</a:t>
            </a:r>
            <a:r>
              <a:rPr lang="en-US" altLang="zh-CN" sz="3600" i="1"/>
              <a:t>F</a:t>
            </a:r>
            <a:r>
              <a:rPr lang="zh-CN" altLang="en-US" sz="3600"/>
              <a:t>所蕴含，则</a:t>
            </a:r>
            <a:r>
              <a:rPr lang="en-US" altLang="zh-CN" sz="3600" i="1"/>
              <a:t>X</a:t>
            </a:r>
            <a:r>
              <a:rPr lang="en-US" altLang="zh-CN" sz="3600"/>
              <a:t>→</a:t>
            </a:r>
            <a:r>
              <a:rPr lang="en-US" altLang="zh-CN" sz="3600" i="1"/>
              <a:t>Z</a:t>
            </a:r>
            <a:r>
              <a:rPr lang="zh-CN" altLang="en-US" sz="3600"/>
              <a:t>为</a:t>
            </a:r>
            <a:r>
              <a:rPr lang="en-US" altLang="zh-CN" sz="3600" i="1"/>
              <a:t>F</a:t>
            </a:r>
            <a:r>
              <a:rPr lang="zh-CN" altLang="en-US" sz="3600"/>
              <a:t>所蕴含。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14A2A945-DB50-418E-A2BA-8631543F98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36AF5B-0394-4DD3-BE5C-8330D1F69C5B}" type="slidenum">
              <a:rPr lang="zh-CN" altLang="en-US"/>
              <a:pPr eaLnBrk="1" hangingPunct="1"/>
              <a:t>69</a:t>
            </a:fld>
            <a:endParaRPr lang="en-US" altLang="zh-CN"/>
          </a:p>
        </p:txBody>
      </p:sp>
      <p:sp>
        <p:nvSpPr>
          <p:cNvPr id="71683" name="Rectangle 2">
            <a:extLst>
              <a:ext uri="{FF2B5EF4-FFF2-40B4-BE49-F238E27FC236}">
                <a16:creationId xmlns:a16="http://schemas.microsoft.com/office/drawing/2014/main" id="{8E0B526D-F53B-4880-BA7E-C1103CF40D01}"/>
              </a:ext>
            </a:extLst>
          </p:cNvPr>
          <p:cNvSpPr>
            <a:spLocks noGrp="1" noChangeArrowheads="1"/>
          </p:cNvSpPr>
          <p:nvPr>
            <p:ph type="title"/>
          </p:nvPr>
        </p:nvSpPr>
        <p:spPr>
          <a:xfrm>
            <a:off x="250825" y="142875"/>
            <a:ext cx="8713788" cy="1143000"/>
          </a:xfrm>
        </p:spPr>
        <p:txBody>
          <a:bodyPr/>
          <a:lstStyle/>
          <a:p>
            <a:pPr eaLnBrk="1" hangingPunct="1"/>
            <a:r>
              <a:rPr lang="zh-CN" altLang="en-US" sz="4000">
                <a:solidFill>
                  <a:srgbClr val="3333CC"/>
                </a:solidFill>
              </a:rPr>
              <a:t>定理</a:t>
            </a:r>
            <a:r>
              <a:rPr lang="en-US" altLang="zh-CN" sz="4000" b="1">
                <a:solidFill>
                  <a:srgbClr val="3333CC"/>
                </a:solidFill>
              </a:rPr>
              <a:t>6.1 Armstrong</a:t>
            </a:r>
            <a:r>
              <a:rPr lang="zh-CN" altLang="en-US" sz="4000">
                <a:solidFill>
                  <a:srgbClr val="3333CC"/>
                </a:solidFill>
              </a:rPr>
              <a:t>推理规则是正确的</a:t>
            </a:r>
          </a:p>
        </p:txBody>
      </p:sp>
      <p:sp>
        <p:nvSpPr>
          <p:cNvPr id="113667" name="Rectangle 3">
            <a:extLst>
              <a:ext uri="{FF2B5EF4-FFF2-40B4-BE49-F238E27FC236}">
                <a16:creationId xmlns:a16="http://schemas.microsoft.com/office/drawing/2014/main" id="{627E1B59-5723-4D09-874F-7EFBCF141D24}"/>
              </a:ext>
            </a:extLst>
          </p:cNvPr>
          <p:cNvSpPr>
            <a:spLocks noGrp="1" noChangeArrowheads="1"/>
          </p:cNvSpPr>
          <p:nvPr>
            <p:ph type="body" idx="1"/>
          </p:nvPr>
        </p:nvSpPr>
        <p:spPr>
          <a:xfrm>
            <a:off x="107950" y="1268413"/>
            <a:ext cx="8866188" cy="5516562"/>
          </a:xfrm>
        </p:spPr>
        <p:txBody>
          <a:bodyPr/>
          <a:lstStyle/>
          <a:p>
            <a:pPr marL="609600" indent="-73025" eaLnBrk="1" hangingPunct="1">
              <a:buFontTx/>
              <a:buNone/>
            </a:pPr>
            <a:r>
              <a:rPr lang="zh-CN" altLang="en-US" sz="4000">
                <a:solidFill>
                  <a:srgbClr val="0000FF"/>
                </a:solidFill>
              </a:rPr>
              <a:t>自反律</a:t>
            </a:r>
            <a:r>
              <a:rPr lang="en-US" altLang="zh-CN" sz="4000">
                <a:solidFill>
                  <a:srgbClr val="0000FF"/>
                </a:solidFill>
              </a:rPr>
              <a:t>: </a:t>
            </a:r>
            <a:r>
              <a:rPr lang="zh-CN" altLang="en-US" sz="4000">
                <a:solidFill>
                  <a:srgbClr val="0000FF"/>
                </a:solidFill>
              </a:rPr>
              <a:t>若</a:t>
            </a:r>
            <a:r>
              <a:rPr lang="en-US" altLang="zh-CN" sz="4000" i="1">
                <a:solidFill>
                  <a:srgbClr val="0000FF"/>
                </a:solidFill>
              </a:rPr>
              <a:t>Y</a:t>
            </a:r>
            <a:r>
              <a:rPr lang="en-US" altLang="zh-CN" sz="4000">
                <a:solidFill>
                  <a:srgbClr val="0000FF"/>
                </a:solidFill>
                <a:sym typeface="Symbol" panose="05050102010706020507" pitchFamily="18" charset="2"/>
              </a:rPr>
              <a:t></a:t>
            </a:r>
            <a:r>
              <a:rPr lang="en-US" altLang="zh-CN" sz="4000" i="1">
                <a:solidFill>
                  <a:srgbClr val="0000FF"/>
                </a:solidFill>
              </a:rPr>
              <a:t>X</a:t>
            </a:r>
            <a:r>
              <a:rPr lang="en-US" altLang="zh-CN" sz="4000">
                <a:solidFill>
                  <a:srgbClr val="0000FF"/>
                </a:solidFill>
              </a:rPr>
              <a:t> </a:t>
            </a:r>
            <a:r>
              <a:rPr lang="en-US" altLang="zh-CN" sz="4000">
                <a:solidFill>
                  <a:srgbClr val="0000FF"/>
                </a:solidFill>
                <a:sym typeface="Symbol" panose="05050102010706020507" pitchFamily="18" charset="2"/>
              </a:rPr>
              <a:t></a:t>
            </a:r>
            <a:r>
              <a:rPr lang="en-US" altLang="zh-CN" sz="4000" i="1">
                <a:solidFill>
                  <a:srgbClr val="0000FF"/>
                </a:solidFill>
              </a:rPr>
              <a:t>U</a:t>
            </a:r>
            <a:r>
              <a:rPr lang="zh-CN" altLang="en-US" sz="4000">
                <a:solidFill>
                  <a:srgbClr val="0000FF"/>
                </a:solidFill>
              </a:rPr>
              <a:t>，则</a:t>
            </a:r>
            <a:r>
              <a:rPr lang="en-US" altLang="zh-CN" sz="4000" i="1">
                <a:solidFill>
                  <a:srgbClr val="0000FF"/>
                </a:solidFill>
              </a:rPr>
              <a:t>X </a:t>
            </a:r>
            <a:r>
              <a:rPr lang="en-US" altLang="zh-CN" sz="4000">
                <a:solidFill>
                  <a:srgbClr val="0000FF"/>
                </a:solidFill>
              </a:rPr>
              <a:t>→</a:t>
            </a:r>
            <a:r>
              <a:rPr lang="en-US" altLang="zh-CN" sz="4000" i="1">
                <a:solidFill>
                  <a:srgbClr val="0000FF"/>
                </a:solidFill>
              </a:rPr>
              <a:t>Y</a:t>
            </a:r>
            <a:r>
              <a:rPr lang="zh-CN" altLang="en-US" sz="4000">
                <a:solidFill>
                  <a:srgbClr val="0000FF"/>
                </a:solidFill>
              </a:rPr>
              <a:t>为</a:t>
            </a:r>
            <a:r>
              <a:rPr lang="en-US" altLang="zh-CN" sz="4000" i="1">
                <a:solidFill>
                  <a:srgbClr val="0000FF"/>
                </a:solidFill>
              </a:rPr>
              <a:t>F</a:t>
            </a:r>
            <a:r>
              <a:rPr lang="zh-CN" altLang="en-US" sz="4000">
                <a:solidFill>
                  <a:srgbClr val="0000FF"/>
                </a:solidFill>
              </a:rPr>
              <a:t>所蕴含。</a:t>
            </a:r>
          </a:p>
          <a:p>
            <a:pPr marL="609600" indent="-73025" eaLnBrk="1" hangingPunct="1">
              <a:buFontTx/>
              <a:buNone/>
            </a:pPr>
            <a:r>
              <a:rPr lang="zh-CN" altLang="en-US" sz="4000"/>
              <a:t>证明</a:t>
            </a:r>
          </a:p>
          <a:p>
            <a:pPr marL="609600" indent="-73025" eaLnBrk="1" hangingPunct="1">
              <a:buFontTx/>
              <a:buAutoNum type="circleNumDbPlain"/>
            </a:pPr>
            <a:r>
              <a:rPr lang="zh-CN" altLang="en-US" sz="4000"/>
              <a:t> 设</a:t>
            </a:r>
            <a:r>
              <a:rPr lang="en-US" altLang="zh-CN" sz="4000" i="1"/>
              <a:t>Y</a:t>
            </a:r>
            <a:r>
              <a:rPr lang="en-US" altLang="zh-CN" sz="4000">
                <a:sym typeface="Symbol" panose="05050102010706020507" pitchFamily="18" charset="2"/>
              </a:rPr>
              <a:t></a:t>
            </a:r>
            <a:r>
              <a:rPr lang="en-US" altLang="zh-CN" sz="4000" i="1"/>
              <a:t>X</a:t>
            </a:r>
            <a:r>
              <a:rPr lang="en-US" altLang="zh-CN" sz="4000"/>
              <a:t> </a:t>
            </a:r>
            <a:r>
              <a:rPr lang="en-US" altLang="zh-CN" sz="4000">
                <a:sym typeface="Symbol" panose="05050102010706020507" pitchFamily="18" charset="2"/>
              </a:rPr>
              <a:t></a:t>
            </a:r>
            <a:r>
              <a:rPr lang="en-US" altLang="zh-CN" sz="4000" i="1"/>
              <a:t>U</a:t>
            </a:r>
            <a:r>
              <a:rPr lang="zh-CN" altLang="en-US" sz="4000"/>
              <a:t>，对</a:t>
            </a:r>
            <a:r>
              <a:rPr lang="en-US" altLang="zh-CN" sz="4000" i="1"/>
              <a:t>R &lt;U</a:t>
            </a:r>
            <a:r>
              <a:rPr lang="zh-CN" altLang="en-US" sz="4000"/>
              <a:t>，</a:t>
            </a:r>
            <a:r>
              <a:rPr lang="en-US" altLang="zh-CN" sz="4000" i="1"/>
              <a:t>F&gt; </a:t>
            </a:r>
            <a:r>
              <a:rPr lang="zh-CN" altLang="en-US" sz="4000"/>
              <a:t>的任一关系</a:t>
            </a:r>
            <a:r>
              <a:rPr lang="en-US" altLang="zh-CN" sz="4000" i="1"/>
              <a:t>r</a:t>
            </a:r>
            <a:r>
              <a:rPr lang="zh-CN" altLang="en-US" sz="4000"/>
              <a:t>中的任意两个元组</a:t>
            </a:r>
            <a:r>
              <a:rPr lang="en-US" altLang="zh-CN" sz="4000" i="1"/>
              <a:t>t</a:t>
            </a:r>
            <a:r>
              <a:rPr lang="zh-CN" altLang="en-US" sz="4000"/>
              <a:t>，</a:t>
            </a:r>
            <a:r>
              <a:rPr lang="en-US" altLang="zh-CN" sz="4000" i="1"/>
              <a:t>s</a:t>
            </a:r>
            <a:r>
              <a:rPr lang="zh-CN" altLang="en-US" sz="4000"/>
              <a:t>。</a:t>
            </a:r>
          </a:p>
          <a:p>
            <a:pPr marL="609600" indent="-73025" eaLnBrk="1" hangingPunct="1">
              <a:buFontTx/>
              <a:buAutoNum type="circleNumDbPlain"/>
            </a:pPr>
            <a:r>
              <a:rPr lang="zh-CN" altLang="en-US" sz="4000"/>
              <a:t> 若</a:t>
            </a:r>
            <a:r>
              <a:rPr lang="en-US" altLang="zh-CN" sz="4000" i="1"/>
              <a:t>t</a:t>
            </a:r>
            <a:r>
              <a:rPr lang="en-US" altLang="zh-CN" sz="4000"/>
              <a:t>[</a:t>
            </a:r>
            <a:r>
              <a:rPr lang="en-US" altLang="zh-CN" sz="4000" i="1"/>
              <a:t>X</a:t>
            </a:r>
            <a:r>
              <a:rPr lang="en-US" altLang="zh-CN" sz="4000"/>
              <a:t>]=</a:t>
            </a:r>
            <a:r>
              <a:rPr lang="en-US" altLang="zh-CN" sz="4000" i="1"/>
              <a:t>s</a:t>
            </a:r>
            <a:r>
              <a:rPr lang="en-US" altLang="zh-CN" sz="4000"/>
              <a:t>[</a:t>
            </a:r>
            <a:r>
              <a:rPr lang="en-US" altLang="zh-CN" sz="4000" i="1"/>
              <a:t>X</a:t>
            </a:r>
            <a:r>
              <a:rPr lang="en-US" altLang="zh-CN" sz="4000"/>
              <a:t>]</a:t>
            </a:r>
            <a:r>
              <a:rPr lang="zh-CN" altLang="en-US" sz="4000"/>
              <a:t>，由于</a:t>
            </a:r>
            <a:r>
              <a:rPr lang="en-US" altLang="zh-CN" sz="4000" i="1"/>
              <a:t>Y </a:t>
            </a:r>
            <a:r>
              <a:rPr lang="en-US" altLang="zh-CN" sz="4000">
                <a:sym typeface="Symbol" panose="05050102010706020507" pitchFamily="18" charset="2"/>
              </a:rPr>
              <a:t></a:t>
            </a:r>
            <a:r>
              <a:rPr lang="en-US" altLang="zh-CN" sz="4000"/>
              <a:t> </a:t>
            </a:r>
            <a:r>
              <a:rPr lang="en-US" altLang="zh-CN" sz="4000" i="1"/>
              <a:t>X</a:t>
            </a:r>
            <a:r>
              <a:rPr lang="zh-CN" altLang="en-US" sz="4000"/>
              <a:t>，有</a:t>
            </a:r>
            <a:r>
              <a:rPr lang="en-US" altLang="zh-CN" sz="4000" i="1"/>
              <a:t>t</a:t>
            </a:r>
            <a:r>
              <a:rPr lang="en-US" altLang="zh-CN" sz="4000"/>
              <a:t>[</a:t>
            </a:r>
            <a:r>
              <a:rPr lang="en-US" altLang="zh-CN" sz="4000" i="1"/>
              <a:t>Y</a:t>
            </a:r>
            <a:r>
              <a:rPr lang="en-US" altLang="zh-CN" sz="4000"/>
              <a:t>]=</a:t>
            </a:r>
            <a:r>
              <a:rPr lang="en-US" altLang="zh-CN" sz="4000" i="1"/>
              <a:t>s</a:t>
            </a:r>
            <a:r>
              <a:rPr lang="en-US" altLang="zh-CN" sz="4000"/>
              <a:t>[</a:t>
            </a:r>
            <a:r>
              <a:rPr lang="en-US" altLang="zh-CN" sz="4000" i="1"/>
              <a:t>Y</a:t>
            </a:r>
            <a:r>
              <a:rPr lang="en-US" altLang="zh-CN" sz="4000"/>
              <a:t>]</a:t>
            </a:r>
            <a:r>
              <a:rPr lang="zh-CN" altLang="en-US" sz="4000"/>
              <a:t>；</a:t>
            </a:r>
          </a:p>
          <a:p>
            <a:pPr marL="609600" indent="-73025" eaLnBrk="1" hangingPunct="1">
              <a:buFontTx/>
              <a:buAutoNum type="circleNumDbPlain"/>
            </a:pPr>
            <a:r>
              <a:rPr lang="zh-CN" altLang="en-US" sz="4000"/>
              <a:t> 所以</a:t>
            </a:r>
            <a:r>
              <a:rPr lang="en-US" altLang="zh-CN" sz="4000" i="1"/>
              <a:t>X</a:t>
            </a:r>
            <a:r>
              <a:rPr lang="en-US" altLang="zh-CN" sz="4000"/>
              <a:t>→</a:t>
            </a:r>
            <a:r>
              <a:rPr lang="en-US" altLang="zh-CN" sz="4000" i="1"/>
              <a:t>Y</a:t>
            </a:r>
            <a:r>
              <a:rPr lang="zh-CN" altLang="en-US" sz="4000"/>
              <a:t>成立，自反律得证。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a:extLst>
              <a:ext uri="{FF2B5EF4-FFF2-40B4-BE49-F238E27FC236}">
                <a16:creationId xmlns:a16="http://schemas.microsoft.com/office/drawing/2014/main" id="{0CB1EDB5-6788-4C7F-93C6-E4070F796E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7AED28-8809-4287-82D7-F1A11D76921F}" type="slidenum">
              <a:rPr lang="zh-CN" altLang="en-US"/>
              <a:pPr eaLnBrk="1" hangingPunct="1"/>
              <a:t>7</a:t>
            </a:fld>
            <a:endParaRPr lang="en-US" altLang="zh-CN"/>
          </a:p>
        </p:txBody>
      </p:sp>
      <p:sp>
        <p:nvSpPr>
          <p:cNvPr id="8195" name="Rectangle 2">
            <a:extLst>
              <a:ext uri="{FF2B5EF4-FFF2-40B4-BE49-F238E27FC236}">
                <a16:creationId xmlns:a16="http://schemas.microsoft.com/office/drawing/2014/main" id="{26B9EFDD-6480-46FE-84C1-4CC3CB2D14BE}"/>
              </a:ext>
            </a:extLst>
          </p:cNvPr>
          <p:cNvSpPr>
            <a:spLocks noGrp="1" noChangeArrowheads="1"/>
          </p:cNvSpPr>
          <p:nvPr>
            <p:ph type="title"/>
          </p:nvPr>
        </p:nvSpPr>
        <p:spPr/>
        <p:txBody>
          <a:bodyPr/>
          <a:lstStyle/>
          <a:p>
            <a:pPr eaLnBrk="1" hangingPunct="1"/>
            <a:r>
              <a:rPr lang="zh-CN" altLang="en-US" sz="4800">
                <a:solidFill>
                  <a:srgbClr val="3333CC"/>
                </a:solidFill>
              </a:rPr>
              <a:t>完整性约束的表现形式</a:t>
            </a:r>
          </a:p>
        </p:txBody>
      </p:sp>
      <p:sp>
        <p:nvSpPr>
          <p:cNvPr id="16387" name="Rectangle 3">
            <a:extLst>
              <a:ext uri="{FF2B5EF4-FFF2-40B4-BE49-F238E27FC236}">
                <a16:creationId xmlns:a16="http://schemas.microsoft.com/office/drawing/2014/main" id="{B12651C5-3577-45BE-B249-DEBC25D24400}"/>
              </a:ext>
            </a:extLst>
          </p:cNvPr>
          <p:cNvSpPr>
            <a:spLocks noGrp="1" noChangeArrowheads="1"/>
          </p:cNvSpPr>
          <p:nvPr>
            <p:ph type="body" idx="1"/>
          </p:nvPr>
        </p:nvSpPr>
        <p:spPr>
          <a:xfrm>
            <a:off x="457200" y="1557339"/>
            <a:ext cx="8003232" cy="4247926"/>
          </a:xfrm>
        </p:spPr>
        <p:txBody>
          <a:bodyPr/>
          <a:lstStyle/>
          <a:p>
            <a:pPr eaLnBrk="1" hangingPunct="1"/>
            <a:r>
              <a:rPr lang="zh-CN" altLang="en-US" sz="4400" dirty="0">
                <a:solidFill>
                  <a:srgbClr val="3333CC"/>
                </a:solidFill>
              </a:rPr>
              <a:t>限定属性取值范围</a:t>
            </a:r>
            <a:r>
              <a:rPr lang="zh-CN" altLang="en-US" sz="4400" dirty="0"/>
              <a:t>：例如学生成绩必须在</a:t>
            </a:r>
            <a:r>
              <a:rPr lang="en-US" altLang="zh-CN" sz="4400" dirty="0"/>
              <a:t>0-100</a:t>
            </a:r>
            <a:r>
              <a:rPr lang="zh-CN" altLang="en-US" sz="4400" dirty="0"/>
              <a:t>之间</a:t>
            </a:r>
          </a:p>
          <a:p>
            <a:pPr eaLnBrk="1" hangingPunct="1"/>
            <a:r>
              <a:rPr lang="zh-CN" altLang="en-US" sz="4400" dirty="0">
                <a:solidFill>
                  <a:srgbClr val="3333CC"/>
                </a:solidFill>
              </a:rPr>
              <a:t>定义属性值间的相互关连（主要体现在值的相等与否），这就是数据依赖，它是数据库模式设计的关键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6025665C-88D2-49E4-B4EC-A1B64C1DB3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37ADAE-8F08-4A99-AC67-61C4108A0821}" type="slidenum">
              <a:rPr lang="zh-CN" altLang="en-US"/>
              <a:pPr eaLnBrk="1" hangingPunct="1"/>
              <a:t>70</a:t>
            </a:fld>
            <a:endParaRPr lang="en-US" altLang="zh-CN"/>
          </a:p>
        </p:txBody>
      </p:sp>
      <p:sp>
        <p:nvSpPr>
          <p:cNvPr id="114691" name="Rectangle 3">
            <a:extLst>
              <a:ext uri="{FF2B5EF4-FFF2-40B4-BE49-F238E27FC236}">
                <a16:creationId xmlns:a16="http://schemas.microsoft.com/office/drawing/2014/main" id="{C9F6E420-082C-4088-B4BF-499D9BEC26C6}"/>
              </a:ext>
            </a:extLst>
          </p:cNvPr>
          <p:cNvSpPr>
            <a:spLocks noGrp="1" noChangeArrowheads="1"/>
          </p:cNvSpPr>
          <p:nvPr>
            <p:ph type="body" idx="1"/>
          </p:nvPr>
        </p:nvSpPr>
        <p:spPr>
          <a:xfrm>
            <a:off x="217488" y="260350"/>
            <a:ext cx="8926512" cy="6121400"/>
          </a:xfrm>
        </p:spPr>
        <p:txBody>
          <a:bodyPr/>
          <a:lstStyle/>
          <a:p>
            <a:pPr marL="609600" indent="-609600" eaLnBrk="1" hangingPunct="1">
              <a:lnSpc>
                <a:spcPct val="90000"/>
              </a:lnSpc>
              <a:buFontTx/>
              <a:buNone/>
            </a:pPr>
            <a:r>
              <a:rPr lang="zh-CN" altLang="en-US" sz="3600">
                <a:solidFill>
                  <a:srgbClr val="0000FF"/>
                </a:solidFill>
              </a:rPr>
              <a:t>增广律</a:t>
            </a:r>
            <a:r>
              <a:rPr lang="en-US" altLang="zh-CN" sz="3600">
                <a:solidFill>
                  <a:srgbClr val="0000FF"/>
                </a:solidFill>
              </a:rPr>
              <a:t>: </a:t>
            </a:r>
            <a:r>
              <a:rPr lang="zh-CN" altLang="en-US" sz="3600">
                <a:solidFill>
                  <a:srgbClr val="0000FF"/>
                </a:solidFill>
              </a:rPr>
              <a:t>若</a:t>
            </a:r>
            <a:r>
              <a:rPr lang="en-US" altLang="zh-CN" sz="3600" i="1">
                <a:solidFill>
                  <a:srgbClr val="0000FF"/>
                </a:solidFill>
              </a:rPr>
              <a:t>X</a:t>
            </a:r>
            <a:r>
              <a:rPr lang="en-US" altLang="zh-CN" sz="3600">
                <a:solidFill>
                  <a:srgbClr val="0000FF"/>
                </a:solidFill>
              </a:rPr>
              <a:t>→</a:t>
            </a:r>
            <a:r>
              <a:rPr lang="en-US" altLang="zh-CN" sz="3600" i="1">
                <a:solidFill>
                  <a:srgbClr val="0000FF"/>
                </a:solidFill>
              </a:rPr>
              <a:t>Y</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所蕴含，且</a:t>
            </a:r>
            <a:r>
              <a:rPr lang="en-US" altLang="zh-CN" sz="3600" i="1">
                <a:solidFill>
                  <a:srgbClr val="0000FF"/>
                </a:solidFill>
              </a:rPr>
              <a:t>Z</a:t>
            </a:r>
            <a:r>
              <a:rPr lang="en-US" altLang="zh-CN" sz="3600">
                <a:solidFill>
                  <a:srgbClr val="0000FF"/>
                </a:solidFill>
                <a:sym typeface="Symbol" panose="05050102010706020507" pitchFamily="18" charset="2"/>
              </a:rPr>
              <a:t></a:t>
            </a:r>
            <a:r>
              <a:rPr lang="en-US" altLang="zh-CN" sz="3600" i="1">
                <a:solidFill>
                  <a:srgbClr val="0000FF"/>
                </a:solidFill>
              </a:rPr>
              <a:t>U</a:t>
            </a:r>
            <a:r>
              <a:rPr lang="zh-CN" altLang="en-US" sz="3600">
                <a:solidFill>
                  <a:srgbClr val="0000FF"/>
                </a:solidFill>
              </a:rPr>
              <a:t>，则</a:t>
            </a:r>
            <a:r>
              <a:rPr lang="en-US" altLang="zh-CN" sz="3600" i="1">
                <a:solidFill>
                  <a:srgbClr val="0000FF"/>
                </a:solidFill>
              </a:rPr>
              <a:t>XZ</a:t>
            </a:r>
            <a:r>
              <a:rPr lang="en-US" altLang="zh-CN" sz="3600">
                <a:solidFill>
                  <a:srgbClr val="0000FF"/>
                </a:solidFill>
              </a:rPr>
              <a:t>→</a:t>
            </a:r>
            <a:r>
              <a:rPr lang="en-US" altLang="zh-CN" sz="3600" i="1">
                <a:solidFill>
                  <a:srgbClr val="0000FF"/>
                </a:solidFill>
              </a:rPr>
              <a:t>YZ </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a:t>
            </a:r>
          </a:p>
          <a:p>
            <a:pPr marL="609600" indent="-609600" eaLnBrk="1" hangingPunct="1">
              <a:lnSpc>
                <a:spcPct val="90000"/>
              </a:lnSpc>
            </a:pPr>
            <a:r>
              <a:rPr lang="zh-CN" altLang="en-US" sz="3600">
                <a:solidFill>
                  <a:schemeClr val="accent2"/>
                </a:solidFill>
              </a:rPr>
              <a:t>证明</a:t>
            </a:r>
          </a:p>
          <a:p>
            <a:pPr marL="990600" lvl="1" indent="-533400" eaLnBrk="1" hangingPunct="1">
              <a:lnSpc>
                <a:spcPct val="90000"/>
              </a:lnSpc>
              <a:buFontTx/>
              <a:buAutoNum type="circleNumDbPlain"/>
            </a:pPr>
            <a:r>
              <a:rPr lang="zh-CN" altLang="en-US" sz="3600"/>
              <a:t>设</a:t>
            </a:r>
            <a:r>
              <a:rPr lang="en-US" altLang="zh-CN" sz="3600" i="1"/>
              <a:t>X</a:t>
            </a:r>
            <a:r>
              <a:rPr lang="en-US" altLang="zh-CN" sz="3600"/>
              <a:t>→</a:t>
            </a:r>
            <a:r>
              <a:rPr lang="en-US" altLang="zh-CN" sz="3600" i="1"/>
              <a:t>Y</a:t>
            </a:r>
            <a:r>
              <a:rPr lang="zh-CN" altLang="en-US" sz="3600"/>
              <a:t>为</a:t>
            </a:r>
            <a:r>
              <a:rPr lang="en-US" altLang="zh-CN" sz="3600" i="1"/>
              <a:t>F</a:t>
            </a:r>
            <a:r>
              <a:rPr lang="zh-CN" altLang="en-US" sz="3600"/>
              <a:t>所蕴含，且</a:t>
            </a:r>
            <a:r>
              <a:rPr lang="en-US" altLang="zh-CN" sz="3600" i="1"/>
              <a:t>Z</a:t>
            </a:r>
            <a:r>
              <a:rPr lang="en-US" altLang="zh-CN" sz="3600">
                <a:sym typeface="Symbol" panose="05050102010706020507" pitchFamily="18" charset="2"/>
              </a:rPr>
              <a:t></a:t>
            </a:r>
            <a:r>
              <a:rPr lang="en-US" altLang="zh-CN" sz="3600" i="1"/>
              <a:t>U</a:t>
            </a:r>
            <a:endParaRPr lang="zh-CN" altLang="en-US" sz="3600"/>
          </a:p>
          <a:p>
            <a:pPr marL="990600" lvl="1" indent="-533400" eaLnBrk="1" hangingPunct="1">
              <a:lnSpc>
                <a:spcPct val="90000"/>
              </a:lnSpc>
              <a:buFontTx/>
              <a:buAutoNum type="circleNumDbPlain"/>
            </a:pPr>
            <a:r>
              <a:rPr lang="zh-CN" altLang="en-US" sz="3600"/>
              <a:t>设</a:t>
            </a:r>
            <a:r>
              <a:rPr lang="en-US" altLang="zh-CN" sz="3600" i="1"/>
              <a:t>R&lt;U </a:t>
            </a:r>
            <a:r>
              <a:rPr lang="zh-CN" altLang="en-US" sz="3600"/>
              <a:t>，</a:t>
            </a:r>
            <a:r>
              <a:rPr lang="en-US" altLang="zh-CN" sz="3600" i="1"/>
              <a:t>F&gt; </a:t>
            </a:r>
            <a:r>
              <a:rPr lang="zh-CN" altLang="en-US" sz="3600"/>
              <a:t>的任一关系</a:t>
            </a:r>
            <a:r>
              <a:rPr lang="en-US" altLang="zh-CN" sz="3600" i="1"/>
              <a:t>r</a:t>
            </a:r>
            <a:r>
              <a:rPr lang="zh-CN" altLang="en-US" sz="3600"/>
              <a:t>中任意的两个元组</a:t>
            </a:r>
            <a:r>
              <a:rPr lang="en-US" altLang="zh-CN" sz="3600" i="1"/>
              <a:t>t</a:t>
            </a:r>
            <a:r>
              <a:rPr lang="zh-CN" altLang="en-US" sz="3600"/>
              <a:t>，</a:t>
            </a:r>
            <a:r>
              <a:rPr lang="en-US" altLang="zh-CN" sz="3600" i="1"/>
              <a:t>s</a:t>
            </a:r>
            <a:r>
              <a:rPr lang="zh-CN" altLang="en-US" sz="3600"/>
              <a:t>；</a:t>
            </a:r>
          </a:p>
          <a:p>
            <a:pPr marL="990600" lvl="1" indent="-533400" eaLnBrk="1" hangingPunct="1">
              <a:lnSpc>
                <a:spcPct val="90000"/>
              </a:lnSpc>
              <a:buFontTx/>
              <a:buAutoNum type="circleNumDbPlain"/>
            </a:pPr>
            <a:r>
              <a:rPr lang="zh-CN" altLang="en-US" sz="3600"/>
              <a:t>若</a:t>
            </a:r>
            <a:r>
              <a:rPr lang="en-US" altLang="zh-CN" sz="3600" i="1"/>
              <a:t>t</a:t>
            </a:r>
            <a:r>
              <a:rPr lang="en-US" altLang="zh-CN" sz="3600"/>
              <a:t>[</a:t>
            </a:r>
            <a:r>
              <a:rPr lang="en-US" altLang="zh-CN" sz="3600" i="1"/>
              <a:t>XZ</a:t>
            </a:r>
            <a:r>
              <a:rPr lang="en-US" altLang="zh-CN" sz="3600"/>
              <a:t>]=</a:t>
            </a:r>
            <a:r>
              <a:rPr lang="en-US" altLang="zh-CN" sz="3600" i="1"/>
              <a:t>s</a:t>
            </a:r>
            <a:r>
              <a:rPr lang="en-US" altLang="zh-CN" sz="3600"/>
              <a:t>[</a:t>
            </a:r>
            <a:r>
              <a:rPr lang="en-US" altLang="zh-CN" sz="3600" i="1"/>
              <a:t>XZ</a:t>
            </a:r>
            <a:r>
              <a:rPr lang="en-US" altLang="zh-CN" sz="3600"/>
              <a:t>]</a:t>
            </a:r>
            <a:r>
              <a:rPr lang="zh-CN" altLang="en-US" sz="3600"/>
              <a:t>，则有</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和</a:t>
            </a:r>
            <a:br>
              <a:rPr lang="zh-CN" altLang="en-US" sz="3600"/>
            </a:br>
            <a:r>
              <a:rPr lang="en-US" altLang="zh-CN" sz="3600" i="1"/>
              <a:t>t</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a:t>
            </a:r>
          </a:p>
          <a:p>
            <a:pPr marL="990600" lvl="1" indent="-533400" eaLnBrk="1" hangingPunct="1">
              <a:lnSpc>
                <a:spcPct val="90000"/>
              </a:lnSpc>
              <a:buFontTx/>
              <a:buAutoNum type="circleNumDbPlain"/>
            </a:pPr>
            <a:r>
              <a:rPr lang="zh-CN" altLang="en-US" sz="3600"/>
              <a:t>由</a:t>
            </a:r>
            <a:r>
              <a:rPr lang="en-US" altLang="zh-CN" sz="3600" i="1"/>
              <a:t>X</a:t>
            </a:r>
            <a:r>
              <a:rPr lang="en-US" altLang="zh-CN" sz="3600"/>
              <a:t>→</a:t>
            </a:r>
            <a:r>
              <a:rPr lang="en-US" altLang="zh-CN" sz="3600" i="1"/>
              <a:t>Y</a:t>
            </a:r>
            <a:r>
              <a:rPr lang="zh-CN" altLang="en-US" sz="3600"/>
              <a:t>，于是有</a:t>
            </a:r>
            <a:r>
              <a:rPr lang="en-US" altLang="zh-CN" sz="3600" i="1"/>
              <a:t>t</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r>
              <a:rPr lang="zh-CN" altLang="en-US" sz="3600"/>
              <a:t>，所以</a:t>
            </a:r>
            <a:br>
              <a:rPr lang="zh-CN" altLang="en-US" sz="3600"/>
            </a:br>
            <a:r>
              <a:rPr lang="en-US" altLang="zh-CN" sz="3600" i="1"/>
              <a:t>t</a:t>
            </a:r>
            <a:r>
              <a:rPr lang="en-US" altLang="zh-CN" sz="3600"/>
              <a:t>[</a:t>
            </a:r>
            <a:r>
              <a:rPr lang="en-US" altLang="zh-CN" sz="3600" i="1"/>
              <a:t>YZ</a:t>
            </a:r>
            <a:r>
              <a:rPr lang="en-US" altLang="zh-CN" sz="3600"/>
              <a:t>]=</a:t>
            </a:r>
            <a:r>
              <a:rPr lang="en-US" altLang="zh-CN" sz="3600" i="1"/>
              <a:t>s</a:t>
            </a:r>
            <a:r>
              <a:rPr lang="en-US" altLang="zh-CN" sz="3600"/>
              <a:t>[</a:t>
            </a:r>
            <a:r>
              <a:rPr lang="en-US" altLang="zh-CN" sz="3600" i="1"/>
              <a:t>YZ</a:t>
            </a:r>
            <a:r>
              <a:rPr lang="en-US" altLang="zh-CN" sz="3600"/>
              <a:t>]</a:t>
            </a:r>
            <a:r>
              <a:rPr lang="zh-CN" altLang="en-US" sz="3600"/>
              <a:t>，所以</a:t>
            </a:r>
            <a:r>
              <a:rPr lang="en-US" altLang="zh-CN" sz="3600" i="1"/>
              <a:t>XZ</a:t>
            </a:r>
            <a:r>
              <a:rPr lang="en-US" altLang="zh-CN" sz="3600"/>
              <a:t>→</a:t>
            </a:r>
            <a:r>
              <a:rPr lang="en-US" altLang="zh-CN" sz="3600" i="1"/>
              <a:t>YZ</a:t>
            </a:r>
            <a:r>
              <a:rPr lang="zh-CN" altLang="en-US" sz="3600"/>
              <a:t>为</a:t>
            </a:r>
            <a:r>
              <a:rPr lang="en-US" altLang="zh-CN" sz="3600" i="1"/>
              <a:t>F</a:t>
            </a:r>
            <a:r>
              <a:rPr lang="zh-CN" altLang="en-US" sz="3600"/>
              <a:t>所蕴含，增广律得证。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46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734AD7BF-6E01-42D6-86A5-0522597B94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00AADD-1F6B-4E5B-B483-949AFF1152A4}" type="slidenum">
              <a:rPr lang="zh-CN" altLang="en-US"/>
              <a:pPr eaLnBrk="1" hangingPunct="1"/>
              <a:t>71</a:t>
            </a:fld>
            <a:endParaRPr lang="en-US" altLang="zh-CN"/>
          </a:p>
        </p:txBody>
      </p:sp>
      <p:sp>
        <p:nvSpPr>
          <p:cNvPr id="115715" name="Rectangle 3">
            <a:extLst>
              <a:ext uri="{FF2B5EF4-FFF2-40B4-BE49-F238E27FC236}">
                <a16:creationId xmlns:a16="http://schemas.microsoft.com/office/drawing/2014/main" id="{E1A70F0B-9842-43CF-A832-AA779ED15933}"/>
              </a:ext>
            </a:extLst>
          </p:cNvPr>
          <p:cNvSpPr>
            <a:spLocks noGrp="1" noChangeArrowheads="1"/>
          </p:cNvSpPr>
          <p:nvPr>
            <p:ph type="body" idx="1"/>
          </p:nvPr>
        </p:nvSpPr>
        <p:spPr>
          <a:xfrm>
            <a:off x="107950" y="549275"/>
            <a:ext cx="8893175" cy="5256213"/>
          </a:xfrm>
        </p:spPr>
        <p:txBody>
          <a:bodyPr/>
          <a:lstStyle/>
          <a:p>
            <a:pPr marL="609600" indent="-609600" eaLnBrk="1" hangingPunct="1">
              <a:lnSpc>
                <a:spcPct val="90000"/>
              </a:lnSpc>
              <a:buFontTx/>
              <a:buNone/>
            </a:pPr>
            <a:r>
              <a:rPr lang="zh-CN" altLang="en-US" sz="3600">
                <a:solidFill>
                  <a:srgbClr val="0000FF"/>
                </a:solidFill>
              </a:rPr>
              <a:t>传递律：若</a:t>
            </a:r>
            <a:r>
              <a:rPr lang="en-US" altLang="zh-CN" sz="3600" i="1">
                <a:solidFill>
                  <a:srgbClr val="0000FF"/>
                </a:solidFill>
              </a:rPr>
              <a:t>X</a:t>
            </a:r>
            <a:r>
              <a:rPr lang="en-US" altLang="zh-CN" sz="3600">
                <a:solidFill>
                  <a:srgbClr val="0000FF"/>
                </a:solidFill>
              </a:rPr>
              <a:t>→</a:t>
            </a:r>
            <a:r>
              <a:rPr lang="en-US" altLang="zh-CN" sz="3600" i="1">
                <a:solidFill>
                  <a:srgbClr val="0000FF"/>
                </a:solidFill>
              </a:rPr>
              <a:t>Y</a:t>
            </a:r>
            <a:r>
              <a:rPr lang="zh-CN" altLang="en-US" sz="3600">
                <a:solidFill>
                  <a:srgbClr val="0000FF"/>
                </a:solidFill>
              </a:rPr>
              <a:t>及</a:t>
            </a:r>
            <a:r>
              <a:rPr lang="en-US" altLang="zh-CN" sz="3600" i="1">
                <a:solidFill>
                  <a:srgbClr val="0000FF"/>
                </a:solidFill>
              </a:rPr>
              <a:t>Y</a:t>
            </a:r>
            <a:r>
              <a:rPr lang="en-US" altLang="zh-CN" sz="3600">
                <a:solidFill>
                  <a:srgbClr val="0000FF"/>
                </a:solidFill>
              </a:rPr>
              <a:t>→</a:t>
            </a:r>
            <a:r>
              <a:rPr lang="en-US" altLang="zh-CN" sz="3600" i="1">
                <a:solidFill>
                  <a:srgbClr val="0000FF"/>
                </a:solidFill>
              </a:rPr>
              <a:t>Z</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所蕴含，则</a:t>
            </a:r>
            <a:r>
              <a:rPr lang="en-US" altLang="zh-CN" sz="3600" i="1">
                <a:solidFill>
                  <a:srgbClr val="0000FF"/>
                </a:solidFill>
              </a:rPr>
              <a:t>X</a:t>
            </a:r>
            <a:r>
              <a:rPr lang="en-US" altLang="zh-CN" sz="3600">
                <a:solidFill>
                  <a:srgbClr val="0000FF"/>
                </a:solidFill>
              </a:rPr>
              <a:t>→</a:t>
            </a:r>
            <a:r>
              <a:rPr lang="en-US" altLang="zh-CN" sz="3600" i="1">
                <a:solidFill>
                  <a:srgbClr val="0000FF"/>
                </a:solidFill>
              </a:rPr>
              <a:t>Z</a:t>
            </a:r>
            <a:r>
              <a:rPr lang="zh-CN" altLang="en-US" sz="3600">
                <a:solidFill>
                  <a:srgbClr val="0000FF"/>
                </a:solidFill>
              </a:rPr>
              <a:t>为</a:t>
            </a:r>
            <a:r>
              <a:rPr lang="en-US" altLang="zh-CN" sz="3600" i="1">
                <a:solidFill>
                  <a:srgbClr val="0000FF"/>
                </a:solidFill>
              </a:rPr>
              <a:t>F</a:t>
            </a:r>
            <a:r>
              <a:rPr lang="zh-CN" altLang="en-US" sz="3600">
                <a:solidFill>
                  <a:srgbClr val="0000FF"/>
                </a:solidFill>
              </a:rPr>
              <a:t>所蕴含。</a:t>
            </a:r>
          </a:p>
          <a:p>
            <a:pPr marL="609600" indent="-609600" eaLnBrk="1" hangingPunct="1">
              <a:lnSpc>
                <a:spcPct val="90000"/>
              </a:lnSpc>
            </a:pPr>
            <a:r>
              <a:rPr lang="zh-CN" altLang="en-US" sz="3600"/>
              <a:t>证明</a:t>
            </a:r>
          </a:p>
          <a:p>
            <a:pPr marL="990600" lvl="1" indent="-533400" eaLnBrk="1" hangingPunct="1">
              <a:lnSpc>
                <a:spcPct val="90000"/>
              </a:lnSpc>
              <a:buFontTx/>
              <a:buAutoNum type="circleNumDbPlain"/>
            </a:pPr>
            <a:r>
              <a:rPr lang="zh-CN" altLang="en-US" sz="3600"/>
              <a:t>设</a:t>
            </a:r>
            <a:r>
              <a:rPr lang="en-US" altLang="zh-CN" sz="3600" i="1"/>
              <a:t>X</a:t>
            </a:r>
            <a:r>
              <a:rPr lang="en-US" altLang="zh-CN" sz="3600"/>
              <a:t>→</a:t>
            </a:r>
            <a:r>
              <a:rPr lang="en-US" altLang="zh-CN" sz="3600" i="1"/>
              <a:t>Y</a:t>
            </a:r>
            <a:r>
              <a:rPr lang="zh-CN" altLang="en-US" sz="3600"/>
              <a:t>及</a:t>
            </a:r>
            <a:r>
              <a:rPr lang="en-US" altLang="zh-CN" sz="3600" i="1"/>
              <a:t>Y</a:t>
            </a:r>
            <a:r>
              <a:rPr lang="en-US" altLang="zh-CN" sz="3600"/>
              <a:t>→</a:t>
            </a:r>
            <a:r>
              <a:rPr lang="en-US" altLang="zh-CN" sz="3600" i="1"/>
              <a:t>Z</a:t>
            </a:r>
            <a:r>
              <a:rPr lang="zh-CN" altLang="en-US" sz="3600"/>
              <a:t>为</a:t>
            </a:r>
            <a:r>
              <a:rPr lang="en-US" altLang="zh-CN" sz="3600" i="1"/>
              <a:t>F</a:t>
            </a:r>
            <a:r>
              <a:rPr lang="zh-CN" altLang="en-US" sz="3600"/>
              <a:t>所蕴含。</a:t>
            </a:r>
          </a:p>
          <a:p>
            <a:pPr marL="990600" lvl="1" indent="-533400" eaLnBrk="1" hangingPunct="1">
              <a:lnSpc>
                <a:spcPct val="90000"/>
              </a:lnSpc>
              <a:buFontTx/>
              <a:buAutoNum type="circleNumDbPlain"/>
            </a:pPr>
            <a:r>
              <a:rPr lang="zh-CN" altLang="en-US" sz="3600"/>
              <a:t>对</a:t>
            </a:r>
            <a:r>
              <a:rPr lang="en-US" altLang="zh-CN" sz="3600" i="1"/>
              <a:t>R&lt;U</a:t>
            </a:r>
            <a:r>
              <a:rPr lang="zh-CN" altLang="en-US" sz="3600"/>
              <a:t>，</a:t>
            </a:r>
            <a:r>
              <a:rPr lang="en-US" altLang="zh-CN" sz="3600" i="1"/>
              <a:t>F&gt; </a:t>
            </a:r>
            <a:r>
              <a:rPr lang="zh-CN" altLang="en-US" sz="3600"/>
              <a:t>的任一关系</a:t>
            </a:r>
            <a:r>
              <a:rPr lang="en-US" altLang="zh-CN" sz="3600" i="1"/>
              <a:t>r</a:t>
            </a:r>
            <a:r>
              <a:rPr lang="zh-CN" altLang="en-US" sz="3600"/>
              <a:t>中的任意两个元组</a:t>
            </a:r>
            <a:r>
              <a:rPr lang="en-US" altLang="zh-CN" sz="3600" i="1"/>
              <a:t>t</a:t>
            </a:r>
            <a:r>
              <a:rPr lang="zh-CN" altLang="en-US" sz="3600"/>
              <a:t>，</a:t>
            </a:r>
            <a:r>
              <a:rPr lang="en-US" altLang="zh-CN" sz="3600" i="1"/>
              <a:t>s</a:t>
            </a:r>
            <a:r>
              <a:rPr lang="zh-CN" altLang="en-US" sz="3600"/>
              <a:t>；</a:t>
            </a:r>
          </a:p>
          <a:p>
            <a:pPr marL="990600" lvl="1" indent="-533400" eaLnBrk="1" hangingPunct="1">
              <a:lnSpc>
                <a:spcPct val="90000"/>
              </a:lnSpc>
              <a:buFontTx/>
              <a:buAutoNum type="circleNumDbPlain"/>
            </a:pPr>
            <a:r>
              <a:rPr lang="zh-CN" altLang="en-US" sz="3600"/>
              <a:t>若</a:t>
            </a:r>
            <a:r>
              <a:rPr lang="en-US" altLang="zh-CN" sz="3600" i="1"/>
              <a:t>t</a:t>
            </a:r>
            <a:r>
              <a:rPr lang="en-US" altLang="zh-CN" sz="3600"/>
              <a:t>[</a:t>
            </a:r>
            <a:r>
              <a:rPr lang="en-US" altLang="zh-CN" sz="3600" i="1"/>
              <a:t>X</a:t>
            </a:r>
            <a:r>
              <a:rPr lang="en-US" altLang="zh-CN" sz="3600"/>
              <a:t>]=</a:t>
            </a:r>
            <a:r>
              <a:rPr lang="en-US" altLang="zh-CN" sz="3600" i="1"/>
              <a:t>s</a:t>
            </a:r>
            <a:r>
              <a:rPr lang="en-US" altLang="zh-CN" sz="3600"/>
              <a:t>[</a:t>
            </a:r>
            <a:r>
              <a:rPr lang="en-US" altLang="zh-CN" sz="3600" i="1"/>
              <a:t>X</a:t>
            </a:r>
            <a:r>
              <a:rPr lang="en-US" altLang="zh-CN" sz="3600"/>
              <a:t>]</a:t>
            </a:r>
            <a:r>
              <a:rPr lang="zh-CN" altLang="en-US" sz="3600"/>
              <a:t>，由于</a:t>
            </a:r>
            <a:r>
              <a:rPr lang="en-US" altLang="zh-CN" sz="3600" i="1"/>
              <a:t>X</a:t>
            </a:r>
            <a:r>
              <a:rPr lang="en-US" altLang="zh-CN" sz="3600"/>
              <a:t>→</a:t>
            </a:r>
            <a:r>
              <a:rPr lang="en-US" altLang="zh-CN" sz="3600" i="1"/>
              <a:t>Y</a:t>
            </a:r>
            <a:r>
              <a:rPr lang="zh-CN" altLang="en-US" sz="3600"/>
              <a:t>，有</a:t>
            </a:r>
            <a:r>
              <a:rPr lang="en-US" altLang="zh-CN" sz="3600" i="1"/>
              <a:t>t</a:t>
            </a:r>
            <a:r>
              <a:rPr lang="en-US" altLang="zh-CN" sz="3600"/>
              <a:t>[</a:t>
            </a:r>
            <a:r>
              <a:rPr lang="en-US" altLang="zh-CN" sz="3600" i="1"/>
              <a:t>Y</a:t>
            </a:r>
            <a:r>
              <a:rPr lang="en-US" altLang="zh-CN" sz="3600"/>
              <a:t>]=</a:t>
            </a:r>
            <a:r>
              <a:rPr lang="en-US" altLang="zh-CN" sz="3600" i="1"/>
              <a:t>s</a:t>
            </a:r>
            <a:r>
              <a:rPr lang="en-US" altLang="zh-CN" sz="3600"/>
              <a:t>[</a:t>
            </a:r>
            <a:r>
              <a:rPr lang="en-US" altLang="zh-CN" sz="3600" i="1"/>
              <a:t>Y</a:t>
            </a:r>
            <a:r>
              <a:rPr lang="en-US" altLang="zh-CN" sz="3600"/>
              <a:t>]</a:t>
            </a:r>
            <a:endParaRPr lang="zh-CN" altLang="en-US" sz="3600"/>
          </a:p>
          <a:p>
            <a:pPr marL="990600" lvl="1" indent="-533400" eaLnBrk="1" hangingPunct="1">
              <a:lnSpc>
                <a:spcPct val="90000"/>
              </a:lnSpc>
              <a:buFontTx/>
              <a:buAutoNum type="circleNumDbPlain"/>
            </a:pPr>
            <a:r>
              <a:rPr lang="zh-CN" altLang="en-US" sz="3600"/>
              <a:t>再由</a:t>
            </a:r>
            <a:r>
              <a:rPr lang="en-US" altLang="zh-CN" sz="3600" i="1"/>
              <a:t>Y</a:t>
            </a:r>
            <a:r>
              <a:rPr lang="en-US" altLang="zh-CN" sz="3600"/>
              <a:t>→</a:t>
            </a:r>
            <a:r>
              <a:rPr lang="en-US" altLang="zh-CN" sz="3600" i="1"/>
              <a:t>Z</a:t>
            </a:r>
            <a:r>
              <a:rPr lang="zh-CN" altLang="en-US" sz="3600"/>
              <a:t>，有</a:t>
            </a:r>
            <a:r>
              <a:rPr lang="en-US" altLang="zh-CN" sz="3600" i="1"/>
              <a:t>t</a:t>
            </a:r>
            <a:r>
              <a:rPr lang="en-US" altLang="zh-CN" sz="3600"/>
              <a:t>[</a:t>
            </a:r>
            <a:r>
              <a:rPr lang="en-US" altLang="zh-CN" sz="3600" i="1"/>
              <a:t>Z</a:t>
            </a:r>
            <a:r>
              <a:rPr lang="en-US" altLang="zh-CN" sz="3600"/>
              <a:t>]=</a:t>
            </a:r>
            <a:r>
              <a:rPr lang="en-US" altLang="zh-CN" sz="3600" i="1"/>
              <a:t>s</a:t>
            </a:r>
            <a:r>
              <a:rPr lang="en-US" altLang="zh-CN" sz="3600"/>
              <a:t>[</a:t>
            </a:r>
            <a:r>
              <a:rPr lang="en-US" altLang="zh-CN" sz="3600" i="1"/>
              <a:t>Z</a:t>
            </a:r>
            <a:r>
              <a:rPr lang="en-US" altLang="zh-CN" sz="3600"/>
              <a:t>]</a:t>
            </a:r>
            <a:r>
              <a:rPr lang="zh-CN" altLang="en-US" sz="3600"/>
              <a:t>，所以</a:t>
            </a:r>
            <a:r>
              <a:rPr lang="en-US" altLang="zh-CN" sz="3600" i="1"/>
              <a:t>X</a:t>
            </a:r>
            <a:r>
              <a:rPr lang="en-US" altLang="zh-CN" sz="3600"/>
              <a:t>→</a:t>
            </a:r>
            <a:r>
              <a:rPr lang="en-US" altLang="zh-CN" sz="3600" i="1"/>
              <a:t>Z</a:t>
            </a:r>
            <a:r>
              <a:rPr lang="zh-CN" altLang="en-US" sz="3600"/>
              <a:t>为</a:t>
            </a:r>
            <a:br>
              <a:rPr lang="zh-CN" altLang="en-US" sz="3600"/>
            </a:br>
            <a:r>
              <a:rPr lang="en-US" altLang="zh-CN" sz="3600" i="1"/>
              <a:t>F</a:t>
            </a:r>
            <a:r>
              <a:rPr lang="zh-CN" altLang="en-US" sz="3600"/>
              <a:t>所蕴含，传递律得证。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084ED3E0-FCF8-4E8F-B6ED-6F3FDE163F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F5A3A9-4C65-44DA-AC8B-DC0644232EC1}" type="slidenum">
              <a:rPr lang="zh-CN" altLang="en-US"/>
              <a:pPr eaLnBrk="1" hangingPunct="1"/>
              <a:t>72</a:t>
            </a:fld>
            <a:endParaRPr lang="en-US" altLang="zh-CN"/>
          </a:p>
        </p:txBody>
      </p:sp>
      <p:sp>
        <p:nvSpPr>
          <p:cNvPr id="74755" name="Rectangle 2">
            <a:extLst>
              <a:ext uri="{FF2B5EF4-FFF2-40B4-BE49-F238E27FC236}">
                <a16:creationId xmlns:a16="http://schemas.microsoft.com/office/drawing/2014/main" id="{653E9619-556F-49AB-91EC-3770B784D39C}"/>
              </a:ext>
            </a:extLst>
          </p:cNvPr>
          <p:cNvSpPr>
            <a:spLocks noGrp="1" noChangeArrowheads="1"/>
          </p:cNvSpPr>
          <p:nvPr>
            <p:ph type="title"/>
          </p:nvPr>
        </p:nvSpPr>
        <p:spPr/>
        <p:txBody>
          <a:bodyPr/>
          <a:lstStyle/>
          <a:p>
            <a:pPr eaLnBrk="1" hangingPunct="1"/>
            <a:r>
              <a:rPr lang="en-US" altLang="zh-CN">
                <a:solidFill>
                  <a:srgbClr val="3333CC"/>
                </a:solidFill>
              </a:rPr>
              <a:t>Armstrong</a:t>
            </a:r>
            <a:r>
              <a:rPr lang="zh-CN" altLang="en-US">
                <a:solidFill>
                  <a:srgbClr val="3333CC"/>
                </a:solidFill>
              </a:rPr>
              <a:t>公理的推理规则</a:t>
            </a:r>
          </a:p>
        </p:txBody>
      </p:sp>
      <p:sp>
        <p:nvSpPr>
          <p:cNvPr id="116739" name="Rectangle 3">
            <a:extLst>
              <a:ext uri="{FF2B5EF4-FFF2-40B4-BE49-F238E27FC236}">
                <a16:creationId xmlns:a16="http://schemas.microsoft.com/office/drawing/2014/main" id="{E4BFC656-CB5A-4EE2-BAF9-78389EE8A78E}"/>
              </a:ext>
            </a:extLst>
          </p:cNvPr>
          <p:cNvSpPr>
            <a:spLocks noGrp="1" noChangeArrowheads="1"/>
          </p:cNvSpPr>
          <p:nvPr>
            <p:ph type="body" idx="1"/>
          </p:nvPr>
        </p:nvSpPr>
        <p:spPr>
          <a:xfrm>
            <a:off x="457200" y="1600200"/>
            <a:ext cx="8229600" cy="4060825"/>
          </a:xfrm>
        </p:spPr>
        <p:txBody>
          <a:bodyPr/>
          <a:lstStyle/>
          <a:p>
            <a:pPr eaLnBrk="1" hangingPunct="1"/>
            <a:r>
              <a:rPr lang="zh-CN" altLang="en-US" sz="4000"/>
              <a:t>合并规则：由</a:t>
            </a:r>
            <a:r>
              <a:rPr lang="en-US" altLang="zh-CN" sz="4000" i="1"/>
              <a:t>X</a:t>
            </a:r>
            <a:r>
              <a:rPr lang="en-US" altLang="zh-CN" sz="4000"/>
              <a:t>→</a:t>
            </a:r>
            <a:r>
              <a:rPr lang="en-US" altLang="zh-CN" sz="4000" i="1"/>
              <a:t>Y</a:t>
            </a:r>
            <a:r>
              <a:rPr lang="zh-CN" altLang="en-US" sz="4000"/>
              <a:t>，</a:t>
            </a:r>
            <a:r>
              <a:rPr lang="en-US" altLang="zh-CN" sz="4000" i="1"/>
              <a:t>X</a:t>
            </a:r>
            <a:r>
              <a:rPr lang="en-US" altLang="zh-CN" sz="4000"/>
              <a:t>→</a:t>
            </a:r>
            <a:r>
              <a:rPr lang="en-US" altLang="zh-CN" sz="4000" i="1"/>
              <a:t>Z</a:t>
            </a:r>
            <a:r>
              <a:rPr lang="zh-CN" altLang="en-US" sz="4000"/>
              <a:t>，有</a:t>
            </a:r>
            <a:r>
              <a:rPr lang="en-US" altLang="zh-CN" sz="4000" i="1"/>
              <a:t>X</a:t>
            </a:r>
            <a:r>
              <a:rPr lang="en-US" altLang="zh-CN" sz="4000"/>
              <a:t>→</a:t>
            </a:r>
            <a:r>
              <a:rPr lang="en-US" altLang="zh-CN" sz="4000" i="1"/>
              <a:t>YZ</a:t>
            </a:r>
            <a:r>
              <a:rPr lang="zh-CN" altLang="en-US" sz="4000"/>
              <a:t>。</a:t>
            </a:r>
          </a:p>
          <a:p>
            <a:pPr eaLnBrk="1" hangingPunct="1"/>
            <a:r>
              <a:rPr lang="zh-CN" altLang="en-US" sz="4000"/>
              <a:t>伪传递规则：由</a:t>
            </a:r>
            <a:r>
              <a:rPr lang="en-US" altLang="zh-CN" sz="4000" i="1"/>
              <a:t>X</a:t>
            </a:r>
            <a:r>
              <a:rPr lang="en-US" altLang="zh-CN" sz="4000"/>
              <a:t>→</a:t>
            </a:r>
            <a:r>
              <a:rPr lang="en-US" altLang="zh-CN" sz="4000" i="1"/>
              <a:t>Y</a:t>
            </a:r>
            <a:r>
              <a:rPr lang="zh-CN" altLang="en-US" sz="4000"/>
              <a:t>，</a:t>
            </a:r>
            <a:r>
              <a:rPr lang="en-US" altLang="zh-CN" sz="4000" i="1"/>
              <a:t>WY</a:t>
            </a:r>
            <a:r>
              <a:rPr lang="en-US" altLang="zh-CN" sz="4000"/>
              <a:t>→</a:t>
            </a:r>
            <a:r>
              <a:rPr lang="en-US" altLang="zh-CN" sz="4000" i="1"/>
              <a:t>Z</a:t>
            </a:r>
            <a:r>
              <a:rPr lang="zh-CN" altLang="en-US" sz="4000"/>
              <a:t>，有</a:t>
            </a:r>
            <a:r>
              <a:rPr lang="en-US" altLang="zh-CN" sz="4000" i="1"/>
              <a:t>XW</a:t>
            </a:r>
            <a:r>
              <a:rPr lang="en-US" altLang="zh-CN" sz="4000"/>
              <a:t>→</a:t>
            </a:r>
            <a:r>
              <a:rPr lang="en-US" altLang="zh-CN" sz="4000" i="1"/>
              <a:t>Z</a:t>
            </a:r>
            <a:r>
              <a:rPr lang="zh-CN" altLang="en-US" sz="4000"/>
              <a:t>。</a:t>
            </a:r>
          </a:p>
          <a:p>
            <a:pPr eaLnBrk="1" hangingPunct="1"/>
            <a:r>
              <a:rPr lang="zh-CN" altLang="en-US" sz="4000"/>
              <a:t>分解规则：由</a:t>
            </a:r>
            <a:r>
              <a:rPr lang="en-US" altLang="zh-CN" sz="4000" i="1"/>
              <a:t>X</a:t>
            </a:r>
            <a:r>
              <a:rPr lang="en-US" altLang="zh-CN" sz="4000"/>
              <a:t>→</a:t>
            </a:r>
            <a:r>
              <a:rPr lang="en-US" altLang="zh-CN" sz="4000" i="1"/>
              <a:t>Y</a:t>
            </a:r>
            <a:r>
              <a:rPr lang="zh-CN" altLang="en-US" sz="4000"/>
              <a:t>及</a:t>
            </a:r>
            <a:r>
              <a:rPr lang="en-US" altLang="zh-CN" sz="4000" i="1"/>
              <a:t>Z</a:t>
            </a:r>
            <a:r>
              <a:rPr lang="en-US" altLang="zh-CN" sz="4000">
                <a:sym typeface="Symbol" panose="05050102010706020507" pitchFamily="18" charset="2"/>
              </a:rPr>
              <a:t></a:t>
            </a:r>
            <a:r>
              <a:rPr lang="en-US" altLang="zh-CN" sz="4000" i="1"/>
              <a:t>Y</a:t>
            </a:r>
            <a:r>
              <a:rPr lang="zh-CN" altLang="en-US" sz="4000"/>
              <a:t>，有</a:t>
            </a:r>
            <a:r>
              <a:rPr lang="en-US" altLang="zh-CN" sz="4000" i="1"/>
              <a:t>X</a:t>
            </a:r>
            <a:r>
              <a:rPr lang="en-US" altLang="zh-CN" sz="4000"/>
              <a:t>→</a:t>
            </a:r>
            <a:r>
              <a:rPr lang="en-US" altLang="zh-CN" sz="4000" i="1"/>
              <a:t>Z</a:t>
            </a:r>
            <a:r>
              <a:rPr lang="zh-CN" altLang="en-US" sz="40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B7FE94CB-6A49-439B-9FF9-8539CFAF1C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A2C268-E5D7-4960-8ED3-F8F199E12EF3}" type="slidenum">
              <a:rPr lang="zh-CN" altLang="en-US"/>
              <a:pPr eaLnBrk="1" hangingPunct="1"/>
              <a:t>73</a:t>
            </a:fld>
            <a:endParaRPr lang="en-US" altLang="zh-CN"/>
          </a:p>
        </p:txBody>
      </p:sp>
      <p:sp>
        <p:nvSpPr>
          <p:cNvPr id="75779" name="Rectangle 3">
            <a:extLst>
              <a:ext uri="{FF2B5EF4-FFF2-40B4-BE49-F238E27FC236}">
                <a16:creationId xmlns:a16="http://schemas.microsoft.com/office/drawing/2014/main" id="{B3FC4884-DA56-4F23-95CA-7B145830E268}"/>
              </a:ext>
            </a:extLst>
          </p:cNvPr>
          <p:cNvSpPr>
            <a:spLocks noGrp="1" noChangeArrowheads="1"/>
          </p:cNvSpPr>
          <p:nvPr>
            <p:ph type="body" idx="1"/>
          </p:nvPr>
        </p:nvSpPr>
        <p:spPr>
          <a:xfrm>
            <a:off x="446088" y="952500"/>
            <a:ext cx="8229600" cy="3268663"/>
          </a:xfrm>
        </p:spPr>
        <p:txBody>
          <a:bodyPr/>
          <a:lstStyle/>
          <a:p>
            <a:pPr eaLnBrk="1" hangingPunct="1"/>
            <a:r>
              <a:rPr lang="zh-CN" altLang="en-US" sz="4400"/>
              <a:t>根据合并规则和分解规则，可得引理</a:t>
            </a:r>
            <a:r>
              <a:rPr lang="en-US" altLang="zh-CN" sz="4400"/>
              <a:t>6.1</a:t>
            </a:r>
            <a:r>
              <a:rPr lang="zh-CN" altLang="en-US" sz="4400"/>
              <a:t>，即</a:t>
            </a:r>
            <a:r>
              <a:rPr lang="zh-CN" altLang="en-US" sz="4400">
                <a:solidFill>
                  <a:schemeClr val="hlink"/>
                </a:solidFill>
              </a:rPr>
              <a:t> </a:t>
            </a:r>
            <a:r>
              <a:rPr lang="en-US" altLang="zh-CN" sz="4400" i="1">
                <a:solidFill>
                  <a:srgbClr val="0000FF"/>
                </a:solidFill>
              </a:rPr>
              <a:t>X</a:t>
            </a:r>
            <a:r>
              <a:rPr lang="en-US" altLang="zh-CN" sz="4400">
                <a:solidFill>
                  <a:srgbClr val="0000FF"/>
                </a:solidFill>
              </a:rPr>
              <a:t>→</a:t>
            </a:r>
            <a:r>
              <a:rPr lang="en-US" altLang="zh-CN" sz="4400" i="1">
                <a:solidFill>
                  <a:srgbClr val="0000FF"/>
                </a:solidFill>
              </a:rPr>
              <a:t>A</a:t>
            </a:r>
            <a:r>
              <a:rPr lang="en-US" altLang="zh-CN" sz="4400" i="1" baseline="-25000">
                <a:solidFill>
                  <a:srgbClr val="0000FF"/>
                </a:solidFill>
              </a:rPr>
              <a:t>1</a:t>
            </a:r>
            <a:r>
              <a:rPr lang="en-US" altLang="zh-CN" sz="4400" i="1">
                <a:solidFill>
                  <a:srgbClr val="0000FF"/>
                </a:solidFill>
              </a:rPr>
              <a:t> A</a:t>
            </a:r>
            <a:r>
              <a:rPr lang="en-US" altLang="zh-CN" sz="4400" i="1" baseline="-25000">
                <a:solidFill>
                  <a:srgbClr val="0000FF"/>
                </a:solidFill>
              </a:rPr>
              <a:t>2</a:t>
            </a:r>
            <a:r>
              <a:rPr lang="en-US" altLang="zh-CN" sz="4400" i="1">
                <a:solidFill>
                  <a:srgbClr val="0000FF"/>
                </a:solidFill>
              </a:rPr>
              <a:t>…A</a:t>
            </a:r>
            <a:r>
              <a:rPr lang="en-US" altLang="zh-CN" sz="4400" i="1" baseline="-25000">
                <a:solidFill>
                  <a:srgbClr val="0000FF"/>
                </a:solidFill>
              </a:rPr>
              <a:t>k</a:t>
            </a:r>
            <a:r>
              <a:rPr lang="zh-CN" altLang="en-US" sz="4400">
                <a:solidFill>
                  <a:srgbClr val="0000FF"/>
                </a:solidFill>
              </a:rPr>
              <a:t>成立的充分必要条件是</a:t>
            </a:r>
            <a:r>
              <a:rPr lang="en-US" altLang="zh-CN" sz="4400" i="1">
                <a:solidFill>
                  <a:srgbClr val="0000FF"/>
                </a:solidFill>
              </a:rPr>
              <a:t>X</a:t>
            </a:r>
            <a:r>
              <a:rPr lang="en-US" altLang="zh-CN" sz="4400">
                <a:solidFill>
                  <a:srgbClr val="0000FF"/>
                </a:solidFill>
              </a:rPr>
              <a:t>→</a:t>
            </a:r>
            <a:r>
              <a:rPr lang="en-US" altLang="zh-CN" sz="4400" i="1">
                <a:solidFill>
                  <a:srgbClr val="0000FF"/>
                </a:solidFill>
              </a:rPr>
              <a:t>A</a:t>
            </a:r>
            <a:r>
              <a:rPr lang="en-US" altLang="zh-CN" sz="4400" i="1" baseline="-25000">
                <a:solidFill>
                  <a:srgbClr val="0000FF"/>
                </a:solidFill>
              </a:rPr>
              <a:t>i</a:t>
            </a:r>
            <a:r>
              <a:rPr lang="zh-CN" altLang="en-US" sz="4400">
                <a:solidFill>
                  <a:srgbClr val="0000FF"/>
                </a:solidFill>
              </a:rPr>
              <a:t>成立 </a:t>
            </a:r>
            <a:r>
              <a:rPr lang="en-US" altLang="zh-CN" sz="4400">
                <a:solidFill>
                  <a:srgbClr val="0000FF"/>
                </a:solidFill>
              </a:rPr>
              <a:t>(</a:t>
            </a:r>
            <a:r>
              <a:rPr lang="en-US" altLang="zh-CN" sz="4400" i="1">
                <a:solidFill>
                  <a:srgbClr val="0000FF"/>
                </a:solidFill>
              </a:rPr>
              <a:t>i</a:t>
            </a:r>
            <a:r>
              <a:rPr lang="en-US" altLang="zh-CN" sz="4400">
                <a:solidFill>
                  <a:srgbClr val="0000FF"/>
                </a:solidFill>
              </a:rPr>
              <a:t>=l</a:t>
            </a:r>
            <a:r>
              <a:rPr lang="zh-CN" altLang="en-US" sz="4400">
                <a:solidFill>
                  <a:srgbClr val="0000FF"/>
                </a:solidFill>
              </a:rPr>
              <a:t>，</a:t>
            </a:r>
            <a:r>
              <a:rPr lang="en-US" altLang="zh-CN" sz="4400">
                <a:solidFill>
                  <a:srgbClr val="0000FF"/>
                </a:solidFill>
              </a:rPr>
              <a:t>2</a:t>
            </a:r>
            <a:r>
              <a:rPr lang="zh-CN" altLang="en-US" sz="4400">
                <a:solidFill>
                  <a:srgbClr val="0000FF"/>
                </a:solidFill>
              </a:rPr>
              <a:t>，</a:t>
            </a:r>
            <a:r>
              <a:rPr lang="en-US" altLang="zh-CN" sz="4400">
                <a:solidFill>
                  <a:srgbClr val="0000FF"/>
                </a:solidFill>
              </a:rPr>
              <a:t>…</a:t>
            </a:r>
            <a:r>
              <a:rPr lang="zh-CN" altLang="en-US" sz="4400">
                <a:solidFill>
                  <a:srgbClr val="0000FF"/>
                </a:solidFill>
              </a:rPr>
              <a:t>，</a:t>
            </a:r>
            <a:r>
              <a:rPr lang="en-US" altLang="zh-CN" sz="4400" i="1">
                <a:solidFill>
                  <a:srgbClr val="0000FF"/>
                </a:solidFill>
              </a:rPr>
              <a:t>k</a:t>
            </a:r>
            <a:r>
              <a:rPr lang="en-US" altLang="zh-CN" sz="4400">
                <a:solidFill>
                  <a:srgbClr val="0000FF"/>
                </a:solidFill>
              </a:rPr>
              <a:t>)</a:t>
            </a:r>
            <a:r>
              <a:rPr lang="zh-CN" altLang="en-US" sz="4400">
                <a:solidFill>
                  <a:srgbClr val="0000FF"/>
                </a:solidFill>
              </a:rPr>
              <a:t>。</a:t>
            </a:r>
          </a:p>
          <a:p>
            <a:pPr eaLnBrk="1" hangingPunct="1"/>
            <a:endParaRPr lang="zh-CN" altLang="en-US" sz="4400">
              <a:solidFill>
                <a:srgbClr val="0000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001667E2-8BB1-47B8-B960-9140EAAE6E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46B4BE-EDBC-4EE1-B017-549AE5A666A7}" type="slidenum">
              <a:rPr lang="zh-CN" altLang="en-US"/>
              <a:pPr eaLnBrk="1" hangingPunct="1"/>
              <a:t>74</a:t>
            </a:fld>
            <a:endParaRPr lang="en-US" altLang="zh-CN"/>
          </a:p>
        </p:txBody>
      </p:sp>
      <p:sp>
        <p:nvSpPr>
          <p:cNvPr id="76803" name="Rectangle 2">
            <a:extLst>
              <a:ext uri="{FF2B5EF4-FFF2-40B4-BE49-F238E27FC236}">
                <a16:creationId xmlns:a16="http://schemas.microsoft.com/office/drawing/2014/main" id="{6143E917-D247-4EE2-8558-8BBEC11EC62A}"/>
              </a:ext>
            </a:extLst>
          </p:cNvPr>
          <p:cNvSpPr>
            <a:spLocks noGrp="1" noChangeArrowheads="1"/>
          </p:cNvSpPr>
          <p:nvPr>
            <p:ph type="title"/>
          </p:nvPr>
        </p:nvSpPr>
        <p:spPr>
          <a:xfrm>
            <a:off x="107950" y="274638"/>
            <a:ext cx="8964613" cy="1143000"/>
          </a:xfrm>
        </p:spPr>
        <p:txBody>
          <a:bodyPr/>
          <a:lstStyle/>
          <a:p>
            <a:pPr eaLnBrk="1" hangingPunct="1"/>
            <a:r>
              <a:rPr lang="en-US" altLang="zh-CN">
                <a:solidFill>
                  <a:srgbClr val="3333CC"/>
                </a:solidFill>
              </a:rPr>
              <a:t>Armstrong</a:t>
            </a:r>
            <a:r>
              <a:rPr lang="zh-CN" altLang="en-US">
                <a:solidFill>
                  <a:srgbClr val="3333CC"/>
                </a:solidFill>
              </a:rPr>
              <a:t>公理系统是有效、完备的</a:t>
            </a:r>
          </a:p>
        </p:txBody>
      </p:sp>
      <p:sp>
        <p:nvSpPr>
          <p:cNvPr id="118787" name="Rectangle 3">
            <a:extLst>
              <a:ext uri="{FF2B5EF4-FFF2-40B4-BE49-F238E27FC236}">
                <a16:creationId xmlns:a16="http://schemas.microsoft.com/office/drawing/2014/main" id="{052E00E4-AD78-4BB9-9D95-55C44B73D451}"/>
              </a:ext>
            </a:extLst>
          </p:cNvPr>
          <p:cNvSpPr>
            <a:spLocks noGrp="1" noChangeArrowheads="1"/>
          </p:cNvSpPr>
          <p:nvPr>
            <p:ph type="body" idx="1"/>
          </p:nvPr>
        </p:nvSpPr>
        <p:spPr/>
        <p:txBody>
          <a:bodyPr/>
          <a:lstStyle/>
          <a:p>
            <a:pPr eaLnBrk="1" hangingPunct="1"/>
            <a:r>
              <a:rPr lang="zh-CN" altLang="en-US" sz="4000">
                <a:solidFill>
                  <a:srgbClr val="0000FF"/>
                </a:solidFill>
              </a:rPr>
              <a:t>有效性</a:t>
            </a:r>
            <a:r>
              <a:rPr lang="zh-CN" altLang="en-US" sz="4000"/>
              <a:t>：由</a:t>
            </a:r>
            <a:r>
              <a:rPr lang="en-US" altLang="zh-CN" sz="4000" i="1"/>
              <a:t>F</a:t>
            </a:r>
            <a:r>
              <a:rPr lang="zh-CN" altLang="en-US" sz="4000"/>
              <a:t>出发根据</a:t>
            </a:r>
            <a:r>
              <a:rPr lang="en-US" altLang="zh-CN" sz="4000"/>
              <a:t>Armstrong</a:t>
            </a:r>
            <a:r>
              <a:rPr lang="zh-CN" altLang="en-US" sz="4000"/>
              <a:t>公理推导出来的每一个函数依赖一定在</a:t>
            </a:r>
            <a:r>
              <a:rPr lang="en-US" altLang="zh-CN" sz="4000" i="1"/>
              <a:t>F</a:t>
            </a:r>
            <a:r>
              <a:rPr lang="en-US" altLang="zh-CN" sz="4000" baseline="30000"/>
              <a:t>+</a:t>
            </a:r>
            <a:r>
              <a:rPr lang="zh-CN" altLang="en-US" sz="4000"/>
              <a:t>中。</a:t>
            </a:r>
            <a:endParaRPr lang="en-US" altLang="zh-CN" sz="4000"/>
          </a:p>
          <a:p>
            <a:pPr eaLnBrk="1" hangingPunct="1"/>
            <a:r>
              <a:rPr lang="zh-CN" altLang="en-US" sz="4000">
                <a:solidFill>
                  <a:srgbClr val="0000FF"/>
                </a:solidFill>
              </a:rPr>
              <a:t>完备性</a:t>
            </a:r>
            <a:r>
              <a:rPr lang="zh-CN" altLang="en-US" sz="4000"/>
              <a:t>：</a:t>
            </a:r>
            <a:r>
              <a:rPr lang="en-US" altLang="zh-CN" sz="4000" i="1"/>
              <a:t>F</a:t>
            </a:r>
            <a:r>
              <a:rPr lang="en-US" altLang="zh-CN" sz="4000" baseline="30000"/>
              <a:t>+</a:t>
            </a:r>
            <a:r>
              <a:rPr lang="zh-CN" altLang="en-US" sz="4000"/>
              <a:t>中的每一个函数依赖，必定可以由</a:t>
            </a:r>
            <a:r>
              <a:rPr lang="en-US" altLang="zh-CN" sz="4000" i="1"/>
              <a:t>F</a:t>
            </a:r>
            <a:r>
              <a:rPr lang="zh-CN" altLang="en-US" sz="4000"/>
              <a:t>出发根据</a:t>
            </a:r>
            <a:r>
              <a:rPr lang="en-US" altLang="zh-CN" sz="4000"/>
              <a:t>Armstrong</a:t>
            </a:r>
            <a:r>
              <a:rPr lang="zh-CN" altLang="en-US" sz="4000"/>
              <a:t>公理推导出来。</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78096004-AB5F-473B-A533-EFD3B7916D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0A40C8-7BBA-459D-AC76-C8BFF039710E}" type="slidenum">
              <a:rPr lang="zh-CN" altLang="en-US"/>
              <a:pPr eaLnBrk="1" hangingPunct="1"/>
              <a:t>75</a:t>
            </a:fld>
            <a:endParaRPr lang="en-US" altLang="zh-CN"/>
          </a:p>
        </p:txBody>
      </p:sp>
      <p:sp>
        <p:nvSpPr>
          <p:cNvPr id="77827" name="Rectangle 2">
            <a:extLst>
              <a:ext uri="{FF2B5EF4-FFF2-40B4-BE49-F238E27FC236}">
                <a16:creationId xmlns:a16="http://schemas.microsoft.com/office/drawing/2014/main" id="{71F2F373-6063-419C-A340-527E3759C588}"/>
              </a:ext>
            </a:extLst>
          </p:cNvPr>
          <p:cNvSpPr>
            <a:spLocks noGrp="1" noChangeArrowheads="1"/>
          </p:cNvSpPr>
          <p:nvPr>
            <p:ph type="title"/>
          </p:nvPr>
        </p:nvSpPr>
        <p:spPr>
          <a:xfrm>
            <a:off x="457200" y="142875"/>
            <a:ext cx="8229600" cy="1143000"/>
          </a:xfrm>
        </p:spPr>
        <p:txBody>
          <a:bodyPr/>
          <a:lstStyle/>
          <a:p>
            <a:pPr eaLnBrk="1" hangingPunct="1"/>
            <a:r>
              <a:rPr lang="zh-CN" altLang="en-US" sz="4800">
                <a:solidFill>
                  <a:srgbClr val="3333CC"/>
                </a:solidFill>
              </a:rPr>
              <a:t>函数依赖的闭包</a:t>
            </a:r>
          </a:p>
        </p:txBody>
      </p:sp>
      <p:sp>
        <p:nvSpPr>
          <p:cNvPr id="119811" name="Rectangle 3">
            <a:extLst>
              <a:ext uri="{FF2B5EF4-FFF2-40B4-BE49-F238E27FC236}">
                <a16:creationId xmlns:a16="http://schemas.microsoft.com/office/drawing/2014/main" id="{84BDE513-2F30-4DD0-875C-A59C84F77A31}"/>
              </a:ext>
            </a:extLst>
          </p:cNvPr>
          <p:cNvSpPr>
            <a:spLocks noGrp="1" noChangeArrowheads="1"/>
          </p:cNvSpPr>
          <p:nvPr>
            <p:ph type="body" idx="1"/>
          </p:nvPr>
        </p:nvSpPr>
        <p:spPr>
          <a:xfrm>
            <a:off x="457200" y="1412875"/>
            <a:ext cx="8218488" cy="4713288"/>
          </a:xfrm>
        </p:spPr>
        <p:txBody>
          <a:bodyPr/>
          <a:lstStyle/>
          <a:p>
            <a:pPr eaLnBrk="1" hangingPunct="1">
              <a:buFontTx/>
              <a:buNone/>
            </a:pPr>
            <a:r>
              <a:rPr lang="zh-CN" altLang="en-US" sz="3600"/>
              <a:t>   定义</a:t>
            </a:r>
            <a:r>
              <a:rPr lang="en-US" altLang="zh-CN" sz="3600" b="1"/>
              <a:t>6.l2 </a:t>
            </a:r>
            <a:r>
              <a:rPr lang="zh-CN" altLang="en-US" sz="3600"/>
              <a:t>在关系模式</a:t>
            </a:r>
            <a:r>
              <a:rPr lang="en-US" altLang="zh-CN" sz="3600" i="1"/>
              <a:t>R&lt;U</a:t>
            </a:r>
            <a:r>
              <a:rPr lang="en-US" altLang="zh-CN" sz="3600"/>
              <a:t>,</a:t>
            </a:r>
            <a:r>
              <a:rPr lang="en-US" altLang="zh-CN" sz="3600" i="1"/>
              <a:t> F&gt;</a:t>
            </a:r>
            <a:r>
              <a:rPr lang="zh-CN" altLang="en-US" sz="3600"/>
              <a:t>中为</a:t>
            </a:r>
            <a:r>
              <a:rPr lang="en-US" altLang="zh-CN" sz="3600" i="1"/>
              <a:t>F</a:t>
            </a:r>
            <a:r>
              <a:rPr lang="zh-CN" altLang="en-US" sz="3600"/>
              <a:t>所逻辑蕴含的函数依赖的全体叫作</a:t>
            </a:r>
            <a:r>
              <a:rPr lang="en-US" altLang="zh-CN" sz="3600" i="1"/>
              <a:t>F</a:t>
            </a:r>
            <a:r>
              <a:rPr lang="zh-CN" altLang="en-US" sz="3600"/>
              <a:t>的闭包</a:t>
            </a:r>
            <a:r>
              <a:rPr lang="en-US" altLang="zh-CN" sz="3600"/>
              <a:t>(closure)</a:t>
            </a:r>
            <a:r>
              <a:rPr lang="zh-CN" altLang="en-US" sz="3600"/>
              <a:t>，记为</a:t>
            </a:r>
            <a:r>
              <a:rPr lang="en-US" altLang="zh-CN" sz="3600" i="1"/>
              <a:t>F</a:t>
            </a:r>
            <a:r>
              <a:rPr lang="en-US" altLang="zh-CN" sz="3600" baseline="30000"/>
              <a:t>+</a:t>
            </a:r>
            <a:r>
              <a:rPr lang="zh-CN" altLang="en-US" sz="3600"/>
              <a:t>。</a:t>
            </a:r>
          </a:p>
          <a:p>
            <a:pPr eaLnBrk="1" hangingPunct="1">
              <a:buFontTx/>
              <a:buNone/>
            </a:pPr>
            <a:r>
              <a:rPr lang="zh-CN" altLang="en-US" sz="3600"/>
              <a:t>  </a:t>
            </a:r>
          </a:p>
          <a:p>
            <a:pPr eaLnBrk="1" hangingPunct="1">
              <a:buFontTx/>
              <a:buNone/>
            </a:pPr>
            <a:r>
              <a:rPr lang="zh-CN" altLang="en-US" sz="3600"/>
              <a:t>   定义</a:t>
            </a:r>
            <a:r>
              <a:rPr lang="en-US" altLang="zh-CN" sz="3600" b="1"/>
              <a:t>6.13 </a:t>
            </a:r>
            <a:r>
              <a:rPr lang="zh-CN" altLang="en-US" sz="3600"/>
              <a:t>设</a:t>
            </a:r>
            <a:r>
              <a:rPr lang="en-US" altLang="zh-CN" sz="3600" i="1"/>
              <a:t>F</a:t>
            </a:r>
            <a:r>
              <a:rPr lang="zh-CN" altLang="en-US" sz="3600"/>
              <a:t>为属性集</a:t>
            </a:r>
            <a:r>
              <a:rPr lang="en-US" altLang="zh-CN" sz="3600" i="1"/>
              <a:t>U</a:t>
            </a:r>
            <a:r>
              <a:rPr lang="zh-CN" altLang="en-US" sz="3600"/>
              <a:t>上的一组函数依赖，</a:t>
            </a:r>
            <a:r>
              <a:rPr lang="en-US" altLang="zh-CN" sz="3600" i="1"/>
              <a:t>X</a:t>
            </a:r>
            <a:r>
              <a:rPr lang="en-US" altLang="zh-CN" sz="3600">
                <a:sym typeface="Symbol" panose="05050102010706020507" pitchFamily="18" charset="2"/>
              </a:rPr>
              <a:t></a:t>
            </a:r>
            <a:r>
              <a:rPr lang="en-US" altLang="zh-CN" sz="3600" i="1"/>
              <a:t>U</a:t>
            </a:r>
            <a:r>
              <a:rPr lang="zh-CN" altLang="en-US" sz="3600"/>
              <a:t>， </a:t>
            </a:r>
            <a:r>
              <a:rPr lang="en-US" altLang="zh-CN" sz="3600" i="1">
                <a:solidFill>
                  <a:srgbClr val="0000FF"/>
                </a:solidFill>
              </a:rPr>
              <a:t>X</a:t>
            </a:r>
            <a:r>
              <a:rPr lang="en-US" altLang="zh-CN" sz="3600" i="1" baseline="-25000">
                <a:solidFill>
                  <a:srgbClr val="0000FF"/>
                </a:solidFill>
              </a:rPr>
              <a:t>F</a:t>
            </a:r>
            <a:r>
              <a:rPr lang="en-US" altLang="zh-CN" sz="3600" i="1" baseline="30000">
                <a:solidFill>
                  <a:srgbClr val="0000FF"/>
                </a:solidFill>
              </a:rPr>
              <a:t>+</a:t>
            </a:r>
            <a:r>
              <a:rPr lang="en-US" altLang="zh-CN" sz="3600"/>
              <a:t> ={ </a:t>
            </a:r>
            <a:r>
              <a:rPr lang="en-US" altLang="zh-CN" sz="3600" i="1"/>
              <a:t>A | X</a:t>
            </a:r>
            <a:r>
              <a:rPr lang="en-US" altLang="zh-CN" sz="3600"/>
              <a:t>→</a:t>
            </a:r>
            <a:r>
              <a:rPr lang="en-US" altLang="zh-CN" sz="3600" i="1"/>
              <a:t>A</a:t>
            </a:r>
            <a:r>
              <a:rPr lang="zh-CN" altLang="en-US" sz="3600"/>
              <a:t>能由</a:t>
            </a:r>
            <a:r>
              <a:rPr lang="en-US" altLang="zh-CN" sz="3600" i="1"/>
              <a:t>F </a:t>
            </a:r>
            <a:r>
              <a:rPr lang="zh-CN" altLang="en-US" sz="3600"/>
              <a:t>根据</a:t>
            </a:r>
            <a:r>
              <a:rPr lang="en-US" altLang="zh-CN" sz="3600"/>
              <a:t>Armstrong</a:t>
            </a:r>
            <a:r>
              <a:rPr lang="zh-CN" altLang="en-US" sz="3600"/>
              <a:t>公理导出</a:t>
            </a:r>
            <a:r>
              <a:rPr lang="en-US" altLang="zh-CN" sz="3600"/>
              <a:t>}</a:t>
            </a:r>
            <a:r>
              <a:rPr lang="zh-CN" altLang="en-US" sz="3600"/>
              <a:t>， </a:t>
            </a:r>
            <a:r>
              <a:rPr lang="en-US" altLang="zh-CN" sz="3600" i="1"/>
              <a:t>X</a:t>
            </a:r>
            <a:r>
              <a:rPr lang="en-US" altLang="zh-CN" sz="3600" i="1" baseline="-25000"/>
              <a:t>F</a:t>
            </a:r>
            <a:r>
              <a:rPr lang="en-US" altLang="zh-CN" sz="3600" i="1" baseline="30000"/>
              <a:t>+</a:t>
            </a:r>
            <a:r>
              <a:rPr lang="zh-CN" altLang="en-US" sz="3600"/>
              <a:t>称为</a:t>
            </a:r>
            <a:r>
              <a:rPr lang="zh-CN" altLang="en-US" sz="3600">
                <a:solidFill>
                  <a:srgbClr val="0000FF"/>
                </a:solidFill>
              </a:rPr>
              <a:t>属性集</a:t>
            </a:r>
            <a:r>
              <a:rPr lang="en-US" altLang="zh-CN" sz="3600" i="1">
                <a:solidFill>
                  <a:srgbClr val="0000FF"/>
                </a:solidFill>
              </a:rPr>
              <a:t>X</a:t>
            </a:r>
            <a:r>
              <a:rPr lang="zh-CN" altLang="en-US" sz="3600">
                <a:solidFill>
                  <a:srgbClr val="0000FF"/>
                </a:solidFill>
              </a:rPr>
              <a:t>关于函数依赖集</a:t>
            </a:r>
            <a:r>
              <a:rPr lang="en-US" altLang="zh-CN" sz="3600" i="1">
                <a:solidFill>
                  <a:srgbClr val="0000FF"/>
                </a:solidFill>
              </a:rPr>
              <a:t>F </a:t>
            </a:r>
            <a:r>
              <a:rPr lang="zh-CN" altLang="en-US" sz="3600">
                <a:solidFill>
                  <a:srgbClr val="0000FF"/>
                </a:solidFill>
              </a:rPr>
              <a:t>的闭包。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728F4EC4-EAF4-4581-94E2-0B57EA8F82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961524-9BA9-4FD0-A13B-C3C55B1C7CE4}" type="slidenum">
              <a:rPr lang="zh-CN" altLang="en-US"/>
              <a:pPr eaLnBrk="1" hangingPunct="1"/>
              <a:t>76</a:t>
            </a:fld>
            <a:endParaRPr lang="en-US" altLang="zh-CN"/>
          </a:p>
        </p:txBody>
      </p:sp>
      <p:sp>
        <p:nvSpPr>
          <p:cNvPr id="78851" name="Rectangle 2">
            <a:extLst>
              <a:ext uri="{FF2B5EF4-FFF2-40B4-BE49-F238E27FC236}">
                <a16:creationId xmlns:a16="http://schemas.microsoft.com/office/drawing/2014/main" id="{3217B9D8-D09B-4914-82FA-B41187715A35}"/>
              </a:ext>
            </a:extLst>
          </p:cNvPr>
          <p:cNvSpPr>
            <a:spLocks noGrp="1" noChangeArrowheads="1"/>
          </p:cNvSpPr>
          <p:nvPr>
            <p:ph type="title"/>
          </p:nvPr>
        </p:nvSpPr>
        <p:spPr>
          <a:xfrm>
            <a:off x="457200" y="142875"/>
            <a:ext cx="8229600" cy="1143000"/>
          </a:xfrm>
        </p:spPr>
        <p:txBody>
          <a:bodyPr/>
          <a:lstStyle/>
          <a:p>
            <a:pPr eaLnBrk="1" hangingPunct="1"/>
            <a:r>
              <a:rPr lang="zh-CN" altLang="en-US" sz="4800">
                <a:solidFill>
                  <a:srgbClr val="3333CC"/>
                </a:solidFill>
              </a:rPr>
              <a:t>关于闭包的引理</a:t>
            </a:r>
          </a:p>
        </p:txBody>
      </p:sp>
      <p:sp>
        <p:nvSpPr>
          <p:cNvPr id="123907" name="Rectangle 3">
            <a:extLst>
              <a:ext uri="{FF2B5EF4-FFF2-40B4-BE49-F238E27FC236}">
                <a16:creationId xmlns:a16="http://schemas.microsoft.com/office/drawing/2014/main" id="{2FBCB08B-304D-4D2F-8BDF-51E67F4149AE}"/>
              </a:ext>
            </a:extLst>
          </p:cNvPr>
          <p:cNvSpPr>
            <a:spLocks noGrp="1" noChangeArrowheads="1"/>
          </p:cNvSpPr>
          <p:nvPr>
            <p:ph type="body" idx="1"/>
          </p:nvPr>
        </p:nvSpPr>
        <p:spPr>
          <a:xfrm>
            <a:off x="468313" y="1412875"/>
            <a:ext cx="8424862" cy="4679950"/>
          </a:xfrm>
        </p:spPr>
        <p:txBody>
          <a:bodyPr/>
          <a:lstStyle/>
          <a:p>
            <a:pPr eaLnBrk="1" hangingPunct="1"/>
            <a:r>
              <a:rPr lang="zh-CN" altLang="en-US" sz="3600"/>
              <a:t>引理</a:t>
            </a:r>
            <a:r>
              <a:rPr lang="en-US" altLang="zh-CN" sz="3600" b="1"/>
              <a:t>6.2. </a:t>
            </a:r>
            <a:r>
              <a:rPr lang="zh-CN" altLang="en-US" sz="3600"/>
              <a:t>设</a:t>
            </a:r>
            <a:r>
              <a:rPr lang="en-US" altLang="zh-CN" sz="3600" i="1"/>
              <a:t>F</a:t>
            </a:r>
            <a:r>
              <a:rPr lang="zh-CN" altLang="en-US" sz="3600"/>
              <a:t>为属性集</a:t>
            </a:r>
            <a:r>
              <a:rPr lang="en-US" altLang="zh-CN" sz="3600" i="1"/>
              <a:t>U</a:t>
            </a:r>
            <a:r>
              <a:rPr lang="zh-CN" altLang="en-US" sz="3600"/>
              <a:t>上的一组函数依赖，</a:t>
            </a:r>
            <a:r>
              <a:rPr lang="en-US" altLang="zh-CN" sz="3600" i="1"/>
              <a:t>X</a:t>
            </a:r>
            <a:r>
              <a:rPr lang="en-US" altLang="zh-CN" sz="3600"/>
              <a:t>, </a:t>
            </a:r>
            <a:r>
              <a:rPr lang="en-US" altLang="zh-CN" sz="3600" i="1"/>
              <a:t>Y</a:t>
            </a:r>
            <a:r>
              <a:rPr lang="en-US" altLang="zh-CN" sz="3600">
                <a:sym typeface="Symbol" panose="05050102010706020507" pitchFamily="18" charset="2"/>
              </a:rPr>
              <a:t></a:t>
            </a:r>
            <a:r>
              <a:rPr lang="en-US" altLang="zh-CN" sz="3600" i="1"/>
              <a:t>U</a:t>
            </a:r>
            <a:r>
              <a:rPr lang="zh-CN" altLang="en-US" sz="3600"/>
              <a:t>，</a:t>
            </a:r>
            <a:r>
              <a:rPr lang="en-US" altLang="zh-CN" sz="3600" i="1"/>
              <a:t>X</a:t>
            </a:r>
            <a:r>
              <a:rPr lang="en-US" altLang="zh-CN" sz="3600"/>
              <a:t>→</a:t>
            </a:r>
            <a:r>
              <a:rPr lang="en-US" altLang="zh-CN" sz="3600" i="1"/>
              <a:t>Y</a:t>
            </a:r>
            <a:r>
              <a:rPr lang="zh-CN" altLang="en-US" sz="3600"/>
              <a:t>能由</a:t>
            </a:r>
            <a:r>
              <a:rPr lang="en-US" altLang="zh-CN" sz="3600" i="1"/>
              <a:t>F </a:t>
            </a:r>
            <a:r>
              <a:rPr lang="zh-CN" altLang="en-US" sz="3600"/>
              <a:t>根据</a:t>
            </a:r>
            <a:r>
              <a:rPr lang="en-US" altLang="zh-CN" sz="3600"/>
              <a:t>Armstrong </a:t>
            </a:r>
            <a:r>
              <a:rPr lang="zh-CN" altLang="en-US" sz="3600"/>
              <a:t>公理导出的充分必要条件是</a:t>
            </a:r>
            <a:r>
              <a:rPr lang="en-US" altLang="zh-CN" sz="3600" i="1"/>
              <a:t>Y</a:t>
            </a:r>
            <a:r>
              <a:rPr lang="en-US" altLang="zh-CN" sz="3600">
                <a:sym typeface="Symbol" panose="05050102010706020507" pitchFamily="18" charset="2"/>
              </a:rPr>
              <a:t></a:t>
            </a:r>
            <a:r>
              <a:rPr lang="en-US" altLang="zh-CN" sz="3600" i="1"/>
              <a:t>X</a:t>
            </a:r>
            <a:r>
              <a:rPr lang="en-US" altLang="zh-CN" sz="3600" i="1" baseline="-25000"/>
              <a:t>F</a:t>
            </a:r>
            <a:r>
              <a:rPr lang="en-US" altLang="zh-CN" sz="3600" i="1" baseline="30000"/>
              <a:t>+</a:t>
            </a:r>
            <a:r>
              <a:rPr lang="zh-CN" altLang="en-US" sz="3600"/>
              <a:t>。</a:t>
            </a:r>
          </a:p>
          <a:p>
            <a:pPr eaLnBrk="1" hangingPunct="1"/>
            <a:r>
              <a:rPr lang="zh-CN" altLang="en-US" sz="3600"/>
              <a:t>用途：将判定</a:t>
            </a:r>
            <a:r>
              <a:rPr lang="en-US" altLang="zh-CN" sz="3600" i="1"/>
              <a:t>X</a:t>
            </a:r>
            <a:r>
              <a:rPr lang="en-US" altLang="zh-CN" sz="3600"/>
              <a:t>→</a:t>
            </a:r>
            <a:r>
              <a:rPr lang="en-US" altLang="zh-CN" sz="3600" i="1"/>
              <a:t>Y</a:t>
            </a:r>
            <a:r>
              <a:rPr lang="zh-CN" altLang="en-US" sz="3600"/>
              <a:t>是否能由</a:t>
            </a:r>
            <a:r>
              <a:rPr lang="en-US" altLang="zh-CN" sz="3600" i="1"/>
              <a:t>F</a:t>
            </a:r>
            <a:r>
              <a:rPr lang="zh-CN" altLang="en-US" sz="3600"/>
              <a:t>根据</a:t>
            </a:r>
            <a:r>
              <a:rPr lang="en-US" altLang="zh-CN" sz="3600"/>
              <a:t>Armstrong</a:t>
            </a:r>
            <a:r>
              <a:rPr lang="zh-CN" altLang="en-US" sz="3600"/>
              <a:t>公理导出的问题，转化为求出</a:t>
            </a:r>
            <a:r>
              <a:rPr lang="en-US" altLang="zh-CN" sz="3600" i="1"/>
              <a:t>X</a:t>
            </a:r>
            <a:r>
              <a:rPr lang="en-US" altLang="zh-CN" sz="3600" i="1" baseline="-25000"/>
              <a:t>F</a:t>
            </a:r>
            <a:r>
              <a:rPr lang="en-US" altLang="zh-CN" sz="3600" i="1" baseline="30000"/>
              <a:t>+</a:t>
            </a:r>
            <a:r>
              <a:rPr lang="en-US" altLang="zh-CN" sz="3600"/>
              <a:t> </a:t>
            </a:r>
            <a:r>
              <a:rPr lang="zh-CN" altLang="en-US" sz="3600"/>
              <a:t>，判定</a:t>
            </a:r>
            <a:r>
              <a:rPr lang="en-US" altLang="zh-CN" sz="3600" i="1"/>
              <a:t>Y</a:t>
            </a:r>
            <a:r>
              <a:rPr lang="zh-CN" altLang="en-US" sz="3600"/>
              <a:t>是否为</a:t>
            </a:r>
            <a:r>
              <a:rPr lang="en-US" altLang="zh-CN" sz="3600" i="1"/>
              <a:t>X</a:t>
            </a:r>
            <a:r>
              <a:rPr lang="en-US" altLang="zh-CN" sz="3600" i="1" baseline="-25000"/>
              <a:t>F</a:t>
            </a:r>
            <a:r>
              <a:rPr lang="en-US" altLang="zh-CN" sz="3600" i="1" baseline="30000"/>
              <a:t>+</a:t>
            </a:r>
            <a:r>
              <a:rPr lang="zh-CN" altLang="en-US" sz="3600"/>
              <a:t>的子集的问题。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91C24990-1CAC-4864-9FCD-7E18305ABC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656155-0628-4604-8C98-089AD9C81B6F}" type="slidenum">
              <a:rPr lang="zh-CN" altLang="en-US"/>
              <a:pPr eaLnBrk="1" hangingPunct="1"/>
              <a:t>77</a:t>
            </a:fld>
            <a:endParaRPr lang="en-US" altLang="zh-CN"/>
          </a:p>
        </p:txBody>
      </p:sp>
      <p:sp>
        <p:nvSpPr>
          <p:cNvPr id="124931" name="Rectangle 3">
            <a:extLst>
              <a:ext uri="{FF2B5EF4-FFF2-40B4-BE49-F238E27FC236}">
                <a16:creationId xmlns:a16="http://schemas.microsoft.com/office/drawing/2014/main" id="{B2390FAF-18D2-4D86-BEC2-A827562B88BB}"/>
              </a:ext>
            </a:extLst>
          </p:cNvPr>
          <p:cNvSpPr>
            <a:spLocks noGrp="1" noChangeArrowheads="1"/>
          </p:cNvSpPr>
          <p:nvPr>
            <p:ph type="body" idx="1"/>
          </p:nvPr>
        </p:nvSpPr>
        <p:spPr>
          <a:xfrm>
            <a:off x="250825" y="117475"/>
            <a:ext cx="8893175" cy="6740525"/>
          </a:xfrm>
        </p:spPr>
        <p:txBody>
          <a:bodyPr/>
          <a:lstStyle/>
          <a:p>
            <a:pPr marL="609600" indent="14288" eaLnBrk="1" hangingPunct="1">
              <a:buFontTx/>
              <a:buNone/>
            </a:pPr>
            <a:r>
              <a:rPr lang="zh-CN" altLang="en-US">
                <a:solidFill>
                  <a:schemeClr val="accent2"/>
                </a:solidFill>
              </a:rPr>
              <a:t>算法</a:t>
            </a:r>
            <a:r>
              <a:rPr lang="en-US" altLang="zh-CN" b="1">
                <a:solidFill>
                  <a:schemeClr val="accent2"/>
                </a:solidFill>
              </a:rPr>
              <a:t>6.1 </a:t>
            </a:r>
            <a:r>
              <a:rPr lang="zh-CN" altLang="en-US">
                <a:solidFill>
                  <a:schemeClr val="accent2"/>
                </a:solidFill>
              </a:rPr>
              <a:t>求属性集</a:t>
            </a:r>
            <a:r>
              <a:rPr lang="en-US" altLang="zh-CN" i="1">
                <a:solidFill>
                  <a:schemeClr val="accent2"/>
                </a:solidFill>
              </a:rPr>
              <a:t>X</a:t>
            </a:r>
            <a:r>
              <a:rPr lang="en-US" altLang="zh-CN">
                <a:solidFill>
                  <a:schemeClr val="accent2"/>
                </a:solidFill>
              </a:rPr>
              <a:t> (</a:t>
            </a:r>
            <a:r>
              <a:rPr lang="en-US" altLang="zh-CN" i="1">
                <a:solidFill>
                  <a:schemeClr val="accent2"/>
                </a:solidFill>
              </a:rPr>
              <a:t>X</a:t>
            </a:r>
            <a:r>
              <a:rPr lang="en-US" altLang="zh-CN">
                <a:solidFill>
                  <a:schemeClr val="accent2"/>
                </a:solidFill>
                <a:sym typeface="Symbol" panose="05050102010706020507" pitchFamily="18" charset="2"/>
              </a:rPr>
              <a:t></a:t>
            </a:r>
            <a:r>
              <a:rPr lang="en-US" altLang="zh-CN" i="1">
                <a:solidFill>
                  <a:schemeClr val="accent2"/>
                </a:solidFill>
              </a:rPr>
              <a:t>U</a:t>
            </a:r>
            <a:r>
              <a:rPr lang="en-US" altLang="zh-CN">
                <a:solidFill>
                  <a:schemeClr val="accent2"/>
                </a:solidFill>
              </a:rPr>
              <a:t>) </a:t>
            </a:r>
            <a:r>
              <a:rPr lang="zh-CN" altLang="en-US">
                <a:solidFill>
                  <a:schemeClr val="accent2"/>
                </a:solidFill>
              </a:rPr>
              <a:t>关于</a:t>
            </a:r>
            <a:r>
              <a:rPr lang="en-US" altLang="zh-CN" i="1">
                <a:solidFill>
                  <a:schemeClr val="accent2"/>
                </a:solidFill>
              </a:rPr>
              <a:t>U</a:t>
            </a:r>
            <a:r>
              <a:rPr lang="zh-CN" altLang="en-US">
                <a:solidFill>
                  <a:schemeClr val="accent2"/>
                </a:solidFill>
              </a:rPr>
              <a:t>上函数依赖集</a:t>
            </a:r>
            <a:r>
              <a:rPr lang="en-US" altLang="zh-CN" i="1">
                <a:solidFill>
                  <a:schemeClr val="accent2"/>
                </a:solidFill>
              </a:rPr>
              <a:t>F </a:t>
            </a:r>
            <a:r>
              <a:rPr lang="zh-CN" altLang="en-US">
                <a:solidFill>
                  <a:schemeClr val="accent2"/>
                </a:solidFill>
              </a:rPr>
              <a:t>的闭包</a:t>
            </a:r>
            <a:r>
              <a:rPr lang="en-US" altLang="zh-CN" i="1">
                <a:solidFill>
                  <a:schemeClr val="accent2"/>
                </a:solidFill>
              </a:rPr>
              <a:t>X</a:t>
            </a:r>
            <a:r>
              <a:rPr lang="en-US" altLang="zh-CN" i="1" baseline="-25000">
                <a:solidFill>
                  <a:schemeClr val="accent2"/>
                </a:solidFill>
              </a:rPr>
              <a:t>F</a:t>
            </a:r>
            <a:r>
              <a:rPr lang="en-US" altLang="zh-CN" baseline="30000">
                <a:solidFill>
                  <a:schemeClr val="accent2"/>
                </a:solidFill>
              </a:rPr>
              <a:t>+</a:t>
            </a:r>
          </a:p>
          <a:p>
            <a:pPr marL="609600" indent="14288" eaLnBrk="1" hangingPunct="1">
              <a:lnSpc>
                <a:spcPct val="80000"/>
              </a:lnSpc>
              <a:buFontTx/>
              <a:buNone/>
            </a:pPr>
            <a:r>
              <a:rPr lang="en-US" altLang="zh-CN"/>
              <a:t>Input</a:t>
            </a:r>
            <a:r>
              <a:rPr lang="zh-CN" altLang="en-US"/>
              <a:t>：</a:t>
            </a:r>
            <a:r>
              <a:rPr lang="en-US" altLang="zh-CN" i="1"/>
              <a:t>X</a:t>
            </a:r>
            <a:r>
              <a:rPr lang="zh-CN" altLang="en-US"/>
              <a:t>，</a:t>
            </a:r>
            <a:r>
              <a:rPr lang="en-US" altLang="zh-CN" i="1"/>
              <a:t>F </a:t>
            </a:r>
          </a:p>
          <a:p>
            <a:pPr marL="609600" indent="14288" eaLnBrk="1" hangingPunct="1">
              <a:lnSpc>
                <a:spcPct val="80000"/>
              </a:lnSpc>
              <a:buFontTx/>
              <a:buNone/>
            </a:pPr>
            <a:r>
              <a:rPr lang="en-US" altLang="zh-CN"/>
              <a:t>Output</a:t>
            </a:r>
            <a:r>
              <a:rPr lang="zh-CN" altLang="en-US"/>
              <a:t>：</a:t>
            </a:r>
            <a:r>
              <a:rPr lang="en-US" altLang="zh-CN" i="1"/>
              <a:t>X</a:t>
            </a:r>
            <a:r>
              <a:rPr lang="en-US" altLang="zh-CN" i="1" baseline="-25000"/>
              <a:t>F</a:t>
            </a:r>
            <a:r>
              <a:rPr lang="en-US" altLang="zh-CN" baseline="30000"/>
              <a:t>+</a:t>
            </a:r>
          </a:p>
          <a:p>
            <a:pPr marL="609600" indent="14288" eaLnBrk="1" hangingPunct="1">
              <a:lnSpc>
                <a:spcPct val="80000"/>
              </a:lnSpc>
              <a:buFontTx/>
              <a:buNone/>
            </a:pPr>
            <a:r>
              <a:rPr lang="en-US" altLang="zh-CN"/>
              <a:t>Steps:</a:t>
            </a:r>
          </a:p>
          <a:p>
            <a:pPr marL="1336675" lvl="1" indent="-533400" eaLnBrk="1" hangingPunct="1">
              <a:buFontTx/>
              <a:buAutoNum type="circleNumDbPlain"/>
            </a:pPr>
            <a:r>
              <a:rPr lang="zh-CN" altLang="en-US" sz="3200"/>
              <a:t>令</a:t>
            </a:r>
            <a:r>
              <a:rPr lang="en-US" altLang="zh-CN" sz="3200" i="1"/>
              <a:t>X</a:t>
            </a:r>
            <a:r>
              <a:rPr lang="en-US" altLang="zh-CN" sz="3200"/>
              <a:t> </a:t>
            </a:r>
            <a:r>
              <a:rPr lang="en-US" altLang="zh-CN" sz="3200" baseline="30000"/>
              <a:t>(0)</a:t>
            </a:r>
            <a:r>
              <a:rPr lang="en-US" altLang="zh-CN" sz="3200"/>
              <a:t>=</a:t>
            </a:r>
            <a:r>
              <a:rPr lang="en-US" altLang="zh-CN" sz="3200" i="1"/>
              <a:t>X</a:t>
            </a:r>
            <a:r>
              <a:rPr lang="zh-CN" altLang="en-US" sz="3200"/>
              <a:t>，</a:t>
            </a:r>
            <a:r>
              <a:rPr lang="en-US" altLang="zh-CN" sz="3200" i="1"/>
              <a:t>i</a:t>
            </a:r>
            <a:r>
              <a:rPr lang="en-US" altLang="zh-CN" sz="3200"/>
              <a:t>=0</a:t>
            </a:r>
          </a:p>
          <a:p>
            <a:pPr marL="1336675" lvl="1" indent="-533400" eaLnBrk="1" hangingPunct="1">
              <a:buFontTx/>
              <a:buAutoNum type="circleNumDbPlain"/>
            </a:pPr>
            <a:r>
              <a:rPr lang="zh-CN" altLang="en-US" sz="3200"/>
              <a:t>求</a:t>
            </a:r>
            <a:r>
              <a:rPr lang="en-US" altLang="zh-CN" sz="3200" i="1"/>
              <a:t>B</a:t>
            </a:r>
            <a:r>
              <a:rPr lang="zh-CN" altLang="en-US" sz="3200"/>
              <a:t>，这里</a:t>
            </a:r>
            <a:r>
              <a:rPr lang="en-US" altLang="zh-CN" sz="3200"/>
              <a:t>B={ A | (</a:t>
            </a:r>
            <a:r>
              <a:rPr lang="en-US" altLang="zh-CN" sz="3200">
                <a:sym typeface="Symbol" panose="05050102010706020507" pitchFamily="18" charset="2"/>
              </a:rPr>
              <a:t>V</a:t>
            </a:r>
            <a:r>
              <a:rPr lang="en-US" altLang="zh-CN" sz="3200"/>
              <a:t>)(</a:t>
            </a:r>
            <a:r>
              <a:rPr lang="en-US" altLang="zh-CN" sz="3200">
                <a:sym typeface="Symbol" panose="05050102010706020507" pitchFamily="18" charset="2"/>
              </a:rPr>
              <a:t>W</a:t>
            </a:r>
            <a:r>
              <a:rPr lang="en-US" altLang="zh-CN" sz="3200"/>
              <a:t>)(V</a:t>
            </a:r>
            <a:r>
              <a:rPr lang="en-US" altLang="zh-CN" sz="3200">
                <a:sym typeface="Symbol" panose="05050102010706020507" pitchFamily="18" charset="2"/>
              </a:rPr>
              <a:t>W  </a:t>
            </a:r>
            <a:r>
              <a:rPr lang="en-US" altLang="zh-CN" sz="3200" i="1">
                <a:sym typeface="Symbol" panose="05050102010706020507" pitchFamily="18" charset="2"/>
              </a:rPr>
              <a:t>F</a:t>
            </a:r>
            <a:r>
              <a:rPr lang="en-US" altLang="zh-CN" sz="3200">
                <a:sym typeface="Symbol" panose="05050102010706020507" pitchFamily="18" charset="2"/>
              </a:rPr>
              <a:t> V  </a:t>
            </a:r>
            <a:r>
              <a:rPr lang="en-US" altLang="zh-CN" sz="3200" i="1">
                <a:sym typeface="Symbol" panose="05050102010706020507" pitchFamily="18" charset="2"/>
              </a:rPr>
              <a:t>X</a:t>
            </a:r>
            <a:r>
              <a:rPr lang="en-US" altLang="zh-CN" sz="3200" baseline="30000">
                <a:sym typeface="Symbol" panose="05050102010706020507" pitchFamily="18" charset="2"/>
              </a:rPr>
              <a:t>(i) </a:t>
            </a:r>
            <a:r>
              <a:rPr lang="en-US" altLang="zh-CN" sz="3200">
                <a:sym typeface="Symbol" panose="05050102010706020507" pitchFamily="18" charset="2"/>
              </a:rPr>
              <a:t> AW</a:t>
            </a:r>
            <a:r>
              <a:rPr lang="en-US" altLang="zh-CN" sz="3200" baseline="30000">
                <a:sym typeface="Symbol" panose="05050102010706020507" pitchFamily="18" charset="2"/>
              </a:rPr>
              <a:t> </a:t>
            </a:r>
            <a:r>
              <a:rPr lang="en-US" altLang="zh-CN" sz="3200"/>
              <a:t>)}</a:t>
            </a:r>
          </a:p>
          <a:p>
            <a:pPr marL="1336675" lvl="1" indent="-533400" eaLnBrk="1" hangingPunct="1">
              <a:buFontTx/>
              <a:buAutoNum type="circleNumDbPlain" startAt="3"/>
            </a:pPr>
            <a:r>
              <a:rPr lang="en-US" altLang="zh-CN" sz="3200"/>
              <a:t> </a:t>
            </a:r>
            <a:r>
              <a:rPr lang="en-US" altLang="zh-CN" sz="3200" i="1"/>
              <a:t>X</a:t>
            </a:r>
            <a:r>
              <a:rPr lang="en-US" altLang="zh-CN" sz="3200" baseline="30000"/>
              <a:t>(i+1)</a:t>
            </a:r>
            <a:r>
              <a:rPr lang="en-US" altLang="zh-CN" sz="3200"/>
              <a:t>=</a:t>
            </a:r>
            <a:r>
              <a:rPr lang="en-US" altLang="zh-CN" sz="3200" i="1"/>
              <a:t>B</a:t>
            </a:r>
            <a:r>
              <a:rPr lang="en-US" altLang="zh-CN" sz="3200"/>
              <a:t>∪</a:t>
            </a:r>
            <a:r>
              <a:rPr lang="en-US" altLang="zh-CN" sz="3200" i="1"/>
              <a:t>X</a:t>
            </a:r>
            <a:r>
              <a:rPr lang="en-US" altLang="zh-CN" sz="3200" baseline="30000"/>
              <a:t>(i)</a:t>
            </a:r>
            <a:endParaRPr lang="zh-CN" altLang="en-US" sz="3200" baseline="30000"/>
          </a:p>
          <a:p>
            <a:pPr marL="1336675" lvl="1" indent="-533400" eaLnBrk="1" hangingPunct="1">
              <a:buFontTx/>
              <a:buAutoNum type="circleNumDbPlain" startAt="4"/>
            </a:pPr>
            <a:r>
              <a:rPr lang="en-US" altLang="zh-CN" sz="3200"/>
              <a:t> </a:t>
            </a:r>
            <a:r>
              <a:rPr lang="zh-CN" altLang="en-US" sz="3200">
                <a:solidFill>
                  <a:schemeClr val="accent2"/>
                </a:solidFill>
              </a:rPr>
              <a:t>判断</a:t>
            </a:r>
            <a:r>
              <a:rPr lang="en-US" altLang="zh-CN" sz="3200" i="1">
                <a:solidFill>
                  <a:schemeClr val="accent2"/>
                </a:solidFill>
              </a:rPr>
              <a:t>X</a:t>
            </a:r>
            <a:r>
              <a:rPr lang="en-US" altLang="zh-CN" sz="3200" baseline="30000">
                <a:solidFill>
                  <a:schemeClr val="accent2"/>
                </a:solidFill>
              </a:rPr>
              <a:t>(i+1)</a:t>
            </a:r>
            <a:r>
              <a:rPr lang="en-US" altLang="zh-CN" sz="3200">
                <a:solidFill>
                  <a:schemeClr val="accent2"/>
                </a:solidFill>
              </a:rPr>
              <a:t>=</a:t>
            </a:r>
            <a:r>
              <a:rPr lang="zh-CN" altLang="en-US" sz="3200">
                <a:solidFill>
                  <a:schemeClr val="accent2"/>
                </a:solidFill>
              </a:rPr>
              <a:t> </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吗</a:t>
            </a:r>
            <a:r>
              <a:rPr lang="en-US" altLang="zh-CN" sz="3200">
                <a:solidFill>
                  <a:schemeClr val="accent2"/>
                </a:solidFill>
              </a:rPr>
              <a:t>?</a:t>
            </a:r>
          </a:p>
          <a:p>
            <a:pPr marL="1336675" lvl="1" indent="-533400" eaLnBrk="1" hangingPunct="1">
              <a:buFontTx/>
              <a:buAutoNum type="circleNumDbPlain" startAt="4"/>
            </a:pPr>
            <a:r>
              <a:rPr lang="en-US" altLang="zh-CN" sz="3200"/>
              <a:t> </a:t>
            </a:r>
            <a:r>
              <a:rPr lang="zh-CN" altLang="en-US" sz="3200">
                <a:solidFill>
                  <a:schemeClr val="accent2"/>
                </a:solidFill>
              </a:rPr>
              <a:t>若相等或</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 </a:t>
            </a:r>
            <a:r>
              <a:rPr lang="en-US" altLang="zh-CN" sz="3200">
                <a:solidFill>
                  <a:schemeClr val="accent2"/>
                </a:solidFill>
              </a:rPr>
              <a:t>=</a:t>
            </a:r>
            <a:r>
              <a:rPr lang="en-US" altLang="zh-CN" sz="3200" i="1">
                <a:solidFill>
                  <a:schemeClr val="accent2"/>
                </a:solidFill>
              </a:rPr>
              <a:t>U , </a:t>
            </a:r>
            <a:r>
              <a:rPr lang="zh-CN" altLang="en-US" sz="3200">
                <a:solidFill>
                  <a:schemeClr val="accent2"/>
                </a:solidFill>
              </a:rPr>
              <a:t>则</a:t>
            </a:r>
            <a:r>
              <a:rPr lang="en-US" altLang="zh-CN" sz="3200" i="1">
                <a:solidFill>
                  <a:schemeClr val="accent2"/>
                </a:solidFill>
              </a:rPr>
              <a:t>X</a:t>
            </a:r>
            <a:r>
              <a:rPr lang="en-US" altLang="zh-CN" sz="3200" baseline="30000">
                <a:solidFill>
                  <a:schemeClr val="accent2"/>
                </a:solidFill>
              </a:rPr>
              <a:t>(i)</a:t>
            </a:r>
            <a:r>
              <a:rPr lang="zh-CN" altLang="en-US" sz="3200">
                <a:solidFill>
                  <a:schemeClr val="accent2"/>
                </a:solidFill>
              </a:rPr>
              <a:t>就是</a:t>
            </a:r>
            <a:r>
              <a:rPr lang="en-US" altLang="zh-CN" sz="3200" i="1">
                <a:solidFill>
                  <a:schemeClr val="accent2"/>
                </a:solidFill>
              </a:rPr>
              <a:t>X</a:t>
            </a:r>
            <a:r>
              <a:rPr lang="en-US" altLang="zh-CN" sz="3200" i="1" baseline="-25000">
                <a:solidFill>
                  <a:schemeClr val="accent2"/>
                </a:solidFill>
              </a:rPr>
              <a:t>F</a:t>
            </a:r>
            <a:r>
              <a:rPr lang="en-US" altLang="zh-CN" sz="3200" baseline="30000">
                <a:solidFill>
                  <a:schemeClr val="accent2"/>
                </a:solidFill>
              </a:rPr>
              <a:t>+</a:t>
            </a:r>
            <a:r>
              <a:rPr lang="en-US" altLang="zh-CN" sz="3200">
                <a:solidFill>
                  <a:schemeClr val="accent2"/>
                </a:solidFill>
              </a:rPr>
              <a:t>, Stop</a:t>
            </a:r>
          </a:p>
          <a:p>
            <a:pPr marL="1336675" lvl="1" indent="-533400" eaLnBrk="1" hangingPunct="1">
              <a:buFontTx/>
              <a:buAutoNum type="circleNumDbPlain" startAt="4"/>
            </a:pPr>
            <a:r>
              <a:rPr lang="en-US" altLang="zh-CN" sz="3200"/>
              <a:t> </a:t>
            </a:r>
            <a:r>
              <a:rPr lang="zh-CN" altLang="en-US" sz="3200"/>
              <a:t>若否，则</a:t>
            </a:r>
            <a:r>
              <a:rPr lang="en-US" altLang="zh-CN" sz="3200" i="1"/>
              <a:t>i</a:t>
            </a:r>
            <a:r>
              <a:rPr lang="en-US" altLang="zh-CN" sz="3200"/>
              <a:t>=</a:t>
            </a:r>
            <a:r>
              <a:rPr lang="en-US" altLang="zh-CN" sz="3200" i="1"/>
              <a:t>i</a:t>
            </a:r>
            <a:r>
              <a:rPr lang="en-US" altLang="zh-CN" sz="3200"/>
              <a:t>+l</a:t>
            </a:r>
            <a:r>
              <a:rPr lang="zh-CN" altLang="en-US" sz="3200"/>
              <a:t>，返回第（</a:t>
            </a:r>
            <a:r>
              <a:rPr lang="en-US" altLang="zh-CN" sz="3200"/>
              <a:t>2</a:t>
            </a:r>
            <a:r>
              <a:rPr lang="zh-CN" altLang="en-US" sz="3200"/>
              <a:t>）步。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49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493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493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4931">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49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1C49C0FE-4AC2-41EF-9F9D-D593F59BF3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4F2F28-1BD9-4FE1-ADB2-17D139791FE4}" type="slidenum">
              <a:rPr lang="zh-CN" altLang="en-US"/>
              <a:pPr eaLnBrk="1" hangingPunct="1"/>
              <a:t>78</a:t>
            </a:fld>
            <a:endParaRPr lang="en-US" altLang="zh-CN"/>
          </a:p>
        </p:txBody>
      </p:sp>
      <p:sp>
        <p:nvSpPr>
          <p:cNvPr id="80899" name="Rectangle 2">
            <a:extLst>
              <a:ext uri="{FF2B5EF4-FFF2-40B4-BE49-F238E27FC236}">
                <a16:creationId xmlns:a16="http://schemas.microsoft.com/office/drawing/2014/main" id="{4778C21E-7F88-4C20-B66A-B2501832F798}"/>
              </a:ext>
            </a:extLst>
          </p:cNvPr>
          <p:cNvSpPr>
            <a:spLocks noGrp="1" noChangeArrowheads="1"/>
          </p:cNvSpPr>
          <p:nvPr>
            <p:ph type="title"/>
          </p:nvPr>
        </p:nvSpPr>
        <p:spPr/>
        <p:txBody>
          <a:bodyPr/>
          <a:lstStyle/>
          <a:p>
            <a:pPr eaLnBrk="1" hangingPunct="1"/>
            <a:r>
              <a:rPr lang="zh-CN" altLang="en-US" sz="4800">
                <a:solidFill>
                  <a:srgbClr val="3333CC"/>
                </a:solidFill>
              </a:rPr>
              <a:t>算法 </a:t>
            </a:r>
            <a:r>
              <a:rPr lang="en-US" altLang="zh-CN" sz="4800">
                <a:solidFill>
                  <a:srgbClr val="3333CC"/>
                </a:solidFill>
              </a:rPr>
              <a:t>6.1</a:t>
            </a:r>
          </a:p>
        </p:txBody>
      </p:sp>
      <p:sp>
        <p:nvSpPr>
          <p:cNvPr id="80900" name="Rectangle 3">
            <a:extLst>
              <a:ext uri="{FF2B5EF4-FFF2-40B4-BE49-F238E27FC236}">
                <a16:creationId xmlns:a16="http://schemas.microsoft.com/office/drawing/2014/main" id="{278A0AAF-C895-4663-A380-82A89E1AB2BB}"/>
              </a:ext>
            </a:extLst>
          </p:cNvPr>
          <p:cNvSpPr>
            <a:spLocks noGrp="1" noChangeArrowheads="1"/>
          </p:cNvSpPr>
          <p:nvPr>
            <p:ph type="body" idx="1"/>
          </p:nvPr>
        </p:nvSpPr>
        <p:spPr>
          <a:xfrm>
            <a:off x="457200" y="1600200"/>
            <a:ext cx="8229600" cy="2981325"/>
          </a:xfrm>
        </p:spPr>
        <p:txBody>
          <a:bodyPr/>
          <a:lstStyle/>
          <a:p>
            <a:pPr eaLnBrk="1" hangingPunct="1">
              <a:buFontTx/>
              <a:buNone/>
            </a:pPr>
            <a:r>
              <a:rPr lang="zh-CN" altLang="en-US" sz="4000"/>
              <a:t>   对于算法</a:t>
            </a:r>
            <a:r>
              <a:rPr lang="en-US" altLang="zh-CN" sz="4000"/>
              <a:t>6.1</a:t>
            </a:r>
            <a:r>
              <a:rPr lang="zh-CN" altLang="en-US" sz="4000"/>
              <a:t>，令</a:t>
            </a:r>
            <a:r>
              <a:rPr lang="en-US" altLang="zh-CN" sz="4000" i="1"/>
              <a:t>a</a:t>
            </a:r>
            <a:r>
              <a:rPr lang="en-US" altLang="zh-CN" sz="4000" i="1" baseline="-25000"/>
              <a:t>i</a:t>
            </a:r>
            <a:r>
              <a:rPr lang="en-US" altLang="zh-CN" sz="4000" i="1"/>
              <a:t> </a:t>
            </a:r>
            <a:r>
              <a:rPr lang="en-US" altLang="zh-CN" sz="4000"/>
              <a:t>=|</a:t>
            </a:r>
            <a:r>
              <a:rPr lang="en-US" altLang="zh-CN" sz="4000" i="1"/>
              <a:t>X</a:t>
            </a:r>
            <a:r>
              <a:rPr lang="en-US" altLang="zh-CN" sz="4000" baseline="30000"/>
              <a:t>(i)</a:t>
            </a:r>
            <a:r>
              <a:rPr lang="en-US" altLang="zh-CN" sz="4000"/>
              <a:t>|</a:t>
            </a:r>
            <a:r>
              <a:rPr lang="zh-CN" altLang="en-US" sz="4000"/>
              <a:t>，</a:t>
            </a:r>
            <a:r>
              <a:rPr lang="en-US" altLang="zh-CN" sz="4000"/>
              <a:t>{</a:t>
            </a:r>
            <a:r>
              <a:rPr lang="en-US" altLang="zh-CN" sz="4000" i="1"/>
              <a:t>a</a:t>
            </a:r>
            <a:r>
              <a:rPr lang="en-US" altLang="zh-CN" sz="4000" i="1" baseline="-25000"/>
              <a:t>i</a:t>
            </a:r>
            <a:r>
              <a:rPr lang="en-US" altLang="zh-CN" sz="4000" i="1"/>
              <a:t> </a:t>
            </a:r>
            <a:r>
              <a:rPr lang="en-US" altLang="zh-CN" sz="4000"/>
              <a:t>}</a:t>
            </a:r>
            <a:r>
              <a:rPr lang="zh-CN" altLang="en-US" sz="4000"/>
              <a:t>形成一个步长大于</a:t>
            </a:r>
            <a:r>
              <a:rPr lang="en-US" altLang="zh-CN" sz="4000"/>
              <a:t>1</a:t>
            </a:r>
            <a:r>
              <a:rPr lang="zh-CN" altLang="en-US" sz="4000"/>
              <a:t>的严格递增的序列，序列的上界是</a:t>
            </a:r>
            <a:r>
              <a:rPr lang="en-US" altLang="zh-CN" sz="4000"/>
              <a:t>|</a:t>
            </a:r>
            <a:r>
              <a:rPr lang="en-US" altLang="zh-CN" sz="4000" i="1"/>
              <a:t>U</a:t>
            </a:r>
            <a:r>
              <a:rPr lang="en-US" altLang="zh-CN" sz="4000"/>
              <a:t>|</a:t>
            </a:r>
            <a:r>
              <a:rPr lang="zh-CN" altLang="en-US" sz="4000"/>
              <a:t>，因此该算法最多</a:t>
            </a:r>
            <a:r>
              <a:rPr lang="en-US" altLang="zh-CN" sz="4000"/>
              <a:t>|</a:t>
            </a:r>
            <a:r>
              <a:rPr lang="en-US" altLang="zh-CN" sz="4000" i="1"/>
              <a:t>U</a:t>
            </a:r>
            <a:r>
              <a:rPr lang="en-US" altLang="zh-CN" sz="4000"/>
              <a:t>| - </a:t>
            </a:r>
            <a:r>
              <a:rPr lang="en-US" altLang="zh-CN" sz="4000" i="1"/>
              <a:t>|X</a:t>
            </a:r>
            <a:r>
              <a:rPr lang="en-US" altLang="zh-CN" sz="4000"/>
              <a:t>| </a:t>
            </a:r>
            <a:r>
              <a:rPr lang="zh-CN" altLang="en-US" sz="4000"/>
              <a:t>次循环就会终止。</a:t>
            </a:r>
          </a:p>
          <a:p>
            <a:pPr eaLnBrk="1" hangingPunct="1"/>
            <a:endParaRPr lang="zh-CN" altLang="en-US" sz="4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4AFCBEBC-A275-4C51-97A0-2800DC2F49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1B1740-BB0D-47C8-BCB6-5552BF5C82E4}" type="slidenum">
              <a:rPr lang="zh-CN" altLang="en-US"/>
              <a:pPr eaLnBrk="1" hangingPunct="1"/>
              <a:t>79</a:t>
            </a:fld>
            <a:endParaRPr lang="en-US" altLang="zh-CN"/>
          </a:p>
        </p:txBody>
      </p:sp>
      <p:sp>
        <p:nvSpPr>
          <p:cNvPr id="81923" name="Rectangle 2">
            <a:extLst>
              <a:ext uri="{FF2B5EF4-FFF2-40B4-BE49-F238E27FC236}">
                <a16:creationId xmlns:a16="http://schemas.microsoft.com/office/drawing/2014/main" id="{03D056D6-466A-464F-907F-7B422D93970F}"/>
              </a:ext>
            </a:extLst>
          </p:cNvPr>
          <p:cNvSpPr>
            <a:spLocks noGrp="1" noChangeArrowheads="1"/>
          </p:cNvSpPr>
          <p:nvPr>
            <p:ph type="title"/>
          </p:nvPr>
        </p:nvSpPr>
        <p:spPr>
          <a:xfrm>
            <a:off x="468313" y="0"/>
            <a:ext cx="8229600" cy="1143000"/>
          </a:xfrm>
        </p:spPr>
        <p:txBody>
          <a:bodyPr/>
          <a:lstStyle/>
          <a:p>
            <a:pPr eaLnBrk="1" hangingPunct="1"/>
            <a:r>
              <a:rPr lang="zh-CN" altLang="en-US" sz="4800">
                <a:solidFill>
                  <a:srgbClr val="3333CC"/>
                </a:solidFill>
              </a:rPr>
              <a:t>函数依赖的闭包</a:t>
            </a:r>
          </a:p>
        </p:txBody>
      </p:sp>
      <p:sp>
        <p:nvSpPr>
          <p:cNvPr id="126979" name="Rectangle 3">
            <a:extLst>
              <a:ext uri="{FF2B5EF4-FFF2-40B4-BE49-F238E27FC236}">
                <a16:creationId xmlns:a16="http://schemas.microsoft.com/office/drawing/2014/main" id="{8AB5A04D-FD85-404D-882C-60A4304A2E27}"/>
              </a:ext>
            </a:extLst>
          </p:cNvPr>
          <p:cNvSpPr>
            <a:spLocks noGrp="1" noChangeArrowheads="1"/>
          </p:cNvSpPr>
          <p:nvPr>
            <p:ph type="body" idx="1"/>
          </p:nvPr>
        </p:nvSpPr>
        <p:spPr>
          <a:xfrm>
            <a:off x="395288" y="1125538"/>
            <a:ext cx="8229600" cy="5472112"/>
          </a:xfrm>
        </p:spPr>
        <p:txBody>
          <a:bodyPr/>
          <a:lstStyle/>
          <a:p>
            <a:pPr marL="609600" indent="-609600" eaLnBrk="1" hangingPunct="1">
              <a:lnSpc>
                <a:spcPct val="90000"/>
              </a:lnSpc>
              <a:buFontTx/>
              <a:buNone/>
            </a:pPr>
            <a:r>
              <a:rPr lang="zh-CN" altLang="en-US" sz="3600"/>
              <a:t>例</a:t>
            </a:r>
            <a:r>
              <a:rPr lang="en-US" altLang="zh-CN" sz="3600"/>
              <a:t>1. </a:t>
            </a:r>
            <a:r>
              <a:rPr lang="zh-CN" altLang="en-US" sz="3600"/>
              <a:t>已知关系模式</a:t>
            </a:r>
            <a:r>
              <a:rPr lang="en-US" altLang="zh-CN" sz="3600" i="1"/>
              <a:t>R</a:t>
            </a:r>
            <a:r>
              <a:rPr lang="en-US" altLang="zh-CN" sz="3600"/>
              <a:t>&lt;</a:t>
            </a:r>
            <a:r>
              <a:rPr lang="en-US" altLang="zh-CN" sz="3600" i="1"/>
              <a:t>U</a:t>
            </a:r>
            <a:r>
              <a:rPr lang="zh-CN" altLang="en-US" sz="3600"/>
              <a:t>，</a:t>
            </a:r>
            <a:r>
              <a:rPr lang="en-US" altLang="zh-CN" sz="3600" i="1"/>
              <a:t>F</a:t>
            </a:r>
            <a:r>
              <a:rPr lang="en-US" altLang="zh-CN" sz="3600"/>
              <a:t>&gt;</a:t>
            </a:r>
            <a:r>
              <a:rPr lang="zh-CN" altLang="en-US" sz="3600"/>
              <a:t>，其中 </a:t>
            </a:r>
            <a:r>
              <a:rPr lang="en-US" altLang="zh-CN" sz="3600" i="1"/>
              <a:t>U</a:t>
            </a:r>
            <a:r>
              <a:rPr lang="en-US" altLang="zh-CN" sz="3600"/>
              <a:t>={</a:t>
            </a:r>
            <a:r>
              <a:rPr lang="en-US" altLang="zh-CN" sz="3600" i="1"/>
              <a:t>A</a:t>
            </a:r>
            <a:r>
              <a:rPr lang="en-US" altLang="zh-CN" sz="3600"/>
              <a:t>, </a:t>
            </a:r>
            <a:r>
              <a:rPr lang="en-US" altLang="zh-CN" sz="3600" i="1"/>
              <a:t>B, C, D, E </a:t>
            </a:r>
            <a:r>
              <a:rPr lang="en-US" altLang="zh-CN" sz="3600"/>
              <a:t>}</a:t>
            </a:r>
            <a:r>
              <a:rPr lang="zh-CN" altLang="en-US" sz="3600"/>
              <a:t>；</a:t>
            </a:r>
            <a:r>
              <a:rPr lang="en-US" altLang="zh-CN" sz="3600" i="1"/>
              <a:t>F</a:t>
            </a:r>
            <a:r>
              <a:rPr lang="en-US" altLang="zh-CN" sz="3600"/>
              <a:t>={</a:t>
            </a:r>
            <a:r>
              <a:rPr lang="en-US" altLang="zh-CN" sz="3600" i="1"/>
              <a:t>AB</a:t>
            </a:r>
            <a:r>
              <a:rPr lang="en-US" altLang="zh-CN" sz="3600"/>
              <a:t>→</a:t>
            </a:r>
            <a:r>
              <a:rPr lang="en-US" altLang="zh-CN" sz="3600" i="1"/>
              <a:t>C</a:t>
            </a:r>
            <a:r>
              <a:rPr lang="zh-CN" altLang="en-US" sz="3600"/>
              <a:t>，</a:t>
            </a:r>
            <a:r>
              <a:rPr lang="en-US" altLang="zh-CN" sz="3600" i="1"/>
              <a:t>B</a:t>
            </a:r>
            <a:r>
              <a:rPr lang="en-US" altLang="zh-CN" sz="3600"/>
              <a:t>→</a:t>
            </a:r>
            <a:r>
              <a:rPr lang="en-US" altLang="zh-CN" sz="3600" i="1"/>
              <a:t>D</a:t>
            </a:r>
            <a:r>
              <a:rPr lang="zh-CN" altLang="en-US" sz="3600"/>
              <a:t>，</a:t>
            </a:r>
            <a:r>
              <a:rPr lang="en-US" altLang="zh-CN" sz="3600" i="1"/>
              <a:t>C</a:t>
            </a:r>
            <a:r>
              <a:rPr lang="en-US" altLang="zh-CN" sz="3600"/>
              <a:t>→</a:t>
            </a:r>
            <a:r>
              <a:rPr lang="en-US" altLang="zh-CN" sz="3600" i="1"/>
              <a:t>E</a:t>
            </a:r>
            <a:r>
              <a:rPr lang="zh-CN" altLang="en-US" sz="3600"/>
              <a:t>，</a:t>
            </a:r>
            <a:r>
              <a:rPr lang="en-US" altLang="zh-CN" sz="3600" i="1"/>
              <a:t>EC</a:t>
            </a:r>
            <a:r>
              <a:rPr lang="en-US" altLang="zh-CN" sz="3600"/>
              <a:t>→</a:t>
            </a:r>
            <a:r>
              <a:rPr lang="en-US" altLang="zh-CN" sz="3600" i="1"/>
              <a:t>B</a:t>
            </a:r>
            <a:r>
              <a:rPr lang="zh-CN" altLang="en-US" sz="3600"/>
              <a:t>，</a:t>
            </a:r>
            <a:r>
              <a:rPr lang="en-US" altLang="zh-CN" sz="3600" i="1"/>
              <a:t>AC</a:t>
            </a:r>
            <a:r>
              <a:rPr lang="en-US" altLang="zh-CN" sz="3600"/>
              <a:t>→</a:t>
            </a:r>
            <a:r>
              <a:rPr lang="en-US" altLang="zh-CN" sz="3600" i="1"/>
              <a:t>B</a:t>
            </a:r>
            <a:r>
              <a:rPr lang="en-US" altLang="zh-CN" sz="3600"/>
              <a:t>},</a:t>
            </a:r>
            <a:endParaRPr lang="zh-CN" altLang="en-US" sz="3600"/>
          </a:p>
          <a:p>
            <a:pPr marL="609600" indent="-609600" eaLnBrk="1" hangingPunct="1">
              <a:lnSpc>
                <a:spcPct val="90000"/>
              </a:lnSpc>
              <a:buFontTx/>
              <a:buNone/>
            </a:pPr>
            <a:r>
              <a:rPr lang="zh-CN" altLang="en-US" sz="3600"/>
              <a:t>求 </a:t>
            </a:r>
            <a:r>
              <a:rPr lang="en-US" altLang="zh-CN" sz="3600"/>
              <a:t>(</a:t>
            </a:r>
            <a:r>
              <a:rPr lang="en-US" altLang="zh-CN" sz="3600" i="1"/>
              <a:t>AB</a:t>
            </a:r>
            <a:r>
              <a:rPr lang="en-US" altLang="zh-CN" sz="3600"/>
              <a:t>)</a:t>
            </a:r>
            <a:r>
              <a:rPr lang="en-US" altLang="zh-CN" sz="3600" baseline="-25000"/>
              <a:t>F</a:t>
            </a:r>
            <a:r>
              <a:rPr lang="en-US" altLang="zh-CN" sz="3600" baseline="30000"/>
              <a:t>+</a:t>
            </a:r>
          </a:p>
          <a:p>
            <a:pPr marL="990600" lvl="1" indent="-533400" eaLnBrk="1" hangingPunct="1">
              <a:lnSpc>
                <a:spcPct val="90000"/>
              </a:lnSpc>
              <a:buFontTx/>
              <a:buAutoNum type="circleNumDbPlain"/>
            </a:pPr>
            <a:r>
              <a:rPr lang="zh-CN" altLang="en-US" sz="3200"/>
              <a:t>设</a:t>
            </a:r>
            <a:r>
              <a:rPr lang="en-US" altLang="zh-CN" sz="3200"/>
              <a:t>X</a:t>
            </a:r>
            <a:r>
              <a:rPr lang="en-US" altLang="zh-CN" sz="3200" baseline="30000"/>
              <a:t>(0) </a:t>
            </a:r>
            <a:r>
              <a:rPr lang="en-US" altLang="zh-CN" sz="3200"/>
              <a:t>=AB</a:t>
            </a:r>
            <a:r>
              <a:rPr lang="zh-CN" altLang="en-US" sz="3200"/>
              <a:t>；</a:t>
            </a:r>
          </a:p>
          <a:p>
            <a:pPr marL="990600" lvl="1" indent="-533400" eaLnBrk="1" hangingPunct="1">
              <a:lnSpc>
                <a:spcPct val="90000"/>
              </a:lnSpc>
              <a:buFontTx/>
              <a:buAutoNum type="circleNumDbPlain"/>
            </a:pPr>
            <a:r>
              <a:rPr lang="en-US" altLang="zh-CN" sz="3200"/>
              <a:t>X</a:t>
            </a:r>
            <a:r>
              <a:rPr lang="en-US" altLang="zh-CN" sz="3200" baseline="30000"/>
              <a:t>(1) </a:t>
            </a:r>
            <a:r>
              <a:rPr lang="en-US" altLang="zh-CN" sz="3200"/>
              <a:t>=AB∪CD=ABCD</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(0)</a:t>
            </a:r>
            <a:r>
              <a:rPr lang="en-US" altLang="zh-CN" sz="3200"/>
              <a:t>≠ X</a:t>
            </a:r>
            <a:r>
              <a:rPr lang="en-US" altLang="zh-CN" sz="3200" baseline="30000"/>
              <a:t>(1) </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(2) </a:t>
            </a:r>
            <a:r>
              <a:rPr lang="en-US" altLang="zh-CN" sz="3200"/>
              <a:t>= X</a:t>
            </a:r>
            <a:r>
              <a:rPr lang="en-US" altLang="zh-CN" sz="3200" baseline="30000"/>
              <a:t>(1) </a:t>
            </a:r>
            <a:r>
              <a:rPr lang="en-US" altLang="zh-CN" sz="3200"/>
              <a:t>∪BE=ABCDE</a:t>
            </a:r>
            <a:endParaRPr lang="zh-CN" altLang="en-US" sz="3200"/>
          </a:p>
          <a:p>
            <a:pPr marL="990600" lvl="1" indent="-533400" eaLnBrk="1" hangingPunct="1">
              <a:lnSpc>
                <a:spcPct val="90000"/>
              </a:lnSpc>
              <a:buFontTx/>
              <a:buAutoNum type="circleNumDbPlain"/>
            </a:pPr>
            <a:r>
              <a:rPr lang="en-US" altLang="zh-CN" sz="3200"/>
              <a:t>X</a:t>
            </a:r>
            <a:r>
              <a:rPr lang="en-US" altLang="zh-CN" sz="3200" baseline="30000"/>
              <a:t>(2) </a:t>
            </a:r>
            <a:r>
              <a:rPr lang="en-US" altLang="zh-CN" sz="3200"/>
              <a:t>= U</a:t>
            </a:r>
            <a:r>
              <a:rPr lang="zh-CN" altLang="en-US" sz="3200"/>
              <a:t>，算法终止。</a:t>
            </a:r>
          </a:p>
          <a:p>
            <a:pPr marL="609600" indent="-609600" eaLnBrk="1" hangingPunct="1">
              <a:lnSpc>
                <a:spcPct val="90000"/>
              </a:lnSpc>
            </a:pPr>
            <a:r>
              <a:rPr lang="en-US" altLang="zh-CN" sz="3600"/>
              <a:t>(</a:t>
            </a:r>
            <a:r>
              <a:rPr lang="en-US" altLang="zh-CN" sz="3600" i="1"/>
              <a:t>AB</a:t>
            </a:r>
            <a:r>
              <a:rPr lang="en-US" altLang="zh-CN" sz="3600"/>
              <a:t>)</a:t>
            </a:r>
            <a:r>
              <a:rPr lang="en-US" altLang="zh-CN" sz="3600" i="1" baseline="-25000"/>
              <a:t>F</a:t>
            </a:r>
            <a:r>
              <a:rPr lang="en-US" altLang="zh-CN" sz="3600" i="1" baseline="30000"/>
              <a:t>+</a:t>
            </a:r>
            <a:r>
              <a:rPr lang="en-US" altLang="zh-CN" sz="3600" i="1"/>
              <a:t> </a:t>
            </a:r>
            <a:r>
              <a:rPr lang="en-US" altLang="zh-CN" sz="3600"/>
              <a:t>=</a:t>
            </a:r>
            <a:r>
              <a:rPr lang="en-US" altLang="zh-CN" sz="3600" i="1"/>
              <a:t>ABCDE</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697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9FF16D96-31B6-4EED-9C25-005F6057D1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6BCE834-581E-432F-B860-AC443F3D4473}" type="slidenum">
              <a:rPr lang="zh-CN" altLang="en-US"/>
              <a:pPr eaLnBrk="1" hangingPunct="1"/>
              <a:t>8</a:t>
            </a:fld>
            <a:endParaRPr lang="en-US" altLang="zh-CN"/>
          </a:p>
        </p:txBody>
      </p:sp>
      <p:sp>
        <p:nvSpPr>
          <p:cNvPr id="9219" name="Rectangle 2">
            <a:extLst>
              <a:ext uri="{FF2B5EF4-FFF2-40B4-BE49-F238E27FC236}">
                <a16:creationId xmlns:a16="http://schemas.microsoft.com/office/drawing/2014/main" id="{02FEDA98-7A64-4DFA-86F4-C1CAD5C78A0C}"/>
              </a:ext>
            </a:extLst>
          </p:cNvPr>
          <p:cNvSpPr>
            <a:spLocks noGrp="1" noChangeArrowheads="1"/>
          </p:cNvSpPr>
          <p:nvPr>
            <p:ph type="title"/>
          </p:nvPr>
        </p:nvSpPr>
        <p:spPr/>
        <p:txBody>
          <a:bodyPr/>
          <a:lstStyle/>
          <a:p>
            <a:pPr eaLnBrk="1" hangingPunct="1"/>
            <a:r>
              <a:rPr lang="zh-CN" altLang="en-US" sz="4800" b="1">
                <a:solidFill>
                  <a:srgbClr val="3333CC"/>
                </a:solidFill>
              </a:rPr>
              <a:t>三、什么是数据依赖</a:t>
            </a:r>
          </a:p>
        </p:txBody>
      </p:sp>
      <p:sp>
        <p:nvSpPr>
          <p:cNvPr id="17411" name="Rectangle 3">
            <a:extLst>
              <a:ext uri="{FF2B5EF4-FFF2-40B4-BE49-F238E27FC236}">
                <a16:creationId xmlns:a16="http://schemas.microsoft.com/office/drawing/2014/main" id="{C6D35E82-70E9-4AE0-B6E3-7F2C6E97BF34}"/>
              </a:ext>
            </a:extLst>
          </p:cNvPr>
          <p:cNvSpPr>
            <a:spLocks noGrp="1" noChangeArrowheads="1"/>
          </p:cNvSpPr>
          <p:nvPr>
            <p:ph type="body" idx="1"/>
          </p:nvPr>
        </p:nvSpPr>
        <p:spPr>
          <a:xfrm>
            <a:off x="539552" y="1423335"/>
            <a:ext cx="8229601" cy="4460661"/>
          </a:xfrm>
        </p:spPr>
        <p:txBody>
          <a:bodyPr/>
          <a:lstStyle/>
          <a:p>
            <a:pPr eaLnBrk="1" hangingPunct="1"/>
            <a:r>
              <a:rPr lang="zh-CN" altLang="en-US" sz="4000" dirty="0">
                <a:solidFill>
                  <a:schemeClr val="accent2"/>
                </a:solidFill>
              </a:rPr>
              <a:t>一个关系内部属性与属性之间的一种约束关系</a:t>
            </a:r>
          </a:p>
          <a:p>
            <a:pPr eaLnBrk="1" hangingPunct="1"/>
            <a:r>
              <a:rPr lang="zh-CN" altLang="en-US" sz="4000" dirty="0">
                <a:solidFill>
                  <a:schemeClr val="accent2"/>
                </a:solidFill>
              </a:rPr>
              <a:t>通过属性间值的相等与否体现出来的数据间相关联系</a:t>
            </a:r>
          </a:p>
          <a:p>
            <a:pPr eaLnBrk="1" hangingPunct="1"/>
            <a:r>
              <a:rPr lang="zh-CN" altLang="en-US" sz="4000" dirty="0"/>
              <a:t>现实世界属性间相互联系的抽象</a:t>
            </a:r>
          </a:p>
          <a:p>
            <a:pPr eaLnBrk="1" hangingPunct="1"/>
            <a:r>
              <a:rPr lang="zh-CN" altLang="en-US" sz="4000" dirty="0"/>
              <a:t>数据内在的性质</a:t>
            </a:r>
          </a:p>
          <a:p>
            <a:pPr eaLnBrk="1" hangingPunct="1"/>
            <a:r>
              <a:rPr lang="zh-CN" altLang="en-US" sz="4000" dirty="0"/>
              <a:t>语义的体现</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557447D3-1DF6-42EE-9F07-EAFE74F3B1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9C6E98-7EB5-4E33-AB7F-BF9039A88944}" type="slidenum">
              <a:rPr lang="zh-CN" altLang="en-US"/>
              <a:pPr eaLnBrk="1" hangingPunct="1"/>
              <a:t>80</a:t>
            </a:fld>
            <a:endParaRPr lang="en-US" altLang="zh-CN"/>
          </a:p>
        </p:txBody>
      </p:sp>
      <p:sp>
        <p:nvSpPr>
          <p:cNvPr id="82947" name="Rectangle 2">
            <a:extLst>
              <a:ext uri="{FF2B5EF4-FFF2-40B4-BE49-F238E27FC236}">
                <a16:creationId xmlns:a16="http://schemas.microsoft.com/office/drawing/2014/main" id="{CE66129B-1E4F-4C3F-8EDE-9832A0B65C15}"/>
              </a:ext>
            </a:extLst>
          </p:cNvPr>
          <p:cNvSpPr>
            <a:spLocks noGrp="1" noChangeArrowheads="1"/>
          </p:cNvSpPr>
          <p:nvPr>
            <p:ph type="title"/>
          </p:nvPr>
        </p:nvSpPr>
        <p:spPr>
          <a:xfrm>
            <a:off x="107950" y="274638"/>
            <a:ext cx="8964613" cy="1143000"/>
          </a:xfrm>
        </p:spPr>
        <p:txBody>
          <a:bodyPr/>
          <a:lstStyle/>
          <a:p>
            <a:pPr eaLnBrk="1" hangingPunct="1"/>
            <a:r>
              <a:rPr lang="en-US" altLang="zh-CN" sz="4000" b="1">
                <a:solidFill>
                  <a:srgbClr val="3333CC"/>
                </a:solidFill>
              </a:rPr>
              <a:t>Armstrong</a:t>
            </a:r>
            <a:r>
              <a:rPr lang="zh-CN" altLang="en-US" sz="4000">
                <a:solidFill>
                  <a:srgbClr val="3333CC"/>
                </a:solidFill>
              </a:rPr>
              <a:t>公理系统的有效性与完备性</a:t>
            </a:r>
          </a:p>
        </p:txBody>
      </p:sp>
      <p:sp>
        <p:nvSpPr>
          <p:cNvPr id="128003" name="Rectangle 3">
            <a:extLst>
              <a:ext uri="{FF2B5EF4-FFF2-40B4-BE49-F238E27FC236}">
                <a16:creationId xmlns:a16="http://schemas.microsoft.com/office/drawing/2014/main" id="{410F2AAA-DECD-449B-AE80-9BFE7F31D79F}"/>
              </a:ext>
            </a:extLst>
          </p:cNvPr>
          <p:cNvSpPr>
            <a:spLocks noGrp="1" noChangeArrowheads="1"/>
          </p:cNvSpPr>
          <p:nvPr>
            <p:ph type="body" idx="1"/>
          </p:nvPr>
        </p:nvSpPr>
        <p:spPr>
          <a:xfrm>
            <a:off x="-36513" y="1412875"/>
            <a:ext cx="8893176" cy="4968875"/>
          </a:xfrm>
        </p:spPr>
        <p:txBody>
          <a:bodyPr/>
          <a:lstStyle/>
          <a:p>
            <a:pPr marL="609600" indent="-609600" eaLnBrk="1" hangingPunct="1">
              <a:buFontTx/>
              <a:buNone/>
            </a:pPr>
            <a:r>
              <a:rPr lang="zh-CN" altLang="en-US" sz="4000"/>
              <a:t>  定理</a:t>
            </a:r>
            <a:r>
              <a:rPr lang="en-US" altLang="zh-CN" sz="4000"/>
              <a:t>6.2. </a:t>
            </a:r>
            <a:r>
              <a:rPr lang="en-US" altLang="zh-CN" sz="4000">
                <a:solidFill>
                  <a:srgbClr val="0000FF"/>
                </a:solidFill>
              </a:rPr>
              <a:t>Armstrong</a:t>
            </a:r>
            <a:r>
              <a:rPr lang="zh-CN" altLang="en-US" sz="4000">
                <a:solidFill>
                  <a:srgbClr val="0000FF"/>
                </a:solidFill>
              </a:rPr>
              <a:t>公理系统是有效、完备的。</a:t>
            </a:r>
          </a:p>
          <a:p>
            <a:pPr marL="609600" indent="-609600" eaLnBrk="1" hangingPunct="1">
              <a:buFontTx/>
              <a:buNone/>
            </a:pPr>
            <a:r>
              <a:rPr lang="zh-CN" altLang="en-US" sz="4000"/>
              <a:t>    证明：</a:t>
            </a:r>
          </a:p>
          <a:p>
            <a:pPr marL="990600" lvl="1" indent="-533400" eaLnBrk="1" hangingPunct="1">
              <a:buFontTx/>
              <a:buAutoNum type="circleNumDbPlain"/>
            </a:pPr>
            <a:r>
              <a:rPr lang="zh-CN" altLang="en-US" sz="3600"/>
              <a:t>有效性：可由定理</a:t>
            </a:r>
            <a:r>
              <a:rPr lang="en-US" altLang="zh-CN" sz="3600"/>
              <a:t>6.1</a:t>
            </a:r>
            <a:r>
              <a:rPr lang="zh-CN" altLang="en-US" sz="3600"/>
              <a:t>得证</a:t>
            </a:r>
          </a:p>
          <a:p>
            <a:pPr marL="990600" lvl="1" indent="-533400" eaLnBrk="1" hangingPunct="1">
              <a:buFontTx/>
              <a:buAutoNum type="circleNumDbPlain"/>
            </a:pPr>
            <a:r>
              <a:rPr lang="zh-CN" altLang="en-US" sz="3600"/>
              <a:t>完备性：只需证明逆否命题</a:t>
            </a:r>
            <a:r>
              <a:rPr lang="en-US" altLang="zh-CN" sz="3600"/>
              <a:t>: </a:t>
            </a:r>
            <a:r>
              <a:rPr lang="zh-CN" altLang="en-US" sz="3600"/>
              <a:t>若函数依赖</a:t>
            </a:r>
            <a:r>
              <a:rPr lang="en-US" altLang="zh-CN" sz="3600" i="1"/>
              <a:t>X</a:t>
            </a:r>
            <a:r>
              <a:rPr lang="en-US" altLang="zh-CN" sz="3600"/>
              <a:t>→</a:t>
            </a:r>
            <a:r>
              <a:rPr lang="en-US" altLang="zh-CN" sz="3600" i="1"/>
              <a:t>Y</a:t>
            </a:r>
            <a:r>
              <a:rPr lang="zh-CN" altLang="en-US" sz="3600"/>
              <a:t>不能由</a:t>
            </a:r>
            <a:r>
              <a:rPr lang="en-US" altLang="zh-CN" sz="3600" i="1"/>
              <a:t>F</a:t>
            </a:r>
            <a:r>
              <a:rPr lang="zh-CN" altLang="en-US" sz="3600"/>
              <a:t>从</a:t>
            </a:r>
            <a:r>
              <a:rPr lang="en-US" altLang="zh-CN" sz="3600"/>
              <a:t>Armstrong</a:t>
            </a:r>
            <a:r>
              <a:rPr lang="zh-CN" altLang="en-US" sz="3600"/>
              <a:t>公理导出，那么它必然不为</a:t>
            </a:r>
            <a:r>
              <a:rPr lang="en-US" altLang="zh-CN" sz="3600" i="1"/>
              <a:t>F</a:t>
            </a:r>
            <a:r>
              <a:rPr lang="zh-CN" altLang="en-US" sz="3600"/>
              <a:t>所蕴含。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E5737FCB-BB83-4500-8E5F-344D5500D5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B793039-8D58-4185-908F-BABA0BBD3926}" type="slidenum">
              <a:rPr lang="zh-CN" altLang="en-US"/>
              <a:pPr eaLnBrk="1" hangingPunct="1"/>
              <a:t>81</a:t>
            </a:fld>
            <a:endParaRPr lang="en-US" altLang="zh-CN"/>
          </a:p>
        </p:txBody>
      </p:sp>
      <p:sp>
        <p:nvSpPr>
          <p:cNvPr id="83971" name="Rectangle 2">
            <a:extLst>
              <a:ext uri="{FF2B5EF4-FFF2-40B4-BE49-F238E27FC236}">
                <a16:creationId xmlns:a16="http://schemas.microsoft.com/office/drawing/2014/main" id="{ED282813-1442-4D79-BAE7-C0E4B2E84892}"/>
              </a:ext>
            </a:extLst>
          </p:cNvPr>
          <p:cNvSpPr>
            <a:spLocks noGrp="1" noChangeArrowheads="1"/>
          </p:cNvSpPr>
          <p:nvPr>
            <p:ph type="title"/>
          </p:nvPr>
        </p:nvSpPr>
        <p:spPr/>
        <p:txBody>
          <a:bodyPr/>
          <a:lstStyle/>
          <a:p>
            <a:pPr eaLnBrk="1" hangingPunct="1"/>
            <a:r>
              <a:rPr lang="zh-CN" altLang="en-US" sz="4800">
                <a:solidFill>
                  <a:srgbClr val="3333CC"/>
                </a:solidFill>
              </a:rPr>
              <a:t>函数依赖集等价</a:t>
            </a:r>
          </a:p>
        </p:txBody>
      </p:sp>
      <p:sp>
        <p:nvSpPr>
          <p:cNvPr id="83972" name="Rectangle 3">
            <a:extLst>
              <a:ext uri="{FF2B5EF4-FFF2-40B4-BE49-F238E27FC236}">
                <a16:creationId xmlns:a16="http://schemas.microsoft.com/office/drawing/2014/main" id="{70FD2615-5F3E-42C7-8406-46F7469B7512}"/>
              </a:ext>
            </a:extLst>
          </p:cNvPr>
          <p:cNvSpPr>
            <a:spLocks noGrp="1" noChangeArrowheads="1"/>
          </p:cNvSpPr>
          <p:nvPr>
            <p:ph type="body" idx="1"/>
          </p:nvPr>
        </p:nvSpPr>
        <p:spPr>
          <a:xfrm>
            <a:off x="457200" y="1600200"/>
            <a:ext cx="8229600" cy="3413125"/>
          </a:xfrm>
        </p:spPr>
        <p:txBody>
          <a:bodyPr/>
          <a:lstStyle/>
          <a:p>
            <a:pPr eaLnBrk="1" hangingPunct="1">
              <a:buFontTx/>
              <a:buNone/>
            </a:pPr>
            <a:r>
              <a:rPr lang="zh-CN" altLang="en-US" sz="4400"/>
              <a:t>  定义</a:t>
            </a:r>
            <a:r>
              <a:rPr lang="en-US" altLang="zh-CN" sz="4400" b="1"/>
              <a:t>6.14 </a:t>
            </a:r>
            <a:r>
              <a:rPr lang="zh-CN" altLang="en-US" sz="4400"/>
              <a:t>如果</a:t>
            </a:r>
            <a:r>
              <a:rPr lang="en-US" altLang="zh-CN" sz="4400" i="1"/>
              <a:t>G</a:t>
            </a:r>
            <a:r>
              <a:rPr lang="en-US" altLang="zh-CN" sz="4400" baseline="30000"/>
              <a:t>+</a:t>
            </a:r>
            <a:r>
              <a:rPr lang="en-US" altLang="zh-CN" sz="4400"/>
              <a:t>=</a:t>
            </a:r>
            <a:r>
              <a:rPr lang="en-US" altLang="zh-CN" sz="4400" i="1"/>
              <a:t>F</a:t>
            </a:r>
            <a:r>
              <a:rPr lang="en-US" altLang="zh-CN" sz="4400" baseline="30000"/>
              <a:t>+</a:t>
            </a:r>
            <a:r>
              <a:rPr lang="zh-CN" altLang="en-US" sz="4400"/>
              <a:t>，就说函数依赖集</a:t>
            </a:r>
            <a:r>
              <a:rPr lang="en-US" altLang="zh-CN" sz="4400" i="1"/>
              <a:t>F</a:t>
            </a:r>
            <a:r>
              <a:rPr lang="zh-CN" altLang="en-US" sz="4400"/>
              <a:t>覆盖</a:t>
            </a:r>
            <a:r>
              <a:rPr lang="en-US" altLang="zh-CN" sz="4400" i="1"/>
              <a:t>G</a:t>
            </a:r>
            <a:r>
              <a:rPr lang="zh-CN" altLang="en-US" sz="4400"/>
              <a:t>（</a:t>
            </a:r>
            <a:r>
              <a:rPr lang="en-US" altLang="zh-CN" sz="4400" i="1"/>
              <a:t>F</a:t>
            </a:r>
            <a:r>
              <a:rPr lang="zh-CN" altLang="en-US" sz="4400"/>
              <a:t>是</a:t>
            </a:r>
            <a:r>
              <a:rPr lang="en-US" altLang="zh-CN" sz="4400" i="1"/>
              <a:t>G</a:t>
            </a:r>
            <a:r>
              <a:rPr lang="zh-CN" altLang="en-US" sz="4400"/>
              <a:t>的覆盖，或</a:t>
            </a:r>
            <a:r>
              <a:rPr lang="en-US" altLang="zh-CN" sz="4400" i="1"/>
              <a:t>G</a:t>
            </a:r>
            <a:r>
              <a:rPr lang="zh-CN" altLang="en-US" sz="4400"/>
              <a:t>是</a:t>
            </a:r>
            <a:r>
              <a:rPr lang="en-US" altLang="zh-CN" sz="4400" i="1"/>
              <a:t>F</a:t>
            </a:r>
            <a:r>
              <a:rPr lang="zh-CN" altLang="en-US" sz="4400"/>
              <a:t>的覆盖），或</a:t>
            </a:r>
            <a:r>
              <a:rPr lang="en-US" altLang="zh-CN" sz="4400" i="1"/>
              <a:t>F</a:t>
            </a:r>
            <a:r>
              <a:rPr lang="zh-CN" altLang="en-US" sz="4400"/>
              <a:t>与</a:t>
            </a:r>
            <a:r>
              <a:rPr lang="en-US" altLang="zh-CN" sz="4400" i="1"/>
              <a:t>G</a:t>
            </a:r>
            <a:r>
              <a:rPr lang="zh-CN" altLang="en-US" sz="4400"/>
              <a:t>等价。</a:t>
            </a:r>
            <a:endParaRPr lang="en-US" altLang="zh-CN" sz="4400"/>
          </a:p>
          <a:p>
            <a:pPr eaLnBrk="1" hangingPunct="1"/>
            <a:endParaRPr lang="zh-CN" altLang="en-US" sz="4400"/>
          </a:p>
          <a:p>
            <a:pPr eaLnBrk="1" hangingPunct="1"/>
            <a:endParaRPr lang="zh-CN" altLang="en-US" sz="4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6">
            <a:extLst>
              <a:ext uri="{FF2B5EF4-FFF2-40B4-BE49-F238E27FC236}">
                <a16:creationId xmlns:a16="http://schemas.microsoft.com/office/drawing/2014/main" id="{EE95728E-DC0F-4DCB-A936-0B09E657E9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4F9BDA-53F6-4175-A872-C2F0AA81E0EA}" type="slidenum">
              <a:rPr lang="zh-CN" altLang="en-US"/>
              <a:pPr eaLnBrk="1" hangingPunct="1"/>
              <a:t>82</a:t>
            </a:fld>
            <a:endParaRPr lang="en-US" altLang="zh-CN"/>
          </a:p>
        </p:txBody>
      </p:sp>
      <p:sp>
        <p:nvSpPr>
          <p:cNvPr id="84995" name="Rectangle 3">
            <a:extLst>
              <a:ext uri="{FF2B5EF4-FFF2-40B4-BE49-F238E27FC236}">
                <a16:creationId xmlns:a16="http://schemas.microsoft.com/office/drawing/2014/main" id="{D0F713E3-DBA9-4080-870B-2B4C3DFD589C}"/>
              </a:ext>
            </a:extLst>
          </p:cNvPr>
          <p:cNvSpPr>
            <a:spLocks noGrp="1" noChangeArrowheads="1"/>
          </p:cNvSpPr>
          <p:nvPr>
            <p:ph type="body" sz="half" idx="1"/>
          </p:nvPr>
        </p:nvSpPr>
        <p:spPr>
          <a:xfrm>
            <a:off x="539750" y="333375"/>
            <a:ext cx="8135938" cy="1871663"/>
          </a:xfrm>
        </p:spPr>
        <p:txBody>
          <a:bodyPr/>
          <a:lstStyle/>
          <a:p>
            <a:pPr eaLnBrk="1" hangingPunct="1">
              <a:lnSpc>
                <a:spcPct val="90000"/>
              </a:lnSpc>
            </a:pPr>
            <a:r>
              <a:rPr lang="zh-CN" altLang="en-US" sz="4000">
                <a:solidFill>
                  <a:srgbClr val="0000FF"/>
                </a:solidFill>
              </a:rPr>
              <a:t>引理</a:t>
            </a:r>
            <a:r>
              <a:rPr lang="en-US" altLang="zh-CN" sz="4000" b="1">
                <a:solidFill>
                  <a:srgbClr val="0000FF"/>
                </a:solidFill>
              </a:rPr>
              <a:t>6.3 </a:t>
            </a:r>
            <a:r>
              <a:rPr lang="en-US" altLang="zh-CN" sz="4000" i="1">
                <a:solidFill>
                  <a:srgbClr val="0000FF"/>
                </a:solidFill>
              </a:rPr>
              <a:t>F</a:t>
            </a:r>
            <a:r>
              <a:rPr lang="en-US" altLang="zh-CN" sz="4000" baseline="30000">
                <a:solidFill>
                  <a:srgbClr val="0000FF"/>
                </a:solidFill>
              </a:rPr>
              <a:t>+</a:t>
            </a:r>
            <a:r>
              <a:rPr lang="en-US" altLang="zh-CN" sz="4000">
                <a:solidFill>
                  <a:srgbClr val="0000FF"/>
                </a:solidFill>
              </a:rPr>
              <a:t> = </a:t>
            </a:r>
            <a:r>
              <a:rPr lang="en-US" altLang="zh-CN" sz="4000" i="1">
                <a:solidFill>
                  <a:srgbClr val="0000FF"/>
                </a:solidFill>
              </a:rPr>
              <a:t>G</a:t>
            </a:r>
            <a:r>
              <a:rPr lang="en-US" altLang="zh-CN" sz="4000" baseline="30000">
                <a:solidFill>
                  <a:srgbClr val="0000FF"/>
                </a:solidFill>
              </a:rPr>
              <a:t>+</a:t>
            </a:r>
            <a:r>
              <a:rPr lang="en-US" altLang="zh-CN" sz="4000">
                <a:solidFill>
                  <a:srgbClr val="0000FF"/>
                </a:solidFill>
              </a:rPr>
              <a:t> </a:t>
            </a:r>
            <a:r>
              <a:rPr lang="zh-CN" altLang="en-US" sz="4000">
                <a:solidFill>
                  <a:srgbClr val="0000FF"/>
                </a:solidFill>
              </a:rPr>
              <a:t>的充分必要条件是 </a:t>
            </a:r>
            <a:r>
              <a:rPr lang="en-US" altLang="zh-CN" sz="4000" i="1">
                <a:solidFill>
                  <a:srgbClr val="0000FF"/>
                </a:solidFill>
              </a:rPr>
              <a:t>F</a:t>
            </a:r>
            <a:r>
              <a:rPr lang="en-US" altLang="zh-CN" sz="4000">
                <a:solidFill>
                  <a:srgbClr val="0000FF"/>
                </a:solidFill>
                <a:sym typeface="Symbol" panose="05050102010706020507" pitchFamily="18" charset="2"/>
              </a:rPr>
              <a:t></a:t>
            </a:r>
            <a:r>
              <a:rPr lang="en-US" altLang="zh-CN" sz="4000" i="1">
                <a:solidFill>
                  <a:srgbClr val="0000FF"/>
                </a:solidFill>
              </a:rPr>
              <a:t>G</a:t>
            </a:r>
            <a:r>
              <a:rPr lang="en-US" altLang="zh-CN" sz="4000" baseline="30000">
                <a:solidFill>
                  <a:srgbClr val="0000FF"/>
                </a:solidFill>
              </a:rPr>
              <a:t>+ </a:t>
            </a:r>
            <a:r>
              <a:rPr lang="zh-CN" altLang="en-US" sz="4000">
                <a:solidFill>
                  <a:srgbClr val="0000FF"/>
                </a:solidFill>
              </a:rPr>
              <a:t>，和</a:t>
            </a:r>
            <a:r>
              <a:rPr lang="en-US" altLang="zh-CN" sz="4000" i="1">
                <a:solidFill>
                  <a:srgbClr val="0000FF"/>
                </a:solidFill>
              </a:rPr>
              <a:t>G</a:t>
            </a:r>
            <a:r>
              <a:rPr lang="en-US" altLang="zh-CN" sz="4000">
                <a:solidFill>
                  <a:srgbClr val="0000FF"/>
                </a:solidFill>
                <a:sym typeface="Symbol" panose="05050102010706020507" pitchFamily="18" charset="2"/>
              </a:rPr>
              <a:t></a:t>
            </a:r>
            <a:r>
              <a:rPr lang="en-US" altLang="zh-CN" sz="4000" i="1">
                <a:solidFill>
                  <a:srgbClr val="0000FF"/>
                </a:solidFill>
              </a:rPr>
              <a:t>F</a:t>
            </a:r>
            <a:r>
              <a:rPr lang="en-US" altLang="zh-CN" sz="4000" baseline="30000">
                <a:solidFill>
                  <a:srgbClr val="0000FF"/>
                </a:solidFill>
              </a:rPr>
              <a:t>+</a:t>
            </a:r>
            <a:r>
              <a:rPr lang="zh-CN" altLang="en-US" sz="4000" baseline="30000">
                <a:solidFill>
                  <a:srgbClr val="0000FF"/>
                </a:solidFill>
              </a:rPr>
              <a:t>。</a:t>
            </a:r>
          </a:p>
          <a:p>
            <a:pPr eaLnBrk="1" hangingPunct="1">
              <a:lnSpc>
                <a:spcPct val="90000"/>
              </a:lnSpc>
            </a:pPr>
            <a:r>
              <a:rPr lang="zh-CN" altLang="en-US" sz="3600"/>
              <a:t>证明</a:t>
            </a:r>
            <a:r>
              <a:rPr lang="en-US" altLang="zh-CN" sz="3600"/>
              <a:t>: </a:t>
            </a:r>
            <a:r>
              <a:rPr lang="zh-CN" altLang="en-US" sz="3600"/>
              <a:t>必要性显然，只证充分性</a:t>
            </a:r>
            <a:endParaRPr lang="en-US" altLang="zh-CN" sz="4000" baseline="30000">
              <a:solidFill>
                <a:schemeClr val="hlink"/>
              </a:solidFill>
            </a:endParaRPr>
          </a:p>
          <a:p>
            <a:pPr eaLnBrk="1" hangingPunct="1">
              <a:lnSpc>
                <a:spcPct val="90000"/>
              </a:lnSpc>
            </a:pPr>
            <a:endParaRPr lang="zh-CN" altLang="en-US" sz="4000">
              <a:solidFill>
                <a:schemeClr val="hlink"/>
              </a:solidFill>
            </a:endParaRPr>
          </a:p>
        </p:txBody>
      </p:sp>
      <p:pic>
        <p:nvPicPr>
          <p:cNvPr id="84996" name="Picture 4">
            <a:extLst>
              <a:ext uri="{FF2B5EF4-FFF2-40B4-BE49-F238E27FC236}">
                <a16:creationId xmlns:a16="http://schemas.microsoft.com/office/drawing/2014/main" id="{7E4FD796-77F2-4664-A78C-21F345F1689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5288" y="2349500"/>
            <a:ext cx="8461375" cy="3887788"/>
          </a:xfr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F0488C5C-39DC-4521-A8DC-9246C6FD62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816240-4865-46B6-83A1-47B4813FF545}" type="slidenum">
              <a:rPr lang="zh-CN" altLang="en-US"/>
              <a:pPr eaLnBrk="1" hangingPunct="1"/>
              <a:t>83</a:t>
            </a:fld>
            <a:endParaRPr lang="en-US" altLang="zh-CN"/>
          </a:p>
        </p:txBody>
      </p:sp>
      <p:sp>
        <p:nvSpPr>
          <p:cNvPr id="86019" name="Rectangle 2">
            <a:extLst>
              <a:ext uri="{FF2B5EF4-FFF2-40B4-BE49-F238E27FC236}">
                <a16:creationId xmlns:a16="http://schemas.microsoft.com/office/drawing/2014/main" id="{4424E191-D103-4908-BF24-D44E05DCF0A0}"/>
              </a:ext>
            </a:extLst>
          </p:cNvPr>
          <p:cNvSpPr>
            <a:spLocks noGrp="1" noChangeArrowheads="1"/>
          </p:cNvSpPr>
          <p:nvPr>
            <p:ph type="title"/>
          </p:nvPr>
        </p:nvSpPr>
        <p:spPr>
          <a:xfrm>
            <a:off x="457200" y="-26988"/>
            <a:ext cx="8229600" cy="1143001"/>
          </a:xfrm>
        </p:spPr>
        <p:txBody>
          <a:bodyPr/>
          <a:lstStyle/>
          <a:p>
            <a:pPr eaLnBrk="1" hangingPunct="1"/>
            <a:r>
              <a:rPr lang="zh-CN" altLang="en-US" sz="4800">
                <a:solidFill>
                  <a:srgbClr val="3333CC"/>
                </a:solidFill>
              </a:rPr>
              <a:t>最小依赖集</a:t>
            </a:r>
            <a:r>
              <a:rPr lang="en-US" altLang="zh-CN" sz="4800">
                <a:solidFill>
                  <a:srgbClr val="3333CC"/>
                </a:solidFill>
              </a:rPr>
              <a:t>(minimal cover)</a:t>
            </a:r>
            <a:endParaRPr lang="zh-CN" altLang="en-US" sz="4800">
              <a:solidFill>
                <a:srgbClr val="3333CC"/>
              </a:solidFill>
            </a:endParaRPr>
          </a:p>
        </p:txBody>
      </p:sp>
      <p:sp>
        <p:nvSpPr>
          <p:cNvPr id="132099" name="Rectangle 3">
            <a:extLst>
              <a:ext uri="{FF2B5EF4-FFF2-40B4-BE49-F238E27FC236}">
                <a16:creationId xmlns:a16="http://schemas.microsoft.com/office/drawing/2014/main" id="{FC94B2DD-7ADC-47C1-AB32-8F56962DC21F}"/>
              </a:ext>
            </a:extLst>
          </p:cNvPr>
          <p:cNvSpPr>
            <a:spLocks noGrp="1" noChangeArrowheads="1"/>
          </p:cNvSpPr>
          <p:nvPr>
            <p:ph type="body" idx="1"/>
          </p:nvPr>
        </p:nvSpPr>
        <p:spPr>
          <a:xfrm>
            <a:off x="226815" y="1340768"/>
            <a:ext cx="8459985" cy="4536157"/>
          </a:xfrm>
        </p:spPr>
        <p:txBody>
          <a:bodyPr/>
          <a:lstStyle/>
          <a:p>
            <a:pPr marL="609600" indent="-609600" eaLnBrk="1" hangingPunct="1">
              <a:buFontTx/>
              <a:buNone/>
            </a:pPr>
            <a:r>
              <a:rPr lang="zh-CN" altLang="en-US" dirty="0"/>
              <a:t>     定义</a:t>
            </a:r>
            <a:r>
              <a:rPr lang="en-US" altLang="zh-CN" b="1" dirty="0"/>
              <a:t>6.15 </a:t>
            </a:r>
            <a:r>
              <a:rPr lang="zh-CN" altLang="en-US" dirty="0"/>
              <a:t>如果函数依赖集</a:t>
            </a:r>
            <a:r>
              <a:rPr lang="en-US" altLang="zh-CN" i="1" dirty="0"/>
              <a:t>F</a:t>
            </a:r>
            <a:r>
              <a:rPr lang="zh-CN" altLang="en-US" dirty="0"/>
              <a:t>满足下列条件，则称</a:t>
            </a:r>
            <a:r>
              <a:rPr lang="en-US" altLang="zh-CN" i="1" dirty="0"/>
              <a:t>F</a:t>
            </a:r>
            <a:r>
              <a:rPr lang="zh-CN" altLang="en-US" dirty="0"/>
              <a:t>为一个</a:t>
            </a:r>
            <a:r>
              <a:rPr lang="zh-CN" altLang="en-US" dirty="0">
                <a:solidFill>
                  <a:schemeClr val="accent2"/>
                </a:solidFill>
              </a:rPr>
              <a:t>极小函数依赖集</a:t>
            </a:r>
            <a:r>
              <a:rPr lang="zh-CN" altLang="en-US" dirty="0"/>
              <a:t>。亦称为最小依赖集或最小覆盖</a:t>
            </a:r>
          </a:p>
          <a:p>
            <a:pPr marL="990600" lvl="1" indent="-533400" eaLnBrk="1" hangingPunct="1">
              <a:buFontTx/>
              <a:buAutoNum type="circleNumDbPlain"/>
            </a:pPr>
            <a:r>
              <a:rPr lang="en-US" altLang="zh-CN" sz="3200" dirty="0"/>
              <a:t>F</a:t>
            </a:r>
            <a:r>
              <a:rPr lang="zh-CN" altLang="en-US" sz="3200" dirty="0"/>
              <a:t>中任一函数依赖的右部仅含有一个属性。</a:t>
            </a:r>
          </a:p>
          <a:p>
            <a:pPr marL="990600" lvl="1" indent="-533400" eaLnBrk="1" hangingPunct="1">
              <a:buFontTx/>
              <a:buAutoNum type="circleNumDbPlain"/>
            </a:pPr>
            <a:r>
              <a:rPr lang="en-US" altLang="zh-CN" sz="3200" dirty="0"/>
              <a:t>F</a:t>
            </a:r>
            <a:r>
              <a:rPr lang="zh-CN" altLang="en-US" sz="3200" dirty="0"/>
              <a:t>中不存在这样的函数依赖</a:t>
            </a:r>
            <a:r>
              <a:rPr lang="en-US" altLang="zh-CN" sz="3200" dirty="0"/>
              <a:t>X→A</a:t>
            </a:r>
            <a:r>
              <a:rPr lang="zh-CN" altLang="en-US" sz="3200" dirty="0"/>
              <a:t>，使得</a:t>
            </a:r>
            <a:r>
              <a:rPr lang="en-US" altLang="zh-CN" sz="3200" dirty="0"/>
              <a:t>F</a:t>
            </a:r>
            <a:r>
              <a:rPr lang="zh-CN" altLang="en-US" sz="3200" dirty="0"/>
              <a:t>与</a:t>
            </a:r>
            <a:r>
              <a:rPr lang="en-US" altLang="zh-CN" sz="3200" dirty="0"/>
              <a:t>F - {X→A}</a:t>
            </a:r>
            <a:r>
              <a:rPr lang="zh-CN" altLang="en-US" sz="3200" dirty="0"/>
              <a:t>等价。</a:t>
            </a:r>
          </a:p>
          <a:p>
            <a:pPr marL="990600" lvl="1" indent="-533400" eaLnBrk="1" hangingPunct="1">
              <a:buFontTx/>
              <a:buAutoNum type="circleNumDbPlain"/>
            </a:pPr>
            <a:r>
              <a:rPr lang="en-US" altLang="zh-CN" sz="3200" dirty="0"/>
              <a:t>F</a:t>
            </a:r>
            <a:r>
              <a:rPr lang="zh-CN" altLang="en-US" sz="3200" dirty="0"/>
              <a:t>中不存在这样的函数依赖</a:t>
            </a:r>
            <a:r>
              <a:rPr lang="en-US" altLang="zh-CN" sz="3200" dirty="0"/>
              <a:t>X→A</a:t>
            </a:r>
            <a:r>
              <a:rPr lang="zh-CN" altLang="en-US" sz="3200" dirty="0"/>
              <a:t>， </a:t>
            </a:r>
            <a:r>
              <a:rPr lang="en-US" altLang="zh-CN" sz="3200" dirty="0"/>
              <a:t>X</a:t>
            </a:r>
            <a:r>
              <a:rPr lang="zh-CN" altLang="en-US" sz="3200" dirty="0"/>
              <a:t>有真子集</a:t>
            </a:r>
            <a:r>
              <a:rPr lang="en-US" altLang="zh-CN" sz="3200" dirty="0"/>
              <a:t>Z</a:t>
            </a:r>
            <a:r>
              <a:rPr lang="zh-CN" altLang="en-US" sz="3200" dirty="0"/>
              <a:t>使得</a:t>
            </a:r>
            <a:r>
              <a:rPr lang="en-US" altLang="zh-CN" sz="3200" dirty="0"/>
              <a:t>F - {X→A}∪{Z→A}</a:t>
            </a:r>
            <a:r>
              <a:rPr lang="zh-CN" altLang="en-US" sz="3200" dirty="0"/>
              <a:t>与</a:t>
            </a:r>
            <a:r>
              <a:rPr lang="en-US" altLang="zh-CN" sz="3200" dirty="0"/>
              <a:t>F</a:t>
            </a:r>
            <a:r>
              <a:rPr lang="zh-CN" altLang="en-US" sz="3200" dirty="0"/>
              <a:t>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8FFB767A-CD31-4080-9049-C01973FB7B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6CA137-E627-49BC-B4AF-A3EDA41BFD7A}" type="slidenum">
              <a:rPr lang="zh-CN" altLang="en-US"/>
              <a:pPr eaLnBrk="1" hangingPunct="1"/>
              <a:t>84</a:t>
            </a:fld>
            <a:endParaRPr lang="en-US" altLang="zh-CN"/>
          </a:p>
        </p:txBody>
      </p:sp>
      <p:sp>
        <p:nvSpPr>
          <p:cNvPr id="133123" name="Rectangle 3">
            <a:extLst>
              <a:ext uri="{FF2B5EF4-FFF2-40B4-BE49-F238E27FC236}">
                <a16:creationId xmlns:a16="http://schemas.microsoft.com/office/drawing/2014/main" id="{50A2DC1A-930E-4A8A-98BB-BD75E2BDEC77}"/>
              </a:ext>
            </a:extLst>
          </p:cNvPr>
          <p:cNvSpPr>
            <a:spLocks noGrp="1" noChangeArrowheads="1"/>
          </p:cNvSpPr>
          <p:nvPr>
            <p:ph type="body" idx="1"/>
          </p:nvPr>
        </p:nvSpPr>
        <p:spPr>
          <a:xfrm>
            <a:off x="468313" y="333375"/>
            <a:ext cx="8351837" cy="5905500"/>
          </a:xfrm>
        </p:spPr>
        <p:txBody>
          <a:bodyPr/>
          <a:lstStyle/>
          <a:p>
            <a:pPr marL="609600" indent="-609600" eaLnBrk="1" hangingPunct="1">
              <a:buFontTx/>
              <a:buNone/>
            </a:pPr>
            <a:r>
              <a:rPr lang="zh-CN" altLang="en-US" sz="3600"/>
              <a:t>例</a:t>
            </a:r>
            <a:r>
              <a:rPr lang="en-US" altLang="zh-CN" sz="3600"/>
              <a:t>2. </a:t>
            </a:r>
            <a:r>
              <a:rPr lang="zh-CN" altLang="en-US" sz="3600"/>
              <a:t> 关系模式</a:t>
            </a:r>
            <a:r>
              <a:rPr lang="en-US" altLang="zh-CN" sz="3600" i="1"/>
              <a:t>S</a:t>
            </a:r>
            <a:r>
              <a:rPr lang="en-US" altLang="zh-CN" sz="3600"/>
              <a:t>&lt;</a:t>
            </a:r>
            <a:r>
              <a:rPr lang="en-US" altLang="zh-CN" sz="3600" i="1"/>
              <a:t>U</a:t>
            </a:r>
            <a:r>
              <a:rPr lang="zh-CN" altLang="en-US" sz="3600"/>
              <a:t>，</a:t>
            </a:r>
            <a:r>
              <a:rPr lang="en-US" altLang="zh-CN" sz="3600" i="1"/>
              <a:t>F</a:t>
            </a:r>
            <a:r>
              <a:rPr lang="en-US" altLang="zh-CN" sz="3600"/>
              <a:t>&gt;</a:t>
            </a:r>
            <a:r>
              <a:rPr lang="zh-CN" altLang="en-US" sz="3600"/>
              <a:t>，其中：</a:t>
            </a:r>
          </a:p>
          <a:p>
            <a:pPr marL="609600" indent="-609600" eaLnBrk="1" hangingPunct="1">
              <a:buFontTx/>
              <a:buNone/>
            </a:pPr>
            <a:r>
              <a:rPr lang="en-US" altLang="zh-CN" i="1"/>
              <a:t>U</a:t>
            </a:r>
            <a:r>
              <a:rPr lang="en-US" altLang="zh-CN"/>
              <a:t>={ Sno, Sdept, Mname, Cno, Grade}</a:t>
            </a:r>
            <a:r>
              <a:rPr lang="zh-CN" altLang="en-US"/>
              <a:t>，</a:t>
            </a:r>
          </a:p>
          <a:p>
            <a:pPr marL="609600" indent="-609600" eaLnBrk="1" hangingPunct="1">
              <a:buFontTx/>
              <a:buNone/>
            </a:pPr>
            <a:r>
              <a:rPr lang="en-US" altLang="zh-CN" i="1"/>
              <a:t>F</a:t>
            </a:r>
            <a:r>
              <a:rPr lang="en-US" altLang="zh-CN"/>
              <a:t>={ Sno→Sdept</a:t>
            </a:r>
            <a:r>
              <a:rPr lang="zh-CN" altLang="en-US"/>
              <a:t>，</a:t>
            </a:r>
            <a:r>
              <a:rPr lang="en-US" altLang="zh-CN"/>
              <a:t>Sdept→Mname</a:t>
            </a:r>
            <a:r>
              <a:rPr lang="zh-CN" altLang="en-US"/>
              <a:t>，</a:t>
            </a:r>
            <a:r>
              <a:rPr lang="en-US" altLang="zh-CN"/>
              <a:t>(Sno</a:t>
            </a:r>
            <a:r>
              <a:rPr lang="zh-CN" altLang="en-US"/>
              <a:t>，</a:t>
            </a:r>
            <a:r>
              <a:rPr lang="en-US" altLang="zh-CN"/>
              <a:t>Cno)→Grade }</a:t>
            </a:r>
            <a:r>
              <a:rPr lang="zh-CN" altLang="en-US"/>
              <a:t>，</a:t>
            </a:r>
          </a:p>
          <a:p>
            <a:pPr marL="609600" indent="-609600" eaLnBrk="1" hangingPunct="1">
              <a:buFontTx/>
              <a:buNone/>
            </a:pPr>
            <a:r>
              <a:rPr lang="zh-CN" altLang="en-US"/>
              <a:t>设</a:t>
            </a:r>
            <a:r>
              <a:rPr lang="en-US" altLang="zh-CN" i="1"/>
              <a:t>F </a:t>
            </a:r>
            <a:r>
              <a:rPr lang="en-US" altLang="zh-CN">
                <a:cs typeface="Arial" panose="020B0604020202020204" pitchFamily="34" charset="0"/>
              </a:rPr>
              <a:t>'</a:t>
            </a:r>
            <a:r>
              <a:rPr lang="en-US" altLang="zh-CN" i="1"/>
              <a:t> </a:t>
            </a:r>
            <a:r>
              <a:rPr lang="en-US" altLang="zh-CN"/>
              <a:t>={Sno→Sdept</a:t>
            </a:r>
            <a:r>
              <a:rPr lang="zh-CN" altLang="en-US"/>
              <a:t>，</a:t>
            </a:r>
            <a:r>
              <a:rPr lang="en-US" altLang="zh-CN">
                <a:solidFill>
                  <a:schemeClr val="accent2"/>
                </a:solidFill>
              </a:rPr>
              <a:t>Sno→Mname</a:t>
            </a:r>
            <a:r>
              <a:rPr lang="zh-CN" altLang="en-US"/>
              <a:t>，</a:t>
            </a:r>
            <a:r>
              <a:rPr lang="en-US" altLang="zh-CN"/>
              <a:t>Sdept→Mname</a:t>
            </a:r>
            <a:r>
              <a:rPr lang="zh-CN" altLang="en-US"/>
              <a:t>，</a:t>
            </a:r>
            <a:r>
              <a:rPr lang="en-US" altLang="zh-CN"/>
              <a:t>(Sno</a:t>
            </a:r>
            <a:r>
              <a:rPr lang="zh-CN" altLang="en-US"/>
              <a:t>，</a:t>
            </a:r>
            <a:r>
              <a:rPr lang="en-US" altLang="zh-CN"/>
              <a:t>Cno)→Grade</a:t>
            </a:r>
            <a:r>
              <a:rPr lang="zh-CN" altLang="en-US"/>
              <a:t>，</a:t>
            </a:r>
            <a:r>
              <a:rPr lang="en-US" altLang="zh-CN">
                <a:solidFill>
                  <a:schemeClr val="accent2"/>
                </a:solidFill>
              </a:rPr>
              <a:t>(Sno</a:t>
            </a:r>
            <a:r>
              <a:rPr lang="zh-CN" altLang="en-US">
                <a:solidFill>
                  <a:schemeClr val="accent2"/>
                </a:solidFill>
              </a:rPr>
              <a:t>，</a:t>
            </a:r>
            <a:r>
              <a:rPr lang="en-US" altLang="zh-CN">
                <a:solidFill>
                  <a:schemeClr val="accent2"/>
                </a:solidFill>
              </a:rPr>
              <a:t>Sdept)→Sdept</a:t>
            </a:r>
            <a:r>
              <a:rPr lang="en-US" altLang="zh-CN"/>
              <a:t>}</a:t>
            </a:r>
          </a:p>
          <a:p>
            <a:pPr marL="609600" indent="-609600" eaLnBrk="1" hangingPunct="1"/>
            <a:r>
              <a:rPr lang="en-US" altLang="zh-CN" sz="3600" i="1">
                <a:solidFill>
                  <a:schemeClr val="accent2"/>
                </a:solidFill>
              </a:rPr>
              <a:t>F</a:t>
            </a:r>
            <a:r>
              <a:rPr lang="zh-CN" altLang="en-US" sz="3600">
                <a:solidFill>
                  <a:schemeClr val="accent2"/>
                </a:solidFill>
              </a:rPr>
              <a:t>是最小覆盖，而</a:t>
            </a:r>
            <a:r>
              <a:rPr lang="en-US" altLang="zh-CN" sz="3600" i="1">
                <a:solidFill>
                  <a:schemeClr val="accent2"/>
                </a:solidFill>
              </a:rPr>
              <a:t>F </a:t>
            </a:r>
            <a:r>
              <a:rPr lang="en-US" altLang="zh-CN" sz="3600">
                <a:solidFill>
                  <a:schemeClr val="accent2"/>
                </a:solidFill>
                <a:cs typeface="Arial" panose="020B0604020202020204" pitchFamily="34" charset="0"/>
              </a:rPr>
              <a:t>'</a:t>
            </a:r>
            <a:r>
              <a:rPr lang="zh-CN" altLang="en-US" sz="3600">
                <a:solidFill>
                  <a:schemeClr val="accent2"/>
                </a:solidFill>
              </a:rPr>
              <a:t>不是</a:t>
            </a:r>
          </a:p>
          <a:p>
            <a:pPr marL="990600" lvl="1" indent="-533400" eaLnBrk="1" hangingPunct="1">
              <a:buFontTx/>
              <a:buAutoNum type="circleNumDbPlain"/>
            </a:pPr>
            <a:r>
              <a:rPr lang="en-US" altLang="zh-CN" sz="3200" i="1"/>
              <a:t>F </a:t>
            </a:r>
            <a:r>
              <a:rPr lang="en-US" altLang="zh-CN" sz="3200">
                <a:cs typeface="Arial" panose="020B0604020202020204" pitchFamily="34" charset="0"/>
              </a:rPr>
              <a:t>'</a:t>
            </a:r>
            <a:r>
              <a:rPr lang="en-US" altLang="zh-CN" sz="3200" i="1"/>
              <a:t> </a:t>
            </a:r>
            <a:r>
              <a:rPr lang="en-US" altLang="zh-CN" sz="3200"/>
              <a:t>- {Sno→Mname}</a:t>
            </a:r>
            <a:r>
              <a:rPr lang="zh-CN" altLang="en-US" sz="3200"/>
              <a:t>与</a:t>
            </a:r>
            <a:r>
              <a:rPr lang="en-US" altLang="zh-CN" sz="3200" i="1"/>
              <a:t>F </a:t>
            </a:r>
            <a:r>
              <a:rPr lang="en-US" altLang="zh-CN" sz="3200">
                <a:cs typeface="Arial" panose="020B0604020202020204" pitchFamily="34" charset="0"/>
              </a:rPr>
              <a:t>'</a:t>
            </a:r>
            <a:r>
              <a:rPr lang="zh-CN" altLang="en-US" sz="3200"/>
              <a:t>等价</a:t>
            </a:r>
          </a:p>
          <a:p>
            <a:pPr marL="990600" lvl="1" indent="-533400" eaLnBrk="1" hangingPunct="1">
              <a:buFontTx/>
              <a:buAutoNum type="circleNumDbPlain"/>
            </a:pPr>
            <a:r>
              <a:rPr lang="en-US" altLang="zh-CN" sz="3200" i="1"/>
              <a:t>F </a:t>
            </a:r>
            <a:r>
              <a:rPr lang="en-US" altLang="zh-CN" sz="3200">
                <a:cs typeface="Arial" panose="020B0604020202020204" pitchFamily="34" charset="0"/>
              </a:rPr>
              <a:t>'</a:t>
            </a:r>
            <a:r>
              <a:rPr lang="en-US" altLang="zh-CN" sz="3200" i="1"/>
              <a:t> </a:t>
            </a:r>
            <a:r>
              <a:rPr lang="en-US" altLang="zh-CN" sz="3200"/>
              <a:t>- {(Sno</a:t>
            </a:r>
            <a:r>
              <a:rPr lang="zh-CN" altLang="en-US" sz="3200"/>
              <a:t>，</a:t>
            </a:r>
            <a:r>
              <a:rPr lang="en-US" altLang="zh-CN" sz="3200"/>
              <a:t>Sdept)→Sdept}</a:t>
            </a:r>
            <a:r>
              <a:rPr lang="zh-CN" altLang="en-US" sz="3200"/>
              <a:t>也与</a:t>
            </a:r>
            <a:r>
              <a:rPr lang="en-US" altLang="zh-CN" sz="3200" i="1"/>
              <a:t>F </a:t>
            </a:r>
            <a:r>
              <a:rPr lang="en-US" altLang="zh-CN" sz="3200">
                <a:cs typeface="Arial" panose="020B0604020202020204" pitchFamily="34" charset="0"/>
              </a:rPr>
              <a:t>'</a:t>
            </a:r>
            <a:r>
              <a:rPr lang="zh-CN" altLang="en-US" sz="3200"/>
              <a:t>等价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FD166087-2FD7-4518-AE4D-A3B4175FD5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92F510-DCDE-44D5-AA70-F594EF9664F2}" type="slidenum">
              <a:rPr lang="zh-CN" altLang="en-US"/>
              <a:pPr eaLnBrk="1" hangingPunct="1"/>
              <a:t>85</a:t>
            </a:fld>
            <a:endParaRPr lang="en-US" altLang="zh-CN"/>
          </a:p>
        </p:txBody>
      </p:sp>
      <p:sp>
        <p:nvSpPr>
          <p:cNvPr id="88067" name="Rectangle 2">
            <a:extLst>
              <a:ext uri="{FF2B5EF4-FFF2-40B4-BE49-F238E27FC236}">
                <a16:creationId xmlns:a16="http://schemas.microsoft.com/office/drawing/2014/main" id="{93ADA778-2ADD-40C8-8C0A-3D47C46ED96A}"/>
              </a:ext>
            </a:extLst>
          </p:cNvPr>
          <p:cNvSpPr>
            <a:spLocks noGrp="1" noChangeArrowheads="1"/>
          </p:cNvSpPr>
          <p:nvPr>
            <p:ph type="title"/>
          </p:nvPr>
        </p:nvSpPr>
        <p:spPr/>
        <p:txBody>
          <a:bodyPr/>
          <a:lstStyle/>
          <a:p>
            <a:pPr eaLnBrk="1" hangingPunct="1"/>
            <a:r>
              <a:rPr lang="zh-CN" altLang="en-US" sz="4800">
                <a:solidFill>
                  <a:srgbClr val="3333CC"/>
                </a:solidFill>
              </a:rPr>
              <a:t>极小化过程</a:t>
            </a:r>
          </a:p>
        </p:txBody>
      </p:sp>
      <p:sp>
        <p:nvSpPr>
          <p:cNvPr id="134147" name="Rectangle 3">
            <a:extLst>
              <a:ext uri="{FF2B5EF4-FFF2-40B4-BE49-F238E27FC236}">
                <a16:creationId xmlns:a16="http://schemas.microsoft.com/office/drawing/2014/main" id="{19F582CE-9724-449F-A96F-DBCC817FFF98}"/>
              </a:ext>
            </a:extLst>
          </p:cNvPr>
          <p:cNvSpPr>
            <a:spLocks noGrp="1" noChangeArrowheads="1"/>
          </p:cNvSpPr>
          <p:nvPr>
            <p:ph type="body" idx="1"/>
          </p:nvPr>
        </p:nvSpPr>
        <p:spPr>
          <a:xfrm>
            <a:off x="457200" y="1600200"/>
            <a:ext cx="8229600" cy="3700463"/>
          </a:xfrm>
        </p:spPr>
        <p:txBody>
          <a:bodyPr/>
          <a:lstStyle/>
          <a:p>
            <a:pPr eaLnBrk="1" hangingPunct="1">
              <a:lnSpc>
                <a:spcPct val="90000"/>
              </a:lnSpc>
              <a:buFontTx/>
              <a:buNone/>
            </a:pPr>
            <a:r>
              <a:rPr lang="zh-CN" altLang="en-US" sz="4000"/>
              <a:t>  定理</a:t>
            </a:r>
            <a:r>
              <a:rPr lang="en-US" altLang="zh-CN" sz="4000" b="1"/>
              <a:t>6.3 </a:t>
            </a:r>
            <a:r>
              <a:rPr lang="zh-CN" altLang="en-US" sz="4000"/>
              <a:t>每一个函数依赖集</a:t>
            </a:r>
            <a:r>
              <a:rPr lang="en-US" altLang="zh-CN" sz="4000" i="1"/>
              <a:t>F</a:t>
            </a:r>
            <a:r>
              <a:rPr lang="zh-CN" altLang="en-US" sz="4000"/>
              <a:t>均等价于一个极小函数依赖集</a:t>
            </a:r>
            <a:r>
              <a:rPr lang="en-US" altLang="zh-CN" sz="4000" i="1"/>
              <a:t>F</a:t>
            </a:r>
            <a:r>
              <a:rPr lang="en-US" altLang="zh-CN" sz="4000" i="1" baseline="-25000"/>
              <a:t>m</a:t>
            </a:r>
            <a:r>
              <a:rPr lang="zh-CN" altLang="en-US" sz="4000"/>
              <a:t>。此</a:t>
            </a:r>
            <a:r>
              <a:rPr lang="en-US" altLang="zh-CN" sz="4000" i="1"/>
              <a:t>F</a:t>
            </a:r>
            <a:r>
              <a:rPr lang="en-US" altLang="zh-CN" sz="4000" i="1" baseline="-25000"/>
              <a:t>m</a:t>
            </a:r>
            <a:r>
              <a:rPr lang="zh-CN" altLang="en-US" sz="4000"/>
              <a:t>称为</a:t>
            </a:r>
            <a:r>
              <a:rPr lang="en-US" altLang="zh-CN" sz="4000" i="1"/>
              <a:t>F</a:t>
            </a:r>
            <a:r>
              <a:rPr lang="zh-CN" altLang="en-US" sz="4000"/>
              <a:t>的最小依赖集。</a:t>
            </a:r>
          </a:p>
          <a:p>
            <a:pPr eaLnBrk="1" hangingPunct="1">
              <a:lnSpc>
                <a:spcPct val="90000"/>
              </a:lnSpc>
              <a:buFontTx/>
              <a:buNone/>
            </a:pPr>
            <a:r>
              <a:rPr lang="zh-CN" altLang="en-US" sz="4000"/>
              <a:t>  </a:t>
            </a:r>
          </a:p>
          <a:p>
            <a:pPr eaLnBrk="1" hangingPunct="1">
              <a:lnSpc>
                <a:spcPct val="90000"/>
              </a:lnSpc>
              <a:buFontTx/>
              <a:buNone/>
            </a:pPr>
            <a:r>
              <a:rPr lang="zh-CN" altLang="en-US" sz="4000"/>
              <a:t>  证明</a:t>
            </a:r>
            <a:r>
              <a:rPr lang="en-US" altLang="zh-CN" sz="4000"/>
              <a:t>: </a:t>
            </a:r>
            <a:r>
              <a:rPr lang="zh-CN" altLang="en-US" sz="4000"/>
              <a:t>构造性证明，找出</a:t>
            </a:r>
            <a:r>
              <a:rPr lang="en-US" altLang="zh-CN" sz="4000" i="1"/>
              <a:t>F</a:t>
            </a:r>
            <a:r>
              <a:rPr lang="zh-CN" altLang="en-US" sz="4000"/>
              <a:t>的一个最小依赖集。</a:t>
            </a:r>
          </a:p>
          <a:p>
            <a:pPr eaLnBrk="1" hangingPunct="1">
              <a:lnSpc>
                <a:spcPct val="90000"/>
              </a:lnSpc>
            </a:pP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AE6A0CE7-3FA0-486A-AA53-AC14EF128A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5BFB24-8A02-4533-BE5B-EC486A65E957}" type="slidenum">
              <a:rPr lang="zh-CN" altLang="en-US"/>
              <a:pPr eaLnBrk="1" hangingPunct="1"/>
              <a:t>86</a:t>
            </a:fld>
            <a:endParaRPr lang="en-US" altLang="zh-CN"/>
          </a:p>
        </p:txBody>
      </p:sp>
      <p:sp>
        <p:nvSpPr>
          <p:cNvPr id="89091" name="Rectangle 2">
            <a:extLst>
              <a:ext uri="{FF2B5EF4-FFF2-40B4-BE49-F238E27FC236}">
                <a16:creationId xmlns:a16="http://schemas.microsoft.com/office/drawing/2014/main" id="{393BF2F0-44E5-4FDD-8A14-65FBA0709746}"/>
              </a:ext>
            </a:extLst>
          </p:cNvPr>
          <p:cNvSpPr>
            <a:spLocks noGrp="1" noChangeArrowheads="1"/>
          </p:cNvSpPr>
          <p:nvPr>
            <p:ph type="title"/>
          </p:nvPr>
        </p:nvSpPr>
        <p:spPr>
          <a:xfrm>
            <a:off x="457200" y="71438"/>
            <a:ext cx="8229600" cy="1143000"/>
          </a:xfrm>
        </p:spPr>
        <p:txBody>
          <a:bodyPr/>
          <a:lstStyle/>
          <a:p>
            <a:pPr eaLnBrk="1" hangingPunct="1"/>
            <a:r>
              <a:rPr lang="zh-CN" altLang="en-US" sz="4800">
                <a:solidFill>
                  <a:srgbClr val="3333CC"/>
                </a:solidFill>
              </a:rPr>
              <a:t>极小化过程</a:t>
            </a:r>
          </a:p>
        </p:txBody>
      </p:sp>
      <p:sp>
        <p:nvSpPr>
          <p:cNvPr id="135171" name="Rectangle 3">
            <a:extLst>
              <a:ext uri="{FF2B5EF4-FFF2-40B4-BE49-F238E27FC236}">
                <a16:creationId xmlns:a16="http://schemas.microsoft.com/office/drawing/2014/main" id="{B23EDD3B-6850-4F8E-8717-2A96C25F562F}"/>
              </a:ext>
            </a:extLst>
          </p:cNvPr>
          <p:cNvSpPr>
            <a:spLocks noGrp="1" noChangeArrowheads="1"/>
          </p:cNvSpPr>
          <p:nvPr>
            <p:ph type="body" idx="1"/>
          </p:nvPr>
        </p:nvSpPr>
        <p:spPr>
          <a:xfrm>
            <a:off x="395288" y="1341438"/>
            <a:ext cx="8496300" cy="5184775"/>
          </a:xfrm>
        </p:spPr>
        <p:txBody>
          <a:bodyPr/>
          <a:lstStyle/>
          <a:p>
            <a:pPr marL="609600" indent="-609600" eaLnBrk="1" hangingPunct="1">
              <a:lnSpc>
                <a:spcPct val="90000"/>
              </a:lnSpc>
              <a:buFontTx/>
              <a:buAutoNum type="circleNumDbPlain"/>
            </a:pPr>
            <a:r>
              <a:rPr lang="zh-CN" altLang="en-US" sz="3600"/>
              <a:t>逐一检查</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Y</a:t>
            </a:r>
            <a:r>
              <a:rPr lang="zh-CN" altLang="en-US" sz="3600"/>
              <a:t>，若</a:t>
            </a:r>
            <a:r>
              <a:rPr lang="en-US" altLang="zh-CN" sz="3600" i="1"/>
              <a:t>Y</a:t>
            </a:r>
            <a:r>
              <a:rPr lang="en-US" altLang="zh-CN" sz="3600"/>
              <a:t>=</a:t>
            </a:r>
            <a:r>
              <a:rPr lang="en-US" altLang="zh-CN" sz="3600" i="1"/>
              <a:t>A</a:t>
            </a:r>
            <a:r>
              <a:rPr lang="en-US" altLang="zh-CN" sz="3600" i="1" baseline="-25000"/>
              <a:t>1</a:t>
            </a:r>
            <a:r>
              <a:rPr lang="en-US" altLang="zh-CN" sz="3600" i="1"/>
              <a:t>A</a:t>
            </a:r>
            <a:r>
              <a:rPr lang="en-US" altLang="zh-CN" sz="3600" i="1" baseline="-25000"/>
              <a:t>2</a:t>
            </a:r>
            <a:r>
              <a:rPr lang="en-US" altLang="zh-CN" sz="3600" i="1"/>
              <a:t> </a:t>
            </a:r>
            <a:r>
              <a:rPr lang="en-US" altLang="zh-CN" sz="3600"/>
              <a:t>…</a:t>
            </a:r>
            <a:r>
              <a:rPr lang="en-US" altLang="zh-CN" sz="3600" i="1"/>
              <a:t>A</a:t>
            </a:r>
            <a:r>
              <a:rPr lang="en-US" altLang="zh-CN" sz="3600" i="1" baseline="-25000"/>
              <a:t>k</a:t>
            </a:r>
            <a:r>
              <a:rPr lang="zh-CN" altLang="en-US" sz="3600"/>
              <a:t>，</a:t>
            </a:r>
            <a:r>
              <a:rPr lang="en-US" altLang="zh-CN" sz="3600" i="1"/>
              <a:t>k </a:t>
            </a:r>
            <a:r>
              <a:rPr lang="en-US" altLang="zh-CN" sz="3600"/>
              <a:t>&gt; 2</a:t>
            </a:r>
            <a:r>
              <a:rPr lang="zh-CN" altLang="en-US" sz="3600"/>
              <a:t>，则用</a:t>
            </a:r>
            <a:r>
              <a:rPr lang="en-US" altLang="zh-CN" sz="3600"/>
              <a:t>{ </a:t>
            </a:r>
            <a:r>
              <a:rPr lang="en-US" altLang="zh-CN" sz="3600" i="1"/>
              <a:t>X</a:t>
            </a:r>
            <a:r>
              <a:rPr lang="en-US" altLang="zh-CN" sz="3600"/>
              <a:t>→</a:t>
            </a:r>
            <a:r>
              <a:rPr lang="en-US" altLang="zh-CN" sz="3600" i="1"/>
              <a:t>A</a:t>
            </a:r>
            <a:r>
              <a:rPr lang="en-US" altLang="zh-CN" sz="3600" i="1" baseline="-25000"/>
              <a:t>j </a:t>
            </a:r>
            <a:r>
              <a:rPr lang="en-US" altLang="zh-CN" sz="3600"/>
              <a:t>| </a:t>
            </a:r>
            <a:r>
              <a:rPr lang="en-US" altLang="zh-CN" sz="3600" i="1"/>
              <a:t>j</a:t>
            </a:r>
            <a:r>
              <a:rPr lang="en-US" altLang="zh-CN" sz="3600"/>
              <a:t>=1, 2,…,</a:t>
            </a:r>
            <a:r>
              <a:rPr lang="en-US" altLang="zh-CN" sz="3600" i="1"/>
              <a:t>k</a:t>
            </a:r>
            <a:r>
              <a:rPr lang="en-US" altLang="zh-CN" sz="3600"/>
              <a:t>} </a:t>
            </a:r>
            <a:r>
              <a:rPr lang="zh-CN" altLang="en-US" sz="3600"/>
              <a:t>来取代</a:t>
            </a:r>
            <a:r>
              <a:rPr lang="en-US" altLang="zh-CN" sz="3600" i="1"/>
              <a:t>X</a:t>
            </a:r>
            <a:r>
              <a:rPr lang="en-US" altLang="zh-CN" sz="3600"/>
              <a:t>→</a:t>
            </a:r>
            <a:r>
              <a:rPr lang="en-US" altLang="zh-CN" sz="3600" i="1"/>
              <a:t>Y</a:t>
            </a:r>
            <a:r>
              <a:rPr lang="zh-CN" altLang="en-US" sz="3600"/>
              <a:t>。</a:t>
            </a:r>
          </a:p>
          <a:p>
            <a:pPr marL="609600" indent="-609600" eaLnBrk="1" hangingPunct="1">
              <a:lnSpc>
                <a:spcPct val="90000"/>
              </a:lnSpc>
              <a:buFontTx/>
              <a:buAutoNum type="circleNumDbPlain"/>
            </a:pPr>
            <a:r>
              <a:rPr lang="zh-CN" altLang="en-US" sz="3600"/>
              <a:t>逐一检查</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A</a:t>
            </a:r>
            <a:r>
              <a:rPr lang="zh-CN" altLang="en-US" sz="3600"/>
              <a:t>，令</a:t>
            </a:r>
            <a:r>
              <a:rPr lang="en-US" altLang="zh-CN" sz="3600" i="1"/>
              <a:t>G</a:t>
            </a:r>
            <a:r>
              <a:rPr lang="en-US" altLang="zh-CN" sz="3600"/>
              <a:t>=</a:t>
            </a:r>
            <a:r>
              <a:rPr lang="en-US" altLang="zh-CN" sz="3600" i="1"/>
              <a:t>F</a:t>
            </a:r>
            <a:r>
              <a:rPr lang="en-US" altLang="zh-CN" sz="3600"/>
              <a:t>-{</a:t>
            </a:r>
            <a:r>
              <a:rPr lang="en-US" altLang="zh-CN" sz="3600" i="1"/>
              <a:t>X</a:t>
            </a:r>
            <a:r>
              <a:rPr lang="en-US" altLang="zh-CN" sz="3600"/>
              <a:t>→</a:t>
            </a:r>
            <a:r>
              <a:rPr lang="en-US" altLang="zh-CN" sz="3600" i="1"/>
              <a:t>A</a:t>
            </a:r>
            <a:r>
              <a:rPr lang="en-US" altLang="zh-CN" sz="3600"/>
              <a:t>}</a:t>
            </a:r>
            <a:r>
              <a:rPr lang="zh-CN" altLang="en-US" sz="3600"/>
              <a:t>，若</a:t>
            </a:r>
            <a:r>
              <a:rPr lang="en-US" altLang="zh-CN" sz="3600" i="1"/>
              <a:t>A</a:t>
            </a:r>
            <a:r>
              <a:rPr lang="en-US" altLang="zh-CN" sz="3600">
                <a:sym typeface="Symbol" panose="05050102010706020507" pitchFamily="18" charset="2"/>
              </a:rPr>
              <a:t></a:t>
            </a:r>
            <a:r>
              <a:rPr lang="en-US" altLang="zh-CN" sz="3600" i="1"/>
              <a:t>X</a:t>
            </a:r>
            <a:r>
              <a:rPr lang="en-US" altLang="zh-CN" sz="3600" i="1" baseline="-25000"/>
              <a:t>G</a:t>
            </a:r>
            <a:r>
              <a:rPr lang="en-US" altLang="zh-CN" sz="3600" baseline="30000"/>
              <a:t>+</a:t>
            </a:r>
            <a:r>
              <a:rPr lang="zh-CN" altLang="en-US" sz="3600"/>
              <a:t>， 则从</a:t>
            </a:r>
            <a:r>
              <a:rPr lang="en-US" altLang="zh-CN" sz="3600" i="1"/>
              <a:t>F</a:t>
            </a:r>
            <a:r>
              <a:rPr lang="zh-CN" altLang="en-US" sz="3600"/>
              <a:t>中去掉此函数依赖。</a:t>
            </a:r>
          </a:p>
          <a:p>
            <a:pPr marL="609600" indent="-609600" eaLnBrk="1" hangingPunct="1">
              <a:lnSpc>
                <a:spcPct val="90000"/>
              </a:lnSpc>
              <a:buFontTx/>
              <a:buAutoNum type="circleNumDbPlain"/>
            </a:pPr>
            <a:r>
              <a:rPr lang="zh-CN" altLang="en-US" sz="3600"/>
              <a:t>逐一取出</a:t>
            </a:r>
            <a:r>
              <a:rPr lang="en-US" altLang="zh-CN" sz="3600" i="1"/>
              <a:t>F</a:t>
            </a:r>
            <a:r>
              <a:rPr lang="zh-CN" altLang="en-US" sz="3600"/>
              <a:t>中各函数依赖</a:t>
            </a:r>
            <a:r>
              <a:rPr lang="en-US" altLang="zh-CN" sz="3600" i="1"/>
              <a:t>FD</a:t>
            </a:r>
            <a:r>
              <a:rPr lang="en-US" altLang="zh-CN" sz="3600" i="1" baseline="-25000"/>
              <a:t>i</a:t>
            </a:r>
            <a:r>
              <a:rPr lang="zh-CN" altLang="en-US" sz="3600"/>
              <a:t>：</a:t>
            </a:r>
            <a:r>
              <a:rPr lang="en-US" altLang="zh-CN" sz="3600" i="1"/>
              <a:t>X</a:t>
            </a:r>
            <a:r>
              <a:rPr lang="en-US" altLang="zh-CN" sz="3600"/>
              <a:t>→</a:t>
            </a:r>
            <a:r>
              <a:rPr lang="en-US" altLang="zh-CN" sz="3600" i="1"/>
              <a:t>A</a:t>
            </a:r>
            <a:r>
              <a:rPr lang="zh-CN" altLang="en-US" sz="3600"/>
              <a:t>，设</a:t>
            </a:r>
            <a:r>
              <a:rPr lang="en-US" altLang="zh-CN" sz="3600" i="1"/>
              <a:t>X</a:t>
            </a:r>
            <a:r>
              <a:rPr lang="en-US" altLang="zh-CN" sz="3600"/>
              <a:t>=</a:t>
            </a:r>
            <a:r>
              <a:rPr lang="en-US" altLang="zh-CN" sz="3600" i="1"/>
              <a:t>B</a:t>
            </a:r>
            <a:r>
              <a:rPr lang="en-US" altLang="zh-CN" sz="3600" baseline="-25000"/>
              <a:t>1</a:t>
            </a:r>
            <a:r>
              <a:rPr lang="en-US" altLang="zh-CN" sz="3600" i="1"/>
              <a:t>B</a:t>
            </a:r>
            <a:r>
              <a:rPr lang="en-US" altLang="zh-CN" sz="3600" baseline="-25000"/>
              <a:t>2</a:t>
            </a:r>
            <a:r>
              <a:rPr lang="en-US" altLang="zh-CN" sz="3600"/>
              <a:t>…</a:t>
            </a:r>
            <a:r>
              <a:rPr lang="en-US" altLang="zh-CN" sz="3600" i="1"/>
              <a:t>B</a:t>
            </a:r>
            <a:r>
              <a:rPr lang="en-US" altLang="zh-CN" sz="3600" i="1" baseline="-25000"/>
              <a:t>m</a:t>
            </a:r>
            <a:r>
              <a:rPr lang="zh-CN" altLang="en-US" sz="3600"/>
              <a:t>，逐一考查</a:t>
            </a:r>
            <a:r>
              <a:rPr lang="en-US" altLang="zh-CN" sz="3600" i="1"/>
              <a:t>B</a:t>
            </a:r>
            <a:r>
              <a:rPr lang="en-US" altLang="zh-CN" sz="3600" i="1" baseline="-25000"/>
              <a:t>i </a:t>
            </a:r>
            <a:r>
              <a:rPr lang="zh-CN" altLang="en-US" sz="3600"/>
              <a:t>（</a:t>
            </a:r>
            <a:r>
              <a:rPr lang="en-US" altLang="zh-CN" sz="3600" i="1"/>
              <a:t>i</a:t>
            </a:r>
            <a:r>
              <a:rPr lang="en-US" altLang="zh-CN" sz="3600"/>
              <a:t>=l</a:t>
            </a:r>
            <a:r>
              <a:rPr lang="zh-CN" altLang="en-US" sz="3600"/>
              <a:t>，</a:t>
            </a:r>
            <a:r>
              <a:rPr lang="en-US" altLang="zh-CN" sz="3600"/>
              <a:t>2</a:t>
            </a:r>
            <a:r>
              <a:rPr lang="zh-CN" altLang="en-US" sz="3600"/>
              <a:t>，</a:t>
            </a:r>
            <a:r>
              <a:rPr lang="en-US" altLang="zh-CN" sz="3600"/>
              <a:t>…</a:t>
            </a:r>
            <a:r>
              <a:rPr lang="zh-CN" altLang="en-US" sz="3600"/>
              <a:t>，</a:t>
            </a:r>
            <a:r>
              <a:rPr lang="en-US" altLang="zh-CN" sz="3600" i="1"/>
              <a:t>m</a:t>
            </a:r>
            <a:r>
              <a:rPr lang="zh-CN" altLang="en-US" sz="3600"/>
              <a:t>），若</a:t>
            </a:r>
            <a:r>
              <a:rPr lang="en-US" altLang="zh-CN" sz="3600" i="1"/>
              <a:t>A </a:t>
            </a:r>
            <a:r>
              <a:rPr lang="en-US" altLang="zh-CN" sz="3600">
                <a:sym typeface="Symbol" panose="05050102010706020507" pitchFamily="18" charset="2"/>
              </a:rPr>
              <a:t> (</a:t>
            </a:r>
            <a:r>
              <a:rPr lang="en-US" altLang="zh-CN" sz="3600" i="1"/>
              <a:t>X</a:t>
            </a:r>
            <a:r>
              <a:rPr lang="en-US" altLang="zh-CN" sz="3600"/>
              <a:t>-</a:t>
            </a:r>
            <a:r>
              <a:rPr lang="en-US" altLang="zh-CN" sz="3600" i="1"/>
              <a:t>B</a:t>
            </a:r>
            <a:r>
              <a:rPr lang="en-US" altLang="zh-CN" sz="3600" i="1" baseline="-25000"/>
              <a:t>i</a:t>
            </a:r>
            <a:r>
              <a:rPr lang="en-US" altLang="zh-CN" sz="3600"/>
              <a:t>)</a:t>
            </a:r>
            <a:r>
              <a:rPr lang="en-US" altLang="zh-CN" sz="3600" i="1" baseline="-25000"/>
              <a:t>F</a:t>
            </a:r>
            <a:r>
              <a:rPr lang="en-US" altLang="zh-CN" sz="3600" baseline="30000"/>
              <a:t>+</a:t>
            </a:r>
            <a:r>
              <a:rPr lang="zh-CN" altLang="en-US" sz="3600"/>
              <a:t>，则以</a:t>
            </a:r>
            <a:r>
              <a:rPr lang="en-US" altLang="zh-CN" sz="3600" i="1"/>
              <a:t>X</a:t>
            </a:r>
            <a:r>
              <a:rPr lang="en-US" altLang="zh-CN" sz="3600"/>
              <a:t>-</a:t>
            </a:r>
            <a:r>
              <a:rPr lang="en-US" altLang="zh-CN" sz="3600" i="1"/>
              <a:t>B</a:t>
            </a:r>
            <a:r>
              <a:rPr lang="en-US" altLang="zh-CN" sz="3600" i="1" baseline="-25000"/>
              <a:t>i</a:t>
            </a:r>
            <a:r>
              <a:rPr lang="en-US" altLang="zh-CN" sz="3600" i="1"/>
              <a:t> </a:t>
            </a:r>
            <a:r>
              <a:rPr lang="zh-CN" altLang="en-US" sz="3600"/>
              <a:t>取代</a:t>
            </a:r>
            <a:r>
              <a:rPr lang="en-US" altLang="zh-CN" sz="3600" i="1"/>
              <a:t>X</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1DBBA369-B6CE-4130-B211-554EBAC03E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084B73-FADA-4F7F-9233-0A9D1161E44F}" type="slidenum">
              <a:rPr lang="zh-CN" altLang="en-US"/>
              <a:pPr eaLnBrk="1" hangingPunct="1"/>
              <a:t>87</a:t>
            </a:fld>
            <a:endParaRPr lang="en-US" altLang="zh-CN"/>
          </a:p>
        </p:txBody>
      </p:sp>
      <p:sp>
        <p:nvSpPr>
          <p:cNvPr id="90115" name="Rectangle 3">
            <a:extLst>
              <a:ext uri="{FF2B5EF4-FFF2-40B4-BE49-F238E27FC236}">
                <a16:creationId xmlns:a16="http://schemas.microsoft.com/office/drawing/2014/main" id="{D13A6804-F088-4554-A7D4-E6FF033EBBB5}"/>
              </a:ext>
            </a:extLst>
          </p:cNvPr>
          <p:cNvSpPr>
            <a:spLocks noGrp="1" noChangeArrowheads="1"/>
          </p:cNvSpPr>
          <p:nvPr>
            <p:ph type="body" idx="1"/>
          </p:nvPr>
        </p:nvSpPr>
        <p:spPr>
          <a:xfrm>
            <a:off x="395288" y="620713"/>
            <a:ext cx="8569325" cy="5329237"/>
          </a:xfrm>
        </p:spPr>
        <p:txBody>
          <a:bodyPr/>
          <a:lstStyle/>
          <a:p>
            <a:pPr marL="609600" indent="-609600" eaLnBrk="1" hangingPunct="1">
              <a:buFontTx/>
              <a:buNone/>
            </a:pPr>
            <a:r>
              <a:rPr lang="zh-CN" altLang="en-US" sz="3600"/>
              <a:t>例</a:t>
            </a:r>
            <a:r>
              <a:rPr lang="en-US" altLang="zh-CN" sz="3600"/>
              <a:t>3. </a:t>
            </a:r>
            <a:r>
              <a:rPr lang="en-US" altLang="zh-CN" sz="3600" i="1"/>
              <a:t>F </a:t>
            </a:r>
            <a:r>
              <a:rPr lang="en-US" altLang="zh-CN" sz="3600"/>
              <a:t>= {</a:t>
            </a:r>
            <a:r>
              <a:rPr lang="en-US" altLang="zh-CN" sz="3600" i="1"/>
              <a:t>A</a:t>
            </a:r>
            <a:r>
              <a:rPr lang="en-US" altLang="zh-CN" sz="3600"/>
              <a:t>→</a:t>
            </a:r>
            <a:r>
              <a:rPr lang="en-US" altLang="zh-CN" sz="3600" i="1"/>
              <a:t>B</a:t>
            </a:r>
            <a:r>
              <a:rPr lang="zh-CN" altLang="en-US" sz="3600"/>
              <a:t>，</a:t>
            </a:r>
            <a:r>
              <a:rPr lang="en-US" altLang="zh-CN" sz="3600" i="1"/>
              <a:t>B</a:t>
            </a:r>
            <a:r>
              <a:rPr lang="en-US" altLang="zh-CN" sz="3600"/>
              <a:t>→</a:t>
            </a:r>
            <a:r>
              <a:rPr lang="en-US" altLang="zh-CN" sz="3600" i="1"/>
              <a:t>A</a:t>
            </a:r>
            <a:r>
              <a:rPr lang="zh-CN" altLang="en-US" sz="3600"/>
              <a:t>，</a:t>
            </a:r>
            <a:r>
              <a:rPr lang="en-US" altLang="zh-CN" sz="3600" i="1"/>
              <a:t>B</a:t>
            </a:r>
            <a:r>
              <a:rPr lang="en-US" altLang="zh-CN" sz="3600"/>
              <a:t>→</a:t>
            </a:r>
            <a:r>
              <a:rPr lang="en-US" altLang="zh-CN" sz="3600" i="1"/>
              <a:t>C</a:t>
            </a:r>
            <a:r>
              <a:rPr lang="zh-CN" altLang="en-US" sz="3600"/>
              <a:t>，</a:t>
            </a:r>
            <a:r>
              <a:rPr lang="en-US" altLang="zh-CN" sz="3600" i="1"/>
              <a:t>A</a:t>
            </a:r>
            <a:r>
              <a:rPr lang="en-US" altLang="zh-CN" sz="3600"/>
              <a:t>→</a:t>
            </a:r>
            <a:r>
              <a:rPr lang="en-US" altLang="zh-CN" sz="3600" i="1"/>
              <a:t>C</a:t>
            </a:r>
            <a:r>
              <a:rPr lang="zh-CN" altLang="en-US" sz="3600"/>
              <a:t>，</a:t>
            </a:r>
            <a:r>
              <a:rPr lang="en-US" altLang="zh-CN" sz="3600" i="1"/>
              <a:t>C</a:t>
            </a:r>
            <a:r>
              <a:rPr lang="en-US" altLang="zh-CN" sz="3600"/>
              <a:t>→</a:t>
            </a:r>
            <a:r>
              <a:rPr lang="en-US" altLang="zh-CN" sz="3600" i="1"/>
              <a:t>A</a:t>
            </a:r>
            <a:r>
              <a:rPr lang="en-US" altLang="zh-CN" sz="3600"/>
              <a:t>}</a:t>
            </a:r>
          </a:p>
          <a:p>
            <a:pPr marL="609600" indent="-609600" eaLnBrk="1" hangingPunct="1"/>
            <a:r>
              <a:rPr lang="en-US" altLang="zh-CN" sz="3600" i="1"/>
              <a:t>F</a:t>
            </a:r>
            <a:r>
              <a:rPr lang="en-US" altLang="zh-CN" sz="3600" i="1" baseline="-25000"/>
              <a:t>m</a:t>
            </a:r>
            <a:r>
              <a:rPr lang="en-US" altLang="zh-CN" sz="3600" baseline="-25000"/>
              <a:t>1</a:t>
            </a:r>
            <a:r>
              <a:rPr lang="en-US" altLang="zh-CN" sz="3600"/>
              <a:t>, </a:t>
            </a:r>
            <a:r>
              <a:rPr lang="en-US" altLang="zh-CN" sz="3600" i="1"/>
              <a:t>F</a:t>
            </a:r>
            <a:r>
              <a:rPr lang="en-US" altLang="zh-CN" sz="3600" i="1" baseline="-25000"/>
              <a:t>m</a:t>
            </a:r>
            <a:r>
              <a:rPr lang="en-US" altLang="zh-CN" sz="3600" baseline="-25000"/>
              <a:t>2</a:t>
            </a:r>
            <a:r>
              <a:rPr lang="zh-CN" altLang="en-US" sz="3600"/>
              <a:t>都是</a:t>
            </a:r>
            <a:r>
              <a:rPr lang="en-US" altLang="zh-CN" sz="3600" i="1"/>
              <a:t>F</a:t>
            </a:r>
            <a:r>
              <a:rPr lang="zh-CN" altLang="en-US" sz="3600"/>
              <a:t>的最小依赖集</a:t>
            </a:r>
          </a:p>
          <a:p>
            <a:pPr marL="990600" lvl="1" indent="-533400" eaLnBrk="1" hangingPunct="1">
              <a:buFontTx/>
              <a:buAutoNum type="circleNumDbPlain"/>
            </a:pPr>
            <a:r>
              <a:rPr lang="en-US" altLang="zh-CN" sz="3200" i="1"/>
              <a:t>F</a:t>
            </a:r>
            <a:r>
              <a:rPr lang="en-US" altLang="zh-CN" sz="3200" i="1" baseline="-25000"/>
              <a:t>m</a:t>
            </a:r>
            <a:r>
              <a:rPr lang="en-US" altLang="zh-CN" sz="3200" baseline="-25000"/>
              <a:t>1</a:t>
            </a:r>
            <a:r>
              <a:rPr lang="en-US" altLang="zh-CN" sz="3200"/>
              <a:t>= {</a:t>
            </a:r>
            <a:r>
              <a:rPr lang="en-US" altLang="zh-CN" sz="3200" i="1"/>
              <a:t>A</a:t>
            </a:r>
            <a:r>
              <a:rPr lang="en-US" altLang="zh-CN" sz="3200"/>
              <a:t>→</a:t>
            </a:r>
            <a:r>
              <a:rPr lang="en-US" altLang="zh-CN" sz="3200" i="1"/>
              <a:t>B</a:t>
            </a:r>
            <a:r>
              <a:rPr lang="zh-CN" altLang="en-US" sz="3200"/>
              <a:t>，</a:t>
            </a:r>
            <a:r>
              <a:rPr lang="en-US" altLang="zh-CN" sz="3200" i="1"/>
              <a:t>B</a:t>
            </a:r>
            <a:r>
              <a:rPr lang="en-US" altLang="zh-CN" sz="3200"/>
              <a:t>→</a:t>
            </a:r>
            <a:r>
              <a:rPr lang="en-US" altLang="zh-CN" sz="3200" i="1"/>
              <a:t>C</a:t>
            </a:r>
            <a:r>
              <a:rPr lang="zh-CN" altLang="en-US" sz="3200"/>
              <a:t>，</a:t>
            </a:r>
            <a:r>
              <a:rPr lang="en-US" altLang="zh-CN" sz="3200" i="1"/>
              <a:t>C</a:t>
            </a:r>
            <a:r>
              <a:rPr lang="en-US" altLang="zh-CN" sz="3200"/>
              <a:t>→</a:t>
            </a:r>
            <a:r>
              <a:rPr lang="en-US" altLang="zh-CN" sz="3200" i="1"/>
              <a:t>A</a:t>
            </a:r>
            <a:r>
              <a:rPr lang="en-US" altLang="zh-CN" sz="3200"/>
              <a:t>}</a:t>
            </a:r>
          </a:p>
          <a:p>
            <a:pPr marL="990600" lvl="1" indent="-533400" eaLnBrk="1" hangingPunct="1">
              <a:buFontTx/>
              <a:buAutoNum type="circleNumDbPlain"/>
            </a:pPr>
            <a:r>
              <a:rPr lang="en-US" altLang="zh-CN" sz="3200" i="1"/>
              <a:t>F</a:t>
            </a:r>
            <a:r>
              <a:rPr lang="en-US" altLang="zh-CN" sz="3200" i="1" baseline="-25000"/>
              <a:t>m</a:t>
            </a:r>
            <a:r>
              <a:rPr lang="en-US" altLang="zh-CN" sz="3200" baseline="-25000"/>
              <a:t>2</a:t>
            </a:r>
            <a:r>
              <a:rPr lang="en-US" altLang="zh-CN" sz="3200"/>
              <a:t>= {</a:t>
            </a:r>
            <a:r>
              <a:rPr lang="en-US" altLang="zh-CN" sz="3200" i="1"/>
              <a:t>A</a:t>
            </a:r>
            <a:r>
              <a:rPr lang="en-US" altLang="zh-CN" sz="3200"/>
              <a:t>→</a:t>
            </a:r>
            <a:r>
              <a:rPr lang="en-US" altLang="zh-CN" sz="3200" i="1"/>
              <a:t>B</a:t>
            </a:r>
            <a:r>
              <a:rPr lang="zh-CN" altLang="en-US" sz="3200"/>
              <a:t>，</a:t>
            </a:r>
            <a:r>
              <a:rPr lang="en-US" altLang="zh-CN" sz="3200" i="1"/>
              <a:t>B</a:t>
            </a:r>
            <a:r>
              <a:rPr lang="en-US" altLang="zh-CN" sz="3200"/>
              <a:t>→</a:t>
            </a:r>
            <a:r>
              <a:rPr lang="en-US" altLang="zh-CN" sz="3200" i="1"/>
              <a:t>A</a:t>
            </a:r>
            <a:r>
              <a:rPr lang="zh-CN" altLang="en-US" sz="3200"/>
              <a:t>，</a:t>
            </a:r>
            <a:r>
              <a:rPr lang="en-US" altLang="zh-CN" sz="3200" i="1"/>
              <a:t>A</a:t>
            </a:r>
            <a:r>
              <a:rPr lang="en-US" altLang="zh-CN" sz="3200"/>
              <a:t>→</a:t>
            </a:r>
            <a:r>
              <a:rPr lang="en-US" altLang="zh-CN" sz="3200" i="1"/>
              <a:t>C</a:t>
            </a:r>
            <a:r>
              <a:rPr lang="zh-CN" altLang="en-US" sz="3200"/>
              <a:t>，</a:t>
            </a:r>
            <a:r>
              <a:rPr lang="en-US" altLang="zh-CN" sz="3200" i="1"/>
              <a:t>C</a:t>
            </a:r>
            <a:r>
              <a:rPr lang="en-US" altLang="zh-CN" sz="3200"/>
              <a:t>→</a:t>
            </a:r>
            <a:r>
              <a:rPr lang="en-US" altLang="zh-CN" sz="3200" i="1"/>
              <a:t>A</a:t>
            </a:r>
            <a:r>
              <a:rPr lang="en-US" altLang="zh-CN" sz="3200"/>
              <a:t>}</a:t>
            </a:r>
          </a:p>
          <a:p>
            <a:pPr marL="609600" indent="-609600" eaLnBrk="1" hangingPunct="1"/>
            <a:r>
              <a:rPr lang="en-US" altLang="zh-CN" sz="3600" i="1">
                <a:solidFill>
                  <a:schemeClr val="accent2"/>
                </a:solidFill>
              </a:rPr>
              <a:t>F</a:t>
            </a:r>
            <a:r>
              <a:rPr lang="zh-CN" altLang="en-US" sz="3600">
                <a:solidFill>
                  <a:schemeClr val="accent2"/>
                </a:solidFill>
              </a:rPr>
              <a:t>的最小依赖集</a:t>
            </a:r>
            <a:r>
              <a:rPr lang="en-US" altLang="zh-CN" sz="3600" i="1">
                <a:solidFill>
                  <a:schemeClr val="accent2"/>
                </a:solidFill>
              </a:rPr>
              <a:t>F</a:t>
            </a:r>
            <a:r>
              <a:rPr lang="en-US" altLang="zh-CN" sz="3600" i="1" baseline="-25000">
                <a:solidFill>
                  <a:schemeClr val="accent2"/>
                </a:solidFill>
              </a:rPr>
              <a:t>m</a:t>
            </a:r>
            <a:r>
              <a:rPr lang="zh-CN" altLang="en-US" sz="3600">
                <a:solidFill>
                  <a:schemeClr val="accent2"/>
                </a:solidFill>
              </a:rPr>
              <a:t>不唯一</a:t>
            </a:r>
          </a:p>
          <a:p>
            <a:pPr marL="609600" indent="-609600" eaLnBrk="1" hangingPunct="1"/>
            <a:r>
              <a:rPr lang="zh-CN" altLang="en-US" sz="3600"/>
              <a:t>极小化过程</a:t>
            </a:r>
            <a:r>
              <a:rPr lang="en-US" altLang="zh-CN" sz="3600"/>
              <a:t>( </a:t>
            </a:r>
            <a:r>
              <a:rPr lang="zh-CN" altLang="en-US" sz="3600"/>
              <a:t>定理</a:t>
            </a:r>
            <a:r>
              <a:rPr lang="en-US" altLang="zh-CN" sz="3600"/>
              <a:t>6.3</a:t>
            </a:r>
            <a:r>
              <a:rPr lang="zh-CN" altLang="en-US" sz="3600"/>
              <a:t>的证明</a:t>
            </a:r>
            <a:r>
              <a:rPr lang="en-US" altLang="zh-CN" sz="3600"/>
              <a:t>)</a:t>
            </a:r>
            <a:r>
              <a:rPr lang="zh-CN" altLang="en-US" sz="3600"/>
              <a:t>也是检验</a:t>
            </a:r>
            <a:r>
              <a:rPr lang="en-US" altLang="zh-CN" sz="3600" i="1"/>
              <a:t>F</a:t>
            </a:r>
            <a:r>
              <a:rPr lang="zh-CN" altLang="en-US" sz="3600"/>
              <a:t>是否为极小依赖集的一个算法</a:t>
            </a:r>
          </a:p>
          <a:p>
            <a:pPr marL="609600" indent="-609600" eaLnBrk="1" hangingPunct="1"/>
            <a:endParaRPr lang="zh-CN" altLang="en-US" sz="36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AFADDF64-D18C-4B5F-9AA6-54986389FE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FB9A58-CDAA-4039-9A4D-46BDB975C664}" type="slidenum">
              <a:rPr lang="zh-CN" altLang="en-US"/>
              <a:pPr eaLnBrk="1" hangingPunct="1"/>
              <a:t>88</a:t>
            </a:fld>
            <a:endParaRPr lang="en-US" altLang="zh-CN"/>
          </a:p>
        </p:txBody>
      </p:sp>
      <p:sp>
        <p:nvSpPr>
          <p:cNvPr id="91139" name="Rectangle 2">
            <a:extLst>
              <a:ext uri="{FF2B5EF4-FFF2-40B4-BE49-F238E27FC236}">
                <a16:creationId xmlns:a16="http://schemas.microsoft.com/office/drawing/2014/main" id="{82849C91-47AE-4F51-9816-449D636AE5A1}"/>
              </a:ext>
            </a:extLst>
          </p:cNvPr>
          <p:cNvSpPr>
            <a:spLocks noGrp="1" noChangeArrowheads="1"/>
          </p:cNvSpPr>
          <p:nvPr>
            <p:ph type="title"/>
          </p:nvPr>
        </p:nvSpPr>
        <p:spPr/>
        <p:txBody>
          <a:bodyPr/>
          <a:lstStyle/>
          <a:p>
            <a:pPr eaLnBrk="1" hangingPunct="1"/>
            <a:r>
              <a:rPr lang="en-US" altLang="zh-CN" sz="4800" b="1">
                <a:solidFill>
                  <a:srgbClr val="3333CC"/>
                </a:solidFill>
              </a:rPr>
              <a:t>6.4 </a:t>
            </a:r>
            <a:r>
              <a:rPr lang="zh-CN" altLang="en-US" sz="4800">
                <a:solidFill>
                  <a:srgbClr val="3333CC"/>
                </a:solidFill>
              </a:rPr>
              <a:t>模式的分解</a:t>
            </a:r>
          </a:p>
        </p:txBody>
      </p:sp>
      <p:sp>
        <p:nvSpPr>
          <p:cNvPr id="91140" name="Rectangle 3">
            <a:extLst>
              <a:ext uri="{FF2B5EF4-FFF2-40B4-BE49-F238E27FC236}">
                <a16:creationId xmlns:a16="http://schemas.microsoft.com/office/drawing/2014/main" id="{C1CAAB4A-4FE8-4391-A463-E9D0BD31D3DC}"/>
              </a:ext>
            </a:extLst>
          </p:cNvPr>
          <p:cNvSpPr>
            <a:spLocks noGrp="1" noChangeArrowheads="1"/>
          </p:cNvSpPr>
          <p:nvPr>
            <p:ph type="body" idx="1"/>
          </p:nvPr>
        </p:nvSpPr>
        <p:spPr/>
        <p:txBody>
          <a:bodyPr/>
          <a:lstStyle/>
          <a:p>
            <a:pPr eaLnBrk="1" hangingPunct="1"/>
            <a:r>
              <a:rPr lang="zh-CN" altLang="en-US" sz="3600"/>
              <a:t>把低一级的关系模式分解为若干个高一级的关系模式的方法不是唯一的</a:t>
            </a:r>
          </a:p>
          <a:p>
            <a:pPr eaLnBrk="1" hangingPunct="1"/>
            <a:r>
              <a:rPr lang="zh-CN" altLang="en-US" sz="3600"/>
              <a:t>只有能够保证分解后的关系模式与原关系模式等价，分解方法才有意义</a:t>
            </a:r>
          </a:p>
          <a:p>
            <a:pPr eaLnBrk="1" hangingPunct="1"/>
            <a:endParaRPr lang="zh-CN" altLang="en-US" sz="36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4F983DAF-365E-4D42-AFC7-380DA6742C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B8FC16-7466-4CD6-A930-C01C83DE9DDB}" type="slidenum">
              <a:rPr lang="zh-CN" altLang="en-US"/>
              <a:pPr eaLnBrk="1" hangingPunct="1"/>
              <a:t>89</a:t>
            </a:fld>
            <a:endParaRPr lang="en-US" altLang="zh-CN"/>
          </a:p>
        </p:txBody>
      </p:sp>
      <p:sp>
        <p:nvSpPr>
          <p:cNvPr id="140291" name="Rectangle 3">
            <a:extLst>
              <a:ext uri="{FF2B5EF4-FFF2-40B4-BE49-F238E27FC236}">
                <a16:creationId xmlns:a16="http://schemas.microsoft.com/office/drawing/2014/main" id="{967C3EBF-01DC-4FAA-8CCA-637500422BA2}"/>
              </a:ext>
            </a:extLst>
          </p:cNvPr>
          <p:cNvSpPr>
            <a:spLocks noGrp="1" noChangeArrowheads="1"/>
          </p:cNvSpPr>
          <p:nvPr>
            <p:ph type="body" idx="1"/>
          </p:nvPr>
        </p:nvSpPr>
        <p:spPr>
          <a:xfrm>
            <a:off x="179388" y="476250"/>
            <a:ext cx="8964612" cy="5400675"/>
          </a:xfrm>
        </p:spPr>
        <p:txBody>
          <a:bodyPr/>
          <a:lstStyle/>
          <a:p>
            <a:pPr marL="609600" indent="-609600" eaLnBrk="1" hangingPunct="1">
              <a:buFontTx/>
              <a:buNone/>
            </a:pPr>
            <a:r>
              <a:rPr lang="en-US" altLang="zh-CN" sz="3600"/>
              <a:t>  e.g. R&lt;U, F&gt;, U = {Sno, Sdept, Mname}, F = { Sno</a:t>
            </a:r>
            <a:r>
              <a:rPr lang="en-US" altLang="zh-CN" sz="3600">
                <a:sym typeface="Symbol" panose="05050102010706020507" pitchFamily="18" charset="2"/>
              </a:rPr>
              <a:t>Sdept, Sdept Mname</a:t>
            </a:r>
            <a:r>
              <a:rPr lang="en-US" altLang="zh-CN" sz="3600"/>
              <a:t>}</a:t>
            </a:r>
          </a:p>
          <a:p>
            <a:pPr marL="609600" indent="-609600" eaLnBrk="1" hangingPunct="1">
              <a:buFontTx/>
              <a:buNone/>
            </a:pPr>
            <a:r>
              <a:rPr lang="zh-CN" altLang="en-US" sz="3600"/>
              <a:t>  分解方法可以有多种</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1</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&lt;Sno, </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&lt;Sdept, </a:t>
            </a:r>
            <a:r>
              <a:rPr lang="en-US" altLang="zh-CN" sz="3200">
                <a:sym typeface="Symbol" panose="05050102010706020507" pitchFamily="18" charset="2"/>
              </a:rPr>
              <a:t>&gt;, </a:t>
            </a:r>
            <a:br>
              <a:rPr lang="en-US" altLang="zh-CN" sz="3200">
                <a:sym typeface="Symbol" panose="05050102010706020507" pitchFamily="18" charset="2"/>
              </a:rPr>
            </a:br>
            <a:r>
              <a:rPr lang="en-US" altLang="zh-CN" sz="3200" i="1">
                <a:solidFill>
                  <a:schemeClr val="accent2"/>
                </a:solidFill>
              </a:rPr>
              <a:t>R</a:t>
            </a:r>
            <a:r>
              <a:rPr lang="en-US" altLang="zh-CN" sz="3200" baseline="-25000">
                <a:solidFill>
                  <a:schemeClr val="accent2"/>
                </a:solidFill>
              </a:rPr>
              <a:t>3</a:t>
            </a:r>
            <a:r>
              <a:rPr lang="en-US" altLang="zh-CN" sz="3200"/>
              <a:t>&lt;Mname, </a:t>
            </a:r>
            <a:r>
              <a:rPr lang="en-US" altLang="zh-CN" sz="3200">
                <a:sym typeface="Symbol" panose="05050102010706020507" pitchFamily="18" charset="2"/>
              </a:rPr>
              <a:t>&gt; }</a:t>
            </a:r>
            <a:r>
              <a:rPr lang="zh-CN" altLang="en-US" sz="3200"/>
              <a:t> </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2</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a:t>
            </a:r>
            <a:r>
              <a:rPr lang="en-US" altLang="zh-CN" sz="3200">
                <a:solidFill>
                  <a:schemeClr val="accent2"/>
                </a:solidFill>
              </a:rPr>
              <a:t>Sno, Sdept</a:t>
            </a:r>
            <a:r>
              <a:rPr lang="en-US" altLang="zh-CN" sz="3200"/>
              <a:t>}, {Sno</a:t>
            </a:r>
            <a:r>
              <a:rPr lang="en-US" altLang="zh-CN" sz="3200">
                <a:sym typeface="Symbol" panose="05050102010706020507" pitchFamily="18" charset="2"/>
              </a:rPr>
              <a:t>Sdept</a:t>
            </a:r>
            <a:r>
              <a:rPr lang="en-US" altLang="zh-CN" sz="3200"/>
              <a:t>}</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a:t>
            </a:r>
            <a:r>
              <a:rPr lang="en-US" altLang="zh-CN" sz="3200">
                <a:solidFill>
                  <a:schemeClr val="accent2"/>
                </a:solidFill>
              </a:rPr>
              <a:t>Sno, Mname</a:t>
            </a:r>
            <a:r>
              <a:rPr lang="en-US" altLang="zh-CN" sz="3200"/>
              <a:t>}, {Sno</a:t>
            </a:r>
            <a:r>
              <a:rPr lang="en-US" altLang="zh-CN" sz="3200">
                <a:sym typeface="Symbol" panose="05050102010706020507" pitchFamily="18" charset="2"/>
              </a:rPr>
              <a:t>Mname}</a:t>
            </a:r>
            <a:r>
              <a:rPr lang="zh-CN" altLang="en-US" sz="3200"/>
              <a:t> </a:t>
            </a:r>
          </a:p>
          <a:p>
            <a:pPr marL="990600" lvl="1" indent="-533400" eaLnBrk="1" hangingPunct="1">
              <a:buFontTx/>
              <a:buAutoNum type="circleNumDbPlain"/>
            </a:pPr>
            <a:r>
              <a:rPr lang="en-US" altLang="zh-CN" sz="3200" i="1">
                <a:sym typeface="Symbol" panose="05050102010706020507" pitchFamily="18" charset="2"/>
              </a:rPr>
              <a:t></a:t>
            </a:r>
            <a:r>
              <a:rPr lang="en-US" altLang="zh-CN" sz="3200" baseline="-25000"/>
              <a:t>3</a:t>
            </a:r>
            <a:r>
              <a:rPr lang="en-US" altLang="zh-CN" sz="3200"/>
              <a:t>= {</a:t>
            </a:r>
            <a:r>
              <a:rPr lang="en-US" altLang="zh-CN" sz="3200" i="1">
                <a:solidFill>
                  <a:schemeClr val="accent2"/>
                </a:solidFill>
              </a:rPr>
              <a:t>R</a:t>
            </a:r>
            <a:r>
              <a:rPr lang="en-US" altLang="zh-CN" sz="3200" baseline="-25000">
                <a:solidFill>
                  <a:schemeClr val="accent2"/>
                </a:solidFill>
              </a:rPr>
              <a:t>1</a:t>
            </a:r>
            <a:r>
              <a:rPr lang="en-US" altLang="zh-CN" sz="3200"/>
              <a:t>&lt;{</a:t>
            </a:r>
            <a:r>
              <a:rPr lang="en-US" altLang="zh-CN" sz="3200">
                <a:solidFill>
                  <a:schemeClr val="accent2"/>
                </a:solidFill>
              </a:rPr>
              <a:t>Sno, Sdept</a:t>
            </a:r>
            <a:r>
              <a:rPr lang="en-US" altLang="zh-CN" sz="3200"/>
              <a:t>}, {Sno</a:t>
            </a:r>
            <a:r>
              <a:rPr lang="en-US" altLang="zh-CN" sz="3200">
                <a:sym typeface="Symbol" panose="05050102010706020507" pitchFamily="18" charset="2"/>
              </a:rPr>
              <a:t>Sdept</a:t>
            </a:r>
            <a:r>
              <a:rPr lang="en-US" altLang="zh-CN" sz="3200"/>
              <a:t>}</a:t>
            </a:r>
            <a:r>
              <a:rPr lang="en-US" altLang="zh-CN" sz="3200">
                <a:sym typeface="Symbol" panose="05050102010706020507" pitchFamily="18" charset="2"/>
              </a:rPr>
              <a:t>&gt;, </a:t>
            </a:r>
            <a:r>
              <a:rPr lang="en-US" altLang="zh-CN" sz="3200" i="1">
                <a:solidFill>
                  <a:schemeClr val="accent2"/>
                </a:solidFill>
              </a:rPr>
              <a:t>R</a:t>
            </a:r>
            <a:r>
              <a:rPr lang="en-US" altLang="zh-CN" sz="3200" baseline="-25000">
                <a:solidFill>
                  <a:schemeClr val="accent2"/>
                </a:solidFill>
              </a:rPr>
              <a:t>2</a:t>
            </a:r>
            <a:r>
              <a:rPr lang="en-US" altLang="zh-CN" sz="3200"/>
              <a:t>&lt;{</a:t>
            </a:r>
            <a:r>
              <a:rPr lang="en-US" altLang="zh-CN" sz="3200">
                <a:solidFill>
                  <a:schemeClr val="accent2"/>
                </a:solidFill>
              </a:rPr>
              <a:t>Sdept, Mname</a:t>
            </a:r>
            <a:r>
              <a:rPr lang="en-US" altLang="zh-CN" sz="3200"/>
              <a:t>}, {Sdept</a:t>
            </a:r>
            <a:r>
              <a:rPr lang="en-US" altLang="zh-CN" sz="3200">
                <a:sym typeface="Symbol" panose="05050102010706020507" pitchFamily="18" charset="2"/>
              </a:rPr>
              <a:t>Mname}</a:t>
            </a:r>
            <a:r>
              <a:rPr lang="zh-CN" altLang="en-US" sz="3200"/>
              <a:t> </a:t>
            </a:r>
          </a:p>
          <a:p>
            <a:pPr marL="990600" lvl="1" indent="-533400" eaLnBrk="1" hangingPunct="1"/>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D7224B13-CF25-4EB2-9644-D39EA6EBFE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E05C69-4932-467A-A0F8-9C619FCF1BA6}" type="slidenum">
              <a:rPr lang="zh-CN" altLang="en-US"/>
              <a:pPr eaLnBrk="1" hangingPunct="1"/>
              <a:t>9</a:t>
            </a:fld>
            <a:endParaRPr lang="en-US" altLang="zh-CN"/>
          </a:p>
        </p:txBody>
      </p:sp>
      <p:sp>
        <p:nvSpPr>
          <p:cNvPr id="10243" name="Rectangle 2">
            <a:extLst>
              <a:ext uri="{FF2B5EF4-FFF2-40B4-BE49-F238E27FC236}">
                <a16:creationId xmlns:a16="http://schemas.microsoft.com/office/drawing/2014/main" id="{A4BE95BD-7731-4B60-BAF9-A144F08C4D95}"/>
              </a:ext>
            </a:extLst>
          </p:cNvPr>
          <p:cNvSpPr>
            <a:spLocks noGrp="1" noChangeArrowheads="1"/>
          </p:cNvSpPr>
          <p:nvPr>
            <p:ph type="title"/>
          </p:nvPr>
        </p:nvSpPr>
        <p:spPr>
          <a:xfrm>
            <a:off x="457200" y="71438"/>
            <a:ext cx="8229600" cy="1143000"/>
          </a:xfrm>
        </p:spPr>
        <p:txBody>
          <a:bodyPr/>
          <a:lstStyle/>
          <a:p>
            <a:pPr eaLnBrk="1" hangingPunct="1"/>
            <a:r>
              <a:rPr lang="zh-CN" altLang="en-US" sz="4800" b="1">
                <a:solidFill>
                  <a:srgbClr val="3333CC"/>
                </a:solidFill>
              </a:rPr>
              <a:t>数据依赖的类型</a:t>
            </a:r>
          </a:p>
        </p:txBody>
      </p:sp>
      <p:sp>
        <p:nvSpPr>
          <p:cNvPr id="18435" name="Rectangle 3">
            <a:extLst>
              <a:ext uri="{FF2B5EF4-FFF2-40B4-BE49-F238E27FC236}">
                <a16:creationId xmlns:a16="http://schemas.microsoft.com/office/drawing/2014/main" id="{08140EC5-2A41-43A6-81D8-8FBD66E05502}"/>
              </a:ext>
            </a:extLst>
          </p:cNvPr>
          <p:cNvSpPr>
            <a:spLocks noGrp="1" noChangeArrowheads="1"/>
          </p:cNvSpPr>
          <p:nvPr>
            <p:ph type="body" idx="1"/>
          </p:nvPr>
        </p:nvSpPr>
        <p:spPr>
          <a:xfrm>
            <a:off x="323850" y="1341438"/>
            <a:ext cx="8640763" cy="4802187"/>
          </a:xfrm>
        </p:spPr>
        <p:txBody>
          <a:bodyPr/>
          <a:lstStyle/>
          <a:p>
            <a:pPr marL="609600" indent="-609600" eaLnBrk="1" hangingPunct="1">
              <a:buFontTx/>
              <a:buAutoNum type="circleNumDbPlain"/>
            </a:pPr>
            <a:r>
              <a:rPr lang="zh-CN" altLang="en-US" sz="4000">
                <a:solidFill>
                  <a:schemeClr val="accent2"/>
                </a:solidFill>
              </a:rPr>
              <a:t>函数依赖</a:t>
            </a:r>
            <a:r>
              <a:rPr lang="zh-CN" altLang="en-US" sz="4000"/>
              <a:t> </a:t>
            </a:r>
            <a:r>
              <a:rPr lang="en-US" altLang="zh-CN" sz="4000"/>
              <a:t>(Functional Dependency</a:t>
            </a:r>
            <a:r>
              <a:rPr lang="zh-CN" altLang="en-US" sz="4000"/>
              <a:t>，简记为</a:t>
            </a:r>
            <a:r>
              <a:rPr lang="en-US" altLang="zh-CN" sz="4000"/>
              <a:t>FD)</a:t>
            </a:r>
            <a:endParaRPr lang="zh-CN" altLang="en-US" sz="4000"/>
          </a:p>
          <a:p>
            <a:pPr marL="609600" indent="-609600" eaLnBrk="1" hangingPunct="1">
              <a:buFontTx/>
              <a:buAutoNum type="circleNumDbPlain"/>
            </a:pPr>
            <a:r>
              <a:rPr lang="zh-CN" altLang="en-US" sz="4000">
                <a:solidFill>
                  <a:schemeClr val="accent2"/>
                </a:solidFill>
              </a:rPr>
              <a:t>多值依赖</a:t>
            </a:r>
            <a:r>
              <a:rPr lang="zh-CN" altLang="en-US" sz="4000"/>
              <a:t> </a:t>
            </a:r>
            <a:r>
              <a:rPr lang="en-US" altLang="zh-CN" sz="4000"/>
              <a:t>(Multi-valued Dependency</a:t>
            </a:r>
            <a:r>
              <a:rPr lang="zh-CN" altLang="en-US" sz="4000"/>
              <a:t>，简记为</a:t>
            </a:r>
            <a:r>
              <a:rPr lang="en-US" altLang="zh-CN" sz="4000"/>
              <a:t>MVD)</a:t>
            </a:r>
            <a:endParaRPr lang="zh-CN" altLang="en-US" sz="4000"/>
          </a:p>
          <a:p>
            <a:pPr marL="609600" indent="-609600" eaLnBrk="1" hangingPunct="1">
              <a:buFontTx/>
              <a:buAutoNum type="circleNumDbPlain"/>
            </a:pPr>
            <a:r>
              <a:rPr lang="zh-CN" altLang="en-US" sz="4000"/>
              <a:t>其他</a:t>
            </a:r>
            <a:r>
              <a:rPr lang="en-US" altLang="zh-CN" sz="4000"/>
              <a:t>, e.g. ,</a:t>
            </a:r>
            <a:r>
              <a:rPr lang="zh-CN" altLang="en-US" sz="4000"/>
              <a:t>条件函数依赖</a:t>
            </a:r>
            <a:r>
              <a:rPr lang="en-US" altLang="zh-CN" sz="4000"/>
              <a:t> (CFD), </a:t>
            </a:r>
            <a:r>
              <a:rPr lang="zh-CN" altLang="en-US" sz="4000"/>
              <a:t>条件包含依赖</a:t>
            </a:r>
            <a:r>
              <a:rPr lang="en-US" altLang="zh-CN" sz="4000"/>
              <a:t>(CIND), </a:t>
            </a:r>
            <a:r>
              <a:rPr lang="zh-CN" altLang="en-US" sz="4000"/>
              <a:t>基于条件的外部码 </a:t>
            </a:r>
            <a:r>
              <a:rPr lang="en-US" altLang="zh-CN" sz="4000"/>
              <a:t>(CFK)</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6">
            <a:extLst>
              <a:ext uri="{FF2B5EF4-FFF2-40B4-BE49-F238E27FC236}">
                <a16:creationId xmlns:a16="http://schemas.microsoft.com/office/drawing/2014/main" id="{B51CBD21-C522-4B7A-931F-D8CC894FAF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CE892F-A568-4061-A169-3E081BAF77FB}" type="slidenum">
              <a:rPr lang="zh-CN" altLang="en-US"/>
              <a:pPr eaLnBrk="1" hangingPunct="1"/>
              <a:t>90</a:t>
            </a:fld>
            <a:endParaRPr lang="en-US" altLang="zh-CN"/>
          </a:p>
        </p:txBody>
      </p:sp>
      <p:sp>
        <p:nvSpPr>
          <p:cNvPr id="93187" name="Rectangle 2">
            <a:extLst>
              <a:ext uri="{FF2B5EF4-FFF2-40B4-BE49-F238E27FC236}">
                <a16:creationId xmlns:a16="http://schemas.microsoft.com/office/drawing/2014/main" id="{4C9411B3-B03A-4C74-B4D4-DCBEC291646F}"/>
              </a:ext>
            </a:extLst>
          </p:cNvPr>
          <p:cNvSpPr>
            <a:spLocks noGrp="1" noChangeArrowheads="1"/>
          </p:cNvSpPr>
          <p:nvPr>
            <p:ph type="title"/>
          </p:nvPr>
        </p:nvSpPr>
        <p:spPr/>
        <p:txBody>
          <a:bodyPr/>
          <a:lstStyle/>
          <a:p>
            <a:pPr eaLnBrk="1" hangingPunct="1"/>
            <a:r>
              <a:rPr lang="zh-CN" altLang="en-US" sz="4800">
                <a:solidFill>
                  <a:srgbClr val="3333CC"/>
                </a:solidFill>
              </a:rPr>
              <a:t>模式的分解</a:t>
            </a:r>
          </a:p>
        </p:txBody>
      </p:sp>
      <p:sp>
        <p:nvSpPr>
          <p:cNvPr id="93188" name="Rectangle 3">
            <a:extLst>
              <a:ext uri="{FF2B5EF4-FFF2-40B4-BE49-F238E27FC236}">
                <a16:creationId xmlns:a16="http://schemas.microsoft.com/office/drawing/2014/main" id="{5C254DE5-3367-47A0-85FB-C1490162B05F}"/>
              </a:ext>
            </a:extLst>
          </p:cNvPr>
          <p:cNvSpPr>
            <a:spLocks noGrp="1" noChangeArrowheads="1"/>
          </p:cNvSpPr>
          <p:nvPr>
            <p:ph type="body" sz="half" idx="1"/>
          </p:nvPr>
        </p:nvSpPr>
        <p:spPr>
          <a:xfrm>
            <a:off x="250825" y="1600200"/>
            <a:ext cx="8497888" cy="3484563"/>
          </a:xfrm>
        </p:spPr>
        <p:txBody>
          <a:bodyPr/>
          <a:lstStyle/>
          <a:p>
            <a:pPr eaLnBrk="1" hangingPunct="1">
              <a:lnSpc>
                <a:spcPct val="110000"/>
              </a:lnSpc>
              <a:buFontTx/>
              <a:buNone/>
            </a:pPr>
            <a:r>
              <a:rPr lang="zh-CN" altLang="en-US" sz="3600"/>
              <a:t>  定义</a:t>
            </a:r>
            <a:r>
              <a:rPr lang="en-US" altLang="zh-CN" sz="3600" b="1"/>
              <a:t>6.16 </a:t>
            </a:r>
            <a:r>
              <a:rPr lang="zh-CN" altLang="en-US" sz="3600"/>
              <a:t>关系模式</a:t>
            </a:r>
            <a:r>
              <a:rPr lang="en-US" altLang="zh-CN" sz="3600" i="1"/>
              <a:t>R</a:t>
            </a:r>
            <a:r>
              <a:rPr lang="en-US" altLang="zh-CN" sz="3600"/>
              <a:t>&lt;</a:t>
            </a:r>
            <a:r>
              <a:rPr lang="en-US" altLang="zh-CN" sz="3600" i="1"/>
              <a:t>U</a:t>
            </a:r>
            <a:r>
              <a:rPr lang="en-US" altLang="zh-CN" sz="3600"/>
              <a:t>,</a:t>
            </a:r>
            <a:r>
              <a:rPr lang="en-US" altLang="zh-CN" sz="3600" i="1"/>
              <a:t>F</a:t>
            </a:r>
            <a:r>
              <a:rPr lang="en-US" altLang="zh-CN" sz="3600"/>
              <a:t>&gt;</a:t>
            </a:r>
            <a:r>
              <a:rPr lang="zh-CN" altLang="en-US" sz="3600"/>
              <a:t>的一个分解是指 </a:t>
            </a:r>
            <a:r>
              <a:rPr lang="en-US" altLang="zh-CN" sz="3600" i="1">
                <a:sym typeface="Symbol" panose="05050102010706020507" pitchFamily="18" charset="2"/>
              </a:rPr>
              <a:t></a:t>
            </a:r>
            <a:r>
              <a:rPr lang="en-US" altLang="zh-CN" sz="3600">
                <a:sym typeface="Symbol" panose="05050102010706020507" pitchFamily="18" charset="2"/>
              </a:rPr>
              <a:t> </a:t>
            </a:r>
            <a:r>
              <a:rPr lang="en-US" altLang="zh-CN" sz="3600"/>
              <a:t>= { </a:t>
            </a:r>
            <a:r>
              <a:rPr lang="en-US" altLang="zh-CN" sz="3600" i="1"/>
              <a:t>R</a:t>
            </a:r>
            <a:r>
              <a:rPr lang="en-US" altLang="zh-CN" sz="3600" baseline="-25000"/>
              <a:t>1</a:t>
            </a:r>
            <a:r>
              <a:rPr lang="en-US" altLang="zh-CN" sz="3600"/>
              <a:t>&lt;</a:t>
            </a:r>
            <a:r>
              <a:rPr lang="en-US" altLang="zh-CN" sz="3600" i="1"/>
              <a:t>U</a:t>
            </a:r>
            <a:r>
              <a:rPr lang="en-US" altLang="zh-CN" sz="3600" baseline="-25000"/>
              <a:t>1</a:t>
            </a:r>
            <a:r>
              <a:rPr lang="en-US" altLang="zh-CN" sz="3600"/>
              <a:t>,</a:t>
            </a:r>
            <a:r>
              <a:rPr lang="en-US" altLang="zh-CN" sz="3600" i="1"/>
              <a:t>F</a:t>
            </a:r>
            <a:r>
              <a:rPr lang="en-US" altLang="zh-CN" sz="3600" baseline="-25000"/>
              <a:t>1</a:t>
            </a:r>
            <a:r>
              <a:rPr lang="en-US" altLang="zh-CN" sz="3600"/>
              <a:t>&gt;, </a:t>
            </a:r>
            <a:r>
              <a:rPr lang="en-US" altLang="zh-CN" sz="3600" i="1"/>
              <a:t>R</a:t>
            </a:r>
            <a:r>
              <a:rPr lang="en-US" altLang="zh-CN" sz="3600" baseline="-25000"/>
              <a:t>2</a:t>
            </a:r>
            <a:r>
              <a:rPr lang="en-US" altLang="zh-CN" sz="3600"/>
              <a:t>&lt;</a:t>
            </a:r>
            <a:r>
              <a:rPr lang="en-US" altLang="zh-CN" sz="3600" i="1"/>
              <a:t>U</a:t>
            </a:r>
            <a:r>
              <a:rPr lang="en-US" altLang="zh-CN" sz="3600" baseline="-25000"/>
              <a:t>2</a:t>
            </a:r>
            <a:r>
              <a:rPr lang="en-US" altLang="zh-CN" sz="3600"/>
              <a:t>,</a:t>
            </a:r>
            <a:r>
              <a:rPr lang="en-US" altLang="zh-CN" sz="3600" i="1"/>
              <a:t>F</a:t>
            </a:r>
            <a:r>
              <a:rPr lang="en-US" altLang="zh-CN" sz="3600" baseline="-25000"/>
              <a:t>2</a:t>
            </a:r>
            <a:r>
              <a:rPr lang="en-US" altLang="zh-CN" sz="3600"/>
              <a:t>&gt;, …, </a:t>
            </a:r>
            <a:r>
              <a:rPr lang="en-US" altLang="zh-CN" sz="3600" i="1"/>
              <a:t>R</a:t>
            </a:r>
            <a:r>
              <a:rPr lang="en-US" altLang="zh-CN" sz="3600" i="1" baseline="-25000"/>
              <a:t>n</a:t>
            </a:r>
            <a:r>
              <a:rPr lang="en-US" altLang="zh-CN" sz="3600"/>
              <a:t>&lt;</a:t>
            </a:r>
            <a:r>
              <a:rPr lang="en-US" altLang="zh-CN" sz="3600" i="1"/>
              <a:t>U</a:t>
            </a:r>
            <a:r>
              <a:rPr lang="en-US" altLang="zh-CN" sz="3600" i="1" baseline="-25000"/>
              <a:t>n</a:t>
            </a:r>
            <a:r>
              <a:rPr lang="en-US" altLang="zh-CN" sz="3600"/>
              <a:t>,</a:t>
            </a:r>
            <a:r>
              <a:rPr lang="en-US" altLang="zh-CN" sz="3600" i="1"/>
              <a:t>F</a:t>
            </a:r>
            <a:r>
              <a:rPr lang="en-US" altLang="zh-CN" sz="3600" i="1" baseline="-25000"/>
              <a:t>n</a:t>
            </a:r>
            <a:r>
              <a:rPr lang="en-US" altLang="zh-CN" sz="3600"/>
              <a:t>&gt;}</a:t>
            </a:r>
            <a:r>
              <a:rPr lang="zh-CN" altLang="en-US" sz="3600"/>
              <a:t>，其中</a:t>
            </a:r>
            <a:r>
              <a:rPr lang="en-US" altLang="zh-CN" sz="3600" i="1"/>
              <a:t>U</a:t>
            </a:r>
            <a:r>
              <a:rPr lang="en-US" altLang="zh-CN" sz="3600"/>
              <a:t>=</a:t>
            </a:r>
            <a:r>
              <a:rPr lang="en-US" altLang="zh-CN" sz="3600" i="1"/>
              <a:t>U</a:t>
            </a:r>
            <a:r>
              <a:rPr lang="en-US" altLang="zh-CN" sz="3600" baseline="-25000"/>
              <a:t>1</a:t>
            </a:r>
            <a:r>
              <a:rPr lang="en-US" altLang="zh-CN" sz="3600">
                <a:sym typeface="Symbol" panose="05050102010706020507" pitchFamily="18" charset="2"/>
              </a:rPr>
              <a:t></a:t>
            </a:r>
            <a:r>
              <a:rPr lang="en-US" altLang="zh-CN" sz="3600" i="1"/>
              <a:t>U</a:t>
            </a:r>
            <a:r>
              <a:rPr lang="en-US" altLang="zh-CN" sz="3600" baseline="-25000"/>
              <a:t>2 </a:t>
            </a:r>
            <a:r>
              <a:rPr lang="en-US" altLang="zh-CN" sz="3600">
                <a:sym typeface="Symbol" panose="05050102010706020507" pitchFamily="18" charset="2"/>
              </a:rPr>
              <a:t>… </a:t>
            </a:r>
            <a:r>
              <a:rPr lang="en-US" altLang="zh-CN" sz="3600" i="1"/>
              <a:t>U</a:t>
            </a:r>
            <a:r>
              <a:rPr lang="en-US" altLang="zh-CN" sz="3600" i="1" baseline="-25000"/>
              <a:t>n</a:t>
            </a:r>
            <a:r>
              <a:rPr lang="en-US" altLang="zh-CN" sz="3600"/>
              <a:t> </a:t>
            </a:r>
            <a:r>
              <a:rPr lang="zh-CN" altLang="en-US" sz="3600"/>
              <a:t>，并且没有</a:t>
            </a:r>
            <a:r>
              <a:rPr lang="en-US" altLang="zh-CN" sz="3600" i="1"/>
              <a:t>U</a:t>
            </a:r>
            <a:r>
              <a:rPr lang="en-US" altLang="zh-CN" sz="3600" i="1" baseline="-25000"/>
              <a:t>i</a:t>
            </a:r>
            <a:r>
              <a:rPr lang="en-US" altLang="zh-CN" sz="3600"/>
              <a:t> </a:t>
            </a:r>
            <a:r>
              <a:rPr lang="en-US" altLang="zh-CN" sz="3600">
                <a:sym typeface="Symbol" panose="05050102010706020507" pitchFamily="18" charset="2"/>
              </a:rPr>
              <a:t></a:t>
            </a:r>
            <a:r>
              <a:rPr lang="en-US" altLang="zh-CN" sz="3600" i="1"/>
              <a:t>U</a:t>
            </a:r>
            <a:r>
              <a:rPr lang="en-US" altLang="zh-CN" sz="3600" i="1" baseline="-25000"/>
              <a:t>j</a:t>
            </a:r>
            <a:r>
              <a:rPr lang="zh-CN" altLang="en-US" sz="3600"/>
              <a:t>，</a:t>
            </a:r>
            <a:r>
              <a:rPr lang="en-US" altLang="zh-CN" sz="3600"/>
              <a:t>1</a:t>
            </a:r>
            <a:r>
              <a:rPr lang="en-US" altLang="zh-CN" sz="3600">
                <a:sym typeface="Symbol" panose="05050102010706020507" pitchFamily="18" charset="2"/>
              </a:rPr>
              <a:t> </a:t>
            </a:r>
            <a:r>
              <a:rPr lang="en-US" altLang="zh-CN" sz="3600" i="1">
                <a:sym typeface="Symbol" panose="05050102010706020507" pitchFamily="18" charset="2"/>
              </a:rPr>
              <a:t>i</a:t>
            </a:r>
            <a:r>
              <a:rPr lang="en-US" altLang="zh-CN" sz="3600">
                <a:sym typeface="Symbol" panose="05050102010706020507" pitchFamily="18" charset="2"/>
              </a:rPr>
              <a:t>, </a:t>
            </a:r>
            <a:r>
              <a:rPr lang="en-US" altLang="zh-CN" sz="3600" i="1">
                <a:sym typeface="Symbol" panose="05050102010706020507" pitchFamily="18" charset="2"/>
              </a:rPr>
              <a:t>j</a:t>
            </a:r>
            <a:r>
              <a:rPr lang="en-US" altLang="zh-CN" sz="3600">
                <a:sym typeface="Symbol" panose="05050102010706020507" pitchFamily="18" charset="2"/>
              </a:rPr>
              <a:t>  </a:t>
            </a:r>
            <a:r>
              <a:rPr lang="en-US" altLang="zh-CN" sz="3600" i="1">
                <a:sym typeface="Symbol" panose="05050102010706020507" pitchFamily="18" charset="2"/>
              </a:rPr>
              <a:t>n</a:t>
            </a:r>
            <a:r>
              <a:rPr lang="en-US" altLang="zh-CN" sz="3600">
                <a:sym typeface="Symbol" panose="05050102010706020507" pitchFamily="18" charset="2"/>
              </a:rPr>
              <a:t>, </a:t>
            </a:r>
            <a:r>
              <a:rPr lang="en-US" altLang="zh-CN" sz="3600" i="1"/>
              <a:t>F</a:t>
            </a:r>
            <a:r>
              <a:rPr lang="en-US" altLang="zh-CN" sz="3600" i="1" baseline="-25000"/>
              <a:t>i</a:t>
            </a:r>
            <a:r>
              <a:rPr lang="en-US" altLang="zh-CN" sz="3600"/>
              <a:t> </a:t>
            </a:r>
            <a:r>
              <a:rPr lang="zh-CN" altLang="en-US" sz="3600"/>
              <a:t>是</a:t>
            </a:r>
            <a:r>
              <a:rPr lang="en-US" altLang="zh-CN" sz="3600" i="1"/>
              <a:t>F</a:t>
            </a:r>
            <a:r>
              <a:rPr lang="zh-CN" altLang="en-US" sz="3600"/>
              <a:t>在</a:t>
            </a:r>
            <a:r>
              <a:rPr lang="en-US" altLang="zh-CN" sz="3600" i="1"/>
              <a:t>U</a:t>
            </a:r>
            <a:r>
              <a:rPr lang="en-US" altLang="zh-CN" sz="3600" i="1" baseline="-25000"/>
              <a:t>i</a:t>
            </a:r>
            <a:r>
              <a:rPr lang="en-US" altLang="zh-CN" sz="3600"/>
              <a:t> </a:t>
            </a:r>
            <a:r>
              <a:rPr lang="zh-CN" altLang="en-US" sz="3600"/>
              <a:t>上的投影</a:t>
            </a:r>
          </a:p>
          <a:p>
            <a:pPr eaLnBrk="1" hangingPunct="1">
              <a:lnSpc>
                <a:spcPct val="110000"/>
              </a:lnSpc>
            </a:pPr>
            <a:endParaRPr lang="zh-CN" altLang="en-US" sz="3600"/>
          </a:p>
        </p:txBody>
      </p:sp>
      <p:sp>
        <p:nvSpPr>
          <p:cNvPr id="93189" name="Rectangle 7">
            <a:extLst>
              <a:ext uri="{FF2B5EF4-FFF2-40B4-BE49-F238E27FC236}">
                <a16:creationId xmlns:a16="http://schemas.microsoft.com/office/drawing/2014/main" id="{FFB83049-79AA-4E3C-822A-C142BF67A567}"/>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a:extLst>
              <a:ext uri="{FF2B5EF4-FFF2-40B4-BE49-F238E27FC236}">
                <a16:creationId xmlns:a16="http://schemas.microsoft.com/office/drawing/2014/main" id="{C241DD0F-509C-4CED-9298-6E52269EF1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DE605A-5FD5-4C5C-AD6B-051FD326FEA1}" type="slidenum">
              <a:rPr lang="zh-CN" altLang="en-US"/>
              <a:pPr eaLnBrk="1" hangingPunct="1"/>
              <a:t>91</a:t>
            </a:fld>
            <a:endParaRPr lang="en-US" altLang="zh-CN"/>
          </a:p>
        </p:txBody>
      </p:sp>
      <p:sp>
        <p:nvSpPr>
          <p:cNvPr id="94211" name="Rectangle 3">
            <a:extLst>
              <a:ext uri="{FF2B5EF4-FFF2-40B4-BE49-F238E27FC236}">
                <a16:creationId xmlns:a16="http://schemas.microsoft.com/office/drawing/2014/main" id="{CD1F5C0F-24EB-4ED9-8EE0-2CB5ADF900E5}"/>
              </a:ext>
            </a:extLst>
          </p:cNvPr>
          <p:cNvSpPr>
            <a:spLocks noGrp="1" noChangeArrowheads="1"/>
          </p:cNvSpPr>
          <p:nvPr>
            <p:ph type="body" idx="1"/>
          </p:nvPr>
        </p:nvSpPr>
        <p:spPr>
          <a:xfrm>
            <a:off x="539750" y="1196975"/>
            <a:ext cx="8229600" cy="4525963"/>
          </a:xfrm>
        </p:spPr>
        <p:txBody>
          <a:bodyPr/>
          <a:lstStyle/>
          <a:p>
            <a:pPr eaLnBrk="1" hangingPunct="1">
              <a:buFontTx/>
              <a:buNone/>
            </a:pPr>
            <a:r>
              <a:rPr lang="zh-CN" altLang="en-US" sz="4000"/>
              <a:t>  定义</a:t>
            </a:r>
            <a:r>
              <a:rPr lang="en-US" altLang="zh-CN" sz="4000"/>
              <a:t>6.17 </a:t>
            </a:r>
            <a:r>
              <a:rPr lang="zh-CN" altLang="en-US" sz="4000"/>
              <a:t>函数依赖集合 </a:t>
            </a:r>
            <a:r>
              <a:rPr lang="en-US" altLang="zh-CN" sz="4000"/>
              <a:t>{</a:t>
            </a:r>
            <a:r>
              <a:rPr lang="en-US" altLang="zh-CN" sz="4000" i="1"/>
              <a:t>X</a:t>
            </a:r>
            <a:r>
              <a:rPr lang="en-US" altLang="zh-CN" sz="4000"/>
              <a:t>→</a:t>
            </a:r>
            <a:r>
              <a:rPr lang="en-US" altLang="zh-CN" sz="4000" i="1"/>
              <a:t>Y </a:t>
            </a:r>
            <a:r>
              <a:rPr lang="en-US" altLang="zh-CN" sz="4000"/>
              <a:t>| </a:t>
            </a:r>
            <a:r>
              <a:rPr lang="en-US" altLang="zh-CN" sz="4000" i="1"/>
              <a:t>X</a:t>
            </a:r>
            <a:r>
              <a:rPr lang="en-US" altLang="zh-CN" sz="4000"/>
              <a:t>→</a:t>
            </a:r>
            <a:r>
              <a:rPr lang="en-US" altLang="zh-CN" sz="4000" i="1"/>
              <a:t>Y </a:t>
            </a:r>
            <a:r>
              <a:rPr lang="en-US" altLang="zh-CN" sz="4000">
                <a:sym typeface="Symbol" panose="05050102010706020507" pitchFamily="18" charset="2"/>
              </a:rPr>
              <a:t></a:t>
            </a:r>
            <a:r>
              <a:rPr lang="en-US" altLang="zh-CN" sz="4000" i="1"/>
              <a:t>F</a:t>
            </a:r>
            <a:r>
              <a:rPr lang="en-US" altLang="zh-CN" sz="4000" baseline="30000"/>
              <a:t>+</a:t>
            </a:r>
            <a:r>
              <a:rPr lang="en-US" altLang="zh-CN" sz="4000"/>
              <a:t>∧</a:t>
            </a:r>
            <a:r>
              <a:rPr lang="en-US" altLang="zh-CN" sz="4000" i="1"/>
              <a:t>XY </a:t>
            </a:r>
            <a:r>
              <a:rPr lang="en-US" altLang="zh-CN" sz="4000">
                <a:sym typeface="Symbol" panose="05050102010706020507" pitchFamily="18" charset="2"/>
              </a:rPr>
              <a:t></a:t>
            </a:r>
            <a:r>
              <a:rPr lang="en-US" altLang="zh-CN" sz="4000" i="1"/>
              <a:t>U</a:t>
            </a:r>
            <a:r>
              <a:rPr lang="en-US" altLang="zh-CN" sz="4000" i="1" baseline="-25000"/>
              <a:t>i </a:t>
            </a:r>
            <a:r>
              <a:rPr lang="en-US" altLang="zh-CN" sz="4000"/>
              <a:t>} </a:t>
            </a:r>
            <a:r>
              <a:rPr lang="zh-CN" altLang="en-US" sz="4000"/>
              <a:t>的一个覆盖</a:t>
            </a:r>
            <a:r>
              <a:rPr lang="en-US" altLang="zh-CN" sz="4000" i="1"/>
              <a:t>F</a:t>
            </a:r>
            <a:r>
              <a:rPr lang="en-US" altLang="zh-CN" sz="4000" i="1" baseline="-25000"/>
              <a:t>i</a:t>
            </a:r>
            <a:r>
              <a:rPr lang="en-US" altLang="zh-CN" sz="4000" i="1"/>
              <a:t> </a:t>
            </a:r>
            <a:r>
              <a:rPr lang="zh-CN" altLang="en-US" sz="4000"/>
              <a:t>叫作</a:t>
            </a:r>
            <a:r>
              <a:rPr lang="en-US" altLang="zh-CN" sz="4000" i="1"/>
              <a:t>F </a:t>
            </a:r>
            <a:r>
              <a:rPr lang="zh-CN" altLang="en-US" sz="4000"/>
              <a:t>在属性</a:t>
            </a:r>
            <a:r>
              <a:rPr lang="en-US" altLang="zh-CN" sz="4000" i="1"/>
              <a:t>U</a:t>
            </a:r>
            <a:r>
              <a:rPr lang="en-US" altLang="zh-CN" sz="4000" i="1" baseline="-25000"/>
              <a:t>i</a:t>
            </a:r>
            <a:r>
              <a:rPr lang="en-US" altLang="zh-CN" sz="4000" i="1"/>
              <a:t> </a:t>
            </a:r>
            <a:r>
              <a:rPr lang="zh-CN" altLang="en-US" sz="4000"/>
              <a:t>上的投影。</a:t>
            </a:r>
          </a:p>
          <a:p>
            <a:pPr eaLnBrk="1" hangingPunct="1"/>
            <a:endParaRPr lang="zh-CN" altLang="en-US" sz="40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1EE0112F-75F3-45D4-8364-D7DF7723A5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447C1A-78B6-4A57-BB9D-00C03F436D96}" type="slidenum">
              <a:rPr lang="zh-CN" altLang="en-US"/>
              <a:pPr eaLnBrk="1" hangingPunct="1"/>
              <a:t>92</a:t>
            </a:fld>
            <a:endParaRPr lang="en-US" altLang="zh-CN"/>
          </a:p>
        </p:txBody>
      </p:sp>
      <p:sp>
        <p:nvSpPr>
          <p:cNvPr id="95235" name="Rectangle 2">
            <a:extLst>
              <a:ext uri="{FF2B5EF4-FFF2-40B4-BE49-F238E27FC236}">
                <a16:creationId xmlns:a16="http://schemas.microsoft.com/office/drawing/2014/main" id="{751FA3EC-908C-43A9-8194-6C4C5AC02BB9}"/>
              </a:ext>
            </a:extLst>
          </p:cNvPr>
          <p:cNvSpPr>
            <a:spLocks noGrp="1" noChangeArrowheads="1"/>
          </p:cNvSpPr>
          <p:nvPr>
            <p:ph type="title"/>
          </p:nvPr>
        </p:nvSpPr>
        <p:spPr/>
        <p:txBody>
          <a:bodyPr/>
          <a:lstStyle/>
          <a:p>
            <a:pPr eaLnBrk="1" hangingPunct="1"/>
            <a:r>
              <a:rPr lang="zh-CN" altLang="en-US" sz="4800">
                <a:solidFill>
                  <a:srgbClr val="3333CC"/>
                </a:solidFill>
              </a:rPr>
              <a:t>关系模式分解的标准</a:t>
            </a:r>
          </a:p>
        </p:txBody>
      </p:sp>
      <p:sp>
        <p:nvSpPr>
          <p:cNvPr id="95236" name="Rectangle 3">
            <a:extLst>
              <a:ext uri="{FF2B5EF4-FFF2-40B4-BE49-F238E27FC236}">
                <a16:creationId xmlns:a16="http://schemas.microsoft.com/office/drawing/2014/main" id="{56A46928-1C46-4009-8E50-F6905CD6C984}"/>
              </a:ext>
            </a:extLst>
          </p:cNvPr>
          <p:cNvSpPr>
            <a:spLocks noGrp="1" noChangeArrowheads="1"/>
          </p:cNvSpPr>
          <p:nvPr>
            <p:ph type="body" idx="1"/>
          </p:nvPr>
        </p:nvSpPr>
        <p:spPr>
          <a:xfrm>
            <a:off x="395288" y="1143000"/>
            <a:ext cx="8291512" cy="4895850"/>
          </a:xfrm>
        </p:spPr>
        <p:txBody>
          <a:bodyPr/>
          <a:lstStyle/>
          <a:p>
            <a:pPr marL="609600" indent="-609600" eaLnBrk="1" hangingPunct="1">
              <a:buFontTx/>
              <a:buNone/>
            </a:pPr>
            <a:r>
              <a:rPr lang="zh-CN" altLang="en-US" sz="4000">
                <a:solidFill>
                  <a:schemeClr val="accent2"/>
                </a:solidFill>
              </a:rPr>
              <a:t> </a:t>
            </a:r>
          </a:p>
          <a:p>
            <a:pPr marL="990600" lvl="1" indent="-533400" eaLnBrk="1" hangingPunct="1">
              <a:buFontTx/>
              <a:buAutoNum type="circleNumDbPlain"/>
            </a:pPr>
            <a:r>
              <a:rPr lang="zh-CN" altLang="en-US" sz="4000"/>
              <a:t>分解具有无损连接性 </a:t>
            </a:r>
            <a:r>
              <a:rPr lang="en-US" altLang="zh-CN" sz="4000"/>
              <a:t>(Lossless join)</a:t>
            </a:r>
          </a:p>
          <a:p>
            <a:pPr marL="990600" lvl="1" indent="-533400" eaLnBrk="1" hangingPunct="1">
              <a:buFontTx/>
              <a:buAutoNum type="circleNumDbPlain"/>
            </a:pPr>
            <a:r>
              <a:rPr lang="zh-CN" altLang="en-US" sz="4000"/>
              <a:t>分解要保持函数依赖 </a:t>
            </a:r>
            <a:r>
              <a:rPr lang="en-US" altLang="zh-CN" sz="4000"/>
              <a:t>(Preserve functional dependency)</a:t>
            </a:r>
          </a:p>
          <a:p>
            <a:pPr marL="990600" lvl="1" indent="-533400" eaLnBrk="1" hangingPunct="1">
              <a:buFontTx/>
              <a:buAutoNum type="circleNumDbPlain"/>
            </a:pPr>
            <a:r>
              <a:rPr lang="zh-CN" altLang="en-US" sz="4000"/>
              <a:t>分解既要保持函数依赖，又要具有无损连接性</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a:extLst>
              <a:ext uri="{FF2B5EF4-FFF2-40B4-BE49-F238E27FC236}">
                <a16:creationId xmlns:a16="http://schemas.microsoft.com/office/drawing/2014/main" id="{35EEE7E9-1F77-4934-8444-70D38DD0F0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131D4B-C5EB-4A01-9B56-D60A0D30A3B7}" type="slidenum">
              <a:rPr lang="zh-CN" altLang="en-US"/>
              <a:pPr eaLnBrk="1" hangingPunct="1"/>
              <a:t>93</a:t>
            </a:fld>
            <a:endParaRPr lang="en-US" altLang="zh-CN"/>
          </a:p>
        </p:txBody>
      </p:sp>
      <p:sp>
        <p:nvSpPr>
          <p:cNvPr id="96259" name="Rectangle 2">
            <a:extLst>
              <a:ext uri="{FF2B5EF4-FFF2-40B4-BE49-F238E27FC236}">
                <a16:creationId xmlns:a16="http://schemas.microsoft.com/office/drawing/2014/main" id="{B62A9C64-B977-4A0E-B065-8FFA927ED7B5}"/>
              </a:ext>
            </a:extLst>
          </p:cNvPr>
          <p:cNvSpPr>
            <a:spLocks noGrp="1" noChangeArrowheads="1"/>
          </p:cNvSpPr>
          <p:nvPr>
            <p:ph type="title"/>
          </p:nvPr>
        </p:nvSpPr>
        <p:spPr/>
        <p:txBody>
          <a:bodyPr/>
          <a:lstStyle/>
          <a:p>
            <a:pPr eaLnBrk="1" hangingPunct="1"/>
            <a:r>
              <a:rPr lang="zh-CN" altLang="en-US" sz="4800">
                <a:solidFill>
                  <a:srgbClr val="3333CC"/>
                </a:solidFill>
              </a:rPr>
              <a:t>本节要讨论的问题</a:t>
            </a:r>
          </a:p>
        </p:txBody>
      </p:sp>
      <p:sp>
        <p:nvSpPr>
          <p:cNvPr id="154627" name="Rectangle 3">
            <a:extLst>
              <a:ext uri="{FF2B5EF4-FFF2-40B4-BE49-F238E27FC236}">
                <a16:creationId xmlns:a16="http://schemas.microsoft.com/office/drawing/2014/main" id="{C7FCD2AF-FF55-4E20-8E17-F064E59DD369}"/>
              </a:ext>
            </a:extLst>
          </p:cNvPr>
          <p:cNvSpPr>
            <a:spLocks noGrp="1" noChangeArrowheads="1"/>
          </p:cNvSpPr>
          <p:nvPr>
            <p:ph type="body" idx="1"/>
          </p:nvPr>
        </p:nvSpPr>
        <p:spPr/>
        <p:txBody>
          <a:bodyPr/>
          <a:lstStyle/>
          <a:p>
            <a:pPr eaLnBrk="1" hangingPunct="1"/>
            <a:r>
              <a:rPr lang="en-US" altLang="zh-CN" sz="3600"/>
              <a:t>“</a:t>
            </a:r>
            <a:r>
              <a:rPr lang="zh-CN" altLang="en-US" sz="3600"/>
              <a:t>无损连接性”和“保持函数依赖”的含义是什么？如何判断？</a:t>
            </a:r>
          </a:p>
          <a:p>
            <a:pPr eaLnBrk="1" hangingPunct="1"/>
            <a:r>
              <a:rPr lang="zh-CN" altLang="en-US" sz="3600"/>
              <a:t>对于不同的分解等价定义，究竟能达到何种程度的分离，即分离后的关系模式是第几范式？</a:t>
            </a:r>
          </a:p>
          <a:p>
            <a:pPr eaLnBrk="1" hangingPunct="1"/>
            <a:r>
              <a:rPr lang="zh-CN" altLang="en-US" sz="3600"/>
              <a:t>如何实现分离，给出分解的算法。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C9D5B118-4B61-4B00-9B78-078BAC7F01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B46BF1-9995-4284-9743-302DCA5C2E44}" type="slidenum">
              <a:rPr lang="zh-CN" altLang="en-US"/>
              <a:pPr eaLnBrk="1" hangingPunct="1"/>
              <a:t>94</a:t>
            </a:fld>
            <a:endParaRPr lang="en-US" altLang="zh-CN"/>
          </a:p>
        </p:txBody>
      </p:sp>
      <p:sp>
        <p:nvSpPr>
          <p:cNvPr id="97283" name="Rectangle 2">
            <a:extLst>
              <a:ext uri="{FF2B5EF4-FFF2-40B4-BE49-F238E27FC236}">
                <a16:creationId xmlns:a16="http://schemas.microsoft.com/office/drawing/2014/main" id="{C1DF6FF0-4AC8-457F-912D-DCB1ACF7E7C5}"/>
              </a:ext>
            </a:extLst>
          </p:cNvPr>
          <p:cNvSpPr>
            <a:spLocks noGrp="1" noChangeArrowheads="1"/>
          </p:cNvSpPr>
          <p:nvPr>
            <p:ph type="title"/>
          </p:nvPr>
        </p:nvSpPr>
        <p:spPr/>
        <p:txBody>
          <a:bodyPr/>
          <a:lstStyle/>
          <a:p>
            <a:pPr eaLnBrk="1" hangingPunct="1"/>
            <a:r>
              <a:rPr lang="zh-CN" altLang="en-US" sz="4800">
                <a:solidFill>
                  <a:srgbClr val="3333CC"/>
                </a:solidFill>
              </a:rPr>
              <a:t>具有无损连接性的模式分解</a:t>
            </a:r>
          </a:p>
        </p:txBody>
      </p:sp>
      <p:sp>
        <p:nvSpPr>
          <p:cNvPr id="141315" name="Rectangle 3">
            <a:extLst>
              <a:ext uri="{FF2B5EF4-FFF2-40B4-BE49-F238E27FC236}">
                <a16:creationId xmlns:a16="http://schemas.microsoft.com/office/drawing/2014/main" id="{088610FB-A1A0-412E-84C8-BD4E619C51E2}"/>
              </a:ext>
            </a:extLst>
          </p:cNvPr>
          <p:cNvSpPr>
            <a:spLocks noGrp="1" noChangeArrowheads="1"/>
          </p:cNvSpPr>
          <p:nvPr>
            <p:ph type="body" idx="1"/>
          </p:nvPr>
        </p:nvSpPr>
        <p:spPr>
          <a:xfrm>
            <a:off x="395288" y="1412875"/>
            <a:ext cx="8569325" cy="5184775"/>
          </a:xfrm>
        </p:spPr>
        <p:txBody>
          <a:bodyPr/>
          <a:lstStyle/>
          <a:p>
            <a:pPr eaLnBrk="1" hangingPunct="1"/>
            <a:r>
              <a:rPr lang="zh-CN" altLang="en-US"/>
              <a:t>关系模式</a:t>
            </a:r>
            <a:r>
              <a:rPr lang="en-US" altLang="zh-CN" i="1"/>
              <a:t>R</a:t>
            </a:r>
            <a:r>
              <a:rPr lang="en-US" altLang="zh-CN"/>
              <a:t>&lt;</a:t>
            </a:r>
            <a:r>
              <a:rPr lang="en-US" altLang="zh-CN" i="1"/>
              <a:t>U</a:t>
            </a:r>
            <a:r>
              <a:rPr lang="en-US" altLang="zh-CN"/>
              <a:t>, </a:t>
            </a:r>
            <a:r>
              <a:rPr lang="en-US" altLang="zh-CN" i="1"/>
              <a:t>F</a:t>
            </a:r>
            <a:r>
              <a:rPr lang="en-US" altLang="zh-CN"/>
              <a:t>&gt;</a:t>
            </a:r>
            <a:r>
              <a:rPr lang="zh-CN" altLang="en-US"/>
              <a:t>的一个分解</a:t>
            </a:r>
          </a:p>
          <a:p>
            <a:pPr eaLnBrk="1" hangingPunct="1">
              <a:buFontTx/>
              <a:buNone/>
            </a:pPr>
            <a:r>
              <a:rPr lang="en-US" altLang="zh-CN" i="1">
                <a:sym typeface="Symbol" panose="05050102010706020507" pitchFamily="18" charset="2"/>
              </a:rPr>
              <a:t>  </a:t>
            </a:r>
            <a:r>
              <a:rPr lang="en-US" altLang="zh-CN"/>
              <a:t> ={</a:t>
            </a:r>
            <a:r>
              <a:rPr lang="en-US" altLang="zh-CN" i="1"/>
              <a:t>R</a:t>
            </a:r>
            <a:r>
              <a:rPr lang="en-US" altLang="zh-CN" baseline="-25000"/>
              <a:t>1</a:t>
            </a:r>
            <a:r>
              <a:rPr lang="en-US" altLang="zh-CN"/>
              <a:t>&lt;</a:t>
            </a:r>
            <a:r>
              <a:rPr lang="en-US" altLang="zh-CN" i="1"/>
              <a:t>U</a:t>
            </a:r>
            <a:r>
              <a:rPr lang="en-US" altLang="zh-CN" baseline="-25000"/>
              <a:t>1</a:t>
            </a:r>
            <a:r>
              <a:rPr lang="en-US" altLang="zh-CN"/>
              <a:t>, </a:t>
            </a:r>
            <a:r>
              <a:rPr lang="en-US" altLang="zh-CN" i="1"/>
              <a:t>F</a:t>
            </a:r>
            <a:r>
              <a:rPr lang="en-US" altLang="zh-CN" baseline="-25000"/>
              <a:t>1</a:t>
            </a:r>
            <a:r>
              <a:rPr lang="en-US" altLang="zh-CN"/>
              <a:t>&gt;, </a:t>
            </a:r>
            <a:r>
              <a:rPr lang="en-US" altLang="zh-CN" i="1"/>
              <a:t>R</a:t>
            </a:r>
            <a:r>
              <a:rPr lang="en-US" altLang="zh-CN" baseline="-25000"/>
              <a:t>2</a:t>
            </a:r>
            <a:r>
              <a:rPr lang="en-US" altLang="zh-CN"/>
              <a:t>&lt;</a:t>
            </a:r>
            <a:r>
              <a:rPr lang="en-US" altLang="zh-CN" i="1"/>
              <a:t>U</a:t>
            </a:r>
            <a:r>
              <a:rPr lang="en-US" altLang="zh-CN" baseline="-25000"/>
              <a:t>2</a:t>
            </a:r>
            <a:r>
              <a:rPr lang="en-US" altLang="zh-CN"/>
              <a:t>, </a:t>
            </a:r>
            <a:r>
              <a:rPr lang="en-US" altLang="zh-CN" i="1"/>
              <a:t>F</a:t>
            </a:r>
            <a:r>
              <a:rPr lang="en-US" altLang="zh-CN" baseline="-25000"/>
              <a:t>2</a:t>
            </a:r>
            <a:r>
              <a:rPr lang="en-US" altLang="zh-CN"/>
              <a:t>&gt;,</a:t>
            </a:r>
            <a:r>
              <a:rPr lang="zh-CN" altLang="en-US"/>
              <a:t> </a:t>
            </a:r>
            <a:r>
              <a:rPr lang="en-US" altLang="zh-CN"/>
              <a:t>…, </a:t>
            </a:r>
            <a:r>
              <a:rPr lang="en-US" altLang="zh-CN" i="1"/>
              <a:t>R</a:t>
            </a:r>
            <a:r>
              <a:rPr lang="en-US" altLang="zh-CN" i="1" baseline="-25000"/>
              <a:t>k</a:t>
            </a:r>
            <a:r>
              <a:rPr lang="en-US" altLang="zh-CN"/>
              <a:t>&lt;</a:t>
            </a:r>
            <a:r>
              <a:rPr lang="en-US" altLang="zh-CN" i="1"/>
              <a:t>U</a:t>
            </a:r>
            <a:r>
              <a:rPr lang="en-US" altLang="zh-CN" i="1" baseline="-25000"/>
              <a:t>k</a:t>
            </a:r>
            <a:r>
              <a:rPr lang="en-US" altLang="zh-CN"/>
              <a:t>,</a:t>
            </a:r>
            <a:r>
              <a:rPr lang="en-US" altLang="zh-CN" i="1"/>
              <a:t>F</a:t>
            </a:r>
            <a:r>
              <a:rPr lang="en-US" altLang="zh-CN" i="1" baseline="-25000"/>
              <a:t>k</a:t>
            </a:r>
            <a:r>
              <a:rPr lang="en-US" altLang="zh-CN"/>
              <a:t>&gt;} </a:t>
            </a:r>
          </a:p>
          <a:p>
            <a:pPr eaLnBrk="1" hangingPunct="1"/>
            <a:r>
              <a:rPr lang="zh-CN" altLang="en-US"/>
              <a:t>若</a:t>
            </a:r>
            <a:r>
              <a:rPr lang="en-US" altLang="zh-CN" i="1"/>
              <a:t>R</a:t>
            </a:r>
            <a:r>
              <a:rPr lang="zh-CN" altLang="en-US"/>
              <a:t>与</a:t>
            </a:r>
            <a:r>
              <a:rPr lang="en-US" altLang="zh-CN" i="1"/>
              <a:t>R</a:t>
            </a:r>
            <a:r>
              <a:rPr lang="en-US" altLang="zh-CN" baseline="-25000"/>
              <a:t>1</a:t>
            </a:r>
            <a:r>
              <a:rPr lang="zh-CN" altLang="en-US"/>
              <a:t>、</a:t>
            </a:r>
            <a:r>
              <a:rPr lang="en-US" altLang="zh-CN" i="1"/>
              <a:t>R</a:t>
            </a:r>
            <a:r>
              <a:rPr lang="en-US" altLang="zh-CN" baseline="-25000"/>
              <a:t>2</a:t>
            </a:r>
            <a:r>
              <a:rPr lang="zh-CN" altLang="en-US"/>
              <a:t>、</a:t>
            </a:r>
            <a:r>
              <a:rPr lang="en-US" altLang="zh-CN"/>
              <a:t>…</a:t>
            </a:r>
            <a:r>
              <a:rPr lang="zh-CN" altLang="en-US"/>
              <a:t>、</a:t>
            </a:r>
            <a:r>
              <a:rPr lang="en-US" altLang="zh-CN" i="1"/>
              <a:t>R</a:t>
            </a:r>
            <a:r>
              <a:rPr lang="en-US" altLang="zh-CN" i="1" baseline="-25000"/>
              <a:t>k</a:t>
            </a:r>
            <a:r>
              <a:rPr lang="zh-CN" altLang="en-US"/>
              <a:t>自然连接的结果相等，则称关系模式</a:t>
            </a:r>
            <a:r>
              <a:rPr lang="en-US" altLang="zh-CN" i="1"/>
              <a:t>R</a:t>
            </a:r>
            <a:r>
              <a:rPr lang="zh-CN" altLang="en-US"/>
              <a:t>的这个分解</a:t>
            </a:r>
            <a:r>
              <a:rPr lang="en-US" altLang="zh-CN" i="1">
                <a:sym typeface="Symbol" panose="05050102010706020507" pitchFamily="18" charset="2"/>
              </a:rPr>
              <a:t></a:t>
            </a:r>
            <a:r>
              <a:rPr lang="zh-CN" altLang="en-US"/>
              <a:t>具有无损连接性 </a:t>
            </a:r>
            <a:r>
              <a:rPr lang="en-US" altLang="zh-CN"/>
              <a:t>(</a:t>
            </a:r>
            <a:r>
              <a:rPr lang="en-US" altLang="zh-CN">
                <a:solidFill>
                  <a:schemeClr val="accent2"/>
                </a:solidFill>
              </a:rPr>
              <a:t>Lossless join</a:t>
            </a:r>
            <a:r>
              <a:rPr lang="en-US" altLang="zh-CN"/>
              <a:t>)</a:t>
            </a:r>
            <a:r>
              <a:rPr lang="zh-CN" altLang="en-US"/>
              <a:t>。</a:t>
            </a:r>
          </a:p>
          <a:p>
            <a:pPr eaLnBrk="1" hangingPunct="1"/>
            <a:r>
              <a:rPr lang="zh-CN" altLang="en-US">
                <a:solidFill>
                  <a:srgbClr val="0000FF"/>
                </a:solidFill>
              </a:rPr>
              <a:t>具有无损连接性的分解保证不丢失信息</a:t>
            </a:r>
            <a:r>
              <a:rPr lang="zh-CN" altLang="en-US"/>
              <a:t>。</a:t>
            </a:r>
          </a:p>
          <a:p>
            <a:pPr eaLnBrk="1" hangingPunct="1"/>
            <a:r>
              <a:rPr lang="zh-CN" altLang="en-US">
                <a:solidFill>
                  <a:srgbClr val="0000FF"/>
                </a:solidFill>
              </a:rPr>
              <a:t>无损连接性不一定能解决插入异常、删除异常、修改复杂、数据冗余等问题</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a:extLst>
              <a:ext uri="{FF2B5EF4-FFF2-40B4-BE49-F238E27FC236}">
                <a16:creationId xmlns:a16="http://schemas.microsoft.com/office/drawing/2014/main" id="{8004AF87-867B-4A34-84B5-0C2943C93F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046DAD-0BE2-4216-91D9-A977740F8E3E}" type="slidenum">
              <a:rPr lang="zh-CN" altLang="en-US"/>
              <a:pPr eaLnBrk="1" hangingPunct="1"/>
              <a:t>95</a:t>
            </a:fld>
            <a:endParaRPr lang="en-US" altLang="zh-CN"/>
          </a:p>
        </p:txBody>
      </p:sp>
      <p:sp>
        <p:nvSpPr>
          <p:cNvPr id="155651" name="Rectangle 3">
            <a:extLst>
              <a:ext uri="{FF2B5EF4-FFF2-40B4-BE49-F238E27FC236}">
                <a16:creationId xmlns:a16="http://schemas.microsoft.com/office/drawing/2014/main" id="{17F0058F-1599-4E7C-AD53-13BB2591AC8A}"/>
              </a:ext>
            </a:extLst>
          </p:cNvPr>
          <p:cNvSpPr>
            <a:spLocks noGrp="1" noChangeArrowheads="1"/>
          </p:cNvSpPr>
          <p:nvPr>
            <p:ph type="body" idx="1"/>
          </p:nvPr>
        </p:nvSpPr>
        <p:spPr>
          <a:xfrm>
            <a:off x="0" y="188913"/>
            <a:ext cx="9144000" cy="6669087"/>
          </a:xfrm>
        </p:spPr>
        <p:txBody>
          <a:bodyPr/>
          <a:lstStyle/>
          <a:p>
            <a:pPr marL="609600" indent="-609600" eaLnBrk="1" hangingPunct="1">
              <a:lnSpc>
                <a:spcPct val="80000"/>
              </a:lnSpc>
              <a:buFontTx/>
              <a:buNone/>
            </a:pPr>
            <a:r>
              <a:rPr lang="zh-CN" altLang="en-US">
                <a:solidFill>
                  <a:srgbClr val="3333CC"/>
                </a:solidFill>
              </a:rPr>
              <a:t>算法 </a:t>
            </a:r>
            <a:r>
              <a:rPr lang="en-US" altLang="zh-CN">
                <a:solidFill>
                  <a:srgbClr val="3333CC"/>
                </a:solidFill>
              </a:rPr>
              <a:t>6.2 </a:t>
            </a:r>
            <a:r>
              <a:rPr lang="zh-CN" altLang="en-US">
                <a:solidFill>
                  <a:srgbClr val="3333CC"/>
                </a:solidFill>
              </a:rPr>
              <a:t>判别一个分解的无损连接性</a:t>
            </a:r>
          </a:p>
          <a:p>
            <a:pPr marL="990600" lvl="1" indent="-533400" eaLnBrk="1" hangingPunct="1">
              <a:lnSpc>
                <a:spcPct val="80000"/>
              </a:lnSpc>
              <a:buFontTx/>
              <a:buAutoNum type="circleNumDbPlain"/>
            </a:pPr>
            <a:r>
              <a:rPr lang="en-US" altLang="zh-CN" sz="3200" i="1">
                <a:sym typeface="Symbol" panose="05050102010706020507" pitchFamily="18" charset="2"/>
              </a:rPr>
              <a:t></a:t>
            </a:r>
            <a:r>
              <a:rPr lang="en-US" altLang="zh-CN" sz="3200"/>
              <a:t> ={</a:t>
            </a:r>
            <a:r>
              <a:rPr lang="en-US" altLang="zh-CN" sz="3200" i="1"/>
              <a:t>R</a:t>
            </a:r>
            <a:r>
              <a:rPr lang="en-US" altLang="zh-CN" sz="3200" baseline="-25000"/>
              <a:t>1</a:t>
            </a:r>
            <a:r>
              <a:rPr lang="en-US" altLang="zh-CN" sz="3200"/>
              <a:t>&lt;</a:t>
            </a:r>
            <a:r>
              <a:rPr lang="en-US" altLang="zh-CN" sz="3200" i="1"/>
              <a:t>U</a:t>
            </a:r>
            <a:r>
              <a:rPr lang="en-US" altLang="zh-CN" sz="3200" baseline="-25000"/>
              <a:t>1</a:t>
            </a:r>
            <a:r>
              <a:rPr lang="en-US" altLang="zh-CN" sz="3200"/>
              <a:t>, </a:t>
            </a:r>
            <a:r>
              <a:rPr lang="en-US" altLang="zh-CN" sz="3200" i="1"/>
              <a:t>F</a:t>
            </a:r>
            <a:r>
              <a:rPr lang="en-US" altLang="zh-CN" sz="3200" baseline="-25000"/>
              <a:t>1</a:t>
            </a:r>
            <a:r>
              <a:rPr lang="en-US" altLang="zh-CN" sz="3200"/>
              <a:t>&gt;, …, </a:t>
            </a:r>
            <a:r>
              <a:rPr lang="en-US" altLang="zh-CN" sz="3200" i="1"/>
              <a:t>R</a:t>
            </a:r>
            <a:r>
              <a:rPr lang="en-US" altLang="zh-CN" sz="3200" i="1" baseline="-25000"/>
              <a:t>k</a:t>
            </a:r>
            <a:r>
              <a:rPr lang="en-US" altLang="zh-CN" sz="3200"/>
              <a:t>&lt;</a:t>
            </a:r>
            <a:r>
              <a:rPr lang="en-US" altLang="zh-CN" sz="3200" i="1"/>
              <a:t>U</a:t>
            </a:r>
            <a:r>
              <a:rPr lang="en-US" altLang="zh-CN" sz="3200" i="1" baseline="-25000"/>
              <a:t>k</a:t>
            </a:r>
            <a:r>
              <a:rPr lang="en-US" altLang="zh-CN" sz="3200"/>
              <a:t>,</a:t>
            </a:r>
            <a:r>
              <a:rPr lang="en-US" altLang="zh-CN" sz="3200" i="1"/>
              <a:t>F</a:t>
            </a:r>
            <a:r>
              <a:rPr lang="en-US" altLang="zh-CN" sz="3200" i="1" baseline="-25000"/>
              <a:t>k</a:t>
            </a:r>
            <a:r>
              <a:rPr lang="en-US" altLang="zh-CN" sz="3200"/>
              <a:t>&gt;}</a:t>
            </a:r>
            <a:r>
              <a:rPr lang="zh-CN" altLang="en-US" sz="3200"/>
              <a:t>是</a:t>
            </a:r>
            <a:r>
              <a:rPr lang="en-US" altLang="zh-CN" sz="3200" i="1"/>
              <a:t>R</a:t>
            </a:r>
            <a:r>
              <a:rPr lang="en-US" altLang="zh-CN" sz="3200"/>
              <a:t>&lt;</a:t>
            </a:r>
            <a:r>
              <a:rPr lang="en-US" altLang="zh-CN" sz="3200" i="1"/>
              <a:t>U</a:t>
            </a:r>
            <a:r>
              <a:rPr lang="en-US" altLang="zh-CN" sz="3200"/>
              <a:t>, </a:t>
            </a:r>
            <a:r>
              <a:rPr lang="en-US" altLang="zh-CN" sz="3200" i="1"/>
              <a:t>F</a:t>
            </a:r>
            <a:r>
              <a:rPr lang="en-US" altLang="zh-CN" sz="3200"/>
              <a:t>&gt;</a:t>
            </a:r>
            <a:r>
              <a:rPr lang="zh-CN" altLang="en-US" sz="3200"/>
              <a:t>的一个分解，</a:t>
            </a:r>
            <a:r>
              <a:rPr lang="en-US" altLang="zh-CN" sz="3200" i="1"/>
              <a:t>U</a:t>
            </a:r>
            <a:r>
              <a:rPr lang="en-US" altLang="zh-CN" sz="3200"/>
              <a:t>={</a:t>
            </a:r>
            <a:r>
              <a:rPr lang="en-US" altLang="zh-CN" sz="3200" i="1"/>
              <a:t>A</a:t>
            </a:r>
            <a:r>
              <a:rPr lang="en-US" altLang="zh-CN" sz="3200" baseline="-25000"/>
              <a:t>1</a:t>
            </a:r>
            <a:r>
              <a:rPr lang="en-US" altLang="zh-CN" sz="3200"/>
              <a:t>, …, </a:t>
            </a:r>
            <a:r>
              <a:rPr lang="en-US" altLang="zh-CN" sz="3200" i="1"/>
              <a:t>A</a:t>
            </a:r>
            <a:r>
              <a:rPr lang="en-US" altLang="zh-CN" sz="3200" i="1" baseline="-25000"/>
              <a:t>n</a:t>
            </a:r>
            <a:r>
              <a:rPr lang="en-US" altLang="zh-CN" sz="3200"/>
              <a:t>}, </a:t>
            </a:r>
            <a:r>
              <a:rPr lang="en-US" altLang="zh-CN" sz="3200" i="1"/>
              <a:t>F</a:t>
            </a:r>
            <a:r>
              <a:rPr lang="en-US" altLang="zh-CN" sz="3200"/>
              <a:t>={FD</a:t>
            </a:r>
            <a:r>
              <a:rPr lang="en-US" altLang="zh-CN" sz="3200" baseline="-25000"/>
              <a:t>1</a:t>
            </a:r>
            <a:r>
              <a:rPr lang="en-US" altLang="zh-CN" sz="3200"/>
              <a:t>, FD</a:t>
            </a:r>
            <a:r>
              <a:rPr lang="en-US" altLang="zh-CN" sz="3200" baseline="-25000"/>
              <a:t>2</a:t>
            </a:r>
            <a:r>
              <a:rPr lang="en-US" altLang="zh-CN" sz="3200"/>
              <a:t>, …, FD</a:t>
            </a:r>
            <a:r>
              <a:rPr lang="en-US" altLang="zh-CN" sz="3200" i="1" baseline="-25000">
                <a:sym typeface="Symbol" panose="05050102010706020507" pitchFamily="18" charset="2"/>
              </a:rPr>
              <a:t></a:t>
            </a:r>
            <a:r>
              <a:rPr lang="en-US" altLang="zh-CN" sz="3200"/>
              <a:t>}</a:t>
            </a:r>
            <a:r>
              <a:rPr lang="zh-CN" altLang="en-US" sz="3200"/>
              <a:t>，不妨设</a:t>
            </a:r>
            <a:r>
              <a:rPr lang="en-US" altLang="zh-CN" sz="3200" i="1"/>
              <a:t>F</a:t>
            </a:r>
            <a:r>
              <a:rPr lang="zh-CN" altLang="en-US" sz="3200"/>
              <a:t>是一个极小依赖集。</a:t>
            </a:r>
          </a:p>
          <a:p>
            <a:pPr marL="990600" lvl="1" indent="-533400" eaLnBrk="1" hangingPunct="1">
              <a:lnSpc>
                <a:spcPct val="80000"/>
              </a:lnSpc>
              <a:buFontTx/>
              <a:buAutoNum type="circleNumDbPlain"/>
            </a:pPr>
            <a:r>
              <a:rPr lang="zh-CN" altLang="en-US" sz="3200"/>
              <a:t>建立一张</a:t>
            </a:r>
            <a:r>
              <a:rPr lang="en-US" altLang="zh-CN" sz="3200" i="1"/>
              <a:t>n</a:t>
            </a:r>
            <a:r>
              <a:rPr lang="zh-CN" altLang="en-US" sz="3200"/>
              <a:t>列</a:t>
            </a:r>
            <a:r>
              <a:rPr lang="en-US" altLang="zh-CN" sz="3200" i="1"/>
              <a:t>k</a:t>
            </a:r>
            <a:r>
              <a:rPr lang="zh-CN" altLang="en-US" sz="3200"/>
              <a:t>行的表，每一列对应一个属性，每一行对应分解中的一个关系模式。若属性</a:t>
            </a:r>
            <a:r>
              <a:rPr lang="en-US" altLang="zh-CN" sz="3200" i="1"/>
              <a:t>A</a:t>
            </a:r>
            <a:r>
              <a:rPr lang="en-US" altLang="zh-CN" sz="3200" i="1" baseline="-25000"/>
              <a:t>j</a:t>
            </a:r>
            <a:r>
              <a:rPr lang="zh-CN" altLang="en-US" sz="3200"/>
              <a:t>属于</a:t>
            </a:r>
            <a:r>
              <a:rPr lang="en-US" altLang="zh-CN" sz="3200" i="1"/>
              <a:t>U</a:t>
            </a:r>
            <a:r>
              <a:rPr lang="en-US" altLang="zh-CN" sz="3200" i="1" baseline="-25000"/>
              <a:t>i</a:t>
            </a:r>
            <a:r>
              <a:rPr lang="zh-CN" altLang="en-US" sz="3200"/>
              <a:t>，则在</a:t>
            </a:r>
            <a:r>
              <a:rPr lang="en-US" altLang="zh-CN" sz="3200" i="1"/>
              <a:t>j</a:t>
            </a:r>
            <a:r>
              <a:rPr lang="zh-CN" altLang="en-US" sz="3200"/>
              <a:t>列</a:t>
            </a:r>
            <a:r>
              <a:rPr lang="en-US" altLang="zh-CN" sz="3200" i="1"/>
              <a:t>i</a:t>
            </a:r>
            <a:r>
              <a:rPr lang="zh-CN" altLang="en-US" sz="3200"/>
              <a:t>行交叉处填上</a:t>
            </a:r>
            <a:r>
              <a:rPr lang="en-US" altLang="zh-CN" sz="3200" i="1"/>
              <a:t>a</a:t>
            </a:r>
            <a:r>
              <a:rPr lang="en-US" altLang="zh-CN" sz="3200" i="1" baseline="-25000"/>
              <a:t>j</a:t>
            </a:r>
            <a:r>
              <a:rPr lang="zh-CN" altLang="en-US" sz="3200"/>
              <a:t>，否则填上</a:t>
            </a:r>
            <a:r>
              <a:rPr lang="en-US" altLang="zh-CN" sz="3200" i="1"/>
              <a:t>b</a:t>
            </a:r>
            <a:r>
              <a:rPr lang="en-US" altLang="zh-CN" i="1" baseline="-25000">
                <a:latin typeface="Times New Roman" panose="02020603050405020304" pitchFamily="18" charset="0"/>
                <a:cs typeface="Times New Roman" panose="02020603050405020304" pitchFamily="18" charset="0"/>
              </a:rPr>
              <a:t>ij</a:t>
            </a:r>
            <a:r>
              <a:rPr lang="zh-CN" altLang="en-US" sz="3200"/>
              <a:t>。</a:t>
            </a:r>
          </a:p>
          <a:p>
            <a:pPr marL="990600" lvl="1" indent="-533400" eaLnBrk="1" hangingPunct="1">
              <a:lnSpc>
                <a:spcPct val="80000"/>
              </a:lnSpc>
              <a:buFontTx/>
              <a:buAutoNum type="circleNumDbPlain"/>
            </a:pPr>
            <a:r>
              <a:rPr lang="zh-CN" altLang="en-US" sz="3200"/>
              <a:t>对每一个</a:t>
            </a:r>
            <a:r>
              <a:rPr lang="en-US" altLang="zh-CN" sz="3200"/>
              <a:t>FD</a:t>
            </a:r>
            <a:r>
              <a:rPr lang="en-US" altLang="zh-CN" sz="3200" i="1" baseline="-25000"/>
              <a:t>i</a:t>
            </a:r>
            <a:r>
              <a:rPr lang="zh-CN" altLang="en-US" sz="3200"/>
              <a:t>做下列操作：找到</a:t>
            </a:r>
            <a:r>
              <a:rPr lang="en-US" altLang="zh-CN" sz="3200" i="1"/>
              <a:t>X</a:t>
            </a:r>
            <a:r>
              <a:rPr lang="en-US" altLang="zh-CN" sz="3200" i="1" baseline="-25000"/>
              <a:t>i</a:t>
            </a:r>
            <a:r>
              <a:rPr lang="zh-CN" altLang="en-US" sz="3200"/>
              <a:t>所对应的列中具有相同符号的那些行。考察这些行中</a:t>
            </a:r>
            <a:r>
              <a:rPr lang="en-US" altLang="zh-CN" sz="3200" i="1"/>
              <a:t>l</a:t>
            </a:r>
            <a:r>
              <a:rPr lang="en-US" altLang="zh-CN" sz="3200" i="1" baseline="-25000"/>
              <a:t>i</a:t>
            </a:r>
            <a:r>
              <a:rPr lang="zh-CN" altLang="en-US" sz="3200"/>
              <a:t>列的元素，若其中有</a:t>
            </a:r>
            <a:r>
              <a:rPr lang="en-US" altLang="zh-CN" sz="3200" i="1"/>
              <a:t>a</a:t>
            </a:r>
            <a:r>
              <a:rPr lang="en-US" altLang="zh-CN" sz="3200" i="1" baseline="-25000"/>
              <a:t>li</a:t>
            </a:r>
            <a:r>
              <a:rPr lang="zh-CN" altLang="en-US" sz="3200"/>
              <a:t>，则全部改为</a:t>
            </a:r>
            <a:r>
              <a:rPr lang="en-US" altLang="zh-CN" sz="3200" i="1"/>
              <a:t>a</a:t>
            </a:r>
            <a:r>
              <a:rPr lang="en-US" altLang="zh-CN" sz="3200" i="1" baseline="-25000"/>
              <a:t>li</a:t>
            </a:r>
            <a:r>
              <a:rPr lang="zh-CN" altLang="en-US" sz="3200"/>
              <a:t>；否则全部改为</a:t>
            </a:r>
            <a:r>
              <a:rPr lang="en-US" altLang="zh-CN" sz="3200" i="1"/>
              <a:t>b</a:t>
            </a:r>
            <a:r>
              <a:rPr lang="en-US" altLang="zh-CN" sz="3200" i="1" baseline="-25000"/>
              <a:t>mli</a:t>
            </a:r>
            <a:r>
              <a:rPr lang="zh-CN" altLang="en-US" sz="3200"/>
              <a:t>，</a:t>
            </a:r>
            <a:r>
              <a:rPr lang="en-US" altLang="zh-CN" sz="3200" i="1"/>
              <a:t>m</a:t>
            </a:r>
            <a:r>
              <a:rPr lang="zh-CN" altLang="en-US" sz="3200"/>
              <a:t>是这些行的行号最小值。</a:t>
            </a:r>
          </a:p>
          <a:p>
            <a:pPr marL="990600" lvl="1" indent="-533400" eaLnBrk="1" hangingPunct="1">
              <a:lnSpc>
                <a:spcPct val="80000"/>
              </a:lnSpc>
              <a:buFontTx/>
              <a:buAutoNum type="circleNumDbPlain"/>
            </a:pPr>
            <a:r>
              <a:rPr lang="zh-CN" altLang="en-US" sz="3200"/>
              <a:t>如在某次更改后有一行成为</a:t>
            </a:r>
            <a:r>
              <a:rPr lang="en-US" altLang="zh-CN" sz="3200" i="1"/>
              <a:t>a</a:t>
            </a:r>
            <a:r>
              <a:rPr lang="en-US" altLang="zh-CN" sz="3200" baseline="-25000"/>
              <a:t>1</a:t>
            </a:r>
            <a:r>
              <a:rPr lang="en-US" altLang="zh-CN" sz="3200"/>
              <a:t>,</a:t>
            </a:r>
            <a:r>
              <a:rPr lang="en-US" altLang="zh-CN" sz="3200" i="1"/>
              <a:t>a</a:t>
            </a:r>
            <a:r>
              <a:rPr lang="en-US" altLang="zh-CN" sz="3200" baseline="-25000"/>
              <a:t>2</a:t>
            </a:r>
            <a:r>
              <a:rPr lang="en-US" altLang="zh-CN" sz="3200"/>
              <a:t>, …, </a:t>
            </a:r>
            <a:r>
              <a:rPr lang="en-US" altLang="zh-CN" sz="3200" i="1"/>
              <a:t>a</a:t>
            </a:r>
            <a:r>
              <a:rPr lang="en-US" altLang="zh-CN" sz="3200" i="1" baseline="-25000"/>
              <a:t>n</a:t>
            </a:r>
            <a:r>
              <a:rPr lang="zh-CN" altLang="en-US" sz="3200"/>
              <a:t>则算法终止。 </a:t>
            </a:r>
            <a:r>
              <a:rPr lang="en-US" altLang="zh-CN" sz="3200" i="1">
                <a:sym typeface="Symbol" panose="05050102010706020507" pitchFamily="18" charset="2"/>
              </a:rPr>
              <a:t></a:t>
            </a:r>
            <a:r>
              <a:rPr lang="en-US" altLang="zh-CN" sz="3200"/>
              <a:t> </a:t>
            </a:r>
            <a:r>
              <a:rPr lang="zh-CN" altLang="en-US" sz="3200"/>
              <a:t>具有无损连接性，否则</a:t>
            </a:r>
            <a:r>
              <a:rPr lang="en-US" altLang="zh-CN" sz="3200" i="1">
                <a:sym typeface="Symbol" panose="05050102010706020507" pitchFamily="18" charset="2"/>
              </a:rPr>
              <a:t></a:t>
            </a:r>
            <a:r>
              <a:rPr lang="en-US" altLang="zh-CN" sz="3200"/>
              <a:t> </a:t>
            </a:r>
            <a:r>
              <a:rPr lang="zh-CN" altLang="en-US" sz="3200"/>
              <a:t>不具有无损连接性。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7">
            <a:extLst>
              <a:ext uri="{FF2B5EF4-FFF2-40B4-BE49-F238E27FC236}">
                <a16:creationId xmlns:a16="http://schemas.microsoft.com/office/drawing/2014/main" id="{5D9AE075-13E6-4554-874B-AE8B60A0C6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70F0A6-DC0E-463E-AE2F-9BF16874335D}" type="slidenum">
              <a:rPr lang="zh-CN" altLang="en-US"/>
              <a:pPr eaLnBrk="1" hangingPunct="1"/>
              <a:t>96</a:t>
            </a:fld>
            <a:endParaRPr lang="en-US" altLang="zh-CN"/>
          </a:p>
        </p:txBody>
      </p:sp>
      <p:sp>
        <p:nvSpPr>
          <p:cNvPr id="99331" name="Rectangle 3">
            <a:extLst>
              <a:ext uri="{FF2B5EF4-FFF2-40B4-BE49-F238E27FC236}">
                <a16:creationId xmlns:a16="http://schemas.microsoft.com/office/drawing/2014/main" id="{75C2323B-1B5E-4D7C-B807-99E076678039}"/>
              </a:ext>
            </a:extLst>
          </p:cNvPr>
          <p:cNvSpPr>
            <a:spLocks noGrp="1" noChangeArrowheads="1"/>
          </p:cNvSpPr>
          <p:nvPr>
            <p:ph type="body" sz="half" idx="1"/>
          </p:nvPr>
        </p:nvSpPr>
        <p:spPr>
          <a:xfrm>
            <a:off x="323850" y="115888"/>
            <a:ext cx="4038600" cy="4525962"/>
          </a:xfrm>
        </p:spPr>
        <p:txBody>
          <a:bodyPr/>
          <a:lstStyle/>
          <a:p>
            <a:pPr eaLnBrk="1" hangingPunct="1">
              <a:buFontTx/>
              <a:buNone/>
            </a:pPr>
            <a:r>
              <a:rPr lang="zh-CN" altLang="en-US"/>
              <a:t>例</a:t>
            </a:r>
            <a:r>
              <a:rPr lang="en-US" altLang="zh-CN"/>
              <a:t>5. </a:t>
            </a:r>
            <a:r>
              <a:rPr lang="zh-CN" altLang="en-US"/>
              <a:t>已知</a:t>
            </a:r>
            <a:r>
              <a:rPr lang="en-US" altLang="zh-CN" i="1"/>
              <a:t>R</a:t>
            </a:r>
            <a:r>
              <a:rPr lang="en-US" altLang="zh-CN"/>
              <a:t>&lt;</a:t>
            </a:r>
            <a:r>
              <a:rPr lang="en-US" altLang="zh-CN" i="1"/>
              <a:t>U</a:t>
            </a:r>
            <a:r>
              <a:rPr lang="en-US" altLang="zh-CN"/>
              <a:t>, </a:t>
            </a:r>
            <a:r>
              <a:rPr lang="en-US" altLang="zh-CN" i="1"/>
              <a:t>F</a:t>
            </a:r>
            <a:r>
              <a:rPr lang="en-US" altLang="zh-CN"/>
              <a:t>&gt;</a:t>
            </a:r>
            <a:r>
              <a:rPr lang="zh-CN" altLang="en-US"/>
              <a:t>，</a:t>
            </a:r>
            <a:r>
              <a:rPr lang="en-US" altLang="zh-CN" i="1"/>
              <a:t>U</a:t>
            </a:r>
            <a:r>
              <a:rPr lang="en-US" altLang="zh-CN"/>
              <a:t>={</a:t>
            </a:r>
            <a:r>
              <a:rPr lang="en-US" altLang="zh-CN" i="1"/>
              <a:t>A</a:t>
            </a:r>
            <a:r>
              <a:rPr lang="en-US" altLang="zh-CN"/>
              <a:t>, </a:t>
            </a:r>
            <a:r>
              <a:rPr lang="en-US" altLang="zh-CN" i="1"/>
              <a:t>B</a:t>
            </a:r>
            <a:r>
              <a:rPr lang="en-US" altLang="zh-CN"/>
              <a:t>, </a:t>
            </a:r>
            <a:r>
              <a:rPr lang="en-US" altLang="zh-CN" i="1"/>
              <a:t>C</a:t>
            </a:r>
            <a:r>
              <a:rPr lang="en-US" altLang="zh-CN"/>
              <a:t>, </a:t>
            </a:r>
            <a:r>
              <a:rPr lang="en-US" altLang="zh-CN" i="1"/>
              <a:t>D</a:t>
            </a:r>
            <a:r>
              <a:rPr lang="en-US" altLang="zh-CN"/>
              <a:t>, </a:t>
            </a:r>
            <a:r>
              <a:rPr lang="en-US" altLang="zh-CN" i="1"/>
              <a:t>E</a:t>
            </a:r>
            <a:r>
              <a:rPr lang="en-US" altLang="zh-CN"/>
              <a:t>}, </a:t>
            </a:r>
            <a:r>
              <a:rPr lang="en-US" altLang="zh-CN" i="1"/>
              <a:t>F</a:t>
            </a:r>
            <a:r>
              <a:rPr lang="en-US" altLang="zh-CN"/>
              <a:t>={</a:t>
            </a:r>
            <a:r>
              <a:rPr lang="en-US" altLang="zh-CN" i="1"/>
              <a:t>AB</a:t>
            </a:r>
            <a:r>
              <a:rPr lang="en-US" altLang="zh-CN"/>
              <a:t>→</a:t>
            </a:r>
            <a:r>
              <a:rPr lang="en-US" altLang="zh-CN" i="1"/>
              <a:t>C</a:t>
            </a:r>
            <a:r>
              <a:rPr lang="en-US" altLang="zh-CN"/>
              <a:t>, </a:t>
            </a:r>
            <a:r>
              <a:rPr lang="en-US" altLang="zh-CN" i="1"/>
              <a:t>C</a:t>
            </a:r>
            <a:r>
              <a:rPr lang="en-US" altLang="zh-CN"/>
              <a:t>→</a:t>
            </a:r>
            <a:r>
              <a:rPr lang="en-US" altLang="zh-CN" i="1"/>
              <a:t>D</a:t>
            </a:r>
            <a:r>
              <a:rPr lang="en-US" altLang="zh-CN"/>
              <a:t>, </a:t>
            </a:r>
            <a:r>
              <a:rPr lang="en-US" altLang="zh-CN" i="1"/>
              <a:t>D</a:t>
            </a:r>
            <a:r>
              <a:rPr lang="en-US" altLang="zh-CN"/>
              <a:t>→</a:t>
            </a:r>
            <a:r>
              <a:rPr lang="en-US" altLang="zh-CN" i="1"/>
              <a:t>E</a:t>
            </a:r>
            <a:r>
              <a:rPr lang="en-US" altLang="zh-CN"/>
              <a:t>}</a:t>
            </a:r>
            <a:r>
              <a:rPr lang="zh-CN" altLang="en-US"/>
              <a:t>，</a:t>
            </a:r>
            <a:r>
              <a:rPr lang="en-US" altLang="zh-CN" i="1"/>
              <a:t>R</a:t>
            </a:r>
            <a:r>
              <a:rPr lang="zh-CN" altLang="en-US"/>
              <a:t>的一个分解为</a:t>
            </a:r>
            <a:r>
              <a:rPr lang="en-US" altLang="zh-CN" i="1"/>
              <a:t>R</a:t>
            </a:r>
            <a:r>
              <a:rPr lang="en-US" altLang="zh-CN" baseline="-25000"/>
              <a:t>1</a:t>
            </a:r>
            <a:r>
              <a:rPr lang="en-US" altLang="zh-CN"/>
              <a:t>(</a:t>
            </a:r>
            <a:r>
              <a:rPr lang="en-US" altLang="zh-CN" i="1"/>
              <a:t>A</a:t>
            </a:r>
            <a:r>
              <a:rPr lang="en-US" altLang="zh-CN"/>
              <a:t>, </a:t>
            </a:r>
            <a:r>
              <a:rPr lang="en-US" altLang="zh-CN" i="1"/>
              <a:t>B</a:t>
            </a:r>
            <a:r>
              <a:rPr lang="en-US" altLang="zh-CN"/>
              <a:t>, </a:t>
            </a:r>
            <a:r>
              <a:rPr lang="en-US" altLang="zh-CN" i="1"/>
              <a:t>C</a:t>
            </a:r>
            <a:r>
              <a:rPr lang="en-US" altLang="zh-CN"/>
              <a:t>), </a:t>
            </a:r>
            <a:r>
              <a:rPr lang="en-US" altLang="zh-CN" i="1"/>
              <a:t>R</a:t>
            </a:r>
            <a:r>
              <a:rPr lang="en-US" altLang="zh-CN" baseline="-25000"/>
              <a:t>2</a:t>
            </a:r>
            <a:r>
              <a:rPr lang="en-US" altLang="zh-CN"/>
              <a:t>(</a:t>
            </a:r>
            <a:r>
              <a:rPr lang="en-US" altLang="zh-CN" i="1"/>
              <a:t>C</a:t>
            </a:r>
            <a:r>
              <a:rPr lang="en-US" altLang="zh-CN"/>
              <a:t>, </a:t>
            </a:r>
            <a:r>
              <a:rPr lang="en-US" altLang="zh-CN" i="1"/>
              <a:t>D</a:t>
            </a:r>
            <a:r>
              <a:rPr lang="en-US" altLang="zh-CN"/>
              <a:t>), </a:t>
            </a:r>
            <a:r>
              <a:rPr lang="en-US" altLang="zh-CN" i="1"/>
              <a:t>R</a:t>
            </a:r>
            <a:r>
              <a:rPr lang="en-US" altLang="zh-CN" baseline="-25000"/>
              <a:t>3</a:t>
            </a:r>
            <a:r>
              <a:rPr lang="en-US" altLang="zh-CN"/>
              <a:t>(</a:t>
            </a:r>
            <a:r>
              <a:rPr lang="en-US" altLang="zh-CN" i="1"/>
              <a:t>D</a:t>
            </a:r>
            <a:r>
              <a:rPr lang="en-US" altLang="zh-CN"/>
              <a:t>,</a:t>
            </a:r>
            <a:r>
              <a:rPr lang="en-US" altLang="zh-CN" i="1"/>
              <a:t>E</a:t>
            </a:r>
            <a:r>
              <a:rPr lang="en-US" altLang="zh-CN"/>
              <a:t>)</a:t>
            </a:r>
            <a:r>
              <a:rPr lang="zh-CN" altLang="en-US"/>
              <a:t>，此分解具有无损连接性。</a:t>
            </a:r>
          </a:p>
        </p:txBody>
      </p:sp>
      <p:graphicFrame>
        <p:nvGraphicFramePr>
          <p:cNvPr id="156748" name="Group 76">
            <a:extLst>
              <a:ext uri="{FF2B5EF4-FFF2-40B4-BE49-F238E27FC236}">
                <a16:creationId xmlns:a16="http://schemas.microsoft.com/office/drawing/2014/main" id="{A7174969-F9B9-46E3-BA98-31905ECB9429}"/>
              </a:ext>
            </a:extLst>
          </p:cNvPr>
          <p:cNvGraphicFramePr>
            <a:graphicFrameLocks noGrp="1"/>
          </p:cNvGraphicFramePr>
          <p:nvPr>
            <p:ph sz="quarter" idx="2"/>
          </p:nvPr>
        </p:nvGraphicFramePr>
        <p:xfrm>
          <a:off x="4643438" y="836613"/>
          <a:ext cx="4038600" cy="2160588"/>
        </p:xfrm>
        <a:graphic>
          <a:graphicData uri="http://schemas.openxmlformats.org/drawingml/2006/table">
            <a:tbl>
              <a:tblPr/>
              <a:tblGrid>
                <a:gridCol w="808037">
                  <a:extLst>
                    <a:ext uri="{9D8B030D-6E8A-4147-A177-3AD203B41FA5}">
                      <a16:colId xmlns:a16="http://schemas.microsoft.com/office/drawing/2014/main" val="3368316168"/>
                    </a:ext>
                  </a:extLst>
                </a:gridCol>
                <a:gridCol w="808038">
                  <a:extLst>
                    <a:ext uri="{9D8B030D-6E8A-4147-A177-3AD203B41FA5}">
                      <a16:colId xmlns:a16="http://schemas.microsoft.com/office/drawing/2014/main" val="760116371"/>
                    </a:ext>
                  </a:extLst>
                </a:gridCol>
                <a:gridCol w="806450">
                  <a:extLst>
                    <a:ext uri="{9D8B030D-6E8A-4147-A177-3AD203B41FA5}">
                      <a16:colId xmlns:a16="http://schemas.microsoft.com/office/drawing/2014/main" val="567324765"/>
                    </a:ext>
                  </a:extLst>
                </a:gridCol>
                <a:gridCol w="808037">
                  <a:extLst>
                    <a:ext uri="{9D8B030D-6E8A-4147-A177-3AD203B41FA5}">
                      <a16:colId xmlns:a16="http://schemas.microsoft.com/office/drawing/2014/main" val="1979379261"/>
                    </a:ext>
                  </a:extLst>
                </a:gridCol>
                <a:gridCol w="808038">
                  <a:extLst>
                    <a:ext uri="{9D8B030D-6E8A-4147-A177-3AD203B41FA5}">
                      <a16:colId xmlns:a16="http://schemas.microsoft.com/office/drawing/2014/main" val="4004913230"/>
                    </a:ext>
                  </a:extLst>
                </a:gridCol>
              </a:tblGrid>
              <a:tr h="5334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5986561"/>
                  </a:ext>
                </a:extLst>
              </a:tr>
              <a:tr h="54768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2076878"/>
                  </a:ext>
                </a:extLst>
              </a:tr>
              <a:tr h="5461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3529298"/>
                  </a:ext>
                </a:extLst>
              </a:tr>
              <a:tr h="5334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938041"/>
                  </a:ext>
                </a:extLst>
              </a:tr>
            </a:tbl>
          </a:graphicData>
        </a:graphic>
      </p:graphicFrame>
      <p:graphicFrame>
        <p:nvGraphicFramePr>
          <p:cNvPr id="156781" name="Group 109">
            <a:extLst>
              <a:ext uri="{FF2B5EF4-FFF2-40B4-BE49-F238E27FC236}">
                <a16:creationId xmlns:a16="http://schemas.microsoft.com/office/drawing/2014/main" id="{3BE75623-C911-46C5-B307-6F37A9BB0CC0}"/>
              </a:ext>
            </a:extLst>
          </p:cNvPr>
          <p:cNvGraphicFramePr>
            <a:graphicFrameLocks noGrp="1"/>
          </p:cNvGraphicFramePr>
          <p:nvPr>
            <p:ph sz="quarter" idx="3"/>
          </p:nvPr>
        </p:nvGraphicFramePr>
        <p:xfrm>
          <a:off x="468313" y="4216400"/>
          <a:ext cx="4038600" cy="2165985"/>
        </p:xfrm>
        <a:graphic>
          <a:graphicData uri="http://schemas.openxmlformats.org/drawingml/2006/table">
            <a:tbl>
              <a:tblPr/>
              <a:tblGrid>
                <a:gridCol w="808037">
                  <a:extLst>
                    <a:ext uri="{9D8B030D-6E8A-4147-A177-3AD203B41FA5}">
                      <a16:colId xmlns:a16="http://schemas.microsoft.com/office/drawing/2014/main" val="2539772487"/>
                    </a:ext>
                  </a:extLst>
                </a:gridCol>
                <a:gridCol w="808038">
                  <a:extLst>
                    <a:ext uri="{9D8B030D-6E8A-4147-A177-3AD203B41FA5}">
                      <a16:colId xmlns:a16="http://schemas.microsoft.com/office/drawing/2014/main" val="1968379250"/>
                    </a:ext>
                  </a:extLst>
                </a:gridCol>
                <a:gridCol w="806450">
                  <a:extLst>
                    <a:ext uri="{9D8B030D-6E8A-4147-A177-3AD203B41FA5}">
                      <a16:colId xmlns:a16="http://schemas.microsoft.com/office/drawing/2014/main" val="3418410920"/>
                    </a:ext>
                  </a:extLst>
                </a:gridCol>
                <a:gridCol w="808037">
                  <a:extLst>
                    <a:ext uri="{9D8B030D-6E8A-4147-A177-3AD203B41FA5}">
                      <a16:colId xmlns:a16="http://schemas.microsoft.com/office/drawing/2014/main" val="2683258245"/>
                    </a:ext>
                  </a:extLst>
                </a:gridCol>
                <a:gridCol w="808038">
                  <a:extLst>
                    <a:ext uri="{9D8B030D-6E8A-4147-A177-3AD203B41FA5}">
                      <a16:colId xmlns:a16="http://schemas.microsoft.com/office/drawing/2014/main" val="3391510220"/>
                    </a:ext>
                  </a:extLst>
                </a:gridCol>
              </a:tblGrid>
              <a:tr h="1809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1586473"/>
                  </a:ext>
                </a:extLst>
              </a:tr>
              <a:tr h="5556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2605772"/>
                  </a:ext>
                </a:extLst>
              </a:tr>
              <a:tr h="5524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7562505"/>
                  </a:ext>
                </a:extLst>
              </a:tr>
              <a:tr h="5397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6132291"/>
                  </a:ext>
                </a:extLst>
              </a:tr>
            </a:tbl>
          </a:graphicData>
        </a:graphic>
      </p:graphicFrame>
      <p:graphicFrame>
        <p:nvGraphicFramePr>
          <p:cNvPr id="156782" name="Group 110">
            <a:extLst>
              <a:ext uri="{FF2B5EF4-FFF2-40B4-BE49-F238E27FC236}">
                <a16:creationId xmlns:a16="http://schemas.microsoft.com/office/drawing/2014/main" id="{A59D8D5F-812F-4A03-8A61-EF6CBCAFB40C}"/>
              </a:ext>
            </a:extLst>
          </p:cNvPr>
          <p:cNvGraphicFramePr>
            <a:graphicFrameLocks noGrp="1"/>
          </p:cNvGraphicFramePr>
          <p:nvPr/>
        </p:nvGraphicFramePr>
        <p:xfrm>
          <a:off x="4716463" y="4216400"/>
          <a:ext cx="4038600" cy="2165985"/>
        </p:xfrm>
        <a:graphic>
          <a:graphicData uri="http://schemas.openxmlformats.org/drawingml/2006/table">
            <a:tbl>
              <a:tblPr/>
              <a:tblGrid>
                <a:gridCol w="808037">
                  <a:extLst>
                    <a:ext uri="{9D8B030D-6E8A-4147-A177-3AD203B41FA5}">
                      <a16:colId xmlns:a16="http://schemas.microsoft.com/office/drawing/2014/main" val="2397905410"/>
                    </a:ext>
                  </a:extLst>
                </a:gridCol>
                <a:gridCol w="808038">
                  <a:extLst>
                    <a:ext uri="{9D8B030D-6E8A-4147-A177-3AD203B41FA5}">
                      <a16:colId xmlns:a16="http://schemas.microsoft.com/office/drawing/2014/main" val="2857379061"/>
                    </a:ext>
                  </a:extLst>
                </a:gridCol>
                <a:gridCol w="806450">
                  <a:extLst>
                    <a:ext uri="{9D8B030D-6E8A-4147-A177-3AD203B41FA5}">
                      <a16:colId xmlns:a16="http://schemas.microsoft.com/office/drawing/2014/main" val="3693963893"/>
                    </a:ext>
                  </a:extLst>
                </a:gridCol>
                <a:gridCol w="808037">
                  <a:extLst>
                    <a:ext uri="{9D8B030D-6E8A-4147-A177-3AD203B41FA5}">
                      <a16:colId xmlns:a16="http://schemas.microsoft.com/office/drawing/2014/main" val="1267071388"/>
                    </a:ext>
                  </a:extLst>
                </a:gridCol>
                <a:gridCol w="808038">
                  <a:extLst>
                    <a:ext uri="{9D8B030D-6E8A-4147-A177-3AD203B41FA5}">
                      <a16:colId xmlns:a16="http://schemas.microsoft.com/office/drawing/2014/main" val="2720657846"/>
                    </a:ext>
                  </a:extLst>
                </a:gridCol>
              </a:tblGrid>
              <a:tr h="18097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6989529"/>
                  </a:ext>
                </a:extLst>
              </a:tr>
              <a:tr h="5556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5</a:t>
                      </a:r>
                      <a:endParaRPr kumimoji="0" lang="zh-CN" altLang="en-US" sz="2800" b="0" i="0" u="none" strike="noStrike" cap="none" normalizeH="0" baseline="-2500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5329309"/>
                  </a:ext>
                </a:extLst>
              </a:tr>
              <a:tr h="5524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rgbClr val="FF0000"/>
                          </a:solidFill>
                          <a:effectLst/>
                          <a:latin typeface="Arial" panose="020B0604020202020204" pitchFamily="34" charset="0"/>
                          <a:ea typeface="宋体" panose="02010600030101010101" pitchFamily="2" charset="-122"/>
                        </a:rPr>
                        <a:t>5</a:t>
                      </a:r>
                      <a:endParaRPr kumimoji="0" lang="zh-CN" altLang="en-US" sz="2800" b="0" i="0" u="none" strike="noStrike" cap="none" normalizeH="0" baseline="-25000">
                        <a:ln>
                          <a:noFill/>
                        </a:ln>
                        <a:solidFill>
                          <a:srgbClr val="FF0000"/>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3104299"/>
                  </a:ext>
                </a:extLst>
              </a:tr>
              <a:tr h="53975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0" lang="en-US" altLang="zh-CN" sz="28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573203"/>
                  </a:ext>
                </a:extLst>
              </a:tr>
            </a:tbl>
          </a:graphicData>
        </a:graphic>
      </p:graphicFrame>
      <p:sp>
        <p:nvSpPr>
          <p:cNvPr id="99428" name="Text Box 142">
            <a:extLst>
              <a:ext uri="{FF2B5EF4-FFF2-40B4-BE49-F238E27FC236}">
                <a16:creationId xmlns:a16="http://schemas.microsoft.com/office/drawing/2014/main" id="{1C535DC4-C269-4D31-97D5-647BA702A86D}"/>
              </a:ext>
            </a:extLst>
          </p:cNvPr>
          <p:cNvSpPr txBox="1">
            <a:spLocks noChangeArrowheads="1"/>
          </p:cNvSpPr>
          <p:nvPr/>
        </p:nvSpPr>
        <p:spPr bwMode="auto">
          <a:xfrm>
            <a:off x="6300788" y="321310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0000FF"/>
                </a:solidFill>
              </a:rPr>
              <a:t>初始表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6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6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6">
            <a:extLst>
              <a:ext uri="{FF2B5EF4-FFF2-40B4-BE49-F238E27FC236}">
                <a16:creationId xmlns:a16="http://schemas.microsoft.com/office/drawing/2014/main" id="{EB59AE98-E562-4D38-9B2F-38055EB04C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3423B1-9432-4AA1-A5C5-62490BB5B5D9}" type="slidenum">
              <a:rPr lang="zh-CN" altLang="en-US"/>
              <a:pPr eaLnBrk="1" hangingPunct="1"/>
              <a:t>97</a:t>
            </a:fld>
            <a:endParaRPr lang="en-US" altLang="zh-CN"/>
          </a:p>
        </p:txBody>
      </p:sp>
      <p:sp>
        <p:nvSpPr>
          <p:cNvPr id="100355" name="Rectangle 2">
            <a:extLst>
              <a:ext uri="{FF2B5EF4-FFF2-40B4-BE49-F238E27FC236}">
                <a16:creationId xmlns:a16="http://schemas.microsoft.com/office/drawing/2014/main" id="{C7557A88-201B-43C8-9669-E8E523630637}"/>
              </a:ext>
            </a:extLst>
          </p:cNvPr>
          <p:cNvSpPr>
            <a:spLocks noGrp="1" noChangeArrowheads="1"/>
          </p:cNvSpPr>
          <p:nvPr>
            <p:ph type="title"/>
          </p:nvPr>
        </p:nvSpPr>
        <p:spPr/>
        <p:txBody>
          <a:bodyPr/>
          <a:lstStyle/>
          <a:p>
            <a:pPr eaLnBrk="1" hangingPunct="1"/>
            <a:r>
              <a:rPr lang="zh-CN" altLang="en-US" sz="4800">
                <a:solidFill>
                  <a:srgbClr val="3333CC"/>
                </a:solidFill>
              </a:rPr>
              <a:t>保持函数依赖的模式分解</a:t>
            </a:r>
          </a:p>
        </p:txBody>
      </p:sp>
      <p:sp>
        <p:nvSpPr>
          <p:cNvPr id="142339" name="Rectangle 3">
            <a:extLst>
              <a:ext uri="{FF2B5EF4-FFF2-40B4-BE49-F238E27FC236}">
                <a16:creationId xmlns:a16="http://schemas.microsoft.com/office/drawing/2014/main" id="{D42A5A9E-10D6-45CF-A354-B104E877BB04}"/>
              </a:ext>
            </a:extLst>
          </p:cNvPr>
          <p:cNvSpPr>
            <a:spLocks noGrp="1" noChangeArrowheads="1"/>
          </p:cNvSpPr>
          <p:nvPr>
            <p:ph type="body" sz="half" idx="1"/>
          </p:nvPr>
        </p:nvSpPr>
        <p:spPr>
          <a:xfrm>
            <a:off x="250825" y="1557338"/>
            <a:ext cx="8686800" cy="4525962"/>
          </a:xfrm>
        </p:spPr>
        <p:txBody>
          <a:bodyPr/>
          <a:lstStyle/>
          <a:p>
            <a:pPr eaLnBrk="1" hangingPunct="1"/>
            <a:r>
              <a:rPr lang="zh-CN" altLang="en-US" sz="3600"/>
              <a:t>定义 </a:t>
            </a:r>
            <a:r>
              <a:rPr lang="en-US" altLang="zh-CN" sz="3600"/>
              <a:t>6.19 </a:t>
            </a:r>
            <a:r>
              <a:rPr lang="zh-CN" altLang="en-US" sz="3600"/>
              <a:t>若                   ，</a:t>
            </a:r>
          </a:p>
          <a:p>
            <a:pPr eaLnBrk="1" hangingPunct="1"/>
            <a:endParaRPr lang="zh-CN" altLang="en-US" sz="3600"/>
          </a:p>
          <a:p>
            <a:pPr eaLnBrk="1" hangingPunct="1">
              <a:buFontTx/>
              <a:buNone/>
            </a:pPr>
            <a:r>
              <a:rPr lang="zh-CN" altLang="en-US" sz="3600"/>
              <a:t>  则</a:t>
            </a:r>
            <a:r>
              <a:rPr lang="en-US" altLang="zh-CN" sz="3600" i="1"/>
              <a:t>R</a:t>
            </a:r>
            <a:r>
              <a:rPr lang="en-US" altLang="zh-CN" sz="3600"/>
              <a:t>&lt;</a:t>
            </a:r>
            <a:r>
              <a:rPr lang="en-US" altLang="zh-CN" sz="3600" i="1"/>
              <a:t>U</a:t>
            </a:r>
            <a:r>
              <a:rPr lang="en-US" altLang="zh-CN" sz="3600"/>
              <a:t>, </a:t>
            </a:r>
            <a:r>
              <a:rPr lang="en-US" altLang="zh-CN" sz="3600" i="1"/>
              <a:t>F</a:t>
            </a:r>
            <a:r>
              <a:rPr lang="en-US" altLang="zh-CN" sz="3600"/>
              <a:t>&gt;</a:t>
            </a:r>
            <a:r>
              <a:rPr lang="zh-CN" altLang="en-US" sz="3600"/>
              <a:t>的分解 </a:t>
            </a:r>
            <a:r>
              <a:rPr lang="zh-CN" altLang="en-US" sz="2800"/>
              <a:t> </a:t>
            </a:r>
            <a:r>
              <a:rPr lang="zh-CN" altLang="en-US" sz="3600" i="1">
                <a:sym typeface="Symbol" panose="05050102010706020507" pitchFamily="18" charset="2"/>
              </a:rPr>
              <a:t> </a:t>
            </a:r>
            <a:r>
              <a:rPr lang="en-US" altLang="zh-CN" sz="3600">
                <a:sym typeface="Symbol" panose="05050102010706020507" pitchFamily="18" charset="2"/>
              </a:rPr>
              <a:t>= { </a:t>
            </a:r>
            <a:r>
              <a:rPr lang="en-US" altLang="zh-CN" sz="3600" i="1">
                <a:sym typeface="Symbol" panose="05050102010706020507" pitchFamily="18" charset="2"/>
              </a:rPr>
              <a:t>R</a:t>
            </a:r>
            <a:r>
              <a:rPr lang="en-US" altLang="zh-CN" sz="3600" baseline="-25000">
                <a:sym typeface="Symbol" panose="05050102010706020507" pitchFamily="18" charset="2"/>
              </a:rPr>
              <a:t>1</a:t>
            </a:r>
            <a:r>
              <a:rPr lang="en-US" altLang="zh-CN" sz="3600">
                <a:sym typeface="Symbol" panose="05050102010706020507" pitchFamily="18" charset="2"/>
              </a:rPr>
              <a:t>&lt;</a:t>
            </a:r>
            <a:r>
              <a:rPr lang="en-US" altLang="zh-CN" sz="3600" i="1">
                <a:sym typeface="Symbol" panose="05050102010706020507" pitchFamily="18" charset="2"/>
              </a:rPr>
              <a:t>U</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i="1">
                <a:sym typeface="Symbol" panose="05050102010706020507" pitchFamily="18" charset="2"/>
              </a:rPr>
              <a:t>F</a:t>
            </a:r>
            <a:r>
              <a:rPr lang="en-US" altLang="zh-CN" sz="3600" baseline="-25000">
                <a:sym typeface="Symbol" panose="05050102010706020507" pitchFamily="18" charset="2"/>
              </a:rPr>
              <a:t>1</a:t>
            </a:r>
            <a:r>
              <a:rPr lang="en-US" altLang="zh-CN" sz="3600">
                <a:sym typeface="Symbol" panose="05050102010706020507" pitchFamily="18" charset="2"/>
              </a:rPr>
              <a:t>&gt;, …, </a:t>
            </a:r>
            <a:r>
              <a:rPr lang="en-US" altLang="zh-CN" sz="3600" i="1">
                <a:sym typeface="Symbol" panose="05050102010706020507" pitchFamily="18" charset="2"/>
              </a:rPr>
              <a:t>R</a:t>
            </a:r>
            <a:r>
              <a:rPr lang="en-US" altLang="zh-CN" sz="3600" i="1" baseline="-25000">
                <a:sym typeface="Symbol" panose="05050102010706020507" pitchFamily="18" charset="2"/>
              </a:rPr>
              <a:t>k</a:t>
            </a:r>
            <a:r>
              <a:rPr lang="en-US" altLang="zh-CN" sz="3600">
                <a:sym typeface="Symbol" panose="05050102010706020507" pitchFamily="18" charset="2"/>
              </a:rPr>
              <a:t>&lt;</a:t>
            </a:r>
            <a:r>
              <a:rPr lang="en-US" altLang="zh-CN" sz="3600" i="1">
                <a:sym typeface="Symbol" panose="05050102010706020507" pitchFamily="18" charset="2"/>
              </a:rPr>
              <a:t>U</a:t>
            </a:r>
            <a:r>
              <a:rPr lang="en-US" altLang="zh-CN" sz="3600" i="1" baseline="-25000">
                <a:sym typeface="Symbol" panose="05050102010706020507" pitchFamily="18" charset="2"/>
              </a:rPr>
              <a:t>k</a:t>
            </a:r>
            <a:r>
              <a:rPr lang="en-US" altLang="zh-CN" sz="3600">
                <a:sym typeface="Symbol" panose="05050102010706020507" pitchFamily="18" charset="2"/>
              </a:rPr>
              <a:t>, </a:t>
            </a:r>
            <a:r>
              <a:rPr lang="en-US" altLang="zh-CN" sz="3600" i="1">
                <a:sym typeface="Symbol" panose="05050102010706020507" pitchFamily="18" charset="2"/>
              </a:rPr>
              <a:t>F</a:t>
            </a:r>
            <a:r>
              <a:rPr lang="en-US" altLang="zh-CN" sz="3600" i="1" baseline="-25000">
                <a:sym typeface="Symbol" panose="05050102010706020507" pitchFamily="18" charset="2"/>
              </a:rPr>
              <a:t>k</a:t>
            </a:r>
            <a:r>
              <a:rPr lang="en-US" altLang="zh-CN" sz="3600">
                <a:sym typeface="Symbol" panose="05050102010706020507" pitchFamily="18" charset="2"/>
              </a:rPr>
              <a:t>&gt; }</a:t>
            </a:r>
            <a:r>
              <a:rPr lang="zh-CN" altLang="en-US" sz="3600">
                <a:sym typeface="Symbol" panose="05050102010706020507" pitchFamily="18" charset="2"/>
              </a:rPr>
              <a:t>保持函数依赖。</a:t>
            </a:r>
            <a:endParaRPr lang="en-US" altLang="zh-CN" sz="3600">
              <a:sym typeface="Symbol" panose="05050102010706020507" pitchFamily="18" charset="2"/>
            </a:endParaRPr>
          </a:p>
          <a:p>
            <a:pPr eaLnBrk="1" hangingPunct="1"/>
            <a:r>
              <a:rPr lang="en-US" altLang="zh-CN" sz="3600" i="1">
                <a:sym typeface="Symbol" panose="05050102010706020507" pitchFamily="18" charset="2"/>
              </a:rPr>
              <a:t>F</a:t>
            </a:r>
            <a:r>
              <a:rPr lang="zh-CN" altLang="en-US" sz="3600">
                <a:sym typeface="Symbol" panose="05050102010706020507" pitchFamily="18" charset="2"/>
              </a:rPr>
              <a:t>所逻辑蕴含的函数依赖一定也由分解得到的某个关系模式中的函数依赖</a:t>
            </a:r>
            <a:r>
              <a:rPr lang="en-US" altLang="zh-CN" sz="3600" i="1">
                <a:sym typeface="Symbol" panose="05050102010706020507" pitchFamily="18" charset="2"/>
              </a:rPr>
              <a:t>F</a:t>
            </a:r>
            <a:r>
              <a:rPr lang="en-US" altLang="zh-CN" sz="3600" i="1" baseline="-25000">
                <a:sym typeface="Symbol" panose="05050102010706020507" pitchFamily="18" charset="2"/>
              </a:rPr>
              <a:t>i</a:t>
            </a:r>
            <a:r>
              <a:rPr lang="zh-CN" altLang="en-US" sz="3600">
                <a:sym typeface="Symbol" panose="05050102010706020507" pitchFamily="18" charset="2"/>
              </a:rPr>
              <a:t>所逻辑蕴含</a:t>
            </a:r>
            <a:endParaRPr lang="en-US" altLang="zh-CN" sz="3600">
              <a:sym typeface="Symbol" panose="05050102010706020507" pitchFamily="18" charset="2"/>
            </a:endParaRPr>
          </a:p>
        </p:txBody>
      </p:sp>
      <p:pic>
        <p:nvPicPr>
          <p:cNvPr id="100357" name="Picture 4">
            <a:extLst>
              <a:ext uri="{FF2B5EF4-FFF2-40B4-BE49-F238E27FC236}">
                <a16:creationId xmlns:a16="http://schemas.microsoft.com/office/drawing/2014/main" id="{C92F6888-4997-4BB4-97DD-9109A23E1E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19475" y="1557338"/>
            <a:ext cx="2200275" cy="102870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8ECD545A-2271-473D-A263-90D53EDD69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59C88A-65B7-48C6-9A97-EB3EA611CD5A}" type="slidenum">
              <a:rPr lang="zh-CN" altLang="en-US"/>
              <a:pPr eaLnBrk="1" hangingPunct="1"/>
              <a:t>98</a:t>
            </a:fld>
            <a:endParaRPr lang="en-US" altLang="zh-CN"/>
          </a:p>
        </p:txBody>
      </p:sp>
      <p:sp>
        <p:nvSpPr>
          <p:cNvPr id="101379" name="Rectangle 2">
            <a:extLst>
              <a:ext uri="{FF2B5EF4-FFF2-40B4-BE49-F238E27FC236}">
                <a16:creationId xmlns:a16="http://schemas.microsoft.com/office/drawing/2014/main" id="{0F5CEE9E-A1DC-482E-83EB-5FE889A7B59D}"/>
              </a:ext>
            </a:extLst>
          </p:cNvPr>
          <p:cNvSpPr>
            <a:spLocks noGrp="1" noChangeArrowheads="1"/>
          </p:cNvSpPr>
          <p:nvPr>
            <p:ph type="title"/>
          </p:nvPr>
        </p:nvSpPr>
        <p:spPr>
          <a:xfrm>
            <a:off x="457200" y="0"/>
            <a:ext cx="8229600" cy="1143000"/>
          </a:xfrm>
        </p:spPr>
        <p:txBody>
          <a:bodyPr/>
          <a:lstStyle/>
          <a:p>
            <a:pPr eaLnBrk="1" hangingPunct="1"/>
            <a:r>
              <a:rPr lang="zh-CN" altLang="en-US" sz="4800">
                <a:solidFill>
                  <a:srgbClr val="3333CC"/>
                </a:solidFill>
              </a:rPr>
              <a:t>模式的分解</a:t>
            </a:r>
          </a:p>
        </p:txBody>
      </p:sp>
      <p:sp>
        <p:nvSpPr>
          <p:cNvPr id="99332" name="Rectangle 3">
            <a:extLst>
              <a:ext uri="{FF2B5EF4-FFF2-40B4-BE49-F238E27FC236}">
                <a16:creationId xmlns:a16="http://schemas.microsoft.com/office/drawing/2014/main" id="{A67C4478-7A2B-448C-BB1F-E24C4FE44509}"/>
              </a:ext>
            </a:extLst>
          </p:cNvPr>
          <p:cNvSpPr>
            <a:spLocks noGrp="1" noChangeArrowheads="1"/>
          </p:cNvSpPr>
          <p:nvPr>
            <p:ph type="body" idx="1"/>
          </p:nvPr>
        </p:nvSpPr>
        <p:spPr>
          <a:xfrm>
            <a:off x="457200" y="1412875"/>
            <a:ext cx="8229600" cy="5256213"/>
          </a:xfrm>
        </p:spPr>
        <p:txBody>
          <a:bodyPr/>
          <a:lstStyle/>
          <a:p>
            <a:pPr eaLnBrk="1" hangingPunct="1"/>
            <a:r>
              <a:rPr lang="zh-CN" altLang="en-US" sz="3600"/>
              <a:t>如果一个分解具有无损连接性，则它能够保证不丢失信息。</a:t>
            </a:r>
          </a:p>
          <a:p>
            <a:pPr eaLnBrk="1" hangingPunct="1"/>
            <a:r>
              <a:rPr lang="zh-CN" altLang="en-US" sz="3600"/>
              <a:t>如果一个分解保持了函数依赖，则它可以减轻或解决各种异常情况。</a:t>
            </a:r>
          </a:p>
          <a:p>
            <a:pPr eaLnBrk="1" hangingPunct="1"/>
            <a:r>
              <a:rPr lang="zh-CN" altLang="en-US" sz="3600">
                <a:solidFill>
                  <a:schemeClr val="accent2"/>
                </a:solidFill>
              </a:rPr>
              <a:t>分解具有无损连接性和分解保持函数依赖是两个互相独立的标准。</a:t>
            </a:r>
            <a:r>
              <a:rPr lang="zh-CN" altLang="en-US" sz="3600"/>
              <a:t>具有无损连接性的分解不一定能够保持函数依赖；同样，保持函数依赖的分解也不一定具有无损连接性。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71A03C0B-878D-42A2-A1B5-6190E52584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D644D9-8946-423E-8440-D92324D7CD84}" type="slidenum">
              <a:rPr lang="zh-CN" altLang="en-US"/>
              <a:pPr eaLnBrk="1" hangingPunct="1"/>
              <a:t>99</a:t>
            </a:fld>
            <a:endParaRPr lang="en-US" altLang="zh-CN"/>
          </a:p>
        </p:txBody>
      </p:sp>
      <p:sp>
        <p:nvSpPr>
          <p:cNvPr id="102403" name="Rectangle 2">
            <a:extLst>
              <a:ext uri="{FF2B5EF4-FFF2-40B4-BE49-F238E27FC236}">
                <a16:creationId xmlns:a16="http://schemas.microsoft.com/office/drawing/2014/main" id="{A6F01A35-E733-4707-B7DF-0B8B2B523912}"/>
              </a:ext>
            </a:extLst>
          </p:cNvPr>
          <p:cNvSpPr>
            <a:spLocks noGrp="1" noChangeArrowheads="1"/>
          </p:cNvSpPr>
          <p:nvPr>
            <p:ph type="title"/>
          </p:nvPr>
        </p:nvSpPr>
        <p:spPr>
          <a:xfrm>
            <a:off x="457200" y="115888"/>
            <a:ext cx="8229600" cy="1143000"/>
          </a:xfrm>
        </p:spPr>
        <p:txBody>
          <a:bodyPr/>
          <a:lstStyle/>
          <a:p>
            <a:pPr eaLnBrk="1" hangingPunct="1"/>
            <a:r>
              <a:rPr lang="zh-CN" altLang="en-US" sz="4800">
                <a:solidFill>
                  <a:srgbClr val="3333CC"/>
                </a:solidFill>
              </a:rPr>
              <a:t>分解算法</a:t>
            </a:r>
          </a:p>
        </p:txBody>
      </p:sp>
      <p:sp>
        <p:nvSpPr>
          <p:cNvPr id="102404" name="Rectangle 3">
            <a:extLst>
              <a:ext uri="{FF2B5EF4-FFF2-40B4-BE49-F238E27FC236}">
                <a16:creationId xmlns:a16="http://schemas.microsoft.com/office/drawing/2014/main" id="{813B78C1-B7B3-4C94-A4EF-B81EB07B641E}"/>
              </a:ext>
            </a:extLst>
          </p:cNvPr>
          <p:cNvSpPr>
            <a:spLocks noGrp="1" noChangeArrowheads="1"/>
          </p:cNvSpPr>
          <p:nvPr>
            <p:ph type="body" idx="1"/>
          </p:nvPr>
        </p:nvSpPr>
        <p:spPr>
          <a:xfrm>
            <a:off x="468313" y="1196975"/>
            <a:ext cx="8229600" cy="5445125"/>
          </a:xfrm>
        </p:spPr>
        <p:txBody>
          <a:bodyPr/>
          <a:lstStyle/>
          <a:p>
            <a:pPr eaLnBrk="1" hangingPunct="1"/>
            <a:r>
              <a:rPr lang="zh-CN" altLang="en-US" sz="3600"/>
              <a:t>算法</a:t>
            </a:r>
            <a:r>
              <a:rPr lang="en-US" altLang="zh-CN" sz="3600"/>
              <a:t>6.2 </a:t>
            </a:r>
            <a:r>
              <a:rPr lang="zh-CN" altLang="en-US" sz="3600"/>
              <a:t>判别一个分解的无损连接性。</a:t>
            </a:r>
          </a:p>
          <a:p>
            <a:pPr eaLnBrk="1" hangingPunct="1"/>
            <a:r>
              <a:rPr lang="zh-CN" altLang="en-US" sz="3600"/>
              <a:t>算法</a:t>
            </a:r>
            <a:r>
              <a:rPr lang="en-US" altLang="zh-CN" sz="3600"/>
              <a:t>6.3 (</a:t>
            </a:r>
            <a:r>
              <a:rPr lang="zh-CN" altLang="en-US" sz="3600"/>
              <a:t>合成法</a:t>
            </a:r>
            <a:r>
              <a:rPr lang="en-US" altLang="zh-CN" sz="3600"/>
              <a:t>) </a:t>
            </a:r>
            <a:r>
              <a:rPr lang="zh-CN" altLang="en-US" sz="3600"/>
              <a:t>转换为</a:t>
            </a:r>
            <a:r>
              <a:rPr lang="en-US" altLang="zh-CN" sz="3600"/>
              <a:t>3NF</a:t>
            </a:r>
            <a:r>
              <a:rPr lang="zh-CN" altLang="en-US" sz="3600"/>
              <a:t>的保持函数依赖的分解。</a:t>
            </a:r>
          </a:p>
          <a:p>
            <a:pPr eaLnBrk="1" hangingPunct="1"/>
            <a:r>
              <a:rPr lang="zh-CN" altLang="en-US" sz="3600"/>
              <a:t>算法</a:t>
            </a:r>
            <a:r>
              <a:rPr lang="en-US" altLang="zh-CN" sz="3600"/>
              <a:t>6.4 </a:t>
            </a:r>
            <a:r>
              <a:rPr lang="zh-CN" altLang="en-US" sz="3600"/>
              <a:t>转换为</a:t>
            </a:r>
            <a:r>
              <a:rPr lang="en-US" altLang="zh-CN" sz="3600"/>
              <a:t>3NF</a:t>
            </a:r>
            <a:r>
              <a:rPr lang="zh-CN" altLang="en-US" sz="3600"/>
              <a:t>既有无损连接性又保持函数依赖的分解。</a:t>
            </a:r>
          </a:p>
          <a:p>
            <a:pPr eaLnBrk="1" hangingPunct="1"/>
            <a:r>
              <a:rPr lang="zh-CN" altLang="en-US" sz="3600"/>
              <a:t>算法</a:t>
            </a:r>
            <a:r>
              <a:rPr lang="en-US" altLang="zh-CN" sz="3600"/>
              <a:t>6.5  (</a:t>
            </a:r>
            <a:r>
              <a:rPr lang="zh-CN" altLang="en-US" sz="3600"/>
              <a:t>分解法</a:t>
            </a:r>
            <a:r>
              <a:rPr lang="en-US" altLang="zh-CN" sz="3600"/>
              <a:t>) </a:t>
            </a:r>
            <a:r>
              <a:rPr lang="zh-CN" altLang="en-US" sz="3600"/>
              <a:t>转换为</a:t>
            </a:r>
            <a:r>
              <a:rPr lang="en-US" altLang="zh-CN" sz="3600"/>
              <a:t>BCNF</a:t>
            </a:r>
            <a:r>
              <a:rPr lang="zh-CN" altLang="en-US" sz="3600"/>
              <a:t>的无损连接分解。</a:t>
            </a:r>
          </a:p>
          <a:p>
            <a:pPr eaLnBrk="1" hangingPunct="1"/>
            <a:r>
              <a:rPr lang="zh-CN" altLang="en-US" sz="3600"/>
              <a:t>算法</a:t>
            </a:r>
            <a:r>
              <a:rPr lang="en-US" altLang="zh-CN" sz="3600"/>
              <a:t>6.6 </a:t>
            </a:r>
            <a:r>
              <a:rPr lang="zh-CN" altLang="en-US" sz="3600"/>
              <a:t>达到</a:t>
            </a:r>
            <a:r>
              <a:rPr lang="en-US" altLang="zh-CN" sz="3600"/>
              <a:t>4NF</a:t>
            </a:r>
            <a:r>
              <a:rPr lang="zh-CN" altLang="en-US" sz="3600"/>
              <a:t>的具有无损连接性的分解。</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4918</TotalTime>
  <Words>6586</Words>
  <Application>Microsoft Office PowerPoint</Application>
  <PresentationFormat>全屏显示(4:3)</PresentationFormat>
  <Paragraphs>659</Paragraphs>
  <Slides>101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101</vt:i4>
      </vt:variant>
    </vt:vector>
  </HeadingPairs>
  <TitlesOfParts>
    <vt:vector size="107" baseType="lpstr">
      <vt:lpstr>Arial</vt:lpstr>
      <vt:lpstr>Comic Sans MS</vt:lpstr>
      <vt:lpstr>Garamond</vt:lpstr>
      <vt:lpstr>Times New Roman</vt:lpstr>
      <vt:lpstr>Wingdings</vt:lpstr>
      <vt:lpstr>默认设计模板</vt:lpstr>
      <vt:lpstr>第六章  关系数据理论</vt:lpstr>
      <vt:lpstr>第六章 关系数据理论</vt:lpstr>
      <vt:lpstr>6.1 问题的提出</vt:lpstr>
      <vt:lpstr>PowerPoint 演示文稿</vt:lpstr>
      <vt:lpstr>一、概念回顾</vt:lpstr>
      <vt:lpstr>二、关系模式的形式化定义</vt:lpstr>
      <vt:lpstr>完整性约束的表现形式</vt:lpstr>
      <vt:lpstr>三、什么是数据依赖</vt:lpstr>
      <vt:lpstr>数据依赖的类型</vt:lpstr>
      <vt:lpstr>PowerPoint 演示文稿</vt:lpstr>
      <vt:lpstr>四、关系模式的简化表示</vt:lpstr>
      <vt:lpstr>五、数据依赖对关系模式的影响</vt:lpstr>
      <vt:lpstr>PowerPoint 演示文稿</vt:lpstr>
      <vt:lpstr>关系模式Student&lt;U, F&gt;中存在的问题</vt:lpstr>
      <vt:lpstr>PowerPoint 演示文稿</vt:lpstr>
      <vt:lpstr>分解关系模式</vt:lpstr>
      <vt:lpstr>6.2 规范化</vt:lpstr>
      <vt:lpstr>6.2 规范化</vt:lpstr>
      <vt:lpstr>6.2.1 函数依赖</vt:lpstr>
      <vt:lpstr>一、函数依赖</vt:lpstr>
      <vt:lpstr>关于函数依赖的几点说明</vt:lpstr>
      <vt:lpstr>二、非平凡的函数依赖 vs. 平凡的函数依赖</vt:lpstr>
      <vt:lpstr>PowerPoint 演示文稿</vt:lpstr>
      <vt:lpstr>PowerPoint 演示文稿</vt:lpstr>
      <vt:lpstr>三、完全函数依赖与部分函数依赖</vt:lpstr>
      <vt:lpstr>四、传递函数依赖</vt:lpstr>
      <vt:lpstr>6.2.2 码</vt:lpstr>
      <vt:lpstr>PowerPoint 演示文稿</vt:lpstr>
      <vt:lpstr>PowerPoint 演示文稿</vt:lpstr>
      <vt:lpstr>PowerPoint 演示文稿</vt:lpstr>
      <vt:lpstr>外部码</vt:lpstr>
      <vt:lpstr>6.2.3 范式</vt:lpstr>
      <vt:lpstr>范式的种类</vt:lpstr>
      <vt:lpstr>各种范式之间的联系</vt:lpstr>
      <vt:lpstr>6.2.4   2NF</vt:lpstr>
      <vt:lpstr>PowerPoint 演示文稿</vt:lpstr>
      <vt:lpstr>S-L-C不是一个好的关系模式</vt:lpstr>
      <vt:lpstr>PowerPoint 演示文稿</vt:lpstr>
      <vt:lpstr>2NF</vt:lpstr>
      <vt:lpstr>2NF</vt:lpstr>
      <vt:lpstr>6.2.5    3NF</vt:lpstr>
      <vt:lpstr>PowerPoint 演示文稿</vt:lpstr>
      <vt:lpstr>3NF</vt:lpstr>
      <vt:lpstr>6.2.6 BCNF</vt:lpstr>
      <vt:lpstr>BCNF</vt:lpstr>
      <vt:lpstr>BCNF vs. 3NF</vt:lpstr>
      <vt:lpstr>BCNF举例</vt:lpstr>
      <vt:lpstr>PowerPoint 演示文稿</vt:lpstr>
      <vt:lpstr>PowerPoint 演示文稿</vt:lpstr>
      <vt:lpstr>PowerPoint 演示文稿</vt:lpstr>
      <vt:lpstr>6.2.7 多值依赖</vt:lpstr>
      <vt:lpstr>PowerPoint 演示文稿</vt:lpstr>
      <vt:lpstr>多值依赖</vt:lpstr>
      <vt:lpstr>多值依赖</vt:lpstr>
      <vt:lpstr>多值依赖</vt:lpstr>
      <vt:lpstr>多值依赖等价的形式化定义</vt:lpstr>
      <vt:lpstr>平凡的多值依赖 vs. 非平凡的多值依赖</vt:lpstr>
      <vt:lpstr>PowerPoint 演示文稿</vt:lpstr>
      <vt:lpstr>PowerPoint 演示文稿</vt:lpstr>
      <vt:lpstr>多值依赖的性质</vt:lpstr>
      <vt:lpstr>多值依赖与函数依赖的区别</vt:lpstr>
      <vt:lpstr>6.2.8   4NF</vt:lpstr>
      <vt:lpstr>PowerPoint 演示文稿</vt:lpstr>
      <vt:lpstr>6.2.9 规范化小结</vt:lpstr>
      <vt:lpstr>关系模式的规范化过程</vt:lpstr>
      <vt:lpstr>规范化小结</vt:lpstr>
      <vt:lpstr>6.3 数据依赖的公理系统</vt:lpstr>
      <vt:lpstr>Armstrong公理系统</vt:lpstr>
      <vt:lpstr>定理6.1 Armstrong推理规则是正确的</vt:lpstr>
      <vt:lpstr>PowerPoint 演示文稿</vt:lpstr>
      <vt:lpstr>PowerPoint 演示文稿</vt:lpstr>
      <vt:lpstr>Armstrong公理的推理规则</vt:lpstr>
      <vt:lpstr>PowerPoint 演示文稿</vt:lpstr>
      <vt:lpstr>Armstrong公理系统是有效、完备的</vt:lpstr>
      <vt:lpstr>函数依赖的闭包</vt:lpstr>
      <vt:lpstr>关于闭包的引理</vt:lpstr>
      <vt:lpstr>PowerPoint 演示文稿</vt:lpstr>
      <vt:lpstr>算法 6.1</vt:lpstr>
      <vt:lpstr>函数依赖的闭包</vt:lpstr>
      <vt:lpstr>Armstrong公理系统的有效性与完备性</vt:lpstr>
      <vt:lpstr>函数依赖集等价</vt:lpstr>
      <vt:lpstr>PowerPoint 演示文稿</vt:lpstr>
      <vt:lpstr>最小依赖集(minimal cover)</vt:lpstr>
      <vt:lpstr>PowerPoint 演示文稿</vt:lpstr>
      <vt:lpstr>极小化过程</vt:lpstr>
      <vt:lpstr>极小化过程</vt:lpstr>
      <vt:lpstr>PowerPoint 演示文稿</vt:lpstr>
      <vt:lpstr>6.4 模式的分解</vt:lpstr>
      <vt:lpstr>PowerPoint 演示文稿</vt:lpstr>
      <vt:lpstr>模式的分解</vt:lpstr>
      <vt:lpstr>PowerPoint 演示文稿</vt:lpstr>
      <vt:lpstr>关系模式分解的标准</vt:lpstr>
      <vt:lpstr>本节要讨论的问题</vt:lpstr>
      <vt:lpstr>具有无损连接性的模式分解</vt:lpstr>
      <vt:lpstr>PowerPoint 演示文稿</vt:lpstr>
      <vt:lpstr>PowerPoint 演示文稿</vt:lpstr>
      <vt:lpstr>保持函数依赖的模式分解</vt:lpstr>
      <vt:lpstr>模式的分解</vt:lpstr>
      <vt:lpstr>分解算法</vt:lpstr>
      <vt:lpstr>小结</vt:lpstr>
      <vt:lpstr>思考题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dc:creator>
  <cp:lastModifiedBy>Think</cp:lastModifiedBy>
  <cp:revision>1317</cp:revision>
  <dcterms:created xsi:type="dcterms:W3CDTF">1601-01-01T00:00:00Z</dcterms:created>
  <dcterms:modified xsi:type="dcterms:W3CDTF">2023-10-30T01:24:05Z</dcterms:modified>
</cp:coreProperties>
</file>