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58" r:id="rId3"/>
    <p:sldId id="616" r:id="rId4"/>
    <p:sldId id="263" r:id="rId5"/>
    <p:sldId id="271" r:id="rId6"/>
    <p:sldId id="259" r:id="rId7"/>
    <p:sldId id="260" r:id="rId8"/>
    <p:sldId id="262" r:id="rId9"/>
    <p:sldId id="386" r:id="rId10"/>
    <p:sldId id="387" r:id="rId11"/>
    <p:sldId id="390" r:id="rId12"/>
    <p:sldId id="391" r:id="rId13"/>
    <p:sldId id="392" r:id="rId14"/>
    <p:sldId id="393" r:id="rId15"/>
    <p:sldId id="397" r:id="rId16"/>
    <p:sldId id="398" r:id="rId17"/>
    <p:sldId id="394" r:id="rId18"/>
    <p:sldId id="395" r:id="rId19"/>
    <p:sldId id="399" r:id="rId20"/>
    <p:sldId id="400" r:id="rId21"/>
    <p:sldId id="406" r:id="rId22"/>
    <p:sldId id="402" r:id="rId23"/>
    <p:sldId id="403" r:id="rId24"/>
    <p:sldId id="421" r:id="rId25"/>
    <p:sldId id="429" r:id="rId26"/>
    <p:sldId id="422" r:id="rId27"/>
    <p:sldId id="425" r:id="rId28"/>
    <p:sldId id="426" r:id="rId29"/>
    <p:sldId id="427" r:id="rId30"/>
    <p:sldId id="428" r:id="rId31"/>
    <p:sldId id="269" r:id="rId32"/>
    <p:sldId id="444" r:id="rId33"/>
    <p:sldId id="434" r:id="rId34"/>
    <p:sldId id="606" r:id="rId35"/>
    <p:sldId id="607" r:id="rId36"/>
    <p:sldId id="608" r:id="rId37"/>
    <p:sldId id="609" r:id="rId38"/>
    <p:sldId id="274" r:id="rId39"/>
    <p:sldId id="334" r:id="rId40"/>
    <p:sldId id="571" r:id="rId41"/>
    <p:sldId id="569" r:id="rId42"/>
    <p:sldId id="275" r:id="rId43"/>
    <p:sldId id="572" r:id="rId44"/>
    <p:sldId id="573" r:id="rId45"/>
    <p:sldId id="335" r:id="rId46"/>
    <p:sldId id="336" r:id="rId47"/>
    <p:sldId id="277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614" r:id="rId59"/>
    <p:sldId id="568" r:id="rId60"/>
    <p:sldId id="574" r:id="rId61"/>
    <p:sldId id="314" r:id="rId62"/>
    <p:sldId id="315" r:id="rId63"/>
    <p:sldId id="575" r:id="rId64"/>
    <p:sldId id="576" r:id="rId65"/>
    <p:sldId id="292" r:id="rId66"/>
    <p:sldId id="293" r:id="rId67"/>
    <p:sldId id="294" r:id="rId68"/>
    <p:sldId id="266" r:id="rId69"/>
    <p:sldId id="299" r:id="rId70"/>
    <p:sldId id="626" r:id="rId71"/>
    <p:sldId id="481" r:id="rId72"/>
    <p:sldId id="597" r:id="rId73"/>
    <p:sldId id="577" r:id="rId74"/>
    <p:sldId id="579" r:id="rId75"/>
    <p:sldId id="619" r:id="rId76"/>
    <p:sldId id="600" r:id="rId77"/>
    <p:sldId id="323" r:id="rId78"/>
    <p:sldId id="324" r:id="rId79"/>
    <p:sldId id="326" r:id="rId80"/>
    <p:sldId id="581" r:id="rId81"/>
    <p:sldId id="582" r:id="rId82"/>
    <p:sldId id="583" r:id="rId83"/>
    <p:sldId id="625" r:id="rId84"/>
    <p:sldId id="618" r:id="rId85"/>
    <p:sldId id="621" r:id="rId86"/>
    <p:sldId id="627" r:id="rId87"/>
    <p:sldId id="603" r:id="rId88"/>
    <p:sldId id="602" r:id="rId89"/>
    <p:sldId id="595" r:id="rId90"/>
    <p:sldId id="283" r:id="rId91"/>
    <p:sldId id="284" r:id="rId92"/>
    <p:sldId id="358" r:id="rId93"/>
    <p:sldId id="359" r:id="rId94"/>
    <p:sldId id="360" r:id="rId95"/>
    <p:sldId id="309" r:id="rId96"/>
    <p:sldId id="629" r:id="rId97"/>
    <p:sldId id="628" r:id="rId98"/>
    <p:sldId id="624" r:id="rId99"/>
    <p:sldId id="620" r:id="rId10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9CC3C8"/>
    <a:srgbClr val="F6F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>
      <p:cViewPr varScale="1">
        <p:scale>
          <a:sx n="80" d="100"/>
          <a:sy n="80" d="100"/>
        </p:scale>
        <p:origin x="129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43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A21AC4-1D4A-4B9A-9735-90A5F68FA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07A51-0B21-4555-B78D-0C4B602CBD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932C-EEE1-488A-8871-CD689EBC30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7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97F73-2DDB-4C48-BD1B-5811C18886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7697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0EAF9-66FA-45E3-ABA7-3814840D99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04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ED39-6C5A-41A2-B177-2E51298323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0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77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1F94B-698D-4F64-A141-426F49F92B4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A1786-0D54-4993-A5F5-B55F89EBF6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6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C1C9B-83C4-4934-A4CA-5A99F6CA0C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0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6D866-C848-4F8A-8AF2-E2D49CD7EA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8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008F2-B996-4F9F-A194-07FAB72A1B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10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6530F1-708F-44A0-AF70-8FA69814DBE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61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47D38-1F6D-4B21-A115-4ADD24B3012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2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397F73-2DDB-4C48-BD1B-5811C18886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371601"/>
            <a:ext cx="8763000" cy="2106612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002060"/>
                </a:solidFill>
              </a:rPr>
              <a:t>《</a:t>
            </a:r>
            <a:r>
              <a:rPr lang="zh-CN" altLang="en-US" sz="5400" dirty="0">
                <a:solidFill>
                  <a:srgbClr val="002060"/>
                </a:solidFill>
              </a:rPr>
              <a:t>数据库系统</a:t>
            </a:r>
            <a:r>
              <a:rPr lang="en-US" altLang="zh-CN" sz="5400" dirty="0">
                <a:solidFill>
                  <a:srgbClr val="002060"/>
                </a:solidFill>
              </a:rPr>
              <a:t>》</a:t>
            </a:r>
            <a:br>
              <a:rPr lang="en-US" altLang="zh-CN" sz="5400" dirty="0">
                <a:solidFill>
                  <a:srgbClr val="002060"/>
                </a:solidFill>
              </a:rPr>
            </a:br>
            <a:r>
              <a:rPr lang="zh-CN" altLang="en-US" sz="5400" dirty="0">
                <a:solidFill>
                  <a:srgbClr val="002060"/>
                </a:solidFill>
              </a:rPr>
              <a:t>期末复习</a:t>
            </a:r>
            <a:endParaRPr lang="en-US" altLang="zh-CN" sz="5400" dirty="0">
              <a:solidFill>
                <a:srgbClr val="00206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426" y="4648200"/>
            <a:ext cx="402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2024</a:t>
            </a:r>
            <a:r>
              <a:rPr lang="zh-CN" altLang="en-US" sz="3600" dirty="0"/>
              <a:t>年</a:t>
            </a:r>
            <a:r>
              <a:rPr lang="en-US" altLang="zh-CN" sz="3600" dirty="0"/>
              <a:t>1</a:t>
            </a:r>
            <a:r>
              <a:rPr lang="zh-CN" altLang="en-US" sz="3600" dirty="0"/>
              <a:t>月</a:t>
            </a:r>
            <a:r>
              <a:rPr lang="en-US" altLang="zh-CN" sz="3600" dirty="0"/>
              <a:t>8</a:t>
            </a:r>
            <a:r>
              <a:rPr lang="zh-CN" altLang="en-US" sz="3600" dirty="0"/>
              <a:t>日</a:t>
            </a:r>
            <a:endParaRPr lang="en-US" altLang="zh-CN" sz="3600" dirty="0"/>
          </a:p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17</a:t>
            </a:r>
            <a:r>
              <a:rPr lang="zh-CN" altLang="en-US" sz="3600" dirty="0"/>
              <a:t>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 b="1"/>
              <a:t>的特点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45523" y="1926873"/>
            <a:ext cx="7863840" cy="43434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>
                <a:latin typeface="宋体" panose="02010600030101010101" pitchFamily="2" charset="-122"/>
              </a:rPr>
              <a:t>综合统一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>
                <a:latin typeface="宋体" panose="02010600030101010101" pitchFamily="2" charset="-122"/>
              </a:rPr>
              <a:t>高度非过程化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>
                <a:latin typeface="宋体" panose="02010600030101010101" pitchFamily="2" charset="-122"/>
              </a:rPr>
              <a:t>面向集合的操作方式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>
                <a:latin typeface="宋体" panose="02010600030101010101" pitchFamily="2" charset="-122"/>
              </a:rPr>
              <a:t>以同一种语法结构提供多种使用方式：交互式、嵌入式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>
                <a:latin typeface="宋体" panose="02010600030101010101" pitchFamily="2" charset="-122"/>
              </a:rPr>
              <a:t>语言简洁，易学易用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D6273-F971-4DD7-BBEA-37CB193C5B1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3.3 </a:t>
            </a:r>
            <a:r>
              <a:rPr lang="zh-CN" altLang="en-US" b="1"/>
              <a:t>数据定义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38737"/>
            <a:ext cx="8534400" cy="58829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3600" dirty="0">
                <a:solidFill>
                  <a:schemeClr val="accent2"/>
                </a:solidFill>
              </a:rPr>
              <a:t>模式定义、表定义、视图定义、索引定义</a:t>
            </a:r>
          </a:p>
        </p:txBody>
      </p:sp>
      <p:graphicFrame>
        <p:nvGraphicFramePr>
          <p:cNvPr id="24640" name="Group 6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4173564"/>
              </p:ext>
            </p:extLst>
          </p:nvPr>
        </p:nvGraphicFramePr>
        <p:xfrm>
          <a:off x="609600" y="1600200"/>
          <a:ext cx="8153400" cy="468947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93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操作对象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操作方式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创建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删除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修改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模式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CREATE SCHEMA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DROP SCHEMA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CREATE TABLE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DROP TABLE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ALTER TABLE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视图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CREATE VIEW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DROP VIEW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索引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CREATE INDEX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DROP INDEX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ALTER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INDEX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F3CF7-AF35-43AB-8532-027426CF09F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数据查询语句格式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14386"/>
            <a:ext cx="90678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200" dirty="0">
                <a:solidFill>
                  <a:srgbClr val="3333CC"/>
                </a:solidFill>
              </a:rPr>
              <a:t>  SELECT</a:t>
            </a:r>
            <a:r>
              <a:rPr lang="en-US" altLang="zh-CN" sz="3200" dirty="0"/>
              <a:t> [ALL|DISTINCT] </a:t>
            </a:r>
            <a:br>
              <a:rPr lang="en-US" altLang="zh-CN" sz="3200" dirty="0"/>
            </a:br>
            <a:r>
              <a:rPr lang="en-US" altLang="zh-CN" sz="3200" dirty="0"/>
              <a:t>           &lt;</a:t>
            </a:r>
            <a:r>
              <a:rPr lang="zh-CN" altLang="en-US" sz="3200" dirty="0"/>
              <a:t>目标列表达式</a:t>
            </a:r>
            <a:r>
              <a:rPr lang="en-US" altLang="zh-CN" sz="3200" dirty="0"/>
              <a:t>&gt;[</a:t>
            </a:r>
            <a:r>
              <a:rPr lang="zh-CN" altLang="en-US" sz="3200" dirty="0"/>
              <a:t>，</a:t>
            </a:r>
            <a:r>
              <a:rPr lang="en-US" altLang="zh-CN" sz="3200" dirty="0"/>
              <a:t>&lt;</a:t>
            </a:r>
            <a:r>
              <a:rPr lang="zh-CN" altLang="en-US" sz="3200" dirty="0"/>
              <a:t>目标列表达式</a:t>
            </a:r>
            <a:r>
              <a:rPr lang="en-US" altLang="zh-CN" sz="3200" dirty="0"/>
              <a:t>&gt;] …</a:t>
            </a:r>
          </a:p>
          <a:p>
            <a:pPr lvl="1" eaLnBrk="1" hangingPunct="1">
              <a:buFontTx/>
              <a:buNone/>
            </a:pPr>
            <a:r>
              <a:rPr lang="en-US" altLang="zh-CN" sz="3200" dirty="0">
                <a:solidFill>
                  <a:srgbClr val="3333CC"/>
                </a:solidFill>
              </a:rPr>
              <a:t>FROM</a:t>
            </a:r>
            <a:r>
              <a:rPr lang="en-US" altLang="zh-CN" sz="3200" dirty="0"/>
              <a:t> &lt;</a:t>
            </a:r>
            <a:r>
              <a:rPr lang="zh-CN" altLang="en-US" sz="3200" dirty="0"/>
              <a:t>表名或视图名</a:t>
            </a:r>
            <a:r>
              <a:rPr lang="en-US" altLang="zh-CN" sz="3200" dirty="0"/>
              <a:t>&gt;[,  &lt;</a:t>
            </a:r>
            <a:r>
              <a:rPr lang="zh-CN" altLang="en-US" sz="3200" dirty="0"/>
              <a:t>表名或视图名</a:t>
            </a:r>
            <a:r>
              <a:rPr lang="en-US" altLang="zh-CN" sz="3200" dirty="0"/>
              <a:t>&gt; ] …</a:t>
            </a:r>
          </a:p>
          <a:p>
            <a:pPr lvl="1" eaLnBrk="1" hangingPunct="1">
              <a:buFontTx/>
              <a:buNone/>
            </a:pPr>
            <a:r>
              <a:rPr lang="en-US" altLang="zh-CN" sz="3200" dirty="0"/>
              <a:t>[ </a:t>
            </a:r>
            <a:r>
              <a:rPr lang="en-US" altLang="zh-CN" sz="3200" dirty="0">
                <a:solidFill>
                  <a:srgbClr val="3333CC"/>
                </a:solidFill>
              </a:rPr>
              <a:t>WHERE</a:t>
            </a:r>
            <a:r>
              <a:rPr lang="en-US" altLang="zh-CN" sz="3200" dirty="0"/>
              <a:t> &lt;</a:t>
            </a:r>
            <a:r>
              <a:rPr lang="zh-CN" altLang="en-US" sz="3200" dirty="0"/>
              <a:t>条件表达式</a:t>
            </a:r>
            <a:r>
              <a:rPr lang="en-US" altLang="zh-CN" sz="3200" dirty="0"/>
              <a:t>&gt; ]</a:t>
            </a:r>
          </a:p>
          <a:p>
            <a:pPr lvl="1" eaLnBrk="1" hangingPunct="1">
              <a:buFontTx/>
              <a:buNone/>
            </a:pPr>
            <a:r>
              <a:rPr lang="en-US" altLang="zh-CN" sz="3200" dirty="0"/>
              <a:t>[ </a:t>
            </a:r>
            <a:r>
              <a:rPr lang="en-US" altLang="zh-CN" sz="3200" dirty="0">
                <a:solidFill>
                  <a:srgbClr val="3333CC"/>
                </a:solidFill>
              </a:rPr>
              <a:t>GROUP BY</a:t>
            </a:r>
            <a:r>
              <a:rPr lang="en-US" altLang="zh-CN" sz="3200" dirty="0"/>
              <a:t> &lt;</a:t>
            </a:r>
            <a:r>
              <a:rPr lang="zh-CN" altLang="en-US" sz="3200" dirty="0"/>
              <a:t>列名</a:t>
            </a:r>
            <a:r>
              <a:rPr lang="en-US" altLang="zh-CN" sz="3200" dirty="0"/>
              <a:t>1&gt; </a:t>
            </a:r>
          </a:p>
          <a:p>
            <a:pPr lvl="1" eaLnBrk="1" hangingPunct="1">
              <a:buFontTx/>
              <a:buNone/>
            </a:pPr>
            <a:r>
              <a:rPr lang="en-US" altLang="zh-CN" sz="3200" dirty="0"/>
              <a:t>[ </a:t>
            </a:r>
            <a:r>
              <a:rPr lang="en-US" altLang="zh-CN" sz="3200" dirty="0">
                <a:solidFill>
                  <a:srgbClr val="3333CC"/>
                </a:solidFill>
              </a:rPr>
              <a:t>HAVING</a:t>
            </a:r>
            <a:r>
              <a:rPr lang="en-US" altLang="zh-CN" sz="3200" dirty="0"/>
              <a:t> &lt;</a:t>
            </a:r>
            <a:r>
              <a:rPr lang="zh-CN" altLang="en-US" sz="3200" dirty="0"/>
              <a:t>条件表达式</a:t>
            </a:r>
            <a:r>
              <a:rPr lang="en-US" altLang="zh-CN" sz="3200" dirty="0"/>
              <a:t>&gt; ] ]</a:t>
            </a:r>
          </a:p>
          <a:p>
            <a:pPr lvl="1" eaLnBrk="1" hangingPunct="1">
              <a:buFontTx/>
              <a:buNone/>
            </a:pPr>
            <a:r>
              <a:rPr lang="en-US" altLang="zh-CN" sz="3200" dirty="0"/>
              <a:t>[ </a:t>
            </a:r>
            <a:r>
              <a:rPr lang="en-US" altLang="zh-CN" sz="3200" dirty="0">
                <a:solidFill>
                  <a:srgbClr val="3333CC"/>
                </a:solidFill>
              </a:rPr>
              <a:t>ORDER BY</a:t>
            </a:r>
            <a:r>
              <a:rPr lang="en-US" altLang="zh-CN" sz="3200" dirty="0"/>
              <a:t> &lt;</a:t>
            </a:r>
            <a:r>
              <a:rPr lang="zh-CN" altLang="en-US" sz="3200" dirty="0"/>
              <a:t>列名</a:t>
            </a:r>
            <a:r>
              <a:rPr lang="en-US" altLang="zh-CN" sz="3200" dirty="0"/>
              <a:t>2&gt; [ ASC|DESC ] ]</a:t>
            </a:r>
            <a:r>
              <a:rPr lang="en-US" altLang="zh-CN" sz="3200" dirty="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5D140D-3F51-4118-A730-44A7DD40885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43800" cy="1450757"/>
          </a:xfrm>
        </p:spPr>
        <p:txBody>
          <a:bodyPr/>
          <a:lstStyle/>
          <a:p>
            <a:pPr eaLnBrk="1" hangingPunct="1"/>
            <a:r>
              <a:rPr lang="en-US" altLang="zh-CN" dirty="0"/>
              <a:t>3.4 </a:t>
            </a:r>
            <a:r>
              <a:rPr lang="zh-CN" altLang="en-US" b="1" dirty="0"/>
              <a:t>数据查询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813354" y="2158187"/>
            <a:ext cx="7543799" cy="388077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altLang="zh-CN" sz="4000" b="1" dirty="0">
                <a:solidFill>
                  <a:schemeClr val="accent2"/>
                </a:solidFill>
              </a:rPr>
              <a:t>3.4.1 </a:t>
            </a:r>
            <a:r>
              <a:rPr lang="zh-CN" altLang="en-US" sz="4000" dirty="0">
                <a:solidFill>
                  <a:schemeClr val="accent2"/>
                </a:solidFill>
              </a:rPr>
              <a:t>单表查询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4000" b="1" dirty="0"/>
              <a:t>3.4.2 </a:t>
            </a:r>
            <a:r>
              <a:rPr lang="zh-CN" altLang="en-US" sz="4000" dirty="0">
                <a:solidFill>
                  <a:schemeClr val="accent2"/>
                </a:solidFill>
              </a:rPr>
              <a:t>连接查询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4000" b="1" dirty="0"/>
              <a:t>3.4.3 </a:t>
            </a:r>
            <a:r>
              <a:rPr lang="zh-CN" altLang="en-US" sz="4000" dirty="0"/>
              <a:t>嵌套查询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4000" b="1" dirty="0"/>
              <a:t>3.4.4 </a:t>
            </a:r>
            <a:r>
              <a:rPr lang="zh-CN" altLang="en-US" sz="4000" dirty="0"/>
              <a:t>集合查询</a:t>
            </a:r>
            <a:endParaRPr lang="en-US" altLang="zh-CN" sz="4000" dirty="0"/>
          </a:p>
          <a:p>
            <a:pPr eaLnBrk="1" hangingPunct="1">
              <a:buNone/>
              <a:defRPr/>
            </a:pPr>
            <a:r>
              <a:rPr lang="en-US" altLang="zh-CN" sz="4000" b="1" dirty="0"/>
              <a:t>3.4.5 </a:t>
            </a:r>
            <a:r>
              <a:rPr lang="zh-CN" altLang="en-US" sz="4000" b="1" dirty="0"/>
              <a:t>基于派生表的查询</a:t>
            </a:r>
            <a:endParaRPr lang="en-US" altLang="zh-CN" sz="4000" b="1" dirty="0"/>
          </a:p>
          <a:p>
            <a:pPr eaLnBrk="1" hangingPunct="1">
              <a:buFontTx/>
              <a:buNone/>
              <a:defRPr/>
            </a:pPr>
            <a:r>
              <a:rPr lang="en-US" altLang="zh-CN" sz="4000" b="1" dirty="0"/>
              <a:t>3.4.6  Select</a:t>
            </a:r>
            <a:r>
              <a:rPr lang="zh-CN" altLang="en-US" sz="4000" dirty="0"/>
              <a:t>语句的一般格式</a:t>
            </a:r>
          </a:p>
          <a:p>
            <a:pPr eaLnBrk="1" hangingPunct="1">
              <a:buFontTx/>
              <a:buNone/>
              <a:defRPr/>
            </a:pPr>
            <a:endParaRPr lang="en-US" altLang="zh-CN" sz="4000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B217E-C4C8-4E24-8A13-A7639AB3EEC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975361"/>
          </a:xfrm>
        </p:spPr>
        <p:txBody>
          <a:bodyPr/>
          <a:lstStyle/>
          <a:p>
            <a:pPr eaLnBrk="1" hangingPunct="1"/>
            <a:r>
              <a:rPr lang="en-US" altLang="zh-CN" dirty="0"/>
              <a:t>3.4.1 </a:t>
            </a:r>
            <a:r>
              <a:rPr lang="zh-CN" altLang="en-US" b="1" dirty="0"/>
              <a:t>单表查询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839200" cy="5029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000" dirty="0"/>
              <a:t>仅涉及一个表的查询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 dirty="0"/>
              <a:t>选择表中的若干列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 dirty="0"/>
              <a:t>选择表中的若干元组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4000" dirty="0"/>
              <a:t>ORDER BY</a:t>
            </a:r>
            <a:r>
              <a:rPr lang="zh-CN" altLang="en-US" sz="4000" dirty="0"/>
              <a:t>子句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 dirty="0"/>
              <a:t>聚集函数 </a:t>
            </a:r>
            <a:r>
              <a:rPr lang="en-US" altLang="zh-CN" sz="4000" dirty="0"/>
              <a:t>(</a:t>
            </a:r>
            <a:r>
              <a:rPr lang="en-US" altLang="zh-CN" sz="4000" dirty="0">
                <a:latin typeface="Comic Sans MS" panose="030F0702030302020204" pitchFamily="66" charset="0"/>
              </a:rPr>
              <a:t>aggregation function</a:t>
            </a:r>
            <a:r>
              <a:rPr lang="en-US" altLang="zh-CN" sz="4000" dirty="0"/>
              <a:t>)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4000" dirty="0"/>
              <a:t>GROUP BY</a:t>
            </a:r>
            <a:r>
              <a:rPr lang="zh-CN" altLang="en-US" sz="4000" dirty="0"/>
              <a:t>子句</a:t>
            </a:r>
          </a:p>
          <a:p>
            <a:pPr marL="990600" lvl="1" indent="-533400" eaLnBrk="1" hangingPunct="1"/>
            <a:endParaRPr lang="en-US" altLang="zh-CN" sz="4000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D68017-1142-4AFA-8DEE-978C2293561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246"/>
            <a:ext cx="7543800" cy="993557"/>
          </a:xfrm>
        </p:spPr>
        <p:txBody>
          <a:bodyPr/>
          <a:lstStyle/>
          <a:p>
            <a:pPr eaLnBrk="1" hangingPunct="1"/>
            <a:r>
              <a:rPr lang="en-US" altLang="zh-CN" dirty="0"/>
              <a:t>GROUP BY</a:t>
            </a:r>
            <a:r>
              <a:rPr lang="zh-CN" altLang="en-US" b="1" dirty="0"/>
              <a:t>子句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763000" cy="5562600"/>
          </a:xfrm>
        </p:spPr>
        <p:txBody>
          <a:bodyPr>
            <a:normAutofit/>
          </a:bodyPr>
          <a:lstStyle/>
          <a:p>
            <a:pPr marL="609600" indent="-609600" eaLnBrk="1" hangingPunct="1"/>
            <a:r>
              <a:rPr lang="zh-CN" altLang="en-US" sz="3200" dirty="0"/>
              <a:t>将查询结果按某一列或多列的值分组，值相等为一组</a:t>
            </a:r>
          </a:p>
          <a:p>
            <a:pPr marL="609600" indent="-609600" eaLnBrk="1" hangingPunct="1"/>
            <a:r>
              <a:rPr lang="zh-CN" altLang="en-US" sz="3200" dirty="0"/>
              <a:t>对查询结果分组的目的是为了细化聚集函数的作用对象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 dirty="0">
                <a:solidFill>
                  <a:srgbClr val="3333CC"/>
                </a:solidFill>
              </a:rPr>
              <a:t>未对查询结果分组，聚集函数将作用于整个查询结果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 dirty="0">
                <a:solidFill>
                  <a:srgbClr val="3333CC"/>
                </a:solidFill>
              </a:rPr>
              <a:t>对查询结果分组后，聚集函数将分别作用于每个组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 dirty="0"/>
              <a:t>作用对象是查询的中间结果表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33E5E0-06E9-4707-A1B2-5B1B575FFA0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905000"/>
            <a:ext cx="8153400" cy="4648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4000" dirty="0">
                <a:solidFill>
                  <a:srgbClr val="3333CC"/>
                </a:solidFill>
              </a:rPr>
              <a:t>HAVING</a:t>
            </a:r>
            <a:r>
              <a:rPr lang="zh-CN" altLang="en-US" sz="4000" dirty="0">
                <a:solidFill>
                  <a:srgbClr val="3333CC"/>
                </a:solidFill>
              </a:rPr>
              <a:t>短语与</a:t>
            </a:r>
            <a:r>
              <a:rPr lang="en-US" altLang="zh-CN" sz="4000" dirty="0">
                <a:solidFill>
                  <a:srgbClr val="3333CC"/>
                </a:solidFill>
              </a:rPr>
              <a:t>WHERE</a:t>
            </a:r>
            <a:r>
              <a:rPr lang="zh-CN" altLang="en-US" sz="4000" dirty="0">
                <a:solidFill>
                  <a:srgbClr val="3333CC"/>
                </a:solidFill>
              </a:rPr>
              <a:t>子句的区别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 dirty="0"/>
              <a:t>作用对象不同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4000" dirty="0"/>
              <a:t>WHERE</a:t>
            </a:r>
            <a:r>
              <a:rPr lang="zh-CN" altLang="en-US" sz="4000" dirty="0"/>
              <a:t>子句作用于基本表或视图，从中选择满足条件的元组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4000" dirty="0"/>
              <a:t>HAVING</a:t>
            </a:r>
            <a:r>
              <a:rPr lang="zh-CN" altLang="en-US" sz="4000" dirty="0"/>
              <a:t>短语作用于组，从中选择满足条件的组</a:t>
            </a:r>
            <a:endParaRPr lang="zh-CN" altLang="en-US" sz="3600" dirty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3FAE79-B82A-4D64-BCFC-FBCE2368DCC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3.4.2 </a:t>
            </a:r>
            <a:r>
              <a:rPr lang="zh-CN" altLang="en-US" b="1"/>
              <a:t>连接查询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76518" y="1841748"/>
            <a:ext cx="8763000" cy="4800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3600" dirty="0">
                <a:solidFill>
                  <a:srgbClr val="3333CC"/>
                </a:solidFill>
              </a:rPr>
              <a:t>连接查询：同时涉及多个表的查询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 dirty="0"/>
              <a:t>连接条件或连接谓词：连接两个表的条件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 dirty="0"/>
              <a:t>一般格式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dirty="0"/>
              <a:t>[&lt;</a:t>
            </a:r>
            <a:r>
              <a:rPr lang="zh-CN" altLang="en-US" sz="3200" dirty="0"/>
              <a:t>表名</a:t>
            </a:r>
            <a:r>
              <a:rPr lang="en-US" altLang="zh-CN" sz="3200" dirty="0"/>
              <a:t>1&gt;</a:t>
            </a:r>
            <a:r>
              <a:rPr lang="en-US" altLang="zh-CN" sz="4000" dirty="0">
                <a:solidFill>
                  <a:schemeClr val="accent2"/>
                </a:solidFill>
              </a:rPr>
              <a:t>.</a:t>
            </a:r>
            <a:r>
              <a:rPr lang="en-US" altLang="zh-CN" sz="3200" dirty="0"/>
              <a:t>]&lt;</a:t>
            </a:r>
            <a:r>
              <a:rPr lang="zh-CN" altLang="en-US" sz="3200" dirty="0"/>
              <a:t>列名</a:t>
            </a:r>
            <a:r>
              <a:rPr lang="en-US" altLang="zh-CN" sz="3200" dirty="0"/>
              <a:t>1&gt; &lt;</a:t>
            </a:r>
            <a:r>
              <a:rPr lang="zh-CN" altLang="en-US" sz="3200" dirty="0"/>
              <a:t>比较运算符</a:t>
            </a:r>
            <a:r>
              <a:rPr lang="en-US" altLang="zh-CN" sz="3200" dirty="0"/>
              <a:t>&gt; [&lt;</a:t>
            </a:r>
            <a:r>
              <a:rPr lang="zh-CN" altLang="en-US" sz="3200" dirty="0"/>
              <a:t>表名</a:t>
            </a:r>
            <a:r>
              <a:rPr lang="en-US" altLang="zh-CN" sz="3200" dirty="0"/>
              <a:t>2&gt;</a:t>
            </a:r>
            <a:r>
              <a:rPr lang="en-US" altLang="zh-CN" sz="4000" dirty="0">
                <a:solidFill>
                  <a:schemeClr val="accent2"/>
                </a:solidFill>
              </a:rPr>
              <a:t>.</a:t>
            </a:r>
            <a:r>
              <a:rPr lang="en-US" altLang="zh-CN" sz="3200" dirty="0"/>
              <a:t>]&lt;</a:t>
            </a:r>
            <a:r>
              <a:rPr lang="zh-CN" altLang="en-US" sz="3200" dirty="0"/>
              <a:t>列名</a:t>
            </a:r>
            <a:r>
              <a:rPr lang="en-US" altLang="zh-CN" sz="3200" dirty="0"/>
              <a:t>2&gt;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dirty="0"/>
              <a:t>[&lt;</a:t>
            </a:r>
            <a:r>
              <a:rPr lang="zh-CN" altLang="en-US" sz="3200" dirty="0"/>
              <a:t>表名</a:t>
            </a:r>
            <a:r>
              <a:rPr lang="en-US" altLang="zh-CN" sz="3200" dirty="0"/>
              <a:t>1&gt;</a:t>
            </a:r>
            <a:r>
              <a:rPr lang="en-US" altLang="zh-CN" sz="4000" dirty="0">
                <a:solidFill>
                  <a:schemeClr val="accent2"/>
                </a:solidFill>
              </a:rPr>
              <a:t>.</a:t>
            </a:r>
            <a:r>
              <a:rPr lang="en-US" altLang="zh-CN" sz="3200" dirty="0"/>
              <a:t>]&lt;</a:t>
            </a:r>
            <a:r>
              <a:rPr lang="zh-CN" altLang="en-US" sz="3200" dirty="0"/>
              <a:t>列名</a:t>
            </a:r>
            <a:r>
              <a:rPr lang="en-US" altLang="zh-CN" sz="3200" dirty="0"/>
              <a:t>1&gt; BETWEEN [&lt;</a:t>
            </a:r>
            <a:r>
              <a:rPr lang="zh-CN" altLang="en-US" sz="3200" dirty="0"/>
              <a:t>表名</a:t>
            </a:r>
            <a:r>
              <a:rPr lang="en-US" altLang="zh-CN" sz="3200" dirty="0"/>
              <a:t>2&gt;</a:t>
            </a:r>
            <a:r>
              <a:rPr lang="en-US" altLang="zh-CN" sz="4000" dirty="0">
                <a:solidFill>
                  <a:schemeClr val="accent2"/>
                </a:solidFill>
              </a:rPr>
              <a:t>.</a:t>
            </a:r>
            <a:r>
              <a:rPr lang="en-US" altLang="zh-CN" sz="3200" dirty="0"/>
              <a:t>]</a:t>
            </a:r>
            <a:br>
              <a:rPr lang="en-US" altLang="zh-CN" sz="3200" dirty="0"/>
            </a:br>
            <a:r>
              <a:rPr lang="en-US" altLang="zh-CN" sz="3200" dirty="0"/>
              <a:t>&lt;</a:t>
            </a:r>
            <a:r>
              <a:rPr lang="zh-CN" altLang="en-US" sz="3200" dirty="0"/>
              <a:t>列名</a:t>
            </a:r>
            <a:r>
              <a:rPr lang="en-US" altLang="zh-CN" sz="3200" dirty="0"/>
              <a:t>2&gt; AND [&lt;</a:t>
            </a:r>
            <a:r>
              <a:rPr lang="zh-CN" altLang="en-US" sz="3200" dirty="0"/>
              <a:t>表名</a:t>
            </a:r>
            <a:r>
              <a:rPr lang="en-US" altLang="zh-CN" sz="3200" dirty="0"/>
              <a:t>3&gt;</a:t>
            </a:r>
            <a:r>
              <a:rPr lang="en-US" altLang="zh-CN" sz="4000" dirty="0">
                <a:solidFill>
                  <a:schemeClr val="accent2"/>
                </a:solidFill>
              </a:rPr>
              <a:t>.</a:t>
            </a:r>
            <a:r>
              <a:rPr lang="en-US" altLang="zh-CN" sz="3200" dirty="0"/>
              <a:t>]&lt;</a:t>
            </a:r>
            <a:r>
              <a:rPr lang="zh-CN" altLang="en-US" sz="3200" dirty="0"/>
              <a:t>列名</a:t>
            </a:r>
            <a:r>
              <a:rPr lang="en-US" altLang="zh-CN" sz="3200" dirty="0"/>
              <a:t>3&gt;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88F29A-5C5E-4FA7-97ED-7FCA22BA9F1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7925" y="457200"/>
            <a:ext cx="6347713" cy="1320800"/>
          </a:xfrm>
        </p:spPr>
        <p:txBody>
          <a:bodyPr/>
          <a:lstStyle/>
          <a:p>
            <a:r>
              <a:rPr lang="zh-CN" altLang="en-US"/>
              <a:t>连接查询的种类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37135" y="1981200"/>
            <a:ext cx="6347714" cy="388077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dirty="0"/>
              <a:t>一、等值与非等值连接查询</a:t>
            </a:r>
            <a:endParaRPr lang="en-US" altLang="zh-CN" sz="3600" dirty="0"/>
          </a:p>
          <a:p>
            <a:pPr>
              <a:buFontTx/>
              <a:buNone/>
            </a:pPr>
            <a:r>
              <a:rPr lang="zh-CN" altLang="en-US" sz="3600" dirty="0"/>
              <a:t>二、自身连接</a:t>
            </a:r>
          </a:p>
          <a:p>
            <a:pPr>
              <a:buFontTx/>
              <a:buNone/>
            </a:pPr>
            <a:r>
              <a:rPr lang="zh-CN" altLang="en-US" sz="3600" dirty="0"/>
              <a:t>三、外连接</a:t>
            </a:r>
          </a:p>
          <a:p>
            <a:pPr>
              <a:buFontTx/>
              <a:buNone/>
            </a:pPr>
            <a:r>
              <a:rPr lang="zh-CN" altLang="en-US" sz="3600" dirty="0"/>
              <a:t>四、多表连接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9B6CB-05DD-42DD-8557-81C9D4F9663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0476" y="286603"/>
            <a:ext cx="7543800" cy="145075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嵌套查询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2003073"/>
            <a:ext cx="8496300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/>
              <a:t>一个</a:t>
            </a:r>
            <a:r>
              <a:rPr lang="en-US" altLang="zh-CN" sz="3600" dirty="0"/>
              <a:t>SELECT-FROM-WHERE</a:t>
            </a:r>
            <a:r>
              <a:rPr lang="zh-CN" altLang="en-US" sz="3600" dirty="0"/>
              <a:t>语句称为一个查询块。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/>
              <a:t>将一个查询块嵌套在另一个查询块的</a:t>
            </a:r>
            <a:r>
              <a:rPr lang="en-US" altLang="zh-CN" sz="3600" dirty="0"/>
              <a:t>WHERE</a:t>
            </a:r>
            <a:r>
              <a:rPr lang="zh-CN" altLang="en-US" sz="3600" dirty="0"/>
              <a:t>子句或</a:t>
            </a:r>
            <a:r>
              <a:rPr lang="en-US" altLang="zh-CN" sz="3600" dirty="0"/>
              <a:t>HAVING</a:t>
            </a:r>
            <a:r>
              <a:rPr lang="zh-CN" altLang="en-US" sz="3600" dirty="0"/>
              <a:t>短语的条件中的查询称为嵌套查询 </a:t>
            </a:r>
            <a:r>
              <a:rPr lang="en-US" altLang="zh-CN" sz="3600" dirty="0"/>
              <a:t>(Nested Query)</a:t>
            </a:r>
          </a:p>
          <a:p>
            <a:pPr eaLnBrk="1" hangingPunct="1"/>
            <a:endParaRPr lang="en-US" altLang="zh-CN" sz="4000" dirty="0"/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41AA6-3092-4155-8005-5D2342E7A8D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8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Chapter 1 </a:t>
            </a:r>
            <a:r>
              <a:rPr lang="zh-CN" altLang="en-US" sz="4800" dirty="0"/>
              <a:t>绪论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799762"/>
            <a:ext cx="8732044" cy="4709450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数据库定义</a:t>
            </a:r>
            <a:r>
              <a:rPr lang="en-US" altLang="zh-CN" sz="3200" dirty="0"/>
              <a:t>: Page 4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数据模型三要素：</a:t>
            </a:r>
            <a:r>
              <a:rPr lang="zh-CN" altLang="en-US" sz="3200" dirty="0">
                <a:solidFill>
                  <a:srgbClr val="002060"/>
                </a:solidFill>
              </a:rPr>
              <a:t>数据结构、数据操作、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zh-CN" altLang="en-US" sz="3200" dirty="0">
                <a:solidFill>
                  <a:srgbClr val="002060"/>
                </a:solidFill>
              </a:rPr>
              <a:t>完整性约束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数据库领域常用的逻辑模型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rgbClr val="0000FF"/>
                </a:solidFill>
              </a:rPr>
              <a:t>概念模型 </a:t>
            </a:r>
            <a:r>
              <a:rPr lang="en-US" altLang="zh-CN" sz="3200" dirty="0">
                <a:solidFill>
                  <a:srgbClr val="0000FF"/>
                </a:solidFill>
              </a:rPr>
              <a:t>(E-R</a:t>
            </a:r>
            <a:r>
              <a:rPr lang="zh-CN" altLang="en-US" sz="3200" dirty="0">
                <a:solidFill>
                  <a:srgbClr val="0000FF"/>
                </a:solidFill>
              </a:rPr>
              <a:t>图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什么是数据库系统三级模式结构？优点？</a:t>
            </a:r>
            <a:endParaRPr lang="en-US" altLang="zh-CN" sz="32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rgbClr val="002060"/>
                </a:solidFill>
              </a:rPr>
              <a:t>三层结构、两个映像、物理独立性、逻辑独立性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4275F-F7E2-414E-8F8C-F3BCC8F27A8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43800" cy="145075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嵌套查询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8458200" cy="3429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3600" dirty="0"/>
              <a:t>SELECT </a:t>
            </a:r>
            <a:r>
              <a:rPr lang="en-US" altLang="zh-CN" sz="3600" dirty="0" err="1"/>
              <a:t>Sname</a:t>
            </a:r>
            <a:r>
              <a:rPr lang="en-US" altLang="zh-CN" sz="3600" dirty="0"/>
              <a:t> /*</a:t>
            </a:r>
            <a:r>
              <a:rPr lang="zh-CN" altLang="en-US" sz="3600" dirty="0"/>
              <a:t>外层查询或父查询*</a:t>
            </a:r>
            <a:r>
              <a:rPr lang="en-US" altLang="zh-CN" sz="3600" dirty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3600" dirty="0"/>
              <a:t>FROM Student</a:t>
            </a:r>
          </a:p>
          <a:p>
            <a:pPr eaLnBrk="1" hangingPunct="1">
              <a:buFontTx/>
              <a:buNone/>
            </a:pPr>
            <a:r>
              <a:rPr lang="en-US" altLang="zh-CN" sz="3600" dirty="0"/>
              <a:t>WHERE </a:t>
            </a:r>
            <a:r>
              <a:rPr lang="en-US" altLang="zh-CN" sz="3600" dirty="0" err="1"/>
              <a:t>Sno</a:t>
            </a:r>
            <a:r>
              <a:rPr lang="en-US" altLang="zh-CN" sz="3600" dirty="0"/>
              <a:t> IN</a:t>
            </a:r>
          </a:p>
          <a:p>
            <a:pPr lvl="2" eaLnBrk="1" hangingPunct="1">
              <a:buFontTx/>
              <a:buNone/>
            </a:pPr>
            <a:r>
              <a:rPr lang="en-US" altLang="zh-CN" sz="3600" dirty="0"/>
              <a:t>(SELECT </a:t>
            </a:r>
            <a:r>
              <a:rPr lang="en-US" altLang="zh-CN" sz="3600" dirty="0" err="1"/>
              <a:t>Sno</a:t>
            </a:r>
            <a:r>
              <a:rPr lang="en-US" altLang="zh-CN" sz="3600" dirty="0"/>
              <a:t> /*</a:t>
            </a:r>
            <a:r>
              <a:rPr lang="zh-CN" altLang="en-US" sz="3600" dirty="0"/>
              <a:t>内层查询或子查询*</a:t>
            </a:r>
            <a:r>
              <a:rPr lang="en-US" altLang="zh-CN" sz="3600" dirty="0"/>
              <a:t>/</a:t>
            </a:r>
          </a:p>
          <a:p>
            <a:pPr lvl="2" eaLnBrk="1" hangingPunct="1">
              <a:buFontTx/>
              <a:buNone/>
            </a:pPr>
            <a:r>
              <a:rPr lang="en-US" altLang="zh-CN" sz="3600" dirty="0"/>
              <a:t>FROM SC</a:t>
            </a:r>
          </a:p>
          <a:p>
            <a:pPr lvl="2" eaLnBrk="1" hangingPunct="1">
              <a:buFontTx/>
              <a:buNone/>
            </a:pPr>
            <a:r>
              <a:rPr lang="en-US" altLang="zh-CN" sz="3600" dirty="0"/>
              <a:t>WHERE </a:t>
            </a:r>
            <a:r>
              <a:rPr lang="en-US" altLang="zh-CN" sz="3600" dirty="0" err="1"/>
              <a:t>Cno</a:t>
            </a:r>
            <a:r>
              <a:rPr lang="en-US" altLang="zh-CN" sz="3600" dirty="0"/>
              <a:t>= '2’ )</a:t>
            </a:r>
            <a:r>
              <a:rPr lang="zh-CN" altLang="en-US" sz="3600" dirty="0"/>
              <a:t>；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B23E64-B0B4-4ACA-8E07-3092C499510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543800" cy="145075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嵌套查询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90499" y="2209800"/>
            <a:ext cx="8763001" cy="4114800"/>
          </a:xfrm>
        </p:spPr>
        <p:txBody>
          <a:bodyPr/>
          <a:lstStyle/>
          <a:p>
            <a:pPr marL="609600" indent="-609600" eaLnBrk="1" hangingPunct="1"/>
            <a:r>
              <a:rPr lang="zh-CN" altLang="en-US" sz="4000" dirty="0"/>
              <a:t>子查询的限制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>
                <a:solidFill>
                  <a:schemeClr val="accent2"/>
                </a:solidFill>
              </a:rPr>
              <a:t>不能使用</a:t>
            </a:r>
            <a:r>
              <a:rPr lang="en-US" altLang="zh-CN" sz="3600" dirty="0">
                <a:solidFill>
                  <a:schemeClr val="accent2"/>
                </a:solidFill>
              </a:rPr>
              <a:t>ORDER BY</a:t>
            </a:r>
            <a:r>
              <a:rPr lang="zh-CN" altLang="en-US" sz="3600" dirty="0">
                <a:solidFill>
                  <a:schemeClr val="accent2"/>
                </a:solidFill>
              </a:rPr>
              <a:t>子句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600" dirty="0">
                <a:solidFill>
                  <a:schemeClr val="accent2"/>
                </a:solidFill>
              </a:rPr>
              <a:t>ORDER BY</a:t>
            </a:r>
            <a:r>
              <a:rPr lang="zh-CN" altLang="en-US" sz="3600" dirty="0">
                <a:solidFill>
                  <a:schemeClr val="accent2"/>
                </a:solidFill>
              </a:rPr>
              <a:t>子句只对最终查询结果排序</a:t>
            </a:r>
          </a:p>
          <a:p>
            <a:pPr marL="609600" indent="-609600" eaLnBrk="1" hangingPunct="1"/>
            <a:r>
              <a:rPr lang="zh-CN" altLang="en-US" sz="4000" dirty="0"/>
              <a:t>层层嵌套方式反映了</a:t>
            </a:r>
            <a:r>
              <a:rPr lang="en-US" altLang="zh-CN" sz="4000" dirty="0"/>
              <a:t>SQL</a:t>
            </a:r>
            <a:r>
              <a:rPr lang="zh-CN" altLang="en-US" sz="4000" dirty="0"/>
              <a:t>语言的结构化特点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B9252E-16AC-4674-88D3-048C7A552C0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嵌套查询求解方法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848600" cy="32166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4000" dirty="0">
                <a:solidFill>
                  <a:schemeClr val="accent2"/>
                </a:solidFill>
              </a:rPr>
              <a:t>不相关子查询：子查询查询条件不依赖于父查询。</a:t>
            </a:r>
            <a:r>
              <a:rPr lang="zh-CN" altLang="en-US" sz="4000" dirty="0"/>
              <a:t>由里向外逐层处理。即每个子查询在上一级查询处理之前求解，子查询结果用于建立其父查询的查找条件。</a:t>
            </a:r>
          </a:p>
          <a:p>
            <a:pPr eaLnBrk="1" hangingPunct="1"/>
            <a:endParaRPr lang="en-US" altLang="zh-CN" sz="4000" dirty="0"/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00B997-6E28-4F1F-AADD-8FA66447C62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嵌套查询求解方法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-57150" y="1269787"/>
            <a:ext cx="92583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3600" dirty="0">
                <a:solidFill>
                  <a:schemeClr val="accent2"/>
                </a:solidFill>
              </a:rPr>
              <a:t>相关子查询：子查询查询条件依赖于父查询</a:t>
            </a:r>
          </a:p>
          <a:p>
            <a:pPr marL="956755" indent="-533400">
              <a:buFontTx/>
              <a:buAutoNum type="circleNumDbPlain"/>
            </a:pPr>
            <a:r>
              <a:rPr lang="zh-CN" altLang="en-US" sz="3600" dirty="0"/>
              <a:t>首先取外层查询表第一个元组，根据它与内层查询相关属性值处理内层查询，若</a:t>
            </a:r>
            <a:r>
              <a:rPr lang="en-US" altLang="zh-CN" sz="3600" dirty="0"/>
              <a:t>WHERE</a:t>
            </a:r>
            <a:r>
              <a:rPr lang="zh-CN" altLang="en-US" sz="3600" dirty="0"/>
              <a:t>子句返回值为真，则取此元组放入结果表</a:t>
            </a:r>
          </a:p>
          <a:p>
            <a:pPr marL="956755" indent="-533400">
              <a:buFontTx/>
              <a:buAutoNum type="circleNumDbPlain"/>
            </a:pPr>
            <a:r>
              <a:rPr lang="zh-CN" altLang="en-US" sz="3600" dirty="0"/>
              <a:t>然后再取外层表的下一个元组</a:t>
            </a:r>
          </a:p>
          <a:p>
            <a:pPr marL="956755" indent="-533400">
              <a:buFontTx/>
              <a:buAutoNum type="circleNumDbPlain"/>
            </a:pPr>
            <a:r>
              <a:rPr lang="zh-CN" altLang="en-US" sz="3600" dirty="0"/>
              <a:t>重复这一过程，直至外层表全部检查完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D594C2-35F9-4898-9346-C2A69D9FF93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3518"/>
            <a:ext cx="7543800" cy="1450757"/>
          </a:xfrm>
        </p:spPr>
        <p:txBody>
          <a:bodyPr/>
          <a:lstStyle/>
          <a:p>
            <a:pPr eaLnBrk="1" hangingPunct="1"/>
            <a:r>
              <a:rPr lang="en-US" altLang="zh-CN" dirty="0"/>
              <a:t>3.5 </a:t>
            </a:r>
            <a:r>
              <a:rPr lang="zh-CN" altLang="en-US" b="1" dirty="0"/>
              <a:t>数据更新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8229600" cy="243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/>
              <a:t>3.5.1 </a:t>
            </a:r>
            <a:r>
              <a:rPr lang="zh-CN" altLang="en-US" sz="4000" dirty="0"/>
              <a:t>插入数据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3.5.2 </a:t>
            </a:r>
            <a:r>
              <a:rPr lang="zh-CN" altLang="en-US" sz="4000" dirty="0"/>
              <a:t>修改数据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3.5.3 </a:t>
            </a:r>
            <a:r>
              <a:rPr lang="zh-CN" altLang="en-US" sz="4000" dirty="0"/>
              <a:t>删除数据</a:t>
            </a:r>
          </a:p>
          <a:p>
            <a:pPr eaLnBrk="1" hangingPunct="1"/>
            <a:endParaRPr lang="en-US" altLang="zh-CN" sz="4000" dirty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A4BB0D-9327-4842-89C6-03AF5474BEF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43800" cy="1450757"/>
          </a:xfrm>
        </p:spPr>
        <p:txBody>
          <a:bodyPr/>
          <a:lstStyle/>
          <a:p>
            <a:pPr eaLnBrk="1" hangingPunct="1"/>
            <a:r>
              <a:rPr lang="en-US" altLang="zh-CN" dirty="0"/>
              <a:t>3.5.1 </a:t>
            </a:r>
            <a:r>
              <a:rPr lang="zh-CN" altLang="en-US" b="1" dirty="0"/>
              <a:t>插入数据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8840"/>
            <a:ext cx="8229600" cy="2971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4000" dirty="0"/>
              <a:t>  </a:t>
            </a:r>
            <a:r>
              <a:rPr lang="zh-CN" altLang="en-US" sz="4000" dirty="0"/>
              <a:t>两种插入数据方式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 dirty="0"/>
              <a:t>插入元组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 dirty="0"/>
              <a:t>插入子查询结果：可以一次插入多个元组</a:t>
            </a:r>
          </a:p>
          <a:p>
            <a:pPr marL="990600" lvl="1" indent="-533400" eaLnBrk="1" hangingPunct="1">
              <a:buFontTx/>
              <a:buAutoNum type="circleNumDbPlain"/>
            </a:pPr>
            <a:endParaRPr lang="zh-CN" altLang="en-US" sz="4000" dirty="0"/>
          </a:p>
          <a:p>
            <a:pPr marL="609600" indent="-609600" eaLnBrk="1" hangingPunct="1"/>
            <a:endParaRPr lang="en-US" altLang="zh-CN" sz="4400" dirty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553B66-176F-4060-B869-F8350F2F2A7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一、插入元组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80060" y="2057400"/>
            <a:ext cx="8229600" cy="32766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语句格式</a:t>
            </a:r>
          </a:p>
          <a:p>
            <a:pPr eaLnBrk="1" hangingPunct="1"/>
            <a:r>
              <a:rPr lang="en-US" altLang="zh-CN" sz="3600" dirty="0"/>
              <a:t>INSERT INTO &lt;</a:t>
            </a:r>
            <a:r>
              <a:rPr lang="zh-CN" altLang="en-US" sz="3600" dirty="0"/>
              <a:t>表名</a:t>
            </a:r>
            <a:r>
              <a:rPr lang="en-US" altLang="zh-CN" sz="3600" dirty="0"/>
              <a:t>&gt; [(&lt;</a:t>
            </a:r>
            <a:r>
              <a:rPr lang="zh-CN" altLang="en-US" sz="3600" dirty="0"/>
              <a:t>属性列</a:t>
            </a:r>
            <a:r>
              <a:rPr lang="en-US" altLang="zh-CN" sz="3600" dirty="0"/>
              <a:t>1&gt;[, &lt;</a:t>
            </a:r>
            <a:r>
              <a:rPr lang="zh-CN" altLang="en-US" sz="3600" dirty="0"/>
              <a:t>属性列</a:t>
            </a:r>
            <a:r>
              <a:rPr lang="en-US" altLang="zh-CN" sz="3600" dirty="0"/>
              <a:t>2 &gt;…)] VALUES (&lt;</a:t>
            </a:r>
            <a:r>
              <a:rPr lang="zh-CN" altLang="en-US" sz="3600" dirty="0"/>
              <a:t>常量</a:t>
            </a:r>
            <a:r>
              <a:rPr lang="en-US" altLang="zh-CN" sz="3600" dirty="0"/>
              <a:t>1&gt; [, &lt;</a:t>
            </a:r>
            <a:r>
              <a:rPr lang="zh-CN" altLang="en-US" sz="3600" dirty="0"/>
              <a:t>常量</a:t>
            </a:r>
            <a:r>
              <a:rPr lang="en-US" altLang="zh-CN" sz="3600" dirty="0"/>
              <a:t>2&gt;] … )</a:t>
            </a:r>
          </a:p>
          <a:p>
            <a:pPr eaLnBrk="1" hangingPunct="1"/>
            <a:r>
              <a:rPr lang="zh-CN" altLang="en-US" sz="3600" dirty="0"/>
              <a:t>功能：将新元组插入指定表中</a:t>
            </a:r>
          </a:p>
          <a:p>
            <a:pPr eaLnBrk="1" hangingPunct="1"/>
            <a:endParaRPr lang="zh-CN" altLang="en-US" sz="3600" dirty="0"/>
          </a:p>
          <a:p>
            <a:pPr eaLnBrk="1" hangingPunct="1"/>
            <a:endParaRPr lang="en-US" altLang="zh-CN" sz="3600" dirty="0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AB58A0-A29E-4205-BFF5-3395DCD0CFC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800"/>
              <a:t>3.5.2.</a:t>
            </a:r>
            <a:r>
              <a:rPr lang="zh-CN" altLang="en-US" sz="4800" b="1"/>
              <a:t>修改数据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9067800" cy="53340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语句格式</a:t>
            </a:r>
          </a:p>
          <a:p>
            <a:pPr lvl="1" eaLnBrk="1" hangingPunct="1">
              <a:buFontTx/>
              <a:buNone/>
            </a:pPr>
            <a:r>
              <a:rPr lang="en-US" altLang="zh-CN" sz="3200" dirty="0"/>
              <a:t>UPDATE &lt;</a:t>
            </a:r>
            <a:r>
              <a:rPr lang="zh-CN" altLang="en-US" sz="3200" dirty="0"/>
              <a:t>表名</a:t>
            </a:r>
            <a:r>
              <a:rPr lang="en-US" altLang="zh-CN" sz="3200" dirty="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sz="3200" dirty="0"/>
              <a:t>SET &lt;</a:t>
            </a:r>
            <a:r>
              <a:rPr lang="zh-CN" altLang="en-US" sz="3200" dirty="0"/>
              <a:t>列名</a:t>
            </a:r>
            <a:r>
              <a:rPr lang="en-US" altLang="zh-CN" sz="3200" dirty="0"/>
              <a:t>&gt;=&lt;</a:t>
            </a:r>
            <a:r>
              <a:rPr lang="zh-CN" altLang="en-US" sz="3200" dirty="0"/>
              <a:t>表达式</a:t>
            </a:r>
            <a:r>
              <a:rPr lang="en-US" altLang="zh-CN" sz="3200" dirty="0"/>
              <a:t>&gt;[</a:t>
            </a:r>
            <a:r>
              <a:rPr lang="zh-CN" altLang="en-US" sz="3200" dirty="0"/>
              <a:t>，</a:t>
            </a:r>
            <a:r>
              <a:rPr lang="en-US" altLang="zh-CN" sz="3200" dirty="0"/>
              <a:t>&lt;</a:t>
            </a:r>
            <a:r>
              <a:rPr lang="zh-CN" altLang="en-US" sz="3200" dirty="0"/>
              <a:t>列名</a:t>
            </a:r>
            <a:r>
              <a:rPr lang="en-US" altLang="zh-CN" sz="3200" dirty="0"/>
              <a:t>&gt;=&lt;</a:t>
            </a:r>
            <a:r>
              <a:rPr lang="zh-CN" altLang="en-US" sz="3200" dirty="0"/>
              <a:t>表达式</a:t>
            </a:r>
            <a:r>
              <a:rPr lang="en-US" altLang="zh-CN" sz="3200" dirty="0"/>
              <a:t>&gt;]…</a:t>
            </a:r>
          </a:p>
          <a:p>
            <a:pPr lvl="1" eaLnBrk="1" hangingPunct="1">
              <a:buFontTx/>
              <a:buNone/>
            </a:pPr>
            <a:r>
              <a:rPr lang="en-US" altLang="zh-CN" sz="3200" dirty="0"/>
              <a:t>[WHERE 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&gt;]</a:t>
            </a:r>
            <a:r>
              <a:rPr lang="zh-CN" altLang="en-US" sz="3200" dirty="0"/>
              <a:t>；</a:t>
            </a:r>
          </a:p>
          <a:p>
            <a:pPr eaLnBrk="1" hangingPunct="1"/>
            <a:r>
              <a:rPr lang="en-US" altLang="zh-CN" sz="3600" dirty="0"/>
              <a:t>SET</a:t>
            </a:r>
            <a:r>
              <a:rPr lang="zh-CN" altLang="en-US" sz="3600" dirty="0"/>
              <a:t>子句指定修改方式，要修改的列，修改后取值</a:t>
            </a:r>
          </a:p>
          <a:p>
            <a:pPr eaLnBrk="1" hangingPunct="1"/>
            <a:r>
              <a:rPr lang="en-US" altLang="zh-CN" sz="3600" dirty="0"/>
              <a:t>WHERE</a:t>
            </a:r>
            <a:r>
              <a:rPr lang="zh-CN" altLang="en-US" sz="3600" dirty="0"/>
              <a:t>子句指定要修改的元组。缺省表示要修改表中的所有元组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F66126-9F89-4B5F-9BBF-509E9467C29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/>
              <a:t>修改数据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4800"/>
              <a:t> </a:t>
            </a:r>
            <a:r>
              <a:rPr lang="zh-CN" altLang="en-US" sz="4800"/>
              <a:t>三种修改方式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400"/>
              <a:t>修改某一个元组的值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400"/>
              <a:t>修改多个元组的值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400">
                <a:solidFill>
                  <a:srgbClr val="0000FF"/>
                </a:solidFill>
              </a:rPr>
              <a:t>带子查询的修改语句</a:t>
            </a:r>
          </a:p>
          <a:p>
            <a:pPr marL="609600" indent="-609600" eaLnBrk="1" hangingPunct="1"/>
            <a:endParaRPr lang="en-US" altLang="zh-CN" sz="480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B26C64-CB03-49E6-ACB5-F9D2A7C4E9F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3.5.3 </a:t>
            </a:r>
            <a:r>
              <a:rPr lang="zh-CN" altLang="en-US" b="1"/>
              <a:t>删除数据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/>
              <a:t>语句格式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 dirty="0"/>
              <a:t>DELETE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 dirty="0"/>
              <a:t>FROM &lt;</a:t>
            </a:r>
            <a:r>
              <a:rPr lang="zh-CN" altLang="en-US" sz="3200" dirty="0"/>
              <a:t>表名</a:t>
            </a:r>
            <a:r>
              <a:rPr lang="en-US" altLang="zh-CN" sz="3200" dirty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 dirty="0"/>
              <a:t>[WHERE 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&gt;]</a:t>
            </a:r>
            <a:r>
              <a:rPr lang="zh-CN" altLang="en-US" sz="3200" dirty="0"/>
              <a:t>；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dirty="0"/>
              <a:t>功能：删除指定表中满足</a:t>
            </a:r>
            <a:r>
              <a:rPr lang="en-US" altLang="zh-CN" sz="3600" dirty="0"/>
              <a:t>WHERE</a:t>
            </a:r>
            <a:r>
              <a:rPr lang="zh-CN" altLang="en-US" sz="3600" dirty="0"/>
              <a:t>子句条件的元组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WHERE</a:t>
            </a:r>
            <a:r>
              <a:rPr lang="zh-CN" altLang="en-US" sz="3600" dirty="0"/>
              <a:t>子句指定要删除的元组。缺省表示删除表中全部元组，表的定义仍在字典中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1A4261-28D0-49A3-89CD-B1030031753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AA44438-1832-42B1-8B6D-4DB181531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基本概念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：数据 </a:t>
            </a: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(Data)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C22843-C6D7-4271-83F5-FAC2E4C4D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17688"/>
            <a:ext cx="8229600" cy="50403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accent2"/>
                </a:solidFill>
              </a:rPr>
              <a:t>数据</a:t>
            </a:r>
            <a:r>
              <a:rPr lang="en-US" altLang="zh-CN" sz="3200" b="1" dirty="0">
                <a:solidFill>
                  <a:schemeClr val="accent2"/>
                </a:solidFill>
              </a:rPr>
              <a:t>(Data)</a:t>
            </a:r>
            <a:r>
              <a:rPr lang="zh-CN" altLang="en-US" sz="3200" b="1" dirty="0">
                <a:solidFill>
                  <a:schemeClr val="accent2"/>
                </a:solidFill>
              </a:rPr>
              <a:t>是数据库中存储的基本对象</a:t>
            </a:r>
          </a:p>
          <a:p>
            <a:pPr eaLnBrk="1" hangingPunct="1"/>
            <a:r>
              <a:rPr lang="zh-CN" altLang="en-US" sz="3200" b="1" dirty="0">
                <a:solidFill>
                  <a:schemeClr val="accent2"/>
                </a:solidFill>
              </a:rPr>
              <a:t>数据的定义</a:t>
            </a:r>
          </a:p>
          <a:p>
            <a:pPr lvl="1" eaLnBrk="1" hangingPunct="1"/>
            <a:r>
              <a:rPr lang="zh-CN" altLang="en-US" sz="2800" b="1" dirty="0">
                <a:solidFill>
                  <a:schemeClr val="accent2"/>
                </a:solidFill>
              </a:rPr>
              <a:t>描述事物的符号记录</a:t>
            </a:r>
          </a:p>
          <a:p>
            <a:pPr eaLnBrk="1" hangingPunct="1"/>
            <a:r>
              <a:rPr lang="zh-CN" altLang="en-US" sz="3200" dirty="0"/>
              <a:t>数据的种类</a:t>
            </a:r>
          </a:p>
          <a:p>
            <a:pPr lvl="1" eaLnBrk="1" hangingPunct="1"/>
            <a:r>
              <a:rPr lang="zh-CN" altLang="en-US" sz="2800" dirty="0"/>
              <a:t>数字、文本、图形、图像、音频、视频 </a:t>
            </a:r>
            <a:r>
              <a:rPr lang="en-US" altLang="zh-CN" sz="2800" dirty="0"/>
              <a:t>……</a:t>
            </a:r>
          </a:p>
          <a:p>
            <a:pPr eaLnBrk="1" hangingPunct="1"/>
            <a:r>
              <a:rPr lang="zh-CN" altLang="en-US" sz="3200" dirty="0"/>
              <a:t>数据的语义 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semantics</a:t>
            </a:r>
            <a:r>
              <a:rPr lang="en-US" altLang="zh-CN" sz="3200" dirty="0"/>
              <a:t>) </a:t>
            </a:r>
            <a:r>
              <a:rPr lang="zh-CN" altLang="en-US" sz="3200" dirty="0"/>
              <a:t>即：数据的含义</a:t>
            </a:r>
          </a:p>
          <a:p>
            <a:pPr eaLnBrk="1" hangingPunct="1"/>
            <a:r>
              <a:rPr lang="zh-CN" altLang="en-US" sz="3200" dirty="0"/>
              <a:t>数据的特点</a:t>
            </a:r>
          </a:p>
          <a:p>
            <a:pPr lvl="1" eaLnBrk="1" hangingPunct="1"/>
            <a:r>
              <a:rPr lang="zh-CN" altLang="en-US" sz="2800" b="1" dirty="0">
                <a:solidFill>
                  <a:srgbClr val="333399"/>
                </a:solidFill>
              </a:rPr>
              <a:t>数据与其语义是不可分的</a:t>
            </a:r>
          </a:p>
        </p:txBody>
      </p:sp>
      <p:sp>
        <p:nvSpPr>
          <p:cNvPr id="12292" name="灯片编号占位符 5">
            <a:extLst>
              <a:ext uri="{FF2B5EF4-FFF2-40B4-BE49-F238E27FC236}">
                <a16:creationId xmlns:a16="http://schemas.microsoft.com/office/drawing/2014/main" id="{619FD011-CE9F-4BB7-872C-0B132141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B6A7FD-861F-4629-9A45-92B23B6E52D3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删除数据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4400"/>
              <a:t> </a:t>
            </a:r>
            <a:r>
              <a:rPr lang="zh-CN" altLang="en-US" sz="4400"/>
              <a:t>三种删除方式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删除某一个元组的值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删除多个元组的值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>
                <a:solidFill>
                  <a:srgbClr val="0000FF"/>
                </a:solidFill>
              </a:rPr>
              <a:t>带子查询的删除语句</a:t>
            </a:r>
          </a:p>
          <a:p>
            <a:pPr marL="609600" indent="-609600" eaLnBrk="1" hangingPunct="1"/>
            <a:endParaRPr lang="en-US" altLang="zh-CN" sz="4400"/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C71B2-0981-4BE2-96F6-C348DEFDC5B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0727"/>
            <a:ext cx="8686800" cy="4903787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3600" dirty="0"/>
              <a:t>视图是从一个或几个基本表导出的表</a:t>
            </a:r>
          </a:p>
          <a:p>
            <a:pPr lvl="1" eaLnBrk="1" hangingPunct="1"/>
            <a:r>
              <a:rPr lang="zh-CN" altLang="en-US" sz="3600" dirty="0"/>
              <a:t>它与基本表不同，是一个虚表</a:t>
            </a: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</a:rPr>
              <a:t>视图</a:t>
            </a:r>
            <a:r>
              <a:rPr lang="zh-CN" altLang="en-US" sz="4000" b="1" dirty="0">
                <a:solidFill>
                  <a:srgbClr val="0000FF"/>
                </a:solidFill>
              </a:rPr>
              <a:t>的作用</a:t>
            </a:r>
            <a:endParaRPr lang="en-US" altLang="zh-CN" sz="4000" b="1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</a:rPr>
              <a:t>视图相关</a:t>
            </a:r>
            <a:r>
              <a:rPr lang="en-US" altLang="zh-CN" sz="4000" b="1" dirty="0">
                <a:solidFill>
                  <a:srgbClr val="0000FF"/>
                </a:solidFill>
              </a:rPr>
              <a:t>SQL</a:t>
            </a:r>
            <a:r>
              <a:rPr lang="zh-CN" altLang="en-US" sz="4000" b="1" dirty="0">
                <a:solidFill>
                  <a:srgbClr val="0000FF"/>
                </a:solidFill>
              </a:rPr>
              <a:t>语句</a:t>
            </a:r>
          </a:p>
          <a:p>
            <a:pPr eaLnBrk="1" hangingPunct="1"/>
            <a:r>
              <a:rPr lang="zh-CN" altLang="en-US" sz="4000" dirty="0"/>
              <a:t>视图是否都可以更新？</a:t>
            </a:r>
          </a:p>
          <a:p>
            <a:pPr eaLnBrk="1" hangingPunct="1"/>
            <a:r>
              <a:rPr lang="zh-CN" altLang="en-US" sz="4000" dirty="0"/>
              <a:t>行列子集视图</a:t>
            </a:r>
          </a:p>
          <a:p>
            <a:pPr lvl="1" eaLnBrk="1" hangingPunct="1"/>
            <a:endParaRPr lang="en-US" altLang="zh-CN" sz="3600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E98931-A2FF-4B05-98DA-564BAFE7051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D31CE1-0A0D-4C1B-AEE0-165EDC512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7313"/>
            <a:ext cx="7543800" cy="1450757"/>
          </a:xfrm>
        </p:spPr>
        <p:txBody>
          <a:bodyPr/>
          <a:lstStyle/>
          <a:p>
            <a:pPr eaLnBrk="1" hangingPunct="1"/>
            <a:r>
              <a:rPr lang="zh-CN" altLang="en-US" b="1" dirty="0"/>
              <a:t>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>
                <a:solidFill>
                  <a:schemeClr val="tx1"/>
                </a:solidFill>
              </a:rPr>
              <a:t>Chapter 4 </a:t>
            </a:r>
            <a:r>
              <a:rPr lang="zh-CN" altLang="en-US" sz="5400">
                <a:solidFill>
                  <a:schemeClr val="tx1"/>
                </a:solidFill>
              </a:rPr>
              <a:t>数据库安全性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数据库安全性控制常用方法和技术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752600"/>
            <a:ext cx="8534400" cy="5029200"/>
          </a:xfrm>
        </p:spPr>
        <p:txBody>
          <a:bodyPr>
            <a:normAutofit/>
          </a:bodyPr>
          <a:lstStyle/>
          <a:p>
            <a:pPr marL="742950" indent="-742950" eaLnBrk="1" hangingPunct="1">
              <a:buFontTx/>
              <a:buAutoNum type="arabicPeriod"/>
            </a:pPr>
            <a:r>
              <a:rPr lang="zh-CN" altLang="en-US" sz="3600" dirty="0"/>
              <a:t>用户身份鉴别</a:t>
            </a:r>
          </a:p>
          <a:p>
            <a:pPr marL="742950" indent="-742950" eaLnBrk="1" hangingPunct="1">
              <a:buFontTx/>
              <a:buAutoNum type="arabicPeriod"/>
            </a:pPr>
            <a:r>
              <a:rPr lang="zh-CN" altLang="en-US" sz="3600" dirty="0"/>
              <a:t>存取控制</a:t>
            </a:r>
            <a:endParaRPr lang="en-US" altLang="zh-CN" sz="3600" dirty="0"/>
          </a:p>
          <a:p>
            <a:pPr marL="1143000" lvl="1" indent="-742950" eaLnBrk="1" hangingPunct="1"/>
            <a:r>
              <a:rPr lang="zh-CN" altLang="en-US" sz="3200" dirty="0">
                <a:solidFill>
                  <a:srgbClr val="0000FF"/>
                </a:solidFill>
              </a:rPr>
              <a:t>主体、客体定义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1143000" lvl="1" indent="-742950" eaLnBrk="1" hangingPunct="1"/>
            <a:r>
              <a:rPr lang="zh-CN" altLang="en-US" sz="3200" dirty="0">
                <a:solidFill>
                  <a:srgbClr val="0000FF"/>
                </a:solidFill>
              </a:rPr>
              <a:t>自主存取控制方法定义和特点 </a:t>
            </a:r>
            <a:r>
              <a:rPr lang="en-US" altLang="zh-CN" sz="3200" dirty="0">
                <a:solidFill>
                  <a:srgbClr val="0000FF"/>
                </a:solidFill>
              </a:rPr>
              <a:t>Page 140</a:t>
            </a:r>
          </a:p>
          <a:p>
            <a:pPr marL="1143000" lvl="1" indent="-742950" eaLnBrk="1" hangingPunct="1"/>
            <a:r>
              <a:rPr lang="zh-CN" altLang="en-US" sz="3200" dirty="0">
                <a:solidFill>
                  <a:srgbClr val="0000FF"/>
                </a:solidFill>
              </a:rPr>
              <a:t>强制存取控制方法定义和特点</a:t>
            </a:r>
          </a:p>
          <a:p>
            <a:pPr marL="742950" indent="-742950" eaLnBrk="1" hangingPunct="1">
              <a:buFontTx/>
              <a:buAutoNum type="arabicPeriod"/>
            </a:pPr>
            <a:r>
              <a:rPr lang="zh-CN" altLang="en-US" sz="3600" dirty="0"/>
              <a:t>视图机制</a:t>
            </a:r>
            <a:endParaRPr lang="en-US" altLang="zh-CN" sz="3600" dirty="0"/>
          </a:p>
          <a:p>
            <a:pPr marL="742950" indent="-742950" eaLnBrk="1" hangingPunct="1">
              <a:buFontTx/>
              <a:buAutoNum type="arabicPeriod"/>
            </a:pPr>
            <a:r>
              <a:rPr lang="zh-CN" altLang="en-US" sz="3600" dirty="0"/>
              <a:t>审计数据加密</a:t>
            </a:r>
            <a:endParaRPr lang="en-US" altLang="zh-CN" sz="3600" dirty="0"/>
          </a:p>
          <a:p>
            <a:pPr marL="742950" indent="-742950" eaLnBrk="1" hangingPunct="1">
              <a:buFontTx/>
              <a:buAutoNum type="arabicPeriod"/>
            </a:pPr>
            <a:r>
              <a:rPr lang="zh-CN" altLang="en-US" sz="3600" dirty="0"/>
              <a:t>推理控制、隐蔽信道、数据隐私保护</a:t>
            </a:r>
          </a:p>
          <a:p>
            <a:pPr marL="742950" indent="-742950" eaLnBrk="1" hangingPunct="1">
              <a:buFontTx/>
              <a:buAutoNum type="circleNumDbPlain"/>
            </a:pPr>
            <a:endParaRPr lang="zh-CN" altLang="en-US" sz="3600" dirty="0"/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CFD29D-3A9E-4936-9194-81AFF82ED657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A75B3-BC35-460E-845A-F15B272F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257175"/>
            <a:ext cx="90392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148650-5F5F-4BC8-B674-A6579DC3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90512"/>
            <a:ext cx="87534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1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EBBD44-CC9A-4D37-9CBE-9AC46944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747712"/>
            <a:ext cx="84201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84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E82D15-AA6C-4BDB-B387-269F2FC1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76287"/>
            <a:ext cx="86487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3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Chapter 5 </a:t>
            </a:r>
            <a:r>
              <a:rPr lang="zh-CN" altLang="en-US"/>
              <a:t>数据库完整性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55963" y="2022114"/>
            <a:ext cx="8153400" cy="4830763"/>
          </a:xfrm>
        </p:spPr>
        <p:txBody>
          <a:bodyPr/>
          <a:lstStyle/>
          <a:p>
            <a:pPr marL="609600" indent="-609600" eaLnBrk="1" hangingPunct="1"/>
            <a:r>
              <a:rPr lang="zh-CN" altLang="en-US" sz="3600" dirty="0">
                <a:solidFill>
                  <a:srgbClr val="002060"/>
                </a:solidFill>
              </a:rPr>
              <a:t>什么是数据库安全性？什么是完整性</a:t>
            </a:r>
            <a:r>
              <a:rPr lang="en-US" altLang="zh-CN" sz="3600" dirty="0">
                <a:solidFill>
                  <a:srgbClr val="002060"/>
                </a:solidFill>
              </a:rPr>
              <a:t>?</a:t>
            </a:r>
          </a:p>
          <a:p>
            <a:pPr marL="609600" indent="-609600" eaLnBrk="1" hangingPunct="1"/>
            <a:r>
              <a:rPr lang="zh-CN" altLang="en-US" sz="3600" dirty="0">
                <a:solidFill>
                  <a:srgbClr val="002060"/>
                </a:solidFill>
              </a:rPr>
              <a:t>数据库完整性和安全性的区别和联系</a:t>
            </a:r>
            <a:r>
              <a:rPr lang="en-US" altLang="zh-CN" sz="3600" dirty="0">
                <a:solidFill>
                  <a:srgbClr val="002060"/>
                </a:solidFill>
              </a:rPr>
              <a:t>? </a:t>
            </a:r>
          </a:p>
          <a:p>
            <a:pPr marL="609600" indent="-609600" eaLnBrk="1" hangingPunct="1"/>
            <a:r>
              <a:rPr lang="zh-CN" altLang="en-US" sz="3600" dirty="0">
                <a:solidFill>
                  <a:srgbClr val="0000FF"/>
                </a:solidFill>
              </a:rPr>
              <a:t>三类完整性约束定义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 dirty="0"/>
              <a:t>实体完整性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 dirty="0"/>
              <a:t>参照完整性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 dirty="0"/>
              <a:t>用户定义的完整性</a:t>
            </a:r>
          </a:p>
          <a:p>
            <a:pPr marL="609600" indent="-609600" eaLnBrk="1" hangingPunct="1"/>
            <a:endParaRPr lang="en-US" altLang="zh-CN" sz="3600" dirty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D52AF-7111-4E25-9B72-79EDDD5F011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为维护数据库的完整性，</a:t>
            </a:r>
            <a:br>
              <a:rPr lang="zh-CN" altLang="en-US" sz="4000" b="1"/>
            </a:br>
            <a:r>
              <a:rPr lang="en-US" altLang="zh-CN" sz="4000" b="1"/>
              <a:t>DBMS</a:t>
            </a:r>
            <a:r>
              <a:rPr lang="zh-CN" altLang="en-US" sz="4000" b="1"/>
              <a:t>必须能够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提供</a:t>
            </a:r>
            <a:r>
              <a:rPr lang="zh-CN" altLang="en-US" sz="4000" dirty="0">
                <a:solidFill>
                  <a:srgbClr val="0033CC"/>
                </a:solidFill>
              </a:rPr>
              <a:t>定义</a:t>
            </a:r>
            <a:r>
              <a:rPr lang="zh-CN" altLang="en-US" sz="4000" dirty="0"/>
              <a:t>完整性约束条件的机制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提供完整性</a:t>
            </a:r>
            <a:r>
              <a:rPr lang="zh-CN" altLang="en-US" sz="4000" dirty="0">
                <a:solidFill>
                  <a:srgbClr val="0033CC"/>
                </a:solidFill>
              </a:rPr>
              <a:t>检查</a:t>
            </a:r>
            <a:r>
              <a:rPr lang="zh-CN" altLang="en-US" sz="4000" dirty="0"/>
              <a:t>的方法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>
                <a:solidFill>
                  <a:srgbClr val="0033CC"/>
                </a:solidFill>
              </a:rPr>
              <a:t>违约处理</a:t>
            </a:r>
          </a:p>
          <a:p>
            <a:pPr eaLnBrk="1" hangingPunct="1"/>
            <a:endParaRPr lang="en-US" altLang="zh-CN" sz="4000" dirty="0"/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BEDBF-3C9F-425D-9FE8-2002F6386C0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DD60FC8-FCF9-48EF-BECF-E731E0864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基本概念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：数据库 </a:t>
            </a: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(Database)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F5AB050-998A-4DB1-A395-5E61ABF866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2" y="2133599"/>
            <a:ext cx="8548687" cy="1450757"/>
          </a:xfrm>
        </p:spPr>
        <p:txBody>
          <a:bodyPr>
            <a:normAutofit/>
          </a:bodyPr>
          <a:lstStyle/>
          <a:p>
            <a:pPr marL="446088" lvl="1" indent="11113" eaLnBrk="1" hangingPunct="1">
              <a:buFontTx/>
              <a:buNone/>
            </a:pPr>
            <a:r>
              <a:rPr lang="zh-CN" altLang="en-US" sz="3600" dirty="0"/>
              <a:t>数据库是</a:t>
            </a:r>
            <a:r>
              <a:rPr lang="zh-CN" altLang="en-US" sz="3600" b="1" dirty="0">
                <a:solidFill>
                  <a:schemeClr val="accent2"/>
                </a:solidFill>
              </a:rPr>
              <a:t>长期储存</a:t>
            </a:r>
            <a:r>
              <a:rPr lang="zh-CN" altLang="en-US" sz="3600" dirty="0"/>
              <a:t>在计算机内、有组织、</a:t>
            </a:r>
            <a:r>
              <a:rPr lang="zh-CN" altLang="en-US" sz="3600" b="1" dirty="0">
                <a:solidFill>
                  <a:schemeClr val="accent2"/>
                </a:solidFill>
              </a:rPr>
              <a:t>可共享</a:t>
            </a:r>
            <a:r>
              <a:rPr lang="zh-CN" altLang="en-US" sz="3600" dirty="0"/>
              <a:t>的</a:t>
            </a:r>
            <a:r>
              <a:rPr lang="zh-CN" altLang="en-US" sz="3600" b="1" dirty="0">
                <a:solidFill>
                  <a:schemeClr val="accent2"/>
                </a:solidFill>
              </a:rPr>
              <a:t>大量数据</a:t>
            </a:r>
            <a:r>
              <a:rPr lang="zh-CN" altLang="en-US" sz="3600" dirty="0"/>
              <a:t>的集合。</a:t>
            </a:r>
          </a:p>
        </p:txBody>
      </p:sp>
      <p:sp>
        <p:nvSpPr>
          <p:cNvPr id="13316" name="灯片编号占位符 5">
            <a:extLst>
              <a:ext uri="{FF2B5EF4-FFF2-40B4-BE49-F238E27FC236}">
                <a16:creationId xmlns:a16="http://schemas.microsoft.com/office/drawing/2014/main" id="{DAD93BCB-9CB5-450E-911A-D8748598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16478-8C79-4DE4-8510-D5C1B1F21196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3333CC"/>
                </a:solidFill>
              </a:rPr>
              <a:t>外码 </a:t>
            </a:r>
            <a:r>
              <a:rPr lang="en-US" altLang="zh-CN" b="1">
                <a:solidFill>
                  <a:srgbClr val="3333CC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>
                <a:solidFill>
                  <a:srgbClr val="3333CC"/>
                </a:solidFill>
                <a:latin typeface="Comic Sans MS" panose="030F0702030302020204" pitchFamily="66" charset="0"/>
              </a:rPr>
              <a:t>Foreign Key</a:t>
            </a:r>
            <a:r>
              <a:rPr lang="en-US" altLang="zh-CN" b="1">
                <a:solidFill>
                  <a:srgbClr val="3333CC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2309834"/>
            <a:ext cx="8686800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800" dirty="0"/>
              <a:t>设</a:t>
            </a:r>
            <a:r>
              <a:rPr lang="en-US" altLang="zh-CN" sz="2800" i="1" dirty="0"/>
              <a:t>F</a:t>
            </a:r>
            <a:r>
              <a:rPr lang="zh-CN" altLang="en-US" sz="2800" dirty="0"/>
              <a:t>是基本关系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的一个或一组属性，但不是关系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的码。如果</a:t>
            </a:r>
            <a:r>
              <a:rPr lang="en-US" altLang="zh-CN" sz="2800" i="1" dirty="0"/>
              <a:t>F</a:t>
            </a:r>
            <a:r>
              <a:rPr lang="zh-CN" altLang="en-US" sz="2800" dirty="0"/>
              <a:t>与基本关系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的主码</a:t>
            </a:r>
            <a:r>
              <a:rPr lang="en-US" altLang="zh-CN" sz="2800" i="1" dirty="0"/>
              <a:t>K</a:t>
            </a:r>
            <a:r>
              <a:rPr lang="en-US" altLang="zh-CN" sz="2800" i="1" baseline="-25000" dirty="0"/>
              <a:t>s</a:t>
            </a:r>
            <a:r>
              <a:rPr lang="zh-CN" altLang="en-US" sz="2800" dirty="0"/>
              <a:t>相对应，则称</a:t>
            </a:r>
            <a:r>
              <a:rPr lang="en-US" altLang="zh-CN" sz="2800" i="1" dirty="0"/>
              <a:t>F</a:t>
            </a:r>
            <a:r>
              <a:rPr lang="zh-CN" altLang="en-US" sz="2800" dirty="0"/>
              <a:t>是基本关系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chemeClr val="accent2"/>
                </a:solidFill>
              </a:rPr>
              <a:t>外码</a:t>
            </a:r>
          </a:p>
          <a:p>
            <a:pPr eaLnBrk="1" hangingPunct="1"/>
            <a:r>
              <a:rPr lang="zh-CN" altLang="en-US" sz="2800" dirty="0"/>
              <a:t>基本关系</a:t>
            </a:r>
            <a:r>
              <a:rPr lang="en-US" altLang="zh-CN" sz="2800" i="1" dirty="0"/>
              <a:t>R 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chemeClr val="accent2"/>
                </a:solidFill>
              </a:rPr>
              <a:t>参照关系</a:t>
            </a:r>
            <a:r>
              <a:rPr lang="zh-CN" altLang="en-US" sz="2800" dirty="0">
                <a:solidFill>
                  <a:schemeClr val="hlink"/>
                </a:solidFill>
              </a:rPr>
              <a:t> </a:t>
            </a:r>
            <a:r>
              <a:rPr lang="en-US" altLang="zh-CN" sz="2800" dirty="0"/>
              <a:t>(Referencing Relation)</a:t>
            </a:r>
          </a:p>
          <a:p>
            <a:pPr eaLnBrk="1" hangingPunct="1"/>
            <a:r>
              <a:rPr lang="zh-CN" altLang="en-US" sz="2800" dirty="0"/>
              <a:t>基本关系</a:t>
            </a:r>
            <a:r>
              <a:rPr lang="en-US" altLang="zh-CN" sz="2800" i="1" dirty="0"/>
              <a:t>S 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chemeClr val="accent2"/>
                </a:solidFill>
              </a:rPr>
              <a:t>被参照关系</a:t>
            </a:r>
            <a:r>
              <a:rPr lang="zh-CN" altLang="en-US" sz="2800" dirty="0"/>
              <a:t> </a:t>
            </a:r>
            <a:r>
              <a:rPr lang="en-US" altLang="zh-CN" sz="2800" dirty="0"/>
              <a:t>(Referenced Relation) </a:t>
            </a:r>
            <a:r>
              <a:rPr lang="zh-CN" altLang="en-US" sz="2800" dirty="0"/>
              <a:t>或目标关系 </a:t>
            </a:r>
            <a:r>
              <a:rPr lang="en-US" altLang="zh-CN" sz="2800" dirty="0"/>
              <a:t>(Target Relation)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BC18E6-CE70-4BE1-BC19-08036E5D727A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383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274638"/>
            <a:ext cx="8964612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3333CC"/>
                </a:solidFill>
              </a:rPr>
              <a:t>可能破坏参照完整性的情况及违约处理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820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2400"/>
          </a:p>
          <a:p>
            <a:pPr eaLnBrk="1" hangingPunct="1">
              <a:lnSpc>
                <a:spcPct val="80000"/>
              </a:lnSpc>
            </a:pPr>
            <a:endParaRPr lang="zh-CN" altLang="en-US" sz="2400"/>
          </a:p>
        </p:txBody>
      </p:sp>
      <p:pic>
        <p:nvPicPr>
          <p:cNvPr id="1741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628775"/>
            <a:ext cx="8713787" cy="4535488"/>
          </a:xfrm>
          <a:noFill/>
        </p:spPr>
      </p:pic>
      <p:sp>
        <p:nvSpPr>
          <p:cNvPr id="1741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8041A4-5D00-44B5-8FA7-1E04CA1597E2}" type="slidenum">
              <a:rPr lang="zh-CN" altLang="en-US"/>
              <a:pPr eaLnBrk="1" hangingPunct="1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07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96604" y="242203"/>
            <a:ext cx="8305799" cy="1450757"/>
          </a:xfrm>
        </p:spPr>
        <p:txBody>
          <a:bodyPr/>
          <a:lstStyle/>
          <a:p>
            <a:pPr eaLnBrk="1" hangingPunct="1"/>
            <a:r>
              <a:rPr lang="en-US" altLang="zh-CN" dirty="0"/>
              <a:t>Chapter 6 </a:t>
            </a:r>
            <a:r>
              <a:rPr lang="zh-CN" altLang="en-US" dirty="0"/>
              <a:t>关系数据理论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1"/>
            <a:ext cx="8305800" cy="4038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4000" dirty="0"/>
              <a:t>关系数据库逻辑设计</a:t>
            </a:r>
          </a:p>
          <a:p>
            <a:pPr lvl="1" eaLnBrk="1" hangingPunct="1"/>
            <a:r>
              <a:rPr lang="zh-CN" altLang="en-US" sz="4000" dirty="0"/>
              <a:t>针对一个具体问题，如何构造一个适合于它的数据模式（构造几个关系模式？每个关系由哪些属性组成？）</a:t>
            </a:r>
          </a:p>
          <a:p>
            <a:pPr marL="0" indent="0" eaLnBrk="1" hangingPunct="1">
              <a:buNone/>
            </a:pPr>
            <a:r>
              <a:rPr lang="zh-CN" altLang="en-US" sz="4400" dirty="0"/>
              <a:t>数据库逻辑设计的有力工具─</a:t>
            </a:r>
            <a:r>
              <a:rPr lang="zh-CN" altLang="en-US" sz="4400" dirty="0">
                <a:solidFill>
                  <a:schemeClr val="accent2"/>
                </a:solidFill>
              </a:rPr>
              <a:t>关系数据库的规范化理论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18828B-D8CB-4BCB-B88C-477DE3B2136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rgbClr val="3333CC"/>
                </a:solidFill>
              </a:rPr>
              <a:t>什么是数据依赖？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29828" y="1765068"/>
            <a:ext cx="8002587" cy="4895850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>
                <a:solidFill>
                  <a:schemeClr val="accent2"/>
                </a:solidFill>
              </a:rPr>
              <a:t>一个关系内部属性与属性之间的一种约束关系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>
                <a:solidFill>
                  <a:schemeClr val="accent2"/>
                </a:solidFill>
              </a:rPr>
              <a:t>通过属性间值的相等与否体现出来的数据间相关联系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现实世界属性间相互联系的抽象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数据内在的性质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语义的体现</a:t>
            </a:r>
          </a:p>
          <a:p>
            <a:pPr eaLnBrk="1" hangingPunct="1"/>
            <a:endParaRPr lang="zh-CN" altLang="en-US" sz="4000" dirty="0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1F5C99-629D-4F1C-9331-B184FFA53654}" type="slidenum">
              <a:rPr lang="zh-CN" altLang="en-US"/>
              <a:pPr eaLnBrk="1" hangingPunct="1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8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3333CC"/>
                </a:solidFill>
              </a:rPr>
              <a:t>数据依赖的类型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4375"/>
            <a:ext cx="8640763" cy="4802187"/>
          </a:xfrm>
        </p:spPr>
        <p:txBody>
          <a:bodyPr/>
          <a:lstStyle/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>
                <a:solidFill>
                  <a:schemeClr val="accent2"/>
                </a:solidFill>
              </a:rPr>
              <a:t>函数依赖</a:t>
            </a:r>
            <a:r>
              <a:rPr lang="zh-CN" altLang="en-US" sz="4000" dirty="0"/>
              <a:t> </a:t>
            </a:r>
            <a:r>
              <a:rPr lang="en-US" altLang="zh-CN" sz="4000" dirty="0"/>
              <a:t>(Functional Dependency</a:t>
            </a:r>
            <a:r>
              <a:rPr lang="zh-CN" altLang="en-US" sz="4000" dirty="0"/>
              <a:t>，简记为</a:t>
            </a:r>
            <a:r>
              <a:rPr lang="en-US" altLang="zh-CN" sz="4000" dirty="0"/>
              <a:t>FD)</a:t>
            </a:r>
            <a:endParaRPr lang="zh-CN" altLang="en-US" sz="4000" dirty="0"/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>
                <a:solidFill>
                  <a:schemeClr val="accent2"/>
                </a:solidFill>
              </a:rPr>
              <a:t>多值依赖</a:t>
            </a:r>
            <a:r>
              <a:rPr lang="zh-CN" altLang="en-US" sz="4000" dirty="0"/>
              <a:t> </a:t>
            </a:r>
            <a:r>
              <a:rPr lang="en-US" altLang="zh-CN" sz="4000" dirty="0"/>
              <a:t>(Multi-valued Dependency</a:t>
            </a:r>
            <a:r>
              <a:rPr lang="zh-CN" altLang="en-US" sz="4000" dirty="0"/>
              <a:t>，简记为</a:t>
            </a:r>
            <a:r>
              <a:rPr lang="en-US" altLang="zh-CN" sz="4000" dirty="0"/>
              <a:t>MVD)</a:t>
            </a:r>
            <a:endParaRPr lang="zh-CN" altLang="en-US" sz="4000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892F33-27B4-4C21-9272-AE569E70F27C}" type="slidenum">
              <a:rPr lang="zh-CN" altLang="en-US"/>
              <a:pPr eaLnBrk="1" hangingPunct="1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1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115888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sz="4000"/>
              <a:t>关系模式</a:t>
            </a:r>
            <a:r>
              <a:rPr lang="en-US" altLang="zh-CN" sz="4000"/>
              <a:t>Student&lt;U, F&gt;</a:t>
            </a:r>
            <a:r>
              <a:rPr lang="zh-CN" altLang="en-US" sz="4000"/>
              <a:t>中存在的问题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5157788"/>
            <a:ext cx="2736850" cy="9985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数据冗余太大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更新异常</a:t>
            </a:r>
          </a:p>
        </p:txBody>
      </p:sp>
      <p:graphicFrame>
        <p:nvGraphicFramePr>
          <p:cNvPr id="86020" name="Group 4"/>
          <p:cNvGraphicFramePr>
            <a:graphicFrameLocks noGrp="1"/>
          </p:cNvGraphicFramePr>
          <p:nvPr>
            <p:ph sz="half" idx="2"/>
          </p:nvPr>
        </p:nvGraphicFramePr>
        <p:xfrm>
          <a:off x="611188" y="1268413"/>
          <a:ext cx="8064500" cy="3687884"/>
        </p:xfrm>
        <a:graphic>
          <a:graphicData uri="http://schemas.openxmlformats.org/drawingml/2006/table">
            <a:tbl>
              <a:tblPr/>
              <a:tblGrid>
                <a:gridCol w="161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Mname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01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55BB76-48E0-4723-B1E7-128D7389917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43061" name="Oval 67"/>
          <p:cNvSpPr>
            <a:spLocks noChangeArrowheads="1"/>
          </p:cNvSpPr>
          <p:nvPr/>
        </p:nvSpPr>
        <p:spPr bwMode="auto">
          <a:xfrm>
            <a:off x="4067175" y="1844675"/>
            <a:ext cx="1152525" cy="25209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4566" name="Rectangle 69"/>
          <p:cNvSpPr>
            <a:spLocks noChangeArrowheads="1"/>
          </p:cNvSpPr>
          <p:nvPr/>
        </p:nvSpPr>
        <p:spPr bwMode="auto">
          <a:xfrm>
            <a:off x="4284663" y="5157788"/>
            <a:ext cx="2159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/>
              <a:t>插入异常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删除异常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/>
      <p:bldP spid="6456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288925" y="549275"/>
            <a:ext cx="8655290" cy="55435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结论</a:t>
            </a:r>
          </a:p>
          <a:p>
            <a:pPr lvl="1" eaLnBrk="1" hangingPunct="1"/>
            <a:r>
              <a:rPr lang="en-US" altLang="zh-CN" sz="3200" dirty="0"/>
              <a:t>Student</a:t>
            </a:r>
            <a:r>
              <a:rPr lang="zh-CN" altLang="en-US" sz="3200" dirty="0"/>
              <a:t>关系模式不是一个好的模式</a:t>
            </a:r>
          </a:p>
          <a:p>
            <a:pPr eaLnBrk="1" hangingPunct="1"/>
            <a:r>
              <a:rPr lang="zh-CN" altLang="en-US" sz="3600" dirty="0"/>
              <a:t>“好”的模式</a:t>
            </a:r>
          </a:p>
          <a:p>
            <a:pPr lvl="1" eaLnBrk="1" hangingPunct="1"/>
            <a:r>
              <a:rPr lang="zh-CN" altLang="en-US" sz="3200" dirty="0"/>
              <a:t>不会发生插入异常、删除异常、更新异常，</a:t>
            </a:r>
          </a:p>
          <a:p>
            <a:pPr lvl="1" eaLnBrk="1" hangingPunct="1"/>
            <a:r>
              <a:rPr lang="zh-CN" altLang="en-US" sz="3200" dirty="0"/>
              <a:t>数据冗余应尽可能少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原因：</a:t>
            </a:r>
            <a:r>
              <a:rPr lang="zh-CN" altLang="en-US" sz="3600" dirty="0">
                <a:solidFill>
                  <a:schemeClr val="accent2"/>
                </a:solidFill>
              </a:rPr>
              <a:t>存在于模式中某些数据依赖引起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解决方法：</a:t>
            </a:r>
            <a:r>
              <a:rPr lang="zh-CN" altLang="en-US" sz="3600" dirty="0">
                <a:solidFill>
                  <a:schemeClr val="accent2"/>
                </a:solidFill>
              </a:rPr>
              <a:t>通过模式分解来消除其中不合适的数据依赖</a:t>
            </a: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C82210-DB40-4762-9E83-007A8982AAC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函数依赖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非平凡的函数依赖 </a:t>
            </a:r>
            <a:r>
              <a:rPr lang="en-US" altLang="zh-CN" sz="4000" dirty="0"/>
              <a:t>vs. </a:t>
            </a:r>
            <a:r>
              <a:rPr lang="zh-CN" altLang="en-US" sz="4000" dirty="0"/>
              <a:t>平凡的函数依赖 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完全函数依赖 </a:t>
            </a:r>
            <a:r>
              <a:rPr lang="en-US" altLang="zh-CN" sz="4000" dirty="0"/>
              <a:t>vs. </a:t>
            </a:r>
            <a:r>
              <a:rPr lang="zh-CN" altLang="en-US" sz="4000" dirty="0"/>
              <a:t>部分函数依赖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传递依赖</a:t>
            </a:r>
          </a:p>
          <a:p>
            <a:pPr eaLnBrk="1" hangingPunct="1">
              <a:buFontTx/>
              <a:buNone/>
            </a:pPr>
            <a:endParaRPr lang="zh-CN" altLang="en-US" sz="4000" dirty="0"/>
          </a:p>
          <a:p>
            <a:pPr eaLnBrk="1" hangingPunct="1"/>
            <a:endParaRPr lang="en-US" altLang="zh-CN" sz="3600" dirty="0"/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67F8E2-D2A2-4EB9-8BAD-3EA024B5985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3333CC"/>
                </a:solidFill>
              </a:rPr>
              <a:t>一、函数依赖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22250" y="1905000"/>
            <a:ext cx="8785225" cy="42481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4000" dirty="0"/>
              <a:t>   定义</a:t>
            </a:r>
            <a:r>
              <a:rPr lang="en-US" altLang="zh-CN" sz="4000" b="1" dirty="0"/>
              <a:t>6.1 </a:t>
            </a:r>
            <a:r>
              <a:rPr lang="zh-CN" altLang="en-US" sz="4000" dirty="0"/>
              <a:t>设</a:t>
            </a:r>
            <a:r>
              <a:rPr lang="en-US" altLang="zh-CN" sz="4000" i="1" dirty="0"/>
              <a:t>R</a:t>
            </a:r>
            <a:r>
              <a:rPr lang="en-US" altLang="zh-CN" sz="4000" dirty="0"/>
              <a:t>(</a:t>
            </a:r>
            <a:r>
              <a:rPr lang="en-US" altLang="zh-CN" sz="4000" i="1" dirty="0"/>
              <a:t>U</a:t>
            </a:r>
            <a:r>
              <a:rPr lang="en-US" altLang="zh-CN" sz="4000" dirty="0"/>
              <a:t>)</a:t>
            </a:r>
            <a:r>
              <a:rPr lang="zh-CN" altLang="en-US" sz="4000" dirty="0"/>
              <a:t>是属性集</a:t>
            </a:r>
            <a:r>
              <a:rPr lang="en-US" altLang="zh-CN" sz="4000" i="1" dirty="0"/>
              <a:t>U</a:t>
            </a:r>
            <a:r>
              <a:rPr lang="zh-CN" altLang="en-US" sz="4000" dirty="0"/>
              <a:t>上的关系模式。</a:t>
            </a:r>
            <a:r>
              <a:rPr lang="en-US" altLang="zh-CN" sz="4000" i="1" dirty="0"/>
              <a:t>X</a:t>
            </a:r>
            <a:r>
              <a:rPr lang="en-US" altLang="zh-CN" sz="4000" dirty="0"/>
              <a:t>, </a:t>
            </a:r>
            <a:r>
              <a:rPr lang="en-US" altLang="zh-CN" sz="4000" i="1" dirty="0"/>
              <a:t>Y</a:t>
            </a:r>
            <a:r>
              <a:rPr lang="zh-CN" altLang="en-US" sz="4000" dirty="0"/>
              <a:t>是</a:t>
            </a:r>
            <a:r>
              <a:rPr lang="en-US" altLang="zh-CN" sz="4000" i="1" dirty="0"/>
              <a:t>U</a:t>
            </a:r>
            <a:r>
              <a:rPr lang="zh-CN" altLang="en-US" sz="4000" dirty="0"/>
              <a:t>的子集。若对于</a:t>
            </a:r>
            <a:r>
              <a:rPr lang="en-US" altLang="zh-CN" sz="4000" i="1" dirty="0"/>
              <a:t>R</a:t>
            </a:r>
            <a:r>
              <a:rPr lang="en-US" altLang="zh-CN" sz="4000" dirty="0"/>
              <a:t>(</a:t>
            </a:r>
            <a:r>
              <a:rPr lang="en-US" altLang="zh-CN" sz="4000" i="1" dirty="0"/>
              <a:t>U</a:t>
            </a:r>
            <a:r>
              <a:rPr lang="en-US" altLang="zh-CN" sz="4000" dirty="0"/>
              <a:t>)</a:t>
            </a:r>
            <a:r>
              <a:rPr lang="zh-CN" altLang="en-US" sz="4000" dirty="0"/>
              <a:t>的任意一个可能的关系</a:t>
            </a:r>
            <a:r>
              <a:rPr lang="en-US" altLang="zh-CN" sz="4000" i="1" dirty="0"/>
              <a:t>r</a:t>
            </a:r>
            <a:r>
              <a:rPr lang="zh-CN" altLang="en-US" sz="4000" dirty="0"/>
              <a:t>，</a:t>
            </a:r>
            <a:r>
              <a:rPr lang="en-US" altLang="zh-CN" sz="4000" i="1" dirty="0"/>
              <a:t>r</a:t>
            </a:r>
            <a:r>
              <a:rPr lang="zh-CN" altLang="en-US" sz="4000" dirty="0"/>
              <a:t>中不可能存在两个元组在</a:t>
            </a:r>
            <a:r>
              <a:rPr lang="en-US" altLang="zh-CN" sz="4000" i="1" dirty="0"/>
              <a:t>X</a:t>
            </a:r>
            <a:r>
              <a:rPr lang="zh-CN" altLang="en-US" sz="4000" dirty="0"/>
              <a:t>上的属性值相等，而在</a:t>
            </a:r>
            <a:r>
              <a:rPr lang="en-US" altLang="zh-CN" sz="4000" i="1" dirty="0"/>
              <a:t>Y</a:t>
            </a:r>
            <a:r>
              <a:rPr lang="zh-CN" altLang="en-US" sz="4000" dirty="0"/>
              <a:t>上的属性值不等， 则称“</a:t>
            </a:r>
            <a:r>
              <a:rPr lang="en-US" altLang="zh-CN" sz="4000" i="1" dirty="0">
                <a:solidFill>
                  <a:schemeClr val="accent2"/>
                </a:solidFill>
              </a:rPr>
              <a:t>X</a:t>
            </a:r>
            <a:r>
              <a:rPr lang="zh-CN" altLang="en-US" sz="4000" dirty="0">
                <a:solidFill>
                  <a:schemeClr val="accent2"/>
                </a:solidFill>
              </a:rPr>
              <a:t>函数确定</a:t>
            </a:r>
            <a:r>
              <a:rPr lang="en-US" altLang="zh-CN" sz="4000" i="1" dirty="0">
                <a:solidFill>
                  <a:schemeClr val="accent2"/>
                </a:solidFill>
              </a:rPr>
              <a:t>Y</a:t>
            </a:r>
            <a:r>
              <a:rPr lang="en-US" altLang="zh-CN" sz="4000" dirty="0"/>
              <a:t>” </a:t>
            </a:r>
            <a:r>
              <a:rPr lang="zh-CN" altLang="en-US" sz="4000" dirty="0"/>
              <a:t>或“</a:t>
            </a:r>
            <a:r>
              <a:rPr lang="en-US" altLang="zh-CN" sz="4000" i="1" dirty="0">
                <a:solidFill>
                  <a:schemeClr val="accent2"/>
                </a:solidFill>
              </a:rPr>
              <a:t>Y</a:t>
            </a:r>
            <a:r>
              <a:rPr lang="zh-CN" altLang="en-US" sz="4000" dirty="0">
                <a:solidFill>
                  <a:schemeClr val="accent2"/>
                </a:solidFill>
              </a:rPr>
              <a:t>函数依赖于</a:t>
            </a:r>
            <a:r>
              <a:rPr lang="en-US" altLang="zh-CN" sz="4000" i="1" dirty="0">
                <a:solidFill>
                  <a:schemeClr val="accent2"/>
                </a:solidFill>
              </a:rPr>
              <a:t>X</a:t>
            </a:r>
            <a:r>
              <a:rPr lang="en-US" altLang="zh-CN" sz="4000" dirty="0"/>
              <a:t>”</a:t>
            </a:r>
            <a:r>
              <a:rPr lang="zh-CN" altLang="en-US" sz="4000" dirty="0"/>
              <a:t>，</a:t>
            </a:r>
            <a:r>
              <a:rPr lang="zh-CN" altLang="en-US" sz="4000" dirty="0">
                <a:solidFill>
                  <a:schemeClr val="accent2"/>
                </a:solidFill>
              </a:rPr>
              <a:t>记作</a:t>
            </a:r>
            <a:r>
              <a:rPr lang="en-US" altLang="zh-CN" sz="4000" dirty="0">
                <a:solidFill>
                  <a:schemeClr val="accent2"/>
                </a:solidFill>
              </a:rPr>
              <a:t>X→Y</a:t>
            </a:r>
            <a:r>
              <a:rPr lang="zh-CN" altLang="en-US" sz="4000" dirty="0"/>
              <a:t>。</a:t>
            </a:r>
          </a:p>
          <a:p>
            <a:pPr eaLnBrk="1" hangingPunct="1"/>
            <a:endParaRPr lang="zh-CN" altLang="en-US" sz="4000" dirty="0"/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6C8926-8393-4EE5-83FB-0224081E53A6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964612" cy="1082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>
                <a:solidFill>
                  <a:srgbClr val="3333CC"/>
                </a:solidFill>
              </a:rPr>
              <a:t>二、非平凡的函数依赖 </a:t>
            </a:r>
            <a:r>
              <a:rPr lang="en-US" altLang="zh-CN" sz="4800">
                <a:solidFill>
                  <a:srgbClr val="3333CC"/>
                </a:solidFill>
              </a:rPr>
              <a:t>vs.</a:t>
            </a:r>
            <a:br>
              <a:rPr lang="en-US" altLang="zh-CN" sz="4800">
                <a:solidFill>
                  <a:srgbClr val="3333CC"/>
                </a:solidFill>
              </a:rPr>
            </a:br>
            <a:r>
              <a:rPr lang="zh-CN" altLang="en-US" sz="4800">
                <a:solidFill>
                  <a:srgbClr val="3333CC"/>
                </a:solidFill>
              </a:rPr>
              <a:t>平凡的函数依赖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044700"/>
            <a:ext cx="8893175" cy="3241675"/>
          </a:xfrm>
        </p:spPr>
        <p:txBody>
          <a:bodyPr/>
          <a:lstStyle/>
          <a:p>
            <a:pPr eaLnBrk="1" hangingPunct="1"/>
            <a:r>
              <a:rPr lang="zh-CN" altLang="en-US" sz="3600"/>
              <a:t>在关系模式</a:t>
            </a:r>
            <a:r>
              <a:rPr lang="en-US" altLang="zh-CN" sz="3600" i="1"/>
              <a:t>R</a:t>
            </a:r>
            <a:r>
              <a:rPr lang="en-US" altLang="zh-CN" sz="3600"/>
              <a:t>(</a:t>
            </a:r>
            <a:r>
              <a:rPr lang="en-US" altLang="zh-CN" sz="3600" i="1"/>
              <a:t>U</a:t>
            </a:r>
            <a:r>
              <a:rPr lang="en-US" altLang="zh-CN" sz="3600"/>
              <a:t>)</a:t>
            </a:r>
            <a:r>
              <a:rPr lang="zh-CN" altLang="en-US" sz="3600"/>
              <a:t>中，对于</a:t>
            </a:r>
            <a:r>
              <a:rPr lang="en-US" altLang="zh-CN" sz="3600" i="1"/>
              <a:t>U</a:t>
            </a:r>
            <a:r>
              <a:rPr lang="zh-CN" altLang="en-US" sz="3600"/>
              <a:t>的子集</a:t>
            </a:r>
            <a:r>
              <a:rPr lang="en-US" altLang="zh-CN" sz="3600" i="1"/>
              <a:t>X</a:t>
            </a:r>
            <a:r>
              <a:rPr lang="zh-CN" altLang="en-US" sz="3600"/>
              <a:t>和</a:t>
            </a:r>
            <a:r>
              <a:rPr lang="en-US" altLang="zh-CN" sz="3600" i="1"/>
              <a:t>Y</a:t>
            </a:r>
            <a:r>
              <a:rPr lang="zh-CN" altLang="en-US" sz="3600"/>
              <a:t>，如果</a:t>
            </a:r>
            <a:r>
              <a:rPr lang="en-US" altLang="zh-CN" sz="3600" i="1"/>
              <a:t>X</a:t>
            </a:r>
            <a:r>
              <a:rPr lang="en-US" altLang="zh-CN" sz="3600"/>
              <a:t>→</a:t>
            </a:r>
            <a:r>
              <a:rPr lang="en-US" altLang="zh-CN" sz="3600" i="1"/>
              <a:t>Y</a:t>
            </a:r>
            <a:r>
              <a:rPr lang="zh-CN" altLang="en-US" sz="3600"/>
              <a:t>，但</a:t>
            </a:r>
            <a:r>
              <a:rPr lang="en-US" altLang="zh-CN" sz="3600" i="1"/>
              <a:t>Y</a:t>
            </a:r>
            <a:r>
              <a:rPr lang="en-US" altLang="zh-CN" sz="3600"/>
              <a:t> </a:t>
            </a:r>
            <a:r>
              <a:rPr lang="en-US" altLang="zh-CN" sz="3600">
                <a:sym typeface="Symbol" panose="05050102010706020507" pitchFamily="18" charset="2"/>
              </a:rPr>
              <a:t></a:t>
            </a:r>
            <a:r>
              <a:rPr lang="en-US" altLang="zh-CN" sz="3600"/>
              <a:t> </a:t>
            </a:r>
            <a:r>
              <a:rPr lang="en-US" altLang="zh-CN" sz="3600" i="1"/>
              <a:t>X</a:t>
            </a:r>
            <a:r>
              <a:rPr lang="zh-CN" altLang="en-US" sz="3600"/>
              <a:t>，则称</a:t>
            </a:r>
            <a:r>
              <a:rPr lang="en-US" altLang="zh-CN" sz="3600" i="1"/>
              <a:t>X</a:t>
            </a:r>
            <a:r>
              <a:rPr lang="en-US" altLang="zh-CN" sz="3600"/>
              <a:t>→</a:t>
            </a:r>
            <a:r>
              <a:rPr lang="en-US" altLang="zh-CN" sz="3600" i="1"/>
              <a:t>Y</a:t>
            </a:r>
            <a:r>
              <a:rPr lang="zh-CN" altLang="en-US" sz="3600"/>
              <a:t>是</a:t>
            </a:r>
            <a:r>
              <a:rPr lang="zh-CN" altLang="en-US" sz="3600">
                <a:solidFill>
                  <a:schemeClr val="accent2"/>
                </a:solidFill>
              </a:rPr>
              <a:t>非平凡的函数依赖。</a:t>
            </a:r>
          </a:p>
          <a:p>
            <a:pPr eaLnBrk="1" hangingPunct="1"/>
            <a:r>
              <a:rPr lang="zh-CN" altLang="en-US" sz="3600"/>
              <a:t>若</a:t>
            </a:r>
            <a:r>
              <a:rPr lang="en-US" altLang="zh-CN" sz="3600" i="1"/>
              <a:t>X</a:t>
            </a:r>
            <a:r>
              <a:rPr lang="en-US" altLang="zh-CN" sz="3600"/>
              <a:t>→</a:t>
            </a:r>
            <a:r>
              <a:rPr lang="en-US" altLang="zh-CN" sz="3600" i="1"/>
              <a:t>Y</a:t>
            </a:r>
            <a:r>
              <a:rPr lang="zh-CN" altLang="en-US" sz="3600"/>
              <a:t>，但</a:t>
            </a:r>
            <a:r>
              <a:rPr lang="en-US" altLang="zh-CN" sz="3600" i="1"/>
              <a:t>Y</a:t>
            </a:r>
            <a:r>
              <a:rPr lang="en-US" altLang="zh-CN" sz="3600">
                <a:sym typeface="Symbol" panose="05050102010706020507" pitchFamily="18" charset="2"/>
              </a:rPr>
              <a:t></a:t>
            </a:r>
            <a:r>
              <a:rPr lang="en-US" altLang="zh-CN" sz="3600" i="1"/>
              <a:t>X</a:t>
            </a:r>
            <a:r>
              <a:rPr lang="en-US" altLang="zh-CN" sz="3600"/>
              <a:t>, </a:t>
            </a:r>
            <a:r>
              <a:rPr lang="zh-CN" altLang="en-US" sz="3600"/>
              <a:t>则称</a:t>
            </a:r>
            <a:r>
              <a:rPr lang="en-US" altLang="zh-CN" sz="3600" i="1"/>
              <a:t>X</a:t>
            </a:r>
            <a:r>
              <a:rPr lang="en-US" altLang="zh-CN" sz="3600"/>
              <a:t>→</a:t>
            </a:r>
            <a:r>
              <a:rPr lang="en-US" altLang="zh-CN" sz="3600" i="1"/>
              <a:t>Y</a:t>
            </a:r>
            <a:r>
              <a:rPr lang="zh-CN" altLang="en-US" sz="3600"/>
              <a:t>是</a:t>
            </a:r>
            <a:r>
              <a:rPr lang="zh-CN" altLang="en-US" sz="3600">
                <a:solidFill>
                  <a:schemeClr val="accent2"/>
                </a:solidFill>
              </a:rPr>
              <a:t>平凡的函数依赖。</a:t>
            </a:r>
          </a:p>
        </p:txBody>
      </p:sp>
      <p:sp>
        <p:nvSpPr>
          <p:cNvPr id="4710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07F49E-CC56-4DBA-AD8E-87E139A2C55C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048000" y="2590800"/>
            <a:ext cx="144463" cy="57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2245179-8E20-4CD7-8AD8-DD7963AD7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数据库系统的特点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1F916A9-4B75-49C0-BA23-D684D3BBB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2085975"/>
            <a:ext cx="8858250" cy="3629025"/>
          </a:xfrm>
        </p:spPr>
        <p:txBody>
          <a:bodyPr/>
          <a:lstStyle/>
          <a:p>
            <a:pPr marL="609600" indent="-609600" eaLnBrk="1" hangingPunct="1">
              <a:buFontTx/>
              <a:buAutoNum type="circleNumDbPlain"/>
            </a:pPr>
            <a:r>
              <a:rPr lang="zh-CN" altLang="en-US" sz="3600" dirty="0"/>
              <a:t>数据结构化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3600" dirty="0"/>
              <a:t>数据的共享性高，冗余度低，易扩充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3600" dirty="0"/>
              <a:t>数据独立性高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3600" dirty="0"/>
              <a:t>数据由数据库管理系统统一管理和控制</a:t>
            </a:r>
          </a:p>
          <a:p>
            <a:pPr marL="609600" indent="-609600" eaLnBrk="1" hangingPunct="1"/>
            <a:endParaRPr lang="en-US" altLang="zh-CN" sz="3600" dirty="0"/>
          </a:p>
        </p:txBody>
      </p:sp>
      <p:sp>
        <p:nvSpPr>
          <p:cNvPr id="22532" name="灯片编号占位符 5">
            <a:extLst>
              <a:ext uri="{FF2B5EF4-FFF2-40B4-BE49-F238E27FC236}">
                <a16:creationId xmlns:a16="http://schemas.microsoft.com/office/drawing/2014/main" id="{A9C3C86F-A085-4985-92EA-680B6524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C564D6-9354-4FCB-91F5-2A34C34A8144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>
                <a:solidFill>
                  <a:srgbClr val="3333CC"/>
                </a:solidFill>
              </a:rPr>
              <a:t>三、</a:t>
            </a:r>
            <a:r>
              <a:rPr lang="zh-CN" altLang="en-US" b="1" dirty="0">
                <a:solidFill>
                  <a:srgbClr val="FF0000"/>
                </a:solidFill>
              </a:rPr>
              <a:t>完全函数依赖与部分函数依赖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73050" y="1905000"/>
            <a:ext cx="8642350" cy="37433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800" dirty="0"/>
              <a:t>定义</a:t>
            </a:r>
            <a:r>
              <a:rPr lang="en-US" altLang="zh-CN" sz="2800" dirty="0"/>
              <a:t>6.2 </a:t>
            </a:r>
            <a:r>
              <a:rPr lang="zh-CN" altLang="en-US" sz="2800" dirty="0"/>
              <a:t>在关系模式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U</a:t>
            </a:r>
            <a:r>
              <a:rPr lang="en-US" altLang="zh-CN" sz="2800" dirty="0"/>
              <a:t>)</a:t>
            </a:r>
            <a:r>
              <a:rPr lang="zh-CN" altLang="en-US" sz="2800" dirty="0"/>
              <a:t>中，如果</a:t>
            </a:r>
            <a:r>
              <a:rPr lang="en-US" altLang="zh-CN" sz="2800" dirty="0"/>
              <a:t>X→Y</a:t>
            </a:r>
            <a:r>
              <a:rPr lang="zh-CN" altLang="en-US" sz="2800" dirty="0"/>
              <a:t>，并且对于</a:t>
            </a:r>
            <a:r>
              <a:rPr lang="en-US" altLang="zh-CN" sz="2800" dirty="0"/>
              <a:t>X</a:t>
            </a:r>
            <a:r>
              <a:rPr lang="zh-CN" altLang="en-US" sz="2800" dirty="0"/>
              <a:t>的任何一个真子集</a:t>
            </a:r>
            <a:r>
              <a:rPr lang="en-US" altLang="zh-CN" sz="2800" dirty="0"/>
              <a:t>X’</a:t>
            </a:r>
            <a:r>
              <a:rPr lang="zh-CN" altLang="en-US" sz="2800" dirty="0"/>
              <a:t>，都有</a:t>
            </a:r>
            <a:r>
              <a:rPr lang="en-US" altLang="zh-CN" sz="2800" dirty="0"/>
              <a:t>X’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Y, </a:t>
            </a:r>
            <a:r>
              <a:rPr lang="zh-CN" altLang="en-US" sz="2800" dirty="0"/>
              <a:t>则称</a:t>
            </a:r>
            <a:r>
              <a:rPr lang="en-US" altLang="zh-CN" sz="2800" dirty="0">
                <a:solidFill>
                  <a:schemeClr val="accent2"/>
                </a:solidFill>
              </a:rPr>
              <a:t>Y</a:t>
            </a:r>
            <a:r>
              <a:rPr lang="zh-CN" altLang="en-US" sz="2800" dirty="0">
                <a:solidFill>
                  <a:schemeClr val="accent2"/>
                </a:solidFill>
              </a:rPr>
              <a:t>对</a:t>
            </a:r>
            <a:r>
              <a:rPr lang="en-US" altLang="zh-CN" sz="2800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完全函数依赖</a:t>
            </a:r>
            <a:r>
              <a:rPr lang="zh-CN" altLang="en-US" sz="2800" dirty="0"/>
              <a:t>，记作</a:t>
            </a:r>
            <a:r>
              <a:rPr lang="en-US" altLang="zh-CN" sz="2800" dirty="0"/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    </a:t>
            </a:r>
            <a:r>
              <a:rPr lang="en-US" altLang="zh-CN" sz="2800" dirty="0"/>
              <a:t>Y</a:t>
            </a:r>
            <a:r>
              <a:rPr lang="zh-CN" altLang="en-US" sz="2800" dirty="0"/>
              <a:t>。</a:t>
            </a: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X→Y</a:t>
            </a:r>
            <a:r>
              <a:rPr lang="zh-CN" altLang="en-US" sz="2800" dirty="0"/>
              <a:t>，但</a:t>
            </a:r>
            <a:r>
              <a:rPr lang="en-US" altLang="zh-CN" sz="2800" dirty="0"/>
              <a:t>Y</a:t>
            </a:r>
            <a:r>
              <a:rPr lang="zh-CN" altLang="en-US" sz="2800" dirty="0"/>
              <a:t>不完全函数依赖于</a:t>
            </a:r>
            <a:r>
              <a:rPr lang="en-US" altLang="zh-CN" sz="2800" dirty="0"/>
              <a:t>X</a:t>
            </a:r>
            <a:r>
              <a:rPr lang="zh-CN" altLang="en-US" sz="2800" dirty="0"/>
              <a:t>，则称</a:t>
            </a:r>
            <a:r>
              <a:rPr lang="en-US" altLang="zh-CN" sz="2800" dirty="0">
                <a:solidFill>
                  <a:schemeClr val="accent2"/>
                </a:solidFill>
              </a:rPr>
              <a:t>Y</a:t>
            </a:r>
            <a:r>
              <a:rPr lang="zh-CN" altLang="en-US" sz="2800" dirty="0">
                <a:solidFill>
                  <a:schemeClr val="accent2"/>
                </a:solidFill>
              </a:rPr>
              <a:t>对</a:t>
            </a:r>
            <a:r>
              <a:rPr lang="en-US" altLang="zh-CN" sz="2800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部分函数依赖</a:t>
            </a:r>
            <a:r>
              <a:rPr lang="zh-CN" altLang="en-US" sz="2800" dirty="0"/>
              <a:t>，记作</a:t>
            </a:r>
            <a:r>
              <a:rPr lang="en-US" altLang="zh-CN" sz="2800" dirty="0"/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    </a:t>
            </a:r>
            <a:r>
              <a:rPr lang="en-US" altLang="zh-CN" sz="2800" dirty="0"/>
              <a:t>Y</a:t>
            </a:r>
            <a:r>
              <a:rPr lang="zh-CN" altLang="en-US" sz="2800" dirty="0"/>
              <a:t>。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95F85B-552B-4EA6-912E-E1C82567142C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/>
          </a:p>
        </p:txBody>
      </p:sp>
      <p:grpSp>
        <p:nvGrpSpPr>
          <p:cNvPr id="48133" name="Group 15"/>
          <p:cNvGrpSpPr>
            <a:grpSpLocks/>
          </p:cNvGrpSpPr>
          <p:nvPr/>
        </p:nvGrpSpPr>
        <p:grpSpPr bwMode="auto">
          <a:xfrm>
            <a:off x="1066800" y="2963262"/>
            <a:ext cx="576263" cy="396875"/>
            <a:chOff x="612" y="3724"/>
            <a:chExt cx="363" cy="250"/>
          </a:xfrm>
        </p:grpSpPr>
        <p:sp>
          <p:nvSpPr>
            <p:cNvPr id="48138" name="Line 16"/>
            <p:cNvSpPr>
              <a:spLocks noChangeShapeType="1"/>
            </p:cNvSpPr>
            <p:nvPr/>
          </p:nvSpPr>
          <p:spPr bwMode="auto">
            <a:xfrm>
              <a:off x="612" y="397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Text Box 17"/>
            <p:cNvSpPr txBox="1">
              <a:spLocks noChangeArrowheads="1"/>
            </p:cNvSpPr>
            <p:nvPr/>
          </p:nvSpPr>
          <p:spPr bwMode="auto">
            <a:xfrm>
              <a:off x="657" y="372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</a:rPr>
                <a:t>F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28800" y="4267200"/>
            <a:ext cx="576262" cy="396875"/>
            <a:chOff x="612" y="3724"/>
            <a:chExt cx="363" cy="250"/>
          </a:xfrm>
        </p:grpSpPr>
        <p:sp>
          <p:nvSpPr>
            <p:cNvPr id="48136" name="Line 19"/>
            <p:cNvSpPr>
              <a:spLocks noChangeShapeType="1"/>
            </p:cNvSpPr>
            <p:nvPr/>
          </p:nvSpPr>
          <p:spPr bwMode="auto">
            <a:xfrm>
              <a:off x="612" y="397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Text Box 20"/>
            <p:cNvSpPr txBox="1">
              <a:spLocks noChangeArrowheads="1"/>
            </p:cNvSpPr>
            <p:nvPr/>
          </p:nvSpPr>
          <p:spPr bwMode="auto">
            <a:xfrm>
              <a:off x="657" y="372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accent2"/>
                  </a:solidFill>
                </a:rPr>
                <a:t>P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4140200" y="2636837"/>
            <a:ext cx="215900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3333CC"/>
                </a:solidFill>
              </a:rPr>
              <a:t>四、传递函数依赖</a:t>
            </a: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234156" y="1957388"/>
            <a:ext cx="8675688" cy="4159250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800" dirty="0"/>
              <a:t>   定义</a:t>
            </a:r>
            <a:r>
              <a:rPr lang="en-US" altLang="zh-CN" sz="2800" dirty="0"/>
              <a:t>6.3  </a:t>
            </a:r>
            <a:r>
              <a:rPr lang="zh-CN" altLang="en-US" sz="2800" dirty="0"/>
              <a:t>在关系模式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U</a:t>
            </a:r>
            <a:r>
              <a:rPr lang="en-US" altLang="zh-CN" sz="2800" dirty="0"/>
              <a:t>)</a:t>
            </a:r>
            <a:r>
              <a:rPr lang="zh-CN" altLang="en-US" sz="2800" dirty="0"/>
              <a:t>中，如果</a:t>
            </a:r>
            <a:r>
              <a:rPr lang="en-US" altLang="zh-CN" sz="2800" dirty="0"/>
              <a:t>X→Y, (Y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X)</a:t>
            </a:r>
            <a:r>
              <a:rPr lang="zh-CN" altLang="en-US" sz="2800" dirty="0"/>
              <a:t>， </a:t>
            </a:r>
            <a:r>
              <a:rPr lang="en-US" altLang="zh-CN" sz="2800" dirty="0"/>
              <a:t>Y→X, Y→Z</a:t>
            </a:r>
            <a:r>
              <a:rPr lang="zh-CN" altLang="en-US" sz="2800" dirty="0"/>
              <a:t>，</a:t>
            </a:r>
            <a:r>
              <a:rPr lang="en-US" altLang="zh-CN" sz="2800" dirty="0"/>
              <a:t>Z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Y</a:t>
            </a:r>
            <a:r>
              <a:rPr lang="zh-CN" altLang="en-US" sz="2800" dirty="0"/>
              <a:t>，则称</a:t>
            </a:r>
            <a:r>
              <a:rPr lang="en-US" altLang="zh-CN" sz="2800" dirty="0">
                <a:solidFill>
                  <a:schemeClr val="accent2"/>
                </a:solidFill>
              </a:rPr>
              <a:t>Z</a:t>
            </a:r>
            <a:r>
              <a:rPr lang="zh-CN" altLang="en-US" sz="2800" dirty="0">
                <a:solidFill>
                  <a:schemeClr val="accent2"/>
                </a:solidFill>
              </a:rPr>
              <a:t>对</a:t>
            </a:r>
            <a:r>
              <a:rPr lang="en-US" altLang="zh-CN" sz="2800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传递函数依赖</a:t>
            </a:r>
            <a:r>
              <a:rPr lang="zh-CN" altLang="en-US" sz="2800" dirty="0">
                <a:solidFill>
                  <a:schemeClr val="hlink"/>
                </a:solidFill>
              </a:rPr>
              <a:t> </a:t>
            </a:r>
            <a:r>
              <a:rPr lang="en-US" altLang="zh-CN" sz="2800" dirty="0"/>
              <a:t>(transitive functional dependency)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注</a:t>
            </a:r>
            <a:r>
              <a:rPr lang="en-US" altLang="zh-CN" sz="2800" dirty="0"/>
              <a:t>: </a:t>
            </a:r>
            <a:r>
              <a:rPr lang="zh-CN" altLang="en-US" sz="2800" dirty="0"/>
              <a:t>如果</a:t>
            </a:r>
            <a:r>
              <a:rPr lang="en-US" altLang="zh-CN" sz="2800" dirty="0"/>
              <a:t>Y→X</a:t>
            </a:r>
            <a:r>
              <a:rPr lang="zh-CN" altLang="en-US" sz="2800" dirty="0"/>
              <a:t>， 即</a:t>
            </a:r>
            <a:r>
              <a:rPr lang="en-US" altLang="zh-CN" sz="2800" dirty="0"/>
              <a:t>X←→Y</a:t>
            </a:r>
            <a:r>
              <a:rPr lang="zh-CN" altLang="en-US" sz="2800" dirty="0"/>
              <a:t>，则</a:t>
            </a:r>
            <a:r>
              <a:rPr lang="en-US" altLang="zh-CN" sz="2800" dirty="0"/>
              <a:t>Z</a:t>
            </a:r>
            <a:r>
              <a:rPr lang="zh-CN" altLang="en-US" sz="2800" dirty="0"/>
              <a:t>直接依赖于</a:t>
            </a:r>
            <a:r>
              <a:rPr lang="en-US" altLang="zh-CN" sz="2800" dirty="0"/>
              <a:t>X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: </a:t>
            </a:r>
            <a:r>
              <a:rPr lang="zh-CN" altLang="en-US" sz="2800" dirty="0"/>
              <a:t>在关系</a:t>
            </a:r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Mname</a:t>
            </a:r>
            <a:r>
              <a:rPr lang="en-US" altLang="zh-CN" sz="2800" dirty="0"/>
              <a:t>)</a:t>
            </a:r>
            <a:r>
              <a:rPr lang="zh-CN" altLang="en-US" sz="2800" dirty="0"/>
              <a:t>中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4000" dirty="0" err="1"/>
              <a:t>Sno</a:t>
            </a:r>
            <a:r>
              <a:rPr lang="en-US" altLang="zh-CN" sz="4000" dirty="0"/>
              <a:t> → </a:t>
            </a:r>
            <a:r>
              <a:rPr lang="en-US" altLang="zh-CN" sz="4000" dirty="0" err="1"/>
              <a:t>Sdept</a:t>
            </a:r>
            <a:r>
              <a:rPr lang="zh-CN" altLang="en-US" sz="4000" dirty="0"/>
              <a:t>，</a:t>
            </a:r>
            <a:r>
              <a:rPr lang="en-US" altLang="zh-CN" sz="4000" dirty="0" err="1"/>
              <a:t>Sdept</a:t>
            </a:r>
            <a:r>
              <a:rPr lang="en-US" altLang="zh-CN" sz="4000" dirty="0"/>
              <a:t> → </a:t>
            </a:r>
            <a:r>
              <a:rPr lang="en-US" altLang="zh-CN" sz="4000" dirty="0" err="1"/>
              <a:t>Mname</a:t>
            </a:r>
            <a:r>
              <a:rPr lang="zh-CN" altLang="en-US" sz="4000" dirty="0"/>
              <a:t>，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4000" dirty="0" err="1"/>
              <a:t>Mname</a:t>
            </a:r>
            <a:r>
              <a:rPr lang="zh-CN" altLang="en-US" sz="4000" dirty="0"/>
              <a:t>传递函数依赖于</a:t>
            </a:r>
            <a:r>
              <a:rPr lang="en-US" altLang="zh-CN" sz="4000" dirty="0" err="1"/>
              <a:t>Sno</a:t>
            </a:r>
            <a:endParaRPr lang="en-US" altLang="zh-CN" sz="4000" dirty="0"/>
          </a:p>
        </p:txBody>
      </p:sp>
      <p:sp>
        <p:nvSpPr>
          <p:cNvPr id="4915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C34991-22A8-4A5E-BB07-76A255281AAF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49157" name="Line 17"/>
          <p:cNvSpPr>
            <a:spLocks noChangeShapeType="1"/>
          </p:cNvSpPr>
          <p:nvPr/>
        </p:nvSpPr>
        <p:spPr bwMode="auto">
          <a:xfrm flipH="1">
            <a:off x="7914151" y="1976438"/>
            <a:ext cx="1444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Line 18"/>
          <p:cNvSpPr>
            <a:spLocks noChangeShapeType="1"/>
          </p:cNvSpPr>
          <p:nvPr/>
        </p:nvSpPr>
        <p:spPr bwMode="auto">
          <a:xfrm flipH="1">
            <a:off x="6781800" y="2016126"/>
            <a:ext cx="146050" cy="373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17"/>
          <p:cNvSpPr>
            <a:spLocks noChangeShapeType="1"/>
          </p:cNvSpPr>
          <p:nvPr/>
        </p:nvSpPr>
        <p:spPr bwMode="auto">
          <a:xfrm flipH="1">
            <a:off x="1600200" y="2409679"/>
            <a:ext cx="1444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6.2.2 </a:t>
            </a:r>
            <a:r>
              <a:rPr lang="zh-CN" altLang="en-US" b="1">
                <a:solidFill>
                  <a:srgbClr val="3333CC"/>
                </a:solidFill>
              </a:rPr>
              <a:t>码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8001000" cy="27352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600" dirty="0"/>
              <a:t>定义</a:t>
            </a:r>
            <a:r>
              <a:rPr lang="en-US" altLang="zh-CN" sz="3600" dirty="0"/>
              <a:t>6.4 </a:t>
            </a:r>
            <a:r>
              <a:rPr lang="zh-CN" altLang="en-US" sz="3600" dirty="0"/>
              <a:t>设</a:t>
            </a:r>
            <a:r>
              <a:rPr lang="en-US" altLang="zh-CN" sz="3600" i="1" dirty="0"/>
              <a:t>K</a:t>
            </a:r>
            <a:r>
              <a:rPr lang="zh-CN" altLang="en-US" sz="3600" dirty="0"/>
              <a:t>为</a:t>
            </a:r>
            <a:r>
              <a:rPr lang="en-US" altLang="zh-CN" sz="3600" i="1" dirty="0"/>
              <a:t>R</a:t>
            </a:r>
            <a:r>
              <a:rPr lang="en-US" altLang="zh-CN" sz="3600" dirty="0"/>
              <a:t>&lt;</a:t>
            </a:r>
            <a:r>
              <a:rPr lang="en-US" altLang="zh-CN" sz="3600" i="1" dirty="0"/>
              <a:t>U</a:t>
            </a:r>
            <a:r>
              <a:rPr lang="en-US" altLang="zh-CN" sz="3600" dirty="0"/>
              <a:t>, </a:t>
            </a:r>
            <a:r>
              <a:rPr lang="en-US" altLang="zh-CN" sz="3600" i="1" dirty="0"/>
              <a:t>F</a:t>
            </a:r>
            <a:r>
              <a:rPr lang="en-US" altLang="zh-CN" sz="3600" dirty="0"/>
              <a:t>&gt;</a:t>
            </a:r>
            <a:r>
              <a:rPr lang="zh-CN" altLang="en-US" sz="3600" dirty="0"/>
              <a:t>中的属性或属性组合。若        ，则</a:t>
            </a:r>
            <a:r>
              <a:rPr lang="en-US" altLang="zh-CN" sz="3600" i="1" dirty="0"/>
              <a:t>K</a:t>
            </a:r>
            <a:r>
              <a:rPr lang="zh-CN" altLang="en-US" sz="3600" dirty="0"/>
              <a:t>为</a:t>
            </a:r>
            <a:r>
              <a:rPr lang="en-US" altLang="zh-CN" sz="3600" i="1" dirty="0"/>
              <a:t>R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chemeClr val="accent2"/>
                </a:solidFill>
              </a:rPr>
              <a:t>侯选码</a:t>
            </a:r>
            <a:r>
              <a:rPr lang="zh-CN" altLang="en-US" sz="3600" dirty="0"/>
              <a:t> </a:t>
            </a:r>
            <a:r>
              <a:rPr lang="en-US" altLang="zh-CN" sz="3600" dirty="0"/>
              <a:t>(Candidate Key)</a:t>
            </a:r>
            <a:endParaRPr lang="zh-CN" altLang="en-US" sz="3600" dirty="0"/>
          </a:p>
          <a:p>
            <a:pPr eaLnBrk="1" hangingPunct="1"/>
            <a:r>
              <a:rPr lang="zh-CN" altLang="en-US" sz="3600" dirty="0"/>
              <a:t>若候选码多于一个，则选定其中的一个为主码 </a:t>
            </a:r>
            <a:r>
              <a:rPr lang="en-US" altLang="zh-CN" sz="3600" dirty="0"/>
              <a:t>(Primary Key)</a:t>
            </a:r>
            <a:endParaRPr lang="zh-CN" altLang="en-US" sz="3600" dirty="0"/>
          </a:p>
          <a:p>
            <a:pPr eaLnBrk="1" hangingPunct="1"/>
            <a:endParaRPr lang="zh-CN" altLang="en-US" sz="3600" dirty="0"/>
          </a:p>
        </p:txBody>
      </p:sp>
      <p:pic>
        <p:nvPicPr>
          <p:cNvPr id="501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534319"/>
            <a:ext cx="936625" cy="566737"/>
          </a:xfrm>
          <a:noFill/>
        </p:spPr>
      </p:pic>
      <p:sp>
        <p:nvSpPr>
          <p:cNvPr id="5017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DAB38-309E-4812-95CE-0099044F9418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3333CC"/>
                </a:solidFill>
              </a:rPr>
              <a:t>6.2.3 </a:t>
            </a:r>
            <a:r>
              <a:rPr lang="zh-CN" altLang="en-US" sz="4800" b="1">
                <a:solidFill>
                  <a:srgbClr val="3333CC"/>
                </a:solidFill>
              </a:rPr>
              <a:t>范式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4184"/>
            <a:ext cx="8281987" cy="3240088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范式是符合某一种级别的关系模式的集合。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关系数据库中的关系必须满足一定的要求。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不同范式满足不同程度要求。</a:t>
            </a: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80FE3B-CE15-4AFE-9764-3B315BA1ECBE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3333CC"/>
                </a:solidFill>
              </a:rPr>
              <a:t>各种范式之间的联系</a:t>
            </a: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906437-F21C-4D70-810A-54DDA2967807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/>
          </a:p>
        </p:txBody>
      </p:sp>
      <p:grpSp>
        <p:nvGrpSpPr>
          <p:cNvPr id="52228" name="Group 16"/>
          <p:cNvGrpSpPr>
            <a:grpSpLocks/>
          </p:cNvGrpSpPr>
          <p:nvPr/>
        </p:nvGrpSpPr>
        <p:grpSpPr bwMode="auto">
          <a:xfrm rot="-634435">
            <a:off x="323850" y="1457325"/>
            <a:ext cx="5184775" cy="5211763"/>
            <a:chOff x="204" y="918"/>
            <a:chExt cx="3266" cy="3283"/>
          </a:xfrm>
        </p:grpSpPr>
        <p:grpSp>
          <p:nvGrpSpPr>
            <p:cNvPr id="52231" name="Group 15"/>
            <p:cNvGrpSpPr>
              <a:grpSpLocks/>
            </p:cNvGrpSpPr>
            <p:nvPr/>
          </p:nvGrpSpPr>
          <p:grpSpPr bwMode="auto">
            <a:xfrm>
              <a:off x="204" y="918"/>
              <a:ext cx="3266" cy="3283"/>
              <a:chOff x="204" y="918"/>
              <a:chExt cx="3266" cy="3283"/>
            </a:xfrm>
          </p:grpSpPr>
          <p:sp>
            <p:nvSpPr>
              <p:cNvPr id="52241" name="Oval 4"/>
              <p:cNvSpPr>
                <a:spLocks noChangeArrowheads="1"/>
              </p:cNvSpPr>
              <p:nvPr/>
            </p:nvSpPr>
            <p:spPr bwMode="auto">
              <a:xfrm>
                <a:off x="204" y="918"/>
                <a:ext cx="3266" cy="32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2" name="Text Box 14"/>
              <p:cNvSpPr txBox="1">
                <a:spLocks noChangeArrowheads="1"/>
              </p:cNvSpPr>
              <p:nvPr/>
            </p:nvSpPr>
            <p:spPr bwMode="auto">
              <a:xfrm>
                <a:off x="1565" y="935"/>
                <a:ext cx="5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/>
                  <a:t>1NF</a:t>
                </a:r>
              </a:p>
            </p:txBody>
          </p:sp>
        </p:grpSp>
        <p:sp>
          <p:nvSpPr>
            <p:cNvPr id="52232" name="Oval 5"/>
            <p:cNvSpPr>
              <a:spLocks noChangeArrowheads="1"/>
            </p:cNvSpPr>
            <p:nvPr/>
          </p:nvSpPr>
          <p:spPr bwMode="auto">
            <a:xfrm>
              <a:off x="475" y="1253"/>
              <a:ext cx="2723" cy="26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233" name="Oval 6"/>
            <p:cNvSpPr>
              <a:spLocks noChangeArrowheads="1"/>
            </p:cNvSpPr>
            <p:nvPr/>
          </p:nvSpPr>
          <p:spPr bwMode="auto">
            <a:xfrm>
              <a:off x="748" y="1570"/>
              <a:ext cx="2177" cy="21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234" name="Oval 7"/>
            <p:cNvSpPr>
              <a:spLocks noChangeArrowheads="1"/>
            </p:cNvSpPr>
            <p:nvPr/>
          </p:nvSpPr>
          <p:spPr bwMode="auto">
            <a:xfrm>
              <a:off x="929" y="1888"/>
              <a:ext cx="1770" cy="15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235" name="Oval 8"/>
            <p:cNvSpPr>
              <a:spLocks noChangeArrowheads="1"/>
            </p:cNvSpPr>
            <p:nvPr/>
          </p:nvSpPr>
          <p:spPr bwMode="auto">
            <a:xfrm>
              <a:off x="1247" y="2205"/>
              <a:ext cx="1134" cy="9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Garamond" panose="02020404030301010803" pitchFamily="18" charset="0"/>
              </a:endParaRPr>
            </a:p>
          </p:txBody>
        </p:sp>
        <p:sp>
          <p:nvSpPr>
            <p:cNvPr id="52236" name="Oval 9"/>
            <p:cNvSpPr>
              <a:spLocks noChangeArrowheads="1"/>
            </p:cNvSpPr>
            <p:nvPr/>
          </p:nvSpPr>
          <p:spPr bwMode="auto">
            <a:xfrm>
              <a:off x="1542" y="2614"/>
              <a:ext cx="635" cy="5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5NF</a:t>
              </a:r>
            </a:p>
          </p:txBody>
        </p:sp>
        <p:sp>
          <p:nvSpPr>
            <p:cNvPr id="52237" name="Text Box 10"/>
            <p:cNvSpPr txBox="1">
              <a:spLocks noChangeArrowheads="1"/>
            </p:cNvSpPr>
            <p:nvPr/>
          </p:nvSpPr>
          <p:spPr bwMode="auto">
            <a:xfrm>
              <a:off x="1565" y="2251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4NF</a:t>
              </a:r>
            </a:p>
          </p:txBody>
        </p:sp>
        <p:sp>
          <p:nvSpPr>
            <p:cNvPr id="52238" name="Text Box 11"/>
            <p:cNvSpPr txBox="1">
              <a:spLocks noChangeArrowheads="1"/>
            </p:cNvSpPr>
            <p:nvPr/>
          </p:nvSpPr>
          <p:spPr bwMode="auto">
            <a:xfrm>
              <a:off x="1474" y="1878"/>
              <a:ext cx="7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BCNF</a:t>
              </a:r>
            </a:p>
          </p:txBody>
        </p:sp>
        <p:sp>
          <p:nvSpPr>
            <p:cNvPr id="52239" name="Text Box 12"/>
            <p:cNvSpPr txBox="1">
              <a:spLocks noChangeArrowheads="1"/>
            </p:cNvSpPr>
            <p:nvPr/>
          </p:nvSpPr>
          <p:spPr bwMode="auto">
            <a:xfrm>
              <a:off x="1565" y="1570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3NF</a:t>
              </a:r>
            </a:p>
          </p:txBody>
        </p:sp>
        <p:sp>
          <p:nvSpPr>
            <p:cNvPr id="52240" name="Text Box 13"/>
            <p:cNvSpPr txBox="1">
              <a:spLocks noChangeArrowheads="1"/>
            </p:cNvSpPr>
            <p:nvPr/>
          </p:nvSpPr>
          <p:spPr bwMode="auto">
            <a:xfrm>
              <a:off x="1565" y="1253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2NF</a:t>
              </a:r>
            </a:p>
          </p:txBody>
        </p:sp>
      </p:grp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574435" y="1841163"/>
            <a:ext cx="3490913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一个低一级范式的关系模式，通过</a:t>
            </a:r>
            <a:r>
              <a:rPr lang="zh-CN" altLang="en-US" dirty="0">
                <a:solidFill>
                  <a:schemeClr val="accent2"/>
                </a:solidFill>
              </a:rPr>
              <a:t>模式分解</a:t>
            </a:r>
            <a:r>
              <a:rPr lang="zh-CN" altLang="en-US" dirty="0"/>
              <a:t>可以转换为若干个高一级范式的关系模式的集合，这种过程就叫</a:t>
            </a:r>
            <a:r>
              <a:rPr lang="zh-CN" altLang="en-US" dirty="0">
                <a:solidFill>
                  <a:schemeClr val="accent2"/>
                </a:solidFill>
              </a:rPr>
              <a:t>规范化</a:t>
            </a:r>
            <a:r>
              <a:rPr lang="en-US" altLang="zh-CN" dirty="0"/>
              <a:t>(normalization)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1692275" y="5589588"/>
            <a:ext cx="72009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5NF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4NFBCNF3NF2NF1NF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9" grpId="0"/>
      <p:bldP spid="4917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800" b="1" dirty="0">
                <a:solidFill>
                  <a:srgbClr val="3333CC"/>
                </a:solidFill>
              </a:rPr>
              <a:t>1NF</a:t>
            </a:r>
            <a:endParaRPr lang="zh-CN" altLang="en-US" sz="4800" b="1" dirty="0">
              <a:solidFill>
                <a:srgbClr val="3333CC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534400" cy="5516563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>
                <a:solidFill>
                  <a:schemeClr val="accent2"/>
                </a:solidFill>
              </a:rPr>
              <a:t>如果一个关系模式</a:t>
            </a:r>
            <a:r>
              <a:rPr lang="en-US" altLang="zh-CN" sz="3600" i="1" dirty="0">
                <a:solidFill>
                  <a:schemeClr val="accent2"/>
                </a:solidFill>
              </a:rPr>
              <a:t>R</a:t>
            </a:r>
            <a:r>
              <a:rPr lang="zh-CN" altLang="en-US" sz="3600" dirty="0">
                <a:solidFill>
                  <a:schemeClr val="accent2"/>
                </a:solidFill>
              </a:rPr>
              <a:t>的所有属性都是不可分的基本数据项，则</a:t>
            </a:r>
            <a:r>
              <a:rPr lang="en-US" altLang="zh-CN" sz="3600" i="1" dirty="0">
                <a:solidFill>
                  <a:schemeClr val="accent2"/>
                </a:solidFill>
              </a:rPr>
              <a:t>R</a:t>
            </a:r>
            <a:r>
              <a:rPr lang="en-US" altLang="zh-CN" sz="3600" dirty="0">
                <a:solidFill>
                  <a:schemeClr val="accent2"/>
                </a:solidFill>
              </a:rPr>
              <a:t>∈1NF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>
                <a:solidFill>
                  <a:schemeClr val="accent2"/>
                </a:solidFill>
              </a:rPr>
              <a:t>第一范式是对关系模式最起码的要求。不满足第一范式的数据库模式不能称为关系数据库。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但是满足第一范式的关系模式并不一定是一个好的关系模式。</a:t>
            </a: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541B63-7A7A-4FB9-B7E4-F7CAE04DADB1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solidFill>
                  <a:srgbClr val="3333CC"/>
                </a:solidFill>
              </a:rPr>
              <a:t>2NF</a:t>
            </a:r>
            <a:endParaRPr lang="zh-CN" altLang="en-US" sz="4800" b="1">
              <a:solidFill>
                <a:srgbClr val="3333CC"/>
              </a:solidFill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82800"/>
            <a:ext cx="8507413" cy="26924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定义</a:t>
            </a:r>
            <a:r>
              <a:rPr lang="en-US" altLang="zh-CN" sz="4000" dirty="0"/>
              <a:t>6.6 </a:t>
            </a:r>
            <a:r>
              <a:rPr lang="zh-CN" altLang="en-US" sz="4000" dirty="0"/>
              <a:t>若</a:t>
            </a:r>
            <a:r>
              <a:rPr lang="en-US" altLang="zh-CN" sz="4000" dirty="0"/>
              <a:t>R∈1NF</a:t>
            </a:r>
            <a:r>
              <a:rPr lang="zh-CN" altLang="en-US" sz="4000" dirty="0"/>
              <a:t>，且每一个</a:t>
            </a:r>
            <a:r>
              <a:rPr lang="zh-CN" altLang="en-US" sz="4000" dirty="0">
                <a:solidFill>
                  <a:schemeClr val="accent2"/>
                </a:solidFill>
              </a:rPr>
              <a:t>非主属性</a:t>
            </a:r>
            <a:r>
              <a:rPr lang="zh-CN" altLang="en-US" sz="4000" dirty="0"/>
              <a:t>完全函数依赖于码，则</a:t>
            </a:r>
            <a:r>
              <a:rPr lang="en-US" altLang="zh-CN" sz="4000" dirty="0"/>
              <a:t>R∈2NF</a:t>
            </a:r>
            <a:r>
              <a:rPr lang="zh-CN" altLang="en-US" sz="4000" dirty="0"/>
              <a:t>。</a:t>
            </a:r>
          </a:p>
        </p:txBody>
      </p:sp>
      <p:sp>
        <p:nvSpPr>
          <p:cNvPr id="5427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B870B2-0958-4544-9753-E81412BC7817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solidFill>
                  <a:srgbClr val="3333CC"/>
                </a:solidFill>
              </a:rPr>
              <a:t>3NF</a:t>
            </a:r>
            <a:endParaRPr lang="zh-CN" altLang="en-US" sz="4800" b="1">
              <a:solidFill>
                <a:srgbClr val="3333CC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435975" cy="3773488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定义</a:t>
            </a:r>
            <a:r>
              <a:rPr lang="en-US" altLang="zh-CN" sz="3600" dirty="0"/>
              <a:t>6.7 </a:t>
            </a:r>
            <a:r>
              <a:rPr lang="zh-CN" altLang="en-US" sz="3600" dirty="0"/>
              <a:t>关系模式</a:t>
            </a:r>
            <a:r>
              <a:rPr lang="en-US" altLang="zh-CN" sz="3600" i="1" dirty="0"/>
              <a:t>R&lt;U</a:t>
            </a:r>
            <a:r>
              <a:rPr lang="en-US" altLang="zh-CN" sz="3600" dirty="0"/>
              <a:t>,</a:t>
            </a:r>
            <a:r>
              <a:rPr lang="en-US" altLang="zh-CN" sz="3600" i="1" dirty="0"/>
              <a:t> F&gt; </a:t>
            </a:r>
            <a:r>
              <a:rPr lang="zh-CN" altLang="en-US" sz="3600" dirty="0"/>
              <a:t>中若不存在这样的码</a:t>
            </a:r>
            <a:r>
              <a:rPr lang="en-US" altLang="zh-CN" sz="3600" i="1" dirty="0"/>
              <a:t>X</a:t>
            </a:r>
            <a:r>
              <a:rPr lang="zh-CN" altLang="en-US" sz="3600" dirty="0"/>
              <a:t>，属性组</a:t>
            </a:r>
            <a:r>
              <a:rPr lang="en-US" altLang="zh-CN" sz="3600" i="1" dirty="0"/>
              <a:t>Y</a:t>
            </a:r>
            <a:r>
              <a:rPr lang="zh-CN" altLang="en-US" sz="3600" dirty="0"/>
              <a:t>及非主属性</a:t>
            </a:r>
            <a:r>
              <a:rPr lang="en-US" altLang="zh-CN" sz="3600" i="1" dirty="0"/>
              <a:t>Z </a:t>
            </a:r>
          </a:p>
          <a:p>
            <a:pPr eaLnBrk="1" hangingPunct="1">
              <a:buFontTx/>
              <a:buNone/>
            </a:pPr>
            <a:r>
              <a:rPr lang="en-US" altLang="zh-CN" sz="3600" dirty="0"/>
              <a:t>   (</a:t>
            </a:r>
            <a:r>
              <a:rPr lang="en-US" altLang="zh-CN" sz="3600" i="1" dirty="0"/>
              <a:t>Z </a:t>
            </a:r>
            <a:r>
              <a:rPr lang="en-US" altLang="zh-CN" sz="3600" dirty="0">
                <a:sym typeface="Symbol" panose="05050102010706020507" pitchFamily="18" charset="2"/>
              </a:rPr>
              <a:t></a:t>
            </a:r>
            <a:r>
              <a:rPr lang="en-US" altLang="zh-CN" sz="3600" i="1" dirty="0"/>
              <a:t>Y</a:t>
            </a:r>
            <a:r>
              <a:rPr lang="en-US" altLang="zh-CN" sz="3600" dirty="0"/>
              <a:t>)</a:t>
            </a:r>
            <a:r>
              <a:rPr lang="en-US" altLang="zh-CN" sz="3600" i="1" dirty="0"/>
              <a:t>,  </a:t>
            </a:r>
            <a:r>
              <a:rPr lang="zh-CN" altLang="en-US" sz="3600" dirty="0"/>
              <a:t>使得</a:t>
            </a:r>
            <a:r>
              <a:rPr lang="en-US" altLang="zh-CN" sz="3600" i="1" dirty="0"/>
              <a:t>X</a:t>
            </a:r>
            <a:r>
              <a:rPr lang="en-US" altLang="zh-CN" sz="3600" dirty="0"/>
              <a:t>→</a:t>
            </a:r>
            <a:r>
              <a:rPr lang="en-US" altLang="zh-CN" sz="3600" i="1" dirty="0"/>
              <a:t>Y</a:t>
            </a:r>
            <a:r>
              <a:rPr lang="zh-CN" altLang="en-US" sz="3600" dirty="0"/>
              <a:t>，</a:t>
            </a:r>
            <a:r>
              <a:rPr lang="en-US" altLang="zh-CN" sz="3600" i="1" dirty="0"/>
              <a:t>Y</a:t>
            </a:r>
            <a:r>
              <a:rPr lang="en-US" altLang="zh-CN" sz="3600" dirty="0"/>
              <a:t>→</a:t>
            </a:r>
            <a:r>
              <a:rPr lang="en-US" altLang="zh-CN" sz="3600" i="1" dirty="0"/>
              <a:t>Z</a:t>
            </a:r>
            <a:r>
              <a:rPr lang="zh-CN" altLang="en-US" sz="3600" dirty="0"/>
              <a:t>成立，</a:t>
            </a:r>
            <a:r>
              <a:rPr lang="en-US" altLang="zh-CN" sz="3600" i="1" dirty="0"/>
              <a:t>Y</a:t>
            </a:r>
            <a:r>
              <a:rPr lang="en-US" altLang="zh-CN" sz="3600" dirty="0"/>
              <a:t>→</a:t>
            </a:r>
            <a:r>
              <a:rPr lang="en-US" altLang="zh-CN" sz="3600" i="1" dirty="0"/>
              <a:t>X</a:t>
            </a:r>
            <a:r>
              <a:rPr lang="zh-CN" altLang="en-US" sz="3600" dirty="0"/>
              <a:t>，则称</a:t>
            </a:r>
            <a:r>
              <a:rPr lang="en-US" altLang="zh-CN" sz="3600" i="1" dirty="0"/>
              <a:t>R&lt;U</a:t>
            </a:r>
            <a:r>
              <a:rPr lang="en-US" altLang="zh-CN" sz="3600" dirty="0"/>
              <a:t>,</a:t>
            </a:r>
            <a:r>
              <a:rPr lang="en-US" altLang="zh-CN" sz="3600" i="1" dirty="0"/>
              <a:t> F&gt;</a:t>
            </a:r>
            <a:r>
              <a:rPr lang="en-US" altLang="zh-CN" sz="3600" dirty="0"/>
              <a:t>∈3NF</a:t>
            </a:r>
            <a:r>
              <a:rPr lang="zh-CN" altLang="en-US" sz="3600" i="1" dirty="0"/>
              <a:t>。</a:t>
            </a:r>
            <a:endParaRPr lang="zh-CN" altLang="en-US" sz="3600" dirty="0"/>
          </a:p>
          <a:p>
            <a:pPr eaLnBrk="1" hangingPunct="1"/>
            <a:r>
              <a:rPr lang="zh-CN" altLang="en-US" sz="3600" dirty="0">
                <a:solidFill>
                  <a:schemeClr val="accent2"/>
                </a:solidFill>
              </a:rPr>
              <a:t>若</a:t>
            </a:r>
            <a:r>
              <a:rPr lang="en-US" altLang="zh-CN" sz="3600" i="1" dirty="0">
                <a:solidFill>
                  <a:schemeClr val="accent2"/>
                </a:solidFill>
              </a:rPr>
              <a:t>R</a:t>
            </a:r>
            <a:r>
              <a:rPr lang="en-US" altLang="zh-CN" sz="3600" dirty="0">
                <a:solidFill>
                  <a:schemeClr val="accent2"/>
                </a:solidFill>
              </a:rPr>
              <a:t>∈3NF</a:t>
            </a:r>
            <a:r>
              <a:rPr lang="zh-CN" altLang="en-US" sz="3600" dirty="0">
                <a:solidFill>
                  <a:schemeClr val="accent2"/>
                </a:solidFill>
              </a:rPr>
              <a:t>，则每一个非主属性既不是部分依赖于码也不传递依赖于码。</a:t>
            </a:r>
          </a:p>
          <a:p>
            <a:pPr eaLnBrk="1" hangingPunct="1"/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1D02CB-6026-4859-8172-DCE55A105F4C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/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 flipH="1">
            <a:off x="1295400" y="3213100"/>
            <a:ext cx="2159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4"/>
          <p:cNvSpPr>
            <a:spLocks noChangeShapeType="1"/>
          </p:cNvSpPr>
          <p:nvPr/>
        </p:nvSpPr>
        <p:spPr bwMode="auto">
          <a:xfrm flipH="1">
            <a:off x="6934200" y="3124200"/>
            <a:ext cx="21590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2FBEBE-A87C-4AC5-8CA2-2C821A07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8658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58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3333CC"/>
                </a:solidFill>
              </a:rPr>
              <a:t>多值依赖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543801" cy="402336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000" dirty="0"/>
              <a:t>多值依赖定义</a:t>
            </a:r>
            <a:endParaRPr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/>
              <a:t>多值依赖性质</a:t>
            </a:r>
            <a:endParaRPr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/>
              <a:t>多值依赖和函数依赖的区别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91DB93-2891-4060-BFCA-288832E12DF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数据库系统三级模式结构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7E085-BD2E-4D3D-8830-6F8BE95ABCD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3778250" y="6021388"/>
            <a:ext cx="1657350" cy="647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>
                <a:latin typeface="Arial" charset="0"/>
              </a:rPr>
              <a:t>数据库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779838" y="4821238"/>
            <a:ext cx="16557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内模式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3779838" y="3621088"/>
            <a:ext cx="16557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模式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1547813" y="2420938"/>
            <a:ext cx="16557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外模式</a:t>
            </a:r>
            <a:r>
              <a:rPr lang="en-US" altLang="zh-CN" sz="2800"/>
              <a:t>1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3779838" y="2420938"/>
            <a:ext cx="16557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外模式</a:t>
            </a:r>
            <a:r>
              <a:rPr lang="en-US" altLang="zh-CN" sz="2800"/>
              <a:t>2</a:t>
            </a: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6227763" y="2420938"/>
            <a:ext cx="16557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外模式</a:t>
            </a:r>
            <a:r>
              <a:rPr lang="en-US" altLang="zh-CN" sz="2800"/>
              <a:t>3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762000" y="1241425"/>
            <a:ext cx="1223963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应用</a:t>
            </a:r>
            <a:r>
              <a:rPr lang="en-US" altLang="zh-CN" sz="2800"/>
              <a:t>A</a:t>
            </a:r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2362200" y="1241425"/>
            <a:ext cx="1223963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应用</a:t>
            </a:r>
            <a:r>
              <a:rPr lang="en-US" altLang="zh-CN" sz="2800"/>
              <a:t>B</a:t>
            </a:r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4572000" y="54451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4572000" y="42338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4572000" y="30686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35" name="AutoShape 14"/>
          <p:cNvCxnSpPr>
            <a:cxnSpLocks noChangeShapeType="1"/>
            <a:stCxn id="5127" idx="2"/>
            <a:endCxn id="5129" idx="2"/>
          </p:cNvCxnSpPr>
          <p:nvPr/>
        </p:nvCxnSpPr>
        <p:spPr bwMode="auto">
          <a:xfrm rot="16200000" flipH="1">
            <a:off x="4715669" y="729457"/>
            <a:ext cx="1587" cy="4679950"/>
          </a:xfrm>
          <a:prstGeom prst="bentConnector3">
            <a:avLst>
              <a:gd name="adj1" fmla="val 18300009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Rectangle 15"/>
          <p:cNvSpPr>
            <a:spLocks noChangeArrowheads="1"/>
          </p:cNvSpPr>
          <p:nvPr/>
        </p:nvSpPr>
        <p:spPr bwMode="auto">
          <a:xfrm>
            <a:off x="3984625" y="1241425"/>
            <a:ext cx="1223963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应用</a:t>
            </a:r>
            <a:r>
              <a:rPr lang="en-US" altLang="zh-CN" sz="2800"/>
              <a:t>C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5568950" y="1241425"/>
            <a:ext cx="1223963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应用</a:t>
            </a:r>
            <a:r>
              <a:rPr lang="en-US" altLang="zh-CN" sz="2800"/>
              <a:t>D</a:t>
            </a:r>
          </a:p>
        </p:txBody>
      </p:sp>
      <p:sp>
        <p:nvSpPr>
          <p:cNvPr id="5138" name="Rectangle 17"/>
          <p:cNvSpPr>
            <a:spLocks noChangeArrowheads="1"/>
          </p:cNvSpPr>
          <p:nvPr/>
        </p:nvSpPr>
        <p:spPr bwMode="auto">
          <a:xfrm>
            <a:off x="7380288" y="1241425"/>
            <a:ext cx="1223962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应用</a:t>
            </a:r>
            <a:r>
              <a:rPr lang="en-US" altLang="zh-CN" sz="2800"/>
              <a:t>E</a:t>
            </a:r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1331913" y="1844675"/>
            <a:ext cx="719137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V="1">
            <a:off x="2484438" y="1844675"/>
            <a:ext cx="503237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>
            <a:off x="4572000" y="184467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>
            <a:off x="6084888" y="1844675"/>
            <a:ext cx="503237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V="1">
            <a:off x="7308850" y="1844675"/>
            <a:ext cx="5032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5500475" y="4712814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内模式</a:t>
            </a:r>
            <a:r>
              <a:rPr lang="en-US" altLang="zh-C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模式映像</a:t>
            </a:r>
          </a:p>
        </p:txBody>
      </p:sp>
      <p:sp>
        <p:nvSpPr>
          <p:cNvPr id="5147" name="Text Box 26"/>
          <p:cNvSpPr txBox="1">
            <a:spLocks noChangeArrowheads="1"/>
          </p:cNvSpPr>
          <p:nvPr/>
        </p:nvSpPr>
        <p:spPr bwMode="auto">
          <a:xfrm>
            <a:off x="5440605" y="389152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外模式</a:t>
            </a:r>
            <a:r>
              <a:rPr lang="en-US" altLang="zh-CN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模式映像</a:t>
            </a:r>
          </a:p>
        </p:txBody>
      </p:sp>
      <p:sp>
        <p:nvSpPr>
          <p:cNvPr id="5148" name="Text Box 25"/>
          <p:cNvSpPr txBox="1">
            <a:spLocks noChangeArrowheads="1"/>
          </p:cNvSpPr>
          <p:nvPr/>
        </p:nvSpPr>
        <p:spPr bwMode="auto">
          <a:xfrm>
            <a:off x="1331913" y="4734375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物理独立性</a:t>
            </a:r>
          </a:p>
        </p:txBody>
      </p:sp>
      <p:sp>
        <p:nvSpPr>
          <p:cNvPr id="5149" name="Text Box 26"/>
          <p:cNvSpPr txBox="1">
            <a:spLocks noChangeArrowheads="1"/>
          </p:cNvSpPr>
          <p:nvPr/>
        </p:nvSpPr>
        <p:spPr bwMode="auto">
          <a:xfrm>
            <a:off x="1331913" y="3933407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逻辑独立性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3333CC"/>
                </a:solidFill>
              </a:rPr>
              <a:t>多值依赖（定义，举例）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273685" y="1905000"/>
            <a:ext cx="8642350" cy="4133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dirty="0"/>
              <a:t>   定义</a:t>
            </a:r>
            <a:r>
              <a:rPr lang="en-US" altLang="zh-CN" sz="3600" dirty="0"/>
              <a:t>6.9 </a:t>
            </a:r>
            <a:r>
              <a:rPr lang="zh-CN" altLang="en-US" sz="3600" dirty="0"/>
              <a:t>设</a:t>
            </a:r>
            <a:r>
              <a:rPr lang="en-US" altLang="zh-CN" sz="3600" i="1" dirty="0"/>
              <a:t>R</a:t>
            </a:r>
            <a:r>
              <a:rPr lang="en-US" altLang="zh-CN" sz="3600" dirty="0"/>
              <a:t>(</a:t>
            </a:r>
            <a:r>
              <a:rPr lang="en-US" altLang="zh-CN" sz="3600" i="1" dirty="0"/>
              <a:t>U</a:t>
            </a:r>
            <a:r>
              <a:rPr lang="en-US" altLang="zh-CN" sz="3600" dirty="0"/>
              <a:t>)</a:t>
            </a:r>
            <a:r>
              <a:rPr lang="zh-CN" altLang="en-US" sz="3600" dirty="0"/>
              <a:t>是属性集</a:t>
            </a:r>
            <a:r>
              <a:rPr lang="en-US" altLang="zh-CN" sz="3600" dirty="0"/>
              <a:t>U</a:t>
            </a:r>
            <a:r>
              <a:rPr lang="zh-CN" altLang="en-US" sz="3600" dirty="0"/>
              <a:t>上的一个关系模式。</a:t>
            </a:r>
            <a:r>
              <a:rPr lang="en-US" altLang="zh-CN" sz="3600" dirty="0"/>
              <a:t>X, Y, Z</a:t>
            </a:r>
            <a:r>
              <a:rPr lang="zh-CN" altLang="en-US" sz="3600" dirty="0"/>
              <a:t>是</a:t>
            </a:r>
            <a:r>
              <a:rPr lang="en-US" altLang="zh-CN" sz="3600" dirty="0"/>
              <a:t>U</a:t>
            </a:r>
            <a:r>
              <a:rPr lang="zh-CN" altLang="en-US" sz="3600" dirty="0"/>
              <a:t>的子集，并且</a:t>
            </a:r>
            <a:r>
              <a:rPr lang="en-US" altLang="zh-CN" sz="3600" dirty="0"/>
              <a:t>Z=U-X-Y</a:t>
            </a:r>
            <a:r>
              <a:rPr lang="zh-CN" altLang="en-US" sz="3600" dirty="0"/>
              <a:t>。关系模式</a:t>
            </a:r>
            <a:r>
              <a:rPr lang="en-US" altLang="zh-CN" sz="3600" i="1" dirty="0"/>
              <a:t>R</a:t>
            </a:r>
            <a:r>
              <a:rPr lang="en-US" altLang="zh-CN" sz="3600" dirty="0"/>
              <a:t>(</a:t>
            </a:r>
            <a:r>
              <a:rPr lang="en-US" altLang="zh-CN" sz="3600" i="1" dirty="0"/>
              <a:t>U</a:t>
            </a:r>
            <a:r>
              <a:rPr lang="en-US" altLang="zh-CN" sz="3600" dirty="0"/>
              <a:t>)</a:t>
            </a:r>
            <a:r>
              <a:rPr lang="zh-CN" altLang="en-US" sz="3600" dirty="0"/>
              <a:t>中多值依赖 </a:t>
            </a:r>
            <a:r>
              <a:rPr lang="en-US" altLang="zh-CN" sz="3600" i="1" dirty="0">
                <a:solidFill>
                  <a:schemeClr val="accent2"/>
                </a:solidFill>
              </a:rPr>
              <a:t>X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</a:t>
            </a:r>
            <a:r>
              <a:rPr lang="en-US" altLang="zh-CN" sz="3600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zh-CN" altLang="en-US" sz="3600" dirty="0">
                <a:sym typeface="Symbol" panose="05050102010706020507" pitchFamily="18" charset="2"/>
              </a:rPr>
              <a:t>成立，当且仅当对</a:t>
            </a:r>
            <a:r>
              <a:rPr lang="en-US" altLang="zh-CN" sz="3600" i="1" dirty="0"/>
              <a:t>R</a:t>
            </a:r>
            <a:r>
              <a:rPr lang="en-US" altLang="zh-CN" sz="3600" dirty="0"/>
              <a:t>(</a:t>
            </a:r>
            <a:r>
              <a:rPr lang="en-US" altLang="zh-CN" sz="3600" i="1" dirty="0"/>
              <a:t>U</a:t>
            </a:r>
            <a:r>
              <a:rPr lang="en-US" altLang="zh-CN" sz="3600" dirty="0"/>
              <a:t>)</a:t>
            </a:r>
            <a:r>
              <a:rPr lang="zh-CN" altLang="en-US" sz="3600" dirty="0">
                <a:sym typeface="Symbol" panose="05050102010706020507" pitchFamily="18" charset="2"/>
              </a:rPr>
              <a:t>的任一关系</a:t>
            </a:r>
            <a:r>
              <a:rPr lang="en-US" altLang="zh-CN" sz="3600" i="1" dirty="0">
                <a:sym typeface="Symbol" panose="05050102010706020507" pitchFamily="18" charset="2"/>
              </a:rPr>
              <a:t>r</a:t>
            </a:r>
            <a:r>
              <a:rPr lang="zh-CN" altLang="en-US" sz="3600" dirty="0">
                <a:sym typeface="Symbol" panose="05050102010706020507" pitchFamily="18" charset="2"/>
              </a:rPr>
              <a:t>，</a:t>
            </a:r>
            <a:r>
              <a:rPr lang="zh-CN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给定一对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600" i="1" dirty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值，有一组</a:t>
            </a:r>
            <a:r>
              <a:rPr lang="en-US" altLang="zh-CN" sz="3600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zh-CN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的值，这组值仅仅决定于</a:t>
            </a:r>
            <a:r>
              <a:rPr lang="en-US" altLang="zh-CN" sz="36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zh-CN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值而与</a:t>
            </a:r>
            <a:r>
              <a:rPr lang="en-US" altLang="zh-CN" sz="3600" i="1" dirty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zh-CN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值无关</a:t>
            </a:r>
            <a:r>
              <a:rPr lang="zh-CN" altLang="en-US" sz="3600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943CE7-7B2E-4A87-A2E2-7EF01D3E6C7A}" type="slidenum">
              <a:rPr lang="zh-CN" altLang="en-US"/>
              <a:pPr eaLnBrk="1" hangingPunct="1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3457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4">
            <a:extLst>
              <a:ext uri="{FF2B5EF4-FFF2-40B4-BE49-F238E27FC236}">
                <a16:creationId xmlns:a16="http://schemas.microsoft.com/office/drawing/2014/main" id="{DB843D5F-7976-4BFC-8081-E0DB73F4E6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28" y="2743200"/>
            <a:ext cx="5334744" cy="3258005"/>
          </a:xfrm>
        </p:spPr>
      </p:pic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71EA1A99-4582-481E-BAEE-898694E0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B492BB-DE29-4791-93EE-411F7BB19C15}" type="slidenum">
              <a:rPr lang="zh-CN" altLang="en-US"/>
              <a:pPr eaLnBrk="1" hangingPunct="1"/>
              <a:t>61</a:t>
            </a:fld>
            <a:endParaRPr lang="en-US" altLang="zh-CN"/>
          </a:p>
        </p:txBody>
      </p:sp>
      <p:sp>
        <p:nvSpPr>
          <p:cNvPr id="60419" name="Rectangle 9">
            <a:extLst>
              <a:ext uri="{FF2B5EF4-FFF2-40B4-BE49-F238E27FC236}">
                <a16:creationId xmlns:a16="http://schemas.microsoft.com/office/drawing/2014/main" id="{763F23E4-913D-48A0-95EE-48B71837E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260350"/>
            <a:ext cx="7967662" cy="2178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/>
              <a:t>10. </a:t>
            </a:r>
            <a:r>
              <a:rPr lang="zh-CN" altLang="en-US" dirty="0"/>
              <a:t>关系模式</a:t>
            </a:r>
            <a:r>
              <a:rPr lang="en-US" altLang="zh-CN" dirty="0"/>
              <a:t>WSC</a:t>
            </a:r>
            <a:r>
              <a:rPr lang="zh-CN" altLang="en-US" dirty="0"/>
              <a:t>（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 </a:t>
            </a:r>
            <a:r>
              <a:rPr lang="en-US" altLang="zh-CN" dirty="0"/>
              <a:t>W</a:t>
            </a:r>
            <a:r>
              <a:rPr lang="zh-CN" altLang="en-US" dirty="0"/>
              <a:t>表示仓库，</a:t>
            </a:r>
            <a:r>
              <a:rPr lang="en-US" altLang="zh-CN" dirty="0"/>
              <a:t>S</a:t>
            </a:r>
            <a:r>
              <a:rPr lang="zh-CN" altLang="en-US" dirty="0"/>
              <a:t>表示保管员，</a:t>
            </a:r>
            <a:r>
              <a:rPr lang="en-US" altLang="zh-CN" dirty="0"/>
              <a:t>C</a:t>
            </a:r>
            <a:r>
              <a:rPr lang="zh-CN" altLang="en-US" dirty="0"/>
              <a:t>表示商品</a:t>
            </a:r>
          </a:p>
          <a:p>
            <a:pPr eaLnBrk="1" hangingPunct="1"/>
            <a:r>
              <a:rPr lang="zh-CN" altLang="en-US" dirty="0"/>
              <a:t>假设每个仓库有若干个保管员，若干种商品</a:t>
            </a:r>
          </a:p>
          <a:p>
            <a:pPr eaLnBrk="1" hangingPunct="1"/>
            <a:r>
              <a:rPr lang="zh-CN" altLang="en-US" dirty="0"/>
              <a:t>每个保管员保管所在的仓库的所有商品</a:t>
            </a:r>
          </a:p>
          <a:p>
            <a:pPr eaLnBrk="1" hangingPunct="1"/>
            <a:r>
              <a:rPr lang="zh-CN" altLang="en-US" dirty="0"/>
              <a:t>每种商品被所有保管员保管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4">
            <a:extLst>
              <a:ext uri="{FF2B5EF4-FFF2-40B4-BE49-F238E27FC236}">
                <a16:creationId xmlns:a16="http://schemas.microsoft.com/office/drawing/2014/main" id="{21AA70E1-AB18-483A-A681-518613026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2"/>
          <a:stretch>
            <a:fillRect/>
          </a:stretch>
        </p:blipFill>
        <p:spPr>
          <a:xfrm>
            <a:off x="900113" y="404813"/>
            <a:ext cx="7416800" cy="3519487"/>
          </a:xfrm>
        </p:spPr>
      </p:pic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574CFA63-F0EC-4C43-A067-A24113B9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94C58D-F8D2-4B97-9757-8F10ABD3E160}" type="slidenum">
              <a:rPr lang="zh-CN" altLang="en-US"/>
              <a:pPr eaLnBrk="1" hangingPunct="1"/>
              <a:t>62</a:t>
            </a:fld>
            <a:endParaRPr lang="en-US" altLang="zh-CN"/>
          </a:p>
        </p:txBody>
      </p:sp>
      <p:sp>
        <p:nvSpPr>
          <p:cNvPr id="61444" name="Rectangle 7">
            <a:extLst>
              <a:ext uri="{FF2B5EF4-FFF2-40B4-BE49-F238E27FC236}">
                <a16:creationId xmlns:a16="http://schemas.microsoft.com/office/drawing/2014/main" id="{87014536-EE83-4BA3-9097-7BC4068F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084763"/>
            <a:ext cx="59055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/>
              <a:t>W</a:t>
            </a:r>
            <a:r>
              <a:rPr lang="en-US" altLang="zh-CN" sz="3600">
                <a:sym typeface="Symbol" panose="05050102010706020507" pitchFamily="18" charset="2"/>
              </a:rPr>
              <a:t>S </a:t>
            </a:r>
            <a:r>
              <a:rPr lang="zh-CN" altLang="en-US" sz="3600">
                <a:sym typeface="Symbol" panose="05050102010706020507" pitchFamily="18" charset="2"/>
              </a:rPr>
              <a:t>且 </a:t>
            </a:r>
            <a:r>
              <a:rPr lang="en-US" altLang="zh-CN" sz="3600">
                <a:sym typeface="Symbol" panose="05050102010706020507" pitchFamily="18" charset="2"/>
              </a:rPr>
              <a:t>WC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CE011FC-ED08-43D0-A569-A94DF9AD0271}"/>
              </a:ext>
            </a:extLst>
          </p:cNvPr>
          <p:cNvSpPr/>
          <p:nvPr/>
        </p:nvSpPr>
        <p:spPr>
          <a:xfrm>
            <a:off x="5715000" y="3786188"/>
            <a:ext cx="2786063" cy="92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3333CC"/>
                </a:solidFill>
              </a:rPr>
              <a:t>完全二分图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3333CC"/>
                </a:solidFill>
              </a:rPr>
              <a:t>多值依赖的性质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208962" cy="5545137"/>
          </a:xfrm>
        </p:spPr>
        <p:txBody>
          <a:bodyPr/>
          <a:lstStyle/>
          <a:p>
            <a:pPr marL="609600" indent="-609600" eaLnBrk="1" hangingPunct="1">
              <a:buFontTx/>
              <a:buAutoNum type="circleNumDbPlain"/>
            </a:pPr>
            <a:r>
              <a:rPr lang="zh-CN" altLang="en-US" dirty="0"/>
              <a:t>多值依赖具有</a:t>
            </a:r>
            <a:r>
              <a:rPr lang="zh-CN" altLang="en-US" dirty="0">
                <a:solidFill>
                  <a:schemeClr val="accent2"/>
                </a:solidFill>
              </a:rPr>
              <a:t>对称性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dirty="0"/>
              <a:t>若</a:t>
            </a:r>
            <a:r>
              <a:rPr lang="en-US" altLang="zh-CN" dirty="0"/>
              <a:t>X→→Y</a:t>
            </a:r>
            <a:r>
              <a:rPr lang="zh-CN" altLang="en-US" dirty="0"/>
              <a:t>，则</a:t>
            </a:r>
            <a:r>
              <a:rPr lang="en-US" altLang="zh-CN" dirty="0"/>
              <a:t>X→→Z</a:t>
            </a:r>
            <a:r>
              <a:rPr lang="zh-CN" altLang="en-US" dirty="0"/>
              <a:t>，其中</a:t>
            </a:r>
            <a:r>
              <a:rPr lang="en-US" altLang="zh-CN" dirty="0"/>
              <a:t>Z</a:t>
            </a:r>
            <a:r>
              <a:rPr lang="zh-CN" altLang="en-US" dirty="0"/>
              <a:t>＝</a:t>
            </a:r>
            <a:r>
              <a:rPr lang="en-US" altLang="zh-CN" dirty="0"/>
              <a:t>U</a:t>
            </a:r>
            <a:r>
              <a:rPr lang="zh-CN" altLang="en-US" dirty="0"/>
              <a:t>－</a:t>
            </a:r>
            <a:r>
              <a:rPr lang="en-US" altLang="zh-CN" dirty="0"/>
              <a:t>X</a:t>
            </a:r>
            <a:r>
              <a:rPr lang="zh-CN" altLang="en-US" dirty="0"/>
              <a:t>－</a:t>
            </a:r>
            <a:r>
              <a:rPr lang="en-US" altLang="zh-CN" dirty="0"/>
              <a:t>Y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dirty="0"/>
              <a:t>多值依赖具有</a:t>
            </a:r>
            <a:r>
              <a:rPr lang="zh-CN" altLang="en-US" dirty="0">
                <a:solidFill>
                  <a:schemeClr val="accent2"/>
                </a:solidFill>
              </a:rPr>
              <a:t>传递性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dirty="0"/>
              <a:t>若</a:t>
            </a:r>
            <a:r>
              <a:rPr lang="en-US" altLang="zh-CN" dirty="0"/>
              <a:t>X→→Y</a:t>
            </a:r>
            <a:r>
              <a:rPr lang="zh-CN" altLang="en-US" dirty="0"/>
              <a:t>，</a:t>
            </a:r>
            <a:r>
              <a:rPr lang="en-US" altLang="zh-CN" dirty="0"/>
              <a:t>Y→→Z</a:t>
            </a:r>
            <a:r>
              <a:rPr lang="zh-CN" altLang="en-US" dirty="0"/>
              <a:t>， 则</a:t>
            </a:r>
            <a:r>
              <a:rPr lang="en-US" altLang="zh-CN" dirty="0">
                <a:solidFill>
                  <a:schemeClr val="accent2"/>
                </a:solidFill>
              </a:rPr>
              <a:t>X→→Z –Y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dirty="0">
                <a:solidFill>
                  <a:srgbClr val="3333CC"/>
                </a:solidFill>
              </a:rPr>
              <a:t>函数依赖是多值依赖的特殊情况，若</a:t>
            </a:r>
            <a:r>
              <a:rPr lang="en-US" altLang="zh-CN" dirty="0">
                <a:solidFill>
                  <a:srgbClr val="3333CC"/>
                </a:solidFill>
              </a:rPr>
              <a:t>X→Y</a:t>
            </a:r>
            <a:r>
              <a:rPr lang="zh-CN" altLang="en-US" dirty="0">
                <a:solidFill>
                  <a:srgbClr val="3333CC"/>
                </a:solidFill>
              </a:rPr>
              <a:t>，则</a:t>
            </a:r>
            <a:r>
              <a:rPr lang="en-US" altLang="zh-CN" dirty="0">
                <a:solidFill>
                  <a:srgbClr val="3333CC"/>
                </a:solidFill>
              </a:rPr>
              <a:t>X→→Y</a:t>
            </a:r>
            <a:endParaRPr lang="zh-CN" altLang="en-US" dirty="0">
              <a:solidFill>
                <a:srgbClr val="3333CC"/>
              </a:solidFill>
            </a:endParaRP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dirty="0"/>
              <a:t>若</a:t>
            </a:r>
            <a:r>
              <a:rPr lang="en-US" altLang="zh-CN" dirty="0"/>
              <a:t>X→→Y</a:t>
            </a:r>
            <a:r>
              <a:rPr lang="zh-CN" altLang="en-US" dirty="0"/>
              <a:t>，</a:t>
            </a:r>
            <a:r>
              <a:rPr lang="en-US" altLang="zh-CN" dirty="0"/>
              <a:t>X→→Z</a:t>
            </a:r>
            <a:r>
              <a:rPr lang="zh-CN" altLang="en-US" dirty="0"/>
              <a:t>，则</a:t>
            </a:r>
            <a:r>
              <a:rPr lang="en-US" altLang="zh-CN" dirty="0"/>
              <a:t>X→→YZ</a:t>
            </a:r>
            <a:endParaRPr lang="zh-CN" altLang="en-US" dirty="0"/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dirty="0"/>
              <a:t>若</a:t>
            </a:r>
            <a:r>
              <a:rPr lang="en-US" altLang="zh-CN" dirty="0"/>
              <a:t>X→→Y</a:t>
            </a:r>
            <a:r>
              <a:rPr lang="zh-CN" altLang="en-US" dirty="0"/>
              <a:t>，</a:t>
            </a:r>
            <a:r>
              <a:rPr lang="en-US" altLang="zh-CN" dirty="0"/>
              <a:t>X→→Z</a:t>
            </a:r>
            <a:r>
              <a:rPr lang="zh-CN" altLang="en-US" dirty="0"/>
              <a:t>，则</a:t>
            </a:r>
            <a:r>
              <a:rPr lang="en-US" altLang="zh-CN" dirty="0"/>
              <a:t>X→→Y∩Z</a:t>
            </a:r>
            <a:endParaRPr lang="zh-CN" altLang="en-US" dirty="0"/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dirty="0"/>
              <a:t>若</a:t>
            </a:r>
            <a:r>
              <a:rPr lang="en-US" altLang="zh-CN" dirty="0"/>
              <a:t>X→→Y</a:t>
            </a:r>
            <a:r>
              <a:rPr lang="zh-CN" altLang="en-US" dirty="0"/>
              <a:t>，</a:t>
            </a:r>
            <a:r>
              <a:rPr lang="en-US" altLang="zh-CN" dirty="0"/>
              <a:t>X→→Z</a:t>
            </a:r>
            <a:r>
              <a:rPr lang="zh-CN" altLang="en-US" dirty="0"/>
              <a:t>，则</a:t>
            </a:r>
            <a:r>
              <a:rPr lang="en-US" altLang="zh-CN" dirty="0"/>
              <a:t>X→→Y-Z</a:t>
            </a:r>
            <a:r>
              <a:rPr lang="zh-CN" altLang="en-US" dirty="0"/>
              <a:t>，</a:t>
            </a:r>
            <a:r>
              <a:rPr lang="en-US" altLang="zh-CN" dirty="0"/>
              <a:t>X→→Z-Y</a:t>
            </a:r>
            <a:endParaRPr lang="zh-CN" altLang="en-US" dirty="0"/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5DF739-A4FA-423B-9543-2E43DD5457CD}" type="slidenum">
              <a:rPr lang="zh-CN" altLang="en-US"/>
              <a:pPr eaLnBrk="1" hangingPunct="1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1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0350"/>
            <a:ext cx="7543800" cy="97536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800" dirty="0">
                <a:solidFill>
                  <a:srgbClr val="3333CC"/>
                </a:solidFill>
              </a:rPr>
              <a:t>多值依赖与函数依赖的区别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686800" cy="5184775"/>
          </a:xfrm>
        </p:spPr>
        <p:txBody>
          <a:bodyPr/>
          <a:lstStyle/>
          <a:p>
            <a:pPr marL="609600" indent="-609600" eaLnBrk="1" hangingPunct="1"/>
            <a:r>
              <a:rPr lang="zh-CN" altLang="en-US" sz="3600" dirty="0">
                <a:solidFill>
                  <a:schemeClr val="accent2"/>
                </a:solidFill>
              </a:rPr>
              <a:t>多值依赖的有效性与属性集的范围有关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 dirty="0"/>
              <a:t>若</a:t>
            </a:r>
            <a:r>
              <a:rPr lang="en-US" altLang="zh-CN" sz="3200" dirty="0"/>
              <a:t>X→→Y</a:t>
            </a:r>
            <a:r>
              <a:rPr lang="zh-CN" altLang="en-US" sz="3200" dirty="0"/>
              <a:t>在</a:t>
            </a:r>
            <a:r>
              <a:rPr lang="en-US" altLang="zh-CN" sz="3200" dirty="0"/>
              <a:t>U</a:t>
            </a:r>
            <a:r>
              <a:rPr lang="zh-CN" altLang="en-US" sz="3200" dirty="0"/>
              <a:t>上成立则在</a:t>
            </a:r>
            <a:r>
              <a:rPr lang="en-US" altLang="zh-CN" sz="3200" dirty="0"/>
              <a:t>W(XY</a:t>
            </a:r>
            <a:r>
              <a:rPr lang="en-US" altLang="zh-CN" sz="3200" dirty="0">
                <a:sym typeface="Symbol" panose="05050102010706020507" pitchFamily="18" charset="2"/>
              </a:rPr>
              <a:t>WU</a:t>
            </a:r>
            <a:r>
              <a:rPr lang="en-US" altLang="zh-CN" sz="3200" dirty="0"/>
              <a:t>)</a:t>
            </a:r>
            <a:r>
              <a:rPr lang="zh-CN" altLang="en-US" sz="3200" dirty="0"/>
              <a:t>上一定成立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 dirty="0"/>
              <a:t>反之不然，若</a:t>
            </a:r>
            <a:r>
              <a:rPr lang="en-US" altLang="zh-CN" sz="3200" dirty="0"/>
              <a:t>X→→Y</a:t>
            </a:r>
            <a:r>
              <a:rPr lang="zh-CN" altLang="en-US" sz="3200" dirty="0"/>
              <a:t>在</a:t>
            </a:r>
            <a:r>
              <a:rPr lang="en-US" altLang="zh-CN" sz="3200" dirty="0"/>
              <a:t>W(</a:t>
            </a:r>
            <a:r>
              <a:rPr lang="en-US" altLang="zh-CN" sz="3200" dirty="0">
                <a:sym typeface="Symbol" panose="05050102010706020507" pitchFamily="18" charset="2"/>
              </a:rPr>
              <a:t>WU</a:t>
            </a:r>
            <a:r>
              <a:rPr lang="en-US" altLang="zh-CN" sz="3200" dirty="0"/>
              <a:t>)</a:t>
            </a:r>
            <a:r>
              <a:rPr lang="zh-CN" altLang="en-US" sz="3200" dirty="0"/>
              <a:t>上成立，在</a:t>
            </a:r>
            <a:r>
              <a:rPr lang="en-US" altLang="zh-CN" sz="3200" dirty="0"/>
              <a:t>U</a:t>
            </a:r>
            <a:r>
              <a:rPr lang="zh-CN" altLang="en-US" sz="3200" dirty="0"/>
              <a:t>上并不一定成立</a:t>
            </a:r>
          </a:p>
          <a:p>
            <a:pPr marL="609600" indent="-609600" eaLnBrk="1" hangingPunct="1"/>
            <a:r>
              <a:rPr lang="zh-CN" altLang="en-US" sz="3600" dirty="0"/>
              <a:t>若函数依赖</a:t>
            </a:r>
            <a:r>
              <a:rPr lang="en-US" altLang="zh-CN" sz="3600" dirty="0"/>
              <a:t>X→Y</a:t>
            </a:r>
            <a:r>
              <a:rPr lang="zh-CN" altLang="en-US" sz="3600" dirty="0"/>
              <a:t>在</a:t>
            </a:r>
            <a:r>
              <a:rPr lang="en-US" altLang="zh-CN" sz="3600" dirty="0"/>
              <a:t>R(U)</a:t>
            </a:r>
            <a:r>
              <a:rPr lang="zh-CN" altLang="en-US" sz="3600" dirty="0"/>
              <a:t>上成立，则对于任何</a:t>
            </a:r>
            <a:r>
              <a:rPr lang="en-US" altLang="zh-CN" sz="3600" dirty="0"/>
              <a:t>Y</a:t>
            </a:r>
            <a:r>
              <a:rPr lang="en-US" altLang="zh-CN" sz="3600" dirty="0">
                <a:sym typeface="Symbol" panose="05050102010706020507" pitchFamily="18" charset="2"/>
              </a:rPr>
              <a:t></a:t>
            </a:r>
            <a:r>
              <a:rPr lang="en-US" altLang="zh-CN" sz="3600" dirty="0"/>
              <a:t>Y</a:t>
            </a:r>
            <a:r>
              <a:rPr lang="zh-CN" altLang="en-US" sz="3600" dirty="0"/>
              <a:t>均有</a:t>
            </a:r>
            <a:r>
              <a:rPr lang="en-US" altLang="zh-CN" sz="3600" dirty="0"/>
              <a:t>X→Y</a:t>
            </a:r>
            <a:r>
              <a:rPr lang="en-US" altLang="zh-CN" sz="3600" dirty="0">
                <a:sym typeface="Symbol" panose="05050102010706020507" pitchFamily="18" charset="2"/>
              </a:rPr>
              <a:t></a:t>
            </a:r>
            <a:r>
              <a:rPr lang="en-US" altLang="zh-CN" sz="3600" dirty="0"/>
              <a:t> </a:t>
            </a:r>
            <a:r>
              <a:rPr lang="zh-CN" altLang="en-US" sz="3600" dirty="0"/>
              <a:t>成立。而多值依赖</a:t>
            </a:r>
            <a:r>
              <a:rPr lang="en-US" altLang="zh-CN" sz="3600" dirty="0"/>
              <a:t>X→→Y</a:t>
            </a:r>
            <a:r>
              <a:rPr lang="zh-CN" altLang="en-US" sz="3600" dirty="0"/>
              <a:t>若在</a:t>
            </a:r>
            <a:r>
              <a:rPr lang="en-US" altLang="zh-CN" sz="3600" dirty="0"/>
              <a:t>R(U)</a:t>
            </a:r>
            <a:r>
              <a:rPr lang="zh-CN" altLang="en-US" sz="3600" dirty="0"/>
              <a:t>上成立，</a:t>
            </a:r>
            <a:r>
              <a:rPr lang="zh-CN" altLang="en-US" sz="3600" dirty="0">
                <a:solidFill>
                  <a:schemeClr val="accent2"/>
                </a:solidFill>
              </a:rPr>
              <a:t>不能断言对于任何</a:t>
            </a:r>
            <a:r>
              <a:rPr lang="en-US" altLang="zh-CN" sz="3600" dirty="0">
                <a:solidFill>
                  <a:schemeClr val="accent2"/>
                </a:solidFill>
              </a:rPr>
              <a:t>Y</a:t>
            </a:r>
            <a:r>
              <a:rPr lang="en-US" altLang="zh-CN" sz="3600" dirty="0">
                <a:sym typeface="Symbol" panose="05050102010706020507" pitchFamily="18" charset="2"/>
              </a:rPr>
              <a:t>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3600" dirty="0">
                <a:solidFill>
                  <a:schemeClr val="accent2"/>
                </a:solidFill>
              </a:rPr>
              <a:t> Y</a:t>
            </a:r>
            <a:r>
              <a:rPr lang="zh-CN" altLang="en-US" sz="3600" dirty="0">
                <a:solidFill>
                  <a:schemeClr val="accent2"/>
                </a:solidFill>
              </a:rPr>
              <a:t>有</a:t>
            </a:r>
            <a:r>
              <a:rPr lang="en-US" altLang="zh-CN" sz="3600" dirty="0">
                <a:solidFill>
                  <a:schemeClr val="accent2"/>
                </a:solidFill>
              </a:rPr>
              <a:t>X→→Y</a:t>
            </a:r>
            <a:r>
              <a:rPr lang="en-US" altLang="zh-CN" sz="3600" dirty="0">
                <a:sym typeface="Symbol" panose="05050102010706020507" pitchFamily="18" charset="2"/>
              </a:rPr>
              <a:t></a:t>
            </a:r>
            <a:r>
              <a:rPr lang="zh-CN" altLang="en-US" sz="3600" dirty="0">
                <a:solidFill>
                  <a:schemeClr val="accent2"/>
                </a:solidFill>
              </a:rPr>
              <a:t>成立。</a:t>
            </a: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ECA34D-C796-456C-B6FC-ADD0E49798DD}" type="slidenum">
              <a:rPr lang="zh-CN" altLang="en-US"/>
              <a:pPr eaLnBrk="1" hangingPunct="1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17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6.2.9 </a:t>
            </a:r>
            <a:r>
              <a:rPr lang="zh-CN" altLang="en-US"/>
              <a:t>规范化小结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604250" cy="4205288"/>
          </a:xfrm>
        </p:spPr>
        <p:txBody>
          <a:bodyPr>
            <a:normAutofit/>
          </a:bodyPr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关系数据库的规范化理论是数据库逻辑设计的工具。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目的：尽量消除插入、删除异常，修改复杂，数据冗余。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基本思想：逐步消除数据依赖中不合适的部分。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实质：概念单一化</a:t>
            </a: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84AC2-EF10-4DAD-B9DD-6572B60879E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5400" b="1" dirty="0">
                <a:solidFill>
                  <a:srgbClr val="0033CC"/>
                </a:solidFill>
              </a:rPr>
              <a:t>关系模式的规范化过程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3348038" y="1341438"/>
            <a:ext cx="1871662" cy="5399087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solidFill>
                  <a:schemeClr val="accent2"/>
                </a:solidFill>
              </a:rPr>
              <a:t>1NF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↓</a:t>
            </a:r>
          </a:p>
          <a:p>
            <a:pPr eaLnBrk="1" hangingPunct="1"/>
            <a:r>
              <a:rPr lang="en-US" altLang="zh-CN" sz="2400" dirty="0">
                <a:solidFill>
                  <a:schemeClr val="accent2"/>
                </a:solidFill>
              </a:rPr>
              <a:t>2NF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↓</a:t>
            </a:r>
          </a:p>
          <a:p>
            <a:pPr eaLnBrk="1" hangingPunct="1"/>
            <a:r>
              <a:rPr lang="en-US" altLang="zh-CN" sz="2400" dirty="0">
                <a:solidFill>
                  <a:schemeClr val="accent2"/>
                </a:solidFill>
              </a:rPr>
              <a:t>3NF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↓</a:t>
            </a:r>
          </a:p>
          <a:p>
            <a:pPr eaLnBrk="1" hangingPunct="1"/>
            <a:r>
              <a:rPr lang="en-US" altLang="zh-CN" sz="2400" dirty="0">
                <a:solidFill>
                  <a:schemeClr val="accent2"/>
                </a:solidFill>
              </a:rPr>
              <a:t>BCNF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↓</a:t>
            </a:r>
          </a:p>
          <a:p>
            <a:pPr eaLnBrk="1" hangingPunct="1"/>
            <a:r>
              <a:rPr lang="en-US" altLang="zh-CN" sz="2400" dirty="0">
                <a:solidFill>
                  <a:schemeClr val="accent2"/>
                </a:solidFill>
              </a:rPr>
              <a:t>4NF</a:t>
            </a:r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E4247B-FDAB-4B60-9530-79A5035ECBA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714875" y="1628775"/>
            <a:ext cx="3960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Garamond" panose="02020404030301010803" pitchFamily="18" charset="0"/>
              </a:rPr>
              <a:t>消除</a:t>
            </a:r>
            <a:r>
              <a:rPr lang="zh-CN" altLang="en-US">
                <a:solidFill>
                  <a:schemeClr val="accent2"/>
                </a:solidFill>
                <a:latin typeface="Garamond" panose="02020404030301010803" pitchFamily="18" charset="0"/>
              </a:rPr>
              <a:t>非主属性</a:t>
            </a:r>
            <a:r>
              <a:rPr lang="zh-CN" altLang="en-US">
                <a:latin typeface="Garamond" panose="02020404030301010803" pitchFamily="18" charset="0"/>
              </a:rPr>
              <a:t>对码的部分函数依赖</a:t>
            </a: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4714875" y="2784475"/>
            <a:ext cx="3960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Garamond" panose="02020404030301010803" pitchFamily="18" charset="0"/>
              </a:rPr>
              <a:t>消除</a:t>
            </a:r>
            <a:r>
              <a:rPr lang="zh-CN" altLang="en-US" dirty="0">
                <a:solidFill>
                  <a:schemeClr val="accent2"/>
                </a:solidFill>
                <a:latin typeface="Garamond" panose="02020404030301010803" pitchFamily="18" charset="0"/>
              </a:rPr>
              <a:t>非主属性</a:t>
            </a:r>
            <a:r>
              <a:rPr lang="zh-CN" altLang="en-US" dirty="0">
                <a:latin typeface="Garamond" panose="02020404030301010803" pitchFamily="18" charset="0"/>
              </a:rPr>
              <a:t>对码的传递函数依赖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4714875" y="3941763"/>
            <a:ext cx="42497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Garamond" panose="02020404030301010803" pitchFamily="18" charset="0"/>
              </a:rPr>
              <a:t>消除</a:t>
            </a:r>
            <a:r>
              <a:rPr lang="zh-CN" altLang="en-US">
                <a:solidFill>
                  <a:schemeClr val="accent2"/>
                </a:solidFill>
                <a:latin typeface="Garamond" panose="02020404030301010803" pitchFamily="18" charset="0"/>
              </a:rPr>
              <a:t>主属性</a:t>
            </a:r>
            <a:r>
              <a:rPr lang="zh-CN" altLang="en-US">
                <a:latin typeface="Garamond" panose="02020404030301010803" pitchFamily="18" charset="0"/>
              </a:rPr>
              <a:t>对码的部分和传递函数依赖</a:t>
            </a: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4714875" y="5099050"/>
            <a:ext cx="4103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Garamond" panose="02020404030301010803" pitchFamily="18" charset="0"/>
              </a:rPr>
              <a:t>消除非平凡且非函数依赖的多值依赖</a:t>
            </a: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323850" y="2492375"/>
            <a:ext cx="2663825" cy="180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Garamond" panose="02020404030301010803" pitchFamily="18" charset="0"/>
              </a:rPr>
              <a:t>消除决定因素非码的非平凡函数依赖</a:t>
            </a:r>
          </a:p>
        </p:txBody>
      </p:sp>
      <p:sp>
        <p:nvSpPr>
          <p:cNvPr id="58378" name="Line 9"/>
          <p:cNvSpPr>
            <a:spLocks noChangeShapeType="1"/>
          </p:cNvSpPr>
          <p:nvPr/>
        </p:nvSpPr>
        <p:spPr bwMode="auto">
          <a:xfrm>
            <a:off x="900113" y="5300663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3276600" y="1557338"/>
            <a:ext cx="0" cy="36718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35975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dirty="0">
                <a:solidFill>
                  <a:schemeClr val="accent2"/>
                </a:solidFill>
              </a:rPr>
              <a:t>不能说规范化程度越高的关系模式越好</a:t>
            </a:r>
          </a:p>
          <a:p>
            <a:pPr marL="742950" indent="-7429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zh-CN" altLang="en-US" sz="3600" dirty="0"/>
              <a:t>在设计数据库模式结构时，必须对现实世界的实际情况和用户应用需求作进一步分析，确定一个合适的、能够反映现实世界的模式。</a:t>
            </a:r>
          </a:p>
          <a:p>
            <a:pPr marL="742950" indent="-7429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zh-CN" altLang="en-US" sz="3600" dirty="0"/>
              <a:t>规范化步骤可以在其中任何一步终止</a:t>
            </a:r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8A8FDE-974E-44FC-BE67-2ED7B0A62FA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7FD54657-56BF-4CCE-921A-74517A7A6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Chapter 7 </a:t>
            </a:r>
            <a:r>
              <a:rPr lang="zh-CN" altLang="en-US" dirty="0"/>
              <a:t>数据库设计</a:t>
            </a:r>
            <a:endParaRPr lang="zh-CN" altLang="en-US" b="1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5407816-2F72-48C3-9CF1-88E66DCB46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604250" cy="5157788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3600" dirty="0"/>
              <a:t>数据库设计分为</a:t>
            </a:r>
            <a:r>
              <a:rPr lang="en-US" altLang="zh-CN" sz="3600" dirty="0"/>
              <a:t>6</a:t>
            </a:r>
            <a:r>
              <a:rPr lang="zh-CN" altLang="en-US" sz="3600" dirty="0"/>
              <a:t>个阶段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需求分析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概念结构设计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逻辑结构设计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物理结构设计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数据库实施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数据库运行和维护</a:t>
            </a:r>
          </a:p>
          <a:p>
            <a:pPr marL="609600" indent="-609600" eaLnBrk="1" hangingPunct="1"/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C75D3381-04C3-441A-9690-4655813F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C5799-2969-44DE-B5E4-D4917F706065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9F7794B4-22D9-4453-8F03-049F6CBC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1557338"/>
            <a:ext cx="3032125" cy="1944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需求分析和概念结构设计独立于任何</a:t>
            </a:r>
            <a:r>
              <a:rPr lang="en-US" altLang="zh-CN"/>
              <a:t>DBMS</a:t>
            </a:r>
            <a:endParaRPr lang="zh-CN" altLang="en-US"/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797A582D-762C-42F9-B65A-CE9E633E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860800"/>
            <a:ext cx="3032125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逻辑结构设计和物理结构设计与</a:t>
            </a:r>
            <a:r>
              <a:rPr lang="en-US" altLang="zh-CN"/>
              <a:t>DBMS</a:t>
            </a:r>
            <a:r>
              <a:rPr lang="zh-CN" altLang="en-US"/>
              <a:t>密切相关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/>
      <p:bldP spid="2049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569325" cy="583247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4000" dirty="0">
                <a:solidFill>
                  <a:schemeClr val="accent2"/>
                </a:solidFill>
              </a:rPr>
              <a:t>E-R</a:t>
            </a:r>
            <a:r>
              <a:rPr lang="zh-CN" altLang="en-US" sz="4000" dirty="0">
                <a:solidFill>
                  <a:schemeClr val="accent2"/>
                </a:solidFill>
              </a:rPr>
              <a:t>图向关系模型转换要解决的问题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如何将实体型和实体间的联系转换为关系模式？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如何确定这些关系模式的属性和码？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4000" dirty="0"/>
              <a:t>转换内容</a:t>
            </a:r>
          </a:p>
          <a:p>
            <a:pPr marL="990600" lvl="1" indent="-533400" eaLnBrk="1" hangingPunct="1"/>
            <a:r>
              <a:rPr lang="zh-CN" altLang="en-US" sz="3600" dirty="0"/>
              <a:t>将</a:t>
            </a:r>
            <a:r>
              <a:rPr lang="en-US" altLang="zh-CN" sz="3600" dirty="0"/>
              <a:t>E-R</a:t>
            </a:r>
            <a:r>
              <a:rPr lang="zh-CN" altLang="en-US" sz="3600" dirty="0"/>
              <a:t>图转换为关系模型：将实体、实体的属性和实体之间的联系转换为关系模式</a:t>
            </a: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BE39DA-0488-499A-842C-A1176F228F8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Chapter 2 </a:t>
            </a:r>
            <a:r>
              <a:rPr lang="zh-CN" altLang="en-US"/>
              <a:t>关系数据库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51189" y="2209800"/>
            <a:ext cx="8915400" cy="28051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4000" dirty="0"/>
              <a:t>域，笛卡尔积，关系，元组，属性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4000" dirty="0"/>
              <a:t>候选码，主码，外部码，主属性，</a:t>
            </a:r>
            <a:br>
              <a:rPr lang="zh-CN" altLang="en-US" sz="4000" dirty="0"/>
            </a:br>
            <a:r>
              <a:rPr lang="zh-CN" altLang="en-US" sz="4000" dirty="0"/>
              <a:t>非主属性，全码</a:t>
            </a:r>
          </a:p>
          <a:p>
            <a:pPr eaLnBrk="1" hangingPunct="1"/>
            <a:endParaRPr lang="en-US" altLang="zh-CN" sz="4000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465A1-E510-4347-986C-478A4CCCA4C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EDF4-AE7C-4E59-A4C2-1A8CB732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915399" cy="145075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E-R</a:t>
            </a:r>
            <a:r>
              <a:rPr lang="zh-CN" alt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图向关系模型转换的一般原则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88E20-FB31-4F5D-AE18-42AF236A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543801" cy="402336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Page 232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2817D-A2B3-4FA7-B505-3BD6B7BD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9692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692150"/>
            <a:ext cx="8229600" cy="5257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3600" dirty="0"/>
              <a:t>  实体型间的联系有以下不同情况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一个</a:t>
            </a:r>
            <a:r>
              <a:rPr lang="en-US" altLang="zh-CN" sz="3600" dirty="0"/>
              <a:t>1:1</a:t>
            </a:r>
            <a:r>
              <a:rPr lang="zh-CN" altLang="en-US" sz="3600" dirty="0"/>
              <a:t>联系可以转换为一个独立的关系模式，也可以与任意一端对应的关系模式合并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一个</a:t>
            </a:r>
            <a:r>
              <a:rPr lang="en-US" altLang="zh-CN" sz="3600" dirty="0"/>
              <a:t>1:n</a:t>
            </a:r>
            <a:r>
              <a:rPr lang="zh-CN" altLang="en-US" sz="3600" dirty="0"/>
              <a:t>联系可以转换为一个独立的关系模式，也可以与</a:t>
            </a:r>
            <a:r>
              <a:rPr lang="en-US" altLang="zh-CN" sz="3600" dirty="0"/>
              <a:t>n</a:t>
            </a:r>
            <a:r>
              <a:rPr lang="zh-CN" altLang="en-US" sz="3600" dirty="0"/>
              <a:t>端对应的关系模式合并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 dirty="0"/>
              <a:t>一个</a:t>
            </a:r>
            <a:r>
              <a:rPr lang="en-US" altLang="zh-CN" sz="3600" dirty="0"/>
              <a:t>m:n</a:t>
            </a:r>
            <a:r>
              <a:rPr lang="zh-CN" altLang="en-US" sz="3600" dirty="0"/>
              <a:t>联系转换为一个关系模式</a:t>
            </a:r>
          </a:p>
          <a:p>
            <a:pPr marL="990600" lvl="1" indent="-533400" eaLnBrk="1" hangingPunct="1">
              <a:buFontTx/>
              <a:buAutoNum type="circleNumDbPlain"/>
            </a:pPr>
            <a:endParaRPr lang="zh-CN" altLang="en-US" sz="3600" dirty="0"/>
          </a:p>
          <a:p>
            <a:pPr marL="609600" indent="-609600" eaLnBrk="1" hangingPunct="1"/>
            <a:endParaRPr lang="zh-CN" altLang="en-US" sz="3600" dirty="0"/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3BA1E-642B-4825-9E22-FD62F70219D0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Chapter 8 </a:t>
            </a:r>
            <a:r>
              <a:rPr lang="zh-CN" altLang="en-US"/>
              <a:t>数据库编程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/>
              <a:t>嵌入式</a:t>
            </a:r>
            <a:r>
              <a:rPr lang="en-US" altLang="zh-CN" sz="3600" dirty="0"/>
              <a:t>SQL</a:t>
            </a:r>
            <a:r>
              <a:rPr lang="zh-CN" altLang="en-US" sz="3600" dirty="0"/>
              <a:t>是将</a:t>
            </a:r>
            <a:r>
              <a:rPr lang="en-US" altLang="zh-CN" sz="3600" dirty="0"/>
              <a:t>SQL</a:t>
            </a:r>
            <a:r>
              <a:rPr lang="zh-CN" altLang="en-US" sz="3600" dirty="0"/>
              <a:t>语句嵌入程序设计语言中，被嵌入的程序设计语言，如</a:t>
            </a:r>
            <a:r>
              <a:rPr lang="en-US" altLang="zh-CN" sz="3600" dirty="0"/>
              <a:t>C</a:t>
            </a:r>
            <a:r>
              <a:rPr lang="zh-CN" altLang="en-US" sz="3600" dirty="0"/>
              <a:t>、</a:t>
            </a:r>
            <a:r>
              <a:rPr lang="en-US" altLang="zh-CN" sz="3600" dirty="0"/>
              <a:t>C++</a:t>
            </a:r>
            <a:r>
              <a:rPr lang="zh-CN" altLang="en-US" sz="3600" dirty="0"/>
              <a:t>、</a:t>
            </a:r>
            <a:r>
              <a:rPr lang="en-US" altLang="zh-CN" sz="3600" dirty="0"/>
              <a:t>Java</a:t>
            </a:r>
            <a:r>
              <a:rPr lang="zh-CN" altLang="en-US" sz="3600" dirty="0"/>
              <a:t>，称为</a:t>
            </a:r>
            <a:r>
              <a:rPr lang="zh-CN" altLang="en-US" sz="3600" dirty="0">
                <a:solidFill>
                  <a:schemeClr val="accent2"/>
                </a:solidFill>
              </a:rPr>
              <a:t>宿主语言</a:t>
            </a:r>
            <a:r>
              <a:rPr lang="zh-CN" altLang="en-US" sz="3600" dirty="0"/>
              <a:t>，简称</a:t>
            </a:r>
            <a:r>
              <a:rPr lang="zh-CN" altLang="en-US" sz="3600" dirty="0">
                <a:solidFill>
                  <a:schemeClr val="accent2"/>
                </a:solidFill>
              </a:rPr>
              <a:t>主语言。</a:t>
            </a: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5CF831-7AD4-4B93-98EF-2116848835B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752687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游标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1"/>
            <a:ext cx="8153400" cy="3657600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>
                <a:solidFill>
                  <a:srgbClr val="0033CC"/>
                </a:solidFill>
              </a:rPr>
              <a:t>游标</a:t>
            </a:r>
            <a:r>
              <a:rPr lang="zh-CN" altLang="en-US" sz="3600" dirty="0"/>
              <a:t>是系统为用户开设的一个数据缓冲区，存放</a:t>
            </a:r>
            <a:r>
              <a:rPr lang="en-US" altLang="zh-CN" sz="3600" dirty="0"/>
              <a:t>SQL</a:t>
            </a:r>
            <a:r>
              <a:rPr lang="zh-CN" altLang="en-US" sz="3600" dirty="0"/>
              <a:t>语句的执行结果。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每个游标区都有一个名字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用户可以用</a:t>
            </a:r>
            <a:r>
              <a:rPr lang="en-US" altLang="zh-CN" sz="3600" dirty="0"/>
              <a:t>SQL</a:t>
            </a:r>
            <a:r>
              <a:rPr lang="zh-CN" altLang="en-US" sz="3600" dirty="0"/>
              <a:t>语句逐一从游标中获取记录，并赋给主变量，交由主语言进一步处理。</a:t>
            </a:r>
          </a:p>
          <a:p>
            <a:pPr eaLnBrk="1" hangingPunct="1"/>
            <a:endParaRPr lang="en-US" altLang="zh-CN" sz="3600" dirty="0"/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004F2-0E5C-4F85-904A-913B5314B62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6410615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806575"/>
            <a:ext cx="8915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5400"/>
              <a:t>Chapter 9  </a:t>
            </a:r>
            <a:r>
              <a:rPr lang="zh-CN" altLang="en-US" sz="5400"/>
              <a:t>关系查询处理和查询优化</a:t>
            </a:r>
          </a:p>
        </p:txBody>
      </p:sp>
    </p:spTree>
    <p:extLst>
      <p:ext uri="{BB962C8B-B14F-4D97-AF65-F5344CB8AC3E}">
        <p14:creationId xmlns:p14="http://schemas.microsoft.com/office/powerpoint/2010/main" val="4599563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49A8A-5CB2-4623-AFBC-17F62F6F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查询处理步骤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1FD49-D4FA-4756-B742-9C60A27C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21E237-4277-49D7-80C9-4AFF1DCBE2F8}"/>
              </a:ext>
            </a:extLst>
          </p:cNvPr>
          <p:cNvSpPr/>
          <p:nvPr/>
        </p:nvSpPr>
        <p:spPr>
          <a:xfrm>
            <a:off x="735013" y="16764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FF"/>
                </a:solidFill>
              </a:rPr>
              <a:t>查询分析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E189A8-5DAA-444E-92E6-A66AF8DE94C9}"/>
              </a:ext>
            </a:extLst>
          </p:cNvPr>
          <p:cNvSpPr/>
          <p:nvPr/>
        </p:nvSpPr>
        <p:spPr>
          <a:xfrm>
            <a:off x="735013" y="29464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FF"/>
                </a:solidFill>
              </a:rPr>
              <a:t>查询检查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0A6DBE-AEF4-4EF5-B3C3-3D9FEB3E2881}"/>
              </a:ext>
            </a:extLst>
          </p:cNvPr>
          <p:cNvSpPr/>
          <p:nvPr/>
        </p:nvSpPr>
        <p:spPr>
          <a:xfrm>
            <a:off x="735013" y="42164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FF"/>
                </a:solidFill>
              </a:rPr>
              <a:t>查询优化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9C1ECF-8C90-4ABA-AC0F-9F55CD2198C4}"/>
              </a:ext>
            </a:extLst>
          </p:cNvPr>
          <p:cNvSpPr/>
          <p:nvPr/>
        </p:nvSpPr>
        <p:spPr>
          <a:xfrm>
            <a:off x="735013" y="54864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FF"/>
                </a:solidFill>
              </a:rPr>
              <a:t>查询执行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3F342C-DD3D-4A06-B2E5-EC59EE0769D0}"/>
              </a:ext>
            </a:extLst>
          </p:cNvPr>
          <p:cNvSpPr/>
          <p:nvPr/>
        </p:nvSpPr>
        <p:spPr>
          <a:xfrm>
            <a:off x="3429000" y="363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FF"/>
                </a:solidFill>
                <a:highlight>
                  <a:srgbClr val="FFFF00"/>
                </a:highlight>
              </a:rPr>
              <a:t>代数优化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048819-7902-4775-A055-E1DACE6B815F}"/>
              </a:ext>
            </a:extLst>
          </p:cNvPr>
          <p:cNvSpPr/>
          <p:nvPr/>
        </p:nvSpPr>
        <p:spPr>
          <a:xfrm>
            <a:off x="3429000" y="44958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FF"/>
                </a:solidFill>
                <a:highlight>
                  <a:srgbClr val="FFFF00"/>
                </a:highlight>
              </a:rPr>
              <a:t>物理优化</a:t>
            </a:r>
          </a:p>
        </p:txBody>
      </p:sp>
    </p:spTree>
    <p:extLst>
      <p:ext uri="{BB962C8B-B14F-4D97-AF65-F5344CB8AC3E}">
        <p14:creationId xmlns:p14="http://schemas.microsoft.com/office/powerpoint/2010/main" val="19926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连接操作实现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45433"/>
            <a:ext cx="8435975" cy="4525963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嵌套循环方法</a:t>
            </a:r>
            <a:r>
              <a:rPr lang="en-US" altLang="zh-CN" sz="4000" dirty="0"/>
              <a:t>(nested loop)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排序</a:t>
            </a:r>
            <a:r>
              <a:rPr lang="en-US" altLang="zh-CN" sz="4000" dirty="0"/>
              <a:t>-</a:t>
            </a:r>
            <a:r>
              <a:rPr lang="zh-CN" altLang="en-US" sz="4000" dirty="0"/>
              <a:t>合并方法</a:t>
            </a:r>
            <a:r>
              <a:rPr lang="en-US" altLang="zh-CN" sz="4000" dirty="0"/>
              <a:t>(sort-merge join </a:t>
            </a:r>
            <a:r>
              <a:rPr lang="zh-CN" altLang="en-US" sz="4000" dirty="0"/>
              <a:t>或</a:t>
            </a:r>
            <a:r>
              <a:rPr lang="en-US" altLang="zh-CN" sz="4000" dirty="0"/>
              <a:t>merge join)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索引连接</a:t>
            </a:r>
            <a:r>
              <a:rPr lang="en-US" altLang="zh-CN" sz="4000" dirty="0"/>
              <a:t>(index join)</a:t>
            </a:r>
            <a:r>
              <a:rPr lang="zh-CN" altLang="en-US" sz="4000" dirty="0"/>
              <a:t>方法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哈希连接</a:t>
            </a:r>
            <a:r>
              <a:rPr lang="en-US" altLang="zh-CN" sz="4000" dirty="0"/>
              <a:t>(Hash Join)</a:t>
            </a:r>
            <a:r>
              <a:rPr lang="zh-CN" altLang="en-US" sz="4000" dirty="0"/>
              <a:t>方法</a:t>
            </a:r>
          </a:p>
          <a:p>
            <a:pPr eaLnBrk="1" hangingPunct="1"/>
            <a:endParaRPr lang="zh-CN" altLang="en-US" sz="4000" dirty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80E8C-58B6-43E7-BCB3-02FE490365AD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99570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BA87E-4E65-494B-8266-80A6EE3A79CA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z="14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" y="99631"/>
            <a:ext cx="8244840" cy="145075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b="1" dirty="0">
                <a:solidFill>
                  <a:schemeClr val="accent2"/>
                </a:solidFill>
              </a:rPr>
              <a:t>选择操作的启发式规则（</a:t>
            </a:r>
            <a:r>
              <a:rPr lang="en-US" altLang="zh-CN" sz="4400" b="1" dirty="0">
                <a:solidFill>
                  <a:schemeClr val="accent2"/>
                </a:solidFill>
              </a:rPr>
              <a:t>Page 286)</a:t>
            </a:r>
            <a:endParaRPr lang="zh-CN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787641" cy="402336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对于小关系，使用</a:t>
            </a:r>
            <a:r>
              <a:rPr lang="zh-CN" altLang="en-US" sz="3600" dirty="0">
                <a:solidFill>
                  <a:srgbClr val="0000FF"/>
                </a:solidFill>
              </a:rPr>
              <a:t>全表顺序扫描</a:t>
            </a:r>
            <a:r>
              <a:rPr lang="zh-CN" altLang="en-US" sz="3600" dirty="0"/>
              <a:t>，即使选择列上有索引。</a:t>
            </a:r>
          </a:p>
          <a:p>
            <a:pPr eaLnBrk="1" hangingPunct="1"/>
            <a:r>
              <a:rPr lang="zh-CN" altLang="en-US" sz="3600" dirty="0"/>
              <a:t>对于大关系，</a:t>
            </a:r>
            <a:r>
              <a:rPr lang="zh-CN" altLang="en-US" sz="3600" dirty="0">
                <a:solidFill>
                  <a:srgbClr val="0000FF"/>
                </a:solidFill>
              </a:rPr>
              <a:t>启发式规则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对于选择条件是</a:t>
            </a:r>
            <a:r>
              <a:rPr lang="en-US" altLang="zh-CN" sz="3600" dirty="0"/>
              <a:t> “</a:t>
            </a:r>
            <a:r>
              <a:rPr lang="zh-CN" altLang="en-US" sz="3600" dirty="0"/>
              <a:t>主码＝值</a:t>
            </a:r>
            <a:r>
              <a:rPr lang="en-US" altLang="zh-CN" sz="3600" dirty="0"/>
              <a:t>”</a:t>
            </a:r>
            <a:r>
              <a:rPr lang="zh-CN" altLang="en-US" sz="3600" dirty="0"/>
              <a:t>的查询，查询结果最多是一个元组，可以选择主码索引。一般的</a:t>
            </a:r>
            <a:r>
              <a:rPr lang="en-US" altLang="zh-CN" sz="3600" dirty="0"/>
              <a:t>RDBMS</a:t>
            </a:r>
            <a:r>
              <a:rPr lang="zh-CN" altLang="en-US" sz="3600" dirty="0"/>
              <a:t>会自动建立主码索引。</a:t>
            </a:r>
          </a:p>
          <a:p>
            <a:pPr eaLnBrk="1" hangingPunct="1"/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52AADD-BC6E-46B4-AD83-67F94FA4C209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z="14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2" y="381001"/>
            <a:ext cx="8893175" cy="2743200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 startAt="2"/>
            </a:pPr>
            <a:r>
              <a:rPr lang="zh-CN" altLang="en-US" sz="3600" dirty="0"/>
              <a:t>对于选择条件是 </a:t>
            </a:r>
            <a:r>
              <a:rPr lang="en-US" altLang="zh-CN" sz="3600" dirty="0"/>
              <a:t>“</a:t>
            </a:r>
            <a:r>
              <a:rPr lang="zh-CN" altLang="en-US" sz="3600" dirty="0">
                <a:solidFill>
                  <a:srgbClr val="000099"/>
                </a:solidFill>
              </a:rPr>
              <a:t>非主属性＝值</a:t>
            </a:r>
            <a:r>
              <a:rPr lang="en-US" altLang="zh-CN" sz="3600" dirty="0">
                <a:solidFill>
                  <a:srgbClr val="000099"/>
                </a:solidFill>
              </a:rPr>
              <a:t>”</a:t>
            </a:r>
            <a:r>
              <a:rPr lang="zh-CN" altLang="en-US" sz="3600" dirty="0"/>
              <a:t>的查询，并且选择列上有索引，要估算查询结果的元组数目。如果比例较小</a:t>
            </a:r>
            <a:r>
              <a:rPr lang="en-US" altLang="zh-CN" sz="3600" dirty="0"/>
              <a:t>(&lt;10%)</a:t>
            </a:r>
            <a:r>
              <a:rPr lang="zh-CN" altLang="en-US" sz="3600" dirty="0"/>
              <a:t>可以使用</a:t>
            </a:r>
            <a:r>
              <a:rPr lang="zh-CN" altLang="en-US" sz="3600" dirty="0">
                <a:solidFill>
                  <a:srgbClr val="0000FF"/>
                </a:solidFill>
              </a:rPr>
              <a:t>索引扫描</a:t>
            </a:r>
            <a:r>
              <a:rPr lang="zh-CN" altLang="en-US" sz="3600" dirty="0"/>
              <a:t>方法，否则还是使用</a:t>
            </a:r>
            <a:r>
              <a:rPr lang="zh-CN" altLang="en-US" sz="3600" dirty="0">
                <a:solidFill>
                  <a:srgbClr val="0000FF"/>
                </a:solidFill>
              </a:rPr>
              <a:t>全表顺序扫描。</a:t>
            </a:r>
          </a:p>
          <a:p>
            <a:pPr eaLnBrk="1" hangingPunct="1"/>
            <a:endParaRPr lang="zh-CN" alt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CCADB-C045-4133-96DE-834127B427AF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2971800"/>
            <a:ext cx="8673307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3"/>
            </a:pPr>
            <a:r>
              <a:rPr lang="zh-CN" altLang="en-US" sz="3600"/>
              <a:t>对于选择条件是属性上的</a:t>
            </a:r>
            <a:r>
              <a:rPr lang="zh-CN" altLang="en-US" sz="3600">
                <a:solidFill>
                  <a:srgbClr val="000099"/>
                </a:solidFill>
              </a:rPr>
              <a:t>非等值查询或者范围查询</a:t>
            </a:r>
            <a:r>
              <a:rPr lang="zh-CN" altLang="en-US" sz="3600"/>
              <a:t>，并且选择列上有索引，要估算查询结果的元组数目，如果比例较小</a:t>
            </a:r>
            <a:r>
              <a:rPr lang="en-US" altLang="zh-CN" sz="3600"/>
              <a:t>(&lt;10%)</a:t>
            </a:r>
            <a:r>
              <a:rPr lang="zh-CN" altLang="en-US" sz="3600"/>
              <a:t>可以使用</a:t>
            </a:r>
            <a:r>
              <a:rPr lang="zh-CN" altLang="en-US" sz="3600">
                <a:solidFill>
                  <a:srgbClr val="0000FF"/>
                </a:solidFill>
              </a:rPr>
              <a:t>索引扫描，</a:t>
            </a:r>
            <a:r>
              <a:rPr lang="zh-CN" altLang="en-US" sz="3600"/>
              <a:t>否则还是使用</a:t>
            </a:r>
            <a:r>
              <a:rPr lang="zh-CN" altLang="en-US" sz="3600">
                <a:solidFill>
                  <a:srgbClr val="0000FF"/>
                </a:solidFill>
              </a:rPr>
              <a:t>全表顺序扫描。</a:t>
            </a:r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A2A8FC-3350-4649-AA0E-4314700187B9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z="140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525962"/>
          </a:xfrm>
        </p:spPr>
        <p:txBody>
          <a:bodyPr>
            <a:normAutofit/>
          </a:bodyPr>
          <a:lstStyle/>
          <a:p>
            <a:pPr marL="742950" indent="-742950" eaLnBrk="1" hangingPunct="1">
              <a:buFont typeface="+mj-lt"/>
              <a:buAutoNum type="arabicPeriod" startAt="4"/>
            </a:pPr>
            <a:r>
              <a:rPr lang="zh-CN" altLang="en-US" sz="3600" dirty="0"/>
              <a:t>对于用</a:t>
            </a:r>
            <a:r>
              <a:rPr lang="en-US" altLang="zh-CN" sz="3600" dirty="0"/>
              <a:t>AND</a:t>
            </a:r>
            <a:r>
              <a:rPr lang="zh-CN" altLang="en-US" sz="3600" dirty="0"/>
              <a:t>连接的合取选择条件，如果有涉及这些属性的组合索引</a:t>
            </a:r>
            <a:r>
              <a:rPr lang="en-US" altLang="zh-CN" sz="3600" dirty="0"/>
              <a:t>,</a:t>
            </a:r>
            <a:r>
              <a:rPr lang="zh-CN" altLang="en-US" sz="3600" dirty="0"/>
              <a:t>优先采用</a:t>
            </a:r>
            <a:r>
              <a:rPr lang="zh-CN" altLang="en-US" sz="3600" dirty="0">
                <a:solidFill>
                  <a:srgbClr val="0000FF"/>
                </a:solidFill>
              </a:rPr>
              <a:t>组合索引扫描方法，</a:t>
            </a:r>
            <a:r>
              <a:rPr lang="zh-CN" altLang="en-US" sz="3600" dirty="0"/>
              <a:t>如果某些属性上有一般的索引，则可以用索引扫描方法，否则使用</a:t>
            </a:r>
            <a:r>
              <a:rPr lang="zh-CN" altLang="en-US" sz="3600" dirty="0">
                <a:solidFill>
                  <a:srgbClr val="0000FF"/>
                </a:solidFill>
              </a:rPr>
              <a:t>全表顺序扫描。</a:t>
            </a:r>
            <a:endParaRPr lang="en-US" altLang="zh-CN" sz="3600" dirty="0">
              <a:solidFill>
                <a:srgbClr val="0000FF"/>
              </a:solidFill>
            </a:endParaRPr>
          </a:p>
          <a:p>
            <a:pPr marL="742950" indent="-742950" eaLnBrk="1" hangingPunct="1">
              <a:buFont typeface="+mj-lt"/>
              <a:buAutoNum type="arabicPeriod" startAt="4"/>
            </a:pPr>
            <a:r>
              <a:rPr lang="zh-CN" altLang="en-US" sz="3600" dirty="0"/>
              <a:t>对于用</a:t>
            </a:r>
            <a:r>
              <a:rPr lang="en-US" altLang="zh-CN" sz="3600" dirty="0"/>
              <a:t>OR</a:t>
            </a:r>
            <a:r>
              <a:rPr lang="zh-CN" altLang="en-US" sz="3600" dirty="0"/>
              <a:t>连接的析取选择条件，一般使用</a:t>
            </a:r>
            <a:r>
              <a:rPr lang="zh-CN" altLang="en-US" sz="3600" dirty="0">
                <a:solidFill>
                  <a:srgbClr val="0000FF"/>
                </a:solidFill>
              </a:rPr>
              <a:t>全表顺序扫描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关系代数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58639"/>
            <a:ext cx="8686800" cy="2819400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集合运算符</a:t>
            </a:r>
            <a:endParaRPr lang="en-US" altLang="zh-CN" sz="3600" dirty="0"/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专门的关系运算符</a:t>
            </a:r>
            <a:endParaRPr lang="en-US" altLang="zh-CN" sz="3600" dirty="0"/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算术比较符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3600" dirty="0"/>
              <a:t>逻辑运算符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7FC868-FB5F-4728-866E-255C55A6AA5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2" name="矩形 1"/>
          <p:cNvSpPr/>
          <p:nvPr/>
        </p:nvSpPr>
        <p:spPr>
          <a:xfrm>
            <a:off x="609600" y="4778039"/>
            <a:ext cx="7315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</a:rPr>
              <a:t>关系代数查询（</a:t>
            </a:r>
            <a:r>
              <a:rPr lang="en-US" altLang="zh-CN" sz="4400" b="1" dirty="0">
                <a:solidFill>
                  <a:srgbClr val="0000FF"/>
                </a:solidFill>
              </a:rPr>
              <a:t>5</a:t>
            </a:r>
            <a:r>
              <a:rPr lang="zh-CN" altLang="en-US" sz="4400" b="1" dirty="0">
                <a:solidFill>
                  <a:srgbClr val="0000FF"/>
                </a:solidFill>
              </a:rPr>
              <a:t>题，</a:t>
            </a:r>
            <a:r>
              <a:rPr lang="en-US" altLang="zh-CN" sz="4400" b="1" dirty="0">
                <a:solidFill>
                  <a:srgbClr val="0000FF"/>
                </a:solidFill>
              </a:rPr>
              <a:t>10</a:t>
            </a:r>
            <a:r>
              <a:rPr lang="zh-CN" altLang="en-US" sz="4400" b="1" dirty="0">
                <a:solidFill>
                  <a:srgbClr val="0000FF"/>
                </a:solidFill>
              </a:rPr>
              <a:t>分）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806575"/>
            <a:ext cx="8915400" cy="1470025"/>
          </a:xfrm>
        </p:spPr>
        <p:txBody>
          <a:bodyPr/>
          <a:lstStyle/>
          <a:p>
            <a:pPr eaLnBrk="1" hangingPunct="1"/>
            <a:r>
              <a:rPr lang="en-US" altLang="zh-CN" sz="5400"/>
              <a:t>Chapter 10  </a:t>
            </a:r>
            <a:r>
              <a:rPr lang="zh-CN" altLang="en-US" sz="5400"/>
              <a:t>数据库恢复技术</a:t>
            </a:r>
          </a:p>
        </p:txBody>
      </p:sp>
    </p:spTree>
    <p:extLst>
      <p:ext uri="{BB962C8B-B14F-4D97-AF65-F5344CB8AC3E}">
        <p14:creationId xmlns:p14="http://schemas.microsoft.com/office/powerpoint/2010/main" val="12983177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2F03BD"/>
                </a:solidFill>
              </a:rPr>
              <a:t>事务</a:t>
            </a:r>
            <a:r>
              <a:rPr lang="en-US" altLang="zh-CN">
                <a:solidFill>
                  <a:srgbClr val="2F03BD"/>
                </a:solidFill>
              </a:rPr>
              <a:t>(Transaction)</a:t>
            </a:r>
            <a:r>
              <a:rPr lang="zh-CN" altLang="en-US">
                <a:solidFill>
                  <a:srgbClr val="2F03BD"/>
                </a:solidFill>
              </a:rPr>
              <a:t>的基本概念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91331" y="2057400"/>
            <a:ext cx="8351837" cy="30241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4000" dirty="0"/>
              <a:t>所谓事务是用户定义的一个数据库操作序列，这些操作</a:t>
            </a:r>
            <a:r>
              <a:rPr lang="zh-CN" altLang="en-US" sz="4000" dirty="0">
                <a:solidFill>
                  <a:schemeClr val="accent2"/>
                </a:solidFill>
              </a:rPr>
              <a:t>要么全做，要么全不做</a:t>
            </a:r>
            <a:r>
              <a:rPr lang="zh-CN" altLang="en-US" sz="4000" dirty="0"/>
              <a:t>，是一个不可分割的工作单位。</a:t>
            </a:r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3AFC7C-8637-4A88-BCDC-391DE18A9094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6548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2F03BD"/>
                </a:solidFill>
              </a:rPr>
              <a:t>事务的特性</a:t>
            </a:r>
            <a:r>
              <a:rPr lang="en-US" altLang="zh-CN" b="1" dirty="0">
                <a:solidFill>
                  <a:srgbClr val="2F03BD"/>
                </a:solidFill>
              </a:rPr>
              <a:t>(ACID)</a:t>
            </a:r>
            <a:endParaRPr lang="zh-CN" altLang="en-US" b="1" dirty="0">
              <a:solidFill>
                <a:srgbClr val="2F03BD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62610" y="1949064"/>
            <a:ext cx="8064500" cy="4510722"/>
          </a:xfrm>
        </p:spPr>
        <p:txBody>
          <a:bodyPr/>
          <a:lstStyle/>
          <a:p>
            <a:pPr marL="609600" indent="-609600" eaLnBrk="1" hangingPunct="1">
              <a:buFontTx/>
              <a:buAutoNum type="circleNumDbPlain"/>
            </a:pPr>
            <a:r>
              <a:rPr lang="zh-CN" altLang="en-US" sz="2800" dirty="0"/>
              <a:t>原子性 </a:t>
            </a:r>
            <a:r>
              <a:rPr lang="en-US" altLang="zh-CN" sz="2800" dirty="0"/>
              <a:t>(Atomicity)</a:t>
            </a:r>
            <a:endParaRPr lang="zh-CN" altLang="en-US" sz="2800" dirty="0"/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2800" dirty="0"/>
              <a:t>一致性 </a:t>
            </a:r>
            <a:r>
              <a:rPr lang="en-US" altLang="zh-CN" sz="2800" dirty="0"/>
              <a:t>(Consistency)</a:t>
            </a:r>
            <a:endParaRPr lang="zh-CN" altLang="en-US" sz="2800" dirty="0"/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2800" dirty="0"/>
              <a:t>隔离性 </a:t>
            </a:r>
            <a:r>
              <a:rPr lang="en-US" altLang="zh-CN" sz="2800" dirty="0"/>
              <a:t>(Isolation)</a:t>
            </a:r>
            <a:endParaRPr lang="zh-CN" altLang="en-US" sz="2800" dirty="0"/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2800" dirty="0"/>
              <a:t>持续性 </a:t>
            </a:r>
            <a:r>
              <a:rPr lang="en-US" altLang="zh-CN" sz="2800" dirty="0"/>
              <a:t>(Durability)</a:t>
            </a:r>
            <a:endParaRPr lang="zh-CN" altLang="en-US" sz="2800" dirty="0"/>
          </a:p>
          <a:p>
            <a:pPr marL="0" indent="0" eaLnBrk="1" hangingPunct="1">
              <a:buNone/>
            </a:pPr>
            <a:endParaRPr lang="en-US" altLang="zh-CN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ACID</a:t>
            </a:r>
            <a:r>
              <a:rPr lang="zh-CN" altLang="en-US" sz="2400" b="1" dirty="0">
                <a:solidFill>
                  <a:srgbClr val="002060"/>
                </a:solidFill>
              </a:rPr>
              <a:t>每个特性都要理解。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zh-CN" altLang="zh-CN" sz="2400" b="1" dirty="0">
                <a:solidFill>
                  <a:srgbClr val="002060"/>
                </a:solidFill>
              </a:rPr>
              <a:t>恢复技术能保证事务的</a:t>
            </a:r>
            <a:r>
              <a:rPr lang="zh-CN" altLang="zh-CN" sz="2400" b="1" dirty="0">
                <a:solidFill>
                  <a:srgbClr val="0000FF"/>
                </a:solidFill>
              </a:rPr>
              <a:t>原子性</a:t>
            </a:r>
            <a:r>
              <a:rPr lang="zh-CN" altLang="zh-CN" sz="2400" b="1" dirty="0">
                <a:solidFill>
                  <a:srgbClr val="002060"/>
                </a:solidFill>
              </a:rPr>
              <a:t>、</a:t>
            </a:r>
            <a:r>
              <a:rPr lang="zh-CN" altLang="zh-CN" sz="2400" b="1" dirty="0">
                <a:solidFill>
                  <a:srgbClr val="0000FF"/>
                </a:solidFill>
              </a:rPr>
              <a:t>持续性</a:t>
            </a:r>
            <a:r>
              <a:rPr lang="zh-CN" altLang="zh-CN" sz="2400" b="1" dirty="0">
                <a:solidFill>
                  <a:srgbClr val="002060"/>
                </a:solidFill>
              </a:rPr>
              <a:t>。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zh-CN" altLang="zh-CN" sz="2400" b="1" dirty="0">
                <a:solidFill>
                  <a:srgbClr val="002060"/>
                </a:solidFill>
              </a:rPr>
              <a:t>并发控制技术能保证事务的</a:t>
            </a:r>
            <a:r>
              <a:rPr lang="zh-CN" altLang="zh-CN" sz="2400" b="1" dirty="0">
                <a:solidFill>
                  <a:srgbClr val="FF0000"/>
                </a:solidFill>
              </a:rPr>
              <a:t>一致性</a:t>
            </a:r>
            <a:r>
              <a:rPr lang="zh-CN" altLang="zh-CN" sz="2400" b="1" dirty="0">
                <a:solidFill>
                  <a:srgbClr val="002060"/>
                </a:solidFill>
              </a:rPr>
              <a:t>，</a:t>
            </a:r>
            <a:r>
              <a:rPr lang="zh-CN" altLang="zh-CN" sz="2400" b="1" dirty="0">
                <a:solidFill>
                  <a:srgbClr val="FF0000"/>
                </a:solidFill>
              </a:rPr>
              <a:t>隔离性</a:t>
            </a:r>
            <a:r>
              <a:rPr lang="zh-CN" altLang="zh-CN" sz="2400" b="1" dirty="0">
                <a:solidFill>
                  <a:srgbClr val="002060"/>
                </a:solidFill>
              </a:rPr>
              <a:t>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D8A00-C323-4E10-92E5-B5E1C4ADA5AD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096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0C294-81F9-43CB-8104-633477C8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152400"/>
            <a:ext cx="7543800" cy="1450757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故障种类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C860B-383E-43F7-A896-F0816FC0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事务内部的故障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系统故障（软故障）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介质故障（硬故障）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计算机病毒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4F6CC-1C46-4700-977E-57A3C0E3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0937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4F9B2-E384-4D2B-83BF-6A2E73A2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chemeClr val="accent2"/>
                </a:solidFill>
              </a:rPr>
              <a:t>什么是数据转储？分类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44D5-B4E9-4E76-A997-1B2871FA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23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数据转储是指</a:t>
            </a:r>
            <a:r>
              <a:rPr lang="en-US" altLang="zh-CN" sz="2800" dirty="0"/>
              <a:t>DBA</a:t>
            </a:r>
            <a:r>
              <a:rPr lang="zh-CN" altLang="en-US" sz="2800" dirty="0"/>
              <a:t>将整个数据库复制到磁带或另一个磁盘上保存起来的过程，备用数据称为后备副本或后援副本。</a:t>
            </a:r>
            <a:endParaRPr lang="en-US" altLang="zh-CN" sz="2800" dirty="0"/>
          </a:p>
          <a:p>
            <a:endParaRPr lang="en-US" altLang="zh-CN" sz="2800" dirty="0"/>
          </a:p>
          <a:p>
            <a:pPr eaLnBrk="1" hangingPunct="1"/>
            <a:r>
              <a:rPr lang="zh-CN" altLang="en-US" sz="2800" dirty="0"/>
              <a:t>静态转储与动态转储</a:t>
            </a:r>
          </a:p>
          <a:p>
            <a:pPr eaLnBrk="1" hangingPunct="1"/>
            <a:r>
              <a:rPr lang="zh-CN" altLang="en-US" sz="2800" dirty="0"/>
              <a:t>海量转储与增量转储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5E0743-391A-45C1-9C52-19F09E45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3448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87710-B150-4799-8FC6-B751441E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日志文件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25DBB-0EF7-47C3-80A8-C46C67B2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日志文件的作用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先写日志文件后写数据库？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56921-52A7-478A-A46D-CF1C1C5F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8758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2D201-D5FE-432E-A7E1-A444C863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6604"/>
            <a:ext cx="8153400" cy="1450757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检查点方法的恢复步骤及优点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84743-E0A4-4A99-9059-4D260B77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2E02E-7430-40A9-ADD3-9EFB3311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6992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36563"/>
            <a:ext cx="8915400" cy="1470025"/>
          </a:xfrm>
        </p:spPr>
        <p:txBody>
          <a:bodyPr/>
          <a:lstStyle/>
          <a:p>
            <a:pPr eaLnBrk="1" hangingPunct="1"/>
            <a:r>
              <a:rPr lang="en-US" altLang="zh-CN" sz="5400" dirty="0"/>
              <a:t>Chapter 11  </a:t>
            </a:r>
            <a:r>
              <a:rPr lang="zh-CN" altLang="en-US" sz="5400" dirty="0"/>
              <a:t>并发控制</a:t>
            </a:r>
          </a:p>
        </p:txBody>
      </p:sp>
    </p:spTree>
    <p:extLst>
      <p:ext uri="{BB962C8B-B14F-4D97-AF65-F5344CB8AC3E}">
        <p14:creationId xmlns:p14="http://schemas.microsoft.com/office/powerpoint/2010/main" val="10225338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accent2"/>
                </a:solidFill>
              </a:rPr>
              <a:t>问题的产生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38358"/>
            <a:ext cx="8229600" cy="43926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多用户数据库系统的存在</a:t>
            </a:r>
          </a:p>
          <a:p>
            <a:pPr eaLnBrk="1" hangingPunct="1"/>
            <a:r>
              <a:rPr lang="zh-CN" altLang="en-US" sz="3600" dirty="0"/>
              <a:t>允许多个用户同时使用数据库系统</a:t>
            </a:r>
          </a:p>
          <a:p>
            <a:pPr lvl="1" eaLnBrk="1" hangingPunct="1"/>
            <a:r>
              <a:rPr lang="zh-CN" altLang="en-US" sz="3200" dirty="0"/>
              <a:t>飞机定票数据库系统</a:t>
            </a:r>
          </a:p>
          <a:p>
            <a:pPr lvl="1" eaLnBrk="1" hangingPunct="1"/>
            <a:r>
              <a:rPr lang="zh-CN" altLang="en-US" sz="3200" dirty="0"/>
              <a:t> 银行数据库系统</a:t>
            </a:r>
            <a:endParaRPr lang="en-US" altLang="zh-CN" sz="3200" dirty="0"/>
          </a:p>
          <a:p>
            <a:pPr lvl="1" eaLnBrk="1" hangingPunct="1"/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33CC"/>
                </a:solidFill>
              </a:rPr>
              <a:t>学生选课系统</a:t>
            </a:r>
          </a:p>
          <a:p>
            <a:pPr eaLnBrk="1" hangingPunct="1"/>
            <a:r>
              <a:rPr lang="zh-CN" altLang="en-US" sz="3600" dirty="0">
                <a:solidFill>
                  <a:srgbClr val="0000FF"/>
                </a:solidFill>
              </a:rPr>
              <a:t>特点：在同一时刻并发运行的事务可达数百个</a:t>
            </a:r>
          </a:p>
          <a:p>
            <a:pPr eaLnBrk="1" hangingPunct="1"/>
            <a:endParaRPr lang="zh-CN" altLang="en-US" sz="3600" dirty="0"/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82F5F-BF1A-4202-B004-93A03DCBB17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9557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74446" y="228600"/>
            <a:ext cx="7940040" cy="145075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solidFill>
                  <a:schemeClr val="accent2"/>
                </a:solidFill>
              </a:rPr>
              <a:t>并发操作带来的数据不一致性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86000"/>
            <a:ext cx="8229600" cy="3311525"/>
          </a:xfrm>
        </p:spPr>
        <p:txBody>
          <a:bodyPr/>
          <a:lstStyle/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/>
              <a:t>丢失修改 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/>
              <a:t>不可重复读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 sz="4000" dirty="0"/>
              <a:t>读“脏”数据</a:t>
            </a:r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1180F4-8D6F-46D3-B381-C73289562B2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81492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第三章 关系数据库标准语言</a:t>
            </a:r>
            <a:r>
              <a:rPr lang="en-US" altLang="zh-CN"/>
              <a:t>SQL</a:t>
            </a:r>
            <a:endParaRPr lang="en-US" altLang="zh-CN" b="1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077200" cy="457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</a:p>
          <a:p>
            <a:pPr eaLnBrk="1" hangingPunct="1">
              <a:buFontTx/>
              <a:buNone/>
            </a:pPr>
            <a:r>
              <a:rPr lang="en-US" altLang="zh-CN" sz="3600" dirty="0"/>
              <a:t>3.2 </a:t>
            </a:r>
            <a:r>
              <a:rPr lang="zh-CN" altLang="en-US" sz="3600" dirty="0"/>
              <a:t>学生</a:t>
            </a:r>
            <a:r>
              <a:rPr lang="en-US" altLang="en-US" sz="3600" dirty="0"/>
              <a:t>—</a:t>
            </a:r>
            <a:r>
              <a:rPr lang="zh-CN" altLang="en-US" sz="3600" dirty="0"/>
              <a:t>课程数据库</a:t>
            </a:r>
          </a:p>
          <a:p>
            <a:pPr eaLnBrk="1" hangingPunct="1">
              <a:buFontTx/>
              <a:buNone/>
            </a:pPr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</a:p>
          <a:p>
            <a:pPr eaLnBrk="1" hangingPunct="1">
              <a:buFontTx/>
              <a:buNone/>
            </a:pPr>
            <a:r>
              <a:rPr lang="en-US" altLang="zh-CN" sz="3600" dirty="0"/>
              <a:t>3.4 </a:t>
            </a:r>
            <a:r>
              <a:rPr lang="zh-CN" altLang="en-US" sz="3600" dirty="0"/>
              <a:t>数据查询</a:t>
            </a:r>
          </a:p>
          <a:p>
            <a:pPr eaLnBrk="1" hangingPunct="1">
              <a:buFontTx/>
              <a:buNone/>
            </a:pPr>
            <a:r>
              <a:rPr lang="en-US" altLang="zh-CN" sz="3600" dirty="0"/>
              <a:t>3.5 </a:t>
            </a:r>
            <a:r>
              <a:rPr lang="zh-CN" altLang="en-US" sz="3600" dirty="0"/>
              <a:t>数据更新</a:t>
            </a:r>
          </a:p>
          <a:p>
            <a:pPr eaLnBrk="1" hangingPunct="1">
              <a:buFontTx/>
              <a:buNone/>
            </a:pPr>
            <a:r>
              <a:rPr lang="en-US" altLang="zh-CN" sz="3600" dirty="0"/>
              <a:t>3.6 </a:t>
            </a:r>
            <a:r>
              <a:rPr lang="zh-CN" altLang="en-US" sz="3600" dirty="0"/>
              <a:t>空值的处理</a:t>
            </a:r>
            <a:endParaRPr lang="en-US" altLang="zh-CN" sz="3600" dirty="0"/>
          </a:p>
          <a:p>
            <a:pPr eaLnBrk="1" hangingPunct="1">
              <a:buFontTx/>
              <a:buNone/>
            </a:pPr>
            <a:r>
              <a:rPr lang="en-US" altLang="zh-CN" sz="3600" dirty="0"/>
              <a:t>3.7 </a:t>
            </a:r>
            <a:r>
              <a:rPr lang="zh-CN" altLang="en-US" sz="3600" dirty="0"/>
              <a:t>视图</a:t>
            </a:r>
            <a:endParaRPr lang="en-US" altLang="zh-CN" sz="3600" dirty="0"/>
          </a:p>
          <a:p>
            <a:pPr eaLnBrk="1" hangingPunct="1">
              <a:buFontTx/>
              <a:buNone/>
            </a:pPr>
            <a:r>
              <a:rPr lang="en-US" altLang="zh-CN" sz="3600" dirty="0"/>
              <a:t>3.8 </a:t>
            </a:r>
            <a:r>
              <a:rPr lang="zh-CN" altLang="en-US" sz="3600" dirty="0"/>
              <a:t>小结</a:t>
            </a:r>
            <a:endParaRPr lang="en-US" altLang="zh-CN" sz="3600" dirty="0"/>
          </a:p>
          <a:p>
            <a:pPr eaLnBrk="1" hangingPunct="1">
              <a:buFontTx/>
              <a:buNone/>
            </a:pPr>
            <a:endParaRPr lang="zh-CN" altLang="en-US" sz="3600" dirty="0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BD98DD-8990-44BE-89BB-7C8E50E6978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accent2"/>
                </a:solidFill>
              </a:rPr>
              <a:t>排它锁（</a:t>
            </a:r>
            <a:r>
              <a:rPr lang="en-US" altLang="zh-CN" sz="4800" dirty="0">
                <a:solidFill>
                  <a:schemeClr val="accent2"/>
                </a:solidFill>
              </a:rPr>
              <a:t>X</a:t>
            </a:r>
            <a:r>
              <a:rPr lang="zh-CN" altLang="en-US" sz="4800" dirty="0">
                <a:solidFill>
                  <a:schemeClr val="accent2"/>
                </a:solidFill>
              </a:rPr>
              <a:t>锁）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排它锁又称为写锁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若事务</a:t>
            </a:r>
            <a:r>
              <a:rPr lang="en-US" altLang="zh-CN" sz="4000" dirty="0"/>
              <a:t>T</a:t>
            </a:r>
            <a:r>
              <a:rPr lang="zh-CN" altLang="en-US" sz="4000" dirty="0"/>
              <a:t>对数据对象</a:t>
            </a:r>
            <a:r>
              <a:rPr lang="en-US" altLang="zh-CN" sz="4000" dirty="0"/>
              <a:t>A</a:t>
            </a:r>
            <a:r>
              <a:rPr lang="zh-CN" altLang="en-US" sz="4000" dirty="0"/>
              <a:t>加上</a:t>
            </a:r>
            <a:r>
              <a:rPr lang="en-US" altLang="zh-CN" sz="4000" dirty="0"/>
              <a:t>X</a:t>
            </a:r>
            <a:r>
              <a:rPr lang="zh-CN" altLang="en-US" sz="4000" dirty="0"/>
              <a:t>锁，则只允许</a:t>
            </a:r>
            <a:r>
              <a:rPr lang="en-US" altLang="zh-CN" sz="4000" dirty="0"/>
              <a:t>T</a:t>
            </a:r>
            <a:r>
              <a:rPr lang="zh-CN" altLang="en-US" sz="4000" dirty="0"/>
              <a:t>读取和修改</a:t>
            </a:r>
            <a:r>
              <a:rPr lang="en-US" altLang="zh-CN" sz="4000" dirty="0"/>
              <a:t>A</a:t>
            </a:r>
            <a:r>
              <a:rPr lang="zh-CN" altLang="en-US" sz="4000" dirty="0"/>
              <a:t>，其它任何事务都不能再对</a:t>
            </a:r>
            <a:r>
              <a:rPr lang="en-US" altLang="zh-CN" sz="4000" dirty="0"/>
              <a:t>A</a:t>
            </a:r>
            <a:r>
              <a:rPr lang="zh-CN" altLang="en-US" sz="4000" dirty="0"/>
              <a:t>加任何类型的锁，直到</a:t>
            </a:r>
            <a:r>
              <a:rPr lang="en-US" altLang="zh-CN" sz="4000" dirty="0"/>
              <a:t>T</a:t>
            </a:r>
            <a:r>
              <a:rPr lang="zh-CN" altLang="en-US" sz="4000" dirty="0"/>
              <a:t>释放</a:t>
            </a:r>
            <a:r>
              <a:rPr lang="en-US" altLang="zh-CN" sz="4000" dirty="0"/>
              <a:t>A</a:t>
            </a:r>
            <a:r>
              <a:rPr lang="zh-CN" altLang="en-US" sz="4000" dirty="0"/>
              <a:t>上的锁。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保证其他事务在</a:t>
            </a:r>
            <a:r>
              <a:rPr lang="en-US" altLang="zh-CN" sz="4000" dirty="0"/>
              <a:t>T</a:t>
            </a:r>
            <a:r>
              <a:rPr lang="zh-CN" altLang="en-US" sz="4000" dirty="0"/>
              <a:t>释放</a:t>
            </a:r>
            <a:r>
              <a:rPr lang="en-US" altLang="zh-CN" sz="4000" dirty="0"/>
              <a:t>A</a:t>
            </a:r>
            <a:r>
              <a:rPr lang="zh-CN" altLang="en-US" sz="4000" dirty="0"/>
              <a:t>上的锁之前不能再读取和修改</a:t>
            </a:r>
            <a:r>
              <a:rPr lang="en-US" altLang="zh-CN" sz="4000" dirty="0"/>
              <a:t>A</a:t>
            </a:r>
            <a:r>
              <a:rPr lang="zh-CN" altLang="en-US" sz="4000" dirty="0"/>
              <a:t>。</a:t>
            </a:r>
          </a:p>
          <a:p>
            <a:pPr eaLnBrk="1" hangingPunct="1"/>
            <a:endParaRPr lang="zh-CN" altLang="en-US" sz="4000" dirty="0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AF4450-4E3B-4C04-8E22-74EFB5C1DDC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accent2"/>
                </a:solidFill>
              </a:rPr>
              <a:t>共享锁（</a:t>
            </a:r>
            <a:r>
              <a:rPr lang="en-US" altLang="zh-CN" sz="4800" dirty="0">
                <a:solidFill>
                  <a:schemeClr val="accent2"/>
                </a:solidFill>
              </a:rPr>
              <a:t>S</a:t>
            </a:r>
            <a:r>
              <a:rPr lang="zh-CN" altLang="en-US" sz="4800" dirty="0">
                <a:solidFill>
                  <a:schemeClr val="accent2"/>
                </a:solidFill>
              </a:rPr>
              <a:t>锁）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58796"/>
            <a:ext cx="8686800" cy="4525963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共享锁又称为读锁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若事务</a:t>
            </a:r>
            <a:r>
              <a:rPr lang="en-US" altLang="zh-CN" sz="4000" dirty="0"/>
              <a:t>T</a:t>
            </a:r>
            <a:r>
              <a:rPr lang="zh-CN" altLang="en-US" sz="4000" dirty="0"/>
              <a:t>对数据对象</a:t>
            </a:r>
            <a:r>
              <a:rPr lang="en-US" altLang="zh-CN" sz="4000" dirty="0"/>
              <a:t>A</a:t>
            </a:r>
            <a:r>
              <a:rPr lang="zh-CN" altLang="en-US" sz="4000" dirty="0"/>
              <a:t>加上</a:t>
            </a:r>
            <a:r>
              <a:rPr lang="en-US" altLang="zh-CN" sz="4000" dirty="0"/>
              <a:t>S</a:t>
            </a:r>
            <a:r>
              <a:rPr lang="zh-CN" altLang="en-US" sz="4000" dirty="0"/>
              <a:t>锁，则其它事务只能再对</a:t>
            </a:r>
            <a:r>
              <a:rPr lang="en-US" altLang="zh-CN" sz="4000" dirty="0"/>
              <a:t>A</a:t>
            </a:r>
            <a:r>
              <a:rPr lang="zh-CN" altLang="en-US" sz="4000" dirty="0"/>
              <a:t>加</a:t>
            </a:r>
            <a:r>
              <a:rPr lang="en-US" altLang="zh-CN" sz="4000" dirty="0"/>
              <a:t>S</a:t>
            </a:r>
            <a:r>
              <a:rPr lang="zh-CN" altLang="en-US" sz="4000" dirty="0"/>
              <a:t>锁，而不能加</a:t>
            </a:r>
            <a:r>
              <a:rPr lang="en-US" altLang="zh-CN" sz="4000" dirty="0"/>
              <a:t>X</a:t>
            </a:r>
            <a:r>
              <a:rPr lang="zh-CN" altLang="en-US" sz="4000" dirty="0"/>
              <a:t>锁，直到</a:t>
            </a:r>
            <a:r>
              <a:rPr lang="en-US" altLang="zh-CN" sz="4000" dirty="0"/>
              <a:t>T</a:t>
            </a:r>
            <a:r>
              <a:rPr lang="zh-CN" altLang="en-US" sz="4000" dirty="0"/>
              <a:t>释放</a:t>
            </a:r>
            <a:r>
              <a:rPr lang="en-US" altLang="zh-CN" sz="4000" dirty="0"/>
              <a:t>A</a:t>
            </a:r>
            <a:r>
              <a:rPr lang="zh-CN" altLang="en-US" sz="4000" dirty="0"/>
              <a:t>上的</a:t>
            </a:r>
            <a:r>
              <a:rPr lang="en-US" altLang="zh-CN" sz="4000" dirty="0"/>
              <a:t>S</a:t>
            </a:r>
            <a:r>
              <a:rPr lang="zh-CN" altLang="en-US" sz="4000" dirty="0"/>
              <a:t>锁。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zh-CN" altLang="en-US" sz="4000" dirty="0"/>
              <a:t>保证其他事务可以读</a:t>
            </a:r>
            <a:r>
              <a:rPr lang="en-US" altLang="zh-CN" sz="4000" dirty="0"/>
              <a:t>A</a:t>
            </a:r>
            <a:r>
              <a:rPr lang="zh-CN" altLang="en-US" sz="4000" dirty="0"/>
              <a:t>，但在</a:t>
            </a:r>
            <a:r>
              <a:rPr lang="en-US" altLang="zh-CN" sz="4000" dirty="0"/>
              <a:t>T</a:t>
            </a:r>
            <a:r>
              <a:rPr lang="zh-CN" altLang="en-US" sz="4000" dirty="0"/>
              <a:t>释放</a:t>
            </a:r>
            <a:r>
              <a:rPr lang="en-US" altLang="zh-CN" sz="4000" dirty="0"/>
              <a:t>A</a:t>
            </a:r>
            <a:r>
              <a:rPr lang="zh-CN" altLang="en-US" sz="4000" dirty="0"/>
              <a:t>上的</a:t>
            </a:r>
            <a:r>
              <a:rPr lang="en-US" altLang="zh-CN" sz="4000" dirty="0"/>
              <a:t>S</a:t>
            </a:r>
            <a:r>
              <a:rPr lang="zh-CN" altLang="en-US" sz="4000" dirty="0"/>
              <a:t>锁之前不能对</a:t>
            </a:r>
            <a:r>
              <a:rPr lang="en-US" altLang="zh-CN" sz="4000" dirty="0"/>
              <a:t>A</a:t>
            </a:r>
            <a:r>
              <a:rPr lang="zh-CN" altLang="en-US" sz="4000" dirty="0"/>
              <a:t>做任何修改。</a:t>
            </a:r>
          </a:p>
          <a:p>
            <a:pPr eaLnBrk="1" hangingPunct="1"/>
            <a:endParaRPr lang="zh-CN" altLang="en-US" sz="4000" dirty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60109-B022-4D23-8703-283C910B60C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chemeClr val="accent2"/>
                </a:solidFill>
              </a:rPr>
              <a:t>一级封锁协议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060" y="2116385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j-lt"/>
              </a:rPr>
              <a:t>一级封锁协议要求事务</a:t>
            </a:r>
            <a:r>
              <a:rPr lang="en-US" altLang="zh-CN" sz="2800" dirty="0">
                <a:solidFill>
                  <a:srgbClr val="002060"/>
                </a:solidFill>
                <a:latin typeface="+mj-lt"/>
              </a:rPr>
              <a:t>T</a:t>
            </a:r>
            <a:r>
              <a:rPr lang="zh-CN" altLang="en-US" sz="2800" dirty="0">
                <a:solidFill>
                  <a:srgbClr val="002060"/>
                </a:solidFill>
                <a:latin typeface="+mj-lt"/>
              </a:rPr>
              <a:t>在修改数据</a:t>
            </a:r>
            <a:r>
              <a:rPr lang="en-US" altLang="zh-CN" sz="2800" dirty="0">
                <a:solidFill>
                  <a:srgbClr val="002060"/>
                </a:solidFill>
                <a:latin typeface="+mj-lt"/>
              </a:rPr>
              <a:t>R</a:t>
            </a:r>
            <a:r>
              <a:rPr lang="zh-CN" altLang="en-US" sz="2800" dirty="0">
                <a:solidFill>
                  <a:srgbClr val="002060"/>
                </a:solidFill>
                <a:latin typeface="+mj-lt"/>
              </a:rPr>
              <a:t>之前必须先对其加</a:t>
            </a:r>
            <a:r>
              <a:rPr lang="en-US" altLang="zh-CN" sz="2800" dirty="0">
                <a:solidFill>
                  <a:srgbClr val="002060"/>
                </a:solidFill>
                <a:latin typeface="+mj-lt"/>
              </a:rPr>
              <a:t>X</a:t>
            </a:r>
            <a:r>
              <a:rPr lang="zh-CN" altLang="en-US" sz="2800" dirty="0">
                <a:solidFill>
                  <a:srgbClr val="002060"/>
                </a:solidFill>
                <a:latin typeface="+mj-lt"/>
              </a:rPr>
              <a:t>锁，直到事务结束才释放，事务结束包括正常结束</a:t>
            </a:r>
            <a:r>
              <a:rPr lang="en-US" altLang="zh-CN" sz="2800" dirty="0">
                <a:solidFill>
                  <a:srgbClr val="002060"/>
                </a:solidFill>
                <a:latin typeface="+mj-lt"/>
              </a:rPr>
              <a:t>(COMMIT)</a:t>
            </a:r>
            <a:r>
              <a:rPr lang="zh-CN" altLang="en-US" sz="2800" dirty="0">
                <a:solidFill>
                  <a:srgbClr val="002060"/>
                </a:solidFill>
                <a:latin typeface="+mj-lt"/>
              </a:rPr>
              <a:t>和非正常结束</a:t>
            </a:r>
            <a:r>
              <a:rPr lang="en-US" altLang="zh-CN" sz="2800" dirty="0">
                <a:solidFill>
                  <a:srgbClr val="002060"/>
                </a:solidFill>
                <a:latin typeface="+mj-lt"/>
              </a:rPr>
              <a:t>(ROLLBACK)</a:t>
            </a:r>
            <a:r>
              <a:rPr lang="zh-CN" altLang="en-US" sz="2800" dirty="0">
                <a:solidFill>
                  <a:srgbClr val="002060"/>
                </a:solidFill>
                <a:latin typeface="+mj-lt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800" dirty="0">
                <a:latin typeface="+mj-lt"/>
              </a:rPr>
              <a:t>一级封锁协议可以防止丢失修改，并保证事务</a:t>
            </a:r>
            <a:r>
              <a:rPr lang="en-US" altLang="zh-CN" sz="2800" dirty="0">
                <a:latin typeface="+mj-lt"/>
              </a:rPr>
              <a:t>T</a:t>
            </a:r>
            <a:r>
              <a:rPr lang="zh-CN" altLang="en-US" sz="2800" dirty="0">
                <a:latin typeface="+mj-lt"/>
              </a:rPr>
              <a:t>是可恢复的。</a:t>
            </a:r>
            <a:endParaRPr lang="en-US" altLang="zh-CN" sz="2800" dirty="0">
              <a:latin typeface="+mj-lt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800" dirty="0">
                <a:latin typeface="+mj-lt"/>
              </a:rPr>
              <a:t>在一级封锁协议中，如果仅仅是读数据不对其进行修改，是不需要加锁的，所以它不能保证可重复读和不读“脏”数据。</a:t>
            </a:r>
          </a:p>
          <a:p>
            <a:pPr>
              <a:defRPr/>
            </a:pPr>
            <a:endParaRPr lang="zh-CN" altLang="en-US" dirty="0">
              <a:latin typeface="+mj-lt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92E6D-2534-4105-940F-6F8E4C72627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solidFill>
                  <a:schemeClr val="accent2"/>
                </a:solidFill>
              </a:rPr>
              <a:t>二级封锁协议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935598"/>
            <a:ext cx="8329613" cy="428625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  <a:defRPr/>
            </a:pPr>
            <a:r>
              <a:rPr lang="zh-CN" altLang="en-US" sz="3600" dirty="0">
                <a:latin typeface="+mj-lt"/>
              </a:rPr>
              <a:t>二级封锁协议在一级封锁协议的基础上加上事务</a:t>
            </a:r>
            <a:r>
              <a:rPr lang="en-US" altLang="zh-CN" sz="3600" dirty="0">
                <a:latin typeface="+mj-lt"/>
              </a:rPr>
              <a:t>T</a:t>
            </a:r>
            <a:r>
              <a:rPr lang="zh-CN" altLang="en-US" sz="3600" dirty="0">
                <a:latin typeface="+mj-lt"/>
              </a:rPr>
              <a:t>在</a:t>
            </a:r>
            <a:r>
              <a:rPr lang="zh-CN" altLang="en-US" sz="3600" dirty="0">
                <a:solidFill>
                  <a:srgbClr val="0033CC"/>
                </a:solidFill>
                <a:latin typeface="+mj-lt"/>
              </a:rPr>
              <a:t>读取数据</a:t>
            </a:r>
            <a:r>
              <a:rPr lang="en-US" altLang="zh-CN" sz="3600" dirty="0">
                <a:solidFill>
                  <a:srgbClr val="0033CC"/>
                </a:solidFill>
                <a:latin typeface="+mj-lt"/>
              </a:rPr>
              <a:t>R</a:t>
            </a:r>
            <a:r>
              <a:rPr lang="zh-CN" altLang="en-US" sz="3600" dirty="0">
                <a:solidFill>
                  <a:srgbClr val="0033CC"/>
                </a:solidFill>
                <a:latin typeface="+mj-lt"/>
              </a:rPr>
              <a:t>之前必须先对其加</a:t>
            </a:r>
            <a:r>
              <a:rPr lang="en-US" altLang="zh-CN" sz="3600" dirty="0">
                <a:solidFill>
                  <a:srgbClr val="0033CC"/>
                </a:solidFill>
                <a:latin typeface="+mj-lt"/>
              </a:rPr>
              <a:t>S</a:t>
            </a:r>
            <a:r>
              <a:rPr lang="zh-CN" altLang="en-US" sz="3600" dirty="0">
                <a:solidFill>
                  <a:srgbClr val="0033CC"/>
                </a:solidFill>
                <a:latin typeface="+mj-lt"/>
              </a:rPr>
              <a:t>锁，读完后即可释放</a:t>
            </a:r>
            <a:r>
              <a:rPr lang="en-US" altLang="zh-CN" sz="3600" dirty="0">
                <a:solidFill>
                  <a:srgbClr val="0033CC"/>
                </a:solidFill>
                <a:latin typeface="+mj-lt"/>
              </a:rPr>
              <a:t>S</a:t>
            </a:r>
            <a:r>
              <a:rPr lang="zh-CN" altLang="en-US" sz="3600" dirty="0">
                <a:solidFill>
                  <a:srgbClr val="0033CC"/>
                </a:solidFill>
                <a:latin typeface="+mj-lt"/>
              </a:rPr>
              <a:t>锁</a:t>
            </a:r>
            <a:r>
              <a:rPr lang="zh-CN" altLang="en-US" sz="3600" dirty="0">
                <a:latin typeface="+mj-lt"/>
              </a:rPr>
              <a:t>。</a:t>
            </a:r>
            <a:endParaRPr lang="en-US" altLang="zh-CN" sz="3600" dirty="0">
              <a:latin typeface="+mj-lt"/>
            </a:endParaRPr>
          </a:p>
          <a:p>
            <a:pPr marL="742950" indent="-742950">
              <a:buFont typeface="+mj-lt"/>
              <a:buAutoNum type="arabicPeriod"/>
              <a:defRPr/>
            </a:pPr>
            <a:r>
              <a:rPr lang="zh-CN" altLang="en-US" sz="3600" dirty="0">
                <a:latin typeface="+mj-lt"/>
              </a:rPr>
              <a:t>二级封锁协议可以防止丢失修改和</a:t>
            </a:r>
            <a:br>
              <a:rPr lang="en-US" altLang="zh-CN" sz="3600" dirty="0">
                <a:latin typeface="+mj-lt"/>
              </a:rPr>
            </a:br>
            <a:r>
              <a:rPr lang="zh-CN" altLang="en-US" sz="3600" dirty="0">
                <a:latin typeface="+mj-lt"/>
              </a:rPr>
              <a:t>读“脏”数据。</a:t>
            </a:r>
            <a:endParaRPr lang="en-US" altLang="zh-CN" sz="3600" dirty="0">
              <a:latin typeface="+mj-lt"/>
            </a:endParaRPr>
          </a:p>
          <a:p>
            <a:pPr marL="742950" indent="-742950">
              <a:buFont typeface="+mj-lt"/>
              <a:buAutoNum type="arabicPeriod"/>
              <a:defRPr/>
            </a:pPr>
            <a:r>
              <a:rPr lang="zh-CN" altLang="en-US" sz="3600" dirty="0">
                <a:latin typeface="+mj-lt"/>
              </a:rPr>
              <a:t>在二级封锁协议中，由于读完数据即可释放</a:t>
            </a:r>
            <a:r>
              <a:rPr lang="en-US" altLang="zh-CN" sz="3600" dirty="0">
                <a:latin typeface="+mj-lt"/>
              </a:rPr>
              <a:t>S</a:t>
            </a:r>
            <a:r>
              <a:rPr lang="zh-CN" altLang="en-US" sz="3600" dirty="0">
                <a:latin typeface="+mj-lt"/>
              </a:rPr>
              <a:t>锁，所以它不能保证可重复读。</a:t>
            </a:r>
          </a:p>
          <a:p>
            <a:pPr>
              <a:defRPr/>
            </a:pPr>
            <a:endParaRPr lang="zh-CN" altLang="en-US" sz="3600" dirty="0">
              <a:latin typeface="+mj-lt"/>
            </a:endParaRPr>
          </a:p>
          <a:p>
            <a:pPr>
              <a:defRPr/>
            </a:pPr>
            <a:endParaRPr lang="zh-CN" altLang="en-US" sz="3600" dirty="0">
              <a:latin typeface="+mj-lt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CC2ED3-3A3C-47D8-9791-6C860003E88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solidFill>
                  <a:schemeClr val="accent2"/>
                </a:solidFill>
              </a:rPr>
              <a:t>三级封锁协议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三级封锁协议在一级封锁协议的基础上加上事务</a:t>
            </a:r>
            <a:r>
              <a:rPr lang="en-US" altLang="zh-CN" sz="2800" dirty="0"/>
              <a:t>T</a:t>
            </a:r>
            <a:r>
              <a:rPr lang="zh-CN" altLang="en-US" sz="2800" dirty="0"/>
              <a:t>在读取数据</a:t>
            </a:r>
            <a:r>
              <a:rPr lang="en-US" altLang="zh-CN" sz="2800" dirty="0"/>
              <a:t>R</a:t>
            </a:r>
            <a:r>
              <a:rPr lang="zh-CN" altLang="en-US" sz="2800" dirty="0"/>
              <a:t>之前必须先对其加</a:t>
            </a:r>
            <a:r>
              <a:rPr lang="en-US" altLang="zh-CN" sz="2800" dirty="0"/>
              <a:t>S</a:t>
            </a:r>
            <a:r>
              <a:rPr lang="zh-CN" altLang="en-US" sz="2800" dirty="0"/>
              <a:t>锁，</a:t>
            </a:r>
            <a:r>
              <a:rPr lang="zh-CN" altLang="en-US" sz="2800" dirty="0">
                <a:solidFill>
                  <a:srgbClr val="0033CC"/>
                </a:solidFill>
              </a:rPr>
              <a:t>直到事务结束才释放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三级封锁协议可以防止丢失修改、读脏数据和不可重复读。</a:t>
            </a:r>
          </a:p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7E81F2-1431-488A-8A37-8F7313807F5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1450757"/>
          </a:xfrm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accent2"/>
                </a:solidFill>
              </a:rPr>
              <a:t>可串行化调度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33824"/>
            <a:ext cx="84963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可串行化</a:t>
            </a:r>
            <a:r>
              <a:rPr lang="en-US" altLang="zh-CN" sz="3200" dirty="0"/>
              <a:t>(Serializable)</a:t>
            </a:r>
            <a:r>
              <a:rPr lang="zh-CN" altLang="en-US" sz="3200" dirty="0"/>
              <a:t>调度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accent2"/>
                </a:solidFill>
              </a:rPr>
              <a:t>多个事务的并发执行是正确的，当且仅当其结果与按某一次序串行地执行这些事务时的结果相同。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可串行性</a:t>
            </a:r>
            <a:r>
              <a:rPr lang="en-US" altLang="zh-CN" sz="3200" dirty="0"/>
              <a:t>(Serializability)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并发事务正确调度的准则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accent2"/>
                </a:solidFill>
              </a:rPr>
              <a:t>一个给定的并发调度，当且仅当它是可串行化的，才认为是正确调度。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108B8-AAC7-42C4-8CF4-F194718B9755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47FF-6504-4676-B1F2-E78FF2EE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冲突可串行化调度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92BF5-3EEF-4E94-B9C6-B305DBD6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BB691-58AF-4B97-8134-09A61F13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7717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45EB8-A831-45C1-9D5D-84DDC27E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多粒度封锁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FD012-8402-444A-8AB5-EACF720CC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意向锁引进的原因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意向锁类型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17505-CA9F-43F1-A40D-9B1A4DC3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9989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2715DF-BA24-4150-8123-4575983C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627"/>
            <a:ext cx="9144000" cy="49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317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25FAD-FB66-4D64-8866-750D86DF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solidFill>
                  <a:schemeClr val="accent6"/>
                </a:solidFill>
              </a:rPr>
              <a:t>祝大家期末考试取得好成绩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D1E51-C82C-48CC-90A2-F7E8010B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8B7E-ED97-48A7-96E6-3A6D800826CC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33242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5302</TotalTime>
  <Words>4159</Words>
  <Application>Microsoft Office PowerPoint</Application>
  <PresentationFormat>全屏显示(4:3)</PresentationFormat>
  <Paragraphs>578</Paragraphs>
  <Slides>99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9" baseType="lpstr">
      <vt:lpstr>宋体</vt:lpstr>
      <vt:lpstr>Arial</vt:lpstr>
      <vt:lpstr>Calibri</vt:lpstr>
      <vt:lpstr>Calibri Light</vt:lpstr>
      <vt:lpstr>Comic Sans MS</vt:lpstr>
      <vt:lpstr>Garamond</vt:lpstr>
      <vt:lpstr>Symbol</vt:lpstr>
      <vt:lpstr>Times New Roman</vt:lpstr>
      <vt:lpstr>Wingdings</vt:lpstr>
      <vt:lpstr>回顾</vt:lpstr>
      <vt:lpstr>《数据库系统》 期末复习</vt:lpstr>
      <vt:lpstr>Chapter 1 绪论</vt:lpstr>
      <vt:lpstr>基本概念1：数据 (Data)</vt:lpstr>
      <vt:lpstr>基本概念2：数据库 (Database)</vt:lpstr>
      <vt:lpstr>数据库系统的特点</vt:lpstr>
      <vt:lpstr>数据库系统三级模式结构</vt:lpstr>
      <vt:lpstr>Chapter 2 关系数据库</vt:lpstr>
      <vt:lpstr>关系代数</vt:lpstr>
      <vt:lpstr>第三章 关系数据库标准语言SQL</vt:lpstr>
      <vt:lpstr>SQL的特点</vt:lpstr>
      <vt:lpstr>3.3 数据定义</vt:lpstr>
      <vt:lpstr>数据查询语句格式</vt:lpstr>
      <vt:lpstr>3.4 数据查询</vt:lpstr>
      <vt:lpstr>3.4.1 单表查询</vt:lpstr>
      <vt:lpstr>GROUP BY子句</vt:lpstr>
      <vt:lpstr>PowerPoint 演示文稿</vt:lpstr>
      <vt:lpstr>3.4.2 连接查询</vt:lpstr>
      <vt:lpstr>连接查询的种类</vt:lpstr>
      <vt:lpstr>嵌套查询</vt:lpstr>
      <vt:lpstr>嵌套查询</vt:lpstr>
      <vt:lpstr>嵌套查询</vt:lpstr>
      <vt:lpstr>嵌套查询求解方法</vt:lpstr>
      <vt:lpstr>嵌套查询求解方法</vt:lpstr>
      <vt:lpstr>3.5 数据更新</vt:lpstr>
      <vt:lpstr>3.5.1 插入数据</vt:lpstr>
      <vt:lpstr>一、插入元组</vt:lpstr>
      <vt:lpstr>3.5.2.修改数据</vt:lpstr>
      <vt:lpstr>修改数据</vt:lpstr>
      <vt:lpstr>3.5.3 删除数据</vt:lpstr>
      <vt:lpstr>删除数据</vt:lpstr>
      <vt:lpstr>视图</vt:lpstr>
      <vt:lpstr>Chapter 4 数据库安全性</vt:lpstr>
      <vt:lpstr>数据库安全性控制常用方法和技术</vt:lpstr>
      <vt:lpstr>PowerPoint 演示文稿</vt:lpstr>
      <vt:lpstr>PowerPoint 演示文稿</vt:lpstr>
      <vt:lpstr>PowerPoint 演示文稿</vt:lpstr>
      <vt:lpstr>PowerPoint 演示文稿</vt:lpstr>
      <vt:lpstr>Chapter 5 数据库完整性</vt:lpstr>
      <vt:lpstr>为维护数据库的完整性， DBMS必须能够</vt:lpstr>
      <vt:lpstr>外码 (Foreign Key)</vt:lpstr>
      <vt:lpstr>可能破坏参照完整性的情况及违约处理</vt:lpstr>
      <vt:lpstr>Chapter 6 关系数据理论</vt:lpstr>
      <vt:lpstr>什么是数据依赖？</vt:lpstr>
      <vt:lpstr>数据依赖的类型</vt:lpstr>
      <vt:lpstr>关系模式Student&lt;U, F&gt;中存在的问题</vt:lpstr>
      <vt:lpstr>PowerPoint 演示文稿</vt:lpstr>
      <vt:lpstr>PowerPoint 演示文稿</vt:lpstr>
      <vt:lpstr>一、函数依赖</vt:lpstr>
      <vt:lpstr>二、非平凡的函数依赖 vs. 平凡的函数依赖</vt:lpstr>
      <vt:lpstr>三、完全函数依赖与部分函数依赖</vt:lpstr>
      <vt:lpstr>四、传递函数依赖</vt:lpstr>
      <vt:lpstr>6.2.2 码</vt:lpstr>
      <vt:lpstr>6.2.3 范式</vt:lpstr>
      <vt:lpstr>各种范式之间的联系</vt:lpstr>
      <vt:lpstr>1NF</vt:lpstr>
      <vt:lpstr>2NF</vt:lpstr>
      <vt:lpstr>3NF</vt:lpstr>
      <vt:lpstr>PowerPoint 演示文稿</vt:lpstr>
      <vt:lpstr>多值依赖</vt:lpstr>
      <vt:lpstr>多值依赖（定义，举例）</vt:lpstr>
      <vt:lpstr>PowerPoint 演示文稿</vt:lpstr>
      <vt:lpstr>PowerPoint 演示文稿</vt:lpstr>
      <vt:lpstr>多值依赖的性质</vt:lpstr>
      <vt:lpstr>多值依赖与函数依赖的区别</vt:lpstr>
      <vt:lpstr>6.2.9 规范化小结</vt:lpstr>
      <vt:lpstr>关系模式的规范化过程</vt:lpstr>
      <vt:lpstr>PowerPoint 演示文稿</vt:lpstr>
      <vt:lpstr>Chapter 7 数据库设计</vt:lpstr>
      <vt:lpstr>PowerPoint 演示文稿</vt:lpstr>
      <vt:lpstr>E-R图向关系模型转换的一般原则</vt:lpstr>
      <vt:lpstr>PowerPoint 演示文稿</vt:lpstr>
      <vt:lpstr>Chapter 8 数据库编程</vt:lpstr>
      <vt:lpstr>游标</vt:lpstr>
      <vt:lpstr>Chapter 9  关系查询处理和查询优化</vt:lpstr>
      <vt:lpstr>查询处理步骤</vt:lpstr>
      <vt:lpstr>连接操作实现</vt:lpstr>
      <vt:lpstr>选择操作的启发式规则（Page 286)</vt:lpstr>
      <vt:lpstr>PowerPoint 演示文稿</vt:lpstr>
      <vt:lpstr>PowerPoint 演示文稿</vt:lpstr>
      <vt:lpstr>Chapter 10  数据库恢复技术</vt:lpstr>
      <vt:lpstr>事务(Transaction)的基本概念</vt:lpstr>
      <vt:lpstr>事务的特性(ACID)</vt:lpstr>
      <vt:lpstr>故障种类</vt:lpstr>
      <vt:lpstr>什么是数据转储？分类</vt:lpstr>
      <vt:lpstr>日志文件</vt:lpstr>
      <vt:lpstr>检查点方法的恢复步骤及优点</vt:lpstr>
      <vt:lpstr>Chapter 11  并发控制</vt:lpstr>
      <vt:lpstr>问题的产生</vt:lpstr>
      <vt:lpstr>并发操作带来的数据不一致性</vt:lpstr>
      <vt:lpstr>排它锁（X锁）</vt:lpstr>
      <vt:lpstr>共享锁（S锁）</vt:lpstr>
      <vt:lpstr>一级封锁协议</vt:lpstr>
      <vt:lpstr>二级封锁协议</vt:lpstr>
      <vt:lpstr>三级封锁协议</vt:lpstr>
      <vt:lpstr>可串行化调度</vt:lpstr>
      <vt:lpstr>冲突可串行化调度</vt:lpstr>
      <vt:lpstr>多粒度封锁</vt:lpstr>
      <vt:lpstr>PowerPoint 演示文稿</vt:lpstr>
      <vt:lpstr>祝大家期末考试取得好成绩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</dc:creator>
  <cp:lastModifiedBy>XI MEI</cp:lastModifiedBy>
  <cp:revision>429</cp:revision>
  <cp:lastPrinted>1601-01-01T00:00:00Z</cp:lastPrinted>
  <dcterms:created xsi:type="dcterms:W3CDTF">2012-06-19T10:09:02Z</dcterms:created>
  <dcterms:modified xsi:type="dcterms:W3CDTF">2024-01-13T06:02:59Z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