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5f5dbf4e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5f5dbf4e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3a1c233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3a1c23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f5dbf4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f5dbf4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f5dbf4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5f5dbf4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78400" y="702575"/>
            <a:ext cx="8570100" cy="125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Comparing </a:t>
            </a:r>
            <a:r>
              <a:rPr lang="en" sz="3500"/>
              <a:t>Ridership Traffic during/pre Pandemic Period </a:t>
            </a:r>
            <a:endParaRPr sz="35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MTA Exploratory Data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360625"/>
            <a:ext cx="8520600" cy="432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900" u="sng"/>
              <a:t>Backstory</a:t>
            </a:r>
            <a:r>
              <a:rPr lang="en"/>
              <a:t>:</a:t>
            </a:r>
            <a:endParaRPr/>
          </a:p>
          <a:p>
            <a:pPr indent="0" lvl="0" marL="0" rtl="0" algn="l">
              <a:spcBef>
                <a:spcPts val="1200"/>
              </a:spcBef>
              <a:spcAft>
                <a:spcPts val="0"/>
              </a:spcAft>
              <a:buNone/>
            </a:pPr>
            <a:r>
              <a:rPr lang="en"/>
              <a:t>MTA gives out free masks and installs hand sanitizers throughout different stations. They want to know the busiest stations by different time of the day so they can effectively allocate the hand sanitizers/masks in different stations and know the best time to replenish masks/hand sanitizers.</a:t>
            </a:r>
            <a:endParaRPr/>
          </a:p>
          <a:p>
            <a:pPr indent="0" lvl="0" marL="0" rtl="0" algn="l">
              <a:spcBef>
                <a:spcPts val="1200"/>
              </a:spcBef>
              <a:spcAft>
                <a:spcPts val="0"/>
              </a:spcAft>
              <a:buNone/>
            </a:pPr>
            <a:r>
              <a:rPr b="1" lang="en" sz="1900" u="sng"/>
              <a:t>Approach</a:t>
            </a:r>
            <a:r>
              <a:rPr lang="en"/>
              <a:t>:</a:t>
            </a:r>
            <a:endParaRPr/>
          </a:p>
          <a:p>
            <a:pPr indent="0" lvl="0" marL="0" rtl="0" algn="l">
              <a:spcBef>
                <a:spcPts val="1200"/>
              </a:spcBef>
              <a:spcAft>
                <a:spcPts val="0"/>
              </a:spcAft>
              <a:buNone/>
            </a:pPr>
            <a:r>
              <a:rPr lang="en"/>
              <a:t>Examine the MTA turnstile data to figure out busiest station throughout different time frame (06:00-14:00 / 14:00-22:00 / 22:00-06:00).</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u="sng"/>
              <a:t>Data Used</a:t>
            </a:r>
            <a:r>
              <a:rPr lang="en"/>
              <a:t>: </a:t>
            </a:r>
            <a:endParaRPr/>
          </a:p>
          <a:p>
            <a:pPr indent="0" lvl="0" marL="0" rtl="0" algn="l">
              <a:spcBef>
                <a:spcPts val="1200"/>
              </a:spcBef>
              <a:spcAft>
                <a:spcPts val="1200"/>
              </a:spcAft>
              <a:buNone/>
            </a:pPr>
            <a:r>
              <a:rPr lang="en"/>
              <a:t>Jan.2021-Apr.2021 &amp; Jan.2018-Apr.2018 : http://web.mta.info/developers/turnstile.html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0" y="609600"/>
            <a:ext cx="4565976" cy="3582600"/>
          </a:xfrm>
          <a:prstGeom prst="rect">
            <a:avLst/>
          </a:prstGeom>
          <a:noFill/>
          <a:ln>
            <a:noFill/>
          </a:ln>
        </p:spPr>
      </p:pic>
      <p:pic>
        <p:nvPicPr>
          <p:cNvPr id="71" name="Google Shape;71;p15"/>
          <p:cNvPicPr preferRelativeResize="0"/>
          <p:nvPr/>
        </p:nvPicPr>
        <p:blipFill>
          <a:blip r:embed="rId4">
            <a:alphaModFix/>
          </a:blip>
          <a:stretch>
            <a:fillRect/>
          </a:stretch>
        </p:blipFill>
        <p:spPr>
          <a:xfrm>
            <a:off x="4613250" y="609600"/>
            <a:ext cx="4530750" cy="3604500"/>
          </a:xfrm>
          <a:prstGeom prst="rect">
            <a:avLst/>
          </a:prstGeom>
          <a:noFill/>
          <a:ln>
            <a:noFill/>
          </a:ln>
        </p:spPr>
      </p:pic>
      <p:sp>
        <p:nvSpPr>
          <p:cNvPr id="72" name="Google Shape;72;p15"/>
          <p:cNvSpPr txBox="1"/>
          <p:nvPr/>
        </p:nvSpPr>
        <p:spPr>
          <a:xfrm>
            <a:off x="259275" y="4285950"/>
            <a:ext cx="6748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Decrease in Ridership overall from 2018 → 2021</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Top 10 Stations </a:t>
            </a:r>
            <a:r>
              <a:rPr lang="en">
                <a:solidFill>
                  <a:schemeClr val="dk1"/>
                </a:solidFill>
                <a:latin typeface="Average"/>
                <a:ea typeface="Average"/>
                <a:cs typeface="Average"/>
                <a:sym typeface="Average"/>
              </a:rPr>
              <a:t>varied</a:t>
            </a:r>
            <a:r>
              <a:rPr lang="en">
                <a:solidFill>
                  <a:schemeClr val="dk1"/>
                </a:solidFill>
                <a:latin typeface="Average"/>
                <a:ea typeface="Average"/>
                <a:cs typeface="Average"/>
                <a:sym typeface="Average"/>
              </a:rPr>
              <a:t> over the year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7 overlapping Stations</a:t>
            </a:r>
            <a:endParaRPr>
              <a:solidFill>
                <a:schemeClr val="dk1"/>
              </a:solidFill>
              <a:latin typeface="Average"/>
              <a:ea typeface="Average"/>
              <a:cs typeface="Average"/>
              <a:sym typeface="Average"/>
            </a:endParaRPr>
          </a:p>
        </p:txBody>
      </p:sp>
      <p:sp>
        <p:nvSpPr>
          <p:cNvPr id="73" name="Google Shape;73;p15"/>
          <p:cNvSpPr txBox="1"/>
          <p:nvPr/>
        </p:nvSpPr>
        <p:spPr>
          <a:xfrm>
            <a:off x="1156250" y="154175"/>
            <a:ext cx="20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Average"/>
                <a:ea typeface="Average"/>
                <a:cs typeface="Average"/>
                <a:sym typeface="Average"/>
              </a:rPr>
              <a:t>During Covid </a:t>
            </a:r>
            <a:endParaRPr b="1">
              <a:solidFill>
                <a:schemeClr val="dk1"/>
              </a:solidFill>
              <a:latin typeface="Average"/>
              <a:ea typeface="Average"/>
              <a:cs typeface="Average"/>
              <a:sym typeface="Average"/>
            </a:endParaRPr>
          </a:p>
        </p:txBody>
      </p:sp>
      <p:sp>
        <p:nvSpPr>
          <p:cNvPr id="74" name="Google Shape;74;p15"/>
          <p:cNvSpPr txBox="1"/>
          <p:nvPr/>
        </p:nvSpPr>
        <p:spPr>
          <a:xfrm>
            <a:off x="5898575" y="154175"/>
            <a:ext cx="20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Average"/>
                <a:ea typeface="Average"/>
                <a:cs typeface="Average"/>
                <a:sym typeface="Average"/>
              </a:rPr>
              <a:t>Pre-</a:t>
            </a:r>
            <a:r>
              <a:rPr b="1" lang="en">
                <a:solidFill>
                  <a:schemeClr val="dk1"/>
                </a:solidFill>
                <a:latin typeface="Average"/>
                <a:ea typeface="Average"/>
                <a:cs typeface="Average"/>
                <a:sym typeface="Average"/>
              </a:rPr>
              <a:t>Covid </a:t>
            </a:r>
            <a:endParaRPr b="1">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0" y="609600"/>
            <a:ext cx="4572000" cy="3498425"/>
          </a:xfrm>
          <a:prstGeom prst="rect">
            <a:avLst/>
          </a:prstGeom>
          <a:noFill/>
          <a:ln>
            <a:noFill/>
          </a:ln>
        </p:spPr>
      </p:pic>
      <p:sp>
        <p:nvSpPr>
          <p:cNvPr id="80" name="Google Shape;80;p16"/>
          <p:cNvSpPr txBox="1"/>
          <p:nvPr/>
        </p:nvSpPr>
        <p:spPr>
          <a:xfrm>
            <a:off x="1212300" y="53475"/>
            <a:ext cx="227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Jan - April 2021 Data</a:t>
            </a:r>
            <a:endParaRPr b="1" sz="1800">
              <a:solidFill>
                <a:srgbClr val="FFFFFF"/>
              </a:solidFill>
              <a:latin typeface="Average"/>
              <a:ea typeface="Average"/>
              <a:cs typeface="Average"/>
              <a:sym typeface="Average"/>
            </a:endParaRPr>
          </a:p>
        </p:txBody>
      </p:sp>
      <p:sp>
        <p:nvSpPr>
          <p:cNvPr id="81" name="Google Shape;81;p16"/>
          <p:cNvSpPr txBox="1"/>
          <p:nvPr/>
        </p:nvSpPr>
        <p:spPr>
          <a:xfrm>
            <a:off x="5793450" y="24500"/>
            <a:ext cx="227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Jan - April 2018 Data</a:t>
            </a:r>
            <a:endParaRPr b="1" sz="1800">
              <a:solidFill>
                <a:srgbClr val="FFFFFF"/>
              </a:solidFill>
              <a:latin typeface="Average"/>
              <a:ea typeface="Average"/>
              <a:cs typeface="Average"/>
              <a:sym typeface="Average"/>
            </a:endParaRPr>
          </a:p>
        </p:txBody>
      </p:sp>
      <p:sp>
        <p:nvSpPr>
          <p:cNvPr id="82" name="Google Shape;82;p16"/>
          <p:cNvSpPr txBox="1"/>
          <p:nvPr/>
        </p:nvSpPr>
        <p:spPr>
          <a:xfrm>
            <a:off x="182200" y="4071350"/>
            <a:ext cx="843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Not a definite repeating pattern, but morning commute time mostly busy in 2018, but not for 2021 - potential effect of COVID? Remote work, avoiding public transportation...etc</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Night time(22:00-06:00) expected the lowest for all, but not as expected</a:t>
            </a:r>
            <a:endParaRPr>
              <a:solidFill>
                <a:schemeClr val="dk1"/>
              </a:solidFill>
              <a:latin typeface="Average"/>
              <a:ea typeface="Average"/>
              <a:cs typeface="Average"/>
              <a:sym typeface="Average"/>
            </a:endParaRPr>
          </a:p>
        </p:txBody>
      </p:sp>
      <p:pic>
        <p:nvPicPr>
          <p:cNvPr id="83" name="Google Shape;83;p16"/>
          <p:cNvPicPr preferRelativeResize="0"/>
          <p:nvPr/>
        </p:nvPicPr>
        <p:blipFill>
          <a:blip r:embed="rId4">
            <a:alphaModFix/>
          </a:blip>
          <a:stretch>
            <a:fillRect/>
          </a:stretch>
        </p:blipFill>
        <p:spPr>
          <a:xfrm>
            <a:off x="4572000" y="614950"/>
            <a:ext cx="4603774" cy="3569275"/>
          </a:xfrm>
          <a:prstGeom prst="rect">
            <a:avLst/>
          </a:prstGeom>
          <a:noFill/>
          <a:ln>
            <a:noFill/>
          </a:ln>
        </p:spPr>
      </p:pic>
      <p:sp>
        <p:nvSpPr>
          <p:cNvPr id="84" name="Google Shape;84;p16"/>
          <p:cNvSpPr/>
          <p:nvPr/>
        </p:nvSpPr>
        <p:spPr>
          <a:xfrm>
            <a:off x="4521600" y="614950"/>
            <a:ext cx="81300" cy="353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a:t>
            </a:r>
            <a:r>
              <a:rPr lang="en"/>
              <a:t>usion/</a:t>
            </a:r>
            <a:r>
              <a:rPr lang="en"/>
              <a:t>Insights</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Overall decrease in total entries during the covid period. Morning commute is no longer the most busiest time of the day in 2021.</a:t>
            </a:r>
            <a:endParaRPr/>
          </a:p>
          <a:p>
            <a:pPr indent="-342900" lvl="0" marL="457200" rtl="0" algn="l">
              <a:spcBef>
                <a:spcPts val="0"/>
              </a:spcBef>
              <a:spcAft>
                <a:spcPts val="0"/>
              </a:spcAft>
              <a:buSzPts val="1800"/>
              <a:buChar char="➢"/>
            </a:pPr>
            <a:r>
              <a:rPr lang="en"/>
              <a:t>Busiest time in 2021 shifted to </a:t>
            </a:r>
            <a:r>
              <a:rPr lang="en"/>
              <a:t>14:00-22:00 / 22:00-06:00.</a:t>
            </a:r>
            <a:endParaRPr/>
          </a:p>
          <a:p>
            <a:pPr indent="0" lvl="0" marL="0" rtl="0" algn="l">
              <a:spcBef>
                <a:spcPts val="1200"/>
              </a:spcBef>
              <a:spcAft>
                <a:spcPts val="0"/>
              </a:spcAft>
              <a:buNone/>
            </a:pPr>
            <a:r>
              <a:rPr b="1" lang="en" u="sng"/>
              <a:t>Irregularity + Future Development</a:t>
            </a:r>
            <a:endParaRPr b="1" u="sng"/>
          </a:p>
          <a:p>
            <a:pPr indent="-342900" lvl="0" marL="457200" rtl="0" algn="l">
              <a:spcBef>
                <a:spcPts val="1200"/>
              </a:spcBef>
              <a:spcAft>
                <a:spcPts val="0"/>
              </a:spcAft>
              <a:buSzPts val="1800"/>
              <a:buChar char="➢"/>
            </a:pPr>
            <a:r>
              <a:rPr lang="en"/>
              <a:t>Look deeper </a:t>
            </a:r>
            <a:r>
              <a:rPr lang="en"/>
              <a:t>into</a:t>
            </a:r>
            <a:r>
              <a:rPr lang="en"/>
              <a:t> the </a:t>
            </a:r>
            <a:r>
              <a:rPr lang="en"/>
              <a:t>Night Time</a:t>
            </a:r>
            <a:r>
              <a:rPr lang="en"/>
              <a:t>(22:00-06:00) interval to see what is going on.</a:t>
            </a:r>
            <a:endParaRPr/>
          </a:p>
          <a:p>
            <a:pPr indent="-342900" lvl="0" marL="457200" rtl="0" algn="l">
              <a:spcBef>
                <a:spcPts val="0"/>
              </a:spcBef>
              <a:spcAft>
                <a:spcPts val="0"/>
              </a:spcAft>
              <a:buSzPts val="1800"/>
              <a:buChar char="➢"/>
            </a:pPr>
            <a:r>
              <a:rPr lang="en"/>
              <a:t>According to MTA site, subway doesn’t operate from 02:00-04:</a:t>
            </a:r>
            <a:r>
              <a:rPr lang="en"/>
              <a:t>00 AM</a:t>
            </a:r>
            <a:r>
              <a:rPr lang="en"/>
              <a:t>. Yet, the night time interval does not show consistent lowest entries.</a:t>
            </a:r>
            <a:endParaRPr/>
          </a:p>
          <a:p>
            <a:pPr indent="-342900" lvl="0" marL="457200" rtl="0" algn="l">
              <a:spcBef>
                <a:spcPts val="0"/>
              </a:spcBef>
              <a:spcAft>
                <a:spcPts val="0"/>
              </a:spcAft>
              <a:buSzPts val="1800"/>
              <a:buChar char="➢"/>
            </a:pPr>
            <a:r>
              <a:rPr lang="en"/>
              <a:t>Bring in data of masks distributed or amount of hand sanitizer used in each station and find correlation.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