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9" r:id="rId6"/>
    <p:sldId id="271" r:id="rId7"/>
    <p:sldId id="272" r:id="rId8"/>
    <p:sldId id="277" r:id="rId9"/>
    <p:sldId id="266" r:id="rId10"/>
    <p:sldId id="279" r:id="rId11"/>
    <p:sldId id="280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5BD4FF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5065" autoAdjust="0"/>
  </p:normalViewPr>
  <p:slideViewPr>
    <p:cSldViewPr snapToGrid="0" showGuides="1">
      <p:cViewPr>
        <p:scale>
          <a:sx n="60" d="100"/>
          <a:sy n="60" d="100"/>
        </p:scale>
        <p:origin x="1550" y="6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10/6/2019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198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78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20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9023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068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4902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924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8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10/6/2019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214094-8CC6-4C46-B774-8F743D42C705}"/>
              </a:ext>
            </a:extLst>
          </p:cNvPr>
          <p:cNvSpPr/>
          <p:nvPr/>
        </p:nvSpPr>
        <p:spPr>
          <a:xfrm>
            <a:off x="6251510" y="1240971"/>
            <a:ext cx="2146041" cy="916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Placeholder 9" descr="skyline buildings from below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765492" cy="2090808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Ideal Location for Chinese restaurant in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IBM Data science –Capstone Project</a:t>
            </a:r>
          </a:p>
          <a:p>
            <a:r>
              <a:rPr lang="en-US" sz="1200" dirty="0"/>
              <a:t>By: Mun Yee</a:t>
            </a:r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13A483-482F-44A2-87B5-03FD36B8CA89}"/>
              </a:ext>
            </a:extLst>
          </p:cNvPr>
          <p:cNvSpPr/>
          <p:nvPr/>
        </p:nvSpPr>
        <p:spPr>
          <a:xfrm>
            <a:off x="406400" y="6146800"/>
            <a:ext cx="120650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0700" y="-88784"/>
            <a:ext cx="11150600" cy="920336"/>
          </a:xfrm>
        </p:spPr>
        <p:txBody>
          <a:bodyPr/>
          <a:lstStyle/>
          <a:p>
            <a:r>
              <a:rPr lang="en-GB" sz="3600" dirty="0">
                <a:cs typeface="Calibri" panose="020F0502020204030204" pitchFamily="34" charset="0"/>
              </a:rPr>
              <a:t>Chinese population of each neighbourhood</a:t>
            </a:r>
            <a:endParaRPr lang="en-US" sz="3600" dirty="0"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3A5B1-89F6-4D72-A828-9F4987F72622}"/>
              </a:ext>
            </a:extLst>
          </p:cNvPr>
          <p:cNvSpPr txBox="1"/>
          <p:nvPr/>
        </p:nvSpPr>
        <p:spPr>
          <a:xfrm>
            <a:off x="5832381" y="3041352"/>
            <a:ext cx="59532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Top TWO locations of choice: </a:t>
            </a:r>
          </a:p>
          <a:p>
            <a:endParaRPr lang="en-SG" sz="2000" dirty="0"/>
          </a:p>
          <a:p>
            <a:r>
              <a:rPr lang="en-SG" sz="2000" b="1" dirty="0"/>
              <a:t>      </a:t>
            </a:r>
            <a:r>
              <a:rPr lang="en-SG" sz="2000" b="1" dirty="0" err="1"/>
              <a:t>i</a:t>
            </a:r>
            <a:r>
              <a:rPr lang="en-SG" sz="2000" b="1" dirty="0"/>
              <a:t>. Agincourt North, L’ </a:t>
            </a:r>
            <a:r>
              <a:rPr lang="en-SG" sz="2000" b="1" dirty="0" err="1"/>
              <a:t>Amoreeaux</a:t>
            </a:r>
            <a:r>
              <a:rPr lang="en-SG" sz="2000" b="1" dirty="0"/>
              <a:t> East, Milliken,</a:t>
            </a:r>
          </a:p>
          <a:p>
            <a:r>
              <a:rPr lang="en-SG" sz="2000" b="1" dirty="0"/>
              <a:t>         Steeles East</a:t>
            </a:r>
          </a:p>
          <a:p>
            <a:r>
              <a:rPr lang="en-SG" sz="2000" b="1" dirty="0"/>
              <a:t>         </a:t>
            </a:r>
            <a:r>
              <a:rPr lang="en-SG" sz="2000" dirty="0"/>
              <a:t>- Has the highest percentage of Chinese in the area</a:t>
            </a:r>
          </a:p>
          <a:p>
            <a:endParaRPr lang="en-SG" sz="2000" dirty="0"/>
          </a:p>
          <a:p>
            <a:r>
              <a:rPr lang="en-SG" sz="2000" dirty="0"/>
              <a:t>      </a:t>
            </a:r>
            <a:r>
              <a:rPr lang="en-SG" sz="2000" b="1" dirty="0"/>
              <a:t>ii. Newtonbrook, Willowdale</a:t>
            </a:r>
            <a:endParaRPr lang="en-SG" sz="2000" dirty="0"/>
          </a:p>
          <a:p>
            <a:r>
              <a:rPr lang="en-SG" sz="2000" dirty="0"/>
              <a:t>          - Second highest in the area</a:t>
            </a:r>
          </a:p>
          <a:p>
            <a:endParaRPr lang="en-SG" sz="2000" dirty="0"/>
          </a:p>
          <a:p>
            <a:r>
              <a:rPr lang="en-SG" sz="2000" dirty="0"/>
              <a:t>** (Cloverdale, Islington, Martin Grove, Princess</a:t>
            </a:r>
          </a:p>
          <a:p>
            <a:r>
              <a:rPr lang="en-SG" sz="2000" dirty="0"/>
              <a:t>          Gardens, West Deane Park) came in 3</a:t>
            </a:r>
            <a:r>
              <a:rPr lang="en-SG" sz="2000" baseline="30000" dirty="0"/>
              <a:t>rd</a:t>
            </a:r>
            <a:r>
              <a:rPr lang="en-SG" sz="2000" dirty="0"/>
              <a:t> place</a:t>
            </a:r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CF7AEB-9384-4593-ADD9-4A2C16567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935485"/>
            <a:ext cx="5570685" cy="590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8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13A483-482F-44A2-87B5-03FD36B8CA89}"/>
              </a:ext>
            </a:extLst>
          </p:cNvPr>
          <p:cNvSpPr/>
          <p:nvPr/>
        </p:nvSpPr>
        <p:spPr>
          <a:xfrm>
            <a:off x="406400" y="6146800"/>
            <a:ext cx="120650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3A5B1-89F6-4D72-A828-9F4987F72622}"/>
              </a:ext>
            </a:extLst>
          </p:cNvPr>
          <p:cNvSpPr txBox="1"/>
          <p:nvPr/>
        </p:nvSpPr>
        <p:spPr>
          <a:xfrm>
            <a:off x="831850" y="1136064"/>
            <a:ext cx="775017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rgbClr val="2C567A"/>
                </a:solidFill>
              </a:rPr>
              <a:t>The most ideal locations:</a:t>
            </a:r>
          </a:p>
          <a:p>
            <a:endParaRPr lang="en-SG" sz="2400" b="1" dirty="0"/>
          </a:p>
          <a:p>
            <a:r>
              <a:rPr lang="en-SG" sz="2400" b="1" dirty="0"/>
              <a:t>Borough: </a:t>
            </a:r>
          </a:p>
          <a:p>
            <a:r>
              <a:rPr lang="en-SG" sz="2400" dirty="0"/>
              <a:t>Etobicoke </a:t>
            </a:r>
          </a:p>
          <a:p>
            <a:endParaRPr lang="en-SG" sz="2400" b="1" dirty="0"/>
          </a:p>
          <a:p>
            <a:r>
              <a:rPr lang="en-SG" sz="2400" b="1" dirty="0"/>
              <a:t>Neighbourhoods</a:t>
            </a:r>
            <a:r>
              <a:rPr lang="en-SG" sz="2400" dirty="0"/>
              <a:t>: </a:t>
            </a:r>
          </a:p>
          <a:p>
            <a:r>
              <a:rPr lang="en-SG" sz="2400" dirty="0"/>
              <a:t>Cloverdale, Islington, Martin Grove, Princess Gardens, West Deane Park</a:t>
            </a:r>
          </a:p>
          <a:p>
            <a:endParaRPr lang="en-SG" sz="2400" dirty="0"/>
          </a:p>
          <a:p>
            <a:r>
              <a:rPr lang="en-SG" sz="2400" dirty="0"/>
              <a:t>This area has the largest population, 2</a:t>
            </a:r>
            <a:r>
              <a:rPr lang="en-SG" sz="2400" baseline="30000" dirty="0"/>
              <a:t>nd</a:t>
            </a:r>
            <a:r>
              <a:rPr lang="en-SG" sz="2400" dirty="0"/>
              <a:t> lowest in total number of restaurants, 2</a:t>
            </a:r>
            <a:r>
              <a:rPr lang="en-SG" sz="2400" baseline="30000" dirty="0"/>
              <a:t>nd</a:t>
            </a:r>
            <a:r>
              <a:rPr lang="en-SG" sz="2400" dirty="0"/>
              <a:t> highest spending power and 3rd highest % of Chinese population in the cluster</a:t>
            </a:r>
          </a:p>
        </p:txBody>
      </p:sp>
    </p:spTree>
    <p:extLst>
      <p:ext uri="{BB962C8B-B14F-4D97-AF65-F5344CB8AC3E}">
        <p14:creationId xmlns:p14="http://schemas.microsoft.com/office/powerpoint/2010/main" val="159421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C09084-AABC-444E-ACB8-AB52A23657DB}"/>
              </a:ext>
            </a:extLst>
          </p:cNvPr>
          <p:cNvSpPr/>
          <p:nvPr/>
        </p:nvSpPr>
        <p:spPr>
          <a:xfrm>
            <a:off x="355600" y="6164263"/>
            <a:ext cx="1498600" cy="681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Business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485900"/>
            <a:ext cx="10837862" cy="46910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Opening a new Chinese restaurant in big city like Toronto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Existing restaurants present in the city making it a tougher task to success in this field.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Factors that may affect the success of the business:</a:t>
            </a:r>
          </a:p>
          <a:p>
            <a:pPr marL="0" indent="0">
              <a:buNone/>
            </a:pPr>
            <a:r>
              <a:rPr lang="en-US" sz="2400" dirty="0"/>
              <a:t>    1. Population</a:t>
            </a:r>
          </a:p>
          <a:p>
            <a:pPr marL="0" indent="0">
              <a:buNone/>
            </a:pPr>
            <a:r>
              <a:rPr lang="en-US" sz="2400" dirty="0"/>
              <a:t>    2. Ability and willingness to spend</a:t>
            </a:r>
          </a:p>
          <a:p>
            <a:pPr marL="0" indent="0">
              <a:buNone/>
            </a:pPr>
            <a:r>
              <a:rPr lang="en-US" sz="2400" dirty="0"/>
              <a:t>    3. Competition with other restaurant</a:t>
            </a:r>
          </a:p>
          <a:p>
            <a:pPr marL="0" indent="0">
              <a:buNone/>
            </a:pPr>
            <a:r>
              <a:rPr lang="en-US" sz="2400" dirty="0"/>
              <a:t>    4. Quality of food and type of cuisine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038C15-6296-474F-8A6C-DC7339D25742}"/>
              </a:ext>
            </a:extLst>
          </p:cNvPr>
          <p:cNvSpPr/>
          <p:nvPr/>
        </p:nvSpPr>
        <p:spPr>
          <a:xfrm>
            <a:off x="6550693" y="3606800"/>
            <a:ext cx="4960233" cy="18797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b="1" dirty="0"/>
              <a:t>Which areas are the best options to open a new Chinese Restaurant in Toronto???</a:t>
            </a:r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07B20B-17AA-4F05-9089-FF3CF3D7CADB}"/>
              </a:ext>
            </a:extLst>
          </p:cNvPr>
          <p:cNvSpPr/>
          <p:nvPr/>
        </p:nvSpPr>
        <p:spPr>
          <a:xfrm>
            <a:off x="264318" y="6210300"/>
            <a:ext cx="1539082" cy="546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Source</a:t>
            </a:r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z="28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44" y="3421339"/>
            <a:ext cx="3445566" cy="25046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Toronto Census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SG" sz="2200" dirty="0"/>
              <a:t>Population &amp; Ethnic Distribution of Each Neighbourhood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SG" sz="2200" dirty="0"/>
              <a:t>Income Distribution of Each Neighbourhood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22" name="Picture Placeholder 21" descr="downtown area at dusk">
            <a:extLst>
              <a:ext uri="{FF2B5EF4-FFF2-40B4-BE49-F238E27FC236}">
                <a16:creationId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5" name="Picture Placeholder 84" descr="Single gear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674" y="2915066"/>
            <a:ext cx="3445200" cy="3436082"/>
          </a:xfrm>
        </p:spPr>
        <p:txBody>
          <a:bodyPr>
            <a:normAutofit/>
          </a:bodyPr>
          <a:lstStyle/>
          <a:p>
            <a:r>
              <a:rPr lang="en-SG" sz="2800" b="1" dirty="0">
                <a:solidFill>
                  <a:schemeClr val="accent3">
                    <a:lumMod val="50000"/>
                  </a:schemeClr>
                </a:solidFill>
              </a:rPr>
              <a:t>Foursquare API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SG" sz="2100" dirty="0"/>
              <a:t>Number of Restaurants in Each Neighbourhood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SG" sz="2100" dirty="0"/>
              <a:t>Number of Chinese  Restaurants in Each Neighbourhood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SG" sz="2100" dirty="0"/>
              <a:t>Latitude and Longitude of Each Neighbourhood</a:t>
            </a: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AE9C851-E840-4EA0-904E-1C7180E52EB6}"/>
              </a:ext>
            </a:extLst>
          </p:cNvPr>
          <p:cNvSpPr/>
          <p:nvPr/>
        </p:nvSpPr>
        <p:spPr>
          <a:xfrm>
            <a:off x="406400" y="6136573"/>
            <a:ext cx="1358900" cy="708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z="2000" dirty="0"/>
              <a:t>Toronto</a:t>
            </a:r>
            <a:r>
              <a:rPr lang="en-US" dirty="0"/>
              <a:t> </a:t>
            </a:r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After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9D43EA1-6A84-435A-9859-20DB65B3E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14417"/>
          <a:stretch/>
        </p:blipFill>
        <p:spPr>
          <a:xfrm>
            <a:off x="23506" y="2694134"/>
            <a:ext cx="6121401" cy="3855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C2FC582-DB32-4CBE-8419-72A0DF5EBAAB}"/>
              </a:ext>
            </a:extLst>
          </p:cNvPr>
          <p:cNvPicPr>
            <a:picLocks noGrp="1" noChangeAspect="1"/>
          </p:cNvPicPr>
          <p:nvPr>
            <p:ph idx="19"/>
          </p:nvPr>
        </p:nvPicPr>
        <p:blipFill rotWithShape="1">
          <a:blip r:embed="rId8"/>
          <a:srcRect r="9849" b="3056"/>
          <a:stretch/>
        </p:blipFill>
        <p:spPr>
          <a:xfrm>
            <a:off x="6083299" y="-13561"/>
            <a:ext cx="6096001" cy="37219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6F0776-B9FA-4984-99A7-57EB0C34E364}"/>
              </a:ext>
            </a:extLst>
          </p:cNvPr>
          <p:cNvSpPr txBox="1"/>
          <p:nvPr/>
        </p:nvSpPr>
        <p:spPr>
          <a:xfrm>
            <a:off x="7212018" y="3705784"/>
            <a:ext cx="207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Cluster 0 =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7030A0"/>
                </a:solidFill>
              </a:rPr>
              <a:t>Cluster 1 = </a:t>
            </a:r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Cluster 2 = </a:t>
            </a:r>
            <a:r>
              <a:rPr lang="en-US" b="1" dirty="0">
                <a:solidFill>
                  <a:srgbClr val="0070C0"/>
                </a:solidFill>
              </a:rPr>
              <a:t>Blue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E4C339-FCE8-42EB-BC08-A0BB61430CF0}"/>
              </a:ext>
            </a:extLst>
          </p:cNvPr>
          <p:cNvSpPr/>
          <p:nvPr/>
        </p:nvSpPr>
        <p:spPr>
          <a:xfrm>
            <a:off x="9291126" y="3818694"/>
            <a:ext cx="21686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BD4FF"/>
                </a:solidFill>
              </a:rPr>
              <a:t>Cluster 3 = </a:t>
            </a:r>
            <a:r>
              <a:rPr lang="en-US" b="1" dirty="0">
                <a:solidFill>
                  <a:srgbClr val="5BD4FF"/>
                </a:solidFill>
              </a:rPr>
              <a:t>Turquoise</a:t>
            </a:r>
          </a:p>
          <a:p>
            <a:r>
              <a:rPr lang="en-US" dirty="0">
                <a:solidFill>
                  <a:srgbClr val="FFC000"/>
                </a:solidFill>
              </a:rPr>
              <a:t>Cluster 4 = </a:t>
            </a:r>
            <a:r>
              <a:rPr lang="en-US" b="1" dirty="0">
                <a:solidFill>
                  <a:srgbClr val="FFC000"/>
                </a:solidFill>
              </a:rPr>
              <a:t>Orange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13A483-482F-44A2-87B5-03FD36B8CA89}"/>
              </a:ext>
            </a:extLst>
          </p:cNvPr>
          <p:cNvSpPr/>
          <p:nvPr/>
        </p:nvSpPr>
        <p:spPr>
          <a:xfrm>
            <a:off x="406400" y="6146800"/>
            <a:ext cx="120650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Characteristic of each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E6E84B-FCDC-46D5-8E1D-F8D4D1789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4073"/>
              </p:ext>
            </p:extLst>
          </p:nvPr>
        </p:nvGraphicFramePr>
        <p:xfrm>
          <a:off x="1264970" y="1581918"/>
          <a:ext cx="9207500" cy="436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1835">
                  <a:extLst>
                    <a:ext uri="{9D8B030D-6E8A-4147-A177-3AD203B41FA5}">
                      <a16:colId xmlns:a16="http://schemas.microsoft.com/office/drawing/2014/main" val="2681902122"/>
                    </a:ext>
                  </a:extLst>
                </a:gridCol>
                <a:gridCol w="7165665">
                  <a:extLst>
                    <a:ext uri="{9D8B030D-6E8A-4147-A177-3AD203B41FA5}">
                      <a16:colId xmlns:a16="http://schemas.microsoft.com/office/drawing/2014/main" val="1406127812"/>
                    </a:ext>
                  </a:extLst>
                </a:gridCol>
              </a:tblGrid>
              <a:tr h="6435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Cluster Label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Characteristics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4442232"/>
                  </a:ext>
                </a:extLst>
              </a:tr>
              <a:tr h="8420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Low population, low spending power (-0.4 to 0.6), various % of restaurant, area and Chinese 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3454643"/>
                  </a:ext>
                </a:extLst>
              </a:tr>
              <a:tr h="1210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Generally high population, high spending power (1.7 to 3.8), various % of area and Chinese. Scarborough has the highest no. of Chinese restaurant in this cluster (n=16)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5358199"/>
                  </a:ext>
                </a:extLst>
              </a:tr>
              <a:tr h="408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Low population and extremely low spending power (negative)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2833908"/>
                  </a:ext>
                </a:extLst>
              </a:tr>
              <a:tr h="60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Average size of population and average spending power (0.2- 1.7)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2786971"/>
                  </a:ext>
                </a:extLst>
              </a:tr>
              <a:tr h="655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Low population and low spending power (negative to 0.2)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028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65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13A483-482F-44A2-87B5-03FD36B8CA89}"/>
              </a:ext>
            </a:extLst>
          </p:cNvPr>
          <p:cNvSpPr/>
          <p:nvPr/>
        </p:nvSpPr>
        <p:spPr>
          <a:xfrm>
            <a:off x="406400" y="6146800"/>
            <a:ext cx="120650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Details of neighbourhood in Cluster 1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FC3C6F-5A5A-46A6-AB3E-D321BB758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07" y="1823008"/>
            <a:ext cx="11345862" cy="32119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13A483-482F-44A2-87B5-03FD36B8CA89}"/>
              </a:ext>
            </a:extLst>
          </p:cNvPr>
          <p:cNvSpPr/>
          <p:nvPr/>
        </p:nvSpPr>
        <p:spPr>
          <a:xfrm>
            <a:off x="406400" y="6146800"/>
            <a:ext cx="120650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5938" y="12700"/>
            <a:ext cx="11150600" cy="920336"/>
          </a:xfrm>
        </p:spPr>
        <p:txBody>
          <a:bodyPr/>
          <a:lstStyle/>
          <a:p>
            <a:r>
              <a:rPr lang="en-GB" sz="3600" dirty="0">
                <a:cs typeface="Calibri" panose="020F0502020204030204" pitchFamily="34" charset="0"/>
              </a:rPr>
              <a:t>Total No. of restaurant &amp; Chinese restaurant </a:t>
            </a:r>
            <a:endParaRPr lang="en-US" sz="3600" dirty="0"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68784-6D8A-4D49-907A-88D58DBA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1519"/>
            <a:ext cx="6988629" cy="5816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F3A5B1-89F6-4D72-A828-9F4987F72622}"/>
              </a:ext>
            </a:extLst>
          </p:cNvPr>
          <p:cNvSpPr txBox="1"/>
          <p:nvPr/>
        </p:nvSpPr>
        <p:spPr>
          <a:xfrm>
            <a:off x="5987967" y="3103126"/>
            <a:ext cx="567857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Top TWO locations of choice: </a:t>
            </a:r>
          </a:p>
          <a:p>
            <a:endParaRPr lang="en-SG" sz="2000" dirty="0"/>
          </a:p>
          <a:p>
            <a:r>
              <a:rPr lang="en-SG" sz="2000" b="1" dirty="0"/>
              <a:t>      </a:t>
            </a:r>
            <a:r>
              <a:rPr lang="en-SG" sz="2000" b="1" dirty="0" err="1"/>
              <a:t>i</a:t>
            </a:r>
            <a:r>
              <a:rPr lang="en-SG" sz="2000" b="1" dirty="0"/>
              <a:t>. Rouge, Malvem </a:t>
            </a:r>
          </a:p>
          <a:p>
            <a:r>
              <a:rPr lang="en-SG" sz="2000" dirty="0"/>
              <a:t>         - Least number of restaurants (n=12)</a:t>
            </a:r>
          </a:p>
          <a:p>
            <a:r>
              <a:rPr lang="en-SG" sz="2000" dirty="0"/>
              <a:t>         - No Chinese restaurant in the area</a:t>
            </a:r>
          </a:p>
          <a:p>
            <a:endParaRPr lang="en-SG" sz="2000" dirty="0"/>
          </a:p>
          <a:p>
            <a:r>
              <a:rPr lang="en-SG" sz="2000" dirty="0"/>
              <a:t>      </a:t>
            </a:r>
            <a:r>
              <a:rPr lang="en-SG" sz="2000" b="1" dirty="0"/>
              <a:t>ii. Cloverdale, Islington, Martin Grove, Princess</a:t>
            </a:r>
          </a:p>
          <a:p>
            <a:r>
              <a:rPr lang="en-SG" sz="2000" b="1" dirty="0"/>
              <a:t>          Gardens, West Deane Park </a:t>
            </a:r>
          </a:p>
          <a:p>
            <a:r>
              <a:rPr lang="en-SG" sz="2000" dirty="0"/>
              <a:t>          - Low number of restaurants (n=18)</a:t>
            </a:r>
            <a:endParaRPr lang="en-SG" sz="2000" b="1" dirty="0"/>
          </a:p>
          <a:p>
            <a:r>
              <a:rPr lang="en-SG" sz="2000" dirty="0"/>
              <a:t>          - No Chinese restaurant in the area</a:t>
            </a:r>
            <a:endParaRPr lang="en-SG" sz="2000" b="1" dirty="0"/>
          </a:p>
          <a:p>
            <a:r>
              <a:rPr lang="en-SG" b="1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42534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13A483-482F-44A2-87B5-03FD36B8CA89}"/>
              </a:ext>
            </a:extLst>
          </p:cNvPr>
          <p:cNvSpPr/>
          <p:nvPr/>
        </p:nvSpPr>
        <p:spPr>
          <a:xfrm>
            <a:off x="406400" y="6146800"/>
            <a:ext cx="120650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0700" y="-88784"/>
            <a:ext cx="11150600" cy="920336"/>
          </a:xfrm>
        </p:spPr>
        <p:txBody>
          <a:bodyPr/>
          <a:lstStyle/>
          <a:p>
            <a:r>
              <a:rPr lang="en-GB" sz="3600" dirty="0">
                <a:cs typeface="Calibri" panose="020F0502020204030204" pitchFamily="34" charset="0"/>
              </a:rPr>
              <a:t>Spending Power of each neighbourhood</a:t>
            </a:r>
            <a:endParaRPr lang="en-US" sz="3600" dirty="0"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3A5B1-89F6-4D72-A828-9F4987F72622}"/>
              </a:ext>
            </a:extLst>
          </p:cNvPr>
          <p:cNvSpPr txBox="1"/>
          <p:nvPr/>
        </p:nvSpPr>
        <p:spPr>
          <a:xfrm>
            <a:off x="5959381" y="3196008"/>
            <a:ext cx="59532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Top TWO locations of choice: </a:t>
            </a:r>
          </a:p>
          <a:p>
            <a:endParaRPr lang="en-SG" sz="2000" dirty="0"/>
          </a:p>
          <a:p>
            <a:r>
              <a:rPr lang="en-SG" sz="2000" b="1" dirty="0"/>
              <a:t>      </a:t>
            </a:r>
            <a:r>
              <a:rPr lang="en-SG" sz="2000" b="1" dirty="0" err="1"/>
              <a:t>i</a:t>
            </a:r>
            <a:r>
              <a:rPr lang="en-SG" sz="2000" b="1" dirty="0"/>
              <a:t>. Harbourfront, Regent Park</a:t>
            </a:r>
          </a:p>
          <a:p>
            <a:r>
              <a:rPr lang="en-SG" sz="2000" dirty="0"/>
              <a:t>         - Highest spending ability in the region</a:t>
            </a:r>
          </a:p>
          <a:p>
            <a:endParaRPr lang="en-SG" sz="2000" dirty="0"/>
          </a:p>
          <a:p>
            <a:r>
              <a:rPr lang="en-SG" sz="2000" dirty="0"/>
              <a:t>      </a:t>
            </a:r>
            <a:r>
              <a:rPr lang="en-SG" sz="2000" b="1" dirty="0"/>
              <a:t>ii. Cloverdale, Islington, Martin Grove, Princess</a:t>
            </a:r>
          </a:p>
          <a:p>
            <a:r>
              <a:rPr lang="en-SG" sz="2000" b="1" dirty="0"/>
              <a:t>          Gardens, West Deane Park </a:t>
            </a:r>
          </a:p>
          <a:p>
            <a:r>
              <a:rPr lang="en-SG" sz="2000" dirty="0"/>
              <a:t>          - Second highest spending ability in the region</a:t>
            </a:r>
          </a:p>
          <a:p>
            <a:endParaRPr lang="en-SG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DECDB9-D352-44D0-B433-CAA23E54A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15"/>
          <a:stretch/>
        </p:blipFill>
        <p:spPr>
          <a:xfrm>
            <a:off x="0" y="946524"/>
            <a:ext cx="5704937" cy="58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13A483-482F-44A2-87B5-03FD36B8CA89}"/>
              </a:ext>
            </a:extLst>
          </p:cNvPr>
          <p:cNvSpPr/>
          <p:nvPr/>
        </p:nvSpPr>
        <p:spPr>
          <a:xfrm>
            <a:off x="406400" y="6146800"/>
            <a:ext cx="120650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0700" y="-88784"/>
            <a:ext cx="11150600" cy="920336"/>
          </a:xfrm>
        </p:spPr>
        <p:txBody>
          <a:bodyPr/>
          <a:lstStyle/>
          <a:p>
            <a:r>
              <a:rPr lang="en-GB" sz="3600" dirty="0">
                <a:cs typeface="Calibri" panose="020F0502020204030204" pitchFamily="34" charset="0"/>
              </a:rPr>
              <a:t>Population of each neighbourhood</a:t>
            </a:r>
            <a:endParaRPr lang="en-US" sz="3600" dirty="0"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3A5B1-89F6-4D72-A828-9F4987F72622}"/>
              </a:ext>
            </a:extLst>
          </p:cNvPr>
          <p:cNvSpPr txBox="1"/>
          <p:nvPr/>
        </p:nvSpPr>
        <p:spPr>
          <a:xfrm>
            <a:off x="5959381" y="3196008"/>
            <a:ext cx="59532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Top TWO locations of choice: </a:t>
            </a:r>
          </a:p>
          <a:p>
            <a:endParaRPr lang="en-SG" sz="2000" dirty="0"/>
          </a:p>
          <a:p>
            <a:r>
              <a:rPr lang="en-SG" sz="2000" b="1" dirty="0"/>
              <a:t>      </a:t>
            </a:r>
            <a:r>
              <a:rPr lang="en-SG" sz="2000" b="1" dirty="0" err="1"/>
              <a:t>i</a:t>
            </a:r>
            <a:r>
              <a:rPr lang="en-SG" sz="2000" b="1" dirty="0"/>
              <a:t>. Cloverdale, Islington, Martin Grove, Princess</a:t>
            </a:r>
          </a:p>
          <a:p>
            <a:r>
              <a:rPr lang="en-SG" sz="2000" b="1" dirty="0"/>
              <a:t>          Gardens, West Deane Park </a:t>
            </a:r>
          </a:p>
          <a:p>
            <a:r>
              <a:rPr lang="en-SG" sz="2000" dirty="0"/>
              <a:t>         - Largest population in the region hence the</a:t>
            </a:r>
          </a:p>
          <a:p>
            <a:r>
              <a:rPr lang="en-SG" sz="2000" dirty="0"/>
              <a:t>           demand may be higher</a:t>
            </a:r>
          </a:p>
          <a:p>
            <a:endParaRPr lang="en-SG" sz="2000" dirty="0"/>
          </a:p>
          <a:p>
            <a:r>
              <a:rPr lang="en-SG" sz="2000" dirty="0"/>
              <a:t>      </a:t>
            </a:r>
            <a:r>
              <a:rPr lang="en-SG" sz="2000" b="1" dirty="0"/>
              <a:t>ii. Newtonbrook, Willowdale</a:t>
            </a:r>
            <a:endParaRPr lang="en-SG" sz="2000" dirty="0"/>
          </a:p>
          <a:p>
            <a:r>
              <a:rPr lang="en-SG" sz="2000" dirty="0"/>
              <a:t>          - Second largest in the region</a:t>
            </a:r>
          </a:p>
          <a:p>
            <a:endParaRPr lang="en-SG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1F38F-DD1D-4136-8DA6-EAFB45DD4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1512"/>
            <a:ext cx="5988234" cy="589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3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72F8CF-3688-4B14-A13A-EB7FF46D2F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0</TotalTime>
  <Words>596</Words>
  <Application>Microsoft Office PowerPoint</Application>
  <PresentationFormat>Widescreen</PresentationFormat>
  <Paragraphs>117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Office Theme</vt:lpstr>
      <vt:lpstr>Ideal Location for Chinese restaurant in Toronto</vt:lpstr>
      <vt:lpstr> Business Problem </vt:lpstr>
      <vt:lpstr>Data Source</vt:lpstr>
      <vt:lpstr>Clustering </vt:lpstr>
      <vt:lpstr>Characteristic of each cluster</vt:lpstr>
      <vt:lpstr>Details of neighbourhood in Cluster 1</vt:lpstr>
      <vt:lpstr>Total No. of restaurant &amp; Chinese restaurant </vt:lpstr>
      <vt:lpstr>Spending Power of each neighbourhood</vt:lpstr>
      <vt:lpstr>Population of each neighbourhood</vt:lpstr>
      <vt:lpstr>Chinese population of each neighbourhood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2019-10-05T16:11:57Z</dcterms:created>
  <dcterms:modified xsi:type="dcterms:W3CDTF">2019-10-06T04:40:00Z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