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6" r:id="rId3"/>
    <p:sldId id="257" r:id="rId4"/>
    <p:sldId id="258" r:id="rId5"/>
    <p:sldId id="261" r:id="rId6"/>
    <p:sldId id="263" r:id="rId7"/>
    <p:sldId id="265" r:id="rId8"/>
    <p:sldId id="266" r:id="rId9"/>
    <p:sldId id="267" r:id="rId10"/>
    <p:sldId id="269" r:id="rId11"/>
    <p:sldId id="270" r:id="rId12"/>
    <p:sldId id="271" r:id="rId13"/>
    <p:sldId id="276" r:id="rId14"/>
    <p:sldId id="277" r:id="rId15"/>
    <p:sldId id="278" r:id="rId16"/>
    <p:sldId id="280" r:id="rId17"/>
    <p:sldId id="281" r:id="rId18"/>
    <p:sldId id="284"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9" d="100"/>
          <a:sy n="69" d="100"/>
        </p:scale>
        <p:origin x="61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fld id="{816A48CC-7704-4B4D-8A76-98A206D13BEE}" type="datetimeFigureOut">
              <a:rPr lang="en-US" smtClean="0"/>
              <a:t>8/31/2023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378678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816A48CC-7704-4B4D-8A76-98A206D13BEE}" type="datetimeFigureOut">
              <a:rPr lang="en-US" smtClean="0"/>
              <a:t>8/31/2023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239978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816A48CC-7704-4B4D-8A76-98A206D13BEE}" type="datetimeFigureOut">
              <a:rPr lang="en-US" smtClean="0"/>
              <a:t>8/31/2023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18854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816A48CC-7704-4B4D-8A76-98A206D13BEE}" type="datetimeFigureOut">
              <a:rPr lang="en-US" smtClean="0"/>
              <a:t>8/31/2023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1709674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816A48CC-7704-4B4D-8A76-98A206D13BEE}" type="datetimeFigureOut">
              <a:rPr lang="en-US" smtClean="0"/>
              <a:t>8/31/2023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97629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816A48CC-7704-4B4D-8A76-98A206D13BEE}" type="datetimeFigureOut">
              <a:rPr lang="en-US" smtClean="0"/>
              <a:t>8/31/2023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304511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816A48CC-7704-4B4D-8A76-98A206D13BEE}" type="datetimeFigureOut">
              <a:rPr lang="en-US" smtClean="0"/>
              <a:t>8/31/2023</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105970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816A48CC-7704-4B4D-8A76-98A206D13BEE}" type="datetimeFigureOut">
              <a:rPr lang="en-US" smtClean="0"/>
              <a:t>8/31/2023</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237838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16A48CC-7704-4B4D-8A76-98A206D13BEE}" type="datetimeFigureOut">
              <a:rPr lang="en-US" smtClean="0"/>
              <a:t>8/31/2023</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2356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16A48CC-7704-4B4D-8A76-98A206D13BEE}" type="datetimeFigureOut">
              <a:rPr lang="en-US" smtClean="0"/>
              <a:t>8/31/2023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248693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16A48CC-7704-4B4D-8A76-98A206D13BEE}" type="datetimeFigureOut">
              <a:rPr lang="en-US" smtClean="0"/>
              <a:t>8/31/2023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A262CEA-1EC3-4712-878D-A32A7724ECAF}" type="slidenum">
              <a:rPr lang="en-US" smtClean="0"/>
              <a:t>‹N°›</a:t>
            </a:fld>
            <a:endParaRPr lang="en-US"/>
          </a:p>
        </p:txBody>
      </p:sp>
    </p:spTree>
    <p:extLst>
      <p:ext uri="{BB962C8B-B14F-4D97-AF65-F5344CB8AC3E}">
        <p14:creationId xmlns:p14="http://schemas.microsoft.com/office/powerpoint/2010/main" val="218579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A48CC-7704-4B4D-8A76-98A206D13BEE}" type="datetimeFigureOut">
              <a:rPr lang="en-US" smtClean="0"/>
              <a:t>8/31/2023</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62CEA-1EC3-4712-878D-A32A7724ECAF}" type="slidenum">
              <a:rPr lang="en-US" smtClean="0"/>
              <a:t>‹N°›</a:t>
            </a:fld>
            <a:endParaRPr lang="en-US"/>
          </a:p>
        </p:txBody>
      </p:sp>
    </p:spTree>
    <p:extLst>
      <p:ext uri="{BB962C8B-B14F-4D97-AF65-F5344CB8AC3E}">
        <p14:creationId xmlns:p14="http://schemas.microsoft.com/office/powerpoint/2010/main" val="224301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 y="15465"/>
            <a:ext cx="12192000" cy="6858000"/>
          </a:xfrm>
          <a:prstGeom prst="rect">
            <a:avLst/>
          </a:prstGeom>
          <a:solidFill>
            <a:srgbClr val="FFFFFF"/>
          </a:solidFill>
          <a:ln w="57150" cmpd="thickThin">
            <a:solidFill>
              <a:srgbClr val="0070C0"/>
            </a:solidFill>
            <a:miter lim="800000"/>
            <a:headEnd/>
            <a:tailEnd/>
          </a:ln>
        </p:spPr>
        <p:txBody>
          <a:bodyPr rot="0" vert="horz" wrap="square" lIns="91440" tIns="45720" rIns="91440" bIns="45720" anchor="t" anchorCtr="0" upright="1">
            <a:noAutofit/>
          </a:bodyPr>
          <a:lstStyle/>
          <a:p>
            <a:pPr algn="ctr"/>
            <a:endParaRPr lang="fr-FR" b="1" dirty="0">
              <a:latin typeface="Baskerville Old Face" panose="02020602080505020303" pitchFamily="18" charset="0"/>
              <a:cs typeface="Times New Roman" panose="02020603050405020304" pitchFamily="18" charset="0"/>
            </a:endParaRPr>
          </a:p>
          <a:p>
            <a:pPr algn="ctr"/>
            <a:r>
              <a:rPr lang="fr-FR" b="1" dirty="0">
                <a:latin typeface="Baskerville Old Face" panose="02020602080505020303" pitchFamily="18" charset="0"/>
                <a:cs typeface="Times New Roman" panose="02020603050405020304" pitchFamily="18" charset="0"/>
              </a:rPr>
              <a:t>MINISTERE DE L’EDUCATION NATIONALE ET DE LA RECHERCHE SCIENTIFIQUE</a:t>
            </a:r>
          </a:p>
          <a:p>
            <a:pPr algn="ctr"/>
            <a:endParaRPr lang="fr-CH" b="1" dirty="0">
              <a:latin typeface="Baskerville Old Face" panose="02020602080505020303" pitchFamily="18" charset="0"/>
              <a:cs typeface="Times New Roman" panose="02020603050405020304" pitchFamily="18" charset="0"/>
            </a:endParaRPr>
          </a:p>
          <a:p>
            <a:pPr algn="ctr"/>
            <a:endParaRPr lang="fr-CH" b="1" dirty="0">
              <a:latin typeface="Baskerville Old Face" panose="02020602080505020303" pitchFamily="18" charset="0"/>
              <a:cs typeface="Times New Roman" panose="02020603050405020304" pitchFamily="18" charset="0"/>
            </a:endParaRPr>
          </a:p>
          <a:p>
            <a:pPr algn="ctr"/>
            <a:endParaRPr lang="fr-CH" b="1" dirty="0">
              <a:latin typeface="Baskerville Old Face" panose="02020602080505020303" pitchFamily="18" charset="0"/>
              <a:cs typeface="Times New Roman" panose="02020603050405020304" pitchFamily="18" charset="0"/>
            </a:endParaRPr>
          </a:p>
          <a:p>
            <a:pPr algn="ctr"/>
            <a:endParaRPr lang="fr-CH" b="1" dirty="0">
              <a:latin typeface="Baskerville Old Face" panose="02020602080505020303" pitchFamily="18" charset="0"/>
              <a:cs typeface="Times New Roman" panose="02020603050405020304" pitchFamily="18" charset="0"/>
            </a:endParaRPr>
          </a:p>
          <a:p>
            <a:pPr algn="ctr"/>
            <a:endParaRPr lang="fr-CH" b="1" dirty="0">
              <a:latin typeface="Baskerville Old Face" panose="02020602080505020303" pitchFamily="18" charset="0"/>
              <a:cs typeface="Times New Roman" panose="02020603050405020304" pitchFamily="18" charset="0"/>
            </a:endParaRPr>
          </a:p>
          <a:p>
            <a:pPr algn="ctr"/>
            <a:endParaRPr lang="en-US" b="1" dirty="0">
              <a:latin typeface="Baskerville Old Face" panose="02020602080505020303" pitchFamily="18" charset="0"/>
              <a:cs typeface="Times New Roman" panose="02020603050405020304" pitchFamily="18" charset="0"/>
            </a:endParaRPr>
          </a:p>
          <a:p>
            <a:pPr algn="ctr"/>
            <a:r>
              <a:rPr lang="en-US" b="1" dirty="0">
                <a:latin typeface="Baskerville Old Face" panose="02020602080505020303" pitchFamily="18" charset="0"/>
                <a:cs typeface="Times New Roman" panose="02020603050405020304" pitchFamily="18" charset="0"/>
              </a:rPr>
              <a:t>FACULTE DE GESTION ET ADMINISTRATION</a:t>
            </a:r>
            <a:endParaRPr lang="fr-FR" b="1" dirty="0">
              <a:latin typeface="Baskerville Old Face" panose="02020602080505020303" pitchFamily="18" charset="0"/>
              <a:cs typeface="Times New Roman" panose="02020603050405020304" pitchFamily="18" charset="0"/>
            </a:endParaRPr>
          </a:p>
          <a:p>
            <a:pPr algn="ctr"/>
            <a:r>
              <a:rPr lang="fr-FR" b="1" dirty="0">
                <a:latin typeface="Baskerville Old Face" panose="02020602080505020303" pitchFamily="18" charset="0"/>
                <a:cs typeface="Times New Roman" panose="02020603050405020304" pitchFamily="18" charset="0"/>
              </a:rPr>
              <a:t>OPTION: FINANCE ET COMPTABILITE</a:t>
            </a:r>
            <a:endParaRPr lang="fr-FR" dirty="0">
              <a:latin typeface="Baskerville Old Face" panose="02020602080505020303" pitchFamily="18" charset="0"/>
              <a:cs typeface="Times New Roman" panose="02020603050405020304" pitchFamily="18" charset="0"/>
            </a:endParaRPr>
          </a:p>
        </p:txBody>
      </p:sp>
      <p:sp>
        <p:nvSpPr>
          <p:cNvPr id="6" name="Rectangle 5"/>
          <p:cNvSpPr>
            <a:spLocks noChangeArrowheads="1"/>
          </p:cNvSpPr>
          <p:nvPr/>
        </p:nvSpPr>
        <p:spPr bwMode="auto">
          <a:xfrm>
            <a:off x="3229216" y="628513"/>
            <a:ext cx="5345878" cy="3030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2000" b="1" dirty="0">
                <a:latin typeface="Baskerville Old Face" panose="02020602080505020303" pitchFamily="18" charset="0"/>
                <a:cs typeface="Times New Roman" panose="02020603050405020304" pitchFamily="18" charset="0"/>
              </a:rPr>
              <a:t>UNIVERSITE LUMIERE DE BUJUMBURA</a:t>
            </a:r>
            <a:endParaRPr lang="fr-FR" sz="2000" dirty="0">
              <a:latin typeface="Baskerville Old Face" panose="02020602080505020303" pitchFamily="18" charset="0"/>
              <a:cs typeface="Times New Roman" panose="02020603050405020304" pitchFamily="18" charset="0"/>
            </a:endParaRPr>
          </a:p>
        </p:txBody>
      </p:sp>
      <p:sp>
        <p:nvSpPr>
          <p:cNvPr id="9" name="Rectangle 8"/>
          <p:cNvSpPr>
            <a:spLocks noChangeArrowheads="1"/>
          </p:cNvSpPr>
          <p:nvPr/>
        </p:nvSpPr>
        <p:spPr bwMode="auto">
          <a:xfrm>
            <a:off x="375095" y="4910796"/>
            <a:ext cx="5005417" cy="1015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fr-FR" b="1" u="sng" dirty="0">
                <a:latin typeface="Baskerville Old Face" panose="02020602080505020303" pitchFamily="18" charset="0"/>
                <a:cs typeface="Times New Roman" panose="02020603050405020304" pitchFamily="18" charset="0"/>
              </a:rPr>
              <a:t>SOUS L’ENCADREMENT DE</a:t>
            </a:r>
            <a:r>
              <a:rPr lang="fr-FR" b="1" dirty="0">
                <a:latin typeface="Baskerville Old Face" panose="02020602080505020303" pitchFamily="18" charset="0"/>
                <a:cs typeface="Times New Roman" panose="02020603050405020304" pitchFamily="18" charset="0"/>
              </a:rPr>
              <a:t> :</a:t>
            </a:r>
            <a:endParaRPr lang="fr-FR" dirty="0">
              <a:latin typeface="Baskerville Old Face" panose="02020602080505020303" pitchFamily="18" charset="0"/>
              <a:cs typeface="Times New Roman" panose="02020603050405020304" pitchFamily="18" charset="0"/>
            </a:endParaRPr>
          </a:p>
          <a:p>
            <a:r>
              <a:rPr lang="fr-FR" sz="2400" b="1" dirty="0">
                <a:latin typeface="Baskerville Old Face" panose="02020602080505020303" pitchFamily="18" charset="0"/>
                <a:cs typeface="Times New Roman" pitchFamily="18" charset="0"/>
              </a:rPr>
              <a:t>Monsieur MUSABWA Theo</a:t>
            </a:r>
            <a:endParaRPr lang="fr-FR" sz="2400" dirty="0">
              <a:latin typeface="Baskerville Old Face" panose="02020602080505020303" pitchFamily="18" charset="0"/>
              <a:cs typeface="Times New Roman" pitchFamily="18" charset="0"/>
            </a:endParaRPr>
          </a:p>
          <a:p>
            <a:r>
              <a:rPr lang="fr-FR" sz="2400" b="1" dirty="0">
                <a:latin typeface="Baskerville Old Face" panose="02020602080505020303" pitchFamily="18" charset="0"/>
                <a:cs typeface="Times New Roman" panose="02020603050405020304" pitchFamily="18" charset="0"/>
              </a:rPr>
              <a:t> </a:t>
            </a:r>
            <a:endParaRPr lang="en-US" sz="2400" dirty="0">
              <a:latin typeface="Baskerville Old Face" panose="02020602080505020303" pitchFamily="18" charset="0"/>
              <a:cs typeface="Times New Roman" panose="02020603050405020304" pitchFamily="18" charset="0"/>
            </a:endParaRPr>
          </a:p>
          <a:p>
            <a:pPr>
              <a:lnSpc>
                <a:spcPct val="107000"/>
              </a:lnSpc>
              <a:spcAft>
                <a:spcPts val="800"/>
              </a:spcAft>
            </a:pPr>
            <a:r>
              <a:rPr lang="fr-FR" sz="1400" dirty="0">
                <a:latin typeface="Baskerville Old Face" panose="02020602080505020303" pitchFamily="18" charset="0"/>
                <a:ea typeface="Calibri"/>
                <a:cs typeface="Times New Roman" panose="02020603050405020304" pitchFamily="18" charset="0"/>
              </a:rPr>
              <a:t> </a:t>
            </a:r>
          </a:p>
        </p:txBody>
      </p:sp>
      <p:sp>
        <p:nvSpPr>
          <p:cNvPr id="10" name="Rectangle 9"/>
          <p:cNvSpPr>
            <a:spLocks noChangeArrowheads="1"/>
          </p:cNvSpPr>
          <p:nvPr/>
        </p:nvSpPr>
        <p:spPr bwMode="auto">
          <a:xfrm>
            <a:off x="4450490" y="6252138"/>
            <a:ext cx="3389904" cy="549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pPr>
            <a:r>
              <a:rPr lang="fr-FR" sz="2400" b="1" dirty="0">
                <a:latin typeface="Baskerville Old Face" panose="02020602080505020303" pitchFamily="18" charset="0"/>
                <a:ea typeface="Calibri"/>
                <a:cs typeface="Times New Roman"/>
              </a:rPr>
              <a:t>Bujumbura,</a:t>
            </a:r>
            <a:r>
              <a:rPr lang="fr-FR" sz="2400" b="1" dirty="0">
                <a:latin typeface="Baskerville Old Face" panose="02020602080505020303" pitchFamily="18" charset="0"/>
                <a:ea typeface="Calibri"/>
                <a:cs typeface="Times New Roman" panose="02020603050405020304" pitchFamily="18" charset="0"/>
              </a:rPr>
              <a:t> </a:t>
            </a:r>
            <a:r>
              <a:rPr lang="fr-FR" sz="2400" b="1" dirty="0">
                <a:latin typeface="Baskerville Old Face" panose="02020602080505020303" pitchFamily="18" charset="0"/>
                <a:cs typeface="Times New Roman" pitchFamily="18" charset="0"/>
              </a:rPr>
              <a:t>Aout</a:t>
            </a:r>
            <a:r>
              <a:rPr lang="fr-FR" sz="2400" b="1" dirty="0">
                <a:latin typeface="Baskerville Old Face" panose="02020602080505020303" pitchFamily="18" charset="0"/>
                <a:cs typeface="Times New Roman"/>
              </a:rPr>
              <a:t> 2023</a:t>
            </a:r>
            <a:endParaRPr lang="fr-FR" sz="2400" dirty="0">
              <a:latin typeface="Baskerville Old Face" panose="02020602080505020303" pitchFamily="18" charset="0"/>
              <a:ea typeface="Calibri"/>
              <a:cs typeface="Times New Roman"/>
            </a:endParaRPr>
          </a:p>
        </p:txBody>
      </p:sp>
      <p:sp>
        <p:nvSpPr>
          <p:cNvPr id="3" name="ZoneTexte 2"/>
          <p:cNvSpPr txBox="1"/>
          <p:nvPr/>
        </p:nvSpPr>
        <p:spPr>
          <a:xfrm>
            <a:off x="5612523" y="4402966"/>
            <a:ext cx="3936383" cy="1015663"/>
          </a:xfrm>
          <a:prstGeom prst="rect">
            <a:avLst/>
          </a:prstGeom>
          <a:noFill/>
        </p:spPr>
        <p:txBody>
          <a:bodyPr wrap="square" rtlCol="0">
            <a:spAutoFit/>
          </a:bodyPr>
          <a:lstStyle/>
          <a:p>
            <a:pPr algn="ctr"/>
            <a:r>
              <a:rPr lang="fr-FR" sz="2000" b="1" dirty="0">
                <a:latin typeface="Baskerville Old Face" panose="02020602080505020303" pitchFamily="18" charset="0"/>
                <a:cs typeface="Times New Roman" panose="02020603050405020304" pitchFamily="18" charset="0"/>
              </a:rPr>
              <a:t>Présenté par:</a:t>
            </a:r>
          </a:p>
          <a:p>
            <a:pPr algn="ctr"/>
            <a:r>
              <a:rPr lang="en-US" sz="2000" b="1" dirty="0">
                <a:latin typeface="Baskerville Old Face" panose="02020602080505020303" pitchFamily="18" charset="0"/>
                <a:cs typeface="Times New Roman" pitchFamily="18" charset="0"/>
              </a:rPr>
              <a:t>MANIRAKIZA  Ange Ciella </a:t>
            </a:r>
            <a:endParaRPr lang="fr-FR" sz="2000" dirty="0">
              <a:latin typeface="Baskerville Old Face" panose="02020602080505020303" pitchFamily="18" charset="0"/>
              <a:cs typeface="Times New Roman" pitchFamily="18" charset="0"/>
            </a:endParaRPr>
          </a:p>
          <a:p>
            <a:pPr algn="ctr"/>
            <a:endParaRPr lang="fr-FR" sz="2000" b="1" dirty="0">
              <a:latin typeface="Baskerville Old Face" panose="02020602080505020303" pitchFamily="18" charset="0"/>
              <a:cs typeface="Times New Roman" panose="02020603050405020304" pitchFamily="18" charset="0"/>
            </a:endParaRPr>
          </a:p>
        </p:txBody>
      </p:sp>
      <p:pic>
        <p:nvPicPr>
          <p:cNvPr id="13" name="Image 12"/>
          <p:cNvPicPr/>
          <p:nvPr/>
        </p:nvPicPr>
        <p:blipFill>
          <a:blip r:embed="rId2">
            <a:extLst>
              <a:ext uri="{28A0092B-C50C-407E-A947-70E740481C1C}">
                <a14:useLocalDpi xmlns:a14="http://schemas.microsoft.com/office/drawing/2010/main" val="0"/>
              </a:ext>
            </a:extLst>
          </a:blip>
          <a:srcRect/>
          <a:stretch>
            <a:fillRect/>
          </a:stretch>
        </p:blipFill>
        <p:spPr bwMode="auto">
          <a:xfrm>
            <a:off x="5015582" y="1012226"/>
            <a:ext cx="1773146" cy="882810"/>
          </a:xfrm>
          <a:prstGeom prst="rect">
            <a:avLst/>
          </a:prstGeom>
          <a:noFill/>
          <a:ln>
            <a:noFill/>
          </a:ln>
        </p:spPr>
      </p:pic>
      <p:sp>
        <p:nvSpPr>
          <p:cNvPr id="12" name="Horizontal Scroll 9"/>
          <p:cNvSpPr/>
          <p:nvPr/>
        </p:nvSpPr>
        <p:spPr>
          <a:xfrm>
            <a:off x="256433" y="2547764"/>
            <a:ext cx="11778018" cy="1793401"/>
          </a:xfrm>
          <a:prstGeom prst="horizontalScroll">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fr-FR" sz="2400" b="1" dirty="0">
                <a:latin typeface="Baskerville Old Face" panose="02020602080505020303" pitchFamily="18" charset="0"/>
                <a:cs typeface="Times New Roman" pitchFamily="18" charset="0"/>
              </a:rPr>
              <a:t>RAPPORT DE STAGE EFFECTUE AU SEIN DU FONDS DE SOLIDARITE DES TRAVAILLEURS DE L’ENSEIGNEMENT (FSTE) </a:t>
            </a:r>
          </a:p>
          <a:p>
            <a:pPr algn="ctr"/>
            <a:r>
              <a:rPr lang="fr-FR" sz="2400" b="1" dirty="0">
                <a:latin typeface="Baskerville Old Face" panose="02020602080505020303" pitchFamily="18" charset="0"/>
                <a:cs typeface="Times New Roman" pitchFamily="18" charset="0"/>
              </a:rPr>
              <a:t>DU 24 octobre au 24 novembre 2022</a:t>
            </a:r>
            <a:endParaRPr lang="fr-FR" sz="2400" dirty="0">
              <a:latin typeface="Baskerville Old Face" panose="02020602080505020303" pitchFamily="18" charset="0"/>
              <a:cs typeface="Times New Roman" pitchFamily="18" charset="0"/>
            </a:endParaRPr>
          </a:p>
        </p:txBody>
      </p:sp>
    </p:spTree>
    <p:extLst>
      <p:ext uri="{BB962C8B-B14F-4D97-AF65-F5344CB8AC3E}">
        <p14:creationId xmlns:p14="http://schemas.microsoft.com/office/powerpoint/2010/main" val="255852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atin typeface="Baskerville Old Face" panose="02020602080505020303" pitchFamily="18" charset="0"/>
                <a:cs typeface="Times New Roman" panose="02020603050405020304" pitchFamily="18" charset="0"/>
              </a:rPr>
              <a:t>II.3.2. Hypothèse</a:t>
            </a:r>
            <a:endParaRPr lang="en-US" dirty="0">
              <a:latin typeface="Baskerville Old Face" panose="02020602080505020303" pitchFamily="18" charset="0"/>
              <a:cs typeface="Times New Roman" panose="02020603050405020304" pitchFamily="18" charset="0"/>
            </a:endParaRPr>
          </a:p>
        </p:txBody>
      </p:sp>
      <p:sp>
        <p:nvSpPr>
          <p:cNvPr id="3" name="Espace réservé du contenu 2"/>
          <p:cNvSpPr>
            <a:spLocks noGrp="1"/>
          </p:cNvSpPr>
          <p:nvPr>
            <p:ph idx="1"/>
          </p:nvPr>
        </p:nvSpPr>
        <p:spPr>
          <a:xfrm>
            <a:off x="810904" y="1818035"/>
            <a:ext cx="10515600" cy="1584103"/>
          </a:xfrm>
        </p:spPr>
        <p:txBody>
          <a:bodyPr>
            <a:normAutofit/>
          </a:bodyPr>
          <a:lstStyle/>
          <a:p>
            <a:pPr marL="0" indent="0" algn="just">
              <a:lnSpc>
                <a:spcPct val="150000"/>
              </a:lnSpc>
              <a:buNone/>
            </a:pPr>
            <a:r>
              <a:rPr lang="en-US" dirty="0">
                <a:latin typeface="Baskerville Old Face" panose="02020602080505020303" pitchFamily="18" charset="0"/>
                <a:cs typeface="Times New Roman" panose="02020603050405020304" pitchFamily="18" charset="0"/>
              </a:rPr>
              <a:t>Notre sujet est </a:t>
            </a:r>
            <a:r>
              <a:rPr lang="fr-FR" dirty="0">
                <a:latin typeface="Baskerville Old Face" panose="02020602080505020303" pitchFamily="18" charset="0"/>
                <a:cs typeface="Times New Roman" panose="02020603050405020304" pitchFamily="18" charset="0"/>
              </a:rPr>
              <a:t>basé </a:t>
            </a:r>
            <a:r>
              <a:rPr lang="en-US" dirty="0" err="1">
                <a:latin typeface="Baskerville Old Face" panose="02020602080505020303" pitchFamily="18" charset="0"/>
                <a:cs typeface="Times New Roman" panose="02020603050405020304" pitchFamily="18" charset="0"/>
              </a:rPr>
              <a:t>sur</a:t>
            </a:r>
            <a:r>
              <a:rPr lang="en-US" dirty="0">
                <a:latin typeface="Baskerville Old Face" panose="02020602080505020303" pitchFamily="18" charset="0"/>
                <a:cs typeface="Times New Roman" panose="02020603050405020304" pitchFamily="18" charset="0"/>
              </a:rPr>
              <a:t> </a:t>
            </a:r>
            <a:r>
              <a:rPr lang="fr-FR" dirty="0">
                <a:latin typeface="Baskerville Old Face" panose="02020602080505020303" pitchFamily="18" charset="0"/>
                <a:cs typeface="Times New Roman" panose="02020603050405020304" pitchFamily="18" charset="0"/>
              </a:rPr>
              <a:t>l’hypoth</a:t>
            </a:r>
            <a:r>
              <a:rPr lang="fr-FR" dirty="0">
                <a:latin typeface="Baskerville Old Face" panose="02020602080505020303" pitchFamily="18" charset="0"/>
                <a:cs typeface="Calibri"/>
              </a:rPr>
              <a:t>è</a:t>
            </a:r>
            <a:r>
              <a:rPr lang="fr-FR" dirty="0">
                <a:latin typeface="Baskerville Old Face" panose="02020602080505020303" pitchFamily="18" charset="0"/>
                <a:cs typeface="Times New Roman" panose="02020603050405020304" pitchFamily="18" charset="0"/>
              </a:rPr>
              <a:t>se</a:t>
            </a:r>
            <a:r>
              <a:rPr lang="en-US" dirty="0">
                <a:latin typeface="Baskerville Old Face" panose="02020602080505020303" pitchFamily="18" charset="0"/>
                <a:cs typeface="Times New Roman" panose="02020603050405020304" pitchFamily="18" charset="0"/>
              </a:rPr>
              <a:t>:</a:t>
            </a:r>
          </a:p>
          <a:p>
            <a:pPr marL="0" indent="0" algn="just">
              <a:lnSpc>
                <a:spcPct val="150000"/>
              </a:lnSpc>
              <a:buNone/>
            </a:pPr>
            <a:r>
              <a:rPr lang="en-US" dirty="0">
                <a:latin typeface="Baskerville Old Face" panose="02020602080505020303" pitchFamily="18" charset="0"/>
                <a:cs typeface="Times New Roman" panose="02020603050405020304" pitchFamily="18" charset="0"/>
              </a:rPr>
              <a:t>Le FSTE </a:t>
            </a:r>
            <a:r>
              <a:rPr lang="fr-FR" dirty="0">
                <a:latin typeface="Baskerville Old Face" panose="02020602080505020303" pitchFamily="18" charset="0"/>
                <a:cs typeface="Times New Roman" panose="02020603050405020304" pitchFamily="18" charset="0"/>
              </a:rPr>
              <a:t>gère</a:t>
            </a:r>
            <a:r>
              <a:rPr lang="en-US" dirty="0">
                <a:latin typeface="Baskerville Old Face" panose="02020602080505020303" pitchFamily="18" charset="0"/>
                <a:cs typeface="Times New Roman" panose="02020603050405020304" pitchFamily="18" charset="0"/>
              </a:rPr>
              <a:t> </a:t>
            </a:r>
            <a:r>
              <a:rPr lang="fr-FR" dirty="0">
                <a:latin typeface="Baskerville Old Face" panose="02020602080505020303" pitchFamily="18" charset="0"/>
                <a:cs typeface="Times New Roman" panose="02020603050405020304" pitchFamily="18" charset="0"/>
              </a:rPr>
              <a:t>efficacement</a:t>
            </a:r>
            <a:r>
              <a:rPr lang="en-US" dirty="0">
                <a:latin typeface="Baskerville Old Face" panose="02020602080505020303" pitchFamily="18" charset="0"/>
                <a:cs typeface="Times New Roman" panose="02020603050405020304" pitchFamily="18" charset="0"/>
              </a:rPr>
              <a:t> les risques de </a:t>
            </a:r>
            <a:r>
              <a:rPr lang="fr-FR" dirty="0">
                <a:latin typeface="Baskerville Old Face" panose="02020602080505020303" pitchFamily="18" charset="0"/>
                <a:cs typeface="Times New Roman" panose="02020603050405020304" pitchFamily="18" charset="0"/>
              </a:rPr>
              <a:t>crédits</a:t>
            </a:r>
            <a:r>
              <a:rPr lang="en-US" dirty="0">
                <a:latin typeface="Baskerville Old Face" panose="02020602080505020303" pitchFamily="18" charset="0"/>
                <a:cs typeface="Times New Roman" panose="02020603050405020304" pitchFamily="18" charset="0"/>
              </a:rPr>
              <a:t>.</a:t>
            </a:r>
          </a:p>
        </p:txBody>
      </p:sp>
    </p:spTree>
    <p:extLst>
      <p:ext uri="{BB962C8B-B14F-4D97-AF65-F5344CB8AC3E}">
        <p14:creationId xmlns:p14="http://schemas.microsoft.com/office/powerpoint/2010/main" val="384166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29598"/>
            <a:ext cx="10515600" cy="840220"/>
          </a:xfrm>
        </p:spPr>
        <p:txBody>
          <a:bodyPr/>
          <a:lstStyle/>
          <a:p>
            <a:pPr algn="ctr"/>
            <a:r>
              <a:rPr lang="fr-FR" b="1" dirty="0">
                <a:latin typeface="Baskerville Old Face" panose="02020602080505020303" pitchFamily="18" charset="0"/>
                <a:cs typeface="Times New Roman" panose="02020603050405020304" pitchFamily="18" charset="0"/>
              </a:rPr>
              <a:t>II.3.3. Cadre théorique</a:t>
            </a:r>
            <a:endParaRPr lang="en-US" dirty="0">
              <a:latin typeface="Baskerville Old Face" panose="02020602080505020303" pitchFamily="18" charset="0"/>
              <a:cs typeface="Times New Roman" panose="02020603050405020304" pitchFamily="18" charset="0"/>
            </a:endParaRPr>
          </a:p>
        </p:txBody>
      </p:sp>
      <p:sp>
        <p:nvSpPr>
          <p:cNvPr id="3" name="Espace réservé du contenu 2"/>
          <p:cNvSpPr>
            <a:spLocks noGrp="1"/>
          </p:cNvSpPr>
          <p:nvPr>
            <p:ph idx="1"/>
          </p:nvPr>
        </p:nvSpPr>
        <p:spPr>
          <a:xfrm>
            <a:off x="838200" y="969818"/>
            <a:ext cx="11007436" cy="5758584"/>
          </a:xfrm>
        </p:spPr>
        <p:txBody>
          <a:bodyPr>
            <a:normAutofit fontScale="92500" lnSpcReduction="20000"/>
          </a:bodyPr>
          <a:lstStyle/>
          <a:p>
            <a:pPr lvl="0" algn="just">
              <a:lnSpc>
                <a:spcPct val="170000"/>
              </a:lnSpc>
              <a:buFont typeface="Wingdings" pitchFamily="2" charset="2"/>
              <a:buChar char="Ø"/>
            </a:pPr>
            <a:r>
              <a:rPr lang="fr-FR" b="1" dirty="0">
                <a:latin typeface="Baskerville Old Face" panose="02020602080505020303" pitchFamily="18" charset="0"/>
              </a:rPr>
              <a:t>Institution de microfinance :</a:t>
            </a:r>
            <a:r>
              <a:rPr lang="fr-FR" dirty="0">
                <a:latin typeface="Baskerville Old Face" panose="02020602080505020303" pitchFamily="18" charset="0"/>
              </a:rPr>
              <a:t> est une organisation qui offre des services financiers à des personnes à faibles revenus qui n’ont pas accès ou difficilement accès au secteur financier formel (banques classiques).</a:t>
            </a:r>
          </a:p>
          <a:p>
            <a:pPr lvl="0" algn="just">
              <a:lnSpc>
                <a:spcPct val="170000"/>
              </a:lnSpc>
              <a:buFont typeface="Wingdings" pitchFamily="2" charset="2"/>
              <a:buChar char="Ø"/>
            </a:pPr>
            <a:r>
              <a:rPr lang="fr-FR" b="1" dirty="0">
                <a:latin typeface="Baskerville Old Face" panose="02020602080505020303" pitchFamily="18" charset="0"/>
              </a:rPr>
              <a:t>Crédit :</a:t>
            </a:r>
            <a:r>
              <a:rPr lang="fr-FR" dirty="0">
                <a:latin typeface="Baskerville Old Face" panose="02020602080505020303" pitchFamily="18" charset="0"/>
              </a:rPr>
              <a:t> est une somme d’argent  mise a disposition sous forme  de prêt consentie pas un créancier a un débiteur a une date ou une période donnée contre une obligation de remboursement moyennant une rémunération.</a:t>
            </a:r>
          </a:p>
          <a:p>
            <a:pPr algn="just">
              <a:lnSpc>
                <a:spcPct val="170000"/>
              </a:lnSpc>
              <a:buFont typeface="Wingdings" pitchFamily="2" charset="2"/>
              <a:buChar char="Ø"/>
            </a:pPr>
            <a:r>
              <a:rPr lang="fr-FR" dirty="0">
                <a:latin typeface="Baskerville Old Face" panose="02020602080505020303" pitchFamily="18" charset="0"/>
              </a:rPr>
              <a:t> </a:t>
            </a:r>
            <a:r>
              <a:rPr lang="fr-FR" b="1" dirty="0">
                <a:latin typeface="Baskerville Old Face" panose="02020602080505020303" pitchFamily="18" charset="0"/>
              </a:rPr>
              <a:t>Le risque du crédit:</a:t>
            </a:r>
            <a:r>
              <a:rPr lang="fr-FR" dirty="0">
                <a:latin typeface="Baskerville Old Face" panose="02020602080505020303" pitchFamily="18" charset="0"/>
              </a:rPr>
              <a:t> est un risque que l’ emprunteur ou la contrepartie d’ un établissement de crédit ne respecte pas ses obligations conformément aux conditions convenues.</a:t>
            </a:r>
            <a:r>
              <a:rPr lang="fr-FR" b="1" dirty="0">
                <a:latin typeface="Baskerville Old Face" panose="02020602080505020303" pitchFamily="18" charset="0"/>
              </a:rPr>
              <a:t> </a:t>
            </a:r>
            <a:endParaRPr lang="fr-FR" dirty="0">
              <a:latin typeface="Baskerville Old Face" panose="02020602080505020303" pitchFamily="18" charset="0"/>
            </a:endParaRPr>
          </a:p>
          <a:p>
            <a:pPr lvl="0" algn="just">
              <a:buFont typeface="Wingdings" panose="05000000000000000000" pitchFamily="2" charset="2"/>
              <a:buChar char="Ø"/>
            </a:pPr>
            <a:endParaRPr lang="fr-FR" dirty="0">
              <a:latin typeface="Baskerville Old Face" panose="02020602080505020303" pitchFamily="18" charset="0"/>
            </a:endParaRPr>
          </a:p>
          <a:p>
            <a:pPr lvl="0" algn="just">
              <a:buFont typeface="Wingdings" panose="05000000000000000000" pitchFamily="2" charset="2"/>
              <a:buChar char="Ø"/>
            </a:pPr>
            <a:endParaRPr lang="en-US" dirty="0">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340844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4000" b="1" dirty="0">
                <a:latin typeface="Baskerville Old Face" panose="02020602080505020303" pitchFamily="18" charset="0"/>
                <a:cs typeface="Times New Roman" panose="02020603050405020304" pitchFamily="18" charset="0"/>
              </a:rPr>
              <a:t>2.3.4. Cadre pratique</a:t>
            </a:r>
            <a:br>
              <a:rPr lang="fr-FR" b="1" dirty="0">
                <a:latin typeface="Baskerville Old Face" panose="02020602080505020303" pitchFamily="18" charset="0"/>
                <a:cs typeface="Times New Roman" panose="02020603050405020304" pitchFamily="18" charset="0"/>
              </a:rPr>
            </a:br>
            <a:r>
              <a:rPr lang="fr-FR" b="1" dirty="0">
                <a:latin typeface="Baskerville Old Face" panose="02020602080505020303" pitchFamily="18" charset="0"/>
                <a:cs typeface="Times New Roman" panose="02020603050405020304" pitchFamily="18" charset="0"/>
              </a:rPr>
              <a:t>II.3.4. 1.Types de crédits octroyés par le FSTE</a:t>
            </a:r>
            <a:endParaRPr lang="en-US" dirty="0">
              <a:latin typeface="Baskerville Old Face" panose="02020602080505020303" pitchFamily="18" charset="0"/>
              <a:cs typeface="Times New Roman" panose="02020603050405020304" pitchFamily="18" charset="0"/>
            </a:endParaRPr>
          </a:p>
        </p:txBody>
      </p:sp>
      <p:sp>
        <p:nvSpPr>
          <p:cNvPr id="3" name="Espace réservé du contenu 2"/>
          <p:cNvSpPr>
            <a:spLocks noGrp="1"/>
          </p:cNvSpPr>
          <p:nvPr>
            <p:ph idx="1"/>
          </p:nvPr>
        </p:nvSpPr>
        <p:spPr>
          <a:xfrm>
            <a:off x="1087581" y="1954271"/>
            <a:ext cx="10515600" cy="4127874"/>
          </a:xfrm>
        </p:spPr>
        <p:txBody>
          <a:bodyPr>
            <a:normAutofit/>
          </a:bodyPr>
          <a:lstStyle/>
          <a:p>
            <a:pPr marL="0" indent="0">
              <a:lnSpc>
                <a:spcPct val="150000"/>
              </a:lnSpc>
              <a:buNone/>
            </a:pPr>
            <a:r>
              <a:rPr lang="fr-FR" dirty="0">
                <a:latin typeface="Baskerville Old Face" panose="02020602080505020303" pitchFamily="18" charset="0"/>
                <a:cs typeface="Times New Roman" panose="02020603050405020304" pitchFamily="18" charset="0"/>
              </a:rPr>
              <a:t>Les crédits octroyés par le FSTE sont entre autres;</a:t>
            </a:r>
          </a:p>
          <a:p>
            <a:pPr>
              <a:lnSpc>
                <a:spcPct val="150000"/>
              </a:lnSpc>
              <a:buFont typeface="Wingdings" panose="05000000000000000000" pitchFamily="2" charset="2"/>
              <a:buChar char="Ø"/>
            </a:pPr>
            <a:r>
              <a:rPr lang="fr-FR" dirty="0">
                <a:latin typeface="Baskerville Old Face" panose="02020602080505020303" pitchFamily="18" charset="0"/>
                <a:cs typeface="Times New Roman" panose="02020603050405020304" pitchFamily="18" charset="0"/>
              </a:rPr>
              <a:t> Les crédits ordinaires;</a:t>
            </a:r>
          </a:p>
          <a:p>
            <a:pPr>
              <a:lnSpc>
                <a:spcPct val="150000"/>
              </a:lnSpc>
              <a:buFont typeface="Wingdings" panose="05000000000000000000" pitchFamily="2" charset="2"/>
              <a:buChar char="Ø"/>
            </a:pPr>
            <a:r>
              <a:rPr lang="fr-FR" dirty="0">
                <a:latin typeface="Baskerville Old Face" panose="02020602080505020303" pitchFamily="18" charset="0"/>
                <a:cs typeface="Times New Roman" panose="02020603050405020304" pitchFamily="18" charset="0"/>
              </a:rPr>
              <a:t>Les crédits urgents;</a:t>
            </a:r>
          </a:p>
          <a:p>
            <a:pPr>
              <a:lnSpc>
                <a:spcPct val="150000"/>
              </a:lnSpc>
              <a:buFont typeface="Wingdings" panose="05000000000000000000" pitchFamily="2" charset="2"/>
              <a:buChar char="Ø"/>
            </a:pPr>
            <a:r>
              <a:rPr lang="fr-FR" dirty="0">
                <a:latin typeface="Baskerville Old Face" panose="02020602080505020303" pitchFamily="18" charset="0"/>
                <a:cs typeface="Times New Roman" panose="02020603050405020304" pitchFamily="18" charset="0"/>
              </a:rPr>
              <a:t>Les crédits scolaires;</a:t>
            </a:r>
          </a:p>
          <a:p>
            <a:pPr>
              <a:lnSpc>
                <a:spcPct val="150000"/>
              </a:lnSpc>
              <a:buFont typeface="Wingdings" panose="05000000000000000000" pitchFamily="2" charset="2"/>
              <a:buChar char="Ø"/>
            </a:pPr>
            <a:r>
              <a:rPr lang="fr-FR" dirty="0">
                <a:latin typeface="Baskerville Old Face" panose="02020602080505020303" pitchFamily="18" charset="0"/>
                <a:cs typeface="Times New Roman" panose="02020603050405020304" pitchFamily="18" charset="0"/>
              </a:rPr>
              <a:t>Les crédits logements.</a:t>
            </a:r>
          </a:p>
          <a:p>
            <a:pPr marL="0" indent="0">
              <a:lnSpc>
                <a:spcPct val="150000"/>
              </a:lnSpc>
              <a:buNone/>
            </a:pPr>
            <a:endParaRPr lang="en-US" dirty="0">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195658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Baskerville Old Face" panose="02020602080505020303" pitchFamily="18" charset="0"/>
                <a:cs typeface="Times New Roman" panose="02020603050405020304" pitchFamily="18" charset="0"/>
              </a:rPr>
              <a:t>II.5. Les conditions exigées au FSTE pour obtenir un crédit</a:t>
            </a:r>
            <a:endParaRPr lang="en-US" dirty="0">
              <a:latin typeface="Baskerville Old Face" panose="02020602080505020303"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lnSpcReduction="10000"/>
          </a:bodyPr>
          <a:lstStyle/>
          <a:p>
            <a:pPr marL="0" indent="0">
              <a:lnSpc>
                <a:spcPct val="150000"/>
              </a:lnSpc>
              <a:buNone/>
            </a:pPr>
            <a:r>
              <a:rPr lang="fr-FR" dirty="0">
                <a:latin typeface="Baskerville Old Face" panose="02020602080505020303" pitchFamily="18" charset="0"/>
              </a:rPr>
              <a:t>Pour obtenir un crédit au FSTE, le membre doit remplir les conditions suivantes :</a:t>
            </a:r>
          </a:p>
          <a:p>
            <a:pPr lvl="0">
              <a:lnSpc>
                <a:spcPct val="150000"/>
              </a:lnSpc>
              <a:buFont typeface="Wingdings" pitchFamily="2" charset="2"/>
              <a:buChar char="ü"/>
            </a:pPr>
            <a:r>
              <a:rPr lang="fr-FR" dirty="0">
                <a:latin typeface="Baskerville Old Face" panose="02020602080505020303" pitchFamily="18" charset="0"/>
              </a:rPr>
              <a:t>Être membre du FSTE ;</a:t>
            </a:r>
          </a:p>
          <a:p>
            <a:pPr lvl="0">
              <a:lnSpc>
                <a:spcPct val="150000"/>
              </a:lnSpc>
              <a:buFont typeface="Wingdings" pitchFamily="2" charset="2"/>
              <a:buChar char="ü"/>
            </a:pPr>
            <a:r>
              <a:rPr lang="fr-FR" dirty="0">
                <a:latin typeface="Baskerville Old Face" panose="02020602080505020303" pitchFamily="18" charset="0"/>
              </a:rPr>
              <a:t>Cotiser régulièrement pendant au moins trois mois ;</a:t>
            </a:r>
          </a:p>
          <a:p>
            <a:pPr lvl="0">
              <a:lnSpc>
                <a:spcPct val="150000"/>
              </a:lnSpc>
              <a:buFont typeface="Wingdings" pitchFamily="2" charset="2"/>
              <a:buChar char="ü"/>
            </a:pPr>
            <a:r>
              <a:rPr lang="fr-FR" dirty="0">
                <a:latin typeface="Baskerville Old Face" panose="02020602080505020303" pitchFamily="18" charset="0"/>
              </a:rPr>
              <a:t>Avoir l’âge inférieur à 60 ans ;</a:t>
            </a:r>
          </a:p>
          <a:p>
            <a:pPr lvl="0">
              <a:lnSpc>
                <a:spcPct val="150000"/>
              </a:lnSpc>
              <a:buFont typeface="Wingdings" pitchFamily="2" charset="2"/>
              <a:buChar char="ü"/>
            </a:pPr>
            <a:r>
              <a:rPr lang="fr-FR" dirty="0">
                <a:latin typeface="Baskerville Old Face" panose="02020602080505020303" pitchFamily="18" charset="0"/>
              </a:rPr>
              <a:t>Avoir la capacité de remboursement.</a:t>
            </a:r>
          </a:p>
          <a:p>
            <a:pPr algn="just">
              <a:lnSpc>
                <a:spcPct val="150000"/>
              </a:lnSpc>
              <a:buFont typeface="Wingdings" pitchFamily="2" charset="2"/>
              <a:buChar char="ü"/>
            </a:pPr>
            <a:endParaRPr lang="en-US" dirty="0">
              <a:latin typeface="Baskerville Old Face" panose="02020602080505020303" pitchFamily="18" charset="0"/>
              <a:cs typeface="Times New Roman" panose="02020603050405020304" pitchFamily="18" charset="0"/>
            </a:endParaRPr>
          </a:p>
          <a:p>
            <a:pPr marL="0" indent="0" algn="just">
              <a:lnSpc>
                <a:spcPct val="150000"/>
              </a:lnSpc>
              <a:buNone/>
            </a:pPr>
            <a:endParaRPr lang="en-US" dirty="0">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95362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en-US" dirty="0">
                <a:latin typeface="Baskerville Old Face" panose="02020602080505020303" pitchFamily="18" charset="0"/>
                <a:cs typeface="Times New Roman" panose="02020603050405020304" pitchFamily="18" charset="0"/>
              </a:rPr>
              <a:t>II.6. Les principales causes de l’</a:t>
            </a:r>
            <a:r>
              <a:rPr lang="fr-FR" dirty="0">
                <a:latin typeface="Baskerville Old Face" panose="02020602080505020303" pitchFamily="18" charset="0"/>
                <a:cs typeface="Times New Roman" panose="02020603050405020304" pitchFamily="18" charset="0"/>
              </a:rPr>
              <a:t>insolvabilité</a:t>
            </a:r>
          </a:p>
        </p:txBody>
      </p:sp>
      <p:sp>
        <p:nvSpPr>
          <p:cNvPr id="3" name="Espace réservé du contenu 2"/>
          <p:cNvSpPr>
            <a:spLocks noGrp="1"/>
          </p:cNvSpPr>
          <p:nvPr>
            <p:ph idx="1"/>
          </p:nvPr>
        </p:nvSpPr>
        <p:spPr/>
        <p:txBody>
          <a:bodyPr>
            <a:normAutofit/>
          </a:bodyPr>
          <a:lstStyle/>
          <a:p>
            <a:pPr marL="0" indent="0">
              <a:buNone/>
            </a:pPr>
            <a:r>
              <a:rPr lang="fr-FR" dirty="0">
                <a:latin typeface="Baskerville Old Face" panose="02020602080505020303" pitchFamily="18" charset="0"/>
              </a:rPr>
              <a:t>Pour n’est pas payé, il existe plusieurs motifs dont on peut citer : </a:t>
            </a:r>
          </a:p>
          <a:p>
            <a:pPr>
              <a:buFont typeface="Wingdings" pitchFamily="2" charset="2"/>
              <a:buChar char="Ø"/>
            </a:pPr>
            <a:r>
              <a:rPr lang="fr-FR" dirty="0">
                <a:latin typeface="Baskerville Old Face" panose="02020602080505020303" pitchFamily="18" charset="0"/>
              </a:rPr>
              <a:t>Le surendement;</a:t>
            </a:r>
          </a:p>
          <a:p>
            <a:pPr>
              <a:buFont typeface="Wingdings" pitchFamily="2" charset="2"/>
              <a:buChar char="Ø"/>
            </a:pPr>
            <a:r>
              <a:rPr lang="fr-FR" dirty="0">
                <a:latin typeface="Baskerville Old Face" panose="02020602080505020303" pitchFamily="18" charset="0"/>
              </a:rPr>
              <a:t> la mauvaise gestion financière;</a:t>
            </a:r>
          </a:p>
          <a:p>
            <a:pPr>
              <a:buFont typeface="Wingdings" pitchFamily="2" charset="2"/>
              <a:buChar char="Ø"/>
            </a:pPr>
            <a:r>
              <a:rPr lang="fr-FR" dirty="0">
                <a:latin typeface="Baskerville Old Face" panose="02020602080505020303" pitchFamily="18" charset="0"/>
              </a:rPr>
              <a:t>La perte d’ un revenue d’emploi;</a:t>
            </a:r>
          </a:p>
          <a:p>
            <a:pPr>
              <a:buFont typeface="Wingdings" pitchFamily="2" charset="2"/>
              <a:buChar char="Ø"/>
            </a:pPr>
            <a:r>
              <a:rPr lang="fr-FR" dirty="0">
                <a:latin typeface="Baskerville Old Face" panose="02020602080505020303" pitchFamily="18" charset="0"/>
              </a:rPr>
              <a:t>Les problèmes liés a la santé;</a:t>
            </a:r>
          </a:p>
          <a:p>
            <a:pPr>
              <a:buFont typeface="Wingdings" pitchFamily="2" charset="2"/>
              <a:buChar char="Ø"/>
            </a:pPr>
            <a:r>
              <a:rPr lang="fr-FR" dirty="0">
                <a:latin typeface="Baskerville Old Face" panose="02020602080505020303" pitchFamily="18" charset="0"/>
              </a:rPr>
              <a:t>Les revenues de retraite insuffisants;</a:t>
            </a:r>
          </a:p>
          <a:p>
            <a:pPr>
              <a:buFont typeface="Wingdings" pitchFamily="2" charset="2"/>
              <a:buChar char="Ø"/>
            </a:pPr>
            <a:r>
              <a:rPr lang="fr-FR" dirty="0">
                <a:latin typeface="Baskerville Old Face" panose="02020602080505020303" pitchFamily="18" charset="0"/>
              </a:rPr>
              <a:t>Le divorce ou la séparation;</a:t>
            </a:r>
          </a:p>
        </p:txBody>
      </p:sp>
    </p:spTree>
    <p:extLst>
      <p:ext uri="{BB962C8B-B14F-4D97-AF65-F5344CB8AC3E}">
        <p14:creationId xmlns:p14="http://schemas.microsoft.com/office/powerpoint/2010/main" val="287822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12173" y="96636"/>
            <a:ext cx="11010901" cy="1754326"/>
          </a:xfrm>
        </p:spPr>
        <p:txBody>
          <a:bodyPr>
            <a:noAutofit/>
          </a:bodyPr>
          <a:lstStyle/>
          <a:p>
            <a:pPr algn="ctr"/>
            <a:br>
              <a:rPr lang="fr-FR" sz="3200" b="1" dirty="0">
                <a:latin typeface="Baskerville Old Face" panose="02020602080505020303" pitchFamily="18" charset="0"/>
              </a:rPr>
            </a:br>
            <a:r>
              <a:rPr lang="fr-FR" sz="3200" b="1" dirty="0">
                <a:latin typeface="Baskerville Old Face" panose="02020602080505020303" pitchFamily="18" charset="0"/>
              </a:rPr>
              <a:t>2.7. Vérification de l’ hypothèse.</a:t>
            </a:r>
            <a:br>
              <a:rPr lang="fr-FR" sz="3200" b="1" dirty="0">
                <a:latin typeface="Baskerville Old Face" panose="02020602080505020303" pitchFamily="18" charset="0"/>
              </a:rPr>
            </a:br>
            <a:r>
              <a:rPr lang="fr-FR" sz="3200" b="1" dirty="0">
                <a:latin typeface="Baskerville Old Face" panose="02020602080505020303" pitchFamily="18" charset="0"/>
              </a:rPr>
              <a:t>Tableau 1: Evolution des remboursements et des impayés au FSTE pour la période allant de 2018 à 2020</a:t>
            </a:r>
            <a:br>
              <a:rPr lang="fr-FR" sz="3200" i="1" dirty="0">
                <a:latin typeface="Baskerville Old Face" panose="02020602080505020303" pitchFamily="18" charset="0"/>
              </a:rPr>
            </a:br>
            <a:br>
              <a:rPr lang="fr-FR" sz="3200" dirty="0">
                <a:latin typeface="Baskerville Old Face" panose="02020602080505020303" pitchFamily="18" charset="0"/>
              </a:rPr>
            </a:br>
            <a:endParaRPr lang="fr-FR" sz="3200" dirty="0">
              <a:latin typeface="Baskerville Old Face" panose="02020602080505020303" pitchFamily="18" charset="0"/>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116278385"/>
              </p:ext>
            </p:extLst>
          </p:nvPr>
        </p:nvGraphicFramePr>
        <p:xfrm>
          <a:off x="661554" y="1624445"/>
          <a:ext cx="11156371" cy="2606739"/>
        </p:xfrm>
        <a:graphic>
          <a:graphicData uri="http://schemas.openxmlformats.org/drawingml/2006/table">
            <a:tbl>
              <a:tblPr firstRow="1" bandRow="1">
                <a:tableStyleId>{5C22544A-7EE6-4342-B048-85BDC9FD1C3A}</a:tableStyleId>
              </a:tblPr>
              <a:tblGrid>
                <a:gridCol w="2234045">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258291">
                  <a:extLst>
                    <a:ext uri="{9D8B030D-6E8A-4147-A177-3AD203B41FA5}">
                      <a16:colId xmlns:a16="http://schemas.microsoft.com/office/drawing/2014/main" val="20002"/>
                    </a:ext>
                  </a:extLst>
                </a:gridCol>
                <a:gridCol w="2008909">
                  <a:extLst>
                    <a:ext uri="{9D8B030D-6E8A-4147-A177-3AD203B41FA5}">
                      <a16:colId xmlns:a16="http://schemas.microsoft.com/office/drawing/2014/main" val="20003"/>
                    </a:ext>
                  </a:extLst>
                </a:gridCol>
                <a:gridCol w="1343891">
                  <a:extLst>
                    <a:ext uri="{9D8B030D-6E8A-4147-A177-3AD203B41FA5}">
                      <a16:colId xmlns:a16="http://schemas.microsoft.com/office/drawing/2014/main" val="20004"/>
                    </a:ext>
                  </a:extLst>
                </a:gridCol>
                <a:gridCol w="1330035">
                  <a:extLst>
                    <a:ext uri="{9D8B030D-6E8A-4147-A177-3AD203B41FA5}">
                      <a16:colId xmlns:a16="http://schemas.microsoft.com/office/drawing/2014/main" val="20005"/>
                    </a:ext>
                  </a:extLst>
                </a:gridCol>
              </a:tblGrid>
              <a:tr h="869373">
                <a:tc>
                  <a:txBody>
                    <a:bodyPr/>
                    <a:lstStyle/>
                    <a:p>
                      <a:r>
                        <a:rPr lang="fr-FR" sz="2000" b="1" kern="1200" dirty="0">
                          <a:solidFill>
                            <a:schemeClr val="lt1"/>
                          </a:solidFill>
                          <a:effectLst/>
                          <a:latin typeface="Baskerville Old Face" panose="02020602080505020303" pitchFamily="18" charset="0"/>
                          <a:ea typeface="+mn-ea"/>
                          <a:cs typeface="+mn-cs"/>
                        </a:rPr>
                        <a:t>Années</a:t>
                      </a:r>
                      <a:endParaRPr lang="fr-FR" sz="2000" dirty="0">
                        <a:latin typeface="Baskerville Old Face" panose="02020602080505020303" pitchFamily="18" charset="0"/>
                      </a:endParaRPr>
                    </a:p>
                  </a:txBody>
                  <a:tcPr/>
                </a:tc>
                <a:tc>
                  <a:txBody>
                    <a:bodyPr/>
                    <a:lstStyle/>
                    <a:p>
                      <a:r>
                        <a:rPr lang="fr-FR" sz="2000" b="1" kern="1200" dirty="0">
                          <a:solidFill>
                            <a:schemeClr val="lt1"/>
                          </a:solidFill>
                          <a:effectLst/>
                          <a:latin typeface="Baskerville Old Face" panose="02020602080505020303" pitchFamily="18" charset="0"/>
                          <a:ea typeface="+mn-ea"/>
                          <a:cs typeface="+mn-cs"/>
                        </a:rPr>
                        <a:t>Crédits octroyés </a:t>
                      </a:r>
                      <a:endParaRPr lang="fr-FR" sz="2000" dirty="0">
                        <a:latin typeface="Baskerville Old Face" panose="02020602080505020303" pitchFamily="18" charset="0"/>
                      </a:endParaRPr>
                    </a:p>
                  </a:txBody>
                  <a:tcPr/>
                </a:tc>
                <a:tc>
                  <a:txBody>
                    <a:bodyPr/>
                    <a:lstStyle/>
                    <a:p>
                      <a:r>
                        <a:rPr lang="fr-FR" sz="2000" b="1" kern="1200" dirty="0">
                          <a:solidFill>
                            <a:schemeClr val="lt1"/>
                          </a:solidFill>
                          <a:effectLst/>
                          <a:latin typeface="Baskerville Old Face" panose="02020602080505020303" pitchFamily="18" charset="0"/>
                          <a:ea typeface="+mn-ea"/>
                          <a:cs typeface="+mn-cs"/>
                        </a:rPr>
                        <a:t>Crédits remboursés</a:t>
                      </a:r>
                      <a:endParaRPr lang="fr-FR" sz="2000" dirty="0">
                        <a:latin typeface="Baskerville Old Face" panose="02020602080505020303" pitchFamily="18" charset="0"/>
                      </a:endParaRPr>
                    </a:p>
                  </a:txBody>
                  <a:tcPr/>
                </a:tc>
                <a:tc>
                  <a:txBody>
                    <a:bodyPr/>
                    <a:lstStyle/>
                    <a:p>
                      <a:pPr algn="just">
                        <a:lnSpc>
                          <a:spcPct val="150000"/>
                        </a:lnSpc>
                        <a:spcAft>
                          <a:spcPts val="0"/>
                        </a:spcAft>
                      </a:pPr>
                      <a:r>
                        <a:rPr lang="fr-FR" sz="2000" b="1" kern="1200" dirty="0">
                          <a:solidFill>
                            <a:schemeClr val="lt1"/>
                          </a:solidFill>
                          <a:effectLst/>
                          <a:latin typeface="Baskerville Old Face" panose="02020602080505020303" pitchFamily="18" charset="0"/>
                          <a:ea typeface="+mn-ea"/>
                          <a:cs typeface="+mn-cs"/>
                        </a:rPr>
                        <a:t>Impayés</a:t>
                      </a:r>
                      <a:r>
                        <a:rPr lang="fr-FR" sz="2000" b="1" kern="1200" baseline="0" dirty="0">
                          <a:solidFill>
                            <a:schemeClr val="lt1"/>
                          </a:solidFill>
                          <a:effectLst/>
                          <a:latin typeface="Baskerville Old Face" panose="02020602080505020303" pitchFamily="18" charset="0"/>
                          <a:ea typeface="+mn-ea"/>
                          <a:cs typeface="+mn-cs"/>
                        </a:rPr>
                        <a:t> en chiffres</a:t>
                      </a:r>
                      <a:endParaRPr lang="fr-FR" sz="1200" dirty="0">
                        <a:effectLst/>
                        <a:latin typeface="Baskerville Old Face" panose="02020602080505020303" pitchFamily="18" charset="0"/>
                        <a:ea typeface="Calibri"/>
                        <a:cs typeface="Times New Roman"/>
                      </a:endParaRPr>
                    </a:p>
                  </a:txBody>
                  <a:tcPr marL="44450" marR="44450" marT="0" marB="0"/>
                </a:tc>
                <a:tc>
                  <a:txBody>
                    <a:bodyPr/>
                    <a:lstStyle/>
                    <a:p>
                      <a:r>
                        <a:rPr lang="fr-FR" sz="2000" b="1" kern="1200" dirty="0">
                          <a:solidFill>
                            <a:schemeClr val="lt1"/>
                          </a:solidFill>
                          <a:effectLst/>
                          <a:latin typeface="Baskerville Old Face" panose="02020602080505020303" pitchFamily="18" charset="0"/>
                          <a:ea typeface="+mn-ea"/>
                          <a:cs typeface="+mn-cs"/>
                        </a:rPr>
                        <a:t>Taux des impayés </a:t>
                      </a:r>
                      <a:endParaRPr lang="fr-FR" sz="2000" dirty="0">
                        <a:latin typeface="Baskerville Old Face" panose="02020602080505020303" pitchFamily="18" charset="0"/>
                      </a:endParaRPr>
                    </a:p>
                  </a:txBody>
                  <a:tcPr/>
                </a:tc>
                <a:tc>
                  <a:txBody>
                    <a:bodyPr/>
                    <a:lstStyle/>
                    <a:p>
                      <a:r>
                        <a:rPr lang="fr-FR" sz="2000" b="1" kern="1200" dirty="0">
                          <a:solidFill>
                            <a:schemeClr val="lt1"/>
                          </a:solidFill>
                          <a:effectLst/>
                          <a:latin typeface="Baskerville Old Face" panose="02020602080505020303" pitchFamily="18" charset="0"/>
                          <a:ea typeface="+mn-ea"/>
                          <a:cs typeface="+mn-cs"/>
                        </a:rPr>
                        <a:t>Taux de remboursement</a:t>
                      </a:r>
                      <a:endParaRPr lang="fr-FR" sz="2000" dirty="0">
                        <a:latin typeface="Baskerville Old Face" panose="02020602080505020303" pitchFamily="18" charset="0"/>
                      </a:endParaRPr>
                    </a:p>
                  </a:txBody>
                  <a:tcPr/>
                </a:tc>
                <a:extLst>
                  <a:ext uri="{0D108BD9-81ED-4DB2-BD59-A6C34878D82A}">
                    <a16:rowId xmlns:a16="http://schemas.microsoft.com/office/drawing/2014/main" val="10000"/>
                  </a:ext>
                </a:extLst>
              </a:tr>
              <a:tr h="370840">
                <a:tc>
                  <a:txBody>
                    <a:bodyPr/>
                    <a:lstStyle/>
                    <a:p>
                      <a:r>
                        <a:rPr lang="fr-FR" sz="2000" b="1" kern="1200" dirty="0">
                          <a:solidFill>
                            <a:schemeClr val="dk1"/>
                          </a:solidFill>
                          <a:effectLst/>
                          <a:latin typeface="Baskerville Old Face" panose="02020602080505020303" pitchFamily="18" charset="0"/>
                          <a:ea typeface="+mn-ea"/>
                          <a:cs typeface="+mn-cs"/>
                        </a:rPr>
                        <a:t>2018</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41 051 173 003</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40 928 019 483</a:t>
                      </a:r>
                      <a:endParaRPr lang="fr-FR" sz="2000" dirty="0">
                        <a:latin typeface="Baskerville Old Face" panose="02020602080505020303" pitchFamily="18" charset="0"/>
                      </a:endParaRPr>
                    </a:p>
                  </a:txBody>
                  <a:tcPr/>
                </a:tc>
                <a:tc>
                  <a:txBody>
                    <a:bodyPr/>
                    <a:lstStyle/>
                    <a:p>
                      <a:pPr algn="just">
                        <a:lnSpc>
                          <a:spcPct val="150000"/>
                        </a:lnSpc>
                        <a:spcAft>
                          <a:spcPts val="0"/>
                        </a:spcAft>
                      </a:pPr>
                      <a:r>
                        <a:rPr lang="fr-FR" sz="2000" kern="1200" dirty="0">
                          <a:solidFill>
                            <a:schemeClr val="dk1"/>
                          </a:solidFill>
                          <a:effectLst/>
                          <a:latin typeface="Baskerville Old Face" panose="02020602080505020303" pitchFamily="18" charset="0"/>
                          <a:ea typeface="+mn-ea"/>
                          <a:cs typeface="+mn-cs"/>
                        </a:rPr>
                        <a:t>123 153 520</a:t>
                      </a:r>
                      <a:endParaRPr lang="fr-FR" sz="1200" dirty="0">
                        <a:effectLst/>
                        <a:latin typeface="Baskerville Old Face" panose="02020602080505020303" pitchFamily="18" charset="0"/>
                        <a:ea typeface="Calibri"/>
                        <a:cs typeface="Times New Roman"/>
                      </a:endParaRPr>
                    </a:p>
                  </a:txBody>
                  <a:tcPr marL="44450" marR="44450" marT="0" marB="0" anchor="b"/>
                </a:tc>
                <a:tc>
                  <a:txBody>
                    <a:bodyPr/>
                    <a:lstStyle/>
                    <a:p>
                      <a:r>
                        <a:rPr lang="fr-FR" sz="2000" kern="1200" dirty="0">
                          <a:solidFill>
                            <a:schemeClr val="dk1"/>
                          </a:solidFill>
                          <a:effectLst/>
                          <a:latin typeface="Baskerville Old Face" panose="02020602080505020303" pitchFamily="18" charset="0"/>
                          <a:ea typeface="+mn-ea"/>
                          <a:cs typeface="+mn-cs"/>
                        </a:rPr>
                        <a:t> 0,3%</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99,7%</a:t>
                      </a:r>
                      <a:endParaRPr lang="fr-FR" sz="2000" dirty="0">
                        <a:latin typeface="Baskerville Old Face" panose="02020602080505020303" pitchFamily="18" charset="0"/>
                      </a:endParaRPr>
                    </a:p>
                  </a:txBody>
                  <a:tcPr/>
                </a:tc>
                <a:extLst>
                  <a:ext uri="{0D108BD9-81ED-4DB2-BD59-A6C34878D82A}">
                    <a16:rowId xmlns:a16="http://schemas.microsoft.com/office/drawing/2014/main" val="10001"/>
                  </a:ext>
                </a:extLst>
              </a:tr>
              <a:tr h="370840">
                <a:tc>
                  <a:txBody>
                    <a:bodyPr/>
                    <a:lstStyle/>
                    <a:p>
                      <a:r>
                        <a:rPr lang="fr-FR" sz="2000" b="1" kern="1200" dirty="0">
                          <a:solidFill>
                            <a:schemeClr val="dk1"/>
                          </a:solidFill>
                          <a:effectLst/>
                          <a:latin typeface="Baskerville Old Face" panose="02020602080505020303" pitchFamily="18" charset="0"/>
                          <a:ea typeface="+mn-ea"/>
                          <a:cs typeface="+mn-cs"/>
                        </a:rPr>
                        <a:t>2019</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 53 009 231 428</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52 802 495 425</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206 736 003</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0,39%</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99,6%</a:t>
                      </a:r>
                      <a:endParaRPr lang="fr-FR" sz="2000" dirty="0">
                        <a:latin typeface="Baskerville Old Face" panose="02020602080505020303" pitchFamily="18" charset="0"/>
                      </a:endParaRPr>
                    </a:p>
                  </a:txBody>
                  <a:tcPr/>
                </a:tc>
                <a:extLst>
                  <a:ext uri="{0D108BD9-81ED-4DB2-BD59-A6C34878D82A}">
                    <a16:rowId xmlns:a16="http://schemas.microsoft.com/office/drawing/2014/main" val="10002"/>
                  </a:ext>
                </a:extLst>
              </a:tr>
              <a:tr h="370840">
                <a:tc>
                  <a:txBody>
                    <a:bodyPr/>
                    <a:lstStyle/>
                    <a:p>
                      <a:r>
                        <a:rPr lang="fr-FR" sz="2000" b="1" kern="1200" dirty="0">
                          <a:solidFill>
                            <a:schemeClr val="dk1"/>
                          </a:solidFill>
                          <a:effectLst/>
                          <a:latin typeface="Baskerville Old Face" panose="02020602080505020303" pitchFamily="18" charset="0"/>
                          <a:ea typeface="+mn-ea"/>
                          <a:cs typeface="+mn-cs"/>
                        </a:rPr>
                        <a:t>2020</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57 529 103 657</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56 994 082 992</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535 021 565</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0,93%</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99,06%</a:t>
                      </a:r>
                      <a:endParaRPr lang="fr-FR" sz="2000" dirty="0">
                        <a:latin typeface="Baskerville Old Face" panose="02020602080505020303" pitchFamily="18" charset="0"/>
                      </a:endParaRPr>
                    </a:p>
                  </a:txBody>
                  <a:tcPr/>
                </a:tc>
                <a:extLst>
                  <a:ext uri="{0D108BD9-81ED-4DB2-BD59-A6C34878D82A}">
                    <a16:rowId xmlns:a16="http://schemas.microsoft.com/office/drawing/2014/main" val="10003"/>
                  </a:ext>
                </a:extLst>
              </a:tr>
              <a:tr h="370840">
                <a:tc>
                  <a:txBody>
                    <a:bodyPr/>
                    <a:lstStyle/>
                    <a:p>
                      <a:r>
                        <a:rPr lang="fr-FR" sz="2000" b="1" kern="1200" dirty="0">
                          <a:solidFill>
                            <a:schemeClr val="dk1"/>
                          </a:solidFill>
                          <a:effectLst/>
                          <a:latin typeface="Baskerville Old Face" panose="02020602080505020303" pitchFamily="18" charset="0"/>
                          <a:ea typeface="+mn-ea"/>
                          <a:cs typeface="+mn-cs"/>
                        </a:rPr>
                        <a:t>Moyenne de 3 ans </a:t>
                      </a:r>
                      <a:endParaRPr lang="fr-FR" sz="2000" b="1" dirty="0">
                        <a:latin typeface="Baskerville Old Face" panose="02020602080505020303" pitchFamily="18" charset="0"/>
                      </a:endParaRPr>
                    </a:p>
                  </a:txBody>
                  <a:tcPr/>
                </a:tc>
                <a:tc>
                  <a:txBody>
                    <a:bodyPr/>
                    <a:lstStyle/>
                    <a:p>
                      <a:endParaRPr lang="fr-FR" sz="2000" dirty="0">
                        <a:latin typeface="Baskerville Old Face" panose="02020602080505020303" pitchFamily="18" charset="0"/>
                      </a:endParaRPr>
                    </a:p>
                  </a:txBody>
                  <a:tcPr/>
                </a:tc>
                <a:tc>
                  <a:txBody>
                    <a:bodyPr/>
                    <a:lstStyle/>
                    <a:p>
                      <a:endParaRPr lang="fr-FR" sz="2000" dirty="0">
                        <a:latin typeface="Baskerville Old Face" panose="02020602080505020303" pitchFamily="18" charset="0"/>
                      </a:endParaRPr>
                    </a:p>
                  </a:txBody>
                  <a:tcPr/>
                </a:tc>
                <a:tc>
                  <a:txBody>
                    <a:bodyPr/>
                    <a:lstStyle/>
                    <a:p>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0,54%</a:t>
                      </a:r>
                      <a:endParaRPr lang="fr-FR" sz="2000" dirty="0">
                        <a:latin typeface="Baskerville Old Face" panose="02020602080505020303" pitchFamily="18" charset="0"/>
                      </a:endParaRPr>
                    </a:p>
                  </a:txBody>
                  <a:tcPr/>
                </a:tc>
                <a:tc>
                  <a:txBody>
                    <a:bodyPr/>
                    <a:lstStyle/>
                    <a:p>
                      <a:r>
                        <a:rPr lang="fr-FR" sz="2000" kern="1200" dirty="0">
                          <a:solidFill>
                            <a:schemeClr val="dk1"/>
                          </a:solidFill>
                          <a:effectLst/>
                          <a:latin typeface="Baskerville Old Face" panose="02020602080505020303" pitchFamily="18" charset="0"/>
                          <a:ea typeface="+mn-ea"/>
                          <a:cs typeface="+mn-cs"/>
                        </a:rPr>
                        <a:t>99,45%</a:t>
                      </a:r>
                      <a:endParaRPr lang="fr-FR" sz="2000" dirty="0">
                        <a:latin typeface="Baskerville Old Face" panose="02020602080505020303" pitchFamily="18" charset="0"/>
                      </a:endParaRPr>
                    </a:p>
                  </a:txBody>
                  <a:tcPr/>
                </a:tc>
                <a:extLst>
                  <a:ext uri="{0D108BD9-81ED-4DB2-BD59-A6C34878D82A}">
                    <a16:rowId xmlns:a16="http://schemas.microsoft.com/office/drawing/2014/main" val="10004"/>
                  </a:ext>
                </a:extLst>
              </a:tr>
            </a:tbl>
          </a:graphicData>
        </a:graphic>
      </p:graphicFrame>
      <p:sp>
        <p:nvSpPr>
          <p:cNvPr id="2" name="Rectangle 1">
            <a:extLst>
              <a:ext uri="{FF2B5EF4-FFF2-40B4-BE49-F238E27FC236}">
                <a16:creationId xmlns:a16="http://schemas.microsoft.com/office/drawing/2014/main" id="{3226AC84-D893-4BE0-8ED6-E139FB5A5F22}"/>
              </a:ext>
            </a:extLst>
          </p:cNvPr>
          <p:cNvSpPr/>
          <p:nvPr/>
        </p:nvSpPr>
        <p:spPr>
          <a:xfrm>
            <a:off x="758536" y="4356392"/>
            <a:ext cx="11156371" cy="2308324"/>
          </a:xfrm>
          <a:prstGeom prst="rect">
            <a:avLst/>
          </a:prstGeom>
        </p:spPr>
        <p:txBody>
          <a:bodyPr wrap="square">
            <a:spAutoFit/>
          </a:bodyPr>
          <a:lstStyle/>
          <a:p>
            <a:pPr algn="just"/>
            <a:r>
              <a:rPr lang="fr-FR" sz="2400" dirty="0">
                <a:latin typeface="Baskerville Old Face" panose="02020602080505020303" pitchFamily="18" charset="0"/>
              </a:rPr>
              <a:t>Le constat est que le taux de remboursement est supérieur aux normes exigées par la BRB et le taux des impayés est inférieur à 5% dicté par les normes de la BRB.</a:t>
            </a:r>
          </a:p>
          <a:p>
            <a:pPr algn="just"/>
            <a:r>
              <a:rPr lang="fr-FR" sz="2400" dirty="0">
                <a:latin typeface="Baskerville Old Face" panose="02020602080505020303" pitchFamily="18" charset="0"/>
              </a:rPr>
              <a:t>Nous avons remarqué que le taux de règlement sur la période d’étude est satisfaisant car le taux de remboursement exigé par la BRB est de 95%.</a:t>
            </a:r>
          </a:p>
          <a:p>
            <a:pPr algn="just"/>
            <a:r>
              <a:rPr lang="fr-FR" sz="2400" dirty="0">
                <a:latin typeface="Baskerville Old Face" panose="02020602080505020303" pitchFamily="18" charset="0"/>
              </a:rPr>
              <a:t>Sur ce donc, je peux affirmer mon hypothèse en disant que le FSTE dispose des mécanismes de prévention contre les risques de crédit.</a:t>
            </a:r>
          </a:p>
        </p:txBody>
      </p:sp>
    </p:spTree>
    <p:extLst>
      <p:ext uri="{BB962C8B-B14F-4D97-AF65-F5344CB8AC3E}">
        <p14:creationId xmlns:p14="http://schemas.microsoft.com/office/powerpoint/2010/main" val="241572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7929" y="32109"/>
            <a:ext cx="11194472"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CHAPITRE III.CORRELATION ENTRE LES ECUES ET LE STAGE </a:t>
            </a:r>
            <a:endParaRPr lang="en-US" sz="36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253331"/>
            <a:ext cx="10515600" cy="5105905"/>
          </a:xfrm>
        </p:spPr>
        <p:txBody>
          <a:bodyPr>
            <a:noAutofit/>
          </a:bodyPr>
          <a:lstStyle/>
          <a:p>
            <a:pPr marL="0" indent="0">
              <a:lnSpc>
                <a:spcPct val="100000"/>
              </a:lnSpc>
              <a:buNone/>
            </a:pPr>
            <a:r>
              <a:rPr lang="fr-FR" sz="2400" dirty="0"/>
              <a:t> </a:t>
            </a:r>
            <a:r>
              <a:rPr lang="fr-FR" sz="2400" dirty="0">
                <a:latin typeface="Times New Roman" panose="02020603050405020304" pitchFamily="18" charset="0"/>
                <a:cs typeface="Times New Roman" panose="02020603050405020304" pitchFamily="18" charset="0"/>
              </a:rPr>
              <a:t>Dans</a:t>
            </a:r>
            <a:r>
              <a:rPr lang="en-US" sz="24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ce</a:t>
            </a:r>
            <a:r>
              <a:rPr lang="en-US" sz="24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chapitre, nous</a:t>
            </a:r>
            <a:r>
              <a:rPr lang="en-US" sz="24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allons</a:t>
            </a:r>
            <a:r>
              <a:rPr lang="en-US" sz="24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vous</a:t>
            </a:r>
            <a:r>
              <a:rPr lang="en-US" sz="24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présente</a:t>
            </a:r>
            <a:r>
              <a:rPr lang="en-US" sz="2400" dirty="0">
                <a:latin typeface="Times New Roman" panose="02020603050405020304" pitchFamily="18" charset="0"/>
                <a:cs typeface="Times New Roman" panose="02020603050405020304" pitchFamily="18" charset="0"/>
              </a:rPr>
              <a:t> les cours qui nous ont </a:t>
            </a:r>
            <a:r>
              <a:rPr lang="fr-FR" sz="2400" dirty="0">
                <a:latin typeface="Times New Roman" panose="02020603050405020304" pitchFamily="18" charset="0"/>
                <a:cs typeface="Times New Roman" panose="02020603050405020304" pitchFamily="18" charset="0"/>
              </a:rPr>
              <a:t>été</a:t>
            </a:r>
            <a:r>
              <a:rPr lang="en-US" sz="2400" dirty="0">
                <a:latin typeface="Times New Roman" panose="02020603050405020304" pitchFamily="18" charset="0"/>
                <a:cs typeface="Times New Roman" panose="02020603050405020304" pitchFamily="18" charset="0"/>
              </a:rPr>
              <a:t> d’une grande importance pendant notre  </a:t>
            </a:r>
            <a:r>
              <a:rPr lang="fr-FR" sz="2400" dirty="0">
                <a:latin typeface="Times New Roman" panose="02020603050405020304" pitchFamily="18" charset="0"/>
                <a:cs typeface="Times New Roman" panose="02020603050405020304" pitchFamily="18" charset="0"/>
              </a:rPr>
              <a:t>période</a:t>
            </a:r>
            <a:r>
              <a:rPr lang="en-US" sz="2400" dirty="0">
                <a:latin typeface="Times New Roman" panose="02020603050405020304" pitchFamily="18" charset="0"/>
                <a:cs typeface="Times New Roman" panose="02020603050405020304" pitchFamily="18" charset="0"/>
              </a:rPr>
              <a:t> de stage.il </a:t>
            </a:r>
            <a:r>
              <a:rPr lang="fr-FR" sz="2400" dirty="0">
                <a:latin typeface="Times New Roman" panose="02020603050405020304" pitchFamily="18" charset="0"/>
                <a:cs typeface="Times New Roman" panose="02020603050405020304" pitchFamily="18" charset="0"/>
              </a:rPr>
              <a:t>s’agit</a:t>
            </a:r>
            <a:r>
              <a:rPr lang="en-US" sz="2400" dirty="0">
                <a:latin typeface="Times New Roman" panose="02020603050405020304" pitchFamily="18" charset="0"/>
                <a:cs typeface="Times New Roman" panose="02020603050405020304" pitchFamily="18" charset="0"/>
              </a:rPr>
              <a:t> notamment de:</a:t>
            </a:r>
          </a:p>
          <a:p>
            <a:pPr algn="just">
              <a:lnSpc>
                <a:spcPct val="100000"/>
              </a:lnSpc>
              <a:buFont typeface="Wingdings" pitchFamily="2" charset="2"/>
              <a:buChar char="§"/>
            </a:pPr>
            <a:r>
              <a:rPr lang="fr-FR" sz="2400" dirty="0">
                <a:latin typeface="Times New Roman" pitchFamily="18" charset="0"/>
                <a:cs typeface="Times New Roman" pitchFamily="18" charset="0"/>
              </a:rPr>
              <a:t>Comptabilité Générale;</a:t>
            </a:r>
          </a:p>
          <a:p>
            <a:pPr algn="just">
              <a:lnSpc>
                <a:spcPct val="100000"/>
              </a:lnSpc>
              <a:buFont typeface="Wingdings" pitchFamily="2" charset="2"/>
              <a:buChar char="§"/>
            </a:pPr>
            <a:r>
              <a:rPr lang="fr-FR" sz="2400" dirty="0">
                <a:latin typeface="Times New Roman" pitchFamily="18" charset="0"/>
                <a:cs typeface="Times New Roman" pitchFamily="18" charset="0"/>
              </a:rPr>
              <a:t>Mathématiques financières;</a:t>
            </a:r>
          </a:p>
          <a:p>
            <a:pPr algn="just">
              <a:lnSpc>
                <a:spcPct val="100000"/>
              </a:lnSpc>
              <a:buFont typeface="Wingdings" pitchFamily="2" charset="2"/>
              <a:buChar char="§"/>
            </a:pPr>
            <a:r>
              <a:rPr lang="fr-FR" sz="2400" dirty="0">
                <a:latin typeface="Times New Roman" pitchFamily="18" charset="0"/>
                <a:cs typeface="Times New Roman" pitchFamily="18" charset="0"/>
              </a:rPr>
              <a:t>Initiation à l’informatique;</a:t>
            </a:r>
          </a:p>
          <a:p>
            <a:pPr algn="just">
              <a:lnSpc>
                <a:spcPct val="100000"/>
              </a:lnSpc>
              <a:buFont typeface="Wingdings" pitchFamily="2" charset="2"/>
              <a:buChar char="§"/>
            </a:pPr>
            <a:r>
              <a:rPr lang="fr-FR" sz="2400" dirty="0">
                <a:latin typeface="Times New Roman" pitchFamily="18" charset="0"/>
                <a:cs typeface="Times New Roman" pitchFamily="18" charset="0"/>
              </a:rPr>
              <a:t>Comptabilité bancaire ;</a:t>
            </a:r>
          </a:p>
          <a:p>
            <a:pPr algn="just">
              <a:lnSpc>
                <a:spcPct val="100000"/>
              </a:lnSpc>
              <a:buFont typeface="Wingdings" pitchFamily="2" charset="2"/>
              <a:buChar char="§"/>
            </a:pPr>
            <a:r>
              <a:rPr lang="fr-FR" sz="2400" dirty="0">
                <a:latin typeface="Times New Roman" pitchFamily="18" charset="0"/>
                <a:cs typeface="Times New Roman" pitchFamily="18" charset="0"/>
              </a:rPr>
              <a:t> Méthodologie de recherche;</a:t>
            </a:r>
          </a:p>
          <a:p>
            <a:pPr algn="just">
              <a:lnSpc>
                <a:spcPct val="100000"/>
              </a:lnSpc>
              <a:buFont typeface="Wingdings" pitchFamily="2" charset="2"/>
              <a:buChar char="§"/>
            </a:pPr>
            <a:r>
              <a:rPr lang="fr-FR" sz="2400" dirty="0">
                <a:latin typeface="Times New Roman" pitchFamily="18" charset="0"/>
                <a:cs typeface="Times New Roman" pitchFamily="18" charset="0"/>
              </a:rPr>
              <a:t>Monnaie et banque;</a:t>
            </a:r>
          </a:p>
          <a:p>
            <a:pPr algn="just">
              <a:lnSpc>
                <a:spcPct val="100000"/>
              </a:lnSpc>
              <a:buFont typeface="Wingdings" pitchFamily="2" charset="2"/>
              <a:buChar char="§"/>
            </a:pPr>
            <a:r>
              <a:rPr lang="fr-FR" sz="2400" dirty="0">
                <a:latin typeface="Times New Roman" pitchFamily="18" charset="0"/>
                <a:cs typeface="Times New Roman" pitchFamily="18" charset="0"/>
              </a:rPr>
              <a:t>Gestion des entreprises;</a:t>
            </a:r>
          </a:p>
          <a:p>
            <a:pPr algn="just">
              <a:lnSpc>
                <a:spcPct val="100000"/>
              </a:lnSpc>
              <a:buFont typeface="Wingdings" pitchFamily="2" charset="2"/>
              <a:buChar char="§"/>
            </a:pPr>
            <a:r>
              <a:rPr lang="fr-FR" sz="2400" dirty="0">
                <a:latin typeface="Times New Roman" pitchFamily="18" charset="0"/>
                <a:cs typeface="Times New Roman" pitchFamily="18" charset="0"/>
              </a:rPr>
              <a:t>Éthique et déontologies des affaires</a:t>
            </a:r>
          </a:p>
        </p:txBody>
      </p:sp>
    </p:spTree>
    <p:extLst>
      <p:ext uri="{BB962C8B-B14F-4D97-AF65-F5344CB8AC3E}">
        <p14:creationId xmlns:p14="http://schemas.microsoft.com/office/powerpoint/2010/main" val="791508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2118" y="0"/>
            <a:ext cx="10751127" cy="890588"/>
          </a:xfrm>
        </p:spPr>
        <p:txBody>
          <a:bodyPr>
            <a:normAutofit/>
          </a:bodyPr>
          <a:lstStyle/>
          <a:p>
            <a:pPr algn="ctr"/>
            <a:r>
              <a:rPr lang="fr-FR" sz="4000" b="1">
                <a:latin typeface="Baskerville Old Face" panose="02020602080505020303" pitchFamily="18" charset="0"/>
                <a:cs typeface="Times New Roman" panose="02020603050405020304" pitchFamily="18" charset="0"/>
              </a:rPr>
              <a:t>CHAPITRE IV. </a:t>
            </a:r>
            <a:r>
              <a:rPr lang="fr-FR" sz="4000" b="1" dirty="0">
                <a:latin typeface="Baskerville Old Face" panose="02020602080505020303" pitchFamily="18" charset="0"/>
                <a:cs typeface="Times New Roman" panose="02020603050405020304" pitchFamily="18" charset="0"/>
              </a:rPr>
              <a:t>Bilan du stage</a:t>
            </a:r>
            <a:endParaRPr lang="en-US" sz="4000" b="1" dirty="0">
              <a:latin typeface="Baskerville Old Face" panose="02020602080505020303" pitchFamily="18" charset="0"/>
              <a:cs typeface="Times New Roman" panose="02020603050405020304" pitchFamily="18" charset="0"/>
            </a:endParaRPr>
          </a:p>
        </p:txBody>
      </p:sp>
      <p:sp>
        <p:nvSpPr>
          <p:cNvPr id="3" name="Espace réservé du contenu 2"/>
          <p:cNvSpPr>
            <a:spLocks noGrp="1"/>
          </p:cNvSpPr>
          <p:nvPr>
            <p:ph idx="1"/>
          </p:nvPr>
        </p:nvSpPr>
        <p:spPr>
          <a:xfrm>
            <a:off x="322118" y="890588"/>
            <a:ext cx="11630891" cy="5687723"/>
          </a:xfrm>
        </p:spPr>
        <p:txBody>
          <a:bodyPr>
            <a:noAutofit/>
          </a:bodyPr>
          <a:lstStyle/>
          <a:p>
            <a:pPr marL="0" indent="0">
              <a:buNone/>
            </a:pPr>
            <a:r>
              <a:rPr lang="fr-FR" sz="2400" b="1" dirty="0">
                <a:latin typeface="Baskerville Old Face" panose="02020602080505020303" pitchFamily="18" charset="0"/>
              </a:rPr>
              <a:t>IV.1 Appréciations</a:t>
            </a:r>
          </a:p>
          <a:p>
            <a:pPr>
              <a:lnSpc>
                <a:spcPct val="150000"/>
              </a:lnSpc>
            </a:pPr>
            <a:r>
              <a:rPr lang="en-US" sz="2400" dirty="0">
                <a:latin typeface="Baskerville Old Face" panose="02020602080505020303" pitchFamily="18" charset="0"/>
                <a:cs typeface="Times New Roman" panose="02020603050405020304" pitchFamily="18" charset="0"/>
              </a:rPr>
              <a:t>Durant la periode de notre stage </a:t>
            </a:r>
            <a:r>
              <a:rPr lang="fr-FR" sz="2400" dirty="0">
                <a:latin typeface="Baskerville Old Face" panose="02020602080505020303" pitchFamily="18" charset="0"/>
                <a:cs typeface="Times New Roman" panose="02020603050405020304" pitchFamily="18" charset="0"/>
              </a:rPr>
              <a:t>effectue</a:t>
            </a:r>
            <a:r>
              <a:rPr lang="en-US" sz="2400" dirty="0">
                <a:latin typeface="Baskerville Old Face" panose="02020602080505020303" pitchFamily="18" charset="0"/>
                <a:cs typeface="Times New Roman" panose="02020603050405020304" pitchFamily="18" charset="0"/>
              </a:rPr>
              <a:t> au FSTE, nous avons </a:t>
            </a:r>
            <a:r>
              <a:rPr lang="fr-FR" sz="2400" dirty="0">
                <a:latin typeface="Baskerville Old Face" panose="02020602080505020303" pitchFamily="18" charset="0"/>
                <a:cs typeface="Times New Roman" panose="02020603050405020304" pitchFamily="18" charset="0"/>
              </a:rPr>
              <a:t>apprécié</a:t>
            </a:r>
            <a:r>
              <a:rPr lang="en-US" sz="2400" dirty="0">
                <a:latin typeface="Baskerville Old Face" panose="02020602080505020303" pitchFamily="18" charset="0"/>
                <a:cs typeface="Times New Roman" panose="02020603050405020304" pitchFamily="18" charset="0"/>
              </a:rPr>
              <a:t> l’accueil chaleureux du personnel du FSTE ainsi que le fait que le FSTE participe dans la lutte contre la </a:t>
            </a:r>
            <a:r>
              <a:rPr lang="fr-FR" sz="2400" dirty="0">
                <a:latin typeface="Baskerville Old Face" panose="02020602080505020303" pitchFamily="18" charset="0"/>
                <a:cs typeface="Times New Roman" panose="02020603050405020304" pitchFamily="18" charset="0"/>
              </a:rPr>
              <a:t>pauvreté</a:t>
            </a:r>
            <a:r>
              <a:rPr lang="en-US" sz="2400" dirty="0">
                <a:latin typeface="Baskerville Old Face" panose="02020602080505020303" pitchFamily="18" charset="0"/>
                <a:cs typeface="Times New Roman" panose="02020603050405020304" pitchFamily="18" charset="0"/>
              </a:rPr>
              <a:t> par un grand nombre de la population burundaise surtout.</a:t>
            </a:r>
          </a:p>
          <a:p>
            <a:pPr marL="0" indent="0">
              <a:buNone/>
            </a:pPr>
            <a:r>
              <a:rPr lang="fr-FR" sz="2400" b="1" dirty="0">
                <a:latin typeface="Baskerville Old Face" panose="02020602080505020303" pitchFamily="18" charset="0"/>
                <a:cs typeface="Times New Roman" panose="02020603050405020304" pitchFamily="18" charset="0"/>
              </a:rPr>
              <a:t>IV.2. critiques</a:t>
            </a:r>
          </a:p>
          <a:p>
            <a:pPr>
              <a:lnSpc>
                <a:spcPct val="150000"/>
              </a:lnSpc>
            </a:pPr>
            <a:r>
              <a:rPr lang="fr-FR" sz="2400" dirty="0">
                <a:latin typeface="Baskerville Old Face" panose="02020602080505020303" pitchFamily="18" charset="0"/>
              </a:rPr>
              <a:t>Malgré les appréciations, les critiques ne manquent pas. Comme critique nous pouvons dire que le FSTE n’a pas pu atteindre 100% de remboursement.</a:t>
            </a:r>
          </a:p>
          <a:p>
            <a:pPr marL="0" indent="0">
              <a:buNone/>
            </a:pPr>
            <a:r>
              <a:rPr lang="en-US" sz="2400" b="1" dirty="0">
                <a:latin typeface="Baskerville Old Face" panose="02020602080505020303" pitchFamily="18" charset="0"/>
                <a:cs typeface="Times New Roman" panose="02020603050405020304" pitchFamily="18" charset="0"/>
              </a:rPr>
              <a:t>IV.3.Suggestion </a:t>
            </a:r>
          </a:p>
          <a:p>
            <a:r>
              <a:rPr lang="fr-FR" sz="2400" dirty="0">
                <a:latin typeface="Baskerville Old Face" panose="02020602080505020303" pitchFamily="18" charset="0"/>
              </a:rPr>
              <a:t>Nous tenons a suggérer le FSTE de fournir plus d’ effort pour atteindre 100% de remboursement ;car la finalité d’un crédit est son remboursement.</a:t>
            </a:r>
          </a:p>
        </p:txBody>
      </p:sp>
    </p:spTree>
    <p:extLst>
      <p:ext uri="{BB962C8B-B14F-4D97-AF65-F5344CB8AC3E}">
        <p14:creationId xmlns:p14="http://schemas.microsoft.com/office/powerpoint/2010/main" val="416721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74891"/>
            <a:ext cx="10515600" cy="1104528"/>
          </a:xfrm>
        </p:spPr>
        <p:txBody>
          <a:bodyPr/>
          <a:lstStyle/>
          <a:p>
            <a:pPr algn="ctr"/>
            <a:r>
              <a:rPr lang="en-US" dirty="0">
                <a:latin typeface="Baskerville Old Face" panose="02020602080505020303" pitchFamily="18" charset="0"/>
                <a:cs typeface="Times New Roman" panose="02020603050405020304" pitchFamily="18" charset="0"/>
              </a:rPr>
              <a:t> </a:t>
            </a:r>
            <a:r>
              <a:rPr lang="fr-FR" b="1" dirty="0">
                <a:latin typeface="Baskerville Old Face" panose="02020602080505020303" pitchFamily="18" charset="0"/>
              </a:rPr>
              <a:t>CONCLUSION GENERALE</a:t>
            </a:r>
            <a:endParaRPr lang="en-US" dirty="0">
              <a:latin typeface="Baskerville Old Face" panose="02020602080505020303" pitchFamily="18" charset="0"/>
              <a:cs typeface="Times New Roman" panose="02020603050405020304" pitchFamily="18" charset="0"/>
            </a:endParaRPr>
          </a:p>
        </p:txBody>
      </p:sp>
      <p:sp>
        <p:nvSpPr>
          <p:cNvPr id="3" name="Espace réservé du contenu 2"/>
          <p:cNvSpPr>
            <a:spLocks noGrp="1"/>
          </p:cNvSpPr>
          <p:nvPr>
            <p:ph idx="1"/>
          </p:nvPr>
        </p:nvSpPr>
        <p:spPr>
          <a:xfrm>
            <a:off x="838200" y="2215140"/>
            <a:ext cx="10515600" cy="2427720"/>
          </a:xfrm>
        </p:spPr>
        <p:txBody>
          <a:bodyPr/>
          <a:lstStyle/>
          <a:p>
            <a:pPr marL="0" indent="0" algn="just">
              <a:lnSpc>
                <a:spcPct val="150000"/>
              </a:lnSpc>
              <a:buNone/>
            </a:pPr>
            <a:r>
              <a:rPr lang="fr-FR" dirty="0">
                <a:latin typeface="Baskerville Old Face" panose="02020602080505020303" pitchFamily="18" charset="0"/>
              </a:rPr>
              <a:t>Notre stage effectué au FSTE nous a été profitable car il nous a permis d’acqu</a:t>
            </a:r>
            <a:r>
              <a:rPr lang="fr-FR" dirty="0">
                <a:latin typeface="Baskerville Old Face" panose="02020602080505020303" pitchFamily="18" charset="0"/>
                <a:cs typeface="Calibri"/>
              </a:rPr>
              <a:t>é</a:t>
            </a:r>
            <a:r>
              <a:rPr lang="fr-FR" dirty="0">
                <a:latin typeface="Baskerville Old Face" panose="02020602080505020303" pitchFamily="18" charset="0"/>
              </a:rPr>
              <a:t>rir des connaissances sur l’attitude et le comportement a adopter dans le monde professionnel.</a:t>
            </a:r>
          </a:p>
          <a:p>
            <a:pPr marL="0" indent="0" algn="just">
              <a:buNone/>
            </a:pPr>
            <a:endParaRPr lang="fr-FR" dirty="0">
              <a:latin typeface="Baskerville Old Face" panose="02020602080505020303" pitchFamily="18" charset="0"/>
            </a:endParaRPr>
          </a:p>
        </p:txBody>
      </p:sp>
    </p:spTree>
    <p:extLst>
      <p:ext uri="{BB962C8B-B14F-4D97-AF65-F5344CB8AC3E}">
        <p14:creationId xmlns:p14="http://schemas.microsoft.com/office/powerpoint/2010/main" val="394449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scene3d>
            <a:camera prst="isometricOffAxis1Right"/>
            <a:lightRig rig="threePt" dir="t"/>
          </a:scene3d>
        </p:spPr>
        <p:txBody>
          <a:bodyPr>
            <a:normAutofit/>
          </a:bodyPr>
          <a:lstStyle/>
          <a:p>
            <a:pPr marL="0" indent="0" algn="ctr">
              <a:buNone/>
            </a:pPr>
            <a:endParaRPr lang="fr-FR" sz="3600" dirty="0">
              <a:latin typeface="Baskerville Old Face" panose="02020602080505020303" pitchFamily="18" charset="0"/>
            </a:endParaRPr>
          </a:p>
          <a:p>
            <a:pPr marL="0" indent="0" algn="ctr">
              <a:buNone/>
            </a:pPr>
            <a:r>
              <a:rPr lang="fr-FR"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skerville Old Face" panose="02020602080505020303" pitchFamily="18" charset="0"/>
              </a:rPr>
              <a:t>MERCI POUR VOTRE AIMABLE ATTENTION!!!</a:t>
            </a:r>
          </a:p>
        </p:txBody>
      </p:sp>
    </p:spTree>
    <p:extLst>
      <p:ext uri="{BB962C8B-B14F-4D97-AF65-F5344CB8AC3E}">
        <p14:creationId xmlns:p14="http://schemas.microsoft.com/office/powerpoint/2010/main" val="31313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24756" y="528034"/>
            <a:ext cx="8869250" cy="1081826"/>
          </a:xfrm>
        </p:spPr>
        <p:txBody>
          <a:bodyPr/>
          <a:lstStyle/>
          <a:p>
            <a:r>
              <a:rPr lang="en-US" dirty="0">
                <a:latin typeface="Baskerville Old Face" panose="02020602080505020303" pitchFamily="18" charset="0"/>
                <a:cs typeface="Times New Roman" panose="02020603050405020304" pitchFamily="18" charset="0"/>
              </a:rPr>
              <a:t>Plan de </a:t>
            </a:r>
            <a:r>
              <a:rPr lang="en-US" dirty="0" err="1">
                <a:latin typeface="Baskerville Old Face" panose="02020602080505020303" pitchFamily="18" charset="0"/>
                <a:cs typeface="Times New Roman" panose="02020603050405020304" pitchFamily="18" charset="0"/>
              </a:rPr>
              <a:t>l’exposé</a:t>
            </a:r>
            <a:endParaRPr lang="en-US" dirty="0">
              <a:latin typeface="Baskerville Old Face" panose="02020602080505020303" pitchFamily="18" charset="0"/>
            </a:endParaRPr>
          </a:p>
        </p:txBody>
      </p:sp>
      <p:sp>
        <p:nvSpPr>
          <p:cNvPr id="3" name="Sous-titre 2"/>
          <p:cNvSpPr>
            <a:spLocks noGrp="1"/>
          </p:cNvSpPr>
          <p:nvPr>
            <p:ph type="subTitle" idx="1"/>
          </p:nvPr>
        </p:nvSpPr>
        <p:spPr>
          <a:xfrm>
            <a:off x="1472485" y="2253803"/>
            <a:ext cx="9281374" cy="3683358"/>
          </a:xfrm>
        </p:spPr>
        <p:txBody>
          <a:bodyPr>
            <a:normAutofit/>
          </a:bodyPr>
          <a:lstStyle/>
          <a:p>
            <a:pPr marL="457200" indent="-457200" algn="l">
              <a:buFont typeface="Wingdings" pitchFamily="2" charset="2"/>
              <a:buChar char="§"/>
            </a:pPr>
            <a:r>
              <a:rPr lang="en-US" sz="2800" dirty="0">
                <a:latin typeface="Baskerville Old Face" panose="02020602080505020303" pitchFamily="18" charset="0"/>
                <a:cs typeface="Times New Roman" panose="02020603050405020304" pitchFamily="18" charset="0"/>
              </a:rPr>
              <a:t>INTRODUCTION GENERALE</a:t>
            </a:r>
          </a:p>
          <a:p>
            <a:pPr marL="457200" indent="-457200" algn="l">
              <a:buFont typeface="Wingdings" pitchFamily="2" charset="2"/>
              <a:buChar char="§"/>
            </a:pPr>
            <a:r>
              <a:rPr lang="en-US" sz="2800" dirty="0">
                <a:latin typeface="Baskerville Old Face" panose="02020602080505020303" pitchFamily="18" charset="0"/>
                <a:cs typeface="Times New Roman" panose="02020603050405020304" pitchFamily="18" charset="0"/>
              </a:rPr>
              <a:t>PRESENTATION GENERALE DU FSTE</a:t>
            </a:r>
          </a:p>
          <a:p>
            <a:pPr marL="457200" indent="-457200" algn="l">
              <a:buFont typeface="Wingdings" pitchFamily="2" charset="2"/>
              <a:buChar char="§"/>
            </a:pPr>
            <a:r>
              <a:rPr lang="en-US" sz="2800" dirty="0">
                <a:latin typeface="Baskerville Old Face" panose="02020602080505020303" pitchFamily="18" charset="0"/>
                <a:cs typeface="Times New Roman" panose="02020603050405020304" pitchFamily="18" charset="0"/>
              </a:rPr>
              <a:t>DEROULEMENT DU STAGE</a:t>
            </a:r>
          </a:p>
          <a:p>
            <a:pPr marL="457200" indent="-457200" algn="l">
              <a:buFont typeface="Wingdings" pitchFamily="2" charset="2"/>
              <a:buChar char="§"/>
            </a:pPr>
            <a:r>
              <a:rPr lang="en-US" sz="2800" dirty="0">
                <a:latin typeface="Baskerville Old Face" panose="02020602080505020303" pitchFamily="18" charset="0"/>
                <a:cs typeface="Times New Roman" panose="02020603050405020304" pitchFamily="18" charset="0"/>
              </a:rPr>
              <a:t>CORRELATION ENTRE LES ECUES ET LE STAGE</a:t>
            </a:r>
          </a:p>
          <a:p>
            <a:pPr marL="457200" indent="-457200" algn="l">
              <a:buFont typeface="Wingdings" pitchFamily="2" charset="2"/>
              <a:buChar char="§"/>
            </a:pPr>
            <a:r>
              <a:rPr lang="en-US" sz="2800" dirty="0">
                <a:latin typeface="Baskerville Old Face" panose="02020602080505020303" pitchFamily="18" charset="0"/>
                <a:cs typeface="Times New Roman" panose="02020603050405020304" pitchFamily="18" charset="0"/>
              </a:rPr>
              <a:t>BILAN DU STAGE</a:t>
            </a:r>
          </a:p>
          <a:p>
            <a:pPr marL="457200" indent="-457200" algn="l">
              <a:buFont typeface="Wingdings" pitchFamily="2" charset="2"/>
              <a:buChar char="§"/>
            </a:pPr>
            <a:r>
              <a:rPr lang="en-US" sz="2800" dirty="0">
                <a:latin typeface="Baskerville Old Face" panose="02020602080505020303" pitchFamily="18" charset="0"/>
                <a:cs typeface="Times New Roman" panose="02020603050405020304" pitchFamily="18" charset="0"/>
              </a:rPr>
              <a:t>CONCLUSION GENERALE</a:t>
            </a:r>
          </a:p>
        </p:txBody>
      </p:sp>
    </p:spTree>
    <p:extLst>
      <p:ext uri="{BB962C8B-B14F-4D97-AF65-F5344CB8AC3E}">
        <p14:creationId xmlns:p14="http://schemas.microsoft.com/office/powerpoint/2010/main" val="443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9873" y="143452"/>
            <a:ext cx="10515600" cy="1089603"/>
          </a:xfrm>
        </p:spPr>
        <p:txBody>
          <a:bodyPr/>
          <a:lstStyle/>
          <a:p>
            <a:pPr algn="ctr"/>
            <a:r>
              <a:rPr lang="en-US" b="1" dirty="0">
                <a:latin typeface="Baskerville Old Face" panose="02020602080505020303" pitchFamily="18" charset="0"/>
                <a:cs typeface="Times New Roman" panose="02020603050405020304" pitchFamily="18" charset="0"/>
              </a:rPr>
              <a:t>INTRODUCTION GENERALE</a:t>
            </a:r>
          </a:p>
        </p:txBody>
      </p:sp>
      <p:sp>
        <p:nvSpPr>
          <p:cNvPr id="3" name="Espace réservé du contenu 2"/>
          <p:cNvSpPr>
            <a:spLocks noGrp="1"/>
          </p:cNvSpPr>
          <p:nvPr>
            <p:ph idx="1"/>
          </p:nvPr>
        </p:nvSpPr>
        <p:spPr>
          <a:xfrm>
            <a:off x="616527" y="1357745"/>
            <a:ext cx="10958945" cy="5209310"/>
          </a:xfrm>
        </p:spPr>
        <p:txBody>
          <a:bodyPr>
            <a:normAutofit lnSpcReduction="10000"/>
          </a:bodyPr>
          <a:lstStyle/>
          <a:p>
            <a:pPr algn="just">
              <a:lnSpc>
                <a:spcPct val="150000"/>
              </a:lnSpc>
              <a:buFont typeface="Wingdings" panose="05000000000000000000" pitchFamily="2" charset="2"/>
              <a:buChar char="v"/>
            </a:pPr>
            <a:r>
              <a:rPr lang="fr-FR" dirty="0">
                <a:latin typeface="Baskerville Old Face" panose="02020602080505020303" pitchFamily="18" charset="0"/>
                <a:cs typeface="Times New Roman" panose="02020603050405020304" pitchFamily="18" charset="0"/>
              </a:rPr>
              <a:t>Le stage est un moyen de développer ce qu’on a appris théoriquement en classe. C’est dans cette optique que l’Université Lumière de Bujumbura organise un stage pour les étudiants qui terminent le baccalauréat pour leur permettre de confronter l’apprentissage théorique à la pratique;</a:t>
            </a:r>
          </a:p>
          <a:p>
            <a:pPr algn="just">
              <a:lnSpc>
                <a:spcPct val="150000"/>
              </a:lnSpc>
              <a:buFont typeface="Wingdings" panose="05000000000000000000" pitchFamily="2" charset="2"/>
              <a:buChar char="v"/>
            </a:pPr>
            <a:r>
              <a:rPr lang="fr-FR" dirty="0">
                <a:latin typeface="Baskerville Old Face" panose="02020602080505020303" pitchFamily="18" charset="0"/>
                <a:cs typeface="Times New Roman" panose="02020603050405020304" pitchFamily="18" charset="0"/>
              </a:rPr>
              <a:t>C’est dans ce contexte que nous avons effectué un stage au Fonds de Solidarité des travailleurs de l’enseignement (FSTE) pour la période du 24 octobre au 24 novembre 2022 afin de développer un esprit managérial et vivre des réalités socioprofessionnelles.</a:t>
            </a:r>
          </a:p>
        </p:txBody>
      </p:sp>
    </p:spTree>
    <p:extLst>
      <p:ext uri="{BB962C8B-B14F-4D97-AF65-F5344CB8AC3E}">
        <p14:creationId xmlns:p14="http://schemas.microsoft.com/office/powerpoint/2010/main" val="211364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128790"/>
            <a:ext cx="10515601" cy="910302"/>
          </a:xfrm>
        </p:spPr>
        <p:txBody>
          <a:bodyPr>
            <a:normAutofit/>
          </a:bodyPr>
          <a:lstStyle/>
          <a:p>
            <a:pPr algn="ctr"/>
            <a:r>
              <a:rPr lang="fr-FR" sz="3200" b="1" dirty="0">
                <a:latin typeface="Baskerville Old Face" panose="02020602080505020303" pitchFamily="18" charset="0"/>
                <a:cs typeface="Times New Roman" panose="02020603050405020304" pitchFamily="18" charset="0"/>
              </a:rPr>
              <a:t>CHAPITRE I : PRESENTATION GENERALE DU FSTE</a:t>
            </a:r>
            <a:endParaRPr lang="en-US" sz="3200" b="1" dirty="0">
              <a:latin typeface="Baskerville Old Face" panose="02020602080505020303" pitchFamily="18" charset="0"/>
              <a:cs typeface="Times New Roman" panose="02020603050405020304" pitchFamily="18" charset="0"/>
            </a:endParaRPr>
          </a:p>
        </p:txBody>
      </p:sp>
      <p:sp>
        <p:nvSpPr>
          <p:cNvPr id="3" name="Espace réservé du contenu 2"/>
          <p:cNvSpPr>
            <a:spLocks noGrp="1"/>
          </p:cNvSpPr>
          <p:nvPr>
            <p:ph idx="1"/>
          </p:nvPr>
        </p:nvSpPr>
        <p:spPr>
          <a:xfrm>
            <a:off x="346364" y="1039092"/>
            <a:ext cx="11720945" cy="5814810"/>
          </a:xfrm>
        </p:spPr>
        <p:txBody>
          <a:bodyPr>
            <a:normAutofit fontScale="92500"/>
          </a:bodyPr>
          <a:lstStyle/>
          <a:p>
            <a:pPr marL="0" indent="0">
              <a:buNone/>
            </a:pPr>
            <a:r>
              <a:rPr lang="en-US" b="1" dirty="0">
                <a:latin typeface="Baskerville Old Face" panose="02020602080505020303" pitchFamily="18" charset="0"/>
                <a:cs typeface="Times New Roman" panose="02020603050405020304" pitchFamily="18" charset="0"/>
              </a:rPr>
              <a:t>I.1 </a:t>
            </a:r>
            <a:r>
              <a:rPr lang="fr-FR" b="1" dirty="0">
                <a:latin typeface="Baskerville Old Face" panose="02020602080505020303" pitchFamily="18" charset="0"/>
                <a:cs typeface="Times New Roman" panose="02020603050405020304" pitchFamily="18" charset="0"/>
              </a:rPr>
              <a:t>Historique</a:t>
            </a:r>
            <a:r>
              <a:rPr lang="en-US" b="1" dirty="0">
                <a:latin typeface="Baskerville Old Face" panose="02020602080505020303" pitchFamily="18" charset="0"/>
                <a:cs typeface="Times New Roman" panose="02020603050405020304" pitchFamily="18" charset="0"/>
              </a:rPr>
              <a:t> du FSTE</a:t>
            </a:r>
          </a:p>
          <a:p>
            <a:pPr algn="just">
              <a:lnSpc>
                <a:spcPct val="150000"/>
              </a:lnSpc>
              <a:buFont typeface="Wingdings" panose="05000000000000000000" pitchFamily="2" charset="2"/>
              <a:buChar char="Ø"/>
            </a:pPr>
            <a:r>
              <a:rPr lang="fr-FR" dirty="0">
                <a:latin typeface="Baskerville Old Face" panose="02020602080505020303" pitchFamily="18" charset="0"/>
                <a:cs typeface="Times New Roman" panose="02020603050405020304" pitchFamily="18" charset="0"/>
              </a:rPr>
              <a:t>Le FSTE est une association corporative organisée sous forme d’une coopérative d’épargne et de crédit fondée sur la solidarité des membres par l’épargne et le crédit;</a:t>
            </a:r>
          </a:p>
          <a:p>
            <a:pPr algn="just">
              <a:lnSpc>
                <a:spcPct val="150000"/>
              </a:lnSpc>
              <a:buFont typeface="Wingdings" panose="05000000000000000000" pitchFamily="2" charset="2"/>
              <a:buChar char="Ø"/>
            </a:pPr>
            <a:r>
              <a:rPr lang="fr-FR" dirty="0">
                <a:latin typeface="Baskerville Old Face" panose="02020602080505020303" pitchFamily="18" charset="0"/>
                <a:cs typeface="Times New Roman" panose="02020603050405020304" pitchFamily="18" charset="0"/>
              </a:rPr>
              <a:t>Le FSTE est une institution de microfinance créée en 1985 et agréée par l’ordonnance ministérielle n˚550/328 du 22 septembre 1986;</a:t>
            </a:r>
          </a:p>
          <a:p>
            <a:pPr algn="just">
              <a:lnSpc>
                <a:spcPct val="150000"/>
              </a:lnSpc>
              <a:buFont typeface="Wingdings" panose="05000000000000000000" pitchFamily="2" charset="2"/>
              <a:buChar char="Ø"/>
            </a:pPr>
            <a:r>
              <a:rPr lang="fr-FR" dirty="0">
                <a:latin typeface="Baskerville Old Face" panose="02020602080505020303" pitchFamily="18" charset="0"/>
                <a:cs typeface="Times New Roman" panose="02020603050405020304" pitchFamily="18" charset="0"/>
              </a:rPr>
              <a:t>Les membres du FSTE sont éparpillés sur tout le territoire national : dans les communes et les cantons scolaires. Ce sont essentiellement les enseignants du secteur public que du privé, les fonctionnaires d’autres ministères et les travailleurs de gestion autonomes.</a:t>
            </a:r>
          </a:p>
        </p:txBody>
      </p:sp>
    </p:spTree>
    <p:extLst>
      <p:ext uri="{BB962C8B-B14F-4D97-AF65-F5344CB8AC3E}">
        <p14:creationId xmlns:p14="http://schemas.microsoft.com/office/powerpoint/2010/main" val="14079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4163" y="124690"/>
            <a:ext cx="8333509" cy="1006475"/>
          </a:xfrm>
        </p:spPr>
        <p:txBody>
          <a:bodyPr/>
          <a:lstStyle/>
          <a:p>
            <a:pPr algn="ctr"/>
            <a:r>
              <a:rPr lang="en-US" b="1" dirty="0">
                <a:latin typeface="Baskerville Old Face" panose="02020602080505020303" pitchFamily="18" charset="0"/>
                <a:cs typeface="Times New Roman" panose="02020603050405020304" pitchFamily="18" charset="0"/>
              </a:rPr>
              <a:t>I.2. Vision et Mission du FSTE</a:t>
            </a:r>
          </a:p>
        </p:txBody>
      </p:sp>
      <p:sp>
        <p:nvSpPr>
          <p:cNvPr id="3" name="Espace réservé du contenu 2"/>
          <p:cNvSpPr>
            <a:spLocks noGrp="1"/>
          </p:cNvSpPr>
          <p:nvPr>
            <p:ph idx="1"/>
          </p:nvPr>
        </p:nvSpPr>
        <p:spPr>
          <a:xfrm>
            <a:off x="789709" y="1131165"/>
            <a:ext cx="10979728" cy="5597237"/>
          </a:xfrm>
        </p:spPr>
        <p:txBody>
          <a:bodyPr>
            <a:noAutofit/>
          </a:bodyPr>
          <a:lstStyle/>
          <a:p>
            <a:pPr algn="just">
              <a:buFont typeface="Wingdings" panose="05000000000000000000" pitchFamily="2" charset="2"/>
              <a:buChar char="v"/>
            </a:pPr>
            <a:r>
              <a:rPr lang="en-US" b="1" dirty="0">
                <a:latin typeface="Baskerville Old Face" panose="02020602080505020303" pitchFamily="18" charset="0"/>
                <a:cs typeface="Times New Roman" panose="02020603050405020304" pitchFamily="18" charset="0"/>
              </a:rPr>
              <a:t>Vision</a:t>
            </a:r>
          </a:p>
          <a:p>
            <a:pPr marL="0" indent="0" algn="just">
              <a:lnSpc>
                <a:spcPct val="100000"/>
              </a:lnSpc>
              <a:buNone/>
            </a:pPr>
            <a:r>
              <a:rPr lang="fr-FR" dirty="0">
                <a:latin typeface="Baskerville Old Face" panose="02020602080505020303" pitchFamily="18" charset="0"/>
              </a:rPr>
              <a:t>Le FSTE a pour vision d’être une institution de microfinance de référence et leader dans l’octroi du crédit de proximité aux membres et dans la collecte de l’épargne pour renforcer leur solidarité et améliorer leurs conditions socio-économiques.</a:t>
            </a:r>
          </a:p>
          <a:p>
            <a:pPr algn="just">
              <a:buFont typeface="Wingdings" panose="05000000000000000000" pitchFamily="2" charset="2"/>
              <a:buChar char="v"/>
            </a:pPr>
            <a:r>
              <a:rPr lang="en-US" b="1" dirty="0">
                <a:latin typeface="Baskerville Old Face" panose="02020602080505020303" pitchFamily="18" charset="0"/>
                <a:cs typeface="Times New Roman" panose="02020603050405020304" pitchFamily="18" charset="0"/>
              </a:rPr>
              <a:t>Missions</a:t>
            </a:r>
          </a:p>
          <a:p>
            <a:pPr marL="0" indent="0" algn="just">
              <a:lnSpc>
                <a:spcPct val="100000"/>
              </a:lnSpc>
              <a:buNone/>
            </a:pPr>
            <a:r>
              <a:rPr lang="fr-FR" dirty="0">
                <a:latin typeface="Baskerville Old Face" panose="02020602080505020303" pitchFamily="18" charset="0"/>
              </a:rPr>
              <a:t>Les missions du FSTE sont d’offrir des services financiers de proximité, adaptés aux besoins des membres en collectant de l’épargne et en leur consentant des crédits afin d’améliorer leurs conditions de vie et réduire la pauvreté de façon générale.</a:t>
            </a:r>
          </a:p>
        </p:txBody>
      </p:sp>
    </p:spTree>
    <p:extLst>
      <p:ext uri="{BB962C8B-B14F-4D97-AF65-F5344CB8AC3E}">
        <p14:creationId xmlns:p14="http://schemas.microsoft.com/office/powerpoint/2010/main" val="327057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latin typeface="Baskerville Old Face" panose="02020602080505020303" pitchFamily="18" charset="0"/>
                <a:cs typeface="Times New Roman" panose="02020603050405020304" pitchFamily="18" charset="0"/>
              </a:rPr>
              <a:t>I.3 Perpestives d’avenir</a:t>
            </a:r>
          </a:p>
        </p:txBody>
      </p:sp>
      <p:sp>
        <p:nvSpPr>
          <p:cNvPr id="3" name="Espace réservé du contenu 2"/>
          <p:cNvSpPr>
            <a:spLocks noGrp="1"/>
          </p:cNvSpPr>
          <p:nvPr>
            <p:ph idx="1"/>
          </p:nvPr>
        </p:nvSpPr>
        <p:spPr>
          <a:xfrm>
            <a:off x="838200" y="1690688"/>
            <a:ext cx="10654145" cy="4351338"/>
          </a:xfrm>
        </p:spPr>
        <p:txBody>
          <a:bodyPr/>
          <a:lstStyle/>
          <a:p>
            <a:pPr marL="0" indent="0" algn="just">
              <a:lnSpc>
                <a:spcPct val="150000"/>
              </a:lnSpc>
              <a:buNone/>
            </a:pPr>
            <a:r>
              <a:rPr lang="fr-FR" dirty="0">
                <a:latin typeface="Baskerville Old Face" panose="02020602080505020303" pitchFamily="18" charset="0"/>
              </a:rPr>
              <a:t>Le FSTE s’est fixés des stratégies nécessaires comme:</a:t>
            </a:r>
          </a:p>
          <a:p>
            <a:pPr lvl="0" algn="just">
              <a:lnSpc>
                <a:spcPct val="150000"/>
              </a:lnSpc>
              <a:buFont typeface="Wingdings" pitchFamily="2" charset="2"/>
              <a:buChar char="ü"/>
            </a:pPr>
            <a:r>
              <a:rPr lang="fr-FR" dirty="0">
                <a:latin typeface="Baskerville Old Face" panose="02020602080505020303" pitchFamily="18" charset="0"/>
              </a:rPr>
              <a:t>Renforcer l’utilisation de services de proximité par le mobile Money Banking ;</a:t>
            </a:r>
          </a:p>
          <a:p>
            <a:pPr lvl="0" algn="just">
              <a:lnSpc>
                <a:spcPct val="150000"/>
              </a:lnSpc>
              <a:buFont typeface="Wingdings" pitchFamily="2" charset="2"/>
              <a:buChar char="ü"/>
            </a:pPr>
            <a:r>
              <a:rPr lang="fr-FR" dirty="0">
                <a:latin typeface="Baskerville Old Face" panose="02020602080505020303" pitchFamily="18" charset="0"/>
              </a:rPr>
              <a:t>Ouvrir une nouvelle agence du sud ;</a:t>
            </a:r>
          </a:p>
          <a:p>
            <a:pPr lvl="0" algn="just">
              <a:lnSpc>
                <a:spcPct val="150000"/>
              </a:lnSpc>
              <a:buFont typeface="Wingdings" pitchFamily="2" charset="2"/>
              <a:buChar char="ü"/>
            </a:pPr>
            <a:r>
              <a:rPr lang="fr-FR" dirty="0">
                <a:latin typeface="Baskerville Old Face" panose="02020602080505020303" pitchFamily="18" charset="0"/>
              </a:rPr>
              <a:t>Accroitre le capital social aux taux de cotisation.</a:t>
            </a:r>
          </a:p>
          <a:p>
            <a:pPr algn="just">
              <a:lnSpc>
                <a:spcPct val="150000"/>
              </a:lnSpc>
              <a:buFont typeface="Wingdings" panose="05000000000000000000" pitchFamily="2" charset="2"/>
              <a:buChar char="Ø"/>
            </a:pPr>
            <a:endParaRPr lang="en-US" dirty="0">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41133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669737"/>
          </a:xfrm>
        </p:spPr>
        <p:txBody>
          <a:bodyPr>
            <a:normAutofit fontScale="90000"/>
          </a:bodyPr>
          <a:lstStyle/>
          <a:p>
            <a:r>
              <a:rPr lang="fr-FR" b="1" dirty="0">
                <a:latin typeface="Baskerville Old Face" panose="02020602080505020303" pitchFamily="18" charset="0"/>
                <a:cs typeface="Times New Roman" panose="02020603050405020304" pitchFamily="18" charset="0"/>
              </a:rPr>
              <a:t>CHAPITRE II : DEROULEMENT DU STAGE</a:t>
            </a:r>
            <a:br>
              <a:rPr lang="en-US" dirty="0">
                <a:latin typeface="Baskerville Old Face" panose="02020602080505020303" pitchFamily="18" charset="0"/>
                <a:cs typeface="Times New Roman" panose="02020603050405020304" pitchFamily="18" charset="0"/>
              </a:rPr>
            </a:br>
            <a:r>
              <a:rPr lang="en-US" b="1" dirty="0">
                <a:latin typeface="Baskerville Old Face" panose="02020602080505020303" pitchFamily="18" charset="0"/>
                <a:cs typeface="Times New Roman" panose="02020603050405020304" pitchFamily="18" charset="0"/>
              </a:rPr>
              <a:t>II.1. Présentation des services </a:t>
            </a:r>
            <a:r>
              <a:rPr lang="en-US" b="1" dirty="0" err="1">
                <a:latin typeface="Baskerville Old Face" panose="02020602080505020303" pitchFamily="18" charset="0"/>
                <a:cs typeface="Times New Roman" panose="02020603050405020304" pitchFamily="18" charset="0"/>
              </a:rPr>
              <a:t>d’accueil</a:t>
            </a:r>
            <a:endParaRPr lang="en-US" b="1" dirty="0">
              <a:latin typeface="Baskerville Old Face" panose="02020602080505020303" pitchFamily="18" charset="0"/>
              <a:cs typeface="Times New Roman" panose="02020603050405020304" pitchFamily="18" charset="0"/>
            </a:endParaRPr>
          </a:p>
        </p:txBody>
      </p:sp>
      <p:sp>
        <p:nvSpPr>
          <p:cNvPr id="3" name="Espace réservé du contenu 2"/>
          <p:cNvSpPr>
            <a:spLocks noGrp="1"/>
          </p:cNvSpPr>
          <p:nvPr>
            <p:ph idx="1"/>
          </p:nvPr>
        </p:nvSpPr>
        <p:spPr>
          <a:xfrm>
            <a:off x="838200" y="2228045"/>
            <a:ext cx="10515600" cy="3948917"/>
          </a:xfrm>
        </p:spPr>
        <p:txBody>
          <a:bodyPr>
            <a:normAutofit lnSpcReduction="10000"/>
          </a:bodyPr>
          <a:lstStyle/>
          <a:p>
            <a:pPr marL="0" indent="0">
              <a:lnSpc>
                <a:spcPct val="150000"/>
              </a:lnSpc>
              <a:buNone/>
            </a:pPr>
            <a:endParaRPr lang="fr-FR" sz="1000" dirty="0">
              <a:latin typeface="Baskerville Old Face" panose="02020602080505020303" pitchFamily="18" charset="0"/>
              <a:cs typeface="Times New Roman" panose="02020603050405020304" pitchFamily="18" charset="0"/>
            </a:endParaRPr>
          </a:p>
          <a:p>
            <a:pPr marL="0" indent="0">
              <a:lnSpc>
                <a:spcPct val="150000"/>
              </a:lnSpc>
              <a:buNone/>
            </a:pPr>
            <a:r>
              <a:rPr lang="fr-FR" dirty="0">
                <a:latin typeface="Baskerville Old Face" panose="02020602080505020303" pitchFamily="18" charset="0"/>
                <a:cs typeface="Times New Roman" panose="02020603050405020304" pitchFamily="18" charset="0"/>
              </a:rPr>
              <a:t>Durant notre période de stage au FSTE, nous avons pu visiter différents services à savoir :</a:t>
            </a:r>
            <a:endParaRPr lang="en-US" dirty="0">
              <a:latin typeface="Baskerville Old Face" panose="02020602080505020303" pitchFamily="18" charset="0"/>
              <a:cs typeface="Times New Roman" panose="02020603050405020304" pitchFamily="18" charset="0"/>
            </a:endParaRPr>
          </a:p>
          <a:p>
            <a:pPr lvl="0">
              <a:lnSpc>
                <a:spcPct val="150000"/>
              </a:lnSpc>
              <a:buFont typeface="Wingdings" panose="05000000000000000000" pitchFamily="2" charset="2"/>
              <a:buChar char="Ø"/>
            </a:pPr>
            <a:r>
              <a:rPr lang="fr-FR" dirty="0">
                <a:latin typeface="Baskerville Old Face" panose="02020602080505020303" pitchFamily="18" charset="0"/>
                <a:cs typeface="Times New Roman" panose="02020603050405020304" pitchFamily="18" charset="0"/>
              </a:rPr>
              <a:t> Service développement et orientation;</a:t>
            </a:r>
          </a:p>
          <a:p>
            <a:pPr lvl="0">
              <a:lnSpc>
                <a:spcPct val="150000"/>
              </a:lnSpc>
              <a:buFont typeface="Wingdings" panose="05000000000000000000" pitchFamily="2" charset="2"/>
              <a:buChar char="Ø"/>
            </a:pPr>
            <a:r>
              <a:rPr lang="fr-FR" dirty="0">
                <a:latin typeface="Baskerville Old Face" panose="02020602080505020303" pitchFamily="18" charset="0"/>
                <a:cs typeface="Times New Roman" panose="02020603050405020304" pitchFamily="18" charset="0"/>
              </a:rPr>
              <a:t>Service développement, promotion et relation publique;</a:t>
            </a:r>
          </a:p>
          <a:p>
            <a:pPr lvl="0">
              <a:lnSpc>
                <a:spcPct val="150000"/>
              </a:lnSpc>
              <a:buFont typeface="Wingdings" panose="05000000000000000000" pitchFamily="2" charset="2"/>
              <a:buChar char="Ø"/>
            </a:pPr>
            <a:r>
              <a:rPr lang="fr-FR" dirty="0">
                <a:latin typeface="Baskerville Old Face" panose="02020602080505020303" pitchFamily="18" charset="0"/>
                <a:cs typeface="Times New Roman" panose="02020603050405020304" pitchFamily="18" charset="0"/>
              </a:rPr>
              <a:t>Service Crédit.</a:t>
            </a:r>
            <a:endParaRPr lang="en-US" dirty="0">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83276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atin typeface="Baskerville Old Face" panose="02020602080505020303" pitchFamily="18" charset="0"/>
                <a:cs typeface="Times New Roman" panose="02020603050405020304" pitchFamily="18" charset="0"/>
              </a:rPr>
              <a:t>II.2. Activités réalisées</a:t>
            </a:r>
            <a:endParaRPr lang="en-US" dirty="0">
              <a:latin typeface="Baskerville Old Face" panose="02020602080505020303" pitchFamily="18" charset="0"/>
              <a:cs typeface="Times New Roman" panose="02020603050405020304" pitchFamily="18" charset="0"/>
            </a:endParaRPr>
          </a:p>
        </p:txBody>
      </p:sp>
      <p:sp>
        <p:nvSpPr>
          <p:cNvPr id="3" name="Espace réservé du contenu 2"/>
          <p:cNvSpPr>
            <a:spLocks noGrp="1"/>
          </p:cNvSpPr>
          <p:nvPr>
            <p:ph idx="1"/>
          </p:nvPr>
        </p:nvSpPr>
        <p:spPr>
          <a:xfrm>
            <a:off x="942109" y="1804843"/>
            <a:ext cx="10515600" cy="4351338"/>
          </a:xfrm>
        </p:spPr>
        <p:txBody>
          <a:bodyPr/>
          <a:lstStyle/>
          <a:p>
            <a:pPr marL="0" indent="0" algn="just">
              <a:lnSpc>
                <a:spcPct val="150000"/>
              </a:lnSpc>
              <a:buNone/>
            </a:pPr>
            <a:r>
              <a:rPr lang="en-US" dirty="0">
                <a:latin typeface="Baskerville Old Face" panose="02020602080505020303" pitchFamily="18" charset="0"/>
                <a:cs typeface="Times New Roman" panose="02020603050405020304" pitchFamily="18" charset="0"/>
              </a:rPr>
              <a:t>Durant notre </a:t>
            </a:r>
            <a:r>
              <a:rPr lang="fr-FR" dirty="0">
                <a:latin typeface="Baskerville Old Face" panose="02020602080505020303" pitchFamily="18" charset="0"/>
                <a:cs typeface="Times New Roman" panose="02020603050405020304" pitchFamily="18" charset="0"/>
              </a:rPr>
              <a:t>période</a:t>
            </a:r>
            <a:r>
              <a:rPr lang="en-US" dirty="0">
                <a:latin typeface="Baskerville Old Face" panose="02020602080505020303" pitchFamily="18" charset="0"/>
                <a:cs typeface="Times New Roman" panose="02020603050405020304" pitchFamily="18" charset="0"/>
              </a:rPr>
              <a:t> de stage, </a:t>
            </a:r>
            <a:r>
              <a:rPr lang="fr-FR" dirty="0">
                <a:latin typeface="Baskerville Old Face" panose="02020602080505020303" pitchFamily="18" charset="0"/>
                <a:cs typeface="Times New Roman" panose="02020603050405020304" pitchFamily="18" charset="0"/>
              </a:rPr>
              <a:t>nous avons réalisé</a:t>
            </a:r>
            <a:r>
              <a:rPr lang="en-US" dirty="0">
                <a:latin typeface="Baskerville Old Face" panose="02020602080505020303" pitchFamily="18" charset="0"/>
                <a:cs typeface="Times New Roman" panose="02020603050405020304" pitchFamily="18" charset="0"/>
              </a:rPr>
              <a:t> </a:t>
            </a:r>
            <a:r>
              <a:rPr lang="fr-FR" dirty="0">
                <a:latin typeface="Baskerville Old Face" panose="02020602080505020303" pitchFamily="18" charset="0"/>
                <a:cs typeface="Times New Roman" panose="02020603050405020304" pitchFamily="18" charset="0"/>
              </a:rPr>
              <a:t>quelques</a:t>
            </a:r>
            <a:r>
              <a:rPr lang="en-US" dirty="0">
                <a:latin typeface="Baskerville Old Face" panose="02020602080505020303" pitchFamily="18" charset="0"/>
                <a:cs typeface="Times New Roman" panose="02020603050405020304" pitchFamily="18" charset="0"/>
              </a:rPr>
              <a:t> </a:t>
            </a:r>
            <a:r>
              <a:rPr lang="fr-FR" dirty="0">
                <a:latin typeface="Baskerville Old Face" panose="02020602080505020303" pitchFamily="18" charset="0"/>
                <a:cs typeface="Times New Roman" panose="02020603050405020304" pitchFamily="18" charset="0"/>
              </a:rPr>
              <a:t>tâches</a:t>
            </a:r>
            <a:r>
              <a:rPr lang="en-US" dirty="0">
                <a:latin typeface="Baskerville Old Face" panose="02020602080505020303" pitchFamily="18" charset="0"/>
                <a:cs typeface="Times New Roman" panose="02020603050405020304" pitchFamily="18" charset="0"/>
              </a:rPr>
              <a:t> </a:t>
            </a:r>
            <a:r>
              <a:rPr lang="fr-FR" dirty="0">
                <a:latin typeface="Baskerville Old Face" panose="02020602080505020303" pitchFamily="18" charset="0"/>
                <a:cs typeface="Times New Roman" panose="02020603050405020304" pitchFamily="18" charset="0"/>
              </a:rPr>
              <a:t>comme</a:t>
            </a:r>
            <a:r>
              <a:rPr lang="en-US" dirty="0">
                <a:latin typeface="Baskerville Old Face" panose="02020602080505020303" pitchFamily="18" charset="0"/>
                <a:cs typeface="Times New Roman" panose="02020603050405020304" pitchFamily="18" charset="0"/>
              </a:rPr>
              <a:t> la </a:t>
            </a:r>
            <a:r>
              <a:rPr lang="fr-FR" dirty="0">
                <a:latin typeface="Baskerville Old Face" panose="02020602080505020303" pitchFamily="18" charset="0"/>
                <a:cs typeface="Times New Roman" panose="02020603050405020304" pitchFamily="18" charset="0"/>
              </a:rPr>
              <a:t>réception</a:t>
            </a:r>
            <a:r>
              <a:rPr lang="en-US" dirty="0">
                <a:latin typeface="Baskerville Old Face" panose="02020602080505020303" pitchFamily="18" charset="0"/>
                <a:cs typeface="Times New Roman" panose="02020603050405020304" pitchFamily="18" charset="0"/>
              </a:rPr>
              <a:t> et </a:t>
            </a:r>
            <a:r>
              <a:rPr lang="fr-FR" dirty="0">
                <a:latin typeface="Baskerville Old Face" panose="02020602080505020303" pitchFamily="18" charset="0"/>
                <a:cs typeface="Times New Roman" panose="02020603050405020304" pitchFamily="18" charset="0"/>
              </a:rPr>
              <a:t>l’enregistrement</a:t>
            </a:r>
            <a:r>
              <a:rPr lang="en-US" dirty="0">
                <a:latin typeface="Baskerville Old Face" panose="02020602080505020303" pitchFamily="18" charset="0"/>
                <a:cs typeface="Times New Roman" panose="02020603050405020304" pitchFamily="18" charset="0"/>
              </a:rPr>
              <a:t> des </a:t>
            </a:r>
            <a:r>
              <a:rPr lang="fr-FR" dirty="0">
                <a:latin typeface="Baskerville Old Face" panose="02020602080505020303" pitchFamily="18" charset="0"/>
                <a:cs typeface="Times New Roman" panose="02020603050405020304" pitchFamily="18" charset="0"/>
              </a:rPr>
              <a:t>lettres de demande de crédit</a:t>
            </a:r>
            <a:r>
              <a:rPr lang="en-US" dirty="0">
                <a:latin typeface="Baskerville Old Face" panose="02020602080505020303" pitchFamily="18" charset="0"/>
                <a:cs typeface="Times New Roman" panose="02020603050405020304" pitchFamily="18" charset="0"/>
              </a:rPr>
              <a:t> ,la verification des documents </a:t>
            </a:r>
            <a:r>
              <a:rPr lang="fr-FR" dirty="0">
                <a:latin typeface="Baskerville Old Face" panose="02020602080505020303" pitchFamily="18" charset="0"/>
                <a:cs typeface="Times New Roman" panose="02020603050405020304" pitchFamily="18" charset="0"/>
              </a:rPr>
              <a:t>nécessaires</a:t>
            </a:r>
            <a:r>
              <a:rPr lang="en-US" dirty="0">
                <a:latin typeface="Baskerville Old Face" panose="02020602080505020303" pitchFamily="18" charset="0"/>
                <a:cs typeface="Times New Roman" panose="02020603050405020304" pitchFamily="18" charset="0"/>
              </a:rPr>
              <a:t> </a:t>
            </a:r>
            <a:r>
              <a:rPr lang="en-US" dirty="0">
                <a:latin typeface="Baskerville Old Face" panose="02020602080505020303" pitchFamily="18" charset="0"/>
                <a:cs typeface="Calibri"/>
              </a:rPr>
              <a:t>à</a:t>
            </a:r>
            <a:r>
              <a:rPr lang="en-US" dirty="0">
                <a:latin typeface="Baskerville Old Face" panose="02020602080505020303" pitchFamily="18" charset="0"/>
                <a:cs typeface="Times New Roman" panose="02020603050405020304" pitchFamily="18" charset="0"/>
              </a:rPr>
              <a:t> </a:t>
            </a:r>
            <a:r>
              <a:rPr lang="fr-FR" dirty="0">
                <a:latin typeface="Baskerville Old Face" panose="02020602080505020303" pitchFamily="18" charset="0"/>
                <a:cs typeface="Times New Roman" panose="02020603050405020304" pitchFamily="18" charset="0"/>
              </a:rPr>
              <a:t>l’obtention</a:t>
            </a:r>
            <a:r>
              <a:rPr lang="en-US" dirty="0">
                <a:latin typeface="Baskerville Old Face" panose="02020602080505020303" pitchFamily="18" charset="0"/>
                <a:cs typeface="Times New Roman" panose="02020603050405020304" pitchFamily="18" charset="0"/>
              </a:rPr>
              <a:t> d’un </a:t>
            </a:r>
            <a:r>
              <a:rPr lang="fr-FR" dirty="0">
                <a:latin typeface="Baskerville Old Face" panose="02020602080505020303" pitchFamily="18" charset="0"/>
                <a:cs typeface="Times New Roman" panose="02020603050405020304" pitchFamily="18" charset="0"/>
              </a:rPr>
              <a:t>crédit, la transmission des différents dossiers dans les différents service et répondre</a:t>
            </a:r>
            <a:r>
              <a:rPr lang="en-US" dirty="0">
                <a:latin typeface="Baskerville Old Face" panose="02020602080505020303" pitchFamily="18" charset="0"/>
                <a:cs typeface="Times New Roman" panose="02020603050405020304" pitchFamily="18" charset="0"/>
              </a:rPr>
              <a:t> au telephone standard.</a:t>
            </a:r>
          </a:p>
        </p:txBody>
      </p:sp>
    </p:spTree>
    <p:extLst>
      <p:ext uri="{BB962C8B-B14F-4D97-AF65-F5344CB8AC3E}">
        <p14:creationId xmlns:p14="http://schemas.microsoft.com/office/powerpoint/2010/main" val="301007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1"/>
            <a:ext cx="10965873" cy="1011382"/>
          </a:xfrm>
        </p:spPr>
        <p:txBody>
          <a:bodyPr>
            <a:normAutofit/>
          </a:bodyPr>
          <a:lstStyle/>
          <a:p>
            <a:pPr algn="ctr"/>
            <a:r>
              <a:rPr lang="fr-FR" sz="2400" b="1" dirty="0">
                <a:latin typeface="Baskerville Old Face" panose="02020602080505020303" pitchFamily="18" charset="0"/>
                <a:cs typeface="Times New Roman" panose="02020603050405020304" pitchFamily="18" charset="0"/>
              </a:rPr>
              <a:t>II.3. THEME TRAITE : « ANALYSE DE LA GESTION DES RISQUES  DE CREDITS DANS UNE INSTITUTION DE MICROFINANCE :CAS DU FSTE ».</a:t>
            </a:r>
            <a:endParaRPr lang="en-US" sz="2400" dirty="0">
              <a:latin typeface="Baskerville Old Face" panose="02020602080505020303" pitchFamily="18" charset="0"/>
              <a:cs typeface="Times New Roman" panose="02020603050405020304" pitchFamily="18" charset="0"/>
            </a:endParaRPr>
          </a:p>
        </p:txBody>
      </p:sp>
      <p:sp>
        <p:nvSpPr>
          <p:cNvPr id="3" name="Espace réservé du contenu 2"/>
          <p:cNvSpPr>
            <a:spLocks noGrp="1"/>
          </p:cNvSpPr>
          <p:nvPr>
            <p:ph idx="1"/>
          </p:nvPr>
        </p:nvSpPr>
        <p:spPr>
          <a:xfrm>
            <a:off x="263236" y="1011383"/>
            <a:ext cx="11928765" cy="5721928"/>
          </a:xfrm>
        </p:spPr>
        <p:txBody>
          <a:bodyPr>
            <a:normAutofit fontScale="25000" lnSpcReduction="20000"/>
          </a:bodyPr>
          <a:lstStyle/>
          <a:p>
            <a:pPr marL="0" indent="0" algn="just">
              <a:buNone/>
            </a:pPr>
            <a:r>
              <a:rPr lang="fr-FR" sz="9600" b="1" dirty="0">
                <a:latin typeface="Baskerville Old Face" panose="02020602080505020303" pitchFamily="18" charset="0"/>
                <a:cs typeface="Times New Roman" panose="02020603050405020304" pitchFamily="18" charset="0"/>
              </a:rPr>
              <a:t>II.3.1. Problématique</a:t>
            </a:r>
          </a:p>
          <a:p>
            <a:pPr marL="0" indent="0" algn="just">
              <a:lnSpc>
                <a:spcPct val="120000"/>
              </a:lnSpc>
              <a:buNone/>
            </a:pPr>
            <a:r>
              <a:rPr lang="fr-FR" sz="9600" dirty="0">
                <a:latin typeface="Baskerville Old Face" panose="02020602080505020303" pitchFamily="18" charset="0"/>
                <a:cs typeface="Times New Roman" pitchFamily="18" charset="0"/>
              </a:rPr>
              <a:t>En octroyant le crédit, il arrive souvent que certains clients ne rembourse pas a l’ échéance ou même pas ce qui crée des risques de non- remboursement des crédits.</a:t>
            </a:r>
          </a:p>
          <a:p>
            <a:pPr marL="0" indent="0" algn="just">
              <a:lnSpc>
                <a:spcPct val="120000"/>
              </a:lnSpc>
              <a:buNone/>
            </a:pPr>
            <a:r>
              <a:rPr lang="en-US" sz="9600" dirty="0">
                <a:latin typeface="Baskerville Old Face" panose="02020602080505020303" pitchFamily="18" charset="0"/>
                <a:cs typeface="Times New Roman" pitchFamily="18" charset="0"/>
              </a:rPr>
              <a:t>Ce risque de non </a:t>
            </a:r>
            <a:r>
              <a:rPr lang="fr-FR" sz="9600" dirty="0">
                <a:latin typeface="Baskerville Old Face" panose="02020602080505020303" pitchFamily="18" charset="0"/>
                <a:cs typeface="Times New Roman" pitchFamily="18" charset="0"/>
              </a:rPr>
              <a:t>remboursement</a:t>
            </a:r>
            <a:r>
              <a:rPr lang="en-US" sz="9600" dirty="0">
                <a:latin typeface="Baskerville Old Face" panose="02020602080505020303" pitchFamily="18" charset="0"/>
                <a:cs typeface="Times New Roman" pitchFamily="18" charset="0"/>
              </a:rPr>
              <a:t> des credits est le risque qu'un emprunteur ne rembourse pas tout ou une partie de son credit aux </a:t>
            </a:r>
            <a:r>
              <a:rPr lang="fr-FR" sz="9600" dirty="0">
                <a:latin typeface="Baskerville Old Face" panose="02020602080505020303" pitchFamily="18" charset="0"/>
                <a:cs typeface="Times New Roman" pitchFamily="18" charset="0"/>
              </a:rPr>
              <a:t>échéances</a:t>
            </a:r>
            <a:r>
              <a:rPr lang="en-US" sz="9600" dirty="0">
                <a:latin typeface="Baskerville Old Face" panose="02020602080505020303" pitchFamily="18" charset="0"/>
                <a:cs typeface="Times New Roman" pitchFamily="18" charset="0"/>
              </a:rPr>
              <a:t> </a:t>
            </a:r>
            <a:r>
              <a:rPr lang="fr-FR" sz="9600" dirty="0">
                <a:latin typeface="Baskerville Old Face" panose="02020602080505020303" pitchFamily="18" charset="0"/>
                <a:cs typeface="Times New Roman" pitchFamily="18" charset="0"/>
              </a:rPr>
              <a:t>prévues</a:t>
            </a:r>
            <a:r>
              <a:rPr lang="en-US" sz="9600" dirty="0">
                <a:latin typeface="Baskerville Old Face" panose="02020602080505020303" pitchFamily="18" charset="0"/>
                <a:cs typeface="Times New Roman" pitchFamily="18" charset="0"/>
              </a:rPr>
              <a:t> par le </a:t>
            </a:r>
            <a:r>
              <a:rPr lang="fr-FR" sz="9600" dirty="0">
                <a:latin typeface="Baskerville Old Face" panose="02020602080505020303" pitchFamily="18" charset="0"/>
                <a:cs typeface="Times New Roman" pitchFamily="18" charset="0"/>
              </a:rPr>
              <a:t>contrat</a:t>
            </a:r>
            <a:r>
              <a:rPr lang="en-US" sz="9600" dirty="0">
                <a:latin typeface="Baskerville Old Face" panose="02020602080505020303" pitchFamily="18" charset="0"/>
                <a:cs typeface="Times New Roman" pitchFamily="18" charset="0"/>
              </a:rPr>
              <a:t> </a:t>
            </a:r>
            <a:r>
              <a:rPr lang="fr-FR" sz="9600" dirty="0">
                <a:latin typeface="Baskerville Old Face" panose="02020602080505020303" pitchFamily="18" charset="0"/>
                <a:cs typeface="Times New Roman" pitchFamily="18" charset="0"/>
              </a:rPr>
              <a:t>signe</a:t>
            </a:r>
            <a:r>
              <a:rPr lang="en-US" sz="9600" dirty="0">
                <a:latin typeface="Baskerville Old Face" panose="02020602080505020303" pitchFamily="18" charset="0"/>
                <a:cs typeface="Times New Roman" pitchFamily="18" charset="0"/>
              </a:rPr>
              <a:t> entre </a:t>
            </a:r>
            <a:r>
              <a:rPr lang="fr-FR" sz="9600" dirty="0">
                <a:latin typeface="Baskerville Old Face" panose="02020602080505020303" pitchFamily="18" charset="0"/>
                <a:cs typeface="Times New Roman" pitchFamily="18" charset="0"/>
              </a:rPr>
              <a:t>lui</a:t>
            </a:r>
            <a:r>
              <a:rPr lang="en-US" sz="9600" dirty="0">
                <a:latin typeface="Baskerville Old Face" panose="02020602080505020303" pitchFamily="18" charset="0"/>
                <a:cs typeface="Times New Roman" pitchFamily="18" charset="0"/>
              </a:rPr>
              <a:t> et l’institution.</a:t>
            </a:r>
          </a:p>
          <a:p>
            <a:pPr marL="0" indent="0" algn="just">
              <a:lnSpc>
                <a:spcPct val="120000"/>
              </a:lnSpc>
              <a:buNone/>
            </a:pPr>
            <a:r>
              <a:rPr lang="en-US" sz="9600" dirty="0">
                <a:latin typeface="Baskerville Old Face" panose="02020602080505020303" pitchFamily="18" charset="0"/>
                <a:cs typeface="Times New Roman" pitchFamily="18" charset="0"/>
              </a:rPr>
              <a:t>Durant la periode de notre stage au FSTE, nous nous sommes entretenus avec le chef charge du departement credit qui nous a </a:t>
            </a:r>
            <a:r>
              <a:rPr lang="fr-FR" sz="9600" dirty="0">
                <a:latin typeface="Baskerville Old Face" panose="02020602080505020303" pitchFamily="18" charset="0"/>
                <a:cs typeface="Times New Roman" pitchFamily="18" charset="0"/>
              </a:rPr>
              <a:t>confirmé </a:t>
            </a:r>
            <a:r>
              <a:rPr lang="en-US" sz="9600" dirty="0">
                <a:latin typeface="Baskerville Old Face" panose="02020602080505020303" pitchFamily="18" charset="0"/>
                <a:cs typeface="Times New Roman" pitchFamily="18" charset="0"/>
              </a:rPr>
              <a:t>qu’ il y a souvent quelques risques de credit a savoir le non- respect des </a:t>
            </a:r>
            <a:r>
              <a:rPr lang="fr-FR" sz="9600" dirty="0">
                <a:latin typeface="Baskerville Old Face" panose="02020602080505020303" pitchFamily="18" charset="0"/>
                <a:cs typeface="Times New Roman" pitchFamily="18" charset="0"/>
              </a:rPr>
              <a:t>échéances</a:t>
            </a:r>
            <a:r>
              <a:rPr lang="en-US" sz="9600" dirty="0">
                <a:latin typeface="Baskerville Old Face" panose="02020602080505020303" pitchFamily="18" charset="0"/>
                <a:cs typeface="Times New Roman" pitchFamily="18" charset="0"/>
              </a:rPr>
              <a:t> </a:t>
            </a:r>
            <a:r>
              <a:rPr lang="fr-FR" sz="9600" dirty="0">
                <a:latin typeface="Baskerville Old Face" panose="02020602080505020303" pitchFamily="18" charset="0"/>
                <a:cs typeface="Times New Roman" pitchFamily="18" charset="0"/>
              </a:rPr>
              <a:t>prévues</a:t>
            </a:r>
            <a:r>
              <a:rPr lang="en-US" sz="9600" dirty="0">
                <a:latin typeface="Baskerville Old Face" panose="02020602080505020303" pitchFamily="18" charset="0"/>
                <a:cs typeface="Times New Roman" pitchFamily="18" charset="0"/>
              </a:rPr>
              <a:t> de </a:t>
            </a:r>
            <a:r>
              <a:rPr lang="fr-FR" sz="9600" dirty="0">
                <a:latin typeface="Baskerville Old Face" panose="02020602080505020303" pitchFamily="18" charset="0"/>
                <a:cs typeface="Times New Roman" pitchFamily="18" charset="0"/>
              </a:rPr>
              <a:t>remboursement</a:t>
            </a:r>
            <a:r>
              <a:rPr lang="en-US" sz="9600" dirty="0">
                <a:latin typeface="Baskerville Old Face" panose="02020602080505020303" pitchFamily="18" charset="0"/>
                <a:cs typeface="Times New Roman" pitchFamily="18" charset="0"/>
              </a:rPr>
              <a:t> , le </a:t>
            </a:r>
            <a:r>
              <a:rPr lang="fr-FR" sz="9600" dirty="0">
                <a:latin typeface="Baskerville Old Face" panose="02020602080505020303" pitchFamily="18" charset="0"/>
                <a:cs typeface="Times New Roman" pitchFamily="18" charset="0"/>
              </a:rPr>
              <a:t>décès</a:t>
            </a:r>
            <a:r>
              <a:rPr lang="en-US" sz="9600" dirty="0">
                <a:latin typeface="Baskerville Old Face" panose="02020602080505020303" pitchFamily="18" charset="0"/>
                <a:cs typeface="Times New Roman" pitchFamily="18" charset="0"/>
              </a:rPr>
              <a:t> d’un emprunteur du credit, la </a:t>
            </a:r>
            <a:r>
              <a:rPr lang="fr-FR" sz="9600" dirty="0">
                <a:latin typeface="Baskerville Old Face" panose="02020602080505020303" pitchFamily="18" charset="0"/>
                <a:cs typeface="Times New Roman" pitchFamily="18" charset="0"/>
              </a:rPr>
              <a:t>perte</a:t>
            </a:r>
            <a:r>
              <a:rPr lang="en-US" sz="9600" dirty="0">
                <a:latin typeface="Baskerville Old Face" panose="02020602080505020303" pitchFamily="18" charset="0"/>
                <a:cs typeface="Times New Roman" pitchFamily="18" charset="0"/>
              </a:rPr>
              <a:t> d’ emploi d’ un emprunteur, etc.</a:t>
            </a:r>
          </a:p>
          <a:p>
            <a:pPr marL="0" indent="0" algn="just">
              <a:lnSpc>
                <a:spcPct val="120000"/>
              </a:lnSpc>
              <a:buNone/>
            </a:pPr>
            <a:r>
              <a:rPr lang="en-US" sz="9600" dirty="0">
                <a:latin typeface="Baskerville Old Face" panose="02020602080505020303" pitchFamily="18" charset="0"/>
                <a:cs typeface="Times New Roman" pitchFamily="18" charset="0"/>
              </a:rPr>
              <a:t>En nous </a:t>
            </a:r>
            <a:r>
              <a:rPr lang="fr-FR" sz="9600" dirty="0">
                <a:latin typeface="Baskerville Old Face" panose="02020602080505020303" pitchFamily="18" charset="0"/>
                <a:cs typeface="Times New Roman" pitchFamily="18" charset="0"/>
              </a:rPr>
              <a:t>référant</a:t>
            </a:r>
            <a:r>
              <a:rPr lang="en-US" sz="9600" dirty="0">
                <a:latin typeface="Baskerville Old Face" panose="02020602080505020303" pitchFamily="18" charset="0"/>
                <a:cs typeface="Times New Roman" pitchFamily="18" charset="0"/>
              </a:rPr>
              <a:t> sur </a:t>
            </a:r>
            <a:r>
              <a:rPr lang="fr-FR" sz="9600" dirty="0">
                <a:latin typeface="Baskerville Old Face" panose="02020602080505020303" pitchFamily="18" charset="0"/>
                <a:cs typeface="Times New Roman" pitchFamily="18" charset="0"/>
              </a:rPr>
              <a:t>ces</a:t>
            </a:r>
            <a:r>
              <a:rPr lang="en-US" sz="9600" dirty="0">
                <a:latin typeface="Baskerville Old Face" panose="02020602080505020303" pitchFamily="18" charset="0"/>
                <a:cs typeface="Times New Roman" pitchFamily="18" charset="0"/>
              </a:rPr>
              <a:t> </a:t>
            </a:r>
            <a:r>
              <a:rPr lang="fr-FR" sz="9600" dirty="0">
                <a:latin typeface="Baskerville Old Face" panose="02020602080505020303" pitchFamily="18" charset="0"/>
                <a:cs typeface="Times New Roman" pitchFamily="18" charset="0"/>
              </a:rPr>
              <a:t>problèmes</a:t>
            </a:r>
            <a:r>
              <a:rPr lang="en-US" sz="9600" dirty="0">
                <a:latin typeface="Baskerville Old Face" panose="02020602080505020303" pitchFamily="18" charset="0"/>
                <a:cs typeface="Times New Roman" pitchFamily="18" charset="0"/>
              </a:rPr>
              <a:t> </a:t>
            </a:r>
            <a:r>
              <a:rPr lang="fr-FR" sz="9600" dirty="0">
                <a:latin typeface="Baskerville Old Face" panose="02020602080505020303" pitchFamily="18" charset="0"/>
                <a:cs typeface="Times New Roman" pitchFamily="18" charset="0"/>
              </a:rPr>
              <a:t>constatés</a:t>
            </a:r>
            <a:r>
              <a:rPr lang="en-US" sz="9600" dirty="0">
                <a:latin typeface="Baskerville Old Face" panose="02020602080505020303" pitchFamily="18" charset="0"/>
                <a:cs typeface="Times New Roman" pitchFamily="18" charset="0"/>
              </a:rPr>
              <a:t> a l’ institution de microfinance FSTE, c’ est pourquoi nous avons </a:t>
            </a:r>
            <a:r>
              <a:rPr lang="fr-FR" sz="9600" dirty="0">
                <a:latin typeface="Baskerville Old Face" panose="02020602080505020303" pitchFamily="18" charset="0"/>
                <a:cs typeface="Times New Roman" pitchFamily="18" charset="0"/>
              </a:rPr>
              <a:t>voulu</a:t>
            </a:r>
            <a:r>
              <a:rPr lang="en-US" sz="9600" dirty="0">
                <a:latin typeface="Baskerville Old Face" panose="02020602080505020303" pitchFamily="18" charset="0"/>
                <a:cs typeface="Times New Roman" pitchFamily="18" charset="0"/>
              </a:rPr>
              <a:t> nous concentrer sur la gestion des risques de </a:t>
            </a:r>
            <a:r>
              <a:rPr lang="fr-FR" sz="9600" dirty="0">
                <a:latin typeface="Baskerville Old Face" panose="02020602080505020303" pitchFamily="18" charset="0"/>
                <a:cs typeface="Times New Roman" pitchFamily="18" charset="0"/>
              </a:rPr>
              <a:t>crédits</a:t>
            </a:r>
            <a:r>
              <a:rPr lang="en-US" sz="9600" dirty="0">
                <a:latin typeface="Baskerville Old Face" panose="02020602080505020303" pitchFamily="18" charset="0"/>
                <a:cs typeface="Times New Roman" pitchFamily="18" charset="0"/>
              </a:rPr>
              <a:t> en posant la question suivante:</a:t>
            </a:r>
          </a:p>
          <a:p>
            <a:pPr marL="0" indent="0" algn="just">
              <a:lnSpc>
                <a:spcPct val="120000"/>
              </a:lnSpc>
              <a:buNone/>
            </a:pPr>
            <a:r>
              <a:rPr lang="en-US" sz="9600" dirty="0">
                <a:latin typeface="Baskerville Old Face" panose="02020602080505020303" pitchFamily="18" charset="0"/>
                <a:cs typeface="Times New Roman" pitchFamily="18" charset="0"/>
              </a:rPr>
              <a:t>&lt;&lt; Le FSTE </a:t>
            </a:r>
            <a:r>
              <a:rPr lang="fr-FR" sz="9600" dirty="0">
                <a:latin typeface="Baskerville Old Face" panose="02020602080505020303" pitchFamily="18" charset="0"/>
                <a:cs typeface="Times New Roman" pitchFamily="18" charset="0"/>
              </a:rPr>
              <a:t>gère-t-il</a:t>
            </a:r>
            <a:r>
              <a:rPr lang="en-US" sz="9600" dirty="0">
                <a:latin typeface="Baskerville Old Face" panose="02020602080505020303" pitchFamily="18" charset="0"/>
                <a:cs typeface="Times New Roman" pitchFamily="18" charset="0"/>
              </a:rPr>
              <a:t> </a:t>
            </a:r>
            <a:r>
              <a:rPr lang="fr-FR" sz="9600" dirty="0">
                <a:latin typeface="Baskerville Old Face" panose="02020602080505020303" pitchFamily="18" charset="0"/>
                <a:cs typeface="Times New Roman" pitchFamily="18" charset="0"/>
              </a:rPr>
              <a:t>efficacement</a:t>
            </a:r>
            <a:r>
              <a:rPr lang="en-US" sz="9600" dirty="0">
                <a:latin typeface="Baskerville Old Face" panose="02020602080505020303" pitchFamily="18" charset="0"/>
                <a:cs typeface="Times New Roman" pitchFamily="18" charset="0"/>
              </a:rPr>
              <a:t> les risques de credits?&gt;&gt;</a:t>
            </a:r>
          </a:p>
          <a:p>
            <a:pPr marL="0" indent="0" algn="just">
              <a:buNone/>
            </a:pPr>
            <a:endParaRPr lang="en-US" dirty="0">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37421827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2220</TotalTime>
  <Words>1087</Words>
  <Application>Microsoft Office PowerPoint</Application>
  <PresentationFormat>Grand écran</PresentationFormat>
  <Paragraphs>139</Paragraphs>
  <Slides>19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Baskerville Old Face</vt:lpstr>
      <vt:lpstr>Calibri</vt:lpstr>
      <vt:lpstr>Calibri Light</vt:lpstr>
      <vt:lpstr>Times New Roman</vt:lpstr>
      <vt:lpstr>Wingdings</vt:lpstr>
      <vt:lpstr>Thème Office</vt:lpstr>
      <vt:lpstr>Présentation PowerPoint</vt:lpstr>
      <vt:lpstr>Plan de l’exposé</vt:lpstr>
      <vt:lpstr>INTRODUCTION GENERALE</vt:lpstr>
      <vt:lpstr>CHAPITRE I : PRESENTATION GENERALE DU FSTE</vt:lpstr>
      <vt:lpstr>I.2. Vision et Mission du FSTE</vt:lpstr>
      <vt:lpstr>I.3 Perpestives d’avenir</vt:lpstr>
      <vt:lpstr>CHAPITRE II : DEROULEMENT DU STAGE II.1. Présentation des services d’accueil</vt:lpstr>
      <vt:lpstr>II.2. Activités réalisées</vt:lpstr>
      <vt:lpstr>II.3. THEME TRAITE : « ANALYSE DE LA GESTION DES RISQUES  DE CREDITS DANS UNE INSTITUTION DE MICROFINANCE :CAS DU FSTE ».</vt:lpstr>
      <vt:lpstr>II.3.2. Hypothèse</vt:lpstr>
      <vt:lpstr>II.3.3. Cadre théorique</vt:lpstr>
      <vt:lpstr>2.3.4. Cadre pratique II.3.4. 1.Types de crédits octroyés par le FSTE</vt:lpstr>
      <vt:lpstr>II.5. Les conditions exigées au FSTE pour obtenir un crédit</vt:lpstr>
      <vt:lpstr>II.6. Les principales causes de l’insolvabilité</vt:lpstr>
      <vt:lpstr> 2.7. Vérification de l’ hypothèse. Tableau 1: Evolution des remboursements et des impayés au FSTE pour la période allant de 2018 à 2020  </vt:lpstr>
      <vt:lpstr>CHAPITRE III.CORRELATION ENTRE LES ECUES ET LE STAGE </vt:lpstr>
      <vt:lpstr>CHAPITRE IV. Bilan du stage</vt:lpstr>
      <vt:lpstr> CONCLUSION GENERALE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l’exposé</dc:title>
  <dc:creator>HP</dc:creator>
  <cp:lastModifiedBy>Sigsbert</cp:lastModifiedBy>
  <cp:revision>130</cp:revision>
  <dcterms:created xsi:type="dcterms:W3CDTF">2023-02-06T08:29:31Z</dcterms:created>
  <dcterms:modified xsi:type="dcterms:W3CDTF">2023-08-31T10:17:39Z</dcterms:modified>
</cp:coreProperties>
</file>