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1" r:id="rId5"/>
    <p:sldId id="262" r:id="rId6"/>
    <p:sldId id="263" r:id="rId7"/>
    <p:sldId id="266" r:id="rId8"/>
    <p:sldId id="267" r:id="rId9"/>
    <p:sldId id="268" r:id="rId10"/>
    <p:sldId id="269" r:id="rId11"/>
    <p:sldId id="271" r:id="rId12"/>
    <p:sldId id="282" r:id="rId13"/>
    <p:sldId id="283" r:id="rId14"/>
    <p:sldId id="284" r:id="rId15"/>
    <p:sldId id="285" r:id="rId16"/>
    <p:sldId id="273" r:id="rId17"/>
    <p:sldId id="275" r:id="rId18"/>
    <p:sldId id="276" r:id="rId19"/>
    <p:sldId id="277" r:id="rId20"/>
    <p:sldId id="278"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43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4E436-14E6-4EDF-A383-5D58B6AA3E9E}" type="datetimeFigureOut">
              <a:rPr lang="fr-FR" smtClean="0"/>
              <a:t>01/09/2023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0F151-67FB-4E14-B953-BEDB6D9C9892}" type="slidenum">
              <a:rPr lang="fr-FR" smtClean="0"/>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407A42BD-9BDF-4D9C-9ECF-BD940A7A3B67}"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hasCustomPrompt="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2281C78-C155-400A-A20C-59AC25D53BF9}" type="datetimeFigureOut">
              <a:rPr lang="fr-FR" smtClean="0"/>
              <a:t>01/09/2023</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DF597AF-745B-43D5-8332-6317B34BFD07}" type="slidenum">
              <a:rPr lang="fr-FR" smtClean="0"/>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2281C78-C155-400A-A20C-59AC25D53BF9}" type="datetimeFigureOut">
              <a:rPr lang="fr-FR" smtClean="0"/>
              <a:t>01/09/2023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F597AF-745B-43D5-8332-6317B34BFD07}"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2281C78-C155-400A-A20C-59AC25D53BF9}" type="datetimeFigureOut">
              <a:rPr lang="fr-FR" smtClean="0"/>
              <a:t>01/09/2023</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F597AF-745B-43D5-8332-6317B34BFD07}" type="slidenum">
              <a:rPr lang="fr-FR" smtClean="0"/>
              <a:t>‹#›</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charset="0"/>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charset="0"/>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82281C78-C155-400A-A20C-59AC25D53BF9}" type="datetimeFigureOut">
              <a:rPr lang="fr-FR" smtClean="0"/>
              <a:t>01/09/2023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F597AF-745B-43D5-8332-6317B34BFD07}" type="slidenum">
              <a:rPr lang="fr-FR" smtClean="0"/>
              <a:t>‹#›</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82281C78-C155-400A-A20C-59AC25D53BF9}" type="datetimeFigureOut">
              <a:rPr lang="fr-FR" smtClean="0"/>
              <a:t>01/09/2023</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F597AF-745B-43D5-8332-6317B34BFD07}" type="slidenum">
              <a:rPr lang="fr-FR" smtClean="0"/>
              <a:t>‹#›</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charset="0"/>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charset="0"/>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82281C78-C155-400A-A20C-59AC25D53BF9}" type="datetimeFigureOut">
              <a:rPr lang="fr-FR" smtClean="0"/>
              <a:t>01/09/2023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F597AF-745B-43D5-8332-6317B34BFD07}" type="slidenum">
              <a:rPr lang="fr-FR" smtClean="0"/>
              <a:t>‹#›</a:t>
            </a:fld>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2281C78-C155-400A-A20C-59AC25D53BF9}" type="datetimeFigureOut">
              <a:rPr lang="fr-FR" smtClean="0"/>
              <a:t>01/09/2023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F597AF-745B-43D5-8332-6317B34BFD07}" type="slidenum">
              <a:rPr lang="fr-FR" smtClean="0"/>
              <a:t>‹#›</a:t>
            </a:fld>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2281C78-C155-400A-A20C-59AC25D53BF9}" type="datetimeFigureOut">
              <a:rPr lang="fr-FR" smtClean="0"/>
              <a:t>01/09/2023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F597AF-745B-43D5-8332-6317B34BFD07}" type="slidenum">
              <a:rPr lang="fr-FR" smtClean="0"/>
              <a:t>‹#›</a:t>
            </a:fld>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hasCustomPrompt="1"/>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2281C78-C155-400A-A20C-59AC25D53BF9}" type="datetimeFigureOut">
              <a:rPr lang="fr-FR" smtClean="0"/>
              <a:t>01/09/2023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F597AF-745B-43D5-8332-6317B34BFD07}"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2281C78-C155-400A-A20C-59AC25D53BF9}" type="datetimeFigureOut">
              <a:rPr lang="fr-FR" smtClean="0"/>
              <a:t>01/09/2023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F597AF-745B-43D5-8332-6317B34BFD07}" type="slidenum">
              <a:rPr lang="fr-FR" smtClean="0"/>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2281C78-C155-400A-A20C-59AC25D53BF9}" type="datetimeFigureOut">
              <a:rPr lang="fr-FR" smtClean="0"/>
              <a:t>01/09/2023</a:t>
            </a:fld>
            <a:endParaRPr lang="fr-FR"/>
          </a:p>
        </p:txBody>
      </p:sp>
      <p:sp>
        <p:nvSpPr>
          <p:cNvPr id="6" name="Footer Placeholder 5"/>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F597AF-745B-43D5-8332-6317B34BFD07}" type="slidenum">
              <a:rPr lang="fr-FR" smtClean="0"/>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2281C78-C155-400A-A20C-59AC25D53BF9}" type="datetimeFigureOut">
              <a:rPr lang="fr-FR" smtClean="0"/>
              <a:t>01/09/2023</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F597AF-745B-43D5-8332-6317B34BFD07}"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2281C78-C155-400A-A20C-59AC25D53BF9}" type="datetimeFigureOut">
              <a:rPr lang="fr-FR" smtClean="0"/>
              <a:t>01/09/2023</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DF597AF-745B-43D5-8332-6317B34BFD07}"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81C78-C155-400A-A20C-59AC25D53BF9}" type="datetimeFigureOut">
              <a:rPr lang="fr-FR" smtClean="0"/>
              <a:t>01/09/2023</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DF597AF-745B-43D5-8332-6317B34BFD07}"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2281C78-C155-400A-A20C-59AC25D53BF9}" type="datetimeFigureOut">
              <a:rPr lang="fr-FR" smtClean="0"/>
              <a:t>01/09/2023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DF597AF-745B-43D5-8332-6317B34BFD07}" type="slidenum">
              <a:rPr lang="fr-FR" smtClean="0"/>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2281C78-C155-400A-A20C-59AC25D53BF9}" type="datetimeFigureOut">
              <a:rPr lang="fr-FR" smtClean="0"/>
              <a:t>01/09/2023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F597AF-745B-43D5-8332-6317B34BFD07}" type="slidenum">
              <a:rPr lang="fr-FR" smtClean="0"/>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281C78-C155-400A-A20C-59AC25D53BF9}" type="datetimeFigureOut">
              <a:rPr lang="fr-FR" smtClean="0"/>
              <a:t>01/09/2023</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DF597AF-745B-43D5-8332-6317B34BFD07}" type="slidenum">
              <a:rPr lang="fr-FR" smtClean="0"/>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525107" y="538058"/>
            <a:ext cx="6094893" cy="1323439"/>
          </a:xfrm>
          <a:prstGeom prst="rect">
            <a:avLst/>
          </a:prstGeom>
          <a:noFill/>
        </p:spPr>
        <p:txBody>
          <a:bodyPr wrap="square" rtlCol="0">
            <a:spAutoFit/>
          </a:bodyPr>
          <a:lstStyle/>
          <a:p>
            <a:r>
              <a:rPr lang="fr-FR" sz="2000" b="1" dirty="0">
                <a:latin typeface="Times New Roman" pitchFamily="18" charset="0"/>
                <a:cs typeface="Times New Roman" pitchFamily="18" charset="0"/>
              </a:rPr>
              <a:t>UNIVERSITE LUMIERE DE BUJUMBURA</a:t>
            </a:r>
          </a:p>
          <a:p>
            <a:r>
              <a:rPr lang="fr-FR" sz="2000" b="1" dirty="0">
                <a:latin typeface="Times New Roman" pitchFamily="18" charset="0"/>
                <a:cs typeface="Times New Roman" pitchFamily="18" charset="0"/>
              </a:rPr>
              <a:t>FACULTE DE GESTION ET ADMINISTRATION</a:t>
            </a:r>
          </a:p>
          <a:p>
            <a:r>
              <a:rPr lang="fr-FR" sz="2000" b="1" dirty="0">
                <a:latin typeface="Times New Roman" pitchFamily="18" charset="0"/>
                <a:cs typeface="Times New Roman" pitchFamily="18" charset="0"/>
              </a:rPr>
              <a:t>Option: FINANCE ET COMPTABILITE</a:t>
            </a:r>
          </a:p>
          <a:p>
            <a:endParaRPr lang="en-US" sz="2000" dirty="0"/>
          </a:p>
        </p:txBody>
      </p:sp>
      <p:sp>
        <p:nvSpPr>
          <p:cNvPr id="10" name="ZoneTexte 9"/>
          <p:cNvSpPr txBox="1"/>
          <p:nvPr/>
        </p:nvSpPr>
        <p:spPr>
          <a:xfrm>
            <a:off x="7505051" y="5362683"/>
            <a:ext cx="4500593" cy="830997"/>
          </a:xfrm>
          <a:prstGeom prst="rect">
            <a:avLst/>
          </a:prstGeom>
          <a:noFill/>
        </p:spPr>
        <p:txBody>
          <a:bodyPr wrap="square" rtlCol="0">
            <a:spAutoFit/>
          </a:bodyPr>
          <a:lstStyle/>
          <a:p>
            <a:pPr algn="ctr"/>
            <a:r>
              <a:rPr lang="fr-FR" sz="2400" b="1" dirty="0">
                <a:latin typeface="Times New Roman" pitchFamily="18" charset="0"/>
                <a:cs typeface="Times New Roman" pitchFamily="18" charset="0"/>
              </a:rPr>
              <a:t>Par:</a:t>
            </a:r>
          </a:p>
          <a:p>
            <a:pPr algn="ctr"/>
            <a:r>
              <a:rPr lang="fr-FR" sz="2400" b="1" dirty="0">
                <a:latin typeface="Times New Roman" pitchFamily="18" charset="0"/>
                <a:cs typeface="Times New Roman" pitchFamily="18" charset="0"/>
              </a:rPr>
              <a:t>NININAHAZWE Ange </a:t>
            </a:r>
            <a:r>
              <a:rPr lang="fr-FR" sz="2400" b="1" dirty="0" err="1">
                <a:latin typeface="Times New Roman" pitchFamily="18" charset="0"/>
                <a:cs typeface="Times New Roman" pitchFamily="18" charset="0"/>
              </a:rPr>
              <a:t>Collyse</a:t>
            </a:r>
            <a:endParaRPr lang="en-US" sz="2400" dirty="0">
              <a:latin typeface="Times New Roman" pitchFamily="18" charset="0"/>
              <a:cs typeface="Times New Roman" pitchFamily="18" charset="0"/>
            </a:endParaRPr>
          </a:p>
        </p:txBody>
      </p:sp>
      <p:sp>
        <p:nvSpPr>
          <p:cNvPr id="11" name="ZoneTexte 10"/>
          <p:cNvSpPr txBox="1"/>
          <p:nvPr/>
        </p:nvSpPr>
        <p:spPr>
          <a:xfrm>
            <a:off x="1002796" y="5309865"/>
            <a:ext cx="5773003" cy="1133965"/>
          </a:xfrm>
          <a:prstGeom prst="rect">
            <a:avLst/>
          </a:prstGeom>
          <a:noFill/>
        </p:spPr>
        <p:txBody>
          <a:bodyPr wrap="square" rtlCol="0">
            <a:spAutoFit/>
          </a:bodyPr>
          <a:lstStyle/>
          <a:p>
            <a:pPr>
              <a:lnSpc>
                <a:spcPct val="150000"/>
              </a:lnSpc>
            </a:pPr>
            <a:r>
              <a:rPr lang="fr-FR" sz="2400" b="1" u="sng" dirty="0">
                <a:latin typeface="Times New Roman" pitchFamily="18" charset="0"/>
                <a:cs typeface="Times New Roman" pitchFamily="18" charset="0"/>
              </a:rPr>
              <a:t>Sous l’encadrement de :</a:t>
            </a:r>
          </a:p>
          <a:p>
            <a:pPr>
              <a:lnSpc>
                <a:spcPct val="150000"/>
              </a:lnSpc>
            </a:pPr>
            <a:r>
              <a:rPr lang="fr-FR" sz="2400" b="1" dirty="0">
                <a:latin typeface="Times New Roman" pitchFamily="18" charset="0"/>
                <a:cs typeface="Times New Roman" pitchFamily="18" charset="0"/>
              </a:rPr>
              <a:t>Mr Désiré KABINDIGIRI</a:t>
            </a:r>
          </a:p>
        </p:txBody>
      </p:sp>
      <p:sp>
        <p:nvSpPr>
          <p:cNvPr id="7" name="Rectangle à coins arrondis 6"/>
          <p:cNvSpPr/>
          <p:nvPr/>
        </p:nvSpPr>
        <p:spPr>
          <a:xfrm>
            <a:off x="1505951" y="2754104"/>
            <a:ext cx="9790009" cy="2120062"/>
          </a:xfrm>
          <a:prstGeom prst="roundRect">
            <a:avLst/>
          </a:prstGeom>
          <a:solidFill>
            <a:schemeClr val="bg2">
              <a:lumMod val="7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400" b="1" dirty="0">
                <a:latin typeface="Times New Roman" pitchFamily="18" charset="0"/>
                <a:cs typeface="Times New Roman" pitchFamily="18" charset="0"/>
              </a:rPr>
              <a:t>RAPPORT DE STAGE EFFECTUE AU SEIN DE LA BANQUE DE L’HABITAT DU BURUNDI  (BHB).</a:t>
            </a:r>
          </a:p>
          <a:p>
            <a:pPr algn="ctr"/>
            <a:r>
              <a:rPr lang="fr-FR" sz="2400" b="1" dirty="0">
                <a:latin typeface="Times New Roman" pitchFamily="18" charset="0"/>
                <a:cs typeface="Times New Roman" pitchFamily="18" charset="0"/>
              </a:rPr>
              <a:t>DU 12 Décembre 2022 AU 12 janvier 2023 </a:t>
            </a:r>
          </a:p>
        </p:txBody>
      </p:sp>
      <p:pic>
        <p:nvPicPr>
          <p:cNvPr id="12" name="Image 11"/>
          <p:cNvPicPr/>
          <p:nvPr/>
        </p:nvPicPr>
        <p:blipFill>
          <a:blip r:embed="rId3">
            <a:extLst>
              <a:ext uri="{28A0092B-C50C-407E-A947-70E740481C1C}">
                <a14:useLocalDpi xmlns:a14="http://schemas.microsoft.com/office/drawing/2010/main" val="0"/>
              </a:ext>
            </a:extLst>
          </a:blip>
          <a:srcRect/>
          <a:stretch>
            <a:fillRect/>
          </a:stretch>
        </p:blipFill>
        <p:spPr bwMode="auto">
          <a:xfrm>
            <a:off x="9300586" y="319340"/>
            <a:ext cx="1995374" cy="1398900"/>
          </a:xfrm>
          <a:prstGeom prst="rect">
            <a:avLst/>
          </a:prstGeom>
          <a:noFill/>
          <a:ln>
            <a:noFill/>
          </a:ln>
        </p:spPr>
      </p:pic>
      <p:sp>
        <p:nvSpPr>
          <p:cNvPr id="6" name="ZoneTexte 5"/>
          <p:cNvSpPr txBox="1"/>
          <p:nvPr/>
        </p:nvSpPr>
        <p:spPr>
          <a:xfrm>
            <a:off x="1210614" y="2292439"/>
            <a:ext cx="9517487" cy="461665"/>
          </a:xfrm>
          <a:prstGeom prst="rect">
            <a:avLst/>
          </a:prstGeom>
          <a:noFill/>
        </p:spPr>
        <p:txBody>
          <a:bodyPr wrap="square" rtlCol="0">
            <a:spAutoFit/>
          </a:bodyPr>
          <a:lstStyle/>
          <a:p>
            <a:pPr algn="ctr"/>
            <a:r>
              <a:rPr lang="fr-FR" sz="2400" b="1" dirty="0">
                <a:latin typeface="Algerian" pitchFamily="18" charset="0"/>
              </a:rPr>
              <a:t>RAPPORT DE FIN DU CYCLE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16" y="456574"/>
            <a:ext cx="11245755" cy="873457"/>
          </a:xfrm>
        </p:spPr>
        <p:txBody>
          <a:bodyPr>
            <a:normAutofit fontScale="90000"/>
          </a:bodyPr>
          <a:lstStyle/>
          <a:p>
            <a:pPr algn="ctr"/>
            <a:r>
              <a:rPr lang="fr-FR" sz="2800" b="1" dirty="0">
                <a:latin typeface="Times New Roman" pitchFamily="18" charset="0"/>
                <a:ea typeface="Calibri" pitchFamily="34" charset="0"/>
                <a:cs typeface="Times New Roman" pitchFamily="18" charset="0"/>
              </a:rPr>
              <a:t>II.3. THEME TRAITE. : ANALYSE DU PROCESSUS D’OCTROI DES CREDITS A LA BHB</a:t>
            </a:r>
          </a:p>
        </p:txBody>
      </p:sp>
      <p:sp>
        <p:nvSpPr>
          <p:cNvPr id="6" name="Content Placeholder 2"/>
          <p:cNvSpPr>
            <a:spLocks noGrp="1"/>
          </p:cNvSpPr>
          <p:nvPr>
            <p:ph sz="quarter" idx="13"/>
          </p:nvPr>
        </p:nvSpPr>
        <p:spPr>
          <a:xfrm>
            <a:off x="391237" y="2043402"/>
            <a:ext cx="11482315" cy="3918692"/>
          </a:xfrm>
        </p:spPr>
        <p:txBody>
          <a:bodyPr>
            <a:normAutofit/>
          </a:bodyPr>
          <a:lstStyle/>
          <a:p>
            <a:pPr algn="just">
              <a:lnSpc>
                <a:spcPct val="150000"/>
              </a:lnSpc>
              <a:spcAft>
                <a:spcPts val="800"/>
              </a:spcAft>
            </a:pPr>
            <a:r>
              <a:rPr lang="fr-FR" sz="2400" dirty="0">
                <a:solidFill>
                  <a:schemeClr val="tx1"/>
                </a:solidFill>
                <a:latin typeface="Times New Roman" pitchFamily="18" charset="0"/>
                <a:ea typeface="Calibri" pitchFamily="34" charset="0"/>
                <a:cs typeface="Times New Roman" pitchFamily="18" charset="0"/>
              </a:rPr>
              <a:t>A l’issue du processus d’analyse par le comité de crédit, ce dernier donne un avis motivé sur le dossier de demande de crédit qui peut être acceptation du crédit ou l’ajournement</a:t>
            </a:r>
          </a:p>
          <a:p>
            <a:pPr algn="just">
              <a:lnSpc>
                <a:spcPct val="150000"/>
              </a:lnSpc>
              <a:spcAft>
                <a:spcPts val="800"/>
              </a:spcAft>
            </a:pPr>
            <a:r>
              <a:rPr lang="fr-FR" sz="2400" dirty="0">
                <a:solidFill>
                  <a:schemeClr val="tx1"/>
                </a:solidFill>
                <a:latin typeface="Times New Roman" pitchFamily="18" charset="0"/>
                <a:ea typeface="Calibri" pitchFamily="34" charset="0"/>
                <a:cs typeface="Times New Roman" pitchFamily="18" charset="0"/>
              </a:rPr>
              <a:t>Il arrive des cas où les crédits octroyés par la BHB ne font pas l’objet de remboursement à l’échéance prévue, ce qui a un impact négatif sur le résultat de la BHB. C’est l’une des difficultés qui a retenu mon attention et de poser cette question problématique  de savoir ” L’octroi de crédits à la BHB est-il bien analysé ?”</a:t>
            </a:r>
          </a:p>
        </p:txBody>
      </p:sp>
      <p:sp>
        <p:nvSpPr>
          <p:cNvPr id="7" name="Title 1"/>
          <p:cNvSpPr txBox="1"/>
          <p:nvPr/>
        </p:nvSpPr>
        <p:spPr>
          <a:xfrm>
            <a:off x="942110" y="1330031"/>
            <a:ext cx="3352800" cy="71337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just">
              <a:buFont typeface="Wingdings" charset="2"/>
              <a:buChar char="v"/>
            </a:pPr>
            <a:r>
              <a:rPr lang="fr-FR" sz="3200" b="1" dirty="0">
                <a:latin typeface="Times New Roman" pitchFamily="18" charset="0"/>
                <a:ea typeface="Calibri" pitchFamily="34" charset="0"/>
                <a:cs typeface="Times New Roman" pitchFamily="18" charset="0"/>
              </a:rPr>
              <a:t>Problématique</a:t>
            </a:r>
            <a:endParaRPr lang="fr-FR" sz="32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548" y="787883"/>
            <a:ext cx="8911687" cy="767962"/>
          </a:xfrm>
        </p:spPr>
        <p:txBody>
          <a:bodyPr>
            <a:normAutofit/>
          </a:bodyPr>
          <a:lstStyle/>
          <a:p>
            <a:pPr algn="ctr"/>
            <a:r>
              <a:rPr lang="fr-FR" b="1" dirty="0">
                <a:solidFill>
                  <a:schemeClr val="tx1"/>
                </a:solidFill>
                <a:latin typeface="Times New Roman" pitchFamily="18" charset="0"/>
                <a:ea typeface="Calibri" pitchFamily="34" charset="0"/>
                <a:cs typeface="Times New Roman" pitchFamily="18" charset="0"/>
              </a:rPr>
              <a:t>Hypothèse </a:t>
            </a:r>
            <a:endParaRPr lang="fr-FR"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873457" y="2142699"/>
            <a:ext cx="10959151" cy="3766782"/>
          </a:xfrm>
        </p:spPr>
        <p:txBody>
          <a:bodyPr>
            <a:normAutofit/>
          </a:bodyPr>
          <a:lstStyle/>
          <a:p>
            <a:pPr marL="0" indent="0" algn="just">
              <a:lnSpc>
                <a:spcPct val="150000"/>
              </a:lnSpc>
              <a:spcAft>
                <a:spcPts val="800"/>
              </a:spcAft>
              <a:buNone/>
            </a:pPr>
            <a:r>
              <a:rPr lang="fr-FR" sz="2400" dirty="0">
                <a:solidFill>
                  <a:schemeClr val="tx1"/>
                </a:solidFill>
                <a:latin typeface="Times New Roman" pitchFamily="18" charset="0"/>
                <a:ea typeface="Calibri" pitchFamily="34" charset="0"/>
                <a:cs typeface="Times New Roman" pitchFamily="18" charset="0"/>
              </a:rPr>
              <a:t>Pour répondre à la question précédente nous allons nous référer à l’hypothèse suivante: </a:t>
            </a:r>
          </a:p>
          <a:p>
            <a:pPr algn="ctr">
              <a:lnSpc>
                <a:spcPct val="150000"/>
              </a:lnSpc>
              <a:spcAft>
                <a:spcPts val="800"/>
              </a:spcAft>
            </a:pPr>
            <a:r>
              <a:rPr lang="fr-FR" sz="2400" i="1" dirty="0">
                <a:solidFill>
                  <a:schemeClr val="tx1"/>
                </a:solidFill>
                <a:latin typeface="Times New Roman" pitchFamily="18" charset="0"/>
                <a:ea typeface="Calibri" pitchFamily="34" charset="0"/>
                <a:cs typeface="Times New Roman" pitchFamily="18" charset="0"/>
              </a:rPr>
              <a:t>Le processus  d’octroi de crédits à la BHB  est bien analysé. </a:t>
            </a:r>
            <a:endParaRPr lang="fr-FR" sz="2400" i="1"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9054" y="245866"/>
            <a:ext cx="6352206" cy="710097"/>
          </a:xfrm>
        </p:spPr>
        <p:txBody>
          <a:bodyPr/>
          <a:lstStyle/>
          <a:p>
            <a:pPr algn="ctr"/>
            <a:r>
              <a:rPr lang="fr-FR" b="1" dirty="0">
                <a:solidFill>
                  <a:schemeClr val="tx1"/>
                </a:solidFill>
                <a:latin typeface="Times New Roman" pitchFamily="18" charset="0"/>
                <a:cs typeface="Times New Roman" pitchFamily="18" charset="0"/>
              </a:rPr>
              <a:t>Cadre théorique  sur le thème </a:t>
            </a:r>
          </a:p>
        </p:txBody>
      </p:sp>
      <p:sp>
        <p:nvSpPr>
          <p:cNvPr id="3" name="Content Placeholder 2"/>
          <p:cNvSpPr>
            <a:spLocks noGrp="1"/>
          </p:cNvSpPr>
          <p:nvPr>
            <p:ph sz="quarter" idx="13"/>
          </p:nvPr>
        </p:nvSpPr>
        <p:spPr>
          <a:xfrm>
            <a:off x="754743" y="1205346"/>
            <a:ext cx="11187047" cy="5181806"/>
          </a:xfrm>
        </p:spPr>
        <p:txBody>
          <a:bodyPr>
            <a:normAutofit fontScale="90000" lnSpcReduction="10000"/>
          </a:bodyPr>
          <a:lstStyle/>
          <a:p>
            <a:pPr marL="0" indent="0" algn="just">
              <a:lnSpc>
                <a:spcPct val="150000"/>
              </a:lnSpc>
              <a:buNone/>
            </a:pPr>
            <a:endParaRPr lang="fr-FR" sz="2400" dirty="0">
              <a:solidFill>
                <a:schemeClr val="tx1"/>
              </a:solidFill>
              <a:latin typeface="Times New Roman" pitchFamily="18" charset="0"/>
              <a:cs typeface="Times New Roman" pitchFamily="18" charset="0"/>
            </a:endParaRPr>
          </a:p>
          <a:p>
            <a:pPr algn="just">
              <a:lnSpc>
                <a:spcPct val="150000"/>
              </a:lnSpc>
            </a:pPr>
            <a:r>
              <a:rPr lang="fr-FR" sz="2700" b="1" dirty="0">
                <a:solidFill>
                  <a:schemeClr val="tx1"/>
                </a:solidFill>
                <a:latin typeface="Times New Roman" pitchFamily="18" charset="0"/>
                <a:ea typeface="Calibri" pitchFamily="34" charset="0"/>
                <a:cs typeface="Times New Roman" pitchFamily="18" charset="0"/>
                <a:sym typeface="+mn-ea"/>
              </a:rPr>
              <a:t>L’octroi des crédits</a:t>
            </a:r>
            <a:r>
              <a:rPr lang="en-US" altLang="fr-FR" sz="2700" dirty="0">
                <a:solidFill>
                  <a:schemeClr val="tx1"/>
                </a:solidFill>
                <a:latin typeface="Times New Roman" pitchFamily="18" charset="0"/>
                <a:ea typeface="Calibri" pitchFamily="34" charset="0"/>
                <a:cs typeface="Times New Roman" pitchFamily="18" charset="0"/>
                <a:sym typeface="+mn-ea"/>
              </a:rPr>
              <a:t>:</a:t>
            </a:r>
            <a:r>
              <a:rPr lang="fr-FR" sz="2700" dirty="0">
                <a:solidFill>
                  <a:schemeClr val="tx1"/>
                </a:solidFill>
                <a:latin typeface="Times New Roman" pitchFamily="18" charset="0"/>
                <a:ea typeface="Calibri" pitchFamily="34" charset="0"/>
                <a:cs typeface="Times New Roman" pitchFamily="18" charset="0"/>
                <a:sym typeface="+mn-ea"/>
              </a:rPr>
              <a:t> est une activité principale pour une institution de financement mais qui présente divers risques tel que risque d’insolvabilité qui fait objet de préoccupation des institutions de financements.</a:t>
            </a:r>
            <a:endParaRPr lang="fr-FR" sz="2700" dirty="0">
              <a:solidFill>
                <a:schemeClr val="tx1"/>
              </a:solidFill>
              <a:latin typeface="Times New Roman" pitchFamily="18" charset="0"/>
              <a:ea typeface="Calibri" pitchFamily="34" charset="0"/>
              <a:cs typeface="Times New Roman" pitchFamily="18" charset="0"/>
            </a:endParaRPr>
          </a:p>
          <a:p>
            <a:pPr algn="just">
              <a:lnSpc>
                <a:spcPct val="150000"/>
              </a:lnSpc>
            </a:pPr>
            <a:r>
              <a:rPr lang="fr-FR" sz="2700" b="1" dirty="0">
                <a:solidFill>
                  <a:schemeClr val="tx1"/>
                </a:solidFill>
                <a:latin typeface="Times New Roman" pitchFamily="18" charset="0"/>
                <a:cs typeface="Times New Roman" pitchFamily="18" charset="0"/>
                <a:sym typeface="+mn-ea"/>
              </a:rPr>
              <a:t>Banque: </a:t>
            </a:r>
            <a:r>
              <a:rPr lang="fr-FR" sz="2700" dirty="0">
                <a:solidFill>
                  <a:schemeClr val="tx1"/>
                </a:solidFill>
                <a:latin typeface="Times New Roman" pitchFamily="18" charset="0"/>
                <a:cs typeface="Times New Roman" pitchFamily="18" charset="0"/>
                <a:sym typeface="+mn-ea"/>
              </a:rPr>
              <a:t>C’est  un étab</a:t>
            </a:r>
            <a:r>
              <a:rPr lang="en-US" altLang="fr-FR" sz="2700" dirty="0">
                <a:solidFill>
                  <a:schemeClr val="tx1"/>
                </a:solidFill>
                <a:latin typeface="Times New Roman" pitchFamily="18" charset="0"/>
                <a:cs typeface="Times New Roman" pitchFamily="18" charset="0"/>
                <a:sym typeface="+mn-ea"/>
              </a:rPr>
              <a:t>lissement financier qui, percevant des fonds de public,les emplois pour effectuer des opérations financières,est chargé de l’offre et de la gestion des moyens de paiement.</a:t>
            </a:r>
            <a:r>
              <a:rPr lang="fr-FR" sz="2700" dirty="0">
                <a:solidFill>
                  <a:schemeClr val="tx1"/>
                </a:solidFill>
                <a:latin typeface="Times New Roman" pitchFamily="18" charset="0"/>
                <a:ea typeface="Calibri" pitchFamily="34" charset="0"/>
                <a:cs typeface="Times New Roman" pitchFamily="18" charset="0"/>
                <a:sym typeface="+mn-ea"/>
              </a:rPr>
              <a:t> </a:t>
            </a:r>
          </a:p>
          <a:p>
            <a:pPr algn="just">
              <a:lnSpc>
                <a:spcPct val="150000"/>
              </a:lnSpc>
            </a:pPr>
            <a:r>
              <a:rPr lang="en-US" altLang="fr-FR" sz="2700" dirty="0">
                <a:solidFill>
                  <a:schemeClr val="tx1"/>
                </a:solidFill>
                <a:latin typeface="Times New Roman" pitchFamily="18" charset="0"/>
                <a:ea typeface="Calibri" pitchFamily="34" charset="0"/>
                <a:cs typeface="Times New Roman" pitchFamily="18" charset="0"/>
                <a:sym typeface="+mn-ea"/>
              </a:rPr>
              <a:t>Pr</a:t>
            </a:r>
            <a:r>
              <a:rPr lang="en-US" altLang="fr-FR" sz="2700" b="1" dirty="0">
                <a:solidFill>
                  <a:schemeClr val="tx1"/>
                </a:solidFill>
                <a:latin typeface="Times New Roman" pitchFamily="18" charset="0"/>
                <a:ea typeface="Calibri" pitchFamily="34" charset="0"/>
                <a:cs typeface="Times New Roman" pitchFamily="18" charset="0"/>
                <a:sym typeface="+mn-ea"/>
              </a:rPr>
              <a:t>océdure:</a:t>
            </a:r>
            <a:r>
              <a:rPr lang="fr-FR" sz="2700" dirty="0">
                <a:solidFill>
                  <a:schemeClr val="tx1"/>
                </a:solidFill>
                <a:latin typeface="Times New Roman" pitchFamily="18" charset="0"/>
                <a:ea typeface="Calibri" pitchFamily="34" charset="0"/>
                <a:cs typeface="Times New Roman" pitchFamily="18" charset="0"/>
                <a:sym typeface="+mn-ea"/>
              </a:rPr>
              <a:t> </a:t>
            </a:r>
            <a:r>
              <a:rPr lang="fr-FR" sz="2700" dirty="0">
                <a:solidFill>
                  <a:schemeClr val="tx1"/>
                </a:solidFill>
                <a:latin typeface="Times New Roman" pitchFamily="18" charset="0"/>
                <a:cs typeface="Times New Roman" pitchFamily="18" charset="0"/>
              </a:rPr>
              <a:t>C’est </a:t>
            </a:r>
            <a:r>
              <a:rPr lang="en-US" altLang="fr-FR" sz="2700" dirty="0">
                <a:solidFill>
                  <a:schemeClr val="tx1"/>
                </a:solidFill>
                <a:latin typeface="Times New Roman" pitchFamily="18" charset="0"/>
                <a:cs typeface="Times New Roman" pitchFamily="18" charset="0"/>
              </a:rPr>
              <a:t>en</a:t>
            </a:r>
            <a:r>
              <a:rPr lang="fr-FR" sz="2700" dirty="0">
                <a:solidFill>
                  <a:schemeClr val="tx1"/>
                </a:solidFill>
                <a:latin typeface="Times New Roman" pitchFamily="18" charset="0"/>
                <a:cs typeface="Times New Roman" pitchFamily="18" charset="0"/>
              </a:rPr>
              <a:t>semble de formalités, de démarches à accomplir pour obtenir tel ou tel résultat.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5432" y="151813"/>
            <a:ext cx="3839982" cy="762587"/>
          </a:xfrm>
        </p:spPr>
        <p:txBody>
          <a:bodyPr/>
          <a:lstStyle/>
          <a:p>
            <a:pPr algn="ctr"/>
            <a:r>
              <a:rPr lang="fr-FR" b="1" dirty="0">
                <a:solidFill>
                  <a:schemeClr val="tx1"/>
                </a:solidFill>
                <a:latin typeface="Times New Roman" pitchFamily="18" charset="0"/>
                <a:cs typeface="Times New Roman" pitchFamily="18" charset="0"/>
              </a:rPr>
              <a:t>Cadre pratique</a:t>
            </a:r>
          </a:p>
        </p:txBody>
      </p:sp>
      <p:sp>
        <p:nvSpPr>
          <p:cNvPr id="3" name="Content Placeholder 2"/>
          <p:cNvSpPr>
            <a:spLocks noGrp="1"/>
          </p:cNvSpPr>
          <p:nvPr>
            <p:ph sz="quarter" idx="13"/>
          </p:nvPr>
        </p:nvSpPr>
        <p:spPr>
          <a:xfrm>
            <a:off x="913773" y="914399"/>
            <a:ext cx="10823301" cy="5791787"/>
          </a:xfrm>
        </p:spPr>
        <p:txBody>
          <a:bodyPr>
            <a:normAutofit lnSpcReduction="10000"/>
          </a:bodyPr>
          <a:lstStyle/>
          <a:p>
            <a:pPr algn="just">
              <a:lnSpc>
                <a:spcPct val="150000"/>
              </a:lnSpc>
            </a:pPr>
            <a:r>
              <a:rPr lang="fr-FR" sz="2400" b="1" dirty="0">
                <a:solidFill>
                  <a:schemeClr val="tx1"/>
                </a:solidFill>
                <a:latin typeface="Times New Roman" pitchFamily="18" charset="0"/>
                <a:cs typeface="Times New Roman" pitchFamily="18" charset="0"/>
              </a:rPr>
              <a:t>Type de crédit</a:t>
            </a:r>
          </a:p>
          <a:p>
            <a:pPr marL="803275" algn="just">
              <a:lnSpc>
                <a:spcPct val="150000"/>
              </a:lnSpc>
              <a:buFont typeface="Wingdings" charset="2"/>
              <a:buChar char="Ø"/>
            </a:pPr>
            <a:r>
              <a:rPr lang="fr-FR" sz="2400" dirty="0">
                <a:solidFill>
                  <a:schemeClr val="tx1"/>
                </a:solidFill>
                <a:latin typeface="Times New Roman" pitchFamily="18" charset="0"/>
                <a:cs typeface="Times New Roman" pitchFamily="18" charset="0"/>
              </a:rPr>
              <a:t>Les clients de la BHB bénéficient des crédits suivants :</a:t>
            </a:r>
          </a:p>
          <a:p>
            <a:pPr marL="803275" algn="just">
              <a:lnSpc>
                <a:spcPct val="150000"/>
              </a:lnSpc>
              <a:buFont typeface="Wingdings" charset="2"/>
              <a:buChar char="Ø"/>
            </a:pPr>
            <a:r>
              <a:rPr lang="fr-FR" sz="2400" dirty="0">
                <a:solidFill>
                  <a:schemeClr val="tx1"/>
                </a:solidFill>
                <a:latin typeface="Times New Roman" pitchFamily="18" charset="0"/>
                <a:cs typeface="Times New Roman" pitchFamily="18" charset="0"/>
              </a:rPr>
              <a:t>Le crédit pour la viabilisation des terrains ;</a:t>
            </a:r>
          </a:p>
          <a:p>
            <a:pPr marL="803275" algn="just">
              <a:lnSpc>
                <a:spcPct val="150000"/>
              </a:lnSpc>
              <a:buFont typeface="Wingdings" charset="2"/>
              <a:buChar char="Ø"/>
            </a:pPr>
            <a:r>
              <a:rPr lang="fr-FR" sz="2400" dirty="0">
                <a:solidFill>
                  <a:schemeClr val="tx1"/>
                </a:solidFill>
                <a:latin typeface="Times New Roman" pitchFamily="18" charset="0"/>
                <a:cs typeface="Times New Roman" pitchFamily="18" charset="0"/>
              </a:rPr>
              <a:t>Le crédit pour l’achat des parcelles ;</a:t>
            </a:r>
          </a:p>
          <a:p>
            <a:pPr marL="803275" algn="just">
              <a:lnSpc>
                <a:spcPct val="150000"/>
              </a:lnSpc>
              <a:buFont typeface="Wingdings" charset="2"/>
              <a:buChar char="Ø"/>
            </a:pPr>
            <a:r>
              <a:rPr lang="fr-FR" sz="2400" dirty="0">
                <a:solidFill>
                  <a:schemeClr val="tx1"/>
                </a:solidFill>
                <a:latin typeface="Times New Roman" pitchFamily="18" charset="0"/>
                <a:cs typeface="Times New Roman" pitchFamily="18" charset="0"/>
              </a:rPr>
              <a:t>Le crédit pour la construction des logements ;</a:t>
            </a:r>
          </a:p>
          <a:p>
            <a:pPr marL="803275" algn="just">
              <a:lnSpc>
                <a:spcPct val="150000"/>
              </a:lnSpc>
              <a:buFont typeface="Wingdings" charset="2"/>
              <a:buChar char="Ø"/>
            </a:pPr>
            <a:r>
              <a:rPr lang="fr-FR" sz="2400" dirty="0">
                <a:solidFill>
                  <a:schemeClr val="tx1"/>
                </a:solidFill>
                <a:latin typeface="Times New Roman" pitchFamily="18" charset="0"/>
                <a:cs typeface="Times New Roman" pitchFamily="18" charset="0"/>
              </a:rPr>
              <a:t>Le crédit pour l’achat des logements ;</a:t>
            </a:r>
          </a:p>
          <a:p>
            <a:pPr marL="803275" algn="just">
              <a:lnSpc>
                <a:spcPct val="150000"/>
              </a:lnSpc>
              <a:buFont typeface="Wingdings" charset="2"/>
              <a:buChar char="Ø"/>
            </a:pPr>
            <a:r>
              <a:rPr lang="fr-FR" sz="2400" dirty="0">
                <a:solidFill>
                  <a:schemeClr val="tx1"/>
                </a:solidFill>
                <a:latin typeface="Times New Roman" pitchFamily="18" charset="0"/>
                <a:cs typeface="Times New Roman" pitchFamily="18" charset="0"/>
              </a:rPr>
              <a:t>Le crédit pour l’amélioration et la réhabilitation ;</a:t>
            </a:r>
          </a:p>
          <a:p>
            <a:pPr marL="803275" algn="just">
              <a:lnSpc>
                <a:spcPct val="150000"/>
              </a:lnSpc>
              <a:buFont typeface="Wingdings" charset="2"/>
              <a:buChar char="Ø"/>
            </a:pPr>
            <a:r>
              <a:rPr lang="fr-FR" sz="2400" dirty="0">
                <a:solidFill>
                  <a:schemeClr val="tx1"/>
                </a:solidFill>
                <a:latin typeface="Times New Roman" pitchFamily="18" charset="0"/>
                <a:cs typeface="Times New Roman" pitchFamily="18" charset="0"/>
              </a:rPr>
              <a:t>L’extension de logement ;</a:t>
            </a:r>
          </a:p>
          <a:p>
            <a:pPr marL="803275" algn="just">
              <a:lnSpc>
                <a:spcPct val="150000"/>
              </a:lnSpc>
              <a:buFont typeface="Wingdings" charset="2"/>
              <a:buChar char="Ø"/>
            </a:pPr>
            <a:r>
              <a:rPr lang="fr-FR" sz="2400" dirty="0">
                <a:solidFill>
                  <a:schemeClr val="tx1"/>
                </a:solidFill>
                <a:latin typeface="Times New Roman" pitchFamily="18" charset="0"/>
                <a:cs typeface="Times New Roman" pitchFamily="18" charset="0"/>
              </a:rPr>
              <a:t>Le crédit pour l’Achat de Matériaux de Construction (AMC) ;</a:t>
            </a:r>
          </a:p>
          <a:p>
            <a:pPr algn="just">
              <a:lnSpc>
                <a:spcPct val="150000"/>
              </a:lnSpc>
            </a:pPr>
            <a:endParaRPr lang="fr-FR" sz="2400" dirty="0">
              <a:solidFill>
                <a:schemeClr val="tx1"/>
              </a:solidFill>
              <a:latin typeface="Times New Roman" pitchFamily="18" charset="0"/>
              <a:cs typeface="Times New Roman" pitchFamily="18" charset="0"/>
            </a:endParaRPr>
          </a:p>
          <a:p>
            <a:pPr algn="just">
              <a:lnSpc>
                <a:spcPct val="150000"/>
              </a:lnSpc>
            </a:pPr>
            <a:endParaRPr lang="fr-FR" sz="2400" dirty="0">
              <a:solidFill>
                <a:schemeClr val="tx1"/>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221" y="389100"/>
            <a:ext cx="8911687" cy="781609"/>
          </a:xfrm>
        </p:spPr>
        <p:txBody>
          <a:bodyPr/>
          <a:lstStyle/>
          <a:p>
            <a:pPr algn="ctr"/>
            <a:r>
              <a:rPr lang="fr-FR" b="1" dirty="0">
                <a:latin typeface="Times New Roman" pitchFamily="18" charset="0"/>
                <a:cs typeface="Times New Roman" pitchFamily="18" charset="0"/>
              </a:rPr>
              <a:t>Constitution du dossier de crédit</a:t>
            </a:r>
          </a:p>
        </p:txBody>
      </p:sp>
      <p:sp>
        <p:nvSpPr>
          <p:cNvPr id="5" name="Espace réservé du contenu 4"/>
          <p:cNvSpPr>
            <a:spLocks noGrp="1"/>
          </p:cNvSpPr>
          <p:nvPr>
            <p:ph sz="quarter" idx="13"/>
          </p:nvPr>
        </p:nvSpPr>
        <p:spPr>
          <a:xfrm>
            <a:off x="914087" y="1392382"/>
            <a:ext cx="10363826" cy="4786746"/>
          </a:xfrm>
        </p:spPr>
        <p:txBody>
          <a:bodyPr>
            <a:normAutofit/>
          </a:bodyPr>
          <a:lstStyle/>
          <a:p>
            <a:pPr marL="0" indent="0">
              <a:lnSpc>
                <a:spcPct val="150000"/>
              </a:lnSpc>
              <a:buNone/>
            </a:pPr>
            <a:r>
              <a:rPr lang="fr-FR" sz="2400" dirty="0">
                <a:solidFill>
                  <a:schemeClr val="tx1"/>
                </a:solidFill>
                <a:latin typeface="Times New Roman" pitchFamily="18" charset="0"/>
                <a:cs typeface="Times New Roman" pitchFamily="18" charset="0"/>
              </a:rPr>
              <a:t>Quel que soit le type de crédit souhaité, toute demande de crédit doit avoir les papiers suivants :</a:t>
            </a:r>
          </a:p>
          <a:p>
            <a:pPr>
              <a:lnSpc>
                <a:spcPct val="150000"/>
              </a:lnSpc>
            </a:pPr>
            <a:r>
              <a:rPr lang="fr-FR" sz="2400" dirty="0">
                <a:solidFill>
                  <a:schemeClr val="tx1"/>
                </a:solidFill>
                <a:latin typeface="Times New Roman" pitchFamily="18" charset="0"/>
                <a:cs typeface="Times New Roman" pitchFamily="18" charset="0"/>
              </a:rPr>
              <a:t>Une lettre qui précise l’objet et le montant du prêt souhaité ;</a:t>
            </a:r>
          </a:p>
          <a:p>
            <a:pPr>
              <a:lnSpc>
                <a:spcPct val="150000"/>
              </a:lnSpc>
            </a:pPr>
            <a:r>
              <a:rPr lang="fr-FR" sz="2400" dirty="0">
                <a:solidFill>
                  <a:schemeClr val="tx1"/>
                </a:solidFill>
                <a:latin typeface="Times New Roman" pitchFamily="18" charset="0"/>
                <a:cs typeface="Times New Roman" pitchFamily="18" charset="0"/>
              </a:rPr>
              <a:t>Une preuve de moyens de remboursement envisagés ;</a:t>
            </a:r>
          </a:p>
          <a:p>
            <a:pPr>
              <a:lnSpc>
                <a:spcPct val="150000"/>
              </a:lnSpc>
            </a:pPr>
            <a:r>
              <a:rPr lang="fr-FR" sz="2400" dirty="0">
                <a:solidFill>
                  <a:schemeClr val="tx1"/>
                </a:solidFill>
                <a:latin typeface="Times New Roman" pitchFamily="18" charset="0"/>
                <a:cs typeface="Times New Roman" pitchFamily="18" charset="0"/>
              </a:rPr>
              <a:t>Une (ou des) pièce(s) qui matérialise(nt) le projet pour laquelle le financement et requis.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718" y="480396"/>
            <a:ext cx="8911687" cy="863496"/>
          </a:xfrm>
        </p:spPr>
        <p:txBody>
          <a:bodyPr/>
          <a:lstStyle/>
          <a:p>
            <a:pPr algn="ctr"/>
            <a:r>
              <a:rPr lang="fr-FR" b="1" dirty="0">
                <a:solidFill>
                  <a:schemeClr val="tx1"/>
                </a:solidFill>
                <a:latin typeface="Times New Roman" pitchFamily="18" charset="0"/>
                <a:cs typeface="Times New Roman" pitchFamily="18" charset="0"/>
              </a:rPr>
              <a:t>Analyse des garanties de crédit</a:t>
            </a:r>
          </a:p>
        </p:txBody>
      </p:sp>
      <p:sp>
        <p:nvSpPr>
          <p:cNvPr id="5" name="Espace réservé du contenu 4"/>
          <p:cNvSpPr>
            <a:spLocks noGrp="1"/>
          </p:cNvSpPr>
          <p:nvPr>
            <p:ph sz="quarter" idx="13"/>
          </p:nvPr>
        </p:nvSpPr>
        <p:spPr>
          <a:xfrm>
            <a:off x="1260595" y="1343892"/>
            <a:ext cx="10197113" cy="5033712"/>
          </a:xfrm>
        </p:spPr>
        <p:txBody>
          <a:bodyPr>
            <a:normAutofit/>
          </a:bodyPr>
          <a:lstStyle/>
          <a:p>
            <a:pPr marL="0" indent="0">
              <a:lnSpc>
                <a:spcPct val="150000"/>
              </a:lnSpc>
              <a:buNone/>
            </a:pPr>
            <a:r>
              <a:rPr lang="fr-FR" sz="2400" dirty="0">
                <a:solidFill>
                  <a:schemeClr val="tx1"/>
                </a:solidFill>
                <a:latin typeface="Times New Roman" pitchFamily="18" charset="0"/>
                <a:cs typeface="Times New Roman" pitchFamily="18" charset="0"/>
              </a:rPr>
              <a:t>A la BHB, les garanties exigées sont :</a:t>
            </a:r>
          </a:p>
          <a:p>
            <a:pPr marL="363855" indent="-363855">
              <a:lnSpc>
                <a:spcPct val="150000"/>
              </a:lnSpc>
              <a:buFont typeface="Wingdings" charset="2"/>
              <a:buChar char="Ø"/>
            </a:pPr>
            <a:r>
              <a:rPr lang="fr-FR" sz="2400" dirty="0">
                <a:solidFill>
                  <a:schemeClr val="tx1"/>
                </a:solidFill>
                <a:latin typeface="Times New Roman" pitchFamily="18" charset="0"/>
                <a:cs typeface="Times New Roman" pitchFamily="18" charset="0"/>
              </a:rPr>
              <a:t>Dépôt en espèces ;</a:t>
            </a:r>
          </a:p>
          <a:p>
            <a:pPr marL="363855" indent="-363855">
              <a:lnSpc>
                <a:spcPct val="150000"/>
              </a:lnSpc>
              <a:buFont typeface="Wingdings" charset="2"/>
              <a:buChar char="Ø"/>
            </a:pPr>
            <a:r>
              <a:rPr lang="fr-FR" sz="2400" dirty="0">
                <a:solidFill>
                  <a:schemeClr val="tx1"/>
                </a:solidFill>
                <a:latin typeface="Times New Roman" pitchFamily="18" charset="0"/>
                <a:cs typeface="Times New Roman" pitchFamily="18" charset="0"/>
              </a:rPr>
              <a:t>Caution solidaire ;</a:t>
            </a:r>
          </a:p>
          <a:p>
            <a:pPr marL="363855" indent="-363855">
              <a:lnSpc>
                <a:spcPct val="150000"/>
              </a:lnSpc>
              <a:buFont typeface="Wingdings" charset="2"/>
              <a:buChar char="Ø"/>
            </a:pPr>
            <a:r>
              <a:rPr lang="fr-FR" sz="2400" dirty="0">
                <a:solidFill>
                  <a:schemeClr val="tx1"/>
                </a:solidFill>
                <a:latin typeface="Times New Roman" pitchFamily="18" charset="0"/>
                <a:cs typeface="Times New Roman" pitchFamily="18" charset="0"/>
              </a:rPr>
              <a:t>Hypothèque ;</a:t>
            </a:r>
          </a:p>
          <a:p>
            <a:pPr marL="363855" indent="-363855">
              <a:lnSpc>
                <a:spcPct val="150000"/>
              </a:lnSpc>
              <a:buFont typeface="Wingdings" charset="2"/>
              <a:buChar char="Ø"/>
            </a:pPr>
            <a:r>
              <a:rPr lang="fr-FR" sz="2400" dirty="0">
                <a:solidFill>
                  <a:schemeClr val="tx1"/>
                </a:solidFill>
                <a:latin typeface="Times New Roman" pitchFamily="18" charset="0"/>
                <a:cs typeface="Times New Roman" pitchFamily="18" charset="0"/>
              </a:rPr>
              <a:t>	Gage du fonds de commerce, </a:t>
            </a:r>
          </a:p>
          <a:p>
            <a:pPr marL="363855" indent="-363855">
              <a:lnSpc>
                <a:spcPct val="150000"/>
              </a:lnSpc>
              <a:buFont typeface="Wingdings" charset="2"/>
              <a:buChar char="Ø"/>
            </a:pPr>
            <a:r>
              <a:rPr lang="fr-FR" sz="2400" dirty="0">
                <a:solidFill>
                  <a:schemeClr val="tx1"/>
                </a:solidFill>
                <a:latin typeface="Times New Roman" pitchFamily="18" charset="0"/>
                <a:cs typeface="Times New Roman" pitchFamily="18" charset="0"/>
              </a:rPr>
              <a:t>Nantissement des titres, des équipements, du matériel </a:t>
            </a:r>
            <a:r>
              <a:rPr lang="fr-FR" sz="2400" dirty="0" err="1">
                <a:solidFill>
                  <a:schemeClr val="tx1"/>
                </a:solidFill>
                <a:latin typeface="Times New Roman" pitchFamily="18" charset="0"/>
                <a:cs typeface="Times New Roman" pitchFamily="18" charset="0"/>
              </a:rPr>
              <a:t>etc</a:t>
            </a:r>
            <a:r>
              <a:rPr lang="fr-FR" sz="2400" dirty="0">
                <a:solidFill>
                  <a:schemeClr val="tx1"/>
                </a:solidFill>
                <a:latin typeface="Times New Roman" pitchFamily="18" charset="0"/>
                <a:cs typeface="Times New Roman" pitchFamily="18" charset="0"/>
              </a:rPr>
              <a:t> ; ;</a:t>
            </a:r>
          </a:p>
          <a:p>
            <a:pPr marL="363855" indent="-363855">
              <a:lnSpc>
                <a:spcPct val="150000"/>
              </a:lnSpc>
              <a:buFont typeface="Wingdings" charset="2"/>
              <a:buChar char="Ø"/>
            </a:pPr>
            <a:r>
              <a:rPr lang="fr-FR" sz="2400" dirty="0">
                <a:solidFill>
                  <a:schemeClr val="tx1"/>
                </a:solidFill>
                <a:latin typeface="Times New Roman" pitchFamily="18" charset="0"/>
                <a:cs typeface="Times New Roman" pitchFamily="18" charset="0"/>
              </a:rPr>
              <a:t>Précautions supplémentaires.</a:t>
            </a:r>
          </a:p>
          <a:p>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9185" y="327547"/>
            <a:ext cx="8911687" cy="859808"/>
          </a:xfrm>
        </p:spPr>
        <p:txBody>
          <a:bodyPr/>
          <a:lstStyle/>
          <a:p>
            <a:pPr algn="ctr"/>
            <a:r>
              <a:rPr lang="fr-FR" b="1" dirty="0">
                <a:solidFill>
                  <a:schemeClr val="tx1"/>
                </a:solidFill>
                <a:latin typeface="Times New Roman" pitchFamily="18" charset="0"/>
                <a:ea typeface="Calibri" pitchFamily="34" charset="0"/>
                <a:cs typeface="Times New Roman" pitchFamily="18" charset="0"/>
              </a:rPr>
              <a:t>Vérification de l’hypothèse </a:t>
            </a:r>
            <a:endParaRPr lang="fr-FR"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900126" y="1187355"/>
            <a:ext cx="10834673" cy="5158853"/>
          </a:xfrm>
        </p:spPr>
        <p:txBody>
          <a:bodyPr>
            <a:normAutofit/>
          </a:bodyPr>
          <a:lstStyle/>
          <a:p>
            <a:pPr algn="just">
              <a:lnSpc>
                <a:spcPct val="150000"/>
              </a:lnSpc>
            </a:pPr>
            <a:r>
              <a:rPr lang="fr-FR" sz="2400" dirty="0">
                <a:solidFill>
                  <a:schemeClr val="tx1"/>
                </a:solidFill>
                <a:latin typeface="Times New Roman" pitchFamily="18" charset="0"/>
                <a:cs typeface="Times New Roman" pitchFamily="18" charset="0"/>
              </a:rPr>
              <a:t>Il s’agit de préciser ici les conditions de validation des hypothèses c’est-à-dire les conditions dans lesquelles l’hypothèse émises est vérifiée.</a:t>
            </a:r>
          </a:p>
          <a:p>
            <a:pPr algn="just">
              <a:lnSpc>
                <a:spcPct val="150000"/>
              </a:lnSpc>
            </a:pPr>
            <a:r>
              <a:rPr lang="fr-FR" sz="2400" dirty="0">
                <a:solidFill>
                  <a:schemeClr val="tx1"/>
                </a:solidFill>
                <a:latin typeface="Times New Roman" pitchFamily="18" charset="0"/>
                <a:cs typeface="Times New Roman" pitchFamily="18" charset="0"/>
              </a:rPr>
              <a:t>Une bonne analyse du dossier de demande de crédit et un suivi régulier du créancier augmenterait le taux de remboursement des crédits à la BHB .</a:t>
            </a:r>
          </a:p>
          <a:p>
            <a:pPr algn="just">
              <a:lnSpc>
                <a:spcPct val="150000"/>
              </a:lnSpc>
            </a:pPr>
            <a:r>
              <a:rPr lang="fr-FR" sz="2400" dirty="0">
                <a:solidFill>
                  <a:schemeClr val="tx1"/>
                </a:solidFill>
                <a:latin typeface="Times New Roman" pitchFamily="18" charset="0"/>
                <a:cs typeface="Times New Roman" pitchFamily="18" charset="0"/>
              </a:rPr>
              <a:t>Je confirme mon hypothèse qui dit que  le processus  d’octroi de crédits à la BHB  est bien analysé car les informations fournis montre bien qu’il y a des exigences pour avoir un crédit il faut que la personne soit à mesure de répondre à tous ces étapes et  procédures exigées.</a:t>
            </a:r>
          </a:p>
          <a:p>
            <a:pPr algn="just">
              <a:lnSpc>
                <a:spcPct val="150000"/>
              </a:lnSpc>
            </a:pPr>
            <a:endParaRPr lang="fr-FR" sz="2400" dirty="0">
              <a:solidFill>
                <a:schemeClr val="tx1"/>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490" y="0"/>
            <a:ext cx="10590837" cy="972678"/>
          </a:xfrm>
        </p:spPr>
        <p:txBody>
          <a:bodyPr/>
          <a:lstStyle/>
          <a:p>
            <a:r>
              <a:rPr lang="fr-FR" dirty="0">
                <a:latin typeface="Times New Roman" pitchFamily="18" charset="0"/>
                <a:cs typeface="Times New Roman" pitchFamily="18" charset="0"/>
              </a:rPr>
              <a:t>CORRELATION ENTRE LES ECUES ET LE STAGE</a:t>
            </a:r>
          </a:p>
        </p:txBody>
      </p:sp>
      <p:sp>
        <p:nvSpPr>
          <p:cNvPr id="3" name="Content Placeholder 2"/>
          <p:cNvSpPr>
            <a:spLocks noGrp="1"/>
          </p:cNvSpPr>
          <p:nvPr>
            <p:ph sz="quarter" idx="13"/>
          </p:nvPr>
        </p:nvSpPr>
        <p:spPr>
          <a:xfrm>
            <a:off x="845127" y="972678"/>
            <a:ext cx="10432473" cy="5701077"/>
          </a:xfrm>
        </p:spPr>
        <p:txBody>
          <a:bodyPr>
            <a:normAutofit fontScale="70000" lnSpcReduction="20000"/>
          </a:bodyPr>
          <a:lstStyle/>
          <a:p>
            <a:pPr algn="just">
              <a:lnSpc>
                <a:spcPct val="150000"/>
              </a:lnSpc>
            </a:pPr>
            <a:r>
              <a:rPr lang="fr-FR" sz="3800" dirty="0">
                <a:solidFill>
                  <a:schemeClr val="tx1"/>
                </a:solidFill>
                <a:latin typeface="Times New Roman" pitchFamily="18" charset="0"/>
                <a:cs typeface="Times New Roman" pitchFamily="18" charset="0"/>
              </a:rPr>
              <a:t>Durant </a:t>
            </a:r>
            <a:r>
              <a:rPr lang="en-US" altLang="fr-FR" sz="3800" dirty="0">
                <a:solidFill>
                  <a:schemeClr val="tx1"/>
                </a:solidFill>
                <a:latin typeface="Times New Roman" pitchFamily="18" charset="0"/>
                <a:cs typeface="Times New Roman" pitchFamily="18" charset="0"/>
              </a:rPr>
              <a:t>ma</a:t>
            </a:r>
            <a:r>
              <a:rPr lang="fr-FR" sz="3800" dirty="0">
                <a:solidFill>
                  <a:schemeClr val="tx1"/>
                </a:solidFill>
                <a:latin typeface="Times New Roman" pitchFamily="18" charset="0"/>
                <a:cs typeface="Times New Roman" pitchFamily="18" charset="0"/>
              </a:rPr>
              <a:t> formation académique, tous les cours que </a:t>
            </a:r>
            <a:r>
              <a:rPr lang="en-US" altLang="fr-FR" sz="3800" dirty="0">
                <a:solidFill>
                  <a:schemeClr val="tx1"/>
                </a:solidFill>
                <a:latin typeface="Times New Roman" pitchFamily="18" charset="0"/>
                <a:cs typeface="Times New Roman" pitchFamily="18" charset="0"/>
              </a:rPr>
              <a:t>j’ai ap</a:t>
            </a:r>
            <a:r>
              <a:rPr lang="fr-FR" sz="3800" dirty="0">
                <a:solidFill>
                  <a:schemeClr val="tx1"/>
                </a:solidFill>
                <a:latin typeface="Times New Roman" pitchFamily="18" charset="0"/>
                <a:cs typeface="Times New Roman" pitchFamily="18" charset="0"/>
              </a:rPr>
              <a:t>pris nous ont été utile. Les disciplines qui </a:t>
            </a:r>
            <a:r>
              <a:rPr lang="en-US" altLang="fr-FR" sz="3800" dirty="0">
                <a:solidFill>
                  <a:schemeClr val="tx1"/>
                </a:solidFill>
                <a:latin typeface="Times New Roman" pitchFamily="18" charset="0"/>
                <a:cs typeface="Times New Roman" pitchFamily="18" charset="0"/>
              </a:rPr>
              <a:t>m’a </a:t>
            </a:r>
            <a:r>
              <a:rPr lang="fr-FR" sz="3800" dirty="0">
                <a:solidFill>
                  <a:schemeClr val="tx1"/>
                </a:solidFill>
                <a:latin typeface="Times New Roman" pitchFamily="18" charset="0"/>
                <a:cs typeface="Times New Roman" pitchFamily="18" charset="0"/>
              </a:rPr>
              <a:t>servi de plus dans la rédaction du présent rapport sont entre autre:</a:t>
            </a:r>
          </a:p>
          <a:p>
            <a:pPr algn="just">
              <a:lnSpc>
                <a:spcPct val="150000"/>
              </a:lnSpc>
            </a:pPr>
            <a:r>
              <a:rPr lang="fr-FR" sz="3800" dirty="0">
                <a:solidFill>
                  <a:schemeClr val="tx1"/>
                </a:solidFill>
                <a:latin typeface="Times New Roman" pitchFamily="18" charset="0"/>
                <a:cs typeface="Times New Roman" pitchFamily="18" charset="0"/>
              </a:rPr>
              <a:t>Méthodologie de recherche</a:t>
            </a:r>
          </a:p>
          <a:p>
            <a:pPr algn="just">
              <a:lnSpc>
                <a:spcPct val="150000"/>
              </a:lnSpc>
            </a:pPr>
            <a:r>
              <a:rPr lang="fr-FR" sz="3800" dirty="0">
                <a:solidFill>
                  <a:schemeClr val="tx1"/>
                </a:solidFill>
                <a:latin typeface="Times New Roman" pitchFamily="18" charset="0"/>
                <a:cs typeface="Times New Roman" pitchFamily="18" charset="0"/>
              </a:rPr>
              <a:t>Initiation à l’informatique</a:t>
            </a:r>
          </a:p>
          <a:p>
            <a:pPr algn="just">
              <a:lnSpc>
                <a:spcPct val="150000"/>
              </a:lnSpc>
            </a:pPr>
            <a:r>
              <a:rPr lang="fr-FR" sz="3800" dirty="0">
                <a:solidFill>
                  <a:schemeClr val="tx1"/>
                </a:solidFill>
                <a:latin typeface="Times New Roman" pitchFamily="18" charset="0"/>
                <a:cs typeface="Times New Roman" pitchFamily="18" charset="0"/>
              </a:rPr>
              <a:t>Comptabilité Bancaire </a:t>
            </a:r>
          </a:p>
          <a:p>
            <a:pPr algn="just">
              <a:lnSpc>
                <a:spcPct val="150000"/>
              </a:lnSpc>
            </a:pPr>
            <a:r>
              <a:rPr lang="fr-FR" sz="3800" dirty="0">
                <a:solidFill>
                  <a:schemeClr val="tx1"/>
                </a:solidFill>
                <a:latin typeface="Times New Roman" pitchFamily="18" charset="0"/>
                <a:cs typeface="Times New Roman" pitchFamily="18" charset="0"/>
              </a:rPr>
              <a:t>Analyse des états financiers</a:t>
            </a:r>
          </a:p>
          <a:p>
            <a:pPr algn="just">
              <a:lnSpc>
                <a:spcPct val="150000"/>
              </a:lnSpc>
            </a:pPr>
            <a:r>
              <a:rPr lang="fr-FR" sz="3800" dirty="0">
                <a:solidFill>
                  <a:schemeClr val="tx1"/>
                </a:solidFill>
                <a:latin typeface="Times New Roman" pitchFamily="18" charset="0"/>
                <a:cs typeface="Times New Roman" pitchFamily="18" charset="0"/>
              </a:rPr>
              <a:t>Gestion des Entreprises</a:t>
            </a:r>
          </a:p>
          <a:p>
            <a:pPr algn="just">
              <a:lnSpc>
                <a:spcPct val="150000"/>
              </a:lnSpc>
            </a:pPr>
            <a:r>
              <a:rPr lang="fr-FR" sz="3800" dirty="0">
                <a:solidFill>
                  <a:schemeClr val="tx1"/>
                </a:solidFill>
                <a:latin typeface="Times New Roman" pitchFamily="18" charset="0"/>
                <a:cs typeface="Times New Roman" pitchFamily="18" charset="0"/>
              </a:rPr>
              <a:t>Comptabilité générale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649" y="241972"/>
            <a:ext cx="8911687" cy="863497"/>
          </a:xfrm>
        </p:spPr>
        <p:txBody>
          <a:bodyPr/>
          <a:lstStyle/>
          <a:p>
            <a:pPr algn="ctr"/>
            <a:r>
              <a:rPr lang="fr-FR" b="1" dirty="0">
                <a:latin typeface="Times New Roman" pitchFamily="18" charset="0"/>
                <a:ea typeface="Calibri" pitchFamily="34" charset="0"/>
                <a:cs typeface="Times New Roman" pitchFamily="18" charset="0"/>
              </a:rPr>
              <a:t>BILAN DU STAGE</a:t>
            </a:r>
            <a:endParaRPr lang="fr-FR" b="1"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913774" y="842233"/>
            <a:ext cx="11096256" cy="5773795"/>
          </a:xfrm>
        </p:spPr>
        <p:txBody>
          <a:bodyPr>
            <a:noAutofit/>
          </a:bodyPr>
          <a:lstStyle/>
          <a:p>
            <a:pPr marL="0" indent="0" algn="just">
              <a:lnSpc>
                <a:spcPct val="150000"/>
              </a:lnSpc>
              <a:buNone/>
            </a:pPr>
            <a:r>
              <a:rPr lang="fr-FR" sz="2400" b="1" dirty="0">
                <a:solidFill>
                  <a:schemeClr val="tx1"/>
                </a:solidFill>
                <a:latin typeface="Times New Roman" pitchFamily="18" charset="0"/>
                <a:cs typeface="Times New Roman" pitchFamily="18" charset="0"/>
              </a:rPr>
              <a:t>Appréciations </a:t>
            </a:r>
          </a:p>
          <a:p>
            <a:pPr marL="0" indent="0" algn="just">
              <a:lnSpc>
                <a:spcPct val="150000"/>
              </a:lnSpc>
              <a:buNone/>
            </a:pPr>
            <a:r>
              <a:rPr lang="fr-FR" sz="2400" dirty="0">
                <a:solidFill>
                  <a:schemeClr val="tx1"/>
                </a:solidFill>
                <a:latin typeface="Times New Roman" pitchFamily="18" charset="0"/>
                <a:cs typeface="Times New Roman" pitchFamily="18" charset="0"/>
              </a:rPr>
              <a:t>Au terme de ce rapport de stage, </a:t>
            </a:r>
            <a:r>
              <a:rPr lang="en-US" altLang="fr-FR" sz="2400" dirty="0">
                <a:solidFill>
                  <a:schemeClr val="tx1"/>
                </a:solidFill>
                <a:latin typeface="Times New Roman" pitchFamily="18" charset="0"/>
                <a:cs typeface="Times New Roman" pitchFamily="18" charset="0"/>
              </a:rPr>
              <a:t>j’ai pu</a:t>
            </a:r>
            <a:r>
              <a:rPr lang="fr-FR" sz="2400" dirty="0">
                <a:solidFill>
                  <a:schemeClr val="tx1"/>
                </a:solidFill>
                <a:latin typeface="Times New Roman" pitchFamily="18" charset="0"/>
                <a:cs typeface="Times New Roman" pitchFamily="18" charset="0"/>
              </a:rPr>
              <a:t> apprécier ce qui suit:</a:t>
            </a:r>
          </a:p>
          <a:p>
            <a:pPr algn="just"/>
            <a:r>
              <a:rPr lang="fr-FR" sz="2400" dirty="0">
                <a:solidFill>
                  <a:schemeClr val="tx1"/>
                </a:solidFill>
                <a:latin typeface="Times New Roman" pitchFamily="18" charset="0"/>
                <a:cs typeface="Times New Roman" pitchFamily="18" charset="0"/>
              </a:rPr>
              <a:t>Leur appui durant le déroulement du stage </a:t>
            </a:r>
          </a:p>
          <a:p>
            <a:pPr algn="just"/>
            <a:r>
              <a:rPr lang="fr-FR" sz="2400" dirty="0">
                <a:solidFill>
                  <a:schemeClr val="tx1"/>
                </a:solidFill>
                <a:latin typeface="Times New Roman" pitchFamily="18" charset="0"/>
                <a:cs typeface="Times New Roman" pitchFamily="18" charset="0"/>
              </a:rPr>
              <a:t>On observe la ponctualité du personnel au travail;</a:t>
            </a:r>
          </a:p>
          <a:p>
            <a:pPr algn="just"/>
            <a:r>
              <a:rPr lang="fr-FR" sz="2400" dirty="0">
                <a:solidFill>
                  <a:schemeClr val="tx1"/>
                </a:solidFill>
                <a:latin typeface="Times New Roman" pitchFamily="18" charset="0"/>
                <a:cs typeface="Times New Roman" pitchFamily="18" charset="0"/>
              </a:rPr>
              <a:t>La BHB donne </a:t>
            </a:r>
            <a:r>
              <a:rPr lang="fr-FR" sz="2400">
                <a:solidFill>
                  <a:schemeClr val="tx1"/>
                </a:solidFill>
                <a:latin typeface="Times New Roman" pitchFamily="18" charset="0"/>
                <a:cs typeface="Times New Roman" pitchFamily="18" charset="0"/>
              </a:rPr>
              <a:t>une formation </a:t>
            </a:r>
            <a:r>
              <a:rPr lang="fr-FR" sz="2400" dirty="0">
                <a:solidFill>
                  <a:schemeClr val="tx1"/>
                </a:solidFill>
                <a:latin typeface="Times New Roman" pitchFamily="18" charset="0"/>
                <a:cs typeface="Times New Roman" pitchFamily="18" charset="0"/>
              </a:rPr>
              <a:t>à ses personnels de façon que chaque personne soit capable de réaliser les différentes tâches dans les différents postes ; </a:t>
            </a:r>
          </a:p>
          <a:p>
            <a:pPr marL="0" indent="0" algn="just">
              <a:lnSpc>
                <a:spcPct val="150000"/>
              </a:lnSpc>
              <a:buNone/>
            </a:pPr>
            <a:r>
              <a:rPr lang="fr-FR" sz="2400" b="1" dirty="0">
                <a:solidFill>
                  <a:schemeClr val="tx1"/>
                </a:solidFill>
                <a:latin typeface="Times New Roman" pitchFamily="18" charset="0"/>
                <a:cs typeface="Times New Roman" pitchFamily="18" charset="0"/>
              </a:rPr>
              <a:t>Critiques.</a:t>
            </a:r>
          </a:p>
          <a:p>
            <a:pPr algn="just">
              <a:lnSpc>
                <a:spcPct val="150000"/>
              </a:lnSpc>
            </a:pPr>
            <a:r>
              <a:rPr lang="fr-FR" sz="2400" dirty="0">
                <a:solidFill>
                  <a:schemeClr val="tx1"/>
                </a:solidFill>
                <a:latin typeface="Times New Roman" pitchFamily="18" charset="0"/>
                <a:cs typeface="Times New Roman" pitchFamily="18" charset="0"/>
              </a:rPr>
              <a:t>La gestion des dossiers est difficile suite à un grand nombre des demandeurs de crédit</a:t>
            </a:r>
          </a:p>
          <a:p>
            <a:pPr algn="just">
              <a:lnSpc>
                <a:spcPct val="150000"/>
              </a:lnSpc>
            </a:pPr>
            <a:r>
              <a:rPr lang="en-US" altLang="fr-FR" sz="2400" dirty="0">
                <a:solidFill>
                  <a:schemeClr val="tx1"/>
                </a:solidFill>
                <a:latin typeface="Times New Roman" pitchFamily="18" charset="0"/>
                <a:cs typeface="Times New Roman" pitchFamily="18" charset="0"/>
              </a:rPr>
              <a:t>Certains clients ne sont pas au courants sur les nouveaux produits d’épargnes et credits.</a:t>
            </a:r>
          </a:p>
          <a:p>
            <a:pPr algn="just">
              <a:lnSpc>
                <a:spcPct val="150000"/>
              </a:lnSpc>
            </a:pPr>
            <a:endParaRPr lang="en-US" altLang="fr-FR" sz="2400" dirty="0">
              <a:solidFill>
                <a:schemeClr val="tx1"/>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solidFill>
                  <a:schemeClr val="tx1"/>
                </a:solidFill>
                <a:latin typeface="Times New Roman" pitchFamily="18" charset="0"/>
                <a:cs typeface="Times New Roman" pitchFamily="18" charset="0"/>
              </a:rPr>
              <a:t>Suggestions.</a:t>
            </a:r>
            <a:br>
              <a:rPr lang="fr-FR" dirty="0">
                <a:solidFill>
                  <a:schemeClr val="tx1"/>
                </a:solidFill>
                <a:latin typeface="Times New Roman" pitchFamily="18" charset="0"/>
                <a:cs typeface="Times New Roman" pitchFamily="18" charset="0"/>
              </a:rPr>
            </a:br>
            <a:endParaRPr lang="fr-FR" dirty="0"/>
          </a:p>
        </p:txBody>
      </p:sp>
      <p:sp>
        <p:nvSpPr>
          <p:cNvPr id="3" name="Content Placeholder 2"/>
          <p:cNvSpPr>
            <a:spLocks noGrp="1"/>
          </p:cNvSpPr>
          <p:nvPr>
            <p:ph sz="quarter" idx="13"/>
          </p:nvPr>
        </p:nvSpPr>
        <p:spPr>
          <a:xfrm>
            <a:off x="800743" y="1338656"/>
            <a:ext cx="10590837" cy="4180763"/>
          </a:xfrm>
        </p:spPr>
        <p:txBody>
          <a:bodyPr>
            <a:normAutofit/>
          </a:bodyPr>
          <a:lstStyle/>
          <a:p>
            <a:pPr marL="0" indent="0">
              <a:lnSpc>
                <a:spcPct val="150000"/>
              </a:lnSpc>
              <a:buNone/>
            </a:pPr>
            <a:r>
              <a:rPr lang="fr-FR" sz="2400" dirty="0">
                <a:solidFill>
                  <a:schemeClr val="tx1"/>
                </a:solidFill>
                <a:latin typeface="Times New Roman" pitchFamily="18" charset="0"/>
                <a:cs typeface="Times New Roman" pitchFamily="18" charset="0"/>
              </a:rPr>
              <a:t>Je suggère la BHB de</a:t>
            </a:r>
          </a:p>
          <a:p>
            <a:pPr>
              <a:lnSpc>
                <a:spcPct val="150000"/>
              </a:lnSpc>
            </a:pPr>
            <a:r>
              <a:rPr lang="fr-FR" sz="2400" dirty="0">
                <a:solidFill>
                  <a:schemeClr val="tx1"/>
                </a:solidFill>
                <a:latin typeface="Times New Roman" pitchFamily="18" charset="0"/>
                <a:cs typeface="Times New Roman" pitchFamily="18" charset="0"/>
              </a:rPr>
              <a:t>Sensibiliser les clients sur les nouveaux produits d’épargne et des crédits et innover d’autres produits;</a:t>
            </a:r>
          </a:p>
          <a:p>
            <a:pPr>
              <a:lnSpc>
                <a:spcPct val="150000"/>
              </a:lnSpc>
            </a:pPr>
            <a:r>
              <a:rPr lang="fr-FR" sz="2400" dirty="0">
                <a:solidFill>
                  <a:schemeClr val="tx1"/>
                </a:solidFill>
                <a:latin typeface="Times New Roman" pitchFamily="18" charset="0"/>
                <a:cs typeface="Times New Roman" pitchFamily="18" charset="0"/>
              </a:rPr>
              <a:t>Améliorer la qualité de ses services pour augmenter le niveau de satisfaction et de fidélisation des clients.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6322" y="705996"/>
            <a:ext cx="8911687" cy="890791"/>
          </a:xfrm>
        </p:spPr>
        <p:txBody>
          <a:bodyPr/>
          <a:lstStyle/>
          <a:p>
            <a:pPr algn="ctr"/>
            <a:r>
              <a:rPr lang="fr-FR" b="1" cap="all" dirty="0">
                <a:solidFill>
                  <a:prstClr val="black"/>
                </a:solidFill>
                <a:latin typeface="Times New Roman" pitchFamily="18" charset="0"/>
                <a:cs typeface="Times New Roman" pitchFamily="18" charset="0"/>
              </a:rPr>
              <a:t>PLAN DU TRAVAIL</a:t>
            </a:r>
            <a:endParaRPr lang="fr-FR" dirty="0"/>
          </a:p>
        </p:txBody>
      </p:sp>
      <p:sp>
        <p:nvSpPr>
          <p:cNvPr id="3" name="Content Placeholder 2"/>
          <p:cNvSpPr>
            <a:spLocks noGrp="1"/>
          </p:cNvSpPr>
          <p:nvPr>
            <p:ph idx="1"/>
          </p:nvPr>
        </p:nvSpPr>
        <p:spPr>
          <a:xfrm>
            <a:off x="1705969" y="1737815"/>
            <a:ext cx="9921923" cy="4362734"/>
          </a:xfrm>
        </p:spPr>
        <p:txBody>
          <a:bodyPr>
            <a:normAutofit/>
          </a:bodyPr>
          <a:lstStyle/>
          <a:p>
            <a:pPr marL="0" lvl="0" indent="0" defTabSz="914400">
              <a:lnSpc>
                <a:spcPct val="120000"/>
              </a:lnSpc>
              <a:buClrTx/>
              <a:buSzPct val="125000"/>
              <a:buNone/>
            </a:pPr>
            <a:r>
              <a:rPr lang="fr-FR" sz="2400" dirty="0">
                <a:solidFill>
                  <a:prstClr val="black"/>
                </a:solidFill>
                <a:latin typeface="Times New Roman" pitchFamily="18" charset="0"/>
                <a:cs typeface="Times New Roman" pitchFamily="18" charset="0"/>
              </a:rPr>
              <a:t>Mon travail est axé sur quatre chapitres excepté l’introduction générale et la conclusion générale qui sont:</a:t>
            </a:r>
          </a:p>
          <a:p>
            <a:pPr marL="228600" lvl="0" indent="-228600" defTabSz="914400">
              <a:lnSpc>
                <a:spcPct val="120000"/>
              </a:lnSpc>
              <a:buClrTx/>
              <a:buSzPct val="125000"/>
              <a:buFont typeface="Wingdings" charset="2"/>
              <a:buChar char="Ø"/>
            </a:pPr>
            <a:r>
              <a:rPr lang="fr-FR" sz="2400" dirty="0">
                <a:solidFill>
                  <a:prstClr val="black"/>
                </a:solidFill>
                <a:latin typeface="Times New Roman" pitchFamily="18" charset="0"/>
                <a:cs typeface="Times New Roman" pitchFamily="18" charset="0"/>
              </a:rPr>
              <a:t>PRESENTATION GENERALE DE LA BHB</a:t>
            </a:r>
          </a:p>
          <a:p>
            <a:pPr marL="228600" lvl="0" indent="-228600" defTabSz="914400">
              <a:lnSpc>
                <a:spcPct val="120000"/>
              </a:lnSpc>
              <a:buClrTx/>
              <a:buSzPct val="125000"/>
              <a:buFont typeface="Wingdings" charset="2"/>
              <a:buChar char="Ø"/>
            </a:pPr>
            <a:r>
              <a:rPr lang="fr-FR" sz="2400" dirty="0">
                <a:solidFill>
                  <a:prstClr val="black"/>
                </a:solidFill>
                <a:latin typeface="Times New Roman" pitchFamily="18" charset="0"/>
                <a:cs typeface="Times New Roman" pitchFamily="18" charset="0"/>
              </a:rPr>
              <a:t>DEROULEMENT DU STAGE;</a:t>
            </a:r>
          </a:p>
          <a:p>
            <a:pPr marL="228600" lvl="0" indent="-228600" defTabSz="914400">
              <a:lnSpc>
                <a:spcPct val="120000"/>
              </a:lnSpc>
              <a:buClrTx/>
              <a:buSzPct val="125000"/>
              <a:buFont typeface="Wingdings" charset="2"/>
              <a:buChar char="Ø"/>
            </a:pPr>
            <a:r>
              <a:rPr lang="fr-FR" sz="2400" dirty="0">
                <a:solidFill>
                  <a:prstClr val="black"/>
                </a:solidFill>
                <a:latin typeface="Times New Roman" pitchFamily="18" charset="0"/>
                <a:cs typeface="Times New Roman" pitchFamily="18" charset="0"/>
              </a:rPr>
              <a:t>CORRELATION ENTRE LES ECUES ET LE STAGE;</a:t>
            </a:r>
          </a:p>
          <a:p>
            <a:pPr marL="228600" lvl="0" indent="-228600" defTabSz="914400">
              <a:lnSpc>
                <a:spcPct val="120000"/>
              </a:lnSpc>
              <a:buClrTx/>
              <a:buSzPct val="125000"/>
              <a:buFont typeface="Wingdings" charset="2"/>
              <a:buChar char="Ø"/>
            </a:pPr>
            <a:r>
              <a:rPr lang="fr-FR" sz="2400" dirty="0">
                <a:solidFill>
                  <a:prstClr val="black"/>
                </a:solidFill>
                <a:latin typeface="Times New Roman" pitchFamily="18" charset="0"/>
                <a:cs typeface="Times New Roman" pitchFamily="18" charset="0"/>
              </a:rPr>
              <a:t>BILAN DE STAGE.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140" y="676357"/>
            <a:ext cx="8911687" cy="698998"/>
          </a:xfrm>
        </p:spPr>
        <p:txBody>
          <a:bodyPr/>
          <a:lstStyle/>
          <a:p>
            <a:pPr>
              <a:lnSpc>
                <a:spcPct val="107000"/>
              </a:lnSpc>
              <a:spcBef>
                <a:spcPts val="1200"/>
              </a:spcBef>
              <a:spcAft>
                <a:spcPts val="1200"/>
              </a:spcAft>
            </a:pPr>
            <a:r>
              <a:rPr lang="fr-FR" b="1" kern="0" dirty="0">
                <a:latin typeface="Times New Roman" pitchFamily="18" charset="0"/>
                <a:ea typeface="Times New Roman" pitchFamily="18" charset="0"/>
                <a:cs typeface="Times New Roman" pitchFamily="18" charset="0"/>
              </a:rPr>
              <a:t>CONCLUSION GENERALE.</a:t>
            </a:r>
            <a:endParaRPr lang="fr-FR" dirty="0"/>
          </a:p>
        </p:txBody>
      </p:sp>
      <p:sp>
        <p:nvSpPr>
          <p:cNvPr id="3" name="Content Placeholder 2"/>
          <p:cNvSpPr>
            <a:spLocks noGrp="1"/>
          </p:cNvSpPr>
          <p:nvPr>
            <p:ph sz="quarter" idx="13"/>
          </p:nvPr>
        </p:nvSpPr>
        <p:spPr>
          <a:xfrm>
            <a:off x="1024609" y="1720480"/>
            <a:ext cx="10918009" cy="4461163"/>
          </a:xfrm>
        </p:spPr>
        <p:txBody>
          <a:bodyPr>
            <a:normAutofit/>
          </a:bodyPr>
          <a:lstStyle/>
          <a:p>
            <a:pPr algn="just">
              <a:lnSpc>
                <a:spcPct val="150000"/>
              </a:lnSpc>
            </a:pPr>
            <a:r>
              <a:rPr lang="fr-FR" sz="2400" dirty="0">
                <a:solidFill>
                  <a:schemeClr val="tx1"/>
                </a:solidFill>
                <a:latin typeface="Times New Roman" pitchFamily="18" charset="0"/>
                <a:cs typeface="Times New Roman" pitchFamily="18" charset="0"/>
              </a:rPr>
              <a:t>Au cours de mon stage au sein de la dite « BHB» j’ai été appelé à confronter les notions théoriques acquises aux réalités professionnelles. J’ai été témoins de l’apport de la BHB dans la redynamisation de l’économie Burundaise en collectant des fonds auprès de ses clients sous forme d’épargne et la redistribution de ces derniers par les prêts aux clients en besoin des capitaux.</a:t>
            </a:r>
          </a:p>
          <a:p>
            <a:pPr algn="just">
              <a:lnSpc>
                <a:spcPct val="150000"/>
              </a:lnSpc>
            </a:pPr>
            <a:r>
              <a:rPr lang="fr-FR" sz="2400" dirty="0">
                <a:solidFill>
                  <a:schemeClr val="tx1"/>
                </a:solidFill>
                <a:latin typeface="Times New Roman" pitchFamily="18" charset="0"/>
                <a:cs typeface="Times New Roman" pitchFamily="18" charset="0"/>
              </a:rPr>
              <a:t>Enfin, le stage que j’ai effectué à la BHB m’a été très utile et a permis d’ouvrir mes horizons sur les différents produits bancaires.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40913" y="1184857"/>
            <a:ext cx="10963699" cy="5293216"/>
          </a:xfrm>
        </p:spPr>
        <p:txBody>
          <a:bodyPr/>
          <a:lstStyle/>
          <a:p>
            <a:pPr marL="0" indent="0" algn="ctr">
              <a:buNone/>
            </a:pPr>
            <a:endParaRPr lang="fr-FR" sz="4400" b="1" i="1" dirty="0">
              <a:ln w="12700">
                <a:solidFill>
                  <a:schemeClr val="accent1"/>
                </a:solidFill>
                <a:prstDash val="solid"/>
              </a:ln>
              <a:solidFill>
                <a:srgbClr val="FF0000"/>
              </a:solidFill>
              <a:effectLst>
                <a:outerShdw dist="38100" dir="2640000" algn="bl" rotWithShape="0">
                  <a:schemeClr val="accent1"/>
                </a:outerShdw>
              </a:effectLst>
              <a:latin typeface="Algerian" pitchFamily="18" charset="0"/>
              <a:cs typeface="Times New Roman" pitchFamily="18" charset="0"/>
            </a:endParaRPr>
          </a:p>
          <a:p>
            <a:pPr marL="0" indent="0" algn="ctr">
              <a:buNone/>
            </a:pPr>
            <a:endParaRPr lang="fr-FR" sz="4400" b="1" i="1" dirty="0">
              <a:ln w="12700">
                <a:solidFill>
                  <a:schemeClr val="accent1"/>
                </a:solidFill>
                <a:prstDash val="solid"/>
              </a:ln>
              <a:solidFill>
                <a:srgbClr val="FF0000"/>
              </a:solidFill>
              <a:effectLst>
                <a:outerShdw dist="38100" dir="2640000" algn="bl" rotWithShape="0">
                  <a:schemeClr val="accent1"/>
                </a:outerShdw>
              </a:effectLst>
              <a:latin typeface="Algerian" pitchFamily="18" charset="0"/>
              <a:cs typeface="Times New Roman" pitchFamily="18" charset="0"/>
            </a:endParaRPr>
          </a:p>
          <a:p>
            <a:pPr marL="0" indent="0" algn="ctr">
              <a:buNone/>
            </a:pPr>
            <a:r>
              <a:rPr lang="fr-FR" sz="4400" b="1" i="1" dirty="0">
                <a:ln w="12700">
                  <a:solidFill>
                    <a:schemeClr val="accent1"/>
                  </a:solidFill>
                  <a:prstDash val="solid"/>
                </a:ln>
                <a:solidFill>
                  <a:srgbClr val="FF0000"/>
                </a:solidFill>
                <a:effectLst>
                  <a:outerShdw dist="38100" dir="2640000" algn="bl" rotWithShape="0">
                    <a:schemeClr val="accent1"/>
                  </a:outerShdw>
                </a:effectLst>
                <a:latin typeface="Algerian" pitchFamily="18" charset="0"/>
                <a:cs typeface="Times New Roman" pitchFamily="18" charset="0"/>
              </a:rPr>
              <a:t>MERCI DE VOTRE AIMABLE ECOUTE</a:t>
            </a:r>
            <a:r>
              <a:rPr lang="fr-FR" sz="4400" b="1" i="1" dirty="0">
                <a:ln w="12700">
                  <a:solidFill>
                    <a:schemeClr val="accent1"/>
                  </a:solidFill>
                  <a:prstDash val="solid"/>
                </a:ln>
                <a:solidFill>
                  <a:srgbClr val="FF0000"/>
                </a:solidFill>
                <a:effectLst>
                  <a:outerShdw dist="38100" dir="2640000" algn="bl" rotWithShape="0">
                    <a:schemeClr val="accent1"/>
                  </a:outerShdw>
                </a:effectLst>
                <a:latin typeface="Algerian" pitchFamily="18" charset="0"/>
                <a:cs typeface="Times New Roman" pitchFamily="18" charset="0"/>
                <a:sym typeface="Symbol" pitchFamily="18" charset="2"/>
              </a:rPr>
              <a:t></a:t>
            </a:r>
            <a:endParaRPr lang="fr-FR" sz="4400" b="1" i="1" dirty="0">
              <a:ln w="12700">
                <a:solidFill>
                  <a:schemeClr val="accent1"/>
                </a:solidFill>
                <a:prstDash val="solid"/>
              </a:ln>
              <a:solidFill>
                <a:srgbClr val="FF0000"/>
              </a:solidFill>
              <a:effectLst>
                <a:outerShdw dist="38100" dir="2640000" algn="bl" rotWithShape="0">
                  <a:schemeClr val="accent1"/>
                </a:outerShdw>
              </a:effectLst>
              <a:latin typeface="Algerian" pitchFamily="18" charset="0"/>
              <a:cs typeface="Times New Roman"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253" y="501281"/>
            <a:ext cx="8911687" cy="795257"/>
          </a:xfrm>
        </p:spPr>
        <p:txBody>
          <a:bodyPr/>
          <a:lstStyle/>
          <a:p>
            <a:pPr algn="ctr"/>
            <a:r>
              <a:rPr lang="fr-FR" b="1" cap="all" dirty="0">
                <a:solidFill>
                  <a:prstClr val="black"/>
                </a:solidFill>
                <a:latin typeface="Times New Roman" pitchFamily="18" charset="0"/>
                <a:cs typeface="Times New Roman" pitchFamily="18" charset="0"/>
              </a:rPr>
              <a:t>introduction générale</a:t>
            </a:r>
            <a:endParaRPr lang="fr-FR" dirty="0"/>
          </a:p>
        </p:txBody>
      </p:sp>
      <p:sp>
        <p:nvSpPr>
          <p:cNvPr id="3" name="Content Placeholder 2"/>
          <p:cNvSpPr>
            <a:spLocks noGrp="1"/>
          </p:cNvSpPr>
          <p:nvPr>
            <p:ph idx="1"/>
          </p:nvPr>
        </p:nvSpPr>
        <p:spPr>
          <a:xfrm>
            <a:off x="778129" y="1593272"/>
            <a:ext cx="10986447" cy="4418773"/>
          </a:xfrm>
        </p:spPr>
        <p:txBody>
          <a:bodyPr>
            <a:normAutofit/>
          </a:bodyPr>
          <a:lstStyle/>
          <a:p>
            <a:pPr marL="228600" lvl="0" indent="-228600" algn="just" defTabSz="914400">
              <a:lnSpc>
                <a:spcPct val="150000"/>
              </a:lnSpc>
              <a:buClrTx/>
              <a:buSzPct val="125000"/>
              <a:buFont typeface="Arial" charset="0"/>
              <a:buChar char="•"/>
            </a:pPr>
            <a:r>
              <a:rPr lang="fr-FR" sz="2400" dirty="0">
                <a:solidFill>
                  <a:prstClr val="black"/>
                </a:solidFill>
                <a:latin typeface="Times New Roman" pitchFamily="18" charset="0"/>
                <a:cs typeface="Times New Roman" pitchFamily="18" charset="0"/>
              </a:rPr>
              <a:t>A la fin du cycle de baccalauréat, l’université Lumière de Bujumbura prévoit un stage de formation pratique pour les étudiants qui viennent de terminer la 3è année de baccalauréat. </a:t>
            </a:r>
          </a:p>
          <a:p>
            <a:pPr marL="228600" lvl="0" indent="-228600" algn="just" defTabSz="914400">
              <a:lnSpc>
                <a:spcPct val="150000"/>
              </a:lnSpc>
              <a:buClrTx/>
              <a:buSzPct val="125000"/>
              <a:buFont typeface="Arial" charset="0"/>
              <a:buChar char="•"/>
            </a:pPr>
            <a:r>
              <a:rPr lang="fr-FR" sz="2400" dirty="0">
                <a:solidFill>
                  <a:prstClr val="black"/>
                </a:solidFill>
                <a:latin typeface="Times New Roman" pitchFamily="18" charset="0"/>
                <a:cs typeface="Times New Roman" pitchFamily="18" charset="0"/>
              </a:rPr>
              <a:t>C’est dans ce contexte que j’ai effectué un stage à la BHB   du 12/12/2022 au 12/01/ 2023 dont je rédige le rapport sous le thème : </a:t>
            </a:r>
            <a:r>
              <a:rPr lang="fr-FR" sz="2400" b="1" i="1" dirty="0">
                <a:solidFill>
                  <a:prstClr val="black"/>
                </a:solidFill>
                <a:latin typeface="Times New Roman" pitchFamily="18" charset="0"/>
                <a:cs typeface="Times New Roman" pitchFamily="18" charset="0"/>
              </a:rPr>
              <a:t>Analyse du processus d’octroi des crédits à la Banque d’Habit du Burundi BHB en sigle. </a:t>
            </a:r>
            <a:endParaRPr lang="fr-FR" sz="2400" b="1" i="1" dirty="0">
              <a:solidFill>
                <a:prstClr val="black"/>
              </a:solidFill>
              <a:latin typeface="Tw Cen MT"/>
            </a:endParaRP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3" y="423082"/>
            <a:ext cx="10364451" cy="655091"/>
          </a:xfrm>
        </p:spPr>
        <p:txBody>
          <a:bodyPr>
            <a:normAutofit/>
          </a:bodyPr>
          <a:lstStyle/>
          <a:p>
            <a:pPr algn="ctr"/>
            <a:r>
              <a:rPr lang="fr-FR" sz="2800" b="1" dirty="0">
                <a:solidFill>
                  <a:schemeClr val="tx1"/>
                </a:solidFill>
                <a:latin typeface="Times New Roman" pitchFamily="18" charset="0"/>
                <a:cs typeface="Times New Roman" pitchFamily="18" charset="0"/>
              </a:rPr>
              <a:t>PRESENTATION GENERALE DE LA BHB</a:t>
            </a:r>
          </a:p>
        </p:txBody>
      </p:sp>
      <p:sp>
        <p:nvSpPr>
          <p:cNvPr id="3" name="Content Placeholder 2"/>
          <p:cNvSpPr>
            <a:spLocks noGrp="1"/>
          </p:cNvSpPr>
          <p:nvPr>
            <p:ph sz="quarter" idx="13"/>
          </p:nvPr>
        </p:nvSpPr>
        <p:spPr>
          <a:xfrm>
            <a:off x="913773" y="1427017"/>
            <a:ext cx="11002996" cy="5137553"/>
          </a:xfrm>
        </p:spPr>
        <p:txBody>
          <a:bodyPr>
            <a:normAutofit/>
          </a:bodyPr>
          <a:lstStyle/>
          <a:p>
            <a:pPr>
              <a:buFont typeface="Wingdings" charset="2"/>
              <a:buChar char="v"/>
            </a:pPr>
            <a:r>
              <a:rPr lang="fr-FR" sz="2400" dirty="0">
                <a:solidFill>
                  <a:schemeClr val="tx1"/>
                </a:solidFill>
                <a:latin typeface="Times New Roman" pitchFamily="18" charset="0"/>
                <a:cs typeface="Times New Roman" pitchFamily="18" charset="0"/>
              </a:rPr>
              <a:t> </a:t>
            </a:r>
            <a:r>
              <a:rPr lang="fr-FR" sz="2400" b="1" dirty="0">
                <a:solidFill>
                  <a:schemeClr val="tx1"/>
                </a:solidFill>
                <a:latin typeface="Times New Roman" pitchFamily="18" charset="0"/>
                <a:cs typeface="Times New Roman" pitchFamily="18" charset="0"/>
              </a:rPr>
              <a:t>H</a:t>
            </a:r>
            <a:r>
              <a:rPr lang="fr-FR" sz="2400" b="1" cap="none" dirty="0">
                <a:solidFill>
                  <a:schemeClr val="tx1"/>
                </a:solidFill>
                <a:latin typeface="Times New Roman" pitchFamily="18" charset="0"/>
                <a:cs typeface="Times New Roman" pitchFamily="18" charset="0"/>
              </a:rPr>
              <a:t>istorique de la </a:t>
            </a:r>
            <a:r>
              <a:rPr lang="fr-FR" sz="2400" b="1" dirty="0">
                <a:solidFill>
                  <a:schemeClr val="tx1"/>
                </a:solidFill>
                <a:latin typeface="Times New Roman" pitchFamily="18" charset="0"/>
                <a:cs typeface="Times New Roman" pitchFamily="18" charset="0"/>
              </a:rPr>
              <a:t>BHB</a:t>
            </a:r>
            <a:endParaRPr lang="fr-FR" sz="2400" b="1" cap="none" dirty="0">
              <a:solidFill>
                <a:schemeClr val="tx1"/>
              </a:solidFill>
              <a:latin typeface="Times New Roman" pitchFamily="18" charset="0"/>
              <a:cs typeface="Times New Roman" pitchFamily="18" charset="0"/>
            </a:endParaRPr>
          </a:p>
          <a:p>
            <a:pPr algn="just">
              <a:lnSpc>
                <a:spcPct val="150000"/>
              </a:lnSpc>
            </a:pPr>
            <a:r>
              <a:rPr lang="fr-FR" sz="2400" dirty="0">
                <a:solidFill>
                  <a:schemeClr val="tx1"/>
                </a:solidFill>
                <a:latin typeface="Times New Roman" pitchFamily="18" charset="0"/>
                <a:cs typeface="Times New Roman" pitchFamily="18" charset="0"/>
              </a:rPr>
              <a:t>La BHB est issue du FPHU, un établissement public qui s’oriente dans le domaine commercial et industriel. Ce dernier (FPHU) a été créé par décret n° 100/228 du 11 décembre 1989 comme un établissement financier, public à caractère commercial et industriel, doté d’un capital de 100 millions de BIF libéré entièrement par l’État du Burundi.</a:t>
            </a:r>
          </a:p>
          <a:p>
            <a:pPr algn="just">
              <a:lnSpc>
                <a:spcPct val="150000"/>
              </a:lnSpc>
            </a:pPr>
            <a:r>
              <a:rPr lang="fr-FR" sz="2400" dirty="0">
                <a:solidFill>
                  <a:schemeClr val="tx1"/>
                </a:solidFill>
                <a:latin typeface="Times New Roman" pitchFamily="18" charset="0"/>
                <a:cs typeface="Times New Roman" pitchFamily="18" charset="0"/>
              </a:rPr>
              <a:t>La BHB est aussi dotée d’un manuel de procédure interne qui définit le fonctionnement de ladite institution.</a:t>
            </a:r>
          </a:p>
          <a:p>
            <a:pPr algn="just">
              <a:lnSpc>
                <a:spcPct val="150000"/>
              </a:lnSpc>
            </a:pPr>
            <a:endParaRPr lang="fr-FR" dirty="0"/>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316" y="461785"/>
            <a:ext cx="8341367" cy="740666"/>
          </a:xfrm>
        </p:spPr>
        <p:txBody>
          <a:bodyPr>
            <a:normAutofit fontScale="90000"/>
          </a:bodyPr>
          <a:lstStyle/>
          <a:p>
            <a:r>
              <a:rPr lang="fr-FR" b="1" cap="all" dirty="0">
                <a:solidFill>
                  <a:prstClr val="black"/>
                </a:solidFill>
                <a:latin typeface="Times New Roman" pitchFamily="18" charset="0"/>
                <a:cs typeface="Times New Roman" pitchFamily="18" charset="0"/>
              </a:rPr>
              <a:t>Vision, Objectif, Mission de LA BHB</a:t>
            </a:r>
            <a:br>
              <a:rPr lang="fr-FR" dirty="0"/>
            </a:br>
            <a:endParaRPr lang="fr-FR" dirty="0"/>
          </a:p>
        </p:txBody>
      </p:sp>
      <p:sp>
        <p:nvSpPr>
          <p:cNvPr id="3" name="Content Placeholder 2"/>
          <p:cNvSpPr>
            <a:spLocks noGrp="1"/>
          </p:cNvSpPr>
          <p:nvPr>
            <p:ph sz="quarter" idx="13"/>
          </p:nvPr>
        </p:nvSpPr>
        <p:spPr>
          <a:xfrm>
            <a:off x="798394" y="1094509"/>
            <a:ext cx="11061097" cy="5500255"/>
          </a:xfrm>
        </p:spPr>
        <p:txBody>
          <a:bodyPr>
            <a:normAutofit lnSpcReduction="10000"/>
          </a:bodyPr>
          <a:lstStyle/>
          <a:p>
            <a:pPr marL="228600" lvl="0" indent="-228600" algn="just" defTabSz="914400">
              <a:lnSpc>
                <a:spcPct val="150000"/>
              </a:lnSpc>
              <a:buClrTx/>
              <a:buSzPct val="125000"/>
              <a:buFont typeface="Wingdings" charset="2"/>
              <a:buChar char="v"/>
            </a:pPr>
            <a:r>
              <a:rPr lang="fr-FR" sz="2400" b="1" dirty="0">
                <a:solidFill>
                  <a:prstClr val="black"/>
                </a:solidFill>
                <a:latin typeface="Times New Roman" pitchFamily="18" charset="0"/>
                <a:cs typeface="Times New Roman" pitchFamily="18" charset="0"/>
              </a:rPr>
              <a:t>Vision de la BHB: </a:t>
            </a:r>
          </a:p>
          <a:p>
            <a:pPr marL="0" indent="0" algn="just">
              <a:lnSpc>
                <a:spcPct val="150000"/>
              </a:lnSpc>
              <a:buNone/>
            </a:pPr>
            <a:r>
              <a:rPr lang="fr-FR" sz="2400" dirty="0">
                <a:solidFill>
                  <a:schemeClr val="tx1"/>
                </a:solidFill>
                <a:latin typeface="Times New Roman" pitchFamily="18" charset="0"/>
                <a:cs typeface="Times New Roman" pitchFamily="18" charset="0"/>
              </a:rPr>
              <a:t>La vision de la BHB se résume en deux points essentiels suivants :</a:t>
            </a:r>
          </a:p>
          <a:p>
            <a:pPr marL="0" indent="0" algn="just">
              <a:lnSpc>
                <a:spcPct val="150000"/>
              </a:lnSpc>
              <a:buNone/>
            </a:pPr>
            <a:r>
              <a:rPr lang="fr-FR" sz="2400" dirty="0">
                <a:solidFill>
                  <a:schemeClr val="tx1"/>
                </a:solidFill>
                <a:latin typeface="Times New Roman" pitchFamily="18" charset="0"/>
                <a:cs typeface="Times New Roman" pitchFamily="18" charset="0"/>
              </a:rPr>
              <a:t>●	Rester numéro 1 au Burundi et figurer parmi les principaux leaders dans l’EAC en finançant les opérations d’habitat et d’investissement immobilier ;</a:t>
            </a:r>
          </a:p>
          <a:p>
            <a:pPr marL="0" indent="0" algn="just">
              <a:lnSpc>
                <a:spcPct val="150000"/>
              </a:lnSpc>
              <a:buNone/>
            </a:pPr>
            <a:r>
              <a:rPr lang="fr-FR" sz="2400" dirty="0">
                <a:solidFill>
                  <a:schemeClr val="tx1"/>
                </a:solidFill>
                <a:latin typeface="Times New Roman" pitchFamily="18" charset="0"/>
                <a:cs typeface="Times New Roman" pitchFamily="18" charset="0"/>
              </a:rPr>
              <a:t>●	Être à l’avant-garde de la mobilisation des ressources pour la promotion de l’habitat décent au Burundi.</a:t>
            </a:r>
          </a:p>
          <a:p>
            <a:pPr algn="just">
              <a:lnSpc>
                <a:spcPct val="150000"/>
              </a:lnSpc>
              <a:buFont typeface="Wingdings" charset="2"/>
              <a:buChar char="v"/>
            </a:pPr>
            <a:r>
              <a:rPr lang="fr-FR" sz="2400" b="1" dirty="0">
                <a:solidFill>
                  <a:prstClr val="black"/>
                </a:solidFill>
                <a:latin typeface="Times New Roman" pitchFamily="18" charset="0"/>
                <a:cs typeface="Times New Roman" pitchFamily="18" charset="0"/>
              </a:rPr>
              <a:t>Mission de la BHB: </a:t>
            </a:r>
          </a:p>
          <a:p>
            <a:pPr marL="0" lvl="2" indent="0" algn="just" defTabSz="914400">
              <a:lnSpc>
                <a:spcPct val="150000"/>
              </a:lnSpc>
              <a:spcBef>
                <a:spcPts val="500"/>
              </a:spcBef>
              <a:buClrTx/>
              <a:buSzPct val="125000"/>
              <a:buNone/>
            </a:pPr>
            <a:r>
              <a:rPr lang="fr-FR" sz="2400" dirty="0">
                <a:solidFill>
                  <a:schemeClr val="tx1"/>
                </a:solidFill>
                <a:latin typeface="Times New Roman" pitchFamily="18" charset="0"/>
                <a:cs typeface="Times New Roman" pitchFamily="18" charset="0"/>
              </a:rPr>
              <a:t>La mission principale de la BHB est d’assurer le financement de l’habitat à des conditions accessibles.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4163" y="1166299"/>
            <a:ext cx="5923278" cy="972678"/>
          </a:xfrm>
        </p:spPr>
        <p:txBody>
          <a:bodyPr>
            <a:normAutofit fontScale="90000"/>
          </a:bodyPr>
          <a:lstStyle/>
          <a:p>
            <a:pPr algn="ctr"/>
            <a:r>
              <a:rPr lang="fr-FR" b="1" dirty="0">
                <a:solidFill>
                  <a:prstClr val="black"/>
                </a:solidFill>
                <a:latin typeface="Times New Roman" pitchFamily="18" charset="0"/>
                <a:cs typeface="Times New Roman" pitchFamily="18" charset="0"/>
              </a:rPr>
              <a:t>Objectifs de la BHB</a:t>
            </a:r>
            <a:br>
              <a:rPr lang="fr-FR" b="1" dirty="0">
                <a:solidFill>
                  <a:prstClr val="black"/>
                </a:solidFill>
                <a:latin typeface="Times New Roman" pitchFamily="18" charset="0"/>
                <a:cs typeface="Times New Roman" pitchFamily="18" charset="0"/>
              </a:rPr>
            </a:br>
            <a:endParaRPr lang="fr-FR" dirty="0"/>
          </a:p>
        </p:txBody>
      </p:sp>
      <p:sp>
        <p:nvSpPr>
          <p:cNvPr id="3" name="Content Placeholder 2"/>
          <p:cNvSpPr>
            <a:spLocks noGrp="1"/>
          </p:cNvSpPr>
          <p:nvPr>
            <p:ph sz="quarter" idx="13"/>
          </p:nvPr>
        </p:nvSpPr>
        <p:spPr>
          <a:xfrm>
            <a:off x="1246283" y="2993203"/>
            <a:ext cx="10363826" cy="1641142"/>
          </a:xfrm>
        </p:spPr>
        <p:txBody>
          <a:bodyPr/>
          <a:lstStyle/>
          <a:p>
            <a:pPr marL="0" lvl="0" indent="0" algn="just">
              <a:lnSpc>
                <a:spcPct val="150000"/>
              </a:lnSpc>
              <a:buNone/>
            </a:pPr>
            <a:r>
              <a:rPr lang="fr-FR" sz="2400" dirty="0">
                <a:solidFill>
                  <a:schemeClr val="tx1"/>
                </a:solidFill>
                <a:latin typeface="Times New Roman" pitchFamily="18" charset="0"/>
                <a:ea typeface="Calibri" pitchFamily="34" charset="0"/>
                <a:cs typeface="Times New Roman" pitchFamily="18" charset="0"/>
              </a:rPr>
              <a:t>L’objectif global de la BHB est de financer toutes les opérations d’habitat et d’investissement immobilier, principalement dans les centres urbains du Burundi.</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8775" y="296564"/>
            <a:ext cx="8911687" cy="808905"/>
          </a:xfrm>
        </p:spPr>
        <p:txBody>
          <a:bodyPr/>
          <a:lstStyle/>
          <a:p>
            <a:pPr algn="ctr"/>
            <a:r>
              <a:rPr lang="fr-FR" b="1" dirty="0">
                <a:solidFill>
                  <a:schemeClr val="tx1"/>
                </a:solidFill>
                <a:latin typeface="Times New Roman" pitchFamily="18" charset="0"/>
                <a:ea typeface="Calibri" pitchFamily="34" charset="0"/>
                <a:cs typeface="Times New Roman" pitchFamily="18" charset="0"/>
              </a:rPr>
              <a:t>DEROULEMENT DE STAGE </a:t>
            </a:r>
            <a:endParaRPr lang="fr-FR"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1391620" y="2120364"/>
            <a:ext cx="9498842" cy="3296763"/>
          </a:xfrm>
        </p:spPr>
        <p:txBody>
          <a:bodyPr/>
          <a:lstStyle/>
          <a:p>
            <a:pPr marL="228600" lvl="0" indent="-228600" defTabSz="914400">
              <a:lnSpc>
                <a:spcPct val="120000"/>
              </a:lnSpc>
              <a:buClrTx/>
              <a:buSzPct val="125000"/>
              <a:buFont typeface="Arial" charset="0"/>
              <a:buChar char="•"/>
            </a:pPr>
            <a:r>
              <a:rPr lang="fr-FR" sz="2400" dirty="0">
                <a:solidFill>
                  <a:prstClr val="black"/>
                </a:solidFill>
                <a:latin typeface="Times New Roman" pitchFamily="18" charset="0"/>
                <a:cs typeface="Times New Roman" pitchFamily="18" charset="0"/>
              </a:rPr>
              <a:t>Le présent chapitre est divisé en trois parties:</a:t>
            </a:r>
          </a:p>
          <a:p>
            <a:pPr marL="539750" lvl="0" indent="-539750" defTabSz="914400">
              <a:lnSpc>
                <a:spcPct val="120000"/>
              </a:lnSpc>
              <a:buClrTx/>
              <a:buSzPct val="125000"/>
              <a:buFont typeface="Wingdings" charset="2"/>
              <a:buChar char="q"/>
            </a:pPr>
            <a:r>
              <a:rPr lang="fr-FR" sz="2400" dirty="0">
                <a:solidFill>
                  <a:prstClr val="black"/>
                </a:solidFill>
                <a:latin typeface="Times New Roman" pitchFamily="18" charset="0"/>
                <a:cs typeface="Times New Roman" pitchFamily="18" charset="0"/>
              </a:rPr>
              <a:t>La première partie concerne la présentation des services d’</a:t>
            </a:r>
            <a:r>
              <a:rPr lang="fr-FR" sz="2400" dirty="0" err="1">
                <a:solidFill>
                  <a:prstClr val="black"/>
                </a:solidFill>
                <a:latin typeface="Times New Roman" pitchFamily="18" charset="0"/>
                <a:cs typeface="Times New Roman" pitchFamily="18" charset="0"/>
              </a:rPr>
              <a:t>acceuils</a:t>
            </a:r>
            <a:r>
              <a:rPr lang="fr-FR" sz="2400" dirty="0">
                <a:solidFill>
                  <a:prstClr val="black"/>
                </a:solidFill>
                <a:latin typeface="Times New Roman" pitchFamily="18" charset="0"/>
                <a:cs typeface="Times New Roman" pitchFamily="18" charset="0"/>
              </a:rPr>
              <a:t>;</a:t>
            </a:r>
          </a:p>
          <a:p>
            <a:pPr marL="539750" lvl="0" indent="-539750" defTabSz="914400">
              <a:lnSpc>
                <a:spcPct val="120000"/>
              </a:lnSpc>
              <a:buClrTx/>
              <a:buSzPct val="125000"/>
              <a:buFont typeface="Wingdings" charset="2"/>
              <a:buChar char="q"/>
            </a:pPr>
            <a:r>
              <a:rPr lang="fr-FR" sz="2400" dirty="0">
                <a:solidFill>
                  <a:prstClr val="black"/>
                </a:solidFill>
                <a:latin typeface="Times New Roman" pitchFamily="18" charset="0"/>
                <a:cs typeface="Times New Roman" pitchFamily="18" charset="0"/>
              </a:rPr>
              <a:t>la seconde partie explicite les tâches y réalisées;</a:t>
            </a:r>
          </a:p>
          <a:p>
            <a:pPr marL="539750" lvl="0" indent="-539750" defTabSz="914400">
              <a:lnSpc>
                <a:spcPct val="120000"/>
              </a:lnSpc>
              <a:buClrTx/>
              <a:buSzPct val="125000"/>
              <a:buFont typeface="Wingdings" charset="2"/>
              <a:buChar char="q"/>
            </a:pPr>
            <a:r>
              <a:rPr lang="fr-FR" sz="2400" dirty="0">
                <a:solidFill>
                  <a:prstClr val="black"/>
                </a:solidFill>
                <a:latin typeface="Times New Roman" pitchFamily="18" charset="0"/>
                <a:cs typeface="Times New Roman" pitchFamily="18" charset="0"/>
              </a:rPr>
              <a:t>la troisième partie, le thème traité.</a:t>
            </a:r>
          </a:p>
          <a:p>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548" y="405746"/>
            <a:ext cx="8911687" cy="754314"/>
          </a:xfrm>
        </p:spPr>
        <p:txBody>
          <a:bodyPr/>
          <a:lstStyle/>
          <a:p>
            <a:pPr algn="ctr"/>
            <a:r>
              <a:rPr lang="fr-FR" b="1" dirty="0">
                <a:solidFill>
                  <a:schemeClr val="tx1"/>
                </a:solidFill>
                <a:latin typeface="Times New Roman" pitchFamily="18" charset="0"/>
                <a:cs typeface="Times New Roman" pitchFamily="18" charset="0"/>
              </a:rPr>
              <a:t>Présentation des services d’</a:t>
            </a:r>
            <a:r>
              <a:rPr lang="fr-FR" b="1" dirty="0" err="1">
                <a:solidFill>
                  <a:schemeClr val="tx1"/>
                </a:solidFill>
                <a:latin typeface="Times New Roman" pitchFamily="18" charset="0"/>
                <a:cs typeface="Times New Roman" pitchFamily="18" charset="0"/>
              </a:rPr>
              <a:t>acceuils</a:t>
            </a:r>
            <a:endParaRPr lang="fr-FR"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1023582" y="1937982"/>
            <a:ext cx="10481482" cy="4572000"/>
          </a:xfrm>
        </p:spPr>
        <p:txBody>
          <a:bodyPr>
            <a:normAutofit/>
          </a:bodyPr>
          <a:lstStyle/>
          <a:p>
            <a:pPr marL="0" lvl="0" indent="0" defTabSz="914400">
              <a:lnSpc>
                <a:spcPct val="120000"/>
              </a:lnSpc>
              <a:buClrTx/>
              <a:buSzPct val="125000"/>
              <a:buNone/>
            </a:pPr>
            <a:r>
              <a:rPr lang="fr-FR" sz="2400" dirty="0">
                <a:solidFill>
                  <a:prstClr val="black"/>
                </a:solidFill>
                <a:latin typeface="Times New Roman" pitchFamily="18" charset="0"/>
                <a:cs typeface="Times New Roman" pitchFamily="18" charset="0"/>
              </a:rPr>
              <a:t>Au cours de ma période de stage qui s’étendait sur un mois, j’ai pu visiter quatre services à savoir :</a:t>
            </a:r>
          </a:p>
          <a:p>
            <a:pPr marL="360680" lvl="0" defTabSz="914400">
              <a:lnSpc>
                <a:spcPct val="120000"/>
              </a:lnSpc>
              <a:buClrTx/>
              <a:buSzPct val="125000"/>
              <a:buFont typeface="Wingdings" charset="2"/>
              <a:buChar char="v"/>
              <a:tabLst>
                <a:tab pos="539750" algn="l"/>
                <a:tab pos="720725" algn="l"/>
                <a:tab pos="803275" algn="l"/>
                <a:tab pos="899795" algn="l"/>
              </a:tabLst>
            </a:pPr>
            <a:r>
              <a:rPr lang="fr-FR" sz="2400" dirty="0">
                <a:solidFill>
                  <a:prstClr val="black"/>
                </a:solidFill>
                <a:latin typeface="Times New Roman" pitchFamily="18" charset="0"/>
                <a:cs typeface="Times New Roman" pitchFamily="18" charset="0"/>
              </a:rPr>
              <a:t> Service comptabilité ;</a:t>
            </a:r>
          </a:p>
          <a:p>
            <a:pPr marL="360680" lvl="0" defTabSz="914400">
              <a:lnSpc>
                <a:spcPct val="120000"/>
              </a:lnSpc>
              <a:buClrTx/>
              <a:buSzPct val="125000"/>
              <a:buFont typeface="Wingdings" charset="2"/>
              <a:buChar char="v"/>
              <a:tabLst>
                <a:tab pos="539750" algn="l"/>
                <a:tab pos="720725" algn="l"/>
                <a:tab pos="803275" algn="l"/>
                <a:tab pos="899795" algn="l"/>
              </a:tabLst>
            </a:pPr>
            <a:r>
              <a:rPr lang="fr-FR" sz="2400" dirty="0">
                <a:solidFill>
                  <a:prstClr val="black"/>
                </a:solidFill>
                <a:latin typeface="Times New Roman" pitchFamily="18" charset="0"/>
                <a:cs typeface="Times New Roman" pitchFamily="18" charset="0"/>
              </a:rPr>
              <a:t>Service crédit ;</a:t>
            </a:r>
          </a:p>
          <a:p>
            <a:pPr marL="360680" lvl="0" defTabSz="914400">
              <a:lnSpc>
                <a:spcPct val="120000"/>
              </a:lnSpc>
              <a:buClrTx/>
              <a:buSzPct val="125000"/>
              <a:buFont typeface="Wingdings" charset="2"/>
              <a:buChar char="v"/>
              <a:tabLst>
                <a:tab pos="539750" algn="l"/>
                <a:tab pos="720725" algn="l"/>
                <a:tab pos="803275" algn="l"/>
                <a:tab pos="899795" algn="l"/>
              </a:tabLst>
            </a:pPr>
            <a:r>
              <a:rPr lang="fr-FR" sz="2400" dirty="0">
                <a:solidFill>
                  <a:prstClr val="black"/>
                </a:solidFill>
                <a:latin typeface="Times New Roman" pitchFamily="18" charset="0"/>
                <a:cs typeface="Times New Roman" pitchFamily="18" charset="0"/>
              </a:rPr>
              <a:t>Service ressources humaines ;</a:t>
            </a:r>
          </a:p>
          <a:p>
            <a:pPr marL="360680" lvl="0" defTabSz="914400">
              <a:lnSpc>
                <a:spcPct val="120000"/>
              </a:lnSpc>
              <a:buClrTx/>
              <a:buSzPct val="125000"/>
              <a:buFont typeface="Wingdings" charset="2"/>
              <a:buChar char="v"/>
              <a:tabLst>
                <a:tab pos="539750" algn="l"/>
                <a:tab pos="720725" algn="l"/>
                <a:tab pos="803275" algn="l"/>
                <a:tab pos="899795" algn="l"/>
              </a:tabLst>
            </a:pPr>
            <a:r>
              <a:rPr lang="fr-FR" sz="2400" dirty="0">
                <a:solidFill>
                  <a:prstClr val="black"/>
                </a:solidFill>
                <a:latin typeface="Times New Roman" pitchFamily="18" charset="0"/>
                <a:cs typeface="Times New Roman" pitchFamily="18" charset="0"/>
              </a:rPr>
              <a:t>Service recouvrement.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046" y="374072"/>
            <a:ext cx="8911687" cy="672427"/>
          </a:xfrm>
        </p:spPr>
        <p:txBody>
          <a:bodyPr/>
          <a:lstStyle/>
          <a:p>
            <a:pPr algn="ctr"/>
            <a:r>
              <a:rPr lang="fr-FR" b="1" dirty="0">
                <a:solidFill>
                  <a:schemeClr val="tx1"/>
                </a:solidFill>
                <a:latin typeface="Times New Roman" pitchFamily="18" charset="0"/>
                <a:ea typeface="Calibri" pitchFamily="34" charset="0"/>
                <a:cs typeface="Times New Roman" pitchFamily="18" charset="0"/>
              </a:rPr>
              <a:t>Description des tâches réalisées</a:t>
            </a:r>
            <a:endParaRPr lang="fr-FR"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872836" y="1212754"/>
            <a:ext cx="10848109" cy="5980631"/>
          </a:xfrm>
        </p:spPr>
        <p:txBody>
          <a:bodyPr>
            <a:noAutofit/>
          </a:bodyPr>
          <a:lstStyle/>
          <a:p>
            <a:pPr algn="just">
              <a:lnSpc>
                <a:spcPct val="150000"/>
              </a:lnSpc>
              <a:buFont typeface="Wingdings" charset="2"/>
              <a:buChar char="v"/>
            </a:pPr>
            <a:r>
              <a:rPr lang="fr-FR" sz="2400" dirty="0">
                <a:solidFill>
                  <a:schemeClr val="tx1"/>
                </a:solidFill>
                <a:latin typeface="Times New Roman" pitchFamily="18" charset="0"/>
                <a:cs typeface="Times New Roman" pitchFamily="18" charset="0"/>
              </a:rPr>
              <a:t>Dans le service de comptabilité, j’ai  réalisé quelques activités comme:</a:t>
            </a:r>
          </a:p>
          <a:p>
            <a:pPr marL="0" indent="0" algn="just">
              <a:lnSpc>
                <a:spcPct val="150000"/>
              </a:lnSpc>
              <a:buNone/>
            </a:pPr>
            <a:r>
              <a:rPr lang="fr-FR" sz="2400" dirty="0">
                <a:solidFill>
                  <a:schemeClr val="tx1"/>
                </a:solidFill>
                <a:latin typeface="Times New Roman" pitchFamily="18" charset="0"/>
                <a:cs typeface="Times New Roman" pitchFamily="18" charset="0"/>
              </a:rPr>
              <a:t>●	Classer les factures ;</a:t>
            </a:r>
          </a:p>
          <a:p>
            <a:pPr marL="0" indent="0" algn="just">
              <a:lnSpc>
                <a:spcPct val="150000"/>
              </a:lnSpc>
              <a:buNone/>
            </a:pPr>
            <a:r>
              <a:rPr lang="fr-FR" sz="2400" dirty="0">
                <a:solidFill>
                  <a:schemeClr val="tx1"/>
                </a:solidFill>
                <a:latin typeface="Times New Roman" pitchFamily="18" charset="0"/>
                <a:cs typeface="Times New Roman" pitchFamily="18" charset="0"/>
              </a:rPr>
              <a:t>●	Aider les clients à compléter divers formulaires ;</a:t>
            </a:r>
          </a:p>
          <a:p>
            <a:pPr algn="just">
              <a:lnSpc>
                <a:spcPct val="150000"/>
              </a:lnSpc>
              <a:buFont typeface="Wingdings" charset="2"/>
              <a:buChar char="v"/>
            </a:pPr>
            <a:r>
              <a:rPr lang="fr-FR" sz="2400" dirty="0">
                <a:solidFill>
                  <a:schemeClr val="tx1"/>
                </a:solidFill>
                <a:latin typeface="Times New Roman" pitchFamily="18" charset="0"/>
                <a:cs typeface="Times New Roman" pitchFamily="18" charset="0"/>
              </a:rPr>
              <a:t>Dans le service crédit: accueillir et orienter les clients qui venaient demander des crédit</a:t>
            </a:r>
          </a:p>
          <a:p>
            <a:pPr algn="just">
              <a:lnSpc>
                <a:spcPct val="150000"/>
              </a:lnSpc>
              <a:buFont typeface="Wingdings" charset="2"/>
              <a:buChar char="v"/>
            </a:pPr>
            <a:r>
              <a:rPr lang="fr-FR" sz="2400" dirty="0">
                <a:solidFill>
                  <a:schemeClr val="tx1"/>
                </a:solidFill>
                <a:latin typeface="Times New Roman" pitchFamily="18" charset="0"/>
                <a:cs typeface="Times New Roman" pitchFamily="18" charset="0"/>
              </a:rPr>
              <a:t>Dans le service des ressources humaines, j’ai effectué beaucoup d’activités comme :</a:t>
            </a:r>
          </a:p>
          <a:p>
            <a:pPr lvl="0" algn="just" defTabSz="-635">
              <a:lnSpc>
                <a:spcPct val="150000"/>
              </a:lnSpc>
              <a:buFont typeface="Arial" charset="0"/>
              <a:buChar char="✔"/>
              <a:tabLst>
                <a:tab pos="270510" algn="l"/>
              </a:tabLst>
            </a:pPr>
            <a:r>
              <a:rPr lang="fr-FR" sz="2400" dirty="0">
                <a:solidFill>
                  <a:schemeClr val="tx1"/>
                </a:solidFill>
                <a:latin typeface="Times New Roman" pitchFamily="18" charset="0"/>
                <a:cs typeface="Times New Roman" pitchFamily="18" charset="0"/>
              </a:rPr>
              <a:t>	</a:t>
            </a:r>
            <a:r>
              <a:rPr lang="fr-FR" sz="2400" dirty="0">
                <a:solidFill>
                  <a:schemeClr val="tx1"/>
                </a:solidFill>
                <a:latin typeface="Times New Roman" pitchFamily="18" charset="0"/>
                <a:ea typeface="Times New Roman" pitchFamily="18" charset="0"/>
                <a:cs typeface="Noto Sans Symbols"/>
              </a:rPr>
              <a:t>Exploration du manuel de procédure utilisé dans ce service ;</a:t>
            </a:r>
            <a:endParaRPr lang="en-US" sz="2400" dirty="0">
              <a:solidFill>
                <a:schemeClr val="tx1"/>
              </a:solidFill>
              <a:latin typeface="Noto Sans Symbols"/>
              <a:ea typeface="Noto Sans Symbols"/>
              <a:cs typeface="Noto Sans Symbols"/>
            </a:endParaRPr>
          </a:p>
          <a:p>
            <a:pPr lvl="0" algn="just" defTabSz="-635">
              <a:lnSpc>
                <a:spcPct val="150000"/>
              </a:lnSpc>
              <a:buFont typeface="Arial" charset="0"/>
              <a:buChar char="✔"/>
              <a:tabLst>
                <a:tab pos="270510" algn="l"/>
              </a:tabLst>
            </a:pPr>
            <a:r>
              <a:rPr lang="fr-FR" sz="2400" dirty="0">
                <a:solidFill>
                  <a:schemeClr val="tx1"/>
                </a:solidFill>
                <a:latin typeface="Times New Roman" pitchFamily="18" charset="0"/>
                <a:ea typeface="Times New Roman" pitchFamily="18" charset="0"/>
                <a:cs typeface="Noto Sans Symbols"/>
              </a:rPr>
              <a:t>Vérification des noms des clients sur les fiches ;</a:t>
            </a:r>
            <a:endParaRPr lang="fr-FR" sz="2400" dirty="0">
              <a:solidFill>
                <a:schemeClr val="tx1"/>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Brin">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TotalTime>
  <Words>1194</Words>
  <Application>Microsoft Office PowerPoint</Application>
  <PresentationFormat>Widescreen</PresentationFormat>
  <Paragraphs>118</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Algerian</vt:lpstr>
      <vt:lpstr>Arial</vt:lpstr>
      <vt:lpstr>Calibri</vt:lpstr>
      <vt:lpstr>Century Gothic</vt:lpstr>
      <vt:lpstr>Noto Sans Symbols</vt:lpstr>
      <vt:lpstr>Times New Roman</vt:lpstr>
      <vt:lpstr>Tw Cen MT</vt:lpstr>
      <vt:lpstr>Wingdings</vt:lpstr>
      <vt:lpstr>Wingdings 3</vt:lpstr>
      <vt:lpstr>Brin</vt:lpstr>
      <vt:lpstr>PowerPoint Presentation</vt:lpstr>
      <vt:lpstr>PLAN DU TRAVAIL</vt:lpstr>
      <vt:lpstr>introduction générale</vt:lpstr>
      <vt:lpstr>PRESENTATION GENERALE DE LA BHB</vt:lpstr>
      <vt:lpstr>Vision, Objectif, Mission de LA BHB </vt:lpstr>
      <vt:lpstr>Objectifs de la BHB </vt:lpstr>
      <vt:lpstr>DEROULEMENT DE STAGE </vt:lpstr>
      <vt:lpstr>Présentation des services d’acceuils</vt:lpstr>
      <vt:lpstr>Description des tâches réalisées</vt:lpstr>
      <vt:lpstr>II.3. THEME TRAITE. : ANALYSE DU PROCESSUS D’OCTROI DES CREDITS A LA BHB</vt:lpstr>
      <vt:lpstr>Hypothèse </vt:lpstr>
      <vt:lpstr>Cadre théorique  sur le thème </vt:lpstr>
      <vt:lpstr>Cadre pratique</vt:lpstr>
      <vt:lpstr>Constitution du dossier de crédit</vt:lpstr>
      <vt:lpstr>Analyse des garanties de crédit</vt:lpstr>
      <vt:lpstr>Vérification de l’hypothèse </vt:lpstr>
      <vt:lpstr>CORRELATION ENTRE LES ECUES ET LE STAGE</vt:lpstr>
      <vt:lpstr>BILAN DU STAGE</vt:lpstr>
      <vt:lpstr>Suggestions. </vt:lpstr>
      <vt:lpstr>CONCLUSION GENERALE.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SIGSBERT</dc:creator>
  <cp:lastModifiedBy>aimable munyeshaka</cp:lastModifiedBy>
  <cp:revision>96</cp:revision>
  <dcterms:created xsi:type="dcterms:W3CDTF">1900-01-01T00:00:00Z</dcterms:created>
  <dcterms:modified xsi:type="dcterms:W3CDTF">2023-09-01T12:46:05Z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9DD6A4BBA80FCDEB3D38EE6415A0C439_32</vt:lpwstr>
  </property>
  <property fmtid="{D5CDD505-2E9C-101B-9397-08002B2CF9AE}" pid="3" name="KSOProductBuildVer">
    <vt:lpwstr>1033-11.33.31</vt:lpwstr>
  </property>
</Properties>
</file>