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4" r:id="rId16"/>
    <p:sldId id="275" r:id="rId17"/>
    <p:sldId id="276" r:id="rId18"/>
    <p:sldId id="277" r:id="rId19"/>
    <p:sldId id="278" r:id="rId20"/>
    <p:sldId id="279" r:id="rId21"/>
    <p:sldId id="280"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8" d="100"/>
          <a:sy n="68" d="100"/>
        </p:scale>
        <p:origin x="122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F4BE83-D7A1-4808-A893-3988AECB75B1}" type="datetimeFigureOut">
              <a:rPr lang="fr-FR" smtClean="0"/>
              <a:t>01/09/2023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B2F834-E8FC-45FA-82D7-1508638661EF}" type="slidenum">
              <a:rPr lang="fr-FR" smtClean="0"/>
              <a:t>‹#›</a:t>
            </a:fld>
            <a:endParaRPr lang="fr-FR"/>
          </a:p>
        </p:txBody>
      </p:sp>
    </p:spTree>
    <p:extLst>
      <p:ext uri="{BB962C8B-B14F-4D97-AF65-F5344CB8AC3E}">
        <p14:creationId xmlns:p14="http://schemas.microsoft.com/office/powerpoint/2010/main" val="17809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a:t>Modifiez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a:t>Modifiez le style des sous-titres du masque</a:t>
            </a:r>
            <a:endParaRPr kumimoji="0" lang="en-US"/>
          </a:p>
        </p:txBody>
      </p:sp>
      <p:sp>
        <p:nvSpPr>
          <p:cNvPr id="7" name="Espace réservé de la date 6"/>
          <p:cNvSpPr>
            <a:spLocks noGrp="1"/>
          </p:cNvSpPr>
          <p:nvPr>
            <p:ph type="dt" sz="half" idx="10"/>
          </p:nvPr>
        </p:nvSpPr>
        <p:spPr/>
        <p:txBody>
          <a:bodyPr/>
          <a:lstStyle/>
          <a:p>
            <a:fld id="{1D5CF456-01AC-447F-8750-F13BE1D90A46}" type="datetimeFigureOut">
              <a:rPr lang="fr-FR" smtClean="0"/>
              <a:t>01/09/2023</a:t>
            </a:fld>
            <a:endParaRPr lang="fr-FR"/>
          </a:p>
        </p:txBody>
      </p:sp>
      <p:sp>
        <p:nvSpPr>
          <p:cNvPr id="20" name="Espace réservé du pied de page 19"/>
          <p:cNvSpPr>
            <a:spLocks noGrp="1"/>
          </p:cNvSpPr>
          <p:nvPr>
            <p:ph type="ftr" sz="quarter" idx="11"/>
          </p:nvPr>
        </p:nvSpPr>
        <p:spPr/>
        <p:txBody>
          <a:bodyPr/>
          <a:lstStyle/>
          <a:p>
            <a:endParaRPr lang="fr-FR"/>
          </a:p>
        </p:txBody>
      </p:sp>
      <p:sp>
        <p:nvSpPr>
          <p:cNvPr id="10" name="Espace réservé du numéro de diapositive 9"/>
          <p:cNvSpPr>
            <a:spLocks noGrp="1"/>
          </p:cNvSpPr>
          <p:nvPr>
            <p:ph type="sldNum" sz="quarter" idx="12"/>
          </p:nvPr>
        </p:nvSpPr>
        <p:spPr/>
        <p:txBody>
          <a:bodyPr/>
          <a:lstStyle/>
          <a:p>
            <a:fld id="{64B99DC5-1B26-4848-B3EB-A2F80FE0CE48}" type="slidenum">
              <a:rPr lang="fr-FR" smtClean="0"/>
              <a:t>‹#›</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D5CF456-01AC-447F-8750-F13BE1D90A46}" type="datetimeFigureOut">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B99DC5-1B26-4848-B3EB-A2F80FE0CE48}"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D5CF456-01AC-447F-8750-F13BE1D90A46}" type="datetimeFigureOut">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B99DC5-1B26-4848-B3EB-A2F80FE0CE48}"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D5CF456-01AC-447F-8750-F13BE1D90A46}" type="datetimeFigureOut">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B99DC5-1B26-4848-B3EB-A2F80FE0CE48}"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1D5CF456-01AC-447F-8750-F13BE1D90A46}" type="datetimeFigureOut">
              <a:rPr lang="fr-FR" smtClean="0"/>
              <a:t>01/09/2023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4B99DC5-1B26-4848-B3EB-A2F80FE0CE48}" type="slidenum">
              <a:rPr lang="fr-FR" smtClean="0"/>
              <a:t>‹#›</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kumimoji="0" lang="fr-FR"/>
              <a:t>Modifiez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1D5CF456-01AC-447F-8750-F13BE1D90A46}" type="datetimeFigureOut">
              <a:rPr lang="fr-FR" smtClean="0"/>
              <a:t>01/09/2023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B99DC5-1B26-4848-B3EB-A2F80FE0CE48}"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a:t>Modifiez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a:t>Modifiez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1D5CF456-01AC-447F-8750-F13BE1D90A46}" type="datetimeFigureOut">
              <a:rPr lang="fr-FR" smtClean="0"/>
              <a:t>01/09/2023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4B99DC5-1B26-4848-B3EB-A2F80FE0CE48}"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1D5CF456-01AC-447F-8750-F13BE1D90A46}" type="datetimeFigureOut">
              <a:rPr lang="fr-FR" smtClean="0"/>
              <a:t>01/09/2023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4B99DC5-1B26-4848-B3EB-A2F80FE0CE48}"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Espace réservé de la date 1"/>
          <p:cNvSpPr>
            <a:spLocks noGrp="1"/>
          </p:cNvSpPr>
          <p:nvPr>
            <p:ph type="dt" sz="half" idx="10"/>
          </p:nvPr>
        </p:nvSpPr>
        <p:spPr/>
        <p:txBody>
          <a:bodyPr/>
          <a:lstStyle/>
          <a:p>
            <a:fld id="{1D5CF456-01AC-447F-8750-F13BE1D90A46}" type="datetimeFigureOut">
              <a:rPr lang="fr-FR" smtClean="0"/>
              <a:t>01/09/2023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4B99DC5-1B26-4848-B3EB-A2F80FE0CE48}" type="slidenum">
              <a:rPr lang="fr-FR" smtClean="0"/>
              <a:t>‹#›</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a:t>Modifiez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a:t>Modifiez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1D5CF456-01AC-447F-8750-F13BE1D90A46}" type="datetimeFigureOut">
              <a:rPr lang="fr-FR" smtClean="0"/>
              <a:t>01/09/2023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B99DC5-1B26-4848-B3EB-A2F80FE0CE48}"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1D5CF456-01AC-447F-8750-F13BE1D90A46}" type="datetimeFigureOut">
              <a:rPr lang="fr-FR" smtClean="0"/>
              <a:t>01/09/2023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4B99DC5-1B26-4848-B3EB-A2F80FE0CE48}" type="slidenum">
              <a:rPr lang="fr-FR" smtClean="0"/>
              <a:t>‹#›</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a:t>Modifiez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p>
            <a:r>
              <a:rPr kumimoji="0" lang="fr-FR"/>
              <a:t>Modifiez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5CF456-01AC-447F-8750-F13BE1D90A46}" type="datetimeFigureOut">
              <a:rPr lang="fr-FR" smtClean="0"/>
              <a:t>01/09/2023</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4B99DC5-1B26-4848-B3EB-A2F80FE0CE48}" type="slidenum">
              <a:rPr lang="fr-FR" smtClean="0"/>
              <a:t>‹#›</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71599" y="114322"/>
            <a:ext cx="5435852" cy="1802509"/>
          </a:xfrm>
        </p:spPr>
        <p:txBody>
          <a:bodyPr>
            <a:normAutofit fontScale="90000"/>
          </a:bodyPr>
          <a:lstStyle/>
          <a:p>
            <a:br>
              <a:rPr lang="fr-FR" sz="1800" b="1" dirty="0">
                <a:solidFill>
                  <a:schemeClr val="tx1"/>
                </a:solidFill>
                <a:latin typeface="Bookman Old Style" panose="02050604050505020204" pitchFamily="18" charset="0"/>
                <a:cs typeface="Arial" pitchFamily="34" charset="0"/>
              </a:rPr>
            </a:br>
            <a:br>
              <a:rPr lang="fr-FR" sz="2000" b="1" dirty="0">
                <a:solidFill>
                  <a:schemeClr val="tx1"/>
                </a:solidFill>
                <a:latin typeface="Bookman Old Style" panose="02050604050505020204" pitchFamily="18" charset="0"/>
                <a:cs typeface="Arial" pitchFamily="34" charset="0"/>
              </a:rPr>
            </a:br>
            <a:r>
              <a:rPr lang="fr-FR" sz="2000" b="1" dirty="0">
                <a:solidFill>
                  <a:schemeClr val="tx1"/>
                </a:solidFill>
                <a:latin typeface="Bookman Old Style" panose="02050604050505020204" pitchFamily="18" charset="0"/>
                <a:cs typeface="Arial" pitchFamily="34" charset="0"/>
              </a:rPr>
              <a:t>UNIVERSITE LUMIERE DE BUJUMBURA</a:t>
            </a:r>
            <a:br>
              <a:rPr lang="fr-FR" sz="2000" b="1" dirty="0">
                <a:solidFill>
                  <a:schemeClr val="tx1"/>
                </a:solidFill>
                <a:latin typeface="Bookman Old Style" panose="02050604050505020204" pitchFamily="18" charset="0"/>
                <a:cs typeface="Arial" pitchFamily="34" charset="0"/>
              </a:rPr>
            </a:br>
            <a:r>
              <a:rPr lang="fr-FR" sz="2000" b="1" dirty="0">
                <a:solidFill>
                  <a:schemeClr val="tx1"/>
                </a:solidFill>
                <a:latin typeface="Bookman Old Style" panose="02050604050505020204" pitchFamily="18" charset="0"/>
                <a:cs typeface="Arial" pitchFamily="34" charset="0"/>
              </a:rPr>
              <a:t>FACULTE DE GESTION ET ADMINISTRATION</a:t>
            </a:r>
            <a:br>
              <a:rPr lang="fr-FR" sz="2000" b="1" dirty="0">
                <a:solidFill>
                  <a:schemeClr val="tx1"/>
                </a:solidFill>
                <a:latin typeface="Bookman Old Style" panose="02050604050505020204" pitchFamily="18" charset="0"/>
                <a:cs typeface="Arial" pitchFamily="34" charset="0"/>
              </a:rPr>
            </a:br>
            <a:r>
              <a:rPr lang="fr-FR" sz="2000" b="1" dirty="0">
                <a:solidFill>
                  <a:schemeClr val="tx1"/>
                </a:solidFill>
                <a:latin typeface="Bookman Old Style" panose="02050604050505020204" pitchFamily="18" charset="0"/>
                <a:cs typeface="Arial" pitchFamily="34" charset="0"/>
              </a:rPr>
              <a:t>Option: FINANCE ET COMPTABILITE</a:t>
            </a:r>
            <a:br>
              <a:rPr lang="fr-FR" sz="1800" b="1" dirty="0">
                <a:solidFill>
                  <a:schemeClr val="tx1"/>
                </a:solidFill>
                <a:latin typeface="Bookman Old Style" panose="02050604050505020204" pitchFamily="18" charset="0"/>
                <a:cs typeface="Arial" pitchFamily="34" charset="0"/>
              </a:rPr>
            </a:br>
            <a:r>
              <a:rPr lang="fr-FR" sz="1800" b="1" dirty="0">
                <a:solidFill>
                  <a:schemeClr val="tx1"/>
                </a:solidFill>
                <a:latin typeface="Bookman Old Style" panose="02050604050505020204" pitchFamily="18" charset="0"/>
                <a:cs typeface="Arial" pitchFamily="34" charset="0"/>
              </a:rPr>
              <a:t>	</a:t>
            </a:r>
            <a:br>
              <a:rPr lang="fr-FR" sz="1800" b="1" dirty="0">
                <a:solidFill>
                  <a:schemeClr val="tx1"/>
                </a:solidFill>
                <a:latin typeface="Bookman Old Style" panose="02050604050505020204" pitchFamily="18" charset="0"/>
                <a:cs typeface="Arial" pitchFamily="34" charset="0"/>
              </a:rPr>
            </a:br>
            <a:endParaRPr lang="fr-FR" sz="1800" b="1" dirty="0">
              <a:solidFill>
                <a:schemeClr val="tx1"/>
              </a:solidFill>
              <a:latin typeface="Bookman Old Style" panose="02050604050505020204" pitchFamily="18" charset="0"/>
              <a:cs typeface="Arial" pitchFamily="34" charset="0"/>
            </a:endParaRPr>
          </a:p>
        </p:txBody>
      </p:sp>
      <p:sp>
        <p:nvSpPr>
          <p:cNvPr id="3" name="Sous-titre 2"/>
          <p:cNvSpPr>
            <a:spLocks noGrp="1"/>
          </p:cNvSpPr>
          <p:nvPr>
            <p:ph type="subTitle" idx="1"/>
          </p:nvPr>
        </p:nvSpPr>
        <p:spPr>
          <a:xfrm>
            <a:off x="1043608" y="2996952"/>
            <a:ext cx="7848872" cy="1224136"/>
          </a:xfrm>
          <a:ln>
            <a:noFill/>
          </a:ln>
          <a:effectLst>
            <a:glow rad="228600">
              <a:schemeClr val="accent2">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2"/>
          </a:lnRef>
          <a:fillRef idx="2">
            <a:schemeClr val="accent2"/>
          </a:fillRef>
          <a:effectRef idx="1">
            <a:schemeClr val="accent2"/>
          </a:effectRef>
          <a:fontRef idx="minor">
            <a:schemeClr val="dk1"/>
          </a:fontRef>
        </p:style>
        <p:txBody>
          <a:bodyPr>
            <a:normAutofit fontScale="92500"/>
          </a:bodyPr>
          <a:lstStyle/>
          <a:p>
            <a:pPr algn="ctr"/>
            <a:r>
              <a:rPr lang="fr-FR" sz="2400" b="1" dirty="0">
                <a:latin typeface="Bookman Old Style" panose="02050604050505020204" pitchFamily="18" charset="0"/>
              </a:rPr>
              <a:t>RAPPORT DE STAGE EFFECTUE AU SEIN DE L’AGENCE DE DEVELOPPEMENT DU BURUNDI</a:t>
            </a:r>
            <a:r>
              <a:rPr lang="fr-FR" sz="2400" b="1" dirty="0">
                <a:latin typeface="Bookman Old Style" panose="02050604050505020204" pitchFamily="18" charset="0"/>
                <a:cs typeface="Calibri"/>
              </a:rPr>
              <a:t>(ADB)</a:t>
            </a:r>
            <a:endParaRPr lang="fr-FR" sz="2400" dirty="0">
              <a:latin typeface="Bookman Old Style" panose="02050604050505020204" pitchFamily="18" charset="0"/>
            </a:endParaRPr>
          </a:p>
          <a:p>
            <a:pPr algn="ctr"/>
            <a:r>
              <a:rPr lang="fr-FR" sz="2400" b="1" dirty="0">
                <a:latin typeface="Bookman Old Style" panose="02050604050505020204" pitchFamily="18" charset="0"/>
              </a:rPr>
              <a:t>Du 02 NOVEMBRE AU 02 DECEMBRE 2022</a:t>
            </a:r>
          </a:p>
        </p:txBody>
      </p:sp>
      <p:sp>
        <p:nvSpPr>
          <p:cNvPr id="4" name="ZoneTexte 3"/>
          <p:cNvSpPr txBox="1"/>
          <p:nvPr/>
        </p:nvSpPr>
        <p:spPr>
          <a:xfrm>
            <a:off x="1331640" y="5008821"/>
            <a:ext cx="3768588" cy="1292662"/>
          </a:xfrm>
          <a:prstGeom prst="rect">
            <a:avLst/>
          </a:prstGeom>
          <a:noFill/>
        </p:spPr>
        <p:txBody>
          <a:bodyPr wrap="square" rtlCol="0">
            <a:spAutoFit/>
          </a:bodyPr>
          <a:lstStyle/>
          <a:p>
            <a:r>
              <a:rPr lang="fr-FR" sz="2000" b="1" u="sng" dirty="0">
                <a:latin typeface="Bookman Old Style" panose="02050604050505020204" pitchFamily="18" charset="0"/>
              </a:rPr>
              <a:t>Sous l’encadrement de :</a:t>
            </a:r>
          </a:p>
          <a:p>
            <a:endParaRPr lang="fr-FR" sz="2000" b="1" u="sng" dirty="0">
              <a:latin typeface="Bookman Old Style" panose="02050604050505020204" pitchFamily="18" charset="0"/>
            </a:endParaRPr>
          </a:p>
          <a:p>
            <a:r>
              <a:rPr lang="fr-FR" sz="2000" b="1" dirty="0">
                <a:latin typeface="Bookman Old Style" panose="02050604050505020204" pitchFamily="18" charset="0"/>
              </a:rPr>
              <a:t>MR MUSABWA Théo</a:t>
            </a:r>
            <a:r>
              <a:rPr lang="fr-FR" sz="2000" dirty="0">
                <a:latin typeface="Bookman Old Style" panose="02050604050505020204" pitchFamily="18" charset="0"/>
                <a:cs typeface="Calibri"/>
              </a:rPr>
              <a:t> </a:t>
            </a:r>
            <a:endParaRPr lang="fr-FR" sz="2000" dirty="0">
              <a:latin typeface="Bookman Old Style" panose="02050604050505020204" pitchFamily="18" charset="0"/>
            </a:endParaRPr>
          </a:p>
          <a:p>
            <a:endParaRPr lang="fr-FR" dirty="0"/>
          </a:p>
        </p:txBody>
      </p:sp>
      <p:sp>
        <p:nvSpPr>
          <p:cNvPr id="5" name="ZoneTexte 4"/>
          <p:cNvSpPr txBox="1"/>
          <p:nvPr/>
        </p:nvSpPr>
        <p:spPr>
          <a:xfrm>
            <a:off x="5562497" y="5301209"/>
            <a:ext cx="3332054" cy="707886"/>
          </a:xfrm>
          <a:prstGeom prst="rect">
            <a:avLst/>
          </a:prstGeom>
          <a:noFill/>
        </p:spPr>
        <p:txBody>
          <a:bodyPr wrap="square" rtlCol="0">
            <a:spAutoFit/>
          </a:bodyPr>
          <a:lstStyle/>
          <a:p>
            <a:r>
              <a:rPr lang="fr-FR" sz="2000" b="1" dirty="0">
                <a:latin typeface="Bookman Old Style" panose="02050604050505020204" pitchFamily="18" charset="0"/>
              </a:rPr>
              <a:t>PAR:</a:t>
            </a:r>
          </a:p>
          <a:p>
            <a:r>
              <a:rPr lang="fr-FR" sz="2000" b="1" dirty="0">
                <a:latin typeface="Bookman Old Style" panose="02050604050505020204" pitchFamily="18" charset="0"/>
              </a:rPr>
              <a:t>ISHIMWE Keren Gloria</a:t>
            </a:r>
          </a:p>
        </p:txBody>
      </p:sp>
      <p:sp>
        <p:nvSpPr>
          <p:cNvPr id="6" name="ZoneTexte 5"/>
          <p:cNvSpPr txBox="1"/>
          <p:nvPr/>
        </p:nvSpPr>
        <p:spPr>
          <a:xfrm>
            <a:off x="6876256" y="620688"/>
            <a:ext cx="1008112" cy="646331"/>
          </a:xfrm>
          <a:prstGeom prst="rect">
            <a:avLst/>
          </a:prstGeom>
          <a:noFill/>
        </p:spPr>
        <p:txBody>
          <a:bodyPr wrap="square" rtlCol="0">
            <a:spAutoFit/>
          </a:bodyPr>
          <a:lstStyle/>
          <a:p>
            <a:endParaRPr lang="fr-FR" dirty="0"/>
          </a:p>
          <a:p>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451" y="14823"/>
            <a:ext cx="2244920" cy="1267019"/>
          </a:xfrm>
          <a:prstGeom prst="rect">
            <a:avLst/>
          </a:prstGeom>
        </p:spPr>
      </p:pic>
      <p:sp>
        <p:nvSpPr>
          <p:cNvPr id="8" name="ZoneTexte 7"/>
          <p:cNvSpPr txBox="1"/>
          <p:nvPr/>
        </p:nvSpPr>
        <p:spPr>
          <a:xfrm>
            <a:off x="2639616" y="2130112"/>
            <a:ext cx="3986989" cy="400110"/>
          </a:xfrm>
          <a:prstGeom prst="rect">
            <a:avLst/>
          </a:prstGeom>
          <a:noFill/>
        </p:spPr>
        <p:txBody>
          <a:bodyPr wrap="none" rtlCol="0">
            <a:spAutoFit/>
          </a:bodyPr>
          <a:lstStyle/>
          <a:p>
            <a:r>
              <a:rPr lang="fr-FR" sz="2000" b="1" dirty="0">
                <a:latin typeface="Bookman Old Style" panose="02050604050505020204" pitchFamily="18" charset="0"/>
                <a:cs typeface="Arial" pitchFamily="34" charset="0"/>
              </a:rPr>
              <a:t>RAPPORT DE FIN DU CYCLE</a:t>
            </a:r>
            <a:endParaRPr lang="fr-FR" sz="2000" dirty="0">
              <a:latin typeface="Bookman Old Style" panose="02050604050505020204" pitchFamily="18" charset="0"/>
            </a:endParaRPr>
          </a:p>
        </p:txBody>
      </p:sp>
    </p:spTree>
    <p:extLst>
      <p:ext uri="{BB962C8B-B14F-4D97-AF65-F5344CB8AC3E}">
        <p14:creationId xmlns:p14="http://schemas.microsoft.com/office/powerpoint/2010/main" val="266239097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188640"/>
            <a:ext cx="7498080" cy="1143000"/>
          </a:xfrm>
        </p:spPr>
        <p:txBody>
          <a:bodyPr>
            <a:normAutofit/>
          </a:bodyPr>
          <a:lstStyle/>
          <a:p>
            <a:pPr algn="ctr"/>
            <a:r>
              <a:rPr lang="fr-FR" sz="2000" b="1" dirty="0">
                <a:latin typeface="Bookman Old Style" panose="02050604050505020204" pitchFamily="18" charset="0"/>
              </a:rPr>
              <a:t>II.3 THEME TRAITE: « ANALYSE DES PROCEDURES ADMINISTRATIVES ET FINANICERES DANS LA REALISATION DES ACTIVITES AU SEIN DE L’ADB »</a:t>
            </a:r>
          </a:p>
        </p:txBody>
      </p:sp>
      <p:sp>
        <p:nvSpPr>
          <p:cNvPr id="3" name="Espace réservé du contenu 2"/>
          <p:cNvSpPr>
            <a:spLocks noGrp="1"/>
          </p:cNvSpPr>
          <p:nvPr>
            <p:ph idx="1"/>
          </p:nvPr>
        </p:nvSpPr>
        <p:spPr>
          <a:xfrm>
            <a:off x="1435608" y="1331640"/>
            <a:ext cx="7498080" cy="4800600"/>
          </a:xfrm>
        </p:spPr>
        <p:txBody>
          <a:bodyPr>
            <a:noAutofit/>
          </a:bodyPr>
          <a:lstStyle/>
          <a:p>
            <a:pPr marL="82296" indent="0" algn="just">
              <a:buNone/>
            </a:pPr>
            <a:r>
              <a:rPr lang="fr-FR" sz="2200" b="1" dirty="0">
                <a:latin typeface="Bookman Old Style" panose="02050604050505020204" pitchFamily="18" charset="0"/>
              </a:rPr>
              <a:t>II.3.1 Problématique</a:t>
            </a:r>
          </a:p>
          <a:p>
            <a:pPr marL="82296" indent="0" algn="just">
              <a:buNone/>
            </a:pPr>
            <a:r>
              <a:rPr lang="fr-FR" sz="2200" dirty="0">
                <a:latin typeface="Bookman Old Style" panose="02050604050505020204" pitchFamily="18" charset="0"/>
              </a:rPr>
              <a:t>l’ADB est une institution publique à caractère administratif qui réalise ses activités en poursuivant une procédure administrative et une procédure financière.</a:t>
            </a:r>
          </a:p>
          <a:p>
            <a:pPr marL="82296" indent="0" algn="just">
              <a:buNone/>
            </a:pPr>
            <a:r>
              <a:rPr lang="fr-FR" sz="2200" dirty="0">
                <a:latin typeface="Bookman Old Style" panose="02050604050505020204" pitchFamily="18" charset="0"/>
              </a:rPr>
              <a:t>Avec cette procédure administrative et financière, il se pourrait que cela puisse prendre du temps compte tenu de la disponibilité des décideurs.</a:t>
            </a:r>
          </a:p>
          <a:p>
            <a:pPr marL="82296" indent="0" algn="just">
              <a:buNone/>
            </a:pPr>
            <a:r>
              <a:rPr lang="fr-FR" sz="2200" dirty="0">
                <a:latin typeface="Bookman Old Style" panose="02050604050505020204" pitchFamily="18" charset="0"/>
              </a:rPr>
              <a:t>Par rapport à cette situation, nous nous sommes posé la question suivante :  </a:t>
            </a:r>
          </a:p>
          <a:p>
            <a:pPr marL="82296" indent="0" algn="just">
              <a:buNone/>
            </a:pPr>
            <a:r>
              <a:rPr lang="fr-FR" sz="2200" dirty="0">
                <a:latin typeface="Bookman Old Style" panose="02050604050505020204" pitchFamily="18" charset="0"/>
              </a:rPr>
              <a:t>la procédure administrative et financière utilisée par l’ADB dans la réalisation de ses activités  lui permet-elle d’atteindre ses objectifs fixés efficacement ?</a:t>
            </a:r>
          </a:p>
          <a:p>
            <a:pPr marL="82296" indent="0" algn="just">
              <a:buNone/>
            </a:pPr>
            <a:endParaRPr lang="fr-FR" sz="2200" b="1" dirty="0">
              <a:latin typeface="Bookman Old Style" panose="02050604050505020204" pitchFamily="18" charset="0"/>
            </a:endParaRPr>
          </a:p>
        </p:txBody>
      </p:sp>
    </p:spTree>
    <p:extLst>
      <p:ext uri="{BB962C8B-B14F-4D97-AF65-F5344CB8AC3E}">
        <p14:creationId xmlns:p14="http://schemas.microsoft.com/office/powerpoint/2010/main" val="39807145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0016" y="620688"/>
            <a:ext cx="7498080" cy="1143000"/>
          </a:xfrm>
        </p:spPr>
        <p:txBody>
          <a:bodyPr>
            <a:normAutofit/>
          </a:bodyPr>
          <a:lstStyle/>
          <a:p>
            <a:pPr algn="ctr"/>
            <a:r>
              <a:rPr lang="fr-FR" sz="3200" b="1" dirty="0">
                <a:latin typeface="Bookman Old Style" panose="02050604050505020204" pitchFamily="18" charset="0"/>
              </a:rPr>
              <a:t>II.3.2 Hypothèse</a:t>
            </a:r>
          </a:p>
        </p:txBody>
      </p:sp>
      <p:sp>
        <p:nvSpPr>
          <p:cNvPr id="3" name="Espace réservé du contenu 2"/>
          <p:cNvSpPr>
            <a:spLocks noGrp="1"/>
          </p:cNvSpPr>
          <p:nvPr>
            <p:ph idx="1"/>
          </p:nvPr>
        </p:nvSpPr>
        <p:spPr>
          <a:xfrm>
            <a:off x="1435608" y="2348880"/>
            <a:ext cx="7498080" cy="3539480"/>
          </a:xfrm>
        </p:spPr>
        <p:txBody>
          <a:bodyPr>
            <a:normAutofit/>
          </a:bodyPr>
          <a:lstStyle/>
          <a:p>
            <a:pPr marL="82296" indent="0" algn="just">
              <a:buNone/>
            </a:pPr>
            <a:r>
              <a:rPr lang="fr-FR" sz="2800" dirty="0">
                <a:latin typeface="Bookman Old Style" panose="02050604050505020204" pitchFamily="18" charset="0"/>
              </a:rPr>
              <a:t>Notre  sujet est bas</a:t>
            </a:r>
            <a:r>
              <a:rPr lang="fr-FR" sz="2800" dirty="0">
                <a:latin typeface="Bookman Old Style" panose="02050604050505020204" pitchFamily="18" charset="0"/>
                <a:cs typeface="Calibri"/>
              </a:rPr>
              <a:t>é</a:t>
            </a:r>
            <a:r>
              <a:rPr lang="fr-FR" sz="2800" dirty="0">
                <a:latin typeface="Bookman Old Style" panose="02050604050505020204" pitchFamily="18" charset="0"/>
              </a:rPr>
              <a:t> sur l’hypoth</a:t>
            </a:r>
            <a:r>
              <a:rPr lang="fr-FR" sz="2800" dirty="0">
                <a:latin typeface="Bookman Old Style" panose="02050604050505020204" pitchFamily="18" charset="0"/>
                <a:cs typeface="Calibri"/>
              </a:rPr>
              <a:t>è</a:t>
            </a:r>
            <a:r>
              <a:rPr lang="fr-FR" sz="2800" dirty="0">
                <a:latin typeface="Bookman Old Style" panose="02050604050505020204" pitchFamily="18" charset="0"/>
              </a:rPr>
              <a:t>se:</a:t>
            </a:r>
          </a:p>
          <a:p>
            <a:pPr marL="82296" indent="0" algn="just">
              <a:buNone/>
            </a:pPr>
            <a:r>
              <a:rPr lang="fr-FR" sz="2800" dirty="0">
                <a:latin typeface="Bookman Old Style" panose="02050604050505020204" pitchFamily="18" charset="0"/>
              </a:rPr>
              <a:t>La procédure administrative et financière utilisée par l’ADB dans la réalisation des activités lui permet d’atteindre ses objectifs fixes efficacement.</a:t>
            </a:r>
          </a:p>
        </p:txBody>
      </p:sp>
    </p:spTree>
    <p:extLst>
      <p:ext uri="{BB962C8B-B14F-4D97-AF65-F5344CB8AC3E}">
        <p14:creationId xmlns:p14="http://schemas.microsoft.com/office/powerpoint/2010/main" val="16407023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latin typeface="Bookman Old Style" panose="02050604050505020204" pitchFamily="18" charset="0"/>
              </a:rPr>
              <a:t>II.3.3 Cadre théorique</a:t>
            </a:r>
            <a:endParaRPr lang="fr-FR" sz="4800" b="1" dirty="0">
              <a:latin typeface="Bookman Old Style" panose="02050604050505020204" pitchFamily="18" charset="0"/>
            </a:endParaRPr>
          </a:p>
        </p:txBody>
      </p:sp>
      <p:sp>
        <p:nvSpPr>
          <p:cNvPr id="3" name="Espace réservé du contenu 2"/>
          <p:cNvSpPr>
            <a:spLocks noGrp="1"/>
          </p:cNvSpPr>
          <p:nvPr>
            <p:ph idx="1"/>
          </p:nvPr>
        </p:nvSpPr>
        <p:spPr/>
        <p:txBody>
          <a:bodyPr>
            <a:normAutofit/>
          </a:bodyPr>
          <a:lstStyle/>
          <a:p>
            <a:pPr algn="just">
              <a:buFont typeface="Wingdings" pitchFamily="2" charset="2"/>
              <a:buChar char="Ø"/>
            </a:pPr>
            <a:r>
              <a:rPr lang="fr-FR" sz="2400" b="1" dirty="0">
                <a:latin typeface="Bookman Old Style" panose="02050604050505020204" pitchFamily="18" charset="0"/>
              </a:rPr>
              <a:t>Procédure administrative et financière: </a:t>
            </a:r>
            <a:r>
              <a:rPr lang="fr-FR" sz="2400" dirty="0">
                <a:latin typeface="Bookman Old Style" panose="02050604050505020204" pitchFamily="18" charset="0"/>
              </a:rPr>
              <a:t>c’est une procédure qui consiste </a:t>
            </a:r>
            <a:r>
              <a:rPr lang="fr-FR" sz="2400" dirty="0">
                <a:latin typeface="Bookman Old Style" panose="02050604050505020204" pitchFamily="18" charset="0"/>
                <a:cs typeface="Calibri"/>
              </a:rPr>
              <a:t>á</a:t>
            </a:r>
            <a:r>
              <a:rPr lang="fr-FR" sz="2400" dirty="0">
                <a:latin typeface="Bookman Old Style" panose="02050604050505020204" pitchFamily="18" charset="0"/>
              </a:rPr>
              <a:t> décrire les étapes  de fonctionnement d’une entreprise.</a:t>
            </a:r>
          </a:p>
          <a:p>
            <a:pPr algn="just">
              <a:buFont typeface="Wingdings" pitchFamily="2" charset="2"/>
              <a:buChar char="Ø"/>
            </a:pPr>
            <a:r>
              <a:rPr lang="fr-FR" sz="2400" b="1" dirty="0">
                <a:latin typeface="Bookman Old Style" panose="02050604050505020204" pitchFamily="18" charset="0"/>
              </a:rPr>
              <a:t>Efficacité</a:t>
            </a:r>
            <a:r>
              <a:rPr lang="fr-FR" sz="2400" dirty="0">
                <a:latin typeface="Bookman Old Style" panose="02050604050505020204" pitchFamily="18" charset="0"/>
              </a:rPr>
              <a:t>: c’est le rapport entre le résultat atteint par un système et les objectifs visés. Autrement dit c’est la capacité d’atteindre ses objectifs </a:t>
            </a:r>
            <a:r>
              <a:rPr lang="fr-FR" sz="2400" dirty="0">
                <a:latin typeface="Bookman Old Style" panose="02050604050505020204" pitchFamily="18" charset="0"/>
                <a:cs typeface="Calibri"/>
              </a:rPr>
              <a:t>á</a:t>
            </a:r>
            <a:r>
              <a:rPr lang="fr-FR" sz="2400" dirty="0">
                <a:latin typeface="Bookman Old Style" panose="02050604050505020204" pitchFamily="18" charset="0"/>
              </a:rPr>
              <a:t> 100 </a:t>
            </a:r>
            <a:r>
              <a:rPr lang="fr-FR" sz="2400" dirty="0">
                <a:latin typeface="Bookman Old Style" panose="02050604050505020204" pitchFamily="18" charset="0"/>
                <a:cs typeface="Calibri"/>
              </a:rPr>
              <a:t>%.</a:t>
            </a:r>
          </a:p>
          <a:p>
            <a:pPr algn="just"/>
            <a:r>
              <a:rPr lang="fr-FR" sz="2400" b="1" dirty="0">
                <a:latin typeface="Bookman Old Style" panose="02050604050505020204" pitchFamily="18" charset="0"/>
              </a:rPr>
              <a:t>Institution publique </a:t>
            </a:r>
            <a:r>
              <a:rPr lang="fr-FR" sz="2400" b="1" dirty="0">
                <a:latin typeface="Bookman Old Style" panose="02050604050505020204" pitchFamily="18" charset="0"/>
                <a:cs typeface="Calibri"/>
              </a:rPr>
              <a:t>à caractère administratif</a:t>
            </a:r>
            <a:r>
              <a:rPr lang="fr-FR" sz="2400" dirty="0">
                <a:latin typeface="Bookman Old Style" panose="02050604050505020204" pitchFamily="18" charset="0"/>
                <a:cs typeface="Calibri"/>
              </a:rPr>
              <a:t>:</a:t>
            </a:r>
            <a:r>
              <a:rPr lang="fr-FR" sz="2400" dirty="0">
                <a:latin typeface="Bookman Old Style" panose="02050604050505020204" pitchFamily="18" charset="0"/>
              </a:rPr>
              <a:t> est une entité publique qui a été créée par le gouvernement pour accomplir des missions d’intérêt général. </a:t>
            </a:r>
          </a:p>
          <a:p>
            <a:pPr marL="82296" indent="0" algn="just">
              <a:buNone/>
            </a:pPr>
            <a:endParaRPr lang="fr-FR" sz="4000" dirty="0">
              <a:latin typeface="Bookman Old Style" panose="02050604050505020204" pitchFamily="18" charset="0"/>
            </a:endParaRPr>
          </a:p>
        </p:txBody>
      </p:sp>
    </p:spTree>
    <p:extLst>
      <p:ext uri="{BB962C8B-B14F-4D97-AF65-F5344CB8AC3E}">
        <p14:creationId xmlns:p14="http://schemas.microsoft.com/office/powerpoint/2010/main" val="177986962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9632" y="0"/>
            <a:ext cx="7776864" cy="1417638"/>
          </a:xfrm>
        </p:spPr>
        <p:txBody>
          <a:bodyPr>
            <a:normAutofit fontScale="90000"/>
          </a:bodyPr>
          <a:lstStyle/>
          <a:p>
            <a:pPr algn="ctr"/>
            <a:r>
              <a:rPr lang="fr-FR" sz="3200" b="1" dirty="0">
                <a:latin typeface="Bookman Old Style" panose="02050604050505020204" pitchFamily="18" charset="0"/>
              </a:rPr>
              <a:t>II.3.4 Cadre pratique</a:t>
            </a:r>
            <a:br>
              <a:rPr lang="fr-FR" sz="3200" b="1" dirty="0">
                <a:latin typeface="Bookman Old Style" panose="02050604050505020204" pitchFamily="18" charset="0"/>
              </a:rPr>
            </a:br>
            <a:r>
              <a:rPr lang="fr-FR" sz="3200" b="1" dirty="0">
                <a:latin typeface="Bookman Old Style" panose="02050604050505020204" pitchFamily="18" charset="0"/>
              </a:rPr>
              <a:t>a. Procédure administrative  et financière de l’ADB</a:t>
            </a:r>
          </a:p>
        </p:txBody>
      </p:sp>
      <p:sp>
        <p:nvSpPr>
          <p:cNvPr id="3" name="Espace réservé du contenu 2"/>
          <p:cNvSpPr>
            <a:spLocks noGrp="1"/>
          </p:cNvSpPr>
          <p:nvPr>
            <p:ph idx="1"/>
          </p:nvPr>
        </p:nvSpPr>
        <p:spPr/>
        <p:txBody>
          <a:bodyPr>
            <a:normAutofit lnSpcReduction="10000"/>
          </a:bodyPr>
          <a:lstStyle/>
          <a:p>
            <a:pPr marL="82296" indent="0" algn="just">
              <a:buNone/>
            </a:pPr>
            <a:r>
              <a:rPr lang="fr-FR" sz="2400" dirty="0">
                <a:latin typeface="Bookman Old Style" panose="02050604050505020204" pitchFamily="18" charset="0"/>
              </a:rPr>
              <a:t>Pour réaliser ses activités du plan d’action Juillet2021-Juin 2022, approuv</a:t>
            </a:r>
            <a:r>
              <a:rPr lang="fr-FR" sz="2400" dirty="0">
                <a:latin typeface="Bookman Old Style" panose="02050604050505020204" pitchFamily="18" charset="0"/>
                <a:cs typeface="Calibri"/>
              </a:rPr>
              <a:t>é par le Conseil d’Administration</a:t>
            </a:r>
            <a:r>
              <a:rPr lang="fr-FR" sz="2400" dirty="0">
                <a:latin typeface="Bookman Old Style" panose="02050604050505020204" pitchFamily="18" charset="0"/>
              </a:rPr>
              <a:t> l’ADB poursuit les étapes suivantes:</a:t>
            </a:r>
          </a:p>
          <a:p>
            <a:pPr algn="just"/>
            <a:r>
              <a:rPr lang="fr-FR" sz="2400" dirty="0">
                <a:latin typeface="Bookman Old Style" panose="02050604050505020204" pitchFamily="18" charset="0"/>
              </a:rPr>
              <a:t>Note écrite par le DG s’adressant au comptable du trésor public;</a:t>
            </a:r>
          </a:p>
          <a:p>
            <a:pPr algn="just"/>
            <a:r>
              <a:rPr lang="fr-FR" sz="2400" dirty="0">
                <a:latin typeface="Bookman Old Style" panose="02050604050505020204" pitchFamily="18" charset="0"/>
              </a:rPr>
              <a:t>Ordre du DAF envers la comptable de l’ADB d’aller saisir cette note au Ministère des Finances; </a:t>
            </a:r>
          </a:p>
          <a:p>
            <a:pPr algn="just"/>
            <a:r>
              <a:rPr lang="fr-FR" sz="2400" dirty="0">
                <a:latin typeface="Bookman Old Style" panose="02050604050505020204" pitchFamily="18" charset="0"/>
              </a:rPr>
              <a:t>Saisit de cette note dans le logiciel </a:t>
            </a:r>
            <a:r>
              <a:rPr lang="fr-FR" sz="2400" dirty="0">
                <a:latin typeface="Bookman Old Style" panose="02050604050505020204" pitchFamily="18" charset="0"/>
                <a:cs typeface="Calibri"/>
              </a:rPr>
              <a:t>« Budget de l’Etat »;</a:t>
            </a:r>
          </a:p>
          <a:p>
            <a:pPr algn="just"/>
            <a:r>
              <a:rPr lang="fr-FR" sz="2400" dirty="0">
                <a:latin typeface="Bookman Old Style" panose="02050604050505020204" pitchFamily="18" charset="0"/>
                <a:cs typeface="Calibri"/>
              </a:rPr>
              <a:t>Réception du Titre de décaissement;</a:t>
            </a:r>
          </a:p>
          <a:p>
            <a:pPr algn="just"/>
            <a:r>
              <a:rPr lang="fr-FR" sz="2400" dirty="0">
                <a:latin typeface="Bookman Old Style" panose="02050604050505020204" pitchFamily="18" charset="0"/>
                <a:cs typeface="Calibri"/>
              </a:rPr>
              <a:t>Retrait à la BRB sur son compte.</a:t>
            </a:r>
            <a:endParaRPr lang="fr-FR" sz="2400" dirty="0">
              <a:latin typeface="Bookman Old Style" panose="02050604050505020204" pitchFamily="18" charset="0"/>
            </a:endParaRPr>
          </a:p>
        </p:txBody>
      </p:sp>
    </p:spTree>
    <p:extLst>
      <p:ext uri="{BB962C8B-B14F-4D97-AF65-F5344CB8AC3E}">
        <p14:creationId xmlns:p14="http://schemas.microsoft.com/office/powerpoint/2010/main" val="942455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59632" y="116632"/>
            <a:ext cx="7498080" cy="792088"/>
          </a:xfrm>
        </p:spPr>
        <p:txBody>
          <a:bodyPr>
            <a:normAutofit/>
          </a:bodyPr>
          <a:lstStyle/>
          <a:p>
            <a:pPr algn="ctr"/>
            <a:r>
              <a:rPr lang="fr-FR" sz="2800" b="1" i="1" dirty="0">
                <a:effectLst/>
                <a:latin typeface="Bookman Old Style" panose="02050604050505020204" pitchFamily="18" charset="0"/>
              </a:rPr>
              <a:t>b. Plan d’action juillet 2021-juin 2022</a:t>
            </a:r>
            <a:endParaRPr lang="fr-FR" sz="2800" b="1" dirty="0">
              <a:latin typeface="Bookman Old Style" panose="02050604050505020204" pitchFamily="18" charset="0"/>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011435930"/>
              </p:ext>
            </p:extLst>
          </p:nvPr>
        </p:nvGraphicFramePr>
        <p:xfrm>
          <a:off x="1340416" y="2312885"/>
          <a:ext cx="7499349" cy="3749040"/>
        </p:xfrm>
        <a:graphic>
          <a:graphicData uri="http://schemas.openxmlformats.org/drawingml/2006/table">
            <a:tbl>
              <a:tblPr firstRow="1" bandRow="1">
                <a:tableStyleId>{5C22544A-7EE6-4342-B048-85BDC9FD1C3A}</a:tableStyleId>
              </a:tblPr>
              <a:tblGrid>
                <a:gridCol w="2499783">
                  <a:extLst>
                    <a:ext uri="{9D8B030D-6E8A-4147-A177-3AD203B41FA5}">
                      <a16:colId xmlns:a16="http://schemas.microsoft.com/office/drawing/2014/main" val="20000"/>
                    </a:ext>
                  </a:extLst>
                </a:gridCol>
                <a:gridCol w="2499783">
                  <a:extLst>
                    <a:ext uri="{9D8B030D-6E8A-4147-A177-3AD203B41FA5}">
                      <a16:colId xmlns:a16="http://schemas.microsoft.com/office/drawing/2014/main" val="20001"/>
                    </a:ext>
                  </a:extLst>
                </a:gridCol>
                <a:gridCol w="2499783">
                  <a:extLst>
                    <a:ext uri="{9D8B030D-6E8A-4147-A177-3AD203B41FA5}">
                      <a16:colId xmlns:a16="http://schemas.microsoft.com/office/drawing/2014/main" val="20002"/>
                    </a:ext>
                  </a:extLst>
                </a:gridCol>
              </a:tblGrid>
              <a:tr h="370840">
                <a:tc>
                  <a:txBody>
                    <a:bodyPr/>
                    <a:lstStyle/>
                    <a:p>
                      <a:r>
                        <a:rPr lang="fr-FR" sz="2400" dirty="0">
                          <a:latin typeface="Bookman Old Style" panose="02050604050505020204" pitchFamily="18" charset="0"/>
                        </a:rPr>
                        <a:t>Options</a:t>
                      </a:r>
                    </a:p>
                  </a:txBody>
                  <a:tcPr/>
                </a:tc>
                <a:tc>
                  <a:txBody>
                    <a:bodyPr/>
                    <a:lstStyle/>
                    <a:p>
                      <a:r>
                        <a:rPr lang="fr-FR" sz="2400" dirty="0">
                          <a:latin typeface="Bookman Old Style" panose="02050604050505020204" pitchFamily="18" charset="0"/>
                        </a:rPr>
                        <a:t>Effectifs</a:t>
                      </a:r>
                    </a:p>
                  </a:txBody>
                  <a:tcPr/>
                </a:tc>
                <a:tc>
                  <a:txBody>
                    <a:bodyPr/>
                    <a:lstStyle/>
                    <a:p>
                      <a:r>
                        <a:rPr lang="fr-FR" sz="2400" dirty="0">
                          <a:latin typeface="Bookman Old Style" panose="02050604050505020204" pitchFamily="18" charset="0"/>
                        </a:rPr>
                        <a:t>Fréquences</a:t>
                      </a:r>
                      <a:r>
                        <a:rPr lang="fr-FR" sz="2400" baseline="0" dirty="0">
                          <a:latin typeface="Bookman Old Style" panose="02050604050505020204" pitchFamily="18" charset="0"/>
                        </a:rPr>
                        <a:t> en </a:t>
                      </a:r>
                      <a:r>
                        <a:rPr lang="fr-FR" sz="2400" baseline="0" dirty="0">
                          <a:latin typeface="Bookman Old Style" panose="02050604050505020204" pitchFamily="18" charset="0"/>
                          <a:cs typeface="Calibri"/>
                        </a:rPr>
                        <a:t>%</a:t>
                      </a:r>
                      <a:endParaRPr lang="fr-FR" sz="2400" dirty="0">
                        <a:latin typeface="Bookman Old Style" panose="02050604050505020204" pitchFamily="18" charset="0"/>
                      </a:endParaRPr>
                    </a:p>
                  </a:txBody>
                  <a:tcPr/>
                </a:tc>
                <a:extLst>
                  <a:ext uri="{0D108BD9-81ED-4DB2-BD59-A6C34878D82A}">
                    <a16:rowId xmlns:a16="http://schemas.microsoft.com/office/drawing/2014/main" val="10000"/>
                  </a:ext>
                </a:extLst>
              </a:tr>
              <a:tr h="370840">
                <a:tc>
                  <a:txBody>
                    <a:bodyPr/>
                    <a:lstStyle/>
                    <a:p>
                      <a:r>
                        <a:rPr lang="fr-FR" sz="2400" dirty="0">
                          <a:latin typeface="Bookman Old Style" panose="02050604050505020204" pitchFamily="18" charset="0"/>
                        </a:rPr>
                        <a:t>Actions</a:t>
                      </a:r>
                      <a:r>
                        <a:rPr lang="fr-FR" sz="2400" baseline="0" dirty="0">
                          <a:latin typeface="Bookman Old Style" panose="02050604050505020204" pitchFamily="18" charset="0"/>
                        </a:rPr>
                        <a:t> réalisées</a:t>
                      </a:r>
                      <a:endParaRPr lang="fr-FR" sz="2400" dirty="0">
                        <a:latin typeface="Bookman Old Style" panose="02050604050505020204" pitchFamily="18" charset="0"/>
                      </a:endParaRPr>
                    </a:p>
                  </a:txBody>
                  <a:tcPr/>
                </a:tc>
                <a:tc>
                  <a:txBody>
                    <a:bodyPr/>
                    <a:lstStyle/>
                    <a:p>
                      <a:r>
                        <a:rPr lang="fr-FR" sz="2400" dirty="0">
                          <a:latin typeface="Bookman Old Style" panose="02050604050505020204" pitchFamily="18" charset="0"/>
                        </a:rPr>
                        <a:t>42</a:t>
                      </a:r>
                    </a:p>
                  </a:txBody>
                  <a:tcPr/>
                </a:tc>
                <a:tc>
                  <a:txBody>
                    <a:bodyPr/>
                    <a:lstStyle/>
                    <a:p>
                      <a:r>
                        <a:rPr lang="fr-FR" sz="2400" dirty="0">
                          <a:latin typeface="Bookman Old Style" panose="02050604050505020204" pitchFamily="18" charset="0"/>
                        </a:rPr>
                        <a:t>84</a:t>
                      </a:r>
                      <a:r>
                        <a:rPr lang="fr-FR" sz="2400" dirty="0">
                          <a:latin typeface="Bookman Old Style" panose="02050604050505020204" pitchFamily="18" charset="0"/>
                          <a:cs typeface="Calibri"/>
                        </a:rPr>
                        <a:t>%</a:t>
                      </a:r>
                      <a:endParaRPr lang="fr-FR" sz="2400" dirty="0">
                        <a:latin typeface="Bookman Old Style" panose="02050604050505020204" pitchFamily="18" charset="0"/>
                      </a:endParaRPr>
                    </a:p>
                  </a:txBody>
                  <a:tcPr/>
                </a:tc>
                <a:extLst>
                  <a:ext uri="{0D108BD9-81ED-4DB2-BD59-A6C34878D82A}">
                    <a16:rowId xmlns:a16="http://schemas.microsoft.com/office/drawing/2014/main" val="10001"/>
                  </a:ext>
                </a:extLst>
              </a:tr>
              <a:tr h="370840">
                <a:tc>
                  <a:txBody>
                    <a:bodyPr/>
                    <a:lstStyle/>
                    <a:p>
                      <a:r>
                        <a:rPr lang="fr-FR" sz="2400" dirty="0">
                          <a:latin typeface="Bookman Old Style" panose="02050604050505020204" pitchFamily="18" charset="0"/>
                        </a:rPr>
                        <a:t>Actions non réalisées</a:t>
                      </a:r>
                    </a:p>
                  </a:txBody>
                  <a:tcPr/>
                </a:tc>
                <a:tc>
                  <a:txBody>
                    <a:bodyPr/>
                    <a:lstStyle/>
                    <a:p>
                      <a:r>
                        <a:rPr lang="fr-FR" sz="2400" dirty="0">
                          <a:latin typeface="Bookman Old Style" panose="02050604050505020204" pitchFamily="18" charset="0"/>
                        </a:rPr>
                        <a:t>7</a:t>
                      </a:r>
                    </a:p>
                  </a:txBody>
                  <a:tcPr/>
                </a:tc>
                <a:tc>
                  <a:txBody>
                    <a:bodyPr/>
                    <a:lstStyle/>
                    <a:p>
                      <a:r>
                        <a:rPr lang="fr-FR" sz="2400" dirty="0">
                          <a:latin typeface="Bookman Old Style" panose="02050604050505020204" pitchFamily="18" charset="0"/>
                        </a:rPr>
                        <a:t>14</a:t>
                      </a:r>
                      <a:r>
                        <a:rPr lang="fr-FR" sz="2400" dirty="0">
                          <a:latin typeface="Bookman Old Style" panose="02050604050505020204" pitchFamily="18" charset="0"/>
                          <a:cs typeface="Calibri"/>
                        </a:rPr>
                        <a:t>%</a:t>
                      </a:r>
                      <a:endParaRPr lang="fr-FR" sz="2400" dirty="0">
                        <a:latin typeface="Bookman Old Style" panose="02050604050505020204" pitchFamily="18" charset="0"/>
                      </a:endParaRPr>
                    </a:p>
                  </a:txBody>
                  <a:tcPr/>
                </a:tc>
                <a:extLst>
                  <a:ext uri="{0D108BD9-81ED-4DB2-BD59-A6C34878D82A}">
                    <a16:rowId xmlns:a16="http://schemas.microsoft.com/office/drawing/2014/main" val="10002"/>
                  </a:ext>
                </a:extLst>
              </a:tr>
              <a:tr h="370840">
                <a:tc>
                  <a:txBody>
                    <a:bodyPr/>
                    <a:lstStyle/>
                    <a:p>
                      <a:r>
                        <a:rPr lang="fr-FR" sz="2400" dirty="0">
                          <a:latin typeface="Bookman Old Style" panose="02050604050505020204" pitchFamily="18" charset="0"/>
                        </a:rPr>
                        <a:t>Actions</a:t>
                      </a:r>
                      <a:r>
                        <a:rPr lang="fr-FR" sz="2400" baseline="0" dirty="0">
                          <a:latin typeface="Bookman Old Style" panose="02050604050505020204" pitchFamily="18" charset="0"/>
                        </a:rPr>
                        <a:t> inachevées</a:t>
                      </a:r>
                      <a:endParaRPr lang="fr-FR" sz="2400" dirty="0">
                        <a:latin typeface="Bookman Old Style" panose="02050604050505020204" pitchFamily="18" charset="0"/>
                      </a:endParaRPr>
                    </a:p>
                  </a:txBody>
                  <a:tcPr/>
                </a:tc>
                <a:tc>
                  <a:txBody>
                    <a:bodyPr/>
                    <a:lstStyle/>
                    <a:p>
                      <a:r>
                        <a:rPr lang="fr-FR" sz="2400" dirty="0">
                          <a:latin typeface="Bookman Old Style" panose="02050604050505020204" pitchFamily="18" charset="0"/>
                        </a:rPr>
                        <a:t>1</a:t>
                      </a:r>
                    </a:p>
                  </a:txBody>
                  <a:tcPr/>
                </a:tc>
                <a:tc>
                  <a:txBody>
                    <a:bodyPr/>
                    <a:lstStyle/>
                    <a:p>
                      <a:r>
                        <a:rPr lang="fr-FR" sz="2400" dirty="0">
                          <a:latin typeface="Bookman Old Style" panose="02050604050505020204" pitchFamily="18" charset="0"/>
                        </a:rPr>
                        <a:t>2</a:t>
                      </a:r>
                      <a:r>
                        <a:rPr lang="fr-FR" sz="2400" dirty="0">
                          <a:latin typeface="Bookman Old Style" panose="02050604050505020204" pitchFamily="18" charset="0"/>
                          <a:cs typeface="Calibri"/>
                        </a:rPr>
                        <a:t>%</a:t>
                      </a:r>
                      <a:endParaRPr lang="fr-FR" sz="2400" dirty="0">
                        <a:latin typeface="Bookman Old Style" panose="02050604050505020204" pitchFamily="18" charset="0"/>
                      </a:endParaRPr>
                    </a:p>
                  </a:txBody>
                  <a:tcPr/>
                </a:tc>
                <a:extLst>
                  <a:ext uri="{0D108BD9-81ED-4DB2-BD59-A6C34878D82A}">
                    <a16:rowId xmlns:a16="http://schemas.microsoft.com/office/drawing/2014/main" val="10003"/>
                  </a:ext>
                </a:extLst>
              </a:tr>
              <a:tr h="370840">
                <a:tc>
                  <a:txBody>
                    <a:bodyPr/>
                    <a:lstStyle/>
                    <a:p>
                      <a:r>
                        <a:rPr lang="fr-FR" sz="2400" dirty="0">
                          <a:latin typeface="Bookman Old Style" panose="02050604050505020204" pitchFamily="18" charset="0"/>
                        </a:rPr>
                        <a:t>TOTAL</a:t>
                      </a:r>
                    </a:p>
                  </a:txBody>
                  <a:tcPr/>
                </a:tc>
                <a:tc>
                  <a:txBody>
                    <a:bodyPr/>
                    <a:lstStyle/>
                    <a:p>
                      <a:r>
                        <a:rPr lang="fr-FR" sz="2400" dirty="0">
                          <a:latin typeface="Bookman Old Style" panose="02050604050505020204" pitchFamily="18" charset="0"/>
                        </a:rPr>
                        <a:t>50</a:t>
                      </a:r>
                    </a:p>
                  </a:txBody>
                  <a:tcPr/>
                </a:tc>
                <a:tc>
                  <a:txBody>
                    <a:bodyPr/>
                    <a:lstStyle/>
                    <a:p>
                      <a:r>
                        <a:rPr lang="fr-FR" sz="2400" dirty="0">
                          <a:latin typeface="Bookman Old Style" panose="02050604050505020204" pitchFamily="18" charset="0"/>
                        </a:rPr>
                        <a:t>100</a:t>
                      </a:r>
                      <a:r>
                        <a:rPr lang="fr-FR" sz="2400" dirty="0">
                          <a:latin typeface="Bookman Old Style" panose="02050604050505020204" pitchFamily="18" charset="0"/>
                          <a:cs typeface="Calibri"/>
                        </a:rPr>
                        <a:t>%</a:t>
                      </a:r>
                      <a:endParaRPr lang="fr-FR" sz="2400" dirty="0">
                        <a:latin typeface="Bookman Old Style" panose="02050604050505020204" pitchFamily="18" charset="0"/>
                      </a:endParaRPr>
                    </a:p>
                  </a:txBody>
                  <a:tcPr/>
                </a:tc>
                <a:extLst>
                  <a:ext uri="{0D108BD9-81ED-4DB2-BD59-A6C34878D82A}">
                    <a16:rowId xmlns:a16="http://schemas.microsoft.com/office/drawing/2014/main" val="10004"/>
                  </a:ext>
                </a:extLst>
              </a:tr>
            </a:tbl>
          </a:graphicData>
        </a:graphic>
      </p:graphicFrame>
      <p:sp>
        <p:nvSpPr>
          <p:cNvPr id="7" name="Rectangle 6"/>
          <p:cNvSpPr/>
          <p:nvPr/>
        </p:nvSpPr>
        <p:spPr>
          <a:xfrm>
            <a:off x="1619672" y="1010638"/>
            <a:ext cx="6940838" cy="1200329"/>
          </a:xfrm>
          <a:prstGeom prst="rect">
            <a:avLst/>
          </a:prstGeom>
        </p:spPr>
        <p:txBody>
          <a:bodyPr wrap="square">
            <a:spAutoFit/>
          </a:bodyPr>
          <a:lstStyle/>
          <a:p>
            <a:pPr lvl="0"/>
            <a:r>
              <a:rPr lang="fr-FR" sz="2400" b="1" dirty="0">
                <a:solidFill>
                  <a:prstClr val="black"/>
                </a:solidFill>
                <a:latin typeface="Bookman Old Style" panose="02050604050505020204" pitchFamily="18" charset="0"/>
              </a:rPr>
              <a:t>Tableau 2: Plan d’action juillet 2021-juin 2022 simplifié  après entretien avec le DAF :</a:t>
            </a:r>
            <a:endParaRPr lang="fr-FR" sz="2400" dirty="0">
              <a:solidFill>
                <a:prstClr val="black"/>
              </a:solidFill>
              <a:latin typeface="Bookman Old Style" panose="02050604050505020204" pitchFamily="18" charset="0"/>
            </a:endParaRPr>
          </a:p>
        </p:txBody>
      </p:sp>
    </p:spTree>
    <p:extLst>
      <p:ext uri="{BB962C8B-B14F-4D97-AF65-F5344CB8AC3E}">
        <p14:creationId xmlns:p14="http://schemas.microsoft.com/office/powerpoint/2010/main" val="361845296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116632"/>
            <a:ext cx="7498080" cy="706090"/>
          </a:xfrm>
        </p:spPr>
        <p:txBody>
          <a:bodyPr>
            <a:normAutofit/>
          </a:bodyPr>
          <a:lstStyle/>
          <a:p>
            <a:pPr algn="ctr"/>
            <a:r>
              <a:rPr lang="fr-FR" sz="3200" b="1" dirty="0">
                <a:latin typeface="Bookman Old Style" panose="02050604050505020204" pitchFamily="18" charset="0"/>
              </a:rPr>
              <a:t>II.3.5 Vérification de l’hypoth</a:t>
            </a:r>
            <a:r>
              <a:rPr lang="fr-FR" sz="3200" b="1" dirty="0">
                <a:latin typeface="Bookman Old Style" panose="02050604050505020204" pitchFamily="18" charset="0"/>
                <a:cs typeface="Calibri"/>
              </a:rPr>
              <a:t>è</a:t>
            </a:r>
            <a:r>
              <a:rPr lang="fr-FR" sz="3200" b="1" dirty="0">
                <a:latin typeface="Bookman Old Style" panose="02050604050505020204" pitchFamily="18" charset="0"/>
              </a:rPr>
              <a:t>se</a:t>
            </a:r>
          </a:p>
        </p:txBody>
      </p:sp>
      <p:sp>
        <p:nvSpPr>
          <p:cNvPr id="3" name="Espace réservé du contenu 2"/>
          <p:cNvSpPr>
            <a:spLocks noGrp="1"/>
          </p:cNvSpPr>
          <p:nvPr>
            <p:ph idx="1"/>
          </p:nvPr>
        </p:nvSpPr>
        <p:spPr>
          <a:xfrm>
            <a:off x="1435608" y="1124744"/>
            <a:ext cx="7498080" cy="5195664"/>
          </a:xfrm>
        </p:spPr>
        <p:txBody>
          <a:bodyPr>
            <a:normAutofit lnSpcReduction="10000"/>
          </a:bodyPr>
          <a:lstStyle/>
          <a:p>
            <a:pPr marL="82296" indent="0" algn="just">
              <a:buNone/>
            </a:pPr>
            <a:r>
              <a:rPr lang="fr-FR" sz="2400" dirty="0">
                <a:latin typeface="Bookman Old Style" panose="02050604050505020204" pitchFamily="18" charset="0"/>
              </a:rPr>
              <a:t>Dans 50 actions prévues dans le plan d’action juillet 2021-juin 2022, 42 actions ont été réalisées donc 84</a:t>
            </a:r>
            <a:r>
              <a:rPr lang="fr-FR" sz="2400" dirty="0">
                <a:latin typeface="Bookman Old Style" panose="02050604050505020204" pitchFamily="18" charset="0"/>
                <a:cs typeface="Calibri"/>
              </a:rPr>
              <a:t>% d’actions ont été mise en œuvre malgré le retard accusé en rapport avec l’échéance définit au départ.</a:t>
            </a:r>
            <a:r>
              <a:rPr lang="fr-FR" sz="2400" dirty="0">
                <a:latin typeface="Bookman Old Style" panose="02050604050505020204" pitchFamily="18" charset="0"/>
              </a:rPr>
              <a:t> Les 14% qui restent, n’ont pas été exécutées à cause de l’autorisation non accordée par la tutelle pour différentes raisons et les 2% proviennent d’une action inachevée </a:t>
            </a:r>
            <a:r>
              <a:rPr lang="fr-FR" sz="2400" dirty="0">
                <a:latin typeface="Bookman Old Style" panose="02050604050505020204" pitchFamily="18" charset="0"/>
                <a:cs typeface="Calibri"/>
              </a:rPr>
              <a:t>à</a:t>
            </a:r>
            <a:r>
              <a:rPr lang="fr-FR" sz="2400" dirty="0">
                <a:latin typeface="Bookman Old Style" panose="02050604050505020204" pitchFamily="18" charset="0"/>
              </a:rPr>
              <a:t> cause de sa mise en attente. </a:t>
            </a:r>
          </a:p>
          <a:p>
            <a:pPr marL="82296" indent="0" algn="just">
              <a:buNone/>
            </a:pPr>
            <a:r>
              <a:rPr lang="fr-FR" sz="2400" dirty="0">
                <a:latin typeface="Bookman Old Style" panose="02050604050505020204" pitchFamily="18" charset="0"/>
              </a:rPr>
              <a:t>Ainsi nous pouvons  nuancer notre hypothèse de départ car l’efficacit</a:t>
            </a:r>
            <a:r>
              <a:rPr lang="fr-FR" sz="2400" dirty="0">
                <a:latin typeface="Bookman Old Style" panose="02050604050505020204" pitchFamily="18" charset="0"/>
                <a:cs typeface="Calibri"/>
              </a:rPr>
              <a:t>é</a:t>
            </a:r>
            <a:r>
              <a:rPr lang="fr-FR" sz="2400" dirty="0">
                <a:latin typeface="Bookman Old Style" panose="02050604050505020204" pitchFamily="18" charset="0"/>
              </a:rPr>
              <a:t> de la procédure administrative et financière dans la réalisation de ses activités pour atteindre les objectifs fix</a:t>
            </a:r>
            <a:r>
              <a:rPr lang="fr-FR" sz="2400" dirty="0">
                <a:latin typeface="Bookman Old Style" panose="02050604050505020204" pitchFamily="18" charset="0"/>
                <a:cs typeface="Calibri"/>
              </a:rPr>
              <a:t>és est </a:t>
            </a:r>
            <a:r>
              <a:rPr lang="fr-FR" sz="2400" dirty="0">
                <a:latin typeface="Bookman Old Style" panose="02050604050505020204" pitchFamily="18" charset="0"/>
              </a:rPr>
              <a:t>de 84</a:t>
            </a:r>
            <a:r>
              <a:rPr lang="fr-FR" sz="2400" dirty="0">
                <a:latin typeface="Bookman Old Style" panose="02050604050505020204" pitchFamily="18" charset="0"/>
                <a:cs typeface="Calibri"/>
              </a:rPr>
              <a:t>% et non 100%.</a:t>
            </a:r>
            <a:endParaRPr lang="fr-FR" sz="2400" dirty="0">
              <a:latin typeface="Bookman Old Style" panose="02050604050505020204" pitchFamily="18" charset="0"/>
            </a:endParaRPr>
          </a:p>
        </p:txBody>
      </p:sp>
    </p:spTree>
    <p:extLst>
      <p:ext uri="{BB962C8B-B14F-4D97-AF65-F5344CB8AC3E}">
        <p14:creationId xmlns:p14="http://schemas.microsoft.com/office/powerpoint/2010/main" val="419405824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400" b="1" dirty="0">
                <a:latin typeface="Bookman Old Style" panose="02050604050505020204" pitchFamily="18" charset="0"/>
              </a:rPr>
              <a:t>CHAPITRE III:CORRELATION ENTRE LES ECUES ET LE STAGE</a:t>
            </a:r>
          </a:p>
        </p:txBody>
      </p:sp>
      <p:sp>
        <p:nvSpPr>
          <p:cNvPr id="3" name="Espace réservé du contenu 2"/>
          <p:cNvSpPr>
            <a:spLocks noGrp="1"/>
          </p:cNvSpPr>
          <p:nvPr>
            <p:ph idx="1"/>
          </p:nvPr>
        </p:nvSpPr>
        <p:spPr>
          <a:xfrm>
            <a:off x="1444240" y="1387054"/>
            <a:ext cx="7498080" cy="4152528"/>
          </a:xfrm>
        </p:spPr>
        <p:txBody>
          <a:bodyPr>
            <a:normAutofit/>
          </a:bodyPr>
          <a:lstStyle/>
          <a:p>
            <a:pPr marL="82296" indent="0">
              <a:buNone/>
            </a:pPr>
            <a:r>
              <a:rPr lang="fr-FR" sz="2400" dirty="0">
                <a:latin typeface="Bookman Old Style" panose="02050604050505020204" pitchFamily="18" charset="0"/>
              </a:rPr>
              <a:t>Les cours qui nous ont été d’une grande utilité pendant notre période de stage sont:</a:t>
            </a:r>
          </a:p>
          <a:p>
            <a:pPr>
              <a:buFont typeface="Wingdings" pitchFamily="2" charset="2"/>
              <a:buChar char="§"/>
            </a:pPr>
            <a:r>
              <a:rPr lang="fr-FR" sz="2400" dirty="0">
                <a:latin typeface="Bookman Old Style" panose="02050604050505020204" pitchFamily="18" charset="0"/>
              </a:rPr>
              <a:t>Gestion des entreprises;</a:t>
            </a:r>
          </a:p>
          <a:p>
            <a:pPr>
              <a:buFont typeface="Wingdings" pitchFamily="2" charset="2"/>
              <a:buChar char="§"/>
            </a:pPr>
            <a:r>
              <a:rPr lang="fr-FR" sz="2400" dirty="0">
                <a:latin typeface="Bookman Old Style" panose="02050604050505020204" pitchFamily="18" charset="0"/>
              </a:rPr>
              <a:t>Gestion des Ressources Humaines;</a:t>
            </a:r>
          </a:p>
          <a:p>
            <a:pPr>
              <a:buFont typeface="Wingdings" pitchFamily="2" charset="2"/>
              <a:buChar char="§"/>
            </a:pPr>
            <a:r>
              <a:rPr lang="fr-FR" sz="2400" dirty="0">
                <a:latin typeface="Bookman Old Style" panose="02050604050505020204" pitchFamily="18" charset="0"/>
              </a:rPr>
              <a:t>Comptabilité Générale;</a:t>
            </a:r>
          </a:p>
          <a:p>
            <a:pPr>
              <a:buFont typeface="Wingdings" pitchFamily="2" charset="2"/>
              <a:buChar char="§"/>
            </a:pPr>
            <a:r>
              <a:rPr lang="fr-FR" sz="2400" dirty="0">
                <a:latin typeface="Bookman Old Style" panose="02050604050505020204" pitchFamily="18" charset="0"/>
              </a:rPr>
              <a:t>Méthodologie de recherche;</a:t>
            </a:r>
          </a:p>
          <a:p>
            <a:pPr>
              <a:buFont typeface="Wingdings" pitchFamily="2" charset="2"/>
              <a:buChar char="§"/>
            </a:pPr>
            <a:r>
              <a:rPr lang="fr-FR" sz="2400" dirty="0">
                <a:latin typeface="Bookman Old Style" panose="02050604050505020204" pitchFamily="18" charset="0"/>
              </a:rPr>
              <a:t>Recherche Documentaire;</a:t>
            </a:r>
          </a:p>
          <a:p>
            <a:pPr>
              <a:buFont typeface="Wingdings" pitchFamily="2" charset="2"/>
              <a:buChar char="§"/>
            </a:pPr>
            <a:r>
              <a:rPr lang="fr-FR" sz="2400" dirty="0">
                <a:latin typeface="Bookman Old Style" panose="02050604050505020204" pitchFamily="18" charset="0"/>
              </a:rPr>
              <a:t>Entrepreneuriat;</a:t>
            </a:r>
          </a:p>
          <a:p>
            <a:pPr>
              <a:buFont typeface="Wingdings" pitchFamily="2" charset="2"/>
              <a:buChar char="§"/>
            </a:pPr>
            <a:r>
              <a:rPr lang="fr-FR" sz="2400" dirty="0">
                <a:latin typeface="Bookman Old Style" panose="02050604050505020204" pitchFamily="18" charset="0"/>
              </a:rPr>
              <a:t>Théorie des organisation.</a:t>
            </a:r>
          </a:p>
        </p:txBody>
      </p:sp>
    </p:spTree>
    <p:extLst>
      <p:ext uri="{BB962C8B-B14F-4D97-AF65-F5344CB8AC3E}">
        <p14:creationId xmlns:p14="http://schemas.microsoft.com/office/powerpoint/2010/main" val="34889627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b="1" dirty="0">
                <a:latin typeface="Bookman Old Style" panose="02050604050505020204" pitchFamily="18" charset="0"/>
              </a:rPr>
              <a:t>CHAPITRE IV: BILAN DE STAGE</a:t>
            </a:r>
          </a:p>
        </p:txBody>
      </p:sp>
      <p:sp>
        <p:nvSpPr>
          <p:cNvPr id="3" name="Espace réservé du contenu 2"/>
          <p:cNvSpPr>
            <a:spLocks noGrp="1"/>
          </p:cNvSpPr>
          <p:nvPr>
            <p:ph idx="1"/>
          </p:nvPr>
        </p:nvSpPr>
        <p:spPr>
          <a:xfrm>
            <a:off x="1435608" y="1839280"/>
            <a:ext cx="7498080" cy="3179440"/>
          </a:xfrm>
        </p:spPr>
        <p:txBody>
          <a:bodyPr>
            <a:normAutofit/>
          </a:bodyPr>
          <a:lstStyle/>
          <a:p>
            <a:pPr marL="82296" indent="0" algn="ctr">
              <a:buNone/>
            </a:pPr>
            <a:r>
              <a:rPr lang="fr-FR" sz="2400" b="1" dirty="0">
                <a:latin typeface="Bookman Old Style" panose="02050604050505020204" pitchFamily="18" charset="0"/>
              </a:rPr>
              <a:t>IV.</a:t>
            </a:r>
            <a:r>
              <a:rPr lang="fr-FR" sz="2400" b="1" dirty="0">
                <a:latin typeface="Bookman Old Style" panose="02050604050505020204" pitchFamily="18" charset="0"/>
                <a:cs typeface="Calibri"/>
              </a:rPr>
              <a:t>1</a:t>
            </a:r>
            <a:r>
              <a:rPr lang="fr-FR" sz="2400" b="1" dirty="0">
                <a:latin typeface="Bookman Old Style" panose="02050604050505020204" pitchFamily="18" charset="0"/>
              </a:rPr>
              <a:t>.Appreciation</a:t>
            </a:r>
          </a:p>
          <a:p>
            <a:pPr marL="82296" indent="0" algn="ctr">
              <a:buNone/>
            </a:pPr>
            <a:endParaRPr lang="fr-FR" sz="2400" b="1" dirty="0">
              <a:latin typeface="Bookman Old Style" panose="02050604050505020204" pitchFamily="18" charset="0"/>
            </a:endParaRPr>
          </a:p>
          <a:p>
            <a:pPr marL="82296" indent="0" algn="just">
              <a:buNone/>
            </a:pPr>
            <a:r>
              <a:rPr lang="fr-FR" sz="2400" dirty="0">
                <a:latin typeface="Bookman Old Style" panose="02050604050505020204" pitchFamily="18" charset="0"/>
              </a:rPr>
              <a:t>Nous avons apprécié comment chaque service  s’organise  malgré que certains services soient différents des autres et comment ils s’atteignent leurs objectifs en faisant recours aux procédures administratives et financières.</a:t>
            </a:r>
          </a:p>
          <a:p>
            <a:pPr marL="82296" indent="0" algn="ctr">
              <a:buNone/>
            </a:pPr>
            <a:endParaRPr lang="fr-FR" sz="2400" b="1" dirty="0">
              <a:latin typeface="Bookman Old Style" panose="02050604050505020204" pitchFamily="18" charset="0"/>
            </a:endParaRPr>
          </a:p>
          <a:p>
            <a:pPr marL="82296" indent="0">
              <a:buNone/>
            </a:pPr>
            <a:endParaRPr lang="fr-FR" sz="2400" dirty="0">
              <a:latin typeface="Bookman Old Style" panose="02050604050505020204" pitchFamily="18" charset="0"/>
            </a:endParaRPr>
          </a:p>
        </p:txBody>
      </p:sp>
    </p:spTree>
    <p:extLst>
      <p:ext uri="{BB962C8B-B14F-4D97-AF65-F5344CB8AC3E}">
        <p14:creationId xmlns:p14="http://schemas.microsoft.com/office/powerpoint/2010/main" val="318771082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b="1" dirty="0">
                <a:latin typeface="Bookman Old Style" panose="02050604050505020204" pitchFamily="18" charset="0"/>
              </a:rPr>
              <a:t>IV.2. Critiques</a:t>
            </a:r>
          </a:p>
        </p:txBody>
      </p:sp>
      <p:sp>
        <p:nvSpPr>
          <p:cNvPr id="3" name="Espace réservé du contenu 2"/>
          <p:cNvSpPr>
            <a:spLocks noGrp="1"/>
          </p:cNvSpPr>
          <p:nvPr>
            <p:ph idx="1"/>
          </p:nvPr>
        </p:nvSpPr>
        <p:spPr>
          <a:xfrm>
            <a:off x="1435608" y="1628800"/>
            <a:ext cx="7498080" cy="3251448"/>
          </a:xfrm>
        </p:spPr>
        <p:txBody>
          <a:bodyPr>
            <a:normAutofit/>
          </a:bodyPr>
          <a:lstStyle/>
          <a:p>
            <a:pPr marL="82296" indent="0" algn="just">
              <a:buNone/>
            </a:pPr>
            <a:r>
              <a:rPr lang="fr-FR" sz="2400" dirty="0">
                <a:latin typeface="Bookman Old Style" panose="02050604050505020204" pitchFamily="18" charset="0"/>
              </a:rPr>
              <a:t>Au cours de notre stage à l’ADB, les activités se déroulaient bien  mais il y a quelques critiques qui ne peuvent pas manquer :</a:t>
            </a:r>
          </a:p>
          <a:p>
            <a:pPr lvl="0" algn="just"/>
            <a:r>
              <a:rPr lang="fr-FR" sz="2400" dirty="0">
                <a:latin typeface="Bookman Old Style" panose="02050604050505020204" pitchFamily="18" charset="0"/>
              </a:rPr>
              <a:t>Le manque de liquidité (caisse) dans l’entreprise ;</a:t>
            </a:r>
          </a:p>
          <a:p>
            <a:pPr lvl="0" algn="just"/>
            <a:r>
              <a:rPr lang="fr-FR" sz="2400" dirty="0">
                <a:latin typeface="Bookman Old Style" panose="02050604050505020204" pitchFamily="18" charset="0"/>
              </a:rPr>
              <a:t>Une  procédure très longue pour obtention de demande tout frais de fonctionnement.</a:t>
            </a:r>
          </a:p>
          <a:p>
            <a:pPr lvl="0" algn="just"/>
            <a:endParaRPr lang="fr-FR" sz="2400" dirty="0">
              <a:latin typeface="Bookman Old Style" panose="02050604050505020204" pitchFamily="18" charset="0"/>
            </a:endParaRPr>
          </a:p>
          <a:p>
            <a:pPr marL="82296" indent="0" algn="just">
              <a:buNone/>
            </a:pPr>
            <a:endParaRPr lang="fr-FR" sz="2400" dirty="0">
              <a:latin typeface="Bookman Old Style" panose="02050604050505020204" pitchFamily="18" charset="0"/>
            </a:endParaRPr>
          </a:p>
        </p:txBody>
      </p:sp>
    </p:spTree>
    <p:extLst>
      <p:ext uri="{BB962C8B-B14F-4D97-AF65-F5344CB8AC3E}">
        <p14:creationId xmlns:p14="http://schemas.microsoft.com/office/powerpoint/2010/main" val="186169305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latin typeface="Bookman Old Style" panose="02050604050505020204" pitchFamily="18" charset="0"/>
              </a:rPr>
              <a:t>IV.3 Suggestions</a:t>
            </a:r>
          </a:p>
        </p:txBody>
      </p:sp>
      <p:sp>
        <p:nvSpPr>
          <p:cNvPr id="3" name="Espace réservé du contenu 2"/>
          <p:cNvSpPr>
            <a:spLocks noGrp="1"/>
          </p:cNvSpPr>
          <p:nvPr>
            <p:ph idx="1"/>
          </p:nvPr>
        </p:nvSpPr>
        <p:spPr>
          <a:xfrm>
            <a:off x="1461256" y="1947292"/>
            <a:ext cx="7498080" cy="2963416"/>
          </a:xfrm>
        </p:spPr>
        <p:txBody>
          <a:bodyPr>
            <a:normAutofit/>
          </a:bodyPr>
          <a:lstStyle/>
          <a:p>
            <a:pPr marL="82296" indent="0" algn="just">
              <a:buNone/>
            </a:pPr>
            <a:r>
              <a:rPr lang="fr-FR" sz="2400" dirty="0">
                <a:latin typeface="Bookman Old Style" panose="02050604050505020204" pitchFamily="18" charset="0"/>
              </a:rPr>
              <a:t>Comme il y a des critiques, il doit y avoir  des suggestions :</a:t>
            </a:r>
          </a:p>
          <a:p>
            <a:pPr lvl="0" algn="just"/>
            <a:r>
              <a:rPr lang="fr-FR" sz="2400" dirty="0">
                <a:latin typeface="Bookman Old Style" panose="02050604050505020204" pitchFamily="18" charset="0"/>
              </a:rPr>
              <a:t>disposer une caisse dans l’entreprise pour éviter le gaspillage de déplacement.</a:t>
            </a:r>
          </a:p>
          <a:p>
            <a:pPr lvl="0" algn="just"/>
            <a:r>
              <a:rPr lang="fr-FR" sz="2400" dirty="0">
                <a:latin typeface="Bookman Old Style" panose="02050604050505020204" pitchFamily="18" charset="0"/>
              </a:rPr>
              <a:t> demander si c’est possible au MF de condenser certaines étapes pour la demande et le règlement des factures.</a:t>
            </a:r>
          </a:p>
          <a:p>
            <a:pPr marL="82296" lvl="0" indent="0" algn="just">
              <a:buNone/>
            </a:pPr>
            <a:endParaRPr lang="fr-FR" sz="2400" dirty="0">
              <a:latin typeface="Bookman Old Style" panose="02050604050505020204" pitchFamily="18" charset="0"/>
            </a:endParaRPr>
          </a:p>
          <a:p>
            <a:pPr marL="82296" indent="0" algn="just">
              <a:buNone/>
            </a:pPr>
            <a:endParaRPr lang="fr-FR" sz="4000" dirty="0">
              <a:latin typeface="Bookman Old Style" panose="02050604050505020204" pitchFamily="18" charset="0"/>
            </a:endParaRPr>
          </a:p>
        </p:txBody>
      </p:sp>
    </p:spTree>
    <p:extLst>
      <p:ext uri="{BB962C8B-B14F-4D97-AF65-F5344CB8AC3E}">
        <p14:creationId xmlns:p14="http://schemas.microsoft.com/office/powerpoint/2010/main" val="33138908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Bookman Old Style" panose="02050604050505020204" pitchFamily="18" charset="0"/>
              </a:rPr>
              <a:t>Plan de l'exposé</a:t>
            </a:r>
          </a:p>
        </p:txBody>
      </p:sp>
      <p:sp>
        <p:nvSpPr>
          <p:cNvPr id="3" name="Espace réservé du contenu 2"/>
          <p:cNvSpPr>
            <a:spLocks noGrp="1"/>
          </p:cNvSpPr>
          <p:nvPr>
            <p:ph idx="1"/>
          </p:nvPr>
        </p:nvSpPr>
        <p:spPr>
          <a:xfrm>
            <a:off x="1187624" y="1700808"/>
            <a:ext cx="7498080" cy="4800600"/>
          </a:xfrm>
        </p:spPr>
        <p:txBody>
          <a:bodyPr>
            <a:normAutofit/>
          </a:bodyPr>
          <a:lstStyle/>
          <a:p>
            <a:r>
              <a:rPr lang="fr-FR" sz="2400" dirty="0">
                <a:latin typeface="Bookman Old Style" panose="02050604050505020204" pitchFamily="18" charset="0"/>
              </a:rPr>
              <a:t>INTRODUCTION GENERALE</a:t>
            </a:r>
          </a:p>
          <a:p>
            <a:r>
              <a:rPr lang="fr-FR" sz="2400" dirty="0">
                <a:latin typeface="Bookman Old Style" panose="02050604050505020204" pitchFamily="18" charset="0"/>
              </a:rPr>
              <a:t>PRESENTATION GENERALE DE L’ADB</a:t>
            </a:r>
          </a:p>
          <a:p>
            <a:r>
              <a:rPr lang="fr-FR" sz="2400" dirty="0">
                <a:latin typeface="Bookman Old Style" panose="02050604050505020204" pitchFamily="18" charset="0"/>
              </a:rPr>
              <a:t>DEROULEMENT DU STAGE</a:t>
            </a:r>
          </a:p>
          <a:p>
            <a:r>
              <a:rPr lang="fr-FR" sz="2400" dirty="0">
                <a:latin typeface="Bookman Old Style" panose="02050604050505020204" pitchFamily="18" charset="0"/>
              </a:rPr>
              <a:t>CORRELATION ENTRE LES ECUES ET LE STAGE</a:t>
            </a:r>
          </a:p>
          <a:p>
            <a:r>
              <a:rPr lang="fr-FR" sz="2400" dirty="0">
                <a:latin typeface="Bookman Old Style" panose="02050604050505020204" pitchFamily="18" charset="0"/>
              </a:rPr>
              <a:t>BILAN DU STAGE</a:t>
            </a:r>
          </a:p>
          <a:p>
            <a:r>
              <a:rPr lang="fr-FR" sz="2400" dirty="0">
                <a:latin typeface="Bookman Old Style" panose="02050604050505020204" pitchFamily="18" charset="0"/>
              </a:rPr>
              <a:t>CONCLUSION GENERALE</a:t>
            </a:r>
          </a:p>
        </p:txBody>
      </p:sp>
    </p:spTree>
    <p:extLst>
      <p:ext uri="{BB962C8B-B14F-4D97-AF65-F5344CB8AC3E}">
        <p14:creationId xmlns:p14="http://schemas.microsoft.com/office/powerpoint/2010/main" val="307054325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latin typeface="Bookman Old Style" panose="02050604050505020204" pitchFamily="18" charset="0"/>
              </a:rPr>
              <a:t>CONCLUSION GENERALE</a:t>
            </a:r>
          </a:p>
        </p:txBody>
      </p:sp>
      <p:sp>
        <p:nvSpPr>
          <p:cNvPr id="3" name="Espace réservé du contenu 2"/>
          <p:cNvSpPr>
            <a:spLocks noGrp="1"/>
          </p:cNvSpPr>
          <p:nvPr>
            <p:ph idx="1"/>
          </p:nvPr>
        </p:nvSpPr>
        <p:spPr>
          <a:xfrm>
            <a:off x="1435608" y="1916832"/>
            <a:ext cx="7498080" cy="3179440"/>
          </a:xfrm>
        </p:spPr>
        <p:txBody>
          <a:bodyPr>
            <a:normAutofit/>
          </a:bodyPr>
          <a:lstStyle/>
          <a:p>
            <a:pPr marL="82296" indent="0" algn="just">
              <a:lnSpc>
                <a:spcPct val="150000"/>
              </a:lnSpc>
              <a:buNone/>
            </a:pPr>
            <a:r>
              <a:rPr lang="fr-FR" sz="2400" dirty="0">
                <a:latin typeface="Bookman Old Style" panose="02050604050505020204" pitchFamily="18" charset="0"/>
              </a:rPr>
              <a:t>Le stage effectu</a:t>
            </a:r>
            <a:r>
              <a:rPr lang="fr-FR" sz="2400" dirty="0">
                <a:latin typeface="Bookman Old Style" panose="02050604050505020204" pitchFamily="18" charset="0"/>
                <a:cs typeface="Calibri"/>
              </a:rPr>
              <a:t>é</a:t>
            </a:r>
            <a:r>
              <a:rPr lang="fr-FR" sz="2400" dirty="0">
                <a:latin typeface="Bookman Old Style" panose="02050604050505020204" pitchFamily="18" charset="0"/>
              </a:rPr>
              <a:t> </a:t>
            </a:r>
            <a:r>
              <a:rPr lang="fr-FR" sz="2400" dirty="0">
                <a:latin typeface="Bookman Old Style" panose="02050604050505020204" pitchFamily="18" charset="0"/>
                <a:cs typeface="Calibri"/>
              </a:rPr>
              <a:t>à l’ADB nous a permis de comparer, appliquer mais aussi d’évaluer nos connaissances acquises dans le milieu professionnel et d’avoir un aperçu global du fonctionnement.</a:t>
            </a:r>
            <a:endParaRPr lang="fr-FR" sz="2400" dirty="0">
              <a:latin typeface="Bookman Old Style" panose="02050604050505020204" pitchFamily="18" charset="0"/>
            </a:endParaRPr>
          </a:p>
        </p:txBody>
      </p:sp>
    </p:spTree>
    <p:extLst>
      <p:ext uri="{BB962C8B-B14F-4D97-AF65-F5344CB8AC3E}">
        <p14:creationId xmlns:p14="http://schemas.microsoft.com/office/powerpoint/2010/main" val="358415680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1556792"/>
            <a:ext cx="7498080" cy="2952328"/>
          </a:xfrm>
        </p:spPr>
        <p:txBody>
          <a:bodyPr>
            <a:normAutofit/>
          </a:bodyPr>
          <a:lstStyle/>
          <a:p>
            <a:pPr algn="ctr"/>
            <a:r>
              <a:rPr lang="fr-FR" b="1" i="1" dirty="0">
                <a:latin typeface="Bookman Old Style" panose="02050604050505020204" pitchFamily="18" charset="0"/>
              </a:rPr>
              <a:t>MERCI POUR VOTRE AIMABLE ATTENTION</a:t>
            </a:r>
            <a:r>
              <a:rPr lang="fr-FR" b="1" i="1" dirty="0">
                <a:latin typeface="Bookman Old Style" panose="02050604050505020204" pitchFamily="18" charset="0"/>
                <a:cs typeface="Calibri"/>
              </a:rPr>
              <a:t>!!!</a:t>
            </a:r>
            <a:endParaRPr lang="fr-FR" b="1" i="1" dirty="0">
              <a:latin typeface="Bookman Old Style" panose="02050604050505020204" pitchFamily="18" charset="0"/>
            </a:endParaRPr>
          </a:p>
        </p:txBody>
      </p:sp>
    </p:spTree>
    <p:extLst>
      <p:ext uri="{BB962C8B-B14F-4D97-AF65-F5344CB8AC3E}">
        <p14:creationId xmlns:p14="http://schemas.microsoft.com/office/powerpoint/2010/main" val="314046938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latin typeface="Bookman Old Style" panose="02050604050505020204" pitchFamily="18" charset="0"/>
              </a:rPr>
              <a:t>INTRODUCTION GENERALE</a:t>
            </a:r>
          </a:p>
        </p:txBody>
      </p:sp>
      <p:sp>
        <p:nvSpPr>
          <p:cNvPr id="3" name="Espace réservé du contenu 2"/>
          <p:cNvSpPr>
            <a:spLocks noGrp="1"/>
          </p:cNvSpPr>
          <p:nvPr>
            <p:ph idx="1"/>
          </p:nvPr>
        </p:nvSpPr>
        <p:spPr>
          <a:xfrm>
            <a:off x="1115616" y="1447800"/>
            <a:ext cx="7818072" cy="4800600"/>
          </a:xfrm>
        </p:spPr>
        <p:txBody>
          <a:bodyPr>
            <a:normAutofit/>
          </a:bodyPr>
          <a:lstStyle/>
          <a:p>
            <a:pPr algn="just"/>
            <a:r>
              <a:rPr lang="fr-FR" sz="2400" dirty="0">
                <a:latin typeface="Bookman Old Style" panose="02050604050505020204" pitchFamily="18" charset="0"/>
              </a:rPr>
              <a:t>A la fin de la 3</a:t>
            </a:r>
            <a:r>
              <a:rPr lang="fr-FR" sz="2400" baseline="30000" dirty="0">
                <a:latin typeface="Bookman Old Style" panose="02050604050505020204" pitchFamily="18" charset="0"/>
                <a:cs typeface="Calibri"/>
              </a:rPr>
              <a:t>ème</a:t>
            </a:r>
            <a:r>
              <a:rPr lang="fr-FR" sz="2400" dirty="0">
                <a:latin typeface="Bookman Old Style" panose="02050604050505020204" pitchFamily="18" charset="0"/>
                <a:cs typeface="Calibri"/>
              </a:rPr>
              <a:t> année académique, le Ministère de l’éducation Nationale et de la Recherche Scientifique en collaboration avec l’Université Lumière de Bujumbura organise un stage académique d’un mois pour compléter les connaissances acquises en classe par des pratiques.</a:t>
            </a:r>
          </a:p>
          <a:p>
            <a:pPr algn="just"/>
            <a:r>
              <a:rPr lang="fr-FR" sz="2400" dirty="0">
                <a:latin typeface="Bookman Old Style" panose="02050604050505020204" pitchFamily="18" charset="0"/>
                <a:cs typeface="Calibri"/>
              </a:rPr>
              <a:t>C’est dans cette optique que nous avons </a:t>
            </a:r>
            <a:r>
              <a:rPr lang="fr-FR" sz="2400">
                <a:latin typeface="Bookman Old Style" panose="02050604050505020204" pitchFamily="18" charset="0"/>
                <a:cs typeface="Calibri"/>
              </a:rPr>
              <a:t>effectué notre </a:t>
            </a:r>
            <a:r>
              <a:rPr lang="fr-FR" sz="2400" dirty="0">
                <a:latin typeface="Bookman Old Style" panose="02050604050505020204" pitchFamily="18" charset="0"/>
                <a:cs typeface="Calibri"/>
              </a:rPr>
              <a:t>stage á l’Agence de Développement du Burundi pour la période du 02 Novembre au 02 Décembre 2022.</a:t>
            </a:r>
            <a:endParaRPr lang="fr-FR" sz="2400" dirty="0">
              <a:latin typeface="Bookman Old Style" panose="02050604050505020204" pitchFamily="18" charset="0"/>
            </a:endParaRPr>
          </a:p>
        </p:txBody>
      </p:sp>
    </p:spTree>
    <p:extLst>
      <p:ext uri="{BB962C8B-B14F-4D97-AF65-F5344CB8AC3E}">
        <p14:creationId xmlns:p14="http://schemas.microsoft.com/office/powerpoint/2010/main" val="357020635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5608" y="453196"/>
            <a:ext cx="7498080" cy="994122"/>
          </a:xfrm>
        </p:spPr>
        <p:txBody>
          <a:bodyPr>
            <a:normAutofit/>
          </a:bodyPr>
          <a:lstStyle/>
          <a:p>
            <a:pPr algn="ctr"/>
            <a:r>
              <a:rPr lang="fr-FR" sz="2400" dirty="0">
                <a:latin typeface="Bookman Old Style" panose="02050604050505020204" pitchFamily="18" charset="0"/>
              </a:rPr>
              <a:t>CHAPITRE I:PRESENTATION GENERALE DE L’ADB</a:t>
            </a:r>
          </a:p>
        </p:txBody>
      </p:sp>
      <p:sp>
        <p:nvSpPr>
          <p:cNvPr id="3" name="Espace réservé du contenu 2"/>
          <p:cNvSpPr>
            <a:spLocks noGrp="1"/>
          </p:cNvSpPr>
          <p:nvPr>
            <p:ph idx="1"/>
          </p:nvPr>
        </p:nvSpPr>
        <p:spPr/>
        <p:txBody>
          <a:bodyPr/>
          <a:lstStyle/>
          <a:p>
            <a:pPr marL="82296" indent="0">
              <a:buNone/>
            </a:pPr>
            <a:r>
              <a:rPr lang="fr-FR" b="1" dirty="0">
                <a:latin typeface="Bookman Old Style" panose="02050604050505020204" pitchFamily="18" charset="0"/>
                <a:cs typeface="Calibri"/>
              </a:rPr>
              <a:t>I.1 Historique de l’ADB</a:t>
            </a:r>
          </a:p>
          <a:p>
            <a:pPr algn="just">
              <a:lnSpc>
                <a:spcPct val="150000"/>
              </a:lnSpc>
              <a:buFont typeface="Wingdings" pitchFamily="2" charset="2"/>
              <a:buChar char="v"/>
            </a:pPr>
            <a:r>
              <a:rPr lang="fr-FR" sz="2000" dirty="0">
                <a:latin typeface="Bookman Old Style" panose="02050604050505020204" pitchFamily="18" charset="0"/>
                <a:cs typeface="Calibri"/>
              </a:rPr>
              <a:t>L’Agence de Développement du Burundi ,ADB en sigle est un établissement public à caractère administratif, créée en remplacement de l’Agence de Promotion des Investissements(API) par la loi n°1/19 du 17 juin 2021 et mis en application par le Décret n°100/255  du 15 novembre 2021.</a:t>
            </a:r>
          </a:p>
          <a:p>
            <a:pPr algn="just">
              <a:lnSpc>
                <a:spcPct val="150000"/>
              </a:lnSpc>
              <a:buFont typeface="Wingdings" pitchFamily="2" charset="2"/>
              <a:buChar char="v"/>
            </a:pPr>
            <a:r>
              <a:rPr lang="fr-FR" sz="2000" dirty="0">
                <a:latin typeface="Bookman Old Style" panose="02050604050505020204" pitchFamily="18" charset="0"/>
                <a:cs typeface="Calibri"/>
              </a:rPr>
              <a:t>L’Agence est le portail d’entrée et le seul interlocuteur de tous les investisseurs à la recherche d’opportunité d’affaires au Burundi.</a:t>
            </a:r>
            <a:endParaRPr lang="fr-FR" sz="2000" dirty="0">
              <a:latin typeface="Bookman Old Style" panose="02050604050505020204" pitchFamily="18" charset="0"/>
            </a:endParaRPr>
          </a:p>
        </p:txBody>
      </p:sp>
    </p:spTree>
    <p:extLst>
      <p:ext uri="{BB962C8B-B14F-4D97-AF65-F5344CB8AC3E}">
        <p14:creationId xmlns:p14="http://schemas.microsoft.com/office/powerpoint/2010/main" val="25125909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24" y="836712"/>
            <a:ext cx="7956376" cy="1143000"/>
          </a:xfrm>
        </p:spPr>
        <p:txBody>
          <a:bodyPr>
            <a:normAutofit/>
          </a:bodyPr>
          <a:lstStyle/>
          <a:p>
            <a:r>
              <a:rPr lang="fr-FR" sz="3200" b="1" dirty="0">
                <a:latin typeface="Bookman Old Style" panose="02050604050505020204" pitchFamily="18" charset="0"/>
              </a:rPr>
              <a:t>I.2 Situation géographique de l’ADB</a:t>
            </a:r>
          </a:p>
        </p:txBody>
      </p:sp>
      <p:sp>
        <p:nvSpPr>
          <p:cNvPr id="3" name="Espace réservé du contenu 2"/>
          <p:cNvSpPr>
            <a:spLocks noGrp="1"/>
          </p:cNvSpPr>
          <p:nvPr>
            <p:ph idx="1"/>
          </p:nvPr>
        </p:nvSpPr>
        <p:spPr>
          <a:xfrm>
            <a:off x="1475656" y="2204864"/>
            <a:ext cx="7498080" cy="2448272"/>
          </a:xfrm>
        </p:spPr>
        <p:txBody>
          <a:bodyPr>
            <a:normAutofit/>
          </a:bodyPr>
          <a:lstStyle/>
          <a:p>
            <a:pPr marL="82296" indent="0" algn="just">
              <a:buNone/>
            </a:pPr>
            <a:r>
              <a:rPr lang="fr-FR" sz="2800" dirty="0">
                <a:latin typeface="Bookman Old Style" panose="02050604050505020204" pitchFamily="18" charset="0"/>
              </a:rPr>
              <a:t> </a:t>
            </a:r>
          </a:p>
          <a:p>
            <a:pPr marL="82296" indent="0" algn="just">
              <a:buNone/>
            </a:pPr>
            <a:r>
              <a:rPr lang="fr-FR" sz="2800" dirty="0">
                <a:latin typeface="Bookman Old Style" panose="02050604050505020204" pitchFamily="18" charset="0"/>
              </a:rPr>
              <a:t>Le siège de l’ADB est situé </a:t>
            </a:r>
            <a:r>
              <a:rPr lang="fr-FR" sz="2800" dirty="0">
                <a:latin typeface="Bookman Old Style" panose="02050604050505020204" pitchFamily="18" charset="0"/>
                <a:cs typeface="Calibri"/>
              </a:rPr>
              <a:t>à</a:t>
            </a:r>
            <a:r>
              <a:rPr lang="fr-FR" sz="2800" dirty="0">
                <a:latin typeface="Bookman Old Style" panose="02050604050505020204" pitchFamily="18" charset="0"/>
              </a:rPr>
              <a:t> Bujumbura, quartier Mutanga Nord, Boulevard MWEZI GISABO, immeuble </a:t>
            </a:r>
            <a:r>
              <a:rPr lang="fr-FR" sz="2800" dirty="0" err="1">
                <a:latin typeface="Bookman Old Style" panose="02050604050505020204" pitchFamily="18" charset="0"/>
              </a:rPr>
              <a:t>Asharif</a:t>
            </a:r>
            <a:r>
              <a:rPr lang="fr-FR" sz="2800" dirty="0">
                <a:latin typeface="Bookman Old Style" panose="02050604050505020204" pitchFamily="18" charset="0"/>
                <a:cs typeface="Calibri"/>
              </a:rPr>
              <a:t>.</a:t>
            </a:r>
            <a:endParaRPr lang="fr-FR" sz="2800" dirty="0">
              <a:latin typeface="Bookman Old Style" panose="02050604050505020204" pitchFamily="18" charset="0"/>
            </a:endParaRPr>
          </a:p>
        </p:txBody>
      </p:sp>
    </p:spTree>
    <p:extLst>
      <p:ext uri="{BB962C8B-B14F-4D97-AF65-F5344CB8AC3E}">
        <p14:creationId xmlns:p14="http://schemas.microsoft.com/office/powerpoint/2010/main" val="13181170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3648" y="0"/>
            <a:ext cx="7498080" cy="720080"/>
          </a:xfrm>
        </p:spPr>
        <p:txBody>
          <a:bodyPr>
            <a:normAutofit/>
          </a:bodyPr>
          <a:lstStyle/>
          <a:p>
            <a:pPr algn="ctr"/>
            <a:r>
              <a:rPr lang="fr-FR" sz="2800" b="1" dirty="0">
                <a:latin typeface="Bookman Old Style" panose="02050604050505020204" pitchFamily="18" charset="0"/>
              </a:rPr>
              <a:t>1.3 Vision et Mission</a:t>
            </a:r>
          </a:p>
        </p:txBody>
      </p:sp>
      <p:sp>
        <p:nvSpPr>
          <p:cNvPr id="3" name="Espace réservé du contenu 2"/>
          <p:cNvSpPr>
            <a:spLocks noGrp="1"/>
          </p:cNvSpPr>
          <p:nvPr>
            <p:ph idx="1"/>
          </p:nvPr>
        </p:nvSpPr>
        <p:spPr>
          <a:xfrm>
            <a:off x="1435608" y="836712"/>
            <a:ext cx="7498080" cy="4835624"/>
          </a:xfrm>
        </p:spPr>
        <p:txBody>
          <a:bodyPr>
            <a:normAutofit/>
          </a:bodyPr>
          <a:lstStyle/>
          <a:p>
            <a:pPr lvl="1">
              <a:buFont typeface="Wingdings" pitchFamily="2" charset="2"/>
              <a:buChar char="v"/>
            </a:pPr>
            <a:r>
              <a:rPr lang="fr-FR" b="1" dirty="0">
                <a:latin typeface="Bookman Old Style" panose="02050604050505020204" pitchFamily="18" charset="0"/>
              </a:rPr>
              <a:t>Vision</a:t>
            </a:r>
          </a:p>
          <a:p>
            <a:pPr marL="82296" indent="0">
              <a:buNone/>
            </a:pPr>
            <a:r>
              <a:rPr lang="fr-FR" sz="2400" dirty="0">
                <a:latin typeface="Bookman Old Style" panose="02050604050505020204" pitchFamily="18" charset="0"/>
              </a:rPr>
              <a:t>L’ADB a pour mission générale de promouvoir et de faciliter les investissements locaux et étrangers ainsi que les exportations.</a:t>
            </a:r>
          </a:p>
          <a:p>
            <a:pPr marL="82296" indent="0">
              <a:buNone/>
            </a:pPr>
            <a:endParaRPr lang="fr-FR" sz="2400" dirty="0">
              <a:latin typeface="Bookman Old Style" panose="02050604050505020204" pitchFamily="18" charset="0"/>
            </a:endParaRPr>
          </a:p>
          <a:p>
            <a:pPr>
              <a:buFont typeface="Wingdings" pitchFamily="2" charset="2"/>
              <a:buChar char="v"/>
            </a:pPr>
            <a:r>
              <a:rPr lang="fr-FR" sz="2400" b="1" dirty="0">
                <a:latin typeface="Bookman Old Style" panose="02050604050505020204" pitchFamily="18" charset="0"/>
              </a:rPr>
              <a:t>Missions </a:t>
            </a:r>
          </a:p>
          <a:p>
            <a:pPr>
              <a:buFont typeface="Wingdings" pitchFamily="2" charset="2"/>
              <a:buChar char="v"/>
            </a:pPr>
            <a:endParaRPr lang="fr-FR" sz="2400" b="1" dirty="0">
              <a:latin typeface="Bookman Old Style" panose="02050604050505020204" pitchFamily="18" charset="0"/>
            </a:endParaRPr>
          </a:p>
          <a:p>
            <a:pPr marL="82296" indent="0">
              <a:buNone/>
            </a:pPr>
            <a:r>
              <a:rPr lang="fr-FR" sz="2400" dirty="0">
                <a:latin typeface="Bookman Old Style" panose="02050604050505020204" pitchFamily="18" charset="0"/>
              </a:rPr>
              <a:t>L’ADB dispose de 12 missions spécifiques  qui se résument la mise en place d’un environnement favorable </a:t>
            </a:r>
            <a:r>
              <a:rPr lang="fr-FR" sz="2400" dirty="0">
                <a:latin typeface="Bookman Old Style" panose="02050604050505020204" pitchFamily="18" charset="0"/>
                <a:cs typeface="Calibri"/>
              </a:rPr>
              <a:t>à</a:t>
            </a:r>
            <a:r>
              <a:rPr lang="fr-FR" sz="2400" dirty="0">
                <a:latin typeface="Bookman Old Style" panose="02050604050505020204" pitchFamily="18" charset="0"/>
              </a:rPr>
              <a:t> l’entrepreneur  pour le développement des affaires au Burundi.</a:t>
            </a:r>
          </a:p>
        </p:txBody>
      </p:sp>
    </p:spTree>
    <p:extLst>
      <p:ext uri="{BB962C8B-B14F-4D97-AF65-F5344CB8AC3E}">
        <p14:creationId xmlns:p14="http://schemas.microsoft.com/office/powerpoint/2010/main" val="8390468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0" y="332656"/>
            <a:ext cx="7498080" cy="731168"/>
          </a:xfrm>
        </p:spPr>
        <p:txBody>
          <a:bodyPr>
            <a:normAutofit/>
          </a:bodyPr>
          <a:lstStyle/>
          <a:p>
            <a:pPr algn="ctr"/>
            <a:r>
              <a:rPr lang="fr-FR" sz="3600" b="1" dirty="0">
                <a:latin typeface="Bookman Old Style" panose="02050604050505020204" pitchFamily="18" charset="0"/>
              </a:rPr>
              <a:t>1.4 Perspectives d’avenir</a:t>
            </a:r>
          </a:p>
        </p:txBody>
      </p:sp>
      <p:sp>
        <p:nvSpPr>
          <p:cNvPr id="3" name="Espace réservé du contenu 2"/>
          <p:cNvSpPr>
            <a:spLocks noGrp="1"/>
          </p:cNvSpPr>
          <p:nvPr>
            <p:ph idx="1"/>
          </p:nvPr>
        </p:nvSpPr>
        <p:spPr>
          <a:xfrm>
            <a:off x="1435608" y="1628800"/>
            <a:ext cx="7498080" cy="3395464"/>
          </a:xfrm>
        </p:spPr>
        <p:txBody>
          <a:bodyPr>
            <a:normAutofit/>
          </a:bodyPr>
          <a:lstStyle/>
          <a:p>
            <a:pPr marL="82296" indent="0" algn="just">
              <a:buNone/>
            </a:pPr>
            <a:r>
              <a:rPr lang="fr-FR" sz="2400" dirty="0">
                <a:latin typeface="Bookman Old Style" panose="02050604050505020204" pitchFamily="18" charset="0"/>
              </a:rPr>
              <a:t>Les perspectives d’avenir de l’ADB sur une vision stratégique </a:t>
            </a:r>
            <a:r>
              <a:rPr lang="fr-FR" sz="2400" dirty="0">
                <a:latin typeface="Bookman Old Style" panose="02050604050505020204" pitchFamily="18" charset="0"/>
                <a:cs typeface="Calibri"/>
              </a:rPr>
              <a:t>à</a:t>
            </a:r>
            <a:r>
              <a:rPr lang="fr-FR" sz="2400" dirty="0">
                <a:latin typeface="Bookman Old Style" panose="02050604050505020204" pitchFamily="18" charset="0"/>
              </a:rPr>
              <a:t> l’horizon 2027 se présente sur 3 piliers:</a:t>
            </a:r>
          </a:p>
          <a:p>
            <a:pPr algn="just">
              <a:buFont typeface="Wingdings" pitchFamily="2" charset="2"/>
              <a:buChar char="ü"/>
            </a:pPr>
            <a:r>
              <a:rPr lang="fr-FR" sz="2400" dirty="0">
                <a:latin typeface="Bookman Old Style" panose="02050604050505020204" pitchFamily="18" charset="0"/>
              </a:rPr>
              <a:t>Faciliter l’investissement privé;</a:t>
            </a:r>
          </a:p>
          <a:p>
            <a:pPr algn="just">
              <a:buFont typeface="Wingdings" pitchFamily="2" charset="2"/>
              <a:buChar char="ü"/>
            </a:pPr>
            <a:r>
              <a:rPr lang="fr-FR" sz="2400" dirty="0">
                <a:latin typeface="Bookman Old Style" panose="02050604050505020204" pitchFamily="18" charset="0"/>
              </a:rPr>
              <a:t>Etre un facilitateur de l’</a:t>
            </a:r>
            <a:r>
              <a:rPr lang="fr-FR" sz="2400" dirty="0">
                <a:latin typeface="Bookman Old Style" panose="02050604050505020204" pitchFamily="18" charset="0"/>
                <a:cs typeface="Calibri"/>
              </a:rPr>
              <a:t>é</a:t>
            </a:r>
            <a:r>
              <a:rPr lang="fr-FR" sz="2400" dirty="0">
                <a:latin typeface="Bookman Old Style" panose="02050604050505020204" pitchFamily="18" charset="0"/>
              </a:rPr>
              <a:t>cosyst</a:t>
            </a:r>
            <a:r>
              <a:rPr lang="fr-FR" sz="2400" dirty="0">
                <a:latin typeface="Bookman Old Style" panose="02050604050505020204" pitchFamily="18" charset="0"/>
                <a:cs typeface="Calibri"/>
              </a:rPr>
              <a:t>è</a:t>
            </a:r>
            <a:r>
              <a:rPr lang="fr-FR" sz="2400" dirty="0">
                <a:latin typeface="Bookman Old Style" panose="02050604050505020204" pitchFamily="18" charset="0"/>
              </a:rPr>
              <a:t>me pour soutenir le développement des petites et moyennes entreprises;</a:t>
            </a:r>
          </a:p>
          <a:p>
            <a:pPr algn="just">
              <a:buFont typeface="Wingdings" pitchFamily="2" charset="2"/>
              <a:buChar char="ü"/>
            </a:pPr>
            <a:r>
              <a:rPr lang="fr-FR" sz="2400" dirty="0">
                <a:latin typeface="Bookman Old Style" panose="02050604050505020204" pitchFamily="18" charset="0"/>
              </a:rPr>
              <a:t>Renforcer les capacités d’exportation.</a:t>
            </a:r>
          </a:p>
        </p:txBody>
      </p:sp>
    </p:spTree>
    <p:extLst>
      <p:ext uri="{BB962C8B-B14F-4D97-AF65-F5344CB8AC3E}">
        <p14:creationId xmlns:p14="http://schemas.microsoft.com/office/powerpoint/2010/main" val="69783002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0" y="332656"/>
            <a:ext cx="7498080" cy="1287016"/>
          </a:xfrm>
        </p:spPr>
        <p:txBody>
          <a:bodyPr>
            <a:normAutofit fontScale="90000"/>
          </a:bodyPr>
          <a:lstStyle/>
          <a:p>
            <a:pPr algn="ctr"/>
            <a:br>
              <a:rPr lang="fr-FR" sz="2400" dirty="0">
                <a:latin typeface="Bookman Old Style" panose="02050604050505020204" pitchFamily="18" charset="0"/>
              </a:rPr>
            </a:br>
            <a:r>
              <a:rPr lang="fr-FR" sz="2400" dirty="0">
                <a:latin typeface="Bookman Old Style" panose="02050604050505020204" pitchFamily="18" charset="0"/>
              </a:rPr>
              <a:t>CHAPITRE</a:t>
            </a:r>
            <a:r>
              <a:rPr lang="fr-FR" sz="2800" dirty="0">
                <a:latin typeface="Bookman Old Style" panose="02050604050505020204" pitchFamily="18" charset="0"/>
              </a:rPr>
              <a:t> II: DEROULEMENT DU STAGE</a:t>
            </a:r>
            <a:br>
              <a:rPr lang="fr-FR" sz="2800" dirty="0">
                <a:latin typeface="Bookman Old Style" panose="02050604050505020204" pitchFamily="18" charset="0"/>
              </a:rPr>
            </a:br>
            <a:r>
              <a:rPr lang="fr-FR" sz="2800" dirty="0">
                <a:latin typeface="Bookman Old Style" panose="02050604050505020204" pitchFamily="18" charset="0"/>
              </a:rPr>
              <a:t>	</a:t>
            </a:r>
            <a:r>
              <a:rPr lang="fr-FR" sz="2800" b="1" dirty="0">
                <a:latin typeface="Bookman Old Style" panose="02050604050505020204" pitchFamily="18" charset="0"/>
              </a:rPr>
              <a:t>II.</a:t>
            </a:r>
            <a:r>
              <a:rPr lang="fr-FR" sz="2800" b="1" dirty="0">
                <a:latin typeface="Bookman Old Style" panose="02050604050505020204" pitchFamily="18" charset="0"/>
                <a:cs typeface="Calibri"/>
              </a:rPr>
              <a:t>1 Présentation des services d’accueil</a:t>
            </a:r>
            <a:br>
              <a:rPr lang="fr-FR" sz="2800" b="1" dirty="0">
                <a:latin typeface="Bookman Old Style" panose="02050604050505020204" pitchFamily="18" charset="0"/>
                <a:cs typeface="Calibri"/>
              </a:rPr>
            </a:br>
            <a:endParaRPr lang="fr-FR" sz="2800" b="1" dirty="0">
              <a:latin typeface="Bookman Old Style" panose="02050604050505020204" pitchFamily="18" charset="0"/>
            </a:endParaRPr>
          </a:p>
        </p:txBody>
      </p:sp>
      <p:sp>
        <p:nvSpPr>
          <p:cNvPr id="3" name="Espace réservé du contenu 2"/>
          <p:cNvSpPr>
            <a:spLocks noGrp="1"/>
          </p:cNvSpPr>
          <p:nvPr>
            <p:ph idx="1"/>
          </p:nvPr>
        </p:nvSpPr>
        <p:spPr>
          <a:xfrm>
            <a:off x="1395140" y="1484784"/>
            <a:ext cx="7569348" cy="4440560"/>
          </a:xfrm>
        </p:spPr>
        <p:txBody>
          <a:bodyPr>
            <a:normAutofit/>
          </a:bodyPr>
          <a:lstStyle/>
          <a:p>
            <a:pPr marL="82296" indent="0">
              <a:buNone/>
            </a:pPr>
            <a:r>
              <a:rPr lang="fr-FR" sz="2400" dirty="0">
                <a:latin typeface="Bookman Old Style" panose="02050604050505020204" pitchFamily="18" charset="0"/>
              </a:rPr>
              <a:t>Durant la période de stage </a:t>
            </a:r>
            <a:r>
              <a:rPr lang="fr-FR" sz="2400" dirty="0">
                <a:latin typeface="Bookman Old Style" panose="02050604050505020204" pitchFamily="18" charset="0"/>
                <a:cs typeface="Calibri"/>
              </a:rPr>
              <a:t>à l’ADB , nous avons  pu visiter différents services à savoir:</a:t>
            </a:r>
          </a:p>
          <a:p>
            <a:pPr>
              <a:buFont typeface="Wingdings" pitchFamily="2" charset="2"/>
              <a:buChar char="Ø"/>
            </a:pPr>
            <a:r>
              <a:rPr lang="fr-FR" sz="2400" dirty="0">
                <a:latin typeface="Bookman Old Style" panose="02050604050505020204" pitchFamily="18" charset="0"/>
                <a:cs typeface="Calibri"/>
              </a:rPr>
              <a:t>Service Etude, Prospection et Recherche des Opportunités;</a:t>
            </a:r>
          </a:p>
          <a:p>
            <a:pPr>
              <a:buFont typeface="Wingdings" pitchFamily="2" charset="2"/>
              <a:buChar char="Ø"/>
            </a:pPr>
            <a:r>
              <a:rPr lang="fr-FR" sz="2400" dirty="0">
                <a:latin typeface="Bookman Old Style" panose="02050604050505020204" pitchFamily="18" charset="0"/>
                <a:cs typeface="Calibri"/>
              </a:rPr>
              <a:t>Service Statistiques, Planification Stratégique et Suivi-Evaluation;</a:t>
            </a:r>
          </a:p>
          <a:p>
            <a:pPr>
              <a:buFont typeface="Wingdings" pitchFamily="2" charset="2"/>
              <a:buChar char="Ø"/>
            </a:pPr>
            <a:r>
              <a:rPr lang="fr-FR" sz="2400" dirty="0">
                <a:latin typeface="Bookman Old Style" panose="02050604050505020204" pitchFamily="18" charset="0"/>
                <a:cs typeface="Calibri"/>
              </a:rPr>
              <a:t>Service financier et logistique;</a:t>
            </a:r>
          </a:p>
          <a:p>
            <a:pPr>
              <a:buFont typeface="Wingdings" pitchFamily="2" charset="2"/>
              <a:buChar char="Ø"/>
            </a:pPr>
            <a:r>
              <a:rPr lang="fr-FR" sz="2400" dirty="0">
                <a:latin typeface="Bookman Old Style" panose="02050604050505020204" pitchFamily="18" charset="0"/>
                <a:cs typeface="Calibri"/>
              </a:rPr>
              <a:t>Cellule de Gestion des Ressources Humaines;</a:t>
            </a:r>
          </a:p>
          <a:p>
            <a:pPr>
              <a:buFont typeface="Wingdings" pitchFamily="2" charset="2"/>
              <a:buChar char="Ø"/>
            </a:pPr>
            <a:r>
              <a:rPr lang="fr-FR" sz="2400" dirty="0">
                <a:latin typeface="Bookman Old Style" panose="02050604050505020204" pitchFamily="18" charset="0"/>
                <a:cs typeface="Calibri"/>
              </a:rPr>
              <a:t>Service Immatriculation;</a:t>
            </a:r>
          </a:p>
          <a:p>
            <a:pPr>
              <a:buFont typeface="Wingdings" pitchFamily="2" charset="2"/>
              <a:buChar char="Ø"/>
            </a:pPr>
            <a:r>
              <a:rPr lang="fr-FR" sz="2400" dirty="0">
                <a:latin typeface="Bookman Old Style" panose="02050604050505020204" pitchFamily="18" charset="0"/>
                <a:cs typeface="Calibri"/>
              </a:rPr>
              <a:t>Service appui et assistance aux investisseurs.</a:t>
            </a:r>
          </a:p>
          <a:p>
            <a:pPr marL="82296" indent="0">
              <a:buNone/>
            </a:pPr>
            <a:endParaRPr lang="fr-FR" sz="2400" dirty="0">
              <a:latin typeface="Bookman Old Style" panose="02050604050505020204" pitchFamily="18" charset="0"/>
            </a:endParaRPr>
          </a:p>
        </p:txBody>
      </p:sp>
    </p:spTree>
    <p:extLst>
      <p:ext uri="{BB962C8B-B14F-4D97-AF65-F5344CB8AC3E}">
        <p14:creationId xmlns:p14="http://schemas.microsoft.com/office/powerpoint/2010/main" val="16667509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b="1" dirty="0">
                <a:latin typeface="Bookman Old Style" panose="02050604050505020204" pitchFamily="18" charset="0"/>
              </a:rPr>
              <a:t>II.2 Activités réalisées</a:t>
            </a:r>
          </a:p>
        </p:txBody>
      </p:sp>
      <p:sp>
        <p:nvSpPr>
          <p:cNvPr id="3" name="Espace réservé du contenu 2"/>
          <p:cNvSpPr>
            <a:spLocks noGrp="1"/>
          </p:cNvSpPr>
          <p:nvPr>
            <p:ph idx="1"/>
          </p:nvPr>
        </p:nvSpPr>
        <p:spPr>
          <a:xfrm>
            <a:off x="1331640" y="1538300"/>
            <a:ext cx="7602048" cy="3781400"/>
          </a:xfrm>
        </p:spPr>
        <p:txBody>
          <a:bodyPr>
            <a:normAutofit/>
          </a:bodyPr>
          <a:lstStyle/>
          <a:p>
            <a:pPr marL="82296" indent="0" algn="just">
              <a:lnSpc>
                <a:spcPct val="150000"/>
              </a:lnSpc>
              <a:buNone/>
            </a:pPr>
            <a:r>
              <a:rPr lang="fr-FR" sz="2400" dirty="0">
                <a:latin typeface="Bookman Old Style" panose="02050604050505020204" pitchFamily="18" charset="0"/>
              </a:rPr>
              <a:t>Pendant notre visite dans les différents services de l’ADB, nous avons eu l’honneur d’effectuer quelques t</a:t>
            </a:r>
            <a:r>
              <a:rPr lang="fr-FR" sz="2400" dirty="0">
                <a:latin typeface="Bookman Old Style" panose="02050604050505020204" pitchFamily="18" charset="0"/>
                <a:cs typeface="Calibri"/>
              </a:rPr>
              <a:t>â</a:t>
            </a:r>
            <a:r>
              <a:rPr lang="fr-FR" sz="2400" dirty="0">
                <a:latin typeface="Bookman Old Style" panose="02050604050505020204" pitchFamily="18" charset="0"/>
              </a:rPr>
              <a:t>ches notamment :la transmission des dossiers , enregistrement   opérations effectuées par l’ADB et le  classement des factures.</a:t>
            </a:r>
          </a:p>
        </p:txBody>
      </p:sp>
    </p:spTree>
    <p:extLst>
      <p:ext uri="{BB962C8B-B14F-4D97-AF65-F5344CB8AC3E}">
        <p14:creationId xmlns:p14="http://schemas.microsoft.com/office/powerpoint/2010/main" val="108945149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1904</TotalTime>
  <Words>996</Words>
  <Application>Microsoft Office PowerPoint</Application>
  <PresentationFormat>On-screen Show (4:3)</PresentationFormat>
  <Paragraphs>112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Bookman Old Style</vt:lpstr>
      <vt:lpstr>Calibri</vt:lpstr>
      <vt:lpstr>Gill Sans MT</vt:lpstr>
      <vt:lpstr>Verdana</vt:lpstr>
      <vt:lpstr>Wingdings</vt:lpstr>
      <vt:lpstr>Wingdings 2</vt:lpstr>
      <vt:lpstr>Solstice</vt:lpstr>
      <vt:lpstr>  UNIVERSITE LUMIERE DE BUJUMBURA FACULTE DE GESTION ET ADMINISTRATION Option: FINANCE ET COMPTABILITE   </vt:lpstr>
      <vt:lpstr>Plan de l'exposé</vt:lpstr>
      <vt:lpstr>INTRODUCTION GENERALE</vt:lpstr>
      <vt:lpstr>CHAPITRE I:PRESENTATION GENERALE DE L’ADB</vt:lpstr>
      <vt:lpstr>I.2 Situation géographique de l’ADB</vt:lpstr>
      <vt:lpstr>1.3 Vision et Mission</vt:lpstr>
      <vt:lpstr>1.4 Perspectives d’avenir</vt:lpstr>
      <vt:lpstr> CHAPITRE II: DEROULEMENT DU STAGE  II.1 Présentation des services d’accueil </vt:lpstr>
      <vt:lpstr>II.2 Activités réalisées</vt:lpstr>
      <vt:lpstr>II.3 THEME TRAITE: « ANALYSE DES PROCEDURES ADMINISTRATIVES ET FINANICERES DANS LA REALISATION DES ACTIVITES AU SEIN DE L’ADB »</vt:lpstr>
      <vt:lpstr>II.3.2 Hypothèse</vt:lpstr>
      <vt:lpstr>II.3.3 Cadre théorique</vt:lpstr>
      <vt:lpstr>II.3.4 Cadre pratique a. Procédure administrative  et financière de l’ADB</vt:lpstr>
      <vt:lpstr>b. Plan d’action juillet 2021-juin 2022</vt:lpstr>
      <vt:lpstr>II.3.5 Vérification de l’hypothèse</vt:lpstr>
      <vt:lpstr>CHAPITRE III:CORRELATION ENTRE LES ECUES ET LE STAGE</vt:lpstr>
      <vt:lpstr>CHAPITRE IV: BILAN DE STAGE</vt:lpstr>
      <vt:lpstr>IV.2. Critiques</vt:lpstr>
      <vt:lpstr>IV.3 Suggestions</vt:lpstr>
      <vt:lpstr>CONCLUSION GENERALE</vt:lpstr>
      <vt:lpstr>MERCI POUR VOTRE AIMABLE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750097</dc:creator>
  <cp:lastModifiedBy>aimable munyeshaka</cp:lastModifiedBy>
  <cp:revision>95</cp:revision>
  <dcterms:created xsi:type="dcterms:W3CDTF">2023-07-21T08:44:56Z</dcterms:created>
  <dcterms:modified xsi:type="dcterms:W3CDTF">2023-09-01T12:19:28Z</dcterms:modified>
</cp:coreProperties>
</file>