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83" r:id="rId3"/>
    <p:sldId id="285" r:id="rId4"/>
    <p:sldId id="284" r:id="rId5"/>
    <p:sldId id="276" r:id="rId6"/>
    <p:sldId id="281" r:id="rId7"/>
    <p:sldId id="269" r:id="rId8"/>
    <p:sldId id="270" r:id="rId9"/>
    <p:sldId id="277" r:id="rId10"/>
    <p:sldId id="278" r:id="rId11"/>
    <p:sldId id="272" r:id="rId12"/>
    <p:sldId id="273" r:id="rId13"/>
    <p:sldId id="274" r:id="rId14"/>
    <p:sldId id="279" r:id="rId15"/>
    <p:sldId id="275" r:id="rId16"/>
    <p:sldId id="280" r:id="rId17"/>
    <p:sldId id="282" r:id="rId18"/>
    <p:sldId id="286" r:id="rId19"/>
  </p:sldIdLst>
  <p:sldSz cx="18288000" cy="10287000"/>
  <p:notesSz cx="10287000" cy="1828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08" userDrawn="1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gJtH+b5cjuB5KvMWUA/Oe88WIQ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92" autoAdjust="0"/>
  </p:normalViewPr>
  <p:slideViewPr>
    <p:cSldViewPr snapToGrid="0">
      <p:cViewPr>
        <p:scale>
          <a:sx n="66" d="100"/>
          <a:sy n="66" d="100"/>
        </p:scale>
        <p:origin x="48" y="306"/>
      </p:cViewPr>
      <p:guideLst>
        <p:guide orient="horz" pos="33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55508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8284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220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6260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056543" y="9517380"/>
            <a:ext cx="15485714" cy="367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20193852 문유빈</a:t>
            </a:r>
            <a:endParaRPr sz="1800" b="0" i="0" u="none" strike="noStrike" cap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926781" y="6773800"/>
            <a:ext cx="1165940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Droid Sans Mono"/>
                <a:sym typeface="Droid Sans Mono"/>
              </a:rPr>
              <a:t>2021/2 ~ 2022/1 </a:t>
            </a:r>
            <a:endParaRPr sz="1800" b="0" i="0" u="none" strike="noStrike" cap="none" dirty="0">
              <a:solidFill>
                <a:schemeClr val="dk1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Droid Sans Mono"/>
              <a:sym typeface="Droid Sans Mono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791933" y="1586190"/>
            <a:ext cx="21022420" cy="4203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0" b="0" i="0" u="none" strike="noStrike" cap="none" dirty="0" err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Smel</a:t>
            </a:r>
            <a:r>
              <a:rPr lang="en-US" sz="170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Lab</a:t>
            </a:r>
            <a:endParaRPr sz="17000" b="0" i="0" u="none" strike="noStrike" cap="none" dirty="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Student Research</a:t>
            </a:r>
            <a:endParaRPr sz="1800" b="0" i="0" u="none" strike="noStrike" cap="none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59242" y="285453"/>
            <a:ext cx="17753400" cy="6368400"/>
            <a:chOff x="159242" y="285453"/>
            <a:chExt cx="17753400" cy="6368400"/>
          </a:xfrm>
        </p:grpSpPr>
        <p:pic>
          <p:nvPicPr>
            <p:cNvPr id="4" name="그림 3"/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0" t="11832" r="17380" b="678"/>
            <a:stretch/>
          </p:blipFill>
          <p:spPr>
            <a:xfrm>
              <a:off x="549842" y="285453"/>
              <a:ext cx="17362800" cy="63684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0800000">
              <a:off x="159242" y="1852283"/>
              <a:ext cx="492443" cy="211908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Antibiotics</a:t>
              </a:r>
              <a:endParaRPr lang="ko-KR" altLang="en-US" sz="2000" dirty="0"/>
            </a:p>
          </p:txBody>
        </p:sp>
      </p:grpSp>
      <p:sp>
        <p:nvSpPr>
          <p:cNvPr id="35" name="왼쪽 대괄호 34"/>
          <p:cNvSpPr/>
          <p:nvPr/>
        </p:nvSpPr>
        <p:spPr>
          <a:xfrm rot="16200000">
            <a:off x="9404632" y="6435872"/>
            <a:ext cx="148791" cy="52143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왼쪽 대괄호 36"/>
          <p:cNvSpPr/>
          <p:nvPr/>
        </p:nvSpPr>
        <p:spPr>
          <a:xfrm rot="16200000">
            <a:off x="4861831" y="5802398"/>
            <a:ext cx="159578" cy="1782292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왼쪽 대괄호 37"/>
          <p:cNvSpPr/>
          <p:nvPr/>
        </p:nvSpPr>
        <p:spPr>
          <a:xfrm rot="16200000">
            <a:off x="6556865" y="5878339"/>
            <a:ext cx="170798" cy="163483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왼쪽 대괄호 38"/>
          <p:cNvSpPr/>
          <p:nvPr/>
        </p:nvSpPr>
        <p:spPr>
          <a:xfrm rot="16200000">
            <a:off x="8201912" y="5882854"/>
            <a:ext cx="159581" cy="1616678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537855" y="6826767"/>
            <a:ext cx="1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Lactating pig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43550" y="6832671"/>
            <a:ext cx="1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Lactating pig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325092" y="6837776"/>
            <a:ext cx="1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Finishing pig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677690" y="6841748"/>
            <a:ext cx="1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Finishing pig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416255" y="7301464"/>
            <a:ext cx="1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Fecal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856836" y="7323936"/>
            <a:ext cx="1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Nasal</a:t>
            </a:r>
            <a:endParaRPr lang="ko-KR" altLang="en-US" dirty="0"/>
          </a:p>
        </p:txBody>
      </p:sp>
      <p:sp>
        <p:nvSpPr>
          <p:cNvPr id="46" name="왼쪽 대괄호 45"/>
          <p:cNvSpPr/>
          <p:nvPr/>
        </p:nvSpPr>
        <p:spPr>
          <a:xfrm rot="16200000">
            <a:off x="7375795" y="5531888"/>
            <a:ext cx="195138" cy="326141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064653" y="7747277"/>
            <a:ext cx="1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49" name="왼쪽 대괄호 48"/>
          <p:cNvSpPr/>
          <p:nvPr/>
        </p:nvSpPr>
        <p:spPr>
          <a:xfrm rot="16200000">
            <a:off x="3073989" y="5796847"/>
            <a:ext cx="160787" cy="179218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왼쪽 대괄호 49"/>
          <p:cNvSpPr/>
          <p:nvPr/>
        </p:nvSpPr>
        <p:spPr>
          <a:xfrm rot="16200000">
            <a:off x="9985204" y="6392989"/>
            <a:ext cx="132537" cy="62345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왼쪽 대괄호 50"/>
          <p:cNvSpPr/>
          <p:nvPr/>
        </p:nvSpPr>
        <p:spPr>
          <a:xfrm rot="16200000">
            <a:off x="10557649" y="6443999"/>
            <a:ext cx="132537" cy="52143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 rot="5400000">
            <a:off x="8879425" y="6956609"/>
            <a:ext cx="1227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Lactating</a:t>
            </a:r>
          </a:p>
          <a:p>
            <a:pPr algn="ctr"/>
            <a:r>
              <a:rPr lang="en-US" altLang="ko-KR" dirty="0" smtClean="0"/>
              <a:t> pig farm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 rot="5400000">
            <a:off x="9432633" y="6972900"/>
            <a:ext cx="1233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Finishing</a:t>
            </a:r>
          </a:p>
          <a:p>
            <a:pPr algn="ctr"/>
            <a:r>
              <a:rPr lang="en-US" altLang="ko-KR" dirty="0" smtClean="0"/>
              <a:t> pig farm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 rot="5400000">
            <a:off x="10033685" y="6953609"/>
            <a:ext cx="1233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Waste</a:t>
            </a:r>
          </a:p>
          <a:p>
            <a:pPr algn="ctr"/>
            <a:r>
              <a:rPr lang="en-US" altLang="ko-KR" dirty="0" smtClean="0"/>
              <a:t>water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432633" y="7730903"/>
            <a:ext cx="1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Environment</a:t>
            </a:r>
            <a:endParaRPr lang="ko-KR" altLang="en-US" dirty="0"/>
          </a:p>
        </p:txBody>
      </p:sp>
      <p:sp>
        <p:nvSpPr>
          <p:cNvPr id="57" name="왼쪽 대괄호 56"/>
          <p:cNvSpPr/>
          <p:nvPr/>
        </p:nvSpPr>
        <p:spPr>
          <a:xfrm rot="16200000">
            <a:off x="13421628" y="5010458"/>
            <a:ext cx="268526" cy="5086181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왼쪽 대괄호 57"/>
          <p:cNvSpPr/>
          <p:nvPr/>
        </p:nvSpPr>
        <p:spPr>
          <a:xfrm rot="16200000">
            <a:off x="14760585" y="5442760"/>
            <a:ext cx="163173" cy="251362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왼쪽 대괄호 58"/>
          <p:cNvSpPr/>
          <p:nvPr/>
        </p:nvSpPr>
        <p:spPr>
          <a:xfrm rot="16200000">
            <a:off x="12212506" y="5419096"/>
            <a:ext cx="152183" cy="2551593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1571887" y="6846512"/>
            <a:ext cx="1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Fecal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4209318" y="6826766"/>
            <a:ext cx="1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Nasal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2939364" y="7747276"/>
            <a:ext cx="1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Human</a:t>
            </a:r>
            <a:endParaRPr lang="ko-KR" altLang="en-US" dirty="0"/>
          </a:p>
        </p:txBody>
      </p:sp>
      <p:sp>
        <p:nvSpPr>
          <p:cNvPr id="63" name="왼쪽 대괄호 62"/>
          <p:cNvSpPr/>
          <p:nvPr/>
        </p:nvSpPr>
        <p:spPr>
          <a:xfrm rot="16200000">
            <a:off x="3950207" y="5377601"/>
            <a:ext cx="190645" cy="357447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왼쪽 대괄호 63"/>
          <p:cNvSpPr/>
          <p:nvPr/>
        </p:nvSpPr>
        <p:spPr>
          <a:xfrm rot="16200000">
            <a:off x="5564950" y="4148693"/>
            <a:ext cx="232460" cy="6845778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왼쪽 대괄호 64"/>
          <p:cNvSpPr/>
          <p:nvPr/>
        </p:nvSpPr>
        <p:spPr>
          <a:xfrm rot="16200000">
            <a:off x="9938794" y="6613804"/>
            <a:ext cx="258353" cy="188966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949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727590" y="1"/>
            <a:ext cx="10071280" cy="10286999"/>
            <a:chOff x="4449446" y="1150132"/>
            <a:chExt cx="7073253" cy="788505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7" r="20551"/>
            <a:stretch/>
          </p:blipFill>
          <p:spPr>
            <a:xfrm>
              <a:off x="4449446" y="1150132"/>
              <a:ext cx="7073253" cy="7885059"/>
            </a:xfrm>
            <a:prstGeom prst="rect">
              <a:avLst/>
            </a:prstGeom>
          </p:spPr>
        </p:pic>
        <p:sp>
          <p:nvSpPr>
            <p:cNvPr id="5" name="왼쪽 대괄호 4"/>
            <p:cNvSpPr/>
            <p:nvPr/>
          </p:nvSpPr>
          <p:spPr>
            <a:xfrm>
              <a:off x="4772025" y="2598419"/>
              <a:ext cx="314325" cy="535305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왼쪽 대괄호 5"/>
            <p:cNvSpPr/>
            <p:nvPr/>
          </p:nvSpPr>
          <p:spPr>
            <a:xfrm>
              <a:off x="4772025" y="3427413"/>
              <a:ext cx="314325" cy="2049462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왼쪽 대괄호 6"/>
            <p:cNvSpPr/>
            <p:nvPr/>
          </p:nvSpPr>
          <p:spPr>
            <a:xfrm>
              <a:off x="4772025" y="5476875"/>
              <a:ext cx="314325" cy="1304925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왼쪽 대괄호 7"/>
            <p:cNvSpPr/>
            <p:nvPr/>
          </p:nvSpPr>
          <p:spPr>
            <a:xfrm>
              <a:off x="4772024" y="6781801"/>
              <a:ext cx="314325" cy="1276350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왼쪽 대괄호 8"/>
            <p:cNvSpPr/>
            <p:nvPr/>
          </p:nvSpPr>
          <p:spPr>
            <a:xfrm>
              <a:off x="4772024" y="3133726"/>
              <a:ext cx="314325" cy="293686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2002052" y="907308"/>
            <a:ext cx="6194738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This figure </a:t>
            </a:r>
            <a:r>
              <a:rPr lang="en-US" altLang="ko-KR" sz="2000" dirty="0" smtClean="0"/>
              <a:t>shows a correlation plot using each gene of the samples.</a:t>
            </a:r>
          </a:p>
          <a:p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2000" dirty="0" smtClean="0"/>
              <a:t>Randomly list the samples and sort them using “</a:t>
            </a:r>
            <a:r>
              <a:rPr lang="en-US" altLang="ko-KR" sz="2000" dirty="0" err="1" smtClean="0"/>
              <a:t>hclust</a:t>
            </a:r>
            <a:r>
              <a:rPr lang="en-US" altLang="ko-KR" sz="2000" dirty="0" smtClean="0"/>
              <a:t>”; hierarchical clustering order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 smtClean="0"/>
              <a:t>Draw 5 rectangles around the plot based on the results of hierarchical clustering. 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2000" dirty="0" smtClean="0"/>
              <a:t>Gene</a:t>
            </a:r>
            <a:r>
              <a:rPr lang="en-US" altLang="ko-KR" sz="2000" dirty="0" smtClean="0"/>
              <a:t>s with a gene sum of less than 1 in the samples were excluded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 dirty="0" smtClean="0"/>
              <a:t>  1 </a:t>
            </a:r>
            <a:r>
              <a:rPr lang="en-US" altLang="ko-KR" sz="2000" dirty="0" smtClean="0"/>
              <a:t>: </a:t>
            </a:r>
            <a:r>
              <a:rPr lang="en-US" altLang="ko-KR" sz="2000" dirty="0" smtClean="0"/>
              <a:t>Animal &amp;Environment </a:t>
            </a:r>
            <a:r>
              <a:rPr lang="en-US" altLang="ko-KR" sz="2000" dirty="0" smtClean="0"/>
              <a:t>samples are clustered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2 : Environment </a:t>
            </a:r>
            <a:r>
              <a:rPr lang="en-US" altLang="ko-KR" sz="2000" dirty="0" smtClean="0"/>
              <a:t>samples </a:t>
            </a:r>
            <a:r>
              <a:rPr lang="en-US" altLang="ko-KR" sz="2000" dirty="0" smtClean="0"/>
              <a:t>are </a:t>
            </a:r>
            <a:r>
              <a:rPr lang="en-US" altLang="ko-KR" sz="2000" dirty="0" smtClean="0"/>
              <a:t>clustered</a:t>
            </a:r>
            <a:endParaRPr lang="en-US" altLang="ko-KR" sz="2000" dirty="0" smtClean="0"/>
          </a:p>
          <a:p>
            <a:r>
              <a:rPr lang="en-US" altLang="ko-KR" sz="2000" dirty="0" smtClean="0"/>
              <a:t>      3 : Animal </a:t>
            </a:r>
            <a:r>
              <a:rPr lang="en-US" altLang="ko-KR" sz="2000" dirty="0" smtClean="0"/>
              <a:t>samples are clustered</a:t>
            </a:r>
            <a:endParaRPr lang="en-US" altLang="ko-KR" sz="2000" dirty="0" smtClean="0"/>
          </a:p>
          <a:p>
            <a:r>
              <a:rPr lang="en-US" altLang="ko-KR" sz="2000" dirty="0" smtClean="0"/>
              <a:t>      4 : </a:t>
            </a:r>
            <a:r>
              <a:rPr lang="en-US" altLang="ko-KR" sz="2000" dirty="0" smtClean="0"/>
              <a:t>Animal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&amp; Human samples are clustered</a:t>
            </a:r>
            <a:endParaRPr lang="en-US" altLang="ko-KR" sz="2000" dirty="0" smtClean="0"/>
          </a:p>
          <a:p>
            <a:r>
              <a:rPr lang="en-US" altLang="ko-KR" sz="2000" dirty="0" smtClean="0"/>
              <a:t>      5 : </a:t>
            </a:r>
            <a:r>
              <a:rPr lang="en-US" altLang="ko-KR" sz="2000" dirty="0" smtClean="0"/>
              <a:t>Huma</a:t>
            </a:r>
            <a:r>
              <a:rPr lang="en-US" altLang="ko-KR" sz="2000" dirty="0" smtClean="0"/>
              <a:t>n samples are clustered</a:t>
            </a:r>
          </a:p>
          <a:p>
            <a:endParaRPr lang="en-US" altLang="ko-KR" sz="2000" dirty="0"/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dirty="0" smtClean="0"/>
              <a:t>Some animal &amp; </a:t>
            </a:r>
            <a:r>
              <a:rPr lang="en-US" altLang="ko-KR" sz="2000" dirty="0"/>
              <a:t>e</a:t>
            </a:r>
            <a:r>
              <a:rPr lang="en-US" altLang="ko-KR" sz="2000" dirty="0" smtClean="0"/>
              <a:t>nvironment samples have similar correlation coefficient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dirty="0" smtClean="0"/>
              <a:t>Some animal &amp; Human samples have similar correlation coefficient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 dirty="0" smtClean="0"/>
              <a:t>There are no red areas. This means all samples have positive correlation</a:t>
            </a:r>
            <a:endParaRPr lang="en-US" altLang="ko-KR" sz="2000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667335" y="1906585"/>
            <a:ext cx="113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A &amp; E</a:t>
            </a:r>
            <a:endParaRPr lang="ko-KR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86738" y="2288620"/>
            <a:ext cx="207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Environment samples</a:t>
            </a:r>
            <a:endParaRPr lang="ko-KR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87088" y="3706156"/>
            <a:ext cx="1512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Animal samples</a:t>
            </a:r>
            <a:endParaRPr lang="ko-KR" alt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59236" y="6314764"/>
            <a:ext cx="113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A &amp; H</a:t>
            </a:r>
            <a:endParaRPr lang="ko-KR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69543" y="7678392"/>
            <a:ext cx="1512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Human samples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5921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669701" y="275772"/>
            <a:ext cx="10186985" cy="9898742"/>
            <a:chOff x="669701" y="275772"/>
            <a:chExt cx="10186985" cy="989874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07" r="20039"/>
            <a:stretch/>
          </p:blipFill>
          <p:spPr>
            <a:xfrm>
              <a:off x="669701" y="275772"/>
              <a:ext cx="10186985" cy="9898742"/>
            </a:xfrm>
            <a:prstGeom prst="rect">
              <a:avLst/>
            </a:prstGeom>
          </p:spPr>
        </p:pic>
        <p:sp>
          <p:nvSpPr>
            <p:cNvPr id="5" name="왼쪽 대괄호 4"/>
            <p:cNvSpPr/>
            <p:nvPr/>
          </p:nvSpPr>
          <p:spPr>
            <a:xfrm>
              <a:off x="974459" y="2119086"/>
              <a:ext cx="447553" cy="757529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왼쪽 대괄호 5"/>
            <p:cNvSpPr/>
            <p:nvPr/>
          </p:nvSpPr>
          <p:spPr>
            <a:xfrm>
              <a:off x="974459" y="3116579"/>
              <a:ext cx="447553" cy="2659380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왼쪽 대괄호 6"/>
            <p:cNvSpPr/>
            <p:nvPr/>
          </p:nvSpPr>
          <p:spPr>
            <a:xfrm>
              <a:off x="974459" y="5775960"/>
              <a:ext cx="447553" cy="1653539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왼쪽 대괄호 7"/>
            <p:cNvSpPr/>
            <p:nvPr/>
          </p:nvSpPr>
          <p:spPr>
            <a:xfrm>
              <a:off x="974458" y="7429500"/>
              <a:ext cx="447553" cy="1531620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왼쪽 대괄호 8"/>
            <p:cNvSpPr/>
            <p:nvPr/>
          </p:nvSpPr>
          <p:spPr>
            <a:xfrm>
              <a:off x="974458" y="2876617"/>
              <a:ext cx="447553" cy="239963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86247" y="1765143"/>
            <a:ext cx="5298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This figure is the same as the previous figure except for the detailed numbering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6053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46" y="445059"/>
            <a:ext cx="10541358" cy="809363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480528" y="1467359"/>
            <a:ext cx="5109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Anosim</a:t>
            </a:r>
            <a:r>
              <a:rPr lang="en-US" altLang="ko-KR" sz="2000" dirty="0" smtClean="0"/>
              <a:t> significance = 0.001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687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89" y="401516"/>
            <a:ext cx="10541358" cy="80936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51224" y="748888"/>
            <a:ext cx="510988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r>
              <a:rPr lang="en-US" altLang="ko-KR" sz="2000" dirty="0" err="1" smtClean="0"/>
              <a:t>Lactating_fecal</a:t>
            </a:r>
            <a:r>
              <a:rPr lang="en-US" altLang="ko-KR" sz="2000" dirty="0" smtClean="0"/>
              <a:t> &amp; </a:t>
            </a:r>
            <a:r>
              <a:rPr lang="en-US" altLang="ko-KR" sz="2000" dirty="0" err="1" smtClean="0"/>
              <a:t>finishing_fecal</a:t>
            </a:r>
            <a:r>
              <a:rPr lang="en-US" altLang="ko-KR" sz="2000" dirty="0" smtClean="0"/>
              <a:t> cluster overlap </a:t>
            </a:r>
          </a:p>
          <a:p>
            <a:pPr marL="457200" indent="-457200">
              <a:buFont typeface="+mj-ea"/>
              <a:buAutoNum type="circleNumDbPlain"/>
            </a:pPr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r>
              <a:rPr lang="en-US" altLang="ko-KR" sz="2000" dirty="0" err="1"/>
              <a:t>Human_nasal</a:t>
            </a:r>
            <a:r>
              <a:rPr lang="en-US" altLang="ko-KR" sz="2000" dirty="0"/>
              <a:t> &amp; waste water &amp; </a:t>
            </a:r>
            <a:r>
              <a:rPr lang="en-US" altLang="ko-KR" sz="2000" dirty="0" err="1"/>
              <a:t>finishing_nasal</a:t>
            </a:r>
            <a:r>
              <a:rPr lang="en-US" altLang="ko-KR" sz="2000" dirty="0"/>
              <a:t> cluster overlap</a:t>
            </a:r>
          </a:p>
          <a:p>
            <a:pPr marL="457200" indent="-457200">
              <a:buFont typeface="+mj-ea"/>
              <a:buAutoNum type="circleNumDbPlain"/>
            </a:pPr>
            <a:endParaRPr lang="en-US" altLang="ko-KR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ko-KR" sz="2000" dirty="0"/>
              <a:t>Waste water &amp; </a:t>
            </a:r>
            <a:r>
              <a:rPr lang="en-US" altLang="ko-KR" sz="2000" dirty="0" err="1"/>
              <a:t>floor_lactating</a:t>
            </a:r>
            <a:r>
              <a:rPr lang="en-US" altLang="ko-KR" sz="2000" dirty="0"/>
              <a:t> &amp; </a:t>
            </a:r>
            <a:r>
              <a:rPr lang="en-US" altLang="ko-KR" sz="2000" dirty="0" err="1"/>
              <a:t>floor_finishing</a:t>
            </a:r>
            <a:r>
              <a:rPr lang="en-US" altLang="ko-KR" sz="2000" dirty="0"/>
              <a:t> cluster overlap</a:t>
            </a:r>
          </a:p>
          <a:p>
            <a:pPr marL="457200" indent="-457200">
              <a:buFont typeface="+mj-ea"/>
              <a:buAutoNum type="circleNumDbPlain"/>
            </a:pPr>
            <a:endParaRPr lang="en-US" altLang="ko-KR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ko-KR" sz="2000" dirty="0" err="1"/>
              <a:t>Finishing_nasal</a:t>
            </a:r>
            <a:r>
              <a:rPr lang="en-US" altLang="ko-KR" sz="2000" dirty="0"/>
              <a:t> &amp; </a:t>
            </a:r>
            <a:r>
              <a:rPr lang="en-US" altLang="ko-KR" sz="2000" dirty="0" err="1"/>
              <a:t>floor_finishing</a:t>
            </a:r>
            <a:r>
              <a:rPr lang="en-US" altLang="ko-KR" sz="2000" dirty="0"/>
              <a:t> &amp; </a:t>
            </a:r>
            <a:r>
              <a:rPr lang="en-US" altLang="ko-KR" sz="2000" dirty="0" err="1"/>
              <a:t>lactating_nasal</a:t>
            </a:r>
            <a:r>
              <a:rPr lang="en-US" altLang="ko-KR" sz="2000" dirty="0"/>
              <a:t> &amp; </a:t>
            </a:r>
            <a:r>
              <a:rPr lang="en-US" altLang="ko-KR" sz="2000" dirty="0" err="1"/>
              <a:t>floor_lactating</a:t>
            </a:r>
            <a:r>
              <a:rPr lang="en-US" altLang="ko-KR" sz="2000" dirty="0"/>
              <a:t> cluster </a:t>
            </a:r>
            <a:r>
              <a:rPr lang="en-US" altLang="ko-KR" sz="2000" dirty="0" smtClean="0"/>
              <a:t>overlap</a:t>
            </a:r>
            <a:endParaRPr lang="en-US" altLang="ko-KR" sz="2000" dirty="0"/>
          </a:p>
        </p:txBody>
      </p:sp>
      <p:sp>
        <p:nvSpPr>
          <p:cNvPr id="6" name="직사각형 5"/>
          <p:cNvSpPr/>
          <p:nvPr/>
        </p:nvSpPr>
        <p:spPr>
          <a:xfrm>
            <a:off x="5791199" y="5123542"/>
            <a:ext cx="522515" cy="493487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38400" y="5617029"/>
            <a:ext cx="653143" cy="391885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73486" y="6437085"/>
            <a:ext cx="740228" cy="573315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148286" y="5863770"/>
            <a:ext cx="740228" cy="573315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586609" y="6150427"/>
            <a:ext cx="356724" cy="36285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495995" y="4787236"/>
            <a:ext cx="356724" cy="36285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182813" y="7175830"/>
            <a:ext cx="356724" cy="36285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84768" y="6480625"/>
            <a:ext cx="356724" cy="36285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103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31" y="329148"/>
            <a:ext cx="10811815" cy="84413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080501" y="1629869"/>
            <a:ext cx="5109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dirty="0" err="1" smtClean="0"/>
              <a:t>Anosim</a:t>
            </a:r>
            <a:r>
              <a:rPr lang="en-US" altLang="ko-KR" sz="2000" dirty="0" smtClean="0"/>
              <a:t> significance = 0.001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96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9942" y="1169303"/>
            <a:ext cx="510988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ko-KR" sz="2000" dirty="0" err="1"/>
              <a:t>Floor_finishing</a:t>
            </a:r>
            <a:r>
              <a:rPr lang="en-US" altLang="ko-KR" sz="2000" dirty="0"/>
              <a:t> &amp; </a:t>
            </a:r>
            <a:r>
              <a:rPr lang="en-US" altLang="ko-KR" sz="2000" dirty="0" err="1"/>
              <a:t>Floor_lactating</a:t>
            </a:r>
            <a:r>
              <a:rPr lang="en-US" altLang="ko-KR" sz="2000" dirty="0"/>
              <a:t> &amp; </a:t>
            </a:r>
            <a:r>
              <a:rPr lang="en-US" altLang="ko-KR" sz="2000" dirty="0" err="1"/>
              <a:t>lactating_Nasal</a:t>
            </a:r>
            <a:r>
              <a:rPr lang="en-US" altLang="ko-KR" sz="2000" dirty="0"/>
              <a:t> &amp; </a:t>
            </a:r>
            <a:r>
              <a:rPr lang="en-US" altLang="ko-KR" sz="2000" dirty="0" err="1"/>
              <a:t>finishing_Nasal</a:t>
            </a:r>
            <a:r>
              <a:rPr lang="ko-KR" altLang="en-US" sz="2000" dirty="0"/>
              <a:t> </a:t>
            </a:r>
            <a:r>
              <a:rPr lang="en-US" altLang="ko-KR" sz="2000" dirty="0"/>
              <a:t>cluster </a:t>
            </a:r>
            <a:r>
              <a:rPr lang="en-US" altLang="ko-KR" sz="2000" dirty="0" smtClean="0"/>
              <a:t>overlap</a:t>
            </a:r>
          </a:p>
          <a:p>
            <a:pPr marL="457200" indent="-457200">
              <a:buFont typeface="+mj-ea"/>
              <a:buAutoNum type="circleNumDbPlain"/>
            </a:pPr>
            <a:endParaRPr lang="en-US" altLang="ko-KR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ko-KR" sz="2000" dirty="0"/>
              <a:t>Finishing nasal &amp; human nasal &amp; waste water cluster </a:t>
            </a:r>
            <a:r>
              <a:rPr lang="en-US" altLang="ko-KR" sz="2000" dirty="0" smtClean="0"/>
              <a:t>overlap</a:t>
            </a:r>
          </a:p>
          <a:p>
            <a:pPr marL="457200" indent="-457200">
              <a:buFont typeface="+mj-ea"/>
              <a:buAutoNum type="circleNumDbPlain"/>
            </a:pPr>
            <a:endParaRPr lang="en-US" altLang="ko-KR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ko-KR" sz="2000" dirty="0" err="1"/>
              <a:t>Floor_finishing</a:t>
            </a:r>
            <a:r>
              <a:rPr lang="en-US" altLang="ko-KR" sz="2000" dirty="0"/>
              <a:t> &amp; waste water cluster overlap</a:t>
            </a:r>
          </a:p>
          <a:p>
            <a:pPr marL="457200" indent="-457200">
              <a:buFont typeface="+mj-ea"/>
              <a:buAutoNum type="circleNumDbPlain"/>
            </a:pPr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r>
              <a:rPr lang="en-US" altLang="ko-KR" sz="2000" dirty="0" smtClean="0"/>
              <a:t>Lactating </a:t>
            </a:r>
            <a:r>
              <a:rPr lang="en-US" altLang="ko-KR" sz="2000" dirty="0"/>
              <a:t>fecal &amp; Finishing fecal cluster </a:t>
            </a:r>
            <a:r>
              <a:rPr lang="en-US" altLang="ko-KR" sz="2000" dirty="0" smtClean="0"/>
              <a:t>overlap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31" y="329148"/>
            <a:ext cx="10811815" cy="844136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171542" y="5878285"/>
            <a:ext cx="522515" cy="493487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63142" y="5631541"/>
            <a:ext cx="522515" cy="493487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09137" y="6693026"/>
            <a:ext cx="674915" cy="549603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64100" y="6209035"/>
            <a:ext cx="522515" cy="493487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002147" y="5251450"/>
            <a:ext cx="356724" cy="36285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002147" y="6634967"/>
            <a:ext cx="356724" cy="36285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838171" y="5614307"/>
            <a:ext cx="356724" cy="36285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254437" y="6521093"/>
            <a:ext cx="356724" cy="36285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772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52341" y="4235787"/>
            <a:ext cx="4209144" cy="10156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</a:rPr>
              <a:t>Summary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572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75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70056" y="4235787"/>
            <a:ext cx="3585030" cy="10156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</a:rPr>
              <a:t>Abstract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74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462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76569" y="4235787"/>
            <a:ext cx="5167087" cy="10156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</a:rPr>
              <a:t>Introduction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3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783"/>
            <a:ext cx="12250057" cy="68906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2136" y="221673"/>
            <a:ext cx="1759528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Introduction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2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76456" y="4233403"/>
            <a:ext cx="2728685" cy="10156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</a:rPr>
              <a:t>Result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78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"/>
          <p:cNvSpPr txBox="1"/>
          <p:nvPr/>
        </p:nvSpPr>
        <p:spPr>
          <a:xfrm>
            <a:off x="1938066" y="5270364"/>
            <a:ext cx="6443934" cy="337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4"/>
          <p:cNvSpPr txBox="1"/>
          <p:nvPr/>
        </p:nvSpPr>
        <p:spPr>
          <a:xfrm>
            <a:off x="564484" y="768329"/>
            <a:ext cx="644393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dirty="0" smtClean="0"/>
              <a:t>All samples </a:t>
            </a:r>
            <a:r>
              <a:rPr lang="en-US" sz="2000" dirty="0" err="1" smtClean="0"/>
              <a:t>heatmap</a:t>
            </a:r>
            <a:r>
              <a:rPr lang="en-US" sz="2000" dirty="0" smtClean="0"/>
              <a:t> in R</a:t>
            </a:r>
            <a:endParaRPr sz="20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256" name="Google Shape;25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0"/>
            <a:ext cx="13716000" cy="791360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왼쪽 대괄호 7"/>
          <p:cNvSpPr/>
          <p:nvPr/>
        </p:nvSpPr>
        <p:spPr>
          <a:xfrm rot="16200000">
            <a:off x="9775534" y="7856265"/>
            <a:ext cx="317928" cy="33093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대괄호 11"/>
          <p:cNvSpPr/>
          <p:nvPr/>
        </p:nvSpPr>
        <p:spPr>
          <a:xfrm rot="16200000">
            <a:off x="5756923" y="7536647"/>
            <a:ext cx="290232" cy="260465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대괄호 16"/>
          <p:cNvSpPr/>
          <p:nvPr/>
        </p:nvSpPr>
        <p:spPr>
          <a:xfrm rot="16200000">
            <a:off x="6371160" y="7347494"/>
            <a:ext cx="308659" cy="1357748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대괄호 17"/>
          <p:cNvSpPr/>
          <p:nvPr/>
        </p:nvSpPr>
        <p:spPr>
          <a:xfrm rot="16200000">
            <a:off x="7673489" y="7416766"/>
            <a:ext cx="308659" cy="121920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대괄호 18"/>
          <p:cNvSpPr/>
          <p:nvPr/>
        </p:nvSpPr>
        <p:spPr>
          <a:xfrm rot="16200000">
            <a:off x="8885763" y="7437548"/>
            <a:ext cx="308660" cy="1177638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13561" y="8278125"/>
            <a:ext cx="1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Lactating pig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18220" y="8295134"/>
            <a:ext cx="1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Lactating pig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88181" y="8283390"/>
            <a:ext cx="1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Finishing pig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451271" y="8278124"/>
            <a:ext cx="1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Finishing pig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278573" y="9099062"/>
            <a:ext cx="1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Fecal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807037" y="9092046"/>
            <a:ext cx="1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Nasal</a:t>
            </a:r>
            <a:endParaRPr lang="ko-KR" altLang="en-US" dirty="0"/>
          </a:p>
        </p:txBody>
      </p:sp>
      <p:sp>
        <p:nvSpPr>
          <p:cNvPr id="27" name="왼쪽 대괄호 26"/>
          <p:cNvSpPr/>
          <p:nvPr/>
        </p:nvSpPr>
        <p:spPr>
          <a:xfrm rot="16200000">
            <a:off x="8278448" y="7633626"/>
            <a:ext cx="290232" cy="241069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대괄호 27"/>
          <p:cNvSpPr/>
          <p:nvPr/>
        </p:nvSpPr>
        <p:spPr>
          <a:xfrm rot="16200000">
            <a:off x="6981208" y="7140315"/>
            <a:ext cx="266207" cy="502920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391891" y="9891599"/>
            <a:ext cx="1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30" name="왼쪽 대괄호 29"/>
          <p:cNvSpPr/>
          <p:nvPr/>
        </p:nvSpPr>
        <p:spPr>
          <a:xfrm rot="16200000">
            <a:off x="5068831" y="7401709"/>
            <a:ext cx="308659" cy="1246905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왼쪽 대괄호 30"/>
          <p:cNvSpPr/>
          <p:nvPr/>
        </p:nvSpPr>
        <p:spPr>
          <a:xfrm rot="16200000">
            <a:off x="10238095" y="7736936"/>
            <a:ext cx="327195" cy="56032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왼쪽 대괄호 31"/>
          <p:cNvSpPr/>
          <p:nvPr/>
        </p:nvSpPr>
        <p:spPr>
          <a:xfrm rot="16200000">
            <a:off x="10726864" y="7823919"/>
            <a:ext cx="327196" cy="38635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 rot="5400000">
            <a:off x="9300388" y="8520276"/>
            <a:ext cx="1233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Lactating</a:t>
            </a:r>
          </a:p>
          <a:p>
            <a:pPr algn="ctr"/>
            <a:r>
              <a:rPr lang="en-US" altLang="ko-KR" dirty="0" smtClean="0"/>
              <a:t> pig farm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 rot="5400000">
            <a:off x="9819147" y="8534409"/>
            <a:ext cx="1233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finishing </a:t>
            </a:r>
          </a:p>
          <a:p>
            <a:pPr algn="ctr"/>
            <a:r>
              <a:rPr lang="en-US" altLang="ko-KR" dirty="0" smtClean="0"/>
              <a:t>Pig farm</a:t>
            </a:r>
          </a:p>
        </p:txBody>
      </p:sp>
      <p:sp>
        <p:nvSpPr>
          <p:cNvPr id="35" name="TextBox 34"/>
          <p:cNvSpPr txBox="1"/>
          <p:nvPr/>
        </p:nvSpPr>
        <p:spPr>
          <a:xfrm rot="5400000">
            <a:off x="10273934" y="8685085"/>
            <a:ext cx="1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Wastewater</a:t>
            </a:r>
          </a:p>
        </p:txBody>
      </p:sp>
      <p:sp>
        <p:nvSpPr>
          <p:cNvPr id="36" name="왼쪽 대괄호 35"/>
          <p:cNvSpPr/>
          <p:nvPr/>
        </p:nvSpPr>
        <p:spPr>
          <a:xfrm rot="16200000">
            <a:off x="10257131" y="8990789"/>
            <a:ext cx="279850" cy="131461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9739751" y="9885828"/>
            <a:ext cx="1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Environment</a:t>
            </a:r>
            <a:endParaRPr lang="ko-KR" altLang="en-US" dirty="0"/>
          </a:p>
        </p:txBody>
      </p:sp>
      <p:sp>
        <p:nvSpPr>
          <p:cNvPr id="39" name="왼쪽 대괄호 38"/>
          <p:cNvSpPr/>
          <p:nvPr/>
        </p:nvSpPr>
        <p:spPr>
          <a:xfrm rot="16200000">
            <a:off x="12901776" y="7771592"/>
            <a:ext cx="279850" cy="3753002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왼쪽 대괄호 40"/>
          <p:cNvSpPr/>
          <p:nvPr/>
        </p:nvSpPr>
        <p:spPr>
          <a:xfrm rot="16200000">
            <a:off x="14099081" y="7287673"/>
            <a:ext cx="293323" cy="1462049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왼쪽 대괄호 41"/>
          <p:cNvSpPr/>
          <p:nvPr/>
        </p:nvSpPr>
        <p:spPr>
          <a:xfrm rot="16200000">
            <a:off x="12219510" y="6876291"/>
            <a:ext cx="293324" cy="2284812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1749645" y="8295134"/>
            <a:ext cx="1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Fecal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3629215" y="8295133"/>
            <a:ext cx="1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Nasal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483739" y="9860805"/>
            <a:ext cx="1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Human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"/>
          <p:cNvSpPr txBox="1"/>
          <p:nvPr/>
        </p:nvSpPr>
        <p:spPr>
          <a:xfrm>
            <a:off x="1938066" y="5270364"/>
            <a:ext cx="6443934" cy="337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1672" y="84608"/>
            <a:ext cx="10121526" cy="5523712"/>
            <a:chOff x="285215" y="245493"/>
            <a:chExt cx="10121526" cy="5523712"/>
          </a:xfrm>
        </p:grpSpPr>
        <p:pic>
          <p:nvPicPr>
            <p:cNvPr id="262" name="Google Shape;262;p15"/>
            <p:cNvPicPr preferRelativeResize="0"/>
            <p:nvPr/>
          </p:nvPicPr>
          <p:blipFill rotWithShape="1">
            <a:blip r:embed="rId3">
              <a:alphaModFix/>
            </a:blip>
            <a:srcRect l="3569" t="10320" r="16599"/>
            <a:stretch/>
          </p:blipFill>
          <p:spPr>
            <a:xfrm>
              <a:off x="682170" y="245493"/>
              <a:ext cx="9724571" cy="50816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TextBox 1"/>
            <p:cNvSpPr txBox="1"/>
            <p:nvPr/>
          </p:nvSpPr>
          <p:spPr>
            <a:xfrm>
              <a:off x="3026228" y="5446040"/>
              <a:ext cx="50364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 smtClean="0"/>
                <a:t>Animal samples</a:t>
              </a:r>
              <a:endParaRPr lang="ko-KR" altLang="en-US" sz="1500" b="1" dirty="0"/>
            </a:p>
          </p:txBody>
        </p:sp>
        <p:sp>
          <p:nvSpPr>
            <p:cNvPr id="5" name="TextBox 4"/>
            <p:cNvSpPr txBox="1"/>
            <p:nvPr/>
          </p:nvSpPr>
          <p:spPr>
            <a:xfrm rot="10800000">
              <a:off x="285215" y="1767531"/>
              <a:ext cx="415498" cy="211908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1500" b="1" dirty="0" smtClean="0"/>
                <a:t>Antibiotics</a:t>
              </a:r>
              <a:endParaRPr lang="ko-KR" altLang="en-US" sz="1500" b="1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855980" y="5608320"/>
            <a:ext cx="8170209" cy="4587659"/>
            <a:chOff x="5000359" y="5608320"/>
            <a:chExt cx="8170209" cy="4587659"/>
          </a:xfrm>
        </p:grpSpPr>
        <p:pic>
          <p:nvPicPr>
            <p:cNvPr id="264" name="Google Shape;264;p15"/>
            <p:cNvPicPr preferRelativeResize="0"/>
            <p:nvPr/>
          </p:nvPicPr>
          <p:blipFill rotWithShape="1">
            <a:blip r:embed="rId4">
              <a:alphaModFix/>
            </a:blip>
            <a:srcRect l="5068" t="10320" r="17779" b="1006"/>
            <a:stretch/>
          </p:blipFill>
          <p:spPr>
            <a:xfrm>
              <a:off x="5320350" y="5608320"/>
              <a:ext cx="7850218" cy="42497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TextBox 11"/>
            <p:cNvSpPr txBox="1"/>
            <p:nvPr/>
          </p:nvSpPr>
          <p:spPr>
            <a:xfrm rot="10800000">
              <a:off x="5000359" y="6673628"/>
              <a:ext cx="415498" cy="211908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1500" b="1" dirty="0" smtClean="0"/>
                <a:t>Antibiotics</a:t>
              </a:r>
              <a:endParaRPr lang="ko-KR" altLang="en-US" sz="15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27230" y="9872814"/>
              <a:ext cx="50364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 smtClean="0"/>
                <a:t>Human samples</a:t>
              </a:r>
              <a:endParaRPr lang="ko-KR" altLang="en-US" sz="1500" b="1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23576" y="5874061"/>
            <a:ext cx="5036457" cy="4088085"/>
            <a:chOff x="79930" y="5623111"/>
            <a:chExt cx="5036457" cy="4088085"/>
          </a:xfrm>
        </p:grpSpPr>
        <p:pic>
          <p:nvPicPr>
            <p:cNvPr id="263" name="Google Shape;263;p15"/>
            <p:cNvPicPr preferRelativeResize="0"/>
            <p:nvPr/>
          </p:nvPicPr>
          <p:blipFill rotWithShape="1">
            <a:blip r:embed="rId5">
              <a:alphaModFix/>
            </a:blip>
            <a:srcRect l="5325" t="10320" r="17459" b="9253"/>
            <a:stretch/>
          </p:blipFill>
          <p:spPr>
            <a:xfrm>
              <a:off x="638627" y="5623111"/>
              <a:ext cx="3922690" cy="37501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9930" y="9388031"/>
              <a:ext cx="50364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 smtClean="0"/>
                <a:t>Environment samples</a:t>
              </a:r>
              <a:endParaRPr lang="ko-KR" altLang="en-US" sz="15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 rot="10800000">
              <a:off x="197606" y="6438632"/>
              <a:ext cx="415498" cy="211908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1500" b="1" dirty="0" smtClean="0"/>
                <a:t>Antibiotics</a:t>
              </a:r>
              <a:endParaRPr lang="ko-KR" altLang="en-US" sz="1500" b="1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682511" y="540244"/>
            <a:ext cx="728617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000" dirty="0" smtClean="0"/>
              <a:t>Animal sample</a:t>
            </a:r>
          </a:p>
          <a:p>
            <a:r>
              <a:rPr lang="en-US" altLang="ko-KR" sz="2000" dirty="0" smtClean="0"/>
              <a:t>      Major : MDR, MLS, aminoglycoside antibiotic, 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 smtClean="0"/>
              <a:t>phenicol</a:t>
            </a:r>
            <a:r>
              <a:rPr lang="en-US" altLang="ko-KR" sz="2000" dirty="0" smtClean="0"/>
              <a:t>, sulfonamide, tetracycline</a:t>
            </a:r>
            <a:endParaRPr lang="en-US" altLang="ko-KR" sz="2000" dirty="0"/>
          </a:p>
          <a:p>
            <a:pPr lvl="2"/>
            <a:r>
              <a:rPr lang="en-US" altLang="ko-KR" sz="2000" dirty="0"/>
              <a:t> </a:t>
            </a:r>
            <a:r>
              <a:rPr lang="en-US" altLang="ko-KR" sz="2000" dirty="0" smtClean="0"/>
              <a:t>     Except </a:t>
            </a:r>
            <a:r>
              <a:rPr lang="en-US" altLang="ko-KR" sz="2000" dirty="0"/>
              <a:t>for </a:t>
            </a:r>
            <a:r>
              <a:rPr lang="en-US" altLang="ko-KR" sz="2000" dirty="0" smtClean="0"/>
              <a:t>tetracycline, the antibiotics in the fecal samples</a:t>
            </a:r>
          </a:p>
          <a:p>
            <a:pPr lvl="2"/>
            <a:r>
              <a:rPr lang="en-US" altLang="ko-KR" sz="2000" dirty="0" smtClean="0"/>
              <a:t>      tend to be higher than those in the nasal samples.</a:t>
            </a:r>
            <a:endParaRPr lang="en-US" altLang="ko-KR" sz="2000" dirty="0"/>
          </a:p>
          <a:p>
            <a:endParaRPr lang="en-US" altLang="ko-KR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000" dirty="0" smtClean="0"/>
              <a:t>Environment sample</a:t>
            </a:r>
          </a:p>
          <a:p>
            <a:r>
              <a:rPr lang="en-US" altLang="ko-KR" sz="2000" dirty="0" smtClean="0"/>
              <a:t>      Major : MDR, MLS, aminoglycoside antibiotic,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 smtClean="0"/>
              <a:t>phenicol</a:t>
            </a:r>
            <a:r>
              <a:rPr lang="en-US" altLang="ko-KR" sz="2000" dirty="0" smtClean="0"/>
              <a:t>, sulfonamide, tetracycline</a:t>
            </a:r>
          </a:p>
          <a:p>
            <a:endParaRPr lang="en-US" altLang="ko-KR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000" dirty="0" smtClean="0"/>
              <a:t>Human sample</a:t>
            </a:r>
          </a:p>
          <a:p>
            <a:pPr lvl="2"/>
            <a:r>
              <a:rPr lang="en-US" altLang="ko-KR" sz="2000" dirty="0" smtClean="0"/>
              <a:t>      Major : MDR, MLS, aminoglycoside antibiotic, beta-lactam,</a:t>
            </a:r>
          </a:p>
          <a:p>
            <a:pPr lvl="2"/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fosfomycin</a:t>
            </a:r>
            <a:r>
              <a:rPr lang="en-US" altLang="ko-KR" sz="2000" dirty="0" smtClean="0"/>
              <a:t>, peptide antibiotic</a:t>
            </a:r>
          </a:p>
          <a:p>
            <a:pPr lvl="2"/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en-US" altLang="ko-KR" sz="2000" dirty="0"/>
              <a:t> Except for tetracycline, the antibiotics in the fecal samples</a:t>
            </a:r>
          </a:p>
          <a:p>
            <a:pPr lvl="2"/>
            <a:r>
              <a:rPr lang="en-US" altLang="ko-KR" sz="2000" dirty="0"/>
              <a:t>      tend to be higher than those in the nasal samples.</a:t>
            </a:r>
          </a:p>
          <a:p>
            <a:pPr lvl="2"/>
            <a:endParaRPr lang="en-US" altLang="ko-KR" sz="2000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300620" y="5439342"/>
            <a:ext cx="466806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altLang="ko-KR" sz="2000" dirty="0"/>
          </a:p>
          <a:p>
            <a:pPr marL="285750" lvl="2" indent="-285750">
              <a:buFont typeface="Wingdings" panose="05000000000000000000" pitchFamily="2" charset="2"/>
              <a:buChar char="Ø"/>
            </a:pPr>
            <a:r>
              <a:rPr lang="en-US" altLang="ko-KR" sz="2000" dirty="0"/>
              <a:t>Antibiotics with high concentrations only in human samples </a:t>
            </a:r>
          </a:p>
          <a:p>
            <a:pPr lvl="2"/>
            <a:r>
              <a:rPr lang="en-US" altLang="ko-KR" sz="2000" dirty="0" smtClean="0"/>
              <a:t>: </a:t>
            </a:r>
            <a:r>
              <a:rPr lang="en-US" altLang="ko-KR" sz="2000" dirty="0"/>
              <a:t>beta-lactam, </a:t>
            </a:r>
            <a:r>
              <a:rPr lang="en-US" altLang="ko-KR" sz="2000" dirty="0" err="1"/>
              <a:t>fosfomycin</a:t>
            </a:r>
            <a:r>
              <a:rPr lang="en-US" altLang="ko-KR" sz="2000" dirty="0"/>
              <a:t>, peptide </a:t>
            </a:r>
            <a:r>
              <a:rPr lang="en-US" altLang="ko-KR" sz="2000" dirty="0" smtClean="0"/>
              <a:t>antibiotic</a:t>
            </a:r>
          </a:p>
          <a:p>
            <a:pPr lvl="2"/>
            <a:endParaRPr lang="en-US" altLang="ko-K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000" dirty="0" smtClean="0"/>
              <a:t>Antibiotics with high concentrations in environment and human samples except human samples</a:t>
            </a:r>
          </a:p>
          <a:p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phenicol</a:t>
            </a:r>
            <a:r>
              <a:rPr lang="en-US" altLang="ko-KR" sz="2000" dirty="0" smtClean="0"/>
              <a:t>, sulfonamide</a:t>
            </a:r>
          </a:p>
          <a:p>
            <a:endParaRPr lang="en-US" altLang="ko-K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000" dirty="0" smtClean="0"/>
              <a:t>Antibiotics common in all 3 samples</a:t>
            </a:r>
          </a:p>
          <a:p>
            <a:r>
              <a:rPr lang="en-US" altLang="ko-KR" sz="2000" dirty="0" smtClean="0"/>
              <a:t>: MDR, MLS, tetracycline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34667" y="301365"/>
            <a:ext cx="17816855" cy="6366949"/>
            <a:chOff x="471145" y="260422"/>
            <a:chExt cx="17816855" cy="636694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9" t="12037" r="17172" b="1128"/>
            <a:stretch/>
          </p:blipFill>
          <p:spPr>
            <a:xfrm>
              <a:off x="925115" y="260422"/>
              <a:ext cx="17362885" cy="636694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 rot="10800000">
              <a:off x="471145" y="1797893"/>
              <a:ext cx="492443" cy="211908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Antibiotics</a:t>
              </a:r>
              <a:endParaRPr lang="ko-KR" altLang="en-US" sz="2000" dirty="0"/>
            </a:p>
          </p:txBody>
        </p:sp>
      </p:grpSp>
      <p:sp>
        <p:nvSpPr>
          <p:cNvPr id="13" name="왼쪽 대괄호 12"/>
          <p:cNvSpPr/>
          <p:nvPr/>
        </p:nvSpPr>
        <p:spPr>
          <a:xfrm rot="16200000">
            <a:off x="9557033" y="6506014"/>
            <a:ext cx="148791" cy="52143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대괄호 13"/>
          <p:cNvSpPr/>
          <p:nvPr/>
        </p:nvSpPr>
        <p:spPr>
          <a:xfrm rot="16200000">
            <a:off x="5014232" y="5872540"/>
            <a:ext cx="159578" cy="1782292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대괄호 14"/>
          <p:cNvSpPr/>
          <p:nvPr/>
        </p:nvSpPr>
        <p:spPr>
          <a:xfrm rot="16200000">
            <a:off x="6709266" y="5948481"/>
            <a:ext cx="170798" cy="163483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대괄호 15"/>
          <p:cNvSpPr/>
          <p:nvPr/>
        </p:nvSpPr>
        <p:spPr>
          <a:xfrm rot="16200000">
            <a:off x="8354313" y="5952996"/>
            <a:ext cx="159581" cy="1616678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90256" y="6896909"/>
            <a:ext cx="1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Lactating pig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95951" y="6902813"/>
            <a:ext cx="1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Lactating pig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77493" y="6907918"/>
            <a:ext cx="1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Finishing pig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30091" y="6911890"/>
            <a:ext cx="1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Finishing pig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68656" y="7371606"/>
            <a:ext cx="1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Fecal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009237" y="7394078"/>
            <a:ext cx="1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Nasal</a:t>
            </a:r>
            <a:endParaRPr lang="ko-KR" altLang="en-US" dirty="0"/>
          </a:p>
        </p:txBody>
      </p:sp>
      <p:sp>
        <p:nvSpPr>
          <p:cNvPr id="23" name="왼쪽 대괄호 22"/>
          <p:cNvSpPr/>
          <p:nvPr/>
        </p:nvSpPr>
        <p:spPr>
          <a:xfrm rot="16200000">
            <a:off x="7528196" y="5602030"/>
            <a:ext cx="195138" cy="326141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217054" y="7817419"/>
            <a:ext cx="1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25" name="왼쪽 대괄호 24"/>
          <p:cNvSpPr/>
          <p:nvPr/>
        </p:nvSpPr>
        <p:spPr>
          <a:xfrm rot="16200000">
            <a:off x="3226390" y="5866989"/>
            <a:ext cx="160787" cy="179218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왼쪽 대괄호 25"/>
          <p:cNvSpPr/>
          <p:nvPr/>
        </p:nvSpPr>
        <p:spPr>
          <a:xfrm rot="16200000">
            <a:off x="10137605" y="6463131"/>
            <a:ext cx="132537" cy="62345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대괄호 26"/>
          <p:cNvSpPr/>
          <p:nvPr/>
        </p:nvSpPr>
        <p:spPr>
          <a:xfrm rot="16200000">
            <a:off x="10710050" y="6514141"/>
            <a:ext cx="132537" cy="52143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 rot="5400000">
            <a:off x="9031826" y="7026751"/>
            <a:ext cx="1227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Lactating</a:t>
            </a:r>
          </a:p>
          <a:p>
            <a:pPr algn="ctr"/>
            <a:r>
              <a:rPr lang="en-US" altLang="ko-KR" dirty="0" smtClean="0"/>
              <a:t> pig farm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 rot="5400000">
            <a:off x="9585034" y="7043042"/>
            <a:ext cx="1233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Finishing</a:t>
            </a:r>
          </a:p>
          <a:p>
            <a:pPr algn="ctr"/>
            <a:r>
              <a:rPr lang="en-US" altLang="ko-KR" dirty="0" smtClean="0"/>
              <a:t> pig farm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 rot="5400000">
            <a:off x="10186086" y="7023751"/>
            <a:ext cx="1233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Waste</a:t>
            </a:r>
          </a:p>
          <a:p>
            <a:pPr algn="ctr"/>
            <a:r>
              <a:rPr lang="en-US" altLang="ko-KR" dirty="0" smtClean="0"/>
              <a:t>water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585034" y="7801045"/>
            <a:ext cx="1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Environment</a:t>
            </a:r>
            <a:endParaRPr lang="ko-KR" altLang="en-US" dirty="0"/>
          </a:p>
        </p:txBody>
      </p:sp>
      <p:sp>
        <p:nvSpPr>
          <p:cNvPr id="32" name="왼쪽 대괄호 31"/>
          <p:cNvSpPr/>
          <p:nvPr/>
        </p:nvSpPr>
        <p:spPr>
          <a:xfrm rot="16200000">
            <a:off x="13597424" y="5103995"/>
            <a:ext cx="232461" cy="507545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왼쪽 대괄호 32"/>
          <p:cNvSpPr/>
          <p:nvPr/>
        </p:nvSpPr>
        <p:spPr>
          <a:xfrm rot="16200000">
            <a:off x="14912986" y="5512902"/>
            <a:ext cx="163173" cy="251362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대괄호 33"/>
          <p:cNvSpPr/>
          <p:nvPr/>
        </p:nvSpPr>
        <p:spPr>
          <a:xfrm rot="16200000">
            <a:off x="12364907" y="5489238"/>
            <a:ext cx="152183" cy="2551593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1724288" y="6916654"/>
            <a:ext cx="1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Fecal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4361719" y="6896908"/>
            <a:ext cx="1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Nasal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3091765" y="7817418"/>
            <a:ext cx="1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Human</a:t>
            </a:r>
            <a:endParaRPr lang="ko-KR" altLang="en-US" dirty="0"/>
          </a:p>
        </p:txBody>
      </p:sp>
      <p:sp>
        <p:nvSpPr>
          <p:cNvPr id="38" name="왼쪽 대괄호 37"/>
          <p:cNvSpPr/>
          <p:nvPr/>
        </p:nvSpPr>
        <p:spPr>
          <a:xfrm rot="16200000">
            <a:off x="4102608" y="5447743"/>
            <a:ext cx="190645" cy="357447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왼쪽 대괄호 38"/>
          <p:cNvSpPr/>
          <p:nvPr/>
        </p:nvSpPr>
        <p:spPr>
          <a:xfrm rot="16200000">
            <a:off x="5717351" y="4218835"/>
            <a:ext cx="232460" cy="6845778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왼쪽 대괄호 39"/>
          <p:cNvSpPr/>
          <p:nvPr/>
        </p:nvSpPr>
        <p:spPr>
          <a:xfrm rot="16200000">
            <a:off x="10099968" y="6681996"/>
            <a:ext cx="232460" cy="191945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888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387</Words>
  <Application>Microsoft Office PowerPoint</Application>
  <PresentationFormat>사용자 지정</PresentationFormat>
  <Paragraphs>144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Droid Sans Mono</vt:lpstr>
      <vt:lpstr>맑은 고딕</vt:lpstr>
      <vt:lpstr>-윤고딕320</vt:lpstr>
      <vt:lpstr>Arial</vt:lpstr>
      <vt:lpstr>Arial Black</vt:lpstr>
      <vt:lpstr>Calibri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Windows User</cp:lastModifiedBy>
  <cp:revision>26</cp:revision>
  <dcterms:created xsi:type="dcterms:W3CDTF">2022-04-30T20:05:42Z</dcterms:created>
  <dcterms:modified xsi:type="dcterms:W3CDTF">2022-05-17T09:49:10Z</dcterms:modified>
</cp:coreProperties>
</file>