
<file path=[Content_Types].xml><?xml version="1.0" encoding="utf-8"?>
<Types xmlns="http://schemas.openxmlformats.org/package/2006/content-types">
  <Default Extension="fntdata" ContentType="application/x-fontdata"/>
  <Default Extension="GIF" ContentType="image/gi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13" r:id="rId5"/>
  </p:sldMasterIdLst>
  <p:notesMasterIdLst>
    <p:notesMasterId r:id="rId26"/>
  </p:notesMasterIdLst>
  <p:sldIdLst>
    <p:sldId id="256" r:id="rId6"/>
    <p:sldId id="257" r:id="rId7"/>
    <p:sldId id="258" r:id="rId8"/>
    <p:sldId id="259" r:id="rId9"/>
    <p:sldId id="260" r:id="rId10"/>
    <p:sldId id="261" r:id="rId11"/>
    <p:sldId id="263" r:id="rId12"/>
    <p:sldId id="262" r:id="rId13"/>
    <p:sldId id="267" r:id="rId14"/>
    <p:sldId id="268" r:id="rId15"/>
    <p:sldId id="269" r:id="rId16"/>
    <p:sldId id="270" r:id="rId17"/>
    <p:sldId id="272" r:id="rId18"/>
    <p:sldId id="293" r:id="rId19"/>
    <p:sldId id="296" r:id="rId20"/>
    <p:sldId id="297" r:id="rId21"/>
    <p:sldId id="273" r:id="rId22"/>
    <p:sldId id="274" r:id="rId23"/>
    <p:sldId id="271" r:id="rId24"/>
    <p:sldId id="275" r:id="rId25"/>
  </p:sldIdLst>
  <p:sldSz cx="12192000" cy="6858000"/>
  <p:notesSz cx="6858000" cy="9144000"/>
  <p:embeddedFontLst>
    <p:embeddedFont>
      <p:font typeface="Century Gothic" panose="020B0502020202020204" pitchFamily="34" charset="0"/>
      <p:regular r:id="rId27"/>
      <p:bold r:id="rId28"/>
      <p:italic r:id="rId29"/>
      <p:boldItalic r:id="rId30"/>
    </p:embeddedFont>
    <p:embeddedFont>
      <p:font typeface="Microsoft YaHei" panose="020B0503020204020204" pitchFamily="34" charset="-122"/>
      <p:regular r:id="rId31"/>
      <p:bold r:id="rId32"/>
    </p:embeddedFont>
    <p:embeddedFont>
      <p:font typeface="Oi"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0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DDD27D-11B9-461E-8642-93EAF92C5026}"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Style>
        <a:tcBdr/>
        <a:fill>
          <a:solidFill>
            <a:srgbClr val="FFCCCC"/>
          </a:solidFill>
        </a:fill>
      </a:tcStyle>
    </a:band1H>
    <a:band2H>
      <a:tcStyle>
        <a:tcBdr/>
      </a:tcStyle>
    </a:band2H>
    <a:band1V>
      <a:tcStyle>
        <a:tcBdr/>
        <a:fill>
          <a:solidFill>
            <a:srgbClr val="FFCCCC"/>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3" d="100"/>
          <a:sy n="73" d="100"/>
        </p:scale>
        <p:origin x="970" y="72"/>
      </p:cViewPr>
      <p:guideLst>
        <p:guide orient="horz" pos="210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fld>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t>1</a:t>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1" name="Google Shape;811;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12" name="Google Shape;81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10</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11</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28" name="Google Shape;828;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12</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13</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16</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18: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3" name="Google Shape;883;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19: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01" name="Google Shape;901;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36" name="Google Shape;836;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19</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4" name="Google Shape;944;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945" name="Google Shape;945;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20</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47" name="Google Shape;547;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4</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71" name="Google Shape;571;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5</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9" name="Google Shape;589;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t>6</a:t>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633" name="Google Shape;633;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7</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spcBef>
                <a:spcPts val="0"/>
              </a:spcBef>
              <a:spcAft>
                <a:spcPts val="0"/>
              </a:spcAft>
              <a:buClr>
                <a:schemeClr val="dk1"/>
              </a:buClr>
              <a:buSzPts val="1200"/>
              <a:buFont typeface="Arial" panose="020B0604020202020204"/>
              <a:buAutoNum type="arabicPeriod"/>
            </a:pPr>
            <a:r>
              <a:rPr lang="en-US"/>
              <a:t>Mvc</a:t>
            </a:r>
          </a:p>
          <a:p>
            <a:pPr marL="0" lvl="0" indent="0" algn="l" rtl="0">
              <a:spcBef>
                <a:spcPts val="0"/>
              </a:spcBef>
              <a:spcAft>
                <a:spcPts val="0"/>
              </a:spcAft>
              <a:buClr>
                <a:schemeClr val="dk1"/>
              </a:buClr>
              <a:buSzPts val="1200"/>
              <a:buFont typeface="Arial" panose="020B0604020202020204"/>
              <a:buNone/>
            </a:pPr>
            <a:endParaRPr lang="en-US"/>
          </a:p>
          <a:p>
            <a:pPr marL="0" lvl="0" indent="0" algn="l" rtl="0">
              <a:spcBef>
                <a:spcPts val="0"/>
              </a:spcBef>
              <a:spcAft>
                <a:spcPts val="0"/>
              </a:spcAft>
              <a:buClr>
                <a:schemeClr val="dk1"/>
              </a:buClr>
              <a:buSzPts val="1200"/>
              <a:buFont typeface="Arial" panose="020B0604020202020204"/>
              <a:buNone/>
            </a:pPr>
            <a:r>
              <a:rPr lang="en-US" sz="1200">
                <a:solidFill>
                  <a:schemeClr val="dk1"/>
                </a:solidFill>
                <a:latin typeface="Arial" panose="020B0604020202020204"/>
                <a:ea typeface="Arial" panose="020B0604020202020204"/>
                <a:cs typeface="Arial" panose="020B0604020202020204"/>
                <a:sym typeface="Arial" panose="020B0604020202020204"/>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mô hình MVC giúp tách biệt 3 tầng trong mô hình lập trình web, vì vậy giúp tối ưu ứng dụng, dễ dàng thêm mới và chỉnh sửa code hoặc giao diện.</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200"/>
              <a:buFont typeface="Arial" panose="020B0604020202020204"/>
              <a:buNone/>
            </a:pPr>
            <a:endParaRPr sz="1200"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b="0" i="0">
                <a:solidFill>
                  <a:schemeClr val="dk1"/>
                </a:solidFill>
                <a:latin typeface="Arial" panose="020B0604020202020204"/>
                <a:ea typeface="Arial" panose="020B0604020202020204"/>
                <a:cs typeface="Arial" panose="020B0604020202020204"/>
                <a:sym typeface="Arial" panose="020B0604020202020204"/>
              </a:rPr>
              <a:t>Model (dữ liệu), View (giao diện) và Controller (bộ điều khiển).</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Model: ở phần trước mình đã nhắc lại cho các bạn về 3 tầng trong mô hình</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i="0">
                <a:solidFill>
                  <a:schemeClr val="dk1"/>
                </a:solidFill>
                <a:latin typeface="Arial" panose="020B0604020202020204"/>
                <a:ea typeface="Arial" panose="020B0604020202020204"/>
                <a:cs typeface="Arial" panose="020B0604020202020204"/>
                <a:sym typeface="Arial" panose="020B0604020202020204"/>
              </a:rPr>
              <a:t>View: là tầng giao diện, hiển thị dữ liệu được truy xuất từ tầng model</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i="0">
                <a:solidFill>
                  <a:schemeClr val="dk1"/>
                </a:solidFill>
                <a:latin typeface="Arial" panose="020B0604020202020204"/>
                <a:ea typeface="Arial" panose="020B0604020202020204"/>
                <a:cs typeface="Arial" panose="020B0604020202020204"/>
                <a:sym typeface="Arial" panose="020B0604020202020204"/>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200"/>
              <a:buFont typeface="Arial" panose="020B0604020202020204"/>
              <a:buNone/>
            </a:pP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200"/>
              <a:buFont typeface="Arial" panose="020B0604020202020204"/>
              <a:buNone/>
            </a:pPr>
            <a:r>
              <a:rPr lang="en-US"/>
              <a:t>Cơ chế hoạt động</a:t>
            </a: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2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2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228600" lvl="0" indent="-228600" algn="l" rtl="0">
              <a:spcBef>
                <a:spcPts val="0"/>
              </a:spcBef>
              <a:spcAft>
                <a:spcPts val="0"/>
              </a:spcAft>
              <a:buClr>
                <a:schemeClr val="dk1"/>
              </a:buClr>
              <a:buSzPts val="1200"/>
              <a:buFont typeface="Arial" panose="020B0604020202020204"/>
              <a:buAutoNum type="arabicPeriod"/>
            </a:pPr>
            <a:r>
              <a:rPr lang="en-US"/>
              <a:t>Microsoft sql server</a:t>
            </a: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228600" lvl="0" indent="-152400" algn="l" rtl="0">
              <a:spcBef>
                <a:spcPts val="0"/>
              </a:spcBef>
              <a:spcAft>
                <a:spcPts val="0"/>
              </a:spcAft>
              <a:buClr>
                <a:schemeClr val="dk1"/>
              </a:buClr>
              <a:buSzPts val="12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23" name="Google Shape;623;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t>8</a:t>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788" name="Google Shape;788;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t>9</a:t>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6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6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6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8.png"/><Relationship Id="rId5" Type="http://schemas.openxmlformats.org/officeDocument/2006/relationships/image" Target="../media/image17.GIF"/><Relationship Id="rId4"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a:solidFill>
                  <a:srgbClr val="ED1C2A"/>
                </a:solidFill>
                <a:latin typeface="Arial" panose="020B0604020202020204"/>
                <a:ea typeface="Arial" panose="020B0604020202020204"/>
                <a:cs typeface="Arial" panose="020B0604020202020204"/>
                <a:sym typeface="Arial" panose="020B0604020202020204"/>
              </a:rPr>
              <a:t>ĐỒ ÁN TỐT NGHIỆP</a:t>
            </a:r>
            <a:endParaRPr sz="5400" b="1">
              <a:solidFill>
                <a:srgbClr val="ED1C2A"/>
              </a:solidFill>
              <a:latin typeface="Arial" panose="020B0604020202020204"/>
              <a:ea typeface="Arial" panose="020B0604020202020204"/>
              <a:cs typeface="Arial" panose="020B0604020202020204"/>
              <a:sym typeface="Arial" panose="020B0604020202020204"/>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Khoa công nghệ thông tin</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66" name="Google Shape;466;p1"/>
          <p:cNvSpPr txBox="1"/>
          <p:nvPr/>
        </p:nvSpPr>
        <p:spPr>
          <a:xfrm>
            <a:off x="3142841" y="4103147"/>
            <a:ext cx="6569616" cy="520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Arial" panose="020B0604020202020204"/>
                <a:ea typeface="Arial" panose="020B0604020202020204"/>
                <a:cs typeface="Arial" panose="020B0604020202020204"/>
                <a:sym typeface="Arial" panose="020B0604020202020204"/>
              </a:rPr>
              <a:t>MSV: 2020601095 </a:t>
            </a:r>
            <a:endParaRPr sz="2800" b="1">
              <a:solidFill>
                <a:schemeClr val="dk1"/>
              </a:solidFill>
              <a:latin typeface="Arial" panose="020B0604020202020204"/>
              <a:ea typeface="Arial" panose="020B0604020202020204"/>
              <a:cs typeface="Arial" panose="020B0604020202020204"/>
              <a:sym typeface="Arial" panose="020B0604020202020204"/>
            </a:endParaRPr>
          </a:p>
        </p:txBody>
      </p:sp>
      <p:sp>
        <p:nvSpPr>
          <p:cNvPr id="467" name="Google Shape;467;p1"/>
          <p:cNvSpPr txBox="1"/>
          <p:nvPr/>
        </p:nvSpPr>
        <p:spPr>
          <a:xfrm>
            <a:off x="3142840" y="4873471"/>
            <a:ext cx="6721043" cy="520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Arial" panose="020B0604020202020204"/>
                <a:ea typeface="Arial" panose="020B0604020202020204"/>
                <a:cs typeface="Arial" panose="020B0604020202020204"/>
                <a:sym typeface="Arial" panose="020B0604020202020204"/>
              </a:rPr>
              <a:t>GVHD: TS. </a:t>
            </a:r>
            <a:r>
              <a:rPr lang="en-US" sz="2800" b="1">
                <a:solidFill>
                  <a:schemeClr val="dk1"/>
                </a:solidFill>
              </a:rPr>
              <a:t>Phạm Văn Hiệp</a:t>
            </a:r>
            <a:r>
              <a:rPr lang="en-US" sz="2800" b="1">
                <a:solidFill>
                  <a:schemeClr val="dk1"/>
                </a:solidFill>
                <a:latin typeface="Arial" panose="020B0604020202020204"/>
                <a:ea typeface="Arial" panose="020B0604020202020204"/>
                <a:cs typeface="Arial" panose="020B0604020202020204"/>
                <a:sym typeface="Arial" panose="020B0604020202020204"/>
              </a:rPr>
              <a:t> </a:t>
            </a:r>
            <a:endParaRPr sz="2800" b="1">
              <a:solidFill>
                <a:schemeClr val="dk1"/>
              </a:solidFill>
              <a:latin typeface="Arial" panose="020B0604020202020204"/>
              <a:ea typeface="Arial" panose="020B0604020202020204"/>
              <a:cs typeface="Arial" panose="020B0604020202020204"/>
              <a:sym typeface="Arial" panose="020B0604020202020204"/>
            </a:endParaRPr>
          </a:p>
        </p:txBody>
      </p:sp>
      <p:sp>
        <p:nvSpPr>
          <p:cNvPr id="468" name="Google Shape;468;p1"/>
          <p:cNvSpPr txBox="1"/>
          <p:nvPr/>
        </p:nvSpPr>
        <p:spPr>
          <a:xfrm>
            <a:off x="1754505" y="3120390"/>
            <a:ext cx="8903335" cy="73596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800" b="1">
                <a:solidFill>
                  <a:schemeClr val="dk1"/>
                </a:solidFill>
                <a:latin typeface="Arial" panose="020B0604020202020204"/>
                <a:ea typeface="Arial" panose="020B0604020202020204"/>
                <a:cs typeface="Arial" panose="020B0604020202020204"/>
                <a:sym typeface="Arial" panose="020B0604020202020204"/>
              </a:rPr>
              <a:t>Sinh viên thực hiện: Nguyễn Thị </a:t>
            </a:r>
            <a:r>
              <a:rPr lang="en-US" sz="2800" b="1">
                <a:solidFill>
                  <a:schemeClr val="dk1"/>
                </a:solidFill>
              </a:rPr>
              <a:t>Mười</a:t>
            </a:r>
            <a:endParaRPr sz="2800" b="1">
              <a:solidFill>
                <a:schemeClr val="dk1"/>
              </a:solidFill>
              <a:latin typeface="Arial" panose="020B0604020202020204"/>
              <a:ea typeface="Arial" panose="020B0604020202020204"/>
              <a:cs typeface="Arial" panose="020B0604020202020204"/>
              <a:sym typeface="Arial" panose="020B0604020202020204"/>
            </a:endParaRPr>
          </a:p>
        </p:txBody>
      </p:sp>
      <p:sp>
        <p:nvSpPr>
          <p:cNvPr id="469" name="Google Shape;469;p1"/>
          <p:cNvSpPr txBox="1"/>
          <p:nvPr/>
        </p:nvSpPr>
        <p:spPr>
          <a:xfrm>
            <a:off x="3869628" y="6199317"/>
            <a:ext cx="4452743" cy="3975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rgbClr val="595959"/>
                </a:solidFill>
                <a:latin typeface="+mj-lt"/>
                <a:ea typeface="Oi"/>
                <a:cs typeface="Oi"/>
                <a:sym typeface="Oi"/>
              </a:rPr>
              <a:t>Hà Nội, ngày 01 tháng 06 năm 2024</a:t>
            </a:r>
            <a:endParaRPr sz="1600" b="1">
              <a:latin typeface="+mj-lt"/>
            </a:endParaRPr>
          </a:p>
        </p:txBody>
      </p:sp>
      <p:sp>
        <p:nvSpPr>
          <p:cNvPr id="470" name="Google Shape;470;p1"/>
          <p:cNvSpPr/>
          <p:nvPr/>
        </p:nvSpPr>
        <p:spPr>
          <a:xfrm>
            <a:off x="2792340" y="321557"/>
            <a:ext cx="801970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0070C0"/>
                </a:solidFill>
                <a:latin typeface="Arial" panose="020B0604020202020204"/>
                <a:ea typeface="Arial" panose="020B0604020202020204"/>
                <a:cs typeface="Arial" panose="020B0604020202020204"/>
                <a:sym typeface="Arial" panose="020B0604020202020204"/>
              </a:rPr>
              <a:t>ĐẠI HỌC CÔNG NGHIỆP HÀ NỘI</a:t>
            </a:r>
            <a:endParaRPr sz="4000" b="1"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chemeClr val="accent4"/>
                </a:solidFill>
                <a:latin typeface="Arial" panose="020B0604020202020204"/>
                <a:ea typeface="Arial" panose="020B0604020202020204"/>
                <a:cs typeface="Arial" panose="020B0604020202020204"/>
                <a:sym typeface="Arial" panose="020B0604020202020204"/>
              </a:rPr>
              <a:t>KHOA CÔNG NGHỆ THÔNG TIN</a:t>
            </a:r>
            <a:endParaRPr sz="2800" b="1" cap="none">
              <a:solidFill>
                <a:schemeClr val="accent4"/>
              </a:solidFill>
              <a:latin typeface="Arial" panose="020B0604020202020204"/>
              <a:ea typeface="Arial" panose="020B0604020202020204"/>
              <a:cs typeface="Arial" panose="020B0604020202020204"/>
              <a:sym typeface="Arial" panose="020B0604020202020204"/>
            </a:endParaRPr>
          </a:p>
        </p:txBody>
      </p:sp>
      <p:sp>
        <p:nvSpPr>
          <p:cNvPr id="473" name="Google Shape;473;p1"/>
          <p:cNvSpPr/>
          <p:nvPr/>
        </p:nvSpPr>
        <p:spPr>
          <a:xfrm>
            <a:off x="0" y="298780"/>
            <a:ext cx="637355"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472" name="Google Shape;472;p1"/>
          <p:cNvPicPr preferRelativeResize="0"/>
          <p:nvPr/>
        </p:nvPicPr>
        <p:blipFill rotWithShape="1">
          <a:blip r:embed="rId3"/>
          <a:srcRect/>
          <a:stretch>
            <a:fillRect/>
          </a:stretch>
        </p:blipFill>
        <p:spPr>
          <a:xfrm>
            <a:off x="278244" y="111967"/>
            <a:ext cx="1676400" cy="158566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3"/>
          <p:cNvSpPr/>
          <p:nvPr/>
        </p:nvSpPr>
        <p:spPr>
          <a:xfrm>
            <a:off x="2106720" y="415800"/>
            <a:ext cx="536088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CÁC ACTOR CỦA HỆ THỐNG</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815" name="Google Shape;815;p13"/>
          <p:cNvGraphicFramePr/>
          <p:nvPr/>
        </p:nvGraphicFramePr>
        <p:xfrm>
          <a:off x="1015260" y="1447800"/>
          <a:ext cx="9500350" cy="4419625"/>
        </p:xfrm>
        <a:graphic>
          <a:graphicData uri="http://schemas.openxmlformats.org/drawingml/2006/table">
            <a:tbl>
              <a:tblPr firstRow="1" firstCol="1" bandRow="1">
                <a:noFill/>
                <a:tableStyleId>{00DDD27D-11B9-461E-8642-93EAF92C5026}</a:tableStyleId>
              </a:tblPr>
              <a:tblGrid>
                <a:gridCol w="779400">
                  <a:extLst>
                    <a:ext uri="{9D8B030D-6E8A-4147-A177-3AD203B41FA5}">
                      <a16:colId xmlns:a16="http://schemas.microsoft.com/office/drawing/2014/main" val="20000"/>
                    </a:ext>
                  </a:extLst>
                </a:gridCol>
                <a:gridCol w="2425175">
                  <a:extLst>
                    <a:ext uri="{9D8B030D-6E8A-4147-A177-3AD203B41FA5}">
                      <a16:colId xmlns:a16="http://schemas.microsoft.com/office/drawing/2014/main" val="20001"/>
                    </a:ext>
                  </a:extLst>
                </a:gridCol>
                <a:gridCol w="6295775">
                  <a:extLst>
                    <a:ext uri="{9D8B030D-6E8A-4147-A177-3AD203B41FA5}">
                      <a16:colId xmlns:a16="http://schemas.microsoft.com/office/drawing/2014/main" val="20002"/>
                    </a:ext>
                  </a:extLst>
                </a:gridCol>
              </a:tblGrid>
              <a:tr h="600625">
                <a:tc>
                  <a:txBody>
                    <a:bodyPr/>
                    <a:lstStyle/>
                    <a:p>
                      <a:pPr marL="0" lvl="0" indent="0" algn="ctr" rtl="0">
                        <a:lnSpc>
                          <a:spcPct val="150000"/>
                        </a:lnSpc>
                        <a:spcBef>
                          <a:spcPts val="0"/>
                        </a:spcBef>
                        <a:spcAft>
                          <a:spcPts val="0"/>
                        </a:spcAft>
                        <a:buNone/>
                      </a:pPr>
                      <a:r>
                        <a:rPr lang="en-US" sz="1300"/>
                        <a:t>STT</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Tên Actor</a:t>
                      </a:r>
                      <a:endParaRPr sz="16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Chức năng</a:t>
                      </a:r>
                      <a:endParaRPr sz="16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extLst>
                  <a:ext uri="{0D108BD9-81ED-4DB2-BD59-A6C34878D82A}">
                    <a16:rowId xmlns:a16="http://schemas.microsoft.com/office/drawing/2014/main" val="10000"/>
                  </a:ext>
                </a:extLst>
              </a:tr>
              <a:tr h="1940125">
                <a:tc>
                  <a:txBody>
                    <a:bodyPr/>
                    <a:lstStyle/>
                    <a:p>
                      <a:pPr marL="0" lvl="0" indent="0" algn="ctr" rtl="0">
                        <a:lnSpc>
                          <a:spcPct val="150000"/>
                        </a:lnSpc>
                        <a:spcBef>
                          <a:spcPts val="0"/>
                        </a:spcBef>
                        <a:spcAft>
                          <a:spcPts val="0"/>
                        </a:spcAft>
                        <a:buNone/>
                      </a:pPr>
                      <a:r>
                        <a:rPr lang="en-US" sz="1300"/>
                        <a:t>1</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Administrator</a:t>
                      </a:r>
                      <a:endParaRPr sz="14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15000"/>
                        </a:lnSpc>
                        <a:spcBef>
                          <a:spcPts val="0"/>
                        </a:spcBef>
                        <a:spcAft>
                          <a:spcPts val="0"/>
                        </a:spcAft>
                        <a:buNone/>
                      </a:pPr>
                      <a:r>
                        <a:rPr lang="en-US" sz="1600"/>
                        <a:t>Là người có toàn quyền tương tác với hệ thống, có quyền điều khiển cũng như kiểm soát các hoạt động của hệ thống. </a:t>
                      </a:r>
                      <a:endParaRPr sz="16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extLst>
                  <a:ext uri="{0D108BD9-81ED-4DB2-BD59-A6C34878D82A}">
                    <a16:rowId xmlns:a16="http://schemas.microsoft.com/office/drawing/2014/main" val="10001"/>
                  </a:ext>
                </a:extLst>
              </a:tr>
              <a:tr h="1878875">
                <a:tc>
                  <a:txBody>
                    <a:bodyPr/>
                    <a:lstStyle/>
                    <a:p>
                      <a:pPr marL="0" lvl="0" indent="0" algn="ctr" rtl="0">
                        <a:lnSpc>
                          <a:spcPct val="150000"/>
                        </a:lnSpc>
                        <a:spcBef>
                          <a:spcPts val="0"/>
                        </a:spcBef>
                        <a:spcAft>
                          <a:spcPts val="0"/>
                        </a:spcAft>
                        <a:buNone/>
                      </a:pPr>
                      <a:r>
                        <a:rPr lang="en-US" sz="1300"/>
                        <a:t>2</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Khách hàng, visitors</a:t>
                      </a:r>
                      <a:endParaRPr sz="14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Là đối tượng có thể xem các thông tin về sản phẩm được trình bày trên trang chủ của website, họ có thể tham khảo các sản phẩm, xem thông tin chi tiết về sản phẩm, tìm kiếm, liên hệ với bên admin nếu họ gặp vấn đề trong khi sử dụng hệ thống.</a:t>
                      </a:r>
                      <a:endParaRPr sz="16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SƠ ĐỒ USECASE TỔNG QUÁT</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a:extLst>
              <a:ext uri="{FF2B5EF4-FFF2-40B4-BE49-F238E27FC236}">
                <a16:creationId xmlns:a16="http://schemas.microsoft.com/office/drawing/2014/main" id="{96A166E1-16CD-7706-205C-AE95289E151B}"/>
              </a:ext>
            </a:extLst>
          </p:cNvPr>
          <p:cNvPicPr>
            <a:picLocks noChangeAspect="1"/>
          </p:cNvPicPr>
          <p:nvPr/>
        </p:nvPicPr>
        <p:blipFill rotWithShape="1">
          <a:blip r:embed="rId3">
            <a:extLst>
              <a:ext uri="{28A0092B-C50C-407E-A947-70E740481C1C}">
                <a14:useLocalDpi xmlns:a14="http://schemas.microsoft.com/office/drawing/2010/main" val="0"/>
              </a:ext>
            </a:extLst>
          </a:blip>
          <a:srcRect l="4680" r="3263"/>
          <a:stretch/>
        </p:blipFill>
        <p:spPr bwMode="auto">
          <a:xfrm>
            <a:off x="1324303" y="956003"/>
            <a:ext cx="9469821" cy="5570280"/>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5"/>
          <p:cNvSpPr/>
          <p:nvPr/>
        </p:nvSpPr>
        <p:spPr>
          <a:xfrm>
            <a:off x="2106930" y="415925"/>
            <a:ext cx="594614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E80000"/>
                </a:solidFill>
                <a:latin typeface="Calibri" panose="020F0502020204030204"/>
                <a:ea typeface="Calibri" panose="020F0502020204030204"/>
                <a:cs typeface="Calibri" panose="020F0502020204030204"/>
                <a:sym typeface="Calibri" panose="020F0502020204030204"/>
              </a:rPr>
              <a:t>BIỂU ĐỒ LỚP TỔNG QUÁT CỦA HỆ THỐNG</a:t>
            </a:r>
            <a:endParaRPr sz="2400" b="0" strike="noStrike">
              <a:solidFill>
                <a:srgbClr val="E80000"/>
              </a:solidFill>
              <a:latin typeface="Arial" panose="020B0604020202020204"/>
              <a:ea typeface="Arial" panose="020B0604020202020204"/>
              <a:cs typeface="Arial" panose="020B0604020202020204"/>
              <a:sym typeface="Arial" panose="020B0604020202020204"/>
            </a:endParaRPr>
          </a:p>
        </p:txBody>
      </p:sp>
      <p:sp>
        <p:nvSpPr>
          <p:cNvPr id="831" name="Google Shape;831;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pic>
        <p:nvPicPr>
          <p:cNvPr id="4" name="image14.png" descr="Graphical user interface, diagram&#10;&#10;Description automatically generated">
            <a:extLst>
              <a:ext uri="{FF2B5EF4-FFF2-40B4-BE49-F238E27FC236}">
                <a16:creationId xmlns:a16="http://schemas.microsoft.com/office/drawing/2014/main" id="{8A4CEC9A-FBB2-74D6-03A9-495959C9CA33}"/>
              </a:ext>
            </a:extLst>
          </p:cNvPr>
          <p:cNvPicPr/>
          <p:nvPr/>
        </p:nvPicPr>
        <p:blipFill>
          <a:blip r:embed="rId3"/>
          <a:srcRect/>
          <a:stretch>
            <a:fillRect/>
          </a:stretch>
        </p:blipFill>
        <p:spPr>
          <a:xfrm>
            <a:off x="578069" y="987971"/>
            <a:ext cx="10962290" cy="5150573"/>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panose="020F0502020204030204"/>
                <a:ea typeface="Calibri" panose="020F0502020204030204"/>
                <a:cs typeface="Calibri" panose="020F0502020204030204"/>
                <a:sym typeface="Calibri" panose="020F0502020204030204"/>
              </a:rPr>
              <a:t>Phần 03 :</a:t>
            </a:r>
            <a:endParaRPr sz="4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76" name="Google Shape;876;p17"/>
          <p:cNvGrpSpPr/>
          <p:nvPr/>
        </p:nvGrpSpPr>
        <p:grpSpPr>
          <a:xfrm>
            <a:off x="5684364" y="967827"/>
            <a:ext cx="6400799" cy="2911891"/>
            <a:chOff x="5879896" y="1770480"/>
            <a:chExt cx="5259520" cy="364680"/>
          </a:xfrm>
        </p:grpSpPr>
        <p:sp>
          <p:nvSpPr>
            <p:cNvPr id="877" name="Google Shape;877;p17"/>
            <p:cNvSpPr/>
            <p:nvPr/>
          </p:nvSpPr>
          <p:spPr>
            <a:xfrm>
              <a:off x="5879896" y="1887418"/>
              <a:ext cx="5259520" cy="1036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a:solidFill>
                    <a:schemeClr val="dk1"/>
                  </a:solidFill>
                  <a:latin typeface="Arial" panose="020B0604020202020204"/>
                  <a:ea typeface="Arial" panose="020B0604020202020204"/>
                  <a:cs typeface="Arial" panose="020B0604020202020204"/>
                  <a:sym typeface="Arial" panose="020B0604020202020204"/>
                </a:rPr>
                <a:t>KIỂM THỬ</a:t>
              </a: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79" name="Google Shape;879;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Google Shape;830;p15"/>
          <p:cNvSpPr/>
          <p:nvPr/>
        </p:nvSpPr>
        <p:spPr>
          <a:xfrm>
            <a:off x="2106930" y="415925"/>
            <a:ext cx="624713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E80000"/>
                </a:solidFill>
                <a:latin typeface="Calibri" panose="020F0502020204030204"/>
                <a:ea typeface="Calibri" panose="020F0502020204030204"/>
                <a:cs typeface="Calibri" panose="020F0502020204030204"/>
                <a:sym typeface="Calibri" panose="020F0502020204030204"/>
              </a:rPr>
              <a:t>KIỂM THỬ</a:t>
            </a:r>
            <a:endParaRPr sz="2400" b="0" strike="noStrike">
              <a:solidFill>
                <a:srgbClr val="E80000"/>
              </a:solidFill>
              <a:latin typeface="Arial" panose="020B0604020202020204"/>
              <a:ea typeface="Arial" panose="020B0604020202020204"/>
              <a:cs typeface="Arial" panose="020B0604020202020204"/>
              <a:sym typeface="Arial" panose="020B0604020202020204"/>
            </a:endParaRPr>
          </a:p>
        </p:txBody>
      </p:sp>
      <p:sp>
        <p:nvSpPr>
          <p:cNvPr id="5" name="Rectangles 4"/>
          <p:cNvSpPr/>
          <p:nvPr/>
        </p:nvSpPr>
        <p:spPr>
          <a:xfrm>
            <a:off x="5433695" y="1473835"/>
            <a:ext cx="3220720" cy="577215"/>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a:latin typeface="Times New Roman" panose="02020603050405020304" charset="0"/>
                <a:cs typeface="Times New Roman" panose="02020603050405020304" charset="0"/>
              </a:rPr>
              <a:t>Chức năng</a:t>
            </a:r>
          </a:p>
        </p:txBody>
      </p:sp>
      <p:sp>
        <p:nvSpPr>
          <p:cNvPr id="4" name="Text Box 3"/>
          <p:cNvSpPr txBox="1"/>
          <p:nvPr/>
        </p:nvSpPr>
        <p:spPr>
          <a:xfrm>
            <a:off x="6803390" y="647065"/>
            <a:ext cx="4064000" cy="306705"/>
          </a:xfrm>
          <a:prstGeom prst="rect">
            <a:avLst/>
          </a:prstGeom>
          <a:noFill/>
        </p:spPr>
        <p:txBody>
          <a:bodyPr wrap="square" rtlCol="0">
            <a:spAutoFit/>
          </a:bodyPr>
          <a:lstStyle/>
          <a:p>
            <a:endParaRPr lang="en-US"/>
          </a:p>
        </p:txBody>
      </p:sp>
      <p:sp>
        <p:nvSpPr>
          <p:cNvPr id="23" name="Rectangles 22"/>
          <p:cNvSpPr/>
          <p:nvPr/>
        </p:nvSpPr>
        <p:spPr>
          <a:xfrm>
            <a:off x="5433695" y="5303520"/>
            <a:ext cx="3220720" cy="57721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a:latin typeface="Times New Roman" panose="02020603050405020304" charset="0"/>
                <a:cs typeface="Times New Roman" panose="02020603050405020304" charset="0"/>
              </a:rPr>
              <a:t>UI/UX</a:t>
            </a:r>
          </a:p>
        </p:txBody>
      </p:sp>
      <p:sp>
        <p:nvSpPr>
          <p:cNvPr id="24" name="Rectangles 23"/>
          <p:cNvSpPr/>
          <p:nvPr/>
        </p:nvSpPr>
        <p:spPr>
          <a:xfrm>
            <a:off x="5433695" y="3580130"/>
            <a:ext cx="3220720" cy="57721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a:latin typeface="Times New Roman" panose="02020603050405020304" charset="0"/>
                <a:cs typeface="Times New Roman" panose="02020603050405020304" charset="0"/>
              </a:rPr>
              <a:t>Non_Fuction</a:t>
            </a:r>
          </a:p>
        </p:txBody>
      </p:sp>
      <p:sp>
        <p:nvSpPr>
          <p:cNvPr id="25" name="Right Brace 24"/>
          <p:cNvSpPr/>
          <p:nvPr/>
        </p:nvSpPr>
        <p:spPr>
          <a:xfrm>
            <a:off x="8783320" y="1473835"/>
            <a:ext cx="685165" cy="4451985"/>
          </a:xfrm>
          <a:prstGeom prst="righ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27" name="Rectangles 26"/>
          <p:cNvSpPr/>
          <p:nvPr/>
        </p:nvSpPr>
        <p:spPr>
          <a:xfrm>
            <a:off x="9401810" y="3505200"/>
            <a:ext cx="2637790" cy="57721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a:latin typeface="Times New Roman" panose="02020603050405020304" charset="0"/>
                <a:cs typeface="Times New Roman" panose="02020603050405020304" charset="0"/>
              </a:rPr>
              <a:t>Manual Test</a:t>
            </a:r>
          </a:p>
        </p:txBody>
      </p:sp>
      <p:pic>
        <p:nvPicPr>
          <p:cNvPr id="2" name="Picture 1" descr="cong-cu-kiem-thu-phan-mem-1-e1629172334898"/>
          <p:cNvPicPr>
            <a:picLocks noChangeAspect="1"/>
          </p:cNvPicPr>
          <p:nvPr/>
        </p:nvPicPr>
        <p:blipFill>
          <a:blip r:embed="rId2"/>
          <a:stretch>
            <a:fillRect/>
          </a:stretch>
        </p:blipFill>
        <p:spPr>
          <a:xfrm>
            <a:off x="99695" y="1076325"/>
            <a:ext cx="5334000" cy="543496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000"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ppt_x"/>
                                          </p:val>
                                        </p:tav>
                                        <p:tav tm="100000">
                                          <p:val>
                                            <p:strVal val="#ppt_x"/>
                                          </p:val>
                                        </p:tav>
                                      </p:tavLst>
                                    </p:anim>
                                    <p:anim calcmode="lin" valueType="num">
                                      <p:cBhvr additive="base">
                                        <p:cTn id="14"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5" grpId="1" animBg="1"/>
      <p:bldP spid="27" grpId="0" bldLvl="0" animBg="1"/>
      <p:bldP spid="2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0;p15"/>
          <p:cNvSpPr/>
          <p:nvPr/>
        </p:nvSpPr>
        <p:spPr>
          <a:xfrm>
            <a:off x="2106930" y="415925"/>
            <a:ext cx="624713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E80000"/>
                </a:solidFill>
                <a:latin typeface="Calibri" panose="020F0502020204030204"/>
                <a:ea typeface="Calibri" panose="020F0502020204030204"/>
                <a:cs typeface="Calibri" panose="020F0502020204030204"/>
                <a:sym typeface="Calibri" panose="020F0502020204030204"/>
              </a:rPr>
              <a:t>KẾT QUẢ KIỂM THỬ</a:t>
            </a:r>
            <a:endParaRPr sz="2400" b="0" strike="noStrike">
              <a:solidFill>
                <a:srgbClr val="E80000"/>
              </a:solidFill>
              <a:latin typeface="Arial" panose="020B0604020202020204"/>
              <a:ea typeface="Arial" panose="020B0604020202020204"/>
              <a:cs typeface="Arial" panose="020B0604020202020204"/>
              <a:sym typeface="Arial" panose="020B0604020202020204"/>
            </a:endParaRPr>
          </a:p>
        </p:txBody>
      </p:sp>
      <p:sp>
        <p:nvSpPr>
          <p:cNvPr id="100" name="Text Box 99"/>
          <p:cNvSpPr txBox="1"/>
          <p:nvPr/>
        </p:nvSpPr>
        <p:spPr>
          <a:xfrm>
            <a:off x="1165860" y="5704205"/>
            <a:ext cx="5080000" cy="645160"/>
          </a:xfrm>
          <a:prstGeom prst="rect">
            <a:avLst/>
          </a:prstGeom>
          <a:noFill/>
          <a:ln w="9525">
            <a:noFill/>
          </a:ln>
        </p:spPr>
        <p:txBody>
          <a:bodyPr>
            <a:spAutoFit/>
          </a:bodyPr>
          <a:lstStyle/>
          <a:p>
            <a:pPr marL="0" indent="0"/>
            <a:r>
              <a:rPr lang="en-US" sz="1800">
                <a:latin typeface="Times New Roman" panose="02020603050405020304" charset="0"/>
              </a:rPr>
              <a:t>Test coverage: 6,67%</a:t>
            </a:r>
          </a:p>
          <a:p>
            <a:pPr marL="0" indent="0"/>
            <a:r>
              <a:rPr lang="en-US" sz="1800">
                <a:latin typeface="Times New Roman" panose="02020603050405020304" charset="0"/>
              </a:rPr>
              <a:t>Test successful coverage: 93,33%</a:t>
            </a:r>
          </a:p>
        </p:txBody>
      </p:sp>
      <p:sp>
        <p:nvSpPr>
          <p:cNvPr id="15" name="Flowchart: Terminator 14"/>
          <p:cNvSpPr/>
          <p:nvPr/>
        </p:nvSpPr>
        <p:spPr>
          <a:xfrm>
            <a:off x="816610" y="1098550"/>
            <a:ext cx="2388870" cy="30226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800" b="1"/>
              <a:t>Chức năng</a:t>
            </a:r>
          </a:p>
        </p:txBody>
      </p:sp>
      <p:pic>
        <p:nvPicPr>
          <p:cNvPr id="17" name="Picture 16"/>
          <p:cNvPicPr>
            <a:picLocks noChangeAspect="1"/>
          </p:cNvPicPr>
          <p:nvPr/>
        </p:nvPicPr>
        <p:blipFill>
          <a:blip r:embed="rId2"/>
          <a:stretch>
            <a:fillRect/>
          </a:stretch>
        </p:blipFill>
        <p:spPr>
          <a:xfrm>
            <a:off x="6167119" y="1574483"/>
            <a:ext cx="5017135" cy="1115695"/>
          </a:xfrm>
          <a:prstGeom prst="rect">
            <a:avLst/>
          </a:prstGeom>
        </p:spPr>
      </p:pic>
      <p:sp>
        <p:nvSpPr>
          <p:cNvPr id="19" name="Text Box 18"/>
          <p:cNvSpPr txBox="1"/>
          <p:nvPr/>
        </p:nvSpPr>
        <p:spPr>
          <a:xfrm>
            <a:off x="6167120" y="4476115"/>
            <a:ext cx="5080000" cy="645160"/>
          </a:xfrm>
          <a:prstGeom prst="rect">
            <a:avLst/>
          </a:prstGeom>
          <a:noFill/>
          <a:ln w="9525">
            <a:noFill/>
          </a:ln>
        </p:spPr>
        <p:txBody>
          <a:bodyPr>
            <a:spAutoFit/>
          </a:bodyPr>
          <a:lstStyle/>
          <a:p>
            <a:pPr marL="0" indent="0"/>
            <a:r>
              <a:rPr lang="en-US" sz="1800">
                <a:latin typeface="Times New Roman" panose="02020603050405020304" charset="0"/>
              </a:rPr>
              <a:t>Test coverage: 0%</a:t>
            </a:r>
          </a:p>
          <a:p>
            <a:pPr marL="0" indent="0"/>
            <a:r>
              <a:rPr lang="en-US" sz="1800">
                <a:latin typeface="Times New Roman" panose="02020603050405020304" charset="0"/>
              </a:rPr>
              <a:t>Test successful coverage: 100%</a:t>
            </a:r>
          </a:p>
        </p:txBody>
      </p:sp>
      <p:sp>
        <p:nvSpPr>
          <p:cNvPr id="20" name="Flowchart: Terminator 19"/>
          <p:cNvSpPr/>
          <p:nvPr/>
        </p:nvSpPr>
        <p:spPr>
          <a:xfrm>
            <a:off x="8021955" y="1034415"/>
            <a:ext cx="3162300" cy="36639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800" b="1"/>
              <a:t>Các loại kiểm thử khác</a:t>
            </a:r>
          </a:p>
        </p:txBody>
      </p:sp>
      <p:sp>
        <p:nvSpPr>
          <p:cNvPr id="11" name="Google Shape;830;p15"/>
          <p:cNvSpPr/>
          <p:nvPr/>
        </p:nvSpPr>
        <p:spPr>
          <a:xfrm>
            <a:off x="493395" y="1703070"/>
            <a:ext cx="5334635"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endParaRPr sz="2400" b="0" strike="noStrike">
              <a:solidFill>
                <a:srgbClr val="E80000"/>
              </a:solidFill>
              <a:latin typeface="Arial" panose="020B0604020202020204"/>
              <a:ea typeface="Arial" panose="020B0604020202020204"/>
              <a:cs typeface="Arial" panose="020B0604020202020204"/>
              <a:sym typeface="Arial" panose="020B0604020202020204"/>
            </a:endParaRPr>
          </a:p>
        </p:txBody>
      </p:sp>
      <p:pic>
        <p:nvPicPr>
          <p:cNvPr id="7" name="Picture 6"/>
          <p:cNvPicPr>
            <a:picLocks noChangeAspect="1"/>
          </p:cNvPicPr>
          <p:nvPr/>
        </p:nvPicPr>
        <p:blipFill>
          <a:blip r:embed="rId3"/>
          <a:stretch>
            <a:fillRect/>
          </a:stretch>
        </p:blipFill>
        <p:spPr>
          <a:xfrm>
            <a:off x="1050925" y="1640205"/>
            <a:ext cx="4710430" cy="3850005"/>
          </a:xfrm>
          <a:prstGeom prst="rect">
            <a:avLst/>
          </a:prstGeom>
        </p:spPr>
      </p:pic>
      <p:pic>
        <p:nvPicPr>
          <p:cNvPr id="8" name="Picture 7"/>
          <p:cNvPicPr>
            <a:picLocks noChangeAspect="1"/>
          </p:cNvPicPr>
          <p:nvPr/>
        </p:nvPicPr>
        <p:blipFill>
          <a:blip r:embed="rId4"/>
          <a:stretch>
            <a:fillRect/>
          </a:stretch>
        </p:blipFill>
        <p:spPr>
          <a:xfrm>
            <a:off x="6167120" y="2753360"/>
            <a:ext cx="5017135" cy="1139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17"/>
          <p:cNvSpPr/>
          <p:nvPr/>
        </p:nvSpPr>
        <p:spPr>
          <a:xfrm>
            <a:off x="820800" y="3013560"/>
            <a:ext cx="3767760" cy="82740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panose="020F0502020204030204"/>
                <a:ea typeface="Calibri" panose="020F0502020204030204"/>
                <a:cs typeface="Calibri" panose="020F0502020204030204"/>
                <a:sym typeface="Calibri" panose="020F0502020204030204"/>
              </a:rPr>
              <a:t>Phần 04 :</a:t>
            </a:r>
            <a:endParaRPr sz="4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76" name="Google Shape;876;p17"/>
          <p:cNvGrpSpPr/>
          <p:nvPr/>
        </p:nvGrpSpPr>
        <p:grpSpPr>
          <a:xfrm>
            <a:off x="5684364" y="967827"/>
            <a:ext cx="6400799" cy="2911891"/>
            <a:chOff x="5879896" y="1770480"/>
            <a:chExt cx="5259520" cy="364680"/>
          </a:xfrm>
        </p:grpSpPr>
        <p:sp>
          <p:nvSpPr>
            <p:cNvPr id="877" name="Google Shape;877;p17"/>
            <p:cNvSpPr/>
            <p:nvPr/>
          </p:nvSpPr>
          <p:spPr>
            <a:xfrm>
              <a:off x="5879896" y="1887418"/>
              <a:ext cx="5259520" cy="19611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a:solidFill>
                    <a:schemeClr val="dk1"/>
                  </a:solidFill>
                  <a:latin typeface="Arial" panose="020B0604020202020204"/>
                  <a:ea typeface="Arial" panose="020B0604020202020204"/>
                  <a:cs typeface="Arial" panose="020B0604020202020204"/>
                  <a:sym typeface="Arial" panose="020B0604020202020204"/>
                </a:rPr>
                <a:t>KẾT LUẬN VÀ HƯỚNG PHÁT TRIỂN</a:t>
              </a: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79" name="Google Shape;879;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8"/>
          <p:cNvSpPr/>
          <p:nvPr/>
        </p:nvSpPr>
        <p:spPr>
          <a:xfrm>
            <a:off x="2106720" y="415800"/>
            <a:ext cx="386244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KẾT LUẬN</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89" name="Google Shape;889;p18"/>
          <p:cNvGrpSpPr/>
          <p:nvPr/>
        </p:nvGrpSpPr>
        <p:grpSpPr>
          <a:xfrm>
            <a:off x="2286000" y="1003935"/>
            <a:ext cx="7620000" cy="4911725"/>
            <a:chOff x="3229189" y="1748189"/>
            <a:chExt cx="2400222" cy="2153392"/>
          </a:xfrm>
        </p:grpSpPr>
        <p:sp>
          <p:nvSpPr>
            <p:cNvPr id="890" name="Google Shape;890;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7F7F7F"/>
                </a:solidFill>
                <a:latin typeface="Arial" panose="020B0604020202020204"/>
                <a:ea typeface="Arial" panose="020B0604020202020204"/>
                <a:cs typeface="Arial" panose="020B0604020202020204"/>
                <a:sym typeface="Arial" panose="020B0604020202020204"/>
              </a:endParaRPr>
            </a:p>
          </p:txBody>
        </p:sp>
        <p:sp>
          <p:nvSpPr>
            <p:cNvPr id="891" name="Google Shape;891;p18"/>
            <p:cNvSpPr/>
            <p:nvPr/>
          </p:nvSpPr>
          <p:spPr>
            <a:xfrm>
              <a:off x="3346154" y="1932887"/>
              <a:ext cx="1992230" cy="40367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 Các chức năng cơ bản của chương trình đã hoàn thành.</a:t>
              </a:r>
            </a:p>
            <a:p>
              <a:pPr marL="0" marR="0" lvl="0" indent="0" algn="l" rtl="0">
                <a:lnSpc>
                  <a:spcPct val="150000"/>
                </a:lnSpc>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 Giao diện thân thiện dễ sử dụng.</a:t>
              </a:r>
            </a:p>
          </p:txBody>
        </p:sp>
      </p:grpSp>
      <p:sp>
        <p:nvSpPr>
          <p:cNvPr id="898" name="Google Shape;898;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
        <p:nvSpPr>
          <p:cNvPr id="3" name="Google Shape;891;p18"/>
          <p:cNvSpPr/>
          <p:nvPr/>
        </p:nvSpPr>
        <p:spPr>
          <a:xfrm>
            <a:off x="2657475" y="2463800"/>
            <a:ext cx="1412875" cy="50546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a:solidFill>
                  <a:srgbClr val="FF0000"/>
                </a:solidFill>
                <a:latin typeface="Arial" panose="020B0604020202020204"/>
                <a:ea typeface="Arial" panose="020B0604020202020204"/>
                <a:cs typeface="Arial" panose="020B0604020202020204"/>
                <a:sym typeface="Arial" panose="020B0604020202020204"/>
              </a:rPr>
              <a:t>HẠN CHẾ </a:t>
            </a:r>
          </a:p>
        </p:txBody>
      </p:sp>
      <p:sp>
        <p:nvSpPr>
          <p:cNvPr id="4" name="Google Shape;891;p18"/>
          <p:cNvSpPr/>
          <p:nvPr/>
        </p:nvSpPr>
        <p:spPr>
          <a:xfrm>
            <a:off x="2657475" y="2969260"/>
            <a:ext cx="7124065" cy="253809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FontTx/>
              <a:buChar char="-"/>
            </a:pPr>
            <a:r>
              <a:rPr lang="en-US" sz="1800">
                <a:solidFill>
                  <a:schemeClr val="dk1"/>
                </a:solidFill>
                <a:sym typeface="Arial" panose="020B0604020202020204"/>
              </a:rPr>
              <a:t>Chưa hoàn toàn hoàn chỉnh ở chức năng thanh toán.</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50000"/>
              </a:lnSpc>
              <a:spcBef>
                <a:spcPts val="0"/>
              </a:spcBef>
              <a:spcAft>
                <a:spcPts val="0"/>
              </a:spcAft>
              <a:buFontTx/>
              <a:buChar char="-"/>
            </a:pPr>
            <a:r>
              <a:rPr lang="en-US" sz="1800">
                <a:solidFill>
                  <a:schemeClr val="dk1"/>
                </a:solidFill>
                <a:sym typeface="Arial" panose="020B0604020202020204"/>
              </a:rPr>
              <a:t>Ch</a:t>
            </a:r>
            <a:r>
              <a:rPr lang="en-US" sz="1800">
                <a:solidFill>
                  <a:schemeClr val="dk1"/>
                </a:solidFill>
                <a:sym typeface="+mn-ea"/>
              </a:rPr>
              <a:t>ăm sóc khách hàng.</a:t>
            </a:r>
            <a:endParaRPr lang="en-US" sz="1800">
              <a:solidFill>
                <a:schemeClr val="dk1"/>
              </a:solidFill>
            </a:endParaRPr>
          </a:p>
          <a:p>
            <a:pPr marL="285750" marR="0" lvl="0" indent="-285750" algn="l" rtl="0">
              <a:lnSpc>
                <a:spcPct val="150000"/>
              </a:lnSpc>
              <a:spcBef>
                <a:spcPts val="0"/>
              </a:spcBef>
              <a:spcAft>
                <a:spcPts val="0"/>
              </a:spcAft>
              <a:buFontTx/>
              <a:buChar char="-"/>
            </a:pPr>
            <a:r>
              <a:rPr lang="en-US" sz="1800">
                <a:solidFill>
                  <a:schemeClr val="dk1"/>
                </a:solidFill>
                <a:sym typeface="+mn-ea"/>
              </a:rPr>
              <a:t>Chưa tích hợp được tính năng các chương trình khuyến mại</a:t>
            </a:r>
          </a:p>
          <a:p>
            <a:pPr marL="285750" marR="0" lvl="0" indent="-285750" algn="l" rtl="0">
              <a:lnSpc>
                <a:spcPct val="150000"/>
              </a:lnSpc>
              <a:spcBef>
                <a:spcPts val="0"/>
              </a:spcBef>
              <a:spcAft>
                <a:spcPts val="0"/>
              </a:spcAft>
              <a:buFontTx/>
              <a:buChar char="-"/>
            </a:pPr>
            <a:r>
              <a:rPr lang="en-US" sz="1800">
                <a:solidFill>
                  <a:schemeClr val="dk1"/>
                </a:solidFill>
                <a:sym typeface="+mn-ea"/>
              </a:rPr>
              <a:t>Chưa có đăng nhập bằng tài khoản của bên thứ 3 như facebook.</a:t>
            </a:r>
            <a:endParaRPr lang="en-US" sz="1800">
              <a:solidFill>
                <a:schemeClr val="dk1"/>
              </a:solidFill>
            </a:endParaRPr>
          </a:p>
          <a:p>
            <a:pPr marL="285750" marR="0" lvl="0" indent="-285750" algn="l" rtl="0">
              <a:lnSpc>
                <a:spcPct val="150000"/>
              </a:lnSpc>
              <a:spcBef>
                <a:spcPts val="0"/>
              </a:spcBef>
              <a:spcAft>
                <a:spcPts val="0"/>
              </a:spcAft>
              <a:buFontTx/>
              <a:buChar char="-"/>
            </a:pPr>
            <a:r>
              <a:rPr lang="en-US" sz="1800">
                <a:solidFill>
                  <a:schemeClr val="dk1"/>
                </a:solidFill>
                <a:sym typeface="Arial" panose="020B0604020202020204"/>
              </a:rPr>
              <a:t>Chưa tối ưu các chức năng đổi mật khẩu và quên mật khẩu phía người dùng.</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 name="Google Shape;891;p18"/>
          <p:cNvSpPr/>
          <p:nvPr/>
        </p:nvSpPr>
        <p:spPr>
          <a:xfrm>
            <a:off x="2657475" y="1003935"/>
            <a:ext cx="1890395" cy="50546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a:solidFill>
                  <a:srgbClr val="FF0000"/>
                </a:solidFill>
                <a:latin typeface="Arial" panose="020B0604020202020204"/>
                <a:ea typeface="Arial" panose="020B0604020202020204"/>
                <a:cs typeface="Arial" panose="020B0604020202020204"/>
                <a:sym typeface="Arial" panose="020B0604020202020204"/>
              </a:rPr>
              <a:t>THÀNH QUẢ</a:t>
            </a:r>
          </a:p>
        </p:txBody>
      </p:sp>
      <p:pic>
        <p:nvPicPr>
          <p:cNvPr id="8" name="Picture 7" descr="uu-nhuoc"/>
          <p:cNvPicPr>
            <a:picLocks noChangeAspect="1"/>
          </p:cNvPicPr>
          <p:nvPr/>
        </p:nvPicPr>
        <p:blipFill>
          <a:blip r:embed="rId3"/>
          <a:srcRect l="20420" t="11908" r="21227" b="12781"/>
          <a:stretch>
            <a:fillRect/>
          </a:stretch>
        </p:blipFill>
        <p:spPr>
          <a:xfrm rot="5400000">
            <a:off x="-35560" y="1431925"/>
            <a:ext cx="2663825" cy="18072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9"/>
                                        </p:tgtEl>
                                        <p:attrNameLst>
                                          <p:attrName>style.visibility</p:attrName>
                                        </p:attrNameLst>
                                      </p:cBhvr>
                                      <p:to>
                                        <p:strVal val="visible"/>
                                      </p:to>
                                    </p:set>
                                    <p:animEffect transition="in" filter="blinds(horizontal)">
                                      <p:cBhvr>
                                        <p:cTn id="7" dur="500"/>
                                        <p:tgtEl>
                                          <p:spTgt spid="88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edg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000" fill="hold">
                                          <p:stCondLst>
                                            <p:cond delay="0"/>
                                          </p:stCondLst>
                                        </p:cTn>
                                        <p:tgtEl>
                                          <p:spTgt spid="4"/>
                                        </p:tgtEl>
                                        <p:attrNameLst>
                                          <p:attrName>style.visibility</p:attrName>
                                        </p:attrNameLst>
                                      </p:cBhvr>
                                      <p:to>
                                        <p:strVal val="visible"/>
                                      </p:to>
                                    </p:set>
                                    <p:anim calcmode="lin" valueType="num">
                                      <p:cBhvr additive="base">
                                        <p:cTn id="17" dur="1000"/>
                                        <p:tgtEl>
                                          <p:spTgt spid="4"/>
                                        </p:tgtEl>
                                        <p:attrNameLst>
                                          <p:attrName>ppt_y</p:attrName>
                                        </p:attrNameLst>
                                      </p:cBhvr>
                                      <p:tavLst>
                                        <p:tav tm="0">
                                          <p:val>
                                            <p:strVal val="#ppt_y+#ppt_h*1.125000"/>
                                          </p:val>
                                        </p:tav>
                                        <p:tav tm="100000">
                                          <p:val>
                                            <p:strVal val="#ppt_y"/>
                                          </p:val>
                                        </p:tav>
                                      </p:tavLst>
                                    </p:anim>
                                    <p:animEffect transition="in" filter="wipe(up)">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Hướng phát triển đề tài</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pic>
        <p:nvPicPr>
          <p:cNvPr id="904" name="Google Shape;904;p19"/>
          <p:cNvPicPr preferRelativeResize="0"/>
          <p:nvPr/>
        </p:nvPicPr>
        <p:blipFill rotWithShape="1">
          <a:blip r:embed="rId3"/>
          <a:srcRect/>
          <a:stretch>
            <a:fillRect/>
          </a:stretch>
        </p:blipFill>
        <p:spPr>
          <a:xfrm>
            <a:off x="1103312" y="1194318"/>
            <a:ext cx="1866900" cy="3728520"/>
          </a:xfrm>
          <a:prstGeom prst="rect">
            <a:avLst/>
          </a:prstGeom>
          <a:noFill/>
          <a:ln>
            <a:noFill/>
          </a:ln>
        </p:spPr>
      </p:pic>
      <p:sp>
        <p:nvSpPr>
          <p:cNvPr id="905" name="Google Shape;905;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06" name="Google Shape;906;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07" name="Google Shape;907;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08" name="Google Shape;908;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09" name="Google Shape;909;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0" name="Google Shape;910;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1" name="Google Shape;911;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2" name="Google Shape;912;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3" name="Google Shape;913;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4" name="Google Shape;914;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5" name="Google Shape;915;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6" name="Google Shape;916;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918" name="Google Shape;918;p19"/>
          <p:cNvPicPr preferRelativeResize="0"/>
          <p:nvPr/>
        </p:nvPicPr>
        <p:blipFill rotWithShape="1">
          <a:blip r:embed="rId4"/>
          <a:srcRect/>
          <a:stretch>
            <a:fillRect/>
          </a:stretch>
        </p:blipFill>
        <p:spPr>
          <a:xfrm>
            <a:off x="1339850" y="4913313"/>
            <a:ext cx="1385888" cy="679450"/>
          </a:xfrm>
          <a:prstGeom prst="rect">
            <a:avLst/>
          </a:prstGeom>
          <a:noFill/>
          <a:ln>
            <a:noFill/>
          </a:ln>
        </p:spPr>
      </p:pic>
      <p:pic>
        <p:nvPicPr>
          <p:cNvPr id="919" name="Google Shape;919;p19"/>
          <p:cNvPicPr preferRelativeResize="0"/>
          <p:nvPr/>
        </p:nvPicPr>
        <p:blipFill rotWithShape="1">
          <a:blip r:embed="rId5"/>
          <a:srcRect/>
          <a:stretch>
            <a:fillRect/>
          </a:stretch>
        </p:blipFill>
        <p:spPr>
          <a:xfrm>
            <a:off x="1841500" y="4913313"/>
            <a:ext cx="390525" cy="85725"/>
          </a:xfrm>
          <a:prstGeom prst="rect">
            <a:avLst/>
          </a:prstGeom>
          <a:noFill/>
          <a:ln>
            <a:noFill/>
          </a:ln>
        </p:spPr>
      </p:pic>
      <p:grpSp>
        <p:nvGrpSpPr>
          <p:cNvPr id="920" name="Google Shape;920;p19"/>
          <p:cNvGrpSpPr/>
          <p:nvPr/>
        </p:nvGrpSpPr>
        <p:grpSpPr>
          <a:xfrm>
            <a:off x="3352800" y="831978"/>
            <a:ext cx="8305799" cy="1224676"/>
            <a:chOff x="3697288" y="1778000"/>
            <a:chExt cx="8305799" cy="1224676"/>
          </a:xfrm>
        </p:grpSpPr>
        <p:sp>
          <p:nvSpPr>
            <p:cNvPr id="921" name="Google Shape;921;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2" name="Google Shape;922;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3" name="Google Shape;923;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4" name="Google Shape;924;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5" name="Google Shape;925;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6" name="Google Shape;926;p19"/>
            <p:cNvSpPr txBox="1"/>
            <p:nvPr/>
          </p:nvSpPr>
          <p:spPr>
            <a:xfrm>
              <a:off x="7050088" y="1805066"/>
              <a:ext cx="4648200" cy="1197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lt1"/>
                  </a:solidFill>
                  <a:latin typeface="Arial" panose="020B0604020202020204"/>
                  <a:ea typeface="Arial" panose="020B0604020202020204"/>
                  <a:cs typeface="Arial" panose="020B0604020202020204"/>
                  <a:sym typeface="Arial" panose="020B0604020202020204"/>
                </a:rPr>
                <a:t>Phát triển thêm nhiều chức năng của website như: trò chuyện với nhân viên tư vấn, hỗ trợ cho người nước ngoài mua hàng,....</a:t>
              </a:r>
              <a:endParaRPr sz="2000">
                <a:solidFill>
                  <a:schemeClr val="lt1"/>
                </a:solidFill>
                <a:latin typeface="Oi"/>
                <a:ea typeface="Oi"/>
                <a:cs typeface="Oi"/>
                <a:sym typeface="Oi"/>
              </a:endParaRPr>
            </a:p>
          </p:txBody>
        </p:sp>
      </p:grpSp>
      <p:grpSp>
        <p:nvGrpSpPr>
          <p:cNvPr id="927" name="Google Shape;927;p19"/>
          <p:cNvGrpSpPr/>
          <p:nvPr/>
        </p:nvGrpSpPr>
        <p:grpSpPr>
          <a:xfrm>
            <a:off x="3299777" y="2517455"/>
            <a:ext cx="8323262" cy="1228724"/>
            <a:chOff x="3679825" y="3198813"/>
            <a:chExt cx="8323262" cy="952500"/>
          </a:xfrm>
        </p:grpSpPr>
        <p:sp>
          <p:nvSpPr>
            <p:cNvPr id="928" name="Google Shape;928;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9" name="Google Shape;929;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0" name="Google Shape;930;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1" name="Google Shape;931;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2" name="Google Shape;932;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933" name="Google Shape;933;p19"/>
          <p:cNvGrpSpPr/>
          <p:nvPr/>
        </p:nvGrpSpPr>
        <p:grpSpPr>
          <a:xfrm>
            <a:off x="3208337" y="4213830"/>
            <a:ext cx="8288337" cy="1135063"/>
            <a:chOff x="3714750" y="4437063"/>
            <a:chExt cx="8288337" cy="1135063"/>
          </a:xfrm>
        </p:grpSpPr>
        <p:sp>
          <p:nvSpPr>
            <p:cNvPr id="934" name="Google Shape;934;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5" name="Google Shape;935;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6" name="Google Shape;936;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7" name="Google Shape;937;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8" name="Google Shape;938;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939" name="Google Shape;939;p19"/>
          <p:cNvSpPr txBox="1"/>
          <p:nvPr/>
        </p:nvSpPr>
        <p:spPr>
          <a:xfrm>
            <a:off x="6705649" y="4541597"/>
            <a:ext cx="4648200" cy="6438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lt1"/>
                </a:solidFill>
                <a:latin typeface="Arial" panose="020B0604020202020204"/>
                <a:ea typeface="Arial" panose="020B0604020202020204"/>
                <a:cs typeface="Arial" panose="020B0604020202020204"/>
                <a:sym typeface="Arial" panose="020B0604020202020204"/>
              </a:rPr>
              <a:t>Tích hợp API của Instagram, Facebook để đa dạng cách thức đăng nhập</a:t>
            </a:r>
            <a:endParaRPr sz="1800">
              <a:solidFill>
                <a:schemeClr val="lt1"/>
              </a:solidFill>
              <a:latin typeface="Oi"/>
              <a:ea typeface="Oi"/>
              <a:cs typeface="Oi"/>
              <a:sym typeface="Oi"/>
            </a:endParaRPr>
          </a:p>
        </p:txBody>
      </p:sp>
      <p:sp>
        <p:nvSpPr>
          <p:cNvPr id="941" name="Google Shape;941;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
        <p:nvSpPr>
          <p:cNvPr id="3" name="Google Shape;926;p19"/>
          <p:cNvSpPr txBox="1"/>
          <p:nvPr/>
        </p:nvSpPr>
        <p:spPr>
          <a:xfrm>
            <a:off x="6648450" y="2769056"/>
            <a:ext cx="4648200" cy="92075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lt1"/>
                </a:solidFill>
                <a:latin typeface="Arial" panose="020B0604020202020204"/>
                <a:ea typeface="Arial" panose="020B0604020202020204"/>
                <a:cs typeface="Arial" panose="020B0604020202020204"/>
                <a:sym typeface="Arial" panose="020B0604020202020204"/>
              </a:rPr>
              <a:t>Phát triển thêm các chương trình khuyến mãi, mã voucher giảm giá  chức năng quản lý mã giảm giá</a:t>
            </a:r>
            <a:endParaRPr sz="2000">
              <a:solidFill>
                <a:schemeClr val="lt1"/>
              </a:solidFill>
              <a:latin typeface="Oi"/>
              <a:ea typeface="Oi"/>
              <a:cs typeface="Oi"/>
              <a:sym typeface="Oi"/>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0"/>
                                        </p:tgtEl>
                                        <p:attrNameLst>
                                          <p:attrName>style.visibility</p:attrName>
                                        </p:attrNameLst>
                                      </p:cBhvr>
                                      <p:to>
                                        <p:strVal val="visible"/>
                                      </p:to>
                                    </p:set>
                                    <p:anim calcmode="lin" valueType="num">
                                      <p:cBhvr additive="base">
                                        <p:cTn id="7" dur="1000"/>
                                        <p:tgtEl>
                                          <p:spTgt spid="9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27"/>
                                        </p:tgtEl>
                                        <p:attrNameLst>
                                          <p:attrName>style.visibility</p:attrName>
                                        </p:attrNameLst>
                                      </p:cBhvr>
                                      <p:to>
                                        <p:strVal val="visible"/>
                                      </p:to>
                                    </p:set>
                                    <p:animEffect transition="in" filter="fade">
                                      <p:cBhvr>
                                        <p:cTn id="12" dur="1000"/>
                                        <p:tgtEl>
                                          <p:spTgt spid="927"/>
                                        </p:tgtEl>
                                      </p:cBhvr>
                                    </p:animEffect>
                                    <p:anim calcmode="lin" valueType="num">
                                      <p:cBhvr>
                                        <p:cTn id="13" dur="1000" fill="hold"/>
                                        <p:tgtEl>
                                          <p:spTgt spid="927"/>
                                        </p:tgtEl>
                                        <p:attrNameLst>
                                          <p:attrName>ppt_x</p:attrName>
                                        </p:attrNameLst>
                                      </p:cBhvr>
                                      <p:tavLst>
                                        <p:tav tm="0">
                                          <p:val>
                                            <p:strVal val="#ppt_x"/>
                                          </p:val>
                                        </p:tav>
                                        <p:tav tm="100000">
                                          <p:val>
                                            <p:strVal val="#ppt_x"/>
                                          </p:val>
                                        </p:tav>
                                      </p:tavLst>
                                    </p:anim>
                                    <p:anim calcmode="lin" valueType="num">
                                      <p:cBhvr>
                                        <p:cTn id="14" dur="1000" fill="hold"/>
                                        <p:tgtEl>
                                          <p:spTgt spid="9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33"/>
                                        </p:tgtEl>
                                        <p:attrNameLst>
                                          <p:attrName>style.visibility</p:attrName>
                                        </p:attrNameLst>
                                      </p:cBhvr>
                                      <p:to>
                                        <p:strVal val="visible"/>
                                      </p:to>
                                    </p:set>
                                    <p:animEffect transition="in" filter="fade">
                                      <p:cBhvr>
                                        <p:cTn id="24" dur="1000"/>
                                        <p:tgtEl>
                                          <p:spTgt spid="933"/>
                                        </p:tgtEl>
                                      </p:cBhvr>
                                    </p:animEffect>
                                    <p:anim calcmode="lin" valueType="num">
                                      <p:cBhvr>
                                        <p:cTn id="25" dur="1000" fill="hold"/>
                                        <p:tgtEl>
                                          <p:spTgt spid="933"/>
                                        </p:tgtEl>
                                        <p:attrNameLst>
                                          <p:attrName>ppt_x</p:attrName>
                                        </p:attrNameLst>
                                      </p:cBhvr>
                                      <p:tavLst>
                                        <p:tav tm="0">
                                          <p:val>
                                            <p:strVal val="#ppt_x"/>
                                          </p:val>
                                        </p:tav>
                                        <p:tav tm="100000">
                                          <p:val>
                                            <p:strVal val="#ppt_x"/>
                                          </p:val>
                                        </p:tav>
                                      </p:tavLst>
                                    </p:anim>
                                    <p:anim calcmode="lin" valueType="num">
                                      <p:cBhvr>
                                        <p:cTn id="26" dur="1000" fill="hold"/>
                                        <p:tgtEl>
                                          <p:spTgt spid="93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39"/>
                                        </p:tgtEl>
                                        <p:attrNameLst>
                                          <p:attrName>style.visibility</p:attrName>
                                        </p:attrNameLst>
                                      </p:cBhvr>
                                      <p:to>
                                        <p:strVal val="visible"/>
                                      </p:to>
                                    </p:set>
                                    <p:animEffect transition="in" filter="fade">
                                      <p:cBhvr>
                                        <p:cTn id="29" dur="1000"/>
                                        <p:tgtEl>
                                          <p:spTgt spid="939"/>
                                        </p:tgtEl>
                                      </p:cBhvr>
                                    </p:animEffect>
                                    <p:anim calcmode="lin" valueType="num">
                                      <p:cBhvr>
                                        <p:cTn id="30" dur="1000" fill="hold"/>
                                        <p:tgtEl>
                                          <p:spTgt spid="939"/>
                                        </p:tgtEl>
                                        <p:attrNameLst>
                                          <p:attrName>ppt_x</p:attrName>
                                        </p:attrNameLst>
                                      </p:cBhvr>
                                      <p:tavLst>
                                        <p:tav tm="0">
                                          <p:val>
                                            <p:strVal val="#ppt_x"/>
                                          </p:val>
                                        </p:tav>
                                        <p:tav tm="100000">
                                          <p:val>
                                            <p:strVal val="#ppt_x"/>
                                          </p:val>
                                        </p:tav>
                                      </p:tavLst>
                                    </p:anim>
                                    <p:anim calcmode="lin" valueType="num">
                                      <p:cBhvr>
                                        <p:cTn id="31" dur="1000" fill="hold"/>
                                        <p:tgtEl>
                                          <p:spTgt spid="9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16"/>
          <p:cNvGrpSpPr/>
          <p:nvPr/>
        </p:nvGrpSpPr>
        <p:grpSpPr>
          <a:xfrm rot="10800000">
            <a:off x="1281362" y="-220591"/>
            <a:ext cx="3314880" cy="6857640"/>
            <a:chOff x="2386080" y="0"/>
            <a:chExt cx="3314880" cy="6857640"/>
          </a:xfrm>
        </p:grpSpPr>
        <p:sp>
          <p:nvSpPr>
            <p:cNvPr id="839" name="Google Shape;839;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16"/>
          <p:cNvGrpSpPr/>
          <p:nvPr/>
        </p:nvGrpSpPr>
        <p:grpSpPr>
          <a:xfrm>
            <a:off x="5867401" y="2495347"/>
            <a:ext cx="4937098" cy="2914853"/>
            <a:chOff x="5894486" y="1770109"/>
            <a:chExt cx="5259520" cy="365051"/>
          </a:xfrm>
        </p:grpSpPr>
        <p:sp>
          <p:nvSpPr>
            <p:cNvPr id="853" name="Google Shape;853;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panose="020B0604020202020204"/>
                  <a:ea typeface="Arial" panose="020B0604020202020204"/>
                  <a:cs typeface="Arial" panose="020B0604020202020204"/>
                  <a:sym typeface="Arial" panose="020B0604020202020204"/>
                </a:rPr>
                <a:t>DEMO </a:t>
              </a:r>
            </a:p>
            <a:p>
              <a:pPr marL="0" marR="0" lvl="0" indent="0" algn="ctr" rtl="0">
                <a:lnSpc>
                  <a:spcPct val="100000"/>
                </a:lnSpc>
                <a:spcBef>
                  <a:spcPts val="0"/>
                </a:spcBef>
                <a:spcAft>
                  <a:spcPts val="0"/>
                </a:spcAft>
                <a:buNone/>
              </a:pPr>
              <a:r>
                <a:rPr lang="en-US" sz="6000" b="0" strike="noStrike">
                  <a:solidFill>
                    <a:schemeClr val="dk1"/>
                  </a:solidFill>
                  <a:latin typeface="Arial" panose="020B0604020202020204"/>
                  <a:ea typeface="Arial" panose="020B0604020202020204"/>
                  <a:cs typeface="Arial" panose="020B0604020202020204"/>
                  <a:sym typeface="Arial" panose="020B0604020202020204"/>
                </a:rPr>
                <a:t>SẢN PHẨM</a:t>
              </a:r>
              <a:endParaRPr sz="60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854" name="Google Shape;854;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55" name="Google Shape;855;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Khoa công nghệ thông tin</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85" name="Google Shape;485;p2"/>
          <p:cNvSpPr txBox="1"/>
          <p:nvPr/>
        </p:nvSpPr>
        <p:spPr>
          <a:xfrm>
            <a:off x="480526" y="2413240"/>
            <a:ext cx="115824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ED1C2A"/>
                </a:solidFill>
                <a:latin typeface="Calibri" panose="020F0502020204030204"/>
                <a:ea typeface="Calibri" panose="020F0502020204030204"/>
                <a:cs typeface="Calibri" panose="020F0502020204030204"/>
                <a:sym typeface="Calibri" panose="020F0502020204030204"/>
              </a:rPr>
              <a:t>ĐỀ TÀI: XÂY DỰNG WEBSITE KINH DOANH TRANG SỨC CHO CỬA HÀNG PRISTINE</a:t>
            </a:r>
            <a:endParaRPr sz="3600" b="1">
              <a:solidFill>
                <a:srgbClr val="ED1C2A"/>
              </a:solidFill>
              <a:latin typeface="Calibri" panose="020F0502020204030204"/>
              <a:ea typeface="Calibri" panose="020F0502020204030204"/>
              <a:cs typeface="Calibri" panose="020F0502020204030204"/>
              <a:sym typeface="Calibri" panose="020F0502020204030204"/>
            </a:endParaRPr>
          </a:p>
        </p:txBody>
      </p:sp>
      <p:sp>
        <p:nvSpPr>
          <p:cNvPr id="2" name="Google Shape;469;p1"/>
          <p:cNvSpPr txBox="1"/>
          <p:nvPr/>
        </p:nvSpPr>
        <p:spPr>
          <a:xfrm>
            <a:off x="3869628" y="6199317"/>
            <a:ext cx="4452743" cy="3975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rgbClr val="595959"/>
                </a:solidFill>
                <a:latin typeface="+mj-lt"/>
                <a:ea typeface="Oi"/>
                <a:cs typeface="Oi"/>
                <a:sym typeface="Oi"/>
              </a:rPr>
              <a:t>Hà Nội, ngày 01 tháng 06 năm 2024</a:t>
            </a:r>
            <a:endParaRPr sz="1600" b="1">
              <a:latin typeface="+mj-lt"/>
            </a:endParaRPr>
          </a:p>
        </p:txBody>
      </p:sp>
      <p:sp>
        <p:nvSpPr>
          <p:cNvPr id="3"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0070C0"/>
                </a:solidFill>
                <a:latin typeface="Arial" panose="020B0604020202020204"/>
                <a:ea typeface="Arial" panose="020B0604020202020204"/>
                <a:cs typeface="Arial" panose="020B0604020202020204"/>
                <a:sym typeface="Arial" panose="020B0604020202020204"/>
              </a:rPr>
              <a:t>ĐẠI HỌC CÔNG NGHIỆP HÀ NỘI</a:t>
            </a:r>
            <a:endParaRPr sz="4000" b="1"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4"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chemeClr val="accent4"/>
                </a:solidFill>
                <a:latin typeface="Arial" panose="020B0604020202020204"/>
                <a:ea typeface="Arial" panose="020B0604020202020204"/>
                <a:cs typeface="Arial" panose="020B0604020202020204"/>
                <a:sym typeface="Arial" panose="020B0604020202020204"/>
              </a:rPr>
              <a:t>KHOA CÔNG NGHỆ THÔNG TIN</a:t>
            </a:r>
            <a:endParaRPr sz="2800" b="1" cap="none">
              <a:solidFill>
                <a:schemeClr val="accent4"/>
              </a:solidFill>
              <a:latin typeface="Arial" panose="020B0604020202020204"/>
              <a:ea typeface="Arial" panose="020B0604020202020204"/>
              <a:cs typeface="Arial" panose="020B0604020202020204"/>
              <a:sym typeface="Arial" panose="020B0604020202020204"/>
            </a:endParaRPr>
          </a:p>
        </p:txBody>
      </p:sp>
      <p:sp>
        <p:nvSpPr>
          <p:cNvPr id="5" name="Google Shape;473;p1"/>
          <p:cNvSpPr/>
          <p:nvPr/>
        </p:nvSpPr>
        <p:spPr>
          <a:xfrm>
            <a:off x="0" y="298780"/>
            <a:ext cx="637355"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6" name="Google Shape;472;p1"/>
          <p:cNvPicPr preferRelativeResize="0"/>
          <p:nvPr/>
        </p:nvPicPr>
        <p:blipFill rotWithShape="1">
          <a:blip r:embed="rId3"/>
          <a:srcRect/>
          <a:stretch>
            <a:fillRect/>
          </a:stretch>
        </p:blipFill>
        <p:spPr>
          <a:xfrm>
            <a:off x="278244" y="111967"/>
            <a:ext cx="1676400" cy="158566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8" name="Google Shape;948;p20"/>
          <p:cNvSpPr/>
          <p:nvPr/>
        </p:nvSpPr>
        <p:spPr>
          <a:xfrm rot="10800000" flipH="1">
            <a:off x="8638400" y="-11477"/>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rot="10800000" flipH="1">
            <a:off x="5602159" y="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rot="10800000" flipH="1">
            <a:off x="2565918" y="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1162459" y="5805063"/>
            <a:ext cx="9867082" cy="534077"/>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400" b="0" strike="noStrike">
                <a:solidFill>
                  <a:srgbClr val="595959"/>
                </a:solidFill>
                <a:latin typeface="Calibri" panose="020F0502020204030204"/>
                <a:ea typeface="Calibri" panose="020F0502020204030204"/>
                <a:cs typeface="Calibri" panose="020F0502020204030204"/>
                <a:sym typeface="Calibri" panose="020F0502020204030204"/>
              </a:rPr>
              <a:t>Em xin chân thành cảm ơn đã lắng nghe và theo dõi bài thuyết trình của </a:t>
            </a:r>
            <a:r>
              <a:rPr lang="en-US" sz="2400">
                <a:solidFill>
                  <a:srgbClr val="595959"/>
                </a:solidFill>
                <a:latin typeface="Calibri" panose="020F0502020204030204"/>
                <a:ea typeface="Calibri" panose="020F0502020204030204"/>
                <a:cs typeface="Calibri" panose="020F0502020204030204"/>
                <a:sym typeface="Calibri" panose="020F0502020204030204"/>
              </a:rPr>
              <a:t>em.</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953" name="Google Shape;953;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pic>
        <p:nvPicPr>
          <p:cNvPr id="4" name="Picture 3"/>
          <p:cNvPicPr>
            <a:picLocks noChangeAspect="1"/>
          </p:cNvPicPr>
          <p:nvPr/>
        </p:nvPicPr>
        <p:blipFill>
          <a:blip r:embed="rId5"/>
          <a:stretch>
            <a:fillRect/>
          </a:stretch>
        </p:blipFill>
        <p:spPr>
          <a:xfrm>
            <a:off x="3545046" y="1379738"/>
            <a:ext cx="5439747" cy="4079810"/>
          </a:xfrm>
          <a:prstGeom prst="rect">
            <a:avLst/>
          </a:prstGeom>
        </p:spPr>
      </p:pic>
      <p:sp>
        <p:nvSpPr>
          <p:cNvPr id="5" name="Rectangle 4"/>
          <p:cNvSpPr/>
          <p:nvPr/>
        </p:nvSpPr>
        <p:spPr>
          <a:xfrm>
            <a:off x="0" y="158621"/>
            <a:ext cx="2228080" cy="1142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Thoại 00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52558" y="5835562"/>
            <a:ext cx="406400" cy="40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71566" y="-24152"/>
            <a:ext cx="5567522" cy="6858000"/>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grpSp>
        <p:nvGrpSpPr>
          <p:cNvPr id="492" name="Google Shape;492;p3"/>
          <p:cNvGrpSpPr/>
          <p:nvPr/>
        </p:nvGrpSpPr>
        <p:grpSpPr>
          <a:xfrm>
            <a:off x="4626380" y="224992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mj-lt"/>
                  <a:sym typeface="Arial" panose="020B0604020202020204"/>
                </a:rPr>
                <a:t>NỘI DUNG</a:t>
              </a:r>
              <a:endParaRPr>
                <a:latin typeface="+mj-lt"/>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mj-lt"/>
                  <a:ea typeface="Arial" panose="020B0604020202020204"/>
                  <a:cs typeface="Arial" panose="020B0604020202020204"/>
                  <a:sym typeface="Arial" panose="020B0604020202020204"/>
                </a:rPr>
                <a:t>CHÍNH</a:t>
              </a:r>
              <a:endParaRPr sz="4400">
                <a:solidFill>
                  <a:schemeClr val="lt1"/>
                </a:solidFill>
                <a:latin typeface="+mj-lt"/>
                <a:ea typeface="Arial" panose="020B0604020202020204"/>
                <a:cs typeface="Arial" panose="020B0604020202020204"/>
                <a:sym typeface="Arial" panose="020B0604020202020204"/>
              </a:endParaRPr>
            </a:p>
          </p:txBody>
        </p:sp>
      </p:grpSp>
      <p:grpSp>
        <p:nvGrpSpPr>
          <p:cNvPr id="496" name="Google Shape;496;p3"/>
          <p:cNvGrpSpPr/>
          <p:nvPr/>
        </p:nvGrpSpPr>
        <p:grpSpPr>
          <a:xfrm>
            <a:off x="6108200" y="1118203"/>
            <a:ext cx="880712" cy="829456"/>
            <a:chOff x="5908413" y="847857"/>
            <a:chExt cx="938013" cy="939583"/>
          </a:xfrm>
        </p:grpSpPr>
        <p:sp>
          <p:nvSpPr>
            <p:cNvPr id="497" name="Google Shape;497;p3"/>
            <p:cNvSpPr/>
            <p:nvPr/>
          </p:nvSpPr>
          <p:spPr>
            <a:xfrm>
              <a:off x="5908413" y="847857"/>
              <a:ext cx="938013" cy="939583"/>
            </a:xfrm>
            <a:prstGeom prst="rect">
              <a:avLst/>
            </a:prstGeom>
          </p:spPr>
          <p:style>
            <a:lnRef idx="3">
              <a:schemeClr val="lt1"/>
            </a:lnRef>
            <a:fillRef idx="1">
              <a:schemeClr val="accent2"/>
            </a:fillRef>
            <a:effectRef idx="1">
              <a:schemeClr val="accent2"/>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mj-lt"/>
                  <a:ea typeface="Arial" panose="020B0604020202020204"/>
                  <a:cs typeface="Arial" panose="020B0604020202020204"/>
                  <a:sym typeface="Arial" panose="020B0604020202020204"/>
                </a:rPr>
                <a:t>1</a:t>
              </a:r>
              <a:endParaRPr sz="3200">
                <a:solidFill>
                  <a:schemeClr val="lt1"/>
                </a:solidFill>
                <a:latin typeface="+mj-lt"/>
                <a:ea typeface="Arial" panose="020B0604020202020204"/>
                <a:cs typeface="Arial" panose="020B0604020202020204"/>
                <a:sym typeface="Arial" panose="020B0604020202020204"/>
              </a:endParaRPr>
            </a:p>
          </p:txBody>
        </p:sp>
        <p:sp>
          <p:nvSpPr>
            <p:cNvPr id="498" name="Google Shape;498;p3"/>
            <p:cNvSpPr/>
            <p:nvPr/>
          </p:nvSpPr>
          <p:spPr>
            <a:xfrm>
              <a:off x="6021503" y="927340"/>
              <a:ext cx="684331" cy="2962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00">
                <a:latin typeface="+mj-lt"/>
              </a:endParaRPr>
            </a:p>
          </p:txBody>
        </p:sp>
      </p:grpSp>
      <p:sp>
        <p:nvSpPr>
          <p:cNvPr id="499" name="Google Shape;499;p3"/>
          <p:cNvSpPr/>
          <p:nvPr/>
        </p:nvSpPr>
        <p:spPr>
          <a:xfrm>
            <a:off x="763617" y="1207815"/>
            <a:ext cx="4853192"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F3F3F"/>
                </a:solidFill>
                <a:latin typeface="+mj-lt"/>
                <a:ea typeface="Times New Roman" panose="02020603050405020304"/>
                <a:cs typeface="Times New Roman" panose="02020603050405020304"/>
                <a:sym typeface="Times New Roman" panose="02020603050405020304"/>
              </a:rPr>
              <a:t>Tổng quan về đề tài</a:t>
            </a:r>
            <a:endParaRPr sz="1800">
              <a:solidFill>
                <a:srgbClr val="3F3F3F"/>
              </a:solidFill>
              <a:latin typeface="+mj-lt"/>
              <a:ea typeface="Times New Roman" panose="02020603050405020304"/>
              <a:cs typeface="Times New Roman" panose="02020603050405020304"/>
              <a:sym typeface="Times New Roman" panose="02020603050405020304"/>
            </a:endParaRPr>
          </a:p>
        </p:txBody>
      </p:sp>
      <p:sp>
        <p:nvSpPr>
          <p:cNvPr id="503" name="Google Shape;503;p3"/>
          <p:cNvSpPr/>
          <p:nvPr/>
        </p:nvSpPr>
        <p:spPr>
          <a:xfrm>
            <a:off x="609600" y="6453374"/>
            <a:ext cx="145143" cy="1451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F2F2F2"/>
                </a:solidFill>
                <a:latin typeface="+mj-lt"/>
                <a:sym typeface="Arial" panose="020B0604020202020204"/>
              </a:rPr>
              <a:t>1</a:t>
            </a:r>
            <a:endParaRPr>
              <a:latin typeface="+mj-lt"/>
            </a:endParaRPr>
          </a:p>
        </p:txBody>
      </p:sp>
      <p:sp>
        <p:nvSpPr>
          <p:cNvPr id="511" name="Google Shape;511;p3"/>
          <p:cNvSpPr/>
          <p:nvPr/>
        </p:nvSpPr>
        <p:spPr>
          <a:xfrm>
            <a:off x="770763" y="1109127"/>
            <a:ext cx="5350273"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mj-lt"/>
              <a:ea typeface="Arial" panose="020B0604020202020204"/>
              <a:cs typeface="Arial" panose="020B0604020202020204"/>
              <a:sym typeface="Arial" panose="020B0604020202020204"/>
            </a:endParaRPr>
          </a:p>
        </p:txBody>
      </p:sp>
      <p:sp>
        <p:nvSpPr>
          <p:cNvPr id="520" name="Google Shape;520;p3"/>
          <p:cNvSpPr/>
          <p:nvPr/>
        </p:nvSpPr>
        <p:spPr>
          <a:xfrm>
            <a:off x="6130554" y="2439645"/>
            <a:ext cx="880712" cy="829456"/>
          </a:xfrm>
          <a:prstGeom prst="rect">
            <a:avLst/>
          </a:prstGeom>
          <a:solidFill>
            <a:schemeClr val="accent3"/>
          </a:solidFill>
        </p:spPr>
        <p:style>
          <a:lnRef idx="3">
            <a:schemeClr val="lt1"/>
          </a:lnRef>
          <a:fillRef idx="1">
            <a:schemeClr val="accent4"/>
          </a:fillRef>
          <a:effectRef idx="1">
            <a:schemeClr val="accent4"/>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800">
                <a:latin typeface="+mj-lt"/>
              </a:rPr>
              <a:t>2</a:t>
            </a:r>
            <a:endParaRPr sz="2800">
              <a:solidFill>
                <a:schemeClr val="lt1"/>
              </a:solidFill>
              <a:latin typeface="+mj-lt"/>
              <a:ea typeface="Arial" panose="020B0604020202020204"/>
              <a:cs typeface="Arial" panose="020B0604020202020204"/>
              <a:sym typeface="Arial" panose="020B0604020202020204"/>
            </a:endParaRPr>
          </a:p>
        </p:txBody>
      </p:sp>
      <p:sp>
        <p:nvSpPr>
          <p:cNvPr id="525" name="Google Shape;525;p3"/>
          <p:cNvSpPr/>
          <p:nvPr/>
        </p:nvSpPr>
        <p:spPr>
          <a:xfrm>
            <a:off x="759813" y="2464252"/>
            <a:ext cx="5350273"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mj-lt"/>
              <a:ea typeface="Arial" panose="020B0604020202020204"/>
              <a:cs typeface="Arial" panose="020B0604020202020204"/>
              <a:sym typeface="Arial" panose="020B0604020202020204"/>
            </a:endParaRPr>
          </a:p>
        </p:txBody>
      </p:sp>
      <p:sp>
        <p:nvSpPr>
          <p:cNvPr id="542" name="Google Shape;542;p3"/>
          <p:cNvSpPr/>
          <p:nvPr/>
        </p:nvSpPr>
        <p:spPr>
          <a:xfrm>
            <a:off x="813192" y="2500503"/>
            <a:ext cx="4853192"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F3F3F"/>
                </a:solidFill>
                <a:latin typeface="+mj-lt"/>
                <a:ea typeface="Times New Roman" panose="02020603050405020304"/>
                <a:cs typeface="Times New Roman" panose="02020603050405020304"/>
                <a:sym typeface="Times New Roman" panose="02020603050405020304"/>
              </a:rPr>
              <a:t>Phân tích và thiết kế hệ thống</a:t>
            </a:r>
            <a:endParaRPr sz="1800">
              <a:solidFill>
                <a:srgbClr val="3F3F3F"/>
              </a:solidFill>
              <a:latin typeface="+mj-lt"/>
              <a:ea typeface="Times New Roman" panose="02020603050405020304"/>
              <a:cs typeface="Times New Roman" panose="02020603050405020304"/>
              <a:sym typeface="Times New Roman" panose="02020603050405020304"/>
            </a:endParaRPr>
          </a:p>
        </p:txBody>
      </p:sp>
      <p:sp>
        <p:nvSpPr>
          <p:cNvPr id="5" name="Google Shape;504;p3"/>
          <p:cNvSpPr/>
          <p:nvPr/>
        </p:nvSpPr>
        <p:spPr>
          <a:xfrm>
            <a:off x="11568857" y="6064597"/>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6" name="Google Shape;504;p3"/>
          <p:cNvSpPr/>
          <p:nvPr/>
        </p:nvSpPr>
        <p:spPr>
          <a:xfrm>
            <a:off x="8180276" y="1310456"/>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7" name="Google Shape;504;p3"/>
          <p:cNvSpPr/>
          <p:nvPr/>
        </p:nvSpPr>
        <p:spPr>
          <a:xfrm>
            <a:off x="11109723" y="1760456"/>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2" name="Google Shape;507;p3"/>
          <p:cNvSpPr/>
          <p:nvPr/>
        </p:nvSpPr>
        <p:spPr>
          <a:xfrm>
            <a:off x="1591152" y="6447152"/>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3" name="Google Shape;527;p3"/>
          <p:cNvSpPr/>
          <p:nvPr/>
        </p:nvSpPr>
        <p:spPr>
          <a:xfrm>
            <a:off x="6143016" y="3929601"/>
            <a:ext cx="880712" cy="829456"/>
          </a:xfrm>
          <a:prstGeom prst="rect">
            <a:avLst/>
          </a:prstGeom>
          <a:solidFill>
            <a:srgbClr val="00B0F0"/>
          </a:solidFill>
        </p:spPr>
        <p:style>
          <a:lnRef idx="3">
            <a:schemeClr val="lt1"/>
          </a:lnRef>
          <a:fillRef idx="1">
            <a:schemeClr val="accent1"/>
          </a:fillRef>
          <a:effectRef idx="1">
            <a:schemeClr val="accent1"/>
          </a:effectRef>
          <a:fontRef idx="minor">
            <a:schemeClr val="lt1"/>
          </a:fontRef>
        </p:style>
        <p:txBody>
          <a:bodyPr spcFirstLastPara="1" wrap="square" lIns="91425" tIns="45700" rIns="91425" bIns="45700" anchor="ctr" anchorCtr="0">
            <a:noAutofit/>
          </a:bodyPr>
          <a:lstStyle/>
          <a:p>
            <a:pPr algn="ctr"/>
            <a:r>
              <a:rPr lang="en-US" sz="2800">
                <a:latin typeface="+mj-lt"/>
              </a:rPr>
              <a:t>3</a:t>
            </a:r>
          </a:p>
        </p:txBody>
      </p:sp>
      <p:sp>
        <p:nvSpPr>
          <p:cNvPr id="8" name="Google Shape;529;p3"/>
          <p:cNvSpPr/>
          <p:nvPr/>
        </p:nvSpPr>
        <p:spPr>
          <a:xfrm>
            <a:off x="694175" y="4058156"/>
            <a:ext cx="4926926" cy="367030"/>
          </a:xfrm>
          <a:prstGeom prst="rect">
            <a:avLst/>
          </a:prstGeom>
          <a:noFill/>
          <a:ln>
            <a:noFill/>
          </a:ln>
        </p:spPr>
        <p:txBody>
          <a:bodyPr spcFirstLastPara="1" wrap="square" lIns="91425" tIns="45700" rIns="91425" bIns="45700" anchor="t" anchorCtr="0">
            <a:spAutoFit/>
          </a:bodyPr>
          <a:lstStyle/>
          <a:p>
            <a:pPr lvl="0"/>
            <a:r>
              <a:rPr lang="en-US" altLang="vi-VN" sz="1800">
                <a:solidFill>
                  <a:srgbClr val="3F3F3F"/>
                </a:solidFill>
                <a:ea typeface="Times New Roman" panose="02020603050405020304"/>
                <a:cs typeface="Times New Roman" panose="02020603050405020304"/>
                <a:sym typeface="Times New Roman" panose="02020603050405020304"/>
              </a:rPr>
              <a:t> Kiểm thử</a:t>
            </a:r>
          </a:p>
        </p:txBody>
      </p:sp>
      <p:sp>
        <p:nvSpPr>
          <p:cNvPr id="9" name="Google Shape;533;p3"/>
          <p:cNvSpPr/>
          <p:nvPr/>
        </p:nvSpPr>
        <p:spPr>
          <a:xfrm>
            <a:off x="680841" y="3967517"/>
            <a:ext cx="5440280"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mj-lt"/>
              <a:ea typeface="Arial" panose="020B0604020202020204"/>
              <a:cs typeface="Arial" panose="020B0604020202020204"/>
              <a:sym typeface="Arial" panose="020B0604020202020204"/>
            </a:endParaRPr>
          </a:p>
        </p:txBody>
      </p:sp>
      <p:sp>
        <p:nvSpPr>
          <p:cNvPr id="10" name="Google Shape;527;p3"/>
          <p:cNvSpPr/>
          <p:nvPr/>
        </p:nvSpPr>
        <p:spPr>
          <a:xfrm>
            <a:off x="6143016" y="5371686"/>
            <a:ext cx="880712" cy="829456"/>
          </a:xfrm>
          <a:prstGeom prst="rect">
            <a:avLst/>
          </a:prstGeom>
          <a:solidFill>
            <a:srgbClr val="00B050"/>
          </a:solidFill>
        </p:spPr>
        <p:style>
          <a:lnRef idx="3">
            <a:schemeClr val="lt1"/>
          </a:lnRef>
          <a:fillRef idx="1">
            <a:schemeClr val="accent1"/>
          </a:fillRef>
          <a:effectRef idx="1">
            <a:schemeClr val="accent1"/>
          </a:effectRef>
          <a:fontRef idx="minor">
            <a:schemeClr val="lt1"/>
          </a:fontRef>
        </p:style>
        <p:txBody>
          <a:bodyPr spcFirstLastPara="1" wrap="square" lIns="91425" tIns="45700" rIns="91425" bIns="45700" anchor="ctr" anchorCtr="0">
            <a:noAutofit/>
          </a:bodyPr>
          <a:lstStyle/>
          <a:p>
            <a:pPr algn="ctr"/>
            <a:r>
              <a:rPr lang="en-US" sz="2800">
                <a:latin typeface="+mj-lt"/>
              </a:rPr>
              <a:t>4</a:t>
            </a:r>
          </a:p>
        </p:txBody>
      </p:sp>
      <p:sp>
        <p:nvSpPr>
          <p:cNvPr id="11" name="Google Shape;529;p3"/>
          <p:cNvSpPr/>
          <p:nvPr/>
        </p:nvSpPr>
        <p:spPr>
          <a:xfrm>
            <a:off x="771010" y="5443726"/>
            <a:ext cx="4926926" cy="367030"/>
          </a:xfrm>
          <a:prstGeom prst="rect">
            <a:avLst/>
          </a:prstGeom>
          <a:noFill/>
          <a:ln>
            <a:noFill/>
          </a:ln>
        </p:spPr>
        <p:txBody>
          <a:bodyPr spcFirstLastPara="1" wrap="square" lIns="91425" tIns="45700" rIns="91425" bIns="45700" anchor="t" anchorCtr="0">
            <a:spAutoFit/>
          </a:bodyPr>
          <a:lstStyle/>
          <a:p>
            <a:pPr lvl="0"/>
            <a:r>
              <a:rPr lang="en-US" altLang="vi-VN" sz="1800">
                <a:solidFill>
                  <a:srgbClr val="3F3F3F"/>
                </a:solidFill>
                <a:ea typeface="Times New Roman" panose="02020603050405020304"/>
                <a:cs typeface="Times New Roman" panose="02020603050405020304"/>
                <a:sym typeface="Times New Roman" panose="02020603050405020304"/>
              </a:rPr>
              <a:t>Kết luận và hướng phát triển</a:t>
            </a:r>
          </a:p>
        </p:txBody>
      </p:sp>
      <p:sp>
        <p:nvSpPr>
          <p:cNvPr id="12" name="Google Shape;533;p3"/>
          <p:cNvSpPr/>
          <p:nvPr/>
        </p:nvSpPr>
        <p:spPr>
          <a:xfrm>
            <a:off x="757555" y="5353050"/>
            <a:ext cx="5352415" cy="82931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mj-lt"/>
              <a:ea typeface="Arial" panose="020B0604020202020204"/>
              <a:cs typeface="Arial" panose="020B0604020202020204"/>
              <a:sym typeface="Arial" panose="020B0604020202020204"/>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49" name="Google Shape;549;p4"/>
          <p:cNvGrpSpPr/>
          <p:nvPr/>
        </p:nvGrpSpPr>
        <p:grpSpPr>
          <a:xfrm>
            <a:off x="2386080" y="0"/>
            <a:ext cx="3314880" cy="6857640"/>
            <a:chOff x="2386080" y="0"/>
            <a:chExt cx="3314880" cy="6857640"/>
          </a:xfrm>
        </p:grpSpPr>
        <p:sp>
          <p:nvSpPr>
            <p:cNvPr id="550" name="Google Shape;550;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panose="020F0502020204030204"/>
                <a:ea typeface="Calibri" panose="020F0502020204030204"/>
                <a:cs typeface="Calibri" panose="020F0502020204030204"/>
                <a:sym typeface="Calibri" panose="020F0502020204030204"/>
              </a:rPr>
              <a:t>Phần 01 :</a:t>
            </a:r>
            <a:endParaRPr sz="4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563" name="Google Shape;563;p4"/>
          <p:cNvGrpSpPr/>
          <p:nvPr/>
        </p:nvGrpSpPr>
        <p:grpSpPr>
          <a:xfrm>
            <a:off x="5867401" y="2495347"/>
            <a:ext cx="4937098" cy="2914853"/>
            <a:chOff x="5894486" y="1770109"/>
            <a:chExt cx="5259520" cy="365051"/>
          </a:xfrm>
        </p:grpSpPr>
        <p:sp>
          <p:nvSpPr>
            <p:cNvPr id="564" name="Google Shape;564;p4"/>
            <p:cNvSpPr/>
            <p:nvPr/>
          </p:nvSpPr>
          <p:spPr>
            <a:xfrm>
              <a:off x="5894486" y="1770109"/>
              <a:ext cx="5259520" cy="24239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1" strike="noStrike">
                  <a:solidFill>
                    <a:srgbClr val="414141"/>
                  </a:solidFill>
                  <a:latin typeface="Calibri" panose="020F0502020204030204"/>
                  <a:ea typeface="Calibri" panose="020F0502020204030204"/>
                  <a:cs typeface="Calibri" panose="020F0502020204030204"/>
                  <a:sym typeface="Calibri" panose="020F0502020204030204"/>
                </a:rPr>
                <a:t>TỔNG QUAN </a:t>
              </a:r>
            </a:p>
            <a:p>
              <a:pPr marL="0" marR="0" lvl="0" indent="0" algn="ctr" rtl="0">
                <a:lnSpc>
                  <a:spcPct val="100000"/>
                </a:lnSpc>
                <a:spcBef>
                  <a:spcPts val="0"/>
                </a:spcBef>
                <a:spcAft>
                  <a:spcPts val="0"/>
                </a:spcAft>
                <a:buNone/>
              </a:pPr>
              <a:r>
                <a:rPr lang="en-US" sz="6000" b="1" strike="noStrike">
                  <a:solidFill>
                    <a:srgbClr val="414141"/>
                  </a:solidFill>
                  <a:latin typeface="Calibri" panose="020F0502020204030204"/>
                  <a:ea typeface="Calibri" panose="020F0502020204030204"/>
                  <a:cs typeface="Calibri" panose="020F0502020204030204"/>
                  <a:sym typeface="Calibri" panose="020F0502020204030204"/>
                </a:rPr>
                <a:t>VỀ ĐỀ TÀI</a:t>
              </a:r>
              <a:endParaRPr sz="60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565" name="Google Shape;565;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66" name="Google Shape;566;p4"/>
          <p:cNvSpPr/>
          <p:nvPr/>
        </p:nvSpPr>
        <p:spPr>
          <a:xfrm>
            <a:off x="10907939" y="3127595"/>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200" b="0" strike="noStrike">
                <a:solidFill>
                  <a:srgbClr val="FFFFFF"/>
                </a:solidFill>
                <a:latin typeface="Arial" panose="020B0604020202020204"/>
                <a:ea typeface="Arial" panose="020B0604020202020204"/>
                <a:cs typeface="Arial" panose="020B0604020202020204"/>
                <a:sym typeface="Arial" panose="020B0604020202020204"/>
              </a:rPr>
              <a:t>click to add your text here click to add your text here click to add your text here.</a:t>
            </a:r>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581" name="Google Shape;581;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2106719" y="456480"/>
            <a:ext cx="4663357"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1. ĐƯA RA VẤN ĐỀ</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5"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
        <p:nvSpPr>
          <p:cNvPr id="9" name="TextBox 8"/>
          <p:cNvSpPr txBox="1"/>
          <p:nvPr/>
        </p:nvSpPr>
        <p:spPr>
          <a:xfrm>
            <a:off x="1608455" y="1384935"/>
            <a:ext cx="8974455" cy="1170940"/>
          </a:xfrm>
          <a:prstGeom prst="rect">
            <a:avLst/>
          </a:prstGeom>
          <a:noFill/>
        </p:spPr>
        <p:txBody>
          <a:bodyPr wrap="square">
            <a:noAutofit/>
          </a:bodyPr>
          <a:lstStyle/>
          <a:p>
            <a:pPr marL="0" indent="0" algn="l">
              <a:lnSpc>
                <a:spcPct val="120000"/>
              </a:lnSpc>
              <a:buFontTx/>
              <a:buNone/>
            </a:pPr>
            <a:r>
              <a:rPr lang="en-US" altLang="vi-VN" sz="2000">
                <a:solidFill>
                  <a:schemeClr val="tx1"/>
                </a:solidFill>
                <a:latin typeface="Arial (Headings)"/>
                <a:ea typeface="Times New Roman" panose="02020603050405020304"/>
              </a:rPr>
              <a:t>- Việc quản lý sản phẩm, đơn hàng và cách tiếp thị sản phẩm đến với người tiêu dùng cho chuỗi cửa hàng của một đơn vị công ty tốn nhiều chi phí và nguồn lực.</a:t>
            </a:r>
            <a:endParaRPr lang="en-US" altLang="vi-VN" sz="2000" b="0" strike="noStrike">
              <a:solidFill>
                <a:schemeClr val="tx1"/>
              </a:solidFill>
              <a:latin typeface="Arial (Headings)"/>
              <a:sym typeface="Arial" panose="020B0604020202020204"/>
            </a:endParaRPr>
          </a:p>
        </p:txBody>
      </p:sp>
      <p:sp>
        <p:nvSpPr>
          <p:cNvPr id="3" name="TextBox 8"/>
          <p:cNvSpPr txBox="1"/>
          <p:nvPr/>
        </p:nvSpPr>
        <p:spPr>
          <a:xfrm>
            <a:off x="1436370" y="2663825"/>
            <a:ext cx="8974455" cy="1170940"/>
          </a:xfrm>
          <a:prstGeom prst="rect">
            <a:avLst/>
          </a:prstGeom>
          <a:noFill/>
        </p:spPr>
        <p:txBody>
          <a:bodyPr wrap="square">
            <a:noAutofit/>
          </a:bodyPr>
          <a:lstStyle/>
          <a:p>
            <a:pPr marL="0" indent="0" algn="l">
              <a:lnSpc>
                <a:spcPct val="120000"/>
              </a:lnSpc>
              <a:buFontTx/>
              <a:buNone/>
            </a:pPr>
            <a:r>
              <a:rPr lang="en-US" altLang="vi-VN" sz="2000" b="0" strike="noStrike">
                <a:solidFill>
                  <a:schemeClr val="tx1"/>
                </a:solidFill>
                <a:latin typeface="Arial (Headings)"/>
                <a:sym typeface="Arial" panose="020B0604020202020204"/>
              </a:rPr>
              <a:t>- Người tiêu dùng bất tiện trong việc mua hàng, tìm kiếm sản phẩm và mua hàng kém chất lượng trên thị trường.</a:t>
            </a:r>
          </a:p>
        </p:txBody>
      </p:sp>
      <p:pic>
        <p:nvPicPr>
          <p:cNvPr id="4" name="Picture 3" descr="png-transparent-boy-animation-cartoon-character-stick-figure-powerpoint-animation-facial-expression-smile"/>
          <p:cNvPicPr>
            <a:picLocks noChangeAspect="1"/>
          </p:cNvPicPr>
          <p:nvPr/>
        </p:nvPicPr>
        <p:blipFill>
          <a:blip r:embed="rId3"/>
          <a:stretch>
            <a:fillRect/>
          </a:stretch>
        </p:blipFill>
        <p:spPr>
          <a:xfrm>
            <a:off x="8517255" y="3582035"/>
            <a:ext cx="3332480" cy="1953895"/>
          </a:xfrm>
          <a:prstGeom prst="rect">
            <a:avLst/>
          </a:prstGeom>
        </p:spPr>
      </p:pic>
      <p:sp>
        <p:nvSpPr>
          <p:cNvPr id="8" name="TextBox 8"/>
          <p:cNvSpPr txBox="1"/>
          <p:nvPr/>
        </p:nvSpPr>
        <p:spPr>
          <a:xfrm>
            <a:off x="4424045" y="3500755"/>
            <a:ext cx="3629660" cy="676275"/>
          </a:xfrm>
          <a:prstGeom prst="rect">
            <a:avLst/>
          </a:prstGeom>
          <a:noFill/>
        </p:spPr>
        <p:txBody>
          <a:bodyPr wrap="square">
            <a:noAutofit/>
          </a:bodyPr>
          <a:lstStyle/>
          <a:p>
            <a:pPr marL="0" indent="0" algn="l">
              <a:lnSpc>
                <a:spcPct val="120000"/>
              </a:lnSpc>
              <a:buFontTx/>
              <a:buNone/>
            </a:pPr>
            <a:r>
              <a:rPr lang="en-US" altLang="vi-VN" sz="3200" b="1" strike="noStrike">
                <a:solidFill>
                  <a:schemeClr val="tx1"/>
                </a:solidFill>
                <a:latin typeface="Arial (Headings)"/>
                <a:sym typeface="Arial" panose="020B0604020202020204"/>
              </a:rPr>
              <a:t>GIẢI PHÁP ?</a:t>
            </a:r>
          </a:p>
        </p:txBody>
      </p:sp>
      <p:sp>
        <p:nvSpPr>
          <p:cNvPr id="10" name="TextBox 8"/>
          <p:cNvSpPr txBox="1"/>
          <p:nvPr/>
        </p:nvSpPr>
        <p:spPr>
          <a:xfrm>
            <a:off x="1170305" y="4387850"/>
            <a:ext cx="6883400" cy="847090"/>
          </a:xfrm>
          <a:prstGeom prst="rect">
            <a:avLst/>
          </a:prstGeom>
          <a:noFill/>
        </p:spPr>
        <p:txBody>
          <a:bodyPr wrap="square">
            <a:noAutofit/>
          </a:bodyPr>
          <a:lstStyle/>
          <a:p>
            <a:pPr marL="0" indent="0" algn="just">
              <a:lnSpc>
                <a:spcPct val="120000"/>
              </a:lnSpc>
              <a:buFontTx/>
              <a:buNone/>
            </a:pPr>
            <a:r>
              <a:rPr lang="en-US" altLang="vi-VN" sz="2000" b="1" strike="noStrike">
                <a:solidFill>
                  <a:srgbClr val="FF0000"/>
                </a:solidFill>
                <a:latin typeface="Arial (Headings)"/>
                <a:sym typeface="Arial" panose="020B0604020202020204"/>
              </a:rPr>
              <a:t>Thương mại điện tử ( Ứng dụng CNTT vào lĩnh vực quản lý hàng hóa và mua hàng trực tuyến)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plus(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to="" calcmode="lin" valueType="num">
                                      <p:cBhvr>
                                        <p:cTn id="12" dur="1" fill="hold"/>
                                        <p:tgtEl>
                                          <p:spTgt spid="10">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
          <p:cNvSpPr/>
          <p:nvPr/>
        </p:nvSpPr>
        <p:spPr>
          <a:xfrm>
            <a:off x="2133600" y="457200"/>
            <a:ext cx="2736979"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202020"/>
                </a:solidFill>
                <a:latin typeface="Calibri" panose="020F0502020204030204"/>
                <a:ea typeface="Calibri" panose="020F0502020204030204"/>
                <a:cs typeface="Calibri" panose="020F0502020204030204"/>
                <a:sym typeface="Calibri" panose="020F0502020204030204"/>
              </a:rPr>
              <a:t>LÝ DO CHỌN ĐỀ TÀI</a:t>
            </a:r>
            <a:endParaRPr sz="2400" b="0" strike="noStrike">
              <a:solidFill>
                <a:srgbClr val="202020"/>
              </a:solidFill>
              <a:latin typeface="Arial" panose="020B0604020202020204"/>
              <a:ea typeface="Arial" panose="020B0604020202020204"/>
              <a:cs typeface="Arial" panose="020B0604020202020204"/>
              <a:sym typeface="Arial" panose="020B0604020202020204"/>
            </a:endParaRPr>
          </a:p>
        </p:txBody>
      </p:sp>
      <p:grpSp>
        <p:nvGrpSpPr>
          <p:cNvPr id="592" name="Google Shape;592;p6"/>
          <p:cNvGrpSpPr/>
          <p:nvPr/>
        </p:nvGrpSpPr>
        <p:grpSpPr>
          <a:xfrm>
            <a:off x="4171161" y="1568248"/>
            <a:ext cx="3353532" cy="2494709"/>
            <a:chOff x="4543425" y="2828924"/>
            <a:chExt cx="3105150" cy="2276476"/>
          </a:xfrm>
        </p:grpSpPr>
        <p:sp>
          <p:nvSpPr>
            <p:cNvPr id="593" name="Google Shape;593;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94" name="Google Shape;594;p6"/>
            <p:cNvSpPr txBox="1"/>
            <p:nvPr/>
          </p:nvSpPr>
          <p:spPr>
            <a:xfrm>
              <a:off x="4792312" y="3077162"/>
              <a:ext cx="2689700" cy="16008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j-lt"/>
                  <a:ea typeface="Times New Roman" panose="02020603050405020304"/>
                  <a:cs typeface="Times New Roman" panose="02020603050405020304"/>
                  <a:sym typeface="Times New Roman" panose="02020603050405020304"/>
                </a:rPr>
                <a:t>Kết hợp kinh doanh trực tuyến và kinh doanh truyền thống giúp tối ưu lợi nhuận. Dễ dàng quản lý, kiểm soát hệ thống hàng hóa.</a:t>
              </a:r>
              <a:endParaRPr sz="1800" b="1">
                <a:solidFill>
                  <a:schemeClr val="dk1"/>
                </a:solidFill>
                <a:latin typeface="+mj-lt"/>
                <a:ea typeface="Times New Roman" panose="02020603050405020304"/>
                <a:cs typeface="Times New Roman" panose="02020603050405020304"/>
                <a:sym typeface="Times New Roman" panose="02020603050405020304"/>
              </a:endParaRPr>
            </a:p>
          </p:txBody>
        </p:sp>
        <p:cxnSp>
          <p:nvCxnSpPr>
            <p:cNvPr id="595" name="Google Shape;595;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grpSp>
      <p:grpSp>
        <p:nvGrpSpPr>
          <p:cNvPr id="600" name="Google Shape;600;p6"/>
          <p:cNvGrpSpPr/>
          <p:nvPr/>
        </p:nvGrpSpPr>
        <p:grpSpPr>
          <a:xfrm>
            <a:off x="223971" y="1563292"/>
            <a:ext cx="3587347" cy="2551092"/>
            <a:chOff x="7926362" y="2819876"/>
            <a:chExt cx="3285190" cy="2327926"/>
          </a:xfrm>
        </p:grpSpPr>
        <p:sp>
          <p:nvSpPr>
            <p:cNvPr id="601" name="Google Shape;601;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02" name="Google Shape;602;p6"/>
            <p:cNvSpPr txBox="1"/>
            <p:nvPr/>
          </p:nvSpPr>
          <p:spPr>
            <a:xfrm>
              <a:off x="7926362" y="3043815"/>
              <a:ext cx="3285190" cy="21039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j-lt"/>
                  <a:ea typeface="Times New Roman" panose="02020603050405020304"/>
                  <a:cs typeface="Times New Roman" panose="02020603050405020304"/>
                  <a:sym typeface="Times New Roman" panose="02020603050405020304"/>
                </a:rPr>
                <a:t>Phục vụ cho nhu cầu của khách hàng trong thời đại số bùng nổ, giúp khách hàng chỉ cần một vài thao tác là có thể mua hàng, dễ dàng trong việc tìm kiếm sản phẩm và tiếp thị sản phẩm mới tiết kiệm rất nhiều thời gian</a:t>
              </a:r>
              <a:endParaRPr sz="1800" b="1">
                <a:solidFill>
                  <a:schemeClr val="dk1"/>
                </a:solidFill>
                <a:latin typeface="+mj-lt"/>
                <a:ea typeface="Times New Roman" panose="02020603050405020304"/>
                <a:cs typeface="Times New Roman" panose="02020603050405020304"/>
                <a:sym typeface="Times New Roman" panose="02020603050405020304"/>
              </a:endParaRPr>
            </a:p>
          </p:txBody>
        </p:sp>
        <p:cxnSp>
          <p:nvCxnSpPr>
            <p:cNvPr id="603" name="Google Shape;603;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grpSp>
      <p:grpSp>
        <p:nvGrpSpPr>
          <p:cNvPr id="608" name="Google Shape;608;p6"/>
          <p:cNvGrpSpPr/>
          <p:nvPr/>
        </p:nvGrpSpPr>
        <p:grpSpPr>
          <a:xfrm>
            <a:off x="856547" y="4547374"/>
            <a:ext cx="9743804" cy="1013460"/>
            <a:chOff x="1061986" y="4966692"/>
            <a:chExt cx="9743804" cy="1013460"/>
          </a:xfrm>
        </p:grpSpPr>
        <p:sp>
          <p:nvSpPr>
            <p:cNvPr id="609" name="Google Shape;609;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10" name="Google Shape;610;p6"/>
            <p:cNvSpPr txBox="1"/>
            <p:nvPr/>
          </p:nvSpPr>
          <p:spPr>
            <a:xfrm>
              <a:off x="2274483" y="4966692"/>
              <a:ext cx="8531307"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j-lt"/>
                  <a:ea typeface="Times New Roman" panose="02020603050405020304"/>
                  <a:cs typeface="Times New Roman" panose="02020603050405020304"/>
                  <a:sym typeface="Times New Roman" panose="02020603050405020304"/>
                </a:rPr>
                <a:t>Xây dựng website kinh doanh trang sức cho cửa hàng PRISTINE là việc cần thiết để tạo điều kiện thuận lợi cho người tiêu dùng dễ dàng tiếp cận được sản phẩm, sử dụng dịch vụ mọi lúc mọi nơi.  </a:t>
              </a:r>
              <a:endParaRPr sz="2000">
                <a:solidFill>
                  <a:schemeClr val="dk1"/>
                </a:solidFill>
                <a:latin typeface="+mj-lt"/>
                <a:ea typeface="Times New Roman" panose="02020603050405020304"/>
                <a:cs typeface="Times New Roman" panose="02020603050405020304"/>
                <a:sym typeface="Times New Roman" panose="02020603050405020304"/>
              </a:endParaRPr>
            </a:p>
          </p:txBody>
        </p:sp>
      </p:grpSp>
      <p:grpSp>
        <p:nvGrpSpPr>
          <p:cNvPr id="611" name="Google Shape;611;p6"/>
          <p:cNvGrpSpPr/>
          <p:nvPr/>
        </p:nvGrpSpPr>
        <p:grpSpPr>
          <a:xfrm>
            <a:off x="8082738" y="1573206"/>
            <a:ext cx="3323536" cy="2455941"/>
            <a:chOff x="1015001" y="1430874"/>
            <a:chExt cx="3105150" cy="2294164"/>
          </a:xfrm>
        </p:grpSpPr>
        <p:grpSp>
          <p:nvGrpSpPr>
            <p:cNvPr id="612" name="Google Shape;612;p6"/>
            <p:cNvGrpSpPr/>
            <p:nvPr/>
          </p:nvGrpSpPr>
          <p:grpSpPr>
            <a:xfrm>
              <a:off x="1015001" y="1430874"/>
              <a:ext cx="3105150" cy="2294164"/>
              <a:chOff x="1121329" y="2828924"/>
              <a:chExt cx="3105150" cy="2294164"/>
            </a:xfrm>
          </p:grpSpPr>
          <p:sp>
            <p:nvSpPr>
              <p:cNvPr id="613" name="Google Shape;613;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cxnSp>
            <p:nvCxnSpPr>
              <p:cNvPr id="614" name="Google Shape;614;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txBox="1"/>
            <p:nvPr/>
          </p:nvSpPr>
          <p:spPr>
            <a:xfrm>
              <a:off x="1080397" y="1680358"/>
              <a:ext cx="2991032" cy="11212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j-lt"/>
                  <a:ea typeface="Times New Roman" panose="02020603050405020304"/>
                  <a:cs typeface="Times New Roman" panose="02020603050405020304"/>
                  <a:sym typeface="Times New Roman" panose="02020603050405020304"/>
                </a:rPr>
                <a:t>Quảng bá được hình ảnh, xây dựng thương hiệu và uy tín cho cửa hàng PRISTINE. </a:t>
              </a:r>
              <a:endParaRPr sz="1800" b="1">
                <a:solidFill>
                  <a:schemeClr val="dk1"/>
                </a:solidFill>
                <a:latin typeface="+mj-lt"/>
                <a:ea typeface="Times New Roman" panose="02020603050405020304"/>
                <a:cs typeface="Times New Roman" panose="02020603050405020304"/>
                <a:sym typeface="Times New Roman" panose="02020603050405020304"/>
              </a:endParaRPr>
            </a:p>
          </p:txBody>
        </p:sp>
      </p:grpSp>
      <p:sp>
        <p:nvSpPr>
          <p:cNvPr id="2"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592"/>
                                        </p:tgtEl>
                                        <p:attrNameLst>
                                          <p:attrName>style.visibility</p:attrName>
                                        </p:attrNameLst>
                                      </p:cBhvr>
                                      <p:to>
                                        <p:strVal val="visible"/>
                                      </p:to>
                                    </p:set>
                                    <p:animEffect transition="in" filter="fade">
                                      <p:cBhvr>
                                        <p:cTn id="10" dur="500"/>
                                        <p:tgtEl>
                                          <p:spTgt spid="592"/>
                                        </p:tgtEl>
                                      </p:cBhvr>
                                    </p:animEffect>
                                  </p:childTnLst>
                                </p:cTn>
                              </p:par>
                              <p:par>
                                <p:cTn id="11" presetID="10" presetClass="entr" presetSubtype="0" fill="hold" nodeType="withEffect">
                                  <p:stCondLst>
                                    <p:cond delay="0"/>
                                  </p:stCondLst>
                                  <p:childTnLst>
                                    <p:set>
                                      <p:cBhvr>
                                        <p:cTn id="12" dur="1" fill="hold">
                                          <p:stCondLst>
                                            <p:cond delay="0"/>
                                          </p:stCondLst>
                                        </p:cTn>
                                        <p:tgtEl>
                                          <p:spTgt spid="600"/>
                                        </p:tgtEl>
                                        <p:attrNameLst>
                                          <p:attrName>style.visibility</p:attrName>
                                        </p:attrNameLst>
                                      </p:cBhvr>
                                      <p:to>
                                        <p:strVal val="visible"/>
                                      </p:to>
                                    </p:set>
                                    <p:animEffect transition="in" filter="fade">
                                      <p:cBhvr>
                                        <p:cTn id="13" dur="500"/>
                                        <p:tgtEl>
                                          <p:spTgt spid="6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8"/>
                                        </p:tgtEl>
                                        <p:attrNameLst>
                                          <p:attrName>style.visibility</p:attrName>
                                        </p:attrNameLst>
                                      </p:cBhvr>
                                      <p:to>
                                        <p:strVal val="visible"/>
                                      </p:to>
                                    </p:set>
                                    <p:animEffect transition="in" filter="fade">
                                      <p:cBhvr>
                                        <p:cTn id="18"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grpSp>
        <p:nvGrpSpPr>
          <p:cNvPr id="635" name="Google Shape;635;p8"/>
          <p:cNvGrpSpPr/>
          <p:nvPr/>
        </p:nvGrpSpPr>
        <p:grpSpPr>
          <a:xfrm>
            <a:off x="1165225" y="1228090"/>
            <a:ext cx="4442460" cy="3732530"/>
            <a:chOff x="956728" y="1606680"/>
            <a:chExt cx="4177592" cy="1186920"/>
          </a:xfrm>
        </p:grpSpPr>
        <p:sp>
          <p:nvSpPr>
            <p:cNvPr id="636" name="Google Shape;636;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1136347" y="1633191"/>
              <a:ext cx="3937353" cy="133877"/>
            </a:xfrm>
            <a:prstGeom prst="rect">
              <a:avLst/>
            </a:prstGeom>
            <a:solidFill>
              <a:schemeClr val="accent1"/>
            </a:solid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a:solidFill>
                    <a:srgbClr val="FFFFFF"/>
                  </a:solidFill>
                  <a:latin typeface="Calibri" panose="020F0502020204030204"/>
                  <a:ea typeface="Calibri" panose="020F0502020204030204"/>
                  <a:cs typeface="Calibri" panose="020F0502020204030204"/>
                  <a:sym typeface="Calibri" panose="020F0502020204030204"/>
                </a:rPr>
                <a:t>PHÍA NGƯỜI DÙNG</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38" name="Google Shape;638;p8"/>
            <p:cNvCxnSpPr/>
            <p:nvPr/>
          </p:nvCxnSpPr>
          <p:spPr>
            <a:xfrm>
              <a:off x="956728" y="1787661"/>
              <a:ext cx="4177592" cy="0"/>
            </a:xfrm>
            <a:prstGeom prst="straightConnector1">
              <a:avLst/>
            </a:prstGeom>
            <a:noFill/>
            <a:ln w="9525" cap="flat" cmpd="sng">
              <a:solidFill>
                <a:schemeClr val="lt1"/>
              </a:solidFill>
              <a:prstDash val="solid"/>
              <a:miter lim="8000"/>
              <a:headEnd type="none" w="sm" len="sm"/>
              <a:tailEnd type="none" w="sm" len="sm"/>
            </a:ln>
          </p:spPr>
        </p:cxnSp>
      </p:grpSp>
      <p:grpSp>
        <p:nvGrpSpPr>
          <p:cNvPr id="639" name="Google Shape;639;p8"/>
          <p:cNvGrpSpPr/>
          <p:nvPr/>
        </p:nvGrpSpPr>
        <p:grpSpPr>
          <a:xfrm>
            <a:off x="6704330" y="1530350"/>
            <a:ext cx="4706620" cy="4066540"/>
            <a:chOff x="1079640" y="3204720"/>
            <a:chExt cx="4054680" cy="1186920"/>
          </a:xfrm>
        </p:grpSpPr>
        <p:sp>
          <p:nvSpPr>
            <p:cNvPr id="640" name="Google Shape;640;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1285645" y="3231231"/>
              <a:ext cx="3760258" cy="122881"/>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PHÍA QUẢN TRỊ</a:t>
              </a:r>
            </a:p>
          </p:txBody>
        </p:sp>
        <p:cxnSp>
          <p:nvCxnSpPr>
            <p:cNvPr id="642" name="Google Shape;642;p8"/>
            <p:cNvCxnSpPr/>
            <p:nvPr/>
          </p:nvCxnSpPr>
          <p:spPr>
            <a:xfrm>
              <a:off x="1079640" y="3383759"/>
              <a:ext cx="4054680" cy="0"/>
            </a:xfrm>
            <a:prstGeom prst="straightConnector1">
              <a:avLst/>
            </a:prstGeom>
            <a:noFill/>
            <a:ln w="9525" cap="flat" cmpd="sng">
              <a:solidFill>
                <a:schemeClr val="lt1"/>
              </a:solidFill>
              <a:prstDash val="solid"/>
              <a:miter lim="8000"/>
              <a:headEnd type="none" w="sm" len="sm"/>
              <a:tailEnd type="none" w="sm" len="sm"/>
            </a:ln>
          </p:spPr>
        </p:cxnSp>
      </p:grpSp>
      <p:sp>
        <p:nvSpPr>
          <p:cNvPr id="646" name="Google Shape;646;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CHỨC NĂNG</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
        <p:nvSpPr>
          <p:cNvPr id="6" name="Google Shape;637;p8"/>
          <p:cNvSpPr/>
          <p:nvPr/>
        </p:nvSpPr>
        <p:spPr>
          <a:xfrm>
            <a:off x="1280795" y="1815465"/>
            <a:ext cx="4326890" cy="4099560"/>
          </a:xfrm>
          <a:prstGeom prst="rect">
            <a:avLst/>
          </a:prstGeom>
          <a:solidFill>
            <a:schemeClr val="accent1"/>
          </a:solidFill>
          <a:ln>
            <a:noFill/>
          </a:ln>
        </p:spPr>
        <p:txBody>
          <a:bodyPr spcFirstLastPara="1" wrap="square" lIns="90000" tIns="45000" rIns="90000" bIns="45000" anchor="t" anchorCtr="0">
            <a:noAutofit/>
          </a:bodyPr>
          <a:lstStyle/>
          <a:p>
            <a:pPr marR="0" lvl="0" algn="ctr" rtl="0">
              <a:lnSpc>
                <a:spcPct val="120000"/>
              </a:lnSpc>
              <a:spcBef>
                <a:spcPts val="0"/>
              </a:spcBef>
              <a:spcAft>
                <a:spcPts val="0"/>
              </a:spcAft>
            </a:pPr>
            <a:r>
              <a:rPr lang="en-US" sz="1800" b="1">
                <a:solidFill>
                  <a:schemeClr val="bg1"/>
                </a:solidFill>
                <a:latin typeface="Calibri" panose="020F0502020204030204"/>
                <a:ea typeface="Calibri" panose="020F0502020204030204"/>
                <a:cs typeface="Calibri" panose="020F0502020204030204"/>
                <a:sym typeface="Calibri" panose="020F0502020204030204"/>
              </a:rPr>
              <a:t>ĐĂNG KÝ </a:t>
            </a:r>
          </a:p>
          <a:p>
            <a:pPr marR="0" lvl="0" algn="ctr" rtl="0">
              <a:lnSpc>
                <a:spcPct val="120000"/>
              </a:lnSpc>
              <a:spcBef>
                <a:spcPts val="0"/>
              </a:spcBef>
              <a:spcAft>
                <a:spcPts val="0"/>
              </a:spcAft>
            </a:pPr>
            <a:r>
              <a:rPr lang="en-US" sz="1800" b="1">
                <a:solidFill>
                  <a:schemeClr val="bg1"/>
                </a:solidFill>
                <a:latin typeface="Calibri" panose="020F0502020204030204"/>
                <a:ea typeface="Calibri" panose="020F0502020204030204"/>
                <a:cs typeface="Calibri" panose="020F0502020204030204"/>
                <a:sym typeface="Calibri" panose="020F0502020204030204"/>
              </a:rPr>
              <a:t>ĐĂNG NHẬP</a:t>
            </a: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ĐĂNG XUẤT</a:t>
            </a: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TÌM KIẾM SẢN PHẨM THEO TÊN SẢN PHẨM </a:t>
            </a:r>
            <a:r>
              <a:rPr lang="en-US" sz="1800" b="1">
                <a:solidFill>
                  <a:schemeClr val="bg1"/>
                </a:solidFill>
                <a:latin typeface="Calibri" panose="020F0502020204030204"/>
                <a:cs typeface="Calibri" panose="020F0502020204030204"/>
                <a:sym typeface="Calibri" panose="020F0502020204030204"/>
              </a:rPr>
              <a:t>XEM SẢN PHẨM THEO DANH MỤC</a:t>
            </a:r>
          </a:p>
          <a:p>
            <a:pPr marR="0" lvl="0" algn="ctr" rtl="0">
              <a:lnSpc>
                <a:spcPct val="120000"/>
              </a:lnSpc>
              <a:spcBef>
                <a:spcPts val="0"/>
              </a:spcBef>
              <a:spcAft>
                <a:spcPts val="0"/>
              </a:spcAft>
            </a:pPr>
            <a:r>
              <a:rPr lang="en-US" sz="1800" b="1">
                <a:solidFill>
                  <a:schemeClr val="bg1"/>
                </a:solidFill>
                <a:latin typeface="Calibri" panose="020F0502020204030204"/>
                <a:cs typeface="Calibri" panose="020F0502020204030204"/>
                <a:sym typeface="Calibri" panose="020F0502020204030204"/>
              </a:rPr>
              <a:t>XEM THÔNG TIN CHI TIẾT SẢN PHẨM</a:t>
            </a: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XEM TIN TỨC</a:t>
            </a: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LIÊN HỆ</a:t>
            </a: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QUẢN LÝ GIỎ HÀNG</a:t>
            </a: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THANH TOÁN</a:t>
            </a: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SỬA THÔNG TIN ĐẶT HÀNG</a:t>
            </a: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XEM ĐƠN ĐẶT HÀNG</a:t>
            </a:r>
          </a:p>
          <a:p>
            <a:pPr marL="285750" marR="0" lvl="0" indent="-285750" algn="ctr" rtl="0">
              <a:lnSpc>
                <a:spcPct val="120000"/>
              </a:lnSpc>
              <a:spcBef>
                <a:spcPts val="0"/>
              </a:spcBef>
              <a:spcAft>
                <a:spcPts val="0"/>
              </a:spcAft>
              <a:buFontTx/>
              <a:buChar char="-"/>
            </a:pPr>
            <a:endParaRPr sz="1800" b="0" strike="noStrike">
              <a:solidFill>
                <a:schemeClr val="bg1"/>
              </a:solidFill>
              <a:latin typeface="Arial" panose="020B0604020202020204"/>
              <a:ea typeface="Arial" panose="020B0604020202020204"/>
              <a:cs typeface="Arial" panose="020B0604020202020204"/>
              <a:sym typeface="Arial" panose="020B0604020202020204"/>
            </a:endParaRPr>
          </a:p>
        </p:txBody>
      </p:sp>
      <p:sp>
        <p:nvSpPr>
          <p:cNvPr id="8" name="Google Shape;641;p8"/>
          <p:cNvSpPr/>
          <p:nvPr/>
        </p:nvSpPr>
        <p:spPr>
          <a:xfrm>
            <a:off x="6943705" y="2186915"/>
            <a:ext cx="4234367" cy="3082467"/>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ĐĂNG NHẬP</a:t>
            </a: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ĐĂNG XUẤT</a:t>
            </a: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ĐĂNG KÝ</a:t>
            </a: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TÀI KHOẢN</a:t>
            </a: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ĐƠN HÀNG</a:t>
            </a: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DANH MỤC</a:t>
            </a: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SẢN PHẨM</a:t>
            </a: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LIÊN HỆ</a:t>
            </a: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THỐNG KÊ</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a:solidFill>
                  <a:srgbClr val="202020"/>
                </a:solidFill>
                <a:latin typeface="Calibri" panose="020F0502020204030204"/>
                <a:ea typeface="Calibri" panose="020F0502020204030204"/>
                <a:cs typeface="Calibri" panose="020F0502020204030204"/>
                <a:sym typeface="Calibri" panose="020F0502020204030204"/>
              </a:rPr>
              <a:t>CÔNG NGHỆ VÀ NGÔN NGỮ SỬ DỤNG</a:t>
            </a:r>
            <a:endParaRPr sz="2400" b="0" strike="noStrike">
              <a:solidFill>
                <a:srgbClr val="202020"/>
              </a:solidFill>
              <a:latin typeface="Arial" panose="020B0604020202020204"/>
              <a:ea typeface="Arial" panose="020B0604020202020204"/>
              <a:cs typeface="Arial" panose="020B0604020202020204"/>
              <a:sym typeface="Arial" panose="020B0604020202020204"/>
            </a:endParaRPr>
          </a:p>
        </p:txBody>
      </p:sp>
      <p:sp>
        <p:nvSpPr>
          <p:cNvPr id="2"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pic>
        <p:nvPicPr>
          <p:cNvPr id="6" name="Picture 5"/>
          <p:cNvPicPr>
            <a:picLocks noChangeAspect="1"/>
          </p:cNvPicPr>
          <p:nvPr/>
        </p:nvPicPr>
        <p:blipFill>
          <a:blip r:embed="rId3"/>
          <a:stretch>
            <a:fillRect/>
          </a:stretch>
        </p:blipFill>
        <p:spPr>
          <a:xfrm>
            <a:off x="1543073" y="1241444"/>
            <a:ext cx="3799880" cy="2107746"/>
          </a:xfrm>
          <a:prstGeom prst="rect">
            <a:avLst/>
          </a:prstGeom>
        </p:spPr>
      </p:pic>
      <p:pic>
        <p:nvPicPr>
          <p:cNvPr id="1026" name="Picture 2" descr="8 Tính năng mới trong ngôn ngữ lập trình Java 8">
            <a:extLst>
              <a:ext uri="{FF2B5EF4-FFF2-40B4-BE49-F238E27FC236}">
                <a16:creationId xmlns:a16="http://schemas.microsoft.com/office/drawing/2014/main" id="{7C809D62-1397-8F89-A5CC-DE8EFEC6B4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669" y="3074689"/>
            <a:ext cx="3810000" cy="28244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ySQL Server là gì? MySQL Workbench là gì? Tổng quan về MySQL - Ưu điểm của  MySQL">
            <a:extLst>
              <a:ext uri="{FF2B5EF4-FFF2-40B4-BE49-F238E27FC236}">
                <a16:creationId xmlns:a16="http://schemas.microsoft.com/office/drawing/2014/main" id="{453D054C-E769-E7F3-A652-75292984EC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049" y="1324213"/>
            <a:ext cx="4113241" cy="16921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ring boot framework và những kiến thức cơ bản nhất">
            <a:extLst>
              <a:ext uri="{FF2B5EF4-FFF2-40B4-BE49-F238E27FC236}">
                <a16:creationId xmlns:a16="http://schemas.microsoft.com/office/drawing/2014/main" id="{5C713513-5866-607E-D66D-5A534AF325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3073" y="3623690"/>
            <a:ext cx="4342720" cy="2275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12"/>
          <p:cNvGrpSpPr/>
          <p:nvPr/>
        </p:nvGrpSpPr>
        <p:grpSpPr>
          <a:xfrm>
            <a:off x="2386080" y="0"/>
            <a:ext cx="3314880" cy="6857640"/>
            <a:chOff x="2386080" y="0"/>
            <a:chExt cx="3314880" cy="6857640"/>
          </a:xfrm>
        </p:grpSpPr>
        <p:sp>
          <p:nvSpPr>
            <p:cNvPr id="791" name="Google Shape;791;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panose="020F0502020204030204"/>
                <a:ea typeface="Calibri" panose="020F0502020204030204"/>
                <a:cs typeface="Calibri" panose="020F0502020204030204"/>
                <a:sym typeface="Calibri" panose="020F0502020204030204"/>
              </a:rPr>
              <a:t>Phần 02 :</a:t>
            </a:r>
            <a:endParaRPr sz="4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04" name="Google Shape;804;p12"/>
          <p:cNvGrpSpPr/>
          <p:nvPr/>
        </p:nvGrpSpPr>
        <p:grpSpPr>
          <a:xfrm>
            <a:off x="5867400" y="1981201"/>
            <a:ext cx="5486399" cy="3429000"/>
            <a:chOff x="5894486" y="1770109"/>
            <a:chExt cx="5259520" cy="365051"/>
          </a:xfrm>
        </p:grpSpPr>
        <p:sp>
          <p:nvSpPr>
            <p:cNvPr id="805" name="Google Shape;805;p12"/>
            <p:cNvSpPr/>
            <p:nvPr/>
          </p:nvSpPr>
          <p:spPr>
            <a:xfrm>
              <a:off x="5894486" y="1770109"/>
              <a:ext cx="5259520" cy="30434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panose="020B0604020202020204"/>
                  <a:ea typeface="Arial" panose="020B0604020202020204"/>
                  <a:cs typeface="Arial" panose="020B0604020202020204"/>
                  <a:sym typeface="Arial" panose="020B0604020202020204"/>
                </a:rPr>
                <a:t>PHÂN TÍCH VÀ THIẾT KẾ </a:t>
              </a:r>
            </a:p>
            <a:p>
              <a:pPr marL="0" marR="0" lvl="0" indent="0" algn="ctr" rtl="0">
                <a:lnSpc>
                  <a:spcPct val="100000"/>
                </a:lnSpc>
                <a:spcBef>
                  <a:spcPts val="0"/>
                </a:spcBef>
                <a:spcAft>
                  <a:spcPts val="0"/>
                </a:spcAft>
                <a:buNone/>
              </a:pPr>
              <a:r>
                <a:rPr lang="en-US" sz="6000" b="0" strike="noStrike">
                  <a:solidFill>
                    <a:schemeClr val="dk1"/>
                  </a:solidFill>
                  <a:latin typeface="Arial" panose="020B0604020202020204"/>
                  <a:ea typeface="Arial" panose="020B0604020202020204"/>
                  <a:cs typeface="Arial" panose="020B0604020202020204"/>
                  <a:sym typeface="Arial" panose="020B0604020202020204"/>
                </a:rPr>
                <a:t>HỆ THỐNG</a:t>
              </a:r>
              <a:endParaRPr sz="60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806" name="Google Shape;806;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07" name="Google Shape;807;p12"/>
          <p:cNvSpPr/>
          <p:nvPr/>
        </p:nvSpPr>
        <p:spPr>
          <a:xfrm>
            <a:off x="8356574" y="10132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1366</Words>
  <Application>Microsoft Office PowerPoint</Application>
  <PresentationFormat>Widescreen</PresentationFormat>
  <Paragraphs>182</Paragraphs>
  <Slides>20</Slides>
  <Notes>18</Notes>
  <HiddenSlides>0</HiddenSlides>
  <MMClips>1</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20</vt:i4>
      </vt:variant>
    </vt:vector>
  </HeadingPairs>
  <TitlesOfParts>
    <vt:vector size="32" baseType="lpstr">
      <vt:lpstr>Calibri</vt:lpstr>
      <vt:lpstr>Arial (Headings)</vt:lpstr>
      <vt:lpstr>Microsoft YaHei</vt:lpstr>
      <vt:lpstr>Century Gothic</vt:lpstr>
      <vt:lpstr>Arial</vt:lpstr>
      <vt:lpstr>Oi</vt:lpstr>
      <vt:lpstr>Times New Roman</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Nguyen Muoi</cp:lastModifiedBy>
  <cp:revision>47</cp:revision>
  <dcterms:created xsi:type="dcterms:W3CDTF">2017-11-02T08:38:00Z</dcterms:created>
  <dcterms:modified xsi:type="dcterms:W3CDTF">2024-05-28T02:31:59Z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y fmtid="{D5CDD505-2E9C-101B-9397-08002B2CF9AE}" pid="12" name="ICV">
    <vt:lpwstr>159C0D6412DB4C9AB169D8889E82EBEC_13</vt:lpwstr>
  </property>
  <property fmtid="{D5CDD505-2E9C-101B-9397-08002B2CF9AE}" pid="13" name="KSOProductBuildVer">
    <vt:lpwstr>1033-12.2.0.16909</vt:lpwstr>
  </property>
</Properties>
</file>