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7559675" cx="10080625"/>
  <p:notesSz cx="7559675" cy="10691800"/>
  <p:embeddedFontLst>
    <p:embeddedFont>
      <p:font typeface="Source Sans Pro Light"/>
      <p:regular r:id="rId21"/>
      <p:bold r:id="rId22"/>
      <p:italic r:id="rId23"/>
      <p:boldItalic r:id="rId24"/>
    </p:embeddedFont>
    <p:embeddedFont>
      <p:font typeface="Source Sans Pro SemiBold"/>
      <p:regular r:id="rId25"/>
      <p:bold r:id="rId26"/>
      <p:italic r:id="rId27"/>
      <p:boldItalic r:id="rId28"/>
    </p:embeddedFont>
    <p:embeddedFont>
      <p:font typeface="Source Sans Pro Black"/>
      <p:bold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B2266A-F106-4112-A56D-5088D74532BD}">
  <a:tblStyle styleId="{38B2266A-F106-4112-A56D-5088D74532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ourceSansProLight-bold.fntdata"/><Relationship Id="rId21" Type="http://schemas.openxmlformats.org/officeDocument/2006/relationships/font" Target="fonts/SourceSansProLight-regular.fntdata"/><Relationship Id="rId24" Type="http://schemas.openxmlformats.org/officeDocument/2006/relationships/font" Target="fonts/SourceSansProLight-boldItalic.fntdata"/><Relationship Id="rId23" Type="http://schemas.openxmlformats.org/officeDocument/2006/relationships/font" Target="fonts/SourceSansPr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SansProSemiBold-bold.fntdata"/><Relationship Id="rId25" Type="http://schemas.openxmlformats.org/officeDocument/2006/relationships/font" Target="fonts/SourceSansProSemiBold-regular.fntdata"/><Relationship Id="rId28" Type="http://schemas.openxmlformats.org/officeDocument/2006/relationships/font" Target="fonts/SourceSansProSemiBold-boldItalic.fntdata"/><Relationship Id="rId27" Type="http://schemas.openxmlformats.org/officeDocument/2006/relationships/font" Target="fonts/SourceSansPro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Pro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regular.fntdata"/><Relationship Id="rId30" Type="http://schemas.openxmlformats.org/officeDocument/2006/relationships/font" Target="fonts/SourceSansProBlack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6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4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4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Shape 111"/>
          <p:cNvSpPr txBox="1"/>
          <p:nvPr>
            <p:ph idx="6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Implementation of a Lending System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Architecture - Technology Stack</a:t>
            </a:r>
            <a:br>
              <a:rPr b="0" i="0" lang="en-US" sz="1800" u="none" cap="none" strike="noStrike"/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Deployment - is a manual process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Benchmarking API performance - ApacheBench (ab)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So what do we need from the business 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31120" y="1665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We have Identified Safaricom as the pilot MNO we want to work with, so in order to deliver this product we check internally and we might ask :-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How many people do we need for this project 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How many servers do we need ? Are we using dedicated cloud servers or local servers ? How long does it take to acquire the servers if we have none 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If we do, do the servers have the necessary softwares installed 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 we have a connection/setup with an external CRB ?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 we have VPN connectivity with the MNO ? (at least 1 day 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So what do we need from the business 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 we have the codes USSD, C2B and B2C setup on MNO ? (at least 3 weeks 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 we have SMS setup and available units ?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 the next slide, we look at the time-lines  to achieve this project.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Project Timelines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Shape 188"/>
          <p:cNvGraphicFramePr/>
          <p:nvPr/>
        </p:nvGraphicFramePr>
        <p:xfrm>
          <a:off x="148320" y="1463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{38B2266A-F106-4112-A56D-5088D74532BD}</a:tableStyleId>
              </a:tblPr>
              <a:tblGrid>
                <a:gridCol w="2052725"/>
                <a:gridCol w="2052725"/>
                <a:gridCol w="2052725"/>
                <a:gridCol w="3385800"/>
              </a:tblGrid>
              <a:tr h="36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 of resources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Owner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Days to Implement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8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VPN Acquisition, Setup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Business,MNO, Network Engineer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2~4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USSD Acquisition, Setup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Business,MNO, Network Engineer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2~4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8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C2B Acquisition, Setup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Business, MNO, Network Engineer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2~4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B2C Acquisition, Setup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Business,MNO, Network Engineer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2~4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8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Cloud Server Acquisition, Setup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Business, Systems Administrator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3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lending Design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Engineers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Project Timelines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Shape 194"/>
          <p:cNvGraphicFramePr/>
          <p:nvPr/>
        </p:nvGraphicFramePr>
        <p:xfrm>
          <a:off x="91440" y="1645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{38B2266A-F106-4112-A56D-5088D74532BD}</a:tableStyleId>
              </a:tblPr>
              <a:tblGrid>
                <a:gridCol w="2400125"/>
                <a:gridCol w="2400125"/>
                <a:gridCol w="2400125"/>
                <a:gridCol w="2400850"/>
              </a:tblGrid>
              <a:tr h="35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Database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Engineers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5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API ( functions 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Engineer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 ( a day for each 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5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Applications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Engineer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 ( a day for each 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2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Administration Portal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Engineer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 ( a day for each view)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End to End Testing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 Engineer, 1 Business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2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Quality Assurance Sign-off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Engineers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Live Deployment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Engineers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Monitoring ( Nagios,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Grafana, influxDB 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Engineer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Definition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60000" y="1803874"/>
            <a:ext cx="91797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Lending System</a:t>
            </a: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– By definition, </a:t>
            </a: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system that will allow us to provide credit to any customer who is in dire need at any time.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Customers can access this system via a mobile application or USSD code for example dial *Some code here # for example *222#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sample flow is displayed in the next slide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Get Loan flow ( USSD or Mobile App 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1828800"/>
            <a:ext cx="9326880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Pay Loan flow ( USSD or Mobile)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840" y="1720440"/>
            <a:ext cx="9118800" cy="458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What functionalities will the system have 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The main functionalities required for this system are as below:-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1" i="1" lang="en-US" sz="2200" u="none" cap="none" strike="noStrik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Register – </a:t>
            </a:r>
            <a:r>
              <a:rPr b="0" i="1" lang="en-US" sz="2200" u="none" cap="none" strike="noStrik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self registration that is give us your profile/background like email, name, accept our terms ( k-y-c process 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1" i="1" lang="en-US" sz="2200" u="none" cap="none" strike="noStrik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Check Balance</a:t>
            </a:r>
            <a:r>
              <a:rPr b="0" i="0" lang="en-US" sz="2200" u="none" cap="none" strike="noStrik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– a way for the customer to check their balance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1" i="1" lang="en-US" sz="2200" u="none" cap="none" strike="noStrik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Pay Loan</a:t>
            </a:r>
            <a:r>
              <a:rPr b="0" i="0" lang="en-US" sz="2200" u="none" cap="none" strike="noStrik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– a way for the customer to repay their previous loan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1" i="1" lang="en-US" sz="2200" u="none" cap="none" strike="noStrik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Get Loan</a:t>
            </a:r>
            <a:r>
              <a:rPr b="0" i="0" lang="en-US" sz="2200" u="none" cap="none" strike="noStrike">
                <a:solidFill>
                  <a:srgbClr val="1C1C1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– a way for the customer to request for a loan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How does the architecture look like 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14480" y="1622160"/>
            <a:ext cx="9425160" cy="499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 far we have the below components :-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3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Char char="●"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USSD – </a:t>
            </a:r>
            <a:r>
              <a:rPr b="0" i="0" lang="en-US" sz="24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means to access the service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3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Char char="●"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– </a:t>
            </a: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access as a service by the USSD ( or APP ) Contains the actual functionalities like get-loan, pay-loan, register, check-balance. Restful JSON over HTTP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3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Char char="●"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Background Applications</a:t>
            </a: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– Requests to the API will be asynchronous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3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Char char="●"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SMS – </a:t>
            </a: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 way to notify customers of the loan request/payment process state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3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600"/>
              <a:buFont typeface="Source Sans Pro SemiBold"/>
              <a:buChar char="●"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Management Portal</a:t>
            </a: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– A way for system administrators to manage data or configurations or view micro-lending transactions.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What more do we require 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Ideally we need exposure to a Credit Reference Bureau (CRB) such that anyone accessing the system with an aim of receiving credit has a credit worthy check first before we disburse funds to avoid high defaulting rate.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Hence, in addition to the previous components now we include the CRB component necessary for processing.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C1C1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In the next slide we see the sample architecture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Architecture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737360"/>
            <a:ext cx="8961120" cy="460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Architecture - Technology Stack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02680" y="1693800"/>
            <a:ext cx="9179640" cy="5042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break down the technology stack in the below list :-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Servers - Linux CentOs 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- Built on python using flask restful accepting only json format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External-CRB – Service provided by a Credit Reference bureau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- MySQL, a shared resource,  which is replicated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Applications – background processing services built in Python ( Ver 2.7 )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Queues - High use of RabbitMQ ( replicated 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1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