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7D26B2B-3EAB-4C38-8C59-34A9FE4DEBE9}"/>
              </a:ext>
            </a:extLst>
          </p:cNvPr>
          <p:cNvSpPr/>
          <p:nvPr/>
        </p:nvSpPr>
        <p:spPr>
          <a:xfrm>
            <a:off x="742950" y="1333500"/>
            <a:ext cx="3143250" cy="3886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/>
              <a:t>¿Cuándo vas a realizar  un examen que tipo de </a:t>
            </a:r>
            <a:r>
              <a:rPr lang="es-MX" sz="2000" dirty="0"/>
              <a:t>pensamiento tienes?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8AC17710-1279-49D8-A7A4-212111E89447}"/>
              </a:ext>
            </a:extLst>
          </p:cNvPr>
          <p:cNvSpPr/>
          <p:nvPr/>
        </p:nvSpPr>
        <p:spPr>
          <a:xfrm>
            <a:off x="4889500" y="816504"/>
            <a:ext cx="2286002" cy="1924050"/>
          </a:xfrm>
          <a:prstGeom prst="cloudCallout">
            <a:avLst>
              <a:gd name="adj1" fmla="val -21250"/>
              <a:gd name="adj2" fmla="val 7636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 va a ir genial en el examen</a:t>
            </a:r>
          </a:p>
        </p:txBody>
      </p:sp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A91FBFC1-E4E2-4D72-B07C-104C54129210}"/>
              </a:ext>
            </a:extLst>
          </p:cNvPr>
          <p:cNvSpPr/>
          <p:nvPr/>
        </p:nvSpPr>
        <p:spPr>
          <a:xfrm>
            <a:off x="7539567" y="816504"/>
            <a:ext cx="2286002" cy="1924050"/>
          </a:xfrm>
          <a:prstGeom prst="cloudCallout">
            <a:avLst>
              <a:gd name="adj1" fmla="val -21250"/>
              <a:gd name="adj2" fmla="val 7636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cs typeface="Calibri"/>
              </a:rPr>
              <a:t>Todo estará bien porque he estudiado</a:t>
            </a:r>
          </a:p>
        </p:txBody>
      </p:sp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6AB0DF69-A91D-459E-8689-1AEC40312D8D}"/>
              </a:ext>
            </a:extLst>
          </p:cNvPr>
          <p:cNvSpPr/>
          <p:nvPr/>
        </p:nvSpPr>
        <p:spPr>
          <a:xfrm>
            <a:off x="9969498" y="890587"/>
            <a:ext cx="2286002" cy="1924050"/>
          </a:xfrm>
          <a:prstGeom prst="cloudCallout">
            <a:avLst>
              <a:gd name="adj1" fmla="val -21250"/>
              <a:gd name="adj2" fmla="val 7636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 más seguro es que voy a reprobar ese examen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D1B9B4-2EA5-49D8-9326-9CF47F93F560}"/>
              </a:ext>
            </a:extLst>
          </p:cNvPr>
          <p:cNvSpPr/>
          <p:nvPr/>
        </p:nvSpPr>
        <p:spPr>
          <a:xfrm>
            <a:off x="5381625" y="6191250"/>
            <a:ext cx="3524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529B9C-F55D-4A38-A173-E51646512716}"/>
              </a:ext>
            </a:extLst>
          </p:cNvPr>
          <p:cNvSpPr/>
          <p:nvPr/>
        </p:nvSpPr>
        <p:spPr>
          <a:xfrm>
            <a:off x="7896226" y="6191250"/>
            <a:ext cx="3524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6F818B-C6EC-4B08-908B-9967B10E0B91}"/>
              </a:ext>
            </a:extLst>
          </p:cNvPr>
          <p:cNvSpPr/>
          <p:nvPr/>
        </p:nvSpPr>
        <p:spPr>
          <a:xfrm>
            <a:off x="10334626" y="6253163"/>
            <a:ext cx="3524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A3E9C708-B9BD-498C-A83D-C52239C6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80" y="3497263"/>
            <a:ext cx="1444625" cy="2371725"/>
          </a:xfrm>
          <a:prstGeom prst="rect">
            <a:avLst/>
          </a:prstGeom>
        </p:spPr>
      </p:pic>
      <p:pic>
        <p:nvPicPr>
          <p:cNvPr id="7" name="Imagen 8" descr="Dibujo animado de una persona&#10;&#10;Descripción generada automáticamente">
            <a:extLst>
              <a:ext uri="{FF2B5EF4-FFF2-40B4-BE49-F238E27FC236}">
                <a16:creationId xmlns:a16="http://schemas.microsoft.com/office/drawing/2014/main" id="{F296820C-F663-467B-8339-705A7096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655" y="3501496"/>
            <a:ext cx="1268941" cy="2384425"/>
          </a:xfrm>
          <a:prstGeom prst="rect">
            <a:avLst/>
          </a:prstGeom>
        </p:spPr>
      </p:pic>
      <p:pic>
        <p:nvPicPr>
          <p:cNvPr id="9" name="Imagen 10">
            <a:extLst>
              <a:ext uri="{FF2B5EF4-FFF2-40B4-BE49-F238E27FC236}">
                <a16:creationId xmlns:a16="http://schemas.microsoft.com/office/drawing/2014/main" id="{D179AEE2-DB0B-44F1-A5C5-82E8206C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34" y="3502026"/>
            <a:ext cx="1536699" cy="238336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624003B-E52C-4F37-9A4E-572D18638F60}"/>
              </a:ext>
            </a:extLst>
          </p:cNvPr>
          <p:cNvSpPr/>
          <p:nvPr/>
        </p:nvSpPr>
        <p:spPr>
          <a:xfrm>
            <a:off x="4437776" y="654341"/>
            <a:ext cx="2835479" cy="608201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DA3717-7E88-4235-8910-3DAE75E42BA6}"/>
              </a:ext>
            </a:extLst>
          </p:cNvPr>
          <p:cNvSpPr txBox="1"/>
          <p:nvPr/>
        </p:nvSpPr>
        <p:spPr>
          <a:xfrm>
            <a:off x="276837" y="176169"/>
            <a:ext cx="522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Test para el </a:t>
            </a:r>
            <a:r>
              <a:rPr lang="es-MX" dirty="0" err="1"/>
              <a:t>submodulo</a:t>
            </a:r>
            <a:r>
              <a:rPr lang="es-MX" dirty="0"/>
              <a:t> pensamiento “Positivo Sentir“</a:t>
            </a:r>
          </a:p>
        </p:txBody>
      </p:sp>
    </p:spTree>
    <p:extLst>
      <p:ext uri="{BB962C8B-B14F-4D97-AF65-F5344CB8AC3E}">
        <p14:creationId xmlns:p14="http://schemas.microsoft.com/office/powerpoint/2010/main" val="9004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86B7C1-124C-4C0E-A94B-C175B92B4C9D}"/>
              </a:ext>
            </a:extLst>
          </p:cNvPr>
          <p:cNvSpPr/>
          <p:nvPr/>
        </p:nvSpPr>
        <p:spPr>
          <a:xfrm>
            <a:off x="685800" y="1676400"/>
            <a:ext cx="2581275" cy="33909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400"/>
              <a:t>Si a tu mascota lo </a:t>
            </a:r>
            <a:r>
              <a:rPr lang="es-MX" sz="2400" dirty="0"/>
              <a:t>van a operar y va a estar hospitalizado tres día qué pensamiento tienes</a:t>
            </a:r>
            <a:endParaRPr lang="es-MX" sz="2400" dirty="0">
              <a:cs typeface="Calibri"/>
            </a:endParaRP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7379A79C-37DB-40BB-AE6C-D58A1AFC13DF}"/>
              </a:ext>
            </a:extLst>
          </p:cNvPr>
          <p:cNvSpPr/>
          <p:nvPr/>
        </p:nvSpPr>
        <p:spPr>
          <a:xfrm>
            <a:off x="6958013" y="1357311"/>
            <a:ext cx="2085975" cy="1285875"/>
          </a:xfrm>
          <a:prstGeom prst="cloudCallout">
            <a:avLst>
              <a:gd name="adj1" fmla="val -25579"/>
              <a:gd name="adj2" fmla="val 795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cs typeface="Calibri"/>
              </a:rPr>
              <a:t>No regresara a casa </a:t>
            </a:r>
            <a:endParaRPr lang="es-MX" dirty="0"/>
          </a:p>
        </p:txBody>
      </p:sp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A38C00E1-0A13-4A42-89E9-57CB9A3BBEB9}"/>
              </a:ext>
            </a:extLst>
          </p:cNvPr>
          <p:cNvSpPr/>
          <p:nvPr/>
        </p:nvSpPr>
        <p:spPr>
          <a:xfrm>
            <a:off x="4410075" y="1357310"/>
            <a:ext cx="2085975" cy="1285875"/>
          </a:xfrm>
          <a:prstGeom prst="cloudCallout">
            <a:avLst>
              <a:gd name="adj1" fmla="val -25579"/>
              <a:gd name="adj2" fmla="val 795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Saldrá bien de la operación  </a:t>
            </a:r>
          </a:p>
        </p:txBody>
      </p:sp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A023DD67-06DF-43AE-949A-1FF9EF08B536}"/>
              </a:ext>
            </a:extLst>
          </p:cNvPr>
          <p:cNvSpPr/>
          <p:nvPr/>
        </p:nvSpPr>
        <p:spPr>
          <a:xfrm>
            <a:off x="9505951" y="1219728"/>
            <a:ext cx="2085975" cy="1423458"/>
          </a:xfrm>
          <a:prstGeom prst="cloudCallout">
            <a:avLst>
              <a:gd name="adj1" fmla="val -25579"/>
              <a:gd name="adj2" fmla="val 795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cs typeface="Calibri"/>
              </a:rPr>
              <a:t>Espero tranquilo que pasen </a:t>
            </a:r>
            <a:r>
              <a:rPr lang="es-MX">
                <a:cs typeface="Calibri"/>
              </a:rPr>
              <a:t>esos días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71D73B6F-0AC7-478D-A5FD-4223F181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20" y="3271308"/>
            <a:ext cx="1228725" cy="1881716"/>
          </a:xfrm>
          <a:prstGeom prst="rect">
            <a:avLst/>
          </a:prstGeom>
        </p:spPr>
      </p:pic>
      <p:pic>
        <p:nvPicPr>
          <p:cNvPr id="3" name="Imagen 5">
            <a:extLst>
              <a:ext uri="{FF2B5EF4-FFF2-40B4-BE49-F238E27FC236}">
                <a16:creationId xmlns:a16="http://schemas.microsoft.com/office/drawing/2014/main" id="{C5802C51-8DC4-4AD9-ABF2-B246ADE8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38" y="3264430"/>
            <a:ext cx="1343025" cy="187430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D1DF9BD1-55C4-448D-A856-FFE1DF72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3255963"/>
            <a:ext cx="1242483" cy="19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B4FA185-123C-4429-AADC-C90A0490C374}"/>
              </a:ext>
            </a:extLst>
          </p:cNvPr>
          <p:cNvSpPr/>
          <p:nvPr/>
        </p:nvSpPr>
        <p:spPr>
          <a:xfrm>
            <a:off x="685800" y="1676400"/>
            <a:ext cx="2581275" cy="33909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400" dirty="0">
                <a:cs typeface="Calibri"/>
              </a:rPr>
              <a:t>La mamá de Melissa solo le compró dulces a su hija más pequeña, ¿Qué crees que piensa Melissa?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C653C2-BCC0-4F2F-891B-8C56362A299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7" t="73890" r="15801" b="2595"/>
          <a:stretch/>
        </p:blipFill>
        <p:spPr bwMode="auto">
          <a:xfrm>
            <a:off x="4070350" y="3079750"/>
            <a:ext cx="1054100" cy="1651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2968540E-8D1F-4DCC-BD0C-3940A0D7F483}"/>
              </a:ext>
            </a:extLst>
          </p:cNvPr>
          <p:cNvSpPr/>
          <p:nvPr/>
        </p:nvSpPr>
        <p:spPr>
          <a:xfrm>
            <a:off x="4410075" y="1510505"/>
            <a:ext cx="2190750" cy="1438275"/>
          </a:xfrm>
          <a:prstGeom prst="cloudCallout">
            <a:avLst>
              <a:gd name="adj1" fmla="val -43007"/>
              <a:gd name="adj2" fmla="val 73096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me quiere, prefiere a mi hermana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9DC061-E8F2-4F71-A7D6-3115046ADE26}"/>
              </a:ext>
            </a:extLst>
          </p:cNvPr>
          <p:cNvPicPr/>
          <p:nvPr/>
        </p:nvPicPr>
        <p:blipFill rotWithShape="1">
          <a:blip r:embed="rId3"/>
          <a:srcRect l="74162" t="43891" r="12303" b="22830"/>
          <a:stretch/>
        </p:blipFill>
        <p:spPr bwMode="auto">
          <a:xfrm>
            <a:off x="6600825" y="3105150"/>
            <a:ext cx="1054100" cy="1625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582312DC-B693-45A7-B229-06F476748277}"/>
              </a:ext>
            </a:extLst>
          </p:cNvPr>
          <p:cNvSpPr/>
          <p:nvPr/>
        </p:nvSpPr>
        <p:spPr>
          <a:xfrm>
            <a:off x="7000875" y="1510506"/>
            <a:ext cx="2190750" cy="1438275"/>
          </a:xfrm>
          <a:prstGeom prst="cloudCallout">
            <a:avLst>
              <a:gd name="adj1" fmla="val -43007"/>
              <a:gd name="adj2" fmla="val 73096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Todo va a estar bien, a mi me quiere más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FEBDE4-21C9-407F-83D9-8AF05990FC9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8" t="74950" r="48975" b="-545"/>
          <a:stretch/>
        </p:blipFill>
        <p:spPr bwMode="auto">
          <a:xfrm>
            <a:off x="9191625" y="3190875"/>
            <a:ext cx="971550" cy="1539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88EEB9AB-C125-4C42-BC21-016D4DEAADC3}"/>
              </a:ext>
            </a:extLst>
          </p:cNvPr>
          <p:cNvSpPr/>
          <p:nvPr/>
        </p:nvSpPr>
        <p:spPr>
          <a:xfrm>
            <a:off x="9505950" y="1190625"/>
            <a:ext cx="2190750" cy="1672431"/>
          </a:xfrm>
          <a:prstGeom prst="cloudCallout">
            <a:avLst>
              <a:gd name="adj1" fmla="val -43007"/>
              <a:gd name="adj2" fmla="val 73096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que no me haya traído dulces no significa que no me quiere</a:t>
            </a:r>
          </a:p>
        </p:txBody>
      </p:sp>
    </p:spTree>
    <p:extLst>
      <p:ext uri="{BB962C8B-B14F-4D97-AF65-F5344CB8AC3E}">
        <p14:creationId xmlns:p14="http://schemas.microsoft.com/office/powerpoint/2010/main" val="35928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15FC9-713A-42C4-9ABF-E4C3E2B5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9029"/>
            <a:ext cx="10131425" cy="1048808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Empareja los tipos de pensamiento según sea el caso </a:t>
            </a:r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D824FA62-8BC6-4FB6-9E2E-63DD3D880081}"/>
              </a:ext>
            </a:extLst>
          </p:cNvPr>
          <p:cNvSpPr/>
          <p:nvPr/>
        </p:nvSpPr>
        <p:spPr>
          <a:xfrm>
            <a:off x="6514042" y="5592895"/>
            <a:ext cx="2228850" cy="11430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Lo lograre, yo puedo hacerlo</a:t>
            </a:r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5F83364E-8A8F-4A74-9516-44A3A7510D14}"/>
              </a:ext>
            </a:extLst>
          </p:cNvPr>
          <p:cNvSpPr/>
          <p:nvPr/>
        </p:nvSpPr>
        <p:spPr>
          <a:xfrm>
            <a:off x="6498167" y="4324152"/>
            <a:ext cx="2228850" cy="11430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cs typeface="Calibri"/>
              </a:rPr>
              <a:t>No puedo, nunca lo alcanzaré</a:t>
            </a:r>
            <a:endParaRPr lang="es-ES"/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294B46C6-EA23-4C73-9E7F-09F9D93D35C6}"/>
              </a:ext>
            </a:extLst>
          </p:cNvPr>
          <p:cNvSpPr/>
          <p:nvPr/>
        </p:nvSpPr>
        <p:spPr>
          <a:xfrm>
            <a:off x="6325659" y="1320006"/>
            <a:ext cx="2228850" cy="11430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Siempre me </a:t>
            </a:r>
            <a:r>
              <a:rPr lang="es-MX">
                <a:solidFill>
                  <a:schemeClr val="bg1"/>
                </a:solidFill>
              </a:rPr>
              <a:t>va mal, soy un torpe 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75A7F97D-DEA0-4EC9-87D7-E2356D30003A}"/>
              </a:ext>
            </a:extLst>
          </p:cNvPr>
          <p:cNvSpPr/>
          <p:nvPr/>
        </p:nvSpPr>
        <p:spPr>
          <a:xfrm>
            <a:off x="6434667" y="2650992"/>
            <a:ext cx="2408766" cy="155575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bg1"/>
                </a:solidFill>
                <a:cs typeface="Calibri"/>
              </a:rPr>
              <a:t>Me esforzare, practicare   más para alcanzarlo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7B327A-1B66-45C3-8B12-B93C1A399FAB}"/>
              </a:ext>
            </a:extLst>
          </p:cNvPr>
          <p:cNvSpPr/>
          <p:nvPr/>
        </p:nvSpPr>
        <p:spPr>
          <a:xfrm>
            <a:off x="945092" y="1188508"/>
            <a:ext cx="4000499" cy="183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María va asistir a un torneo de natación pero esta muy temerosa y le vienen algunos pensamientos antes de la competencia, empareja con qué tipo de pensamiento corresponde el caso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991701A-043D-4460-8EAC-E9642AD471D7}"/>
              </a:ext>
            </a:extLst>
          </p:cNvPr>
          <p:cNvSpPr/>
          <p:nvPr/>
        </p:nvSpPr>
        <p:spPr>
          <a:xfrm>
            <a:off x="945091" y="4331757"/>
            <a:ext cx="4000499" cy="183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Diego va a jugar la final de voleibol con su equipo, ellos están muy contentos y muy entusiasmados, están entrenando mucho. Qué tipo de pensamiento le corresponde</a:t>
            </a:r>
          </a:p>
        </p:txBody>
      </p:sp>
    </p:spTree>
    <p:extLst>
      <p:ext uri="{BB962C8B-B14F-4D97-AF65-F5344CB8AC3E}">
        <p14:creationId xmlns:p14="http://schemas.microsoft.com/office/powerpoint/2010/main" val="388899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600FBE-DD0C-49B3-BEF9-F72FCB26089A}"/>
              </a:ext>
            </a:extLst>
          </p:cNvPr>
          <p:cNvSpPr/>
          <p:nvPr/>
        </p:nvSpPr>
        <p:spPr>
          <a:xfrm>
            <a:off x="4650938" y="771524"/>
            <a:ext cx="2156693" cy="22288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0000"/>
                </a:solidFill>
                <a:cs typeface="Calibri"/>
              </a:rPr>
              <a:t>¿Cuándo te hablan acerca de la pandemia piensas?</a:t>
            </a:r>
          </a:p>
          <a:p>
            <a:pPr algn="ctr"/>
            <a:endParaRPr lang="es-MX" dirty="0">
              <a:solidFill>
                <a:srgbClr val="000000"/>
              </a:solidFill>
              <a:cs typeface="Calibri"/>
            </a:endParaRPr>
          </a:p>
          <a:p>
            <a:pPr algn="ctr"/>
            <a:endParaRPr lang="es-MX" dirty="0">
              <a:solidFill>
                <a:srgbClr val="000000"/>
              </a:solidFill>
              <a:cs typeface="Calibri"/>
            </a:endParaRPr>
          </a:p>
          <a:p>
            <a:pPr algn="ctr"/>
            <a:endParaRPr lang="es-MX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s-MX" dirty="0">
                <a:solidFill>
                  <a:srgbClr val="000000"/>
                </a:solidFill>
                <a:cs typeface="Calibri"/>
              </a:rPr>
              <a:t>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35E30A-E876-4A0E-BEA9-E059B74B937F}"/>
              </a:ext>
            </a:extLst>
          </p:cNvPr>
          <p:cNvSpPr/>
          <p:nvPr/>
        </p:nvSpPr>
        <p:spPr>
          <a:xfrm>
            <a:off x="1643061" y="3814761"/>
            <a:ext cx="2071689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Todo esto va a pasar pronto y vamos a continuar con la vida como antes </a:t>
            </a:r>
          </a:p>
        </p:txBody>
      </p:sp>
      <p:pic>
        <p:nvPicPr>
          <p:cNvPr id="6" name="Picture 2" descr="Recomendaciones para niños alérgicos y con inmunodeficiencias durante la  pandemia COVID-19 - Portal SEAIC">
            <a:extLst>
              <a:ext uri="{FF2B5EF4-FFF2-40B4-BE49-F238E27FC236}">
                <a16:creationId xmlns:a16="http://schemas.microsoft.com/office/drawing/2014/main" id="{E47E0DBD-59B9-4686-B2BB-658F13D5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54" y="2014537"/>
            <a:ext cx="987859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DAD8E93-8E77-42A9-8502-ED4E0553552A}"/>
              </a:ext>
            </a:extLst>
          </p:cNvPr>
          <p:cNvSpPr/>
          <p:nvPr/>
        </p:nvSpPr>
        <p:spPr>
          <a:xfrm>
            <a:off x="4650938" y="3857626"/>
            <a:ext cx="2071689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Nada volverá a ser igual, vamos a tener que estar así por mucho tiempo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0B280A-FA18-48F9-A81D-90E3B147EF82}"/>
              </a:ext>
            </a:extLst>
          </p:cNvPr>
          <p:cNvSpPr/>
          <p:nvPr/>
        </p:nvSpPr>
        <p:spPr>
          <a:xfrm>
            <a:off x="7658815" y="3809997"/>
            <a:ext cx="2071689" cy="185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La pandemia vino a traer cambios a nuestra vida, pero nos vamos adaptando </a:t>
            </a:r>
          </a:p>
        </p:txBody>
      </p:sp>
    </p:spTree>
    <p:extLst>
      <p:ext uri="{BB962C8B-B14F-4D97-AF65-F5344CB8AC3E}">
        <p14:creationId xmlns:p14="http://schemas.microsoft.com/office/powerpoint/2010/main" val="199036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</TotalTime>
  <Words>284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Elias Munoz Primero</cp:lastModifiedBy>
  <cp:revision>154</cp:revision>
  <dcterms:created xsi:type="dcterms:W3CDTF">2021-07-06T22:51:15Z</dcterms:created>
  <dcterms:modified xsi:type="dcterms:W3CDTF">2021-07-15T21:27:40Z</dcterms:modified>
</cp:coreProperties>
</file>