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62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  <p:sldId id="282" r:id="rId26"/>
    <p:sldId id="283" r:id="rId27"/>
    <p:sldId id="291" r:id="rId28"/>
    <p:sldId id="293" r:id="rId29"/>
    <p:sldId id="292" r:id="rId30"/>
    <p:sldId id="294" r:id="rId31"/>
    <p:sldId id="295" r:id="rId32"/>
    <p:sldId id="299" r:id="rId33"/>
    <p:sldId id="298" r:id="rId34"/>
    <p:sldId id="297" r:id="rId35"/>
    <p:sldId id="301" r:id="rId36"/>
    <p:sldId id="302" r:id="rId37"/>
    <p:sldId id="300" r:id="rId38"/>
    <p:sldId id="285" r:id="rId39"/>
    <p:sldId id="307" r:id="rId40"/>
    <p:sldId id="306" r:id="rId41"/>
    <p:sldId id="308" r:id="rId42"/>
    <p:sldId id="309" r:id="rId43"/>
    <p:sldId id="310" r:id="rId44"/>
    <p:sldId id="311" r:id="rId45"/>
    <p:sldId id="312" r:id="rId46"/>
    <p:sldId id="313" r:id="rId47"/>
    <p:sldId id="286" r:id="rId48"/>
    <p:sldId id="284" r:id="rId49"/>
    <p:sldId id="305" r:id="rId50"/>
    <p:sldId id="304" r:id="rId51"/>
    <p:sldId id="30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5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677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565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6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52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4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55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8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32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4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0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BA3C-95EB-4FE9-8A4F-80DB49059D81}" type="datetimeFigureOut">
              <a:rPr lang="zh-CN" altLang="en-US" smtClean="0"/>
              <a:t>2019/9/27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716D0-93D3-4323-BB29-7BC65CDB0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8092" y="1122363"/>
            <a:ext cx="9139908" cy="2387600"/>
          </a:xfrm>
        </p:spPr>
        <p:txBody>
          <a:bodyPr/>
          <a:lstStyle/>
          <a:p>
            <a:r>
              <a:rPr lang="zh-CN" altLang="en-US" dirty="0"/>
              <a:t>深入理解</a:t>
            </a:r>
            <a:r>
              <a:rPr lang="en-US" altLang="zh-CN" dirty="0"/>
              <a:t>Oracle</a:t>
            </a:r>
            <a:r>
              <a:rPr lang="zh-CN" altLang="en-US" dirty="0"/>
              <a:t>表、索引和分区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72575" y="5271810"/>
            <a:ext cx="1600200" cy="995640"/>
          </a:xfrm>
        </p:spPr>
        <p:txBody>
          <a:bodyPr/>
          <a:lstStyle/>
          <a:p>
            <a:r>
              <a:rPr lang="zh-CN" altLang="en-US" dirty="0"/>
              <a:t>杨</a:t>
            </a:r>
            <a:r>
              <a:rPr lang="zh-CN" altLang="en-US" dirty="0" smtClean="0"/>
              <a:t>明虎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3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COMMIT(COMMIT WORK)</a:t>
            </a:r>
          </a:p>
          <a:p>
            <a:r>
              <a:rPr lang="en-US" altLang="zh-CN" dirty="0" smtClean="0"/>
              <a:t>ROLLBACK(ROLLBACK WORK)</a:t>
            </a:r>
          </a:p>
          <a:p>
            <a:r>
              <a:rPr lang="en-US" altLang="zh-CN" dirty="0" smtClean="0"/>
              <a:t>SAVEPOINT</a:t>
            </a:r>
          </a:p>
          <a:p>
            <a:r>
              <a:rPr lang="en-US" altLang="zh-CN" dirty="0" smtClean="0"/>
              <a:t>ROLLBACK TO &lt;SAVEPOIT&gt;</a:t>
            </a:r>
          </a:p>
          <a:p>
            <a:r>
              <a:rPr lang="en-US" altLang="zh-CN" dirty="0" smtClean="0"/>
              <a:t>SET TRANSACTION</a:t>
            </a:r>
            <a:r>
              <a:rPr lang="zh-CN" altLang="en-US" dirty="0" smtClean="0"/>
              <a:t>：设置隔离级别以及只读还是可写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Oracle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不需要用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BEGIN TRANSACTION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语句启动事务，事务会在修改数据的第一条语句隐式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开启</a:t>
            </a:r>
            <a:endParaRPr lang="en-US" altLang="zh-CN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不是所有的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ROLLBACK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都能结束事务，比如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ROLLBACK TO SAVEPOINT</a:t>
            </a:r>
            <a:endParaRPr lang="en-US" altLang="zh-C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00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</a:t>
            </a:r>
            <a:r>
              <a:rPr lang="zh-CN" altLang="en-US" dirty="0" smtClean="0"/>
              <a:t>式提交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在运行“</a:t>
            </a:r>
            <a:r>
              <a:rPr lang="en-US" altLang="zh-CN" dirty="0"/>
              <a:t>ALTER</a:t>
            </a:r>
            <a:r>
              <a:rPr lang="zh-CN" altLang="en-US" dirty="0"/>
              <a:t>，</a:t>
            </a:r>
            <a:r>
              <a:rPr lang="en-US" altLang="zh-CN" dirty="0"/>
              <a:t>AUDIT</a:t>
            </a:r>
            <a:r>
              <a:rPr lang="zh-CN" altLang="en-US" dirty="0"/>
              <a:t>，</a:t>
            </a:r>
            <a:r>
              <a:rPr lang="en-US" altLang="zh-CN" dirty="0"/>
              <a:t>COMMENT</a:t>
            </a:r>
            <a:r>
              <a:rPr lang="zh-CN" altLang="en-US" dirty="0"/>
              <a:t>，</a:t>
            </a:r>
            <a:r>
              <a:rPr lang="en-US" altLang="zh-CN" dirty="0"/>
              <a:t>CONNECT</a:t>
            </a:r>
            <a:r>
              <a:rPr lang="zh-CN" altLang="en-US" dirty="0"/>
              <a:t>，</a:t>
            </a:r>
            <a:r>
              <a:rPr lang="en-US" altLang="zh-CN" dirty="0"/>
              <a:t>CREATE</a:t>
            </a:r>
            <a:r>
              <a:rPr lang="zh-CN" altLang="en-US" dirty="0"/>
              <a:t>，</a:t>
            </a:r>
            <a:r>
              <a:rPr lang="en-US" altLang="zh-CN" dirty="0"/>
              <a:t>DISCONNECT</a:t>
            </a:r>
            <a:r>
              <a:rPr lang="zh-CN" altLang="en-US" dirty="0"/>
              <a:t>，</a:t>
            </a:r>
            <a:r>
              <a:rPr lang="en-US" altLang="zh-CN" dirty="0"/>
              <a:t>DROP</a:t>
            </a:r>
            <a:r>
              <a:rPr lang="zh-CN" altLang="en-US" dirty="0"/>
              <a:t>，</a:t>
            </a:r>
            <a:r>
              <a:rPr lang="en-US" altLang="zh-CN" dirty="0"/>
              <a:t>EXIT</a:t>
            </a:r>
            <a:r>
              <a:rPr lang="zh-CN" altLang="en-US" dirty="0"/>
              <a:t>，</a:t>
            </a:r>
            <a:r>
              <a:rPr lang="en-US" altLang="zh-CN" dirty="0"/>
              <a:t>GRANT</a:t>
            </a:r>
            <a:r>
              <a:rPr lang="zh-CN" altLang="en-US" dirty="0"/>
              <a:t>，</a:t>
            </a:r>
            <a:r>
              <a:rPr lang="en-US" altLang="zh-CN" dirty="0"/>
              <a:t>NOAUDIT</a:t>
            </a:r>
            <a:r>
              <a:rPr lang="zh-CN" altLang="en-US" dirty="0"/>
              <a:t>，</a:t>
            </a:r>
            <a:r>
              <a:rPr lang="en-US" altLang="zh-CN" dirty="0"/>
              <a:t>QUIT</a:t>
            </a:r>
            <a:r>
              <a:rPr lang="zh-CN" altLang="en-US" dirty="0"/>
              <a:t>，</a:t>
            </a:r>
            <a:r>
              <a:rPr lang="en-US" altLang="zh-CN" dirty="0"/>
              <a:t>REVOKE</a:t>
            </a:r>
            <a:r>
              <a:rPr lang="zh-CN" altLang="en-US" dirty="0"/>
              <a:t>，</a:t>
            </a:r>
            <a:r>
              <a:rPr lang="en-US" altLang="zh-CN" dirty="0"/>
              <a:t>RENAME</a:t>
            </a:r>
            <a:r>
              <a:rPr lang="zh-CN" altLang="en-US" dirty="0" smtClean="0"/>
              <a:t>”这些命令之前会自动做一次提交，执行这些命令之后也会自动做一次提交</a:t>
            </a:r>
            <a:endParaRPr lang="en-US" altLang="zh-CN" dirty="0" smtClean="0"/>
          </a:p>
          <a:p>
            <a:r>
              <a:rPr lang="zh-CN" altLang="en-US" dirty="0" smtClean="0"/>
              <a:t>如下面这种情况不需要写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也会操作成功：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update t set x= 5 where x = 6;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create table </a:t>
            </a:r>
            <a:r>
              <a:rPr lang="en-US" altLang="zh-CN" dirty="0" err="1" smtClean="0">
                <a:solidFill>
                  <a:srgbClr val="FFFF00"/>
                </a:solidFill>
              </a:rPr>
              <a:t>tt</a:t>
            </a:r>
            <a:r>
              <a:rPr lang="en-US" altLang="zh-CN" dirty="0" smtClean="0">
                <a:solidFill>
                  <a:srgbClr val="FFFF00"/>
                </a:solidFill>
              </a:rPr>
              <a:t> (id </a:t>
            </a:r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);</a:t>
            </a:r>
            <a:endParaRPr lang="en-US" altLang="zh-CN" dirty="0">
              <a:solidFill>
                <a:srgbClr val="FFFF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84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不好的习惯</a:t>
            </a:r>
            <a:r>
              <a:rPr lang="en-US" altLang="zh-CN" dirty="0" smtClean="0"/>
              <a:t>--</a:t>
            </a:r>
            <a:r>
              <a:rPr lang="zh-CN" altLang="en-US" dirty="0"/>
              <a:t>在循环中</a:t>
            </a:r>
            <a:r>
              <a:rPr lang="zh-CN" altLang="en-US" dirty="0" smtClean="0"/>
              <a:t>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很多人</a:t>
            </a:r>
            <a:r>
              <a:rPr lang="zh-CN" altLang="en-US" dirty="0"/>
              <a:t>会有一个误导性认识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频繁提交大量小事务比提交大事务更快，更高效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2.</a:t>
            </a:r>
            <a:r>
              <a:rPr lang="zh-CN" altLang="en-US" b="1" dirty="0"/>
              <a:t>没有足够的</a:t>
            </a:r>
            <a:r>
              <a:rPr lang="en-US" altLang="zh-CN" b="1" dirty="0"/>
              <a:t>undo</a:t>
            </a:r>
            <a:r>
              <a:rPr lang="zh-CN" altLang="en-US" b="1" dirty="0" smtClean="0"/>
              <a:t>空间</a:t>
            </a:r>
            <a:endParaRPr lang="en-US" altLang="zh-CN" dirty="0" smtClean="0"/>
          </a:p>
          <a:p>
            <a:r>
              <a:rPr lang="zh-CN" altLang="en-US" dirty="0" smtClean="0"/>
              <a:t>影响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性能可能下降好几倍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当中途失败了，数据就处于不确定状态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自治事务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3862" y="1935301"/>
            <a:ext cx="6288087" cy="3541714"/>
          </a:xfrm>
        </p:spPr>
        <p:txBody>
          <a:bodyPr/>
          <a:lstStyle/>
          <a:p>
            <a:r>
              <a:rPr lang="zh-CN" altLang="en-US" dirty="0"/>
              <a:t>命令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pragma </a:t>
            </a:r>
            <a:r>
              <a:rPr lang="en-US" altLang="zh-CN" dirty="0" err="1" smtClean="0"/>
              <a:t>autonomous_transaction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场景：</a:t>
            </a:r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触发器</a:t>
            </a:r>
            <a:r>
              <a:rPr lang="zh-CN" altLang="en-US" sz="1600" dirty="0"/>
              <a:t>抛错导致事务回</a:t>
            </a:r>
            <a:r>
              <a:rPr lang="zh-CN" altLang="en-US" sz="1600" dirty="0" smtClean="0"/>
              <a:t>滚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代码</a:t>
            </a:r>
            <a:r>
              <a:rPr lang="zh-CN" altLang="en-US" sz="1600" dirty="0"/>
              <a:t>抛错</a:t>
            </a:r>
            <a:r>
              <a:rPr lang="zh-CN" altLang="en-US" sz="1600" dirty="0" smtClean="0"/>
              <a:t>，使用自治事务记录日志</a:t>
            </a:r>
            <a:endParaRPr lang="zh-CN" altLang="en-US" sz="1600" dirty="0"/>
          </a:p>
          <a:p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6350" y="2197925"/>
            <a:ext cx="54864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vid 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,errtext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pragma 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autonomous_transaction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 </a:t>
            </a: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zh-CN" altLang="en-US" sz="11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定义事务</a:t>
            </a:r>
            <a: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zh-CN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t_log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vid,errtext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4B4B4B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,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vname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,vsex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varchar2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insertinto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t_user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uid,vname,vsex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whenothersthen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writelog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sqlcode</a:t>
            </a:r>
            <a:r>
              <a:rPr kumimoji="0" lang="en-US" altLang="zh-CN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zh-CN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sqlerrm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b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zh-CN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76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Commit</a:t>
            </a:r>
            <a:r>
              <a:rPr lang="zh-CN" altLang="en-US" dirty="0" smtClean="0"/>
              <a:t>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868486"/>
            <a:ext cx="9905999" cy="43799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通常情况下，</a:t>
            </a:r>
            <a:r>
              <a:rPr lang="en-US" altLang="zh-CN" dirty="0"/>
              <a:t>commit</a:t>
            </a:r>
            <a:r>
              <a:rPr lang="zh-CN" altLang="en-US" dirty="0"/>
              <a:t>是个很快的操作，其时间与事务大小无关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Why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r>
              <a:rPr lang="en-US" altLang="zh-CN" dirty="0" smtClean="0">
                <a:solidFill>
                  <a:schemeClr val="bg1"/>
                </a:solidFill>
              </a:rPr>
              <a:t>Commit</a:t>
            </a:r>
            <a:r>
              <a:rPr lang="zh-CN" altLang="en-US" dirty="0" smtClean="0">
                <a:solidFill>
                  <a:schemeClr val="bg1"/>
                </a:solidFill>
              </a:rPr>
              <a:t>之前已经做了</a:t>
            </a:r>
            <a:r>
              <a:rPr lang="en-US" altLang="zh-CN" dirty="0" smtClean="0">
                <a:solidFill>
                  <a:schemeClr val="bg1"/>
                </a:solidFill>
              </a:rPr>
              <a:t>99.9%</a:t>
            </a:r>
            <a:r>
              <a:rPr lang="zh-CN" altLang="en-US" dirty="0" smtClean="0">
                <a:solidFill>
                  <a:schemeClr val="bg1"/>
                </a:solidFill>
              </a:rPr>
              <a:t>的工作：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已经在</a:t>
            </a:r>
            <a:r>
              <a:rPr lang="en-US" altLang="zh-CN" dirty="0" smtClean="0">
                <a:solidFill>
                  <a:schemeClr val="bg1"/>
                </a:solidFill>
              </a:rPr>
              <a:t>SGA</a:t>
            </a:r>
            <a:r>
              <a:rPr lang="zh-CN" altLang="en-US" dirty="0" smtClean="0">
                <a:solidFill>
                  <a:schemeClr val="bg1"/>
                </a:solidFill>
              </a:rPr>
              <a:t>中生成了</a:t>
            </a:r>
            <a:r>
              <a:rPr lang="en-US" altLang="zh-CN" dirty="0" smtClean="0">
                <a:solidFill>
                  <a:schemeClr val="bg1"/>
                </a:solidFill>
              </a:rPr>
              <a:t>undo</a:t>
            </a:r>
            <a:r>
              <a:rPr lang="zh-CN" altLang="en-US" dirty="0" smtClean="0">
                <a:solidFill>
                  <a:schemeClr val="bg1"/>
                </a:solidFill>
              </a:rPr>
              <a:t>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已经在</a:t>
            </a:r>
            <a:r>
              <a:rPr lang="en-US" altLang="zh-CN" dirty="0" smtClean="0">
                <a:solidFill>
                  <a:schemeClr val="bg1"/>
                </a:solidFill>
              </a:rPr>
              <a:t>SGA</a:t>
            </a:r>
            <a:r>
              <a:rPr lang="zh-CN" altLang="en-US" dirty="0" smtClean="0">
                <a:solidFill>
                  <a:schemeClr val="bg1"/>
                </a:solidFill>
              </a:rPr>
              <a:t>中生成了已修改的数据块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已经在</a:t>
            </a:r>
            <a:r>
              <a:rPr lang="en-US" altLang="zh-CN" dirty="0" smtClean="0">
                <a:solidFill>
                  <a:schemeClr val="bg1"/>
                </a:solidFill>
              </a:rPr>
              <a:t>SGA</a:t>
            </a:r>
            <a:r>
              <a:rPr lang="zh-CN" altLang="en-US" dirty="0" smtClean="0">
                <a:solidFill>
                  <a:schemeClr val="bg1"/>
                </a:solidFill>
              </a:rPr>
              <a:t>中生成了前两项的</a:t>
            </a:r>
            <a:r>
              <a:rPr lang="en-US" altLang="zh-CN" dirty="0" smtClean="0">
                <a:solidFill>
                  <a:schemeClr val="bg1"/>
                </a:solidFill>
              </a:rPr>
              <a:t>redo</a:t>
            </a:r>
            <a:r>
              <a:rPr lang="zh-CN" altLang="en-US" dirty="0" smtClean="0">
                <a:solidFill>
                  <a:schemeClr val="bg1"/>
                </a:solidFill>
              </a:rPr>
              <a:t>缓存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dirty="0">
                <a:solidFill>
                  <a:schemeClr val="bg1"/>
                </a:solidFill>
              </a:rPr>
              <a:t>如果</a:t>
            </a:r>
            <a:r>
              <a:rPr lang="zh-CN" altLang="en-US" dirty="0" smtClean="0">
                <a:solidFill>
                  <a:schemeClr val="bg1"/>
                </a:solidFill>
              </a:rPr>
              <a:t>缓存比较大或者时间太长，那么某些数据可能已经被刷新到了磁盘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Commit</a:t>
            </a:r>
            <a:r>
              <a:rPr lang="zh-CN" altLang="en-US" dirty="0" smtClean="0">
                <a:solidFill>
                  <a:schemeClr val="bg1"/>
                </a:solidFill>
              </a:rPr>
              <a:t>执行之后，只剩下如下工作：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生成</a:t>
            </a:r>
            <a:r>
              <a:rPr lang="en-US" altLang="zh-CN" dirty="0" smtClean="0">
                <a:solidFill>
                  <a:schemeClr val="bg1"/>
                </a:solidFill>
              </a:rPr>
              <a:t>SCN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SCN</a:t>
            </a:r>
            <a:r>
              <a:rPr lang="zh-CN" altLang="en-US" dirty="0" smtClean="0">
                <a:solidFill>
                  <a:schemeClr val="bg1"/>
                </a:solidFill>
              </a:rPr>
              <a:t>会在每次提交时自增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2.LGWR</a:t>
            </a:r>
            <a:r>
              <a:rPr lang="zh-CN" altLang="en-US" dirty="0" smtClean="0">
                <a:solidFill>
                  <a:schemeClr val="bg1"/>
                </a:solidFill>
              </a:rPr>
              <a:t>将剩余不多的重做日志写入磁盘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en-US" altLang="zh-CN" dirty="0" smtClean="0">
                <a:solidFill>
                  <a:schemeClr val="bg1"/>
                </a:solidFill>
              </a:rPr>
              <a:t>3.</a:t>
            </a:r>
            <a:r>
              <a:rPr lang="zh-CN" altLang="en-US" dirty="0" smtClean="0">
                <a:solidFill>
                  <a:schemeClr val="bg1"/>
                </a:solidFill>
              </a:rPr>
              <a:t>清理缓存数据和锁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/>
              <a:t>提交越多，耗时越久，差不多成正比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Why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r>
              <a:rPr lang="en-US" altLang="zh-CN" dirty="0" smtClean="0">
                <a:solidFill>
                  <a:schemeClr val="bg1"/>
                </a:solidFill>
              </a:rPr>
              <a:t>Commit</a:t>
            </a:r>
            <a:r>
              <a:rPr lang="zh-CN" altLang="en-US" dirty="0" smtClean="0">
                <a:solidFill>
                  <a:schemeClr val="bg1"/>
                </a:solidFill>
              </a:rPr>
              <a:t>的开销主要来自两方面：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客户端与数据库间往返通讯量显著增加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每次提交都会触发日志文件同步的等待事件，等待</a:t>
            </a:r>
            <a:r>
              <a:rPr lang="en-US" altLang="zh-CN" dirty="0" smtClean="0">
                <a:solidFill>
                  <a:schemeClr val="bg1"/>
                </a:solidFill>
              </a:rPr>
              <a:t>redo</a:t>
            </a:r>
            <a:r>
              <a:rPr lang="zh-CN" altLang="en-US" dirty="0" smtClean="0">
                <a:solidFill>
                  <a:schemeClr val="bg1"/>
                </a:solidFill>
              </a:rPr>
              <a:t>写至磁盘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4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ROLLBACK</a:t>
            </a:r>
            <a:r>
              <a:rPr lang="zh-CN" altLang="en-US" dirty="0" smtClean="0"/>
              <a:t>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1513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rollback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可能完全不同，回滚时间一定与修改的数据量成正比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rollback</a:t>
            </a:r>
            <a:r>
              <a:rPr lang="zh-CN" altLang="en-US" dirty="0" smtClean="0">
                <a:solidFill>
                  <a:schemeClr val="bg1"/>
                </a:solidFill>
              </a:rPr>
              <a:t>需要做如下工作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dirty="0" smtClean="0">
                <a:solidFill>
                  <a:schemeClr val="bg1"/>
                </a:solidFill>
              </a:rPr>
              <a:t>撤销所有更改：读取</a:t>
            </a:r>
            <a:r>
              <a:rPr lang="en-US" altLang="zh-CN" dirty="0" smtClean="0">
                <a:solidFill>
                  <a:schemeClr val="bg1"/>
                </a:solidFill>
              </a:rPr>
              <a:t>undo</a:t>
            </a:r>
            <a:r>
              <a:rPr lang="zh-CN" altLang="en-US" dirty="0" smtClean="0">
                <a:solidFill>
                  <a:schemeClr val="bg1"/>
                </a:solidFill>
              </a:rPr>
              <a:t>，将插入的每一条删除、更新的每一行取消更新、删除的行重新插入，并将</a:t>
            </a:r>
            <a:r>
              <a:rPr lang="en-US" altLang="zh-CN" dirty="0" smtClean="0">
                <a:solidFill>
                  <a:schemeClr val="bg1"/>
                </a:solidFill>
              </a:rPr>
              <a:t>undo</a:t>
            </a:r>
            <a:r>
              <a:rPr lang="zh-CN" altLang="en-US" dirty="0" smtClean="0">
                <a:solidFill>
                  <a:schemeClr val="bg1"/>
                </a:solidFill>
              </a:rPr>
              <a:t>标记为已用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</a:t>
            </a:r>
            <a:r>
              <a:rPr lang="zh-CN" altLang="en-US" dirty="0" smtClean="0">
                <a:solidFill>
                  <a:schemeClr val="bg1"/>
                </a:solidFill>
              </a:rPr>
              <a:t>释放持有的所有锁，唤醒正在等待的会话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三、数据库表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4" y="1898991"/>
            <a:ext cx="4756160" cy="379094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堆组织表</a:t>
            </a:r>
            <a:endParaRPr lang="en-US" altLang="zh-CN" dirty="0" smtClean="0"/>
          </a:p>
          <a:p>
            <a:r>
              <a:rPr lang="zh-CN" altLang="en-US" dirty="0" smtClean="0"/>
              <a:t>聚簇表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共三种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索引组织表</a:t>
            </a:r>
            <a:endParaRPr lang="en-US" altLang="zh-CN" dirty="0" smtClean="0"/>
          </a:p>
          <a:p>
            <a:r>
              <a:rPr lang="zh-CN" altLang="en-US" dirty="0" smtClean="0"/>
              <a:t>嵌套表</a:t>
            </a:r>
            <a:endParaRPr lang="en-US" altLang="zh-CN" dirty="0" smtClean="0"/>
          </a:p>
          <a:p>
            <a:r>
              <a:rPr lang="zh-CN" altLang="en-US" dirty="0" smtClean="0"/>
              <a:t>临时表</a:t>
            </a:r>
            <a:endParaRPr lang="en-US" altLang="zh-CN" dirty="0" smtClean="0"/>
          </a:p>
          <a:p>
            <a:r>
              <a:rPr lang="zh-CN" altLang="en-US" dirty="0" smtClean="0"/>
              <a:t>外部表和对象表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每种类型的表都有不同的特性，分别应用与不同的领域。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007" y="1401901"/>
            <a:ext cx="4195197" cy="3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6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行迁移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48070"/>
            <a:ext cx="9905999" cy="3541714"/>
          </a:xfrm>
        </p:spPr>
        <p:txBody>
          <a:bodyPr>
            <a:normAutofit/>
          </a:bodyPr>
          <a:lstStyle/>
          <a:p>
            <a:r>
              <a:rPr lang="zh-CN" altLang="en-US" sz="1200" dirty="0"/>
              <a:t>建</a:t>
            </a:r>
            <a:r>
              <a:rPr lang="zh-CN" altLang="en-US" sz="1200" dirty="0" smtClean="0"/>
              <a:t>表过程中可以指定以下两个参数：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PCTFREE</a:t>
            </a:r>
            <a:r>
              <a:rPr lang="zh-CN" altLang="en-US" sz="1200" dirty="0" smtClean="0"/>
              <a:t>：自由空间，默认值</a:t>
            </a:r>
            <a:r>
              <a:rPr lang="en-US" altLang="zh-CN" sz="1200" dirty="0" smtClean="0"/>
              <a:t>10</a:t>
            </a:r>
          </a:p>
          <a:p>
            <a:pPr lvl="1"/>
            <a:r>
              <a:rPr lang="en-US" altLang="zh-CN" sz="1200" dirty="0" smtClean="0"/>
              <a:t>PCTUSED</a:t>
            </a:r>
            <a:r>
              <a:rPr lang="zh-CN" altLang="en-US" sz="1200" dirty="0" smtClean="0"/>
              <a:t>（只适用于</a:t>
            </a:r>
            <a:r>
              <a:rPr lang="en-US" altLang="zh-CN" sz="1200" dirty="0" smtClean="0"/>
              <a:t>MSSM</a:t>
            </a:r>
            <a:r>
              <a:rPr lang="zh-CN" altLang="en-US" sz="1200" dirty="0" smtClean="0"/>
              <a:t>）：默认值</a:t>
            </a:r>
            <a:r>
              <a:rPr lang="en-US" altLang="zh-CN" sz="1200" dirty="0" smtClean="0"/>
              <a:t>40</a:t>
            </a:r>
          </a:p>
          <a:p>
            <a:r>
              <a:rPr lang="zh-CN" altLang="en-US" sz="1200" dirty="0" smtClean="0"/>
              <a:t>设置这两个参数很重要：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一方面避免迁移过多的行，影响性能</a:t>
            </a:r>
            <a:endParaRPr lang="en-US" altLang="zh-CN" sz="1200" dirty="0" smtClean="0"/>
          </a:p>
          <a:p>
            <a:pPr lvl="1"/>
            <a:r>
              <a:rPr lang="zh-CN" altLang="en-US" sz="1200" dirty="0" smtClean="0"/>
              <a:t>一方面避免浪费太多的空间</a:t>
            </a:r>
            <a:endParaRPr lang="en-US" altLang="zh-CN" sz="1200" dirty="0" smtClean="0"/>
          </a:p>
          <a:p>
            <a:r>
              <a:rPr lang="zh-CN" altLang="en-US" sz="1200" dirty="0" smtClean="0"/>
              <a:t>当自由空间存不下更新后的某一行时，这一行将会发生行迁移，在两个块上存储这一行数据，如下图：</a:t>
            </a:r>
            <a:endParaRPr lang="en-US" altLang="zh-CN" sz="1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81" y="3821973"/>
            <a:ext cx="5760803" cy="21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堆组织表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基本上我们使用的表都是堆组织表（</a:t>
            </a:r>
            <a:r>
              <a:rPr lang="en-US" altLang="zh-CN" dirty="0" smtClean="0"/>
              <a:t>heap organized table</a:t>
            </a:r>
            <a:r>
              <a:rPr lang="zh-CN" altLang="en-US" dirty="0" smtClean="0"/>
              <a:t>），堆是无序的数据结构，数据的存取都是随机的，想要排序必须使用</a:t>
            </a:r>
            <a:r>
              <a:rPr lang="en-US" altLang="zh-CN" dirty="0" smtClean="0"/>
              <a:t>order by</a:t>
            </a:r>
            <a:r>
              <a:rPr lang="zh-CN" altLang="en-US" dirty="0" smtClean="0"/>
              <a:t>子句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ASSM</a:t>
            </a:r>
            <a:r>
              <a:rPr lang="zh-CN" altLang="en-US" dirty="0" smtClean="0"/>
              <a:t>有三个重要的选项：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PCTFREE</a:t>
            </a:r>
          </a:p>
          <a:p>
            <a:pPr lvl="1"/>
            <a:r>
              <a:rPr lang="en-US" altLang="zh-CN" dirty="0" smtClean="0"/>
              <a:t>INITRANS</a:t>
            </a:r>
            <a:r>
              <a:rPr lang="zh-CN" altLang="en-US" dirty="0" smtClean="0"/>
              <a:t>：默认值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，高并发会设置更大一些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COMPRESS/NOCOMPRESS</a:t>
            </a:r>
            <a:r>
              <a:rPr lang="zh-CN" altLang="en-US" dirty="0" smtClean="0"/>
              <a:t>：启用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禁用压缩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6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索引组织表（</a:t>
            </a:r>
            <a:r>
              <a:rPr lang="en-US" altLang="zh-CN" dirty="0" smtClean="0"/>
              <a:t>IOT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056" y="1892854"/>
            <a:ext cx="9905999" cy="379094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以索引结构存储的表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zh-CN" altLang="en-US" dirty="0" smtClean="0"/>
              <a:t>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信息检索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空间数据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OLAP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zh-CN" altLang="en-US" dirty="0" smtClean="0"/>
              <a:t>创建，使用</a:t>
            </a:r>
            <a:r>
              <a:rPr lang="en-US" altLang="zh-CN" dirty="0"/>
              <a:t>organization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子句：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create table </a:t>
            </a:r>
            <a:r>
              <a:rPr lang="en-US" altLang="zh-CN" dirty="0" err="1" smtClean="0"/>
              <a:t>tbl</a:t>
            </a:r>
            <a:r>
              <a:rPr lang="en-US" altLang="zh-CN" dirty="0" smtClean="0"/>
              <a:t>( name </a:t>
            </a:r>
            <a:r>
              <a:rPr lang="en-US" altLang="zh-CN" dirty="0"/>
              <a:t>varchar2(20), </a:t>
            </a:r>
            <a:r>
              <a:rPr lang="en-US" altLang="zh-CN" dirty="0" smtClean="0"/>
              <a:t> age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) </a:t>
            </a:r>
            <a:r>
              <a:rPr lang="en-US" altLang="zh-CN" dirty="0"/>
              <a:t>organization </a:t>
            </a:r>
            <a:r>
              <a:rPr lang="en-US" altLang="zh-CN" dirty="0" smtClean="0"/>
              <a:t>index</a:t>
            </a:r>
            <a:endParaRPr lang="en-US" altLang="zh-CN" sz="2100" dirty="0"/>
          </a:p>
          <a:p>
            <a:r>
              <a:rPr lang="zh-CN" altLang="en-US" dirty="0" smtClean="0"/>
              <a:t>与堆组织表对比：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提高缓冲区缓存效率，因为需要的块更少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减少缓冲区缓存访问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获取数据快，工作量少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完成查询的物理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更少</a:t>
            </a:r>
            <a:endParaRPr lang="en-US" altLang="zh-CN" dirty="0" smtClean="0"/>
          </a:p>
          <a:p>
            <a:pPr lvl="1"/>
            <a:r>
              <a:rPr lang="zh-CN" altLang="en-US" dirty="0"/>
              <a:t>因为所有数据都放入索引，所以当表的数据量很大时，会降低索引组织表的查询性能</a:t>
            </a:r>
          </a:p>
        </p:txBody>
      </p:sp>
    </p:spTree>
    <p:extLst>
      <p:ext uri="{BB962C8B-B14F-4D97-AF65-F5344CB8AC3E}">
        <p14:creationId xmlns:p14="http://schemas.microsoft.com/office/powerpoint/2010/main" val="141108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并发控制室数据库提供的一系列功能，它允许多人同时访问和修改数据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70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索引聚簇表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056" y="1794663"/>
            <a:ext cx="9905999" cy="379094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按某个键以聚簇方式存储数据，但数据还是存储在堆中</a:t>
            </a:r>
            <a:endParaRPr lang="en-US" altLang="zh-CN" dirty="0" smtClean="0"/>
          </a:p>
          <a:p>
            <a:r>
              <a:rPr lang="zh-CN" altLang="en-US" dirty="0" smtClean="0"/>
              <a:t>创建步骤：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创建聚簇对象：</a:t>
            </a:r>
            <a:r>
              <a:rPr lang="en-US" altLang="zh-CN" dirty="0" smtClean="0"/>
              <a:t>create cluster </a:t>
            </a:r>
            <a:r>
              <a:rPr lang="en-US" altLang="zh-CN" dirty="0" err="1" smtClean="0"/>
              <a:t>emp_dept_cluster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number(2)) 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/>
              <a:t> 1024;</a:t>
            </a:r>
          </a:p>
          <a:p>
            <a:pPr lvl="1"/>
            <a:r>
              <a:rPr lang="zh-CN" altLang="en-US" dirty="0" smtClean="0"/>
              <a:t>创建聚簇索引：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emp_dept_cluster_idx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emp_dept_cluster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创建</a:t>
            </a:r>
            <a:r>
              <a:rPr lang="en-US" altLang="zh-CN" dirty="0" err="1" smtClean="0"/>
              <a:t>dept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emp</a:t>
            </a:r>
            <a:r>
              <a:rPr lang="zh-CN" altLang="en-US" dirty="0" smtClean="0"/>
              <a:t>表：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 table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number(2) primary key, </a:t>
            </a:r>
            <a:r>
              <a:rPr lang="en-US" altLang="zh-CN" dirty="0" err="1" smtClean="0"/>
              <a:t>dname</a:t>
            </a:r>
            <a:r>
              <a:rPr lang="en-US" altLang="zh-CN" dirty="0" smtClean="0"/>
              <a:t> varchar(14), 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 varchar2(13)) cluster </a:t>
            </a:r>
            <a:r>
              <a:rPr lang="en-US" altLang="zh-CN" dirty="0" err="1" smtClean="0"/>
              <a:t>emp_dept_cluster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);</a:t>
            </a:r>
          </a:p>
          <a:p>
            <a:pPr lvl="2"/>
            <a:r>
              <a:rPr lang="en-US" altLang="zh-CN" dirty="0" smtClean="0"/>
              <a:t>create </a:t>
            </a:r>
            <a:r>
              <a:rPr lang="en-US" altLang="zh-CN" dirty="0"/>
              <a:t>table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 </a:t>
            </a:r>
            <a:r>
              <a:rPr lang="en-US" altLang="zh-CN" dirty="0"/>
              <a:t>number(2) primary key, </a:t>
            </a:r>
            <a:r>
              <a:rPr lang="en-US" altLang="zh-CN" dirty="0" err="1" smtClean="0"/>
              <a:t>ename</a:t>
            </a:r>
            <a:r>
              <a:rPr lang="en-US" altLang="zh-CN" dirty="0" smtClean="0"/>
              <a:t> varchar(9), </a:t>
            </a:r>
            <a:r>
              <a:rPr lang="en-US" altLang="zh-CN" dirty="0" err="1" smtClean="0"/>
              <a:t>sal</a:t>
            </a:r>
            <a:r>
              <a:rPr lang="en-US" altLang="zh-CN" dirty="0" smtClean="0"/>
              <a:t> number, 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number references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)) </a:t>
            </a:r>
            <a:r>
              <a:rPr lang="en-US" altLang="zh-CN" dirty="0"/>
              <a:t>cluster </a:t>
            </a:r>
            <a:r>
              <a:rPr lang="en-US" altLang="zh-CN" dirty="0" err="1"/>
              <a:t>emp_dept_cluster</a:t>
            </a:r>
            <a:r>
              <a:rPr lang="en-US" altLang="zh-CN" dirty="0"/>
              <a:t>(</a:t>
            </a:r>
            <a:r>
              <a:rPr lang="en-US" altLang="zh-CN" dirty="0" err="1"/>
              <a:t>deptno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好处：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可以把多个表上相关数据存储在一个数据库块上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可以减少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必须缓存的块数，从而提升缓冲区效率，因为同样的数据被放在了一起而不是随机的块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需要合理地设置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参数，否则会导致空间利用率低，也可能使</a:t>
            </a:r>
            <a:r>
              <a:rPr lang="en-US" altLang="zh-CN" dirty="0" smtClean="0"/>
              <a:t>DML</a:t>
            </a:r>
            <a:r>
              <a:rPr lang="zh-CN" altLang="en-US" dirty="0" smtClean="0"/>
              <a:t>变慢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使用聚簇表时</a:t>
            </a:r>
            <a:r>
              <a:rPr lang="en-US" altLang="zh-CN" dirty="0" err="1" smtClean="0">
                <a:solidFill>
                  <a:srgbClr val="FF0000"/>
                </a:solidFill>
              </a:rPr>
              <a:t>rowid</a:t>
            </a:r>
            <a:r>
              <a:rPr lang="zh-CN" altLang="en-US" dirty="0" smtClean="0">
                <a:solidFill>
                  <a:srgbClr val="FF0000"/>
                </a:solidFill>
              </a:rPr>
              <a:t>可能表示多个表的一行数据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223" y="4322296"/>
            <a:ext cx="4179238" cy="22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</a:t>
            </a:r>
            <a:r>
              <a:rPr lang="zh-CN" altLang="en-US" dirty="0" smtClean="0"/>
              <a:t>聚簇表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796061"/>
            <a:ext cx="9905999" cy="379094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散</a:t>
            </a:r>
            <a:r>
              <a:rPr lang="zh-CN" altLang="en-US" dirty="0" smtClean="0"/>
              <a:t>列聚簇表与索引聚簇表非常相似，一个主要区别就是：聚簇索引被一个散列函数所取代，表中的数据就是索引</a:t>
            </a:r>
            <a:endParaRPr lang="en-US" altLang="zh-CN" dirty="0" smtClean="0"/>
          </a:p>
          <a:p>
            <a:r>
              <a:rPr lang="zh-CN" altLang="en-US" dirty="0"/>
              <a:t>散</a:t>
            </a:r>
            <a:r>
              <a:rPr lang="zh-CN" altLang="en-US" dirty="0" smtClean="0"/>
              <a:t>列聚簇表会预分配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hashkeys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trunc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blocksize</a:t>
            </a:r>
            <a:r>
              <a:rPr lang="en-US" altLang="zh-CN" dirty="0" smtClean="0"/>
              <a:t>/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/>
              <a:t>))</a:t>
            </a:r>
            <a:r>
              <a:rPr lang="zh-CN" altLang="en-US" dirty="0" smtClean="0"/>
              <a:t>个块的存储空间，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为设置的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向上取最小的质数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冲突时会分配溢出块与原来的块连接起来</a:t>
            </a:r>
            <a:endParaRPr lang="en-US" altLang="zh-CN" dirty="0" smtClean="0"/>
          </a:p>
          <a:p>
            <a:r>
              <a:rPr lang="zh-CN" altLang="en-US" dirty="0" smtClean="0"/>
              <a:t>创建步骤：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创建聚簇对象：</a:t>
            </a:r>
            <a:r>
              <a:rPr lang="en-US" altLang="zh-CN" dirty="0" smtClean="0"/>
              <a:t>create cluster </a:t>
            </a:r>
            <a:r>
              <a:rPr lang="en-US" altLang="zh-CN" dirty="0" err="1" smtClean="0"/>
              <a:t>hash_cluster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hash_key</a:t>
            </a:r>
            <a:r>
              <a:rPr lang="en-US" altLang="zh-CN" dirty="0" smtClean="0"/>
              <a:t> number) </a:t>
            </a:r>
            <a:r>
              <a:rPr lang="en-US" altLang="zh-CN" dirty="0" err="1" smtClean="0">
                <a:solidFill>
                  <a:srgbClr val="FF0000"/>
                </a:solidFill>
              </a:rPr>
              <a:t>hashkeys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1000 </a:t>
            </a:r>
            <a:r>
              <a:rPr lang="en-US" altLang="zh-CN" dirty="0" smtClean="0">
                <a:solidFill>
                  <a:srgbClr val="FF0000"/>
                </a:solidFill>
              </a:rPr>
              <a:t>size</a:t>
            </a:r>
            <a:r>
              <a:rPr lang="en-US" altLang="zh-CN" dirty="0" smtClean="0"/>
              <a:t> 1024;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创建表： </a:t>
            </a:r>
            <a:r>
              <a:rPr lang="en-US" altLang="zh-CN" dirty="0" smtClean="0"/>
              <a:t>create table </a:t>
            </a:r>
            <a:r>
              <a:rPr lang="en-US" altLang="zh-CN" dirty="0" err="1" smtClean="0"/>
              <a:t>hash_table</a:t>
            </a:r>
            <a:r>
              <a:rPr lang="en-US" altLang="zh-CN" dirty="0" smtClean="0"/>
              <a:t>(x number, y varchar2(4000), z varchar2(400)) cluster </a:t>
            </a:r>
            <a:r>
              <a:rPr lang="en-US" altLang="zh-CN" dirty="0" err="1" smtClean="0"/>
              <a:t>hash_cluster</a:t>
            </a:r>
            <a:r>
              <a:rPr lang="en-US" altLang="zh-CN" dirty="0" smtClean="0"/>
              <a:t>(x);</a:t>
            </a:r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无法对散列聚簇中的表进行区间扫描来定位数据，需要建立传统索引实现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建立散列聚簇表的目的是根据散列值快速定位数据，减少缓冲区缓存链闩，而不是平凡的全表扫描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散列是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密集型操作，但索引所需的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会是散列的</a:t>
            </a:r>
            <a:r>
              <a:rPr lang="en-US" altLang="zh-CN" dirty="0" smtClean="0"/>
              <a:t>3</a:t>
            </a:r>
            <a:r>
              <a:rPr lang="zh-CN" altLang="en-US" dirty="0" smtClean="0"/>
              <a:t>倍，可以根据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资源选择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5" y="433984"/>
            <a:ext cx="5633384" cy="22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有序散列聚簇表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有序散列聚簇不仅有散列聚簇的特性，还结合了</a:t>
            </a:r>
            <a:r>
              <a:rPr lang="en-US" altLang="zh-CN" dirty="0" smtClean="0"/>
              <a:t>IOT</a:t>
            </a:r>
            <a:r>
              <a:rPr lang="zh-CN" altLang="en-US" dirty="0" smtClean="0"/>
              <a:t>的一些性质</a:t>
            </a:r>
            <a:endParaRPr lang="en-US" altLang="zh-CN" dirty="0" smtClean="0"/>
          </a:p>
          <a:p>
            <a:r>
              <a:rPr lang="zh-CN" altLang="en-US" dirty="0" smtClean="0"/>
              <a:t>场景：</a:t>
            </a:r>
            <a:endParaRPr lang="en-US" altLang="zh-CN" dirty="0"/>
          </a:p>
          <a:p>
            <a:pPr lvl="1"/>
            <a:r>
              <a:rPr lang="zh-CN" altLang="en-US" dirty="0" smtClean="0"/>
              <a:t>按照某个键查询在按某一列排序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where key=:x order by </a:t>
            </a:r>
            <a:r>
              <a:rPr lang="en-US" altLang="zh-CN" dirty="0" err="1" smtClean="0"/>
              <a:t>sorted_column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创建步骤：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创建聚簇：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 cluster </a:t>
            </a:r>
            <a:r>
              <a:rPr lang="en-US" altLang="zh-CN" dirty="0" err="1" smtClean="0"/>
              <a:t>shc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clust_id</a:t>
            </a:r>
            <a:r>
              <a:rPr lang="en-US" altLang="zh-CN" dirty="0" smtClean="0"/>
              <a:t> number, </a:t>
            </a:r>
            <a:r>
              <a:rPr lang="en-US" altLang="zh-CN" dirty="0" err="1" smtClean="0"/>
              <a:t>order_col</a:t>
            </a:r>
            <a:r>
              <a:rPr lang="en-US" altLang="zh-CN" dirty="0" smtClean="0"/>
              <a:t> number sort) </a:t>
            </a:r>
            <a:r>
              <a:rPr lang="en-US" altLang="zh-CN" dirty="0" err="1" smtClean="0"/>
              <a:t>hashkeys</a:t>
            </a:r>
            <a:r>
              <a:rPr lang="en-US" altLang="zh-CN" dirty="0" smtClean="0"/>
              <a:t> 100 hash is </a:t>
            </a:r>
            <a:r>
              <a:rPr lang="en-US" altLang="zh-CN" dirty="0" err="1" smtClean="0"/>
              <a:t>cust_id</a:t>
            </a:r>
            <a:r>
              <a:rPr lang="en-US" altLang="zh-CN" dirty="0" smtClean="0"/>
              <a:t> size 8192;</a:t>
            </a:r>
          </a:p>
          <a:p>
            <a:pPr lvl="1"/>
            <a:r>
              <a:rPr lang="zh-CN" altLang="en-US" dirty="0" smtClean="0"/>
              <a:t>创建表：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 </a:t>
            </a:r>
            <a:r>
              <a:rPr lang="en-US" altLang="zh-CN" dirty="0"/>
              <a:t>table </a:t>
            </a:r>
            <a:r>
              <a:rPr lang="en-US" altLang="zh-CN" dirty="0" err="1" smtClean="0"/>
              <a:t>cust_orders</a:t>
            </a:r>
            <a:r>
              <a:rPr lang="en-US" altLang="zh-CN" dirty="0" smtClean="0"/>
              <a:t>(</a:t>
            </a:r>
            <a:r>
              <a:rPr lang="en-US" altLang="zh-CN" dirty="0" err="1"/>
              <a:t>clust_id</a:t>
            </a:r>
            <a:r>
              <a:rPr lang="en-US" altLang="zh-CN" dirty="0" smtClean="0"/>
              <a:t> </a:t>
            </a:r>
            <a:r>
              <a:rPr lang="en-US" altLang="zh-CN" dirty="0"/>
              <a:t>number, </a:t>
            </a:r>
            <a:r>
              <a:rPr lang="en-US" altLang="zh-CN" dirty="0" err="1"/>
              <a:t>order_col</a:t>
            </a:r>
            <a:r>
              <a:rPr lang="en-US" altLang="zh-CN" dirty="0" smtClean="0"/>
              <a:t> number, </a:t>
            </a:r>
            <a:r>
              <a:rPr lang="en-US" altLang="zh-CN" dirty="0"/>
              <a:t>z varchar2(400)) cluster </a:t>
            </a:r>
            <a:r>
              <a:rPr lang="en-US" altLang="zh-CN" dirty="0" err="1" smtClean="0"/>
              <a:t>shc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clust_id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order_col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151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一种基于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类型的表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由于对象表实际上就是伪装的关系表，这么做与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表功能没什么区别，</a:t>
            </a:r>
            <a:r>
              <a:rPr lang="zh-CN" altLang="en-US" dirty="0"/>
              <a:t>但</a:t>
            </a:r>
            <a:r>
              <a:rPr lang="zh-CN" altLang="en-US" dirty="0" smtClean="0"/>
              <a:t>效率更高</a:t>
            </a:r>
            <a:endParaRPr lang="en-US" altLang="zh-CN" dirty="0" smtClean="0"/>
          </a:p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or replace type </a:t>
            </a:r>
            <a:r>
              <a:rPr lang="en-US" altLang="zh-CN" dirty="0" err="1" smtClean="0"/>
              <a:t>address_type</a:t>
            </a:r>
            <a:r>
              <a:rPr lang="en-US" altLang="zh-CN" dirty="0" smtClean="0"/>
              <a:t> as object(city varchar2(20), street varchar2(20));</a:t>
            </a:r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or replace type </a:t>
            </a:r>
            <a:r>
              <a:rPr lang="en-US" altLang="zh-CN" dirty="0" err="1" smtClean="0"/>
              <a:t>person_type</a:t>
            </a:r>
            <a:r>
              <a:rPr lang="en-US" altLang="zh-CN" dirty="0" smtClean="0"/>
              <a:t> as object(name </a:t>
            </a:r>
            <a:r>
              <a:rPr lang="en-US" altLang="zh-CN" dirty="0"/>
              <a:t>varchar2(20), </a:t>
            </a:r>
            <a:r>
              <a:rPr lang="en-US" altLang="zh-CN" dirty="0" err="1" smtClean="0"/>
              <a:t>home_addr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address_type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work_addr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address_type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create table people of </a:t>
            </a:r>
            <a:r>
              <a:rPr lang="en-US" altLang="zh-CN" dirty="0" err="1" smtClean="0"/>
              <a:t>person_type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插入：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people values(‘</a:t>
            </a:r>
            <a:r>
              <a:rPr lang="en-US" altLang="zh-CN" dirty="0" err="1" smtClean="0"/>
              <a:t>ruphy</a:t>
            </a:r>
            <a:r>
              <a:rPr lang="en-US" altLang="zh-CN" dirty="0" smtClean="0"/>
              <a:t>’, </a:t>
            </a:r>
            <a:r>
              <a:rPr lang="en-US" altLang="zh-CN" dirty="0" err="1"/>
              <a:t>address_type</a:t>
            </a:r>
            <a:r>
              <a:rPr lang="en-US" altLang="zh-CN" dirty="0" smtClean="0"/>
              <a:t>(‘</a:t>
            </a:r>
            <a:r>
              <a:rPr lang="en-US" altLang="zh-CN" dirty="0" err="1" smtClean="0"/>
              <a:t>gy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zunyi</a:t>
            </a:r>
            <a:r>
              <a:rPr lang="en-US" altLang="zh-CN" dirty="0" smtClean="0"/>
              <a:t>’), </a:t>
            </a:r>
            <a:r>
              <a:rPr lang="en-US" altLang="zh-CN" dirty="0" err="1"/>
              <a:t>address_type</a:t>
            </a:r>
            <a:r>
              <a:rPr lang="en-US" altLang="zh-CN" dirty="0"/>
              <a:t>(‘</a:t>
            </a:r>
            <a:r>
              <a:rPr lang="en-US" altLang="zh-CN" dirty="0" err="1"/>
              <a:t>sz</a:t>
            </a:r>
            <a:r>
              <a:rPr lang="en-US" altLang="zh-CN" dirty="0"/>
              <a:t>’, ‘</a:t>
            </a:r>
            <a:r>
              <a:rPr lang="en-US" altLang="zh-CN" dirty="0" err="1"/>
              <a:t>bantian</a:t>
            </a:r>
            <a:r>
              <a:rPr lang="en-US" altLang="zh-CN" dirty="0" smtClean="0"/>
              <a:t>’));</a:t>
            </a:r>
          </a:p>
          <a:p>
            <a:r>
              <a:rPr lang="zh-CN" altLang="en-US" dirty="0" smtClean="0"/>
              <a:t>查询：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name, </a:t>
            </a:r>
            <a:r>
              <a:rPr lang="en-US" altLang="zh-CN" dirty="0" err="1" smtClean="0"/>
              <a:t>p.home_addr</a:t>
            </a:r>
            <a:r>
              <a:rPr lang="en-US" altLang="zh-CN" dirty="0" smtClean="0"/>
              <a:t> home, </a:t>
            </a:r>
            <a:r>
              <a:rPr lang="en-US" altLang="zh-CN" dirty="0" err="1" smtClean="0"/>
              <a:t>p.work_addr</a:t>
            </a:r>
            <a:r>
              <a:rPr lang="en-US" altLang="zh-CN" dirty="0" smtClean="0"/>
              <a:t> work from people p;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50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or replace type </a:t>
            </a:r>
            <a:r>
              <a:rPr lang="en-US" altLang="zh-CN" dirty="0" err="1" smtClean="0"/>
              <a:t>emp_type</a:t>
            </a:r>
            <a:r>
              <a:rPr lang="en-US" altLang="zh-CN" dirty="0" smtClean="0"/>
              <a:t> as object(</a:t>
            </a:r>
            <a:r>
              <a:rPr lang="en-US" altLang="zh-CN" dirty="0" err="1" smtClean="0"/>
              <a:t>empno</a:t>
            </a:r>
            <a:r>
              <a:rPr lang="en-US" altLang="zh-CN" dirty="0" smtClean="0"/>
              <a:t> number, </a:t>
            </a:r>
            <a:r>
              <a:rPr lang="en-US" altLang="zh-CN" dirty="0" err="1" smtClean="0"/>
              <a:t>ename</a:t>
            </a:r>
            <a:r>
              <a:rPr lang="en-US" altLang="zh-CN" dirty="0" smtClean="0"/>
              <a:t> varchar2(40), job varchar(9));</a:t>
            </a:r>
          </a:p>
          <a:p>
            <a:pPr lvl="1"/>
            <a:r>
              <a:rPr lang="en-US" altLang="zh-CN" dirty="0" smtClean="0"/>
              <a:t>create or replace type </a:t>
            </a:r>
            <a:r>
              <a:rPr lang="en-US" altLang="zh-CN" dirty="0" err="1" smtClean="0"/>
              <a:t>emp_tab_type</a:t>
            </a:r>
            <a:r>
              <a:rPr lang="en-US" altLang="zh-CN" dirty="0" smtClean="0"/>
              <a:t> as table or </a:t>
            </a:r>
            <a:r>
              <a:rPr lang="en-US" altLang="zh-CN" dirty="0" err="1" smtClean="0"/>
              <a:t>emp_type</a:t>
            </a:r>
            <a:r>
              <a:rPr lang="en-US" altLang="zh-CN" dirty="0" smtClean="0"/>
              <a:t>;--</a:t>
            </a:r>
            <a:r>
              <a:rPr lang="zh-CN" altLang="en-US" dirty="0"/>
              <a:t>对象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table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number primary key, </a:t>
            </a:r>
            <a:r>
              <a:rPr lang="en-US" altLang="zh-CN" dirty="0" err="1" smtClean="0"/>
              <a:t>dname</a:t>
            </a:r>
            <a:r>
              <a:rPr lang="en-US" altLang="zh-CN" dirty="0" smtClean="0"/>
              <a:t> varchar2(40), </a:t>
            </a:r>
            <a:r>
              <a:rPr lang="en-US" altLang="zh-CN" dirty="0" err="1" smtClean="0"/>
              <a:t>emps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emp_tab_type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查询：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d.deptno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d.dname</a:t>
            </a:r>
            <a:r>
              <a:rPr lang="en-US" altLang="zh-CN" dirty="0" smtClean="0"/>
              <a:t>, emp.* from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d, table(</a:t>
            </a:r>
            <a:r>
              <a:rPr lang="en-US" altLang="zh-CN" dirty="0" err="1" smtClean="0"/>
              <a:t>d.emps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插入：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Insert into table(select </a:t>
            </a:r>
            <a:r>
              <a:rPr lang="en-US" altLang="zh-CN" dirty="0" err="1" smtClean="0"/>
              <a:t>emps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= 10) values(123, ‘new’, ‘java’);</a:t>
            </a:r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update/delete table(select </a:t>
            </a:r>
            <a:r>
              <a:rPr lang="en-US" altLang="zh-CN" dirty="0" err="1" smtClean="0"/>
              <a:t>emps</a:t>
            </a:r>
            <a:r>
              <a:rPr lang="en-US" altLang="zh-CN" dirty="0" smtClean="0"/>
              <a:t> from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where </a:t>
            </a:r>
            <a:r>
              <a:rPr lang="en-US" altLang="zh-CN" dirty="0" err="1" smtClean="0"/>
              <a:t>deptno</a:t>
            </a:r>
            <a:r>
              <a:rPr lang="en-US" altLang="zh-CN" dirty="0" smtClean="0"/>
              <a:t> = 10) set job = ‘C#’;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12" y="844543"/>
            <a:ext cx="6075997" cy="14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临时表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可以使用临时表</a:t>
            </a:r>
            <a:r>
              <a:rPr lang="en-US" altLang="zh-CN" dirty="0" smtClean="0"/>
              <a:t>(temporary table)</a:t>
            </a:r>
            <a:r>
              <a:rPr lang="zh-CN" altLang="en-US" dirty="0" smtClean="0"/>
              <a:t>来保存事务或者会话内的临时结果集</a:t>
            </a:r>
            <a:endParaRPr lang="en-US" altLang="zh-CN" dirty="0" smtClean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lvl="1"/>
            <a:r>
              <a:rPr lang="zh-CN" altLang="en-US" dirty="0"/>
              <a:t>隔离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无并发性问题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静态定义</a:t>
            </a:r>
            <a:endParaRPr lang="en-US" altLang="zh-CN" dirty="0" smtClean="0"/>
          </a:p>
          <a:p>
            <a:pPr lvl="1"/>
            <a:r>
              <a:rPr lang="zh-CN" altLang="en-US" dirty="0"/>
              <a:t>效率</a:t>
            </a:r>
            <a:r>
              <a:rPr lang="zh-CN" altLang="en-US" dirty="0" smtClean="0"/>
              <a:t>高，</a:t>
            </a:r>
            <a:r>
              <a:rPr lang="zh-CN" altLang="en-US" dirty="0"/>
              <a:t>产生重做日志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可以有触发器、检查约束、索引，但不能有完整性约束、不能</a:t>
            </a:r>
            <a:r>
              <a:rPr lang="zh-CN" altLang="en-US" dirty="0"/>
              <a:t>有</a:t>
            </a:r>
            <a:r>
              <a:rPr lang="zh-CN" altLang="en-US" dirty="0" smtClean="0"/>
              <a:t>嵌套列、不能是</a:t>
            </a:r>
            <a:r>
              <a:rPr lang="en-US" altLang="zh-CN" dirty="0" smtClean="0"/>
              <a:t>IOT</a:t>
            </a:r>
            <a:r>
              <a:rPr lang="zh-CN" altLang="en-US" dirty="0" smtClean="0"/>
              <a:t>、不能有聚簇、不能分区、不能使用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命令生成统计信息</a:t>
            </a:r>
            <a:endParaRPr lang="en-US" altLang="zh-CN" dirty="0" smtClean="0"/>
          </a:p>
          <a:p>
            <a:r>
              <a:rPr lang="zh-CN" altLang="en-US" dirty="0" smtClean="0"/>
              <a:t>类型：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基于会话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 </a:t>
            </a:r>
            <a:r>
              <a:rPr lang="en-US" altLang="zh-CN" dirty="0" smtClean="0">
                <a:solidFill>
                  <a:srgbClr val="FF0000"/>
                </a:solidFill>
              </a:rPr>
              <a:t>global temporary </a:t>
            </a:r>
            <a:r>
              <a:rPr lang="en-US" altLang="zh-CN" dirty="0" smtClean="0"/>
              <a:t>table </a:t>
            </a:r>
            <a:r>
              <a:rPr lang="en-US" altLang="zh-CN" dirty="0" err="1" smtClean="0"/>
              <a:t>temp_table_session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on commit preserve rows 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基于事务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global temporary </a:t>
            </a:r>
            <a:r>
              <a:rPr lang="en-US" altLang="zh-CN" dirty="0"/>
              <a:t>table </a:t>
            </a:r>
            <a:r>
              <a:rPr lang="en-US" altLang="zh-CN" dirty="0" err="1"/>
              <a:t>temp_table_session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on commit </a:t>
            </a:r>
            <a:r>
              <a:rPr lang="en-US" altLang="zh-CN" dirty="0" smtClean="0">
                <a:solidFill>
                  <a:srgbClr val="FF0000"/>
                </a:solidFill>
              </a:rPr>
              <a:t>delete </a:t>
            </a:r>
            <a:r>
              <a:rPr lang="en-US" altLang="zh-CN" dirty="0">
                <a:solidFill>
                  <a:srgbClr val="FF0000"/>
                </a:solidFill>
              </a:rPr>
              <a:t>rows </a:t>
            </a:r>
            <a:r>
              <a:rPr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99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四、数据库索引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79094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最好在应用设计期间考虑索引应该如何设计，不要事后才想起来，这样有助于清楚地知道需要建立什么样的索引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提供几种类型的索引：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B*TREE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T*TREE</a:t>
            </a:r>
            <a:r>
              <a:rPr lang="zh-CN" altLang="en-US" dirty="0" smtClean="0"/>
              <a:t>聚簇索引</a:t>
            </a:r>
            <a:endParaRPr lang="en-US" altLang="zh-CN" dirty="0" smtClean="0"/>
          </a:p>
          <a:p>
            <a:pPr lvl="1"/>
            <a:r>
              <a:rPr lang="zh-CN" altLang="en-US" dirty="0"/>
              <a:t>降序索引</a:t>
            </a:r>
            <a:endParaRPr lang="en-US" altLang="zh-CN" dirty="0"/>
          </a:p>
          <a:p>
            <a:pPr lvl="1"/>
            <a:r>
              <a:rPr lang="zh-CN" altLang="en-US" dirty="0"/>
              <a:t>反向键索引</a:t>
            </a:r>
            <a:endParaRPr lang="en-US" altLang="zh-CN" dirty="0"/>
          </a:p>
          <a:p>
            <a:pPr lvl="1"/>
            <a:r>
              <a:rPr lang="en-US" altLang="zh-CN" dirty="0" smtClean="0"/>
              <a:t>IOT</a:t>
            </a:r>
            <a:r>
              <a:rPr lang="zh-CN" altLang="en-US" dirty="0" smtClean="0"/>
              <a:t>位图索引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位图级联索引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应用域索引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5888037"/>
            <a:ext cx="9518224" cy="4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2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B*TREE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--</a:t>
            </a:r>
            <a:r>
              <a:rPr lang="zh-CN" altLang="en-US" sz="2000" dirty="0" smtClean="0"/>
              <a:t>类似于</a:t>
            </a:r>
            <a:r>
              <a:rPr lang="zh-CN" altLang="en-US" sz="2000" dirty="0"/>
              <a:t>二叉树结构的</a:t>
            </a:r>
            <a:r>
              <a:rPr lang="zh-CN" altLang="en-US" sz="2000" dirty="0" smtClean="0"/>
              <a:t>索引，扩展性非常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957595"/>
            <a:ext cx="9905999" cy="3790949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Where x between 20 and 30</a:t>
            </a:r>
          </a:p>
          <a:p>
            <a:pPr lvl="1"/>
            <a:r>
              <a:rPr lang="en-US" altLang="zh-CN" dirty="0" smtClean="0"/>
              <a:t>Where x = 10047</a:t>
            </a:r>
          </a:p>
          <a:p>
            <a:pPr lvl="1"/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049563"/>
            <a:ext cx="5485552" cy="28646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37783" y="2097088"/>
            <a:ext cx="459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drop index </a:t>
            </a:r>
            <a:r>
              <a:rPr lang="en-US" altLang="zh-CN" dirty="0" err="1" smtClean="0"/>
              <a:t>t_idx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reate index </a:t>
            </a:r>
            <a:r>
              <a:rPr lang="en-US" altLang="zh-CN" dirty="0" err="1" smtClean="0"/>
              <a:t>t_idx</a:t>
            </a:r>
            <a:r>
              <a:rPr lang="en-US" altLang="zh-CN" dirty="0" smtClean="0"/>
              <a:t> on t(</a:t>
            </a:r>
            <a:r>
              <a:rPr lang="en-US" altLang="zh-CN" dirty="0" err="1" smtClean="0"/>
              <a:t>owner,object_type,object_name</a:t>
            </a:r>
            <a:r>
              <a:rPr lang="en-US" altLang="zh-CN" dirty="0" smtClean="0"/>
              <a:t>) compress &amp;1;</a:t>
            </a:r>
          </a:p>
          <a:p>
            <a:r>
              <a:rPr lang="en-US" altLang="zh-CN" dirty="0" smtClean="0"/>
              <a:t>Analyze index </a:t>
            </a:r>
            <a:r>
              <a:rPr lang="en-US" altLang="zh-CN" dirty="0" err="1" smtClean="0"/>
              <a:t>t_idx</a:t>
            </a:r>
            <a:r>
              <a:rPr lang="en-US" altLang="zh-CN" dirty="0" smtClean="0"/>
              <a:t> validate structure;</a:t>
            </a:r>
          </a:p>
          <a:p>
            <a:r>
              <a:rPr lang="en-US" altLang="zh-CN" dirty="0" smtClean="0"/>
              <a:t>Select ‘compress &amp;1’, a.* from </a:t>
            </a:r>
            <a:r>
              <a:rPr lang="en-US" altLang="zh-CN" dirty="0" err="1" smtClean="0"/>
              <a:t>index_stats</a:t>
            </a:r>
            <a:r>
              <a:rPr lang="en-US" altLang="zh-CN" dirty="0" smtClean="0"/>
              <a:t> a;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16" y="4134401"/>
            <a:ext cx="4038095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0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反向键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对</a:t>
            </a:r>
            <a:r>
              <a:rPr lang="en-US" altLang="zh-CN" sz="2000" dirty="0"/>
              <a:t>B*TREE</a:t>
            </a:r>
            <a:r>
              <a:rPr lang="zh-CN" altLang="en-US" sz="2000" dirty="0"/>
              <a:t>索引键反转建立的</a:t>
            </a:r>
            <a:r>
              <a:rPr lang="zh-CN" altLang="en-US" sz="2000" dirty="0" smtClean="0"/>
              <a:t>索引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主要用途是减少“右手”索引中索引页块的竞争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zh-CN" altLang="en-US" dirty="0"/>
              <a:t>：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idx</a:t>
            </a:r>
            <a:r>
              <a:rPr lang="en-US" altLang="zh-CN" dirty="0"/>
              <a:t> </a:t>
            </a:r>
            <a:r>
              <a:rPr lang="en-US" altLang="zh-CN" dirty="0" smtClean="0"/>
              <a:t>on 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reverse;</a:t>
            </a:r>
          </a:p>
          <a:p>
            <a:r>
              <a:rPr lang="zh-CN" altLang="en-US" dirty="0" smtClean="0"/>
              <a:t>分析一下几种情况：</a:t>
            </a:r>
            <a:endParaRPr lang="en-US" altLang="zh-CN" dirty="0"/>
          </a:p>
          <a:p>
            <a:pPr lvl="1"/>
            <a:r>
              <a:rPr lang="en-US" altLang="zh-CN" dirty="0" smtClean="0"/>
              <a:t>Where x &gt; 5</a:t>
            </a:r>
          </a:p>
          <a:p>
            <a:pPr lvl="1"/>
            <a:r>
              <a:rPr lang="en-US" altLang="zh-CN" dirty="0"/>
              <a:t>Where x </a:t>
            </a:r>
            <a:r>
              <a:rPr lang="en-US" altLang="zh-CN" dirty="0" smtClean="0"/>
              <a:t>= </a:t>
            </a:r>
            <a:r>
              <a:rPr lang="en-US" altLang="zh-CN" dirty="0"/>
              <a:t>5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285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降序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sz="2000" dirty="0"/>
              <a:t>--</a:t>
            </a:r>
            <a:r>
              <a:rPr lang="zh-CN" altLang="en-US" sz="2000" dirty="0"/>
              <a:t>对</a:t>
            </a:r>
            <a:r>
              <a:rPr lang="en-US" altLang="zh-CN" sz="2000" dirty="0"/>
              <a:t>B*TREE</a:t>
            </a:r>
            <a:r>
              <a:rPr lang="zh-CN" altLang="en-US" sz="2000" dirty="0" smtClean="0"/>
              <a:t>索引扩展，以从大到小的方式存储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069802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主要用途是</a:t>
            </a:r>
            <a:r>
              <a:rPr lang="zh-CN" altLang="en-US" dirty="0"/>
              <a:t>对多个列进行排序，且顺序要求不</a:t>
            </a:r>
            <a:r>
              <a:rPr lang="zh-CN" altLang="en-US" dirty="0" smtClean="0"/>
              <a:t>一致时</a:t>
            </a:r>
            <a:r>
              <a:rPr lang="zh-CN" altLang="en-US" dirty="0"/>
              <a:t>使用降序</a:t>
            </a:r>
            <a:r>
              <a:rPr lang="zh-CN" altLang="en-US" dirty="0" smtClean="0"/>
              <a:t>索引可以避免</a:t>
            </a:r>
            <a:r>
              <a:rPr lang="zh-CN" altLang="en-US" dirty="0"/>
              <a:t>数据库额外的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/>
              <a:t>创建：</a:t>
            </a:r>
            <a:r>
              <a:rPr lang="en-US" altLang="zh-CN" dirty="0" smtClean="0"/>
              <a:t>create index </a:t>
            </a:r>
            <a:r>
              <a:rPr lang="en-US" altLang="zh-CN" dirty="0" err="1" smtClean="0"/>
              <a:t>desc_t_idx</a:t>
            </a:r>
            <a:r>
              <a:rPr lang="en-US" altLang="zh-CN" dirty="0" smtClean="0"/>
              <a:t> on t(owner 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object_type</a:t>
            </a:r>
            <a:r>
              <a:rPr lang="en-US" altLang="zh-CN" dirty="0"/>
              <a:t> </a:t>
            </a:r>
            <a:r>
              <a:rPr lang="en-US" altLang="zh-CN" dirty="0" err="1" smtClean="0"/>
              <a:t>asc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分析：</a:t>
            </a:r>
            <a:r>
              <a:rPr lang="en-US" altLang="zh-CN" dirty="0"/>
              <a:t>select * from t where owner between ‘T’ and ‘Z’ order by owner </a:t>
            </a:r>
            <a:r>
              <a:rPr lang="en-US" altLang="zh-CN" dirty="0" err="1"/>
              <a:t>desc</a:t>
            </a:r>
            <a:r>
              <a:rPr lang="en-US" altLang="zh-CN" dirty="0"/>
              <a:t>, </a:t>
            </a:r>
            <a:r>
              <a:rPr lang="en-US" altLang="zh-CN" dirty="0" err="1"/>
              <a:t>object_type</a:t>
            </a:r>
            <a:r>
              <a:rPr lang="en-US" altLang="zh-CN" dirty="0"/>
              <a:t> </a:t>
            </a:r>
            <a:r>
              <a:rPr lang="en-US" altLang="zh-CN" dirty="0" err="1"/>
              <a:t>asc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664248"/>
            <a:ext cx="4350922" cy="11965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53" y="4664247"/>
            <a:ext cx="4456164" cy="11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i="1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78" y="3058447"/>
            <a:ext cx="6257143" cy="2057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0078" y="2007636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Oracle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的锁不同于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，无论锁有多少，对</a:t>
            </a:r>
            <a:r>
              <a:rPr lang="en-US" altLang="zh-CN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Oracle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数据库的性能都几乎没有影响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什么时候使用</a:t>
            </a:r>
            <a:r>
              <a:rPr lang="en-US" altLang="zh-CN" dirty="0" smtClean="0"/>
              <a:t>B*TREE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96036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两个“经验</a:t>
            </a:r>
            <a:r>
              <a:rPr lang="en-US" altLang="zh-CN" dirty="0" smtClean="0"/>
              <a:t>”:</a:t>
            </a:r>
          </a:p>
          <a:p>
            <a:pPr lvl="1"/>
            <a:r>
              <a:rPr lang="zh-CN" altLang="en-US" dirty="0" smtClean="0"/>
              <a:t>访问表中非常少的部分，到底多少与列数有关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访问表中大量数据时，数据可以直接从索引中拿到（覆盖索引）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180" y="4091696"/>
            <a:ext cx="4805255" cy="12630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091697"/>
            <a:ext cx="4512790" cy="126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5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位图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sz="2000" dirty="0" smtClean="0"/>
              <a:t>--</a:t>
            </a:r>
            <a:r>
              <a:rPr lang="zh-CN" altLang="en-US" sz="2000" dirty="0"/>
              <a:t>位图索引是为数据仓库</a:t>
            </a:r>
            <a:r>
              <a:rPr lang="en-US" altLang="zh-CN" sz="2000" dirty="0"/>
              <a:t>/</a:t>
            </a:r>
            <a:r>
              <a:rPr lang="zh-CN" altLang="en-US" sz="2000" dirty="0"/>
              <a:t>即席查询</a:t>
            </a:r>
            <a:r>
              <a:rPr lang="zh-CN" altLang="en-US" sz="2000" dirty="0" smtClean="0"/>
              <a:t>设计</a:t>
            </a: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10518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B*TREE</a:t>
            </a:r>
            <a:r>
              <a:rPr lang="zh-CN" altLang="en-US" dirty="0" smtClean="0"/>
              <a:t>索引不同，位图索引的一个索引键会指向多行数据</a:t>
            </a:r>
            <a:endParaRPr lang="en-US" altLang="zh-CN" dirty="0" smtClean="0"/>
          </a:p>
          <a:p>
            <a:r>
              <a:rPr lang="zh-CN" altLang="en-US" dirty="0" smtClean="0"/>
              <a:t>位图索引特别不适用于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系统（平凡的更新）</a:t>
            </a:r>
            <a:endParaRPr lang="en-US" altLang="zh-CN" dirty="0" smtClean="0"/>
          </a:p>
          <a:p>
            <a:r>
              <a:rPr lang="zh-CN" altLang="en-US" dirty="0" smtClean="0"/>
              <a:t>创建：</a:t>
            </a:r>
            <a:r>
              <a:rPr lang="en-US" altLang="zh-CN" dirty="0" smtClean="0"/>
              <a:t>create bitmap index </a:t>
            </a:r>
            <a:r>
              <a:rPr lang="en-US" altLang="zh-CN" dirty="0" err="1" smtClean="0"/>
              <a:t>b_idx</a:t>
            </a:r>
            <a:r>
              <a:rPr lang="en-US" altLang="zh-CN" dirty="0" smtClean="0"/>
              <a:t> on t(owner);</a:t>
            </a:r>
          </a:p>
          <a:p>
            <a:r>
              <a:rPr lang="zh-CN" altLang="en-US" dirty="0" smtClean="0"/>
              <a:t>位图索引对</a:t>
            </a:r>
            <a:r>
              <a:rPr lang="en-US" altLang="zh-CN" dirty="0" smtClean="0"/>
              <a:t>or and not</a:t>
            </a:r>
            <a:r>
              <a:rPr lang="zh-CN" altLang="en-US" dirty="0" smtClean="0"/>
              <a:t>会执行位操作，存储结构如下：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08" y="4301273"/>
            <a:ext cx="8757427" cy="87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3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位图级联索引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736468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在一个表上建立的索引基于另一个表的列</a:t>
            </a:r>
            <a:r>
              <a:rPr lang="en-US" altLang="zh-CN" dirty="0" smtClean="0"/>
              <a:t>(</a:t>
            </a:r>
            <a:r>
              <a:rPr lang="zh-CN" altLang="en-US" dirty="0"/>
              <a:t>主</a:t>
            </a:r>
            <a:r>
              <a:rPr lang="zh-CN" altLang="en-US" dirty="0" smtClean="0"/>
              <a:t>键或者唯一键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，将数据在索引中逆规范化</a:t>
            </a:r>
            <a:endParaRPr lang="en-US" altLang="zh-CN" dirty="0" smtClean="0"/>
          </a:p>
          <a:p>
            <a:r>
              <a:rPr lang="zh-CN" altLang="en-US" dirty="0" smtClean="0"/>
              <a:t>场景：销售部门多少人 ？谁在销售部工作？销售部业绩最好的三个人？</a:t>
            </a:r>
            <a:endParaRPr lang="en-US" altLang="zh-CN" dirty="0" smtClean="0"/>
          </a:p>
          <a:p>
            <a:r>
              <a:rPr lang="zh-CN" altLang="en-US" dirty="0" smtClean="0"/>
              <a:t>创建：</a:t>
            </a:r>
            <a:r>
              <a:rPr lang="en-US" altLang="zh-CN" dirty="0" smtClean="0"/>
              <a:t>create bitmap index </a:t>
            </a:r>
            <a:r>
              <a:rPr lang="en-US" altLang="zh-CN" dirty="0" err="1" smtClean="0"/>
              <a:t>ed_idx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d.dname</a:t>
            </a:r>
            <a:r>
              <a:rPr lang="en-US" altLang="zh-CN" dirty="0" smtClean="0"/>
              <a:t>) from </a:t>
            </a:r>
            <a:r>
              <a:rPr lang="en-US" altLang="zh-CN" dirty="0" err="1" smtClean="0"/>
              <a:t>emp</a:t>
            </a:r>
            <a:r>
              <a:rPr lang="en-US" altLang="zh-CN" dirty="0" smtClean="0"/>
              <a:t> e, </a:t>
            </a:r>
            <a:r>
              <a:rPr lang="en-US" altLang="zh-CN" dirty="0" err="1" smtClean="0"/>
              <a:t>dept</a:t>
            </a:r>
            <a:r>
              <a:rPr lang="en-US" altLang="zh-CN" dirty="0" smtClean="0"/>
              <a:t> d where  </a:t>
            </a:r>
            <a:r>
              <a:rPr lang="en-US" altLang="zh-CN" dirty="0" err="1" smtClean="0"/>
              <a:t>e.deptno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d.deptno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430336" y="515773"/>
            <a:ext cx="17490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--</a:t>
            </a:r>
            <a:r>
              <a:rPr lang="zh-CN" altLang="en-US" sz="800" dirty="0" smtClean="0"/>
              <a:t>员工</a:t>
            </a:r>
            <a:endParaRPr lang="en-US" altLang="zh-CN" sz="800" dirty="0" smtClean="0"/>
          </a:p>
          <a:p>
            <a:r>
              <a:rPr lang="en-US" altLang="zh-CN" sz="800" dirty="0" smtClean="0"/>
              <a:t>create </a:t>
            </a:r>
            <a:r>
              <a:rPr lang="en-US" altLang="zh-CN" sz="800" dirty="0"/>
              <a:t>table EMP</a:t>
            </a:r>
          </a:p>
          <a:p>
            <a:r>
              <a:rPr lang="en-US" altLang="zh-CN" sz="800" dirty="0"/>
              <a:t>(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empno</a:t>
            </a:r>
            <a:r>
              <a:rPr lang="en-US" altLang="zh-CN" sz="800" dirty="0"/>
              <a:t>    NUMBER(4) not null,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ename</a:t>
            </a:r>
            <a:r>
              <a:rPr lang="en-US" altLang="zh-CN" sz="800" dirty="0"/>
              <a:t>    VARCHAR2(10),</a:t>
            </a:r>
          </a:p>
          <a:p>
            <a:r>
              <a:rPr lang="en-US" altLang="zh-CN" sz="800" dirty="0"/>
              <a:t>  job      VARCHAR2(9</a:t>
            </a:r>
            <a:r>
              <a:rPr lang="en-US" altLang="zh-CN" sz="800" dirty="0" smtClean="0"/>
              <a:t>),</a:t>
            </a:r>
          </a:p>
          <a:p>
            <a:r>
              <a:rPr lang="en-US" altLang="zh-CN" sz="800" dirty="0"/>
              <a:t> </a:t>
            </a:r>
            <a:r>
              <a:rPr lang="en-US" altLang="zh-CN" sz="800" dirty="0" smtClean="0"/>
              <a:t> </a:t>
            </a:r>
            <a:r>
              <a:rPr lang="en-US" altLang="zh-CN" sz="800" dirty="0" err="1"/>
              <a:t>sal</a:t>
            </a:r>
            <a:r>
              <a:rPr lang="en-US" altLang="zh-CN" sz="800" dirty="0"/>
              <a:t>      NUMBER(7,2),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comm</a:t>
            </a:r>
            <a:r>
              <a:rPr lang="en-US" altLang="zh-CN" sz="800" dirty="0"/>
              <a:t>     NUMBER(7,2),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deptno</a:t>
            </a:r>
            <a:r>
              <a:rPr lang="en-US" altLang="zh-CN" sz="800" dirty="0"/>
              <a:t>   NUMBER(2)</a:t>
            </a:r>
          </a:p>
          <a:p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6" name="文本框 5"/>
          <p:cNvSpPr txBox="1"/>
          <p:nvPr/>
        </p:nvSpPr>
        <p:spPr>
          <a:xfrm>
            <a:off x="8024984" y="700440"/>
            <a:ext cx="1749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--</a:t>
            </a:r>
            <a:r>
              <a:rPr lang="zh-CN" altLang="en-US" sz="800" dirty="0" smtClean="0"/>
              <a:t>部门</a:t>
            </a:r>
            <a:endParaRPr lang="en-US" altLang="zh-CN" sz="800" dirty="0" smtClean="0"/>
          </a:p>
          <a:p>
            <a:r>
              <a:rPr lang="en-US" altLang="zh-CN" sz="800" dirty="0" smtClean="0"/>
              <a:t>create </a:t>
            </a:r>
            <a:r>
              <a:rPr lang="en-US" altLang="zh-CN" sz="800" dirty="0"/>
              <a:t>table DEPT</a:t>
            </a:r>
          </a:p>
          <a:p>
            <a:r>
              <a:rPr lang="en-US" altLang="zh-CN" sz="800" dirty="0"/>
              <a:t>(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deptno</a:t>
            </a:r>
            <a:r>
              <a:rPr lang="en-US" altLang="zh-CN" sz="800" dirty="0"/>
              <a:t> NUMBER(2) not null,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dname</a:t>
            </a:r>
            <a:r>
              <a:rPr lang="en-US" altLang="zh-CN" sz="800" dirty="0"/>
              <a:t>  VARCHAR2(14),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loc</a:t>
            </a:r>
            <a:r>
              <a:rPr lang="en-US" altLang="zh-CN" sz="800" dirty="0"/>
              <a:t>    VARCHAR2(13)</a:t>
            </a:r>
          </a:p>
          <a:p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7" name="文本框 6"/>
          <p:cNvSpPr txBox="1"/>
          <p:nvPr/>
        </p:nvSpPr>
        <p:spPr>
          <a:xfrm>
            <a:off x="4370422" y="823550"/>
            <a:ext cx="3725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begin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dbms_stats.set_table_stats</a:t>
            </a:r>
            <a:r>
              <a:rPr lang="en-US" altLang="zh-CN" sz="800" dirty="0"/>
              <a:t>(user, 'EMP', </a:t>
            </a:r>
            <a:r>
              <a:rPr lang="en-US" altLang="zh-CN" sz="800" dirty="0" err="1"/>
              <a:t>numrows</a:t>
            </a:r>
            <a:r>
              <a:rPr lang="en-US" altLang="zh-CN" sz="800" dirty="0"/>
              <a:t> =&gt; 1000000, </a:t>
            </a:r>
            <a:r>
              <a:rPr lang="en-US" altLang="zh-CN" sz="800" dirty="0" err="1"/>
              <a:t>numblks</a:t>
            </a:r>
            <a:r>
              <a:rPr lang="en-US" altLang="zh-CN" sz="800" dirty="0"/>
              <a:t> =&gt; 300000); 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dbms_stats.set_table_stats</a:t>
            </a:r>
            <a:r>
              <a:rPr lang="en-US" altLang="zh-CN" sz="800" dirty="0"/>
              <a:t>(user, 'DEPT', </a:t>
            </a:r>
            <a:r>
              <a:rPr lang="en-US" altLang="zh-CN" sz="800" dirty="0" err="1"/>
              <a:t>numrows</a:t>
            </a:r>
            <a:r>
              <a:rPr lang="en-US" altLang="zh-CN" sz="800" dirty="0"/>
              <a:t> =&gt; 100000, </a:t>
            </a:r>
            <a:r>
              <a:rPr lang="en-US" altLang="zh-CN" sz="800" dirty="0" err="1"/>
              <a:t>numblks</a:t>
            </a:r>
            <a:r>
              <a:rPr lang="en-US" altLang="zh-CN" sz="800" dirty="0"/>
              <a:t> =&gt; 30000); </a:t>
            </a:r>
          </a:p>
          <a:p>
            <a:r>
              <a:rPr lang="en-US" altLang="zh-CN" sz="800" dirty="0"/>
              <a:t>  </a:t>
            </a:r>
            <a:r>
              <a:rPr lang="en-US" altLang="zh-CN" sz="800" dirty="0" err="1"/>
              <a:t>dbms_stats.delete_index_stats</a:t>
            </a:r>
            <a:r>
              <a:rPr lang="en-US" altLang="zh-CN" sz="800" dirty="0"/>
              <a:t>(user, 'ED_IDX'); </a:t>
            </a:r>
          </a:p>
          <a:p>
            <a:r>
              <a:rPr lang="en-US" altLang="zh-CN" sz="800" dirty="0"/>
              <a:t>end;</a:t>
            </a:r>
            <a:endParaRPr lang="zh-CN" altLang="en-US" sz="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56" y="4281563"/>
            <a:ext cx="5337159" cy="21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什么时候位图</a:t>
            </a:r>
            <a:r>
              <a:rPr lang="zh-CN" altLang="en-US" dirty="0"/>
              <a:t>索引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88058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/>
              <a:t>位图索引特别适用于低基数（相异基数低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相异基数大小取决于结果集行数，相异基数与总行数之比趋近与</a:t>
            </a:r>
            <a:r>
              <a:rPr lang="en-US" altLang="zh-CN" dirty="0" smtClean="0"/>
              <a:t>0</a:t>
            </a:r>
            <a:r>
              <a:rPr lang="zh-CN" altLang="en-US" dirty="0" smtClean="0"/>
              <a:t>才算低相异基数，如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行的表，相异基数为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3/2000=0.0015</a:t>
            </a:r>
            <a:r>
              <a:rPr lang="zh-CN" altLang="en-US" dirty="0" smtClean="0"/>
              <a:t>很小，适合位图索引</a:t>
            </a:r>
            <a:endParaRPr lang="en-US" altLang="zh-CN" dirty="0" smtClean="0"/>
          </a:p>
          <a:p>
            <a:r>
              <a:rPr lang="zh-CN" altLang="en-US" dirty="0" smtClean="0"/>
              <a:t>系统会运行大量的即席查询，特别是查询会使用多列数据或者使用诸如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之类的聚合函数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71" y="4352925"/>
            <a:ext cx="4683200" cy="14710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352924"/>
            <a:ext cx="4976905" cy="147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可以基于函数建立索引，本质上也是位图索引或者</a:t>
            </a:r>
            <a:r>
              <a:rPr lang="en-US" altLang="zh-CN" dirty="0" smtClean="0"/>
              <a:t>B*TREE</a:t>
            </a:r>
            <a:r>
              <a:rPr lang="zh-CN" altLang="en-US" dirty="0" smtClean="0"/>
              <a:t>索引的扩展</a:t>
            </a:r>
            <a:endParaRPr lang="en-US" altLang="zh-CN" dirty="0" smtClean="0"/>
          </a:p>
          <a:p>
            <a:r>
              <a:rPr lang="zh-CN" altLang="en-US" dirty="0" smtClean="0"/>
              <a:t>使用场景：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通过计算结果建立索引，方便需要使用函数计算后比叫时能够立即用上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不用修改任何逻辑或查询，就可以加快现有应用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只对感兴趣的值键索引</a:t>
            </a:r>
            <a:endParaRPr lang="en-US" altLang="zh-CN" dirty="0"/>
          </a:p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index </a:t>
            </a:r>
            <a:r>
              <a:rPr lang="en-US" altLang="zh-CN" dirty="0" err="1" smtClean="0"/>
              <a:t>f_idx</a:t>
            </a:r>
            <a:r>
              <a:rPr lang="en-US" altLang="zh-CN" dirty="0" smtClean="0"/>
              <a:t> on t(lower(owner));</a:t>
            </a:r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/>
              <a:t>f_idx</a:t>
            </a:r>
            <a:r>
              <a:rPr lang="en-US" altLang="zh-CN" dirty="0"/>
              <a:t> on </a:t>
            </a:r>
            <a:r>
              <a:rPr lang="en-US" altLang="zh-CN" dirty="0" smtClean="0"/>
              <a:t>t(case owner when ‘PUBLIC’ then ‘PUBLIC’ end);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1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虚拟列索引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919318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虚拟列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不占用存储过程，在查询表数据时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函数动态计算的返回值，不超过</a:t>
            </a:r>
            <a:r>
              <a:rPr lang="en-US" altLang="zh-CN" dirty="0" smtClean="0"/>
              <a:t>6398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 smtClean="0"/>
              <a:t>alter </a:t>
            </a:r>
            <a:r>
              <a:rPr lang="en-US" altLang="zh-CN" dirty="0"/>
              <a:t>table t add </a:t>
            </a:r>
            <a:r>
              <a:rPr lang="en-US" altLang="zh-CN" dirty="0" err="1"/>
              <a:t>cal</a:t>
            </a:r>
            <a:r>
              <a:rPr lang="en-US" altLang="zh-CN" dirty="0"/>
              <a:t> as (lower(owner</a:t>
            </a:r>
            <a:r>
              <a:rPr lang="en-US" altLang="zh-CN" dirty="0" smtClean="0"/>
              <a:t>));</a:t>
            </a:r>
          </a:p>
          <a:p>
            <a:r>
              <a:rPr lang="zh-CN" altLang="en-US" dirty="0" smtClean="0"/>
              <a:t>可以在虚拟列建立一个索引，以提高查询效率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创建：</a:t>
            </a:r>
            <a:r>
              <a:rPr lang="en-US" altLang="zh-CN" dirty="0"/>
              <a:t> create index </a:t>
            </a:r>
            <a:r>
              <a:rPr lang="en-US" altLang="zh-CN" dirty="0" err="1"/>
              <a:t>v_idx</a:t>
            </a:r>
            <a:r>
              <a:rPr lang="en-US" altLang="zh-CN" dirty="0"/>
              <a:t> on t(</a:t>
            </a:r>
            <a:r>
              <a:rPr lang="en-US" altLang="zh-CN" dirty="0" err="1"/>
              <a:t>cal</a:t>
            </a:r>
            <a:r>
              <a:rPr lang="en-US" altLang="zh-CN" dirty="0" smtClean="0"/>
              <a:t>);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58" y="4626144"/>
            <a:ext cx="3161905" cy="15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36" y="4626144"/>
            <a:ext cx="5068792" cy="162008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2332027" y="3160510"/>
            <a:ext cx="1515817" cy="189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639823" y="4108663"/>
            <a:ext cx="2528408" cy="79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10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1919318"/>
            <a:ext cx="9905999" cy="379094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b="1" dirty="0"/>
              <a:t>联合索引时列的选择原则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</a:t>
            </a:r>
            <a:r>
              <a:rPr lang="zh-CN" altLang="en-US" dirty="0"/>
              <a:t>左匹配原则</a:t>
            </a:r>
            <a:endParaRPr lang="en-US" altLang="zh-CN" dirty="0"/>
          </a:p>
          <a:p>
            <a:pPr lvl="1"/>
            <a:r>
              <a:rPr lang="zh-CN" altLang="en-US" dirty="0"/>
              <a:t>最左匹配原则</a:t>
            </a:r>
            <a:endParaRPr lang="en-US" altLang="zh-CN" dirty="0"/>
          </a:p>
          <a:p>
            <a:pPr lvl="1"/>
            <a:r>
              <a:rPr lang="zh-CN" altLang="en-US" dirty="0"/>
              <a:t>最少空间</a:t>
            </a:r>
            <a:r>
              <a:rPr lang="zh-CN" altLang="en-US" dirty="0" smtClean="0"/>
              <a:t>原则</a:t>
            </a:r>
            <a:endParaRPr lang="en-US" altLang="zh-CN" dirty="0" smtClean="0"/>
          </a:p>
          <a:p>
            <a:r>
              <a:rPr lang="zh-CN" altLang="en-US" dirty="0" smtClean="0"/>
              <a:t>创建如下索引 ：</a:t>
            </a:r>
            <a:endParaRPr lang="en-US" altLang="zh-CN" dirty="0" smtClean="0"/>
          </a:p>
          <a:p>
            <a:pPr lvl="1"/>
            <a:r>
              <a:rPr lang="en-US" altLang="zh-CN" dirty="0"/>
              <a:t>alter table </a:t>
            </a:r>
            <a:r>
              <a:rPr lang="en-US" altLang="zh-CN" dirty="0" smtClean="0"/>
              <a:t>T add </a:t>
            </a:r>
            <a:r>
              <a:rPr lang="en-US" altLang="zh-CN" dirty="0"/>
              <a:t>constraint </a:t>
            </a:r>
            <a:r>
              <a:rPr lang="en-US" altLang="zh-CN" dirty="0" err="1"/>
              <a:t>id_key</a:t>
            </a:r>
            <a:r>
              <a:rPr lang="en-US" altLang="zh-CN" dirty="0"/>
              <a:t> primary key (OBJECT_ID);</a:t>
            </a:r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index </a:t>
            </a:r>
            <a:r>
              <a:rPr lang="en-US" altLang="zh-CN" dirty="0" err="1"/>
              <a:t>u_idx</a:t>
            </a:r>
            <a:r>
              <a:rPr lang="en-US" altLang="zh-CN" dirty="0"/>
              <a:t> on </a:t>
            </a:r>
            <a:r>
              <a:rPr lang="en-US" altLang="zh-CN" dirty="0" smtClean="0"/>
              <a:t>t(upper(</a:t>
            </a:r>
            <a:r>
              <a:rPr lang="en-US" altLang="zh-CN" dirty="0" err="1" smtClean="0"/>
              <a:t>object_type</a:t>
            </a:r>
            <a:r>
              <a:rPr lang="en-US" altLang="zh-CN" dirty="0"/>
              <a:t>), owner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/>
              <a:t>create index </a:t>
            </a:r>
            <a:r>
              <a:rPr lang="en-US" altLang="zh-CN" dirty="0" err="1" smtClean="0"/>
              <a:t>f_idx</a:t>
            </a:r>
            <a:r>
              <a:rPr lang="en-US" altLang="zh-CN" dirty="0" smtClean="0"/>
              <a:t> </a:t>
            </a:r>
            <a:r>
              <a:rPr lang="en-US" altLang="zh-CN" dirty="0"/>
              <a:t>on </a:t>
            </a:r>
            <a:r>
              <a:rPr lang="en-US" altLang="zh-CN" dirty="0" smtClean="0"/>
              <a:t>t(owner);</a:t>
            </a:r>
          </a:p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* from t where </a:t>
            </a:r>
            <a:r>
              <a:rPr lang="en-US" altLang="zh-CN" dirty="0" err="1" smtClean="0"/>
              <a:t>object_id</a:t>
            </a:r>
            <a:r>
              <a:rPr lang="en-US" altLang="zh-CN" dirty="0" smtClean="0"/>
              <a:t> = 5;</a:t>
            </a:r>
          </a:p>
          <a:p>
            <a:pPr lvl="1"/>
            <a:r>
              <a:rPr lang="en-US" altLang="zh-CN" dirty="0"/>
              <a:t>Select * from t where owner </a:t>
            </a:r>
            <a:r>
              <a:rPr lang="en-US" altLang="zh-CN" dirty="0" smtClean="0"/>
              <a:t>= ‘SYS’;</a:t>
            </a:r>
            <a:endParaRPr lang="zh-CN" altLang="en-US" dirty="0"/>
          </a:p>
          <a:p>
            <a:pPr lvl="1"/>
            <a:r>
              <a:rPr lang="en-US" altLang="zh-CN" dirty="0"/>
              <a:t>Select * from t where </a:t>
            </a:r>
            <a:r>
              <a:rPr lang="en-US" altLang="zh-CN" dirty="0" err="1" smtClean="0"/>
              <a:t>object_type</a:t>
            </a:r>
            <a:r>
              <a:rPr lang="en-US" altLang="zh-CN" dirty="0" smtClean="0"/>
              <a:t> = ‘INDEX’;</a:t>
            </a:r>
          </a:p>
          <a:p>
            <a:pPr lvl="1"/>
            <a:r>
              <a:rPr lang="en-US" altLang="zh-CN" dirty="0"/>
              <a:t>Select * from t where </a:t>
            </a:r>
            <a:r>
              <a:rPr lang="en-US" altLang="zh-CN" dirty="0" smtClean="0"/>
              <a:t>upper(</a:t>
            </a:r>
            <a:r>
              <a:rPr lang="en-US" altLang="zh-CN" dirty="0" err="1" smtClean="0"/>
              <a:t>object_type</a:t>
            </a:r>
            <a:r>
              <a:rPr lang="en-US" altLang="zh-CN" dirty="0" smtClean="0"/>
              <a:t>) </a:t>
            </a:r>
            <a:r>
              <a:rPr lang="en-US" altLang="zh-CN" dirty="0"/>
              <a:t>= ‘INDEX</a:t>
            </a:r>
            <a:r>
              <a:rPr lang="en-US" altLang="zh-CN" dirty="0" smtClean="0"/>
              <a:t>’;</a:t>
            </a:r>
          </a:p>
          <a:p>
            <a:pPr lvl="1"/>
            <a:r>
              <a:rPr lang="en-US" altLang="zh-CN" dirty="0"/>
              <a:t>Select * from t where upper(</a:t>
            </a:r>
            <a:r>
              <a:rPr lang="en-US" altLang="zh-CN" dirty="0" err="1"/>
              <a:t>object_type</a:t>
            </a:r>
            <a:r>
              <a:rPr lang="en-US" altLang="zh-CN" dirty="0"/>
              <a:t>) = ‘INDEX</a:t>
            </a:r>
            <a:r>
              <a:rPr lang="en-US" altLang="zh-CN" dirty="0" smtClean="0"/>
              <a:t>’ and owner = ‘SYS’;</a:t>
            </a:r>
          </a:p>
          <a:p>
            <a:pPr lvl="1"/>
            <a:r>
              <a:rPr lang="en-US" altLang="zh-CN" dirty="0" smtClean="0"/>
              <a:t>Select count(*) from t;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4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走索引原因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谓词不在组合索引的最前列（最前列值比较少也会走索引）</a:t>
            </a:r>
            <a:endParaRPr lang="en-US" altLang="zh-CN" dirty="0" smtClean="0"/>
          </a:p>
          <a:p>
            <a:r>
              <a:rPr lang="en-US" altLang="zh-CN" dirty="0" smtClean="0"/>
              <a:t>Select count(*) from t;</a:t>
            </a:r>
            <a:r>
              <a:rPr lang="zh-CN" altLang="en-US" dirty="0" smtClean="0"/>
              <a:t>有索引但没有索引列没有非空约束</a:t>
            </a:r>
            <a:endParaRPr lang="en-US" altLang="zh-CN" dirty="0" smtClean="0"/>
          </a:p>
          <a:p>
            <a:r>
              <a:rPr lang="en-US" altLang="zh-CN" dirty="0" smtClean="0"/>
              <a:t>Select * from t where f(x) = :x;</a:t>
            </a:r>
            <a:r>
              <a:rPr lang="zh-CN" altLang="en-US" dirty="0" smtClean="0"/>
              <a:t>对非函数索引列使用了函数</a:t>
            </a:r>
            <a:endParaRPr lang="en-US" altLang="zh-CN" dirty="0" smtClean="0"/>
          </a:p>
          <a:p>
            <a:r>
              <a:rPr lang="en-US" altLang="zh-CN" dirty="0" smtClean="0"/>
              <a:t>Select </a:t>
            </a:r>
            <a:r>
              <a:rPr lang="zh-CN" altLang="en-US" dirty="0" smtClean="0"/>
              <a:t>* </a:t>
            </a:r>
            <a:r>
              <a:rPr lang="en-US" altLang="zh-CN" dirty="0" smtClean="0"/>
              <a:t>from t where y = 5; (y</a:t>
            </a:r>
            <a:r>
              <a:rPr lang="zh-CN" altLang="en-US" dirty="0" smtClean="0"/>
              <a:t>为字符串</a:t>
            </a:r>
            <a:r>
              <a:rPr lang="en-US" altLang="zh-CN" dirty="0" smtClean="0"/>
              <a:t>)</a:t>
            </a:r>
            <a:r>
              <a:rPr lang="zh-CN" altLang="en-US" dirty="0" smtClean="0"/>
              <a:t>发生了隐式转换</a:t>
            </a:r>
            <a:endParaRPr lang="en-US" altLang="zh-CN" dirty="0" smtClean="0"/>
          </a:p>
          <a:p>
            <a:r>
              <a:rPr lang="zh-CN" altLang="en-US" dirty="0" smtClean="0"/>
              <a:t>查询的结果集超过了阈值</a:t>
            </a:r>
            <a:endParaRPr lang="en-US" altLang="zh-CN" dirty="0" smtClean="0"/>
          </a:p>
          <a:p>
            <a:r>
              <a:rPr lang="zh-CN" altLang="en-US" dirty="0"/>
              <a:t>表</a:t>
            </a:r>
            <a:r>
              <a:rPr lang="zh-CN" altLang="en-US" dirty="0" smtClean="0"/>
              <a:t>上的统计信息不是最新的</a:t>
            </a:r>
            <a:r>
              <a:rPr lang="zh-CN" altLang="en-US" dirty="0"/>
              <a:t>，</a:t>
            </a:r>
            <a:r>
              <a:rPr lang="en-US" altLang="zh-CN" dirty="0" err="1" smtClean="0"/>
              <a:t>dbms_stats.gather_table_stats</a:t>
            </a:r>
            <a:r>
              <a:rPr lang="en-US" altLang="zh-CN" dirty="0" smtClean="0"/>
              <a:t>(user, ‘T’);</a:t>
            </a:r>
          </a:p>
          <a:p>
            <a:r>
              <a:rPr lang="zh-CN" altLang="en-US" dirty="0" smtClean="0"/>
              <a:t>将索引标记为</a:t>
            </a:r>
            <a:r>
              <a:rPr lang="en-US" altLang="zh-CN" dirty="0" smtClean="0"/>
              <a:t>invisible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8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五、数据库分区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分区将一个表或索引物理地分解为多个更小、更易管理的部分，使用了一种“分而治之”的方法，设用于管理非常大的表</a:t>
            </a:r>
            <a:endParaRPr lang="en-US" altLang="zh-CN" dirty="0" smtClean="0"/>
          </a:p>
          <a:p>
            <a:r>
              <a:rPr lang="zh-CN" altLang="en-US" dirty="0" smtClean="0"/>
              <a:t>注意，分区不一定能提高性能，会产生三种情况：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应用可能运行更慢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可能运行更快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也可能没有任何变化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65730" y="4244411"/>
            <a:ext cx="6081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3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79094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提高数据可用性（独立性）</a:t>
            </a:r>
            <a:endParaRPr lang="en-US" altLang="zh-CN" dirty="0" smtClean="0"/>
          </a:p>
          <a:p>
            <a:r>
              <a:rPr lang="zh-CN" altLang="en-US" dirty="0" smtClean="0"/>
              <a:t>将大段分解为小段，从而减轻管理负担</a:t>
            </a:r>
            <a:endParaRPr lang="en-US" altLang="zh-CN" dirty="0" smtClean="0"/>
          </a:p>
          <a:p>
            <a:r>
              <a:rPr lang="zh-CN" altLang="en-US" dirty="0" smtClean="0"/>
              <a:t>改善某些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(SIUD)</a:t>
            </a:r>
            <a:r>
              <a:rPr lang="zh-CN" altLang="en-US" dirty="0" smtClean="0"/>
              <a:t>性能性能</a:t>
            </a:r>
            <a:r>
              <a:rPr lang="en-US" altLang="zh-CN" dirty="0" smtClean="0"/>
              <a:t>(</a:t>
            </a:r>
            <a:r>
              <a:rPr lang="zh-CN" altLang="en-US" dirty="0" smtClean="0"/>
              <a:t>读取信息语句、修改信息语句</a:t>
            </a:r>
            <a:r>
              <a:rPr lang="en-US" altLang="zh-CN" dirty="0" smtClean="0"/>
              <a:t>(PDML)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把数据修改分散，减少并发下系统的竞争</a:t>
            </a:r>
            <a:endParaRPr lang="en-US" altLang="zh-CN" dirty="0" smtClean="0"/>
          </a:p>
          <a:p>
            <a:r>
              <a:rPr lang="zh-CN" altLang="en-US" dirty="0" smtClean="0"/>
              <a:t>数据滑动窗口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去除旧数据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加载新数据并建立索引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将新数据纳入分区表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5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ANSI</a:t>
            </a:r>
            <a:r>
              <a:rPr lang="zh-CN" altLang="en-US" dirty="0"/>
              <a:t>隔离级别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3541714"/>
          </a:xfrm>
        </p:spPr>
        <p:txBody>
          <a:bodyPr/>
          <a:lstStyle/>
          <a:p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64355"/>
              </p:ext>
            </p:extLst>
          </p:nvPr>
        </p:nvGraphicFramePr>
        <p:xfrm>
          <a:off x="1209675" y="2377016"/>
          <a:ext cx="9248776" cy="18542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312194"/>
                <a:gridCol w="2312194"/>
                <a:gridCol w="2312194"/>
                <a:gridCol w="23121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隔离级别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脏读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不可重复度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幻读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r>
                        <a:rPr lang="en-US" altLang="zh-CN" baseline="0" dirty="0" smtClean="0"/>
                        <a:t> UNCOMMITTED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COMMITTED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REPEATABLE 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允许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SERIALIZABLE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--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2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分区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区间分区（范围分区）</a:t>
            </a:r>
            <a:endParaRPr lang="en-US" altLang="zh-CN" dirty="0" smtClean="0"/>
          </a:p>
          <a:p>
            <a:r>
              <a:rPr lang="zh-CN" altLang="en-US" dirty="0"/>
              <a:t>散</a:t>
            </a:r>
            <a:r>
              <a:rPr lang="zh-CN" altLang="en-US" dirty="0" smtClean="0"/>
              <a:t>列分区</a:t>
            </a:r>
            <a:endParaRPr lang="en-US" altLang="zh-CN" dirty="0" smtClean="0"/>
          </a:p>
          <a:p>
            <a:r>
              <a:rPr lang="zh-CN" altLang="en-US" dirty="0" smtClean="0"/>
              <a:t>列表分区</a:t>
            </a:r>
            <a:endParaRPr lang="en-US" altLang="zh-CN" dirty="0" smtClean="0"/>
          </a:p>
          <a:p>
            <a:r>
              <a:rPr lang="zh-CN" altLang="en-US" dirty="0" smtClean="0"/>
              <a:t>间隔分区：区间分区</a:t>
            </a:r>
            <a:r>
              <a:rPr lang="en-US" altLang="zh-CN" dirty="0" smtClean="0"/>
              <a:t>+</a:t>
            </a:r>
            <a:r>
              <a:rPr lang="zh-CN" altLang="en-US" dirty="0" smtClean="0"/>
              <a:t>自动创建分区</a:t>
            </a:r>
            <a:endParaRPr lang="en-US" altLang="zh-CN" dirty="0" smtClean="0"/>
          </a:p>
          <a:p>
            <a:r>
              <a:rPr lang="zh-CN" altLang="en-US" dirty="0" smtClean="0"/>
              <a:t>引用分区</a:t>
            </a:r>
            <a:endParaRPr lang="en-US" altLang="zh-CN" dirty="0" smtClean="0"/>
          </a:p>
          <a:p>
            <a:r>
              <a:rPr lang="zh-CN" altLang="en-US" dirty="0" smtClean="0"/>
              <a:t>间隔引用分区</a:t>
            </a:r>
            <a:endParaRPr lang="en-US" altLang="zh-CN" dirty="0" smtClean="0"/>
          </a:p>
          <a:p>
            <a:r>
              <a:rPr lang="zh-CN" altLang="en-US" dirty="0"/>
              <a:t>虚拟</a:t>
            </a:r>
            <a:r>
              <a:rPr lang="zh-CN" altLang="en-US" dirty="0" smtClean="0"/>
              <a:t>列分区</a:t>
            </a:r>
            <a:endParaRPr lang="en-US" altLang="zh-CN" dirty="0" smtClean="0"/>
          </a:p>
          <a:p>
            <a:r>
              <a:rPr lang="zh-CN" altLang="en-US" dirty="0" smtClean="0"/>
              <a:t>组合分区</a:t>
            </a:r>
            <a:endParaRPr lang="en-US" altLang="zh-CN" dirty="0" smtClean="0"/>
          </a:p>
          <a:p>
            <a:r>
              <a:rPr lang="zh-CN" altLang="en-US" dirty="0" smtClean="0"/>
              <a:t>系统分区：比较少见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6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sz="1000" dirty="0" smtClean="0"/>
              <a:t>create </a:t>
            </a:r>
            <a:r>
              <a:rPr lang="en-US" altLang="zh-CN" sz="1000" dirty="0"/>
              <a:t>table </a:t>
            </a:r>
            <a:r>
              <a:rPr lang="en-US" altLang="zh-CN" sz="1000" dirty="0" err="1"/>
              <a:t>range_t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range_key_column</a:t>
            </a:r>
            <a:r>
              <a:rPr lang="en-US" altLang="zh-CN" sz="1000" dirty="0"/>
              <a:t> data not null, data varchar2(20)) partition by </a:t>
            </a:r>
            <a:r>
              <a:rPr lang="en-US" altLang="zh-CN" sz="1000" dirty="0">
                <a:solidFill>
                  <a:srgbClr val="FF0000"/>
                </a:solidFill>
              </a:rPr>
              <a:t>range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range_key_column</a:t>
            </a:r>
            <a:r>
              <a:rPr lang="en-US" altLang="zh-CN" sz="1000" dirty="0"/>
              <a:t>)(partition part_1 values less than(</a:t>
            </a:r>
            <a:r>
              <a:rPr lang="en-US" altLang="zh-CN" sz="1000" dirty="0" err="1"/>
              <a:t>to_date</a:t>
            </a:r>
            <a:r>
              <a:rPr lang="en-US" altLang="zh-CN" sz="1000" dirty="0" smtClean="0"/>
              <a:t>(‘20180101’, ‘</a:t>
            </a:r>
            <a:r>
              <a:rPr lang="en-US" altLang="zh-CN" sz="1000" dirty="0" err="1" smtClean="0"/>
              <a:t>yyyymmdd</a:t>
            </a:r>
            <a:r>
              <a:rPr lang="en-US" altLang="zh-CN" sz="1000" dirty="0" smtClean="0"/>
              <a:t>’))</a:t>
            </a:r>
            <a:r>
              <a:rPr lang="en-US" altLang="zh-CN" sz="1000" dirty="0"/>
              <a:t> ,partition part_2 values less than(</a:t>
            </a:r>
            <a:r>
              <a:rPr lang="en-US" altLang="zh-CN" sz="1000" dirty="0" err="1"/>
              <a:t>to_date</a:t>
            </a:r>
            <a:r>
              <a:rPr lang="en-US" altLang="zh-CN" sz="1000" dirty="0"/>
              <a:t>(‘20190101’, ‘</a:t>
            </a:r>
            <a:r>
              <a:rPr lang="en-US" altLang="zh-CN" sz="1000" dirty="0" err="1"/>
              <a:t>yyyymmdd</a:t>
            </a:r>
            <a:r>
              <a:rPr lang="en-US" altLang="zh-CN" sz="1000" dirty="0" smtClean="0"/>
              <a:t>’)),</a:t>
            </a:r>
            <a:r>
              <a:rPr lang="en-US" altLang="zh-CN" sz="1000" dirty="0"/>
              <a:t>partition </a:t>
            </a:r>
            <a:r>
              <a:rPr lang="en-US" altLang="zh-CN" sz="1000" dirty="0" smtClean="0"/>
              <a:t>part_3 </a:t>
            </a:r>
            <a:r>
              <a:rPr lang="en-US" altLang="zh-CN" sz="1000" dirty="0"/>
              <a:t>values </a:t>
            </a:r>
            <a:r>
              <a:rPr lang="en-US" altLang="zh-CN" sz="1000" dirty="0" smtClean="0"/>
              <a:t>less(</a:t>
            </a:r>
            <a:r>
              <a:rPr lang="en-US" altLang="zh-CN" sz="1000" dirty="0" err="1" smtClean="0"/>
              <a:t>maxvalue</a:t>
            </a:r>
            <a:r>
              <a:rPr lang="en-US" altLang="zh-CN" sz="1000" dirty="0" smtClean="0"/>
              <a:t>));</a:t>
            </a:r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543367"/>
            <a:ext cx="5085714" cy="20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868384"/>
            <a:ext cx="823809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散列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sz="1000" dirty="0"/>
              <a:t>create table </a:t>
            </a:r>
            <a:r>
              <a:rPr lang="en-US" altLang="zh-CN" sz="1000" dirty="0" err="1"/>
              <a:t>hash_t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range_key_column</a:t>
            </a:r>
            <a:r>
              <a:rPr lang="en-US" altLang="zh-CN" sz="1000" dirty="0"/>
              <a:t> date, data varchar2(20)) partition by </a:t>
            </a:r>
            <a:r>
              <a:rPr lang="en-US" altLang="zh-CN" sz="1000" dirty="0">
                <a:solidFill>
                  <a:srgbClr val="FF0000"/>
                </a:solidFill>
              </a:rPr>
              <a:t>hash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range_key_column</a:t>
            </a:r>
            <a:r>
              <a:rPr lang="en-US" altLang="zh-CN" sz="1000" dirty="0" smtClean="0"/>
              <a:t>) (</a:t>
            </a:r>
            <a:r>
              <a:rPr lang="en-US" altLang="zh-CN" sz="1000" dirty="0"/>
              <a:t>partition part_1 tablespace p1,partition part_2 tablespace p2</a:t>
            </a:r>
            <a:r>
              <a:rPr lang="en-US" altLang="zh-CN" sz="1000" dirty="0" smtClean="0"/>
              <a:t>);</a:t>
            </a:r>
            <a:endParaRPr lang="en-US" altLang="zh-CN" sz="1000" dirty="0"/>
          </a:p>
          <a:p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717" y="543367"/>
            <a:ext cx="5085714" cy="20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57" y="3650680"/>
            <a:ext cx="7638095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9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sz="1000" dirty="0"/>
              <a:t>create table </a:t>
            </a:r>
            <a:r>
              <a:rPr lang="en-US" altLang="zh-CN" sz="1000" dirty="0" err="1"/>
              <a:t>list_t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list_key_column</a:t>
            </a:r>
            <a:r>
              <a:rPr lang="en-US" altLang="zh-CN" sz="1000" dirty="0"/>
              <a:t> varchar(2), data varchar2(20)) partition by </a:t>
            </a:r>
            <a:r>
              <a:rPr lang="en-US" altLang="zh-CN" sz="1000" dirty="0">
                <a:solidFill>
                  <a:srgbClr val="FF0000"/>
                </a:solidFill>
              </a:rPr>
              <a:t>list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list_key_column</a:t>
            </a:r>
            <a:r>
              <a:rPr lang="en-US" altLang="zh-CN" sz="1000" dirty="0" smtClean="0"/>
              <a:t>)(</a:t>
            </a:r>
            <a:r>
              <a:rPr lang="en-US" altLang="zh-CN" sz="1000" dirty="0"/>
              <a:t>partition part_1 values('A', 'B'),partition part_2 values('C</a:t>
            </a:r>
            <a:r>
              <a:rPr lang="en-US" altLang="zh-CN" sz="1000" dirty="0" smtClean="0"/>
              <a:t>'));</a:t>
            </a:r>
            <a:endParaRPr lang="en-US" altLang="zh-CN" sz="1000" dirty="0"/>
          </a:p>
          <a:p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43" y="3526841"/>
            <a:ext cx="7780952" cy="2590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48" y="950540"/>
            <a:ext cx="4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虚拟列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sz="1200" dirty="0"/>
              <a:t>create table res(</a:t>
            </a:r>
            <a:r>
              <a:rPr lang="en-US" altLang="zh-CN" sz="1200" dirty="0" err="1"/>
              <a:t>res_code</a:t>
            </a:r>
            <a:r>
              <a:rPr lang="en-US" altLang="zh-CN" sz="1200" dirty="0"/>
              <a:t> varchar(2), </a:t>
            </a:r>
            <a:r>
              <a:rPr lang="en-US" altLang="zh-CN" sz="1200" dirty="0">
                <a:solidFill>
                  <a:srgbClr val="FF0000"/>
                </a:solidFill>
              </a:rPr>
              <a:t>region as (decode(</a:t>
            </a:r>
            <a:r>
              <a:rPr lang="en-US" altLang="zh-CN" sz="1200" dirty="0" err="1">
                <a:solidFill>
                  <a:srgbClr val="FF0000"/>
                </a:solidFill>
              </a:rPr>
              <a:t>substr</a:t>
            </a:r>
            <a:r>
              <a:rPr lang="en-US" altLang="zh-CN" sz="1200" dirty="0">
                <a:solidFill>
                  <a:srgbClr val="FF0000"/>
                </a:solidFill>
              </a:rPr>
              <a:t>(res_code,1,1), 'A', 'NE', 'C', 'NE','B','SW','D','NW</a:t>
            </a:r>
            <a:r>
              <a:rPr lang="en-US" altLang="zh-CN" sz="1200" dirty="0" smtClean="0">
                <a:solidFill>
                  <a:srgbClr val="FF0000"/>
                </a:solidFill>
              </a:rPr>
              <a:t>'))</a:t>
            </a:r>
            <a:r>
              <a:rPr lang="en-US" altLang="zh-CN" sz="1200" dirty="0" smtClean="0"/>
              <a:t>) partition </a:t>
            </a:r>
            <a:r>
              <a:rPr lang="en-US" altLang="zh-CN" sz="1200" dirty="0"/>
              <a:t>by </a:t>
            </a:r>
            <a:r>
              <a:rPr lang="en-US" altLang="zh-CN" sz="1200" dirty="0">
                <a:solidFill>
                  <a:srgbClr val="FF0000"/>
                </a:solidFill>
              </a:rPr>
              <a:t>list</a:t>
            </a:r>
            <a:r>
              <a:rPr lang="en-US" altLang="zh-CN" sz="1200" dirty="0"/>
              <a:t>(region)(partition p1 values('NE'), partition p2 values('SW'), partition p3 values('NW</a:t>
            </a:r>
            <a:r>
              <a:rPr lang="en-US" altLang="zh-CN" sz="1200" dirty="0" smtClean="0"/>
              <a:t>'));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60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2027866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创建：</a:t>
            </a:r>
            <a:endParaRPr lang="en-US" altLang="zh-CN" dirty="0" smtClean="0"/>
          </a:p>
          <a:p>
            <a:pPr lvl="1"/>
            <a:r>
              <a:rPr lang="en-US" altLang="zh-CN" sz="1000" dirty="0"/>
              <a:t>create table </a:t>
            </a:r>
            <a:r>
              <a:rPr lang="en-US" altLang="zh-CN" sz="1000" dirty="0" err="1"/>
              <a:t>composite_t</a:t>
            </a:r>
            <a:r>
              <a:rPr lang="en-US" altLang="zh-CN" sz="1000" dirty="0"/>
              <a:t>(</a:t>
            </a:r>
            <a:r>
              <a:rPr lang="en-US" altLang="zh-CN" sz="1000" dirty="0" err="1"/>
              <a:t>range_c</a:t>
            </a:r>
            <a:r>
              <a:rPr lang="en-US" altLang="zh-CN" sz="1000" dirty="0"/>
              <a:t> date, </a:t>
            </a:r>
            <a:r>
              <a:rPr lang="en-US" altLang="zh-CN" sz="1000" dirty="0" err="1"/>
              <a:t>hash_c</a:t>
            </a:r>
            <a:r>
              <a:rPr lang="en-US" altLang="zh-CN" sz="1000" dirty="0"/>
              <a:t> </a:t>
            </a:r>
            <a:r>
              <a:rPr lang="en-US" altLang="zh-CN" sz="1000" dirty="0" err="1"/>
              <a:t>int</a:t>
            </a:r>
            <a:r>
              <a:rPr lang="en-US" altLang="zh-CN" sz="1000" dirty="0"/>
              <a:t>, data varchar(2)) partition by range(</a:t>
            </a:r>
            <a:r>
              <a:rPr lang="en-US" altLang="zh-CN" sz="1000" dirty="0" err="1"/>
              <a:t>range_c</a:t>
            </a:r>
            <a:r>
              <a:rPr lang="en-US" altLang="zh-CN" sz="1000" dirty="0"/>
              <a:t>) </a:t>
            </a:r>
            <a:r>
              <a:rPr lang="en-US" altLang="zh-CN" sz="1000" dirty="0" smtClean="0"/>
              <a:t>interval </a:t>
            </a:r>
            <a:r>
              <a:rPr lang="en-US" altLang="zh-CN" sz="1000" dirty="0"/>
              <a:t>(</a:t>
            </a:r>
            <a:r>
              <a:rPr lang="en-US" altLang="zh-CN" sz="1000" dirty="0" err="1"/>
              <a:t>numtoyminterval</a:t>
            </a:r>
            <a:r>
              <a:rPr lang="en-US" altLang="zh-CN" sz="1000" dirty="0"/>
              <a:t>(1, </a:t>
            </a:r>
            <a:r>
              <a:rPr lang="en-US" altLang="zh-CN" sz="1000" dirty="0" smtClean="0"/>
              <a:t>‘year’)) </a:t>
            </a:r>
            <a:r>
              <a:rPr lang="en-US" altLang="zh-CN" sz="1000" dirty="0" err="1"/>
              <a:t>subpartition</a:t>
            </a:r>
            <a:r>
              <a:rPr lang="en-US" altLang="zh-CN" sz="1000" dirty="0"/>
              <a:t> by hash(</a:t>
            </a:r>
            <a:r>
              <a:rPr lang="en-US" altLang="zh-CN" sz="1000" dirty="0" err="1"/>
              <a:t>hash_c</a:t>
            </a:r>
            <a:r>
              <a:rPr lang="en-US" altLang="zh-CN" sz="1000" dirty="0"/>
              <a:t>) </a:t>
            </a:r>
            <a:r>
              <a:rPr lang="en-US" altLang="zh-CN" sz="1000" dirty="0" err="1"/>
              <a:t>subpartitions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2 (</a:t>
            </a:r>
            <a:r>
              <a:rPr lang="en-US" altLang="zh-CN" sz="1000" dirty="0"/>
              <a:t>partition p1 values less than(</a:t>
            </a:r>
            <a:r>
              <a:rPr lang="en-US" altLang="zh-CN" sz="1000" dirty="0" err="1"/>
              <a:t>to_date</a:t>
            </a:r>
            <a:r>
              <a:rPr lang="en-US" altLang="zh-CN" sz="1000" dirty="0" smtClean="0"/>
              <a:t>(‘20180101’, ‘</a:t>
            </a:r>
            <a:r>
              <a:rPr lang="en-US" altLang="zh-CN" sz="1000" dirty="0" err="1" smtClean="0"/>
              <a:t>yyyymmdd</a:t>
            </a:r>
            <a:r>
              <a:rPr lang="en-US" altLang="zh-CN" sz="1000" dirty="0" smtClean="0"/>
              <a:t>’))(</a:t>
            </a:r>
            <a:r>
              <a:rPr lang="en-US" altLang="zh-CN" sz="1000" dirty="0" err="1"/>
              <a:t>subpartition</a:t>
            </a:r>
            <a:r>
              <a:rPr lang="en-US" altLang="zh-CN" sz="1000" dirty="0"/>
              <a:t> p1s1,subpartition p1s2</a:t>
            </a:r>
            <a:r>
              <a:rPr lang="en-US" altLang="zh-CN" sz="1000" dirty="0" smtClean="0"/>
              <a:t>), partition </a:t>
            </a:r>
            <a:r>
              <a:rPr lang="en-US" altLang="zh-CN" sz="1000" dirty="0"/>
              <a:t>p2 values less than(</a:t>
            </a:r>
            <a:r>
              <a:rPr lang="en-US" altLang="zh-CN" sz="1000" dirty="0" err="1"/>
              <a:t>to_date</a:t>
            </a:r>
            <a:r>
              <a:rPr lang="en-US" altLang="zh-CN" sz="1000" dirty="0" smtClean="0"/>
              <a:t>(‘20190101’, ‘</a:t>
            </a:r>
            <a:r>
              <a:rPr lang="en-US" altLang="zh-CN" sz="1000" dirty="0" err="1" smtClean="0"/>
              <a:t>yyyymmdd</a:t>
            </a:r>
            <a:r>
              <a:rPr lang="en-US" altLang="zh-CN" sz="1000" dirty="0" smtClean="0"/>
              <a:t>’))(</a:t>
            </a:r>
            <a:r>
              <a:rPr lang="en-US" altLang="zh-CN" sz="1000" dirty="0" err="1"/>
              <a:t>subpartition</a:t>
            </a:r>
            <a:r>
              <a:rPr lang="en-US" altLang="zh-CN" sz="1000" dirty="0"/>
              <a:t> p2s1,subpartition p2s2</a:t>
            </a:r>
            <a:r>
              <a:rPr lang="en-US" altLang="zh-CN" sz="1000" dirty="0" smtClean="0"/>
              <a:t>))</a:t>
            </a:r>
            <a:r>
              <a:rPr lang="en-US" altLang="zh-CN" sz="1000" dirty="0"/>
              <a:t>;</a:t>
            </a:r>
            <a:endParaRPr lang="zh-CN" altLang="en-US" sz="1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07" y="3298456"/>
            <a:ext cx="5021350" cy="28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r>
              <a:rPr lang="zh-CN" altLang="en-US" dirty="0" smtClean="0"/>
              <a:t>分区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2" y="1690336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本地索引：按表分区的方式对所有分区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本地前缀索引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本地非前缀索引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创建：</a:t>
            </a:r>
            <a:r>
              <a:rPr lang="en-US" altLang="zh-CN" sz="1600" dirty="0"/>
              <a:t> create index </a:t>
            </a:r>
            <a:r>
              <a:rPr lang="en-US" altLang="zh-CN" sz="1600" dirty="0" err="1" smtClean="0"/>
              <a:t>l_idx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on t(owner, </a:t>
            </a:r>
            <a:r>
              <a:rPr lang="en-US" altLang="zh-CN" sz="1600" dirty="0" err="1" smtClean="0"/>
              <a:t>object_type</a:t>
            </a:r>
            <a:r>
              <a:rPr lang="en-US" altLang="zh-CN" sz="1600" dirty="0" smtClean="0"/>
              <a:t>) </a:t>
            </a:r>
            <a:r>
              <a:rPr lang="en-US" altLang="zh-CN" sz="1600" dirty="0" smtClean="0">
                <a:solidFill>
                  <a:srgbClr val="FF0000"/>
                </a:solidFill>
              </a:rPr>
              <a:t>local</a:t>
            </a:r>
            <a:r>
              <a:rPr lang="en-US" altLang="zh-CN" sz="1600" dirty="0" smtClean="0"/>
              <a:t>;</a:t>
            </a:r>
          </a:p>
          <a:p>
            <a:r>
              <a:rPr lang="zh-CN" altLang="en-US" sz="1600" dirty="0" smtClean="0"/>
              <a:t>全局分区索引：按区间或散列对索引分区</a:t>
            </a:r>
            <a:endParaRPr lang="en-US" altLang="zh-CN" sz="1600" dirty="0" smtClean="0"/>
          </a:p>
          <a:p>
            <a:pPr lvl="1"/>
            <a:r>
              <a:rPr lang="zh-CN" altLang="en-US" sz="1200" dirty="0" smtClean="0"/>
              <a:t>创建：</a:t>
            </a:r>
            <a:r>
              <a:rPr lang="en-US" altLang="zh-CN" sz="1200" dirty="0" smtClean="0"/>
              <a:t>create index </a:t>
            </a:r>
            <a:r>
              <a:rPr lang="en-US" altLang="zh-CN" sz="1200" dirty="0" err="1" smtClean="0"/>
              <a:t>g_p_idx</a:t>
            </a:r>
            <a:r>
              <a:rPr lang="en-US" altLang="zh-CN" sz="1200" dirty="0" smtClean="0"/>
              <a:t> on t(owner, </a:t>
            </a:r>
            <a:r>
              <a:rPr lang="en-US" altLang="zh-CN" sz="1200" dirty="0" err="1" smtClean="0"/>
              <a:t>object_type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object_name</a:t>
            </a:r>
            <a:r>
              <a:rPr lang="en-US" altLang="zh-CN" sz="1200" dirty="0" smtClean="0"/>
              <a:t>) </a:t>
            </a:r>
            <a:r>
              <a:rPr lang="en-US" altLang="zh-CN" sz="1200" dirty="0" smtClean="0">
                <a:solidFill>
                  <a:srgbClr val="FF0000"/>
                </a:solidFill>
              </a:rPr>
              <a:t>global partition by hash(owner) partitions 16</a:t>
            </a:r>
            <a:r>
              <a:rPr lang="en-US" altLang="zh-CN" sz="1200" dirty="0" smtClean="0"/>
              <a:t>;</a:t>
            </a:r>
          </a:p>
          <a:p>
            <a:r>
              <a:rPr lang="zh-CN" altLang="en-US" sz="1600" dirty="0" smtClean="0"/>
              <a:t>全局索引</a:t>
            </a:r>
            <a:endParaRPr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23" y="4602655"/>
            <a:ext cx="7658867" cy="204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五、数据库文件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623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创建临时表空间</a:t>
            </a:r>
            <a:endParaRPr lang="en-US" altLang="zh-CN" dirty="0" smtClean="0"/>
          </a:p>
          <a:p>
            <a:pPr lvl="1"/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temporary</a:t>
            </a:r>
            <a:r>
              <a:rPr lang="en-US" altLang="zh-CN" dirty="0"/>
              <a:t> tablespace </a:t>
            </a:r>
            <a:r>
              <a:rPr lang="en-US" altLang="zh-CN" dirty="0" err="1"/>
              <a:t>ts_tmp</a:t>
            </a:r>
            <a:r>
              <a:rPr lang="en-US" altLang="zh-CN" dirty="0"/>
              <a:t> </a:t>
            </a:r>
            <a:r>
              <a:rPr lang="en-US" altLang="zh-CN" dirty="0" err="1" smtClean="0"/>
              <a:t>datafile</a:t>
            </a:r>
            <a:r>
              <a:rPr lang="en-US" altLang="zh-CN" dirty="0" smtClean="0"/>
              <a:t> </a:t>
            </a:r>
            <a:r>
              <a:rPr lang="en-US" altLang="zh-CN" dirty="0"/>
              <a:t>'D:\APP\ORCL\ORADATA\MUPHY\</a:t>
            </a:r>
            <a:r>
              <a:rPr lang="en-US" altLang="zh-CN" dirty="0" err="1"/>
              <a:t>ts_tmp.dbf</a:t>
            </a:r>
            <a:r>
              <a:rPr lang="en-US" altLang="zh-CN" dirty="0"/>
              <a:t>' size 32m </a:t>
            </a:r>
            <a:r>
              <a:rPr lang="en-US" altLang="zh-CN" dirty="0" err="1"/>
              <a:t>autoextend</a:t>
            </a:r>
            <a:r>
              <a:rPr lang="en-US" altLang="zh-CN" dirty="0"/>
              <a:t> on next 32m </a:t>
            </a:r>
            <a:r>
              <a:rPr lang="en-US" altLang="zh-CN" dirty="0" err="1"/>
              <a:t>maxsize</a:t>
            </a:r>
            <a:r>
              <a:rPr lang="en-US" altLang="zh-CN" dirty="0"/>
              <a:t> unlimited extent management local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创建数据表空间</a:t>
            </a:r>
            <a:endParaRPr lang="en-US" altLang="zh-CN" dirty="0" smtClean="0"/>
          </a:p>
          <a:p>
            <a:pPr lvl="1"/>
            <a:r>
              <a:rPr lang="en-US" altLang="zh-CN" dirty="0"/>
              <a:t>create tablespace ts_1 logging </a:t>
            </a:r>
            <a:r>
              <a:rPr lang="en-US" altLang="zh-CN" dirty="0" err="1"/>
              <a:t>datafile</a:t>
            </a:r>
            <a:r>
              <a:rPr lang="en-US" altLang="zh-CN" dirty="0"/>
              <a:t> 'D:\APP\ORCL\ORADATA\MUPHY\ts_1.dbf' size 32m </a:t>
            </a:r>
            <a:r>
              <a:rPr lang="en-US" altLang="zh-CN" dirty="0" err="1"/>
              <a:t>autoextend</a:t>
            </a:r>
            <a:r>
              <a:rPr lang="en-US" altLang="zh-CN" dirty="0"/>
              <a:t> on next 32m </a:t>
            </a:r>
            <a:r>
              <a:rPr lang="en-US" altLang="zh-CN" dirty="0" err="1"/>
              <a:t>maxsize</a:t>
            </a:r>
            <a:r>
              <a:rPr lang="en-US" altLang="zh-CN" dirty="0"/>
              <a:t> unlimited extent management local;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8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</a:t>
            </a:r>
            <a:r>
              <a:rPr lang="zh-CN" altLang="en-US" dirty="0" smtClean="0"/>
              <a:t>、内存结构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30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隔离级别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 COMMITTED(</a:t>
            </a:r>
            <a:r>
              <a:rPr lang="zh-CN" altLang="en-US" dirty="0" smtClean="0"/>
              <a:t>默认模式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SERIALIZABLE</a:t>
            </a:r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还提供一种只读级别：</a:t>
            </a:r>
            <a:r>
              <a:rPr lang="en-US" altLang="zh-CN" dirty="0" smtClean="0"/>
              <a:t>READ ONLY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七</a:t>
            </a:r>
            <a:r>
              <a:rPr lang="zh-CN" altLang="en-US" dirty="0" smtClean="0"/>
              <a:t>、数据库进程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2738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</a:t>
            </a:r>
            <a:r>
              <a:rPr lang="zh-CN" altLang="en-US" dirty="0" smtClean="0"/>
              <a:t>、数据备份恢复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1413" y="2457450"/>
            <a:ext cx="9905999" cy="3790949"/>
          </a:xfrm>
        </p:spPr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24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多版本、读一致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读一致查询：对于一个给定的时间点，查询会产生一致的结果</a:t>
            </a:r>
            <a:endParaRPr lang="en-US" altLang="zh-CN" dirty="0" smtClean="0"/>
          </a:p>
          <a:p>
            <a:r>
              <a:rPr lang="zh-CN" altLang="en-US" dirty="0" smtClean="0"/>
              <a:t>非阻塞查询：查询的会话不会被写阻塞，读操作也不会阻塞写操作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一致读和当前读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Oracle</a:t>
            </a:r>
            <a:r>
              <a:rPr lang="zh-CN" altLang="en-US" dirty="0" smtClean="0"/>
              <a:t>处理语句时会进行两种读取：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一致读（</a:t>
            </a:r>
            <a:r>
              <a:rPr lang="en-US" altLang="zh-CN" dirty="0" smtClean="0"/>
              <a:t>consistent read</a:t>
            </a:r>
            <a:r>
              <a:rPr lang="zh-CN" altLang="en-US" dirty="0" smtClean="0"/>
              <a:t>）：“发现”要修改的行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当前读（</a:t>
            </a:r>
            <a:r>
              <a:rPr lang="en-US" altLang="zh-CN" dirty="0" smtClean="0"/>
              <a:t>current read</a:t>
            </a:r>
            <a:r>
              <a:rPr lang="zh-CN" altLang="en-US" dirty="0" smtClean="0"/>
              <a:t>）：取得数据块来正真的修改</a:t>
            </a:r>
            <a:endParaRPr lang="en-US" altLang="zh-CN" dirty="0" smtClean="0"/>
          </a:p>
          <a:p>
            <a:r>
              <a:rPr lang="zh-CN" altLang="en-US" dirty="0" smtClean="0"/>
              <a:t>当检测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存在</a:t>
            </a:r>
            <a:r>
              <a:rPr lang="zh-CN" altLang="en-US" dirty="0"/>
              <a:t>当前</a:t>
            </a:r>
            <a:r>
              <a:rPr lang="zh-CN" altLang="en-US" dirty="0" smtClean="0"/>
              <a:t>读与一致读不相同时，会重</a:t>
            </a:r>
            <a:r>
              <a:rPr lang="zh-CN" altLang="en-US" dirty="0"/>
              <a:t>启</a:t>
            </a:r>
            <a:r>
              <a:rPr lang="en-US" altLang="zh-CN" dirty="0"/>
              <a:t>update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 smtClean="0"/>
              <a:t>悄悄回</a:t>
            </a:r>
            <a:r>
              <a:rPr lang="zh-CN" altLang="en-US" dirty="0"/>
              <a:t>滚之前的修改操作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进入</a:t>
            </a:r>
            <a:r>
              <a:rPr lang="en-US" altLang="zh-CN" dirty="0"/>
              <a:t>select for update</a:t>
            </a:r>
            <a:r>
              <a:rPr lang="zh-CN" altLang="en-US" dirty="0"/>
              <a:t>模式，锁定需要修改的行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对锁定的行进行修改操作</a:t>
            </a:r>
          </a:p>
        </p:txBody>
      </p:sp>
    </p:spTree>
    <p:extLst>
      <p:ext uri="{BB962C8B-B14F-4D97-AF65-F5344CB8AC3E}">
        <p14:creationId xmlns:p14="http://schemas.microsoft.com/office/powerpoint/2010/main" val="4694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事务是数据库区别于文件系统的特性之一，</a:t>
            </a:r>
            <a:r>
              <a:rPr lang="zh-CN" altLang="en-US" dirty="0"/>
              <a:t>事务的基本作用：将数据从一种状态转变成另一种状态，要么全部操作成功，要么全部操作失败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ACID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原子性（</a:t>
            </a:r>
            <a:r>
              <a:rPr lang="en-US" altLang="zh-CN" dirty="0"/>
              <a:t>Atomicity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原子</a:t>
            </a:r>
            <a:r>
              <a:rPr lang="zh-CN" altLang="en-US" dirty="0"/>
              <a:t>性是指事务是一个不可分割的工作单位，事务中的操作要么都发生，要么都不发生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zh-CN" altLang="en-US" dirty="0"/>
              <a:t>（</a:t>
            </a:r>
            <a:r>
              <a:rPr lang="en-US" altLang="zh-CN" dirty="0"/>
              <a:t>Consistency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事务</a:t>
            </a:r>
            <a:r>
              <a:rPr lang="zh-CN" altLang="en-US" dirty="0"/>
              <a:t>前后数据的完整性必须保持一致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隔离</a:t>
            </a:r>
            <a:r>
              <a:rPr lang="zh-CN" altLang="en-US" dirty="0"/>
              <a:t>性（</a:t>
            </a:r>
            <a:r>
              <a:rPr lang="en-US" altLang="zh-CN" dirty="0"/>
              <a:t>Isolation</a:t>
            </a:r>
            <a:r>
              <a:rPr lang="zh-CN" altLang="en-US" dirty="0"/>
              <a:t>）事务的隔离性是多个用户并发访问数据库时，数据库为每一个用户开启的事务，不能被其他事务的操作数据所干扰，多个并发事务之间要相互</a:t>
            </a:r>
            <a:r>
              <a:rPr lang="zh-CN" altLang="en-US" dirty="0" smtClean="0"/>
              <a:t>隔离。</a:t>
            </a:r>
            <a:endParaRPr lang="en-US" altLang="zh-CN" dirty="0" smtClean="0"/>
          </a:p>
          <a:p>
            <a:r>
              <a:rPr lang="zh-CN" altLang="en-US" dirty="0" smtClean="0"/>
              <a:t>持久性</a:t>
            </a:r>
            <a:r>
              <a:rPr lang="zh-CN" altLang="en-US" dirty="0"/>
              <a:t>（</a:t>
            </a:r>
            <a:r>
              <a:rPr lang="en-US" altLang="zh-CN" dirty="0"/>
              <a:t>Durability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持久性</a:t>
            </a:r>
            <a:r>
              <a:rPr lang="zh-CN" altLang="en-US" dirty="0"/>
              <a:t>是指一个事务一旦被提交，它对数据库中数据的改变就是永久性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1110</TotalTime>
  <Words>3343</Words>
  <Application>Microsoft Office PowerPoint</Application>
  <PresentationFormat>宽屏</PresentationFormat>
  <Paragraphs>373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Arial</vt:lpstr>
      <vt:lpstr>Courier New</vt:lpstr>
      <vt:lpstr>Trebuchet MS</vt:lpstr>
      <vt:lpstr>Tw Cen MT</vt:lpstr>
      <vt:lpstr>Verdana</vt:lpstr>
      <vt:lpstr>电路</vt:lpstr>
      <vt:lpstr>深入理解Oracle表、索引和分区</vt:lpstr>
      <vt:lpstr>一、并发控制</vt:lpstr>
      <vt:lpstr>Oracle锁</vt:lpstr>
      <vt:lpstr>ANSI隔离级别</vt:lpstr>
      <vt:lpstr>ORACLE隔离级别</vt:lpstr>
      <vt:lpstr>多版本、读一致</vt:lpstr>
      <vt:lpstr>一致读和当前读</vt:lpstr>
      <vt:lpstr>二、事务</vt:lpstr>
      <vt:lpstr>ACID特性</vt:lpstr>
      <vt:lpstr>事务控制语句</vt:lpstr>
      <vt:lpstr>隐式提交</vt:lpstr>
      <vt:lpstr>不好的习惯--在循环中提交</vt:lpstr>
      <vt:lpstr>自治事务</vt:lpstr>
      <vt:lpstr>Commit做什么</vt:lpstr>
      <vt:lpstr>ROLLBACK做什么</vt:lpstr>
      <vt:lpstr>三、数据库表</vt:lpstr>
      <vt:lpstr>行迁移</vt:lpstr>
      <vt:lpstr>堆组织表</vt:lpstr>
      <vt:lpstr>索引组织表（IOT）</vt:lpstr>
      <vt:lpstr>索引聚簇表</vt:lpstr>
      <vt:lpstr>散列聚簇表</vt:lpstr>
      <vt:lpstr>有序散列聚簇表</vt:lpstr>
      <vt:lpstr>对象表</vt:lpstr>
      <vt:lpstr>嵌套表</vt:lpstr>
      <vt:lpstr>临时表</vt:lpstr>
      <vt:lpstr>四、数据库索引</vt:lpstr>
      <vt:lpstr>B*TREE索引  --类似于二叉树结构的索引，扩展性非常</vt:lpstr>
      <vt:lpstr>反向键索引  --对B*TREE索引键反转建立的索引</vt:lpstr>
      <vt:lpstr>降序索引  --对B*TREE索引扩展，以从大到小的方式存储</vt:lpstr>
      <vt:lpstr>什么时候使用B*TREE索引</vt:lpstr>
      <vt:lpstr>位图索引  --位图索引是为数据仓库/即席查询设计</vt:lpstr>
      <vt:lpstr>位图级联索引 </vt:lpstr>
      <vt:lpstr>什么时候位图索引</vt:lpstr>
      <vt:lpstr>函数索引</vt:lpstr>
      <vt:lpstr>虚拟列索引</vt:lpstr>
      <vt:lpstr>组合索引</vt:lpstr>
      <vt:lpstr>不走索引原因</vt:lpstr>
      <vt:lpstr>五、数据库分区</vt:lpstr>
      <vt:lpstr>分区的优势</vt:lpstr>
      <vt:lpstr>分区机制</vt:lpstr>
      <vt:lpstr>区间分区</vt:lpstr>
      <vt:lpstr>散列分区</vt:lpstr>
      <vt:lpstr>列表分区</vt:lpstr>
      <vt:lpstr>虚拟列分区</vt:lpstr>
      <vt:lpstr>组合分区</vt:lpstr>
      <vt:lpstr>索引分区</vt:lpstr>
      <vt:lpstr>五、数据库文件</vt:lpstr>
      <vt:lpstr>表空间</vt:lpstr>
      <vt:lpstr>六、内存结构</vt:lpstr>
      <vt:lpstr>七、数据库进程</vt:lpstr>
      <vt:lpstr>八、数据备份恢复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明虎</dc:creator>
  <cp:lastModifiedBy>杨 明虎</cp:lastModifiedBy>
  <cp:revision>134</cp:revision>
  <dcterms:created xsi:type="dcterms:W3CDTF">2019-09-16T16:47:06Z</dcterms:created>
  <dcterms:modified xsi:type="dcterms:W3CDTF">2019-09-26T16:04:22Z</dcterms:modified>
</cp:coreProperties>
</file>