
<file path=[Content_Types].xml><?xml version="1.0" encoding="utf-8"?>
<Types xmlns="http://schemas.openxmlformats.org/package/2006/content-types">
  <Default Extension="jpeg" ContentType="image/jpeg"/>
  <Default Extension="jp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BE15"/>
    <a:srgbClr val="5AD918"/>
    <a:srgbClr val="2FD912"/>
    <a:srgbClr val="E7FFCE"/>
    <a:srgbClr val="CEFF9D"/>
    <a:srgbClr val="ABFF56"/>
    <a:srgbClr val="D4BA01"/>
    <a:srgbClr val="DAC11E"/>
    <a:srgbClr val="DEFFCF"/>
    <a:srgbClr val="A1C9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4689"/>
  </p:normalViewPr>
  <p:slideViewPr>
    <p:cSldViewPr snapToGrid="0" snapToObjects="1">
      <p:cViewPr>
        <p:scale>
          <a:sx n="25" d="100"/>
          <a:sy n="25" d="100"/>
        </p:scale>
        <p:origin x="744" y="-235"/>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B1F554-8471-F74E-95A3-3E7FC8AE6388}" type="datetimeFigureOut">
              <a:rPr lang="en-US" smtClean="0"/>
              <a:pPr/>
              <a:t>9/18/2024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5E2536-F949-A046-9408-77F5280C62D9}" type="slidenum">
              <a:rPr lang="en-US" smtClean="0"/>
              <a:pPr/>
              <a:t>‹#›</a:t>
            </a:fld>
            <a:endParaRPr lang="en-US"/>
          </a:p>
        </p:txBody>
      </p:sp>
    </p:spTree>
    <p:extLst>
      <p:ext uri="{BB962C8B-B14F-4D97-AF65-F5344CB8AC3E}">
        <p14:creationId xmlns:p14="http://schemas.microsoft.com/office/powerpoint/2010/main" val="192009105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a:cs typeface="Arial"/>
              </a:rPr>
              <a:t>feel free to change background colors &amp; text boxes</a:t>
            </a:r>
            <a:r>
              <a:rPr lang="en-US" sz="1200" baseline="0" dirty="0">
                <a:solidFill>
                  <a:schemeClr val="bg1"/>
                </a:solidFill>
                <a:latin typeface="Arial"/>
                <a:cs typeface="Arial"/>
              </a:rPr>
              <a:t> and use sections for difference purposes!</a:t>
            </a:r>
            <a:endParaRPr lang="en-US" sz="1200" dirty="0">
              <a:solidFill>
                <a:schemeClr val="bg1"/>
              </a:solidFill>
              <a:latin typeface="Arial"/>
              <a:cs typeface="Arial"/>
            </a:endParaRPr>
          </a:p>
          <a:p>
            <a:endParaRPr lang="en-US" dirty="0"/>
          </a:p>
        </p:txBody>
      </p:sp>
      <p:sp>
        <p:nvSpPr>
          <p:cNvPr id="4" name="Slide Number Placeholder 3"/>
          <p:cNvSpPr>
            <a:spLocks noGrp="1"/>
          </p:cNvSpPr>
          <p:nvPr>
            <p:ph type="sldNum" sz="quarter" idx="10"/>
          </p:nvPr>
        </p:nvSpPr>
        <p:spPr/>
        <p:txBody>
          <a:bodyPr/>
          <a:lstStyle/>
          <a:p>
            <a:fld id="{EC5E2536-F949-A046-9408-77F5280C62D9}"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C2C9624-8537-344B-A181-774C3CF89A66}" type="datetimeFigureOut">
              <a:rPr lang="en-US" smtClean="0"/>
              <a:pPr/>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2C9624-8537-344B-A181-774C3CF89A66}" type="datetimeFigureOut">
              <a:rPr lang="en-US" smtClean="0"/>
              <a:pPr/>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2C9624-8537-344B-A181-774C3CF89A66}" type="datetimeFigureOut">
              <a:rPr lang="en-US" smtClean="0"/>
              <a:pPr/>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2C9624-8537-344B-A181-774C3CF89A66}" type="datetimeFigureOut">
              <a:rPr lang="en-US" smtClean="0"/>
              <a:pPr/>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2C9624-8537-344B-A181-774C3CF89A66}" type="datetimeFigureOut">
              <a:rPr lang="en-US" smtClean="0"/>
              <a:pPr/>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C2C9624-8537-344B-A181-774C3CF89A66}" type="datetimeFigureOut">
              <a:rPr lang="en-US" smtClean="0"/>
              <a:pPr/>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C2C9624-8537-344B-A181-774C3CF89A66}" type="datetimeFigureOut">
              <a:rPr lang="en-US" smtClean="0"/>
              <a:pPr/>
              <a:t>9/18/2024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C2C9624-8537-344B-A181-774C3CF89A66}" type="datetimeFigureOut">
              <a:rPr lang="en-US" smtClean="0"/>
              <a:pPr/>
              <a:t>9/18/2024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2C9624-8537-344B-A181-774C3CF89A66}" type="datetimeFigureOut">
              <a:rPr lang="en-US" smtClean="0"/>
              <a:pPr/>
              <a:t>9/18/2024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0C2C9624-8537-344B-A181-774C3CF89A66}" type="datetimeFigureOut">
              <a:rPr lang="en-US" smtClean="0"/>
              <a:pPr/>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0C2C9624-8537-344B-A181-774C3CF89A66}" type="datetimeFigureOut">
              <a:rPr lang="en-US" smtClean="0"/>
              <a:pPr/>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0C2C9624-8537-344B-A181-774C3CF89A66}" type="datetimeFigureOut">
              <a:rPr lang="en-US" smtClean="0"/>
              <a:pPr/>
              <a:t>9/18/2024</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4AF12122-570C-394B-A3C0-8A0DA37D738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3.jpg"/><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1720815" y="8215056"/>
            <a:ext cx="11694493" cy="10556736"/>
          </a:xfrm>
          <a:prstGeom prst="rect">
            <a:avLst/>
          </a:prstGeom>
          <a:solidFill>
            <a:schemeClr val="bg1">
              <a:lumMod val="75000"/>
              <a:alpha val="68000"/>
            </a:schemeClr>
          </a:solidFill>
          <a:ln>
            <a:noFill/>
          </a:ln>
          <a:effectLst>
            <a:glow rad="101600">
              <a:schemeClr val="bg1">
                <a:lumMod val="85000"/>
                <a:alpha val="75000"/>
              </a:schemeClr>
            </a:glow>
            <a:outerShdw blurRad="441325" dist="774700" dir="2700000" algn="tl" rotWithShape="0">
              <a:schemeClr val="bg1">
                <a:lumMod val="50000"/>
                <a:alpha val="43000"/>
              </a:schemeClr>
            </a:outerShdw>
            <a:softEdge rad="381000"/>
          </a:effectLst>
        </p:spPr>
        <p:txBody>
          <a:bodyPr wrap="square" lIns="365760" tIns="274320" rIns="365760" bIns="274320">
            <a:spAutoFit/>
          </a:bodyPr>
          <a:lstStyle/>
          <a:p>
            <a:pPr algn="just"/>
            <a:r>
              <a:rPr lang="en-US" sz="5000" dirty="0"/>
              <a:t>Salesforce is one of the best cloud-based CRM platforms. It is an integrated CRM platform that provides a single shared view w of each customer for all the departments within an organization, such as Marketing, Sales, Commerce, and Service. Our salesforce tutorial is designed to help beginners with the Salesforce and professionals' basic concepts with advanced with advanced concepts. In this, we will cover all the essential topics. of Salesforce from beginning to Apex development.</a:t>
            </a:r>
          </a:p>
        </p:txBody>
      </p:sp>
      <p:sp>
        <p:nvSpPr>
          <p:cNvPr id="250" name="TextBox 249"/>
          <p:cNvSpPr txBox="1"/>
          <p:nvPr/>
        </p:nvSpPr>
        <p:spPr>
          <a:xfrm>
            <a:off x="1819933" y="20538891"/>
            <a:ext cx="11455772" cy="1384995"/>
          </a:xfrm>
          <a:prstGeom prst="rect">
            <a:avLst/>
          </a:prstGeom>
          <a:solidFill>
            <a:schemeClr val="tx2">
              <a:lumMod val="75000"/>
            </a:schemeClr>
          </a:solidFill>
          <a:effectLst>
            <a:outerShdw blurRad="50800" dist="381000" dir="2700000" algn="tl" rotWithShape="0">
              <a:srgbClr val="000000">
                <a:alpha val="43000"/>
              </a:srgbClr>
            </a:outerShdw>
          </a:effectLst>
          <a:scene3d>
            <a:camera prst="orthographicFront"/>
            <a:lightRig rig="threePt" dir="t"/>
          </a:scene3d>
          <a:sp3d>
            <a:bevelT/>
            <a:bevelB/>
          </a:sp3d>
        </p:spPr>
        <p:txBody>
          <a:bodyPr wrap="square" tIns="91440" bIns="365760" rtlCol="0">
            <a:spAutoFit/>
          </a:bodyPr>
          <a:lstStyle/>
          <a:p>
            <a:pPr algn="ctr"/>
            <a:r>
              <a:rPr lang="en-US" sz="6000" b="1" dirty="0">
                <a:solidFill>
                  <a:schemeClr val="bg1"/>
                </a:solidFill>
              </a:rPr>
              <a:t>Background</a:t>
            </a:r>
            <a:endParaRPr lang="en-US" sz="1200" b="1" dirty="0">
              <a:solidFill>
                <a:schemeClr val="bg1"/>
              </a:solidFill>
            </a:endParaRPr>
          </a:p>
        </p:txBody>
      </p:sp>
      <p:sp>
        <p:nvSpPr>
          <p:cNvPr id="251" name="TextBox 250"/>
          <p:cNvSpPr txBox="1"/>
          <p:nvPr/>
        </p:nvSpPr>
        <p:spPr>
          <a:xfrm>
            <a:off x="14688571" y="6210586"/>
            <a:ext cx="13524522" cy="1384995"/>
          </a:xfrm>
          <a:prstGeom prst="rect">
            <a:avLst/>
          </a:prstGeom>
          <a:solidFill>
            <a:schemeClr val="tx2">
              <a:lumMod val="75000"/>
            </a:schemeClr>
          </a:solidFill>
          <a:effectLst>
            <a:outerShdw blurRad="50800" dist="381000" dir="2700000" algn="tl" rotWithShape="0">
              <a:srgbClr val="000000">
                <a:alpha val="43000"/>
              </a:srgbClr>
            </a:outerShdw>
          </a:effectLst>
          <a:scene3d>
            <a:camera prst="orthographicFront"/>
            <a:lightRig rig="threePt" dir="t"/>
          </a:scene3d>
          <a:sp3d>
            <a:bevelT/>
            <a:bevelB/>
          </a:sp3d>
        </p:spPr>
        <p:txBody>
          <a:bodyPr wrap="square" tIns="91440" bIns="365760" rtlCol="0">
            <a:spAutoFit/>
          </a:bodyPr>
          <a:lstStyle/>
          <a:p>
            <a:pPr algn="ctr"/>
            <a:r>
              <a:rPr lang="en-US" sz="6000" b="1" dirty="0">
                <a:solidFill>
                  <a:schemeClr val="bg1"/>
                </a:solidFill>
              </a:rPr>
              <a:t>Objectives</a:t>
            </a:r>
            <a:endParaRPr lang="en-US" sz="1200" b="1" dirty="0">
              <a:solidFill>
                <a:schemeClr val="bg1"/>
              </a:solidFill>
            </a:endParaRPr>
          </a:p>
        </p:txBody>
      </p:sp>
      <p:sp>
        <p:nvSpPr>
          <p:cNvPr id="258" name="TextBox 257"/>
          <p:cNvSpPr txBox="1"/>
          <p:nvPr/>
        </p:nvSpPr>
        <p:spPr>
          <a:xfrm>
            <a:off x="14935799" y="21800775"/>
            <a:ext cx="13461027" cy="1323439"/>
          </a:xfrm>
          <a:prstGeom prst="rect">
            <a:avLst/>
          </a:prstGeom>
          <a:solidFill>
            <a:schemeClr val="tx2">
              <a:lumMod val="75000"/>
            </a:schemeClr>
          </a:solidFill>
          <a:effectLst>
            <a:outerShdw blurRad="50800" dist="381000" dir="2700000" algn="tl" rotWithShape="0">
              <a:srgbClr val="000000">
                <a:alpha val="43000"/>
              </a:srgbClr>
            </a:outerShdw>
          </a:effectLst>
          <a:scene3d>
            <a:camera prst="orthographicFront"/>
            <a:lightRig rig="threePt" dir="t"/>
          </a:scene3d>
          <a:sp3d>
            <a:bevelT/>
            <a:bevelB/>
          </a:sp3d>
        </p:spPr>
        <p:txBody>
          <a:bodyPr wrap="square" rtlCol="0">
            <a:spAutoFit/>
          </a:bodyPr>
          <a:lstStyle/>
          <a:p>
            <a:pPr algn="ctr"/>
            <a:r>
              <a:rPr lang="en-US" sz="6000" b="1" dirty="0">
                <a:solidFill>
                  <a:schemeClr val="bg1"/>
                </a:solidFill>
              </a:rPr>
              <a:t>Methods</a:t>
            </a:r>
          </a:p>
          <a:p>
            <a:pPr algn="ctr"/>
            <a:endParaRPr lang="en-US" sz="800" b="1" dirty="0">
              <a:solidFill>
                <a:schemeClr val="bg1"/>
              </a:solidFill>
            </a:endParaRPr>
          </a:p>
          <a:p>
            <a:pPr algn="ctr"/>
            <a:endParaRPr lang="en-US" sz="1200" b="1" dirty="0">
              <a:solidFill>
                <a:schemeClr val="bg1"/>
              </a:solidFill>
            </a:endParaRPr>
          </a:p>
        </p:txBody>
      </p:sp>
      <p:sp>
        <p:nvSpPr>
          <p:cNvPr id="259" name="TextBox 258"/>
          <p:cNvSpPr txBox="1"/>
          <p:nvPr/>
        </p:nvSpPr>
        <p:spPr>
          <a:xfrm>
            <a:off x="1941758" y="6210586"/>
            <a:ext cx="11506590" cy="1384995"/>
          </a:xfrm>
          <a:prstGeom prst="rect">
            <a:avLst/>
          </a:prstGeom>
          <a:solidFill>
            <a:schemeClr val="tx2">
              <a:lumMod val="75000"/>
            </a:schemeClr>
          </a:solidFill>
          <a:effectLst>
            <a:outerShdw blurRad="50800" dist="381000" dir="2700000" algn="tl" rotWithShape="0">
              <a:srgbClr val="000000">
                <a:alpha val="43000"/>
              </a:srgbClr>
            </a:outerShdw>
          </a:effectLst>
          <a:scene3d>
            <a:camera prst="orthographicFront"/>
            <a:lightRig rig="threePt" dir="t"/>
          </a:scene3d>
          <a:sp3d>
            <a:bevelT/>
            <a:bevelB/>
          </a:sp3d>
        </p:spPr>
        <p:txBody>
          <a:bodyPr wrap="square" tIns="91440" bIns="365760" rtlCol="0">
            <a:spAutoFit/>
          </a:bodyPr>
          <a:lstStyle/>
          <a:p>
            <a:pPr algn="ctr"/>
            <a:r>
              <a:rPr lang="en-US" sz="6000" b="1" dirty="0">
                <a:solidFill>
                  <a:schemeClr val="bg1"/>
                </a:solidFill>
              </a:rPr>
              <a:t>Abstract/Intro/Motivation</a:t>
            </a:r>
            <a:endParaRPr lang="en-US" sz="1200" b="1" dirty="0">
              <a:solidFill>
                <a:schemeClr val="bg1"/>
              </a:solidFill>
            </a:endParaRPr>
          </a:p>
        </p:txBody>
      </p:sp>
      <p:sp>
        <p:nvSpPr>
          <p:cNvPr id="260" name="TextBox 259"/>
          <p:cNvSpPr txBox="1"/>
          <p:nvPr/>
        </p:nvSpPr>
        <p:spPr>
          <a:xfrm>
            <a:off x="29425909" y="6210586"/>
            <a:ext cx="12743538" cy="1384995"/>
          </a:xfrm>
          <a:prstGeom prst="rect">
            <a:avLst/>
          </a:prstGeom>
          <a:solidFill>
            <a:schemeClr val="tx2">
              <a:lumMod val="75000"/>
            </a:schemeClr>
          </a:solidFill>
          <a:effectLst>
            <a:outerShdw blurRad="50800" dist="381000" dir="2700000" algn="tl" rotWithShape="0">
              <a:srgbClr val="000000">
                <a:alpha val="43000"/>
              </a:srgbClr>
            </a:outerShdw>
          </a:effectLst>
          <a:scene3d>
            <a:camera prst="orthographicFront"/>
            <a:lightRig rig="threePt" dir="t"/>
          </a:scene3d>
          <a:sp3d>
            <a:bevelT/>
            <a:bevelB/>
          </a:sp3d>
        </p:spPr>
        <p:txBody>
          <a:bodyPr wrap="square" lIns="91440" tIns="91440" bIns="365760" rtlCol="0">
            <a:spAutoFit/>
          </a:bodyPr>
          <a:lstStyle/>
          <a:p>
            <a:pPr algn="ctr"/>
            <a:r>
              <a:rPr lang="en-US" sz="6000" b="1" dirty="0">
                <a:solidFill>
                  <a:schemeClr val="bg1"/>
                </a:solidFill>
              </a:rPr>
              <a:t>Results/Discussion</a:t>
            </a:r>
            <a:endParaRPr lang="en-US" sz="1200" b="1" dirty="0">
              <a:solidFill>
                <a:schemeClr val="bg1"/>
              </a:solidFill>
            </a:endParaRPr>
          </a:p>
        </p:txBody>
      </p:sp>
      <p:sp>
        <p:nvSpPr>
          <p:cNvPr id="261" name="TextBox 260"/>
          <p:cNvSpPr txBox="1"/>
          <p:nvPr/>
        </p:nvSpPr>
        <p:spPr>
          <a:xfrm>
            <a:off x="30113856" y="21923886"/>
            <a:ext cx="12177129" cy="1200329"/>
          </a:xfrm>
          <a:prstGeom prst="rect">
            <a:avLst/>
          </a:prstGeom>
          <a:solidFill>
            <a:schemeClr val="tx2">
              <a:lumMod val="75000"/>
            </a:schemeClr>
          </a:solidFill>
          <a:effectLst>
            <a:outerShdw blurRad="50800" dist="381000" dir="2700000" algn="tl" rotWithShape="0">
              <a:srgbClr val="000000">
                <a:alpha val="43000"/>
              </a:srgbClr>
            </a:outerShdw>
          </a:effectLst>
          <a:scene3d>
            <a:camera prst="orthographicFront"/>
            <a:lightRig rig="threePt" dir="t"/>
          </a:scene3d>
          <a:sp3d>
            <a:bevelT/>
            <a:bevelB/>
          </a:sp3d>
        </p:spPr>
        <p:txBody>
          <a:bodyPr wrap="square" rtlCol="0">
            <a:spAutoFit/>
          </a:bodyPr>
          <a:lstStyle/>
          <a:p>
            <a:pPr algn="ctr"/>
            <a:r>
              <a:rPr lang="en-US" sz="6000" b="1" dirty="0">
                <a:solidFill>
                  <a:schemeClr val="bg1"/>
                </a:solidFill>
              </a:rPr>
              <a:t>Future Directions</a:t>
            </a:r>
          </a:p>
          <a:p>
            <a:pPr algn="ctr"/>
            <a:endParaRPr lang="en-US" sz="1200" b="1" dirty="0">
              <a:solidFill>
                <a:schemeClr val="bg1"/>
              </a:solidFill>
            </a:endParaRPr>
          </a:p>
        </p:txBody>
      </p:sp>
      <p:sp>
        <p:nvSpPr>
          <p:cNvPr id="264" name="TextBox 263"/>
          <p:cNvSpPr txBox="1"/>
          <p:nvPr/>
        </p:nvSpPr>
        <p:spPr>
          <a:xfrm>
            <a:off x="8775097" y="952545"/>
            <a:ext cx="29385643" cy="3123932"/>
          </a:xfrm>
          <a:prstGeom prst="rect">
            <a:avLst/>
          </a:prstGeom>
          <a:solidFill>
            <a:schemeClr val="tx2">
              <a:lumMod val="75000"/>
            </a:schemeClr>
          </a:solidFill>
          <a:effectLst>
            <a:glow rad="139700">
              <a:schemeClr val="tx1">
                <a:lumMod val="75000"/>
                <a:lumOff val="25000"/>
                <a:alpha val="75000"/>
              </a:schemeClr>
            </a:glow>
            <a:outerShdw blurRad="50800" dist="381000" dir="2700000" algn="tl" rotWithShape="0">
              <a:srgbClr val="000000">
                <a:alpha val="43000"/>
              </a:srgbClr>
            </a:outerShdw>
            <a:softEdge rad="635000"/>
          </a:effectLst>
          <a:scene3d>
            <a:camera prst="orthographicFront"/>
            <a:lightRig rig="threePt" dir="t"/>
          </a:scene3d>
          <a:sp3d>
            <a:bevelT/>
            <a:bevelB/>
          </a:sp3d>
        </p:spPr>
        <p:txBody>
          <a:bodyPr wrap="square" rtlCol="0">
            <a:spAutoFit/>
          </a:bodyPr>
          <a:lstStyle/>
          <a:p>
            <a:pPr algn="ctr"/>
            <a:r>
              <a:rPr lang="en-US" sz="9900" b="1" dirty="0">
                <a:solidFill>
                  <a:schemeClr val="bg1"/>
                </a:solidFill>
              </a:rPr>
              <a:t>SALESFORCE DEVELOPER VIRTUAL INTERNSHIP </a:t>
            </a:r>
          </a:p>
          <a:p>
            <a:pPr algn="ctr"/>
            <a:r>
              <a:rPr lang="en-US" sz="5400" dirty="0">
                <a:solidFill>
                  <a:schemeClr val="bg1"/>
                </a:solidFill>
                <a:latin typeface="Arial"/>
                <a:cs typeface="Arial"/>
              </a:rPr>
              <a:t>Name </a:t>
            </a:r>
            <a:r>
              <a:rPr lang="en-US" sz="5400">
                <a:solidFill>
                  <a:schemeClr val="bg1"/>
                </a:solidFill>
                <a:latin typeface="Arial"/>
                <a:cs typeface="Arial"/>
              </a:rPr>
              <a:t>: Muppala Jeethu (21CS002398)</a:t>
            </a:r>
            <a:endParaRPr lang="en-US" sz="5400" dirty="0">
              <a:solidFill>
                <a:schemeClr val="bg1"/>
              </a:solidFill>
              <a:latin typeface="Arial"/>
              <a:cs typeface="Arial"/>
            </a:endParaRPr>
          </a:p>
          <a:p>
            <a:pPr algn="ctr"/>
            <a:endParaRPr lang="en-US" sz="2000" dirty="0">
              <a:solidFill>
                <a:schemeClr val="bg1"/>
              </a:solidFill>
              <a:latin typeface="Arial"/>
              <a:cs typeface="Arial"/>
            </a:endParaRPr>
          </a:p>
          <a:p>
            <a:pPr algn="ctr"/>
            <a:endParaRPr lang="en-US" sz="1200" dirty="0">
              <a:solidFill>
                <a:schemeClr val="bg1"/>
              </a:solidFill>
              <a:latin typeface="Arial"/>
              <a:cs typeface="Arial"/>
            </a:endParaRPr>
          </a:p>
          <a:p>
            <a:pPr algn="ctr"/>
            <a:endParaRPr lang="en-US" sz="1200" dirty="0">
              <a:solidFill>
                <a:schemeClr val="bg1"/>
              </a:solidFill>
              <a:latin typeface="Arial"/>
              <a:cs typeface="Arial"/>
            </a:endParaRPr>
          </a:p>
        </p:txBody>
      </p:sp>
      <p:sp>
        <p:nvSpPr>
          <p:cNvPr id="265" name="Rectangle 264"/>
          <p:cNvSpPr/>
          <p:nvPr/>
        </p:nvSpPr>
        <p:spPr>
          <a:xfrm>
            <a:off x="1786894" y="22524050"/>
            <a:ext cx="11628414" cy="9787295"/>
          </a:xfrm>
          <a:prstGeom prst="rect">
            <a:avLst/>
          </a:prstGeom>
          <a:solidFill>
            <a:schemeClr val="bg1">
              <a:lumMod val="75000"/>
              <a:alpha val="68000"/>
            </a:schemeClr>
          </a:solidFill>
          <a:ln>
            <a:noFill/>
          </a:ln>
          <a:effectLst>
            <a:glow rad="101600">
              <a:schemeClr val="bg1">
                <a:lumMod val="85000"/>
                <a:alpha val="75000"/>
              </a:schemeClr>
            </a:glow>
            <a:outerShdw blurRad="441325" dist="774700" dir="2700000" algn="tl" rotWithShape="0">
              <a:schemeClr val="bg1">
                <a:lumMod val="50000"/>
                <a:alpha val="43000"/>
              </a:schemeClr>
            </a:outerShdw>
            <a:softEdge rad="381000"/>
          </a:effectLst>
        </p:spPr>
        <p:txBody>
          <a:bodyPr wrap="square" lIns="365760" tIns="274320" rIns="365760" bIns="274320">
            <a:spAutoFit/>
          </a:bodyPr>
          <a:lstStyle/>
          <a:p>
            <a:pPr algn="just"/>
            <a:r>
              <a:rPr lang="en-US" sz="5000" dirty="0"/>
              <a:t>Salesforce, founded in 1999 by Marc Benioff, Parker Harris, Dave </a:t>
            </a:r>
            <a:r>
              <a:rPr lang="en-US" sz="5000" dirty="0" err="1"/>
              <a:t>Moellenhoff</a:t>
            </a:r>
            <a:r>
              <a:rPr lang="en-US" sz="5000" dirty="0"/>
              <a:t>, and Frank Dominguez, is a leading cloud-based software company known known for to pioneering the Software-as-a- Service model. Headquartered in San Francisco, Salesforce initially revolutionized the customer relationship management industry by offering businesses cloud-based </a:t>
            </a:r>
            <a:r>
              <a:rPr lang="en-US" sz="5000" dirty="0" err="1"/>
              <a:t>dplatform</a:t>
            </a:r>
            <a:r>
              <a:rPr lang="en-US" sz="5000" dirty="0"/>
              <a:t> to manage customer interactions, sales processes, and data.</a:t>
            </a:r>
          </a:p>
        </p:txBody>
      </p:sp>
      <p:sp>
        <p:nvSpPr>
          <p:cNvPr id="267" name="Rectangle 266"/>
          <p:cNvSpPr/>
          <p:nvPr/>
        </p:nvSpPr>
        <p:spPr>
          <a:xfrm>
            <a:off x="14935798" y="23833360"/>
            <a:ext cx="13461027" cy="7786747"/>
          </a:xfrm>
          <a:prstGeom prst="rect">
            <a:avLst/>
          </a:prstGeom>
          <a:solidFill>
            <a:schemeClr val="bg1">
              <a:lumMod val="75000"/>
              <a:alpha val="68000"/>
            </a:schemeClr>
          </a:solidFill>
          <a:ln>
            <a:noFill/>
          </a:ln>
          <a:effectLst>
            <a:glow rad="101600">
              <a:schemeClr val="bg1">
                <a:lumMod val="85000"/>
                <a:alpha val="75000"/>
              </a:schemeClr>
            </a:glow>
            <a:outerShdw blurRad="441325" dist="508000" dir="2700000" algn="tl" rotWithShape="0">
              <a:schemeClr val="bg1">
                <a:lumMod val="50000"/>
                <a:alpha val="50000"/>
              </a:schemeClr>
            </a:outerShdw>
            <a:softEdge rad="381000"/>
          </a:effectLst>
        </p:spPr>
        <p:txBody>
          <a:bodyPr wrap="square">
            <a:spAutoFit/>
          </a:bodyPr>
          <a:lstStyle/>
          <a:p>
            <a:pPr algn="just"/>
            <a:r>
              <a:rPr lang="en-US" sz="5000" dirty="0"/>
              <a:t>Salesforce employs various methods and strategies to drive success and maintain its position as a leader in the cloud software industry :</a:t>
            </a:r>
          </a:p>
          <a:p>
            <a:pPr algn="just"/>
            <a:endParaRPr lang="en-US" sz="5000" dirty="0"/>
          </a:p>
          <a:p>
            <a:pPr marL="571500" indent="-571500" algn="just">
              <a:buFont typeface="Arial" panose="020B0604020202020204" pitchFamily="34" charset="0"/>
              <a:buChar char="•"/>
            </a:pPr>
            <a:r>
              <a:rPr lang="en-US" sz="5000" dirty="0"/>
              <a:t>Salesforce offers a comprehensive suite of cloud-based tools, allowing businesses their data and applications from anywhere.</a:t>
            </a:r>
          </a:p>
          <a:p>
            <a:pPr marL="571500" indent="-571500" algn="just">
              <a:buFont typeface="Arial" panose="020B0604020202020204" pitchFamily="34" charset="0"/>
              <a:buChar char="•"/>
            </a:pPr>
            <a:r>
              <a:rPr lang="en-US" sz="5000" dirty="0"/>
              <a:t>Salesforce encourages third-party developers to build and sell applications through its marketplace, AppExchange.</a:t>
            </a:r>
          </a:p>
        </p:txBody>
      </p:sp>
      <p:sp>
        <p:nvSpPr>
          <p:cNvPr id="272" name="Rectangle 271"/>
          <p:cNvSpPr/>
          <p:nvPr/>
        </p:nvSpPr>
        <p:spPr>
          <a:xfrm>
            <a:off x="14752066" y="8559940"/>
            <a:ext cx="13524522" cy="6524863"/>
          </a:xfrm>
          <a:prstGeom prst="rect">
            <a:avLst/>
          </a:prstGeom>
          <a:solidFill>
            <a:schemeClr val="bg1">
              <a:lumMod val="75000"/>
              <a:alpha val="68000"/>
            </a:schemeClr>
          </a:solidFill>
          <a:ln>
            <a:noFill/>
          </a:ln>
          <a:effectLst>
            <a:glow rad="101600">
              <a:schemeClr val="bg1">
                <a:lumMod val="85000"/>
                <a:alpha val="75000"/>
              </a:schemeClr>
            </a:glow>
            <a:outerShdw blurRad="441325" dist="774700" dir="2700000" algn="tl" rotWithShape="0">
              <a:schemeClr val="bg1">
                <a:lumMod val="50000"/>
                <a:alpha val="43000"/>
              </a:schemeClr>
            </a:outerShdw>
            <a:softEdge rad="381000"/>
          </a:effectLst>
        </p:spPr>
        <p:txBody>
          <a:bodyPr wrap="square" lIns="365760" tIns="182880" rIns="365760" bIns="182880">
            <a:spAutoFit/>
          </a:bodyPr>
          <a:lstStyle/>
          <a:p>
            <a:pPr algn="just"/>
            <a:r>
              <a:rPr lang="en-US" sz="5000" dirty="0"/>
              <a:t>Salesforce objectives typically revolve around optimizing business processes and enhancing performance across various departments. One common objective is to increase sales revenue by effectively managing customer relationships, tracking leads, and closing deals through the  platform's CRM tools. Additionally, businesses aim to improve customer service by utilizing.</a:t>
            </a:r>
          </a:p>
        </p:txBody>
      </p:sp>
      <p:sp>
        <p:nvSpPr>
          <p:cNvPr id="275" name="Rectangle 274"/>
          <p:cNvSpPr/>
          <p:nvPr/>
        </p:nvSpPr>
        <p:spPr>
          <a:xfrm>
            <a:off x="29870385" y="8095867"/>
            <a:ext cx="12420600" cy="12680394"/>
          </a:xfrm>
          <a:prstGeom prst="rect">
            <a:avLst/>
          </a:prstGeom>
          <a:solidFill>
            <a:schemeClr val="bg1">
              <a:lumMod val="75000"/>
              <a:alpha val="68000"/>
            </a:schemeClr>
          </a:solidFill>
          <a:ln>
            <a:noFill/>
          </a:ln>
          <a:effectLst>
            <a:glow rad="101600">
              <a:schemeClr val="bg1">
                <a:lumMod val="85000"/>
                <a:alpha val="75000"/>
              </a:schemeClr>
            </a:glow>
            <a:outerShdw blurRad="441325" dist="774700" dir="2700000" algn="tl" rotWithShape="0">
              <a:schemeClr val="bg1">
                <a:lumMod val="50000"/>
                <a:alpha val="43000"/>
              </a:schemeClr>
            </a:outerShdw>
            <a:softEdge rad="381000"/>
          </a:effectLst>
        </p:spPr>
        <p:txBody>
          <a:bodyPr wrap="square" lIns="457200" tIns="182880" rIns="365760" bIns="182880">
            <a:spAutoFit/>
          </a:bodyPr>
          <a:lstStyle/>
          <a:p>
            <a:pPr algn="just"/>
            <a:r>
              <a:rPr lang="en-US" sz="5000" dirty="0"/>
              <a:t>The Salesforce Developer Virtual Internship Program achieved remarkable outcomes, with 90% of interns earning at least one Salesforce certification. Participants contributed to real-world projects, enhancing their problem-solving abilities and gaining hands-on experience with Salesforce tools. Mentorship sessions were highly valued, with mentors noting significant growth in interns' skills and confidence. Several interns were offered full-time positions upon completion, underscoring the program's effectiveness in bridging the gap between theoretical knowledge and practical application. </a:t>
            </a:r>
          </a:p>
          <a:p>
            <a:pPr algn="just"/>
            <a:endParaRPr lang="en-US" sz="5000" dirty="0"/>
          </a:p>
        </p:txBody>
      </p:sp>
      <p:sp>
        <p:nvSpPr>
          <p:cNvPr id="276" name="Rectangle 275"/>
          <p:cNvSpPr/>
          <p:nvPr/>
        </p:nvSpPr>
        <p:spPr>
          <a:xfrm>
            <a:off x="30113856" y="24541796"/>
            <a:ext cx="12344400" cy="6909584"/>
          </a:xfrm>
          <a:prstGeom prst="rect">
            <a:avLst/>
          </a:prstGeom>
          <a:solidFill>
            <a:schemeClr val="bg1">
              <a:lumMod val="75000"/>
              <a:alpha val="68000"/>
            </a:schemeClr>
          </a:solidFill>
          <a:ln>
            <a:noFill/>
          </a:ln>
          <a:effectLst>
            <a:glow rad="101600">
              <a:schemeClr val="bg1">
                <a:lumMod val="85000"/>
                <a:alpha val="75000"/>
              </a:schemeClr>
            </a:glow>
            <a:outerShdw blurRad="441325" dist="774700" dir="2700000" algn="tl" rotWithShape="0">
              <a:schemeClr val="bg1">
                <a:lumMod val="50000"/>
                <a:alpha val="43000"/>
              </a:schemeClr>
            </a:outerShdw>
            <a:softEdge rad="381000"/>
          </a:effectLst>
        </p:spPr>
        <p:txBody>
          <a:bodyPr wrap="square" lIns="365760" tIns="228600" rIns="365760" bIns="274320">
            <a:spAutoFit/>
          </a:bodyPr>
          <a:lstStyle/>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p:txBody>
      </p:sp>
      <p:pic>
        <p:nvPicPr>
          <p:cNvPr id="3" name="Picture 2" descr="A logo of a computer chip&#10;&#10;Description automatically generated">
            <a:extLst>
              <a:ext uri="{FF2B5EF4-FFF2-40B4-BE49-F238E27FC236}">
                <a16:creationId xmlns:a16="http://schemas.microsoft.com/office/drawing/2014/main" id="{C76A2AAB-F616-44AA-0E3C-E5F1B25B86B7}"/>
              </a:ext>
            </a:extLst>
          </p:cNvPr>
          <p:cNvPicPr>
            <a:picLocks noChangeAspect="1"/>
          </p:cNvPicPr>
          <p:nvPr/>
        </p:nvPicPr>
        <p:blipFill>
          <a:blip r:embed="rId5"/>
          <a:stretch>
            <a:fillRect/>
          </a:stretch>
        </p:blipFill>
        <p:spPr>
          <a:xfrm>
            <a:off x="2627556" y="952545"/>
            <a:ext cx="4611443" cy="4637644"/>
          </a:xfrm>
          <a:prstGeom prst="rect">
            <a:avLst/>
          </a:prstGeom>
        </p:spPr>
      </p:pic>
      <p:sp>
        <p:nvSpPr>
          <p:cNvPr id="21" name="TextBox 20">
            <a:extLst>
              <a:ext uri="{FF2B5EF4-FFF2-40B4-BE49-F238E27FC236}">
                <a16:creationId xmlns:a16="http://schemas.microsoft.com/office/drawing/2014/main" id="{CE3AA621-9836-C1F5-6C66-25F98313A736}"/>
              </a:ext>
            </a:extLst>
          </p:cNvPr>
          <p:cNvSpPr txBox="1"/>
          <p:nvPr/>
        </p:nvSpPr>
        <p:spPr>
          <a:xfrm>
            <a:off x="30475894" y="24730200"/>
            <a:ext cx="12714266" cy="6247864"/>
          </a:xfrm>
          <a:prstGeom prst="rect">
            <a:avLst/>
          </a:prstGeom>
          <a:noFill/>
        </p:spPr>
        <p:txBody>
          <a:bodyPr wrap="square">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5000" b="0" i="0" u="none" strike="noStrike" cap="none" normalizeH="0" baseline="0" dirty="0">
                <a:ln>
                  <a:noFill/>
                </a:ln>
                <a:solidFill>
                  <a:schemeClr val="tx1"/>
                </a:solidFill>
                <a:effectLst/>
              </a:rPr>
              <a:t>The program aims to introduce a "Train the Trainer" initiative, allowing successful interns to mentor future </a:t>
            </a:r>
            <a:r>
              <a:rPr kumimoji="0" lang="en-US" altLang="en-US" sz="5000" b="0" i="0" u="none" strike="noStrike" cap="none" normalizeH="0" baseline="0" dirty="0" err="1">
                <a:ln>
                  <a:noFill/>
                </a:ln>
                <a:solidFill>
                  <a:schemeClr val="tx1"/>
                </a:solidFill>
                <a:effectLst/>
              </a:rPr>
              <a:t>cohorts.Additionally</a:t>
            </a:r>
            <a:r>
              <a:rPr kumimoji="0" lang="en-US" altLang="en-US" sz="5000" b="0" i="0" u="none" strike="noStrike" cap="none" normalizeH="0" baseline="0" dirty="0">
                <a:ln>
                  <a:noFill/>
                </a:ln>
                <a:solidFill>
                  <a:schemeClr val="tx1"/>
                </a:solidFill>
                <a:effectLst/>
              </a:rPr>
              <a:t>, partnerships with universities could provide academic credit for participation, further incentivizing students. Establishing an alumni network will also help foster ongoing learning, collaboration, and career growth within the Salesforce ecosystem.</a:t>
            </a:r>
          </a:p>
        </p:txBody>
      </p:sp>
      <p:pic>
        <p:nvPicPr>
          <p:cNvPr id="2" name="Recorded Sound">
            <a:hlinkClick r:id="" action="ppaction://media"/>
            <a:extLst>
              <a:ext uri="{FF2B5EF4-FFF2-40B4-BE49-F238E27FC236}">
                <a16:creationId xmlns:a16="http://schemas.microsoft.com/office/drawing/2014/main" id="{6507B5B0-EF41-DAD9-4CED-4C5F9064B499}"/>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21701125" y="16214725"/>
            <a:ext cx="487363" cy="487363"/>
          </a:xfrm>
          <a:prstGeom prst="rect">
            <a:avLst/>
          </a:prstGeom>
        </p:spPr>
      </p:pic>
      <p:pic>
        <p:nvPicPr>
          <p:cNvPr id="5" name="Picture 4">
            <a:extLst>
              <a:ext uri="{FF2B5EF4-FFF2-40B4-BE49-F238E27FC236}">
                <a16:creationId xmlns:a16="http://schemas.microsoft.com/office/drawing/2014/main" id="{168B5B0A-2AA6-1FA2-AB82-A730676A33EA}"/>
              </a:ext>
            </a:extLst>
          </p:cNvPr>
          <p:cNvPicPr>
            <a:picLocks noChangeAspect="1"/>
          </p:cNvPicPr>
          <p:nvPr/>
        </p:nvPicPr>
        <p:blipFill>
          <a:blip r:embed="rId7"/>
          <a:stretch>
            <a:fillRect/>
          </a:stretch>
        </p:blipFill>
        <p:spPr>
          <a:xfrm>
            <a:off x="18291139" y="15739797"/>
            <a:ext cx="6843017" cy="540598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0192"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4282</TotalTime>
  <Words>438</Words>
  <Application>Microsoft Office PowerPoint</Application>
  <PresentationFormat>Custom</PresentationFormat>
  <Paragraphs>31</Paragraphs>
  <Slides>1</Slides>
  <Notes>1</Notes>
  <HiddenSlides>0</HiddenSlides>
  <MMClips>1</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Rutgers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Julia Xia</dc:creator>
  <cp:lastModifiedBy>muppala jeethu</cp:lastModifiedBy>
  <cp:revision>110</cp:revision>
  <cp:lastPrinted>2012-08-01T17:44:46Z</cp:lastPrinted>
  <dcterms:created xsi:type="dcterms:W3CDTF">2014-03-07T20:19:06Z</dcterms:created>
  <dcterms:modified xsi:type="dcterms:W3CDTF">2024-09-17T19:36:04Z</dcterms:modified>
</cp:coreProperties>
</file>