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59" r:id="rId3"/>
    <p:sldId id="257" r:id="rId4"/>
    <p:sldId id="258" r:id="rId5"/>
    <p:sldId id="260" r:id="rId6"/>
    <p:sldId id="261" r:id="rId7"/>
    <p:sldId id="271" r:id="rId8"/>
    <p:sldId id="272" r:id="rId9"/>
    <p:sldId id="273" r:id="rId10"/>
    <p:sldId id="270" r:id="rId11"/>
    <p:sldId id="262" r:id="rId12"/>
    <p:sldId id="274" r:id="rId13"/>
    <p:sldId id="275" r:id="rId14"/>
    <p:sldId id="276" r:id="rId15"/>
    <p:sldId id="277" r:id="rId16"/>
    <p:sldId id="266" r:id="rId17"/>
    <p:sldId id="278" r:id="rId18"/>
    <p:sldId id="267"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259"/>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6FAA5D0-91E2-4442-BFB9-4BF9613F65E2}" type="datetimeFigureOut">
              <a:rPr lang="en-IN" smtClean="0"/>
              <a:t>11-11-2021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EB555A-DB08-492F-AD2F-D715D55FBD39}" type="slidenum">
              <a:rPr lang="en-IN" smtClean="0"/>
              <a:t>‹#›</a:t>
            </a:fld>
            <a:endParaRPr lang="en-IN"/>
          </a:p>
        </p:txBody>
      </p:sp>
    </p:spTree>
    <p:extLst>
      <p:ext uri="{BB962C8B-B14F-4D97-AF65-F5344CB8AC3E}">
        <p14:creationId xmlns:p14="http://schemas.microsoft.com/office/powerpoint/2010/main" val="5965343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63D4C1-FD22-493E-8BAB-3BF3934B7DF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997DF15-2426-4193-BC8C-2FFAA0E56B8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67CFE64-4FA3-4D71-862B-C8590062F0DD}"/>
              </a:ext>
            </a:extLst>
          </p:cNvPr>
          <p:cNvSpPr>
            <a:spLocks noGrp="1"/>
          </p:cNvSpPr>
          <p:nvPr>
            <p:ph type="dt" sz="half" idx="10"/>
          </p:nvPr>
        </p:nvSpPr>
        <p:spPr/>
        <p:txBody>
          <a:bodyPr/>
          <a:lstStyle/>
          <a:p>
            <a:fld id="{48F9BC1E-6A0E-4442-9B93-E3CAB6DE03B9}" type="datetimeFigureOut">
              <a:rPr lang="en-IN" smtClean="0"/>
              <a:pPr/>
              <a:t>11-11-2021</a:t>
            </a:fld>
            <a:endParaRPr lang="en-IN"/>
          </a:p>
        </p:txBody>
      </p:sp>
      <p:sp>
        <p:nvSpPr>
          <p:cNvPr id="5" name="Footer Placeholder 4">
            <a:extLst>
              <a:ext uri="{FF2B5EF4-FFF2-40B4-BE49-F238E27FC236}">
                <a16:creationId xmlns:a16="http://schemas.microsoft.com/office/drawing/2014/main" id="{925A6377-FE85-4095-A06B-360A584734E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07AEEE3-3BF3-46A1-82DD-C5900A597219}"/>
              </a:ext>
            </a:extLst>
          </p:cNvPr>
          <p:cNvSpPr>
            <a:spLocks noGrp="1"/>
          </p:cNvSpPr>
          <p:nvPr>
            <p:ph type="sldNum" sz="quarter" idx="12"/>
          </p:nvPr>
        </p:nvSpPr>
        <p:spPr/>
        <p:txBody>
          <a:bodyPr/>
          <a:lstStyle/>
          <a:p>
            <a:fld id="{627F1DEA-0CFC-4357-9D12-ABA260946763}" type="slidenum">
              <a:rPr lang="en-IN" smtClean="0"/>
              <a:pPr/>
              <a:t>‹#›</a:t>
            </a:fld>
            <a:endParaRPr lang="en-IN"/>
          </a:p>
        </p:txBody>
      </p:sp>
    </p:spTree>
    <p:extLst>
      <p:ext uri="{BB962C8B-B14F-4D97-AF65-F5344CB8AC3E}">
        <p14:creationId xmlns:p14="http://schemas.microsoft.com/office/powerpoint/2010/main" val="7776623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9BE70C-BFCB-41B7-8394-7F2AC2EA3E1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AC14E5F-3D08-41EF-97F1-028D43A8B98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808753F-EA67-4B57-8097-68B0ED0E7A70}"/>
              </a:ext>
            </a:extLst>
          </p:cNvPr>
          <p:cNvSpPr>
            <a:spLocks noGrp="1"/>
          </p:cNvSpPr>
          <p:nvPr>
            <p:ph type="dt" sz="half" idx="10"/>
          </p:nvPr>
        </p:nvSpPr>
        <p:spPr/>
        <p:txBody>
          <a:bodyPr/>
          <a:lstStyle/>
          <a:p>
            <a:fld id="{48F9BC1E-6A0E-4442-9B93-E3CAB6DE03B9}" type="datetimeFigureOut">
              <a:rPr lang="en-IN" smtClean="0"/>
              <a:pPr/>
              <a:t>11-11-2021</a:t>
            </a:fld>
            <a:endParaRPr lang="en-IN"/>
          </a:p>
        </p:txBody>
      </p:sp>
      <p:sp>
        <p:nvSpPr>
          <p:cNvPr id="5" name="Footer Placeholder 4">
            <a:extLst>
              <a:ext uri="{FF2B5EF4-FFF2-40B4-BE49-F238E27FC236}">
                <a16:creationId xmlns:a16="http://schemas.microsoft.com/office/drawing/2014/main" id="{2614FD95-2D75-4311-969B-84C28A2A01A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4D98B94-CDA5-461A-8572-F642ECC35083}"/>
              </a:ext>
            </a:extLst>
          </p:cNvPr>
          <p:cNvSpPr>
            <a:spLocks noGrp="1"/>
          </p:cNvSpPr>
          <p:nvPr>
            <p:ph type="sldNum" sz="quarter" idx="12"/>
          </p:nvPr>
        </p:nvSpPr>
        <p:spPr/>
        <p:txBody>
          <a:bodyPr/>
          <a:lstStyle/>
          <a:p>
            <a:fld id="{627F1DEA-0CFC-4357-9D12-ABA260946763}" type="slidenum">
              <a:rPr lang="en-IN" smtClean="0"/>
              <a:pPr/>
              <a:t>‹#›</a:t>
            </a:fld>
            <a:endParaRPr lang="en-IN"/>
          </a:p>
        </p:txBody>
      </p:sp>
    </p:spTree>
    <p:extLst>
      <p:ext uri="{BB962C8B-B14F-4D97-AF65-F5344CB8AC3E}">
        <p14:creationId xmlns:p14="http://schemas.microsoft.com/office/powerpoint/2010/main" val="1053069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766DDE9-899A-4773-ACF0-CDA51A3F932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89E33A2-DA0C-4D64-B15C-09416E9B089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CA0FC94-9BAC-48DF-86AC-A3CB46FA5ED7}"/>
              </a:ext>
            </a:extLst>
          </p:cNvPr>
          <p:cNvSpPr>
            <a:spLocks noGrp="1"/>
          </p:cNvSpPr>
          <p:nvPr>
            <p:ph type="dt" sz="half" idx="10"/>
          </p:nvPr>
        </p:nvSpPr>
        <p:spPr/>
        <p:txBody>
          <a:bodyPr/>
          <a:lstStyle/>
          <a:p>
            <a:fld id="{48F9BC1E-6A0E-4442-9B93-E3CAB6DE03B9}" type="datetimeFigureOut">
              <a:rPr lang="en-IN" smtClean="0"/>
              <a:pPr/>
              <a:t>11-11-2021</a:t>
            </a:fld>
            <a:endParaRPr lang="en-IN"/>
          </a:p>
        </p:txBody>
      </p:sp>
      <p:sp>
        <p:nvSpPr>
          <p:cNvPr id="5" name="Footer Placeholder 4">
            <a:extLst>
              <a:ext uri="{FF2B5EF4-FFF2-40B4-BE49-F238E27FC236}">
                <a16:creationId xmlns:a16="http://schemas.microsoft.com/office/drawing/2014/main" id="{CD669306-8BC4-478F-8876-1CC0765D65D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6099869-3557-4A96-AA57-B4C5B76C43EF}"/>
              </a:ext>
            </a:extLst>
          </p:cNvPr>
          <p:cNvSpPr>
            <a:spLocks noGrp="1"/>
          </p:cNvSpPr>
          <p:nvPr>
            <p:ph type="sldNum" sz="quarter" idx="12"/>
          </p:nvPr>
        </p:nvSpPr>
        <p:spPr/>
        <p:txBody>
          <a:bodyPr/>
          <a:lstStyle/>
          <a:p>
            <a:fld id="{627F1DEA-0CFC-4357-9D12-ABA260946763}" type="slidenum">
              <a:rPr lang="en-IN" smtClean="0"/>
              <a:pPr/>
              <a:t>‹#›</a:t>
            </a:fld>
            <a:endParaRPr lang="en-IN"/>
          </a:p>
        </p:txBody>
      </p:sp>
    </p:spTree>
    <p:extLst>
      <p:ext uri="{BB962C8B-B14F-4D97-AF65-F5344CB8AC3E}">
        <p14:creationId xmlns:p14="http://schemas.microsoft.com/office/powerpoint/2010/main" val="17838565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CB982A-0ED5-4995-8043-A673B83305B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B572F22-5AAE-4457-A575-B2DC4CD42D8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CB51964-66BB-4412-BA27-F8EC8F741284}"/>
              </a:ext>
            </a:extLst>
          </p:cNvPr>
          <p:cNvSpPr>
            <a:spLocks noGrp="1"/>
          </p:cNvSpPr>
          <p:nvPr>
            <p:ph type="dt" sz="half" idx="10"/>
          </p:nvPr>
        </p:nvSpPr>
        <p:spPr/>
        <p:txBody>
          <a:bodyPr/>
          <a:lstStyle/>
          <a:p>
            <a:fld id="{48F9BC1E-6A0E-4442-9B93-E3CAB6DE03B9}" type="datetimeFigureOut">
              <a:rPr lang="en-IN" smtClean="0"/>
              <a:pPr/>
              <a:t>11-11-2021</a:t>
            </a:fld>
            <a:endParaRPr lang="en-IN"/>
          </a:p>
        </p:txBody>
      </p:sp>
      <p:sp>
        <p:nvSpPr>
          <p:cNvPr id="5" name="Footer Placeholder 4">
            <a:extLst>
              <a:ext uri="{FF2B5EF4-FFF2-40B4-BE49-F238E27FC236}">
                <a16:creationId xmlns:a16="http://schemas.microsoft.com/office/drawing/2014/main" id="{D5839F92-619E-43C3-BBC3-53C9D5E5B0D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CA69D72-A100-42FE-BA34-9EF5D2791AA5}"/>
              </a:ext>
            </a:extLst>
          </p:cNvPr>
          <p:cNvSpPr>
            <a:spLocks noGrp="1"/>
          </p:cNvSpPr>
          <p:nvPr>
            <p:ph type="sldNum" sz="quarter" idx="12"/>
          </p:nvPr>
        </p:nvSpPr>
        <p:spPr/>
        <p:txBody>
          <a:bodyPr/>
          <a:lstStyle/>
          <a:p>
            <a:fld id="{627F1DEA-0CFC-4357-9D12-ABA260946763}" type="slidenum">
              <a:rPr lang="en-IN" smtClean="0"/>
              <a:pPr/>
              <a:t>‹#›</a:t>
            </a:fld>
            <a:endParaRPr lang="en-IN"/>
          </a:p>
        </p:txBody>
      </p:sp>
    </p:spTree>
    <p:extLst>
      <p:ext uri="{BB962C8B-B14F-4D97-AF65-F5344CB8AC3E}">
        <p14:creationId xmlns:p14="http://schemas.microsoft.com/office/powerpoint/2010/main" val="9814709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840323-F369-4DC6-BEB5-D304AB2F400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0E2B245-AEEF-4488-817E-AFE91349AFA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225B895-5AC4-483F-89A8-5579C1AB5017}"/>
              </a:ext>
            </a:extLst>
          </p:cNvPr>
          <p:cNvSpPr>
            <a:spLocks noGrp="1"/>
          </p:cNvSpPr>
          <p:nvPr>
            <p:ph type="dt" sz="half" idx="10"/>
          </p:nvPr>
        </p:nvSpPr>
        <p:spPr/>
        <p:txBody>
          <a:bodyPr/>
          <a:lstStyle/>
          <a:p>
            <a:fld id="{48F9BC1E-6A0E-4442-9B93-E3CAB6DE03B9}" type="datetimeFigureOut">
              <a:rPr lang="en-IN" smtClean="0"/>
              <a:pPr/>
              <a:t>11-11-2021</a:t>
            </a:fld>
            <a:endParaRPr lang="en-IN"/>
          </a:p>
        </p:txBody>
      </p:sp>
      <p:sp>
        <p:nvSpPr>
          <p:cNvPr id="5" name="Footer Placeholder 4">
            <a:extLst>
              <a:ext uri="{FF2B5EF4-FFF2-40B4-BE49-F238E27FC236}">
                <a16:creationId xmlns:a16="http://schemas.microsoft.com/office/drawing/2014/main" id="{606CC28B-427C-4F28-A5AC-05DADA22166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9DE60FB-566F-4C96-9C2E-3B31AC81B463}"/>
              </a:ext>
            </a:extLst>
          </p:cNvPr>
          <p:cNvSpPr>
            <a:spLocks noGrp="1"/>
          </p:cNvSpPr>
          <p:nvPr>
            <p:ph type="sldNum" sz="quarter" idx="12"/>
          </p:nvPr>
        </p:nvSpPr>
        <p:spPr/>
        <p:txBody>
          <a:bodyPr/>
          <a:lstStyle/>
          <a:p>
            <a:fld id="{627F1DEA-0CFC-4357-9D12-ABA260946763}" type="slidenum">
              <a:rPr lang="en-IN" smtClean="0"/>
              <a:pPr/>
              <a:t>‹#›</a:t>
            </a:fld>
            <a:endParaRPr lang="en-IN"/>
          </a:p>
        </p:txBody>
      </p:sp>
    </p:spTree>
    <p:extLst>
      <p:ext uri="{BB962C8B-B14F-4D97-AF65-F5344CB8AC3E}">
        <p14:creationId xmlns:p14="http://schemas.microsoft.com/office/powerpoint/2010/main" val="30648256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92D710-0CE0-46A1-8E53-B20CC85D6BC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FB80C88-D821-46AA-B178-01D8E8E12DF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E8BA1D2-94C1-49C1-9325-E3D3FB46367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564CA8A-ADB2-49CA-88E3-844CB6979165}"/>
              </a:ext>
            </a:extLst>
          </p:cNvPr>
          <p:cNvSpPr>
            <a:spLocks noGrp="1"/>
          </p:cNvSpPr>
          <p:nvPr>
            <p:ph type="dt" sz="half" idx="10"/>
          </p:nvPr>
        </p:nvSpPr>
        <p:spPr/>
        <p:txBody>
          <a:bodyPr/>
          <a:lstStyle/>
          <a:p>
            <a:fld id="{48F9BC1E-6A0E-4442-9B93-E3CAB6DE03B9}" type="datetimeFigureOut">
              <a:rPr lang="en-IN" smtClean="0"/>
              <a:pPr/>
              <a:t>11-11-2021</a:t>
            </a:fld>
            <a:endParaRPr lang="en-IN"/>
          </a:p>
        </p:txBody>
      </p:sp>
      <p:sp>
        <p:nvSpPr>
          <p:cNvPr id="6" name="Footer Placeholder 5">
            <a:extLst>
              <a:ext uri="{FF2B5EF4-FFF2-40B4-BE49-F238E27FC236}">
                <a16:creationId xmlns:a16="http://schemas.microsoft.com/office/drawing/2014/main" id="{72C7372A-44E3-4ECC-B3FD-312B42EDB22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01A2DD4-2A6F-450A-97BD-8435465DB230}"/>
              </a:ext>
            </a:extLst>
          </p:cNvPr>
          <p:cNvSpPr>
            <a:spLocks noGrp="1"/>
          </p:cNvSpPr>
          <p:nvPr>
            <p:ph type="sldNum" sz="quarter" idx="12"/>
          </p:nvPr>
        </p:nvSpPr>
        <p:spPr/>
        <p:txBody>
          <a:bodyPr/>
          <a:lstStyle/>
          <a:p>
            <a:fld id="{627F1DEA-0CFC-4357-9D12-ABA260946763}" type="slidenum">
              <a:rPr lang="en-IN" smtClean="0"/>
              <a:pPr/>
              <a:t>‹#›</a:t>
            </a:fld>
            <a:endParaRPr lang="en-IN"/>
          </a:p>
        </p:txBody>
      </p:sp>
    </p:spTree>
    <p:extLst>
      <p:ext uri="{BB962C8B-B14F-4D97-AF65-F5344CB8AC3E}">
        <p14:creationId xmlns:p14="http://schemas.microsoft.com/office/powerpoint/2010/main" val="10707439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822E24-3488-4622-A59B-9CED4FCF824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C0D99C9-C655-4817-8597-D6C77FAEDDF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F7F2D8C-2201-4FA6-B2C8-059FEF85C64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7467D14-E727-47F6-BD3F-4C786853765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7C45F4F-91AF-4A55-8BA4-239F284E820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4A3E3C9-0E50-456F-90FC-31B030876812}"/>
              </a:ext>
            </a:extLst>
          </p:cNvPr>
          <p:cNvSpPr>
            <a:spLocks noGrp="1"/>
          </p:cNvSpPr>
          <p:nvPr>
            <p:ph type="dt" sz="half" idx="10"/>
          </p:nvPr>
        </p:nvSpPr>
        <p:spPr/>
        <p:txBody>
          <a:bodyPr/>
          <a:lstStyle/>
          <a:p>
            <a:fld id="{48F9BC1E-6A0E-4442-9B93-E3CAB6DE03B9}" type="datetimeFigureOut">
              <a:rPr lang="en-IN" smtClean="0"/>
              <a:pPr/>
              <a:t>11-11-2021</a:t>
            </a:fld>
            <a:endParaRPr lang="en-IN"/>
          </a:p>
        </p:txBody>
      </p:sp>
      <p:sp>
        <p:nvSpPr>
          <p:cNvPr id="8" name="Footer Placeholder 7">
            <a:extLst>
              <a:ext uri="{FF2B5EF4-FFF2-40B4-BE49-F238E27FC236}">
                <a16:creationId xmlns:a16="http://schemas.microsoft.com/office/drawing/2014/main" id="{2C4FFB58-BCB0-4431-ABB3-C321C828BA5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EE74F4A-21E6-4094-9157-55C960178169}"/>
              </a:ext>
            </a:extLst>
          </p:cNvPr>
          <p:cNvSpPr>
            <a:spLocks noGrp="1"/>
          </p:cNvSpPr>
          <p:nvPr>
            <p:ph type="sldNum" sz="quarter" idx="12"/>
          </p:nvPr>
        </p:nvSpPr>
        <p:spPr/>
        <p:txBody>
          <a:bodyPr/>
          <a:lstStyle/>
          <a:p>
            <a:fld id="{627F1DEA-0CFC-4357-9D12-ABA260946763}" type="slidenum">
              <a:rPr lang="en-IN" smtClean="0"/>
              <a:pPr/>
              <a:t>‹#›</a:t>
            </a:fld>
            <a:endParaRPr lang="en-IN"/>
          </a:p>
        </p:txBody>
      </p:sp>
    </p:spTree>
    <p:extLst>
      <p:ext uri="{BB962C8B-B14F-4D97-AF65-F5344CB8AC3E}">
        <p14:creationId xmlns:p14="http://schemas.microsoft.com/office/powerpoint/2010/main" val="30990282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D47EE7-0930-442F-8229-97CC1768865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D649054-3872-47CA-8226-527C8F3D540F}"/>
              </a:ext>
            </a:extLst>
          </p:cNvPr>
          <p:cNvSpPr>
            <a:spLocks noGrp="1"/>
          </p:cNvSpPr>
          <p:nvPr>
            <p:ph type="dt" sz="half" idx="10"/>
          </p:nvPr>
        </p:nvSpPr>
        <p:spPr/>
        <p:txBody>
          <a:bodyPr/>
          <a:lstStyle/>
          <a:p>
            <a:fld id="{48F9BC1E-6A0E-4442-9B93-E3CAB6DE03B9}" type="datetimeFigureOut">
              <a:rPr lang="en-IN" smtClean="0"/>
              <a:pPr/>
              <a:t>11-11-2021</a:t>
            </a:fld>
            <a:endParaRPr lang="en-IN"/>
          </a:p>
        </p:txBody>
      </p:sp>
      <p:sp>
        <p:nvSpPr>
          <p:cNvPr id="4" name="Footer Placeholder 3">
            <a:extLst>
              <a:ext uri="{FF2B5EF4-FFF2-40B4-BE49-F238E27FC236}">
                <a16:creationId xmlns:a16="http://schemas.microsoft.com/office/drawing/2014/main" id="{38A25773-EB5D-457B-8821-B510090CC19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42BB819-0FBD-42F8-B5EC-B53CF53D3F09}"/>
              </a:ext>
            </a:extLst>
          </p:cNvPr>
          <p:cNvSpPr>
            <a:spLocks noGrp="1"/>
          </p:cNvSpPr>
          <p:nvPr>
            <p:ph type="sldNum" sz="quarter" idx="12"/>
          </p:nvPr>
        </p:nvSpPr>
        <p:spPr/>
        <p:txBody>
          <a:bodyPr/>
          <a:lstStyle/>
          <a:p>
            <a:fld id="{627F1DEA-0CFC-4357-9D12-ABA260946763}" type="slidenum">
              <a:rPr lang="en-IN" smtClean="0"/>
              <a:pPr/>
              <a:t>‹#›</a:t>
            </a:fld>
            <a:endParaRPr lang="en-IN"/>
          </a:p>
        </p:txBody>
      </p:sp>
    </p:spTree>
    <p:extLst>
      <p:ext uri="{BB962C8B-B14F-4D97-AF65-F5344CB8AC3E}">
        <p14:creationId xmlns:p14="http://schemas.microsoft.com/office/powerpoint/2010/main" val="31493407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2DEC853-7702-47E8-BAD3-B34C59785F8B}"/>
              </a:ext>
            </a:extLst>
          </p:cNvPr>
          <p:cNvSpPr>
            <a:spLocks noGrp="1"/>
          </p:cNvSpPr>
          <p:nvPr>
            <p:ph type="dt" sz="half" idx="10"/>
          </p:nvPr>
        </p:nvSpPr>
        <p:spPr/>
        <p:txBody>
          <a:bodyPr/>
          <a:lstStyle/>
          <a:p>
            <a:fld id="{48F9BC1E-6A0E-4442-9B93-E3CAB6DE03B9}" type="datetimeFigureOut">
              <a:rPr lang="en-IN" smtClean="0"/>
              <a:pPr/>
              <a:t>11-11-2021</a:t>
            </a:fld>
            <a:endParaRPr lang="en-IN"/>
          </a:p>
        </p:txBody>
      </p:sp>
      <p:sp>
        <p:nvSpPr>
          <p:cNvPr id="3" name="Footer Placeholder 2">
            <a:extLst>
              <a:ext uri="{FF2B5EF4-FFF2-40B4-BE49-F238E27FC236}">
                <a16:creationId xmlns:a16="http://schemas.microsoft.com/office/drawing/2014/main" id="{F6C3C96D-705C-40F2-83CB-056C7A721D4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F605F16-2E84-41DE-B133-2293DC8E6124}"/>
              </a:ext>
            </a:extLst>
          </p:cNvPr>
          <p:cNvSpPr>
            <a:spLocks noGrp="1"/>
          </p:cNvSpPr>
          <p:nvPr>
            <p:ph type="sldNum" sz="quarter" idx="12"/>
          </p:nvPr>
        </p:nvSpPr>
        <p:spPr/>
        <p:txBody>
          <a:bodyPr/>
          <a:lstStyle/>
          <a:p>
            <a:fld id="{627F1DEA-0CFC-4357-9D12-ABA260946763}" type="slidenum">
              <a:rPr lang="en-IN" smtClean="0"/>
              <a:pPr/>
              <a:t>‹#›</a:t>
            </a:fld>
            <a:endParaRPr lang="en-IN"/>
          </a:p>
        </p:txBody>
      </p:sp>
    </p:spTree>
    <p:extLst>
      <p:ext uri="{BB962C8B-B14F-4D97-AF65-F5344CB8AC3E}">
        <p14:creationId xmlns:p14="http://schemas.microsoft.com/office/powerpoint/2010/main" val="34419173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9BC920-E568-482B-87AF-373FBE05BB1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8BA3B08-39E2-47AA-B1C5-4B1C467952E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9164EE1-CF8A-48E9-8488-99A6FF37A13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BE88A66-0FE2-4B45-B7A1-BBC15D310F52}"/>
              </a:ext>
            </a:extLst>
          </p:cNvPr>
          <p:cNvSpPr>
            <a:spLocks noGrp="1"/>
          </p:cNvSpPr>
          <p:nvPr>
            <p:ph type="dt" sz="half" idx="10"/>
          </p:nvPr>
        </p:nvSpPr>
        <p:spPr/>
        <p:txBody>
          <a:bodyPr/>
          <a:lstStyle/>
          <a:p>
            <a:fld id="{48F9BC1E-6A0E-4442-9B93-E3CAB6DE03B9}" type="datetimeFigureOut">
              <a:rPr lang="en-IN" smtClean="0"/>
              <a:pPr/>
              <a:t>11-11-2021</a:t>
            </a:fld>
            <a:endParaRPr lang="en-IN"/>
          </a:p>
        </p:txBody>
      </p:sp>
      <p:sp>
        <p:nvSpPr>
          <p:cNvPr id="6" name="Footer Placeholder 5">
            <a:extLst>
              <a:ext uri="{FF2B5EF4-FFF2-40B4-BE49-F238E27FC236}">
                <a16:creationId xmlns:a16="http://schemas.microsoft.com/office/drawing/2014/main" id="{7E12CF8E-7799-4A1A-9AB8-2EAF05F5AAD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03517D6-A385-4274-8C4C-E4E8E3944448}"/>
              </a:ext>
            </a:extLst>
          </p:cNvPr>
          <p:cNvSpPr>
            <a:spLocks noGrp="1"/>
          </p:cNvSpPr>
          <p:nvPr>
            <p:ph type="sldNum" sz="quarter" idx="12"/>
          </p:nvPr>
        </p:nvSpPr>
        <p:spPr/>
        <p:txBody>
          <a:bodyPr/>
          <a:lstStyle/>
          <a:p>
            <a:fld id="{627F1DEA-0CFC-4357-9D12-ABA260946763}" type="slidenum">
              <a:rPr lang="en-IN" smtClean="0"/>
              <a:pPr/>
              <a:t>‹#›</a:t>
            </a:fld>
            <a:endParaRPr lang="en-IN"/>
          </a:p>
        </p:txBody>
      </p:sp>
    </p:spTree>
    <p:extLst>
      <p:ext uri="{BB962C8B-B14F-4D97-AF65-F5344CB8AC3E}">
        <p14:creationId xmlns:p14="http://schemas.microsoft.com/office/powerpoint/2010/main" val="25468523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F61D3-1C66-4475-8968-CD3F08EC921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80750E8-9DB3-465C-9166-2C448892203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C8AE947-5471-4F72-AF40-F970D20A581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96F8802-7DC0-4DCD-A28F-E1DA53C625FF}"/>
              </a:ext>
            </a:extLst>
          </p:cNvPr>
          <p:cNvSpPr>
            <a:spLocks noGrp="1"/>
          </p:cNvSpPr>
          <p:nvPr>
            <p:ph type="dt" sz="half" idx="10"/>
          </p:nvPr>
        </p:nvSpPr>
        <p:spPr/>
        <p:txBody>
          <a:bodyPr/>
          <a:lstStyle/>
          <a:p>
            <a:fld id="{48F9BC1E-6A0E-4442-9B93-E3CAB6DE03B9}" type="datetimeFigureOut">
              <a:rPr lang="en-IN" smtClean="0"/>
              <a:pPr/>
              <a:t>11-11-2021</a:t>
            </a:fld>
            <a:endParaRPr lang="en-IN"/>
          </a:p>
        </p:txBody>
      </p:sp>
      <p:sp>
        <p:nvSpPr>
          <p:cNvPr id="6" name="Footer Placeholder 5">
            <a:extLst>
              <a:ext uri="{FF2B5EF4-FFF2-40B4-BE49-F238E27FC236}">
                <a16:creationId xmlns:a16="http://schemas.microsoft.com/office/drawing/2014/main" id="{CFF81729-8389-451F-8FB5-AB7587EAE73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D059470-ABBD-439B-838F-586673572529}"/>
              </a:ext>
            </a:extLst>
          </p:cNvPr>
          <p:cNvSpPr>
            <a:spLocks noGrp="1"/>
          </p:cNvSpPr>
          <p:nvPr>
            <p:ph type="sldNum" sz="quarter" idx="12"/>
          </p:nvPr>
        </p:nvSpPr>
        <p:spPr/>
        <p:txBody>
          <a:bodyPr/>
          <a:lstStyle/>
          <a:p>
            <a:fld id="{627F1DEA-0CFC-4357-9D12-ABA260946763}" type="slidenum">
              <a:rPr lang="en-IN" smtClean="0"/>
              <a:pPr/>
              <a:t>‹#›</a:t>
            </a:fld>
            <a:endParaRPr lang="en-IN"/>
          </a:p>
        </p:txBody>
      </p:sp>
    </p:spTree>
    <p:extLst>
      <p:ext uri="{BB962C8B-B14F-4D97-AF65-F5344CB8AC3E}">
        <p14:creationId xmlns:p14="http://schemas.microsoft.com/office/powerpoint/2010/main" val="7416442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82000"/>
            <a:lum/>
          </a:blip>
          <a:srcRect/>
          <a:stretch>
            <a:fillRect t="-17000" b="-17000"/>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C255BF9-7F71-4716-A4E6-19154A15BCA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0301C17-DBAB-4EF9-9414-115B8B5D7FA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6BF1D1D-7B02-454A-A56F-19F19A5156D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F9BC1E-6A0E-4442-9B93-E3CAB6DE03B9}" type="datetimeFigureOut">
              <a:rPr lang="en-IN" smtClean="0"/>
              <a:pPr/>
              <a:t>11-11-2021</a:t>
            </a:fld>
            <a:endParaRPr lang="en-IN"/>
          </a:p>
        </p:txBody>
      </p:sp>
      <p:sp>
        <p:nvSpPr>
          <p:cNvPr id="5" name="Footer Placeholder 4">
            <a:extLst>
              <a:ext uri="{FF2B5EF4-FFF2-40B4-BE49-F238E27FC236}">
                <a16:creationId xmlns:a16="http://schemas.microsoft.com/office/drawing/2014/main" id="{59E9D020-D75B-408A-8BAF-86092E03C16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16C2814B-356E-42C3-A2D8-0CEFE4940FF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7F1DEA-0CFC-4357-9D12-ABA260946763}" type="slidenum">
              <a:rPr lang="en-IN" smtClean="0"/>
              <a:pPr/>
              <a:t>‹#›</a:t>
            </a:fld>
            <a:endParaRPr lang="en-IN"/>
          </a:p>
        </p:txBody>
      </p:sp>
    </p:spTree>
    <p:extLst>
      <p:ext uri="{BB962C8B-B14F-4D97-AF65-F5344CB8AC3E}">
        <p14:creationId xmlns:p14="http://schemas.microsoft.com/office/powerpoint/2010/main" val="8821361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72C4D-F756-4337-B2B7-11B8D6681181}"/>
              </a:ext>
            </a:extLst>
          </p:cNvPr>
          <p:cNvSpPr>
            <a:spLocks noGrp="1"/>
          </p:cNvSpPr>
          <p:nvPr>
            <p:ph type="ctrTitle"/>
          </p:nvPr>
        </p:nvSpPr>
        <p:spPr>
          <a:xfrm>
            <a:off x="1443037" y="-381000"/>
            <a:ext cx="9305925" cy="2919413"/>
          </a:xfrm>
          <a:effectLst/>
        </p:spPr>
        <p:txBody>
          <a:bodyPr>
            <a:normAutofit/>
          </a:bodyPr>
          <a:lstStyle/>
          <a:p>
            <a:r>
              <a:rPr lang="en-US" sz="5400" b="1" dirty="0">
                <a:solidFill>
                  <a:schemeClr val="accent5">
                    <a:lumMod val="75000"/>
                  </a:schemeClr>
                </a:solidFill>
              </a:rPr>
              <a:t>Wild Plants Edibility Prediction Using IBM Watson Studio</a:t>
            </a:r>
            <a:br>
              <a:rPr lang="en-US" sz="5400" b="1" dirty="0"/>
            </a:br>
            <a:endParaRPr lang="en-IN" sz="5300" dirty="0">
              <a:solidFill>
                <a:schemeClr val="accent5">
                  <a:lumMod val="50000"/>
                </a:schemeClr>
              </a:solidFill>
              <a:effectLst>
                <a:outerShdw blurRad="38100" dist="38100" dir="2700000" algn="tl">
                  <a:srgbClr val="000000">
                    <a:alpha val="43137"/>
                  </a:srgbClr>
                </a:outerShdw>
              </a:effectLst>
              <a:latin typeface="Candara" panose="020E0502030303020204" pitchFamily="34" charset="0"/>
            </a:endParaRPr>
          </a:p>
        </p:txBody>
      </p:sp>
      <p:sp>
        <p:nvSpPr>
          <p:cNvPr id="3" name="Subtitle 2">
            <a:extLst>
              <a:ext uri="{FF2B5EF4-FFF2-40B4-BE49-F238E27FC236}">
                <a16:creationId xmlns:a16="http://schemas.microsoft.com/office/drawing/2014/main" id="{543B70E7-FD16-4E9B-857D-BEB584F4ED14}"/>
              </a:ext>
            </a:extLst>
          </p:cNvPr>
          <p:cNvSpPr>
            <a:spLocks noGrp="1"/>
          </p:cNvSpPr>
          <p:nvPr>
            <p:ph type="subTitle" idx="1"/>
          </p:nvPr>
        </p:nvSpPr>
        <p:spPr>
          <a:xfrm>
            <a:off x="292893" y="2987676"/>
            <a:ext cx="11606212" cy="1655762"/>
          </a:xfrm>
        </p:spPr>
        <p:txBody>
          <a:bodyPr>
            <a:noAutofit/>
          </a:bodyPr>
          <a:lstStyle/>
          <a:p>
            <a:pPr algn="r">
              <a:lnSpc>
                <a:spcPct val="170000"/>
              </a:lnSpc>
            </a:pPr>
            <a:endParaRPr lang="en-US" sz="1500" b="1" dirty="0"/>
          </a:p>
          <a:p>
            <a:pPr algn="r">
              <a:lnSpc>
                <a:spcPct val="170000"/>
              </a:lnSpc>
            </a:pPr>
            <a:r>
              <a:rPr lang="en-US" sz="1500" b="1" dirty="0"/>
              <a:t>PRESENTED BY:</a:t>
            </a:r>
          </a:p>
          <a:p>
            <a:pPr algn="r">
              <a:lnSpc>
                <a:spcPct val="170000"/>
              </a:lnSpc>
            </a:pPr>
            <a:r>
              <a:rPr lang="en-US" sz="2000" b="1" dirty="0"/>
              <a:t>TEAM NO: CSE-007</a:t>
            </a:r>
          </a:p>
          <a:p>
            <a:pPr algn="r">
              <a:lnSpc>
                <a:spcPct val="100000"/>
              </a:lnSpc>
            </a:pPr>
            <a:r>
              <a:rPr lang="en-US" sz="1500" b="1" dirty="0"/>
              <a:t>18UK1A0534  - </a:t>
            </a:r>
            <a:r>
              <a:rPr lang="en-US" sz="1500" b="1" dirty="0" err="1"/>
              <a:t>Muppala</a:t>
            </a:r>
            <a:r>
              <a:rPr lang="en-US" sz="1500" b="1" dirty="0"/>
              <a:t>  </a:t>
            </a:r>
            <a:r>
              <a:rPr lang="en-US" sz="1500" b="1" dirty="0" err="1"/>
              <a:t>Keerthana</a:t>
            </a:r>
            <a:r>
              <a:rPr lang="en-US" sz="1500" b="1" dirty="0"/>
              <a:t>   </a:t>
            </a:r>
          </a:p>
          <a:p>
            <a:pPr algn="r">
              <a:lnSpc>
                <a:spcPct val="100000"/>
              </a:lnSpc>
            </a:pPr>
            <a:r>
              <a:rPr lang="en-US" sz="1500" b="1" dirty="0"/>
              <a:t>18UK1A0556  -  </a:t>
            </a:r>
            <a:r>
              <a:rPr lang="en-US" sz="1500" b="1" dirty="0" err="1"/>
              <a:t>Bourishetty</a:t>
            </a:r>
            <a:r>
              <a:rPr lang="en-US" sz="1500" b="1" dirty="0"/>
              <a:t>  </a:t>
            </a:r>
            <a:r>
              <a:rPr lang="en-US" sz="1500" b="1" dirty="0" err="1"/>
              <a:t>Swetha</a:t>
            </a:r>
            <a:endParaRPr lang="en-US" sz="1500" b="1" dirty="0"/>
          </a:p>
          <a:p>
            <a:pPr algn="r">
              <a:lnSpc>
                <a:spcPct val="100000"/>
              </a:lnSpc>
            </a:pPr>
            <a:r>
              <a:rPr lang="en-US" sz="1500" b="1" dirty="0"/>
              <a:t>   18UK1A0538-  </a:t>
            </a:r>
            <a:r>
              <a:rPr lang="en-US" sz="1500" b="1" dirty="0" err="1"/>
              <a:t>Kaleru</a:t>
            </a:r>
            <a:r>
              <a:rPr lang="en-US" sz="1500" b="1" dirty="0"/>
              <a:t>  </a:t>
            </a:r>
            <a:r>
              <a:rPr lang="en-US" sz="1500" b="1" dirty="0" err="1"/>
              <a:t>Naresh</a:t>
            </a:r>
            <a:endParaRPr lang="en-US" sz="1500" b="1" dirty="0"/>
          </a:p>
          <a:p>
            <a:pPr algn="r">
              <a:lnSpc>
                <a:spcPct val="100000"/>
              </a:lnSpc>
            </a:pPr>
            <a:r>
              <a:rPr lang="en-US" sz="1500" b="1" dirty="0"/>
              <a:t>18UK1A0507 – </a:t>
            </a:r>
            <a:r>
              <a:rPr lang="en-US" sz="1500" b="1" dirty="0" err="1"/>
              <a:t>Bhukya</a:t>
            </a:r>
            <a:r>
              <a:rPr lang="en-US" sz="1500" b="1" dirty="0"/>
              <a:t>  </a:t>
            </a:r>
            <a:r>
              <a:rPr lang="en-US" sz="1500" b="1" dirty="0" err="1"/>
              <a:t>Santhosh</a:t>
            </a:r>
            <a:r>
              <a:rPr lang="en-US" sz="1500" b="1" dirty="0"/>
              <a:t> </a:t>
            </a:r>
            <a:endParaRPr lang="en-IN" sz="1500" b="1" i="1" dirty="0"/>
          </a:p>
        </p:txBody>
      </p:sp>
    </p:spTree>
    <p:extLst>
      <p:ext uri="{BB962C8B-B14F-4D97-AF65-F5344CB8AC3E}">
        <p14:creationId xmlns:p14="http://schemas.microsoft.com/office/powerpoint/2010/main" val="10247460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7231E9B-0C41-4354-B628-B1A9D9CE1DA1}"/>
              </a:ext>
            </a:extLst>
          </p:cNvPr>
          <p:cNvSpPr txBox="1"/>
          <p:nvPr/>
        </p:nvSpPr>
        <p:spPr>
          <a:xfrm>
            <a:off x="724605" y="474360"/>
            <a:ext cx="11062447" cy="1015663"/>
          </a:xfrm>
          <a:prstGeom prst="rect">
            <a:avLst/>
          </a:prstGeom>
          <a:noFill/>
        </p:spPr>
        <p:txBody>
          <a:bodyPr wrap="square" rtlCol="0">
            <a:spAutoFit/>
          </a:bodyPr>
          <a:lstStyle/>
          <a:p>
            <a:r>
              <a:rPr lang="en-IN" sz="6000" dirty="0">
                <a:solidFill>
                  <a:schemeClr val="accent5">
                    <a:lumMod val="75000"/>
                  </a:schemeClr>
                </a:solidFill>
              </a:rPr>
              <a:t>DEEP LEARNING ALGORITHM</a:t>
            </a:r>
          </a:p>
        </p:txBody>
      </p:sp>
      <p:sp>
        <p:nvSpPr>
          <p:cNvPr id="5" name="Rectangle 4"/>
          <p:cNvSpPr/>
          <p:nvPr/>
        </p:nvSpPr>
        <p:spPr>
          <a:xfrm>
            <a:off x="753257" y="1541416"/>
            <a:ext cx="9710091" cy="3508653"/>
          </a:xfrm>
          <a:prstGeom prst="rect">
            <a:avLst/>
          </a:prstGeom>
        </p:spPr>
        <p:txBody>
          <a:bodyPr wrap="square">
            <a:spAutoFit/>
          </a:bodyPr>
          <a:lstStyle/>
          <a:p>
            <a:pPr>
              <a:lnSpc>
                <a:spcPct val="150000"/>
              </a:lnSpc>
            </a:pPr>
            <a:r>
              <a:rPr lang="en-US" sz="2400" b="1" u="sng" dirty="0"/>
              <a:t>Convolutional Neural Networks</a:t>
            </a:r>
          </a:p>
          <a:p>
            <a:pPr>
              <a:lnSpc>
                <a:spcPct val="150000"/>
              </a:lnSpc>
            </a:pPr>
            <a:r>
              <a:rPr lang="en-US" sz="2000" dirty="0"/>
              <a:t>The CNNs can be considered as one of the most efficiently flexible models for specializing in image as well as non-image data</a:t>
            </a:r>
          </a:p>
          <a:p>
            <a:pPr>
              <a:lnSpc>
                <a:spcPct val="150000"/>
              </a:lnSpc>
            </a:pPr>
            <a:r>
              <a:rPr lang="en-US" sz="2000" dirty="0"/>
              <a:t>It is made up of a single input layer, which generally is a two-dimensional arrangement of neurons for analyzing primary image data, which is similar to that of photo pixels. </a:t>
            </a:r>
          </a:p>
          <a:p>
            <a:pPr>
              <a:lnSpc>
                <a:spcPct val="150000"/>
              </a:lnSpc>
            </a:pPr>
            <a:endParaRPr lang="en-US" sz="2000" b="1" u="sng" dirty="0"/>
          </a:p>
          <a:p>
            <a:pPr>
              <a:lnSpc>
                <a:spcPct val="150000"/>
              </a:lnSpc>
            </a:pPr>
            <a:endParaRPr lang="en-US" sz="2400" b="1" u="sng" dirty="0"/>
          </a:p>
        </p:txBody>
      </p:sp>
      <p:pic>
        <p:nvPicPr>
          <p:cNvPr id="6" name="Picture 5" descr="1-s2.0-S0168169916304665-fx1.jpg"/>
          <p:cNvPicPr>
            <a:picLocks noChangeAspect="1"/>
          </p:cNvPicPr>
          <p:nvPr/>
        </p:nvPicPr>
        <p:blipFill>
          <a:blip r:embed="rId2"/>
          <a:stretch>
            <a:fillRect/>
          </a:stretch>
        </p:blipFill>
        <p:spPr>
          <a:xfrm>
            <a:off x="906808" y="4108961"/>
            <a:ext cx="6107946" cy="2452990"/>
          </a:xfrm>
          <a:prstGeom prst="rect">
            <a:avLst/>
          </a:prstGeom>
        </p:spPr>
      </p:pic>
    </p:spTree>
    <p:extLst>
      <p:ext uri="{BB962C8B-B14F-4D97-AF65-F5344CB8AC3E}">
        <p14:creationId xmlns:p14="http://schemas.microsoft.com/office/powerpoint/2010/main" val="28575494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D54247F-30CE-4829-A569-A925EDFBDA10}"/>
              </a:ext>
            </a:extLst>
          </p:cNvPr>
          <p:cNvSpPr txBox="1"/>
          <p:nvPr/>
        </p:nvSpPr>
        <p:spPr>
          <a:xfrm>
            <a:off x="342900" y="248575"/>
            <a:ext cx="11658600" cy="1184940"/>
          </a:xfrm>
          <a:prstGeom prst="rect">
            <a:avLst/>
          </a:prstGeom>
          <a:noFill/>
        </p:spPr>
        <p:txBody>
          <a:bodyPr wrap="square" rtlCol="0">
            <a:spAutoFit/>
          </a:bodyPr>
          <a:lstStyle/>
          <a:p>
            <a:r>
              <a:rPr lang="en-IN" sz="5300" dirty="0">
                <a:solidFill>
                  <a:schemeClr val="accent1">
                    <a:lumMod val="75000"/>
                  </a:schemeClr>
                </a:solidFill>
                <a:latin typeface="Candara" panose="020E0502030303020204" pitchFamily="34" charset="0"/>
              </a:rPr>
              <a:t>MODEL BUILDING</a:t>
            </a:r>
          </a:p>
          <a:p>
            <a:endParaRPr lang="en-IN" dirty="0"/>
          </a:p>
        </p:txBody>
      </p:sp>
      <p:sp>
        <p:nvSpPr>
          <p:cNvPr id="5" name="TextBox 4">
            <a:extLst>
              <a:ext uri="{FF2B5EF4-FFF2-40B4-BE49-F238E27FC236}">
                <a16:creationId xmlns:a16="http://schemas.microsoft.com/office/drawing/2014/main" id="{44C63B01-6A8D-498D-9FBF-74D39210156C}"/>
              </a:ext>
            </a:extLst>
          </p:cNvPr>
          <p:cNvSpPr txBox="1"/>
          <p:nvPr/>
        </p:nvSpPr>
        <p:spPr>
          <a:xfrm>
            <a:off x="484094" y="1174376"/>
            <a:ext cx="10945905" cy="4247317"/>
          </a:xfrm>
          <a:prstGeom prst="rect">
            <a:avLst/>
          </a:prstGeom>
          <a:noFill/>
        </p:spPr>
        <p:txBody>
          <a:bodyPr wrap="square" rtlCol="0">
            <a:spAutoFit/>
          </a:bodyPr>
          <a:lstStyle/>
          <a:p>
            <a:pPr algn="l"/>
            <a:r>
              <a:rPr lang="en-US" b="1" i="0" dirty="0">
                <a:solidFill>
                  <a:srgbClr val="333333"/>
                </a:solidFill>
                <a:effectLst/>
                <a:latin typeface="arial" panose="020B0604020202020204" pitchFamily="34" charset="0"/>
              </a:rPr>
              <a:t>Start building Machine Learning Model  we are using Deep neural networks for building the model</a:t>
            </a:r>
            <a:endParaRPr lang="en-US" b="0" i="0" dirty="0">
              <a:solidFill>
                <a:srgbClr val="333333"/>
              </a:solidFill>
              <a:effectLst/>
              <a:latin typeface="Open Sans" panose="020B0606030504020204" pitchFamily="34" charset="0"/>
            </a:endParaRPr>
          </a:p>
          <a:p>
            <a:pPr algn="l"/>
            <a:br>
              <a:rPr lang="en-US" b="1" i="0" dirty="0">
                <a:effectLst/>
                <a:latin typeface="arial" panose="020B0604020202020204" pitchFamily="34" charset="0"/>
              </a:rPr>
            </a:br>
            <a:endParaRPr lang="en-US" b="0" i="0" dirty="0">
              <a:effectLst/>
              <a:latin typeface="Montserrat" panose="00000500000000000000" pitchFamily="2" charset="0"/>
            </a:endParaRPr>
          </a:p>
          <a:p>
            <a:pPr algn="l"/>
            <a:r>
              <a:rPr lang="en-US" sz="2400" b="0" i="0" dirty="0">
                <a:effectLst/>
              </a:rPr>
              <a:t>This activity includes the following steps</a:t>
            </a:r>
          </a:p>
          <a:p>
            <a:pPr algn="l">
              <a:buFont typeface="Arial" panose="020B0604020202020204" pitchFamily="34" charset="0"/>
              <a:buChar char="•"/>
            </a:pPr>
            <a:r>
              <a:rPr lang="en-US" sz="2400" b="0" i="0" dirty="0">
                <a:solidFill>
                  <a:srgbClr val="35475C"/>
                </a:solidFill>
                <a:effectLst/>
              </a:rPr>
              <a:t>Import the model building Libraries</a:t>
            </a:r>
          </a:p>
          <a:p>
            <a:pPr algn="l">
              <a:buFont typeface="Arial" panose="020B0604020202020204" pitchFamily="34" charset="0"/>
              <a:buChar char="•"/>
            </a:pPr>
            <a:r>
              <a:rPr lang="en-US" sz="2400" b="0" i="0" dirty="0">
                <a:solidFill>
                  <a:srgbClr val="35475C"/>
                </a:solidFill>
                <a:effectLst/>
              </a:rPr>
              <a:t>Initializing the model</a:t>
            </a:r>
          </a:p>
          <a:p>
            <a:pPr algn="l">
              <a:buFont typeface="Arial" panose="020B0604020202020204" pitchFamily="34" charset="0"/>
              <a:buChar char="•"/>
            </a:pPr>
            <a:r>
              <a:rPr lang="en-US" sz="2400" b="0" i="0" dirty="0">
                <a:solidFill>
                  <a:srgbClr val="35475C"/>
                </a:solidFill>
                <a:effectLst/>
              </a:rPr>
              <a:t>Adding CNN Layers</a:t>
            </a:r>
          </a:p>
          <a:p>
            <a:pPr algn="l">
              <a:buFont typeface="Arial" panose="020B0604020202020204" pitchFamily="34" charset="0"/>
              <a:buChar char="•"/>
            </a:pPr>
            <a:r>
              <a:rPr lang="en-US" sz="2400" b="0" i="0" dirty="0">
                <a:solidFill>
                  <a:srgbClr val="35475C"/>
                </a:solidFill>
                <a:effectLst/>
              </a:rPr>
              <a:t>Adding Hidden Layer</a:t>
            </a:r>
          </a:p>
          <a:p>
            <a:pPr algn="l">
              <a:buFont typeface="Arial" panose="020B0604020202020204" pitchFamily="34" charset="0"/>
              <a:buChar char="•"/>
            </a:pPr>
            <a:r>
              <a:rPr lang="en-US" sz="2400" b="0" i="0" dirty="0">
                <a:solidFill>
                  <a:srgbClr val="35475C"/>
                </a:solidFill>
                <a:effectLst/>
              </a:rPr>
              <a:t>Adding Output Layer</a:t>
            </a:r>
          </a:p>
          <a:p>
            <a:pPr algn="l">
              <a:buFont typeface="Arial" panose="020B0604020202020204" pitchFamily="34" charset="0"/>
              <a:buChar char="•"/>
            </a:pPr>
            <a:r>
              <a:rPr lang="en-US" sz="2400" b="0" i="0" dirty="0">
                <a:solidFill>
                  <a:srgbClr val="35475C"/>
                </a:solidFill>
                <a:effectLst/>
              </a:rPr>
              <a:t>Configure the Learning Process</a:t>
            </a:r>
          </a:p>
          <a:p>
            <a:pPr algn="l">
              <a:buFont typeface="Arial" panose="020B0604020202020204" pitchFamily="34" charset="0"/>
              <a:buChar char="•"/>
            </a:pPr>
            <a:r>
              <a:rPr lang="en-US" sz="2400" b="0" i="0" dirty="0">
                <a:solidFill>
                  <a:srgbClr val="35475C"/>
                </a:solidFill>
                <a:effectLst/>
              </a:rPr>
              <a:t>Training and testing the model</a:t>
            </a:r>
          </a:p>
          <a:p>
            <a:pPr algn="l">
              <a:buFont typeface="Arial" panose="020B0604020202020204" pitchFamily="34" charset="0"/>
              <a:buChar char="•"/>
            </a:pPr>
            <a:r>
              <a:rPr lang="en-US" sz="2400" b="0" i="0" dirty="0">
                <a:solidFill>
                  <a:srgbClr val="35475C"/>
                </a:solidFill>
                <a:effectLst/>
              </a:rPr>
              <a:t>Saving the model</a:t>
            </a:r>
          </a:p>
        </p:txBody>
      </p:sp>
    </p:spTree>
    <p:extLst>
      <p:ext uri="{BB962C8B-B14F-4D97-AF65-F5344CB8AC3E}">
        <p14:creationId xmlns:p14="http://schemas.microsoft.com/office/powerpoint/2010/main" val="35115912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06B1C34-51DF-455A-9EF5-412DB2C52D21}"/>
              </a:ext>
            </a:extLst>
          </p:cNvPr>
          <p:cNvSpPr txBox="1"/>
          <p:nvPr/>
        </p:nvSpPr>
        <p:spPr>
          <a:xfrm>
            <a:off x="0" y="165484"/>
            <a:ext cx="12021670" cy="584775"/>
          </a:xfrm>
          <a:prstGeom prst="rect">
            <a:avLst/>
          </a:prstGeom>
          <a:noFill/>
        </p:spPr>
        <p:txBody>
          <a:bodyPr wrap="square" rtlCol="0">
            <a:spAutoFit/>
          </a:bodyPr>
          <a:lstStyle/>
          <a:p>
            <a:r>
              <a:rPr lang="en-IN" sz="3200" dirty="0">
                <a:solidFill>
                  <a:schemeClr val="accent1">
                    <a:lumMod val="75000"/>
                  </a:schemeClr>
                </a:solidFill>
                <a:latin typeface="Candara" panose="020E0502030303020204" pitchFamily="34" charset="0"/>
              </a:rPr>
              <a:t>Import Libraries and initialize the model:</a:t>
            </a:r>
          </a:p>
        </p:txBody>
      </p:sp>
      <p:pic>
        <p:nvPicPr>
          <p:cNvPr id="8" name="Picture 7">
            <a:extLst>
              <a:ext uri="{FF2B5EF4-FFF2-40B4-BE49-F238E27FC236}">
                <a16:creationId xmlns:a16="http://schemas.microsoft.com/office/drawing/2014/main" id="{D04E2B86-3C1E-4C53-9756-97990E5D15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2563" y="1989109"/>
            <a:ext cx="10703673" cy="3500093"/>
          </a:xfrm>
          <a:prstGeom prst="rect">
            <a:avLst/>
          </a:prstGeom>
        </p:spPr>
      </p:pic>
      <p:sp>
        <p:nvSpPr>
          <p:cNvPr id="9" name="TextBox 8">
            <a:extLst>
              <a:ext uri="{FF2B5EF4-FFF2-40B4-BE49-F238E27FC236}">
                <a16:creationId xmlns:a16="http://schemas.microsoft.com/office/drawing/2014/main" id="{FDA5ED99-2183-4D9A-8F58-76DE854C3041}"/>
              </a:ext>
            </a:extLst>
          </p:cNvPr>
          <p:cNvSpPr txBox="1"/>
          <p:nvPr/>
        </p:nvSpPr>
        <p:spPr>
          <a:xfrm>
            <a:off x="770965" y="896470"/>
            <a:ext cx="9950823" cy="923330"/>
          </a:xfrm>
          <a:prstGeom prst="rect">
            <a:avLst/>
          </a:prstGeom>
          <a:noFill/>
        </p:spPr>
        <p:txBody>
          <a:bodyPr wrap="square" rtlCol="0">
            <a:spAutoFit/>
          </a:bodyPr>
          <a:lstStyle/>
          <a:p>
            <a:pPr algn="just"/>
            <a:r>
              <a:rPr lang="en-US" b="0" i="0">
                <a:effectLst/>
                <a:latin typeface="arial" panose="020B0604020202020204" pitchFamily="34" charset="0"/>
              </a:rPr>
              <a:t>Keras has 2 ways to define a neural network: </a:t>
            </a:r>
            <a:endParaRPr lang="en-US" b="0" i="0">
              <a:effectLst/>
              <a:latin typeface="Montserrat" panose="00000500000000000000" pitchFamily="2" charset="0"/>
            </a:endParaRPr>
          </a:p>
          <a:p>
            <a:pPr algn="just">
              <a:buFont typeface="Arial" panose="020B0604020202020204" pitchFamily="34" charset="0"/>
              <a:buChar char="•"/>
            </a:pPr>
            <a:r>
              <a:rPr lang="en-US" b="0" i="0">
                <a:solidFill>
                  <a:srgbClr val="35475C"/>
                </a:solidFill>
                <a:effectLst/>
                <a:latin typeface="arial" panose="020B0604020202020204" pitchFamily="34" charset="0"/>
              </a:rPr>
              <a:t>Sequential</a:t>
            </a:r>
            <a:endParaRPr lang="en-US" b="0" i="0">
              <a:solidFill>
                <a:srgbClr val="35475C"/>
              </a:solidFill>
              <a:effectLst/>
              <a:latin typeface="Open Sans" panose="020B0606030504020204" pitchFamily="34" charset="0"/>
            </a:endParaRPr>
          </a:p>
          <a:p>
            <a:pPr algn="just">
              <a:buFont typeface="Arial" panose="020B0604020202020204" pitchFamily="34" charset="0"/>
              <a:buChar char="•"/>
            </a:pPr>
            <a:r>
              <a:rPr lang="en-US" b="0" i="0">
                <a:solidFill>
                  <a:srgbClr val="35475C"/>
                </a:solidFill>
                <a:effectLst/>
                <a:latin typeface="arial" panose="020B0604020202020204" pitchFamily="34" charset="0"/>
              </a:rPr>
              <a:t>Function API </a:t>
            </a:r>
            <a:endParaRPr lang="en-US" b="0" i="0">
              <a:solidFill>
                <a:srgbClr val="35475C"/>
              </a:solidFill>
              <a:effectLst/>
              <a:latin typeface="Open Sans" panose="020B0606030504020204" pitchFamily="34" charset="0"/>
            </a:endParaRPr>
          </a:p>
        </p:txBody>
      </p:sp>
    </p:spTree>
    <p:extLst>
      <p:ext uri="{BB962C8B-B14F-4D97-AF65-F5344CB8AC3E}">
        <p14:creationId xmlns:p14="http://schemas.microsoft.com/office/powerpoint/2010/main" val="36674077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DC9D99E-78B4-4088-A20E-B04E422F47C7}"/>
              </a:ext>
            </a:extLst>
          </p:cNvPr>
          <p:cNvSpPr txBox="1"/>
          <p:nvPr/>
        </p:nvSpPr>
        <p:spPr>
          <a:xfrm>
            <a:off x="430305" y="152397"/>
            <a:ext cx="10784541" cy="584775"/>
          </a:xfrm>
          <a:prstGeom prst="rect">
            <a:avLst/>
          </a:prstGeom>
          <a:noFill/>
        </p:spPr>
        <p:txBody>
          <a:bodyPr wrap="square" rtlCol="0">
            <a:spAutoFit/>
          </a:bodyPr>
          <a:lstStyle/>
          <a:p>
            <a:r>
              <a:rPr lang="en-IN" sz="3200" dirty="0">
                <a:solidFill>
                  <a:schemeClr val="accent1">
                    <a:lumMod val="50000"/>
                  </a:schemeClr>
                </a:solidFill>
              </a:rPr>
              <a:t>Adding of CNN Layers:</a:t>
            </a:r>
          </a:p>
        </p:txBody>
      </p:sp>
      <p:sp>
        <p:nvSpPr>
          <p:cNvPr id="3" name="TextBox 2">
            <a:extLst>
              <a:ext uri="{FF2B5EF4-FFF2-40B4-BE49-F238E27FC236}">
                <a16:creationId xmlns:a16="http://schemas.microsoft.com/office/drawing/2014/main" id="{EF5B3D81-B6E1-44BD-ADC4-53C0BBD35022}"/>
              </a:ext>
            </a:extLst>
          </p:cNvPr>
          <p:cNvSpPr txBox="1"/>
          <p:nvPr/>
        </p:nvSpPr>
        <p:spPr>
          <a:xfrm>
            <a:off x="62753" y="319278"/>
            <a:ext cx="11340352" cy="1733808"/>
          </a:xfrm>
          <a:prstGeom prst="rect">
            <a:avLst/>
          </a:prstGeom>
          <a:noFill/>
        </p:spPr>
        <p:txBody>
          <a:bodyPr wrap="square" rtlCol="0">
            <a:spAutoFit/>
          </a:bodyPr>
          <a:lstStyle/>
          <a:p>
            <a:pPr algn="just" rtl="0">
              <a:spcBef>
                <a:spcPts val="0"/>
              </a:spcBef>
              <a:spcAft>
                <a:spcPts val="800"/>
              </a:spcAft>
            </a:pPr>
            <a:endParaRPr lang="en-US" sz="2000" b="0" i="0" dirty="0">
              <a:effectLst/>
              <a:latin typeface="Montserrat" panose="00000500000000000000" pitchFamily="2" charset="0"/>
            </a:endParaRPr>
          </a:p>
          <a:p>
            <a:pPr algn="just" rtl="0" fontAlgn="base">
              <a:spcBef>
                <a:spcPts val="0"/>
              </a:spcBef>
              <a:spcAft>
                <a:spcPts val="0"/>
              </a:spcAft>
              <a:buFont typeface="Arial" panose="020B0604020202020204" pitchFamily="34" charset="0"/>
              <a:buChar char="•"/>
            </a:pPr>
            <a:r>
              <a:rPr lang="en-US" sz="2000" b="0" i="0" dirty="0">
                <a:solidFill>
                  <a:srgbClr val="35475C"/>
                </a:solidFill>
                <a:effectLst/>
                <a:latin typeface="arial" panose="020B0604020202020204" pitchFamily="34" charset="0"/>
              </a:rPr>
              <a:t>Convolution layer</a:t>
            </a:r>
            <a:endParaRPr lang="en-US" sz="2000" b="0" i="0" dirty="0">
              <a:solidFill>
                <a:srgbClr val="35475C"/>
              </a:solidFill>
              <a:effectLst/>
              <a:latin typeface="Montserrat" panose="00000500000000000000" pitchFamily="2" charset="0"/>
            </a:endParaRPr>
          </a:p>
          <a:p>
            <a:pPr algn="just" rtl="0" fontAlgn="base">
              <a:spcBef>
                <a:spcPts val="0"/>
              </a:spcBef>
              <a:spcAft>
                <a:spcPts val="0"/>
              </a:spcAft>
              <a:buFont typeface="Arial" panose="020B0604020202020204" pitchFamily="34" charset="0"/>
              <a:buChar char="•"/>
            </a:pPr>
            <a:r>
              <a:rPr lang="en-US" sz="2000" b="0" i="0" dirty="0">
                <a:solidFill>
                  <a:srgbClr val="35475C"/>
                </a:solidFill>
                <a:effectLst/>
                <a:latin typeface="arial" panose="020B0604020202020204" pitchFamily="34" charset="0"/>
              </a:rPr>
              <a:t>Pooling layer</a:t>
            </a:r>
            <a:endParaRPr lang="en-US" sz="2000" b="0" i="0" dirty="0">
              <a:solidFill>
                <a:srgbClr val="35475C"/>
              </a:solidFill>
              <a:effectLst/>
              <a:latin typeface="Montserrat" panose="00000500000000000000" pitchFamily="2" charset="0"/>
            </a:endParaRPr>
          </a:p>
          <a:p>
            <a:pPr algn="just" rtl="0" fontAlgn="base">
              <a:spcBef>
                <a:spcPts val="0"/>
              </a:spcBef>
              <a:spcAft>
                <a:spcPts val="0"/>
              </a:spcAft>
              <a:buFont typeface="Arial" panose="020B0604020202020204" pitchFamily="34" charset="0"/>
              <a:buChar char="•"/>
            </a:pPr>
            <a:r>
              <a:rPr lang="en-US" sz="2000" b="0" i="0" dirty="0">
                <a:solidFill>
                  <a:srgbClr val="35475C"/>
                </a:solidFill>
                <a:effectLst/>
                <a:latin typeface="arial" panose="020B0604020202020204" pitchFamily="34" charset="0"/>
              </a:rPr>
              <a:t>Flattening layer</a:t>
            </a:r>
            <a:endParaRPr lang="en-US" sz="2000" b="0" i="0" dirty="0">
              <a:solidFill>
                <a:srgbClr val="35475C"/>
              </a:solidFill>
              <a:effectLst/>
              <a:latin typeface="Montserrat" panose="00000500000000000000" pitchFamily="2" charset="0"/>
            </a:endParaRPr>
          </a:p>
          <a:p>
            <a:pPr algn="just" rtl="0" fontAlgn="base">
              <a:spcBef>
                <a:spcPts val="0"/>
              </a:spcBef>
              <a:spcAft>
                <a:spcPts val="800"/>
              </a:spcAft>
              <a:buFont typeface="Arial" panose="020B0604020202020204" pitchFamily="34" charset="0"/>
              <a:buChar char="•"/>
            </a:pPr>
            <a:r>
              <a:rPr lang="en-US" sz="2000" b="0" i="0" dirty="0">
                <a:solidFill>
                  <a:srgbClr val="35475C"/>
                </a:solidFill>
                <a:effectLst/>
                <a:latin typeface="arial" panose="020B0604020202020204" pitchFamily="34" charset="0"/>
              </a:rPr>
              <a:t>Full Connection</a:t>
            </a:r>
            <a:endParaRPr lang="en-US" sz="2000" b="0" i="0" dirty="0">
              <a:solidFill>
                <a:srgbClr val="35475C"/>
              </a:solidFill>
              <a:effectLst/>
              <a:latin typeface="Montserrat" panose="00000500000000000000" pitchFamily="2" charset="0"/>
            </a:endParaRPr>
          </a:p>
        </p:txBody>
      </p:sp>
      <p:sp>
        <p:nvSpPr>
          <p:cNvPr id="4" name="TextBox 3">
            <a:extLst>
              <a:ext uri="{FF2B5EF4-FFF2-40B4-BE49-F238E27FC236}">
                <a16:creationId xmlns:a16="http://schemas.microsoft.com/office/drawing/2014/main" id="{BAEB0196-53BB-4B10-87A9-3BE0B4BBAA44}"/>
              </a:ext>
            </a:extLst>
          </p:cNvPr>
          <p:cNvSpPr txBox="1"/>
          <p:nvPr/>
        </p:nvSpPr>
        <p:spPr>
          <a:xfrm>
            <a:off x="1" y="1837765"/>
            <a:ext cx="12192000" cy="6586418"/>
          </a:xfrm>
          <a:prstGeom prst="rect">
            <a:avLst/>
          </a:prstGeom>
          <a:noFill/>
        </p:spPr>
        <p:txBody>
          <a:bodyPr wrap="square" rtlCol="0">
            <a:spAutoFit/>
          </a:bodyPr>
          <a:lstStyle/>
          <a:p>
            <a:r>
              <a:rPr lang="en-IN" sz="2000" b="1" dirty="0"/>
              <a:t>Adding convolution layer:</a:t>
            </a:r>
          </a:p>
          <a:p>
            <a:pPr algn="just" rtl="0">
              <a:spcBef>
                <a:spcPts val="0"/>
              </a:spcBef>
              <a:spcAft>
                <a:spcPts val="800"/>
              </a:spcAft>
            </a:pPr>
            <a:r>
              <a:rPr lang="en-US" b="0" i="0" dirty="0">
                <a:effectLst/>
              </a:rPr>
              <a:t>In the convolution2D function we given arguments like, 64,(3,3), that means we are applying 64 filters of 3x3 matrix filter, and </a:t>
            </a:r>
            <a:r>
              <a:rPr lang="en-US" b="0" i="0" dirty="0" err="1">
                <a:effectLst/>
              </a:rPr>
              <a:t>input_shape</a:t>
            </a:r>
            <a:r>
              <a:rPr lang="en-US" b="0" i="0" dirty="0">
                <a:effectLst/>
              </a:rPr>
              <a:t> is the input image shape with </a:t>
            </a:r>
            <a:r>
              <a:rPr lang="en-US" b="0" i="0" dirty="0" err="1">
                <a:effectLst/>
              </a:rPr>
              <a:t>rgb</a:t>
            </a:r>
            <a:r>
              <a:rPr lang="en-US" b="0" i="0" dirty="0">
                <a:effectLst/>
              </a:rPr>
              <a:t>, here 128x128 is the size and 3 represent the channel, </a:t>
            </a:r>
            <a:r>
              <a:rPr lang="en-US" b="0" i="0" dirty="0" err="1">
                <a:effectLst/>
              </a:rPr>
              <a:t>rgb</a:t>
            </a:r>
            <a:r>
              <a:rPr lang="en-US" b="0" i="0" dirty="0">
                <a:effectLst/>
              </a:rPr>
              <a:t> color images.</a:t>
            </a:r>
          </a:p>
          <a:p>
            <a:pPr algn="just" rtl="0">
              <a:spcBef>
                <a:spcPts val="0"/>
              </a:spcBef>
              <a:spcAft>
                <a:spcPts val="800"/>
              </a:spcAft>
            </a:pPr>
            <a:r>
              <a:rPr lang="en-US" b="0" i="0" dirty="0">
                <a:effectLst/>
              </a:rPr>
              <a:t>And Activation function defines the output of input or set of inputs or in other terms defines node of the output of node that is given in inputs. They basically decide to deactivate neurons or activate them to get the desired output.</a:t>
            </a:r>
          </a:p>
          <a:p>
            <a:pPr algn="just" rtl="0">
              <a:spcBef>
                <a:spcPts val="0"/>
              </a:spcBef>
              <a:spcAft>
                <a:spcPts val="0"/>
              </a:spcAft>
            </a:pPr>
            <a:r>
              <a:rPr lang="en-US" sz="2000" b="1" i="0" dirty="0">
                <a:effectLst/>
              </a:rPr>
              <a:t>Adding Max Pooling Layer</a:t>
            </a:r>
            <a:endParaRPr lang="en-US" sz="2000" b="0" i="0" dirty="0">
              <a:effectLst/>
            </a:endParaRPr>
          </a:p>
          <a:p>
            <a:pPr algn="just"/>
            <a:r>
              <a:rPr lang="en-US" sz="2000" b="0" i="0" dirty="0">
                <a:effectLst/>
              </a:rPr>
              <a:t>Pooling reduces the dimensionality of images by reducing the number of pixels in the output from the previous convolutional layer. It keeps only the necessary details. Pooling is a technique in CNN which helps us to avoid over fitting of data, spatial invariance and distortion.  After applying max pooling we will get another feature map called Pooled Feature Map.</a:t>
            </a:r>
          </a:p>
          <a:p>
            <a:pPr algn="just" rtl="0">
              <a:spcBef>
                <a:spcPts val="0"/>
              </a:spcBef>
              <a:spcAft>
                <a:spcPts val="0"/>
              </a:spcAft>
            </a:pPr>
            <a:r>
              <a:rPr lang="en-US" sz="2000" b="0" i="0" dirty="0">
                <a:effectLst/>
              </a:rPr>
              <a:t>Now will apply pooling technique.</a:t>
            </a:r>
          </a:p>
          <a:p>
            <a:pPr algn="just" rtl="0">
              <a:spcBef>
                <a:spcPts val="0"/>
              </a:spcBef>
              <a:spcAft>
                <a:spcPts val="800"/>
              </a:spcAft>
            </a:pPr>
            <a:r>
              <a:rPr lang="en-US" sz="2000" b="1" i="0" dirty="0">
                <a:effectLst/>
                <a:latin typeface="arial" panose="020B0604020202020204" pitchFamily="34" charset="0"/>
              </a:rPr>
              <a:t>Adding Flatten Layers </a:t>
            </a:r>
            <a:endParaRPr lang="en-US" sz="2000" b="0" i="0" dirty="0">
              <a:effectLst/>
              <a:latin typeface="Montserrat" panose="00000500000000000000" pitchFamily="2" charset="0"/>
            </a:endParaRPr>
          </a:p>
          <a:p>
            <a:pPr algn="just" rtl="0">
              <a:spcBef>
                <a:spcPts val="0"/>
              </a:spcBef>
              <a:spcAft>
                <a:spcPts val="800"/>
              </a:spcAft>
            </a:pPr>
            <a:r>
              <a:rPr lang="en-US" b="0" i="0" dirty="0">
                <a:effectLst/>
              </a:rPr>
              <a:t>Now the pooled feature map from the pooling layer will be converted into a one single dimension matrix or map, where each pixel in one single column, nothing but flattening. Flattening layer converts multi dimension matrix to one single dimension layer. </a:t>
            </a:r>
          </a:p>
          <a:p>
            <a:pPr algn="just" rtl="0">
              <a:spcBef>
                <a:spcPts val="0"/>
              </a:spcBef>
              <a:spcAft>
                <a:spcPts val="800"/>
              </a:spcAft>
            </a:pPr>
            <a:endParaRPr lang="en-US" b="0" i="0" dirty="0">
              <a:effectLst/>
            </a:endParaRPr>
          </a:p>
          <a:p>
            <a:br>
              <a:rPr lang="en-US" dirty="0"/>
            </a:br>
            <a:endParaRPr lang="en-US" b="0" i="0" dirty="0">
              <a:effectLst/>
            </a:endParaRPr>
          </a:p>
          <a:p>
            <a:pPr algn="just" rtl="0">
              <a:spcBef>
                <a:spcPts val="0"/>
              </a:spcBef>
              <a:spcAft>
                <a:spcPts val="800"/>
              </a:spcAft>
            </a:pPr>
            <a:endParaRPr lang="en-US" sz="2000" b="0" i="0" dirty="0">
              <a:effectLst/>
              <a:latin typeface="Montserrat" panose="00000500000000000000" pitchFamily="2" charset="0"/>
            </a:endParaRPr>
          </a:p>
          <a:p>
            <a:br>
              <a:rPr lang="en-US" sz="2000" dirty="0"/>
            </a:br>
            <a:endParaRPr lang="en-IN" sz="2000" b="1" dirty="0"/>
          </a:p>
        </p:txBody>
      </p:sp>
    </p:spTree>
    <p:extLst>
      <p:ext uri="{BB962C8B-B14F-4D97-AF65-F5344CB8AC3E}">
        <p14:creationId xmlns:p14="http://schemas.microsoft.com/office/powerpoint/2010/main" val="30741620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AE074EF-3231-4994-8E8E-0E76F87C3D2F}"/>
              </a:ext>
            </a:extLst>
          </p:cNvPr>
          <p:cNvSpPr txBox="1"/>
          <p:nvPr/>
        </p:nvSpPr>
        <p:spPr>
          <a:xfrm>
            <a:off x="600635" y="385482"/>
            <a:ext cx="11322424" cy="3970318"/>
          </a:xfrm>
          <a:prstGeom prst="rect">
            <a:avLst/>
          </a:prstGeom>
          <a:noFill/>
        </p:spPr>
        <p:txBody>
          <a:bodyPr wrap="square" rtlCol="0">
            <a:spAutoFit/>
          </a:bodyPr>
          <a:lstStyle/>
          <a:p>
            <a:r>
              <a:rPr lang="en-IN" sz="3600" dirty="0">
                <a:latin typeface="Candara" panose="020E0502030303020204" pitchFamily="34" charset="0"/>
              </a:rPr>
              <a:t>Adding of Dense Layers:</a:t>
            </a:r>
          </a:p>
          <a:p>
            <a:pPr algn="just" rtl="0">
              <a:spcBef>
                <a:spcPts val="0"/>
              </a:spcBef>
              <a:spcAft>
                <a:spcPts val="800"/>
              </a:spcAft>
            </a:pPr>
            <a:r>
              <a:rPr lang="en-US" sz="2000" b="0" i="0" dirty="0">
                <a:effectLst/>
                <a:latin typeface="arial" panose="020B0604020202020204" pitchFamily="34" charset="0"/>
              </a:rPr>
              <a:t>The name suggests that layers are fully connected (dense) by the neurons in a network layer. Each neuron in a layer receives an input from all the neurons present in the previous layer. Dense is used to add the layers.</a:t>
            </a:r>
          </a:p>
          <a:p>
            <a:pPr algn="just" rtl="0">
              <a:spcBef>
                <a:spcPts val="0"/>
              </a:spcBef>
              <a:spcAft>
                <a:spcPts val="800"/>
              </a:spcAft>
            </a:pPr>
            <a:r>
              <a:rPr lang="en-US" sz="3600" dirty="0">
                <a:latin typeface="Candara" panose="020E0502030303020204" pitchFamily="34" charset="0"/>
              </a:rPr>
              <a:t>Adding of Hidden Layers:</a:t>
            </a:r>
            <a:endParaRPr lang="en-US" sz="3600" b="0" i="0" dirty="0">
              <a:effectLst/>
              <a:latin typeface="Candara" panose="020E0502030303020204" pitchFamily="34" charset="0"/>
            </a:endParaRPr>
          </a:p>
          <a:p>
            <a:pPr algn="just" rtl="0">
              <a:spcBef>
                <a:spcPts val="0"/>
              </a:spcBef>
              <a:spcAft>
                <a:spcPts val="800"/>
              </a:spcAft>
            </a:pPr>
            <a:r>
              <a:rPr lang="en-US" sz="2000" b="0" i="0" dirty="0">
                <a:effectLst/>
                <a:latin typeface="arial" panose="020B0604020202020204" pitchFamily="34" charset="0"/>
              </a:rPr>
              <a:t>This step is to add a dense layer (hidden layer). We flatten the feature map and convert it into a vector or single dimensional array in the Flatten layer. This vector array is feed it as an input to the neural network and applies an activation function, such as sigmoid or other, and returns the output.</a:t>
            </a:r>
            <a:endParaRPr lang="en-US" sz="2000" b="0" i="0" dirty="0">
              <a:effectLst/>
              <a:latin typeface="Montserrat" panose="00000500000000000000" pitchFamily="2" charset="0"/>
            </a:endParaRPr>
          </a:p>
          <a:p>
            <a:pPr algn="just" rtl="0">
              <a:spcBef>
                <a:spcPts val="0"/>
              </a:spcBef>
              <a:spcAft>
                <a:spcPts val="0"/>
              </a:spcAft>
            </a:pPr>
            <a:r>
              <a:rPr lang="en-US" sz="2000" b="0" i="0" dirty="0">
                <a:effectLst/>
                <a:latin typeface="Montserrat" panose="00000500000000000000" pitchFamily="2" charset="0"/>
              </a:rPr>
              <a:t> </a:t>
            </a:r>
          </a:p>
          <a:p>
            <a:endParaRPr lang="en-US" sz="2000" b="0" i="0" dirty="0">
              <a:effectLst/>
              <a:latin typeface="Montserrat" panose="00000500000000000000" pitchFamily="2" charset="0"/>
            </a:endParaRPr>
          </a:p>
        </p:txBody>
      </p:sp>
      <p:pic>
        <p:nvPicPr>
          <p:cNvPr id="5" name="Picture 4">
            <a:extLst>
              <a:ext uri="{FF2B5EF4-FFF2-40B4-BE49-F238E27FC236}">
                <a16:creationId xmlns:a16="http://schemas.microsoft.com/office/drawing/2014/main" id="{5518E3EB-4A0B-40A2-9161-9D1568FC48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3750" y="3635664"/>
            <a:ext cx="8848462" cy="1200318"/>
          </a:xfrm>
          <a:prstGeom prst="rect">
            <a:avLst/>
          </a:prstGeom>
        </p:spPr>
      </p:pic>
    </p:spTree>
    <p:extLst>
      <p:ext uri="{BB962C8B-B14F-4D97-AF65-F5344CB8AC3E}">
        <p14:creationId xmlns:p14="http://schemas.microsoft.com/office/powerpoint/2010/main" val="22102772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919DABB-A8F4-4716-8C9D-7274A69CE548}"/>
              </a:ext>
            </a:extLst>
          </p:cNvPr>
          <p:cNvSpPr txBox="1"/>
          <p:nvPr/>
        </p:nvSpPr>
        <p:spPr>
          <a:xfrm>
            <a:off x="251012" y="135791"/>
            <a:ext cx="11842376" cy="3785652"/>
          </a:xfrm>
          <a:prstGeom prst="rect">
            <a:avLst/>
          </a:prstGeom>
          <a:noFill/>
        </p:spPr>
        <p:txBody>
          <a:bodyPr wrap="square" rtlCol="0">
            <a:spAutoFit/>
          </a:bodyPr>
          <a:lstStyle/>
          <a:p>
            <a:r>
              <a:rPr lang="en-US" sz="3200" b="1" dirty="0">
                <a:solidFill>
                  <a:schemeClr val="accent1">
                    <a:lumMod val="50000"/>
                  </a:schemeClr>
                </a:solidFill>
                <a:effectLst/>
                <a:latin typeface="Candara" panose="020E0502030303020204" pitchFamily="34" charset="0"/>
              </a:rPr>
              <a:t>Configuring The Learning Process:</a:t>
            </a:r>
          </a:p>
          <a:p>
            <a:pPr marL="342900" indent="-342900" algn="just" rtl="0" fontAlgn="base">
              <a:spcBef>
                <a:spcPts val="0"/>
              </a:spcBef>
              <a:spcAft>
                <a:spcPts val="0"/>
              </a:spcAft>
              <a:buFont typeface="Wingdings" panose="05000000000000000000" pitchFamily="2" charset="2"/>
              <a:buChar char="§"/>
            </a:pPr>
            <a:r>
              <a:rPr lang="en-US" sz="2400" b="0" i="0" dirty="0">
                <a:solidFill>
                  <a:srgbClr val="35475C"/>
                </a:solidFill>
                <a:effectLst/>
              </a:rPr>
              <a:t>The compilation is the final step in creating a model. Once the compilation is done, we can move on to training phase. Loss function is used to find error or deviation in the learning process. </a:t>
            </a:r>
            <a:r>
              <a:rPr lang="en-US" sz="2400" b="0" i="0" dirty="0" err="1">
                <a:solidFill>
                  <a:srgbClr val="35475C"/>
                </a:solidFill>
                <a:effectLst/>
              </a:rPr>
              <a:t>Keras</a:t>
            </a:r>
            <a:r>
              <a:rPr lang="en-US" sz="2400" b="0" i="0" dirty="0">
                <a:solidFill>
                  <a:srgbClr val="35475C"/>
                </a:solidFill>
                <a:effectLst/>
              </a:rPr>
              <a:t> requires loss function during model compilation process.</a:t>
            </a:r>
          </a:p>
          <a:p>
            <a:pPr marL="342900" indent="-342900" algn="just" rtl="0" fontAlgn="base">
              <a:spcBef>
                <a:spcPts val="0"/>
              </a:spcBef>
              <a:spcAft>
                <a:spcPts val="0"/>
              </a:spcAft>
              <a:buFont typeface="Wingdings" panose="05000000000000000000" pitchFamily="2" charset="2"/>
              <a:buChar char="§"/>
            </a:pPr>
            <a:r>
              <a:rPr lang="en-US" sz="2400" b="0" i="0" dirty="0">
                <a:solidFill>
                  <a:srgbClr val="35475C"/>
                </a:solidFill>
                <a:effectLst/>
              </a:rPr>
              <a:t>Optimization is an important process which optimize the input weights by comparing the prediction and the loss function. Here we are using </a:t>
            </a:r>
            <a:r>
              <a:rPr lang="en-US" sz="2400" b="0" i="0" dirty="0" err="1">
                <a:solidFill>
                  <a:srgbClr val="35475C"/>
                </a:solidFill>
                <a:effectLst/>
              </a:rPr>
              <a:t>adam</a:t>
            </a:r>
            <a:r>
              <a:rPr lang="en-US" sz="2400" b="0" i="0" dirty="0">
                <a:solidFill>
                  <a:srgbClr val="35475C"/>
                </a:solidFill>
                <a:effectLst/>
              </a:rPr>
              <a:t> optimizer</a:t>
            </a:r>
          </a:p>
          <a:p>
            <a:pPr marL="342900" indent="-342900" algn="just" rtl="0" fontAlgn="base">
              <a:spcBef>
                <a:spcPts val="0"/>
              </a:spcBef>
              <a:spcAft>
                <a:spcPts val="0"/>
              </a:spcAft>
              <a:buFont typeface="Wingdings" panose="05000000000000000000" pitchFamily="2" charset="2"/>
              <a:buChar char="§"/>
            </a:pPr>
            <a:r>
              <a:rPr lang="en-US" sz="2400" b="0" i="0" dirty="0">
                <a:solidFill>
                  <a:srgbClr val="35475C"/>
                </a:solidFill>
                <a:effectLst/>
              </a:rPr>
              <a:t>Metrics is used to evaluate the performance of your model. It is similar to loss function, but not used in training process</a:t>
            </a:r>
          </a:p>
          <a:p>
            <a:br>
              <a:rPr lang="en-US" sz="2000" dirty="0">
                <a:effectLst/>
                <a:latin typeface="Montserrat" panose="00000500000000000000" pitchFamily="2" charset="0"/>
              </a:rPr>
            </a:br>
            <a:endParaRPr lang="en-US" sz="2000" b="0" i="0" dirty="0">
              <a:solidFill>
                <a:srgbClr val="35475C"/>
              </a:solidFill>
              <a:effectLst/>
              <a:latin typeface="Montserrat" panose="00000500000000000000" pitchFamily="2" charset="0"/>
            </a:endParaRPr>
          </a:p>
        </p:txBody>
      </p:sp>
      <p:pic>
        <p:nvPicPr>
          <p:cNvPr id="6" name="Picture 5">
            <a:extLst>
              <a:ext uri="{FF2B5EF4-FFF2-40B4-BE49-F238E27FC236}">
                <a16:creationId xmlns:a16="http://schemas.microsoft.com/office/drawing/2014/main" id="{EBCBB5AB-679F-4867-8A47-72A2D362C2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6986" y="3173505"/>
            <a:ext cx="11354002" cy="6858000"/>
          </a:xfrm>
          <a:prstGeom prst="rect">
            <a:avLst/>
          </a:prstGeom>
        </p:spPr>
      </p:pic>
    </p:spTree>
    <p:extLst>
      <p:ext uri="{BB962C8B-B14F-4D97-AF65-F5344CB8AC3E}">
        <p14:creationId xmlns:p14="http://schemas.microsoft.com/office/powerpoint/2010/main" val="27213092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D6ECDD8-22CD-4B95-9CFB-386511966989}"/>
              </a:ext>
            </a:extLst>
          </p:cNvPr>
          <p:cNvSpPr txBox="1"/>
          <p:nvPr/>
        </p:nvSpPr>
        <p:spPr>
          <a:xfrm>
            <a:off x="568170" y="399495"/>
            <a:ext cx="9928379" cy="4924425"/>
          </a:xfrm>
          <a:prstGeom prst="rect">
            <a:avLst/>
          </a:prstGeom>
          <a:noFill/>
        </p:spPr>
        <p:txBody>
          <a:bodyPr wrap="square" rtlCol="0">
            <a:spAutoFit/>
          </a:bodyPr>
          <a:lstStyle/>
          <a:p>
            <a:r>
              <a:rPr lang="en-IN" sz="5300" dirty="0">
                <a:solidFill>
                  <a:schemeClr val="accent1">
                    <a:lumMod val="75000"/>
                  </a:schemeClr>
                </a:solidFill>
                <a:latin typeface="Candara" panose="020E0502030303020204" pitchFamily="34" charset="0"/>
              </a:rPr>
              <a:t>SOFTWARE REQUIREMENTS</a:t>
            </a:r>
            <a:endParaRPr lang="en-IN" dirty="0"/>
          </a:p>
          <a:p>
            <a:pPr marL="285750" indent="-285750">
              <a:lnSpc>
                <a:spcPct val="150000"/>
              </a:lnSpc>
              <a:buFont typeface="Arial" panose="020B0604020202020204" pitchFamily="34" charset="0"/>
              <a:buChar char="•"/>
            </a:pPr>
            <a:endParaRPr lang="en-IN" dirty="0"/>
          </a:p>
          <a:p>
            <a:pPr marL="285750" indent="-285750">
              <a:lnSpc>
                <a:spcPct val="150000"/>
              </a:lnSpc>
              <a:buFont typeface="Arial" panose="020B0604020202020204" pitchFamily="34" charset="0"/>
              <a:buChar char="•"/>
            </a:pPr>
            <a:r>
              <a:rPr lang="en-IN" dirty="0"/>
              <a:t>Anaconda navigator</a:t>
            </a:r>
          </a:p>
          <a:p>
            <a:pPr marL="285750" indent="-285750">
              <a:lnSpc>
                <a:spcPct val="150000"/>
              </a:lnSpc>
              <a:buFont typeface="Arial" panose="020B0604020202020204" pitchFamily="34" charset="0"/>
              <a:buChar char="•"/>
            </a:pPr>
            <a:r>
              <a:rPr lang="en-IN" dirty="0"/>
              <a:t>Jupyter notebook</a:t>
            </a:r>
          </a:p>
          <a:p>
            <a:pPr marL="285750" indent="-285750">
              <a:lnSpc>
                <a:spcPct val="150000"/>
              </a:lnSpc>
              <a:buFont typeface="Arial" panose="020B0604020202020204" pitchFamily="34" charset="0"/>
              <a:buChar char="•"/>
            </a:pPr>
            <a:r>
              <a:rPr lang="en-IN" dirty="0"/>
              <a:t>Jupiter spyder</a:t>
            </a:r>
          </a:p>
          <a:p>
            <a:pPr marL="285750" indent="-285750">
              <a:lnSpc>
                <a:spcPct val="150000"/>
              </a:lnSpc>
              <a:buFont typeface="Arial" panose="020B0604020202020204" pitchFamily="34" charset="0"/>
              <a:buChar char="•"/>
            </a:pPr>
            <a:r>
              <a:rPr lang="en-IN" dirty="0"/>
              <a:t>Deep learning Tools:     pandas,</a:t>
            </a:r>
          </a:p>
          <a:p>
            <a:pPr>
              <a:lnSpc>
                <a:spcPct val="150000"/>
              </a:lnSpc>
            </a:pPr>
            <a:r>
              <a:rPr lang="en-IN" dirty="0"/>
              <a:t>                                               NumPy,</a:t>
            </a:r>
          </a:p>
          <a:p>
            <a:pPr>
              <a:lnSpc>
                <a:spcPct val="150000"/>
              </a:lnSpc>
            </a:pPr>
            <a:r>
              <a:rPr lang="en-IN" dirty="0"/>
              <a:t>		           Tensor  flow,</a:t>
            </a:r>
          </a:p>
          <a:p>
            <a:pPr>
              <a:lnSpc>
                <a:spcPct val="150000"/>
              </a:lnSpc>
            </a:pPr>
            <a:r>
              <a:rPr lang="en-IN" dirty="0"/>
              <a:t>		            Keras,</a:t>
            </a:r>
          </a:p>
          <a:p>
            <a:pPr>
              <a:lnSpc>
                <a:spcPct val="150000"/>
              </a:lnSpc>
            </a:pPr>
            <a:r>
              <a:rPr lang="en-IN" dirty="0"/>
              <a:t>                                               </a:t>
            </a:r>
          </a:p>
          <a:p>
            <a:endParaRPr lang="en-IN" dirty="0"/>
          </a:p>
        </p:txBody>
      </p:sp>
    </p:spTree>
    <p:extLst>
      <p:ext uri="{BB962C8B-B14F-4D97-AF65-F5344CB8AC3E}">
        <p14:creationId xmlns:p14="http://schemas.microsoft.com/office/powerpoint/2010/main" val="31104968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A81C403-F491-42D7-8767-85B31503DB94}"/>
              </a:ext>
            </a:extLst>
          </p:cNvPr>
          <p:cNvSpPr txBox="1"/>
          <p:nvPr/>
        </p:nvSpPr>
        <p:spPr>
          <a:xfrm>
            <a:off x="726142" y="376518"/>
            <a:ext cx="11546541" cy="3703578"/>
          </a:xfrm>
          <a:prstGeom prst="rect">
            <a:avLst/>
          </a:prstGeom>
          <a:noFill/>
        </p:spPr>
        <p:txBody>
          <a:bodyPr wrap="square" rtlCol="0">
            <a:spAutoFit/>
          </a:bodyPr>
          <a:lstStyle/>
          <a:p>
            <a:r>
              <a:rPr lang="en-IN" sz="4800" dirty="0">
                <a:latin typeface="Candara" panose="020E0502030303020204" pitchFamily="34" charset="0"/>
              </a:rPr>
              <a:t>Future scope</a:t>
            </a:r>
            <a:r>
              <a:rPr lang="en-IN" sz="4800" u="sng" dirty="0">
                <a:latin typeface="Candara" panose="020E0502030303020204" pitchFamily="34" charset="0"/>
              </a:rPr>
              <a:t>:</a:t>
            </a:r>
          </a:p>
          <a:p>
            <a:pPr marL="342900" lvl="0" indent="-342900" algn="just">
              <a:lnSpc>
                <a:spcPct val="150000"/>
              </a:lnSpc>
              <a:buFont typeface="Wingdings" panose="05000000000000000000" pitchFamily="2" charset="2"/>
              <a:buChar char=""/>
            </a:pPr>
            <a:r>
              <a:rPr lang="en-IN" sz="2400" dirty="0">
                <a:effectLst/>
                <a:latin typeface="Calibri" panose="020F0502020204030204" pitchFamily="34" charset="0"/>
                <a:ea typeface="Calibri" panose="020F0502020204030204" pitchFamily="34" charset="0"/>
                <a:cs typeface="Times New Roman" panose="02020603050405020304" pitchFamily="18" charset="0"/>
              </a:rPr>
              <a:t>Wild plants are serving as supplementary foods for various rural communities.</a:t>
            </a:r>
          </a:p>
          <a:p>
            <a:pPr marL="342900" lvl="0" indent="-342900" algn="just">
              <a:lnSpc>
                <a:spcPct val="150000"/>
              </a:lnSpc>
              <a:buFont typeface="Wingdings" panose="05000000000000000000" pitchFamily="2" charset="2"/>
              <a:buChar char=""/>
            </a:pPr>
            <a:r>
              <a:rPr lang="en-IN" sz="2400" dirty="0">
                <a:effectLst/>
                <a:latin typeface="Calibri" panose="020F0502020204030204" pitchFamily="34" charset="0"/>
                <a:ea typeface="Calibri" panose="020F0502020204030204" pitchFamily="34" charset="0"/>
                <a:cs typeface="Times New Roman" panose="02020603050405020304" pitchFamily="18" charset="0"/>
              </a:rPr>
              <a:t>The model built with convolution neural networks detect and classifying edibility of wild plants.</a:t>
            </a:r>
          </a:p>
          <a:p>
            <a:pPr marL="342900" lvl="0" indent="-342900" algn="just">
              <a:lnSpc>
                <a:spcPct val="150000"/>
              </a:lnSpc>
              <a:spcAft>
                <a:spcPts val="800"/>
              </a:spcAft>
              <a:buFont typeface="Wingdings" panose="05000000000000000000" pitchFamily="2" charset="2"/>
              <a:buChar char=""/>
            </a:pPr>
            <a:r>
              <a:rPr lang="en-IN" sz="2400" dirty="0">
                <a:effectLst/>
                <a:latin typeface="Calibri" panose="020F0502020204030204" pitchFamily="34" charset="0"/>
                <a:ea typeface="Calibri" panose="020F0502020204030204" pitchFamily="34" charset="0"/>
                <a:cs typeface="Times New Roman" panose="02020603050405020304" pitchFamily="18" charset="0"/>
              </a:rPr>
              <a:t>Our model also suggests the effects of non-edible wild plant procedure.</a:t>
            </a:r>
          </a:p>
          <a:p>
            <a:endParaRPr lang="en-IN" sz="3600" dirty="0">
              <a:latin typeface="Candara" panose="020E0502030303020204" pitchFamily="34" charset="0"/>
            </a:endParaRPr>
          </a:p>
        </p:txBody>
      </p:sp>
    </p:spTree>
    <p:extLst>
      <p:ext uri="{BB962C8B-B14F-4D97-AF65-F5344CB8AC3E}">
        <p14:creationId xmlns:p14="http://schemas.microsoft.com/office/powerpoint/2010/main" val="28959505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886C59F-CA20-469B-9FC8-3F56E6B2B554}"/>
              </a:ext>
            </a:extLst>
          </p:cNvPr>
          <p:cNvSpPr txBox="1"/>
          <p:nvPr/>
        </p:nvSpPr>
        <p:spPr>
          <a:xfrm>
            <a:off x="62753" y="-197224"/>
            <a:ext cx="8378319" cy="2015936"/>
          </a:xfrm>
          <a:prstGeom prst="rect">
            <a:avLst/>
          </a:prstGeom>
          <a:noFill/>
        </p:spPr>
        <p:txBody>
          <a:bodyPr wrap="square" rtlCol="0">
            <a:spAutoFit/>
          </a:bodyPr>
          <a:lstStyle/>
          <a:p>
            <a:r>
              <a:rPr lang="en-IN" sz="5300" dirty="0">
                <a:solidFill>
                  <a:schemeClr val="accent5">
                    <a:lumMod val="75000"/>
                  </a:schemeClr>
                </a:solidFill>
                <a:latin typeface="Candara" panose="020E0502030303020204" pitchFamily="34" charset="0"/>
              </a:rPr>
              <a:t>CONCLUSION:</a:t>
            </a:r>
          </a:p>
          <a:p>
            <a:pPr marL="285750" indent="-285750">
              <a:buFont typeface="Arial" panose="020B0604020202020204" pitchFamily="34" charset="0"/>
              <a:buChar char="•"/>
            </a:pPr>
            <a:r>
              <a:rPr lang="en-US" dirty="0"/>
              <a:t>In this project we have presented the Wild Plants Edibility Prediction</a:t>
            </a:r>
            <a:r>
              <a:rPr lang="en-US" b="1" dirty="0"/>
              <a:t> </a:t>
            </a:r>
            <a:endParaRPr lang="en-US" dirty="0">
              <a:effectLst>
                <a:outerShdw blurRad="38100" dist="38100" dir="2700000" algn="tl">
                  <a:srgbClr val="000000">
                    <a:alpha val="43137"/>
                  </a:srgbClr>
                </a:outerShdw>
              </a:effectLst>
            </a:endParaRPr>
          </a:p>
          <a:p>
            <a:pPr marL="285750" indent="-285750">
              <a:buFont typeface="Arial" panose="020B0604020202020204" pitchFamily="34" charset="0"/>
              <a:buChar char="•"/>
            </a:pPr>
            <a:r>
              <a:rPr lang="en-US" dirty="0"/>
              <a:t>We have done the Prediction using Deep Learning Techniques.</a:t>
            </a:r>
          </a:p>
          <a:p>
            <a:endParaRPr lang="en-US" dirty="0"/>
          </a:p>
          <a:p>
            <a:endParaRPr lang="en-IN" dirty="0"/>
          </a:p>
        </p:txBody>
      </p:sp>
      <p:pic>
        <p:nvPicPr>
          <p:cNvPr id="10" name="Picture 9">
            <a:extLst>
              <a:ext uri="{FF2B5EF4-FFF2-40B4-BE49-F238E27FC236}">
                <a16:creationId xmlns:a16="http://schemas.microsoft.com/office/drawing/2014/main" id="{0B8E7016-8340-44DA-99FB-63EFE58990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753" y="1317811"/>
            <a:ext cx="7932482" cy="6858000"/>
          </a:xfrm>
          <a:prstGeom prst="rect">
            <a:avLst/>
          </a:prstGeom>
        </p:spPr>
      </p:pic>
    </p:spTree>
    <p:extLst>
      <p:ext uri="{BB962C8B-B14F-4D97-AF65-F5344CB8AC3E}">
        <p14:creationId xmlns:p14="http://schemas.microsoft.com/office/powerpoint/2010/main" val="30143610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CD486D9-33A9-4536-B6C2-6338BD7059F8}"/>
              </a:ext>
            </a:extLst>
          </p:cNvPr>
          <p:cNvSpPr txBox="1"/>
          <p:nvPr/>
        </p:nvSpPr>
        <p:spPr>
          <a:xfrm flipH="1">
            <a:off x="690038" y="2210592"/>
            <a:ext cx="3870666" cy="2585323"/>
          </a:xfrm>
          <a:prstGeom prst="rect">
            <a:avLst/>
          </a:prstGeom>
          <a:noFill/>
        </p:spPr>
        <p:txBody>
          <a:bodyPr wrap="square" rtlCol="0">
            <a:spAutoFit/>
          </a:bodyPr>
          <a:lstStyle/>
          <a:p>
            <a:pPr marL="285750" indent="-285750">
              <a:buFont typeface="Arial" panose="020B0604020202020204" pitchFamily="34" charset="0"/>
              <a:buChar char="•"/>
            </a:pPr>
            <a:r>
              <a:rPr lang="en-US" sz="1800" dirty="0"/>
              <a:t>INTRODUCTION</a:t>
            </a:r>
          </a:p>
          <a:p>
            <a:pPr marL="285750" indent="-285750">
              <a:buFont typeface="Arial" panose="020B0604020202020204" pitchFamily="34" charset="0"/>
              <a:buChar char="•"/>
            </a:pPr>
            <a:r>
              <a:rPr lang="en-US" sz="1800" dirty="0"/>
              <a:t>OBJECTIVE</a:t>
            </a:r>
          </a:p>
          <a:p>
            <a:pPr marL="285750" indent="-285750">
              <a:buFont typeface="Arial" panose="020B0604020202020204" pitchFamily="34" charset="0"/>
              <a:buChar char="•"/>
            </a:pPr>
            <a:r>
              <a:rPr lang="en-US" sz="1800" dirty="0"/>
              <a:t>DATA</a:t>
            </a:r>
          </a:p>
          <a:p>
            <a:pPr marL="285750" indent="-285750">
              <a:buFont typeface="Arial" panose="020B0604020202020204" pitchFamily="34" charset="0"/>
              <a:buChar char="•"/>
            </a:pPr>
            <a:r>
              <a:rPr lang="en-US" dirty="0"/>
              <a:t>IMAGE PREPROCESSING</a:t>
            </a:r>
          </a:p>
          <a:p>
            <a:pPr marL="285750" indent="-285750">
              <a:buFont typeface="Arial" panose="020B0604020202020204" pitchFamily="34" charset="0"/>
              <a:buChar char="•"/>
            </a:pPr>
            <a:r>
              <a:rPr lang="en-US" dirty="0"/>
              <a:t>DEEP LEARNING ALGORITHM</a:t>
            </a:r>
          </a:p>
          <a:p>
            <a:pPr marL="285750" indent="-285750">
              <a:buFont typeface="Arial" panose="020B0604020202020204" pitchFamily="34" charset="0"/>
              <a:buChar char="•"/>
            </a:pPr>
            <a:r>
              <a:rPr lang="en-US" dirty="0"/>
              <a:t>MODEL BUILDING</a:t>
            </a:r>
          </a:p>
          <a:p>
            <a:pPr marL="285750" indent="-285750">
              <a:buFont typeface="Arial" panose="020B0604020202020204" pitchFamily="34" charset="0"/>
              <a:buChar char="•"/>
            </a:pPr>
            <a:r>
              <a:rPr lang="en-US" dirty="0"/>
              <a:t>SOFTWARE REQUIREMENTS</a:t>
            </a:r>
          </a:p>
          <a:p>
            <a:pPr marL="285750" indent="-285750">
              <a:buFont typeface="Arial" panose="020B0604020202020204" pitchFamily="34" charset="0"/>
              <a:buChar char="•"/>
            </a:pPr>
            <a:r>
              <a:rPr lang="en-US" dirty="0"/>
              <a:t>FUTURE SCOPE</a:t>
            </a:r>
          </a:p>
          <a:p>
            <a:pPr marL="285750" indent="-285750">
              <a:buFont typeface="Arial" panose="020B0604020202020204" pitchFamily="34" charset="0"/>
              <a:buChar char="•"/>
            </a:pPr>
            <a:r>
              <a:rPr lang="en-US" dirty="0"/>
              <a:t>CONCLUSION</a:t>
            </a:r>
          </a:p>
        </p:txBody>
      </p:sp>
      <p:sp>
        <p:nvSpPr>
          <p:cNvPr id="4" name="TextBox 3">
            <a:extLst>
              <a:ext uri="{FF2B5EF4-FFF2-40B4-BE49-F238E27FC236}">
                <a16:creationId xmlns:a16="http://schemas.microsoft.com/office/drawing/2014/main" id="{93AE030A-1AC7-4EE6-9118-15A11672D8BC}"/>
              </a:ext>
            </a:extLst>
          </p:cNvPr>
          <p:cNvSpPr txBox="1"/>
          <p:nvPr/>
        </p:nvSpPr>
        <p:spPr>
          <a:xfrm>
            <a:off x="834499" y="1287262"/>
            <a:ext cx="3613213" cy="923330"/>
          </a:xfrm>
          <a:prstGeom prst="rect">
            <a:avLst/>
          </a:prstGeom>
          <a:noFill/>
        </p:spPr>
        <p:txBody>
          <a:bodyPr wrap="square" rtlCol="0">
            <a:spAutoFit/>
          </a:bodyPr>
          <a:lstStyle/>
          <a:p>
            <a:r>
              <a:rPr lang="en-IN" sz="5300" dirty="0">
                <a:solidFill>
                  <a:schemeClr val="accent5">
                    <a:lumMod val="50000"/>
                  </a:schemeClr>
                </a:solidFill>
                <a:latin typeface="Candara" panose="020E0502030303020204" pitchFamily="34" charset="0"/>
              </a:rPr>
              <a:t>OUTLINE</a:t>
            </a:r>
            <a:endParaRPr lang="en-IN" sz="5300" dirty="0">
              <a:solidFill>
                <a:schemeClr val="accent5">
                  <a:lumMod val="50000"/>
                </a:schemeClr>
              </a:solidFill>
            </a:endParaRPr>
          </a:p>
        </p:txBody>
      </p:sp>
    </p:spTree>
    <p:extLst>
      <p:ext uri="{BB962C8B-B14F-4D97-AF65-F5344CB8AC3E}">
        <p14:creationId xmlns:p14="http://schemas.microsoft.com/office/powerpoint/2010/main" val="4987237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A810822-87FC-425B-B2D4-EFB3BBF7F3E1}"/>
              </a:ext>
            </a:extLst>
          </p:cNvPr>
          <p:cNvSpPr txBox="1"/>
          <p:nvPr/>
        </p:nvSpPr>
        <p:spPr>
          <a:xfrm>
            <a:off x="666851" y="1390042"/>
            <a:ext cx="11088696" cy="4524315"/>
          </a:xfrm>
          <a:prstGeom prst="rect">
            <a:avLst/>
          </a:prstGeom>
          <a:noFill/>
        </p:spPr>
        <p:txBody>
          <a:bodyPr wrap="square">
            <a:spAutoFit/>
          </a:bodyPr>
          <a:lstStyle/>
          <a:p>
            <a:r>
              <a:rPr lang="en-US" sz="2400" dirty="0"/>
              <a:t>The rural communities of developing countries depend on wild edible plants to meet their food requirements during periods of food shortage. Wild edible plants are mostly serving as supplementary foods in different parts of the world because they are nutritionally rich and can supplement especially vitamins and micronutrients. The main objective of this project is to build Convolutional neural networks are a deep model to detect and classify the edibility of the wild plant. The model also suggests the effects of non-edible wild plant produce.</a:t>
            </a:r>
          </a:p>
          <a:p>
            <a:r>
              <a:rPr lang="en-US" sz="2400" dirty="0"/>
              <a:t>We are creating a web application where the user selects the image which is to be classified. The image is fed into the model that is trained and the predicted class will be displayed on the webpage.</a:t>
            </a:r>
          </a:p>
          <a:p>
            <a:br>
              <a:rPr lang="en-US" sz="2400" dirty="0"/>
            </a:br>
            <a:endParaRPr lang="en-IN" sz="2400" dirty="0"/>
          </a:p>
        </p:txBody>
      </p:sp>
      <p:sp>
        <p:nvSpPr>
          <p:cNvPr id="7" name="TextBox 6">
            <a:extLst>
              <a:ext uri="{FF2B5EF4-FFF2-40B4-BE49-F238E27FC236}">
                <a16:creationId xmlns:a16="http://schemas.microsoft.com/office/drawing/2014/main" id="{E68887B9-DA75-49AC-836B-2FC325182FE6}"/>
              </a:ext>
            </a:extLst>
          </p:cNvPr>
          <p:cNvSpPr txBox="1"/>
          <p:nvPr/>
        </p:nvSpPr>
        <p:spPr>
          <a:xfrm>
            <a:off x="550310" y="764036"/>
            <a:ext cx="7124700" cy="769441"/>
          </a:xfrm>
          <a:prstGeom prst="rect">
            <a:avLst/>
          </a:prstGeom>
          <a:noFill/>
        </p:spPr>
        <p:txBody>
          <a:bodyPr wrap="square" rtlCol="0">
            <a:spAutoFit/>
          </a:bodyPr>
          <a:lstStyle/>
          <a:p>
            <a:r>
              <a:rPr lang="en-IN" sz="4400" dirty="0">
                <a:solidFill>
                  <a:schemeClr val="accent5">
                    <a:lumMod val="50000"/>
                  </a:schemeClr>
                </a:solidFill>
                <a:latin typeface="Lucida Sans Typewriter" panose="020B0509030504030204" pitchFamily="49" charset="0"/>
              </a:rPr>
              <a:t>INTRODUCTION</a:t>
            </a:r>
            <a:r>
              <a:rPr lang="en-IN" sz="4400" dirty="0">
                <a:solidFill>
                  <a:schemeClr val="accent2">
                    <a:lumMod val="50000"/>
                  </a:schemeClr>
                </a:solidFill>
                <a:latin typeface="Lucida Sans Typewriter" panose="020B0509030504030204" pitchFamily="49" charset="0"/>
              </a:rPr>
              <a:t>                                   </a:t>
            </a:r>
          </a:p>
        </p:txBody>
      </p:sp>
    </p:spTree>
    <p:extLst>
      <p:ext uri="{BB962C8B-B14F-4D97-AF65-F5344CB8AC3E}">
        <p14:creationId xmlns:p14="http://schemas.microsoft.com/office/powerpoint/2010/main" val="17452096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3677E7B-1177-4479-A7B6-8444653E91A2}"/>
              </a:ext>
            </a:extLst>
          </p:cNvPr>
          <p:cNvSpPr txBox="1"/>
          <p:nvPr/>
        </p:nvSpPr>
        <p:spPr>
          <a:xfrm>
            <a:off x="715021" y="252274"/>
            <a:ext cx="11041549" cy="4770537"/>
          </a:xfrm>
          <a:prstGeom prst="rect">
            <a:avLst/>
          </a:prstGeom>
          <a:noFill/>
        </p:spPr>
        <p:txBody>
          <a:bodyPr wrap="square" rtlCol="0">
            <a:spAutoFit/>
          </a:bodyPr>
          <a:lstStyle/>
          <a:p>
            <a:endParaRPr lang="en-IN" sz="5300" dirty="0">
              <a:solidFill>
                <a:schemeClr val="accent2">
                  <a:lumMod val="50000"/>
                </a:schemeClr>
              </a:solidFill>
              <a:latin typeface="Candara" panose="020E0502030303020204" pitchFamily="34" charset="0"/>
            </a:endParaRPr>
          </a:p>
          <a:p>
            <a:r>
              <a:rPr lang="en-IN" sz="5300" dirty="0">
                <a:solidFill>
                  <a:schemeClr val="accent5">
                    <a:lumMod val="50000"/>
                  </a:schemeClr>
                </a:solidFill>
                <a:latin typeface="Candara" panose="020E0502030303020204" pitchFamily="34" charset="0"/>
              </a:rPr>
              <a:t>OBJECTIVE</a:t>
            </a:r>
          </a:p>
          <a:p>
            <a:pPr>
              <a:lnSpc>
                <a:spcPct val="150000"/>
              </a:lnSpc>
              <a:buFont typeface="Wingdings" pitchFamily="2" charset="2"/>
              <a:buChar char="Ø"/>
            </a:pPr>
            <a:r>
              <a:rPr lang="en-US" dirty="0"/>
              <a:t>know fundamental concepts and techniques of the Artificial Neural Network and Convolution Neural Networks</a:t>
            </a:r>
          </a:p>
          <a:p>
            <a:pPr>
              <a:lnSpc>
                <a:spcPct val="150000"/>
              </a:lnSpc>
              <a:buFont typeface="Wingdings" pitchFamily="2" charset="2"/>
              <a:buChar char="Ø"/>
            </a:pPr>
            <a:r>
              <a:rPr lang="en-US" dirty="0"/>
              <a:t>Gain a broad understanding of image data.</a:t>
            </a:r>
          </a:p>
          <a:p>
            <a:pPr>
              <a:lnSpc>
                <a:spcPct val="150000"/>
              </a:lnSpc>
              <a:buFont typeface="Wingdings" pitchFamily="2" charset="2"/>
              <a:buChar char="Ø"/>
            </a:pPr>
            <a:r>
              <a:rPr lang="en-US" dirty="0"/>
              <a:t>Work with Sequential type of modeling</a:t>
            </a:r>
          </a:p>
          <a:p>
            <a:pPr>
              <a:lnSpc>
                <a:spcPct val="150000"/>
              </a:lnSpc>
              <a:buFont typeface="Wingdings" pitchFamily="2" charset="2"/>
              <a:buChar char="Ø"/>
            </a:pPr>
            <a:r>
              <a:rPr lang="en-US" dirty="0"/>
              <a:t>Work with </a:t>
            </a:r>
            <a:r>
              <a:rPr lang="en-US" dirty="0" err="1"/>
              <a:t>Keras</a:t>
            </a:r>
            <a:r>
              <a:rPr lang="en-US" dirty="0"/>
              <a:t> capabilities</a:t>
            </a:r>
          </a:p>
          <a:p>
            <a:pPr>
              <a:lnSpc>
                <a:spcPct val="150000"/>
              </a:lnSpc>
              <a:buFont typeface="Wingdings" pitchFamily="2" charset="2"/>
              <a:buChar char="Ø"/>
            </a:pPr>
            <a:r>
              <a:rPr lang="en-US" dirty="0"/>
              <a:t>Work with image processing techniques</a:t>
            </a:r>
          </a:p>
          <a:p>
            <a:pPr>
              <a:lnSpc>
                <a:spcPct val="150000"/>
              </a:lnSpc>
              <a:buFont typeface="Wingdings" pitchFamily="2" charset="2"/>
              <a:buChar char="Ø"/>
            </a:pPr>
            <a:r>
              <a:rPr lang="en-US" dirty="0"/>
              <a:t>know how to build a web application using the Flask framework.</a:t>
            </a:r>
          </a:p>
          <a:p>
            <a:br>
              <a:rPr lang="en-US" dirty="0"/>
            </a:br>
            <a:endParaRPr lang="en-US" sz="1800" b="0" i="0" dirty="0">
              <a:effectLst/>
              <a:latin typeface="arial" panose="020B0604020202020204" pitchFamily="34" charset="0"/>
            </a:endParaRPr>
          </a:p>
        </p:txBody>
      </p:sp>
    </p:spTree>
    <p:extLst>
      <p:ext uri="{BB962C8B-B14F-4D97-AF65-F5344CB8AC3E}">
        <p14:creationId xmlns:p14="http://schemas.microsoft.com/office/powerpoint/2010/main" val="30284594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5E76EB9-C06A-490D-A66A-70CD14B6D49F}"/>
              </a:ext>
            </a:extLst>
          </p:cNvPr>
          <p:cNvSpPr txBox="1"/>
          <p:nvPr/>
        </p:nvSpPr>
        <p:spPr>
          <a:xfrm>
            <a:off x="577049" y="471837"/>
            <a:ext cx="4820575" cy="3954929"/>
          </a:xfrm>
          <a:prstGeom prst="rect">
            <a:avLst/>
          </a:prstGeom>
          <a:noFill/>
        </p:spPr>
        <p:txBody>
          <a:bodyPr wrap="square" rtlCol="0">
            <a:spAutoFit/>
          </a:bodyPr>
          <a:lstStyle/>
          <a:p>
            <a:r>
              <a:rPr lang="en-IN" sz="5300" dirty="0">
                <a:solidFill>
                  <a:schemeClr val="accent1">
                    <a:lumMod val="75000"/>
                  </a:schemeClr>
                </a:solidFill>
                <a:latin typeface="Candara" panose="020E0502030303020204" pitchFamily="34" charset="0"/>
              </a:rPr>
              <a:t>DATA</a:t>
            </a:r>
          </a:p>
          <a:p>
            <a:r>
              <a:rPr lang="en-US" dirty="0"/>
              <a:t>Wild Plants Edibility Prediction  consists of:</a:t>
            </a:r>
          </a:p>
          <a:p>
            <a:endParaRPr lang="en-US" dirty="0"/>
          </a:p>
          <a:p>
            <a:r>
              <a:rPr lang="en-US" dirty="0"/>
              <a:t>The dataset contains six classes:</a:t>
            </a:r>
          </a:p>
          <a:p>
            <a:endParaRPr lang="en-US" dirty="0"/>
          </a:p>
          <a:p>
            <a:r>
              <a:rPr lang="en-US" dirty="0"/>
              <a:t>Asparagus_edible,</a:t>
            </a:r>
          </a:p>
          <a:p>
            <a:r>
              <a:rPr lang="en-US" dirty="0"/>
              <a:t>Blue Vervain_edible,</a:t>
            </a:r>
          </a:p>
          <a:p>
            <a:r>
              <a:rPr lang="en-US" dirty="0"/>
              <a:t>Cattail_edible'</a:t>
            </a:r>
          </a:p>
          <a:p>
            <a:r>
              <a:rPr lang="en-US" dirty="0"/>
              <a:t>Chicory_edible_non edible,</a:t>
            </a:r>
          </a:p>
          <a:p>
            <a:r>
              <a:rPr lang="en-US" dirty="0"/>
              <a:t>Fireweed_edible_non edible,</a:t>
            </a:r>
          </a:p>
          <a:p>
            <a:r>
              <a:rPr lang="en-US" dirty="0"/>
              <a:t>Green castor bean_non edible.</a:t>
            </a:r>
          </a:p>
          <a:p>
            <a:endParaRPr lang="en-US" dirty="0"/>
          </a:p>
        </p:txBody>
      </p:sp>
      <p:pic>
        <p:nvPicPr>
          <p:cNvPr id="5" name="Picture 4" descr="Screenshot (1).png"/>
          <p:cNvPicPr>
            <a:picLocks noChangeAspect="1"/>
          </p:cNvPicPr>
          <p:nvPr/>
        </p:nvPicPr>
        <p:blipFill>
          <a:blip r:embed="rId2"/>
          <a:srcRect l="11454" t="9655" r="1476" b="11432"/>
          <a:stretch>
            <a:fillRect/>
          </a:stretch>
        </p:blipFill>
        <p:spPr>
          <a:xfrm>
            <a:off x="5068389" y="783771"/>
            <a:ext cx="6910251" cy="4572000"/>
          </a:xfrm>
          <a:prstGeom prst="rect">
            <a:avLst/>
          </a:prstGeom>
        </p:spPr>
      </p:pic>
    </p:spTree>
    <p:extLst>
      <p:ext uri="{BB962C8B-B14F-4D97-AF65-F5344CB8AC3E}">
        <p14:creationId xmlns:p14="http://schemas.microsoft.com/office/powerpoint/2010/main" val="16874200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FA5FF01-B558-478B-8629-1EF38C86EFA8}"/>
              </a:ext>
            </a:extLst>
          </p:cNvPr>
          <p:cNvSpPr txBox="1"/>
          <p:nvPr/>
        </p:nvSpPr>
        <p:spPr>
          <a:xfrm>
            <a:off x="853295" y="558761"/>
            <a:ext cx="10718492" cy="3108543"/>
          </a:xfrm>
          <a:prstGeom prst="rect">
            <a:avLst/>
          </a:prstGeom>
          <a:noFill/>
        </p:spPr>
        <p:txBody>
          <a:bodyPr wrap="square" rtlCol="0">
            <a:spAutoFit/>
          </a:bodyPr>
          <a:lstStyle/>
          <a:p>
            <a:r>
              <a:rPr lang="en-IN" sz="4400" b="1" dirty="0">
                <a:solidFill>
                  <a:schemeClr val="accent1">
                    <a:lumMod val="75000"/>
                  </a:schemeClr>
                </a:solidFill>
                <a:latin typeface="Candara" panose="020E0502030303020204" pitchFamily="34" charset="0"/>
                <a:cs typeface="Times New Roman" panose="02020603050405020304" pitchFamily="18" charset="0"/>
              </a:rPr>
              <a:t>IMAGE PREPROCESSING</a:t>
            </a:r>
            <a:r>
              <a:rPr lang="en-IN" sz="4800" b="1" dirty="0">
                <a:solidFill>
                  <a:schemeClr val="accent1">
                    <a:lumMod val="75000"/>
                  </a:schemeClr>
                </a:solidFill>
                <a:latin typeface="Candara" panose="020E0502030303020204" pitchFamily="34" charset="0"/>
                <a:cs typeface="Times New Roman" panose="02020603050405020304" pitchFamily="18" charset="0"/>
              </a:rPr>
              <a:t>:</a:t>
            </a:r>
          </a:p>
          <a:p>
            <a:pPr algn="l"/>
            <a:r>
              <a:rPr lang="en-US" sz="2400" b="0" i="0" dirty="0">
                <a:effectLst/>
              </a:rPr>
              <a:t>Image Pre-processing includes the following main tasks:</a:t>
            </a:r>
          </a:p>
          <a:p>
            <a:pPr algn="l">
              <a:buFont typeface="Arial" panose="020B0604020202020204" pitchFamily="34" charset="0"/>
              <a:buChar char="•"/>
            </a:pPr>
            <a:r>
              <a:rPr lang="en-US" sz="2400" b="0" i="0" dirty="0">
                <a:solidFill>
                  <a:schemeClr val="tx1">
                    <a:lumMod val="95000"/>
                    <a:lumOff val="5000"/>
                  </a:schemeClr>
                </a:solidFill>
                <a:effectLst/>
              </a:rPr>
              <a:t>Import </a:t>
            </a:r>
            <a:r>
              <a:rPr lang="en-US" sz="2400" b="0" i="0" dirty="0" err="1">
                <a:solidFill>
                  <a:schemeClr val="tx1">
                    <a:lumMod val="95000"/>
                    <a:lumOff val="5000"/>
                  </a:schemeClr>
                </a:solidFill>
                <a:effectLst/>
              </a:rPr>
              <a:t>ImageDataGenerator</a:t>
            </a:r>
            <a:r>
              <a:rPr lang="en-US" sz="2400" b="0" i="0" dirty="0">
                <a:solidFill>
                  <a:schemeClr val="tx1">
                    <a:lumMod val="95000"/>
                    <a:lumOff val="5000"/>
                  </a:schemeClr>
                </a:solidFill>
                <a:effectLst/>
              </a:rPr>
              <a:t> Library.</a:t>
            </a:r>
          </a:p>
          <a:p>
            <a:pPr algn="l">
              <a:buFont typeface="Arial" panose="020B0604020202020204" pitchFamily="34" charset="0"/>
              <a:buChar char="•"/>
            </a:pPr>
            <a:r>
              <a:rPr lang="en-US" sz="2400" b="0" i="0" dirty="0">
                <a:solidFill>
                  <a:schemeClr val="tx1">
                    <a:lumMod val="95000"/>
                    <a:lumOff val="5000"/>
                  </a:schemeClr>
                </a:solidFill>
                <a:effectLst/>
              </a:rPr>
              <a:t>Configure </a:t>
            </a:r>
            <a:r>
              <a:rPr lang="en-US" sz="2400" b="0" i="0" dirty="0" err="1">
                <a:solidFill>
                  <a:schemeClr val="tx1">
                    <a:lumMod val="95000"/>
                    <a:lumOff val="5000"/>
                  </a:schemeClr>
                </a:solidFill>
                <a:effectLst/>
              </a:rPr>
              <a:t>ImageDataGenerator</a:t>
            </a:r>
            <a:r>
              <a:rPr lang="en-US" sz="2400" b="0" i="0" dirty="0">
                <a:solidFill>
                  <a:schemeClr val="tx1">
                    <a:lumMod val="95000"/>
                    <a:lumOff val="5000"/>
                  </a:schemeClr>
                </a:solidFill>
                <a:effectLst/>
              </a:rPr>
              <a:t> Class.</a:t>
            </a:r>
          </a:p>
          <a:p>
            <a:pPr algn="l">
              <a:buFont typeface="Arial" panose="020B0604020202020204" pitchFamily="34" charset="0"/>
              <a:buChar char="•"/>
            </a:pPr>
            <a:r>
              <a:rPr lang="en-US" sz="2400" b="0" i="0" dirty="0">
                <a:solidFill>
                  <a:schemeClr val="tx1">
                    <a:lumMod val="95000"/>
                    <a:lumOff val="5000"/>
                  </a:schemeClr>
                </a:solidFill>
                <a:effectLst/>
              </a:rPr>
              <a:t>Applying </a:t>
            </a:r>
            <a:r>
              <a:rPr lang="en-US" sz="2400" b="0" i="0" dirty="0" err="1">
                <a:solidFill>
                  <a:schemeClr val="tx1">
                    <a:lumMod val="95000"/>
                    <a:lumOff val="5000"/>
                  </a:schemeClr>
                </a:solidFill>
                <a:effectLst/>
              </a:rPr>
              <a:t>ImageDataGenerator</a:t>
            </a:r>
            <a:r>
              <a:rPr lang="en-US" sz="2400" b="0" i="0" dirty="0">
                <a:solidFill>
                  <a:schemeClr val="tx1">
                    <a:lumMod val="95000"/>
                    <a:lumOff val="5000"/>
                  </a:schemeClr>
                </a:solidFill>
                <a:effectLst/>
              </a:rPr>
              <a:t> functionality to the trainset and test set</a:t>
            </a:r>
            <a:r>
              <a:rPr lang="en-US" sz="2400" b="0" i="0" dirty="0">
                <a:solidFill>
                  <a:srgbClr val="35475C"/>
                </a:solidFill>
                <a:effectLst/>
              </a:rPr>
              <a:t>.</a:t>
            </a:r>
          </a:p>
          <a:p>
            <a:br>
              <a:rPr lang="en-US" sz="2400" b="1" i="0" dirty="0">
                <a:effectLst/>
              </a:rPr>
            </a:br>
            <a:endParaRPr lang="en-IN" sz="2400" dirty="0">
              <a:solidFill>
                <a:schemeClr val="tx1">
                  <a:lumMod val="95000"/>
                  <a:lumOff val="5000"/>
                </a:schemeClr>
              </a:solidFill>
            </a:endParaRPr>
          </a:p>
        </p:txBody>
      </p:sp>
    </p:spTree>
    <p:extLst>
      <p:ext uri="{BB962C8B-B14F-4D97-AF65-F5344CB8AC3E}">
        <p14:creationId xmlns:p14="http://schemas.microsoft.com/office/powerpoint/2010/main" val="32789239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E6DABA5D-2162-4FB4-9808-990B89C2A12A}"/>
              </a:ext>
            </a:extLst>
          </p:cNvPr>
          <p:cNvSpPr txBox="1"/>
          <p:nvPr/>
        </p:nvSpPr>
        <p:spPr>
          <a:xfrm>
            <a:off x="170329" y="233082"/>
            <a:ext cx="11672048" cy="584775"/>
          </a:xfrm>
          <a:prstGeom prst="rect">
            <a:avLst/>
          </a:prstGeom>
          <a:noFill/>
        </p:spPr>
        <p:txBody>
          <a:bodyPr wrap="square" rtlCol="0">
            <a:spAutoFit/>
          </a:bodyPr>
          <a:lstStyle/>
          <a:p>
            <a:r>
              <a:rPr lang="en-IN" sz="3200" dirty="0">
                <a:solidFill>
                  <a:schemeClr val="accent1">
                    <a:lumMod val="75000"/>
                  </a:schemeClr>
                </a:solidFill>
              </a:rPr>
              <a:t>Import The </a:t>
            </a:r>
            <a:r>
              <a:rPr lang="en-IN" sz="3200" dirty="0" err="1">
                <a:solidFill>
                  <a:schemeClr val="accent1">
                    <a:lumMod val="75000"/>
                  </a:schemeClr>
                </a:solidFill>
              </a:rPr>
              <a:t>ImageDataGenerator</a:t>
            </a:r>
            <a:r>
              <a:rPr lang="en-IN" sz="3200" dirty="0">
                <a:solidFill>
                  <a:schemeClr val="accent1">
                    <a:lumMod val="75000"/>
                  </a:schemeClr>
                </a:solidFill>
              </a:rPr>
              <a:t> Library:</a:t>
            </a:r>
          </a:p>
        </p:txBody>
      </p:sp>
      <p:sp>
        <p:nvSpPr>
          <p:cNvPr id="10" name="TextBox 9">
            <a:extLst>
              <a:ext uri="{FF2B5EF4-FFF2-40B4-BE49-F238E27FC236}">
                <a16:creationId xmlns:a16="http://schemas.microsoft.com/office/drawing/2014/main" id="{A1334EAB-422D-4581-8913-97ADD5CA67ED}"/>
              </a:ext>
            </a:extLst>
          </p:cNvPr>
          <p:cNvSpPr txBox="1"/>
          <p:nvPr/>
        </p:nvSpPr>
        <p:spPr>
          <a:xfrm>
            <a:off x="1" y="1110343"/>
            <a:ext cx="11842376" cy="3170099"/>
          </a:xfrm>
          <a:prstGeom prst="rect">
            <a:avLst/>
          </a:prstGeom>
          <a:noFill/>
        </p:spPr>
        <p:txBody>
          <a:bodyPr wrap="square" rtlCol="0">
            <a:spAutoFit/>
          </a:bodyPr>
          <a:lstStyle/>
          <a:p>
            <a:pPr algn="just" rtl="0">
              <a:spcBef>
                <a:spcPts val="0"/>
              </a:spcBef>
              <a:spcAft>
                <a:spcPts val="0"/>
              </a:spcAft>
            </a:pPr>
            <a:r>
              <a:rPr lang="en-US" sz="2000" dirty="0">
                <a:latin typeface="arial" panose="020B0604020202020204" pitchFamily="34" charset="0"/>
              </a:rPr>
              <a:t>I</a:t>
            </a:r>
            <a:r>
              <a:rPr lang="en-US" sz="2000" b="0" i="0" dirty="0">
                <a:effectLst/>
                <a:latin typeface="arial" panose="020B0604020202020204" pitchFamily="34" charset="0"/>
              </a:rPr>
              <a:t>mage data augmentation is a technique that can be used to artificially expand the size of a training dataset by creating</a:t>
            </a:r>
            <a:endParaRPr lang="en-US" sz="2000" b="0" i="0" dirty="0">
              <a:effectLst/>
              <a:latin typeface="Montserrat" panose="00000500000000000000" pitchFamily="2" charset="0"/>
            </a:endParaRPr>
          </a:p>
          <a:p>
            <a:pPr algn="just" rtl="0">
              <a:spcBef>
                <a:spcPts val="0"/>
              </a:spcBef>
              <a:spcAft>
                <a:spcPts val="0"/>
              </a:spcAft>
            </a:pPr>
            <a:r>
              <a:rPr lang="en-US" sz="2000" b="0" i="0" dirty="0">
                <a:effectLst/>
                <a:latin typeface="arial" panose="020B0604020202020204" pitchFamily="34" charset="0"/>
              </a:rPr>
              <a:t>modified versions of images in the dataset.</a:t>
            </a:r>
            <a:endParaRPr lang="en-US" sz="2000" b="0" i="0" dirty="0">
              <a:effectLst/>
              <a:latin typeface="Montserrat" panose="00000500000000000000" pitchFamily="2" charset="0"/>
            </a:endParaRPr>
          </a:p>
          <a:p>
            <a:pPr algn="just"/>
            <a:br>
              <a:rPr lang="en-US" sz="2000" b="0" i="0" dirty="0">
                <a:effectLst/>
                <a:latin typeface="arial" panose="020B0604020202020204" pitchFamily="34" charset="0"/>
              </a:rPr>
            </a:br>
            <a:endParaRPr lang="en-US" sz="2000" b="0" i="0" dirty="0">
              <a:effectLst/>
              <a:latin typeface="Montserrat" panose="00000500000000000000" pitchFamily="2" charset="0"/>
            </a:endParaRPr>
          </a:p>
          <a:p>
            <a:pPr algn="just" rtl="0">
              <a:spcBef>
                <a:spcPts val="0"/>
              </a:spcBef>
              <a:spcAft>
                <a:spcPts val="0"/>
              </a:spcAft>
            </a:pPr>
            <a:r>
              <a:rPr lang="en-US" sz="2000" b="0" i="0" dirty="0">
                <a:effectLst/>
                <a:latin typeface="arial" panose="020B0604020202020204" pitchFamily="34" charset="0"/>
              </a:rPr>
              <a:t>The </a:t>
            </a:r>
            <a:r>
              <a:rPr lang="en-US" sz="2000" b="0" i="0" dirty="0" err="1">
                <a:effectLst/>
                <a:latin typeface="arial" panose="020B0604020202020204" pitchFamily="34" charset="0"/>
              </a:rPr>
              <a:t>Keras</a:t>
            </a:r>
            <a:r>
              <a:rPr lang="en-US" sz="2000" b="0" i="0" dirty="0">
                <a:effectLst/>
                <a:latin typeface="arial" panose="020B0604020202020204" pitchFamily="34" charset="0"/>
              </a:rPr>
              <a:t> deep learning neural network library provides the capability to fit models using image data augmentation via the </a:t>
            </a:r>
            <a:r>
              <a:rPr lang="en-US" sz="2000" b="0" i="0" dirty="0" err="1">
                <a:effectLst/>
                <a:latin typeface="arial" panose="020B0604020202020204" pitchFamily="34" charset="0"/>
              </a:rPr>
              <a:t>ImageDataGenerator</a:t>
            </a:r>
            <a:r>
              <a:rPr lang="en-US" sz="2000" b="0" i="0" dirty="0">
                <a:effectLst/>
                <a:latin typeface="arial" panose="020B0604020202020204" pitchFamily="34" charset="0"/>
              </a:rPr>
              <a:t> class.</a:t>
            </a:r>
            <a:endParaRPr lang="en-US" sz="2000" b="0" i="0" dirty="0">
              <a:effectLst/>
              <a:latin typeface="Montserrat" panose="00000500000000000000" pitchFamily="2" charset="0"/>
            </a:endParaRPr>
          </a:p>
          <a:p>
            <a:pPr algn="just" rtl="0">
              <a:spcBef>
                <a:spcPts val="0"/>
              </a:spcBef>
              <a:spcAft>
                <a:spcPts val="0"/>
              </a:spcAft>
            </a:pPr>
            <a:r>
              <a:rPr lang="en-US" sz="2000" b="0" i="0" dirty="0">
                <a:effectLst/>
                <a:latin typeface="arial" panose="020B0604020202020204" pitchFamily="34" charset="0"/>
              </a:rPr>
              <a:t>Let us import the </a:t>
            </a:r>
            <a:r>
              <a:rPr lang="en-US" sz="2000" b="0" i="0" dirty="0" err="1">
                <a:effectLst/>
                <a:latin typeface="arial" panose="020B0604020202020204" pitchFamily="34" charset="0"/>
              </a:rPr>
              <a:t>ImageDataGenerator</a:t>
            </a:r>
            <a:r>
              <a:rPr lang="en-US" sz="2000" b="0" i="0" dirty="0">
                <a:effectLst/>
                <a:latin typeface="arial" panose="020B0604020202020204" pitchFamily="34" charset="0"/>
              </a:rPr>
              <a:t> class from </a:t>
            </a:r>
            <a:r>
              <a:rPr lang="en-US" sz="2000" b="0" i="0" dirty="0" err="1">
                <a:effectLst/>
                <a:latin typeface="arial" panose="020B0604020202020204" pitchFamily="34" charset="0"/>
              </a:rPr>
              <a:t>Keras</a:t>
            </a:r>
            <a:endParaRPr lang="en-US" sz="2000" b="0" i="0" dirty="0">
              <a:effectLst/>
              <a:latin typeface="Montserrat" panose="00000500000000000000" pitchFamily="2" charset="0"/>
            </a:endParaRPr>
          </a:p>
          <a:p>
            <a:br>
              <a:rPr lang="en-US" sz="2000" dirty="0"/>
            </a:br>
            <a:endParaRPr lang="en-IN" sz="2000" dirty="0"/>
          </a:p>
        </p:txBody>
      </p:sp>
      <p:pic>
        <p:nvPicPr>
          <p:cNvPr id="21" name="Picture 20">
            <a:extLst>
              <a:ext uri="{FF2B5EF4-FFF2-40B4-BE49-F238E27FC236}">
                <a16:creationId xmlns:a16="http://schemas.microsoft.com/office/drawing/2014/main" id="{046C5235-D49F-4B73-98DC-9E287D5CA1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4922" y="3676810"/>
            <a:ext cx="6134956" cy="2070847"/>
          </a:xfrm>
          <a:prstGeom prst="rect">
            <a:avLst/>
          </a:prstGeom>
        </p:spPr>
      </p:pic>
    </p:spTree>
    <p:extLst>
      <p:ext uri="{BB962C8B-B14F-4D97-AF65-F5344CB8AC3E}">
        <p14:creationId xmlns:p14="http://schemas.microsoft.com/office/powerpoint/2010/main" val="5089305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6C03CEB-8EFA-43B2-9489-F50FEF25AB43}"/>
              </a:ext>
            </a:extLst>
          </p:cNvPr>
          <p:cNvSpPr txBox="1"/>
          <p:nvPr/>
        </p:nvSpPr>
        <p:spPr>
          <a:xfrm>
            <a:off x="277906" y="62753"/>
            <a:ext cx="11761694" cy="584775"/>
          </a:xfrm>
          <a:prstGeom prst="rect">
            <a:avLst/>
          </a:prstGeom>
          <a:noFill/>
        </p:spPr>
        <p:txBody>
          <a:bodyPr wrap="square" rtlCol="0">
            <a:spAutoFit/>
          </a:bodyPr>
          <a:lstStyle/>
          <a:p>
            <a:r>
              <a:rPr lang="en-IN" sz="3200" dirty="0">
                <a:solidFill>
                  <a:schemeClr val="accent1">
                    <a:lumMod val="75000"/>
                  </a:schemeClr>
                </a:solidFill>
                <a:latin typeface="Candara" panose="020E0502030303020204" pitchFamily="34" charset="0"/>
              </a:rPr>
              <a:t>Configure </a:t>
            </a:r>
            <a:r>
              <a:rPr lang="en-IN" sz="3200" dirty="0" err="1">
                <a:solidFill>
                  <a:schemeClr val="accent1">
                    <a:lumMod val="75000"/>
                  </a:schemeClr>
                </a:solidFill>
                <a:latin typeface="Candara" panose="020E0502030303020204" pitchFamily="34" charset="0"/>
              </a:rPr>
              <a:t>ImageDataGenerator</a:t>
            </a:r>
            <a:r>
              <a:rPr lang="en-IN" sz="3200" dirty="0">
                <a:solidFill>
                  <a:schemeClr val="accent1">
                    <a:lumMod val="75000"/>
                  </a:schemeClr>
                </a:solidFill>
                <a:latin typeface="Candara" panose="020E0502030303020204" pitchFamily="34" charset="0"/>
              </a:rPr>
              <a:t> class:</a:t>
            </a:r>
          </a:p>
        </p:txBody>
      </p:sp>
      <p:sp>
        <p:nvSpPr>
          <p:cNvPr id="3" name="TextBox 2">
            <a:extLst>
              <a:ext uri="{FF2B5EF4-FFF2-40B4-BE49-F238E27FC236}">
                <a16:creationId xmlns:a16="http://schemas.microsoft.com/office/drawing/2014/main" id="{FC4FF585-A167-43B1-824B-CC81335B92EF}"/>
              </a:ext>
            </a:extLst>
          </p:cNvPr>
          <p:cNvSpPr txBox="1"/>
          <p:nvPr/>
        </p:nvSpPr>
        <p:spPr>
          <a:xfrm>
            <a:off x="833718" y="1352147"/>
            <a:ext cx="11358282" cy="3077766"/>
          </a:xfrm>
          <a:prstGeom prst="rect">
            <a:avLst/>
          </a:prstGeom>
          <a:noFill/>
        </p:spPr>
        <p:txBody>
          <a:bodyPr wrap="square" rtlCol="0">
            <a:spAutoFit/>
          </a:bodyPr>
          <a:lstStyle/>
          <a:p>
            <a:pPr algn="just" rtl="0">
              <a:spcBef>
                <a:spcPts val="0"/>
              </a:spcBef>
              <a:spcAft>
                <a:spcPts val="0"/>
              </a:spcAft>
            </a:pPr>
            <a:r>
              <a:rPr lang="en-US" b="0" i="0" dirty="0">
                <a:effectLst/>
                <a:latin typeface="arial" panose="020B0604020202020204" pitchFamily="34" charset="0"/>
              </a:rPr>
              <a:t>There are five main types of data augmentation techniques for image data; specifically:</a:t>
            </a:r>
            <a:br>
              <a:rPr lang="en-US" b="0" i="0" dirty="0">
                <a:effectLst/>
                <a:latin typeface="arial" panose="020B0604020202020204" pitchFamily="34" charset="0"/>
              </a:rPr>
            </a:br>
            <a:endParaRPr lang="en-US" b="0" i="0" dirty="0">
              <a:effectLst/>
              <a:latin typeface="Montserrat" panose="00000500000000000000" pitchFamily="2" charset="0"/>
            </a:endParaRPr>
          </a:p>
          <a:p>
            <a:pPr marL="285750" indent="-285750" algn="just">
              <a:buFont typeface="Wingdings" panose="05000000000000000000" pitchFamily="2" charset="2"/>
              <a:buChar char="§"/>
            </a:pPr>
            <a:r>
              <a:rPr lang="en-US" sz="2000" b="0" i="0" dirty="0">
                <a:solidFill>
                  <a:srgbClr val="35475C"/>
                </a:solidFill>
                <a:effectLst/>
                <a:latin typeface="arial" panose="020B0604020202020204" pitchFamily="34" charset="0"/>
              </a:rPr>
              <a:t>Image shifts via the </a:t>
            </a:r>
            <a:r>
              <a:rPr lang="en-US" sz="2000" b="0" i="0" dirty="0" err="1">
                <a:solidFill>
                  <a:srgbClr val="35475C"/>
                </a:solidFill>
                <a:effectLst/>
                <a:latin typeface="arial" panose="020B0604020202020204" pitchFamily="34" charset="0"/>
              </a:rPr>
              <a:t>width_shift_range</a:t>
            </a:r>
            <a:r>
              <a:rPr lang="en-US" sz="2000" b="0" i="0" dirty="0">
                <a:solidFill>
                  <a:srgbClr val="35475C"/>
                </a:solidFill>
                <a:effectLst/>
                <a:latin typeface="arial" panose="020B0604020202020204" pitchFamily="34" charset="0"/>
              </a:rPr>
              <a:t> and </a:t>
            </a:r>
            <a:r>
              <a:rPr lang="en-US" sz="2000" b="0" i="0" dirty="0" err="1">
                <a:solidFill>
                  <a:srgbClr val="35475C"/>
                </a:solidFill>
                <a:effectLst/>
                <a:latin typeface="arial" panose="020B0604020202020204" pitchFamily="34" charset="0"/>
              </a:rPr>
              <a:t>height_shift_range</a:t>
            </a:r>
            <a:r>
              <a:rPr lang="en-US" sz="2000" b="0" i="0" dirty="0">
                <a:solidFill>
                  <a:srgbClr val="35475C"/>
                </a:solidFill>
                <a:effectLst/>
                <a:latin typeface="arial" panose="020B0604020202020204" pitchFamily="34" charset="0"/>
              </a:rPr>
              <a:t> arguments.</a:t>
            </a:r>
            <a:endParaRPr lang="en-US" sz="2000" b="0" i="0" dirty="0">
              <a:solidFill>
                <a:srgbClr val="35475C"/>
              </a:solidFill>
              <a:effectLst/>
              <a:latin typeface="Montserrat" panose="00000500000000000000" pitchFamily="2" charset="0"/>
            </a:endParaRPr>
          </a:p>
          <a:p>
            <a:pPr marL="285750" indent="-285750" algn="just" rtl="0">
              <a:spcBef>
                <a:spcPts val="0"/>
              </a:spcBef>
              <a:spcAft>
                <a:spcPts val="0"/>
              </a:spcAft>
              <a:buFont typeface="Wingdings" panose="05000000000000000000" pitchFamily="2" charset="2"/>
              <a:buChar char="§"/>
            </a:pPr>
            <a:r>
              <a:rPr lang="en-US" sz="2000" b="0" i="0" dirty="0">
                <a:solidFill>
                  <a:srgbClr val="35475C"/>
                </a:solidFill>
                <a:effectLst/>
                <a:latin typeface="arial" panose="020B0604020202020204" pitchFamily="34" charset="0"/>
              </a:rPr>
              <a:t>Image flips via the </a:t>
            </a:r>
            <a:r>
              <a:rPr lang="en-US" sz="2000" b="0" i="0" dirty="0" err="1">
                <a:solidFill>
                  <a:srgbClr val="35475C"/>
                </a:solidFill>
                <a:effectLst/>
                <a:latin typeface="arial" panose="020B0604020202020204" pitchFamily="34" charset="0"/>
              </a:rPr>
              <a:t>horizontal_flip</a:t>
            </a:r>
            <a:r>
              <a:rPr lang="en-US" sz="2000" b="0" i="0" dirty="0">
                <a:solidFill>
                  <a:srgbClr val="35475C"/>
                </a:solidFill>
                <a:effectLst/>
                <a:latin typeface="arial" panose="020B0604020202020204" pitchFamily="34" charset="0"/>
              </a:rPr>
              <a:t> and </a:t>
            </a:r>
            <a:r>
              <a:rPr lang="en-US" sz="2000" b="0" i="0" dirty="0" err="1">
                <a:solidFill>
                  <a:srgbClr val="35475C"/>
                </a:solidFill>
                <a:effectLst/>
                <a:latin typeface="arial" panose="020B0604020202020204" pitchFamily="34" charset="0"/>
              </a:rPr>
              <a:t>vertical_flip</a:t>
            </a:r>
            <a:r>
              <a:rPr lang="en-US" sz="2000" b="0" i="0" dirty="0">
                <a:solidFill>
                  <a:srgbClr val="35475C"/>
                </a:solidFill>
                <a:effectLst/>
                <a:latin typeface="arial" panose="020B0604020202020204" pitchFamily="34" charset="0"/>
              </a:rPr>
              <a:t> arguments.</a:t>
            </a:r>
            <a:endParaRPr lang="en-US" sz="2000" b="0" i="0" dirty="0">
              <a:solidFill>
                <a:srgbClr val="35475C"/>
              </a:solidFill>
              <a:effectLst/>
              <a:latin typeface="Montserrat" panose="00000500000000000000" pitchFamily="2" charset="0"/>
            </a:endParaRPr>
          </a:p>
          <a:p>
            <a:pPr marL="285750" indent="-285750" algn="just" rtl="0">
              <a:spcBef>
                <a:spcPts val="0"/>
              </a:spcBef>
              <a:spcAft>
                <a:spcPts val="0"/>
              </a:spcAft>
              <a:buFont typeface="Wingdings" panose="05000000000000000000" pitchFamily="2" charset="2"/>
              <a:buChar char="§"/>
            </a:pPr>
            <a:r>
              <a:rPr lang="en-US" sz="2000" b="0" i="0" dirty="0">
                <a:solidFill>
                  <a:srgbClr val="35475C"/>
                </a:solidFill>
                <a:effectLst/>
                <a:latin typeface="arial" panose="020B0604020202020204" pitchFamily="34" charset="0"/>
              </a:rPr>
              <a:t>Image rotations via the </a:t>
            </a:r>
            <a:r>
              <a:rPr lang="en-US" sz="2000" b="0" i="0" dirty="0" err="1">
                <a:solidFill>
                  <a:srgbClr val="35475C"/>
                </a:solidFill>
                <a:effectLst/>
                <a:latin typeface="arial" panose="020B0604020202020204" pitchFamily="34" charset="0"/>
              </a:rPr>
              <a:t>rotation_range</a:t>
            </a:r>
            <a:r>
              <a:rPr lang="en-US" sz="2000" b="0" i="0" dirty="0">
                <a:solidFill>
                  <a:srgbClr val="35475C"/>
                </a:solidFill>
                <a:effectLst/>
                <a:latin typeface="arial" panose="020B0604020202020204" pitchFamily="34" charset="0"/>
              </a:rPr>
              <a:t> argument</a:t>
            </a:r>
            <a:endParaRPr lang="en-US" sz="2000" b="0" i="0" dirty="0">
              <a:solidFill>
                <a:srgbClr val="35475C"/>
              </a:solidFill>
              <a:effectLst/>
              <a:latin typeface="Montserrat" panose="00000500000000000000" pitchFamily="2" charset="0"/>
            </a:endParaRPr>
          </a:p>
          <a:p>
            <a:pPr marL="285750" indent="-285750" algn="just" rtl="0">
              <a:spcBef>
                <a:spcPts val="0"/>
              </a:spcBef>
              <a:spcAft>
                <a:spcPts val="0"/>
              </a:spcAft>
              <a:buFont typeface="Wingdings" panose="05000000000000000000" pitchFamily="2" charset="2"/>
              <a:buChar char="§"/>
            </a:pPr>
            <a:r>
              <a:rPr lang="en-US" sz="2000" b="0" i="0" dirty="0">
                <a:solidFill>
                  <a:srgbClr val="35475C"/>
                </a:solidFill>
                <a:effectLst/>
                <a:latin typeface="arial" panose="020B0604020202020204" pitchFamily="34" charset="0"/>
              </a:rPr>
              <a:t>Image brightness via the </a:t>
            </a:r>
            <a:r>
              <a:rPr lang="en-US" sz="2000" b="0" i="0" dirty="0" err="1">
                <a:solidFill>
                  <a:srgbClr val="35475C"/>
                </a:solidFill>
                <a:effectLst/>
                <a:latin typeface="arial" panose="020B0604020202020204" pitchFamily="34" charset="0"/>
              </a:rPr>
              <a:t>brightness_range</a:t>
            </a:r>
            <a:r>
              <a:rPr lang="en-US" sz="2000" b="0" i="0" dirty="0">
                <a:solidFill>
                  <a:srgbClr val="35475C"/>
                </a:solidFill>
                <a:effectLst/>
                <a:latin typeface="arial" panose="020B0604020202020204" pitchFamily="34" charset="0"/>
              </a:rPr>
              <a:t> argument.</a:t>
            </a:r>
            <a:endParaRPr lang="en-US" sz="2000" b="0" i="0" dirty="0">
              <a:solidFill>
                <a:srgbClr val="35475C"/>
              </a:solidFill>
              <a:effectLst/>
              <a:latin typeface="Montserrat" panose="00000500000000000000" pitchFamily="2" charset="0"/>
            </a:endParaRPr>
          </a:p>
          <a:p>
            <a:pPr marL="285750" indent="-285750" algn="just" rtl="0">
              <a:spcBef>
                <a:spcPts val="0"/>
              </a:spcBef>
              <a:spcAft>
                <a:spcPts val="0"/>
              </a:spcAft>
              <a:buFont typeface="Wingdings" panose="05000000000000000000" pitchFamily="2" charset="2"/>
              <a:buChar char="§"/>
            </a:pPr>
            <a:r>
              <a:rPr lang="en-US" sz="2000" b="0" i="0" dirty="0">
                <a:solidFill>
                  <a:srgbClr val="35475C"/>
                </a:solidFill>
                <a:effectLst/>
                <a:latin typeface="arial" panose="020B0604020202020204" pitchFamily="34" charset="0"/>
              </a:rPr>
              <a:t>Images zoom via the </a:t>
            </a:r>
            <a:r>
              <a:rPr lang="en-US" sz="2000" b="0" i="0" dirty="0" err="1">
                <a:solidFill>
                  <a:srgbClr val="35475C"/>
                </a:solidFill>
                <a:effectLst/>
                <a:latin typeface="arial" panose="020B0604020202020204" pitchFamily="34" charset="0"/>
              </a:rPr>
              <a:t>zoom_range</a:t>
            </a:r>
            <a:r>
              <a:rPr lang="en-US" sz="2000" b="0" i="0" dirty="0">
                <a:solidFill>
                  <a:srgbClr val="35475C"/>
                </a:solidFill>
                <a:effectLst/>
                <a:latin typeface="arial" panose="020B0604020202020204" pitchFamily="34" charset="0"/>
              </a:rPr>
              <a:t> argument.</a:t>
            </a:r>
            <a:endParaRPr lang="en-US" sz="2000" b="0" i="0" dirty="0">
              <a:solidFill>
                <a:srgbClr val="35475C"/>
              </a:solidFill>
              <a:effectLst/>
              <a:latin typeface="Montserrat" panose="00000500000000000000" pitchFamily="2" charset="0"/>
            </a:endParaRPr>
          </a:p>
          <a:p>
            <a:pPr marL="285750" indent="-285750" algn="just">
              <a:buFont typeface="Wingdings" panose="05000000000000000000" pitchFamily="2" charset="2"/>
              <a:buChar char="§"/>
            </a:pPr>
            <a:br>
              <a:rPr lang="en-US" sz="2000" b="0" i="0" dirty="0">
                <a:effectLst/>
                <a:latin typeface="arial" panose="020B0604020202020204" pitchFamily="34" charset="0"/>
              </a:rPr>
            </a:br>
            <a:endParaRPr lang="en-US" sz="2000" b="0" i="0" dirty="0">
              <a:effectLst/>
              <a:latin typeface="Montserrat" panose="00000500000000000000" pitchFamily="2" charset="0"/>
            </a:endParaRPr>
          </a:p>
          <a:p>
            <a:pPr algn="just" rtl="0">
              <a:spcBef>
                <a:spcPts val="0"/>
              </a:spcBef>
              <a:spcAft>
                <a:spcPts val="0"/>
              </a:spcAft>
            </a:pPr>
            <a:r>
              <a:rPr lang="en-US" b="0" i="0" dirty="0">
                <a:effectLst/>
                <a:latin typeface="arial" panose="020B0604020202020204" pitchFamily="34" charset="0"/>
              </a:rPr>
              <a:t>An instance of the </a:t>
            </a:r>
            <a:r>
              <a:rPr lang="en-US" b="0" i="0" dirty="0" err="1">
                <a:effectLst/>
                <a:latin typeface="arial" panose="020B0604020202020204" pitchFamily="34" charset="0"/>
              </a:rPr>
              <a:t>ImageDataGenerator</a:t>
            </a:r>
            <a:r>
              <a:rPr lang="en-US" b="0" i="0" dirty="0">
                <a:effectLst/>
                <a:latin typeface="arial" panose="020B0604020202020204" pitchFamily="34" charset="0"/>
              </a:rPr>
              <a:t> class can be constructed for train and test. </a:t>
            </a:r>
            <a:endParaRPr lang="en-US" b="0" i="0" dirty="0">
              <a:effectLst/>
              <a:latin typeface="Montserrat" panose="00000500000000000000" pitchFamily="2" charset="0"/>
            </a:endParaRPr>
          </a:p>
        </p:txBody>
      </p:sp>
      <p:pic>
        <p:nvPicPr>
          <p:cNvPr id="8" name="Picture 7">
            <a:extLst>
              <a:ext uri="{FF2B5EF4-FFF2-40B4-BE49-F238E27FC236}">
                <a16:creationId xmlns:a16="http://schemas.microsoft.com/office/drawing/2014/main" id="{43FE1CDB-A73F-4ABA-86E7-237AE3DD26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1952" y="4385090"/>
            <a:ext cx="7610735" cy="2524477"/>
          </a:xfrm>
          <a:prstGeom prst="rect">
            <a:avLst/>
          </a:prstGeom>
        </p:spPr>
      </p:pic>
    </p:spTree>
    <p:extLst>
      <p:ext uri="{BB962C8B-B14F-4D97-AF65-F5344CB8AC3E}">
        <p14:creationId xmlns:p14="http://schemas.microsoft.com/office/powerpoint/2010/main" val="38349763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1DA3AF3-7BE1-4E51-9FC9-21B03FF46247}"/>
              </a:ext>
            </a:extLst>
          </p:cNvPr>
          <p:cNvSpPr txBox="1"/>
          <p:nvPr/>
        </p:nvSpPr>
        <p:spPr>
          <a:xfrm>
            <a:off x="349624" y="89647"/>
            <a:ext cx="11707905" cy="584775"/>
          </a:xfrm>
          <a:prstGeom prst="rect">
            <a:avLst/>
          </a:prstGeom>
          <a:noFill/>
        </p:spPr>
        <p:txBody>
          <a:bodyPr wrap="square" rtlCol="0">
            <a:spAutoFit/>
          </a:bodyPr>
          <a:lstStyle/>
          <a:p>
            <a:r>
              <a:rPr lang="en-IN" sz="3200" dirty="0">
                <a:solidFill>
                  <a:schemeClr val="accent1">
                    <a:lumMod val="75000"/>
                  </a:schemeClr>
                </a:solidFill>
                <a:latin typeface="Candara" panose="020E0502030303020204" pitchFamily="34" charset="0"/>
              </a:rPr>
              <a:t>Apply </a:t>
            </a:r>
            <a:r>
              <a:rPr lang="en-IN" sz="3200" dirty="0" err="1">
                <a:solidFill>
                  <a:schemeClr val="accent1">
                    <a:lumMod val="75000"/>
                  </a:schemeClr>
                </a:solidFill>
                <a:latin typeface="Candara" panose="020E0502030303020204" pitchFamily="34" charset="0"/>
              </a:rPr>
              <a:t>ImageDataGenerator</a:t>
            </a:r>
            <a:r>
              <a:rPr lang="en-IN" sz="3200" dirty="0">
                <a:solidFill>
                  <a:schemeClr val="accent1">
                    <a:lumMod val="75000"/>
                  </a:schemeClr>
                </a:solidFill>
                <a:latin typeface="Candara" panose="020E0502030303020204" pitchFamily="34" charset="0"/>
              </a:rPr>
              <a:t> Functionality to Trainset and </a:t>
            </a:r>
            <a:r>
              <a:rPr lang="en-IN" sz="3200" dirty="0" err="1">
                <a:solidFill>
                  <a:schemeClr val="accent1">
                    <a:lumMod val="75000"/>
                  </a:schemeClr>
                </a:solidFill>
                <a:latin typeface="Candara" panose="020E0502030303020204" pitchFamily="34" charset="0"/>
              </a:rPr>
              <a:t>Testset</a:t>
            </a:r>
            <a:r>
              <a:rPr lang="en-IN" sz="3200" dirty="0">
                <a:solidFill>
                  <a:schemeClr val="accent1">
                    <a:lumMod val="75000"/>
                  </a:schemeClr>
                </a:solidFill>
                <a:latin typeface="Candara" panose="020E0502030303020204" pitchFamily="34" charset="0"/>
              </a:rPr>
              <a:t>:</a:t>
            </a:r>
          </a:p>
        </p:txBody>
      </p:sp>
      <p:pic>
        <p:nvPicPr>
          <p:cNvPr id="7" name="Picture 6">
            <a:extLst>
              <a:ext uri="{FF2B5EF4-FFF2-40B4-BE49-F238E27FC236}">
                <a16:creationId xmlns:a16="http://schemas.microsoft.com/office/drawing/2014/main" id="{D37F6C26-24B4-4823-ACDE-2E213BFA90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7567" y="2062777"/>
            <a:ext cx="11679280" cy="1933845"/>
          </a:xfrm>
          <a:prstGeom prst="rect">
            <a:avLst/>
          </a:prstGeom>
        </p:spPr>
      </p:pic>
      <p:sp>
        <p:nvSpPr>
          <p:cNvPr id="8" name="TextBox 7">
            <a:extLst>
              <a:ext uri="{FF2B5EF4-FFF2-40B4-BE49-F238E27FC236}">
                <a16:creationId xmlns:a16="http://schemas.microsoft.com/office/drawing/2014/main" id="{5C4A395C-1BA6-4B5D-B850-55E14DB35B83}"/>
              </a:ext>
            </a:extLst>
          </p:cNvPr>
          <p:cNvSpPr txBox="1"/>
          <p:nvPr/>
        </p:nvSpPr>
        <p:spPr>
          <a:xfrm>
            <a:off x="215153" y="1289976"/>
            <a:ext cx="11263286" cy="1856919"/>
          </a:xfrm>
          <a:prstGeom prst="rect">
            <a:avLst/>
          </a:prstGeom>
          <a:noFill/>
        </p:spPr>
        <p:txBody>
          <a:bodyPr wrap="square" rtlCol="0">
            <a:spAutoFit/>
          </a:bodyPr>
          <a:lstStyle/>
          <a:p>
            <a:pPr algn="just" rtl="0">
              <a:spcBef>
                <a:spcPts val="0"/>
              </a:spcBef>
              <a:spcAft>
                <a:spcPts val="0"/>
              </a:spcAft>
            </a:pPr>
            <a:r>
              <a:rPr lang="en-US" b="0" i="0" dirty="0">
                <a:effectLst/>
                <a:latin typeface="arial" panose="020B0604020202020204" pitchFamily="34" charset="0"/>
              </a:rPr>
              <a:t>Let us apply </a:t>
            </a:r>
            <a:r>
              <a:rPr lang="en-US" b="0" i="0" dirty="0" err="1">
                <a:effectLst/>
                <a:latin typeface="arial" panose="020B0604020202020204" pitchFamily="34" charset="0"/>
              </a:rPr>
              <a:t>ImageDataGenerator</a:t>
            </a:r>
            <a:r>
              <a:rPr lang="en-US" b="0" i="0" dirty="0">
                <a:effectLst/>
                <a:latin typeface="arial" panose="020B0604020202020204" pitchFamily="34" charset="0"/>
              </a:rPr>
              <a:t> functionality to Trainset and </a:t>
            </a:r>
            <a:r>
              <a:rPr lang="en-US" b="0" i="0" dirty="0" err="1">
                <a:effectLst/>
                <a:latin typeface="arial" panose="020B0604020202020204" pitchFamily="34" charset="0"/>
              </a:rPr>
              <a:t>Testset</a:t>
            </a:r>
            <a:r>
              <a:rPr lang="en-US" b="0" i="0" dirty="0">
                <a:effectLst/>
                <a:latin typeface="arial" panose="020B0604020202020204" pitchFamily="34" charset="0"/>
              </a:rPr>
              <a:t> by using the following code</a:t>
            </a:r>
            <a:endParaRPr lang="en-US" b="0" i="0" dirty="0">
              <a:effectLst/>
              <a:latin typeface="Montserrat" panose="00000500000000000000" pitchFamily="2" charset="0"/>
            </a:endParaRPr>
          </a:p>
          <a:p>
            <a:pPr algn="just" rtl="0">
              <a:spcBef>
                <a:spcPts val="0"/>
              </a:spcBef>
              <a:spcAft>
                <a:spcPts val="0"/>
              </a:spcAft>
            </a:pPr>
            <a:r>
              <a:rPr lang="en-US" b="0" i="0" dirty="0">
                <a:effectLst/>
                <a:latin typeface="arial" panose="020B0604020202020204" pitchFamily="34" charset="0"/>
              </a:rPr>
              <a:t>For Training set using </a:t>
            </a:r>
            <a:r>
              <a:rPr lang="en-US" b="0" i="0" dirty="0" err="1">
                <a:effectLst/>
                <a:latin typeface="arial" panose="020B0604020202020204" pitchFamily="34" charset="0"/>
              </a:rPr>
              <a:t>flow_from_directory</a:t>
            </a:r>
            <a:r>
              <a:rPr lang="en-US" b="0" i="0" dirty="0">
                <a:effectLst/>
                <a:latin typeface="arial" panose="020B0604020202020204" pitchFamily="34" charset="0"/>
              </a:rPr>
              <a:t> function.</a:t>
            </a:r>
            <a:endParaRPr lang="en-US" b="0" i="0" dirty="0">
              <a:effectLst/>
              <a:latin typeface="Montserrat" panose="00000500000000000000" pitchFamily="2" charset="0"/>
            </a:endParaRPr>
          </a:p>
          <a:p>
            <a:pPr algn="just" rtl="0">
              <a:spcBef>
                <a:spcPts val="0"/>
              </a:spcBef>
              <a:spcAft>
                <a:spcPts val="800"/>
              </a:spcAft>
            </a:pPr>
            <a:br>
              <a:rPr lang="en-US" b="0" i="0" dirty="0">
                <a:effectLst/>
                <a:latin typeface="arial" panose="020B0604020202020204" pitchFamily="34" charset="0"/>
              </a:rPr>
            </a:br>
            <a:endParaRPr lang="en-US" b="0" i="0" dirty="0">
              <a:effectLst/>
              <a:latin typeface="Montserrat" panose="00000500000000000000" pitchFamily="2" charset="0"/>
            </a:endParaRPr>
          </a:p>
          <a:p>
            <a:br>
              <a:rPr lang="en-US" dirty="0"/>
            </a:br>
            <a:endParaRPr lang="en-IN" dirty="0"/>
          </a:p>
        </p:txBody>
      </p:sp>
    </p:spTree>
    <p:extLst>
      <p:ext uri="{BB962C8B-B14F-4D97-AF65-F5344CB8AC3E}">
        <p14:creationId xmlns:p14="http://schemas.microsoft.com/office/powerpoint/2010/main" val="19341741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1218</TotalTime>
  <Words>1185</Words>
  <Application>Microsoft Office PowerPoint</Application>
  <PresentationFormat>Widescreen</PresentationFormat>
  <Paragraphs>134</Paragraphs>
  <Slides>18</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18</vt:i4>
      </vt:variant>
    </vt:vector>
  </HeadingPairs>
  <TitlesOfParts>
    <vt:vector size="28" baseType="lpstr">
      <vt:lpstr>Arial</vt:lpstr>
      <vt:lpstr>Arial</vt:lpstr>
      <vt:lpstr>Calibri</vt:lpstr>
      <vt:lpstr>Calibri Light</vt:lpstr>
      <vt:lpstr>Candara</vt:lpstr>
      <vt:lpstr>Lucida Sans Typewriter</vt:lpstr>
      <vt:lpstr>Montserrat</vt:lpstr>
      <vt:lpstr>Open Sans</vt:lpstr>
      <vt:lpstr>Wingdings</vt:lpstr>
      <vt:lpstr>Office Theme</vt:lpstr>
      <vt:lpstr>Wild Plants Edibility Prediction Using IBM Watson Studio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And Analyzing Urban Water Quality With Machine Learning.</dc:title>
  <dc:creator>KEERTHANA</dc:creator>
  <cp:lastModifiedBy>Bharath Kumar Muppala</cp:lastModifiedBy>
  <cp:revision>61</cp:revision>
  <dcterms:created xsi:type="dcterms:W3CDTF">2021-07-23T17:19:53Z</dcterms:created>
  <dcterms:modified xsi:type="dcterms:W3CDTF">2021-11-11T11:46:34Z</dcterms:modified>
</cp:coreProperties>
</file>