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9" r:id="rId2"/>
    <p:sldId id="260" r:id="rId3"/>
    <p:sldId id="265" r:id="rId4"/>
    <p:sldId id="262" r:id="rId5"/>
    <p:sldId id="264" r:id="rId6"/>
    <p:sldId id="267" r:id="rId7"/>
    <p:sldId id="266" r:id="rId8"/>
    <p:sldId id="268" r:id="rId9"/>
    <p:sldId id="269" r:id="rId10"/>
    <p:sldId id="270" r:id="rId11"/>
    <p:sldId id="272" r:id="rId12"/>
    <p:sldId id="271" r:id="rId13"/>
    <p:sldId id="263" r:id="rId14"/>
  </p:sldIdLst>
  <p:sldSz cx="12192000" cy="6858000"/>
  <p:notesSz cx="6858000" cy="9144000"/>
  <p:embeddedFontLst>
    <p:embeddedFont>
      <p:font typeface="나눔고딕 ExtraBold" panose="020D0904000000000000" pitchFamily="50" charset="-127"/>
      <p:bold r:id="rId15"/>
    </p:embeddedFont>
    <p:embeddedFont>
      <p:font typeface="맑은 고딕" panose="020B0503020000020004" pitchFamily="50" charset="-127"/>
      <p:regular r:id="rId16"/>
      <p:bold r:id="rId17"/>
    </p:embeddedFont>
    <p:embeddedFont>
      <p:font typeface="티웨이_항공" panose="02000300000000000000" pitchFamily="2" charset="-127"/>
      <p:regular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AB5"/>
    <a:srgbClr val="FF4374"/>
    <a:srgbClr val="D145FD"/>
    <a:srgbClr val="FF658D"/>
    <a:srgbClr val="A545F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66" d="100"/>
          <a:sy n="66" d="100"/>
        </p:scale>
        <p:origin x="528" y="43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FF6D2-7DF7-81B1-F6AF-F822A5122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0B3CF3-7C0D-A3C3-6073-B2F601472C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4AFD25-4711-527E-6F83-CBB8E10AB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A2DE-D8F4-4DD8-87C3-EF8B426EFADC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46F811-A3FA-387C-5DD6-E20D33D59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CF263A-5F43-AA54-48D6-8438D53B6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DA2A-5A0D-4FF3-A26B-3F5E43CBD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122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1C7E8-F7AF-1E81-4D05-36505C5E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4BDC86-8CB6-C8CF-3CB4-AE7E54769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64B74-1EB7-C07B-8084-C77C06B61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A2DE-D8F4-4DD8-87C3-EF8B426EFADC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B569CF-0C9B-6F9B-D9A0-92E4B4405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24432D-9A0C-BE56-0743-4AFDE2CB8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DA2A-5A0D-4FF3-A26B-3F5E43CBD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748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3AD07D-DC0F-5637-4641-E3EB88815A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A4D708-FB1E-1DC7-13B8-EF0090891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000F20-0315-44A0-1F9D-BFBE41738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A2DE-D8F4-4DD8-87C3-EF8B426EFADC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F369B-A574-BB28-B5E1-FD2488F23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56303D-DE7F-FE74-D868-C5EE4011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DA2A-5A0D-4FF3-A26B-3F5E43CBD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497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E2732-A378-CEB0-D5B6-8D400E6E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2A091D-DF3C-2378-9B58-6090289DC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229E0E-BE85-E345-2BA5-D8857432F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A2DE-D8F4-4DD8-87C3-EF8B426EFADC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8A1430-023F-6094-FE81-F4E6512F5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FE18AF-60BF-7ECB-B9EF-6912C980F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DA2A-5A0D-4FF3-A26B-3F5E43CBD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712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C4A84-BF96-C5E7-B02C-101D800E5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EA76D9-0059-4EAE-7253-B6494C434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3C2EE8-D5EB-35F2-8548-CEC44A701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A2DE-D8F4-4DD8-87C3-EF8B426EFADC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D156EB-63D0-0914-AF19-09A0A7437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3386D4-754B-0A6A-A55D-988E24D57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DA2A-5A0D-4FF3-A26B-3F5E43CBD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60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3BF15-34C6-1EEE-04E6-8D580223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BBB450-0A16-56D9-6BE1-84E99CE7DA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A98349-BFED-B9C7-BE8C-C9D2E7D19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763483-4683-716E-B2D4-1945E851A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A2DE-D8F4-4DD8-87C3-EF8B426EFADC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B0FFE6-7C3E-3EBE-5C1F-98527980B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087EBA-2E95-445D-3FE5-E935B306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DA2A-5A0D-4FF3-A26B-3F5E43CBD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309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552AC-6D51-90F5-AEA1-11D0EDDE0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90B69E-FC10-7081-D824-7601B9451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79123C-089B-6933-963B-B701345D2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BCEB33-FB58-A901-C23B-F323D44E9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C8C7AF-0CF7-3F11-60A5-E44EE06B7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ACE6FC-492B-BE90-5A64-B3CCCD2F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A2DE-D8F4-4DD8-87C3-EF8B426EFADC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E60B53-CB3E-DCA6-0015-AF7CEABEA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D0C519-C35A-8416-CAB0-10CC29D5B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DA2A-5A0D-4FF3-A26B-3F5E43CBD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929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F5378C-E349-5331-E6CB-DA9D6EA8B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90418A-2EC5-0055-B297-D4951ACAE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A2DE-D8F4-4DD8-87C3-EF8B426EFADC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0F4DC4-9B95-C073-194B-6D052CCAD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FB9AA2-F229-3F4B-E80F-6485EB49A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DA2A-5A0D-4FF3-A26B-3F5E43CBD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613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FFA3912-2D5B-0816-F68A-54E3BD37F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A2DE-D8F4-4DD8-87C3-EF8B426EFADC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D43FE3-3DCC-4175-E9B8-C332C0FD0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601B6E-D481-FB2B-A82D-121176284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DA2A-5A0D-4FF3-A26B-3F5E43CBD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997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E4F13-1345-B105-C7C0-A4E51BA92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35D1BD-339B-87B7-EAAC-8874A8612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29024A-F4F7-334B-1617-047311EAD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69EAB2-43EB-19FD-61F3-B0666DA5F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A2DE-D8F4-4DD8-87C3-EF8B426EFADC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A3E532-68F9-F7D2-C94C-4A7289EC9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1B8CEF-E671-5B8D-7A03-2515F2A53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DA2A-5A0D-4FF3-A26B-3F5E43CBD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506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23E76-8680-F86E-F86F-12F177352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30C5ED-5F9B-AF09-947D-EAA971BB0C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D15DBD-EC6E-C1AD-CCF2-11EE345EB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3B4518-060A-F54C-5147-726F22C01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A2DE-D8F4-4DD8-87C3-EF8B426EFADC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6C7A4D-E4E8-9A80-0573-63FA7241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505526-E828-0C4A-F72A-19F67825A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DA2A-5A0D-4FF3-A26B-3F5E43CBD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619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8A1FAF-C9E8-4052-5913-6F411320C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C26695-427E-CB7E-9321-F6346043B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DBCBC3-C99B-3202-FB8D-8B580A7828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7A2DE-D8F4-4DD8-87C3-EF8B426EFADC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134953-F730-FBF9-0297-F02852A292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ACEBA1-FBCE-72B2-A5C6-5DB42A5A6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EDA2A-5A0D-4FF3-A26B-3F5E43CBD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502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B411AA7-C55E-C105-8BF2-28F219C11145}"/>
              </a:ext>
            </a:extLst>
          </p:cNvPr>
          <p:cNvGrpSpPr/>
          <p:nvPr/>
        </p:nvGrpSpPr>
        <p:grpSpPr>
          <a:xfrm>
            <a:off x="4374215" y="1622293"/>
            <a:ext cx="3443571" cy="2361881"/>
            <a:chOff x="4374213" y="1507993"/>
            <a:chExt cx="3443571" cy="236188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53DE105-1470-FF46-D6ED-9C1B2017399C}"/>
                </a:ext>
              </a:extLst>
            </p:cNvPr>
            <p:cNvSpPr txBox="1"/>
            <p:nvPr/>
          </p:nvSpPr>
          <p:spPr>
            <a:xfrm>
              <a:off x="4374213" y="2726905"/>
              <a:ext cx="344357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  <a:latin typeface="티웨이_항공" panose="02000300000000000000" pitchFamily="2" charset="-127"/>
                  <a:ea typeface="티웨이_항공" panose="02000300000000000000" pitchFamily="2" charset="-127"/>
                  <a:cs typeface="Dubai Medium" panose="020B0603030403030204" pitchFamily="34" charset="-78"/>
                </a:rPr>
                <a:t>Web Framework1</a:t>
              </a:r>
              <a:endParaRPr lang="ko-KR" altLang="en-US" sz="3200" dirty="0">
                <a:solidFill>
                  <a:schemeClr val="bg1"/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E254380A-3CE4-92FB-579B-97CEFEC0378A}"/>
                </a:ext>
              </a:extLst>
            </p:cNvPr>
            <p:cNvGrpSpPr/>
            <p:nvPr/>
          </p:nvGrpSpPr>
          <p:grpSpPr>
            <a:xfrm>
              <a:off x="5577415" y="1507993"/>
              <a:ext cx="1037166" cy="997553"/>
              <a:chOff x="5778500" y="1989667"/>
              <a:chExt cx="1037166" cy="997553"/>
            </a:xfrm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5400E85F-1496-6BE7-79C8-46D16E8B61ED}"/>
                  </a:ext>
                </a:extLst>
              </p:cNvPr>
              <p:cNvSpPr/>
              <p:nvPr/>
            </p:nvSpPr>
            <p:spPr>
              <a:xfrm>
                <a:off x="5778500" y="2342091"/>
                <a:ext cx="634999" cy="645129"/>
              </a:xfrm>
              <a:prstGeom prst="ellipse">
                <a:avLst/>
              </a:prstGeom>
              <a:gradFill flip="none" rotWithShape="1">
                <a:gsLst>
                  <a:gs pos="43000">
                    <a:srgbClr val="E344C7"/>
                  </a:gs>
                  <a:gs pos="0">
                    <a:srgbClr val="A545FD"/>
                  </a:gs>
                  <a:gs pos="100000">
                    <a:srgbClr val="FF4374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7EFF29F6-0027-147C-720F-D82D28C2281A}"/>
                  </a:ext>
                </a:extLst>
              </p:cNvPr>
              <p:cNvSpPr/>
              <p:nvPr/>
            </p:nvSpPr>
            <p:spPr>
              <a:xfrm>
                <a:off x="6180666" y="1989667"/>
                <a:ext cx="635000" cy="635000"/>
              </a:xfrm>
              <a:prstGeom prst="rect">
                <a:avLst/>
              </a:prstGeom>
              <a:noFill/>
              <a:ln w="444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CD39A919-5AA4-E059-6526-10E420398D99}"/>
                  </a:ext>
                </a:extLst>
              </p:cNvPr>
              <p:cNvSpPr/>
              <p:nvPr/>
            </p:nvSpPr>
            <p:spPr>
              <a:xfrm>
                <a:off x="6379634" y="2106085"/>
                <a:ext cx="198966" cy="202140"/>
              </a:xfrm>
              <a:prstGeom prst="ellipse">
                <a:avLst/>
              </a:prstGeom>
              <a:solidFill>
                <a:srgbClr val="FF43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AE7A3B-8F0C-562B-0E69-4B5A203802D9}"/>
                </a:ext>
              </a:extLst>
            </p:cNvPr>
            <p:cNvSpPr txBox="1"/>
            <p:nvPr/>
          </p:nvSpPr>
          <p:spPr>
            <a:xfrm>
              <a:off x="5402539" y="3346654"/>
              <a:ext cx="13869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티웨이_항공" panose="02000300000000000000" pitchFamily="2" charset="-127"/>
                  <a:ea typeface="티웨이_항공" panose="02000300000000000000" pitchFamily="2" charset="-127"/>
                  <a:cs typeface="Dubai Medium" panose="020B0603030403030204" pitchFamily="34" charset="-78"/>
                </a:rPr>
                <a:t>TTO</a:t>
              </a:r>
              <a:r>
                <a:rPr lang="en-US" altLang="ko-KR" sz="2800" b="1" dirty="0">
                  <a:solidFill>
                    <a:srgbClr val="FF658D"/>
                  </a:solidFill>
                  <a:latin typeface="티웨이_항공" panose="02000300000000000000" pitchFamily="2" charset="-127"/>
                  <a:ea typeface="티웨이_항공" panose="02000300000000000000" pitchFamily="2" charset="-127"/>
                  <a:cs typeface="Dubai Medium" panose="020B0603030403030204" pitchFamily="34" charset="-78"/>
                </a:rPr>
                <a:t>DO</a:t>
              </a:r>
              <a:endParaRPr lang="ko-KR" altLang="en-US" sz="2800" b="1" dirty="0">
                <a:solidFill>
                  <a:srgbClr val="FF658D"/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FA36CD3-F912-94A9-3408-2716777E8C39}"/>
              </a:ext>
            </a:extLst>
          </p:cNvPr>
          <p:cNvGrpSpPr/>
          <p:nvPr/>
        </p:nvGrpSpPr>
        <p:grpSpPr>
          <a:xfrm>
            <a:off x="5551837" y="4352204"/>
            <a:ext cx="1088326" cy="400110"/>
            <a:chOff x="5382230" y="4756933"/>
            <a:chExt cx="1088326" cy="40011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1C9F4F0-70A4-5649-F072-70321E47266D}"/>
                </a:ext>
              </a:extLst>
            </p:cNvPr>
            <p:cNvSpPr txBox="1"/>
            <p:nvPr/>
          </p:nvSpPr>
          <p:spPr>
            <a:xfrm>
              <a:off x="5608392" y="4756933"/>
              <a:ext cx="6463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  <a:latin typeface="티웨이_항공" panose="02000300000000000000" pitchFamily="2" charset="-127"/>
                  <a:ea typeface="티웨이_항공" panose="02000300000000000000" pitchFamily="2" charset="-127"/>
                  <a:cs typeface="Dubai Medium" panose="020B0603030403030204" pitchFamily="34" charset="-78"/>
                </a:rPr>
                <a:t>낙인</a:t>
              </a:r>
              <a:endParaRPr lang="ko-KR" altLang="en-US" sz="2000" dirty="0">
                <a:solidFill>
                  <a:srgbClr val="FF658D"/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endParaRP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54028999-A47D-B0A6-1B92-6102DF7424AF}"/>
                </a:ext>
              </a:extLst>
            </p:cNvPr>
            <p:cNvCxnSpPr>
              <a:cxnSpLocks/>
            </p:cNvCxnSpPr>
            <p:nvPr/>
          </p:nvCxnSpPr>
          <p:spPr>
            <a:xfrm>
              <a:off x="6470556" y="4817521"/>
              <a:ext cx="0" cy="2789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2E7B54D9-A6C7-964A-8480-FD2F1AE04E7F}"/>
                </a:ext>
              </a:extLst>
            </p:cNvPr>
            <p:cNvCxnSpPr>
              <a:cxnSpLocks/>
            </p:cNvCxnSpPr>
            <p:nvPr/>
          </p:nvCxnSpPr>
          <p:spPr>
            <a:xfrm>
              <a:off x="5382230" y="4817521"/>
              <a:ext cx="0" cy="2789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5235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7295C161-E35E-2F67-9521-31E1ECECA1BB}"/>
              </a:ext>
            </a:extLst>
          </p:cNvPr>
          <p:cNvSpPr/>
          <p:nvPr/>
        </p:nvSpPr>
        <p:spPr>
          <a:xfrm rot="19422327">
            <a:off x="982735" y="655012"/>
            <a:ext cx="457270" cy="461665"/>
          </a:xfrm>
          <a:prstGeom prst="ellipse">
            <a:avLst/>
          </a:prstGeom>
          <a:gradFill>
            <a:gsLst>
              <a:gs pos="47000">
                <a:srgbClr val="DD44A7"/>
              </a:gs>
              <a:gs pos="3000">
                <a:srgbClr val="A545FD"/>
              </a:gs>
              <a:gs pos="100000">
                <a:srgbClr val="FF437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6B7753-34A8-BDE5-0F71-F68A7B43EF89}"/>
              </a:ext>
            </a:extLst>
          </p:cNvPr>
          <p:cNvSpPr txBox="1"/>
          <p:nvPr/>
        </p:nvSpPr>
        <p:spPr>
          <a:xfrm>
            <a:off x="1206589" y="789652"/>
            <a:ext cx="2180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C O N T E N T</a:t>
            </a:r>
            <a:endParaRPr lang="ko-KR" altLang="en-US" sz="2400" dirty="0">
              <a:solidFill>
                <a:schemeClr val="bg1"/>
              </a:solidFill>
              <a:latin typeface="티웨이_항공" panose="02000300000000000000" pitchFamily="2" charset="-127"/>
              <a:ea typeface="티웨이_항공" panose="02000300000000000000" pitchFamily="2" charset="-127"/>
              <a:cs typeface="Dubai Medium" panose="020B0603030403030204" pitchFamily="34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08C6EB-5360-2B6B-11D7-123A62FB7BC3}"/>
              </a:ext>
            </a:extLst>
          </p:cNvPr>
          <p:cNvSpPr txBox="1"/>
          <p:nvPr/>
        </p:nvSpPr>
        <p:spPr>
          <a:xfrm>
            <a:off x="1206589" y="125131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658D"/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03</a:t>
            </a:r>
            <a:endParaRPr lang="ko-KR" altLang="en-US" sz="2400" dirty="0">
              <a:solidFill>
                <a:srgbClr val="FF658D"/>
              </a:solidFill>
              <a:latin typeface="티웨이_항공" panose="02000300000000000000" pitchFamily="2" charset="-127"/>
              <a:ea typeface="티웨이_항공" panose="02000300000000000000" pitchFamily="2" charset="-127"/>
              <a:cs typeface="Dubai Medium" panose="020B0603030403030204" pitchFamily="34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714545-58BA-B30D-B637-495D663CD1A2}"/>
              </a:ext>
            </a:extLst>
          </p:cNvPr>
          <p:cNvSpPr txBox="1"/>
          <p:nvPr/>
        </p:nvSpPr>
        <p:spPr>
          <a:xfrm>
            <a:off x="1699032" y="1282094"/>
            <a:ext cx="2640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FF658D"/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예상 화면 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: Team 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화면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37EB40F-5D5A-EB34-3E06-706E71FC7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76926" y="2058420"/>
            <a:ext cx="8038146" cy="428701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3DED4CA-CA7C-D65C-B2EC-DFF3447B1C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011" t="51286" r="2853" b="26911"/>
          <a:stretch/>
        </p:blipFill>
        <p:spPr>
          <a:xfrm>
            <a:off x="6177280" y="4257039"/>
            <a:ext cx="3708400" cy="934721"/>
          </a:xfrm>
          <a:prstGeom prst="rect">
            <a:avLst/>
          </a:prstGeom>
          <a:ln w="38100">
            <a:solidFill>
              <a:srgbClr val="FF9AB5"/>
            </a:solidFill>
            <a:prstDash val="solid"/>
          </a:ln>
          <a:effectLst>
            <a:outerShdw blurRad="254000" dist="127000" dir="2700000" algn="ctr" rotWithShape="0">
              <a:schemeClr val="tx1">
                <a:alpha val="20000"/>
              </a:scheme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B288C84-3D96-9D69-4475-FB1405874B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006" t="8863" r="36870" b="83316"/>
          <a:stretch/>
        </p:blipFill>
        <p:spPr>
          <a:xfrm>
            <a:off x="6819900" y="2438401"/>
            <a:ext cx="331470" cy="335280"/>
          </a:xfrm>
          <a:prstGeom prst="rect">
            <a:avLst/>
          </a:prstGeom>
          <a:ln w="38100">
            <a:solidFill>
              <a:srgbClr val="FF9AB5"/>
            </a:solidFill>
          </a:ln>
          <a:effectLst>
            <a:outerShdw blurRad="254000" dist="127000" dir="2700000" algn="ctr" rotWithShape="0">
              <a:schemeClr val="tx1">
                <a:alpha val="20000"/>
              </a:scheme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7FC6816-0F02-6E21-E661-9E884E35F5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011" t="20477" r="2853" b="48714"/>
          <a:stretch/>
        </p:blipFill>
        <p:spPr>
          <a:xfrm>
            <a:off x="6177280" y="2936241"/>
            <a:ext cx="3708400" cy="1320799"/>
          </a:xfrm>
          <a:prstGeom prst="rect">
            <a:avLst/>
          </a:prstGeom>
          <a:ln w="38100">
            <a:solidFill>
              <a:srgbClr val="FF9AB5"/>
            </a:solidFill>
            <a:prstDash val="solid"/>
          </a:ln>
          <a:effectLst>
            <a:outerShdw blurRad="254000" dist="127000" dir="2700000" algn="ctr" rotWithShape="0">
              <a:schemeClr val="tx1">
                <a:alpha val="20000"/>
              </a:schemeClr>
            </a:outerShdw>
          </a:effectLst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0833B0E-59E7-F485-695E-A10F1E82197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9885680" y="3596641"/>
            <a:ext cx="584200" cy="0"/>
          </a:xfrm>
          <a:prstGeom prst="line">
            <a:avLst/>
          </a:prstGeom>
          <a:ln w="38100">
            <a:solidFill>
              <a:srgbClr val="FF9AB5"/>
            </a:solidFill>
            <a:prstDash val="sys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C6B5858-32A1-D738-2C8B-E42A5CAC324C}"/>
              </a:ext>
            </a:extLst>
          </p:cNvPr>
          <p:cNvCxnSpPr>
            <a:cxnSpLocks/>
          </p:cNvCxnSpPr>
          <p:nvPr/>
        </p:nvCxnSpPr>
        <p:spPr>
          <a:xfrm>
            <a:off x="9889012" y="4747261"/>
            <a:ext cx="584200" cy="0"/>
          </a:xfrm>
          <a:prstGeom prst="line">
            <a:avLst/>
          </a:prstGeom>
          <a:ln w="38100">
            <a:solidFill>
              <a:srgbClr val="FF9AB5"/>
            </a:solidFill>
            <a:prstDash val="sys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0292A0F-737E-B9FE-8516-D25A96285EEA}"/>
              </a:ext>
            </a:extLst>
          </p:cNvPr>
          <p:cNvSpPr txBox="1"/>
          <p:nvPr/>
        </p:nvSpPr>
        <p:spPr>
          <a:xfrm>
            <a:off x="10469880" y="3242697"/>
            <a:ext cx="12779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 팀 내</a:t>
            </a:r>
            <a:endParaRPr lang="en-US" altLang="ko-KR" sz="2000" dirty="0">
              <a:solidFill>
                <a:schemeClr val="bg1"/>
              </a:solidFill>
              <a:latin typeface="티웨이_항공" panose="02000300000000000000" pitchFamily="2" charset="-127"/>
              <a:ea typeface="티웨이_항공" panose="02000300000000000000" pitchFamily="2" charset="-127"/>
              <a:cs typeface="Dubai Medium" panose="020B0603030403030204" pitchFamily="34" charset="-78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 개인 일정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2FE79B-8493-C995-B54E-1EC93D8A5AC7}"/>
              </a:ext>
            </a:extLst>
          </p:cNvPr>
          <p:cNvSpPr txBox="1"/>
          <p:nvPr/>
        </p:nvSpPr>
        <p:spPr>
          <a:xfrm>
            <a:off x="10476544" y="4393318"/>
            <a:ext cx="15087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 팀 내</a:t>
            </a:r>
            <a:endParaRPr lang="en-US" altLang="ko-KR" sz="2000" dirty="0">
              <a:solidFill>
                <a:schemeClr val="bg1"/>
              </a:solidFill>
              <a:latin typeface="티웨이_항공" panose="02000300000000000000" pitchFamily="2" charset="-127"/>
              <a:ea typeface="티웨이_항공" panose="02000300000000000000" pitchFamily="2" charset="-127"/>
              <a:cs typeface="Dubai Medium" panose="020B0603030403030204" pitchFamily="34" charset="-78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 소모임 일정</a:t>
            </a:r>
          </a:p>
        </p:txBody>
      </p:sp>
    </p:spTree>
    <p:extLst>
      <p:ext uri="{BB962C8B-B14F-4D97-AF65-F5344CB8AC3E}">
        <p14:creationId xmlns:p14="http://schemas.microsoft.com/office/powerpoint/2010/main" val="2672787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7295C161-E35E-2F67-9521-31E1ECECA1BB}"/>
              </a:ext>
            </a:extLst>
          </p:cNvPr>
          <p:cNvSpPr/>
          <p:nvPr/>
        </p:nvSpPr>
        <p:spPr>
          <a:xfrm rot="19422327">
            <a:off x="982735" y="655012"/>
            <a:ext cx="457270" cy="461665"/>
          </a:xfrm>
          <a:prstGeom prst="ellipse">
            <a:avLst/>
          </a:prstGeom>
          <a:gradFill>
            <a:gsLst>
              <a:gs pos="47000">
                <a:srgbClr val="DD44A7"/>
              </a:gs>
              <a:gs pos="3000">
                <a:srgbClr val="A545FD"/>
              </a:gs>
              <a:gs pos="100000">
                <a:srgbClr val="FF437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6B7753-34A8-BDE5-0F71-F68A7B43EF89}"/>
              </a:ext>
            </a:extLst>
          </p:cNvPr>
          <p:cNvSpPr txBox="1"/>
          <p:nvPr/>
        </p:nvSpPr>
        <p:spPr>
          <a:xfrm>
            <a:off x="1206589" y="789652"/>
            <a:ext cx="2180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C O N T E N T</a:t>
            </a:r>
            <a:endParaRPr lang="ko-KR" altLang="en-US" sz="2400" dirty="0">
              <a:solidFill>
                <a:schemeClr val="bg1"/>
              </a:solidFill>
              <a:latin typeface="티웨이_항공" panose="02000300000000000000" pitchFamily="2" charset="-127"/>
              <a:ea typeface="티웨이_항공" panose="02000300000000000000" pitchFamily="2" charset="-127"/>
              <a:cs typeface="Dubai Medium" panose="020B0603030403030204" pitchFamily="34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08C6EB-5360-2B6B-11D7-123A62FB7BC3}"/>
              </a:ext>
            </a:extLst>
          </p:cNvPr>
          <p:cNvSpPr txBox="1"/>
          <p:nvPr/>
        </p:nvSpPr>
        <p:spPr>
          <a:xfrm>
            <a:off x="1206589" y="125131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658D"/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03</a:t>
            </a:r>
            <a:endParaRPr lang="ko-KR" altLang="en-US" sz="2400" dirty="0">
              <a:solidFill>
                <a:srgbClr val="FF658D"/>
              </a:solidFill>
              <a:latin typeface="티웨이_항공" panose="02000300000000000000" pitchFamily="2" charset="-127"/>
              <a:ea typeface="티웨이_항공" panose="02000300000000000000" pitchFamily="2" charset="-127"/>
              <a:cs typeface="Dubai Medium" panose="020B0603030403030204" pitchFamily="34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714545-58BA-B30D-B637-495D663CD1A2}"/>
              </a:ext>
            </a:extLst>
          </p:cNvPr>
          <p:cNvSpPr txBox="1"/>
          <p:nvPr/>
        </p:nvSpPr>
        <p:spPr>
          <a:xfrm>
            <a:off x="1699032" y="1282094"/>
            <a:ext cx="2640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FF658D"/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예상 화면 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: Team 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화면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64A39C7-D6D8-DE79-CD61-249270EFC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76926" y="2058420"/>
            <a:ext cx="8038146" cy="42870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5AF78C3-6AAC-1650-AC42-7CA92F3239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837" t="8567" r="3707" b="83078"/>
          <a:stretch/>
        </p:blipFill>
        <p:spPr>
          <a:xfrm>
            <a:off x="9458960" y="2425700"/>
            <a:ext cx="358141" cy="358140"/>
          </a:xfrm>
          <a:prstGeom prst="rect">
            <a:avLst/>
          </a:prstGeom>
          <a:ln w="38100">
            <a:solidFill>
              <a:srgbClr val="FF9AB5"/>
            </a:solidFill>
          </a:ln>
          <a:effectLst>
            <a:outerShdw blurRad="254000" dist="127000" dir="2700000" algn="ctr" rotWithShape="0">
              <a:schemeClr val="tx1">
                <a:alpha val="20000"/>
              </a:scheme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04F52A3-4645-A06E-CFA5-A5689F7CE3C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856" t="20331" r="2662" b="27147"/>
          <a:stretch/>
        </p:blipFill>
        <p:spPr>
          <a:xfrm>
            <a:off x="6164826" y="2930013"/>
            <a:ext cx="3736258" cy="2251587"/>
          </a:xfrm>
          <a:prstGeom prst="rect">
            <a:avLst/>
          </a:prstGeom>
          <a:ln w="38100">
            <a:solidFill>
              <a:srgbClr val="FF9AB5"/>
            </a:solidFill>
          </a:ln>
          <a:effectLst>
            <a:outerShdw blurRad="254000" dist="127000" dir="27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BB4CB7E1-7702-4CF4-4108-C72B7C547E89}"/>
              </a:ext>
            </a:extLst>
          </p:cNvPr>
          <p:cNvSpPr/>
          <p:nvPr/>
        </p:nvSpPr>
        <p:spPr>
          <a:xfrm>
            <a:off x="6878320" y="1574800"/>
            <a:ext cx="746760" cy="1330960"/>
          </a:xfrm>
          <a:custGeom>
            <a:avLst/>
            <a:gdLst>
              <a:gd name="connsiteX0" fmla="*/ 0 w 746760"/>
              <a:gd name="connsiteY0" fmla="*/ 1330960 h 1330960"/>
              <a:gd name="connsiteX1" fmla="*/ 391160 w 746760"/>
              <a:gd name="connsiteY1" fmla="*/ 5080 h 1330960"/>
              <a:gd name="connsiteX2" fmla="*/ 746760 w 746760"/>
              <a:gd name="connsiteY2" fmla="*/ 0 h 1330960"/>
              <a:gd name="connsiteX3" fmla="*/ 731520 w 746760"/>
              <a:gd name="connsiteY3" fmla="*/ 0 h 13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760" h="1330960">
                <a:moveTo>
                  <a:pt x="0" y="1330960"/>
                </a:moveTo>
                <a:lnTo>
                  <a:pt x="391160" y="5080"/>
                </a:lnTo>
                <a:lnTo>
                  <a:pt x="746760" y="0"/>
                </a:lnTo>
                <a:lnTo>
                  <a:pt x="731520" y="0"/>
                </a:lnTo>
              </a:path>
            </a:pathLst>
          </a:custGeom>
          <a:noFill/>
          <a:ln w="25400">
            <a:solidFill>
              <a:srgbClr val="FF9AB5"/>
            </a:solidFill>
            <a:prstDash val="sysDash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17C093-731B-E60F-DD86-06BBDF737AF4}"/>
              </a:ext>
            </a:extLst>
          </p:cNvPr>
          <p:cNvSpPr txBox="1"/>
          <p:nvPr/>
        </p:nvSpPr>
        <p:spPr>
          <a:xfrm>
            <a:off x="7625080" y="1374745"/>
            <a:ext cx="31486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팀 내 모든 소모임 일정 확인</a:t>
            </a:r>
          </a:p>
        </p:txBody>
      </p:sp>
    </p:spTree>
    <p:extLst>
      <p:ext uri="{BB962C8B-B14F-4D97-AF65-F5344CB8AC3E}">
        <p14:creationId xmlns:p14="http://schemas.microsoft.com/office/powerpoint/2010/main" val="1552503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7295C161-E35E-2F67-9521-31E1ECECA1BB}"/>
              </a:ext>
            </a:extLst>
          </p:cNvPr>
          <p:cNvSpPr/>
          <p:nvPr/>
        </p:nvSpPr>
        <p:spPr>
          <a:xfrm rot="19422327">
            <a:off x="982735" y="655012"/>
            <a:ext cx="457270" cy="461665"/>
          </a:xfrm>
          <a:prstGeom prst="ellipse">
            <a:avLst/>
          </a:prstGeom>
          <a:gradFill>
            <a:gsLst>
              <a:gs pos="47000">
                <a:srgbClr val="DD44A7"/>
              </a:gs>
              <a:gs pos="3000">
                <a:srgbClr val="A545FD"/>
              </a:gs>
              <a:gs pos="100000">
                <a:srgbClr val="FF437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6B7753-34A8-BDE5-0F71-F68A7B43EF89}"/>
              </a:ext>
            </a:extLst>
          </p:cNvPr>
          <p:cNvSpPr txBox="1"/>
          <p:nvPr/>
        </p:nvSpPr>
        <p:spPr>
          <a:xfrm>
            <a:off x="1206589" y="789652"/>
            <a:ext cx="2180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C O N T E N T</a:t>
            </a:r>
            <a:endParaRPr lang="ko-KR" altLang="en-US" sz="2400" dirty="0">
              <a:solidFill>
                <a:schemeClr val="bg1"/>
              </a:solidFill>
              <a:latin typeface="티웨이_항공" panose="02000300000000000000" pitchFamily="2" charset="-127"/>
              <a:ea typeface="티웨이_항공" panose="02000300000000000000" pitchFamily="2" charset="-127"/>
              <a:cs typeface="Dubai Medium" panose="020B0603030403030204" pitchFamily="34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08C6EB-5360-2B6B-11D7-123A62FB7BC3}"/>
              </a:ext>
            </a:extLst>
          </p:cNvPr>
          <p:cNvSpPr txBox="1"/>
          <p:nvPr/>
        </p:nvSpPr>
        <p:spPr>
          <a:xfrm>
            <a:off x="1206589" y="125131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658D"/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03</a:t>
            </a:r>
            <a:endParaRPr lang="ko-KR" altLang="en-US" sz="2400" dirty="0">
              <a:solidFill>
                <a:srgbClr val="FF658D"/>
              </a:solidFill>
              <a:latin typeface="티웨이_항공" panose="02000300000000000000" pitchFamily="2" charset="-127"/>
              <a:ea typeface="티웨이_항공" panose="02000300000000000000" pitchFamily="2" charset="-127"/>
              <a:cs typeface="Dubai Medium" panose="020B0603030403030204" pitchFamily="34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714545-58BA-B30D-B637-495D663CD1A2}"/>
              </a:ext>
            </a:extLst>
          </p:cNvPr>
          <p:cNvSpPr txBox="1"/>
          <p:nvPr/>
        </p:nvSpPr>
        <p:spPr>
          <a:xfrm>
            <a:off x="1699032" y="1282094"/>
            <a:ext cx="2640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FF658D"/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예상 화면 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: Team 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화면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37EB40F-5D5A-EB34-3E06-706E71FC7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76926" y="2058420"/>
            <a:ext cx="8038146" cy="428701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C82CA79-A87D-48CE-455E-3BCC08F014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011" t="77355" r="2348" b="2501"/>
          <a:stretch/>
        </p:blipFill>
        <p:spPr>
          <a:xfrm>
            <a:off x="6177280" y="5374641"/>
            <a:ext cx="3749040" cy="863600"/>
          </a:xfrm>
          <a:prstGeom prst="rect">
            <a:avLst/>
          </a:prstGeom>
          <a:ln w="38100">
            <a:solidFill>
              <a:srgbClr val="FF9AB5"/>
            </a:solidFill>
          </a:ln>
          <a:effectLst>
            <a:outerShdw blurRad="254000" dist="127000" dir="2700000" algn="ctr" rotWithShape="0">
              <a:schemeClr val="tx1">
                <a:alpha val="20000"/>
              </a:scheme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2DD335B-5E79-021B-4494-D9F9747AEC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895" t="37895" r="69719" b="48714"/>
          <a:stretch/>
        </p:blipFill>
        <p:spPr>
          <a:xfrm>
            <a:off x="3515360" y="3683000"/>
            <a:ext cx="995680" cy="574041"/>
          </a:xfrm>
          <a:prstGeom prst="rect">
            <a:avLst/>
          </a:prstGeom>
          <a:ln w="38100">
            <a:solidFill>
              <a:srgbClr val="FF9AB5"/>
            </a:solidFill>
          </a:ln>
          <a:effectLst>
            <a:outerShdw blurRad="254000" dist="127000" dir="2700000" algn="ctr" rotWithShape="0">
              <a:schemeClr val="tx1">
                <a:alpha val="20000"/>
              </a:schemeClr>
            </a:outerShdw>
          </a:effec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EAD710D-6C5C-E153-4528-10ADF5B9907B}"/>
              </a:ext>
            </a:extLst>
          </p:cNvPr>
          <p:cNvCxnSpPr>
            <a:cxnSpLocks/>
          </p:cNvCxnSpPr>
          <p:nvPr/>
        </p:nvCxnSpPr>
        <p:spPr>
          <a:xfrm flipH="1" flipV="1">
            <a:off x="4537710" y="4290060"/>
            <a:ext cx="1639570" cy="1084581"/>
          </a:xfrm>
          <a:prstGeom prst="line">
            <a:avLst/>
          </a:prstGeom>
          <a:ln w="25400">
            <a:solidFill>
              <a:srgbClr val="FF9AB5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D6D1C57-08F5-A9A0-8078-790530617018}"/>
              </a:ext>
            </a:extLst>
          </p:cNvPr>
          <p:cNvCxnSpPr>
            <a:cxnSpLocks/>
          </p:cNvCxnSpPr>
          <p:nvPr/>
        </p:nvCxnSpPr>
        <p:spPr>
          <a:xfrm>
            <a:off x="9926320" y="5783581"/>
            <a:ext cx="584200" cy="0"/>
          </a:xfrm>
          <a:prstGeom prst="line">
            <a:avLst/>
          </a:prstGeom>
          <a:ln w="38100">
            <a:solidFill>
              <a:srgbClr val="FF9AB5"/>
            </a:solidFill>
            <a:prstDash val="sys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CB3D338-0557-37DB-8D03-35BACA14E2EE}"/>
              </a:ext>
            </a:extLst>
          </p:cNvPr>
          <p:cNvSpPr txBox="1"/>
          <p:nvPr/>
        </p:nvSpPr>
        <p:spPr>
          <a:xfrm>
            <a:off x="10570496" y="5429638"/>
            <a:ext cx="12763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공지사항</a:t>
            </a:r>
            <a:endParaRPr lang="en-US" altLang="ko-KR" sz="2000" dirty="0">
              <a:solidFill>
                <a:schemeClr val="bg1"/>
              </a:solidFill>
              <a:latin typeface="티웨이_항공" panose="02000300000000000000" pitchFamily="2" charset="-127"/>
              <a:ea typeface="티웨이_항공" panose="02000300000000000000" pitchFamily="2" charset="-127"/>
              <a:cs typeface="Dubai Medium" panose="020B0603030403030204" pitchFamily="34" charset="-78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최대 </a:t>
            </a:r>
            <a:r>
              <a:rPr lang="en-US" altLang="ko-KR" sz="2000" dirty="0">
                <a:solidFill>
                  <a:schemeClr val="bg1"/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4</a:t>
            </a:r>
            <a:r>
              <a:rPr lang="ko-KR" altLang="en-US" sz="2000" dirty="0">
                <a:solidFill>
                  <a:schemeClr val="bg1"/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개</a:t>
            </a:r>
            <a:r>
              <a:rPr lang="en-US" altLang="ko-KR" sz="2000" dirty="0">
                <a:solidFill>
                  <a:schemeClr val="bg1"/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)</a:t>
            </a:r>
            <a:endParaRPr lang="ko-KR" altLang="en-US" sz="2000" dirty="0">
              <a:solidFill>
                <a:schemeClr val="bg1"/>
              </a:solidFill>
              <a:latin typeface="티웨이_항공" panose="02000300000000000000" pitchFamily="2" charset="-127"/>
              <a:ea typeface="티웨이_항공" panose="02000300000000000000" pitchFamily="2" charset="-127"/>
              <a:cs typeface="Dubai Medium" panose="020B06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8209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BAA136F4-3E1D-83FE-083E-92D8B074107E}"/>
              </a:ext>
            </a:extLst>
          </p:cNvPr>
          <p:cNvSpPr/>
          <p:nvPr/>
        </p:nvSpPr>
        <p:spPr>
          <a:xfrm>
            <a:off x="6649381" y="2410696"/>
            <a:ext cx="332416" cy="337718"/>
          </a:xfrm>
          <a:prstGeom prst="ellipse">
            <a:avLst/>
          </a:prstGeom>
          <a:gradFill flip="none" rotWithShape="1">
            <a:gsLst>
              <a:gs pos="5000">
                <a:schemeClr val="tx1">
                  <a:alpha val="26000"/>
                </a:schemeClr>
              </a:gs>
              <a:gs pos="57000">
                <a:srgbClr val="E344C7">
                  <a:alpha val="41000"/>
                </a:srgbClr>
              </a:gs>
              <a:gs pos="28000">
                <a:srgbClr val="A545FD">
                  <a:alpha val="30000"/>
                </a:srgbClr>
              </a:gs>
              <a:gs pos="100000">
                <a:srgbClr val="FF4374">
                  <a:alpha val="7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EB291F9-60D9-BBF7-9FAD-5B75EBDC6DF5}"/>
              </a:ext>
            </a:extLst>
          </p:cNvPr>
          <p:cNvGrpSpPr/>
          <p:nvPr/>
        </p:nvGrpSpPr>
        <p:grpSpPr>
          <a:xfrm>
            <a:off x="4512875" y="2697933"/>
            <a:ext cx="3166251" cy="1462134"/>
            <a:chOff x="4582040" y="2697932"/>
            <a:chExt cx="3166251" cy="1462134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5BF7697F-7099-3DA0-97F5-4C1DCE941B99}"/>
                </a:ext>
              </a:extLst>
            </p:cNvPr>
            <p:cNvSpPr/>
            <p:nvPr/>
          </p:nvSpPr>
          <p:spPr>
            <a:xfrm>
              <a:off x="5445577" y="2697932"/>
              <a:ext cx="1439177" cy="1462134"/>
            </a:xfrm>
            <a:prstGeom prst="ellipse">
              <a:avLst/>
            </a:prstGeom>
            <a:gradFill flip="none" rotWithShape="1">
              <a:gsLst>
                <a:gs pos="5000">
                  <a:schemeClr val="tx1">
                    <a:alpha val="26000"/>
                  </a:schemeClr>
                </a:gs>
                <a:gs pos="57000">
                  <a:srgbClr val="E344C7">
                    <a:alpha val="41000"/>
                  </a:srgbClr>
                </a:gs>
                <a:gs pos="28000">
                  <a:srgbClr val="A545FD">
                    <a:alpha val="30000"/>
                  </a:srgbClr>
                </a:gs>
                <a:gs pos="100000">
                  <a:srgbClr val="FF4374">
                    <a:alpha val="79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3F069E-45D2-7C25-F453-FCAEA6978CD5}"/>
                </a:ext>
              </a:extLst>
            </p:cNvPr>
            <p:cNvSpPr txBox="1"/>
            <p:nvPr/>
          </p:nvSpPr>
          <p:spPr>
            <a:xfrm>
              <a:off x="4582040" y="3136612"/>
              <a:ext cx="316625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spc="600" dirty="0">
                  <a:solidFill>
                    <a:schemeClr val="bg1"/>
                  </a:solidFill>
                  <a:latin typeface="티웨이_항공" panose="02000300000000000000" pitchFamily="2" charset="-127"/>
                  <a:ea typeface="티웨이_항공" panose="02000300000000000000" pitchFamily="2" charset="-127"/>
                  <a:cs typeface="Dubai Medium" panose="020B0603030403030204" pitchFamily="34" charset="-78"/>
                </a:rPr>
                <a:t>THANK YOU</a:t>
              </a:r>
              <a:endParaRPr lang="ko-KR" altLang="en-US" sz="3200" spc="600" dirty="0">
                <a:solidFill>
                  <a:schemeClr val="bg1"/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914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7EFBE5-60EA-CE34-6527-F43A1EE6080C}"/>
              </a:ext>
            </a:extLst>
          </p:cNvPr>
          <p:cNvSpPr txBox="1"/>
          <p:nvPr/>
        </p:nvSpPr>
        <p:spPr>
          <a:xfrm>
            <a:off x="1562189" y="3136612"/>
            <a:ext cx="1888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I N D E X</a:t>
            </a:r>
            <a:endParaRPr lang="ko-KR" altLang="en-US" sz="3200" dirty="0">
              <a:solidFill>
                <a:schemeClr val="bg1"/>
              </a:solidFill>
              <a:latin typeface="티웨이_항공" panose="02000300000000000000" pitchFamily="2" charset="-127"/>
              <a:ea typeface="티웨이_항공" panose="02000300000000000000" pitchFamily="2" charset="-127"/>
              <a:cs typeface="Dubai Medium" panose="020B0603030403030204" pitchFamily="34" charset="-78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C35FD4A-60C5-5FD5-1CFE-51D72B2E88EF}"/>
              </a:ext>
            </a:extLst>
          </p:cNvPr>
          <p:cNvGrpSpPr/>
          <p:nvPr/>
        </p:nvGrpSpPr>
        <p:grpSpPr>
          <a:xfrm>
            <a:off x="5966460" y="2598338"/>
            <a:ext cx="948995" cy="338554"/>
            <a:chOff x="5966460" y="2598338"/>
            <a:chExt cx="948995" cy="3385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798745-4F76-C939-A52C-C88CE15AA156}"/>
                </a:ext>
              </a:extLst>
            </p:cNvPr>
            <p:cNvSpPr txBox="1"/>
            <p:nvPr/>
          </p:nvSpPr>
          <p:spPr>
            <a:xfrm>
              <a:off x="6096000" y="2598338"/>
              <a:ext cx="8194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bg1">
                      <a:lumMod val="75000"/>
                    </a:schemeClr>
                  </a:solidFill>
                  <a:latin typeface="티웨이_항공" panose="02000300000000000000" pitchFamily="2" charset="-127"/>
                  <a:ea typeface="티웨이_항공" panose="02000300000000000000" pitchFamily="2" charset="-127"/>
                  <a:cs typeface="Dubai Medium" panose="020B0603030403030204" pitchFamily="34" charset="-78"/>
                </a:rPr>
                <a:t>팀 소개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024D2A9-A5EB-A740-DB6D-107226CB6F38}"/>
                </a:ext>
              </a:extLst>
            </p:cNvPr>
            <p:cNvCxnSpPr>
              <a:cxnSpLocks/>
            </p:cNvCxnSpPr>
            <p:nvPr/>
          </p:nvCxnSpPr>
          <p:spPr>
            <a:xfrm>
              <a:off x="5966460" y="2653315"/>
              <a:ext cx="0" cy="22860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4ABD6D7-9544-361D-4201-BE2550342C42}"/>
              </a:ext>
            </a:extLst>
          </p:cNvPr>
          <p:cNvGrpSpPr/>
          <p:nvPr/>
        </p:nvGrpSpPr>
        <p:grpSpPr>
          <a:xfrm>
            <a:off x="5966460" y="3259723"/>
            <a:ext cx="1554930" cy="338554"/>
            <a:chOff x="5966460" y="3259723"/>
            <a:chExt cx="1554930" cy="33855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FA79001-140C-8EBA-A1FA-5D603E735312}"/>
                </a:ext>
              </a:extLst>
            </p:cNvPr>
            <p:cNvSpPr txBox="1"/>
            <p:nvPr/>
          </p:nvSpPr>
          <p:spPr>
            <a:xfrm>
              <a:off x="6096000" y="3259723"/>
              <a:ext cx="14253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bg1">
                      <a:lumMod val="75000"/>
                    </a:schemeClr>
                  </a:solidFill>
                  <a:latin typeface="티웨이_항공" panose="02000300000000000000" pitchFamily="2" charset="-127"/>
                  <a:ea typeface="티웨이_항공" panose="02000300000000000000" pitchFamily="2" charset="-127"/>
                  <a:cs typeface="Dubai Medium" panose="020B0603030403030204" pitchFamily="34" charset="-78"/>
                </a:rPr>
                <a:t>예상 주요 기능</a:t>
              </a: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0E9AFB8C-D552-DB24-A044-E839AD37BA88}"/>
                </a:ext>
              </a:extLst>
            </p:cNvPr>
            <p:cNvCxnSpPr>
              <a:cxnSpLocks/>
            </p:cNvCxnSpPr>
            <p:nvPr/>
          </p:nvCxnSpPr>
          <p:spPr>
            <a:xfrm>
              <a:off x="5966460" y="3314700"/>
              <a:ext cx="0" cy="22860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3512A06-7478-EA3D-B52F-24FE62817013}"/>
              </a:ext>
            </a:extLst>
          </p:cNvPr>
          <p:cNvGrpSpPr/>
          <p:nvPr/>
        </p:nvGrpSpPr>
        <p:grpSpPr>
          <a:xfrm>
            <a:off x="5966460" y="3921107"/>
            <a:ext cx="1141355" cy="338554"/>
            <a:chOff x="5966460" y="3921107"/>
            <a:chExt cx="1141355" cy="3385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5E52EFC-5E3D-5390-13F7-A3E60C01896B}"/>
                </a:ext>
              </a:extLst>
            </p:cNvPr>
            <p:cNvSpPr txBox="1"/>
            <p:nvPr/>
          </p:nvSpPr>
          <p:spPr>
            <a:xfrm>
              <a:off x="6096000" y="3921107"/>
              <a:ext cx="10118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bg1">
                      <a:lumMod val="75000"/>
                    </a:schemeClr>
                  </a:solidFill>
                  <a:latin typeface="티웨이_항공" panose="02000300000000000000" pitchFamily="2" charset="-127"/>
                  <a:ea typeface="티웨이_항공" panose="02000300000000000000" pitchFamily="2" charset="-127"/>
                  <a:cs typeface="Dubai Medium" panose="020B0603030403030204" pitchFamily="34" charset="-78"/>
                </a:rPr>
                <a:t>예상 화면</a:t>
              </a: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30FDEBB-29AC-7E4B-B6A8-4E773D776A52}"/>
                </a:ext>
              </a:extLst>
            </p:cNvPr>
            <p:cNvCxnSpPr>
              <a:cxnSpLocks/>
            </p:cNvCxnSpPr>
            <p:nvPr/>
          </p:nvCxnSpPr>
          <p:spPr>
            <a:xfrm>
              <a:off x="5966460" y="3976084"/>
              <a:ext cx="0" cy="22860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F05BFEE-A40A-6EB2-7502-CCA3A956618E}"/>
              </a:ext>
            </a:extLst>
          </p:cNvPr>
          <p:cNvCxnSpPr>
            <a:cxnSpLocks/>
          </p:cNvCxnSpPr>
          <p:nvPr/>
        </p:nvCxnSpPr>
        <p:spPr>
          <a:xfrm>
            <a:off x="7048349" y="2767615"/>
            <a:ext cx="280939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4F5EF68-6CB4-4E80-1DB4-0BDF69068D1F}"/>
              </a:ext>
            </a:extLst>
          </p:cNvPr>
          <p:cNvCxnSpPr>
            <a:cxnSpLocks/>
          </p:cNvCxnSpPr>
          <p:nvPr/>
        </p:nvCxnSpPr>
        <p:spPr>
          <a:xfrm>
            <a:off x="7645400" y="3429000"/>
            <a:ext cx="2212339" cy="507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752479F-0620-055B-4480-090767771A57}"/>
              </a:ext>
            </a:extLst>
          </p:cNvPr>
          <p:cNvCxnSpPr>
            <a:cxnSpLocks/>
          </p:cNvCxnSpPr>
          <p:nvPr/>
        </p:nvCxnSpPr>
        <p:spPr>
          <a:xfrm flipV="1">
            <a:off x="7232693" y="4090383"/>
            <a:ext cx="2625046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31E54EA-6A53-4BB0-FD5A-04313D880E97}"/>
              </a:ext>
            </a:extLst>
          </p:cNvPr>
          <p:cNvSpPr txBox="1"/>
          <p:nvPr/>
        </p:nvSpPr>
        <p:spPr>
          <a:xfrm>
            <a:off x="10005059" y="260149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01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티웨이_항공" panose="02000300000000000000" pitchFamily="2" charset="-127"/>
              <a:ea typeface="티웨이_항공" panose="02000300000000000000" pitchFamily="2" charset="-127"/>
              <a:cs typeface="Dubai Medium" panose="020B0603030403030204" pitchFamily="34" charset="-78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64FA6D-827B-DCB8-AD05-6B153E0C8BFF}"/>
              </a:ext>
            </a:extLst>
          </p:cNvPr>
          <p:cNvSpPr txBox="1"/>
          <p:nvPr/>
        </p:nvSpPr>
        <p:spPr>
          <a:xfrm>
            <a:off x="10005059" y="325972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02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티웨이_항공" panose="02000300000000000000" pitchFamily="2" charset="-127"/>
              <a:ea typeface="티웨이_항공" panose="02000300000000000000" pitchFamily="2" charset="-127"/>
              <a:cs typeface="Dubai Medium" panose="020B0603030403030204" pitchFamily="34" charset="-78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8ECE6A-43A7-6AD7-7075-48040A8A4D38}"/>
              </a:ext>
            </a:extLst>
          </p:cNvPr>
          <p:cNvSpPr txBox="1"/>
          <p:nvPr/>
        </p:nvSpPr>
        <p:spPr>
          <a:xfrm>
            <a:off x="10005059" y="391795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03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티웨이_항공" panose="02000300000000000000" pitchFamily="2" charset="-127"/>
              <a:ea typeface="티웨이_항공" panose="02000300000000000000" pitchFamily="2" charset="-127"/>
              <a:cs typeface="Dubai Medium" panose="020B06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33083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7295C161-E35E-2F67-9521-31E1ECECA1BB}"/>
              </a:ext>
            </a:extLst>
          </p:cNvPr>
          <p:cNvSpPr/>
          <p:nvPr/>
        </p:nvSpPr>
        <p:spPr>
          <a:xfrm rot="19422327">
            <a:off x="982735" y="655012"/>
            <a:ext cx="457270" cy="461665"/>
          </a:xfrm>
          <a:prstGeom prst="ellipse">
            <a:avLst/>
          </a:prstGeom>
          <a:gradFill>
            <a:gsLst>
              <a:gs pos="47000">
                <a:srgbClr val="DD44A7"/>
              </a:gs>
              <a:gs pos="3000">
                <a:srgbClr val="A545FD"/>
              </a:gs>
              <a:gs pos="100000">
                <a:srgbClr val="FF437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6B7753-34A8-BDE5-0F71-F68A7B43EF89}"/>
              </a:ext>
            </a:extLst>
          </p:cNvPr>
          <p:cNvSpPr txBox="1"/>
          <p:nvPr/>
        </p:nvSpPr>
        <p:spPr>
          <a:xfrm>
            <a:off x="1206589" y="789652"/>
            <a:ext cx="2180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C O N T E N T</a:t>
            </a:r>
            <a:endParaRPr lang="ko-KR" altLang="en-US" sz="2400" dirty="0">
              <a:solidFill>
                <a:schemeClr val="bg1"/>
              </a:solidFill>
              <a:latin typeface="티웨이_항공" panose="02000300000000000000" pitchFamily="2" charset="-127"/>
              <a:ea typeface="티웨이_항공" panose="02000300000000000000" pitchFamily="2" charset="-127"/>
              <a:cs typeface="Dubai Medium" panose="020B0603030403030204" pitchFamily="34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08C6EB-5360-2B6B-11D7-123A62FB7BC3}"/>
              </a:ext>
            </a:extLst>
          </p:cNvPr>
          <p:cNvSpPr txBox="1"/>
          <p:nvPr/>
        </p:nvSpPr>
        <p:spPr>
          <a:xfrm>
            <a:off x="1206589" y="1251317"/>
            <a:ext cx="492443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658D"/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01</a:t>
            </a:r>
            <a:endParaRPr lang="ko-KR" altLang="en-US" sz="2400" dirty="0">
              <a:solidFill>
                <a:srgbClr val="FF658D"/>
              </a:solidFill>
              <a:latin typeface="티웨이_항공" panose="02000300000000000000" pitchFamily="2" charset="-127"/>
              <a:ea typeface="티웨이_항공" panose="02000300000000000000" pitchFamily="2" charset="-127"/>
              <a:cs typeface="Dubai Medium" panose="020B0603030403030204" pitchFamily="34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714545-58BA-B30D-B637-495D663CD1A2}"/>
              </a:ext>
            </a:extLst>
          </p:cNvPr>
          <p:cNvSpPr txBox="1"/>
          <p:nvPr/>
        </p:nvSpPr>
        <p:spPr>
          <a:xfrm>
            <a:off x="1699032" y="1282094"/>
            <a:ext cx="962123" cy="4001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FF658D"/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팀 소개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3D9D10-CE55-3C86-958B-581A8B58FCB3}"/>
              </a:ext>
            </a:extLst>
          </p:cNvPr>
          <p:cNvSpPr txBox="1"/>
          <p:nvPr/>
        </p:nvSpPr>
        <p:spPr>
          <a:xfrm>
            <a:off x="4883969" y="2508349"/>
            <a:ext cx="2424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낙인 </a:t>
            </a:r>
            <a:r>
              <a:rPr lang="en-US" altLang="ko-KR" sz="3600" dirty="0">
                <a:solidFill>
                  <a:schemeClr val="bg1"/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(</a:t>
            </a:r>
            <a:r>
              <a:rPr lang="ko-KR" altLang="en-US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Dubai Medium" panose="020B0603030403030204" pitchFamily="34" charset="-78"/>
              </a:rPr>
              <a:t>樂人</a:t>
            </a:r>
            <a:r>
              <a:rPr lang="en-US" altLang="ko-KR" sz="3600" dirty="0">
                <a:solidFill>
                  <a:schemeClr val="bg1"/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)</a:t>
            </a:r>
            <a:endParaRPr lang="ko-KR" altLang="en-US" sz="3600" dirty="0">
              <a:solidFill>
                <a:schemeClr val="bg1"/>
              </a:solidFill>
              <a:latin typeface="티웨이_항공" panose="02000300000000000000" pitchFamily="2" charset="-127"/>
              <a:ea typeface="티웨이_항공" panose="02000300000000000000" pitchFamily="2" charset="-127"/>
              <a:cs typeface="Dubai Medium" panose="020B0603030403030204" pitchFamily="34" charset="-78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0BB867C-5582-E14D-6420-9A38532DDC0B}"/>
              </a:ext>
            </a:extLst>
          </p:cNvPr>
          <p:cNvGrpSpPr/>
          <p:nvPr/>
        </p:nvGrpSpPr>
        <p:grpSpPr>
          <a:xfrm>
            <a:off x="5668779" y="1444049"/>
            <a:ext cx="985924" cy="959302"/>
            <a:chOff x="5668779" y="1444049"/>
            <a:chExt cx="985924" cy="959302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D3CFBDDC-908B-3EA6-4A2B-20B90BFA818F}"/>
                </a:ext>
              </a:extLst>
            </p:cNvPr>
            <p:cNvSpPr/>
            <p:nvPr/>
          </p:nvSpPr>
          <p:spPr>
            <a:xfrm rot="18000000">
              <a:off x="5671284" y="1441544"/>
              <a:ext cx="314147" cy="319158"/>
            </a:xfrm>
            <a:prstGeom prst="ellipse">
              <a:avLst/>
            </a:prstGeom>
            <a:gradFill flip="none" rotWithShape="1">
              <a:gsLst>
                <a:gs pos="2098">
                  <a:schemeClr val="tx1"/>
                </a:gs>
                <a:gs pos="43000">
                  <a:srgbClr val="E344C7">
                    <a:alpha val="48000"/>
                  </a:srgbClr>
                </a:gs>
                <a:gs pos="20000">
                  <a:srgbClr val="A545FD">
                    <a:alpha val="26000"/>
                  </a:srgbClr>
                </a:gs>
                <a:gs pos="100000">
                  <a:srgbClr val="FF4374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7B318E0-FCD1-EFE7-6D75-0DCBBE5CDD51}"/>
                </a:ext>
              </a:extLst>
            </p:cNvPr>
            <p:cNvSpPr/>
            <p:nvPr/>
          </p:nvSpPr>
          <p:spPr>
            <a:xfrm rot="18000000">
              <a:off x="6184580" y="1933228"/>
              <a:ext cx="466403" cy="473843"/>
            </a:xfrm>
            <a:prstGeom prst="ellipse">
              <a:avLst/>
            </a:prstGeom>
            <a:gradFill flip="none" rotWithShape="1">
              <a:gsLst>
                <a:gs pos="2098">
                  <a:schemeClr val="tx1"/>
                </a:gs>
                <a:gs pos="43000">
                  <a:srgbClr val="E344C7">
                    <a:alpha val="48000"/>
                  </a:srgbClr>
                </a:gs>
                <a:gs pos="20000">
                  <a:srgbClr val="A545FD">
                    <a:alpha val="26000"/>
                  </a:srgbClr>
                </a:gs>
                <a:gs pos="100000">
                  <a:srgbClr val="FF4374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3763203-6B2F-D357-CC94-2C7A9A03938E}"/>
                </a:ext>
              </a:extLst>
            </p:cNvPr>
            <p:cNvSpPr/>
            <p:nvPr/>
          </p:nvSpPr>
          <p:spPr>
            <a:xfrm>
              <a:off x="5720080" y="1498268"/>
              <a:ext cx="751840" cy="751840"/>
            </a:xfrm>
            <a:prstGeom prst="ellipse">
              <a:avLst/>
            </a:pr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924680F-EDD1-57F3-4667-2A625BAD76CF}"/>
              </a:ext>
            </a:extLst>
          </p:cNvPr>
          <p:cNvSpPr txBox="1"/>
          <p:nvPr/>
        </p:nvSpPr>
        <p:spPr>
          <a:xfrm>
            <a:off x="3048000" y="319024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spc="300" dirty="0">
                <a:solidFill>
                  <a:schemeClr val="bg1"/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즐기면서 프로젝트를 하자</a:t>
            </a:r>
            <a:endParaRPr lang="ko-KR" altLang="en-US" spc="3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189D13-1123-4093-150B-2EB2B77F4164}"/>
              </a:ext>
            </a:extLst>
          </p:cNvPr>
          <p:cNvSpPr txBox="1"/>
          <p:nvPr/>
        </p:nvSpPr>
        <p:spPr>
          <a:xfrm>
            <a:off x="147663" y="4994664"/>
            <a:ext cx="2531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1871078 </a:t>
            </a:r>
            <a:r>
              <a:rPr lang="ko-KR" altLang="en-US" dirty="0">
                <a:solidFill>
                  <a:schemeClr val="bg1"/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김형민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8AF9EC-8827-9857-1932-485741D96134}"/>
              </a:ext>
            </a:extLst>
          </p:cNvPr>
          <p:cNvSpPr txBox="1"/>
          <p:nvPr/>
        </p:nvSpPr>
        <p:spPr>
          <a:xfrm>
            <a:off x="4830019" y="4994664"/>
            <a:ext cx="2531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1871124 </a:t>
            </a:r>
            <a:r>
              <a:rPr lang="ko-KR" altLang="en-US" dirty="0" err="1">
                <a:solidFill>
                  <a:schemeClr val="bg1"/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서지완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2EB925-5B75-102F-30E1-ADF01BBB49F1}"/>
              </a:ext>
            </a:extLst>
          </p:cNvPr>
          <p:cNvSpPr txBox="1"/>
          <p:nvPr/>
        </p:nvSpPr>
        <p:spPr>
          <a:xfrm>
            <a:off x="9512375" y="4994664"/>
            <a:ext cx="2531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2091021 </a:t>
            </a:r>
            <a:r>
              <a:rPr lang="ko-KR" altLang="en-US" dirty="0">
                <a:solidFill>
                  <a:schemeClr val="bg1"/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박채원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89BAB03-FBFC-1F66-D2A4-7BBA861ED340}"/>
              </a:ext>
            </a:extLst>
          </p:cNvPr>
          <p:cNvGrpSpPr/>
          <p:nvPr/>
        </p:nvGrpSpPr>
        <p:grpSpPr>
          <a:xfrm>
            <a:off x="2488841" y="5803458"/>
            <a:ext cx="7214318" cy="369332"/>
            <a:chOff x="2488841" y="5803458"/>
            <a:chExt cx="7214318" cy="369332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EFCD8B7-ADD7-213F-BBE4-D8182F1E8CE6}"/>
                </a:ext>
              </a:extLst>
            </p:cNvPr>
            <p:cNvSpPr txBox="1"/>
            <p:nvPr/>
          </p:nvSpPr>
          <p:spPr>
            <a:xfrm>
              <a:off x="2488841" y="5803458"/>
              <a:ext cx="25319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티웨이_항공" panose="02000300000000000000" pitchFamily="2" charset="-127"/>
                  <a:ea typeface="티웨이_항공" panose="02000300000000000000" pitchFamily="2" charset="-127"/>
                  <a:cs typeface="Dubai Medium" panose="020B0603030403030204" pitchFamily="34" charset="-78"/>
                </a:rPr>
                <a:t>1871104 </a:t>
              </a:r>
              <a:r>
                <a:rPr lang="ko-KR" altLang="en-US" dirty="0" err="1">
                  <a:solidFill>
                    <a:schemeClr val="bg1"/>
                  </a:solidFill>
                  <a:latin typeface="티웨이_항공" panose="02000300000000000000" pitchFamily="2" charset="-127"/>
                  <a:ea typeface="티웨이_항공" panose="02000300000000000000" pitchFamily="2" charset="-127"/>
                  <a:cs typeface="Dubai Medium" panose="020B0603030403030204" pitchFamily="34" charset="-78"/>
                </a:rPr>
                <a:t>박장훈</a:t>
              </a:r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7A4F5A4-2FAA-4E50-85C6-B060D5951AE8}"/>
                </a:ext>
              </a:extLst>
            </p:cNvPr>
            <p:cNvSpPr txBox="1"/>
            <p:nvPr/>
          </p:nvSpPr>
          <p:spPr>
            <a:xfrm>
              <a:off x="7171197" y="5803458"/>
              <a:ext cx="25319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티웨이_항공" panose="02000300000000000000" pitchFamily="2" charset="-127"/>
                  <a:ea typeface="티웨이_항공" panose="02000300000000000000" pitchFamily="2" charset="-127"/>
                  <a:cs typeface="Dubai Medium" panose="020B0603030403030204" pitchFamily="34" charset="-78"/>
                </a:rPr>
                <a:t>1991004 </a:t>
              </a:r>
              <a:r>
                <a:rPr lang="ko-KR" altLang="en-US" dirty="0">
                  <a:solidFill>
                    <a:schemeClr val="bg1"/>
                  </a:solidFill>
                  <a:latin typeface="티웨이_항공" panose="02000300000000000000" pitchFamily="2" charset="-127"/>
                  <a:ea typeface="티웨이_항공" panose="02000300000000000000" pitchFamily="2" charset="-127"/>
                  <a:cs typeface="Dubai Medium" panose="020B0603030403030204" pitchFamily="34" charset="-78"/>
                </a:rPr>
                <a:t>조현아</a:t>
              </a:r>
              <a:endParaRPr lang="ko-KR" altLang="en-US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66F16571-4840-24D3-7BA5-48E2166DBFCB}"/>
              </a:ext>
            </a:extLst>
          </p:cNvPr>
          <p:cNvGrpSpPr/>
          <p:nvPr/>
        </p:nvGrpSpPr>
        <p:grpSpPr>
          <a:xfrm>
            <a:off x="-625033" y="5481823"/>
            <a:ext cx="13692851" cy="203809"/>
            <a:chOff x="-625033" y="5456330"/>
            <a:chExt cx="13692851" cy="203809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3F9693C3-3183-939F-4AB8-A54CB0130655}"/>
                </a:ext>
              </a:extLst>
            </p:cNvPr>
            <p:cNvCxnSpPr>
              <a:cxnSpLocks/>
            </p:cNvCxnSpPr>
            <p:nvPr/>
          </p:nvCxnSpPr>
          <p:spPr>
            <a:xfrm>
              <a:off x="-625033" y="5558234"/>
              <a:ext cx="13692851" cy="0"/>
            </a:xfrm>
            <a:prstGeom prst="line">
              <a:avLst/>
            </a:prstGeom>
            <a:ln w="38100">
              <a:gradFill flip="none" rotWithShape="1">
                <a:gsLst>
                  <a:gs pos="0">
                    <a:srgbClr val="F7DCE7"/>
                  </a:gs>
                  <a:gs pos="97902">
                    <a:srgbClr val="D145FD"/>
                  </a:gs>
                  <a:gs pos="37000">
                    <a:srgbClr val="FF4374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CDEBBE2B-F5BA-2119-CD3A-C4DC558BE544}"/>
                </a:ext>
              </a:extLst>
            </p:cNvPr>
            <p:cNvCxnSpPr>
              <a:cxnSpLocks/>
            </p:cNvCxnSpPr>
            <p:nvPr/>
          </p:nvCxnSpPr>
          <p:spPr>
            <a:xfrm>
              <a:off x="1413644" y="5456330"/>
              <a:ext cx="0" cy="20380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E66A2AC6-9D62-2F64-C011-1F7A7BA7C0F5}"/>
                </a:ext>
              </a:extLst>
            </p:cNvPr>
            <p:cNvCxnSpPr>
              <a:cxnSpLocks/>
            </p:cNvCxnSpPr>
            <p:nvPr/>
          </p:nvCxnSpPr>
          <p:spPr>
            <a:xfrm>
              <a:off x="3754822" y="5456330"/>
              <a:ext cx="0" cy="20380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38D2B635-D210-A547-9BCA-A5DA787A586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5456330"/>
              <a:ext cx="0" cy="20380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88D626E0-A52F-97B6-0697-82180FD2A2C5}"/>
                </a:ext>
              </a:extLst>
            </p:cNvPr>
            <p:cNvCxnSpPr>
              <a:cxnSpLocks/>
            </p:cNvCxnSpPr>
            <p:nvPr/>
          </p:nvCxnSpPr>
          <p:spPr>
            <a:xfrm>
              <a:off x="8437178" y="5456330"/>
              <a:ext cx="0" cy="20380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0889FBEF-B962-C592-E50C-DABB554035C6}"/>
                </a:ext>
              </a:extLst>
            </p:cNvPr>
            <p:cNvCxnSpPr>
              <a:cxnSpLocks/>
            </p:cNvCxnSpPr>
            <p:nvPr/>
          </p:nvCxnSpPr>
          <p:spPr>
            <a:xfrm>
              <a:off x="10778356" y="5456330"/>
              <a:ext cx="0" cy="20380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9" name="그림 68">
            <a:extLst>
              <a:ext uri="{FF2B5EF4-FFF2-40B4-BE49-F238E27FC236}">
                <a16:creationId xmlns:a16="http://schemas.microsoft.com/office/drawing/2014/main" id="{F3CC7C54-FAC6-B7E7-D8CB-65DC1B4F9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595" y="4544902"/>
            <a:ext cx="398810" cy="39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469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7295C161-E35E-2F67-9521-31E1ECECA1BB}"/>
              </a:ext>
            </a:extLst>
          </p:cNvPr>
          <p:cNvSpPr/>
          <p:nvPr/>
        </p:nvSpPr>
        <p:spPr>
          <a:xfrm rot="19422327">
            <a:off x="982735" y="655012"/>
            <a:ext cx="457270" cy="461665"/>
          </a:xfrm>
          <a:prstGeom prst="ellipse">
            <a:avLst/>
          </a:prstGeom>
          <a:gradFill>
            <a:gsLst>
              <a:gs pos="47000">
                <a:srgbClr val="DD44A7"/>
              </a:gs>
              <a:gs pos="3000">
                <a:srgbClr val="A545FD"/>
              </a:gs>
              <a:gs pos="100000">
                <a:srgbClr val="FF437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6B7753-34A8-BDE5-0F71-F68A7B43EF89}"/>
              </a:ext>
            </a:extLst>
          </p:cNvPr>
          <p:cNvSpPr txBox="1"/>
          <p:nvPr/>
        </p:nvSpPr>
        <p:spPr>
          <a:xfrm>
            <a:off x="1206589" y="789652"/>
            <a:ext cx="2180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C O N T E N T</a:t>
            </a:r>
            <a:endParaRPr lang="ko-KR" altLang="en-US" sz="2400" dirty="0">
              <a:solidFill>
                <a:schemeClr val="bg1"/>
              </a:solidFill>
              <a:latin typeface="티웨이_항공" panose="02000300000000000000" pitchFamily="2" charset="-127"/>
              <a:ea typeface="티웨이_항공" panose="02000300000000000000" pitchFamily="2" charset="-127"/>
              <a:cs typeface="Dubai Medium" panose="020B0603030403030204" pitchFamily="34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08C6EB-5360-2B6B-11D7-123A62FB7BC3}"/>
              </a:ext>
            </a:extLst>
          </p:cNvPr>
          <p:cNvSpPr txBox="1"/>
          <p:nvPr/>
        </p:nvSpPr>
        <p:spPr>
          <a:xfrm>
            <a:off x="1206589" y="1251317"/>
            <a:ext cx="492443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658D"/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02</a:t>
            </a:r>
            <a:endParaRPr lang="ko-KR" altLang="en-US" sz="2400" dirty="0">
              <a:solidFill>
                <a:srgbClr val="FF658D"/>
              </a:solidFill>
              <a:latin typeface="티웨이_항공" panose="02000300000000000000" pitchFamily="2" charset="-127"/>
              <a:ea typeface="티웨이_항공" panose="02000300000000000000" pitchFamily="2" charset="-127"/>
              <a:cs typeface="Dubai Medium" panose="020B0603030403030204" pitchFamily="34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714545-58BA-B30D-B637-495D663CD1A2}"/>
              </a:ext>
            </a:extLst>
          </p:cNvPr>
          <p:cNvSpPr txBox="1"/>
          <p:nvPr/>
        </p:nvSpPr>
        <p:spPr>
          <a:xfrm>
            <a:off x="1699032" y="1282094"/>
            <a:ext cx="1739579" cy="4001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FF658D"/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예상 주요 기능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E662F88-11B8-8C21-D8F1-C364B38CB93C}"/>
              </a:ext>
            </a:extLst>
          </p:cNvPr>
          <p:cNvCxnSpPr>
            <a:cxnSpLocks/>
          </p:cNvCxnSpPr>
          <p:nvPr/>
        </p:nvCxnSpPr>
        <p:spPr>
          <a:xfrm>
            <a:off x="890455" y="2155283"/>
            <a:ext cx="10287641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7DCE7"/>
                </a:gs>
                <a:gs pos="97902">
                  <a:srgbClr val="D145FD"/>
                </a:gs>
                <a:gs pos="37000">
                  <a:srgbClr val="FF437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DBA6875-F49C-FC38-5C1B-9115DAF0EA8A}"/>
              </a:ext>
            </a:extLst>
          </p:cNvPr>
          <p:cNvCxnSpPr>
            <a:cxnSpLocks/>
          </p:cNvCxnSpPr>
          <p:nvPr/>
        </p:nvCxnSpPr>
        <p:spPr>
          <a:xfrm>
            <a:off x="4319669" y="2546567"/>
            <a:ext cx="0" cy="3494108"/>
          </a:xfrm>
          <a:prstGeom prst="line">
            <a:avLst/>
          </a:prstGeom>
          <a:ln w="127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9E7DCDF-2DF1-89A0-9E7E-30546E6DBFBF}"/>
              </a:ext>
            </a:extLst>
          </p:cNvPr>
          <p:cNvCxnSpPr>
            <a:cxnSpLocks/>
          </p:cNvCxnSpPr>
          <p:nvPr/>
        </p:nvCxnSpPr>
        <p:spPr>
          <a:xfrm>
            <a:off x="7748883" y="2546567"/>
            <a:ext cx="0" cy="3494108"/>
          </a:xfrm>
          <a:prstGeom prst="line">
            <a:avLst/>
          </a:prstGeom>
          <a:ln w="127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C2C368-0AC0-81F6-3FF0-9389798FCE65}"/>
              </a:ext>
            </a:extLst>
          </p:cNvPr>
          <p:cNvCxnSpPr>
            <a:cxnSpLocks/>
          </p:cNvCxnSpPr>
          <p:nvPr/>
        </p:nvCxnSpPr>
        <p:spPr>
          <a:xfrm>
            <a:off x="890455" y="2546567"/>
            <a:ext cx="0" cy="3494108"/>
          </a:xfrm>
          <a:prstGeom prst="line">
            <a:avLst/>
          </a:prstGeom>
          <a:ln w="127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7C53D40-54E5-D55E-A444-049AB8A35426}"/>
              </a:ext>
            </a:extLst>
          </p:cNvPr>
          <p:cNvCxnSpPr>
            <a:cxnSpLocks/>
          </p:cNvCxnSpPr>
          <p:nvPr/>
        </p:nvCxnSpPr>
        <p:spPr>
          <a:xfrm>
            <a:off x="11178096" y="2546567"/>
            <a:ext cx="0" cy="3494108"/>
          </a:xfrm>
          <a:prstGeom prst="line">
            <a:avLst/>
          </a:prstGeom>
          <a:ln w="127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24EA619-3E7C-991F-8E37-0C1FEA612970}"/>
              </a:ext>
            </a:extLst>
          </p:cNvPr>
          <p:cNvSpPr txBox="1"/>
          <p:nvPr/>
        </p:nvSpPr>
        <p:spPr>
          <a:xfrm>
            <a:off x="1206592" y="2504688"/>
            <a:ext cx="279695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200" dirty="0">
                <a:solidFill>
                  <a:schemeClr val="bg1"/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Personal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57C19D-B75B-6FCB-A063-B88FD956F17B}"/>
              </a:ext>
            </a:extLst>
          </p:cNvPr>
          <p:cNvSpPr txBox="1"/>
          <p:nvPr/>
        </p:nvSpPr>
        <p:spPr>
          <a:xfrm>
            <a:off x="1206581" y="2935575"/>
            <a:ext cx="2796955" cy="233166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ko-KR" altLang="en-US" sz="1500" dirty="0">
                <a:solidFill>
                  <a:schemeClr val="bg1">
                    <a:lumMod val="75000"/>
                  </a:schemeClr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친구 추가 및 삭제</a:t>
            </a:r>
            <a:endParaRPr lang="en-US" altLang="ko-KR" sz="1500" dirty="0">
              <a:solidFill>
                <a:schemeClr val="bg1">
                  <a:lumMod val="75000"/>
                </a:schemeClr>
              </a:solidFill>
              <a:latin typeface="티웨이_항공" panose="02000300000000000000" pitchFamily="2" charset="-127"/>
              <a:ea typeface="티웨이_항공" panose="02000300000000000000" pitchFamily="2" charset="-127"/>
              <a:cs typeface="Dubai Medium" panose="020B0603030403030204" pitchFamily="34" charset="-78"/>
            </a:endParaRPr>
          </a:p>
          <a:p>
            <a:pPr algn="just">
              <a:lnSpc>
                <a:spcPct val="200000"/>
              </a:lnSpc>
            </a:pPr>
            <a:r>
              <a:rPr lang="ko-KR" altLang="en-US" sz="1500" dirty="0">
                <a:solidFill>
                  <a:schemeClr val="bg1">
                    <a:lumMod val="75000"/>
                  </a:schemeClr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목록 별 일정 공개 범위 설정</a:t>
            </a:r>
            <a:endParaRPr lang="en-US" altLang="ko-KR" sz="1500" dirty="0">
              <a:solidFill>
                <a:schemeClr val="bg1">
                  <a:lumMod val="75000"/>
                </a:schemeClr>
              </a:solidFill>
              <a:latin typeface="티웨이_항공" panose="02000300000000000000" pitchFamily="2" charset="-127"/>
              <a:ea typeface="티웨이_항공" panose="02000300000000000000" pitchFamily="2" charset="-127"/>
              <a:cs typeface="Dubai Medium" panose="020B0603030403030204" pitchFamily="34" charset="-78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bg1">
                    <a:lumMod val="75000"/>
                  </a:schemeClr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전체 공개</a:t>
            </a:r>
            <a:endParaRPr lang="en-US" altLang="ko-KR" sz="1500" dirty="0">
              <a:solidFill>
                <a:schemeClr val="bg1">
                  <a:lumMod val="75000"/>
                </a:schemeClr>
              </a:solidFill>
              <a:latin typeface="티웨이_항공" panose="02000300000000000000" pitchFamily="2" charset="-127"/>
              <a:ea typeface="티웨이_항공" panose="02000300000000000000" pitchFamily="2" charset="-127"/>
              <a:cs typeface="Dubai Medium" panose="020B0603030403030204" pitchFamily="34" charset="-78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bg1">
                    <a:lumMod val="75000"/>
                  </a:schemeClr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친구 공개</a:t>
            </a:r>
            <a:endParaRPr lang="en-US" altLang="ko-KR" sz="1500" dirty="0">
              <a:solidFill>
                <a:schemeClr val="bg1">
                  <a:lumMod val="75000"/>
                </a:schemeClr>
              </a:solidFill>
              <a:latin typeface="티웨이_항공" panose="02000300000000000000" pitchFamily="2" charset="-127"/>
              <a:ea typeface="티웨이_항공" panose="02000300000000000000" pitchFamily="2" charset="-127"/>
              <a:cs typeface="Dubai Medium" panose="020B0603030403030204" pitchFamily="34" charset="-78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bg1">
                    <a:lumMod val="75000"/>
                  </a:schemeClr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비공개</a:t>
            </a:r>
            <a:endParaRPr lang="en-US" altLang="ko-KR" sz="1500" dirty="0">
              <a:solidFill>
                <a:schemeClr val="bg1">
                  <a:lumMod val="75000"/>
                </a:schemeClr>
              </a:solidFill>
              <a:latin typeface="티웨이_항공" panose="02000300000000000000" pitchFamily="2" charset="-127"/>
              <a:ea typeface="티웨이_항공" panose="02000300000000000000" pitchFamily="2" charset="-127"/>
              <a:cs typeface="Dubai Medium" panose="020B0603030403030204" pitchFamily="34" charset="-7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BFC035-9161-72DE-4882-9EC9C8A1BA5E}"/>
              </a:ext>
            </a:extLst>
          </p:cNvPr>
          <p:cNvSpPr txBox="1"/>
          <p:nvPr/>
        </p:nvSpPr>
        <p:spPr>
          <a:xfrm>
            <a:off x="4635802" y="2504688"/>
            <a:ext cx="279695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200" dirty="0">
                <a:solidFill>
                  <a:schemeClr val="bg1"/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Personal &amp;&amp; Team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D19369-F203-E566-BF02-FF25540ADE1A}"/>
              </a:ext>
            </a:extLst>
          </p:cNvPr>
          <p:cNvSpPr txBox="1"/>
          <p:nvPr/>
        </p:nvSpPr>
        <p:spPr>
          <a:xfrm>
            <a:off x="4635796" y="2935575"/>
            <a:ext cx="2796955" cy="233166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ko-KR" altLang="en-US" sz="1500" dirty="0">
                <a:solidFill>
                  <a:schemeClr val="bg1">
                    <a:lumMod val="75000"/>
                  </a:schemeClr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목록 생성</a:t>
            </a:r>
            <a:endParaRPr lang="en-US" altLang="ko-KR" sz="1500" dirty="0">
              <a:solidFill>
                <a:schemeClr val="bg1">
                  <a:lumMod val="75000"/>
                </a:schemeClr>
              </a:solidFill>
              <a:latin typeface="티웨이_항공" panose="02000300000000000000" pitchFamily="2" charset="-127"/>
              <a:ea typeface="티웨이_항공" panose="02000300000000000000" pitchFamily="2" charset="-127"/>
              <a:cs typeface="Dubai Medium" panose="020B0603030403030204" pitchFamily="34" charset="-78"/>
            </a:endParaRPr>
          </a:p>
          <a:p>
            <a:pPr algn="just">
              <a:lnSpc>
                <a:spcPct val="200000"/>
              </a:lnSpc>
            </a:pPr>
            <a:r>
              <a:rPr lang="ko-KR" altLang="en-US" sz="1500" dirty="0">
                <a:solidFill>
                  <a:schemeClr val="bg1">
                    <a:lumMod val="75000"/>
                  </a:schemeClr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일정 추가</a:t>
            </a:r>
            <a:endParaRPr lang="en-US" altLang="ko-KR" sz="1500" dirty="0">
              <a:solidFill>
                <a:schemeClr val="bg1">
                  <a:lumMod val="75000"/>
                </a:schemeClr>
              </a:solidFill>
              <a:latin typeface="티웨이_항공" panose="02000300000000000000" pitchFamily="2" charset="-127"/>
              <a:ea typeface="티웨이_항공" panose="02000300000000000000" pitchFamily="2" charset="-127"/>
              <a:cs typeface="Dubai Medium" panose="020B0603030403030204" pitchFamily="34" charset="-78"/>
            </a:endParaRPr>
          </a:p>
          <a:p>
            <a:pPr algn="just">
              <a:lnSpc>
                <a:spcPct val="200000"/>
              </a:lnSpc>
            </a:pPr>
            <a:r>
              <a:rPr lang="ko-KR" altLang="en-US" sz="1500" dirty="0">
                <a:solidFill>
                  <a:schemeClr val="bg1">
                    <a:lumMod val="75000"/>
                  </a:schemeClr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일정 삭제</a:t>
            </a:r>
            <a:endParaRPr lang="en-US" altLang="ko-KR" sz="1500" dirty="0">
              <a:solidFill>
                <a:schemeClr val="bg1">
                  <a:lumMod val="75000"/>
                </a:schemeClr>
              </a:solidFill>
              <a:latin typeface="티웨이_항공" panose="02000300000000000000" pitchFamily="2" charset="-127"/>
              <a:ea typeface="티웨이_항공" panose="02000300000000000000" pitchFamily="2" charset="-127"/>
              <a:cs typeface="Dubai Medium" panose="020B0603030403030204" pitchFamily="34" charset="-78"/>
            </a:endParaRPr>
          </a:p>
          <a:p>
            <a:pPr algn="just">
              <a:lnSpc>
                <a:spcPct val="200000"/>
              </a:lnSpc>
            </a:pPr>
            <a:r>
              <a:rPr lang="ko-KR" altLang="en-US" sz="1500" dirty="0">
                <a:solidFill>
                  <a:schemeClr val="bg1">
                    <a:lumMod val="75000"/>
                  </a:schemeClr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일정 수정</a:t>
            </a:r>
            <a:endParaRPr lang="en-US" altLang="ko-KR" sz="1500" dirty="0">
              <a:solidFill>
                <a:schemeClr val="bg1">
                  <a:lumMod val="75000"/>
                </a:schemeClr>
              </a:solidFill>
              <a:latin typeface="티웨이_항공" panose="02000300000000000000" pitchFamily="2" charset="-127"/>
              <a:ea typeface="티웨이_항공" panose="02000300000000000000" pitchFamily="2" charset="-127"/>
              <a:cs typeface="Dubai Medium" panose="020B0603030403030204" pitchFamily="34" charset="-78"/>
            </a:endParaRPr>
          </a:p>
          <a:p>
            <a:pPr algn="just">
              <a:lnSpc>
                <a:spcPct val="200000"/>
              </a:lnSpc>
            </a:pPr>
            <a:r>
              <a:rPr lang="ko-KR" altLang="en-US" sz="1500" dirty="0">
                <a:solidFill>
                  <a:schemeClr val="bg1">
                    <a:lumMod val="75000"/>
                  </a:schemeClr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목표 </a:t>
            </a:r>
            <a:r>
              <a:rPr lang="ko-KR" altLang="en-US" sz="1500" dirty="0" err="1">
                <a:solidFill>
                  <a:schemeClr val="bg1">
                    <a:lumMod val="75000"/>
                  </a:schemeClr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달성률</a:t>
            </a:r>
            <a:r>
              <a:rPr lang="ko-KR" altLang="en-US" sz="1500" dirty="0">
                <a:solidFill>
                  <a:schemeClr val="bg1">
                    <a:lumMod val="75000"/>
                  </a:schemeClr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 확인</a:t>
            </a:r>
            <a:endParaRPr lang="en-US" altLang="ko-KR" sz="1500" dirty="0">
              <a:solidFill>
                <a:schemeClr val="bg1">
                  <a:lumMod val="75000"/>
                </a:schemeClr>
              </a:solidFill>
              <a:latin typeface="티웨이_항공" panose="02000300000000000000" pitchFamily="2" charset="-127"/>
              <a:ea typeface="티웨이_항공" panose="02000300000000000000" pitchFamily="2" charset="-127"/>
              <a:cs typeface="Dubai Medium" panose="020B0603030403030204" pitchFamily="34" charset="-78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B2A677-1A77-D32E-B07C-FDBE542459CD}"/>
              </a:ext>
            </a:extLst>
          </p:cNvPr>
          <p:cNvSpPr txBox="1"/>
          <p:nvPr/>
        </p:nvSpPr>
        <p:spPr>
          <a:xfrm>
            <a:off x="8065016" y="2504688"/>
            <a:ext cx="279695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200" dirty="0">
                <a:solidFill>
                  <a:schemeClr val="bg1"/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Team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12D599-AED5-5E62-5154-03AF7D791B70}"/>
              </a:ext>
            </a:extLst>
          </p:cNvPr>
          <p:cNvSpPr txBox="1"/>
          <p:nvPr/>
        </p:nvSpPr>
        <p:spPr>
          <a:xfrm>
            <a:off x="8065012" y="2935575"/>
            <a:ext cx="2796955" cy="2793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ko-KR" altLang="en-US" sz="1500" dirty="0">
                <a:solidFill>
                  <a:schemeClr val="bg1">
                    <a:lumMod val="75000"/>
                  </a:schemeClr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팀 생성</a:t>
            </a:r>
            <a:endParaRPr lang="en-US" altLang="ko-KR" sz="1500" dirty="0">
              <a:solidFill>
                <a:schemeClr val="bg1">
                  <a:lumMod val="75000"/>
                </a:schemeClr>
              </a:solidFill>
              <a:latin typeface="티웨이_항공" panose="02000300000000000000" pitchFamily="2" charset="-127"/>
              <a:ea typeface="티웨이_항공" panose="02000300000000000000" pitchFamily="2" charset="-127"/>
              <a:cs typeface="Dubai Medium" panose="020B0603030403030204" pitchFamily="34" charset="-78"/>
            </a:endParaRPr>
          </a:p>
          <a:p>
            <a:pPr algn="just">
              <a:lnSpc>
                <a:spcPct val="200000"/>
              </a:lnSpc>
            </a:pPr>
            <a:r>
              <a:rPr lang="ko-KR" altLang="en-US" sz="1500" dirty="0">
                <a:solidFill>
                  <a:schemeClr val="bg1">
                    <a:lumMod val="75000"/>
                  </a:schemeClr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팀원 권한 부여</a:t>
            </a:r>
            <a:endParaRPr lang="en-US" altLang="ko-KR" sz="1500" dirty="0">
              <a:solidFill>
                <a:schemeClr val="bg1">
                  <a:lumMod val="75000"/>
                </a:schemeClr>
              </a:solidFill>
              <a:latin typeface="티웨이_항공" panose="02000300000000000000" pitchFamily="2" charset="-127"/>
              <a:ea typeface="티웨이_항공" panose="02000300000000000000" pitchFamily="2" charset="-127"/>
              <a:cs typeface="Dubai Medium" panose="020B0603030403030204" pitchFamily="34" charset="-78"/>
            </a:endParaRPr>
          </a:p>
          <a:p>
            <a:pPr algn="just">
              <a:lnSpc>
                <a:spcPct val="200000"/>
              </a:lnSpc>
            </a:pPr>
            <a:r>
              <a:rPr lang="ko-KR" altLang="en-US" sz="1500" dirty="0">
                <a:solidFill>
                  <a:schemeClr val="bg1">
                    <a:lumMod val="75000"/>
                  </a:schemeClr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팀원 별 일정 관리</a:t>
            </a:r>
            <a:endParaRPr lang="en-US" altLang="ko-KR" sz="1500" dirty="0">
              <a:solidFill>
                <a:schemeClr val="bg1">
                  <a:lumMod val="75000"/>
                </a:schemeClr>
              </a:solidFill>
              <a:latin typeface="티웨이_항공" panose="02000300000000000000" pitchFamily="2" charset="-127"/>
              <a:ea typeface="티웨이_항공" panose="02000300000000000000" pitchFamily="2" charset="-127"/>
              <a:cs typeface="Dubai Medium" panose="020B0603030403030204" pitchFamily="34" charset="-78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bg1">
                    <a:lumMod val="75000"/>
                  </a:schemeClr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소모임 생성 후 일정 관리</a:t>
            </a:r>
            <a:endParaRPr lang="en-US" altLang="ko-KR" sz="1500" dirty="0">
              <a:solidFill>
                <a:schemeClr val="bg1">
                  <a:lumMod val="75000"/>
                </a:schemeClr>
              </a:solidFill>
              <a:latin typeface="티웨이_항공" panose="02000300000000000000" pitchFamily="2" charset="-127"/>
              <a:ea typeface="티웨이_항공" panose="02000300000000000000" pitchFamily="2" charset="-127"/>
              <a:cs typeface="Dubai Medium" panose="020B0603030403030204" pitchFamily="34" charset="-78"/>
            </a:endParaRPr>
          </a:p>
          <a:p>
            <a:pPr algn="just">
              <a:lnSpc>
                <a:spcPct val="200000"/>
              </a:lnSpc>
            </a:pPr>
            <a:r>
              <a:rPr lang="ko-KR" altLang="en-US" sz="1500" dirty="0">
                <a:solidFill>
                  <a:schemeClr val="bg1">
                    <a:lumMod val="75000"/>
                  </a:schemeClr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팀별 피드백 공간 생성</a:t>
            </a:r>
            <a:endParaRPr lang="en-US" altLang="ko-KR" sz="1500" dirty="0">
              <a:solidFill>
                <a:schemeClr val="bg1">
                  <a:lumMod val="75000"/>
                </a:schemeClr>
              </a:solidFill>
              <a:latin typeface="티웨이_항공" panose="02000300000000000000" pitchFamily="2" charset="-127"/>
              <a:ea typeface="티웨이_항공" panose="02000300000000000000" pitchFamily="2" charset="-127"/>
              <a:cs typeface="Dubai Medium" panose="020B0603030403030204" pitchFamily="34" charset="-78"/>
            </a:endParaRPr>
          </a:p>
          <a:p>
            <a:pPr algn="just">
              <a:lnSpc>
                <a:spcPct val="200000"/>
              </a:lnSpc>
            </a:pPr>
            <a:r>
              <a:rPr lang="ko-KR" altLang="en-US" sz="1500" dirty="0">
                <a:solidFill>
                  <a:schemeClr val="bg1">
                    <a:lumMod val="75000"/>
                  </a:schemeClr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팀 탈퇴 </a:t>
            </a:r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( </a:t>
            </a:r>
            <a:r>
              <a:rPr lang="ko-KR" altLang="en-US" sz="1500" dirty="0">
                <a:solidFill>
                  <a:schemeClr val="bg1">
                    <a:lumMod val="75000"/>
                  </a:schemeClr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강제적 </a:t>
            </a:r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/ </a:t>
            </a:r>
            <a:r>
              <a:rPr lang="ko-KR" altLang="en-US" sz="1500" dirty="0">
                <a:solidFill>
                  <a:schemeClr val="bg1">
                    <a:lumMod val="75000"/>
                  </a:schemeClr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자발적 </a:t>
            </a:r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61568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7295C161-E35E-2F67-9521-31E1ECECA1BB}"/>
              </a:ext>
            </a:extLst>
          </p:cNvPr>
          <p:cNvSpPr/>
          <p:nvPr/>
        </p:nvSpPr>
        <p:spPr>
          <a:xfrm rot="19422327">
            <a:off x="982735" y="655012"/>
            <a:ext cx="457270" cy="461665"/>
          </a:xfrm>
          <a:prstGeom prst="ellipse">
            <a:avLst/>
          </a:prstGeom>
          <a:gradFill>
            <a:gsLst>
              <a:gs pos="47000">
                <a:srgbClr val="DD44A7"/>
              </a:gs>
              <a:gs pos="3000">
                <a:srgbClr val="A545FD"/>
              </a:gs>
              <a:gs pos="100000">
                <a:srgbClr val="FF437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6B7753-34A8-BDE5-0F71-F68A7B43EF89}"/>
              </a:ext>
            </a:extLst>
          </p:cNvPr>
          <p:cNvSpPr txBox="1"/>
          <p:nvPr/>
        </p:nvSpPr>
        <p:spPr>
          <a:xfrm>
            <a:off x="1206589" y="789652"/>
            <a:ext cx="2180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C O N T E N T</a:t>
            </a:r>
            <a:endParaRPr lang="ko-KR" altLang="en-US" sz="2400" dirty="0">
              <a:solidFill>
                <a:schemeClr val="bg1"/>
              </a:solidFill>
              <a:latin typeface="티웨이_항공" panose="02000300000000000000" pitchFamily="2" charset="-127"/>
              <a:ea typeface="티웨이_항공" panose="02000300000000000000" pitchFamily="2" charset="-127"/>
              <a:cs typeface="Dubai Medium" panose="020B0603030403030204" pitchFamily="34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08C6EB-5360-2B6B-11D7-123A62FB7BC3}"/>
              </a:ext>
            </a:extLst>
          </p:cNvPr>
          <p:cNvSpPr txBox="1"/>
          <p:nvPr/>
        </p:nvSpPr>
        <p:spPr>
          <a:xfrm>
            <a:off x="1206589" y="125131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658D"/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03</a:t>
            </a:r>
            <a:endParaRPr lang="ko-KR" altLang="en-US" sz="2400" dirty="0">
              <a:solidFill>
                <a:srgbClr val="FF658D"/>
              </a:solidFill>
              <a:latin typeface="티웨이_항공" panose="02000300000000000000" pitchFamily="2" charset="-127"/>
              <a:ea typeface="티웨이_항공" panose="02000300000000000000" pitchFamily="2" charset="-127"/>
              <a:cs typeface="Dubai Medium" panose="020B0603030403030204" pitchFamily="34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714545-58BA-B30D-B637-495D663CD1A2}"/>
              </a:ext>
            </a:extLst>
          </p:cNvPr>
          <p:cNvSpPr txBox="1"/>
          <p:nvPr/>
        </p:nvSpPr>
        <p:spPr>
          <a:xfrm>
            <a:off x="1699032" y="1282094"/>
            <a:ext cx="2678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FF658D"/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예상 화면 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: Home 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화면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C9223A0-0F31-069C-7889-724F12623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926" y="2058421"/>
            <a:ext cx="8038148" cy="428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29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7295C161-E35E-2F67-9521-31E1ECECA1BB}"/>
              </a:ext>
            </a:extLst>
          </p:cNvPr>
          <p:cNvSpPr/>
          <p:nvPr/>
        </p:nvSpPr>
        <p:spPr>
          <a:xfrm rot="19422327">
            <a:off x="982735" y="655012"/>
            <a:ext cx="457270" cy="461665"/>
          </a:xfrm>
          <a:prstGeom prst="ellipse">
            <a:avLst/>
          </a:prstGeom>
          <a:gradFill>
            <a:gsLst>
              <a:gs pos="47000">
                <a:srgbClr val="DD44A7"/>
              </a:gs>
              <a:gs pos="3000">
                <a:srgbClr val="A545FD"/>
              </a:gs>
              <a:gs pos="100000">
                <a:srgbClr val="FF437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6B7753-34A8-BDE5-0F71-F68A7B43EF89}"/>
              </a:ext>
            </a:extLst>
          </p:cNvPr>
          <p:cNvSpPr txBox="1"/>
          <p:nvPr/>
        </p:nvSpPr>
        <p:spPr>
          <a:xfrm>
            <a:off x="1206589" y="789652"/>
            <a:ext cx="2180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C O N T E N T</a:t>
            </a:r>
            <a:endParaRPr lang="ko-KR" altLang="en-US" sz="2400" dirty="0">
              <a:solidFill>
                <a:schemeClr val="bg1"/>
              </a:solidFill>
              <a:latin typeface="티웨이_항공" panose="02000300000000000000" pitchFamily="2" charset="-127"/>
              <a:ea typeface="티웨이_항공" panose="02000300000000000000" pitchFamily="2" charset="-127"/>
              <a:cs typeface="Dubai Medium" panose="020B0603030403030204" pitchFamily="34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08C6EB-5360-2B6B-11D7-123A62FB7BC3}"/>
              </a:ext>
            </a:extLst>
          </p:cNvPr>
          <p:cNvSpPr txBox="1"/>
          <p:nvPr/>
        </p:nvSpPr>
        <p:spPr>
          <a:xfrm>
            <a:off x="1206589" y="125131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658D"/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03</a:t>
            </a:r>
            <a:endParaRPr lang="ko-KR" altLang="en-US" sz="2400" dirty="0">
              <a:solidFill>
                <a:srgbClr val="FF658D"/>
              </a:solidFill>
              <a:latin typeface="티웨이_항공" panose="02000300000000000000" pitchFamily="2" charset="-127"/>
              <a:ea typeface="티웨이_항공" panose="02000300000000000000" pitchFamily="2" charset="-127"/>
              <a:cs typeface="Dubai Medium" panose="020B0603030403030204" pitchFamily="34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714545-58BA-B30D-B637-495D663CD1A2}"/>
              </a:ext>
            </a:extLst>
          </p:cNvPr>
          <p:cNvSpPr txBox="1"/>
          <p:nvPr/>
        </p:nvSpPr>
        <p:spPr>
          <a:xfrm>
            <a:off x="1699032" y="1282094"/>
            <a:ext cx="2678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FF658D"/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예상 화면 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: Home 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화면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C9223A0-0F31-069C-7889-724F126233B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76926" y="2058421"/>
            <a:ext cx="8038148" cy="428701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D1A8862-0820-498D-1D49-C73F1EA42D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038" t="2442" r="50000" b="81962"/>
          <a:stretch/>
        </p:blipFill>
        <p:spPr>
          <a:xfrm>
            <a:off x="3205316" y="2163097"/>
            <a:ext cx="2890684" cy="668593"/>
          </a:xfrm>
          <a:prstGeom prst="rect">
            <a:avLst/>
          </a:prstGeom>
          <a:ln w="38100">
            <a:solidFill>
              <a:srgbClr val="FF9AB5"/>
            </a:solidFill>
          </a:ln>
          <a:effectLst>
            <a:outerShdw blurRad="254000" dist="127000" dir="2700000" algn="ctr" rotWithShape="0">
              <a:schemeClr val="tx1">
                <a:alpha val="15000"/>
              </a:scheme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73D7329-814A-17BA-10EB-AAE0101311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038" t="20479" r="50000" b="3296"/>
          <a:stretch/>
        </p:blipFill>
        <p:spPr>
          <a:xfrm>
            <a:off x="3205316" y="2936366"/>
            <a:ext cx="2890684" cy="3267790"/>
          </a:xfrm>
          <a:prstGeom prst="rect">
            <a:avLst/>
          </a:prstGeom>
          <a:ln w="38100">
            <a:solidFill>
              <a:srgbClr val="FF9AB5"/>
            </a:solidFill>
          </a:ln>
          <a:effectLst>
            <a:outerShdw blurRad="254000" dist="127000" dir="2700000" algn="ctr" rotWithShape="0">
              <a:schemeClr val="tx1">
                <a:alpha val="15000"/>
              </a:schemeClr>
            </a:outerShdw>
          </a:effectLst>
        </p:spPr>
      </p:pic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949AAA63-A8FD-AA47-E2B8-6DBA6BC7915D}"/>
              </a:ext>
            </a:extLst>
          </p:cNvPr>
          <p:cNvSpPr/>
          <p:nvPr/>
        </p:nvSpPr>
        <p:spPr>
          <a:xfrm>
            <a:off x="4640580" y="1455420"/>
            <a:ext cx="1104900" cy="685800"/>
          </a:xfrm>
          <a:custGeom>
            <a:avLst/>
            <a:gdLst>
              <a:gd name="connsiteX0" fmla="*/ 0 w 1104900"/>
              <a:gd name="connsiteY0" fmla="*/ 685800 h 685800"/>
              <a:gd name="connsiteX1" fmla="*/ 213360 w 1104900"/>
              <a:gd name="connsiteY1" fmla="*/ 0 h 685800"/>
              <a:gd name="connsiteX2" fmla="*/ 1104900 w 1104900"/>
              <a:gd name="connsiteY2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4900" h="685800">
                <a:moveTo>
                  <a:pt x="0" y="685800"/>
                </a:moveTo>
                <a:lnTo>
                  <a:pt x="213360" y="0"/>
                </a:lnTo>
                <a:lnTo>
                  <a:pt x="1104900" y="0"/>
                </a:lnTo>
              </a:path>
            </a:pathLst>
          </a:custGeom>
          <a:noFill/>
          <a:ln w="25400">
            <a:solidFill>
              <a:srgbClr val="FF9AB5"/>
            </a:solidFill>
            <a:prstDash val="sysDash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9472DC-AFCF-47F5-C04A-AC6FC02661B6}"/>
              </a:ext>
            </a:extLst>
          </p:cNvPr>
          <p:cNvSpPr txBox="1"/>
          <p:nvPr/>
        </p:nvSpPr>
        <p:spPr>
          <a:xfrm>
            <a:off x="5745480" y="1255365"/>
            <a:ext cx="877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프로필</a:t>
            </a: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6D2C0F8A-C1C3-598B-744A-5E31861DF4A5}"/>
              </a:ext>
            </a:extLst>
          </p:cNvPr>
          <p:cNvSpPr/>
          <p:nvPr/>
        </p:nvSpPr>
        <p:spPr>
          <a:xfrm>
            <a:off x="5193030" y="1851660"/>
            <a:ext cx="971550" cy="1059180"/>
          </a:xfrm>
          <a:custGeom>
            <a:avLst/>
            <a:gdLst>
              <a:gd name="connsiteX0" fmla="*/ 0 w 971550"/>
              <a:gd name="connsiteY0" fmla="*/ 1059180 h 1059180"/>
              <a:gd name="connsiteX1" fmla="*/ 308610 w 971550"/>
              <a:gd name="connsiteY1" fmla="*/ 0 h 1059180"/>
              <a:gd name="connsiteX2" fmla="*/ 971550 w 971550"/>
              <a:gd name="connsiteY2" fmla="*/ 3810 h 105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550" h="1059180">
                <a:moveTo>
                  <a:pt x="0" y="1059180"/>
                </a:moveTo>
                <a:lnTo>
                  <a:pt x="308610" y="0"/>
                </a:lnTo>
                <a:lnTo>
                  <a:pt x="971550" y="3810"/>
                </a:lnTo>
              </a:path>
            </a:pathLst>
          </a:custGeom>
          <a:noFill/>
          <a:ln w="25400">
            <a:solidFill>
              <a:srgbClr val="FF9AB5"/>
            </a:solidFill>
            <a:prstDash val="sysDash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D51566-9DB1-9009-2475-879B8B046DA5}"/>
              </a:ext>
            </a:extLst>
          </p:cNvPr>
          <p:cNvSpPr txBox="1"/>
          <p:nvPr/>
        </p:nvSpPr>
        <p:spPr>
          <a:xfrm>
            <a:off x="6164580" y="1651605"/>
            <a:ext cx="2351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개인</a:t>
            </a:r>
            <a:r>
              <a:rPr lang="en-US" altLang="ko-KR" sz="2000" dirty="0">
                <a:solidFill>
                  <a:schemeClr val="bg1"/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+</a:t>
            </a:r>
            <a:r>
              <a:rPr lang="ko-KR" altLang="en-US" sz="2000" dirty="0">
                <a:solidFill>
                  <a:schemeClr val="bg1"/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팀 일정 캘린더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9639957-6F67-9749-E93A-D95581B9DE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796" t="6268" r="2295" b="83870"/>
          <a:stretch/>
        </p:blipFill>
        <p:spPr>
          <a:xfrm>
            <a:off x="9134168" y="2320413"/>
            <a:ext cx="796413" cy="422787"/>
          </a:xfrm>
          <a:prstGeom prst="rect">
            <a:avLst/>
          </a:prstGeom>
          <a:ln w="38100">
            <a:solidFill>
              <a:srgbClr val="FF9AB5"/>
            </a:solidFill>
          </a:ln>
          <a:effectLst>
            <a:outerShdw blurRad="254000" dist="127000" dir="27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E614C67F-7493-5BFE-4094-DE2897DF8F8E}"/>
              </a:ext>
            </a:extLst>
          </p:cNvPr>
          <p:cNvSpPr/>
          <p:nvPr/>
        </p:nvSpPr>
        <p:spPr>
          <a:xfrm>
            <a:off x="9521952" y="1676400"/>
            <a:ext cx="530352" cy="621792"/>
          </a:xfrm>
          <a:custGeom>
            <a:avLst/>
            <a:gdLst>
              <a:gd name="connsiteX0" fmla="*/ 0 w 530352"/>
              <a:gd name="connsiteY0" fmla="*/ 621792 h 621792"/>
              <a:gd name="connsiteX1" fmla="*/ 195072 w 530352"/>
              <a:gd name="connsiteY1" fmla="*/ 0 h 621792"/>
              <a:gd name="connsiteX2" fmla="*/ 530352 w 530352"/>
              <a:gd name="connsiteY2" fmla="*/ 0 h 621792"/>
              <a:gd name="connsiteX3" fmla="*/ 530352 w 530352"/>
              <a:gd name="connsiteY3" fmla="*/ 0 h 621792"/>
              <a:gd name="connsiteX4" fmla="*/ 530352 w 530352"/>
              <a:gd name="connsiteY4" fmla="*/ 0 h 621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52" h="621792">
                <a:moveTo>
                  <a:pt x="0" y="621792"/>
                </a:moveTo>
                <a:lnTo>
                  <a:pt x="195072" y="0"/>
                </a:lnTo>
                <a:lnTo>
                  <a:pt x="530352" y="0"/>
                </a:lnTo>
                <a:lnTo>
                  <a:pt x="530352" y="0"/>
                </a:lnTo>
                <a:lnTo>
                  <a:pt x="530352" y="0"/>
                </a:lnTo>
              </a:path>
            </a:pathLst>
          </a:custGeom>
          <a:noFill/>
          <a:ln w="25400">
            <a:solidFill>
              <a:srgbClr val="FF9AB5"/>
            </a:solidFill>
            <a:prstDash val="sysDash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232CC8-6A11-0ECE-4481-2D22B88A04CA}"/>
              </a:ext>
            </a:extLst>
          </p:cNvPr>
          <p:cNvSpPr txBox="1"/>
          <p:nvPr/>
        </p:nvSpPr>
        <p:spPr>
          <a:xfrm>
            <a:off x="10052304" y="1455420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친구 추가 및 목록</a:t>
            </a:r>
          </a:p>
        </p:txBody>
      </p:sp>
    </p:spTree>
    <p:extLst>
      <p:ext uri="{BB962C8B-B14F-4D97-AF65-F5344CB8AC3E}">
        <p14:creationId xmlns:p14="http://schemas.microsoft.com/office/powerpoint/2010/main" val="3301605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7295C161-E35E-2F67-9521-31E1ECECA1BB}"/>
              </a:ext>
            </a:extLst>
          </p:cNvPr>
          <p:cNvSpPr/>
          <p:nvPr/>
        </p:nvSpPr>
        <p:spPr>
          <a:xfrm rot="19422327">
            <a:off x="982735" y="655012"/>
            <a:ext cx="457270" cy="461665"/>
          </a:xfrm>
          <a:prstGeom prst="ellipse">
            <a:avLst/>
          </a:prstGeom>
          <a:gradFill>
            <a:gsLst>
              <a:gs pos="47000">
                <a:srgbClr val="DD44A7"/>
              </a:gs>
              <a:gs pos="3000">
                <a:srgbClr val="A545FD"/>
              </a:gs>
              <a:gs pos="100000">
                <a:srgbClr val="FF437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6B7753-34A8-BDE5-0F71-F68A7B43EF89}"/>
              </a:ext>
            </a:extLst>
          </p:cNvPr>
          <p:cNvSpPr txBox="1"/>
          <p:nvPr/>
        </p:nvSpPr>
        <p:spPr>
          <a:xfrm>
            <a:off x="1206589" y="789652"/>
            <a:ext cx="2180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C O N T E N T</a:t>
            </a:r>
            <a:endParaRPr lang="ko-KR" altLang="en-US" sz="2400" dirty="0">
              <a:solidFill>
                <a:schemeClr val="bg1"/>
              </a:solidFill>
              <a:latin typeface="티웨이_항공" panose="02000300000000000000" pitchFamily="2" charset="-127"/>
              <a:ea typeface="티웨이_항공" panose="02000300000000000000" pitchFamily="2" charset="-127"/>
              <a:cs typeface="Dubai Medium" panose="020B0603030403030204" pitchFamily="34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08C6EB-5360-2B6B-11D7-123A62FB7BC3}"/>
              </a:ext>
            </a:extLst>
          </p:cNvPr>
          <p:cNvSpPr txBox="1"/>
          <p:nvPr/>
        </p:nvSpPr>
        <p:spPr>
          <a:xfrm>
            <a:off x="1206589" y="125131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658D"/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03</a:t>
            </a:r>
            <a:endParaRPr lang="ko-KR" altLang="en-US" sz="2400" dirty="0">
              <a:solidFill>
                <a:srgbClr val="FF658D"/>
              </a:solidFill>
              <a:latin typeface="티웨이_항공" panose="02000300000000000000" pitchFamily="2" charset="-127"/>
              <a:ea typeface="티웨이_항공" panose="02000300000000000000" pitchFamily="2" charset="-127"/>
              <a:cs typeface="Dubai Medium" panose="020B0603030403030204" pitchFamily="34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714545-58BA-B30D-B637-495D663CD1A2}"/>
              </a:ext>
            </a:extLst>
          </p:cNvPr>
          <p:cNvSpPr txBox="1"/>
          <p:nvPr/>
        </p:nvSpPr>
        <p:spPr>
          <a:xfrm>
            <a:off x="1699032" y="1282094"/>
            <a:ext cx="2678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FF658D"/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예상 화면 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: Home 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화면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C9223A0-0F31-069C-7889-724F126233B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76926" y="2058421"/>
            <a:ext cx="8038148" cy="428701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4E82603-D844-84EF-C2D4-2513CB2BE4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000" t="20790" r="2295" b="43432"/>
          <a:stretch/>
        </p:blipFill>
        <p:spPr>
          <a:xfrm>
            <a:off x="6096000" y="2949677"/>
            <a:ext cx="3834581" cy="1533833"/>
          </a:xfrm>
          <a:prstGeom prst="rect">
            <a:avLst/>
          </a:prstGeom>
          <a:ln w="38100">
            <a:solidFill>
              <a:srgbClr val="FF9AB5"/>
            </a:solidFill>
          </a:ln>
          <a:effectLst>
            <a:outerShdw blurRad="254000" dist="127000" dir="2700000" algn="ctr" rotWithShape="0">
              <a:srgbClr val="000000">
                <a:alpha val="20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3EABE5E-A5DE-7118-446E-00AFF13968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000" t="59091" r="2295" b="2378"/>
          <a:stretch/>
        </p:blipFill>
        <p:spPr>
          <a:xfrm>
            <a:off x="6096000" y="4591665"/>
            <a:ext cx="3834581" cy="1651819"/>
          </a:xfrm>
          <a:prstGeom prst="rect">
            <a:avLst/>
          </a:prstGeom>
          <a:ln w="38100">
            <a:solidFill>
              <a:srgbClr val="FF9AB5"/>
            </a:solidFill>
          </a:ln>
          <a:effectLst>
            <a:outerShdw blurRad="254000" dist="127000" dir="27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903ACD55-3E2D-0B85-E0D9-DDE11BB2F0AB}"/>
              </a:ext>
            </a:extLst>
          </p:cNvPr>
          <p:cNvSpPr/>
          <p:nvPr/>
        </p:nvSpPr>
        <p:spPr>
          <a:xfrm>
            <a:off x="6710680" y="1651000"/>
            <a:ext cx="980440" cy="1264920"/>
          </a:xfrm>
          <a:custGeom>
            <a:avLst/>
            <a:gdLst>
              <a:gd name="connsiteX0" fmla="*/ 0 w 980440"/>
              <a:gd name="connsiteY0" fmla="*/ 1264920 h 1264920"/>
              <a:gd name="connsiteX1" fmla="*/ 381000 w 980440"/>
              <a:gd name="connsiteY1" fmla="*/ 10160 h 1264920"/>
              <a:gd name="connsiteX2" fmla="*/ 980440 w 980440"/>
              <a:gd name="connsiteY2" fmla="*/ 10160 h 1264920"/>
              <a:gd name="connsiteX3" fmla="*/ 975360 w 980440"/>
              <a:gd name="connsiteY3" fmla="*/ 0 h 1264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0440" h="1264920">
                <a:moveTo>
                  <a:pt x="0" y="1264920"/>
                </a:moveTo>
                <a:lnTo>
                  <a:pt x="381000" y="10160"/>
                </a:lnTo>
                <a:lnTo>
                  <a:pt x="980440" y="10160"/>
                </a:lnTo>
                <a:lnTo>
                  <a:pt x="975360" y="0"/>
                </a:lnTo>
              </a:path>
            </a:pathLst>
          </a:custGeom>
          <a:noFill/>
          <a:ln w="25400">
            <a:solidFill>
              <a:srgbClr val="FF9AB5"/>
            </a:solidFill>
            <a:prstDash val="sysDash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B2016A-D58A-B2D2-462E-6EDFC2B005C8}"/>
              </a:ext>
            </a:extLst>
          </p:cNvPr>
          <p:cNvSpPr txBox="1"/>
          <p:nvPr/>
        </p:nvSpPr>
        <p:spPr>
          <a:xfrm>
            <a:off x="7691120" y="1450945"/>
            <a:ext cx="2432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미완료 일정 미리보기</a:t>
            </a: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DB5E4366-FAE0-8543-02A9-8BC42CD078B9}"/>
              </a:ext>
            </a:extLst>
          </p:cNvPr>
          <p:cNvSpPr/>
          <p:nvPr/>
        </p:nvSpPr>
        <p:spPr>
          <a:xfrm>
            <a:off x="9113520" y="3970020"/>
            <a:ext cx="1245870" cy="598170"/>
          </a:xfrm>
          <a:custGeom>
            <a:avLst/>
            <a:gdLst>
              <a:gd name="connsiteX0" fmla="*/ 0 w 1245870"/>
              <a:gd name="connsiteY0" fmla="*/ 598170 h 598170"/>
              <a:gd name="connsiteX1" fmla="*/ 175260 w 1245870"/>
              <a:gd name="connsiteY1" fmla="*/ 7620 h 598170"/>
              <a:gd name="connsiteX2" fmla="*/ 1215390 w 1245870"/>
              <a:gd name="connsiteY2" fmla="*/ 11430 h 598170"/>
              <a:gd name="connsiteX3" fmla="*/ 1245870 w 1245870"/>
              <a:gd name="connsiteY3" fmla="*/ 0 h 598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5870" h="598170">
                <a:moveTo>
                  <a:pt x="0" y="598170"/>
                </a:moveTo>
                <a:lnTo>
                  <a:pt x="175260" y="7620"/>
                </a:lnTo>
                <a:lnTo>
                  <a:pt x="1215390" y="11430"/>
                </a:lnTo>
                <a:lnTo>
                  <a:pt x="1245870" y="0"/>
                </a:lnTo>
              </a:path>
            </a:pathLst>
          </a:custGeom>
          <a:noFill/>
          <a:ln w="25400">
            <a:solidFill>
              <a:srgbClr val="FF9AB5"/>
            </a:solidFill>
            <a:prstDash val="sysDash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37D0E9-D807-45F4-C418-3B8908841245}"/>
              </a:ext>
            </a:extLst>
          </p:cNvPr>
          <p:cNvSpPr txBox="1"/>
          <p:nvPr/>
        </p:nvSpPr>
        <p:spPr>
          <a:xfrm>
            <a:off x="10359390" y="3769965"/>
            <a:ext cx="962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팀 확인</a:t>
            </a:r>
          </a:p>
        </p:txBody>
      </p:sp>
    </p:spTree>
    <p:extLst>
      <p:ext uri="{BB962C8B-B14F-4D97-AF65-F5344CB8AC3E}">
        <p14:creationId xmlns:p14="http://schemas.microsoft.com/office/powerpoint/2010/main" val="941522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7295C161-E35E-2F67-9521-31E1ECECA1BB}"/>
              </a:ext>
            </a:extLst>
          </p:cNvPr>
          <p:cNvSpPr/>
          <p:nvPr/>
        </p:nvSpPr>
        <p:spPr>
          <a:xfrm rot="19422327">
            <a:off x="982735" y="655012"/>
            <a:ext cx="457270" cy="461665"/>
          </a:xfrm>
          <a:prstGeom prst="ellipse">
            <a:avLst/>
          </a:prstGeom>
          <a:gradFill>
            <a:gsLst>
              <a:gs pos="47000">
                <a:srgbClr val="DD44A7"/>
              </a:gs>
              <a:gs pos="3000">
                <a:srgbClr val="A545FD"/>
              </a:gs>
              <a:gs pos="100000">
                <a:srgbClr val="FF437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6B7753-34A8-BDE5-0F71-F68A7B43EF89}"/>
              </a:ext>
            </a:extLst>
          </p:cNvPr>
          <p:cNvSpPr txBox="1"/>
          <p:nvPr/>
        </p:nvSpPr>
        <p:spPr>
          <a:xfrm>
            <a:off x="1206589" y="789652"/>
            <a:ext cx="2180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C O N T E N T</a:t>
            </a:r>
            <a:endParaRPr lang="ko-KR" altLang="en-US" sz="2400" dirty="0">
              <a:solidFill>
                <a:schemeClr val="bg1"/>
              </a:solidFill>
              <a:latin typeface="티웨이_항공" panose="02000300000000000000" pitchFamily="2" charset="-127"/>
              <a:ea typeface="티웨이_항공" panose="02000300000000000000" pitchFamily="2" charset="-127"/>
              <a:cs typeface="Dubai Medium" panose="020B0603030403030204" pitchFamily="34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08C6EB-5360-2B6B-11D7-123A62FB7BC3}"/>
              </a:ext>
            </a:extLst>
          </p:cNvPr>
          <p:cNvSpPr txBox="1"/>
          <p:nvPr/>
        </p:nvSpPr>
        <p:spPr>
          <a:xfrm>
            <a:off x="1206589" y="125131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658D"/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03</a:t>
            </a:r>
            <a:endParaRPr lang="ko-KR" altLang="en-US" sz="2400" dirty="0">
              <a:solidFill>
                <a:srgbClr val="FF658D"/>
              </a:solidFill>
              <a:latin typeface="티웨이_항공" panose="02000300000000000000" pitchFamily="2" charset="-127"/>
              <a:ea typeface="티웨이_항공" panose="02000300000000000000" pitchFamily="2" charset="-127"/>
              <a:cs typeface="Dubai Medium" panose="020B0603030403030204" pitchFamily="34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714545-58BA-B30D-B637-495D663CD1A2}"/>
              </a:ext>
            </a:extLst>
          </p:cNvPr>
          <p:cNvSpPr txBox="1"/>
          <p:nvPr/>
        </p:nvSpPr>
        <p:spPr>
          <a:xfrm>
            <a:off x="1699032" y="1282094"/>
            <a:ext cx="2640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FF658D"/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예상 화면 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: Team 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화면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37EB40F-5D5A-EB34-3E06-706E71FC7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926" y="2058420"/>
            <a:ext cx="8038146" cy="428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10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7295C161-E35E-2F67-9521-31E1ECECA1BB}"/>
              </a:ext>
            </a:extLst>
          </p:cNvPr>
          <p:cNvSpPr/>
          <p:nvPr/>
        </p:nvSpPr>
        <p:spPr>
          <a:xfrm rot="19422327">
            <a:off x="982735" y="655012"/>
            <a:ext cx="457270" cy="461665"/>
          </a:xfrm>
          <a:prstGeom prst="ellipse">
            <a:avLst/>
          </a:prstGeom>
          <a:gradFill>
            <a:gsLst>
              <a:gs pos="47000">
                <a:srgbClr val="DD44A7"/>
              </a:gs>
              <a:gs pos="3000">
                <a:srgbClr val="A545FD"/>
              </a:gs>
              <a:gs pos="100000">
                <a:srgbClr val="FF437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6B7753-34A8-BDE5-0F71-F68A7B43EF89}"/>
              </a:ext>
            </a:extLst>
          </p:cNvPr>
          <p:cNvSpPr txBox="1"/>
          <p:nvPr/>
        </p:nvSpPr>
        <p:spPr>
          <a:xfrm>
            <a:off x="1206589" y="789652"/>
            <a:ext cx="2180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C O N T E N T</a:t>
            </a:r>
            <a:endParaRPr lang="ko-KR" altLang="en-US" sz="2400" dirty="0">
              <a:solidFill>
                <a:schemeClr val="bg1"/>
              </a:solidFill>
              <a:latin typeface="티웨이_항공" panose="02000300000000000000" pitchFamily="2" charset="-127"/>
              <a:ea typeface="티웨이_항공" panose="02000300000000000000" pitchFamily="2" charset="-127"/>
              <a:cs typeface="Dubai Medium" panose="020B0603030403030204" pitchFamily="34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08C6EB-5360-2B6B-11D7-123A62FB7BC3}"/>
              </a:ext>
            </a:extLst>
          </p:cNvPr>
          <p:cNvSpPr txBox="1"/>
          <p:nvPr/>
        </p:nvSpPr>
        <p:spPr>
          <a:xfrm>
            <a:off x="1206589" y="125131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658D"/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03</a:t>
            </a:r>
            <a:endParaRPr lang="ko-KR" altLang="en-US" sz="2400" dirty="0">
              <a:solidFill>
                <a:srgbClr val="FF658D"/>
              </a:solidFill>
              <a:latin typeface="티웨이_항공" panose="02000300000000000000" pitchFamily="2" charset="-127"/>
              <a:ea typeface="티웨이_항공" panose="02000300000000000000" pitchFamily="2" charset="-127"/>
              <a:cs typeface="Dubai Medium" panose="020B0603030403030204" pitchFamily="34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714545-58BA-B30D-B637-495D663CD1A2}"/>
              </a:ext>
            </a:extLst>
          </p:cNvPr>
          <p:cNvSpPr txBox="1"/>
          <p:nvPr/>
        </p:nvSpPr>
        <p:spPr>
          <a:xfrm>
            <a:off x="1699032" y="1282094"/>
            <a:ext cx="2640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FF658D"/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예상 화면 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: Team 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화면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37EB40F-5D5A-EB34-3E06-706E71FC7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76926" y="2058420"/>
            <a:ext cx="8038146" cy="428701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CB3F60D-015F-74DF-9DA2-CF25E4CFE0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734" t="2642" r="50617" b="81716"/>
          <a:stretch/>
        </p:blipFill>
        <p:spPr>
          <a:xfrm>
            <a:off x="3261360" y="2171700"/>
            <a:ext cx="2785110" cy="670560"/>
          </a:xfrm>
          <a:prstGeom prst="rect">
            <a:avLst/>
          </a:prstGeom>
          <a:ln w="38100">
            <a:solidFill>
              <a:srgbClr val="FF9AB5"/>
            </a:solidFill>
          </a:ln>
          <a:effectLst>
            <a:outerShdw blurRad="254000" dist="127000" dir="2700000" algn="ctr" rotWithShape="0">
              <a:schemeClr val="tx1">
                <a:alpha val="20000"/>
              </a:scheme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FC1CB77-088F-5BBB-F754-28AF9F66AE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735" t="20462" r="50616" b="2263"/>
          <a:stretch/>
        </p:blipFill>
        <p:spPr>
          <a:xfrm>
            <a:off x="3261360" y="2935606"/>
            <a:ext cx="2785110" cy="3312794"/>
          </a:xfrm>
          <a:prstGeom prst="rect">
            <a:avLst/>
          </a:prstGeom>
          <a:ln w="38100">
            <a:solidFill>
              <a:srgbClr val="FF9AB5"/>
            </a:solidFill>
          </a:ln>
          <a:effectLst>
            <a:outerShdw blurRad="254000" dist="127000" dir="2700000" algn="ctr" rotWithShape="0">
              <a:schemeClr val="tx1">
                <a:alpha val="20000"/>
              </a:scheme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FFEA761-0137-F665-0569-43624A50A4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090" t="7063" r="8217" b="81597"/>
          <a:stretch/>
        </p:blipFill>
        <p:spPr>
          <a:xfrm>
            <a:off x="6183630" y="2361235"/>
            <a:ext cx="3270885" cy="486138"/>
          </a:xfrm>
          <a:prstGeom prst="rect">
            <a:avLst/>
          </a:prstGeom>
          <a:ln w="38100">
            <a:solidFill>
              <a:srgbClr val="FF9AB5"/>
            </a:solidFill>
          </a:ln>
          <a:effectLst>
            <a:outerShdw blurRad="254000" dist="127000" dir="2700000" algn="ctr" rotWithShape="0">
              <a:srgbClr val="000000">
                <a:alpha val="20000"/>
              </a:srgbClr>
            </a:outerShdw>
          </a:effectLst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259760C-ED07-7187-BB75-2225B7F9696E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2055495" y="2506980"/>
            <a:ext cx="1205865" cy="0"/>
          </a:xfrm>
          <a:prstGeom prst="line">
            <a:avLst/>
          </a:prstGeom>
          <a:ln w="25400">
            <a:solidFill>
              <a:srgbClr val="FF9AB5"/>
            </a:solidFill>
            <a:prstDash val="sys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08E3F6-18AF-1EC3-2C4C-D81FE8378C5B}"/>
              </a:ext>
            </a:extLst>
          </p:cNvPr>
          <p:cNvSpPr txBox="1"/>
          <p:nvPr/>
        </p:nvSpPr>
        <p:spPr>
          <a:xfrm>
            <a:off x="866801" y="2306925"/>
            <a:ext cx="1192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팀</a:t>
            </a:r>
            <a:r>
              <a:rPr lang="en-US" altLang="ko-KR" sz="2000" dirty="0">
                <a:solidFill>
                  <a:schemeClr val="bg1"/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프로필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8831544-FA0F-EE02-1818-DEC7FAA33D7C}"/>
              </a:ext>
            </a:extLst>
          </p:cNvPr>
          <p:cNvCxnSpPr>
            <a:cxnSpLocks/>
          </p:cNvCxnSpPr>
          <p:nvPr/>
        </p:nvCxnSpPr>
        <p:spPr>
          <a:xfrm flipH="1">
            <a:off x="2055495" y="4437380"/>
            <a:ext cx="1205865" cy="0"/>
          </a:xfrm>
          <a:prstGeom prst="line">
            <a:avLst/>
          </a:prstGeom>
          <a:ln w="25400">
            <a:solidFill>
              <a:srgbClr val="FF9AB5"/>
            </a:solidFill>
            <a:prstDash val="sys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62C7A19-A746-835C-2DCB-5FBEDDC44168}"/>
              </a:ext>
            </a:extLst>
          </p:cNvPr>
          <p:cNvSpPr txBox="1"/>
          <p:nvPr/>
        </p:nvSpPr>
        <p:spPr>
          <a:xfrm>
            <a:off x="230957" y="4237325"/>
            <a:ext cx="1824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팀 생성 및 선택</a:t>
            </a: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DAE02D34-9F20-69A2-E849-C4F39A167AAD}"/>
              </a:ext>
            </a:extLst>
          </p:cNvPr>
          <p:cNvSpPr/>
          <p:nvPr/>
        </p:nvSpPr>
        <p:spPr>
          <a:xfrm>
            <a:off x="6548120" y="1727200"/>
            <a:ext cx="863600" cy="604520"/>
          </a:xfrm>
          <a:custGeom>
            <a:avLst/>
            <a:gdLst>
              <a:gd name="connsiteX0" fmla="*/ 0 w 863600"/>
              <a:gd name="connsiteY0" fmla="*/ 604520 h 604520"/>
              <a:gd name="connsiteX1" fmla="*/ 325120 w 863600"/>
              <a:gd name="connsiteY1" fmla="*/ 5080 h 604520"/>
              <a:gd name="connsiteX2" fmla="*/ 858520 w 863600"/>
              <a:gd name="connsiteY2" fmla="*/ 0 h 604520"/>
              <a:gd name="connsiteX3" fmla="*/ 863600 w 863600"/>
              <a:gd name="connsiteY3" fmla="*/ 0 h 604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3600" h="604520">
                <a:moveTo>
                  <a:pt x="0" y="604520"/>
                </a:moveTo>
                <a:lnTo>
                  <a:pt x="325120" y="5080"/>
                </a:lnTo>
                <a:lnTo>
                  <a:pt x="858520" y="0"/>
                </a:lnTo>
                <a:lnTo>
                  <a:pt x="863600" y="0"/>
                </a:lnTo>
              </a:path>
            </a:pathLst>
          </a:custGeom>
          <a:noFill/>
          <a:ln w="38100">
            <a:solidFill>
              <a:srgbClr val="FF9AB5"/>
            </a:solidFill>
            <a:prstDash val="sysDash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114B32-11B4-0C7F-01BD-7D3AF0C8D068}"/>
              </a:ext>
            </a:extLst>
          </p:cNvPr>
          <p:cNvSpPr txBox="1"/>
          <p:nvPr/>
        </p:nvSpPr>
        <p:spPr>
          <a:xfrm>
            <a:off x="7448520" y="1527145"/>
            <a:ext cx="1423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티웨이_항공" panose="02000300000000000000" pitchFamily="2" charset="-127"/>
                <a:ea typeface="티웨이_항공" panose="02000300000000000000" pitchFamily="2" charset="-127"/>
                <a:cs typeface="Dubai Medium" panose="020B0603030403030204" pitchFamily="34" charset="-78"/>
              </a:rPr>
              <a:t>팀원 프로필</a:t>
            </a:r>
          </a:p>
        </p:txBody>
      </p:sp>
    </p:spTree>
    <p:extLst>
      <p:ext uri="{BB962C8B-B14F-4D97-AF65-F5344CB8AC3E}">
        <p14:creationId xmlns:p14="http://schemas.microsoft.com/office/powerpoint/2010/main" val="874004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266</Words>
  <Application>Microsoft Office PowerPoint</Application>
  <PresentationFormat>와이드스크린</PresentationFormat>
  <Paragraphs>82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나눔고딕 ExtraBold</vt:lpstr>
      <vt:lpstr>티웨이_항공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조현아</dc:creator>
  <cp:lastModifiedBy>박채원</cp:lastModifiedBy>
  <cp:revision>37</cp:revision>
  <dcterms:created xsi:type="dcterms:W3CDTF">2022-10-09T16:20:38Z</dcterms:created>
  <dcterms:modified xsi:type="dcterms:W3CDTF">2022-10-10T12:13:42Z</dcterms:modified>
</cp:coreProperties>
</file>