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49.xml" ContentType="application/vnd.openxmlformats-officedocument.presentationml.slide+xml"/>
  <Override PartName="/ppt/slides/slide15.xml" ContentType="application/vnd.openxmlformats-officedocument.presentationml.slide+xml"/>
  <Override PartName="/ppt/slides/slide48.xml" ContentType="application/vnd.openxmlformats-officedocument.presentationml.slide+xml"/>
  <Override PartName="/ppt/slides/slide14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16.xml.rels" ContentType="application/vnd.openxmlformats-package.relationships+xml"/>
  <Override PartName="/ppt/slides/_rels/slide49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10.png" ContentType="image/png"/>
  <Override PartName="/ppt/media/image2.png" ContentType="image/png"/>
  <Override PartName="/ppt/media/image9.png" ContentType="image/png"/>
  <Override PartName="/ppt/media/image24.png" ContentType="image/png"/>
  <Override PartName="/ppt/media/image4.png" ContentType="image/png"/>
  <Override PartName="/ppt/media/image30.png" ContentType="image/png"/>
  <Override PartName="/ppt/media/image27.jpeg" ContentType="image/jpeg"/>
  <Override PartName="/ppt/media/image29.jpeg" ContentType="image/jpeg"/>
  <Override PartName="/ppt/media/image22.png" ContentType="image/png"/>
  <Override PartName="/ppt/media/image7.png" ContentType="image/png"/>
  <Override PartName="/ppt/media/image31.png" ContentType="image/png"/>
  <Override PartName="/ppt/media/image25.png" ContentType="image/png"/>
  <Override PartName="/ppt/media/image2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23.png" ContentType="image/png"/>
  <Override PartName="/ppt/media/image8.png" ContentType="image/png"/>
  <Override PartName="/ppt/media/image28.jpeg" ContentType="image/jpeg"/>
  <Override PartName="/ppt/media/image12.png" ContentType="image/png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8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048680" y="3058560"/>
            <a:ext cx="491364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840600" y="3949200"/>
            <a:ext cx="7462800" cy="5191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/>
          </p:nvPr>
        </p:nvSpPr>
        <p:spPr>
          <a:xfrm>
            <a:off x="8159400" y="43934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ABD099E-4F70-4721-99CE-46C7A3FC0403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91840" cy="135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7405560" cy="200376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159400" y="43934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40C678F-BAAE-40D1-BF50-800F680CDD53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012680" y="2497680"/>
            <a:ext cx="494964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2"/>
          <p:cNvSpPr>
            <a:spLocks noGrp="1"/>
          </p:cNvSpPr>
          <p:nvPr>
            <p:ph type="sldNum"/>
          </p:nvPr>
        </p:nvSpPr>
        <p:spPr>
          <a:xfrm>
            <a:off x="8159400" y="43934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45EB21C-D833-4640-AFB8-7189CBF2F2BB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the title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91840" cy="135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3594240" cy="21330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680360" y="2313000"/>
            <a:ext cx="3594240" cy="21330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8159400" y="43934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B8F90D1-D035-4DDE-872A-11AF8301AA05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804680" y="854640"/>
            <a:ext cx="5151960" cy="350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7760" y="603360"/>
            <a:ext cx="947520" cy="94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Shape 4"/>
          <p:cNvSpPr txBox="1"/>
          <p:nvPr/>
        </p:nvSpPr>
        <p:spPr>
          <a:xfrm>
            <a:off x="809280" y="854640"/>
            <a:ext cx="564840" cy="444960"/>
          </a:xfrm>
          <a:prstGeom prst="rect">
            <a:avLst/>
          </a:prstGeom>
        </p:spPr>
        <p:txBody>
          <a:bodyPr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“</a:t>
            </a:r>
            <a:endParaRPr b="1" lang="en-IN" sz="14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/>
          </p:nvPr>
        </p:nvSpPr>
        <p:spPr>
          <a:xfrm>
            <a:off x="8159400" y="4393440"/>
            <a:ext cx="548280" cy="393120"/>
          </a:xfrm>
          <a:prstGeom prst="rect">
            <a:avLst/>
          </a:prstGeom>
        </p:spPr>
        <p:txBody>
          <a:bodyPr tIns="91440" bIns="91440" anchor="ctr">
            <a:prstTxWarp prst="textPlain"/>
            <a:noAutofit/>
          </a:bodyPr>
          <a:p>
            <a:pPr algn="r">
              <a:lnSpc>
                <a:spcPct val="100000"/>
              </a:lnSpc>
            </a:pPr>
            <a:fld id="{4F762F1F-5D11-4FCE-9E1E-6A742B3C1E04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prstTxWarp prst="textPlain"/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PlaceHolder 2"/>
          <p:cNvSpPr>
            <a:spLocks noGrp="1"/>
          </p:cNvSpPr>
          <p:nvPr>
            <p:ph type="sldNum"/>
          </p:nvPr>
        </p:nvSpPr>
        <p:spPr>
          <a:xfrm>
            <a:off x="8159400" y="43934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C9F1714-C14A-49BF-915A-7388D44ED4C6}" type="slidenum">
              <a:rPr b="1" lang="en" sz="1300" spc="-1" strike="noStrike">
                <a:solidFill>
                  <a:srgbClr val="ffffff"/>
                </a:solidFill>
                <a:latin typeface="Work Sans"/>
                <a:ea typeface="Work Sans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91840" cy="135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2365920" cy="20397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3356640" y="2313000"/>
            <a:ext cx="2365920" cy="20397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844240" y="2313000"/>
            <a:ext cx="2365920" cy="20397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sldNum"/>
          </p:nvPr>
        </p:nvSpPr>
        <p:spPr>
          <a:xfrm>
            <a:off x="8159400" y="43934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873363E-0FA0-45EE-B027-1A59B6E1600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98720" y="198720"/>
            <a:ext cx="8746560" cy="476028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91840" cy="1359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/>
          </p:nvPr>
        </p:nvSpPr>
        <p:spPr>
          <a:xfrm>
            <a:off x="8159400" y="43934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C61ED04D-B5A1-4F31-96B6-0143F456B82E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help-use-presentation-template" TargetMode="External"/><Relationship Id="rId2" Type="http://schemas.openxmlformats.org/officeDocument/2006/relationships/hyperlink" Target="http://www.slidescarnival.com/copyright-and-legal-information" TargetMode="External"/><Relationship Id="rId3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7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0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weiweihuanghuang/Work-Sans/tree/master/fonts/desktop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32440" y="1889280"/>
            <a:ext cx="60210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Work Sans"/>
              </a:rPr>
              <a:t>Conditional Random Fields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4" name="Group 2"/>
          <p:cNvGrpSpPr/>
          <p:nvPr/>
        </p:nvGrpSpPr>
        <p:grpSpPr>
          <a:xfrm>
            <a:off x="6867360" y="653040"/>
            <a:ext cx="1580400" cy="1684080"/>
            <a:chOff x="6867360" y="653040"/>
            <a:chExt cx="1580400" cy="1684080"/>
          </a:xfrm>
        </p:grpSpPr>
        <p:sp>
          <p:nvSpPr>
            <p:cNvPr id="405" name="CustomShape 3"/>
            <p:cNvSpPr/>
            <p:nvPr/>
          </p:nvSpPr>
          <p:spPr>
            <a:xfrm>
              <a:off x="6867360" y="855720"/>
              <a:ext cx="1393560" cy="139356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4"/>
            <p:cNvSpPr/>
            <p:nvPr/>
          </p:nvSpPr>
          <p:spPr>
            <a:xfrm>
              <a:off x="7227720" y="1216080"/>
              <a:ext cx="672840" cy="67320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5"/>
            <p:cNvSpPr/>
            <p:nvPr/>
          </p:nvSpPr>
          <p:spPr>
            <a:xfrm>
              <a:off x="6905520" y="2076120"/>
              <a:ext cx="276840" cy="26100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6"/>
            <p:cNvSpPr/>
            <p:nvPr/>
          </p:nvSpPr>
          <p:spPr>
            <a:xfrm>
              <a:off x="7948080" y="2076120"/>
              <a:ext cx="274320" cy="26100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7"/>
            <p:cNvSpPr/>
            <p:nvPr/>
          </p:nvSpPr>
          <p:spPr>
            <a:xfrm>
              <a:off x="7520400" y="653040"/>
              <a:ext cx="927360" cy="94320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0" name="CustomShape 8"/>
          <p:cNvSpPr/>
          <p:nvPr/>
        </p:nvSpPr>
        <p:spPr>
          <a:xfrm>
            <a:off x="1624680" y="3054600"/>
            <a:ext cx="64605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Probabilistic Models for Segmenting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And Labeling sequence data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1" name="CustomShape 9"/>
          <p:cNvSpPr/>
          <p:nvPr/>
        </p:nvSpPr>
        <p:spPr>
          <a:xfrm>
            <a:off x="4468680" y="4182840"/>
            <a:ext cx="4219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John Lafferty, Andrew McCallum, Fernando Pereira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594360" y="66852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451" name="Picture 6" descr=""/>
          <p:cNvPicPr/>
          <p:nvPr/>
        </p:nvPicPr>
        <p:blipFill>
          <a:blip r:embed="rId1"/>
          <a:srcRect l="-5553" t="0" r="5553" b="0"/>
          <a:stretch/>
        </p:blipFill>
        <p:spPr>
          <a:xfrm>
            <a:off x="4572000" y="1104480"/>
            <a:ext cx="4093920" cy="1889640"/>
          </a:xfrm>
          <a:prstGeom prst="rect">
            <a:avLst/>
          </a:prstGeom>
          <a:ln>
            <a:noFill/>
          </a:ln>
        </p:spPr>
      </p:pic>
      <p:sp>
        <p:nvSpPr>
          <p:cNvPr id="452" name="CustomShape 3"/>
          <p:cNvSpPr/>
          <p:nvPr/>
        </p:nvSpPr>
        <p:spPr>
          <a:xfrm>
            <a:off x="2705040" y="3110040"/>
            <a:ext cx="5755320" cy="1491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 inference graph for the MEMM with the label set {ARTICLE, NOUN, VERB}.</a:t>
            </a:r>
            <a:endParaRPr b="0" lang="en-IN" sz="1400" spc="-1" strike="noStrike"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Each arc is labelled with the probability of transitioning to the corresponding state given the observation. The sum of the probabilities on arcs leaving a node for a given observation should sum to one. </a:t>
            </a:r>
            <a:endParaRPr b="0" lang="en-IN" sz="1400" spc="-1" strike="noStrike"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simplicity not all observation, score pairs are pictured.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587880" y="1505520"/>
            <a:ext cx="3642120" cy="1279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85840" indent="-2854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To compute the probability of 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[ARTICLE, NOUN,VERB],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 we just follow the observations along each arc leading to the corresponding label. 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In this case he probability would be 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1.0×0.9×1.0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94360" y="66852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456" name="Picture 6" descr=""/>
          <p:cNvPicPr/>
          <p:nvPr/>
        </p:nvPicPr>
        <p:blipFill>
          <a:blip r:embed="rId1"/>
          <a:srcRect l="-5553" t="0" r="5553" b="0"/>
          <a:stretch/>
        </p:blipFill>
        <p:spPr>
          <a:xfrm>
            <a:off x="4152960" y="1264320"/>
            <a:ext cx="4589280" cy="2939760"/>
          </a:xfrm>
          <a:prstGeom prst="rect">
            <a:avLst/>
          </a:prstGeom>
          <a:ln>
            <a:noFill/>
          </a:ln>
        </p:spPr>
      </p:pic>
      <p:sp>
        <p:nvSpPr>
          <p:cNvPr id="457" name="CustomShape 3"/>
          <p:cNvSpPr/>
          <p:nvPr/>
        </p:nvSpPr>
        <p:spPr>
          <a:xfrm>
            <a:off x="587880" y="1832040"/>
            <a:ext cx="3892320" cy="194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85840" indent="-2854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As another example, say we drop the article and just have the sequence 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[cat sat]. 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While it’s not a great sentence, the 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correct label 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should be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 [NOUN, VERB].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However, if we follow the probabilities we see that the score for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[ARTICLE, NOUN]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 is 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0.9×0.3=0.27 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whereas for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[NOUN, VERB]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  is 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0.1×1.0=0.1.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Picture 1" descr=""/>
          <p:cNvPicPr/>
          <p:nvPr/>
        </p:nvPicPr>
        <p:blipFill>
          <a:blip r:embed="rId1"/>
          <a:srcRect l="-5553" t="0" r="5553" b="0"/>
          <a:stretch/>
        </p:blipFill>
        <p:spPr>
          <a:xfrm>
            <a:off x="5981760" y="3020400"/>
            <a:ext cx="2583000" cy="1654200"/>
          </a:xfrm>
          <a:prstGeom prst="rect">
            <a:avLst/>
          </a:prstGeom>
          <a:ln>
            <a:noFill/>
          </a:ln>
        </p:spPr>
      </p:pic>
      <p:sp>
        <p:nvSpPr>
          <p:cNvPr id="459" name="CustomShape 1"/>
          <p:cNvSpPr/>
          <p:nvPr/>
        </p:nvSpPr>
        <p:spPr>
          <a:xfrm>
            <a:off x="594360" y="66852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579240" y="1202040"/>
            <a:ext cx="7878600" cy="19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171360" indent="-17100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The model is not used to seeing ’CAT’ at the start of a sentence, so the scores leading from the start state are poorly calibrated.</a:t>
            </a:r>
            <a:endParaRPr b="0" lang="en-IN" sz="1400" spc="-1" strike="noStrike"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What we need is information about how uncertain the model is for a given observation and previous label pair. </a:t>
            </a:r>
            <a:endParaRPr b="0" lang="en-IN" sz="1400" spc="-1" strike="noStrike"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If the model has rarely seen the observation ‘CAT’  from the starting node &lt;S&gt; then we want to know that, and it should be included in the scores.</a:t>
            </a:r>
            <a:endParaRPr b="0" lang="en-IN" sz="1400" spc="-1" strike="noStrike"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It’s actually possible that the model did at some point implicitly store this uncertainty information. </a:t>
            </a:r>
            <a:endParaRPr b="0" lang="en-IN" sz="1400" spc="-1" strike="noStrike">
              <a:latin typeface="Arial"/>
            </a:endParaRPr>
          </a:p>
          <a:p>
            <a:pPr marL="171360" indent="-17100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However, by normalizing the outgoing scores for a given observation, we are forcing this information to be discarded. 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594360" y="66852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464" name="Picture 8" descr=""/>
          <p:cNvPicPr/>
          <p:nvPr/>
        </p:nvPicPr>
        <p:blipFill>
          <a:blip r:embed="rId1"/>
          <a:stretch/>
        </p:blipFill>
        <p:spPr>
          <a:xfrm>
            <a:off x="4899240" y="1498680"/>
            <a:ext cx="3771720" cy="2154240"/>
          </a:xfrm>
          <a:prstGeom prst="rect">
            <a:avLst/>
          </a:prstGeom>
          <a:ln>
            <a:noFill/>
          </a:ln>
        </p:spPr>
      </p:pic>
      <p:sp>
        <p:nvSpPr>
          <p:cNvPr id="465" name="CustomShape 3"/>
          <p:cNvSpPr/>
          <p:nvPr/>
        </p:nvSpPr>
        <p:spPr>
          <a:xfrm>
            <a:off x="700920" y="1649520"/>
            <a:ext cx="4197960" cy="213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85840" indent="-2854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Notice in the unnormalized graph, the score for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 [ARTICLE, NOUN] 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is 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5 + 21 = 26 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while the score for 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[NOUN, VERB] 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is </a:t>
            </a:r>
            <a:r>
              <a:rPr b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3+100=103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. 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The right answer gets a better score in the unnormalized graph! 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Note, we are adding scores here instead of multiplying them because the unnormalized scores are in log-space.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1400" spc="-1" strike="noStrike">
              <a:latin typeface="Arial"/>
            </a:endParaRPr>
          </a:p>
        </p:txBody>
      </p:sp>
      <p:pic>
        <p:nvPicPr>
          <p:cNvPr id="466" name="Picture 11" descr=""/>
          <p:cNvPicPr/>
          <p:nvPr/>
        </p:nvPicPr>
        <p:blipFill>
          <a:blip r:embed="rId2"/>
          <a:stretch/>
        </p:blipFill>
        <p:spPr>
          <a:xfrm>
            <a:off x="1533240" y="3519360"/>
            <a:ext cx="2533320" cy="32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594360" y="66852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986400" y="1517040"/>
            <a:ext cx="697968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The label bias problem results from a “conservation of score mass” 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Conservation of score mass just says that the outgoing scores from a state for a given observation are normalized.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All of the incoming probability to a state must leave that state.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An observation can only dictate how much of the incoming probability to send where.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It cannot change the total amount of probability leaving the state. 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The net result is any inference procedure will bias towards states with fewer outgoing transitions.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670680" y="70452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472" name="Picture 5" descr=""/>
          <p:cNvPicPr/>
          <p:nvPr/>
        </p:nvPicPr>
        <p:blipFill>
          <a:blip r:embed="rId1"/>
          <a:stretch/>
        </p:blipFill>
        <p:spPr>
          <a:xfrm>
            <a:off x="826560" y="1306440"/>
            <a:ext cx="7086240" cy="285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688680" y="1577520"/>
            <a:ext cx="7934040" cy="170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Suppose that the same amount of probability arrives at the three states. </a:t>
            </a:r>
            <a:endParaRPr b="0" lang="en-IN" sz="1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State A will decrease the probability mass for any path by a factor of four, whereas state B will only decrease a given path’s score by a factor of two and state C won’t penalize any path at all. </a:t>
            </a:r>
            <a:endParaRPr b="0" lang="en-IN" sz="1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In every case the observation is ignored, but the state with the fewest outgoing transitions is preferred.</a:t>
            </a:r>
            <a:endParaRPr b="0" lang="en-IN" sz="1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Even if outgoing transitions from states A and B did not ignore their observations, </a:t>
            </a:r>
            <a:endParaRPr b="0" lang="en-IN" sz="1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they would still reduce a paths score since the probabilities aren’t likely to be one. This would cause state C to be preferred even though it always ignores it’s observation.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670680" y="70452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688680" y="3112560"/>
            <a:ext cx="7934040" cy="85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Consider the above state transitions model. </a:t>
            </a:r>
            <a:endParaRPr b="0" lang="en-IN" sz="1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Here, we expect P(1 and 2 | ri) &gt; P( 1 and 2 | ro)</a:t>
            </a:r>
            <a:endParaRPr b="0" lang="en-IN" sz="1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But P( 1 and 2 | ri) = P(2 | 1 and ri) p( 1 | ri) = P( 2 | 1 ) P(1 | r)</a:t>
            </a:r>
            <a:endParaRPr b="0" lang="en-IN" sz="1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P(1 and 2 | ro) = P(2 | 1 and ro)P(1 | ro) = P( 2 | 1 )P(1 | r)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504000" y="684720"/>
            <a:ext cx="3414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 simple example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1640880" y="1152000"/>
            <a:ext cx="4191120" cy="123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534240" y="720000"/>
            <a:ext cx="2201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Solve 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720000" y="2304000"/>
            <a:ext cx="7848720" cy="55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buClr>
                <a:srgbClr val="333399"/>
              </a:buClr>
              <a:buFont typeface="Courier New"/>
              <a:buChar char="•"/>
            </a:pPr>
            <a:r>
              <a:rPr b="1" lang="zh-CN" sz="1400" spc="-1" strike="noStrike">
                <a:solidFill>
                  <a:srgbClr val="333399"/>
                </a:solidFill>
                <a:latin typeface="Courier New"/>
              </a:rPr>
              <a:t>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333399"/>
              </a:buClr>
              <a:buFont typeface="Arial"/>
              <a:buChar char="•"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83" name="TextShape 4"/>
          <p:cNvSpPr txBox="1"/>
          <p:nvPr/>
        </p:nvSpPr>
        <p:spPr>
          <a:xfrm>
            <a:off x="792000" y="1526040"/>
            <a:ext cx="682344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We can change the state-transition structure of the model</a:t>
            </a: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Not practical </a:t>
            </a: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We connect every node to every other node and let the training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procedure figure out the true structure</a:t>
            </a: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We lose out the important prior information of data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1152000" y="2232000"/>
            <a:ext cx="4921200" cy="131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488520" y="720000"/>
            <a:ext cx="3471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Conditional Random Fields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2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720000" y="2304000"/>
            <a:ext cx="7848720" cy="55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buClr>
                <a:srgbClr val="333399"/>
              </a:buClr>
              <a:buFont typeface="Courier New"/>
              <a:buChar char="•"/>
            </a:pPr>
            <a:r>
              <a:rPr b="1" lang="zh-CN" sz="1400" spc="-1" strike="noStrike">
                <a:solidFill>
                  <a:srgbClr val="333399"/>
                </a:solidFill>
                <a:latin typeface="Courier New"/>
              </a:rPr>
              <a:t>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333399"/>
              </a:buClr>
              <a:buFont typeface="Arial"/>
              <a:buChar char="•"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88" name="TextShape 4"/>
          <p:cNvSpPr txBox="1"/>
          <p:nvPr/>
        </p:nvSpPr>
        <p:spPr>
          <a:xfrm>
            <a:off x="720000" y="1440000"/>
            <a:ext cx="740268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Let X be the observation sequence ( X1, X2, X3..) and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Y be the label sequence (Y1, Y2, Y3 ...)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When conditioned on X,  the random variables Y1, Y2.. follow markov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property.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Here, P(Y3 | X and all other Y) = P( Y3 | X, Y2, Y4)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2173320" y="2448000"/>
            <a:ext cx="4857480" cy="164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599760" y="678240"/>
            <a:ext cx="5091840" cy="676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C</a:t>
            </a:r>
            <a:r>
              <a:rPr b="1" lang="en-I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ontents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741600" y="1569600"/>
            <a:ext cx="7405560" cy="2003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Light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Introduction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Light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Conditional Random Fields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Light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Parameter estimation for CRFs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Light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Experiments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Light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Conclusions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4" name="Group 3"/>
          <p:cNvGrpSpPr/>
          <p:nvPr/>
        </p:nvGrpSpPr>
        <p:grpSpPr>
          <a:xfrm>
            <a:off x="7516080" y="711720"/>
            <a:ext cx="903240" cy="902880"/>
            <a:chOff x="7516080" y="711720"/>
            <a:chExt cx="903240" cy="902880"/>
          </a:xfrm>
        </p:grpSpPr>
        <p:sp>
          <p:nvSpPr>
            <p:cNvPr id="415" name="CustomShape 4"/>
            <p:cNvSpPr/>
            <p:nvPr/>
          </p:nvSpPr>
          <p:spPr>
            <a:xfrm>
              <a:off x="7516080" y="1252080"/>
              <a:ext cx="362520" cy="36252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5"/>
            <p:cNvSpPr/>
            <p:nvPr/>
          </p:nvSpPr>
          <p:spPr>
            <a:xfrm>
              <a:off x="8057880" y="711720"/>
              <a:ext cx="361440" cy="3614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6"/>
            <p:cNvSpPr/>
            <p:nvPr/>
          </p:nvSpPr>
          <p:spPr>
            <a:xfrm>
              <a:off x="7657560" y="865440"/>
              <a:ext cx="607680" cy="60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432000" y="756720"/>
            <a:ext cx="2991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Comparision of Models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2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720000" y="2304000"/>
            <a:ext cx="7848720" cy="55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buClr>
                <a:srgbClr val="333399"/>
              </a:buClr>
              <a:buFont typeface="Courier New"/>
              <a:buChar char="•"/>
            </a:pPr>
            <a:r>
              <a:rPr b="1" lang="zh-CN" sz="1400" spc="-1" strike="noStrike">
                <a:solidFill>
                  <a:srgbClr val="333399"/>
                </a:solidFill>
                <a:latin typeface="Courier New"/>
              </a:rPr>
              <a:t>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333399"/>
              </a:buClr>
              <a:buFont typeface="Arial"/>
              <a:buChar char="•"/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493" name="TextShape 4"/>
          <p:cNvSpPr txBox="1"/>
          <p:nvPr/>
        </p:nvSpPr>
        <p:spPr>
          <a:xfrm>
            <a:off x="720000" y="1440000"/>
            <a:ext cx="73062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It has all the advantages of MEMMs without label-bias problem</a:t>
            </a: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CRF follows global normalization of exponential whereas MEMMs </a:t>
            </a: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have per-state local normalizations</a:t>
            </a:r>
            <a:endParaRPr b="0" lang="en-IN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Undirected Acyclic Graph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Allows us to put local potentials for a given transition.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726840" y="720000"/>
            <a:ext cx="3953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Graphical Comparision among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HMMs, MEMMs and CRFs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2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1"/>
          <a:stretch/>
        </p:blipFill>
        <p:spPr>
          <a:xfrm>
            <a:off x="432000" y="1944000"/>
            <a:ext cx="8305560" cy="197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792000" y="720000"/>
            <a:ext cx="2695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Formulation of CRFs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2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576000" y="1584000"/>
            <a:ext cx="789012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Graph G =(V, E) is assumed to be a simple chain sequence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By fundamental theorem of random fields, (Hammersley &amp; Clifford, 1971),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joint distribution over the label sequence Y given X is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Here, fk’s and gk’s are boolean feature functions defined on edges and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individual nodes respectively and are fixed when defining a model.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Eg: the word Xi ends with “-ing” and the tag Yi is “verb”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Training the model helps us find unknown parameters of our distribution.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00" name="" descr=""/>
          <p:cNvPicPr/>
          <p:nvPr/>
        </p:nvPicPr>
        <p:blipFill>
          <a:blip r:embed="rId1"/>
          <a:stretch/>
        </p:blipFill>
        <p:spPr>
          <a:xfrm>
            <a:off x="1296000" y="2648520"/>
            <a:ext cx="609552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792000" y="720000"/>
            <a:ext cx="2695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Formulation of CRFs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2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576000" y="1584000"/>
            <a:ext cx="789012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Here we consider each sequence to be size n. Two new nodes “start” and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“</a:t>
            </a:r>
            <a:r>
              <a:rPr b="0" lang="en-IN" sz="1800" spc="-1" strike="noStrike">
                <a:latin typeface="Arial"/>
              </a:rPr>
              <a:t>stop” are added to label sequence.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conditional probability is expressed in a matrix which is useful for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parameter estimation and inference algorithms.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792000" y="2957040"/>
            <a:ext cx="3816000" cy="1371240"/>
          </a:xfrm>
          <a:prstGeom prst="rect">
            <a:avLst/>
          </a:prstGeom>
          <a:ln>
            <a:noFill/>
          </a:ln>
        </p:spPr>
      </p:pic>
      <p:pic>
        <p:nvPicPr>
          <p:cNvPr id="505" name="" descr=""/>
          <p:cNvPicPr/>
          <p:nvPr/>
        </p:nvPicPr>
        <p:blipFill>
          <a:blip r:embed="rId2"/>
          <a:stretch/>
        </p:blipFill>
        <p:spPr>
          <a:xfrm>
            <a:off x="4608000" y="2957040"/>
            <a:ext cx="3672000" cy="12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757800" y="720000"/>
            <a:ext cx="2767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Parameter estimation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2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508" name="TextShape 3"/>
          <p:cNvSpPr txBox="1"/>
          <p:nvPr/>
        </p:nvSpPr>
        <p:spPr>
          <a:xfrm>
            <a:off x="605880" y="1342080"/>
            <a:ext cx="789012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iterative scaling algorithms is followed to maximize the log-likelihood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of training data.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above function is concave w.r.t </a:t>
            </a:r>
            <a:r>
              <a:rPr b="0" lang="en-IN" sz="1800" spc="-1" strike="noStrike">
                <a:latin typeface="Arial"/>
                <a:ea typeface="Arial"/>
              </a:rPr>
              <a:t>λ</a:t>
            </a:r>
            <a:r>
              <a:rPr b="0" lang="en-IN" sz="1800" spc="-1" strike="noStrike">
                <a:latin typeface="Arial"/>
              </a:rPr>
              <a:t> , </a:t>
            </a:r>
            <a:r>
              <a:rPr b="0" lang="en-IN" sz="1800" spc="-1" strike="noStrike">
                <a:latin typeface="Arial"/>
                <a:ea typeface="Arial"/>
              </a:rPr>
              <a:t>μ</a:t>
            </a:r>
            <a:r>
              <a:rPr b="0" lang="en-IN" sz="1800" spc="-1" strike="noStrike">
                <a:latin typeface="Arial"/>
              </a:rPr>
              <a:t> and is guaranteed to have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global maximum.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2640600" y="1872000"/>
            <a:ext cx="3695400" cy="150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32000" y="684720"/>
            <a:ext cx="4268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Parameter estimation Algorithm 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2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648000" y="1374120"/>
            <a:ext cx="732024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update equations for parameters is given by according to Algo 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Where S = large constant,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above equation is the model average.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513" name="" descr=""/>
          <p:cNvPicPr/>
          <p:nvPr/>
        </p:nvPicPr>
        <p:blipFill>
          <a:blip r:embed="rId1"/>
          <a:stretch/>
        </p:blipFill>
        <p:spPr>
          <a:xfrm>
            <a:off x="2492280" y="1944000"/>
            <a:ext cx="3771720" cy="818640"/>
          </a:xfrm>
          <a:prstGeom prst="rect">
            <a:avLst/>
          </a:prstGeom>
          <a:ln>
            <a:noFill/>
          </a:ln>
        </p:spPr>
      </p:pic>
      <p:pic>
        <p:nvPicPr>
          <p:cNvPr id="514" name="" descr=""/>
          <p:cNvPicPr/>
          <p:nvPr/>
        </p:nvPicPr>
        <p:blipFill>
          <a:blip r:embed="rId2"/>
          <a:stretch/>
        </p:blipFill>
        <p:spPr>
          <a:xfrm>
            <a:off x="1023840" y="3024000"/>
            <a:ext cx="3800160" cy="809280"/>
          </a:xfrm>
          <a:prstGeom prst="rect">
            <a:avLst/>
          </a:prstGeom>
          <a:ln>
            <a:noFill/>
          </a:ln>
        </p:spPr>
      </p:pic>
      <p:pic>
        <p:nvPicPr>
          <p:cNvPr id="515" name="" descr=""/>
          <p:cNvPicPr/>
          <p:nvPr/>
        </p:nvPicPr>
        <p:blipFill>
          <a:blip r:embed="rId3"/>
          <a:stretch/>
        </p:blipFill>
        <p:spPr>
          <a:xfrm>
            <a:off x="4680000" y="3168000"/>
            <a:ext cx="3600000" cy="5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32000" y="684720"/>
            <a:ext cx="4268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Parameter estimation Algorithm 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7582680" y="23256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2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648000" y="1310400"/>
            <a:ext cx="7614000" cy="1137600"/>
          </a:xfrm>
          <a:prstGeom prst="rect">
            <a:avLst/>
          </a:prstGeom>
          <a:ln>
            <a:noFill/>
          </a:ln>
        </p:spPr>
      </p:pic>
      <p:pic>
        <p:nvPicPr>
          <p:cNvPr id="519" name="" descr=""/>
          <p:cNvPicPr/>
          <p:nvPr/>
        </p:nvPicPr>
        <p:blipFill>
          <a:blip r:embed="rId2"/>
          <a:stretch/>
        </p:blipFill>
        <p:spPr>
          <a:xfrm>
            <a:off x="648000" y="3052800"/>
            <a:ext cx="7920000" cy="907200"/>
          </a:xfrm>
          <a:prstGeom prst="rect">
            <a:avLst/>
          </a:prstGeom>
          <a:ln>
            <a:noFill/>
          </a:ln>
        </p:spPr>
      </p:pic>
      <p:pic>
        <p:nvPicPr>
          <p:cNvPr id="520" name="" descr=""/>
          <p:cNvPicPr/>
          <p:nvPr/>
        </p:nvPicPr>
        <p:blipFill>
          <a:blip r:embed="rId3"/>
          <a:stretch/>
        </p:blipFill>
        <p:spPr>
          <a:xfrm>
            <a:off x="1417680" y="2429640"/>
            <a:ext cx="5638320" cy="66636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521" name="Formula 3"/>
              <p:cNvSpPr txBox="1"/>
              <p:nvPr/>
            </p:nvSpPr>
            <p:spPr>
              <a:xfrm>
                <a:off x="4207320" y="2390400"/>
                <a:ext cx="7200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869040" y="847440"/>
            <a:ext cx="509184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Instructions for use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4680360" y="2094120"/>
            <a:ext cx="3594240" cy="1553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000" spc="-1" strike="noStrike">
                <a:solidFill>
                  <a:srgbClr val="000000"/>
                </a:solidFill>
                <a:latin typeface="Work Sans Medium"/>
                <a:ea typeface="Work Sans Medium"/>
              </a:rPr>
              <a:t>EDIT IN POWERPOINT®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Click on the button under the presentation preview that says </a:t>
            </a:r>
            <a:r>
              <a:rPr b="0" lang="en" sz="1000" spc="-1" strike="noStrike">
                <a:solidFill>
                  <a:srgbClr val="000000"/>
                </a:solidFill>
                <a:latin typeface="Work Sans Medium"/>
                <a:ea typeface="Work Sans Medium"/>
              </a:rPr>
              <a:t>"Download as PowerPoint template"</a:t>
            </a:r>
            <a:r>
              <a:rPr b="0" lang="en" sz="1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. You will get a .pptx file that you can edit in PowerPoint.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Remember to download and install the fonts used in this presentation (you’ll find the links to the font files needed in the </a:t>
            </a:r>
            <a:r>
              <a:rPr b="0" lang="en" sz="1000" spc="-1" strike="noStrike" u="sng">
                <a:solidFill>
                  <a:srgbClr val="000000"/>
                </a:solidFill>
                <a:uFillTx/>
                <a:latin typeface="Work Sans Light"/>
                <a:ea typeface="Work Sans Light"/>
              </a:rPr>
              <a:t>Presentation design slide</a:t>
            </a:r>
            <a:r>
              <a:rPr b="0" lang="en" sz="1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)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869040" y="3829680"/>
            <a:ext cx="7405560" cy="826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i="1" lang="en" sz="800" spc="-1" strike="noStrike">
                <a:solidFill>
                  <a:srgbClr val="666666"/>
                </a:solidFill>
                <a:latin typeface="Work Sans Light"/>
                <a:ea typeface="Work Sans Light"/>
              </a:rPr>
              <a:t>More info on how to use this template at </a:t>
            </a:r>
            <a:r>
              <a:rPr b="1" i="1" lang="en" sz="800" spc="-1" strike="noStrike" u="sng">
                <a:solidFill>
                  <a:srgbClr val="1155cc"/>
                </a:solidFill>
                <a:uFillTx/>
                <a:latin typeface="Work Sans Light"/>
                <a:ea typeface="Work Sans Light"/>
                <a:hlinkClick r:id="rId1"/>
              </a:rPr>
              <a:t>www.slidescarnival.com/help-use-presentation-template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" sz="800" spc="-1" strike="noStrike">
                <a:solidFill>
                  <a:srgbClr val="666666"/>
                </a:solidFill>
                <a:latin typeface="Work Sans Light"/>
                <a:ea typeface="Work Sans Light"/>
              </a:rPr>
              <a:t>This template is free to use under </a:t>
            </a:r>
            <a:r>
              <a:rPr b="0" i="1" lang="en" sz="800" spc="-1" strike="noStrike" u="sng">
                <a:solidFill>
                  <a:srgbClr val="1155cc"/>
                </a:solidFill>
                <a:uFillTx/>
                <a:latin typeface="Work Sans Light"/>
                <a:ea typeface="Work Sans Light"/>
                <a:hlinkClick r:id="rId2"/>
              </a:rPr>
              <a:t>Creative Commons Attribution license</a:t>
            </a:r>
            <a:r>
              <a:rPr b="0" i="1" lang="en" sz="800" spc="-1" strike="noStrike">
                <a:solidFill>
                  <a:srgbClr val="666666"/>
                </a:solidFill>
                <a:latin typeface="Work Sans Light"/>
                <a:ea typeface="Work Sans Light"/>
              </a:rPr>
              <a:t>. You can keep the Credits slide or mention SlidesCarnival and other resources used in a slide footer.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Shape 4"/>
          <p:cNvSpPr txBox="1"/>
          <p:nvPr/>
        </p:nvSpPr>
        <p:spPr>
          <a:xfrm>
            <a:off x="869040" y="2094120"/>
            <a:ext cx="3594240" cy="1553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000" spc="-1" strike="noStrike">
                <a:solidFill>
                  <a:srgbClr val="000000"/>
                </a:solidFill>
                <a:latin typeface="Work Sans Medium"/>
                <a:ea typeface="Work Sans Medium"/>
              </a:rPr>
              <a:t>EDIT IN GOOGLE SLIDES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" sz="1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Click on the button under the presentation preview that says </a:t>
            </a:r>
            <a:r>
              <a:rPr b="0" lang="en" sz="1000" spc="-1" strike="noStrike">
                <a:solidFill>
                  <a:srgbClr val="000000"/>
                </a:solidFill>
                <a:latin typeface="Work Sans Medium"/>
                <a:ea typeface="Work Sans Medium"/>
              </a:rPr>
              <a:t>"Use as Google Slides Theme"</a:t>
            </a:r>
            <a:r>
              <a:rPr b="0" lang="en" sz="1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" sz="1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You will get a copy of this document on your Google Drive and will be able to edit, add or delete slides.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b="0" lang="en" sz="1000" spc="-1" strike="noStrike">
                <a:solidFill>
                  <a:srgbClr val="000000"/>
                </a:solidFill>
                <a:latin typeface="Work Sans Medium"/>
                <a:ea typeface="Work Sans Medium"/>
              </a:rPr>
              <a:t>You have to be signed into your Google account.</a:t>
            </a:r>
            <a:br/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6" name="Group 5"/>
          <p:cNvGrpSpPr/>
          <p:nvPr/>
        </p:nvGrpSpPr>
        <p:grpSpPr>
          <a:xfrm>
            <a:off x="7245720" y="711720"/>
            <a:ext cx="1097280" cy="912600"/>
            <a:chOff x="7245720" y="711720"/>
            <a:chExt cx="1097280" cy="912600"/>
          </a:xfrm>
        </p:grpSpPr>
        <p:sp>
          <p:nvSpPr>
            <p:cNvPr id="527" name="CustomShape 6"/>
            <p:cNvSpPr/>
            <p:nvPr/>
          </p:nvSpPr>
          <p:spPr>
            <a:xfrm>
              <a:off x="7245720" y="1487160"/>
              <a:ext cx="532800" cy="13716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7"/>
            <p:cNvSpPr/>
            <p:nvPr/>
          </p:nvSpPr>
          <p:spPr>
            <a:xfrm>
              <a:off x="7810200" y="1487160"/>
              <a:ext cx="532800" cy="13716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8"/>
            <p:cNvSpPr/>
            <p:nvPr/>
          </p:nvSpPr>
          <p:spPr>
            <a:xfrm>
              <a:off x="7245720" y="711720"/>
              <a:ext cx="532800" cy="8503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9"/>
            <p:cNvSpPr/>
            <p:nvPr/>
          </p:nvSpPr>
          <p:spPr>
            <a:xfrm>
              <a:off x="7810200" y="711720"/>
              <a:ext cx="532800" cy="8503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1804680" y="854640"/>
            <a:ext cx="5151960" cy="350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i="1" lang="en" sz="32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Quotations are commonly printed as a means of inspiration and to invoke philosophical thoughts from the reader.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685800" y="1507320"/>
            <a:ext cx="3470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7200" spc="-1" strike="noStrike">
                <a:solidFill>
                  <a:srgbClr val="000000"/>
                </a:solidFill>
                <a:latin typeface="Work Sans"/>
                <a:ea typeface="Work Sans"/>
              </a:rPr>
              <a:t>Hello!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685800" y="2415240"/>
            <a:ext cx="3470040" cy="201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2000" spc="-1" strike="noStrike">
                <a:solidFill>
                  <a:srgbClr val="000000"/>
                </a:solidFill>
                <a:latin typeface="Work Sans"/>
                <a:ea typeface="Work Sans"/>
              </a:rPr>
              <a:t>I am Jayden Smith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 am here because I love to give presentations.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You can find me at @username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534" name="Google Shape;85;p14" descr="photo-1434030216411-0b793f4b4173.jpg"/>
          <p:cNvPicPr/>
          <p:nvPr/>
        </p:nvPicPr>
        <p:blipFill>
          <a:blip r:embed="rId1"/>
          <a:stretch/>
        </p:blipFill>
        <p:spPr>
          <a:xfrm>
            <a:off x="4401360" y="387360"/>
            <a:ext cx="4368600" cy="436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601560" y="1597680"/>
            <a:ext cx="49496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Introduction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1012680" y="2757240"/>
            <a:ext cx="4949640" cy="170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Generative Models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Conditional Models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The Label Bias Problem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6204960" y="132120"/>
            <a:ext cx="2231640" cy="19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120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r>
              <a:rPr b="1" lang="en" sz="9600" spc="-1" strike="noStrike">
                <a:solidFill>
                  <a:srgbClr val="000000"/>
                </a:solidFill>
                <a:latin typeface="Work Sans"/>
                <a:ea typeface="Work Sans"/>
              </a:rPr>
              <a:t>.</a:t>
            </a:r>
            <a:endParaRPr b="0" lang="en-IN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685800" y="2574000"/>
            <a:ext cx="50893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8000" spc="-1" strike="noStrike">
                <a:solidFill>
                  <a:srgbClr val="ffffff"/>
                </a:solidFill>
                <a:latin typeface="Work Sans"/>
                <a:ea typeface="Work Sans"/>
              </a:rPr>
              <a:t>BIG CONCEPT</a:t>
            </a:r>
            <a:endParaRPr b="0" lang="en-I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685800" y="3411720"/>
            <a:ext cx="50893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2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Bring the attention of your audience over a key concept using icons or illustrations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7414920" y="2688840"/>
            <a:ext cx="257040" cy="2451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8" name="Group 4"/>
          <p:cNvGrpSpPr/>
          <p:nvPr/>
        </p:nvGrpSpPr>
        <p:grpSpPr>
          <a:xfrm>
            <a:off x="7095240" y="1308960"/>
            <a:ext cx="1101960" cy="1102320"/>
            <a:chOff x="7095240" y="1308960"/>
            <a:chExt cx="1101960" cy="1102320"/>
          </a:xfrm>
        </p:grpSpPr>
        <p:sp>
          <p:nvSpPr>
            <p:cNvPr id="539" name="CustomShape 5"/>
            <p:cNvSpPr/>
            <p:nvPr/>
          </p:nvSpPr>
          <p:spPr>
            <a:xfrm>
              <a:off x="7509960" y="1723680"/>
              <a:ext cx="570600" cy="57060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6"/>
            <p:cNvSpPr/>
            <p:nvPr/>
          </p:nvSpPr>
          <p:spPr>
            <a:xfrm>
              <a:off x="7095240" y="1308960"/>
              <a:ext cx="1101960" cy="110232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1" name="Group 7"/>
          <p:cNvGrpSpPr/>
          <p:nvPr/>
        </p:nvGrpSpPr>
        <p:grpSpPr>
          <a:xfrm>
            <a:off x="5783040" y="1438920"/>
            <a:ext cx="1028880" cy="1028880"/>
            <a:chOff x="5783040" y="1438920"/>
            <a:chExt cx="1028880" cy="1028880"/>
          </a:xfrm>
        </p:grpSpPr>
        <p:sp>
          <p:nvSpPr>
            <p:cNvPr id="542" name="CustomShape 8"/>
            <p:cNvSpPr/>
            <p:nvPr/>
          </p:nvSpPr>
          <p:spPr>
            <a:xfrm rot="2580000">
              <a:off x="5933160" y="1589040"/>
              <a:ext cx="727920" cy="72792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9"/>
            <p:cNvSpPr/>
            <p:nvPr/>
          </p:nvSpPr>
          <p:spPr>
            <a:xfrm rot="2580000">
              <a:off x="5870160" y="1906200"/>
              <a:ext cx="120240" cy="1202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0"/>
            <p:cNvSpPr/>
            <p:nvPr/>
          </p:nvSpPr>
          <p:spPr>
            <a:xfrm rot="2580000">
              <a:off x="5910840" y="2012400"/>
              <a:ext cx="77040" cy="7704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1"/>
            <p:cNvSpPr/>
            <p:nvPr/>
          </p:nvSpPr>
          <p:spPr>
            <a:xfrm rot="2580000">
              <a:off x="5905080" y="1842120"/>
              <a:ext cx="77040" cy="7704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6" name="CustomShape 12"/>
          <p:cNvSpPr/>
          <p:nvPr/>
        </p:nvSpPr>
        <p:spPr>
          <a:xfrm rot="2466600">
            <a:off x="6273720" y="907200"/>
            <a:ext cx="357120" cy="3409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3"/>
          <p:cNvSpPr/>
          <p:nvPr/>
        </p:nvSpPr>
        <p:spPr>
          <a:xfrm rot="19990800">
            <a:off x="6796440" y="1122120"/>
            <a:ext cx="257040" cy="2451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4"/>
          <p:cNvSpPr/>
          <p:nvPr/>
        </p:nvSpPr>
        <p:spPr>
          <a:xfrm rot="2926200">
            <a:off x="8197920" y="1931760"/>
            <a:ext cx="192240" cy="1836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5"/>
          <p:cNvSpPr/>
          <p:nvPr/>
        </p:nvSpPr>
        <p:spPr>
          <a:xfrm rot="19990800">
            <a:off x="7395840" y="699480"/>
            <a:ext cx="173160" cy="1652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869040" y="2313000"/>
            <a:ext cx="3594240" cy="2133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Work Sans"/>
                <a:ea typeface="Work Sans"/>
              </a:rPr>
              <a:t>White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6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color of milk and fresh snow, the color produced by the combination of all the colors of the visible spectrum.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TextShape 2"/>
          <p:cNvSpPr txBox="1"/>
          <p:nvPr/>
        </p:nvSpPr>
        <p:spPr>
          <a:xfrm>
            <a:off x="869040" y="847440"/>
            <a:ext cx="509184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You can also split your content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4680360" y="2313000"/>
            <a:ext cx="3594240" cy="2133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Work Sans"/>
                <a:ea typeface="Work Sans"/>
              </a:rPr>
              <a:t>Black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6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color of coal, ebony, and of </a:t>
            </a:r>
            <a:r>
              <a:rPr b="0" lang="en" sz="16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outer space. It is the darkest </a:t>
            </a:r>
            <a:r>
              <a:rPr b="0" lang="en" sz="16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color, the result of the absence of </a:t>
            </a:r>
            <a:r>
              <a:rPr b="0" lang="en" sz="16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or complete absorption of light.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3" name="Group 4"/>
          <p:cNvGrpSpPr/>
          <p:nvPr/>
        </p:nvGrpSpPr>
        <p:grpSpPr>
          <a:xfrm>
            <a:off x="7516080" y="711720"/>
            <a:ext cx="903240" cy="902880"/>
            <a:chOff x="7516080" y="711720"/>
            <a:chExt cx="903240" cy="902880"/>
          </a:xfrm>
        </p:grpSpPr>
        <p:sp>
          <p:nvSpPr>
            <p:cNvPr id="554" name="CustomShape 5"/>
            <p:cNvSpPr/>
            <p:nvPr/>
          </p:nvSpPr>
          <p:spPr>
            <a:xfrm>
              <a:off x="7516080" y="1252080"/>
              <a:ext cx="362520" cy="36252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6"/>
            <p:cNvSpPr/>
            <p:nvPr/>
          </p:nvSpPr>
          <p:spPr>
            <a:xfrm>
              <a:off x="8057880" y="711720"/>
              <a:ext cx="361440" cy="3614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7"/>
            <p:cNvSpPr/>
            <p:nvPr/>
          </p:nvSpPr>
          <p:spPr>
            <a:xfrm>
              <a:off x="7657560" y="865440"/>
              <a:ext cx="607680" cy="60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869040" y="847440"/>
            <a:ext cx="509184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In two or three columns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TextShape 2"/>
          <p:cNvSpPr txBox="1"/>
          <p:nvPr/>
        </p:nvSpPr>
        <p:spPr>
          <a:xfrm>
            <a:off x="869040" y="2313000"/>
            <a:ext cx="2365920" cy="2039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0000"/>
                </a:solidFill>
                <a:latin typeface="Work Sans"/>
                <a:ea typeface="Work Sans"/>
              </a:rPr>
              <a:t>Yellow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color of gold, butter and ripe lemons. In the spectrum of visible light, yellow is found between green and orange.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TextShape 3"/>
          <p:cNvSpPr txBox="1"/>
          <p:nvPr/>
        </p:nvSpPr>
        <p:spPr>
          <a:xfrm>
            <a:off x="3356640" y="2313000"/>
            <a:ext cx="2365920" cy="2039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0000"/>
                </a:solidFill>
                <a:latin typeface="Work Sans"/>
                <a:ea typeface="Work Sans"/>
              </a:rPr>
              <a:t>Blue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colour of the clear sky and the deep sea. It is located between violet and </a:t>
            </a: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green on the optical spectrum.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TextShape 4"/>
          <p:cNvSpPr txBox="1"/>
          <p:nvPr/>
        </p:nvSpPr>
        <p:spPr>
          <a:xfrm>
            <a:off x="5844240" y="2313000"/>
            <a:ext cx="2365920" cy="2039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0000"/>
                </a:solidFill>
                <a:latin typeface="Work Sans"/>
                <a:ea typeface="Work Sans"/>
              </a:rPr>
              <a:t>Red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color of blood, and because of this it has historically been associated with sacrifice, danger and courage.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1" name="Group 5"/>
          <p:cNvGrpSpPr/>
          <p:nvPr/>
        </p:nvGrpSpPr>
        <p:grpSpPr>
          <a:xfrm>
            <a:off x="7516080" y="711720"/>
            <a:ext cx="903240" cy="902880"/>
            <a:chOff x="7516080" y="711720"/>
            <a:chExt cx="903240" cy="902880"/>
          </a:xfrm>
        </p:grpSpPr>
        <p:sp>
          <p:nvSpPr>
            <p:cNvPr id="562" name="CustomShape 6"/>
            <p:cNvSpPr/>
            <p:nvPr/>
          </p:nvSpPr>
          <p:spPr>
            <a:xfrm>
              <a:off x="7516080" y="1252080"/>
              <a:ext cx="362520" cy="36252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7"/>
            <p:cNvSpPr/>
            <p:nvPr/>
          </p:nvSpPr>
          <p:spPr>
            <a:xfrm>
              <a:off x="8057880" y="711720"/>
              <a:ext cx="361440" cy="3614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8"/>
            <p:cNvSpPr/>
            <p:nvPr/>
          </p:nvSpPr>
          <p:spPr>
            <a:xfrm>
              <a:off x="7657560" y="865440"/>
              <a:ext cx="607680" cy="60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160;p21" descr=""/>
          <p:cNvPicPr/>
          <p:nvPr/>
        </p:nvPicPr>
        <p:blipFill>
          <a:blip r:embed="rId1"/>
          <a:stretch/>
        </p:blipFill>
        <p:spPr>
          <a:xfrm>
            <a:off x="4380120" y="393480"/>
            <a:ext cx="4368600" cy="4368600"/>
          </a:xfrm>
          <a:prstGeom prst="rect">
            <a:avLst/>
          </a:prstGeom>
          <a:ln>
            <a:noFill/>
          </a:ln>
        </p:spPr>
      </p:pic>
      <p:sp>
        <p:nvSpPr>
          <p:cNvPr id="566" name="TextShape 1"/>
          <p:cNvSpPr txBox="1"/>
          <p:nvPr/>
        </p:nvSpPr>
        <p:spPr>
          <a:xfrm>
            <a:off x="716760" y="1838160"/>
            <a:ext cx="333684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A picture is worth a thousand words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716760" y="3303360"/>
            <a:ext cx="3336840" cy="1206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A complex idea can be conveyed with just a single still image, namely making it possible to absorb large amounts of data quickly.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8" name="Group 3"/>
          <p:cNvGrpSpPr/>
          <p:nvPr/>
        </p:nvGrpSpPr>
        <p:grpSpPr>
          <a:xfrm>
            <a:off x="7604280" y="711720"/>
            <a:ext cx="815040" cy="678600"/>
            <a:chOff x="7604280" y="711720"/>
            <a:chExt cx="815040" cy="678600"/>
          </a:xfrm>
        </p:grpSpPr>
        <p:sp>
          <p:nvSpPr>
            <p:cNvPr id="569" name="CustomShape 4"/>
            <p:cNvSpPr/>
            <p:nvPr/>
          </p:nvSpPr>
          <p:spPr>
            <a:xfrm>
              <a:off x="7868520" y="984960"/>
              <a:ext cx="262800" cy="26280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5"/>
            <p:cNvSpPr/>
            <p:nvPr/>
          </p:nvSpPr>
          <p:spPr>
            <a:xfrm>
              <a:off x="7604280" y="711720"/>
              <a:ext cx="815040" cy="67860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400680" y="400680"/>
            <a:ext cx="8355240" cy="4363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2000" spc="-1" strike="noStrike">
                <a:solidFill>
                  <a:srgbClr val="ffffff"/>
                </a:solidFill>
                <a:latin typeface="Work Sans"/>
                <a:ea typeface="Work Sans"/>
              </a:rPr>
              <a:t>Want big impact?</a:t>
            </a:r>
            <a:br/>
            <a:r>
              <a:rPr b="1" lang="en" sz="2000" spc="-1" strike="noStrike">
                <a:solidFill>
                  <a:srgbClr val="ffffff"/>
                </a:solidFill>
                <a:latin typeface="Work Sans"/>
                <a:ea typeface="Work Sans"/>
              </a:rPr>
              <a:t>Use big image.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869040" y="3051720"/>
            <a:ext cx="322272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Use charts to explain your ideas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5274000" y="765000"/>
            <a:ext cx="2132640" cy="213264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Gray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4371120" y="2278800"/>
            <a:ext cx="2132640" cy="213264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White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5" name="CustomShape 4"/>
          <p:cNvSpPr/>
          <p:nvPr/>
        </p:nvSpPr>
        <p:spPr>
          <a:xfrm>
            <a:off x="6176880" y="2278800"/>
            <a:ext cx="2132640" cy="213264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Black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869040" y="847440"/>
            <a:ext cx="509184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And tables to compare data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77" name="Table 2"/>
          <p:cNvGraphicFramePr/>
          <p:nvPr/>
        </p:nvGraphicFramePr>
        <p:xfrm>
          <a:off x="952560" y="2402640"/>
          <a:ext cx="7238520" cy="1920960"/>
        </p:xfrm>
        <a:graphic>
          <a:graphicData uri="http://schemas.openxmlformats.org/drawingml/2006/table">
            <a:tbl>
              <a:tblPr/>
              <a:tblGrid>
                <a:gridCol w="1809720"/>
                <a:gridCol w="1809720"/>
                <a:gridCol w="1809720"/>
                <a:gridCol w="1809720"/>
              </a:tblGrid>
              <a:tr h="480240">
                <a:tc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Work Sans Light"/>
                          <a:ea typeface="Work Sans Light"/>
                        </a:rPr>
                        <a:t>A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Work Sans Light"/>
                          <a:ea typeface="Work Sans Light"/>
                        </a:rPr>
                        <a:t>B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Work Sans Light"/>
                          <a:ea typeface="Work Sans Light"/>
                        </a:rPr>
                        <a:t>C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7632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024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Work Sans Light"/>
                          <a:ea typeface="Work Sans Light"/>
                        </a:rPr>
                        <a:t>Yellow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Work Sans"/>
                          <a:ea typeface="Work Sans"/>
                        </a:rPr>
                        <a:t>10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Work Sans"/>
                          <a:ea typeface="Work Sans"/>
                        </a:rPr>
                        <a:t>20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Work Sans"/>
                          <a:ea typeface="Work Sans"/>
                        </a:rPr>
                        <a:t>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024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Work Sans Light"/>
                          <a:ea typeface="Work Sans Light"/>
                        </a:rPr>
                        <a:t>Blue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Work Sans"/>
                          <a:ea typeface="Work Sans"/>
                        </a:rPr>
                        <a:t>30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Work Sans"/>
                          <a:ea typeface="Work Sans"/>
                        </a:rPr>
                        <a:t>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Work Sans"/>
                          <a:ea typeface="Work Sans"/>
                        </a:rPr>
                        <a:t>10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0600"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Work Sans Light"/>
                          <a:ea typeface="Work Sans Light"/>
                        </a:rPr>
                        <a:t>Orange</a:t>
                      </a:r>
                      <a:endParaRPr b="0" lang="en-IN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Work Sans"/>
                          <a:ea typeface="Work Sans"/>
                        </a:rPr>
                        <a:t>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Work Sans"/>
                          <a:ea typeface="Work Sans"/>
                        </a:rPr>
                        <a:t>24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Work Sans"/>
                          <a:ea typeface="Work Sans"/>
                        </a:rPr>
                        <a:t>16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763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78" name="Group 3"/>
          <p:cNvGrpSpPr/>
          <p:nvPr/>
        </p:nvGrpSpPr>
        <p:grpSpPr>
          <a:xfrm>
            <a:off x="7511400" y="711360"/>
            <a:ext cx="907920" cy="947880"/>
            <a:chOff x="7511400" y="711360"/>
            <a:chExt cx="907920" cy="947880"/>
          </a:xfrm>
        </p:grpSpPr>
        <p:sp>
          <p:nvSpPr>
            <p:cNvPr id="579" name="CustomShape 4"/>
            <p:cNvSpPr/>
            <p:nvPr/>
          </p:nvSpPr>
          <p:spPr>
            <a:xfrm>
              <a:off x="7511400" y="780120"/>
              <a:ext cx="879120" cy="8791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5"/>
            <p:cNvSpPr/>
            <p:nvPr/>
          </p:nvSpPr>
          <p:spPr>
            <a:xfrm>
              <a:off x="7979760" y="964080"/>
              <a:ext cx="439560" cy="22680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6"/>
            <p:cNvSpPr/>
            <p:nvPr/>
          </p:nvSpPr>
          <p:spPr>
            <a:xfrm>
              <a:off x="7979760" y="711360"/>
              <a:ext cx="376560" cy="4395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794520" y="844920"/>
            <a:ext cx="7677720" cy="365724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TextShape 2"/>
          <p:cNvSpPr txBox="1"/>
          <p:nvPr/>
        </p:nvSpPr>
        <p:spPr>
          <a:xfrm>
            <a:off x="564480" y="304560"/>
            <a:ext cx="5091840" cy="683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Work Sans"/>
                <a:ea typeface="Work Sans"/>
              </a:rPr>
              <a:t>Maps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2348640" y="1420200"/>
            <a:ext cx="756000" cy="202320"/>
          </a:xfrm>
          <a:prstGeom prst="wedgeRectCallout">
            <a:avLst>
              <a:gd name="adj1" fmla="val -21899"/>
              <a:gd name="adj2" fmla="val 122444"/>
            </a:avLst>
          </a:prstGeom>
          <a:solidFill>
            <a:srgbClr val="000000"/>
          </a:solidFill>
          <a:ln w="381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our office</a:t>
            </a:r>
            <a:endParaRPr b="0" lang="en-IN" sz="1000" spc="-1" strike="noStrike">
              <a:latin typeface="Arial"/>
            </a:endParaRPr>
          </a:p>
        </p:txBody>
      </p:sp>
      <p:grpSp>
        <p:nvGrpSpPr>
          <p:cNvPr id="585" name="Group 4"/>
          <p:cNvGrpSpPr/>
          <p:nvPr/>
        </p:nvGrpSpPr>
        <p:grpSpPr>
          <a:xfrm>
            <a:off x="1366200" y="2024640"/>
            <a:ext cx="202320" cy="202320"/>
            <a:chOff x="1366200" y="2024640"/>
            <a:chExt cx="202320" cy="202320"/>
          </a:xfrm>
        </p:grpSpPr>
        <p:sp>
          <p:nvSpPr>
            <p:cNvPr id="586" name="CustomShape 5"/>
            <p:cNvSpPr/>
            <p:nvPr/>
          </p:nvSpPr>
          <p:spPr>
            <a:xfrm>
              <a:off x="1366200" y="2024640"/>
              <a:ext cx="202320" cy="202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6"/>
            <p:cNvSpPr/>
            <p:nvPr/>
          </p:nvSpPr>
          <p:spPr>
            <a:xfrm>
              <a:off x="1432800" y="2091240"/>
              <a:ext cx="69120" cy="691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8" name="Group 7"/>
          <p:cNvGrpSpPr/>
          <p:nvPr/>
        </p:nvGrpSpPr>
        <p:grpSpPr>
          <a:xfrm>
            <a:off x="3042360" y="3292920"/>
            <a:ext cx="202320" cy="202320"/>
            <a:chOff x="3042360" y="3292920"/>
            <a:chExt cx="202320" cy="202320"/>
          </a:xfrm>
        </p:grpSpPr>
        <p:sp>
          <p:nvSpPr>
            <p:cNvPr id="589" name="CustomShape 8"/>
            <p:cNvSpPr/>
            <p:nvPr/>
          </p:nvSpPr>
          <p:spPr>
            <a:xfrm>
              <a:off x="3042360" y="3292920"/>
              <a:ext cx="202320" cy="202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9"/>
            <p:cNvSpPr/>
            <p:nvPr/>
          </p:nvSpPr>
          <p:spPr>
            <a:xfrm>
              <a:off x="3108960" y="3359520"/>
              <a:ext cx="69120" cy="691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1" name="Group 10"/>
          <p:cNvGrpSpPr/>
          <p:nvPr/>
        </p:nvGrpSpPr>
        <p:grpSpPr>
          <a:xfrm>
            <a:off x="3981960" y="1821960"/>
            <a:ext cx="202320" cy="202320"/>
            <a:chOff x="3981960" y="1821960"/>
            <a:chExt cx="202320" cy="202320"/>
          </a:xfrm>
        </p:grpSpPr>
        <p:sp>
          <p:nvSpPr>
            <p:cNvPr id="592" name="CustomShape 11"/>
            <p:cNvSpPr/>
            <p:nvPr/>
          </p:nvSpPr>
          <p:spPr>
            <a:xfrm>
              <a:off x="3981960" y="1821960"/>
              <a:ext cx="202320" cy="202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2"/>
            <p:cNvSpPr/>
            <p:nvPr/>
          </p:nvSpPr>
          <p:spPr>
            <a:xfrm>
              <a:off x="4048200" y="1888560"/>
              <a:ext cx="69120" cy="691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4" name="Group 13"/>
          <p:cNvGrpSpPr/>
          <p:nvPr/>
        </p:nvGrpSpPr>
        <p:grpSpPr>
          <a:xfrm>
            <a:off x="4627800" y="3812400"/>
            <a:ext cx="202320" cy="202320"/>
            <a:chOff x="4627800" y="3812400"/>
            <a:chExt cx="202320" cy="202320"/>
          </a:xfrm>
        </p:grpSpPr>
        <p:sp>
          <p:nvSpPr>
            <p:cNvPr id="595" name="CustomShape 14"/>
            <p:cNvSpPr/>
            <p:nvPr/>
          </p:nvSpPr>
          <p:spPr>
            <a:xfrm>
              <a:off x="4627800" y="3812400"/>
              <a:ext cx="202320" cy="202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5"/>
            <p:cNvSpPr/>
            <p:nvPr/>
          </p:nvSpPr>
          <p:spPr>
            <a:xfrm>
              <a:off x="4694400" y="3879000"/>
              <a:ext cx="69120" cy="691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7" name="Group 16"/>
          <p:cNvGrpSpPr/>
          <p:nvPr/>
        </p:nvGrpSpPr>
        <p:grpSpPr>
          <a:xfrm>
            <a:off x="6611400" y="2297880"/>
            <a:ext cx="202320" cy="202320"/>
            <a:chOff x="6611400" y="2297880"/>
            <a:chExt cx="202320" cy="202320"/>
          </a:xfrm>
        </p:grpSpPr>
        <p:sp>
          <p:nvSpPr>
            <p:cNvPr id="598" name="CustomShape 17"/>
            <p:cNvSpPr/>
            <p:nvPr/>
          </p:nvSpPr>
          <p:spPr>
            <a:xfrm>
              <a:off x="6611400" y="2297880"/>
              <a:ext cx="202320" cy="202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8"/>
            <p:cNvSpPr/>
            <p:nvPr/>
          </p:nvSpPr>
          <p:spPr>
            <a:xfrm>
              <a:off x="6678000" y="2364480"/>
              <a:ext cx="69120" cy="691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0" name="Group 19"/>
          <p:cNvGrpSpPr/>
          <p:nvPr/>
        </p:nvGrpSpPr>
        <p:grpSpPr>
          <a:xfrm>
            <a:off x="7185960" y="3888360"/>
            <a:ext cx="202320" cy="202320"/>
            <a:chOff x="7185960" y="3888360"/>
            <a:chExt cx="202320" cy="202320"/>
          </a:xfrm>
        </p:grpSpPr>
        <p:sp>
          <p:nvSpPr>
            <p:cNvPr id="601" name="CustomShape 20"/>
            <p:cNvSpPr/>
            <p:nvPr/>
          </p:nvSpPr>
          <p:spPr>
            <a:xfrm>
              <a:off x="7185960" y="3888360"/>
              <a:ext cx="202320" cy="202320"/>
            </a:xfrm>
            <a:prstGeom prst="ellipse">
              <a:avLst/>
            </a:prstGeom>
            <a:solidFill>
              <a:srgbClr val="ffffff"/>
            </a:solidFill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21"/>
            <p:cNvSpPr/>
            <p:nvPr/>
          </p:nvSpPr>
          <p:spPr>
            <a:xfrm>
              <a:off x="7252560" y="3954960"/>
              <a:ext cx="69120" cy="691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1130400" y="2269080"/>
            <a:ext cx="68832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" sz="9600" spc="-1" strike="noStrike">
                <a:solidFill>
                  <a:srgbClr val="000000"/>
                </a:solidFill>
                <a:latin typeface="Work Sans"/>
                <a:ea typeface="Work Sans"/>
              </a:rPr>
              <a:t>89,526,124</a:t>
            </a:r>
            <a:endParaRPr b="0" lang="en-IN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TextShape 2"/>
          <p:cNvSpPr txBox="1"/>
          <p:nvPr/>
        </p:nvSpPr>
        <p:spPr>
          <a:xfrm>
            <a:off x="1130400" y="3220920"/>
            <a:ext cx="68832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Whoa! That’s a big number, aren’t you proud?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605" name="Group 3"/>
          <p:cNvGrpSpPr/>
          <p:nvPr/>
        </p:nvGrpSpPr>
        <p:grpSpPr>
          <a:xfrm>
            <a:off x="4082760" y="1177200"/>
            <a:ext cx="978480" cy="717120"/>
            <a:chOff x="4082760" y="1177200"/>
            <a:chExt cx="978480" cy="717120"/>
          </a:xfrm>
        </p:grpSpPr>
        <p:sp>
          <p:nvSpPr>
            <p:cNvPr id="606" name="CustomShape 4"/>
            <p:cNvSpPr/>
            <p:nvPr/>
          </p:nvSpPr>
          <p:spPr>
            <a:xfrm>
              <a:off x="4082760" y="1177200"/>
              <a:ext cx="978480" cy="71712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5"/>
            <p:cNvSpPr/>
            <p:nvPr/>
          </p:nvSpPr>
          <p:spPr>
            <a:xfrm>
              <a:off x="4196160" y="1524240"/>
              <a:ext cx="167400" cy="2872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6"/>
            <p:cNvSpPr/>
            <p:nvPr/>
          </p:nvSpPr>
          <p:spPr>
            <a:xfrm>
              <a:off x="4780440" y="1524240"/>
              <a:ext cx="167400" cy="2872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7"/>
            <p:cNvSpPr/>
            <p:nvPr/>
          </p:nvSpPr>
          <p:spPr>
            <a:xfrm>
              <a:off x="4389840" y="1207800"/>
              <a:ext cx="167400" cy="60372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8"/>
            <p:cNvSpPr/>
            <p:nvPr/>
          </p:nvSpPr>
          <p:spPr>
            <a:xfrm>
              <a:off x="4583880" y="1360800"/>
              <a:ext cx="168480" cy="45072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1832400" y="64800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800" spc="-1" strike="noStrike">
                <a:solidFill>
                  <a:srgbClr val="000000"/>
                </a:solidFill>
                <a:latin typeface="Work Sans"/>
                <a:ea typeface="Work Sans"/>
              </a:rPr>
              <a:t>89,526,124$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1832400" y="125892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That’s a lot of money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3" name="TextShape 3"/>
          <p:cNvSpPr txBox="1"/>
          <p:nvPr/>
        </p:nvSpPr>
        <p:spPr>
          <a:xfrm>
            <a:off x="1832400" y="327672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800" spc="-1" strike="noStrike">
                <a:solidFill>
                  <a:srgbClr val="000000"/>
                </a:solidFill>
                <a:latin typeface="Work Sans"/>
                <a:ea typeface="Work Sans"/>
              </a:rPr>
              <a:t>100%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TextShape 4"/>
          <p:cNvSpPr txBox="1"/>
          <p:nvPr/>
        </p:nvSpPr>
        <p:spPr>
          <a:xfrm>
            <a:off x="1832400" y="388764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Total success!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5" name="TextShape 5"/>
          <p:cNvSpPr txBox="1"/>
          <p:nvPr/>
        </p:nvSpPr>
        <p:spPr>
          <a:xfrm>
            <a:off x="1832400" y="1962360"/>
            <a:ext cx="6033960" cy="894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800" spc="-1" strike="noStrike">
                <a:solidFill>
                  <a:srgbClr val="000000"/>
                </a:solidFill>
                <a:latin typeface="Work Sans"/>
                <a:ea typeface="Work Sans"/>
              </a:rPr>
              <a:t>185,244 users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TextShape 6"/>
          <p:cNvSpPr txBox="1"/>
          <p:nvPr/>
        </p:nvSpPr>
        <p:spPr>
          <a:xfrm>
            <a:off x="1832400" y="2573280"/>
            <a:ext cx="6033960" cy="462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And a lot of 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7" name="CustomShape 7"/>
          <p:cNvSpPr/>
          <p:nvPr/>
        </p:nvSpPr>
        <p:spPr>
          <a:xfrm>
            <a:off x="905760" y="2210040"/>
            <a:ext cx="700200" cy="7380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8" name="Group 8"/>
          <p:cNvGrpSpPr/>
          <p:nvPr/>
        </p:nvGrpSpPr>
        <p:grpSpPr>
          <a:xfrm>
            <a:off x="871560" y="3561480"/>
            <a:ext cx="769680" cy="711360"/>
            <a:chOff x="871560" y="3561480"/>
            <a:chExt cx="769680" cy="711360"/>
          </a:xfrm>
        </p:grpSpPr>
        <p:sp>
          <p:nvSpPr>
            <p:cNvPr id="619" name="CustomShape 9"/>
            <p:cNvSpPr/>
            <p:nvPr/>
          </p:nvSpPr>
          <p:spPr>
            <a:xfrm>
              <a:off x="871560" y="3831120"/>
              <a:ext cx="180000" cy="4035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10"/>
            <p:cNvSpPr/>
            <p:nvPr/>
          </p:nvSpPr>
          <p:spPr>
            <a:xfrm>
              <a:off x="1078560" y="3561480"/>
              <a:ext cx="562680" cy="711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1" name="CustomShape 11"/>
          <p:cNvSpPr/>
          <p:nvPr/>
        </p:nvSpPr>
        <p:spPr>
          <a:xfrm>
            <a:off x="831960" y="929880"/>
            <a:ext cx="847800" cy="66636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7570440" y="35424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496080" y="1154160"/>
            <a:ext cx="4617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Sequence Segmenting and Labelling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791280" y="1757880"/>
            <a:ext cx="7960320" cy="20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Need to segment and label sequences arises in many different problems in several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scientific fields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Computational Biology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eg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: homologous sequences to known evolutionary family,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analyze RNA secondary structure</a:t>
            </a:r>
            <a:endParaRPr b="0" lang="en-IN" sz="1600" spc="-1" strike="noStrike">
              <a:latin typeface="Arial"/>
            </a:endParaRPr>
          </a:p>
          <a:p>
            <a:pPr lvl="1"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Computational Linguistics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eg: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topic segmentation, POS tagging, Information Extraction,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and Syntactic disambiguation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869040" y="847440"/>
            <a:ext cx="509184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Our process is easy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1005120" y="2518920"/>
            <a:ext cx="2554920" cy="13248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ffffff"/>
                </a:solidFill>
                <a:latin typeface="Work Sans"/>
                <a:ea typeface="Work Sans"/>
              </a:rPr>
              <a:t>first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220920" y="2518920"/>
            <a:ext cx="2604240" cy="13248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ffffff"/>
                </a:solidFill>
                <a:latin typeface="Work Sans"/>
                <a:ea typeface="Work Sans"/>
              </a:rPr>
              <a:t>second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5486400" y="2518920"/>
            <a:ext cx="2604240" cy="13248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ffffff"/>
                </a:solidFill>
                <a:latin typeface="Work Sans"/>
                <a:ea typeface="Work Sans"/>
              </a:rPr>
              <a:t>last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626" name="Group 5"/>
          <p:cNvGrpSpPr/>
          <p:nvPr/>
        </p:nvGrpSpPr>
        <p:grpSpPr>
          <a:xfrm>
            <a:off x="7232040" y="711720"/>
            <a:ext cx="1186920" cy="878040"/>
            <a:chOff x="7232040" y="711720"/>
            <a:chExt cx="1186920" cy="878040"/>
          </a:xfrm>
        </p:grpSpPr>
        <p:sp>
          <p:nvSpPr>
            <p:cNvPr id="627" name="CustomShape 6"/>
            <p:cNvSpPr/>
            <p:nvPr/>
          </p:nvSpPr>
          <p:spPr>
            <a:xfrm>
              <a:off x="7232040" y="711720"/>
              <a:ext cx="811440" cy="81144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7"/>
            <p:cNvSpPr/>
            <p:nvPr/>
          </p:nvSpPr>
          <p:spPr>
            <a:xfrm>
              <a:off x="7957440" y="1128240"/>
              <a:ext cx="461520" cy="46152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869040" y="847440"/>
            <a:ext cx="509184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Let’s review some concepts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TextShape 2"/>
          <p:cNvSpPr txBox="1"/>
          <p:nvPr/>
        </p:nvSpPr>
        <p:spPr>
          <a:xfrm>
            <a:off x="869040" y="2084400"/>
            <a:ext cx="2365920" cy="140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100" spc="-1" strike="noStrike">
                <a:solidFill>
                  <a:srgbClr val="000000"/>
                </a:solidFill>
                <a:latin typeface="Work Sans"/>
                <a:ea typeface="Work Sans"/>
              </a:rPr>
              <a:t>Yellow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1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color of gold, butter and ripe lemons. In the spectrum of visible light, yellow is found between green and orange.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TextShape 3"/>
          <p:cNvSpPr txBox="1"/>
          <p:nvPr/>
        </p:nvSpPr>
        <p:spPr>
          <a:xfrm>
            <a:off x="3356640" y="2084400"/>
            <a:ext cx="2365920" cy="140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100" spc="-1" strike="noStrike">
                <a:solidFill>
                  <a:srgbClr val="000000"/>
                </a:solidFill>
                <a:latin typeface="Work Sans"/>
                <a:ea typeface="Work Sans"/>
              </a:rPr>
              <a:t>Blue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1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colour of the clear sky and the deep sea. It is located between violet and green on the optical spectrum.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TextShape 4"/>
          <p:cNvSpPr txBox="1"/>
          <p:nvPr/>
        </p:nvSpPr>
        <p:spPr>
          <a:xfrm>
            <a:off x="5844240" y="2084400"/>
            <a:ext cx="2365920" cy="140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100" spc="-1" strike="noStrike">
                <a:solidFill>
                  <a:srgbClr val="000000"/>
                </a:solidFill>
                <a:latin typeface="Work Sans"/>
                <a:ea typeface="Work Sans"/>
              </a:rPr>
              <a:t>Red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1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color of blood, and because of this it has historically been associated with sacrifice, danger and courage. 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TextShape 5"/>
          <p:cNvSpPr txBox="1"/>
          <p:nvPr/>
        </p:nvSpPr>
        <p:spPr>
          <a:xfrm>
            <a:off x="869040" y="3303360"/>
            <a:ext cx="2365920" cy="140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100" spc="-1" strike="noStrike">
                <a:solidFill>
                  <a:srgbClr val="000000"/>
                </a:solidFill>
                <a:latin typeface="Work Sans"/>
                <a:ea typeface="Work Sans"/>
              </a:rPr>
              <a:t>Yellow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1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color of gold, butter and ripe lemons. In </a:t>
            </a:r>
            <a:r>
              <a:rPr b="0" lang="en" sz="11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the spectrum of visible light, yellow is found </a:t>
            </a:r>
            <a:r>
              <a:rPr b="0" lang="en" sz="11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between green and orange.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TextShape 6"/>
          <p:cNvSpPr txBox="1"/>
          <p:nvPr/>
        </p:nvSpPr>
        <p:spPr>
          <a:xfrm>
            <a:off x="3356640" y="3303360"/>
            <a:ext cx="2365920" cy="140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100" spc="-1" strike="noStrike">
                <a:solidFill>
                  <a:srgbClr val="000000"/>
                </a:solidFill>
                <a:latin typeface="Work Sans"/>
                <a:ea typeface="Work Sans"/>
              </a:rPr>
              <a:t>Blue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1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colour of the clear sky and the deep sea. It is located between violet and green on the optical spectrum.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TextShape 7"/>
          <p:cNvSpPr txBox="1"/>
          <p:nvPr/>
        </p:nvSpPr>
        <p:spPr>
          <a:xfrm>
            <a:off x="5844240" y="3303360"/>
            <a:ext cx="2365920" cy="140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100" spc="-1" strike="noStrike">
                <a:solidFill>
                  <a:srgbClr val="000000"/>
                </a:solidFill>
                <a:latin typeface="Work Sans"/>
                <a:ea typeface="Work Sans"/>
              </a:rPr>
              <a:t>Red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1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Is the color of blood, and because of this it has historically been associated with sacrifice, danger and courage. 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6" name="Group 8"/>
          <p:cNvGrpSpPr/>
          <p:nvPr/>
        </p:nvGrpSpPr>
        <p:grpSpPr>
          <a:xfrm>
            <a:off x="7261200" y="711720"/>
            <a:ext cx="1158120" cy="731880"/>
            <a:chOff x="7261200" y="711720"/>
            <a:chExt cx="1158120" cy="731880"/>
          </a:xfrm>
        </p:grpSpPr>
        <p:sp>
          <p:nvSpPr>
            <p:cNvPr id="637" name="CustomShape 9"/>
            <p:cNvSpPr/>
            <p:nvPr/>
          </p:nvSpPr>
          <p:spPr>
            <a:xfrm>
              <a:off x="7261200" y="711720"/>
              <a:ext cx="1158120" cy="73188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10"/>
            <p:cNvSpPr/>
            <p:nvPr/>
          </p:nvSpPr>
          <p:spPr>
            <a:xfrm>
              <a:off x="7595640" y="833040"/>
              <a:ext cx="488880" cy="48888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840600" y="3949200"/>
            <a:ext cx="746280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" sz="1800" spc="-1" strike="noStrike">
                <a:solidFill>
                  <a:srgbClr val="000000"/>
                </a:solidFill>
                <a:latin typeface="Work Sans"/>
                <a:ea typeface="Work Sans"/>
              </a:rPr>
              <a:t>You can insert graphs from </a:t>
            </a:r>
            <a:r>
              <a:rPr b="1" lang="en" sz="1800" spc="-1" strike="noStrike" u="sng">
                <a:solidFill>
                  <a:srgbClr val="1155cc"/>
                </a:solidFill>
                <a:uFillTx/>
                <a:latin typeface="Work Sans"/>
                <a:ea typeface="Work Sans"/>
                <a:hlinkClick r:id="rId1"/>
              </a:rPr>
              <a:t>Google Sheets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0" name="Google Shape;280;p30" descr=""/>
          <p:cNvPicPr/>
          <p:nvPr/>
        </p:nvPicPr>
        <p:blipFill>
          <a:blip r:embed="rId2"/>
          <a:stretch/>
        </p:blipFill>
        <p:spPr>
          <a:xfrm>
            <a:off x="927360" y="748800"/>
            <a:ext cx="5932440" cy="31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5480640" y="700920"/>
            <a:ext cx="1864080" cy="3741120"/>
          </a:xfrm>
          <a:custGeom>
            <a:avLst/>
            <a:gdLst/>
            <a:ahLst/>
            <a:rect l="l" t="t" r="r" b="b"/>
            <a:pathLst>
              <a:path w="30819" h="61841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TextShape 2"/>
          <p:cNvSpPr txBox="1"/>
          <p:nvPr/>
        </p:nvSpPr>
        <p:spPr>
          <a:xfrm>
            <a:off x="914400" y="393480"/>
            <a:ext cx="3140640" cy="437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3600" spc="-1" strike="noStrike">
                <a:solidFill>
                  <a:srgbClr val="ffffff"/>
                </a:solidFill>
                <a:latin typeface="Work Sans"/>
                <a:ea typeface="Work Sans"/>
              </a:rPr>
              <a:t>Android project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Show and explain your web, app or software projects using these gadget templates.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5564520" y="1014840"/>
            <a:ext cx="1696320" cy="30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ustomShape 1"/>
          <p:cNvSpPr/>
          <p:nvPr/>
        </p:nvSpPr>
        <p:spPr>
          <a:xfrm>
            <a:off x="5608440" y="779760"/>
            <a:ext cx="1714320" cy="3607920"/>
          </a:xfrm>
          <a:custGeom>
            <a:avLst/>
            <a:gdLst/>
            <a:ahLst/>
            <a:rect l="l" t="t" r="r" b="b"/>
            <a:pathLst>
              <a:path w="25999" h="54713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2"/>
          <p:cNvSpPr/>
          <p:nvPr/>
        </p:nvSpPr>
        <p:spPr>
          <a:xfrm>
            <a:off x="5729760" y="1300320"/>
            <a:ext cx="1462320" cy="25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46" name="TextShape 3"/>
          <p:cNvSpPr txBox="1"/>
          <p:nvPr/>
        </p:nvSpPr>
        <p:spPr>
          <a:xfrm>
            <a:off x="914400" y="393480"/>
            <a:ext cx="3140640" cy="437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3600" spc="-1" strike="noStrike">
                <a:solidFill>
                  <a:srgbClr val="ffffff"/>
                </a:solidFill>
                <a:latin typeface="Work Sans"/>
                <a:ea typeface="Work Sans"/>
              </a:rPr>
              <a:t>iPhone project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Show and explain your web, app or software projects using </a:t>
            </a:r>
            <a:r>
              <a:rPr b="0" lang="en" sz="18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these gadget templates.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4948200" y="654840"/>
            <a:ext cx="2710440" cy="3833280"/>
          </a:xfrm>
          <a:custGeom>
            <a:avLst/>
            <a:gdLst/>
            <a:ahLst/>
            <a:rect l="l" t="t" r="r" b="b"/>
            <a:pathLst>
              <a:path w="60958" h="8621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2"/>
          <p:cNvSpPr/>
          <p:nvPr/>
        </p:nvSpPr>
        <p:spPr>
          <a:xfrm>
            <a:off x="5135400" y="1007640"/>
            <a:ext cx="2346840" cy="3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49" name="TextShape 3"/>
          <p:cNvSpPr txBox="1"/>
          <p:nvPr/>
        </p:nvSpPr>
        <p:spPr>
          <a:xfrm>
            <a:off x="914400" y="393480"/>
            <a:ext cx="3140640" cy="437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3600" spc="-1" strike="noStrike">
                <a:solidFill>
                  <a:srgbClr val="ffffff"/>
                </a:solidFill>
                <a:latin typeface="Work Sans"/>
                <a:ea typeface="Work Sans"/>
              </a:rPr>
              <a:t>Tablet project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Show and explain your web, app or software projects using these gadget templates.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430520" y="1078200"/>
            <a:ext cx="3854880" cy="300096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"/>
          <p:cNvSpPr/>
          <p:nvPr/>
        </p:nvSpPr>
        <p:spPr>
          <a:xfrm>
            <a:off x="4591800" y="1237680"/>
            <a:ext cx="3532320" cy="22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Place your screenshot here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52" name="TextShape 3"/>
          <p:cNvSpPr txBox="1"/>
          <p:nvPr/>
        </p:nvSpPr>
        <p:spPr>
          <a:xfrm>
            <a:off x="914400" y="393480"/>
            <a:ext cx="3140640" cy="437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3600" spc="-1" strike="noStrike">
                <a:solidFill>
                  <a:srgbClr val="ffffff"/>
                </a:solidFill>
                <a:latin typeface="Work Sans"/>
                <a:ea typeface="Work Sans"/>
              </a:rPr>
              <a:t>Desktop project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Show and explain your web, app or software projects using these gadget templates.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685800" y="1811880"/>
            <a:ext cx="42858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7200" spc="-1" strike="noStrike">
                <a:solidFill>
                  <a:srgbClr val="000000"/>
                </a:solidFill>
                <a:latin typeface="Work Sans"/>
                <a:ea typeface="Work Sans"/>
              </a:rPr>
              <a:t>Thanks!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TextShape 2"/>
          <p:cNvSpPr txBox="1"/>
          <p:nvPr/>
        </p:nvSpPr>
        <p:spPr>
          <a:xfrm>
            <a:off x="685800" y="2491560"/>
            <a:ext cx="4285800" cy="2015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2000" spc="-1" strike="noStrike">
                <a:solidFill>
                  <a:srgbClr val="000000"/>
                </a:solidFill>
                <a:latin typeface="Work Sans"/>
                <a:ea typeface="Work Sans"/>
              </a:rPr>
              <a:t>Any questions?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You can find me at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Light"/>
              <a:buChar char="▪"/>
            </a:pPr>
            <a:r>
              <a:rPr b="0" lang="en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@username</a:t>
            </a:r>
            <a:endParaRPr b="0" lang="en-IN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Work Sans Light"/>
              <a:buChar char="▪"/>
            </a:pPr>
            <a:r>
              <a:rPr b="0" lang="en" sz="20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user@mail.me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6543360" y="805320"/>
            <a:ext cx="1752120" cy="17521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869040" y="847440"/>
            <a:ext cx="509184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Credits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TextShape 2"/>
          <p:cNvSpPr txBox="1"/>
          <p:nvPr/>
        </p:nvSpPr>
        <p:spPr>
          <a:xfrm>
            <a:off x="869040" y="2313000"/>
            <a:ext cx="7405560" cy="2003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Special thanks to all the people who made and released these awesome resources for free: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Work Sans Light"/>
              <a:buChar char="▪"/>
            </a:pPr>
            <a:r>
              <a:rPr b="0" lang="en" sz="2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Presentation template by </a:t>
            </a:r>
            <a:r>
              <a:rPr b="0" lang="en" sz="2400" spc="-1" strike="noStrike" u="sng">
                <a:solidFill>
                  <a:srgbClr val="1155cc"/>
                </a:solidFill>
                <a:uFillTx/>
                <a:latin typeface="Work Sans Light"/>
                <a:ea typeface="Work Sans Light"/>
                <a:hlinkClick r:id="rId1"/>
              </a:rPr>
              <a:t>SlidesCarnival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Work Sans Light"/>
              <a:buChar char="▪"/>
            </a:pPr>
            <a:r>
              <a:rPr b="0" lang="en" sz="2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Photographs by </a:t>
            </a:r>
            <a:r>
              <a:rPr b="0" lang="en" sz="2400" spc="-1" strike="noStrike" u="sng">
                <a:solidFill>
                  <a:srgbClr val="1155cc"/>
                </a:solidFill>
                <a:uFillTx/>
                <a:latin typeface="Work Sans Light"/>
                <a:ea typeface="Work Sans Light"/>
                <a:hlinkClick r:id="rId2"/>
              </a:rPr>
              <a:t>Unsplash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7434360" y="711720"/>
            <a:ext cx="1006200" cy="90288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869040" y="847440"/>
            <a:ext cx="5091840" cy="1359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Presentation design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TextShape 2"/>
          <p:cNvSpPr txBox="1"/>
          <p:nvPr/>
        </p:nvSpPr>
        <p:spPr>
          <a:xfrm>
            <a:off x="869040" y="2313000"/>
            <a:ext cx="7405560" cy="2003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This presentation uses the following typographies: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Work Sans Light"/>
              <a:buChar char="▪"/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Titles: Work sans bold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Work Sans Light"/>
              <a:buChar char="▪"/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Body copy: Work sans light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You can download the fonts on this page: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400" spc="-1" strike="noStrike" u="sng">
                <a:solidFill>
                  <a:srgbClr val="1155cc"/>
                </a:solidFill>
                <a:uFillTx/>
                <a:latin typeface="Work Sans Light"/>
                <a:ea typeface="Work Sans Light"/>
                <a:hlinkClick r:id="rId1"/>
              </a:rPr>
              <a:t>https://github.com/weiweihuanghuang/Work-Sans/tree/master/fonts/desktop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CustomShape 3"/>
          <p:cNvSpPr/>
          <p:nvPr/>
        </p:nvSpPr>
        <p:spPr>
          <a:xfrm>
            <a:off x="869040" y="3866760"/>
            <a:ext cx="740556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i="1" lang="en" sz="12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grpSp>
        <p:nvGrpSpPr>
          <p:cNvPr id="662" name="Group 4"/>
          <p:cNvGrpSpPr/>
          <p:nvPr/>
        </p:nvGrpSpPr>
        <p:grpSpPr>
          <a:xfrm>
            <a:off x="7518600" y="711720"/>
            <a:ext cx="900720" cy="900720"/>
            <a:chOff x="7518600" y="711720"/>
            <a:chExt cx="900720" cy="900720"/>
          </a:xfrm>
        </p:grpSpPr>
        <p:sp>
          <p:nvSpPr>
            <p:cNvPr id="663" name="CustomShape 5"/>
            <p:cNvSpPr/>
            <p:nvPr/>
          </p:nvSpPr>
          <p:spPr>
            <a:xfrm>
              <a:off x="8108640" y="711720"/>
              <a:ext cx="310680" cy="31068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6"/>
            <p:cNvSpPr/>
            <p:nvPr/>
          </p:nvSpPr>
          <p:spPr>
            <a:xfrm>
              <a:off x="7518600" y="830160"/>
              <a:ext cx="782280" cy="78228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7570440" y="35424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568800" y="923760"/>
            <a:ext cx="2444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Generative Models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632160" y="1508040"/>
            <a:ext cx="813996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Given an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observable variable X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and a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target/label variable 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, a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generative model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 a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statistical model of the joint probability distribution on X and Y, P(X,Y)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Eg</a:t>
            </a:r>
            <a:r>
              <a:rPr b="1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HMMs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and stochastic grammars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 parameters typically trained to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maximize the joint likelihood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of training examples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427" name="Picture 9" descr=""/>
          <p:cNvPicPr/>
          <p:nvPr/>
        </p:nvPicPr>
        <p:blipFill>
          <a:blip r:embed="rId1"/>
          <a:stretch/>
        </p:blipFill>
        <p:spPr>
          <a:xfrm>
            <a:off x="2154600" y="2769480"/>
            <a:ext cx="4239000" cy="195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roup 1"/>
          <p:cNvGrpSpPr/>
          <p:nvPr/>
        </p:nvGrpSpPr>
        <p:grpSpPr>
          <a:xfrm>
            <a:off x="702720" y="635760"/>
            <a:ext cx="312480" cy="395280"/>
            <a:chOff x="702720" y="635760"/>
            <a:chExt cx="312480" cy="395280"/>
          </a:xfrm>
        </p:grpSpPr>
        <p:sp>
          <p:nvSpPr>
            <p:cNvPr id="666" name="CustomShape 2"/>
            <p:cNvSpPr/>
            <p:nvPr/>
          </p:nvSpPr>
          <p:spPr>
            <a:xfrm>
              <a:off x="730440" y="681840"/>
              <a:ext cx="284760" cy="3492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3"/>
            <p:cNvSpPr/>
            <p:nvPr/>
          </p:nvSpPr>
          <p:spPr>
            <a:xfrm>
              <a:off x="739440" y="635760"/>
              <a:ext cx="21600" cy="4752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4"/>
            <p:cNvSpPr/>
            <p:nvPr/>
          </p:nvSpPr>
          <p:spPr>
            <a:xfrm>
              <a:off x="802080" y="635760"/>
              <a:ext cx="21600" cy="4752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5"/>
            <p:cNvSpPr/>
            <p:nvPr/>
          </p:nvSpPr>
          <p:spPr>
            <a:xfrm>
              <a:off x="864720" y="635760"/>
              <a:ext cx="21600" cy="4752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6"/>
            <p:cNvSpPr/>
            <p:nvPr/>
          </p:nvSpPr>
          <p:spPr>
            <a:xfrm>
              <a:off x="927000" y="635760"/>
              <a:ext cx="21600" cy="4752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7"/>
            <p:cNvSpPr/>
            <p:nvPr/>
          </p:nvSpPr>
          <p:spPr>
            <a:xfrm>
              <a:off x="702720" y="653400"/>
              <a:ext cx="284760" cy="3492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2" name="Group 8"/>
          <p:cNvGrpSpPr/>
          <p:nvPr/>
        </p:nvGrpSpPr>
        <p:grpSpPr>
          <a:xfrm>
            <a:off x="1199520" y="693360"/>
            <a:ext cx="334440" cy="278280"/>
            <a:chOff x="1199520" y="693360"/>
            <a:chExt cx="334440" cy="278280"/>
          </a:xfrm>
        </p:grpSpPr>
        <p:sp>
          <p:nvSpPr>
            <p:cNvPr id="673" name="CustomShape 9"/>
            <p:cNvSpPr/>
            <p:nvPr/>
          </p:nvSpPr>
          <p:spPr>
            <a:xfrm>
              <a:off x="1307880" y="805680"/>
              <a:ext cx="107640" cy="10764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10"/>
            <p:cNvSpPr/>
            <p:nvPr/>
          </p:nvSpPr>
          <p:spPr>
            <a:xfrm>
              <a:off x="1199520" y="693360"/>
              <a:ext cx="334440" cy="2782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5" name="Group 11"/>
          <p:cNvGrpSpPr/>
          <p:nvPr/>
        </p:nvGrpSpPr>
        <p:grpSpPr>
          <a:xfrm>
            <a:off x="1714320" y="691920"/>
            <a:ext cx="319680" cy="281160"/>
            <a:chOff x="1714320" y="691920"/>
            <a:chExt cx="319680" cy="281160"/>
          </a:xfrm>
        </p:grpSpPr>
        <p:sp>
          <p:nvSpPr>
            <p:cNvPr id="676" name="CustomShape 12"/>
            <p:cNvSpPr/>
            <p:nvPr/>
          </p:nvSpPr>
          <p:spPr>
            <a:xfrm>
              <a:off x="1714320" y="691920"/>
              <a:ext cx="319680" cy="28116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13"/>
            <p:cNvSpPr/>
            <p:nvPr/>
          </p:nvSpPr>
          <p:spPr>
            <a:xfrm>
              <a:off x="1742040" y="719640"/>
              <a:ext cx="264600" cy="2257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8" name="CustomShape 14"/>
          <p:cNvSpPr/>
          <p:nvPr/>
        </p:nvSpPr>
        <p:spPr>
          <a:xfrm>
            <a:off x="2251080" y="681840"/>
            <a:ext cx="261720" cy="30132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5"/>
          <p:cNvSpPr/>
          <p:nvPr/>
        </p:nvSpPr>
        <p:spPr>
          <a:xfrm>
            <a:off x="2776320" y="682920"/>
            <a:ext cx="225720" cy="29952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0" name="Group 16"/>
          <p:cNvGrpSpPr/>
          <p:nvPr/>
        </p:nvGrpSpPr>
        <p:grpSpPr>
          <a:xfrm>
            <a:off x="3213000" y="677160"/>
            <a:ext cx="367560" cy="310680"/>
            <a:chOff x="3213000" y="677160"/>
            <a:chExt cx="367560" cy="310680"/>
          </a:xfrm>
        </p:grpSpPr>
        <p:sp>
          <p:nvSpPr>
            <p:cNvPr id="681" name="CustomShape 17"/>
            <p:cNvSpPr/>
            <p:nvPr/>
          </p:nvSpPr>
          <p:spPr>
            <a:xfrm>
              <a:off x="3338640" y="677880"/>
              <a:ext cx="115920" cy="3099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8"/>
            <p:cNvSpPr/>
            <p:nvPr/>
          </p:nvSpPr>
          <p:spPr>
            <a:xfrm>
              <a:off x="3213000" y="677160"/>
              <a:ext cx="115560" cy="30636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9"/>
            <p:cNvSpPr/>
            <p:nvPr/>
          </p:nvSpPr>
          <p:spPr>
            <a:xfrm>
              <a:off x="3465000" y="681480"/>
              <a:ext cx="115560" cy="30600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4" name="Group 20"/>
          <p:cNvGrpSpPr/>
          <p:nvPr/>
        </p:nvGrpSpPr>
        <p:grpSpPr>
          <a:xfrm>
            <a:off x="3753360" y="653760"/>
            <a:ext cx="302040" cy="357480"/>
            <a:chOff x="3753360" y="653760"/>
            <a:chExt cx="302040" cy="357480"/>
          </a:xfrm>
        </p:grpSpPr>
        <p:sp>
          <p:nvSpPr>
            <p:cNvPr id="685" name="CustomShape 21"/>
            <p:cNvSpPr/>
            <p:nvPr/>
          </p:nvSpPr>
          <p:spPr>
            <a:xfrm>
              <a:off x="3775320" y="702720"/>
              <a:ext cx="280080" cy="7272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22"/>
            <p:cNvSpPr/>
            <p:nvPr/>
          </p:nvSpPr>
          <p:spPr>
            <a:xfrm>
              <a:off x="3753360" y="786600"/>
              <a:ext cx="280080" cy="7272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23"/>
            <p:cNvSpPr/>
            <p:nvPr/>
          </p:nvSpPr>
          <p:spPr>
            <a:xfrm>
              <a:off x="3888000" y="653760"/>
              <a:ext cx="32760" cy="3744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24"/>
            <p:cNvSpPr/>
            <p:nvPr/>
          </p:nvSpPr>
          <p:spPr>
            <a:xfrm>
              <a:off x="3888000" y="870840"/>
              <a:ext cx="32760" cy="14040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9" name="CustomShape 25"/>
          <p:cNvSpPr/>
          <p:nvPr/>
        </p:nvSpPr>
        <p:spPr>
          <a:xfrm>
            <a:off x="4239000" y="681480"/>
            <a:ext cx="346320" cy="30204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0" name="Group 26"/>
          <p:cNvGrpSpPr/>
          <p:nvPr/>
        </p:nvGrpSpPr>
        <p:grpSpPr>
          <a:xfrm>
            <a:off x="4768200" y="683640"/>
            <a:ext cx="303120" cy="297000"/>
            <a:chOff x="4768200" y="683640"/>
            <a:chExt cx="303120" cy="297000"/>
          </a:xfrm>
        </p:grpSpPr>
        <p:sp>
          <p:nvSpPr>
            <p:cNvPr id="691" name="CustomShape 27"/>
            <p:cNvSpPr/>
            <p:nvPr/>
          </p:nvSpPr>
          <p:spPr>
            <a:xfrm>
              <a:off x="4768200" y="697680"/>
              <a:ext cx="303120" cy="504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28"/>
            <p:cNvSpPr/>
            <p:nvPr/>
          </p:nvSpPr>
          <p:spPr>
            <a:xfrm>
              <a:off x="4768200" y="957240"/>
              <a:ext cx="303120" cy="2340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29"/>
            <p:cNvSpPr/>
            <p:nvPr/>
          </p:nvSpPr>
          <p:spPr>
            <a:xfrm>
              <a:off x="4811400" y="683640"/>
              <a:ext cx="21600" cy="4752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30"/>
            <p:cNvSpPr/>
            <p:nvPr/>
          </p:nvSpPr>
          <p:spPr>
            <a:xfrm>
              <a:off x="5004360" y="683640"/>
              <a:ext cx="21600" cy="4752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31"/>
            <p:cNvSpPr/>
            <p:nvPr/>
          </p:nvSpPr>
          <p:spPr>
            <a:xfrm>
              <a:off x="4853520" y="839880"/>
              <a:ext cx="37800" cy="3996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32"/>
            <p:cNvSpPr/>
            <p:nvPr/>
          </p:nvSpPr>
          <p:spPr>
            <a:xfrm>
              <a:off x="4853520" y="794160"/>
              <a:ext cx="37800" cy="363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33"/>
            <p:cNvSpPr/>
            <p:nvPr/>
          </p:nvSpPr>
          <p:spPr>
            <a:xfrm>
              <a:off x="4853520" y="889560"/>
              <a:ext cx="37800" cy="363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34"/>
            <p:cNvSpPr/>
            <p:nvPr/>
          </p:nvSpPr>
          <p:spPr>
            <a:xfrm>
              <a:off x="4901040" y="889560"/>
              <a:ext cx="37440" cy="363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35"/>
            <p:cNvSpPr/>
            <p:nvPr/>
          </p:nvSpPr>
          <p:spPr>
            <a:xfrm>
              <a:off x="4806360" y="839880"/>
              <a:ext cx="37800" cy="3996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36"/>
            <p:cNvSpPr/>
            <p:nvPr/>
          </p:nvSpPr>
          <p:spPr>
            <a:xfrm>
              <a:off x="4806360" y="889560"/>
              <a:ext cx="37800" cy="363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37"/>
            <p:cNvSpPr/>
            <p:nvPr/>
          </p:nvSpPr>
          <p:spPr>
            <a:xfrm>
              <a:off x="4806360" y="794160"/>
              <a:ext cx="37800" cy="363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38"/>
            <p:cNvSpPr/>
            <p:nvPr/>
          </p:nvSpPr>
          <p:spPr>
            <a:xfrm>
              <a:off x="4901040" y="839880"/>
              <a:ext cx="37440" cy="3996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39"/>
            <p:cNvSpPr/>
            <p:nvPr/>
          </p:nvSpPr>
          <p:spPr>
            <a:xfrm>
              <a:off x="4768200" y="757440"/>
              <a:ext cx="303120" cy="20520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40"/>
            <p:cNvSpPr/>
            <p:nvPr/>
          </p:nvSpPr>
          <p:spPr>
            <a:xfrm>
              <a:off x="4995000" y="889560"/>
              <a:ext cx="37800" cy="363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41"/>
            <p:cNvSpPr/>
            <p:nvPr/>
          </p:nvSpPr>
          <p:spPr>
            <a:xfrm>
              <a:off x="4995000" y="839880"/>
              <a:ext cx="37800" cy="3996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42"/>
            <p:cNvSpPr/>
            <p:nvPr/>
          </p:nvSpPr>
          <p:spPr>
            <a:xfrm>
              <a:off x="4995000" y="794160"/>
              <a:ext cx="37800" cy="363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43"/>
            <p:cNvSpPr/>
            <p:nvPr/>
          </p:nvSpPr>
          <p:spPr>
            <a:xfrm>
              <a:off x="4947840" y="889560"/>
              <a:ext cx="37800" cy="363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44"/>
            <p:cNvSpPr/>
            <p:nvPr/>
          </p:nvSpPr>
          <p:spPr>
            <a:xfrm>
              <a:off x="4901040" y="794160"/>
              <a:ext cx="37440" cy="363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45"/>
            <p:cNvSpPr/>
            <p:nvPr/>
          </p:nvSpPr>
          <p:spPr>
            <a:xfrm>
              <a:off x="4947840" y="839880"/>
              <a:ext cx="37800" cy="3996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46"/>
            <p:cNvSpPr/>
            <p:nvPr/>
          </p:nvSpPr>
          <p:spPr>
            <a:xfrm>
              <a:off x="4947840" y="794160"/>
              <a:ext cx="37800" cy="363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1" name="Group 47"/>
          <p:cNvGrpSpPr/>
          <p:nvPr/>
        </p:nvGrpSpPr>
        <p:grpSpPr>
          <a:xfrm>
            <a:off x="5277960" y="681480"/>
            <a:ext cx="298440" cy="298080"/>
            <a:chOff x="5277960" y="681480"/>
            <a:chExt cx="298440" cy="298080"/>
          </a:xfrm>
        </p:grpSpPr>
        <p:sp>
          <p:nvSpPr>
            <p:cNvPr id="712" name="CustomShape 48"/>
            <p:cNvSpPr/>
            <p:nvPr/>
          </p:nvSpPr>
          <p:spPr>
            <a:xfrm>
              <a:off x="5277960" y="681480"/>
              <a:ext cx="298440" cy="29808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49"/>
            <p:cNvSpPr/>
            <p:nvPr/>
          </p:nvSpPr>
          <p:spPr>
            <a:xfrm>
              <a:off x="5305680" y="709200"/>
              <a:ext cx="243360" cy="24300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4" name="Group 50"/>
          <p:cNvGrpSpPr/>
          <p:nvPr/>
        </p:nvGrpSpPr>
        <p:grpSpPr>
          <a:xfrm>
            <a:off x="702720" y="1151280"/>
            <a:ext cx="312480" cy="378360"/>
            <a:chOff x="702720" y="1151280"/>
            <a:chExt cx="312480" cy="378360"/>
          </a:xfrm>
        </p:grpSpPr>
        <p:sp>
          <p:nvSpPr>
            <p:cNvPr id="715" name="CustomShape 51"/>
            <p:cNvSpPr/>
            <p:nvPr/>
          </p:nvSpPr>
          <p:spPr>
            <a:xfrm>
              <a:off x="702720" y="1180440"/>
              <a:ext cx="284760" cy="3492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52"/>
            <p:cNvSpPr/>
            <p:nvPr/>
          </p:nvSpPr>
          <p:spPr>
            <a:xfrm>
              <a:off x="730440" y="1151280"/>
              <a:ext cx="284760" cy="3492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CustomShape 53"/>
            <p:cNvSpPr/>
            <p:nvPr/>
          </p:nvSpPr>
          <p:spPr>
            <a:xfrm>
              <a:off x="951840" y="1151280"/>
              <a:ext cx="63000" cy="630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8" name="Group 54"/>
          <p:cNvGrpSpPr/>
          <p:nvPr/>
        </p:nvGrpSpPr>
        <p:grpSpPr>
          <a:xfrm>
            <a:off x="1201320" y="1142640"/>
            <a:ext cx="330480" cy="394200"/>
            <a:chOff x="1201320" y="1142640"/>
            <a:chExt cx="330480" cy="394200"/>
          </a:xfrm>
        </p:grpSpPr>
        <p:sp>
          <p:nvSpPr>
            <p:cNvPr id="719" name="CustomShape 55"/>
            <p:cNvSpPr/>
            <p:nvPr/>
          </p:nvSpPr>
          <p:spPr>
            <a:xfrm>
              <a:off x="1201320" y="1187640"/>
              <a:ext cx="284760" cy="3492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CustomShape 56"/>
            <p:cNvSpPr/>
            <p:nvPr/>
          </p:nvSpPr>
          <p:spPr>
            <a:xfrm>
              <a:off x="1247040" y="1142640"/>
              <a:ext cx="284760" cy="34920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CustomShape 57"/>
            <p:cNvSpPr/>
            <p:nvPr/>
          </p:nvSpPr>
          <p:spPr>
            <a:xfrm>
              <a:off x="1468800" y="1142640"/>
              <a:ext cx="63000" cy="630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2" name="Group 58"/>
          <p:cNvGrpSpPr/>
          <p:nvPr/>
        </p:nvGrpSpPr>
        <p:grpSpPr>
          <a:xfrm>
            <a:off x="1712880" y="1206000"/>
            <a:ext cx="322560" cy="268200"/>
            <a:chOff x="1712880" y="1206000"/>
            <a:chExt cx="322560" cy="268200"/>
          </a:xfrm>
        </p:grpSpPr>
        <p:sp>
          <p:nvSpPr>
            <p:cNvPr id="723" name="CustomShape 59"/>
            <p:cNvSpPr/>
            <p:nvPr/>
          </p:nvSpPr>
          <p:spPr>
            <a:xfrm>
              <a:off x="1712880" y="1434240"/>
              <a:ext cx="156600" cy="3996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60"/>
            <p:cNvSpPr/>
            <p:nvPr/>
          </p:nvSpPr>
          <p:spPr>
            <a:xfrm>
              <a:off x="1878840" y="1434240"/>
              <a:ext cx="156600" cy="3996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61"/>
            <p:cNvSpPr/>
            <p:nvPr/>
          </p:nvSpPr>
          <p:spPr>
            <a:xfrm>
              <a:off x="1712880" y="1206000"/>
              <a:ext cx="156600" cy="249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62"/>
            <p:cNvSpPr/>
            <p:nvPr/>
          </p:nvSpPr>
          <p:spPr>
            <a:xfrm>
              <a:off x="1878840" y="1206000"/>
              <a:ext cx="156600" cy="249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7" name="CustomShape 63"/>
          <p:cNvSpPr/>
          <p:nvPr/>
        </p:nvSpPr>
        <p:spPr>
          <a:xfrm>
            <a:off x="2224080" y="1183680"/>
            <a:ext cx="315000" cy="31320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64"/>
          <p:cNvSpPr/>
          <p:nvPr/>
        </p:nvSpPr>
        <p:spPr>
          <a:xfrm>
            <a:off x="2732400" y="1199160"/>
            <a:ext cx="314280" cy="28188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65"/>
          <p:cNvSpPr/>
          <p:nvPr/>
        </p:nvSpPr>
        <p:spPr>
          <a:xfrm>
            <a:off x="3244680" y="1201320"/>
            <a:ext cx="304920" cy="2772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66"/>
          <p:cNvSpPr/>
          <p:nvPr/>
        </p:nvSpPr>
        <p:spPr>
          <a:xfrm>
            <a:off x="3762360" y="1204200"/>
            <a:ext cx="284760" cy="2718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1" name="Group 67"/>
          <p:cNvGrpSpPr/>
          <p:nvPr/>
        </p:nvGrpSpPr>
        <p:grpSpPr>
          <a:xfrm>
            <a:off x="4254840" y="1185840"/>
            <a:ext cx="314280" cy="314640"/>
            <a:chOff x="4254840" y="1185840"/>
            <a:chExt cx="314280" cy="314640"/>
          </a:xfrm>
        </p:grpSpPr>
        <p:sp>
          <p:nvSpPr>
            <p:cNvPr id="732" name="CustomShape 68"/>
            <p:cNvSpPr/>
            <p:nvPr/>
          </p:nvSpPr>
          <p:spPr>
            <a:xfrm>
              <a:off x="4278240" y="1203120"/>
              <a:ext cx="114120" cy="11628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69"/>
            <p:cNvSpPr/>
            <p:nvPr/>
          </p:nvSpPr>
          <p:spPr>
            <a:xfrm>
              <a:off x="4254840" y="1185840"/>
              <a:ext cx="314280" cy="31464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4" name="Group 70"/>
          <p:cNvGrpSpPr/>
          <p:nvPr/>
        </p:nvGrpSpPr>
        <p:grpSpPr>
          <a:xfrm>
            <a:off x="4724640" y="1150560"/>
            <a:ext cx="389520" cy="379440"/>
            <a:chOff x="4724640" y="1150560"/>
            <a:chExt cx="389520" cy="379440"/>
          </a:xfrm>
        </p:grpSpPr>
        <p:sp>
          <p:nvSpPr>
            <p:cNvPr id="735" name="CustomShape 71"/>
            <p:cNvSpPr/>
            <p:nvPr/>
          </p:nvSpPr>
          <p:spPr>
            <a:xfrm>
              <a:off x="4724640" y="1150560"/>
              <a:ext cx="389520" cy="3794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72"/>
            <p:cNvSpPr/>
            <p:nvPr/>
          </p:nvSpPr>
          <p:spPr>
            <a:xfrm>
              <a:off x="4793040" y="1213200"/>
              <a:ext cx="253440" cy="253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7" name="Group 73"/>
          <p:cNvGrpSpPr/>
          <p:nvPr/>
        </p:nvGrpSpPr>
        <p:grpSpPr>
          <a:xfrm>
            <a:off x="5245200" y="1157760"/>
            <a:ext cx="363960" cy="364680"/>
            <a:chOff x="5245200" y="1157760"/>
            <a:chExt cx="363960" cy="364680"/>
          </a:xfrm>
        </p:grpSpPr>
        <p:sp>
          <p:nvSpPr>
            <p:cNvPr id="738" name="CustomShape 74"/>
            <p:cNvSpPr/>
            <p:nvPr/>
          </p:nvSpPr>
          <p:spPr>
            <a:xfrm>
              <a:off x="5415840" y="1348200"/>
              <a:ext cx="91080" cy="17424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75"/>
            <p:cNvSpPr/>
            <p:nvPr/>
          </p:nvSpPr>
          <p:spPr>
            <a:xfrm>
              <a:off x="5245200" y="1157760"/>
              <a:ext cx="363960" cy="1951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0" name="Group 76"/>
          <p:cNvGrpSpPr/>
          <p:nvPr/>
        </p:nvGrpSpPr>
        <p:grpSpPr>
          <a:xfrm>
            <a:off x="683640" y="1724760"/>
            <a:ext cx="351000" cy="246240"/>
            <a:chOff x="683640" y="1724760"/>
            <a:chExt cx="351000" cy="246240"/>
          </a:xfrm>
        </p:grpSpPr>
        <p:sp>
          <p:nvSpPr>
            <p:cNvPr id="741" name="CustomShape 77"/>
            <p:cNvSpPr/>
            <p:nvPr/>
          </p:nvSpPr>
          <p:spPr>
            <a:xfrm>
              <a:off x="683640" y="1724760"/>
              <a:ext cx="351000" cy="1486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78"/>
            <p:cNvSpPr/>
            <p:nvPr/>
          </p:nvSpPr>
          <p:spPr>
            <a:xfrm>
              <a:off x="683640" y="1757880"/>
              <a:ext cx="351000" cy="2131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3" name="Group 79"/>
          <p:cNvGrpSpPr/>
          <p:nvPr/>
        </p:nvGrpSpPr>
        <p:grpSpPr>
          <a:xfrm>
            <a:off x="1191240" y="1675800"/>
            <a:ext cx="351000" cy="343440"/>
            <a:chOff x="1191240" y="1675800"/>
            <a:chExt cx="351000" cy="343440"/>
          </a:xfrm>
        </p:grpSpPr>
        <p:sp>
          <p:nvSpPr>
            <p:cNvPr id="744" name="CustomShape 80"/>
            <p:cNvSpPr/>
            <p:nvPr/>
          </p:nvSpPr>
          <p:spPr>
            <a:xfrm>
              <a:off x="1191240" y="1675800"/>
              <a:ext cx="351000" cy="34344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81"/>
            <p:cNvSpPr/>
            <p:nvPr/>
          </p:nvSpPr>
          <p:spPr>
            <a:xfrm>
              <a:off x="1303200" y="1806120"/>
              <a:ext cx="126720" cy="90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82"/>
            <p:cNvSpPr/>
            <p:nvPr/>
          </p:nvSpPr>
          <p:spPr>
            <a:xfrm>
              <a:off x="1303200" y="1830960"/>
              <a:ext cx="126720" cy="90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83"/>
            <p:cNvSpPr/>
            <p:nvPr/>
          </p:nvSpPr>
          <p:spPr>
            <a:xfrm>
              <a:off x="1303200" y="1856160"/>
              <a:ext cx="52920" cy="900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8" name="Group 84"/>
          <p:cNvGrpSpPr/>
          <p:nvPr/>
        </p:nvGrpSpPr>
        <p:grpSpPr>
          <a:xfrm>
            <a:off x="1709640" y="1683360"/>
            <a:ext cx="329040" cy="328680"/>
            <a:chOff x="1709640" y="1683360"/>
            <a:chExt cx="329040" cy="328680"/>
          </a:xfrm>
        </p:grpSpPr>
        <p:sp>
          <p:nvSpPr>
            <p:cNvPr id="749" name="CustomShape 85"/>
            <p:cNvSpPr/>
            <p:nvPr/>
          </p:nvSpPr>
          <p:spPr>
            <a:xfrm>
              <a:off x="1925280" y="1683360"/>
              <a:ext cx="113400" cy="11340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86"/>
            <p:cNvSpPr/>
            <p:nvPr/>
          </p:nvSpPr>
          <p:spPr>
            <a:xfrm>
              <a:off x="1709640" y="1726560"/>
              <a:ext cx="285480" cy="28548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1" name="Group 87"/>
          <p:cNvGrpSpPr/>
          <p:nvPr/>
        </p:nvGrpSpPr>
        <p:grpSpPr>
          <a:xfrm>
            <a:off x="2215800" y="1681920"/>
            <a:ext cx="331560" cy="331560"/>
            <a:chOff x="2215800" y="1681920"/>
            <a:chExt cx="331560" cy="331560"/>
          </a:xfrm>
        </p:grpSpPr>
        <p:sp>
          <p:nvSpPr>
            <p:cNvPr id="752" name="CustomShape 88"/>
            <p:cNvSpPr/>
            <p:nvPr/>
          </p:nvSpPr>
          <p:spPr>
            <a:xfrm>
              <a:off x="2215800" y="1880640"/>
              <a:ext cx="132840" cy="13284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89"/>
            <p:cNvSpPr/>
            <p:nvPr/>
          </p:nvSpPr>
          <p:spPr>
            <a:xfrm>
              <a:off x="2414880" y="1681920"/>
              <a:ext cx="132480" cy="13248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90"/>
            <p:cNvSpPr/>
            <p:nvPr/>
          </p:nvSpPr>
          <p:spPr>
            <a:xfrm>
              <a:off x="2268000" y="1738440"/>
              <a:ext cx="223200" cy="22320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5" name="CustomShape 91"/>
          <p:cNvSpPr/>
          <p:nvPr/>
        </p:nvSpPr>
        <p:spPr>
          <a:xfrm>
            <a:off x="2738160" y="1696680"/>
            <a:ext cx="302040" cy="30204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6" name="Group 92"/>
          <p:cNvGrpSpPr/>
          <p:nvPr/>
        </p:nvGrpSpPr>
        <p:grpSpPr>
          <a:xfrm>
            <a:off x="3262320" y="1657080"/>
            <a:ext cx="268920" cy="381240"/>
            <a:chOff x="3262320" y="1657080"/>
            <a:chExt cx="268920" cy="381240"/>
          </a:xfrm>
        </p:grpSpPr>
        <p:sp>
          <p:nvSpPr>
            <p:cNvPr id="757" name="CustomShape 93"/>
            <p:cNvSpPr/>
            <p:nvPr/>
          </p:nvSpPr>
          <p:spPr>
            <a:xfrm>
              <a:off x="3262320" y="1659960"/>
              <a:ext cx="33120" cy="37836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94"/>
            <p:cNvSpPr/>
            <p:nvPr/>
          </p:nvSpPr>
          <p:spPr>
            <a:xfrm>
              <a:off x="3305520" y="1657080"/>
              <a:ext cx="225720" cy="17244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9" name="Group 95"/>
          <p:cNvGrpSpPr/>
          <p:nvPr/>
        </p:nvGrpSpPr>
        <p:grpSpPr>
          <a:xfrm>
            <a:off x="3727080" y="1738800"/>
            <a:ext cx="354600" cy="217440"/>
            <a:chOff x="3727080" y="1738800"/>
            <a:chExt cx="354600" cy="217440"/>
          </a:xfrm>
        </p:grpSpPr>
        <p:sp>
          <p:nvSpPr>
            <p:cNvPr id="760" name="CustomShape 96"/>
            <p:cNvSpPr/>
            <p:nvPr/>
          </p:nvSpPr>
          <p:spPr>
            <a:xfrm>
              <a:off x="3889080" y="1738800"/>
              <a:ext cx="30960" cy="3096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97"/>
            <p:cNvSpPr/>
            <p:nvPr/>
          </p:nvSpPr>
          <p:spPr>
            <a:xfrm>
              <a:off x="4050720" y="1779840"/>
              <a:ext cx="30960" cy="3096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98"/>
            <p:cNvSpPr/>
            <p:nvPr/>
          </p:nvSpPr>
          <p:spPr>
            <a:xfrm>
              <a:off x="3752280" y="1778760"/>
              <a:ext cx="304200" cy="13392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99"/>
            <p:cNvSpPr/>
            <p:nvPr/>
          </p:nvSpPr>
          <p:spPr>
            <a:xfrm>
              <a:off x="3727080" y="1779840"/>
              <a:ext cx="30960" cy="3096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00"/>
            <p:cNvSpPr/>
            <p:nvPr/>
          </p:nvSpPr>
          <p:spPr>
            <a:xfrm>
              <a:off x="3781440" y="1923120"/>
              <a:ext cx="246240" cy="3312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5" name="Group 101"/>
          <p:cNvGrpSpPr/>
          <p:nvPr/>
        </p:nvGrpSpPr>
        <p:grpSpPr>
          <a:xfrm>
            <a:off x="4251600" y="1685520"/>
            <a:ext cx="320400" cy="324360"/>
            <a:chOff x="4251600" y="1685520"/>
            <a:chExt cx="320400" cy="324360"/>
          </a:xfrm>
        </p:grpSpPr>
        <p:sp>
          <p:nvSpPr>
            <p:cNvPr id="766" name="CustomShape 102"/>
            <p:cNvSpPr/>
            <p:nvPr/>
          </p:nvSpPr>
          <p:spPr>
            <a:xfrm>
              <a:off x="4332240" y="1914480"/>
              <a:ext cx="159480" cy="9540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03"/>
            <p:cNvSpPr/>
            <p:nvPr/>
          </p:nvSpPr>
          <p:spPr>
            <a:xfrm>
              <a:off x="4251600" y="1685520"/>
              <a:ext cx="320400" cy="22176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8" name="Group 104"/>
          <p:cNvGrpSpPr/>
          <p:nvPr/>
        </p:nvGrpSpPr>
        <p:grpSpPr>
          <a:xfrm>
            <a:off x="4758480" y="1675800"/>
            <a:ext cx="322200" cy="343440"/>
            <a:chOff x="4758480" y="1675800"/>
            <a:chExt cx="322200" cy="343440"/>
          </a:xfrm>
        </p:grpSpPr>
        <p:sp>
          <p:nvSpPr>
            <p:cNvPr id="769" name="CustomShape 105"/>
            <p:cNvSpPr/>
            <p:nvPr/>
          </p:nvSpPr>
          <p:spPr>
            <a:xfrm>
              <a:off x="4758480" y="1717200"/>
              <a:ext cx="284400" cy="28440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106"/>
            <p:cNvSpPr/>
            <p:nvPr/>
          </p:nvSpPr>
          <p:spPr>
            <a:xfrm>
              <a:off x="4831920" y="1791000"/>
              <a:ext cx="137160" cy="13716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07"/>
            <p:cNvSpPr/>
            <p:nvPr/>
          </p:nvSpPr>
          <p:spPr>
            <a:xfrm>
              <a:off x="4766040" y="1966320"/>
              <a:ext cx="56160" cy="5292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08"/>
            <p:cNvSpPr/>
            <p:nvPr/>
          </p:nvSpPr>
          <p:spPr>
            <a:xfrm>
              <a:off x="4979160" y="1966320"/>
              <a:ext cx="55800" cy="5292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09"/>
            <p:cNvSpPr/>
            <p:nvPr/>
          </p:nvSpPr>
          <p:spPr>
            <a:xfrm>
              <a:off x="4891680" y="1675800"/>
              <a:ext cx="189000" cy="19224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4" name="Group 110"/>
          <p:cNvGrpSpPr/>
          <p:nvPr/>
        </p:nvGrpSpPr>
        <p:grpSpPr>
          <a:xfrm>
            <a:off x="5251320" y="1671840"/>
            <a:ext cx="361440" cy="329760"/>
            <a:chOff x="5251320" y="1671840"/>
            <a:chExt cx="361440" cy="329760"/>
          </a:xfrm>
        </p:grpSpPr>
        <p:sp>
          <p:nvSpPr>
            <p:cNvPr id="775" name="CustomShape 111"/>
            <p:cNvSpPr/>
            <p:nvPr/>
          </p:nvSpPr>
          <p:spPr>
            <a:xfrm>
              <a:off x="5285160" y="1877760"/>
              <a:ext cx="88560" cy="12384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12"/>
            <p:cNvSpPr/>
            <p:nvPr/>
          </p:nvSpPr>
          <p:spPr>
            <a:xfrm>
              <a:off x="5590440" y="1777680"/>
              <a:ext cx="22320" cy="7452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113"/>
            <p:cNvSpPr/>
            <p:nvPr/>
          </p:nvSpPr>
          <p:spPr>
            <a:xfrm>
              <a:off x="5251320" y="1758960"/>
              <a:ext cx="73080" cy="11052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114"/>
            <p:cNvSpPr/>
            <p:nvPr/>
          </p:nvSpPr>
          <p:spPr>
            <a:xfrm>
              <a:off x="5334840" y="1690200"/>
              <a:ext cx="210240" cy="24840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15"/>
            <p:cNvSpPr/>
            <p:nvPr/>
          </p:nvSpPr>
          <p:spPr>
            <a:xfrm>
              <a:off x="5555520" y="1671840"/>
              <a:ext cx="25560" cy="28548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0" name="Group 116"/>
          <p:cNvGrpSpPr/>
          <p:nvPr/>
        </p:nvGrpSpPr>
        <p:grpSpPr>
          <a:xfrm>
            <a:off x="722520" y="2208600"/>
            <a:ext cx="272880" cy="293040"/>
            <a:chOff x="722520" y="2208600"/>
            <a:chExt cx="272880" cy="293040"/>
          </a:xfrm>
        </p:grpSpPr>
        <p:sp>
          <p:nvSpPr>
            <p:cNvPr id="781" name="CustomShape 117"/>
            <p:cNvSpPr/>
            <p:nvPr/>
          </p:nvSpPr>
          <p:spPr>
            <a:xfrm>
              <a:off x="722520" y="2208600"/>
              <a:ext cx="272880" cy="2930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118"/>
            <p:cNvSpPr/>
            <p:nvPr/>
          </p:nvSpPr>
          <p:spPr>
            <a:xfrm>
              <a:off x="861120" y="2339640"/>
              <a:ext cx="18000" cy="176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119"/>
            <p:cNvSpPr/>
            <p:nvPr/>
          </p:nvSpPr>
          <p:spPr>
            <a:xfrm>
              <a:off x="830520" y="2249640"/>
              <a:ext cx="56520" cy="1008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120"/>
            <p:cNvSpPr/>
            <p:nvPr/>
          </p:nvSpPr>
          <p:spPr>
            <a:xfrm>
              <a:off x="838440" y="2304360"/>
              <a:ext cx="23040" cy="2304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5" name="CustomShape 121"/>
          <p:cNvSpPr/>
          <p:nvPr/>
        </p:nvSpPr>
        <p:spPr>
          <a:xfrm>
            <a:off x="1222920" y="2211480"/>
            <a:ext cx="287640" cy="2876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22"/>
          <p:cNvSpPr/>
          <p:nvPr/>
        </p:nvSpPr>
        <p:spPr>
          <a:xfrm>
            <a:off x="1730520" y="2211480"/>
            <a:ext cx="287640" cy="2876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23"/>
          <p:cNvSpPr/>
          <p:nvPr/>
        </p:nvSpPr>
        <p:spPr>
          <a:xfrm>
            <a:off x="2238120" y="2211480"/>
            <a:ext cx="287640" cy="2876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8" name="Group 124"/>
          <p:cNvGrpSpPr/>
          <p:nvPr/>
        </p:nvGrpSpPr>
        <p:grpSpPr>
          <a:xfrm>
            <a:off x="2812680" y="2161800"/>
            <a:ext cx="153360" cy="383040"/>
            <a:chOff x="2812680" y="2161800"/>
            <a:chExt cx="153360" cy="383040"/>
          </a:xfrm>
        </p:grpSpPr>
        <p:sp>
          <p:nvSpPr>
            <p:cNvPr id="789" name="CustomShape 125"/>
            <p:cNvSpPr/>
            <p:nvPr/>
          </p:nvSpPr>
          <p:spPr>
            <a:xfrm>
              <a:off x="2812680" y="2241720"/>
              <a:ext cx="153360" cy="30312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126"/>
            <p:cNvSpPr/>
            <p:nvPr/>
          </p:nvSpPr>
          <p:spPr>
            <a:xfrm>
              <a:off x="2857320" y="2161800"/>
              <a:ext cx="64080" cy="7056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1" name="Group 127"/>
          <p:cNvGrpSpPr/>
          <p:nvPr/>
        </p:nvGrpSpPr>
        <p:grpSpPr>
          <a:xfrm>
            <a:off x="3841560" y="2210760"/>
            <a:ext cx="125640" cy="285480"/>
            <a:chOff x="3841560" y="2210760"/>
            <a:chExt cx="125640" cy="285480"/>
          </a:xfrm>
        </p:grpSpPr>
        <p:sp>
          <p:nvSpPr>
            <p:cNvPr id="792" name="CustomShape 128"/>
            <p:cNvSpPr/>
            <p:nvPr/>
          </p:nvSpPr>
          <p:spPr>
            <a:xfrm>
              <a:off x="3841560" y="2282400"/>
              <a:ext cx="125640" cy="21384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129"/>
            <p:cNvSpPr/>
            <p:nvPr/>
          </p:nvSpPr>
          <p:spPr>
            <a:xfrm>
              <a:off x="3875760" y="2210760"/>
              <a:ext cx="57600" cy="630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4" name="Group 130"/>
          <p:cNvGrpSpPr/>
          <p:nvPr/>
        </p:nvGrpSpPr>
        <p:grpSpPr>
          <a:xfrm>
            <a:off x="3331800" y="2163600"/>
            <a:ext cx="130320" cy="379440"/>
            <a:chOff x="3331800" y="2163600"/>
            <a:chExt cx="130320" cy="379440"/>
          </a:xfrm>
        </p:grpSpPr>
        <p:sp>
          <p:nvSpPr>
            <p:cNvPr id="795" name="CustomShape 131"/>
            <p:cNvSpPr/>
            <p:nvPr/>
          </p:nvSpPr>
          <p:spPr>
            <a:xfrm>
              <a:off x="3366720" y="2163600"/>
              <a:ext cx="60480" cy="6876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132"/>
            <p:cNvSpPr/>
            <p:nvPr/>
          </p:nvSpPr>
          <p:spPr>
            <a:xfrm>
              <a:off x="3331800" y="2241360"/>
              <a:ext cx="130320" cy="30168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7" name="CustomShape 133"/>
          <p:cNvSpPr/>
          <p:nvPr/>
        </p:nvSpPr>
        <p:spPr>
          <a:xfrm>
            <a:off x="4268520" y="2203920"/>
            <a:ext cx="287640" cy="30312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8" name="Group 134"/>
          <p:cNvGrpSpPr/>
          <p:nvPr/>
        </p:nvGrpSpPr>
        <p:grpSpPr>
          <a:xfrm>
            <a:off x="4761720" y="2209320"/>
            <a:ext cx="315720" cy="291960"/>
            <a:chOff x="4761720" y="2209320"/>
            <a:chExt cx="315720" cy="291960"/>
          </a:xfrm>
        </p:grpSpPr>
        <p:sp>
          <p:nvSpPr>
            <p:cNvPr id="799" name="CustomShape 135"/>
            <p:cNvSpPr/>
            <p:nvPr/>
          </p:nvSpPr>
          <p:spPr>
            <a:xfrm>
              <a:off x="4761720" y="2320200"/>
              <a:ext cx="73800" cy="165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136"/>
            <p:cNvSpPr/>
            <p:nvPr/>
          </p:nvSpPr>
          <p:spPr>
            <a:xfrm>
              <a:off x="4846680" y="2209320"/>
              <a:ext cx="230760" cy="2919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1" name="Group 137"/>
          <p:cNvGrpSpPr/>
          <p:nvPr/>
        </p:nvGrpSpPr>
        <p:grpSpPr>
          <a:xfrm>
            <a:off x="5330160" y="2200320"/>
            <a:ext cx="193680" cy="316440"/>
            <a:chOff x="5330160" y="2200320"/>
            <a:chExt cx="193680" cy="316440"/>
          </a:xfrm>
        </p:grpSpPr>
        <p:sp>
          <p:nvSpPr>
            <p:cNvPr id="802" name="CustomShape 138"/>
            <p:cNvSpPr/>
            <p:nvPr/>
          </p:nvSpPr>
          <p:spPr>
            <a:xfrm>
              <a:off x="5388840" y="2468160"/>
              <a:ext cx="77040" cy="165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139"/>
            <p:cNvSpPr/>
            <p:nvPr/>
          </p:nvSpPr>
          <p:spPr>
            <a:xfrm>
              <a:off x="5388840" y="2441880"/>
              <a:ext cx="77040" cy="165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140"/>
            <p:cNvSpPr/>
            <p:nvPr/>
          </p:nvSpPr>
          <p:spPr>
            <a:xfrm>
              <a:off x="5388840" y="2494440"/>
              <a:ext cx="77040" cy="2232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141"/>
            <p:cNvSpPr/>
            <p:nvPr/>
          </p:nvSpPr>
          <p:spPr>
            <a:xfrm>
              <a:off x="5391360" y="2311920"/>
              <a:ext cx="71280" cy="12060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142"/>
            <p:cNvSpPr/>
            <p:nvPr/>
          </p:nvSpPr>
          <p:spPr>
            <a:xfrm>
              <a:off x="5330160" y="2200320"/>
              <a:ext cx="193680" cy="23184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7" name="Group 143"/>
          <p:cNvGrpSpPr/>
          <p:nvPr/>
        </p:nvGrpSpPr>
        <p:grpSpPr>
          <a:xfrm>
            <a:off x="810000" y="2683800"/>
            <a:ext cx="97920" cy="358200"/>
            <a:chOff x="810000" y="2683800"/>
            <a:chExt cx="97920" cy="358200"/>
          </a:xfrm>
        </p:grpSpPr>
        <p:sp>
          <p:nvSpPr>
            <p:cNvPr id="808" name="CustomShape 144"/>
            <p:cNvSpPr/>
            <p:nvPr/>
          </p:nvSpPr>
          <p:spPr>
            <a:xfrm>
              <a:off x="810000" y="2683800"/>
              <a:ext cx="97920" cy="3582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145"/>
            <p:cNvSpPr/>
            <p:nvPr/>
          </p:nvSpPr>
          <p:spPr>
            <a:xfrm>
              <a:off x="828360" y="2783520"/>
              <a:ext cx="61200" cy="24012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0" name="CustomShape 146"/>
          <p:cNvSpPr/>
          <p:nvPr/>
        </p:nvSpPr>
        <p:spPr>
          <a:xfrm>
            <a:off x="1723680" y="2669400"/>
            <a:ext cx="301320" cy="38664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147"/>
          <p:cNvSpPr/>
          <p:nvPr/>
        </p:nvSpPr>
        <p:spPr>
          <a:xfrm>
            <a:off x="1254960" y="2669400"/>
            <a:ext cx="223200" cy="38664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2" name="Group 148"/>
          <p:cNvGrpSpPr/>
          <p:nvPr/>
        </p:nvGrpSpPr>
        <p:grpSpPr>
          <a:xfrm>
            <a:off x="2207520" y="2695320"/>
            <a:ext cx="348120" cy="335160"/>
            <a:chOff x="2207520" y="2695320"/>
            <a:chExt cx="348120" cy="335160"/>
          </a:xfrm>
        </p:grpSpPr>
        <p:sp>
          <p:nvSpPr>
            <p:cNvPr id="813" name="CustomShape 149"/>
            <p:cNvSpPr/>
            <p:nvPr/>
          </p:nvSpPr>
          <p:spPr>
            <a:xfrm>
              <a:off x="2296800" y="2959200"/>
              <a:ext cx="169920" cy="7128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150"/>
            <p:cNvSpPr/>
            <p:nvPr/>
          </p:nvSpPr>
          <p:spPr>
            <a:xfrm>
              <a:off x="2207520" y="2695320"/>
              <a:ext cx="348120" cy="25344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5" name="Group 151"/>
          <p:cNvGrpSpPr/>
          <p:nvPr/>
        </p:nvGrpSpPr>
        <p:grpSpPr>
          <a:xfrm>
            <a:off x="2703240" y="2745360"/>
            <a:ext cx="372240" cy="235080"/>
            <a:chOff x="2703240" y="2745360"/>
            <a:chExt cx="372240" cy="235080"/>
          </a:xfrm>
        </p:grpSpPr>
        <p:sp>
          <p:nvSpPr>
            <p:cNvPr id="816" name="CustomShape 152"/>
            <p:cNvSpPr/>
            <p:nvPr/>
          </p:nvSpPr>
          <p:spPr>
            <a:xfrm>
              <a:off x="2703240" y="2745360"/>
              <a:ext cx="372240" cy="23508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53"/>
            <p:cNvSpPr/>
            <p:nvPr/>
          </p:nvSpPr>
          <p:spPr>
            <a:xfrm>
              <a:off x="2810880" y="2784240"/>
              <a:ext cx="156960" cy="15696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8" name="CustomShape 154"/>
          <p:cNvSpPr/>
          <p:nvPr/>
        </p:nvSpPr>
        <p:spPr>
          <a:xfrm>
            <a:off x="3744720" y="2703240"/>
            <a:ext cx="319680" cy="31968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9" name="Group 155"/>
          <p:cNvGrpSpPr/>
          <p:nvPr/>
        </p:nvGrpSpPr>
        <p:grpSpPr>
          <a:xfrm>
            <a:off x="4219560" y="2720520"/>
            <a:ext cx="384840" cy="284400"/>
            <a:chOff x="4219560" y="2720520"/>
            <a:chExt cx="384840" cy="284400"/>
          </a:xfrm>
        </p:grpSpPr>
        <p:sp>
          <p:nvSpPr>
            <p:cNvPr id="820" name="CustomShape 156"/>
            <p:cNvSpPr/>
            <p:nvPr/>
          </p:nvSpPr>
          <p:spPr>
            <a:xfrm>
              <a:off x="4219560" y="2720520"/>
              <a:ext cx="263160" cy="2631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57"/>
            <p:cNvSpPr/>
            <p:nvPr/>
          </p:nvSpPr>
          <p:spPr>
            <a:xfrm>
              <a:off x="4455000" y="2855520"/>
              <a:ext cx="149400" cy="14940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2" name="Group 158"/>
          <p:cNvGrpSpPr/>
          <p:nvPr/>
        </p:nvGrpSpPr>
        <p:grpSpPr>
          <a:xfrm>
            <a:off x="3241080" y="2703960"/>
            <a:ext cx="311400" cy="317880"/>
            <a:chOff x="3241080" y="2703960"/>
            <a:chExt cx="311400" cy="317880"/>
          </a:xfrm>
        </p:grpSpPr>
        <p:sp>
          <p:nvSpPr>
            <p:cNvPr id="823" name="CustomShape 159"/>
            <p:cNvSpPr/>
            <p:nvPr/>
          </p:nvSpPr>
          <p:spPr>
            <a:xfrm>
              <a:off x="3241080" y="2703960"/>
              <a:ext cx="237240" cy="23724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160"/>
            <p:cNvSpPr/>
            <p:nvPr/>
          </p:nvSpPr>
          <p:spPr>
            <a:xfrm>
              <a:off x="3268800" y="2731680"/>
              <a:ext cx="182160" cy="18216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161"/>
            <p:cNvSpPr/>
            <p:nvPr/>
          </p:nvSpPr>
          <p:spPr>
            <a:xfrm>
              <a:off x="3436560" y="2906280"/>
              <a:ext cx="115920" cy="1155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6" name="CustomShape 162"/>
          <p:cNvSpPr/>
          <p:nvPr/>
        </p:nvSpPr>
        <p:spPr>
          <a:xfrm>
            <a:off x="686880" y="3233880"/>
            <a:ext cx="348120" cy="27360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163"/>
          <p:cNvSpPr/>
          <p:nvPr/>
        </p:nvSpPr>
        <p:spPr>
          <a:xfrm>
            <a:off x="4798440" y="2688480"/>
            <a:ext cx="242280" cy="34920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8" name="Group 164"/>
          <p:cNvGrpSpPr/>
          <p:nvPr/>
        </p:nvGrpSpPr>
        <p:grpSpPr>
          <a:xfrm>
            <a:off x="5308200" y="2699280"/>
            <a:ext cx="237960" cy="338040"/>
            <a:chOff x="5308200" y="2699280"/>
            <a:chExt cx="237960" cy="338040"/>
          </a:xfrm>
        </p:grpSpPr>
        <p:sp>
          <p:nvSpPr>
            <p:cNvPr id="829" name="CustomShape 165"/>
            <p:cNvSpPr/>
            <p:nvPr/>
          </p:nvSpPr>
          <p:spPr>
            <a:xfrm>
              <a:off x="5308200" y="2699280"/>
              <a:ext cx="237960" cy="5868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166"/>
            <p:cNvSpPr/>
            <p:nvPr/>
          </p:nvSpPr>
          <p:spPr>
            <a:xfrm>
              <a:off x="5317920" y="2767320"/>
              <a:ext cx="218520" cy="27000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1" name="Group 167"/>
          <p:cNvGrpSpPr/>
          <p:nvPr/>
        </p:nvGrpSpPr>
        <p:grpSpPr>
          <a:xfrm>
            <a:off x="1197000" y="3256560"/>
            <a:ext cx="339120" cy="227880"/>
            <a:chOff x="1197000" y="3256560"/>
            <a:chExt cx="339120" cy="227880"/>
          </a:xfrm>
        </p:grpSpPr>
        <p:sp>
          <p:nvSpPr>
            <p:cNvPr id="832" name="CustomShape 168"/>
            <p:cNvSpPr/>
            <p:nvPr/>
          </p:nvSpPr>
          <p:spPr>
            <a:xfrm>
              <a:off x="1197000" y="3256560"/>
              <a:ext cx="339120" cy="22788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169"/>
            <p:cNvSpPr/>
            <p:nvPr/>
          </p:nvSpPr>
          <p:spPr>
            <a:xfrm>
              <a:off x="1236240" y="3389760"/>
              <a:ext cx="130680" cy="900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170"/>
            <p:cNvSpPr/>
            <p:nvPr/>
          </p:nvSpPr>
          <p:spPr>
            <a:xfrm>
              <a:off x="1236240" y="3420360"/>
              <a:ext cx="92160" cy="900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171"/>
            <p:cNvSpPr/>
            <p:nvPr/>
          </p:nvSpPr>
          <p:spPr>
            <a:xfrm>
              <a:off x="1444680" y="3394440"/>
              <a:ext cx="46440" cy="298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6" name="Group 172"/>
          <p:cNvGrpSpPr/>
          <p:nvPr/>
        </p:nvGrpSpPr>
        <p:grpSpPr>
          <a:xfrm>
            <a:off x="1709280" y="3239280"/>
            <a:ext cx="329760" cy="262800"/>
            <a:chOff x="1709280" y="3239280"/>
            <a:chExt cx="329760" cy="262800"/>
          </a:xfrm>
        </p:grpSpPr>
        <p:sp>
          <p:nvSpPr>
            <p:cNvPr id="837" name="CustomShape 173"/>
            <p:cNvSpPr/>
            <p:nvPr/>
          </p:nvSpPr>
          <p:spPr>
            <a:xfrm>
              <a:off x="1954440" y="3462840"/>
              <a:ext cx="39240" cy="3924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74"/>
            <p:cNvSpPr/>
            <p:nvPr/>
          </p:nvSpPr>
          <p:spPr>
            <a:xfrm>
              <a:off x="1793880" y="3462840"/>
              <a:ext cx="39240" cy="3924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75"/>
            <p:cNvSpPr/>
            <p:nvPr/>
          </p:nvSpPr>
          <p:spPr>
            <a:xfrm>
              <a:off x="1709280" y="3239280"/>
              <a:ext cx="329760" cy="22392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0" name="Group 176"/>
          <p:cNvGrpSpPr/>
          <p:nvPr/>
        </p:nvGrpSpPr>
        <p:grpSpPr>
          <a:xfrm>
            <a:off x="2220120" y="3234960"/>
            <a:ext cx="323280" cy="271080"/>
            <a:chOff x="2220120" y="3234960"/>
            <a:chExt cx="323280" cy="271080"/>
          </a:xfrm>
        </p:grpSpPr>
        <p:sp>
          <p:nvSpPr>
            <p:cNvPr id="841" name="CustomShape 177"/>
            <p:cNvSpPr/>
            <p:nvPr/>
          </p:nvSpPr>
          <p:spPr>
            <a:xfrm>
              <a:off x="2220120" y="3234960"/>
              <a:ext cx="323280" cy="12708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178"/>
            <p:cNvSpPr/>
            <p:nvPr/>
          </p:nvSpPr>
          <p:spPr>
            <a:xfrm>
              <a:off x="2220120" y="3364200"/>
              <a:ext cx="323280" cy="14184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3" name="Group 179"/>
          <p:cNvGrpSpPr/>
          <p:nvPr/>
        </p:nvGrpSpPr>
        <p:grpSpPr>
          <a:xfrm>
            <a:off x="2743200" y="3206880"/>
            <a:ext cx="291960" cy="304920"/>
            <a:chOff x="2743200" y="3206880"/>
            <a:chExt cx="291960" cy="304920"/>
          </a:xfrm>
        </p:grpSpPr>
        <p:sp>
          <p:nvSpPr>
            <p:cNvPr id="844" name="CustomShape 180"/>
            <p:cNvSpPr/>
            <p:nvPr/>
          </p:nvSpPr>
          <p:spPr>
            <a:xfrm>
              <a:off x="2743200" y="3228840"/>
              <a:ext cx="282960" cy="28296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181"/>
            <p:cNvSpPr/>
            <p:nvPr/>
          </p:nvSpPr>
          <p:spPr>
            <a:xfrm>
              <a:off x="2894040" y="3288240"/>
              <a:ext cx="141120" cy="7272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182"/>
            <p:cNvSpPr/>
            <p:nvPr/>
          </p:nvSpPr>
          <p:spPr>
            <a:xfrm>
              <a:off x="2894040" y="3206880"/>
              <a:ext cx="120960" cy="14112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7" name="Group 183"/>
          <p:cNvGrpSpPr/>
          <p:nvPr/>
        </p:nvGrpSpPr>
        <p:grpSpPr>
          <a:xfrm>
            <a:off x="3226320" y="3245400"/>
            <a:ext cx="340920" cy="249840"/>
            <a:chOff x="3226320" y="3245400"/>
            <a:chExt cx="340920" cy="249840"/>
          </a:xfrm>
        </p:grpSpPr>
        <p:sp>
          <p:nvSpPr>
            <p:cNvPr id="848" name="CustomShape 184"/>
            <p:cNvSpPr/>
            <p:nvPr/>
          </p:nvSpPr>
          <p:spPr>
            <a:xfrm>
              <a:off x="3226320" y="3245400"/>
              <a:ext cx="340920" cy="249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185"/>
            <p:cNvSpPr/>
            <p:nvPr/>
          </p:nvSpPr>
          <p:spPr>
            <a:xfrm>
              <a:off x="3265920" y="3366360"/>
              <a:ext cx="57960" cy="997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86"/>
            <p:cNvSpPr/>
            <p:nvPr/>
          </p:nvSpPr>
          <p:spPr>
            <a:xfrm>
              <a:off x="3469680" y="3366360"/>
              <a:ext cx="57960" cy="997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87"/>
            <p:cNvSpPr/>
            <p:nvPr/>
          </p:nvSpPr>
          <p:spPr>
            <a:xfrm>
              <a:off x="3333600" y="3256200"/>
              <a:ext cx="57960" cy="21024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88"/>
            <p:cNvSpPr/>
            <p:nvPr/>
          </p:nvSpPr>
          <p:spPr>
            <a:xfrm>
              <a:off x="3401280" y="3309480"/>
              <a:ext cx="58680" cy="15696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3" name="Group 189"/>
          <p:cNvGrpSpPr/>
          <p:nvPr/>
        </p:nvGrpSpPr>
        <p:grpSpPr>
          <a:xfrm>
            <a:off x="3733920" y="3245400"/>
            <a:ext cx="340920" cy="249840"/>
            <a:chOff x="3733920" y="3245400"/>
            <a:chExt cx="340920" cy="249840"/>
          </a:xfrm>
        </p:grpSpPr>
        <p:sp>
          <p:nvSpPr>
            <p:cNvPr id="854" name="CustomShape 190"/>
            <p:cNvSpPr/>
            <p:nvPr/>
          </p:nvSpPr>
          <p:spPr>
            <a:xfrm>
              <a:off x="3733920" y="3245400"/>
              <a:ext cx="340920" cy="249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91"/>
            <p:cNvSpPr/>
            <p:nvPr/>
          </p:nvSpPr>
          <p:spPr>
            <a:xfrm>
              <a:off x="3758040" y="3265200"/>
              <a:ext cx="293040" cy="18720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6" name="Group 192"/>
          <p:cNvGrpSpPr/>
          <p:nvPr/>
        </p:nvGrpSpPr>
        <p:grpSpPr>
          <a:xfrm>
            <a:off x="4253400" y="3220200"/>
            <a:ext cx="316800" cy="300240"/>
            <a:chOff x="4253400" y="3220200"/>
            <a:chExt cx="316800" cy="300240"/>
          </a:xfrm>
        </p:grpSpPr>
        <p:sp>
          <p:nvSpPr>
            <p:cNvPr id="857" name="CustomShape 193"/>
            <p:cNvSpPr/>
            <p:nvPr/>
          </p:nvSpPr>
          <p:spPr>
            <a:xfrm>
              <a:off x="4253400" y="3248640"/>
              <a:ext cx="316800" cy="20088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194"/>
            <p:cNvSpPr/>
            <p:nvPr/>
          </p:nvSpPr>
          <p:spPr>
            <a:xfrm>
              <a:off x="4402800" y="3220200"/>
              <a:ext cx="18000" cy="1908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195"/>
            <p:cNvSpPr/>
            <p:nvPr/>
          </p:nvSpPr>
          <p:spPr>
            <a:xfrm>
              <a:off x="4303080" y="3459240"/>
              <a:ext cx="45720" cy="6120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196"/>
            <p:cNvSpPr/>
            <p:nvPr/>
          </p:nvSpPr>
          <p:spPr>
            <a:xfrm>
              <a:off x="4475160" y="3459240"/>
              <a:ext cx="45720" cy="6120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97"/>
            <p:cNvSpPr/>
            <p:nvPr/>
          </p:nvSpPr>
          <p:spPr>
            <a:xfrm>
              <a:off x="4272120" y="3267000"/>
              <a:ext cx="280080" cy="1641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2" name="CustomShape 198"/>
          <p:cNvSpPr/>
          <p:nvPr/>
        </p:nvSpPr>
        <p:spPr>
          <a:xfrm>
            <a:off x="4743360" y="3194280"/>
            <a:ext cx="352800" cy="35280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3" name="Group 199"/>
          <p:cNvGrpSpPr/>
          <p:nvPr/>
        </p:nvGrpSpPr>
        <p:grpSpPr>
          <a:xfrm>
            <a:off x="5273280" y="3216600"/>
            <a:ext cx="307800" cy="307800"/>
            <a:chOff x="5273280" y="3216600"/>
            <a:chExt cx="307800" cy="307800"/>
          </a:xfrm>
        </p:grpSpPr>
        <p:sp>
          <p:nvSpPr>
            <p:cNvPr id="864" name="CustomShape 200"/>
            <p:cNvSpPr/>
            <p:nvPr/>
          </p:nvSpPr>
          <p:spPr>
            <a:xfrm>
              <a:off x="5389200" y="3332520"/>
              <a:ext cx="159120" cy="15912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201"/>
            <p:cNvSpPr/>
            <p:nvPr/>
          </p:nvSpPr>
          <p:spPr>
            <a:xfrm>
              <a:off x="5273280" y="3216600"/>
              <a:ext cx="307800" cy="3078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6" name="Group 202"/>
          <p:cNvGrpSpPr/>
          <p:nvPr/>
        </p:nvGrpSpPr>
        <p:grpSpPr>
          <a:xfrm>
            <a:off x="692280" y="3711240"/>
            <a:ext cx="333360" cy="333360"/>
            <a:chOff x="692280" y="3711240"/>
            <a:chExt cx="333360" cy="333360"/>
          </a:xfrm>
        </p:grpSpPr>
        <p:sp>
          <p:nvSpPr>
            <p:cNvPr id="867" name="CustomShape 203"/>
            <p:cNvSpPr/>
            <p:nvPr/>
          </p:nvSpPr>
          <p:spPr>
            <a:xfrm>
              <a:off x="692280" y="3711240"/>
              <a:ext cx="333360" cy="3333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204"/>
            <p:cNvSpPr/>
            <p:nvPr/>
          </p:nvSpPr>
          <p:spPr>
            <a:xfrm>
              <a:off x="712440" y="3969720"/>
              <a:ext cx="54720" cy="547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205"/>
            <p:cNvSpPr/>
            <p:nvPr/>
          </p:nvSpPr>
          <p:spPr>
            <a:xfrm>
              <a:off x="755280" y="4001760"/>
              <a:ext cx="34920" cy="349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206"/>
            <p:cNvSpPr/>
            <p:nvPr/>
          </p:nvSpPr>
          <p:spPr>
            <a:xfrm>
              <a:off x="700200" y="3946680"/>
              <a:ext cx="34920" cy="349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1" name="CustomShape 207"/>
          <p:cNvSpPr/>
          <p:nvPr/>
        </p:nvSpPr>
        <p:spPr>
          <a:xfrm>
            <a:off x="1186200" y="3776400"/>
            <a:ext cx="361080" cy="2037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2" name="Group 208"/>
          <p:cNvGrpSpPr/>
          <p:nvPr/>
        </p:nvGrpSpPr>
        <p:grpSpPr>
          <a:xfrm>
            <a:off x="1752840" y="3686400"/>
            <a:ext cx="242280" cy="383040"/>
            <a:chOff x="1752840" y="3686400"/>
            <a:chExt cx="242280" cy="383040"/>
          </a:xfrm>
        </p:grpSpPr>
        <p:sp>
          <p:nvSpPr>
            <p:cNvPr id="873" name="CustomShape 209"/>
            <p:cNvSpPr/>
            <p:nvPr/>
          </p:nvSpPr>
          <p:spPr>
            <a:xfrm>
              <a:off x="1909080" y="3852000"/>
              <a:ext cx="86040" cy="8604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210"/>
            <p:cNvSpPr/>
            <p:nvPr/>
          </p:nvSpPr>
          <p:spPr>
            <a:xfrm>
              <a:off x="1752840" y="3877200"/>
              <a:ext cx="117720" cy="11772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211"/>
            <p:cNvSpPr/>
            <p:nvPr/>
          </p:nvSpPr>
          <p:spPr>
            <a:xfrm>
              <a:off x="1799280" y="3686400"/>
              <a:ext cx="180360" cy="38304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6" name="Group 212"/>
          <p:cNvGrpSpPr/>
          <p:nvPr/>
        </p:nvGrpSpPr>
        <p:grpSpPr>
          <a:xfrm>
            <a:off x="2238840" y="3691440"/>
            <a:ext cx="286200" cy="372960"/>
            <a:chOff x="2238840" y="3691440"/>
            <a:chExt cx="286200" cy="372960"/>
          </a:xfrm>
        </p:grpSpPr>
        <p:sp>
          <p:nvSpPr>
            <p:cNvPr id="877" name="CustomShape 213"/>
            <p:cNvSpPr/>
            <p:nvPr/>
          </p:nvSpPr>
          <p:spPr>
            <a:xfrm>
              <a:off x="2405160" y="3691440"/>
              <a:ext cx="94680" cy="9432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214"/>
            <p:cNvSpPr/>
            <p:nvPr/>
          </p:nvSpPr>
          <p:spPr>
            <a:xfrm>
              <a:off x="2247120" y="3706560"/>
              <a:ext cx="277920" cy="3578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215"/>
            <p:cNvSpPr/>
            <p:nvPr/>
          </p:nvSpPr>
          <p:spPr>
            <a:xfrm>
              <a:off x="2238840" y="3737880"/>
              <a:ext cx="128880" cy="12888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0" name="CustomShape 216"/>
          <p:cNvSpPr/>
          <p:nvPr/>
        </p:nvSpPr>
        <p:spPr>
          <a:xfrm>
            <a:off x="3243960" y="3725280"/>
            <a:ext cx="306000" cy="30600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217"/>
          <p:cNvSpPr/>
          <p:nvPr/>
        </p:nvSpPr>
        <p:spPr>
          <a:xfrm>
            <a:off x="2736360" y="3744720"/>
            <a:ext cx="306000" cy="26712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218"/>
          <p:cNvSpPr/>
          <p:nvPr/>
        </p:nvSpPr>
        <p:spPr>
          <a:xfrm>
            <a:off x="3750120" y="3723840"/>
            <a:ext cx="308520" cy="3085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3" name="Group 219"/>
          <p:cNvGrpSpPr/>
          <p:nvPr/>
        </p:nvGrpSpPr>
        <p:grpSpPr>
          <a:xfrm>
            <a:off x="4235040" y="3728160"/>
            <a:ext cx="353520" cy="299520"/>
            <a:chOff x="4235040" y="3728160"/>
            <a:chExt cx="353520" cy="299520"/>
          </a:xfrm>
        </p:grpSpPr>
        <p:sp>
          <p:nvSpPr>
            <p:cNvPr id="884" name="CustomShape 220"/>
            <p:cNvSpPr/>
            <p:nvPr/>
          </p:nvSpPr>
          <p:spPr>
            <a:xfrm>
              <a:off x="4525200" y="3988440"/>
              <a:ext cx="49320" cy="3924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221"/>
            <p:cNvSpPr/>
            <p:nvPr/>
          </p:nvSpPr>
          <p:spPr>
            <a:xfrm>
              <a:off x="4249440" y="3988440"/>
              <a:ext cx="49320" cy="3924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222"/>
            <p:cNvSpPr/>
            <p:nvPr/>
          </p:nvSpPr>
          <p:spPr>
            <a:xfrm>
              <a:off x="4235040" y="3728160"/>
              <a:ext cx="353520" cy="25128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7" name="CustomShape 223"/>
          <p:cNvSpPr/>
          <p:nvPr/>
        </p:nvSpPr>
        <p:spPr>
          <a:xfrm>
            <a:off x="4761000" y="3719160"/>
            <a:ext cx="317880" cy="31788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8" name="Group 224"/>
          <p:cNvGrpSpPr/>
          <p:nvPr/>
        </p:nvGrpSpPr>
        <p:grpSpPr>
          <a:xfrm>
            <a:off x="5264280" y="3704040"/>
            <a:ext cx="326160" cy="348120"/>
            <a:chOff x="5264280" y="3704040"/>
            <a:chExt cx="326160" cy="348120"/>
          </a:xfrm>
        </p:grpSpPr>
        <p:sp>
          <p:nvSpPr>
            <p:cNvPr id="889" name="CustomShape 225"/>
            <p:cNvSpPr/>
            <p:nvPr/>
          </p:nvSpPr>
          <p:spPr>
            <a:xfrm>
              <a:off x="5264280" y="3986280"/>
              <a:ext cx="326160" cy="2916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226"/>
            <p:cNvSpPr/>
            <p:nvPr/>
          </p:nvSpPr>
          <p:spPr>
            <a:xfrm>
              <a:off x="5264280" y="4023000"/>
              <a:ext cx="326160" cy="2916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227"/>
            <p:cNvSpPr/>
            <p:nvPr/>
          </p:nvSpPr>
          <p:spPr>
            <a:xfrm>
              <a:off x="5295960" y="3704040"/>
              <a:ext cx="263160" cy="28368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2" name="CustomShape 228"/>
          <p:cNvSpPr/>
          <p:nvPr/>
        </p:nvSpPr>
        <p:spPr>
          <a:xfrm>
            <a:off x="649440" y="4262400"/>
            <a:ext cx="419040" cy="24696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3" name="Group 229"/>
          <p:cNvGrpSpPr/>
          <p:nvPr/>
        </p:nvGrpSpPr>
        <p:grpSpPr>
          <a:xfrm>
            <a:off x="1199520" y="4221000"/>
            <a:ext cx="334440" cy="329040"/>
            <a:chOff x="1199520" y="4221000"/>
            <a:chExt cx="334440" cy="329040"/>
          </a:xfrm>
        </p:grpSpPr>
        <p:sp>
          <p:nvSpPr>
            <p:cNvPr id="894" name="CustomShape 230"/>
            <p:cNvSpPr/>
            <p:nvPr/>
          </p:nvSpPr>
          <p:spPr>
            <a:xfrm>
              <a:off x="1199520" y="4343040"/>
              <a:ext cx="281880" cy="16704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231"/>
            <p:cNvSpPr/>
            <p:nvPr/>
          </p:nvSpPr>
          <p:spPr>
            <a:xfrm>
              <a:off x="1199520" y="4520880"/>
              <a:ext cx="334440" cy="2916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232"/>
            <p:cNvSpPr/>
            <p:nvPr/>
          </p:nvSpPr>
          <p:spPr>
            <a:xfrm>
              <a:off x="1355760" y="4221000"/>
              <a:ext cx="23040" cy="97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233"/>
            <p:cNvSpPr/>
            <p:nvPr/>
          </p:nvSpPr>
          <p:spPr>
            <a:xfrm>
              <a:off x="1322640" y="4221000"/>
              <a:ext cx="23040" cy="972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234"/>
            <p:cNvSpPr/>
            <p:nvPr/>
          </p:nvSpPr>
          <p:spPr>
            <a:xfrm>
              <a:off x="1388880" y="4221000"/>
              <a:ext cx="22680" cy="972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9" name="Group 235"/>
          <p:cNvGrpSpPr/>
          <p:nvPr/>
        </p:nvGrpSpPr>
        <p:grpSpPr>
          <a:xfrm>
            <a:off x="1736640" y="4210560"/>
            <a:ext cx="274680" cy="350280"/>
            <a:chOff x="1736640" y="4210560"/>
            <a:chExt cx="274680" cy="350280"/>
          </a:xfrm>
        </p:grpSpPr>
        <p:sp>
          <p:nvSpPr>
            <p:cNvPr id="900" name="CustomShape 236"/>
            <p:cNvSpPr/>
            <p:nvPr/>
          </p:nvSpPr>
          <p:spPr>
            <a:xfrm>
              <a:off x="1736640" y="4210560"/>
              <a:ext cx="274680" cy="34992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237"/>
            <p:cNvSpPr/>
            <p:nvPr/>
          </p:nvSpPr>
          <p:spPr>
            <a:xfrm>
              <a:off x="1751400" y="4400640"/>
              <a:ext cx="85320" cy="16020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238"/>
            <p:cNvSpPr/>
            <p:nvPr/>
          </p:nvSpPr>
          <p:spPr>
            <a:xfrm>
              <a:off x="1911600" y="4400640"/>
              <a:ext cx="85320" cy="16020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3" name="Group 239"/>
          <p:cNvGrpSpPr/>
          <p:nvPr/>
        </p:nvGrpSpPr>
        <p:grpSpPr>
          <a:xfrm>
            <a:off x="2224080" y="4223880"/>
            <a:ext cx="315000" cy="324000"/>
            <a:chOff x="2224080" y="4223880"/>
            <a:chExt cx="315000" cy="324000"/>
          </a:xfrm>
        </p:grpSpPr>
        <p:sp>
          <p:nvSpPr>
            <p:cNvPr id="904" name="CustomShape 240"/>
            <p:cNvSpPr/>
            <p:nvPr/>
          </p:nvSpPr>
          <p:spPr>
            <a:xfrm>
              <a:off x="2386080" y="4389120"/>
              <a:ext cx="152280" cy="15876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241"/>
            <p:cNvSpPr/>
            <p:nvPr/>
          </p:nvSpPr>
          <p:spPr>
            <a:xfrm>
              <a:off x="2225160" y="4223880"/>
              <a:ext cx="153360" cy="15660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242"/>
            <p:cNvSpPr/>
            <p:nvPr/>
          </p:nvSpPr>
          <p:spPr>
            <a:xfrm>
              <a:off x="2224080" y="4228200"/>
              <a:ext cx="315000" cy="31500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7" name="Group 243"/>
          <p:cNvGrpSpPr/>
          <p:nvPr/>
        </p:nvGrpSpPr>
        <p:grpSpPr>
          <a:xfrm>
            <a:off x="2701080" y="4230720"/>
            <a:ext cx="376560" cy="309600"/>
            <a:chOff x="2701080" y="4230720"/>
            <a:chExt cx="376560" cy="309600"/>
          </a:xfrm>
        </p:grpSpPr>
        <p:sp>
          <p:nvSpPr>
            <p:cNvPr id="908" name="CustomShape 244"/>
            <p:cNvSpPr/>
            <p:nvPr/>
          </p:nvSpPr>
          <p:spPr>
            <a:xfrm>
              <a:off x="2701080" y="4458960"/>
              <a:ext cx="376560" cy="81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245"/>
            <p:cNvSpPr/>
            <p:nvPr/>
          </p:nvSpPr>
          <p:spPr>
            <a:xfrm>
              <a:off x="2734200" y="4342680"/>
              <a:ext cx="310320" cy="10548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246"/>
            <p:cNvSpPr/>
            <p:nvPr/>
          </p:nvSpPr>
          <p:spPr>
            <a:xfrm>
              <a:off x="2877840" y="4230720"/>
              <a:ext cx="22680" cy="972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247"/>
            <p:cNvSpPr/>
            <p:nvPr/>
          </p:nvSpPr>
          <p:spPr>
            <a:xfrm>
              <a:off x="2844720" y="4230720"/>
              <a:ext cx="23040" cy="97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248"/>
            <p:cNvSpPr/>
            <p:nvPr/>
          </p:nvSpPr>
          <p:spPr>
            <a:xfrm>
              <a:off x="2910600" y="4230720"/>
              <a:ext cx="23040" cy="97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3" name="Group 249"/>
          <p:cNvGrpSpPr/>
          <p:nvPr/>
        </p:nvGrpSpPr>
        <p:grpSpPr>
          <a:xfrm>
            <a:off x="3697560" y="4197600"/>
            <a:ext cx="413640" cy="375840"/>
            <a:chOff x="3697560" y="4197600"/>
            <a:chExt cx="413640" cy="375840"/>
          </a:xfrm>
        </p:grpSpPr>
        <p:sp>
          <p:nvSpPr>
            <p:cNvPr id="914" name="CustomShape 250"/>
            <p:cNvSpPr/>
            <p:nvPr/>
          </p:nvSpPr>
          <p:spPr>
            <a:xfrm>
              <a:off x="3908880" y="4404240"/>
              <a:ext cx="160200" cy="16920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251"/>
            <p:cNvSpPr/>
            <p:nvPr/>
          </p:nvSpPr>
          <p:spPr>
            <a:xfrm>
              <a:off x="3739680" y="4403520"/>
              <a:ext cx="159480" cy="16992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252"/>
            <p:cNvSpPr/>
            <p:nvPr/>
          </p:nvSpPr>
          <p:spPr>
            <a:xfrm>
              <a:off x="3749760" y="4197600"/>
              <a:ext cx="309600" cy="1774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253"/>
            <p:cNvSpPr/>
            <p:nvPr/>
          </p:nvSpPr>
          <p:spPr>
            <a:xfrm>
              <a:off x="3697560" y="4292280"/>
              <a:ext cx="206640" cy="17028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254"/>
            <p:cNvSpPr/>
            <p:nvPr/>
          </p:nvSpPr>
          <p:spPr>
            <a:xfrm>
              <a:off x="3904560" y="4292280"/>
              <a:ext cx="206640" cy="17028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9" name="Group 255"/>
          <p:cNvGrpSpPr/>
          <p:nvPr/>
        </p:nvGrpSpPr>
        <p:grpSpPr>
          <a:xfrm>
            <a:off x="3253680" y="4218840"/>
            <a:ext cx="286560" cy="333000"/>
            <a:chOff x="3253680" y="4218840"/>
            <a:chExt cx="286560" cy="333000"/>
          </a:xfrm>
        </p:grpSpPr>
        <p:sp>
          <p:nvSpPr>
            <p:cNvPr id="920" name="CustomShape 256"/>
            <p:cNvSpPr/>
            <p:nvPr/>
          </p:nvSpPr>
          <p:spPr>
            <a:xfrm>
              <a:off x="3393000" y="4218840"/>
              <a:ext cx="64800" cy="7740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257"/>
            <p:cNvSpPr/>
            <p:nvPr/>
          </p:nvSpPr>
          <p:spPr>
            <a:xfrm>
              <a:off x="3253680" y="4258080"/>
              <a:ext cx="286560" cy="2937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2" name="Group 258"/>
          <p:cNvGrpSpPr/>
          <p:nvPr/>
        </p:nvGrpSpPr>
        <p:grpSpPr>
          <a:xfrm>
            <a:off x="4209120" y="4190760"/>
            <a:ext cx="406080" cy="389880"/>
            <a:chOff x="4209120" y="4190760"/>
            <a:chExt cx="406080" cy="389880"/>
          </a:xfrm>
        </p:grpSpPr>
        <p:sp>
          <p:nvSpPr>
            <p:cNvPr id="923" name="CustomShape 259"/>
            <p:cNvSpPr/>
            <p:nvPr/>
          </p:nvSpPr>
          <p:spPr>
            <a:xfrm>
              <a:off x="4460400" y="4190760"/>
              <a:ext cx="120960" cy="1339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260"/>
            <p:cNvSpPr/>
            <p:nvPr/>
          </p:nvSpPr>
          <p:spPr>
            <a:xfrm>
              <a:off x="4276440" y="4210560"/>
              <a:ext cx="96120" cy="1112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261"/>
            <p:cNvSpPr/>
            <p:nvPr/>
          </p:nvSpPr>
          <p:spPr>
            <a:xfrm>
              <a:off x="4209120" y="4403160"/>
              <a:ext cx="135360" cy="82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262"/>
            <p:cNvSpPr/>
            <p:nvPr/>
          </p:nvSpPr>
          <p:spPr>
            <a:xfrm>
              <a:off x="4375080" y="4460400"/>
              <a:ext cx="66960" cy="12024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263"/>
            <p:cNvSpPr/>
            <p:nvPr/>
          </p:nvSpPr>
          <p:spPr>
            <a:xfrm>
              <a:off x="4493520" y="4367880"/>
              <a:ext cx="121680" cy="673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264"/>
            <p:cNvSpPr/>
            <p:nvPr/>
          </p:nvSpPr>
          <p:spPr>
            <a:xfrm>
              <a:off x="4343760" y="4308840"/>
              <a:ext cx="142200" cy="1425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9" name="CustomShape 265"/>
          <p:cNvSpPr/>
          <p:nvPr/>
        </p:nvSpPr>
        <p:spPr>
          <a:xfrm>
            <a:off x="4741200" y="4287240"/>
            <a:ext cx="357480" cy="19728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0" name="Group 266"/>
          <p:cNvGrpSpPr/>
          <p:nvPr/>
        </p:nvGrpSpPr>
        <p:grpSpPr>
          <a:xfrm>
            <a:off x="5296320" y="4248720"/>
            <a:ext cx="260280" cy="299520"/>
            <a:chOff x="5296320" y="4248720"/>
            <a:chExt cx="260280" cy="299520"/>
          </a:xfrm>
        </p:grpSpPr>
        <p:sp>
          <p:nvSpPr>
            <p:cNvPr id="931" name="CustomShape 267"/>
            <p:cNvSpPr/>
            <p:nvPr/>
          </p:nvSpPr>
          <p:spPr>
            <a:xfrm>
              <a:off x="5340600" y="4248720"/>
              <a:ext cx="79200" cy="11088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268"/>
            <p:cNvSpPr/>
            <p:nvPr/>
          </p:nvSpPr>
          <p:spPr>
            <a:xfrm>
              <a:off x="5296320" y="4336200"/>
              <a:ext cx="63000" cy="8784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269"/>
            <p:cNvSpPr/>
            <p:nvPr/>
          </p:nvSpPr>
          <p:spPr>
            <a:xfrm>
              <a:off x="5436360" y="4250520"/>
              <a:ext cx="79200" cy="10908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270"/>
            <p:cNvSpPr/>
            <p:nvPr/>
          </p:nvSpPr>
          <p:spPr>
            <a:xfrm>
              <a:off x="5491080" y="4338720"/>
              <a:ext cx="65520" cy="8712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271"/>
            <p:cNvSpPr/>
            <p:nvPr/>
          </p:nvSpPr>
          <p:spPr>
            <a:xfrm>
              <a:off x="5328000" y="4361400"/>
              <a:ext cx="198360" cy="18684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6" name="Group 272"/>
          <p:cNvGrpSpPr/>
          <p:nvPr/>
        </p:nvGrpSpPr>
        <p:grpSpPr>
          <a:xfrm>
            <a:off x="5978520" y="2410920"/>
            <a:ext cx="432360" cy="420840"/>
            <a:chOff x="5978520" y="2410920"/>
            <a:chExt cx="432360" cy="420840"/>
          </a:xfrm>
        </p:grpSpPr>
        <p:sp>
          <p:nvSpPr>
            <p:cNvPr id="937" name="CustomShape 273"/>
            <p:cNvSpPr/>
            <p:nvPr/>
          </p:nvSpPr>
          <p:spPr>
            <a:xfrm>
              <a:off x="5978520" y="241092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274"/>
            <p:cNvSpPr/>
            <p:nvPr/>
          </p:nvSpPr>
          <p:spPr>
            <a:xfrm>
              <a:off x="6054120" y="248076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9" name="CustomShape 275"/>
          <p:cNvSpPr/>
          <p:nvPr/>
        </p:nvSpPr>
        <p:spPr>
          <a:xfrm>
            <a:off x="6172560" y="264708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0" name="Group 276"/>
          <p:cNvGrpSpPr/>
          <p:nvPr/>
        </p:nvGrpSpPr>
        <p:grpSpPr>
          <a:xfrm>
            <a:off x="6863760" y="2390400"/>
            <a:ext cx="432360" cy="420840"/>
            <a:chOff x="6863760" y="2390400"/>
            <a:chExt cx="432360" cy="420840"/>
          </a:xfrm>
        </p:grpSpPr>
        <p:sp>
          <p:nvSpPr>
            <p:cNvPr id="941" name="CustomShape 277"/>
            <p:cNvSpPr/>
            <p:nvPr/>
          </p:nvSpPr>
          <p:spPr>
            <a:xfrm>
              <a:off x="6863760" y="2390400"/>
              <a:ext cx="43236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f99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278"/>
            <p:cNvSpPr/>
            <p:nvPr/>
          </p:nvSpPr>
          <p:spPr>
            <a:xfrm>
              <a:off x="6939000" y="246024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f99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3" name="CustomShape 279"/>
          <p:cNvSpPr/>
          <p:nvPr/>
        </p:nvSpPr>
        <p:spPr>
          <a:xfrm>
            <a:off x="7057440" y="26265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6d9eeb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4" name="Group 280"/>
          <p:cNvGrpSpPr/>
          <p:nvPr/>
        </p:nvGrpSpPr>
        <p:grpSpPr>
          <a:xfrm>
            <a:off x="5978880" y="3139560"/>
            <a:ext cx="1075680" cy="1047600"/>
            <a:chOff x="5978880" y="3139560"/>
            <a:chExt cx="1075680" cy="1047600"/>
          </a:xfrm>
        </p:grpSpPr>
        <p:sp>
          <p:nvSpPr>
            <p:cNvPr id="945" name="CustomShape 281"/>
            <p:cNvSpPr/>
            <p:nvPr/>
          </p:nvSpPr>
          <p:spPr>
            <a:xfrm>
              <a:off x="5978880" y="3139560"/>
              <a:ext cx="1075680" cy="10476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440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282"/>
            <p:cNvSpPr/>
            <p:nvPr/>
          </p:nvSpPr>
          <p:spPr>
            <a:xfrm>
              <a:off x="6166800" y="3313080"/>
              <a:ext cx="699840" cy="6998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440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7" name="CustomShape 283"/>
          <p:cNvSpPr/>
          <p:nvPr/>
        </p:nvSpPr>
        <p:spPr>
          <a:xfrm>
            <a:off x="6461280" y="3726360"/>
            <a:ext cx="996840" cy="5630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rgbClr val="6d9eeb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284"/>
          <p:cNvSpPr/>
          <p:nvPr/>
        </p:nvSpPr>
        <p:spPr>
          <a:xfrm>
            <a:off x="5867640" y="693000"/>
            <a:ext cx="2591640" cy="15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900" spc="-1" strike="noStrike">
                <a:solidFill>
                  <a:srgbClr val="000000"/>
                </a:solidFill>
                <a:latin typeface="Work Sans"/>
                <a:ea typeface="Work Sans"/>
              </a:rPr>
              <a:t>SlidesCarnival icons are editable shapes</a:t>
            </a:r>
            <a:r>
              <a:rPr b="0" lang="en" sz="900" spc="-1" strike="noStrike">
                <a:solidFill>
                  <a:srgbClr val="000000"/>
                </a:solidFill>
                <a:latin typeface="Work Sans"/>
                <a:ea typeface="Work Sans"/>
              </a:rPr>
              <a:t>. 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900" spc="-1" strike="noStrike">
                <a:solidFill>
                  <a:srgbClr val="000000"/>
                </a:solidFill>
                <a:latin typeface="Work Sans"/>
                <a:ea typeface="Work Sans"/>
              </a:rPr>
              <a:t>This means that you can:</a:t>
            </a:r>
            <a:endParaRPr b="0" lang="en-IN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Work Sans"/>
              <a:buChar char="●"/>
            </a:pPr>
            <a:r>
              <a:rPr b="0" lang="en" sz="900" spc="-1" strike="noStrike">
                <a:solidFill>
                  <a:srgbClr val="000000"/>
                </a:solidFill>
                <a:latin typeface="Work Sans"/>
                <a:ea typeface="Work Sans"/>
              </a:rPr>
              <a:t>Resize them without losing quality.</a:t>
            </a:r>
            <a:endParaRPr b="0" lang="en-IN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Work Sans"/>
              <a:buChar char="●"/>
            </a:pPr>
            <a:r>
              <a:rPr b="0" lang="en" sz="900" spc="-1" strike="noStrike">
                <a:solidFill>
                  <a:srgbClr val="000000"/>
                </a:solidFill>
                <a:latin typeface="Work Sans"/>
                <a:ea typeface="Work Sans"/>
              </a:rPr>
              <a:t>Change fill color and opacity.</a:t>
            </a:r>
            <a:endParaRPr b="0" lang="en-IN" sz="900" spc="-1" strike="noStrike">
              <a:latin typeface="Arial"/>
            </a:endParaRPr>
          </a:p>
          <a:p>
            <a:pPr marL="457200" indent="-285480">
              <a:lnSpc>
                <a:spcPct val="100000"/>
              </a:lnSpc>
              <a:buClr>
                <a:srgbClr val="000000"/>
              </a:buClr>
              <a:buFont typeface="Work Sans"/>
              <a:buChar char="●"/>
            </a:pPr>
            <a:r>
              <a:rPr b="0" lang="en" sz="900" spc="-1" strike="noStrike">
                <a:solidFill>
                  <a:srgbClr val="000000"/>
                </a:solidFill>
                <a:latin typeface="Work Sans"/>
                <a:ea typeface="Work Sans"/>
              </a:rPr>
              <a:t>Change line color, width and style.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900" spc="-1" strike="noStrike">
                <a:solidFill>
                  <a:srgbClr val="000000"/>
                </a:solidFill>
                <a:latin typeface="Work Sans"/>
                <a:ea typeface="Work Sans"/>
              </a:rPr>
              <a:t>Isn’t that nice? :)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900" spc="-1" strike="noStrike">
                <a:solidFill>
                  <a:srgbClr val="000000"/>
                </a:solidFill>
                <a:latin typeface="Work Sans"/>
                <a:ea typeface="Work Sans"/>
              </a:rPr>
              <a:t>Examples: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CustomShape 1"/>
          <p:cNvSpPr/>
          <p:nvPr/>
        </p:nvSpPr>
        <p:spPr>
          <a:xfrm>
            <a:off x="2087640" y="914400"/>
            <a:ext cx="6676560" cy="13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Now you can use any emoji as an icon!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And of course it resizes without losing quality and you can change the color.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Work Sans Light"/>
                <a:ea typeface="Work Sans Light"/>
              </a:rPr>
              <a:t>How? Follow Google instructions </a:t>
            </a:r>
            <a:r>
              <a:rPr b="0" lang="en" sz="1400" spc="-1" strike="noStrike" u="sng">
                <a:solidFill>
                  <a:srgbClr val="1155cc"/>
                </a:solidFill>
                <a:uFillTx/>
                <a:latin typeface="Work Sans Light"/>
                <a:ea typeface="Work Sans Light"/>
                <a:hlinkClick r:id="rId1"/>
              </a:rPr>
              <a:t>https://twitter.com/googledocs/status/730087240156643328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950" name="CustomShape 2"/>
          <p:cNvSpPr/>
          <p:nvPr/>
        </p:nvSpPr>
        <p:spPr>
          <a:xfrm>
            <a:off x="731880" y="2374200"/>
            <a:ext cx="7327080" cy="25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Arial"/>
                <a:ea typeface="Arial"/>
              </a:rPr>
              <a:t>✋👆👉👍👤👦👧👨👩👪💃🏃💑❤😂😉😋😒😭👶😸🐟🍒🍔💣📌📖🔨🎃🎈🎨🏈🏰🌏🔌🔑</a:t>
            </a:r>
            <a:r>
              <a:rPr b="1" lang="en" sz="2400" spc="-1" strike="noStrike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</a:rPr>
              <a:t> </a:t>
            </a:r>
            <a:r>
              <a:rPr b="1" lang="en" sz="2400" spc="-1" strike="noStrike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</a:rPr>
              <a:t>and many more...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51" name="CustomShape 3"/>
          <p:cNvSpPr/>
          <p:nvPr/>
        </p:nvSpPr>
        <p:spPr>
          <a:xfrm>
            <a:off x="5727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9600" spc="-1" strike="noStrike">
                <a:solidFill>
                  <a:srgbClr val="000000"/>
                </a:solidFill>
                <a:latin typeface="Arial"/>
                <a:ea typeface="Arial"/>
              </a:rPr>
              <a:t>😉</a:t>
            </a:r>
            <a:endParaRPr b="0" lang="en-IN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642;p40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>
            <a:noFill/>
          </a:ln>
        </p:spPr>
      </p:pic>
      <p:sp>
        <p:nvSpPr>
          <p:cNvPr id="953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954" name="Group 2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955" name="Group 3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956" name="CustomShape 4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957" name="CustomShape 5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58" name="Group 6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959" name="CustomShape 7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960" name="CustomShape 8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61" name="Group 9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962" name="CustomShape 1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963" name="CustomShape 11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64" name="Group 12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965" name="CustomShape 13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966" name="CustomShape 14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7570440" y="35424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432720" y="1026360"/>
            <a:ext cx="6177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Generative Models Difficulties and disadvantages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642600" y="1792080"/>
            <a:ext cx="78584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Need to enumerate all possible observation sequences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Not practical to represent multiple interacting features or long-range dependencies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of the observations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Very strict independence assumptions on the observations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7570440" y="35424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564120" y="968400"/>
            <a:ext cx="252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Conditional Models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489600" y="1510920"/>
            <a:ext cx="816444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Given an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observable variable X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and a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target/label variable 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, a conditional model is a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statistical model of the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conditional probability distribution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of Y given X, P(Y|X)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Eg: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Maximum entropy Markov Models (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MEMM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s)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Allow arbitrary, non-independent features on the observation sequence X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The probability of a transition between labels may depend on past and future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observations relax strong independence assumptions in generative models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434" name="Picture 6" descr=""/>
          <p:cNvPicPr/>
          <p:nvPr/>
        </p:nvPicPr>
        <p:blipFill>
          <a:blip r:embed="rId1"/>
          <a:stretch/>
        </p:blipFill>
        <p:spPr>
          <a:xfrm>
            <a:off x="808200" y="3165120"/>
            <a:ext cx="4302360" cy="1504080"/>
          </a:xfrm>
          <a:prstGeom prst="rect">
            <a:avLst/>
          </a:prstGeom>
          <a:ln>
            <a:noFill/>
          </a:ln>
        </p:spPr>
      </p:pic>
      <p:pic>
        <p:nvPicPr>
          <p:cNvPr id="435" name="Picture 8" descr=""/>
          <p:cNvPicPr/>
          <p:nvPr/>
        </p:nvPicPr>
        <p:blipFill>
          <a:blip r:embed="rId2"/>
          <a:stretch/>
        </p:blipFill>
        <p:spPr>
          <a:xfrm>
            <a:off x="5110560" y="3488760"/>
            <a:ext cx="3194280" cy="85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615960" y="82944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7570440" y="35424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543600" y="1845720"/>
            <a:ext cx="8257680" cy="15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Many sequence classification models suffer from the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label bias 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At its worst, label bias can cause a model to completely ignore the current observation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when predicting the next label.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Let us talk about an example of POS tagging for a simple sentence.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4572000" y="-1386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5"/>
          <p:cNvSpPr/>
          <p:nvPr/>
        </p:nvSpPr>
        <p:spPr>
          <a:xfrm>
            <a:off x="1132560" y="2941920"/>
            <a:ext cx="6878160" cy="100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marL="285840" indent="-28548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Take the sentence “the cat sat” which consists of the tokens [the, cat, sat</a:t>
            </a: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]</a:t>
            </a: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  <a:ea typeface="Arial"/>
              </a:rPr>
              <a:t>We’d like our model to output the sequence [ARTICLE, NOUN, VERB]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.</a:t>
            </a:r>
            <a:endParaRPr b="0" lang="en-IN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We will use MEMM to solve this,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566640" y="693720"/>
            <a:ext cx="1453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Label Bias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7570440" y="354240"/>
            <a:ext cx="766800" cy="8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en" sz="6600" spc="-1" strike="noStrike">
                <a:solidFill>
                  <a:srgbClr val="000000"/>
                </a:solidFill>
                <a:latin typeface="Work Sans"/>
                <a:ea typeface="Work Sans"/>
              </a:rPr>
              <a:t>1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4572000" y="-1386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4"/>
          <p:cNvSpPr/>
          <p:nvPr/>
        </p:nvSpPr>
        <p:spPr>
          <a:xfrm>
            <a:off x="560160" y="2358720"/>
            <a:ext cx="76446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X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=[</a:t>
            </a:r>
            <a:r>
              <a:rPr b="0" i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x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1​,…,</a:t>
            </a:r>
            <a:r>
              <a:rPr b="0" i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xT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​] is the input or </a:t>
            </a:r>
            <a:r>
              <a:rPr b="0" i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observation sequence Y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=[</a:t>
            </a:r>
            <a:r>
              <a:rPr b="0" i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y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1​,…,</a:t>
            </a:r>
            <a:r>
              <a:rPr b="0" i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yT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​] is the output or </a:t>
            </a:r>
            <a:r>
              <a:rPr b="0" i="1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label sequence</a:t>
            </a:r>
            <a:r>
              <a:rPr b="0" lang="en-US" sz="1400" spc="-1" strike="noStrike">
                <a:solidFill>
                  <a:srgbClr val="333333"/>
                </a:solidFill>
                <a:latin typeface="Arial"/>
                <a:ea typeface="Arial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445" name="Picture 9" descr=""/>
          <p:cNvPicPr/>
          <p:nvPr/>
        </p:nvPicPr>
        <p:blipFill>
          <a:blip r:embed="rId1"/>
          <a:stretch/>
        </p:blipFill>
        <p:spPr>
          <a:xfrm>
            <a:off x="397080" y="1050480"/>
            <a:ext cx="3600360" cy="1258920"/>
          </a:xfrm>
          <a:prstGeom prst="rect">
            <a:avLst/>
          </a:prstGeom>
          <a:ln>
            <a:noFill/>
          </a:ln>
        </p:spPr>
      </p:pic>
      <p:pic>
        <p:nvPicPr>
          <p:cNvPr id="446" name="Picture 10" descr=""/>
          <p:cNvPicPr/>
          <p:nvPr/>
        </p:nvPicPr>
        <p:blipFill>
          <a:blip r:embed="rId2"/>
          <a:stretch/>
        </p:blipFill>
        <p:spPr>
          <a:xfrm>
            <a:off x="4186800" y="1312200"/>
            <a:ext cx="3194280" cy="856800"/>
          </a:xfrm>
          <a:prstGeom prst="rect">
            <a:avLst/>
          </a:prstGeom>
          <a:ln>
            <a:noFill/>
          </a:ln>
        </p:spPr>
      </p:pic>
      <p:pic>
        <p:nvPicPr>
          <p:cNvPr id="447" name="Picture 5" descr=""/>
          <p:cNvPicPr/>
          <p:nvPr/>
        </p:nvPicPr>
        <p:blipFill>
          <a:blip r:embed="rId3"/>
          <a:srcRect l="9134" t="0" r="4199" b="0"/>
          <a:stretch/>
        </p:blipFill>
        <p:spPr>
          <a:xfrm>
            <a:off x="432000" y="3134160"/>
            <a:ext cx="3475080" cy="956520"/>
          </a:xfrm>
          <a:prstGeom prst="rect">
            <a:avLst/>
          </a:prstGeom>
          <a:ln>
            <a:noFill/>
          </a:ln>
        </p:spPr>
      </p:pic>
      <p:sp>
        <p:nvSpPr>
          <p:cNvPr id="448" name="CustomShape 5"/>
          <p:cNvSpPr/>
          <p:nvPr/>
        </p:nvSpPr>
        <p:spPr>
          <a:xfrm>
            <a:off x="3515760" y="2855520"/>
            <a:ext cx="523080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Probabilities are computed with a SoftMax.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where 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is the number of output classes and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​,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​,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−1​) is a scoring function which should give a higher score for 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​ which are likely to be the correct label.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Since we normalize over the set of possible output labels at each time step, we say the model is 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locally normalized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 and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​∣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xt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​,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−1​) are the 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local probabilities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Application>LibreOffice/6.4.0.3$Linux_X86_64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Gowri Shankar Raju Kurapati</dc:creator>
  <dc:description/>
  <dc:language>en-IN</dc:language>
  <cp:lastModifiedBy/>
  <dcterms:modified xsi:type="dcterms:W3CDTF">2020-02-13T21:58:07Z</dcterms:modified>
  <cp:revision>30</cp:revision>
  <dc:subject/>
  <dc:title>Conditional Random Fields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