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notesMasterIdLst>
    <p:notesMasterId r:id="rId15"/>
  </p:notesMasterIdLst>
  <p:sldIdLst>
    <p:sldId id="256" r:id="rId2"/>
    <p:sldId id="257" r:id="rId3"/>
    <p:sldId id="258" r:id="rId4"/>
    <p:sldId id="259" r:id="rId5"/>
    <p:sldId id="260" r:id="rId6"/>
    <p:sldId id="270" r:id="rId7"/>
    <p:sldId id="261" r:id="rId8"/>
    <p:sldId id="262" r:id="rId9"/>
    <p:sldId id="267" r:id="rId10"/>
    <p:sldId id="268" r:id="rId11"/>
    <p:sldId id="27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A14EF-1DD3-4B72-B9FE-479F64985282}" v="216" dt="2024-04-04T09:09:09.963"/>
    <p1510:client id="{16BFC017-66B1-449A-8FD3-518BAE524AD6}" v="122" dt="2024-04-03T23:56:22.090"/>
    <p1510:client id="{25D45EB6-BE4A-4DEF-B60F-1F2E7168DFAA}" v="437" dt="2024-04-04T07:29:03.957"/>
    <p1510:client id="{382657BE-8D03-4751-A74B-16C4DF26C58A}" v="486" dt="2024-04-04T04:33:41.948"/>
    <p1510:client id="{506089EC-FA1B-4B18-99C1-D0D87C55033D}" v="12" dt="2024-04-04T01:07:52.045"/>
    <p1510:client id="{5DED19B5-1265-4B46-96C0-D6BB0D2BA358}" v="20" dt="2024-04-03T22:37:01.260"/>
    <p1510:client id="{66223DB4-2837-40FD-ABD4-33098E9F7928}" v="30" dt="2024-04-04T08:09:17.881"/>
    <p1510:client id="{6DD4E4FF-5A29-43B4-9844-1BA369707A49}" v="105" dt="2024-04-03T22:49:24.060"/>
    <p1510:client id="{83525351-4A28-496E-9B0A-DBD62CF3A107}" v="2" dt="2024-04-04T03:46:25.487"/>
    <p1510:client id="{8DE78495-DD67-4F5B-9E8D-4D13B3C5F531}" v="1353" dt="2024-04-04T06:03:02.620"/>
    <p1510:client id="{902E7F52-C3CD-4554-9444-8D7050539E1B}" v="7" dt="2024-04-04T08:11:48.636"/>
    <p1510:client id="{989AEE93-AF81-45B9-B234-35BC1A6BB12E}" v="3" dt="2024-04-04T01:01:00.786"/>
    <p1510:client id="{9BBDEDAD-EEA0-484B-964A-623B081A6C57}" v="8" dt="2024-04-04T01:15:35.290"/>
    <p1510:client id="{A025A4E7-6FAC-4D18-96B2-C268E5F78B8B}" v="55" dt="2024-04-04T08:04:57.735"/>
    <p1510:client id="{AEA8DBF9-EFD6-4A09-A526-0D416131234E}" v="22" dt="2024-04-04T15:41:28.469"/>
    <p1510:client id="{AEADD985-3D3F-4E61-87CD-79E17C51669A}" v="291" dt="2024-04-04T06:14:07.077"/>
    <p1510:client id="{BA276970-5C49-44A3-8331-CD1BB874CD12}" v="5" dt="2024-04-04T07:24:49.736"/>
    <p1510:client id="{CC6A2568-2A7F-4BA3-9274-CA25A4C497D2}" v="8" dt="2024-04-04T03:11:00.159"/>
    <p1510:client id="{CDAF75A0-808D-4465-860B-50DB1A7534B6}" v="91" dt="2024-04-04T03:28:16.680"/>
    <p1510:client id="{DA1138BC-CF94-4807-A2A6-63937E2FBAC2}" v="273" dt="2024-04-04T02:10:40.839"/>
    <p1510:client id="{DD4848A2-37D0-5C8C-2C8A-2EB155582FC9}" v="97" dt="2024-04-03T22:35:15.426"/>
    <p1510:client id="{DD4DCC15-EA40-4034-8F73-94F9FEB213A2}" v="13" dt="2024-04-04T05:40:24.148"/>
    <p1510:client id="{F055691D-4CE1-4416-8B96-3B89980C8D42}" v="20" dt="2024-04-04T16:16:33.220"/>
    <p1510:client id="{F2943596-BF81-47EE-8A0A-779766CE4BFD}" v="313" dt="2024-04-04T00:25:31.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2115E-CADA-4212-8240-F4A652EF9E6B}" type="datetimeFigureOut">
              <a:t>4/4/2024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FAE6A-EF1E-4654-BDE3-2F2D78774A41}" type="slidenum">
              <a:t>‹#›</a:t>
            </a:fld>
            <a:endParaRPr lang="ko-KR" altLang="en-US"/>
          </a:p>
        </p:txBody>
      </p:sp>
    </p:spTree>
    <p:extLst>
      <p:ext uri="{BB962C8B-B14F-4D97-AF65-F5344CB8AC3E}">
        <p14:creationId xmlns:p14="http://schemas.microsoft.com/office/powerpoint/2010/main" val="277299956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buFont typeface="Arial"/>
              <a:buChar char="•"/>
            </a:pPr>
            <a:r>
              <a:rPr lang="ko-KR" altLang="en-US" err="1">
                <a:ea typeface="맑은 고딕"/>
              </a:rPr>
              <a:t>Heavy</a:t>
            </a:r>
            <a:r>
              <a:rPr lang="ko-KR" altLang="en-US">
                <a:ea typeface="맑은 고딕"/>
              </a:rPr>
              <a:t> </a:t>
            </a:r>
            <a:r>
              <a:rPr lang="ko-KR" altLang="en-US" err="1">
                <a:ea typeface="맑은 고딕"/>
              </a:rPr>
              <a:t>water</a:t>
            </a:r>
            <a:r>
              <a:rPr lang="ko-KR" altLang="en-US">
                <a:ea typeface="맑은 고딕"/>
              </a:rPr>
              <a:t> </a:t>
            </a:r>
            <a:r>
              <a:rPr lang="ko-KR" altLang="en-US" err="1">
                <a:ea typeface="맑은 고딕"/>
              </a:rPr>
              <a:t>enables</a:t>
            </a:r>
            <a:r>
              <a:rPr lang="ko-KR" altLang="en-US">
                <a:ea typeface="맑은 고딕"/>
              </a:rPr>
              <a:t> </a:t>
            </a:r>
            <a:r>
              <a:rPr lang="ko-KR" altLang="en-US" err="1">
                <a:ea typeface="맑은 고딕"/>
              </a:rPr>
              <a:t>more</a:t>
            </a:r>
            <a:r>
              <a:rPr lang="ko-KR" altLang="en-US">
                <a:ea typeface="맑은 고딕"/>
              </a:rPr>
              <a:t> </a:t>
            </a:r>
            <a:r>
              <a:rPr lang="ko-KR" altLang="en-US" err="1">
                <a:ea typeface="맑은 고딕"/>
              </a:rPr>
              <a:t>efficient</a:t>
            </a:r>
            <a:r>
              <a:rPr lang="ko-KR" altLang="en-US">
                <a:ea typeface="맑은 고딕"/>
              </a:rPr>
              <a:t> </a:t>
            </a:r>
            <a:r>
              <a:rPr lang="ko-KR" altLang="en-US" err="1">
                <a:ea typeface="맑은 고딕"/>
              </a:rPr>
              <a:t>moderation</a:t>
            </a:r>
            <a:r>
              <a:rPr lang="ko-KR" altLang="en-US">
                <a:ea typeface="맑은 고딕"/>
              </a:rPr>
              <a:t> of </a:t>
            </a:r>
            <a:r>
              <a:rPr lang="ko-KR" altLang="en-US" err="1">
                <a:ea typeface="맑은 고딕"/>
              </a:rPr>
              <a:t>neutrons</a:t>
            </a:r>
          </a:p>
          <a:p>
            <a:pPr marL="285750" indent="-285750">
              <a:buFont typeface="Arial"/>
              <a:buChar char="•"/>
            </a:pPr>
            <a:r>
              <a:rPr lang="ko-KR" altLang="en-US">
                <a:ea typeface="맑은 고딕"/>
              </a:rPr>
              <a:t>Fuel </a:t>
            </a:r>
            <a:r>
              <a:rPr lang="ko-KR" altLang="en-US" err="1">
                <a:ea typeface="맑은 고딕"/>
              </a:rPr>
              <a:t>bundles</a:t>
            </a:r>
            <a:r>
              <a:rPr lang="ko-KR" altLang="en-US">
                <a:ea typeface="맑은 고딕"/>
              </a:rPr>
              <a:t> </a:t>
            </a:r>
            <a:r>
              <a:rPr lang="ko-KR" altLang="en-US" err="1">
                <a:ea typeface="맑은 고딕"/>
              </a:rPr>
              <a:t>contained</a:t>
            </a:r>
            <a:r>
              <a:rPr lang="ko-KR" altLang="en-US">
                <a:ea typeface="맑은 고딕"/>
              </a:rPr>
              <a:t> </a:t>
            </a:r>
            <a:r>
              <a:rPr lang="ko-KR" altLang="en-US" err="1">
                <a:ea typeface="맑은 고딕"/>
              </a:rPr>
              <a:t>in</a:t>
            </a:r>
            <a:r>
              <a:rPr lang="ko-KR" altLang="en-US">
                <a:ea typeface="맑은 고딕"/>
              </a:rPr>
              <a:t> </a:t>
            </a:r>
            <a:r>
              <a:rPr lang="ko-KR" altLang="en-US" err="1">
                <a:ea typeface="맑은 고딕"/>
              </a:rPr>
              <a:t>horizontal</a:t>
            </a:r>
            <a:r>
              <a:rPr lang="ko-KR" altLang="en-US">
                <a:ea typeface="맑은 고딕"/>
              </a:rPr>
              <a:t> </a:t>
            </a:r>
            <a:r>
              <a:rPr lang="ko-KR" altLang="en-US" err="1">
                <a:ea typeface="맑은 고딕"/>
              </a:rPr>
              <a:t>pressure</a:t>
            </a:r>
            <a:r>
              <a:rPr lang="ko-KR" altLang="en-US">
                <a:ea typeface="맑은 고딕"/>
              </a:rPr>
              <a:t> </a:t>
            </a:r>
            <a:r>
              <a:rPr lang="ko-KR" altLang="en-US" err="1">
                <a:ea typeface="맑은 고딕"/>
              </a:rPr>
              <a:t>tubes</a:t>
            </a:r>
            <a:r>
              <a:rPr lang="ko-KR" altLang="en-US">
                <a:ea typeface="맑은 고딕"/>
              </a:rPr>
              <a:t> </a:t>
            </a:r>
            <a:r>
              <a:rPr lang="ko-KR" altLang="en-US" err="1">
                <a:ea typeface="맑은 고딕"/>
              </a:rPr>
              <a:t>in</a:t>
            </a:r>
            <a:r>
              <a:rPr lang="ko-KR" altLang="en-US">
                <a:ea typeface="맑은 고딕"/>
              </a:rPr>
              <a:t> </a:t>
            </a:r>
            <a:r>
              <a:rPr lang="ko-KR" altLang="en-US" err="1">
                <a:ea typeface="맑은 고딕"/>
              </a:rPr>
              <a:t>calandria</a:t>
            </a:r>
          </a:p>
          <a:p>
            <a:pPr marL="285750" indent="-285750">
              <a:buFont typeface="Arial"/>
              <a:buChar char="•"/>
            </a:pPr>
            <a:r>
              <a:rPr lang="ko-KR" altLang="en-US" err="1">
                <a:ea typeface="맑은 고딕"/>
              </a:rPr>
              <a:t>Online</a:t>
            </a:r>
            <a:r>
              <a:rPr lang="ko-KR" altLang="en-US">
                <a:ea typeface="맑은 고딕"/>
              </a:rPr>
              <a:t> </a:t>
            </a:r>
            <a:r>
              <a:rPr lang="ko-KR" altLang="en-US" err="1">
                <a:ea typeface="맑은 고딕"/>
              </a:rPr>
              <a:t>refueling</a:t>
            </a:r>
            <a:r>
              <a:rPr lang="ko-KR" altLang="en-US">
                <a:ea typeface="맑은 고딕"/>
              </a:rPr>
              <a:t>: </a:t>
            </a:r>
            <a:r>
              <a:rPr lang="ko-KR" altLang="en-US" err="1">
                <a:ea typeface="맑은 고딕"/>
              </a:rPr>
              <a:t>while</a:t>
            </a:r>
            <a:r>
              <a:rPr lang="ko-KR" altLang="en-US">
                <a:ea typeface="맑은 고딕"/>
              </a:rPr>
              <a:t> </a:t>
            </a:r>
            <a:r>
              <a:rPr lang="ko-KR" altLang="en-US" err="1">
                <a:ea typeface="맑은 고딕"/>
              </a:rPr>
              <a:t>reactor</a:t>
            </a:r>
            <a:r>
              <a:rPr lang="ko-KR" altLang="en-US">
                <a:ea typeface="맑은 고딕"/>
              </a:rPr>
              <a:t> </a:t>
            </a:r>
            <a:r>
              <a:rPr lang="ko-KR" altLang="en-US" err="1">
                <a:ea typeface="맑은 고딕"/>
              </a:rPr>
              <a:t>is</a:t>
            </a:r>
            <a:r>
              <a:rPr lang="ko-KR" altLang="en-US">
                <a:ea typeface="맑은 고딕"/>
              </a:rPr>
              <a:t> </a:t>
            </a:r>
            <a:r>
              <a:rPr lang="ko-KR" altLang="en-US" err="1">
                <a:ea typeface="맑은 고딕"/>
              </a:rPr>
              <a:t>operating</a:t>
            </a:r>
            <a:r>
              <a:rPr lang="ko-KR" altLang="en-US">
                <a:ea typeface="맑은 고딕"/>
              </a:rPr>
              <a:t>, </a:t>
            </a:r>
            <a:r>
              <a:rPr lang="ko-KR" altLang="en-US" err="1">
                <a:ea typeface="맑은 고딕"/>
              </a:rPr>
              <a:t>fuel</a:t>
            </a:r>
            <a:r>
              <a:rPr lang="ko-KR" altLang="en-US">
                <a:ea typeface="맑은 고딕"/>
              </a:rPr>
              <a:t> </a:t>
            </a:r>
            <a:r>
              <a:rPr lang="ko-KR" altLang="en-US" err="1">
                <a:ea typeface="맑은 고딕"/>
              </a:rPr>
              <a:t>bundles</a:t>
            </a:r>
            <a:r>
              <a:rPr lang="ko-KR" altLang="en-US">
                <a:ea typeface="맑은 고딕"/>
              </a:rPr>
              <a:t> </a:t>
            </a:r>
            <a:r>
              <a:rPr lang="ko-KR" altLang="en-US" err="1">
                <a:ea typeface="맑은 고딕"/>
              </a:rPr>
              <a:t>can</a:t>
            </a:r>
            <a:r>
              <a:rPr lang="ko-KR" altLang="en-US">
                <a:ea typeface="맑은 고딕"/>
              </a:rPr>
              <a:t> </a:t>
            </a:r>
            <a:r>
              <a:rPr lang="ko-KR" altLang="en-US" err="1">
                <a:ea typeface="맑은 고딕"/>
              </a:rPr>
              <a:t>be</a:t>
            </a:r>
            <a:r>
              <a:rPr lang="ko-KR" altLang="en-US">
                <a:ea typeface="맑은 고딕"/>
              </a:rPr>
              <a:t> </a:t>
            </a:r>
            <a:r>
              <a:rPr lang="ko-KR" altLang="en-US" err="1">
                <a:ea typeface="맑은 고딕"/>
              </a:rPr>
              <a:t>inserted</a:t>
            </a:r>
            <a:r>
              <a:rPr lang="ko-KR" altLang="en-US">
                <a:ea typeface="맑은 고딕"/>
              </a:rPr>
              <a:t> </a:t>
            </a:r>
            <a:r>
              <a:rPr lang="ko-KR" altLang="en-US" err="1">
                <a:ea typeface="맑은 고딕"/>
              </a:rPr>
              <a:t>or</a:t>
            </a:r>
            <a:r>
              <a:rPr lang="ko-KR" altLang="en-US">
                <a:ea typeface="맑은 고딕"/>
              </a:rPr>
              <a:t> </a:t>
            </a:r>
            <a:r>
              <a:rPr lang="ko-KR" altLang="en-US" err="1">
                <a:ea typeface="맑은 고딕"/>
              </a:rPr>
              <a:t>removed</a:t>
            </a:r>
          </a:p>
          <a:p>
            <a:pPr marL="285750" indent="-285750">
              <a:buFont typeface="Arial"/>
              <a:buChar char="•"/>
            </a:pPr>
            <a:r>
              <a:rPr lang="ko-KR" altLang="en-US" err="1">
                <a:ea typeface="맑은 고딕"/>
              </a:rPr>
              <a:t>Horizontal</a:t>
            </a:r>
            <a:r>
              <a:rPr lang="ko-KR" altLang="en-US">
                <a:ea typeface="맑은 고딕"/>
              </a:rPr>
              <a:t> </a:t>
            </a:r>
            <a:r>
              <a:rPr lang="ko-KR" altLang="en-US" err="1">
                <a:ea typeface="맑은 고딕"/>
              </a:rPr>
              <a:t>fuel</a:t>
            </a:r>
            <a:r>
              <a:rPr lang="ko-KR" altLang="en-US">
                <a:ea typeface="맑은 고딕"/>
              </a:rPr>
              <a:t> </a:t>
            </a:r>
            <a:r>
              <a:rPr lang="ko-KR" altLang="en-US" err="1">
                <a:ea typeface="맑은 고딕"/>
              </a:rPr>
              <a:t>channels</a:t>
            </a:r>
            <a:r>
              <a:rPr lang="ko-KR" altLang="en-US">
                <a:ea typeface="맑은 고딕"/>
              </a:rPr>
              <a:t>: </a:t>
            </a:r>
            <a:r>
              <a:rPr lang="ko-KR" altLang="en-US" err="1">
                <a:ea typeface="맑은 고딕"/>
              </a:rPr>
              <a:t>allows</a:t>
            </a:r>
            <a:r>
              <a:rPr lang="ko-KR" altLang="en-US">
                <a:ea typeface="맑은 고딕"/>
              </a:rPr>
              <a:t> </a:t>
            </a:r>
            <a:r>
              <a:rPr lang="ko-KR" altLang="en-US" err="1">
                <a:ea typeface="맑은 고딕"/>
              </a:rPr>
              <a:t>natural</a:t>
            </a:r>
            <a:r>
              <a:rPr lang="ko-KR" altLang="en-US">
                <a:ea typeface="맑은 고딕"/>
              </a:rPr>
              <a:t> </a:t>
            </a:r>
            <a:r>
              <a:rPr lang="ko-KR" altLang="en-US" err="1">
                <a:ea typeface="맑은 고딕"/>
              </a:rPr>
              <a:t>circulation</a:t>
            </a:r>
            <a:r>
              <a:rPr lang="ko-KR" altLang="en-US">
                <a:ea typeface="맑은 고딕"/>
              </a:rPr>
              <a:t> of </a:t>
            </a:r>
            <a:r>
              <a:rPr lang="ko-KR" altLang="en-US" err="1">
                <a:ea typeface="맑은 고딕"/>
              </a:rPr>
              <a:t>coolant</a:t>
            </a:r>
            <a:r>
              <a:rPr lang="ko-KR" altLang="en-US">
                <a:ea typeface="맑은 고딕"/>
              </a:rPr>
              <a:t> and </a:t>
            </a:r>
            <a:r>
              <a:rPr lang="ko-KR" altLang="en-US" err="1">
                <a:ea typeface="맑은 고딕"/>
              </a:rPr>
              <a:t>efficient</a:t>
            </a:r>
            <a:r>
              <a:rPr lang="ko-KR" altLang="en-US">
                <a:ea typeface="맑은 고딕"/>
              </a:rPr>
              <a:t> </a:t>
            </a:r>
            <a:r>
              <a:rPr lang="ko-KR" altLang="en-US" err="1">
                <a:ea typeface="맑은 고딕"/>
              </a:rPr>
              <a:t>heat</a:t>
            </a:r>
            <a:r>
              <a:rPr lang="ko-KR" altLang="en-US">
                <a:ea typeface="맑은 고딕"/>
              </a:rPr>
              <a:t> </a:t>
            </a:r>
            <a:r>
              <a:rPr lang="ko-KR" altLang="en-US" err="1">
                <a:ea typeface="맑은 고딕"/>
              </a:rPr>
              <a:t>transfer</a:t>
            </a:r>
          </a:p>
          <a:p>
            <a:pPr marL="285750" indent="-285750">
              <a:buFont typeface="Arial"/>
              <a:buChar char="•"/>
            </a:pPr>
            <a:r>
              <a:rPr lang="ko-KR" altLang="en-US" err="1">
                <a:ea typeface="맑은 고딕"/>
              </a:rPr>
              <a:t>Can</a:t>
            </a:r>
            <a:r>
              <a:rPr lang="ko-KR" altLang="en-US">
                <a:ea typeface="맑은 고딕"/>
              </a:rPr>
              <a:t> </a:t>
            </a:r>
            <a:r>
              <a:rPr lang="ko-KR" altLang="en-US" err="1">
                <a:ea typeface="맑은 고딕"/>
              </a:rPr>
              <a:t>use</a:t>
            </a:r>
            <a:r>
              <a:rPr lang="ko-KR" altLang="en-US">
                <a:ea typeface="맑은 고딕"/>
              </a:rPr>
              <a:t> </a:t>
            </a:r>
            <a:r>
              <a:rPr lang="ko-KR" altLang="en-US" err="1">
                <a:ea typeface="맑은 고딕"/>
              </a:rPr>
              <a:t>variety</a:t>
            </a:r>
            <a:r>
              <a:rPr lang="ko-KR" altLang="en-US">
                <a:ea typeface="맑은 고딕"/>
              </a:rPr>
              <a:t> </a:t>
            </a:r>
            <a:r>
              <a:rPr lang="ko-KR" altLang="en-US" err="1">
                <a:ea typeface="맑은 고딕"/>
              </a:rPr>
              <a:t>fuel</a:t>
            </a:r>
            <a:r>
              <a:rPr lang="ko-KR" altLang="en-US">
                <a:ea typeface="맑은 고딕"/>
              </a:rPr>
              <a:t> </a:t>
            </a:r>
            <a:r>
              <a:rPr lang="ko-KR" altLang="en-US" err="1">
                <a:ea typeface="맑은 고딕"/>
              </a:rPr>
              <a:t>types</a:t>
            </a:r>
            <a:r>
              <a:rPr lang="ko-KR" altLang="en-US">
                <a:ea typeface="맑은 고딕"/>
              </a:rPr>
              <a:t>; </a:t>
            </a:r>
            <a:r>
              <a:rPr lang="ko-KR" altLang="en-US" err="1">
                <a:ea typeface="맑은 고딕"/>
              </a:rPr>
              <a:t>natural</a:t>
            </a:r>
            <a:r>
              <a:rPr lang="ko-KR" altLang="en-US">
                <a:ea typeface="맑은 고딕"/>
              </a:rPr>
              <a:t> </a:t>
            </a:r>
            <a:r>
              <a:rPr lang="ko-KR" altLang="en-US" err="1">
                <a:ea typeface="맑은 고딕"/>
              </a:rPr>
              <a:t>uranium</a:t>
            </a:r>
            <a:r>
              <a:rPr lang="ko-KR" altLang="en-US">
                <a:ea typeface="맑은 고딕"/>
              </a:rPr>
              <a:t>, </a:t>
            </a:r>
            <a:r>
              <a:rPr lang="ko-KR" altLang="en-US" err="1">
                <a:ea typeface="맑은 고딕"/>
              </a:rPr>
              <a:t>thorium</a:t>
            </a:r>
            <a:r>
              <a:rPr lang="ko-KR" altLang="en-US">
                <a:ea typeface="맑은 고딕"/>
              </a:rPr>
              <a:t>, </a:t>
            </a:r>
            <a:r>
              <a:rPr lang="ko-KR" altLang="en-US" err="1">
                <a:ea typeface="맑은 고딕"/>
              </a:rPr>
              <a:t>recycled</a:t>
            </a:r>
            <a:r>
              <a:rPr lang="ko-KR" altLang="en-US">
                <a:ea typeface="맑은 고딕"/>
              </a:rPr>
              <a:t> </a:t>
            </a:r>
            <a:r>
              <a:rPr lang="ko-KR" altLang="en-US" err="1">
                <a:ea typeface="맑은 고딕"/>
              </a:rPr>
              <a:t>uranium</a:t>
            </a:r>
            <a:r>
              <a:rPr lang="ko-KR" altLang="en-US">
                <a:ea typeface="맑은 고딕"/>
              </a:rPr>
              <a:t>/</a:t>
            </a:r>
            <a:r>
              <a:rPr lang="ko-KR" altLang="en-US" err="1">
                <a:ea typeface="맑은 고딕"/>
              </a:rPr>
              <a:t>plutonium</a:t>
            </a:r>
          </a:p>
          <a:p>
            <a:pPr marL="285750" indent="-285750">
              <a:buFont typeface="Arial"/>
              <a:buChar char="•"/>
            </a:pPr>
            <a:r>
              <a:rPr lang="ko-KR" altLang="en-US" err="1">
                <a:ea typeface="맑은 고딕"/>
              </a:rPr>
              <a:t>Process</a:t>
            </a:r>
            <a:r>
              <a:rPr lang="ko-KR" altLang="en-US">
                <a:ea typeface="맑은 고딕"/>
              </a:rPr>
              <a:t> </a:t>
            </a:r>
            <a:r>
              <a:rPr lang="ko-KR" altLang="en-US" err="1">
                <a:ea typeface="맑은 고딕"/>
              </a:rPr>
              <a:t>heat</a:t>
            </a:r>
            <a:r>
              <a:rPr lang="ko-KR" altLang="en-US">
                <a:ea typeface="맑은 고딕"/>
              </a:rPr>
              <a:t> </a:t>
            </a:r>
            <a:r>
              <a:rPr lang="ko-KR" altLang="en-US" err="1">
                <a:ea typeface="맑은 고딕"/>
              </a:rPr>
              <a:t>applications</a:t>
            </a:r>
            <a:r>
              <a:rPr lang="ko-KR" altLang="en-US">
                <a:ea typeface="맑은 고딕"/>
              </a:rPr>
              <a:t>: </a:t>
            </a:r>
            <a:r>
              <a:rPr lang="ko-KR" altLang="en-US" err="1">
                <a:ea typeface="맑은 고딕"/>
              </a:rPr>
              <a:t>heating</a:t>
            </a:r>
            <a:r>
              <a:rPr lang="ko-KR" altLang="en-US">
                <a:ea typeface="맑은 고딕"/>
              </a:rPr>
              <a:t> </a:t>
            </a:r>
            <a:r>
              <a:rPr lang="ko-KR" altLang="en-US" err="1">
                <a:ea typeface="맑은 고딕"/>
              </a:rPr>
              <a:t>by</a:t>
            </a:r>
            <a:r>
              <a:rPr lang="ko-KR" altLang="en-US">
                <a:ea typeface="맑은 고딕"/>
              </a:rPr>
              <a:t> </a:t>
            </a:r>
            <a:r>
              <a:rPr lang="ko-KR" altLang="en-US" err="1">
                <a:ea typeface="맑은 고딕"/>
              </a:rPr>
              <a:t>hot</a:t>
            </a:r>
            <a:r>
              <a:rPr lang="ko-KR" altLang="en-US">
                <a:ea typeface="맑은 고딕"/>
              </a:rPr>
              <a:t> </a:t>
            </a:r>
            <a:r>
              <a:rPr lang="ko-KR" altLang="en-US" err="1">
                <a:ea typeface="맑은 고딕"/>
              </a:rPr>
              <a:t>water</a:t>
            </a:r>
            <a:r>
              <a:rPr lang="ko-KR" altLang="en-US">
                <a:ea typeface="맑은 고딕"/>
              </a:rPr>
              <a:t>, </a:t>
            </a:r>
            <a:r>
              <a:rPr lang="ko-KR" altLang="en-US" err="1">
                <a:ea typeface="맑은 고딕"/>
              </a:rPr>
              <a:t>industrial</a:t>
            </a:r>
            <a:r>
              <a:rPr lang="ko-KR" altLang="en-US">
                <a:ea typeface="맑은 고딕"/>
              </a:rPr>
              <a:t> </a:t>
            </a:r>
            <a:r>
              <a:rPr lang="ko-KR" altLang="en-US" err="1">
                <a:ea typeface="맑은 고딕"/>
              </a:rPr>
              <a:t>manufacturing</a:t>
            </a:r>
            <a:r>
              <a:rPr lang="ko-KR" altLang="en-US">
                <a:ea typeface="맑은 고딕"/>
              </a:rPr>
              <a:t>, </a:t>
            </a:r>
            <a:r>
              <a:rPr lang="ko-KR" altLang="en-US" err="1">
                <a:ea typeface="맑은 고딕"/>
              </a:rPr>
              <a:t>hydrogen</a:t>
            </a:r>
            <a:r>
              <a:rPr lang="ko-KR" altLang="en-US">
                <a:ea typeface="맑은 고딕"/>
              </a:rPr>
              <a:t> </a:t>
            </a:r>
            <a:r>
              <a:rPr lang="ko-KR" altLang="en-US" err="1">
                <a:ea typeface="맑은 고딕"/>
              </a:rPr>
              <a:t>production</a:t>
            </a:r>
            <a:r>
              <a:rPr lang="ko-KR" altLang="en-US">
                <a:ea typeface="맑은 고딕"/>
              </a:rPr>
              <a:t> </a:t>
            </a:r>
            <a:r>
              <a:rPr lang="ko-KR" altLang="en-US" err="1">
                <a:ea typeface="맑은 고딕"/>
              </a:rPr>
              <a:t>by</a:t>
            </a:r>
            <a:r>
              <a:rPr lang="ko-KR" altLang="en-US">
                <a:ea typeface="맑은 고딕"/>
              </a:rPr>
              <a:t> </a:t>
            </a:r>
            <a:r>
              <a:rPr lang="ko-KR" altLang="en-US" err="1">
                <a:ea typeface="맑은 고딕"/>
              </a:rPr>
              <a:t>steam</a:t>
            </a:r>
            <a:r>
              <a:rPr lang="ko-KR" altLang="en-US">
                <a:ea typeface="맑은 고딕"/>
              </a:rPr>
              <a:t> </a:t>
            </a:r>
            <a:r>
              <a:rPr lang="ko-KR" altLang="en-US" err="1">
                <a:ea typeface="맑은 고딕"/>
              </a:rPr>
              <a:t>reforming</a:t>
            </a:r>
            <a:r>
              <a:rPr lang="ko-KR" altLang="en-US">
                <a:ea typeface="맑은 고딕"/>
              </a:rPr>
              <a:t>, </a:t>
            </a:r>
            <a:r>
              <a:rPr lang="ko-KR" altLang="en-US" err="1">
                <a:ea typeface="맑은 고딕"/>
              </a:rPr>
              <a:t>since</a:t>
            </a:r>
            <a:r>
              <a:rPr lang="ko-KR" altLang="en-US">
                <a:ea typeface="맑은 고딕"/>
              </a:rPr>
              <a:t> </a:t>
            </a:r>
            <a:r>
              <a:rPr lang="ko-KR" altLang="en-US" err="1">
                <a:ea typeface="맑은 고딕"/>
              </a:rPr>
              <a:t>it</a:t>
            </a:r>
            <a:r>
              <a:rPr lang="ko-KR" altLang="en-US">
                <a:ea typeface="맑은 고딕"/>
              </a:rPr>
              <a:t> </a:t>
            </a:r>
            <a:r>
              <a:rPr lang="ko-KR" altLang="en-US" err="1">
                <a:ea typeface="맑은 고딕"/>
              </a:rPr>
              <a:t>produce</a:t>
            </a:r>
            <a:r>
              <a:rPr lang="ko-KR" altLang="en-US">
                <a:ea typeface="맑은 고딕"/>
              </a:rPr>
              <a:t> </a:t>
            </a:r>
            <a:r>
              <a:rPr lang="ko-KR" altLang="en-US" err="1">
                <a:ea typeface="맑은 고딕"/>
              </a:rPr>
              <a:t>high</a:t>
            </a:r>
            <a:r>
              <a:rPr lang="ko-KR" altLang="en-US">
                <a:ea typeface="맑은 고딕"/>
              </a:rPr>
              <a:t> </a:t>
            </a:r>
            <a:r>
              <a:rPr lang="ko-KR" altLang="en-US" err="1">
                <a:ea typeface="맑은 고딕"/>
              </a:rPr>
              <a:t>temperature</a:t>
            </a:r>
            <a:r>
              <a:rPr lang="ko-KR" altLang="en-US">
                <a:ea typeface="맑은 고딕"/>
              </a:rPr>
              <a:t> </a:t>
            </a:r>
            <a:r>
              <a:rPr lang="ko-KR" altLang="en-US" err="1">
                <a:ea typeface="맑은 고딕"/>
              </a:rPr>
              <a:t>steam</a:t>
            </a:r>
          </a:p>
          <a:p>
            <a:pPr marL="285750" indent="-285750">
              <a:buFont typeface="Arial"/>
              <a:buChar char="•"/>
            </a:pPr>
            <a:r>
              <a:rPr lang="ko-KR" altLang="en-US" err="1">
                <a:ea typeface="맑은 고딕"/>
              </a:rPr>
              <a:t>etc</a:t>
            </a:r>
          </a:p>
        </p:txBody>
      </p:sp>
      <p:sp>
        <p:nvSpPr>
          <p:cNvPr id="4" name="슬라이드 번호 개체 틀 3"/>
          <p:cNvSpPr>
            <a:spLocks noGrp="1"/>
          </p:cNvSpPr>
          <p:nvPr>
            <p:ph type="sldNum" sz="quarter" idx="5"/>
          </p:nvPr>
        </p:nvSpPr>
        <p:spPr/>
        <p:txBody>
          <a:bodyPr/>
          <a:lstStyle/>
          <a:p>
            <a:fld id="{C4FFAE6A-EF1E-4654-BDE3-2F2D78774A41}" type="slidenum">
              <a:rPr lang="en-US" altLang="ko-KR"/>
              <a:t>3</a:t>
            </a:fld>
            <a:endParaRPr lang="ko-KR" altLang="en-US"/>
          </a:p>
        </p:txBody>
      </p:sp>
    </p:spTree>
    <p:extLst>
      <p:ext uri="{BB962C8B-B14F-4D97-AF65-F5344CB8AC3E}">
        <p14:creationId xmlns:p14="http://schemas.microsoft.com/office/powerpoint/2010/main" val="366064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atin typeface="Calibri"/>
                <a:ea typeface="Calibri"/>
                <a:cs typeface="Calibri"/>
              </a:rPr>
              <a:t>Pin lattice: t</a:t>
            </a:r>
            <a:r>
              <a:rPr lang="en-US"/>
              <a:t>he pin lattice simplification refers to the representation of these fuel pins within the reactor core in a simplified manner, often for computational convenience in simulations like MCNP. Instead of explicitly modeling each individual fuel pin within the lattice, the pin lattice is represented as a homogenized region with averaged properties </a:t>
            </a:r>
            <a:endParaRPr lang="en-US">
              <a:latin typeface="Calibri"/>
              <a:ea typeface="Calibri"/>
              <a:cs typeface="Calibri"/>
            </a:endParaRPr>
          </a:p>
          <a:p>
            <a:r>
              <a:rPr lang="en-US" b="1"/>
              <a:t>Homogenization</a:t>
            </a:r>
            <a:r>
              <a:rPr lang="en-US"/>
              <a:t>: Instead of modeling each fuel pin separately, the entire region occupied by the pin lattice is homogenized. This means that the properties (such as material composition, density, and neutron cross-sections) of the fuel pins are averaged over the entire lattice region</a:t>
            </a:r>
            <a:endParaRPr lang="en-US">
              <a:ea typeface="맑은 고딕"/>
            </a:endParaRPr>
          </a:p>
          <a:p>
            <a:endParaRPr lang="en-US">
              <a:latin typeface="Calibri"/>
              <a:ea typeface="Calibri"/>
              <a:cs typeface="Calibri"/>
            </a:endParaRPr>
          </a:p>
          <a:p>
            <a:r>
              <a:rPr lang="en-US">
                <a:latin typeface="Calibri"/>
                <a:ea typeface="Calibri"/>
                <a:cs typeface="Calibri"/>
              </a:rPr>
              <a:t>Structure and cladding: the structures and cladding surrounding the fuels are using simplified geometries, in this case, cylinder, for reduced computational complexity. Actual geometry is more complex in real life. </a:t>
            </a:r>
          </a:p>
          <a:p>
            <a:endParaRPr lang="en-US">
              <a:latin typeface="Calibri"/>
              <a:ea typeface="Calibri"/>
              <a:cs typeface="Calibri"/>
            </a:endParaRPr>
          </a:p>
          <a:p>
            <a:r>
              <a:rPr lang="en-US">
                <a:latin typeface="Calibri"/>
                <a:ea typeface="Calibri"/>
                <a:cs typeface="Calibri"/>
              </a:rPr>
              <a:t>Material composition: simplified isotopic compositions, not accounting detailed composition of isotopes and impurities. </a:t>
            </a:r>
          </a:p>
          <a:p>
            <a:endParaRPr lang="en-US">
              <a:latin typeface="Calibri"/>
              <a:ea typeface="Calibri"/>
              <a:cs typeface="Calibri"/>
            </a:endParaRPr>
          </a:p>
          <a:p>
            <a:r>
              <a:rPr lang="en-US">
                <a:latin typeface="Calibri"/>
                <a:ea typeface="Calibri"/>
                <a:cs typeface="Calibri"/>
              </a:rPr>
              <a:t>Fuel, Calandria, pressure tubes, cladding, moderator/coolant</a:t>
            </a:r>
          </a:p>
          <a:p>
            <a:endParaRPr lang="en-US">
              <a:latin typeface="Calibri"/>
              <a:ea typeface="Calibri"/>
              <a:cs typeface="Calibri"/>
            </a:endParaRPr>
          </a:p>
          <a:p>
            <a:r>
              <a:rPr lang="en-US">
                <a:latin typeface="Calibri"/>
                <a:ea typeface="Calibri"/>
                <a:cs typeface="Calibri"/>
              </a:rPr>
              <a:t>Geometry: basic shapes of cylinders and planes, </a:t>
            </a:r>
          </a:p>
          <a:p>
            <a:endParaRPr lang="en-US">
              <a:latin typeface="Calibri"/>
              <a:ea typeface="Calibri"/>
              <a:cs typeface="Calibri"/>
            </a:endParaRPr>
          </a:p>
          <a:p>
            <a:r>
              <a:rPr lang="en-US">
                <a:latin typeface="Calibri"/>
                <a:ea typeface="Calibri"/>
                <a:cs typeface="Calibri"/>
              </a:rPr>
              <a:t>Source: neutron sources are simplified as isotropic point sources located at specific positions. In reality, they are distributed throughout the fuel assembly and may have directional characteristics</a:t>
            </a:r>
          </a:p>
          <a:p>
            <a:endParaRPr lang="en-US">
              <a:latin typeface="Calibri"/>
              <a:ea typeface="Calibri"/>
              <a:cs typeface="Calibri"/>
            </a:endParaRPr>
          </a:p>
          <a:p>
            <a:r>
              <a:rPr lang="en-US">
                <a:latin typeface="Calibri"/>
                <a:ea typeface="Calibri"/>
                <a:cs typeface="Calibri"/>
              </a:rPr>
              <a:t>Absence of several physics model: neutron scattering, thermal hydraulics, or fuel depletion.</a:t>
            </a:r>
          </a:p>
          <a:p>
            <a:endParaRPr lang="en-US">
              <a:latin typeface="Calibri"/>
              <a:ea typeface="Calibri"/>
              <a:cs typeface="Calibri"/>
            </a:endParaRPr>
          </a:p>
          <a:p>
            <a:r>
              <a:rPr lang="en-US">
                <a:latin typeface="Calibri"/>
                <a:ea typeface="Calibri"/>
                <a:cs typeface="Calibri"/>
              </a:rPr>
              <a:t>These are typically simplified in MCNP simulation to reduce computational burdens</a:t>
            </a:r>
          </a:p>
          <a:p>
            <a:endParaRPr lang="en-US">
              <a:latin typeface="Calibri"/>
              <a:ea typeface="Calibri"/>
              <a:cs typeface="Calibri"/>
            </a:endParaRPr>
          </a:p>
        </p:txBody>
      </p:sp>
      <p:sp>
        <p:nvSpPr>
          <p:cNvPr id="4" name="슬라이드 번호 개체 틀 3"/>
          <p:cNvSpPr>
            <a:spLocks noGrp="1"/>
          </p:cNvSpPr>
          <p:nvPr>
            <p:ph type="sldNum" sz="quarter" idx="5"/>
          </p:nvPr>
        </p:nvSpPr>
        <p:spPr/>
        <p:txBody>
          <a:bodyPr/>
          <a:lstStyle/>
          <a:p>
            <a:fld id="{C4FFAE6A-EF1E-4654-BDE3-2F2D78774A41}" type="slidenum">
              <a:t>4</a:t>
            </a:fld>
            <a:endParaRPr lang="ko-KR" altLang="en-US"/>
          </a:p>
        </p:txBody>
      </p:sp>
    </p:spTree>
    <p:extLst>
      <p:ext uri="{BB962C8B-B14F-4D97-AF65-F5344CB8AC3E}">
        <p14:creationId xmlns:p14="http://schemas.microsoft.com/office/powerpoint/2010/main" val="41894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a:buChar char="•"/>
            </a:pPr>
            <a:r>
              <a:rPr lang="en-US">
                <a:latin typeface="Calibri"/>
                <a:ea typeface="Calibri"/>
                <a:cs typeface="Calibri"/>
              </a:rPr>
              <a:t>Fuel is natural uranium</a:t>
            </a:r>
          </a:p>
          <a:p>
            <a:pPr marL="171450" indent="-171450">
              <a:buFont typeface="Arial"/>
              <a:buChar char="•"/>
            </a:pPr>
            <a:r>
              <a:rPr lang="en-US">
                <a:latin typeface="Calibri"/>
                <a:ea typeface="Calibri"/>
                <a:cs typeface="Calibri"/>
              </a:rPr>
              <a:t>Cladding, pressure tube, calandria is zirconium alloys</a:t>
            </a:r>
          </a:p>
          <a:p>
            <a:r>
              <a:rPr lang="en-US">
                <a:latin typeface="Calibri"/>
                <a:ea typeface="Calibri"/>
                <a:cs typeface="Calibri"/>
              </a:rPr>
              <a:t>Due to mechanical properties, corrosion resistance, neutron transparency( low neutron absorption)</a:t>
            </a:r>
          </a:p>
          <a:p>
            <a:pPr marL="171450" indent="-171450">
              <a:buFont typeface="Arial"/>
              <a:buChar char="•"/>
            </a:pPr>
            <a:r>
              <a:rPr lang="en-US">
                <a:latin typeface="Calibri"/>
                <a:ea typeface="Calibri"/>
                <a:cs typeface="Calibri"/>
              </a:rPr>
              <a:t>Space outside fuel pin and inside pressure tube is filled with light water, outside calandria is heavy water</a:t>
            </a:r>
          </a:p>
          <a:p>
            <a:pPr marL="171450" indent="-171450">
              <a:buFont typeface="Arial"/>
              <a:buChar char="•"/>
            </a:pPr>
            <a:r>
              <a:rPr lang="en-US">
                <a:latin typeface="Calibri"/>
                <a:ea typeface="Calibri"/>
                <a:cs typeface="Calibri"/>
              </a:rPr>
              <a:t>Initial neutron source points defined. One thing to note is that in real life, they would be positioned near the fuel rods, but for here, for simplicity and feasibility of simulation they were selected arbitrarily. (to save time and computational resources)</a:t>
            </a:r>
          </a:p>
          <a:p>
            <a:pPr marL="171450" indent="-171450">
              <a:buFont typeface="Arial"/>
              <a:buChar char="•"/>
            </a:pPr>
            <a:r>
              <a:rPr lang="en-US">
                <a:latin typeface="Calibri"/>
                <a:ea typeface="Calibri"/>
                <a:cs typeface="Calibri"/>
              </a:rPr>
              <a:t>For height, the surfaces are defined –10 to 10 cm, but in reality it is around 50cm</a:t>
            </a:r>
          </a:p>
        </p:txBody>
      </p:sp>
      <p:sp>
        <p:nvSpPr>
          <p:cNvPr id="4" name="슬라이드 번호 개체 틀 3"/>
          <p:cNvSpPr>
            <a:spLocks noGrp="1"/>
          </p:cNvSpPr>
          <p:nvPr>
            <p:ph type="sldNum" sz="quarter" idx="5"/>
          </p:nvPr>
        </p:nvSpPr>
        <p:spPr/>
        <p:txBody>
          <a:bodyPr/>
          <a:lstStyle/>
          <a:p>
            <a:fld id="{C4FFAE6A-EF1E-4654-BDE3-2F2D78774A41}" type="slidenum">
              <a:t>5</a:t>
            </a:fld>
            <a:endParaRPr lang="ko-KR" altLang="en-US"/>
          </a:p>
        </p:txBody>
      </p:sp>
    </p:spTree>
    <p:extLst>
      <p:ext uri="{BB962C8B-B14F-4D97-AF65-F5344CB8AC3E}">
        <p14:creationId xmlns:p14="http://schemas.microsoft.com/office/powerpoint/2010/main" val="334592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pPr marL="285750" indent="-285750">
              <a:buFont typeface="Arial"/>
              <a:buChar char="•"/>
            </a:pPr>
            <a:r>
              <a:rPr lang="en-US"/>
              <a:t>In duplex fuel design, fissile material (UO2) surrounded by fertile fuel (ThO2), here Th-232 is a fertile isotope, in duplex fuel what happens is that Th-232 absorb neutron and with a later (</a:t>
            </a:r>
            <a:r>
              <a:rPr lang="en-US" err="1"/>
              <a:t>n,gamma</a:t>
            </a:r>
            <a:r>
              <a:rPr lang="en-US"/>
              <a:t>) reaction produce fissile isotope U-233. This unique feature helps to extend reactor lifespan and efficient fuel burnup. </a:t>
            </a:r>
            <a:endParaRPr lang="en-US">
              <a:ea typeface="맑은 고딕"/>
            </a:endParaRPr>
          </a:p>
          <a:p>
            <a:pPr marL="285750" indent="-285750">
              <a:buFont typeface="Arial"/>
              <a:buChar char="•"/>
            </a:pPr>
            <a:r>
              <a:rPr lang="en-US">
                <a:latin typeface="맑은 고딕"/>
                <a:ea typeface="맑은 고딕"/>
                <a:cs typeface="Calibri"/>
              </a:rPr>
              <a:t>Why it increase reactor lifespan? Because of increased core conversion ratio.</a:t>
            </a:r>
          </a:p>
          <a:p>
            <a:pPr marL="285750" indent="-285750">
              <a:buFont typeface="Arial"/>
              <a:buChar char="•"/>
            </a:pPr>
            <a:r>
              <a:rPr lang="en-US">
                <a:latin typeface="맑은 고딕"/>
                <a:ea typeface="맑은 고딕"/>
                <a:cs typeface="Calibri"/>
              </a:rPr>
              <a:t>From number of research already conducted, its core conversion ratio were higher in case of duplex fueling. High CCR (ratio of fissile created to fissile consumed)simply means that it is producing more then it consumes</a:t>
            </a:r>
            <a:br>
              <a:rPr lang="en-US">
                <a:latin typeface="맑은 고딕"/>
                <a:ea typeface="맑은 고딕"/>
                <a:cs typeface="Calibri"/>
              </a:rPr>
            </a:br>
            <a:endParaRPr lang="en-US">
              <a:latin typeface="맑은 고딕"/>
              <a:ea typeface="맑은 고딕"/>
              <a:cs typeface="Calibri"/>
            </a:endParaRPr>
          </a:p>
          <a:p>
            <a:pPr marL="285750" indent="-285750">
              <a:buFont typeface="Arial"/>
              <a:buChar char="•"/>
            </a:pPr>
            <a:r>
              <a:rPr lang="en-US">
                <a:latin typeface="맑은 고딕"/>
                <a:ea typeface="맑은 고딕"/>
                <a:cs typeface="Calibri"/>
              </a:rPr>
              <a:t>Another advantage is use of thorium, which is available nuclear fuels compared to natural uranium. Its abundancy and extraction and processing of thorium can be simpler(involves less step) and potentially less expansive, although, the complete economics behind this is depends on various scenario involving factors such as market demand, waste management, regulatory environment, etc.</a:t>
            </a:r>
          </a:p>
          <a:p>
            <a:pPr marL="285750" indent="-285750">
              <a:buFont typeface="Arial"/>
              <a:buChar char="•"/>
            </a:pPr>
            <a:endParaRPr lang="en-US">
              <a:latin typeface="맑은 고딕"/>
              <a:ea typeface="맑은 고딕"/>
              <a:cs typeface="Calibri"/>
            </a:endParaRPr>
          </a:p>
          <a:p>
            <a:pPr marL="285750" indent="-285750">
              <a:buFont typeface="Arial"/>
              <a:buChar char="•"/>
            </a:pPr>
            <a:r>
              <a:rPr lang="en-US">
                <a:latin typeface="맑은 고딕"/>
                <a:ea typeface="맑은 고딕"/>
                <a:cs typeface="Calibri"/>
              </a:rPr>
              <a:t>Th 232 absorbs neutron, transmuting to Th 233. It then beta decays to Protactinium 233 which decays again to U-233.</a:t>
            </a:r>
          </a:p>
          <a:p>
            <a:pPr marL="285750" indent="-285750">
              <a:buFont typeface="Arial"/>
              <a:buChar char="•"/>
            </a:pPr>
            <a:r>
              <a:rPr lang="en-US">
                <a:latin typeface="Calibri"/>
                <a:ea typeface="맑은 고딕"/>
                <a:cs typeface="Calibri"/>
              </a:rPr>
              <a:t>The ring arrangement for fertile materials is simply for optimization purposes since the specific arrangement can impact the results. For this, we were doing trial and error process to see which configuration would give best results</a:t>
            </a:r>
            <a:endParaRPr lang="en-US">
              <a:latin typeface="맑은 고딕"/>
              <a:ea typeface="맑은 고딕"/>
              <a:cs typeface="Calibri"/>
            </a:endParaRPr>
          </a:p>
        </p:txBody>
      </p:sp>
      <p:sp>
        <p:nvSpPr>
          <p:cNvPr id="4" name="Slide Number Placeholder 3"/>
          <p:cNvSpPr>
            <a:spLocks noGrp="1"/>
          </p:cNvSpPr>
          <p:nvPr>
            <p:ph type="sldNum" sz="quarter" idx="5"/>
          </p:nvPr>
        </p:nvSpPr>
        <p:spPr/>
        <p:txBody>
          <a:bodyPr/>
          <a:lstStyle/>
          <a:p>
            <a:fld id="{C4FFAE6A-EF1E-4654-BDE3-2F2D78774A41}" type="slidenum">
              <a:rPr lang="en-US"/>
              <a:t>6</a:t>
            </a:fld>
            <a:endParaRPr lang="en-US" altLang="ko-KR"/>
          </a:p>
        </p:txBody>
      </p:sp>
    </p:spTree>
    <p:extLst>
      <p:ext uri="{BB962C8B-B14F-4D97-AF65-F5344CB8AC3E}">
        <p14:creationId xmlns:p14="http://schemas.microsoft.com/office/powerpoint/2010/main" val="187039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For example, </a:t>
            </a:r>
            <a:r>
              <a:rPr lang="en-US" err="1">
                <a:latin typeface="Calibri"/>
                <a:ea typeface="Calibri"/>
                <a:cs typeface="Calibri"/>
              </a:rPr>
              <a:t>keff</a:t>
            </a:r>
            <a:r>
              <a:rPr lang="en-US">
                <a:latin typeface="Calibri"/>
                <a:ea typeface="Calibri"/>
                <a:cs typeface="Calibri"/>
              </a:rPr>
              <a:t> drops to subcritical in case of last ring. So we should 1. reduce the number of fuel rods or 2. use enriched U dioxide instead of natural one. And continue for trial and error</a:t>
            </a:r>
          </a:p>
          <a:p>
            <a:endParaRPr lang="en-US">
              <a:latin typeface="Calibri"/>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C4FFAE6A-EF1E-4654-BDE3-2F2D78774A41}" type="slidenum">
              <a:rPr lang="en-US"/>
              <a:t>8</a:t>
            </a:fld>
            <a:endParaRPr lang="en-US" altLang="ko-KR"/>
          </a:p>
        </p:txBody>
      </p:sp>
    </p:spTree>
    <p:extLst>
      <p:ext uri="{BB962C8B-B14F-4D97-AF65-F5344CB8AC3E}">
        <p14:creationId xmlns:p14="http://schemas.microsoft.com/office/powerpoint/2010/main" val="79554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C4FFAE6A-EF1E-4654-BDE3-2F2D78774A41}" type="slidenum">
              <a:rPr lang="en-US"/>
              <a:t>9</a:t>
            </a:fld>
            <a:endParaRPr lang="en-US" altLang="ko-KR"/>
          </a:p>
        </p:txBody>
      </p:sp>
    </p:spTree>
    <p:extLst>
      <p:ext uri="{BB962C8B-B14F-4D97-AF65-F5344CB8AC3E}">
        <p14:creationId xmlns:p14="http://schemas.microsoft.com/office/powerpoint/2010/main" val="112680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C4FFAE6A-EF1E-4654-BDE3-2F2D78774A41}" type="slidenum">
              <a:rPr lang="en-US"/>
              <a:t>10</a:t>
            </a:fld>
            <a:endParaRPr lang="en-US" altLang="ko-KR"/>
          </a:p>
        </p:txBody>
      </p:sp>
    </p:spTree>
    <p:extLst>
      <p:ext uri="{BB962C8B-B14F-4D97-AF65-F5344CB8AC3E}">
        <p14:creationId xmlns:p14="http://schemas.microsoft.com/office/powerpoint/2010/main" val="235213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C4FFAE6A-EF1E-4654-BDE3-2F2D78774A41}" type="slidenum">
              <a:rPr lang="en-US"/>
              <a:t>11</a:t>
            </a:fld>
            <a:endParaRPr lang="en-US" altLang="ko-KR"/>
          </a:p>
        </p:txBody>
      </p:sp>
    </p:spTree>
    <p:extLst>
      <p:ext uri="{BB962C8B-B14F-4D97-AF65-F5344CB8AC3E}">
        <p14:creationId xmlns:p14="http://schemas.microsoft.com/office/powerpoint/2010/main" val="231078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285750">
              <a:buFont typeface="Arial"/>
              <a:buChar char="•"/>
            </a:pPr>
            <a:r>
              <a:rPr lang="en-US">
                <a:latin typeface="Calibri"/>
                <a:ea typeface="Calibri"/>
                <a:cs typeface="Calibri"/>
              </a:rPr>
              <a:t>Burnup calc, to track the depletion of nuclear fuel over time, to have insights about changes in isotopic compositions, fuel performance, etc.</a:t>
            </a:r>
          </a:p>
          <a:p>
            <a:pPr marL="285750" indent="-285750">
              <a:buFont typeface="Arial"/>
              <a:buChar char="•"/>
            </a:pPr>
            <a:r>
              <a:rPr lang="en-US">
                <a:latin typeface="Calibri"/>
                <a:ea typeface="Calibri"/>
                <a:cs typeface="Calibri"/>
              </a:rPr>
              <a:t>More accurately define all components: fuel, cladding, moderator, coolant, </a:t>
            </a:r>
            <a:r>
              <a:rPr lang="en-US" err="1">
                <a:latin typeface="Calibri"/>
                <a:ea typeface="Calibri"/>
                <a:cs typeface="Calibri"/>
              </a:rPr>
              <a:t>etc</a:t>
            </a:r>
            <a:endParaRPr lang="en-US">
              <a:latin typeface="Calibri"/>
              <a:ea typeface="Calibri"/>
              <a:cs typeface="Calibri"/>
            </a:endParaRPr>
          </a:p>
          <a:p>
            <a:pPr marL="285750" indent="-285750">
              <a:buFont typeface="Arial"/>
              <a:buChar char="•"/>
            </a:pPr>
            <a:r>
              <a:rPr lang="en-US">
                <a:latin typeface="Calibri"/>
                <a:ea typeface="Calibri"/>
                <a:cs typeface="Calibri"/>
              </a:rPr>
              <a:t>Neutron moderation, scattering </a:t>
            </a:r>
            <a:r>
              <a:rPr lang="en-US" err="1">
                <a:latin typeface="Calibri"/>
                <a:ea typeface="Calibri"/>
                <a:cs typeface="Calibri"/>
              </a:rPr>
              <a:t>etc</a:t>
            </a:r>
            <a:endParaRPr lang="en-US">
              <a:latin typeface="Calibri"/>
              <a:ea typeface="Calibri"/>
              <a:cs typeface="Calibri"/>
            </a:endParaRPr>
          </a:p>
          <a:p>
            <a:pPr marL="285750" indent="-285750">
              <a:buFont typeface="Arial"/>
              <a:buChar char="•"/>
            </a:pPr>
            <a:r>
              <a:rPr lang="en-US">
                <a:latin typeface="Calibri"/>
                <a:ea typeface="Calibri"/>
                <a:cs typeface="Calibri"/>
              </a:rPr>
              <a:t>Simulating transient </a:t>
            </a:r>
            <a:r>
              <a:rPr lang="en-US" err="1">
                <a:latin typeface="Calibri"/>
                <a:ea typeface="Calibri"/>
                <a:cs typeface="Calibri"/>
              </a:rPr>
              <a:t>behaviour</a:t>
            </a:r>
            <a:r>
              <a:rPr lang="en-US">
                <a:latin typeface="Calibri"/>
                <a:ea typeface="Calibri"/>
                <a:cs typeface="Calibri"/>
              </a:rPr>
              <a:t>, such as reactor start, shutdown, reactivity insertions, etc.</a:t>
            </a:r>
          </a:p>
          <a:p>
            <a:pPr marL="285750" indent="-285750">
              <a:buFont typeface="Arial"/>
              <a:buChar char="•"/>
            </a:pPr>
            <a:endParaRPr lang="en-US">
              <a:latin typeface="Calibri"/>
              <a:ea typeface="Calibri"/>
              <a:cs typeface="Calibri"/>
            </a:endParaRPr>
          </a:p>
          <a:p>
            <a:pPr marL="285750" indent="-285750">
              <a:buFont typeface="Arial"/>
              <a:buChar char="•"/>
            </a:pPr>
            <a:r>
              <a:rPr lang="en-US">
                <a:latin typeface="Calibri"/>
                <a:ea typeface="Calibri"/>
                <a:cs typeface="Calibri"/>
              </a:rPr>
              <a:t>Originally, we were computing results starting by first cell to 36th, and as the number of fuel pin that is replaced with thorium we have observed the differences as number of thorium fuel pin increases. But we later realized that the specific arrangements of how these different number of thorium pins placed in natural uranium pins would have significant impact on the simulation result. So our trial-and-error method of simply replacing existing uranium fuel pin to thorium were simply.... not ideal, at best.</a:t>
            </a:r>
            <a:br>
              <a:rPr lang="en-US">
                <a:latin typeface="Calibri"/>
                <a:ea typeface="Calibri"/>
                <a:cs typeface="Calibri"/>
              </a:rPr>
            </a:br>
            <a:r>
              <a:rPr lang="en-US">
                <a:latin typeface="Calibri"/>
                <a:ea typeface="Calibri"/>
                <a:cs typeface="Calibri"/>
              </a:rPr>
              <a:t>Further research showed that duplex pellet/pins were more studied in depth, of which was in fuel pin /pellet level. The entire fuel pins would be changed so that the specific arrangement is not a concern anymore, but, the issue here would be considering different shape of pin, different fuel material composition; of Uranium 235, 238 and Thorium 232. </a:t>
            </a:r>
          </a:p>
          <a:p>
            <a:pPr marL="285750" indent="-285750">
              <a:buFont typeface="Arial"/>
              <a:buChar char="•"/>
            </a:pPr>
            <a:endParaRPr lang="en-US">
              <a:latin typeface="Calibri"/>
              <a:ea typeface="Calibri"/>
              <a:cs typeface="Calibri"/>
            </a:endParaRPr>
          </a:p>
          <a:p>
            <a:pPr marL="285750" indent="-285750">
              <a:buFont typeface="Arial"/>
              <a:buChar char="•"/>
            </a:pPr>
            <a:endParaRPr lang="en-US">
              <a:latin typeface="Calibri"/>
              <a:ea typeface="Calibri"/>
              <a:cs typeface="Calibri"/>
            </a:endParaRPr>
          </a:p>
          <a:p>
            <a:pPr marL="285750" indent="-285750">
              <a:buFont typeface="Arial"/>
              <a:buChar char="•"/>
            </a:pPr>
            <a:endParaRPr lang="en-US">
              <a:latin typeface="Calibri"/>
              <a:ea typeface="Calibri"/>
              <a:cs typeface="Calibri"/>
            </a:endParaRPr>
          </a:p>
          <a:p>
            <a:pPr marL="285750" indent="-285750">
              <a:buFont typeface="Arial"/>
              <a:buChar char="•"/>
            </a:pPr>
            <a:endParaRPr lang="en-US">
              <a:latin typeface="Calibri"/>
              <a:ea typeface="Calibri"/>
              <a:cs typeface="Calibri"/>
            </a:endParaRPr>
          </a:p>
        </p:txBody>
      </p:sp>
      <p:sp>
        <p:nvSpPr>
          <p:cNvPr id="4" name="슬라이드 번호 개체 틀 3"/>
          <p:cNvSpPr>
            <a:spLocks noGrp="1"/>
          </p:cNvSpPr>
          <p:nvPr>
            <p:ph type="sldNum" sz="quarter" idx="5"/>
          </p:nvPr>
        </p:nvSpPr>
        <p:spPr/>
        <p:txBody>
          <a:bodyPr/>
          <a:lstStyle/>
          <a:p>
            <a:fld id="{C4FFAE6A-EF1E-4654-BDE3-2F2D78774A41}" type="slidenum">
              <a:rPr lang="en-US" altLang="ko-KR"/>
              <a:t>13</a:t>
            </a:fld>
            <a:endParaRPr lang="ko-KR" altLang="en-US"/>
          </a:p>
        </p:txBody>
      </p:sp>
    </p:spTree>
    <p:extLst>
      <p:ext uri="{BB962C8B-B14F-4D97-AF65-F5344CB8AC3E}">
        <p14:creationId xmlns:p14="http://schemas.microsoft.com/office/powerpoint/2010/main" val="93021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8723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9529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4/4/2024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1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1050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4/4/2024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21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4290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3930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9167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389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4899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902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4/4/2024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0820251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53" r:id="rId6"/>
    <p:sldLayoutId id="2147483849" r:id="rId7"/>
    <p:sldLayoutId id="2147483850" r:id="rId8"/>
    <p:sldLayoutId id="2147483851" r:id="rId9"/>
    <p:sldLayoutId id="2147483852" r:id="rId10"/>
    <p:sldLayoutId id="2147483854"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8" name="Group 7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9" name="Straight Connector 7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9" name="Freeform: Shape 10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1" name="Freeform: Shape 11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3" name="Freeform: Shape 112">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15" name="Group 114">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6" name="Straight Connector 11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46" name="Rectangle 1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Rectangle 147">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Right Triangle 1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3" name="Straight Connector 1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7200" y="728907"/>
            <a:ext cx="4952999" cy="2244176"/>
          </a:xfrm>
        </p:spPr>
        <p:txBody>
          <a:bodyPr vert="horz" lIns="91440" tIns="45720" rIns="91440" bIns="45720" rtlCol="0" anchor="ctr">
            <a:normAutofit/>
          </a:bodyPr>
          <a:lstStyle/>
          <a:p>
            <a:pPr algn="l"/>
            <a:r>
              <a:rPr lang="en-US" sz="4400">
                <a:solidFill>
                  <a:schemeClr val="tx2"/>
                </a:solidFill>
              </a:rPr>
              <a:t>CANDU Fuel Bundle Analysis using MCNP</a:t>
            </a:r>
          </a:p>
        </p:txBody>
      </p:sp>
      <p:sp>
        <p:nvSpPr>
          <p:cNvPr id="3" name="Subtitle 2"/>
          <p:cNvSpPr>
            <a:spLocks noGrp="1"/>
          </p:cNvSpPr>
          <p:nvPr>
            <p:ph type="subTitle" idx="1"/>
          </p:nvPr>
        </p:nvSpPr>
        <p:spPr>
          <a:xfrm>
            <a:off x="457200" y="3264832"/>
            <a:ext cx="4952999" cy="3009494"/>
          </a:xfrm>
        </p:spPr>
        <p:txBody>
          <a:bodyPr vert="horz" lIns="91440" tIns="45720" rIns="91440" bIns="45720" rtlCol="0" anchor="t">
            <a:normAutofit/>
          </a:bodyPr>
          <a:lstStyle/>
          <a:p>
            <a:pPr marL="228600" indent="-228600" algn="l">
              <a:buFont typeface="+mj-lt"/>
              <a:buAutoNum type="arabicPeriod"/>
            </a:pPr>
            <a:r>
              <a:rPr lang="en-US" sz="1800">
                <a:solidFill>
                  <a:schemeClr val="tx2"/>
                </a:solidFill>
              </a:rPr>
              <a:t>ENGPHYS 4NE3 Group 8</a:t>
            </a:r>
          </a:p>
          <a:p>
            <a:pPr marL="228600" indent="-228600" algn="l">
              <a:buFont typeface="+mj-lt"/>
              <a:buAutoNum type="arabicPeriod"/>
            </a:pPr>
            <a:r>
              <a:rPr lang="en-US" sz="1800" err="1">
                <a:solidFill>
                  <a:schemeClr val="tx2"/>
                </a:solidFill>
              </a:rPr>
              <a:t>Wonseok</a:t>
            </a:r>
            <a:r>
              <a:rPr lang="en-US" sz="1800">
                <a:solidFill>
                  <a:schemeClr val="tx2"/>
                </a:solidFill>
              </a:rPr>
              <a:t> Park</a:t>
            </a:r>
          </a:p>
          <a:p>
            <a:pPr marL="228600" indent="-228600" algn="l">
              <a:buFont typeface="+mj-lt"/>
              <a:buAutoNum type="arabicPeriod"/>
            </a:pPr>
            <a:r>
              <a:rPr lang="en-US" sz="1800">
                <a:solidFill>
                  <a:schemeClr val="tx2"/>
                </a:solidFill>
              </a:rPr>
              <a:t>Muqtadir Hussain</a:t>
            </a:r>
          </a:p>
          <a:p>
            <a:pPr marL="228600" indent="-228600" algn="l">
              <a:buFont typeface="+mj-lt"/>
              <a:buAutoNum type="arabicPeriod"/>
            </a:pPr>
            <a:endParaRPr lang="en-US" sz="1800">
              <a:solidFill>
                <a:schemeClr val="tx2"/>
              </a:solidFill>
            </a:endParaRPr>
          </a:p>
        </p:txBody>
      </p:sp>
      <p:pic>
        <p:nvPicPr>
          <p:cNvPr id="58" name="Picture 57">
            <a:extLst>
              <a:ext uri="{FF2B5EF4-FFF2-40B4-BE49-F238E27FC236}">
                <a16:creationId xmlns:a16="http://schemas.microsoft.com/office/drawing/2014/main" id="{608D9004-2F50-7D8C-3E50-E68FBF22E36D}"/>
              </a:ext>
            </a:extLst>
          </p:cNvPr>
          <p:cNvPicPr>
            <a:picLocks noChangeAspect="1"/>
          </p:cNvPicPr>
          <p:nvPr/>
        </p:nvPicPr>
        <p:blipFill rotWithShape="1">
          <a:blip r:embed="rId2"/>
          <a:srcRect r="5250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Picture 1" descr="A graph of different colored squares&#10;&#10;Description automatically generated">
            <a:extLst>
              <a:ext uri="{FF2B5EF4-FFF2-40B4-BE49-F238E27FC236}">
                <a16:creationId xmlns:a16="http://schemas.microsoft.com/office/drawing/2014/main" id="{3A9E5C3B-6FEE-3521-B874-534600758ABF}"/>
              </a:ext>
            </a:extLst>
          </p:cNvPr>
          <p:cNvPicPr>
            <a:picLocks noChangeAspect="1"/>
          </p:cNvPicPr>
          <p:nvPr/>
        </p:nvPicPr>
        <p:blipFill>
          <a:blip r:embed="rId3"/>
          <a:stretch>
            <a:fillRect/>
          </a:stretch>
        </p:blipFill>
        <p:spPr>
          <a:xfrm>
            <a:off x="730820" y="608253"/>
            <a:ext cx="10744739" cy="5627118"/>
          </a:xfrm>
          <a:prstGeom prst="rect">
            <a:avLst/>
          </a:prstGeom>
        </p:spPr>
      </p:pic>
    </p:spTree>
    <p:extLst>
      <p:ext uri="{BB962C8B-B14F-4D97-AF65-F5344CB8AC3E}">
        <p14:creationId xmlns:p14="http://schemas.microsoft.com/office/powerpoint/2010/main" val="72488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graph of different colored bars&#10;&#10;Description automatically generated">
            <a:extLst>
              <a:ext uri="{FF2B5EF4-FFF2-40B4-BE49-F238E27FC236}">
                <a16:creationId xmlns:a16="http://schemas.microsoft.com/office/drawing/2014/main" id="{2262BBCF-94F1-AC4D-8A4C-56740098E9A1}"/>
              </a:ext>
            </a:extLst>
          </p:cNvPr>
          <p:cNvPicPr>
            <a:picLocks noChangeAspect="1"/>
          </p:cNvPicPr>
          <p:nvPr/>
        </p:nvPicPr>
        <p:blipFill>
          <a:blip r:embed="rId3"/>
          <a:stretch>
            <a:fillRect/>
          </a:stretch>
        </p:blipFill>
        <p:spPr>
          <a:xfrm>
            <a:off x="562784" y="632155"/>
            <a:ext cx="11080808" cy="5823728"/>
          </a:xfrm>
          <a:prstGeom prst="rect">
            <a:avLst/>
          </a:prstGeom>
        </p:spPr>
      </p:pic>
    </p:spTree>
    <p:extLst>
      <p:ext uri="{BB962C8B-B14F-4D97-AF65-F5344CB8AC3E}">
        <p14:creationId xmlns:p14="http://schemas.microsoft.com/office/powerpoint/2010/main" val="381374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82AD902-D783-708B-817A-07DDDF5FD2FB}"/>
              </a:ext>
            </a:extLst>
          </p:cNvPr>
          <p:cNvSpPr>
            <a:spLocks noGrp="1"/>
          </p:cNvSpPr>
          <p:nvPr>
            <p:ph type="title"/>
          </p:nvPr>
        </p:nvSpPr>
        <p:spPr>
          <a:xfrm>
            <a:off x="457200" y="642642"/>
            <a:ext cx="10754527" cy="762265"/>
          </a:xfrm>
        </p:spPr>
        <p:txBody>
          <a:bodyPr anchor="b">
            <a:normAutofit/>
          </a:bodyPr>
          <a:lstStyle/>
          <a:p>
            <a:r>
              <a:rPr lang="en-US">
                <a:solidFill>
                  <a:schemeClr val="tx2"/>
                </a:solidFill>
                <a:cs typeface="Posterama"/>
              </a:rPr>
              <a:t>CONCLUSION</a:t>
            </a:r>
            <a:endParaRPr lang="en-US">
              <a:solidFill>
                <a:schemeClr val="tx2"/>
              </a:solidFill>
            </a:endParaRPr>
          </a:p>
        </p:txBody>
      </p:sp>
      <p:sp>
        <p:nvSpPr>
          <p:cNvPr id="3" name="Content Placeholder 2">
            <a:extLst>
              <a:ext uri="{FF2B5EF4-FFF2-40B4-BE49-F238E27FC236}">
                <a16:creationId xmlns:a16="http://schemas.microsoft.com/office/drawing/2014/main" id="{C8D1361E-7C27-F302-DD94-3AECE3A9A02D}"/>
              </a:ext>
            </a:extLst>
          </p:cNvPr>
          <p:cNvSpPr>
            <a:spLocks noGrp="1"/>
          </p:cNvSpPr>
          <p:nvPr>
            <p:ph idx="1"/>
          </p:nvPr>
        </p:nvSpPr>
        <p:spPr>
          <a:xfrm>
            <a:off x="457201" y="1719256"/>
            <a:ext cx="9745506" cy="4091263"/>
          </a:xfrm>
        </p:spPr>
        <p:txBody>
          <a:bodyPr vert="horz" lIns="91440" tIns="45720" rIns="91440" bIns="45720" rtlCol="0" anchor="t">
            <a:noAutofit/>
          </a:bodyPr>
          <a:lstStyle/>
          <a:p>
            <a:r>
              <a:rPr lang="en-US" sz="2400">
                <a:solidFill>
                  <a:schemeClr val="tx2"/>
                </a:solidFill>
                <a:ea typeface="+mn-lt"/>
                <a:cs typeface="+mn-lt"/>
              </a:rPr>
              <a:t>Demonstrates the reactivity and controllability differences between various fuel types in a CANDU reactor. MOX and enriched uranium fuels exhibit higher reactivity, requiring careful control, while natural uranium and thorium dioxide configurations are less reactive, with thorium configurations being subcritical. </a:t>
            </a:r>
            <a:endParaRPr lang="en-US" sz="2400">
              <a:solidFill>
                <a:schemeClr val="tx2"/>
              </a:solidFill>
            </a:endParaRPr>
          </a:p>
          <a:p>
            <a:pPr>
              <a:buClr>
                <a:srgbClr val="FFFFFF"/>
              </a:buClr>
            </a:pPr>
            <a:r>
              <a:rPr lang="en-US" sz="2400">
                <a:solidFill>
                  <a:schemeClr val="tx2"/>
                </a:solidFill>
                <a:ea typeface="+mn-lt"/>
                <a:cs typeface="+mn-lt"/>
              </a:rPr>
              <a:t>Indicates that while traditional natural uranium fuel provides stable and efficient operation in CANDU reactors, there are opportunities for enhanced power output and efficiency through the use of MOX or enriched uranium fuels, albeit with necessary considerations for control and safety. Thorium dioxide, despite its lower reactivity, presents interesting potential for future fuel cycle innovations.</a:t>
            </a:r>
          </a:p>
          <a:p>
            <a:pPr>
              <a:buClr>
                <a:srgbClr val="FFFFFF"/>
              </a:buClr>
            </a:pPr>
            <a:endParaRPr lang="en-US" sz="1800">
              <a:solidFill>
                <a:schemeClr val="tx2"/>
              </a:solidFill>
              <a:ea typeface="+mn-lt"/>
              <a:cs typeface="+mn-lt"/>
            </a:endParaRPr>
          </a:p>
        </p:txBody>
      </p:sp>
    </p:spTree>
    <p:extLst>
      <p:ext uri="{BB962C8B-B14F-4D97-AF65-F5344CB8AC3E}">
        <p14:creationId xmlns:p14="http://schemas.microsoft.com/office/powerpoint/2010/main" val="285546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A001492-D9CD-AC79-7EE0-6D9AB10A25EE}"/>
              </a:ext>
            </a:extLst>
          </p:cNvPr>
          <p:cNvSpPr>
            <a:spLocks noGrp="1"/>
          </p:cNvSpPr>
          <p:nvPr>
            <p:ph type="title"/>
          </p:nvPr>
        </p:nvSpPr>
        <p:spPr>
          <a:xfrm>
            <a:off x="457200" y="728906"/>
            <a:ext cx="10754527" cy="2228755"/>
          </a:xfrm>
        </p:spPr>
        <p:txBody>
          <a:bodyPr anchor="b">
            <a:normAutofit/>
          </a:bodyPr>
          <a:lstStyle/>
          <a:p>
            <a:r>
              <a:rPr lang="en-US">
                <a:solidFill>
                  <a:schemeClr val="tx2"/>
                </a:solidFill>
                <a:cs typeface="Posterama"/>
              </a:rPr>
              <a:t>MOVING FURTHER</a:t>
            </a:r>
          </a:p>
        </p:txBody>
      </p:sp>
      <p:sp>
        <p:nvSpPr>
          <p:cNvPr id="3" name="Content Placeholder 2">
            <a:extLst>
              <a:ext uri="{FF2B5EF4-FFF2-40B4-BE49-F238E27FC236}">
                <a16:creationId xmlns:a16="http://schemas.microsoft.com/office/drawing/2014/main" id="{A3FE664E-6651-E9BD-56C2-586DAC8FF5CA}"/>
              </a:ext>
            </a:extLst>
          </p:cNvPr>
          <p:cNvSpPr>
            <a:spLocks noGrp="1"/>
          </p:cNvSpPr>
          <p:nvPr>
            <p:ph idx="1"/>
          </p:nvPr>
        </p:nvSpPr>
        <p:spPr>
          <a:xfrm>
            <a:off x="457201" y="3257633"/>
            <a:ext cx="4871582" cy="2524132"/>
          </a:xfrm>
        </p:spPr>
        <p:txBody>
          <a:bodyPr anchor="t">
            <a:normAutofit/>
          </a:bodyPr>
          <a:lstStyle/>
          <a:p>
            <a:r>
              <a:rPr lang="en-US" sz="1800">
                <a:solidFill>
                  <a:schemeClr val="tx2"/>
                </a:solidFill>
              </a:rPr>
              <a:t>Incorporate burnup calculations</a:t>
            </a:r>
          </a:p>
          <a:p>
            <a:pPr>
              <a:buClr>
                <a:srgbClr val="FFFFFF"/>
              </a:buClr>
            </a:pPr>
            <a:r>
              <a:rPr lang="en-US" sz="1800">
                <a:solidFill>
                  <a:schemeClr val="tx2"/>
                </a:solidFill>
              </a:rPr>
              <a:t>Refine material definitions</a:t>
            </a:r>
          </a:p>
          <a:p>
            <a:pPr>
              <a:buClr>
                <a:srgbClr val="FFFFFF"/>
              </a:buClr>
            </a:pPr>
            <a:r>
              <a:rPr lang="en-US" sz="1800">
                <a:solidFill>
                  <a:schemeClr val="tx2"/>
                </a:solidFill>
              </a:rPr>
              <a:t>Refine neutron transportations model</a:t>
            </a:r>
          </a:p>
          <a:p>
            <a:pPr>
              <a:buClr>
                <a:srgbClr val="FFFFFF"/>
              </a:buClr>
            </a:pPr>
            <a:r>
              <a:rPr lang="en-US" sz="1800">
                <a:solidFill>
                  <a:schemeClr val="tx2"/>
                </a:solidFill>
              </a:rPr>
              <a:t>Incorporate reactor kinetics</a:t>
            </a:r>
          </a:p>
        </p:txBody>
      </p:sp>
      <p:sp>
        <p:nvSpPr>
          <p:cNvPr id="4" name="TextBox 3">
            <a:extLst>
              <a:ext uri="{FF2B5EF4-FFF2-40B4-BE49-F238E27FC236}">
                <a16:creationId xmlns:a16="http://schemas.microsoft.com/office/drawing/2014/main" id="{F9F8F04B-A7E6-F5AA-AE87-91E347A76025}"/>
              </a:ext>
            </a:extLst>
          </p:cNvPr>
          <p:cNvSpPr txBox="1"/>
          <p:nvPr/>
        </p:nvSpPr>
        <p:spPr>
          <a:xfrm>
            <a:off x="5838851" y="3257088"/>
            <a:ext cx="52469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ko-KR" altLang="en-US" err="1"/>
              <a:t>Further</a:t>
            </a:r>
            <a:r>
              <a:rPr lang="ko-KR" altLang="en-US"/>
              <a:t> </a:t>
            </a:r>
            <a:r>
              <a:rPr lang="ko-KR" altLang="en-US" err="1"/>
              <a:t>research</a:t>
            </a:r>
            <a:r>
              <a:rPr lang="ko-KR" altLang="en-US"/>
              <a:t> </a:t>
            </a:r>
            <a:r>
              <a:rPr lang="ko-KR" altLang="en-US" err="1"/>
              <a:t>on</a:t>
            </a:r>
            <a:r>
              <a:rPr lang="ko-KR" altLang="en-US"/>
              <a:t> </a:t>
            </a:r>
            <a:r>
              <a:rPr lang="ko-KR" altLang="en-US" err="1"/>
              <a:t>how</a:t>
            </a:r>
            <a:r>
              <a:rPr lang="ko-KR" altLang="en-US"/>
              <a:t> </a:t>
            </a:r>
            <a:r>
              <a:rPr lang="ko-KR" altLang="en-US" err="1"/>
              <a:t>would</a:t>
            </a:r>
            <a:r>
              <a:rPr lang="ko-KR" altLang="en-US"/>
              <a:t> </a:t>
            </a:r>
            <a:r>
              <a:rPr lang="ko-KR" altLang="en-US" err="1"/>
              <a:t>the</a:t>
            </a:r>
            <a:r>
              <a:rPr lang="ko-KR" altLang="en-US"/>
              <a:t> </a:t>
            </a:r>
            <a:r>
              <a:rPr lang="ko-KR" altLang="en-US" err="1"/>
              <a:t>arrangements</a:t>
            </a:r>
            <a:r>
              <a:rPr lang="ko-KR" altLang="en-US"/>
              <a:t> </a:t>
            </a:r>
            <a:r>
              <a:rPr lang="ko-KR" altLang="en-US" err="1"/>
              <a:t>impact</a:t>
            </a:r>
            <a:r>
              <a:rPr lang="ko-KR" altLang="en-US"/>
              <a:t> </a:t>
            </a:r>
            <a:r>
              <a:rPr lang="ko-KR" altLang="en-US" err="1"/>
              <a:t>the</a:t>
            </a:r>
            <a:r>
              <a:rPr lang="ko-KR" altLang="en-US"/>
              <a:t> </a:t>
            </a:r>
            <a:r>
              <a:rPr lang="ko-KR" altLang="en-US" err="1"/>
              <a:t>simulation</a:t>
            </a:r>
            <a:r>
              <a:rPr lang="ko-KR" altLang="en-US"/>
              <a:t> </a:t>
            </a:r>
            <a:r>
              <a:rPr lang="ko-KR" altLang="en-US" err="1"/>
              <a:t>result</a:t>
            </a:r>
          </a:p>
          <a:p>
            <a:pPr marL="285750" indent="-285750">
              <a:buFont typeface="Arial"/>
              <a:buChar char="•"/>
            </a:pPr>
            <a:r>
              <a:rPr lang="ko-KR" altLang="en-US" err="1"/>
              <a:t>Duplex</a:t>
            </a:r>
            <a:r>
              <a:rPr lang="ko-KR" altLang="en-US"/>
              <a:t> </a:t>
            </a:r>
            <a:r>
              <a:rPr lang="ko-KR" altLang="en-US" err="1"/>
              <a:t>fueling</a:t>
            </a:r>
            <a:r>
              <a:rPr lang="ko-KR" altLang="en-US"/>
              <a:t> </a:t>
            </a:r>
            <a:r>
              <a:rPr lang="ko-KR" altLang="en-US" err="1"/>
              <a:t>in</a:t>
            </a:r>
            <a:r>
              <a:rPr lang="ko-KR" altLang="en-US"/>
              <a:t> </a:t>
            </a:r>
            <a:r>
              <a:rPr lang="ko-KR" altLang="en-US" err="1"/>
              <a:t>fuel</a:t>
            </a:r>
            <a:r>
              <a:rPr lang="ko-KR" altLang="en-US"/>
              <a:t> </a:t>
            </a:r>
            <a:r>
              <a:rPr lang="ko-KR" altLang="en-US" err="1"/>
              <a:t>rod</a:t>
            </a:r>
            <a:r>
              <a:rPr lang="ko-KR" altLang="en-US"/>
              <a:t>/</a:t>
            </a:r>
            <a:r>
              <a:rPr lang="ko-KR" altLang="en-US" err="1"/>
              <a:t>pellet</a:t>
            </a:r>
            <a:r>
              <a:rPr lang="ko-KR" altLang="en-US"/>
              <a:t> </a:t>
            </a:r>
            <a:r>
              <a:rPr lang="ko-KR" altLang="en-US" err="1"/>
              <a:t>level</a:t>
            </a:r>
            <a:endParaRPr lang="ko-KR" altLang="en-US"/>
          </a:p>
          <a:p>
            <a:endParaRPr lang="ko-KR" altLang="en-US"/>
          </a:p>
        </p:txBody>
      </p:sp>
      <p:pic>
        <p:nvPicPr>
          <p:cNvPr id="6" name="그림 5" descr="텍스트, 디자인, 일러스트레이션이(가) 표시된 사진&#10;&#10;자동 생성된 설명">
            <a:extLst>
              <a:ext uri="{FF2B5EF4-FFF2-40B4-BE49-F238E27FC236}">
                <a16:creationId xmlns:a16="http://schemas.microsoft.com/office/drawing/2014/main" id="{ABF873F3-07ED-308B-2708-09A643D713D2}"/>
              </a:ext>
            </a:extLst>
          </p:cNvPr>
          <p:cNvPicPr>
            <a:picLocks noChangeAspect="1"/>
          </p:cNvPicPr>
          <p:nvPr/>
        </p:nvPicPr>
        <p:blipFill>
          <a:blip r:embed="rId3"/>
          <a:stretch>
            <a:fillRect/>
          </a:stretch>
        </p:blipFill>
        <p:spPr>
          <a:xfrm>
            <a:off x="6363714" y="4224197"/>
            <a:ext cx="3678465" cy="2252290"/>
          </a:xfrm>
          <a:prstGeom prst="rect">
            <a:avLst/>
          </a:prstGeom>
        </p:spPr>
      </p:pic>
    </p:spTree>
    <p:extLst>
      <p:ext uri="{BB962C8B-B14F-4D97-AF65-F5344CB8AC3E}">
        <p14:creationId xmlns:p14="http://schemas.microsoft.com/office/powerpoint/2010/main" val="400544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AFED3B-5B53-9A81-3B2F-4AEB78CCEEDC}"/>
              </a:ext>
            </a:extLst>
          </p:cNvPr>
          <p:cNvSpPr>
            <a:spLocks noGrp="1"/>
          </p:cNvSpPr>
          <p:nvPr>
            <p:ph type="title"/>
          </p:nvPr>
        </p:nvSpPr>
        <p:spPr>
          <a:xfrm>
            <a:off x="457200" y="728906"/>
            <a:ext cx="10754527" cy="2228755"/>
          </a:xfrm>
        </p:spPr>
        <p:txBody>
          <a:bodyPr anchor="b">
            <a:normAutofit/>
          </a:bodyPr>
          <a:lstStyle/>
          <a:p>
            <a:r>
              <a:rPr lang="en-US">
                <a:solidFill>
                  <a:schemeClr val="tx2"/>
                </a:solidFill>
                <a:cs typeface="Posterama"/>
              </a:rPr>
              <a:t>Introduction </a:t>
            </a:r>
            <a:br>
              <a:rPr lang="en-US">
                <a:solidFill>
                  <a:schemeClr val="tx2"/>
                </a:solidFill>
                <a:cs typeface="Posterama"/>
              </a:rPr>
            </a:br>
            <a:endParaRPr lang="en-US">
              <a:solidFill>
                <a:schemeClr val="tx2"/>
              </a:solidFill>
              <a:cs typeface="Posterama"/>
            </a:endParaRPr>
          </a:p>
        </p:txBody>
      </p:sp>
      <p:sp>
        <p:nvSpPr>
          <p:cNvPr id="3" name="Content Placeholder 2">
            <a:extLst>
              <a:ext uri="{FF2B5EF4-FFF2-40B4-BE49-F238E27FC236}">
                <a16:creationId xmlns:a16="http://schemas.microsoft.com/office/drawing/2014/main" id="{4780F2A8-529E-D76C-3468-31A01E54CB83}"/>
              </a:ext>
            </a:extLst>
          </p:cNvPr>
          <p:cNvSpPr>
            <a:spLocks noGrp="1"/>
          </p:cNvSpPr>
          <p:nvPr>
            <p:ph idx="1"/>
          </p:nvPr>
        </p:nvSpPr>
        <p:spPr>
          <a:xfrm>
            <a:off x="299050" y="2955708"/>
            <a:ext cx="9745506" cy="2552886"/>
          </a:xfrm>
        </p:spPr>
        <p:txBody>
          <a:bodyPr anchor="t">
            <a:normAutofit/>
          </a:bodyPr>
          <a:lstStyle/>
          <a:p>
            <a:r>
              <a:rPr lang="en-US" sz="2000">
                <a:solidFill>
                  <a:schemeClr val="tx2"/>
                </a:solidFill>
              </a:rPr>
              <a:t>Focus on analysis of a CANDU reactor's fuel bundle and assembly structures</a:t>
            </a:r>
          </a:p>
          <a:p>
            <a:pPr>
              <a:buClr>
                <a:srgbClr val="FFFFFF"/>
              </a:buClr>
            </a:pPr>
            <a:r>
              <a:rPr lang="en-US" sz="2000">
                <a:solidFill>
                  <a:schemeClr val="tx2"/>
                </a:solidFill>
              </a:rPr>
              <a:t>Analysis of fission reactions, specifically neutron interactions with nuclear fuels like Uranium 235, Plutonium 239 and Thorium Dioxide</a:t>
            </a:r>
          </a:p>
          <a:p>
            <a:pPr>
              <a:buClr>
                <a:srgbClr val="FFFFFF"/>
              </a:buClr>
            </a:pPr>
            <a:r>
              <a:rPr lang="en-US" sz="2000">
                <a:solidFill>
                  <a:schemeClr val="tx2"/>
                </a:solidFill>
              </a:rPr>
              <a:t>Evaluating different fuel candidates and configurations to optimize power generation and/or minimize energy losses</a:t>
            </a:r>
          </a:p>
        </p:txBody>
      </p:sp>
    </p:spTree>
    <p:extLst>
      <p:ext uri="{BB962C8B-B14F-4D97-AF65-F5344CB8AC3E}">
        <p14:creationId xmlns:p14="http://schemas.microsoft.com/office/powerpoint/2010/main" val="138505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72000" b="-72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768723-6C79-6F5B-99B3-5673E9D19FC1}"/>
              </a:ext>
            </a:extLst>
          </p:cNvPr>
          <p:cNvSpPr>
            <a:spLocks noGrp="1"/>
          </p:cNvSpPr>
          <p:nvPr>
            <p:ph type="title"/>
          </p:nvPr>
        </p:nvSpPr>
        <p:spPr>
          <a:xfrm>
            <a:off x="82248" y="148335"/>
            <a:ext cx="10754527" cy="2228755"/>
          </a:xfrm>
        </p:spPr>
        <p:txBody>
          <a:bodyPr anchor="b">
            <a:normAutofit/>
          </a:bodyPr>
          <a:lstStyle/>
          <a:p>
            <a:r>
              <a:rPr lang="en-US">
                <a:solidFill>
                  <a:schemeClr val="tx2"/>
                </a:solidFill>
                <a:cs typeface="Posterama"/>
              </a:rPr>
              <a:t>CANDU REACTOR</a:t>
            </a:r>
            <a:endParaRPr lang="en-US">
              <a:solidFill>
                <a:schemeClr val="tx2"/>
              </a:solidFill>
            </a:endParaRPr>
          </a:p>
        </p:txBody>
      </p:sp>
      <p:sp>
        <p:nvSpPr>
          <p:cNvPr id="3" name="Content Placeholder 2">
            <a:extLst>
              <a:ext uri="{FF2B5EF4-FFF2-40B4-BE49-F238E27FC236}">
                <a16:creationId xmlns:a16="http://schemas.microsoft.com/office/drawing/2014/main" id="{1B987961-C880-DC8B-E658-1E2E1125DF1D}"/>
              </a:ext>
            </a:extLst>
          </p:cNvPr>
          <p:cNvSpPr>
            <a:spLocks noGrp="1"/>
          </p:cNvSpPr>
          <p:nvPr>
            <p:ph idx="1"/>
          </p:nvPr>
        </p:nvSpPr>
        <p:spPr>
          <a:xfrm>
            <a:off x="293375" y="2688782"/>
            <a:ext cx="5504184" cy="3300508"/>
          </a:xfrm>
        </p:spPr>
        <p:txBody>
          <a:bodyPr anchor="t">
            <a:normAutofit fontScale="92500" lnSpcReduction="20000"/>
          </a:bodyPr>
          <a:lstStyle/>
          <a:p>
            <a:pPr marL="0" indent="0">
              <a:buNone/>
            </a:pPr>
            <a:r>
              <a:rPr lang="en-US" sz="1800" b="1">
                <a:solidFill>
                  <a:schemeClr val="tx2"/>
                </a:solidFill>
              </a:rPr>
              <a:t>Key features:</a:t>
            </a:r>
            <a:r>
              <a:rPr lang="en-US" sz="1800">
                <a:solidFill>
                  <a:schemeClr val="tx2"/>
                </a:solidFill>
              </a:rPr>
              <a:t> </a:t>
            </a:r>
          </a:p>
          <a:p>
            <a:pPr>
              <a:buClr>
                <a:srgbClr val="FFFFFF"/>
              </a:buClr>
            </a:pPr>
            <a:r>
              <a:rPr lang="en-US" sz="1800" err="1">
                <a:solidFill>
                  <a:schemeClr val="tx2"/>
                </a:solidFill>
              </a:rPr>
              <a:t>CANada</a:t>
            </a:r>
            <a:r>
              <a:rPr lang="en-US" sz="1800">
                <a:solidFill>
                  <a:schemeClr val="tx2"/>
                </a:solidFill>
              </a:rPr>
              <a:t> Deuterium Uranium </a:t>
            </a:r>
            <a:endParaRPr lang="en-US">
              <a:solidFill>
                <a:schemeClr val="tx2"/>
              </a:solidFill>
            </a:endParaRPr>
          </a:p>
          <a:p>
            <a:pPr>
              <a:buClr>
                <a:srgbClr val="FFFFFF"/>
              </a:buClr>
            </a:pPr>
            <a:r>
              <a:rPr lang="en-US" sz="1800">
                <a:solidFill>
                  <a:schemeClr val="tx2"/>
                </a:solidFill>
              </a:rPr>
              <a:t>Pressurized Heavy Water reactor (PWR)</a:t>
            </a:r>
          </a:p>
          <a:p>
            <a:pPr>
              <a:buClr>
                <a:srgbClr val="FFFFFF"/>
              </a:buClr>
            </a:pPr>
            <a:r>
              <a:rPr lang="en-US" sz="1800">
                <a:solidFill>
                  <a:schemeClr val="tx2"/>
                </a:solidFill>
              </a:rPr>
              <a:t>Natural uranium as a fuel </a:t>
            </a:r>
          </a:p>
          <a:p>
            <a:pPr>
              <a:buClr>
                <a:srgbClr val="FFFFFF"/>
              </a:buClr>
            </a:pPr>
            <a:r>
              <a:rPr lang="en-US" sz="1800">
                <a:solidFill>
                  <a:schemeClr val="tx2"/>
                </a:solidFill>
              </a:rPr>
              <a:t>Heavy water moderator</a:t>
            </a:r>
          </a:p>
          <a:p>
            <a:pPr>
              <a:buClr>
                <a:srgbClr val="FFFFFF"/>
              </a:buClr>
            </a:pPr>
            <a:r>
              <a:rPr lang="en-US" sz="1800">
                <a:solidFill>
                  <a:schemeClr val="tx2"/>
                </a:solidFill>
              </a:rPr>
              <a:t>Fuel bundles held in pressure tubes</a:t>
            </a:r>
          </a:p>
          <a:p>
            <a:pPr>
              <a:buClr>
                <a:srgbClr val="FFFFFF"/>
              </a:buClr>
            </a:pPr>
            <a:r>
              <a:rPr lang="en-US" sz="1800">
                <a:solidFill>
                  <a:schemeClr val="tx2"/>
                </a:solidFill>
              </a:rPr>
              <a:t>On-line refueling</a:t>
            </a:r>
          </a:p>
          <a:p>
            <a:pPr>
              <a:buClr>
                <a:srgbClr val="FFFFFF"/>
              </a:buClr>
            </a:pPr>
            <a:r>
              <a:rPr lang="en-US" sz="1800">
                <a:solidFill>
                  <a:schemeClr val="tx2"/>
                </a:solidFill>
              </a:rPr>
              <a:t>Horizontal fuel channels</a:t>
            </a:r>
          </a:p>
          <a:p>
            <a:pPr>
              <a:buClr>
                <a:srgbClr val="FFFFFF"/>
              </a:buClr>
            </a:pPr>
            <a:r>
              <a:rPr lang="en-US" sz="1800">
                <a:solidFill>
                  <a:schemeClr val="tx2"/>
                </a:solidFill>
              </a:rPr>
              <a:t>Efficient use of uranium</a:t>
            </a:r>
          </a:p>
          <a:p>
            <a:pPr>
              <a:buClr>
                <a:srgbClr val="FFFFFF"/>
              </a:buClr>
            </a:pPr>
            <a:endParaRPr lang="en-US" sz="1800">
              <a:solidFill>
                <a:schemeClr val="tx2"/>
              </a:solidFill>
            </a:endParaRPr>
          </a:p>
        </p:txBody>
      </p:sp>
      <p:sp>
        <p:nvSpPr>
          <p:cNvPr id="4" name="TextBox 3">
            <a:extLst>
              <a:ext uri="{FF2B5EF4-FFF2-40B4-BE49-F238E27FC236}">
                <a16:creationId xmlns:a16="http://schemas.microsoft.com/office/drawing/2014/main" id="{FC881A4B-F1A0-9038-36BF-D9C18EDB37BB}"/>
              </a:ext>
            </a:extLst>
          </p:cNvPr>
          <p:cNvSpPr txBox="1"/>
          <p:nvPr/>
        </p:nvSpPr>
        <p:spPr>
          <a:xfrm>
            <a:off x="6105017" y="2687902"/>
            <a:ext cx="47725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t>Advantages</a:t>
            </a:r>
            <a:r>
              <a:rPr lang="ko-KR" altLang="en-US" b="1"/>
              <a:t>: </a:t>
            </a:r>
          </a:p>
          <a:p>
            <a:pPr marL="285750" indent="-285750">
              <a:buFont typeface="Arial"/>
              <a:buChar char="•"/>
            </a:pPr>
            <a:r>
              <a:rPr lang="ko-KR" altLang="en-US" err="1"/>
              <a:t>Flexibility</a:t>
            </a:r>
            <a:r>
              <a:rPr lang="ko-KR" altLang="en-US"/>
              <a:t> </a:t>
            </a:r>
            <a:r>
              <a:rPr lang="ko-KR" altLang="en-US" err="1"/>
              <a:t>in</a:t>
            </a:r>
            <a:r>
              <a:rPr lang="ko-KR" altLang="en-US"/>
              <a:t> </a:t>
            </a:r>
            <a:r>
              <a:rPr lang="ko-KR" altLang="en-US" err="1"/>
              <a:t>fuel</a:t>
            </a:r>
            <a:r>
              <a:rPr lang="ko-KR" altLang="en-US"/>
              <a:t> </a:t>
            </a:r>
            <a:r>
              <a:rPr lang="ko-KR" altLang="en-US" err="1"/>
              <a:t>selection</a:t>
            </a:r>
            <a:endParaRPr lang="ko-KR" altLang="en-US"/>
          </a:p>
          <a:p>
            <a:pPr marL="285750" indent="-285750">
              <a:buFont typeface="Arial"/>
              <a:buChar char="•"/>
            </a:pPr>
            <a:r>
              <a:rPr lang="ko-KR" altLang="en-US" err="1"/>
              <a:t>Low</a:t>
            </a:r>
            <a:r>
              <a:rPr lang="ko-KR" altLang="en-US"/>
              <a:t> </a:t>
            </a:r>
            <a:r>
              <a:rPr lang="ko-KR" altLang="en-US" err="1"/>
              <a:t>enrichment</a:t>
            </a:r>
            <a:r>
              <a:rPr lang="ko-KR" altLang="en-US"/>
              <a:t> </a:t>
            </a:r>
            <a:r>
              <a:rPr lang="ko-KR" altLang="en-US" err="1"/>
              <a:t>requirements</a:t>
            </a:r>
            <a:endParaRPr lang="ko-KR" altLang="en-US"/>
          </a:p>
          <a:p>
            <a:pPr marL="285750" indent="-285750">
              <a:buFont typeface="Arial"/>
              <a:buChar char="•"/>
            </a:pPr>
            <a:r>
              <a:rPr lang="ko-KR" altLang="en-US" err="1"/>
              <a:t>On-line</a:t>
            </a:r>
            <a:r>
              <a:rPr lang="ko-KR" altLang="en-US"/>
              <a:t> </a:t>
            </a:r>
            <a:r>
              <a:rPr lang="ko-KR" altLang="en-US" err="1"/>
              <a:t>refueling</a:t>
            </a:r>
            <a:endParaRPr lang="ko-KR" altLang="en-US"/>
          </a:p>
          <a:p>
            <a:pPr marL="285750" indent="-285750">
              <a:buFont typeface="Arial"/>
              <a:buChar char="•"/>
            </a:pPr>
            <a:endParaRPr lang="ko-KR" altLang="en-US"/>
          </a:p>
        </p:txBody>
      </p:sp>
      <p:sp>
        <p:nvSpPr>
          <p:cNvPr id="5" name="TextBox 4">
            <a:extLst>
              <a:ext uri="{FF2B5EF4-FFF2-40B4-BE49-F238E27FC236}">
                <a16:creationId xmlns:a16="http://schemas.microsoft.com/office/drawing/2014/main" id="{97A0E004-4275-6FC2-4D3A-02502E4878A6}"/>
              </a:ext>
            </a:extLst>
          </p:cNvPr>
          <p:cNvSpPr txBox="1"/>
          <p:nvPr/>
        </p:nvSpPr>
        <p:spPr>
          <a:xfrm>
            <a:off x="6099342" y="4854385"/>
            <a:ext cx="50332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t>Applications</a:t>
            </a:r>
            <a:r>
              <a:rPr lang="ko-KR" altLang="en-US" b="1"/>
              <a:t>:</a:t>
            </a:r>
          </a:p>
          <a:p>
            <a:pPr marL="285750" indent="-285750">
              <a:buFont typeface="Arial"/>
              <a:buChar char="•"/>
            </a:pPr>
            <a:r>
              <a:rPr lang="ko-KR" altLang="en-US" err="1"/>
              <a:t>Electricity</a:t>
            </a:r>
            <a:r>
              <a:rPr lang="ko-KR" altLang="en-US"/>
              <a:t> </a:t>
            </a:r>
            <a:r>
              <a:rPr lang="ko-KR" altLang="en-US" err="1"/>
              <a:t>generation</a:t>
            </a:r>
            <a:endParaRPr lang="ko-KR" altLang="en-US"/>
          </a:p>
          <a:p>
            <a:pPr marL="285750" indent="-285750">
              <a:buFont typeface="Arial"/>
              <a:buChar char="•"/>
            </a:pPr>
            <a:r>
              <a:rPr lang="ko-KR" altLang="en-US" err="1"/>
              <a:t>Industrial</a:t>
            </a:r>
            <a:r>
              <a:rPr lang="ko-KR" altLang="en-US"/>
              <a:t> </a:t>
            </a:r>
            <a:r>
              <a:rPr lang="ko-KR" altLang="en-US" err="1"/>
              <a:t>process</a:t>
            </a:r>
            <a:r>
              <a:rPr lang="ko-KR" altLang="en-US"/>
              <a:t> </a:t>
            </a:r>
            <a:r>
              <a:rPr lang="ko-KR" altLang="en-US" err="1"/>
              <a:t>heat</a:t>
            </a:r>
            <a:r>
              <a:rPr lang="ko-KR" altLang="en-US"/>
              <a:t> </a:t>
            </a:r>
            <a:r>
              <a:rPr lang="ko-KR" altLang="en-US" err="1"/>
              <a:t>applications</a:t>
            </a:r>
            <a:endParaRPr lang="ko-KR" altLang="en-US"/>
          </a:p>
        </p:txBody>
      </p:sp>
    </p:spTree>
    <p:extLst>
      <p:ext uri="{BB962C8B-B14F-4D97-AF65-F5344CB8AC3E}">
        <p14:creationId xmlns:p14="http://schemas.microsoft.com/office/powerpoint/2010/main" val="372942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t="-36000" b="-36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DCDD34-309F-D46E-A7B2-42436E67576A}"/>
              </a:ext>
            </a:extLst>
          </p:cNvPr>
          <p:cNvSpPr>
            <a:spLocks noGrp="1"/>
          </p:cNvSpPr>
          <p:nvPr>
            <p:ph type="title"/>
          </p:nvPr>
        </p:nvSpPr>
        <p:spPr>
          <a:xfrm>
            <a:off x="457200" y="728906"/>
            <a:ext cx="10754527" cy="2228755"/>
          </a:xfrm>
        </p:spPr>
        <p:txBody>
          <a:bodyPr anchor="b">
            <a:normAutofit/>
          </a:bodyPr>
          <a:lstStyle/>
          <a:p>
            <a:r>
              <a:rPr lang="en-US">
                <a:solidFill>
                  <a:schemeClr val="tx2"/>
                </a:solidFill>
                <a:cs typeface="Posterama"/>
              </a:rPr>
              <a:t>CANDU SIMULATION MODEL</a:t>
            </a:r>
          </a:p>
        </p:txBody>
      </p:sp>
      <p:sp>
        <p:nvSpPr>
          <p:cNvPr id="3" name="Content Placeholder 2">
            <a:extLst>
              <a:ext uri="{FF2B5EF4-FFF2-40B4-BE49-F238E27FC236}">
                <a16:creationId xmlns:a16="http://schemas.microsoft.com/office/drawing/2014/main" id="{CB175FED-8807-FB65-D14B-8BD5EB95B6F3}"/>
              </a:ext>
            </a:extLst>
          </p:cNvPr>
          <p:cNvSpPr>
            <a:spLocks noGrp="1"/>
          </p:cNvSpPr>
          <p:nvPr>
            <p:ph idx="1"/>
          </p:nvPr>
        </p:nvSpPr>
        <p:spPr>
          <a:xfrm>
            <a:off x="457201" y="3257633"/>
            <a:ext cx="4762428" cy="2552886"/>
          </a:xfrm>
        </p:spPr>
        <p:txBody>
          <a:bodyPr anchor="t">
            <a:normAutofit fontScale="92500" lnSpcReduction="20000"/>
          </a:bodyPr>
          <a:lstStyle/>
          <a:p>
            <a:pPr marL="0" indent="0">
              <a:buNone/>
            </a:pPr>
            <a:r>
              <a:rPr lang="en-US" sz="1800" b="1">
                <a:solidFill>
                  <a:schemeClr val="tx2"/>
                </a:solidFill>
              </a:rPr>
              <a:t>Simplifications</a:t>
            </a:r>
          </a:p>
          <a:p>
            <a:pPr>
              <a:buClr>
                <a:srgbClr val="FFFFFF"/>
              </a:buClr>
            </a:pPr>
            <a:r>
              <a:rPr lang="en-US" sz="1800">
                <a:solidFill>
                  <a:schemeClr val="tx2"/>
                </a:solidFill>
              </a:rPr>
              <a:t>Pin Lattice </a:t>
            </a:r>
            <a:endParaRPr lang="en-US">
              <a:solidFill>
                <a:schemeClr val="tx2"/>
              </a:solidFill>
            </a:endParaRPr>
          </a:p>
          <a:p>
            <a:pPr>
              <a:buClr>
                <a:srgbClr val="FFFFFF"/>
              </a:buClr>
            </a:pPr>
            <a:r>
              <a:rPr lang="en-US" sz="1800">
                <a:solidFill>
                  <a:schemeClr val="tx2"/>
                </a:solidFill>
              </a:rPr>
              <a:t>Structure and cladding</a:t>
            </a:r>
          </a:p>
          <a:p>
            <a:pPr>
              <a:buClr>
                <a:srgbClr val="FFFFFF"/>
              </a:buClr>
            </a:pPr>
            <a:r>
              <a:rPr lang="en-US" sz="1800">
                <a:solidFill>
                  <a:schemeClr val="tx2"/>
                </a:solidFill>
              </a:rPr>
              <a:t>Material composition</a:t>
            </a:r>
          </a:p>
          <a:p>
            <a:pPr>
              <a:buClr>
                <a:srgbClr val="FFFFFF"/>
              </a:buClr>
            </a:pPr>
            <a:r>
              <a:rPr lang="en-US" sz="1800">
                <a:solidFill>
                  <a:schemeClr val="tx2"/>
                </a:solidFill>
              </a:rPr>
              <a:t>Geometry</a:t>
            </a:r>
          </a:p>
          <a:p>
            <a:pPr>
              <a:buClr>
                <a:srgbClr val="FFFFFF"/>
              </a:buClr>
            </a:pPr>
            <a:r>
              <a:rPr lang="en-US" sz="1800">
                <a:solidFill>
                  <a:schemeClr val="tx2"/>
                </a:solidFill>
              </a:rPr>
              <a:t>Source</a:t>
            </a:r>
          </a:p>
          <a:p>
            <a:pPr>
              <a:buClr>
                <a:srgbClr val="FFFFFF"/>
              </a:buClr>
            </a:pPr>
            <a:r>
              <a:rPr lang="en-US" sz="1800">
                <a:solidFill>
                  <a:schemeClr val="tx2"/>
                </a:solidFill>
              </a:rPr>
              <a:t>Absence of several phenomena</a:t>
            </a:r>
          </a:p>
          <a:p>
            <a:pPr>
              <a:buClr>
                <a:srgbClr val="FFFFFF"/>
              </a:buClr>
            </a:pPr>
            <a:endParaRPr lang="en-US" sz="1800">
              <a:solidFill>
                <a:schemeClr val="tx2"/>
              </a:solidFill>
            </a:endParaRPr>
          </a:p>
        </p:txBody>
      </p:sp>
      <p:sp>
        <p:nvSpPr>
          <p:cNvPr id="4" name="TextBox 3">
            <a:extLst>
              <a:ext uri="{FF2B5EF4-FFF2-40B4-BE49-F238E27FC236}">
                <a16:creationId xmlns:a16="http://schemas.microsoft.com/office/drawing/2014/main" id="{B98E9739-99FD-3F9B-3922-A13E492813C7}"/>
              </a:ext>
            </a:extLst>
          </p:cNvPr>
          <p:cNvSpPr txBox="1"/>
          <p:nvPr/>
        </p:nvSpPr>
        <p:spPr>
          <a:xfrm>
            <a:off x="5212927" y="3264416"/>
            <a:ext cx="465221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a:t>Simulation parameters</a:t>
            </a:r>
          </a:p>
          <a:p>
            <a:pPr marL="285750" indent="-285750">
              <a:buFont typeface="Arial"/>
              <a:buChar char="•"/>
            </a:pPr>
            <a:r>
              <a:rPr lang="en-US" altLang="ko-KR"/>
              <a:t>10000 neutron histories tracked</a:t>
            </a:r>
            <a:endParaRPr lang="ko-KR"/>
          </a:p>
          <a:p>
            <a:pPr marL="285750" indent="-285750">
              <a:buFont typeface="Arial"/>
              <a:buChar char="•"/>
            </a:pPr>
            <a:r>
              <a:rPr lang="en-US" altLang="ko-KR"/>
              <a:t>One neutron tracked per batch</a:t>
            </a:r>
          </a:p>
          <a:p>
            <a:pPr marL="285750" indent="-285750">
              <a:buFont typeface="Arial"/>
              <a:buChar char="•"/>
            </a:pPr>
            <a:r>
              <a:rPr lang="en-US" altLang="ko-KR"/>
              <a:t>Simulation consists of 20 batches</a:t>
            </a:r>
          </a:p>
          <a:p>
            <a:pPr marL="285750" indent="-285750">
              <a:buFont typeface="Arial"/>
              <a:buChar char="•"/>
            </a:pPr>
            <a:r>
              <a:rPr lang="en-US" altLang="ko-KR"/>
              <a:t>100 inactive cycles</a:t>
            </a:r>
          </a:p>
          <a:p>
            <a:pPr marL="285750" indent="-285750">
              <a:buFont typeface="Arial"/>
              <a:buChar char="•"/>
            </a:pPr>
            <a:r>
              <a:rPr lang="en-US" altLang="ko-KR"/>
              <a:t>13 initial source locations</a:t>
            </a:r>
          </a:p>
        </p:txBody>
      </p:sp>
    </p:spTree>
    <p:extLst>
      <p:ext uri="{BB962C8B-B14F-4D97-AF65-F5344CB8AC3E}">
        <p14:creationId xmlns:p14="http://schemas.microsoft.com/office/powerpoint/2010/main" val="403839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 name="Rectangle 29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8" name="Group 29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9" name="Straight Connector 29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9" name="Freeform: Shape 32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1" name="Freeform: Shape 33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3" name="Rectangle 332">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35" name="Group 334">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68" name="Group 367">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9" name="Straight Connector 368">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99" name="Rectangle 39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1" name="Rectangle 40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3" name="Right Triangle 40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7" name="Group 40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08" name="Straight Connector 407">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E9BD3A-5E71-EC6C-8827-0E0D693EE3E1}"/>
              </a:ext>
            </a:extLst>
          </p:cNvPr>
          <p:cNvSpPr>
            <a:spLocks noGrp="1"/>
          </p:cNvSpPr>
          <p:nvPr>
            <p:ph type="title"/>
          </p:nvPr>
        </p:nvSpPr>
        <p:spPr>
          <a:xfrm>
            <a:off x="540228" y="602912"/>
            <a:ext cx="5555624" cy="2232199"/>
          </a:xfrm>
        </p:spPr>
        <p:txBody>
          <a:bodyPr vert="horz" lIns="91440" tIns="45720" rIns="91440" bIns="45720" rtlCol="0" anchor="t">
            <a:normAutofit/>
          </a:bodyPr>
          <a:lstStyle/>
          <a:p>
            <a:r>
              <a:rPr lang="en-US" sz="5400">
                <a:solidFill>
                  <a:schemeClr val="tx2"/>
                </a:solidFill>
                <a:cs typeface="Posterama"/>
              </a:rPr>
              <a:t>SIMULATION MODEL</a:t>
            </a:r>
          </a:p>
        </p:txBody>
      </p:sp>
      <p:pic>
        <p:nvPicPr>
          <p:cNvPr id="5" name="그림 4" descr="다채로움, 원, 스크린샷, 그래픽이(가) 표시된 사진&#10;&#10;자동 생성된 설명">
            <a:extLst>
              <a:ext uri="{FF2B5EF4-FFF2-40B4-BE49-F238E27FC236}">
                <a16:creationId xmlns:a16="http://schemas.microsoft.com/office/drawing/2014/main" id="{1D8D75AA-706E-E775-8990-014C2AD210ED}"/>
              </a:ext>
            </a:extLst>
          </p:cNvPr>
          <p:cNvPicPr>
            <a:picLocks noChangeAspect="1"/>
          </p:cNvPicPr>
          <p:nvPr/>
        </p:nvPicPr>
        <p:blipFill rotWithShape="1">
          <a:blip r:embed="rId3"/>
          <a:srcRect l="5752" t="3776" r="5085" b="5458"/>
          <a:stretch/>
        </p:blipFill>
        <p:spPr>
          <a:xfrm>
            <a:off x="9261957" y="822476"/>
            <a:ext cx="2427477" cy="2438502"/>
          </a:xfrm>
          <a:prstGeom prst="rect">
            <a:avLst/>
          </a:prstGeom>
        </p:spPr>
      </p:pic>
      <p:pic>
        <p:nvPicPr>
          <p:cNvPr id="6" name="그림 5" descr="원, 다채로움, 스크린샷, 디자인이(가) 표시된 사진&#10;&#10;자동 생성된 설명">
            <a:extLst>
              <a:ext uri="{FF2B5EF4-FFF2-40B4-BE49-F238E27FC236}">
                <a16:creationId xmlns:a16="http://schemas.microsoft.com/office/drawing/2014/main" id="{982EFD06-6C04-1B03-81F2-93AFF1333E38}"/>
              </a:ext>
            </a:extLst>
          </p:cNvPr>
          <p:cNvPicPr>
            <a:picLocks noChangeAspect="1"/>
          </p:cNvPicPr>
          <p:nvPr/>
        </p:nvPicPr>
        <p:blipFill>
          <a:blip r:embed="rId4"/>
          <a:stretch>
            <a:fillRect/>
          </a:stretch>
        </p:blipFill>
        <p:spPr>
          <a:xfrm>
            <a:off x="9261834" y="3750045"/>
            <a:ext cx="2432514" cy="2528434"/>
          </a:xfrm>
          <a:prstGeom prst="rect">
            <a:avLst/>
          </a:prstGeom>
        </p:spPr>
      </p:pic>
      <p:sp>
        <p:nvSpPr>
          <p:cNvPr id="4" name="TextBox 3">
            <a:extLst>
              <a:ext uri="{FF2B5EF4-FFF2-40B4-BE49-F238E27FC236}">
                <a16:creationId xmlns:a16="http://schemas.microsoft.com/office/drawing/2014/main" id="{19B33510-F26A-923F-EA38-66311AF15E7D}"/>
              </a:ext>
            </a:extLst>
          </p:cNvPr>
          <p:cNvSpPr txBox="1"/>
          <p:nvPr/>
        </p:nvSpPr>
        <p:spPr>
          <a:xfrm>
            <a:off x="697507" y="4639368"/>
            <a:ext cx="687977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ko-KR" altLang="en-US"/>
              <a:t>Fuel </a:t>
            </a:r>
            <a:r>
              <a:rPr lang="ko-KR" altLang="en-US" err="1"/>
              <a:t>bundles</a:t>
            </a:r>
            <a:r>
              <a:rPr lang="ko-KR" altLang="en-US"/>
              <a:t> </a:t>
            </a:r>
            <a:r>
              <a:rPr lang="ko-KR" altLang="en-US" err="1"/>
              <a:t>arranged</a:t>
            </a:r>
            <a:r>
              <a:rPr lang="ko-KR" altLang="en-US"/>
              <a:t> </a:t>
            </a:r>
            <a:r>
              <a:rPr lang="ko-KR" altLang="en-US" err="1"/>
              <a:t>in</a:t>
            </a:r>
            <a:r>
              <a:rPr lang="ko-KR" altLang="en-US"/>
              <a:t> </a:t>
            </a:r>
            <a:r>
              <a:rPr lang="ko-KR" altLang="en-US" err="1"/>
              <a:t>ring</a:t>
            </a:r>
            <a:r>
              <a:rPr lang="ko-KR" altLang="en-US"/>
              <a:t> </a:t>
            </a:r>
            <a:r>
              <a:rPr lang="ko-KR" altLang="en-US" err="1"/>
              <a:t>pattern</a:t>
            </a:r>
            <a:r>
              <a:rPr lang="ko-KR" altLang="en-US"/>
              <a:t> </a:t>
            </a:r>
            <a:r>
              <a:rPr lang="ko-KR" altLang="en-US" err="1"/>
              <a:t>within</a:t>
            </a:r>
            <a:r>
              <a:rPr lang="ko-KR" altLang="en-US"/>
              <a:t> </a:t>
            </a:r>
            <a:r>
              <a:rPr lang="ko-KR" altLang="en-US" err="1"/>
              <a:t>the</a:t>
            </a:r>
            <a:r>
              <a:rPr lang="ko-KR" altLang="en-US"/>
              <a:t> </a:t>
            </a:r>
            <a:r>
              <a:rPr lang="ko-KR" altLang="en-US" err="1"/>
              <a:t>pressure</a:t>
            </a:r>
            <a:r>
              <a:rPr lang="ko-KR" altLang="en-US"/>
              <a:t> </a:t>
            </a:r>
            <a:r>
              <a:rPr lang="ko-KR" altLang="en-US" err="1"/>
              <a:t>tube</a:t>
            </a:r>
            <a:r>
              <a:rPr lang="ko-KR" altLang="en-US"/>
              <a:t> </a:t>
            </a:r>
            <a:r>
              <a:rPr lang="ko-KR" altLang="en-US" err="1"/>
              <a:t>within</a:t>
            </a:r>
            <a:r>
              <a:rPr lang="ko-KR" altLang="en-US"/>
              <a:t> </a:t>
            </a:r>
            <a:r>
              <a:rPr lang="ko-KR" altLang="en-US" err="1"/>
              <a:t>the</a:t>
            </a:r>
            <a:r>
              <a:rPr lang="ko-KR" altLang="en-US"/>
              <a:t> </a:t>
            </a:r>
            <a:r>
              <a:rPr lang="ko-KR" altLang="en-US" err="1"/>
              <a:t>calandria</a:t>
            </a:r>
          </a:p>
          <a:p>
            <a:pPr marL="285750" indent="-285750">
              <a:buFont typeface="Arial"/>
              <a:buChar char="•"/>
            </a:pPr>
            <a:r>
              <a:rPr lang="ko-KR" altLang="en-US" err="1"/>
              <a:t>Starting</a:t>
            </a:r>
            <a:r>
              <a:rPr lang="ko-KR" altLang="en-US"/>
              <a:t> </a:t>
            </a:r>
            <a:r>
              <a:rPr lang="ko-KR" altLang="en-US" err="1"/>
              <a:t>from</a:t>
            </a:r>
            <a:r>
              <a:rPr lang="ko-KR" altLang="en-US"/>
              <a:t> </a:t>
            </a:r>
            <a:r>
              <a:rPr lang="ko-KR" altLang="en-US" err="1"/>
              <a:t>midlle</a:t>
            </a:r>
            <a:r>
              <a:rPr lang="ko-KR" altLang="en-US"/>
              <a:t>, </a:t>
            </a:r>
            <a:r>
              <a:rPr lang="ko-KR" altLang="en-US" err="1"/>
              <a:t>expanding</a:t>
            </a:r>
            <a:r>
              <a:rPr lang="ko-KR" altLang="en-US"/>
              <a:t> </a:t>
            </a:r>
            <a:r>
              <a:rPr lang="ko-KR" altLang="en-US" err="1"/>
              <a:t>outwards</a:t>
            </a:r>
          </a:p>
          <a:p>
            <a:pPr marL="285750" indent="-285750">
              <a:buFont typeface="Arial"/>
              <a:buChar char="•"/>
            </a:pPr>
            <a:r>
              <a:rPr lang="ko-KR" altLang="en-US"/>
              <a:t>1,6,12,18 </a:t>
            </a:r>
            <a:r>
              <a:rPr lang="ko-KR" altLang="en-US" err="1"/>
              <a:t>pins</a:t>
            </a:r>
            <a:r>
              <a:rPr lang="ko-KR" altLang="en-US"/>
              <a:t> </a:t>
            </a:r>
            <a:r>
              <a:rPr lang="ko-KR" altLang="en-US" err="1"/>
              <a:t>making</a:t>
            </a:r>
            <a:r>
              <a:rPr lang="ko-KR" altLang="en-US"/>
              <a:t> 37 </a:t>
            </a:r>
            <a:r>
              <a:rPr lang="ko-KR" altLang="en-US" err="1"/>
              <a:t>in</a:t>
            </a:r>
            <a:r>
              <a:rPr lang="ko-KR" altLang="en-US"/>
              <a:t> </a:t>
            </a:r>
            <a:r>
              <a:rPr lang="ko-KR" altLang="en-US" err="1"/>
              <a:t>total</a:t>
            </a:r>
          </a:p>
          <a:p>
            <a:pPr marL="285750" indent="-285750">
              <a:buFont typeface="Arial"/>
              <a:buChar char="•"/>
            </a:pPr>
            <a:endParaRPr lang="ko-KR" altLang="en-US"/>
          </a:p>
          <a:p>
            <a:pPr marL="285750" indent="-285750">
              <a:buFont typeface="Arial"/>
              <a:buChar char="•"/>
            </a:pPr>
            <a:endParaRPr lang="ko-KR" altLang="en-US"/>
          </a:p>
          <a:p>
            <a:pPr marL="285750" indent="-285750">
              <a:buFont typeface="Arial"/>
              <a:buChar char="•"/>
            </a:pPr>
            <a:endParaRPr lang="ko-KR" altLang="en-US"/>
          </a:p>
          <a:p>
            <a:pPr marL="285750" indent="-285750">
              <a:buFont typeface="Arial"/>
              <a:buChar char="•"/>
            </a:pPr>
            <a:endParaRPr lang="ko-KR" altLang="en-US"/>
          </a:p>
          <a:p>
            <a:pPr marL="285750" indent="-285750">
              <a:buFont typeface="Arial"/>
              <a:buChar char="•"/>
            </a:pPr>
            <a:endParaRPr lang="ko-KR" altLang="en-US"/>
          </a:p>
        </p:txBody>
      </p:sp>
      <p:sp>
        <p:nvSpPr>
          <p:cNvPr id="3" name="TextBox 2">
            <a:extLst>
              <a:ext uri="{FF2B5EF4-FFF2-40B4-BE49-F238E27FC236}">
                <a16:creationId xmlns:a16="http://schemas.microsoft.com/office/drawing/2014/main" id="{3D913E62-1085-6FDE-40DA-F0D12300C4CA}"/>
              </a:ext>
            </a:extLst>
          </p:cNvPr>
          <p:cNvSpPr txBox="1"/>
          <p:nvPr/>
        </p:nvSpPr>
        <p:spPr>
          <a:xfrm>
            <a:off x="761999" y="2982686"/>
            <a:ext cx="61830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ko-KR"/>
              <a:t>Fuel</a:t>
            </a:r>
          </a:p>
          <a:p>
            <a:pPr marL="285750" indent="-285750">
              <a:buFont typeface="Arial"/>
              <a:buChar char="•"/>
            </a:pPr>
            <a:r>
              <a:rPr lang="en-US" altLang="ko-KR"/>
              <a:t>Cladding</a:t>
            </a:r>
          </a:p>
          <a:p>
            <a:pPr marL="285750" indent="-285750">
              <a:buFont typeface="Arial"/>
              <a:buChar char="•"/>
            </a:pPr>
            <a:r>
              <a:rPr lang="en-US" altLang="ko-KR"/>
              <a:t>Pressure tube</a:t>
            </a:r>
          </a:p>
          <a:p>
            <a:pPr marL="285750" indent="-285750">
              <a:buFont typeface="Arial"/>
              <a:buChar char="•"/>
            </a:pPr>
            <a:r>
              <a:rPr lang="en-US" altLang="ko-KR"/>
              <a:t>Calandria</a:t>
            </a:r>
          </a:p>
          <a:p>
            <a:pPr marL="285750" indent="-285750">
              <a:buFont typeface="Arial"/>
              <a:buChar char="•"/>
            </a:pPr>
            <a:r>
              <a:rPr lang="en-US" altLang="ko-KR"/>
              <a:t>Moderator/coolant</a:t>
            </a:r>
          </a:p>
        </p:txBody>
      </p:sp>
      <p:pic>
        <p:nvPicPr>
          <p:cNvPr id="8" name="그림 7" descr="스크린샷, 텍스트, 원, 도표이(가) 표시된 사진&#10;&#10;자동 생성된 설명">
            <a:extLst>
              <a:ext uri="{FF2B5EF4-FFF2-40B4-BE49-F238E27FC236}">
                <a16:creationId xmlns:a16="http://schemas.microsoft.com/office/drawing/2014/main" id="{A0A9084A-53D5-E582-957A-77EC296A9C0D}"/>
              </a:ext>
            </a:extLst>
          </p:cNvPr>
          <p:cNvPicPr>
            <a:picLocks noChangeAspect="1"/>
          </p:cNvPicPr>
          <p:nvPr/>
        </p:nvPicPr>
        <p:blipFill>
          <a:blip r:embed="rId5"/>
          <a:stretch>
            <a:fillRect/>
          </a:stretch>
        </p:blipFill>
        <p:spPr>
          <a:xfrm>
            <a:off x="4983078" y="1032710"/>
            <a:ext cx="3940531" cy="3620069"/>
          </a:xfrm>
          <a:prstGeom prst="rect">
            <a:avLst/>
          </a:prstGeom>
        </p:spPr>
      </p:pic>
    </p:spTree>
    <p:extLst>
      <p:ext uri="{BB962C8B-B14F-4D97-AF65-F5344CB8AC3E}">
        <p14:creationId xmlns:p14="http://schemas.microsoft.com/office/powerpoint/2010/main" val="391437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9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2" name="Rectangle 93">
            <a:extLst>
              <a:ext uri="{FF2B5EF4-FFF2-40B4-BE49-F238E27FC236}">
                <a16:creationId xmlns:a16="http://schemas.microsoft.com/office/drawing/2014/main" id="{8865A187-E1BA-43DD-A483-21FA4616A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3" name="Right Triangle 9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9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1" name="Straight Connector 10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04272A9-5C7C-17DD-FA0E-62FDA722A24F}"/>
              </a:ext>
            </a:extLst>
          </p:cNvPr>
          <p:cNvSpPr>
            <a:spLocks noGrp="1"/>
          </p:cNvSpPr>
          <p:nvPr>
            <p:ph type="title"/>
          </p:nvPr>
        </p:nvSpPr>
        <p:spPr>
          <a:xfrm>
            <a:off x="457200" y="732348"/>
            <a:ext cx="5257794" cy="2240735"/>
          </a:xfrm>
        </p:spPr>
        <p:txBody>
          <a:bodyPr vert="horz" lIns="91440" tIns="45720" rIns="91440" bIns="45720" rtlCol="0" anchor="ctr">
            <a:normAutofit/>
          </a:bodyPr>
          <a:lstStyle/>
          <a:p>
            <a:r>
              <a:rPr lang="en-US">
                <a:solidFill>
                  <a:schemeClr val="tx2">
                    <a:alpha val="80000"/>
                  </a:schemeClr>
                </a:solidFill>
              </a:rPr>
              <a:t>DUPLEX FUELING</a:t>
            </a:r>
            <a:endParaRPr lang="en-US">
              <a:solidFill>
                <a:schemeClr val="tx2">
                  <a:alpha val="80000"/>
                </a:schemeClr>
              </a:solidFill>
              <a:cs typeface="Posterama"/>
            </a:endParaRPr>
          </a:p>
        </p:txBody>
      </p:sp>
      <p:sp>
        <p:nvSpPr>
          <p:cNvPr id="6" name="TextBox 5">
            <a:extLst>
              <a:ext uri="{FF2B5EF4-FFF2-40B4-BE49-F238E27FC236}">
                <a16:creationId xmlns:a16="http://schemas.microsoft.com/office/drawing/2014/main" id="{94C947DF-3065-F564-3677-EB5EE9E6D187}"/>
              </a:ext>
            </a:extLst>
          </p:cNvPr>
          <p:cNvSpPr txBox="1"/>
          <p:nvPr/>
        </p:nvSpPr>
        <p:spPr>
          <a:xfrm>
            <a:off x="457200" y="3264832"/>
            <a:ext cx="5257794" cy="300949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lnSpc>
                <a:spcPct val="110000"/>
              </a:lnSpc>
              <a:spcAft>
                <a:spcPts val="600"/>
              </a:spcAft>
              <a:buClr>
                <a:schemeClr val="bg1"/>
              </a:buClr>
              <a:buSzPct val="75000"/>
              <a:buFont typeface="+mj-lt"/>
              <a:buAutoNum type="arabicPeriod"/>
            </a:pPr>
            <a:r>
              <a:rPr lang="en-US" altLang="ko-KR">
                <a:solidFill>
                  <a:schemeClr val="tx2">
                    <a:alpha val="80000"/>
                  </a:schemeClr>
                </a:solidFill>
              </a:rPr>
              <a:t>Fissile material surrounded by fertile </a:t>
            </a:r>
          </a:p>
          <a:p>
            <a:pPr marL="228600" indent="-228600">
              <a:lnSpc>
                <a:spcPct val="110000"/>
              </a:lnSpc>
              <a:spcAft>
                <a:spcPts val="600"/>
              </a:spcAft>
              <a:buClr>
                <a:schemeClr val="bg1"/>
              </a:buClr>
              <a:buSzPct val="75000"/>
              <a:buFont typeface="+mj-lt"/>
              <a:buAutoNum type="arabicPeriod"/>
            </a:pPr>
            <a:r>
              <a:rPr lang="en-US" altLang="ko-KR">
                <a:solidFill>
                  <a:schemeClr val="tx2">
                    <a:alpha val="80000"/>
                  </a:schemeClr>
                </a:solidFill>
              </a:rPr>
              <a:t>Th-232 absorb neutron</a:t>
            </a:r>
          </a:p>
          <a:p>
            <a:pPr marL="228600" indent="-228600">
              <a:lnSpc>
                <a:spcPct val="110000"/>
              </a:lnSpc>
              <a:spcAft>
                <a:spcPts val="600"/>
              </a:spcAft>
              <a:buClr>
                <a:schemeClr val="bg1"/>
              </a:buClr>
              <a:buSzPct val="75000"/>
              <a:buFont typeface="+mj-lt"/>
              <a:buAutoNum type="arabicPeriod"/>
            </a:pPr>
            <a:r>
              <a:rPr lang="en-US" altLang="ko-KR">
                <a:solidFill>
                  <a:schemeClr val="tx2">
                    <a:alpha val="80000"/>
                  </a:schemeClr>
                </a:solidFill>
              </a:rPr>
              <a:t>Production of fissile isotope U-233</a:t>
            </a:r>
          </a:p>
          <a:p>
            <a:pPr marL="228600" indent="-228600">
              <a:lnSpc>
                <a:spcPct val="110000"/>
              </a:lnSpc>
              <a:spcAft>
                <a:spcPts val="600"/>
              </a:spcAft>
              <a:buClr>
                <a:schemeClr val="bg1"/>
              </a:buClr>
              <a:buSzPct val="75000"/>
              <a:buFont typeface="+mj-lt"/>
              <a:buAutoNum type="arabicPeriod"/>
            </a:pPr>
            <a:r>
              <a:rPr lang="en-US" altLang="ko-KR">
                <a:solidFill>
                  <a:schemeClr val="tx2">
                    <a:alpha val="80000"/>
                  </a:schemeClr>
                </a:solidFill>
              </a:rPr>
              <a:t>This helps extend reactor lifespan and efficient fuel burnup</a:t>
            </a:r>
          </a:p>
          <a:p>
            <a:pPr marL="228600" indent="-228600">
              <a:lnSpc>
                <a:spcPct val="110000"/>
              </a:lnSpc>
              <a:spcAft>
                <a:spcPts val="600"/>
              </a:spcAft>
              <a:buClr>
                <a:schemeClr val="bg1"/>
              </a:buClr>
              <a:buSzPct val="75000"/>
              <a:buFont typeface="+mj-lt"/>
              <a:buAutoNum type="arabicPeriod"/>
            </a:pPr>
            <a:endParaRPr lang="en-US" altLang="ko-KR">
              <a:solidFill>
                <a:schemeClr val="tx2">
                  <a:alpha val="80000"/>
                </a:schemeClr>
              </a:solidFill>
            </a:endParaRPr>
          </a:p>
        </p:txBody>
      </p:sp>
      <p:pic>
        <p:nvPicPr>
          <p:cNvPr id="3" name="Picture 2" descr="A yellow and purple square with a yellow circle in the middle&#10;&#10;Description automatically generated">
            <a:extLst>
              <a:ext uri="{FF2B5EF4-FFF2-40B4-BE49-F238E27FC236}">
                <a16:creationId xmlns:a16="http://schemas.microsoft.com/office/drawing/2014/main" id="{D6C486E3-66A5-3B22-E14D-21CB860CC758}"/>
              </a:ext>
            </a:extLst>
          </p:cNvPr>
          <p:cNvPicPr>
            <a:picLocks noChangeAspect="1"/>
          </p:cNvPicPr>
          <p:nvPr/>
        </p:nvPicPr>
        <p:blipFill rotWithShape="1">
          <a:blip r:embed="rId3"/>
          <a:srcRect l="5238" t="1786" r="4439" b="3571"/>
          <a:stretch/>
        </p:blipFill>
        <p:spPr>
          <a:xfrm>
            <a:off x="6316634" y="728907"/>
            <a:ext cx="2635755" cy="2673556"/>
          </a:xfrm>
          <a:prstGeom prst="rect">
            <a:avLst/>
          </a:prstGeom>
        </p:spPr>
      </p:pic>
      <p:pic>
        <p:nvPicPr>
          <p:cNvPr id="4" name="Content Placeholder 3" descr="A yellow and purple square with a circle in the middle&#10;&#10;Description automatically generated">
            <a:extLst>
              <a:ext uri="{FF2B5EF4-FFF2-40B4-BE49-F238E27FC236}">
                <a16:creationId xmlns:a16="http://schemas.microsoft.com/office/drawing/2014/main" id="{95C6222F-0A22-30B3-2D60-A8E49436FD96}"/>
              </a:ext>
            </a:extLst>
          </p:cNvPr>
          <p:cNvPicPr>
            <a:picLocks noGrp="1" noChangeAspect="1"/>
          </p:cNvPicPr>
          <p:nvPr>
            <p:ph idx="1"/>
          </p:nvPr>
        </p:nvPicPr>
        <p:blipFill rotWithShape="1">
          <a:blip r:embed="rId4"/>
          <a:srcRect l="5140" t="5018" r="2975" b="4461"/>
          <a:stretch/>
        </p:blipFill>
        <p:spPr>
          <a:xfrm>
            <a:off x="9228327" y="728907"/>
            <a:ext cx="2717276" cy="2643478"/>
          </a:xfrm>
          <a:prstGeom prst="rect">
            <a:avLst/>
          </a:prstGeom>
        </p:spPr>
      </p:pic>
      <p:pic>
        <p:nvPicPr>
          <p:cNvPr id="5" name="Picture 4" descr="A yellow circle with brown dots in a purple background&#10;&#10;Description automatically generated">
            <a:extLst>
              <a:ext uri="{FF2B5EF4-FFF2-40B4-BE49-F238E27FC236}">
                <a16:creationId xmlns:a16="http://schemas.microsoft.com/office/drawing/2014/main" id="{FC8469AC-D7C5-2DCD-8A91-818EC1B55B11}"/>
              </a:ext>
            </a:extLst>
          </p:cNvPr>
          <p:cNvPicPr>
            <a:picLocks noChangeAspect="1"/>
          </p:cNvPicPr>
          <p:nvPr/>
        </p:nvPicPr>
        <p:blipFill rotWithShape="1">
          <a:blip r:embed="rId5"/>
          <a:srcRect l="5213" t="5238" r="4265" b="4089"/>
          <a:stretch/>
        </p:blipFill>
        <p:spPr>
          <a:xfrm>
            <a:off x="6314934" y="3514857"/>
            <a:ext cx="2679264" cy="2643478"/>
          </a:xfrm>
          <a:prstGeom prst="rect">
            <a:avLst/>
          </a:prstGeom>
        </p:spPr>
      </p:pic>
      <p:pic>
        <p:nvPicPr>
          <p:cNvPr id="8" name="그림 7" descr="원, 도표이(가) 표시된 사진&#10;&#10;자동 생성된 설명">
            <a:extLst>
              <a:ext uri="{FF2B5EF4-FFF2-40B4-BE49-F238E27FC236}">
                <a16:creationId xmlns:a16="http://schemas.microsoft.com/office/drawing/2014/main" id="{B689665A-4797-53C8-1148-E3997E52F455}"/>
              </a:ext>
            </a:extLst>
          </p:cNvPr>
          <p:cNvPicPr>
            <a:picLocks noChangeAspect="1"/>
          </p:cNvPicPr>
          <p:nvPr/>
        </p:nvPicPr>
        <p:blipFill>
          <a:blip r:embed="rId6"/>
          <a:stretch>
            <a:fillRect/>
          </a:stretch>
        </p:blipFill>
        <p:spPr>
          <a:xfrm>
            <a:off x="9180803" y="3806580"/>
            <a:ext cx="2812330" cy="2060032"/>
          </a:xfrm>
          <a:prstGeom prst="rect">
            <a:avLst/>
          </a:prstGeom>
        </p:spPr>
      </p:pic>
    </p:spTree>
    <p:extLst>
      <p:ext uri="{BB962C8B-B14F-4D97-AF65-F5344CB8AC3E}">
        <p14:creationId xmlns:p14="http://schemas.microsoft.com/office/powerpoint/2010/main" val="263072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E01773-4225-4F2A-DB79-CE6077C25D7E}"/>
              </a:ext>
            </a:extLst>
          </p:cNvPr>
          <p:cNvSpPr>
            <a:spLocks noGrp="1"/>
          </p:cNvSpPr>
          <p:nvPr>
            <p:ph type="title"/>
          </p:nvPr>
        </p:nvSpPr>
        <p:spPr>
          <a:xfrm>
            <a:off x="453142" y="739844"/>
            <a:ext cx="10733204" cy="1806836"/>
          </a:xfrm>
        </p:spPr>
        <p:txBody>
          <a:bodyPr vert="horz" lIns="91440" tIns="45720" rIns="91440" bIns="45720" rtlCol="0" anchor="b">
            <a:normAutofit/>
          </a:bodyPr>
          <a:lstStyle/>
          <a:p>
            <a:r>
              <a:rPr lang="en-US" sz="5400">
                <a:solidFill>
                  <a:schemeClr val="tx2"/>
                </a:solidFill>
                <a:cs typeface="Posterama"/>
              </a:rPr>
              <a:t>FUEL CANDIDATES</a:t>
            </a:r>
            <a:br>
              <a:rPr lang="en-US" sz="5400">
                <a:solidFill>
                  <a:schemeClr val="tx2"/>
                </a:solidFill>
                <a:cs typeface="Posterama"/>
              </a:rPr>
            </a:br>
            <a:endParaRPr lang="en-US" sz="5400">
              <a:solidFill>
                <a:schemeClr val="tx2"/>
              </a:solidFill>
              <a:cs typeface="Posterama"/>
            </a:endParaRPr>
          </a:p>
        </p:txBody>
      </p:sp>
      <p:sp>
        <p:nvSpPr>
          <p:cNvPr id="3" name="TextBox 2">
            <a:extLst>
              <a:ext uri="{FF2B5EF4-FFF2-40B4-BE49-F238E27FC236}">
                <a16:creationId xmlns:a16="http://schemas.microsoft.com/office/drawing/2014/main" id="{80EC115B-AB10-AA1A-117C-7E61D519E7B8}"/>
              </a:ext>
            </a:extLst>
          </p:cNvPr>
          <p:cNvSpPr txBox="1"/>
          <p:nvPr/>
        </p:nvSpPr>
        <p:spPr>
          <a:xfrm>
            <a:off x="458183" y="2961735"/>
            <a:ext cx="831994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ko-KR" altLang="en-US" sz="2000" err="1"/>
              <a:t>Natural</a:t>
            </a:r>
            <a:r>
              <a:rPr lang="ko-KR" altLang="en-US" sz="2000"/>
              <a:t> </a:t>
            </a:r>
            <a:r>
              <a:rPr lang="ko-KR" altLang="en-US" sz="2000" err="1"/>
              <a:t>Uranium</a:t>
            </a:r>
            <a:endParaRPr lang="ko-KR" altLang="en-US" sz="2000"/>
          </a:p>
          <a:p>
            <a:pPr marL="285750" indent="-285750">
              <a:buFont typeface="Arial"/>
              <a:buChar char="•"/>
            </a:pPr>
            <a:endParaRPr lang="ko-KR" altLang="en-US" sz="2000"/>
          </a:p>
          <a:p>
            <a:pPr marL="285750" indent="-285750">
              <a:buFont typeface="Arial"/>
              <a:buChar char="•"/>
            </a:pPr>
            <a:r>
              <a:rPr lang="ko-KR" altLang="en-US" sz="2000"/>
              <a:t>MOX Fuel (</a:t>
            </a:r>
            <a:r>
              <a:rPr lang="ko-KR" altLang="en-US" sz="2000" err="1"/>
              <a:t>Mixed</a:t>
            </a:r>
            <a:r>
              <a:rPr lang="ko-KR" altLang="en-US" sz="2000"/>
              <a:t> </a:t>
            </a:r>
            <a:r>
              <a:rPr lang="ko-KR" altLang="en-US" sz="2000" err="1"/>
              <a:t>Oxide</a:t>
            </a:r>
            <a:r>
              <a:rPr lang="ko-KR" altLang="en-US" sz="2000"/>
              <a:t> Fuel, </a:t>
            </a:r>
            <a:r>
              <a:rPr lang="ko-KR" altLang="en-US" sz="2000" err="1"/>
              <a:t>a</a:t>
            </a:r>
            <a:r>
              <a:rPr lang="ko-KR" altLang="en-US" sz="2000"/>
              <a:t> </a:t>
            </a:r>
            <a:r>
              <a:rPr lang="ko-KR" altLang="en-US" sz="2000" err="1"/>
              <a:t>blend</a:t>
            </a:r>
            <a:r>
              <a:rPr lang="ko-KR" altLang="en-US" sz="2000"/>
              <a:t> of </a:t>
            </a:r>
            <a:r>
              <a:rPr lang="ko-KR" altLang="en-US" sz="2000" err="1"/>
              <a:t>Plutonium</a:t>
            </a:r>
            <a:r>
              <a:rPr lang="ko-KR" altLang="en-US" sz="2000"/>
              <a:t> and </a:t>
            </a:r>
            <a:r>
              <a:rPr lang="ko-KR" altLang="en-US" sz="2000" err="1"/>
              <a:t>Uranium</a:t>
            </a:r>
            <a:r>
              <a:rPr lang="ko-KR" altLang="en-US" sz="2000"/>
              <a:t>) </a:t>
            </a:r>
          </a:p>
          <a:p>
            <a:pPr marL="285750" indent="-285750">
              <a:buFont typeface="Arial"/>
              <a:buChar char="•"/>
            </a:pPr>
            <a:endParaRPr lang="ko-KR" altLang="en-US" sz="2000"/>
          </a:p>
          <a:p>
            <a:pPr marL="285750" indent="-285750">
              <a:buFont typeface="Arial"/>
              <a:buChar char="•"/>
            </a:pPr>
            <a:r>
              <a:rPr lang="ko-KR" altLang="en-US" sz="2000" err="1"/>
              <a:t>Enriched</a:t>
            </a:r>
            <a:r>
              <a:rPr lang="ko-KR" altLang="en-US" sz="2000"/>
              <a:t> </a:t>
            </a:r>
            <a:r>
              <a:rPr lang="ko-KR" altLang="en-US" sz="2000" err="1"/>
              <a:t>Uranium</a:t>
            </a:r>
            <a:endParaRPr lang="ko-KR" altLang="en-US" sz="2000"/>
          </a:p>
          <a:p>
            <a:pPr marL="285750" indent="-285750">
              <a:buFont typeface="Arial"/>
              <a:buChar char="•"/>
            </a:pPr>
            <a:endParaRPr lang="ko-KR" altLang="en-US" sz="2000"/>
          </a:p>
          <a:p>
            <a:pPr marL="285750" indent="-285750">
              <a:buFont typeface="Arial"/>
              <a:buChar char="•"/>
            </a:pPr>
            <a:r>
              <a:rPr lang="ko-KR" altLang="en-US" sz="2000" err="1"/>
              <a:t>Thorium</a:t>
            </a:r>
            <a:r>
              <a:rPr lang="ko-KR" altLang="en-US" sz="2000"/>
              <a:t> </a:t>
            </a:r>
            <a:r>
              <a:rPr lang="ko-KR" altLang="en-US" sz="2000" err="1"/>
              <a:t>Dioxide</a:t>
            </a:r>
            <a:r>
              <a:rPr lang="ko-KR" altLang="en-US" sz="2000"/>
              <a:t> – ThO</a:t>
            </a:r>
            <a:r>
              <a:rPr lang="ko-KR" altLang="en-US" baseline="-25000"/>
              <a:t>2</a:t>
            </a:r>
            <a:r>
              <a:rPr lang="ko-KR" altLang="en-US" sz="2000"/>
              <a:t> </a:t>
            </a:r>
            <a:r>
              <a:rPr lang="ko-KR" altLang="en-US" sz="2000" err="1"/>
              <a:t>based</a:t>
            </a:r>
            <a:r>
              <a:rPr lang="ko-KR" altLang="en-US" sz="2000"/>
              <a:t> </a:t>
            </a:r>
            <a:r>
              <a:rPr lang="ko-KR" altLang="en-US" sz="2000" err="1"/>
              <a:t>fuels</a:t>
            </a:r>
            <a:r>
              <a:rPr lang="ko-KR" altLang="en-US" sz="2000"/>
              <a:t> (</a:t>
            </a:r>
            <a:r>
              <a:rPr lang="ko-KR" altLang="en-US" sz="2000" err="1"/>
              <a:t>Duplex</a:t>
            </a:r>
            <a:r>
              <a:rPr lang="ko-KR" altLang="en-US" sz="2000"/>
              <a:t> Fuel Design)</a:t>
            </a:r>
          </a:p>
        </p:txBody>
      </p:sp>
    </p:spTree>
    <p:extLst>
      <p:ext uri="{BB962C8B-B14F-4D97-AF65-F5344CB8AC3E}">
        <p14:creationId xmlns:p14="http://schemas.microsoft.com/office/powerpoint/2010/main" val="108970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403F1A-939C-375F-9410-00A95408174C}"/>
              </a:ext>
            </a:extLst>
          </p:cNvPr>
          <p:cNvSpPr>
            <a:spLocks noGrp="1"/>
          </p:cNvSpPr>
          <p:nvPr>
            <p:ph type="title"/>
          </p:nvPr>
        </p:nvSpPr>
        <p:spPr>
          <a:xfrm>
            <a:off x="457200" y="680268"/>
            <a:ext cx="10754527" cy="802032"/>
          </a:xfrm>
        </p:spPr>
        <p:txBody>
          <a:bodyPr anchor="b">
            <a:normAutofit/>
          </a:bodyPr>
          <a:lstStyle/>
          <a:p>
            <a:r>
              <a:rPr lang="en-US">
                <a:solidFill>
                  <a:schemeClr val="tx2"/>
                </a:solidFill>
                <a:cs typeface="Posterama"/>
              </a:rPr>
              <a:t>RESULTS</a:t>
            </a:r>
            <a:endParaRPr lang="en-US">
              <a:solidFill>
                <a:schemeClr val="tx2"/>
              </a:solidFill>
            </a:endParaRPr>
          </a:p>
        </p:txBody>
      </p:sp>
      <p:graphicFrame>
        <p:nvGraphicFramePr>
          <p:cNvPr id="7" name="Content Placeholder 6">
            <a:extLst>
              <a:ext uri="{FF2B5EF4-FFF2-40B4-BE49-F238E27FC236}">
                <a16:creationId xmlns:a16="http://schemas.microsoft.com/office/drawing/2014/main" id="{EDFA8289-24E8-E1A6-5025-9F862F628DC1}"/>
              </a:ext>
            </a:extLst>
          </p:cNvPr>
          <p:cNvGraphicFramePr>
            <a:graphicFrameLocks noGrp="1"/>
          </p:cNvGraphicFramePr>
          <p:nvPr>
            <p:ph idx="1"/>
            <p:extLst>
              <p:ext uri="{D42A27DB-BD31-4B8C-83A1-F6EECF244321}">
                <p14:modId xmlns:p14="http://schemas.microsoft.com/office/powerpoint/2010/main" val="3744697240"/>
              </p:ext>
            </p:extLst>
          </p:nvPr>
        </p:nvGraphicFramePr>
        <p:xfrm>
          <a:off x="397212" y="1467255"/>
          <a:ext cx="11631496" cy="4750534"/>
        </p:xfrm>
        <a:graphic>
          <a:graphicData uri="http://schemas.openxmlformats.org/drawingml/2006/table">
            <a:tbl>
              <a:tblPr firstCol="1" bandRow="1">
                <a:tableStyleId>{5C22544A-7EE6-4342-B048-85BDC9FD1C3A}</a:tableStyleId>
              </a:tblPr>
              <a:tblGrid>
                <a:gridCol w="2907874">
                  <a:extLst>
                    <a:ext uri="{9D8B030D-6E8A-4147-A177-3AD203B41FA5}">
                      <a16:colId xmlns:a16="http://schemas.microsoft.com/office/drawing/2014/main" val="870058429"/>
                    </a:ext>
                  </a:extLst>
                </a:gridCol>
                <a:gridCol w="2907874">
                  <a:extLst>
                    <a:ext uri="{9D8B030D-6E8A-4147-A177-3AD203B41FA5}">
                      <a16:colId xmlns:a16="http://schemas.microsoft.com/office/drawing/2014/main" val="3745955550"/>
                    </a:ext>
                  </a:extLst>
                </a:gridCol>
                <a:gridCol w="2907874">
                  <a:extLst>
                    <a:ext uri="{9D8B030D-6E8A-4147-A177-3AD203B41FA5}">
                      <a16:colId xmlns:a16="http://schemas.microsoft.com/office/drawing/2014/main" val="326177873"/>
                    </a:ext>
                  </a:extLst>
                </a:gridCol>
                <a:gridCol w="2907874">
                  <a:extLst>
                    <a:ext uri="{9D8B030D-6E8A-4147-A177-3AD203B41FA5}">
                      <a16:colId xmlns:a16="http://schemas.microsoft.com/office/drawing/2014/main" val="3741195093"/>
                    </a:ext>
                  </a:extLst>
                </a:gridCol>
              </a:tblGrid>
              <a:tr h="916175">
                <a:tc>
                  <a:txBody>
                    <a:bodyPr/>
                    <a:lstStyle/>
                    <a:p>
                      <a:pPr>
                        <a:lnSpc>
                          <a:spcPct val="107000"/>
                        </a:lnSpc>
                      </a:pPr>
                      <a:r>
                        <a:rPr lang="en-US" sz="2000" b="1">
                          <a:solidFill>
                            <a:schemeClr val="tx1"/>
                          </a:solidFill>
                          <a:effectLst/>
                          <a:latin typeface="Times New Roman"/>
                          <a:ea typeface="Times New Roman" panose="02020603050405020304" pitchFamily="18" charset="0"/>
                        </a:rPr>
                        <a:t>Fuel Type</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b="1">
                          <a:solidFill>
                            <a:schemeClr val="tx1"/>
                          </a:solidFill>
                          <a:effectLst/>
                          <a:latin typeface="Times New Roman"/>
                          <a:ea typeface="Times New Roman" panose="02020603050405020304" pitchFamily="18" charset="0"/>
                        </a:rPr>
                        <a:t>Average K-eff</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b="1">
                          <a:solidFill>
                            <a:schemeClr val="tx1"/>
                          </a:solidFill>
                          <a:effectLst/>
                          <a:latin typeface="Times New Roman"/>
                          <a:ea typeface="Times New Roman" panose="02020603050405020304" pitchFamily="18" charset="0"/>
                        </a:rPr>
                        <a:t>Average Prompt Neutron Lifetime (</a:t>
                      </a:r>
                      <a:r>
                        <a:rPr lang="el-GR" sz="2000" b="1">
                          <a:solidFill>
                            <a:schemeClr val="tx1"/>
                          </a:solidFill>
                          <a:effectLst/>
                          <a:latin typeface="Times New Roman"/>
                          <a:ea typeface="Times New Roman" panose="02020603050405020304" pitchFamily="18" charset="0"/>
                        </a:rPr>
                        <a:t>μ</a:t>
                      </a:r>
                      <a:r>
                        <a:rPr lang="en-US" sz="2000" b="1">
                          <a:solidFill>
                            <a:schemeClr val="tx1"/>
                          </a:solidFill>
                          <a:effectLst/>
                          <a:latin typeface="Times New Roman"/>
                          <a:ea typeface="Times New Roman" panose="02020603050405020304" pitchFamily="18" charset="0"/>
                        </a:rPr>
                        <a:t>s)</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b="1">
                          <a:solidFill>
                            <a:schemeClr val="tx1"/>
                          </a:solidFill>
                          <a:effectLst/>
                          <a:latin typeface="Times New Roman"/>
                          <a:ea typeface="Times New Roman" panose="02020603050405020304" pitchFamily="18" charset="0"/>
                        </a:rPr>
                        <a:t>Average Source Points Generated</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933365"/>
                  </a:ext>
                </a:extLst>
              </a:tr>
              <a:tr h="475053">
                <a:tc>
                  <a:txBody>
                    <a:bodyPr/>
                    <a:lstStyle/>
                    <a:p>
                      <a:pPr>
                        <a:lnSpc>
                          <a:spcPct val="107000"/>
                        </a:lnSpc>
                      </a:pPr>
                      <a:r>
                        <a:rPr lang="en-US" sz="2000">
                          <a:solidFill>
                            <a:schemeClr val="tx1"/>
                          </a:solidFill>
                          <a:effectLst/>
                          <a:latin typeface="Times New Roman"/>
                          <a:ea typeface="Times New Roman" panose="02020603050405020304" pitchFamily="18" charset="0"/>
                        </a:rPr>
                        <a:t>Natural Uranium</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1.0240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80,000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9,950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5434061"/>
                  </a:ext>
                </a:extLst>
              </a:tr>
              <a:tr h="492020">
                <a:tc>
                  <a:txBody>
                    <a:bodyPr/>
                    <a:lstStyle/>
                    <a:p>
                      <a:pPr>
                        <a:lnSpc>
                          <a:spcPct val="107000"/>
                        </a:lnSpc>
                      </a:pPr>
                      <a:r>
                        <a:rPr lang="en-US" sz="2000">
                          <a:solidFill>
                            <a:schemeClr val="tx1"/>
                          </a:solidFill>
                          <a:effectLst/>
                          <a:latin typeface="Times New Roman"/>
                          <a:ea typeface="Times New Roman" panose="02020603050405020304" pitchFamily="18" charset="0"/>
                        </a:rPr>
                        <a:t>MOX Fuel</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1.6935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41,623</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10,000.5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3569879"/>
                  </a:ext>
                </a:extLst>
              </a:tr>
              <a:tr h="475053">
                <a:tc>
                  <a:txBody>
                    <a:bodyPr/>
                    <a:lstStyle/>
                    <a:p>
                      <a:pPr>
                        <a:lnSpc>
                          <a:spcPct val="107000"/>
                        </a:lnSpc>
                      </a:pPr>
                      <a:r>
                        <a:rPr lang="en-US" sz="2000">
                          <a:solidFill>
                            <a:schemeClr val="tx1"/>
                          </a:solidFill>
                          <a:effectLst/>
                          <a:latin typeface="Times New Roman"/>
                          <a:ea typeface="Times New Roman" panose="02020603050405020304" pitchFamily="18" charset="0"/>
                        </a:rPr>
                        <a:t>Enriched Uranium</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1.5986</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48,692.5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13,065.5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1142114"/>
                  </a:ext>
                </a:extLst>
              </a:tr>
              <a:tr h="797411">
                <a:tc>
                  <a:txBody>
                    <a:bodyPr/>
                    <a:lstStyle/>
                    <a:p>
                      <a:pPr>
                        <a:lnSpc>
                          <a:spcPct val="107000"/>
                        </a:lnSpc>
                      </a:pPr>
                      <a:r>
                        <a:rPr lang="en-US" sz="2000">
                          <a:solidFill>
                            <a:schemeClr val="tx1"/>
                          </a:solidFill>
                          <a:effectLst/>
                          <a:latin typeface="Times New Roman"/>
                          <a:ea typeface="Times New Roman" panose="02020603050405020304" pitchFamily="18" charset="0"/>
                        </a:rPr>
                        <a:t>Thorium Dioxide 1st Ring</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0.9000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80,000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10,000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436839"/>
                  </a:ext>
                </a:extLst>
              </a:tr>
              <a:tr h="797411">
                <a:tc>
                  <a:txBody>
                    <a:bodyPr/>
                    <a:lstStyle/>
                    <a:p>
                      <a:pPr>
                        <a:lnSpc>
                          <a:spcPct val="107000"/>
                        </a:lnSpc>
                      </a:pPr>
                      <a:r>
                        <a:rPr lang="en-US" sz="2000">
                          <a:solidFill>
                            <a:schemeClr val="tx1"/>
                          </a:solidFill>
                          <a:effectLst/>
                          <a:latin typeface="Times New Roman"/>
                          <a:ea typeface="Times New Roman" panose="02020603050405020304" pitchFamily="18" charset="0"/>
                        </a:rPr>
                        <a:t>Thorium Dioxide 2nd Ring</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0.7480</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80,655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8,857</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8366715"/>
                  </a:ext>
                </a:extLst>
              </a:tr>
              <a:tr h="797411">
                <a:tc>
                  <a:txBody>
                    <a:bodyPr/>
                    <a:lstStyle/>
                    <a:p>
                      <a:pPr>
                        <a:lnSpc>
                          <a:spcPct val="107000"/>
                        </a:lnSpc>
                      </a:pPr>
                      <a:r>
                        <a:rPr lang="en-US" sz="2000">
                          <a:solidFill>
                            <a:schemeClr val="tx1"/>
                          </a:solidFill>
                          <a:effectLst/>
                          <a:latin typeface="Times New Roman"/>
                          <a:ea typeface="Times New Roman" panose="02020603050405020304" pitchFamily="18" charset="0"/>
                        </a:rPr>
                        <a:t>Thorium Dioxide Last Ring</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0.4395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81,307.9</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pPr>
                      <a:r>
                        <a:rPr lang="en-US" sz="2000">
                          <a:solidFill>
                            <a:schemeClr val="tx1"/>
                          </a:solidFill>
                          <a:effectLst/>
                          <a:latin typeface="Times New Roman"/>
                          <a:ea typeface="Times New Roman" panose="02020603050405020304" pitchFamily="18" charset="0"/>
                        </a:rPr>
                        <a:t>7,305.5</a:t>
                      </a:r>
                      <a:endParaRPr lang="en-US" sz="2000">
                        <a:solidFill>
                          <a:schemeClr val="tx1"/>
                        </a:solidFill>
                        <a:effectLst/>
                        <a:latin typeface="Times New Roman"/>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695754"/>
                  </a:ext>
                </a:extLst>
              </a:tr>
            </a:tbl>
          </a:graphicData>
        </a:graphic>
      </p:graphicFrame>
    </p:spTree>
    <p:extLst>
      <p:ext uri="{BB962C8B-B14F-4D97-AF65-F5344CB8AC3E}">
        <p14:creationId xmlns:p14="http://schemas.microsoft.com/office/powerpoint/2010/main" val="398263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5" descr="A graph showing different colored squares&#10;&#10;Description automatically generated">
            <a:extLst>
              <a:ext uri="{FF2B5EF4-FFF2-40B4-BE49-F238E27FC236}">
                <a16:creationId xmlns:a16="http://schemas.microsoft.com/office/drawing/2014/main" id="{07D2DED4-932C-BF47-A777-162A532B025D}"/>
              </a:ext>
            </a:extLst>
          </p:cNvPr>
          <p:cNvPicPr>
            <a:picLocks noChangeAspect="1"/>
          </p:cNvPicPr>
          <p:nvPr/>
        </p:nvPicPr>
        <p:blipFill>
          <a:blip r:embed="rId3"/>
          <a:stretch>
            <a:fillRect/>
          </a:stretch>
        </p:blipFill>
        <p:spPr>
          <a:xfrm>
            <a:off x="702426" y="584800"/>
            <a:ext cx="10729642" cy="5702779"/>
          </a:xfrm>
          <a:prstGeom prst="rect">
            <a:avLst/>
          </a:prstGeom>
        </p:spPr>
      </p:pic>
    </p:spTree>
    <p:extLst>
      <p:ext uri="{BB962C8B-B14F-4D97-AF65-F5344CB8AC3E}">
        <p14:creationId xmlns:p14="http://schemas.microsoft.com/office/powerpoint/2010/main" val="116313843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9</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SineVTI</vt:lpstr>
      <vt:lpstr>CANDU Fuel Bundle Analysis using MCNP</vt:lpstr>
      <vt:lpstr>Introduction  </vt:lpstr>
      <vt:lpstr>CANDU REACTOR</vt:lpstr>
      <vt:lpstr>CANDU SIMULATION MODEL</vt:lpstr>
      <vt:lpstr>SIMULATION MODEL</vt:lpstr>
      <vt:lpstr>DUPLEX FUELING</vt:lpstr>
      <vt:lpstr>FUEL CANDIDATES </vt:lpstr>
      <vt:lpstr>RESULTS</vt:lpstr>
      <vt:lpstr>PowerPoint Presentation</vt:lpstr>
      <vt:lpstr>PowerPoint Presentation</vt:lpstr>
      <vt:lpstr>PowerPoint Presentation</vt:lpstr>
      <vt:lpstr>CONCLUSION</vt:lpstr>
      <vt:lpstr>MOVING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2024-04-03T22:26:54Z</dcterms:created>
  <dcterms:modified xsi:type="dcterms:W3CDTF">2024-04-04T17:30:38Z</dcterms:modified>
</cp:coreProperties>
</file>