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5"/>
  </p:notesMasterIdLst>
  <p:handoutMasterIdLst>
    <p:handoutMasterId r:id="rId16"/>
  </p:handoutMasterIdLst>
  <p:sldIdLst>
    <p:sldId id="448" r:id="rId5"/>
    <p:sldId id="467" r:id="rId6"/>
    <p:sldId id="353" r:id="rId7"/>
    <p:sldId id="603" r:id="rId8"/>
    <p:sldId id="607" r:id="rId9"/>
    <p:sldId id="595" r:id="rId10"/>
    <p:sldId id="605" r:id="rId11"/>
    <p:sldId id="606" r:id="rId12"/>
    <p:sldId id="485" r:id="rId13"/>
    <p:sldId id="486" r:id="rId1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00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2184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3079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754">
          <p15:clr>
            <a:srgbClr val="A4A3A4"/>
          </p15:clr>
        </p15:guide>
        <p15:guide id="25" orient="horz" pos="852" userDrawn="1">
          <p15:clr>
            <a:srgbClr val="A4A3A4"/>
          </p15:clr>
        </p15:guide>
        <p15:guide id="26" pos="2922">
          <p15:clr>
            <a:srgbClr val="A4A3A4"/>
          </p15:clr>
        </p15:guide>
        <p15:guide id="27" pos="391">
          <p15:clr>
            <a:srgbClr val="A4A3A4"/>
          </p15:clr>
        </p15:guide>
        <p15:guide id="28" pos="3552" userDrawn="1">
          <p15:clr>
            <a:srgbClr val="A4A3A4"/>
          </p15:clr>
        </p15:guide>
        <p15:guide id="29" pos="5568" userDrawn="1">
          <p15:clr>
            <a:srgbClr val="A4A3A4"/>
          </p15:clr>
        </p15:guide>
        <p15:guide id="30" pos="3987">
          <p15:clr>
            <a:srgbClr val="A4A3A4"/>
          </p15:clr>
        </p15:guide>
        <p15:guide id="31" pos="168" userDrawn="1">
          <p15:clr>
            <a:srgbClr val="A4A3A4"/>
          </p15:clr>
        </p15:guide>
        <p15:guide id="32" pos="257">
          <p15:clr>
            <a:srgbClr val="A4A3A4"/>
          </p15:clr>
        </p15:guide>
        <p15:guide id="33" pos="5107">
          <p15:clr>
            <a:srgbClr val="A4A3A4"/>
          </p15:clr>
        </p15:guide>
        <p15:guide id="34" pos="5166">
          <p15:clr>
            <a:srgbClr val="A4A3A4"/>
          </p15:clr>
        </p15:guide>
        <p15:guide id="35" pos="485">
          <p15:clr>
            <a:srgbClr val="A4A3A4"/>
          </p15:clr>
        </p15:guide>
        <p15:guide id="36" pos="1536" userDrawn="1">
          <p15:clr>
            <a:srgbClr val="A4A3A4"/>
          </p15:clr>
        </p15:guide>
        <p15:guide id="37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666666"/>
    <a:srgbClr val="464547"/>
    <a:srgbClr val="B22746"/>
    <a:srgbClr val="A3C644"/>
    <a:srgbClr val="E6E6E6"/>
    <a:srgbClr val="CCCCCC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95565" autoAdjust="0"/>
  </p:normalViewPr>
  <p:slideViewPr>
    <p:cSldViewPr snapToGrid="0">
      <p:cViewPr varScale="1">
        <p:scale>
          <a:sx n="113" d="100"/>
          <a:sy n="113" d="100"/>
        </p:scale>
        <p:origin x="690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00"/>
        <p:guide pos="7299"/>
        <p:guide pos="5316"/>
        <p:guide pos="291"/>
        <p:guide pos="343"/>
        <p:guide pos="6809"/>
        <p:guide pos="6888"/>
        <p:guide pos="2184"/>
        <p:guide orient="horz" pos="280"/>
        <p:guide orient="horz" pos="573"/>
        <p:guide orient="horz" pos="3079"/>
        <p:guide orient="horz" pos="1619"/>
        <p:guide orient="horz" pos="1031"/>
        <p:guide orient="horz" pos="2774"/>
        <p:guide orient="horz" pos="754"/>
        <p:guide orient="horz" pos="852"/>
        <p:guide pos="2922"/>
        <p:guide pos="391"/>
        <p:guide pos="3552"/>
        <p:guide pos="5568"/>
        <p:guide pos="3987"/>
        <p:guide pos="168"/>
        <p:guide pos="257"/>
        <p:guide pos="5107"/>
        <p:guide pos="5166"/>
        <p:guide pos="485"/>
        <p:guide pos="153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9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1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>
              <a:lnSpc>
                <a:spcPct val="85000"/>
              </a:lnSpc>
            </a:pPr>
            <a:endParaRPr lang="en-US" sz="105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5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3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3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3947727"/>
            <a:ext cx="3830857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394370"/>
            <a:ext cx="2836995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6" y="2869953"/>
            <a:ext cx="2877070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6" y="2496459"/>
            <a:ext cx="6488113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25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2839560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="0" i="0" baseline="0">
                <a:latin typeface="Trebuchet MS"/>
                <a:cs typeface="Trebuchet MS"/>
              </a:defRPr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04450" y="3650968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600245" y="1570408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803997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8599" y="1271696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3792" y="1271697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lang="en-US" sz="1200" b="0" i="0" dirty="0" smtClean="0">
                <a:solidFill>
                  <a:srgbClr val="444444"/>
                </a:solidFill>
                <a:latin typeface="Trebuchet MS"/>
                <a:cs typeface="Trebuchet MS"/>
              </a:defRPr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22804" y="3352257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7997" y="3352258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lang="en-US" sz="1200" b="0" i="0" dirty="0" smtClean="0">
                <a:solidFill>
                  <a:srgbClr val="444444"/>
                </a:solidFill>
                <a:latin typeface="Trebuchet MS"/>
                <a:cs typeface="Trebuchet MS"/>
              </a:defRPr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43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44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060" userDrawn="1">
          <p15:clr>
            <a:srgbClr val="FBAE40"/>
          </p15:clr>
        </p15:guide>
        <p15:guide id="4" orient="horz" pos="176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18288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5477774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366522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73152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5308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152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3456" userDrawn="1">
          <p15:clr>
            <a:srgbClr val="FBAE40"/>
          </p15:clr>
        </p15:guide>
        <p15:guide id="5" pos="460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="0" i="0" baseline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="0" i="0" baseline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72437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0" i="0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0" i="0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71" r:id="rId5"/>
    <p:sldLayoutId id="2147483766" r:id="rId6"/>
    <p:sldLayoutId id="2147483767" r:id="rId7"/>
    <p:sldLayoutId id="2147483711" r:id="rId8"/>
    <p:sldLayoutId id="2147483749" r:id="rId9"/>
    <p:sldLayoutId id="2147483768" r:id="rId10"/>
    <p:sldLayoutId id="2147483769" r:id="rId11"/>
    <p:sldLayoutId id="2147483774" r:id="rId12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78757"/>
          </a:xfrm>
        </p:spPr>
        <p:txBody>
          <a:bodyPr/>
          <a:lstStyle/>
          <a:p>
            <a:r>
              <a:rPr lang="en-US" dirty="0" smtClean="0"/>
              <a:t>AngularJS.</a:t>
            </a:r>
            <a:endParaRPr lang="en-US" dirty="0"/>
          </a:p>
          <a:p>
            <a:r>
              <a:rPr lang="en-US" dirty="0" smtClean="0"/>
              <a:t>Debugging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NADZEYA SHEDAVA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OCTOBER 21, 2015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303" y="2723635"/>
            <a:ext cx="2044534" cy="50090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7303" y="3224541"/>
            <a:ext cx="5266570" cy="500906"/>
          </a:xfrm>
        </p:spPr>
        <p:txBody>
          <a:bodyPr/>
          <a:lstStyle/>
          <a:p>
            <a:r>
              <a:rPr lang="en-US" dirty="0"/>
              <a:t>for your attention :)</a:t>
            </a:r>
          </a:p>
        </p:txBody>
      </p:sp>
    </p:spTree>
    <p:extLst>
      <p:ext uri="{BB962C8B-B14F-4D97-AF65-F5344CB8AC3E}">
        <p14:creationId xmlns:p14="http://schemas.microsoft.com/office/powerpoint/2010/main" val="5509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5"/>
          <p:cNvSpPr txBox="1">
            <a:spLocks/>
          </p:cNvSpPr>
          <p:nvPr/>
        </p:nvSpPr>
        <p:spPr>
          <a:xfrm>
            <a:off x="0" y="2799842"/>
            <a:ext cx="18288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6. SECURITY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Security scenarios 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Work with access tokens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React to 401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Cross-site scripting attacks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Correct bind HTML</a:t>
            </a:r>
          </a:p>
        </p:txBody>
      </p:sp>
      <p:sp>
        <p:nvSpPr>
          <p:cNvPr id="7" name="Text Placeholder 55"/>
          <p:cNvSpPr txBox="1">
            <a:spLocks/>
          </p:cNvSpPr>
          <p:nvPr/>
        </p:nvSpPr>
        <p:spPr>
          <a:xfrm>
            <a:off x="7315200" y="699514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5. ROUTING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Create true SPA with routing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Use built-in functionality of Angular routing</a:t>
            </a:r>
          </a:p>
        </p:txBody>
      </p:sp>
      <p:sp>
        <p:nvSpPr>
          <p:cNvPr id="6" name="Text Placeholder 55"/>
          <p:cNvSpPr txBox="1">
            <a:spLocks/>
          </p:cNvSpPr>
          <p:nvPr/>
        </p:nvSpPr>
        <p:spPr>
          <a:xfrm>
            <a:off x="5486400" y="699515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4. DIRECTIVES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Create own custom elements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Observe changes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Handle events</a:t>
            </a:r>
          </a:p>
        </p:txBody>
      </p:sp>
      <p:sp>
        <p:nvSpPr>
          <p:cNvPr id="5" name="Text Placeholder 55"/>
          <p:cNvSpPr txBox="1">
            <a:spLocks/>
          </p:cNvSpPr>
          <p:nvPr/>
        </p:nvSpPr>
        <p:spPr>
          <a:xfrm>
            <a:off x="3657600" y="699515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3. SERVICES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More domain logic to services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Facilitate single-responsibility principle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" name="Text Placeholder 55"/>
          <p:cNvSpPr txBox="1">
            <a:spLocks/>
          </p:cNvSpPr>
          <p:nvPr/>
        </p:nvSpPr>
        <p:spPr>
          <a:xfrm>
            <a:off x="1828800" y="699516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2. CONTROLLERS &amp; MARKUP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Organize code in controllers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Use build-in directives to control view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Text Placeholder 55"/>
          <p:cNvSpPr txBox="1">
            <a:spLocks/>
          </p:cNvSpPr>
          <p:nvPr/>
        </p:nvSpPr>
        <p:spPr>
          <a:xfrm>
            <a:off x="0" y="699516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dirty="0" smtClean="0">
                <a:solidFill>
                  <a:srgbClr val="444444"/>
                </a:solidFill>
              </a:rPr>
              <a:t>1. INTRO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Angular features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Bootstrap a 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project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Text Placeholder 55"/>
          <p:cNvSpPr txBox="1">
            <a:spLocks/>
          </p:cNvSpPr>
          <p:nvPr/>
        </p:nvSpPr>
        <p:spPr>
          <a:xfrm>
            <a:off x="1828800" y="2799841"/>
            <a:ext cx="18288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444444"/>
                </a:solidFill>
              </a:rPr>
              <a:t>7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r>
              <a:rPr lang="en-US" sz="1100" b="1" dirty="0" smtClean="0"/>
              <a:t>DEBUGGING </a:t>
            </a:r>
            <a:r>
              <a:rPr lang="en-US" sz="1100" b="1" dirty="0"/>
              <a:t>&amp; </a:t>
            </a:r>
            <a:r>
              <a:rPr lang="en-US" sz="1100" b="1" dirty="0" smtClean="0"/>
              <a:t>DIAGNOSTICS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Diagnostic and debugging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0" name="Text Placeholder 55"/>
          <p:cNvSpPr txBox="1">
            <a:spLocks/>
          </p:cNvSpPr>
          <p:nvPr/>
        </p:nvSpPr>
        <p:spPr>
          <a:xfrm>
            <a:off x="3657600" y="2799840"/>
            <a:ext cx="18288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444444"/>
                </a:solidFill>
              </a:rPr>
              <a:t>8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r>
              <a:rPr lang="en-US" sz="1100" b="1" dirty="0" smtClean="0"/>
              <a:t>ANGULAR UI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Search for ready solutions</a:t>
            </a:r>
          </a:p>
          <a:p>
            <a:pPr marL="128588" indent="-128588">
              <a:buFont typeface="Arial"/>
              <a:buChar char="•"/>
            </a:pP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1" name="Text Placeholder 55"/>
          <p:cNvSpPr txBox="1">
            <a:spLocks/>
          </p:cNvSpPr>
          <p:nvPr/>
        </p:nvSpPr>
        <p:spPr>
          <a:xfrm>
            <a:off x="5486400" y="2799838"/>
            <a:ext cx="18288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444444"/>
                </a:solidFill>
              </a:rPr>
              <a:t>9</a:t>
            </a:r>
            <a:r>
              <a:rPr lang="en-US" sz="1100" dirty="0" smtClean="0">
                <a:solidFill>
                  <a:srgbClr val="444444"/>
                </a:solidFill>
              </a:rPr>
              <a:t>. FORMS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Enjoy two-way binding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Validate your user input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Show messages</a:t>
            </a:r>
          </a:p>
        </p:txBody>
      </p:sp>
      <p:sp>
        <p:nvSpPr>
          <p:cNvPr id="12" name="Text Placeholder 55"/>
          <p:cNvSpPr txBox="1">
            <a:spLocks/>
          </p:cNvSpPr>
          <p:nvPr/>
        </p:nvSpPr>
        <p:spPr>
          <a:xfrm>
            <a:off x="7315200" y="2799837"/>
            <a:ext cx="18288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444444"/>
                </a:solidFill>
              </a:rPr>
              <a:t>10. TESTING</a:t>
            </a:r>
            <a:endParaRPr lang="en-US" sz="1100" dirty="0">
              <a:solidFill>
                <a:srgbClr val="444444"/>
              </a:solidFill>
            </a:endParaRPr>
          </a:p>
          <a:p>
            <a:pPr marL="128588" lvl="0" indent="-128588"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Test controllers, services and directives</a:t>
            </a:r>
          </a:p>
          <a:p>
            <a:pPr marL="128588" lvl="0" indent="-128588"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Do full end-to-end testing</a:t>
            </a:r>
          </a:p>
        </p:txBody>
      </p:sp>
    </p:spTree>
    <p:extLst>
      <p:ext uri="{BB962C8B-B14F-4D97-AF65-F5344CB8AC3E}">
        <p14:creationId xmlns:p14="http://schemas.microsoft.com/office/powerpoint/2010/main" val="28994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MODULE AGENDA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5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Alerting service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5"/>
            <a:ext cx="6965885" cy="348437"/>
            <a:chOff x="448467" y="2074215"/>
            <a:chExt cx="9287845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6" y="2106454"/>
              <a:ext cx="874449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  <a:sym typeface="Calibri"/>
                </a:rPr>
                <a:t>Interceptors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  <a:sym typeface="Calibri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Tools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0302" lvl="1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/>
                <a:cs typeface="Trebuchet MS"/>
                <a:sym typeface="Calibri"/>
              </a:rPr>
              <a:t>AngularJS </a:t>
            </a:r>
            <a:r>
              <a:rPr lang="en-US" dirty="0" err="1">
                <a:latin typeface="Trebuchet MS"/>
                <a:cs typeface="Trebuchet MS"/>
                <a:sym typeface="Calibri"/>
              </a:rPr>
              <a:t>Batarang</a:t>
            </a:r>
            <a:endParaRPr lang="en-US" dirty="0">
              <a:latin typeface="Trebuchet MS"/>
              <a:cs typeface="Trebuchet MS"/>
              <a:sym typeface="Calibri"/>
            </a:endParaRPr>
          </a:p>
          <a:p>
            <a:pPr marL="130302" lvl="1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rebuchet MS"/>
                <a:cs typeface="Trebuchet MS"/>
                <a:sym typeface="Calibri"/>
              </a:rPr>
              <a:t>ng-inspect</a:t>
            </a:r>
          </a:p>
          <a:p>
            <a:pPr marL="130302" lvl="1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rebuchet MS"/>
                <a:cs typeface="Trebuchet MS"/>
                <a:sym typeface="Calibri"/>
              </a:rPr>
              <a:t>Angular watchers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1400" dirty="0" smtClean="0"/>
              <a:t>Console tips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3736" lvl="0" indent="-173736">
              <a:lnSpc>
                <a:spcPct val="120000"/>
              </a:lnSpc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 smtClean="0">
                <a:solidFill>
                  <a:schemeClr val="dk1"/>
                </a:solidFill>
                <a:ea typeface="Trebuchet MS"/>
                <a:sym typeface="Trebuchet MS"/>
              </a:rPr>
              <a:t>Exceptions</a:t>
            </a:r>
            <a:endParaRPr lang="en-US" sz="1400" dirty="0">
              <a:solidFill>
                <a:schemeClr val="dk1"/>
              </a:solidFill>
              <a:ea typeface="Trebuchet MS"/>
              <a:sym typeface="Trebuchet MS"/>
            </a:endParaRPr>
          </a:p>
          <a:p>
            <a:pPr marL="173736" lvl="0" indent="-173736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ea typeface="Trebuchet MS"/>
                <a:sym typeface="Trebuchet MS"/>
              </a:rPr>
              <a:t>Rejected promises</a:t>
            </a:r>
          </a:p>
          <a:p>
            <a:pPr marL="173736" lvl="0" indent="-173736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ea typeface="Trebuchet MS"/>
                <a:sym typeface="Trebuchet MS"/>
              </a:rPr>
              <a:t>Significant </a:t>
            </a:r>
            <a:r>
              <a:rPr lang="en-US" sz="1400" dirty="0" smtClean="0">
                <a:solidFill>
                  <a:schemeClr val="dk1"/>
                </a:solidFill>
                <a:ea typeface="Trebuchet MS"/>
                <a:sym typeface="Trebuchet MS"/>
              </a:rPr>
              <a:t>events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INTERESTING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ALERTING SERVICE</a:t>
            </a:r>
            <a:endParaRPr lang="en-US" dirty="0"/>
          </a:p>
        </p:txBody>
      </p:sp>
      <p:pic>
        <p:nvPicPr>
          <p:cNvPr id="2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864" y="1179592"/>
            <a:ext cx="8632271" cy="2980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0302" lvl="0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Calibri"/>
              </a:rPr>
              <a:t>Wrap </a:t>
            </a:r>
            <a:r>
              <a:rPr lang="en-US" sz="1400" dirty="0">
                <a:sym typeface="Calibri"/>
              </a:rPr>
              <a:t>a service to add some </a:t>
            </a:r>
            <a:r>
              <a:rPr lang="en-US" sz="1400" dirty="0" smtClean="0">
                <a:sym typeface="Calibri"/>
              </a:rPr>
              <a:t>behavior</a:t>
            </a:r>
            <a:endParaRPr lang="en-US" sz="1400" dirty="0">
              <a:sym typeface="Calibri"/>
            </a:endParaRPr>
          </a:p>
          <a:p>
            <a:pPr marL="130302" lvl="0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ym typeface="Calibri"/>
              </a:rPr>
              <a:t>Extend / modify existing </a:t>
            </a:r>
            <a:r>
              <a:rPr lang="en-US" sz="1400" dirty="0" smtClean="0">
                <a:sym typeface="Calibri"/>
              </a:rPr>
              <a:t>behavior</a:t>
            </a:r>
            <a:endParaRPr lang="en-US" sz="1400" dirty="0">
              <a:sym typeface="Calibri"/>
            </a:endParaRPr>
          </a:p>
          <a:p>
            <a:pPr marL="0" indent="0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SzTx/>
              <a:buNone/>
            </a:pP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DECORATING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04308" y="1941059"/>
            <a:ext cx="553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 dirty="0">
                <a:solidFill>
                  <a:srgbClr val="444444"/>
                </a:solidFill>
                <a:latin typeface="Trebuchet MS"/>
                <a:cs typeface="Trebuchet MS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308" y="2864389"/>
            <a:ext cx="5535386" cy="26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{{ Alert service }}</a:t>
            </a:r>
            <a:endParaRPr lang="en-US" sz="10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93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4905</TotalTime>
  <Words>187</Words>
  <Application>Microsoft Office PowerPoint</Application>
  <PresentationFormat>On-screen Show (16:9)</PresentationFormat>
  <Paragraphs>68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Nadzeya Shedava</dc:creator>
  <cp:lastModifiedBy>Nadzeya Shedava</cp:lastModifiedBy>
  <cp:revision>151</cp:revision>
  <cp:lastPrinted>2014-07-09T13:30:36Z</cp:lastPrinted>
  <dcterms:created xsi:type="dcterms:W3CDTF">2015-10-03T09:51:55Z</dcterms:created>
  <dcterms:modified xsi:type="dcterms:W3CDTF">2015-10-27T21:47:10Z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