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448" r:id="rId5"/>
    <p:sldId id="467" r:id="rId6"/>
    <p:sldId id="353" r:id="rId7"/>
    <p:sldId id="607" r:id="rId8"/>
    <p:sldId id="608" r:id="rId9"/>
    <p:sldId id="609" r:id="rId10"/>
    <p:sldId id="606" r:id="rId11"/>
    <p:sldId id="485" r:id="rId12"/>
    <p:sldId id="486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00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2184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52" userDrawn="1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552" userDrawn="1">
          <p15:clr>
            <a:srgbClr val="A4A3A4"/>
          </p15:clr>
        </p15:guide>
        <p15:guide id="29" pos="5568" userDrawn="1">
          <p15:clr>
            <a:srgbClr val="A4A3A4"/>
          </p15:clr>
        </p15:guide>
        <p15:guide id="30" pos="3987">
          <p15:clr>
            <a:srgbClr val="A4A3A4"/>
          </p15:clr>
        </p15:guide>
        <p15:guide id="31" pos="168" userDrawn="1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  <p15:guide id="36" pos="1536" userDrawn="1">
          <p15:clr>
            <a:srgbClr val="A4A3A4"/>
          </p15:clr>
        </p15:guide>
        <p15:guide id="37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666666"/>
    <a:srgbClr val="464547"/>
    <a:srgbClr val="B2274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5565" autoAdjust="0"/>
  </p:normalViewPr>
  <p:slideViewPr>
    <p:cSldViewPr snapToGrid="0">
      <p:cViewPr varScale="1">
        <p:scale>
          <a:sx n="113" d="100"/>
          <a:sy n="113" d="100"/>
        </p:scale>
        <p:origin x="69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00"/>
        <p:guide pos="7299"/>
        <p:guide pos="5316"/>
        <p:guide pos="291"/>
        <p:guide pos="343"/>
        <p:guide pos="6809"/>
        <p:guide pos="6888"/>
        <p:guide pos="2184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52"/>
        <p:guide pos="2922"/>
        <p:guide pos="391"/>
        <p:guide pos="3552"/>
        <p:guide pos="5568"/>
        <p:guide pos="3987"/>
        <p:guide pos="168"/>
        <p:guide pos="257"/>
        <p:guide pos="5107"/>
        <p:guide pos="5166"/>
        <p:guide pos="485"/>
        <p:guide pos="15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3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6" y="2869953"/>
            <a:ext cx="2877070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59"/>
            <a:ext cx="6488113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="0" i="0" baseline="0">
                <a:latin typeface="Trebuchet MS"/>
                <a:cs typeface="Trebuchet MS"/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4450" y="3650968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600245" y="1570408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80399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8599" y="1271696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3792" y="1271697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22804" y="3352257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7997" y="3352258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lang="en-US" sz="1200" b="0" i="0" dirty="0" smtClean="0">
                <a:solidFill>
                  <a:srgbClr val="444444"/>
                </a:solidFill>
                <a:latin typeface="Trebuchet MS"/>
                <a:cs typeface="Trebuchet MS"/>
              </a:defRPr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43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4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7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8288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5477774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366522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73152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530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="0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2437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71" r:id="rId5"/>
    <p:sldLayoutId id="2147483766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4" r:id="rId12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bootstra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ui/ui-calend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ui/ui-gr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AngularJS.</a:t>
            </a:r>
            <a:endParaRPr lang="en-US" dirty="0"/>
          </a:p>
          <a:p>
            <a:r>
              <a:rPr lang="en-US" dirty="0" smtClean="0"/>
              <a:t>Angular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NADZEYA SHEDAVA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22, 2015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5"/>
          <p:cNvSpPr txBox="1">
            <a:spLocks/>
          </p:cNvSpPr>
          <p:nvPr/>
        </p:nvSpPr>
        <p:spPr>
          <a:xfrm>
            <a:off x="0" y="2799842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6. SECURITY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Security scenarios 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Work with access tokens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React to 401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Cross-site scripting attacks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Correct bind HTML</a:t>
            </a:r>
          </a:p>
        </p:txBody>
      </p:sp>
      <p:sp>
        <p:nvSpPr>
          <p:cNvPr id="7" name="Text Placeholder 55"/>
          <p:cNvSpPr txBox="1">
            <a:spLocks/>
          </p:cNvSpPr>
          <p:nvPr/>
        </p:nvSpPr>
        <p:spPr>
          <a:xfrm>
            <a:off x="7315200" y="699514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5.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true SPA with routing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Use built-in functionality of Angular routing</a:t>
            </a:r>
          </a:p>
        </p:txBody>
      </p:sp>
      <p:sp>
        <p:nvSpPr>
          <p:cNvPr id="6" name="Text Placeholder 55"/>
          <p:cNvSpPr txBox="1">
            <a:spLocks/>
          </p:cNvSpPr>
          <p:nvPr/>
        </p:nvSpPr>
        <p:spPr>
          <a:xfrm>
            <a:off x="54864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4. DIRECTIVES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Create own custom elements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Observe changes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Handle events</a:t>
            </a:r>
          </a:p>
        </p:txBody>
      </p:sp>
      <p:sp>
        <p:nvSpPr>
          <p:cNvPr id="5" name="Text Placeholder 55"/>
          <p:cNvSpPr txBox="1">
            <a:spLocks/>
          </p:cNvSpPr>
          <p:nvPr/>
        </p:nvSpPr>
        <p:spPr>
          <a:xfrm>
            <a:off x="3657600" y="699515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3.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More domain logic to services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Facilitate single-responsibility principle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Text Placeholder 55"/>
          <p:cNvSpPr txBox="1">
            <a:spLocks/>
          </p:cNvSpPr>
          <p:nvPr/>
        </p:nvSpPr>
        <p:spPr>
          <a:xfrm>
            <a:off x="182880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2. CONTROLLERS &amp; MARKUP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Organize code in controllers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Use build-in directives to control 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Text Placeholder 55"/>
          <p:cNvSpPr txBox="1">
            <a:spLocks/>
          </p:cNvSpPr>
          <p:nvPr/>
        </p:nvSpPr>
        <p:spPr>
          <a:xfrm>
            <a:off x="0" y="699516"/>
            <a:ext cx="1828800" cy="2100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444444"/>
                </a:solidFill>
              </a:rPr>
              <a:t>1. INTRO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Angular features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Bootstrap a 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project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55"/>
          <p:cNvSpPr txBox="1">
            <a:spLocks/>
          </p:cNvSpPr>
          <p:nvPr/>
        </p:nvSpPr>
        <p:spPr>
          <a:xfrm>
            <a:off x="1828800" y="2799841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1100" baseline="0">
                <a:solidFill>
                  <a:srgbClr val="444444"/>
                </a:solidFill>
                <a:latin typeface="Arial Black"/>
                <a:cs typeface="Arial Black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1800">
                <a:latin typeface="Trebuchet MS"/>
                <a:cs typeface="Trebuchet MS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Trebuchet MS"/>
                <a:cs typeface="Trebuchet MS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7. DEBUGGING &amp; DIAGNOSTICS</a:t>
            </a:r>
          </a:p>
          <a:p>
            <a:pPr marL="128588" indent="-128588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  <a:sym typeface="Trebuchet MS"/>
              </a:rPr>
              <a:t>Diagnostic and debugging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3657600" y="2799840"/>
            <a:ext cx="18288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8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r>
              <a:rPr lang="en-US" sz="1100" b="1" dirty="0" smtClean="0"/>
              <a:t>ANGULAR UI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Search for ready solutions</a:t>
            </a:r>
          </a:p>
          <a:p>
            <a:pPr marL="128588" indent="-128588">
              <a:buFont typeface="Arial"/>
              <a:buChar char="•"/>
            </a:pP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 Placeholder 55"/>
          <p:cNvSpPr txBox="1">
            <a:spLocks/>
          </p:cNvSpPr>
          <p:nvPr/>
        </p:nvSpPr>
        <p:spPr>
          <a:xfrm>
            <a:off x="5486400" y="2799838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444444"/>
                </a:solidFill>
              </a:rPr>
              <a:t>9</a:t>
            </a:r>
            <a:r>
              <a:rPr lang="en-US" sz="1100" dirty="0" smtClean="0">
                <a:solidFill>
                  <a:srgbClr val="444444"/>
                </a:solidFill>
              </a:rPr>
              <a:t>. FORMS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Enjoy two-way binding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Validate your user input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Show messages</a:t>
            </a:r>
          </a:p>
        </p:txBody>
      </p:sp>
      <p:sp>
        <p:nvSpPr>
          <p:cNvPr id="12" name="Text Placeholder 55"/>
          <p:cNvSpPr txBox="1">
            <a:spLocks/>
          </p:cNvSpPr>
          <p:nvPr/>
        </p:nvSpPr>
        <p:spPr>
          <a:xfrm>
            <a:off x="7315200" y="2799837"/>
            <a:ext cx="18288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82880" tIns="36576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444444"/>
                </a:solidFill>
              </a:rPr>
              <a:t>10. TESTING</a:t>
            </a:r>
            <a:endParaRPr lang="en-US" sz="1100" dirty="0">
              <a:solidFill>
                <a:srgbClr val="444444"/>
              </a:solidFill>
            </a:endParaRP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Test controllers, services and directives</a:t>
            </a:r>
          </a:p>
          <a:p>
            <a:pPr marL="128588" lvl="0" indent="-128588">
              <a:buSzPct val="100000"/>
              <a:buFont typeface="Arial"/>
              <a:buChar char="•"/>
            </a:pP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  <a:sym typeface="Trebuchet MS"/>
              </a:rPr>
              <a:t>Do full 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2899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5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Bootstrap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6965885" cy="348437"/>
            <a:chOff x="448467" y="2074215"/>
            <a:chExt cx="9287845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6" y="2106454"/>
              <a:ext cx="87444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  <a:sym typeface="Calibri"/>
                </a:rPr>
                <a:t>Calendar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  <a:sym typeface="Calibri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Grid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>
                <a:hlinkClick r:id="rId3"/>
              </a:rPr>
              <a:t>http://angular-ui.github.io/bootstrap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github.com/angular-ui/ui-calendar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github.com/angular-ui/ui-grid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04308" y="1941059"/>
            <a:ext cx="553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444444"/>
                </a:solidFill>
                <a:latin typeface="Trebuchet MS"/>
                <a:cs typeface="Trebuchet MS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308" y="2864389"/>
            <a:ext cx="553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{{ Modal dialog. Calendar. Grid }}</a:t>
            </a:r>
            <a:endParaRPr lang="en-US" sz="1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3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03" y="2723635"/>
            <a:ext cx="2044534" cy="50090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303" y="3224541"/>
            <a:ext cx="5266570" cy="500906"/>
          </a:xfrm>
        </p:spPr>
        <p:txBody>
          <a:bodyPr/>
          <a:lstStyle/>
          <a:p>
            <a:r>
              <a:rPr lang="en-US" dirty="0"/>
              <a:t>for your attention :)</a:t>
            </a:r>
          </a:p>
        </p:txBody>
      </p:sp>
    </p:spTree>
    <p:extLst>
      <p:ext uri="{BB962C8B-B14F-4D97-AF65-F5344CB8AC3E}">
        <p14:creationId xmlns:p14="http://schemas.microsoft.com/office/powerpoint/2010/main" val="5509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4859</TotalTime>
  <Words>173</Words>
  <Application>Microsoft Office PowerPoint</Application>
  <PresentationFormat>On-screen Show (16:9)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Nadzeya Shedava</cp:lastModifiedBy>
  <cp:revision>152</cp:revision>
  <cp:lastPrinted>2014-07-09T13:30:36Z</cp:lastPrinted>
  <dcterms:created xsi:type="dcterms:W3CDTF">2015-10-03T09:51:55Z</dcterms:created>
  <dcterms:modified xsi:type="dcterms:W3CDTF">2015-10-27T22:10:45Z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