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21"/>
  </p:notesMasterIdLst>
  <p:handoutMasterIdLst>
    <p:handoutMasterId r:id="rId22"/>
  </p:handoutMasterIdLst>
  <p:sldIdLst>
    <p:sldId id="448" r:id="rId5"/>
    <p:sldId id="467" r:id="rId6"/>
    <p:sldId id="353" r:id="rId7"/>
    <p:sldId id="561" r:id="rId8"/>
    <p:sldId id="583" r:id="rId9"/>
    <p:sldId id="586" r:id="rId10"/>
    <p:sldId id="587" r:id="rId11"/>
    <p:sldId id="585" r:id="rId12"/>
    <p:sldId id="584" r:id="rId13"/>
    <p:sldId id="594" r:id="rId14"/>
    <p:sldId id="592" r:id="rId15"/>
    <p:sldId id="593" r:id="rId16"/>
    <p:sldId id="588" r:id="rId17"/>
    <p:sldId id="596" r:id="rId18"/>
    <p:sldId id="485" r:id="rId19"/>
    <p:sldId id="486" r:id="rId20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00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2184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3079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754">
          <p15:clr>
            <a:srgbClr val="A4A3A4"/>
          </p15:clr>
        </p15:guide>
        <p15:guide id="25" orient="horz" pos="852" userDrawn="1">
          <p15:clr>
            <a:srgbClr val="A4A3A4"/>
          </p15:clr>
        </p15:guide>
        <p15:guide id="26" pos="2922">
          <p15:clr>
            <a:srgbClr val="A4A3A4"/>
          </p15:clr>
        </p15:guide>
        <p15:guide id="27" pos="391">
          <p15:clr>
            <a:srgbClr val="A4A3A4"/>
          </p15:clr>
        </p15:guide>
        <p15:guide id="28" pos="3552" userDrawn="1">
          <p15:clr>
            <a:srgbClr val="A4A3A4"/>
          </p15:clr>
        </p15:guide>
        <p15:guide id="29" pos="5568" userDrawn="1">
          <p15:clr>
            <a:srgbClr val="A4A3A4"/>
          </p15:clr>
        </p15:guide>
        <p15:guide id="30" pos="3987">
          <p15:clr>
            <a:srgbClr val="A4A3A4"/>
          </p15:clr>
        </p15:guide>
        <p15:guide id="31" pos="168" userDrawn="1">
          <p15:clr>
            <a:srgbClr val="A4A3A4"/>
          </p15:clr>
        </p15:guide>
        <p15:guide id="32" pos="257">
          <p15:clr>
            <a:srgbClr val="A4A3A4"/>
          </p15:clr>
        </p15:guide>
        <p15:guide id="33" pos="5107">
          <p15:clr>
            <a:srgbClr val="A4A3A4"/>
          </p15:clr>
        </p15:guide>
        <p15:guide id="34" pos="5166">
          <p15:clr>
            <a:srgbClr val="A4A3A4"/>
          </p15:clr>
        </p15:guide>
        <p15:guide id="35" pos="485">
          <p15:clr>
            <a:srgbClr val="A4A3A4"/>
          </p15:clr>
        </p15:guide>
        <p15:guide id="36" pos="1536" userDrawn="1">
          <p15:clr>
            <a:srgbClr val="A4A3A4"/>
          </p15:clr>
        </p15:guide>
        <p15:guide id="37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FC2D9"/>
    <a:srgbClr val="666666"/>
    <a:srgbClr val="464547"/>
    <a:srgbClr val="B22746"/>
    <a:srgbClr val="A3C644"/>
    <a:srgbClr val="E6E6E6"/>
    <a:srgbClr val="CCCCCC"/>
    <a:srgbClr val="99999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1" autoAdjust="0"/>
    <p:restoredTop sz="95565" autoAdjust="0"/>
  </p:normalViewPr>
  <p:slideViewPr>
    <p:cSldViewPr snapToGrid="0">
      <p:cViewPr varScale="1">
        <p:scale>
          <a:sx n="108" d="100"/>
          <a:sy n="108" d="100"/>
        </p:scale>
        <p:origin x="114" y="570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00"/>
        <p:guide pos="7299"/>
        <p:guide pos="5316"/>
        <p:guide pos="291"/>
        <p:guide pos="343"/>
        <p:guide pos="6809"/>
        <p:guide pos="6888"/>
        <p:guide pos="2184"/>
        <p:guide orient="horz" pos="280"/>
        <p:guide orient="horz" pos="573"/>
        <p:guide orient="horz" pos="3079"/>
        <p:guide orient="horz" pos="1619"/>
        <p:guide orient="horz" pos="1031"/>
        <p:guide orient="horz" pos="2774"/>
        <p:guide orient="horz" pos="754"/>
        <p:guide orient="horz" pos="852"/>
        <p:guide pos="2922"/>
        <p:guide pos="391"/>
        <p:guide pos="3552"/>
        <p:guide pos="5568"/>
        <p:guide pos="3987"/>
        <p:guide pos="168"/>
        <p:guide pos="257"/>
        <p:guide pos="5107"/>
        <p:guide pos="5166"/>
        <p:guide pos="485"/>
        <p:guide pos="1536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23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5/29/2017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5/29/2017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61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75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="0" i="0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>
              <a:lnSpc>
                <a:spcPct val="85000"/>
              </a:lnSpc>
            </a:pPr>
            <a:endParaRPr lang="en-US" sz="105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2398060"/>
            <a:ext cx="7574494" cy="21914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25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38103" y="-141032"/>
            <a:ext cx="9627732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36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8" y="-11545"/>
            <a:ext cx="6898105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3" y="-11545"/>
            <a:ext cx="2338293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5" y="3947727"/>
            <a:ext cx="3830857" cy="500906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285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257175" indent="0">
              <a:buNone/>
              <a:defRPr sz="2850" b="0" i="0" cap="all">
                <a:latin typeface="Arial Black"/>
                <a:cs typeface="Arial Black"/>
              </a:defRPr>
            </a:lvl2pPr>
            <a:lvl3pPr marL="514350" indent="0">
              <a:buNone/>
              <a:defRPr sz="2850" b="0" i="0" cap="all">
                <a:latin typeface="Arial Black"/>
                <a:cs typeface="Arial Black"/>
              </a:defRPr>
            </a:lvl3pPr>
            <a:lvl4pPr marL="771525" indent="0">
              <a:buNone/>
              <a:defRPr sz="2850" b="0" i="0" cap="all">
                <a:latin typeface="Arial Black"/>
                <a:cs typeface="Arial Black"/>
              </a:defRPr>
            </a:lvl4pPr>
            <a:lvl5pPr marL="1028700" indent="0">
              <a:buNone/>
              <a:defRPr sz="285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6" y="3394370"/>
            <a:ext cx="2836995" cy="500906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285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257175" indent="0">
              <a:buNone/>
              <a:defRPr sz="2850" b="0" i="0" cap="all">
                <a:latin typeface="Arial Black"/>
                <a:cs typeface="Arial Black"/>
              </a:defRPr>
            </a:lvl2pPr>
            <a:lvl3pPr marL="514350" indent="0">
              <a:buNone/>
              <a:defRPr sz="2850" b="0" i="0" cap="all">
                <a:latin typeface="Arial Black"/>
                <a:cs typeface="Arial Black"/>
              </a:defRPr>
            </a:lvl3pPr>
            <a:lvl4pPr marL="771525" indent="0">
              <a:buNone/>
              <a:defRPr sz="2850" b="0" i="0" cap="all">
                <a:latin typeface="Arial Black"/>
                <a:cs typeface="Arial Black"/>
              </a:defRPr>
            </a:lvl4pPr>
            <a:lvl5pPr marL="1028700" indent="0">
              <a:buNone/>
              <a:defRPr sz="285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6" y="2869953"/>
            <a:ext cx="2877070" cy="500906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285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6" y="2496459"/>
            <a:ext cx="6488113" cy="692498"/>
          </a:xfrm>
          <a:prstGeom prst="rect">
            <a:avLst/>
          </a:prstGeom>
        </p:spPr>
        <p:txBody>
          <a:bodyPr lIns="51435" tIns="25718" rIns="51435" bIns="25718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25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2457128"/>
            <a:ext cx="2839560" cy="23083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05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079896"/>
            <a:ext cx="8332740" cy="338328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b="0" i="0" baseline="0">
                <a:latin typeface="Trebuchet MS"/>
                <a:cs typeface="Trebuchet MS"/>
              </a:defRPr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2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5" y="704273"/>
            <a:ext cx="4575735" cy="415636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079898"/>
            <a:ext cx="3810584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="0" i="0" baseline="0">
                <a:latin typeface="Trebuchet MS"/>
                <a:cs typeface="Trebuchet MS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5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="0" i="0" baseline="0">
                <a:solidFill>
                  <a:schemeClr val="accent2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704274"/>
            <a:ext cx="778669" cy="41563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000" baseline="0">
                <a:latin typeface="Arial Black"/>
                <a:cs typeface="Arial Black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TITLE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604450" y="3650968"/>
            <a:ext cx="348437" cy="348437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sp>
        <p:nvSpPr>
          <p:cNvPr id="7" name="Oval 6"/>
          <p:cNvSpPr/>
          <p:nvPr userDrawn="1"/>
        </p:nvSpPr>
        <p:spPr>
          <a:xfrm>
            <a:off x="600245" y="1570408"/>
            <a:ext cx="348437" cy="348436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803997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118599" y="1271696"/>
            <a:ext cx="1536192" cy="96012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2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2943792" y="1271697"/>
            <a:ext cx="5806440" cy="960119"/>
          </a:xfrm>
          <a:prstGeom prst="rect">
            <a:avLst/>
          </a:prstGeom>
        </p:spPr>
        <p:txBody>
          <a:bodyPr vert="horz" anchor="ctr" anchorCtr="0"/>
          <a:lstStyle>
            <a:lvl1pPr marL="128588" indent="-128588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Char char="•"/>
              <a:defRPr lang="en-US" sz="1200" b="0" i="0" dirty="0" smtClean="0">
                <a:solidFill>
                  <a:srgbClr val="444444"/>
                </a:solidFill>
                <a:latin typeface="Trebuchet MS"/>
                <a:cs typeface="Trebuchet MS"/>
              </a:defRPr>
            </a:lvl1pPr>
          </a:lstStyle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122804" y="3352257"/>
            <a:ext cx="1536192" cy="96012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2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2947997" y="3352258"/>
            <a:ext cx="5806440" cy="960119"/>
          </a:xfrm>
          <a:prstGeom prst="rect">
            <a:avLst/>
          </a:prstGeom>
        </p:spPr>
        <p:txBody>
          <a:bodyPr vert="horz" anchor="ctr" anchorCtr="0"/>
          <a:lstStyle>
            <a:lvl1pPr marL="128588" indent="-128588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Char char="•"/>
              <a:defRPr lang="en-US" sz="1200" b="0" i="0" dirty="0" smtClean="0">
                <a:solidFill>
                  <a:srgbClr val="444444"/>
                </a:solidFill>
                <a:latin typeface="Trebuchet MS"/>
                <a:cs typeface="Trebuchet MS"/>
              </a:defRPr>
            </a:lvl1pPr>
          </a:lstStyle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7343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444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060" userDrawn="1">
          <p15:clr>
            <a:srgbClr val="FBAE40"/>
          </p15:clr>
        </p15:guide>
        <p15:guide id="4" orient="horz" pos="176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 flipV="1">
            <a:off x="1828800" y="696243"/>
            <a:ext cx="0" cy="4152848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V="1">
            <a:off x="5477774" y="696243"/>
            <a:ext cx="0" cy="4152848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0" y="2800350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 flipV="1">
            <a:off x="3665220" y="696243"/>
            <a:ext cx="0" cy="4152848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7315200" y="696243"/>
            <a:ext cx="0" cy="4152848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853087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152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3456" userDrawn="1">
          <p15:clr>
            <a:srgbClr val="FBAE40"/>
          </p15:clr>
        </p15:guide>
        <p15:guide id="5" pos="460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9144000" y="707789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7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00" b="0" i="0">
                <a:latin typeface="Trebuchet MS"/>
                <a:cs typeface="Trebuchet M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16966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4762355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="0" i="0" baseline="0">
                <a:latin typeface="Trebuchet MS"/>
                <a:cs typeface="Trebuchet M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3"/>
            <a:ext cx="9144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89634"/>
            <a:ext cx="6457956" cy="543650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="0" i="0" baseline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246350"/>
            <a:ext cx="0" cy="20574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707789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7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00" b="0" i="0">
                <a:latin typeface="Trebuchet MS"/>
                <a:cs typeface="Trebuchet M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257299" y="152004"/>
            <a:ext cx="1236221" cy="406796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900" b="0" i="0" baseline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16966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4762355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="0" i="0" baseline="0">
                <a:latin typeface="Trebuchet MS"/>
                <a:cs typeface="Trebuchet M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724376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="0" i="0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="0" i="0" baseline="0">
                <a:solidFill>
                  <a:schemeClr val="tx1"/>
                </a:solidFill>
                <a:latin typeface="Trebuchet MS"/>
                <a:cs typeface="Trebuchet MS"/>
              </a:defRPr>
            </a:lvl2pPr>
            <a:lvl3pPr>
              <a:lnSpc>
                <a:spcPct val="120000"/>
              </a:lnSpc>
              <a:defRPr sz="1100" b="0" i="0" baseline="0">
                <a:solidFill>
                  <a:schemeClr val="tx1"/>
                </a:solidFill>
                <a:latin typeface="Trebuchet MS"/>
                <a:cs typeface="Trebuchet MS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3" r:id="rId4"/>
    <p:sldLayoutId id="2147483771" r:id="rId5"/>
    <p:sldLayoutId id="2147483766" r:id="rId6"/>
    <p:sldLayoutId id="2147483763" r:id="rId7"/>
    <p:sldLayoutId id="2147483767" r:id="rId8"/>
    <p:sldLayoutId id="2147483711" r:id="rId9"/>
    <p:sldLayoutId id="2147483749" r:id="rId10"/>
    <p:sldLayoutId id="2147483768" r:id="rId11"/>
    <p:sldLayoutId id="2147483769" r:id="rId12"/>
    <p:sldLayoutId id="2147483774" r:id="rId13"/>
    <p:sldLayoutId id="2147483775" r:id="rId14"/>
  </p:sldLayoutIdLst>
  <p:timing>
    <p:tnLst>
      <p:par>
        <p:cTn id="1" dur="indefinite" restart="never" nodeType="tmRoot"/>
      </p:par>
    </p:tnLst>
  </p:timing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lnkr.co/edit/u18KQc?p=previe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plnkr.co/edit/SDOcGS?p=preview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webmastercentral.blogspot.com.by/2015/10/deprecating-our-ajax-crawling-scheme.html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webmastercentral.blogspot.com.by/2015/10/deprecating-our-ajax-crawling-scheme.html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9144000" cy="51435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556683"/>
            <a:ext cx="6910388" cy="1078757"/>
          </a:xfrm>
        </p:spPr>
        <p:txBody>
          <a:bodyPr/>
          <a:lstStyle/>
          <a:p>
            <a:r>
              <a:rPr lang="en-US" dirty="0" smtClean="0"/>
              <a:t>AngularJS.</a:t>
            </a:r>
            <a:endParaRPr lang="en-US" dirty="0"/>
          </a:p>
          <a:p>
            <a:r>
              <a:rPr lang="en-US" dirty="0" smtClean="0"/>
              <a:t>Routing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NADZEYA SHEDAVA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OCTOBER 19, 2015</a:t>
            </a:r>
            <a:endParaRPr lang="en-US" dirty="0"/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22" b="36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1600" dirty="0">
                <a:solidFill>
                  <a:schemeClr val="dk1"/>
                </a:solidFill>
                <a:ea typeface="Trebuchet MS"/>
                <a:sym typeface="Trebuchet MS"/>
              </a:rPr>
              <a:t>Nested views - </a:t>
            </a:r>
            <a:r>
              <a:rPr lang="en-US" sz="1600" dirty="0">
                <a:solidFill>
                  <a:schemeClr val="dk1"/>
                </a:solidFill>
                <a:ea typeface="Trebuchet MS"/>
                <a:sym typeface="Trebuchet MS"/>
                <a:hlinkClick r:id="rId3"/>
              </a:rPr>
              <a:t>http://</a:t>
            </a:r>
            <a:r>
              <a:rPr lang="en-US" sz="1600" dirty="0" smtClean="0">
                <a:solidFill>
                  <a:schemeClr val="dk1"/>
                </a:solidFill>
                <a:ea typeface="Trebuchet MS"/>
                <a:sym typeface="Trebuchet MS"/>
                <a:hlinkClick r:id="rId3"/>
              </a:rPr>
              <a:t>plnkr.co/edit/u18KQc?p=preview</a:t>
            </a:r>
            <a:r>
              <a:rPr lang="en-US" sz="1600" dirty="0">
                <a:solidFill>
                  <a:schemeClr val="dk1"/>
                </a:solidFill>
                <a:ea typeface="Trebuchet MS"/>
                <a:sym typeface="Trebuchet MS"/>
              </a:rPr>
              <a:t>	</a:t>
            </a:r>
          </a:p>
          <a:p>
            <a:pPr lvl="0"/>
            <a:r>
              <a:rPr lang="en-US" sz="1600" dirty="0">
                <a:solidFill>
                  <a:schemeClr val="dk1"/>
                </a:solidFill>
                <a:ea typeface="Trebuchet MS"/>
                <a:sym typeface="Trebuchet MS"/>
              </a:rPr>
              <a:t>Multiple named views - </a:t>
            </a:r>
            <a:r>
              <a:rPr lang="en-US" sz="1600" dirty="0">
                <a:solidFill>
                  <a:schemeClr val="dk1"/>
                </a:solidFill>
                <a:ea typeface="Trebuchet MS"/>
                <a:sym typeface="Trebuchet MS"/>
                <a:hlinkClick r:id="rId4"/>
              </a:rPr>
              <a:t>http://</a:t>
            </a:r>
            <a:r>
              <a:rPr lang="en-US" sz="1600" dirty="0" smtClean="0">
                <a:solidFill>
                  <a:schemeClr val="dk1"/>
                </a:solidFill>
                <a:ea typeface="Trebuchet MS"/>
                <a:sym typeface="Trebuchet MS"/>
                <a:hlinkClick r:id="rId4"/>
              </a:rPr>
              <a:t>plnkr.co/edit/SDOcGS?p=preview</a:t>
            </a:r>
            <a:endParaRPr lang="en-US" sz="1600" dirty="0">
              <a:solidFill>
                <a:schemeClr val="dk1"/>
              </a:solidFill>
              <a:ea typeface="Trebuchet MS"/>
              <a:sym typeface="Trebuchet M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UI </a:t>
            </a:r>
            <a:r>
              <a:rPr lang="en-US" dirty="0" smtClean="0"/>
              <a:t>ROUTER</a:t>
            </a:r>
            <a:endParaRPr lang="en-US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93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73736" lvl="0" indent="-173736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1400" dirty="0" smtClean="0">
                <a:solidFill>
                  <a:schemeClr val="dk1"/>
                </a:solidFill>
                <a:ea typeface="Trebuchet MS"/>
                <a:sym typeface="Trebuchet MS"/>
              </a:rPr>
              <a:t>$</a:t>
            </a:r>
            <a:r>
              <a:rPr lang="en-US" sz="1400" dirty="0" err="1" smtClean="0">
                <a:solidFill>
                  <a:schemeClr val="dk1"/>
                </a:solidFill>
                <a:ea typeface="Trebuchet MS"/>
                <a:sym typeface="Trebuchet MS"/>
              </a:rPr>
              <a:t>stateProvider</a:t>
            </a:r>
            <a:endParaRPr lang="en-US" sz="1400" dirty="0">
              <a:solidFill>
                <a:schemeClr val="dk1"/>
              </a:solidFill>
              <a:ea typeface="Trebuchet MS"/>
              <a:sym typeface="Trebuchet MS"/>
            </a:endParaRPr>
          </a:p>
          <a:p>
            <a:pPr marL="173736" lvl="0" indent="-173736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1400" dirty="0" smtClean="0">
                <a:solidFill>
                  <a:schemeClr val="dk1"/>
                </a:solidFill>
                <a:ea typeface="Trebuchet MS"/>
                <a:sym typeface="Trebuchet MS"/>
              </a:rPr>
              <a:t>$</a:t>
            </a:r>
            <a:r>
              <a:rPr lang="en-US" sz="1400" dirty="0" err="1" smtClean="0">
                <a:solidFill>
                  <a:schemeClr val="dk1"/>
                </a:solidFill>
                <a:ea typeface="Trebuchet MS"/>
                <a:sym typeface="Trebuchet MS"/>
              </a:rPr>
              <a:t>urlRouterProvider</a:t>
            </a:r>
            <a:endParaRPr lang="en-US" sz="1400" dirty="0" smtClean="0">
              <a:solidFill>
                <a:schemeClr val="dk1"/>
              </a:solidFill>
              <a:ea typeface="Trebuchet MS"/>
              <a:sym typeface="Trebuchet MS"/>
            </a:endParaRPr>
          </a:p>
          <a:p>
            <a:pPr marL="173736" lvl="0" indent="-173736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1400" dirty="0" err="1" smtClean="0">
                <a:solidFill>
                  <a:schemeClr val="dk1"/>
                </a:solidFill>
                <a:ea typeface="Trebuchet MS"/>
                <a:sym typeface="Trebuchet MS"/>
              </a:rPr>
              <a:t>uiView</a:t>
            </a:r>
            <a:endParaRPr lang="en-US" sz="1400" dirty="0" smtClean="0">
              <a:solidFill>
                <a:schemeClr val="dk1"/>
              </a:solidFill>
              <a:ea typeface="Trebuchet MS"/>
              <a:sym typeface="Trebuchet MS"/>
            </a:endParaRPr>
          </a:p>
          <a:p>
            <a:pPr marL="173736" lvl="0" indent="-173736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1400" dirty="0" err="1" smtClean="0">
                <a:solidFill>
                  <a:schemeClr val="dk1"/>
                </a:solidFill>
                <a:ea typeface="Trebuchet MS"/>
                <a:sym typeface="Trebuchet MS"/>
              </a:rPr>
              <a:t>uiSref</a:t>
            </a:r>
            <a:endParaRPr lang="en-US" sz="1400" dirty="0">
              <a:solidFill>
                <a:schemeClr val="dk1"/>
              </a:solidFill>
              <a:ea typeface="Trebuchet MS"/>
              <a:sym typeface="Trebuchet MS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UI ROUTER</a:t>
            </a:r>
            <a:endParaRPr lang="en-US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17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804308" y="1941059"/>
            <a:ext cx="5535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500" b="1" dirty="0">
                <a:solidFill>
                  <a:srgbClr val="444444"/>
                </a:solidFill>
                <a:latin typeface="Trebuchet MS"/>
                <a:cs typeface="Trebuchet MS"/>
              </a:rPr>
              <a:t>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308" y="2864389"/>
            <a:ext cx="553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smtClean="0">
                <a:solidFill>
                  <a:srgbClr val="444444"/>
                </a:solidFill>
                <a:latin typeface="Trebuchet MS"/>
                <a:cs typeface="Trebuchet MS"/>
              </a:rPr>
              <a:t>{{ UI Router }}</a:t>
            </a:r>
            <a:endParaRPr lang="en-US" sz="1000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9243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0363" y="1079898"/>
            <a:ext cx="6920969" cy="338328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100" dirty="0" smtClean="0">
                <a:sym typeface="Trebuchet MS"/>
              </a:rPr>
              <a:t>Earlier: Turn </a:t>
            </a:r>
            <a:r>
              <a:rPr lang="en-US" sz="1100" dirty="0">
                <a:sym typeface="Trebuchet MS"/>
              </a:rPr>
              <a:t>off you </a:t>
            </a:r>
            <a:r>
              <a:rPr lang="en-US" sz="1100" dirty="0" smtClean="0">
                <a:sym typeface="Trebuchet MS"/>
              </a:rPr>
              <a:t>JS to </a:t>
            </a:r>
            <a:r>
              <a:rPr lang="en-US" sz="1100" dirty="0">
                <a:sym typeface="Trebuchet MS"/>
              </a:rPr>
              <a:t>see how a site looks to a </a:t>
            </a:r>
            <a:r>
              <a:rPr lang="en-US" sz="1100" dirty="0" smtClean="0">
                <a:sym typeface="Trebuchet MS"/>
              </a:rPr>
              <a:t>crawler</a:t>
            </a:r>
          </a:p>
          <a:p>
            <a:pPr marL="0" lvl="0" indent="0">
              <a:buNone/>
            </a:pPr>
            <a:r>
              <a:rPr lang="en-US" sz="1100" dirty="0" smtClean="0">
                <a:sym typeface="Trebuchet MS"/>
              </a:rPr>
              <a:t>Now: </a:t>
            </a:r>
            <a:r>
              <a:rPr lang="en-US" sz="1100" dirty="0">
                <a:sym typeface="Trebuchet MS"/>
              </a:rPr>
              <a:t>Don’t worry about it </a:t>
            </a:r>
            <a:r>
              <a:rPr lang="en-US" sz="1100" dirty="0">
                <a:sym typeface="Trebuchet MS"/>
                <a:hlinkClick r:id="rId2"/>
              </a:rPr>
              <a:t>http://</a:t>
            </a:r>
            <a:r>
              <a:rPr lang="en-US" sz="1100" dirty="0" smtClean="0">
                <a:sym typeface="Trebuchet MS"/>
                <a:hlinkClick r:id="rId2"/>
              </a:rPr>
              <a:t>googlewebmastercentral.blogspot.com.by/2015/10/deprecating-our-ajax-crawling-scheme.html</a:t>
            </a:r>
            <a:r>
              <a:rPr lang="en-US" sz="1100" dirty="0" smtClean="0">
                <a:sym typeface="Trebuchet MS"/>
              </a:rPr>
              <a:t> </a:t>
            </a:r>
            <a:endParaRPr lang="en-US" sz="1100" dirty="0">
              <a:sym typeface="Trebuchet MS"/>
            </a:endParaRP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WEB CRAWLERS</a:t>
            </a:r>
            <a:endParaRPr lang="en-US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48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18148" y="987552"/>
            <a:ext cx="757259" cy="264688"/>
          </a:xfrm>
        </p:spPr>
        <p:txBody>
          <a:bodyPr/>
          <a:lstStyle/>
          <a:p>
            <a:pPr lvl="0">
              <a:buClr>
                <a:schemeClr val="accent2"/>
              </a:buClr>
              <a:buSzPct val="25000"/>
            </a:pPr>
            <a:r>
              <a:rPr lang="en-US" dirty="0" smtClean="0">
                <a:solidFill>
                  <a:schemeClr val="lt1"/>
                </a:solidFill>
                <a:ea typeface="Arial Black"/>
                <a:sym typeface="Arial Black"/>
              </a:rPr>
              <a:t>EARLIER</a:t>
            </a:r>
            <a:endParaRPr lang="en-US" dirty="0">
              <a:solidFill>
                <a:schemeClr val="lt1"/>
              </a:solidFill>
              <a:ea typeface="Arial Black"/>
              <a:sym typeface="Arial Black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WEB CRAWLERS</a:t>
            </a:r>
            <a:endParaRPr lang="en-US" dirty="0">
              <a:solidFill>
                <a:srgbClr val="444444"/>
              </a:solidFill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354745" y="1332310"/>
            <a:ext cx="4207851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="0" i="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Trebuchet MS"/>
              </a:rPr>
              <a:t>Turn off you JS to see how a site looks to a </a:t>
            </a:r>
            <a:r>
              <a:rPr lang="en-US" dirty="0" smtClean="0">
                <a:sym typeface="Trebuchet MS"/>
              </a:rPr>
              <a:t>crawler</a:t>
            </a:r>
            <a:endParaRPr lang="en-US" dirty="0">
              <a:sym typeface="Trebuchet MS"/>
            </a:endParaRPr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852423" y="987552"/>
            <a:ext cx="481542" cy="264688"/>
          </a:xfrm>
        </p:spPr>
        <p:txBody>
          <a:bodyPr/>
          <a:lstStyle/>
          <a:p>
            <a:pPr lvl="0">
              <a:buClr>
                <a:schemeClr val="accent2"/>
              </a:buClr>
              <a:buSzPct val="25000"/>
            </a:pPr>
            <a:r>
              <a:rPr lang="en-US" dirty="0" smtClean="0">
                <a:solidFill>
                  <a:schemeClr val="lt1"/>
                </a:solidFill>
                <a:ea typeface="Arial Black"/>
                <a:sym typeface="Arial Black"/>
              </a:rPr>
              <a:t>NOW</a:t>
            </a:r>
            <a:endParaRPr lang="en-US" dirty="0">
              <a:solidFill>
                <a:schemeClr val="lt1"/>
              </a:solidFill>
              <a:ea typeface="Arial Black"/>
              <a:sym typeface="Arial Black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789020" y="1332310"/>
            <a:ext cx="4191129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="0" i="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038" lvl="0" indent="-173038">
              <a:lnSpc>
                <a:spcPct val="100000"/>
              </a:lnSpc>
              <a:spcAft>
                <a:spcPts val="0"/>
              </a:spcAft>
              <a:buClr>
                <a:srgbClr val="2FC2D9"/>
              </a:buClr>
              <a:buSzPct val="100000"/>
            </a:pPr>
            <a:r>
              <a:rPr lang="en-US" dirty="0" smtClean="0">
                <a:sym typeface="Trebuchet MS"/>
              </a:rPr>
              <a:t>Don’t </a:t>
            </a:r>
            <a:r>
              <a:rPr lang="en-US" dirty="0">
                <a:sym typeface="Trebuchet MS"/>
              </a:rPr>
              <a:t>worry about </a:t>
            </a:r>
            <a:r>
              <a:rPr lang="en-US" dirty="0" smtClean="0">
                <a:sym typeface="Trebuchet MS"/>
              </a:rPr>
              <a:t>that </a:t>
            </a:r>
            <a:r>
              <a:rPr lang="en-US" dirty="0">
                <a:sym typeface="Trebuchet MS"/>
                <a:hlinkClick r:id="rId2"/>
              </a:rPr>
              <a:t>http://googlewebmastercentral.blogspot.com.by/2015/10/deprecating-our-ajax-crawling-scheme.html</a:t>
            </a:r>
            <a:r>
              <a:rPr lang="en-US" dirty="0">
                <a:sym typeface="Trebuchet MS"/>
              </a:rPr>
              <a:t> </a:t>
            </a:r>
            <a:endParaRPr lang="en-US" dirty="0">
              <a:solidFill>
                <a:schemeClr val="dk1"/>
              </a:solidFill>
              <a:ea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6258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19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303" y="2723635"/>
            <a:ext cx="2044534" cy="500906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97303" y="3224541"/>
            <a:ext cx="5266570" cy="500906"/>
          </a:xfrm>
        </p:spPr>
        <p:txBody>
          <a:bodyPr/>
          <a:lstStyle/>
          <a:p>
            <a:r>
              <a:rPr lang="en-US" dirty="0"/>
              <a:t>for your attention :)</a:t>
            </a:r>
          </a:p>
        </p:txBody>
      </p:sp>
    </p:spTree>
    <p:extLst>
      <p:ext uri="{BB962C8B-B14F-4D97-AF65-F5344CB8AC3E}">
        <p14:creationId xmlns:p14="http://schemas.microsoft.com/office/powerpoint/2010/main" val="55095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5"/>
          <p:cNvSpPr txBox="1">
            <a:spLocks/>
          </p:cNvSpPr>
          <p:nvPr/>
        </p:nvSpPr>
        <p:spPr>
          <a:xfrm>
            <a:off x="7315200" y="699514"/>
            <a:ext cx="1828800" cy="21003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lIns="182880" tIns="365760" rIns="91440" bIns="4572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600" kern="1200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444444"/>
                </a:solidFill>
              </a:rPr>
              <a:t>5</a:t>
            </a:r>
            <a:r>
              <a:rPr lang="en-US" sz="1100" dirty="0" smtClean="0">
                <a:solidFill>
                  <a:srgbClr val="444444"/>
                </a:solidFill>
              </a:rPr>
              <a:t>. ROUTING</a:t>
            </a:r>
            <a:endParaRPr lang="en-US" sz="1100" dirty="0">
              <a:solidFill>
                <a:srgbClr val="444444"/>
              </a:solidFill>
            </a:endParaRPr>
          </a:p>
          <a:p>
            <a:pPr marL="128588" indent="-128588">
              <a:buSzPct val="100000"/>
              <a:buFont typeface="Arial"/>
              <a:buChar char="•"/>
            </a:pP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  <a:sym typeface="Trebuchet MS"/>
              </a:rPr>
              <a:t>Create true SPA with routing</a:t>
            </a:r>
          </a:p>
          <a:p>
            <a:pPr marL="128588" indent="-128588">
              <a:spcAft>
                <a:spcPts val="750"/>
              </a:spcAft>
              <a:buSzPct val="100000"/>
              <a:buFont typeface="Arial"/>
              <a:buChar char="•"/>
            </a:pP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  <a:sym typeface="Trebuchet MS"/>
              </a:rPr>
              <a:t>Use built-in functionality of Angular routing</a:t>
            </a:r>
          </a:p>
        </p:txBody>
      </p:sp>
      <p:sp>
        <p:nvSpPr>
          <p:cNvPr id="6" name="Text Placeholder 55"/>
          <p:cNvSpPr txBox="1">
            <a:spLocks/>
          </p:cNvSpPr>
          <p:nvPr/>
        </p:nvSpPr>
        <p:spPr>
          <a:xfrm>
            <a:off x="5486400" y="699515"/>
            <a:ext cx="1828800" cy="210032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182880" tIns="365760" rIns="91440" bIns="45720" rtlCol="0" anchor="t" anchorCtr="0">
            <a:noAutofit/>
          </a:bodyPr>
          <a:lstStyle>
            <a:defPPr>
              <a:defRPr lang="en-US"/>
            </a:defPPr>
            <a:lvl1pPr indent="0" defTabSz="457200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1100" baseline="0">
                <a:solidFill>
                  <a:srgbClr val="444444"/>
                </a:solidFill>
                <a:latin typeface="Arial Black"/>
                <a:cs typeface="Arial Black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1800">
                <a:latin typeface="Trebuchet MS"/>
                <a:cs typeface="Trebuchet MS"/>
              </a:defRPr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1600">
                <a:latin typeface="Trebuchet MS"/>
                <a:cs typeface="Trebuchet MS"/>
              </a:defRPr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1300">
                <a:latin typeface="Trebuchet MS"/>
                <a:cs typeface="Trebuchet MS"/>
              </a:defRPr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1100">
                <a:latin typeface="Trebuchet MS"/>
                <a:cs typeface="Trebuchet MS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4. DIRECTIVES</a:t>
            </a:r>
          </a:p>
          <a:p>
            <a:pPr marL="128588" indent="-128588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  <a:sym typeface="Trebuchet MS"/>
              </a:rPr>
              <a:t>Create own custom elements</a:t>
            </a:r>
          </a:p>
          <a:p>
            <a:pPr marL="128588" indent="-128588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  <a:sym typeface="Trebuchet MS"/>
              </a:rPr>
              <a:t>Observe changes</a:t>
            </a:r>
          </a:p>
          <a:p>
            <a:pPr marL="128588" indent="-128588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  <a:sym typeface="Trebuchet MS"/>
              </a:rPr>
              <a:t>Handle events</a:t>
            </a:r>
          </a:p>
        </p:txBody>
      </p:sp>
      <p:sp>
        <p:nvSpPr>
          <p:cNvPr id="5" name="Text Placeholder 55"/>
          <p:cNvSpPr txBox="1">
            <a:spLocks/>
          </p:cNvSpPr>
          <p:nvPr/>
        </p:nvSpPr>
        <p:spPr>
          <a:xfrm>
            <a:off x="3657600" y="699515"/>
            <a:ext cx="1828800" cy="210032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182880" tIns="365760" rIns="91440" bIns="45720" rtlCol="0" anchor="t" anchorCtr="0">
            <a:noAutofit/>
          </a:bodyPr>
          <a:lstStyle>
            <a:defPPr>
              <a:defRPr lang="en-US"/>
            </a:defPPr>
            <a:lvl1pPr indent="0" defTabSz="457200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1100" baseline="0">
                <a:solidFill>
                  <a:srgbClr val="444444"/>
                </a:solidFill>
                <a:latin typeface="Arial Black"/>
                <a:cs typeface="Arial Black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1800">
                <a:latin typeface="Trebuchet MS"/>
                <a:cs typeface="Trebuchet MS"/>
              </a:defRPr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1600">
                <a:latin typeface="Trebuchet MS"/>
                <a:cs typeface="Trebuchet MS"/>
              </a:defRPr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1300">
                <a:latin typeface="Trebuchet MS"/>
                <a:cs typeface="Trebuchet MS"/>
              </a:defRPr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1100">
                <a:latin typeface="Trebuchet MS"/>
                <a:cs typeface="Trebuchet MS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3. SERVICES</a:t>
            </a:r>
          </a:p>
          <a:p>
            <a:pPr marL="128588" indent="-128588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</a:rPr>
              <a:t>More domain logic to services</a:t>
            </a:r>
          </a:p>
          <a:p>
            <a:pPr marL="128588" indent="-128588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  <a:sym typeface="Trebuchet MS"/>
              </a:rPr>
              <a:t>Facilitate single-responsibility principle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" name="Text Placeholder 55"/>
          <p:cNvSpPr txBox="1">
            <a:spLocks/>
          </p:cNvSpPr>
          <p:nvPr/>
        </p:nvSpPr>
        <p:spPr>
          <a:xfrm>
            <a:off x="1828800" y="699516"/>
            <a:ext cx="1828800" cy="210032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182880" tIns="365760" rIns="91440" bIns="45720" rtlCol="0" anchor="t" anchorCtr="0">
            <a:noAutofit/>
          </a:bodyPr>
          <a:lstStyle>
            <a:defPPr>
              <a:defRPr lang="en-US"/>
            </a:defPPr>
            <a:lvl1pPr indent="0" defTabSz="457200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1100" baseline="0">
                <a:solidFill>
                  <a:srgbClr val="444444"/>
                </a:solidFill>
                <a:latin typeface="Arial Black"/>
                <a:cs typeface="Arial Black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1800">
                <a:latin typeface="Trebuchet MS"/>
                <a:cs typeface="Trebuchet MS"/>
              </a:defRPr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1600">
                <a:latin typeface="Trebuchet MS"/>
                <a:cs typeface="Trebuchet MS"/>
              </a:defRPr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1300">
                <a:latin typeface="Trebuchet MS"/>
                <a:cs typeface="Trebuchet MS"/>
              </a:defRPr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1100">
                <a:latin typeface="Trebuchet MS"/>
                <a:cs typeface="Trebuchet MS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2. CONTROLLERS &amp; MARKUP</a:t>
            </a:r>
          </a:p>
          <a:p>
            <a:pPr marL="128588" indent="-128588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</a:rPr>
              <a:t>Organize code in controllers</a:t>
            </a:r>
          </a:p>
          <a:p>
            <a:pPr marL="128588" indent="-128588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</a:rPr>
              <a:t>Use build-in directives to control view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COURSE AGENDA</a:t>
            </a:r>
            <a:endParaRPr lang="en-US" dirty="0"/>
          </a:p>
        </p:txBody>
      </p:sp>
      <p:sp>
        <p:nvSpPr>
          <p:cNvPr id="3" name="Text Placeholder 55"/>
          <p:cNvSpPr txBox="1">
            <a:spLocks/>
          </p:cNvSpPr>
          <p:nvPr/>
        </p:nvSpPr>
        <p:spPr>
          <a:xfrm>
            <a:off x="0" y="699516"/>
            <a:ext cx="1828800" cy="210032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182880" tIns="365760" rIns="91440" bIns="4572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600" kern="1200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100" dirty="0" smtClean="0">
                <a:solidFill>
                  <a:srgbClr val="444444"/>
                </a:solidFill>
              </a:rPr>
              <a:t>1. INTRO</a:t>
            </a:r>
            <a:endParaRPr lang="en-US" sz="1100" dirty="0">
              <a:solidFill>
                <a:srgbClr val="444444"/>
              </a:solidFill>
            </a:endParaRPr>
          </a:p>
          <a:p>
            <a:pPr marL="128588" indent="-128588">
              <a:buFont typeface="Arial"/>
              <a:buChar char="•"/>
            </a:pP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Angular features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buFont typeface="Arial"/>
              <a:buChar char="•"/>
            </a:pP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Bootstrap a 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project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55"/>
          <p:cNvSpPr txBox="1">
            <a:spLocks/>
          </p:cNvSpPr>
          <p:nvPr/>
        </p:nvSpPr>
        <p:spPr>
          <a:xfrm>
            <a:off x="0" y="2799841"/>
            <a:ext cx="1828800" cy="210032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182880" tIns="365760" rIns="91440" bIns="4572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600" kern="1200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444444"/>
                </a:solidFill>
              </a:rPr>
              <a:t>6</a:t>
            </a:r>
            <a:r>
              <a:rPr lang="en-US" sz="1100" dirty="0" smtClean="0">
                <a:solidFill>
                  <a:srgbClr val="444444"/>
                </a:solidFill>
              </a:rPr>
              <a:t>. SECURITY</a:t>
            </a:r>
            <a:endParaRPr lang="en-US" sz="1100" dirty="0">
              <a:solidFill>
                <a:srgbClr val="444444"/>
              </a:solidFill>
            </a:endParaRPr>
          </a:p>
          <a:p>
            <a:pPr marL="128588" lvl="0" indent="-128588">
              <a:buSzPct val="100000"/>
              <a:buFont typeface="Arial"/>
              <a:buChar char="•"/>
            </a:pP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  <a:sym typeface="Trebuchet MS"/>
              </a:rPr>
              <a:t>Security scenarios </a:t>
            </a:r>
          </a:p>
          <a:p>
            <a:pPr marL="128588" lvl="0" indent="-128588">
              <a:buSzPct val="100000"/>
              <a:buFont typeface="Arial"/>
              <a:buChar char="•"/>
            </a:pP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  <a:sym typeface="Trebuchet MS"/>
              </a:rPr>
              <a:t>Work with access tokens</a:t>
            </a:r>
          </a:p>
          <a:p>
            <a:pPr marL="128588" lvl="0" indent="-128588">
              <a:buSzPct val="100000"/>
              <a:buFont typeface="Arial"/>
              <a:buChar char="•"/>
            </a:pP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  <a:sym typeface="Trebuchet MS"/>
              </a:rPr>
              <a:t>React to 401</a:t>
            </a:r>
          </a:p>
          <a:p>
            <a:pPr marL="128588" lvl="0" indent="-128588">
              <a:buSzPct val="100000"/>
              <a:buFont typeface="Arial"/>
              <a:buChar char="•"/>
            </a:pP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  <a:sym typeface="Trebuchet MS"/>
              </a:rPr>
              <a:t>Cross-site scripting attacks</a:t>
            </a:r>
          </a:p>
          <a:p>
            <a:pPr marL="128588" lvl="0" indent="-128588">
              <a:spcAft>
                <a:spcPts val="750"/>
              </a:spcAft>
              <a:buSzPct val="100000"/>
              <a:buFont typeface="Arial"/>
              <a:buChar char="•"/>
            </a:pP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  <a:sym typeface="Trebuchet MS"/>
              </a:rPr>
              <a:t>Correct bind HTML</a:t>
            </a:r>
          </a:p>
        </p:txBody>
      </p:sp>
      <p:sp>
        <p:nvSpPr>
          <p:cNvPr id="9" name="Text Placeholder 55"/>
          <p:cNvSpPr txBox="1">
            <a:spLocks/>
          </p:cNvSpPr>
          <p:nvPr/>
        </p:nvSpPr>
        <p:spPr>
          <a:xfrm>
            <a:off x="1828800" y="2799841"/>
            <a:ext cx="1828800" cy="210032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182880" tIns="365760" rIns="91440" bIns="4572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600" kern="1200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444444"/>
                </a:solidFill>
              </a:rPr>
              <a:t>7</a:t>
            </a:r>
            <a:r>
              <a:rPr lang="en-US" sz="1100" dirty="0" smtClean="0">
                <a:solidFill>
                  <a:srgbClr val="444444"/>
                </a:solidFill>
              </a:rPr>
              <a:t>. </a:t>
            </a:r>
            <a:r>
              <a:rPr lang="en-US" sz="1100" b="1" dirty="0" smtClean="0"/>
              <a:t>DEBUGGING </a:t>
            </a:r>
            <a:r>
              <a:rPr lang="en-US" sz="1100" b="1" dirty="0"/>
              <a:t>&amp; </a:t>
            </a:r>
            <a:r>
              <a:rPr lang="en-US" sz="1100" b="1" dirty="0" smtClean="0"/>
              <a:t>DIAGNOSTICS</a:t>
            </a:r>
            <a:endParaRPr lang="en-US" sz="1100" dirty="0">
              <a:solidFill>
                <a:srgbClr val="444444"/>
              </a:solidFill>
            </a:endParaRPr>
          </a:p>
          <a:p>
            <a:pPr marL="128588" indent="-128588">
              <a:buFont typeface="Arial"/>
              <a:buChar char="•"/>
            </a:pP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  <a:sym typeface="Trebuchet MS"/>
              </a:rPr>
              <a:t>Diagnostic and debugging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0" name="Text Placeholder 55"/>
          <p:cNvSpPr txBox="1">
            <a:spLocks/>
          </p:cNvSpPr>
          <p:nvPr/>
        </p:nvSpPr>
        <p:spPr>
          <a:xfrm>
            <a:off x="3657600" y="2799840"/>
            <a:ext cx="1828800" cy="210032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182880" tIns="365760" rIns="91440" bIns="4572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600" kern="1200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444444"/>
                </a:solidFill>
              </a:rPr>
              <a:t>8</a:t>
            </a:r>
            <a:r>
              <a:rPr lang="en-US" sz="1100" dirty="0" smtClean="0">
                <a:solidFill>
                  <a:srgbClr val="444444"/>
                </a:solidFill>
              </a:rPr>
              <a:t>. </a:t>
            </a:r>
            <a:r>
              <a:rPr lang="en-US" sz="1100" b="1" dirty="0" smtClean="0"/>
              <a:t>ANGULAR UI</a:t>
            </a:r>
            <a:endParaRPr lang="en-US" sz="1100" dirty="0">
              <a:solidFill>
                <a:srgbClr val="444444"/>
              </a:solidFill>
            </a:endParaRPr>
          </a:p>
          <a:p>
            <a:pPr marL="128588" indent="-128588">
              <a:buFont typeface="Arial"/>
              <a:buChar char="•"/>
            </a:pP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Search for ready solutions</a:t>
            </a:r>
          </a:p>
          <a:p>
            <a:pPr marL="128588" indent="-128588">
              <a:buFont typeface="Arial"/>
              <a:buChar char="•"/>
            </a:pP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1" name="Text Placeholder 55"/>
          <p:cNvSpPr txBox="1">
            <a:spLocks/>
          </p:cNvSpPr>
          <p:nvPr/>
        </p:nvSpPr>
        <p:spPr>
          <a:xfrm>
            <a:off x="5486400" y="2799838"/>
            <a:ext cx="1828800" cy="210032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182880" tIns="365760" rIns="91440" bIns="4572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600" kern="1200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444444"/>
                </a:solidFill>
              </a:rPr>
              <a:t>9</a:t>
            </a:r>
            <a:r>
              <a:rPr lang="en-US" sz="1100" dirty="0" smtClean="0">
                <a:solidFill>
                  <a:srgbClr val="444444"/>
                </a:solidFill>
              </a:rPr>
              <a:t>. FORMS</a:t>
            </a:r>
            <a:endParaRPr lang="en-US" sz="1100" dirty="0">
              <a:solidFill>
                <a:srgbClr val="444444"/>
              </a:solidFill>
            </a:endParaRPr>
          </a:p>
          <a:p>
            <a:pPr marL="128588" indent="-128588">
              <a:buFont typeface="Arial"/>
              <a:buChar char="•"/>
            </a:pP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Enjoy two-way binding</a:t>
            </a:r>
          </a:p>
          <a:p>
            <a:pPr marL="128588" indent="-128588">
              <a:buFont typeface="Arial"/>
              <a:buChar char="•"/>
            </a:pP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Validate your user input</a:t>
            </a:r>
          </a:p>
          <a:p>
            <a:pPr marL="128588" indent="-128588">
              <a:buFont typeface="Arial"/>
              <a:buChar char="•"/>
            </a:pP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Show messages</a:t>
            </a:r>
          </a:p>
        </p:txBody>
      </p:sp>
      <p:sp>
        <p:nvSpPr>
          <p:cNvPr id="12" name="Text Placeholder 55"/>
          <p:cNvSpPr txBox="1">
            <a:spLocks/>
          </p:cNvSpPr>
          <p:nvPr/>
        </p:nvSpPr>
        <p:spPr>
          <a:xfrm>
            <a:off x="7315200" y="2799837"/>
            <a:ext cx="1828800" cy="210032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182880" tIns="365760" rIns="91440" bIns="4572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600" kern="1200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solidFill>
                  <a:srgbClr val="444444"/>
                </a:solidFill>
              </a:rPr>
              <a:t>10. TESTING</a:t>
            </a:r>
            <a:endParaRPr lang="en-US" sz="1100" dirty="0">
              <a:solidFill>
                <a:srgbClr val="444444"/>
              </a:solidFill>
            </a:endParaRPr>
          </a:p>
          <a:p>
            <a:pPr marL="128588" lvl="0" indent="-128588">
              <a:buSzPct val="100000"/>
              <a:buFont typeface="Arial"/>
              <a:buChar char="•"/>
            </a:pP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  <a:sym typeface="Trebuchet MS"/>
              </a:rPr>
              <a:t>Test controllers, services and directives</a:t>
            </a:r>
          </a:p>
          <a:p>
            <a:pPr marL="128588" lvl="0" indent="-128588">
              <a:buSzPct val="100000"/>
              <a:buFont typeface="Arial"/>
              <a:buChar char="•"/>
            </a:pP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  <a:sym typeface="Trebuchet MS"/>
              </a:rPr>
              <a:t>Do full end-to-end testing</a:t>
            </a:r>
          </a:p>
        </p:txBody>
      </p:sp>
    </p:spTree>
    <p:extLst>
      <p:ext uri="{BB962C8B-B14F-4D97-AF65-F5344CB8AC3E}">
        <p14:creationId xmlns:p14="http://schemas.microsoft.com/office/powerpoint/2010/main" val="289946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MODULE AGENDA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57781" y="1124735"/>
            <a:ext cx="4122263" cy="348437"/>
            <a:chOff x="448467" y="1385345"/>
            <a:chExt cx="5496350" cy="464582"/>
          </a:xfrm>
        </p:grpSpPr>
        <p:sp>
          <p:nvSpPr>
            <p:cNvPr id="14" name="TextBox 13"/>
            <p:cNvSpPr txBox="1"/>
            <p:nvPr/>
          </p:nvSpPr>
          <p:spPr>
            <a:xfrm>
              <a:off x="991818" y="1417581"/>
              <a:ext cx="4952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Old time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0439" y="1427189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57781" y="1641385"/>
            <a:ext cx="6965885" cy="348437"/>
            <a:chOff x="448467" y="2074215"/>
            <a:chExt cx="9287845" cy="464582"/>
          </a:xfrm>
        </p:grpSpPr>
        <p:sp>
          <p:nvSpPr>
            <p:cNvPr id="17" name="TextBox 16"/>
            <p:cNvSpPr txBox="1"/>
            <p:nvPr/>
          </p:nvSpPr>
          <p:spPr>
            <a:xfrm>
              <a:off x="991816" y="2106451"/>
              <a:ext cx="8744496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Built-in routing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57781" y="2158039"/>
            <a:ext cx="5455763" cy="348437"/>
            <a:chOff x="448467" y="2763085"/>
            <a:chExt cx="7274350" cy="464582"/>
          </a:xfrm>
        </p:grpSpPr>
        <p:sp>
          <p:nvSpPr>
            <p:cNvPr id="18" name="TextBox 17"/>
            <p:cNvSpPr txBox="1"/>
            <p:nvPr/>
          </p:nvSpPr>
          <p:spPr>
            <a:xfrm>
              <a:off x="991818" y="279532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UI Router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72508" y="2802034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357781" y="2674691"/>
            <a:ext cx="5455763" cy="348437"/>
            <a:chOff x="448467" y="3451955"/>
            <a:chExt cx="7274350" cy="464582"/>
          </a:xfrm>
        </p:grpSpPr>
        <p:sp>
          <p:nvSpPr>
            <p:cNvPr id="19" name="TextBox 18"/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Web crawlers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72510" y="3490746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51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071431"/>
            <a:ext cx="8339328" cy="3383280"/>
          </a:xfrm>
        </p:spPr>
        <p:txBody>
          <a:bodyPr/>
          <a:lstStyle/>
          <a:p>
            <a:pPr marL="0" lvl="0" indent="0">
              <a:buSzPct val="25000"/>
              <a:buNone/>
            </a:pPr>
            <a:r>
              <a:rPr lang="en-US" u="sng" dirty="0">
                <a:solidFill>
                  <a:schemeClr val="hlink"/>
                </a:solidFill>
                <a:ea typeface="Trebuchet MS"/>
                <a:sym typeface="Trebuchet MS"/>
              </a:rPr>
              <a:t>http://</a:t>
            </a:r>
            <a:r>
              <a:rPr lang="en-US" u="sng" dirty="0" smtClean="0">
                <a:solidFill>
                  <a:schemeClr val="hlink"/>
                </a:solidFill>
                <a:ea typeface="Trebuchet MS"/>
                <a:sym typeface="Trebuchet MS"/>
              </a:rPr>
              <a:t>www2.warnerbros.com/spacejam/movie/cmp/junior/gamesframes.html</a:t>
            </a:r>
            <a:endParaRPr lang="en-US" u="sng" dirty="0">
              <a:solidFill>
                <a:schemeClr val="hlink"/>
              </a:solidFill>
              <a:ea typeface="Trebuchet MS"/>
              <a:sym typeface="Trebuchet M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OLD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5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SzPct val="140000"/>
            </a:pPr>
            <a:r>
              <a:rPr lang="en-US" dirty="0" smtClean="0">
                <a:solidFill>
                  <a:srgbClr val="444444"/>
                </a:solidFill>
              </a:rPr>
              <a:t>SPA</a:t>
            </a:r>
            <a:endParaRPr lang="en-US" dirty="0">
              <a:solidFill>
                <a:srgbClr val="444444"/>
              </a:solidFill>
            </a:endParaRPr>
          </a:p>
          <a:p>
            <a:pPr>
              <a:buSzPct val="140000"/>
            </a:pPr>
            <a:r>
              <a:rPr lang="en-US" dirty="0" smtClean="0">
                <a:solidFill>
                  <a:srgbClr val="444444"/>
                </a:solidFill>
              </a:rPr>
              <a:t>Create and navigate routes</a:t>
            </a:r>
          </a:p>
          <a:p>
            <a:pPr>
              <a:buSzPct val="140000"/>
            </a:pPr>
            <a:r>
              <a:rPr lang="en-US" dirty="0" smtClean="0">
                <a:solidFill>
                  <a:srgbClr val="444444"/>
                </a:solidFill>
              </a:rPr>
              <a:t>Access route parameters</a:t>
            </a:r>
          </a:p>
          <a:p>
            <a:pPr>
              <a:buSzPct val="140000"/>
            </a:pPr>
            <a:r>
              <a:rPr lang="en-US" dirty="0" smtClean="0">
                <a:solidFill>
                  <a:srgbClr val="444444"/>
                </a:solidFill>
              </a:rPr>
              <a:t>Handle slow loading pages</a:t>
            </a:r>
          </a:p>
          <a:p>
            <a:pPr>
              <a:buSzPct val="140000"/>
            </a:pPr>
            <a:r>
              <a:rPr lang="en-US" dirty="0" smtClean="0">
                <a:solidFill>
                  <a:srgbClr val="444444"/>
                </a:solidFill>
              </a:rPr>
              <a:t>HTML5 routing</a:t>
            </a:r>
          </a:p>
          <a:p>
            <a:pPr>
              <a:buSzPct val="140000"/>
            </a:pPr>
            <a:r>
              <a:rPr lang="en-US" dirty="0" smtClean="0">
                <a:solidFill>
                  <a:srgbClr val="444444"/>
                </a:solidFill>
              </a:rPr>
              <a:t>Inspect URL parts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$</a:t>
            </a:r>
            <a:r>
              <a:rPr lang="en-US" sz="1400" dirty="0" err="1" smtClean="0"/>
              <a:t>routeProvider</a:t>
            </a:r>
            <a:endParaRPr lang="en-US" sz="1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$</a:t>
            </a:r>
            <a:r>
              <a:rPr lang="en-US" sz="1400" dirty="0" err="1" smtClean="0"/>
              <a:t>routeParams</a:t>
            </a:r>
            <a:endParaRPr lang="en-US" sz="1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$route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 smtClean="0"/>
              <a:t>ngView</a:t>
            </a:r>
            <a:endParaRPr lang="en-US" sz="140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NGROUTE</a:t>
            </a:r>
            <a:endParaRPr lang="en-US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1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smtClean="0"/>
              <a:t>$locationProvider.html5Mode(true)</a:t>
            </a:r>
            <a:endParaRPr lang="en-US" sz="110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HTML5 MODE</a:t>
            </a:r>
            <a:endParaRPr lang="en-US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36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100" dirty="0" err="1" smtClean="0"/>
              <a:t>absUrl</a:t>
            </a:r>
            <a:endParaRPr lang="en-US" sz="11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 smtClean="0"/>
              <a:t>protocol / host / 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 err="1"/>
              <a:t>url</a:t>
            </a:r>
            <a:endParaRPr lang="en-US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 smtClean="0"/>
              <a:t>path / search / hash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 smtClean="0"/>
              <a:t>replace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 smtClean="0"/>
              <a:t>state (HTML5)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events:</a:t>
            </a:r>
            <a:endParaRPr lang="en-US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$</a:t>
            </a:r>
            <a:r>
              <a:rPr lang="en-US" sz="1100" dirty="0" err="1"/>
              <a:t>locationChangeStart</a:t>
            </a:r>
            <a:endParaRPr lang="en-US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$</a:t>
            </a:r>
            <a:r>
              <a:rPr lang="en-US" sz="1100" dirty="0" err="1"/>
              <a:t>locationChangeSuccess</a:t>
            </a:r>
            <a:endParaRPr lang="en-US" sz="110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$LOCATION</a:t>
            </a:r>
            <a:endParaRPr lang="en-US" dirty="0">
              <a:solidFill>
                <a:srgbClr val="444444"/>
              </a:solidFill>
            </a:endParaRPr>
          </a:p>
        </p:txBody>
      </p:sp>
      <p:pic>
        <p:nvPicPr>
          <p:cNvPr id="31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71233"/>
            <a:ext cx="4376674" cy="240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1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804308" y="1941059"/>
            <a:ext cx="5535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500" b="1" dirty="0">
                <a:solidFill>
                  <a:srgbClr val="444444"/>
                </a:solidFill>
                <a:latin typeface="Trebuchet MS"/>
                <a:cs typeface="Trebuchet MS"/>
              </a:rPr>
              <a:t>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308" y="2864389"/>
            <a:ext cx="553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smtClean="0">
                <a:solidFill>
                  <a:srgbClr val="444444"/>
                </a:solidFill>
                <a:latin typeface="Trebuchet MS"/>
                <a:cs typeface="Trebuchet MS"/>
              </a:rPr>
              <a:t>{{ </a:t>
            </a:r>
            <a:r>
              <a:rPr lang="en-US" sz="1000" b="1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ngRoute</a:t>
            </a:r>
            <a:r>
              <a:rPr lang="en-US" sz="1000" b="1" dirty="0" smtClean="0">
                <a:solidFill>
                  <a:srgbClr val="444444"/>
                </a:solidFill>
                <a:latin typeface="Trebuchet MS"/>
                <a:cs typeface="Trebuchet MS"/>
              </a:rPr>
              <a:t> module }}</a:t>
            </a:r>
            <a:endParaRPr lang="en-US" sz="1000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2687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sharepoint/v3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EPAM_PPT_General_Template_20150223</Template>
  <TotalTime>3813</TotalTime>
  <Words>292</Words>
  <Application>Microsoft Office PowerPoint</Application>
  <PresentationFormat>On-screen Show (16:9)</PresentationFormat>
  <Paragraphs>100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Nadzeya Shedava</dc:creator>
  <cp:lastModifiedBy>Muqthar Shaik</cp:lastModifiedBy>
  <cp:revision>125</cp:revision>
  <cp:lastPrinted>2014-07-09T13:30:36Z</cp:lastPrinted>
  <dcterms:created xsi:type="dcterms:W3CDTF">2015-10-03T09:51:55Z</dcterms:created>
  <dcterms:modified xsi:type="dcterms:W3CDTF">2017-05-29T06:38:10Z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