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4"/>
  </p:notesMasterIdLst>
  <p:sldIdLst>
    <p:sldId id="256" r:id="rId2"/>
    <p:sldId id="259" r:id="rId3"/>
    <p:sldId id="265" r:id="rId4"/>
    <p:sldId id="299" r:id="rId5"/>
    <p:sldId id="300" r:id="rId6"/>
    <p:sldId id="301" r:id="rId7"/>
    <p:sldId id="302" r:id="rId8"/>
    <p:sldId id="303" r:id="rId9"/>
    <p:sldId id="310" r:id="rId10"/>
    <p:sldId id="309" r:id="rId11"/>
    <p:sldId id="311" r:id="rId12"/>
    <p:sldId id="312" r:id="rId13"/>
    <p:sldId id="298" r:id="rId14"/>
    <p:sldId id="304" r:id="rId15"/>
    <p:sldId id="296" r:id="rId16"/>
    <p:sldId id="305" r:id="rId17"/>
    <p:sldId id="297" r:id="rId18"/>
    <p:sldId id="307" r:id="rId19"/>
    <p:sldId id="306" r:id="rId20"/>
    <p:sldId id="308" r:id="rId21"/>
    <p:sldId id="313" r:id="rId22"/>
    <p:sldId id="314" r:id="rId23"/>
    <p:sldId id="315" r:id="rId24"/>
    <p:sldId id="316" r:id="rId25"/>
    <p:sldId id="317" r:id="rId26"/>
    <p:sldId id="318" r:id="rId27"/>
    <p:sldId id="319" r:id="rId28"/>
    <p:sldId id="320" r:id="rId29"/>
    <p:sldId id="321" r:id="rId30"/>
    <p:sldId id="322" r:id="rId31"/>
    <p:sldId id="323" r:id="rId32"/>
    <p:sldId id="325" r:id="rId33"/>
    <p:sldId id="326" r:id="rId34"/>
    <p:sldId id="327" r:id="rId35"/>
    <p:sldId id="328" r:id="rId36"/>
    <p:sldId id="329" r:id="rId37"/>
    <p:sldId id="330" r:id="rId38"/>
    <p:sldId id="331" r:id="rId39"/>
    <p:sldId id="332" r:id="rId40"/>
    <p:sldId id="368" r:id="rId41"/>
    <p:sldId id="370" r:id="rId42"/>
    <p:sldId id="371" r:id="rId43"/>
    <p:sldId id="372" r:id="rId44"/>
    <p:sldId id="373" r:id="rId45"/>
    <p:sldId id="375" r:id="rId46"/>
    <p:sldId id="376" r:id="rId47"/>
    <p:sldId id="374" r:id="rId48"/>
    <p:sldId id="377" r:id="rId49"/>
    <p:sldId id="378" r:id="rId50"/>
    <p:sldId id="379" r:id="rId51"/>
    <p:sldId id="380" r:id="rId52"/>
    <p:sldId id="324" r:id="rId53"/>
  </p:sldIdLst>
  <p:sldSz cx="9144000" cy="5143500" type="screen16x9"/>
  <p:notesSz cx="6858000" cy="9144000"/>
  <p:embeddedFontLst>
    <p:embeddedFont>
      <p:font typeface="Roboto" panose="02000000000000000000" pitchFamily="2"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992"/>
    <p:restoredTop sz="84183" autoAdjust="0"/>
  </p:normalViewPr>
  <p:slideViewPr>
    <p:cSldViewPr snapToGrid="0">
      <p:cViewPr varScale="1">
        <p:scale>
          <a:sx n="92" d="100"/>
          <a:sy n="92" d="100"/>
        </p:scale>
        <p:origin x="605"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www.geeksforgeeks.org/django-tutorial/" TargetMode="External"/><Relationship Id="rId3" Type="http://schemas.openxmlformats.org/officeDocument/2006/relationships/hyperlink" Target="https://www.geeksforgeeks.org/php-tutorials/" TargetMode="External"/><Relationship Id="rId7" Type="http://schemas.openxmlformats.org/officeDocument/2006/relationships/hyperlink" Target="https://www.geeksforgeeks.org/introduction-to-express/"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www.geeksforgeeks.org/nodejs-tutorials/" TargetMode="External"/><Relationship Id="rId11" Type="http://schemas.openxmlformats.org/officeDocument/2006/relationships/hyperlink" Target="https://www.geeksforgeeks.org/introduction-to-spring-framework/" TargetMode="External"/><Relationship Id="rId5" Type="http://schemas.openxmlformats.org/officeDocument/2006/relationships/hyperlink" Target="https://www.geeksforgeeks.org/python-programming-language/" TargetMode="External"/><Relationship Id="rId10" Type="http://schemas.openxmlformats.org/officeDocument/2006/relationships/hyperlink" Target="https://www.geeksforgeeks.org/tag/laravel/" TargetMode="External"/><Relationship Id="rId4" Type="http://schemas.openxmlformats.org/officeDocument/2006/relationships/hyperlink" Target="https://www.geeksforgeeks.org/java-tutorial/" TargetMode="External"/><Relationship Id="rId9" Type="http://schemas.openxmlformats.org/officeDocument/2006/relationships/hyperlink" Target="https://www.geeksforgeeks.org/how-to-install-ruby-on-rails-on-windows-and-linux/"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NPM stands</a:t>
            </a:r>
            <a:r>
              <a:rPr lang="en-US" baseline="0" dirty="0"/>
              <a:t> for Node package manager</a:t>
            </a:r>
          </a:p>
          <a:p>
            <a:r>
              <a:rPr lang="en-US" dirty="0"/>
              <a:t>Yarn stands</a:t>
            </a:r>
            <a:r>
              <a:rPr lang="en-US" baseline="0" dirty="0"/>
              <a:t> for </a:t>
            </a:r>
            <a:r>
              <a:rPr lang="en-US" sz="1100" b="0" i="0" u="none" strike="noStrike" cap="none" dirty="0">
                <a:solidFill>
                  <a:srgbClr val="000000"/>
                </a:solidFill>
                <a:effectLst/>
                <a:latin typeface="Arial"/>
                <a:ea typeface="Arial"/>
                <a:cs typeface="Arial"/>
                <a:sym typeface="Arial"/>
              </a:rPr>
              <a:t>Yet Another Resource Negotiator</a:t>
            </a:r>
            <a:endParaRPr lang="en-US" dirty="0"/>
          </a:p>
        </p:txBody>
      </p:sp>
    </p:spTree>
    <p:extLst>
      <p:ext uri="{BB962C8B-B14F-4D97-AF65-F5344CB8AC3E}">
        <p14:creationId xmlns:p14="http://schemas.microsoft.com/office/powerpoint/2010/main" val="333206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NPM stands</a:t>
            </a:r>
            <a:r>
              <a:rPr lang="en-US" baseline="0" dirty="0"/>
              <a:t> for Node package manager</a:t>
            </a:r>
          </a:p>
          <a:p>
            <a:r>
              <a:rPr lang="en-US" dirty="0"/>
              <a:t>Yarn stands</a:t>
            </a:r>
            <a:r>
              <a:rPr lang="en-US" baseline="0" dirty="0"/>
              <a:t> for </a:t>
            </a:r>
            <a:r>
              <a:rPr lang="en-US" sz="1100" b="0" i="0" u="none" strike="noStrike" cap="none" dirty="0">
                <a:solidFill>
                  <a:srgbClr val="000000"/>
                </a:solidFill>
                <a:effectLst/>
                <a:latin typeface="Arial"/>
                <a:ea typeface="Arial"/>
                <a:cs typeface="Arial"/>
                <a:sym typeface="Arial"/>
              </a:rPr>
              <a:t>Yet Another Resource Negotiator</a:t>
            </a:r>
            <a:endParaRPr lang="en-US" dirty="0"/>
          </a:p>
        </p:txBody>
      </p:sp>
    </p:spTree>
    <p:extLst>
      <p:ext uri="{BB962C8B-B14F-4D97-AF65-F5344CB8AC3E}">
        <p14:creationId xmlns:p14="http://schemas.microsoft.com/office/powerpoint/2010/main" val="3129168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NPM stands</a:t>
            </a:r>
            <a:r>
              <a:rPr lang="en-US" baseline="0" dirty="0"/>
              <a:t> for Node package manager</a:t>
            </a:r>
          </a:p>
          <a:p>
            <a:r>
              <a:rPr lang="en-US" dirty="0"/>
              <a:t>Yarn stands</a:t>
            </a:r>
            <a:r>
              <a:rPr lang="en-US" baseline="0" dirty="0"/>
              <a:t> for </a:t>
            </a:r>
            <a:r>
              <a:rPr lang="en-US" sz="1100" b="0" i="0" u="none" strike="noStrike" cap="none" dirty="0">
                <a:solidFill>
                  <a:srgbClr val="000000"/>
                </a:solidFill>
                <a:effectLst/>
                <a:latin typeface="Arial"/>
                <a:ea typeface="Arial"/>
                <a:cs typeface="Arial"/>
                <a:sym typeface="Arial"/>
              </a:rPr>
              <a:t>Yet Another Resource Negotiator</a:t>
            </a:r>
            <a:endParaRPr lang="en-US" dirty="0"/>
          </a:p>
        </p:txBody>
      </p:sp>
    </p:spTree>
    <p:extLst>
      <p:ext uri="{BB962C8B-B14F-4D97-AF65-F5344CB8AC3E}">
        <p14:creationId xmlns:p14="http://schemas.microsoft.com/office/powerpoint/2010/main" val="1682888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NPM stands</a:t>
            </a:r>
            <a:r>
              <a:rPr lang="en-US" baseline="0" dirty="0"/>
              <a:t> for Node package manager</a:t>
            </a:r>
          </a:p>
          <a:p>
            <a:r>
              <a:rPr lang="en-US" dirty="0"/>
              <a:t>Yarn stands</a:t>
            </a:r>
            <a:r>
              <a:rPr lang="en-US" baseline="0" dirty="0"/>
              <a:t> for </a:t>
            </a:r>
            <a:r>
              <a:rPr lang="en-US" sz="1100" b="0" i="0" u="none" strike="noStrike" cap="none" dirty="0">
                <a:solidFill>
                  <a:srgbClr val="000000"/>
                </a:solidFill>
                <a:effectLst/>
                <a:latin typeface="Arial"/>
                <a:ea typeface="Arial"/>
                <a:cs typeface="Arial"/>
                <a:sym typeface="Arial"/>
              </a:rPr>
              <a:t>Yet Another Resource Negotiator</a:t>
            </a:r>
            <a:endParaRPr lang="en-US" dirty="0"/>
          </a:p>
        </p:txBody>
      </p:sp>
    </p:spTree>
    <p:extLst>
      <p:ext uri="{BB962C8B-B14F-4D97-AF65-F5344CB8AC3E}">
        <p14:creationId xmlns:p14="http://schemas.microsoft.com/office/powerpoint/2010/main" val="363956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NPM stands</a:t>
            </a:r>
            <a:r>
              <a:rPr lang="en-US" baseline="0" dirty="0"/>
              <a:t> for Node package manager</a:t>
            </a:r>
          </a:p>
          <a:p>
            <a:r>
              <a:rPr lang="en-US" dirty="0"/>
              <a:t>Yarn stands</a:t>
            </a:r>
            <a:r>
              <a:rPr lang="en-US" baseline="0" dirty="0"/>
              <a:t> for </a:t>
            </a:r>
            <a:r>
              <a:rPr lang="en-US" sz="1100" b="0" i="0" u="none" strike="noStrike" cap="none" dirty="0">
                <a:solidFill>
                  <a:srgbClr val="000000"/>
                </a:solidFill>
                <a:effectLst/>
                <a:latin typeface="Arial"/>
                <a:ea typeface="Arial"/>
                <a:cs typeface="Arial"/>
                <a:sym typeface="Arial"/>
              </a:rPr>
              <a:t>Yet Another Resource Negotiator</a:t>
            </a:r>
            <a:endParaRPr lang="en-US" dirty="0"/>
          </a:p>
        </p:txBody>
      </p:sp>
    </p:spTree>
    <p:extLst>
      <p:ext uri="{BB962C8B-B14F-4D97-AF65-F5344CB8AC3E}">
        <p14:creationId xmlns:p14="http://schemas.microsoft.com/office/powerpoint/2010/main" val="2609364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NPM stands</a:t>
            </a:r>
            <a:r>
              <a:rPr lang="en-US" baseline="0" dirty="0"/>
              <a:t> for Node package manager</a:t>
            </a:r>
          </a:p>
          <a:p>
            <a:r>
              <a:rPr lang="en-US" dirty="0"/>
              <a:t>Yarn stands</a:t>
            </a:r>
            <a:r>
              <a:rPr lang="en-US" baseline="0" dirty="0"/>
              <a:t> for </a:t>
            </a:r>
            <a:r>
              <a:rPr lang="en-US" sz="1100" b="0" i="0" u="none" strike="noStrike" cap="none" dirty="0">
                <a:solidFill>
                  <a:srgbClr val="000000"/>
                </a:solidFill>
                <a:effectLst/>
                <a:latin typeface="Arial"/>
                <a:ea typeface="Arial"/>
                <a:cs typeface="Arial"/>
                <a:sym typeface="Arial"/>
              </a:rPr>
              <a:t>Yet Another Resource Negotiator</a:t>
            </a:r>
            <a:endParaRPr lang="en-US" dirty="0"/>
          </a:p>
        </p:txBody>
      </p:sp>
    </p:spTree>
    <p:extLst>
      <p:ext uri="{BB962C8B-B14F-4D97-AF65-F5344CB8AC3E}">
        <p14:creationId xmlns:p14="http://schemas.microsoft.com/office/powerpoint/2010/main" val="811209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NPM stands</a:t>
            </a:r>
            <a:r>
              <a:rPr lang="en-US" baseline="0" dirty="0"/>
              <a:t> for Node package manager</a:t>
            </a:r>
          </a:p>
          <a:p>
            <a:r>
              <a:rPr lang="en-US" dirty="0"/>
              <a:t>Yarn stands</a:t>
            </a:r>
            <a:r>
              <a:rPr lang="en-US" baseline="0" dirty="0"/>
              <a:t> for </a:t>
            </a:r>
            <a:r>
              <a:rPr lang="en-US" sz="1100" b="0" i="0" u="none" strike="noStrike" cap="none" dirty="0">
                <a:solidFill>
                  <a:srgbClr val="000000"/>
                </a:solidFill>
                <a:effectLst/>
                <a:latin typeface="Arial"/>
                <a:ea typeface="Arial"/>
                <a:cs typeface="Arial"/>
                <a:sym typeface="Arial"/>
              </a:rPr>
              <a:t>Yet Another Resource Negotiator</a:t>
            </a:r>
            <a:endParaRPr lang="en-US" dirty="0"/>
          </a:p>
        </p:txBody>
      </p:sp>
    </p:spTree>
    <p:extLst>
      <p:ext uri="{BB962C8B-B14F-4D97-AF65-F5344CB8AC3E}">
        <p14:creationId xmlns:p14="http://schemas.microsoft.com/office/powerpoint/2010/main" val="3571419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NPM stands</a:t>
            </a:r>
            <a:r>
              <a:rPr lang="en-US" baseline="0" dirty="0"/>
              <a:t> for Node package manager</a:t>
            </a:r>
          </a:p>
          <a:p>
            <a:r>
              <a:rPr lang="en-US" dirty="0"/>
              <a:t>Yarn stands</a:t>
            </a:r>
            <a:r>
              <a:rPr lang="en-US" baseline="0" dirty="0"/>
              <a:t> for </a:t>
            </a:r>
            <a:r>
              <a:rPr lang="en-US" sz="1100" b="0" i="0" u="none" strike="noStrike" cap="none" dirty="0">
                <a:solidFill>
                  <a:srgbClr val="000000"/>
                </a:solidFill>
                <a:effectLst/>
                <a:latin typeface="Arial"/>
                <a:ea typeface="Arial"/>
                <a:cs typeface="Arial"/>
                <a:sym typeface="Arial"/>
              </a:rPr>
              <a:t>Yet Another Resource Negotiator</a:t>
            </a:r>
            <a:endParaRPr lang="en-US" dirty="0"/>
          </a:p>
        </p:txBody>
      </p:sp>
    </p:spTree>
    <p:extLst>
      <p:ext uri="{BB962C8B-B14F-4D97-AF65-F5344CB8AC3E}">
        <p14:creationId xmlns:p14="http://schemas.microsoft.com/office/powerpoint/2010/main" val="2420725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NPM stands</a:t>
            </a:r>
            <a:r>
              <a:rPr lang="en-US" baseline="0" dirty="0"/>
              <a:t> for Node package manager</a:t>
            </a:r>
          </a:p>
          <a:p>
            <a:r>
              <a:rPr lang="en-US" dirty="0"/>
              <a:t>Yarn stands</a:t>
            </a:r>
            <a:r>
              <a:rPr lang="en-US" baseline="0" dirty="0"/>
              <a:t> for </a:t>
            </a:r>
            <a:r>
              <a:rPr lang="en-US" sz="1100" b="0" i="0" u="none" strike="noStrike" cap="none" dirty="0">
                <a:solidFill>
                  <a:srgbClr val="000000"/>
                </a:solidFill>
                <a:effectLst/>
                <a:latin typeface="Arial"/>
                <a:ea typeface="Arial"/>
                <a:cs typeface="Arial"/>
                <a:sym typeface="Arial"/>
              </a:rPr>
              <a:t>Yet Another Resource Negotiator</a:t>
            </a:r>
            <a:endParaRPr lang="en-US" dirty="0"/>
          </a:p>
        </p:txBody>
      </p:sp>
    </p:spTree>
    <p:extLst>
      <p:ext uri="{BB962C8B-B14F-4D97-AF65-F5344CB8AC3E}">
        <p14:creationId xmlns:p14="http://schemas.microsoft.com/office/powerpoint/2010/main" val="1118091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b="0" dirty="0">
                <a:solidFill>
                  <a:srgbClr val="77B7D7"/>
                </a:solidFill>
                <a:effectLst/>
                <a:latin typeface="MonoLisa"/>
              </a:rPr>
              <a:t>.avatar</a:t>
            </a:r>
            <a:r>
              <a:rPr lang="en-US" b="0" dirty="0">
                <a:solidFill>
                  <a:srgbClr val="FFFFFF"/>
                </a:solidFill>
                <a:effectLst/>
                <a:latin typeface="MonoLisa"/>
              </a:rPr>
              <a:t> { </a:t>
            </a:r>
            <a:r>
              <a:rPr lang="en-US" b="0" dirty="0">
                <a:solidFill>
                  <a:srgbClr val="DFE2E7"/>
                </a:solidFill>
                <a:effectLst/>
                <a:latin typeface="MonoLisa"/>
              </a:rPr>
              <a:t>margin</a:t>
            </a:r>
            <a:r>
              <a:rPr lang="en-US" b="0" dirty="0">
                <a:solidFill>
                  <a:srgbClr val="FFFFFF"/>
                </a:solidFill>
                <a:effectLst/>
                <a:latin typeface="MonoLisa"/>
              </a:rPr>
              <a:t>: </a:t>
            </a:r>
            <a:r>
              <a:rPr lang="en-US" b="0" dirty="0">
                <a:solidFill>
                  <a:srgbClr val="C64640"/>
                </a:solidFill>
                <a:effectLst/>
                <a:latin typeface="MonoLisa"/>
              </a:rPr>
              <a:t>10px</a:t>
            </a:r>
            <a:r>
              <a:rPr lang="en-US" b="0" dirty="0">
                <a:solidFill>
                  <a:srgbClr val="FFFFFF"/>
                </a:solidFill>
                <a:effectLst/>
                <a:latin typeface="MonoLisa"/>
              </a:rPr>
              <a:t>; </a:t>
            </a:r>
            <a:r>
              <a:rPr lang="en-US" b="0" dirty="0">
                <a:solidFill>
                  <a:srgbClr val="DFE2E7"/>
                </a:solidFill>
                <a:effectLst/>
                <a:latin typeface="MonoLisa"/>
              </a:rPr>
              <a:t>border-radius</a:t>
            </a:r>
            <a:r>
              <a:rPr lang="en-US" b="0" dirty="0">
                <a:solidFill>
                  <a:srgbClr val="FFFFFF"/>
                </a:solidFill>
                <a:effectLst/>
                <a:latin typeface="MonoLisa"/>
              </a:rPr>
              <a:t>: </a:t>
            </a:r>
            <a:r>
              <a:rPr lang="en-US" b="0" dirty="0">
                <a:solidFill>
                  <a:srgbClr val="C64640"/>
                </a:solidFill>
                <a:effectLst/>
                <a:latin typeface="MonoLisa"/>
              </a:rPr>
              <a:t>50%</a:t>
            </a:r>
            <a:r>
              <a:rPr lang="en-US" b="0" dirty="0">
                <a:solidFill>
                  <a:srgbClr val="FFFFFF"/>
                </a:solidFill>
                <a:effectLst/>
                <a:latin typeface="MonoLisa"/>
              </a:rPr>
              <a:t>; }</a:t>
            </a:r>
          </a:p>
          <a:p>
            <a:endParaRPr lang="en-SO" dirty="0"/>
          </a:p>
        </p:txBody>
      </p:sp>
    </p:spTree>
    <p:extLst>
      <p:ext uri="{BB962C8B-B14F-4D97-AF65-F5344CB8AC3E}">
        <p14:creationId xmlns:p14="http://schemas.microsoft.com/office/powerpoint/2010/main" val="1819219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0365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fontAlgn="base"/>
            <a:r>
              <a:rPr lang="en-US" sz="1100" b="1" i="0" u="none" strike="noStrike" cap="none" dirty="0">
                <a:solidFill>
                  <a:srgbClr val="000000"/>
                </a:solidFill>
                <a:effectLst/>
                <a:latin typeface="Arial"/>
                <a:ea typeface="Arial"/>
                <a:cs typeface="Arial"/>
                <a:sym typeface="Arial"/>
                <a:hlinkClick r:id="rId3"/>
              </a:rPr>
              <a:t>PHP</a:t>
            </a:r>
            <a:r>
              <a:rPr lang="en-US" sz="1100" b="1" i="0" u="none" strike="noStrike" cap="none" dirty="0">
                <a:solidFill>
                  <a:srgbClr val="000000"/>
                </a:solidFill>
                <a:effectLst/>
                <a:latin typeface="Arial"/>
                <a:ea typeface="Arial"/>
                <a:cs typeface="Arial"/>
                <a:sym typeface="Arial"/>
              </a:rPr>
              <a:t>:</a:t>
            </a:r>
            <a:r>
              <a:rPr lang="en-US" sz="1100" b="0" i="0" u="none" strike="noStrike" cap="none" dirty="0">
                <a:solidFill>
                  <a:srgbClr val="000000"/>
                </a:solidFill>
                <a:effectLst/>
                <a:latin typeface="Arial"/>
                <a:ea typeface="Arial"/>
                <a:cs typeface="Arial"/>
                <a:sym typeface="Arial"/>
              </a:rPr>
              <a:t> PHP is a server-side scripting language designed specifically for web development.</a:t>
            </a:r>
          </a:p>
          <a:p>
            <a:pPr fontAlgn="base"/>
            <a:r>
              <a:rPr lang="en-US" sz="1100" b="1" i="0" u="none" strike="noStrike" cap="none" dirty="0">
                <a:solidFill>
                  <a:srgbClr val="000000"/>
                </a:solidFill>
                <a:effectLst/>
                <a:latin typeface="Arial"/>
                <a:ea typeface="Arial"/>
                <a:cs typeface="Arial"/>
                <a:sym typeface="Arial"/>
                <a:hlinkClick r:id="rId4"/>
              </a:rPr>
              <a:t>Java</a:t>
            </a:r>
            <a:r>
              <a:rPr lang="en-US" sz="1100" b="1" i="0" u="none" strike="noStrike" cap="none" dirty="0">
                <a:solidFill>
                  <a:srgbClr val="000000"/>
                </a:solidFill>
                <a:effectLst/>
                <a:latin typeface="Arial"/>
                <a:ea typeface="Arial"/>
                <a:cs typeface="Arial"/>
                <a:sym typeface="Arial"/>
              </a:rPr>
              <a:t>:</a:t>
            </a:r>
            <a:r>
              <a:rPr lang="en-US" sz="1100" b="0" i="0" u="none" strike="noStrike" cap="none" dirty="0">
                <a:solidFill>
                  <a:srgbClr val="000000"/>
                </a:solidFill>
                <a:effectLst/>
                <a:latin typeface="Arial"/>
                <a:ea typeface="Arial"/>
                <a:cs typeface="Arial"/>
                <a:sym typeface="Arial"/>
              </a:rPr>
              <a:t> Java is one of the most popular and widely used programming language. It is highly scalable.</a:t>
            </a:r>
          </a:p>
          <a:p>
            <a:pPr fontAlgn="base"/>
            <a:r>
              <a:rPr lang="en-US" sz="1100" b="1" i="0" u="none" strike="noStrike" cap="none" dirty="0">
                <a:solidFill>
                  <a:srgbClr val="000000"/>
                </a:solidFill>
                <a:effectLst/>
                <a:latin typeface="Arial"/>
                <a:ea typeface="Arial"/>
                <a:cs typeface="Arial"/>
                <a:sym typeface="Arial"/>
                <a:hlinkClick r:id="rId5"/>
              </a:rPr>
              <a:t>Python</a:t>
            </a:r>
            <a:r>
              <a:rPr lang="en-US" sz="1100" b="1" i="0" u="none" strike="noStrike" cap="none"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rPr>
              <a:t>Python is a programming language that lets you work quickly and integrate systems more efficiently.</a:t>
            </a:r>
          </a:p>
          <a:p>
            <a:pPr fontAlgn="base"/>
            <a:r>
              <a:rPr lang="en-US" sz="1100" b="1" i="0" u="none" strike="noStrike" cap="none" dirty="0">
                <a:solidFill>
                  <a:srgbClr val="000000"/>
                </a:solidFill>
                <a:effectLst/>
                <a:latin typeface="Arial"/>
                <a:ea typeface="Arial"/>
                <a:cs typeface="Arial"/>
                <a:sym typeface="Arial"/>
                <a:hlinkClick r:id="rId6"/>
              </a:rPr>
              <a:t>Node.js</a:t>
            </a:r>
            <a:r>
              <a:rPr lang="en-US" sz="1100" b="1" i="0" u="none" strike="noStrike" cap="none" dirty="0">
                <a:solidFill>
                  <a:srgbClr val="000000"/>
                </a:solidFill>
                <a:effectLst/>
                <a:latin typeface="Arial"/>
                <a:ea typeface="Arial"/>
                <a:cs typeface="Arial"/>
                <a:sym typeface="Arial"/>
              </a:rPr>
              <a:t>:</a:t>
            </a:r>
            <a:r>
              <a:rPr lang="en-US" sz="1100" b="0" i="0" u="none" strike="noStrike" cap="none" dirty="0">
                <a:solidFill>
                  <a:srgbClr val="000000"/>
                </a:solidFill>
                <a:effectLst/>
                <a:latin typeface="Arial"/>
                <a:ea typeface="Arial"/>
                <a:cs typeface="Arial"/>
                <a:sym typeface="Arial"/>
              </a:rPr>
              <a:t> Node.js is an open source and cross-platform runtime environment for executing JavaScript code outside a browser.</a:t>
            </a:r>
          </a:p>
          <a:p>
            <a:pPr fontAlgn="base"/>
            <a:r>
              <a:rPr lang="en-US" sz="1100" b="1" i="0" u="none" strike="noStrike" cap="none" dirty="0">
                <a:solidFill>
                  <a:srgbClr val="000000"/>
                </a:solidFill>
                <a:effectLst/>
                <a:latin typeface="Arial"/>
                <a:ea typeface="Arial"/>
                <a:cs typeface="Arial"/>
                <a:sym typeface="Arial"/>
              </a:rPr>
              <a:t>Back End Frameworks:</a:t>
            </a:r>
            <a:r>
              <a:rPr lang="en-US" sz="1100" b="0" i="0" u="none" strike="noStrike" cap="none" dirty="0">
                <a:solidFill>
                  <a:srgbClr val="000000"/>
                </a:solidFill>
                <a:effectLst/>
                <a:latin typeface="Arial"/>
                <a:ea typeface="Arial"/>
                <a:cs typeface="Arial"/>
                <a:sym typeface="Arial"/>
              </a:rPr>
              <a:t> The list of back end frameworks are: </a:t>
            </a:r>
            <a:r>
              <a:rPr lang="en-US" sz="1100" b="0" i="0" u="none" strike="noStrike" cap="none" dirty="0">
                <a:solidFill>
                  <a:srgbClr val="000000"/>
                </a:solidFill>
                <a:effectLst/>
                <a:latin typeface="Arial"/>
                <a:ea typeface="Arial"/>
                <a:cs typeface="Arial"/>
                <a:sym typeface="Arial"/>
                <a:hlinkClick r:id="rId7"/>
              </a:rPr>
              <a:t>Express</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hlinkClick r:id="rId8"/>
              </a:rPr>
              <a:t>Django</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hlinkClick r:id="rId9"/>
              </a:rPr>
              <a:t>Rails</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hlinkClick r:id="rId10"/>
              </a:rPr>
              <a:t>Laravel</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hlinkClick r:id="rId11"/>
              </a:rPr>
              <a:t>Spring</a:t>
            </a:r>
            <a:r>
              <a:rPr lang="en-US" sz="1100" b="0" i="0" u="none" strike="noStrike" cap="none" dirty="0">
                <a:solidFill>
                  <a:srgbClr val="000000"/>
                </a:solidFill>
                <a:effectLst/>
                <a:latin typeface="Arial"/>
                <a:ea typeface="Arial"/>
                <a:cs typeface="Arial"/>
                <a:sym typeface="Arial"/>
              </a:rPr>
              <a:t>, etc.</a:t>
            </a:r>
          </a:p>
          <a:p>
            <a:pPr marL="139700" indent="0">
              <a:buNone/>
            </a:pPr>
            <a:endParaRPr lang="en-US" dirty="0"/>
          </a:p>
        </p:txBody>
      </p:sp>
    </p:spTree>
    <p:extLst>
      <p:ext uri="{BB962C8B-B14F-4D97-AF65-F5344CB8AC3E}">
        <p14:creationId xmlns:p14="http://schemas.microsoft.com/office/powerpoint/2010/main" val="2069139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2469186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4121842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3298918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3511417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NPM stands</a:t>
            </a:r>
            <a:r>
              <a:rPr lang="en-US" baseline="0" dirty="0"/>
              <a:t> for Node package manager</a:t>
            </a:r>
          </a:p>
          <a:p>
            <a:r>
              <a:rPr lang="en-US" dirty="0"/>
              <a:t>Yarn stands</a:t>
            </a:r>
            <a:r>
              <a:rPr lang="en-US" baseline="0" dirty="0"/>
              <a:t> for </a:t>
            </a:r>
            <a:r>
              <a:rPr lang="en-US" sz="1100" b="0" i="0" u="none" strike="noStrike" cap="none" dirty="0">
                <a:solidFill>
                  <a:srgbClr val="000000"/>
                </a:solidFill>
                <a:effectLst/>
                <a:latin typeface="Arial"/>
                <a:ea typeface="Arial"/>
                <a:cs typeface="Arial"/>
                <a:sym typeface="Arial"/>
              </a:rPr>
              <a:t>Yet Another Resource Negotiator</a:t>
            </a:r>
            <a:endParaRPr lang="en-US" dirty="0"/>
          </a:p>
        </p:txBody>
      </p:sp>
    </p:spTree>
    <p:extLst>
      <p:ext uri="{BB962C8B-B14F-4D97-AF65-F5344CB8AC3E}">
        <p14:creationId xmlns:p14="http://schemas.microsoft.com/office/powerpoint/2010/main" val="715964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NPM stands</a:t>
            </a:r>
            <a:r>
              <a:rPr lang="en-US" baseline="0" dirty="0"/>
              <a:t> for Node package manager</a:t>
            </a:r>
          </a:p>
          <a:p>
            <a:r>
              <a:rPr lang="en-US" dirty="0"/>
              <a:t>Yarn stands</a:t>
            </a:r>
            <a:r>
              <a:rPr lang="en-US" baseline="0" dirty="0"/>
              <a:t> for </a:t>
            </a:r>
            <a:r>
              <a:rPr lang="en-US" sz="1100" b="0" i="0" u="none" strike="noStrike" cap="none" dirty="0">
                <a:solidFill>
                  <a:srgbClr val="000000"/>
                </a:solidFill>
                <a:effectLst/>
                <a:latin typeface="Arial"/>
                <a:ea typeface="Arial"/>
                <a:cs typeface="Arial"/>
                <a:sym typeface="Arial"/>
              </a:rPr>
              <a:t>Yet Another Resource Negotiator</a:t>
            </a:r>
            <a:endParaRPr lang="en-US" dirty="0"/>
          </a:p>
        </p:txBody>
      </p:sp>
    </p:spTree>
    <p:extLst>
      <p:ext uri="{BB962C8B-B14F-4D97-AF65-F5344CB8AC3E}">
        <p14:creationId xmlns:p14="http://schemas.microsoft.com/office/powerpoint/2010/main" val="2032419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atom.io/"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3.xml"/><Relationship Id="rId4" Type="http://schemas.openxmlformats.org/officeDocument/2006/relationships/hyperlink" Target="https://www.sublimetext.com/download"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334903" y="480439"/>
            <a:ext cx="8222100" cy="120032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solidFill>
                  <a:schemeClr val="bg1"/>
                </a:solidFill>
              </a:rPr>
              <a:t>Web Development </a:t>
            </a:r>
            <a:br>
              <a:rPr lang="en-US" sz="4000" dirty="0">
                <a:solidFill>
                  <a:schemeClr val="bg1"/>
                </a:solidFill>
              </a:rPr>
            </a:br>
            <a:r>
              <a:rPr lang="en-US" sz="4000" dirty="0">
                <a:solidFill>
                  <a:schemeClr val="bg1"/>
                </a:solidFill>
              </a:rPr>
              <a:t>using React js</a:t>
            </a:r>
            <a:endParaRPr sz="4000" dirty="0">
              <a:solidFill>
                <a:schemeClr val="bg1"/>
              </a:solidFill>
            </a:endParaRPr>
          </a:p>
        </p:txBody>
      </p:sp>
      <p:sp>
        <p:nvSpPr>
          <p:cNvPr id="86" name="Google Shape;86;p13"/>
          <p:cNvSpPr txBox="1">
            <a:spLocks noGrp="1"/>
          </p:cNvSpPr>
          <p:nvPr>
            <p:ph type="subTitle" idx="1"/>
          </p:nvPr>
        </p:nvSpPr>
        <p:spPr>
          <a:xfrm>
            <a:off x="2939216" y="1749769"/>
            <a:ext cx="5082566"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r>
              <a:rPr lang="en-US" b="1" dirty="0"/>
              <a:t>Arrangements</a:t>
            </a:r>
            <a:r>
              <a:rPr lang="en-US" dirty="0"/>
              <a:t>	</a:t>
            </a:r>
          </a:p>
          <a:p>
            <a:pPr marL="0" lvl="0" indent="0" algn="l" rtl="0">
              <a:spcBef>
                <a:spcPts val="0"/>
              </a:spcBef>
              <a:spcAft>
                <a:spcPts val="0"/>
              </a:spcAft>
              <a:buNone/>
            </a:pPr>
            <a:r>
              <a:rPr lang="en-US" sz="2000" i="1" dirty="0"/>
              <a:t>	</a:t>
            </a:r>
            <a:r>
              <a:rPr lang="en-US" sz="2000" i="1" dirty="0" err="1"/>
              <a:t>Sharmake</a:t>
            </a:r>
            <a:r>
              <a:rPr lang="en-US" sz="2000" i="1" dirty="0"/>
              <a:t> Ali </a:t>
            </a:r>
            <a:r>
              <a:rPr lang="en-US" sz="2000" i="1" dirty="0" err="1"/>
              <a:t>Kahiye</a:t>
            </a:r>
            <a:endParaRPr lang="en-US" sz="2000" i="1" dirty="0"/>
          </a:p>
          <a:p>
            <a:pPr marL="0" indent="0"/>
            <a:r>
              <a:rPr lang="en-US" sz="2000" i="1" dirty="0"/>
              <a:t>	Ahmed Mohamed Abdulkadir</a:t>
            </a:r>
          </a:p>
          <a:p>
            <a:pPr marL="0" lvl="0" indent="0" algn="l" rtl="0">
              <a:spcBef>
                <a:spcPts val="0"/>
              </a:spcBef>
              <a:spcAft>
                <a:spcPts val="0"/>
              </a:spcAft>
              <a:buNone/>
            </a:pPr>
            <a:endParaRPr dirty="0"/>
          </a:p>
        </p:txBody>
      </p:sp>
      <p:sp>
        <p:nvSpPr>
          <p:cNvPr id="5" name="TextBox 4">
            <a:extLst>
              <a:ext uri="{FF2B5EF4-FFF2-40B4-BE49-F238E27FC236}">
                <a16:creationId xmlns:a16="http://schemas.microsoft.com/office/drawing/2014/main" id="{A50BB828-8FC2-0144-8720-77A99D4B2118}"/>
              </a:ext>
            </a:extLst>
          </p:cNvPr>
          <p:cNvSpPr txBox="1"/>
          <p:nvPr/>
        </p:nvSpPr>
        <p:spPr>
          <a:xfrm>
            <a:off x="2385754" y="2960832"/>
            <a:ext cx="4572000" cy="1200329"/>
          </a:xfrm>
          <a:prstGeom prst="rect">
            <a:avLst/>
          </a:prstGeom>
          <a:noFill/>
        </p:spPr>
        <p:txBody>
          <a:bodyPr wrap="square">
            <a:spAutoFit/>
          </a:bodyPr>
          <a:lstStyle/>
          <a:p>
            <a:pPr algn="ctr" eaLnBrk="1" hangingPunct="1">
              <a:lnSpc>
                <a:spcPct val="80000"/>
              </a:lnSpc>
              <a:buFont typeface="Wingdings" panose="05000000000000000000" pitchFamily="2" charset="2"/>
              <a:buNone/>
            </a:pPr>
            <a:r>
              <a:rPr lang="en-US" altLang="en-US" sz="1800" dirty="0">
                <a:solidFill>
                  <a:schemeClr val="bg1"/>
                </a:solidFill>
              </a:rPr>
              <a:t>Lecturer </a:t>
            </a:r>
          </a:p>
          <a:p>
            <a:pPr algn="ctr" eaLnBrk="1" hangingPunct="1">
              <a:lnSpc>
                <a:spcPct val="80000"/>
              </a:lnSpc>
              <a:buFont typeface="Wingdings" panose="05000000000000000000" pitchFamily="2" charset="2"/>
              <a:buNone/>
            </a:pPr>
            <a:r>
              <a:rPr lang="en-US" altLang="en-US" sz="1800" dirty="0">
                <a:solidFill>
                  <a:schemeClr val="bg1"/>
                </a:solidFill>
              </a:rPr>
              <a:t>Faculty of Computer &amp; IT</a:t>
            </a:r>
          </a:p>
          <a:p>
            <a:pPr algn="ctr" eaLnBrk="1" hangingPunct="1">
              <a:lnSpc>
                <a:spcPct val="80000"/>
              </a:lnSpc>
              <a:buFont typeface="Wingdings" panose="05000000000000000000" pitchFamily="2" charset="2"/>
              <a:buNone/>
            </a:pPr>
            <a:r>
              <a:rPr lang="en-US" altLang="en-US" sz="1800" dirty="0">
                <a:solidFill>
                  <a:schemeClr val="bg1"/>
                </a:solidFill>
              </a:rPr>
              <a:t>Jamahiriya University of Science &amp; Technology</a:t>
            </a:r>
          </a:p>
          <a:p>
            <a:pPr algn="ctr" eaLnBrk="1" hangingPunct="1">
              <a:lnSpc>
                <a:spcPct val="80000"/>
              </a:lnSpc>
              <a:buFont typeface="Wingdings" panose="05000000000000000000" pitchFamily="2" charset="2"/>
              <a:buNone/>
            </a:pPr>
            <a:r>
              <a:rPr lang="en-US" altLang="en-US" sz="1800" dirty="0">
                <a:solidFill>
                  <a:schemeClr val="bg1"/>
                </a:solidFill>
              </a:rPr>
              <a:t>Shafie Abdi Mohamed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616683" y="185783"/>
            <a:ext cx="7880045" cy="607800"/>
          </a:xfrm>
        </p:spPr>
        <p:txBody>
          <a:bodyPr/>
          <a:lstStyle/>
          <a:p>
            <a:r>
              <a:rPr lang="en-US" b="1" dirty="0"/>
              <a:t>Web Development</a:t>
            </a:r>
            <a:endParaRPr lang="en-SO" b="1"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524216" y="2207620"/>
            <a:ext cx="4845498" cy="456535"/>
          </a:xfrm>
          <a:prstGeom prst="rect">
            <a:avLst/>
          </a:prstGeom>
          <a:noFill/>
        </p:spPr>
        <p:txBody>
          <a:bodyPr wrap="square" rtlCol="0">
            <a:spAutoFit/>
          </a:bodyPr>
          <a:lstStyle/>
          <a:p>
            <a:pPr marL="285750" lvl="2" indent="-285750" fontAlgn="base">
              <a:lnSpc>
                <a:spcPct val="150000"/>
              </a:lnSpc>
              <a:buFont typeface="Wingdings" panose="05000000000000000000" pitchFamily="2" charset="2"/>
              <a:buChar char="Ø"/>
            </a:pPr>
            <a:endParaRPr lang="en-US" sz="1800" b="1" dirty="0"/>
          </a:p>
        </p:txBody>
      </p:sp>
      <p:sp>
        <p:nvSpPr>
          <p:cNvPr id="6" name="Title 1">
            <a:extLst>
              <a:ext uri="{FF2B5EF4-FFF2-40B4-BE49-F238E27FC236}">
                <a16:creationId xmlns:a16="http://schemas.microsoft.com/office/drawing/2014/main" id="{8D1E3386-AC52-6547-A5DF-FF2440AE4B6B}"/>
              </a:ext>
            </a:extLst>
          </p:cNvPr>
          <p:cNvSpPr txBox="1">
            <a:spLocks/>
          </p:cNvSpPr>
          <p:nvPr/>
        </p:nvSpPr>
        <p:spPr>
          <a:xfrm>
            <a:off x="616683" y="789465"/>
            <a:ext cx="7880045" cy="38765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marL="285750" lvl="2" indent="-285750" fontAlgn="base">
              <a:lnSpc>
                <a:spcPct val="150000"/>
              </a:lnSpc>
              <a:buClr>
                <a:srgbClr val="000000"/>
              </a:buClr>
              <a:buFont typeface="Wingdings" panose="05000000000000000000" pitchFamily="2" charset="2"/>
              <a:buChar char="Ø"/>
            </a:pPr>
            <a:r>
              <a:rPr lang="en-US" sz="1800" dirty="0">
                <a:solidFill>
                  <a:srgbClr val="000000"/>
                </a:solidFill>
                <a:latin typeface="Arial"/>
                <a:ea typeface="Arial"/>
                <a:cs typeface="Arial"/>
              </a:rPr>
              <a:t>There  are some prerequisites and some basic concepts that you should know before you jump to the React. These basic concepts will also help you to pick up some other frameworks and libraries of java script in the future. </a:t>
            </a:r>
            <a:endParaRPr lang="en-US" b="1" dirty="0"/>
          </a:p>
          <a:p>
            <a:pPr marL="285750" lvl="2" indent="-285750" fontAlgn="base">
              <a:lnSpc>
                <a:spcPct val="150000"/>
              </a:lnSpc>
              <a:buClr>
                <a:srgbClr val="000000"/>
              </a:buClr>
              <a:buFont typeface="Arial" panose="020B0604020202020204" pitchFamily="34" charset="0"/>
              <a:buChar char="•"/>
            </a:pPr>
            <a:r>
              <a:rPr lang="en-US" sz="1800" dirty="0">
                <a:solidFill>
                  <a:srgbClr val="000000"/>
                </a:solidFill>
                <a:latin typeface="Arial"/>
                <a:ea typeface="Arial"/>
                <a:cs typeface="Arial"/>
              </a:rPr>
              <a:t>HTML and CSS.</a:t>
            </a:r>
          </a:p>
          <a:p>
            <a:pPr marL="285750" lvl="2" indent="-285750" fontAlgn="base">
              <a:lnSpc>
                <a:spcPct val="150000"/>
              </a:lnSpc>
              <a:buClr>
                <a:srgbClr val="000000"/>
              </a:buClr>
              <a:buFont typeface="Arial" panose="020B0604020202020204" pitchFamily="34" charset="0"/>
              <a:buChar char="•"/>
            </a:pPr>
            <a:r>
              <a:rPr lang="en-US" sz="1800" dirty="0">
                <a:solidFill>
                  <a:srgbClr val="000000"/>
                </a:solidFill>
                <a:latin typeface="Arial"/>
                <a:ea typeface="Arial"/>
                <a:cs typeface="Arial"/>
              </a:rPr>
              <a:t>Fundamentals of JavaScript and ES6.</a:t>
            </a:r>
          </a:p>
        </p:txBody>
      </p:sp>
    </p:spTree>
    <p:extLst>
      <p:ext uri="{BB962C8B-B14F-4D97-AF65-F5344CB8AC3E}">
        <p14:creationId xmlns:p14="http://schemas.microsoft.com/office/powerpoint/2010/main" val="4252829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799563" y="181665"/>
            <a:ext cx="7880045" cy="607800"/>
          </a:xfrm>
        </p:spPr>
        <p:txBody>
          <a:bodyPr/>
          <a:lstStyle/>
          <a:p>
            <a:r>
              <a:rPr lang="en-US" b="1" dirty="0"/>
              <a:t>Web Development</a:t>
            </a:r>
            <a:endParaRPr lang="en-SO" b="1"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524216" y="2207620"/>
            <a:ext cx="4845498" cy="456535"/>
          </a:xfrm>
          <a:prstGeom prst="rect">
            <a:avLst/>
          </a:prstGeom>
          <a:noFill/>
        </p:spPr>
        <p:txBody>
          <a:bodyPr wrap="square" rtlCol="0">
            <a:spAutoFit/>
          </a:bodyPr>
          <a:lstStyle/>
          <a:p>
            <a:pPr marL="285750" lvl="2" indent="-285750" fontAlgn="base">
              <a:lnSpc>
                <a:spcPct val="150000"/>
              </a:lnSpc>
              <a:buFont typeface="Wingdings" panose="05000000000000000000" pitchFamily="2" charset="2"/>
              <a:buChar char="Ø"/>
            </a:pPr>
            <a:endParaRPr lang="en-US" sz="1800" b="1" dirty="0"/>
          </a:p>
        </p:txBody>
      </p:sp>
      <p:sp>
        <p:nvSpPr>
          <p:cNvPr id="6" name="Title 1">
            <a:extLst>
              <a:ext uri="{FF2B5EF4-FFF2-40B4-BE49-F238E27FC236}">
                <a16:creationId xmlns:a16="http://schemas.microsoft.com/office/drawing/2014/main" id="{8D1E3386-AC52-6547-A5DF-FF2440AE4B6B}"/>
              </a:ext>
            </a:extLst>
          </p:cNvPr>
          <p:cNvSpPr txBox="1">
            <a:spLocks/>
          </p:cNvSpPr>
          <p:nvPr/>
        </p:nvSpPr>
        <p:spPr>
          <a:xfrm>
            <a:off x="616683" y="789465"/>
            <a:ext cx="7880045" cy="38765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marL="285750" lvl="2" indent="-285750" fontAlgn="base">
              <a:lnSpc>
                <a:spcPct val="150000"/>
              </a:lnSpc>
              <a:buClr>
                <a:srgbClr val="000000"/>
              </a:buClr>
              <a:buFont typeface="Wingdings" panose="05000000000000000000" pitchFamily="2" charset="2"/>
              <a:buChar char="Ø"/>
            </a:pPr>
            <a:r>
              <a:rPr lang="en-US" sz="1800" b="1" dirty="0">
                <a:solidFill>
                  <a:srgbClr val="000000"/>
                </a:solidFill>
                <a:latin typeface="Arial"/>
                <a:ea typeface="Arial"/>
                <a:cs typeface="Arial"/>
              </a:rPr>
              <a:t>Features of React.js: </a:t>
            </a:r>
            <a:r>
              <a:rPr lang="en-US" sz="1800" dirty="0">
                <a:solidFill>
                  <a:srgbClr val="000000"/>
                </a:solidFill>
                <a:latin typeface="Arial"/>
                <a:ea typeface="Arial"/>
                <a:cs typeface="Arial"/>
              </a:rPr>
              <a:t>some unique features available on React because that it is widely popular.</a:t>
            </a:r>
          </a:p>
          <a:p>
            <a:pPr marL="285750" lvl="2" indent="-285750" fontAlgn="base">
              <a:lnSpc>
                <a:spcPct val="150000"/>
              </a:lnSpc>
              <a:buClr>
                <a:srgbClr val="000000"/>
              </a:buClr>
              <a:buFont typeface="Arial" panose="020B0604020202020204" pitchFamily="34" charset="0"/>
              <a:buChar char="•"/>
            </a:pPr>
            <a:r>
              <a:rPr lang="en-US" sz="1800" b="1" dirty="0">
                <a:solidFill>
                  <a:srgbClr val="000000"/>
                </a:solidFill>
                <a:latin typeface="Arial"/>
                <a:ea typeface="Arial"/>
                <a:cs typeface="Arial"/>
              </a:rPr>
              <a:t>Use JSX:</a:t>
            </a:r>
            <a:r>
              <a:rPr lang="en-US" sz="1800" dirty="0">
                <a:solidFill>
                  <a:srgbClr val="000000"/>
                </a:solidFill>
                <a:latin typeface="Arial"/>
                <a:ea typeface="Arial"/>
                <a:cs typeface="Arial"/>
              </a:rPr>
              <a:t> It is faster than normal JavaScript as it performs optimizations while translating to regular JavaScript. It makes it easier for us to create templates.</a:t>
            </a:r>
          </a:p>
          <a:p>
            <a:pPr marL="285750" lvl="2" indent="-285750" fontAlgn="base">
              <a:lnSpc>
                <a:spcPct val="150000"/>
              </a:lnSpc>
              <a:buClr>
                <a:srgbClr val="000000"/>
              </a:buClr>
              <a:buFont typeface="Arial" panose="020B0604020202020204" pitchFamily="34" charset="0"/>
              <a:buChar char="•"/>
            </a:pPr>
            <a:r>
              <a:rPr lang="en-US" sz="1800" b="1" dirty="0">
                <a:solidFill>
                  <a:srgbClr val="000000"/>
                </a:solidFill>
                <a:latin typeface="Arial"/>
                <a:ea typeface="Arial"/>
                <a:cs typeface="Arial"/>
              </a:rPr>
              <a:t>Virtual DOM:</a:t>
            </a:r>
            <a:r>
              <a:rPr lang="en-US" sz="1800" dirty="0">
                <a:solidFill>
                  <a:srgbClr val="000000"/>
                </a:solidFill>
                <a:latin typeface="Arial"/>
                <a:ea typeface="Arial"/>
                <a:cs typeface="Arial"/>
              </a:rPr>
              <a:t> Virtual DOM exists which is like a lightweight copy of the actual DOM.</a:t>
            </a:r>
          </a:p>
          <a:p>
            <a:pPr marL="285750" lvl="2" indent="-285750" fontAlgn="base">
              <a:lnSpc>
                <a:spcPct val="150000"/>
              </a:lnSpc>
              <a:buClr>
                <a:srgbClr val="000000"/>
              </a:buClr>
              <a:buFont typeface="Arial" panose="020B0604020202020204" pitchFamily="34" charset="0"/>
              <a:buChar char="•"/>
            </a:pPr>
            <a:r>
              <a:rPr lang="en-US" sz="1800" b="1" dirty="0">
                <a:solidFill>
                  <a:srgbClr val="000000"/>
                </a:solidFill>
                <a:latin typeface="Arial"/>
                <a:ea typeface="Arial"/>
                <a:cs typeface="Arial"/>
              </a:rPr>
              <a:t>One-way:</a:t>
            </a:r>
            <a:r>
              <a:rPr lang="en-US" sz="1800" dirty="0">
                <a:solidFill>
                  <a:srgbClr val="000000"/>
                </a:solidFill>
                <a:latin typeface="Arial"/>
                <a:ea typeface="Arial"/>
                <a:cs typeface="Arial"/>
              </a:rPr>
              <a:t> Data Binding: This feature gives you better control over your application.</a:t>
            </a:r>
          </a:p>
          <a:p>
            <a:pPr marL="285750" lvl="2" indent="-285750" fontAlgn="base">
              <a:lnSpc>
                <a:spcPct val="150000"/>
              </a:lnSpc>
              <a:buClr>
                <a:srgbClr val="000000"/>
              </a:buClr>
              <a:buFont typeface="Wingdings" panose="05000000000000000000" pitchFamily="2" charset="2"/>
              <a:buChar char="Ø"/>
            </a:pPr>
            <a:endParaRPr lang="en-US" sz="1800" dirty="0">
              <a:solidFill>
                <a:srgbClr val="000000"/>
              </a:solidFill>
              <a:latin typeface="Arial"/>
              <a:ea typeface="Arial"/>
              <a:cs typeface="Arial"/>
            </a:endParaRPr>
          </a:p>
          <a:p>
            <a:pPr lvl="2" fontAlgn="base">
              <a:lnSpc>
                <a:spcPct val="150000"/>
              </a:lnSpc>
              <a:buClr>
                <a:srgbClr val="000000"/>
              </a:buClr>
            </a:pPr>
            <a:endParaRPr lang="en-US" sz="1800" b="1" dirty="0">
              <a:solidFill>
                <a:srgbClr val="000000"/>
              </a:solidFill>
              <a:latin typeface="Arial"/>
              <a:ea typeface="Arial"/>
              <a:cs typeface="Arial"/>
            </a:endParaRPr>
          </a:p>
        </p:txBody>
      </p:sp>
    </p:spTree>
    <p:extLst>
      <p:ext uri="{BB962C8B-B14F-4D97-AF65-F5344CB8AC3E}">
        <p14:creationId xmlns:p14="http://schemas.microsoft.com/office/powerpoint/2010/main" val="1552159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799563" y="181665"/>
            <a:ext cx="7880045" cy="607800"/>
          </a:xfrm>
        </p:spPr>
        <p:txBody>
          <a:bodyPr/>
          <a:lstStyle/>
          <a:p>
            <a:r>
              <a:rPr lang="en-US" b="1" dirty="0"/>
              <a:t>Web Development</a:t>
            </a:r>
            <a:endParaRPr lang="en-SO" b="1"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524216" y="2207620"/>
            <a:ext cx="4845498" cy="456535"/>
          </a:xfrm>
          <a:prstGeom prst="rect">
            <a:avLst/>
          </a:prstGeom>
          <a:noFill/>
        </p:spPr>
        <p:txBody>
          <a:bodyPr wrap="square" rtlCol="0">
            <a:spAutoFit/>
          </a:bodyPr>
          <a:lstStyle/>
          <a:p>
            <a:pPr marL="285750" lvl="2" indent="-285750" fontAlgn="base">
              <a:lnSpc>
                <a:spcPct val="150000"/>
              </a:lnSpc>
              <a:buFont typeface="Wingdings" panose="05000000000000000000" pitchFamily="2" charset="2"/>
              <a:buChar char="Ø"/>
            </a:pPr>
            <a:endParaRPr lang="en-US" sz="1800" b="1" dirty="0"/>
          </a:p>
        </p:txBody>
      </p:sp>
      <p:sp>
        <p:nvSpPr>
          <p:cNvPr id="6" name="Title 1">
            <a:extLst>
              <a:ext uri="{FF2B5EF4-FFF2-40B4-BE49-F238E27FC236}">
                <a16:creationId xmlns:a16="http://schemas.microsoft.com/office/drawing/2014/main" id="{8D1E3386-AC52-6547-A5DF-FF2440AE4B6B}"/>
              </a:ext>
            </a:extLst>
          </p:cNvPr>
          <p:cNvSpPr txBox="1">
            <a:spLocks/>
          </p:cNvSpPr>
          <p:nvPr/>
        </p:nvSpPr>
        <p:spPr>
          <a:xfrm>
            <a:off x="616683" y="789465"/>
            <a:ext cx="7880045" cy="38765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marL="285750" lvl="2" indent="-285750" fontAlgn="base">
              <a:lnSpc>
                <a:spcPct val="150000"/>
              </a:lnSpc>
              <a:buClr>
                <a:srgbClr val="000000"/>
              </a:buClr>
              <a:buFont typeface="Wingdings" panose="05000000000000000000" pitchFamily="2" charset="2"/>
              <a:buChar char="Ø"/>
            </a:pPr>
            <a:r>
              <a:rPr lang="en-US" sz="1800" b="1" dirty="0">
                <a:solidFill>
                  <a:srgbClr val="000000"/>
                </a:solidFill>
                <a:latin typeface="Arial"/>
                <a:ea typeface="Arial"/>
                <a:cs typeface="Arial"/>
              </a:rPr>
              <a:t>Features of React.js continue…</a:t>
            </a:r>
          </a:p>
          <a:p>
            <a:pPr marL="285750" lvl="2" indent="-285750" fontAlgn="base">
              <a:lnSpc>
                <a:spcPct val="150000"/>
              </a:lnSpc>
              <a:buClr>
                <a:srgbClr val="000000"/>
              </a:buClr>
              <a:buFont typeface="Arial" panose="020B0604020202020204" pitchFamily="34" charset="0"/>
              <a:buChar char="•"/>
            </a:pPr>
            <a:r>
              <a:rPr lang="en-US" sz="1800" b="1" dirty="0">
                <a:solidFill>
                  <a:srgbClr val="000000"/>
                </a:solidFill>
                <a:latin typeface="Arial"/>
                <a:ea typeface="Arial"/>
                <a:cs typeface="Arial"/>
              </a:rPr>
              <a:t>Component</a:t>
            </a:r>
            <a:r>
              <a:rPr lang="en-US" sz="1800" dirty="0">
                <a:solidFill>
                  <a:srgbClr val="000000"/>
                </a:solidFill>
                <a:latin typeface="Arial"/>
                <a:ea typeface="Arial"/>
                <a:cs typeface="Arial"/>
              </a:rPr>
              <a:t>: is one of the core building blocks of React. In other words, we can say that every application you will develop in React will be made up of pieces called components. And Components make the task of building UIs much easier.</a:t>
            </a:r>
          </a:p>
          <a:p>
            <a:pPr marL="285750" lvl="2" indent="-285750" fontAlgn="base">
              <a:lnSpc>
                <a:spcPct val="150000"/>
              </a:lnSpc>
              <a:buClr>
                <a:srgbClr val="000000"/>
              </a:buClr>
              <a:buFont typeface="Arial" panose="020B0604020202020204" pitchFamily="34" charset="0"/>
              <a:buChar char="•"/>
            </a:pPr>
            <a:r>
              <a:rPr lang="en-US" sz="1800" b="1" dirty="0">
                <a:solidFill>
                  <a:srgbClr val="000000"/>
                </a:solidFill>
                <a:latin typeface="Arial"/>
                <a:ea typeface="Arial"/>
                <a:cs typeface="Arial"/>
              </a:rPr>
              <a:t>Performance</a:t>
            </a:r>
            <a:r>
              <a:rPr lang="en-US" sz="1800" dirty="0">
                <a:solidFill>
                  <a:srgbClr val="000000"/>
                </a:solidFill>
                <a:latin typeface="Arial"/>
                <a:ea typeface="Arial"/>
                <a:cs typeface="Arial"/>
              </a:rPr>
              <a:t>: React.js use JSX, which is faster compared to normal JavaScript and HTML. Virtual DOM is a less time taking procedure to update webpages content.</a:t>
            </a:r>
          </a:p>
          <a:p>
            <a:pPr marL="285750" lvl="2" indent="-285750" fontAlgn="base">
              <a:lnSpc>
                <a:spcPct val="150000"/>
              </a:lnSpc>
              <a:buClr>
                <a:srgbClr val="000000"/>
              </a:buClr>
              <a:buFont typeface="Wingdings" panose="05000000000000000000" pitchFamily="2" charset="2"/>
              <a:buChar char="Ø"/>
            </a:pPr>
            <a:endParaRPr lang="en-US" sz="1800" dirty="0">
              <a:solidFill>
                <a:srgbClr val="000000"/>
              </a:solidFill>
              <a:latin typeface="Arial"/>
              <a:ea typeface="Arial"/>
              <a:cs typeface="Arial"/>
            </a:endParaRPr>
          </a:p>
          <a:p>
            <a:pPr lvl="2" fontAlgn="base">
              <a:lnSpc>
                <a:spcPct val="150000"/>
              </a:lnSpc>
              <a:buClr>
                <a:srgbClr val="000000"/>
              </a:buClr>
            </a:pPr>
            <a:endParaRPr lang="en-US" sz="1800" b="1" dirty="0">
              <a:solidFill>
                <a:srgbClr val="000000"/>
              </a:solidFill>
              <a:latin typeface="Arial"/>
              <a:ea typeface="Arial"/>
              <a:cs typeface="Arial"/>
            </a:endParaRPr>
          </a:p>
        </p:txBody>
      </p:sp>
    </p:spTree>
    <p:extLst>
      <p:ext uri="{BB962C8B-B14F-4D97-AF65-F5344CB8AC3E}">
        <p14:creationId xmlns:p14="http://schemas.microsoft.com/office/powerpoint/2010/main" val="3265561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464906" y="207869"/>
            <a:ext cx="8396931" cy="607800"/>
          </a:xfrm>
        </p:spPr>
        <p:txBody>
          <a:bodyPr/>
          <a:lstStyle/>
          <a:p>
            <a:r>
              <a:rPr lang="en-US" b="1" dirty="0"/>
              <a:t>Selecting  IDEs</a:t>
            </a:r>
            <a:endParaRPr lang="en-SO" b="1" dirty="0"/>
          </a:p>
        </p:txBody>
      </p:sp>
      <p:sp>
        <p:nvSpPr>
          <p:cNvPr id="5" name="TextBox 4">
            <a:extLst>
              <a:ext uri="{FF2B5EF4-FFF2-40B4-BE49-F238E27FC236}">
                <a16:creationId xmlns:a16="http://schemas.microsoft.com/office/drawing/2014/main" id="{690F1E8B-7A28-EB48-8FF1-FED478526A26}"/>
              </a:ext>
            </a:extLst>
          </p:cNvPr>
          <p:cNvSpPr txBox="1"/>
          <p:nvPr/>
        </p:nvSpPr>
        <p:spPr>
          <a:xfrm>
            <a:off x="311698" y="932709"/>
            <a:ext cx="8550140" cy="384720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800" b="1" dirty="0">
                <a:solidFill>
                  <a:srgbClr val="1B1B1B"/>
                </a:solidFill>
                <a:latin typeface="arial" panose="020B0604020202020204" pitchFamily="34" charset="0"/>
              </a:rPr>
              <a:t>What is an IDE</a:t>
            </a:r>
            <a:r>
              <a:rPr lang="en-US" sz="1800" dirty="0">
                <a:solidFill>
                  <a:srgbClr val="1B1B1B"/>
                </a:solidFill>
                <a:latin typeface="arial" panose="020B0604020202020204" pitchFamily="34" charset="0"/>
              </a:rPr>
              <a:t> ?</a:t>
            </a:r>
          </a:p>
          <a:p>
            <a:pPr marL="285750" indent="-285750">
              <a:lnSpc>
                <a:spcPct val="150000"/>
              </a:lnSpc>
              <a:buFont typeface="Arial" panose="020B0604020202020204" pitchFamily="34" charset="0"/>
              <a:buChar char="•"/>
            </a:pPr>
            <a:r>
              <a:rPr lang="en-US" sz="1800" dirty="0"/>
              <a:t>An integrated development environment (IDE) is software for building applications that combines common developer tools into a single graphical user interface (GUI).</a:t>
            </a:r>
          </a:p>
          <a:p>
            <a:pPr marL="285750" indent="-285750">
              <a:lnSpc>
                <a:spcPct val="150000"/>
              </a:lnSpc>
              <a:buFont typeface="Arial" panose="020B0604020202020204" pitchFamily="34" charset="0"/>
              <a:buChar char="•"/>
            </a:pPr>
            <a:r>
              <a:rPr lang="en-US" sz="1800" b="1" dirty="0"/>
              <a:t>An IDE typically consists of</a:t>
            </a:r>
            <a:r>
              <a:rPr lang="en-US" sz="1800" dirty="0"/>
              <a:t>:</a:t>
            </a:r>
          </a:p>
          <a:p>
            <a:pPr>
              <a:lnSpc>
                <a:spcPct val="150000"/>
              </a:lnSpc>
            </a:pPr>
            <a:r>
              <a:rPr lang="en-US" sz="1800" b="1" dirty="0"/>
              <a:t>      Source code editor</a:t>
            </a:r>
            <a:r>
              <a:rPr lang="en-US" sz="1800" dirty="0"/>
              <a:t>: A text editor that can assist in writing software code with</a:t>
            </a:r>
          </a:p>
          <a:p>
            <a:pPr>
              <a:lnSpc>
                <a:spcPct val="150000"/>
              </a:lnSpc>
            </a:pPr>
            <a:r>
              <a:rPr lang="en-US" sz="1800" dirty="0"/>
              <a:t>      features such as syntax highlighting with visual cues, providing language</a:t>
            </a:r>
          </a:p>
          <a:p>
            <a:pPr>
              <a:lnSpc>
                <a:spcPct val="150000"/>
              </a:lnSpc>
            </a:pPr>
            <a:r>
              <a:rPr lang="en-US" sz="1800" dirty="0"/>
              <a:t>      specific auto-completion, and checking for bugs as code is being written.</a:t>
            </a:r>
          </a:p>
          <a:p>
            <a:endParaRPr lang="en-US" dirty="0"/>
          </a:p>
          <a:p>
            <a:r>
              <a:rPr lang="en-US" dirty="0"/>
              <a:t>	</a:t>
            </a:r>
          </a:p>
        </p:txBody>
      </p:sp>
    </p:spTree>
    <p:extLst>
      <p:ext uri="{BB962C8B-B14F-4D97-AF65-F5344CB8AC3E}">
        <p14:creationId xmlns:p14="http://schemas.microsoft.com/office/powerpoint/2010/main" val="3277910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478295" y="188619"/>
            <a:ext cx="8214051" cy="607800"/>
          </a:xfrm>
        </p:spPr>
        <p:txBody>
          <a:bodyPr/>
          <a:lstStyle/>
          <a:p>
            <a:r>
              <a:rPr lang="en-US" b="1" dirty="0"/>
              <a:t>Selecting  IDEs</a:t>
            </a:r>
            <a:endParaRPr lang="en-SO" b="1" dirty="0"/>
          </a:p>
        </p:txBody>
      </p:sp>
      <p:sp>
        <p:nvSpPr>
          <p:cNvPr id="5" name="TextBox 4">
            <a:extLst>
              <a:ext uri="{FF2B5EF4-FFF2-40B4-BE49-F238E27FC236}">
                <a16:creationId xmlns:a16="http://schemas.microsoft.com/office/drawing/2014/main" id="{690F1E8B-7A28-EB48-8FF1-FED478526A26}"/>
              </a:ext>
            </a:extLst>
          </p:cNvPr>
          <p:cNvSpPr txBox="1"/>
          <p:nvPr/>
        </p:nvSpPr>
        <p:spPr>
          <a:xfrm>
            <a:off x="311697" y="923084"/>
            <a:ext cx="8547245" cy="3016210"/>
          </a:xfrm>
          <a:prstGeom prst="rect">
            <a:avLst/>
          </a:prstGeom>
          <a:noFill/>
        </p:spPr>
        <p:txBody>
          <a:bodyPr wrap="square" rtlCol="0">
            <a:spAutoFit/>
          </a:bodyPr>
          <a:lstStyle/>
          <a:p>
            <a:pPr marL="285750" lvl="5" indent="-285750">
              <a:lnSpc>
                <a:spcPct val="150000"/>
              </a:lnSpc>
              <a:buFont typeface="Wingdings" panose="05000000000000000000" pitchFamily="2" charset="2"/>
              <a:buChar char="Ø"/>
            </a:pPr>
            <a:r>
              <a:rPr lang="en-US" sz="1800" b="1" dirty="0"/>
              <a:t> Local build automation</a:t>
            </a:r>
            <a:r>
              <a:rPr lang="en-US" sz="1800" dirty="0"/>
              <a:t>: Utilities that automate simple, repeatable tasks as part of creating a local build of the software for use by the developer, like compiling  computer source code into binary code, packaging binary code, and running automated tests.</a:t>
            </a:r>
          </a:p>
          <a:p>
            <a:pPr marL="285750" lvl="5" indent="-285750">
              <a:lnSpc>
                <a:spcPct val="150000"/>
              </a:lnSpc>
              <a:buFont typeface="Wingdings" panose="05000000000000000000" pitchFamily="2" charset="2"/>
              <a:buChar char="Ø"/>
            </a:pPr>
            <a:r>
              <a:rPr lang="en-US" sz="1800" b="1" dirty="0"/>
              <a:t>Debugger</a:t>
            </a:r>
            <a:r>
              <a:rPr lang="en-US" sz="1800" dirty="0"/>
              <a:t>: A program for testing other programs that can graphically display the location of a bug in the  original code.</a:t>
            </a:r>
          </a:p>
          <a:p>
            <a:endParaRPr lang="en-US" dirty="0"/>
          </a:p>
          <a:p>
            <a:r>
              <a:rPr lang="en-US" dirty="0"/>
              <a:t>	</a:t>
            </a:r>
          </a:p>
        </p:txBody>
      </p:sp>
    </p:spTree>
    <p:extLst>
      <p:ext uri="{BB962C8B-B14F-4D97-AF65-F5344CB8AC3E}">
        <p14:creationId xmlns:p14="http://schemas.microsoft.com/office/powerpoint/2010/main" val="1837013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434981" y="275246"/>
            <a:ext cx="8274035" cy="486183"/>
          </a:xfrm>
        </p:spPr>
        <p:txBody>
          <a:bodyPr/>
          <a:lstStyle/>
          <a:p>
            <a:r>
              <a:rPr lang="en-US" b="1" dirty="0"/>
              <a:t>Why do developers use IDEs?</a:t>
            </a:r>
            <a:br>
              <a:rPr lang="en-US" b="1" dirty="0"/>
            </a:br>
            <a:endParaRPr lang="en-SO"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298378" y="896183"/>
            <a:ext cx="8547243" cy="387798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800" dirty="0"/>
              <a:t>An IDE allows developers to start programming new applications quickly because multiple utilities don’t need to be manually configured and integrated as part of the setup process.</a:t>
            </a:r>
          </a:p>
          <a:p>
            <a:pPr marL="285750" indent="-285750">
              <a:lnSpc>
                <a:spcPct val="150000"/>
              </a:lnSpc>
              <a:buFont typeface="Wingdings" panose="05000000000000000000" pitchFamily="2" charset="2"/>
              <a:buChar char="q"/>
            </a:pPr>
            <a:r>
              <a:rPr lang="en-US" sz="1800" b="1" dirty="0"/>
              <a:t>Best Web Development IDES</a:t>
            </a:r>
          </a:p>
          <a:p>
            <a:pPr marL="285750" lvl="6" indent="-285750">
              <a:lnSpc>
                <a:spcPct val="150000"/>
              </a:lnSpc>
              <a:buFont typeface="Wingdings" panose="05000000000000000000" pitchFamily="2" charset="2"/>
              <a:buChar char="§"/>
            </a:pPr>
            <a:r>
              <a:rPr lang="en-US" sz="1800" b="1" dirty="0">
                <a:solidFill>
                  <a:srgbClr val="0070C0"/>
                </a:solidFill>
              </a:rPr>
              <a:t>Visual Studio Code simply vscode</a:t>
            </a:r>
          </a:p>
          <a:p>
            <a:pPr marL="285750" lvl="6" indent="-285750">
              <a:lnSpc>
                <a:spcPct val="150000"/>
              </a:lnSpc>
              <a:buFont typeface="Wingdings" panose="05000000000000000000" pitchFamily="2" charset="2"/>
              <a:buChar char="§"/>
            </a:pPr>
            <a:r>
              <a:rPr lang="en-US" sz="1800" b="1" dirty="0">
                <a:solidFill>
                  <a:srgbClr val="0070C0"/>
                </a:solidFill>
              </a:rPr>
              <a:t> Atom</a:t>
            </a:r>
            <a:endParaRPr lang="en-US" sz="1800" dirty="0">
              <a:solidFill>
                <a:srgbClr val="0070C0"/>
              </a:solidFill>
            </a:endParaRPr>
          </a:p>
          <a:p>
            <a:pPr marL="285750" lvl="6" indent="-285750">
              <a:lnSpc>
                <a:spcPct val="150000"/>
              </a:lnSpc>
              <a:buFont typeface="Wingdings" panose="05000000000000000000" pitchFamily="2" charset="2"/>
              <a:buChar char="§"/>
            </a:pPr>
            <a:r>
              <a:rPr lang="en-US" sz="1800" b="1" dirty="0">
                <a:solidFill>
                  <a:srgbClr val="0070C0"/>
                </a:solidFill>
              </a:rPr>
              <a:t>Sublime Text 3 and many others.</a:t>
            </a:r>
          </a:p>
          <a:p>
            <a:pPr>
              <a:lnSpc>
                <a:spcPct val="150000"/>
              </a:lnSpc>
            </a:pPr>
            <a:endParaRPr lang="en-US" sz="1800" b="1" dirty="0"/>
          </a:p>
          <a:p>
            <a:pPr lvl="3"/>
            <a:r>
              <a:rPr lang="en-US" b="1" dirty="0"/>
              <a:t>	</a:t>
            </a:r>
          </a:p>
          <a:p>
            <a:endParaRPr lang="en-SO" sz="1600" dirty="0"/>
          </a:p>
        </p:txBody>
      </p:sp>
    </p:spTree>
    <p:extLst>
      <p:ext uri="{BB962C8B-B14F-4D97-AF65-F5344CB8AC3E}">
        <p14:creationId xmlns:p14="http://schemas.microsoft.com/office/powerpoint/2010/main" val="1150329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311700" y="215758"/>
            <a:ext cx="8123383" cy="708916"/>
          </a:xfrm>
        </p:spPr>
        <p:txBody>
          <a:bodyPr/>
          <a:lstStyle/>
          <a:p>
            <a:r>
              <a:rPr lang="en-US" b="1" dirty="0"/>
              <a:t>Why do developers use IDEs?</a:t>
            </a:r>
            <a:br>
              <a:rPr lang="en-US" b="1" dirty="0"/>
            </a:br>
            <a:endParaRPr lang="en-SO" dirty="0">
              <a:solidFill>
                <a:schemeClr val="tx1"/>
              </a:solidFill>
            </a:endParaRPr>
          </a:p>
        </p:txBody>
      </p:sp>
      <p:sp>
        <p:nvSpPr>
          <p:cNvPr id="4" name="TextBox 3">
            <a:extLst>
              <a:ext uri="{FF2B5EF4-FFF2-40B4-BE49-F238E27FC236}">
                <a16:creationId xmlns:a16="http://schemas.microsoft.com/office/drawing/2014/main" id="{690F1E8B-7A28-EB48-8FF1-FED478526A26}"/>
              </a:ext>
            </a:extLst>
          </p:cNvPr>
          <p:cNvSpPr txBox="1"/>
          <p:nvPr/>
        </p:nvSpPr>
        <p:spPr>
          <a:xfrm>
            <a:off x="506910" y="1123765"/>
            <a:ext cx="7318430" cy="2215991"/>
          </a:xfrm>
          <a:prstGeom prst="rect">
            <a:avLst/>
          </a:prstGeom>
          <a:noFill/>
        </p:spPr>
        <p:txBody>
          <a:bodyPr wrap="square" rtlCol="0">
            <a:spAutoFit/>
          </a:bodyPr>
          <a:lstStyle/>
          <a:p>
            <a:pPr lvl="6">
              <a:lnSpc>
                <a:spcPct val="150000"/>
              </a:lnSpc>
            </a:pPr>
            <a:r>
              <a:rPr lang="en-US" sz="1800" b="1" dirty="0">
                <a:solidFill>
                  <a:srgbClr val="0070C0"/>
                </a:solidFill>
              </a:rPr>
              <a:t>Links you can download </a:t>
            </a:r>
          </a:p>
          <a:p>
            <a:pPr marL="285750" lvl="6" indent="-285750">
              <a:lnSpc>
                <a:spcPct val="150000"/>
              </a:lnSpc>
              <a:buFont typeface="Arial" panose="020B0604020202020204" pitchFamily="34" charset="0"/>
              <a:buChar char="•"/>
            </a:pPr>
            <a:r>
              <a:rPr lang="en-US" sz="1800" b="1" dirty="0">
                <a:solidFill>
                  <a:srgbClr val="0070C0"/>
                </a:solidFill>
                <a:hlinkClick r:id="rId2"/>
              </a:rPr>
              <a:t>https://code.visualstudio.com/</a:t>
            </a:r>
            <a:r>
              <a:rPr lang="en-US" sz="1800" b="1" dirty="0">
                <a:solidFill>
                  <a:srgbClr val="0070C0"/>
                </a:solidFill>
              </a:rPr>
              <a:t>    is recommended</a:t>
            </a:r>
          </a:p>
          <a:p>
            <a:pPr marL="285750" lvl="6" indent="-285750">
              <a:lnSpc>
                <a:spcPct val="150000"/>
              </a:lnSpc>
              <a:buFont typeface="Arial" panose="020B0604020202020204" pitchFamily="34" charset="0"/>
              <a:buChar char="•"/>
            </a:pPr>
            <a:r>
              <a:rPr lang="en-US" sz="1800" b="1" dirty="0">
                <a:solidFill>
                  <a:srgbClr val="0070C0"/>
                </a:solidFill>
                <a:hlinkClick r:id="rId3"/>
              </a:rPr>
              <a:t>https://atom.io/</a:t>
            </a:r>
            <a:endParaRPr lang="en-US" sz="1800" b="1" dirty="0">
              <a:solidFill>
                <a:srgbClr val="0070C0"/>
              </a:solidFill>
            </a:endParaRPr>
          </a:p>
          <a:p>
            <a:pPr marL="285750" lvl="6" indent="-285750">
              <a:lnSpc>
                <a:spcPct val="150000"/>
              </a:lnSpc>
              <a:buFont typeface="Arial" panose="020B0604020202020204" pitchFamily="34" charset="0"/>
              <a:buChar char="•"/>
            </a:pPr>
            <a:r>
              <a:rPr lang="en-US" sz="1800" b="1" dirty="0">
                <a:solidFill>
                  <a:srgbClr val="0070C0"/>
                </a:solidFill>
                <a:hlinkClick r:id="rId4"/>
              </a:rPr>
              <a:t>https://www.sublimetext.com/download</a:t>
            </a:r>
            <a:endParaRPr lang="en-US" sz="1800" b="1" dirty="0">
              <a:solidFill>
                <a:srgbClr val="0070C0"/>
              </a:solidFill>
            </a:endParaRPr>
          </a:p>
          <a:p>
            <a:pPr lvl="6"/>
            <a:endParaRPr lang="en-US" b="1" dirty="0">
              <a:solidFill>
                <a:srgbClr val="0070C0"/>
              </a:solidFill>
            </a:endParaRPr>
          </a:p>
          <a:p>
            <a:endParaRPr lang="en-SO" sz="1600" dirty="0"/>
          </a:p>
        </p:txBody>
      </p:sp>
    </p:spTree>
    <p:extLst>
      <p:ext uri="{BB962C8B-B14F-4D97-AF65-F5344CB8AC3E}">
        <p14:creationId xmlns:p14="http://schemas.microsoft.com/office/powerpoint/2010/main" val="3753393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505170" y="282094"/>
            <a:ext cx="8133657" cy="486183"/>
          </a:xfrm>
        </p:spPr>
        <p:txBody>
          <a:bodyPr/>
          <a:lstStyle/>
          <a:p>
            <a:r>
              <a:rPr lang="en-US" b="1" dirty="0"/>
              <a:t>Node and  Package Manager (NPM)</a:t>
            </a:r>
            <a:br>
              <a:rPr lang="en-US" b="1" dirty="0"/>
            </a:br>
            <a:endParaRPr lang="en-SO"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298378" y="896183"/>
            <a:ext cx="8547243" cy="341632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800" b="1" dirty="0"/>
              <a:t>Node</a:t>
            </a:r>
            <a:r>
              <a:rPr lang="en-US" sz="1800" dirty="0"/>
              <a:t> (or more formally </a:t>
            </a:r>
            <a:r>
              <a:rPr lang="en-US" sz="1800" i="1" dirty="0"/>
              <a:t>Node.js</a:t>
            </a:r>
            <a:r>
              <a:rPr lang="en-US" sz="1800" dirty="0"/>
              <a:t>) is an open-source, cross-platform runtime environment that allows developers to create all kinds of server-side tools and applications in JavaScript. </a:t>
            </a:r>
          </a:p>
          <a:p>
            <a:pPr>
              <a:lnSpc>
                <a:spcPct val="150000"/>
              </a:lnSpc>
            </a:pPr>
            <a:endParaRPr lang="en-US" sz="1800" dirty="0"/>
          </a:p>
          <a:p>
            <a:pPr marL="285750" indent="-285750">
              <a:lnSpc>
                <a:spcPct val="150000"/>
              </a:lnSpc>
              <a:buFont typeface="Wingdings" panose="05000000000000000000" pitchFamily="2" charset="2"/>
              <a:buChar char="Ø"/>
            </a:pPr>
            <a:r>
              <a:rPr lang="en-US" sz="1800" dirty="0"/>
              <a:t>The runtime is intended for use outside of a browser context (i.e. running directly on a computer or server OS)  and can be downloaded the official website of node js  </a:t>
            </a:r>
            <a:r>
              <a:rPr lang="en-US" sz="1800" dirty="0">
                <a:hlinkClick r:id="rId2"/>
              </a:rPr>
              <a:t>https://nodejs.org/en/</a:t>
            </a:r>
            <a:r>
              <a:rPr lang="en-US" sz="1800" dirty="0"/>
              <a:t>.</a:t>
            </a:r>
          </a:p>
          <a:p>
            <a:pPr lvl="3">
              <a:lnSpc>
                <a:spcPct val="150000"/>
              </a:lnSpc>
            </a:pPr>
            <a:r>
              <a:rPr lang="en-US" sz="1800" b="1" dirty="0"/>
              <a:t>	</a:t>
            </a:r>
          </a:p>
        </p:txBody>
      </p:sp>
    </p:spTree>
    <p:extLst>
      <p:ext uri="{BB962C8B-B14F-4D97-AF65-F5344CB8AC3E}">
        <p14:creationId xmlns:p14="http://schemas.microsoft.com/office/powerpoint/2010/main" val="2558023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505170" y="282094"/>
            <a:ext cx="8133657" cy="486183"/>
          </a:xfrm>
        </p:spPr>
        <p:txBody>
          <a:bodyPr/>
          <a:lstStyle/>
          <a:p>
            <a:r>
              <a:rPr lang="en-US" b="1" dirty="0"/>
              <a:t>Node and NPM</a:t>
            </a:r>
            <a:br>
              <a:rPr lang="en-US" b="1" dirty="0"/>
            </a:br>
            <a:endParaRPr lang="en-SO"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298376" y="1050295"/>
            <a:ext cx="8670963" cy="216982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800" b="1" dirty="0"/>
              <a:t>npm</a:t>
            </a:r>
            <a:r>
              <a:rPr lang="en-US" sz="1800" dirty="0"/>
              <a:t> is the package manager for the Node JavaScript platform. It puts modules in place so that node can find them, and manages dependency conflicts intelligently.</a:t>
            </a:r>
          </a:p>
          <a:p>
            <a:pPr marL="285750" indent="-285750">
              <a:lnSpc>
                <a:spcPct val="150000"/>
              </a:lnSpc>
              <a:buFont typeface="Wingdings" panose="05000000000000000000" pitchFamily="2" charset="2"/>
              <a:buChar char="Ø"/>
            </a:pPr>
            <a:r>
              <a:rPr lang="en-US" sz="1800" b="1" dirty="0"/>
              <a:t>NPM is included with Node.</a:t>
            </a:r>
            <a:r>
              <a:rPr lang="en-US" sz="1800" dirty="0"/>
              <a:t> </a:t>
            </a:r>
            <a:r>
              <a:rPr lang="en-US" sz="1800" b="1" dirty="0"/>
              <a:t>js installation</a:t>
            </a:r>
          </a:p>
          <a:p>
            <a:pPr lvl="3">
              <a:lnSpc>
                <a:spcPct val="150000"/>
              </a:lnSpc>
            </a:pPr>
            <a:r>
              <a:rPr lang="en-US" sz="1800" b="1" dirty="0"/>
              <a:t>	</a:t>
            </a:r>
          </a:p>
        </p:txBody>
      </p:sp>
    </p:spTree>
    <p:extLst>
      <p:ext uri="{BB962C8B-B14F-4D97-AF65-F5344CB8AC3E}">
        <p14:creationId xmlns:p14="http://schemas.microsoft.com/office/powerpoint/2010/main" val="3474554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298378" y="319758"/>
            <a:ext cx="8280543" cy="649349"/>
          </a:xfrm>
        </p:spPr>
        <p:txBody>
          <a:bodyPr/>
          <a:lstStyle/>
          <a:p>
            <a:r>
              <a:rPr lang="en-US" b="1" dirty="0"/>
              <a:t>Node and NPM</a:t>
            </a:r>
            <a:br>
              <a:rPr lang="en-US" b="1" dirty="0"/>
            </a:br>
            <a:endParaRPr lang="en-SO"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298378" y="896183"/>
            <a:ext cx="8547243" cy="307777"/>
          </a:xfrm>
          <a:prstGeom prst="rect">
            <a:avLst/>
          </a:prstGeom>
          <a:noFill/>
        </p:spPr>
        <p:txBody>
          <a:bodyPr wrap="square" rtlCol="0">
            <a:spAutoFit/>
          </a:bodyPr>
          <a:lstStyle/>
          <a:p>
            <a:pPr lvl="3"/>
            <a:r>
              <a:rPr lang="en-US" b="1" dirty="0"/>
              <a:t>	</a:t>
            </a:r>
          </a:p>
        </p:txBody>
      </p:sp>
      <p:sp>
        <p:nvSpPr>
          <p:cNvPr id="6" name="TextBox 5">
            <a:extLst>
              <a:ext uri="{FF2B5EF4-FFF2-40B4-BE49-F238E27FC236}">
                <a16:creationId xmlns:a16="http://schemas.microsoft.com/office/drawing/2014/main" id="{690F1E8B-7A28-EB48-8FF1-FED478526A26}"/>
              </a:ext>
            </a:extLst>
          </p:cNvPr>
          <p:cNvSpPr txBox="1"/>
          <p:nvPr/>
        </p:nvSpPr>
        <p:spPr>
          <a:xfrm>
            <a:off x="298378" y="1203960"/>
            <a:ext cx="8320331" cy="2492990"/>
          </a:xfrm>
          <a:prstGeom prst="rect">
            <a:avLst/>
          </a:prstGeom>
          <a:noFill/>
        </p:spPr>
        <p:txBody>
          <a:bodyPr wrap="square" rtlCol="0">
            <a:spAutoFit/>
          </a:bodyPr>
          <a:lstStyle/>
          <a:p>
            <a:pPr lvl="6"/>
            <a:r>
              <a:rPr lang="en-US" b="1" dirty="0">
                <a:solidFill>
                  <a:schemeClr val="bg2"/>
                </a:solidFill>
              </a:rPr>
              <a:t>To Check installed versions of node js and npm</a:t>
            </a:r>
          </a:p>
          <a:p>
            <a:pPr lvl="6"/>
            <a:endParaRPr lang="en-US" b="1" dirty="0">
              <a:solidFill>
                <a:schemeClr val="bg2"/>
              </a:solidFill>
            </a:endParaRPr>
          </a:p>
          <a:p>
            <a:pPr lvl="6"/>
            <a:r>
              <a:rPr lang="en-US" b="1" dirty="0">
                <a:solidFill>
                  <a:srgbClr val="0070C0"/>
                </a:solidFill>
              </a:rPr>
              <a:t> </a:t>
            </a:r>
            <a:r>
              <a:rPr lang="en-US" b="1" dirty="0">
                <a:solidFill>
                  <a:srgbClr val="0070C0"/>
                </a:solidFill>
                <a:highlight>
                  <a:srgbClr val="FFFF00"/>
                </a:highlight>
              </a:rPr>
              <a:t>node  –v  for node js      </a:t>
            </a:r>
          </a:p>
          <a:p>
            <a:pPr lvl="6"/>
            <a:endParaRPr lang="en-US" b="1" dirty="0">
              <a:solidFill>
                <a:srgbClr val="0070C0"/>
              </a:solidFill>
            </a:endParaRPr>
          </a:p>
          <a:p>
            <a:pPr lvl="6"/>
            <a:endParaRPr lang="en-US" b="1" dirty="0">
              <a:solidFill>
                <a:srgbClr val="0070C0"/>
              </a:solidFill>
            </a:endParaRPr>
          </a:p>
          <a:p>
            <a:pPr lvl="6"/>
            <a:endParaRPr lang="en-US" b="1" dirty="0">
              <a:solidFill>
                <a:srgbClr val="0070C0"/>
              </a:solidFill>
            </a:endParaRPr>
          </a:p>
          <a:p>
            <a:pPr lvl="6"/>
            <a:r>
              <a:rPr lang="en-US" b="1" dirty="0">
                <a:solidFill>
                  <a:srgbClr val="0070C0"/>
                </a:solidFill>
                <a:highlight>
                  <a:srgbClr val="FFFF00"/>
                </a:highlight>
              </a:rPr>
              <a:t> npm –v for npm</a:t>
            </a:r>
          </a:p>
          <a:p>
            <a:pPr lvl="6"/>
            <a:endParaRPr lang="en-US" b="1" dirty="0">
              <a:solidFill>
                <a:srgbClr val="0070C0"/>
              </a:solidFill>
            </a:endParaRPr>
          </a:p>
          <a:p>
            <a:pPr lvl="6"/>
            <a:endParaRPr lang="en-US" b="1" dirty="0">
              <a:solidFill>
                <a:srgbClr val="0070C0"/>
              </a:solidFill>
            </a:endParaRPr>
          </a:p>
          <a:p>
            <a:pPr lvl="6"/>
            <a:endParaRPr lang="en-US" dirty="0">
              <a:solidFill>
                <a:srgbClr val="0070C0"/>
              </a:solidFill>
            </a:endParaRPr>
          </a:p>
          <a:p>
            <a:endParaRPr lang="en-SO" sz="1600" dirty="0"/>
          </a:p>
        </p:txBody>
      </p:sp>
      <p:pic>
        <p:nvPicPr>
          <p:cNvPr id="4" name="Picture 3"/>
          <p:cNvPicPr>
            <a:picLocks noChangeAspect="1"/>
          </p:cNvPicPr>
          <p:nvPr/>
        </p:nvPicPr>
        <p:blipFill>
          <a:blip r:embed="rId2"/>
          <a:stretch>
            <a:fillRect/>
          </a:stretch>
        </p:blipFill>
        <p:spPr>
          <a:xfrm>
            <a:off x="4249669" y="2590476"/>
            <a:ext cx="2815551" cy="638175"/>
          </a:xfrm>
          <a:prstGeom prst="rect">
            <a:avLst/>
          </a:prstGeom>
        </p:spPr>
      </p:pic>
      <p:pic>
        <p:nvPicPr>
          <p:cNvPr id="9" name="Picture 8"/>
          <p:cNvPicPr>
            <a:picLocks noChangeAspect="1"/>
          </p:cNvPicPr>
          <p:nvPr/>
        </p:nvPicPr>
        <p:blipFill>
          <a:blip r:embed="rId3"/>
          <a:stretch>
            <a:fillRect/>
          </a:stretch>
        </p:blipFill>
        <p:spPr>
          <a:xfrm>
            <a:off x="4249669" y="1571561"/>
            <a:ext cx="2815551" cy="657225"/>
          </a:xfrm>
          <a:prstGeom prst="rect">
            <a:avLst/>
          </a:prstGeom>
        </p:spPr>
      </p:pic>
    </p:spTree>
    <p:extLst>
      <p:ext uri="{BB962C8B-B14F-4D97-AF65-F5344CB8AC3E}">
        <p14:creationId xmlns:p14="http://schemas.microsoft.com/office/powerpoint/2010/main" val="4205826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xfrm>
            <a:off x="649106" y="1039530"/>
            <a:ext cx="3720764" cy="811204"/>
          </a:xfrm>
          <a:prstGeom prst="rect">
            <a:avLst/>
          </a:prstGeom>
        </p:spPr>
        <p:txBody>
          <a:bodyPr spcFirstLastPara="1" wrap="square" lIns="91425" tIns="91425" rIns="91425" bIns="91425" anchor="b" anchorCtr="0">
            <a:noAutofit/>
          </a:bodyPr>
          <a:lstStyle/>
          <a:p>
            <a:r>
              <a:rPr lang="en-US" b="1" dirty="0"/>
              <a:t>Chapter #2</a:t>
            </a:r>
            <a:endParaRPr b="1" dirty="0"/>
          </a:p>
        </p:txBody>
      </p:sp>
      <p:sp>
        <p:nvSpPr>
          <p:cNvPr id="126" name="Google Shape;126;p16"/>
          <p:cNvSpPr txBox="1">
            <a:spLocks noGrp="1"/>
          </p:cNvSpPr>
          <p:nvPr>
            <p:ph type="subTitle" idx="1"/>
          </p:nvPr>
        </p:nvSpPr>
        <p:spPr>
          <a:xfrm>
            <a:off x="904775" y="1981351"/>
            <a:ext cx="3388093" cy="709160"/>
          </a:xfrm>
          <a:prstGeom prst="rect">
            <a:avLst/>
          </a:prstGeom>
        </p:spPr>
        <p:txBody>
          <a:bodyPr spcFirstLastPara="1" wrap="square" lIns="91425" tIns="91425" rIns="91425" bIns="91425" anchor="t" anchorCtr="0">
            <a:noAutofit/>
          </a:bodyPr>
          <a:lstStyle/>
          <a:p>
            <a:pPr marL="0" lvl="0" indent="0"/>
            <a:r>
              <a:rPr lang="en-US" b="1" dirty="0"/>
              <a:t>React Basics &amp; JSX</a:t>
            </a:r>
          </a:p>
        </p:txBody>
      </p:sp>
      <p:sp>
        <p:nvSpPr>
          <p:cNvPr id="127" name="Google Shape;127;p16"/>
          <p:cNvSpPr txBox="1">
            <a:spLocks noGrp="1"/>
          </p:cNvSpPr>
          <p:nvPr>
            <p:ph type="body" idx="2"/>
          </p:nvPr>
        </p:nvSpPr>
        <p:spPr>
          <a:xfrm>
            <a:off x="4774132" y="470083"/>
            <a:ext cx="4189884" cy="4440856"/>
          </a:xfrm>
          <a:prstGeom prst="rect">
            <a:avLst/>
          </a:prstGeom>
        </p:spPr>
        <p:txBody>
          <a:bodyPr spcFirstLastPara="1" wrap="square" lIns="91425" tIns="91425" rIns="91425" bIns="91425" anchor="ctr" anchorCtr="0">
            <a:noAutofit/>
          </a:bodyPr>
          <a:lstStyle/>
          <a:p>
            <a:pPr marL="342900">
              <a:buFont typeface="Wingdings" panose="05000000000000000000" pitchFamily="2" charset="2"/>
              <a:buChar char="§"/>
            </a:pPr>
            <a:r>
              <a:rPr lang="en-US" b="1" dirty="0">
                <a:solidFill>
                  <a:schemeClr val="bg1"/>
                </a:solidFill>
                <a:latin typeface="zillaslab"/>
              </a:rPr>
              <a:t> Web Development</a:t>
            </a:r>
          </a:p>
          <a:p>
            <a:pPr marL="342900">
              <a:buFont typeface="Wingdings" panose="05000000000000000000" pitchFamily="2" charset="2"/>
              <a:buChar char="§"/>
            </a:pPr>
            <a:r>
              <a:rPr lang="en-US" b="1" dirty="0">
                <a:solidFill>
                  <a:schemeClr val="bg1"/>
                </a:solidFill>
                <a:latin typeface="zillaslab"/>
              </a:rPr>
              <a:t> Environment Setup &amp; Installation Guide</a:t>
            </a:r>
          </a:p>
          <a:p>
            <a:pPr marL="342900">
              <a:buFont typeface="Wingdings" panose="05000000000000000000" pitchFamily="2" charset="2"/>
              <a:buChar char="§"/>
            </a:pPr>
            <a:r>
              <a:rPr lang="en-US" b="1" dirty="0">
                <a:solidFill>
                  <a:schemeClr val="bg1"/>
                </a:solidFill>
                <a:latin typeface="zillaslab"/>
              </a:rPr>
              <a:t>Node and Package Manager (NPM)</a:t>
            </a:r>
          </a:p>
          <a:p>
            <a:pPr marL="342900">
              <a:buFont typeface="Wingdings" panose="05000000000000000000" pitchFamily="2" charset="2"/>
              <a:buChar char="§"/>
            </a:pPr>
            <a:r>
              <a:rPr lang="en-US" b="1" dirty="0">
                <a:solidFill>
                  <a:schemeClr val="bg1"/>
                </a:solidFill>
                <a:latin typeface="zillaslab"/>
              </a:rPr>
              <a:t>Dependency</a:t>
            </a:r>
          </a:p>
          <a:p>
            <a:pPr marL="342900">
              <a:buFont typeface="Wingdings" panose="05000000000000000000" pitchFamily="2" charset="2"/>
              <a:buChar char="§"/>
            </a:pPr>
            <a:r>
              <a:rPr lang="en-US" b="1" dirty="0">
                <a:solidFill>
                  <a:schemeClr val="bg1"/>
                </a:solidFill>
                <a:latin typeface="zillaslab"/>
              </a:rPr>
              <a:t>Setting up a React Project</a:t>
            </a:r>
          </a:p>
          <a:p>
            <a:pPr marL="342900">
              <a:buFont typeface="Wingdings" panose="05000000000000000000" pitchFamily="2" charset="2"/>
              <a:buChar char="§"/>
            </a:pPr>
            <a:r>
              <a:rPr lang="en-US" b="1" dirty="0">
                <a:solidFill>
                  <a:schemeClr val="bg1"/>
                </a:solidFill>
                <a:latin typeface="zillaslab"/>
              </a:rPr>
              <a:t>React project folder structure</a:t>
            </a:r>
          </a:p>
          <a:p>
            <a:pPr marL="342900">
              <a:buFont typeface="Wingdings" panose="05000000000000000000" pitchFamily="2" charset="2"/>
              <a:buChar char="§"/>
            </a:pPr>
            <a:r>
              <a:rPr lang="en-US" b="1" dirty="0">
                <a:solidFill>
                  <a:schemeClr val="bg1"/>
                </a:solidFill>
                <a:latin typeface="zillaslab"/>
              </a:rPr>
              <a:t>Intro To JSX</a:t>
            </a:r>
          </a:p>
          <a:p>
            <a:pPr marL="342900">
              <a:buFont typeface="Wingdings" panose="05000000000000000000" pitchFamily="2" charset="2"/>
              <a:buChar char="§"/>
            </a:pPr>
            <a:r>
              <a:rPr lang="en-US" b="1" dirty="0">
                <a:solidFill>
                  <a:schemeClr val="bg1"/>
                </a:solidFill>
                <a:latin typeface="zillaslab"/>
              </a:rPr>
              <a:t>Dynamic Values &amp; Lists in JSX</a:t>
            </a:r>
          </a:p>
          <a:p>
            <a:pPr marL="342900">
              <a:buFont typeface="Wingdings" panose="05000000000000000000" pitchFamily="2" charset="2"/>
              <a:buChar char="§"/>
            </a:pPr>
            <a:r>
              <a:rPr lang="en-US" b="1" dirty="0">
                <a:solidFill>
                  <a:schemeClr val="bg1"/>
                </a:solidFill>
                <a:latin typeface="zillaslab"/>
              </a:rPr>
              <a:t>Conditionals in JSX</a:t>
            </a:r>
          </a:p>
          <a:p>
            <a:pPr marL="342900">
              <a:buFont typeface="Wingdings" panose="05000000000000000000" pitchFamily="2" charset="2"/>
              <a:buChar char="§"/>
            </a:pPr>
            <a:r>
              <a:rPr lang="en-US" b="1" dirty="0">
                <a:solidFill>
                  <a:schemeClr val="bg1"/>
                </a:solidFill>
                <a:latin typeface="zillaslab"/>
              </a:rPr>
              <a:t>React props</a:t>
            </a:r>
          </a:p>
          <a:p>
            <a:pPr marL="342900">
              <a:buFont typeface="Wingdings" panose="05000000000000000000" pitchFamily="2" charset="2"/>
              <a:buChar char="§"/>
            </a:pPr>
            <a:r>
              <a:rPr lang="en-US" b="1" dirty="0">
                <a:solidFill>
                  <a:schemeClr val="bg1"/>
                </a:solidFill>
                <a:latin typeface="zillaslab"/>
              </a:rPr>
              <a:t>Adding styles to a components</a:t>
            </a:r>
          </a:p>
          <a:p>
            <a:pPr marL="342900">
              <a:buFont typeface="Wingdings" panose="05000000000000000000" pitchFamily="2" charset="2"/>
              <a:buChar char="§"/>
            </a:pPr>
            <a:endParaRPr lang="en-US" b="1" i="0" u="none" strike="noStrike" dirty="0">
              <a:solidFill>
                <a:schemeClr val="bg1"/>
              </a:solidFill>
              <a:effectLst/>
              <a:latin typeface="zillaslab"/>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298378" y="319758"/>
            <a:ext cx="8280543" cy="649349"/>
          </a:xfrm>
        </p:spPr>
        <p:txBody>
          <a:bodyPr/>
          <a:lstStyle/>
          <a:p>
            <a:r>
              <a:rPr lang="en-US" b="1" dirty="0"/>
              <a:t>Dependency or Packages</a:t>
            </a:r>
            <a:br>
              <a:rPr lang="en-US" b="1" dirty="0"/>
            </a:br>
            <a:endParaRPr lang="en-SO"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298378" y="896183"/>
            <a:ext cx="8547243" cy="307777"/>
          </a:xfrm>
          <a:prstGeom prst="rect">
            <a:avLst/>
          </a:prstGeom>
          <a:noFill/>
        </p:spPr>
        <p:txBody>
          <a:bodyPr wrap="square" rtlCol="0">
            <a:spAutoFit/>
          </a:bodyPr>
          <a:lstStyle/>
          <a:p>
            <a:pPr lvl="3"/>
            <a:r>
              <a:rPr lang="en-US" b="1" dirty="0"/>
              <a:t>	</a:t>
            </a:r>
          </a:p>
        </p:txBody>
      </p:sp>
      <p:sp>
        <p:nvSpPr>
          <p:cNvPr id="6" name="TextBox 5">
            <a:extLst>
              <a:ext uri="{FF2B5EF4-FFF2-40B4-BE49-F238E27FC236}">
                <a16:creationId xmlns:a16="http://schemas.microsoft.com/office/drawing/2014/main" id="{690F1E8B-7A28-EB48-8FF1-FED478526A26}"/>
              </a:ext>
            </a:extLst>
          </p:cNvPr>
          <p:cNvSpPr txBox="1"/>
          <p:nvPr/>
        </p:nvSpPr>
        <p:spPr>
          <a:xfrm>
            <a:off x="298378" y="1203960"/>
            <a:ext cx="8320331" cy="3677930"/>
          </a:xfrm>
          <a:prstGeom prst="rect">
            <a:avLst/>
          </a:prstGeom>
          <a:noFill/>
        </p:spPr>
        <p:txBody>
          <a:bodyPr wrap="square" rtlCol="0">
            <a:spAutoFit/>
          </a:bodyPr>
          <a:lstStyle/>
          <a:p>
            <a:pPr marL="285750" lvl="6" indent="-285750">
              <a:lnSpc>
                <a:spcPct val="150000"/>
              </a:lnSpc>
              <a:buFont typeface="Wingdings" panose="05000000000000000000" pitchFamily="2" charset="2"/>
              <a:buChar char="Ø"/>
            </a:pPr>
            <a:r>
              <a:rPr lang="en-US" sz="1800" b="1" dirty="0"/>
              <a:t>dependency</a:t>
            </a:r>
            <a:r>
              <a:rPr lang="en-US" sz="1800" dirty="0"/>
              <a:t> is a third-party bit of software that was probably written by someone else and ideally solves a single problem for you.</a:t>
            </a:r>
          </a:p>
          <a:p>
            <a:pPr marL="285750" lvl="6" indent="-285750">
              <a:lnSpc>
                <a:spcPct val="150000"/>
              </a:lnSpc>
              <a:buFont typeface="Wingdings" panose="05000000000000000000" pitchFamily="2" charset="2"/>
              <a:buChar char="§"/>
            </a:pPr>
            <a:r>
              <a:rPr lang="en-US" sz="1800" dirty="0"/>
              <a:t>A web project can have any number of dependencies, ranging from none to many.</a:t>
            </a:r>
          </a:p>
          <a:p>
            <a:pPr marL="285750" lvl="6" indent="-285750">
              <a:lnSpc>
                <a:spcPct val="150000"/>
              </a:lnSpc>
              <a:buFont typeface="Wingdings" panose="05000000000000000000" pitchFamily="2" charset="2"/>
              <a:buChar char="§"/>
            </a:pPr>
            <a:r>
              <a:rPr lang="en-US" sz="1800" dirty="0"/>
              <a:t>A project dependency can be an entire JavaScript library or framework — such as React or Vue.</a:t>
            </a:r>
          </a:p>
          <a:p>
            <a:pPr lvl="6">
              <a:lnSpc>
                <a:spcPct val="150000"/>
              </a:lnSpc>
            </a:pPr>
            <a:endParaRPr lang="en-US" sz="1800" b="1" dirty="0">
              <a:solidFill>
                <a:srgbClr val="0070C0"/>
              </a:solidFill>
            </a:endParaRPr>
          </a:p>
          <a:p>
            <a:pPr lvl="6"/>
            <a:endParaRPr lang="en-US" b="1" dirty="0">
              <a:solidFill>
                <a:srgbClr val="0070C0"/>
              </a:solidFill>
            </a:endParaRPr>
          </a:p>
          <a:p>
            <a:pPr lvl="6"/>
            <a:endParaRPr lang="en-US" dirty="0">
              <a:solidFill>
                <a:srgbClr val="0070C0"/>
              </a:solidFill>
            </a:endParaRPr>
          </a:p>
          <a:p>
            <a:endParaRPr lang="en-SO" sz="1600" dirty="0"/>
          </a:p>
        </p:txBody>
      </p:sp>
    </p:spTree>
    <p:extLst>
      <p:ext uri="{BB962C8B-B14F-4D97-AF65-F5344CB8AC3E}">
        <p14:creationId xmlns:p14="http://schemas.microsoft.com/office/powerpoint/2010/main" val="140557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298378" y="319758"/>
            <a:ext cx="8280543" cy="649349"/>
          </a:xfrm>
        </p:spPr>
        <p:txBody>
          <a:bodyPr/>
          <a:lstStyle/>
          <a:p>
            <a:r>
              <a:rPr lang="en-US" b="1" dirty="0"/>
              <a:t>Dependency</a:t>
            </a:r>
            <a:br>
              <a:rPr lang="en-US" b="1" dirty="0"/>
            </a:br>
            <a:endParaRPr lang="en-SO"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298378" y="896183"/>
            <a:ext cx="8547243" cy="307777"/>
          </a:xfrm>
          <a:prstGeom prst="rect">
            <a:avLst/>
          </a:prstGeom>
          <a:noFill/>
        </p:spPr>
        <p:txBody>
          <a:bodyPr wrap="square" rtlCol="0">
            <a:spAutoFit/>
          </a:bodyPr>
          <a:lstStyle/>
          <a:p>
            <a:pPr lvl="3"/>
            <a:r>
              <a:rPr lang="en-US" b="1" dirty="0"/>
              <a:t>	</a:t>
            </a:r>
          </a:p>
        </p:txBody>
      </p:sp>
      <p:sp>
        <p:nvSpPr>
          <p:cNvPr id="6" name="TextBox 5">
            <a:extLst>
              <a:ext uri="{FF2B5EF4-FFF2-40B4-BE49-F238E27FC236}">
                <a16:creationId xmlns:a16="http://schemas.microsoft.com/office/drawing/2014/main" id="{690F1E8B-7A28-EB48-8FF1-FED478526A26}"/>
              </a:ext>
            </a:extLst>
          </p:cNvPr>
          <p:cNvSpPr txBox="1"/>
          <p:nvPr/>
        </p:nvSpPr>
        <p:spPr>
          <a:xfrm>
            <a:off x="298378" y="1203960"/>
            <a:ext cx="8320331" cy="284693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800" b="1" dirty="0"/>
              <a:t>Package manager: </a:t>
            </a:r>
            <a:r>
              <a:rPr lang="en-US" sz="1800" dirty="0"/>
              <a:t>is a system that will manage your project dependencies.</a:t>
            </a:r>
          </a:p>
          <a:p>
            <a:pPr marL="285750" indent="-285750">
              <a:lnSpc>
                <a:spcPct val="150000"/>
              </a:lnSpc>
              <a:buFont typeface="Wingdings" panose="05000000000000000000" pitchFamily="2" charset="2"/>
              <a:buChar char="§"/>
            </a:pPr>
            <a:r>
              <a:rPr lang="en-US" sz="1800" dirty="0"/>
              <a:t>The package manager will provide a method to install new dependencies (also referred to as "packages"), manage where packages are stored on your file system, and offer capabilities for you to publish your own packages.</a:t>
            </a:r>
          </a:p>
          <a:p>
            <a:pPr marL="285750" indent="-285750">
              <a:lnSpc>
                <a:spcPct val="150000"/>
              </a:lnSpc>
              <a:buFont typeface="Wingdings" panose="05000000000000000000" pitchFamily="2" charset="2"/>
              <a:buChar char="§"/>
            </a:pPr>
            <a:r>
              <a:rPr lang="en-US" sz="1800" dirty="0"/>
              <a:t>Popular package managers include </a:t>
            </a:r>
            <a:r>
              <a:rPr lang="en-US" sz="1800" b="1" dirty="0"/>
              <a:t>NPM</a:t>
            </a:r>
            <a:r>
              <a:rPr lang="en-US" sz="1800" dirty="0"/>
              <a:t> &amp; </a:t>
            </a:r>
            <a:r>
              <a:rPr lang="en-US" sz="1800" b="1" dirty="0"/>
              <a:t>Yarn</a:t>
            </a:r>
          </a:p>
          <a:p>
            <a:pPr lvl="6"/>
            <a:endParaRPr lang="en-US" b="1" dirty="0">
              <a:solidFill>
                <a:srgbClr val="0070C0"/>
              </a:solidFill>
            </a:endParaRPr>
          </a:p>
          <a:p>
            <a:pPr lvl="6"/>
            <a:endParaRPr lang="en-US" dirty="0">
              <a:solidFill>
                <a:srgbClr val="0070C0"/>
              </a:solidFill>
            </a:endParaRPr>
          </a:p>
          <a:p>
            <a:endParaRPr lang="en-SO" sz="1600" dirty="0"/>
          </a:p>
        </p:txBody>
      </p:sp>
    </p:spTree>
    <p:extLst>
      <p:ext uri="{BB962C8B-B14F-4D97-AF65-F5344CB8AC3E}">
        <p14:creationId xmlns:p14="http://schemas.microsoft.com/office/powerpoint/2010/main" val="1187932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298378" y="319758"/>
            <a:ext cx="8280543" cy="649349"/>
          </a:xfrm>
        </p:spPr>
        <p:txBody>
          <a:bodyPr/>
          <a:lstStyle/>
          <a:p>
            <a:r>
              <a:rPr lang="en-US" b="1" dirty="0"/>
              <a:t>Creating React App</a:t>
            </a:r>
            <a:br>
              <a:rPr lang="en-US" b="1" dirty="0"/>
            </a:br>
            <a:br>
              <a:rPr lang="en-US" b="1" dirty="0"/>
            </a:br>
            <a:endParaRPr lang="en-SO"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298378" y="896183"/>
            <a:ext cx="8547243" cy="307777"/>
          </a:xfrm>
          <a:prstGeom prst="rect">
            <a:avLst/>
          </a:prstGeom>
          <a:noFill/>
        </p:spPr>
        <p:txBody>
          <a:bodyPr wrap="square" rtlCol="0">
            <a:spAutoFit/>
          </a:bodyPr>
          <a:lstStyle/>
          <a:p>
            <a:pPr lvl="3"/>
            <a:r>
              <a:rPr lang="en-US" b="1" dirty="0"/>
              <a:t>	</a:t>
            </a:r>
          </a:p>
        </p:txBody>
      </p:sp>
      <p:sp>
        <p:nvSpPr>
          <p:cNvPr id="6" name="TextBox 5">
            <a:extLst>
              <a:ext uri="{FF2B5EF4-FFF2-40B4-BE49-F238E27FC236}">
                <a16:creationId xmlns:a16="http://schemas.microsoft.com/office/drawing/2014/main" id="{690F1E8B-7A28-EB48-8FF1-FED478526A26}"/>
              </a:ext>
            </a:extLst>
          </p:cNvPr>
          <p:cNvSpPr txBox="1"/>
          <p:nvPr/>
        </p:nvSpPr>
        <p:spPr>
          <a:xfrm>
            <a:off x="298378" y="1203960"/>
            <a:ext cx="8320331" cy="366254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800" b="1" dirty="0"/>
              <a:t>Create React App:</a:t>
            </a:r>
            <a:r>
              <a:rPr lang="en-US" sz="1800" dirty="0"/>
              <a:t> is a comfortable environment for learning React, and is the best way to start building a new single-page application in React.</a:t>
            </a:r>
          </a:p>
          <a:p>
            <a:pPr marL="285750" indent="-285750">
              <a:lnSpc>
                <a:spcPct val="150000"/>
              </a:lnSpc>
              <a:buFont typeface="Wingdings" panose="05000000000000000000" pitchFamily="2" charset="2"/>
              <a:buChar char="§"/>
            </a:pPr>
            <a:r>
              <a:rPr lang="en-US" sz="1800" dirty="0"/>
              <a:t>It sets up your development environment so that you can use the latest JavaScript features.</a:t>
            </a:r>
          </a:p>
          <a:p>
            <a:pPr marL="285750" indent="-285750">
              <a:lnSpc>
                <a:spcPct val="150000"/>
              </a:lnSpc>
              <a:buFont typeface="Wingdings" panose="05000000000000000000" pitchFamily="2" charset="2"/>
              <a:buChar char="§"/>
            </a:pPr>
            <a:r>
              <a:rPr lang="en-US" sz="1800" dirty="0"/>
              <a:t> provides a nice developer experience, and optimizes your app for production. </a:t>
            </a:r>
          </a:p>
          <a:p>
            <a:pPr marL="285750" indent="-285750">
              <a:lnSpc>
                <a:spcPct val="150000"/>
              </a:lnSpc>
              <a:buFont typeface="Wingdings" panose="05000000000000000000" pitchFamily="2" charset="2"/>
              <a:buChar char="§"/>
            </a:pPr>
            <a:r>
              <a:rPr lang="en-US" sz="1800" dirty="0"/>
              <a:t>You’ll need to have </a:t>
            </a:r>
            <a:r>
              <a:rPr lang="en-US" sz="1800" b="1" dirty="0">
                <a:solidFill>
                  <a:srgbClr val="FF0000"/>
                </a:solidFill>
              </a:rPr>
              <a:t>Node &gt;= 14.0.0 and npm &gt;= 5.6</a:t>
            </a:r>
            <a:r>
              <a:rPr lang="en-US" sz="1800" b="1" dirty="0"/>
              <a:t> </a:t>
            </a:r>
            <a:r>
              <a:rPr lang="en-US" sz="1800" dirty="0"/>
              <a:t>on your machine. To create a project.</a:t>
            </a:r>
            <a:endParaRPr lang="en-US" dirty="0">
              <a:solidFill>
                <a:srgbClr val="0070C0"/>
              </a:solidFill>
            </a:endParaRPr>
          </a:p>
          <a:p>
            <a:endParaRPr lang="en-SO" sz="1600" dirty="0"/>
          </a:p>
        </p:txBody>
      </p:sp>
    </p:spTree>
    <p:extLst>
      <p:ext uri="{BB962C8B-B14F-4D97-AF65-F5344CB8AC3E}">
        <p14:creationId xmlns:p14="http://schemas.microsoft.com/office/powerpoint/2010/main" val="3754988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298378" y="319758"/>
            <a:ext cx="8280543" cy="649349"/>
          </a:xfrm>
        </p:spPr>
        <p:txBody>
          <a:bodyPr/>
          <a:lstStyle/>
          <a:p>
            <a:r>
              <a:rPr lang="en-US" b="1" dirty="0"/>
              <a:t>Creating React App</a:t>
            </a:r>
            <a:br>
              <a:rPr lang="en-US" b="1" dirty="0"/>
            </a:br>
            <a:br>
              <a:rPr lang="en-US" b="1" dirty="0"/>
            </a:br>
            <a:endParaRPr lang="en-SO"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298378" y="896183"/>
            <a:ext cx="8547243" cy="307777"/>
          </a:xfrm>
          <a:prstGeom prst="rect">
            <a:avLst/>
          </a:prstGeom>
          <a:noFill/>
        </p:spPr>
        <p:txBody>
          <a:bodyPr wrap="square" rtlCol="0">
            <a:spAutoFit/>
          </a:bodyPr>
          <a:lstStyle/>
          <a:p>
            <a:pPr lvl="3"/>
            <a:r>
              <a:rPr lang="en-US" b="1" dirty="0"/>
              <a:t>	</a:t>
            </a:r>
          </a:p>
        </p:txBody>
      </p:sp>
      <p:sp>
        <p:nvSpPr>
          <p:cNvPr id="6" name="TextBox 5">
            <a:extLst>
              <a:ext uri="{FF2B5EF4-FFF2-40B4-BE49-F238E27FC236}">
                <a16:creationId xmlns:a16="http://schemas.microsoft.com/office/drawing/2014/main" id="{690F1E8B-7A28-EB48-8FF1-FED478526A26}"/>
              </a:ext>
            </a:extLst>
          </p:cNvPr>
          <p:cNvSpPr txBox="1"/>
          <p:nvPr/>
        </p:nvSpPr>
        <p:spPr>
          <a:xfrm>
            <a:off x="298378" y="857160"/>
            <a:ext cx="8320331" cy="240687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800" b="1" dirty="0"/>
              <a:t>To create a project</a:t>
            </a:r>
            <a:r>
              <a:rPr lang="en-US" sz="1800" dirty="0"/>
              <a:t>, use the following commands:</a:t>
            </a:r>
          </a:p>
          <a:p>
            <a:pPr>
              <a:lnSpc>
                <a:spcPct val="150000"/>
              </a:lnSpc>
            </a:pPr>
            <a:endParaRPr lang="en-US" dirty="0">
              <a:solidFill>
                <a:schemeClr val="tx1"/>
              </a:solidFill>
            </a:endParaRPr>
          </a:p>
          <a:p>
            <a:pPr>
              <a:lnSpc>
                <a:spcPct val="150000"/>
              </a:lnSpc>
            </a:pPr>
            <a:r>
              <a:rPr lang="en-US" dirty="0">
                <a:solidFill>
                  <a:schemeClr val="tx1"/>
                </a:solidFill>
              </a:rPr>
              <a:t>   </a:t>
            </a:r>
            <a:r>
              <a:rPr lang="en-US" dirty="0" err="1">
                <a:solidFill>
                  <a:schemeClr val="tx1"/>
                </a:solidFill>
              </a:rPr>
              <a:t>npx</a:t>
            </a:r>
            <a:r>
              <a:rPr lang="en-US" dirty="0">
                <a:solidFill>
                  <a:schemeClr val="tx1"/>
                </a:solidFill>
              </a:rPr>
              <a:t> create-react-app [your-app-name] // </a:t>
            </a:r>
            <a:r>
              <a:rPr lang="en-US" sz="1200" dirty="0">
                <a:solidFill>
                  <a:srgbClr val="92D050"/>
                </a:solidFill>
              </a:rPr>
              <a:t>Creates your Application</a:t>
            </a:r>
          </a:p>
          <a:p>
            <a:pPr>
              <a:lnSpc>
                <a:spcPct val="150000"/>
              </a:lnSpc>
            </a:pPr>
            <a:r>
              <a:rPr lang="en-US" dirty="0">
                <a:solidFill>
                  <a:schemeClr val="tx1"/>
                </a:solidFill>
              </a:rPr>
              <a:t>   cd [your-app-name] </a:t>
            </a:r>
            <a:r>
              <a:rPr lang="en-US" sz="1200" dirty="0">
                <a:solidFill>
                  <a:srgbClr val="92D050"/>
                </a:solidFill>
              </a:rPr>
              <a:t>// Gets your application directory</a:t>
            </a:r>
          </a:p>
          <a:p>
            <a:pPr>
              <a:lnSpc>
                <a:spcPct val="150000"/>
              </a:lnSpc>
            </a:pPr>
            <a:r>
              <a:rPr lang="en-US" dirty="0">
                <a:solidFill>
                  <a:schemeClr val="tx1"/>
                </a:solidFill>
              </a:rPr>
              <a:t>   code . </a:t>
            </a:r>
            <a:r>
              <a:rPr lang="en-US" sz="1200" dirty="0">
                <a:solidFill>
                  <a:srgbClr val="92D050"/>
                </a:solidFill>
              </a:rPr>
              <a:t>// opens your project into VSCODE</a:t>
            </a:r>
          </a:p>
          <a:p>
            <a:pPr>
              <a:lnSpc>
                <a:spcPct val="150000"/>
              </a:lnSpc>
            </a:pPr>
            <a:r>
              <a:rPr lang="en-US" dirty="0">
                <a:solidFill>
                  <a:schemeClr val="tx1"/>
                </a:solidFill>
              </a:rPr>
              <a:t>   </a:t>
            </a:r>
            <a:r>
              <a:rPr lang="en-US" dirty="0" err="1">
                <a:solidFill>
                  <a:schemeClr val="tx1"/>
                </a:solidFill>
              </a:rPr>
              <a:t>npm</a:t>
            </a:r>
            <a:r>
              <a:rPr lang="en-US" dirty="0">
                <a:solidFill>
                  <a:schemeClr val="tx1"/>
                </a:solidFill>
              </a:rPr>
              <a:t> start </a:t>
            </a:r>
            <a:r>
              <a:rPr lang="en-US" sz="1200" dirty="0">
                <a:solidFill>
                  <a:srgbClr val="92D050"/>
                </a:solidFill>
              </a:rPr>
              <a:t>// starts your react project</a:t>
            </a:r>
          </a:p>
          <a:p>
            <a:pPr>
              <a:lnSpc>
                <a:spcPct val="150000"/>
              </a:lnSpc>
            </a:pPr>
            <a:endParaRPr lang="en-US" dirty="0">
              <a:solidFill>
                <a:schemeClr val="tx1"/>
              </a:solidFill>
            </a:endParaRPr>
          </a:p>
        </p:txBody>
      </p:sp>
    </p:spTree>
    <p:extLst>
      <p:ext uri="{BB962C8B-B14F-4D97-AF65-F5344CB8AC3E}">
        <p14:creationId xmlns:p14="http://schemas.microsoft.com/office/powerpoint/2010/main" val="3026758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431727" y="188299"/>
            <a:ext cx="8280543" cy="649349"/>
          </a:xfrm>
        </p:spPr>
        <p:txBody>
          <a:bodyPr/>
          <a:lstStyle/>
          <a:p>
            <a:r>
              <a:rPr lang="en-US" b="1" dirty="0"/>
              <a:t>Creating React App</a:t>
            </a:r>
            <a:br>
              <a:rPr lang="en-US" b="1" dirty="0"/>
            </a:br>
            <a:br>
              <a:rPr lang="en-US" b="1" dirty="0"/>
            </a:br>
            <a:endParaRPr lang="en-SO"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298378" y="896183"/>
            <a:ext cx="8547243" cy="307777"/>
          </a:xfrm>
          <a:prstGeom prst="rect">
            <a:avLst/>
          </a:prstGeom>
          <a:noFill/>
        </p:spPr>
        <p:txBody>
          <a:bodyPr wrap="square" rtlCol="0">
            <a:spAutoFit/>
          </a:bodyPr>
          <a:lstStyle/>
          <a:p>
            <a:pPr lvl="3"/>
            <a:r>
              <a:rPr lang="en-US" b="1" dirty="0"/>
              <a:t>	</a:t>
            </a:r>
          </a:p>
        </p:txBody>
      </p:sp>
      <p:sp>
        <p:nvSpPr>
          <p:cNvPr id="6" name="TextBox 5">
            <a:extLst>
              <a:ext uri="{FF2B5EF4-FFF2-40B4-BE49-F238E27FC236}">
                <a16:creationId xmlns:a16="http://schemas.microsoft.com/office/drawing/2014/main" id="{690F1E8B-7A28-EB48-8FF1-FED478526A26}"/>
              </a:ext>
            </a:extLst>
          </p:cNvPr>
          <p:cNvSpPr txBox="1"/>
          <p:nvPr/>
        </p:nvSpPr>
        <p:spPr>
          <a:xfrm>
            <a:off x="298378" y="703156"/>
            <a:ext cx="8320331" cy="4247317"/>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1800" dirty="0"/>
              <a:t>To run project navigate in side created project folder, using the following commands:</a:t>
            </a:r>
          </a:p>
          <a:p>
            <a:pPr>
              <a:lnSpc>
                <a:spcPct val="150000"/>
              </a:lnSpc>
            </a:pPr>
            <a:r>
              <a:rPr lang="en-US" sz="1800" b="1" dirty="0">
                <a:solidFill>
                  <a:srgbClr val="FF0000"/>
                </a:solidFill>
              </a:rPr>
              <a:t>	 </a:t>
            </a:r>
            <a:r>
              <a:rPr lang="en-US" sz="1800" b="1" dirty="0">
                <a:solidFill>
                  <a:srgbClr val="92D050"/>
                </a:solidFill>
              </a:rPr>
              <a:t>cd first-project</a:t>
            </a:r>
          </a:p>
          <a:p>
            <a:pPr>
              <a:lnSpc>
                <a:spcPct val="150000"/>
              </a:lnSpc>
            </a:pPr>
            <a:r>
              <a:rPr lang="en-US" sz="1800" b="1" dirty="0">
                <a:solidFill>
                  <a:srgbClr val="FF0000"/>
                </a:solidFill>
              </a:rPr>
              <a:t>	 </a:t>
            </a:r>
            <a:r>
              <a:rPr lang="en-US" sz="1800" b="1" dirty="0">
                <a:solidFill>
                  <a:srgbClr val="92D050"/>
                </a:solidFill>
              </a:rPr>
              <a:t>npm start</a:t>
            </a:r>
          </a:p>
          <a:p>
            <a:pPr marL="285750" indent="-285750">
              <a:lnSpc>
                <a:spcPct val="150000"/>
              </a:lnSpc>
              <a:buFont typeface="Wingdings" panose="05000000000000000000" pitchFamily="2" charset="2"/>
              <a:buChar char="§"/>
            </a:pPr>
            <a:r>
              <a:rPr lang="en-US" sz="1800" dirty="0"/>
              <a:t>The command will open the browser on localhost:3000 with your project (demo-project)</a:t>
            </a:r>
          </a:p>
          <a:p>
            <a:pPr marL="285750" indent="-285750">
              <a:lnSpc>
                <a:spcPct val="150000"/>
              </a:lnSpc>
              <a:buFont typeface="Arial" panose="020B0604020202020204" pitchFamily="34" charset="0"/>
              <a:buChar char="•"/>
            </a:pPr>
            <a:r>
              <a:rPr lang="en-US" sz="1800" dirty="0"/>
              <a:t>The npx stands for </a:t>
            </a:r>
            <a:r>
              <a:rPr lang="en-US" sz="1800" b="1" dirty="0">
                <a:solidFill>
                  <a:srgbClr val="92D050"/>
                </a:solidFill>
              </a:rPr>
              <a:t>Node Package Execute</a:t>
            </a:r>
            <a:r>
              <a:rPr lang="en-US" sz="1800" dirty="0"/>
              <a:t> and it comes with the npm.</a:t>
            </a:r>
          </a:p>
          <a:p>
            <a:pPr marL="285750" indent="-285750">
              <a:lnSpc>
                <a:spcPct val="150000"/>
              </a:lnSpc>
              <a:buFont typeface="Arial" panose="020B0604020202020204" pitchFamily="34" charset="0"/>
              <a:buChar char="•"/>
            </a:pPr>
            <a:r>
              <a:rPr lang="en-US" sz="1800" dirty="0"/>
              <a:t>To check installed npx run</a:t>
            </a:r>
            <a:r>
              <a:rPr lang="en-US" sz="1800" b="1" dirty="0"/>
              <a:t> </a:t>
            </a:r>
            <a:r>
              <a:rPr lang="en-US" sz="1800" b="1" dirty="0">
                <a:solidFill>
                  <a:srgbClr val="92D050"/>
                </a:solidFill>
              </a:rPr>
              <a:t>npx –v.</a:t>
            </a:r>
          </a:p>
          <a:p>
            <a:pPr marL="285750" indent="-285750">
              <a:lnSpc>
                <a:spcPct val="150000"/>
              </a:lnSpc>
              <a:buFont typeface="Arial" panose="020B0604020202020204" pitchFamily="34" charset="0"/>
              <a:buChar char="•"/>
            </a:pPr>
            <a:r>
              <a:rPr lang="en-US" sz="1800" dirty="0"/>
              <a:t>If npx is not installed you can install that separately by running </a:t>
            </a:r>
          </a:p>
          <a:p>
            <a:pPr>
              <a:lnSpc>
                <a:spcPct val="150000"/>
              </a:lnSpc>
            </a:pPr>
            <a:r>
              <a:rPr lang="en-US" sz="1800" b="1" dirty="0">
                <a:solidFill>
                  <a:srgbClr val="FF0000"/>
                </a:solidFill>
              </a:rPr>
              <a:t>      </a:t>
            </a:r>
            <a:r>
              <a:rPr lang="en-US" sz="1800" b="1" dirty="0">
                <a:solidFill>
                  <a:srgbClr val="92D050"/>
                </a:solidFill>
              </a:rPr>
              <a:t>npm install –g npx</a:t>
            </a:r>
          </a:p>
        </p:txBody>
      </p:sp>
    </p:spTree>
    <p:extLst>
      <p:ext uri="{BB962C8B-B14F-4D97-AF65-F5344CB8AC3E}">
        <p14:creationId xmlns:p14="http://schemas.microsoft.com/office/powerpoint/2010/main" val="1662091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431727" y="188299"/>
            <a:ext cx="8280543" cy="649349"/>
          </a:xfrm>
        </p:spPr>
        <p:txBody>
          <a:bodyPr/>
          <a:lstStyle/>
          <a:p>
            <a:r>
              <a:rPr lang="en-US" b="1" dirty="0"/>
              <a:t>Creating React App</a:t>
            </a:r>
            <a:br>
              <a:rPr lang="en-US" b="1" dirty="0"/>
            </a:br>
            <a:br>
              <a:rPr lang="en-US" b="1" dirty="0"/>
            </a:br>
            <a:endParaRPr lang="en-SO"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298378" y="896183"/>
            <a:ext cx="8547243" cy="307777"/>
          </a:xfrm>
          <a:prstGeom prst="rect">
            <a:avLst/>
          </a:prstGeom>
          <a:noFill/>
        </p:spPr>
        <p:txBody>
          <a:bodyPr wrap="square" rtlCol="0">
            <a:spAutoFit/>
          </a:bodyPr>
          <a:lstStyle/>
          <a:p>
            <a:pPr lvl="3"/>
            <a:r>
              <a:rPr lang="en-US" b="1" dirty="0"/>
              <a:t>	</a:t>
            </a:r>
          </a:p>
        </p:txBody>
      </p:sp>
      <p:sp>
        <p:nvSpPr>
          <p:cNvPr id="6" name="TextBox 5">
            <a:extLst>
              <a:ext uri="{FF2B5EF4-FFF2-40B4-BE49-F238E27FC236}">
                <a16:creationId xmlns:a16="http://schemas.microsoft.com/office/drawing/2014/main" id="{690F1E8B-7A28-EB48-8FF1-FED478526A26}"/>
              </a:ext>
            </a:extLst>
          </p:cNvPr>
          <p:cNvSpPr txBox="1"/>
          <p:nvPr/>
        </p:nvSpPr>
        <p:spPr>
          <a:xfrm>
            <a:off x="298378" y="703156"/>
            <a:ext cx="8320331" cy="2169825"/>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1800" dirty="0"/>
              <a:t>You can also create react app using the following commands:</a:t>
            </a:r>
          </a:p>
          <a:p>
            <a:pPr>
              <a:lnSpc>
                <a:spcPct val="150000"/>
              </a:lnSpc>
            </a:pPr>
            <a:r>
              <a:rPr lang="en-US" sz="1800" b="1" dirty="0">
                <a:solidFill>
                  <a:srgbClr val="FF0000"/>
                </a:solidFill>
              </a:rPr>
              <a:t>	 </a:t>
            </a:r>
            <a:r>
              <a:rPr lang="en-US" sz="1800" b="1" dirty="0">
                <a:solidFill>
                  <a:schemeClr val="accent3">
                    <a:lumMod val="60000"/>
                    <a:lumOff val="40000"/>
                  </a:schemeClr>
                </a:solidFill>
              </a:rPr>
              <a:t>npm install create-react-app –g </a:t>
            </a:r>
            <a:r>
              <a:rPr lang="en-US" sz="1200" dirty="0">
                <a:solidFill>
                  <a:srgbClr val="92D050"/>
                </a:solidFill>
              </a:rPr>
              <a:t>// first install create-react-app</a:t>
            </a:r>
          </a:p>
          <a:p>
            <a:pPr>
              <a:lnSpc>
                <a:spcPct val="150000"/>
              </a:lnSpc>
            </a:pPr>
            <a:r>
              <a:rPr lang="en-US" sz="1800" b="1" dirty="0">
                <a:solidFill>
                  <a:srgbClr val="FF0000"/>
                </a:solidFill>
              </a:rPr>
              <a:t>	 </a:t>
            </a:r>
            <a:r>
              <a:rPr lang="en-US" sz="1800" b="1" dirty="0">
                <a:solidFill>
                  <a:schemeClr val="accent3">
                    <a:lumMod val="60000"/>
                    <a:lumOff val="40000"/>
                  </a:schemeClr>
                </a:solidFill>
              </a:rPr>
              <a:t>create-react-app [ project-name ] </a:t>
            </a:r>
            <a:r>
              <a:rPr lang="en-US" sz="1200" dirty="0">
                <a:solidFill>
                  <a:srgbClr val="92D050"/>
                </a:solidFill>
              </a:rPr>
              <a:t>// use create-react-app to create project</a:t>
            </a:r>
          </a:p>
          <a:p>
            <a:pPr>
              <a:lnSpc>
                <a:spcPct val="150000"/>
              </a:lnSpc>
            </a:pPr>
            <a:r>
              <a:rPr lang="en-US" sz="1800" b="1" dirty="0">
                <a:solidFill>
                  <a:srgbClr val="FF0000"/>
                </a:solidFill>
              </a:rPr>
              <a:t>	 </a:t>
            </a:r>
            <a:r>
              <a:rPr lang="en-US" sz="1800" b="1" dirty="0">
                <a:solidFill>
                  <a:schemeClr val="accent3">
                    <a:lumMod val="60000"/>
                    <a:lumOff val="40000"/>
                  </a:schemeClr>
                </a:solidFill>
              </a:rPr>
              <a:t>npm start</a:t>
            </a:r>
          </a:p>
          <a:p>
            <a:pPr marL="285750" indent="-285750">
              <a:lnSpc>
                <a:spcPct val="150000"/>
              </a:lnSpc>
              <a:buFont typeface="Arial" panose="020B0604020202020204" pitchFamily="34" charset="0"/>
              <a:buChar char="•"/>
            </a:pPr>
            <a:r>
              <a:rPr lang="en-US" sz="1800" dirty="0"/>
              <a:t>It is recommended to use first approach </a:t>
            </a:r>
          </a:p>
        </p:txBody>
      </p:sp>
    </p:spTree>
    <p:extLst>
      <p:ext uri="{BB962C8B-B14F-4D97-AF65-F5344CB8AC3E}">
        <p14:creationId xmlns:p14="http://schemas.microsoft.com/office/powerpoint/2010/main" val="269720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431727" y="188299"/>
            <a:ext cx="8280543" cy="649349"/>
          </a:xfrm>
        </p:spPr>
        <p:txBody>
          <a:bodyPr/>
          <a:lstStyle/>
          <a:p>
            <a:r>
              <a:rPr lang="en-US" b="1" dirty="0"/>
              <a:t>React Project folder structure</a:t>
            </a:r>
            <a:br>
              <a:rPr lang="en-US" b="1" dirty="0"/>
            </a:br>
            <a:br>
              <a:rPr lang="en-US" b="1" dirty="0"/>
            </a:br>
            <a:endParaRPr lang="en-SO"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298378" y="896183"/>
            <a:ext cx="8547243" cy="307777"/>
          </a:xfrm>
          <a:prstGeom prst="rect">
            <a:avLst/>
          </a:prstGeom>
          <a:noFill/>
        </p:spPr>
        <p:txBody>
          <a:bodyPr wrap="square" rtlCol="0">
            <a:spAutoFit/>
          </a:bodyPr>
          <a:lstStyle/>
          <a:p>
            <a:pPr lvl="3"/>
            <a:r>
              <a:rPr lang="en-US" b="1" dirty="0"/>
              <a:t>	</a:t>
            </a:r>
          </a:p>
        </p:txBody>
      </p:sp>
      <p:pic>
        <p:nvPicPr>
          <p:cNvPr id="4" name="Picture 3">
            <a:extLst>
              <a:ext uri="{FF2B5EF4-FFF2-40B4-BE49-F238E27FC236}">
                <a16:creationId xmlns:a16="http://schemas.microsoft.com/office/drawing/2014/main" id="{86F7E80B-1D7A-450E-8FA9-BCC07B83E8D2}"/>
              </a:ext>
            </a:extLst>
          </p:cNvPr>
          <p:cNvPicPr>
            <a:picLocks noChangeAspect="1"/>
          </p:cNvPicPr>
          <p:nvPr/>
        </p:nvPicPr>
        <p:blipFill>
          <a:blip r:embed="rId3"/>
          <a:stretch>
            <a:fillRect/>
          </a:stretch>
        </p:blipFill>
        <p:spPr>
          <a:xfrm>
            <a:off x="431727" y="837648"/>
            <a:ext cx="2319505" cy="4250886"/>
          </a:xfrm>
          <a:prstGeom prst="rect">
            <a:avLst/>
          </a:prstGeom>
        </p:spPr>
      </p:pic>
      <p:cxnSp>
        <p:nvCxnSpPr>
          <p:cNvPr id="7" name="Straight Arrow Connector 6">
            <a:extLst>
              <a:ext uri="{FF2B5EF4-FFF2-40B4-BE49-F238E27FC236}">
                <a16:creationId xmlns:a16="http://schemas.microsoft.com/office/drawing/2014/main" id="{AB27884A-68F0-4DCE-BA5A-FD71B484C5C4}"/>
              </a:ext>
            </a:extLst>
          </p:cNvPr>
          <p:cNvCxnSpPr/>
          <p:nvPr/>
        </p:nvCxnSpPr>
        <p:spPr>
          <a:xfrm flipH="1" flipV="1">
            <a:off x="1343025" y="1348484"/>
            <a:ext cx="2628900" cy="1009650"/>
          </a:xfrm>
          <a:prstGeom prst="straightConnector1">
            <a:avLst/>
          </a:prstGeom>
          <a:ln>
            <a:solidFill>
              <a:srgbClr val="00B050"/>
            </a:solidFill>
            <a:tailEnd type="triangle"/>
          </a:ln>
        </p:spPr>
        <p:style>
          <a:lnRef idx="3">
            <a:schemeClr val="accent4"/>
          </a:lnRef>
          <a:fillRef idx="0">
            <a:schemeClr val="accent4"/>
          </a:fillRef>
          <a:effectRef idx="2">
            <a:schemeClr val="accent4"/>
          </a:effectRef>
          <a:fontRef idx="minor">
            <a:schemeClr val="tx1"/>
          </a:fontRef>
        </p:style>
      </p:cxnSp>
      <p:cxnSp>
        <p:nvCxnSpPr>
          <p:cNvPr id="8" name="Straight Arrow Connector 7">
            <a:extLst>
              <a:ext uri="{FF2B5EF4-FFF2-40B4-BE49-F238E27FC236}">
                <a16:creationId xmlns:a16="http://schemas.microsoft.com/office/drawing/2014/main" id="{477C4D63-C325-464D-953B-FF5F1A4B2DA8}"/>
              </a:ext>
            </a:extLst>
          </p:cNvPr>
          <p:cNvCxnSpPr/>
          <p:nvPr/>
        </p:nvCxnSpPr>
        <p:spPr>
          <a:xfrm flipH="1" flipV="1">
            <a:off x="1181100" y="2785367"/>
            <a:ext cx="2628900" cy="1009650"/>
          </a:xfrm>
          <a:prstGeom prst="straightConnector1">
            <a:avLst/>
          </a:prstGeom>
          <a:ln>
            <a:solidFill>
              <a:srgbClr val="00B050"/>
            </a:solidFill>
            <a:tailEnd type="triangle"/>
          </a:ln>
        </p:spPr>
        <p:style>
          <a:lnRef idx="3">
            <a:schemeClr val="accent4"/>
          </a:lnRef>
          <a:fillRef idx="0">
            <a:schemeClr val="accent4"/>
          </a:fillRef>
          <a:effectRef idx="2">
            <a:schemeClr val="accent4"/>
          </a:effectRef>
          <a:fontRef idx="minor">
            <a:schemeClr val="tx1"/>
          </a:fontRef>
        </p:style>
      </p:cxnSp>
      <p:cxnSp>
        <p:nvCxnSpPr>
          <p:cNvPr id="9" name="Straight Arrow Connector 8">
            <a:extLst>
              <a:ext uri="{FF2B5EF4-FFF2-40B4-BE49-F238E27FC236}">
                <a16:creationId xmlns:a16="http://schemas.microsoft.com/office/drawing/2014/main" id="{B3B1C556-6C01-448C-B0B3-719A2B443272}"/>
              </a:ext>
            </a:extLst>
          </p:cNvPr>
          <p:cNvCxnSpPr>
            <a:cxnSpLocks/>
          </p:cNvCxnSpPr>
          <p:nvPr/>
        </p:nvCxnSpPr>
        <p:spPr>
          <a:xfrm flipH="1" flipV="1">
            <a:off x="1783062" y="4198020"/>
            <a:ext cx="2026938" cy="757181"/>
          </a:xfrm>
          <a:prstGeom prst="straightConnector1">
            <a:avLst/>
          </a:prstGeom>
          <a:ln>
            <a:solidFill>
              <a:srgbClr val="00B050"/>
            </a:solidFill>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4046761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431727" y="188299"/>
            <a:ext cx="8280543" cy="649349"/>
          </a:xfrm>
        </p:spPr>
        <p:txBody>
          <a:bodyPr/>
          <a:lstStyle/>
          <a:p>
            <a:r>
              <a:rPr lang="en-US" b="1" dirty="0"/>
              <a:t>React Project folder structure</a:t>
            </a:r>
            <a:br>
              <a:rPr lang="en-US" b="1" dirty="0"/>
            </a:br>
            <a:br>
              <a:rPr lang="en-US" b="1" dirty="0"/>
            </a:br>
            <a:endParaRPr lang="en-SO"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298378" y="896183"/>
            <a:ext cx="8547243" cy="3416320"/>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1800" b="1" dirty="0"/>
              <a:t>node_modules/</a:t>
            </a:r>
            <a:r>
              <a:rPr lang="en-US" sz="1800" dirty="0"/>
              <a:t>: This folder contains all node packages that have been installed. Since we used create-react-app, a couple of node modules are already installed. We’ll not touch this folder, since node packages are usually installed and uninstalled with npm via the command line.</a:t>
            </a:r>
          </a:p>
          <a:p>
            <a:pPr marL="285750" indent="-285750">
              <a:lnSpc>
                <a:spcPct val="150000"/>
              </a:lnSpc>
              <a:buFont typeface="Wingdings" panose="05000000000000000000" pitchFamily="2" charset="2"/>
              <a:buChar char="§"/>
            </a:pPr>
            <a:r>
              <a:rPr lang="en-US" sz="1800" b="1" dirty="0"/>
              <a:t>package.json</a:t>
            </a:r>
            <a:r>
              <a:rPr lang="en-US" sz="1800" dirty="0"/>
              <a:t>: This file shows you a list of node package dependencies and other project configurations.</a:t>
            </a:r>
          </a:p>
          <a:p>
            <a:pPr marL="285750" indent="-285750">
              <a:lnSpc>
                <a:spcPct val="150000"/>
              </a:lnSpc>
              <a:buFont typeface="Wingdings" panose="05000000000000000000" pitchFamily="2" charset="2"/>
              <a:buChar char="§"/>
            </a:pPr>
            <a:r>
              <a:rPr lang="en-US" sz="1800" b="1" dirty="0"/>
              <a:t>package-</a:t>
            </a:r>
            <a:r>
              <a:rPr lang="en-US" sz="1800" b="1" dirty="0" err="1"/>
              <a:t>lock.json</a:t>
            </a:r>
            <a:r>
              <a:rPr lang="en-US" sz="1800" dirty="0"/>
              <a:t>: This file indicates npm how to break down all node package versions. We’ll not touch this file.</a:t>
            </a:r>
          </a:p>
        </p:txBody>
      </p:sp>
    </p:spTree>
    <p:extLst>
      <p:ext uri="{BB962C8B-B14F-4D97-AF65-F5344CB8AC3E}">
        <p14:creationId xmlns:p14="http://schemas.microsoft.com/office/powerpoint/2010/main" val="40441257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431727" y="188299"/>
            <a:ext cx="8280543" cy="649349"/>
          </a:xfrm>
        </p:spPr>
        <p:txBody>
          <a:bodyPr/>
          <a:lstStyle/>
          <a:p>
            <a:r>
              <a:rPr lang="en-US" b="1" dirty="0"/>
              <a:t>React Project folder structure</a:t>
            </a:r>
            <a:br>
              <a:rPr lang="en-US" b="1" dirty="0"/>
            </a:br>
            <a:br>
              <a:rPr lang="en-US" b="1" dirty="0"/>
            </a:br>
            <a:endParaRPr lang="en-SO"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298378" y="896183"/>
            <a:ext cx="8547243" cy="3000821"/>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1800" b="1" dirty="0"/>
              <a:t>.gitignore</a:t>
            </a:r>
            <a:r>
              <a:rPr lang="en-US" sz="1800" dirty="0"/>
              <a:t>: This file displays all files and folders that shouldn’t be added to your git repository when using git, as such files and folders should be located only in your local project. </a:t>
            </a:r>
          </a:p>
          <a:p>
            <a:pPr marL="285750" indent="-285750">
              <a:lnSpc>
                <a:spcPct val="150000"/>
              </a:lnSpc>
              <a:buFont typeface="Wingdings" panose="05000000000000000000" pitchFamily="2" charset="2"/>
              <a:buChar char="§"/>
            </a:pPr>
            <a:r>
              <a:rPr lang="en-US" sz="1800" b="1" dirty="0"/>
              <a:t>public/</a:t>
            </a:r>
            <a:r>
              <a:rPr lang="en-US" sz="1800" dirty="0"/>
              <a:t>: This folder holds development files, such as public/index.html. The index file is displayed on localhost:3000 when the app is in development or on a domain that is hosted elsewhere. The default setup handles relating this index.html with all the JavaScript from </a:t>
            </a:r>
            <a:r>
              <a:rPr lang="en-US" sz="1800" b="1" dirty="0"/>
              <a:t>src/.</a:t>
            </a:r>
          </a:p>
        </p:txBody>
      </p:sp>
    </p:spTree>
    <p:extLst>
      <p:ext uri="{BB962C8B-B14F-4D97-AF65-F5344CB8AC3E}">
        <p14:creationId xmlns:p14="http://schemas.microsoft.com/office/powerpoint/2010/main" val="27659547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431727" y="188299"/>
            <a:ext cx="8280543" cy="649349"/>
          </a:xfrm>
        </p:spPr>
        <p:txBody>
          <a:bodyPr/>
          <a:lstStyle/>
          <a:p>
            <a:r>
              <a:rPr lang="en-US" b="1" dirty="0"/>
              <a:t>React Project folder structure</a:t>
            </a:r>
            <a:br>
              <a:rPr lang="en-US" b="1" dirty="0"/>
            </a:br>
            <a:br>
              <a:rPr lang="en-US" b="1" dirty="0"/>
            </a:br>
            <a:endParaRPr lang="en-SO"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298378" y="896183"/>
            <a:ext cx="8547243" cy="3000821"/>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1800" dirty="0"/>
              <a:t>In the beginning, everything you need is located in the </a:t>
            </a:r>
            <a:r>
              <a:rPr lang="en-US" sz="1800" b="1" dirty="0"/>
              <a:t>src/</a:t>
            </a:r>
            <a:r>
              <a:rPr lang="en-US" sz="1800" dirty="0"/>
              <a:t> folder. The main focus lies on the </a:t>
            </a:r>
            <a:r>
              <a:rPr lang="en-US" sz="1800" b="1" dirty="0"/>
              <a:t>src/App.js</a:t>
            </a:r>
            <a:r>
              <a:rPr lang="en-US" sz="1800" dirty="0"/>
              <a:t> file which is used to implement React components.</a:t>
            </a:r>
          </a:p>
          <a:p>
            <a:pPr marL="285750" indent="-285750">
              <a:lnSpc>
                <a:spcPct val="150000"/>
              </a:lnSpc>
              <a:buFont typeface="Wingdings" panose="05000000000000000000" pitchFamily="2" charset="2"/>
              <a:buChar char="§"/>
            </a:pPr>
            <a:r>
              <a:rPr lang="en-US" sz="1800" dirty="0"/>
              <a:t>It will be used to implement your application, but later you might want to split up your components into multiple files, where each file maintains one or more components on its own.</a:t>
            </a:r>
          </a:p>
          <a:p>
            <a:pPr marL="285750" indent="-285750">
              <a:lnSpc>
                <a:spcPct val="150000"/>
              </a:lnSpc>
              <a:buFont typeface="Wingdings" panose="05000000000000000000" pitchFamily="2" charset="2"/>
              <a:buChar char="§"/>
            </a:pPr>
            <a:r>
              <a:rPr lang="en-US" sz="1800" dirty="0"/>
              <a:t>All your project-specific commands can be found in your</a:t>
            </a:r>
          </a:p>
          <a:p>
            <a:pPr>
              <a:lnSpc>
                <a:spcPct val="150000"/>
              </a:lnSpc>
            </a:pPr>
            <a:r>
              <a:rPr lang="en-US" sz="1800" dirty="0"/>
              <a:t>     </a:t>
            </a:r>
            <a:r>
              <a:rPr lang="en-US" sz="1800" b="1" dirty="0"/>
              <a:t>package.json</a:t>
            </a:r>
            <a:r>
              <a:rPr lang="en-US" sz="1800" dirty="0"/>
              <a:t> under the scripts property.</a:t>
            </a:r>
          </a:p>
        </p:txBody>
      </p:sp>
    </p:spTree>
    <p:extLst>
      <p:ext uri="{BB962C8B-B14F-4D97-AF65-F5344CB8AC3E}">
        <p14:creationId xmlns:p14="http://schemas.microsoft.com/office/powerpoint/2010/main" val="3905387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241091" y="190033"/>
            <a:ext cx="8520600" cy="607800"/>
          </a:xfrm>
        </p:spPr>
        <p:txBody>
          <a:bodyPr/>
          <a:lstStyle/>
          <a:p>
            <a:r>
              <a:rPr lang="en-US" b="1" dirty="0"/>
              <a:t>Web Development</a:t>
            </a:r>
            <a:endParaRPr lang="en-SO" b="1"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241091" y="844895"/>
            <a:ext cx="8585735" cy="355481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800" b="1" dirty="0"/>
              <a:t>Web development</a:t>
            </a:r>
            <a:r>
              <a:rPr lang="en-US" sz="1800" dirty="0"/>
              <a:t> refers to the building, creating, and maintaining of websites. It includes aspects such as web design, web publishing, web programming, and database management. It is the creation of an application that works over the internet i.e. websites.</a:t>
            </a:r>
          </a:p>
          <a:p>
            <a:endParaRPr lang="en-US" sz="1800" dirty="0"/>
          </a:p>
          <a:p>
            <a:pPr marL="285750" indent="-285750">
              <a:lnSpc>
                <a:spcPct val="150000"/>
              </a:lnSpc>
              <a:buFont typeface="Wingdings" panose="05000000000000000000" pitchFamily="2" charset="2"/>
              <a:buChar char="Ø"/>
            </a:pPr>
            <a:r>
              <a:rPr lang="en-US" sz="1800" dirty="0"/>
              <a:t>A </a:t>
            </a:r>
            <a:r>
              <a:rPr lang="en-US" sz="1800" b="1" dirty="0"/>
              <a:t>website</a:t>
            </a:r>
            <a:r>
              <a:rPr lang="en-US" sz="1800" dirty="0"/>
              <a:t> (also written as web site) is a collection of web pages and related content that is identified by a common domain name and published on at least one web server.</a:t>
            </a:r>
          </a:p>
          <a:p>
            <a:endParaRPr lang="en-US" sz="1800" dirty="0"/>
          </a:p>
        </p:txBody>
      </p:sp>
    </p:spTree>
    <p:extLst>
      <p:ext uri="{BB962C8B-B14F-4D97-AF65-F5344CB8AC3E}">
        <p14:creationId xmlns:p14="http://schemas.microsoft.com/office/powerpoint/2010/main" val="1564421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431727" y="188299"/>
            <a:ext cx="8280543" cy="649349"/>
          </a:xfrm>
        </p:spPr>
        <p:txBody>
          <a:bodyPr/>
          <a:lstStyle/>
          <a:p>
            <a:r>
              <a:rPr lang="en-US" b="1" dirty="0"/>
              <a:t>React Project folder structure</a:t>
            </a:r>
            <a:br>
              <a:rPr lang="en-US" b="1" dirty="0"/>
            </a:br>
            <a:br>
              <a:rPr lang="en-US" b="1" dirty="0"/>
            </a:br>
            <a:endParaRPr lang="en-SO"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673763" y="837648"/>
            <a:ext cx="8038507" cy="3416320"/>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1800" b="1" dirty="0"/>
              <a:t>Package.json may look similar to these</a:t>
            </a:r>
          </a:p>
          <a:p>
            <a:pPr>
              <a:lnSpc>
                <a:spcPct val="150000"/>
              </a:lnSpc>
            </a:pPr>
            <a:endParaRPr lang="en-US" sz="1800" b="1" dirty="0"/>
          </a:p>
          <a:p>
            <a:pPr>
              <a:lnSpc>
                <a:spcPct val="150000"/>
              </a:lnSpc>
            </a:pPr>
            <a:endParaRPr lang="en-US" sz="1800" b="1" dirty="0"/>
          </a:p>
          <a:p>
            <a:pPr>
              <a:lnSpc>
                <a:spcPct val="150000"/>
              </a:lnSpc>
            </a:pPr>
            <a:endParaRPr lang="en-US" sz="1800" b="1" dirty="0"/>
          </a:p>
          <a:p>
            <a:pPr>
              <a:lnSpc>
                <a:spcPct val="150000"/>
              </a:lnSpc>
            </a:pPr>
            <a:endParaRPr lang="en-US" sz="1800" b="1" dirty="0"/>
          </a:p>
          <a:p>
            <a:pPr>
              <a:lnSpc>
                <a:spcPct val="150000"/>
              </a:lnSpc>
            </a:pPr>
            <a:endParaRPr lang="en-US" sz="1800" b="1" dirty="0"/>
          </a:p>
          <a:p>
            <a:pPr>
              <a:lnSpc>
                <a:spcPct val="150000"/>
              </a:lnSpc>
            </a:pPr>
            <a:endParaRPr lang="en-US" sz="1800" b="1" dirty="0"/>
          </a:p>
          <a:p>
            <a:pPr>
              <a:lnSpc>
                <a:spcPct val="150000"/>
              </a:lnSpc>
            </a:pPr>
            <a:r>
              <a:rPr lang="en-US" sz="1800" b="1" dirty="0"/>
              <a:t> </a:t>
            </a:r>
          </a:p>
        </p:txBody>
      </p:sp>
      <p:pic>
        <p:nvPicPr>
          <p:cNvPr id="3" name="Picture 2"/>
          <p:cNvPicPr>
            <a:picLocks noChangeAspect="1"/>
          </p:cNvPicPr>
          <p:nvPr/>
        </p:nvPicPr>
        <p:blipFill>
          <a:blip r:embed="rId3"/>
          <a:stretch>
            <a:fillRect/>
          </a:stretch>
        </p:blipFill>
        <p:spPr>
          <a:xfrm>
            <a:off x="673763" y="1398046"/>
            <a:ext cx="7810500" cy="2557938"/>
          </a:xfrm>
          <a:prstGeom prst="rect">
            <a:avLst/>
          </a:prstGeom>
        </p:spPr>
      </p:pic>
    </p:spTree>
    <p:extLst>
      <p:ext uri="{BB962C8B-B14F-4D97-AF65-F5344CB8AC3E}">
        <p14:creationId xmlns:p14="http://schemas.microsoft.com/office/powerpoint/2010/main" val="40795463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431727" y="188299"/>
            <a:ext cx="8280543" cy="649349"/>
          </a:xfrm>
        </p:spPr>
        <p:txBody>
          <a:bodyPr/>
          <a:lstStyle/>
          <a:p>
            <a:r>
              <a:rPr lang="en-US" b="1" dirty="0"/>
              <a:t>React Project folder structure</a:t>
            </a:r>
            <a:br>
              <a:rPr lang="en-US" b="1" dirty="0"/>
            </a:br>
            <a:br>
              <a:rPr lang="en-US" b="1" dirty="0"/>
            </a:br>
            <a:endParaRPr lang="en-SO"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673763" y="837648"/>
            <a:ext cx="8038507" cy="3416320"/>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1800" b="1" dirty="0"/>
              <a:t>Package.json scripts</a:t>
            </a:r>
          </a:p>
          <a:p>
            <a:pPr>
              <a:lnSpc>
                <a:spcPct val="150000"/>
              </a:lnSpc>
            </a:pPr>
            <a:endParaRPr lang="en-US" sz="1800" b="1" dirty="0"/>
          </a:p>
          <a:p>
            <a:pPr>
              <a:lnSpc>
                <a:spcPct val="150000"/>
              </a:lnSpc>
            </a:pPr>
            <a:endParaRPr lang="en-US" sz="1800" b="1" dirty="0"/>
          </a:p>
          <a:p>
            <a:pPr>
              <a:lnSpc>
                <a:spcPct val="150000"/>
              </a:lnSpc>
            </a:pPr>
            <a:endParaRPr lang="en-US" sz="1800" b="1" dirty="0"/>
          </a:p>
          <a:p>
            <a:pPr>
              <a:lnSpc>
                <a:spcPct val="150000"/>
              </a:lnSpc>
            </a:pPr>
            <a:endParaRPr lang="en-US" sz="1800" b="1" dirty="0"/>
          </a:p>
          <a:p>
            <a:pPr>
              <a:lnSpc>
                <a:spcPct val="150000"/>
              </a:lnSpc>
            </a:pPr>
            <a:endParaRPr lang="en-US" sz="1800" b="1" dirty="0"/>
          </a:p>
          <a:p>
            <a:pPr>
              <a:lnSpc>
                <a:spcPct val="150000"/>
              </a:lnSpc>
            </a:pPr>
            <a:endParaRPr lang="en-US" sz="1800" b="1" dirty="0"/>
          </a:p>
          <a:p>
            <a:pPr>
              <a:lnSpc>
                <a:spcPct val="150000"/>
              </a:lnSpc>
            </a:pPr>
            <a:r>
              <a:rPr lang="en-US" sz="1800" b="1" dirty="0"/>
              <a:t> </a:t>
            </a:r>
          </a:p>
        </p:txBody>
      </p:sp>
      <p:pic>
        <p:nvPicPr>
          <p:cNvPr id="4" name="Picture 3"/>
          <p:cNvPicPr>
            <a:picLocks noChangeAspect="1"/>
          </p:cNvPicPr>
          <p:nvPr/>
        </p:nvPicPr>
        <p:blipFill>
          <a:blip r:embed="rId3"/>
          <a:stretch>
            <a:fillRect/>
          </a:stretch>
        </p:blipFill>
        <p:spPr>
          <a:xfrm>
            <a:off x="981777" y="1438275"/>
            <a:ext cx="7447848" cy="2266950"/>
          </a:xfrm>
          <a:prstGeom prst="rect">
            <a:avLst/>
          </a:prstGeom>
        </p:spPr>
      </p:pic>
    </p:spTree>
    <p:extLst>
      <p:ext uri="{BB962C8B-B14F-4D97-AF65-F5344CB8AC3E}">
        <p14:creationId xmlns:p14="http://schemas.microsoft.com/office/powerpoint/2010/main" val="2048282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BFFCE-C703-441B-AAAB-6965691D01FF}"/>
              </a:ext>
            </a:extLst>
          </p:cNvPr>
          <p:cNvSpPr>
            <a:spLocks noGrp="1"/>
          </p:cNvSpPr>
          <p:nvPr>
            <p:ph type="title"/>
          </p:nvPr>
        </p:nvSpPr>
        <p:spPr/>
        <p:txBody>
          <a:bodyPr/>
          <a:lstStyle/>
          <a:p>
            <a:r>
              <a:rPr lang="en-US" b="1" dirty="0"/>
              <a:t>Introduction to JSX</a:t>
            </a:r>
          </a:p>
        </p:txBody>
      </p:sp>
      <p:sp>
        <p:nvSpPr>
          <p:cNvPr id="3" name="Text Placeholder 2">
            <a:extLst>
              <a:ext uri="{FF2B5EF4-FFF2-40B4-BE49-F238E27FC236}">
                <a16:creationId xmlns:a16="http://schemas.microsoft.com/office/drawing/2014/main" id="{ED179510-5EDB-402C-AED1-6EA913E6BBD0}"/>
              </a:ext>
            </a:extLst>
          </p:cNvPr>
          <p:cNvSpPr>
            <a:spLocks noGrp="1"/>
          </p:cNvSpPr>
          <p:nvPr>
            <p:ph type="body" idx="1"/>
          </p:nvPr>
        </p:nvSpPr>
        <p:spPr>
          <a:xfrm>
            <a:off x="311699" y="1229974"/>
            <a:ext cx="8520599" cy="3913525"/>
          </a:xfrm>
        </p:spPr>
        <p:txBody>
          <a:bodyPr/>
          <a:lstStyle/>
          <a:p>
            <a:pPr marL="139700" indent="0">
              <a:buNone/>
            </a:pPr>
            <a:r>
              <a:rPr lang="en-US" dirty="0"/>
              <a:t>JSX allows us to write HTML elements in JavaScript and place them in the DOM without any </a:t>
            </a:r>
            <a:r>
              <a:rPr lang="en-US" dirty="0" err="1"/>
              <a:t>createElement</a:t>
            </a:r>
            <a:r>
              <a:rPr lang="en-US" dirty="0"/>
              <a:t>()  and/or </a:t>
            </a:r>
            <a:r>
              <a:rPr lang="en-US" dirty="0" err="1"/>
              <a:t>appendChild</a:t>
            </a:r>
            <a:r>
              <a:rPr lang="en-US" dirty="0"/>
              <a:t>() methods.</a:t>
            </a:r>
          </a:p>
          <a:p>
            <a:pPr marL="139700" indent="0">
              <a:buNone/>
            </a:pPr>
            <a:endParaRPr lang="en-US" dirty="0"/>
          </a:p>
          <a:p>
            <a:r>
              <a:rPr lang="en-US" dirty="0"/>
              <a:t>JSX stands for JavaScript XML.</a:t>
            </a:r>
          </a:p>
          <a:p>
            <a:r>
              <a:rPr lang="en-US" dirty="0"/>
              <a:t>JSX converts HTML tags into react elements.</a:t>
            </a:r>
          </a:p>
          <a:p>
            <a:r>
              <a:rPr lang="en-US" dirty="0"/>
              <a:t>JSX makes it easier to write and add HTML in React.</a:t>
            </a:r>
          </a:p>
          <a:p>
            <a:endParaRPr lang="en-US" dirty="0"/>
          </a:p>
          <a:p>
            <a:pPr marL="139700" indent="0">
              <a:buNone/>
            </a:pPr>
            <a:r>
              <a:rPr lang="en-US" b="1" dirty="0">
                <a:solidFill>
                  <a:schemeClr val="tx1"/>
                </a:solidFill>
              </a:rPr>
              <a:t>Here is example. JSX:</a:t>
            </a:r>
          </a:p>
        </p:txBody>
      </p:sp>
      <p:pic>
        <p:nvPicPr>
          <p:cNvPr id="8" name="Picture 7">
            <a:extLst>
              <a:ext uri="{FF2B5EF4-FFF2-40B4-BE49-F238E27FC236}">
                <a16:creationId xmlns:a16="http://schemas.microsoft.com/office/drawing/2014/main" id="{7234D2C0-9249-4325-9351-D24D53B4E1C2}"/>
              </a:ext>
            </a:extLst>
          </p:cNvPr>
          <p:cNvPicPr>
            <a:picLocks noChangeAspect="1"/>
          </p:cNvPicPr>
          <p:nvPr/>
        </p:nvPicPr>
        <p:blipFill>
          <a:blip r:embed="rId2"/>
          <a:stretch>
            <a:fillRect/>
          </a:stretch>
        </p:blipFill>
        <p:spPr>
          <a:xfrm>
            <a:off x="556813" y="3352711"/>
            <a:ext cx="5725324" cy="1276528"/>
          </a:xfrm>
          <a:prstGeom prst="rect">
            <a:avLst/>
          </a:prstGeom>
        </p:spPr>
      </p:pic>
    </p:spTree>
    <p:extLst>
      <p:ext uri="{BB962C8B-B14F-4D97-AF65-F5344CB8AC3E}">
        <p14:creationId xmlns:p14="http://schemas.microsoft.com/office/powerpoint/2010/main" val="8142636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BFFCE-C703-441B-AAAB-6965691D01FF}"/>
              </a:ext>
            </a:extLst>
          </p:cNvPr>
          <p:cNvSpPr>
            <a:spLocks noGrp="1"/>
          </p:cNvSpPr>
          <p:nvPr>
            <p:ph type="title"/>
          </p:nvPr>
        </p:nvSpPr>
        <p:spPr/>
        <p:txBody>
          <a:bodyPr/>
          <a:lstStyle/>
          <a:p>
            <a:r>
              <a:rPr lang="en-US" b="1" dirty="0"/>
              <a:t>Introduction to JSX</a:t>
            </a:r>
          </a:p>
        </p:txBody>
      </p:sp>
      <p:sp>
        <p:nvSpPr>
          <p:cNvPr id="3" name="Text Placeholder 2">
            <a:extLst>
              <a:ext uri="{FF2B5EF4-FFF2-40B4-BE49-F238E27FC236}">
                <a16:creationId xmlns:a16="http://schemas.microsoft.com/office/drawing/2014/main" id="{ED179510-5EDB-402C-AED1-6EA913E6BBD0}"/>
              </a:ext>
            </a:extLst>
          </p:cNvPr>
          <p:cNvSpPr>
            <a:spLocks noGrp="1"/>
          </p:cNvSpPr>
          <p:nvPr>
            <p:ph type="body" idx="1"/>
          </p:nvPr>
        </p:nvSpPr>
        <p:spPr>
          <a:xfrm>
            <a:off x="311699" y="1229974"/>
            <a:ext cx="8520599" cy="3913525"/>
          </a:xfrm>
        </p:spPr>
        <p:txBody>
          <a:bodyPr/>
          <a:lstStyle/>
          <a:p>
            <a:pPr marL="139700" indent="0">
              <a:buNone/>
            </a:pPr>
            <a:r>
              <a:rPr lang="en-US" dirty="0"/>
              <a:t>As you can see in the first example, JSX allows us to write HTML directly within the JavaScript code.</a:t>
            </a:r>
          </a:p>
          <a:p>
            <a:pPr marL="139700" indent="0">
              <a:buNone/>
            </a:pPr>
            <a:endParaRPr lang="en-US" dirty="0"/>
          </a:p>
          <a:p>
            <a:pPr marL="139700" indent="0">
              <a:buNone/>
            </a:pPr>
            <a:r>
              <a:rPr lang="en-US" dirty="0"/>
              <a:t>JSX is an extension of the JavaScript language based on ES6, and is translated into regular JavaScript at runtime.</a:t>
            </a:r>
          </a:p>
          <a:p>
            <a:pPr marL="139700" indent="0">
              <a:buNone/>
            </a:pPr>
            <a:endParaRPr lang="en-US" dirty="0"/>
          </a:p>
        </p:txBody>
      </p:sp>
    </p:spTree>
    <p:extLst>
      <p:ext uri="{BB962C8B-B14F-4D97-AF65-F5344CB8AC3E}">
        <p14:creationId xmlns:p14="http://schemas.microsoft.com/office/powerpoint/2010/main" val="1548612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BFFCE-C703-441B-AAAB-6965691D01FF}"/>
              </a:ext>
            </a:extLst>
          </p:cNvPr>
          <p:cNvSpPr>
            <a:spLocks noGrp="1"/>
          </p:cNvSpPr>
          <p:nvPr>
            <p:ph type="title"/>
          </p:nvPr>
        </p:nvSpPr>
        <p:spPr/>
        <p:txBody>
          <a:bodyPr/>
          <a:lstStyle/>
          <a:p>
            <a:r>
              <a:rPr lang="en-US" b="1" dirty="0"/>
              <a:t>Dynamic Values &amp; lists in JSX</a:t>
            </a:r>
          </a:p>
        </p:txBody>
      </p:sp>
      <p:sp>
        <p:nvSpPr>
          <p:cNvPr id="3" name="Text Placeholder 2">
            <a:extLst>
              <a:ext uri="{FF2B5EF4-FFF2-40B4-BE49-F238E27FC236}">
                <a16:creationId xmlns:a16="http://schemas.microsoft.com/office/drawing/2014/main" id="{ED179510-5EDB-402C-AED1-6EA913E6BBD0}"/>
              </a:ext>
            </a:extLst>
          </p:cNvPr>
          <p:cNvSpPr>
            <a:spLocks noGrp="1"/>
          </p:cNvSpPr>
          <p:nvPr>
            <p:ph type="body" idx="1"/>
          </p:nvPr>
        </p:nvSpPr>
        <p:spPr>
          <a:xfrm>
            <a:off x="311699" y="1229974"/>
            <a:ext cx="8520599" cy="3913525"/>
          </a:xfrm>
        </p:spPr>
        <p:txBody>
          <a:bodyPr/>
          <a:lstStyle/>
          <a:p>
            <a:pPr marL="139700" indent="0">
              <a:buNone/>
            </a:pPr>
            <a:r>
              <a:rPr lang="en-US" dirty="0"/>
              <a:t>With JSX you can write expressions, variables inside curly braces </a:t>
            </a:r>
            <a:r>
              <a:rPr lang="en-US" dirty="0">
                <a:solidFill>
                  <a:srgbClr val="00B050"/>
                </a:solidFill>
              </a:rPr>
              <a:t>{ }.</a:t>
            </a:r>
          </a:p>
          <a:p>
            <a:pPr marL="139700" indent="0">
              <a:buNone/>
            </a:pPr>
            <a:endParaRPr lang="en-US" dirty="0">
              <a:solidFill>
                <a:srgbClr val="00B050"/>
              </a:solidFill>
            </a:endParaRPr>
          </a:p>
          <a:p>
            <a:pPr marL="139700" indent="0">
              <a:buNone/>
            </a:pPr>
            <a:r>
              <a:rPr lang="en-US" dirty="0">
                <a:solidFill>
                  <a:schemeClr val="bg2"/>
                </a:solidFill>
              </a:rPr>
              <a:t>The expression can be a React variable, or property, or any other valid JavaScript expression. JSX will execute the expression and return the result</a:t>
            </a:r>
          </a:p>
          <a:p>
            <a:pPr marL="139700" indent="0">
              <a:buNone/>
            </a:pPr>
            <a:endParaRPr lang="en-US" dirty="0">
              <a:solidFill>
                <a:schemeClr val="bg2"/>
              </a:solidFill>
            </a:endParaRPr>
          </a:p>
        </p:txBody>
      </p:sp>
      <p:pic>
        <p:nvPicPr>
          <p:cNvPr id="4" name="Picture 3">
            <a:extLst>
              <a:ext uri="{FF2B5EF4-FFF2-40B4-BE49-F238E27FC236}">
                <a16:creationId xmlns:a16="http://schemas.microsoft.com/office/drawing/2014/main" id="{E43FE2C0-1DA1-4FF1-95DA-9300B95F9E40}"/>
              </a:ext>
            </a:extLst>
          </p:cNvPr>
          <p:cNvPicPr>
            <a:picLocks noChangeAspect="1"/>
          </p:cNvPicPr>
          <p:nvPr/>
        </p:nvPicPr>
        <p:blipFill>
          <a:blip r:embed="rId2"/>
          <a:stretch>
            <a:fillRect/>
          </a:stretch>
        </p:blipFill>
        <p:spPr>
          <a:xfrm>
            <a:off x="509162" y="2341775"/>
            <a:ext cx="3462764" cy="2582217"/>
          </a:xfrm>
          <a:prstGeom prst="rect">
            <a:avLst/>
          </a:prstGeom>
        </p:spPr>
      </p:pic>
      <p:cxnSp>
        <p:nvCxnSpPr>
          <p:cNvPr id="6" name="Straight Arrow Connector 5">
            <a:extLst>
              <a:ext uri="{FF2B5EF4-FFF2-40B4-BE49-F238E27FC236}">
                <a16:creationId xmlns:a16="http://schemas.microsoft.com/office/drawing/2014/main" id="{69D35F2A-463C-4151-9FD9-81D60C4FA5E1}"/>
              </a:ext>
            </a:extLst>
          </p:cNvPr>
          <p:cNvCxnSpPr>
            <a:cxnSpLocks/>
          </p:cNvCxnSpPr>
          <p:nvPr/>
        </p:nvCxnSpPr>
        <p:spPr>
          <a:xfrm flipH="1" flipV="1">
            <a:off x="1916694" y="3661553"/>
            <a:ext cx="647700" cy="1061133"/>
          </a:xfrm>
          <a:prstGeom prst="straightConnector1">
            <a:avLst/>
          </a:prstGeom>
          <a:ln>
            <a:solidFill>
              <a:srgbClr val="00B050"/>
            </a:solidFill>
            <a:tailEnd type="triangle"/>
          </a:ln>
        </p:spPr>
        <p:style>
          <a:lnRef idx="3">
            <a:schemeClr val="accent3"/>
          </a:lnRef>
          <a:fillRef idx="0">
            <a:schemeClr val="accent3"/>
          </a:fillRef>
          <a:effectRef idx="2">
            <a:schemeClr val="accent3"/>
          </a:effectRef>
          <a:fontRef idx="minor">
            <a:schemeClr val="tx1"/>
          </a:fontRef>
        </p:style>
      </p:cxnSp>
      <p:pic>
        <p:nvPicPr>
          <p:cNvPr id="8" name="Picture 7">
            <a:extLst>
              <a:ext uri="{FF2B5EF4-FFF2-40B4-BE49-F238E27FC236}">
                <a16:creationId xmlns:a16="http://schemas.microsoft.com/office/drawing/2014/main" id="{E75BF1F7-9AAE-4A1B-8BC6-9A9D4886994A}"/>
              </a:ext>
            </a:extLst>
          </p:cNvPr>
          <p:cNvPicPr>
            <a:picLocks noChangeAspect="1"/>
          </p:cNvPicPr>
          <p:nvPr/>
        </p:nvPicPr>
        <p:blipFill>
          <a:blip r:embed="rId3"/>
          <a:stretch>
            <a:fillRect/>
          </a:stretch>
        </p:blipFill>
        <p:spPr>
          <a:xfrm rot="5014828">
            <a:off x="245284" y="2438419"/>
            <a:ext cx="859611" cy="1261981"/>
          </a:xfrm>
          <a:prstGeom prst="rect">
            <a:avLst/>
          </a:prstGeom>
        </p:spPr>
      </p:pic>
    </p:spTree>
    <p:extLst>
      <p:ext uri="{BB962C8B-B14F-4D97-AF65-F5344CB8AC3E}">
        <p14:creationId xmlns:p14="http://schemas.microsoft.com/office/powerpoint/2010/main" val="39703440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BFFCE-C703-441B-AAAB-6965691D01FF}"/>
              </a:ext>
            </a:extLst>
          </p:cNvPr>
          <p:cNvSpPr>
            <a:spLocks noGrp="1"/>
          </p:cNvSpPr>
          <p:nvPr>
            <p:ph type="title"/>
          </p:nvPr>
        </p:nvSpPr>
        <p:spPr/>
        <p:txBody>
          <a:bodyPr/>
          <a:lstStyle/>
          <a:p>
            <a:r>
              <a:rPr lang="en-US" b="1" dirty="0"/>
              <a:t>Dynamic Values &amp; lists in JSX</a:t>
            </a:r>
          </a:p>
        </p:txBody>
      </p:sp>
      <p:sp>
        <p:nvSpPr>
          <p:cNvPr id="3" name="Text Placeholder 2">
            <a:extLst>
              <a:ext uri="{FF2B5EF4-FFF2-40B4-BE49-F238E27FC236}">
                <a16:creationId xmlns:a16="http://schemas.microsoft.com/office/drawing/2014/main" id="{ED179510-5EDB-402C-AED1-6EA913E6BBD0}"/>
              </a:ext>
            </a:extLst>
          </p:cNvPr>
          <p:cNvSpPr>
            <a:spLocks noGrp="1"/>
          </p:cNvSpPr>
          <p:nvPr>
            <p:ph type="body" idx="1"/>
          </p:nvPr>
        </p:nvSpPr>
        <p:spPr>
          <a:xfrm>
            <a:off x="311699" y="1229974"/>
            <a:ext cx="8520599" cy="3913525"/>
          </a:xfrm>
        </p:spPr>
        <p:txBody>
          <a:bodyPr/>
          <a:lstStyle/>
          <a:p>
            <a:pPr marL="139700" indent="0">
              <a:buNone/>
            </a:pPr>
            <a:r>
              <a:rPr lang="en-US" dirty="0"/>
              <a:t>With JSX you can write expressions, variables inside curly braces </a:t>
            </a:r>
            <a:r>
              <a:rPr lang="en-US" dirty="0">
                <a:solidFill>
                  <a:srgbClr val="00B050"/>
                </a:solidFill>
              </a:rPr>
              <a:t>{ }.</a:t>
            </a:r>
          </a:p>
          <a:p>
            <a:pPr marL="139700" indent="0">
              <a:buNone/>
            </a:pPr>
            <a:endParaRPr lang="en-US" dirty="0">
              <a:solidFill>
                <a:srgbClr val="00B050"/>
              </a:solidFill>
            </a:endParaRPr>
          </a:p>
          <a:p>
            <a:pPr marL="139700" indent="0">
              <a:buNone/>
            </a:pPr>
            <a:r>
              <a:rPr lang="en-US" dirty="0">
                <a:solidFill>
                  <a:schemeClr val="bg2"/>
                </a:solidFill>
              </a:rPr>
              <a:t>The expression can be a React variable, or property, or any other valid JavaScript expression. JSX will execute the expression and return the result</a:t>
            </a:r>
          </a:p>
          <a:p>
            <a:pPr marL="139700" indent="0">
              <a:buNone/>
            </a:pPr>
            <a:endParaRPr lang="en-US" dirty="0">
              <a:solidFill>
                <a:schemeClr val="bg2"/>
              </a:solidFill>
            </a:endParaRPr>
          </a:p>
        </p:txBody>
      </p:sp>
      <p:pic>
        <p:nvPicPr>
          <p:cNvPr id="5" name="Picture 4">
            <a:extLst>
              <a:ext uri="{FF2B5EF4-FFF2-40B4-BE49-F238E27FC236}">
                <a16:creationId xmlns:a16="http://schemas.microsoft.com/office/drawing/2014/main" id="{3AB48BA8-934B-45BD-AB50-AB386507F492}"/>
              </a:ext>
            </a:extLst>
          </p:cNvPr>
          <p:cNvPicPr>
            <a:picLocks noChangeAspect="1"/>
          </p:cNvPicPr>
          <p:nvPr/>
        </p:nvPicPr>
        <p:blipFill>
          <a:blip r:embed="rId2"/>
          <a:stretch>
            <a:fillRect/>
          </a:stretch>
        </p:blipFill>
        <p:spPr>
          <a:xfrm>
            <a:off x="452158" y="2336107"/>
            <a:ext cx="3272118" cy="2720288"/>
          </a:xfrm>
          <a:prstGeom prst="rect">
            <a:avLst/>
          </a:prstGeom>
        </p:spPr>
      </p:pic>
      <p:cxnSp>
        <p:nvCxnSpPr>
          <p:cNvPr id="9" name="Straight Arrow Connector 8">
            <a:extLst>
              <a:ext uri="{FF2B5EF4-FFF2-40B4-BE49-F238E27FC236}">
                <a16:creationId xmlns:a16="http://schemas.microsoft.com/office/drawing/2014/main" id="{DADB65DF-E718-4D4B-9A8E-E8576CE3D92F}"/>
              </a:ext>
            </a:extLst>
          </p:cNvPr>
          <p:cNvCxnSpPr>
            <a:cxnSpLocks/>
          </p:cNvCxnSpPr>
          <p:nvPr/>
        </p:nvCxnSpPr>
        <p:spPr>
          <a:xfrm flipV="1">
            <a:off x="204508" y="3086101"/>
            <a:ext cx="1128992" cy="610150"/>
          </a:xfrm>
          <a:prstGeom prst="straightConnector1">
            <a:avLst/>
          </a:prstGeom>
          <a:ln>
            <a:solidFill>
              <a:schemeClr val="bg1"/>
            </a:solidFill>
            <a:tailEnd type="triangle"/>
          </a:ln>
        </p:spPr>
        <p:style>
          <a:lnRef idx="3">
            <a:schemeClr val="accent4"/>
          </a:lnRef>
          <a:fillRef idx="0">
            <a:schemeClr val="accent4"/>
          </a:fillRef>
          <a:effectRef idx="2">
            <a:schemeClr val="accent4"/>
          </a:effectRef>
          <a:fontRef idx="minor">
            <a:schemeClr val="tx1"/>
          </a:fontRef>
        </p:style>
      </p:cxnSp>
      <p:cxnSp>
        <p:nvCxnSpPr>
          <p:cNvPr id="10" name="Straight Arrow Connector 9">
            <a:extLst>
              <a:ext uri="{FF2B5EF4-FFF2-40B4-BE49-F238E27FC236}">
                <a16:creationId xmlns:a16="http://schemas.microsoft.com/office/drawing/2014/main" id="{530F3F01-F662-4B29-8A21-A292FDD1F765}"/>
              </a:ext>
            </a:extLst>
          </p:cNvPr>
          <p:cNvCxnSpPr/>
          <p:nvPr/>
        </p:nvCxnSpPr>
        <p:spPr>
          <a:xfrm flipH="1" flipV="1">
            <a:off x="1669118" y="3848651"/>
            <a:ext cx="838198" cy="704850"/>
          </a:xfrm>
          <a:prstGeom prst="straightConnector1">
            <a:avLst/>
          </a:prstGeom>
          <a:ln>
            <a:solidFill>
              <a:schemeClr val="bg1"/>
            </a:solidFill>
            <a:tailEnd type="triangle"/>
          </a:ln>
        </p:spPr>
        <p:style>
          <a:lnRef idx="3">
            <a:schemeClr val="accent4"/>
          </a:lnRef>
          <a:fillRef idx="0">
            <a:schemeClr val="accent4"/>
          </a:fillRef>
          <a:effectRef idx="2">
            <a:schemeClr val="accent4"/>
          </a:effectRef>
          <a:fontRef idx="minor">
            <a:schemeClr val="tx1"/>
          </a:fontRef>
        </p:style>
      </p:cxnSp>
      <p:pic>
        <p:nvPicPr>
          <p:cNvPr id="12" name="Picture 11">
            <a:extLst>
              <a:ext uri="{FF2B5EF4-FFF2-40B4-BE49-F238E27FC236}">
                <a16:creationId xmlns:a16="http://schemas.microsoft.com/office/drawing/2014/main" id="{FE155A01-2D7D-43FE-B188-AC946B1AB0CE}"/>
              </a:ext>
            </a:extLst>
          </p:cNvPr>
          <p:cNvPicPr>
            <a:picLocks noChangeAspect="1"/>
          </p:cNvPicPr>
          <p:nvPr/>
        </p:nvPicPr>
        <p:blipFill>
          <a:blip r:embed="rId3"/>
          <a:stretch>
            <a:fillRect/>
          </a:stretch>
        </p:blipFill>
        <p:spPr>
          <a:xfrm>
            <a:off x="4941236" y="2312812"/>
            <a:ext cx="3200847" cy="2743583"/>
          </a:xfrm>
          <a:prstGeom prst="rect">
            <a:avLst/>
          </a:prstGeom>
        </p:spPr>
      </p:pic>
      <p:cxnSp>
        <p:nvCxnSpPr>
          <p:cNvPr id="13" name="Straight Arrow Connector 12">
            <a:extLst>
              <a:ext uri="{FF2B5EF4-FFF2-40B4-BE49-F238E27FC236}">
                <a16:creationId xmlns:a16="http://schemas.microsoft.com/office/drawing/2014/main" id="{BCED8E7E-D218-4163-8AE1-23212596F618}"/>
              </a:ext>
            </a:extLst>
          </p:cNvPr>
          <p:cNvCxnSpPr>
            <a:cxnSpLocks/>
          </p:cNvCxnSpPr>
          <p:nvPr/>
        </p:nvCxnSpPr>
        <p:spPr>
          <a:xfrm flipH="1">
            <a:off x="6541659" y="2674214"/>
            <a:ext cx="311696" cy="823774"/>
          </a:xfrm>
          <a:prstGeom prst="straightConnector1">
            <a:avLst/>
          </a:prstGeom>
          <a:ln>
            <a:solidFill>
              <a:schemeClr val="bg1"/>
            </a:solidFill>
            <a:tailEnd type="triangle"/>
          </a:ln>
        </p:spPr>
        <p:style>
          <a:lnRef idx="3">
            <a:schemeClr val="accent4"/>
          </a:lnRef>
          <a:fillRef idx="0">
            <a:schemeClr val="accent4"/>
          </a:fillRef>
          <a:effectRef idx="2">
            <a:schemeClr val="accent4"/>
          </a:effectRef>
          <a:fontRef idx="minor">
            <a:schemeClr val="tx1"/>
          </a:fontRef>
        </p:style>
      </p:cxnSp>
      <p:cxnSp>
        <p:nvCxnSpPr>
          <p:cNvPr id="15" name="Straight Arrow Connector 14">
            <a:extLst>
              <a:ext uri="{FF2B5EF4-FFF2-40B4-BE49-F238E27FC236}">
                <a16:creationId xmlns:a16="http://schemas.microsoft.com/office/drawing/2014/main" id="{750D8693-D8DB-4294-A042-0A75268056D3}"/>
              </a:ext>
            </a:extLst>
          </p:cNvPr>
          <p:cNvCxnSpPr/>
          <p:nvPr/>
        </p:nvCxnSpPr>
        <p:spPr>
          <a:xfrm flipH="1" flipV="1">
            <a:off x="7055783" y="3896827"/>
            <a:ext cx="838198" cy="704850"/>
          </a:xfrm>
          <a:prstGeom prst="straightConnector1">
            <a:avLst/>
          </a:prstGeom>
          <a:ln>
            <a:solidFill>
              <a:schemeClr val="bg1"/>
            </a:solidFill>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3968839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BFFCE-C703-441B-AAAB-6965691D01FF}"/>
              </a:ext>
            </a:extLst>
          </p:cNvPr>
          <p:cNvSpPr>
            <a:spLocks noGrp="1"/>
          </p:cNvSpPr>
          <p:nvPr>
            <p:ph type="title"/>
          </p:nvPr>
        </p:nvSpPr>
        <p:spPr/>
        <p:txBody>
          <a:bodyPr/>
          <a:lstStyle/>
          <a:p>
            <a:r>
              <a:rPr lang="en-US" b="1" dirty="0"/>
              <a:t>Dynamic Values &amp; lists in JSX</a:t>
            </a:r>
          </a:p>
        </p:txBody>
      </p:sp>
      <p:sp>
        <p:nvSpPr>
          <p:cNvPr id="3" name="Text Placeholder 2">
            <a:extLst>
              <a:ext uri="{FF2B5EF4-FFF2-40B4-BE49-F238E27FC236}">
                <a16:creationId xmlns:a16="http://schemas.microsoft.com/office/drawing/2014/main" id="{ED179510-5EDB-402C-AED1-6EA913E6BBD0}"/>
              </a:ext>
            </a:extLst>
          </p:cNvPr>
          <p:cNvSpPr>
            <a:spLocks noGrp="1"/>
          </p:cNvSpPr>
          <p:nvPr>
            <p:ph type="body" idx="1"/>
          </p:nvPr>
        </p:nvSpPr>
        <p:spPr>
          <a:xfrm>
            <a:off x="311699" y="1229974"/>
            <a:ext cx="8520599" cy="3913525"/>
          </a:xfrm>
        </p:spPr>
        <p:txBody>
          <a:bodyPr/>
          <a:lstStyle/>
          <a:p>
            <a:pPr marL="139700" indent="0">
              <a:buNone/>
            </a:pPr>
            <a:r>
              <a:rPr lang="en-US" dirty="0"/>
              <a:t>First, let’s review how you transform lists in JavaScript.</a:t>
            </a:r>
          </a:p>
          <a:p>
            <a:pPr marL="139700" indent="0">
              <a:buNone/>
            </a:pPr>
            <a:endParaRPr lang="en-US" dirty="0"/>
          </a:p>
          <a:p>
            <a:pPr marL="139700" indent="0">
              <a:buNone/>
            </a:pPr>
            <a:r>
              <a:rPr lang="en-US" dirty="0">
                <a:solidFill>
                  <a:schemeClr val="bg2"/>
                </a:solidFill>
              </a:rPr>
              <a:t>Given the code below, we use the map() function to take an array of numbers and double their values. We assign the new array returned by map() to the variable doubled and log it:</a:t>
            </a:r>
          </a:p>
          <a:p>
            <a:pPr marL="139700" indent="0">
              <a:buNone/>
            </a:pPr>
            <a:endParaRPr lang="en-US" dirty="0">
              <a:solidFill>
                <a:schemeClr val="bg2"/>
              </a:solidFill>
            </a:endParaRPr>
          </a:p>
          <a:p>
            <a:pPr marL="139700" indent="0">
              <a:buNone/>
            </a:pPr>
            <a:endParaRPr lang="en-US" dirty="0">
              <a:solidFill>
                <a:schemeClr val="bg2"/>
              </a:solidFill>
            </a:endParaRPr>
          </a:p>
          <a:p>
            <a:pPr marL="139700" indent="0">
              <a:buNone/>
            </a:pPr>
            <a:endParaRPr lang="en-US" dirty="0">
              <a:solidFill>
                <a:schemeClr val="bg2"/>
              </a:solidFill>
            </a:endParaRPr>
          </a:p>
          <a:p>
            <a:pPr marL="139700" indent="0">
              <a:buNone/>
            </a:pPr>
            <a:endParaRPr lang="en-US" dirty="0">
              <a:solidFill>
                <a:schemeClr val="bg2"/>
              </a:solidFill>
            </a:endParaRPr>
          </a:p>
          <a:p>
            <a:pPr marL="139700" indent="0">
              <a:buNone/>
            </a:pPr>
            <a:r>
              <a:rPr lang="en-US" dirty="0">
                <a:solidFill>
                  <a:srgbClr val="00B050"/>
                </a:solidFill>
              </a:rPr>
              <a:t>Output: </a:t>
            </a:r>
            <a:r>
              <a:rPr lang="en-US" dirty="0">
                <a:solidFill>
                  <a:schemeClr val="bg2"/>
                </a:solidFill>
              </a:rPr>
              <a:t>This code logs [2, 4, 6, 8, 10] to the console.</a:t>
            </a:r>
          </a:p>
          <a:p>
            <a:pPr marL="139700" indent="0">
              <a:buNone/>
            </a:pPr>
            <a:endParaRPr lang="en-US" dirty="0">
              <a:solidFill>
                <a:schemeClr val="bg2"/>
              </a:solidFill>
            </a:endParaRPr>
          </a:p>
          <a:p>
            <a:pPr marL="139700" indent="0">
              <a:buNone/>
            </a:pPr>
            <a:r>
              <a:rPr lang="en-US" dirty="0">
                <a:solidFill>
                  <a:schemeClr val="bg2"/>
                </a:solidFill>
              </a:rPr>
              <a:t>In React, transforming arrays into lists of elements is nearly identical.</a:t>
            </a:r>
          </a:p>
          <a:p>
            <a:pPr marL="139700" indent="0">
              <a:buNone/>
            </a:pPr>
            <a:r>
              <a:rPr lang="en-US" dirty="0">
                <a:solidFill>
                  <a:schemeClr val="bg2"/>
                </a:solidFill>
              </a:rPr>
              <a:t>You can build collections of elements and include them in JSX using curly braces {}.</a:t>
            </a:r>
          </a:p>
          <a:p>
            <a:pPr marL="139700" indent="0">
              <a:buNone/>
            </a:pPr>
            <a:endParaRPr lang="en-US" dirty="0">
              <a:solidFill>
                <a:schemeClr val="bg2"/>
              </a:solidFill>
            </a:endParaRPr>
          </a:p>
          <a:p>
            <a:pPr marL="139700" indent="0">
              <a:buNone/>
            </a:pPr>
            <a:endParaRPr lang="en-US" dirty="0">
              <a:solidFill>
                <a:schemeClr val="bg2"/>
              </a:solidFill>
            </a:endParaRPr>
          </a:p>
        </p:txBody>
      </p:sp>
      <p:pic>
        <p:nvPicPr>
          <p:cNvPr id="4" name="Picture 3">
            <a:extLst>
              <a:ext uri="{FF2B5EF4-FFF2-40B4-BE49-F238E27FC236}">
                <a16:creationId xmlns:a16="http://schemas.microsoft.com/office/drawing/2014/main" id="{E4E01D25-369B-43D3-B8D2-36B0F1A5F584}"/>
              </a:ext>
            </a:extLst>
          </p:cNvPr>
          <p:cNvPicPr>
            <a:picLocks noChangeAspect="1"/>
          </p:cNvPicPr>
          <p:nvPr/>
        </p:nvPicPr>
        <p:blipFill>
          <a:blip r:embed="rId2"/>
          <a:stretch>
            <a:fillRect/>
          </a:stretch>
        </p:blipFill>
        <p:spPr>
          <a:xfrm>
            <a:off x="547399" y="2481788"/>
            <a:ext cx="4124901" cy="704948"/>
          </a:xfrm>
          <a:prstGeom prst="rect">
            <a:avLst/>
          </a:prstGeom>
        </p:spPr>
      </p:pic>
    </p:spTree>
    <p:extLst>
      <p:ext uri="{BB962C8B-B14F-4D97-AF65-F5344CB8AC3E}">
        <p14:creationId xmlns:p14="http://schemas.microsoft.com/office/powerpoint/2010/main" val="32301649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BFFCE-C703-441B-AAAB-6965691D01FF}"/>
              </a:ext>
            </a:extLst>
          </p:cNvPr>
          <p:cNvSpPr>
            <a:spLocks noGrp="1"/>
          </p:cNvSpPr>
          <p:nvPr>
            <p:ph type="title"/>
          </p:nvPr>
        </p:nvSpPr>
        <p:spPr/>
        <p:txBody>
          <a:bodyPr/>
          <a:lstStyle/>
          <a:p>
            <a:r>
              <a:rPr lang="en-US" b="1" dirty="0"/>
              <a:t>Dynamic Values &amp; lists in JSX</a:t>
            </a:r>
          </a:p>
        </p:txBody>
      </p:sp>
      <p:sp>
        <p:nvSpPr>
          <p:cNvPr id="3" name="Text Placeholder 2">
            <a:extLst>
              <a:ext uri="{FF2B5EF4-FFF2-40B4-BE49-F238E27FC236}">
                <a16:creationId xmlns:a16="http://schemas.microsoft.com/office/drawing/2014/main" id="{ED179510-5EDB-402C-AED1-6EA913E6BBD0}"/>
              </a:ext>
            </a:extLst>
          </p:cNvPr>
          <p:cNvSpPr>
            <a:spLocks noGrp="1"/>
          </p:cNvSpPr>
          <p:nvPr>
            <p:ph type="body" idx="1"/>
          </p:nvPr>
        </p:nvSpPr>
        <p:spPr>
          <a:xfrm>
            <a:off x="311699" y="1229974"/>
            <a:ext cx="8520599" cy="3913525"/>
          </a:xfrm>
        </p:spPr>
        <p:txBody>
          <a:bodyPr/>
          <a:lstStyle/>
          <a:p>
            <a:pPr marL="139700" indent="0">
              <a:buNone/>
            </a:pPr>
            <a:r>
              <a:rPr lang="en-US" dirty="0">
                <a:solidFill>
                  <a:schemeClr val="bg2"/>
                </a:solidFill>
              </a:rPr>
              <a:t>Below, we loop through the numbers array using the JavaScript </a:t>
            </a:r>
            <a:r>
              <a:rPr lang="en-US" dirty="0">
                <a:solidFill>
                  <a:srgbClr val="00B050"/>
                </a:solidFill>
              </a:rPr>
              <a:t>map() </a:t>
            </a:r>
            <a:r>
              <a:rPr lang="en-US" dirty="0">
                <a:solidFill>
                  <a:schemeClr val="bg2"/>
                </a:solidFill>
              </a:rPr>
              <a:t>function. We return a </a:t>
            </a:r>
            <a:r>
              <a:rPr lang="en-US" dirty="0">
                <a:solidFill>
                  <a:srgbClr val="00B050"/>
                </a:solidFill>
              </a:rPr>
              <a:t>&lt;li&gt; </a:t>
            </a:r>
            <a:r>
              <a:rPr lang="en-US" dirty="0">
                <a:solidFill>
                  <a:schemeClr val="bg2"/>
                </a:solidFill>
              </a:rPr>
              <a:t>element for each item. Finally, we assign the resulting array of elements to </a:t>
            </a:r>
            <a:r>
              <a:rPr lang="en-US" dirty="0" err="1">
                <a:solidFill>
                  <a:schemeClr val="bg2"/>
                </a:solidFill>
              </a:rPr>
              <a:t>listItems</a:t>
            </a:r>
            <a:r>
              <a:rPr lang="en-US" dirty="0">
                <a:solidFill>
                  <a:schemeClr val="bg2"/>
                </a:solidFill>
              </a:rPr>
              <a:t>:</a:t>
            </a:r>
          </a:p>
          <a:p>
            <a:pPr marL="139700" indent="0">
              <a:buNone/>
            </a:pPr>
            <a:endParaRPr lang="en-US" dirty="0">
              <a:solidFill>
                <a:schemeClr val="bg2"/>
              </a:solidFill>
            </a:endParaRPr>
          </a:p>
        </p:txBody>
      </p:sp>
      <p:pic>
        <p:nvPicPr>
          <p:cNvPr id="6" name="Picture 5">
            <a:extLst>
              <a:ext uri="{FF2B5EF4-FFF2-40B4-BE49-F238E27FC236}">
                <a16:creationId xmlns:a16="http://schemas.microsoft.com/office/drawing/2014/main" id="{D0228B2F-5243-433B-B8A6-4D9FCC063B90}"/>
              </a:ext>
            </a:extLst>
          </p:cNvPr>
          <p:cNvPicPr>
            <a:picLocks noChangeAspect="1"/>
          </p:cNvPicPr>
          <p:nvPr/>
        </p:nvPicPr>
        <p:blipFill>
          <a:blip r:embed="rId2"/>
          <a:stretch>
            <a:fillRect/>
          </a:stretch>
        </p:blipFill>
        <p:spPr>
          <a:xfrm>
            <a:off x="552068" y="1928600"/>
            <a:ext cx="5468113" cy="3038899"/>
          </a:xfrm>
          <a:prstGeom prst="rect">
            <a:avLst/>
          </a:prstGeom>
        </p:spPr>
      </p:pic>
      <p:cxnSp>
        <p:nvCxnSpPr>
          <p:cNvPr id="8" name="Straight Arrow Connector 7">
            <a:extLst>
              <a:ext uri="{FF2B5EF4-FFF2-40B4-BE49-F238E27FC236}">
                <a16:creationId xmlns:a16="http://schemas.microsoft.com/office/drawing/2014/main" id="{27A9E04C-896A-422B-BD70-F3A1E4D82B41}"/>
              </a:ext>
            </a:extLst>
          </p:cNvPr>
          <p:cNvCxnSpPr>
            <a:cxnSpLocks/>
          </p:cNvCxnSpPr>
          <p:nvPr/>
        </p:nvCxnSpPr>
        <p:spPr>
          <a:xfrm flipH="1" flipV="1">
            <a:off x="3171826" y="3052762"/>
            <a:ext cx="1019174" cy="1204913"/>
          </a:xfrm>
          <a:prstGeom prst="straightConnector1">
            <a:avLst/>
          </a:prstGeom>
          <a:ln>
            <a:solidFill>
              <a:schemeClr val="bg1"/>
            </a:solidFill>
            <a:tailEnd type="triangle"/>
          </a:ln>
        </p:spPr>
        <p:style>
          <a:lnRef idx="3">
            <a:schemeClr val="accent3"/>
          </a:lnRef>
          <a:fillRef idx="0">
            <a:schemeClr val="accent3"/>
          </a:fillRef>
          <a:effectRef idx="2">
            <a:schemeClr val="accent3"/>
          </a:effectRef>
          <a:fontRef idx="minor">
            <a:schemeClr val="tx1"/>
          </a:fontRef>
        </p:style>
      </p:cxnSp>
      <p:cxnSp>
        <p:nvCxnSpPr>
          <p:cNvPr id="13" name="Straight Arrow Connector 12">
            <a:extLst>
              <a:ext uri="{FF2B5EF4-FFF2-40B4-BE49-F238E27FC236}">
                <a16:creationId xmlns:a16="http://schemas.microsoft.com/office/drawing/2014/main" id="{55AD93F0-3658-4D44-9C0C-47513E3062D0}"/>
              </a:ext>
            </a:extLst>
          </p:cNvPr>
          <p:cNvCxnSpPr>
            <a:cxnSpLocks/>
          </p:cNvCxnSpPr>
          <p:nvPr/>
        </p:nvCxnSpPr>
        <p:spPr>
          <a:xfrm flipH="1" flipV="1">
            <a:off x="2166939" y="3574499"/>
            <a:ext cx="847724" cy="1052726"/>
          </a:xfrm>
          <a:prstGeom prst="straightConnector1">
            <a:avLst/>
          </a:prstGeom>
          <a:ln>
            <a:solidFill>
              <a:schemeClr val="bg1"/>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2152361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BFFCE-C703-441B-AAAB-6965691D01FF}"/>
              </a:ext>
            </a:extLst>
          </p:cNvPr>
          <p:cNvSpPr>
            <a:spLocks noGrp="1"/>
          </p:cNvSpPr>
          <p:nvPr>
            <p:ph type="title"/>
          </p:nvPr>
        </p:nvSpPr>
        <p:spPr/>
        <p:txBody>
          <a:bodyPr/>
          <a:lstStyle/>
          <a:p>
            <a:r>
              <a:rPr lang="en-US" b="1" dirty="0"/>
              <a:t>Dynamic Values &amp; lists in JSX</a:t>
            </a:r>
          </a:p>
        </p:txBody>
      </p:sp>
      <p:sp>
        <p:nvSpPr>
          <p:cNvPr id="3" name="Text Placeholder 2">
            <a:extLst>
              <a:ext uri="{FF2B5EF4-FFF2-40B4-BE49-F238E27FC236}">
                <a16:creationId xmlns:a16="http://schemas.microsoft.com/office/drawing/2014/main" id="{ED179510-5EDB-402C-AED1-6EA913E6BBD0}"/>
              </a:ext>
            </a:extLst>
          </p:cNvPr>
          <p:cNvSpPr>
            <a:spLocks noGrp="1"/>
          </p:cNvSpPr>
          <p:nvPr>
            <p:ph type="body" idx="1"/>
          </p:nvPr>
        </p:nvSpPr>
        <p:spPr>
          <a:xfrm>
            <a:off x="311699" y="1229974"/>
            <a:ext cx="8520599" cy="3913525"/>
          </a:xfrm>
        </p:spPr>
        <p:txBody>
          <a:bodyPr/>
          <a:lstStyle/>
          <a:p>
            <a:pPr marL="139700" indent="0">
              <a:buNone/>
            </a:pPr>
            <a:r>
              <a:rPr lang="en-US" dirty="0">
                <a:solidFill>
                  <a:schemeClr val="bg2"/>
                </a:solidFill>
              </a:rPr>
              <a:t>When you run this code, you’ll be given a warning that a key should be provided for list items. A “key” is a special string attribute you need to include when creating lists of elements. We’ll discuss why it’s important in the next section.</a:t>
            </a:r>
          </a:p>
          <a:p>
            <a:pPr marL="139700" indent="0">
              <a:buNone/>
            </a:pPr>
            <a:endParaRPr lang="en-US" dirty="0">
              <a:solidFill>
                <a:schemeClr val="bg2"/>
              </a:solidFill>
            </a:endParaRPr>
          </a:p>
          <a:p>
            <a:pPr marL="139700" indent="0">
              <a:buNone/>
            </a:pPr>
            <a:r>
              <a:rPr lang="en-US" dirty="0">
                <a:solidFill>
                  <a:schemeClr val="bg2"/>
                </a:solidFill>
              </a:rPr>
              <a:t>Let’s assign a key to our list items inside </a:t>
            </a:r>
            <a:r>
              <a:rPr lang="en-US" dirty="0" err="1">
                <a:solidFill>
                  <a:schemeClr val="bg2"/>
                </a:solidFill>
              </a:rPr>
              <a:t>numbers.map</a:t>
            </a:r>
            <a:r>
              <a:rPr lang="en-US" dirty="0">
                <a:solidFill>
                  <a:schemeClr val="bg2"/>
                </a:solidFill>
              </a:rPr>
              <a:t>() and fix the missing key issue.</a:t>
            </a:r>
          </a:p>
        </p:txBody>
      </p:sp>
      <p:pic>
        <p:nvPicPr>
          <p:cNvPr id="4" name="Picture 3">
            <a:extLst>
              <a:ext uri="{FF2B5EF4-FFF2-40B4-BE49-F238E27FC236}">
                <a16:creationId xmlns:a16="http://schemas.microsoft.com/office/drawing/2014/main" id="{2F648717-C51D-4D2F-A9D1-5DC995DCFC58}"/>
              </a:ext>
            </a:extLst>
          </p:cNvPr>
          <p:cNvPicPr>
            <a:picLocks noChangeAspect="1"/>
          </p:cNvPicPr>
          <p:nvPr/>
        </p:nvPicPr>
        <p:blipFill>
          <a:blip r:embed="rId2"/>
          <a:stretch>
            <a:fillRect/>
          </a:stretch>
        </p:blipFill>
        <p:spPr>
          <a:xfrm>
            <a:off x="568942" y="2615773"/>
            <a:ext cx="3700815" cy="2527726"/>
          </a:xfrm>
          <a:prstGeom prst="rect">
            <a:avLst/>
          </a:prstGeom>
        </p:spPr>
      </p:pic>
      <p:cxnSp>
        <p:nvCxnSpPr>
          <p:cNvPr id="9" name="Straight Arrow Connector 8">
            <a:extLst>
              <a:ext uri="{FF2B5EF4-FFF2-40B4-BE49-F238E27FC236}">
                <a16:creationId xmlns:a16="http://schemas.microsoft.com/office/drawing/2014/main" id="{79070552-E3DC-4CCA-8DE3-96890BFECA53}"/>
              </a:ext>
            </a:extLst>
          </p:cNvPr>
          <p:cNvCxnSpPr/>
          <p:nvPr/>
        </p:nvCxnSpPr>
        <p:spPr>
          <a:xfrm flipH="1" flipV="1">
            <a:off x="1447799" y="3590925"/>
            <a:ext cx="971550" cy="857250"/>
          </a:xfrm>
          <a:prstGeom prst="straightConnector1">
            <a:avLst/>
          </a:prstGeom>
          <a:ln>
            <a:solidFill>
              <a:schemeClr val="bg1"/>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9328382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BFFCE-C703-441B-AAAB-6965691D01FF}"/>
              </a:ext>
            </a:extLst>
          </p:cNvPr>
          <p:cNvSpPr>
            <a:spLocks noGrp="1"/>
          </p:cNvSpPr>
          <p:nvPr>
            <p:ph type="title"/>
          </p:nvPr>
        </p:nvSpPr>
        <p:spPr/>
        <p:txBody>
          <a:bodyPr/>
          <a:lstStyle/>
          <a:p>
            <a:r>
              <a:rPr lang="en-US" b="1" dirty="0"/>
              <a:t>Conditionals in JSX</a:t>
            </a:r>
            <a:endParaRPr lang="en-US" dirty="0"/>
          </a:p>
        </p:txBody>
      </p:sp>
      <p:sp>
        <p:nvSpPr>
          <p:cNvPr id="3" name="Text Placeholder 2">
            <a:extLst>
              <a:ext uri="{FF2B5EF4-FFF2-40B4-BE49-F238E27FC236}">
                <a16:creationId xmlns:a16="http://schemas.microsoft.com/office/drawing/2014/main" id="{ED179510-5EDB-402C-AED1-6EA913E6BBD0}"/>
              </a:ext>
            </a:extLst>
          </p:cNvPr>
          <p:cNvSpPr>
            <a:spLocks noGrp="1"/>
          </p:cNvSpPr>
          <p:nvPr>
            <p:ph type="body" idx="1"/>
          </p:nvPr>
        </p:nvSpPr>
        <p:spPr>
          <a:xfrm>
            <a:off x="311700" y="951143"/>
            <a:ext cx="8520599" cy="3913525"/>
          </a:xfrm>
        </p:spPr>
        <p:txBody>
          <a:bodyPr/>
          <a:lstStyle/>
          <a:p>
            <a:pPr marL="139700" indent="0">
              <a:buNone/>
            </a:pPr>
            <a:r>
              <a:rPr lang="en-US" dirty="0">
                <a:solidFill>
                  <a:schemeClr val="bg2"/>
                </a:solidFill>
              </a:rPr>
              <a:t>In React, you can create distinct components that encapsulate behavior you need. Then, you can render only some of them, depending on the state of your application.</a:t>
            </a:r>
          </a:p>
          <a:p>
            <a:pPr marL="139700" indent="0">
              <a:buNone/>
            </a:pPr>
            <a:endParaRPr lang="en-US" dirty="0">
              <a:solidFill>
                <a:schemeClr val="bg2"/>
              </a:solidFill>
            </a:endParaRPr>
          </a:p>
          <a:p>
            <a:pPr marL="139700" indent="0">
              <a:buNone/>
            </a:pPr>
            <a:r>
              <a:rPr lang="en-US" dirty="0">
                <a:solidFill>
                  <a:schemeClr val="bg2"/>
                </a:solidFill>
              </a:rPr>
              <a:t>Conditional rendering in React works the same way conditions work in JavaScript. Use JavaScript operators like if or the conditional operator to create elements representing the current state, and let React update the UI to match them.</a:t>
            </a:r>
          </a:p>
          <a:p>
            <a:pPr marL="139700" indent="0">
              <a:buNone/>
            </a:pPr>
            <a:endParaRPr lang="en-US" dirty="0">
              <a:solidFill>
                <a:schemeClr val="bg2"/>
              </a:solidFill>
            </a:endParaRPr>
          </a:p>
          <a:p>
            <a:pPr marL="139700" indent="0">
              <a:buNone/>
            </a:pPr>
            <a:r>
              <a:rPr lang="en-US" dirty="0">
                <a:solidFill>
                  <a:srgbClr val="00B050"/>
                </a:solidFill>
              </a:rPr>
              <a:t>Practice:</a:t>
            </a:r>
            <a:r>
              <a:rPr lang="en-US" dirty="0">
                <a:solidFill>
                  <a:schemeClr val="bg2"/>
                </a:solidFill>
              </a:rPr>
              <a:t>  </a:t>
            </a:r>
          </a:p>
          <a:p>
            <a:pPr marL="139700" indent="0">
              <a:buNone/>
            </a:pPr>
            <a:r>
              <a:rPr lang="en-US" dirty="0">
                <a:solidFill>
                  <a:schemeClr val="bg2"/>
                </a:solidFill>
              </a:rPr>
              <a:t> </a:t>
            </a:r>
          </a:p>
        </p:txBody>
      </p:sp>
      <p:pic>
        <p:nvPicPr>
          <p:cNvPr id="6" name="Picture 5">
            <a:extLst>
              <a:ext uri="{FF2B5EF4-FFF2-40B4-BE49-F238E27FC236}">
                <a16:creationId xmlns:a16="http://schemas.microsoft.com/office/drawing/2014/main" id="{EA8B6249-917E-4266-B6A3-6698B5F96B9F}"/>
              </a:ext>
            </a:extLst>
          </p:cNvPr>
          <p:cNvPicPr>
            <a:picLocks noChangeAspect="1"/>
          </p:cNvPicPr>
          <p:nvPr/>
        </p:nvPicPr>
        <p:blipFill>
          <a:blip r:embed="rId2"/>
          <a:stretch>
            <a:fillRect/>
          </a:stretch>
        </p:blipFill>
        <p:spPr>
          <a:xfrm>
            <a:off x="3533775" y="2547474"/>
            <a:ext cx="3166430" cy="2406207"/>
          </a:xfrm>
          <a:prstGeom prst="rect">
            <a:avLst/>
          </a:prstGeom>
        </p:spPr>
      </p:pic>
      <p:cxnSp>
        <p:nvCxnSpPr>
          <p:cNvPr id="8" name="Straight Arrow Connector 7">
            <a:extLst>
              <a:ext uri="{FF2B5EF4-FFF2-40B4-BE49-F238E27FC236}">
                <a16:creationId xmlns:a16="http://schemas.microsoft.com/office/drawing/2014/main" id="{ECFE6D26-9D68-4827-A768-644C7B5D3726}"/>
              </a:ext>
            </a:extLst>
          </p:cNvPr>
          <p:cNvCxnSpPr>
            <a:cxnSpLocks/>
          </p:cNvCxnSpPr>
          <p:nvPr/>
        </p:nvCxnSpPr>
        <p:spPr>
          <a:xfrm flipV="1">
            <a:off x="2819398" y="3676650"/>
            <a:ext cx="2028827" cy="40005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2" name="Straight Arrow Connector 11">
            <a:extLst>
              <a:ext uri="{FF2B5EF4-FFF2-40B4-BE49-F238E27FC236}">
                <a16:creationId xmlns:a16="http://schemas.microsoft.com/office/drawing/2014/main" id="{818DD1F7-D161-4CFB-99E3-BB0987B762D4}"/>
              </a:ext>
            </a:extLst>
          </p:cNvPr>
          <p:cNvCxnSpPr>
            <a:cxnSpLocks/>
          </p:cNvCxnSpPr>
          <p:nvPr/>
        </p:nvCxnSpPr>
        <p:spPr>
          <a:xfrm flipH="1" flipV="1">
            <a:off x="4429125" y="4029077"/>
            <a:ext cx="1922807" cy="116204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904752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241091" y="209284"/>
            <a:ext cx="7574623" cy="607800"/>
          </a:xfrm>
        </p:spPr>
        <p:txBody>
          <a:bodyPr/>
          <a:lstStyle/>
          <a:p>
            <a:r>
              <a:rPr lang="en-US" b="1" dirty="0"/>
              <a:t>Web Development</a:t>
            </a:r>
            <a:endParaRPr lang="en-SO" b="1"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241091" y="1038465"/>
            <a:ext cx="8700778" cy="324704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800" dirty="0"/>
              <a:t>A </a:t>
            </a:r>
            <a:r>
              <a:rPr lang="en-US" sz="1800" b="1" dirty="0"/>
              <a:t>web server</a:t>
            </a:r>
            <a:r>
              <a:rPr lang="en-US" sz="1800" dirty="0"/>
              <a:t> accepts and fulfills requests from clients for static content (i.e., HTML pages, files, images, and videos) from a website. Web servers handle HTTP requests and responses </a:t>
            </a:r>
            <a:r>
              <a:rPr lang="en-US" sz="1800" i="1" dirty="0"/>
              <a:t>only.</a:t>
            </a:r>
          </a:p>
          <a:p>
            <a:pPr marL="285750" indent="-285750">
              <a:lnSpc>
                <a:spcPct val="150000"/>
              </a:lnSpc>
              <a:buFont typeface="Wingdings" panose="05000000000000000000" pitchFamily="2" charset="2"/>
              <a:buChar char="Ø"/>
            </a:pPr>
            <a:endParaRPr lang="en-US" sz="1800" i="1" dirty="0"/>
          </a:p>
          <a:p>
            <a:pPr marL="285750" indent="-285750">
              <a:lnSpc>
                <a:spcPct val="150000"/>
              </a:lnSpc>
              <a:buFont typeface="Wingdings" panose="05000000000000000000" pitchFamily="2" charset="2"/>
              <a:buChar char="Ø"/>
            </a:pPr>
            <a:r>
              <a:rPr lang="en-US" sz="1800" dirty="0"/>
              <a:t>The word Web Development is made up of two words, that is:</a:t>
            </a:r>
            <a:endParaRPr lang="en-US" sz="1800" i="1" dirty="0"/>
          </a:p>
          <a:p>
            <a:pPr fontAlgn="base">
              <a:lnSpc>
                <a:spcPct val="150000"/>
              </a:lnSpc>
            </a:pPr>
            <a:r>
              <a:rPr lang="en-US" sz="1800" b="1" dirty="0"/>
              <a:t>   Web:</a:t>
            </a:r>
            <a:r>
              <a:rPr lang="en-US" sz="1800" dirty="0"/>
              <a:t> It refers to websites, web pages or anything that works over the  internet.</a:t>
            </a:r>
          </a:p>
          <a:p>
            <a:pPr fontAlgn="base">
              <a:lnSpc>
                <a:spcPct val="150000"/>
              </a:lnSpc>
            </a:pPr>
            <a:r>
              <a:rPr lang="en-US" sz="1800" b="1" dirty="0"/>
              <a:t>    Development:</a:t>
            </a:r>
            <a:r>
              <a:rPr lang="en-US" sz="1800" dirty="0"/>
              <a:t> Building the application from scratch.</a:t>
            </a:r>
            <a:endParaRPr lang="en-US" dirty="0"/>
          </a:p>
          <a:p>
            <a:endParaRPr lang="en-SO" sz="1600" dirty="0"/>
          </a:p>
        </p:txBody>
      </p:sp>
    </p:spTree>
    <p:extLst>
      <p:ext uri="{BB962C8B-B14F-4D97-AF65-F5344CB8AC3E}">
        <p14:creationId xmlns:p14="http://schemas.microsoft.com/office/powerpoint/2010/main" val="31532118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44533-40D1-6880-5754-B98D0EB2399B}"/>
              </a:ext>
            </a:extLst>
          </p:cNvPr>
          <p:cNvSpPr>
            <a:spLocks noGrp="1"/>
          </p:cNvSpPr>
          <p:nvPr>
            <p:ph type="title"/>
          </p:nvPr>
        </p:nvSpPr>
        <p:spPr>
          <a:xfrm>
            <a:off x="311700" y="271776"/>
            <a:ext cx="8520600" cy="607800"/>
          </a:xfrm>
        </p:spPr>
        <p:txBody>
          <a:bodyPr/>
          <a:lstStyle/>
          <a:p>
            <a:pPr marL="342900"/>
            <a:r>
              <a:rPr lang="en-US" b="1" dirty="0"/>
              <a:t>Conditional Rendering</a:t>
            </a:r>
          </a:p>
        </p:txBody>
      </p:sp>
      <p:sp>
        <p:nvSpPr>
          <p:cNvPr id="3" name="TextBox 2">
            <a:extLst>
              <a:ext uri="{FF2B5EF4-FFF2-40B4-BE49-F238E27FC236}">
                <a16:creationId xmlns:a16="http://schemas.microsoft.com/office/drawing/2014/main" id="{439A16FB-D6FE-5275-F47F-CE3EC753D4C0}"/>
              </a:ext>
            </a:extLst>
          </p:cNvPr>
          <p:cNvSpPr txBox="1"/>
          <p:nvPr/>
        </p:nvSpPr>
        <p:spPr>
          <a:xfrm>
            <a:off x="311700" y="826412"/>
            <a:ext cx="8027582" cy="364715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dirty="0">
                <a:solidFill>
                  <a:srgbClr val="333333"/>
                </a:solidFill>
                <a:latin typeface="inter-regular"/>
              </a:rPr>
              <a:t>While declaring a variable and using an if statement is a fine way to conditionally render a component, sometimes you might want to use a shorter syntax. </a:t>
            </a:r>
          </a:p>
          <a:p>
            <a:pPr marL="285750" indent="-285750">
              <a:lnSpc>
                <a:spcPct val="150000"/>
              </a:lnSpc>
              <a:buFont typeface="Wingdings" panose="05000000000000000000" pitchFamily="2" charset="2"/>
              <a:buChar char="Ø"/>
            </a:pPr>
            <a:r>
              <a:rPr lang="en-US" sz="2000" dirty="0">
                <a:solidFill>
                  <a:srgbClr val="333333"/>
                </a:solidFill>
                <a:latin typeface="inter-regular"/>
              </a:rPr>
              <a:t>There are a few ways to inline conditions in JSX, explained below.</a:t>
            </a:r>
          </a:p>
          <a:p>
            <a:pPr marL="285750" indent="-285750">
              <a:lnSpc>
                <a:spcPct val="150000"/>
              </a:lnSpc>
              <a:buFont typeface="Wingdings" panose="05000000000000000000" pitchFamily="2" charset="2"/>
              <a:buChar char="Ø"/>
            </a:pPr>
            <a:r>
              <a:rPr lang="en-US" b="1" dirty="0"/>
              <a:t>Inline If with Logical &amp;&amp; Operator</a:t>
            </a:r>
          </a:p>
          <a:p>
            <a:pPr marL="285750" indent="-285750">
              <a:lnSpc>
                <a:spcPct val="150000"/>
              </a:lnSpc>
              <a:buFont typeface="Wingdings" panose="05000000000000000000" pitchFamily="2" charset="2"/>
              <a:buChar char="Ø"/>
            </a:pPr>
            <a:r>
              <a:rPr lang="en-US" sz="2000" dirty="0">
                <a:solidFill>
                  <a:srgbClr val="333333"/>
                </a:solidFill>
                <a:latin typeface="inter-regular"/>
              </a:rPr>
              <a:t>You may embed expressions in JSX by wrapping them in curly braces. This includes the JavaScript logical &amp;&amp; operator. It can be handy for conditionally including an element.</a:t>
            </a:r>
          </a:p>
        </p:txBody>
      </p:sp>
    </p:spTree>
    <p:extLst>
      <p:ext uri="{BB962C8B-B14F-4D97-AF65-F5344CB8AC3E}">
        <p14:creationId xmlns:p14="http://schemas.microsoft.com/office/powerpoint/2010/main" val="37792087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44533-40D1-6880-5754-B98D0EB2399B}"/>
              </a:ext>
            </a:extLst>
          </p:cNvPr>
          <p:cNvSpPr>
            <a:spLocks noGrp="1"/>
          </p:cNvSpPr>
          <p:nvPr>
            <p:ph type="title"/>
          </p:nvPr>
        </p:nvSpPr>
        <p:spPr>
          <a:xfrm>
            <a:off x="311700" y="271776"/>
            <a:ext cx="8520600" cy="607800"/>
          </a:xfrm>
        </p:spPr>
        <p:txBody>
          <a:bodyPr/>
          <a:lstStyle/>
          <a:p>
            <a:pPr marL="342900"/>
            <a:r>
              <a:rPr lang="en-US" b="1" dirty="0"/>
              <a:t>Conditional Rendering</a:t>
            </a:r>
          </a:p>
        </p:txBody>
      </p:sp>
      <p:pic>
        <p:nvPicPr>
          <p:cNvPr id="5" name="Picture 4"/>
          <p:cNvPicPr>
            <a:picLocks noChangeAspect="1"/>
          </p:cNvPicPr>
          <p:nvPr/>
        </p:nvPicPr>
        <p:blipFill>
          <a:blip r:embed="rId2"/>
          <a:stretch>
            <a:fillRect/>
          </a:stretch>
        </p:blipFill>
        <p:spPr>
          <a:xfrm>
            <a:off x="459271" y="879576"/>
            <a:ext cx="8373029" cy="3819525"/>
          </a:xfrm>
          <a:prstGeom prst="rect">
            <a:avLst/>
          </a:prstGeom>
        </p:spPr>
      </p:pic>
    </p:spTree>
    <p:extLst>
      <p:ext uri="{BB962C8B-B14F-4D97-AF65-F5344CB8AC3E}">
        <p14:creationId xmlns:p14="http://schemas.microsoft.com/office/powerpoint/2010/main" val="42204799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47E6A-EF52-532D-ADFB-AEFD15C8F324}"/>
              </a:ext>
            </a:extLst>
          </p:cNvPr>
          <p:cNvSpPr>
            <a:spLocks noGrp="1"/>
          </p:cNvSpPr>
          <p:nvPr>
            <p:ph type="title"/>
          </p:nvPr>
        </p:nvSpPr>
        <p:spPr/>
        <p:txBody>
          <a:bodyPr/>
          <a:lstStyle/>
          <a:p>
            <a:r>
              <a:rPr lang="en-US" b="1" dirty="0"/>
              <a:t>React</a:t>
            </a:r>
            <a:r>
              <a:rPr lang="en-US" b="0" i="0" dirty="0">
                <a:solidFill>
                  <a:srgbClr val="610B38"/>
                </a:solidFill>
                <a:effectLst/>
                <a:latin typeface="erdana"/>
              </a:rPr>
              <a:t> </a:t>
            </a:r>
            <a:r>
              <a:rPr lang="en-US" b="1" dirty="0"/>
              <a:t>Props</a:t>
            </a:r>
            <a:br>
              <a:rPr lang="en-US" b="0" i="0" dirty="0">
                <a:solidFill>
                  <a:srgbClr val="610B38"/>
                </a:solidFill>
                <a:effectLst/>
                <a:latin typeface="erdana"/>
              </a:rPr>
            </a:br>
            <a:endParaRPr lang="en-SO" dirty="0"/>
          </a:p>
        </p:txBody>
      </p:sp>
      <p:sp>
        <p:nvSpPr>
          <p:cNvPr id="3" name="TextBox 2">
            <a:extLst>
              <a:ext uri="{FF2B5EF4-FFF2-40B4-BE49-F238E27FC236}">
                <a16:creationId xmlns:a16="http://schemas.microsoft.com/office/drawing/2014/main" id="{91AA1CE1-DF86-50A3-1781-9EFE82D215FD}"/>
              </a:ext>
            </a:extLst>
          </p:cNvPr>
          <p:cNvSpPr txBox="1"/>
          <p:nvPr/>
        </p:nvSpPr>
        <p:spPr>
          <a:xfrm>
            <a:off x="422536" y="1086348"/>
            <a:ext cx="8520600" cy="335906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400" b="0" i="0" dirty="0">
                <a:solidFill>
                  <a:srgbClr val="333333"/>
                </a:solidFill>
                <a:effectLst/>
                <a:latin typeface="inter-regular"/>
              </a:rPr>
              <a:t>Props stand for "</a:t>
            </a:r>
            <a:r>
              <a:rPr lang="en-US" sz="2400" b="1" i="0" dirty="0">
                <a:solidFill>
                  <a:srgbClr val="333333"/>
                </a:solidFill>
                <a:effectLst/>
                <a:latin typeface="inter-bold"/>
              </a:rPr>
              <a:t>Properties</a:t>
            </a:r>
            <a:r>
              <a:rPr lang="en-US" sz="2400" b="0" i="0" dirty="0">
                <a:solidFill>
                  <a:srgbClr val="333333"/>
                </a:solidFill>
                <a:effectLst/>
                <a:latin typeface="inter-regular"/>
              </a:rPr>
              <a:t>." They are </a:t>
            </a:r>
            <a:r>
              <a:rPr lang="en-US" sz="2400" b="1" i="0" dirty="0">
                <a:solidFill>
                  <a:srgbClr val="333333"/>
                </a:solidFill>
                <a:effectLst/>
                <a:latin typeface="inter-bold"/>
              </a:rPr>
              <a:t>read-only</a:t>
            </a:r>
            <a:r>
              <a:rPr lang="en-US" sz="2400" b="0" i="0" dirty="0">
                <a:solidFill>
                  <a:srgbClr val="333333"/>
                </a:solidFill>
                <a:effectLst/>
                <a:latin typeface="inter-regular"/>
              </a:rPr>
              <a:t> components. It is an object which stores the value of attributes of a tag and work similar to the HTML attributes. It gives a way to pass data from one component to other components. It is similar to function arguments. Props are passed to the component in the same way as arguments passed in a function</a:t>
            </a:r>
            <a:endParaRPr lang="en-US" sz="1800" dirty="0">
              <a:solidFill>
                <a:srgbClr val="333333"/>
              </a:solidFill>
              <a:latin typeface="inter-regular"/>
            </a:endParaRPr>
          </a:p>
        </p:txBody>
      </p:sp>
    </p:spTree>
    <p:extLst>
      <p:ext uri="{BB962C8B-B14F-4D97-AF65-F5344CB8AC3E}">
        <p14:creationId xmlns:p14="http://schemas.microsoft.com/office/powerpoint/2010/main" val="42052662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47E6A-EF52-532D-ADFB-AEFD15C8F324}"/>
              </a:ext>
            </a:extLst>
          </p:cNvPr>
          <p:cNvSpPr>
            <a:spLocks noGrp="1"/>
          </p:cNvSpPr>
          <p:nvPr>
            <p:ph type="title"/>
          </p:nvPr>
        </p:nvSpPr>
        <p:spPr/>
        <p:txBody>
          <a:bodyPr/>
          <a:lstStyle/>
          <a:p>
            <a:r>
              <a:rPr lang="en-US" b="1" dirty="0"/>
              <a:t>React</a:t>
            </a:r>
            <a:r>
              <a:rPr lang="en-US" b="0" i="0" dirty="0">
                <a:solidFill>
                  <a:srgbClr val="610B38"/>
                </a:solidFill>
                <a:effectLst/>
                <a:latin typeface="erdana"/>
              </a:rPr>
              <a:t> </a:t>
            </a:r>
            <a:r>
              <a:rPr lang="en-US" b="1" dirty="0"/>
              <a:t>Props</a:t>
            </a:r>
            <a:br>
              <a:rPr lang="en-US" b="0" i="0" dirty="0">
                <a:solidFill>
                  <a:srgbClr val="610B38"/>
                </a:solidFill>
                <a:effectLst/>
                <a:latin typeface="erdana"/>
              </a:rPr>
            </a:br>
            <a:endParaRPr lang="en-SO" dirty="0"/>
          </a:p>
        </p:txBody>
      </p:sp>
      <p:sp>
        <p:nvSpPr>
          <p:cNvPr id="3" name="TextBox 2">
            <a:extLst>
              <a:ext uri="{FF2B5EF4-FFF2-40B4-BE49-F238E27FC236}">
                <a16:creationId xmlns:a16="http://schemas.microsoft.com/office/drawing/2014/main" id="{91AA1CE1-DF86-50A3-1781-9EFE82D215FD}"/>
              </a:ext>
            </a:extLst>
          </p:cNvPr>
          <p:cNvSpPr txBox="1"/>
          <p:nvPr/>
        </p:nvSpPr>
        <p:spPr>
          <a:xfrm>
            <a:off x="422536" y="1086348"/>
            <a:ext cx="8520600" cy="280506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400" b="0" i="0" dirty="0">
                <a:solidFill>
                  <a:srgbClr val="333333"/>
                </a:solidFill>
                <a:effectLst/>
                <a:latin typeface="inter-regular"/>
              </a:rPr>
              <a:t>Props are </a:t>
            </a:r>
            <a:r>
              <a:rPr lang="en-US" sz="2400" b="1" i="0" dirty="0">
                <a:solidFill>
                  <a:srgbClr val="333333"/>
                </a:solidFill>
                <a:effectLst/>
                <a:latin typeface="inter-bold"/>
              </a:rPr>
              <a:t>immutable</a:t>
            </a:r>
            <a:r>
              <a:rPr lang="en-US" sz="2400" b="0" i="0" dirty="0">
                <a:solidFill>
                  <a:srgbClr val="333333"/>
                </a:solidFill>
                <a:effectLst/>
                <a:latin typeface="inter-regular"/>
              </a:rPr>
              <a:t> so we cannot modify the props from inside the component. Inside the components, we can add attributes called props. These attributes are available in the component as </a:t>
            </a:r>
            <a:r>
              <a:rPr lang="en-US" sz="2400" b="1" i="0" dirty="0">
                <a:solidFill>
                  <a:srgbClr val="333333"/>
                </a:solidFill>
                <a:effectLst/>
                <a:latin typeface="inter-bold"/>
              </a:rPr>
              <a:t>props</a:t>
            </a:r>
            <a:r>
              <a:rPr lang="en-US" sz="2400" b="0" i="0" dirty="0">
                <a:solidFill>
                  <a:srgbClr val="333333"/>
                </a:solidFill>
                <a:effectLst/>
                <a:latin typeface="inter-regular"/>
              </a:rPr>
              <a:t> and can be used to render dynamic data in our render method</a:t>
            </a:r>
            <a:endParaRPr lang="en-US" sz="1800" dirty="0">
              <a:solidFill>
                <a:srgbClr val="333333"/>
              </a:solidFill>
              <a:latin typeface="inter-regular"/>
            </a:endParaRPr>
          </a:p>
        </p:txBody>
      </p:sp>
    </p:spTree>
    <p:extLst>
      <p:ext uri="{BB962C8B-B14F-4D97-AF65-F5344CB8AC3E}">
        <p14:creationId xmlns:p14="http://schemas.microsoft.com/office/powerpoint/2010/main" val="29225921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15A15-E361-9F9C-0D24-5A01CAAB1188}"/>
              </a:ext>
            </a:extLst>
          </p:cNvPr>
          <p:cNvSpPr>
            <a:spLocks noGrp="1"/>
          </p:cNvSpPr>
          <p:nvPr>
            <p:ph type="title"/>
          </p:nvPr>
        </p:nvSpPr>
        <p:spPr/>
        <p:txBody>
          <a:bodyPr/>
          <a:lstStyle/>
          <a:p>
            <a:r>
              <a:rPr lang="en-US" b="1" dirty="0"/>
              <a:t>React</a:t>
            </a:r>
            <a:r>
              <a:rPr lang="en-US" b="0" i="0" dirty="0">
                <a:solidFill>
                  <a:srgbClr val="610B38"/>
                </a:solidFill>
                <a:effectLst/>
                <a:latin typeface="erdana"/>
              </a:rPr>
              <a:t> </a:t>
            </a:r>
            <a:r>
              <a:rPr lang="en-US" b="1" dirty="0"/>
              <a:t>Props</a:t>
            </a:r>
            <a:endParaRPr lang="en-SO" dirty="0"/>
          </a:p>
        </p:txBody>
      </p:sp>
      <p:pic>
        <p:nvPicPr>
          <p:cNvPr id="3" name="Picture 2">
            <a:extLst>
              <a:ext uri="{FF2B5EF4-FFF2-40B4-BE49-F238E27FC236}">
                <a16:creationId xmlns:a16="http://schemas.microsoft.com/office/drawing/2014/main" id="{E43C1417-0168-E037-8258-6979DA730ECC}"/>
              </a:ext>
            </a:extLst>
          </p:cNvPr>
          <p:cNvPicPr>
            <a:picLocks noChangeAspect="1"/>
          </p:cNvPicPr>
          <p:nvPr/>
        </p:nvPicPr>
        <p:blipFill>
          <a:blip r:embed="rId2"/>
          <a:stretch>
            <a:fillRect/>
          </a:stretch>
        </p:blipFill>
        <p:spPr>
          <a:xfrm>
            <a:off x="627495" y="1239404"/>
            <a:ext cx="7556500" cy="3606800"/>
          </a:xfrm>
          <a:prstGeom prst="rect">
            <a:avLst/>
          </a:prstGeom>
        </p:spPr>
      </p:pic>
    </p:spTree>
    <p:extLst>
      <p:ext uri="{BB962C8B-B14F-4D97-AF65-F5344CB8AC3E}">
        <p14:creationId xmlns:p14="http://schemas.microsoft.com/office/powerpoint/2010/main" val="105087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E1AD0-F8D9-FCA7-17D8-B46CF940DDFF}"/>
              </a:ext>
            </a:extLst>
          </p:cNvPr>
          <p:cNvSpPr>
            <a:spLocks noGrp="1"/>
          </p:cNvSpPr>
          <p:nvPr>
            <p:ph type="title"/>
          </p:nvPr>
        </p:nvSpPr>
        <p:spPr/>
        <p:txBody>
          <a:bodyPr/>
          <a:lstStyle/>
          <a:p>
            <a:r>
              <a:rPr lang="en-US" b="1" dirty="0">
                <a:solidFill>
                  <a:schemeClr val="tx1"/>
                </a:solidFill>
                <a:latin typeface="zillaslab"/>
              </a:rPr>
              <a:t>Adding styles to a components</a:t>
            </a:r>
            <a:br>
              <a:rPr lang="en-US" b="1" dirty="0">
                <a:solidFill>
                  <a:schemeClr val="tx1"/>
                </a:solidFill>
                <a:latin typeface="zillaslab"/>
              </a:rPr>
            </a:br>
            <a:endParaRPr lang="en-SO" dirty="0">
              <a:solidFill>
                <a:schemeClr val="tx1"/>
              </a:solidFill>
            </a:endParaRPr>
          </a:p>
        </p:txBody>
      </p:sp>
      <p:sp>
        <p:nvSpPr>
          <p:cNvPr id="3" name="TextBox 2">
            <a:extLst>
              <a:ext uri="{FF2B5EF4-FFF2-40B4-BE49-F238E27FC236}">
                <a16:creationId xmlns:a16="http://schemas.microsoft.com/office/drawing/2014/main" id="{6C06DDD8-CBD8-0FA1-5904-3EAC8ADC32BE}"/>
              </a:ext>
            </a:extLst>
          </p:cNvPr>
          <p:cNvSpPr txBox="1"/>
          <p:nvPr/>
        </p:nvSpPr>
        <p:spPr>
          <a:xfrm>
            <a:off x="422536" y="1086348"/>
            <a:ext cx="8520600" cy="170296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800" b="0" i="0" dirty="0">
                <a:solidFill>
                  <a:srgbClr val="202124"/>
                </a:solidFill>
                <a:effectLst/>
                <a:latin typeface="arial" panose="020B0604020202020204" pitchFamily="34" charset="0"/>
              </a:rPr>
              <a:t>React component gets its own CSS file, which is scoped to that file and component. For a React component you'd like to style, simply create a CSS file containing</a:t>
            </a:r>
            <a:r>
              <a:rPr lang="en-US" sz="1800" b="1" i="0" dirty="0">
                <a:solidFill>
                  <a:srgbClr val="202124"/>
                </a:solidFill>
                <a:effectLst/>
                <a:latin typeface="arial" panose="020B0604020202020204" pitchFamily="34" charset="0"/>
              </a:rPr>
              <a:t> the styles for that component</a:t>
            </a:r>
            <a:r>
              <a:rPr lang="en-US" sz="1800" b="0" i="0" dirty="0">
                <a:solidFill>
                  <a:srgbClr val="202124"/>
                </a:solidFill>
                <a:effectLst/>
                <a:latin typeface="arial" panose="020B0604020202020204" pitchFamily="34" charset="0"/>
              </a:rPr>
              <a:t>.</a:t>
            </a:r>
          </a:p>
          <a:p>
            <a:pPr marL="285750" indent="-285750">
              <a:lnSpc>
                <a:spcPct val="150000"/>
              </a:lnSpc>
              <a:buFont typeface="Wingdings" panose="05000000000000000000" pitchFamily="2" charset="2"/>
              <a:buChar char="Ø"/>
            </a:pPr>
            <a:endParaRPr lang="en-US" sz="1800" dirty="0">
              <a:solidFill>
                <a:srgbClr val="202124"/>
              </a:solidFill>
              <a:latin typeface="arial" panose="020B0604020202020204" pitchFamily="34" charset="0"/>
            </a:endParaRPr>
          </a:p>
        </p:txBody>
      </p:sp>
    </p:spTree>
    <p:extLst>
      <p:ext uri="{BB962C8B-B14F-4D97-AF65-F5344CB8AC3E}">
        <p14:creationId xmlns:p14="http://schemas.microsoft.com/office/powerpoint/2010/main" val="3180468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D7D8893-D5FE-1E85-D6C6-53318B0D5B90}"/>
              </a:ext>
            </a:extLst>
          </p:cNvPr>
          <p:cNvSpPr>
            <a:spLocks noGrp="1"/>
          </p:cNvSpPr>
          <p:nvPr>
            <p:ph type="title"/>
          </p:nvPr>
        </p:nvSpPr>
        <p:spPr/>
        <p:txBody>
          <a:bodyPr/>
          <a:lstStyle/>
          <a:p>
            <a:r>
              <a:rPr lang="en-US" b="1" dirty="0">
                <a:solidFill>
                  <a:schemeClr val="tx1"/>
                </a:solidFill>
                <a:latin typeface="zillaslab"/>
              </a:rPr>
              <a:t>Adding styles to a components</a:t>
            </a:r>
            <a:endParaRPr lang="en-SO" dirty="0"/>
          </a:p>
        </p:txBody>
      </p:sp>
      <p:sp>
        <p:nvSpPr>
          <p:cNvPr id="7" name="TextBox 6">
            <a:extLst>
              <a:ext uri="{FF2B5EF4-FFF2-40B4-BE49-F238E27FC236}">
                <a16:creationId xmlns:a16="http://schemas.microsoft.com/office/drawing/2014/main" id="{37D40BDF-DBAE-3515-443D-399963D99DDD}"/>
              </a:ext>
            </a:extLst>
          </p:cNvPr>
          <p:cNvSpPr txBox="1"/>
          <p:nvPr/>
        </p:nvSpPr>
        <p:spPr>
          <a:xfrm>
            <a:off x="422536" y="1086348"/>
            <a:ext cx="8520600" cy="170296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800" b="0" i="0" dirty="0">
                <a:solidFill>
                  <a:srgbClr val="202124"/>
                </a:solidFill>
                <a:effectLst/>
                <a:latin typeface="arial" panose="020B0604020202020204" pitchFamily="34" charset="0"/>
              </a:rPr>
              <a:t>React component gets its own CSS file, which is scoped to that file and component. For a React component you'd like to style, simply create a CSS file containing</a:t>
            </a:r>
            <a:r>
              <a:rPr lang="en-US" sz="1800" b="1" i="0" dirty="0">
                <a:solidFill>
                  <a:srgbClr val="202124"/>
                </a:solidFill>
                <a:effectLst/>
                <a:latin typeface="arial" panose="020B0604020202020204" pitchFamily="34" charset="0"/>
              </a:rPr>
              <a:t> the styles for that component</a:t>
            </a:r>
            <a:r>
              <a:rPr lang="en-US" sz="1800" b="0" i="0" dirty="0">
                <a:solidFill>
                  <a:srgbClr val="202124"/>
                </a:solidFill>
                <a:effectLst/>
                <a:latin typeface="arial" panose="020B0604020202020204" pitchFamily="34" charset="0"/>
              </a:rPr>
              <a:t>.</a:t>
            </a:r>
          </a:p>
          <a:p>
            <a:pPr marL="285750" indent="-285750">
              <a:lnSpc>
                <a:spcPct val="150000"/>
              </a:lnSpc>
              <a:buFont typeface="Wingdings" panose="05000000000000000000" pitchFamily="2" charset="2"/>
              <a:buChar char="Ø"/>
            </a:pPr>
            <a:endParaRPr lang="en-US" sz="1800" dirty="0">
              <a:solidFill>
                <a:srgbClr val="202124"/>
              </a:solidFill>
              <a:latin typeface="arial" panose="020B0604020202020204" pitchFamily="34" charset="0"/>
            </a:endParaRPr>
          </a:p>
        </p:txBody>
      </p:sp>
    </p:spTree>
    <p:extLst>
      <p:ext uri="{BB962C8B-B14F-4D97-AF65-F5344CB8AC3E}">
        <p14:creationId xmlns:p14="http://schemas.microsoft.com/office/powerpoint/2010/main" val="6646110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84B1F-AEBC-A9AC-C4A7-666A47B8228C}"/>
              </a:ext>
            </a:extLst>
          </p:cNvPr>
          <p:cNvSpPr>
            <a:spLocks noGrp="1"/>
          </p:cNvSpPr>
          <p:nvPr>
            <p:ph type="title"/>
          </p:nvPr>
        </p:nvSpPr>
        <p:spPr/>
        <p:txBody>
          <a:bodyPr/>
          <a:lstStyle/>
          <a:p>
            <a:r>
              <a:rPr lang="en-US" b="1" dirty="0">
                <a:solidFill>
                  <a:schemeClr val="tx1"/>
                </a:solidFill>
                <a:latin typeface="zillaslab"/>
              </a:rPr>
              <a:t>Adding styles to a components</a:t>
            </a:r>
            <a:endParaRPr lang="en-SO" dirty="0"/>
          </a:p>
        </p:txBody>
      </p:sp>
      <p:pic>
        <p:nvPicPr>
          <p:cNvPr id="7" name="Picture 6">
            <a:extLst>
              <a:ext uri="{FF2B5EF4-FFF2-40B4-BE49-F238E27FC236}">
                <a16:creationId xmlns:a16="http://schemas.microsoft.com/office/drawing/2014/main" id="{7C33728B-4A82-430F-F9A9-9911BCD6A3B7}"/>
              </a:ext>
            </a:extLst>
          </p:cNvPr>
          <p:cNvPicPr>
            <a:picLocks noChangeAspect="1"/>
          </p:cNvPicPr>
          <p:nvPr/>
        </p:nvPicPr>
        <p:blipFill>
          <a:blip r:embed="rId2"/>
          <a:stretch>
            <a:fillRect/>
          </a:stretch>
        </p:blipFill>
        <p:spPr>
          <a:xfrm>
            <a:off x="685800" y="1258072"/>
            <a:ext cx="7772400" cy="3320083"/>
          </a:xfrm>
          <a:prstGeom prst="rect">
            <a:avLst/>
          </a:prstGeom>
        </p:spPr>
      </p:pic>
    </p:spTree>
    <p:extLst>
      <p:ext uri="{BB962C8B-B14F-4D97-AF65-F5344CB8AC3E}">
        <p14:creationId xmlns:p14="http://schemas.microsoft.com/office/powerpoint/2010/main" val="15843421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84B1F-AEBC-A9AC-C4A7-666A47B8228C}"/>
              </a:ext>
            </a:extLst>
          </p:cNvPr>
          <p:cNvSpPr>
            <a:spLocks noGrp="1"/>
          </p:cNvSpPr>
          <p:nvPr>
            <p:ph type="title"/>
          </p:nvPr>
        </p:nvSpPr>
        <p:spPr>
          <a:xfrm>
            <a:off x="311700" y="243745"/>
            <a:ext cx="8520600" cy="607800"/>
          </a:xfrm>
        </p:spPr>
        <p:txBody>
          <a:bodyPr/>
          <a:lstStyle/>
          <a:p>
            <a:r>
              <a:rPr lang="en-US" b="1" dirty="0">
                <a:solidFill>
                  <a:schemeClr val="tx1"/>
                </a:solidFill>
                <a:latin typeface="zillaslab"/>
              </a:rPr>
              <a:t>Adding styles to a components</a:t>
            </a:r>
            <a:endParaRPr lang="en-SO" dirty="0"/>
          </a:p>
        </p:txBody>
      </p:sp>
      <p:pic>
        <p:nvPicPr>
          <p:cNvPr id="3" name="Picture 2">
            <a:extLst>
              <a:ext uri="{FF2B5EF4-FFF2-40B4-BE49-F238E27FC236}">
                <a16:creationId xmlns:a16="http://schemas.microsoft.com/office/drawing/2014/main" id="{F2447B0F-A198-913A-185F-1125AC6D2EC3}"/>
              </a:ext>
            </a:extLst>
          </p:cNvPr>
          <p:cNvPicPr>
            <a:picLocks noChangeAspect="1"/>
          </p:cNvPicPr>
          <p:nvPr/>
        </p:nvPicPr>
        <p:blipFill>
          <a:blip r:embed="rId2"/>
          <a:stretch>
            <a:fillRect/>
          </a:stretch>
        </p:blipFill>
        <p:spPr>
          <a:xfrm>
            <a:off x="554181" y="1199215"/>
            <a:ext cx="7426037" cy="3534285"/>
          </a:xfrm>
          <a:prstGeom prst="rect">
            <a:avLst/>
          </a:prstGeom>
        </p:spPr>
      </p:pic>
    </p:spTree>
    <p:extLst>
      <p:ext uri="{BB962C8B-B14F-4D97-AF65-F5344CB8AC3E}">
        <p14:creationId xmlns:p14="http://schemas.microsoft.com/office/powerpoint/2010/main" val="37322507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F07DB-B8A9-73EE-C741-7F19FE09DD5A}"/>
              </a:ext>
            </a:extLst>
          </p:cNvPr>
          <p:cNvSpPr>
            <a:spLocks noGrp="1"/>
          </p:cNvSpPr>
          <p:nvPr>
            <p:ph type="title"/>
          </p:nvPr>
        </p:nvSpPr>
        <p:spPr>
          <a:xfrm>
            <a:off x="412159" y="811001"/>
            <a:ext cx="8520600" cy="782273"/>
          </a:xfrm>
        </p:spPr>
        <p:txBody>
          <a:bodyPr/>
          <a:lstStyle/>
          <a:p>
            <a:r>
              <a:rPr lang="en-US" sz="1600" b="0" i="0" dirty="0">
                <a:solidFill>
                  <a:srgbClr val="404756"/>
                </a:solidFill>
                <a:effectLst/>
                <a:latin typeface="Optimistic Text"/>
              </a:rPr>
              <a:t>Props are the information that you pass to a JSX tag. For example, </a:t>
            </a:r>
            <a:r>
              <a:rPr lang="en-US" sz="1600" dirty="0" err="1"/>
              <a:t>className</a:t>
            </a:r>
            <a:r>
              <a:rPr lang="en-US" sz="1600" b="0" i="0" dirty="0">
                <a:solidFill>
                  <a:srgbClr val="404756"/>
                </a:solidFill>
                <a:effectLst/>
                <a:latin typeface="Optimistic Text"/>
              </a:rPr>
              <a:t>, </a:t>
            </a:r>
            <a:r>
              <a:rPr lang="en-US" sz="1600" dirty="0" err="1"/>
              <a:t>src</a:t>
            </a:r>
            <a:r>
              <a:rPr lang="en-US" sz="1600" b="0" i="0" dirty="0">
                <a:solidFill>
                  <a:srgbClr val="404756"/>
                </a:solidFill>
                <a:effectLst/>
                <a:latin typeface="Optimistic Text"/>
              </a:rPr>
              <a:t>, </a:t>
            </a:r>
            <a:r>
              <a:rPr lang="en-US" sz="1600" dirty="0"/>
              <a:t>alt</a:t>
            </a:r>
            <a:r>
              <a:rPr lang="en-US" sz="1600" b="0" i="0" dirty="0">
                <a:solidFill>
                  <a:srgbClr val="404756"/>
                </a:solidFill>
                <a:effectLst/>
                <a:latin typeface="Optimistic Text"/>
              </a:rPr>
              <a:t>, </a:t>
            </a:r>
            <a:r>
              <a:rPr lang="en-US" sz="1600" dirty="0"/>
              <a:t>width</a:t>
            </a:r>
            <a:r>
              <a:rPr lang="en-US" sz="1600" b="0" i="0" dirty="0">
                <a:solidFill>
                  <a:srgbClr val="404756"/>
                </a:solidFill>
                <a:effectLst/>
                <a:latin typeface="Optimistic Text"/>
              </a:rPr>
              <a:t>, and </a:t>
            </a:r>
            <a:r>
              <a:rPr lang="en-US" sz="1600" dirty="0"/>
              <a:t>height</a:t>
            </a:r>
            <a:r>
              <a:rPr lang="en-US" sz="1600" b="0" i="0" dirty="0">
                <a:solidFill>
                  <a:srgbClr val="404756"/>
                </a:solidFill>
                <a:effectLst/>
                <a:latin typeface="Optimistic Text"/>
              </a:rPr>
              <a:t> are some of the props you can pass to an </a:t>
            </a:r>
            <a:r>
              <a:rPr lang="en-US" sz="1600" dirty="0"/>
              <a:t>&lt;</a:t>
            </a:r>
            <a:r>
              <a:rPr lang="en-US" sz="1600" dirty="0" err="1"/>
              <a:t>img</a:t>
            </a:r>
            <a:r>
              <a:rPr lang="en-US" sz="1600" dirty="0"/>
              <a:t>&gt;</a:t>
            </a:r>
            <a:endParaRPr lang="en-SO" sz="1600" dirty="0"/>
          </a:p>
        </p:txBody>
      </p:sp>
      <p:pic>
        <p:nvPicPr>
          <p:cNvPr id="3" name="Picture 2">
            <a:extLst>
              <a:ext uri="{FF2B5EF4-FFF2-40B4-BE49-F238E27FC236}">
                <a16:creationId xmlns:a16="http://schemas.microsoft.com/office/drawing/2014/main" id="{9FD3F5B8-195E-4827-FB24-87E077C3EEDE}"/>
              </a:ext>
            </a:extLst>
          </p:cNvPr>
          <p:cNvPicPr>
            <a:picLocks noChangeAspect="1"/>
          </p:cNvPicPr>
          <p:nvPr/>
        </p:nvPicPr>
        <p:blipFill>
          <a:blip r:embed="rId3"/>
          <a:stretch>
            <a:fillRect/>
          </a:stretch>
        </p:blipFill>
        <p:spPr>
          <a:xfrm>
            <a:off x="512618" y="1593274"/>
            <a:ext cx="8319682" cy="3554504"/>
          </a:xfrm>
          <a:prstGeom prst="rect">
            <a:avLst/>
          </a:prstGeom>
        </p:spPr>
      </p:pic>
      <p:sp>
        <p:nvSpPr>
          <p:cNvPr id="4" name="Title 1">
            <a:extLst>
              <a:ext uri="{FF2B5EF4-FFF2-40B4-BE49-F238E27FC236}">
                <a16:creationId xmlns:a16="http://schemas.microsoft.com/office/drawing/2014/main" id="{507AB2B6-5257-D462-F283-9AB63D50B0DF}"/>
              </a:ext>
            </a:extLst>
          </p:cNvPr>
          <p:cNvSpPr txBox="1">
            <a:spLocks/>
          </p:cNvSpPr>
          <p:nvPr/>
        </p:nvSpPr>
        <p:spPr>
          <a:xfrm>
            <a:off x="211241" y="203201"/>
            <a:ext cx="8520600" cy="60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lang="en-US" b="1" dirty="0"/>
              <a:t>Props</a:t>
            </a:r>
            <a:endParaRPr lang="en-SO" dirty="0"/>
          </a:p>
        </p:txBody>
      </p:sp>
    </p:spTree>
    <p:extLst>
      <p:ext uri="{BB962C8B-B14F-4D97-AF65-F5344CB8AC3E}">
        <p14:creationId xmlns:p14="http://schemas.microsoft.com/office/powerpoint/2010/main" val="607479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404720" y="190033"/>
            <a:ext cx="7584248" cy="607800"/>
          </a:xfrm>
        </p:spPr>
        <p:txBody>
          <a:bodyPr/>
          <a:lstStyle/>
          <a:p>
            <a:r>
              <a:rPr lang="en-US" b="1" dirty="0"/>
              <a:t>Web Development</a:t>
            </a:r>
            <a:endParaRPr lang="en-SO" b="1"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3857104" y="797833"/>
            <a:ext cx="4815257" cy="4473019"/>
          </a:xfrm>
          <a:prstGeom prst="rect">
            <a:avLst/>
          </a:prstGeom>
          <a:noFill/>
        </p:spPr>
        <p:txBody>
          <a:bodyPr wrap="square" rtlCol="0">
            <a:spAutoFit/>
          </a:bodyPr>
          <a:lstStyle/>
          <a:p>
            <a:pPr marL="285750" indent="-285750">
              <a:buFont typeface="Wingdings" panose="05000000000000000000" pitchFamily="2" charset="2"/>
              <a:buChar char="Ø"/>
            </a:pPr>
            <a:endParaRPr lang="en-US" sz="1800" dirty="0"/>
          </a:p>
          <a:p>
            <a:pPr marL="285750" lvl="2" indent="-285750" fontAlgn="base">
              <a:lnSpc>
                <a:spcPct val="150000"/>
              </a:lnSpc>
              <a:buFont typeface="Wingdings" panose="05000000000000000000" pitchFamily="2" charset="2"/>
              <a:buChar char="Ø"/>
            </a:pPr>
            <a:r>
              <a:rPr lang="en-US" sz="1800" b="1" dirty="0"/>
              <a:t>Web Development can be classified into two ways:</a:t>
            </a:r>
          </a:p>
          <a:p>
            <a:pPr marL="285750" lvl="8" indent="-285750" fontAlgn="base">
              <a:lnSpc>
                <a:spcPct val="150000"/>
              </a:lnSpc>
              <a:buFont typeface="Arial" panose="020B0604020202020204" pitchFamily="34" charset="0"/>
              <a:buChar char="•"/>
            </a:pPr>
            <a:r>
              <a:rPr lang="en-US" sz="1800" dirty="0"/>
              <a:t>Frontend Development</a:t>
            </a:r>
          </a:p>
          <a:p>
            <a:pPr marL="285750" lvl="8" indent="-285750" fontAlgn="base">
              <a:lnSpc>
                <a:spcPct val="150000"/>
              </a:lnSpc>
              <a:buFont typeface="Arial" panose="020B0604020202020204" pitchFamily="34" charset="0"/>
              <a:buChar char="•"/>
            </a:pPr>
            <a:r>
              <a:rPr lang="en-US" sz="1800" dirty="0"/>
              <a:t>Backend Development</a:t>
            </a:r>
          </a:p>
          <a:p>
            <a:pPr lvl="8" fontAlgn="base">
              <a:lnSpc>
                <a:spcPct val="150000"/>
              </a:lnSpc>
            </a:pPr>
            <a:endParaRPr lang="en-US" sz="1800" i="1" dirty="0"/>
          </a:p>
          <a:p>
            <a:pPr marL="285750" indent="-285750">
              <a:lnSpc>
                <a:spcPct val="150000"/>
              </a:lnSpc>
              <a:buFont typeface="Wingdings" panose="05000000000000000000" pitchFamily="2" charset="2"/>
              <a:buChar char="Ø"/>
            </a:pPr>
            <a:r>
              <a:rPr lang="en-US" sz="1800" b="1" dirty="0"/>
              <a:t>Frontend Development: </a:t>
            </a:r>
            <a:r>
              <a:rPr lang="en-US" sz="1800" dirty="0"/>
              <a:t>The part of a website that the user interacts directly is termed as front end. It is also referred to as the ‘client side’ of the application.</a:t>
            </a:r>
          </a:p>
          <a:p>
            <a:pPr>
              <a:lnSpc>
                <a:spcPct val="150000"/>
              </a:lnSpc>
            </a:pPr>
            <a:r>
              <a:rPr lang="en-US" sz="1800" b="1" i="1" dirty="0"/>
              <a:t>   </a:t>
            </a:r>
            <a:endParaRPr lang="en-US" dirty="0"/>
          </a:p>
        </p:txBody>
      </p:sp>
      <p:pic>
        <p:nvPicPr>
          <p:cNvPr id="3" name="Picture 2">
            <a:extLst>
              <a:ext uri="{FF2B5EF4-FFF2-40B4-BE49-F238E27FC236}">
                <a16:creationId xmlns:a16="http://schemas.microsoft.com/office/drawing/2014/main" id="{103961B2-6F2B-5B37-0604-7F7B2C23754A}"/>
              </a:ext>
            </a:extLst>
          </p:cNvPr>
          <p:cNvPicPr>
            <a:picLocks noChangeAspect="1"/>
          </p:cNvPicPr>
          <p:nvPr/>
        </p:nvPicPr>
        <p:blipFill>
          <a:blip r:embed="rId2"/>
          <a:stretch>
            <a:fillRect/>
          </a:stretch>
        </p:blipFill>
        <p:spPr>
          <a:xfrm>
            <a:off x="0" y="724486"/>
            <a:ext cx="3750425" cy="4419014"/>
          </a:xfrm>
          <a:prstGeom prst="rect">
            <a:avLst/>
          </a:prstGeom>
        </p:spPr>
      </p:pic>
    </p:spTree>
    <p:extLst>
      <p:ext uri="{BB962C8B-B14F-4D97-AF65-F5344CB8AC3E}">
        <p14:creationId xmlns:p14="http://schemas.microsoft.com/office/powerpoint/2010/main" val="35827377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3888F-3B26-DEE4-8BC1-ED1C675F2F01}"/>
              </a:ext>
            </a:extLst>
          </p:cNvPr>
          <p:cNvSpPr>
            <a:spLocks noGrp="1"/>
          </p:cNvSpPr>
          <p:nvPr>
            <p:ph type="title"/>
          </p:nvPr>
        </p:nvSpPr>
        <p:spPr/>
        <p:txBody>
          <a:bodyPr/>
          <a:lstStyle/>
          <a:p>
            <a:r>
              <a:rPr lang="en-SO" dirty="0"/>
              <a:t>Avatar </a:t>
            </a:r>
            <a:r>
              <a:rPr lang="en-US" b="1" dirty="0">
                <a:solidFill>
                  <a:schemeClr val="tx1"/>
                </a:solidFill>
                <a:latin typeface="zillaslab"/>
              </a:rPr>
              <a:t>components</a:t>
            </a:r>
            <a:endParaRPr lang="en-SO" dirty="0"/>
          </a:p>
        </p:txBody>
      </p:sp>
      <p:pic>
        <p:nvPicPr>
          <p:cNvPr id="3" name="Picture 2">
            <a:extLst>
              <a:ext uri="{FF2B5EF4-FFF2-40B4-BE49-F238E27FC236}">
                <a16:creationId xmlns:a16="http://schemas.microsoft.com/office/drawing/2014/main" id="{14EA8B80-3CF7-B236-7607-AE62490B70CD}"/>
              </a:ext>
            </a:extLst>
          </p:cNvPr>
          <p:cNvPicPr>
            <a:picLocks noChangeAspect="1"/>
          </p:cNvPicPr>
          <p:nvPr/>
        </p:nvPicPr>
        <p:blipFill>
          <a:blip r:embed="rId2"/>
          <a:stretch>
            <a:fillRect/>
          </a:stretch>
        </p:blipFill>
        <p:spPr>
          <a:xfrm>
            <a:off x="434687" y="1253837"/>
            <a:ext cx="7808768" cy="3771900"/>
          </a:xfrm>
          <a:prstGeom prst="rect">
            <a:avLst/>
          </a:prstGeom>
        </p:spPr>
      </p:pic>
    </p:spTree>
    <p:extLst>
      <p:ext uri="{BB962C8B-B14F-4D97-AF65-F5344CB8AC3E}">
        <p14:creationId xmlns:p14="http://schemas.microsoft.com/office/powerpoint/2010/main" val="35495704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84AD1-A8B4-3E39-43A6-9921890E5D6E}"/>
              </a:ext>
            </a:extLst>
          </p:cNvPr>
          <p:cNvSpPr>
            <a:spLocks noGrp="1"/>
          </p:cNvSpPr>
          <p:nvPr>
            <p:ph type="title"/>
          </p:nvPr>
        </p:nvSpPr>
        <p:spPr>
          <a:xfrm>
            <a:off x="311700" y="132429"/>
            <a:ext cx="8520600" cy="607800"/>
          </a:xfrm>
        </p:spPr>
        <p:txBody>
          <a:bodyPr/>
          <a:lstStyle/>
          <a:p>
            <a:r>
              <a:rPr lang="en-SO" dirty="0"/>
              <a:t>Profile </a:t>
            </a:r>
            <a:r>
              <a:rPr lang="en-US" b="1" dirty="0">
                <a:solidFill>
                  <a:schemeClr val="tx1"/>
                </a:solidFill>
                <a:latin typeface="zillaslab"/>
              </a:rPr>
              <a:t>components</a:t>
            </a:r>
            <a:r>
              <a:rPr lang="en-SO" dirty="0"/>
              <a:t> </a:t>
            </a:r>
          </a:p>
        </p:txBody>
      </p:sp>
      <p:pic>
        <p:nvPicPr>
          <p:cNvPr id="3" name="Picture 2">
            <a:extLst>
              <a:ext uri="{FF2B5EF4-FFF2-40B4-BE49-F238E27FC236}">
                <a16:creationId xmlns:a16="http://schemas.microsoft.com/office/drawing/2014/main" id="{0CD8342F-F139-5214-7562-3BDD59012EF4}"/>
              </a:ext>
            </a:extLst>
          </p:cNvPr>
          <p:cNvPicPr>
            <a:picLocks noChangeAspect="1"/>
          </p:cNvPicPr>
          <p:nvPr/>
        </p:nvPicPr>
        <p:blipFill>
          <a:blip r:embed="rId2"/>
          <a:stretch>
            <a:fillRect/>
          </a:stretch>
        </p:blipFill>
        <p:spPr>
          <a:xfrm>
            <a:off x="311700" y="1017800"/>
            <a:ext cx="8520600" cy="3993271"/>
          </a:xfrm>
          <a:prstGeom prst="rect">
            <a:avLst/>
          </a:prstGeom>
        </p:spPr>
      </p:pic>
    </p:spTree>
    <p:extLst>
      <p:ext uri="{BB962C8B-B14F-4D97-AF65-F5344CB8AC3E}">
        <p14:creationId xmlns:p14="http://schemas.microsoft.com/office/powerpoint/2010/main" val="32839730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3"/>
          <p:cNvSpPr txBox="1">
            <a:spLocks noGrp="1"/>
          </p:cNvSpPr>
          <p:nvPr>
            <p:ph type="subTitle" idx="1"/>
          </p:nvPr>
        </p:nvSpPr>
        <p:spPr>
          <a:xfrm>
            <a:off x="1935363" y="1607420"/>
            <a:ext cx="5353978" cy="10876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		</a:t>
            </a:r>
            <a:r>
              <a:rPr lang="en-US" sz="2800" b="1" dirty="0"/>
              <a:t>END.</a:t>
            </a:r>
            <a:endParaRPr sz="2800" b="1" dirty="0"/>
          </a:p>
        </p:txBody>
      </p:sp>
    </p:spTree>
    <p:extLst>
      <p:ext uri="{BB962C8B-B14F-4D97-AF65-F5344CB8AC3E}">
        <p14:creationId xmlns:p14="http://schemas.microsoft.com/office/powerpoint/2010/main" val="2639392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529389" y="113031"/>
            <a:ext cx="7295490" cy="607800"/>
          </a:xfrm>
        </p:spPr>
        <p:txBody>
          <a:bodyPr/>
          <a:lstStyle/>
          <a:p>
            <a:r>
              <a:rPr lang="en-US" b="1" dirty="0"/>
              <a:t>Web Development</a:t>
            </a:r>
            <a:endParaRPr lang="en-SO" b="1"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529389" y="797833"/>
            <a:ext cx="8114097" cy="4078039"/>
          </a:xfrm>
          <a:prstGeom prst="rect">
            <a:avLst/>
          </a:prstGeom>
          <a:noFill/>
        </p:spPr>
        <p:txBody>
          <a:bodyPr wrap="square" rtlCol="0">
            <a:spAutoFit/>
          </a:bodyPr>
          <a:lstStyle/>
          <a:p>
            <a:pPr marL="285750" lvl="2" indent="-285750" fontAlgn="base">
              <a:lnSpc>
                <a:spcPct val="150000"/>
              </a:lnSpc>
              <a:buFont typeface="Wingdings" panose="05000000000000000000" pitchFamily="2" charset="2"/>
              <a:buChar char="Ø"/>
            </a:pPr>
            <a:r>
              <a:rPr lang="en-US" sz="1800" b="1" dirty="0"/>
              <a:t>Frontend Frameworks and Libraries:</a:t>
            </a:r>
          </a:p>
          <a:p>
            <a:pPr marL="285750" lvl="2" indent="-285750" fontAlgn="base">
              <a:lnSpc>
                <a:spcPct val="150000"/>
              </a:lnSpc>
              <a:buFont typeface="Arial" panose="020B0604020202020204" pitchFamily="34" charset="0"/>
              <a:buChar char="•"/>
            </a:pPr>
            <a:r>
              <a:rPr lang="en-US" sz="1800" dirty="0"/>
              <a:t>AngularJS</a:t>
            </a:r>
          </a:p>
          <a:p>
            <a:pPr marL="285750" indent="-285750" fontAlgn="base">
              <a:lnSpc>
                <a:spcPct val="150000"/>
              </a:lnSpc>
              <a:buFont typeface="Arial" panose="020B0604020202020204" pitchFamily="34" charset="0"/>
              <a:buChar char="•"/>
            </a:pPr>
            <a:r>
              <a:rPr lang="en-US" sz="1800" dirty="0"/>
              <a:t>React.js</a:t>
            </a:r>
          </a:p>
          <a:p>
            <a:pPr marL="285750" indent="-285750" fontAlgn="base">
              <a:lnSpc>
                <a:spcPct val="150000"/>
              </a:lnSpc>
              <a:buFont typeface="Arial" panose="020B0604020202020204" pitchFamily="34" charset="0"/>
              <a:buChar char="•"/>
            </a:pPr>
            <a:r>
              <a:rPr lang="en-US" sz="1800" dirty="0" err="1"/>
              <a:t>VueJS</a:t>
            </a:r>
            <a:endParaRPr lang="en-US" sz="1800" dirty="0"/>
          </a:p>
          <a:p>
            <a:pPr marL="285750" indent="-285750" fontAlgn="base">
              <a:lnSpc>
                <a:spcPct val="150000"/>
              </a:lnSpc>
              <a:buFont typeface="Arial" panose="020B0604020202020204" pitchFamily="34" charset="0"/>
              <a:buChar char="•"/>
            </a:pPr>
            <a:r>
              <a:rPr lang="en-US" sz="1800" dirty="0"/>
              <a:t>jQuery</a:t>
            </a:r>
          </a:p>
          <a:p>
            <a:pPr marL="285750" indent="-285750" fontAlgn="base">
              <a:lnSpc>
                <a:spcPct val="150000"/>
              </a:lnSpc>
              <a:buFont typeface="Arial" panose="020B0604020202020204" pitchFamily="34" charset="0"/>
              <a:buChar char="•"/>
            </a:pPr>
            <a:r>
              <a:rPr lang="en-US" sz="1800" dirty="0"/>
              <a:t>Bootstrap</a:t>
            </a:r>
          </a:p>
          <a:p>
            <a:pPr marL="285750" indent="-285750" fontAlgn="base">
              <a:lnSpc>
                <a:spcPct val="150000"/>
              </a:lnSpc>
              <a:buFont typeface="Arial" panose="020B0604020202020204" pitchFamily="34" charset="0"/>
              <a:buChar char="•"/>
            </a:pPr>
            <a:r>
              <a:rPr lang="en-US" sz="1800" dirty="0"/>
              <a:t>Material UI</a:t>
            </a:r>
          </a:p>
          <a:p>
            <a:pPr marL="285750" indent="-285750" fontAlgn="base">
              <a:lnSpc>
                <a:spcPct val="150000"/>
              </a:lnSpc>
              <a:buFont typeface="Arial" panose="020B0604020202020204" pitchFamily="34" charset="0"/>
              <a:buChar char="•"/>
            </a:pPr>
            <a:r>
              <a:rPr lang="en-US" sz="1800" dirty="0"/>
              <a:t>Tailwind CSS</a:t>
            </a:r>
          </a:p>
          <a:p>
            <a:pPr marL="285750" indent="-285750" fontAlgn="base">
              <a:lnSpc>
                <a:spcPct val="150000"/>
              </a:lnSpc>
              <a:buFont typeface="Arial" panose="020B0604020202020204" pitchFamily="34" charset="0"/>
              <a:buChar char="•"/>
            </a:pPr>
            <a:r>
              <a:rPr lang="en-US" sz="1800" dirty="0"/>
              <a:t>jQuery UI</a:t>
            </a:r>
          </a:p>
          <a:p>
            <a:endParaRPr lang="en-SO" sz="1600" dirty="0"/>
          </a:p>
        </p:txBody>
      </p:sp>
    </p:spTree>
    <p:extLst>
      <p:ext uri="{BB962C8B-B14F-4D97-AF65-F5344CB8AC3E}">
        <p14:creationId xmlns:p14="http://schemas.microsoft.com/office/powerpoint/2010/main" val="2829253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366219" y="170782"/>
            <a:ext cx="6631347" cy="607800"/>
          </a:xfrm>
        </p:spPr>
        <p:txBody>
          <a:bodyPr/>
          <a:lstStyle/>
          <a:p>
            <a:r>
              <a:rPr lang="en-US" b="1" dirty="0"/>
              <a:t>Web Development</a:t>
            </a:r>
            <a:endParaRPr lang="en-SO" b="1"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462014" y="884461"/>
            <a:ext cx="7315200" cy="1754326"/>
          </a:xfrm>
          <a:prstGeom prst="rect">
            <a:avLst/>
          </a:prstGeom>
          <a:noFill/>
        </p:spPr>
        <p:txBody>
          <a:bodyPr wrap="square" rtlCol="0">
            <a:spAutoFit/>
          </a:bodyPr>
          <a:lstStyle/>
          <a:p>
            <a:pPr marL="285750" lvl="2" indent="-285750" fontAlgn="base">
              <a:lnSpc>
                <a:spcPct val="150000"/>
              </a:lnSpc>
              <a:buFont typeface="Wingdings" panose="05000000000000000000" pitchFamily="2" charset="2"/>
              <a:buChar char="Ø"/>
            </a:pPr>
            <a:r>
              <a:rPr lang="en-US" sz="1800" b="1" dirty="0"/>
              <a:t>Backend Development: </a:t>
            </a:r>
            <a:r>
              <a:rPr lang="en-US" sz="1800" dirty="0"/>
              <a:t>Backend is the server side of a website. </a:t>
            </a:r>
          </a:p>
          <a:p>
            <a:pPr lvl="2" fontAlgn="base">
              <a:lnSpc>
                <a:spcPct val="150000"/>
              </a:lnSpc>
            </a:pPr>
            <a:r>
              <a:rPr lang="en-US" sz="1800" dirty="0"/>
              <a:t>  It is the part of the website that users cannot see and interact.</a:t>
            </a:r>
          </a:p>
          <a:p>
            <a:pPr lvl="2" fontAlgn="base">
              <a:lnSpc>
                <a:spcPct val="150000"/>
              </a:lnSpc>
            </a:pPr>
            <a:r>
              <a:rPr lang="en-US" sz="1800" dirty="0"/>
              <a:t>  It is the    portion of software that does not come in direct contact</a:t>
            </a:r>
          </a:p>
          <a:p>
            <a:pPr lvl="2" fontAlgn="base">
              <a:lnSpc>
                <a:spcPct val="150000"/>
              </a:lnSpc>
            </a:pPr>
            <a:r>
              <a:rPr lang="en-US" sz="1800" dirty="0"/>
              <a:t> with the users. It is used to store and arrange data.</a:t>
            </a:r>
            <a:endParaRPr lang="en-US" sz="1800" b="1" dirty="0"/>
          </a:p>
        </p:txBody>
      </p:sp>
    </p:spTree>
    <p:extLst>
      <p:ext uri="{BB962C8B-B14F-4D97-AF65-F5344CB8AC3E}">
        <p14:creationId xmlns:p14="http://schemas.microsoft.com/office/powerpoint/2010/main" val="3469624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616683" y="185783"/>
            <a:ext cx="7880045" cy="607800"/>
          </a:xfrm>
        </p:spPr>
        <p:txBody>
          <a:bodyPr/>
          <a:lstStyle/>
          <a:p>
            <a:r>
              <a:rPr lang="en-US" b="1" dirty="0"/>
              <a:t>Web Development</a:t>
            </a:r>
            <a:endParaRPr lang="en-SO" b="1"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524216" y="2207620"/>
            <a:ext cx="4845498" cy="456535"/>
          </a:xfrm>
          <a:prstGeom prst="rect">
            <a:avLst/>
          </a:prstGeom>
          <a:noFill/>
        </p:spPr>
        <p:txBody>
          <a:bodyPr wrap="square" rtlCol="0">
            <a:spAutoFit/>
          </a:bodyPr>
          <a:lstStyle/>
          <a:p>
            <a:pPr marL="285750" lvl="2" indent="-285750" fontAlgn="base">
              <a:lnSpc>
                <a:spcPct val="150000"/>
              </a:lnSpc>
              <a:buFont typeface="Wingdings" panose="05000000000000000000" pitchFamily="2" charset="2"/>
              <a:buChar char="Ø"/>
            </a:pPr>
            <a:endParaRPr lang="en-US" sz="1800" b="1" dirty="0"/>
          </a:p>
        </p:txBody>
      </p:sp>
      <p:pic>
        <p:nvPicPr>
          <p:cNvPr id="1026" name="Picture 2"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76183"/>
            <a:ext cx="8302150" cy="40436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183315" y="4665969"/>
            <a:ext cx="4144083" cy="307777"/>
          </a:xfrm>
          <a:prstGeom prst="rect">
            <a:avLst/>
          </a:prstGeom>
        </p:spPr>
        <p:txBody>
          <a:bodyPr wrap="none">
            <a:spAutoFit/>
          </a:bodyPr>
          <a:lstStyle/>
          <a:p>
            <a:r>
              <a:rPr lang="en-US" dirty="0"/>
              <a:t>https://www.geeksforgeeks.org/web-development/</a:t>
            </a:r>
          </a:p>
        </p:txBody>
      </p:sp>
    </p:spTree>
    <p:extLst>
      <p:ext uri="{BB962C8B-B14F-4D97-AF65-F5344CB8AC3E}">
        <p14:creationId xmlns:p14="http://schemas.microsoft.com/office/powerpoint/2010/main" val="576003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3386-AC52-6547-A5DF-FF2440AE4B6B}"/>
              </a:ext>
            </a:extLst>
          </p:cNvPr>
          <p:cNvSpPr>
            <a:spLocks noGrp="1"/>
          </p:cNvSpPr>
          <p:nvPr>
            <p:ph type="title"/>
          </p:nvPr>
        </p:nvSpPr>
        <p:spPr>
          <a:xfrm>
            <a:off x="616683" y="185783"/>
            <a:ext cx="7880045" cy="607800"/>
          </a:xfrm>
        </p:spPr>
        <p:txBody>
          <a:bodyPr/>
          <a:lstStyle/>
          <a:p>
            <a:r>
              <a:rPr lang="en-US" b="1" dirty="0"/>
              <a:t>Web Development</a:t>
            </a:r>
            <a:endParaRPr lang="en-SO" b="1" dirty="0">
              <a:solidFill>
                <a:schemeClr val="tx1"/>
              </a:solidFill>
            </a:endParaRPr>
          </a:p>
        </p:txBody>
      </p:sp>
      <p:sp>
        <p:nvSpPr>
          <p:cNvPr id="5" name="TextBox 4">
            <a:extLst>
              <a:ext uri="{FF2B5EF4-FFF2-40B4-BE49-F238E27FC236}">
                <a16:creationId xmlns:a16="http://schemas.microsoft.com/office/drawing/2014/main" id="{690F1E8B-7A28-EB48-8FF1-FED478526A26}"/>
              </a:ext>
            </a:extLst>
          </p:cNvPr>
          <p:cNvSpPr txBox="1"/>
          <p:nvPr/>
        </p:nvSpPr>
        <p:spPr>
          <a:xfrm>
            <a:off x="524216" y="2207620"/>
            <a:ext cx="4845498" cy="456535"/>
          </a:xfrm>
          <a:prstGeom prst="rect">
            <a:avLst/>
          </a:prstGeom>
          <a:noFill/>
        </p:spPr>
        <p:txBody>
          <a:bodyPr wrap="square" rtlCol="0">
            <a:spAutoFit/>
          </a:bodyPr>
          <a:lstStyle/>
          <a:p>
            <a:pPr marL="285750" lvl="2" indent="-285750" fontAlgn="base">
              <a:lnSpc>
                <a:spcPct val="150000"/>
              </a:lnSpc>
              <a:buFont typeface="Wingdings" panose="05000000000000000000" pitchFamily="2" charset="2"/>
              <a:buChar char="Ø"/>
            </a:pPr>
            <a:endParaRPr lang="en-US" sz="1800" b="1" dirty="0"/>
          </a:p>
        </p:txBody>
      </p:sp>
      <p:sp>
        <p:nvSpPr>
          <p:cNvPr id="3" name="Rectangle 2"/>
          <p:cNvSpPr/>
          <p:nvPr/>
        </p:nvSpPr>
        <p:spPr>
          <a:xfrm>
            <a:off x="2183315" y="4665969"/>
            <a:ext cx="4144083" cy="307777"/>
          </a:xfrm>
          <a:prstGeom prst="rect">
            <a:avLst/>
          </a:prstGeom>
        </p:spPr>
        <p:txBody>
          <a:bodyPr wrap="none">
            <a:spAutoFit/>
          </a:bodyPr>
          <a:lstStyle/>
          <a:p>
            <a:r>
              <a:rPr lang="en-US" dirty="0"/>
              <a:t>https://www.geeksforgeeks.org/web-development/</a:t>
            </a:r>
          </a:p>
        </p:txBody>
      </p:sp>
      <p:sp>
        <p:nvSpPr>
          <p:cNvPr id="6" name="Title 1">
            <a:extLst>
              <a:ext uri="{FF2B5EF4-FFF2-40B4-BE49-F238E27FC236}">
                <a16:creationId xmlns:a16="http://schemas.microsoft.com/office/drawing/2014/main" id="{8D1E3386-AC52-6547-A5DF-FF2440AE4B6B}"/>
              </a:ext>
            </a:extLst>
          </p:cNvPr>
          <p:cNvSpPr txBox="1">
            <a:spLocks/>
          </p:cNvSpPr>
          <p:nvPr/>
        </p:nvSpPr>
        <p:spPr>
          <a:xfrm>
            <a:off x="616683" y="789465"/>
            <a:ext cx="7880045" cy="38765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marL="285750" lvl="2" indent="-285750" fontAlgn="base">
              <a:lnSpc>
                <a:spcPct val="150000"/>
              </a:lnSpc>
              <a:buClr>
                <a:srgbClr val="000000"/>
              </a:buClr>
              <a:buFont typeface="Wingdings" panose="05000000000000000000" pitchFamily="2" charset="2"/>
              <a:buChar char="Ø"/>
            </a:pPr>
            <a:r>
              <a:rPr lang="en-US" sz="1800" b="1" dirty="0">
                <a:solidFill>
                  <a:srgbClr val="000000"/>
                </a:solidFill>
                <a:latin typeface="Arial"/>
                <a:ea typeface="Arial"/>
                <a:cs typeface="Arial"/>
                <a:sym typeface="Arial"/>
              </a:rPr>
              <a:t>  React js: </a:t>
            </a:r>
            <a:r>
              <a:rPr lang="en-US" sz="1800" dirty="0">
                <a:solidFill>
                  <a:srgbClr val="000000"/>
                </a:solidFill>
                <a:latin typeface="Arial"/>
                <a:ea typeface="Arial"/>
                <a:cs typeface="Arial"/>
                <a:sym typeface="Arial"/>
              </a:rPr>
              <a:t>is a declarative, efficient, and flexible JavaScript library for       building user interfaces. </a:t>
            </a:r>
          </a:p>
          <a:p>
            <a:pPr marL="285750" lvl="2" indent="-285750" fontAlgn="base">
              <a:lnSpc>
                <a:spcPct val="150000"/>
              </a:lnSpc>
              <a:buClr>
                <a:srgbClr val="000000"/>
              </a:buClr>
              <a:buFont typeface="Arial" panose="020B0604020202020204" pitchFamily="34" charset="0"/>
              <a:buChar char="•"/>
            </a:pPr>
            <a:r>
              <a:rPr lang="en-US" sz="1800" dirty="0">
                <a:solidFill>
                  <a:srgbClr val="000000"/>
                </a:solidFill>
                <a:latin typeface="Arial"/>
                <a:ea typeface="Arial"/>
                <a:cs typeface="Arial"/>
                <a:sym typeface="Arial"/>
              </a:rPr>
              <a:t>It </a:t>
            </a:r>
            <a:r>
              <a:rPr lang="en-US" sz="1800" dirty="0">
                <a:solidFill>
                  <a:srgbClr val="000000"/>
                </a:solidFill>
                <a:latin typeface="Arial"/>
                <a:ea typeface="Arial"/>
                <a:cs typeface="Arial"/>
              </a:rPr>
              <a:t>is an open-source, component-based front-end library responsible   </a:t>
            </a:r>
          </a:p>
          <a:p>
            <a:pPr lvl="2" fontAlgn="base">
              <a:lnSpc>
                <a:spcPct val="150000"/>
              </a:lnSpc>
              <a:buClr>
                <a:srgbClr val="000000"/>
              </a:buClr>
            </a:pPr>
            <a:r>
              <a:rPr lang="en-US" sz="1800" dirty="0">
                <a:solidFill>
                  <a:srgbClr val="000000"/>
                </a:solidFill>
                <a:latin typeface="Arial"/>
                <a:ea typeface="Arial"/>
                <a:cs typeface="Arial"/>
              </a:rPr>
              <a:t>     only  for the view layer of the application. It is maintained by Facebook.</a:t>
            </a:r>
          </a:p>
          <a:p>
            <a:pPr marL="285750" lvl="2" indent="-285750" fontAlgn="base">
              <a:lnSpc>
                <a:spcPct val="150000"/>
              </a:lnSpc>
              <a:buClr>
                <a:srgbClr val="000000"/>
              </a:buClr>
              <a:buFont typeface="Arial" panose="020B0604020202020204" pitchFamily="34" charset="0"/>
              <a:buChar char="•"/>
            </a:pPr>
            <a:r>
              <a:rPr lang="en-US" sz="1800" dirty="0">
                <a:solidFill>
                  <a:srgbClr val="000000"/>
                </a:solidFill>
                <a:latin typeface="Arial"/>
                <a:ea typeface="Arial"/>
                <a:cs typeface="Arial"/>
              </a:rPr>
              <a:t>It uses a declarative paradigm that makes it easier to reason about your application and aims to be both efficient and flexible. </a:t>
            </a:r>
          </a:p>
          <a:p>
            <a:pPr marL="285750" lvl="2" indent="-285750" fontAlgn="base">
              <a:lnSpc>
                <a:spcPct val="150000"/>
              </a:lnSpc>
              <a:buClr>
                <a:srgbClr val="000000"/>
              </a:buClr>
              <a:buFont typeface="Arial" panose="020B0604020202020204" pitchFamily="34" charset="0"/>
              <a:buChar char="•"/>
            </a:pPr>
            <a:r>
              <a:rPr lang="en-US" sz="1800" dirty="0">
                <a:solidFill>
                  <a:srgbClr val="000000"/>
                </a:solidFill>
                <a:latin typeface="Arial"/>
                <a:ea typeface="Arial"/>
                <a:cs typeface="Arial"/>
              </a:rPr>
              <a:t>It designs simple views for each state in your application, and React will efficiently update and render just the right component when your data changes. </a:t>
            </a:r>
          </a:p>
          <a:p>
            <a:pPr marL="285750" lvl="2" indent="-285750" fontAlgn="base">
              <a:lnSpc>
                <a:spcPct val="150000"/>
              </a:lnSpc>
              <a:buClr>
                <a:srgbClr val="000000"/>
              </a:buClr>
              <a:buFont typeface="Wingdings" panose="05000000000000000000" pitchFamily="2" charset="2"/>
              <a:buChar char="§"/>
            </a:pPr>
            <a:endParaRPr lang="en-US" sz="1800" dirty="0">
              <a:solidFill>
                <a:srgbClr val="000000"/>
              </a:solidFill>
              <a:latin typeface="Arial"/>
              <a:ea typeface="Arial"/>
              <a:cs typeface="Arial"/>
            </a:endParaRPr>
          </a:p>
        </p:txBody>
      </p:sp>
    </p:spTree>
    <p:extLst>
      <p:ext uri="{BB962C8B-B14F-4D97-AF65-F5344CB8AC3E}">
        <p14:creationId xmlns:p14="http://schemas.microsoft.com/office/powerpoint/2010/main" val="589163007"/>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3538</TotalTime>
  <Words>2944</Words>
  <Application>Microsoft Office PowerPoint</Application>
  <PresentationFormat>On-screen Show (16:9)</PresentationFormat>
  <Paragraphs>295</Paragraphs>
  <Slides>52</Slides>
  <Notes>20</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52</vt:i4>
      </vt:variant>
    </vt:vector>
  </HeadingPairs>
  <TitlesOfParts>
    <vt:vector size="63" baseType="lpstr">
      <vt:lpstr>Roboto</vt:lpstr>
      <vt:lpstr>Optimistic Text</vt:lpstr>
      <vt:lpstr>inter-bold</vt:lpstr>
      <vt:lpstr>Arial</vt:lpstr>
      <vt:lpstr>erdana</vt:lpstr>
      <vt:lpstr>MonoLisa</vt:lpstr>
      <vt:lpstr>Wingdings</vt:lpstr>
      <vt:lpstr>Arial</vt:lpstr>
      <vt:lpstr>inter-regular</vt:lpstr>
      <vt:lpstr>zillaslab</vt:lpstr>
      <vt:lpstr>Geometric</vt:lpstr>
      <vt:lpstr>Web Development  using React js</vt:lpstr>
      <vt:lpstr>Chapter #2</vt:lpstr>
      <vt:lpstr>Web Development</vt:lpstr>
      <vt:lpstr>Web Development</vt:lpstr>
      <vt:lpstr>Web Development</vt:lpstr>
      <vt:lpstr>Web Development</vt:lpstr>
      <vt:lpstr>Web Development</vt:lpstr>
      <vt:lpstr>Web Development</vt:lpstr>
      <vt:lpstr>Web Development</vt:lpstr>
      <vt:lpstr>Web Development</vt:lpstr>
      <vt:lpstr>Web Development</vt:lpstr>
      <vt:lpstr>Web Development</vt:lpstr>
      <vt:lpstr>Selecting  IDEs</vt:lpstr>
      <vt:lpstr>Selecting  IDEs</vt:lpstr>
      <vt:lpstr>Why do developers use IDEs? </vt:lpstr>
      <vt:lpstr>Why do developers use IDEs? </vt:lpstr>
      <vt:lpstr>Node and  Package Manager (NPM) </vt:lpstr>
      <vt:lpstr>Node and NPM </vt:lpstr>
      <vt:lpstr>Node and NPM </vt:lpstr>
      <vt:lpstr>Dependency or Packages </vt:lpstr>
      <vt:lpstr>Dependency </vt:lpstr>
      <vt:lpstr>Creating React App  </vt:lpstr>
      <vt:lpstr>Creating React App  </vt:lpstr>
      <vt:lpstr>Creating React App  </vt:lpstr>
      <vt:lpstr>Creating React App  </vt:lpstr>
      <vt:lpstr>React Project folder structure  </vt:lpstr>
      <vt:lpstr>React Project folder structure  </vt:lpstr>
      <vt:lpstr>React Project folder structure  </vt:lpstr>
      <vt:lpstr>React Project folder structure  </vt:lpstr>
      <vt:lpstr>React Project folder structure  </vt:lpstr>
      <vt:lpstr>React Project folder structure  </vt:lpstr>
      <vt:lpstr>Introduction to JSX</vt:lpstr>
      <vt:lpstr>Introduction to JSX</vt:lpstr>
      <vt:lpstr>Dynamic Values &amp; lists in JSX</vt:lpstr>
      <vt:lpstr>Dynamic Values &amp; lists in JSX</vt:lpstr>
      <vt:lpstr>Dynamic Values &amp; lists in JSX</vt:lpstr>
      <vt:lpstr>Dynamic Values &amp; lists in JSX</vt:lpstr>
      <vt:lpstr>Dynamic Values &amp; lists in JSX</vt:lpstr>
      <vt:lpstr>Conditionals in JSX</vt:lpstr>
      <vt:lpstr>Conditional Rendering</vt:lpstr>
      <vt:lpstr>Conditional Rendering</vt:lpstr>
      <vt:lpstr>React Props </vt:lpstr>
      <vt:lpstr>React Props </vt:lpstr>
      <vt:lpstr>React Props</vt:lpstr>
      <vt:lpstr>Adding styles to a components </vt:lpstr>
      <vt:lpstr>Adding styles to a components</vt:lpstr>
      <vt:lpstr>Adding styles to a components</vt:lpstr>
      <vt:lpstr>Adding styles to a components</vt:lpstr>
      <vt:lpstr>Props are the information that you pass to a JSX tag. For example, className, src, alt, width, and height are some of the props you can pass to an &lt;img&gt;</vt:lpstr>
      <vt:lpstr>Avatar components</vt:lpstr>
      <vt:lpstr>Profile components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using React js</dc:title>
  <cp:lastModifiedBy>shafie</cp:lastModifiedBy>
  <cp:revision>108</cp:revision>
  <dcterms:modified xsi:type="dcterms:W3CDTF">2023-03-17T19:15:19Z</dcterms:modified>
</cp:coreProperties>
</file>