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D0D9-4E0E-0CC7-DB9C-8110873F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19E15-CE18-1A90-2ED9-D62173F4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8727-6620-82C7-241D-189537BD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7E0D-CE61-44C8-97E3-EEC067EFB36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4DAE-BF34-3D9E-CC7B-9336D778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464A-134A-EC65-AAA0-B2251D2E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89E8-A833-4E9E-A98E-E0205653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2B0E-6019-E8CB-B605-FD303670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E46CC-7D22-48C6-64A0-FE70C7A7D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8D32-4404-8026-29C8-624A5B63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7E0D-CE61-44C8-97E3-EEC067EFB36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01B23-9C49-C8E6-6FD0-8FD2114D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F5AD-0F9C-463E-14A4-95A982A9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89E8-A833-4E9E-A98E-E0205653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CD655-ACDC-1AFA-F1D5-E7060C3A3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4712E-BFB1-C6B6-4343-22050398B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42C1-2A62-C3E6-A9AC-295CAC66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7E0D-CE61-44C8-97E3-EEC067EFB36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AB25A-07A4-5427-E445-8579D529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AA69-ABCF-0A2C-B944-ECAE701C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89E8-A833-4E9E-A98E-E0205653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7E46-24EA-3EE0-C387-8C356170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9BFF-366C-4428-CDA7-6BB47B60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111E-DC82-DD8D-7FE9-958FDD38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7E0D-CE61-44C8-97E3-EEC067EFB36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A1CE-F299-5530-1BE9-78694012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EB16-133A-5449-AF07-0073C456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89E8-A833-4E9E-A98E-E0205653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37D9-9CF2-59A5-DF10-A842C5BC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3A0D8-AEF8-C1C5-5D16-376489C37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CE04-3730-B6F7-8E86-858033CD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7E0D-CE61-44C8-97E3-EEC067EFB36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9549B-4F4F-34AF-AE04-F7A919E4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5D70-835B-6535-B442-F2C84728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89E8-A833-4E9E-A98E-E0205653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8585-9AF6-941F-B091-B1E3ABB8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F65A-267D-B5C7-2F4A-E8DE292F6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B5016-2381-5120-5EE5-D6B1A7532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C847D-2926-EB74-BF28-ABAF2353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7E0D-CE61-44C8-97E3-EEC067EFB36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3666B-0B00-C758-BB19-802D09D6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A0D6B-F74B-AD53-B29C-94AAC8EF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89E8-A833-4E9E-A98E-E0205653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6B1A-00BD-6842-8E61-366AEBBC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2C3C9-5577-459E-20A3-07AC79219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79133-66E8-5DA8-4668-0B1592EC8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72083-247C-2A70-70E8-95A30B81D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BF178-053C-8F64-E817-54EAB0CC5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49536-FE20-DA22-F9E7-0AF6F989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7E0D-CE61-44C8-97E3-EEC067EFB36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41896-AAD6-76DD-8DDF-75E5696B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28A90-13A5-5960-F9FF-DDABD16F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89E8-A833-4E9E-A98E-E0205653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5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11A7-89B3-12B3-353C-06B465CB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BDC0D-1FB3-310E-18CE-EDCD73DD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7E0D-CE61-44C8-97E3-EEC067EFB36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A3397-F13D-F354-47E0-6E77B149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58488-565A-60EB-F6D4-21D1AB1F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89E8-A833-4E9E-A98E-E0205653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3AEAE-2FB8-7FC9-248D-B7AF624D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7E0D-CE61-44C8-97E3-EEC067EFB36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EAA81-02D8-132C-994C-38AF5944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3151B-DC7D-477F-1918-DE337B8A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89E8-A833-4E9E-A98E-E0205653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3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7CA8-CF36-A70C-058F-D704DFEA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A05F-54A4-E596-6571-D6893EAB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89A7E-6AE8-B80D-2F5F-A319C36BA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D6BFE-DD27-CBE0-1877-99EA4FAD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7E0D-CE61-44C8-97E3-EEC067EFB36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5FB4F-4A7E-2D7E-4413-D54607A2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32DCA-F8C9-8BF0-D7EC-3AB26849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89E8-A833-4E9E-A98E-E0205653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C2C7-B8AD-A72D-1BB2-204F2920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BA0FD-1D07-6417-E8AF-B6FD4CCC4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06F97-29DC-FA7B-874E-8D8265199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1172F-B41D-AFAF-B533-ABF1FE0E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7E0D-CE61-44C8-97E3-EEC067EFB36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BC81C-6DE9-BE01-535A-AF123511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76B81-03A2-313C-2102-D2BFF855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89E8-A833-4E9E-A98E-E0205653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1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5A386-4713-7290-C26A-585B7133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67EE-7532-C852-1C26-6A0AFBA7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E2E1F-34EE-3B35-1530-D2B229D50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B77E0D-CE61-44C8-97E3-EEC067EFB36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133E-F5E4-95AB-A304-CA6515683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4ACC-425F-D826-F935-8C8E5276D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F189E8-A833-4E9E-A98E-E0205653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DFEE99-A0C3-BF9E-A180-C3BB6980216C}"/>
              </a:ext>
            </a:extLst>
          </p:cNvPr>
          <p:cNvSpPr txBox="1"/>
          <p:nvPr/>
        </p:nvSpPr>
        <p:spPr>
          <a:xfrm>
            <a:off x="665018" y="4112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MARIE CURIE – SKLODOWSKA UNIVERSITY IN LUBLIN </a:t>
            </a:r>
            <a:endParaRPr lang="en-US" dirty="0"/>
          </a:p>
        </p:txBody>
      </p:sp>
      <p:pic>
        <p:nvPicPr>
          <p:cNvPr id="2054" name="Picture 6" descr="Partnership with the Maria Curie-Skłodowska University in Lublin ...">
            <a:extLst>
              <a:ext uri="{FF2B5EF4-FFF2-40B4-BE49-F238E27FC236}">
                <a16:creationId xmlns:a16="http://schemas.microsoft.com/office/drawing/2014/main" id="{7BFA6707-1E26-D6CD-936D-5B68C8D4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6598"/>
            <a:ext cx="12192000" cy="628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33D49-10F1-D66E-93A6-6FCDCF7A8D38}"/>
              </a:ext>
            </a:extLst>
          </p:cNvPr>
          <p:cNvSpPr txBox="1"/>
          <p:nvPr/>
        </p:nvSpPr>
        <p:spPr>
          <a:xfrm>
            <a:off x="665018" y="1429387"/>
            <a:ext cx="6188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8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MURAD ISMAYILZADA</a:t>
            </a:r>
            <a:endParaRPr lang="en-US" dirty="0"/>
          </a:p>
          <a:p>
            <a:pPr algn="l" rtl="0" fontAlgn="base"/>
            <a:r>
              <a:rPr lang="en-US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of Economics  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 of study: Data Science 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 Dissertation: Machine Learning for fraud detection</a:t>
            </a:r>
          </a:p>
          <a:p>
            <a:pPr algn="l" rtl="0" fontAlgn="base"/>
            <a:r>
              <a:rPr lang="en-US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e-commerce (2024)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2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0B3522-9FFA-97EB-F178-7D90B5F0EA07}"/>
              </a:ext>
            </a:extLst>
          </p:cNvPr>
          <p:cNvSpPr/>
          <p:nvPr/>
        </p:nvSpPr>
        <p:spPr>
          <a:xfrm>
            <a:off x="5266944" y="600364"/>
            <a:ext cx="2368296" cy="615788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Training Data Instance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FC3148-1CA8-6E89-1067-F1F64E9FB3C5}"/>
              </a:ext>
            </a:extLst>
          </p:cNvPr>
          <p:cNvSpPr/>
          <p:nvPr/>
        </p:nvSpPr>
        <p:spPr>
          <a:xfrm>
            <a:off x="4606798" y="4582669"/>
            <a:ext cx="3675888" cy="51206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Bagging (Voting Majority)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314B9-B1A9-33F7-CF30-4875BCF18692}"/>
              </a:ext>
            </a:extLst>
          </p:cNvPr>
          <p:cNvSpPr/>
          <p:nvPr/>
        </p:nvSpPr>
        <p:spPr>
          <a:xfrm>
            <a:off x="5406898" y="5602462"/>
            <a:ext cx="2075688" cy="51206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Output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1CFDD9-5875-04E5-2D31-E690C6C66AEA}"/>
              </a:ext>
            </a:extLst>
          </p:cNvPr>
          <p:cNvSpPr/>
          <p:nvPr/>
        </p:nvSpPr>
        <p:spPr>
          <a:xfrm>
            <a:off x="1110822" y="1691640"/>
            <a:ext cx="420624" cy="3931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0DC45-1B33-B49F-4F3A-A98FE399F6AC}"/>
              </a:ext>
            </a:extLst>
          </p:cNvPr>
          <p:cNvSpPr/>
          <p:nvPr/>
        </p:nvSpPr>
        <p:spPr>
          <a:xfrm>
            <a:off x="518160" y="2383536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❌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5387F7-8663-E03A-A98F-41A08312E3B5}"/>
              </a:ext>
            </a:extLst>
          </p:cNvPr>
          <p:cNvSpPr/>
          <p:nvPr/>
        </p:nvSpPr>
        <p:spPr>
          <a:xfrm>
            <a:off x="1723470" y="2404110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✅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EA8E48-8B2B-5EE6-BDDA-81A6C0F697E7}"/>
              </a:ext>
            </a:extLst>
          </p:cNvPr>
          <p:cNvSpPr/>
          <p:nvPr/>
        </p:nvSpPr>
        <p:spPr>
          <a:xfrm>
            <a:off x="202569" y="3229356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❌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212D8E-9691-F5B4-88DB-E3922760874B}"/>
              </a:ext>
            </a:extLst>
          </p:cNvPr>
          <p:cNvSpPr/>
          <p:nvPr/>
        </p:nvSpPr>
        <p:spPr>
          <a:xfrm>
            <a:off x="719379" y="3229356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✅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C7ADAE-FAFF-1A9E-FC75-5323182337C0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728472" y="2084832"/>
            <a:ext cx="592662" cy="2987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DB6B18-4444-6F88-8B42-1EB2FD3C559B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1321134" y="2084832"/>
            <a:ext cx="612648" cy="31927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581FBC-ED2D-1CB2-4D74-7B278B29AAB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412881" y="2776728"/>
            <a:ext cx="315591" cy="4526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DED9FE-E6EF-A466-CDB6-5E255A588EBE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728472" y="2776728"/>
            <a:ext cx="201219" cy="4526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F4070FF-EB7B-2E75-0E5D-CCEE3F53A261}"/>
              </a:ext>
            </a:extLst>
          </p:cNvPr>
          <p:cNvSpPr/>
          <p:nvPr/>
        </p:nvSpPr>
        <p:spPr>
          <a:xfrm>
            <a:off x="1293702" y="3272029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❌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ACA68C-625C-BC39-D184-008B593EDD79}"/>
              </a:ext>
            </a:extLst>
          </p:cNvPr>
          <p:cNvSpPr/>
          <p:nvPr/>
        </p:nvSpPr>
        <p:spPr>
          <a:xfrm>
            <a:off x="2163732" y="3272029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✅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1B4FD3-01FF-66A5-BF6E-0A9EAF16A6AD}"/>
              </a:ext>
            </a:extLst>
          </p:cNvPr>
          <p:cNvCxnSpPr>
            <a:cxnSpLocks/>
            <a:stCxn id="27" idx="0"/>
            <a:endCxn id="11" idx="4"/>
          </p:cNvCxnSpPr>
          <p:nvPr/>
        </p:nvCxnSpPr>
        <p:spPr>
          <a:xfrm flipV="1">
            <a:off x="1504014" y="2797302"/>
            <a:ext cx="429768" cy="4747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85EA38-1E08-40A6-2D7B-290ECA3FE60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956468" y="2797302"/>
            <a:ext cx="417576" cy="4747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14BED3E-D7FA-5C1B-471C-08569C9A3C99}"/>
              </a:ext>
            </a:extLst>
          </p:cNvPr>
          <p:cNvSpPr/>
          <p:nvPr/>
        </p:nvSpPr>
        <p:spPr>
          <a:xfrm>
            <a:off x="4430268" y="1691640"/>
            <a:ext cx="420624" cy="3931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774889-C72F-3F68-8EAE-DAFBEA4C6FC8}"/>
              </a:ext>
            </a:extLst>
          </p:cNvPr>
          <p:cNvSpPr/>
          <p:nvPr/>
        </p:nvSpPr>
        <p:spPr>
          <a:xfrm>
            <a:off x="3837606" y="2383536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❌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DBB2CB-D52F-BB5A-A426-98F6CA9DAC7A}"/>
              </a:ext>
            </a:extLst>
          </p:cNvPr>
          <p:cNvSpPr/>
          <p:nvPr/>
        </p:nvSpPr>
        <p:spPr>
          <a:xfrm>
            <a:off x="5042916" y="2404110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✅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89C510-9682-E781-A68B-60E07964D63A}"/>
              </a:ext>
            </a:extLst>
          </p:cNvPr>
          <p:cNvSpPr/>
          <p:nvPr/>
        </p:nvSpPr>
        <p:spPr>
          <a:xfrm>
            <a:off x="3522015" y="3229356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❌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32A5FA-8CD3-61D0-A6F7-5C1485A4A4B2}"/>
              </a:ext>
            </a:extLst>
          </p:cNvPr>
          <p:cNvSpPr/>
          <p:nvPr/>
        </p:nvSpPr>
        <p:spPr>
          <a:xfrm>
            <a:off x="4038825" y="3229356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✅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F453CD-3447-3357-B89F-60A54D1A10CD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4047918" y="2084832"/>
            <a:ext cx="592662" cy="2987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FF2E49-4F63-BFA8-2F10-BA0CBE09D1CD}"/>
              </a:ext>
            </a:extLst>
          </p:cNvPr>
          <p:cNvCxnSpPr>
            <a:cxnSpLocks/>
            <a:stCxn id="45" idx="0"/>
            <a:endCxn id="43" idx="4"/>
          </p:cNvCxnSpPr>
          <p:nvPr/>
        </p:nvCxnSpPr>
        <p:spPr>
          <a:xfrm flipH="1" flipV="1">
            <a:off x="4640580" y="2084832"/>
            <a:ext cx="612648" cy="31927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2D301C8-9D1D-73EA-B6EB-EC24941A59CA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3732327" y="2776728"/>
            <a:ext cx="315591" cy="4526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D20148-7895-428A-28F3-616754765AF6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>
            <a:off x="4047918" y="2776728"/>
            <a:ext cx="201219" cy="4526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30DD8B9-C957-CA02-F4D7-57C428886268}"/>
              </a:ext>
            </a:extLst>
          </p:cNvPr>
          <p:cNvSpPr/>
          <p:nvPr/>
        </p:nvSpPr>
        <p:spPr>
          <a:xfrm>
            <a:off x="4613148" y="3272029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❌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C32A0CC-E388-7956-13B3-C3560562861C}"/>
              </a:ext>
            </a:extLst>
          </p:cNvPr>
          <p:cNvSpPr/>
          <p:nvPr/>
        </p:nvSpPr>
        <p:spPr>
          <a:xfrm>
            <a:off x="5483178" y="3272029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✅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962A12-788C-33F9-1940-FDC4FC38B5AB}"/>
              </a:ext>
            </a:extLst>
          </p:cNvPr>
          <p:cNvCxnSpPr>
            <a:cxnSpLocks/>
            <a:stCxn id="52" idx="0"/>
            <a:endCxn id="45" idx="4"/>
          </p:cNvCxnSpPr>
          <p:nvPr/>
        </p:nvCxnSpPr>
        <p:spPr>
          <a:xfrm flipV="1">
            <a:off x="4823460" y="2797302"/>
            <a:ext cx="429768" cy="4747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D795F7-C259-ADA6-55EE-8BC55B8EE792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5275914" y="2797302"/>
            <a:ext cx="417576" cy="4747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0438605-30FA-E790-9F68-39F1EC90FC6B}"/>
              </a:ext>
            </a:extLst>
          </p:cNvPr>
          <p:cNvSpPr/>
          <p:nvPr/>
        </p:nvSpPr>
        <p:spPr>
          <a:xfrm>
            <a:off x="9635076" y="1648967"/>
            <a:ext cx="420624" cy="3931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511794-6C09-588D-5C99-E149B0DD7ED3}"/>
              </a:ext>
            </a:extLst>
          </p:cNvPr>
          <p:cNvSpPr/>
          <p:nvPr/>
        </p:nvSpPr>
        <p:spPr>
          <a:xfrm>
            <a:off x="9042414" y="2340863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❌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03AD4DA-513E-1B6B-D5D3-2ECDFFA65BB4}"/>
              </a:ext>
            </a:extLst>
          </p:cNvPr>
          <p:cNvSpPr/>
          <p:nvPr/>
        </p:nvSpPr>
        <p:spPr>
          <a:xfrm>
            <a:off x="10247724" y="2361437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✅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169F1B-D425-0502-4E9A-764051844EA8}"/>
              </a:ext>
            </a:extLst>
          </p:cNvPr>
          <p:cNvSpPr/>
          <p:nvPr/>
        </p:nvSpPr>
        <p:spPr>
          <a:xfrm>
            <a:off x="8726823" y="3186683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❌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09E260D-A2DE-EDCF-344F-E231CA821083}"/>
              </a:ext>
            </a:extLst>
          </p:cNvPr>
          <p:cNvSpPr/>
          <p:nvPr/>
        </p:nvSpPr>
        <p:spPr>
          <a:xfrm>
            <a:off x="9243633" y="3186683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✅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BC3B873-3D6F-DF0C-D6D4-4896912F8A59}"/>
              </a:ext>
            </a:extLst>
          </p:cNvPr>
          <p:cNvCxnSpPr>
            <a:stCxn id="56" idx="4"/>
            <a:endCxn id="57" idx="0"/>
          </p:cNvCxnSpPr>
          <p:nvPr/>
        </p:nvCxnSpPr>
        <p:spPr>
          <a:xfrm flipH="1">
            <a:off x="9252726" y="2042159"/>
            <a:ext cx="592662" cy="2987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A409CF-E008-49D2-D74F-C56978DAF838}"/>
              </a:ext>
            </a:extLst>
          </p:cNvPr>
          <p:cNvCxnSpPr>
            <a:cxnSpLocks/>
            <a:stCxn id="58" idx="0"/>
            <a:endCxn id="56" idx="4"/>
          </p:cNvCxnSpPr>
          <p:nvPr/>
        </p:nvCxnSpPr>
        <p:spPr>
          <a:xfrm flipH="1" flipV="1">
            <a:off x="9845388" y="2042159"/>
            <a:ext cx="612648" cy="31927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7F366F4-3139-A740-324F-59C136F378B1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 flipH="1">
            <a:off x="8937135" y="2734055"/>
            <a:ext cx="315591" cy="4526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9878018-0E7A-CFAD-72CF-3CA5B0103D7A}"/>
              </a:ext>
            </a:extLst>
          </p:cNvPr>
          <p:cNvCxnSpPr>
            <a:cxnSpLocks/>
            <a:stCxn id="57" idx="4"/>
            <a:endCxn id="60" idx="0"/>
          </p:cNvCxnSpPr>
          <p:nvPr/>
        </p:nvCxnSpPr>
        <p:spPr>
          <a:xfrm>
            <a:off x="9252726" y="2734055"/>
            <a:ext cx="201219" cy="4526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7E9EE66-DE46-D20B-0902-E6FECF101B4E}"/>
              </a:ext>
            </a:extLst>
          </p:cNvPr>
          <p:cNvSpPr/>
          <p:nvPr/>
        </p:nvSpPr>
        <p:spPr>
          <a:xfrm>
            <a:off x="9817956" y="3229356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❌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42B6854-FEA0-C4F3-E0B6-6936FB9C1ED3}"/>
              </a:ext>
            </a:extLst>
          </p:cNvPr>
          <p:cNvSpPr/>
          <p:nvPr/>
        </p:nvSpPr>
        <p:spPr>
          <a:xfrm>
            <a:off x="10687986" y="3229356"/>
            <a:ext cx="420624" cy="3931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✅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542402-7034-0362-BE9F-6B08F796D728}"/>
              </a:ext>
            </a:extLst>
          </p:cNvPr>
          <p:cNvCxnSpPr>
            <a:cxnSpLocks/>
            <a:stCxn id="65" idx="0"/>
            <a:endCxn id="58" idx="4"/>
          </p:cNvCxnSpPr>
          <p:nvPr/>
        </p:nvCxnSpPr>
        <p:spPr>
          <a:xfrm flipV="1">
            <a:off x="10028268" y="2754629"/>
            <a:ext cx="429768" cy="4747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2C92177-20EC-3399-3233-3DA0120900D4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0480722" y="2754629"/>
            <a:ext cx="417576" cy="4747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97077E2-FC81-ECDA-0A42-77287DA4D73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3648369" y="-1111083"/>
            <a:ext cx="475488" cy="5129958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DF61188-F2A4-B0F1-70A2-67F3B457B1E8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rot="5400000">
            <a:off x="5308092" y="548640"/>
            <a:ext cx="475488" cy="181051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46E2260-37AD-6C03-B19C-61D2A0E59EB3}"/>
              </a:ext>
            </a:extLst>
          </p:cNvPr>
          <p:cNvCxnSpPr>
            <a:cxnSpLocks/>
            <a:stCxn id="6" idx="2"/>
            <a:endCxn id="56" idx="0"/>
          </p:cNvCxnSpPr>
          <p:nvPr/>
        </p:nvCxnSpPr>
        <p:spPr>
          <a:xfrm rot="16200000" flipH="1">
            <a:off x="7931833" y="-264589"/>
            <a:ext cx="432815" cy="339429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5218F7-D7AF-6125-A73E-7E3FDEE15D9F}"/>
              </a:ext>
            </a:extLst>
          </p:cNvPr>
          <p:cNvSpPr txBox="1"/>
          <p:nvPr/>
        </p:nvSpPr>
        <p:spPr>
          <a:xfrm>
            <a:off x="6949440" y="240411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710D2EE-6753-FF15-D343-714491B3C86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444742" y="5094733"/>
            <a:ext cx="0" cy="5077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E525B1E-2D83-9B91-D101-8BB570DC7163}"/>
              </a:ext>
            </a:extLst>
          </p:cNvPr>
          <p:cNvSpPr txBox="1"/>
          <p:nvPr/>
        </p:nvSpPr>
        <p:spPr>
          <a:xfrm>
            <a:off x="895400" y="3902963"/>
            <a:ext cx="10077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A                                                       Class A                                                                                                     Class B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06BAB8F-F3C6-2E76-4BC8-577A982461A6}"/>
              </a:ext>
            </a:extLst>
          </p:cNvPr>
          <p:cNvCxnSpPr>
            <a:cxnSpLocks/>
            <a:stCxn id="94" idx="1"/>
            <a:endCxn id="7" idx="1"/>
          </p:cNvCxnSpPr>
          <p:nvPr/>
        </p:nvCxnSpPr>
        <p:spPr>
          <a:xfrm rot="10800000" flipH="1" flipV="1">
            <a:off x="895400" y="4087629"/>
            <a:ext cx="3711398" cy="751072"/>
          </a:xfrm>
          <a:prstGeom prst="bentConnector3">
            <a:avLst>
              <a:gd name="adj1" fmla="val -615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A48D7134-777B-3B83-F9BC-4B87BC8B035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148072" y="4075176"/>
            <a:ext cx="1296670" cy="50749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395C0BA-F331-D7BE-51E8-084406D1AD13}"/>
              </a:ext>
            </a:extLst>
          </p:cNvPr>
          <p:cNvCxnSpPr>
            <a:cxnSpLocks/>
            <a:stCxn id="94" idx="3"/>
            <a:endCxn id="7" idx="3"/>
          </p:cNvCxnSpPr>
          <p:nvPr/>
        </p:nvCxnSpPr>
        <p:spPr>
          <a:xfrm flipH="1">
            <a:off x="8282686" y="4087629"/>
            <a:ext cx="2690113" cy="751072"/>
          </a:xfrm>
          <a:prstGeom prst="bentConnector3">
            <a:avLst>
              <a:gd name="adj1" fmla="val -849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BFAB0D2-14BA-9D06-279A-C5F14014BAEB}"/>
              </a:ext>
            </a:extLst>
          </p:cNvPr>
          <p:cNvSpPr txBox="1"/>
          <p:nvPr/>
        </p:nvSpPr>
        <p:spPr>
          <a:xfrm>
            <a:off x="5994414" y="61068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A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1781CC-BC30-C105-E84C-3D937235C243}"/>
              </a:ext>
            </a:extLst>
          </p:cNvPr>
          <p:cNvCxnSpPr>
            <a:cxnSpLocks/>
          </p:cNvCxnSpPr>
          <p:nvPr/>
        </p:nvCxnSpPr>
        <p:spPr>
          <a:xfrm rot="5400000">
            <a:off x="2876744" y="1008319"/>
            <a:ext cx="2114528" cy="1778909"/>
          </a:xfrm>
          <a:prstGeom prst="bentConnector3">
            <a:avLst>
              <a:gd name="adj1" fmla="val 204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4DB567-DE25-A7FB-7647-9ED65F5FBE0E}"/>
              </a:ext>
            </a:extLst>
          </p:cNvPr>
          <p:cNvSpPr txBox="1"/>
          <p:nvPr/>
        </p:nvSpPr>
        <p:spPr>
          <a:xfrm rot="16200000">
            <a:off x="2053364" y="2031104"/>
            <a:ext cx="15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Model training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F9BCEDA-F180-50FB-DB0B-D4FE971AF50B}"/>
              </a:ext>
            </a:extLst>
          </p:cNvPr>
          <p:cNvCxnSpPr>
            <a:cxnSpLocks/>
          </p:cNvCxnSpPr>
          <p:nvPr/>
        </p:nvCxnSpPr>
        <p:spPr>
          <a:xfrm rot="5400000">
            <a:off x="2302418" y="4700437"/>
            <a:ext cx="2114528" cy="1778909"/>
          </a:xfrm>
          <a:prstGeom prst="bentConnector3">
            <a:avLst>
              <a:gd name="adj1" fmla="val 204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0C8553D-3FCF-7C7A-11F9-A95E58819B5B}"/>
              </a:ext>
            </a:extLst>
          </p:cNvPr>
          <p:cNvSpPr txBox="1"/>
          <p:nvPr/>
        </p:nvSpPr>
        <p:spPr>
          <a:xfrm rot="16200000">
            <a:off x="1837262" y="5406990"/>
            <a:ext cx="151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Model testing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D905956-493D-E6DD-20EB-CED0C9FC15FD}"/>
              </a:ext>
            </a:extLst>
          </p:cNvPr>
          <p:cNvCxnSpPr>
            <a:cxnSpLocks/>
          </p:cNvCxnSpPr>
          <p:nvPr/>
        </p:nvCxnSpPr>
        <p:spPr>
          <a:xfrm rot="5400000">
            <a:off x="9567809" y="2139491"/>
            <a:ext cx="2422877" cy="1047059"/>
          </a:xfrm>
          <a:prstGeom prst="bentConnector3">
            <a:avLst>
              <a:gd name="adj1" fmla="val 9994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26DEDE5-470B-9160-804A-A9F588CC45A4}"/>
              </a:ext>
            </a:extLst>
          </p:cNvPr>
          <p:cNvSpPr txBox="1"/>
          <p:nvPr/>
        </p:nvSpPr>
        <p:spPr>
          <a:xfrm rot="16200000">
            <a:off x="10617775" y="2472642"/>
            <a:ext cx="16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22741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3AFB5C-BE8F-6CB1-C558-DA94F3D9B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78525"/>
              </p:ext>
            </p:extLst>
          </p:nvPr>
        </p:nvGraphicFramePr>
        <p:xfrm>
          <a:off x="212438" y="0"/>
          <a:ext cx="11610106" cy="5724000"/>
        </p:xfrm>
        <a:graphic>
          <a:graphicData uri="http://schemas.openxmlformats.org/drawingml/2006/table">
            <a:tbl>
              <a:tblPr/>
              <a:tblGrid>
                <a:gridCol w="903942">
                  <a:extLst>
                    <a:ext uri="{9D8B030D-6E8A-4147-A177-3AD203B41FA5}">
                      <a16:colId xmlns:a16="http://schemas.microsoft.com/office/drawing/2014/main" val="238596009"/>
                    </a:ext>
                  </a:extLst>
                </a:gridCol>
                <a:gridCol w="801252">
                  <a:extLst>
                    <a:ext uri="{9D8B030D-6E8A-4147-A177-3AD203B41FA5}">
                      <a16:colId xmlns:a16="http://schemas.microsoft.com/office/drawing/2014/main" val="2404130764"/>
                    </a:ext>
                  </a:extLst>
                </a:gridCol>
                <a:gridCol w="1173200">
                  <a:extLst>
                    <a:ext uri="{9D8B030D-6E8A-4147-A177-3AD203B41FA5}">
                      <a16:colId xmlns:a16="http://schemas.microsoft.com/office/drawing/2014/main" val="112722073"/>
                    </a:ext>
                  </a:extLst>
                </a:gridCol>
                <a:gridCol w="2846462">
                  <a:extLst>
                    <a:ext uri="{9D8B030D-6E8A-4147-A177-3AD203B41FA5}">
                      <a16:colId xmlns:a16="http://schemas.microsoft.com/office/drawing/2014/main" val="865975670"/>
                    </a:ext>
                  </a:extLst>
                </a:gridCol>
                <a:gridCol w="5885250">
                  <a:extLst>
                    <a:ext uri="{9D8B030D-6E8A-4147-A177-3AD203B41FA5}">
                      <a16:colId xmlns:a16="http://schemas.microsoft.com/office/drawing/2014/main" val="3436165072"/>
                    </a:ext>
                  </a:extLst>
                </a:gridCol>
              </a:tblGrid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1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Article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E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1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Year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0E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F7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1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Coverage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0E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F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1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Review type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0E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1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Domain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0E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307049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[23]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F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2010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F7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2000-2010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F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Unknown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F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General fraud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F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923325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[28]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2016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nan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Unknown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Online fraud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557470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[24]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2016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1994-2014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Unknown</a:t>
                      </a:r>
                      <a:r>
                        <a:rPr lang="en-US" sz="1900" b="0" i="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 dirty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General fraud 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530131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[18]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2016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nan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Unknown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Financial fraud 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475921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[26]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2016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nan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Unknown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Credit card fraud 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953735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[17]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2016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1997-2016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Unknown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Credit card fraud using nature inspired machine learning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914362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[29]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2017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nan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Systematic literature review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Credit card using ML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207555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[30]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2018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nan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Unknown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General fraud using ML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263637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[30,31]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2018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nan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Unknown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Credit card fraud in e-commerce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521731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[14]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2020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nan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Systematic literature review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General fraud with graph-based anomaly detection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611494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[32]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nan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Unknown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Credit card with ML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75391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[33]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nan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Systematic literature review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E-commerce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461694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[34]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nan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Unknown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E-commerce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223327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[35]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nan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Systematic literature review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E-commerce fake reviews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935439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[36]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nan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Unknown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Credit card fraud 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89247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[20]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2022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nan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Systematic literature review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E-commerce detection and preview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89679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[13]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1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2022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E5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nan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10E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Systematic literature review</a:t>
                      </a:r>
                      <a:r>
                        <a:rPr lang="en-US" sz="1900" b="0" i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F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i="0" u="none" strike="noStrike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Financial fraud (Machine Learning)</a:t>
                      </a:r>
                      <a:r>
                        <a:rPr lang="en-US" sz="1900" b="0" i="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900" b="0" i="0" dirty="0">
                        <a:effectLst/>
                      </a:endParaRPr>
                    </a:p>
                  </a:txBody>
                  <a:tcPr marL="28440" marR="28440" marT="14220" marB="142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10F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9568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6E352F-0D6A-2111-B80A-490B2E9701F9}"/>
              </a:ext>
            </a:extLst>
          </p:cNvPr>
          <p:cNvSpPr txBox="1"/>
          <p:nvPr/>
        </p:nvSpPr>
        <p:spPr>
          <a:xfrm>
            <a:off x="212438" y="5934630"/>
            <a:ext cx="12071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Table 1: Overview of Research on Machine Learning and Data Mining Techniques for Fraud Detection in E-Commerce Platforms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8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274</Words>
  <Application>Microsoft Office PowerPoint</Application>
  <PresentationFormat>Widescreen</PresentationFormat>
  <Paragraphs>124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Ziraddin Gulumjanli</dc:creator>
  <cp:lastModifiedBy>Ziraddin Gulumjanli</cp:lastModifiedBy>
  <cp:revision>1</cp:revision>
  <dcterms:created xsi:type="dcterms:W3CDTF">2024-09-23T02:19:41Z</dcterms:created>
  <dcterms:modified xsi:type="dcterms:W3CDTF">2024-09-23T02:50:57Z</dcterms:modified>
</cp:coreProperties>
</file>