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74" r:id="rId5"/>
    <p:sldId id="278" r:id="rId6"/>
    <p:sldId id="287" r:id="rId7"/>
    <p:sldId id="300" r:id="rId8"/>
    <p:sldId id="293" r:id="rId9"/>
    <p:sldId id="294" r:id="rId10"/>
    <p:sldId id="295" r:id="rId11"/>
    <p:sldId id="296" r:id="rId12"/>
    <p:sldId id="297" r:id="rId13"/>
    <p:sldId id="298" r:id="rId14"/>
    <p:sldId id="324" r:id="rId15"/>
    <p:sldId id="32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LL" initials="D" lastIdx="2" clrIdx="0">
    <p:extLst>
      <p:ext uri="{19B8F6BF-5375-455C-9EA6-DF929625EA0E}">
        <p15:presenceInfo xmlns:p15="http://schemas.microsoft.com/office/powerpoint/2012/main" userId="DEL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11-24T16:19:53.373" idx="1">
    <p:pos x="10" y="10"/>
    <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2-11-24T16:23:42.541" idx="2">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4859816-39C2-41AA-8FD3-924B8CAAE715}" type="datetimeFigureOut">
              <a:rPr lang="en-US" smtClean="0"/>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3FB493-C5E6-4E82-9F26-69CFEE3FCBD3}" type="slidenum">
              <a:rPr lang="en-US" smtClean="0"/>
              <a:t>‹#›</a:t>
            </a:fld>
            <a:endParaRPr lang="en-US" dirty="0"/>
          </a:p>
        </p:txBody>
      </p:sp>
    </p:spTree>
    <p:extLst>
      <p:ext uri="{BB962C8B-B14F-4D97-AF65-F5344CB8AC3E}">
        <p14:creationId xmlns:p14="http://schemas.microsoft.com/office/powerpoint/2010/main" val="1448973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859816-39C2-41AA-8FD3-924B8CAAE715}" type="datetimeFigureOut">
              <a:rPr lang="en-US" smtClean="0"/>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3FB493-C5E6-4E82-9F26-69CFEE3FCBD3}" type="slidenum">
              <a:rPr lang="en-US" smtClean="0"/>
              <a:t>‹#›</a:t>
            </a:fld>
            <a:endParaRPr lang="en-US" dirty="0"/>
          </a:p>
        </p:txBody>
      </p:sp>
    </p:spTree>
    <p:extLst>
      <p:ext uri="{BB962C8B-B14F-4D97-AF65-F5344CB8AC3E}">
        <p14:creationId xmlns:p14="http://schemas.microsoft.com/office/powerpoint/2010/main" val="874330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859816-39C2-41AA-8FD3-924B8CAAE715}" type="datetimeFigureOut">
              <a:rPr lang="en-US" smtClean="0"/>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3FB493-C5E6-4E82-9F26-69CFEE3FCBD3}" type="slidenum">
              <a:rPr lang="en-US" smtClean="0"/>
              <a:t>‹#›</a:t>
            </a:fld>
            <a:endParaRPr lang="en-US" dirty="0"/>
          </a:p>
        </p:txBody>
      </p:sp>
    </p:spTree>
    <p:extLst>
      <p:ext uri="{BB962C8B-B14F-4D97-AF65-F5344CB8AC3E}">
        <p14:creationId xmlns:p14="http://schemas.microsoft.com/office/powerpoint/2010/main" val="1637080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859816-39C2-41AA-8FD3-924B8CAAE715}" type="datetimeFigureOut">
              <a:rPr lang="en-US" smtClean="0"/>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3FB493-C5E6-4E82-9F26-69CFEE3FCBD3}" type="slidenum">
              <a:rPr lang="en-US" smtClean="0"/>
              <a:t>‹#›</a:t>
            </a:fld>
            <a:endParaRPr lang="en-US" dirty="0"/>
          </a:p>
        </p:txBody>
      </p:sp>
    </p:spTree>
    <p:extLst>
      <p:ext uri="{BB962C8B-B14F-4D97-AF65-F5344CB8AC3E}">
        <p14:creationId xmlns:p14="http://schemas.microsoft.com/office/powerpoint/2010/main" val="627244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859816-39C2-41AA-8FD3-924B8CAAE715}" type="datetimeFigureOut">
              <a:rPr lang="en-US" smtClean="0"/>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3FB493-C5E6-4E82-9F26-69CFEE3FCBD3}" type="slidenum">
              <a:rPr lang="en-US" smtClean="0"/>
              <a:t>‹#›</a:t>
            </a:fld>
            <a:endParaRPr lang="en-US" dirty="0"/>
          </a:p>
        </p:txBody>
      </p:sp>
    </p:spTree>
    <p:extLst>
      <p:ext uri="{BB962C8B-B14F-4D97-AF65-F5344CB8AC3E}">
        <p14:creationId xmlns:p14="http://schemas.microsoft.com/office/powerpoint/2010/main" val="3174405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4859816-39C2-41AA-8FD3-924B8CAAE715}" type="datetimeFigureOut">
              <a:rPr lang="en-US" smtClean="0"/>
              <a:t>11/24/2022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03FB493-C5E6-4E82-9F26-69CFEE3FCBD3}" type="slidenum">
              <a:rPr lang="en-US" smtClean="0"/>
              <a:t>‹#›</a:t>
            </a:fld>
            <a:endParaRPr lang="en-US" dirty="0"/>
          </a:p>
        </p:txBody>
      </p:sp>
    </p:spTree>
    <p:extLst>
      <p:ext uri="{BB962C8B-B14F-4D97-AF65-F5344CB8AC3E}">
        <p14:creationId xmlns:p14="http://schemas.microsoft.com/office/powerpoint/2010/main" val="3487135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4859816-39C2-41AA-8FD3-924B8CAAE715}" type="datetimeFigureOut">
              <a:rPr lang="en-US" smtClean="0"/>
              <a:t>11/24/2022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03FB493-C5E6-4E82-9F26-69CFEE3FCBD3}" type="slidenum">
              <a:rPr lang="en-US" smtClean="0"/>
              <a:t>‹#›</a:t>
            </a:fld>
            <a:endParaRPr lang="en-US" dirty="0"/>
          </a:p>
        </p:txBody>
      </p:sp>
    </p:spTree>
    <p:extLst>
      <p:ext uri="{BB962C8B-B14F-4D97-AF65-F5344CB8AC3E}">
        <p14:creationId xmlns:p14="http://schemas.microsoft.com/office/powerpoint/2010/main" val="3209356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859816-39C2-41AA-8FD3-924B8CAAE715}" type="datetimeFigureOut">
              <a:rPr lang="en-US" smtClean="0"/>
              <a:t>11/24/2022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03FB493-C5E6-4E82-9F26-69CFEE3FCBD3}" type="slidenum">
              <a:rPr lang="en-US" smtClean="0"/>
              <a:t>‹#›</a:t>
            </a:fld>
            <a:endParaRPr lang="en-US" dirty="0"/>
          </a:p>
        </p:txBody>
      </p:sp>
    </p:spTree>
    <p:extLst>
      <p:ext uri="{BB962C8B-B14F-4D97-AF65-F5344CB8AC3E}">
        <p14:creationId xmlns:p14="http://schemas.microsoft.com/office/powerpoint/2010/main" val="2557358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859816-39C2-41AA-8FD3-924B8CAAE715}" type="datetimeFigureOut">
              <a:rPr lang="en-US" smtClean="0"/>
              <a:t>11/24/2022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03FB493-C5E6-4E82-9F26-69CFEE3FCBD3}" type="slidenum">
              <a:rPr lang="en-US" smtClean="0"/>
              <a:t>‹#›</a:t>
            </a:fld>
            <a:endParaRPr lang="en-US" dirty="0"/>
          </a:p>
        </p:txBody>
      </p:sp>
    </p:spTree>
    <p:extLst>
      <p:ext uri="{BB962C8B-B14F-4D97-AF65-F5344CB8AC3E}">
        <p14:creationId xmlns:p14="http://schemas.microsoft.com/office/powerpoint/2010/main" val="910069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859816-39C2-41AA-8FD3-924B8CAAE715}" type="datetimeFigureOut">
              <a:rPr lang="en-US" smtClean="0"/>
              <a:t>11/24/2022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03FB493-C5E6-4E82-9F26-69CFEE3FCBD3}" type="slidenum">
              <a:rPr lang="en-US" smtClean="0"/>
              <a:t>‹#›</a:t>
            </a:fld>
            <a:endParaRPr lang="en-US" dirty="0"/>
          </a:p>
        </p:txBody>
      </p:sp>
    </p:spTree>
    <p:extLst>
      <p:ext uri="{BB962C8B-B14F-4D97-AF65-F5344CB8AC3E}">
        <p14:creationId xmlns:p14="http://schemas.microsoft.com/office/powerpoint/2010/main" val="1699619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859816-39C2-41AA-8FD3-924B8CAAE715}" type="datetimeFigureOut">
              <a:rPr lang="en-US" smtClean="0"/>
              <a:t>11/24/2022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03FB493-C5E6-4E82-9F26-69CFEE3FCBD3}" type="slidenum">
              <a:rPr lang="en-US" smtClean="0"/>
              <a:t>‹#›</a:t>
            </a:fld>
            <a:endParaRPr lang="en-US" dirty="0"/>
          </a:p>
        </p:txBody>
      </p:sp>
    </p:spTree>
    <p:extLst>
      <p:ext uri="{BB962C8B-B14F-4D97-AF65-F5344CB8AC3E}">
        <p14:creationId xmlns:p14="http://schemas.microsoft.com/office/powerpoint/2010/main" val="1891606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859816-39C2-41AA-8FD3-924B8CAAE715}" type="datetimeFigureOut">
              <a:rPr lang="en-US" smtClean="0"/>
              <a:t>11/24/2022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3FB493-C5E6-4E82-9F26-69CFEE3FCBD3}" type="slidenum">
              <a:rPr lang="en-US" smtClean="0"/>
              <a:t>‹#›</a:t>
            </a:fld>
            <a:endParaRPr lang="en-US" dirty="0"/>
          </a:p>
        </p:txBody>
      </p:sp>
    </p:spTree>
    <p:extLst>
      <p:ext uri="{BB962C8B-B14F-4D97-AF65-F5344CB8AC3E}">
        <p14:creationId xmlns:p14="http://schemas.microsoft.com/office/powerpoint/2010/main" val="2316955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9099" y="903422"/>
            <a:ext cx="9611932" cy="2387600"/>
          </a:xfrm>
        </p:spPr>
        <p:txBody>
          <a:bodyPr>
            <a:normAutofit/>
          </a:bodyPr>
          <a:lstStyle/>
          <a:p>
            <a:r>
              <a:rPr lang="en-US" b="1" dirty="0" smtClean="0">
                <a:solidFill>
                  <a:srgbClr val="002060"/>
                </a:solidFill>
                <a:latin typeface="+mn-lt"/>
              </a:rPr>
              <a:t>Capstone Project</a:t>
            </a:r>
            <a:br>
              <a:rPr lang="en-US" b="1" dirty="0" smtClean="0">
                <a:solidFill>
                  <a:srgbClr val="002060"/>
                </a:solidFill>
                <a:latin typeface="+mn-lt"/>
              </a:rPr>
            </a:br>
            <a:r>
              <a:rPr lang="en-US" sz="5300" b="1" dirty="0">
                <a:solidFill>
                  <a:schemeClr val="accent2">
                    <a:lumMod val="75000"/>
                  </a:schemeClr>
                </a:solidFill>
              </a:rPr>
              <a:t>File Handling &amp; String Manipulation</a:t>
            </a:r>
          </a:p>
        </p:txBody>
      </p:sp>
      <p:sp>
        <p:nvSpPr>
          <p:cNvPr id="3" name="Subtitle 2"/>
          <p:cNvSpPr>
            <a:spLocks noGrp="1"/>
          </p:cNvSpPr>
          <p:nvPr>
            <p:ph type="subTitle" idx="1"/>
          </p:nvPr>
        </p:nvSpPr>
        <p:spPr>
          <a:xfrm>
            <a:off x="1287887" y="4400528"/>
            <a:ext cx="9483144" cy="1655762"/>
          </a:xfrm>
        </p:spPr>
        <p:txBody>
          <a:bodyPr/>
          <a:lstStyle/>
          <a:p>
            <a:pPr algn="l"/>
            <a:r>
              <a:rPr lang="en-US" dirty="0" smtClean="0"/>
              <a:t>Submitted By 						Date of Submission</a:t>
            </a:r>
          </a:p>
          <a:p>
            <a:pPr algn="l"/>
            <a:r>
              <a:rPr lang="en-US" dirty="0" err="1" smtClean="0"/>
              <a:t>Mamta</a:t>
            </a:r>
            <a:r>
              <a:rPr lang="en-US" dirty="0" smtClean="0"/>
              <a:t> </a:t>
            </a:r>
            <a:r>
              <a:rPr lang="en-US" dirty="0" err="1" smtClean="0"/>
              <a:t>Urade</a:t>
            </a:r>
            <a:r>
              <a:rPr lang="en-US" dirty="0" smtClean="0"/>
              <a:t>						     24 Nov 2022</a:t>
            </a:r>
            <a:endParaRPr lang="en-US" dirty="0"/>
          </a:p>
        </p:txBody>
      </p:sp>
    </p:spTree>
    <p:extLst>
      <p:ext uri="{BB962C8B-B14F-4D97-AF65-F5344CB8AC3E}">
        <p14:creationId xmlns:p14="http://schemas.microsoft.com/office/powerpoint/2010/main" val="2736324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466850" y="1584101"/>
            <a:ext cx="9258300" cy="2975020"/>
          </a:xfrm>
          <a:prstGeom prst="rect">
            <a:avLst/>
          </a:prstGeom>
        </p:spPr>
      </p:pic>
    </p:spTree>
    <p:extLst>
      <p:ext uri="{BB962C8B-B14F-4D97-AF65-F5344CB8AC3E}">
        <p14:creationId xmlns:p14="http://schemas.microsoft.com/office/powerpoint/2010/main" val="1847274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223493" y="1107583"/>
            <a:ext cx="9992194" cy="4687910"/>
          </a:xfrm>
          <a:prstGeom prst="rect">
            <a:avLst/>
          </a:prstGeom>
        </p:spPr>
      </p:pic>
    </p:spTree>
    <p:extLst>
      <p:ext uri="{BB962C8B-B14F-4D97-AF65-F5344CB8AC3E}">
        <p14:creationId xmlns:p14="http://schemas.microsoft.com/office/powerpoint/2010/main" val="2793760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947737" y="1094703"/>
            <a:ext cx="10296525" cy="4262907"/>
          </a:xfrm>
          <a:prstGeom prst="rect">
            <a:avLst/>
          </a:prstGeom>
        </p:spPr>
      </p:pic>
    </p:spTree>
    <p:extLst>
      <p:ext uri="{BB962C8B-B14F-4D97-AF65-F5344CB8AC3E}">
        <p14:creationId xmlns:p14="http://schemas.microsoft.com/office/powerpoint/2010/main" val="258519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944384" y="940158"/>
            <a:ext cx="10424457" cy="4881093"/>
          </a:xfrm>
          <a:prstGeom prst="rect">
            <a:avLst/>
          </a:prstGeom>
        </p:spPr>
      </p:pic>
    </p:spTree>
    <p:extLst>
      <p:ext uri="{BB962C8B-B14F-4D97-AF65-F5344CB8AC3E}">
        <p14:creationId xmlns:p14="http://schemas.microsoft.com/office/powerpoint/2010/main" val="1697053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7481" y="414025"/>
            <a:ext cx="9144000" cy="719316"/>
          </a:xfrm>
        </p:spPr>
        <p:txBody>
          <a:bodyPr>
            <a:noAutofit/>
          </a:bodyPr>
          <a:lstStyle/>
          <a:p>
            <a:r>
              <a:rPr lang="en-US" b="1" dirty="0" smtClean="0">
                <a:solidFill>
                  <a:srgbClr val="002060"/>
                </a:solidFill>
                <a:latin typeface="+mn-lt"/>
              </a:rPr>
              <a:t>Conclusion</a:t>
            </a:r>
            <a:endParaRPr lang="en-US" b="1" dirty="0">
              <a:solidFill>
                <a:srgbClr val="002060"/>
              </a:solidFill>
              <a:latin typeface="+mn-lt"/>
            </a:endParaRPr>
          </a:p>
        </p:txBody>
      </p:sp>
      <p:sp>
        <p:nvSpPr>
          <p:cNvPr id="3" name="Subtitle 2"/>
          <p:cNvSpPr>
            <a:spLocks noGrp="1"/>
          </p:cNvSpPr>
          <p:nvPr>
            <p:ph type="subTitle" idx="1"/>
          </p:nvPr>
        </p:nvSpPr>
        <p:spPr>
          <a:xfrm>
            <a:off x="880056" y="1322476"/>
            <a:ext cx="10298806" cy="5194233"/>
          </a:xfrm>
        </p:spPr>
        <p:txBody>
          <a:bodyPr>
            <a:normAutofit/>
          </a:bodyPr>
          <a:lstStyle/>
          <a:p>
            <a:pPr marL="342900" indent="-342900" algn="l">
              <a:buFont typeface="Wingdings" panose="05000000000000000000" pitchFamily="2" charset="2"/>
              <a:buChar char="v"/>
            </a:pPr>
            <a:r>
              <a:rPr lang="en-US" dirty="0"/>
              <a:t>According to the Problem statement, we come up with some </a:t>
            </a:r>
            <a:r>
              <a:rPr lang="en-US" dirty="0" smtClean="0"/>
              <a:t>results</a:t>
            </a:r>
            <a:r>
              <a:rPr lang="en-US" dirty="0"/>
              <a:t>. These results performing various file operations, such as reading, writing, and appending information</a:t>
            </a:r>
            <a:r>
              <a:rPr lang="en-US" dirty="0" smtClean="0"/>
              <a:t>.</a:t>
            </a:r>
          </a:p>
          <a:p>
            <a:pPr marL="342900" indent="-342900" algn="l">
              <a:buFont typeface="Wingdings" panose="05000000000000000000" pitchFamily="2" charset="2"/>
              <a:buChar char="v"/>
            </a:pPr>
            <a:endParaRPr lang="en-US" dirty="0"/>
          </a:p>
          <a:p>
            <a:pPr marL="342900" indent="-342900" algn="l">
              <a:buFont typeface="Wingdings" panose="05000000000000000000" pitchFamily="2" charset="2"/>
              <a:buChar char="v"/>
            </a:pPr>
            <a:r>
              <a:rPr lang="en-US" dirty="0"/>
              <a:t>File handling </a:t>
            </a:r>
            <a:r>
              <a:rPr lang="en-US" dirty="0" smtClean="0"/>
              <a:t>helps us to </a:t>
            </a:r>
            <a:r>
              <a:rPr lang="en-US" dirty="0"/>
              <a:t>provides a mechanism to store the output of a program in a file and to perform various operations on it. </a:t>
            </a:r>
            <a:endParaRPr lang="en-US" dirty="0" smtClean="0"/>
          </a:p>
          <a:p>
            <a:pPr marL="342900" indent="-342900" algn="l">
              <a:buFont typeface="Wingdings" panose="05000000000000000000" pitchFamily="2" charset="2"/>
              <a:buChar char="v"/>
            </a:pPr>
            <a:endParaRPr lang="en-US" dirty="0"/>
          </a:p>
          <a:p>
            <a:pPr marL="342900" indent="-342900" algn="l">
              <a:buFont typeface="Wingdings" panose="05000000000000000000" pitchFamily="2" charset="2"/>
              <a:buChar char="v"/>
            </a:pPr>
            <a:r>
              <a:rPr lang="en-US" dirty="0"/>
              <a:t>Python too supports file handling and allows users to handle files i.e., to read and write files, along with many other file handling options, to operate on </a:t>
            </a:r>
            <a:r>
              <a:rPr lang="en-US" dirty="0" smtClean="0"/>
              <a:t>files.</a:t>
            </a:r>
          </a:p>
          <a:p>
            <a:pPr algn="l"/>
            <a:endParaRPr lang="en-US" dirty="0" smtClean="0"/>
          </a:p>
          <a:p>
            <a:pPr marL="342900" indent="-342900" algn="l">
              <a:buFont typeface="Wingdings" panose="05000000000000000000" pitchFamily="2" charset="2"/>
              <a:buChar char="v"/>
            </a:pPr>
            <a:r>
              <a:rPr lang="en-US" dirty="0"/>
              <a:t>Python supports file handling and allows users to access and manipulate files using the Python program.</a:t>
            </a:r>
          </a:p>
        </p:txBody>
      </p:sp>
    </p:spTree>
    <p:extLst>
      <p:ext uri="{BB962C8B-B14F-4D97-AF65-F5344CB8AC3E}">
        <p14:creationId xmlns:p14="http://schemas.microsoft.com/office/powerpoint/2010/main" val="2973817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002060"/>
                </a:solidFill>
              </a:rPr>
              <a:t>Thank you</a:t>
            </a:r>
            <a:endParaRPr lang="en-US" b="1" dirty="0">
              <a:solidFill>
                <a:srgbClr val="002060"/>
              </a:solidFill>
            </a:endParaRPr>
          </a:p>
        </p:txBody>
      </p:sp>
    </p:spTree>
    <p:extLst>
      <p:ext uri="{BB962C8B-B14F-4D97-AF65-F5344CB8AC3E}">
        <p14:creationId xmlns:p14="http://schemas.microsoft.com/office/powerpoint/2010/main" val="3056803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76518" y="376612"/>
            <a:ext cx="11097298" cy="769441"/>
          </a:xfrm>
          <a:prstGeom prst="rect">
            <a:avLst/>
          </a:prstGeom>
        </p:spPr>
        <p:txBody>
          <a:bodyPr wrap="square">
            <a:spAutoFit/>
          </a:bodyPr>
          <a:lstStyle/>
          <a:p>
            <a:pPr marL="14432">
              <a:spcBef>
                <a:spcPts val="153"/>
              </a:spcBef>
            </a:pPr>
            <a:r>
              <a:rPr lang="en-US" sz="4400" b="1" spc="-97" dirty="0">
                <a:solidFill>
                  <a:srgbClr val="002060"/>
                </a:solidFill>
                <a:cs typeface="Calibri" panose="020F0502020204030204" pitchFamily="34" charset="0"/>
              </a:rPr>
              <a:t>Here's</a:t>
            </a:r>
            <a:r>
              <a:rPr lang="en-US" sz="4400" b="1" spc="6" dirty="0">
                <a:solidFill>
                  <a:srgbClr val="002060"/>
                </a:solidFill>
                <a:cs typeface="Calibri" panose="020F0502020204030204" pitchFamily="34" charset="0"/>
              </a:rPr>
              <a:t> </a:t>
            </a:r>
            <a:r>
              <a:rPr lang="en-US" sz="4400" b="1" spc="-85" dirty="0">
                <a:solidFill>
                  <a:srgbClr val="002060"/>
                </a:solidFill>
                <a:cs typeface="Calibri" panose="020F0502020204030204" pitchFamily="34" charset="0"/>
              </a:rPr>
              <a:t>the</a:t>
            </a:r>
            <a:r>
              <a:rPr lang="en-US" sz="4400" b="1" spc="11" dirty="0">
                <a:solidFill>
                  <a:srgbClr val="002060"/>
                </a:solidFill>
                <a:cs typeface="Calibri" panose="020F0502020204030204" pitchFamily="34" charset="0"/>
              </a:rPr>
              <a:t> </a:t>
            </a:r>
            <a:r>
              <a:rPr lang="en-US" sz="4400" b="1" spc="-63" dirty="0" smtClean="0">
                <a:solidFill>
                  <a:srgbClr val="002060"/>
                </a:solidFill>
                <a:cs typeface="Calibri" panose="020F0502020204030204" pitchFamily="34" charset="0"/>
              </a:rPr>
              <a:t>Problem</a:t>
            </a:r>
            <a:r>
              <a:rPr lang="en-US" sz="4400" b="1" spc="6" dirty="0" smtClean="0">
                <a:solidFill>
                  <a:srgbClr val="002060"/>
                </a:solidFill>
                <a:cs typeface="Calibri" panose="020F0502020204030204" pitchFamily="34" charset="0"/>
              </a:rPr>
              <a:t> </a:t>
            </a:r>
            <a:r>
              <a:rPr lang="en-US" sz="4400" b="1" spc="-91" dirty="0">
                <a:solidFill>
                  <a:srgbClr val="002060"/>
                </a:solidFill>
                <a:cs typeface="Calibri" panose="020F0502020204030204" pitchFamily="34" charset="0"/>
              </a:rPr>
              <a:t>S</a:t>
            </a:r>
            <a:r>
              <a:rPr lang="en-US" sz="4400" b="1" spc="-91" dirty="0" smtClean="0">
                <a:solidFill>
                  <a:srgbClr val="002060"/>
                </a:solidFill>
                <a:cs typeface="Calibri" panose="020F0502020204030204" pitchFamily="34" charset="0"/>
              </a:rPr>
              <a:t>tatement:</a:t>
            </a:r>
          </a:p>
        </p:txBody>
      </p:sp>
      <p:sp>
        <p:nvSpPr>
          <p:cNvPr id="2" name="Rectangle 1"/>
          <p:cNvSpPr/>
          <p:nvPr/>
        </p:nvSpPr>
        <p:spPr>
          <a:xfrm>
            <a:off x="618187" y="1506828"/>
            <a:ext cx="10668000" cy="3016210"/>
          </a:xfrm>
          <a:prstGeom prst="rect">
            <a:avLst/>
          </a:prstGeom>
        </p:spPr>
        <p:txBody>
          <a:bodyPr wrap="square">
            <a:spAutoFit/>
          </a:bodyPr>
          <a:lstStyle/>
          <a:p>
            <a:r>
              <a:rPr lang="en-US" sz="2800" dirty="0">
                <a:solidFill>
                  <a:schemeClr val="accent2">
                    <a:lumMod val="75000"/>
                  </a:schemeClr>
                </a:solidFill>
              </a:rPr>
              <a:t>Project: File handling and string manipulation </a:t>
            </a:r>
            <a:endParaRPr lang="en-US" sz="2800" dirty="0">
              <a:solidFill>
                <a:schemeClr val="accent2">
                  <a:lumMod val="75000"/>
                </a:schemeClr>
              </a:solidFill>
              <a:cs typeface="Calibri" panose="020F0502020204030204" pitchFamily="34" charset="0"/>
            </a:endParaRPr>
          </a:p>
          <a:p>
            <a:endParaRPr lang="en-US" dirty="0" smtClean="0"/>
          </a:p>
          <a:p>
            <a:endParaRPr lang="en-US" dirty="0" smtClean="0"/>
          </a:p>
          <a:p>
            <a:r>
              <a:rPr lang="en-US" dirty="0" smtClean="0"/>
              <a:t>A </a:t>
            </a:r>
            <a:r>
              <a:rPr lang="en-US" dirty="0"/>
              <a:t>sample script of Game of Thrones was taken from the page and stored in the file conv.txt in the dataset provided. Your task is to read the file and do the following</a:t>
            </a:r>
            <a:r>
              <a:rPr lang="en-US" dirty="0" smtClean="0"/>
              <a:t>:</a:t>
            </a:r>
          </a:p>
          <a:p>
            <a:endParaRPr lang="en-US" dirty="0"/>
          </a:p>
          <a:p>
            <a:r>
              <a:rPr lang="en-US" dirty="0" smtClean="0"/>
              <a:t> </a:t>
            </a:r>
            <a:r>
              <a:rPr lang="en-US" dirty="0"/>
              <a:t>1. Find out the number of unique characters in the sample conversation? </a:t>
            </a:r>
            <a:endParaRPr lang="en-US" dirty="0" smtClean="0"/>
          </a:p>
          <a:p>
            <a:endParaRPr lang="en-US" dirty="0"/>
          </a:p>
          <a:p>
            <a:r>
              <a:rPr lang="en-US" dirty="0" smtClean="0"/>
              <a:t>2</a:t>
            </a:r>
            <a:r>
              <a:rPr lang="en-US" dirty="0"/>
              <a:t>. Create a new text file for each of the characters with their name and store the unique words said by them in their respective file. Store one word in one line</a:t>
            </a:r>
          </a:p>
        </p:txBody>
      </p:sp>
    </p:spTree>
    <p:extLst>
      <p:ext uri="{BB962C8B-B14F-4D97-AF65-F5344CB8AC3E}">
        <p14:creationId xmlns:p14="http://schemas.microsoft.com/office/powerpoint/2010/main" val="731452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14432">
              <a:spcBef>
                <a:spcPts val="153"/>
              </a:spcBef>
            </a:pPr>
            <a:r>
              <a:rPr lang="en-US" b="1" spc="-97" dirty="0">
                <a:solidFill>
                  <a:srgbClr val="002060"/>
                </a:solidFill>
                <a:latin typeface="+mn-lt"/>
                <a:ea typeface="+mn-ea"/>
                <a:cs typeface="Calibri" panose="020F0502020204030204" pitchFamily="34" charset="0"/>
              </a:rPr>
              <a:t>Basic checks</a:t>
            </a:r>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838200" y="1396493"/>
            <a:ext cx="10930620" cy="4901275"/>
          </a:xfrm>
          <a:prstGeom prst="rect">
            <a:avLst/>
          </a:prstGeom>
        </p:spPr>
      </p:pic>
    </p:spTree>
    <p:extLst>
      <p:ext uri="{BB962C8B-B14F-4D97-AF65-F5344CB8AC3E}">
        <p14:creationId xmlns:p14="http://schemas.microsoft.com/office/powerpoint/2010/main" val="86307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942974" y="592429"/>
            <a:ext cx="10390433" cy="4713668"/>
          </a:xfrm>
          <a:prstGeom prst="rect">
            <a:avLst/>
          </a:prstGeom>
        </p:spPr>
      </p:pic>
      <p:sp>
        <p:nvSpPr>
          <p:cNvPr id="4" name="TextBox 3"/>
          <p:cNvSpPr txBox="1"/>
          <p:nvPr/>
        </p:nvSpPr>
        <p:spPr>
          <a:xfrm>
            <a:off x="942974" y="5525037"/>
            <a:ext cx="10390433" cy="369332"/>
          </a:xfrm>
          <a:prstGeom prst="rect">
            <a:avLst/>
          </a:prstGeom>
          <a:noFill/>
        </p:spPr>
        <p:txBody>
          <a:bodyPr wrap="square" rtlCol="0">
            <a:spAutoFit/>
          </a:bodyPr>
          <a:lstStyle/>
          <a:p>
            <a:r>
              <a:rPr lang="en-US" dirty="0" smtClean="0"/>
              <a:t>We can get the conv.txt file in the above </a:t>
            </a:r>
            <a:r>
              <a:rPr lang="en-US" dirty="0" err="1" smtClean="0"/>
              <a:t>formate</a:t>
            </a:r>
            <a:r>
              <a:rPr lang="en-US" dirty="0" smtClean="0"/>
              <a:t> using delimiter.</a:t>
            </a:r>
            <a:endParaRPr lang="en-US" dirty="0"/>
          </a:p>
        </p:txBody>
      </p:sp>
    </p:spTree>
    <p:extLst>
      <p:ext uri="{BB962C8B-B14F-4D97-AF65-F5344CB8AC3E}">
        <p14:creationId xmlns:p14="http://schemas.microsoft.com/office/powerpoint/2010/main" val="4128582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62025" y="734096"/>
            <a:ext cx="10267950" cy="3979572"/>
          </a:xfrm>
          <a:prstGeom prst="rect">
            <a:avLst/>
          </a:prstGeom>
        </p:spPr>
      </p:pic>
      <p:sp>
        <p:nvSpPr>
          <p:cNvPr id="4" name="TextBox 3"/>
          <p:cNvSpPr txBox="1"/>
          <p:nvPr/>
        </p:nvSpPr>
        <p:spPr>
          <a:xfrm>
            <a:off x="927279" y="5138670"/>
            <a:ext cx="10303098" cy="369332"/>
          </a:xfrm>
          <a:prstGeom prst="rect">
            <a:avLst/>
          </a:prstGeom>
          <a:noFill/>
        </p:spPr>
        <p:txBody>
          <a:bodyPr wrap="square" rtlCol="0">
            <a:spAutoFit/>
          </a:bodyPr>
          <a:lstStyle/>
          <a:p>
            <a:r>
              <a:rPr lang="en-US" dirty="0" smtClean="0"/>
              <a:t>Here, we replace our column names as speaker and dialogue.</a:t>
            </a:r>
            <a:endParaRPr lang="en-US" dirty="0"/>
          </a:p>
        </p:txBody>
      </p:sp>
    </p:spTree>
    <p:extLst>
      <p:ext uri="{BB962C8B-B14F-4D97-AF65-F5344CB8AC3E}">
        <p14:creationId xmlns:p14="http://schemas.microsoft.com/office/powerpoint/2010/main" val="3887378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38212" y="656822"/>
            <a:ext cx="10315575" cy="4700789"/>
          </a:xfrm>
          <a:prstGeom prst="rect">
            <a:avLst/>
          </a:prstGeom>
        </p:spPr>
      </p:pic>
      <p:sp>
        <p:nvSpPr>
          <p:cNvPr id="5" name="TextBox 4"/>
          <p:cNvSpPr txBox="1"/>
          <p:nvPr/>
        </p:nvSpPr>
        <p:spPr>
          <a:xfrm>
            <a:off x="938212" y="5550794"/>
            <a:ext cx="10315575" cy="369332"/>
          </a:xfrm>
          <a:prstGeom prst="rect">
            <a:avLst/>
          </a:prstGeom>
          <a:noFill/>
        </p:spPr>
        <p:txBody>
          <a:bodyPr wrap="square" rtlCol="0">
            <a:spAutoFit/>
          </a:bodyPr>
          <a:lstStyle/>
          <a:p>
            <a:r>
              <a:rPr lang="en-US" dirty="0" smtClean="0"/>
              <a:t>Here we get the all speakers unique name and each speaker have how many words using value count .</a:t>
            </a:r>
            <a:endParaRPr lang="en-US" dirty="0"/>
          </a:p>
        </p:txBody>
      </p:sp>
    </p:spTree>
    <p:extLst>
      <p:ext uri="{BB962C8B-B14F-4D97-AF65-F5344CB8AC3E}">
        <p14:creationId xmlns:p14="http://schemas.microsoft.com/office/powerpoint/2010/main" val="1103397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962025" y="1107584"/>
            <a:ext cx="10267950" cy="3897804"/>
          </a:xfrm>
          <a:prstGeom prst="rect">
            <a:avLst/>
          </a:prstGeom>
        </p:spPr>
      </p:pic>
      <p:sp>
        <p:nvSpPr>
          <p:cNvPr id="7" name="TextBox 6"/>
          <p:cNvSpPr txBox="1"/>
          <p:nvPr/>
        </p:nvSpPr>
        <p:spPr>
          <a:xfrm>
            <a:off x="962025" y="5203065"/>
            <a:ext cx="10165321" cy="369332"/>
          </a:xfrm>
          <a:prstGeom prst="rect">
            <a:avLst/>
          </a:prstGeom>
          <a:noFill/>
        </p:spPr>
        <p:txBody>
          <a:bodyPr wrap="square" rtlCol="0">
            <a:spAutoFit/>
          </a:bodyPr>
          <a:lstStyle/>
          <a:p>
            <a:r>
              <a:rPr lang="en-US" dirty="0" smtClean="0"/>
              <a:t>By using count function we get the unique number of speakers value.</a:t>
            </a:r>
            <a:endParaRPr lang="en-US" dirty="0"/>
          </a:p>
        </p:txBody>
      </p:sp>
    </p:spTree>
    <p:extLst>
      <p:ext uri="{BB962C8B-B14F-4D97-AF65-F5344CB8AC3E}">
        <p14:creationId xmlns:p14="http://schemas.microsoft.com/office/powerpoint/2010/main" val="2034695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46220" y="776287"/>
            <a:ext cx="10174309" cy="5637392"/>
          </a:xfrm>
          <a:prstGeom prst="rect">
            <a:avLst/>
          </a:prstGeom>
        </p:spPr>
      </p:pic>
    </p:spTree>
    <p:extLst>
      <p:ext uri="{BB962C8B-B14F-4D97-AF65-F5344CB8AC3E}">
        <p14:creationId xmlns:p14="http://schemas.microsoft.com/office/powerpoint/2010/main" val="2403118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38780" y="553792"/>
            <a:ext cx="10640082" cy="5550794"/>
          </a:xfrm>
          <a:prstGeom prst="rect">
            <a:avLst/>
          </a:prstGeom>
        </p:spPr>
      </p:pic>
    </p:spTree>
    <p:extLst>
      <p:ext uri="{BB962C8B-B14F-4D97-AF65-F5344CB8AC3E}">
        <p14:creationId xmlns:p14="http://schemas.microsoft.com/office/powerpoint/2010/main" val="23786682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TotalTime>
  <Words>194</Words>
  <Application>Microsoft Office PowerPoint</Application>
  <PresentationFormat>Widescreen</PresentationFormat>
  <Paragraphs>26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Wingdings</vt:lpstr>
      <vt:lpstr>Office Theme</vt:lpstr>
      <vt:lpstr>Capstone Project File Handling &amp; String Manipulation</vt:lpstr>
      <vt:lpstr>PowerPoint Presentation</vt:lpstr>
      <vt:lpstr>Basic checks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36</cp:revision>
  <dcterms:created xsi:type="dcterms:W3CDTF">2022-09-21T20:37:24Z</dcterms:created>
  <dcterms:modified xsi:type="dcterms:W3CDTF">2022-11-24T11:04:43Z</dcterms:modified>
</cp:coreProperties>
</file>