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4" r:id="rId5"/>
    <p:sldId id="278" r:id="rId6"/>
    <p:sldId id="287" r:id="rId7"/>
    <p:sldId id="300" r:id="rId8"/>
    <p:sldId id="293" r:id="rId9"/>
    <p:sldId id="294" r:id="rId10"/>
    <p:sldId id="295" r:id="rId11"/>
    <p:sldId id="296" r:id="rId12"/>
    <p:sldId id="297" r:id="rId13"/>
    <p:sldId id="298" r:id="rId14"/>
    <p:sldId id="299" r:id="rId15"/>
    <p:sldId id="301" r:id="rId16"/>
    <p:sldId id="302" r:id="rId17"/>
    <p:sldId id="303" r:id="rId18"/>
    <p:sldId id="307" r:id="rId19"/>
    <p:sldId id="304" r:id="rId20"/>
    <p:sldId id="305" r:id="rId21"/>
    <p:sldId id="306" r:id="rId22"/>
    <p:sldId id="308" r:id="rId23"/>
    <p:sldId id="309" r:id="rId24"/>
    <p:sldId id="310" r:id="rId25"/>
    <p:sldId id="312" r:id="rId26"/>
    <p:sldId id="313" r:id="rId27"/>
    <p:sldId id="314" r:id="rId28"/>
    <p:sldId id="315" r:id="rId29"/>
    <p:sldId id="316" r:id="rId30"/>
    <p:sldId id="317" r:id="rId31"/>
    <p:sldId id="318" r:id="rId32"/>
    <p:sldId id="322" r:id="rId33"/>
    <p:sldId id="32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44897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87433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63708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62724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17440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48713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20935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255735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91006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69961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59816-39C2-41AA-8FD3-924B8CAAE715}"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89160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59816-39C2-41AA-8FD3-924B8CAAE715}" type="datetimeFigureOut">
              <a:rPr lang="en-US" smtClean="0"/>
              <a:t>9/22/2022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FB493-C5E6-4E82-9F26-69CFEE3FCBD3}" type="slidenum">
              <a:rPr lang="en-US" smtClean="0"/>
              <a:t>‹#›</a:t>
            </a:fld>
            <a:endParaRPr lang="en-US" dirty="0"/>
          </a:p>
        </p:txBody>
      </p:sp>
    </p:spTree>
    <p:extLst>
      <p:ext uri="{BB962C8B-B14F-4D97-AF65-F5344CB8AC3E}">
        <p14:creationId xmlns:p14="http://schemas.microsoft.com/office/powerpoint/2010/main" val="231695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903422"/>
            <a:ext cx="9144000" cy="2387600"/>
          </a:xfrm>
        </p:spPr>
        <p:txBody>
          <a:bodyPr/>
          <a:lstStyle/>
          <a:p>
            <a:r>
              <a:rPr lang="en-US" b="1" dirty="0" smtClean="0">
                <a:solidFill>
                  <a:srgbClr val="002060"/>
                </a:solidFill>
                <a:latin typeface="+mn-lt"/>
              </a:rPr>
              <a:t>Capstone Project</a:t>
            </a:r>
            <a:br>
              <a:rPr lang="en-US" b="1" dirty="0" smtClean="0">
                <a:solidFill>
                  <a:srgbClr val="002060"/>
                </a:solidFill>
                <a:latin typeface="+mn-lt"/>
              </a:rPr>
            </a:br>
            <a:r>
              <a:rPr lang="en-US" b="1" dirty="0" smtClean="0">
                <a:solidFill>
                  <a:srgbClr val="002060"/>
                </a:solidFill>
                <a:latin typeface="+mn-lt"/>
              </a:rPr>
              <a:t>Food Forecasting Analysis</a:t>
            </a:r>
            <a:endParaRPr lang="en-US" b="1" dirty="0">
              <a:solidFill>
                <a:srgbClr val="002060"/>
              </a:solidFill>
              <a:latin typeface="+mn-lt"/>
            </a:endParaRPr>
          </a:p>
        </p:txBody>
      </p:sp>
      <p:sp>
        <p:nvSpPr>
          <p:cNvPr id="3" name="Subtitle 2"/>
          <p:cNvSpPr>
            <a:spLocks noGrp="1"/>
          </p:cNvSpPr>
          <p:nvPr>
            <p:ph type="subTitle" idx="1"/>
          </p:nvPr>
        </p:nvSpPr>
        <p:spPr>
          <a:xfrm>
            <a:off x="1627031" y="4400528"/>
            <a:ext cx="9144000" cy="1655762"/>
          </a:xfrm>
        </p:spPr>
        <p:txBody>
          <a:bodyPr/>
          <a:lstStyle/>
          <a:p>
            <a:pPr algn="l"/>
            <a:r>
              <a:rPr lang="en-US" dirty="0" smtClean="0"/>
              <a:t>Submitted By 						Date of Submission</a:t>
            </a:r>
          </a:p>
          <a:p>
            <a:pPr algn="l"/>
            <a:r>
              <a:rPr lang="en-US" dirty="0" err="1" smtClean="0"/>
              <a:t>Mamta</a:t>
            </a:r>
            <a:r>
              <a:rPr lang="en-US" dirty="0" smtClean="0"/>
              <a:t> </a:t>
            </a:r>
            <a:r>
              <a:rPr lang="en-US" dirty="0" err="1" smtClean="0"/>
              <a:t>Urade</a:t>
            </a:r>
            <a:r>
              <a:rPr lang="en-US" dirty="0" smtClean="0"/>
              <a:t>						     22 Sep 2021</a:t>
            </a:r>
            <a:endParaRPr lang="en-US" dirty="0"/>
          </a:p>
        </p:txBody>
      </p:sp>
    </p:spTree>
    <p:extLst>
      <p:ext uri="{BB962C8B-B14F-4D97-AF65-F5344CB8AC3E}">
        <p14:creationId xmlns:p14="http://schemas.microsoft.com/office/powerpoint/2010/main" val="273632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362" y="600075"/>
            <a:ext cx="10963275" cy="5657850"/>
          </a:xfrm>
          <a:prstGeom prst="rect">
            <a:avLst/>
          </a:prstGeom>
        </p:spPr>
      </p:pic>
    </p:spTree>
    <p:extLst>
      <p:ext uri="{BB962C8B-B14F-4D97-AF65-F5344CB8AC3E}">
        <p14:creationId xmlns:p14="http://schemas.microsoft.com/office/powerpoint/2010/main" val="184727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3912" y="666750"/>
            <a:ext cx="10544175" cy="5524500"/>
          </a:xfrm>
          <a:prstGeom prst="rect">
            <a:avLst/>
          </a:prstGeom>
        </p:spPr>
      </p:pic>
    </p:spTree>
    <p:extLst>
      <p:ext uri="{BB962C8B-B14F-4D97-AF65-F5344CB8AC3E}">
        <p14:creationId xmlns:p14="http://schemas.microsoft.com/office/powerpoint/2010/main" val="279376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8262" y="547687"/>
            <a:ext cx="9515475" cy="5762625"/>
          </a:xfrm>
          <a:prstGeom prst="rect">
            <a:avLst/>
          </a:prstGeom>
        </p:spPr>
      </p:pic>
    </p:spTree>
    <p:extLst>
      <p:ext uri="{BB962C8B-B14F-4D97-AF65-F5344CB8AC3E}">
        <p14:creationId xmlns:p14="http://schemas.microsoft.com/office/powerpoint/2010/main" val="25851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075" y="628650"/>
            <a:ext cx="10991850" cy="5600700"/>
          </a:xfrm>
          <a:prstGeom prst="rect">
            <a:avLst/>
          </a:prstGeom>
        </p:spPr>
      </p:pic>
    </p:spTree>
    <p:extLst>
      <p:ext uri="{BB962C8B-B14F-4D97-AF65-F5344CB8AC3E}">
        <p14:creationId xmlns:p14="http://schemas.microsoft.com/office/powerpoint/2010/main" val="169705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2937" y="685800"/>
            <a:ext cx="10906125" cy="5486400"/>
          </a:xfrm>
          <a:prstGeom prst="rect">
            <a:avLst/>
          </a:prstGeom>
        </p:spPr>
      </p:pic>
    </p:spTree>
    <p:extLst>
      <p:ext uri="{BB962C8B-B14F-4D97-AF65-F5344CB8AC3E}">
        <p14:creationId xmlns:p14="http://schemas.microsoft.com/office/powerpoint/2010/main" val="1245866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5787" y="600075"/>
            <a:ext cx="11020425" cy="5657850"/>
          </a:xfrm>
          <a:prstGeom prst="rect">
            <a:avLst/>
          </a:prstGeom>
        </p:spPr>
      </p:pic>
    </p:spTree>
    <p:extLst>
      <p:ext uri="{BB962C8B-B14F-4D97-AF65-F5344CB8AC3E}">
        <p14:creationId xmlns:p14="http://schemas.microsoft.com/office/powerpoint/2010/main" val="1064461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7225" y="604837"/>
            <a:ext cx="10877550" cy="5648325"/>
          </a:xfrm>
          <a:prstGeom prst="rect">
            <a:avLst/>
          </a:prstGeom>
        </p:spPr>
      </p:pic>
    </p:spTree>
    <p:extLst>
      <p:ext uri="{BB962C8B-B14F-4D97-AF65-F5344CB8AC3E}">
        <p14:creationId xmlns:p14="http://schemas.microsoft.com/office/powerpoint/2010/main" val="2865196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8175" y="609600"/>
            <a:ext cx="10915650" cy="5638800"/>
          </a:xfrm>
          <a:prstGeom prst="rect">
            <a:avLst/>
          </a:prstGeom>
        </p:spPr>
      </p:pic>
    </p:spTree>
    <p:extLst>
      <p:ext uri="{BB962C8B-B14F-4D97-AF65-F5344CB8AC3E}">
        <p14:creationId xmlns:p14="http://schemas.microsoft.com/office/powerpoint/2010/main" val="718382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2060"/>
                </a:solidFill>
                <a:latin typeface="+mn-lt"/>
              </a:rPr>
              <a:t>Storyboards</a:t>
            </a:r>
            <a:endParaRPr lang="en-US" b="1" dirty="0">
              <a:solidFill>
                <a:srgbClr val="002060"/>
              </a:solidFill>
              <a:latin typeface="+mn-lt"/>
            </a:endParaRPr>
          </a:p>
        </p:txBody>
      </p:sp>
    </p:spTree>
    <p:extLst>
      <p:ext uri="{BB962C8B-B14F-4D97-AF65-F5344CB8AC3E}">
        <p14:creationId xmlns:p14="http://schemas.microsoft.com/office/powerpoint/2010/main" val="345976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9125" y="671512"/>
            <a:ext cx="10953750" cy="5514975"/>
          </a:xfrm>
          <a:prstGeom prst="rect">
            <a:avLst/>
          </a:prstGeom>
        </p:spPr>
      </p:pic>
    </p:spTree>
    <p:extLst>
      <p:ext uri="{BB962C8B-B14F-4D97-AF65-F5344CB8AC3E}">
        <p14:creationId xmlns:p14="http://schemas.microsoft.com/office/powerpoint/2010/main" val="212343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6518" y="376612"/>
            <a:ext cx="11097298" cy="6141168"/>
          </a:xfrm>
          <a:prstGeom prst="rect">
            <a:avLst/>
          </a:prstGeom>
        </p:spPr>
        <p:txBody>
          <a:bodyPr wrap="square">
            <a:spAutoFit/>
          </a:bodyPr>
          <a:lstStyle/>
          <a:p>
            <a:pPr marL="14432">
              <a:spcBef>
                <a:spcPts val="153"/>
              </a:spcBef>
            </a:pPr>
            <a:r>
              <a:rPr lang="en-US" sz="3200" b="1" spc="-97" dirty="0">
                <a:solidFill>
                  <a:srgbClr val="002060"/>
                </a:solidFill>
                <a:cs typeface="Calibri" panose="020F0502020204030204" pitchFamily="34" charset="0"/>
              </a:rPr>
              <a:t>Here's</a:t>
            </a:r>
            <a:r>
              <a:rPr lang="en-US" sz="3200" b="1" spc="6" dirty="0">
                <a:solidFill>
                  <a:srgbClr val="002060"/>
                </a:solidFill>
                <a:cs typeface="Calibri" panose="020F0502020204030204" pitchFamily="34" charset="0"/>
              </a:rPr>
              <a:t> </a:t>
            </a:r>
            <a:r>
              <a:rPr lang="en-US" sz="3200" b="1" spc="-85" dirty="0">
                <a:solidFill>
                  <a:srgbClr val="002060"/>
                </a:solidFill>
                <a:cs typeface="Calibri" panose="020F0502020204030204" pitchFamily="34" charset="0"/>
              </a:rPr>
              <a:t>the</a:t>
            </a:r>
            <a:r>
              <a:rPr lang="en-US" sz="3200" b="1" spc="11" dirty="0">
                <a:solidFill>
                  <a:srgbClr val="002060"/>
                </a:solidFill>
                <a:cs typeface="Calibri" panose="020F0502020204030204" pitchFamily="34" charset="0"/>
              </a:rPr>
              <a:t> </a:t>
            </a:r>
            <a:r>
              <a:rPr lang="en-US" sz="3200" b="1" spc="-63" dirty="0" smtClean="0">
                <a:solidFill>
                  <a:srgbClr val="002060"/>
                </a:solidFill>
                <a:cs typeface="Calibri" panose="020F0502020204030204" pitchFamily="34" charset="0"/>
              </a:rPr>
              <a:t>P</a:t>
            </a:r>
            <a:r>
              <a:rPr lang="en-US" sz="3200" b="1" spc="-63" dirty="0" smtClean="0">
                <a:solidFill>
                  <a:srgbClr val="002060"/>
                </a:solidFill>
                <a:cs typeface="Calibri" panose="020F0502020204030204" pitchFamily="34" charset="0"/>
              </a:rPr>
              <a:t>roblem</a:t>
            </a:r>
            <a:r>
              <a:rPr lang="en-US" sz="3200" b="1" spc="6" dirty="0" smtClean="0">
                <a:solidFill>
                  <a:srgbClr val="002060"/>
                </a:solidFill>
                <a:cs typeface="Calibri" panose="020F0502020204030204" pitchFamily="34" charset="0"/>
              </a:rPr>
              <a:t> </a:t>
            </a:r>
            <a:r>
              <a:rPr lang="en-US" sz="3200" b="1" spc="-91" dirty="0">
                <a:solidFill>
                  <a:srgbClr val="002060"/>
                </a:solidFill>
                <a:cs typeface="Calibri" panose="020F0502020204030204" pitchFamily="34" charset="0"/>
              </a:rPr>
              <a:t>S</a:t>
            </a:r>
            <a:r>
              <a:rPr lang="en-US" sz="3200" b="1" spc="-91" dirty="0" smtClean="0">
                <a:solidFill>
                  <a:srgbClr val="002060"/>
                </a:solidFill>
                <a:cs typeface="Calibri" panose="020F0502020204030204" pitchFamily="34" charset="0"/>
              </a:rPr>
              <a:t>tatement</a:t>
            </a:r>
            <a:r>
              <a:rPr lang="en-US" sz="3200" b="1" spc="-91" dirty="0" smtClean="0">
                <a:solidFill>
                  <a:srgbClr val="002060"/>
                </a:solidFill>
                <a:cs typeface="Calibri" panose="020F0502020204030204" pitchFamily="34" charset="0"/>
              </a:rPr>
              <a:t>:</a:t>
            </a:r>
          </a:p>
          <a:p>
            <a:pPr marL="14432">
              <a:spcBef>
                <a:spcPts val="153"/>
              </a:spcBef>
            </a:pPr>
            <a:endParaRPr lang="en-US" sz="2000" dirty="0">
              <a:cs typeface="Calibri" panose="020F0502020204030204" pitchFamily="34" charset="0"/>
            </a:endParaRPr>
          </a:p>
          <a:p>
            <a:pPr marL="14432" marR="5773" algn="just">
              <a:lnSpc>
                <a:spcPct val="102299"/>
              </a:lnSpc>
            </a:pPr>
            <a:r>
              <a:rPr lang="en-US" sz="2000" spc="-142" dirty="0" smtClean="0">
                <a:cs typeface="Calibri" panose="020F0502020204030204" pitchFamily="34" charset="0"/>
              </a:rPr>
              <a:t>Your</a:t>
            </a:r>
            <a:r>
              <a:rPr lang="en-US" sz="2000" spc="102" dirty="0" smtClean="0">
                <a:cs typeface="Calibri" panose="020F0502020204030204" pitchFamily="34" charset="0"/>
              </a:rPr>
              <a:t> </a:t>
            </a:r>
            <a:r>
              <a:rPr lang="en-US" sz="2000" spc="-80" dirty="0">
                <a:cs typeface="Calibri" panose="020F0502020204030204" pitchFamily="34" charset="0"/>
              </a:rPr>
              <a:t>client</a:t>
            </a:r>
            <a:r>
              <a:rPr lang="en-US" sz="2000" spc="119" dirty="0">
                <a:cs typeface="Calibri" panose="020F0502020204030204" pitchFamily="34" charset="0"/>
              </a:rPr>
              <a:t> </a:t>
            </a:r>
            <a:r>
              <a:rPr lang="en-US" sz="2000" spc="-136" dirty="0">
                <a:cs typeface="Calibri" panose="020F0502020204030204" pitchFamily="34" charset="0"/>
              </a:rPr>
              <a:t>is</a:t>
            </a:r>
            <a:r>
              <a:rPr lang="en-US" sz="2000" spc="108" dirty="0">
                <a:cs typeface="Calibri" panose="020F0502020204030204" pitchFamily="34" charset="0"/>
              </a:rPr>
              <a:t> </a:t>
            </a:r>
            <a:r>
              <a:rPr lang="en-US" sz="2000" spc="11" dirty="0">
                <a:cs typeface="Calibri" panose="020F0502020204030204" pitchFamily="34" charset="0"/>
              </a:rPr>
              <a:t>a</a:t>
            </a:r>
            <a:r>
              <a:rPr lang="en-US" sz="2000" spc="102" dirty="0">
                <a:cs typeface="Calibri" panose="020F0502020204030204" pitchFamily="34" charset="0"/>
              </a:rPr>
              <a:t> </a:t>
            </a:r>
            <a:r>
              <a:rPr lang="en-US" sz="2000" spc="-80" dirty="0">
                <a:cs typeface="Calibri" panose="020F0502020204030204" pitchFamily="34" charset="0"/>
              </a:rPr>
              <a:t>meal</a:t>
            </a:r>
            <a:r>
              <a:rPr lang="en-US" sz="2000" spc="125" dirty="0">
                <a:cs typeface="Calibri" panose="020F0502020204030204" pitchFamily="34" charset="0"/>
              </a:rPr>
              <a:t> </a:t>
            </a:r>
            <a:r>
              <a:rPr lang="en-US" sz="2000" spc="-34" dirty="0">
                <a:cs typeface="Calibri" panose="020F0502020204030204" pitchFamily="34" charset="0"/>
              </a:rPr>
              <a:t>delivery</a:t>
            </a:r>
            <a:r>
              <a:rPr lang="en-US" sz="2000" spc="114" dirty="0">
                <a:cs typeface="Calibri" panose="020F0502020204030204" pitchFamily="34" charset="0"/>
              </a:rPr>
              <a:t> </a:t>
            </a:r>
            <a:r>
              <a:rPr lang="en-US" sz="2000" spc="-102" dirty="0">
                <a:cs typeface="Calibri" panose="020F0502020204030204" pitchFamily="34" charset="0"/>
              </a:rPr>
              <a:t>company</a:t>
            </a:r>
            <a:r>
              <a:rPr lang="en-US" sz="2000" spc="108" dirty="0">
                <a:cs typeface="Calibri" panose="020F0502020204030204" pitchFamily="34" charset="0"/>
              </a:rPr>
              <a:t> </a:t>
            </a:r>
            <a:r>
              <a:rPr lang="en-US" sz="2000" spc="-45" dirty="0">
                <a:cs typeface="Calibri" panose="020F0502020204030204" pitchFamily="34" charset="0"/>
              </a:rPr>
              <a:t>that</a:t>
            </a:r>
            <a:r>
              <a:rPr lang="en-US" sz="2000" spc="119" dirty="0">
                <a:cs typeface="Calibri" panose="020F0502020204030204" pitchFamily="34" charset="0"/>
              </a:rPr>
              <a:t> </a:t>
            </a:r>
            <a:r>
              <a:rPr lang="en-US" sz="2000" spc="-63" dirty="0">
                <a:cs typeface="Calibri" panose="020F0502020204030204" pitchFamily="34" charset="0"/>
              </a:rPr>
              <a:t>operates</a:t>
            </a:r>
            <a:r>
              <a:rPr lang="en-US" sz="2000" spc="108" dirty="0">
                <a:cs typeface="Calibri" panose="020F0502020204030204" pitchFamily="34" charset="0"/>
              </a:rPr>
              <a:t> </a:t>
            </a:r>
            <a:r>
              <a:rPr lang="en-US" sz="2000" spc="-97" dirty="0">
                <a:cs typeface="Calibri" panose="020F0502020204030204" pitchFamily="34" charset="0"/>
              </a:rPr>
              <a:t>in</a:t>
            </a:r>
            <a:r>
              <a:rPr lang="en-US" sz="2000" spc="108" dirty="0">
                <a:cs typeface="Calibri" panose="020F0502020204030204" pitchFamily="34" charset="0"/>
              </a:rPr>
              <a:t> </a:t>
            </a:r>
            <a:r>
              <a:rPr lang="en-US" sz="2000" spc="-63" dirty="0">
                <a:cs typeface="Calibri" panose="020F0502020204030204" pitchFamily="34" charset="0"/>
              </a:rPr>
              <a:t>multiple</a:t>
            </a:r>
            <a:r>
              <a:rPr lang="en-US" sz="2000" spc="108" dirty="0">
                <a:cs typeface="Calibri" panose="020F0502020204030204" pitchFamily="34" charset="0"/>
              </a:rPr>
              <a:t> </a:t>
            </a:r>
            <a:r>
              <a:rPr lang="en-US" sz="2000" spc="-91" dirty="0">
                <a:cs typeface="Calibri" panose="020F0502020204030204" pitchFamily="34" charset="0"/>
              </a:rPr>
              <a:t>cities.</a:t>
            </a:r>
            <a:r>
              <a:rPr lang="en-US" sz="2000" spc="114" dirty="0">
                <a:cs typeface="Calibri" panose="020F0502020204030204" pitchFamily="34" charset="0"/>
              </a:rPr>
              <a:t> </a:t>
            </a:r>
            <a:r>
              <a:rPr lang="en-US" sz="2000" spc="-148" dirty="0">
                <a:cs typeface="Calibri" panose="020F0502020204030204" pitchFamily="34" charset="0"/>
              </a:rPr>
              <a:t>They</a:t>
            </a:r>
            <a:r>
              <a:rPr lang="en-US" sz="2000" spc="114" dirty="0">
                <a:cs typeface="Calibri" panose="020F0502020204030204" pitchFamily="34" charset="0"/>
              </a:rPr>
              <a:t> </a:t>
            </a:r>
            <a:r>
              <a:rPr lang="en-US" sz="2000" spc="-91" dirty="0">
                <a:cs typeface="Calibri" panose="020F0502020204030204" pitchFamily="34" charset="0"/>
              </a:rPr>
              <a:t>have</a:t>
            </a:r>
            <a:r>
              <a:rPr lang="en-US" sz="2000" spc="108" dirty="0">
                <a:cs typeface="Calibri" panose="020F0502020204030204" pitchFamily="34" charset="0"/>
              </a:rPr>
              <a:t> </a:t>
            </a:r>
            <a:r>
              <a:rPr lang="en-US" sz="2000" spc="-91" dirty="0">
                <a:cs typeface="Calibri" panose="020F0502020204030204" pitchFamily="34" charset="0"/>
              </a:rPr>
              <a:t>various</a:t>
            </a:r>
            <a:r>
              <a:rPr lang="en-US" sz="2000" spc="108" dirty="0">
                <a:cs typeface="Calibri" panose="020F0502020204030204" pitchFamily="34" charset="0"/>
              </a:rPr>
              <a:t> </a:t>
            </a:r>
            <a:r>
              <a:rPr lang="en-US" sz="2000" spc="-45" dirty="0">
                <a:cs typeface="Calibri" panose="020F0502020204030204" pitchFamily="34" charset="0"/>
              </a:rPr>
              <a:t>fulfillment</a:t>
            </a:r>
            <a:r>
              <a:rPr lang="en-US" sz="2000" spc="119" dirty="0">
                <a:cs typeface="Calibri" panose="020F0502020204030204" pitchFamily="34" charset="0"/>
              </a:rPr>
              <a:t> </a:t>
            </a:r>
            <a:r>
              <a:rPr lang="en-US" sz="2000" spc="-108" dirty="0">
                <a:cs typeface="Calibri" panose="020F0502020204030204" pitchFamily="34" charset="0"/>
              </a:rPr>
              <a:t>centers </a:t>
            </a:r>
            <a:r>
              <a:rPr lang="en-US" sz="2000" spc="-426" dirty="0">
                <a:cs typeface="Calibri" panose="020F0502020204030204" pitchFamily="34" charset="0"/>
              </a:rPr>
              <a:t> </a:t>
            </a:r>
            <a:r>
              <a:rPr lang="en-US" sz="2000" spc="-97" dirty="0">
                <a:cs typeface="Calibri" panose="020F0502020204030204" pitchFamily="34" charset="0"/>
              </a:rPr>
              <a:t>in</a:t>
            </a:r>
            <a:r>
              <a:rPr lang="en-US" sz="2000" spc="-91" dirty="0">
                <a:cs typeface="Calibri" panose="020F0502020204030204" pitchFamily="34" charset="0"/>
              </a:rPr>
              <a:t> </a:t>
            </a:r>
            <a:r>
              <a:rPr lang="en-US" sz="2000" spc="-119" dirty="0">
                <a:cs typeface="Calibri" panose="020F0502020204030204" pitchFamily="34" charset="0"/>
              </a:rPr>
              <a:t>these</a:t>
            </a:r>
            <a:r>
              <a:rPr lang="en-US" sz="2000" spc="-114" dirty="0">
                <a:cs typeface="Calibri" panose="020F0502020204030204" pitchFamily="34" charset="0"/>
              </a:rPr>
              <a:t> </a:t>
            </a:r>
            <a:r>
              <a:rPr lang="en-US" sz="2000" spc="-91" dirty="0">
                <a:cs typeface="Calibri" panose="020F0502020204030204" pitchFamily="34" charset="0"/>
              </a:rPr>
              <a:t>cities</a:t>
            </a:r>
            <a:r>
              <a:rPr lang="en-US" sz="2000" spc="-85" dirty="0">
                <a:cs typeface="Calibri" panose="020F0502020204030204" pitchFamily="34" charset="0"/>
              </a:rPr>
              <a:t> </a:t>
            </a:r>
            <a:r>
              <a:rPr lang="en-US" sz="2000" dirty="0">
                <a:cs typeface="Calibri" panose="020F0502020204030204" pitchFamily="34" charset="0"/>
              </a:rPr>
              <a:t>for </a:t>
            </a:r>
            <a:r>
              <a:rPr lang="en-US" sz="2000" spc="-68" dirty="0">
                <a:cs typeface="Calibri" panose="020F0502020204030204" pitchFamily="34" charset="0"/>
              </a:rPr>
              <a:t>dispatching </a:t>
            </a:r>
            <a:r>
              <a:rPr lang="en-US" sz="2000" spc="-80" dirty="0">
                <a:cs typeface="Calibri" panose="020F0502020204030204" pitchFamily="34" charset="0"/>
              </a:rPr>
              <a:t>meal</a:t>
            </a:r>
            <a:r>
              <a:rPr lang="en-US" sz="2000" spc="-74" dirty="0">
                <a:cs typeface="Calibri" panose="020F0502020204030204" pitchFamily="34" charset="0"/>
              </a:rPr>
              <a:t> </a:t>
            </a:r>
            <a:r>
              <a:rPr lang="en-US" sz="2000" spc="-63" dirty="0">
                <a:cs typeface="Calibri" panose="020F0502020204030204" pitchFamily="34" charset="0"/>
              </a:rPr>
              <a:t>orders </a:t>
            </a:r>
            <a:r>
              <a:rPr lang="en-US" sz="2000" spc="-40" dirty="0">
                <a:cs typeface="Calibri" panose="020F0502020204030204" pitchFamily="34" charset="0"/>
              </a:rPr>
              <a:t>to </a:t>
            </a:r>
            <a:r>
              <a:rPr lang="en-US" sz="2000" spc="-51" dirty="0">
                <a:cs typeface="Calibri" panose="020F0502020204030204" pitchFamily="34" charset="0"/>
              </a:rPr>
              <a:t>their </a:t>
            </a:r>
            <a:r>
              <a:rPr lang="en-US" sz="2000" spc="-142" dirty="0">
                <a:cs typeface="Calibri" panose="020F0502020204030204" pitchFamily="34" charset="0"/>
              </a:rPr>
              <a:t>customers.</a:t>
            </a:r>
            <a:r>
              <a:rPr lang="en-US" sz="2000" spc="-136" dirty="0">
                <a:cs typeface="Calibri" panose="020F0502020204030204" pitchFamily="34" charset="0"/>
              </a:rPr>
              <a:t> </a:t>
            </a:r>
            <a:r>
              <a:rPr lang="en-US" sz="2000" spc="-176" dirty="0">
                <a:cs typeface="Calibri" panose="020F0502020204030204" pitchFamily="34" charset="0"/>
              </a:rPr>
              <a:t>The</a:t>
            </a:r>
            <a:r>
              <a:rPr lang="en-US" sz="2000" spc="-170" dirty="0">
                <a:cs typeface="Calibri" panose="020F0502020204030204" pitchFamily="34" charset="0"/>
              </a:rPr>
              <a:t> </a:t>
            </a:r>
            <a:r>
              <a:rPr lang="en-US" sz="2000" spc="-74" dirty="0">
                <a:cs typeface="Calibri" panose="020F0502020204030204" pitchFamily="34" charset="0"/>
              </a:rPr>
              <a:t>client</a:t>
            </a:r>
            <a:r>
              <a:rPr lang="en-US" sz="2000" spc="-68" dirty="0">
                <a:cs typeface="Calibri" panose="020F0502020204030204" pitchFamily="34" charset="0"/>
              </a:rPr>
              <a:t> </a:t>
            </a:r>
            <a:r>
              <a:rPr lang="en-US" sz="2000" spc="-114" dirty="0">
                <a:cs typeface="Calibri" panose="020F0502020204030204" pitchFamily="34" charset="0"/>
              </a:rPr>
              <a:t>wants</a:t>
            </a:r>
            <a:r>
              <a:rPr lang="en-US" sz="2000" spc="210" dirty="0">
                <a:cs typeface="Calibri" panose="020F0502020204030204" pitchFamily="34" charset="0"/>
              </a:rPr>
              <a:t> </a:t>
            </a:r>
            <a:r>
              <a:rPr lang="en-US" sz="2000" spc="-40" dirty="0">
                <a:cs typeface="Calibri" panose="020F0502020204030204" pitchFamily="34" charset="0"/>
              </a:rPr>
              <a:t>to </a:t>
            </a:r>
            <a:r>
              <a:rPr lang="en-US" sz="2000" spc="-63" dirty="0">
                <a:cs typeface="Calibri" panose="020F0502020204030204" pitchFamily="34" charset="0"/>
              </a:rPr>
              <a:t>help </a:t>
            </a:r>
            <a:r>
              <a:rPr lang="en-US" sz="2000" spc="-119" dirty="0">
                <a:cs typeface="Calibri" panose="020F0502020204030204" pitchFamily="34" charset="0"/>
              </a:rPr>
              <a:t>these</a:t>
            </a:r>
            <a:r>
              <a:rPr lang="en-US" sz="2000" spc="199" dirty="0">
                <a:cs typeface="Calibri" panose="020F0502020204030204" pitchFamily="34" charset="0"/>
              </a:rPr>
              <a:t> </a:t>
            </a:r>
            <a:r>
              <a:rPr lang="en-US" sz="2000" spc="-114" dirty="0">
                <a:cs typeface="Calibri" panose="020F0502020204030204" pitchFamily="34" charset="0"/>
              </a:rPr>
              <a:t>centers</a:t>
            </a:r>
            <a:r>
              <a:rPr lang="en-US" sz="2000" spc="210" dirty="0">
                <a:cs typeface="Calibri" panose="020F0502020204030204" pitchFamily="34" charset="0"/>
              </a:rPr>
              <a:t> </a:t>
            </a:r>
            <a:r>
              <a:rPr lang="en-US" sz="2000" spc="-63" dirty="0">
                <a:cs typeface="Calibri" panose="020F0502020204030204" pitchFamily="34" charset="0"/>
              </a:rPr>
              <a:t>with </a:t>
            </a:r>
            <a:r>
              <a:rPr lang="en-US" sz="2000" spc="-57" dirty="0">
                <a:cs typeface="Calibri" panose="020F0502020204030204" pitchFamily="34" charset="0"/>
              </a:rPr>
              <a:t> </a:t>
            </a:r>
            <a:r>
              <a:rPr lang="en-US" sz="2000" spc="-80" dirty="0">
                <a:cs typeface="Calibri" panose="020F0502020204030204" pitchFamily="34" charset="0"/>
              </a:rPr>
              <a:t>demand</a:t>
            </a:r>
            <a:r>
              <a:rPr lang="en-US" sz="2000" spc="-74" dirty="0">
                <a:cs typeface="Calibri" panose="020F0502020204030204" pitchFamily="34" charset="0"/>
              </a:rPr>
              <a:t> </a:t>
            </a:r>
            <a:r>
              <a:rPr lang="en-US" sz="2000" spc="-63" dirty="0">
                <a:cs typeface="Calibri" panose="020F0502020204030204" pitchFamily="34" charset="0"/>
              </a:rPr>
              <a:t>forecasting</a:t>
            </a:r>
            <a:r>
              <a:rPr lang="en-US" sz="2000" spc="-57" dirty="0">
                <a:cs typeface="Calibri" panose="020F0502020204030204" pitchFamily="34" charset="0"/>
              </a:rPr>
              <a:t> </a:t>
            </a:r>
            <a:r>
              <a:rPr lang="en-US" sz="2000" dirty="0">
                <a:cs typeface="Calibri" panose="020F0502020204030204" pitchFamily="34" charset="0"/>
              </a:rPr>
              <a:t>for</a:t>
            </a:r>
            <a:r>
              <a:rPr lang="en-US" sz="2000" spc="6" dirty="0">
                <a:cs typeface="Calibri" panose="020F0502020204030204" pitchFamily="34" charset="0"/>
              </a:rPr>
              <a:t> </a:t>
            </a:r>
            <a:r>
              <a:rPr lang="en-US" sz="2000" spc="-108" dirty="0">
                <a:cs typeface="Calibri" panose="020F0502020204030204" pitchFamily="34" charset="0"/>
              </a:rPr>
              <a:t>upcoming</a:t>
            </a:r>
            <a:r>
              <a:rPr lang="en-US" sz="2000" spc="-102" dirty="0">
                <a:cs typeface="Calibri" panose="020F0502020204030204" pitchFamily="34" charset="0"/>
              </a:rPr>
              <a:t> </a:t>
            </a:r>
            <a:r>
              <a:rPr lang="en-US" sz="2000" spc="-125" dirty="0">
                <a:cs typeface="Calibri" panose="020F0502020204030204" pitchFamily="34" charset="0"/>
              </a:rPr>
              <a:t>weeks</a:t>
            </a:r>
            <a:r>
              <a:rPr lang="en-US" sz="2000" spc="-119" dirty="0">
                <a:cs typeface="Calibri" panose="020F0502020204030204" pitchFamily="34" charset="0"/>
              </a:rPr>
              <a:t> </a:t>
            </a:r>
            <a:r>
              <a:rPr lang="en-US" sz="2000" spc="-170" dirty="0">
                <a:cs typeface="Calibri" panose="020F0502020204030204" pitchFamily="34" charset="0"/>
              </a:rPr>
              <a:t>so</a:t>
            </a:r>
            <a:r>
              <a:rPr lang="en-US" sz="2000" spc="-165" dirty="0">
                <a:cs typeface="Calibri" panose="020F0502020204030204" pitchFamily="34" charset="0"/>
              </a:rPr>
              <a:t> </a:t>
            </a:r>
            <a:r>
              <a:rPr lang="en-US" sz="2000" spc="-45" dirty="0">
                <a:cs typeface="Calibri" panose="020F0502020204030204" pitchFamily="34" charset="0"/>
              </a:rPr>
              <a:t>that</a:t>
            </a:r>
            <a:r>
              <a:rPr lang="en-US" sz="2000" spc="-40" dirty="0">
                <a:cs typeface="Calibri" panose="020F0502020204030204" pitchFamily="34" charset="0"/>
              </a:rPr>
              <a:t> </a:t>
            </a:r>
            <a:r>
              <a:rPr lang="en-US" sz="2000" spc="-119" dirty="0">
                <a:cs typeface="Calibri" panose="020F0502020204030204" pitchFamily="34" charset="0"/>
              </a:rPr>
              <a:t>these</a:t>
            </a:r>
            <a:r>
              <a:rPr lang="en-US" sz="2000" spc="-114" dirty="0">
                <a:cs typeface="Calibri" panose="020F0502020204030204" pitchFamily="34" charset="0"/>
              </a:rPr>
              <a:t> centers</a:t>
            </a:r>
            <a:r>
              <a:rPr lang="en-US" sz="2000" spc="-108" dirty="0">
                <a:cs typeface="Calibri" panose="020F0502020204030204" pitchFamily="34" charset="0"/>
              </a:rPr>
              <a:t> </a:t>
            </a:r>
            <a:r>
              <a:rPr lang="en-US" sz="2000" spc="-23" dirty="0">
                <a:cs typeface="Calibri" panose="020F0502020204030204" pitchFamily="34" charset="0"/>
              </a:rPr>
              <a:t>will</a:t>
            </a:r>
            <a:r>
              <a:rPr lang="en-US" sz="2000" spc="-17" dirty="0">
                <a:cs typeface="Calibri" panose="020F0502020204030204" pitchFamily="34" charset="0"/>
              </a:rPr>
              <a:t> </a:t>
            </a:r>
            <a:r>
              <a:rPr lang="en-US" sz="2000" spc="-40" dirty="0">
                <a:cs typeface="Calibri" panose="020F0502020204030204" pitchFamily="34" charset="0"/>
              </a:rPr>
              <a:t>plan</a:t>
            </a:r>
            <a:r>
              <a:rPr lang="en-US" sz="2000" spc="-34" dirty="0">
                <a:cs typeface="Calibri" panose="020F0502020204030204" pitchFamily="34" charset="0"/>
              </a:rPr>
              <a:t> </a:t>
            </a:r>
            <a:r>
              <a:rPr lang="en-US" sz="2000" spc="-85" dirty="0">
                <a:cs typeface="Calibri" panose="020F0502020204030204" pitchFamily="34" charset="0"/>
              </a:rPr>
              <a:t>the</a:t>
            </a:r>
            <a:r>
              <a:rPr lang="en-US" sz="2000" spc="-80" dirty="0">
                <a:cs typeface="Calibri" panose="020F0502020204030204" pitchFamily="34" charset="0"/>
              </a:rPr>
              <a:t> </a:t>
            </a:r>
            <a:r>
              <a:rPr lang="en-US" sz="2000" spc="-114" dirty="0">
                <a:cs typeface="Calibri" panose="020F0502020204030204" pitchFamily="34" charset="0"/>
              </a:rPr>
              <a:t>stock</a:t>
            </a:r>
            <a:r>
              <a:rPr lang="en-US" sz="2000" spc="216" dirty="0">
                <a:cs typeface="Calibri" panose="020F0502020204030204" pitchFamily="34" charset="0"/>
              </a:rPr>
              <a:t> </a:t>
            </a:r>
            <a:r>
              <a:rPr lang="en-US" sz="2000" spc="17" dirty="0">
                <a:cs typeface="Calibri" panose="020F0502020204030204" pitchFamily="34" charset="0"/>
              </a:rPr>
              <a:t>of  </a:t>
            </a:r>
            <a:r>
              <a:rPr lang="en-US" sz="2000" spc="-23" dirty="0">
                <a:cs typeface="Calibri" panose="020F0502020204030204" pitchFamily="34" charset="0"/>
              </a:rPr>
              <a:t>raw</a:t>
            </a:r>
            <a:r>
              <a:rPr lang="en-US" sz="2000" spc="392" dirty="0">
                <a:cs typeface="Calibri" panose="020F0502020204030204" pitchFamily="34" charset="0"/>
              </a:rPr>
              <a:t> </a:t>
            </a:r>
            <a:r>
              <a:rPr lang="en-US" sz="2000" spc="-68" dirty="0">
                <a:cs typeface="Calibri" panose="020F0502020204030204" pitchFamily="34" charset="0"/>
              </a:rPr>
              <a:t>materials </a:t>
            </a:r>
            <a:r>
              <a:rPr lang="en-US" sz="2000" spc="-63" dirty="0">
                <a:cs typeface="Calibri" panose="020F0502020204030204" pitchFamily="34" charset="0"/>
              </a:rPr>
              <a:t> accordingly.</a:t>
            </a:r>
            <a:endParaRPr lang="en-US" sz="2000" dirty="0">
              <a:cs typeface="Calibri" panose="020F0502020204030204" pitchFamily="34" charset="0"/>
            </a:endParaRPr>
          </a:p>
          <a:p>
            <a:pPr>
              <a:spcBef>
                <a:spcPts val="28"/>
              </a:spcBef>
            </a:pPr>
            <a:endParaRPr lang="en-US" sz="2000" dirty="0">
              <a:cs typeface="Calibri" panose="020F0502020204030204" pitchFamily="34" charset="0"/>
            </a:endParaRPr>
          </a:p>
          <a:p>
            <a:pPr marL="14432" marR="7216" algn="just">
              <a:lnSpc>
                <a:spcPct val="102499"/>
              </a:lnSpc>
            </a:pPr>
            <a:r>
              <a:rPr lang="en-US" sz="2000" spc="-176" dirty="0">
                <a:cs typeface="Calibri" panose="020F0502020204030204" pitchFamily="34" charset="0"/>
              </a:rPr>
              <a:t>The</a:t>
            </a:r>
            <a:r>
              <a:rPr lang="en-US" sz="2000" spc="-170" dirty="0">
                <a:cs typeface="Calibri" panose="020F0502020204030204" pitchFamily="34" charset="0"/>
              </a:rPr>
              <a:t> </a:t>
            </a:r>
            <a:r>
              <a:rPr lang="en-US" sz="2000" spc="-102" dirty="0">
                <a:cs typeface="Calibri" panose="020F0502020204030204" pitchFamily="34" charset="0"/>
              </a:rPr>
              <a:t>replenishment </a:t>
            </a:r>
            <a:r>
              <a:rPr lang="en-US" sz="2000" spc="17" dirty="0">
                <a:cs typeface="Calibri" panose="020F0502020204030204" pitchFamily="34" charset="0"/>
              </a:rPr>
              <a:t>of </a:t>
            </a:r>
            <a:r>
              <a:rPr lang="en-US" sz="2000" spc="-85" dirty="0">
                <a:cs typeface="Calibri" panose="020F0502020204030204" pitchFamily="34" charset="0"/>
              </a:rPr>
              <a:t>the </a:t>
            </a:r>
            <a:r>
              <a:rPr lang="en-US" sz="2000" spc="-40" dirty="0">
                <a:cs typeface="Calibri" panose="020F0502020204030204" pitchFamily="34" charset="0"/>
              </a:rPr>
              <a:t>majority </a:t>
            </a:r>
            <a:r>
              <a:rPr lang="en-US" sz="2000" spc="17" dirty="0">
                <a:cs typeface="Calibri" panose="020F0502020204030204" pitchFamily="34" charset="0"/>
              </a:rPr>
              <a:t>of </a:t>
            </a:r>
            <a:r>
              <a:rPr lang="en-US" sz="2000" spc="-23" dirty="0">
                <a:cs typeface="Calibri" panose="020F0502020204030204" pitchFamily="34" charset="0"/>
              </a:rPr>
              <a:t>raw </a:t>
            </a:r>
            <a:r>
              <a:rPr lang="en-US" sz="2000" spc="-68" dirty="0">
                <a:cs typeface="Calibri" panose="020F0502020204030204" pitchFamily="34" charset="0"/>
              </a:rPr>
              <a:t>materials </a:t>
            </a:r>
            <a:r>
              <a:rPr lang="en-US" sz="2000" spc="-130" dirty="0">
                <a:cs typeface="Calibri" panose="020F0502020204030204" pitchFamily="34" charset="0"/>
              </a:rPr>
              <a:t>is </a:t>
            </a:r>
            <a:r>
              <a:rPr lang="en-US" sz="2000" spc="-80" dirty="0">
                <a:cs typeface="Calibri" panose="020F0502020204030204" pitchFamily="34" charset="0"/>
              </a:rPr>
              <a:t>done </a:t>
            </a:r>
            <a:r>
              <a:rPr lang="en-US" sz="2000" spc="-119" dirty="0">
                <a:cs typeface="Calibri" panose="020F0502020204030204" pitchFamily="34" charset="0"/>
              </a:rPr>
              <a:t>on </a:t>
            </a:r>
            <a:r>
              <a:rPr lang="en-US" sz="2000" spc="11" dirty="0">
                <a:cs typeface="Calibri" panose="020F0502020204030204" pitchFamily="34" charset="0"/>
              </a:rPr>
              <a:t>a </a:t>
            </a:r>
            <a:r>
              <a:rPr lang="en-US" sz="2000" spc="-57" dirty="0">
                <a:cs typeface="Calibri" panose="020F0502020204030204" pitchFamily="34" charset="0"/>
              </a:rPr>
              <a:t>weekly </a:t>
            </a:r>
            <a:r>
              <a:rPr lang="en-US" sz="2000" spc="-108" dirty="0">
                <a:cs typeface="Calibri" panose="020F0502020204030204" pitchFamily="34" charset="0"/>
              </a:rPr>
              <a:t>basis </a:t>
            </a:r>
            <a:r>
              <a:rPr lang="en-US" sz="2000" spc="-51" dirty="0">
                <a:cs typeface="Calibri" panose="020F0502020204030204" pitchFamily="34" charset="0"/>
              </a:rPr>
              <a:t>and </a:t>
            </a:r>
            <a:r>
              <a:rPr lang="en-US" sz="2000" spc="-142" dirty="0">
                <a:cs typeface="Calibri" panose="020F0502020204030204" pitchFamily="34" charset="0"/>
              </a:rPr>
              <a:t>since </a:t>
            </a:r>
            <a:r>
              <a:rPr lang="en-US" sz="2000" spc="-85" dirty="0">
                <a:cs typeface="Calibri" panose="020F0502020204030204" pitchFamily="34" charset="0"/>
              </a:rPr>
              <a:t>the </a:t>
            </a:r>
            <a:r>
              <a:rPr lang="en-US" sz="2000" spc="-23" dirty="0">
                <a:cs typeface="Calibri" panose="020F0502020204030204" pitchFamily="34" charset="0"/>
              </a:rPr>
              <a:t>raw </a:t>
            </a:r>
            <a:r>
              <a:rPr lang="en-US" sz="2000" spc="-40" dirty="0">
                <a:cs typeface="Calibri" panose="020F0502020204030204" pitchFamily="34" charset="0"/>
              </a:rPr>
              <a:t>material </a:t>
            </a:r>
            <a:r>
              <a:rPr lang="en-US" sz="2000" spc="-136" dirty="0">
                <a:cs typeface="Calibri" panose="020F0502020204030204" pitchFamily="34" charset="0"/>
              </a:rPr>
              <a:t>is </a:t>
            </a:r>
            <a:r>
              <a:rPr lang="en-US" sz="2000" spc="-130" dirty="0">
                <a:cs typeface="Calibri" panose="020F0502020204030204" pitchFamily="34" charset="0"/>
              </a:rPr>
              <a:t> </a:t>
            </a:r>
            <a:r>
              <a:rPr lang="en-US" sz="2000" spc="-68" dirty="0">
                <a:cs typeface="Calibri" panose="020F0502020204030204" pitchFamily="34" charset="0"/>
              </a:rPr>
              <a:t>perishable, </a:t>
            </a:r>
            <a:r>
              <a:rPr lang="en-US" sz="2000" spc="-91" dirty="0">
                <a:cs typeface="Calibri" panose="020F0502020204030204" pitchFamily="34" charset="0"/>
              </a:rPr>
              <a:t>procurement </a:t>
            </a:r>
            <a:r>
              <a:rPr lang="en-US" sz="2000" spc="-68" dirty="0">
                <a:cs typeface="Calibri" panose="020F0502020204030204" pitchFamily="34" charset="0"/>
              </a:rPr>
              <a:t>planning </a:t>
            </a:r>
            <a:r>
              <a:rPr lang="en-US" sz="2000" spc="-136" dirty="0">
                <a:cs typeface="Calibri" panose="020F0502020204030204" pitchFamily="34" charset="0"/>
              </a:rPr>
              <a:t>is </a:t>
            </a:r>
            <a:r>
              <a:rPr lang="en-US" sz="2000" spc="17" dirty="0">
                <a:cs typeface="Calibri" panose="020F0502020204030204" pitchFamily="34" charset="0"/>
              </a:rPr>
              <a:t>of </a:t>
            </a:r>
            <a:r>
              <a:rPr lang="en-US" sz="2000" spc="-130" dirty="0">
                <a:cs typeface="Calibri" panose="020F0502020204030204" pitchFamily="34" charset="0"/>
              </a:rPr>
              <a:t>utmost </a:t>
            </a:r>
            <a:r>
              <a:rPr lang="en-US" sz="2000" spc="-74" dirty="0">
                <a:cs typeface="Calibri" panose="020F0502020204030204" pitchFamily="34" charset="0"/>
              </a:rPr>
              <a:t>importance. </a:t>
            </a:r>
            <a:r>
              <a:rPr lang="en-US" sz="2000" spc="-108" dirty="0">
                <a:cs typeface="Calibri" panose="020F0502020204030204" pitchFamily="34" charset="0"/>
              </a:rPr>
              <a:t>Secondly, </a:t>
            </a:r>
            <a:r>
              <a:rPr lang="en-US" sz="2000" spc="-28" dirty="0">
                <a:cs typeface="Calibri" panose="020F0502020204030204" pitchFamily="34" charset="0"/>
              </a:rPr>
              <a:t>staffing </a:t>
            </a:r>
            <a:r>
              <a:rPr lang="en-US" sz="2000" spc="17" dirty="0">
                <a:cs typeface="Calibri" panose="020F0502020204030204" pitchFamily="34" charset="0"/>
              </a:rPr>
              <a:t>of </a:t>
            </a:r>
            <a:r>
              <a:rPr lang="en-US" sz="2000" spc="-85" dirty="0">
                <a:cs typeface="Calibri" panose="020F0502020204030204" pitchFamily="34" charset="0"/>
              </a:rPr>
              <a:t>the </a:t>
            </a:r>
            <a:r>
              <a:rPr lang="en-US" sz="2000" spc="-108" dirty="0">
                <a:cs typeface="Calibri" panose="020F0502020204030204" pitchFamily="34" charset="0"/>
              </a:rPr>
              <a:t>centers </a:t>
            </a:r>
            <a:r>
              <a:rPr lang="en-US" sz="2000" spc="-136" dirty="0">
                <a:cs typeface="Calibri" panose="020F0502020204030204" pitchFamily="34" charset="0"/>
              </a:rPr>
              <a:t>is </a:t>
            </a:r>
            <a:r>
              <a:rPr lang="en-US" sz="2000" spc="-85" dirty="0">
                <a:cs typeface="Calibri" panose="020F0502020204030204" pitchFamily="34" charset="0"/>
              </a:rPr>
              <a:t>also </a:t>
            </a:r>
            <a:r>
              <a:rPr lang="en-US" sz="2000" spc="-108" dirty="0">
                <a:cs typeface="Calibri" panose="020F0502020204030204" pitchFamily="34" charset="0"/>
              </a:rPr>
              <a:t>one </a:t>
            </a:r>
            <a:r>
              <a:rPr lang="en-US" sz="2000" spc="-11" dirty="0">
                <a:cs typeface="Calibri" panose="020F0502020204030204" pitchFamily="34" charset="0"/>
              </a:rPr>
              <a:t>area </a:t>
            </a:r>
            <a:r>
              <a:rPr lang="en-US" sz="2000" spc="-6" dirty="0">
                <a:cs typeface="Calibri" panose="020F0502020204030204" pitchFamily="34" charset="0"/>
              </a:rPr>
              <a:t> </a:t>
            </a:r>
            <a:r>
              <a:rPr lang="en-US" sz="2000" spc="-85" dirty="0">
                <a:cs typeface="Calibri" panose="020F0502020204030204" pitchFamily="34" charset="0"/>
              </a:rPr>
              <a:t>wherein</a:t>
            </a:r>
            <a:r>
              <a:rPr lang="en-US" sz="2000" spc="-80" dirty="0">
                <a:cs typeface="Calibri" panose="020F0502020204030204" pitchFamily="34" charset="0"/>
              </a:rPr>
              <a:t> </a:t>
            </a:r>
            <a:r>
              <a:rPr lang="en-US" sz="2000" spc="-74" dirty="0">
                <a:cs typeface="Calibri" panose="020F0502020204030204" pitchFamily="34" charset="0"/>
              </a:rPr>
              <a:t>accurate</a:t>
            </a:r>
            <a:r>
              <a:rPr lang="en-US" sz="2000" spc="289" dirty="0">
                <a:cs typeface="Calibri" panose="020F0502020204030204" pitchFamily="34" charset="0"/>
              </a:rPr>
              <a:t> </a:t>
            </a:r>
            <a:r>
              <a:rPr lang="en-US" sz="2000" spc="-80" dirty="0">
                <a:cs typeface="Calibri" panose="020F0502020204030204" pitchFamily="34" charset="0"/>
              </a:rPr>
              <a:t>demand</a:t>
            </a:r>
            <a:r>
              <a:rPr lang="en-US" sz="2000" spc="278" dirty="0">
                <a:cs typeface="Calibri" panose="020F0502020204030204" pitchFamily="34" charset="0"/>
              </a:rPr>
              <a:t> </a:t>
            </a:r>
            <a:r>
              <a:rPr lang="en-US" sz="2000" spc="-85" dirty="0">
                <a:cs typeface="Calibri" panose="020F0502020204030204" pitchFamily="34" charset="0"/>
              </a:rPr>
              <a:t>forecasts</a:t>
            </a:r>
            <a:r>
              <a:rPr lang="en-US" sz="2000" spc="267" dirty="0">
                <a:cs typeface="Calibri" panose="020F0502020204030204" pitchFamily="34" charset="0"/>
              </a:rPr>
              <a:t> </a:t>
            </a:r>
            <a:r>
              <a:rPr lang="en-US" sz="2000" spc="-23" dirty="0">
                <a:cs typeface="Calibri" panose="020F0502020204030204" pitchFamily="34" charset="0"/>
              </a:rPr>
              <a:t>are </a:t>
            </a:r>
            <a:r>
              <a:rPr lang="en-US" sz="2000" spc="-11" dirty="0">
                <a:cs typeface="Calibri" panose="020F0502020204030204" pitchFamily="34" charset="0"/>
              </a:rPr>
              <a:t>really </a:t>
            </a:r>
            <a:r>
              <a:rPr lang="en-US" sz="2000" spc="-51" dirty="0">
                <a:cs typeface="Calibri" panose="020F0502020204030204" pitchFamily="34" charset="0"/>
              </a:rPr>
              <a:t>helpful. </a:t>
            </a:r>
            <a:r>
              <a:rPr lang="en-US" sz="2000" spc="-40" dirty="0">
                <a:cs typeface="Calibri" panose="020F0502020204030204" pitchFamily="34" charset="0"/>
              </a:rPr>
              <a:t>We </a:t>
            </a:r>
            <a:r>
              <a:rPr lang="en-US" sz="2000" spc="-91" dirty="0">
                <a:cs typeface="Calibri" panose="020F0502020204030204" pitchFamily="34" charset="0"/>
              </a:rPr>
              <a:t>have</a:t>
            </a:r>
            <a:r>
              <a:rPr lang="en-US" sz="2000" spc="256" dirty="0">
                <a:cs typeface="Calibri" panose="020F0502020204030204" pitchFamily="34" charset="0"/>
              </a:rPr>
              <a:t> </a:t>
            </a:r>
            <a:r>
              <a:rPr lang="en-US" sz="2000" spc="-85" dirty="0">
                <a:cs typeface="Calibri" panose="020F0502020204030204" pitchFamily="34" charset="0"/>
              </a:rPr>
              <a:t>the</a:t>
            </a:r>
            <a:r>
              <a:rPr lang="en-US" sz="2000" spc="267" dirty="0">
                <a:cs typeface="Calibri" panose="020F0502020204030204" pitchFamily="34" charset="0"/>
              </a:rPr>
              <a:t> </a:t>
            </a:r>
            <a:r>
              <a:rPr lang="en-US" sz="2000" spc="-57" dirty="0">
                <a:cs typeface="Calibri" panose="020F0502020204030204" pitchFamily="34" charset="0"/>
              </a:rPr>
              <a:t>below information </a:t>
            </a:r>
            <a:r>
              <a:rPr lang="en-US" sz="2000" spc="-63" dirty="0">
                <a:cs typeface="Calibri" panose="020F0502020204030204" pitchFamily="34" charset="0"/>
              </a:rPr>
              <a:t>with </a:t>
            </a:r>
            <a:r>
              <a:rPr lang="en-US" sz="2000" spc="-222" dirty="0">
                <a:cs typeface="Calibri" panose="020F0502020204030204" pitchFamily="34" charset="0"/>
              </a:rPr>
              <a:t>us</a:t>
            </a:r>
            <a:r>
              <a:rPr lang="en-US" sz="2000" dirty="0">
                <a:cs typeface="Calibri" panose="020F0502020204030204" pitchFamily="34" charset="0"/>
              </a:rPr>
              <a:t> </a:t>
            </a:r>
            <a:r>
              <a:rPr lang="en-US" sz="2000" spc="-97" dirty="0">
                <a:cs typeface="Calibri" panose="020F0502020204030204" pitchFamily="34" charset="0"/>
              </a:rPr>
              <a:t>in</a:t>
            </a:r>
            <a:r>
              <a:rPr lang="en-US" sz="2000" spc="244" dirty="0">
                <a:cs typeface="Calibri" panose="020F0502020204030204" pitchFamily="34" charset="0"/>
              </a:rPr>
              <a:t> </a:t>
            </a:r>
            <a:r>
              <a:rPr lang="en-US" sz="2000" spc="-85" dirty="0">
                <a:cs typeface="Calibri" panose="020F0502020204030204" pitchFamily="34" charset="0"/>
              </a:rPr>
              <a:t>the</a:t>
            </a:r>
            <a:r>
              <a:rPr lang="en-US" sz="2000" spc="267" dirty="0">
                <a:cs typeface="Calibri" panose="020F0502020204030204" pitchFamily="34" charset="0"/>
              </a:rPr>
              <a:t> </a:t>
            </a:r>
            <a:r>
              <a:rPr lang="en-US" sz="2000" spc="-57" dirty="0">
                <a:cs typeface="Calibri" panose="020F0502020204030204" pitchFamily="34" charset="0"/>
              </a:rPr>
              <a:t>form </a:t>
            </a:r>
            <a:r>
              <a:rPr lang="en-US" sz="2000" spc="-51" dirty="0">
                <a:cs typeface="Calibri" panose="020F0502020204030204" pitchFamily="34" charset="0"/>
              </a:rPr>
              <a:t> </a:t>
            </a:r>
            <a:r>
              <a:rPr lang="en-US" sz="2000" spc="17" dirty="0">
                <a:cs typeface="Calibri" panose="020F0502020204030204" pitchFamily="34" charset="0"/>
              </a:rPr>
              <a:t>of</a:t>
            </a:r>
            <a:r>
              <a:rPr lang="en-US" sz="2000" spc="74" dirty="0">
                <a:cs typeface="Calibri" panose="020F0502020204030204" pitchFamily="34" charset="0"/>
              </a:rPr>
              <a:t> </a:t>
            </a:r>
            <a:r>
              <a:rPr lang="en-US" sz="2000" spc="11" dirty="0">
                <a:cs typeface="Calibri" panose="020F0502020204030204" pitchFamily="34" charset="0"/>
              </a:rPr>
              <a:t>3</a:t>
            </a:r>
            <a:r>
              <a:rPr lang="en-US" sz="2000" spc="17" dirty="0">
                <a:cs typeface="Calibri" panose="020F0502020204030204" pitchFamily="34" charset="0"/>
              </a:rPr>
              <a:t> </a:t>
            </a:r>
            <a:r>
              <a:rPr lang="en-US" sz="2000" spc="-17" dirty="0">
                <a:cs typeface="Calibri" panose="020F0502020204030204" pitchFamily="34" charset="0"/>
              </a:rPr>
              <a:t>different</a:t>
            </a:r>
            <a:r>
              <a:rPr lang="en-US" sz="2000" spc="45" dirty="0">
                <a:cs typeface="Calibri" panose="020F0502020204030204" pitchFamily="34" charset="0"/>
              </a:rPr>
              <a:t> </a:t>
            </a:r>
            <a:r>
              <a:rPr lang="en-US" sz="2000" spc="-74" dirty="0">
                <a:cs typeface="Calibri" panose="020F0502020204030204" pitchFamily="34" charset="0"/>
              </a:rPr>
              <a:t>datasets:</a:t>
            </a:r>
            <a:endParaRPr lang="en-US" sz="2000" dirty="0">
              <a:cs typeface="Calibri" panose="020F0502020204030204" pitchFamily="34" charset="0"/>
            </a:endParaRPr>
          </a:p>
          <a:p>
            <a:pPr>
              <a:spcBef>
                <a:spcPts val="17"/>
              </a:spcBef>
            </a:pPr>
            <a:endParaRPr lang="en-US" sz="2000" dirty="0">
              <a:cs typeface="Calibri" panose="020F0502020204030204" pitchFamily="34" charset="0"/>
            </a:endParaRPr>
          </a:p>
          <a:p>
            <a:pPr marL="339159" indent="-324726">
              <a:buFont typeface="Wingdings" panose="05000000000000000000" pitchFamily="2" charset="2"/>
              <a:buChar char="§"/>
            </a:pPr>
            <a:r>
              <a:rPr lang="en-US" sz="2000" spc="-74" dirty="0">
                <a:cs typeface="Calibri" panose="020F0502020204030204" pitchFamily="34" charset="0"/>
              </a:rPr>
              <a:t>Historical</a:t>
            </a:r>
            <a:r>
              <a:rPr lang="en-US" sz="2000" spc="40" dirty="0">
                <a:cs typeface="Calibri" panose="020F0502020204030204" pitchFamily="34" charset="0"/>
              </a:rPr>
              <a:t> </a:t>
            </a:r>
            <a:r>
              <a:rPr lang="en-US" sz="2000" spc="6" dirty="0">
                <a:cs typeface="Calibri" panose="020F0502020204030204" pitchFamily="34" charset="0"/>
              </a:rPr>
              <a:t>data</a:t>
            </a:r>
            <a:r>
              <a:rPr lang="en-US" sz="2000" spc="11" dirty="0">
                <a:cs typeface="Calibri" panose="020F0502020204030204" pitchFamily="34" charset="0"/>
              </a:rPr>
              <a:t> </a:t>
            </a:r>
            <a:r>
              <a:rPr lang="en-US" sz="2000" spc="17" dirty="0">
                <a:cs typeface="Calibri" panose="020F0502020204030204" pitchFamily="34" charset="0"/>
              </a:rPr>
              <a:t>of</a:t>
            </a:r>
            <a:r>
              <a:rPr lang="en-US" sz="2000" spc="85" dirty="0">
                <a:cs typeface="Calibri" panose="020F0502020204030204" pitchFamily="34" charset="0"/>
              </a:rPr>
              <a:t> </a:t>
            </a:r>
            <a:r>
              <a:rPr lang="en-US" sz="2000" spc="-80" dirty="0">
                <a:cs typeface="Calibri" panose="020F0502020204030204" pitchFamily="34" charset="0"/>
              </a:rPr>
              <a:t>demand</a:t>
            </a:r>
            <a:r>
              <a:rPr lang="en-US" sz="2000" spc="28" dirty="0">
                <a:cs typeface="Calibri" panose="020F0502020204030204" pitchFamily="34" charset="0"/>
              </a:rPr>
              <a:t> </a:t>
            </a:r>
            <a:r>
              <a:rPr lang="en-US" sz="2000" dirty="0">
                <a:cs typeface="Calibri" panose="020F0502020204030204" pitchFamily="34" charset="0"/>
              </a:rPr>
              <a:t>for</a:t>
            </a:r>
            <a:r>
              <a:rPr lang="en-US" sz="2000" spc="28" dirty="0">
                <a:cs typeface="Calibri" panose="020F0502020204030204" pitchFamily="34" charset="0"/>
              </a:rPr>
              <a:t> </a:t>
            </a:r>
            <a:r>
              <a:rPr lang="en-US" sz="2000" spc="11" dirty="0">
                <a:cs typeface="Calibri" panose="020F0502020204030204" pitchFamily="34" charset="0"/>
              </a:rPr>
              <a:t>a</a:t>
            </a:r>
            <a:r>
              <a:rPr lang="en-US" sz="2000" spc="40" dirty="0">
                <a:cs typeface="Calibri" panose="020F0502020204030204" pitchFamily="34" charset="0"/>
              </a:rPr>
              <a:t> </a:t>
            </a:r>
            <a:r>
              <a:rPr lang="en-US" sz="2000" spc="-68" dirty="0">
                <a:cs typeface="Calibri" panose="020F0502020204030204" pitchFamily="34" charset="0"/>
              </a:rPr>
              <a:t>product-center</a:t>
            </a:r>
            <a:r>
              <a:rPr lang="en-US" sz="2000" spc="-11" dirty="0">
                <a:cs typeface="Calibri" panose="020F0502020204030204" pitchFamily="34" charset="0"/>
              </a:rPr>
              <a:t> </a:t>
            </a:r>
            <a:r>
              <a:rPr lang="en-US" sz="2000" spc="-85" dirty="0">
                <a:cs typeface="Calibri" panose="020F0502020204030204" pitchFamily="34" charset="0"/>
              </a:rPr>
              <a:t>combination</a:t>
            </a:r>
            <a:endParaRPr lang="en-US" sz="2000" dirty="0">
              <a:cs typeface="Calibri" panose="020F0502020204030204" pitchFamily="34" charset="0"/>
            </a:endParaRPr>
          </a:p>
          <a:p>
            <a:pPr marL="339159" marR="2226901" indent="-324726">
              <a:lnSpc>
                <a:spcPts val="2033"/>
              </a:lnSpc>
              <a:spcBef>
                <a:spcPts val="63"/>
              </a:spcBef>
              <a:buFont typeface="Wingdings" panose="05000000000000000000" pitchFamily="2" charset="2"/>
              <a:buChar char="§"/>
            </a:pPr>
            <a:r>
              <a:rPr lang="en-US" sz="2000" spc="-102" dirty="0">
                <a:cs typeface="Calibri" panose="020F0502020204030204" pitchFamily="34" charset="0"/>
              </a:rPr>
              <a:t>Product</a:t>
            </a:r>
            <a:r>
              <a:rPr lang="en-US" sz="2000" spc="-97" dirty="0">
                <a:cs typeface="Calibri" panose="020F0502020204030204" pitchFamily="34" charset="0"/>
              </a:rPr>
              <a:t> </a:t>
            </a:r>
            <a:r>
              <a:rPr lang="en-US" sz="2000" spc="-57" dirty="0">
                <a:cs typeface="Calibri" panose="020F0502020204030204" pitchFamily="34" charset="0"/>
              </a:rPr>
              <a:t>(Meal) </a:t>
            </a:r>
            <a:r>
              <a:rPr lang="en-US" sz="2000" spc="-63" dirty="0">
                <a:cs typeface="Calibri" panose="020F0502020204030204" pitchFamily="34" charset="0"/>
              </a:rPr>
              <a:t>features </a:t>
            </a:r>
            <a:r>
              <a:rPr lang="en-US" sz="2000" spc="-188" dirty="0">
                <a:cs typeface="Calibri" panose="020F0502020204030204" pitchFamily="34" charset="0"/>
              </a:rPr>
              <a:t>such</a:t>
            </a:r>
            <a:r>
              <a:rPr lang="en-US" sz="2000" spc="-182" dirty="0">
                <a:cs typeface="Calibri" panose="020F0502020204030204" pitchFamily="34" charset="0"/>
              </a:rPr>
              <a:t> </a:t>
            </a:r>
            <a:r>
              <a:rPr lang="en-US" sz="2000" spc="-125" dirty="0">
                <a:cs typeface="Calibri" panose="020F0502020204030204" pitchFamily="34" charset="0"/>
              </a:rPr>
              <a:t>as</a:t>
            </a:r>
            <a:r>
              <a:rPr lang="en-US" sz="2000" spc="-119" dirty="0">
                <a:cs typeface="Calibri" panose="020F0502020204030204" pitchFamily="34" charset="0"/>
              </a:rPr>
              <a:t> </a:t>
            </a:r>
            <a:r>
              <a:rPr lang="en-US" sz="2000" spc="-57" dirty="0">
                <a:cs typeface="Calibri" panose="020F0502020204030204" pitchFamily="34" charset="0"/>
              </a:rPr>
              <a:t>category, </a:t>
            </a:r>
            <a:r>
              <a:rPr lang="en-US" sz="2000" spc="-74" dirty="0">
                <a:cs typeface="Calibri" panose="020F0502020204030204" pitchFamily="34" charset="0"/>
              </a:rPr>
              <a:t>sub-category, </a:t>
            </a:r>
            <a:r>
              <a:rPr lang="en-US" sz="2000" spc="-85" dirty="0">
                <a:cs typeface="Calibri" panose="020F0502020204030204" pitchFamily="34" charset="0"/>
              </a:rPr>
              <a:t>current</a:t>
            </a:r>
            <a:r>
              <a:rPr lang="en-US" sz="2000" spc="-80" dirty="0">
                <a:cs typeface="Calibri" panose="020F0502020204030204" pitchFamily="34" charset="0"/>
              </a:rPr>
              <a:t> </a:t>
            </a:r>
            <a:r>
              <a:rPr lang="en-US" sz="2000" spc="-51" dirty="0">
                <a:cs typeface="Calibri" panose="020F0502020204030204" pitchFamily="34" charset="0"/>
              </a:rPr>
              <a:t>price </a:t>
            </a:r>
            <a:r>
              <a:rPr lang="en-US" sz="2000" spc="-57" dirty="0">
                <a:cs typeface="Calibri" panose="020F0502020204030204" pitchFamily="34" charset="0"/>
              </a:rPr>
              <a:t>and </a:t>
            </a:r>
            <a:r>
              <a:rPr lang="en-US" sz="2000" spc="-114" dirty="0">
                <a:cs typeface="Calibri" panose="020F0502020204030204" pitchFamily="34" charset="0"/>
              </a:rPr>
              <a:t>discount </a:t>
            </a:r>
          </a:p>
          <a:p>
            <a:pPr marL="339159" marR="2226901" indent="-324726">
              <a:lnSpc>
                <a:spcPts val="2033"/>
              </a:lnSpc>
              <a:spcBef>
                <a:spcPts val="63"/>
              </a:spcBef>
              <a:buFont typeface="Wingdings" panose="05000000000000000000" pitchFamily="2" charset="2"/>
              <a:buChar char="§"/>
            </a:pPr>
            <a:r>
              <a:rPr lang="en-US" sz="2000" spc="-426" dirty="0">
                <a:cs typeface="Calibri" panose="020F0502020204030204" pitchFamily="34" charset="0"/>
              </a:rPr>
              <a:t> </a:t>
            </a:r>
            <a:r>
              <a:rPr lang="en-US" sz="2000" spc="-68" dirty="0">
                <a:cs typeface="Calibri" panose="020F0502020204030204" pitchFamily="34" charset="0"/>
              </a:rPr>
              <a:t>Information</a:t>
            </a:r>
            <a:r>
              <a:rPr lang="en-US" sz="2000" spc="28" dirty="0">
                <a:cs typeface="Calibri" panose="020F0502020204030204" pitchFamily="34" charset="0"/>
              </a:rPr>
              <a:t> </a:t>
            </a:r>
            <a:r>
              <a:rPr lang="en-US" sz="2000" dirty="0">
                <a:cs typeface="Calibri" panose="020F0502020204030204" pitchFamily="34" charset="0"/>
              </a:rPr>
              <a:t>for</a:t>
            </a:r>
            <a:r>
              <a:rPr lang="en-US" sz="2000" spc="23" dirty="0">
                <a:cs typeface="Calibri" panose="020F0502020204030204" pitchFamily="34" charset="0"/>
              </a:rPr>
              <a:t> </a:t>
            </a:r>
            <a:r>
              <a:rPr lang="en-US" sz="2000" spc="-51" dirty="0">
                <a:cs typeface="Calibri" panose="020F0502020204030204" pitchFamily="34" charset="0"/>
              </a:rPr>
              <a:t>fulfillment</a:t>
            </a:r>
            <a:r>
              <a:rPr lang="en-US" sz="2000" spc="57" dirty="0">
                <a:cs typeface="Calibri" panose="020F0502020204030204" pitchFamily="34" charset="0"/>
              </a:rPr>
              <a:t> </a:t>
            </a:r>
            <a:r>
              <a:rPr lang="en-US" sz="2000" spc="-108" dirty="0">
                <a:cs typeface="Calibri" panose="020F0502020204030204" pitchFamily="34" charset="0"/>
              </a:rPr>
              <a:t>centers</a:t>
            </a:r>
            <a:r>
              <a:rPr lang="en-US" sz="2000" spc="23" dirty="0">
                <a:cs typeface="Calibri" panose="020F0502020204030204" pitchFamily="34" charset="0"/>
              </a:rPr>
              <a:t> </a:t>
            </a:r>
            <a:r>
              <a:rPr lang="en-US" sz="2000" spc="-57" dirty="0">
                <a:cs typeface="Calibri" panose="020F0502020204030204" pitchFamily="34" charset="0"/>
              </a:rPr>
              <a:t>like</a:t>
            </a:r>
            <a:r>
              <a:rPr lang="en-US" sz="2000" spc="40" dirty="0">
                <a:cs typeface="Calibri" panose="020F0502020204030204" pitchFamily="34" charset="0"/>
              </a:rPr>
              <a:t> </a:t>
            </a:r>
            <a:r>
              <a:rPr lang="en-US" sz="2000" spc="-85" dirty="0">
                <a:cs typeface="Calibri" panose="020F0502020204030204" pitchFamily="34" charset="0"/>
              </a:rPr>
              <a:t>center</a:t>
            </a:r>
            <a:r>
              <a:rPr lang="en-US" sz="2000" spc="11" dirty="0">
                <a:cs typeface="Calibri" panose="020F0502020204030204" pitchFamily="34" charset="0"/>
              </a:rPr>
              <a:t> </a:t>
            </a:r>
            <a:r>
              <a:rPr lang="en-US" sz="2000" spc="-28" dirty="0">
                <a:cs typeface="Calibri" panose="020F0502020204030204" pitchFamily="34" charset="0"/>
              </a:rPr>
              <a:t>area,</a:t>
            </a:r>
            <a:r>
              <a:rPr lang="en-US" sz="2000" spc="40" dirty="0">
                <a:cs typeface="Calibri" panose="020F0502020204030204" pitchFamily="34" charset="0"/>
              </a:rPr>
              <a:t> </a:t>
            </a:r>
            <a:r>
              <a:rPr lang="en-US" sz="2000" spc="-45" dirty="0">
                <a:cs typeface="Calibri" panose="020F0502020204030204" pitchFamily="34" charset="0"/>
              </a:rPr>
              <a:t>city</a:t>
            </a:r>
            <a:r>
              <a:rPr lang="en-US" sz="2000" spc="11" dirty="0">
                <a:cs typeface="Calibri" panose="020F0502020204030204" pitchFamily="34" charset="0"/>
              </a:rPr>
              <a:t> </a:t>
            </a:r>
            <a:r>
              <a:rPr lang="en-US" sz="2000" spc="-63" dirty="0">
                <a:cs typeface="Calibri" panose="020F0502020204030204" pitchFamily="34" charset="0"/>
              </a:rPr>
              <a:t>information,</a:t>
            </a:r>
            <a:r>
              <a:rPr lang="en-US" sz="2000" spc="51" dirty="0">
                <a:cs typeface="Calibri" panose="020F0502020204030204" pitchFamily="34" charset="0"/>
              </a:rPr>
              <a:t> </a:t>
            </a:r>
            <a:r>
              <a:rPr lang="en-US" sz="2000" spc="-85" dirty="0">
                <a:cs typeface="Calibri" panose="020F0502020204030204" pitchFamily="34" charset="0"/>
              </a:rPr>
              <a:t>etc.</a:t>
            </a:r>
            <a:endParaRPr lang="en-US" sz="2000" dirty="0">
              <a:cs typeface="Calibri" panose="020F0502020204030204" pitchFamily="34" charset="0"/>
            </a:endParaRPr>
          </a:p>
          <a:p>
            <a:pPr>
              <a:spcBef>
                <a:spcPts val="28"/>
              </a:spcBef>
            </a:pPr>
            <a:endParaRPr lang="en-US" sz="2000" dirty="0">
              <a:cs typeface="Calibri" panose="020F0502020204030204" pitchFamily="34" charset="0"/>
            </a:endParaRPr>
          </a:p>
          <a:p>
            <a:pPr marL="14432" marR="6495" algn="just">
              <a:lnSpc>
                <a:spcPct val="102499"/>
              </a:lnSpc>
            </a:pPr>
            <a:r>
              <a:rPr lang="en-US" sz="2000" spc="-188" dirty="0">
                <a:cs typeface="Calibri" panose="020F0502020204030204" pitchFamily="34" charset="0"/>
              </a:rPr>
              <a:t>You</a:t>
            </a:r>
            <a:r>
              <a:rPr lang="en-US" sz="2000" spc="-182" dirty="0">
                <a:cs typeface="Calibri" panose="020F0502020204030204" pitchFamily="34" charset="0"/>
              </a:rPr>
              <a:t> </a:t>
            </a:r>
            <a:r>
              <a:rPr lang="en-US" sz="2000" spc="-80" dirty="0">
                <a:cs typeface="Calibri" panose="020F0502020204030204" pitchFamily="34" charset="0"/>
              </a:rPr>
              <a:t>need</a:t>
            </a:r>
            <a:r>
              <a:rPr lang="en-US" sz="2000" spc="-74" dirty="0">
                <a:cs typeface="Calibri" panose="020F0502020204030204" pitchFamily="34" charset="0"/>
              </a:rPr>
              <a:t> </a:t>
            </a:r>
            <a:r>
              <a:rPr lang="en-US" sz="2000" spc="-40" dirty="0">
                <a:cs typeface="Calibri" panose="020F0502020204030204" pitchFamily="34" charset="0"/>
              </a:rPr>
              <a:t>to </a:t>
            </a:r>
            <a:r>
              <a:rPr lang="en-US" sz="2000" spc="-142" dirty="0">
                <a:cs typeface="Calibri" panose="020F0502020204030204" pitchFamily="34" charset="0"/>
              </a:rPr>
              <a:t>come</a:t>
            </a:r>
            <a:r>
              <a:rPr lang="en-US" sz="2000" spc="-136" dirty="0">
                <a:cs typeface="Calibri" panose="020F0502020204030204" pitchFamily="34" charset="0"/>
              </a:rPr>
              <a:t> </a:t>
            </a:r>
            <a:r>
              <a:rPr lang="en-US" sz="2000" spc="-85" dirty="0">
                <a:cs typeface="Calibri" panose="020F0502020204030204" pitchFamily="34" charset="0"/>
              </a:rPr>
              <a:t>up</a:t>
            </a:r>
            <a:r>
              <a:rPr lang="en-US" sz="2000" spc="-80" dirty="0">
                <a:cs typeface="Calibri" panose="020F0502020204030204" pitchFamily="34" charset="0"/>
              </a:rPr>
              <a:t> </a:t>
            </a:r>
            <a:r>
              <a:rPr lang="en-US" sz="2000" spc="-63" dirty="0">
                <a:cs typeface="Calibri" panose="020F0502020204030204" pitchFamily="34" charset="0"/>
              </a:rPr>
              <a:t>with </a:t>
            </a:r>
            <a:r>
              <a:rPr lang="en-US" sz="2000" spc="11" dirty="0">
                <a:cs typeface="Calibri" panose="020F0502020204030204" pitchFamily="34" charset="0"/>
              </a:rPr>
              <a:t>a </a:t>
            </a:r>
            <a:r>
              <a:rPr lang="en-US" sz="2000" spc="-63" dirty="0">
                <a:cs typeface="Calibri" panose="020F0502020204030204" pitchFamily="34" charset="0"/>
              </a:rPr>
              <a:t>story </a:t>
            </a:r>
            <a:r>
              <a:rPr lang="en-US" sz="2000" spc="-97" dirty="0">
                <a:cs typeface="Calibri" panose="020F0502020204030204" pitchFamily="34" charset="0"/>
              </a:rPr>
              <a:t>in</a:t>
            </a:r>
            <a:r>
              <a:rPr lang="en-US" sz="2000" spc="-91" dirty="0">
                <a:cs typeface="Calibri" panose="020F0502020204030204" pitchFamily="34" charset="0"/>
              </a:rPr>
              <a:t> </a:t>
            </a:r>
            <a:r>
              <a:rPr lang="en-US" sz="2000" spc="-97" dirty="0">
                <a:cs typeface="Calibri" panose="020F0502020204030204" pitchFamily="34" charset="0"/>
              </a:rPr>
              <a:t>Tableau</a:t>
            </a:r>
            <a:r>
              <a:rPr lang="en-US" sz="2000" spc="-91" dirty="0">
                <a:cs typeface="Calibri" panose="020F0502020204030204" pitchFamily="34" charset="0"/>
              </a:rPr>
              <a:t> </a:t>
            </a:r>
            <a:r>
              <a:rPr lang="en-US" sz="2000" spc="-45" dirty="0">
                <a:cs typeface="Calibri" panose="020F0502020204030204" pitchFamily="34" charset="0"/>
              </a:rPr>
              <a:t>that </a:t>
            </a:r>
            <a:r>
              <a:rPr lang="en-US" sz="2000" spc="-74" dirty="0">
                <a:cs typeface="Calibri" panose="020F0502020204030204" pitchFamily="34" charset="0"/>
              </a:rPr>
              <a:t>talks</a:t>
            </a:r>
            <a:r>
              <a:rPr lang="en-US" sz="2000" spc="289" dirty="0">
                <a:cs typeface="Calibri" panose="020F0502020204030204" pitchFamily="34" charset="0"/>
              </a:rPr>
              <a:t> </a:t>
            </a:r>
            <a:r>
              <a:rPr lang="en-US" sz="2000" spc="-51" dirty="0">
                <a:cs typeface="Calibri" panose="020F0502020204030204" pitchFamily="34" charset="0"/>
              </a:rPr>
              <a:t>about </a:t>
            </a:r>
            <a:r>
              <a:rPr lang="en-US" sz="2000" spc="-85" dirty="0">
                <a:cs typeface="Calibri" panose="020F0502020204030204" pitchFamily="34" charset="0"/>
              </a:rPr>
              <a:t>the</a:t>
            </a:r>
            <a:r>
              <a:rPr lang="en-US" sz="2000" spc="267" dirty="0">
                <a:cs typeface="Calibri" panose="020F0502020204030204" pitchFamily="34" charset="0"/>
              </a:rPr>
              <a:t> </a:t>
            </a:r>
            <a:r>
              <a:rPr lang="en-US" sz="2000" spc="-57" dirty="0">
                <a:cs typeface="Calibri" panose="020F0502020204030204" pitchFamily="34" charset="0"/>
              </a:rPr>
              <a:t>level </a:t>
            </a:r>
            <a:r>
              <a:rPr lang="en-US" sz="2000" spc="17" dirty="0">
                <a:cs typeface="Calibri" panose="020F0502020204030204" pitchFamily="34" charset="0"/>
              </a:rPr>
              <a:t>of </a:t>
            </a:r>
            <a:r>
              <a:rPr lang="en-US" sz="2000" spc="-80" dirty="0">
                <a:cs typeface="Calibri" panose="020F0502020204030204" pitchFamily="34" charset="0"/>
              </a:rPr>
              <a:t>demand</a:t>
            </a:r>
            <a:r>
              <a:rPr lang="en-US" sz="2000" spc="278" dirty="0">
                <a:cs typeface="Calibri" panose="020F0502020204030204" pitchFamily="34" charset="0"/>
              </a:rPr>
              <a:t> </a:t>
            </a:r>
            <a:r>
              <a:rPr lang="en-US" sz="2000" spc="-97" dirty="0">
                <a:cs typeface="Calibri" panose="020F0502020204030204" pitchFamily="34" charset="0"/>
              </a:rPr>
              <a:t>in</a:t>
            </a:r>
            <a:r>
              <a:rPr lang="en-US" sz="2000" spc="244" dirty="0">
                <a:cs typeface="Calibri" panose="020F0502020204030204" pitchFamily="34" charset="0"/>
              </a:rPr>
              <a:t> </a:t>
            </a:r>
            <a:r>
              <a:rPr lang="en-US" sz="2000" spc="-91" dirty="0">
                <a:cs typeface="Calibri" panose="020F0502020204030204" pitchFamily="34" charset="0"/>
              </a:rPr>
              <a:t>each</a:t>
            </a:r>
            <a:r>
              <a:rPr lang="en-US" sz="2000" spc="256" dirty="0">
                <a:cs typeface="Calibri" panose="020F0502020204030204" pitchFamily="34" charset="0"/>
              </a:rPr>
              <a:t> </a:t>
            </a:r>
            <a:r>
              <a:rPr lang="en-US" sz="2000" spc="-102" dirty="0">
                <a:cs typeface="Calibri" panose="020F0502020204030204" pitchFamily="34" charset="0"/>
              </a:rPr>
              <a:t>center.</a:t>
            </a:r>
            <a:r>
              <a:rPr lang="en-US" sz="2000" spc="232" dirty="0">
                <a:cs typeface="Calibri" panose="020F0502020204030204" pitchFamily="34" charset="0"/>
              </a:rPr>
              <a:t> </a:t>
            </a:r>
            <a:r>
              <a:rPr lang="en-US" sz="2000" spc="-182" dirty="0">
                <a:cs typeface="Calibri" panose="020F0502020204030204" pitchFamily="34" charset="0"/>
              </a:rPr>
              <a:t>This </a:t>
            </a:r>
            <a:r>
              <a:rPr lang="en-US" sz="2000" spc="-176" dirty="0">
                <a:cs typeface="Calibri" panose="020F0502020204030204" pitchFamily="34" charset="0"/>
              </a:rPr>
              <a:t> </a:t>
            </a:r>
            <a:r>
              <a:rPr lang="en-US" sz="2000" spc="-91" dirty="0">
                <a:cs typeface="Calibri" panose="020F0502020204030204" pitchFamily="34" charset="0"/>
              </a:rPr>
              <a:t>analysis </a:t>
            </a:r>
            <a:r>
              <a:rPr lang="en-US" sz="2000" spc="-119" dirty="0">
                <a:cs typeface="Calibri" panose="020F0502020204030204" pitchFamily="34" charset="0"/>
              </a:rPr>
              <a:t>needs </a:t>
            </a:r>
            <a:r>
              <a:rPr lang="en-US" sz="2000" spc="-40" dirty="0">
                <a:cs typeface="Calibri" panose="020F0502020204030204" pitchFamily="34" charset="0"/>
              </a:rPr>
              <a:t>to </a:t>
            </a:r>
            <a:r>
              <a:rPr lang="en-US" sz="2000" spc="-34" dirty="0">
                <a:cs typeface="Calibri" panose="020F0502020204030204" pitchFamily="34" charset="0"/>
              </a:rPr>
              <a:t>be </a:t>
            </a:r>
            <a:r>
              <a:rPr lang="en-US" sz="2000" spc="-45" dirty="0">
                <a:cs typeface="Calibri" panose="020F0502020204030204" pitchFamily="34" charset="0"/>
              </a:rPr>
              <a:t>granular </a:t>
            </a:r>
            <a:r>
              <a:rPr lang="en-US" sz="2000" spc="-114" dirty="0">
                <a:cs typeface="Calibri" panose="020F0502020204030204" pitchFamily="34" charset="0"/>
              </a:rPr>
              <a:t>enough </a:t>
            </a:r>
            <a:r>
              <a:rPr lang="en-US" sz="2000" spc="-40" dirty="0">
                <a:cs typeface="Calibri" panose="020F0502020204030204" pitchFamily="34" charset="0"/>
              </a:rPr>
              <a:t>to </a:t>
            </a:r>
            <a:r>
              <a:rPr lang="en-US" sz="2000" spc="-91" dirty="0">
                <a:cs typeface="Calibri" panose="020F0502020204030204" pitchFamily="34" charset="0"/>
              </a:rPr>
              <a:t>include </a:t>
            </a:r>
            <a:r>
              <a:rPr lang="en-US" sz="2000" spc="-63" dirty="0">
                <a:cs typeface="Calibri" panose="020F0502020204030204" pitchFamily="34" charset="0"/>
              </a:rPr>
              <a:t>product information </a:t>
            </a:r>
            <a:r>
              <a:rPr lang="en-US" sz="2000" spc="-125" dirty="0">
                <a:cs typeface="Calibri" panose="020F0502020204030204" pitchFamily="34" charset="0"/>
              </a:rPr>
              <a:t>as </a:t>
            </a:r>
            <a:r>
              <a:rPr lang="en-US" sz="2000" spc="-57" dirty="0">
                <a:cs typeface="Calibri" panose="020F0502020204030204" pitchFamily="34" charset="0"/>
              </a:rPr>
              <a:t>well. </a:t>
            </a:r>
            <a:r>
              <a:rPr lang="en-US" sz="2000" spc="-176" dirty="0">
                <a:cs typeface="Calibri" panose="020F0502020204030204" pitchFamily="34" charset="0"/>
              </a:rPr>
              <a:t>The </a:t>
            </a:r>
            <a:r>
              <a:rPr lang="en-US" sz="2000" spc="-80" dirty="0">
                <a:cs typeface="Calibri" panose="020F0502020204030204" pitchFamily="34" charset="0"/>
              </a:rPr>
              <a:t>client </a:t>
            </a:r>
            <a:r>
              <a:rPr lang="en-US" sz="2000" spc="-114" dirty="0">
                <a:cs typeface="Calibri" panose="020F0502020204030204" pitchFamily="34" charset="0"/>
              </a:rPr>
              <a:t>wants </a:t>
            </a:r>
            <a:r>
              <a:rPr lang="en-US" sz="2000" spc="-85" dirty="0">
                <a:cs typeface="Calibri" panose="020F0502020204030204" pitchFamily="34" charset="0"/>
              </a:rPr>
              <a:t>an </a:t>
            </a:r>
            <a:r>
              <a:rPr lang="en-US" sz="2000" spc="-57" dirty="0">
                <a:cs typeface="Calibri" panose="020F0502020204030204" pitchFamily="34" charset="0"/>
              </a:rPr>
              <a:t>end-to-end </a:t>
            </a:r>
            <a:r>
              <a:rPr lang="en-US" sz="2000" spc="-51" dirty="0">
                <a:cs typeface="Calibri" panose="020F0502020204030204" pitchFamily="34" charset="0"/>
              </a:rPr>
              <a:t> </a:t>
            </a:r>
            <a:r>
              <a:rPr lang="en-US" sz="2000" spc="-17" dirty="0">
                <a:cs typeface="Calibri" panose="020F0502020204030204" pitchFamily="34" charset="0"/>
              </a:rPr>
              <a:t>report </a:t>
            </a:r>
            <a:r>
              <a:rPr lang="en-US" sz="2000" spc="-40" dirty="0">
                <a:cs typeface="Calibri" panose="020F0502020204030204" pitchFamily="34" charset="0"/>
              </a:rPr>
              <a:t>to </a:t>
            </a:r>
            <a:r>
              <a:rPr lang="en-US" sz="2000" spc="-85" dirty="0">
                <a:cs typeface="Calibri" panose="020F0502020204030204" pitchFamily="34" charset="0"/>
              </a:rPr>
              <a:t>understand</a:t>
            </a:r>
            <a:r>
              <a:rPr lang="en-US" sz="2000" spc="-80" dirty="0">
                <a:cs typeface="Calibri" panose="020F0502020204030204" pitchFamily="34" charset="0"/>
              </a:rPr>
              <a:t> </a:t>
            </a:r>
            <a:r>
              <a:rPr lang="en-US" sz="2000" spc="-108" dirty="0">
                <a:cs typeface="Calibri" panose="020F0502020204030204" pitchFamily="34" charset="0"/>
              </a:rPr>
              <a:t>which</a:t>
            </a:r>
            <a:r>
              <a:rPr lang="en-US" sz="2000" spc="-102" dirty="0">
                <a:cs typeface="Calibri" panose="020F0502020204030204" pitchFamily="34" charset="0"/>
              </a:rPr>
              <a:t> </a:t>
            </a:r>
            <a:r>
              <a:rPr lang="en-US" sz="2000" spc="-45" dirty="0">
                <a:cs typeface="Calibri" panose="020F0502020204030204" pitchFamily="34" charset="0"/>
              </a:rPr>
              <a:t>fulfillment</a:t>
            </a:r>
            <a:r>
              <a:rPr lang="en-US" sz="2000" spc="-40" dirty="0">
                <a:cs typeface="Calibri" panose="020F0502020204030204" pitchFamily="34" charset="0"/>
              </a:rPr>
              <a:t> </a:t>
            </a:r>
            <a:r>
              <a:rPr lang="en-US" sz="2000" spc="-63" dirty="0">
                <a:cs typeface="Calibri" panose="020F0502020204030204" pitchFamily="34" charset="0"/>
              </a:rPr>
              <a:t>areas</a:t>
            </a:r>
            <a:r>
              <a:rPr lang="en-US" sz="2000" spc="-57" dirty="0">
                <a:cs typeface="Calibri" panose="020F0502020204030204" pitchFamily="34" charset="0"/>
              </a:rPr>
              <a:t> </a:t>
            </a:r>
            <a:r>
              <a:rPr lang="en-US" sz="2000" spc="-23" dirty="0">
                <a:cs typeface="Calibri" panose="020F0502020204030204" pitchFamily="34" charset="0"/>
              </a:rPr>
              <a:t>are </a:t>
            </a:r>
            <a:r>
              <a:rPr lang="en-US" sz="2000" spc="-45" dirty="0">
                <a:cs typeface="Calibri" panose="020F0502020204030204" pitchFamily="34" charset="0"/>
              </a:rPr>
              <a:t>doing</a:t>
            </a:r>
            <a:r>
              <a:rPr lang="en-US" sz="2000" spc="-40" dirty="0">
                <a:cs typeface="Calibri" panose="020F0502020204030204" pitchFamily="34" charset="0"/>
              </a:rPr>
              <a:t> </a:t>
            </a:r>
            <a:r>
              <a:rPr lang="en-US" sz="2000" spc="-45" dirty="0">
                <a:cs typeface="Calibri" panose="020F0502020204030204" pitchFamily="34" charset="0"/>
              </a:rPr>
              <a:t>well</a:t>
            </a:r>
            <a:r>
              <a:rPr lang="en-US" sz="2000" spc="-40" dirty="0">
                <a:cs typeface="Calibri" panose="020F0502020204030204" pitchFamily="34" charset="0"/>
              </a:rPr>
              <a:t> </a:t>
            </a:r>
            <a:r>
              <a:rPr lang="en-US" sz="2000" spc="-57" dirty="0">
                <a:cs typeface="Calibri" panose="020F0502020204030204" pitchFamily="34" charset="0"/>
              </a:rPr>
              <a:t>and</a:t>
            </a:r>
            <a:r>
              <a:rPr lang="en-US" sz="2000" spc="-51" dirty="0">
                <a:cs typeface="Calibri" panose="020F0502020204030204" pitchFamily="34" charset="0"/>
              </a:rPr>
              <a:t> </a:t>
            </a:r>
            <a:r>
              <a:rPr lang="en-US" sz="2000" spc="-108" dirty="0">
                <a:cs typeface="Calibri" panose="020F0502020204030204" pitchFamily="34" charset="0"/>
              </a:rPr>
              <a:t>which</a:t>
            </a:r>
            <a:r>
              <a:rPr lang="en-US" sz="2000" spc="-102" dirty="0">
                <a:cs typeface="Calibri" panose="020F0502020204030204" pitchFamily="34" charset="0"/>
              </a:rPr>
              <a:t> </a:t>
            </a:r>
            <a:r>
              <a:rPr lang="en-US" sz="2000" spc="-45" dirty="0">
                <a:cs typeface="Calibri" panose="020F0502020204030204" pitchFamily="34" charset="0"/>
              </a:rPr>
              <a:t>aren't.</a:t>
            </a:r>
            <a:r>
              <a:rPr lang="en-US" sz="2000" spc="-40" dirty="0">
                <a:cs typeface="Calibri" panose="020F0502020204030204" pitchFamily="34" charset="0"/>
              </a:rPr>
              <a:t> </a:t>
            </a:r>
            <a:r>
              <a:rPr lang="en-US" sz="2000" spc="-188" dirty="0">
                <a:cs typeface="Calibri" panose="020F0502020204030204" pitchFamily="34" charset="0"/>
              </a:rPr>
              <a:t>You</a:t>
            </a:r>
            <a:r>
              <a:rPr lang="en-US" sz="2000" spc="-182" dirty="0">
                <a:cs typeface="Calibri" panose="020F0502020204030204" pitchFamily="34" charset="0"/>
              </a:rPr>
              <a:t> </a:t>
            </a:r>
            <a:r>
              <a:rPr lang="en-US" sz="2000" spc="-114" dirty="0">
                <a:cs typeface="Calibri" panose="020F0502020204030204" pitchFamily="34" charset="0"/>
              </a:rPr>
              <a:t>can</a:t>
            </a:r>
            <a:r>
              <a:rPr lang="en-US" sz="2000" spc="-108" dirty="0">
                <a:cs typeface="Calibri" panose="020F0502020204030204" pitchFamily="34" charset="0"/>
              </a:rPr>
              <a:t> </a:t>
            </a:r>
            <a:r>
              <a:rPr lang="en-US" sz="2000" spc="-85" dirty="0">
                <a:cs typeface="Calibri" panose="020F0502020204030204" pitchFamily="34" charset="0"/>
              </a:rPr>
              <a:t>also</a:t>
            </a:r>
            <a:r>
              <a:rPr lang="en-US" sz="2000" spc="-80" dirty="0">
                <a:cs typeface="Calibri" panose="020F0502020204030204" pitchFamily="34" charset="0"/>
              </a:rPr>
              <a:t> </a:t>
            </a:r>
            <a:r>
              <a:rPr lang="en-US" sz="2000" spc="-23" dirty="0">
                <a:cs typeface="Calibri" panose="020F0502020204030204" pitchFamily="34" charset="0"/>
              </a:rPr>
              <a:t>talk </a:t>
            </a:r>
            <a:r>
              <a:rPr lang="en-US" sz="2000" spc="-51" dirty="0">
                <a:cs typeface="Calibri" panose="020F0502020204030204" pitchFamily="34" charset="0"/>
              </a:rPr>
              <a:t>about </a:t>
            </a:r>
            <a:r>
              <a:rPr lang="en-US" sz="2000" spc="-45" dirty="0">
                <a:cs typeface="Calibri" panose="020F0502020204030204" pitchFamily="34" charset="0"/>
              </a:rPr>
              <a:t> </a:t>
            </a:r>
            <a:r>
              <a:rPr lang="en-US" sz="2000" spc="-80" dirty="0">
                <a:cs typeface="Calibri" panose="020F0502020204030204" pitchFamily="34" charset="0"/>
              </a:rPr>
              <a:t>center-meal</a:t>
            </a:r>
            <a:r>
              <a:rPr lang="en-US" sz="2000" spc="17" dirty="0">
                <a:cs typeface="Calibri" panose="020F0502020204030204" pitchFamily="34" charset="0"/>
              </a:rPr>
              <a:t> </a:t>
            </a:r>
            <a:r>
              <a:rPr lang="en-US" sz="2000" spc="-102" dirty="0">
                <a:cs typeface="Calibri" panose="020F0502020204030204" pitchFamily="34" charset="0"/>
              </a:rPr>
              <a:t>combinations</a:t>
            </a:r>
            <a:r>
              <a:rPr lang="en-US" sz="2000" spc="11" dirty="0">
                <a:cs typeface="Calibri" panose="020F0502020204030204" pitchFamily="34" charset="0"/>
              </a:rPr>
              <a:t> </a:t>
            </a:r>
            <a:r>
              <a:rPr lang="en-US" sz="2000" spc="-40" dirty="0">
                <a:cs typeface="Calibri" panose="020F0502020204030204" pitchFamily="34" charset="0"/>
              </a:rPr>
              <a:t>to</a:t>
            </a:r>
            <a:r>
              <a:rPr lang="en-US" sz="2000" spc="28" dirty="0">
                <a:cs typeface="Calibri" panose="020F0502020204030204" pitchFamily="34" charset="0"/>
              </a:rPr>
              <a:t> </a:t>
            </a:r>
            <a:r>
              <a:rPr lang="en-US" sz="2000" spc="11" dirty="0">
                <a:cs typeface="Calibri" panose="020F0502020204030204" pitchFamily="34" charset="0"/>
              </a:rPr>
              <a:t>add</a:t>
            </a:r>
            <a:r>
              <a:rPr lang="en-US" sz="2000" spc="17" dirty="0">
                <a:cs typeface="Calibri" panose="020F0502020204030204" pitchFamily="34" charset="0"/>
              </a:rPr>
              <a:t> </a:t>
            </a:r>
            <a:r>
              <a:rPr lang="en-US" sz="2000" spc="-130" dirty="0">
                <a:cs typeface="Calibri" panose="020F0502020204030204" pitchFamily="34" charset="0"/>
              </a:rPr>
              <a:t>nuance</a:t>
            </a:r>
            <a:r>
              <a:rPr lang="en-US" sz="2000" spc="28" dirty="0">
                <a:cs typeface="Calibri" panose="020F0502020204030204" pitchFamily="34" charset="0"/>
              </a:rPr>
              <a:t> </a:t>
            </a:r>
            <a:r>
              <a:rPr lang="en-US" sz="2000" spc="-40" dirty="0">
                <a:cs typeface="Calibri" panose="020F0502020204030204" pitchFamily="34" charset="0"/>
              </a:rPr>
              <a:t>to</a:t>
            </a:r>
            <a:r>
              <a:rPr lang="en-US" sz="2000" spc="28" dirty="0">
                <a:cs typeface="Calibri" panose="020F0502020204030204" pitchFamily="34" charset="0"/>
              </a:rPr>
              <a:t> </a:t>
            </a:r>
            <a:r>
              <a:rPr lang="en-US" sz="2000" spc="-74" dirty="0">
                <a:cs typeface="Calibri" panose="020F0502020204030204" pitchFamily="34" charset="0"/>
              </a:rPr>
              <a:t>your</a:t>
            </a:r>
            <a:r>
              <a:rPr lang="en-US" sz="2000" spc="28" dirty="0">
                <a:cs typeface="Calibri" panose="020F0502020204030204" pitchFamily="34" charset="0"/>
              </a:rPr>
              <a:t> </a:t>
            </a:r>
            <a:r>
              <a:rPr lang="en-US" sz="2000" spc="-23" dirty="0">
                <a:cs typeface="Calibri" panose="020F0502020204030204" pitchFamily="34" charset="0"/>
              </a:rPr>
              <a:t>final</a:t>
            </a:r>
            <a:r>
              <a:rPr lang="en-US" sz="2000" spc="40" dirty="0">
                <a:cs typeface="Calibri" panose="020F0502020204030204" pitchFamily="34" charset="0"/>
              </a:rPr>
              <a:t> </a:t>
            </a:r>
            <a:r>
              <a:rPr lang="en-US" sz="2000" spc="-148" dirty="0">
                <a:cs typeface="Calibri" panose="020F0502020204030204" pitchFamily="34" charset="0"/>
              </a:rPr>
              <a:t>submission</a:t>
            </a:r>
            <a:r>
              <a:rPr lang="en-US" sz="2000" spc="-148" dirty="0" smtClean="0">
                <a:cs typeface="Calibri" panose="020F0502020204030204" pitchFamily="34" charset="0"/>
              </a:rPr>
              <a:t>.</a:t>
            </a:r>
            <a:endParaRPr lang="en-US" sz="2000" dirty="0">
              <a:cs typeface="Calibri" panose="020F0502020204030204" pitchFamily="34" charset="0"/>
            </a:endParaRPr>
          </a:p>
        </p:txBody>
      </p:sp>
    </p:spTree>
    <p:extLst>
      <p:ext uri="{BB962C8B-B14F-4D97-AF65-F5344CB8AC3E}">
        <p14:creationId xmlns:p14="http://schemas.microsoft.com/office/powerpoint/2010/main" val="73145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125" y="638175"/>
            <a:ext cx="10953750" cy="5581650"/>
          </a:xfrm>
          <a:prstGeom prst="rect">
            <a:avLst/>
          </a:prstGeom>
        </p:spPr>
      </p:pic>
    </p:spTree>
    <p:extLst>
      <p:ext uri="{BB962C8B-B14F-4D97-AF65-F5344CB8AC3E}">
        <p14:creationId xmlns:p14="http://schemas.microsoft.com/office/powerpoint/2010/main" val="356968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676275"/>
            <a:ext cx="10972800" cy="5505450"/>
          </a:xfrm>
          <a:prstGeom prst="rect">
            <a:avLst/>
          </a:prstGeom>
        </p:spPr>
      </p:pic>
    </p:spTree>
    <p:extLst>
      <p:ext uri="{BB962C8B-B14F-4D97-AF65-F5344CB8AC3E}">
        <p14:creationId xmlns:p14="http://schemas.microsoft.com/office/powerpoint/2010/main" val="1620067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4837" y="661987"/>
            <a:ext cx="10982325" cy="5534025"/>
          </a:xfrm>
          <a:prstGeom prst="rect">
            <a:avLst/>
          </a:prstGeom>
        </p:spPr>
      </p:pic>
    </p:spTree>
    <p:extLst>
      <p:ext uri="{BB962C8B-B14F-4D97-AF65-F5344CB8AC3E}">
        <p14:creationId xmlns:p14="http://schemas.microsoft.com/office/powerpoint/2010/main" val="3271550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7700" y="695325"/>
            <a:ext cx="10896600" cy="5467350"/>
          </a:xfrm>
          <a:prstGeom prst="rect">
            <a:avLst/>
          </a:prstGeom>
        </p:spPr>
      </p:pic>
    </p:spTree>
    <p:extLst>
      <p:ext uri="{BB962C8B-B14F-4D97-AF65-F5344CB8AC3E}">
        <p14:creationId xmlns:p14="http://schemas.microsoft.com/office/powerpoint/2010/main" val="675862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750" y="681037"/>
            <a:ext cx="10858500" cy="5495925"/>
          </a:xfrm>
          <a:prstGeom prst="rect">
            <a:avLst/>
          </a:prstGeom>
        </p:spPr>
      </p:pic>
    </p:spTree>
    <p:extLst>
      <p:ext uri="{BB962C8B-B14F-4D97-AF65-F5344CB8AC3E}">
        <p14:creationId xmlns:p14="http://schemas.microsoft.com/office/powerpoint/2010/main" val="319558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1512" y="585787"/>
            <a:ext cx="10848975" cy="5686425"/>
          </a:xfrm>
          <a:prstGeom prst="rect">
            <a:avLst/>
          </a:prstGeom>
        </p:spPr>
      </p:pic>
    </p:spTree>
    <p:extLst>
      <p:ext uri="{BB962C8B-B14F-4D97-AF65-F5344CB8AC3E}">
        <p14:creationId xmlns:p14="http://schemas.microsoft.com/office/powerpoint/2010/main" val="1735836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2937" y="704850"/>
            <a:ext cx="10906125" cy="5448300"/>
          </a:xfrm>
          <a:prstGeom prst="rect">
            <a:avLst/>
          </a:prstGeom>
        </p:spPr>
      </p:pic>
    </p:spTree>
    <p:extLst>
      <p:ext uri="{BB962C8B-B14F-4D97-AF65-F5344CB8AC3E}">
        <p14:creationId xmlns:p14="http://schemas.microsoft.com/office/powerpoint/2010/main" val="382640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7237" y="628650"/>
            <a:ext cx="10677525" cy="5600700"/>
          </a:xfrm>
          <a:prstGeom prst="rect">
            <a:avLst/>
          </a:prstGeom>
        </p:spPr>
      </p:pic>
    </p:spTree>
    <p:extLst>
      <p:ext uri="{BB962C8B-B14F-4D97-AF65-F5344CB8AC3E}">
        <p14:creationId xmlns:p14="http://schemas.microsoft.com/office/powerpoint/2010/main" val="84610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2937" y="666750"/>
            <a:ext cx="10906125" cy="5524500"/>
          </a:xfrm>
          <a:prstGeom prst="rect">
            <a:avLst/>
          </a:prstGeom>
        </p:spPr>
      </p:pic>
    </p:spTree>
    <p:extLst>
      <p:ext uri="{BB962C8B-B14F-4D97-AF65-F5344CB8AC3E}">
        <p14:creationId xmlns:p14="http://schemas.microsoft.com/office/powerpoint/2010/main" val="177093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362" y="671512"/>
            <a:ext cx="10963275" cy="5514975"/>
          </a:xfrm>
          <a:prstGeom prst="rect">
            <a:avLst/>
          </a:prstGeom>
        </p:spPr>
      </p:pic>
    </p:spTree>
    <p:extLst>
      <p:ext uri="{BB962C8B-B14F-4D97-AF65-F5344CB8AC3E}">
        <p14:creationId xmlns:p14="http://schemas.microsoft.com/office/powerpoint/2010/main" val="369841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4432">
              <a:spcBef>
                <a:spcPts val="153"/>
              </a:spcBef>
            </a:pPr>
            <a:r>
              <a:rPr lang="en-US" sz="6000" b="1" spc="-85" dirty="0" smtClean="0">
                <a:solidFill>
                  <a:schemeClr val="tx2"/>
                </a:solidFill>
                <a:latin typeface="+mn-lt"/>
                <a:ea typeface="+mn-ea"/>
                <a:cs typeface="Calibri" panose="020F0502020204030204" pitchFamily="34" charset="0"/>
              </a:rPr>
              <a:t>Some Charts</a:t>
            </a:r>
            <a:endParaRPr lang="en-US" sz="6000" b="1" spc="-85" dirty="0">
              <a:solidFill>
                <a:schemeClr val="tx2"/>
              </a:solidFill>
              <a:latin typeface="+mn-lt"/>
              <a:ea typeface="+mn-ea"/>
              <a:cs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1017431" y="1825624"/>
            <a:ext cx="10336369" cy="4716843"/>
          </a:xfrm>
          <a:prstGeom prst="rect">
            <a:avLst/>
          </a:prstGeom>
        </p:spPr>
      </p:pic>
    </p:spTree>
    <p:extLst>
      <p:ext uri="{BB962C8B-B14F-4D97-AF65-F5344CB8AC3E}">
        <p14:creationId xmlns:p14="http://schemas.microsoft.com/office/powerpoint/2010/main" val="86307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2462" y="647700"/>
            <a:ext cx="10887075" cy="5562600"/>
          </a:xfrm>
          <a:prstGeom prst="rect">
            <a:avLst/>
          </a:prstGeom>
        </p:spPr>
      </p:pic>
    </p:spTree>
    <p:extLst>
      <p:ext uri="{BB962C8B-B14F-4D97-AF65-F5344CB8AC3E}">
        <p14:creationId xmlns:p14="http://schemas.microsoft.com/office/powerpoint/2010/main" val="1769228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8175" y="652462"/>
            <a:ext cx="10915650" cy="5553075"/>
          </a:xfrm>
          <a:prstGeom prst="rect">
            <a:avLst/>
          </a:prstGeom>
        </p:spPr>
      </p:pic>
    </p:spTree>
    <p:extLst>
      <p:ext uri="{BB962C8B-B14F-4D97-AF65-F5344CB8AC3E}">
        <p14:creationId xmlns:p14="http://schemas.microsoft.com/office/powerpoint/2010/main" val="4029998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7481" y="414025"/>
            <a:ext cx="9144000" cy="719316"/>
          </a:xfrm>
        </p:spPr>
        <p:txBody>
          <a:bodyPr>
            <a:noAutofit/>
          </a:bodyPr>
          <a:lstStyle/>
          <a:p>
            <a:r>
              <a:rPr lang="en-US" b="1" dirty="0" smtClean="0">
                <a:solidFill>
                  <a:srgbClr val="002060"/>
                </a:solidFill>
                <a:latin typeface="+mn-lt"/>
              </a:rPr>
              <a:t>Conclusion</a:t>
            </a:r>
            <a:endParaRPr lang="en-US" b="1" dirty="0">
              <a:solidFill>
                <a:srgbClr val="002060"/>
              </a:solidFill>
              <a:latin typeface="+mn-lt"/>
            </a:endParaRPr>
          </a:p>
        </p:txBody>
      </p:sp>
      <p:sp>
        <p:nvSpPr>
          <p:cNvPr id="3" name="Subtitle 2"/>
          <p:cNvSpPr>
            <a:spLocks noGrp="1"/>
          </p:cNvSpPr>
          <p:nvPr>
            <p:ph type="subTitle" idx="1"/>
          </p:nvPr>
        </p:nvSpPr>
        <p:spPr>
          <a:xfrm>
            <a:off x="880056" y="1322476"/>
            <a:ext cx="10298806" cy="5194233"/>
          </a:xfrm>
        </p:spPr>
        <p:txBody>
          <a:bodyPr>
            <a:normAutofit lnSpcReduction="10000"/>
          </a:bodyPr>
          <a:lstStyle/>
          <a:p>
            <a:pPr marL="342900" indent="-342900" algn="l">
              <a:buFont typeface="Wingdings" panose="05000000000000000000" pitchFamily="2" charset="2"/>
              <a:buChar char="v"/>
            </a:pPr>
            <a:r>
              <a:rPr lang="en-US" dirty="0"/>
              <a:t>According to the Problem statement, we come up with some visualization with results. These results help to improve the meal delivery company which operates in multiple cities</a:t>
            </a:r>
            <a:r>
              <a:rPr lang="en-US" dirty="0" smtClean="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We visualize and analyze the data for each center with the product information and come up with some results which are shown above in the form of chart </a:t>
            </a:r>
            <a:r>
              <a:rPr lang="en-US" dirty="0" smtClean="0"/>
              <a:t>Visualization</a:t>
            </a:r>
            <a:r>
              <a:rPr lang="en-US" dirty="0"/>
              <a:t>, Dashboards, and </a:t>
            </a:r>
            <a:r>
              <a:rPr lang="en-US" dirty="0" smtClean="0"/>
              <a:t>Storyboards</a:t>
            </a:r>
            <a:r>
              <a:rPr lang="en-US" dirty="0"/>
              <a:t> </a:t>
            </a:r>
            <a:r>
              <a:rPr lang="en-US" dirty="0" smtClean="0"/>
              <a:t>and some </a:t>
            </a:r>
            <a:r>
              <a:rPr lang="en-US" dirty="0"/>
              <a:t>F</a:t>
            </a:r>
            <a:r>
              <a:rPr lang="en-US" dirty="0" smtClean="0"/>
              <a:t>orecast .</a:t>
            </a:r>
          </a:p>
          <a:p>
            <a:pPr algn="l"/>
            <a:endParaRPr lang="en-US" dirty="0"/>
          </a:p>
          <a:p>
            <a:pPr marL="342900" indent="-342900" algn="l">
              <a:buFont typeface="Wingdings" panose="05000000000000000000" pitchFamily="2" charset="2"/>
              <a:buChar char="v"/>
            </a:pPr>
            <a:r>
              <a:rPr lang="en-US" dirty="0"/>
              <a:t>So, Our client will see the end-to-end report to understand which fulfillment areas like Center Type, and City Information are doing well and which are not. Also see in the Center meal combination report and level of demand in each </a:t>
            </a:r>
            <a:r>
              <a:rPr lang="en-US" dirty="0" smtClean="0"/>
              <a:t>category, Product </a:t>
            </a:r>
            <a:r>
              <a:rPr lang="en-US" dirty="0"/>
              <a:t>center combination, Product meal features such as Category, Subcategory, Current price, and discounts</a:t>
            </a:r>
            <a:r>
              <a:rPr lang="en-US" dirty="0" smtClean="0"/>
              <a:t>. This all will help to improve the performance of meal delivery company.</a:t>
            </a:r>
            <a:endParaRPr lang="en-US" dirty="0"/>
          </a:p>
        </p:txBody>
      </p:sp>
    </p:spTree>
    <p:extLst>
      <p:ext uri="{BB962C8B-B14F-4D97-AF65-F5344CB8AC3E}">
        <p14:creationId xmlns:p14="http://schemas.microsoft.com/office/powerpoint/2010/main" val="171782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2060"/>
                </a:solidFill>
              </a:rPr>
              <a:t>Thank you</a:t>
            </a:r>
            <a:endParaRPr lang="en-US" b="1" dirty="0">
              <a:solidFill>
                <a:srgbClr val="002060"/>
              </a:solidFill>
            </a:endParaRPr>
          </a:p>
        </p:txBody>
      </p:sp>
    </p:spTree>
    <p:extLst>
      <p:ext uri="{BB962C8B-B14F-4D97-AF65-F5344CB8AC3E}">
        <p14:creationId xmlns:p14="http://schemas.microsoft.com/office/powerpoint/2010/main" val="305680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3189" y="539812"/>
            <a:ext cx="9956947" cy="5734043"/>
          </a:xfrm>
          <a:prstGeom prst="rect">
            <a:avLst/>
          </a:prstGeom>
        </p:spPr>
      </p:pic>
    </p:spTree>
    <p:extLst>
      <p:ext uri="{BB962C8B-B14F-4D97-AF65-F5344CB8AC3E}">
        <p14:creationId xmlns:p14="http://schemas.microsoft.com/office/powerpoint/2010/main" val="412858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1521" y="418387"/>
            <a:ext cx="10369071" cy="5971378"/>
          </a:xfrm>
          <a:prstGeom prst="rect">
            <a:avLst/>
          </a:prstGeom>
        </p:spPr>
      </p:pic>
    </p:spTree>
    <p:extLst>
      <p:ext uri="{BB962C8B-B14F-4D97-AF65-F5344CB8AC3E}">
        <p14:creationId xmlns:p14="http://schemas.microsoft.com/office/powerpoint/2010/main" val="388737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1024" y="545506"/>
            <a:ext cx="5602045" cy="5713626"/>
          </a:xfrm>
          <a:prstGeom prst="rect">
            <a:avLst/>
          </a:prstGeom>
        </p:spPr>
      </p:pic>
      <p:pic>
        <p:nvPicPr>
          <p:cNvPr id="3" name="Picture 2"/>
          <p:cNvPicPr>
            <a:picLocks noChangeAspect="1"/>
          </p:cNvPicPr>
          <p:nvPr/>
        </p:nvPicPr>
        <p:blipFill>
          <a:blip r:embed="rId3"/>
          <a:stretch>
            <a:fillRect/>
          </a:stretch>
        </p:blipFill>
        <p:spPr>
          <a:xfrm>
            <a:off x="6297769" y="545506"/>
            <a:ext cx="5370490" cy="5713626"/>
          </a:xfrm>
          <a:prstGeom prst="rect">
            <a:avLst/>
          </a:prstGeom>
        </p:spPr>
      </p:pic>
    </p:spTree>
    <p:extLst>
      <p:ext uri="{BB962C8B-B14F-4D97-AF65-F5344CB8AC3E}">
        <p14:creationId xmlns:p14="http://schemas.microsoft.com/office/powerpoint/2010/main" val="110339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2060"/>
                </a:solidFill>
                <a:latin typeface="+mn-lt"/>
              </a:rPr>
              <a:t>Dashboards</a:t>
            </a:r>
            <a:endParaRPr lang="en-US" b="1" dirty="0">
              <a:solidFill>
                <a:srgbClr val="002060"/>
              </a:solidFill>
              <a:latin typeface="+mn-lt"/>
            </a:endParaRPr>
          </a:p>
        </p:txBody>
      </p:sp>
    </p:spTree>
    <p:extLst>
      <p:ext uri="{BB962C8B-B14F-4D97-AF65-F5344CB8AC3E}">
        <p14:creationId xmlns:p14="http://schemas.microsoft.com/office/powerpoint/2010/main" val="203469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2462" y="590550"/>
            <a:ext cx="10887075" cy="5676900"/>
          </a:xfrm>
          <a:prstGeom prst="rect">
            <a:avLst/>
          </a:prstGeom>
        </p:spPr>
      </p:pic>
    </p:spTree>
    <p:extLst>
      <p:ext uri="{BB962C8B-B14F-4D97-AF65-F5344CB8AC3E}">
        <p14:creationId xmlns:p14="http://schemas.microsoft.com/office/powerpoint/2010/main" val="240311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3412" y="685800"/>
            <a:ext cx="10925175" cy="5486400"/>
          </a:xfrm>
          <a:prstGeom prst="rect">
            <a:avLst/>
          </a:prstGeom>
        </p:spPr>
      </p:pic>
    </p:spTree>
    <p:extLst>
      <p:ext uri="{BB962C8B-B14F-4D97-AF65-F5344CB8AC3E}">
        <p14:creationId xmlns:p14="http://schemas.microsoft.com/office/powerpoint/2010/main" val="237866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383</Words>
  <Application>Microsoft Office PowerPoint</Application>
  <PresentationFormat>Widescreen</PresentationFormat>
  <Paragraphs>24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Capstone Project Food Forecasting Analysis</vt:lpstr>
      <vt:lpstr>PowerPoint Presentation</vt:lpstr>
      <vt:lpstr>Some Charts</vt:lpstr>
      <vt:lpstr>PowerPoint Presentation</vt:lpstr>
      <vt:lpstr>PowerPoint Presentation</vt:lpstr>
      <vt:lpstr>PowerPoint Presentation</vt:lpstr>
      <vt:lpstr>Dashboards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Storyboards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32</cp:revision>
  <dcterms:created xsi:type="dcterms:W3CDTF">2022-09-21T20:37:24Z</dcterms:created>
  <dcterms:modified xsi:type="dcterms:W3CDTF">2022-09-22T09:14:56Z</dcterms:modified>
</cp:coreProperties>
</file>