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9" r:id="rId5"/>
    <p:sldId id="326" r:id="rId6"/>
    <p:sldId id="335" r:id="rId7"/>
    <p:sldId id="287" r:id="rId8"/>
    <p:sldId id="274" r:id="rId9"/>
    <p:sldId id="278" r:id="rId10"/>
    <p:sldId id="300" r:id="rId11"/>
    <p:sldId id="330" r:id="rId12"/>
    <p:sldId id="331" r:id="rId13"/>
    <p:sldId id="332" r:id="rId14"/>
    <p:sldId id="333" r:id="rId15"/>
    <p:sldId id="334" r:id="rId16"/>
    <p:sldId id="336" r:id="rId17"/>
    <p:sldId id="324"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4T16:19:53.373"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44897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87433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63708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6272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1744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48713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20935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255735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9100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69961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59816-39C2-41AA-8FD3-924B8CAAE715}" type="datetimeFigureOut">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89160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59816-39C2-41AA-8FD3-924B8CAAE715}" type="datetimeFigureOut">
              <a:rPr lang="en-US" smtClean="0"/>
              <a:t>12/28/2022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FB493-C5E6-4E82-9F26-69CFEE3FCBD3}" type="slidenum">
              <a:rPr lang="en-US" smtClean="0"/>
              <a:t>‹#›</a:t>
            </a:fld>
            <a:endParaRPr lang="en-US" dirty="0"/>
          </a:p>
        </p:txBody>
      </p:sp>
    </p:spTree>
    <p:extLst>
      <p:ext uri="{BB962C8B-B14F-4D97-AF65-F5344CB8AC3E}">
        <p14:creationId xmlns:p14="http://schemas.microsoft.com/office/powerpoint/2010/main" val="231695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deepai.org/machine-learning-glossary-and-terms/machine-lear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9" y="903422"/>
            <a:ext cx="9611932" cy="2387600"/>
          </a:xfrm>
        </p:spPr>
        <p:txBody>
          <a:bodyPr>
            <a:normAutofit/>
          </a:bodyPr>
          <a:lstStyle/>
          <a:p>
            <a:r>
              <a:rPr lang="en-US" b="1" dirty="0" smtClean="0">
                <a:solidFill>
                  <a:srgbClr val="002060"/>
                </a:solidFill>
                <a:latin typeface="+mn-lt"/>
              </a:rPr>
              <a:t>Capstone Project</a:t>
            </a:r>
            <a:br>
              <a:rPr lang="en-US" b="1" dirty="0" smtClean="0">
                <a:solidFill>
                  <a:srgbClr val="002060"/>
                </a:solidFill>
                <a:latin typeface="+mn-lt"/>
              </a:rPr>
            </a:br>
            <a:r>
              <a:rPr lang="en-US" sz="2800" b="1" dirty="0">
                <a:solidFill>
                  <a:srgbClr val="C00000"/>
                </a:solidFill>
              </a:rPr>
              <a:t>Building Basic predictive models over the NYC Taxi Trip dataset</a:t>
            </a:r>
          </a:p>
        </p:txBody>
      </p:sp>
      <p:sp>
        <p:nvSpPr>
          <p:cNvPr id="3" name="Subtitle 2"/>
          <p:cNvSpPr>
            <a:spLocks noGrp="1"/>
          </p:cNvSpPr>
          <p:nvPr>
            <p:ph type="subTitle" idx="1"/>
          </p:nvPr>
        </p:nvSpPr>
        <p:spPr>
          <a:xfrm>
            <a:off x="1287887" y="4400528"/>
            <a:ext cx="9483144" cy="1655762"/>
          </a:xfrm>
        </p:spPr>
        <p:txBody>
          <a:bodyPr/>
          <a:lstStyle/>
          <a:p>
            <a:pPr algn="l"/>
            <a:r>
              <a:rPr lang="en-US" dirty="0" smtClean="0"/>
              <a:t>Submitted By 						Date of Submission</a:t>
            </a:r>
          </a:p>
          <a:p>
            <a:pPr algn="l"/>
            <a:r>
              <a:rPr lang="en-US" dirty="0" err="1" smtClean="0"/>
              <a:t>Mamta</a:t>
            </a:r>
            <a:r>
              <a:rPr lang="en-US" dirty="0" smtClean="0"/>
              <a:t> </a:t>
            </a:r>
            <a:r>
              <a:rPr lang="en-US" dirty="0" err="1" smtClean="0"/>
              <a:t>Urade</a:t>
            </a:r>
            <a:r>
              <a:rPr lang="en-US" dirty="0" smtClean="0"/>
              <a:t>						     </a:t>
            </a:r>
            <a:r>
              <a:rPr lang="en-US" dirty="0" smtClean="0"/>
              <a:t>28 </a:t>
            </a:r>
            <a:r>
              <a:rPr lang="en-US" dirty="0" smtClean="0"/>
              <a:t>Dec 2022</a:t>
            </a:r>
            <a:endParaRPr lang="en-US" dirty="0"/>
          </a:p>
        </p:txBody>
      </p:sp>
    </p:spTree>
    <p:extLst>
      <p:ext uri="{BB962C8B-B14F-4D97-AF65-F5344CB8AC3E}">
        <p14:creationId xmlns:p14="http://schemas.microsoft.com/office/powerpoint/2010/main" val="273632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7531" y="669340"/>
            <a:ext cx="10410423" cy="523220"/>
          </a:xfrm>
          <a:prstGeom prst="rect">
            <a:avLst/>
          </a:prstGeom>
        </p:spPr>
        <p:txBody>
          <a:bodyPr wrap="square">
            <a:spAutoFit/>
          </a:bodyPr>
          <a:lstStyle/>
          <a:p>
            <a:r>
              <a:rPr lang="en-US" sz="2800" b="1" spc="-97" dirty="0" smtClean="0">
                <a:solidFill>
                  <a:srgbClr val="002060"/>
                </a:solidFill>
                <a:cs typeface="Calibri" panose="020F0502020204030204" pitchFamily="34" charset="0"/>
              </a:rPr>
              <a:t>2. Build </a:t>
            </a:r>
            <a:r>
              <a:rPr lang="en-US" sz="2800" b="1" spc="-97" dirty="0">
                <a:solidFill>
                  <a:srgbClr val="002060"/>
                </a:solidFill>
                <a:cs typeface="Calibri" panose="020F0502020204030204" pitchFamily="34" charset="0"/>
              </a:rPr>
              <a:t>a benchmark model for the given dataset. </a:t>
            </a:r>
          </a:p>
        </p:txBody>
      </p:sp>
      <p:pic>
        <p:nvPicPr>
          <p:cNvPr id="5" name="Picture 4"/>
          <p:cNvPicPr>
            <a:picLocks noChangeAspect="1"/>
          </p:cNvPicPr>
          <p:nvPr/>
        </p:nvPicPr>
        <p:blipFill>
          <a:blip r:embed="rId2"/>
          <a:stretch>
            <a:fillRect/>
          </a:stretch>
        </p:blipFill>
        <p:spPr>
          <a:xfrm>
            <a:off x="1077531" y="2021983"/>
            <a:ext cx="9747631" cy="2343955"/>
          </a:xfrm>
          <a:prstGeom prst="rect">
            <a:avLst/>
          </a:prstGeom>
        </p:spPr>
      </p:pic>
    </p:spTree>
    <p:extLst>
      <p:ext uri="{BB962C8B-B14F-4D97-AF65-F5344CB8AC3E}">
        <p14:creationId xmlns:p14="http://schemas.microsoft.com/office/powerpoint/2010/main" val="203469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984" y="669340"/>
            <a:ext cx="10410423" cy="1569660"/>
          </a:xfrm>
          <a:prstGeom prst="rect">
            <a:avLst/>
          </a:prstGeom>
        </p:spPr>
        <p:txBody>
          <a:bodyPr wrap="square">
            <a:spAutoFit/>
          </a:bodyPr>
          <a:lstStyle/>
          <a:p>
            <a:r>
              <a:rPr lang="en-US" sz="2800" b="1" spc="-97" dirty="0">
                <a:solidFill>
                  <a:srgbClr val="002060"/>
                </a:solidFill>
                <a:cs typeface="Calibri" panose="020F0502020204030204" pitchFamily="34" charset="0"/>
              </a:rPr>
              <a:t>3. Build a K-Nearest </a:t>
            </a:r>
            <a:r>
              <a:rPr lang="en-US" sz="2800" b="1" spc="-97" dirty="0" err="1">
                <a:solidFill>
                  <a:srgbClr val="002060"/>
                </a:solidFill>
                <a:cs typeface="Calibri" panose="020F0502020204030204" pitchFamily="34" charset="0"/>
              </a:rPr>
              <a:t>neighbours’</a:t>
            </a:r>
            <a:r>
              <a:rPr lang="en-US" sz="2800" b="1" spc="-97" dirty="0">
                <a:solidFill>
                  <a:srgbClr val="002060"/>
                </a:solidFill>
                <a:cs typeface="Calibri" panose="020F0502020204030204" pitchFamily="34" charset="0"/>
              </a:rPr>
              <a:t> model for the given dataset and find the best value of K. </a:t>
            </a:r>
          </a:p>
          <a:p>
            <a:endParaRPr lang="en-US" sz="4000" b="1" spc="-97" dirty="0">
              <a:solidFill>
                <a:srgbClr val="002060"/>
              </a:solidFill>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922984" y="2037220"/>
            <a:ext cx="8696325" cy="1971675"/>
          </a:xfrm>
          <a:prstGeom prst="rect">
            <a:avLst/>
          </a:prstGeom>
        </p:spPr>
      </p:pic>
      <p:pic>
        <p:nvPicPr>
          <p:cNvPr id="4" name="Picture 3"/>
          <p:cNvPicPr>
            <a:picLocks noChangeAspect="1"/>
          </p:cNvPicPr>
          <p:nvPr/>
        </p:nvPicPr>
        <p:blipFill>
          <a:blip r:embed="rId3"/>
          <a:stretch>
            <a:fillRect/>
          </a:stretch>
        </p:blipFill>
        <p:spPr>
          <a:xfrm>
            <a:off x="6349017" y="3606880"/>
            <a:ext cx="3731044" cy="2853878"/>
          </a:xfrm>
          <a:prstGeom prst="rect">
            <a:avLst/>
          </a:prstGeom>
        </p:spPr>
      </p:pic>
    </p:spTree>
    <p:extLst>
      <p:ext uri="{BB962C8B-B14F-4D97-AF65-F5344CB8AC3E}">
        <p14:creationId xmlns:p14="http://schemas.microsoft.com/office/powerpoint/2010/main" val="395407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0410" y="965555"/>
            <a:ext cx="10410423" cy="1569660"/>
          </a:xfrm>
          <a:prstGeom prst="rect">
            <a:avLst/>
          </a:prstGeom>
        </p:spPr>
        <p:txBody>
          <a:bodyPr wrap="square">
            <a:spAutoFit/>
          </a:bodyPr>
          <a:lstStyle/>
          <a:p>
            <a:r>
              <a:rPr lang="en-US" sz="2800" b="1" spc="-97" dirty="0">
                <a:solidFill>
                  <a:srgbClr val="002060"/>
                </a:solidFill>
                <a:cs typeface="Calibri" panose="020F0502020204030204" pitchFamily="34" charset="0"/>
              </a:rPr>
              <a:t>4. Build a Linear model for the given dataset with regularization. Attempt to interpret the variable coefficients of the Linear Model. </a:t>
            </a:r>
          </a:p>
          <a:p>
            <a:endParaRPr lang="en-US" sz="4000" b="1" spc="-97" dirty="0">
              <a:solidFill>
                <a:srgbClr val="002060"/>
              </a:solidFill>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922541" y="2987899"/>
            <a:ext cx="8445623" cy="2028891"/>
          </a:xfrm>
          <a:prstGeom prst="rect">
            <a:avLst/>
          </a:prstGeom>
        </p:spPr>
      </p:pic>
    </p:spTree>
    <p:extLst>
      <p:ext uri="{BB962C8B-B14F-4D97-AF65-F5344CB8AC3E}">
        <p14:creationId xmlns:p14="http://schemas.microsoft.com/office/powerpoint/2010/main" val="20246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9046" y="785251"/>
            <a:ext cx="10410423" cy="1569660"/>
          </a:xfrm>
          <a:prstGeom prst="rect">
            <a:avLst/>
          </a:prstGeom>
        </p:spPr>
        <p:txBody>
          <a:bodyPr wrap="square">
            <a:spAutoFit/>
          </a:bodyPr>
          <a:lstStyle/>
          <a:p>
            <a:r>
              <a:rPr lang="en-US" sz="2800" b="1" spc="-97" dirty="0">
                <a:solidFill>
                  <a:srgbClr val="002060"/>
                </a:solidFill>
                <a:cs typeface="Calibri" panose="020F0502020204030204" pitchFamily="34" charset="0"/>
              </a:rPr>
              <a:t>5. Build a Decision tree model for the given dataset. Attempt to interpret the variable importance.</a:t>
            </a:r>
          </a:p>
          <a:p>
            <a:endParaRPr lang="en-US" sz="4000" b="1" spc="-97" dirty="0">
              <a:solidFill>
                <a:srgbClr val="002060"/>
              </a:solidFill>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404937" y="2498500"/>
            <a:ext cx="9382125" cy="1893195"/>
          </a:xfrm>
          <a:prstGeom prst="rect">
            <a:avLst/>
          </a:prstGeom>
        </p:spPr>
      </p:pic>
    </p:spTree>
    <p:extLst>
      <p:ext uri="{BB962C8B-B14F-4D97-AF65-F5344CB8AC3E}">
        <p14:creationId xmlns:p14="http://schemas.microsoft.com/office/powerpoint/2010/main" val="2674780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7988" y="682219"/>
            <a:ext cx="10410423" cy="4647426"/>
          </a:xfrm>
          <a:prstGeom prst="rect">
            <a:avLst/>
          </a:prstGeom>
        </p:spPr>
        <p:txBody>
          <a:bodyPr wrap="square">
            <a:spAutoFit/>
          </a:bodyPr>
          <a:lstStyle/>
          <a:p>
            <a:r>
              <a:rPr lang="en-US" sz="2800" b="1" spc="-97" dirty="0">
                <a:solidFill>
                  <a:srgbClr val="002060"/>
                </a:solidFill>
                <a:cs typeface="Calibri" panose="020F0502020204030204" pitchFamily="34" charset="0"/>
              </a:rPr>
              <a:t>6.Plot the following Bar plots: </a:t>
            </a:r>
          </a:p>
          <a:p>
            <a:r>
              <a:rPr lang="en-US" sz="2800" b="1" spc="-97" dirty="0">
                <a:solidFill>
                  <a:srgbClr val="002060"/>
                </a:solidFill>
                <a:cs typeface="Calibri" panose="020F0502020204030204" pitchFamily="34" charset="0"/>
              </a:rPr>
              <a:t>	0. train score of all the above models. </a:t>
            </a:r>
          </a:p>
          <a:p>
            <a:endParaRPr lang="en-US" sz="4000" dirty="0"/>
          </a:p>
          <a:p>
            <a:endParaRPr lang="en-US" sz="4000" dirty="0" smtClean="0"/>
          </a:p>
          <a:p>
            <a:endParaRPr lang="en-US" sz="4000" dirty="0"/>
          </a:p>
          <a:p>
            <a:endParaRPr lang="en-US" sz="4000" dirty="0" smtClean="0"/>
          </a:p>
          <a:p>
            <a:endParaRPr lang="en-US" sz="4000" dirty="0"/>
          </a:p>
          <a:p>
            <a:r>
              <a:rPr lang="en-US" sz="4000" dirty="0"/>
              <a:t>	</a:t>
            </a:r>
            <a:endParaRPr lang="en-US" sz="4000" b="1" spc="-97" dirty="0">
              <a:solidFill>
                <a:srgbClr val="002060"/>
              </a:solidFill>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3953879" y="1793787"/>
            <a:ext cx="5572125" cy="4171950"/>
          </a:xfrm>
          <a:prstGeom prst="rect">
            <a:avLst/>
          </a:prstGeom>
        </p:spPr>
      </p:pic>
    </p:spTree>
    <p:extLst>
      <p:ext uri="{BB962C8B-B14F-4D97-AF65-F5344CB8AC3E}">
        <p14:creationId xmlns:p14="http://schemas.microsoft.com/office/powerpoint/2010/main" val="211784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7531" y="334490"/>
            <a:ext cx="10410423" cy="1754326"/>
          </a:xfrm>
          <a:prstGeom prst="rect">
            <a:avLst/>
          </a:prstGeom>
        </p:spPr>
        <p:txBody>
          <a:bodyPr wrap="square">
            <a:spAutoFit/>
          </a:bodyPr>
          <a:lstStyle/>
          <a:p>
            <a:r>
              <a:rPr lang="en-US" sz="2800" b="1" spc="-97" dirty="0">
                <a:solidFill>
                  <a:srgbClr val="002060"/>
                </a:solidFill>
                <a:cs typeface="Calibri" panose="020F0502020204030204" pitchFamily="34" charset="0"/>
              </a:rPr>
              <a:t>1. test (not validation!) score of all the above  	     models. </a:t>
            </a:r>
          </a:p>
          <a:p>
            <a:r>
              <a:rPr lang="en-US" sz="4000" dirty="0"/>
              <a:t>	</a:t>
            </a:r>
          </a:p>
          <a:p>
            <a:endParaRPr lang="en-US" sz="4000" b="1" spc="-97" dirty="0">
              <a:solidFill>
                <a:srgbClr val="002060"/>
              </a:solidFill>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699322" y="890545"/>
            <a:ext cx="6384836" cy="3926153"/>
          </a:xfrm>
          <a:prstGeom prst="rect">
            <a:avLst/>
          </a:prstGeom>
        </p:spPr>
      </p:pic>
      <p:sp>
        <p:nvSpPr>
          <p:cNvPr id="5" name="Rectangle 4"/>
          <p:cNvSpPr/>
          <p:nvPr/>
        </p:nvSpPr>
        <p:spPr>
          <a:xfrm>
            <a:off x="1171978" y="5048518"/>
            <a:ext cx="9684912" cy="523220"/>
          </a:xfrm>
          <a:prstGeom prst="rect">
            <a:avLst/>
          </a:prstGeom>
        </p:spPr>
        <p:txBody>
          <a:bodyPr wrap="square">
            <a:spAutoFit/>
          </a:bodyPr>
          <a:lstStyle/>
          <a:p>
            <a:r>
              <a:rPr lang="en-US" sz="2800" b="1" spc="-97" dirty="0">
                <a:solidFill>
                  <a:srgbClr val="002060"/>
                </a:solidFill>
                <a:cs typeface="Calibri" panose="020F0502020204030204" pitchFamily="34" charset="0"/>
              </a:rPr>
              <a:t>2. Attempt to explain the observations from </a:t>
            </a:r>
            <a:r>
              <a:rPr lang="en-US" sz="2800" b="1" spc="-97" dirty="0" smtClean="0">
                <a:solidFill>
                  <a:srgbClr val="002060"/>
                </a:solidFill>
                <a:cs typeface="Calibri" panose="020F0502020204030204" pitchFamily="34" charset="0"/>
              </a:rPr>
              <a:t>the </a:t>
            </a:r>
            <a:r>
              <a:rPr lang="en-US" sz="2800" b="1" spc="-97" dirty="0">
                <a:solidFill>
                  <a:srgbClr val="002060"/>
                </a:solidFill>
                <a:cs typeface="Calibri" panose="020F0502020204030204" pitchFamily="34" charset="0"/>
              </a:rPr>
              <a:t>plots (optional) </a:t>
            </a:r>
          </a:p>
        </p:txBody>
      </p:sp>
    </p:spTree>
    <p:extLst>
      <p:ext uri="{BB962C8B-B14F-4D97-AF65-F5344CB8AC3E}">
        <p14:creationId xmlns:p14="http://schemas.microsoft.com/office/powerpoint/2010/main" val="3750371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7531" y="334490"/>
            <a:ext cx="10410423" cy="1323439"/>
          </a:xfrm>
          <a:prstGeom prst="rect">
            <a:avLst/>
          </a:prstGeom>
        </p:spPr>
        <p:txBody>
          <a:bodyPr wrap="square">
            <a:spAutoFit/>
          </a:bodyPr>
          <a:lstStyle/>
          <a:p>
            <a:r>
              <a:rPr lang="en-US" sz="4000" dirty="0"/>
              <a:t>	</a:t>
            </a:r>
          </a:p>
          <a:p>
            <a:endParaRPr lang="en-US" sz="4000" b="1" spc="-97" dirty="0">
              <a:solidFill>
                <a:srgbClr val="002060"/>
              </a:solidFill>
              <a:cs typeface="Calibri" panose="020F0502020204030204" pitchFamily="34" charset="0"/>
            </a:endParaRPr>
          </a:p>
        </p:txBody>
      </p:sp>
      <p:sp>
        <p:nvSpPr>
          <p:cNvPr id="5" name="Rectangle 4"/>
          <p:cNvSpPr/>
          <p:nvPr/>
        </p:nvSpPr>
        <p:spPr>
          <a:xfrm>
            <a:off x="1077531" y="579549"/>
            <a:ext cx="9684912" cy="523220"/>
          </a:xfrm>
          <a:prstGeom prst="rect">
            <a:avLst/>
          </a:prstGeom>
        </p:spPr>
        <p:txBody>
          <a:bodyPr wrap="square">
            <a:spAutoFit/>
          </a:bodyPr>
          <a:lstStyle/>
          <a:p>
            <a:r>
              <a:rPr lang="en-US" sz="2800" b="1" spc="-97" dirty="0">
                <a:solidFill>
                  <a:srgbClr val="002060"/>
                </a:solidFill>
                <a:cs typeface="Calibri" panose="020F0502020204030204" pitchFamily="34" charset="0"/>
              </a:rPr>
              <a:t>2. Attempt to explain the observations from </a:t>
            </a:r>
            <a:r>
              <a:rPr lang="en-US" sz="2800" b="1" spc="-97" dirty="0" smtClean="0">
                <a:solidFill>
                  <a:srgbClr val="002060"/>
                </a:solidFill>
                <a:cs typeface="Calibri" panose="020F0502020204030204" pitchFamily="34" charset="0"/>
              </a:rPr>
              <a:t>the </a:t>
            </a:r>
            <a:r>
              <a:rPr lang="en-US" sz="2800" b="1" spc="-97" dirty="0">
                <a:solidFill>
                  <a:srgbClr val="002060"/>
                </a:solidFill>
                <a:cs typeface="Calibri" panose="020F0502020204030204" pitchFamily="34" charset="0"/>
              </a:rPr>
              <a:t>plots (optional) </a:t>
            </a:r>
          </a:p>
        </p:txBody>
      </p:sp>
      <p:sp>
        <p:nvSpPr>
          <p:cNvPr id="2" name="Rectangle 1"/>
          <p:cNvSpPr/>
          <p:nvPr/>
        </p:nvSpPr>
        <p:spPr>
          <a:xfrm>
            <a:off x="2073498" y="1902987"/>
            <a:ext cx="7740203" cy="1015663"/>
          </a:xfrm>
          <a:prstGeom prst="rect">
            <a:avLst/>
          </a:prstGeom>
        </p:spPr>
        <p:txBody>
          <a:bodyPr wrap="square">
            <a:spAutoFit/>
          </a:bodyPr>
          <a:lstStyle/>
          <a:p>
            <a:r>
              <a:rPr lang="en-US" sz="2000" dirty="0"/>
              <a:t>from above graph we can see that the best model among K-Nearest </a:t>
            </a:r>
            <a:r>
              <a:rPr lang="en-US" sz="2000" dirty="0" err="1" smtClean="0"/>
              <a:t>neighbours</a:t>
            </a:r>
            <a:r>
              <a:rPr lang="en-US" sz="2000" dirty="0"/>
              <a:t>, Linear Regression model and Decision Tree the best one is Decision Tree in train score.</a:t>
            </a:r>
          </a:p>
        </p:txBody>
      </p:sp>
    </p:spTree>
    <p:extLst>
      <p:ext uri="{BB962C8B-B14F-4D97-AF65-F5344CB8AC3E}">
        <p14:creationId xmlns:p14="http://schemas.microsoft.com/office/powerpoint/2010/main" val="200623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481" y="414025"/>
            <a:ext cx="9144000" cy="719316"/>
          </a:xfrm>
        </p:spPr>
        <p:txBody>
          <a:bodyPr>
            <a:noAutofit/>
          </a:bodyPr>
          <a:lstStyle/>
          <a:p>
            <a:pPr algn="l"/>
            <a:r>
              <a:rPr lang="en-US" sz="4400" b="1" spc="-85" dirty="0">
                <a:solidFill>
                  <a:srgbClr val="002060"/>
                </a:solidFill>
                <a:latin typeface="+mn-lt"/>
                <a:ea typeface="+mn-ea"/>
                <a:cs typeface="Calibri" panose="020F0502020204030204" pitchFamily="34" charset="0"/>
              </a:rPr>
              <a:t>Conclusion</a:t>
            </a:r>
          </a:p>
        </p:txBody>
      </p:sp>
      <p:sp>
        <p:nvSpPr>
          <p:cNvPr id="3" name="Subtitle 2"/>
          <p:cNvSpPr>
            <a:spLocks noGrp="1"/>
          </p:cNvSpPr>
          <p:nvPr>
            <p:ph type="subTitle" idx="1"/>
          </p:nvPr>
        </p:nvSpPr>
        <p:spPr>
          <a:xfrm>
            <a:off x="880056" y="1322476"/>
            <a:ext cx="10298806" cy="5194233"/>
          </a:xfrm>
        </p:spPr>
        <p:txBody>
          <a:bodyPr>
            <a:normAutofit lnSpcReduction="10000"/>
          </a:bodyPr>
          <a:lstStyle/>
          <a:p>
            <a:pPr marL="342900" indent="-342900" algn="l">
              <a:buFont typeface="Wingdings" panose="05000000000000000000" pitchFamily="2" charset="2"/>
              <a:buChar char="v"/>
            </a:pPr>
            <a:r>
              <a:rPr lang="en-US" dirty="0"/>
              <a:t>According to the Problem statement, we come up with some </a:t>
            </a:r>
            <a:r>
              <a:rPr lang="en-US" dirty="0" smtClean="0"/>
              <a:t>results</a:t>
            </a:r>
            <a:r>
              <a:rPr lang="en-US" dirty="0"/>
              <a:t>. These results performing various </a:t>
            </a:r>
            <a:r>
              <a:rPr lang="en-US" dirty="0" smtClean="0"/>
              <a:t>task, </a:t>
            </a:r>
            <a:r>
              <a:rPr lang="en-US" dirty="0"/>
              <a:t>such as Basic Predictive </a:t>
            </a:r>
            <a:r>
              <a:rPr lang="en-US" dirty="0" smtClean="0"/>
              <a:t>Modeling, choose </a:t>
            </a:r>
            <a:r>
              <a:rPr lang="en-US" dirty="0"/>
              <a:t>evaluation metric </a:t>
            </a:r>
            <a:r>
              <a:rPr lang="en-US" dirty="0" smtClean="0"/>
              <a:t>, Benchmark model, KNN, linear model, decision tree model and plotting the graph.</a:t>
            </a:r>
          </a:p>
          <a:p>
            <a:pPr algn="l"/>
            <a:endParaRPr lang="en-US" dirty="0"/>
          </a:p>
          <a:p>
            <a:pPr marL="342900" indent="-342900" algn="l">
              <a:buFont typeface="Wingdings" panose="05000000000000000000" pitchFamily="2" charset="2"/>
              <a:buChar char="v"/>
            </a:pPr>
            <a:r>
              <a:rPr lang="en-US" dirty="0" smtClean="0"/>
              <a:t>I </a:t>
            </a:r>
            <a:r>
              <a:rPr lang="en-US" dirty="0"/>
              <a:t>have used Root mean squared error RMSE as the evaluation metric since the target variable is continuous variable. RMSE is most commonly used evaluation metrics for regression problems since it brings down the unit of the difference between predicted and actual values to the same unit as the target variable .</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smtClean="0"/>
              <a:t>Elbow method is best way to determine the value of k.</a:t>
            </a:r>
          </a:p>
          <a:p>
            <a:pPr algn="l"/>
            <a:endParaRPr lang="en-US" dirty="0" smtClean="0"/>
          </a:p>
          <a:p>
            <a:pPr marL="342900" indent="-342900" algn="l">
              <a:buFont typeface="Wingdings" panose="05000000000000000000" pitchFamily="2" charset="2"/>
              <a:buChar char="v"/>
            </a:pPr>
            <a:r>
              <a:rPr lang="en-US" dirty="0"/>
              <a:t>F</a:t>
            </a:r>
            <a:r>
              <a:rPr lang="en-US" dirty="0" smtClean="0"/>
              <a:t>rom </a:t>
            </a:r>
            <a:r>
              <a:rPr lang="en-US" dirty="0"/>
              <a:t>the graph it is evident that the decision tree is giving the best score and suitable for prediction of </a:t>
            </a:r>
            <a:r>
              <a:rPr lang="en-US" dirty="0" smtClean="0"/>
              <a:t>data.</a:t>
            </a:r>
            <a:endParaRPr lang="en-US" dirty="0"/>
          </a:p>
        </p:txBody>
      </p:sp>
    </p:spTree>
    <p:extLst>
      <p:ext uri="{BB962C8B-B14F-4D97-AF65-F5344CB8AC3E}">
        <p14:creationId xmlns:p14="http://schemas.microsoft.com/office/powerpoint/2010/main" val="297381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spc="-85" dirty="0">
                <a:solidFill>
                  <a:srgbClr val="002060"/>
                </a:solidFill>
                <a:latin typeface="+mn-lt"/>
                <a:ea typeface="+mn-ea"/>
                <a:cs typeface="Calibri" panose="020F0502020204030204" pitchFamily="34" charset="0"/>
              </a:rPr>
              <a:t>Thank you</a:t>
            </a:r>
          </a:p>
        </p:txBody>
      </p:sp>
    </p:spTree>
    <p:extLst>
      <p:ext uri="{BB962C8B-B14F-4D97-AF65-F5344CB8AC3E}">
        <p14:creationId xmlns:p14="http://schemas.microsoft.com/office/powerpoint/2010/main" val="305680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9745" y="552650"/>
            <a:ext cx="2331023" cy="769441"/>
          </a:xfrm>
          <a:prstGeom prst="rect">
            <a:avLst/>
          </a:prstGeom>
        </p:spPr>
        <p:txBody>
          <a:bodyPr wrap="none">
            <a:spAutoFit/>
          </a:bodyPr>
          <a:lstStyle/>
          <a:p>
            <a:r>
              <a:rPr lang="en-US" sz="4400" b="1" spc="-85" dirty="0" smtClean="0">
                <a:solidFill>
                  <a:srgbClr val="002060"/>
                </a:solidFill>
                <a:cs typeface="Calibri" panose="020F0502020204030204" pitchFamily="34" charset="0"/>
              </a:rPr>
              <a:t>Contents:</a:t>
            </a:r>
            <a:endParaRPr lang="en-US" dirty="0"/>
          </a:p>
        </p:txBody>
      </p:sp>
      <p:sp>
        <p:nvSpPr>
          <p:cNvPr id="3" name="TextBox 2"/>
          <p:cNvSpPr txBox="1"/>
          <p:nvPr/>
        </p:nvSpPr>
        <p:spPr>
          <a:xfrm>
            <a:off x="1571222" y="1558344"/>
            <a:ext cx="9060253" cy="4801314"/>
          </a:xfrm>
          <a:prstGeom prst="rect">
            <a:avLst/>
          </a:prstGeom>
          <a:noFill/>
        </p:spPr>
        <p:txBody>
          <a:bodyPr wrap="square" rtlCol="0">
            <a:spAutoFit/>
          </a:bodyPr>
          <a:lstStyle/>
          <a:p>
            <a:pPr marL="285750" indent="-285750">
              <a:buFont typeface="Wingdings" panose="05000000000000000000" pitchFamily="2" charset="2"/>
              <a:buChar char="q"/>
            </a:pPr>
            <a:r>
              <a:rPr lang="en-US" sz="3200" spc="-63" dirty="0">
                <a:cs typeface="Calibri" panose="020F0502020204030204" pitchFamily="34" charset="0"/>
              </a:rPr>
              <a:t>Problem</a:t>
            </a:r>
            <a:r>
              <a:rPr lang="en-US" sz="3200" spc="6" dirty="0">
                <a:cs typeface="Calibri" panose="020F0502020204030204" pitchFamily="34" charset="0"/>
              </a:rPr>
              <a:t> </a:t>
            </a:r>
            <a:r>
              <a:rPr lang="en-US" sz="3200" spc="-91" dirty="0" smtClean="0">
                <a:cs typeface="Calibri" panose="020F0502020204030204" pitchFamily="34" charset="0"/>
              </a:rPr>
              <a:t>Definition</a:t>
            </a:r>
            <a:endParaRPr lang="en-US" sz="3200" spc="-91" dirty="0" smtClean="0">
              <a:cs typeface="Calibri" panose="020F0502020204030204" pitchFamily="34" charset="0"/>
            </a:endParaRPr>
          </a:p>
          <a:p>
            <a:endParaRPr lang="en-US" sz="3200" spc="-91" dirty="0" smtClean="0">
              <a:cs typeface="Calibri" panose="020F0502020204030204" pitchFamily="34" charset="0"/>
            </a:endParaRPr>
          </a:p>
          <a:p>
            <a:pPr marL="285750" indent="-285750">
              <a:buFont typeface="Wingdings" panose="05000000000000000000" pitchFamily="2" charset="2"/>
              <a:buChar char="q"/>
            </a:pPr>
            <a:r>
              <a:rPr lang="en-US" sz="3200" spc="-97" dirty="0">
                <a:cs typeface="Calibri" panose="020F0502020204030204" pitchFamily="34" charset="0"/>
              </a:rPr>
              <a:t>Data </a:t>
            </a:r>
            <a:r>
              <a:rPr lang="en-US" sz="3200" spc="-97" dirty="0" smtClean="0">
                <a:cs typeface="Calibri" panose="020F0502020204030204" pitchFamily="34" charset="0"/>
              </a:rPr>
              <a:t>description</a:t>
            </a:r>
          </a:p>
          <a:p>
            <a:endParaRPr lang="en-US" sz="3200" spc="-97" dirty="0" smtClean="0">
              <a:cs typeface="Calibri" panose="020F0502020204030204" pitchFamily="34" charset="0"/>
            </a:endParaRPr>
          </a:p>
          <a:p>
            <a:pPr marL="285750" indent="-285750">
              <a:buFont typeface="Wingdings" panose="05000000000000000000" pitchFamily="2" charset="2"/>
              <a:buChar char="q"/>
            </a:pPr>
            <a:r>
              <a:rPr lang="en-US" sz="3200" spc="-97" dirty="0" smtClean="0">
                <a:cs typeface="Calibri" panose="020F0502020204030204" pitchFamily="34" charset="0"/>
              </a:rPr>
              <a:t>Data </a:t>
            </a:r>
            <a:r>
              <a:rPr lang="en-US" sz="3200" spc="-97" dirty="0" smtClean="0">
                <a:cs typeface="Calibri" panose="020F0502020204030204" pitchFamily="34" charset="0"/>
              </a:rPr>
              <a:t>Exploration </a:t>
            </a:r>
            <a:r>
              <a:rPr lang="en-US" sz="3200" spc="-97" dirty="0">
                <a:cs typeface="Calibri" panose="020F0502020204030204" pitchFamily="34" charset="0"/>
              </a:rPr>
              <a:t>and Transformation</a:t>
            </a:r>
            <a:endParaRPr lang="en-US" sz="3200" spc="-97" dirty="0">
              <a:cs typeface="Calibri" panose="020F0502020204030204" pitchFamily="34" charset="0"/>
            </a:endParaRPr>
          </a:p>
          <a:p>
            <a:endParaRPr lang="en-US" sz="3200" spc="-97" dirty="0">
              <a:cs typeface="Calibri" panose="020F0502020204030204" pitchFamily="34" charset="0"/>
            </a:endParaRPr>
          </a:p>
          <a:p>
            <a:pPr marL="285750" indent="-285750">
              <a:buFont typeface="Wingdings" panose="05000000000000000000" pitchFamily="2" charset="2"/>
              <a:buChar char="q"/>
            </a:pPr>
            <a:r>
              <a:rPr lang="en-US" sz="3200" spc="-97" dirty="0" smtClean="0">
                <a:cs typeface="Calibri" panose="020F0502020204030204" pitchFamily="34" charset="0"/>
              </a:rPr>
              <a:t>All </a:t>
            </a:r>
            <a:r>
              <a:rPr lang="en-US" sz="3200" spc="-97" dirty="0">
                <a:cs typeface="Calibri" panose="020F0502020204030204" pitchFamily="34" charset="0"/>
              </a:rPr>
              <a:t>the given </a:t>
            </a:r>
            <a:r>
              <a:rPr lang="en-US" sz="3200" spc="-97" dirty="0" smtClean="0">
                <a:cs typeface="Calibri" panose="020F0502020204030204" pitchFamily="34" charset="0"/>
              </a:rPr>
              <a:t>task (Predictive Modelling)</a:t>
            </a:r>
            <a:endParaRPr lang="en-US" sz="3200" spc="-97" dirty="0" smtClean="0">
              <a:cs typeface="Calibri" panose="020F0502020204030204" pitchFamily="34" charset="0"/>
            </a:endParaRPr>
          </a:p>
          <a:p>
            <a:endParaRPr lang="en-US" sz="3200" spc="-97" dirty="0" smtClean="0">
              <a:cs typeface="Calibri" panose="020F0502020204030204" pitchFamily="34" charset="0"/>
            </a:endParaRPr>
          </a:p>
          <a:p>
            <a:pPr marL="285750" indent="-285750">
              <a:buFont typeface="Wingdings" panose="05000000000000000000" pitchFamily="2" charset="2"/>
              <a:buChar char="q"/>
            </a:pPr>
            <a:r>
              <a:rPr lang="en-US" sz="3200" spc="-97" dirty="0" smtClean="0">
                <a:cs typeface="Calibri" panose="020F0502020204030204" pitchFamily="34" charset="0"/>
              </a:rPr>
              <a:t>Conclusion</a:t>
            </a:r>
            <a:endParaRPr lang="en-US" sz="3200" spc="-91" dirty="0" smtClean="0">
              <a:cs typeface="Calibri" panose="020F0502020204030204" pitchFamily="34" charset="0"/>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60566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6518" y="376612"/>
            <a:ext cx="11097298" cy="769441"/>
          </a:xfrm>
          <a:prstGeom prst="rect">
            <a:avLst/>
          </a:prstGeom>
        </p:spPr>
        <p:txBody>
          <a:bodyPr wrap="square">
            <a:spAutoFit/>
          </a:bodyPr>
          <a:lstStyle/>
          <a:p>
            <a:pPr marL="14432">
              <a:spcBef>
                <a:spcPts val="153"/>
              </a:spcBef>
            </a:pPr>
            <a:r>
              <a:rPr lang="en-US" sz="4400" b="1" spc="-97" dirty="0" smtClean="0">
                <a:solidFill>
                  <a:srgbClr val="002060"/>
                </a:solidFill>
                <a:cs typeface="Calibri" panose="020F0502020204030204" pitchFamily="34" charset="0"/>
              </a:rPr>
              <a:t>Here's</a:t>
            </a:r>
            <a:r>
              <a:rPr lang="en-US" sz="4400" b="1" spc="6" dirty="0" smtClean="0">
                <a:solidFill>
                  <a:srgbClr val="002060"/>
                </a:solidFill>
                <a:cs typeface="Calibri" panose="020F0502020204030204" pitchFamily="34" charset="0"/>
              </a:rPr>
              <a:t> </a:t>
            </a:r>
            <a:r>
              <a:rPr lang="en-US" sz="4400" b="1" spc="-85" dirty="0" smtClean="0">
                <a:solidFill>
                  <a:srgbClr val="002060"/>
                </a:solidFill>
                <a:cs typeface="Calibri" panose="020F0502020204030204" pitchFamily="34" charset="0"/>
              </a:rPr>
              <a:t>the</a:t>
            </a:r>
            <a:r>
              <a:rPr lang="en-US" sz="4400" b="1" spc="11" dirty="0" smtClean="0">
                <a:solidFill>
                  <a:srgbClr val="002060"/>
                </a:solidFill>
                <a:cs typeface="Calibri" panose="020F0502020204030204" pitchFamily="34" charset="0"/>
              </a:rPr>
              <a:t> </a:t>
            </a:r>
            <a:r>
              <a:rPr lang="en-US" sz="4400" b="1" spc="-63" dirty="0" smtClean="0">
                <a:solidFill>
                  <a:srgbClr val="002060"/>
                </a:solidFill>
                <a:cs typeface="Calibri" panose="020F0502020204030204" pitchFamily="34" charset="0"/>
              </a:rPr>
              <a:t>Problem</a:t>
            </a:r>
            <a:r>
              <a:rPr lang="en-US" sz="4400" b="1" spc="6" dirty="0" smtClean="0">
                <a:solidFill>
                  <a:srgbClr val="002060"/>
                </a:solidFill>
                <a:cs typeface="Calibri" panose="020F0502020204030204" pitchFamily="34" charset="0"/>
              </a:rPr>
              <a:t> </a:t>
            </a:r>
            <a:r>
              <a:rPr lang="en-US" sz="4400" b="1" spc="-91" dirty="0" smtClean="0">
                <a:solidFill>
                  <a:srgbClr val="002060"/>
                </a:solidFill>
                <a:cs typeface="Calibri" panose="020F0502020204030204" pitchFamily="34" charset="0"/>
              </a:rPr>
              <a:t>Definition</a:t>
            </a:r>
            <a:r>
              <a:rPr lang="en-US" sz="4400" b="1" spc="-91" dirty="0" smtClean="0">
                <a:solidFill>
                  <a:srgbClr val="002060"/>
                </a:solidFill>
                <a:cs typeface="Calibri" panose="020F0502020204030204" pitchFamily="34" charset="0"/>
              </a:rPr>
              <a:t>:</a:t>
            </a:r>
            <a:endParaRPr lang="en-US" sz="4400" b="1" spc="-91" dirty="0" smtClean="0">
              <a:solidFill>
                <a:srgbClr val="002060"/>
              </a:solidFill>
              <a:cs typeface="Calibri" panose="020F0502020204030204" pitchFamily="34" charset="0"/>
            </a:endParaRPr>
          </a:p>
        </p:txBody>
      </p:sp>
      <p:sp>
        <p:nvSpPr>
          <p:cNvPr id="2" name="Rectangle 1"/>
          <p:cNvSpPr/>
          <p:nvPr/>
        </p:nvSpPr>
        <p:spPr>
          <a:xfrm>
            <a:off x="566672" y="1146053"/>
            <a:ext cx="10668000" cy="5570756"/>
          </a:xfrm>
          <a:prstGeom prst="rect">
            <a:avLst/>
          </a:prstGeom>
        </p:spPr>
        <p:txBody>
          <a:bodyPr wrap="square">
            <a:spAutoFit/>
          </a:bodyPr>
          <a:lstStyle/>
          <a:p>
            <a:r>
              <a:rPr lang="en-US" sz="2800" dirty="0">
                <a:solidFill>
                  <a:schemeClr val="accent2">
                    <a:lumMod val="75000"/>
                  </a:schemeClr>
                </a:solidFill>
              </a:rPr>
              <a:t>Project: Building Basic predictive models over the NYC Taxi Trip dataset.</a:t>
            </a:r>
          </a:p>
          <a:p>
            <a:endParaRPr lang="en-US" sz="2800" dirty="0">
              <a:solidFill>
                <a:schemeClr val="accent2">
                  <a:lumMod val="75000"/>
                </a:schemeClr>
              </a:solidFill>
            </a:endParaRPr>
          </a:p>
          <a:p>
            <a:r>
              <a:rPr lang="en-US" sz="2000" dirty="0"/>
              <a:t>You are provided with the NYC Taxi Trip Dataset. This dataset contains information about the taxi trips that took place in different parts of New York City and how much time did that trip take to complete. </a:t>
            </a:r>
          </a:p>
          <a:p>
            <a:endParaRPr lang="en-US" sz="2000" dirty="0"/>
          </a:p>
          <a:p>
            <a:r>
              <a:rPr lang="en-US" sz="2000" dirty="0"/>
              <a:t>In this project, the following are the tasks you must complete and submitted. </a:t>
            </a:r>
          </a:p>
          <a:p>
            <a:endParaRPr lang="en-US" sz="2000" dirty="0"/>
          </a:p>
          <a:p>
            <a:pPr marL="342900" indent="-342900">
              <a:buAutoNum type="arabicPeriod"/>
            </a:pPr>
            <a:r>
              <a:rPr lang="en-US" sz="2000" dirty="0"/>
              <a:t>Choose the most suitable evaluation metric and state why you chose it.</a:t>
            </a:r>
          </a:p>
          <a:p>
            <a:pPr marL="342900" indent="-342900">
              <a:buAutoNum type="arabicPeriod"/>
            </a:pPr>
            <a:r>
              <a:rPr lang="en-US" sz="2000" dirty="0"/>
              <a:t>Build a benchmark model for the given dataset. </a:t>
            </a:r>
          </a:p>
          <a:p>
            <a:pPr marL="342900" indent="-342900">
              <a:buAutoNum type="arabicPeriod"/>
            </a:pPr>
            <a:r>
              <a:rPr lang="en-US" sz="2000" dirty="0"/>
              <a:t>Build a K-Nearest </a:t>
            </a:r>
            <a:r>
              <a:rPr lang="en-US" sz="2000" dirty="0" err="1"/>
              <a:t>neighbours’</a:t>
            </a:r>
            <a:r>
              <a:rPr lang="en-US" sz="2000" dirty="0"/>
              <a:t> model for the given dataset and find the best value of K. </a:t>
            </a:r>
          </a:p>
          <a:p>
            <a:pPr marL="342900" indent="-342900">
              <a:buAutoNum type="arabicPeriod"/>
            </a:pPr>
            <a:r>
              <a:rPr lang="en-US" sz="2000" dirty="0"/>
              <a:t>Build a Linear model for the given dataset with </a:t>
            </a:r>
            <a:r>
              <a:rPr lang="en-US" sz="2000" dirty="0" err="1"/>
              <a:t>regularisation</a:t>
            </a:r>
            <a:r>
              <a:rPr lang="en-US" sz="2000" dirty="0"/>
              <a:t>. Attempt to interpret the variable coefficients of the Linear Model. </a:t>
            </a:r>
          </a:p>
          <a:p>
            <a:pPr marL="342900" indent="-342900">
              <a:buAutoNum type="arabicPeriod"/>
            </a:pPr>
            <a:r>
              <a:rPr lang="en-US" sz="2000" dirty="0"/>
              <a:t>Build a Decision tree model for the given dataset. Attempt to interpret the variable importance.</a:t>
            </a:r>
          </a:p>
          <a:p>
            <a:pPr marL="342900" indent="-342900">
              <a:buAutoNum type="arabicPeriod"/>
            </a:pPr>
            <a:r>
              <a:rPr lang="en-US" sz="2000" dirty="0"/>
              <a:t>Plot the following Bar plots: </a:t>
            </a:r>
          </a:p>
          <a:p>
            <a:r>
              <a:rPr lang="en-US" sz="2000" dirty="0"/>
              <a:t>	0. train score of all the above models. </a:t>
            </a:r>
          </a:p>
          <a:p>
            <a:r>
              <a:rPr lang="en-US" sz="2000" dirty="0"/>
              <a:t>	1. test (not validation!) score of all the above models. </a:t>
            </a:r>
          </a:p>
          <a:p>
            <a:r>
              <a:rPr lang="en-US" sz="2000" dirty="0"/>
              <a:t>	2. Attempt to explain the observations from the plots (optional) </a:t>
            </a:r>
          </a:p>
        </p:txBody>
      </p:sp>
    </p:spTree>
    <p:extLst>
      <p:ext uri="{BB962C8B-B14F-4D97-AF65-F5344CB8AC3E}">
        <p14:creationId xmlns:p14="http://schemas.microsoft.com/office/powerpoint/2010/main" val="73145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506792"/>
            <a:ext cx="10515600" cy="678064"/>
          </a:xfrm>
        </p:spPr>
        <p:txBody>
          <a:bodyPr>
            <a:normAutofit fontScale="90000"/>
          </a:bodyPr>
          <a:lstStyle/>
          <a:p>
            <a:pPr marL="14432">
              <a:spcBef>
                <a:spcPts val="153"/>
              </a:spcBef>
            </a:pPr>
            <a:r>
              <a:rPr lang="en-US" b="1" spc="-97" dirty="0" smtClean="0">
                <a:solidFill>
                  <a:srgbClr val="002060"/>
                </a:solidFill>
                <a:latin typeface="+mn-lt"/>
                <a:ea typeface="+mn-ea"/>
                <a:cs typeface="Calibri" panose="020F0502020204030204" pitchFamily="34" charset="0"/>
              </a:rPr>
              <a:t>Data description:</a:t>
            </a:r>
            <a:endParaRPr lang="en-US" b="1" spc="-97" dirty="0">
              <a:solidFill>
                <a:srgbClr val="002060"/>
              </a:solidFill>
              <a:latin typeface="+mn-lt"/>
              <a:ea typeface="+mn-ea"/>
              <a:cs typeface="Calibri" panose="020F0502020204030204" pitchFamily="34" charset="0"/>
            </a:endParaRPr>
          </a:p>
        </p:txBody>
      </p:sp>
      <p:sp>
        <p:nvSpPr>
          <p:cNvPr id="3" name="Content Placeholder 2"/>
          <p:cNvSpPr>
            <a:spLocks noGrp="1"/>
          </p:cNvSpPr>
          <p:nvPr>
            <p:ph idx="1"/>
          </p:nvPr>
        </p:nvSpPr>
        <p:spPr>
          <a:xfrm>
            <a:off x="838200" y="1184856"/>
            <a:ext cx="10515600" cy="4992107"/>
          </a:xfrm>
        </p:spPr>
        <p:txBody>
          <a:bodyPr>
            <a:normAutofit fontScale="92500" lnSpcReduction="10000"/>
          </a:bodyPr>
          <a:lstStyle/>
          <a:p>
            <a:endParaRPr lang="en-US" sz="2200" b="1" dirty="0" smtClean="0"/>
          </a:p>
          <a:p>
            <a:r>
              <a:rPr lang="en-US" sz="2200" b="1" dirty="0" smtClean="0"/>
              <a:t>id</a:t>
            </a:r>
            <a:r>
              <a:rPr lang="en-US" sz="2200" dirty="0"/>
              <a:t> - a unique identifier for each trip</a:t>
            </a:r>
          </a:p>
          <a:p>
            <a:r>
              <a:rPr lang="en-US" sz="2200" b="1" dirty="0" err="1"/>
              <a:t>vendor_id</a:t>
            </a:r>
            <a:r>
              <a:rPr lang="en-US" sz="2200" dirty="0"/>
              <a:t> - a code indicating the provider associated with the trip record</a:t>
            </a:r>
          </a:p>
          <a:p>
            <a:r>
              <a:rPr lang="en-US" sz="2200" b="1" dirty="0" err="1"/>
              <a:t>pickup_datetime</a:t>
            </a:r>
            <a:r>
              <a:rPr lang="en-US" sz="2200" dirty="0"/>
              <a:t> - date and time when the meter was engaged</a:t>
            </a:r>
          </a:p>
          <a:p>
            <a:r>
              <a:rPr lang="en-US" sz="2200" b="1" dirty="0" err="1"/>
              <a:t>dropoff_datetime</a:t>
            </a:r>
            <a:r>
              <a:rPr lang="en-US" sz="2200" dirty="0"/>
              <a:t> - date and time when the meter was disengaged</a:t>
            </a:r>
          </a:p>
          <a:p>
            <a:r>
              <a:rPr lang="en-US" sz="2200" b="1" dirty="0" err="1"/>
              <a:t>passenger_count</a:t>
            </a:r>
            <a:r>
              <a:rPr lang="en-US" sz="2200" dirty="0"/>
              <a:t> - the number of passengers in the vehicle (driver entered value)</a:t>
            </a:r>
          </a:p>
          <a:p>
            <a:r>
              <a:rPr lang="en-US" sz="2200" b="1" dirty="0" err="1"/>
              <a:t>pickup_longitude</a:t>
            </a:r>
            <a:r>
              <a:rPr lang="en-US" sz="2200" dirty="0"/>
              <a:t> - the longitude where the meter was engaged</a:t>
            </a:r>
          </a:p>
          <a:p>
            <a:r>
              <a:rPr lang="en-US" sz="2200" b="1" dirty="0" err="1"/>
              <a:t>pickup_latitude</a:t>
            </a:r>
            <a:r>
              <a:rPr lang="en-US" sz="2200" dirty="0"/>
              <a:t> - the latitude where the meter was engaged</a:t>
            </a:r>
          </a:p>
          <a:p>
            <a:r>
              <a:rPr lang="en-US" sz="2200" b="1" dirty="0" err="1"/>
              <a:t>dropoff_longitude</a:t>
            </a:r>
            <a:r>
              <a:rPr lang="en-US" sz="2200" dirty="0"/>
              <a:t> - the longitude where the meter was disengaged</a:t>
            </a:r>
          </a:p>
          <a:p>
            <a:r>
              <a:rPr lang="en-US" sz="2200" b="1" dirty="0" err="1"/>
              <a:t>dropoff_latitude</a:t>
            </a:r>
            <a:r>
              <a:rPr lang="en-US" sz="2200" dirty="0"/>
              <a:t> - the latitude where the meter was disengaged</a:t>
            </a:r>
          </a:p>
          <a:p>
            <a:r>
              <a:rPr lang="en-US" sz="2200" b="1" dirty="0" err="1"/>
              <a:t>store_and_fwd_flag</a:t>
            </a:r>
            <a:r>
              <a:rPr lang="en-US" sz="2200" dirty="0"/>
              <a:t> - This flag indicates whether the trip record was held in vehicle memory before sending to the vendor because the vehicle did not have a connection to the server (Y=store and forward; N=not a store and forward trip)</a:t>
            </a:r>
          </a:p>
          <a:p>
            <a:r>
              <a:rPr lang="en-US" sz="2200" b="1" dirty="0" err="1"/>
              <a:t>trip_duration</a:t>
            </a:r>
            <a:r>
              <a:rPr lang="en-US" sz="2200" dirty="0"/>
              <a:t> - (target) duration of the trip in seconds</a:t>
            </a:r>
          </a:p>
          <a:p>
            <a:endParaRPr lang="en-US" dirty="0"/>
          </a:p>
        </p:txBody>
      </p:sp>
    </p:spTree>
    <p:extLst>
      <p:ext uri="{BB962C8B-B14F-4D97-AF65-F5344CB8AC3E}">
        <p14:creationId xmlns:p14="http://schemas.microsoft.com/office/powerpoint/2010/main" val="8630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309"/>
            <a:ext cx="10250510" cy="729579"/>
          </a:xfrm>
        </p:spPr>
        <p:txBody>
          <a:bodyPr>
            <a:normAutofit/>
          </a:bodyPr>
          <a:lstStyle/>
          <a:p>
            <a:r>
              <a:rPr lang="en-US" b="1" spc="-85" dirty="0">
                <a:solidFill>
                  <a:srgbClr val="002060"/>
                </a:solidFill>
                <a:latin typeface="+mn-lt"/>
                <a:ea typeface="+mn-ea"/>
                <a:cs typeface="Calibri" panose="020F0502020204030204" pitchFamily="34" charset="0"/>
              </a:rPr>
              <a:t>Data </a:t>
            </a:r>
            <a:r>
              <a:rPr lang="en-US" b="1" spc="-85" dirty="0" smtClean="0">
                <a:solidFill>
                  <a:srgbClr val="002060"/>
                </a:solidFill>
                <a:latin typeface="+mn-lt"/>
                <a:ea typeface="+mn-ea"/>
                <a:cs typeface="Calibri" panose="020F0502020204030204" pitchFamily="34" charset="0"/>
              </a:rPr>
              <a:t>Exploration and Transformation:</a:t>
            </a:r>
            <a:endParaRPr lang="en-US" b="1" spc="-85" dirty="0">
              <a:solidFill>
                <a:srgbClr val="002060"/>
              </a:solidFill>
              <a:latin typeface="+mn-lt"/>
              <a:ea typeface="+mn-ea"/>
              <a:cs typeface="Calibri" panose="020F0502020204030204" pitchFamily="34" charset="0"/>
            </a:endParaRPr>
          </a:p>
        </p:txBody>
      </p:sp>
      <p:sp>
        <p:nvSpPr>
          <p:cNvPr id="3" name="Content Placeholder 2"/>
          <p:cNvSpPr>
            <a:spLocks noGrp="1"/>
          </p:cNvSpPr>
          <p:nvPr>
            <p:ph idx="1"/>
          </p:nvPr>
        </p:nvSpPr>
        <p:spPr/>
        <p:txBody>
          <a:bodyPr>
            <a:normAutofit/>
          </a:bodyPr>
          <a:lstStyle/>
          <a:p>
            <a:pPr marL="266700" marR="420529" indent="-257175">
              <a:spcBef>
                <a:spcPts val="79"/>
              </a:spcBef>
              <a:buFont typeface="Arial"/>
              <a:buChar char="•"/>
              <a:tabLst>
                <a:tab pos="266224" algn="l"/>
                <a:tab pos="266700" algn="l"/>
              </a:tabLst>
            </a:pPr>
            <a:r>
              <a:rPr lang="en-US" sz="2000" dirty="0"/>
              <a:t>The dataset contains 739322 rows and 11  columns.</a:t>
            </a:r>
          </a:p>
          <a:p>
            <a:pPr marL="266700" marR="3810" indent="-257175">
              <a:spcBef>
                <a:spcPts val="574"/>
              </a:spcBef>
              <a:buFont typeface="Arial"/>
              <a:buChar char="•"/>
              <a:tabLst>
                <a:tab pos="266224" algn="l"/>
                <a:tab pos="266700" algn="l"/>
              </a:tabLst>
            </a:pPr>
            <a:r>
              <a:rPr lang="en-US" sz="2000" b="1" dirty="0"/>
              <a:t>Categorical variables</a:t>
            </a:r>
            <a:r>
              <a:rPr lang="en-US" sz="2000" dirty="0"/>
              <a:t>: id, </a:t>
            </a:r>
            <a:r>
              <a:rPr lang="en-US" sz="2000" dirty="0" err="1"/>
              <a:t>pickup_datetime</a:t>
            </a:r>
            <a:r>
              <a:rPr lang="en-US" sz="2000" dirty="0"/>
              <a:t>, </a:t>
            </a:r>
            <a:r>
              <a:rPr lang="en-US" sz="2000" dirty="0" err="1"/>
              <a:t>dropoff_datetime</a:t>
            </a:r>
            <a:r>
              <a:rPr lang="en-US" sz="2000" dirty="0"/>
              <a:t>, </a:t>
            </a:r>
            <a:r>
              <a:rPr lang="en-US" sz="2000" dirty="0" err="1"/>
              <a:t>store_and_fwd_flag</a:t>
            </a:r>
            <a:endParaRPr lang="en-US" sz="2000" dirty="0"/>
          </a:p>
          <a:p>
            <a:pPr marL="266700" marR="3810" indent="-257175">
              <a:spcBef>
                <a:spcPts val="574"/>
              </a:spcBef>
              <a:buFont typeface="Arial"/>
              <a:buChar char="•"/>
              <a:tabLst>
                <a:tab pos="266224" algn="l"/>
                <a:tab pos="266700" algn="l"/>
              </a:tabLst>
            </a:pPr>
            <a:r>
              <a:rPr lang="en-US" sz="2000" b="1" dirty="0" smtClean="0"/>
              <a:t>Continuous variables: </a:t>
            </a:r>
            <a:r>
              <a:rPr lang="en-US" sz="2000" dirty="0" err="1" smtClean="0"/>
              <a:t>vendor_id</a:t>
            </a:r>
            <a:r>
              <a:rPr lang="en-US" sz="2000" dirty="0" smtClean="0"/>
              <a:t>, </a:t>
            </a:r>
            <a:r>
              <a:rPr lang="en-US" sz="2000" dirty="0" err="1" smtClean="0"/>
              <a:t>passenger_count</a:t>
            </a:r>
            <a:r>
              <a:rPr lang="en-US" sz="2000" dirty="0" smtClean="0"/>
              <a:t>, </a:t>
            </a:r>
            <a:r>
              <a:rPr lang="en-US" sz="2000" dirty="0" err="1" smtClean="0"/>
              <a:t>pickup_longitude</a:t>
            </a:r>
            <a:r>
              <a:rPr lang="en-US" sz="2000" dirty="0" smtClean="0"/>
              <a:t>, </a:t>
            </a:r>
            <a:r>
              <a:rPr lang="en-US" sz="2000" dirty="0" err="1" smtClean="0"/>
              <a:t>pickup_latitude</a:t>
            </a:r>
            <a:r>
              <a:rPr lang="en-US" sz="2000" dirty="0" smtClean="0"/>
              <a:t> </a:t>
            </a:r>
            <a:r>
              <a:rPr lang="en-US" sz="2000" dirty="0" err="1" smtClean="0"/>
              <a:t>dropoff_longitude</a:t>
            </a:r>
            <a:r>
              <a:rPr lang="en-US" sz="2000" dirty="0" smtClean="0"/>
              <a:t>, </a:t>
            </a:r>
            <a:r>
              <a:rPr lang="en-US" sz="2000" dirty="0" err="1" smtClean="0"/>
              <a:t>dropoff_latitude</a:t>
            </a:r>
            <a:endParaRPr lang="en-US" sz="2000" dirty="0" smtClean="0"/>
          </a:p>
          <a:p>
            <a:pPr marL="266700" marR="3810" indent="-257175">
              <a:spcBef>
                <a:spcPts val="574"/>
              </a:spcBef>
              <a:buFont typeface="Arial"/>
              <a:buChar char="•"/>
              <a:tabLst>
                <a:tab pos="266224" algn="l"/>
                <a:tab pos="266700" algn="l"/>
              </a:tabLst>
            </a:pPr>
            <a:r>
              <a:rPr lang="en-US" sz="2000" b="1" dirty="0" smtClean="0"/>
              <a:t>Target </a:t>
            </a:r>
            <a:r>
              <a:rPr lang="en-US" sz="2000" b="1" dirty="0"/>
              <a:t>Exploration:</a:t>
            </a:r>
            <a:r>
              <a:rPr lang="en-US" sz="2000" dirty="0"/>
              <a:t> </a:t>
            </a:r>
            <a:r>
              <a:rPr lang="en-US" sz="2000" dirty="0" err="1"/>
              <a:t>trip_duratation</a:t>
            </a:r>
            <a:endParaRPr lang="en-US" sz="2000" dirty="0"/>
          </a:p>
          <a:p>
            <a:pPr marL="9525" marR="3810" indent="0">
              <a:spcBef>
                <a:spcPts val="574"/>
              </a:spcBef>
              <a:buNone/>
              <a:tabLst>
                <a:tab pos="266224" algn="l"/>
                <a:tab pos="266700" algn="l"/>
              </a:tabLst>
            </a:pPr>
            <a:r>
              <a:rPr lang="en-US" sz="2000" dirty="0"/>
              <a:t>     Here the </a:t>
            </a:r>
            <a:r>
              <a:rPr lang="en-US" sz="2000" dirty="0" err="1"/>
              <a:t>trip_duration</a:t>
            </a:r>
            <a:r>
              <a:rPr lang="en-US" sz="2000" dirty="0"/>
              <a:t> is a </a:t>
            </a:r>
            <a:r>
              <a:rPr lang="en-US" sz="2000" dirty="0" err="1"/>
              <a:t>continuos</a:t>
            </a:r>
            <a:r>
              <a:rPr lang="en-US" sz="2000" dirty="0"/>
              <a:t> variable, which determines that the problem is a regression    	problem.</a:t>
            </a:r>
          </a:p>
          <a:p>
            <a:pPr marL="266700" indent="-257175">
              <a:spcBef>
                <a:spcPts val="574"/>
              </a:spcBef>
              <a:buFont typeface="Arial"/>
              <a:buChar char="•"/>
              <a:tabLst>
                <a:tab pos="266224" algn="l"/>
                <a:tab pos="266700" algn="l"/>
              </a:tabLst>
            </a:pPr>
            <a:r>
              <a:rPr lang="en-US" sz="2000" dirty="0"/>
              <a:t>No null values present.</a:t>
            </a:r>
          </a:p>
          <a:p>
            <a:pPr marL="266700" indent="-257175">
              <a:spcBef>
                <a:spcPts val="574"/>
              </a:spcBef>
              <a:buFont typeface="Arial"/>
              <a:buChar char="•"/>
              <a:tabLst>
                <a:tab pos="266224" algn="l"/>
                <a:tab pos="266700" algn="l"/>
              </a:tabLst>
            </a:pPr>
            <a:r>
              <a:rPr lang="en-US" sz="2000" dirty="0"/>
              <a:t>No missing values present in our dataset</a:t>
            </a:r>
            <a:r>
              <a:rPr lang="en-US" sz="2000" dirty="0" smtClean="0"/>
              <a:t>.</a:t>
            </a:r>
          </a:p>
          <a:p>
            <a:pPr marL="266700" indent="-257175">
              <a:spcBef>
                <a:spcPts val="574"/>
              </a:spcBef>
              <a:buFont typeface="Arial"/>
              <a:buChar char="•"/>
              <a:tabLst>
                <a:tab pos="266224" algn="l"/>
                <a:tab pos="266700" algn="l"/>
              </a:tabLst>
            </a:pPr>
            <a:r>
              <a:rPr lang="en-US" sz="2000" dirty="0" smtClean="0"/>
              <a:t>Here we are import the data, describe the data, see distribution in the data, do statistical testing, analysis, visualization, null values check, standardize data, create train test split, use different models, and then comparing the results and plot a graph.</a:t>
            </a:r>
            <a:endParaRPr lang="en-US" sz="2000" dirty="0"/>
          </a:p>
          <a:p>
            <a:pPr marL="9525" indent="0">
              <a:spcBef>
                <a:spcPts val="574"/>
              </a:spcBef>
              <a:buNone/>
              <a:tabLst>
                <a:tab pos="266224" algn="l"/>
                <a:tab pos="266700" algn="l"/>
              </a:tabLst>
            </a:pPr>
            <a:endParaRPr lang="en-US" dirty="0"/>
          </a:p>
          <a:p>
            <a:pPr marL="266700" indent="-257175">
              <a:spcBef>
                <a:spcPts val="574"/>
              </a:spcBef>
              <a:buFont typeface="Arial"/>
              <a:buChar char="•"/>
              <a:tabLst>
                <a:tab pos="266224" algn="l"/>
                <a:tab pos="266700" algn="l"/>
              </a:tabLst>
            </a:pPr>
            <a:endParaRPr lang="en-US" sz="1900" dirty="0"/>
          </a:p>
        </p:txBody>
      </p:sp>
    </p:spTree>
    <p:extLst>
      <p:ext uri="{BB962C8B-B14F-4D97-AF65-F5344CB8AC3E}">
        <p14:creationId xmlns:p14="http://schemas.microsoft.com/office/powerpoint/2010/main" val="70691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76" y="2871989"/>
            <a:ext cx="6825804" cy="1210614"/>
          </a:xfrm>
        </p:spPr>
        <p:txBody>
          <a:bodyPr>
            <a:noAutofit/>
          </a:bodyPr>
          <a:lstStyle/>
          <a:p>
            <a:r>
              <a:rPr lang="en-US" b="1" spc="-85" dirty="0">
                <a:solidFill>
                  <a:srgbClr val="002060"/>
                </a:solidFill>
                <a:latin typeface="+mn-lt"/>
                <a:ea typeface="+mn-ea"/>
                <a:cs typeface="Calibri" panose="020F0502020204030204" pitchFamily="34" charset="0"/>
              </a:rPr>
              <a:t>All the given </a:t>
            </a:r>
            <a:r>
              <a:rPr lang="en-US" b="1" spc="-85" dirty="0" smtClean="0">
                <a:solidFill>
                  <a:srgbClr val="002060"/>
                </a:solidFill>
                <a:latin typeface="+mn-lt"/>
                <a:ea typeface="+mn-ea"/>
                <a:cs typeface="Calibri" panose="020F0502020204030204" pitchFamily="34" charset="0"/>
              </a:rPr>
              <a:t>task </a:t>
            </a:r>
            <a:r>
              <a:rPr lang="en-US" b="1" spc="-85" dirty="0" smtClean="0">
                <a:solidFill>
                  <a:srgbClr val="002060"/>
                </a:solidFill>
                <a:latin typeface="+mn-lt"/>
                <a:ea typeface="+mn-ea"/>
                <a:cs typeface="Calibri" panose="020F0502020204030204" pitchFamily="34" charset="0"/>
              </a:rPr>
              <a:t>results (</a:t>
            </a:r>
            <a:r>
              <a:rPr lang="en-US" b="1" spc="-85" dirty="0">
                <a:solidFill>
                  <a:srgbClr val="002060"/>
                </a:solidFill>
                <a:latin typeface="+mn-lt"/>
                <a:ea typeface="+mn-ea"/>
                <a:cs typeface="Calibri" panose="020F0502020204030204" pitchFamily="34" charset="0"/>
              </a:rPr>
              <a:t>Predictive </a:t>
            </a:r>
            <a:r>
              <a:rPr lang="en-US" b="1" spc="-85" dirty="0">
                <a:solidFill>
                  <a:srgbClr val="002060"/>
                </a:solidFill>
                <a:latin typeface="+mn-lt"/>
                <a:ea typeface="+mn-ea"/>
                <a:cs typeface="Calibri" panose="020F0502020204030204" pitchFamily="34" charset="0"/>
              </a:rPr>
              <a:t>Modelling)</a:t>
            </a:r>
            <a:br>
              <a:rPr lang="en-US" b="1" spc="-85" dirty="0">
                <a:solidFill>
                  <a:srgbClr val="002060"/>
                </a:solidFill>
                <a:latin typeface="+mn-lt"/>
                <a:ea typeface="+mn-ea"/>
                <a:cs typeface="Calibri" panose="020F0502020204030204" pitchFamily="34" charset="0"/>
              </a:rPr>
            </a:br>
            <a:endParaRPr lang="en-US" b="1" spc="-85" dirty="0">
              <a:solidFill>
                <a:srgbClr val="002060"/>
              </a:solidFill>
              <a:latin typeface="+mn-lt"/>
              <a:ea typeface="+mn-ea"/>
              <a:cs typeface="Calibri" panose="020F0502020204030204" pitchFamily="34" charset="0"/>
            </a:endParaRPr>
          </a:p>
        </p:txBody>
      </p:sp>
    </p:spTree>
    <p:extLst>
      <p:ext uri="{BB962C8B-B14F-4D97-AF65-F5344CB8AC3E}">
        <p14:creationId xmlns:p14="http://schemas.microsoft.com/office/powerpoint/2010/main" val="243364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8387" y="842322"/>
            <a:ext cx="10401837" cy="800219"/>
          </a:xfrm>
          <a:prstGeom prst="rect">
            <a:avLst/>
          </a:prstGeom>
        </p:spPr>
        <p:txBody>
          <a:bodyPr wrap="square">
            <a:spAutoFit/>
          </a:bodyPr>
          <a:lstStyle/>
          <a:p>
            <a:pPr marL="0" lvl="1"/>
            <a:r>
              <a:rPr lang="en-US" sz="2800" b="1" spc="-97" dirty="0" smtClean="0">
                <a:solidFill>
                  <a:srgbClr val="002060"/>
                </a:solidFill>
                <a:cs typeface="Calibri" panose="020F0502020204030204" pitchFamily="34" charset="0"/>
              </a:rPr>
              <a:t>1. Choose </a:t>
            </a:r>
            <a:r>
              <a:rPr lang="en-US" sz="2800" b="1" spc="-97" dirty="0">
                <a:solidFill>
                  <a:srgbClr val="002060"/>
                </a:solidFill>
                <a:cs typeface="Calibri" panose="020F0502020204030204" pitchFamily="34" charset="0"/>
              </a:rPr>
              <a:t>the most suitable evaluation metric and state why you chose it</a:t>
            </a:r>
            <a:r>
              <a:rPr lang="en-US" sz="2800" dirty="0"/>
              <a:t>.</a:t>
            </a:r>
          </a:p>
          <a:p>
            <a:endParaRPr lang="en-US" dirty="0"/>
          </a:p>
        </p:txBody>
      </p:sp>
      <p:sp>
        <p:nvSpPr>
          <p:cNvPr id="5" name="TextBox 4"/>
          <p:cNvSpPr txBox="1"/>
          <p:nvPr/>
        </p:nvSpPr>
        <p:spPr>
          <a:xfrm>
            <a:off x="738387" y="1906073"/>
            <a:ext cx="10702343" cy="4924425"/>
          </a:xfrm>
          <a:prstGeom prst="rect">
            <a:avLst/>
          </a:prstGeom>
          <a:noFill/>
        </p:spPr>
        <p:txBody>
          <a:bodyPr wrap="square" rtlCol="0">
            <a:spAutoFit/>
          </a:bodyPr>
          <a:lstStyle/>
          <a:p>
            <a:r>
              <a:rPr lang="en-US" sz="2000" b="1" dirty="0"/>
              <a:t>Basic Predictive Modeling</a:t>
            </a:r>
          </a:p>
          <a:p>
            <a:r>
              <a:rPr lang="en-US" sz="2000" dirty="0" smtClean="0"/>
              <a:t>I </a:t>
            </a:r>
            <a:r>
              <a:rPr lang="en-US" sz="2000" dirty="0"/>
              <a:t>have used Root mean squared error RMSE as the evaluation metric since the target variable is </a:t>
            </a:r>
            <a:r>
              <a:rPr lang="en-US" sz="2000" dirty="0" smtClean="0"/>
              <a:t>continuous </a:t>
            </a:r>
            <a:r>
              <a:rPr lang="en-US" sz="2000" dirty="0"/>
              <a:t>variable</a:t>
            </a:r>
            <a:r>
              <a:rPr lang="en-US" sz="2000" dirty="0" smtClean="0"/>
              <a:t>. RMSE </a:t>
            </a:r>
            <a:r>
              <a:rPr lang="en-US" sz="2000" dirty="0"/>
              <a:t>is most commonly used evaluation metrics for regression problems since it brings down the unit of the </a:t>
            </a:r>
            <a:r>
              <a:rPr lang="en-US" sz="2000" dirty="0" smtClean="0"/>
              <a:t>difference </a:t>
            </a:r>
            <a:r>
              <a:rPr lang="en-US" sz="2000" dirty="0"/>
              <a:t>between predicted and actual values to the same unit as the target variable </a:t>
            </a:r>
            <a:r>
              <a:rPr lang="en-US" sz="2000" dirty="0" smtClean="0"/>
              <a:t>.</a:t>
            </a:r>
          </a:p>
          <a:p>
            <a:endParaRPr lang="en-US" sz="2000" dirty="0"/>
          </a:p>
          <a:p>
            <a:r>
              <a:rPr lang="en-US" sz="2000" dirty="0" smtClean="0"/>
              <a:t>The </a:t>
            </a:r>
            <a:r>
              <a:rPr lang="en-US" sz="2000" dirty="0"/>
              <a:t>reason behind it is that it is one of the most efficient evaluation metric used on regression problems and it is easy to understand and </a:t>
            </a:r>
            <a:r>
              <a:rPr lang="en-US" sz="2000" dirty="0" smtClean="0"/>
              <a:t>evaluate .</a:t>
            </a:r>
          </a:p>
          <a:p>
            <a:endParaRPr lang="en-US" sz="2000" dirty="0"/>
          </a:p>
          <a:p>
            <a:r>
              <a:rPr lang="en-US" sz="2000" b="1" dirty="0" smtClean="0"/>
              <a:t>So </a:t>
            </a:r>
            <a:r>
              <a:rPr lang="en-US" sz="2000" b="1" dirty="0"/>
              <a:t>the </a:t>
            </a:r>
            <a:r>
              <a:rPr lang="en-US" sz="2000" b="1" dirty="0" err="1"/>
              <a:t>evalutation</a:t>
            </a:r>
            <a:r>
              <a:rPr lang="en-US" sz="2000" b="1" dirty="0"/>
              <a:t> metric for this model is - Root Mean Squared Error(RMSE</a:t>
            </a:r>
            <a:r>
              <a:rPr lang="en-US" sz="2000" b="1" dirty="0" smtClean="0"/>
              <a:t>)</a:t>
            </a:r>
          </a:p>
          <a:p>
            <a:endParaRPr lang="en-US" sz="2000" dirty="0"/>
          </a:p>
          <a:p>
            <a:r>
              <a:rPr lang="en-US" sz="2000" dirty="0"/>
              <a:t>RMSE is a very simple metric to be used for evaluation. Since, we will be comparing our models and we will create a benchmark model as a baseline, RMSE will easy to compare these different models. Lower, the value of RMSE, better the model. It will help in getting the elbow curve.</a:t>
            </a:r>
          </a:p>
          <a:p>
            <a:endParaRPr lang="en-US" dirty="0"/>
          </a:p>
          <a:p>
            <a:endParaRPr lang="en-US" dirty="0"/>
          </a:p>
        </p:txBody>
      </p:sp>
    </p:spTree>
    <p:extLst>
      <p:ext uri="{BB962C8B-B14F-4D97-AF65-F5344CB8AC3E}">
        <p14:creationId xmlns:p14="http://schemas.microsoft.com/office/powerpoint/2010/main" val="110339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885" y="398103"/>
            <a:ext cx="4563570" cy="523220"/>
          </a:xfrm>
          <a:prstGeom prst="rect">
            <a:avLst/>
          </a:prstGeom>
        </p:spPr>
        <p:txBody>
          <a:bodyPr wrap="square">
            <a:spAutoFit/>
          </a:bodyPr>
          <a:lstStyle/>
          <a:p>
            <a:r>
              <a:rPr lang="en-US" sz="2800" b="1" spc="-97" dirty="0">
                <a:solidFill>
                  <a:srgbClr val="002060"/>
                </a:solidFill>
                <a:cs typeface="Calibri" panose="020F0502020204030204" pitchFamily="34" charset="0"/>
              </a:rPr>
              <a:t>Evaluation Metrics</a:t>
            </a:r>
          </a:p>
        </p:txBody>
      </p:sp>
      <p:sp>
        <p:nvSpPr>
          <p:cNvPr id="5" name="Rectangle 4"/>
          <p:cNvSpPr/>
          <p:nvPr/>
        </p:nvSpPr>
        <p:spPr>
          <a:xfrm>
            <a:off x="862885" y="921323"/>
            <a:ext cx="10492301" cy="5940088"/>
          </a:xfrm>
          <a:prstGeom prst="rect">
            <a:avLst/>
          </a:prstGeom>
        </p:spPr>
        <p:txBody>
          <a:bodyPr wrap="square">
            <a:spAutoFit/>
          </a:bodyPr>
          <a:lstStyle/>
          <a:p>
            <a:r>
              <a:rPr lang="en-US" sz="2000" dirty="0"/>
              <a:t>Evaluation metrics are used to measure the quality of the statistical or </a:t>
            </a:r>
            <a:r>
              <a:rPr lang="en-US" sz="2000" dirty="0" smtClean="0">
                <a:hlinkClick r:id="rId2">
                  <a:extLst>
                    <a:ext uri="{A12FA001-AC4F-418D-AE19-62706E023703}">
                      <ahyp:hlinkClr xmlns:lc="http://schemas.openxmlformats.org/drawingml/2006/lockedCanvas" xmlns:ahyp="http://schemas.microsoft.com/office/drawing/2018/hyperlinkcolor" xmlns="" val="tx"/>
                    </a:ext>
                  </a:extLst>
                </a:hlinkClick>
              </a:rPr>
              <a:t>machine</a:t>
            </a:r>
            <a:r>
              <a:rPr lang="en-US" sz="2000" dirty="0"/>
              <a:t> </a:t>
            </a:r>
            <a:r>
              <a:rPr lang="en-US" sz="2000" dirty="0" smtClean="0">
                <a:hlinkClick r:id="rId2">
                  <a:extLst>
                    <a:ext uri="{A12FA001-AC4F-418D-AE19-62706E023703}">
                      <ahyp:hlinkClr xmlns:lc="http://schemas.openxmlformats.org/drawingml/2006/lockedCanvas" xmlns:ahyp="http://schemas.microsoft.com/office/drawing/2018/hyperlinkcolor" xmlns="" val="tx"/>
                    </a:ext>
                  </a:extLst>
                </a:hlinkClick>
              </a:rPr>
              <a:t>learning</a:t>
            </a:r>
            <a:r>
              <a:rPr lang="en-US" sz="2000" dirty="0"/>
              <a:t> model. Evaluating machine learning models or algorithms is essential for any project. There are many different types of evaluation metrics available to test a model.</a:t>
            </a:r>
          </a:p>
          <a:p>
            <a:endParaRPr lang="en-US" sz="2000" dirty="0"/>
          </a:p>
          <a:p>
            <a:r>
              <a:rPr lang="en-US" sz="2000" b="1" dirty="0"/>
              <a:t>Why We require Evaluation Metrics?</a:t>
            </a:r>
          </a:p>
          <a:p>
            <a:r>
              <a:rPr lang="en-US" sz="2000" dirty="0" smtClean="0"/>
              <a:t>Most </a:t>
            </a:r>
            <a:r>
              <a:rPr lang="en-US" sz="2000" dirty="0"/>
              <a:t>beginners and practitioners most of the time do not bother about the model performance. The talk is about building a well-generalized model, Machine learning model cannot have 100 per cent efficiency otherwise the model is known as a biased model. which further includes the concept of </a:t>
            </a:r>
            <a:r>
              <a:rPr lang="en-US" sz="2000" dirty="0" err="1"/>
              <a:t>overfitting</a:t>
            </a:r>
            <a:r>
              <a:rPr lang="en-US" sz="2000" dirty="0"/>
              <a:t> and </a:t>
            </a:r>
            <a:r>
              <a:rPr lang="en-US" sz="2000" dirty="0" err="1"/>
              <a:t>underfitting</a:t>
            </a:r>
            <a:r>
              <a:rPr lang="en-US" sz="2000" dirty="0"/>
              <a:t>.</a:t>
            </a:r>
          </a:p>
          <a:p>
            <a:endParaRPr lang="en-US" sz="2000" dirty="0"/>
          </a:p>
          <a:p>
            <a:r>
              <a:rPr lang="en-US" sz="2000" dirty="0"/>
              <a:t>It is necessary to obtain the accuracy on training data, But it is also important to get a genuine and approximate result on unseen data otherwise Model is of no use.</a:t>
            </a:r>
          </a:p>
          <a:p>
            <a:endParaRPr lang="en-US" sz="2000" dirty="0"/>
          </a:p>
          <a:p>
            <a:r>
              <a:rPr lang="en-US" sz="2000" dirty="0"/>
              <a:t>So to build and deploy a generalized model we require to Evaluate the model on different metrics which helps us to better optimize the performance, fine-tune it, and obtain a better result.</a:t>
            </a:r>
          </a:p>
          <a:p>
            <a:endParaRPr lang="en-US" sz="2000" dirty="0"/>
          </a:p>
          <a:p>
            <a:r>
              <a:rPr lang="en-US" sz="2000" dirty="0"/>
              <a:t>If one metric is perfect, there is no need for multiple metrics. To understand the benefits and disadvantages of Evaluation metrics because different evaluation metric fits on a different set of a dataset.</a:t>
            </a:r>
          </a:p>
        </p:txBody>
      </p:sp>
    </p:spTree>
    <p:extLst>
      <p:ext uri="{BB962C8B-B14F-4D97-AF65-F5344CB8AC3E}">
        <p14:creationId xmlns:p14="http://schemas.microsoft.com/office/powerpoint/2010/main" val="412858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7619" y="307951"/>
            <a:ext cx="7170465" cy="523220"/>
          </a:xfrm>
          <a:prstGeom prst="rect">
            <a:avLst/>
          </a:prstGeom>
        </p:spPr>
        <p:txBody>
          <a:bodyPr wrap="square">
            <a:spAutoFit/>
          </a:bodyPr>
          <a:lstStyle/>
          <a:p>
            <a:r>
              <a:rPr lang="en-US" sz="2800" b="1" spc="-97" dirty="0">
                <a:solidFill>
                  <a:srgbClr val="002060"/>
                </a:solidFill>
                <a:cs typeface="Calibri" panose="020F0502020204030204" pitchFamily="34" charset="0"/>
              </a:rPr>
              <a:t>Different  Evaluation </a:t>
            </a:r>
            <a:r>
              <a:rPr lang="en-US" sz="2800" b="1" spc="-97" dirty="0" smtClean="0">
                <a:solidFill>
                  <a:srgbClr val="002060"/>
                </a:solidFill>
                <a:cs typeface="Calibri" panose="020F0502020204030204" pitchFamily="34" charset="0"/>
              </a:rPr>
              <a:t>metrics:</a:t>
            </a:r>
            <a:endParaRPr lang="en-US" sz="2800" b="1" spc="-97" dirty="0">
              <a:solidFill>
                <a:srgbClr val="002060"/>
              </a:solidFill>
              <a:cs typeface="Calibri" panose="020F0502020204030204" pitchFamily="34" charset="0"/>
            </a:endParaRPr>
          </a:p>
        </p:txBody>
      </p:sp>
      <p:sp>
        <p:nvSpPr>
          <p:cNvPr id="5" name="Rectangle 4"/>
          <p:cNvSpPr/>
          <p:nvPr/>
        </p:nvSpPr>
        <p:spPr>
          <a:xfrm>
            <a:off x="1007619" y="1015837"/>
            <a:ext cx="10351547" cy="5632311"/>
          </a:xfrm>
          <a:prstGeom prst="rect">
            <a:avLst/>
          </a:prstGeom>
        </p:spPr>
        <p:txBody>
          <a:bodyPr wrap="square">
            <a:spAutoFit/>
          </a:bodyPr>
          <a:lstStyle/>
          <a:p>
            <a:r>
              <a:rPr lang="en-US" b="1" dirty="0">
                <a:solidFill>
                  <a:srgbClr val="222222"/>
                </a:solidFill>
                <a:latin typeface="Lato" panose="020F0502020204030203" pitchFamily="34" charset="0"/>
              </a:rPr>
              <a:t>1</a:t>
            </a:r>
            <a:r>
              <a:rPr lang="en-US" sz="2000" b="1" dirty="0"/>
              <a:t>) Mean Absolute Error(MAE)</a:t>
            </a:r>
          </a:p>
          <a:p>
            <a:r>
              <a:rPr lang="en-US" sz="2000" dirty="0"/>
              <a:t>MAE is a very simple metric which calculates the absolute difference between actual and predicted values.</a:t>
            </a:r>
          </a:p>
          <a:p>
            <a:endParaRPr lang="en-US" sz="2000" b="1" dirty="0"/>
          </a:p>
          <a:p>
            <a:r>
              <a:rPr lang="en-US" sz="2000" b="1" dirty="0"/>
              <a:t>2) Mean Squared Error(MSE)</a:t>
            </a:r>
          </a:p>
          <a:p>
            <a:r>
              <a:rPr lang="en-US" sz="2000" dirty="0"/>
              <a:t>MSE is a most used and very simple metric with a little bit of change in mean absolute error. Mean squared error states that finding the squared difference between actual and predicted value.</a:t>
            </a:r>
          </a:p>
          <a:p>
            <a:endParaRPr lang="en-US" sz="2000" b="1" dirty="0"/>
          </a:p>
          <a:p>
            <a:r>
              <a:rPr lang="en-US" sz="2000" b="1" dirty="0"/>
              <a:t>3) Root Mean Squared Error(RMSE)</a:t>
            </a:r>
          </a:p>
          <a:p>
            <a:r>
              <a:rPr lang="en-US" sz="2000" dirty="0"/>
              <a:t>As RMSE is clear by the name itself, that it is a simple square root of mean squared error.</a:t>
            </a:r>
          </a:p>
          <a:p>
            <a:endParaRPr lang="en-US" sz="2000" b="1" dirty="0"/>
          </a:p>
          <a:p>
            <a:r>
              <a:rPr lang="en-US" sz="2000" b="1" dirty="0"/>
              <a:t>4) R Squared (R2)</a:t>
            </a:r>
          </a:p>
          <a:p>
            <a:r>
              <a:rPr lang="en-US" sz="2000" dirty="0"/>
              <a:t>R2 score is a metric that tells the performance of your model, not the loss in an absolute sense that how many wells did your model perform.</a:t>
            </a:r>
          </a:p>
          <a:p>
            <a:endParaRPr lang="en-US" sz="2000" b="1" dirty="0"/>
          </a:p>
          <a:p>
            <a:r>
              <a:rPr lang="en-US" sz="2000" b="1" dirty="0"/>
              <a:t>5) Adjusted R2 </a:t>
            </a:r>
          </a:p>
          <a:p>
            <a:r>
              <a:rPr lang="en-US" sz="2000" dirty="0" smtClean="0"/>
              <a:t>Adjusted </a:t>
            </a:r>
            <a:r>
              <a:rPr lang="en-US" sz="2000" dirty="0"/>
              <a:t>R2 is a corrected goodness-of-fit (model accuracy) measure for linear models. It identifies the percentage of variance in the target field that is explained by the input or inputs.</a:t>
            </a:r>
          </a:p>
        </p:txBody>
      </p:sp>
    </p:spTree>
    <p:extLst>
      <p:ext uri="{BB962C8B-B14F-4D97-AF65-F5344CB8AC3E}">
        <p14:creationId xmlns:p14="http://schemas.microsoft.com/office/powerpoint/2010/main" val="3887378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839</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Lato</vt:lpstr>
      <vt:lpstr>Wingdings</vt:lpstr>
      <vt:lpstr>Office Theme</vt:lpstr>
      <vt:lpstr>Capstone Project Building Basic predictive models over the NYC Taxi Trip dataset</vt:lpstr>
      <vt:lpstr>PowerPoint Presentation</vt:lpstr>
      <vt:lpstr>PowerPoint Presentation</vt:lpstr>
      <vt:lpstr>Data description:</vt:lpstr>
      <vt:lpstr>Data Exploration and Transformation:</vt:lpstr>
      <vt:lpstr>All the given task results (Predictive Modelling)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62</cp:revision>
  <dcterms:created xsi:type="dcterms:W3CDTF">2022-09-21T20:37:24Z</dcterms:created>
  <dcterms:modified xsi:type="dcterms:W3CDTF">2022-12-28T05:44:14Z</dcterms:modified>
</cp:coreProperties>
</file>