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71" r:id="rId3"/>
    <p:sldId id="281" r:id="rId4"/>
    <p:sldId id="291" r:id="rId5"/>
    <p:sldId id="293" r:id="rId6"/>
    <p:sldId id="274" r:id="rId7"/>
    <p:sldId id="294" r:id="rId8"/>
    <p:sldId id="305" r:id="rId9"/>
    <p:sldId id="295" r:id="rId10"/>
    <p:sldId id="296" r:id="rId11"/>
    <p:sldId id="306" r:id="rId12"/>
    <p:sldId id="304" r:id="rId13"/>
    <p:sldId id="302" r:id="rId14"/>
    <p:sldId id="303" r:id="rId15"/>
    <p:sldId id="280" r:id="rId16"/>
    <p:sldId id="267" r:id="rId17"/>
  </p:sldIdLst>
  <p:sldSz cx="12192000" cy="6858000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2" roundtripDataSignature="AMtx7mgkyR8Igm5xXpRtUfQzppJc0X6Tx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32" autoAdjust="0"/>
    <p:restoredTop sz="94637" autoAdjust="0"/>
  </p:normalViewPr>
  <p:slideViewPr>
    <p:cSldViewPr snapToGrid="0">
      <p:cViewPr varScale="1">
        <p:scale>
          <a:sx n="83" d="100"/>
          <a:sy n="83" d="100"/>
        </p:scale>
        <p:origin x="59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09487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946968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370303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815328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9278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577357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5" name="Google Shape;24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830266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245669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40511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545065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728382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03636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12593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2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2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61475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 txBox="1">
            <a:spLocks noGrp="1"/>
          </p:cNvSpPr>
          <p:nvPr>
            <p:ph type="ctrTitle"/>
          </p:nvPr>
        </p:nvSpPr>
        <p:spPr>
          <a:xfrm>
            <a:off x="433780" y="1511597"/>
            <a:ext cx="11324438" cy="1157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-GB" sz="2800" b="1" i="0" u="none" strike="noStrike" dirty="0">
                <a:latin typeface="Times New Roman"/>
                <a:ea typeface="Times New Roman"/>
                <a:cs typeface="Times New Roman"/>
                <a:sym typeface="Times New Roman"/>
              </a:rPr>
              <a:t>Autism Spectrum Disorder Prediction and Classification </a:t>
            </a:r>
            <a:br>
              <a:rPr lang="en-GB" sz="2800" b="1" i="0" u="none" strike="noStrike" dirty="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GB" sz="2800" b="1" i="0" u="none" strike="noStrike" dirty="0">
                <a:latin typeface="Times New Roman"/>
                <a:ea typeface="Times New Roman"/>
                <a:cs typeface="Times New Roman"/>
                <a:sym typeface="Times New Roman"/>
              </a:rPr>
              <a:t>Using Machine Learning</a:t>
            </a:r>
            <a:endParaRPr sz="2000" dirty="0"/>
          </a:p>
        </p:txBody>
      </p:sp>
      <p:sp>
        <p:nvSpPr>
          <p:cNvPr id="90" name="Google Shape;90;p1"/>
          <p:cNvSpPr/>
          <p:nvPr/>
        </p:nvSpPr>
        <p:spPr>
          <a:xfrm rot="10800000" flipH="1">
            <a:off x="0" y="4022214"/>
            <a:ext cx="12192000" cy="2835786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  <a:gs pos="100000">
                <a:srgbClr val="000000"/>
              </a:gs>
            </a:gsLst>
            <a:lin ang="2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/>
          <p:nvPr/>
        </p:nvSpPr>
        <p:spPr>
          <a:xfrm flipH="1">
            <a:off x="4038600" y="4022220"/>
            <a:ext cx="8153398" cy="2835780"/>
          </a:xfrm>
          <a:prstGeom prst="rect">
            <a:avLst/>
          </a:prstGeom>
          <a:gradFill>
            <a:gsLst>
              <a:gs pos="0">
                <a:srgbClr val="000000">
                  <a:alpha val="62352"/>
                </a:srgbClr>
              </a:gs>
              <a:gs pos="100000">
                <a:srgbClr val="2F5496"/>
              </a:gs>
            </a:gsLst>
            <a:lin ang="66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"/>
          <p:cNvSpPr/>
          <p:nvPr/>
        </p:nvSpPr>
        <p:spPr>
          <a:xfrm flipH="1">
            <a:off x="0" y="4022219"/>
            <a:ext cx="12253472" cy="2835781"/>
          </a:xfrm>
          <a:prstGeom prst="rect">
            <a:avLst/>
          </a:prstGeom>
          <a:gradFill>
            <a:gsLst>
              <a:gs pos="0">
                <a:srgbClr val="1F3864">
                  <a:alpha val="0"/>
                </a:srgbClr>
              </a:gs>
              <a:gs pos="39000">
                <a:srgbClr val="1F3864">
                  <a:alpha val="0"/>
                </a:srgbClr>
              </a:gs>
              <a:gs pos="100000">
                <a:srgbClr val="000000">
                  <a:alpha val="71372"/>
                </a:srgbClr>
              </a:gs>
            </a:gsLst>
            <a:lin ang="17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"/>
          <p:cNvSpPr txBox="1">
            <a:spLocks noGrp="1"/>
          </p:cNvSpPr>
          <p:nvPr>
            <p:ph type="subTitle" idx="1"/>
          </p:nvPr>
        </p:nvSpPr>
        <p:spPr>
          <a:xfrm>
            <a:off x="4193309" y="4031320"/>
            <a:ext cx="7998691" cy="3173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endParaRPr lang="en-US" sz="2800" b="1" i="1" u="sng" dirty="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b="1" i="1" u="sng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Presented By</a:t>
            </a:r>
            <a:endParaRPr u="sng" dirty="0"/>
          </a:p>
          <a:p>
            <a:pPr marL="457200" lvl="1" indent="0" algn="l">
              <a:spcBef>
                <a:spcPts val="1000"/>
              </a:spcBef>
              <a:buClr>
                <a:srgbClr val="FFFFFF"/>
              </a:buClr>
              <a:buSzPts val="2400"/>
            </a:pPr>
            <a:r>
              <a:rPr lang="en-US" b="1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	              </a:t>
            </a:r>
            <a:r>
              <a:rPr lang="en-US" sz="2400" b="1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Name: Murad Kabir Md. Rakib</a:t>
            </a:r>
          </a:p>
          <a:p>
            <a:pPr marL="457200" lvl="1" indent="0" algn="just">
              <a:spcBef>
                <a:spcPts val="1000"/>
              </a:spcBef>
              <a:buClr>
                <a:srgbClr val="FFFFFF"/>
              </a:buClr>
              <a:buSzPts val="2400"/>
            </a:pPr>
            <a:r>
              <a:rPr lang="en-US" sz="2400" b="1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</a:t>
            </a:r>
            <a:r>
              <a:rPr lang="en-US" b="1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ID: 241155 </a:t>
            </a:r>
            <a:endParaRPr lang="en-US" sz="2400" b="1" dirty="0">
              <a:ea typeface="Times New Roman"/>
            </a:endParaRPr>
          </a:p>
          <a:p>
            <a:pPr marL="457200" lvl="1" indent="0" algn="just">
              <a:spcBef>
                <a:spcPts val="1000"/>
              </a:spcBef>
              <a:buClr>
                <a:srgbClr val="FFFFFF"/>
              </a:buClr>
              <a:buSzPts val="2400"/>
            </a:pPr>
            <a:r>
              <a:rPr lang="en-US" sz="2400" b="1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Supervisor: </a:t>
            </a:r>
            <a:r>
              <a:rPr lang="en-US" b="1" i="0" u="none" strike="noStrike" baseline="0" dirty="0">
                <a:solidFill>
                  <a:schemeClr val="bg1"/>
                </a:solidFill>
                <a:latin typeface="SFRM1200"/>
              </a:rPr>
              <a:t>Professor Shamim Al Mamun, PhD</a:t>
            </a:r>
            <a:endParaRPr b="1" dirty="0">
              <a:solidFill>
                <a:schemeClr val="bg1"/>
              </a:solidFill>
            </a:endParaRPr>
          </a:p>
          <a:p>
            <a:pPr marL="0" lvl="0" indent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</a:pPr>
            <a:r>
              <a:rPr lang="en-US" sz="2000" dirty="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endParaRPr sz="800" dirty="0">
              <a:solidFill>
                <a:srgbClr val="FFFFFF"/>
              </a:solidFill>
            </a:endParaRPr>
          </a:p>
        </p:txBody>
      </p:sp>
      <p:sp>
        <p:nvSpPr>
          <p:cNvPr id="94" name="Google Shape;94;p1"/>
          <p:cNvSpPr/>
          <p:nvPr/>
        </p:nvSpPr>
        <p:spPr>
          <a:xfrm flipH="1">
            <a:off x="0" y="6400797"/>
            <a:ext cx="12191998" cy="457203"/>
          </a:xfrm>
          <a:prstGeom prst="rect">
            <a:avLst/>
          </a:prstGeom>
          <a:gradFill>
            <a:gsLst>
              <a:gs pos="0">
                <a:srgbClr val="000000">
                  <a:alpha val="42352"/>
                </a:srgbClr>
              </a:gs>
              <a:gs pos="79000">
                <a:srgbClr val="2F5496">
                  <a:alpha val="21568"/>
                </a:srgbClr>
              </a:gs>
              <a:gs pos="100000">
                <a:srgbClr val="2F5496">
                  <a:alpha val="21568"/>
                </a:srgbClr>
              </a:gs>
            </a:gsLst>
            <a:lin ang="2159399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6" name="Google Shape;96;p1"/>
          <p:cNvPicPr preferRelativeResize="0"/>
          <p:nvPr/>
        </p:nvPicPr>
        <p:blipFill rotWithShape="1">
          <a:blip r:embed="rId3">
            <a:alphaModFix/>
          </a:blip>
          <a:srcRect l="9984" t="156221" r="4310" b="-137834"/>
          <a:stretch/>
        </p:blipFill>
        <p:spPr>
          <a:xfrm>
            <a:off x="481825" y="4625175"/>
            <a:ext cx="2737849" cy="194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139AB4D-DF5D-4629-A50A-FDAC6F1969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185" y="4272480"/>
            <a:ext cx="2372197" cy="237219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"/>
          <p:cNvSpPr txBox="1">
            <a:spLocks noGrp="1"/>
          </p:cNvSpPr>
          <p:nvPr>
            <p:ph type="sldNum" idx="12"/>
          </p:nvPr>
        </p:nvSpPr>
        <p:spPr>
          <a:xfrm>
            <a:off x="11068557" y="6465214"/>
            <a:ext cx="244475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90D3E78-266F-4C92-A5B5-844EB1E1E7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024303"/>
              </p:ext>
            </p:extLst>
          </p:nvPr>
        </p:nvGraphicFramePr>
        <p:xfrm>
          <a:off x="1203960" y="2237809"/>
          <a:ext cx="10515600" cy="182880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727802182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7191742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b="1"/>
                        <a:t>Model</a:t>
                      </a:r>
                      <a:endParaRPr lang="en-GB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b="1"/>
                        <a:t>Accuracy (%)</a:t>
                      </a:r>
                      <a:endParaRPr lang="en-GB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69546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/>
                        <a:t>Random Forest Classifier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88.00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315107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/>
                        <a:t>SGD Classifier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81.00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06156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/>
                        <a:t>Decision Tree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79.50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65107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/>
                        <a:t>CNN Model (Training Accuracy)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/>
                        <a:t>98.92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326535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/>
                        <a:t>CNN Model (Validation Accuracy)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80.00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70341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0086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"/>
          <p:cNvSpPr txBox="1">
            <a:spLocks noGrp="1"/>
          </p:cNvSpPr>
          <p:nvPr>
            <p:ph type="sldNum" idx="12"/>
          </p:nvPr>
        </p:nvSpPr>
        <p:spPr>
          <a:xfrm>
            <a:off x="11068557" y="6465214"/>
            <a:ext cx="244475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 lang="en-US"/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850F4E86-4952-4FF0-BC63-13F2ECCDCB1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3959F99A-C5C7-4EBB-B46B-CF792DEFCE2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A820AB4A-BAD1-4EC8-ACD0-28B99C12463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" name="AutoShape 2">
            <a:extLst>
              <a:ext uri="{FF2B5EF4-FFF2-40B4-BE49-F238E27FC236}">
                <a16:creationId xmlns:a16="http://schemas.microsoft.com/office/drawing/2014/main" id="{AF7C636C-315F-4DDC-8BF4-054391BFF96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00800" y="3733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D9402A6-F392-437B-A23B-25C6263657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0527" y="140672"/>
            <a:ext cx="3641861" cy="309290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F4AC8D5-5B5E-43BA-95AC-98261D86EF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1886" y="140672"/>
            <a:ext cx="3641861" cy="309290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7A16909-899B-4901-8E6B-4E351D4AEF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1060" y="238384"/>
            <a:ext cx="3641861" cy="309290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2F09908-AE6D-46D0-843E-97A35E52E7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76740" y="3511513"/>
            <a:ext cx="5989433" cy="3264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918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"/>
          <p:cNvSpPr txBox="1">
            <a:spLocks noGrp="1"/>
          </p:cNvSpPr>
          <p:nvPr>
            <p:ph type="sldNum" idx="12"/>
          </p:nvPr>
        </p:nvSpPr>
        <p:spPr>
          <a:xfrm>
            <a:off x="11068557" y="6465214"/>
            <a:ext cx="244475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 lang="en-US"/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850F4E86-4952-4FF0-BC63-13F2ECCDCB1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3959F99A-C5C7-4EBB-B46B-CF792DEFCE2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A820AB4A-BAD1-4EC8-ACD0-28B99C12463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B7D00064-0282-4D21-A8CD-1D81A8B051E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00800" y="3733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3294A1A-EE5E-4628-96C2-BA5C4034D7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4194" y="2289872"/>
            <a:ext cx="5734050" cy="2676524"/>
          </a:xfrm>
          <a:prstGeom prst="rect">
            <a:avLst/>
          </a:prstGeom>
        </p:spPr>
      </p:pic>
      <p:sp>
        <p:nvSpPr>
          <p:cNvPr id="11" name="AutoShape 8">
            <a:extLst>
              <a:ext uri="{FF2B5EF4-FFF2-40B4-BE49-F238E27FC236}">
                <a16:creationId xmlns:a16="http://schemas.microsoft.com/office/drawing/2014/main" id="{AFDEE607-1E9E-45DA-A179-A791A244012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553200" y="38862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948CB3B-1D9D-4E63-A548-5FE462E920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956" y="2289872"/>
            <a:ext cx="5734050" cy="2676525"/>
          </a:xfrm>
          <a:prstGeom prst="rect">
            <a:avLst/>
          </a:prstGeom>
        </p:spPr>
      </p:pic>
      <p:sp>
        <p:nvSpPr>
          <p:cNvPr id="14" name="Google Shape;95;p3">
            <a:extLst>
              <a:ext uri="{FF2B5EF4-FFF2-40B4-BE49-F238E27FC236}">
                <a16:creationId xmlns:a16="http://schemas.microsoft.com/office/drawing/2014/main" id="{B7DEB954-849C-44F9-AFEB-64B99967B367}"/>
              </a:ext>
            </a:extLst>
          </p:cNvPr>
          <p:cNvSpPr txBox="1"/>
          <p:nvPr/>
        </p:nvSpPr>
        <p:spPr>
          <a:xfrm>
            <a:off x="760549" y="751700"/>
            <a:ext cx="8161800" cy="689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Web Application </a:t>
            </a:r>
          </a:p>
        </p:txBody>
      </p:sp>
    </p:spTree>
    <p:extLst>
      <p:ext uri="{BB962C8B-B14F-4D97-AF65-F5344CB8AC3E}">
        <p14:creationId xmlns:p14="http://schemas.microsoft.com/office/powerpoint/2010/main" val="24695247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 txBox="1">
            <a:spLocks noGrp="1"/>
          </p:cNvSpPr>
          <p:nvPr>
            <p:ph type="sldNum" idx="12"/>
          </p:nvPr>
        </p:nvSpPr>
        <p:spPr>
          <a:xfrm>
            <a:off x="11068557" y="6465214"/>
            <a:ext cx="244475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 lang="en-US"/>
          </a:p>
        </p:txBody>
      </p:sp>
      <p:sp>
        <p:nvSpPr>
          <p:cNvPr id="3" name="Google Shape;95;p3">
            <a:extLst>
              <a:ext uri="{FF2B5EF4-FFF2-40B4-BE49-F238E27FC236}">
                <a16:creationId xmlns:a16="http://schemas.microsoft.com/office/drawing/2014/main" id="{B1CF529D-EC65-8688-DF10-505BAE725CED}"/>
              </a:ext>
            </a:extLst>
          </p:cNvPr>
          <p:cNvSpPr txBox="1"/>
          <p:nvPr/>
        </p:nvSpPr>
        <p:spPr>
          <a:xfrm>
            <a:off x="760549" y="751700"/>
            <a:ext cx="8161800" cy="689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Impact on Society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21EC6A-48DB-36FB-2663-FBE077AE6069}"/>
              </a:ext>
            </a:extLst>
          </p:cNvPr>
          <p:cNvSpPr txBox="1"/>
          <p:nvPr/>
        </p:nvSpPr>
        <p:spPr>
          <a:xfrm>
            <a:off x="669109" y="1729956"/>
            <a:ext cx="11231154" cy="3901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Improved accuracy and efficiency of early ASD detection.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Aids healthcare systems by reducing diagnostic delays and costs.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Facilitates early intervention, which leads to better long-term outcomes for children with ASD.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Scalable diagnostic tools using AI that can evolve with new data and medical advancements.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Potential for expansion to other health conditions.</a:t>
            </a:r>
          </a:p>
        </p:txBody>
      </p:sp>
    </p:spTree>
    <p:extLst>
      <p:ext uri="{BB962C8B-B14F-4D97-AF65-F5344CB8AC3E}">
        <p14:creationId xmlns:p14="http://schemas.microsoft.com/office/powerpoint/2010/main" val="38356276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 txBox="1">
            <a:spLocks noGrp="1"/>
          </p:cNvSpPr>
          <p:nvPr>
            <p:ph type="sldNum" idx="12"/>
          </p:nvPr>
        </p:nvSpPr>
        <p:spPr>
          <a:xfrm>
            <a:off x="11068557" y="6465214"/>
            <a:ext cx="244475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 lang="en-US"/>
          </a:p>
        </p:txBody>
      </p:sp>
      <p:sp>
        <p:nvSpPr>
          <p:cNvPr id="3" name="Google Shape;95;p3">
            <a:extLst>
              <a:ext uri="{FF2B5EF4-FFF2-40B4-BE49-F238E27FC236}">
                <a16:creationId xmlns:a16="http://schemas.microsoft.com/office/drawing/2014/main" id="{B1CF529D-EC65-8688-DF10-505BAE725CED}"/>
              </a:ext>
            </a:extLst>
          </p:cNvPr>
          <p:cNvSpPr txBox="1"/>
          <p:nvPr/>
        </p:nvSpPr>
        <p:spPr>
          <a:xfrm>
            <a:off x="760549" y="751700"/>
            <a:ext cx="8161800" cy="689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Conclusion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21EC6A-48DB-36FB-2663-FBE077AE6069}"/>
              </a:ext>
            </a:extLst>
          </p:cNvPr>
          <p:cNvSpPr txBox="1"/>
          <p:nvPr/>
        </p:nvSpPr>
        <p:spPr>
          <a:xfrm>
            <a:off x="669109" y="1729956"/>
            <a:ext cx="11231154" cy="3347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Machine learning offers significant improvements over traditional diagnostic methods for ASD.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The developed system provides an accurate, efficient, and scalable tool for healthcare providers.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Future improvements can lead to personalized, real-time diagnostic and treatment tools for ASD.</a:t>
            </a:r>
          </a:p>
        </p:txBody>
      </p:sp>
    </p:spTree>
    <p:extLst>
      <p:ext uri="{BB962C8B-B14F-4D97-AF65-F5344CB8AC3E}">
        <p14:creationId xmlns:p14="http://schemas.microsoft.com/office/powerpoint/2010/main" val="39777459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"/>
          <p:cNvSpPr txBox="1">
            <a:spLocks noGrp="1"/>
          </p:cNvSpPr>
          <p:nvPr>
            <p:ph type="sldNum" idx="12"/>
          </p:nvPr>
        </p:nvSpPr>
        <p:spPr>
          <a:xfrm>
            <a:off x="11068557" y="6465214"/>
            <a:ext cx="244475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448105-EB86-8603-2939-9F5833CDA97F}"/>
              </a:ext>
            </a:extLst>
          </p:cNvPr>
          <p:cNvSpPr txBox="1"/>
          <p:nvPr/>
        </p:nvSpPr>
        <p:spPr>
          <a:xfrm>
            <a:off x="1248792" y="1649045"/>
            <a:ext cx="969441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en-GB" sz="2000" dirty="0"/>
              <a:t>Ma, et al. (2020). Applied deep learning to healthcare data for chronic kidney disease, adaptable to ASD diagnosis. Healthcare-related data.</a:t>
            </a:r>
          </a:p>
          <a:p>
            <a:pPr marL="342900" indent="-342900" algn="just">
              <a:buAutoNum type="arabicPeriod"/>
            </a:pPr>
            <a:r>
              <a:rPr lang="en-GB" sz="2000" dirty="0"/>
              <a:t>Golan, et al. (2018). Used decision trees and SVM on </a:t>
            </a:r>
            <a:r>
              <a:rPr lang="en-GB" sz="2000" dirty="0" err="1"/>
              <a:t>behavioral</a:t>
            </a:r>
            <a:r>
              <a:rPr lang="en-GB" sz="2000" dirty="0"/>
              <a:t> data from children. </a:t>
            </a:r>
            <a:r>
              <a:rPr lang="en-GB" sz="2000" dirty="0" err="1"/>
              <a:t>Behavioral</a:t>
            </a:r>
            <a:r>
              <a:rPr lang="en-GB" sz="2000" dirty="0"/>
              <a:t> assessments of children with ASD.</a:t>
            </a:r>
          </a:p>
          <a:p>
            <a:pPr marL="342900" indent="-342900" algn="just">
              <a:buAutoNum type="arabicPeriod"/>
            </a:pPr>
            <a:r>
              <a:rPr lang="en-GB" sz="2000" dirty="0"/>
              <a:t>Zhang, et al. (2021). Combined AQ data with demographic features for prediction. AQ screening tool and demographic info.</a:t>
            </a:r>
          </a:p>
          <a:p>
            <a:pPr marL="342900" indent="-342900" algn="just">
              <a:buAutoNum type="arabicPeriod"/>
            </a:pPr>
            <a:r>
              <a:rPr lang="en-GB" sz="2000" dirty="0"/>
              <a:t>Chen, et al. (2019). Employed Recursive Feature Elimination (RFE) for feature selection. ASD-related </a:t>
            </a:r>
            <a:r>
              <a:rPr lang="en-GB" sz="2000" dirty="0" err="1"/>
              <a:t>behavioral</a:t>
            </a:r>
            <a:r>
              <a:rPr lang="en-GB" sz="2000" dirty="0"/>
              <a:t> features.</a:t>
            </a:r>
          </a:p>
          <a:p>
            <a:pPr marL="342900" indent="-342900" algn="just">
              <a:buAutoNum type="arabicPeriod"/>
            </a:pPr>
            <a:r>
              <a:rPr lang="en-GB" sz="2000" dirty="0"/>
              <a:t>Singh, et al. (2020). Discussed the importance of explainable AI in healthcare. General healthcare datasets applicable to ASD.</a:t>
            </a:r>
          </a:p>
        </p:txBody>
      </p:sp>
      <p:sp>
        <p:nvSpPr>
          <p:cNvPr id="4" name="Google Shape;95;p3">
            <a:extLst>
              <a:ext uri="{FF2B5EF4-FFF2-40B4-BE49-F238E27FC236}">
                <a16:creationId xmlns:a16="http://schemas.microsoft.com/office/drawing/2014/main" id="{6CA70954-06ED-4225-9887-2377771BC35A}"/>
              </a:ext>
            </a:extLst>
          </p:cNvPr>
          <p:cNvSpPr txBox="1"/>
          <p:nvPr/>
        </p:nvSpPr>
        <p:spPr>
          <a:xfrm>
            <a:off x="760549" y="751700"/>
            <a:ext cx="8161800" cy="689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References </a:t>
            </a:r>
          </a:p>
        </p:txBody>
      </p:sp>
    </p:spTree>
    <p:extLst>
      <p:ext uri="{BB962C8B-B14F-4D97-AF65-F5344CB8AC3E}">
        <p14:creationId xmlns:p14="http://schemas.microsoft.com/office/powerpoint/2010/main" val="36215641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2"/>
          <p:cNvSpPr txBox="1"/>
          <p:nvPr/>
        </p:nvSpPr>
        <p:spPr>
          <a:xfrm>
            <a:off x="2980267" y="2567518"/>
            <a:ext cx="6231467" cy="83099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sz="48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 txBox="1">
            <a:spLocks noGrp="1"/>
          </p:cNvSpPr>
          <p:nvPr>
            <p:ph type="sldNum" idx="12"/>
          </p:nvPr>
        </p:nvSpPr>
        <p:spPr>
          <a:xfrm>
            <a:off x="11068557" y="6465214"/>
            <a:ext cx="244475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 lang="en-US"/>
          </a:p>
        </p:txBody>
      </p:sp>
      <p:sp>
        <p:nvSpPr>
          <p:cNvPr id="3" name="Google Shape;95;p3">
            <a:extLst>
              <a:ext uri="{FF2B5EF4-FFF2-40B4-BE49-F238E27FC236}">
                <a16:creationId xmlns:a16="http://schemas.microsoft.com/office/drawing/2014/main" id="{B1CF529D-EC65-8688-DF10-505BAE725CED}"/>
              </a:ext>
            </a:extLst>
          </p:cNvPr>
          <p:cNvSpPr txBox="1"/>
          <p:nvPr/>
        </p:nvSpPr>
        <p:spPr>
          <a:xfrm>
            <a:off x="760549" y="751700"/>
            <a:ext cx="8161800" cy="689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Introduction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21EC6A-48DB-36FB-2663-FBE077AE6069}"/>
              </a:ext>
            </a:extLst>
          </p:cNvPr>
          <p:cNvSpPr txBox="1"/>
          <p:nvPr/>
        </p:nvSpPr>
        <p:spPr>
          <a:xfrm>
            <a:off x="669108" y="1729956"/>
            <a:ext cx="11100525" cy="3901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ASD is a neurodevelopmental disorder characterized by challenges in social communication and </a:t>
            </a:r>
            <a:r>
              <a:rPr lang="en-GB" sz="2400" dirty="0" err="1"/>
              <a:t>behavior</a:t>
            </a:r>
            <a:r>
              <a:rPr lang="en-GB" sz="2400" dirty="0"/>
              <a:t>, affecting 1 in 54 people globally.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Early diagnosis allows for timely interventions, which can significantly improve developmental outcomes for children with ASD. Traditional diagnostic methods are slow, subjective, and inconsistent, often leading to delayed diagnoses.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The absence of standardized diagnostic criteria causes variability in ASD diagnosis, complicating early identification and treatment.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 txBox="1">
            <a:spLocks noGrp="1"/>
          </p:cNvSpPr>
          <p:nvPr>
            <p:ph type="sldNum" idx="12"/>
          </p:nvPr>
        </p:nvSpPr>
        <p:spPr>
          <a:xfrm>
            <a:off x="11068557" y="6465214"/>
            <a:ext cx="244475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 lang="en-US"/>
          </a:p>
        </p:txBody>
      </p:sp>
      <p:sp>
        <p:nvSpPr>
          <p:cNvPr id="3" name="Google Shape;95;p3">
            <a:extLst>
              <a:ext uri="{FF2B5EF4-FFF2-40B4-BE49-F238E27FC236}">
                <a16:creationId xmlns:a16="http://schemas.microsoft.com/office/drawing/2014/main" id="{B1CF529D-EC65-8688-DF10-505BAE725CED}"/>
              </a:ext>
            </a:extLst>
          </p:cNvPr>
          <p:cNvSpPr txBox="1"/>
          <p:nvPr/>
        </p:nvSpPr>
        <p:spPr>
          <a:xfrm>
            <a:off x="760549" y="751700"/>
            <a:ext cx="8161800" cy="689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Objectives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21EC6A-48DB-36FB-2663-FBE077AE6069}"/>
              </a:ext>
            </a:extLst>
          </p:cNvPr>
          <p:cNvSpPr txBox="1"/>
          <p:nvPr/>
        </p:nvSpPr>
        <p:spPr>
          <a:xfrm>
            <a:off x="669109" y="1729956"/>
            <a:ext cx="11231154" cy="2239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To predict ASD using machine learning (ML) models.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To identify key features related to ASD using a merged dataset.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To compare different ML models for their effectiveness in diagnosing ASD.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To enhance the accuracy and speed of early ASD detection.</a:t>
            </a:r>
          </a:p>
        </p:txBody>
      </p:sp>
    </p:spTree>
    <p:extLst>
      <p:ext uri="{BB962C8B-B14F-4D97-AF65-F5344CB8AC3E}">
        <p14:creationId xmlns:p14="http://schemas.microsoft.com/office/powerpoint/2010/main" val="2613426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 txBox="1">
            <a:spLocks noGrp="1"/>
          </p:cNvSpPr>
          <p:nvPr>
            <p:ph type="sldNum" idx="12"/>
          </p:nvPr>
        </p:nvSpPr>
        <p:spPr>
          <a:xfrm>
            <a:off x="11068557" y="6465214"/>
            <a:ext cx="244475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 lang="en-US"/>
          </a:p>
        </p:txBody>
      </p:sp>
      <p:sp>
        <p:nvSpPr>
          <p:cNvPr id="3" name="Google Shape;95;p3">
            <a:extLst>
              <a:ext uri="{FF2B5EF4-FFF2-40B4-BE49-F238E27FC236}">
                <a16:creationId xmlns:a16="http://schemas.microsoft.com/office/drawing/2014/main" id="{B1CF529D-EC65-8688-DF10-505BAE725CED}"/>
              </a:ext>
            </a:extLst>
          </p:cNvPr>
          <p:cNvSpPr txBox="1"/>
          <p:nvPr/>
        </p:nvSpPr>
        <p:spPr>
          <a:xfrm>
            <a:off x="760548" y="477380"/>
            <a:ext cx="8161800" cy="689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Literature Review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3ABC2F0-8799-451C-BD76-76E3F87210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2152088"/>
              </p:ext>
            </p:extLst>
          </p:nvPr>
        </p:nvGraphicFramePr>
        <p:xfrm>
          <a:off x="760548" y="1542626"/>
          <a:ext cx="11129556" cy="402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2308">
                  <a:extLst>
                    <a:ext uri="{9D8B030D-6E8A-4147-A177-3AD203B41FA5}">
                      <a16:colId xmlns:a16="http://schemas.microsoft.com/office/drawing/2014/main" val="4226451616"/>
                    </a:ext>
                  </a:extLst>
                </a:gridCol>
                <a:gridCol w="1515292">
                  <a:extLst>
                    <a:ext uri="{9D8B030D-6E8A-4147-A177-3AD203B41FA5}">
                      <a16:colId xmlns:a16="http://schemas.microsoft.com/office/drawing/2014/main" val="138427623"/>
                    </a:ext>
                  </a:extLst>
                </a:gridCol>
                <a:gridCol w="2926080">
                  <a:extLst>
                    <a:ext uri="{9D8B030D-6E8A-4147-A177-3AD203B41FA5}">
                      <a16:colId xmlns:a16="http://schemas.microsoft.com/office/drawing/2014/main" val="825682531"/>
                    </a:ext>
                  </a:extLst>
                </a:gridCol>
                <a:gridCol w="4545876">
                  <a:extLst>
                    <a:ext uri="{9D8B030D-6E8A-4147-A177-3AD203B41FA5}">
                      <a16:colId xmlns:a16="http://schemas.microsoft.com/office/drawing/2014/main" val="37440258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1"/>
                        <a:t>Model / Study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b="1"/>
                        <a:t>Accuracy (%)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b="1"/>
                        <a:t>Additional Metrics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b="1"/>
                        <a:t>Notes / Data Source</a:t>
                      </a:r>
                      <a:endParaRPr lang="en-GB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1606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Ma et al. (2020)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Not specified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Precision, Recall, F1-score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Applied deep learning to healthcare data for chronic kidney disease, adaptable to ASD diagnosis; dataset: Healthcare-related data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0699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Golan et al. (2018)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~85%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Sensitivity, Specificity, ROC Curve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Used decision trees and SVM on behavioral data from children; dataset: Behavioral assessments of children with ASD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5889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Zhang et al. (2021)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~90%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AUC, Precision, 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Combined AQ data with demographic features for prediction; dataset: AQ screening tool and demographic info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441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Chen et al. (2019)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~80-85%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Accuracy, Feature Selection Impact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Employed Recursive Feature Elimination (RFE) for feature selection; dataset: ASD-related behavioral features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91847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Singh et al. (2020)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Not specified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Interpretability (XAI), 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Discussed the importance of explainable AI in healthcare; dataset: General healthcare datasets applicable to ASD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03008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3892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 txBox="1">
            <a:spLocks noGrp="1"/>
          </p:cNvSpPr>
          <p:nvPr>
            <p:ph type="sldNum" idx="12"/>
          </p:nvPr>
        </p:nvSpPr>
        <p:spPr>
          <a:xfrm>
            <a:off x="11068557" y="6465214"/>
            <a:ext cx="244475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 lang="en-US"/>
          </a:p>
        </p:txBody>
      </p:sp>
      <p:sp>
        <p:nvSpPr>
          <p:cNvPr id="3" name="Google Shape;95;p3">
            <a:extLst>
              <a:ext uri="{FF2B5EF4-FFF2-40B4-BE49-F238E27FC236}">
                <a16:creationId xmlns:a16="http://schemas.microsoft.com/office/drawing/2014/main" id="{B1CF529D-EC65-8688-DF10-505BAE725CED}"/>
              </a:ext>
            </a:extLst>
          </p:cNvPr>
          <p:cNvSpPr txBox="1"/>
          <p:nvPr/>
        </p:nvSpPr>
        <p:spPr>
          <a:xfrm>
            <a:off x="760549" y="751700"/>
            <a:ext cx="8161800" cy="689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Tools and Technology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21EC6A-48DB-36FB-2663-FBE077AE6069}"/>
              </a:ext>
            </a:extLst>
          </p:cNvPr>
          <p:cNvSpPr txBox="1"/>
          <p:nvPr/>
        </p:nvSpPr>
        <p:spPr>
          <a:xfrm>
            <a:off x="669109" y="1729956"/>
            <a:ext cx="11231154" cy="4651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Python was used for developing machine learning models and data processing.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Scikit-learn: Implemented machine learning algorithms like Random Forest, Decision Trees, and Stochastic Gradient Descent.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TensorFlow/</a:t>
            </a:r>
            <a:r>
              <a:rPr lang="en-GB" sz="2000" dirty="0" err="1"/>
              <a:t>Keras</a:t>
            </a:r>
            <a:r>
              <a:rPr lang="en-GB" sz="2000" dirty="0"/>
              <a:t>: Used for building and training the Convolutional Neural Network (CNN) model.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Pandas: Handled data manipulation and </a:t>
            </a:r>
            <a:r>
              <a:rPr lang="en-GB" sz="2000" dirty="0" err="1"/>
              <a:t>preprocessing</a:t>
            </a:r>
            <a:r>
              <a:rPr lang="en-GB" sz="2000" dirty="0"/>
              <a:t> tasks.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NumPy: Used for numerical operations and handling arrays/matrices.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Matplotlib/Seaborn: Utilized for visualizing results, confusion matrices, and accuracy/loss metrics.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Google </a:t>
            </a:r>
            <a:r>
              <a:rPr lang="en-GB" sz="2000" dirty="0" err="1"/>
              <a:t>Colab</a:t>
            </a:r>
            <a:r>
              <a:rPr lang="en-GB" sz="2000" dirty="0"/>
              <a:t>: Used for GPU support when training deep learning models like CNN.</a:t>
            </a:r>
          </a:p>
        </p:txBody>
      </p:sp>
    </p:spTree>
    <p:extLst>
      <p:ext uri="{BB962C8B-B14F-4D97-AF65-F5344CB8AC3E}">
        <p14:creationId xmlns:p14="http://schemas.microsoft.com/office/powerpoint/2010/main" val="2361540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"/>
          <p:cNvSpPr txBox="1">
            <a:spLocks noGrp="1"/>
          </p:cNvSpPr>
          <p:nvPr>
            <p:ph type="sldNum" idx="12"/>
          </p:nvPr>
        </p:nvSpPr>
        <p:spPr>
          <a:xfrm>
            <a:off x="11068557" y="6465214"/>
            <a:ext cx="244475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 lang="en-US"/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850F4E86-4952-4FF0-BC63-13F2ECCDCB1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37BAFB-32C6-4809-8D59-AC88D626A7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8752" y="0"/>
            <a:ext cx="3427705" cy="603600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CD7213E-8B7F-4DD5-95F3-3DEC4900132A}"/>
              </a:ext>
            </a:extLst>
          </p:cNvPr>
          <p:cNvSpPr txBox="1"/>
          <p:nvPr/>
        </p:nvSpPr>
        <p:spPr>
          <a:xfrm>
            <a:off x="3879529" y="6114383"/>
            <a:ext cx="39661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Overview of the Proposed System Methodology</a:t>
            </a:r>
          </a:p>
        </p:txBody>
      </p:sp>
    </p:spTree>
    <p:extLst>
      <p:ext uri="{BB962C8B-B14F-4D97-AF65-F5344CB8AC3E}">
        <p14:creationId xmlns:p14="http://schemas.microsoft.com/office/powerpoint/2010/main" val="1867474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 txBox="1">
            <a:spLocks noGrp="1"/>
          </p:cNvSpPr>
          <p:nvPr>
            <p:ph type="sldNum" idx="12"/>
          </p:nvPr>
        </p:nvSpPr>
        <p:spPr>
          <a:xfrm>
            <a:off x="11068557" y="6465214"/>
            <a:ext cx="244475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 lang="en-US"/>
          </a:p>
        </p:txBody>
      </p:sp>
      <p:sp>
        <p:nvSpPr>
          <p:cNvPr id="3" name="Google Shape;95;p3">
            <a:extLst>
              <a:ext uri="{FF2B5EF4-FFF2-40B4-BE49-F238E27FC236}">
                <a16:creationId xmlns:a16="http://schemas.microsoft.com/office/drawing/2014/main" id="{B1CF529D-EC65-8688-DF10-505BAE725CED}"/>
              </a:ext>
            </a:extLst>
          </p:cNvPr>
          <p:cNvSpPr txBox="1"/>
          <p:nvPr/>
        </p:nvSpPr>
        <p:spPr>
          <a:xfrm>
            <a:off x="760549" y="751700"/>
            <a:ext cx="8161800" cy="689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Research Methodology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21EC6A-48DB-36FB-2663-FBE077AE6069}"/>
              </a:ext>
            </a:extLst>
          </p:cNvPr>
          <p:cNvSpPr txBox="1"/>
          <p:nvPr/>
        </p:nvSpPr>
        <p:spPr>
          <a:xfrm>
            <a:off x="669109" y="1729956"/>
            <a:ext cx="11231154" cy="32669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GB" sz="2000" dirty="0"/>
              <a:t>Data Collection: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1,985 Data from the UCI Machine Learning Repository and clinical data.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Features include </a:t>
            </a:r>
            <a:r>
              <a:rPr lang="en-GB" sz="2000" dirty="0" err="1"/>
              <a:t>behavioral</a:t>
            </a:r>
            <a:r>
              <a:rPr lang="en-GB" sz="2000" dirty="0"/>
              <a:t>, demographic, and clinical characteristics.</a:t>
            </a:r>
          </a:p>
          <a:p>
            <a:pPr algn="just">
              <a:lnSpc>
                <a:spcPct val="150000"/>
              </a:lnSpc>
            </a:pPr>
            <a:r>
              <a:rPr lang="en-GB" sz="2000" dirty="0"/>
              <a:t>ML Models Tested: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Random Forest, Decision Tree, Stochastic Gradient Descent, CNN.</a:t>
            </a:r>
          </a:p>
          <a:p>
            <a:pPr algn="just">
              <a:lnSpc>
                <a:spcPct val="150000"/>
              </a:lnSpc>
            </a:pPr>
            <a:r>
              <a:rPr lang="en-GB" sz="2000" dirty="0"/>
              <a:t>Data </a:t>
            </a:r>
            <a:r>
              <a:rPr lang="en-GB" sz="2000" dirty="0" err="1"/>
              <a:t>Preprocessing</a:t>
            </a:r>
            <a:r>
              <a:rPr lang="en-GB" sz="2000" dirty="0"/>
              <a:t>: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Imputation for missing values, feature selection, and normalization.</a:t>
            </a:r>
          </a:p>
        </p:txBody>
      </p:sp>
    </p:spTree>
    <p:extLst>
      <p:ext uri="{BB962C8B-B14F-4D97-AF65-F5344CB8AC3E}">
        <p14:creationId xmlns:p14="http://schemas.microsoft.com/office/powerpoint/2010/main" val="217707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"/>
          <p:cNvSpPr txBox="1">
            <a:spLocks noGrp="1"/>
          </p:cNvSpPr>
          <p:nvPr>
            <p:ph type="sldNum" idx="12"/>
          </p:nvPr>
        </p:nvSpPr>
        <p:spPr>
          <a:xfrm>
            <a:off x="11068557" y="6465214"/>
            <a:ext cx="244475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 lang="en-US"/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850F4E86-4952-4FF0-BC63-13F2ECCDCB1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D7213E-8B7F-4DD5-95F3-3DEC4900132A}"/>
              </a:ext>
            </a:extLst>
          </p:cNvPr>
          <p:cNvSpPr txBox="1"/>
          <p:nvPr/>
        </p:nvSpPr>
        <p:spPr>
          <a:xfrm>
            <a:off x="4389443" y="6057303"/>
            <a:ext cx="34131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Distribution of ASD and Non-ASD Cases</a:t>
            </a:r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3959F99A-C5C7-4EBB-B46B-CF792DEFCE2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29136E-495F-452F-BC16-C3F236151F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526" y="1371600"/>
            <a:ext cx="5438775" cy="4114800"/>
          </a:xfrm>
          <a:prstGeom prst="rect">
            <a:avLst/>
          </a:prstGeom>
        </p:spPr>
      </p:pic>
      <p:sp>
        <p:nvSpPr>
          <p:cNvPr id="7" name="AutoShape 4">
            <a:extLst>
              <a:ext uri="{FF2B5EF4-FFF2-40B4-BE49-F238E27FC236}">
                <a16:creationId xmlns:a16="http://schemas.microsoft.com/office/drawing/2014/main" id="{A820AB4A-BAD1-4EC8-ACD0-28B99C12463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8A6BEF8-BD70-42EE-B1A9-D787A6A199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4257" y="1366837"/>
            <a:ext cx="5438775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6883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 txBox="1">
            <a:spLocks noGrp="1"/>
          </p:cNvSpPr>
          <p:nvPr>
            <p:ph type="sldNum" idx="12"/>
          </p:nvPr>
        </p:nvSpPr>
        <p:spPr>
          <a:xfrm>
            <a:off x="11068557" y="6465214"/>
            <a:ext cx="244475" cy="1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lvl="0" indent="0" algn="l" rtl="0">
              <a:lnSpc>
                <a:spcPct val="10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 lang="en-US"/>
          </a:p>
        </p:txBody>
      </p:sp>
      <p:sp>
        <p:nvSpPr>
          <p:cNvPr id="3" name="Google Shape;95;p3">
            <a:extLst>
              <a:ext uri="{FF2B5EF4-FFF2-40B4-BE49-F238E27FC236}">
                <a16:creationId xmlns:a16="http://schemas.microsoft.com/office/drawing/2014/main" id="{B1CF529D-EC65-8688-DF10-505BAE725CED}"/>
              </a:ext>
            </a:extLst>
          </p:cNvPr>
          <p:cNvSpPr txBox="1"/>
          <p:nvPr/>
        </p:nvSpPr>
        <p:spPr>
          <a:xfrm>
            <a:off x="760549" y="751700"/>
            <a:ext cx="8161800" cy="689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Experimental Results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21EC6A-48DB-36FB-2663-FBE077AE6069}"/>
              </a:ext>
            </a:extLst>
          </p:cNvPr>
          <p:cNvSpPr txBox="1"/>
          <p:nvPr/>
        </p:nvSpPr>
        <p:spPr>
          <a:xfrm>
            <a:off x="669109" y="1729956"/>
            <a:ext cx="11231154" cy="3347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Random Forest classifier achieved 88% accuracy.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CNN showed high training accuracy (98.92%) but overfitting during validation (80%).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Comparative analysis with other models (SGD, Decision Tree).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/>
              <a:t>Confusion Matrices: Random Forest performed best for non-ASD prediction, but struggled with ASD cases.</a:t>
            </a:r>
          </a:p>
        </p:txBody>
      </p:sp>
    </p:spTree>
    <p:extLst>
      <p:ext uri="{BB962C8B-B14F-4D97-AF65-F5344CB8AC3E}">
        <p14:creationId xmlns:p14="http://schemas.microsoft.com/office/powerpoint/2010/main" val="5163317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836</Words>
  <Application>Microsoft Office PowerPoint</Application>
  <PresentationFormat>Widescreen</PresentationFormat>
  <Paragraphs>109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Calibri</vt:lpstr>
      <vt:lpstr>Arial</vt:lpstr>
      <vt:lpstr>Times New Roman</vt:lpstr>
      <vt:lpstr>SFRM1200</vt:lpstr>
      <vt:lpstr>Office Theme</vt:lpstr>
      <vt:lpstr>Autism Spectrum Disorder Prediction and Classification  Using Machine Learning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Advanced Convolutional Neural Networks Model For Precise Plant Disease Identification  </dc:title>
  <cp:lastModifiedBy>Murad Kabir</cp:lastModifiedBy>
  <cp:revision>32</cp:revision>
  <dcterms:modified xsi:type="dcterms:W3CDTF">2025-10-06T19:23:23Z</dcterms:modified>
</cp:coreProperties>
</file>