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4ae6b8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4ae6b8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4ae6b8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4ae6b8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4ae6b8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4ae6b8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b1d9a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b1d9a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b1d9ab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b1d9ab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b1d9ab4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b1d9ab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b1d9ab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b1d9ab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08750" y="1022900"/>
            <a:ext cx="54222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REACT JS</a:t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438" y="4531025"/>
            <a:ext cx="1933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96575" y="158150"/>
            <a:ext cx="61467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מה זה REACTJS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075" y="853450"/>
            <a:ext cx="88401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ריאקט הינה ספרית קוד פתוח מבית חברת פייסבוק שמאפשרת </a:t>
            </a:r>
            <a:r>
              <a:rPr lang="en">
                <a:solidFill>
                  <a:srgbClr val="FFFFFF"/>
                </a:solidFill>
              </a:rPr>
              <a:t>תכנות</a:t>
            </a:r>
            <a:r>
              <a:rPr lang="en">
                <a:solidFill>
                  <a:srgbClr val="FFFFFF"/>
                </a:solidFill>
              </a:rPr>
              <a:t> נוח ומהיר של אתר אינטרנט ואפליקציות WEB.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ריאקט מאפשרת לפתח מוצרים מורכבים מאוד במהירות רבה והכל באופן מודרני ונוח בסגנון ONE PAGE WEB APP. 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ריאקט באה עם המון כלים אך היא מספיק "רזה" מבחינת משקל ויעילה ועובדת בשיטת </a:t>
            </a:r>
            <a:r>
              <a:rPr lang="en">
                <a:solidFill>
                  <a:srgbClr val="FFFFFF"/>
                </a:solidFill>
              </a:rPr>
              <a:t>קומפוננטות</a:t>
            </a:r>
            <a:r>
              <a:rPr lang="en">
                <a:solidFill>
                  <a:srgbClr val="FFFFFF"/>
                </a:solidFill>
              </a:rPr>
              <a:t> מה שמאפשר חלוקת עבודה נוחה וסדר רב בקוד. 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ריאקט בשנה האחרונה היא מובילה בראש הספריות הפופולריות בעולם (לעומת אנגולר ו VUE).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בנוסף REACT כיום מגיעה עם  סביבת עבודה ש  NPM / NPX ודומיה נותנות להתקין בכל מחשב ודי בקלות לפתח עם</a:t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 CREAT-REACT-APP אפיליקציות WEB ואתרים פקודה ה</a:t>
            </a:r>
            <a:r>
              <a:rPr lang="en">
                <a:solidFill>
                  <a:srgbClr val="FFFFFF"/>
                </a:solidFill>
              </a:rPr>
              <a:t>חוסכת</a:t>
            </a:r>
            <a:r>
              <a:rPr lang="en">
                <a:solidFill>
                  <a:srgbClr val="FFFFFF"/>
                </a:solidFill>
              </a:rPr>
              <a:t> התקנות רבות של הכנה לעבודה בלעדיי ה CLI.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5438" y="4531025"/>
            <a:ext cx="19335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396575" y="158150"/>
            <a:ext cx="61467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ממה מורכבת REACT?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075" y="853450"/>
            <a:ext cx="88401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REACT עצמה מורכבת מ4 מרכיבים מרכזיים במהלך הפיתוח: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</a:rPr>
              <a:t>REACT</a:t>
            </a:r>
            <a:r>
              <a:rPr lang="en">
                <a:solidFill>
                  <a:srgbClr val="FFE599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- שמאפשר לכתוב COMPNENTS בקלות ולהשתמש ביתרונות ה PROPS וה STATES</a:t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</a:rPr>
              <a:t>REACT-DOM</a:t>
            </a:r>
            <a:r>
              <a:rPr lang="en">
                <a:solidFill>
                  <a:srgbClr val="FFE599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- שמאפשר להפעיל DOM וירטואלי שפועל פי כמה וכמה יותר מהר במקרים מסויים מ ה DOM הרגיל</a:t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</a:rPr>
              <a:t>BABEL</a:t>
            </a:r>
            <a:r>
              <a:rPr lang="en">
                <a:solidFill>
                  <a:srgbClr val="FFE599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-ספרייה שיודעת לתרגם את כיתבת ES6+ ו JSX שנכתוב בריאקט ל ES5 ובכך לתמוך בדפדפנים של מכשירים רבים</a:t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</a:rPr>
              <a:t>WEBPACK </a:t>
            </a:r>
            <a:r>
              <a:rPr lang="en">
                <a:solidFill>
                  <a:srgbClr val="FFFFFF"/>
                </a:solidFill>
              </a:rPr>
              <a:t>- ספריית באנדלר שבסוף התהליך הופכת את REACT לאפליקציה בת קובץ אחד מכל סוג (HTML , JS ,CSS ועוד..) כך שגם טעינת האפליקציה מתבצעת במהירות לעומת אפליקציות WEB שנכתבת ב JS </a:t>
            </a:r>
            <a:r>
              <a:rPr lang="en">
                <a:solidFill>
                  <a:srgbClr val="FFFFFF"/>
                </a:solidFill>
              </a:rPr>
              <a:t>VANILLA</a:t>
            </a:r>
            <a:r>
              <a:rPr lang="en">
                <a:solidFill>
                  <a:srgbClr val="FFFFFF"/>
                </a:solidFill>
              </a:rPr>
              <a:t>, JQUERY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5438" y="4531025"/>
            <a:ext cx="19335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46025" y="158150"/>
            <a:ext cx="64974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כיצד מתחילים לפתח עם </a:t>
            </a:r>
            <a:r>
              <a:rPr lang="en" sz="3600">
                <a:solidFill>
                  <a:srgbClr val="FFFFFF"/>
                </a:solidFill>
              </a:rPr>
              <a:t>REACT?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52075" y="853450"/>
            <a:ext cx="88401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דבר ראשון  עלינו להתקין על המחשב שלנו את האפליקציה NODEJS שבאה אוטומטית עם האפליקציה NPM ו NPX המאפשרות להתקין פריימוורקים מורכבים כגון ANGULAR , REACT ,EXPRESS JS ועוד...</a:t>
            </a:r>
            <a:endParaRPr>
              <a:solidFill>
                <a:srgbClr val="FFFFFF"/>
              </a:solidFill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נקבע לעצמנו בכונן מקומי (C לדוגמא) תיקיית פרוייקטים</a:t>
            </a:r>
            <a:endParaRPr>
              <a:solidFill>
                <a:srgbClr val="FFFFFF"/>
              </a:solidFill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לאחר מכן נכנס לתקיית הפרוייקטים דרך ה CMD או הטרמינל במק ונקליד את הפקודה הבאה (MYAPP מייצג את שם תיקיית הפרוייקט):</a:t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לאחר ההתקנה נכנס לתקייה על ידי </a:t>
            </a:r>
            <a:r>
              <a:rPr lang="en">
                <a:solidFill>
                  <a:srgbClr val="FFFF00"/>
                </a:solidFill>
              </a:rPr>
              <a:t>CD</a:t>
            </a:r>
            <a:r>
              <a:rPr lang="en">
                <a:solidFill>
                  <a:srgbClr val="FFFFFF"/>
                </a:solidFill>
              </a:rPr>
              <a:t> ושם הפרוייקט (MYAPP בדוגמא הוא שם הפרוייקט ומותר שיכיל אנגלית עם LOWER CASE בלבד)</a:t>
            </a:r>
            <a:endParaRPr>
              <a:solidFill>
                <a:srgbClr val="FFFFFF"/>
              </a:solidFill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לאחר סיום ההתקנה נכתוב את הפקודה </a:t>
            </a:r>
            <a:r>
              <a:rPr lang="en">
                <a:solidFill>
                  <a:srgbClr val="FFFF00"/>
                </a:solidFill>
              </a:rPr>
              <a:t>NPM START</a:t>
            </a:r>
            <a:r>
              <a:rPr lang="en">
                <a:solidFill>
                  <a:srgbClr val="FFFFFF"/>
                </a:solidFill>
              </a:rPr>
              <a:t> ולאחר מספר שניות ייפתח הדפדפן  ב REACT ונוכל להתחיל לעבוד על הפרוייקט</a:t>
            </a:r>
            <a:endParaRPr>
              <a:solidFill>
                <a:srgbClr val="FFFFFF"/>
              </a:solidFill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ברכות פתחו את התקיית פרוייקט בVS ואפשר להתחיל </a:t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63" y="2263850"/>
            <a:ext cx="7793924" cy="2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823" y="3673050"/>
            <a:ext cx="2313250" cy="13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5438" y="4531025"/>
            <a:ext cx="19335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56875" y="96200"/>
            <a:ext cx="85449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איך מבנה </a:t>
            </a:r>
            <a:r>
              <a:rPr lang="en" sz="3600">
                <a:solidFill>
                  <a:srgbClr val="FFFFFF"/>
                </a:solidFill>
              </a:rPr>
              <a:t>היררכיה</a:t>
            </a:r>
            <a:r>
              <a:rPr lang="en" sz="3600">
                <a:solidFill>
                  <a:srgbClr val="FFFFFF"/>
                </a:solidFill>
              </a:rPr>
              <a:t> ש REACT מפעיל?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6806525" y="899425"/>
            <a:ext cx="1632850" cy="3970900"/>
            <a:chOff x="1043325" y="883950"/>
            <a:chExt cx="1632850" cy="3970900"/>
          </a:xfrm>
        </p:grpSpPr>
        <p:pic>
          <p:nvPicPr>
            <p:cNvPr id="95" name="Google Shape;95;p17"/>
            <p:cNvPicPr preferRelativeResize="0"/>
            <p:nvPr/>
          </p:nvPicPr>
          <p:blipFill rotWithShape="1">
            <a:blip r:embed="rId5">
              <a:alphaModFix/>
            </a:blip>
            <a:srcRect b="0" l="0" r="75551" t="0"/>
            <a:stretch/>
          </p:blipFill>
          <p:spPr>
            <a:xfrm>
              <a:off x="1127474" y="883950"/>
              <a:ext cx="1548700" cy="397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7"/>
            <p:cNvSpPr txBox="1"/>
            <p:nvPr/>
          </p:nvSpPr>
          <p:spPr>
            <a:xfrm>
              <a:off x="1043325" y="1717075"/>
              <a:ext cx="460500" cy="5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A9999"/>
                  </a:solidFill>
                </a:rPr>
                <a:t>1ב</a:t>
              </a:r>
              <a:endParaRPr>
                <a:solidFill>
                  <a:srgbClr val="EA9999"/>
                </a:solidFill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089733" y="2665608"/>
              <a:ext cx="460500" cy="5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A9999"/>
                  </a:solidFill>
                </a:rPr>
                <a:t>2</a:t>
              </a:r>
              <a:endParaRPr>
                <a:solidFill>
                  <a:srgbClr val="EA9999"/>
                </a:solidFill>
              </a:endParaRPr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1043325" y="3215300"/>
              <a:ext cx="460500" cy="5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A9999"/>
                  </a:solidFill>
                </a:rPr>
                <a:t>1א</a:t>
              </a:r>
              <a:endParaRPr>
                <a:solidFill>
                  <a:srgbClr val="EA9999"/>
                </a:solidFill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1066607" y="4172719"/>
              <a:ext cx="292200" cy="5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A9999"/>
                  </a:solidFill>
                </a:rPr>
                <a:t>0</a:t>
              </a:r>
              <a:endParaRPr>
                <a:solidFill>
                  <a:srgbClr val="EA9999"/>
                </a:solidFill>
              </a:endParaRPr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1555350" y="1177800"/>
            <a:ext cx="64974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איך בנוי הקובץ index.js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000" y="1646122"/>
            <a:ext cx="6048950" cy="2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4113" y="4667250"/>
            <a:ext cx="19335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2272"/>
            <a:ext cx="6048950" cy="2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41975" y="134950"/>
            <a:ext cx="76284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מבנה קומפנינטה תקני ב  REACT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0" l="23594" r="0" t="0"/>
          <a:stretch/>
        </p:blipFill>
        <p:spPr>
          <a:xfrm>
            <a:off x="4170751" y="878225"/>
            <a:ext cx="4839951" cy="3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5438" y="4531025"/>
            <a:ext cx="19335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4506950" y="4120025"/>
            <a:ext cx="4372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דוגמא לקובץ app.js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 flipH="1" rot="10800000">
            <a:off x="1833100" y="1840600"/>
            <a:ext cx="3496200" cy="17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-201450" y="2887950"/>
            <a:ext cx="4372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קובץ ה INDEX קורה לקומפנינטת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ה APP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41975" y="134950"/>
            <a:ext cx="76284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מה היא JSX ?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5438" y="4531025"/>
            <a:ext cx="19335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64625" y="799525"/>
            <a:ext cx="80229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זוהי שפת  </a:t>
            </a:r>
            <a:r>
              <a:rPr b="1" lang="en" sz="1800">
                <a:solidFill>
                  <a:srgbClr val="FFFFFF"/>
                </a:solidFill>
              </a:rPr>
              <a:t>XML </a:t>
            </a:r>
            <a:r>
              <a:rPr lang="en" sz="1800">
                <a:solidFill>
                  <a:srgbClr val="FFFFFF"/>
                </a:solidFill>
              </a:rPr>
              <a:t>הניתנת לכתיבה בתוך JS. 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המטרה שלה</a:t>
            </a:r>
            <a:r>
              <a:rPr lang="en" sz="1800">
                <a:solidFill>
                  <a:srgbClr val="FFFFFF"/>
                </a:solidFill>
              </a:rPr>
              <a:t> לאפשר </a:t>
            </a:r>
            <a:r>
              <a:rPr lang="en" sz="1800">
                <a:solidFill>
                  <a:srgbClr val="FFFFFF"/>
                </a:solidFill>
              </a:rPr>
              <a:t>אפיון</a:t>
            </a:r>
            <a:r>
              <a:rPr lang="en" sz="1800">
                <a:solidFill>
                  <a:srgbClr val="FFFFFF"/>
                </a:solidFill>
              </a:rPr>
              <a:t> תבניות באופן ויזואלי ונוח, כדוגמת ה HTML שהצגתי בסרטון הקודם בתוך REACT DOM </a:t>
            </a:r>
            <a:br>
              <a:rPr lang="en" sz="1800">
                <a:solidFill>
                  <a:srgbClr val="FFFFFF"/>
                </a:solidFill>
              </a:rPr>
            </a:b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קוד JSX הופך לקוד JavaScript תקני בתהליך המרה באמצעות הספריה JSXTransform אותה REACT-CREATE-APP כוללת בהתקנה של סביבת העבודה.</a:t>
            </a:r>
            <a:br>
              <a:rPr lang="en" sz="1800">
                <a:solidFill>
                  <a:srgbClr val="FFFFFF"/>
                </a:solidFill>
              </a:rPr>
            </a:b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אחד </a:t>
            </a:r>
            <a:r>
              <a:rPr lang="en" sz="1800">
                <a:solidFill>
                  <a:srgbClr val="FFFFFF"/>
                </a:solidFill>
              </a:rPr>
              <a:t>היתרונות</a:t>
            </a:r>
            <a:r>
              <a:rPr lang="en" sz="1800">
                <a:solidFill>
                  <a:srgbClr val="FFFFFF"/>
                </a:solidFill>
              </a:rPr>
              <a:t> הבולטים של JSX היא ה </a:t>
            </a:r>
            <a:r>
              <a:rPr b="1" lang="en" sz="1800">
                <a:solidFill>
                  <a:srgbClr val="FFFFFF"/>
                </a:solidFill>
              </a:rPr>
              <a:t>DEBUGGER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שמציג ב </a:t>
            </a:r>
            <a:r>
              <a:rPr b="1" lang="en" sz="1800">
                <a:solidFill>
                  <a:srgbClr val="FFFFFF"/>
                </a:solidFill>
              </a:rPr>
              <a:t>LIVE </a:t>
            </a:r>
            <a:r>
              <a:rPr lang="en" sz="1800">
                <a:solidFill>
                  <a:srgbClr val="FFFFFF"/>
                </a:solidFill>
              </a:rPr>
              <a:t>שגיאות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פטליות גם של CSSו HTML , מה שלא קורה בפיתוח רגיל של אתר HTML.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" sz="1800">
                <a:solidFill>
                  <a:srgbClr val="B45F06"/>
                </a:solidFill>
              </a:rPr>
              <a:t>בנוסף הוא מאפשר הזרקת משתנים מהJS </a:t>
            </a:r>
            <a:r>
              <a:rPr lang="en" sz="1800">
                <a:solidFill>
                  <a:srgbClr val="B45F06"/>
                </a:solidFill>
              </a:rPr>
              <a:t>בתוך</a:t>
            </a:r>
            <a:r>
              <a:rPr lang="en" sz="1800">
                <a:solidFill>
                  <a:srgbClr val="B45F06"/>
                </a:solidFill>
              </a:rPr>
              <a:t> ה HTML</a:t>
            </a:r>
            <a:endParaRPr sz="18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ptbackgroundstemplates.com/backgrounds/clouds-illustration-backgrounds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10984" l="0" r="0" t="0"/>
          <a:stretch/>
        </p:blipFill>
        <p:spPr>
          <a:xfrm>
            <a:off x="0" y="0"/>
            <a:ext cx="9143998" cy="50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41975" y="134950"/>
            <a:ext cx="76284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חוקי ברזל של שפת JSX</a:t>
            </a:r>
            <a:r>
              <a:rPr lang="en" sz="3600">
                <a:solidFill>
                  <a:srgbClr val="FFFFFF"/>
                </a:solidFill>
              </a:rPr>
              <a:t>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9073"/>
            <a:ext cx="1172050" cy="11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5438" y="4531025"/>
            <a:ext cx="19335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00550" y="799525"/>
            <a:ext cx="87015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1. ה XML חייב להתחיל בתגית שנפתחת ונסגרת כדוגמת DIV ולא יכול להיות 2 תגיות ראשיות אחרת נקבל ERROR</a:t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 בתגיות לא נוכל להתשמש באטרביוטים CLASS ו VALUE אלא נשתמש ב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CLASSNAME ו DEFAULTVALUE</a:t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 תגיות יחידות כגון IMG ו INPUT חייבות להסתיים ב "/" לדוגמא: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4. חייבים שמתחילים לכתוב JSX בראיקט להשתמש בפונקציה  RETURN ובדרך כלל פונקציה RENDER   </a:t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תפעיל אותה:</a:t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5. הערה כותבים בJSX בצורה הבאה : </a:t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6750" y="4230825"/>
            <a:ext cx="3488173" cy="2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975" y="3188175"/>
            <a:ext cx="2469000" cy="9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932" y="2571982"/>
            <a:ext cx="27146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675" y="2175875"/>
            <a:ext cx="5058426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7">
            <a:alphaModFix/>
          </a:blip>
          <a:srcRect b="25399" l="10296" r="11346" t="27590"/>
          <a:stretch/>
        </p:blipFill>
        <p:spPr>
          <a:xfrm>
            <a:off x="1624225" y="1338625"/>
            <a:ext cx="2127025" cy="5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